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609" r:id="rId2"/>
    <p:sldId id="611" r:id="rId3"/>
    <p:sldId id="619" r:id="rId4"/>
    <p:sldId id="640" r:id="rId5"/>
    <p:sldId id="613" r:id="rId6"/>
    <p:sldId id="641" r:id="rId7"/>
    <p:sldId id="642" r:id="rId8"/>
    <p:sldId id="646" r:id="rId9"/>
    <p:sldId id="648" r:id="rId10"/>
    <p:sldId id="649" r:id="rId11"/>
    <p:sldId id="650" r:id="rId12"/>
    <p:sldId id="652" r:id="rId13"/>
    <p:sldId id="653" r:id="rId14"/>
    <p:sldId id="651" r:id="rId15"/>
    <p:sldId id="660" r:id="rId16"/>
    <p:sldId id="659" r:id="rId17"/>
    <p:sldId id="661" r:id="rId18"/>
    <p:sldId id="662" r:id="rId19"/>
    <p:sldId id="654" r:id="rId20"/>
    <p:sldId id="663" r:id="rId21"/>
    <p:sldId id="664" r:id="rId22"/>
    <p:sldId id="665" r:id="rId23"/>
    <p:sldId id="666" r:id="rId24"/>
    <p:sldId id="667" r:id="rId25"/>
    <p:sldId id="668" r:id="rId26"/>
    <p:sldId id="655" r:id="rId27"/>
    <p:sldId id="669" r:id="rId28"/>
    <p:sldId id="670" r:id="rId29"/>
    <p:sldId id="673" r:id="rId30"/>
    <p:sldId id="674" r:id="rId31"/>
    <p:sldId id="656" r:id="rId32"/>
    <p:sldId id="675" r:id="rId33"/>
    <p:sldId id="676" r:id="rId34"/>
    <p:sldId id="680" r:id="rId35"/>
    <p:sldId id="677" r:id="rId36"/>
    <p:sldId id="678" r:id="rId37"/>
    <p:sldId id="679" r:id="rId38"/>
    <p:sldId id="658" r:id="rId39"/>
    <p:sldId id="684" r:id="rId40"/>
    <p:sldId id="685" r:id="rId41"/>
    <p:sldId id="686" r:id="rId42"/>
    <p:sldId id="687" r:id="rId43"/>
    <p:sldId id="688" r:id="rId44"/>
    <p:sldId id="657" r:id="rId45"/>
    <p:sldId id="681" r:id="rId46"/>
    <p:sldId id="682" r:id="rId47"/>
    <p:sldId id="683" r:id="rId48"/>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953"/>
    <a:srgbClr val="FBFBFB"/>
    <a:srgbClr val="59ACD3"/>
    <a:srgbClr val="5AADD4"/>
    <a:srgbClr val="509DC2"/>
    <a:srgbClr val="7E98AA"/>
    <a:srgbClr val="FFFFFF"/>
    <a:srgbClr val="FDFDFD"/>
    <a:srgbClr val="F7F7F7"/>
    <a:srgbClr val="F8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148"/>
  </p:normalViewPr>
  <p:slideViewPr>
    <p:cSldViewPr>
      <p:cViewPr varScale="1">
        <p:scale>
          <a:sx n="83" d="100"/>
          <a:sy n="83" d="100"/>
        </p:scale>
        <p:origin x="102" y="162"/>
      </p:cViewPr>
      <p:guideLst>
        <p:guide orient="horz" pos="18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22/02/2024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1464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22/02/2024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355661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22/02/2024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2508825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7348610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3.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4030629" y="3425831"/>
            <a:ext cx="2258952"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 MESO</a:t>
            </a:r>
            <a:endParaRPr lang="es-ES" sz="2798" dirty="0">
              <a:latin typeface="Gotham Rounded Book" pitchFamily="50" charset="0"/>
              <a:cs typeface="Gotham Book" pitchFamily="50" charset="0"/>
            </a:endParaRPr>
          </a:p>
        </p:txBody>
      </p:sp>
    </p:spTree>
    <p:extLst>
      <p:ext uri="{BB962C8B-B14F-4D97-AF65-F5344CB8AC3E}">
        <p14:creationId xmlns:p14="http://schemas.microsoft.com/office/powerpoint/2010/main" val="364942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99199" cy="424732"/>
          </a:xfrm>
        </p:spPr>
        <p:txBody>
          <a:bodyPr/>
          <a:lstStyle/>
          <a:p>
            <a:r>
              <a:rPr lang="es-ES" sz="2400" spc="300" dirty="0"/>
              <a:t>INGREDIENTES EN MESOTERAPIA</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046988"/>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5. **Minerales:**</a:t>
            </a:r>
          </a:p>
          <a:p>
            <a:r>
              <a:rPr lang="es-ES" sz="1600" dirty="0">
                <a:latin typeface="TT Commons Light" panose="02000506030000020003" pitchFamily="50" charset="0"/>
              </a:rPr>
              <a:t>   - Son elementos inorgánicos esenciales para la salud y la función del cuerpo humano.</a:t>
            </a:r>
          </a:p>
          <a:p>
            <a:r>
              <a:rPr lang="es-ES" sz="1600" dirty="0">
                <a:latin typeface="TT Commons Light" panose="02000506030000020003" pitchFamily="50" charset="0"/>
              </a:rPr>
              <a:t>   - Regulan procesos fisiológicos, la estructura ósea y la función muscular, entre otras funciones.</a:t>
            </a:r>
          </a:p>
          <a:p>
            <a:r>
              <a:rPr lang="es-ES" sz="1600" dirty="0">
                <a:latin typeface="TT Commons Light" panose="02000506030000020003" pitchFamily="50" charset="0"/>
              </a:rPr>
              <a:t>   - En el cuidado de la piel, pueden mejorar la hidratación, proteger contra el daño solar y regular el equilibrio mineral.</a:t>
            </a:r>
          </a:p>
          <a:p>
            <a:endParaRPr lang="es-ES" sz="1600" dirty="0">
              <a:latin typeface="TT Commons Light" panose="02000506030000020003" pitchFamily="50" charset="0"/>
            </a:endParaRPr>
          </a:p>
          <a:p>
            <a:r>
              <a:rPr lang="es-ES" sz="1600" dirty="0">
                <a:latin typeface="TT Commons Light" panose="02000506030000020003" pitchFamily="50" charset="0"/>
              </a:rPr>
              <a:t>6. **Coenzimas:**</a:t>
            </a:r>
          </a:p>
          <a:p>
            <a:r>
              <a:rPr lang="es-ES" sz="1600" dirty="0">
                <a:latin typeface="TT Commons Light" panose="02000506030000020003" pitchFamily="50" charset="0"/>
              </a:rPr>
              <a:t>   - Son moléculas orgánicas no proteicas que ayudan a las enzimas a realizar reacciones químicas específicas.</a:t>
            </a:r>
          </a:p>
          <a:p>
            <a:r>
              <a:rPr lang="es-ES" sz="1600" dirty="0">
                <a:latin typeface="TT Commons Light" panose="02000506030000020003" pitchFamily="50" charset="0"/>
              </a:rPr>
              <a:t>   - Actúan como cofactores y transportan grupos funcionales entre enzimas.</a:t>
            </a:r>
          </a:p>
          <a:p>
            <a:r>
              <a:rPr lang="es-ES" sz="1600" dirty="0">
                <a:latin typeface="TT Commons Light" panose="02000506030000020003" pitchFamily="50" charset="0"/>
              </a:rPr>
              <a:t>   - En el cuidado de la piel, pueden tener propiedades antioxidantes, reparadoras e hidratantes.</a:t>
            </a:r>
          </a:p>
          <a:p>
            <a:endParaRPr lang="es-ES" sz="1600" dirty="0">
              <a:latin typeface="TT Commons Light" panose="02000506030000020003" pitchFamily="50" charset="0"/>
            </a:endParaRPr>
          </a:p>
        </p:txBody>
      </p:sp>
    </p:spTree>
    <p:extLst>
      <p:ext uri="{BB962C8B-B14F-4D97-AF65-F5344CB8AC3E}">
        <p14:creationId xmlns:p14="http://schemas.microsoft.com/office/powerpoint/2010/main" val="2474589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109830" y="3028268"/>
            <a:ext cx="4245073" cy="738215"/>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DERMIC + PRO MESO</a:t>
            </a:r>
            <a:endParaRPr lang="es-ES" sz="2798" dirty="0">
              <a:latin typeface="Gotham Rounded Book" pitchFamily="50" charset="0"/>
              <a:cs typeface="Gotham Book" pitchFamily="50" charset="0"/>
            </a:endParaRPr>
          </a:p>
        </p:txBody>
      </p:sp>
    </p:spTree>
    <p:extLst>
      <p:ext uri="{BB962C8B-B14F-4D97-AF65-F5344CB8AC3E}">
        <p14:creationId xmlns:p14="http://schemas.microsoft.com/office/powerpoint/2010/main" val="3679691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s-ES" sz="2399" spc="300" dirty="0" smtClean="0"/>
              <a:t>DERMIC + PRO MESO</a:t>
            </a:r>
            <a:endParaRPr lang="es-ES" sz="2399" spc="300" dirty="0"/>
          </a:p>
        </p:txBody>
      </p:sp>
      <p:sp>
        <p:nvSpPr>
          <p:cNvPr id="3" name="Rectángulo 2"/>
          <p:cNvSpPr/>
          <p:nvPr/>
        </p:nvSpPr>
        <p:spPr>
          <a:xfrm>
            <a:off x="589734" y="1100124"/>
            <a:ext cx="8306690" cy="1200329"/>
          </a:xfrm>
          <a:prstGeom prst="rect">
            <a:avLst/>
          </a:prstGeom>
        </p:spPr>
        <p:txBody>
          <a:bodyPr wrap="square">
            <a:spAutoFit/>
          </a:bodyPr>
          <a:lstStyle/>
          <a:p>
            <a:pPr>
              <a:spcBef>
                <a:spcPct val="50000"/>
              </a:spcBef>
            </a:pPr>
            <a:r>
              <a:rPr lang="es-ES" sz="1600" dirty="0" err="1">
                <a:latin typeface="TT Commons Light" panose="02000506030000020003" pitchFamily="50" charset="0"/>
              </a:rPr>
              <a:t>Dermic</a:t>
            </a:r>
            <a:r>
              <a:rPr lang="es-ES" sz="1600" dirty="0">
                <a:latin typeface="TT Commons Light" panose="02000506030000020003" pitchFamily="50" charset="0"/>
              </a:rPr>
              <a:t> + Pro Meso es una gama de seis programas de </a:t>
            </a:r>
            <a:r>
              <a:rPr lang="es-ES" sz="1600" dirty="0" err="1">
                <a:latin typeface="TT Commons Light" panose="02000506030000020003" pitchFamily="50" charset="0"/>
              </a:rPr>
              <a:t>mesoterapia</a:t>
            </a:r>
            <a:r>
              <a:rPr lang="es-ES" sz="1600" dirty="0">
                <a:latin typeface="TT Commons Light" panose="02000506030000020003" pitchFamily="50" charset="0"/>
              </a:rPr>
              <a:t> que se centra en mejorar significativamente la salud y apariencia de la piel. </a:t>
            </a:r>
          </a:p>
          <a:p>
            <a:pPr>
              <a:spcBef>
                <a:spcPct val="50000"/>
              </a:spcBef>
            </a:pPr>
            <a:r>
              <a:rPr lang="es-ES" altLang="en-US" sz="1600" dirty="0" smtClean="0">
                <a:latin typeface="TT Commons Light" panose="02000506030000020003" pitchFamily="50" charset="0"/>
              </a:rPr>
              <a:t>En consonancia con la completa gama de </a:t>
            </a:r>
            <a:r>
              <a:rPr lang="es-ES" altLang="en-US" sz="1600" dirty="0" err="1" smtClean="0">
                <a:latin typeface="TT Commons Light" panose="02000506030000020003" pitchFamily="50" charset="0"/>
              </a:rPr>
              <a:t>Atache</a:t>
            </a:r>
            <a:r>
              <a:rPr lang="es-ES" altLang="en-US" sz="1600" dirty="0" smtClean="0">
                <a:latin typeface="TT Commons Light" panose="02000506030000020003" pitchFamily="50" charset="0"/>
              </a:rPr>
              <a:t>, presentamos un cóctel de </a:t>
            </a:r>
            <a:r>
              <a:rPr lang="es-ES" altLang="en-US" sz="1600" dirty="0" err="1" smtClean="0">
                <a:latin typeface="TT Commons Light" panose="02000506030000020003" pitchFamily="50" charset="0"/>
              </a:rPr>
              <a:t>bioactivos</a:t>
            </a:r>
            <a:r>
              <a:rPr lang="es-ES" altLang="en-US" sz="1600" dirty="0" smtClean="0">
                <a:latin typeface="TT Commons Light" panose="02000506030000020003" pitchFamily="50" charset="0"/>
              </a:rPr>
              <a:t> para cada tratamiento específico:</a:t>
            </a:r>
            <a:endParaRPr lang="es-ES" altLang="en-US" sz="1500" dirty="0">
              <a:latin typeface="TT Commons Light" panose="02000506030000020003" pitchFamily="50" charset="0"/>
            </a:endParaRPr>
          </a:p>
        </p:txBody>
      </p:sp>
      <p:grpSp>
        <p:nvGrpSpPr>
          <p:cNvPr id="21" name="Grupo 20"/>
          <p:cNvGrpSpPr/>
          <p:nvPr/>
        </p:nvGrpSpPr>
        <p:grpSpPr>
          <a:xfrm>
            <a:off x="3474188" y="2268206"/>
            <a:ext cx="1055847" cy="1116598"/>
            <a:chOff x="195661" y="4216341"/>
            <a:chExt cx="1055847" cy="1116598"/>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r="43986"/>
            <a:stretch/>
          </p:blipFill>
          <p:spPr>
            <a:xfrm>
              <a:off x="195661" y="4268904"/>
              <a:ext cx="1008112" cy="1064035"/>
            </a:xfrm>
            <a:prstGeom prst="rect">
              <a:avLst/>
            </a:prstGeom>
          </p:spPr>
        </p:pic>
        <p:sp>
          <p:nvSpPr>
            <p:cNvPr id="2" name="Rectángulo 1"/>
            <p:cNvSpPr/>
            <p:nvPr/>
          </p:nvSpPr>
          <p:spPr>
            <a:xfrm>
              <a:off x="1035484" y="4216341"/>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upo 6"/>
          <p:cNvGrpSpPr/>
          <p:nvPr/>
        </p:nvGrpSpPr>
        <p:grpSpPr>
          <a:xfrm>
            <a:off x="677416" y="2350216"/>
            <a:ext cx="1040235" cy="1066806"/>
            <a:chOff x="1515604" y="4174614"/>
            <a:chExt cx="1040235" cy="1066806"/>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r="43934"/>
            <a:stretch/>
          </p:blipFill>
          <p:spPr>
            <a:xfrm>
              <a:off x="1515604" y="4216341"/>
              <a:ext cx="972108" cy="1025079"/>
            </a:xfrm>
            <a:prstGeom prst="rect">
              <a:avLst/>
            </a:prstGeom>
          </p:spPr>
        </p:pic>
        <p:sp>
          <p:nvSpPr>
            <p:cNvPr id="12" name="Rectángulo 11"/>
            <p:cNvSpPr/>
            <p:nvPr/>
          </p:nvSpPr>
          <p:spPr>
            <a:xfrm>
              <a:off x="2339815" y="4174614"/>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upo 12"/>
          <p:cNvGrpSpPr/>
          <p:nvPr/>
        </p:nvGrpSpPr>
        <p:grpSpPr>
          <a:xfrm>
            <a:off x="3492783" y="4032338"/>
            <a:ext cx="1079102" cy="1071679"/>
            <a:chOff x="3120104" y="4261260"/>
            <a:chExt cx="1079102" cy="1071679"/>
          </a:xfrm>
        </p:grpSpPr>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r="43115"/>
            <a:stretch/>
          </p:blipFill>
          <p:spPr>
            <a:xfrm>
              <a:off x="3120104" y="4268904"/>
              <a:ext cx="1023792" cy="1064035"/>
            </a:xfrm>
            <a:prstGeom prst="rect">
              <a:avLst/>
            </a:prstGeom>
          </p:spPr>
        </p:pic>
        <p:sp>
          <p:nvSpPr>
            <p:cNvPr id="14" name="Rectángulo 13"/>
            <p:cNvSpPr/>
            <p:nvPr/>
          </p:nvSpPr>
          <p:spPr>
            <a:xfrm>
              <a:off x="3983182" y="4261260"/>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upo 3"/>
          <p:cNvGrpSpPr/>
          <p:nvPr/>
        </p:nvGrpSpPr>
        <p:grpSpPr>
          <a:xfrm>
            <a:off x="6696426" y="3815536"/>
            <a:ext cx="1093180" cy="1132083"/>
            <a:chOff x="5269425" y="4061388"/>
            <a:chExt cx="1093180" cy="1132083"/>
          </a:xfrm>
        </p:grpSpPr>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r="46650"/>
            <a:stretch/>
          </p:blipFill>
          <p:spPr>
            <a:xfrm>
              <a:off x="5269425" y="4126637"/>
              <a:ext cx="962703" cy="1066834"/>
            </a:xfrm>
            <a:prstGeom prst="rect">
              <a:avLst/>
            </a:prstGeom>
          </p:spPr>
        </p:pic>
        <p:sp>
          <p:nvSpPr>
            <p:cNvPr id="23" name="Rectángulo 22"/>
            <p:cNvSpPr/>
            <p:nvPr/>
          </p:nvSpPr>
          <p:spPr>
            <a:xfrm>
              <a:off x="6101651" y="4061388"/>
              <a:ext cx="26095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ángulo 14"/>
          <p:cNvSpPr/>
          <p:nvPr/>
        </p:nvSpPr>
        <p:spPr>
          <a:xfrm>
            <a:off x="4540901" y="2391943"/>
            <a:ext cx="1336207" cy="738664"/>
          </a:xfrm>
          <a:prstGeom prst="rect">
            <a:avLst/>
          </a:prstGeom>
        </p:spPr>
        <p:txBody>
          <a:bodyPr wrap="square">
            <a:spAutoFit/>
          </a:bodyPr>
          <a:lstStyle/>
          <a:p>
            <a:r>
              <a:rPr lang="en-US" sz="1400" spc="300" dirty="0">
                <a:latin typeface="Bebas Neue Regular" panose="00000500000000000000" pitchFamily="50" charset="0"/>
              </a:rPr>
              <a:t>RADIANT ANTIOXIDANT </a:t>
            </a:r>
            <a:r>
              <a:rPr lang="en-US" sz="1400" spc="300" dirty="0" smtClean="0">
                <a:latin typeface="Bebas Neue Regular" panose="00000500000000000000" pitchFamily="50" charset="0"/>
              </a:rPr>
              <a:t>BLEND</a:t>
            </a:r>
            <a:endParaRPr lang="en-US" sz="1400" dirty="0"/>
          </a:p>
        </p:txBody>
      </p:sp>
      <p:sp>
        <p:nvSpPr>
          <p:cNvPr id="25" name="Rectángulo 24"/>
          <p:cNvSpPr/>
          <p:nvPr/>
        </p:nvSpPr>
        <p:spPr>
          <a:xfrm>
            <a:off x="7922697" y="4012246"/>
            <a:ext cx="1343776" cy="738664"/>
          </a:xfrm>
          <a:prstGeom prst="rect">
            <a:avLst/>
          </a:prstGeom>
        </p:spPr>
        <p:txBody>
          <a:bodyPr wrap="square">
            <a:spAutoFit/>
          </a:bodyPr>
          <a:lstStyle/>
          <a:p>
            <a:r>
              <a:rPr lang="en-US" sz="1400" spc="300" dirty="0">
                <a:latin typeface="Bebas Neue Regular" panose="00000500000000000000" pitchFamily="50" charset="0"/>
              </a:rPr>
              <a:t>BIOACTIVE REJUVENATING </a:t>
            </a:r>
            <a:r>
              <a:rPr lang="en-US" sz="1400" spc="300" dirty="0" smtClean="0">
                <a:latin typeface="Bebas Neue Regular" panose="00000500000000000000" pitchFamily="50" charset="0"/>
              </a:rPr>
              <a:t>COCKTAIL</a:t>
            </a:r>
            <a:endParaRPr lang="en-US" sz="1400" dirty="0"/>
          </a:p>
        </p:txBody>
      </p:sp>
      <p:sp>
        <p:nvSpPr>
          <p:cNvPr id="26" name="Rectángulo 25"/>
          <p:cNvSpPr/>
          <p:nvPr/>
        </p:nvSpPr>
        <p:spPr>
          <a:xfrm>
            <a:off x="4477333" y="4084901"/>
            <a:ext cx="1387872" cy="523220"/>
          </a:xfrm>
          <a:prstGeom prst="rect">
            <a:avLst/>
          </a:prstGeom>
        </p:spPr>
        <p:txBody>
          <a:bodyPr wrap="square">
            <a:spAutoFit/>
          </a:bodyPr>
          <a:lstStyle/>
          <a:p>
            <a:r>
              <a:rPr lang="en-US" sz="1400" spc="300" dirty="0" smtClean="0">
                <a:latin typeface="Bebas Neue Regular" panose="00000500000000000000" pitchFamily="50" charset="0"/>
              </a:rPr>
              <a:t>ENERGY BIO-REPAIR</a:t>
            </a:r>
            <a:endParaRPr lang="en-US" sz="1400" dirty="0"/>
          </a:p>
        </p:txBody>
      </p:sp>
      <p:sp>
        <p:nvSpPr>
          <p:cNvPr id="29" name="Rectángulo 28"/>
          <p:cNvSpPr/>
          <p:nvPr/>
        </p:nvSpPr>
        <p:spPr>
          <a:xfrm>
            <a:off x="1665159" y="2432930"/>
            <a:ext cx="1545996" cy="523220"/>
          </a:xfrm>
          <a:prstGeom prst="rect">
            <a:avLst/>
          </a:prstGeom>
        </p:spPr>
        <p:txBody>
          <a:bodyPr wrap="square">
            <a:spAutoFit/>
          </a:bodyPr>
          <a:lstStyle/>
          <a:p>
            <a:r>
              <a:rPr lang="en-US" sz="1400" spc="300" dirty="0">
                <a:latin typeface="Bebas Neue Regular" panose="00000500000000000000" pitchFamily="50" charset="0"/>
              </a:rPr>
              <a:t>BRIGHTENING </a:t>
            </a:r>
            <a:r>
              <a:rPr lang="en-US" sz="1400" spc="300" dirty="0" smtClean="0">
                <a:latin typeface="Bebas Neue Regular" panose="00000500000000000000" pitchFamily="50" charset="0"/>
              </a:rPr>
              <a:t>ACNE-PRONE</a:t>
            </a:r>
            <a:r>
              <a:rPr lang="en-US" sz="1200" spc="300" dirty="0">
                <a:latin typeface="Bebas Neue Regular" panose="00000500000000000000" pitchFamily="50" charset="0"/>
              </a:rPr>
              <a:t> </a:t>
            </a:r>
            <a:endParaRPr lang="en-US" sz="1200" dirty="0"/>
          </a:p>
        </p:txBody>
      </p:sp>
      <p:sp>
        <p:nvSpPr>
          <p:cNvPr id="30" name="Rectángulo 29"/>
          <p:cNvSpPr/>
          <p:nvPr/>
        </p:nvSpPr>
        <p:spPr>
          <a:xfrm>
            <a:off x="516223" y="3382026"/>
            <a:ext cx="2761397" cy="276999"/>
          </a:xfrm>
          <a:prstGeom prst="rect">
            <a:avLst/>
          </a:prstGeom>
          <a:solidFill>
            <a:schemeClr val="bg1">
              <a:lumMod val="95000"/>
            </a:schemeClr>
          </a:solidFill>
        </p:spPr>
        <p:txBody>
          <a:bodyPr wrap="none">
            <a:spAutoFit/>
          </a:bodyPr>
          <a:lstStyle/>
          <a:p>
            <a:r>
              <a:rPr lang="en-US" sz="1200" spc="300" dirty="0">
                <a:latin typeface="Gotham Book"/>
              </a:rPr>
              <a:t>OILY SK PEP PROMESO </a:t>
            </a:r>
            <a:endParaRPr lang="en-US" sz="1200" dirty="0">
              <a:latin typeface="Gotham Book"/>
            </a:endParaRPr>
          </a:p>
        </p:txBody>
      </p:sp>
      <p:sp>
        <p:nvSpPr>
          <p:cNvPr id="31" name="Rectángulo 30"/>
          <p:cNvSpPr/>
          <p:nvPr/>
        </p:nvSpPr>
        <p:spPr>
          <a:xfrm>
            <a:off x="3499639" y="3381733"/>
            <a:ext cx="2577309" cy="276999"/>
          </a:xfrm>
          <a:prstGeom prst="rect">
            <a:avLst/>
          </a:prstGeom>
          <a:solidFill>
            <a:schemeClr val="bg1">
              <a:lumMod val="95000"/>
            </a:schemeClr>
          </a:solidFill>
        </p:spPr>
        <p:txBody>
          <a:bodyPr wrap="none">
            <a:spAutoFit/>
          </a:bodyPr>
          <a:lstStyle/>
          <a:p>
            <a:r>
              <a:rPr lang="en-US" sz="1200" spc="300" dirty="0">
                <a:latin typeface="Gotham Book"/>
              </a:rPr>
              <a:t>CVITAL PEP </a:t>
            </a:r>
            <a:r>
              <a:rPr lang="en-US" sz="1200" spc="300" dirty="0" smtClean="0">
                <a:latin typeface="Gotham Book"/>
              </a:rPr>
              <a:t>PROMESO</a:t>
            </a:r>
            <a:endParaRPr lang="en-US" sz="1200" spc="300" dirty="0">
              <a:latin typeface="Gotham Book"/>
            </a:endParaRPr>
          </a:p>
        </p:txBody>
      </p:sp>
      <p:grpSp>
        <p:nvGrpSpPr>
          <p:cNvPr id="36" name="Grupo 35"/>
          <p:cNvGrpSpPr/>
          <p:nvPr/>
        </p:nvGrpSpPr>
        <p:grpSpPr>
          <a:xfrm>
            <a:off x="577281" y="3924880"/>
            <a:ext cx="2469798" cy="1368672"/>
            <a:chOff x="6183102" y="2290060"/>
            <a:chExt cx="2469798" cy="1368672"/>
          </a:xfrm>
        </p:grpSpPr>
        <p:grpSp>
          <p:nvGrpSpPr>
            <p:cNvPr id="18" name="Grupo 17"/>
            <p:cNvGrpSpPr/>
            <p:nvPr/>
          </p:nvGrpSpPr>
          <p:grpSpPr>
            <a:xfrm>
              <a:off x="6183102" y="2290060"/>
              <a:ext cx="1125051" cy="1075725"/>
              <a:chOff x="4647952" y="2973164"/>
              <a:chExt cx="1125051" cy="1075725"/>
            </a:xfrm>
          </p:grpSpPr>
          <p:pic>
            <p:nvPicPr>
              <p:cNvPr id="10" name="Imagen 9"/>
              <p:cNvPicPr>
                <a:picLocks noChangeAspect="1"/>
              </p:cNvPicPr>
              <p:nvPr/>
            </p:nvPicPr>
            <p:blipFill rotWithShape="1">
              <a:blip r:embed="rId6" cstate="print">
                <a:extLst>
                  <a:ext uri="{28A0092B-C50C-407E-A947-70E740481C1C}">
                    <a14:useLocalDpi xmlns:a14="http://schemas.microsoft.com/office/drawing/2010/main" val="0"/>
                  </a:ext>
                </a:extLst>
              </a:blip>
              <a:srcRect r="43986"/>
              <a:stretch/>
            </p:blipFill>
            <p:spPr>
              <a:xfrm>
                <a:off x="4647952" y="2984854"/>
                <a:ext cx="1008112" cy="1064035"/>
              </a:xfrm>
              <a:prstGeom prst="rect">
                <a:avLst/>
              </a:prstGeom>
            </p:spPr>
          </p:pic>
          <p:sp>
            <p:nvSpPr>
              <p:cNvPr id="20" name="Rectángulo 19"/>
              <p:cNvSpPr/>
              <p:nvPr/>
            </p:nvSpPr>
            <p:spPr>
              <a:xfrm>
                <a:off x="5512049" y="2973164"/>
                <a:ext cx="26095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ángulo 27"/>
            <p:cNvSpPr/>
            <p:nvPr/>
          </p:nvSpPr>
          <p:spPr>
            <a:xfrm>
              <a:off x="7314750" y="2432930"/>
              <a:ext cx="1338150" cy="523220"/>
            </a:xfrm>
            <a:prstGeom prst="rect">
              <a:avLst/>
            </a:prstGeom>
          </p:spPr>
          <p:txBody>
            <a:bodyPr wrap="square">
              <a:spAutoFit/>
            </a:bodyPr>
            <a:lstStyle/>
            <a:p>
              <a:r>
                <a:rPr lang="en-US" sz="1400" spc="300" dirty="0">
                  <a:latin typeface="Bebas Neue Regular" panose="00000500000000000000" pitchFamily="50" charset="0"/>
                </a:rPr>
                <a:t>CLARITY </a:t>
              </a:r>
              <a:r>
                <a:rPr lang="en-US" sz="1400" spc="300" dirty="0" smtClean="0">
                  <a:latin typeface="Bebas Neue Regular" panose="00000500000000000000" pitchFamily="50" charset="0"/>
                </a:rPr>
                <a:t>SHIELD</a:t>
              </a:r>
              <a:endParaRPr lang="en-US" sz="1400" dirty="0"/>
            </a:p>
          </p:txBody>
        </p:sp>
        <p:sp>
          <p:nvSpPr>
            <p:cNvPr id="32" name="Rectángulo 31"/>
            <p:cNvSpPr/>
            <p:nvPr/>
          </p:nvSpPr>
          <p:spPr>
            <a:xfrm>
              <a:off x="6264203" y="3381733"/>
              <a:ext cx="2238562" cy="276999"/>
            </a:xfrm>
            <a:prstGeom prst="rect">
              <a:avLst/>
            </a:prstGeom>
            <a:solidFill>
              <a:schemeClr val="bg1">
                <a:lumMod val="95000"/>
              </a:schemeClr>
            </a:solidFill>
          </p:spPr>
          <p:txBody>
            <a:bodyPr wrap="none">
              <a:spAutoFit/>
            </a:bodyPr>
            <a:lstStyle/>
            <a:p>
              <a:r>
                <a:rPr lang="en-US" sz="1200" spc="300" dirty="0">
                  <a:latin typeface="Gotham Book"/>
                </a:rPr>
                <a:t>DP3 PEP PROMESO</a:t>
              </a:r>
            </a:p>
          </p:txBody>
        </p:sp>
      </p:grpSp>
      <p:grpSp>
        <p:nvGrpSpPr>
          <p:cNvPr id="17" name="Grupo 16"/>
          <p:cNvGrpSpPr/>
          <p:nvPr/>
        </p:nvGrpSpPr>
        <p:grpSpPr>
          <a:xfrm>
            <a:off x="6629197" y="2310054"/>
            <a:ext cx="1032248" cy="1122154"/>
            <a:chOff x="2689728" y="3094187"/>
            <a:chExt cx="1032248" cy="1122154"/>
          </a:xfrm>
        </p:grpSpPr>
        <p:pic>
          <p:nvPicPr>
            <p:cNvPr id="9" name="Imagen 8"/>
            <p:cNvPicPr>
              <a:picLocks noChangeAspect="1"/>
            </p:cNvPicPr>
            <p:nvPr/>
          </p:nvPicPr>
          <p:blipFill rotWithShape="1">
            <a:blip r:embed="rId7" cstate="print">
              <a:extLst>
                <a:ext uri="{28A0092B-C50C-407E-A947-70E740481C1C}">
                  <a14:useLocalDpi xmlns:a14="http://schemas.microsoft.com/office/drawing/2010/main" val="0"/>
                </a:ext>
              </a:extLst>
            </a:blip>
            <a:srcRect r="42943"/>
            <a:stretch/>
          </p:blipFill>
          <p:spPr>
            <a:xfrm>
              <a:off x="2689728" y="3146750"/>
              <a:ext cx="1032248" cy="1069591"/>
            </a:xfrm>
            <a:prstGeom prst="rect">
              <a:avLst/>
            </a:prstGeom>
          </p:spPr>
        </p:pic>
        <p:sp>
          <p:nvSpPr>
            <p:cNvPr id="16" name="Rectángulo 15"/>
            <p:cNvSpPr/>
            <p:nvPr/>
          </p:nvSpPr>
          <p:spPr>
            <a:xfrm>
              <a:off x="3567832" y="3094187"/>
              <a:ext cx="154144" cy="626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ángulo 26"/>
          <p:cNvSpPr/>
          <p:nvPr/>
        </p:nvSpPr>
        <p:spPr>
          <a:xfrm>
            <a:off x="7719598" y="2362617"/>
            <a:ext cx="1387872" cy="523220"/>
          </a:xfrm>
          <a:prstGeom prst="rect">
            <a:avLst/>
          </a:prstGeom>
        </p:spPr>
        <p:txBody>
          <a:bodyPr wrap="square">
            <a:spAutoFit/>
          </a:bodyPr>
          <a:lstStyle/>
          <a:p>
            <a:r>
              <a:rPr lang="en-US" sz="1400" spc="300" dirty="0">
                <a:latin typeface="Bebas Neue Regular" panose="00000500000000000000" pitchFamily="50" charset="0"/>
              </a:rPr>
              <a:t>TIGHT &amp; TONE </a:t>
            </a:r>
            <a:r>
              <a:rPr lang="en-US" sz="1400" spc="300" dirty="0" smtClean="0">
                <a:latin typeface="Bebas Neue Regular" panose="00000500000000000000" pitchFamily="50" charset="0"/>
              </a:rPr>
              <a:t>REVITALIZER</a:t>
            </a:r>
            <a:endParaRPr lang="en-US" sz="1400" dirty="0"/>
          </a:p>
        </p:txBody>
      </p:sp>
      <p:sp>
        <p:nvSpPr>
          <p:cNvPr id="33" name="Rectángulo 32"/>
          <p:cNvSpPr/>
          <p:nvPr/>
        </p:nvSpPr>
        <p:spPr>
          <a:xfrm>
            <a:off x="6328531" y="3381733"/>
            <a:ext cx="3365217" cy="276999"/>
          </a:xfrm>
          <a:prstGeom prst="rect">
            <a:avLst/>
          </a:prstGeom>
          <a:solidFill>
            <a:schemeClr val="bg1">
              <a:lumMod val="95000"/>
            </a:schemeClr>
          </a:solidFill>
        </p:spPr>
        <p:txBody>
          <a:bodyPr wrap="none">
            <a:spAutoFit/>
          </a:bodyPr>
          <a:lstStyle/>
          <a:p>
            <a:r>
              <a:rPr lang="en-US" sz="1200" spc="300" dirty="0">
                <a:latin typeface="Gotham Book"/>
              </a:rPr>
              <a:t>LIFT THERAPY PEP PROMESO</a:t>
            </a:r>
          </a:p>
        </p:txBody>
      </p:sp>
      <p:sp>
        <p:nvSpPr>
          <p:cNvPr id="34" name="Rectángulo 33"/>
          <p:cNvSpPr/>
          <p:nvPr/>
        </p:nvSpPr>
        <p:spPr>
          <a:xfrm>
            <a:off x="3211155" y="5023373"/>
            <a:ext cx="3224409" cy="276999"/>
          </a:xfrm>
          <a:prstGeom prst="rect">
            <a:avLst/>
          </a:prstGeom>
          <a:solidFill>
            <a:schemeClr val="bg1">
              <a:lumMod val="95000"/>
            </a:schemeClr>
          </a:solidFill>
        </p:spPr>
        <p:txBody>
          <a:bodyPr wrap="none">
            <a:spAutoFit/>
          </a:bodyPr>
          <a:lstStyle/>
          <a:p>
            <a:r>
              <a:rPr lang="en-US" sz="1200" spc="300" dirty="0">
                <a:latin typeface="Gotham Book"/>
              </a:rPr>
              <a:t>EXCELLENCE PEP PROMESO</a:t>
            </a:r>
          </a:p>
        </p:txBody>
      </p:sp>
      <p:sp>
        <p:nvSpPr>
          <p:cNvPr id="35" name="Rectángulo 34"/>
          <p:cNvSpPr/>
          <p:nvPr/>
        </p:nvSpPr>
        <p:spPr>
          <a:xfrm>
            <a:off x="6635811" y="5014540"/>
            <a:ext cx="2942344" cy="276999"/>
          </a:xfrm>
          <a:prstGeom prst="rect">
            <a:avLst/>
          </a:prstGeom>
          <a:solidFill>
            <a:schemeClr val="bg1">
              <a:lumMod val="95000"/>
            </a:schemeClr>
          </a:solidFill>
        </p:spPr>
        <p:txBody>
          <a:bodyPr wrap="none">
            <a:spAutoFit/>
          </a:bodyPr>
          <a:lstStyle/>
          <a:p>
            <a:r>
              <a:rPr lang="en-US" sz="1200" spc="300" dirty="0">
                <a:latin typeface="Gotham Book"/>
              </a:rPr>
              <a:t>VITAL AGE PEP PROMESO</a:t>
            </a:r>
          </a:p>
        </p:txBody>
      </p:sp>
    </p:spTree>
    <p:extLst>
      <p:ext uri="{BB962C8B-B14F-4D97-AF65-F5344CB8AC3E}">
        <p14:creationId xmlns:p14="http://schemas.microsoft.com/office/powerpoint/2010/main" val="2887910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913"/>
            <a:ext cx="6342347" cy="332307"/>
          </a:xfrm>
        </p:spPr>
        <p:txBody>
          <a:bodyPr/>
          <a:lstStyle/>
          <a:p>
            <a:r>
              <a:rPr lang="en-US" sz="2399" spc="300" dirty="0">
                <a:solidFill>
                  <a:schemeClr val="tx1"/>
                </a:solidFill>
                <a:latin typeface="Bebas Neue Regular" panose="00000500000000000000" pitchFamily="50" charset="0"/>
              </a:rPr>
              <a:t>RADIANT ANTIOXIDANT BLEND CVITAL PEP PROMESO</a:t>
            </a:r>
          </a:p>
        </p:txBody>
      </p:sp>
      <p:sp>
        <p:nvSpPr>
          <p:cNvPr id="3" name="Marcador de texto 2"/>
          <p:cNvSpPr>
            <a:spLocks noGrp="1"/>
          </p:cNvSpPr>
          <p:nvPr>
            <p:ph type="body" idx="1"/>
          </p:nvPr>
        </p:nvSpPr>
        <p:spPr>
          <a:xfrm>
            <a:off x="699717" y="1790202"/>
            <a:ext cx="3176803" cy="1444439"/>
          </a:xfrm>
        </p:spPr>
        <p:txBody>
          <a:bodyPr>
            <a:noAutofit/>
          </a:bodyPr>
          <a:lstStyle/>
          <a:p>
            <a:pPr algn="l" rtl="0"/>
            <a:r>
              <a:rPr lang="es-ES" sz="1799" b="1" dirty="0">
                <a:solidFill>
                  <a:schemeClr val="tx1"/>
                </a:solidFill>
                <a:latin typeface="TT Commons Light" panose="02000506030000020003" pitchFamily="50" charset="0"/>
              </a:rPr>
              <a:t>Asociado a Línea: CVITAL</a:t>
            </a:r>
          </a:p>
          <a:p>
            <a:pPr algn="l" rtl="0"/>
            <a:endParaRPr lang="es-ES" sz="1799" dirty="0">
              <a:solidFill>
                <a:schemeClr val="tx1"/>
              </a:solidFill>
              <a:latin typeface="TT Commons Light" panose="02000506030000020003" pitchFamily="50" charset="0"/>
            </a:endParaRPr>
          </a:p>
          <a:p>
            <a:r>
              <a:rPr lang="de-DE" sz="1799" b="1" dirty="0" smtClean="0">
                <a:solidFill>
                  <a:schemeClr val="tx1"/>
                </a:solidFill>
                <a:latin typeface="TT Commons Light" panose="02000506030000020003" pitchFamily="50" charset="0"/>
              </a:rPr>
              <a:t>Presentación</a:t>
            </a:r>
            <a:r>
              <a:rPr lang="de-DE" sz="1799" dirty="0">
                <a:solidFill>
                  <a:schemeClr val="tx1"/>
                </a:solidFill>
                <a:latin typeface="TT Commons Light" panose="02000506030000020003" pitchFamily="50" charset="0"/>
              </a:rPr>
              <a:t> 5 viales </a:t>
            </a:r>
            <a:r>
              <a:rPr lang="de-DE" sz="1799" dirty="0" smtClean="0">
                <a:solidFill>
                  <a:schemeClr val="tx1"/>
                </a:solidFill>
                <a:latin typeface="TT Commons Light" panose="02000506030000020003" pitchFamily="50" charset="0"/>
              </a:rPr>
              <a:t>x 5 </a:t>
            </a:r>
            <a:r>
              <a:rPr lang="de-DE" sz="1799" dirty="0">
                <a:solidFill>
                  <a:schemeClr val="tx1"/>
                </a:solidFill>
                <a:latin typeface="TT Commons Light" panose="02000506030000020003" pitchFamily="50" charset="0"/>
              </a:rPr>
              <a:t>ml </a:t>
            </a:r>
            <a:r>
              <a:rPr lang="de-DE" sz="1799" dirty="0" smtClean="0">
                <a:solidFill>
                  <a:schemeClr val="tx1"/>
                </a:solidFill>
                <a:latin typeface="TT Commons Light" panose="02000506030000020003" pitchFamily="50" charset="0"/>
              </a:rPr>
              <a:t> </a:t>
            </a:r>
            <a:r>
              <a:rPr lang="de-DE" sz="1799" dirty="0" smtClean="0">
                <a:solidFill>
                  <a:schemeClr val="tx1"/>
                </a:solidFill>
                <a:latin typeface="TT Commons Light" panose="02000506030000020003" pitchFamily="50" charset="0"/>
              </a:rPr>
              <a:t>(estériles) Uso tópico</a:t>
            </a:r>
            <a:endParaRPr lang="de-DE"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Revitalización, Antioxidante, </a:t>
            </a:r>
            <a:r>
              <a:rPr lang="es-ES" sz="1799" dirty="0" err="1" smtClean="0">
                <a:solidFill>
                  <a:schemeClr val="tx1"/>
                </a:solidFill>
                <a:latin typeface="TT Commons Light" panose="02000506030000020003" pitchFamily="50" charset="0"/>
              </a:rPr>
              <a:t>Antiedad</a:t>
            </a:r>
            <a:endParaRPr lang="es-ES"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Ingredientes</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Vitaminas</a:t>
            </a:r>
            <a:r>
              <a:rPr lang="es-ES" sz="1799" dirty="0">
                <a:solidFill>
                  <a:schemeClr val="tx1"/>
                </a:solidFill>
                <a:latin typeface="TT Commons Light" panose="02000506030000020003" pitchFamily="50" charset="0"/>
              </a:rPr>
              <a:t>, Aminoácidos, Péptidos, Ácido Hialurónico</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76" y="1561666"/>
            <a:ext cx="5084262" cy="3005878"/>
          </a:xfrm>
          <a:prstGeom prst="rect">
            <a:avLst/>
          </a:prstGeom>
        </p:spPr>
      </p:pic>
    </p:spTree>
    <p:extLst>
      <p:ext uri="{BB962C8B-B14F-4D97-AF65-F5344CB8AC3E}">
        <p14:creationId xmlns:p14="http://schemas.microsoft.com/office/powerpoint/2010/main" val="1497093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6520759" cy="424603"/>
          </a:xfrm>
        </p:spPr>
        <p:txBody>
          <a:bodyPr/>
          <a:lstStyle/>
          <a:p>
            <a:r>
              <a:rPr lang="en-US" sz="2399" spc="300" dirty="0"/>
              <a:t>RADIANT ANTIOXIDANT BLEND CVITAL PEP PROMESO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dirty="0" smtClean="0">
                <a:latin typeface="TT Commons Light" panose="02000506030000020003" pitchFamily="50" charset="0"/>
              </a:rPr>
              <a:t>La fórmula de </a:t>
            </a:r>
            <a:r>
              <a:rPr lang="en-US" sz="1600" dirty="0">
                <a:latin typeface="TT Commons Light" panose="02000506030000020003" pitchFamily="50" charset="0"/>
              </a:rPr>
              <a:t>RADIANT ANTIOXIDANT BLEND CVITAL PEP </a:t>
            </a:r>
            <a:r>
              <a:rPr lang="en-US" sz="1600" dirty="0">
                <a:latin typeface="TT Commons Light" panose="02000506030000020003" pitchFamily="50" charset="0"/>
              </a:rPr>
              <a:t>PROMESO </a:t>
            </a:r>
            <a:r>
              <a:rPr lang="es-ES" sz="1600" dirty="0" smtClean="0">
                <a:latin typeface="TT Commons Light" panose="02000506030000020003" pitchFamily="50" charset="0"/>
              </a:rPr>
              <a:t>combina </a:t>
            </a:r>
            <a:r>
              <a:rPr lang="es-ES" sz="1600" dirty="0">
                <a:latin typeface="TT Commons Light" panose="02000506030000020003" pitchFamily="50" charset="0"/>
              </a:rPr>
              <a:t>una variedad de péptidos y vitaminas cuidadosamente seleccionados para </a:t>
            </a:r>
            <a:r>
              <a:rPr lang="es-ES" sz="1600" dirty="0" smtClean="0">
                <a:latin typeface="TT Commons Light" panose="02000506030000020003" pitchFamily="50" charset="0"/>
              </a:rPr>
              <a:t>proporcionar </a:t>
            </a:r>
            <a:r>
              <a:rPr lang="es-ES" sz="1600" dirty="0">
                <a:latin typeface="TT Commons Light" panose="02000506030000020003" pitchFamily="50" charset="0"/>
              </a:rPr>
              <a:t>una poderosa protección </a:t>
            </a:r>
            <a:r>
              <a:rPr lang="es-ES" sz="1600" dirty="0" smtClean="0">
                <a:latin typeface="TT Commons Light" panose="02000506030000020003" pitchFamily="50" charset="0"/>
              </a:rPr>
              <a:t>antioxidante.</a:t>
            </a: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s-ES" sz="1600" dirty="0" smtClean="0">
                <a:latin typeface="TT Commons Light" panose="02000506030000020003" pitchFamily="50" charset="0"/>
              </a:rPr>
              <a:t>VITAMINA C</a:t>
            </a:r>
          </a:p>
          <a:p>
            <a:pPr marL="285750" indent="-285750">
              <a:buFont typeface="Wingdings" panose="05000000000000000000" pitchFamily="2" charset="2"/>
              <a:buChar char="ü"/>
            </a:pPr>
            <a:r>
              <a:rPr lang="es-ES" sz="1600" dirty="0" smtClean="0">
                <a:latin typeface="TT Commons Light" panose="02000506030000020003" pitchFamily="50" charset="0"/>
              </a:rPr>
              <a:t>ÁCIDO HIALURÓNICO</a:t>
            </a:r>
          </a:p>
          <a:p>
            <a:pPr marL="285750" indent="-285750">
              <a:buFont typeface="Wingdings" panose="05000000000000000000" pitchFamily="2" charset="2"/>
              <a:buChar char="ü"/>
            </a:pPr>
            <a:r>
              <a:rPr lang="es-ES" sz="1600" dirty="0" smtClean="0">
                <a:latin typeface="TT Commons Light" panose="02000506030000020003" pitchFamily="50" charset="0"/>
              </a:rPr>
              <a:t>GLUTATIONE</a:t>
            </a:r>
          </a:p>
          <a:p>
            <a:pPr marL="285750" indent="-285750">
              <a:buFont typeface="Wingdings" panose="05000000000000000000" pitchFamily="2" charset="2"/>
              <a:buChar char="ü"/>
            </a:pPr>
            <a:r>
              <a:rPr lang="es-ES" sz="1600" dirty="0" smtClean="0">
                <a:latin typeface="TT Commons Light" panose="02000506030000020003" pitchFamily="50" charset="0"/>
              </a:rPr>
              <a:t>NIACINAMIDA</a:t>
            </a:r>
          </a:p>
          <a:p>
            <a:pPr marL="285750" indent="-285750">
              <a:buFont typeface="Wingdings" panose="05000000000000000000" pitchFamily="2" charset="2"/>
              <a:buChar char="ü"/>
            </a:pPr>
            <a:r>
              <a:rPr lang="es-ES" sz="1600" dirty="0" smtClean="0">
                <a:latin typeface="TT Commons Light" panose="02000506030000020003" pitchFamily="50" charset="0"/>
              </a:rPr>
              <a:t>VITAMINA A Y OTRAS VITAMINAS DEL GRUPO B</a:t>
            </a:r>
          </a:p>
          <a:p>
            <a:pPr marL="285750" indent="-285750">
              <a:buFont typeface="Wingdings" panose="05000000000000000000" pitchFamily="2" charset="2"/>
              <a:buChar char="ü"/>
            </a:pPr>
            <a:r>
              <a:rPr lang="es-ES" sz="1600" dirty="0" smtClean="0">
                <a:latin typeface="TT Commons Light" panose="02000506030000020003" pitchFamily="50" charset="0"/>
              </a:rPr>
              <a:t>AMINOÁCIDOS Y PÉPTIDOS</a:t>
            </a:r>
            <a:endParaRPr lang="es-ES" sz="1600" dirty="0">
              <a:latin typeface="TT Commons Light" panose="02000506030000020003" pitchFamily="50" charset="0"/>
            </a:endParaRPr>
          </a:p>
          <a:p>
            <a:endParaRPr lang="es-ES" sz="1600" dirty="0" smtClean="0">
              <a:latin typeface="TT Commons Light" panose="02000506030000020003" pitchFamily="50" charset="0"/>
            </a:endParaRPr>
          </a:p>
          <a:p>
            <a:r>
              <a:rPr lang="es-ES" sz="1600" dirty="0" smtClean="0">
                <a:latin typeface="TT Commons Light" panose="02000506030000020003" pitchFamily="50" charset="0"/>
              </a:rPr>
              <a:t>En esta combinación el OLIGOPEPTIDO-24 </a:t>
            </a:r>
            <a:r>
              <a:rPr lang="es-ES" sz="1600" dirty="0">
                <a:latin typeface="TT Commons Light" panose="02000506030000020003" pitchFamily="50" charset="0"/>
              </a:rPr>
              <a:t>y el OLIGOPEPTIDO-34, junto con vitaminas como el glutatión y la </a:t>
            </a:r>
            <a:r>
              <a:rPr lang="es-ES" sz="1600" dirty="0" err="1">
                <a:latin typeface="TT Commons Light" panose="02000506030000020003" pitchFamily="50" charset="0"/>
              </a:rPr>
              <a:t>niacinamida</a:t>
            </a:r>
            <a:r>
              <a:rPr lang="es-ES" sz="1600" dirty="0">
                <a:latin typeface="TT Commons Light" panose="02000506030000020003" pitchFamily="50" charset="0"/>
              </a:rPr>
              <a:t>, </a:t>
            </a:r>
            <a:r>
              <a:rPr lang="es-ES" sz="1600" dirty="0" smtClean="0">
                <a:latin typeface="TT Commons Light" panose="02000506030000020003" pitchFamily="50" charset="0"/>
              </a:rPr>
              <a:t>trabajan </a:t>
            </a:r>
            <a:r>
              <a:rPr lang="es-ES" sz="1600" dirty="0">
                <a:latin typeface="TT Commons Light" panose="02000506030000020003" pitchFamily="50" charset="0"/>
              </a:rPr>
              <a:t>para neutralizar eficazmente los radicales libres y proteger la piel del estrés oxidativo. </a:t>
            </a:r>
            <a:r>
              <a:rPr lang="es-ES" sz="1600" dirty="0" smtClean="0">
                <a:latin typeface="TT Commons Light" panose="02000506030000020003" pitchFamily="50" charset="0"/>
              </a:rPr>
              <a:t>Además</a:t>
            </a:r>
            <a:r>
              <a:rPr lang="es-ES" sz="1600" dirty="0">
                <a:latin typeface="TT Commons Light" panose="02000506030000020003" pitchFamily="50" charset="0"/>
              </a:rPr>
              <a:t>, su capacidad iluminadora proporciona a la piel un aspecto radiante y revitalizado. </a:t>
            </a:r>
            <a:r>
              <a:rPr lang="es-ES" sz="1600" dirty="0">
                <a:latin typeface="TT Commons Light" panose="02000506030000020003" pitchFamily="50" charset="0"/>
              </a:rPr>
              <a:t>Y gracias a sus propiedades </a:t>
            </a:r>
            <a:r>
              <a:rPr lang="es-ES" sz="1600" dirty="0" err="1">
                <a:latin typeface="TT Commons Light" panose="02000506030000020003" pitchFamily="50" charset="0"/>
              </a:rPr>
              <a:t>antiedad</a:t>
            </a:r>
            <a:r>
              <a:rPr lang="es-ES" sz="1600" dirty="0">
                <a:latin typeface="TT Commons Light" panose="02000506030000020003" pitchFamily="50" charset="0"/>
              </a:rPr>
              <a:t>, ayuda a reducir la apariencia de líneas finas y arrugas, promoviendo una piel más tersa, firme y juvenil. </a:t>
            </a:r>
          </a:p>
        </p:txBody>
      </p:sp>
    </p:spTree>
    <p:extLst>
      <p:ext uri="{BB962C8B-B14F-4D97-AF65-F5344CB8AC3E}">
        <p14:creationId xmlns:p14="http://schemas.microsoft.com/office/powerpoint/2010/main" val="39252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785652"/>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Antioxidantes</a:t>
            </a:r>
            <a:r>
              <a:rPr lang="es-ES" sz="1600" dirty="0" smtClean="0">
                <a:latin typeface="TT Commons Light" panose="02000506030000020003" pitchFamily="50" charset="0"/>
              </a:rPr>
              <a:t>: </a:t>
            </a:r>
            <a:r>
              <a:rPr lang="es-ES" sz="1600" dirty="0">
                <a:latin typeface="TT Commons Light" panose="02000506030000020003" pitchFamily="50" charset="0"/>
              </a:rPr>
              <a:t>Ingredientes como la vitamina C (</a:t>
            </a:r>
            <a:r>
              <a:rPr lang="es-ES" sz="1600" dirty="0" err="1">
                <a:latin typeface="TT Commons Light" panose="02000506030000020003" pitchFamily="50" charset="0"/>
              </a:rPr>
              <a:t>sodium</a:t>
            </a:r>
            <a:r>
              <a:rPr lang="es-ES" sz="1600" dirty="0">
                <a:latin typeface="TT Commons Light" panose="02000506030000020003" pitchFamily="50" charset="0"/>
              </a:rPr>
              <a:t> </a:t>
            </a:r>
            <a:r>
              <a:rPr lang="es-ES" sz="1600" dirty="0" err="1">
                <a:latin typeface="TT Commons Light" panose="02000506030000020003" pitchFamily="50" charset="0"/>
              </a:rPr>
              <a:t>ascorbate</a:t>
            </a:r>
            <a:r>
              <a:rPr lang="es-ES" sz="1600" dirty="0">
                <a:latin typeface="TT Commons Light" panose="02000506030000020003" pitchFamily="50" charset="0"/>
              </a:rPr>
              <a:t>), glutamina y glutatión son antioxidantes potentes que ayudan a combatir los radicales libres.  </a:t>
            </a:r>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r>
              <a:rPr lang="es-ES" sz="1600" b="1" dirty="0">
                <a:latin typeface="TT Commons Light" panose="02000506030000020003" pitchFamily="50" charset="0"/>
              </a:rPr>
              <a:t>Vitaminas</a:t>
            </a:r>
            <a:r>
              <a:rPr lang="es-ES" sz="1600" dirty="0">
                <a:latin typeface="TT Commons Light" panose="02000506030000020003" pitchFamily="50" charset="0"/>
              </a:rPr>
              <a:t>: Además de la vitamina C, otras vitaminas presentes en el producto, como la </a:t>
            </a:r>
            <a:r>
              <a:rPr lang="es-ES" sz="1600" dirty="0" err="1">
                <a:latin typeface="TT Commons Light" panose="02000506030000020003" pitchFamily="50" charset="0"/>
              </a:rPr>
              <a:t>niacinamida</a:t>
            </a:r>
            <a:r>
              <a:rPr lang="es-ES" sz="1600" dirty="0">
                <a:latin typeface="TT Commons Light" panose="02000506030000020003" pitchFamily="50" charset="0"/>
              </a:rPr>
              <a:t> (vitamina B3) y la </a:t>
            </a:r>
            <a:r>
              <a:rPr lang="es-ES" sz="1600" dirty="0" err="1">
                <a:latin typeface="TT Commons Light" panose="02000506030000020003" pitchFamily="50" charset="0"/>
              </a:rPr>
              <a:t>cianocobalamina</a:t>
            </a:r>
            <a:r>
              <a:rPr lang="es-ES" sz="1600" dirty="0">
                <a:latin typeface="TT Commons Light" panose="02000506030000020003" pitchFamily="50" charset="0"/>
              </a:rPr>
              <a:t> (vitamina B12), también tienen propiedades antioxidantes y ayudan a mejorar la salud general de la piel, promoviendo la renovación celular y la producción de colágeno.</a:t>
            </a:r>
            <a:endParaRPr lang="en-US" sz="1600" dirty="0">
              <a:latin typeface="TT Commons Light" panose="02000506030000020003" pitchFamily="50" charset="0"/>
            </a:endParaRPr>
          </a:p>
          <a:p>
            <a:endParaRPr lang="en-US" sz="1600" dirty="0">
              <a:latin typeface="TT Commons Light" panose="02000506030000020003" pitchFamily="50" charset="0"/>
            </a:endParaRPr>
          </a:p>
          <a:p>
            <a:r>
              <a:rPr lang="es-ES" sz="1600" b="1" dirty="0" smtClean="0">
                <a:latin typeface="TT Commons Light" panose="02000506030000020003" pitchFamily="50" charset="0"/>
              </a:rPr>
              <a:t>Aminoácidos</a:t>
            </a:r>
            <a:r>
              <a:rPr lang="es-ES" sz="1600" dirty="0" smtClean="0">
                <a:latin typeface="TT Commons Light" panose="02000506030000020003" pitchFamily="50" charset="0"/>
              </a:rPr>
              <a:t>: </a:t>
            </a:r>
            <a:r>
              <a:rPr lang="es-ES" sz="1600" dirty="0">
                <a:latin typeface="TT Commons Light" panose="02000506030000020003" pitchFamily="50" charset="0"/>
              </a:rPr>
              <a:t>Muchos de los aminoácidos presentes, como la arginina, la </a:t>
            </a:r>
            <a:r>
              <a:rPr lang="es-ES" sz="1600" dirty="0" err="1">
                <a:latin typeface="TT Commons Light" panose="02000506030000020003" pitchFamily="50" charset="0"/>
              </a:rPr>
              <a:t>alanina</a:t>
            </a:r>
            <a:r>
              <a:rPr lang="es-ES" sz="1600" dirty="0">
                <a:latin typeface="TT Commons Light" panose="02000506030000020003" pitchFamily="50" charset="0"/>
              </a:rPr>
              <a:t> y la histidina, contribuyen a la síntesis de </a:t>
            </a:r>
            <a:r>
              <a:rPr lang="es-ES" sz="1600" dirty="0" smtClean="0">
                <a:latin typeface="TT Commons Light" panose="02000506030000020003" pitchFamily="50" charset="0"/>
              </a:rPr>
              <a:t>fibroblastos para la producción </a:t>
            </a:r>
            <a:r>
              <a:rPr lang="es-ES" sz="1600" dirty="0">
                <a:latin typeface="TT Commons Light" panose="02000506030000020003" pitchFamily="50" charset="0"/>
              </a:rPr>
              <a:t>de colágeno y elastina en la piel</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smtClean="0">
                <a:latin typeface="TT Commons Light" panose="02000506030000020003" pitchFamily="50" charset="0"/>
              </a:rPr>
              <a:t>Péptidos</a:t>
            </a:r>
            <a:r>
              <a:rPr lang="es-ES" sz="1600" dirty="0" smtClean="0">
                <a:latin typeface="TT Commons Light" panose="02000506030000020003" pitchFamily="50" charset="0"/>
              </a:rPr>
              <a:t>: </a:t>
            </a:r>
            <a:r>
              <a:rPr lang="es-ES" sz="1600" dirty="0">
                <a:latin typeface="TT Commons Light" panose="02000506030000020003" pitchFamily="50" charset="0"/>
              </a:rPr>
              <a:t>Los péptidos </a:t>
            </a:r>
            <a:r>
              <a:rPr lang="es-ES" sz="1600" dirty="0" smtClean="0">
                <a:latin typeface="TT Commons Light" panose="02000506030000020003" pitchFamily="50" charset="0"/>
              </a:rPr>
              <a:t>presentes, </a:t>
            </a:r>
            <a:r>
              <a:rPr lang="es-ES" sz="1600" dirty="0">
                <a:latin typeface="TT Commons Light" panose="02000506030000020003" pitchFamily="50" charset="0"/>
              </a:rPr>
              <a:t>como el SH-polipéptido-1 y el SH-oligopéptido-2, tienen propiedades regenerativas y reparadoras que pueden ayudar </a:t>
            </a:r>
            <a:r>
              <a:rPr lang="es-ES" sz="1600" dirty="0" smtClean="0">
                <a:latin typeface="TT Commons Light" panose="02000506030000020003" pitchFamily="50" charset="0"/>
              </a:rPr>
              <a:t>reducir </a:t>
            </a:r>
            <a:r>
              <a:rPr lang="es-ES" sz="1600" dirty="0">
                <a:latin typeface="TT Commons Light" panose="02000506030000020003" pitchFamily="50" charset="0"/>
              </a:rPr>
              <a:t>la apariencia de arrugas y líneas finas.</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dirty="0">
                <a:latin typeface="TT Commons Light" panose="02000506030000020003" pitchFamily="50" charset="0"/>
              </a:rPr>
              <a:t> </a:t>
            </a:r>
            <a:r>
              <a:rPr lang="es-ES" sz="1600" b="1" dirty="0" smtClean="0">
                <a:latin typeface="TT Commons Light" panose="02000506030000020003" pitchFamily="50" charset="0"/>
              </a:rPr>
              <a:t>Hidratantes</a:t>
            </a:r>
            <a:r>
              <a:rPr lang="es-ES" sz="1600" dirty="0" smtClean="0">
                <a:latin typeface="TT Commons Light" panose="02000506030000020003" pitchFamily="50" charset="0"/>
              </a:rPr>
              <a:t> e </a:t>
            </a:r>
            <a:r>
              <a:rPr lang="es-ES" sz="1600" b="1" dirty="0" smtClean="0">
                <a:latin typeface="TT Commons Light" panose="02000506030000020003" pitchFamily="50" charset="0"/>
              </a:rPr>
              <a:t>Iluminadores</a:t>
            </a:r>
            <a:r>
              <a:rPr lang="es-ES" sz="1600" dirty="0" smtClean="0">
                <a:latin typeface="TT Commons Light" panose="02000506030000020003" pitchFamily="50" charset="0"/>
              </a:rPr>
              <a:t>: </a:t>
            </a:r>
            <a:r>
              <a:rPr lang="es-ES" sz="1600" dirty="0">
                <a:latin typeface="TT Commons Light" panose="02000506030000020003" pitchFamily="50" charset="0"/>
              </a:rPr>
              <a:t>Ingredientes como el ácido hialurónico y la taurina proporcionan una hidratación intensa a la piel, lo que puede ayudar a mejorar su luminosidad y aspecto general.</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44435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516313" cy="424732"/>
          </a:xfrm>
        </p:spPr>
        <p:txBody>
          <a:bodyPr/>
          <a:lstStyle/>
          <a:p>
            <a:r>
              <a:rPr lang="es-ES" sz="2400" spc="300" dirty="0" smtClean="0"/>
              <a:t>VITAMINAS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278094"/>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Vitamina </a:t>
            </a:r>
            <a:r>
              <a:rPr lang="es-ES" sz="1600" b="1" dirty="0">
                <a:latin typeface="TT Commons Light" panose="02000506030000020003" pitchFamily="50" charset="0"/>
              </a:rPr>
              <a:t>C (</a:t>
            </a:r>
            <a:r>
              <a:rPr lang="es-ES" sz="1600" b="1" dirty="0" err="1">
                <a:latin typeface="TT Commons Light" panose="02000506030000020003" pitchFamily="50" charset="0"/>
              </a:rPr>
              <a:t>Sodium</a:t>
            </a:r>
            <a:r>
              <a:rPr lang="es-ES" sz="1600" b="1" dirty="0">
                <a:latin typeface="TT Commons Light" panose="02000506030000020003" pitchFamily="50" charset="0"/>
              </a:rPr>
              <a:t> </a:t>
            </a:r>
            <a:r>
              <a:rPr lang="es-ES" sz="1600" b="1" dirty="0" err="1">
                <a:latin typeface="TT Commons Light" panose="02000506030000020003" pitchFamily="50" charset="0"/>
              </a:rPr>
              <a:t>Ascorbate</a:t>
            </a:r>
            <a:r>
              <a:rPr lang="es-ES" sz="1600" b="1" dirty="0" smtClean="0">
                <a:latin typeface="TT Commons Light" panose="02000506030000020003" pitchFamily="50" charset="0"/>
              </a:rPr>
              <a:t>) : </a:t>
            </a:r>
            <a:endParaRPr lang="en-US" sz="1600" b="1" dirty="0" smtClean="0">
              <a:latin typeface="TT Commons Light" panose="02000506030000020003" pitchFamily="50" charset="0"/>
            </a:endParaRPr>
          </a:p>
          <a:p>
            <a:r>
              <a:rPr lang="es-ES" sz="1600" dirty="0" smtClean="0">
                <a:latin typeface="TT Commons Light" panose="02000506030000020003" pitchFamily="50" charset="0"/>
              </a:rPr>
              <a:t>Es un antioxidante que contribuye a la producción de colágeno, la reparación de tejidos y la síntesis de neurotransmisores. Además, ayuda a aclarar la piel y unificar su tono.</a:t>
            </a:r>
            <a:endParaRPr lang="en-US" sz="1600" dirty="0" smtClean="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smtClean="0">
                <a:latin typeface="TT Commons Light" panose="02000506030000020003" pitchFamily="50" charset="0"/>
              </a:rPr>
              <a:t>Vitamina </a:t>
            </a:r>
            <a:r>
              <a:rPr lang="es-ES" sz="1600" b="1" dirty="0">
                <a:latin typeface="TT Commons Light" panose="02000506030000020003" pitchFamily="50" charset="0"/>
              </a:rPr>
              <a:t>A (</a:t>
            </a:r>
            <a:r>
              <a:rPr lang="es-ES" sz="1600" b="1" dirty="0" err="1">
                <a:latin typeface="TT Commons Light" panose="02000506030000020003" pitchFamily="50" charset="0"/>
              </a:rPr>
              <a:t>Retinil</a:t>
            </a:r>
            <a:r>
              <a:rPr lang="es-ES" sz="1600" b="1" dirty="0">
                <a:latin typeface="TT Commons Light" panose="02000506030000020003" pitchFamily="50" charset="0"/>
              </a:rPr>
              <a:t> Palmitato</a:t>
            </a:r>
            <a:r>
              <a:rPr lang="es-ES" sz="1600" b="1" dirty="0" smtClean="0">
                <a:latin typeface="TT Commons Light" panose="02000506030000020003" pitchFamily="50" charset="0"/>
              </a:rPr>
              <a:t>)</a:t>
            </a:r>
            <a:endParaRPr lang="en-US" sz="1600" b="1" dirty="0" smtClean="0">
              <a:latin typeface="TT Commons Light" panose="02000506030000020003" pitchFamily="50" charset="0"/>
            </a:endParaRPr>
          </a:p>
          <a:p>
            <a:r>
              <a:rPr lang="es-ES" sz="1600" dirty="0" smtClean="0">
                <a:latin typeface="TT Commons Light" panose="02000506030000020003" pitchFamily="50" charset="0"/>
              </a:rPr>
              <a:t>Aumenta la renovación celular, mejora la elasticidad de la piel y estimula la producción de colágeno. Ayuda en el control de la queratinización y previene la degeneración del tejido conjuntivo.</a:t>
            </a:r>
            <a:endParaRPr lang="en-US" sz="1600" dirty="0" smtClean="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smtClean="0">
                <a:latin typeface="TT Commons Light" panose="02000506030000020003" pitchFamily="50" charset="0"/>
              </a:rPr>
              <a:t>Vitamina B3 (</a:t>
            </a:r>
            <a:r>
              <a:rPr lang="es-ES" sz="1600" b="1" dirty="0" err="1" smtClean="0">
                <a:latin typeface="TT Commons Light" panose="02000506030000020003" pitchFamily="50" charset="0"/>
              </a:rPr>
              <a:t>Niacinamida</a:t>
            </a:r>
            <a:r>
              <a:rPr lang="es-ES" sz="1600" b="1" dirty="0" smtClean="0">
                <a:latin typeface="TT Commons Light" panose="02000506030000020003" pitchFamily="50" charset="0"/>
              </a:rPr>
              <a:t>)</a:t>
            </a:r>
            <a:endParaRPr lang="en-US" sz="1600" b="1" dirty="0">
              <a:latin typeface="TT Commons Light" panose="02000506030000020003" pitchFamily="50" charset="0"/>
            </a:endParaRPr>
          </a:p>
          <a:p>
            <a:r>
              <a:rPr lang="es-ES" sz="1600" dirty="0">
                <a:latin typeface="TT Commons Light" panose="02000506030000020003" pitchFamily="50" charset="0"/>
              </a:rPr>
              <a:t> </a:t>
            </a:r>
            <a:r>
              <a:rPr lang="es-ES" sz="1600" dirty="0" smtClean="0">
                <a:latin typeface="TT Commons Light" panose="02000506030000020003" pitchFamily="50" charset="0"/>
              </a:rPr>
              <a:t>Ayuda a </a:t>
            </a:r>
            <a:r>
              <a:rPr lang="es-ES" sz="1600" dirty="0">
                <a:latin typeface="TT Commons Light" panose="02000506030000020003" pitchFamily="50" charset="0"/>
              </a:rPr>
              <a:t>unificar </a:t>
            </a:r>
            <a:r>
              <a:rPr lang="es-ES" sz="1600" dirty="0" smtClean="0">
                <a:latin typeface="TT Commons Light" panose="02000506030000020003" pitchFamily="50" charset="0"/>
              </a:rPr>
              <a:t>el </a:t>
            </a:r>
            <a:r>
              <a:rPr lang="es-ES" sz="1600" dirty="0">
                <a:latin typeface="TT Commons Light" panose="02000506030000020003" pitchFamily="50" charset="0"/>
              </a:rPr>
              <a:t>tono y suprimir la producción de melanina, lo que protege la piel de daños causados por la radiación ultravioleta. También contribuye a mejorar la función barrera de la piel</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Vitaminas del grupo B</a:t>
            </a:r>
          </a:p>
          <a:p>
            <a:r>
              <a:rPr lang="es-ES" sz="1600" dirty="0" smtClean="0">
                <a:latin typeface="TT Commons Light" panose="02000506030000020003" pitchFamily="50" charset="0"/>
              </a:rPr>
              <a:t>Estas </a:t>
            </a:r>
            <a:r>
              <a:rPr lang="es-ES" sz="1600" dirty="0">
                <a:latin typeface="TT Commons Light" panose="02000506030000020003" pitchFamily="50" charset="0"/>
              </a:rPr>
              <a:t>vitaminas, como la B1 (tiamina), B2 (</a:t>
            </a:r>
            <a:r>
              <a:rPr lang="es-ES" sz="1600" dirty="0" err="1">
                <a:latin typeface="TT Commons Light" panose="02000506030000020003" pitchFamily="50" charset="0"/>
              </a:rPr>
              <a:t>riboflavina</a:t>
            </a:r>
            <a:r>
              <a:rPr lang="es-ES" sz="1600" dirty="0" smtClean="0">
                <a:latin typeface="TT Commons Light" panose="02000506030000020003" pitchFamily="50" charset="0"/>
              </a:rPr>
              <a:t>), </a:t>
            </a:r>
            <a:r>
              <a:rPr lang="es-ES" sz="1600" dirty="0">
                <a:latin typeface="TT Commons Light" panose="02000506030000020003" pitchFamily="50" charset="0"/>
              </a:rPr>
              <a:t>B5 (</a:t>
            </a:r>
            <a:r>
              <a:rPr lang="es-ES" sz="1600" dirty="0" err="1">
                <a:latin typeface="TT Commons Light" panose="02000506030000020003" pitchFamily="50" charset="0"/>
              </a:rPr>
              <a:t>pantotenato</a:t>
            </a:r>
            <a:r>
              <a:rPr lang="es-ES" sz="1600" dirty="0">
                <a:latin typeface="TT Commons Light" panose="02000506030000020003" pitchFamily="50" charset="0"/>
              </a:rPr>
              <a:t> de calcio), B6 (clorhidrato de </a:t>
            </a:r>
            <a:r>
              <a:rPr lang="es-ES" sz="1600" dirty="0" err="1">
                <a:latin typeface="TT Commons Light" panose="02000506030000020003" pitchFamily="50" charset="0"/>
              </a:rPr>
              <a:t>piridoxina</a:t>
            </a:r>
            <a:r>
              <a:rPr lang="es-ES" sz="1600" dirty="0">
                <a:latin typeface="TT Commons Light" panose="02000506030000020003" pitchFamily="50" charset="0"/>
              </a:rPr>
              <a:t>), B7 (biotina), B9 (ácido fólico) y B12 (</a:t>
            </a:r>
            <a:r>
              <a:rPr lang="es-ES" sz="1600" dirty="0" err="1">
                <a:latin typeface="TT Commons Light" panose="02000506030000020003" pitchFamily="50" charset="0"/>
              </a:rPr>
              <a:t>cianocobalamina</a:t>
            </a:r>
            <a:r>
              <a:rPr lang="es-ES" sz="1600" dirty="0">
                <a:latin typeface="TT Commons Light" panose="02000506030000020003" pitchFamily="50" charset="0"/>
              </a:rPr>
              <a:t>), participan en una variedad de funciones que incluyen la producción de energía, la síntesis de proteínas, </a:t>
            </a:r>
            <a:r>
              <a:rPr lang="es-ES" sz="1600" dirty="0">
                <a:latin typeface="TT Commons Light" panose="02000506030000020003" pitchFamily="50" charset="0"/>
              </a:rPr>
              <a:t>y pueden </a:t>
            </a:r>
            <a:r>
              <a:rPr lang="es-ES" sz="1600" dirty="0">
                <a:latin typeface="TT Commons Light" panose="02000506030000020003" pitchFamily="50" charset="0"/>
              </a:rPr>
              <a:t>ayudar a promover la hidratación, la renovación celular y la regeneración de </a:t>
            </a:r>
            <a:r>
              <a:rPr lang="es-ES" sz="1600" dirty="0" smtClean="0">
                <a:latin typeface="TT Commons Light" panose="02000506030000020003" pitchFamily="50" charset="0"/>
              </a:rPr>
              <a:t>tejidos.</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982763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43453" cy="424732"/>
          </a:xfrm>
        </p:spPr>
        <p:txBody>
          <a:bodyPr/>
          <a:lstStyle/>
          <a:p>
            <a:r>
              <a:rPr lang="es-ES" sz="2400" spc="300" dirty="0" smtClean="0"/>
              <a:t>AMINOÁCIDOS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Propiedades antioxidantes:</a:t>
            </a:r>
            <a:endParaRPr lang="en-US" sz="1600" b="1" dirty="0">
              <a:latin typeface="TT Commons Light" panose="02000506030000020003" pitchFamily="50" charset="0"/>
            </a:endParaRPr>
          </a:p>
          <a:p>
            <a:r>
              <a:rPr lang="es-ES" sz="1600" dirty="0" smtClean="0">
                <a:latin typeface="TT Commons Light" panose="02000506030000020003" pitchFamily="50" charset="0"/>
              </a:rPr>
              <a:t>Glutamina</a:t>
            </a:r>
            <a:r>
              <a:rPr lang="es-ES" sz="1600" dirty="0">
                <a:latin typeface="TT Commons Light" panose="02000506030000020003" pitchFamily="50" charset="0"/>
              </a:rPr>
              <a:t>, arginina y glicina actúan como antioxidantes en la piel, protegiendo las células contra el daño causado por los radicales libres y promoviendo un cutis más saludable y resistente.</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smtClean="0">
                <a:latin typeface="TT Commons Light" panose="02000506030000020003" pitchFamily="50" charset="0"/>
              </a:rPr>
              <a:t>Propiedades </a:t>
            </a:r>
            <a:r>
              <a:rPr lang="es-ES" sz="1600" b="1" dirty="0" err="1">
                <a:latin typeface="TT Commons Light" panose="02000506030000020003" pitchFamily="50" charset="0"/>
              </a:rPr>
              <a:t>despigmentantes</a:t>
            </a:r>
            <a:r>
              <a:rPr lang="es-ES" sz="1600" b="1" dirty="0" smtClean="0">
                <a:latin typeface="TT Commons Light" panose="02000506030000020003" pitchFamily="50" charset="0"/>
              </a:rPr>
              <a:t>:</a:t>
            </a:r>
            <a:endParaRPr lang="en-US" sz="1600" b="1" dirty="0">
              <a:latin typeface="TT Commons Light" panose="02000506030000020003" pitchFamily="50" charset="0"/>
            </a:endParaRPr>
          </a:p>
          <a:p>
            <a:r>
              <a:rPr lang="es-ES" sz="1600" dirty="0" err="1" smtClean="0">
                <a:latin typeface="TT Commons Light" panose="02000506030000020003" pitchFamily="50" charset="0"/>
              </a:rPr>
              <a:t>Glutatione</a:t>
            </a:r>
            <a:r>
              <a:rPr lang="es-ES" sz="1600" dirty="0" smtClean="0">
                <a:latin typeface="TT Commons Light" panose="02000506030000020003" pitchFamily="50" charset="0"/>
              </a:rPr>
              <a:t> </a:t>
            </a:r>
            <a:r>
              <a:rPr lang="es-ES" sz="1600" dirty="0">
                <a:latin typeface="TT Commons Light" panose="02000506030000020003" pitchFamily="50" charset="0"/>
              </a:rPr>
              <a:t>y tirosina tienen propiedades </a:t>
            </a:r>
            <a:r>
              <a:rPr lang="es-ES" sz="1600" dirty="0" err="1">
                <a:latin typeface="TT Commons Light" panose="02000506030000020003" pitchFamily="50" charset="0"/>
              </a:rPr>
              <a:t>despigmentantes</a:t>
            </a:r>
            <a:r>
              <a:rPr lang="es-ES" sz="1600" dirty="0">
                <a:latin typeface="TT Commons Light" panose="02000506030000020003" pitchFamily="50" charset="0"/>
              </a:rPr>
              <a:t> que ayudan a reducir la producción excesiva de melanina, promoviendo así un tono de piel más uniforme y la reducción de manchas oscuras.</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smtClean="0">
                <a:latin typeface="TT Commons Light" panose="02000506030000020003" pitchFamily="50" charset="0"/>
              </a:rPr>
              <a:t>Propiedades </a:t>
            </a:r>
            <a:r>
              <a:rPr lang="es-ES" sz="1600" b="1" dirty="0">
                <a:latin typeface="TT Commons Light" panose="02000506030000020003" pitchFamily="50" charset="0"/>
              </a:rPr>
              <a:t>de estimulación de colágeno</a:t>
            </a:r>
            <a:r>
              <a:rPr lang="es-ES" sz="1600" b="1" dirty="0" smtClean="0">
                <a:latin typeface="TT Commons Light" panose="02000506030000020003" pitchFamily="50" charset="0"/>
              </a:rPr>
              <a:t>:</a:t>
            </a:r>
            <a:endParaRPr lang="en-US" sz="1600" b="1" dirty="0">
              <a:latin typeface="TT Commons Light" panose="02000506030000020003" pitchFamily="50" charset="0"/>
            </a:endParaRPr>
          </a:p>
          <a:p>
            <a:pPr lvl="0"/>
            <a:r>
              <a:rPr lang="es-ES" sz="1600" dirty="0">
                <a:latin typeface="TT Commons Light" panose="02000506030000020003" pitchFamily="50" charset="0"/>
              </a:rPr>
              <a:t>Glutamina, </a:t>
            </a:r>
            <a:r>
              <a:rPr lang="es-ES" sz="1600" dirty="0" err="1">
                <a:latin typeface="TT Commons Light" panose="02000506030000020003" pitchFamily="50" charset="0"/>
              </a:rPr>
              <a:t>alanina</a:t>
            </a:r>
            <a:r>
              <a:rPr lang="es-ES" sz="1600" dirty="0">
                <a:latin typeface="TT Commons Light" panose="02000506030000020003" pitchFamily="50" charset="0"/>
              </a:rPr>
              <a:t>, lisina, glicina y </a:t>
            </a:r>
            <a:r>
              <a:rPr lang="es-ES" sz="1600" dirty="0" err="1">
                <a:latin typeface="TT Commons Light" panose="02000506030000020003" pitchFamily="50" charset="0"/>
              </a:rPr>
              <a:t>serina</a:t>
            </a:r>
            <a:r>
              <a:rPr lang="es-ES" sz="1600" dirty="0">
                <a:latin typeface="TT Commons Light" panose="02000506030000020003" pitchFamily="50" charset="0"/>
              </a:rPr>
              <a:t> estimulan la producción de colágeno en la </a:t>
            </a:r>
            <a:r>
              <a:rPr lang="es-ES" sz="1600" dirty="0" smtClean="0">
                <a:latin typeface="TT Commons Light" panose="02000506030000020003" pitchFamily="50" charset="0"/>
              </a:rPr>
              <a:t>piel</a:t>
            </a:r>
            <a:r>
              <a:rPr lang="es-ES" sz="1600" dirty="0">
                <a:latin typeface="TT Commons Light" panose="02000506030000020003" pitchFamily="50" charset="0"/>
              </a:rPr>
              <a:t> </a:t>
            </a:r>
            <a:r>
              <a:rPr lang="es-ES" sz="1600" dirty="0" smtClean="0">
                <a:latin typeface="TT Commons Light" panose="02000506030000020003" pitchFamily="50" charset="0"/>
              </a:rPr>
              <a:t>y </a:t>
            </a:r>
            <a:r>
              <a:rPr lang="es-ES" sz="1600" dirty="0">
                <a:latin typeface="TT Commons Light" panose="02000506030000020003" pitchFamily="50" charset="0"/>
              </a:rPr>
              <a:t>la valina y la histidina, contribuyen a la síntesis de fibroblastos, promoviendo una piel más firme y elástica</a:t>
            </a:r>
            <a:r>
              <a:rPr lang="es-ES" sz="1600" dirty="0" smtClean="0">
                <a:latin typeface="TT Commons Light" panose="02000506030000020003" pitchFamily="50" charset="0"/>
              </a:rPr>
              <a:t>, </a:t>
            </a:r>
            <a:r>
              <a:rPr lang="es-ES" sz="1600" dirty="0">
                <a:latin typeface="TT Commons Light" panose="02000506030000020003" pitchFamily="50" charset="0"/>
              </a:rPr>
              <a:t>disminuyendo la aparición de arrugas y líneas finas</a:t>
            </a:r>
            <a:r>
              <a:rPr lang="es-ES" sz="1600" dirty="0" smtClean="0">
                <a:latin typeface="TT Commons Light" panose="02000506030000020003" pitchFamily="50" charset="0"/>
              </a:rPr>
              <a:t>.</a:t>
            </a:r>
          </a:p>
          <a:p>
            <a:pPr lvl="0"/>
            <a:endParaRPr lang="es-ES" sz="1600" dirty="0" smtClean="0">
              <a:latin typeface="TT Commons Light" panose="02000506030000020003" pitchFamily="50" charset="0"/>
            </a:endParaRPr>
          </a:p>
          <a:p>
            <a:pPr lvl="0"/>
            <a:r>
              <a:rPr lang="es-ES" sz="1600" b="1" dirty="0" smtClean="0">
                <a:latin typeface="TT Commons Light" panose="02000506030000020003" pitchFamily="50" charset="0"/>
              </a:rPr>
              <a:t>Propiedades hidratantes y regeneradoras</a:t>
            </a:r>
            <a:endParaRPr lang="es-ES" sz="1600" b="1" dirty="0">
              <a:latin typeface="TT Commons Light" panose="02000506030000020003" pitchFamily="50" charset="0"/>
            </a:endParaRPr>
          </a:p>
          <a:p>
            <a:pPr lvl="0"/>
            <a:r>
              <a:rPr lang="es-ES" sz="1600" dirty="0" smtClean="0">
                <a:latin typeface="TT Commons Light" panose="02000506030000020003" pitchFamily="50" charset="0"/>
              </a:rPr>
              <a:t>Además</a:t>
            </a:r>
            <a:r>
              <a:rPr lang="es-ES" sz="1600" dirty="0">
                <a:latin typeface="TT Commons Light" panose="02000506030000020003" pitchFamily="50" charset="0"/>
              </a:rPr>
              <a:t>, aminoácidos como la </a:t>
            </a:r>
            <a:r>
              <a:rPr lang="es-ES" sz="1600" dirty="0" err="1">
                <a:latin typeface="TT Commons Light" panose="02000506030000020003" pitchFamily="50" charset="0"/>
              </a:rPr>
              <a:t>treonina</a:t>
            </a:r>
            <a:r>
              <a:rPr lang="es-ES" sz="1600" dirty="0">
                <a:latin typeface="TT Commons Light" panose="02000506030000020003" pitchFamily="50" charset="0"/>
              </a:rPr>
              <a:t> y la metionina pueden tener propiedades </a:t>
            </a:r>
            <a:r>
              <a:rPr lang="es-ES" sz="1600" dirty="0" smtClean="0">
                <a:latin typeface="TT Commons Light" panose="02000506030000020003" pitchFamily="50" charset="0"/>
              </a:rPr>
              <a:t>hidratantes, </a:t>
            </a:r>
            <a:r>
              <a:rPr lang="es-ES" sz="1600" dirty="0">
                <a:latin typeface="TT Commons Light" panose="02000506030000020003" pitchFamily="50" charset="0"/>
              </a:rPr>
              <a:t>mientras que la prolina puede ayudar en la cicatrización y regeneración de la piel.</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098306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350050" cy="424732"/>
          </a:xfrm>
        </p:spPr>
        <p:txBody>
          <a:bodyPr/>
          <a:lstStyle/>
          <a:p>
            <a:r>
              <a:rPr lang="es-ES" sz="2400" spc="300" dirty="0" smtClean="0"/>
              <a:t>PEPTIDOS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Acción antioxidante</a:t>
            </a:r>
          </a:p>
          <a:p>
            <a:endParaRPr lang="es-ES" sz="1600" dirty="0">
              <a:latin typeface="TT Commons Light" panose="02000506030000020003" pitchFamily="50" charset="0"/>
            </a:endParaRPr>
          </a:p>
          <a:p>
            <a:r>
              <a:rPr lang="es-ES" sz="1600" dirty="0">
                <a:latin typeface="TT Commons Light" panose="02000506030000020003" pitchFamily="50" charset="0"/>
              </a:rPr>
              <a:t>El glutatión es un péptido compuesto por tres aminoácidos: cisteína, glutamina y glicina. Es una molécula antioxidante </a:t>
            </a:r>
            <a:r>
              <a:rPr lang="es-ES" sz="1600" dirty="0">
                <a:latin typeface="TT Commons Light" panose="02000506030000020003" pitchFamily="50" charset="0"/>
              </a:rPr>
              <a:t>desempeña </a:t>
            </a:r>
            <a:r>
              <a:rPr lang="es-ES" sz="1600" dirty="0">
                <a:latin typeface="TT Commons Light" panose="02000506030000020003" pitchFamily="50" charset="0"/>
              </a:rPr>
              <a:t>un papel fundamental en la protección de las células contra el daño oxidativo. El glutatión ayuda a neutralizar los radicales libres y otros compuestos oxidativos que pueden causar </a:t>
            </a:r>
            <a:r>
              <a:rPr lang="es-ES" sz="1600" dirty="0">
                <a:latin typeface="TT Commons Light" panose="02000506030000020003" pitchFamily="50" charset="0"/>
              </a:rPr>
              <a:t>daño </a:t>
            </a:r>
            <a:r>
              <a:rPr lang="es-ES" sz="1600" dirty="0">
                <a:latin typeface="TT Commons Light" panose="02000506030000020003" pitchFamily="50" charset="0"/>
              </a:rPr>
              <a:t>celular. </a:t>
            </a:r>
            <a:endParaRPr lang="es-ES" sz="1600" dirty="0">
              <a:latin typeface="TT Commons Light" panose="02000506030000020003" pitchFamily="50" charset="0"/>
            </a:endParaRPr>
          </a:p>
          <a:p>
            <a:endParaRPr lang="en-US" sz="1600" dirty="0">
              <a:latin typeface="TT Commons Light" panose="02000506030000020003" pitchFamily="50" charset="0"/>
            </a:endParaRPr>
          </a:p>
          <a:p>
            <a:r>
              <a:rPr lang="es-ES" sz="1600" dirty="0" smtClean="0">
                <a:latin typeface="TT Commons Light" panose="02000506030000020003" pitchFamily="50" charset="0"/>
              </a:rPr>
              <a:t>Otros </a:t>
            </a:r>
            <a:r>
              <a:rPr lang="es-ES" sz="1600" dirty="0">
                <a:latin typeface="TT Commons Light" panose="02000506030000020003" pitchFamily="50" charset="0"/>
              </a:rPr>
              <a:t>péptidos antioxidantes presentes en la fórmula, como SH-POLIPEPTIDO-1, SH-OLIGOPEPTIDO-2, OLIGOPEPTIDO-34, SH-POLIPEPTIDO-11 y SH-OLIGOPEPTIDO-1, trabajan en sinergia para proteger la piel del estrés </a:t>
            </a:r>
            <a:r>
              <a:rPr lang="es-ES" sz="1600" dirty="0" smtClean="0">
                <a:latin typeface="TT Commons Light" panose="02000506030000020003" pitchFamily="50" charset="0"/>
              </a:rPr>
              <a:t>oxidativo. </a:t>
            </a:r>
            <a:r>
              <a:rPr lang="es-ES" sz="1600" dirty="0">
                <a:latin typeface="TT Commons Light" panose="02000506030000020003" pitchFamily="50" charset="0"/>
              </a:rPr>
              <a:t>Estos péptidos ayudan a neutralizar los radicales libres y reducir el daño celular, lo que contribuye a mantener la piel más saludable y radiante</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smtClean="0">
                <a:latin typeface="TT Commons Light" panose="02000506030000020003" pitchFamily="50" charset="0"/>
              </a:rPr>
              <a:t>Acción </a:t>
            </a:r>
            <a:r>
              <a:rPr lang="es-ES" sz="1600" b="1" dirty="0" err="1" smtClean="0">
                <a:latin typeface="TT Commons Light" panose="02000506030000020003" pitchFamily="50" charset="0"/>
              </a:rPr>
              <a:t>antiedad</a:t>
            </a:r>
            <a:r>
              <a:rPr lang="es-ES" sz="1600" b="1" dirty="0">
                <a:latin typeface="TT Commons Light" panose="02000506030000020003" pitchFamily="50" charset="0"/>
              </a:rPr>
              <a:t> </a:t>
            </a:r>
            <a:endParaRPr lang="en-US" sz="1600" b="1" dirty="0">
              <a:latin typeface="TT Commons Light" panose="02000506030000020003" pitchFamily="50" charset="0"/>
            </a:endParaRPr>
          </a:p>
          <a:p>
            <a:r>
              <a:rPr lang="es-ES" sz="1600" dirty="0">
                <a:latin typeface="TT Commons Light" panose="02000506030000020003" pitchFamily="50" charset="0"/>
              </a:rPr>
              <a:t>Por otro lado, </a:t>
            </a:r>
            <a:r>
              <a:rPr lang="es-ES" sz="1600" dirty="0" smtClean="0">
                <a:latin typeface="TT Commons Light" panose="02000506030000020003" pitchFamily="50" charset="0"/>
              </a:rPr>
              <a:t>péptidos como </a:t>
            </a:r>
            <a:r>
              <a:rPr lang="es-ES" sz="1600" dirty="0">
                <a:latin typeface="TT Commons Light" panose="02000506030000020003" pitchFamily="50" charset="0"/>
              </a:rPr>
              <a:t>OLIGOPEPTIDO-24 y SH-POLIPEPTIDO-9, están diseñados para promover la síntesis de colágeno en la piel. Estos péptidos ayudan a mejorar la elasticidad y la firmeza de la piel </a:t>
            </a:r>
            <a:r>
              <a:rPr lang="es-ES" sz="1600" dirty="0" smtClean="0">
                <a:latin typeface="TT Commons Light" panose="02000506030000020003" pitchFamily="50" charset="0"/>
              </a:rPr>
              <a:t>y a </a:t>
            </a:r>
            <a:r>
              <a:rPr lang="es-ES" sz="1600" dirty="0">
                <a:latin typeface="TT Commons Light" panose="02000506030000020003" pitchFamily="50" charset="0"/>
              </a:rPr>
              <a:t>reducir la aparición de arrugas y líneas finas, así como a mejorar la textura y la apariencia </a:t>
            </a:r>
            <a:r>
              <a:rPr lang="es-ES" sz="1600" dirty="0" smtClean="0">
                <a:latin typeface="TT Commons Light" panose="02000506030000020003" pitchFamily="50" charset="0"/>
              </a:rPr>
              <a:t>de </a:t>
            </a:r>
            <a:r>
              <a:rPr lang="es-ES" sz="1600" dirty="0">
                <a:latin typeface="TT Commons Light" panose="02000506030000020003" pitchFamily="50" charset="0"/>
              </a:rPr>
              <a:t>la piel.</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89007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913"/>
            <a:ext cx="7614136" cy="332307"/>
          </a:xfrm>
        </p:spPr>
        <p:txBody>
          <a:bodyPr/>
          <a:lstStyle/>
          <a:p>
            <a:r>
              <a:rPr lang="en-US" sz="2399" spc="300" dirty="0">
                <a:solidFill>
                  <a:schemeClr val="tx1"/>
                </a:solidFill>
                <a:latin typeface="Bebas Neue Regular" panose="00000500000000000000" pitchFamily="50" charset="0"/>
              </a:rPr>
              <a:t>BIOACTIVE REJUVENATING COCKTAIL VITAL AGE PEP PROMESO </a:t>
            </a:r>
          </a:p>
        </p:txBody>
      </p:sp>
      <p:sp>
        <p:nvSpPr>
          <p:cNvPr id="3" name="Marcador de texto 2"/>
          <p:cNvSpPr>
            <a:spLocks noGrp="1"/>
          </p:cNvSpPr>
          <p:nvPr>
            <p:ph type="body" idx="1"/>
          </p:nvPr>
        </p:nvSpPr>
        <p:spPr>
          <a:xfrm>
            <a:off x="699717" y="1790202"/>
            <a:ext cx="3176803" cy="1444439"/>
          </a:xfrm>
        </p:spPr>
        <p:txBody>
          <a:bodyPr>
            <a:noAutofit/>
          </a:bodyPr>
          <a:lstStyle/>
          <a:p>
            <a:pPr algn="l" rtl="0"/>
            <a:r>
              <a:rPr lang="es-ES" sz="1799" b="1" dirty="0">
                <a:solidFill>
                  <a:schemeClr val="tx1"/>
                </a:solidFill>
                <a:latin typeface="TT Commons Light" panose="02000506030000020003" pitchFamily="50" charset="0"/>
              </a:rPr>
              <a:t>Asociado a Línea: VITAL AGE</a:t>
            </a:r>
          </a:p>
          <a:p>
            <a:pPr algn="l" rtl="0"/>
            <a:endParaRPr lang="es-ES" sz="1799" dirty="0">
              <a:solidFill>
                <a:schemeClr val="tx1"/>
              </a:solidFill>
              <a:latin typeface="TT Commons Light" panose="02000506030000020003" pitchFamily="50" charset="0"/>
            </a:endParaRPr>
          </a:p>
          <a:p>
            <a:r>
              <a:rPr lang="de-DE" sz="1799" dirty="0" smtClean="0">
                <a:solidFill>
                  <a:schemeClr val="tx1"/>
                </a:solidFill>
                <a:latin typeface="TT Commons Light" panose="02000506030000020003" pitchFamily="50" charset="0"/>
              </a:rPr>
              <a:t>Presentación: 5 </a:t>
            </a:r>
            <a:r>
              <a:rPr lang="de-DE" sz="1799" dirty="0">
                <a:solidFill>
                  <a:schemeClr val="tx1"/>
                </a:solidFill>
                <a:latin typeface="TT Commons Light" panose="02000506030000020003" pitchFamily="50" charset="0"/>
              </a:rPr>
              <a:t>viales </a:t>
            </a:r>
            <a:r>
              <a:rPr lang="de-DE" sz="1799" dirty="0">
                <a:solidFill>
                  <a:schemeClr val="tx1"/>
                </a:solidFill>
                <a:latin typeface="TT Commons Light" panose="02000506030000020003" pitchFamily="50" charset="0"/>
              </a:rPr>
              <a:t>x 5 ml </a:t>
            </a:r>
            <a:r>
              <a:rPr lang="de-DE" sz="1799" dirty="0" smtClean="0">
                <a:solidFill>
                  <a:schemeClr val="tx1"/>
                </a:solidFill>
                <a:latin typeface="TT Commons Light" panose="02000506030000020003" pitchFamily="50" charset="0"/>
              </a:rPr>
              <a:t> </a:t>
            </a:r>
            <a:r>
              <a:rPr lang="de-DE" sz="1799" dirty="0">
                <a:solidFill>
                  <a:schemeClr val="tx1"/>
                </a:solidFill>
                <a:latin typeface="TT Commons Light" panose="02000506030000020003" pitchFamily="50" charset="0"/>
              </a:rPr>
              <a:t>(estériles</a:t>
            </a:r>
            <a:r>
              <a:rPr lang="de-DE" sz="1799" dirty="0" smtClean="0">
                <a:solidFill>
                  <a:schemeClr val="tx1"/>
                </a:solidFill>
                <a:latin typeface="TT Commons Light" panose="02000506030000020003" pitchFamily="50" charset="0"/>
              </a:rPr>
              <a:t>) Uso tópico</a:t>
            </a:r>
            <a:endParaRPr lang="de-DE"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Antienvejecimiento, Anti-arrugas</a:t>
            </a:r>
            <a:endParaRPr lang="es-ES"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Ingredientes</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Vitaminas</a:t>
            </a:r>
            <a:r>
              <a:rPr lang="es-ES" sz="1799" dirty="0">
                <a:solidFill>
                  <a:schemeClr val="tx1"/>
                </a:solidFill>
                <a:latin typeface="TT Commons Light" panose="02000506030000020003" pitchFamily="50" charset="0"/>
              </a:rPr>
              <a:t>, Aminoácidos, </a:t>
            </a:r>
            <a:r>
              <a:rPr lang="es-ES" sz="1799" dirty="0" smtClean="0">
                <a:solidFill>
                  <a:schemeClr val="tx1"/>
                </a:solidFill>
                <a:latin typeface="TT Commons Light" panose="02000506030000020003" pitchFamily="50" charset="0"/>
              </a:rPr>
              <a:t>Péptidos, Nucleótidos</a:t>
            </a:r>
            <a:endParaRPr lang="es-ES" sz="1799" dirty="0">
              <a:solidFill>
                <a:schemeClr val="tx1"/>
              </a:solidFill>
              <a:latin typeface="TT Commons Light" panose="02000506030000020003"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21" y="1637844"/>
            <a:ext cx="5025225" cy="2970975"/>
          </a:xfrm>
          <a:prstGeom prst="rect">
            <a:avLst/>
          </a:prstGeom>
        </p:spPr>
      </p:pic>
    </p:spTree>
    <p:extLst>
      <p:ext uri="{BB962C8B-B14F-4D97-AF65-F5344CB8AC3E}">
        <p14:creationId xmlns:p14="http://schemas.microsoft.com/office/powerpoint/2010/main" val="2902926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334116" y="5105922"/>
            <a:ext cx="100353" cy="461537"/>
          </a:xfrm>
          <a:prstGeom prst="rect">
            <a:avLst/>
          </a:prstGeom>
        </p:spPr>
        <p:txBody>
          <a:bodyPr vert="horz" wrap="square" lIns="0" tIns="0" rIns="0" bIns="0" rtlCol="0">
            <a:spAutoFit/>
          </a:bodyPr>
          <a:lstStyle/>
          <a:p>
            <a:pPr marL="21505">
              <a:lnSpc>
                <a:spcPts val="898"/>
              </a:lnSpc>
            </a:pPr>
            <a:fld id="{81D60167-4931-47E6-BA6A-407CBD079E47}" type="slidenum">
              <a:rPr sz="875" spc="6" dirty="0">
                <a:solidFill>
                  <a:srgbClr val="888888"/>
                </a:solidFill>
                <a:latin typeface="Carlito"/>
                <a:cs typeface="Carlito"/>
              </a:rPr>
              <a:pPr marL="21505">
                <a:lnSpc>
                  <a:spcPts val="898"/>
                </a:lnSpc>
              </a:pPr>
              <a:t>2</a:t>
            </a:fld>
            <a:endParaRPr sz="875">
              <a:latin typeface="Carlito"/>
              <a:cs typeface="Carlito"/>
            </a:endParaRPr>
          </a:p>
        </p:txBody>
      </p:sp>
      <p:sp>
        <p:nvSpPr>
          <p:cNvPr id="6" name="object 6"/>
          <p:cNvSpPr txBox="1"/>
          <p:nvPr/>
        </p:nvSpPr>
        <p:spPr>
          <a:xfrm>
            <a:off x="807104" y="1247097"/>
            <a:ext cx="7081208" cy="3339058"/>
          </a:xfrm>
          <a:prstGeom prst="rect">
            <a:avLst/>
          </a:prstGeom>
        </p:spPr>
        <p:txBody>
          <a:bodyPr vert="horz" wrap="square" lIns="0" tIns="131892" rIns="0" bIns="0" rtlCol="0">
            <a:spAutoFit/>
          </a:bodyPr>
          <a:lstStyle/>
          <a:p>
            <a:pPr marL="200712" indent="-193902">
              <a:spcBef>
                <a:spcPts val="1039"/>
              </a:spcBef>
              <a:buAutoNum type="arabicPeriod"/>
              <a:tabLst>
                <a:tab pos="201070" algn="l"/>
              </a:tabLst>
            </a:pPr>
            <a:r>
              <a:rPr lang="es-ES" spc="300" dirty="0" smtClean="0">
                <a:latin typeface="Bebas Neue Regular" panose="00000500000000000000" pitchFamily="50" charset="0"/>
                <a:cs typeface="Carlito"/>
              </a:rPr>
              <a:t>MESOTERAPIA</a:t>
            </a:r>
            <a:endParaRPr lang="es-ES" spc="300" dirty="0" smtClean="0">
              <a:latin typeface="Bebas Neue Regular" panose="00000500000000000000" pitchFamily="50" charset="0"/>
              <a:cs typeface="Carlito"/>
            </a:endParaRPr>
          </a:p>
          <a:p>
            <a:pPr marL="200712" indent="-193902">
              <a:spcBef>
                <a:spcPts val="1039"/>
              </a:spcBef>
              <a:buAutoNum type="arabicPeriod"/>
              <a:tabLst>
                <a:tab pos="201070" algn="l"/>
              </a:tabLst>
            </a:pPr>
            <a:r>
              <a:rPr lang="es-ES" spc="300" dirty="0" smtClean="0">
                <a:latin typeface="Bebas Neue Regular" panose="00000500000000000000" pitchFamily="50" charset="0"/>
                <a:cs typeface="Carlito"/>
              </a:rPr>
              <a:t>DERMIC + PRO MESO</a:t>
            </a:r>
            <a:endParaRPr lang="es-ES" spc="300" dirty="0">
              <a:latin typeface="Bebas Neue Regular" panose="00000500000000000000" pitchFamily="50" charset="0"/>
              <a:cs typeface="Carlito"/>
            </a:endParaRPr>
          </a:p>
          <a:p>
            <a:pPr marL="200712" indent="-193902">
              <a:spcBef>
                <a:spcPts val="982"/>
              </a:spcBef>
              <a:buAutoNum type="arabicPeriod"/>
              <a:tabLst>
                <a:tab pos="201070" algn="l"/>
              </a:tabLst>
            </a:pPr>
            <a:r>
              <a:rPr lang="en-US" spc="300" dirty="0">
                <a:latin typeface="Bebas Neue Regular" panose="00000500000000000000" pitchFamily="50" charset="0"/>
              </a:rPr>
              <a:t>RADIANT ANTIOXIDANT </a:t>
            </a:r>
            <a:r>
              <a:rPr lang="en-US" spc="300" dirty="0" smtClean="0">
                <a:latin typeface="Bebas Neue Regular" panose="00000500000000000000" pitchFamily="50" charset="0"/>
              </a:rPr>
              <a:t>BLEND</a:t>
            </a:r>
          </a:p>
          <a:p>
            <a:pPr marL="200712" indent="-193902">
              <a:spcBef>
                <a:spcPts val="982"/>
              </a:spcBef>
              <a:buAutoNum type="arabicPeriod"/>
              <a:tabLst>
                <a:tab pos="201070" algn="l"/>
              </a:tabLst>
            </a:pPr>
            <a:r>
              <a:rPr lang="en-US" spc="300" dirty="0" smtClean="0">
                <a:latin typeface="Bebas Neue Regular" panose="00000500000000000000" pitchFamily="50" charset="0"/>
              </a:rPr>
              <a:t>BIOACTIVE </a:t>
            </a:r>
            <a:r>
              <a:rPr lang="en-US" spc="300" dirty="0">
                <a:latin typeface="Bebas Neue Regular" panose="00000500000000000000" pitchFamily="50" charset="0"/>
              </a:rPr>
              <a:t>REJUVENATING COCKTAIL </a:t>
            </a:r>
            <a:endParaRPr lang="en-US" spc="300" dirty="0" smtClean="0">
              <a:latin typeface="Bebas Neue Regular" panose="00000500000000000000" pitchFamily="50" charset="0"/>
            </a:endParaRPr>
          </a:p>
          <a:p>
            <a:pPr marL="200712" indent="-193902">
              <a:spcBef>
                <a:spcPts val="982"/>
              </a:spcBef>
              <a:buAutoNum type="arabicPeriod"/>
              <a:tabLst>
                <a:tab pos="201070" algn="l"/>
              </a:tabLst>
            </a:pPr>
            <a:r>
              <a:rPr lang="es-ES" spc="300" dirty="0" smtClean="0">
                <a:latin typeface="Bebas Neue Regular" panose="00000500000000000000" pitchFamily="50" charset="0"/>
                <a:cs typeface="Carlito"/>
              </a:rPr>
              <a:t>NUEVA </a:t>
            </a:r>
            <a:r>
              <a:rPr lang="es-ES" spc="300" dirty="0" smtClean="0">
                <a:latin typeface="Bebas Neue Regular" panose="00000500000000000000" pitchFamily="50" charset="0"/>
                <a:cs typeface="Carlito"/>
              </a:rPr>
              <a:t>GENERACIÓN DE </a:t>
            </a:r>
            <a:r>
              <a:rPr lang="es-ES" spc="300" dirty="0" smtClean="0">
                <a:latin typeface="Bebas Neue Regular" panose="00000500000000000000" pitchFamily="50" charset="0"/>
                <a:cs typeface="Carlito"/>
              </a:rPr>
              <a:t>ANTIOXIDANTES</a:t>
            </a:r>
          </a:p>
          <a:p>
            <a:pPr marL="200712" indent="-193902">
              <a:spcBef>
                <a:spcPts val="982"/>
              </a:spcBef>
              <a:buAutoNum type="arabicPeriod"/>
              <a:tabLst>
                <a:tab pos="201070" algn="l"/>
              </a:tabLst>
            </a:pPr>
            <a:r>
              <a:rPr lang="en-US" spc="300" dirty="0">
                <a:latin typeface="Bebas Neue Regular" panose="00000500000000000000" pitchFamily="50" charset="0"/>
              </a:rPr>
              <a:t>TIGHT &amp; TONE </a:t>
            </a:r>
            <a:r>
              <a:rPr lang="en-US" spc="300" dirty="0" smtClean="0">
                <a:latin typeface="Bebas Neue Regular" panose="00000500000000000000" pitchFamily="50" charset="0"/>
              </a:rPr>
              <a:t>REVITALIZER</a:t>
            </a:r>
          </a:p>
          <a:p>
            <a:pPr marL="200712" indent="-193902">
              <a:spcBef>
                <a:spcPts val="982"/>
              </a:spcBef>
              <a:buAutoNum type="arabicPeriod"/>
              <a:tabLst>
                <a:tab pos="201070" algn="l"/>
              </a:tabLst>
            </a:pPr>
            <a:r>
              <a:rPr lang="en-US" spc="300" dirty="0">
                <a:latin typeface="Bebas Neue Regular" panose="00000500000000000000" pitchFamily="50" charset="0"/>
              </a:rPr>
              <a:t>BRIGHTENING </a:t>
            </a:r>
            <a:r>
              <a:rPr lang="en-US" spc="300" dirty="0" smtClean="0">
                <a:latin typeface="Bebas Neue Regular" panose="00000500000000000000" pitchFamily="50" charset="0"/>
              </a:rPr>
              <a:t>ACNE</a:t>
            </a:r>
          </a:p>
          <a:p>
            <a:pPr marL="200712" indent="-193902">
              <a:spcBef>
                <a:spcPts val="982"/>
              </a:spcBef>
              <a:buAutoNum type="arabicPeriod"/>
              <a:tabLst>
                <a:tab pos="201070" algn="l"/>
              </a:tabLst>
            </a:pPr>
            <a:r>
              <a:rPr lang="en-US" spc="300" dirty="0">
                <a:latin typeface="Bebas Neue Regular" panose="00000500000000000000" pitchFamily="50" charset="0"/>
              </a:rPr>
              <a:t>CLARITY SHIELD </a:t>
            </a:r>
            <a:endParaRPr lang="es-ES" spc="300" dirty="0" smtClean="0">
              <a:latin typeface="Bebas Neue Regular" panose="00000500000000000000" pitchFamily="50" charset="0"/>
              <a:cs typeface="Carlito"/>
            </a:endParaRPr>
          </a:p>
        </p:txBody>
      </p:sp>
      <p:sp>
        <p:nvSpPr>
          <p:cNvPr id="10" name="Título 8"/>
          <p:cNvSpPr>
            <a:spLocks noGrp="1"/>
          </p:cNvSpPr>
          <p:nvPr>
            <p:ph type="title"/>
          </p:nvPr>
        </p:nvSpPr>
        <p:spPr>
          <a:xfrm>
            <a:off x="699718" y="444931"/>
            <a:ext cx="801501" cy="332270"/>
          </a:xfrm>
        </p:spPr>
        <p:txBody>
          <a:bodyPr/>
          <a:lstStyle/>
          <a:p>
            <a:r>
              <a:rPr lang="es-ES" sz="2399" spc="300" dirty="0" smtClean="0">
                <a:latin typeface="Bebas Neue Regular" panose="00000500000000000000" pitchFamily="50" charset="0"/>
              </a:rPr>
              <a:t>ÍNDICE</a:t>
            </a:r>
            <a:endParaRPr lang="es-ES" sz="2399" spc="300" dirty="0">
              <a:latin typeface="Bebas Neue Regular" panose="00000500000000000000" pitchFamily="50" charset="0"/>
            </a:endParaRPr>
          </a:p>
        </p:txBody>
      </p:sp>
    </p:spTree>
    <p:extLst>
      <p:ext uri="{BB962C8B-B14F-4D97-AF65-F5344CB8AC3E}">
        <p14:creationId xmlns:p14="http://schemas.microsoft.com/office/powerpoint/2010/main" val="469766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7796109" cy="424603"/>
          </a:xfrm>
        </p:spPr>
        <p:txBody>
          <a:bodyPr/>
          <a:lstStyle/>
          <a:p>
            <a:r>
              <a:rPr lang="en-US" sz="2399" spc="300" dirty="0"/>
              <a:t>BIOACTIVE REJUVENATING COCKTAIL VITAL AGE PEP PROMESO </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539430"/>
          </a:xfrm>
          <a:prstGeom prst="rect">
            <a:avLst/>
          </a:prstGeom>
          <a:noFill/>
          <a:ln w="9525">
            <a:noFill/>
            <a:miter lim="800000"/>
            <a:headEnd/>
            <a:tailEnd/>
          </a:ln>
        </p:spPr>
        <p:txBody>
          <a:bodyPr wrap="square">
            <a:spAutoFit/>
          </a:bodyPr>
          <a:lstStyle/>
          <a:p>
            <a:r>
              <a:rPr lang="en-US" sz="1600" dirty="0">
                <a:latin typeface="TT Commons Light" panose="02000506030000020003" pitchFamily="50" charset="0"/>
              </a:rPr>
              <a:t>BIOACTIVE </a:t>
            </a:r>
            <a:r>
              <a:rPr lang="en-US" sz="1600" dirty="0">
                <a:latin typeface="TT Commons Light" panose="02000506030000020003" pitchFamily="50" charset="0"/>
              </a:rPr>
              <a:t>REJUVENATING COCKTAIL VITAL AGE PEP PROMESO </a:t>
            </a:r>
            <a:r>
              <a:rPr lang="es-ES" sz="1600" dirty="0">
                <a:latin typeface="TT Commons Light" panose="02000506030000020003" pitchFamily="50" charset="0"/>
              </a:rPr>
              <a:t> está </a:t>
            </a:r>
            <a:r>
              <a:rPr lang="es-ES" sz="1600" dirty="0">
                <a:latin typeface="TT Commons Light" panose="02000506030000020003" pitchFamily="50" charset="0"/>
              </a:rPr>
              <a:t>formulado con una combinación única de péptidos y nucleótidos, diseñados específicamente para combatir los signos del envejecimiento de la piel. </a:t>
            </a:r>
            <a:endParaRPr lang="es-ES" sz="1600" dirty="0">
              <a:latin typeface="TT Commons Light" panose="02000506030000020003" pitchFamily="50" charset="0"/>
            </a:endParaRP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s-ES" sz="1600" dirty="0" smtClean="0">
                <a:latin typeface="TT Commons Light" panose="02000506030000020003" pitchFamily="50" charset="0"/>
              </a:rPr>
              <a:t>VITAMINA A</a:t>
            </a:r>
          </a:p>
          <a:p>
            <a:pPr marL="285750" indent="-285750">
              <a:buFont typeface="Wingdings" panose="05000000000000000000" pitchFamily="2" charset="2"/>
              <a:buChar char="ü"/>
            </a:pPr>
            <a:r>
              <a:rPr lang="es-ES" sz="1600" dirty="0" smtClean="0">
                <a:latin typeface="TT Commons Light" panose="02000506030000020003" pitchFamily="50" charset="0"/>
              </a:rPr>
              <a:t>NIACINAMIDA</a:t>
            </a:r>
          </a:p>
          <a:p>
            <a:pPr marL="285750" indent="-285750">
              <a:buFont typeface="Wingdings" panose="05000000000000000000" pitchFamily="2" charset="2"/>
              <a:buChar char="ü"/>
            </a:pPr>
            <a:r>
              <a:rPr lang="es-ES" sz="1600" dirty="0" smtClean="0">
                <a:latin typeface="TT Commons Light" panose="02000506030000020003" pitchFamily="50" charset="0"/>
              </a:rPr>
              <a:t>OTRAS VITAMINAS DEL GRUPO B</a:t>
            </a:r>
          </a:p>
          <a:p>
            <a:pPr marL="285750" indent="-285750">
              <a:buFont typeface="Wingdings" panose="05000000000000000000" pitchFamily="2" charset="2"/>
              <a:buChar char="ü"/>
            </a:pPr>
            <a:r>
              <a:rPr lang="es-ES" sz="1600" dirty="0" smtClean="0">
                <a:latin typeface="TT Commons Light" panose="02000506030000020003" pitchFamily="50" charset="0"/>
              </a:rPr>
              <a:t>NUCLEÓTIDOS</a:t>
            </a:r>
          </a:p>
          <a:p>
            <a:pPr marL="285750" indent="-285750">
              <a:buFont typeface="Wingdings" panose="05000000000000000000" pitchFamily="2" charset="2"/>
              <a:buChar char="ü"/>
            </a:pPr>
            <a:r>
              <a:rPr lang="es-ES" sz="1600" dirty="0" smtClean="0">
                <a:latin typeface="TT Commons Light" panose="02000506030000020003" pitchFamily="50" charset="0"/>
              </a:rPr>
              <a:t>AMINOÁCIDOS Y PÉPTIDOS</a:t>
            </a:r>
            <a:endParaRPr lang="es-ES" sz="1600" dirty="0">
              <a:latin typeface="TT Commons Light" panose="02000506030000020003" pitchFamily="50" charset="0"/>
            </a:endParaRPr>
          </a:p>
          <a:p>
            <a:endParaRPr lang="es-ES" sz="1600" dirty="0" smtClean="0">
              <a:latin typeface="TT Commons Light" panose="02000506030000020003" pitchFamily="50" charset="0"/>
            </a:endParaRPr>
          </a:p>
          <a:p>
            <a:r>
              <a:rPr lang="es-ES" sz="1600" dirty="0">
                <a:latin typeface="TT Commons Light" panose="02000506030000020003" pitchFamily="50" charset="0"/>
              </a:rPr>
              <a:t>Sus </a:t>
            </a:r>
            <a:r>
              <a:rPr lang="es-ES" sz="1600" dirty="0">
                <a:latin typeface="TT Commons Light" panose="02000506030000020003" pitchFamily="50" charset="0"/>
              </a:rPr>
              <a:t>potentes ingredientes trabajan en sinergia para estimular la regeneración celular, aumentar la producción de colágeno y elastina, y proteger la piel contra el estrés oxidativo. Con su acción </a:t>
            </a:r>
            <a:r>
              <a:rPr lang="es-ES" sz="1600" dirty="0" err="1">
                <a:latin typeface="TT Commons Light" panose="02000506030000020003" pitchFamily="50" charset="0"/>
              </a:rPr>
              <a:t>antiedad</a:t>
            </a:r>
            <a:r>
              <a:rPr lang="es-ES" sz="1600" dirty="0">
                <a:latin typeface="TT Commons Light" panose="02000506030000020003" pitchFamily="50" charset="0"/>
              </a:rPr>
              <a:t>, este producto ayuda a reducir la apariencia de arrugas y líneas finas, mejora la firmeza y elasticidad de la piel, y promueve una tez más radiante y juvenil.</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320634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785652"/>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Los ingredientes de este producto cosmético </a:t>
            </a:r>
            <a:r>
              <a:rPr lang="es-ES" sz="1600" dirty="0" smtClean="0">
                <a:latin typeface="TT Commons Light" panose="02000506030000020003" pitchFamily="50" charset="0"/>
              </a:rPr>
              <a:t>contribuyen </a:t>
            </a:r>
            <a:r>
              <a:rPr lang="es-ES" sz="1600" dirty="0">
                <a:latin typeface="TT Commons Light" panose="02000506030000020003" pitchFamily="50" charset="0"/>
              </a:rPr>
              <a:t>al crecimiento </a:t>
            </a:r>
            <a:r>
              <a:rPr lang="es-ES" sz="1600" dirty="0" smtClean="0">
                <a:latin typeface="TT Commons Light" panose="02000506030000020003" pitchFamily="50" charset="0"/>
              </a:rPr>
              <a:t>tisular, principalmente </a:t>
            </a:r>
            <a:r>
              <a:rPr lang="es-ES" sz="1600" dirty="0">
                <a:latin typeface="TT Commons Light" panose="02000506030000020003" pitchFamily="50" charset="0"/>
              </a:rPr>
              <a:t>aquellos que promueven la síntesis de fibroblastos y colágeno, así como aquellos con propiedades cicatrizantes y </a:t>
            </a:r>
            <a:r>
              <a:rPr lang="es-ES" sz="1600" dirty="0" smtClean="0">
                <a:latin typeface="TT Commons Light" panose="02000506030000020003" pitchFamily="50" charset="0"/>
              </a:rPr>
              <a:t>antioxidantes.</a:t>
            </a:r>
          </a:p>
          <a:p>
            <a:endParaRPr lang="es-ES" sz="1600" dirty="0">
              <a:latin typeface="TT Commons Light" panose="02000506030000020003" pitchFamily="50" charset="0"/>
            </a:endParaRPr>
          </a:p>
          <a:p>
            <a:r>
              <a:rPr lang="es-ES" sz="1600" b="1" dirty="0">
                <a:latin typeface="TT Commons Light" panose="02000506030000020003" pitchFamily="50" charset="0"/>
              </a:rPr>
              <a:t>Aminoácidos</a:t>
            </a:r>
            <a:r>
              <a:rPr lang="es-ES" sz="1600" b="1" dirty="0" smtClean="0">
                <a:latin typeface="TT Commons Light" panose="02000506030000020003" pitchFamily="50" charset="0"/>
              </a:rPr>
              <a:t>: </a:t>
            </a:r>
            <a:r>
              <a:rPr lang="es-ES" sz="1600" dirty="0">
                <a:latin typeface="TT Commons Light" panose="02000506030000020003" pitchFamily="50" charset="0"/>
              </a:rPr>
              <a:t>Muchos aminoácidos presentes en el producto contribuyen a la síntesis de fibroblastos, que son células esenciales para la producción de colágeno y elastina en la piel</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Péptidos: </a:t>
            </a:r>
            <a:r>
              <a:rPr lang="es-ES" sz="1600" dirty="0" smtClean="0">
                <a:latin typeface="TT Commons Light" panose="02000506030000020003" pitchFamily="50" charset="0"/>
              </a:rPr>
              <a:t>Algunos </a:t>
            </a:r>
            <a:r>
              <a:rPr lang="es-ES" sz="1600" dirty="0">
                <a:latin typeface="TT Commons Light" panose="02000506030000020003" pitchFamily="50" charset="0"/>
              </a:rPr>
              <a:t>péptidos presentes en el producto pueden estimular la síntesis de colágeno y elastina, lo que promueve el crecimiento tisular y la regeneración de la piel</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Vitaminas: </a:t>
            </a:r>
            <a:r>
              <a:rPr lang="es-ES" sz="1600" dirty="0" smtClean="0">
                <a:latin typeface="TT Commons Light" panose="02000506030000020003" pitchFamily="50" charset="0"/>
              </a:rPr>
              <a:t>Algunas </a:t>
            </a:r>
            <a:r>
              <a:rPr lang="es-ES" sz="1600" dirty="0">
                <a:latin typeface="TT Commons Light" panose="02000506030000020003" pitchFamily="50" charset="0"/>
              </a:rPr>
              <a:t>vitaminas presentes en el producto, como la vitamina A (</a:t>
            </a:r>
            <a:r>
              <a:rPr lang="es-ES" sz="1600" dirty="0" err="1">
                <a:latin typeface="TT Commons Light" panose="02000506030000020003" pitchFamily="50" charset="0"/>
              </a:rPr>
              <a:t>Retinil</a:t>
            </a:r>
            <a:r>
              <a:rPr lang="es-ES" sz="1600" dirty="0">
                <a:latin typeface="TT Commons Light" panose="02000506030000020003" pitchFamily="50" charset="0"/>
              </a:rPr>
              <a:t> Palmitato), pueden estimular la renovación celular y la síntesis de </a:t>
            </a:r>
            <a:r>
              <a:rPr lang="es-ES" sz="1600" dirty="0" smtClean="0">
                <a:latin typeface="TT Commons Light" panose="02000506030000020003" pitchFamily="50" charset="0"/>
              </a:rPr>
              <a:t>colágeno</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Nucleótidos: </a:t>
            </a:r>
            <a:r>
              <a:rPr lang="es-ES" sz="1600" dirty="0" smtClean="0">
                <a:latin typeface="TT Commons Light" panose="02000506030000020003" pitchFamily="50" charset="0"/>
              </a:rPr>
              <a:t>Aumentan </a:t>
            </a:r>
            <a:r>
              <a:rPr lang="es-ES" sz="1600" dirty="0">
                <a:latin typeface="TT Commons Light" panose="02000506030000020003" pitchFamily="50" charset="0"/>
              </a:rPr>
              <a:t>la síntesis de proteínas, aumentan la energía celular y reparan el ADN</a:t>
            </a:r>
            <a:r>
              <a:rPr lang="es-ES" sz="1600" dirty="0">
                <a:latin typeface="TT Commons Light" panose="02000506030000020003" pitchFamily="50" charset="0"/>
              </a:rPr>
              <a:t>.</a:t>
            </a:r>
            <a:endParaRPr lang="en-US" sz="1600" dirty="0">
              <a:latin typeface="TT Commons Light" panose="02000506030000020003" pitchFamily="50" charset="0"/>
            </a:endParaRP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3500972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516313" cy="424732"/>
          </a:xfrm>
        </p:spPr>
        <p:txBody>
          <a:bodyPr/>
          <a:lstStyle/>
          <a:p>
            <a:r>
              <a:rPr lang="es-ES" sz="2400" spc="300" dirty="0" smtClean="0"/>
              <a:t>VITAMINAS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278094"/>
          </a:xfrm>
          <a:prstGeom prst="rect">
            <a:avLst/>
          </a:prstGeom>
          <a:noFill/>
          <a:ln w="9525">
            <a:noFill/>
            <a:miter lim="800000"/>
            <a:headEnd/>
            <a:tailEnd/>
          </a:ln>
        </p:spPr>
        <p:txBody>
          <a:bodyPr wrap="square">
            <a:spAutoFit/>
          </a:bodyPr>
          <a:lstStyle/>
          <a:p>
            <a:r>
              <a:rPr lang="es-ES" sz="1600" b="1" dirty="0">
                <a:latin typeface="TT Commons Light" panose="02000506030000020003" pitchFamily="50" charset="0"/>
              </a:rPr>
              <a:t>Vitamina A (</a:t>
            </a:r>
            <a:r>
              <a:rPr lang="es-ES" sz="1600" b="1" dirty="0" err="1">
                <a:latin typeface="TT Commons Light" panose="02000506030000020003" pitchFamily="50" charset="0"/>
              </a:rPr>
              <a:t>Retinil</a:t>
            </a:r>
            <a:r>
              <a:rPr lang="es-ES" sz="1600" b="1" dirty="0">
                <a:latin typeface="TT Commons Light" panose="02000506030000020003" pitchFamily="50" charset="0"/>
              </a:rPr>
              <a:t> Palmitato):</a:t>
            </a:r>
            <a:endParaRPr lang="en-US" sz="1600" b="1" dirty="0">
              <a:latin typeface="TT Commons Light" panose="02000506030000020003" pitchFamily="50" charset="0"/>
            </a:endParaRPr>
          </a:p>
          <a:p>
            <a:r>
              <a:rPr lang="es-ES" sz="1600" dirty="0">
                <a:latin typeface="TT Commons Light" panose="02000506030000020003" pitchFamily="50" charset="0"/>
              </a:rPr>
              <a:t>El </a:t>
            </a:r>
            <a:r>
              <a:rPr lang="es-ES" sz="1600" dirty="0" err="1">
                <a:latin typeface="TT Commons Light" panose="02000506030000020003" pitchFamily="50" charset="0"/>
              </a:rPr>
              <a:t>retinol</a:t>
            </a:r>
            <a:r>
              <a:rPr lang="es-ES" sz="1600" dirty="0">
                <a:latin typeface="TT Commons Light" panose="02000506030000020003" pitchFamily="50" charset="0"/>
              </a:rPr>
              <a:t>, forma activa de la vitamina A, </a:t>
            </a:r>
            <a:r>
              <a:rPr lang="es-ES" sz="1600" dirty="0" smtClean="0">
                <a:latin typeface="TT Commons Light" panose="02000506030000020003" pitchFamily="50" charset="0"/>
              </a:rPr>
              <a:t>estimula </a:t>
            </a:r>
            <a:r>
              <a:rPr lang="es-ES" sz="1600" dirty="0">
                <a:latin typeface="TT Commons Light" panose="02000506030000020003" pitchFamily="50" charset="0"/>
              </a:rPr>
              <a:t>la renovación celular, acelerando el proceso de regeneración de la piel y mejorando su textura. </a:t>
            </a:r>
            <a:r>
              <a:rPr lang="es-ES" sz="1600" dirty="0">
                <a:latin typeface="TT Commons Light" panose="02000506030000020003" pitchFamily="50" charset="0"/>
              </a:rPr>
              <a:t>Asimismo, el </a:t>
            </a:r>
            <a:r>
              <a:rPr lang="es-ES" sz="1600" dirty="0" err="1">
                <a:latin typeface="TT Commons Light" panose="02000506030000020003" pitchFamily="50" charset="0"/>
              </a:rPr>
              <a:t>retinol</a:t>
            </a:r>
            <a:r>
              <a:rPr lang="es-ES" sz="1600" dirty="0">
                <a:latin typeface="TT Commons Light" panose="02000506030000020003" pitchFamily="50" charset="0"/>
              </a:rPr>
              <a:t> favorece la producción de colágeno, lo que ayuda a reducir la aparición de arrugas y a mejorar la elasticidad de la </a:t>
            </a:r>
            <a:r>
              <a:rPr lang="es-ES" sz="1600" dirty="0" smtClean="0">
                <a:latin typeface="TT Commons Light" panose="02000506030000020003" pitchFamily="50" charset="0"/>
              </a:rPr>
              <a:t>piel.</a:t>
            </a: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a:latin typeface="TT Commons Light" panose="02000506030000020003" pitchFamily="50" charset="0"/>
              </a:rPr>
              <a:t>Vitamina B3 (</a:t>
            </a:r>
            <a:r>
              <a:rPr lang="es-ES" sz="1600" b="1" dirty="0" err="1">
                <a:latin typeface="TT Commons Light" panose="02000506030000020003" pitchFamily="50" charset="0"/>
              </a:rPr>
              <a:t>Niacinamida</a:t>
            </a:r>
            <a:r>
              <a:rPr lang="es-ES" sz="1600" b="1" dirty="0">
                <a:latin typeface="TT Commons Light" panose="02000506030000020003" pitchFamily="50" charset="0"/>
              </a:rPr>
              <a:t>):</a:t>
            </a:r>
            <a:endParaRPr lang="en-US" sz="1600" b="1" dirty="0">
              <a:latin typeface="TT Commons Light" panose="02000506030000020003" pitchFamily="50" charset="0"/>
            </a:endParaRPr>
          </a:p>
          <a:p>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una forma de vitamina B3, es reconocida por sus beneficios </a:t>
            </a:r>
            <a:r>
              <a:rPr lang="es-ES" sz="1600" dirty="0" err="1">
                <a:latin typeface="TT Commons Light" panose="02000506030000020003" pitchFamily="50" charset="0"/>
              </a:rPr>
              <a:t>antiedad</a:t>
            </a:r>
            <a:r>
              <a:rPr lang="es-ES" sz="1600" dirty="0">
                <a:latin typeface="TT Commons Light" panose="02000506030000020003" pitchFamily="50" charset="0"/>
              </a:rPr>
              <a:t>. </a:t>
            </a:r>
            <a:r>
              <a:rPr lang="es-ES" sz="1600" dirty="0">
                <a:latin typeface="TT Commons Light" panose="02000506030000020003" pitchFamily="50" charset="0"/>
              </a:rPr>
              <a:t>Ayuda a unificar el tono de la </a:t>
            </a:r>
            <a:r>
              <a:rPr lang="es-ES" sz="1600" dirty="0" smtClean="0">
                <a:latin typeface="TT Commons Light" panose="02000506030000020003" pitchFamily="50" charset="0"/>
              </a:rPr>
              <a:t>piel, protege </a:t>
            </a:r>
            <a:r>
              <a:rPr lang="es-ES" sz="1600" dirty="0">
                <a:latin typeface="TT Commons Light" panose="02000506030000020003" pitchFamily="50" charset="0"/>
              </a:rPr>
              <a:t>la piel de los daños causados por la radiación </a:t>
            </a:r>
            <a:r>
              <a:rPr lang="es-ES" sz="1600" dirty="0" smtClean="0">
                <a:latin typeface="TT Commons Light" panose="02000506030000020003" pitchFamily="50" charset="0"/>
              </a:rPr>
              <a:t>ultravioleta y fortalece </a:t>
            </a:r>
            <a:r>
              <a:rPr lang="es-ES" sz="1600" dirty="0">
                <a:latin typeface="TT Commons Light" panose="02000506030000020003" pitchFamily="50" charset="0"/>
              </a:rPr>
              <a:t>la función barrera de la piel, mejorando su capacidad para retener la </a:t>
            </a:r>
            <a:r>
              <a:rPr lang="es-ES" sz="1600" dirty="0" smtClean="0">
                <a:latin typeface="TT Commons Light" panose="02000506030000020003" pitchFamily="50" charset="0"/>
              </a:rPr>
              <a:t>humedad.</a:t>
            </a:r>
          </a:p>
          <a:p>
            <a:endParaRPr lang="es-ES" sz="1600" dirty="0">
              <a:latin typeface="TT Commons Light" panose="02000506030000020003" pitchFamily="50" charset="0"/>
            </a:endParaRPr>
          </a:p>
          <a:p>
            <a:r>
              <a:rPr lang="es-ES" sz="1600" b="1" dirty="0">
                <a:latin typeface="TT Commons Light" panose="02000506030000020003" pitchFamily="50" charset="0"/>
              </a:rPr>
              <a:t>Vitamina C (</a:t>
            </a:r>
            <a:r>
              <a:rPr lang="es-ES" sz="1600" b="1" dirty="0" err="1">
                <a:latin typeface="TT Commons Light" panose="02000506030000020003" pitchFamily="50" charset="0"/>
              </a:rPr>
              <a:t>Sodium</a:t>
            </a:r>
            <a:r>
              <a:rPr lang="es-ES" sz="1600" b="1" dirty="0">
                <a:latin typeface="TT Commons Light" panose="02000506030000020003" pitchFamily="50" charset="0"/>
              </a:rPr>
              <a:t> </a:t>
            </a:r>
            <a:r>
              <a:rPr lang="es-ES" sz="1600" b="1" dirty="0" err="1">
                <a:latin typeface="TT Commons Light" panose="02000506030000020003" pitchFamily="50" charset="0"/>
              </a:rPr>
              <a:t>Ascorbate</a:t>
            </a:r>
            <a:r>
              <a:rPr lang="es-ES" sz="1600" b="1" dirty="0">
                <a:latin typeface="TT Commons Light" panose="02000506030000020003" pitchFamily="50" charset="0"/>
              </a:rPr>
              <a:t>):</a:t>
            </a:r>
            <a:endParaRPr lang="en-US" sz="1600" b="1" dirty="0">
              <a:latin typeface="TT Commons Light" panose="02000506030000020003" pitchFamily="50" charset="0"/>
            </a:endParaRPr>
          </a:p>
          <a:p>
            <a:r>
              <a:rPr lang="es-ES" sz="1600" dirty="0">
                <a:latin typeface="TT Commons Light" panose="02000506030000020003" pitchFamily="50" charset="0"/>
              </a:rPr>
              <a:t>La vitamina C, conocida por sus propiedades </a:t>
            </a:r>
            <a:r>
              <a:rPr lang="es-ES" sz="1600" dirty="0" err="1">
                <a:latin typeface="TT Commons Light" panose="02000506030000020003" pitchFamily="50" charset="0"/>
              </a:rPr>
              <a:t>antiedad</a:t>
            </a:r>
            <a:r>
              <a:rPr lang="es-ES" sz="1600" dirty="0">
                <a:latin typeface="TT Commons Light" panose="02000506030000020003" pitchFamily="50" charset="0"/>
              </a:rPr>
              <a:t>, desempeña un papel crucial en la producción de colágeno, promoviendo la firmeza y elasticidad de la </a:t>
            </a:r>
            <a:r>
              <a:rPr lang="es-ES" sz="1600" dirty="0" smtClean="0">
                <a:latin typeface="TT Commons Light" panose="02000506030000020003" pitchFamily="50" charset="0"/>
              </a:rPr>
              <a:t>piel</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Las </a:t>
            </a:r>
            <a:r>
              <a:rPr lang="es-ES" sz="1600" b="1" dirty="0">
                <a:latin typeface="TT Commons Light" panose="02000506030000020003" pitchFamily="50" charset="0"/>
              </a:rPr>
              <a:t>vitaminas del grupo </a:t>
            </a:r>
            <a:r>
              <a:rPr lang="es-ES" sz="1600" b="1" dirty="0" smtClean="0">
                <a:latin typeface="TT Commons Light" panose="02000506030000020003" pitchFamily="50" charset="0"/>
              </a:rPr>
              <a:t>B </a:t>
            </a:r>
            <a:r>
              <a:rPr lang="es-ES" sz="1600" dirty="0" smtClean="0">
                <a:latin typeface="TT Commons Light" panose="02000506030000020003" pitchFamily="50" charset="0"/>
              </a:rPr>
              <a:t>de este producto (B1, B6, B9, B7, B8 y B12</a:t>
            </a:r>
            <a:r>
              <a:rPr lang="es-ES" sz="1600" dirty="0">
                <a:latin typeface="TT Commons Light" panose="02000506030000020003" pitchFamily="50" charset="0"/>
              </a:rPr>
              <a:t>), </a:t>
            </a:r>
            <a:r>
              <a:rPr lang="es-ES" sz="1600" dirty="0" smtClean="0">
                <a:latin typeface="TT Commons Light" panose="02000506030000020003" pitchFamily="50" charset="0"/>
              </a:rPr>
              <a:t>contribuyen </a:t>
            </a:r>
            <a:r>
              <a:rPr lang="es-ES" sz="1600" dirty="0">
                <a:latin typeface="TT Commons Light" panose="02000506030000020003" pitchFamily="50" charset="0"/>
              </a:rPr>
              <a:t>a la producción de energía celular, promueven la síntesis de proteínas y participan en procesos de renovación celular y regeneración de tejidos, lo que ayuda a mantener la piel </a:t>
            </a:r>
            <a:r>
              <a:rPr lang="es-ES" sz="1600" dirty="0" smtClean="0">
                <a:latin typeface="TT Commons Light" panose="02000506030000020003" pitchFamily="50" charset="0"/>
              </a:rPr>
              <a:t>rejuvenecida </a:t>
            </a:r>
            <a:r>
              <a:rPr lang="es-ES" sz="1600" dirty="0">
                <a:latin typeface="TT Commons Light" panose="02000506030000020003" pitchFamily="50" charset="0"/>
              </a:rPr>
              <a:t>a lo largo del tiempo.</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492582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43453" cy="424732"/>
          </a:xfrm>
        </p:spPr>
        <p:txBody>
          <a:bodyPr/>
          <a:lstStyle/>
          <a:p>
            <a:r>
              <a:rPr lang="es-ES" sz="2400" spc="300" dirty="0" smtClean="0"/>
              <a:t>AMINOÁCIDOS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Contribución </a:t>
            </a:r>
            <a:r>
              <a:rPr lang="es-ES" sz="1600" b="1" dirty="0">
                <a:latin typeface="TT Commons Light" panose="02000506030000020003" pitchFamily="50" charset="0"/>
              </a:rPr>
              <a:t>a la Síntesis de Fibroblastos</a:t>
            </a:r>
            <a:r>
              <a:rPr lang="es-ES" sz="1600" b="1" dirty="0" smtClean="0">
                <a:latin typeface="TT Commons Light" panose="02000506030000020003" pitchFamily="50" charset="0"/>
              </a:rPr>
              <a:t>:</a:t>
            </a:r>
            <a:endParaRPr lang="en-US" sz="1600" b="1" dirty="0">
              <a:latin typeface="TT Commons Light" panose="02000506030000020003" pitchFamily="50" charset="0"/>
            </a:endParaRPr>
          </a:p>
          <a:p>
            <a:r>
              <a:rPr lang="es-ES" sz="1600" dirty="0">
                <a:latin typeface="TT Commons Light" panose="02000506030000020003" pitchFamily="50" charset="0"/>
              </a:rPr>
              <a:t> </a:t>
            </a:r>
            <a:r>
              <a:rPr lang="es-ES" sz="1600" dirty="0" smtClean="0">
                <a:latin typeface="TT Commons Light" panose="02000506030000020003" pitchFamily="50" charset="0"/>
              </a:rPr>
              <a:t>Muchos </a:t>
            </a:r>
            <a:r>
              <a:rPr lang="es-ES" sz="1600" dirty="0">
                <a:latin typeface="TT Commons Light" panose="02000506030000020003" pitchFamily="50" charset="0"/>
              </a:rPr>
              <a:t>de </a:t>
            </a:r>
            <a:r>
              <a:rPr lang="es-ES" sz="1600" dirty="0" smtClean="0">
                <a:latin typeface="TT Commons Light" panose="02000506030000020003" pitchFamily="50" charset="0"/>
              </a:rPr>
              <a:t>estos </a:t>
            </a:r>
            <a:r>
              <a:rPr lang="es-ES" sz="1600" dirty="0">
                <a:latin typeface="TT Commons Light" panose="02000506030000020003" pitchFamily="50" charset="0"/>
              </a:rPr>
              <a:t>aminoácidos </a:t>
            </a:r>
            <a:r>
              <a:rPr lang="es-ES" sz="1600" dirty="0" smtClean="0">
                <a:latin typeface="TT Commons Light" panose="02000506030000020003" pitchFamily="50" charset="0"/>
              </a:rPr>
              <a:t>contribuyen </a:t>
            </a:r>
            <a:r>
              <a:rPr lang="es-ES" sz="1600" dirty="0">
                <a:latin typeface="TT Commons Light" panose="02000506030000020003" pitchFamily="50" charset="0"/>
              </a:rPr>
              <a:t>a la síntesis de fibroblastos, que son células responsables de la producción de colágeno y elastina en la </a:t>
            </a:r>
            <a:r>
              <a:rPr lang="es-ES" sz="1600" dirty="0" smtClean="0">
                <a:latin typeface="TT Commons Light" panose="02000506030000020003" pitchFamily="50" charset="0"/>
              </a:rPr>
              <a:t>piel. Entre ellos están: </a:t>
            </a:r>
            <a:r>
              <a:rPr lang="es-ES" sz="1600" dirty="0">
                <a:latin typeface="TT Commons Light" panose="02000506030000020003" pitchFamily="50" charset="0"/>
              </a:rPr>
              <a:t>glutamina, ácido </a:t>
            </a:r>
            <a:r>
              <a:rPr lang="es-ES" sz="1600" dirty="0" err="1">
                <a:latin typeface="TT Commons Light" panose="02000506030000020003" pitchFamily="50" charset="0"/>
              </a:rPr>
              <a:t>aminobutírico</a:t>
            </a:r>
            <a:r>
              <a:rPr lang="es-ES" sz="1600" dirty="0">
                <a:latin typeface="TT Commons Light" panose="02000506030000020003" pitchFamily="50" charset="0"/>
              </a:rPr>
              <a:t>, </a:t>
            </a:r>
            <a:r>
              <a:rPr lang="es-ES" sz="1600" dirty="0" err="1">
                <a:latin typeface="TT Commons Light" panose="02000506030000020003" pitchFamily="50" charset="0"/>
              </a:rPr>
              <a:t>alanina</a:t>
            </a:r>
            <a:r>
              <a:rPr lang="es-ES" sz="1600" dirty="0">
                <a:latin typeface="TT Commons Light" panose="02000506030000020003" pitchFamily="50" charset="0"/>
              </a:rPr>
              <a:t>, arginina, lisina HCL, valina, leucina, histidina, </a:t>
            </a:r>
            <a:r>
              <a:rPr lang="es-ES" sz="1600" dirty="0" err="1">
                <a:latin typeface="TT Commons Light" panose="02000506030000020003" pitchFamily="50" charset="0"/>
              </a:rPr>
              <a:t>treonina</a:t>
            </a:r>
            <a:r>
              <a:rPr lang="es-ES" sz="1600" dirty="0">
                <a:latin typeface="TT Commons Light" panose="02000506030000020003" pitchFamily="50" charset="0"/>
              </a:rPr>
              <a:t>, triptófano, isoleucina, fenilalanina, tirosina, glicina, </a:t>
            </a:r>
            <a:r>
              <a:rPr lang="es-ES" sz="1600" dirty="0" err="1">
                <a:latin typeface="TT Commons Light" panose="02000506030000020003" pitchFamily="50" charset="0"/>
              </a:rPr>
              <a:t>serina</a:t>
            </a:r>
            <a:r>
              <a:rPr lang="es-ES" sz="1600" dirty="0">
                <a:latin typeface="TT Commons Light" panose="02000506030000020003" pitchFamily="50" charset="0"/>
              </a:rPr>
              <a:t>, ácido aspártico, cisteína, ácido glutámico, </a:t>
            </a:r>
            <a:r>
              <a:rPr lang="es-ES" sz="1600" dirty="0" err="1">
                <a:latin typeface="TT Commons Light" panose="02000506030000020003" pitchFamily="50" charset="0"/>
              </a:rPr>
              <a:t>asparagina</a:t>
            </a:r>
            <a:r>
              <a:rPr lang="es-ES" sz="1600" dirty="0">
                <a:latin typeface="TT Commons Light" panose="02000506030000020003" pitchFamily="50" charset="0"/>
              </a:rPr>
              <a:t>, </a:t>
            </a:r>
            <a:r>
              <a:rPr lang="es-ES" sz="1600" dirty="0" err="1">
                <a:latin typeface="TT Commons Light" panose="02000506030000020003" pitchFamily="50" charset="0"/>
              </a:rPr>
              <a:t>ornitina</a:t>
            </a:r>
            <a:r>
              <a:rPr lang="es-ES" sz="1600" dirty="0">
                <a:latin typeface="TT Commons Light" panose="02000506030000020003" pitchFamily="50" charset="0"/>
              </a:rPr>
              <a:t> HCL, y prolina</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smtClean="0">
                <a:latin typeface="TT Commons Light" panose="02000506030000020003" pitchFamily="50" charset="0"/>
              </a:rPr>
              <a:t>Contribución </a:t>
            </a:r>
            <a:r>
              <a:rPr lang="es-ES" sz="1600" b="1" dirty="0">
                <a:latin typeface="TT Commons Light" panose="02000506030000020003" pitchFamily="50" charset="0"/>
              </a:rPr>
              <a:t>a la Síntesis de </a:t>
            </a:r>
            <a:r>
              <a:rPr lang="es-ES" sz="1600" b="1" dirty="0" smtClean="0">
                <a:latin typeface="TT Commons Light" panose="02000506030000020003" pitchFamily="50" charset="0"/>
              </a:rPr>
              <a:t>Proteínas:</a:t>
            </a:r>
            <a:endParaRPr lang="en-US" sz="1600" b="1" dirty="0" smtClean="0">
              <a:latin typeface="TT Commons Light" panose="02000506030000020003" pitchFamily="50" charset="0"/>
            </a:endParaRPr>
          </a:p>
          <a:p>
            <a:r>
              <a:rPr lang="es-ES" sz="1600" dirty="0" smtClean="0">
                <a:latin typeface="TT Commons Light" panose="02000506030000020003" pitchFamily="50" charset="0"/>
              </a:rPr>
              <a:t>Varios </a:t>
            </a:r>
            <a:r>
              <a:rPr lang="es-ES" sz="1600" dirty="0">
                <a:latin typeface="TT Commons Light" panose="02000506030000020003" pitchFamily="50" charset="0"/>
              </a:rPr>
              <a:t>aminoácidos, como la leucina, la fenilalanina, la tirosina y otros, contribuyen directamente a la síntesis de proteínas en la piel, lo que es crucial para mantener su estructura y función adecuadas</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smtClean="0">
                <a:latin typeface="TT Commons Light" panose="02000506030000020003" pitchFamily="50" charset="0"/>
              </a:rPr>
              <a:t>Hidratación </a:t>
            </a:r>
            <a:r>
              <a:rPr lang="es-ES" sz="1600" b="1" dirty="0">
                <a:latin typeface="TT Commons Light" panose="02000506030000020003" pitchFamily="50" charset="0"/>
              </a:rPr>
              <a:t>y Elasticidad de la Piel</a:t>
            </a:r>
            <a:r>
              <a:rPr lang="es-ES" sz="1600" b="1" dirty="0" smtClean="0">
                <a:latin typeface="TT Commons Light" panose="02000506030000020003" pitchFamily="50" charset="0"/>
              </a:rPr>
              <a:t>:</a:t>
            </a:r>
            <a:endParaRPr lang="en-US" sz="1600" b="1" dirty="0">
              <a:latin typeface="TT Commons Light" panose="02000506030000020003" pitchFamily="50" charset="0"/>
            </a:endParaRPr>
          </a:p>
          <a:p>
            <a:r>
              <a:rPr lang="es-ES" sz="1600" dirty="0" smtClean="0">
                <a:latin typeface="TT Commons Light" panose="02000506030000020003" pitchFamily="50" charset="0"/>
              </a:rPr>
              <a:t>Otros </a:t>
            </a:r>
            <a:r>
              <a:rPr lang="es-ES" sz="1600" dirty="0">
                <a:latin typeface="TT Commons Light" panose="02000506030000020003" pitchFamily="50" charset="0"/>
              </a:rPr>
              <a:t>aminoácidos como la glicina contribuyen a la hidratación de la piel y la producción de colágeno, lo que puede mejorar la elasticidad de la piel y reducir la apariencia de líneas finas y </a:t>
            </a:r>
            <a:r>
              <a:rPr lang="es-ES" sz="1600" dirty="0" smtClean="0">
                <a:latin typeface="TT Commons Light" panose="02000506030000020003" pitchFamily="50" charset="0"/>
              </a:rPr>
              <a:t>arrugas, y la </a:t>
            </a:r>
            <a:r>
              <a:rPr lang="es-ES" sz="1600" dirty="0">
                <a:latin typeface="TT Commons Light" panose="02000506030000020003" pitchFamily="50" charset="0"/>
              </a:rPr>
              <a:t>lisina HCL actúa como un agente suavizante de la </a:t>
            </a:r>
            <a:r>
              <a:rPr lang="es-ES" sz="1600" dirty="0" smtClean="0">
                <a:latin typeface="TT Commons Light" panose="02000506030000020003" pitchFamily="50" charset="0"/>
              </a:rPr>
              <a:t>piel.</a:t>
            </a:r>
            <a:endParaRPr lang="en-US" sz="1600" dirty="0">
              <a:latin typeface="TT Commons Light" panose="02000506030000020003" pitchFamily="50" charset="0"/>
            </a:endParaRPr>
          </a:p>
          <a:p>
            <a:endParaRPr lang="en-US" sz="1600" dirty="0">
              <a:latin typeface="TT Commons Light" panose="02000506030000020003" pitchFamily="50" charset="0"/>
            </a:endParaRPr>
          </a:p>
          <a:p>
            <a:r>
              <a:rPr lang="es-ES" sz="1600" b="1" dirty="0" smtClean="0">
                <a:latin typeface="TT Commons Light" panose="02000506030000020003" pitchFamily="50" charset="0"/>
              </a:rPr>
              <a:t>Antioxidante</a:t>
            </a:r>
            <a:r>
              <a:rPr lang="es-ES" sz="1600" dirty="0" smtClean="0">
                <a:latin typeface="TT Commons Light" panose="02000506030000020003" pitchFamily="50" charset="0"/>
              </a:rPr>
              <a:t>: Además, la </a:t>
            </a:r>
            <a:r>
              <a:rPr lang="es-ES" sz="1600" dirty="0">
                <a:latin typeface="TT Commons Light" panose="02000506030000020003" pitchFamily="50" charset="0"/>
              </a:rPr>
              <a:t>arginina y la glutamina tienen propiedades </a:t>
            </a:r>
            <a:r>
              <a:rPr lang="es-ES" sz="1600" dirty="0" smtClean="0">
                <a:latin typeface="TT Commons Light" panose="02000506030000020003" pitchFamily="50" charset="0"/>
              </a:rPr>
              <a:t>antioxidantes.</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765517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350050" cy="424732"/>
          </a:xfrm>
        </p:spPr>
        <p:txBody>
          <a:bodyPr/>
          <a:lstStyle/>
          <a:p>
            <a:r>
              <a:rPr lang="es-ES" sz="2400" spc="300" dirty="0" smtClean="0"/>
              <a:t>PEPTIDOS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b="1" dirty="0" err="1" smtClean="0">
                <a:latin typeface="TT Commons Light" panose="02000506030000020003" pitchFamily="50" charset="0"/>
              </a:rPr>
              <a:t>Copper</a:t>
            </a:r>
            <a:r>
              <a:rPr lang="es-ES" sz="1600" b="1" dirty="0" smtClean="0">
                <a:latin typeface="TT Commons Light" panose="02000506030000020003" pitchFamily="50" charset="0"/>
              </a:rPr>
              <a:t> Tripeptide-1:  </a:t>
            </a:r>
            <a:r>
              <a:rPr lang="es-ES" sz="1600" dirty="0" smtClean="0">
                <a:latin typeface="TT Commons Light" panose="02000506030000020003" pitchFamily="50" charset="0"/>
              </a:rPr>
              <a:t>Estimula </a:t>
            </a:r>
            <a:r>
              <a:rPr lang="es-ES" sz="1600" dirty="0">
                <a:latin typeface="TT Commons Light" panose="02000506030000020003" pitchFamily="50" charset="0"/>
              </a:rPr>
              <a:t>la síntesis de colágeno y </a:t>
            </a:r>
            <a:r>
              <a:rPr lang="es-ES" sz="1600" dirty="0" smtClean="0">
                <a:latin typeface="TT Commons Light" panose="02000506030000020003" pitchFamily="50" charset="0"/>
              </a:rPr>
              <a:t>elastina</a:t>
            </a:r>
          </a:p>
          <a:p>
            <a:r>
              <a:rPr lang="es-ES" sz="1600" dirty="0" smtClean="0">
                <a:latin typeface="TT Commons Light" panose="02000506030000020003" pitchFamily="50" charset="0"/>
              </a:rPr>
              <a:t>Revierte </a:t>
            </a:r>
            <a:r>
              <a:rPr lang="es-ES" sz="1600" dirty="0">
                <a:latin typeface="TT Commons Light" panose="02000506030000020003" pitchFamily="50" charset="0"/>
              </a:rPr>
              <a:t>los efectos del envejecimiento, reduce las arrugas pequeñas y grandes, mejora la elasticidad y aumenta la producción de queratinocitos y fibroblastos. </a:t>
            </a:r>
            <a:r>
              <a:rPr lang="es-ES" sz="1600" dirty="0" smtClean="0">
                <a:latin typeface="TT Commons Light" panose="02000506030000020003" pitchFamily="50" charset="0"/>
              </a:rPr>
              <a:t>Además es antioxidante, protege </a:t>
            </a:r>
            <a:r>
              <a:rPr lang="es-ES" sz="1600" dirty="0">
                <a:latin typeface="TT Commons Light" panose="02000506030000020003" pitchFamily="50" charset="0"/>
              </a:rPr>
              <a:t>contra los radicales libres y promueve la </a:t>
            </a:r>
            <a:r>
              <a:rPr lang="es-ES" sz="1600" dirty="0" smtClean="0">
                <a:latin typeface="TT Commons Light" panose="02000506030000020003" pitchFamily="50" charset="0"/>
              </a:rPr>
              <a:t>cicatrización.</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SH-Polypeptide-2</a:t>
            </a:r>
            <a:r>
              <a:rPr lang="es-ES" sz="1600" dirty="0" smtClean="0">
                <a:latin typeface="TT Commons Light" panose="02000506030000020003" pitchFamily="50" charset="0"/>
              </a:rPr>
              <a:t>: Antioxidante </a:t>
            </a:r>
            <a:r>
              <a:rPr lang="es-ES" sz="1600" dirty="0">
                <a:latin typeface="TT Commons Light" panose="02000506030000020003" pitchFamily="50" charset="0"/>
              </a:rPr>
              <a:t>y promotor de la renovación celular.</a:t>
            </a:r>
          </a:p>
          <a:p>
            <a:r>
              <a:rPr lang="es-ES" sz="1600" dirty="0" smtClean="0">
                <a:latin typeface="TT Commons Light" panose="02000506030000020003" pitchFamily="50" charset="0"/>
              </a:rPr>
              <a:t>Estimula </a:t>
            </a:r>
            <a:r>
              <a:rPr lang="es-ES" sz="1600" dirty="0">
                <a:latin typeface="TT Commons Light" panose="02000506030000020003" pitchFamily="50" charset="0"/>
              </a:rPr>
              <a:t>la renovación celular y protege contra el estrés oxidativo.</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SH-Polypeptide-1</a:t>
            </a:r>
            <a:r>
              <a:rPr lang="es-ES" sz="1600" dirty="0" smtClean="0">
                <a:latin typeface="TT Commons Light" panose="02000506030000020003" pitchFamily="50" charset="0"/>
              </a:rPr>
              <a:t>: Reparador </a:t>
            </a:r>
            <a:r>
              <a:rPr lang="es-ES" sz="1600" dirty="0">
                <a:latin typeface="TT Commons Light" panose="02000506030000020003" pitchFamily="50" charset="0"/>
              </a:rPr>
              <a:t>y regenerativo.</a:t>
            </a:r>
          </a:p>
          <a:p>
            <a:r>
              <a:rPr lang="es-ES" sz="1600" dirty="0" smtClean="0">
                <a:latin typeface="TT Commons Light" panose="02000506030000020003" pitchFamily="50" charset="0"/>
              </a:rPr>
              <a:t>Estimula </a:t>
            </a:r>
            <a:r>
              <a:rPr lang="es-ES" sz="1600" dirty="0">
                <a:latin typeface="TT Commons Light" panose="02000506030000020003" pitchFamily="50" charset="0"/>
              </a:rPr>
              <a:t>la síntesis de colágeno y elastina, y favorece la regeneración celular.</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SH-Oligopeptide-1</a:t>
            </a:r>
            <a:r>
              <a:rPr lang="es-ES" sz="1600" dirty="0" smtClean="0">
                <a:latin typeface="TT Commons Light" panose="02000506030000020003" pitchFamily="50" charset="0"/>
              </a:rPr>
              <a:t> </a:t>
            </a:r>
            <a:r>
              <a:rPr lang="es-ES" sz="1600" dirty="0">
                <a:latin typeface="TT Commons Light" panose="02000506030000020003" pitchFamily="50" charset="0"/>
              </a:rPr>
              <a:t>(EGF - Factor de Crecimiento </a:t>
            </a:r>
            <a:r>
              <a:rPr lang="es-ES" sz="1600" dirty="0" smtClean="0">
                <a:latin typeface="TT Commons Light" panose="02000506030000020003" pitchFamily="50" charset="0"/>
              </a:rPr>
              <a:t>Epidérmico): Reparador </a:t>
            </a:r>
            <a:r>
              <a:rPr lang="es-ES" sz="1600" dirty="0">
                <a:latin typeface="TT Commons Light" panose="02000506030000020003" pitchFamily="50" charset="0"/>
              </a:rPr>
              <a:t>y rejuvenecedor.</a:t>
            </a:r>
          </a:p>
          <a:p>
            <a:r>
              <a:rPr lang="es-ES" sz="1600" dirty="0" smtClean="0">
                <a:latin typeface="TT Commons Light" panose="02000506030000020003" pitchFamily="50" charset="0"/>
              </a:rPr>
              <a:t>Estimula </a:t>
            </a:r>
            <a:r>
              <a:rPr lang="es-ES" sz="1600" dirty="0">
                <a:latin typeface="TT Commons Light" panose="02000506030000020003" pitchFamily="50" charset="0"/>
              </a:rPr>
              <a:t>la regeneración celular y rejuvenece la piel.</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SH-Oligopeptide-2</a:t>
            </a:r>
            <a:r>
              <a:rPr lang="es-ES" sz="1600" dirty="0" smtClean="0">
                <a:latin typeface="TT Commons Light" panose="02000506030000020003" pitchFamily="50" charset="0"/>
              </a:rPr>
              <a:t>: Rejuvenecedor </a:t>
            </a:r>
            <a:r>
              <a:rPr lang="es-ES" sz="1600" dirty="0">
                <a:latin typeface="TT Commons Light" panose="02000506030000020003" pitchFamily="50" charset="0"/>
              </a:rPr>
              <a:t>y reafirmante.</a:t>
            </a:r>
          </a:p>
          <a:p>
            <a:r>
              <a:rPr lang="es-ES" sz="1600" dirty="0" smtClean="0">
                <a:latin typeface="TT Commons Light" panose="02000506030000020003" pitchFamily="50" charset="0"/>
              </a:rPr>
              <a:t>Rejuvenece </a:t>
            </a:r>
            <a:r>
              <a:rPr lang="es-ES" sz="1600" dirty="0">
                <a:latin typeface="TT Commons Light" panose="02000506030000020003" pitchFamily="50" charset="0"/>
              </a:rPr>
              <a:t>la piel y mejora la firmeza y elasticidad</a:t>
            </a:r>
            <a:r>
              <a:rPr lang="es-ES" sz="1600" dirty="0" smtClean="0">
                <a:latin typeface="TT Commons Light" panose="02000506030000020003" pitchFamily="50" charset="0"/>
              </a:rPr>
              <a:t>.</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62400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21332" cy="424732"/>
          </a:xfrm>
        </p:spPr>
        <p:txBody>
          <a:bodyPr/>
          <a:lstStyle/>
          <a:p>
            <a:r>
              <a:rPr lang="es-ES" sz="2400" spc="300" dirty="0" smtClean="0"/>
              <a:t>NUCLEÓTIDOS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62651"/>
          </a:xfrm>
          <a:prstGeom prst="rect">
            <a:avLst/>
          </a:prstGeom>
          <a:noFill/>
          <a:ln w="9525">
            <a:noFill/>
            <a:miter lim="800000"/>
            <a:headEnd/>
            <a:tailEnd/>
          </a:ln>
        </p:spPr>
        <p:txBody>
          <a:bodyPr wrap="square">
            <a:spAutoFit/>
          </a:bodyPr>
          <a:lstStyle/>
          <a:p>
            <a:r>
              <a:rPr lang="es-ES" sz="1600" dirty="0" smtClean="0">
                <a:latin typeface="TT Commons Light" panose="02000506030000020003" pitchFamily="50" charset="0"/>
              </a:rPr>
              <a:t>Los </a:t>
            </a:r>
            <a:r>
              <a:rPr lang="es-ES" sz="1600" dirty="0">
                <a:latin typeface="TT Commons Light" panose="02000506030000020003" pitchFamily="50" charset="0"/>
              </a:rPr>
              <a:t>nucleótidos son piezas fundamentales </a:t>
            </a:r>
            <a:r>
              <a:rPr lang="es-ES" sz="1600" dirty="0" smtClean="0">
                <a:latin typeface="TT Commons Light" panose="02000506030000020003" pitchFamily="50" charset="0"/>
              </a:rPr>
              <a:t>para </a:t>
            </a:r>
            <a:r>
              <a:rPr lang="es-ES" sz="1600" dirty="0">
                <a:latin typeface="TT Commons Light" panose="02000506030000020003" pitchFamily="50" charset="0"/>
              </a:rPr>
              <a:t>almacenar, transmitir y expresar la </a:t>
            </a:r>
            <a:r>
              <a:rPr lang="es-ES" sz="1600" b="1" dirty="0">
                <a:latin typeface="TT Commons Light" panose="02000506030000020003" pitchFamily="50" charset="0"/>
              </a:rPr>
              <a:t>información genética </a:t>
            </a:r>
            <a:r>
              <a:rPr lang="es-ES" sz="1600" dirty="0">
                <a:latin typeface="TT Commons Light" panose="02000506030000020003" pitchFamily="50" charset="0"/>
              </a:rPr>
              <a:t>en los seres vivos</a:t>
            </a:r>
            <a:r>
              <a:rPr lang="es-ES" sz="1600" dirty="0" smtClean="0">
                <a:latin typeface="TT Commons Light" panose="02000506030000020003" pitchFamily="50" charset="0"/>
              </a:rPr>
              <a:t>. Son </a:t>
            </a:r>
            <a:r>
              <a:rPr lang="es-ES" sz="1600" dirty="0">
                <a:latin typeface="TT Commons Light" panose="02000506030000020003" pitchFamily="50" charset="0"/>
              </a:rPr>
              <a:t>esenciales para la </a:t>
            </a:r>
            <a:r>
              <a:rPr lang="es-ES" sz="1600" b="1" dirty="0" smtClean="0">
                <a:latin typeface="TT Commons Light" panose="02000506030000020003" pitchFamily="50" charset="0"/>
              </a:rPr>
              <a:t>regeneración celular</a:t>
            </a:r>
            <a:r>
              <a:rPr lang="es-ES" sz="1600" dirty="0" smtClean="0">
                <a:latin typeface="TT Commons Light" panose="02000506030000020003" pitchFamily="50" charset="0"/>
              </a:rPr>
              <a:t>, </a:t>
            </a:r>
            <a:r>
              <a:rPr lang="es-ES" sz="1600" dirty="0">
                <a:latin typeface="TT Commons Light" panose="02000506030000020003" pitchFamily="50" charset="0"/>
              </a:rPr>
              <a:t>ya que son necesarios para la </a:t>
            </a:r>
            <a:r>
              <a:rPr lang="es-ES" sz="1600" b="1" dirty="0">
                <a:latin typeface="TT Commons Light" panose="02000506030000020003" pitchFamily="50" charset="0"/>
              </a:rPr>
              <a:t>síntesis de ADN y ARN</a:t>
            </a:r>
            <a:r>
              <a:rPr lang="es-ES" sz="1600" dirty="0">
                <a:latin typeface="TT Commons Light" panose="02000506030000020003" pitchFamily="50" charset="0"/>
              </a:rPr>
              <a:t>, lo que impulsa la </a:t>
            </a:r>
            <a:r>
              <a:rPr lang="es-ES" sz="1600" b="1" dirty="0">
                <a:latin typeface="TT Commons Light" panose="02000506030000020003" pitchFamily="50" charset="0"/>
              </a:rPr>
              <a:t>replicación celular </a:t>
            </a:r>
            <a:r>
              <a:rPr lang="es-ES" sz="1600" dirty="0">
                <a:latin typeface="TT Commons Light" panose="02000506030000020003" pitchFamily="50" charset="0"/>
              </a:rPr>
              <a:t>y la renovación de la piel. También estimulan la producción de proteínas y el metabolismo celular</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Citosina</a:t>
            </a:r>
            <a:r>
              <a:rPr lang="es-ES" sz="1600" b="1" dirty="0">
                <a:latin typeface="TT Commons Light" panose="02000506030000020003" pitchFamily="50" charset="0"/>
              </a:rPr>
              <a:t>, </a:t>
            </a:r>
            <a:r>
              <a:rPr lang="es-ES" sz="1600" b="1" dirty="0" err="1">
                <a:latin typeface="TT Commons Light" panose="02000506030000020003" pitchFamily="50" charset="0"/>
              </a:rPr>
              <a:t>Guanosina</a:t>
            </a:r>
            <a:r>
              <a:rPr lang="es-ES" sz="1600" b="1" dirty="0">
                <a:latin typeface="TT Commons Light" panose="02000506030000020003" pitchFamily="50" charset="0"/>
              </a:rPr>
              <a:t>, Adenosina y Timina</a:t>
            </a:r>
            <a:r>
              <a:rPr lang="es-ES" sz="1600" b="1" dirty="0" smtClean="0">
                <a:latin typeface="TT Commons Light" panose="02000506030000020003" pitchFamily="50" charset="0"/>
              </a:rPr>
              <a:t>: </a:t>
            </a:r>
            <a:r>
              <a:rPr lang="es-ES" sz="1600" dirty="0" smtClean="0">
                <a:latin typeface="TT Commons Light" panose="02000506030000020003" pitchFamily="50" charset="0"/>
              </a:rPr>
              <a:t>Estos </a:t>
            </a:r>
            <a:r>
              <a:rPr lang="es-ES" sz="1600" dirty="0">
                <a:latin typeface="TT Commons Light" panose="02000506030000020003" pitchFamily="50" charset="0"/>
              </a:rPr>
              <a:t>nucleótidos son componentes básicos del ADN y el ARN. </a:t>
            </a:r>
            <a:r>
              <a:rPr lang="es-ES" sz="1600" dirty="0">
                <a:latin typeface="TT Commons Light" panose="02000506030000020003" pitchFamily="50" charset="0"/>
              </a:rPr>
              <a:t>Ayudan </a:t>
            </a:r>
            <a:r>
              <a:rPr lang="es-ES" sz="1600" dirty="0">
                <a:latin typeface="TT Commons Light" panose="02000506030000020003" pitchFamily="50" charset="0"/>
              </a:rPr>
              <a:t>en la reparación del ADN dañado, </a:t>
            </a:r>
            <a:r>
              <a:rPr lang="es-ES" sz="1600" dirty="0">
                <a:latin typeface="TT Commons Light" panose="02000506030000020003" pitchFamily="50" charset="0"/>
              </a:rPr>
              <a:t>estimulan </a:t>
            </a:r>
            <a:r>
              <a:rPr lang="es-ES" sz="1600" dirty="0">
                <a:latin typeface="TT Commons Light" panose="02000506030000020003" pitchFamily="50" charset="0"/>
              </a:rPr>
              <a:t>la síntesis de proteínas y </a:t>
            </a:r>
            <a:r>
              <a:rPr lang="es-ES" sz="1600" dirty="0">
                <a:latin typeface="TT Commons Light" panose="02000506030000020003" pitchFamily="50" charset="0"/>
              </a:rPr>
              <a:t>contribuyen </a:t>
            </a:r>
            <a:r>
              <a:rPr lang="es-ES" sz="1600" dirty="0">
                <a:latin typeface="TT Commons Light" panose="02000506030000020003" pitchFamily="50" charset="0"/>
              </a:rPr>
              <a:t>a la renovación celular</a:t>
            </a:r>
            <a:r>
              <a:rPr lang="es-ES" sz="1600" dirty="0">
                <a:latin typeface="TT Commons Light" panose="02000506030000020003" pitchFamily="50" charset="0"/>
              </a:rPr>
              <a:t>.</a:t>
            </a:r>
          </a:p>
          <a:p>
            <a:endParaRPr lang="es-ES" sz="1600" dirty="0">
              <a:latin typeface="TT Commons Light" panose="02000506030000020003" pitchFamily="50" charset="0"/>
            </a:endParaRPr>
          </a:p>
          <a:p>
            <a:r>
              <a:rPr lang="es-ES" sz="1600" dirty="0">
                <a:latin typeface="TT Commons Light" panose="02000506030000020003" pitchFamily="50" charset="0"/>
              </a:rPr>
              <a:t>El </a:t>
            </a:r>
            <a:r>
              <a:rPr lang="es-ES" sz="1600" b="1" dirty="0" err="1">
                <a:latin typeface="TT Commons Light" panose="02000506030000020003" pitchFamily="50" charset="0"/>
              </a:rPr>
              <a:t>ciclofosfato</a:t>
            </a:r>
            <a:r>
              <a:rPr lang="es-ES" sz="1600" dirty="0">
                <a:latin typeface="TT Commons Light" panose="02000506030000020003" pitchFamily="50" charset="0"/>
              </a:rPr>
              <a:t> </a:t>
            </a:r>
            <a:r>
              <a:rPr lang="es-ES" sz="1600" dirty="0">
                <a:latin typeface="TT Commons Light" panose="02000506030000020003" pitchFamily="50" charset="0"/>
              </a:rPr>
              <a:t>tiene un importante rol en </a:t>
            </a:r>
            <a:r>
              <a:rPr lang="es-ES" sz="1600" dirty="0">
                <a:latin typeface="TT Commons Light" panose="02000506030000020003" pitchFamily="50" charset="0"/>
              </a:rPr>
              <a:t>la regulación de diversos procesos celulares, como la proliferación celular y la respuesta a factores de crecimiento</a:t>
            </a:r>
            <a:r>
              <a:rPr lang="es-ES" sz="1600" dirty="0">
                <a:latin typeface="TT Commons Light" panose="02000506030000020003" pitchFamily="50" charset="0"/>
              </a:rPr>
              <a:t>.</a:t>
            </a:r>
          </a:p>
          <a:p>
            <a:endParaRPr lang="es-ES" sz="1600" dirty="0">
              <a:latin typeface="TT Commons Light" panose="02000506030000020003" pitchFamily="50" charset="0"/>
            </a:endParaRPr>
          </a:p>
          <a:p>
            <a:r>
              <a:rPr lang="es-ES" sz="1600" b="1" dirty="0">
                <a:latin typeface="TT Commons Light" panose="02000506030000020003" pitchFamily="50" charset="0"/>
              </a:rPr>
              <a:t>Adenina </a:t>
            </a:r>
            <a:r>
              <a:rPr lang="es-ES" sz="1600" b="1" dirty="0" err="1">
                <a:latin typeface="TT Commons Light" panose="02000506030000020003" pitchFamily="50" charset="0"/>
              </a:rPr>
              <a:t>Dinucleótido</a:t>
            </a:r>
            <a:r>
              <a:rPr lang="es-ES" sz="1600" dirty="0" smtClean="0">
                <a:latin typeface="TT Commons Light" panose="02000506030000020003" pitchFamily="50" charset="0"/>
              </a:rPr>
              <a:t>: Este </a:t>
            </a:r>
            <a:r>
              <a:rPr lang="es-ES" sz="1600" dirty="0">
                <a:latin typeface="TT Commons Light" panose="02000506030000020003" pitchFamily="50" charset="0"/>
              </a:rPr>
              <a:t>nucleótido </a:t>
            </a:r>
            <a:r>
              <a:rPr lang="es-ES" sz="1600" dirty="0">
                <a:latin typeface="TT Commons Light" panose="02000506030000020003" pitchFamily="50" charset="0"/>
              </a:rPr>
              <a:t>tiene propiedades </a:t>
            </a:r>
            <a:r>
              <a:rPr lang="es-ES" sz="1600" dirty="0">
                <a:latin typeface="TT Commons Light" panose="02000506030000020003" pitchFamily="50" charset="0"/>
              </a:rPr>
              <a:t>antioxidantes y energéticas. </a:t>
            </a:r>
            <a:r>
              <a:rPr lang="es-ES" sz="1600" dirty="0">
                <a:latin typeface="TT Commons Light" panose="02000506030000020003" pitchFamily="50" charset="0"/>
              </a:rPr>
              <a:t>Puede actuar como un cofactor en reacciones metabólicas </a:t>
            </a:r>
            <a:r>
              <a:rPr lang="es-ES" sz="1600" dirty="0">
                <a:latin typeface="TT Commons Light" panose="02000506030000020003" pitchFamily="50" charset="0"/>
              </a:rPr>
              <a:t>como </a:t>
            </a:r>
            <a:r>
              <a:rPr lang="es-ES" sz="1600" dirty="0">
                <a:latin typeface="TT Commons Light" panose="02000506030000020003" pitchFamily="50" charset="0"/>
              </a:rPr>
              <a:t>la síntesis de </a:t>
            </a:r>
            <a:r>
              <a:rPr lang="es-ES" sz="1600" dirty="0">
                <a:latin typeface="TT Commons Light" panose="02000506030000020003" pitchFamily="50" charset="0"/>
              </a:rPr>
              <a:t>ATP, </a:t>
            </a:r>
            <a:r>
              <a:rPr lang="es-ES" sz="1600" dirty="0">
                <a:latin typeface="TT Commons Light" panose="02000506030000020003" pitchFamily="50" charset="0"/>
              </a:rPr>
              <a:t>que es una fuente de energía celular.</a:t>
            </a:r>
            <a:endParaRPr lang="en-US" sz="1600" dirty="0">
              <a:latin typeface="TT Commons Light" panose="02000506030000020003" pitchFamily="50" charset="0"/>
            </a:endParaRPr>
          </a:p>
          <a:p>
            <a:endParaRPr lang="en-US" dirty="0"/>
          </a:p>
        </p:txBody>
      </p:sp>
    </p:spTree>
    <p:extLst>
      <p:ext uri="{BB962C8B-B14F-4D97-AF65-F5344CB8AC3E}">
        <p14:creationId xmlns:p14="http://schemas.microsoft.com/office/powerpoint/2010/main" val="4188076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931"/>
            <a:ext cx="5881034" cy="332270"/>
          </a:xfrm>
        </p:spPr>
        <p:txBody>
          <a:bodyPr/>
          <a:lstStyle/>
          <a:p>
            <a:r>
              <a:rPr lang="en-US" sz="2399" spc="300" dirty="0" smtClean="0">
                <a:solidFill>
                  <a:schemeClr val="tx1"/>
                </a:solidFill>
                <a:latin typeface="Bebas Neue Regular" panose="00000500000000000000" pitchFamily="50" charset="0"/>
              </a:rPr>
              <a:t>ENERGY </a:t>
            </a:r>
            <a:r>
              <a:rPr lang="en-US" sz="2399" spc="300" dirty="0">
                <a:solidFill>
                  <a:schemeClr val="tx1"/>
                </a:solidFill>
                <a:latin typeface="Bebas Neue Regular" panose="00000500000000000000" pitchFamily="50" charset="0"/>
              </a:rPr>
              <a:t>BIO-REPAIR EXCELLENCE PEP PROMESO </a:t>
            </a:r>
          </a:p>
        </p:txBody>
      </p:sp>
      <p:sp>
        <p:nvSpPr>
          <p:cNvPr id="3" name="Marcador de texto 2"/>
          <p:cNvSpPr>
            <a:spLocks noGrp="1"/>
          </p:cNvSpPr>
          <p:nvPr>
            <p:ph type="body" idx="1"/>
          </p:nvPr>
        </p:nvSpPr>
        <p:spPr>
          <a:xfrm>
            <a:off x="699717" y="1790202"/>
            <a:ext cx="3176803" cy="1444439"/>
          </a:xfrm>
        </p:spPr>
        <p:txBody>
          <a:bodyPr>
            <a:noAutofit/>
          </a:bodyPr>
          <a:lstStyle/>
          <a:p>
            <a:pPr algn="l" rtl="0"/>
            <a:r>
              <a:rPr lang="es-ES" sz="1799" b="1" dirty="0">
                <a:solidFill>
                  <a:schemeClr val="tx1"/>
                </a:solidFill>
                <a:latin typeface="TT Commons Light" panose="02000506030000020003" pitchFamily="50" charset="0"/>
              </a:rPr>
              <a:t>Asociado a Línea: EXCELLENCE</a:t>
            </a:r>
          </a:p>
          <a:p>
            <a:pPr algn="l" rtl="0"/>
            <a:endParaRPr lang="es-ES" sz="1799" dirty="0">
              <a:solidFill>
                <a:schemeClr val="tx1"/>
              </a:solidFill>
              <a:latin typeface="TT Commons Light" panose="02000506030000020003" pitchFamily="50" charset="0"/>
            </a:endParaRPr>
          </a:p>
          <a:p>
            <a:r>
              <a:rPr lang="de-DE" sz="1799" dirty="0">
                <a:solidFill>
                  <a:schemeClr val="tx1"/>
                </a:solidFill>
                <a:latin typeface="TT Commons Light" panose="02000506030000020003" pitchFamily="50" charset="0"/>
              </a:rPr>
              <a:t>Presentación: 5 viales x 5 ml  (estériles) Uso tópico</a:t>
            </a:r>
          </a:p>
          <a:p>
            <a:endParaRPr lang="es-ES" sz="1799" dirty="0">
              <a:solidFill>
                <a:schemeClr val="tx1"/>
              </a:solidFill>
              <a:latin typeface="TT Commons Light" panose="02000506030000020003" pitchFamily="50" charset="0"/>
            </a:endParaRPr>
          </a:p>
          <a:p>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Antienvejecimiento, </a:t>
            </a:r>
            <a:endParaRPr lang="es-ES" sz="1799" dirty="0" smtClean="0">
              <a:solidFill>
                <a:schemeClr val="tx1"/>
              </a:solidFill>
              <a:latin typeface="TT Commons Light" panose="02000506030000020003" pitchFamily="50" charset="0"/>
            </a:endParaRPr>
          </a:p>
          <a:p>
            <a:endParaRPr lang="es-ES" sz="1799" dirty="0">
              <a:solidFill>
                <a:schemeClr val="tx1"/>
              </a:solidFill>
              <a:latin typeface="TT Commons Light" panose="02000506030000020003" pitchFamily="50" charset="0"/>
            </a:endParaRPr>
          </a:p>
          <a:p>
            <a:r>
              <a:rPr lang="es-ES" sz="1799" dirty="0">
                <a:solidFill>
                  <a:schemeClr val="tx1"/>
                </a:solidFill>
                <a:latin typeface="TT Commons Light" panose="02000506030000020003" pitchFamily="50" charset="0"/>
              </a:rPr>
              <a:t>Ingredientes: </a:t>
            </a:r>
            <a:r>
              <a:rPr lang="es-ES" sz="1799" dirty="0" smtClean="0">
                <a:solidFill>
                  <a:schemeClr val="tx1"/>
                </a:solidFill>
                <a:latin typeface="TT Commons Light" panose="02000506030000020003" pitchFamily="50" charset="0"/>
              </a:rPr>
              <a:t>Hidrolizado de ADN y ARN</a:t>
            </a:r>
            <a:r>
              <a:rPr lang="es-ES" sz="1799" dirty="0">
                <a:solidFill>
                  <a:schemeClr val="tx1"/>
                </a:solidFill>
                <a:latin typeface="TT Commons Light" panose="02000506030000020003" pitchFamily="50" charset="0"/>
              </a:rPr>
              <a:t>, Ácido </a:t>
            </a:r>
            <a:r>
              <a:rPr lang="es-ES" sz="1799" dirty="0" smtClean="0">
                <a:solidFill>
                  <a:schemeClr val="tx1"/>
                </a:solidFill>
                <a:latin typeface="TT Commons Light" panose="02000506030000020003" pitchFamily="50" charset="0"/>
              </a:rPr>
              <a:t>Hialurónico y Péptidos</a:t>
            </a:r>
            <a:endParaRPr lang="es-ES" sz="1799" dirty="0">
              <a:solidFill>
                <a:schemeClr val="tx1"/>
              </a:solidFill>
              <a:latin typeface="TT Commons Light" panose="02000506030000020003" pitchFamily="50"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1985" y="1715404"/>
            <a:ext cx="5032921" cy="2975523"/>
          </a:xfrm>
          <a:prstGeom prst="rect">
            <a:avLst/>
          </a:prstGeom>
        </p:spPr>
      </p:pic>
    </p:spTree>
    <p:extLst>
      <p:ext uri="{BB962C8B-B14F-4D97-AF65-F5344CB8AC3E}">
        <p14:creationId xmlns:p14="http://schemas.microsoft.com/office/powerpoint/2010/main" val="4172170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6065699" cy="424603"/>
          </a:xfrm>
        </p:spPr>
        <p:txBody>
          <a:bodyPr/>
          <a:lstStyle/>
          <a:p>
            <a:r>
              <a:rPr lang="en-US" sz="2399" spc="300" dirty="0" smtClean="0"/>
              <a:t>ENERGY </a:t>
            </a:r>
            <a:r>
              <a:rPr lang="en-US" sz="2399" spc="300" dirty="0"/>
              <a:t>BIO-REPAIR EXCELLENCE PEP PROMESO </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278094"/>
          </a:xfrm>
          <a:prstGeom prst="rect">
            <a:avLst/>
          </a:prstGeom>
          <a:noFill/>
          <a:ln w="9525">
            <a:noFill/>
            <a:miter lim="800000"/>
            <a:headEnd/>
            <a:tailEnd/>
          </a:ln>
        </p:spPr>
        <p:txBody>
          <a:bodyPr wrap="square">
            <a:spAutoFit/>
          </a:bodyPr>
          <a:lstStyle/>
          <a:p>
            <a:r>
              <a:rPr lang="en-US" sz="1600" spc="300" dirty="0" smtClean="0">
                <a:latin typeface="TT Commons Light" panose="02000506030000020003" pitchFamily="50" charset="0"/>
              </a:rPr>
              <a:t>ENERGY </a:t>
            </a:r>
            <a:r>
              <a:rPr lang="en-US" sz="1600" spc="300" dirty="0">
                <a:latin typeface="TT Commons Light" panose="02000506030000020003" pitchFamily="50" charset="0"/>
              </a:rPr>
              <a:t>BIO-REPAIR EXCELLENCE PEP </a:t>
            </a:r>
            <a:r>
              <a:rPr lang="en-US" sz="1600" spc="300" dirty="0" smtClean="0">
                <a:latin typeface="TT Commons Light" panose="02000506030000020003" pitchFamily="50" charset="0"/>
              </a:rPr>
              <a:t>PROMESO</a:t>
            </a:r>
            <a:r>
              <a:rPr lang="en-US" sz="1600" spc="300" dirty="0">
                <a:latin typeface="TT Commons Light" panose="02000506030000020003" pitchFamily="50" charset="0"/>
              </a:rPr>
              <a:t> </a:t>
            </a:r>
            <a:r>
              <a:rPr lang="es-ES" sz="1600" dirty="0" smtClean="0">
                <a:latin typeface="TT Commons Light" panose="02000506030000020003" pitchFamily="50" charset="0"/>
              </a:rPr>
              <a:t>es </a:t>
            </a:r>
            <a:r>
              <a:rPr lang="es-ES" sz="1600" dirty="0">
                <a:latin typeface="TT Commons Light" panose="02000506030000020003" pitchFamily="50" charset="0"/>
              </a:rPr>
              <a:t>una potente solución </a:t>
            </a:r>
            <a:r>
              <a:rPr lang="es-ES" sz="1600" dirty="0" err="1">
                <a:latin typeface="TT Commons Light" panose="02000506030000020003" pitchFamily="50" charset="0"/>
              </a:rPr>
              <a:t>antiedad</a:t>
            </a:r>
            <a:r>
              <a:rPr lang="es-ES" sz="1600" dirty="0">
                <a:latin typeface="TT Commons Light" panose="02000506030000020003" pitchFamily="50" charset="0"/>
              </a:rPr>
              <a:t> diseñada para mejorar la textura y luminosidad de la piel mediante una hidratación intensa y </a:t>
            </a:r>
            <a:r>
              <a:rPr lang="es-ES" sz="1600" dirty="0" smtClean="0">
                <a:latin typeface="TT Commons Light" panose="02000506030000020003" pitchFamily="50" charset="0"/>
              </a:rPr>
              <a:t>equilibrio</a:t>
            </a:r>
          </a:p>
          <a:p>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s-ES" sz="1600" dirty="0" smtClean="0">
                <a:latin typeface="TT Commons Light" panose="02000506030000020003" pitchFamily="50" charset="0"/>
              </a:rPr>
              <a:t>ÁCIDO HIALURÓNICO</a:t>
            </a:r>
          </a:p>
          <a:p>
            <a:pPr marL="285750" indent="-285750">
              <a:buFont typeface="Wingdings" panose="05000000000000000000" pitchFamily="2" charset="2"/>
              <a:buChar char="ü"/>
            </a:pPr>
            <a:r>
              <a:rPr lang="es-ES" sz="1600" dirty="0" smtClean="0">
                <a:latin typeface="TT Commons Light" panose="02000506030000020003" pitchFamily="50" charset="0"/>
              </a:rPr>
              <a:t>HIDROLIZADO DE ADN Y ARN</a:t>
            </a:r>
          </a:p>
          <a:p>
            <a:pPr marL="285750" indent="-285750">
              <a:buFont typeface="Wingdings" panose="05000000000000000000" pitchFamily="2" charset="2"/>
              <a:buChar char="ü"/>
            </a:pPr>
            <a:r>
              <a:rPr lang="es-ES" sz="1600" dirty="0" smtClean="0">
                <a:latin typeface="TT Commons Light" panose="02000506030000020003" pitchFamily="50" charset="0"/>
              </a:rPr>
              <a:t>PÉPTIDOS</a:t>
            </a:r>
            <a:endParaRPr lang="es-ES" sz="1600" dirty="0">
              <a:latin typeface="TT Commons Light" panose="02000506030000020003" pitchFamily="50" charset="0"/>
            </a:endParaRPr>
          </a:p>
          <a:p>
            <a:endParaRPr lang="es-ES" sz="1600" dirty="0" smtClean="0">
              <a:latin typeface="TT Commons Light" panose="02000506030000020003" pitchFamily="50" charset="0"/>
            </a:endParaRPr>
          </a:p>
          <a:p>
            <a:endParaRPr lang="es-ES" sz="1600" dirty="0" smtClean="0">
              <a:latin typeface="TT Commons Light" panose="02000506030000020003" pitchFamily="50" charset="0"/>
            </a:endParaRPr>
          </a:p>
          <a:p>
            <a:r>
              <a:rPr lang="es-ES" sz="1600" dirty="0">
                <a:latin typeface="TT Commons Light" panose="02000506030000020003" pitchFamily="50" charset="0"/>
              </a:rPr>
              <a:t>El </a:t>
            </a:r>
            <a:r>
              <a:rPr lang="es-ES" sz="1600" dirty="0" smtClean="0">
                <a:latin typeface="TT Commons Light" panose="02000506030000020003" pitchFamily="50" charset="0"/>
              </a:rPr>
              <a:t>ácido hialurónico </a:t>
            </a:r>
            <a:r>
              <a:rPr lang="es-ES" sz="1600" dirty="0">
                <a:latin typeface="TT Commons Light" panose="02000506030000020003" pitchFamily="50" charset="0"/>
              </a:rPr>
              <a:t>proporciona una hidratación intensa y equilibrio, reduciendo visiblemente las líneas finas y arrugas. La Glutatión, con sus propiedades antioxidantes, aclara la piel y la protege del estrés ambiental. Por otro lado, la </a:t>
            </a:r>
            <a:r>
              <a:rPr lang="es-ES" sz="1600" dirty="0" err="1">
                <a:latin typeface="TT Commons Light" panose="02000506030000020003" pitchFamily="50" charset="0"/>
              </a:rPr>
              <a:t>Carnosina</a:t>
            </a:r>
            <a:r>
              <a:rPr lang="es-ES" sz="1600" dirty="0">
                <a:latin typeface="TT Commons Light" panose="02000506030000020003" pitchFamily="50" charset="0"/>
              </a:rPr>
              <a:t> estimula la síntesis de colágeno, mejorando la firmeza y elasticidad cutánea. </a:t>
            </a:r>
            <a:r>
              <a:rPr lang="es-ES" sz="1600" dirty="0">
                <a:latin typeface="TT Commons Light" panose="02000506030000020003" pitchFamily="50" charset="0"/>
              </a:rPr>
              <a:t>Complementando esto, los hidrolizados de ADN y ARN aumentan la hidratación de la piel y </a:t>
            </a:r>
            <a:r>
              <a:rPr lang="es-ES" sz="1600" dirty="0" smtClean="0">
                <a:latin typeface="TT Commons Light" panose="02000506030000020003" pitchFamily="50" charset="0"/>
              </a:rPr>
              <a:t>la regeneración celular, suavizando </a:t>
            </a:r>
            <a:r>
              <a:rPr lang="es-ES" sz="1600" dirty="0">
                <a:latin typeface="TT Commons Light" panose="02000506030000020003" pitchFamily="50" charset="0"/>
              </a:rPr>
              <a:t>las líneas de </a:t>
            </a:r>
            <a:r>
              <a:rPr lang="es-ES" sz="1600" dirty="0" smtClean="0">
                <a:latin typeface="TT Commons Light" panose="02000506030000020003" pitchFamily="50" charset="0"/>
              </a:rPr>
              <a:t>expresión y </a:t>
            </a:r>
            <a:r>
              <a:rPr lang="es-ES" sz="1600" dirty="0">
                <a:latin typeface="TT Commons Light" panose="02000506030000020003" pitchFamily="50" charset="0"/>
              </a:rPr>
              <a:t>dejando una piel rejuvenecida, radiante y con una apariencia más juvenil.</a:t>
            </a:r>
            <a:endParaRPr lang="en-US" sz="1600" dirty="0">
              <a:latin typeface="TT Commons Light" panose="02000506030000020003" pitchFamily="50" charset="0"/>
            </a:endParaRPr>
          </a:p>
          <a:p>
            <a:endParaRPr lang="es-ES" sz="1600" dirty="0">
              <a:latin typeface="TT Commons Light" panose="02000506030000020003" pitchFamily="50" charset="0"/>
            </a:endParaRPr>
          </a:p>
        </p:txBody>
      </p:sp>
    </p:spTree>
    <p:extLst>
      <p:ext uri="{BB962C8B-B14F-4D97-AF65-F5344CB8AC3E}">
        <p14:creationId xmlns:p14="http://schemas.microsoft.com/office/powerpoint/2010/main" val="3772289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539430"/>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El </a:t>
            </a:r>
            <a:r>
              <a:rPr lang="es-ES" sz="1600" b="1" dirty="0" smtClean="0">
                <a:latin typeface="TT Commons Light" panose="02000506030000020003" pitchFamily="50" charset="0"/>
              </a:rPr>
              <a:t>ácido hialurónico </a:t>
            </a:r>
            <a:r>
              <a:rPr lang="es-ES" sz="1600" dirty="0" smtClean="0">
                <a:latin typeface="TT Commons Light" panose="02000506030000020003" pitchFamily="50" charset="0"/>
              </a:rPr>
              <a:t>proporciona </a:t>
            </a:r>
            <a:r>
              <a:rPr lang="es-ES" sz="1600" dirty="0">
                <a:latin typeface="TT Commons Light" panose="02000506030000020003" pitchFamily="50" charset="0"/>
              </a:rPr>
              <a:t>una hidratación profunda y ayuda a rellenar y reducir la apariencia de líneas finas y arrugas, dejando la piel más suave y tersa.</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dirty="0">
                <a:latin typeface="TT Commons Light" panose="02000506030000020003" pitchFamily="50" charset="0"/>
              </a:rPr>
              <a:t>Además, contiene </a:t>
            </a:r>
            <a:r>
              <a:rPr lang="es-ES" sz="1600" b="1" dirty="0">
                <a:latin typeface="TT Commons Light" panose="02000506030000020003" pitchFamily="50" charset="0"/>
              </a:rPr>
              <a:t>Glutatión</a:t>
            </a:r>
            <a:r>
              <a:rPr lang="es-ES" sz="1600" dirty="0">
                <a:latin typeface="TT Commons Light" panose="02000506030000020003" pitchFamily="50" charset="0"/>
              </a:rPr>
              <a:t>, un antioxidante que no solo protege la piel del estrés oxidativo ambiental, sino que también tiene propiedades aclaradoras al inactivar la </a:t>
            </a:r>
            <a:r>
              <a:rPr lang="es-ES" sz="1600" dirty="0" err="1">
                <a:latin typeface="TT Commons Light" panose="02000506030000020003" pitchFamily="50" charset="0"/>
              </a:rPr>
              <a:t>tirosinasa</a:t>
            </a:r>
            <a:r>
              <a:rPr lang="es-ES" sz="1600" dirty="0">
                <a:latin typeface="TT Commons Light" panose="02000506030000020003" pitchFamily="50" charset="0"/>
              </a:rPr>
              <a:t>, lo que puede ayudar a mejorar la luminosidad y el tono de la piel.</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dirty="0">
                <a:latin typeface="TT Commons Light" panose="02000506030000020003" pitchFamily="50" charset="0"/>
              </a:rPr>
              <a:t>La </a:t>
            </a:r>
            <a:r>
              <a:rPr lang="es-ES" sz="1600" b="1" dirty="0" err="1" smtClean="0">
                <a:latin typeface="TT Commons Light" panose="02000506030000020003" pitchFamily="50" charset="0"/>
              </a:rPr>
              <a:t>Carnosina</a:t>
            </a:r>
            <a:r>
              <a:rPr lang="es-ES" sz="1600" dirty="0">
                <a:latin typeface="TT Commons Light" panose="02000506030000020003" pitchFamily="50" charset="0"/>
              </a:rPr>
              <a:t> </a:t>
            </a:r>
            <a:r>
              <a:rPr lang="es-ES" sz="1600" dirty="0" smtClean="0">
                <a:latin typeface="TT Commons Light" panose="02000506030000020003" pitchFamily="50" charset="0"/>
              </a:rPr>
              <a:t>es </a:t>
            </a:r>
            <a:r>
              <a:rPr lang="es-ES" sz="1600" dirty="0">
                <a:latin typeface="TT Commons Light" panose="02000506030000020003" pitchFamily="50" charset="0"/>
              </a:rPr>
              <a:t>un </a:t>
            </a:r>
            <a:r>
              <a:rPr lang="es-ES" sz="1600" dirty="0" err="1">
                <a:latin typeface="TT Commons Light" panose="02000506030000020003" pitchFamily="50" charset="0"/>
              </a:rPr>
              <a:t>dipéptido</a:t>
            </a:r>
            <a:r>
              <a:rPr lang="es-ES" sz="1600" dirty="0">
                <a:latin typeface="TT Commons Light" panose="02000506030000020003" pitchFamily="50" charset="0"/>
              </a:rPr>
              <a:t> antioxidante que estimula la síntesis de colágeno, promoviendo la firmeza y elasticidad de la piel, lo que contribuye a reducir los signos del envejecimiento.</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dirty="0">
                <a:latin typeface="TT Commons Light" panose="02000506030000020003" pitchFamily="50" charset="0"/>
              </a:rPr>
              <a:t>Además, el producto contiene </a:t>
            </a:r>
            <a:r>
              <a:rPr lang="es-ES" sz="1600" b="1" dirty="0">
                <a:latin typeface="TT Commons Light" panose="02000506030000020003" pitchFamily="50" charset="0"/>
              </a:rPr>
              <a:t>hidrolizados de ADN y ARN</a:t>
            </a:r>
            <a:r>
              <a:rPr lang="es-ES" sz="1600" dirty="0">
                <a:latin typeface="TT Commons Light" panose="02000506030000020003" pitchFamily="50" charset="0"/>
              </a:rPr>
              <a:t>, ambos nucleótidos que aumentan la hidratación de la piel y ayudan a minimizar la apariencia de líneas finas y arrugas, dejando la piel más suave y rejuvenecida.</a:t>
            </a:r>
            <a:endParaRPr lang="en-US" sz="1600" dirty="0">
              <a:latin typeface="TT Commons Light" panose="02000506030000020003" pitchFamily="50" charset="0"/>
            </a:endParaRP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2889680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350050" cy="424732"/>
          </a:xfrm>
        </p:spPr>
        <p:txBody>
          <a:bodyPr/>
          <a:lstStyle/>
          <a:p>
            <a:r>
              <a:rPr lang="es-ES" sz="2400" spc="300" dirty="0" smtClean="0"/>
              <a:t>PEPTIDOS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785652"/>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Glutatión:</a:t>
            </a:r>
            <a:endParaRPr lang="es-ES" sz="1600" b="1" dirty="0">
              <a:latin typeface="TT Commons Light" panose="02000506030000020003" pitchFamily="50" charset="0"/>
            </a:endParaRPr>
          </a:p>
          <a:p>
            <a:r>
              <a:rPr lang="es-ES" sz="1600" dirty="0">
                <a:latin typeface="TT Commons Light" panose="02000506030000020003" pitchFamily="50" charset="0"/>
              </a:rPr>
              <a:t>El Glutatión es un </a:t>
            </a:r>
            <a:r>
              <a:rPr lang="es-ES" sz="1600" b="1" dirty="0">
                <a:latin typeface="TT Commons Light" panose="02000506030000020003" pitchFamily="50" charset="0"/>
              </a:rPr>
              <a:t>péptido</a:t>
            </a:r>
            <a:r>
              <a:rPr lang="es-ES" sz="1600" dirty="0">
                <a:latin typeface="TT Commons Light" panose="02000506030000020003" pitchFamily="50" charset="0"/>
              </a:rPr>
              <a:t> compuesto por tres aminoácidos: glutamina, cisteína y glicina. Es conocido como el "</a:t>
            </a:r>
            <a:r>
              <a:rPr lang="es-ES" sz="1600" b="1" dirty="0">
                <a:latin typeface="TT Commons Light" panose="02000506030000020003" pitchFamily="50" charset="0"/>
              </a:rPr>
              <a:t>maestro antioxidante</a:t>
            </a:r>
            <a:r>
              <a:rPr lang="es-ES" sz="1600" dirty="0">
                <a:latin typeface="TT Commons Light" panose="02000506030000020003" pitchFamily="50" charset="0"/>
              </a:rPr>
              <a:t>" del cuerpo debido a su papel fundamental en la desintoxicación celular y la neutralización de los radicales libres. Además de su función antioxidante, el Glutatión también es importante para mantener un sistema inmunológico saludable y para el proceso de </a:t>
            </a:r>
            <a:r>
              <a:rPr lang="es-ES" sz="1600" b="1" dirty="0">
                <a:latin typeface="TT Commons Light" panose="02000506030000020003" pitchFamily="50" charset="0"/>
              </a:rPr>
              <a:t>reparación celular</a:t>
            </a:r>
            <a:r>
              <a:rPr lang="es-ES" sz="1600" dirty="0">
                <a:latin typeface="TT Commons Light" panose="02000506030000020003" pitchFamily="50" charset="0"/>
              </a:rPr>
              <a:t>. En el contexto de la piel, el Glutatión puede ayudar a aclarar la piel </a:t>
            </a:r>
            <a:r>
              <a:rPr lang="es-ES" sz="1600" dirty="0" smtClean="0">
                <a:latin typeface="TT Commons Light" panose="02000506030000020003" pitchFamily="50" charset="0"/>
              </a:rPr>
              <a:t>y </a:t>
            </a:r>
            <a:r>
              <a:rPr lang="es-ES" sz="1600" dirty="0">
                <a:latin typeface="TT Commons Light" panose="02000506030000020003" pitchFamily="50" charset="0"/>
              </a:rPr>
              <a:t>también puede proteger la piel del daño causado por los rayos UV y otros factores ambientales.</a:t>
            </a:r>
          </a:p>
          <a:p>
            <a:endParaRPr lang="es-ES" sz="1600" dirty="0">
              <a:latin typeface="TT Commons Light" panose="02000506030000020003" pitchFamily="50" charset="0"/>
            </a:endParaRPr>
          </a:p>
          <a:p>
            <a:r>
              <a:rPr lang="es-ES" sz="1600" b="1" dirty="0" err="1" smtClean="0">
                <a:latin typeface="TT Commons Light" panose="02000506030000020003" pitchFamily="50" charset="0"/>
              </a:rPr>
              <a:t>Carnosina</a:t>
            </a:r>
            <a:r>
              <a:rPr lang="es-ES" sz="1600" b="1" dirty="0" smtClean="0">
                <a:latin typeface="TT Commons Light" panose="02000506030000020003" pitchFamily="50" charset="0"/>
              </a:rPr>
              <a:t>:</a:t>
            </a:r>
            <a:endParaRPr lang="es-ES" sz="1600" b="1" dirty="0">
              <a:latin typeface="TT Commons Light" panose="02000506030000020003" pitchFamily="50" charset="0"/>
            </a:endParaRPr>
          </a:p>
          <a:p>
            <a:r>
              <a:rPr lang="es-ES" sz="1600" dirty="0">
                <a:latin typeface="TT Commons Light" panose="02000506030000020003" pitchFamily="50" charset="0"/>
              </a:rPr>
              <a:t>La </a:t>
            </a:r>
            <a:r>
              <a:rPr lang="es-ES" sz="1600" dirty="0" err="1">
                <a:latin typeface="TT Commons Light" panose="02000506030000020003" pitchFamily="50" charset="0"/>
              </a:rPr>
              <a:t>Carnosina</a:t>
            </a:r>
            <a:r>
              <a:rPr lang="es-ES" sz="1600" dirty="0">
                <a:latin typeface="TT Commons Light" panose="02000506030000020003" pitchFamily="50" charset="0"/>
              </a:rPr>
              <a:t> es un </a:t>
            </a:r>
            <a:r>
              <a:rPr lang="es-ES" sz="1600" b="1" dirty="0" err="1">
                <a:latin typeface="TT Commons Light" panose="02000506030000020003" pitchFamily="50" charset="0"/>
              </a:rPr>
              <a:t>dipéptido</a:t>
            </a:r>
            <a:r>
              <a:rPr lang="es-ES" sz="1600" dirty="0">
                <a:latin typeface="TT Commons Light" panose="02000506030000020003" pitchFamily="50" charset="0"/>
              </a:rPr>
              <a:t> compuesto por los aminoácidos beta-</a:t>
            </a:r>
            <a:r>
              <a:rPr lang="es-ES" sz="1600" dirty="0" err="1">
                <a:latin typeface="TT Commons Light" panose="02000506030000020003" pitchFamily="50" charset="0"/>
              </a:rPr>
              <a:t>alanina</a:t>
            </a:r>
            <a:r>
              <a:rPr lang="es-ES" sz="1600" dirty="0">
                <a:latin typeface="TT Commons Light" panose="02000506030000020003" pitchFamily="50" charset="0"/>
              </a:rPr>
              <a:t> y histidina. Tiene propiedades </a:t>
            </a:r>
            <a:r>
              <a:rPr lang="es-ES" sz="1600" b="1" dirty="0">
                <a:latin typeface="TT Commons Light" panose="02000506030000020003" pitchFamily="50" charset="0"/>
              </a:rPr>
              <a:t>antioxidantes y antiinflamatorias</a:t>
            </a:r>
            <a:r>
              <a:rPr lang="es-ES" sz="1600" dirty="0">
                <a:latin typeface="TT Commons Light" panose="02000506030000020003" pitchFamily="50" charset="0"/>
              </a:rPr>
              <a:t>, y se ha demostrado que es efectiva en la protección de las células contra el daño oxidativo y la inflamación. Además, la </a:t>
            </a:r>
            <a:r>
              <a:rPr lang="es-ES" sz="1600" dirty="0" err="1">
                <a:latin typeface="TT Commons Light" panose="02000506030000020003" pitchFamily="50" charset="0"/>
              </a:rPr>
              <a:t>Carnosina</a:t>
            </a:r>
            <a:r>
              <a:rPr lang="es-ES" sz="1600" dirty="0">
                <a:latin typeface="TT Commons Light" panose="02000506030000020003" pitchFamily="50" charset="0"/>
              </a:rPr>
              <a:t> se ha relacionado con la </a:t>
            </a:r>
            <a:r>
              <a:rPr lang="es-ES" sz="1600" b="1" dirty="0">
                <a:latin typeface="TT Commons Light" panose="02000506030000020003" pitchFamily="50" charset="0"/>
              </a:rPr>
              <a:t>estimulación de la síntesis de colágeno</a:t>
            </a:r>
            <a:r>
              <a:rPr lang="es-ES" sz="1600" dirty="0">
                <a:latin typeface="TT Commons Light" panose="02000506030000020003" pitchFamily="50" charset="0"/>
              </a:rPr>
              <a:t>, una proteína clave para la firmeza y elasticidad de la piel. Por lo tanto, la </a:t>
            </a:r>
            <a:r>
              <a:rPr lang="es-ES" sz="1600" dirty="0" err="1">
                <a:latin typeface="TT Commons Light" panose="02000506030000020003" pitchFamily="50" charset="0"/>
              </a:rPr>
              <a:t>Carnosina</a:t>
            </a:r>
            <a:r>
              <a:rPr lang="es-ES" sz="1600" dirty="0">
                <a:latin typeface="TT Commons Light" panose="02000506030000020003" pitchFamily="50" charset="0"/>
              </a:rPr>
              <a:t> puede ayudar a mantener la piel joven y saludable al </a:t>
            </a:r>
            <a:r>
              <a:rPr lang="es-ES" sz="1600" b="1" dirty="0">
                <a:latin typeface="TT Commons Light" panose="02000506030000020003" pitchFamily="50" charset="0"/>
              </a:rPr>
              <a:t>protegerla del estrés oxidativo y promover la regeneración celular.</a:t>
            </a:r>
            <a:endParaRPr lang="en-US" sz="1600" b="1" dirty="0">
              <a:latin typeface="TT Commons Light" panose="02000506030000020003" pitchFamily="50" charset="0"/>
            </a:endParaRPr>
          </a:p>
        </p:txBody>
      </p:sp>
    </p:spTree>
    <p:extLst>
      <p:ext uri="{BB962C8B-B14F-4D97-AF65-F5344CB8AC3E}">
        <p14:creationId xmlns:p14="http://schemas.microsoft.com/office/powerpoint/2010/main" val="29803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732402" y="3028268"/>
            <a:ext cx="2999924" cy="662874"/>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MESOTERAPIA</a:t>
            </a:r>
            <a:endParaRPr lang="es-ES" sz="2798" dirty="0">
              <a:latin typeface="Gotham Rounded Book" pitchFamily="50" charset="0"/>
              <a:cs typeface="Gotham Book" pitchFamily="50" charset="0"/>
            </a:endParaRPr>
          </a:p>
        </p:txBody>
      </p:sp>
    </p:spTree>
    <p:extLst>
      <p:ext uri="{BB962C8B-B14F-4D97-AF65-F5344CB8AC3E}">
        <p14:creationId xmlns:p14="http://schemas.microsoft.com/office/powerpoint/2010/main" val="1301086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21332" cy="424732"/>
          </a:xfrm>
        </p:spPr>
        <p:txBody>
          <a:bodyPr/>
          <a:lstStyle/>
          <a:p>
            <a:r>
              <a:rPr lang="es-ES" sz="2400" spc="300" dirty="0" smtClean="0"/>
              <a:t>NUCLEÓTIDOS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785652"/>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Los </a:t>
            </a:r>
            <a:r>
              <a:rPr lang="es-ES" sz="1600" dirty="0">
                <a:latin typeface="TT Commons Light" panose="02000506030000020003" pitchFamily="50" charset="0"/>
              </a:rPr>
              <a:t>hidrolizados de ADN y ARN se obtienen mediante </a:t>
            </a:r>
            <a:r>
              <a:rPr lang="es-ES" sz="1600" dirty="0">
                <a:latin typeface="TT Commons Light" panose="02000506030000020003" pitchFamily="50" charset="0"/>
              </a:rPr>
              <a:t>hidrólisis</a:t>
            </a:r>
            <a:r>
              <a:rPr lang="es-ES" sz="1600" dirty="0">
                <a:latin typeface="TT Commons Light" panose="02000506030000020003" pitchFamily="50" charset="0"/>
              </a:rPr>
              <a:t>, un proceso en el que se </a:t>
            </a:r>
            <a:r>
              <a:rPr lang="es-ES" sz="1600" dirty="0">
                <a:latin typeface="TT Commons Light" panose="02000506030000020003" pitchFamily="50" charset="0"/>
              </a:rPr>
              <a:t>obtienen secuencias cortas de estos nucleótidos o, lo que es lo mismo, </a:t>
            </a:r>
            <a:r>
              <a:rPr lang="es-ES" sz="1600" b="1" dirty="0">
                <a:latin typeface="TT Commons Light" panose="02000506030000020003" pitchFamily="50" charset="0"/>
              </a:rPr>
              <a:t>fragmentos </a:t>
            </a:r>
            <a:r>
              <a:rPr lang="es-ES" sz="1600" b="1" dirty="0">
                <a:latin typeface="TT Commons Light" panose="02000506030000020003" pitchFamily="50" charset="0"/>
              </a:rPr>
              <a:t>más pequeños </a:t>
            </a:r>
            <a:r>
              <a:rPr lang="es-ES" sz="1600" dirty="0">
                <a:latin typeface="TT Commons Light" panose="02000506030000020003" pitchFamily="50" charset="0"/>
              </a:rPr>
              <a:t>que pueden ser </a:t>
            </a:r>
            <a:r>
              <a:rPr lang="es-ES" sz="1600" b="1" dirty="0">
                <a:latin typeface="TT Commons Light" panose="02000506030000020003" pitchFamily="50" charset="0"/>
              </a:rPr>
              <a:t>absorbidos más fácilmente </a:t>
            </a:r>
            <a:r>
              <a:rPr lang="es-ES" sz="1600" dirty="0">
                <a:latin typeface="TT Commons Light" panose="02000506030000020003" pitchFamily="50" charset="0"/>
              </a:rPr>
              <a:t>por la piel</a:t>
            </a:r>
            <a:r>
              <a:rPr lang="es-ES" sz="1600" dirty="0">
                <a:latin typeface="TT Commons Light" panose="02000506030000020003" pitchFamily="50" charset="0"/>
              </a:rPr>
              <a:t>.</a:t>
            </a:r>
          </a:p>
          <a:p>
            <a:endParaRPr lang="es-ES" sz="1600" dirty="0">
              <a:latin typeface="TT Commons Light" panose="02000506030000020003" pitchFamily="50" charset="0"/>
            </a:endParaRPr>
          </a:p>
          <a:p>
            <a:r>
              <a:rPr lang="es-ES" sz="1600" dirty="0">
                <a:latin typeface="TT Commons Light" panose="02000506030000020003" pitchFamily="50" charset="0"/>
              </a:rPr>
              <a:t>El ADN </a:t>
            </a:r>
            <a:r>
              <a:rPr lang="es-ES" sz="1600" dirty="0">
                <a:latin typeface="TT Commons Light" panose="02000506030000020003" pitchFamily="50" charset="0"/>
              </a:rPr>
              <a:t>hidrolizado </a:t>
            </a:r>
            <a:r>
              <a:rPr lang="es-ES" sz="1600" dirty="0">
                <a:latin typeface="TT Commons Light" panose="02000506030000020003" pitchFamily="50" charset="0"/>
              </a:rPr>
              <a:t>ayuda </a:t>
            </a:r>
            <a:r>
              <a:rPr lang="es-ES" sz="1600" dirty="0">
                <a:latin typeface="TT Commons Light" panose="02000506030000020003" pitchFamily="50" charset="0"/>
              </a:rPr>
              <a:t>a estimular la </a:t>
            </a:r>
            <a:r>
              <a:rPr lang="es-ES" sz="1600" b="1" dirty="0">
                <a:latin typeface="TT Commons Light" panose="02000506030000020003" pitchFamily="50" charset="0"/>
              </a:rPr>
              <a:t>regeneración celular </a:t>
            </a:r>
            <a:r>
              <a:rPr lang="es-ES" sz="1600" dirty="0">
                <a:latin typeface="TT Commons Light" panose="02000506030000020003" pitchFamily="50" charset="0"/>
              </a:rPr>
              <a:t>de la piel. Al proporcionar los componentes básicos necesarios para la </a:t>
            </a:r>
            <a:r>
              <a:rPr lang="es-ES" sz="1600" b="1" dirty="0">
                <a:latin typeface="TT Commons Light" panose="02000506030000020003" pitchFamily="50" charset="0"/>
              </a:rPr>
              <a:t>síntesis de nuevo ADN</a:t>
            </a:r>
            <a:r>
              <a:rPr lang="es-ES" sz="1600" dirty="0">
                <a:latin typeface="TT Commons Light" panose="02000506030000020003" pitchFamily="50" charset="0"/>
              </a:rPr>
              <a:t>, como nucleótidos y bases </a:t>
            </a:r>
            <a:r>
              <a:rPr lang="es-ES" sz="1600" dirty="0">
                <a:latin typeface="TT Commons Light" panose="02000506030000020003" pitchFamily="50" charset="0"/>
              </a:rPr>
              <a:t>nitrogenadas, </a:t>
            </a:r>
            <a:r>
              <a:rPr lang="es-ES" sz="1600" dirty="0">
                <a:latin typeface="TT Commons Light" panose="02000506030000020003" pitchFamily="50" charset="0"/>
              </a:rPr>
              <a:t>puede apoyar los procesos de reparación y renovación </a:t>
            </a:r>
            <a:r>
              <a:rPr lang="es-ES" sz="1600" dirty="0">
                <a:latin typeface="TT Commons Light" panose="02000506030000020003" pitchFamily="50" charset="0"/>
              </a:rPr>
              <a:t>celular. </a:t>
            </a:r>
            <a:r>
              <a:rPr lang="es-ES" sz="1600" dirty="0">
                <a:latin typeface="TT Commons Light" panose="02000506030000020003" pitchFamily="50" charset="0"/>
              </a:rPr>
              <a:t>Además, protege contra el daño </a:t>
            </a:r>
            <a:r>
              <a:rPr lang="es-ES" sz="1600" dirty="0" smtClean="0">
                <a:latin typeface="TT Commons Light" panose="02000506030000020003" pitchFamily="50" charset="0"/>
              </a:rPr>
              <a:t>oxidativo causado por los radicales libre y previene el envejecimiento prematuro.</a:t>
            </a:r>
            <a:endParaRPr lang="es-ES" sz="1600" dirty="0">
              <a:latin typeface="TT Commons Light" panose="02000506030000020003" pitchFamily="50" charset="0"/>
            </a:endParaRPr>
          </a:p>
          <a:p>
            <a:endParaRPr lang="es-ES" sz="1600" dirty="0">
              <a:latin typeface="TT Commons Light" panose="02000506030000020003" pitchFamily="50" charset="0"/>
            </a:endParaRPr>
          </a:p>
          <a:p>
            <a:r>
              <a:rPr lang="es-ES" sz="1600" dirty="0">
                <a:latin typeface="TT Commons Light" panose="02000506030000020003" pitchFamily="50" charset="0"/>
              </a:rPr>
              <a:t>El ARN es esencial para la síntesis de proteínas en las células. </a:t>
            </a:r>
            <a:r>
              <a:rPr lang="es-ES" sz="1600" dirty="0">
                <a:latin typeface="TT Commons Light" panose="02000506030000020003" pitchFamily="50" charset="0"/>
              </a:rPr>
              <a:t>Por tanto, los fragmentos de ARN hidrolizado </a:t>
            </a:r>
            <a:r>
              <a:rPr lang="es-ES" sz="1600" dirty="0">
                <a:latin typeface="TT Commons Light" panose="02000506030000020003" pitchFamily="50" charset="0"/>
              </a:rPr>
              <a:t>puede proporcionar los precursores necesarios para la síntesis de nuevas proteínas en la piel, lo que </a:t>
            </a:r>
            <a:r>
              <a:rPr lang="es-ES" sz="1600" dirty="0">
                <a:latin typeface="TT Commons Light" panose="02000506030000020003" pitchFamily="50" charset="0"/>
              </a:rPr>
              <a:t>ayuda </a:t>
            </a:r>
            <a:r>
              <a:rPr lang="es-ES" sz="1600" dirty="0">
                <a:latin typeface="TT Commons Light" panose="02000506030000020003" pitchFamily="50" charset="0"/>
              </a:rPr>
              <a:t>a mejorar la estructura y la función de la piel</a:t>
            </a:r>
            <a:r>
              <a:rPr lang="es-ES" sz="1600" dirty="0">
                <a:latin typeface="TT Commons Light" panose="02000506030000020003" pitchFamily="50" charset="0"/>
              </a:rPr>
              <a:t>. </a:t>
            </a:r>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r>
              <a:rPr lang="es-ES" sz="1600" dirty="0">
                <a:latin typeface="TT Commons Light" panose="02000506030000020003" pitchFamily="50" charset="0"/>
              </a:rPr>
              <a:t>Al estimular la síntesis de proteínas y otros componentes celulares, el ARN hidrolizado puede ayudar a promover la regeneración celular y la reparación de la piel dañada</a:t>
            </a:r>
            <a:r>
              <a:rPr lang="es-ES" sz="1600" dirty="0" smtClean="0">
                <a:latin typeface="TT Commons Light" panose="02000506030000020003" pitchFamily="50" charset="0"/>
              </a:rPr>
              <a:t>.</a:t>
            </a:r>
            <a:endParaRPr lang="en-US" dirty="0"/>
          </a:p>
        </p:txBody>
      </p:sp>
    </p:spTree>
    <p:extLst>
      <p:ext uri="{BB962C8B-B14F-4D97-AF65-F5344CB8AC3E}">
        <p14:creationId xmlns:p14="http://schemas.microsoft.com/office/powerpoint/2010/main" val="375465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8" y="444913"/>
            <a:ext cx="6883498" cy="332307"/>
          </a:xfrm>
        </p:spPr>
        <p:txBody>
          <a:bodyPr/>
          <a:lstStyle/>
          <a:p>
            <a:pPr algn="l" rtl="0"/>
            <a:r>
              <a:rPr lang="en-US" sz="2399" spc="300" dirty="0">
                <a:solidFill>
                  <a:schemeClr val="tx1"/>
                </a:solidFill>
                <a:latin typeface="Bebas Neue Regular" panose="00000500000000000000" pitchFamily="50" charset="0"/>
              </a:rPr>
              <a:t>TIGHT &amp; </a:t>
            </a:r>
            <a:r>
              <a:rPr lang="en-US" sz="2399" spc="300" dirty="0">
                <a:solidFill>
                  <a:schemeClr val="tx1"/>
                </a:solidFill>
                <a:latin typeface="Bebas Neue Regular" panose="00000500000000000000" pitchFamily="50" charset="0"/>
              </a:rPr>
              <a:t>TONE</a:t>
            </a:r>
            <a:r>
              <a:rPr lang="en-US" sz="2399" spc="300" dirty="0">
                <a:solidFill>
                  <a:schemeClr val="tx1"/>
                </a:solidFill>
                <a:latin typeface="Bebas Neue Regular" panose="00000500000000000000" pitchFamily="50" charset="0"/>
              </a:rPr>
              <a:t> REVITALIZER LIFT THERAPY PEP PROMESO</a:t>
            </a:r>
          </a:p>
        </p:txBody>
      </p:sp>
      <p:sp>
        <p:nvSpPr>
          <p:cNvPr id="3" name="Marcador de texto 2"/>
          <p:cNvSpPr>
            <a:spLocks noGrp="1"/>
          </p:cNvSpPr>
          <p:nvPr>
            <p:ph type="body" idx="1"/>
          </p:nvPr>
        </p:nvSpPr>
        <p:spPr>
          <a:xfrm>
            <a:off x="699717" y="1790202"/>
            <a:ext cx="3300163" cy="1444439"/>
          </a:xfrm>
        </p:spPr>
        <p:txBody>
          <a:bodyPr>
            <a:noAutofit/>
          </a:bodyPr>
          <a:lstStyle/>
          <a:p>
            <a:pPr algn="l" rtl="0"/>
            <a:r>
              <a:rPr lang="es-ES" sz="1799" b="1" dirty="0">
                <a:solidFill>
                  <a:schemeClr val="tx1"/>
                </a:solidFill>
                <a:latin typeface="TT Commons Light" panose="02000506030000020003" pitchFamily="50" charset="0"/>
              </a:rPr>
              <a:t>Asociado A Línea: LIFT THERAPY</a:t>
            </a:r>
          </a:p>
          <a:p>
            <a:pPr algn="l" rtl="0"/>
            <a:endParaRPr lang="es-ES" sz="1799" dirty="0">
              <a:solidFill>
                <a:schemeClr val="tx1"/>
              </a:solidFill>
              <a:latin typeface="TT Commons Light" panose="02000506030000020003" pitchFamily="50" charset="0"/>
            </a:endParaRPr>
          </a:p>
          <a:p>
            <a:r>
              <a:rPr lang="de-DE" sz="1799" b="1" dirty="0">
                <a:solidFill>
                  <a:schemeClr val="tx1"/>
                </a:solidFill>
                <a:latin typeface="TT Commons Light" panose="02000506030000020003" pitchFamily="50" charset="0"/>
              </a:rPr>
              <a:t>Presentación</a:t>
            </a:r>
            <a:r>
              <a:rPr lang="de-DE" sz="1799" dirty="0">
                <a:solidFill>
                  <a:schemeClr val="tx1"/>
                </a:solidFill>
                <a:latin typeface="TT Commons Light" panose="02000506030000020003" pitchFamily="50" charset="0"/>
              </a:rPr>
              <a:t>: 5 viales x 5 ml  (estériles) Uso tópico</a:t>
            </a:r>
          </a:p>
          <a:p>
            <a:endParaRPr lang="es-ES" sz="1799" dirty="0">
              <a:solidFill>
                <a:schemeClr val="tx1"/>
              </a:solidFill>
              <a:latin typeface="TT Commons Light" panose="02000506030000020003" pitchFamily="50" charset="0"/>
            </a:endParaRPr>
          </a:p>
          <a:p>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Reafirmante </a:t>
            </a:r>
            <a:endParaRPr lang="es-ES"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r>
              <a:rPr lang="es-ES" sz="1799" dirty="0">
                <a:solidFill>
                  <a:schemeClr val="tx1"/>
                </a:solidFill>
                <a:latin typeface="TT Commons Light" panose="02000506030000020003" pitchFamily="50" charset="0"/>
              </a:rPr>
              <a:t>Ingredientes: </a:t>
            </a:r>
            <a:r>
              <a:rPr lang="es-ES" sz="1799" dirty="0" smtClean="0">
                <a:solidFill>
                  <a:schemeClr val="tx1"/>
                </a:solidFill>
                <a:latin typeface="TT Commons Light" panose="02000506030000020003" pitchFamily="50" charset="0"/>
              </a:rPr>
              <a:t>Ácido hialurónico, vitaminas</a:t>
            </a:r>
            <a:r>
              <a:rPr lang="es-ES" sz="1799" dirty="0">
                <a:solidFill>
                  <a:schemeClr val="tx1"/>
                </a:solidFill>
                <a:latin typeface="TT Commons Light" panose="02000506030000020003" pitchFamily="50" charset="0"/>
              </a:rPr>
              <a:t>, Aminoácidos, Péptidos,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20" y="1739714"/>
            <a:ext cx="5057159" cy="2989853"/>
          </a:xfrm>
          <a:prstGeom prst="rect">
            <a:avLst/>
          </a:prstGeom>
        </p:spPr>
      </p:pic>
    </p:spTree>
    <p:extLst>
      <p:ext uri="{BB962C8B-B14F-4D97-AF65-F5344CB8AC3E}">
        <p14:creationId xmlns:p14="http://schemas.microsoft.com/office/powerpoint/2010/main" val="971269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7068473" cy="424603"/>
          </a:xfrm>
        </p:spPr>
        <p:txBody>
          <a:bodyPr/>
          <a:lstStyle/>
          <a:p>
            <a:r>
              <a:rPr lang="en-US" sz="2399" spc="300" dirty="0"/>
              <a:t>TIGHT &amp; TONE REVITALIZER LIFT THERAPY PEP PROMESO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US" sz="1600" dirty="0">
                <a:latin typeface="TT Commons Light" panose="02000506030000020003" pitchFamily="50" charset="0"/>
              </a:rPr>
              <a:t>TIGHT &amp; TONE REVITALIZER LIFT THERAPY PEP PROMESO</a:t>
            </a:r>
            <a:r>
              <a:rPr lang="en-US" sz="1600" dirty="0">
                <a:latin typeface="TT Commons Light" panose="02000506030000020003" pitchFamily="50" charset="0"/>
              </a:rPr>
              <a:t> </a:t>
            </a:r>
            <a:r>
              <a:rPr lang="es-ES" sz="1600" dirty="0">
                <a:latin typeface="TT Commons Light" panose="02000506030000020003" pitchFamily="50" charset="0"/>
              </a:rPr>
              <a:t> </a:t>
            </a:r>
            <a:r>
              <a:rPr lang="es-ES" sz="1600" dirty="0">
                <a:latin typeface="TT Commons Light" panose="02000506030000020003" pitchFamily="50" charset="0"/>
              </a:rPr>
              <a:t>es una fórmula avanzada que combina una variedad de ingredientes activos, incluyendo péptidos, vitaminas y ácido hialurónico, diseñados para proporcionar una acción reafirmante y tensora en la </a:t>
            </a:r>
            <a:r>
              <a:rPr lang="es-ES" sz="1600" dirty="0" smtClean="0">
                <a:latin typeface="TT Commons Light" panose="02000506030000020003" pitchFamily="50" charset="0"/>
              </a:rPr>
              <a:t>piel.</a:t>
            </a: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s-ES" sz="1600" dirty="0" smtClean="0">
                <a:latin typeface="TT Commons Light" panose="02000506030000020003" pitchFamily="50" charset="0"/>
              </a:rPr>
              <a:t>ÁCIDO HIALURÓNICO</a:t>
            </a:r>
          </a:p>
          <a:p>
            <a:pPr marL="285750" indent="-285750">
              <a:buFont typeface="Wingdings" panose="05000000000000000000" pitchFamily="2" charset="2"/>
              <a:buChar char="ü"/>
            </a:pPr>
            <a:r>
              <a:rPr lang="es-ES" sz="1600" dirty="0" smtClean="0">
                <a:latin typeface="TT Commons Light" panose="02000506030000020003" pitchFamily="50" charset="0"/>
              </a:rPr>
              <a:t>VITAMINA A</a:t>
            </a:r>
          </a:p>
          <a:p>
            <a:pPr marL="285750" indent="-285750">
              <a:buFont typeface="Wingdings" panose="05000000000000000000" pitchFamily="2" charset="2"/>
              <a:buChar char="ü"/>
            </a:pPr>
            <a:r>
              <a:rPr lang="es-ES" sz="1600" dirty="0" smtClean="0">
                <a:latin typeface="TT Commons Light" panose="02000506030000020003" pitchFamily="50" charset="0"/>
              </a:rPr>
              <a:t>NIACINAMIDA</a:t>
            </a:r>
          </a:p>
          <a:p>
            <a:pPr marL="285750" indent="-285750">
              <a:buFont typeface="Wingdings" panose="05000000000000000000" pitchFamily="2" charset="2"/>
              <a:buChar char="ü"/>
            </a:pPr>
            <a:r>
              <a:rPr lang="es-ES" sz="1600" dirty="0" smtClean="0">
                <a:latin typeface="TT Commons Light" panose="02000506030000020003" pitchFamily="50" charset="0"/>
              </a:rPr>
              <a:t>OTRAS VITAMINAS DEL GRUPO B</a:t>
            </a:r>
          </a:p>
          <a:p>
            <a:pPr marL="285750" indent="-285750">
              <a:buFont typeface="Wingdings" panose="05000000000000000000" pitchFamily="2" charset="2"/>
              <a:buChar char="ü"/>
            </a:pPr>
            <a:r>
              <a:rPr lang="es-ES" sz="1600" dirty="0" smtClean="0">
                <a:latin typeface="TT Commons Light" panose="02000506030000020003" pitchFamily="50" charset="0"/>
              </a:rPr>
              <a:t>AMINOÁCIDOS Y PÉPTIDOS</a:t>
            </a:r>
            <a:endParaRPr lang="es-ES" sz="1600" dirty="0">
              <a:latin typeface="TT Commons Light" panose="02000506030000020003" pitchFamily="50" charset="0"/>
            </a:endParaRPr>
          </a:p>
          <a:p>
            <a:endParaRPr lang="es-ES" sz="1600" dirty="0" smtClean="0">
              <a:latin typeface="TT Commons Light" panose="02000506030000020003" pitchFamily="50" charset="0"/>
            </a:endParaRPr>
          </a:p>
          <a:p>
            <a:r>
              <a:rPr lang="es-ES" sz="1600" dirty="0">
                <a:latin typeface="TT Commons Light" panose="02000506030000020003" pitchFamily="50" charset="0"/>
              </a:rPr>
              <a:t>Estos ingredientes trabajan sinérgicamente para mejorar la firmeza, elasticidad y tonicidad de la </a:t>
            </a:r>
            <a:r>
              <a:rPr lang="es-ES" sz="1600" dirty="0" smtClean="0">
                <a:latin typeface="TT Commons Light" panose="02000506030000020003" pitchFamily="50" charset="0"/>
              </a:rPr>
              <a:t>piel.</a:t>
            </a:r>
          </a:p>
          <a:p>
            <a:endParaRPr lang="es-ES" sz="1600" dirty="0" smtClean="0">
              <a:latin typeface="TT Commons Light" panose="02000506030000020003" pitchFamily="50" charset="0"/>
            </a:endParaRPr>
          </a:p>
          <a:p>
            <a:r>
              <a:rPr lang="es-ES" sz="1600" dirty="0" smtClean="0">
                <a:latin typeface="TT Commons Light" panose="02000506030000020003" pitchFamily="50" charset="0"/>
              </a:rPr>
              <a:t>Los </a:t>
            </a:r>
            <a:r>
              <a:rPr lang="es-ES" sz="1600" dirty="0">
                <a:latin typeface="TT Commons Light" panose="02000506030000020003" pitchFamily="50" charset="0"/>
              </a:rPr>
              <a:t>péptidos presentes en la fórmula estimulan la producción de colágeno y </a:t>
            </a:r>
            <a:r>
              <a:rPr lang="es-ES" sz="1600" dirty="0" smtClean="0">
                <a:latin typeface="TT Commons Light" panose="02000506030000020003" pitchFamily="50" charset="0"/>
              </a:rPr>
              <a:t>elastina. </a:t>
            </a:r>
            <a:r>
              <a:rPr lang="es-ES" sz="1600" dirty="0">
                <a:latin typeface="TT Commons Light" panose="02000506030000020003" pitchFamily="50" charset="0"/>
              </a:rPr>
              <a:t>Además, el ácido hialurónico proporciona una hidratación profunda, lo que ayuda a mejorar la apariencia general de la piel al rellenar las arrugas y líneas finas. La combinación de estos ingredientes promueve una piel más firme, tonificada y rejuvenecida, reduciendo la flacidez y mejorando la definición facial.</a:t>
            </a:r>
          </a:p>
        </p:txBody>
      </p:sp>
    </p:spTree>
    <p:extLst>
      <p:ext uri="{BB962C8B-B14F-4D97-AF65-F5344CB8AC3E}">
        <p14:creationId xmlns:p14="http://schemas.microsoft.com/office/powerpoint/2010/main" val="1155545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Ácido Hialurónico</a:t>
            </a:r>
          </a:p>
          <a:p>
            <a:r>
              <a:rPr lang="es-ES" sz="1600" dirty="0" smtClean="0">
                <a:latin typeface="TT Commons Light" panose="02000506030000020003" pitchFamily="50" charset="0"/>
              </a:rPr>
              <a:t>El ingrediente principal en este cóctel reafirmante es el ácido hialurónico, que proporciona </a:t>
            </a:r>
            <a:r>
              <a:rPr lang="es-ES" sz="1600" dirty="0">
                <a:latin typeface="TT Commons Light" panose="02000506030000020003" pitchFamily="50" charset="0"/>
              </a:rPr>
              <a:t>una hidratación profunda a la piel al retener grandes cantidades de agua en la </a:t>
            </a:r>
            <a:r>
              <a:rPr lang="es-ES" sz="1600" dirty="0" smtClean="0">
                <a:latin typeface="TT Commons Light" panose="02000506030000020003" pitchFamily="50" charset="0"/>
              </a:rPr>
              <a:t>epidermis y un efecto </a:t>
            </a:r>
            <a:r>
              <a:rPr lang="es-ES" sz="1600" dirty="0" err="1" smtClean="0">
                <a:latin typeface="TT Commons Light" panose="02000506030000020003" pitchFamily="50" charset="0"/>
              </a:rPr>
              <a:t>voluminizador</a:t>
            </a:r>
            <a:r>
              <a:rPr lang="es-ES" sz="1600" dirty="0" smtClean="0">
                <a:latin typeface="TT Commons Light" panose="02000506030000020003" pitchFamily="50" charset="0"/>
              </a:rPr>
              <a:t> del rostro.</a:t>
            </a:r>
            <a:endParaRPr lang="es-ES" sz="1600" dirty="0">
              <a:latin typeface="TT Commons Light" panose="02000506030000020003" pitchFamily="50" charset="0"/>
            </a:endParaRPr>
          </a:p>
          <a:p>
            <a:endParaRPr lang="es-ES" sz="1600" dirty="0">
              <a:latin typeface="TT Commons Light" panose="02000506030000020003" pitchFamily="50" charset="0"/>
            </a:endParaRPr>
          </a:p>
          <a:p>
            <a:r>
              <a:rPr lang="es-ES" sz="1600" b="1" dirty="0" smtClean="0">
                <a:latin typeface="TT Commons Light" panose="02000506030000020003" pitchFamily="50" charset="0"/>
              </a:rPr>
              <a:t>Aminoácidos </a:t>
            </a:r>
            <a:r>
              <a:rPr lang="es-ES" sz="1600" b="1" dirty="0">
                <a:latin typeface="TT Commons Light" panose="02000506030000020003" pitchFamily="50" charset="0"/>
              </a:rPr>
              <a:t>y Péptidos</a:t>
            </a:r>
            <a:r>
              <a:rPr lang="es-ES" sz="1600" b="1" dirty="0" smtClean="0">
                <a:latin typeface="TT Commons Light" panose="02000506030000020003" pitchFamily="50" charset="0"/>
              </a:rPr>
              <a:t>:</a:t>
            </a:r>
            <a:endParaRPr lang="es-ES" sz="1600" b="1" dirty="0">
              <a:latin typeface="TT Commons Light" panose="02000506030000020003" pitchFamily="50" charset="0"/>
            </a:endParaRPr>
          </a:p>
          <a:p>
            <a:r>
              <a:rPr lang="es-ES" sz="1600" dirty="0">
                <a:latin typeface="TT Commons Light" panose="02000506030000020003" pitchFamily="50" charset="0"/>
              </a:rPr>
              <a:t>Los aminoácidos y péptidos presentes en este producto son fundamentales para fortalecer la estructura de la piel y promover la producción de colágeno y elastina, esenciales para una piel firme y elástica. </a:t>
            </a:r>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r>
              <a:rPr lang="es-ES" sz="1600" b="1" dirty="0" smtClean="0">
                <a:latin typeface="TT Commons Light" panose="02000506030000020003" pitchFamily="50" charset="0"/>
              </a:rPr>
              <a:t>Vitaminas:</a:t>
            </a:r>
          </a:p>
          <a:p>
            <a:r>
              <a:rPr lang="es-ES" sz="1600" dirty="0" smtClean="0">
                <a:latin typeface="TT Commons Light" panose="02000506030000020003" pitchFamily="50" charset="0"/>
              </a:rPr>
              <a:t>La </a:t>
            </a:r>
            <a:r>
              <a:rPr lang="es-ES" sz="1600" dirty="0">
                <a:latin typeface="TT Commons Light" panose="02000506030000020003" pitchFamily="50" charset="0"/>
              </a:rPr>
              <a:t>vitamina B3 </a:t>
            </a:r>
            <a:r>
              <a:rPr lang="es-ES" sz="1600" dirty="0" smtClean="0">
                <a:latin typeface="TT Commons Light" panose="02000506030000020003" pitchFamily="50" charset="0"/>
              </a:rPr>
              <a:t>y </a:t>
            </a:r>
            <a:r>
              <a:rPr lang="es-ES" sz="1600" dirty="0">
                <a:latin typeface="TT Commons Light" panose="02000506030000020003" pitchFamily="50" charset="0"/>
              </a:rPr>
              <a:t>la vitamina </a:t>
            </a:r>
            <a:r>
              <a:rPr lang="es-ES" sz="1600" dirty="0" smtClean="0">
                <a:latin typeface="TT Commons Light" panose="02000506030000020003" pitchFamily="50" charset="0"/>
              </a:rPr>
              <a:t>A, </a:t>
            </a:r>
            <a:r>
              <a:rPr lang="es-ES" sz="1600" dirty="0">
                <a:latin typeface="TT Commons Light" panose="02000506030000020003" pitchFamily="50" charset="0"/>
              </a:rPr>
              <a:t>presentes en </a:t>
            </a:r>
            <a:r>
              <a:rPr lang="es-ES" sz="1600" dirty="0" smtClean="0">
                <a:latin typeface="TT Commons Light" panose="02000506030000020003" pitchFamily="50" charset="0"/>
              </a:rPr>
              <a:t>esta formulación ayudan a unifica </a:t>
            </a:r>
            <a:r>
              <a:rPr lang="es-ES" sz="1600" dirty="0">
                <a:latin typeface="TT Commons Light" panose="02000506030000020003" pitchFamily="50" charset="0"/>
              </a:rPr>
              <a:t>el tono de la piel y mejora la luminosidad, </a:t>
            </a:r>
            <a:r>
              <a:rPr lang="es-ES" sz="1600" dirty="0" smtClean="0">
                <a:latin typeface="TT Commons Light" panose="02000506030000020003" pitchFamily="50" charset="0"/>
              </a:rPr>
              <a:t>promover </a:t>
            </a:r>
            <a:r>
              <a:rPr lang="es-ES" sz="1600" dirty="0">
                <a:latin typeface="TT Commons Light" panose="02000506030000020003" pitchFamily="50" charset="0"/>
              </a:rPr>
              <a:t>la regeneración celular y la producción de colágeno, contribuyendo así a una piel más firme y joven</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dirty="0" smtClean="0">
                <a:latin typeface="TT Commons Light" panose="02000506030000020003" pitchFamily="50" charset="0"/>
              </a:rPr>
              <a:t>Por último, el </a:t>
            </a:r>
            <a:r>
              <a:rPr lang="es-ES" sz="1600" dirty="0">
                <a:latin typeface="TT Commons Light" panose="02000506030000020003" pitchFamily="50" charset="0"/>
              </a:rPr>
              <a:t>aceite de soja, </a:t>
            </a:r>
            <a:r>
              <a:rPr lang="es-ES" sz="1600" dirty="0" smtClean="0">
                <a:latin typeface="TT Commons Light" panose="02000506030000020003" pitchFamily="50" charset="0"/>
              </a:rPr>
              <a:t>ofrece </a:t>
            </a:r>
            <a:r>
              <a:rPr lang="es-ES" sz="1600" dirty="0">
                <a:latin typeface="TT Commons Light" panose="02000506030000020003" pitchFamily="50" charset="0"/>
              </a:rPr>
              <a:t>propiedades hidratantes y nutritivas para la piel</a:t>
            </a:r>
            <a:r>
              <a:rPr lang="es-ES" sz="1600" dirty="0" smtClean="0">
                <a:latin typeface="TT Commons Light" panose="02000506030000020003" pitchFamily="50" charset="0"/>
              </a:rPr>
              <a:t>.</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922487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603598" cy="424732"/>
          </a:xfrm>
        </p:spPr>
        <p:txBody>
          <a:bodyPr/>
          <a:lstStyle/>
          <a:p>
            <a:r>
              <a:rPr lang="es-ES" sz="2400" spc="300" dirty="0" smtClean="0"/>
              <a:t>ÁCIDO HIALURÓNICO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816429"/>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El ácido hialurónico es </a:t>
            </a:r>
            <a:r>
              <a:rPr lang="es-ES" sz="1600" dirty="0">
                <a:latin typeface="TT Commons Light" panose="02000506030000020003" pitchFamily="50" charset="0"/>
              </a:rPr>
              <a:t>un </a:t>
            </a:r>
            <a:r>
              <a:rPr lang="es-ES" sz="1600" dirty="0">
                <a:latin typeface="TT Commons Light" panose="02000506030000020003" pitchFamily="50" charset="0"/>
              </a:rPr>
              <a:t>polisacárido que tiene la capacidad de retener grandes cantidades de agua, lo que le confiere propiedades hidratantes y de relleno</a:t>
            </a:r>
            <a:r>
              <a:rPr lang="es-ES" sz="1600" dirty="0">
                <a:latin typeface="TT Commons Light" panose="02000506030000020003" pitchFamily="50" charset="0"/>
              </a:rPr>
              <a:t>. Para su uso </a:t>
            </a:r>
            <a:r>
              <a:rPr lang="es-ES" sz="1600" dirty="0">
                <a:latin typeface="TT Commons Light" panose="02000506030000020003" pitchFamily="50" charset="0"/>
              </a:rPr>
              <a:t>en </a:t>
            </a:r>
            <a:r>
              <a:rPr lang="es-ES" sz="1600" dirty="0" err="1">
                <a:latin typeface="TT Commons Light" panose="02000506030000020003" pitchFamily="50" charset="0"/>
              </a:rPr>
              <a:t>mesoterapia</a:t>
            </a:r>
            <a:r>
              <a:rPr lang="es-ES" sz="1600" dirty="0">
                <a:latin typeface="TT Commons Light" panose="02000506030000020003" pitchFamily="50" charset="0"/>
              </a:rPr>
              <a:t> se presenta en forma de gel estéril y viscoso, de origen no animal.</a:t>
            </a:r>
            <a:endParaRPr lang="en-US" sz="1600" dirty="0">
              <a:latin typeface="TT Commons Light" panose="02000506030000020003" pitchFamily="50" charset="0"/>
            </a:endParaRPr>
          </a:p>
          <a:p>
            <a:endParaRPr lang="es-ES" sz="1600" dirty="0">
              <a:latin typeface="TT Commons Light" panose="02000506030000020003" pitchFamily="50" charset="0"/>
            </a:endParaRPr>
          </a:p>
          <a:p>
            <a:r>
              <a:rPr lang="es-ES" sz="1600" b="1" dirty="0" smtClean="0">
                <a:latin typeface="TT Commons Light" panose="02000506030000020003" pitchFamily="50" charset="0"/>
              </a:rPr>
              <a:t>Beneficios </a:t>
            </a:r>
            <a:r>
              <a:rPr lang="es-ES" sz="1600" b="1" dirty="0">
                <a:latin typeface="TT Commons Light" panose="02000506030000020003" pitchFamily="50" charset="0"/>
              </a:rPr>
              <a:t>de la </a:t>
            </a:r>
            <a:r>
              <a:rPr lang="es-ES" sz="1600" b="1" dirty="0" err="1">
                <a:latin typeface="TT Commons Light" panose="02000506030000020003" pitchFamily="50" charset="0"/>
              </a:rPr>
              <a:t>mesoterapia</a:t>
            </a:r>
            <a:r>
              <a:rPr lang="es-ES" sz="1600" b="1" dirty="0">
                <a:latin typeface="TT Commons Light" panose="02000506030000020003" pitchFamily="50" charset="0"/>
              </a:rPr>
              <a:t> con ácido hialurónico</a:t>
            </a:r>
            <a:r>
              <a:rPr lang="es-ES" sz="1600" b="1" dirty="0" smtClean="0">
                <a:latin typeface="TT Commons Light" panose="02000506030000020003" pitchFamily="50" charset="0"/>
              </a:rPr>
              <a:t>:</a:t>
            </a:r>
          </a:p>
          <a:p>
            <a:endParaRPr lang="en-US" sz="1600" dirty="0">
              <a:latin typeface="TT Commons Light" panose="02000506030000020003" pitchFamily="50" charset="0"/>
            </a:endParaRPr>
          </a:p>
          <a:p>
            <a:r>
              <a:rPr lang="es-ES" sz="1600" dirty="0">
                <a:latin typeface="TT Commons Light" panose="02000506030000020003" pitchFamily="50" charset="0"/>
              </a:rPr>
              <a:t>   - Hidratación profunda de la piel: El ácido hialurónico retiene el agua en la dermis, proporcionando una hidratación intensa y duradera</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dirty="0">
                <a:latin typeface="TT Commons Light" panose="02000506030000020003" pitchFamily="50" charset="0"/>
              </a:rPr>
              <a:t>   - Relleno de arrugas y líneas finas: El ácido hialurónico rellena los espacios entre las células cutáneas, reduciendo la apariencia de arrugas y líneas de expresión</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dirty="0">
                <a:latin typeface="TT Commons Light" panose="02000506030000020003" pitchFamily="50" charset="0"/>
              </a:rPr>
              <a:t>   - Estimulación de la producción de colágeno: La presencia de ácido hialurónico en la piel puede estimular la síntesis de colágeno, promoviendo la firmeza y elasticidad cutánea.</a:t>
            </a:r>
            <a:endParaRPr lang="en-US" sz="1600" dirty="0">
              <a:latin typeface="TT Commons Light" panose="02000506030000020003" pitchFamily="50" charset="0"/>
            </a:endParaRPr>
          </a:p>
          <a:p>
            <a:endParaRPr lang="en-US" dirty="0"/>
          </a:p>
        </p:txBody>
      </p:sp>
    </p:spTree>
    <p:extLst>
      <p:ext uri="{BB962C8B-B14F-4D97-AF65-F5344CB8AC3E}">
        <p14:creationId xmlns:p14="http://schemas.microsoft.com/office/powerpoint/2010/main" val="1706913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516313" cy="424732"/>
          </a:xfrm>
        </p:spPr>
        <p:txBody>
          <a:bodyPr/>
          <a:lstStyle/>
          <a:p>
            <a:r>
              <a:rPr lang="es-ES" sz="2400" spc="300" dirty="0" smtClean="0"/>
              <a:t>VITAMINAS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278094"/>
          </a:xfrm>
          <a:prstGeom prst="rect">
            <a:avLst/>
          </a:prstGeom>
          <a:noFill/>
          <a:ln w="9525">
            <a:noFill/>
            <a:miter lim="800000"/>
            <a:headEnd/>
            <a:tailEnd/>
          </a:ln>
        </p:spPr>
        <p:txBody>
          <a:bodyPr wrap="square">
            <a:spAutoFit/>
          </a:bodyPr>
          <a:lstStyle/>
          <a:p>
            <a:r>
              <a:rPr lang="es-ES" sz="1600" b="1" dirty="0" err="1" smtClean="0">
                <a:latin typeface="TT Commons Light" panose="02000506030000020003" pitchFamily="50" charset="0"/>
              </a:rPr>
              <a:t>Retinil</a:t>
            </a:r>
            <a:r>
              <a:rPr lang="es-ES" sz="1600" b="1" dirty="0" smtClean="0">
                <a:latin typeface="TT Commons Light" panose="02000506030000020003" pitchFamily="50" charset="0"/>
              </a:rPr>
              <a:t> </a:t>
            </a:r>
            <a:r>
              <a:rPr lang="es-ES" sz="1600" b="1" dirty="0">
                <a:latin typeface="TT Commons Light" panose="02000506030000020003" pitchFamily="50" charset="0"/>
              </a:rPr>
              <a:t>Palmitato (Vitamina A):</a:t>
            </a:r>
          </a:p>
          <a:p>
            <a:r>
              <a:rPr lang="es-ES" sz="1600" dirty="0">
                <a:latin typeface="TT Commons Light" panose="02000506030000020003" pitchFamily="50" charset="0"/>
              </a:rPr>
              <a:t>El </a:t>
            </a:r>
            <a:r>
              <a:rPr lang="es-ES" sz="1600" dirty="0" err="1">
                <a:latin typeface="TT Commons Light" panose="02000506030000020003" pitchFamily="50" charset="0"/>
              </a:rPr>
              <a:t>retinil</a:t>
            </a:r>
            <a:r>
              <a:rPr lang="es-ES" sz="1600" dirty="0">
                <a:latin typeface="TT Commons Light" panose="02000506030000020003" pitchFamily="50" charset="0"/>
              </a:rPr>
              <a:t> palmitato, </a:t>
            </a:r>
            <a:r>
              <a:rPr lang="es-ES" sz="1600" dirty="0" smtClean="0">
                <a:latin typeface="TT Commons Light" panose="02000506030000020003" pitchFamily="50" charset="0"/>
              </a:rPr>
              <a:t>estimula </a:t>
            </a:r>
            <a:r>
              <a:rPr lang="es-ES" sz="1600" dirty="0">
                <a:latin typeface="TT Commons Light" panose="02000506030000020003" pitchFamily="50" charset="0"/>
              </a:rPr>
              <a:t>la renovación </a:t>
            </a:r>
            <a:r>
              <a:rPr lang="es-ES" sz="1600" dirty="0" smtClean="0">
                <a:latin typeface="TT Commons Light" panose="02000506030000020003" pitchFamily="50" charset="0"/>
              </a:rPr>
              <a:t>celular y favorece </a:t>
            </a:r>
            <a:r>
              <a:rPr lang="es-ES" sz="1600" dirty="0">
                <a:latin typeface="TT Commons Light" panose="02000506030000020003" pitchFamily="50" charset="0"/>
              </a:rPr>
              <a:t>la producción de colágeno, lo que ayuda a reducir la aparición de arrugas y a mejorar la elasticidad de la </a:t>
            </a:r>
            <a:r>
              <a:rPr lang="es-ES" sz="1600" dirty="0" smtClean="0">
                <a:latin typeface="TT Commons Light" panose="02000506030000020003" pitchFamily="50" charset="0"/>
              </a:rPr>
              <a:t>piel, recuperando la firmeza.</a:t>
            </a:r>
            <a:endParaRPr lang="es-ES" sz="1600" dirty="0">
              <a:latin typeface="TT Commons Light" panose="02000506030000020003" pitchFamily="50" charset="0"/>
            </a:endParaRPr>
          </a:p>
          <a:p>
            <a:endParaRPr lang="es-ES" sz="1600" dirty="0">
              <a:latin typeface="TT Commons Light" panose="02000506030000020003" pitchFamily="50" charset="0"/>
            </a:endParaRPr>
          </a:p>
          <a:p>
            <a:r>
              <a:rPr lang="es-ES" sz="1600" b="1" dirty="0" err="1">
                <a:latin typeface="TT Commons Light" panose="02000506030000020003" pitchFamily="50" charset="0"/>
              </a:rPr>
              <a:t>Niacinamida</a:t>
            </a:r>
            <a:r>
              <a:rPr lang="es-ES" sz="1600" b="1" dirty="0">
                <a:latin typeface="TT Commons Light" panose="02000506030000020003" pitchFamily="50" charset="0"/>
              </a:rPr>
              <a:t> (Vitamina B3):</a:t>
            </a:r>
          </a:p>
          <a:p>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a:t>
            </a:r>
            <a:r>
              <a:rPr lang="es-ES" sz="1600" dirty="0">
                <a:latin typeface="TT Commons Light" panose="02000506030000020003" pitchFamily="50" charset="0"/>
              </a:rPr>
              <a:t>ha demostrado </a:t>
            </a:r>
            <a:r>
              <a:rPr lang="es-ES" sz="1600" dirty="0">
                <a:latin typeface="TT Commons Light" panose="02000506030000020003" pitchFamily="50" charset="0"/>
              </a:rPr>
              <a:t>sus propiedades en el mantenimiento de </a:t>
            </a:r>
            <a:r>
              <a:rPr lang="es-ES" sz="1600" dirty="0">
                <a:latin typeface="TT Commons Light" panose="02000506030000020003" pitchFamily="50" charset="0"/>
              </a:rPr>
              <a:t>la firmeza y la elasticidad de la </a:t>
            </a:r>
            <a:r>
              <a:rPr lang="es-ES" sz="1600" dirty="0">
                <a:latin typeface="TT Commons Light" panose="02000506030000020003" pitchFamily="50" charset="0"/>
              </a:rPr>
              <a:t>piel debido a su capacidad de aumentar </a:t>
            </a:r>
            <a:r>
              <a:rPr lang="es-ES" sz="1600" dirty="0">
                <a:latin typeface="TT Commons Light" panose="02000506030000020003" pitchFamily="50" charset="0"/>
              </a:rPr>
              <a:t>la producción de </a:t>
            </a:r>
            <a:r>
              <a:rPr lang="es-ES" sz="1600" dirty="0" smtClean="0">
                <a:latin typeface="TT Commons Light" panose="02000506030000020003" pitchFamily="50" charset="0"/>
              </a:rPr>
              <a:t>colágeno. Además, </a:t>
            </a:r>
            <a:r>
              <a:rPr lang="es-ES" sz="1600" dirty="0">
                <a:latin typeface="TT Commons Light" panose="02000506030000020003" pitchFamily="50" charset="0"/>
              </a:rPr>
              <a:t>fo</a:t>
            </a:r>
            <a:r>
              <a:rPr lang="es-ES" sz="1600" dirty="0" smtClean="0">
                <a:latin typeface="TT Commons Light" panose="02000506030000020003" pitchFamily="50" charset="0"/>
              </a:rPr>
              <a:t>rtalece </a:t>
            </a:r>
            <a:r>
              <a:rPr lang="es-ES" sz="1600" dirty="0">
                <a:latin typeface="TT Commons Light" panose="02000506030000020003" pitchFamily="50" charset="0"/>
              </a:rPr>
              <a:t>la función barrera de la piel, mejorando </a:t>
            </a:r>
            <a:r>
              <a:rPr lang="es-ES" sz="1600" dirty="0" smtClean="0">
                <a:latin typeface="TT Commons Light" panose="02000506030000020003" pitchFamily="50" charset="0"/>
              </a:rPr>
              <a:t>la retención de humedad. </a:t>
            </a:r>
          </a:p>
          <a:p>
            <a:endParaRPr lang="es-ES" sz="1600" dirty="0">
              <a:latin typeface="TT Commons Light" panose="02000506030000020003" pitchFamily="50" charset="0"/>
            </a:endParaRPr>
          </a:p>
          <a:p>
            <a:r>
              <a:rPr lang="es-ES" sz="1600" b="1" dirty="0" err="1">
                <a:latin typeface="TT Commons Light" panose="02000506030000020003" pitchFamily="50" charset="0"/>
              </a:rPr>
              <a:t>Sodium</a:t>
            </a:r>
            <a:r>
              <a:rPr lang="es-ES" sz="1600" b="1" dirty="0">
                <a:latin typeface="TT Commons Light" panose="02000506030000020003" pitchFamily="50" charset="0"/>
              </a:rPr>
              <a:t> </a:t>
            </a:r>
            <a:r>
              <a:rPr lang="es-ES" sz="1600" b="1" dirty="0" err="1">
                <a:latin typeface="TT Commons Light" panose="02000506030000020003" pitchFamily="50" charset="0"/>
              </a:rPr>
              <a:t>Ascorbate</a:t>
            </a:r>
            <a:r>
              <a:rPr lang="es-ES" sz="1600" b="1" dirty="0">
                <a:latin typeface="TT Commons Light" panose="02000506030000020003" pitchFamily="50" charset="0"/>
              </a:rPr>
              <a:t> (Vitamina C):</a:t>
            </a:r>
          </a:p>
          <a:p>
            <a:r>
              <a:rPr lang="es-ES" sz="1600" dirty="0">
                <a:latin typeface="TT Commons Light" panose="02000506030000020003" pitchFamily="50" charset="0"/>
              </a:rPr>
              <a:t>El </a:t>
            </a:r>
            <a:r>
              <a:rPr lang="es-ES" sz="1600" dirty="0" err="1">
                <a:latin typeface="TT Commons Light" panose="02000506030000020003" pitchFamily="50" charset="0"/>
              </a:rPr>
              <a:t>sodium</a:t>
            </a:r>
            <a:r>
              <a:rPr lang="es-ES" sz="1600" dirty="0">
                <a:latin typeface="TT Commons Light" panose="02000506030000020003" pitchFamily="50" charset="0"/>
              </a:rPr>
              <a:t> </a:t>
            </a:r>
            <a:r>
              <a:rPr lang="es-ES" sz="1600" dirty="0" err="1">
                <a:latin typeface="TT Commons Light" panose="02000506030000020003" pitchFamily="50" charset="0"/>
              </a:rPr>
              <a:t>ascorbate</a:t>
            </a:r>
            <a:r>
              <a:rPr lang="es-ES" sz="1600" dirty="0">
                <a:latin typeface="TT Commons Light" panose="02000506030000020003" pitchFamily="50" charset="0"/>
              </a:rPr>
              <a:t>, </a:t>
            </a:r>
            <a:r>
              <a:rPr lang="es-ES" sz="1600" dirty="0" smtClean="0">
                <a:latin typeface="TT Commons Light" panose="02000506030000020003" pitchFamily="50" charset="0"/>
              </a:rPr>
              <a:t>por su parte, también desempeña </a:t>
            </a:r>
            <a:r>
              <a:rPr lang="es-ES" sz="1600" dirty="0">
                <a:latin typeface="TT Commons Light" panose="02000506030000020003" pitchFamily="50" charset="0"/>
              </a:rPr>
              <a:t>un papel crucial en la producción de colágeno, promoviendo la firmeza y elasticidad de la piel.</a:t>
            </a:r>
          </a:p>
          <a:p>
            <a:endParaRPr lang="es-ES" sz="1600" dirty="0">
              <a:latin typeface="TT Commons Light" panose="02000506030000020003" pitchFamily="50" charset="0"/>
            </a:endParaRPr>
          </a:p>
          <a:p>
            <a:r>
              <a:rPr lang="es-ES" sz="1600" dirty="0">
                <a:latin typeface="TT Commons Light" panose="02000506030000020003" pitchFamily="50" charset="0"/>
              </a:rPr>
              <a:t>Las vitaminas del grupo B presentes en este producto (B1, B6, B9, B7, B8 y B12), contribuyen a la producción de energía celular, promueven la síntesis de proteínas y participan en procesos de renovación celular y regeneración de tejidos, lo que ayuda a mantener la piel rejuvenecida a lo largo del tiempo.</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1826847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43453" cy="424732"/>
          </a:xfrm>
        </p:spPr>
        <p:txBody>
          <a:bodyPr/>
          <a:lstStyle/>
          <a:p>
            <a:r>
              <a:rPr lang="es-ES" sz="2400" spc="300" dirty="0" smtClean="0"/>
              <a:t>AMINOÁCIDOS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Contribución </a:t>
            </a:r>
            <a:r>
              <a:rPr lang="es-ES" sz="1600" b="1" dirty="0">
                <a:latin typeface="TT Commons Light" panose="02000506030000020003" pitchFamily="50" charset="0"/>
              </a:rPr>
              <a:t>a la Síntesis de Fibroblastos</a:t>
            </a:r>
            <a:r>
              <a:rPr lang="es-ES" sz="1600" b="1" dirty="0" smtClean="0">
                <a:latin typeface="TT Commons Light" panose="02000506030000020003" pitchFamily="50" charset="0"/>
              </a:rPr>
              <a:t>:</a:t>
            </a:r>
            <a:endParaRPr lang="en-US" sz="1600" b="1" dirty="0">
              <a:latin typeface="TT Commons Light" panose="02000506030000020003" pitchFamily="50" charset="0"/>
            </a:endParaRPr>
          </a:p>
          <a:p>
            <a:r>
              <a:rPr lang="es-ES" sz="1600" dirty="0">
                <a:latin typeface="TT Commons Light" panose="02000506030000020003" pitchFamily="50" charset="0"/>
              </a:rPr>
              <a:t> </a:t>
            </a:r>
            <a:r>
              <a:rPr lang="es-ES" sz="1600" dirty="0" smtClean="0">
                <a:latin typeface="TT Commons Light" panose="02000506030000020003" pitchFamily="50" charset="0"/>
              </a:rPr>
              <a:t>Muchos </a:t>
            </a:r>
            <a:r>
              <a:rPr lang="es-ES" sz="1600" dirty="0">
                <a:latin typeface="TT Commons Light" panose="02000506030000020003" pitchFamily="50" charset="0"/>
              </a:rPr>
              <a:t>de </a:t>
            </a:r>
            <a:r>
              <a:rPr lang="es-ES" sz="1600" dirty="0" smtClean="0">
                <a:latin typeface="TT Commons Light" panose="02000506030000020003" pitchFamily="50" charset="0"/>
              </a:rPr>
              <a:t>estos </a:t>
            </a:r>
            <a:r>
              <a:rPr lang="es-ES" sz="1600" dirty="0">
                <a:latin typeface="TT Commons Light" panose="02000506030000020003" pitchFamily="50" charset="0"/>
              </a:rPr>
              <a:t>aminoácidos </a:t>
            </a:r>
            <a:r>
              <a:rPr lang="es-ES" sz="1600" dirty="0" smtClean="0">
                <a:latin typeface="TT Commons Light" panose="02000506030000020003" pitchFamily="50" charset="0"/>
              </a:rPr>
              <a:t>contribuyen </a:t>
            </a:r>
            <a:r>
              <a:rPr lang="es-ES" sz="1600" dirty="0">
                <a:latin typeface="TT Commons Light" panose="02000506030000020003" pitchFamily="50" charset="0"/>
              </a:rPr>
              <a:t>a la síntesis de fibroblastos, que son células responsables de la producción de colágeno y elastina en la </a:t>
            </a:r>
            <a:r>
              <a:rPr lang="es-ES" sz="1600" dirty="0" smtClean="0">
                <a:latin typeface="TT Commons Light" panose="02000506030000020003" pitchFamily="50" charset="0"/>
              </a:rPr>
              <a:t>piel. Entre ellos están: </a:t>
            </a:r>
            <a:r>
              <a:rPr lang="es-ES" sz="1600" dirty="0">
                <a:latin typeface="TT Commons Light" panose="02000506030000020003" pitchFamily="50" charset="0"/>
              </a:rPr>
              <a:t>glutamina, ácido </a:t>
            </a:r>
            <a:r>
              <a:rPr lang="es-ES" sz="1600" dirty="0" err="1">
                <a:latin typeface="TT Commons Light" panose="02000506030000020003" pitchFamily="50" charset="0"/>
              </a:rPr>
              <a:t>aminobutírico</a:t>
            </a:r>
            <a:r>
              <a:rPr lang="es-ES" sz="1600" dirty="0">
                <a:latin typeface="TT Commons Light" panose="02000506030000020003" pitchFamily="50" charset="0"/>
              </a:rPr>
              <a:t>, </a:t>
            </a:r>
            <a:r>
              <a:rPr lang="es-ES" sz="1600" dirty="0" err="1">
                <a:latin typeface="TT Commons Light" panose="02000506030000020003" pitchFamily="50" charset="0"/>
              </a:rPr>
              <a:t>alanina</a:t>
            </a:r>
            <a:r>
              <a:rPr lang="es-ES" sz="1600" dirty="0">
                <a:latin typeface="TT Commons Light" panose="02000506030000020003" pitchFamily="50" charset="0"/>
              </a:rPr>
              <a:t>, arginina, lisina HCL, valina, leucina, histidina, </a:t>
            </a:r>
            <a:r>
              <a:rPr lang="es-ES" sz="1600" dirty="0" err="1">
                <a:latin typeface="TT Commons Light" panose="02000506030000020003" pitchFamily="50" charset="0"/>
              </a:rPr>
              <a:t>treonina</a:t>
            </a:r>
            <a:r>
              <a:rPr lang="es-ES" sz="1600" dirty="0">
                <a:latin typeface="TT Commons Light" panose="02000506030000020003" pitchFamily="50" charset="0"/>
              </a:rPr>
              <a:t>, triptófano, isoleucina, fenilalanina, tirosina, glicina, </a:t>
            </a:r>
            <a:r>
              <a:rPr lang="es-ES" sz="1600" dirty="0" err="1">
                <a:latin typeface="TT Commons Light" panose="02000506030000020003" pitchFamily="50" charset="0"/>
              </a:rPr>
              <a:t>serina</a:t>
            </a:r>
            <a:r>
              <a:rPr lang="es-ES" sz="1600" dirty="0">
                <a:latin typeface="TT Commons Light" panose="02000506030000020003" pitchFamily="50" charset="0"/>
              </a:rPr>
              <a:t>, ácido aspártico, cisteína, ácido glutámico, </a:t>
            </a:r>
            <a:r>
              <a:rPr lang="es-ES" sz="1600" dirty="0" err="1">
                <a:latin typeface="TT Commons Light" panose="02000506030000020003" pitchFamily="50" charset="0"/>
              </a:rPr>
              <a:t>asparagina</a:t>
            </a:r>
            <a:r>
              <a:rPr lang="es-ES" sz="1600" dirty="0">
                <a:latin typeface="TT Commons Light" panose="02000506030000020003" pitchFamily="50" charset="0"/>
              </a:rPr>
              <a:t>, </a:t>
            </a:r>
            <a:r>
              <a:rPr lang="es-ES" sz="1600" dirty="0" err="1">
                <a:latin typeface="TT Commons Light" panose="02000506030000020003" pitchFamily="50" charset="0"/>
              </a:rPr>
              <a:t>ornitina</a:t>
            </a:r>
            <a:r>
              <a:rPr lang="es-ES" sz="1600" dirty="0">
                <a:latin typeface="TT Commons Light" panose="02000506030000020003" pitchFamily="50" charset="0"/>
              </a:rPr>
              <a:t> HCL, y prolina</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smtClean="0">
                <a:latin typeface="TT Commons Light" panose="02000506030000020003" pitchFamily="50" charset="0"/>
              </a:rPr>
              <a:t>Contribución </a:t>
            </a:r>
            <a:r>
              <a:rPr lang="es-ES" sz="1600" b="1" dirty="0">
                <a:latin typeface="TT Commons Light" panose="02000506030000020003" pitchFamily="50" charset="0"/>
              </a:rPr>
              <a:t>a la Síntesis de </a:t>
            </a:r>
            <a:r>
              <a:rPr lang="es-ES" sz="1600" b="1" dirty="0" smtClean="0">
                <a:latin typeface="TT Commons Light" panose="02000506030000020003" pitchFamily="50" charset="0"/>
              </a:rPr>
              <a:t>Proteínas:</a:t>
            </a:r>
            <a:endParaRPr lang="en-US" sz="1600" b="1" dirty="0" smtClean="0">
              <a:latin typeface="TT Commons Light" panose="02000506030000020003" pitchFamily="50" charset="0"/>
            </a:endParaRPr>
          </a:p>
          <a:p>
            <a:r>
              <a:rPr lang="es-ES" sz="1600" dirty="0" smtClean="0">
                <a:latin typeface="TT Commons Light" panose="02000506030000020003" pitchFamily="50" charset="0"/>
              </a:rPr>
              <a:t>Varios </a:t>
            </a:r>
            <a:r>
              <a:rPr lang="es-ES" sz="1600" dirty="0">
                <a:latin typeface="TT Commons Light" panose="02000506030000020003" pitchFamily="50" charset="0"/>
              </a:rPr>
              <a:t>aminoácidos, como la leucina, la fenilalanina, la tirosina y otros, contribuyen directamente a la síntesis de proteínas en la piel, lo que es crucial para mantener su estructura y función adecuadas</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smtClean="0">
                <a:latin typeface="TT Commons Light" panose="02000506030000020003" pitchFamily="50" charset="0"/>
              </a:rPr>
              <a:t>Hidratación </a:t>
            </a:r>
            <a:r>
              <a:rPr lang="es-ES" sz="1600" b="1" dirty="0">
                <a:latin typeface="TT Commons Light" panose="02000506030000020003" pitchFamily="50" charset="0"/>
              </a:rPr>
              <a:t>y Elasticidad de la Piel</a:t>
            </a:r>
            <a:r>
              <a:rPr lang="es-ES" sz="1600" b="1" dirty="0" smtClean="0">
                <a:latin typeface="TT Commons Light" panose="02000506030000020003" pitchFamily="50" charset="0"/>
              </a:rPr>
              <a:t>:</a:t>
            </a:r>
            <a:endParaRPr lang="en-US" sz="1600" b="1" dirty="0">
              <a:latin typeface="TT Commons Light" panose="02000506030000020003" pitchFamily="50" charset="0"/>
            </a:endParaRPr>
          </a:p>
          <a:p>
            <a:r>
              <a:rPr lang="es-ES" sz="1600" dirty="0" smtClean="0">
                <a:latin typeface="TT Commons Light" panose="02000506030000020003" pitchFamily="50" charset="0"/>
              </a:rPr>
              <a:t>Otros </a:t>
            </a:r>
            <a:r>
              <a:rPr lang="es-ES" sz="1600" dirty="0">
                <a:latin typeface="TT Commons Light" panose="02000506030000020003" pitchFamily="50" charset="0"/>
              </a:rPr>
              <a:t>aminoácidos como la glicina contribuyen a la hidratación de la piel y la producción de colágeno, lo que puede mejorar la elasticidad de la piel y reducir la apariencia de líneas finas y </a:t>
            </a:r>
            <a:r>
              <a:rPr lang="es-ES" sz="1600" dirty="0" smtClean="0">
                <a:latin typeface="TT Commons Light" panose="02000506030000020003" pitchFamily="50" charset="0"/>
              </a:rPr>
              <a:t>arrugas, y la </a:t>
            </a:r>
            <a:r>
              <a:rPr lang="es-ES" sz="1600" dirty="0">
                <a:latin typeface="TT Commons Light" panose="02000506030000020003" pitchFamily="50" charset="0"/>
              </a:rPr>
              <a:t>lisina HCL actúa como un agente suavizante de la </a:t>
            </a:r>
            <a:r>
              <a:rPr lang="es-ES" sz="1600" dirty="0" smtClean="0">
                <a:latin typeface="TT Commons Light" panose="02000506030000020003" pitchFamily="50" charset="0"/>
              </a:rPr>
              <a:t>piel.</a:t>
            </a:r>
            <a:endParaRPr lang="en-US" sz="1600" dirty="0">
              <a:latin typeface="TT Commons Light" panose="02000506030000020003" pitchFamily="50" charset="0"/>
            </a:endParaRPr>
          </a:p>
          <a:p>
            <a:endParaRPr lang="en-US" sz="1600" dirty="0">
              <a:latin typeface="TT Commons Light" panose="02000506030000020003" pitchFamily="50" charset="0"/>
            </a:endParaRPr>
          </a:p>
          <a:p>
            <a:r>
              <a:rPr lang="es-ES" sz="1600" b="1" dirty="0" smtClean="0">
                <a:latin typeface="TT Commons Light" panose="02000506030000020003" pitchFamily="50" charset="0"/>
              </a:rPr>
              <a:t>Antioxidante</a:t>
            </a:r>
            <a:r>
              <a:rPr lang="es-ES" sz="1600" dirty="0" smtClean="0">
                <a:latin typeface="TT Commons Light" panose="02000506030000020003" pitchFamily="50" charset="0"/>
              </a:rPr>
              <a:t>: Además, la </a:t>
            </a:r>
            <a:r>
              <a:rPr lang="es-ES" sz="1600" dirty="0">
                <a:latin typeface="TT Commons Light" panose="02000506030000020003" pitchFamily="50" charset="0"/>
              </a:rPr>
              <a:t>arginina y la glutamina tienen propiedades </a:t>
            </a:r>
            <a:r>
              <a:rPr lang="es-ES" sz="1600" dirty="0" smtClean="0">
                <a:latin typeface="TT Commons Light" panose="02000506030000020003" pitchFamily="50" charset="0"/>
              </a:rPr>
              <a:t>antioxidantes.</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945754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350050" cy="424732"/>
          </a:xfrm>
        </p:spPr>
        <p:txBody>
          <a:bodyPr/>
          <a:lstStyle/>
          <a:p>
            <a:r>
              <a:rPr lang="es-ES" sz="2400" spc="300" dirty="0" smtClean="0"/>
              <a:t>PEPTIDOS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El </a:t>
            </a:r>
            <a:r>
              <a:rPr lang="es-ES" sz="1600" b="1" dirty="0" err="1">
                <a:latin typeface="TT Commons Light" panose="02000506030000020003" pitchFamily="50" charset="0"/>
              </a:rPr>
              <a:t>tripéptido</a:t>
            </a:r>
            <a:r>
              <a:rPr lang="es-ES" sz="1600" b="1" dirty="0">
                <a:latin typeface="TT Commons Light" panose="02000506030000020003" pitchFamily="50" charset="0"/>
              </a:rPr>
              <a:t> de cobre </a:t>
            </a:r>
            <a:r>
              <a:rPr lang="es-ES" sz="1600" dirty="0">
                <a:latin typeface="TT Commons Light" panose="02000506030000020003" pitchFamily="50" charset="0"/>
              </a:rPr>
              <a:t>desempeña </a:t>
            </a:r>
            <a:r>
              <a:rPr lang="es-ES" sz="1600" dirty="0">
                <a:latin typeface="TT Commons Light" panose="02000506030000020003" pitchFamily="50" charset="0"/>
              </a:rPr>
              <a:t>un papel crucial en la estimulación de la síntesis de colágeno y elastina en la piel. </a:t>
            </a:r>
            <a:r>
              <a:rPr lang="es-ES" sz="1600" dirty="0">
                <a:latin typeface="TT Commons Light" panose="02000506030000020003" pitchFamily="50" charset="0"/>
              </a:rPr>
              <a:t>Al </a:t>
            </a:r>
            <a:r>
              <a:rPr lang="es-ES" sz="1600" dirty="0">
                <a:latin typeface="TT Commons Light" panose="02000506030000020003" pitchFamily="50" charset="0"/>
              </a:rPr>
              <a:t>aumentar la producción </a:t>
            </a:r>
            <a:r>
              <a:rPr lang="es-ES" sz="1600" dirty="0">
                <a:latin typeface="TT Commons Light" panose="02000506030000020003" pitchFamily="50" charset="0"/>
              </a:rPr>
              <a:t>de estas proteínas, ayuda </a:t>
            </a:r>
            <a:r>
              <a:rPr lang="es-ES" sz="1600" dirty="0">
                <a:latin typeface="TT Commons Light" panose="02000506030000020003" pitchFamily="50" charset="0"/>
              </a:rPr>
              <a:t>a reducir la apariencia de arrugas y líneas finas, mejorando así la firmeza y tonicidad de la piel. </a:t>
            </a:r>
            <a:endParaRPr lang="es-ES" sz="1600" dirty="0">
              <a:latin typeface="TT Commons Light" panose="02000506030000020003" pitchFamily="50" charset="0"/>
            </a:endParaRPr>
          </a:p>
          <a:p>
            <a:endParaRPr lang="es-ES" sz="1600" dirty="0">
              <a:latin typeface="TT Commons Light" panose="02000506030000020003" pitchFamily="50" charset="0"/>
            </a:endParaRPr>
          </a:p>
          <a:p>
            <a:r>
              <a:rPr lang="es-ES" sz="1600" dirty="0" smtClean="0">
                <a:latin typeface="TT Commons Light" panose="02000506030000020003" pitchFamily="50" charset="0"/>
              </a:rPr>
              <a:t>El </a:t>
            </a:r>
            <a:r>
              <a:rPr lang="es-ES" sz="1600" b="1" dirty="0">
                <a:latin typeface="TT Commons Light" panose="02000506030000020003" pitchFamily="50" charset="0"/>
              </a:rPr>
              <a:t>SH-Polypeptide-1 </a:t>
            </a:r>
            <a:r>
              <a:rPr lang="es-ES" sz="1600" dirty="0">
                <a:latin typeface="TT Commons Light" panose="02000506030000020003" pitchFamily="50" charset="0"/>
              </a:rPr>
              <a:t>es conocido por su capacidad para estimular la síntesis de colágeno y elastina en la </a:t>
            </a:r>
            <a:r>
              <a:rPr lang="es-ES" sz="1600" dirty="0">
                <a:latin typeface="TT Commons Light" panose="02000506030000020003" pitchFamily="50" charset="0"/>
              </a:rPr>
              <a:t>piel, así, ayuda </a:t>
            </a:r>
            <a:r>
              <a:rPr lang="es-ES" sz="1600" dirty="0">
                <a:latin typeface="TT Commons Light" panose="02000506030000020003" pitchFamily="50" charset="0"/>
              </a:rPr>
              <a:t>a restaurar la firmeza y elasticidad perdidas debido al envejecimiento y al daño </a:t>
            </a:r>
            <a:r>
              <a:rPr lang="es-ES" sz="1600" dirty="0">
                <a:latin typeface="TT Commons Light" panose="02000506030000020003" pitchFamily="50" charset="0"/>
              </a:rPr>
              <a:t>ambiental.</a:t>
            </a:r>
          </a:p>
          <a:p>
            <a:endParaRPr lang="es-ES" sz="1600" dirty="0">
              <a:latin typeface="TT Commons Light" panose="02000506030000020003" pitchFamily="50" charset="0"/>
            </a:endParaRPr>
          </a:p>
          <a:p>
            <a:r>
              <a:rPr lang="es-ES" sz="1600" dirty="0">
                <a:latin typeface="TT Commons Light" panose="02000506030000020003" pitchFamily="50" charset="0"/>
              </a:rPr>
              <a:t>El </a:t>
            </a:r>
            <a:r>
              <a:rPr lang="es-ES" sz="1600" b="1" dirty="0">
                <a:latin typeface="TT Commons Light" panose="02000506030000020003" pitchFamily="50" charset="0"/>
              </a:rPr>
              <a:t>SH-Oligopeptide-2 </a:t>
            </a:r>
            <a:r>
              <a:rPr lang="es-ES" sz="1600" dirty="0">
                <a:latin typeface="TT Commons Light" panose="02000506030000020003" pitchFamily="50" charset="0"/>
              </a:rPr>
              <a:t>es conocido por sus propiedades </a:t>
            </a:r>
            <a:r>
              <a:rPr lang="es-ES" sz="1600" dirty="0">
                <a:latin typeface="TT Commons Light" panose="02000506030000020003" pitchFamily="50" charset="0"/>
              </a:rPr>
              <a:t>y </a:t>
            </a:r>
            <a:r>
              <a:rPr lang="es-ES" sz="1600" dirty="0">
                <a:latin typeface="TT Commons Light" panose="02000506030000020003" pitchFamily="50" charset="0"/>
              </a:rPr>
              <a:t>reafirmantes. </a:t>
            </a:r>
            <a:r>
              <a:rPr lang="es-ES" sz="1600" dirty="0">
                <a:latin typeface="TT Commons Light" panose="02000506030000020003" pitchFamily="50" charset="0"/>
              </a:rPr>
              <a:t>Al estimular la producción de colágeno y elastina, este péptido ayuda a restaurar la estructura de soporte de la piel, mejorando su firmeza y </a:t>
            </a:r>
            <a:r>
              <a:rPr lang="es-ES" sz="1600" dirty="0">
                <a:latin typeface="TT Commons Light" panose="02000506030000020003" pitchFamily="50" charset="0"/>
              </a:rPr>
              <a:t>elasticidad</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dirty="0">
                <a:latin typeface="TT Commons Light" panose="02000506030000020003" pitchFamily="50" charset="0"/>
              </a:rPr>
              <a:t>Los péptidos como el </a:t>
            </a:r>
            <a:r>
              <a:rPr lang="es-ES" sz="1600" b="1" dirty="0">
                <a:latin typeface="TT Commons Light" panose="02000506030000020003" pitchFamily="50" charset="0"/>
              </a:rPr>
              <a:t>SH-Polypeptide-2 </a:t>
            </a:r>
            <a:r>
              <a:rPr lang="es-ES" sz="1600" b="1" dirty="0">
                <a:latin typeface="TT Commons Light" panose="02000506030000020003" pitchFamily="50" charset="0"/>
              </a:rPr>
              <a:t>y el SH-Oligopeptide-1 </a:t>
            </a:r>
            <a:r>
              <a:rPr lang="es-ES" sz="1600" dirty="0">
                <a:latin typeface="TT Commons Light" panose="02000506030000020003" pitchFamily="50" charset="0"/>
              </a:rPr>
              <a:t>tienen </a:t>
            </a:r>
            <a:r>
              <a:rPr lang="es-ES" sz="1600" dirty="0">
                <a:latin typeface="TT Commons Light" panose="02000506030000020003" pitchFamily="50" charset="0"/>
              </a:rPr>
              <a:t>la capacidad de estimular la renovación </a:t>
            </a:r>
            <a:r>
              <a:rPr lang="es-ES" sz="1600" dirty="0">
                <a:latin typeface="TT Commons Light" panose="02000506030000020003" pitchFamily="50" charset="0"/>
              </a:rPr>
              <a:t>celular. Este último, también </a:t>
            </a:r>
            <a:r>
              <a:rPr lang="es-ES" sz="1600" dirty="0">
                <a:latin typeface="TT Commons Light" panose="02000506030000020003" pitchFamily="50" charset="0"/>
              </a:rPr>
              <a:t>conocido como Factor de Crecimiento Epidérmico (EGF), promueve la renovación de la piel, eliminando las células muertas y dañadas y reemplazándolas con células nuevas </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903309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913"/>
            <a:ext cx="5194018" cy="332307"/>
          </a:xfrm>
        </p:spPr>
        <p:txBody>
          <a:bodyPr/>
          <a:lstStyle/>
          <a:p>
            <a:r>
              <a:rPr lang="en-US" sz="2399" spc="300" dirty="0">
                <a:solidFill>
                  <a:schemeClr val="tx1"/>
                </a:solidFill>
                <a:latin typeface="Bebas Neue Regular" panose="00000500000000000000" pitchFamily="50" charset="0"/>
              </a:rPr>
              <a:t>BRIGHTENING ACNE OILY SK PEP PROMESO</a:t>
            </a:r>
            <a:r>
              <a:rPr lang="en-US" sz="2399" spc="300" dirty="0">
                <a:latin typeface="Bebas Neue Regular" panose="00000500000000000000" pitchFamily="50" charset="0"/>
              </a:rPr>
              <a:t> </a:t>
            </a:r>
          </a:p>
        </p:txBody>
      </p:sp>
      <p:sp>
        <p:nvSpPr>
          <p:cNvPr id="3" name="Marcador de texto 2"/>
          <p:cNvSpPr>
            <a:spLocks noGrp="1"/>
          </p:cNvSpPr>
          <p:nvPr>
            <p:ph type="body" idx="1"/>
          </p:nvPr>
        </p:nvSpPr>
        <p:spPr>
          <a:xfrm>
            <a:off x="699717" y="1790202"/>
            <a:ext cx="3176803" cy="1444439"/>
          </a:xfrm>
        </p:spPr>
        <p:txBody>
          <a:bodyPr>
            <a:noAutofit/>
          </a:bodyPr>
          <a:lstStyle/>
          <a:p>
            <a:pPr algn="l" rtl="0"/>
            <a:r>
              <a:rPr lang="es-ES" sz="1799" b="1" dirty="0">
                <a:solidFill>
                  <a:schemeClr val="tx1"/>
                </a:solidFill>
                <a:latin typeface="TT Commons Light" panose="02000506030000020003" pitchFamily="50" charset="0"/>
              </a:rPr>
              <a:t>Asociado a Línea: OILY SK</a:t>
            </a:r>
          </a:p>
          <a:p>
            <a:pPr algn="l" rtl="0"/>
            <a:endParaRPr lang="es-ES" sz="1799" dirty="0">
              <a:solidFill>
                <a:schemeClr val="tx1"/>
              </a:solidFill>
              <a:latin typeface="TT Commons Light" panose="02000506030000020003" pitchFamily="50" charset="0"/>
            </a:endParaRPr>
          </a:p>
          <a:p>
            <a:r>
              <a:rPr lang="de-DE" sz="1799" b="1" dirty="0">
                <a:solidFill>
                  <a:schemeClr val="tx1"/>
                </a:solidFill>
                <a:latin typeface="TT Commons Light" panose="02000506030000020003" pitchFamily="50" charset="0"/>
              </a:rPr>
              <a:t>Presentación</a:t>
            </a:r>
            <a:r>
              <a:rPr lang="de-DE" sz="1799" dirty="0">
                <a:solidFill>
                  <a:schemeClr val="tx1"/>
                </a:solidFill>
                <a:latin typeface="TT Commons Light" panose="02000506030000020003" pitchFamily="50" charset="0"/>
              </a:rPr>
              <a:t>: 5 viales x 5 ml  (estériles) Uso tópico</a:t>
            </a: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Secuelas del </a:t>
            </a:r>
            <a:r>
              <a:rPr lang="es-ES" sz="1799" dirty="0" smtClean="0">
                <a:solidFill>
                  <a:schemeClr val="tx1"/>
                </a:solidFill>
                <a:latin typeface="TT Commons Light" panose="02000506030000020003" pitchFamily="50" charset="0"/>
              </a:rPr>
              <a:t>acné &amp; Pigmentación Post-Inflamatoria</a:t>
            </a:r>
            <a:endParaRPr lang="es-ES"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Ingredientes</a:t>
            </a:r>
            <a:r>
              <a:rPr lang="es-ES" sz="1799" dirty="0">
                <a:solidFill>
                  <a:schemeClr val="tx1"/>
                </a:solidFill>
                <a:latin typeface="TT Commons Light" panose="02000506030000020003" pitchFamily="50" charset="0"/>
              </a:rPr>
              <a:t>: vitaminas, Péptidos, extractos naturales, Alfa-</a:t>
            </a:r>
            <a:r>
              <a:rPr lang="es-ES" sz="1799" dirty="0" err="1">
                <a:solidFill>
                  <a:schemeClr val="tx1"/>
                </a:solidFill>
                <a:latin typeface="TT Commons Light" panose="02000506030000020003" pitchFamily="50" charset="0"/>
              </a:rPr>
              <a:t>arbutina</a:t>
            </a:r>
            <a:endParaRPr lang="es-ES" sz="1799" dirty="0">
              <a:solidFill>
                <a:schemeClr val="tx1"/>
              </a:solidFill>
              <a:latin typeface="TT Commons Light" panose="02000506030000020003"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486" y="2094918"/>
            <a:ext cx="5062636" cy="2993092"/>
          </a:xfrm>
          <a:prstGeom prst="rect">
            <a:avLst/>
          </a:prstGeom>
        </p:spPr>
      </p:pic>
    </p:spTree>
    <p:extLst>
      <p:ext uri="{BB962C8B-B14F-4D97-AF65-F5344CB8AC3E}">
        <p14:creationId xmlns:p14="http://schemas.microsoft.com/office/powerpoint/2010/main" val="2878136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5287217" cy="424603"/>
          </a:xfrm>
        </p:spPr>
        <p:txBody>
          <a:bodyPr/>
          <a:lstStyle/>
          <a:p>
            <a:r>
              <a:rPr lang="en-US" sz="2399" spc="300" dirty="0"/>
              <a:t>BRIGHTENING ACNE OILY SK PEP PROMESO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816429"/>
          </a:xfrm>
          <a:prstGeom prst="rect">
            <a:avLst/>
          </a:prstGeom>
          <a:noFill/>
          <a:ln w="9525">
            <a:noFill/>
            <a:miter lim="800000"/>
            <a:headEnd/>
            <a:tailEnd/>
          </a:ln>
        </p:spPr>
        <p:txBody>
          <a:bodyPr wrap="square">
            <a:spAutoFit/>
          </a:bodyPr>
          <a:lstStyle/>
          <a:p>
            <a:r>
              <a:rPr lang="en-US" sz="1600" dirty="0">
                <a:latin typeface="TT Commons Light" panose="02000506030000020003" pitchFamily="50" charset="0"/>
              </a:rPr>
              <a:t>BRIGHTENING ACNE OILY SK PEP PROMESO </a:t>
            </a:r>
            <a:r>
              <a:rPr lang="es-ES" sz="1600" dirty="0">
                <a:latin typeface="TT Commons Light" panose="02000506030000020003" pitchFamily="50" charset="0"/>
              </a:rPr>
              <a:t> </a:t>
            </a:r>
            <a:r>
              <a:rPr lang="es-ES" sz="1600" dirty="0" smtClean="0">
                <a:latin typeface="TT Commons Light" panose="02000506030000020003" pitchFamily="50" charset="0"/>
              </a:rPr>
              <a:t>es una </a:t>
            </a:r>
            <a:r>
              <a:rPr lang="es-ES" sz="1600" dirty="0">
                <a:latin typeface="TT Commons Light" panose="02000506030000020003" pitchFamily="50" charset="0"/>
              </a:rPr>
              <a:t>solución </a:t>
            </a:r>
            <a:r>
              <a:rPr lang="es-ES" sz="1600" dirty="0">
                <a:latin typeface="TT Commons Light" panose="02000506030000020003" pitchFamily="50" charset="0"/>
              </a:rPr>
              <a:t>de </a:t>
            </a:r>
            <a:r>
              <a:rPr lang="es-ES" sz="1600" dirty="0" err="1">
                <a:latin typeface="TT Commons Light" panose="02000506030000020003" pitchFamily="50" charset="0"/>
              </a:rPr>
              <a:t>mesoterapia</a:t>
            </a:r>
            <a:r>
              <a:rPr lang="es-ES" sz="1600" dirty="0">
                <a:latin typeface="TT Commons Light" panose="02000506030000020003" pitchFamily="50" charset="0"/>
              </a:rPr>
              <a:t> diseñada específicamente para abordar las preocupaciones relacionadas con el acné y sus </a:t>
            </a:r>
            <a:r>
              <a:rPr lang="es-ES" sz="1600" dirty="0" smtClean="0">
                <a:latin typeface="TT Commons Light" panose="02000506030000020003" pitchFamily="50" charset="0"/>
              </a:rPr>
              <a:t>secuelas.</a:t>
            </a:r>
            <a:endParaRPr lang="en-US" sz="1600" dirty="0">
              <a:latin typeface="TT Commons Light" panose="02000506030000020003" pitchFamily="50" charset="0"/>
            </a:endParaRP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s-ES" sz="1600" dirty="0" smtClean="0">
                <a:latin typeface="TT Commons Light" panose="02000506030000020003" pitchFamily="50" charset="0"/>
              </a:rPr>
              <a:t>VITAMINA C </a:t>
            </a:r>
          </a:p>
          <a:p>
            <a:pPr marL="285750" indent="-285750">
              <a:buFont typeface="Wingdings" panose="05000000000000000000" pitchFamily="2" charset="2"/>
              <a:buChar char="ü"/>
            </a:pPr>
            <a:r>
              <a:rPr lang="es-ES" sz="1600" dirty="0" smtClean="0">
                <a:latin typeface="TT Commons Light" panose="02000506030000020003" pitchFamily="50" charset="0"/>
              </a:rPr>
              <a:t>GLUTATION</a:t>
            </a:r>
          </a:p>
          <a:p>
            <a:pPr marL="285750" indent="-285750">
              <a:buFont typeface="Wingdings" panose="05000000000000000000" pitchFamily="2" charset="2"/>
              <a:buChar char="ü"/>
            </a:pPr>
            <a:r>
              <a:rPr lang="es-ES" sz="1600" dirty="0" smtClean="0">
                <a:latin typeface="TT Commons Light" panose="02000506030000020003" pitchFamily="50" charset="0"/>
              </a:rPr>
              <a:t>ARBUTINA</a:t>
            </a:r>
          </a:p>
          <a:p>
            <a:pPr marL="285750" indent="-285750">
              <a:buFont typeface="Wingdings" panose="05000000000000000000" pitchFamily="2" charset="2"/>
              <a:buChar char="ü"/>
            </a:pPr>
            <a:r>
              <a:rPr lang="es-ES" sz="1600" dirty="0">
                <a:latin typeface="TT Commons Light" panose="02000506030000020003" pitchFamily="50" charset="0"/>
              </a:rPr>
              <a:t>EXTRACTO DE </a:t>
            </a:r>
            <a:r>
              <a:rPr lang="es-ES" sz="1600" dirty="0" smtClean="0">
                <a:latin typeface="TT Commons Light" panose="02000506030000020003" pitchFamily="50" charset="0"/>
              </a:rPr>
              <a:t>GLYCYRRHIZA GLABRA</a:t>
            </a:r>
          </a:p>
          <a:p>
            <a:pPr marL="285750" indent="-285750">
              <a:buFont typeface="Wingdings" panose="05000000000000000000" pitchFamily="2" charset="2"/>
              <a:buChar char="ü"/>
            </a:pPr>
            <a:r>
              <a:rPr lang="es-ES" sz="1600" dirty="0">
                <a:latin typeface="TT Commons Light" panose="02000506030000020003" pitchFamily="50" charset="0"/>
              </a:rPr>
              <a:t>EXTRACTO DE TRICHOLOMA </a:t>
            </a:r>
            <a:r>
              <a:rPr lang="es-ES" sz="1600" dirty="0" smtClean="0">
                <a:latin typeface="TT Commons Light" panose="02000506030000020003" pitchFamily="50" charset="0"/>
              </a:rPr>
              <a:t>MATSUTAKE</a:t>
            </a:r>
          </a:p>
          <a:p>
            <a:pPr marL="285750" indent="-285750">
              <a:buFont typeface="Wingdings" panose="05000000000000000000" pitchFamily="2" charset="2"/>
              <a:buChar char="ü"/>
            </a:pPr>
            <a:r>
              <a:rPr lang="es-ES" sz="1600" dirty="0" smtClean="0">
                <a:latin typeface="TT Commons Light" panose="02000506030000020003" pitchFamily="50" charset="0"/>
              </a:rPr>
              <a:t>NIACINAMIDA</a:t>
            </a:r>
          </a:p>
          <a:p>
            <a:pPr marL="285750" indent="-285750">
              <a:buFont typeface="Wingdings" panose="05000000000000000000" pitchFamily="2" charset="2"/>
              <a:buChar char="ü"/>
            </a:pPr>
            <a:r>
              <a:rPr lang="es-ES" sz="1600" dirty="0" smtClean="0">
                <a:latin typeface="TT Commons Light" panose="02000506030000020003" pitchFamily="50" charset="0"/>
              </a:rPr>
              <a:t>PÉPTIDOS</a:t>
            </a:r>
          </a:p>
          <a:p>
            <a:endParaRPr lang="en-US" dirty="0"/>
          </a:p>
          <a:p>
            <a:r>
              <a:rPr lang="es-ES" sz="1600" dirty="0" smtClean="0">
                <a:latin typeface="TT Commons Light" panose="02000506030000020003" pitchFamily="50" charset="0"/>
              </a:rPr>
              <a:t>Esta composición de activos se centra en aclarar las manchas resultantes de los procesos de inflamación relacionados con el acné y estimular la regeneración celular para reparar las marcas e irregularidades que han quedado como secuelas en la piel. Además, la selección de ingredientes se centra en respetar el equilibrio sebáceo de las pieles que han sufrido esta condición </a:t>
            </a:r>
            <a:r>
              <a:rPr lang="es-ES" sz="1600" dirty="0" err="1" smtClean="0">
                <a:latin typeface="TT Commons Light" panose="02000506030000020003" pitchFamily="50" charset="0"/>
              </a:rPr>
              <a:t>exarcebada</a:t>
            </a:r>
            <a:r>
              <a:rPr lang="es-ES" sz="1600" dirty="0" smtClean="0">
                <a:latin typeface="TT Commons Light" panose="02000506030000020003" pitchFamily="50" charset="0"/>
              </a:rPr>
              <a:t>.</a:t>
            </a:r>
          </a:p>
        </p:txBody>
      </p:sp>
    </p:spTree>
    <p:extLst>
      <p:ext uri="{BB962C8B-B14F-4D97-AF65-F5344CB8AC3E}">
        <p14:creationId xmlns:p14="http://schemas.microsoft.com/office/powerpoint/2010/main" val="179643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s-ES" sz="2399" spc="300" dirty="0" smtClean="0"/>
              <a:t>DERMIC + PRO MESO</a:t>
            </a:r>
            <a:endParaRPr lang="es-ES" sz="2399" spc="300" dirty="0"/>
          </a:p>
        </p:txBody>
      </p:sp>
      <p:sp>
        <p:nvSpPr>
          <p:cNvPr id="3" name="Rectángulo 2"/>
          <p:cNvSpPr/>
          <p:nvPr/>
        </p:nvSpPr>
        <p:spPr>
          <a:xfrm>
            <a:off x="5368032" y="1416546"/>
            <a:ext cx="3608661" cy="3539430"/>
          </a:xfrm>
          <a:prstGeom prst="rect">
            <a:avLst/>
          </a:prstGeom>
        </p:spPr>
        <p:txBody>
          <a:bodyPr wrap="square">
            <a:spAutoFit/>
          </a:bodyPr>
          <a:lstStyle/>
          <a:p>
            <a:pPr>
              <a:spcBef>
                <a:spcPct val="50000"/>
              </a:spcBef>
            </a:pPr>
            <a:r>
              <a:rPr lang="es-ES" sz="1600" dirty="0" err="1">
                <a:latin typeface="TT Commons Light" panose="02000506030000020003" pitchFamily="50" charset="0"/>
              </a:rPr>
              <a:t>Atache</a:t>
            </a:r>
            <a:r>
              <a:rPr lang="es-ES" sz="1600" dirty="0">
                <a:latin typeface="TT Commons Light" panose="02000506030000020003" pitchFamily="50" charset="0"/>
              </a:rPr>
              <a:t> refuerza su compromiso con la excelencia en el cuidado de la piel a través de la línea </a:t>
            </a:r>
            <a:r>
              <a:rPr lang="es-ES" sz="1600" dirty="0" err="1">
                <a:latin typeface="TT Commons Light" panose="02000506030000020003" pitchFamily="50" charset="0"/>
              </a:rPr>
              <a:t>Dermic</a:t>
            </a:r>
            <a:r>
              <a:rPr lang="es-ES" sz="1600" dirty="0">
                <a:latin typeface="TT Commons Light" panose="02000506030000020003" pitchFamily="50" charset="0"/>
              </a:rPr>
              <a:t>+. </a:t>
            </a:r>
            <a:endParaRPr lang="es-ES" sz="1600" dirty="0" smtClean="0">
              <a:latin typeface="TT Commons Light" panose="02000506030000020003" pitchFamily="50" charset="0"/>
            </a:endParaRPr>
          </a:p>
          <a:p>
            <a:pPr>
              <a:spcBef>
                <a:spcPct val="50000"/>
              </a:spcBef>
            </a:pPr>
            <a:r>
              <a:rPr lang="es-ES" sz="1600" dirty="0" smtClean="0">
                <a:latin typeface="TT Commons Light" panose="02000506030000020003" pitchFamily="50" charset="0"/>
              </a:rPr>
              <a:t>Esta </a:t>
            </a:r>
            <a:r>
              <a:rPr lang="es-ES" sz="1600" dirty="0">
                <a:latin typeface="TT Commons Light" panose="02000506030000020003" pitchFamily="50" charset="0"/>
              </a:rPr>
              <a:t>gama de productos de </a:t>
            </a:r>
            <a:r>
              <a:rPr lang="es-ES" sz="1600" b="1" dirty="0">
                <a:latin typeface="TT Commons Light" panose="02000506030000020003" pitchFamily="50" charset="0"/>
              </a:rPr>
              <a:t>uso exclusivamente profesional</a:t>
            </a:r>
            <a:r>
              <a:rPr lang="es-ES" sz="1600" dirty="0">
                <a:latin typeface="TT Commons Light" panose="02000506030000020003" pitchFamily="50" charset="0"/>
              </a:rPr>
              <a:t>, se distingue por la cuidadosa </a:t>
            </a:r>
            <a:r>
              <a:rPr lang="es-ES" sz="1600" b="1" dirty="0">
                <a:latin typeface="TT Commons Light" panose="02000506030000020003" pitchFamily="50" charset="0"/>
              </a:rPr>
              <a:t>selección de principios activos </a:t>
            </a:r>
            <a:r>
              <a:rPr lang="es-ES" sz="1600" dirty="0">
                <a:latin typeface="TT Commons Light" panose="02000506030000020003" pitchFamily="50" charset="0"/>
              </a:rPr>
              <a:t>seleccionados para cada necesidad. </a:t>
            </a:r>
            <a:endParaRPr lang="es-ES" sz="1600" dirty="0" smtClean="0">
              <a:latin typeface="TT Commons Light" panose="02000506030000020003" pitchFamily="50" charset="0"/>
            </a:endParaRPr>
          </a:p>
          <a:p>
            <a:pPr>
              <a:spcBef>
                <a:spcPct val="50000"/>
              </a:spcBef>
            </a:pPr>
            <a:r>
              <a:rPr lang="en-US" sz="1600" dirty="0" smtClean="0">
                <a:latin typeface="TT Commons Light" panose="02000506030000020003" pitchFamily="50" charset="0"/>
              </a:rPr>
              <a:t>Dermic</a:t>
            </a:r>
            <a:r>
              <a:rPr lang="en-US" sz="1600" dirty="0">
                <a:latin typeface="TT Commons Light" panose="02000506030000020003" pitchFamily="50" charset="0"/>
              </a:rPr>
              <a:t>+ Pro </a:t>
            </a:r>
            <a:r>
              <a:rPr lang="en-US" sz="1600" dirty="0" err="1" smtClean="0">
                <a:latin typeface="TT Commons Light" panose="02000506030000020003" pitchFamily="50" charset="0"/>
              </a:rPr>
              <a:t>Meso</a:t>
            </a:r>
            <a:r>
              <a:rPr lang="en-US" sz="1600" dirty="0" smtClean="0">
                <a:latin typeface="TT Commons Light" panose="02000506030000020003" pitchFamily="50" charset="0"/>
              </a:rPr>
              <a:t> </a:t>
            </a:r>
            <a:r>
              <a:rPr lang="en-US" sz="1600" dirty="0" err="1" smtClean="0">
                <a:latin typeface="TT Commons Light" panose="02000506030000020003" pitchFamily="50" charset="0"/>
              </a:rPr>
              <a:t>es</a:t>
            </a:r>
            <a:r>
              <a:rPr lang="en-US" sz="1600" dirty="0" smtClean="0">
                <a:latin typeface="TT Commons Light" panose="02000506030000020003" pitchFamily="50" charset="0"/>
              </a:rPr>
              <a:t> </a:t>
            </a:r>
            <a:r>
              <a:rPr lang="en-US" sz="1600" dirty="0" err="1">
                <a:latin typeface="TT Commons Light" panose="02000506030000020003" pitchFamily="50" charset="0"/>
              </a:rPr>
              <a:t>una</a:t>
            </a:r>
            <a:r>
              <a:rPr lang="en-US" sz="1600" dirty="0">
                <a:latin typeface="TT Commons Light" panose="02000506030000020003" pitchFamily="50" charset="0"/>
              </a:rPr>
              <a:t> </a:t>
            </a:r>
            <a:r>
              <a:rPr lang="en-US" sz="1600" dirty="0" err="1">
                <a:latin typeface="TT Commons Light" panose="02000506030000020003" pitchFamily="50" charset="0"/>
              </a:rPr>
              <a:t>colección</a:t>
            </a:r>
            <a:r>
              <a:rPr lang="en-US" sz="1600" dirty="0">
                <a:latin typeface="TT Commons Light" panose="02000506030000020003" pitchFamily="50" charset="0"/>
              </a:rPr>
              <a:t> </a:t>
            </a:r>
            <a:r>
              <a:rPr lang="en-US" sz="1600" dirty="0" err="1">
                <a:latin typeface="TT Commons Light" panose="02000506030000020003" pitchFamily="50" charset="0"/>
              </a:rPr>
              <a:t>innovadora</a:t>
            </a:r>
            <a:r>
              <a:rPr lang="en-US" sz="1600" dirty="0">
                <a:latin typeface="TT Commons Light" panose="02000506030000020003" pitchFamily="50" charset="0"/>
              </a:rPr>
              <a:t> que </a:t>
            </a:r>
            <a:r>
              <a:rPr lang="en-US" sz="1600" dirty="0" err="1">
                <a:latin typeface="TT Commons Light" panose="02000506030000020003" pitchFamily="50" charset="0"/>
              </a:rPr>
              <a:t>consta</a:t>
            </a:r>
            <a:r>
              <a:rPr lang="en-US" sz="1600" dirty="0">
                <a:latin typeface="TT Commons Light" panose="02000506030000020003" pitchFamily="50" charset="0"/>
              </a:rPr>
              <a:t> de </a:t>
            </a:r>
            <a:r>
              <a:rPr lang="en-US" sz="1600" b="1" dirty="0" err="1">
                <a:latin typeface="TT Commons Light" panose="02000506030000020003" pitchFamily="50" charset="0"/>
              </a:rPr>
              <a:t>seis</a:t>
            </a:r>
            <a:r>
              <a:rPr lang="en-US" sz="1600" b="1" dirty="0">
                <a:latin typeface="TT Commons Light" panose="02000506030000020003" pitchFamily="50" charset="0"/>
              </a:rPr>
              <a:t> </a:t>
            </a:r>
            <a:r>
              <a:rPr lang="en-US" sz="1600" b="1" dirty="0" err="1">
                <a:latin typeface="TT Commons Light" panose="02000506030000020003" pitchFamily="50" charset="0"/>
              </a:rPr>
              <a:t>programas</a:t>
            </a:r>
            <a:r>
              <a:rPr lang="en-US" sz="1600" b="1" dirty="0">
                <a:latin typeface="TT Commons Light" panose="02000506030000020003" pitchFamily="50" charset="0"/>
              </a:rPr>
              <a:t> de </a:t>
            </a:r>
            <a:r>
              <a:rPr lang="en-US" sz="1600" b="1" dirty="0" err="1">
                <a:latin typeface="TT Commons Light" panose="02000506030000020003" pitchFamily="50" charset="0"/>
              </a:rPr>
              <a:t>mesoterapia</a:t>
            </a:r>
            <a:r>
              <a:rPr lang="en-US" sz="1600" dirty="0">
                <a:latin typeface="TT Commons Light" panose="02000506030000020003" pitchFamily="50" charset="0"/>
              </a:rPr>
              <a:t>, </a:t>
            </a:r>
            <a:r>
              <a:rPr lang="en-US" sz="1600" dirty="0" err="1">
                <a:latin typeface="TT Commons Light" panose="02000506030000020003" pitchFamily="50" charset="0"/>
              </a:rPr>
              <a:t>cuidadosamente</a:t>
            </a:r>
            <a:r>
              <a:rPr lang="en-US" sz="1600" dirty="0">
                <a:latin typeface="TT Commons Light" panose="02000506030000020003" pitchFamily="50" charset="0"/>
              </a:rPr>
              <a:t> </a:t>
            </a:r>
            <a:r>
              <a:rPr lang="en-US" sz="1600" dirty="0" err="1">
                <a:latin typeface="TT Commons Light" panose="02000506030000020003" pitchFamily="50" charset="0"/>
              </a:rPr>
              <a:t>formulada</a:t>
            </a:r>
            <a:r>
              <a:rPr lang="en-US" sz="1600" dirty="0">
                <a:latin typeface="TT Commons Light" panose="02000506030000020003" pitchFamily="50" charset="0"/>
              </a:rPr>
              <a:t> con </a:t>
            </a:r>
            <a:r>
              <a:rPr lang="en-US" sz="1600" b="1" dirty="0" err="1">
                <a:latin typeface="TT Commons Light" panose="02000506030000020003" pitchFamily="50" charset="0"/>
              </a:rPr>
              <a:t>péptidos</a:t>
            </a:r>
            <a:r>
              <a:rPr lang="en-US" sz="1600" dirty="0">
                <a:latin typeface="TT Commons Light" panose="02000506030000020003" pitchFamily="50" charset="0"/>
              </a:rPr>
              <a:t> </a:t>
            </a:r>
            <a:r>
              <a:rPr lang="en-US" sz="1600" dirty="0" err="1">
                <a:latin typeface="TT Commons Light" panose="02000506030000020003" pitchFamily="50" charset="0"/>
              </a:rPr>
              <a:t>miméticos</a:t>
            </a:r>
            <a:r>
              <a:rPr lang="en-US" sz="1600" dirty="0">
                <a:latin typeface="TT Commons Light" panose="02000506030000020003" pitchFamily="50" charset="0"/>
              </a:rPr>
              <a:t>, </a:t>
            </a:r>
            <a:r>
              <a:rPr lang="en-US" sz="1600" b="1" dirty="0" err="1">
                <a:latin typeface="TT Commons Light" panose="02000506030000020003" pitchFamily="50" charset="0"/>
              </a:rPr>
              <a:t>vitaminas</a:t>
            </a:r>
            <a:r>
              <a:rPr lang="en-US" sz="1600" b="1" dirty="0">
                <a:latin typeface="TT Commons Light" panose="02000506030000020003" pitchFamily="50" charset="0"/>
              </a:rPr>
              <a:t> y </a:t>
            </a:r>
            <a:r>
              <a:rPr lang="en-US" sz="1600" b="1" dirty="0" err="1">
                <a:latin typeface="TT Commons Light" panose="02000506030000020003" pitchFamily="50" charset="0"/>
              </a:rPr>
              <a:t>aminoácidos</a:t>
            </a:r>
            <a:r>
              <a:rPr lang="en-US" sz="1600" dirty="0">
                <a:latin typeface="TT Commons Light" panose="02000506030000020003" pitchFamily="50" charset="0"/>
              </a:rPr>
              <a:t>.</a:t>
            </a:r>
            <a:endParaRPr lang="es-ES" altLang="en-US" sz="1500" dirty="0">
              <a:latin typeface="TT Commons Light" panose="02000506030000020003"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131" y="1395010"/>
            <a:ext cx="4464496" cy="2639465"/>
          </a:xfrm>
          <a:prstGeom prst="rect">
            <a:avLst/>
          </a:prstGeom>
        </p:spPr>
      </p:pic>
      <p:grpSp>
        <p:nvGrpSpPr>
          <p:cNvPr id="22" name="Grupo 21"/>
          <p:cNvGrpSpPr/>
          <p:nvPr/>
        </p:nvGrpSpPr>
        <p:grpSpPr>
          <a:xfrm>
            <a:off x="311122" y="4080842"/>
            <a:ext cx="5042848" cy="1168521"/>
            <a:chOff x="119494" y="4177660"/>
            <a:chExt cx="5042848" cy="1168521"/>
          </a:xfrm>
        </p:grpSpPr>
        <p:grpSp>
          <p:nvGrpSpPr>
            <p:cNvPr id="21" name="Grupo 20"/>
            <p:cNvGrpSpPr/>
            <p:nvPr/>
          </p:nvGrpSpPr>
          <p:grpSpPr>
            <a:xfrm>
              <a:off x="119494" y="4229583"/>
              <a:ext cx="1055847" cy="1116598"/>
              <a:chOff x="195661" y="4216341"/>
              <a:chExt cx="1055847" cy="1116598"/>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43986"/>
              <a:stretch/>
            </p:blipFill>
            <p:spPr>
              <a:xfrm>
                <a:off x="195661" y="4268904"/>
                <a:ext cx="1008112" cy="1064035"/>
              </a:xfrm>
              <a:prstGeom prst="rect">
                <a:avLst/>
              </a:prstGeom>
            </p:spPr>
          </p:pic>
          <p:sp>
            <p:nvSpPr>
              <p:cNvPr id="2" name="Rectángulo 1"/>
              <p:cNvSpPr/>
              <p:nvPr/>
            </p:nvSpPr>
            <p:spPr>
              <a:xfrm>
                <a:off x="1035484" y="4216341"/>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upo 6"/>
            <p:cNvGrpSpPr/>
            <p:nvPr/>
          </p:nvGrpSpPr>
          <p:grpSpPr>
            <a:xfrm>
              <a:off x="1105601" y="4233008"/>
              <a:ext cx="1040235" cy="1066806"/>
              <a:chOff x="1515604" y="4174614"/>
              <a:chExt cx="1040235" cy="1066806"/>
            </a:xfrm>
          </p:grpSpPr>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r="43934"/>
              <a:stretch/>
            </p:blipFill>
            <p:spPr>
              <a:xfrm>
                <a:off x="1515604" y="4216341"/>
                <a:ext cx="972108" cy="1025079"/>
              </a:xfrm>
              <a:prstGeom prst="rect">
                <a:avLst/>
              </a:prstGeom>
            </p:spPr>
          </p:pic>
          <p:sp>
            <p:nvSpPr>
              <p:cNvPr id="12" name="Rectángulo 11"/>
              <p:cNvSpPr/>
              <p:nvPr/>
            </p:nvSpPr>
            <p:spPr>
              <a:xfrm>
                <a:off x="2339815" y="4174614"/>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upo 12"/>
            <p:cNvGrpSpPr/>
            <p:nvPr/>
          </p:nvGrpSpPr>
          <p:grpSpPr>
            <a:xfrm>
              <a:off x="3050491" y="4219360"/>
              <a:ext cx="1079102" cy="1071679"/>
              <a:chOff x="3120104" y="4261260"/>
              <a:chExt cx="1079102" cy="1071679"/>
            </a:xfrm>
          </p:grpSpPr>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r="43115"/>
              <a:stretch/>
            </p:blipFill>
            <p:spPr>
              <a:xfrm>
                <a:off x="3120104" y="4268904"/>
                <a:ext cx="1023792" cy="1064035"/>
              </a:xfrm>
              <a:prstGeom prst="rect">
                <a:avLst/>
              </a:prstGeom>
            </p:spPr>
          </p:pic>
          <p:sp>
            <p:nvSpPr>
              <p:cNvPr id="14" name="Rectángulo 13"/>
              <p:cNvSpPr/>
              <p:nvPr/>
            </p:nvSpPr>
            <p:spPr>
              <a:xfrm>
                <a:off x="3983182" y="4261260"/>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upo 16"/>
            <p:cNvGrpSpPr/>
            <p:nvPr/>
          </p:nvGrpSpPr>
          <p:grpSpPr>
            <a:xfrm>
              <a:off x="2032261" y="4177660"/>
              <a:ext cx="1032248" cy="1122154"/>
              <a:chOff x="2689728" y="3094187"/>
              <a:chExt cx="1032248" cy="1122154"/>
            </a:xfrm>
          </p:grpSpPr>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r="42943"/>
              <a:stretch/>
            </p:blipFill>
            <p:spPr>
              <a:xfrm>
                <a:off x="2689728" y="3146750"/>
                <a:ext cx="1032248" cy="1069591"/>
              </a:xfrm>
              <a:prstGeom prst="rect">
                <a:avLst/>
              </a:prstGeom>
            </p:spPr>
          </p:pic>
          <p:sp>
            <p:nvSpPr>
              <p:cNvPr id="16" name="Rectángulo 15"/>
              <p:cNvSpPr/>
              <p:nvPr/>
            </p:nvSpPr>
            <p:spPr>
              <a:xfrm>
                <a:off x="3567832" y="3094187"/>
                <a:ext cx="154144" cy="626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upo 17"/>
            <p:cNvGrpSpPr/>
            <p:nvPr/>
          </p:nvGrpSpPr>
          <p:grpSpPr>
            <a:xfrm>
              <a:off x="4037291" y="4214564"/>
              <a:ext cx="1125051" cy="1075725"/>
              <a:chOff x="4647952" y="2973164"/>
              <a:chExt cx="1125051" cy="1075725"/>
            </a:xfrm>
          </p:grpSpPr>
          <p:pic>
            <p:nvPicPr>
              <p:cNvPr id="10" name="Imagen 9"/>
              <p:cNvPicPr>
                <a:picLocks noChangeAspect="1"/>
              </p:cNvPicPr>
              <p:nvPr/>
            </p:nvPicPr>
            <p:blipFill rotWithShape="1">
              <a:blip r:embed="rId7" cstate="print">
                <a:extLst>
                  <a:ext uri="{28A0092B-C50C-407E-A947-70E740481C1C}">
                    <a14:useLocalDpi xmlns:a14="http://schemas.microsoft.com/office/drawing/2010/main" val="0"/>
                  </a:ext>
                </a:extLst>
              </a:blip>
              <a:srcRect r="43986"/>
              <a:stretch/>
            </p:blipFill>
            <p:spPr>
              <a:xfrm>
                <a:off x="4647952" y="2984854"/>
                <a:ext cx="1008112" cy="1064035"/>
              </a:xfrm>
              <a:prstGeom prst="rect">
                <a:avLst/>
              </a:prstGeom>
            </p:spPr>
          </p:pic>
          <p:sp>
            <p:nvSpPr>
              <p:cNvPr id="20" name="Rectángulo 19"/>
              <p:cNvSpPr/>
              <p:nvPr/>
            </p:nvSpPr>
            <p:spPr>
              <a:xfrm>
                <a:off x="5512049" y="2973164"/>
                <a:ext cx="26095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38762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62651"/>
          </a:xfrm>
          <a:prstGeom prst="rect">
            <a:avLst/>
          </a:prstGeom>
          <a:noFill/>
          <a:ln w="9525">
            <a:noFill/>
            <a:miter lim="800000"/>
            <a:headEnd/>
            <a:tailEnd/>
          </a:ln>
        </p:spPr>
        <p:txBody>
          <a:bodyPr wrap="square">
            <a:spAutoFit/>
          </a:bodyPr>
          <a:lstStyle/>
          <a:p>
            <a:r>
              <a:rPr lang="es-ES" sz="1600" b="1" dirty="0" err="1" smtClean="0">
                <a:latin typeface="TT Commons Light" panose="02000506030000020003" pitchFamily="50" charset="0"/>
              </a:rPr>
              <a:t>Despigmentantes</a:t>
            </a:r>
            <a:r>
              <a:rPr lang="es-ES" sz="1600" b="1" dirty="0">
                <a:latin typeface="TT Commons Light" panose="02000506030000020003" pitchFamily="50" charset="0"/>
              </a:rPr>
              <a:t>:</a:t>
            </a:r>
            <a:endParaRPr lang="en-US" sz="1600" b="1" dirty="0">
              <a:latin typeface="TT Commons Light" panose="02000506030000020003" pitchFamily="50" charset="0"/>
            </a:endParaRPr>
          </a:p>
          <a:p>
            <a:r>
              <a:rPr lang="es-ES" sz="1600" dirty="0" smtClean="0">
                <a:latin typeface="TT Commons Light" panose="02000506030000020003" pitchFamily="50" charset="0"/>
              </a:rPr>
              <a:t>La alfa-</a:t>
            </a:r>
            <a:r>
              <a:rPr lang="es-ES" sz="1600" dirty="0" err="1" smtClean="0">
                <a:latin typeface="TT Commons Light" panose="02000506030000020003" pitchFamily="50" charset="0"/>
              </a:rPr>
              <a:t>arbutina</a:t>
            </a:r>
            <a:r>
              <a:rPr lang="es-ES" sz="1600" dirty="0" smtClean="0">
                <a:latin typeface="TT Commons Light" panose="02000506030000020003" pitchFamily="50" charset="0"/>
              </a:rPr>
              <a:t> y los extractos </a:t>
            </a:r>
            <a:r>
              <a:rPr lang="es-ES" sz="1600" dirty="0">
                <a:latin typeface="TT Commons Light" panose="02000506030000020003" pitchFamily="50" charset="0"/>
              </a:rPr>
              <a:t>de raíz de </a:t>
            </a:r>
            <a:r>
              <a:rPr lang="es-ES" sz="1600" dirty="0" err="1">
                <a:latin typeface="TT Commons Light" panose="02000506030000020003" pitchFamily="50" charset="0"/>
              </a:rPr>
              <a:t>Glycyrrhiza</a:t>
            </a:r>
            <a:r>
              <a:rPr lang="es-ES" sz="1600" dirty="0">
                <a:latin typeface="TT Commons Light" panose="02000506030000020003" pitchFamily="50" charset="0"/>
              </a:rPr>
              <a:t> glabra</a:t>
            </a:r>
            <a:r>
              <a:rPr lang="es-ES" sz="1600" dirty="0" smtClean="0">
                <a:latin typeface="TT Commons Light" panose="02000506030000020003" pitchFamily="50" charset="0"/>
              </a:rPr>
              <a:t> inhiben </a:t>
            </a:r>
            <a:r>
              <a:rPr lang="es-ES" sz="1600" dirty="0">
                <a:latin typeface="TT Commons Light" panose="02000506030000020003" pitchFamily="50" charset="0"/>
              </a:rPr>
              <a:t>la </a:t>
            </a:r>
            <a:r>
              <a:rPr lang="es-ES" sz="1600" dirty="0" err="1">
                <a:latin typeface="TT Commons Light" panose="02000506030000020003" pitchFamily="50" charset="0"/>
              </a:rPr>
              <a:t>melanogénesis</a:t>
            </a:r>
            <a:r>
              <a:rPr lang="es-ES" sz="1600" dirty="0">
                <a:latin typeface="TT Commons Light" panose="02000506030000020003" pitchFamily="50" charset="0"/>
              </a:rPr>
              <a:t>, reduciendo la apariencia de manchas oscuras y cicatrices dejadas por el acné, y ofreciendo propiedades </a:t>
            </a:r>
            <a:r>
              <a:rPr lang="es-ES" sz="1600" dirty="0" err="1">
                <a:latin typeface="TT Commons Light" panose="02000506030000020003" pitchFamily="50" charset="0"/>
              </a:rPr>
              <a:t>aclarantes</a:t>
            </a:r>
            <a:r>
              <a:rPr lang="es-ES" sz="1600" dirty="0">
                <a:latin typeface="TT Commons Light" panose="02000506030000020003" pitchFamily="50" charset="0"/>
              </a:rPr>
              <a:t> y unificadoras del tono de la </a:t>
            </a:r>
            <a:r>
              <a:rPr lang="es-ES" sz="1600" dirty="0" smtClean="0">
                <a:latin typeface="TT Commons Light" panose="02000506030000020003" pitchFamily="50" charset="0"/>
              </a:rPr>
              <a:t>piel, </a:t>
            </a:r>
            <a:r>
              <a:rPr lang="es-ES" sz="1600" dirty="0">
                <a:latin typeface="TT Commons Light" panose="02000506030000020003" pitchFamily="50" charset="0"/>
              </a:rPr>
              <a:t>además de </a:t>
            </a:r>
            <a:r>
              <a:rPr lang="es-ES" sz="1600" dirty="0" smtClean="0">
                <a:latin typeface="TT Commons Light" panose="02000506030000020003" pitchFamily="50" charset="0"/>
              </a:rPr>
              <a:t>propiedades </a:t>
            </a:r>
            <a:r>
              <a:rPr lang="es-ES" sz="1600" dirty="0">
                <a:latin typeface="TT Commons Light" panose="02000506030000020003" pitchFamily="50" charset="0"/>
              </a:rPr>
              <a:t>antiinflamatorias y antioxidantes</a:t>
            </a:r>
            <a:r>
              <a:rPr lang="es-ES" sz="1600" dirty="0" smtClean="0">
                <a:latin typeface="TT Commons Light" panose="02000506030000020003" pitchFamily="50" charset="0"/>
              </a:rPr>
              <a:t>.</a:t>
            </a:r>
          </a:p>
          <a:p>
            <a:endParaRPr lang="es-ES" sz="1600" b="1" dirty="0">
              <a:latin typeface="TT Commons Light" panose="02000506030000020003" pitchFamily="50" charset="0"/>
            </a:endParaRPr>
          </a:p>
          <a:p>
            <a:r>
              <a:rPr lang="es-ES" sz="1600" b="1" dirty="0" smtClean="0">
                <a:latin typeface="TT Commons Light" panose="02000506030000020003" pitchFamily="50" charset="0"/>
              </a:rPr>
              <a:t>Antioxidantes:</a:t>
            </a:r>
            <a:endParaRPr lang="en-US" sz="1600" b="1" dirty="0">
              <a:latin typeface="TT Commons Light" panose="02000506030000020003" pitchFamily="50" charset="0"/>
            </a:endParaRPr>
          </a:p>
          <a:p>
            <a:r>
              <a:rPr lang="es-ES" sz="1600" dirty="0" smtClean="0">
                <a:latin typeface="TT Commons Light" panose="02000506030000020003" pitchFamily="50" charset="0"/>
              </a:rPr>
              <a:t>La vitamina C junto al </a:t>
            </a:r>
            <a:r>
              <a:rPr lang="es-ES" sz="1600" dirty="0" err="1">
                <a:latin typeface="TT Commons Light" panose="02000506030000020003" pitchFamily="50" charset="0"/>
              </a:rPr>
              <a:t>Glutation</a:t>
            </a:r>
            <a:r>
              <a:rPr lang="es-ES" sz="1600" dirty="0">
                <a:latin typeface="TT Commons Light" panose="02000506030000020003" pitchFamily="50" charset="0"/>
              </a:rPr>
              <a:t> </a:t>
            </a:r>
            <a:r>
              <a:rPr lang="es-ES" sz="1600" dirty="0" smtClean="0">
                <a:latin typeface="TT Commons Light" panose="02000506030000020003" pitchFamily="50" charset="0"/>
              </a:rPr>
              <a:t>proporcionan una gran acción antioxidante, estimulan </a:t>
            </a:r>
            <a:r>
              <a:rPr lang="es-ES" sz="1600" dirty="0">
                <a:latin typeface="TT Commons Light" panose="02000506030000020003" pitchFamily="50" charset="0"/>
              </a:rPr>
              <a:t>la síntesis de </a:t>
            </a:r>
            <a:r>
              <a:rPr lang="es-ES" sz="1600" dirty="0" smtClean="0">
                <a:latin typeface="TT Commons Light" panose="02000506030000020003" pitchFamily="50" charset="0"/>
              </a:rPr>
              <a:t>colágeno, mejoran </a:t>
            </a:r>
            <a:r>
              <a:rPr lang="es-ES" sz="1600" dirty="0">
                <a:latin typeface="TT Commons Light" panose="02000506030000020003" pitchFamily="50" charset="0"/>
              </a:rPr>
              <a:t>la textura de la piel y </a:t>
            </a:r>
            <a:r>
              <a:rPr lang="es-ES" sz="1600" dirty="0" smtClean="0">
                <a:latin typeface="TT Commons Light" panose="02000506030000020003" pitchFamily="50" charset="0"/>
              </a:rPr>
              <a:t>reducen </a:t>
            </a:r>
            <a:r>
              <a:rPr lang="es-ES" sz="1600" dirty="0">
                <a:latin typeface="TT Commons Light" panose="02000506030000020003" pitchFamily="50" charset="0"/>
              </a:rPr>
              <a:t>la apariencia de cicatrices dejadas por el </a:t>
            </a:r>
            <a:r>
              <a:rPr lang="es-ES" sz="1600" dirty="0" smtClean="0">
                <a:latin typeface="TT Commons Light" panose="02000506030000020003" pitchFamily="50" charset="0"/>
              </a:rPr>
              <a:t>acné. A esta acción se suma el efecto de los péptidos Oligopéptido-34 </a:t>
            </a:r>
            <a:r>
              <a:rPr lang="es-ES" sz="1600" dirty="0">
                <a:latin typeface="TT Commons Light" panose="02000506030000020003" pitchFamily="50" charset="0"/>
              </a:rPr>
              <a:t>y </a:t>
            </a:r>
            <a:r>
              <a:rPr lang="es-ES" sz="1600" dirty="0" smtClean="0">
                <a:latin typeface="TT Commons Light" panose="02000506030000020003" pitchFamily="50" charset="0"/>
              </a:rPr>
              <a:t>SH-polipéptido-2 que también </a:t>
            </a:r>
            <a:r>
              <a:rPr lang="es-ES" sz="1600" dirty="0">
                <a:latin typeface="TT Commons Light" panose="02000506030000020003" pitchFamily="50" charset="0"/>
              </a:rPr>
              <a:t>actúan como fuertes antioxidantes, reduciendo los radicales libres y previniendo el envejecimiento </a:t>
            </a:r>
            <a:r>
              <a:rPr lang="es-ES" sz="1600" dirty="0" smtClean="0">
                <a:latin typeface="TT Commons Light" panose="02000506030000020003" pitchFamily="50" charset="0"/>
              </a:rPr>
              <a:t>cutáneo.</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Coadyuvantes en acné</a:t>
            </a:r>
            <a:endParaRPr lang="en-US" sz="1600" b="1" dirty="0">
              <a:latin typeface="TT Commons Light" panose="02000506030000020003" pitchFamily="50" charset="0"/>
            </a:endParaRPr>
          </a:p>
          <a:p>
            <a:r>
              <a:rPr lang="es-ES" sz="1600" dirty="0" smtClean="0">
                <a:latin typeface="TT Commons Light" panose="02000506030000020003" pitchFamily="50" charset="0"/>
              </a:rPr>
              <a:t>El </a:t>
            </a:r>
            <a:r>
              <a:rPr lang="es-ES" sz="1600" dirty="0">
                <a:latin typeface="TT Commons Light" panose="02000506030000020003" pitchFamily="50" charset="0"/>
              </a:rPr>
              <a:t>extracto de </a:t>
            </a:r>
            <a:r>
              <a:rPr lang="es-ES" sz="1600" dirty="0" err="1">
                <a:latin typeface="TT Commons Light" panose="02000506030000020003" pitchFamily="50" charset="0"/>
              </a:rPr>
              <a:t>Tricholoma</a:t>
            </a:r>
            <a:r>
              <a:rPr lang="es-ES" sz="1600" dirty="0">
                <a:latin typeface="TT Commons Light" panose="02000506030000020003" pitchFamily="50" charset="0"/>
              </a:rPr>
              <a:t> </a:t>
            </a:r>
            <a:r>
              <a:rPr lang="es-ES" sz="1600" dirty="0" err="1">
                <a:latin typeface="TT Commons Light" panose="02000506030000020003" pitchFamily="50" charset="0"/>
              </a:rPr>
              <a:t>matsutake</a:t>
            </a:r>
            <a:r>
              <a:rPr lang="es-ES" sz="1600" dirty="0">
                <a:latin typeface="TT Commons Light" panose="02000506030000020003" pitchFamily="50" charset="0"/>
              </a:rPr>
              <a:t> tienen </a:t>
            </a:r>
            <a:r>
              <a:rPr lang="es-ES" sz="1600" dirty="0">
                <a:latin typeface="TT Commons Light" panose="02000506030000020003" pitchFamily="50" charset="0"/>
              </a:rPr>
              <a:t>propiedades antimicrobianas. </a:t>
            </a:r>
            <a:r>
              <a:rPr lang="es-ES" sz="1600" dirty="0">
                <a:latin typeface="TT Commons Light" panose="02000506030000020003" pitchFamily="50" charset="0"/>
              </a:rPr>
              <a:t>Esto significa que pueden ayudar a combatir las bacterias que causan el acné, ayudando a reducir la inflamación y prevenir la formación de nuevas </a:t>
            </a:r>
            <a:r>
              <a:rPr lang="es-ES" sz="1600" dirty="0" smtClean="0">
                <a:latin typeface="TT Commons Light" panose="02000506030000020003" pitchFamily="50" charset="0"/>
              </a:rPr>
              <a:t>espinillas. La </a:t>
            </a:r>
            <a:r>
              <a:rPr lang="es-ES" sz="1600" dirty="0" err="1" smtClean="0">
                <a:latin typeface="TT Commons Light" panose="02000506030000020003" pitchFamily="50" charset="0"/>
              </a:rPr>
              <a:t>niacinamida</a:t>
            </a:r>
            <a:r>
              <a:rPr lang="es-ES" sz="1600" dirty="0" smtClean="0">
                <a:latin typeface="TT Commons Light" panose="02000506030000020003" pitchFamily="50" charset="0"/>
              </a:rPr>
              <a:t> por su parte, entre sus múltiples funciones, destaca por su capacidad de aclarar las manchas al mismo tiempo que controla la producción de sebo.</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1828994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481320" cy="424732"/>
          </a:xfrm>
        </p:spPr>
        <p:txBody>
          <a:bodyPr/>
          <a:lstStyle/>
          <a:p>
            <a:r>
              <a:rPr lang="es-ES" sz="2400" spc="300" dirty="0" smtClean="0"/>
              <a:t>DESPIGMENTANTES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339650"/>
          </a:xfrm>
          <a:prstGeom prst="rect">
            <a:avLst/>
          </a:prstGeom>
          <a:noFill/>
          <a:ln w="9525">
            <a:noFill/>
            <a:miter lim="800000"/>
            <a:headEnd/>
            <a:tailEnd/>
          </a:ln>
        </p:spPr>
        <p:txBody>
          <a:bodyPr wrap="square">
            <a:spAutoFit/>
          </a:bodyPr>
          <a:lstStyle/>
          <a:p>
            <a:r>
              <a:rPr lang="es-ES" sz="1600" b="1" dirty="0" err="1" smtClean="0">
                <a:latin typeface="TT Commons Light" panose="02000506030000020003" pitchFamily="50" charset="0"/>
              </a:rPr>
              <a:t>Arbutina</a:t>
            </a:r>
            <a:r>
              <a:rPr lang="es-ES" sz="1600" b="1" dirty="0" smtClean="0">
                <a:latin typeface="TT Commons Light" panose="02000506030000020003" pitchFamily="50" charset="0"/>
              </a:rPr>
              <a:t>:</a:t>
            </a:r>
            <a:endParaRPr lang="es-ES" sz="1600" b="1" dirty="0">
              <a:latin typeface="TT Commons Light" panose="02000506030000020003" pitchFamily="50" charset="0"/>
            </a:endParaRPr>
          </a:p>
          <a:p>
            <a:r>
              <a:rPr lang="es-ES" sz="1600" dirty="0">
                <a:latin typeface="TT Commons Light" panose="02000506030000020003" pitchFamily="50" charset="0"/>
              </a:rPr>
              <a:t>Inhibe la biosíntesis de melanina al bloquear la oxidación enzimática de la tirosina y el DOPA, lo que ayuda a aclarar y unificar el tono de la piel.</a:t>
            </a:r>
            <a:endParaRPr lang="en-US" sz="1600" dirty="0">
              <a:latin typeface="TT Commons Light" panose="02000506030000020003" pitchFamily="50" charset="0"/>
            </a:endParaRPr>
          </a:p>
          <a:p>
            <a:endParaRPr lang="es-ES" sz="1600" dirty="0">
              <a:latin typeface="TT Commons Light" panose="02000506030000020003" pitchFamily="50" charset="0"/>
            </a:endParaRPr>
          </a:p>
          <a:p>
            <a:r>
              <a:rPr lang="es-ES" sz="1600" b="1" dirty="0" smtClean="0">
                <a:latin typeface="TT Commons Light" panose="02000506030000020003" pitchFamily="50" charset="0"/>
              </a:rPr>
              <a:t>Extracto de </a:t>
            </a:r>
            <a:r>
              <a:rPr lang="es-ES" sz="1600" b="1" dirty="0" err="1">
                <a:latin typeface="TT Commons Light" panose="02000506030000020003" pitchFamily="50" charset="0"/>
              </a:rPr>
              <a:t>Glycyrrhiza</a:t>
            </a:r>
            <a:r>
              <a:rPr lang="es-ES" sz="1600" b="1" dirty="0">
                <a:latin typeface="TT Commons Light" panose="02000506030000020003" pitchFamily="50" charset="0"/>
              </a:rPr>
              <a:t> glabra</a:t>
            </a:r>
            <a:r>
              <a:rPr lang="es-ES" sz="1600" b="1" dirty="0" smtClean="0">
                <a:latin typeface="TT Commons Light" panose="02000506030000020003" pitchFamily="50" charset="0"/>
              </a:rPr>
              <a:t> :</a:t>
            </a:r>
            <a:endParaRPr lang="es-ES" sz="1600" b="1" dirty="0">
              <a:latin typeface="TT Commons Light" panose="02000506030000020003" pitchFamily="50" charset="0"/>
            </a:endParaRPr>
          </a:p>
          <a:p>
            <a:r>
              <a:rPr lang="es-ES" sz="1600" dirty="0">
                <a:latin typeface="TT Commons Light" panose="02000506030000020003" pitchFamily="50" charset="0"/>
              </a:rPr>
              <a:t>La fórmula </a:t>
            </a:r>
            <a:r>
              <a:rPr lang="es-ES" sz="1600" dirty="0" smtClean="0">
                <a:latin typeface="TT Commons Light" panose="02000506030000020003" pitchFamily="50" charset="0"/>
              </a:rPr>
              <a:t>contiene una doble concentración de </a:t>
            </a:r>
            <a:r>
              <a:rPr lang="es-ES" sz="1600" dirty="0">
                <a:latin typeface="TT Commons Light" panose="02000506030000020003" pitchFamily="50" charset="0"/>
              </a:rPr>
              <a:t>extracto de </a:t>
            </a:r>
            <a:r>
              <a:rPr lang="es-ES" sz="1600" dirty="0" smtClean="0">
                <a:latin typeface="TT Commons Light" panose="02000506030000020003" pitchFamily="50" charset="0"/>
              </a:rPr>
              <a:t>raíz </a:t>
            </a:r>
            <a:r>
              <a:rPr lang="es-ES" sz="1600" dirty="0">
                <a:latin typeface="TT Commons Light" panose="02000506030000020003" pitchFamily="50" charset="0"/>
              </a:rPr>
              <a:t>de </a:t>
            </a:r>
            <a:r>
              <a:rPr lang="es-ES" sz="1600" dirty="0" err="1">
                <a:latin typeface="TT Commons Light" panose="02000506030000020003" pitchFamily="50" charset="0"/>
              </a:rPr>
              <a:t>Glycyrrhiza</a:t>
            </a:r>
            <a:r>
              <a:rPr lang="es-ES" sz="1600" dirty="0">
                <a:latin typeface="TT Commons Light" panose="02000506030000020003" pitchFamily="50" charset="0"/>
              </a:rPr>
              <a:t> glabra</a:t>
            </a:r>
            <a:r>
              <a:rPr lang="es-ES" sz="1600" dirty="0" smtClean="0">
                <a:latin typeface="TT Commons Light" panose="02000506030000020003" pitchFamily="50" charset="0"/>
              </a:rPr>
              <a:t>, una que </a:t>
            </a:r>
            <a:r>
              <a:rPr lang="es-ES" sz="1600" dirty="0">
                <a:latin typeface="TT Commons Light" panose="02000506030000020003" pitchFamily="50" charset="0"/>
              </a:rPr>
              <a:t>proviene de la planta de regaliz </a:t>
            </a:r>
            <a:r>
              <a:rPr lang="es-ES" sz="1600" dirty="0" smtClean="0">
                <a:latin typeface="TT Commons Light" panose="02000506030000020003" pitchFamily="50" charset="0"/>
              </a:rPr>
              <a:t>común europea, y otra variedad </a:t>
            </a:r>
            <a:r>
              <a:rPr lang="es-ES" sz="1600" dirty="0">
                <a:latin typeface="TT Commons Light" panose="02000506030000020003" pitchFamily="50" charset="0"/>
              </a:rPr>
              <a:t>específica de </a:t>
            </a:r>
            <a:r>
              <a:rPr lang="es-ES" sz="1600" dirty="0" smtClean="0">
                <a:latin typeface="TT Commons Light" panose="02000506030000020003" pitchFamily="50" charset="0"/>
              </a:rPr>
              <a:t>los montes Urales. </a:t>
            </a:r>
            <a:r>
              <a:rPr lang="es-ES" sz="1600" dirty="0">
                <a:latin typeface="TT Commons Light" panose="02000506030000020003" pitchFamily="50" charset="0"/>
              </a:rPr>
              <a:t>Ambos extractos tienen propiedades </a:t>
            </a:r>
            <a:r>
              <a:rPr lang="es-ES" sz="1600" dirty="0" err="1">
                <a:latin typeface="TT Commons Light" panose="02000506030000020003" pitchFamily="50" charset="0"/>
              </a:rPr>
              <a:t>despigmentantes</a:t>
            </a:r>
            <a:r>
              <a:rPr lang="es-ES" sz="1600" dirty="0">
                <a:latin typeface="TT Commons Light" panose="02000506030000020003" pitchFamily="50" charset="0"/>
              </a:rPr>
              <a:t> que ayudan a aclarar la piel y reducir la pigmentación irregular. </a:t>
            </a:r>
            <a:r>
              <a:rPr lang="es-ES" sz="1600" dirty="0">
                <a:latin typeface="TT Commons Light" panose="02000506030000020003" pitchFamily="50" charset="0"/>
              </a:rPr>
              <a:t>Además, ofrecen propiedades antiinflamatorias y </a:t>
            </a:r>
            <a:r>
              <a:rPr lang="es-ES" sz="1600" dirty="0" smtClean="0">
                <a:latin typeface="TT Commons Light" panose="02000506030000020003" pitchFamily="50" charset="0"/>
              </a:rPr>
              <a:t>antioxidantes.</a:t>
            </a:r>
            <a:endParaRPr lang="es-ES" sz="1600" dirty="0">
              <a:latin typeface="TT Commons Light" panose="02000506030000020003" pitchFamily="50" charset="0"/>
            </a:endParaRPr>
          </a:p>
          <a:p>
            <a:endParaRPr lang="es-ES" sz="1600" dirty="0">
              <a:latin typeface="TT Commons Light" panose="02000506030000020003" pitchFamily="50" charset="0"/>
            </a:endParaRPr>
          </a:p>
          <a:p>
            <a:r>
              <a:rPr lang="es-ES" sz="1600" b="1" dirty="0" err="1" smtClean="0">
                <a:latin typeface="TT Commons Light" panose="02000506030000020003" pitchFamily="50" charset="0"/>
              </a:rPr>
              <a:t>Peptidos</a:t>
            </a:r>
            <a:endParaRPr lang="es-ES" sz="1600" b="1" dirty="0">
              <a:latin typeface="TT Commons Light" panose="02000506030000020003" pitchFamily="50" charset="0"/>
            </a:endParaRPr>
          </a:p>
          <a:p>
            <a:r>
              <a:rPr lang="es-ES" sz="1600" dirty="0">
                <a:latin typeface="TT Commons Light" panose="02000506030000020003" pitchFamily="50" charset="0"/>
              </a:rPr>
              <a:t>El </a:t>
            </a:r>
            <a:r>
              <a:rPr lang="es-ES" sz="1600" dirty="0">
                <a:latin typeface="TT Commons Light" panose="02000506030000020003" pitchFamily="50" charset="0"/>
              </a:rPr>
              <a:t>Oligopéptido-34 ha demostrado tener propiedades para inhibir la síntesis de melanina. </a:t>
            </a:r>
            <a:r>
              <a:rPr lang="es-ES" sz="1600" dirty="0">
                <a:latin typeface="TT Commons Light" panose="02000506030000020003" pitchFamily="50" charset="0"/>
              </a:rPr>
              <a:t>Disminuye </a:t>
            </a:r>
            <a:r>
              <a:rPr lang="es-ES" sz="1600" dirty="0">
                <a:latin typeface="TT Commons Light" panose="02000506030000020003" pitchFamily="50" charset="0"/>
              </a:rPr>
              <a:t>la actividad de la </a:t>
            </a:r>
            <a:r>
              <a:rPr lang="es-ES" sz="1600" dirty="0" err="1">
                <a:latin typeface="TT Commons Light" panose="02000506030000020003" pitchFamily="50" charset="0"/>
              </a:rPr>
              <a:t>tirosinasa</a:t>
            </a:r>
            <a:r>
              <a:rPr lang="es-ES" sz="1600" dirty="0">
                <a:latin typeface="TT Commons Light" panose="02000506030000020003" pitchFamily="50" charset="0"/>
              </a:rPr>
              <a:t>, evita la transferencia de </a:t>
            </a:r>
            <a:r>
              <a:rPr lang="es-ES" sz="1600" dirty="0" err="1">
                <a:latin typeface="TT Commons Light" panose="02000506030000020003" pitchFamily="50" charset="0"/>
              </a:rPr>
              <a:t>melanosomas</a:t>
            </a:r>
            <a:r>
              <a:rPr lang="es-ES" sz="1600" dirty="0">
                <a:latin typeface="TT Commons Light" panose="02000506030000020003" pitchFamily="50" charset="0"/>
              </a:rPr>
              <a:t> de los </a:t>
            </a:r>
            <a:r>
              <a:rPr lang="es-ES" sz="1600" dirty="0" err="1">
                <a:latin typeface="TT Commons Light" panose="02000506030000020003" pitchFamily="50" charset="0"/>
              </a:rPr>
              <a:t>melanocitos</a:t>
            </a:r>
            <a:r>
              <a:rPr lang="es-ES" sz="1600" dirty="0">
                <a:latin typeface="TT Commons Light" panose="02000506030000020003" pitchFamily="50" charset="0"/>
              </a:rPr>
              <a:t> a los </a:t>
            </a:r>
            <a:r>
              <a:rPr lang="es-ES" sz="1600" dirty="0">
                <a:latin typeface="TT Commons Light" panose="02000506030000020003" pitchFamily="50" charset="0"/>
              </a:rPr>
              <a:t>queratinocitos, por lo tanto ayuda </a:t>
            </a:r>
            <a:r>
              <a:rPr lang="es-ES" sz="1600" dirty="0">
                <a:latin typeface="TT Commons Light" panose="02000506030000020003" pitchFamily="50" charset="0"/>
              </a:rPr>
              <a:t>a reducir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y aclarar la piel</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err="1" smtClean="0">
                <a:latin typeface="TT Commons Light" panose="02000506030000020003" pitchFamily="50" charset="0"/>
              </a:rPr>
              <a:t>Niacinamida</a:t>
            </a:r>
            <a:r>
              <a:rPr lang="es-ES" sz="1600" dirty="0" smtClean="0">
                <a:latin typeface="TT Commons Light" panose="02000506030000020003" pitchFamily="50" charset="0"/>
              </a:rPr>
              <a:t>: </a:t>
            </a:r>
            <a:r>
              <a:rPr lang="es-ES" sz="1600" dirty="0">
                <a:latin typeface="TT Commons Light" panose="02000506030000020003" pitchFamily="50" charset="0"/>
              </a:rPr>
              <a:t>También conocida como vitamina B3, contribuye a aclarar la piel y unificar su tono. Suprime la melanina para evitar que llegue a la superficie de la piel</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1006569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114553" cy="424732"/>
          </a:xfrm>
        </p:spPr>
        <p:txBody>
          <a:bodyPr/>
          <a:lstStyle/>
          <a:p>
            <a:r>
              <a:rPr lang="es-ES" sz="2400" spc="300" dirty="0" smtClean="0"/>
              <a:t>ANTIOXIDANTES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278094"/>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Vitamina C</a:t>
            </a:r>
          </a:p>
          <a:p>
            <a:r>
              <a:rPr lang="es-ES" sz="1600" dirty="0" smtClean="0">
                <a:latin typeface="TT Commons Light" panose="02000506030000020003" pitchFamily="50" charset="0"/>
              </a:rPr>
              <a:t>El </a:t>
            </a:r>
            <a:r>
              <a:rPr lang="es-ES" sz="1600" dirty="0">
                <a:latin typeface="TT Commons Light" panose="02000506030000020003" pitchFamily="50" charset="0"/>
              </a:rPr>
              <a:t>ácido ascórbico 3-O-etil es una forma específica y estabilizada de vitamina </a:t>
            </a:r>
            <a:r>
              <a:rPr lang="es-ES" sz="1600" dirty="0" smtClean="0">
                <a:latin typeface="TT Commons Light" panose="02000506030000020003" pitchFamily="50" charset="0"/>
              </a:rPr>
              <a:t>C que presenta varios beneficios para su aplicación en </a:t>
            </a:r>
            <a:r>
              <a:rPr lang="es-ES" sz="1600" dirty="0" err="1" smtClean="0">
                <a:latin typeface="TT Commons Light" panose="02000506030000020003" pitchFamily="50" charset="0"/>
              </a:rPr>
              <a:t>mesoterapia</a:t>
            </a:r>
            <a:r>
              <a:rPr lang="es-ES" sz="1600" dirty="0" smtClean="0">
                <a:latin typeface="TT Commons Light" panose="02000506030000020003" pitchFamily="50" charset="0"/>
              </a:rPr>
              <a:t>. Está considerada una de las formas más estables de vitamina C y con una mejor penetración cutánea, que le permite </a:t>
            </a:r>
            <a:r>
              <a:rPr lang="es-ES" sz="1600" dirty="0">
                <a:latin typeface="TT Commons Light" panose="02000506030000020003" pitchFamily="50" charset="0"/>
              </a:rPr>
              <a:t>llegar a capas más profundas de la </a:t>
            </a:r>
            <a:r>
              <a:rPr lang="es-ES" sz="1600" dirty="0" smtClean="0">
                <a:latin typeface="TT Commons Light" panose="02000506030000020003" pitchFamily="50" charset="0"/>
              </a:rPr>
              <a:t>piel.</a:t>
            </a:r>
          </a:p>
          <a:p>
            <a:endParaRPr lang="es-ES" sz="1600" dirty="0">
              <a:latin typeface="TT Commons Light" panose="02000506030000020003" pitchFamily="50" charset="0"/>
            </a:endParaRPr>
          </a:p>
          <a:p>
            <a:r>
              <a:rPr lang="es-ES" sz="1600" b="1" dirty="0" err="1">
                <a:latin typeface="TT Commons Light" panose="02000506030000020003" pitchFamily="50" charset="0"/>
              </a:rPr>
              <a:t>Glutation</a:t>
            </a:r>
            <a:r>
              <a:rPr lang="es-ES" sz="1600" dirty="0">
                <a:latin typeface="TT Commons Light" panose="02000506030000020003" pitchFamily="50" charset="0"/>
              </a:rPr>
              <a:t> </a:t>
            </a:r>
          </a:p>
          <a:p>
            <a:r>
              <a:rPr lang="es-ES" sz="1600" dirty="0">
                <a:latin typeface="TT Commons Light" panose="02000506030000020003" pitchFamily="50" charset="0"/>
              </a:rPr>
              <a:t>E</a:t>
            </a:r>
            <a:r>
              <a:rPr lang="es-ES" sz="1600" dirty="0">
                <a:latin typeface="TT Commons Light" panose="02000506030000020003" pitchFamily="50" charset="0"/>
              </a:rPr>
              <a:t>l </a:t>
            </a:r>
            <a:r>
              <a:rPr lang="es-ES" sz="1600" dirty="0">
                <a:latin typeface="TT Commons Light" panose="02000506030000020003" pitchFamily="50" charset="0"/>
              </a:rPr>
              <a:t>glutatión actúa como un potente </a:t>
            </a:r>
            <a:r>
              <a:rPr lang="es-ES" sz="1600" dirty="0">
                <a:latin typeface="TT Commons Light" panose="02000506030000020003" pitchFamily="50" charset="0"/>
              </a:rPr>
              <a:t>antioxidante y ayuda </a:t>
            </a:r>
            <a:r>
              <a:rPr lang="es-ES" sz="1600" dirty="0">
                <a:latin typeface="TT Commons Light" panose="02000506030000020003" pitchFamily="50" charset="0"/>
              </a:rPr>
              <a:t>a inhibir la producción de melanina</a:t>
            </a:r>
            <a:r>
              <a:rPr lang="es-ES" sz="1600" dirty="0">
                <a:latin typeface="TT Commons Light" panose="02000506030000020003" pitchFamily="50" charset="0"/>
              </a:rPr>
              <a:t>. Además</a:t>
            </a:r>
            <a:r>
              <a:rPr lang="es-ES" sz="1600" dirty="0">
                <a:latin typeface="TT Commons Light" panose="02000506030000020003" pitchFamily="50" charset="0"/>
              </a:rPr>
              <a:t>, el glutatión es conocido por su capacidad para desintoxicar la piel al eliminar toxinas y compuestos dañinos. </a:t>
            </a:r>
            <a:r>
              <a:rPr lang="es-ES" sz="1600" dirty="0">
                <a:latin typeface="TT Commons Light" panose="02000506030000020003" pitchFamily="50" charset="0"/>
              </a:rPr>
              <a:t>Esto puede ser beneficioso para eliminar impurezas, limpiar los poros obstruidos y promover una piel más limpia y saludable</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Péptidos</a:t>
            </a:r>
          </a:p>
          <a:p>
            <a:r>
              <a:rPr lang="es-ES" sz="1600" dirty="0">
                <a:latin typeface="TT Commons Light" panose="02000506030000020003" pitchFamily="50" charset="0"/>
              </a:rPr>
              <a:t>El </a:t>
            </a:r>
            <a:r>
              <a:rPr lang="es-ES" sz="1600" dirty="0">
                <a:latin typeface="TT Commons Light" panose="02000506030000020003" pitchFamily="50" charset="0"/>
              </a:rPr>
              <a:t>SH-polipéptido-2 tiene una variedad de beneficios para la </a:t>
            </a:r>
            <a:r>
              <a:rPr lang="es-ES" sz="1600" dirty="0">
                <a:latin typeface="TT Commons Light" panose="02000506030000020003" pitchFamily="50" charset="0"/>
              </a:rPr>
              <a:t>piel. </a:t>
            </a:r>
            <a:r>
              <a:rPr lang="es-ES" sz="1600" dirty="0" smtClean="0">
                <a:latin typeface="TT Commons Light" panose="02000506030000020003" pitchFamily="50" charset="0"/>
              </a:rPr>
              <a:t>Es un fuerte </a:t>
            </a:r>
            <a:r>
              <a:rPr lang="es-ES" sz="1600" dirty="0">
                <a:latin typeface="TT Commons Light" panose="02000506030000020003" pitchFamily="50" charset="0"/>
              </a:rPr>
              <a:t>antioxidante que reduce los radicales libres e inhibe las células cutáneas envejecidas. Refuerza las defensas de la piel. Reduce y previene líneas y arrugas al generar nuevas células cutáneas</a:t>
            </a:r>
            <a:r>
              <a:rPr lang="es-ES" sz="1600" dirty="0" smtClean="0">
                <a:latin typeface="TT Commons Light" panose="02000506030000020003" pitchFamily="50" charset="0"/>
              </a:rPr>
              <a:t>.</a:t>
            </a:r>
          </a:p>
          <a:p>
            <a:endParaRPr lang="es-ES" sz="1600" dirty="0" smtClean="0">
              <a:latin typeface="TT Commons Light" panose="02000506030000020003" pitchFamily="50" charset="0"/>
            </a:endParaRPr>
          </a:p>
          <a:p>
            <a:r>
              <a:rPr lang="es-ES" sz="1600" b="1" dirty="0">
                <a:latin typeface="TT Commons Light" panose="02000506030000020003" pitchFamily="50" charset="0"/>
              </a:rPr>
              <a:t>Aceite de </a:t>
            </a:r>
            <a:r>
              <a:rPr lang="es-ES" sz="1600" b="1" dirty="0" smtClean="0">
                <a:latin typeface="TT Commons Light" panose="02000506030000020003" pitchFamily="50" charset="0"/>
              </a:rPr>
              <a:t>soja: </a:t>
            </a:r>
            <a:r>
              <a:rPr lang="es-ES" sz="1600" dirty="0" smtClean="0">
                <a:latin typeface="TT Commons Light" panose="02000506030000020003" pitchFamily="50" charset="0"/>
              </a:rPr>
              <a:t>Actúa </a:t>
            </a:r>
            <a:r>
              <a:rPr lang="es-ES" sz="1600" dirty="0">
                <a:latin typeface="TT Commons Light" panose="02000506030000020003" pitchFamily="50" charset="0"/>
              </a:rPr>
              <a:t>como antioxidante y agente acondicionador de la piel</a:t>
            </a:r>
            <a:r>
              <a:rPr lang="es-ES" sz="1600" dirty="0" smtClean="0">
                <a:latin typeface="TT Commons Light" panose="02000506030000020003" pitchFamily="50" charset="0"/>
              </a:rPr>
              <a:t>.</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08842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212931" cy="424732"/>
          </a:xfrm>
        </p:spPr>
        <p:txBody>
          <a:bodyPr/>
          <a:lstStyle/>
          <a:p>
            <a:r>
              <a:rPr lang="es-ES" sz="2400" spc="300" dirty="0" smtClean="0"/>
              <a:t>COADYUVANTES EN ACNÉ</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278094"/>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El extracto de </a:t>
            </a:r>
            <a:r>
              <a:rPr lang="es-ES" sz="1600" b="1" dirty="0" err="1">
                <a:latin typeface="TT Commons Light" panose="02000506030000020003" pitchFamily="50" charset="0"/>
              </a:rPr>
              <a:t>Tricholoma</a:t>
            </a:r>
            <a:r>
              <a:rPr lang="es-ES" sz="1600" b="1" dirty="0">
                <a:latin typeface="TT Commons Light" panose="02000506030000020003" pitchFamily="50" charset="0"/>
              </a:rPr>
              <a:t> </a:t>
            </a:r>
            <a:r>
              <a:rPr lang="es-ES" sz="1600" b="1" dirty="0" err="1">
                <a:latin typeface="TT Commons Light" panose="02000506030000020003" pitchFamily="50" charset="0"/>
              </a:rPr>
              <a:t>matsutake</a:t>
            </a:r>
            <a:r>
              <a:rPr lang="es-ES" sz="1600" b="1" dirty="0">
                <a:latin typeface="TT Commons Light" panose="02000506030000020003" pitchFamily="50" charset="0"/>
              </a:rPr>
              <a:t> </a:t>
            </a:r>
            <a:r>
              <a:rPr lang="es-ES" sz="1600" dirty="0">
                <a:latin typeface="TT Commons Light" panose="02000506030000020003" pitchFamily="50" charset="0"/>
              </a:rPr>
              <a:t>se obtiene de un hongo comestible conocido como </a:t>
            </a:r>
            <a:r>
              <a:rPr lang="es-ES" sz="1600" dirty="0" err="1">
                <a:latin typeface="TT Commons Light" panose="02000506030000020003" pitchFamily="50" charset="0"/>
              </a:rPr>
              <a:t>matsutake</a:t>
            </a:r>
            <a:r>
              <a:rPr lang="es-ES" sz="1600" dirty="0">
                <a:latin typeface="TT Commons Light" panose="02000506030000020003" pitchFamily="50" charset="0"/>
              </a:rPr>
              <a:t>, que es originario de Asia y se encuentra especialmente en regiones como Japón, Corea y China. </a:t>
            </a:r>
            <a:r>
              <a:rPr lang="es-ES" sz="1600" dirty="0">
                <a:latin typeface="TT Commons Light" panose="02000506030000020003" pitchFamily="50" charset="0"/>
              </a:rPr>
              <a:t>T</a:t>
            </a:r>
            <a:r>
              <a:rPr lang="es-ES" sz="1600" dirty="0" smtClean="0">
                <a:latin typeface="TT Commons Light" panose="02000506030000020003" pitchFamily="50" charset="0"/>
              </a:rPr>
              <a:t>iene </a:t>
            </a:r>
            <a:r>
              <a:rPr lang="es-ES" sz="1600" b="1" dirty="0">
                <a:latin typeface="TT Commons Light" panose="02000506030000020003" pitchFamily="50" charset="0"/>
              </a:rPr>
              <a:t>propiedades antimicrobianas</a:t>
            </a:r>
            <a:r>
              <a:rPr lang="es-ES" sz="1600" dirty="0">
                <a:latin typeface="TT Commons Light" panose="02000506030000020003" pitchFamily="50" charset="0"/>
              </a:rPr>
              <a:t>, lo que significa que puede ayudar a combatir las bacterias y otros microorganismos que pueden causar infecciones cutáneas, </a:t>
            </a:r>
            <a:r>
              <a:rPr lang="es-ES" sz="1600" dirty="0" smtClean="0">
                <a:latin typeface="TT Commons Light" panose="02000506030000020003" pitchFamily="50" charset="0"/>
              </a:rPr>
              <a:t>como </a:t>
            </a:r>
            <a:r>
              <a:rPr lang="es-ES" sz="1600" dirty="0">
                <a:latin typeface="TT Commons Light" panose="02000506030000020003" pitchFamily="50" charset="0"/>
              </a:rPr>
              <a:t>el acné</a:t>
            </a:r>
            <a:r>
              <a:rPr lang="es-ES" sz="1600" dirty="0" smtClean="0">
                <a:latin typeface="TT Commons Light" panose="02000506030000020003" pitchFamily="50" charset="0"/>
              </a:rPr>
              <a:t>. </a:t>
            </a:r>
          </a:p>
          <a:p>
            <a:endParaRPr lang="es-ES" sz="1600" dirty="0">
              <a:latin typeface="TT Commons Light" panose="02000506030000020003" pitchFamily="50" charset="0"/>
            </a:endParaRPr>
          </a:p>
          <a:p>
            <a:r>
              <a:rPr lang="es-ES" sz="1600" dirty="0">
                <a:latin typeface="TT Commons Light" panose="02000506030000020003" pitchFamily="50" charset="0"/>
              </a:rPr>
              <a:t>Dentro de su propiedades, está la de equilibrar </a:t>
            </a:r>
            <a:r>
              <a:rPr lang="es-ES" sz="1600" dirty="0">
                <a:latin typeface="TT Commons Light" panose="02000506030000020003" pitchFamily="50" charset="0"/>
              </a:rPr>
              <a:t>el sistema endocrino, lo que a su vez puede influir en la </a:t>
            </a:r>
            <a:r>
              <a:rPr lang="es-ES" sz="1600" b="1" dirty="0">
                <a:latin typeface="TT Commons Light" panose="02000506030000020003" pitchFamily="50" charset="0"/>
              </a:rPr>
              <a:t>producción de </a:t>
            </a:r>
            <a:r>
              <a:rPr lang="es-ES" sz="1600" b="1" dirty="0">
                <a:latin typeface="TT Commons Light" panose="02000506030000020003" pitchFamily="50" charset="0"/>
              </a:rPr>
              <a:t>sebo</a:t>
            </a:r>
            <a:r>
              <a:rPr lang="es-ES" sz="1600" dirty="0">
                <a:latin typeface="TT Commons Light" panose="02000506030000020003" pitchFamily="50" charset="0"/>
              </a:rPr>
              <a:t>. </a:t>
            </a:r>
            <a:r>
              <a:rPr lang="es-ES" sz="1600" dirty="0" smtClean="0">
                <a:latin typeface="TT Commons Light" panose="02000506030000020003" pitchFamily="50" charset="0"/>
              </a:rPr>
              <a:t>Además, </a:t>
            </a:r>
            <a:r>
              <a:rPr lang="es-ES" sz="1600" dirty="0">
                <a:latin typeface="TT Commons Light" panose="02000506030000020003" pitchFamily="50" charset="0"/>
              </a:rPr>
              <a:t>contiene una variedad de </a:t>
            </a:r>
            <a:r>
              <a:rPr lang="es-ES" sz="1600" b="1" dirty="0">
                <a:latin typeface="TT Commons Light" panose="02000506030000020003" pitchFamily="50" charset="0"/>
              </a:rPr>
              <a:t>antioxidantes</a:t>
            </a:r>
            <a:r>
              <a:rPr lang="es-ES" sz="1600" dirty="0">
                <a:latin typeface="TT Commons Light" panose="02000506030000020003" pitchFamily="50" charset="0"/>
              </a:rPr>
              <a:t>, como los </a:t>
            </a:r>
            <a:r>
              <a:rPr lang="es-ES" sz="1600" dirty="0" err="1" smtClean="0">
                <a:latin typeface="TT Commons Light" panose="02000506030000020003" pitchFamily="50" charset="0"/>
              </a:rPr>
              <a:t>polifenoles</a:t>
            </a:r>
            <a:r>
              <a:rPr lang="es-ES" sz="1600" dirty="0" smtClean="0">
                <a:latin typeface="TT Commons Light" panose="02000506030000020003" pitchFamily="50" charset="0"/>
              </a:rPr>
              <a:t> y </a:t>
            </a:r>
            <a:r>
              <a:rPr lang="es-ES" sz="1600" dirty="0">
                <a:latin typeface="TT Commons Light" panose="02000506030000020003" pitchFamily="50" charset="0"/>
              </a:rPr>
              <a:t>puede ayudar a </a:t>
            </a:r>
            <a:r>
              <a:rPr lang="es-ES" sz="1600" b="1" dirty="0">
                <a:latin typeface="TT Commons Light" panose="02000506030000020003" pitchFamily="50" charset="0"/>
              </a:rPr>
              <a:t>reducir la apariencia de manchas </a:t>
            </a:r>
            <a:r>
              <a:rPr lang="es-ES" sz="1600" dirty="0">
                <a:latin typeface="TT Commons Light" panose="02000506030000020003" pitchFamily="50" charset="0"/>
              </a:rPr>
              <a:t>y pigmentación en la </a:t>
            </a:r>
            <a:r>
              <a:rPr lang="es-ES" sz="1600" dirty="0" smtClean="0">
                <a:latin typeface="TT Commons Light" panose="02000506030000020003" pitchFamily="50" charset="0"/>
              </a:rPr>
              <a:t>piel.</a:t>
            </a:r>
          </a:p>
          <a:p>
            <a:endParaRPr lang="es-ES" sz="1600" dirty="0">
              <a:latin typeface="TT Commons Light" panose="02000506030000020003" pitchFamily="50" charset="0"/>
            </a:endParaRPr>
          </a:p>
          <a:p>
            <a:r>
              <a:rPr lang="es-ES" sz="1600" dirty="0">
                <a:latin typeface="TT Commons Light" panose="02000506030000020003" pitchFamily="50" charset="0"/>
              </a:rPr>
              <a:t>Otros ingredientes </a:t>
            </a:r>
            <a:r>
              <a:rPr lang="es-ES" sz="1600" dirty="0" smtClean="0">
                <a:latin typeface="TT Commons Light" panose="02000506030000020003" pitchFamily="50" charset="0"/>
              </a:rPr>
              <a:t>con varias </a:t>
            </a:r>
            <a:r>
              <a:rPr lang="es-ES" sz="1600" dirty="0">
                <a:latin typeface="TT Commons Light" panose="02000506030000020003" pitchFamily="50" charset="0"/>
              </a:rPr>
              <a:t>funciones tienen un papel adyuvante en las pieles con tendencia </a:t>
            </a:r>
            <a:r>
              <a:rPr lang="es-ES" sz="1600" dirty="0" err="1" smtClean="0">
                <a:latin typeface="TT Commons Light" panose="02000506030000020003" pitchFamily="50" charset="0"/>
              </a:rPr>
              <a:t>acneica</a:t>
            </a:r>
            <a:r>
              <a:rPr lang="es-ES" sz="1600" dirty="0" smtClean="0">
                <a:latin typeface="TT Commons Light" panose="02000506030000020003" pitchFamily="50" charset="0"/>
              </a:rPr>
              <a:t>:</a:t>
            </a:r>
          </a:p>
          <a:p>
            <a:endParaRPr lang="es-ES" sz="1600" dirty="0" smtClean="0">
              <a:latin typeface="TT Commons Light" panose="02000506030000020003" pitchFamily="50" charset="0"/>
            </a:endParaRPr>
          </a:p>
          <a:p>
            <a:r>
              <a:rPr lang="es-ES" sz="1600" dirty="0" smtClean="0">
                <a:latin typeface="TT Commons Light" panose="02000506030000020003" pitchFamily="50" charset="0"/>
              </a:rPr>
              <a:t>El </a:t>
            </a:r>
            <a:r>
              <a:rPr lang="es-ES" sz="1600" dirty="0">
                <a:latin typeface="TT Commons Light" panose="02000506030000020003" pitchFamily="50" charset="0"/>
              </a:rPr>
              <a:t>extracto de raíz de </a:t>
            </a:r>
            <a:r>
              <a:rPr lang="es-ES" sz="1600" b="1" dirty="0" err="1">
                <a:latin typeface="TT Commons Light" panose="02000506030000020003" pitchFamily="50" charset="0"/>
              </a:rPr>
              <a:t>Glycyrrhiza</a:t>
            </a:r>
            <a:r>
              <a:rPr lang="es-ES" sz="1600" b="1" dirty="0">
                <a:latin typeface="TT Commons Light" panose="02000506030000020003" pitchFamily="50" charset="0"/>
              </a:rPr>
              <a:t> glabra</a:t>
            </a:r>
            <a:r>
              <a:rPr lang="es-ES" sz="1600" dirty="0">
                <a:latin typeface="TT Commons Light" panose="02000506030000020003" pitchFamily="50" charset="0"/>
              </a:rPr>
              <a:t>, que tiene propiedades antiinflamatorias y puede ayudar a regular la producción de sebo en la </a:t>
            </a:r>
            <a:r>
              <a:rPr lang="es-ES" sz="1600" dirty="0">
                <a:latin typeface="TT Commons Light" panose="02000506030000020003" pitchFamily="50" charset="0"/>
              </a:rPr>
              <a:t>piel</a:t>
            </a:r>
            <a:r>
              <a:rPr lang="es-ES" sz="1600" dirty="0" smtClean="0">
                <a:latin typeface="TT Commons Light" panose="02000506030000020003" pitchFamily="50" charset="0"/>
              </a:rPr>
              <a:t>, </a:t>
            </a:r>
          </a:p>
          <a:p>
            <a:endParaRPr lang="es-ES" sz="1600" dirty="0">
              <a:latin typeface="TT Commons Light" panose="02000506030000020003" pitchFamily="50" charset="0"/>
            </a:endParaRPr>
          </a:p>
          <a:p>
            <a:r>
              <a:rPr lang="es-ES" sz="1600" dirty="0">
                <a:latin typeface="TT Commons Light" panose="02000506030000020003" pitchFamily="50" charset="0"/>
              </a:rPr>
              <a:t>L</a:t>
            </a:r>
            <a:r>
              <a:rPr lang="es-ES" sz="1600" dirty="0" smtClean="0">
                <a:latin typeface="TT Commons Light" panose="02000506030000020003" pitchFamily="50" charset="0"/>
              </a:rPr>
              <a:t>a </a:t>
            </a:r>
            <a:r>
              <a:rPr lang="es-ES" sz="1600" b="1" dirty="0" err="1">
                <a:latin typeface="TT Commons Light" panose="02000506030000020003" pitchFamily="50" charset="0"/>
              </a:rPr>
              <a:t>niacinamida</a:t>
            </a:r>
            <a:r>
              <a:rPr lang="es-ES" sz="1600" dirty="0">
                <a:latin typeface="TT Commons Light" panose="02000506030000020003" pitchFamily="50" charset="0"/>
              </a:rPr>
              <a:t> puede regular la producción de sebo y ayudar a mantener los poros despejados</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dirty="0">
                <a:latin typeface="TT Commons Light" panose="02000506030000020003" pitchFamily="50" charset="0"/>
              </a:rPr>
              <a:t>La </a:t>
            </a:r>
            <a:r>
              <a:rPr lang="es-ES" sz="1600" b="1" dirty="0">
                <a:latin typeface="TT Commons Light" panose="02000506030000020003" pitchFamily="50" charset="0"/>
              </a:rPr>
              <a:t>lecitina</a:t>
            </a:r>
            <a:r>
              <a:rPr lang="es-ES" sz="1600" dirty="0">
                <a:latin typeface="TT Commons Light" panose="02000506030000020003" pitchFamily="50" charset="0"/>
              </a:rPr>
              <a:t> mejora </a:t>
            </a:r>
            <a:r>
              <a:rPr lang="es-ES" sz="1600" dirty="0">
                <a:latin typeface="TT Commons Light" panose="02000506030000020003" pitchFamily="50" charset="0"/>
              </a:rPr>
              <a:t>la </a:t>
            </a:r>
            <a:r>
              <a:rPr lang="es-ES" sz="1600" dirty="0" err="1" smtClean="0">
                <a:latin typeface="TT Commons Light" panose="02000506030000020003" pitchFamily="50" charset="0"/>
              </a:rPr>
              <a:t>la</a:t>
            </a:r>
            <a:r>
              <a:rPr lang="es-ES" sz="1600" dirty="0" smtClean="0">
                <a:latin typeface="TT Commons Light" panose="02000506030000020003" pitchFamily="50" charset="0"/>
              </a:rPr>
              <a:t> </a:t>
            </a:r>
            <a:r>
              <a:rPr lang="es-ES" sz="1600" dirty="0">
                <a:latin typeface="TT Commons Light" panose="02000506030000020003" pitchFamily="50" charset="0"/>
              </a:rPr>
              <a:t>piel seca o dañada al reducir la descamación y restaurar su </a:t>
            </a:r>
            <a:r>
              <a:rPr lang="es-ES" sz="1600" dirty="0" smtClean="0">
                <a:latin typeface="TT Commons Light" panose="02000506030000020003" pitchFamily="50" charset="0"/>
              </a:rPr>
              <a:t>flexibilidad.</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656549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8" y="444913"/>
            <a:ext cx="4286842" cy="332307"/>
          </a:xfrm>
        </p:spPr>
        <p:txBody>
          <a:bodyPr/>
          <a:lstStyle/>
          <a:p>
            <a:r>
              <a:rPr lang="en-US" sz="2399" spc="300" dirty="0">
                <a:solidFill>
                  <a:schemeClr val="tx1"/>
                </a:solidFill>
                <a:latin typeface="Bebas Neue Regular" panose="00000500000000000000" pitchFamily="50" charset="0"/>
              </a:rPr>
              <a:t>CLARITY SHIELD DP3 PEP PROMESO</a:t>
            </a:r>
          </a:p>
        </p:txBody>
      </p:sp>
      <p:sp>
        <p:nvSpPr>
          <p:cNvPr id="3" name="Marcador de texto 2"/>
          <p:cNvSpPr>
            <a:spLocks noGrp="1"/>
          </p:cNvSpPr>
          <p:nvPr>
            <p:ph type="body" idx="1"/>
          </p:nvPr>
        </p:nvSpPr>
        <p:spPr>
          <a:xfrm>
            <a:off x="699717" y="1790202"/>
            <a:ext cx="3588195" cy="1444439"/>
          </a:xfrm>
        </p:spPr>
        <p:txBody>
          <a:bodyPr>
            <a:noAutofit/>
          </a:bodyPr>
          <a:lstStyle/>
          <a:p>
            <a:pPr algn="l" rtl="0"/>
            <a:r>
              <a:rPr lang="es-ES" sz="1799" b="1" dirty="0">
                <a:solidFill>
                  <a:schemeClr val="tx1"/>
                </a:solidFill>
                <a:latin typeface="TT Commons Light" panose="02000506030000020003" pitchFamily="50" charset="0"/>
              </a:rPr>
              <a:t>Asociado  a Línea: DESPIGMEN P3</a:t>
            </a:r>
          </a:p>
          <a:p>
            <a:pPr algn="l" rtl="0"/>
            <a:endParaRPr lang="es-ES" sz="1799" dirty="0">
              <a:solidFill>
                <a:schemeClr val="tx1"/>
              </a:solidFill>
              <a:latin typeface="TT Commons Light" panose="02000506030000020003" pitchFamily="50" charset="0"/>
            </a:endParaRPr>
          </a:p>
          <a:p>
            <a:r>
              <a:rPr lang="de-DE" sz="1799" b="1" dirty="0">
                <a:solidFill>
                  <a:schemeClr val="tx1"/>
                </a:solidFill>
                <a:latin typeface="TT Commons Light" panose="02000506030000020003" pitchFamily="50" charset="0"/>
              </a:rPr>
              <a:t>Presentación</a:t>
            </a:r>
            <a:r>
              <a:rPr lang="de-DE" sz="1799" dirty="0">
                <a:solidFill>
                  <a:schemeClr val="tx1"/>
                </a:solidFill>
                <a:latin typeface="TT Commons Light" panose="02000506030000020003" pitchFamily="50" charset="0"/>
              </a:rPr>
              <a:t>: 5 viales x 5 ml  (estériles) Uso tópico</a:t>
            </a: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t>
            </a:r>
            <a:r>
              <a:rPr lang="es-ES" sz="1799" dirty="0" err="1" smtClean="0">
                <a:solidFill>
                  <a:schemeClr val="tx1"/>
                </a:solidFill>
                <a:latin typeface="TT Commons Light" panose="02000506030000020003" pitchFamily="50" charset="0"/>
              </a:rPr>
              <a:t>Melasma</a:t>
            </a:r>
            <a:r>
              <a:rPr lang="es-ES" sz="1799" dirty="0" smtClean="0">
                <a:solidFill>
                  <a:schemeClr val="tx1"/>
                </a:solidFill>
                <a:latin typeface="TT Commons Light" panose="02000506030000020003" pitchFamily="50" charset="0"/>
              </a:rPr>
              <a:t> &amp; </a:t>
            </a:r>
            <a:r>
              <a:rPr lang="es-ES" sz="1799" dirty="0" err="1" smtClean="0">
                <a:solidFill>
                  <a:schemeClr val="tx1"/>
                </a:solidFill>
                <a:latin typeface="TT Commons Light" panose="02000506030000020003" pitchFamily="50" charset="0"/>
              </a:rPr>
              <a:t>Hiperpigmentación</a:t>
            </a:r>
            <a:r>
              <a:rPr lang="es-ES" sz="1799" dirty="0" smtClean="0">
                <a:solidFill>
                  <a:schemeClr val="tx1"/>
                </a:solidFill>
                <a:latin typeface="TT Commons Light" panose="02000506030000020003" pitchFamily="50" charset="0"/>
              </a:rPr>
              <a:t> Post-Inflamatoria</a:t>
            </a:r>
            <a:endParaRPr lang="es-ES"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r>
              <a:rPr lang="es-ES" sz="1799" dirty="0">
                <a:solidFill>
                  <a:schemeClr val="tx1"/>
                </a:solidFill>
                <a:latin typeface="TT Commons Light" panose="02000506030000020003" pitchFamily="50" charset="0"/>
              </a:rPr>
              <a:t>Ingredientes: Ácido </a:t>
            </a:r>
            <a:r>
              <a:rPr lang="es-ES" sz="1799" dirty="0" err="1">
                <a:solidFill>
                  <a:schemeClr val="tx1"/>
                </a:solidFill>
                <a:latin typeface="TT Commons Light" panose="02000506030000020003" pitchFamily="50" charset="0"/>
              </a:rPr>
              <a:t>tranexámico</a:t>
            </a:r>
            <a:endParaRPr lang="es-ES" sz="1799" dirty="0">
              <a:solidFill>
                <a:schemeClr val="tx1"/>
              </a:solidFill>
              <a:latin typeface="TT Commons Light" panose="02000506030000020003" pitchFamily="50"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8246" y="1920602"/>
            <a:ext cx="5074204" cy="2999930"/>
          </a:xfrm>
          <a:prstGeom prst="rect">
            <a:avLst/>
          </a:prstGeom>
        </p:spPr>
      </p:pic>
    </p:spTree>
    <p:extLst>
      <p:ext uri="{BB962C8B-B14F-4D97-AF65-F5344CB8AC3E}">
        <p14:creationId xmlns:p14="http://schemas.microsoft.com/office/powerpoint/2010/main" val="1682770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4472699" cy="424603"/>
          </a:xfrm>
        </p:spPr>
        <p:txBody>
          <a:bodyPr/>
          <a:lstStyle/>
          <a:p>
            <a:r>
              <a:rPr lang="en-US" sz="2399" spc="300" dirty="0"/>
              <a:t>CLARITY SHIELD DP3 PEP PROMESO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816429"/>
          </a:xfrm>
          <a:prstGeom prst="rect">
            <a:avLst/>
          </a:prstGeom>
          <a:noFill/>
          <a:ln w="9525">
            <a:noFill/>
            <a:miter lim="800000"/>
            <a:headEnd/>
            <a:tailEnd/>
          </a:ln>
        </p:spPr>
        <p:txBody>
          <a:bodyPr wrap="square">
            <a:spAutoFit/>
          </a:bodyPr>
          <a:lstStyle/>
          <a:p>
            <a:r>
              <a:rPr lang="en-US" sz="1600" dirty="0">
                <a:latin typeface="TT Commons Light" panose="02000506030000020003" pitchFamily="50" charset="0"/>
              </a:rPr>
              <a:t>CLARITY SHIELD DP3 PEP PROMESO</a:t>
            </a:r>
            <a:r>
              <a:rPr lang="en-US" sz="1600" dirty="0">
                <a:latin typeface="TT Commons Light" panose="02000506030000020003" pitchFamily="50" charset="0"/>
              </a:rPr>
              <a:t> </a:t>
            </a:r>
            <a:r>
              <a:rPr lang="es-ES" sz="1600" dirty="0">
                <a:latin typeface="TT Commons Light" panose="02000506030000020003" pitchFamily="50" charset="0"/>
              </a:rPr>
              <a:t> </a:t>
            </a:r>
            <a:r>
              <a:rPr lang="es-ES" sz="1600" dirty="0">
                <a:latin typeface="TT Commons Light" panose="02000506030000020003" pitchFamily="50" charset="0"/>
              </a:rPr>
              <a:t>es un producto excepcionalmente formulado que se enfoca en un solo ingrediente activo: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al 2%. Esta fórmula, centrada en la pureza y potencia de este componente, ofrece una solución directa y efectiva para abordar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cutánea</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s-ES" sz="1600" dirty="0" smtClean="0">
                <a:latin typeface="TT Commons Light" panose="02000506030000020003" pitchFamily="50" charset="0"/>
              </a:rPr>
              <a:t>ÁCIDO TRANEXÁMICO 2%</a:t>
            </a:r>
            <a:endParaRPr lang="es-ES" sz="1600" dirty="0">
              <a:latin typeface="TT Commons Light" panose="02000506030000020003" pitchFamily="50" charset="0"/>
            </a:endParaRPr>
          </a:p>
          <a:p>
            <a:endParaRPr lang="es-ES" sz="1600" dirty="0" smtClean="0">
              <a:latin typeface="TT Commons Light" panose="02000506030000020003" pitchFamily="50" charset="0"/>
            </a:endParaRPr>
          </a:p>
          <a:p>
            <a:endParaRPr lang="en-US" dirty="0"/>
          </a:p>
          <a:p>
            <a:r>
              <a:rPr lang="es-ES" sz="1600" dirty="0" err="1">
                <a:latin typeface="TT Commons Light" panose="02000506030000020003" pitchFamily="50" charset="0"/>
              </a:rPr>
              <a:t>Clarity</a:t>
            </a:r>
            <a:r>
              <a:rPr lang="es-ES" sz="1600" dirty="0">
                <a:latin typeface="TT Commons Light" panose="02000506030000020003" pitchFamily="50" charset="0"/>
              </a:rPr>
              <a:t> </a:t>
            </a:r>
            <a:r>
              <a:rPr lang="es-ES" sz="1600" dirty="0" err="1">
                <a:latin typeface="TT Commons Light" panose="02000506030000020003" pitchFamily="50" charset="0"/>
              </a:rPr>
              <a:t>Shield</a:t>
            </a:r>
            <a:r>
              <a:rPr lang="es-ES" sz="1600" dirty="0">
                <a:latin typeface="TT Commons Light" panose="02000506030000020003" pitchFamily="50" charset="0"/>
              </a:rPr>
              <a:t> se caracteriza por su enfoque simple pero poderoso. Al limitarse al ácido </a:t>
            </a:r>
            <a:r>
              <a:rPr lang="es-ES" sz="1600" dirty="0" err="1">
                <a:latin typeface="TT Commons Light" panose="02000506030000020003" pitchFamily="50" charset="0"/>
              </a:rPr>
              <a:t>tranexámico</a:t>
            </a:r>
            <a:r>
              <a:rPr lang="es-ES" sz="1600" dirty="0">
                <a:latin typeface="TT Commons Light" panose="02000506030000020003" pitchFamily="50" charset="0"/>
              </a:rPr>
              <a:t> como su único ingrediente activo, este producto ofrece una solución concentrada y especializada para las preocupaciones de </a:t>
            </a:r>
            <a:r>
              <a:rPr lang="es-ES" sz="1600" dirty="0" err="1" smtClean="0">
                <a:latin typeface="TT Commons Light" panose="02000506030000020003" pitchFamily="50" charset="0"/>
              </a:rPr>
              <a:t>hiperpigmentación</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dirty="0" smtClean="0">
                <a:latin typeface="TT Commons Light" panose="02000506030000020003" pitchFamily="50" charset="0"/>
              </a:rPr>
              <a:t>Con </a:t>
            </a:r>
            <a:r>
              <a:rPr lang="es-ES" sz="1600" dirty="0">
                <a:latin typeface="TT Commons Light" panose="02000506030000020003" pitchFamily="50" charset="0"/>
              </a:rPr>
              <a:t>una concentración del 2% de ácido </a:t>
            </a:r>
            <a:r>
              <a:rPr lang="es-ES" sz="1600" dirty="0" err="1">
                <a:latin typeface="TT Commons Light" panose="02000506030000020003" pitchFamily="50" charset="0"/>
              </a:rPr>
              <a:t>tranexámico</a:t>
            </a:r>
            <a:r>
              <a:rPr lang="es-ES" sz="1600" dirty="0">
                <a:latin typeface="TT Commons Light" panose="02000506030000020003" pitchFamily="50" charset="0"/>
              </a:rPr>
              <a:t>, </a:t>
            </a:r>
            <a:r>
              <a:rPr lang="es-ES" sz="1600" dirty="0" smtClean="0">
                <a:latin typeface="TT Commons Light" panose="02000506030000020003" pitchFamily="50" charset="0"/>
              </a:rPr>
              <a:t>destaca </a:t>
            </a:r>
            <a:r>
              <a:rPr lang="es-ES" sz="1600" dirty="0">
                <a:latin typeface="TT Commons Light" panose="02000506030000020003" pitchFamily="50" charset="0"/>
              </a:rPr>
              <a:t>por su capacidad para reducir la producción excesiva de pigmento en la piel, </a:t>
            </a:r>
            <a:r>
              <a:rPr lang="es-ES" sz="1600" dirty="0" smtClean="0">
                <a:latin typeface="TT Commons Light" panose="02000506030000020003" pitchFamily="50" charset="0"/>
              </a:rPr>
              <a:t>mejorando la </a:t>
            </a:r>
            <a:r>
              <a:rPr lang="es-ES" sz="1600" dirty="0">
                <a:latin typeface="TT Commons Light" panose="02000506030000020003" pitchFamily="50" charset="0"/>
              </a:rPr>
              <a:t>uniformidad del tono de la piel y </a:t>
            </a:r>
            <a:r>
              <a:rPr lang="es-ES" sz="1600" dirty="0" smtClean="0">
                <a:latin typeface="TT Commons Light" panose="02000506030000020003" pitchFamily="50" charset="0"/>
              </a:rPr>
              <a:t>restaurando su luminosidad.</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704131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s-ES" sz="2400" spc="300" dirty="0" smtClean="0"/>
              <a:t>Ácido </a:t>
            </a:r>
            <a:r>
              <a:rPr lang="es-ES" sz="2400" spc="300" dirty="0" err="1" smtClean="0"/>
              <a:t>tranexámico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278094"/>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es un fármaco conocido por su capacidad de promover la coagulación, lo que significa que ayuda a prevenir hemorragias. Esto lo ha convertido en un elemento frecuentemente empleado en medicina para evitar sangrados excesivos.</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dirty="0">
                <a:latin typeface="TT Commons Light" panose="02000506030000020003" pitchFamily="50" charset="0"/>
              </a:rPr>
              <a:t>Recientemente, ha ganado reconocimiento en los campos de la cosmética, dermatología y medicina estética debido a un beneficio adicional respaldado por estudios clínicos: su capacidad para regular la formación de manchas en la piel</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dirty="0">
                <a:latin typeface="TT Commons Light" panose="02000506030000020003" pitchFamily="50" charset="0"/>
              </a:rPr>
              <a:t>Varios estudios clínicos y revisiones han evaluado la eficacia y seguridad del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en diferentes concentraciones para el tratamiento de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cutánea, incluyendo el </a:t>
            </a:r>
            <a:r>
              <a:rPr lang="es-ES" sz="1600" dirty="0" err="1">
                <a:latin typeface="TT Commons Light" panose="02000506030000020003" pitchFamily="50" charset="0"/>
              </a:rPr>
              <a:t>melasma</a:t>
            </a:r>
            <a:r>
              <a:rPr lang="es-ES" sz="1600" dirty="0">
                <a:latin typeface="TT Commons Light" panose="02000506030000020003" pitchFamily="50" charset="0"/>
              </a:rPr>
              <a:t>. </a:t>
            </a:r>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r>
              <a:rPr lang="es-ES" sz="1600" dirty="0" smtClean="0">
                <a:latin typeface="TT Commons Light" panose="02000506030000020003" pitchFamily="50" charset="0"/>
              </a:rPr>
              <a:t>Aunque </a:t>
            </a:r>
            <a:r>
              <a:rPr lang="es-ES" sz="1600" dirty="0">
                <a:latin typeface="TT Commons Light" panose="02000506030000020003" pitchFamily="50" charset="0"/>
              </a:rPr>
              <a:t>la dosis exacta puede variar según el paciente y la condición específica a tratar, se ha observado que concentraciones en el rango del </a:t>
            </a:r>
            <a:r>
              <a:rPr lang="es-ES" sz="1600" dirty="0" smtClean="0">
                <a:latin typeface="TT Commons Light" panose="02000506030000020003" pitchFamily="50" charset="0"/>
              </a:rPr>
              <a:t>2% </a:t>
            </a:r>
            <a:r>
              <a:rPr lang="es-ES" sz="1600" dirty="0">
                <a:latin typeface="TT Commons Light" panose="02000506030000020003" pitchFamily="50" charset="0"/>
              </a:rPr>
              <a:t>al 5% suelen ser efectivas para lograr resultados significativos en la reducción de la pigmentación y mejorar la apariencia de la piel.</a:t>
            </a:r>
            <a:endParaRPr lang="es-ES" sz="1600" dirty="0">
              <a:latin typeface="TT Commons Light" panose="02000506030000020003" pitchFamily="50" charset="0"/>
            </a:endParaRPr>
          </a:p>
          <a:p>
            <a:endParaRPr lang="es-ES" sz="1600" dirty="0">
              <a:latin typeface="TT Commons Light" panose="02000506030000020003" pitchFamily="50" charset="0"/>
            </a:endParaRP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42598045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s-ES" sz="2400" spc="300" dirty="0" smtClean="0"/>
              <a:t>Ácido </a:t>
            </a:r>
            <a:r>
              <a:rPr lang="es-ES" sz="2400" spc="300" dirty="0" err="1" smtClean="0"/>
              <a:t>tranexámico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dirty="0" smtClean="0">
                <a:latin typeface="TT Commons Light" panose="02000506030000020003" pitchFamily="50" charset="0"/>
              </a:rPr>
              <a:t>El </a:t>
            </a:r>
            <a:r>
              <a:rPr lang="es-ES" sz="1600" dirty="0">
                <a:latin typeface="TT Commons Light" panose="02000506030000020003" pitchFamily="50" charset="0"/>
              </a:rPr>
              <a:t>ácido </a:t>
            </a:r>
            <a:r>
              <a:rPr lang="es-ES" sz="1600" dirty="0" err="1" smtClean="0">
                <a:latin typeface="TT Commons Light" panose="02000506030000020003" pitchFamily="50" charset="0"/>
              </a:rPr>
              <a:t>tranexámico</a:t>
            </a:r>
            <a:r>
              <a:rPr lang="es-ES" sz="1600" dirty="0" smtClean="0">
                <a:latin typeface="TT Commons Light" panose="02000506030000020003" pitchFamily="50" charset="0"/>
              </a:rPr>
              <a:t> es una </a:t>
            </a:r>
            <a:r>
              <a:rPr lang="es-ES" sz="1600" dirty="0">
                <a:latin typeface="TT Commons Light" panose="02000506030000020003" pitchFamily="50" charset="0"/>
              </a:rPr>
              <a:t>opción prometedora </a:t>
            </a:r>
            <a:r>
              <a:rPr lang="es-ES" sz="1600" dirty="0" smtClean="0">
                <a:latin typeface="TT Commons Light" panose="02000506030000020003" pitchFamily="50" charset="0"/>
              </a:rPr>
              <a:t>para combatir la </a:t>
            </a:r>
            <a:r>
              <a:rPr lang="es-ES" sz="1600" dirty="0">
                <a:latin typeface="TT Commons Light" panose="02000506030000020003" pitchFamily="50" charset="0"/>
              </a:rPr>
              <a:t>pigmentación cutánea. </a:t>
            </a:r>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r>
              <a:rPr lang="es-ES" sz="1600" b="1" dirty="0" smtClean="0">
                <a:latin typeface="TT Commons Light" panose="02000506030000020003" pitchFamily="50" charset="0"/>
              </a:rPr>
              <a:t>Regula </a:t>
            </a:r>
            <a:r>
              <a:rPr lang="es-ES" sz="1600" b="1" dirty="0">
                <a:latin typeface="TT Commons Light" panose="02000506030000020003" pitchFamily="50" charset="0"/>
              </a:rPr>
              <a:t>la actividad de los </a:t>
            </a:r>
            <a:r>
              <a:rPr lang="es-ES" sz="1600" b="1" dirty="0" err="1">
                <a:latin typeface="TT Commons Light" panose="02000506030000020003" pitchFamily="50" charset="0"/>
              </a:rPr>
              <a:t>melanocitos</a:t>
            </a:r>
            <a:r>
              <a:rPr lang="es-ES" sz="1600" dirty="0">
                <a:latin typeface="TT Commons Light" panose="02000506030000020003" pitchFamily="50" charset="0"/>
              </a:rPr>
              <a:t>, las células responsables de la producción de </a:t>
            </a:r>
            <a:r>
              <a:rPr lang="es-ES" sz="1600" dirty="0" smtClean="0">
                <a:latin typeface="TT Commons Light" panose="02000506030000020003" pitchFamily="50" charset="0"/>
              </a:rPr>
              <a:t>melanina: Al </a:t>
            </a:r>
            <a:r>
              <a:rPr lang="es-ES" sz="1600" dirty="0">
                <a:latin typeface="TT Commons Light" panose="02000506030000020003" pitchFamily="50" charset="0"/>
              </a:rPr>
              <a:t>modular los mecanismos celulares implicados en la producción excesiva de melanina,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ayuda a prevenir y reducir la formación de manchas</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a:latin typeface="TT Commons Light" panose="02000506030000020003" pitchFamily="50" charset="0"/>
              </a:rPr>
              <a:t>I</a:t>
            </a:r>
            <a:r>
              <a:rPr lang="es-ES" sz="1600" b="1" dirty="0">
                <a:latin typeface="TT Commons Light" panose="02000506030000020003" pitchFamily="50" charset="0"/>
              </a:rPr>
              <a:t>nterviene </a:t>
            </a:r>
            <a:r>
              <a:rPr lang="es-ES" sz="1600" b="1" dirty="0">
                <a:latin typeface="TT Commons Light" panose="02000506030000020003" pitchFamily="50" charset="0"/>
              </a:rPr>
              <a:t>en el proceso inflamatorio </a:t>
            </a:r>
            <a:r>
              <a:rPr lang="es-ES" sz="1600" dirty="0">
                <a:latin typeface="TT Commons Light" panose="02000506030000020003" pitchFamily="50" charset="0"/>
              </a:rPr>
              <a:t>asociado con la pigmentación </a:t>
            </a:r>
            <a:r>
              <a:rPr lang="es-ES" sz="1600" dirty="0" smtClean="0">
                <a:latin typeface="TT Commons Light" panose="02000506030000020003" pitchFamily="50" charset="0"/>
              </a:rPr>
              <a:t>cutánea: La </a:t>
            </a:r>
            <a:r>
              <a:rPr lang="es-ES" sz="1600" dirty="0">
                <a:latin typeface="TT Commons Light" panose="02000506030000020003" pitchFamily="50" charset="0"/>
              </a:rPr>
              <a:t>inflamación crónica puede desencadenar la activación de </a:t>
            </a:r>
            <a:r>
              <a:rPr lang="es-ES" sz="1600" dirty="0" err="1">
                <a:latin typeface="TT Commons Light" panose="02000506030000020003" pitchFamily="50" charset="0"/>
              </a:rPr>
              <a:t>melanocitos</a:t>
            </a:r>
            <a:r>
              <a:rPr lang="es-ES" sz="1600" dirty="0">
                <a:latin typeface="TT Commons Light" panose="02000506030000020003" pitchFamily="50" charset="0"/>
              </a:rPr>
              <a:t> y la producción excesiva de melanina, lo que contribuye al desarrollo de manchas en la piel. Al inhibir este proceso inflamatorio,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reduce la formación y la intensidad de las manchas, especialmente después de agresiones externas o lesiones cutáneas como el acné</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Ejerce </a:t>
            </a:r>
            <a:r>
              <a:rPr lang="es-ES" sz="1600" b="1" dirty="0">
                <a:latin typeface="TT Commons Light" panose="02000506030000020003" pitchFamily="50" charset="0"/>
              </a:rPr>
              <a:t>efectos sobre la vascularización </a:t>
            </a:r>
            <a:r>
              <a:rPr lang="es-ES" sz="1600" dirty="0">
                <a:latin typeface="TT Commons Light" panose="02000506030000020003" pitchFamily="50" charset="0"/>
              </a:rPr>
              <a:t>de la </a:t>
            </a:r>
            <a:r>
              <a:rPr lang="es-ES" sz="1600" dirty="0" smtClean="0">
                <a:latin typeface="TT Commons Light" panose="02000506030000020003" pitchFamily="50" charset="0"/>
              </a:rPr>
              <a:t>piel: El </a:t>
            </a:r>
            <a:r>
              <a:rPr lang="es-ES" sz="1600" dirty="0" err="1">
                <a:latin typeface="TT Commons Light" panose="02000506030000020003" pitchFamily="50" charset="0"/>
              </a:rPr>
              <a:t>melasma</a:t>
            </a:r>
            <a:r>
              <a:rPr lang="es-ES" sz="1600" dirty="0">
                <a:latin typeface="TT Commons Light" panose="02000506030000020003" pitchFamily="50" charset="0"/>
              </a:rPr>
              <a:t> y otras formas de </a:t>
            </a:r>
            <a:r>
              <a:rPr lang="es-ES" sz="1600" dirty="0" err="1">
                <a:latin typeface="TT Commons Light" panose="02000506030000020003" pitchFamily="50" charset="0"/>
              </a:rPr>
              <a:t>hiperpigmentación</a:t>
            </a:r>
            <a:r>
              <a:rPr lang="es-ES" sz="1600" dirty="0">
                <a:latin typeface="TT Commons Light" panose="02000506030000020003" pitchFamily="50" charset="0"/>
              </a:rPr>
              <a:t> a menudo están asociados con un aumento en la vascularización local, lo que contribuye a su persistencia y resistencia al tratamiento. Al reducir esta vascularización excesiva,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ayuda a mejorar la apariencia de las manchas y a prevenir su recurrencia</a:t>
            </a:r>
            <a:r>
              <a:rPr lang="es-ES" sz="1600" dirty="0" smtClean="0">
                <a:latin typeface="TT Commons Light" panose="02000506030000020003" pitchFamily="50" charset="0"/>
              </a:rPr>
              <a:t>.</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190130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637534" cy="424732"/>
          </a:xfrm>
        </p:spPr>
        <p:txBody>
          <a:bodyPr/>
          <a:lstStyle/>
          <a:p>
            <a:pPr algn="l" rtl="0"/>
            <a:r>
              <a:rPr lang="es-ES" sz="2400" spc="300" dirty="0" smtClean="0">
                <a:latin typeface="Bebas Neue Regular" panose="00000500000000000000" pitchFamily="50" charset="0"/>
              </a:rPr>
              <a:t>ORIGEN DE LA MESOTERAPIA</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8333348" cy="3046988"/>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La </a:t>
            </a:r>
            <a:r>
              <a:rPr lang="es-ES" sz="1600" dirty="0" err="1">
                <a:latin typeface="TT Commons Light" panose="02000506030000020003" pitchFamily="50" charset="0"/>
              </a:rPr>
              <a:t>mesoterapia</a:t>
            </a:r>
            <a:r>
              <a:rPr lang="es-ES" sz="1600" dirty="0">
                <a:latin typeface="TT Commons Light" panose="02000506030000020003" pitchFamily="50" charset="0"/>
              </a:rPr>
              <a:t> en medicina estética comenzó a utilizarse en la década de 1950. </a:t>
            </a:r>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r>
              <a:rPr lang="es-ES" sz="1600" dirty="0" smtClean="0">
                <a:latin typeface="TT Commons Light" panose="02000506030000020003" pitchFamily="50" charset="0"/>
              </a:rPr>
              <a:t>Fue </a:t>
            </a:r>
            <a:r>
              <a:rPr lang="es-ES" sz="1600" dirty="0">
                <a:latin typeface="TT Commons Light" panose="02000506030000020003" pitchFamily="50" charset="0"/>
              </a:rPr>
              <a:t>desarrollada por el médico francés Michel </a:t>
            </a:r>
            <a:r>
              <a:rPr lang="es-ES" sz="1600" dirty="0" err="1">
                <a:latin typeface="TT Commons Light" panose="02000506030000020003" pitchFamily="50" charset="0"/>
              </a:rPr>
              <a:t>Pistor</a:t>
            </a:r>
            <a:r>
              <a:rPr lang="es-ES" sz="1600" dirty="0">
                <a:latin typeface="TT Commons Light" panose="02000506030000020003" pitchFamily="50" charset="0"/>
              </a:rPr>
              <a:t>, quien buscaba una forma de tratar diversas afecciones médicas de manera localizada y con dosis mínimas de medicamentos. </a:t>
            </a:r>
            <a:r>
              <a:rPr lang="es-ES" sz="1600" dirty="0" err="1">
                <a:latin typeface="TT Commons Light" panose="02000506030000020003" pitchFamily="50" charset="0"/>
              </a:rPr>
              <a:t>Pistor</a:t>
            </a:r>
            <a:r>
              <a:rPr lang="es-ES" sz="1600" dirty="0">
                <a:latin typeface="TT Commons Light" panose="02000506030000020003" pitchFamily="50" charset="0"/>
              </a:rPr>
              <a:t> introdujo la técnica de inyectar pequeñas cantidades de medicamentos directamente en la capa superficial de la piel, con el objetivo de obtener resultados terapéuticos específicos en el área afectada, minimizando los efectos secundarios sistémicos. </a:t>
            </a:r>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r>
              <a:rPr lang="es-ES" sz="1600" dirty="0" smtClean="0">
                <a:latin typeface="TT Commons Light" panose="02000506030000020003" pitchFamily="50" charset="0"/>
              </a:rPr>
              <a:t>A </a:t>
            </a:r>
            <a:r>
              <a:rPr lang="es-ES" sz="1600" dirty="0">
                <a:latin typeface="TT Commons Light" panose="02000506030000020003" pitchFamily="50" charset="0"/>
              </a:rPr>
              <a:t>lo largo de los años, la </a:t>
            </a:r>
            <a:r>
              <a:rPr lang="es-ES" sz="1600" dirty="0" err="1">
                <a:latin typeface="TT Commons Light" panose="02000506030000020003" pitchFamily="50" charset="0"/>
              </a:rPr>
              <a:t>mesoterapia</a:t>
            </a:r>
            <a:r>
              <a:rPr lang="es-ES" sz="1600" dirty="0">
                <a:latin typeface="TT Commons Light" panose="02000506030000020003" pitchFamily="50" charset="0"/>
              </a:rPr>
              <a:t> se ha adaptado y refinado para su uso en medicina estética, donde se emplea para tratar problemas como la celulitis, la pérdida de cabello, el envejecimiento cutáneo y otras condiciones estéticas. Desde entonces, ha ganado popularidad y se ha convertido en una técnica común en el campo de la medicina estética.</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983912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827249" cy="424732"/>
          </a:xfrm>
        </p:spPr>
        <p:txBody>
          <a:bodyPr/>
          <a:lstStyle/>
          <a:p>
            <a:pPr algn="l" rtl="0"/>
            <a:r>
              <a:rPr lang="es-ES" sz="2400" spc="300" dirty="0" smtClean="0">
                <a:latin typeface="Bebas Neue Regular" panose="00000500000000000000" pitchFamily="50" charset="0"/>
              </a:rPr>
              <a:t>MESOTERAPIA FACIAL</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8333348" cy="4031873"/>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La </a:t>
            </a:r>
            <a:r>
              <a:rPr lang="es-ES" sz="1600" dirty="0" err="1">
                <a:latin typeface="TT Commons Light" panose="02000506030000020003" pitchFamily="50" charset="0"/>
              </a:rPr>
              <a:t>mesoterapia</a:t>
            </a:r>
            <a:r>
              <a:rPr lang="es-ES" sz="1600" dirty="0">
                <a:latin typeface="TT Commons Light" panose="02000506030000020003" pitchFamily="50" charset="0"/>
              </a:rPr>
              <a:t> facial es un tratamiento estético que consiste en la aplicación de pequeñas cantidades de sustancias </a:t>
            </a:r>
            <a:r>
              <a:rPr lang="es-ES" sz="1600" dirty="0" err="1">
                <a:latin typeface="TT Commons Light" panose="02000506030000020003" pitchFamily="50" charset="0"/>
              </a:rPr>
              <a:t>biocompatibles</a:t>
            </a:r>
            <a:r>
              <a:rPr lang="es-ES" sz="1600" dirty="0">
                <a:latin typeface="TT Commons Light" panose="02000506030000020003" pitchFamily="50" charset="0"/>
              </a:rPr>
              <a:t>, como vitaminas, minerales, antioxidantes, péptidos y ácido hialurónico, directamente en la capa superficial de la piel del rostro. Estas sustancias se </a:t>
            </a:r>
            <a:r>
              <a:rPr lang="es-ES" sz="1600" dirty="0" smtClean="0">
                <a:latin typeface="TT Commons Light" panose="02000506030000020003" pitchFamily="50" charset="0"/>
              </a:rPr>
              <a:t>pueden administrar </a:t>
            </a:r>
            <a:r>
              <a:rPr lang="es-ES" sz="1600" dirty="0">
                <a:latin typeface="TT Commons Light" panose="02000506030000020003" pitchFamily="50" charset="0"/>
              </a:rPr>
              <a:t>mediante </a:t>
            </a:r>
            <a:r>
              <a:rPr lang="es-ES" sz="1600" dirty="0" err="1">
                <a:latin typeface="TT Commons Light" panose="02000506030000020003" pitchFamily="50" charset="0"/>
              </a:rPr>
              <a:t>microinyecciones</a:t>
            </a:r>
            <a:r>
              <a:rPr lang="es-ES" sz="1600" dirty="0">
                <a:latin typeface="TT Commons Light" panose="02000506030000020003" pitchFamily="50" charset="0"/>
              </a:rPr>
              <a:t>, generalmente con una aguja muy </a:t>
            </a:r>
            <a:r>
              <a:rPr lang="es-ES" sz="1600" dirty="0" smtClean="0">
                <a:latin typeface="TT Commons Light" panose="02000506030000020003" pitchFamily="50" charset="0"/>
              </a:rPr>
              <a:t>fina, </a:t>
            </a:r>
            <a:r>
              <a:rPr lang="es-ES" sz="1600" dirty="0">
                <a:latin typeface="TT Commons Light" panose="02000506030000020003" pitchFamily="50" charset="0"/>
              </a:rPr>
              <a:t>o un dispositivo de </a:t>
            </a:r>
            <a:r>
              <a:rPr lang="es-ES" sz="1600" dirty="0" err="1">
                <a:latin typeface="TT Commons Light" panose="02000506030000020003" pitchFamily="50" charset="0"/>
              </a:rPr>
              <a:t>mesoterapia</a:t>
            </a:r>
            <a:r>
              <a:rPr lang="es-ES" sz="1600" dirty="0">
                <a:latin typeface="TT Commons Light" panose="02000506030000020003" pitchFamily="50" charset="0"/>
              </a:rPr>
              <a:t> sin agujas, en áreas específicas de la cara</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dirty="0" smtClean="0">
                <a:latin typeface="TT Commons Light" panose="02000506030000020003" pitchFamily="50" charset="0"/>
              </a:rPr>
              <a:t>Los objetivos de la </a:t>
            </a:r>
            <a:r>
              <a:rPr lang="es-ES" sz="1600" dirty="0" err="1" smtClean="0">
                <a:latin typeface="TT Commons Light" panose="02000506030000020003" pitchFamily="50" charset="0"/>
              </a:rPr>
              <a:t>mesoterapia</a:t>
            </a:r>
            <a:r>
              <a:rPr lang="es-ES" sz="1600" dirty="0" smtClean="0">
                <a:latin typeface="TT Commons Light" panose="02000506030000020003" pitchFamily="50" charset="0"/>
              </a:rPr>
              <a:t> pueden ser:</a:t>
            </a:r>
          </a:p>
          <a:p>
            <a:endParaRPr lang="es-ES" sz="1600" dirty="0" smtClean="0">
              <a:latin typeface="TT Commons Light" panose="02000506030000020003" pitchFamily="50" charset="0"/>
            </a:endParaRPr>
          </a:p>
          <a:p>
            <a:pPr marL="285750" lvl="0" indent="-285750">
              <a:buFont typeface="Wingdings" panose="05000000000000000000" pitchFamily="2" charset="2"/>
              <a:buChar char="ü"/>
            </a:pPr>
            <a:r>
              <a:rPr lang="es-ES" sz="1600" dirty="0">
                <a:latin typeface="TT Commons Light" panose="02000506030000020003" pitchFamily="50" charset="0"/>
              </a:rPr>
              <a:t>Mejora de la hidratación y elasticidad de la piel.</a:t>
            </a:r>
            <a:endParaRPr lang="en-US" sz="1600" dirty="0">
              <a:latin typeface="TT Commons Light" panose="02000506030000020003" pitchFamily="50" charset="0"/>
            </a:endParaRPr>
          </a:p>
          <a:p>
            <a:pPr marL="285750" lvl="0" indent="-285750">
              <a:buFont typeface="Wingdings" panose="05000000000000000000" pitchFamily="2" charset="2"/>
              <a:buChar char="ü"/>
            </a:pPr>
            <a:r>
              <a:rPr lang="es-ES" sz="1600" dirty="0">
                <a:latin typeface="TT Commons Light" panose="02000506030000020003" pitchFamily="50" charset="0"/>
              </a:rPr>
              <a:t>Reducción de las líneas finas y arrugas.</a:t>
            </a:r>
            <a:endParaRPr lang="en-US" sz="1600" dirty="0">
              <a:latin typeface="TT Commons Light" panose="02000506030000020003" pitchFamily="50" charset="0"/>
            </a:endParaRPr>
          </a:p>
          <a:p>
            <a:pPr marL="285750" lvl="0" indent="-285750">
              <a:buFont typeface="Wingdings" panose="05000000000000000000" pitchFamily="2" charset="2"/>
              <a:buChar char="ü"/>
            </a:pPr>
            <a:r>
              <a:rPr lang="es-ES" sz="1600" dirty="0">
                <a:latin typeface="TT Commons Light" panose="02000506030000020003" pitchFamily="50" charset="0"/>
              </a:rPr>
              <a:t>Aumento de la luminosidad y vitalidad del cutis.</a:t>
            </a:r>
            <a:endParaRPr lang="en-US" sz="1600" dirty="0">
              <a:latin typeface="TT Commons Light" panose="02000506030000020003" pitchFamily="50" charset="0"/>
            </a:endParaRPr>
          </a:p>
          <a:p>
            <a:pPr marL="285750" lvl="0" indent="-285750">
              <a:buFont typeface="Wingdings" panose="05000000000000000000" pitchFamily="2" charset="2"/>
              <a:buChar char="ü"/>
            </a:pPr>
            <a:r>
              <a:rPr lang="es-ES" sz="1600" dirty="0">
                <a:latin typeface="TT Commons Light" panose="02000506030000020003" pitchFamily="50" charset="0"/>
              </a:rPr>
              <a:t>Disminución de la flacidez facial.</a:t>
            </a:r>
            <a:endParaRPr lang="en-US" sz="1600" dirty="0">
              <a:latin typeface="TT Commons Light" panose="02000506030000020003" pitchFamily="50" charset="0"/>
            </a:endParaRPr>
          </a:p>
          <a:p>
            <a:pPr marL="285750" lvl="0" indent="-285750">
              <a:buFont typeface="Wingdings" panose="05000000000000000000" pitchFamily="2" charset="2"/>
              <a:buChar char="ü"/>
            </a:pPr>
            <a:r>
              <a:rPr lang="es-ES" sz="1600" dirty="0">
                <a:latin typeface="TT Commons Light" panose="02000506030000020003" pitchFamily="50" charset="0"/>
              </a:rPr>
              <a:t>Minimización de los poros dilatados</a:t>
            </a:r>
            <a:r>
              <a:rPr lang="es-ES" sz="1600" dirty="0" smtClean="0">
                <a:latin typeface="TT Commons Light" panose="02000506030000020003" pitchFamily="50" charset="0"/>
              </a:rPr>
              <a:t>.</a:t>
            </a:r>
          </a:p>
          <a:p>
            <a:pPr marL="285750" lvl="0" indent="-285750">
              <a:buFont typeface="Wingdings" panose="05000000000000000000" pitchFamily="2" charset="2"/>
              <a:buChar char="ü"/>
            </a:pPr>
            <a:r>
              <a:rPr lang="es-ES" sz="1600" dirty="0" smtClean="0">
                <a:latin typeface="TT Commons Light" panose="02000506030000020003" pitchFamily="50" charset="0"/>
              </a:rPr>
              <a:t>Disminución de escaras y cicatrices</a:t>
            </a:r>
            <a:endParaRPr lang="en-US" sz="1600" dirty="0">
              <a:latin typeface="TT Commons Light" panose="02000506030000020003" pitchFamily="50" charset="0"/>
            </a:endParaRPr>
          </a:p>
          <a:p>
            <a:pPr marL="285750" lvl="0" indent="-285750">
              <a:buFont typeface="Wingdings" panose="05000000000000000000" pitchFamily="2" charset="2"/>
              <a:buChar char="ü"/>
            </a:pPr>
            <a:r>
              <a:rPr lang="es-ES" sz="1600" dirty="0">
                <a:latin typeface="TT Commons Light" panose="02000506030000020003" pitchFamily="50" charset="0"/>
              </a:rPr>
              <a:t>Tratamiento de la pigmentación irregular y las manchas.</a:t>
            </a:r>
            <a:endParaRPr lang="en-US" sz="1600" dirty="0">
              <a:latin typeface="TT Commons Light" panose="02000506030000020003" pitchFamily="50" charset="0"/>
            </a:endParaRP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1240002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914085" cy="424732"/>
          </a:xfrm>
        </p:spPr>
        <p:txBody>
          <a:bodyPr/>
          <a:lstStyle/>
          <a:p>
            <a:pPr algn="l" rtl="0"/>
            <a:r>
              <a:rPr lang="es-ES" sz="2400" spc="300" dirty="0" smtClean="0">
                <a:latin typeface="Bebas Neue Regular" panose="00000500000000000000" pitchFamily="50" charset="0"/>
              </a:rPr>
              <a:t>COCTELES PARA MESOTERAPIA</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8333348" cy="3293209"/>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Los cócteles de </a:t>
            </a:r>
            <a:r>
              <a:rPr lang="es-ES" sz="1600" dirty="0" err="1">
                <a:latin typeface="TT Commons Light" panose="02000506030000020003" pitchFamily="50" charset="0"/>
              </a:rPr>
              <a:t>mesoterapia</a:t>
            </a:r>
            <a:r>
              <a:rPr lang="es-ES" sz="1600" dirty="0">
                <a:latin typeface="TT Commons Light" panose="02000506030000020003" pitchFamily="50" charset="0"/>
              </a:rPr>
              <a:t> generalmente contienen ingredientes con </a:t>
            </a:r>
            <a:r>
              <a:rPr lang="es-ES" sz="1600" b="1" dirty="0">
                <a:latin typeface="TT Commons Light" panose="02000506030000020003" pitchFamily="50" charset="0"/>
              </a:rPr>
              <a:t>bajo peso molecular</a:t>
            </a:r>
            <a:r>
              <a:rPr lang="es-ES" sz="1600" dirty="0">
                <a:latin typeface="TT Commons Light" panose="02000506030000020003" pitchFamily="50" charset="0"/>
              </a:rPr>
              <a:t>, como vitaminas, minerales, aminoácidos y péptidos. Estos ingredientes se seleccionan por su </a:t>
            </a:r>
            <a:r>
              <a:rPr lang="es-ES" sz="1600" b="1" dirty="0">
                <a:latin typeface="TT Commons Light" panose="02000506030000020003" pitchFamily="50" charset="0"/>
              </a:rPr>
              <a:t>capacidad para penetrar la piel </a:t>
            </a:r>
            <a:r>
              <a:rPr lang="es-ES" sz="1600" dirty="0">
                <a:latin typeface="TT Commons Light" panose="02000506030000020003" pitchFamily="50" charset="0"/>
              </a:rPr>
              <a:t>de manera efectiva y proporcionar beneficios </a:t>
            </a:r>
            <a:r>
              <a:rPr lang="es-ES" sz="1600" dirty="0" smtClean="0">
                <a:latin typeface="TT Commons Light" panose="02000506030000020003" pitchFamily="50" charset="0"/>
              </a:rPr>
              <a:t>específicos</a:t>
            </a: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n-US" sz="1600" dirty="0" err="1">
                <a:latin typeface="TT Commons Light" panose="02000506030000020003" pitchFamily="50" charset="0"/>
              </a:rPr>
              <a:t>Aminoácidos</a:t>
            </a:r>
            <a:endParaRPr lang="en-US" sz="1600" dirty="0">
              <a:latin typeface="TT Commons Light" panose="02000506030000020003" pitchFamily="50" charset="0"/>
            </a:endParaRPr>
          </a:p>
          <a:p>
            <a:pPr marL="285750" lvl="0" indent="-285750">
              <a:buFont typeface="Wingdings" panose="05000000000000000000" pitchFamily="2" charset="2"/>
              <a:buChar char="ü"/>
            </a:pPr>
            <a:r>
              <a:rPr lang="en-US" sz="1600" dirty="0" err="1" smtClean="0">
                <a:latin typeface="TT Commons Light" panose="02000506030000020003" pitchFamily="50" charset="0"/>
              </a:rPr>
              <a:t>Péptidos</a:t>
            </a:r>
            <a:endParaRPr lang="en-US" sz="1600" dirty="0" smtClean="0">
              <a:latin typeface="TT Commons Light" panose="02000506030000020003" pitchFamily="50" charset="0"/>
            </a:endParaRPr>
          </a:p>
          <a:p>
            <a:pPr marL="285750" indent="-285750">
              <a:buFont typeface="Wingdings" panose="05000000000000000000" pitchFamily="2" charset="2"/>
              <a:buChar char="ü"/>
            </a:pPr>
            <a:r>
              <a:rPr lang="es-ES" sz="1600" dirty="0">
                <a:latin typeface="TT Commons Light" panose="02000506030000020003" pitchFamily="50" charset="0"/>
              </a:rPr>
              <a:t>Nucleótidos</a:t>
            </a:r>
          </a:p>
          <a:p>
            <a:pPr marL="285750" lvl="0" indent="-285750">
              <a:buFont typeface="Wingdings" panose="05000000000000000000" pitchFamily="2" charset="2"/>
              <a:buChar char="ü"/>
            </a:pPr>
            <a:r>
              <a:rPr lang="en-US" sz="1600" dirty="0" err="1" smtClean="0">
                <a:latin typeface="TT Commons Light" panose="02000506030000020003" pitchFamily="50" charset="0"/>
              </a:rPr>
              <a:t>Vitaminas</a:t>
            </a:r>
            <a:endParaRPr lang="en-US" sz="1600" dirty="0">
              <a:latin typeface="TT Commons Light" panose="02000506030000020003" pitchFamily="50" charset="0"/>
            </a:endParaRPr>
          </a:p>
          <a:p>
            <a:pPr marL="285750" lvl="0" indent="-285750">
              <a:buFont typeface="Wingdings" panose="05000000000000000000" pitchFamily="2" charset="2"/>
              <a:buChar char="ü"/>
            </a:pPr>
            <a:r>
              <a:rPr lang="en-US" sz="1600" dirty="0" err="1" smtClean="0">
                <a:latin typeface="TT Commons Light" panose="02000506030000020003" pitchFamily="50" charset="0"/>
              </a:rPr>
              <a:t>Minerales</a:t>
            </a:r>
            <a:endParaRPr lang="en-US" sz="1600" dirty="0" smtClean="0">
              <a:latin typeface="TT Commons Light" panose="02000506030000020003" pitchFamily="50" charset="0"/>
            </a:endParaRPr>
          </a:p>
          <a:p>
            <a:pPr marL="285750" lvl="0" indent="-285750">
              <a:buFont typeface="Wingdings" panose="05000000000000000000" pitchFamily="2" charset="2"/>
              <a:buChar char="ü"/>
            </a:pPr>
            <a:r>
              <a:rPr lang="es-ES" sz="1600" dirty="0" smtClean="0">
                <a:latin typeface="TT Commons Light" panose="02000506030000020003" pitchFamily="50" charset="0"/>
              </a:rPr>
              <a:t>Coenzimas</a:t>
            </a:r>
          </a:p>
          <a:p>
            <a:pPr marL="285750" lvl="0" indent="-285750">
              <a:buFont typeface="Wingdings" panose="05000000000000000000" pitchFamily="2" charset="2"/>
              <a:buChar char="ü"/>
            </a:pPr>
            <a:r>
              <a:rPr lang="es-ES" sz="1600" dirty="0" smtClean="0">
                <a:latin typeface="TT Commons Light" panose="02000506030000020003" pitchFamily="50" charset="0"/>
              </a:rPr>
              <a:t>Otras biomoléculas</a:t>
            </a:r>
            <a:endParaRPr lang="en-US" sz="1600" dirty="0" smtClean="0">
              <a:latin typeface="TT Commons Light" panose="02000506030000020003" pitchFamily="50" charset="0"/>
            </a:endParaRPr>
          </a:p>
          <a:p>
            <a:pPr lvl="0"/>
            <a:endParaRPr lang="en-US" sz="1600" dirty="0">
              <a:latin typeface="TT Commons Light" panose="02000506030000020003" pitchFamily="50" charset="0"/>
            </a:endParaRP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3550032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99199" cy="424732"/>
          </a:xfrm>
        </p:spPr>
        <p:txBody>
          <a:bodyPr/>
          <a:lstStyle/>
          <a:p>
            <a:pPr algn="l" rtl="0"/>
            <a:r>
              <a:rPr lang="es-ES" sz="2400" spc="300" dirty="0" smtClean="0">
                <a:latin typeface="Bebas Neue Regular" panose="00000500000000000000" pitchFamily="50" charset="0"/>
              </a:rPr>
              <a:t>INGREDIENTES </a:t>
            </a:r>
            <a:r>
              <a:rPr lang="es-ES" sz="2400" spc="300" dirty="0" smtClean="0">
                <a:latin typeface="Bebas Neue Regular" panose="00000500000000000000" pitchFamily="50" charset="0"/>
              </a:rPr>
              <a:t>EN MESOTERAPIA</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877985"/>
          </a:xfrm>
          <a:prstGeom prst="rect">
            <a:avLst/>
          </a:prstGeom>
          <a:noFill/>
          <a:ln w="9525">
            <a:noFill/>
            <a:miter lim="800000"/>
            <a:headEnd/>
            <a:tailEnd/>
          </a:ln>
        </p:spPr>
        <p:txBody>
          <a:bodyPr wrap="square">
            <a:spAutoFit/>
          </a:bodyPr>
          <a:lstStyle/>
          <a:p>
            <a:r>
              <a:rPr lang="es-ES" sz="1600" dirty="0" smtClean="0">
                <a:latin typeface="TT Commons Light" panose="02000506030000020003" pitchFamily="50" charset="0"/>
              </a:rPr>
              <a:t>1</a:t>
            </a:r>
            <a:r>
              <a:rPr lang="es-ES" sz="1600" dirty="0">
                <a:latin typeface="TT Commons Light" panose="02000506030000020003" pitchFamily="50" charset="0"/>
              </a:rPr>
              <a:t>. **</a:t>
            </a:r>
            <a:r>
              <a:rPr lang="es-ES" sz="1600" dirty="0" smtClean="0">
                <a:latin typeface="TT Commons Light" panose="02000506030000020003" pitchFamily="50" charset="0"/>
              </a:rPr>
              <a:t>Aminoácidos:**</a:t>
            </a:r>
            <a:endParaRPr lang="es-ES" sz="1600" dirty="0">
              <a:latin typeface="TT Commons Light" panose="02000506030000020003" pitchFamily="50" charset="0"/>
            </a:endParaRPr>
          </a:p>
          <a:p>
            <a:r>
              <a:rPr lang="es-ES" sz="1600" dirty="0">
                <a:latin typeface="TT Commons Light" panose="02000506030000020003" pitchFamily="50" charset="0"/>
              </a:rPr>
              <a:t>   - Son los componentes básicos de las proteínas.</a:t>
            </a:r>
          </a:p>
          <a:p>
            <a:r>
              <a:rPr lang="es-ES" sz="1600" dirty="0">
                <a:latin typeface="TT Commons Light" panose="02000506030000020003" pitchFamily="50" charset="0"/>
              </a:rPr>
              <a:t>   - Esenciales para la síntesis de proteínas y la función celular.</a:t>
            </a:r>
          </a:p>
          <a:p>
            <a:r>
              <a:rPr lang="es-ES" sz="1600" dirty="0">
                <a:latin typeface="TT Commons Light" panose="02000506030000020003" pitchFamily="50" charset="0"/>
              </a:rPr>
              <a:t>   - Pueden tener funciones individuales en la piel, como la hidratación, la reparación del tejido y la estimulación de la producción de colágeno.</a:t>
            </a:r>
          </a:p>
          <a:p>
            <a:endParaRPr lang="es-ES" sz="1600" dirty="0">
              <a:latin typeface="TT Commons Light" panose="02000506030000020003" pitchFamily="50" charset="0"/>
            </a:endParaRPr>
          </a:p>
          <a:p>
            <a:r>
              <a:rPr lang="es-ES" sz="1600" dirty="0">
                <a:latin typeface="TT Commons Light" panose="02000506030000020003" pitchFamily="50" charset="0"/>
              </a:rPr>
              <a:t>2. **Péptidos:**</a:t>
            </a:r>
          </a:p>
          <a:p>
            <a:r>
              <a:rPr lang="es-ES" sz="1600" dirty="0">
                <a:latin typeface="TT Commons Light" panose="02000506030000020003" pitchFamily="50" charset="0"/>
              </a:rPr>
              <a:t>   - Son cadenas cortas de aminoácidos unidos por enlaces peptídicos.</a:t>
            </a:r>
          </a:p>
          <a:p>
            <a:r>
              <a:rPr lang="es-ES" sz="1600" dirty="0">
                <a:latin typeface="TT Commons Light" panose="02000506030000020003" pitchFamily="50" charset="0"/>
              </a:rPr>
              <a:t>   - Tienen funciones más específicas que los aminoácidos.</a:t>
            </a:r>
          </a:p>
          <a:p>
            <a:r>
              <a:rPr lang="es-ES" sz="1600" dirty="0">
                <a:latin typeface="TT Commons Light" panose="02000506030000020003" pitchFamily="50" charset="0"/>
              </a:rPr>
              <a:t>   - En el cuidado de la piel, pueden tener propiedades hidratantes, antiarrugas, antioxidantes y estimulantes del colágeno</a:t>
            </a:r>
            <a:r>
              <a:rPr lang="es-ES" sz="1600" dirty="0" smtClean="0">
                <a:latin typeface="TT Commons Light" panose="02000506030000020003" pitchFamily="50" charset="0"/>
              </a:rPr>
              <a:t>.</a:t>
            </a:r>
          </a:p>
          <a:p>
            <a:r>
              <a:rPr lang="es-ES" sz="1600" dirty="0" smtClean="0">
                <a:latin typeface="TT Commons Light" panose="02000506030000020003" pitchFamily="50" charset="0"/>
              </a:rPr>
              <a:t>- Se pueden distinguir entre los péptido naturales, que se producen de forma natural por organismos vivos, y los péptidos sintéticos o miméticos, que </a:t>
            </a:r>
            <a:r>
              <a:rPr lang="es-ES" sz="1600" dirty="0">
                <a:latin typeface="TT Commons Light" panose="02000506030000020003" pitchFamily="50" charset="0"/>
              </a:rPr>
              <a:t>pueden tener una composición de aminoácidos idéntica a la de los péptidos naturales o pueden ser modificados estructuralmente para mejorar su estabilidad, biodisponibilidad u otras </a:t>
            </a:r>
            <a:r>
              <a:rPr lang="es-ES" sz="1600" dirty="0" smtClean="0">
                <a:latin typeface="TT Commons Light" panose="02000506030000020003" pitchFamily="50" charset="0"/>
              </a:rPr>
              <a:t>propiedades.</a:t>
            </a:r>
            <a:endParaRPr lang="es-ES" sz="1600" dirty="0">
              <a:latin typeface="TT Commons Light" panose="02000506030000020003" pitchFamily="50" charset="0"/>
            </a:endParaRPr>
          </a:p>
        </p:txBody>
      </p:sp>
    </p:spTree>
    <p:extLst>
      <p:ext uri="{BB962C8B-B14F-4D97-AF65-F5344CB8AC3E}">
        <p14:creationId xmlns:p14="http://schemas.microsoft.com/office/powerpoint/2010/main" val="3675548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99199" cy="424732"/>
          </a:xfrm>
        </p:spPr>
        <p:txBody>
          <a:bodyPr/>
          <a:lstStyle/>
          <a:p>
            <a:r>
              <a:rPr lang="es-ES" sz="2400" spc="300" dirty="0"/>
              <a:t>INGREDIENTES EN MESOTERAPIA</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293209"/>
          </a:xfrm>
          <a:prstGeom prst="rect">
            <a:avLst/>
          </a:prstGeom>
          <a:noFill/>
          <a:ln w="9525">
            <a:noFill/>
            <a:miter lim="800000"/>
            <a:headEnd/>
            <a:tailEnd/>
          </a:ln>
        </p:spPr>
        <p:txBody>
          <a:bodyPr wrap="square">
            <a:spAutoFit/>
          </a:bodyPr>
          <a:lstStyle/>
          <a:p>
            <a:r>
              <a:rPr lang="es-ES" sz="1600" dirty="0" smtClean="0">
                <a:latin typeface="TT Commons Light" panose="02000506030000020003" pitchFamily="50" charset="0"/>
              </a:rPr>
              <a:t>3</a:t>
            </a:r>
            <a:r>
              <a:rPr lang="es-ES" sz="1600" dirty="0">
                <a:latin typeface="TT Commons Light" panose="02000506030000020003" pitchFamily="50" charset="0"/>
              </a:rPr>
              <a:t>. **Nucleótidos:**</a:t>
            </a:r>
          </a:p>
          <a:p>
            <a:r>
              <a:rPr lang="es-ES" sz="1600" dirty="0">
                <a:latin typeface="TT Commons Light" panose="02000506030000020003" pitchFamily="50" charset="0"/>
              </a:rPr>
              <a:t>   - Son unidades estructurales de los ácidos nucleicos (ADN y ARN).</a:t>
            </a:r>
          </a:p>
          <a:p>
            <a:r>
              <a:rPr lang="es-ES" sz="1600" dirty="0">
                <a:latin typeface="TT Commons Light" panose="02000506030000020003" pitchFamily="50" charset="0"/>
              </a:rPr>
              <a:t>   - Tienen funciones vitales en la transmisión de información genética y la producción de energía celular.</a:t>
            </a:r>
          </a:p>
          <a:p>
            <a:r>
              <a:rPr lang="es-ES" sz="1600" dirty="0">
                <a:latin typeface="TT Commons Light" panose="02000506030000020003" pitchFamily="50" charset="0"/>
              </a:rPr>
              <a:t>   - En el cuidado de la piel, pueden tener efectos reparadores y antioxidantes</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dirty="0">
                <a:latin typeface="TT Commons Light" panose="02000506030000020003" pitchFamily="50" charset="0"/>
              </a:rPr>
              <a:t>4. **Vitaminas:**</a:t>
            </a:r>
          </a:p>
          <a:p>
            <a:r>
              <a:rPr lang="es-ES" sz="1600" dirty="0">
                <a:latin typeface="TT Commons Light" panose="02000506030000020003" pitchFamily="50" charset="0"/>
              </a:rPr>
              <a:t>   - Son compuestos orgánicos esenciales necesarios en pequeñas cantidades.</a:t>
            </a:r>
          </a:p>
          <a:p>
            <a:r>
              <a:rPr lang="es-ES" sz="1600" dirty="0">
                <a:latin typeface="TT Commons Light" panose="02000506030000020003" pitchFamily="50" charset="0"/>
              </a:rPr>
              <a:t>   - Regulan el metabolismo, protegen contra el estrés oxidativo y apoyan el sistema inmunológico, entre otras funciones.</a:t>
            </a:r>
          </a:p>
          <a:p>
            <a:r>
              <a:rPr lang="es-ES" sz="1600" dirty="0">
                <a:latin typeface="TT Commons Light" panose="02000506030000020003" pitchFamily="50" charset="0"/>
              </a:rPr>
              <a:t>   - En el cuidado de la piel, pueden mejorar la luminosidad, proteger contra los radicales libres y estimular la producción de colágeno.</a:t>
            </a:r>
          </a:p>
          <a:p>
            <a:endParaRPr lang="es-ES" sz="1600" dirty="0">
              <a:latin typeface="TT Commons Light" panose="02000506030000020003" pitchFamily="50" charset="0"/>
            </a:endParaRPr>
          </a:p>
        </p:txBody>
      </p:sp>
    </p:spTree>
    <p:extLst>
      <p:ext uri="{BB962C8B-B14F-4D97-AF65-F5344CB8AC3E}">
        <p14:creationId xmlns:p14="http://schemas.microsoft.com/office/powerpoint/2010/main" val="3401415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38180</TotalTime>
  <Words>5960</Words>
  <Application>Microsoft Office PowerPoint</Application>
  <PresentationFormat>Personalizado</PresentationFormat>
  <Paragraphs>434</Paragraphs>
  <Slides>47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47</vt:i4>
      </vt:variant>
    </vt:vector>
  </HeadingPairs>
  <TitlesOfParts>
    <vt:vector size="58" baseType="lpstr">
      <vt:lpstr>Arial</vt:lpstr>
      <vt:lpstr>Bebas Neue Regular</vt:lpstr>
      <vt:lpstr>Calibri</vt:lpstr>
      <vt:lpstr>Carlito</vt:lpstr>
      <vt:lpstr>Gotham Book</vt:lpstr>
      <vt:lpstr>Gotham Rounded Book</vt:lpstr>
      <vt:lpstr>TT Commons</vt:lpstr>
      <vt:lpstr>TT Commons Light</vt:lpstr>
      <vt:lpstr>Verdana</vt:lpstr>
      <vt:lpstr>Wingdings</vt:lpstr>
      <vt:lpstr>Tema4 atache</vt:lpstr>
      <vt:lpstr>Presentación de PowerPoint</vt:lpstr>
      <vt:lpstr>ÍNDICE</vt:lpstr>
      <vt:lpstr>Presentación de PowerPoint</vt:lpstr>
      <vt:lpstr>DERMIC + PRO MESO</vt:lpstr>
      <vt:lpstr>ORIGEN DE LA MESOTERAPIA</vt:lpstr>
      <vt:lpstr>MESOTERAPIA FACIAL</vt:lpstr>
      <vt:lpstr>COCTELES PARA MESOTERAPIA</vt:lpstr>
      <vt:lpstr>INGREDIENTES EN MESOTERAPIA</vt:lpstr>
      <vt:lpstr>INGREDIENTES EN MESOTERAPIA</vt:lpstr>
      <vt:lpstr>INGREDIENTES EN MESOTERAPIA</vt:lpstr>
      <vt:lpstr>Presentación de PowerPoint</vt:lpstr>
      <vt:lpstr>DERMIC + PRO MESO</vt:lpstr>
      <vt:lpstr>RADIANT ANTIOXIDANT BLEND CVITAL PEP PROMESO</vt:lpstr>
      <vt:lpstr>RADIANT ANTIOXIDANT BLEND CVITAL PEP PROMESO</vt:lpstr>
      <vt:lpstr>INGREDIENTES</vt:lpstr>
      <vt:lpstr>VITAMINAS</vt:lpstr>
      <vt:lpstr>AMINOÁCIDOS</vt:lpstr>
      <vt:lpstr>PEPTIDOS</vt:lpstr>
      <vt:lpstr>BIOACTIVE REJUVENATING COCKTAIL VITAL AGE PEP PROMESO </vt:lpstr>
      <vt:lpstr>BIOACTIVE REJUVENATING COCKTAIL VITAL AGE PEP PROMESO </vt:lpstr>
      <vt:lpstr>INGREDIENTES</vt:lpstr>
      <vt:lpstr>VITAMINAS</vt:lpstr>
      <vt:lpstr>AMINOÁCIDOS</vt:lpstr>
      <vt:lpstr>PEPTIDOS</vt:lpstr>
      <vt:lpstr>NUCLEÓTIDOS</vt:lpstr>
      <vt:lpstr>ENERGY BIO-REPAIR EXCELLENCE PEP PROMESO </vt:lpstr>
      <vt:lpstr>ENERGY BIO-REPAIR EXCELLENCE PEP PROMESO </vt:lpstr>
      <vt:lpstr>INGREDIENTES</vt:lpstr>
      <vt:lpstr>PEPTIDOS</vt:lpstr>
      <vt:lpstr>NUCLEÓTIDOS</vt:lpstr>
      <vt:lpstr>TIGHT &amp; TONE REVITALIZER LIFT THERAPY PEP PROMESO</vt:lpstr>
      <vt:lpstr>TIGHT &amp; TONE REVITALIZER LIFT THERAPY PEP PROMESO</vt:lpstr>
      <vt:lpstr>INGREDIENTES</vt:lpstr>
      <vt:lpstr>ÁCIDO HIALURÓNICO</vt:lpstr>
      <vt:lpstr>VITAMINAS</vt:lpstr>
      <vt:lpstr>AMINOÁCIDOS</vt:lpstr>
      <vt:lpstr>PEPTIDOS</vt:lpstr>
      <vt:lpstr>BRIGHTENING ACNE OILY SK PEP PROMESO </vt:lpstr>
      <vt:lpstr>BRIGHTENING ACNE OILY SK PEP PROMESO</vt:lpstr>
      <vt:lpstr>INGREDIENTES</vt:lpstr>
      <vt:lpstr>DESPIGMENTANTES</vt:lpstr>
      <vt:lpstr>ANTIOXIDANTES</vt:lpstr>
      <vt:lpstr>COADYUVANTES EN ACNÉ</vt:lpstr>
      <vt:lpstr>CLARITY SHIELD DP3 PEP PROMESO</vt:lpstr>
      <vt:lpstr>CLARITY SHIELD DP3 PEP PROMESO</vt:lpstr>
      <vt:lpstr>Ácido tranexámico</vt:lpstr>
      <vt:lpstr>Ácido tranexámico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2662</cp:revision>
  <cp:lastPrinted>2017-10-20T06:50:32Z</cp:lastPrinted>
  <dcterms:created xsi:type="dcterms:W3CDTF">2017-06-09T06:59:31Z</dcterms:created>
  <dcterms:modified xsi:type="dcterms:W3CDTF">2024-02-23T09:40:31Z</dcterms:modified>
</cp:coreProperties>
</file>