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609" r:id="rId2"/>
    <p:sldId id="611" r:id="rId3"/>
    <p:sldId id="619" r:id="rId4"/>
    <p:sldId id="640" r:id="rId5"/>
    <p:sldId id="613" r:id="rId6"/>
    <p:sldId id="641" r:id="rId7"/>
    <p:sldId id="642" r:id="rId8"/>
    <p:sldId id="646" r:id="rId9"/>
    <p:sldId id="648" r:id="rId10"/>
    <p:sldId id="649" r:id="rId11"/>
    <p:sldId id="650" r:id="rId12"/>
    <p:sldId id="652" r:id="rId13"/>
    <p:sldId id="689" r:id="rId14"/>
    <p:sldId id="690" r:id="rId15"/>
    <p:sldId id="691" r:id="rId16"/>
    <p:sldId id="692" r:id="rId17"/>
    <p:sldId id="653" r:id="rId18"/>
    <p:sldId id="651" r:id="rId19"/>
    <p:sldId id="660" r:id="rId20"/>
    <p:sldId id="659" r:id="rId21"/>
    <p:sldId id="661" r:id="rId22"/>
    <p:sldId id="662" r:id="rId23"/>
    <p:sldId id="654" r:id="rId24"/>
    <p:sldId id="663" r:id="rId25"/>
    <p:sldId id="664" r:id="rId26"/>
    <p:sldId id="665" r:id="rId27"/>
    <p:sldId id="666" r:id="rId28"/>
    <p:sldId id="667" r:id="rId29"/>
    <p:sldId id="668" r:id="rId30"/>
    <p:sldId id="655" r:id="rId31"/>
    <p:sldId id="669" r:id="rId32"/>
    <p:sldId id="670" r:id="rId33"/>
    <p:sldId id="673" r:id="rId34"/>
    <p:sldId id="674" r:id="rId35"/>
    <p:sldId id="693" r:id="rId36"/>
    <p:sldId id="694" r:id="rId37"/>
    <p:sldId id="695" r:id="rId38"/>
    <p:sldId id="696" r:id="rId39"/>
    <p:sldId id="697" r:id="rId40"/>
    <p:sldId id="698" r:id="rId41"/>
    <p:sldId id="656" r:id="rId42"/>
    <p:sldId id="675" r:id="rId43"/>
    <p:sldId id="676" r:id="rId44"/>
    <p:sldId id="680" r:id="rId45"/>
    <p:sldId id="677" r:id="rId46"/>
    <p:sldId id="678" r:id="rId47"/>
    <p:sldId id="679" r:id="rId48"/>
  </p:sldIdLst>
  <p:sldSz cx="10160000" cy="571341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953"/>
    <a:srgbClr val="FBFBFB"/>
    <a:srgbClr val="59ACD3"/>
    <a:srgbClr val="5AADD4"/>
    <a:srgbClr val="509DC2"/>
    <a:srgbClr val="7E98AA"/>
    <a:srgbClr val="FFFFFF"/>
    <a:srgbClr val="FDFDFD"/>
    <a:srgbClr val="F7F7F7"/>
    <a:srgbClr val="F8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6" autoAdjust="0"/>
    <p:restoredTop sz="94148"/>
  </p:normalViewPr>
  <p:slideViewPr>
    <p:cSldViewPr>
      <p:cViewPr varScale="1">
        <p:scale>
          <a:sx n="87" d="100"/>
          <a:sy n="87" d="100"/>
        </p:scale>
        <p:origin x="450" y="90"/>
      </p:cViewPr>
      <p:guideLst>
        <p:guide orient="horz" pos="1800"/>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E08F-1702-B24C-B93C-19A03ACCB07D}" type="datetimeFigureOut">
              <a:rPr lang="es-ES_tradnl" smtClean="0"/>
              <a:pPr/>
              <a:t>13/03/2024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EC700-6D31-674E-9210-2B86FC388371}" type="slidenum">
              <a:rPr lang="es-ES_tradnl" smtClean="0"/>
              <a:pPr/>
              <a:t>‹Nº›</a:t>
            </a:fld>
            <a:endParaRPr lang="es-ES_tradnl"/>
          </a:p>
        </p:txBody>
      </p:sp>
    </p:spTree>
    <p:extLst>
      <p:ext uri="{BB962C8B-B14F-4D97-AF65-F5344CB8AC3E}">
        <p14:creationId xmlns:p14="http://schemas.microsoft.com/office/powerpoint/2010/main" val="30111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a:t>Texto </a:t>
            </a:r>
            <a:r>
              <a:rPr lang="es-ES" dirty="0" err="1"/>
              <a:t>texto</a:t>
            </a:r>
            <a:r>
              <a:rPr lang="es-ES" dirty="0"/>
              <a:t> </a:t>
            </a:r>
            <a:r>
              <a:rPr lang="es-ES" dirty="0" err="1"/>
              <a:t>texto</a:t>
            </a:r>
            <a:r>
              <a:rPr lang="es-ES" dirty="0"/>
              <a:t> </a:t>
            </a:r>
          </a:p>
        </p:txBody>
      </p:sp>
      <p:sp>
        <p:nvSpPr>
          <p:cNvPr id="7" name="Rectángulo 6"/>
          <p:cNvSpPr/>
          <p:nvPr/>
        </p:nvSpPr>
        <p:spPr>
          <a:xfrm>
            <a:off x="698501" y="372306"/>
            <a:ext cx="1769395" cy="502626"/>
          </a:xfrm>
          <a:prstGeom prst="rect">
            <a:avLst/>
          </a:prstGeom>
          <a:solidFill>
            <a:schemeClr val="bg1"/>
          </a:solidFill>
        </p:spPr>
        <p:txBody>
          <a:bodyPr wrap="none">
            <a:spAutoFit/>
          </a:bodyPr>
          <a:lstStyle/>
          <a:p>
            <a:r>
              <a:rPr lang="es-ES" sz="2666" dirty="0">
                <a:latin typeface="Bebas Neue Regular" panose="00000500000000000000" pitchFamily="50" charset="0"/>
              </a:rPr>
              <a:t>ANTIOXIDANTES</a:t>
            </a: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67"/>
            <a:ext cx="7172092" cy="461601"/>
          </a:xfrm>
          <a:prstGeom prst="rect">
            <a:avLst/>
          </a:prstGeom>
          <a:solidFill>
            <a:schemeClr val="bg1"/>
          </a:solidFill>
        </p:spPr>
        <p:txBody>
          <a:bodyPr vert="horz" wrap="none" lIns="91440" tIns="45720" rIns="91440" bIns="45720" rtlCol="0" anchor="ctr">
            <a:spAutoFit/>
          </a:bodyPr>
          <a:lstStyle/>
          <a:p>
            <a:r>
              <a:rPr lang="es-ES"/>
              <a:t>Haga clic para modificar el estilo de título del patrón</a:t>
            </a:r>
            <a:endParaRPr lang="es-ES" dirty="0"/>
          </a:p>
        </p:txBody>
      </p:sp>
    </p:spTree>
    <p:extLst>
      <p:ext uri="{BB962C8B-B14F-4D97-AF65-F5344CB8AC3E}">
        <p14:creationId xmlns:p14="http://schemas.microsoft.com/office/powerpoint/2010/main" val="114644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698501" y="483019"/>
            <a:ext cx="6314229" cy="256096"/>
          </a:xfrm>
        </p:spPr>
        <p:txBody>
          <a:bodyPr lIns="0" tIns="0" rIns="0" bIns="0"/>
          <a:lstStyle>
            <a:lvl1pPr>
              <a:defRPr sz="1849" b="0" i="0">
                <a:solidFill>
                  <a:srgbClr val="585858"/>
                </a:solidFill>
                <a:latin typeface="Carlito"/>
                <a:cs typeface="Carlito"/>
              </a:defRPr>
            </a:lvl1pPr>
          </a:lstStyle>
          <a:p>
            <a:r>
              <a:rPr lang="es-ES"/>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13/03/2024</a:t>
            </a:fld>
            <a:endParaRPr lang="es-E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355661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13/03/2024</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2508825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67"/>
            <a:ext cx="917239" cy="461601"/>
          </a:xfrm>
          <a:prstGeom prst="rect">
            <a:avLst/>
          </a:prstGeom>
          <a:solidFill>
            <a:schemeClr val="bg1"/>
          </a:solidFill>
        </p:spPr>
        <p:txBody>
          <a:bodyPr vert="horz" wrap="none" lIns="91440" tIns="45720" rIns="91440" bIns="45720" rtlCol="0" anchor="ctr">
            <a:spAutoFit/>
          </a:bodyPr>
          <a:lstStyle/>
          <a:p>
            <a:r>
              <a:rPr lang="es-ES" dirty="0"/>
              <a:t>ÍNDICE</a:t>
            </a:r>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a:t>TEXTO</a:t>
            </a:r>
          </a:p>
          <a:p>
            <a:pPr lvl="0"/>
            <a:r>
              <a:rPr lang="es-ES" dirty="0"/>
              <a:t>TEXTO</a:t>
            </a:r>
          </a:p>
          <a:p>
            <a:pPr lvl="0"/>
            <a:r>
              <a:rPr lang="es-ES" dirty="0"/>
              <a:t>TEXTO</a:t>
            </a:r>
          </a:p>
          <a:p>
            <a:pPr lvl="0"/>
            <a:r>
              <a:rPr lang="es-ES" dirty="0"/>
              <a:t>TEXTO</a:t>
            </a:r>
          </a:p>
        </p:txBody>
      </p:sp>
    </p:spTree>
    <p:extLst>
      <p:ext uri="{BB962C8B-B14F-4D97-AF65-F5344CB8AC3E}">
        <p14:creationId xmlns:p14="http://schemas.microsoft.com/office/powerpoint/2010/main" val="73486101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960" y="-114269"/>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4030629" y="3425831"/>
            <a:ext cx="2258952" cy="662874"/>
          </a:xfrm>
          <a:prstGeom prst="rect">
            <a:avLst/>
          </a:prstGeom>
          <a:noFill/>
        </p:spPr>
        <p:txBody>
          <a:bodyPr wrap="none" rtlCol="0">
            <a:spAutoFit/>
          </a:bodyPr>
          <a:lstStyle/>
          <a:p>
            <a:pPr algn="ctr" rtl="0">
              <a:lnSpc>
                <a:spcPct val="150000"/>
              </a:lnSpc>
            </a:pPr>
            <a:r>
              <a:rPr lang="en-GB" sz="2798" b="1">
                <a:latin typeface="Gotham Rounded Book" pitchFamily="50" charset="0"/>
                <a:cs typeface="Gotham Book" pitchFamily="50" charset="0"/>
              </a:rPr>
              <a:t>PRO MESO</a:t>
            </a:r>
          </a:p>
        </p:txBody>
      </p:sp>
    </p:spTree>
    <p:extLst>
      <p:ext uri="{BB962C8B-B14F-4D97-AF65-F5344CB8AC3E}">
        <p14:creationId xmlns:p14="http://schemas.microsoft.com/office/powerpoint/2010/main" val="364942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4099199" cy="424732"/>
          </a:xfrm>
        </p:spPr>
        <p:txBody>
          <a:bodyPr/>
          <a:lstStyle/>
          <a:p>
            <a:r>
              <a:rPr lang="en-GB" sz="2400"/>
              <a:t>INGREDIENTS IN MESOTHERAPY</a:t>
            </a:r>
          </a:p>
        </p:txBody>
      </p:sp>
      <p:sp>
        <p:nvSpPr>
          <p:cNvPr id="12" name="10 CuadroTexto"/>
          <p:cNvSpPr txBox="1">
            <a:spLocks noChangeArrowheads="1"/>
          </p:cNvSpPr>
          <p:nvPr/>
        </p:nvSpPr>
        <p:spPr bwMode="auto">
          <a:xfrm>
            <a:off x="543496" y="1128514"/>
            <a:ext cx="8333348" cy="3662541"/>
          </a:xfrm>
          <a:prstGeom prst="rect">
            <a:avLst/>
          </a:prstGeom>
          <a:noFill/>
          <a:ln w="9525">
            <a:noFill/>
            <a:miter lim="800000"/>
            <a:headEnd/>
            <a:tailEnd/>
          </a:ln>
        </p:spPr>
        <p:txBody>
          <a:bodyPr wrap="square">
            <a:spAutoFit/>
          </a:bodyPr>
          <a:lstStyle/>
          <a:p>
            <a:r>
              <a:rPr lang="en-GB" b="1">
                <a:latin typeface="TT Commons Light" panose="02000506030000020003" pitchFamily="50" charset="0"/>
              </a:rPr>
              <a:t>Minerals</a:t>
            </a:r>
          </a:p>
          <a:p>
            <a:endParaRPr lang="es-ES" b="1" dirty="0">
              <a:latin typeface="TT Commons Light" panose="02000506030000020003" pitchFamily="50" charset="0"/>
            </a:endParaRPr>
          </a:p>
          <a:p>
            <a:r>
              <a:rPr lang="en-GB" sz="1600">
                <a:latin typeface="TT Commons Light" panose="02000506030000020003" pitchFamily="50" charset="0"/>
              </a:rPr>
              <a:t>   - They are indispensable inorganic elements for human health and function.</a:t>
            </a:r>
          </a:p>
          <a:p>
            <a:r>
              <a:rPr lang="en-GB" sz="1600">
                <a:latin typeface="TT Commons Light" panose="02000506030000020003" pitchFamily="50" charset="0"/>
              </a:rPr>
              <a:t>   - They regulate physiological processes, bone structure and muscle function, among other roles.</a:t>
            </a:r>
          </a:p>
          <a:p>
            <a:r>
              <a:rPr lang="en-GB" sz="1600">
                <a:latin typeface="TT Commons Light" panose="02000506030000020003" pitchFamily="50" charset="0"/>
              </a:rPr>
              <a:t>   - In skincare, they can enhance hydration, protect against sun damage and maintain mineral balance.</a:t>
            </a:r>
          </a:p>
          <a:p>
            <a:endParaRPr lang="es-ES" sz="1600" dirty="0">
              <a:latin typeface="TT Commons Light" panose="02000506030000020003" pitchFamily="50" charset="0"/>
            </a:endParaRPr>
          </a:p>
          <a:p>
            <a:r>
              <a:rPr lang="en-GB" b="1">
                <a:latin typeface="TT Commons Light" panose="02000506030000020003" pitchFamily="50" charset="0"/>
              </a:rPr>
              <a:t>Coenzymes</a:t>
            </a:r>
          </a:p>
          <a:p>
            <a:endParaRPr lang="es-ES" b="1" dirty="0">
              <a:latin typeface="TT Commons Light" panose="02000506030000020003" pitchFamily="50" charset="0"/>
            </a:endParaRPr>
          </a:p>
          <a:p>
            <a:r>
              <a:rPr lang="en-GB" sz="1600">
                <a:latin typeface="TT Commons Light" panose="02000506030000020003" pitchFamily="50" charset="0"/>
              </a:rPr>
              <a:t>   - They are non-protein organic molecules that aid enzymes in specific chemical reactions.</a:t>
            </a:r>
          </a:p>
          <a:p>
            <a:r>
              <a:rPr lang="en-GB" sz="1600">
                <a:latin typeface="TT Commons Light" panose="02000506030000020003" pitchFamily="50" charset="0"/>
              </a:rPr>
              <a:t>   - They function as cofactors and facilitate the transfer of functional groups between enzymes.</a:t>
            </a:r>
          </a:p>
          <a:p>
            <a:r>
              <a:rPr lang="en-GB" sz="1600">
                <a:latin typeface="TT Commons Light" panose="02000506030000020003" pitchFamily="50" charset="0"/>
              </a:rPr>
              <a:t>   - In skincare, they may possess antioxidant, reparative and hydrating properties.</a:t>
            </a:r>
          </a:p>
          <a:p>
            <a:endParaRPr lang="es-ES" sz="1600" dirty="0">
              <a:latin typeface="TT Commons Light" panose="02000506030000020003" pitchFamily="50" charset="0"/>
            </a:endParaRPr>
          </a:p>
        </p:txBody>
      </p:sp>
    </p:spTree>
    <p:extLst>
      <p:ext uri="{BB962C8B-B14F-4D97-AF65-F5344CB8AC3E}">
        <p14:creationId xmlns:p14="http://schemas.microsoft.com/office/powerpoint/2010/main" val="247458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3109830" y="3028268"/>
            <a:ext cx="4245073" cy="738215"/>
          </a:xfrm>
          <a:prstGeom prst="rect">
            <a:avLst/>
          </a:prstGeom>
          <a:noFill/>
        </p:spPr>
        <p:txBody>
          <a:bodyPr wrap="none" rtlCol="0">
            <a:spAutoFit/>
          </a:bodyPr>
          <a:lstStyle/>
          <a:p>
            <a:pPr algn="ctr">
              <a:lnSpc>
                <a:spcPct val="150000"/>
              </a:lnSpc>
            </a:pPr>
            <a:r>
              <a:rPr lang="en-GB" sz="2798" b="1">
                <a:latin typeface="Gotham Rounded Book" pitchFamily="50" charset="0"/>
                <a:cs typeface="Gotham Book" pitchFamily="50" charset="0"/>
              </a:rPr>
              <a:t>DERMIC + PRO MESO</a:t>
            </a:r>
          </a:p>
        </p:txBody>
      </p:sp>
    </p:spTree>
    <p:extLst>
      <p:ext uri="{BB962C8B-B14F-4D97-AF65-F5344CB8AC3E}">
        <p14:creationId xmlns:p14="http://schemas.microsoft.com/office/powerpoint/2010/main" val="367969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9717" y="399554"/>
            <a:ext cx="2652091" cy="424614"/>
          </a:xfrm>
        </p:spPr>
        <p:txBody>
          <a:bodyPr>
            <a:normAutofit/>
          </a:bodyPr>
          <a:lstStyle/>
          <a:p>
            <a:pPr algn="l"/>
            <a:r>
              <a:rPr lang="en-GB" sz="2399"/>
              <a:t>DERMIC + PRO MESO</a:t>
            </a:r>
          </a:p>
        </p:txBody>
      </p:sp>
      <p:sp>
        <p:nvSpPr>
          <p:cNvPr id="3" name="Rectángulo 2"/>
          <p:cNvSpPr/>
          <p:nvPr/>
        </p:nvSpPr>
        <p:spPr>
          <a:xfrm>
            <a:off x="589734" y="1100124"/>
            <a:ext cx="8306690" cy="1200329"/>
          </a:xfrm>
          <a:prstGeom prst="rect">
            <a:avLst/>
          </a:prstGeom>
        </p:spPr>
        <p:txBody>
          <a:bodyPr wrap="square">
            <a:spAutoFit/>
          </a:bodyPr>
          <a:lstStyle/>
          <a:p>
            <a:pPr>
              <a:spcBef>
                <a:spcPct val="50000"/>
              </a:spcBef>
            </a:pPr>
            <a:r>
              <a:rPr lang="en-GB" sz="1600">
                <a:latin typeface="TT Commons Light" panose="02000506030000020003" pitchFamily="50" charset="0"/>
              </a:rPr>
              <a:t>Dermic+ Pro Meso is a collection of six mesotherapy programmes aimed at significantly enhancing skin health and appearance. </a:t>
            </a:r>
          </a:p>
          <a:p>
            <a:pPr>
              <a:spcBef>
                <a:spcPct val="50000"/>
              </a:spcBef>
            </a:pPr>
            <a:r>
              <a:rPr lang="en-GB" sz="1600">
                <a:latin typeface="TT Commons Light" panose="02000506030000020003" pitchFamily="50" charset="0"/>
              </a:rPr>
              <a:t>In line with Atache’s comprehensive range, we introduce a cocktail of bioactive ingredients for each specific treatment:</a:t>
            </a:r>
          </a:p>
        </p:txBody>
      </p:sp>
      <p:grpSp>
        <p:nvGrpSpPr>
          <p:cNvPr id="21" name="Grupo 20"/>
          <p:cNvGrpSpPr/>
          <p:nvPr/>
        </p:nvGrpSpPr>
        <p:grpSpPr>
          <a:xfrm>
            <a:off x="3474188" y="2268206"/>
            <a:ext cx="1055847" cy="1116598"/>
            <a:chOff x="195661" y="4216341"/>
            <a:chExt cx="1055847" cy="1116598"/>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r="43986"/>
            <a:stretch/>
          </p:blipFill>
          <p:spPr>
            <a:xfrm>
              <a:off x="195661" y="4268904"/>
              <a:ext cx="1008112" cy="1064035"/>
            </a:xfrm>
            <a:prstGeom prst="rect">
              <a:avLst/>
            </a:prstGeom>
          </p:spPr>
        </p:pic>
        <p:sp>
          <p:nvSpPr>
            <p:cNvPr id="2" name="Rectángulo 1"/>
            <p:cNvSpPr/>
            <p:nvPr/>
          </p:nvSpPr>
          <p:spPr>
            <a:xfrm>
              <a:off x="1035484" y="4216341"/>
              <a:ext cx="21602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upo 6"/>
          <p:cNvGrpSpPr/>
          <p:nvPr/>
        </p:nvGrpSpPr>
        <p:grpSpPr>
          <a:xfrm>
            <a:off x="677416" y="2350216"/>
            <a:ext cx="1040235" cy="1066806"/>
            <a:chOff x="1515604" y="4174614"/>
            <a:chExt cx="1040235" cy="1066806"/>
          </a:xfrm>
        </p:grpSpPr>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r="43934"/>
            <a:stretch/>
          </p:blipFill>
          <p:spPr>
            <a:xfrm>
              <a:off x="1515604" y="4216341"/>
              <a:ext cx="972108" cy="1025079"/>
            </a:xfrm>
            <a:prstGeom prst="rect">
              <a:avLst/>
            </a:prstGeom>
          </p:spPr>
        </p:pic>
        <p:sp>
          <p:nvSpPr>
            <p:cNvPr id="12" name="Rectángulo 11"/>
            <p:cNvSpPr/>
            <p:nvPr/>
          </p:nvSpPr>
          <p:spPr>
            <a:xfrm>
              <a:off x="2339815" y="4174614"/>
              <a:ext cx="21602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upo 12"/>
          <p:cNvGrpSpPr/>
          <p:nvPr/>
        </p:nvGrpSpPr>
        <p:grpSpPr>
          <a:xfrm>
            <a:off x="3492783" y="4032338"/>
            <a:ext cx="1079102" cy="1071679"/>
            <a:chOff x="3120104" y="4261260"/>
            <a:chExt cx="1079102" cy="1071679"/>
          </a:xfrm>
        </p:grpSpPr>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r="43115"/>
            <a:stretch/>
          </p:blipFill>
          <p:spPr>
            <a:xfrm>
              <a:off x="3120104" y="4268904"/>
              <a:ext cx="1023792" cy="1064035"/>
            </a:xfrm>
            <a:prstGeom prst="rect">
              <a:avLst/>
            </a:prstGeom>
          </p:spPr>
        </p:pic>
        <p:sp>
          <p:nvSpPr>
            <p:cNvPr id="14" name="Rectángulo 13"/>
            <p:cNvSpPr/>
            <p:nvPr/>
          </p:nvSpPr>
          <p:spPr>
            <a:xfrm>
              <a:off x="3983182" y="4261260"/>
              <a:ext cx="21602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upo 3"/>
          <p:cNvGrpSpPr/>
          <p:nvPr/>
        </p:nvGrpSpPr>
        <p:grpSpPr>
          <a:xfrm>
            <a:off x="6696426" y="3815536"/>
            <a:ext cx="1093180" cy="1132083"/>
            <a:chOff x="5269425" y="4061388"/>
            <a:chExt cx="1093180" cy="1132083"/>
          </a:xfrm>
        </p:grpSpPr>
        <p:pic>
          <p:nvPicPr>
            <p:cNvPr id="5" name="Imagen 4"/>
            <p:cNvPicPr>
              <a:picLocks noChangeAspect="1"/>
            </p:cNvPicPr>
            <p:nvPr/>
          </p:nvPicPr>
          <p:blipFill rotWithShape="1">
            <a:blip r:embed="rId5" cstate="print">
              <a:extLst>
                <a:ext uri="{28A0092B-C50C-407E-A947-70E740481C1C}">
                  <a14:useLocalDpi xmlns:a14="http://schemas.microsoft.com/office/drawing/2010/main" val="0"/>
                </a:ext>
              </a:extLst>
            </a:blip>
            <a:srcRect r="46650"/>
            <a:stretch/>
          </p:blipFill>
          <p:spPr>
            <a:xfrm>
              <a:off x="5269425" y="4126637"/>
              <a:ext cx="962703" cy="1066834"/>
            </a:xfrm>
            <a:prstGeom prst="rect">
              <a:avLst/>
            </a:prstGeom>
          </p:spPr>
        </p:pic>
        <p:sp>
          <p:nvSpPr>
            <p:cNvPr id="23" name="Rectángulo 22"/>
            <p:cNvSpPr/>
            <p:nvPr/>
          </p:nvSpPr>
          <p:spPr>
            <a:xfrm>
              <a:off x="6101651" y="4061388"/>
              <a:ext cx="26095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ángulo 14"/>
          <p:cNvSpPr/>
          <p:nvPr/>
        </p:nvSpPr>
        <p:spPr>
          <a:xfrm>
            <a:off x="4540901" y="2391943"/>
            <a:ext cx="1336207" cy="738664"/>
          </a:xfrm>
          <a:prstGeom prst="rect">
            <a:avLst/>
          </a:prstGeom>
        </p:spPr>
        <p:txBody>
          <a:bodyPr wrap="square">
            <a:spAutoFit/>
          </a:bodyPr>
          <a:lstStyle/>
          <a:p>
            <a:r>
              <a:rPr lang="en-GB" sz="1400">
                <a:latin typeface="Bebas Neue Regular" panose="00000500000000000000" pitchFamily="50" charset="0"/>
              </a:rPr>
              <a:t>RADIANT ANTIOXIDANT BLEND</a:t>
            </a:r>
          </a:p>
        </p:txBody>
      </p:sp>
      <p:sp>
        <p:nvSpPr>
          <p:cNvPr id="25" name="Rectángulo 24"/>
          <p:cNvSpPr/>
          <p:nvPr/>
        </p:nvSpPr>
        <p:spPr>
          <a:xfrm>
            <a:off x="7922696" y="4012246"/>
            <a:ext cx="1477784" cy="738664"/>
          </a:xfrm>
          <a:prstGeom prst="rect">
            <a:avLst/>
          </a:prstGeom>
        </p:spPr>
        <p:txBody>
          <a:bodyPr wrap="square">
            <a:spAutoFit/>
          </a:bodyPr>
          <a:lstStyle/>
          <a:p>
            <a:r>
              <a:rPr lang="en-GB" sz="1400">
                <a:latin typeface="Bebas Neue Regular" panose="00000500000000000000" pitchFamily="50" charset="0"/>
              </a:rPr>
              <a:t>BIOACTIVE REJUVENATING COCKTAIL</a:t>
            </a:r>
          </a:p>
        </p:txBody>
      </p:sp>
      <p:sp>
        <p:nvSpPr>
          <p:cNvPr id="26" name="Rectángulo 25"/>
          <p:cNvSpPr/>
          <p:nvPr/>
        </p:nvSpPr>
        <p:spPr>
          <a:xfrm>
            <a:off x="4477333" y="4084901"/>
            <a:ext cx="1387872" cy="523220"/>
          </a:xfrm>
          <a:prstGeom prst="rect">
            <a:avLst/>
          </a:prstGeom>
        </p:spPr>
        <p:txBody>
          <a:bodyPr wrap="square">
            <a:spAutoFit/>
          </a:bodyPr>
          <a:lstStyle/>
          <a:p>
            <a:r>
              <a:rPr lang="en-GB" sz="1400">
                <a:latin typeface="Bebas Neue Regular" panose="00000500000000000000" pitchFamily="50" charset="0"/>
              </a:rPr>
              <a:t>ENERGY BIO-REPAIR</a:t>
            </a:r>
          </a:p>
        </p:txBody>
      </p:sp>
      <p:sp>
        <p:nvSpPr>
          <p:cNvPr id="29" name="Rectángulo 28"/>
          <p:cNvSpPr/>
          <p:nvPr/>
        </p:nvSpPr>
        <p:spPr>
          <a:xfrm>
            <a:off x="1665159" y="2432930"/>
            <a:ext cx="1545996" cy="523220"/>
          </a:xfrm>
          <a:prstGeom prst="rect">
            <a:avLst/>
          </a:prstGeom>
        </p:spPr>
        <p:txBody>
          <a:bodyPr wrap="square">
            <a:spAutoFit/>
          </a:bodyPr>
          <a:lstStyle/>
          <a:p>
            <a:r>
              <a:rPr lang="en-GB" sz="1400">
                <a:latin typeface="Bebas Neue Regular" panose="00000500000000000000" pitchFamily="50" charset="0"/>
              </a:rPr>
              <a:t>BRIGHTENING ACNE-PRONE</a:t>
            </a:r>
            <a:r>
              <a:rPr lang="en-GB" sz="1200">
                <a:latin typeface="Bebas Neue Regular" panose="00000500000000000000" pitchFamily="50" charset="0"/>
              </a:rPr>
              <a:t> </a:t>
            </a:r>
          </a:p>
        </p:txBody>
      </p:sp>
      <p:sp>
        <p:nvSpPr>
          <p:cNvPr id="30" name="Rectángulo 29"/>
          <p:cNvSpPr/>
          <p:nvPr/>
        </p:nvSpPr>
        <p:spPr>
          <a:xfrm>
            <a:off x="516223" y="3382026"/>
            <a:ext cx="2761397" cy="276999"/>
          </a:xfrm>
          <a:prstGeom prst="rect">
            <a:avLst/>
          </a:prstGeom>
          <a:solidFill>
            <a:schemeClr val="bg1">
              <a:lumMod val="95000"/>
            </a:schemeClr>
          </a:solidFill>
        </p:spPr>
        <p:txBody>
          <a:bodyPr wrap="none">
            <a:spAutoFit/>
          </a:bodyPr>
          <a:lstStyle/>
          <a:p>
            <a:r>
              <a:rPr lang="en-GB" sz="1200">
                <a:latin typeface="Gotham Book"/>
              </a:rPr>
              <a:t>OILY SK PEP PROMESO </a:t>
            </a:r>
          </a:p>
        </p:txBody>
      </p:sp>
      <p:sp>
        <p:nvSpPr>
          <p:cNvPr id="31" name="Rectángulo 30"/>
          <p:cNvSpPr/>
          <p:nvPr/>
        </p:nvSpPr>
        <p:spPr>
          <a:xfrm>
            <a:off x="3499639" y="3381733"/>
            <a:ext cx="2577309" cy="276999"/>
          </a:xfrm>
          <a:prstGeom prst="rect">
            <a:avLst/>
          </a:prstGeom>
          <a:solidFill>
            <a:schemeClr val="bg1">
              <a:lumMod val="95000"/>
            </a:schemeClr>
          </a:solidFill>
        </p:spPr>
        <p:txBody>
          <a:bodyPr wrap="none">
            <a:spAutoFit/>
          </a:bodyPr>
          <a:lstStyle/>
          <a:p>
            <a:r>
              <a:rPr lang="en-GB" sz="1200">
                <a:latin typeface="Gotham Book"/>
              </a:rPr>
              <a:t>CVITAL PEP PROMESO</a:t>
            </a:r>
          </a:p>
        </p:txBody>
      </p:sp>
      <p:grpSp>
        <p:nvGrpSpPr>
          <p:cNvPr id="36" name="Grupo 35"/>
          <p:cNvGrpSpPr/>
          <p:nvPr/>
        </p:nvGrpSpPr>
        <p:grpSpPr>
          <a:xfrm>
            <a:off x="577281" y="3924880"/>
            <a:ext cx="2469798" cy="1368672"/>
            <a:chOff x="6183102" y="2290060"/>
            <a:chExt cx="2469798" cy="1368672"/>
          </a:xfrm>
        </p:grpSpPr>
        <p:grpSp>
          <p:nvGrpSpPr>
            <p:cNvPr id="18" name="Grupo 17"/>
            <p:cNvGrpSpPr/>
            <p:nvPr/>
          </p:nvGrpSpPr>
          <p:grpSpPr>
            <a:xfrm>
              <a:off x="6183102" y="2290060"/>
              <a:ext cx="1125051" cy="1075725"/>
              <a:chOff x="4647952" y="2973164"/>
              <a:chExt cx="1125051" cy="1075725"/>
            </a:xfrm>
          </p:grpSpPr>
          <p:pic>
            <p:nvPicPr>
              <p:cNvPr id="10" name="Imagen 9"/>
              <p:cNvPicPr>
                <a:picLocks noChangeAspect="1"/>
              </p:cNvPicPr>
              <p:nvPr/>
            </p:nvPicPr>
            <p:blipFill rotWithShape="1">
              <a:blip r:embed="rId6" cstate="print">
                <a:extLst>
                  <a:ext uri="{28A0092B-C50C-407E-A947-70E740481C1C}">
                    <a14:useLocalDpi xmlns:a14="http://schemas.microsoft.com/office/drawing/2010/main" val="0"/>
                  </a:ext>
                </a:extLst>
              </a:blip>
              <a:srcRect r="43986"/>
              <a:stretch/>
            </p:blipFill>
            <p:spPr>
              <a:xfrm>
                <a:off x="4647952" y="2984854"/>
                <a:ext cx="1008112" cy="1064035"/>
              </a:xfrm>
              <a:prstGeom prst="rect">
                <a:avLst/>
              </a:prstGeom>
            </p:spPr>
          </p:pic>
          <p:sp>
            <p:nvSpPr>
              <p:cNvPr id="20" name="Rectángulo 19"/>
              <p:cNvSpPr/>
              <p:nvPr/>
            </p:nvSpPr>
            <p:spPr>
              <a:xfrm>
                <a:off x="5512049" y="2973164"/>
                <a:ext cx="26095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ángulo 27"/>
            <p:cNvSpPr/>
            <p:nvPr/>
          </p:nvSpPr>
          <p:spPr>
            <a:xfrm>
              <a:off x="7314750" y="2432930"/>
              <a:ext cx="1338150" cy="523220"/>
            </a:xfrm>
            <a:prstGeom prst="rect">
              <a:avLst/>
            </a:prstGeom>
          </p:spPr>
          <p:txBody>
            <a:bodyPr wrap="square">
              <a:spAutoFit/>
            </a:bodyPr>
            <a:lstStyle/>
            <a:p>
              <a:r>
                <a:rPr lang="en-GB" sz="1400">
                  <a:latin typeface="Bebas Neue Regular" panose="00000500000000000000" pitchFamily="50" charset="0"/>
                </a:rPr>
                <a:t>CLARITY SHIELD</a:t>
              </a:r>
            </a:p>
          </p:txBody>
        </p:sp>
        <p:sp>
          <p:nvSpPr>
            <p:cNvPr id="32" name="Rectángulo 31"/>
            <p:cNvSpPr/>
            <p:nvPr/>
          </p:nvSpPr>
          <p:spPr>
            <a:xfrm>
              <a:off x="6264203" y="3381733"/>
              <a:ext cx="2238562" cy="276999"/>
            </a:xfrm>
            <a:prstGeom prst="rect">
              <a:avLst/>
            </a:prstGeom>
            <a:solidFill>
              <a:schemeClr val="bg1">
                <a:lumMod val="95000"/>
              </a:schemeClr>
            </a:solidFill>
          </p:spPr>
          <p:txBody>
            <a:bodyPr wrap="none">
              <a:spAutoFit/>
            </a:bodyPr>
            <a:lstStyle/>
            <a:p>
              <a:r>
                <a:rPr lang="en-GB" sz="1200">
                  <a:latin typeface="Gotham Book"/>
                </a:rPr>
                <a:t>DP3 PEP PROMESO</a:t>
              </a:r>
            </a:p>
          </p:txBody>
        </p:sp>
      </p:grpSp>
      <p:grpSp>
        <p:nvGrpSpPr>
          <p:cNvPr id="17" name="Grupo 16"/>
          <p:cNvGrpSpPr/>
          <p:nvPr/>
        </p:nvGrpSpPr>
        <p:grpSpPr>
          <a:xfrm>
            <a:off x="6629197" y="2310054"/>
            <a:ext cx="1032248" cy="1122154"/>
            <a:chOff x="2689728" y="3094187"/>
            <a:chExt cx="1032248" cy="1122154"/>
          </a:xfrm>
        </p:grpSpPr>
        <p:pic>
          <p:nvPicPr>
            <p:cNvPr id="9" name="Imagen 8"/>
            <p:cNvPicPr>
              <a:picLocks noChangeAspect="1"/>
            </p:cNvPicPr>
            <p:nvPr/>
          </p:nvPicPr>
          <p:blipFill rotWithShape="1">
            <a:blip r:embed="rId7" cstate="print">
              <a:extLst>
                <a:ext uri="{28A0092B-C50C-407E-A947-70E740481C1C}">
                  <a14:useLocalDpi xmlns:a14="http://schemas.microsoft.com/office/drawing/2010/main" val="0"/>
                </a:ext>
              </a:extLst>
            </a:blip>
            <a:srcRect r="42943"/>
            <a:stretch/>
          </p:blipFill>
          <p:spPr>
            <a:xfrm>
              <a:off x="2689728" y="3146750"/>
              <a:ext cx="1032248" cy="1069591"/>
            </a:xfrm>
            <a:prstGeom prst="rect">
              <a:avLst/>
            </a:prstGeom>
          </p:spPr>
        </p:pic>
        <p:sp>
          <p:nvSpPr>
            <p:cNvPr id="16" name="Rectángulo 15"/>
            <p:cNvSpPr/>
            <p:nvPr/>
          </p:nvSpPr>
          <p:spPr>
            <a:xfrm>
              <a:off x="3567832" y="3094187"/>
              <a:ext cx="154144" cy="626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ángulo 26"/>
          <p:cNvSpPr/>
          <p:nvPr/>
        </p:nvSpPr>
        <p:spPr>
          <a:xfrm>
            <a:off x="7719598" y="2362617"/>
            <a:ext cx="1387872" cy="523220"/>
          </a:xfrm>
          <a:prstGeom prst="rect">
            <a:avLst/>
          </a:prstGeom>
        </p:spPr>
        <p:txBody>
          <a:bodyPr wrap="square">
            <a:spAutoFit/>
          </a:bodyPr>
          <a:lstStyle/>
          <a:p>
            <a:r>
              <a:rPr lang="en-GB" sz="1400">
                <a:latin typeface="Bebas Neue Regular" panose="00000500000000000000" pitchFamily="50" charset="0"/>
              </a:rPr>
              <a:t>TIGHT &amp; TONE REVITALIZER</a:t>
            </a:r>
          </a:p>
        </p:txBody>
      </p:sp>
      <p:sp>
        <p:nvSpPr>
          <p:cNvPr id="33" name="Rectángulo 32"/>
          <p:cNvSpPr/>
          <p:nvPr/>
        </p:nvSpPr>
        <p:spPr>
          <a:xfrm>
            <a:off x="6328531" y="3381733"/>
            <a:ext cx="3365217" cy="276999"/>
          </a:xfrm>
          <a:prstGeom prst="rect">
            <a:avLst/>
          </a:prstGeom>
          <a:solidFill>
            <a:schemeClr val="bg1">
              <a:lumMod val="95000"/>
            </a:schemeClr>
          </a:solidFill>
        </p:spPr>
        <p:txBody>
          <a:bodyPr wrap="none">
            <a:spAutoFit/>
          </a:bodyPr>
          <a:lstStyle/>
          <a:p>
            <a:r>
              <a:rPr lang="en-GB" sz="1200">
                <a:latin typeface="Gotham Book"/>
              </a:rPr>
              <a:t>LIFT THERAPY PEP PROMESO</a:t>
            </a:r>
          </a:p>
        </p:txBody>
      </p:sp>
      <p:sp>
        <p:nvSpPr>
          <p:cNvPr id="34" name="Rectángulo 33"/>
          <p:cNvSpPr/>
          <p:nvPr/>
        </p:nvSpPr>
        <p:spPr>
          <a:xfrm>
            <a:off x="3211155" y="5023373"/>
            <a:ext cx="3224409" cy="276999"/>
          </a:xfrm>
          <a:prstGeom prst="rect">
            <a:avLst/>
          </a:prstGeom>
          <a:solidFill>
            <a:schemeClr val="bg1">
              <a:lumMod val="95000"/>
            </a:schemeClr>
          </a:solidFill>
        </p:spPr>
        <p:txBody>
          <a:bodyPr wrap="none">
            <a:spAutoFit/>
          </a:bodyPr>
          <a:lstStyle/>
          <a:p>
            <a:r>
              <a:rPr lang="en-GB" sz="1200">
                <a:latin typeface="Gotham Book"/>
              </a:rPr>
              <a:t>EXCELLENCE PEP PROMESO</a:t>
            </a:r>
          </a:p>
        </p:txBody>
      </p:sp>
      <p:sp>
        <p:nvSpPr>
          <p:cNvPr id="35" name="Rectángulo 34"/>
          <p:cNvSpPr/>
          <p:nvPr/>
        </p:nvSpPr>
        <p:spPr>
          <a:xfrm>
            <a:off x="6635811" y="5014540"/>
            <a:ext cx="2942344" cy="276999"/>
          </a:xfrm>
          <a:prstGeom prst="rect">
            <a:avLst/>
          </a:prstGeom>
          <a:solidFill>
            <a:schemeClr val="bg1">
              <a:lumMod val="95000"/>
            </a:schemeClr>
          </a:solidFill>
        </p:spPr>
        <p:txBody>
          <a:bodyPr wrap="none">
            <a:spAutoFit/>
          </a:bodyPr>
          <a:lstStyle/>
          <a:p>
            <a:r>
              <a:rPr lang="en-GB" sz="1200">
                <a:latin typeface="Gotham Book"/>
              </a:rPr>
              <a:t>VITAL AGE PEP PROMESO</a:t>
            </a:r>
          </a:p>
        </p:txBody>
      </p:sp>
    </p:spTree>
    <p:extLst>
      <p:ext uri="{BB962C8B-B14F-4D97-AF65-F5344CB8AC3E}">
        <p14:creationId xmlns:p14="http://schemas.microsoft.com/office/powerpoint/2010/main" val="2887910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8" y="444913"/>
            <a:ext cx="4286842" cy="332307"/>
          </a:xfrm>
        </p:spPr>
        <p:txBody>
          <a:bodyPr/>
          <a:lstStyle/>
          <a:p>
            <a:r>
              <a:rPr lang="en-GB" sz="2399">
                <a:solidFill>
                  <a:schemeClr val="tx1"/>
                </a:solidFill>
                <a:latin typeface="Bebas Neue Regular" panose="00000500000000000000" pitchFamily="50" charset="0"/>
              </a:rPr>
              <a:t>CLARITY SHIELD DP3 PEP PROMESO</a:t>
            </a:r>
          </a:p>
        </p:txBody>
      </p:sp>
      <p:sp>
        <p:nvSpPr>
          <p:cNvPr id="3" name="Marcador de texto 2"/>
          <p:cNvSpPr>
            <a:spLocks noGrp="1"/>
          </p:cNvSpPr>
          <p:nvPr>
            <p:ph type="body" idx="1"/>
          </p:nvPr>
        </p:nvSpPr>
        <p:spPr>
          <a:xfrm>
            <a:off x="699717" y="1790202"/>
            <a:ext cx="3588195" cy="1444439"/>
          </a:xfrm>
        </p:spPr>
        <p:txBody>
          <a:bodyPr>
            <a:noAutofit/>
          </a:bodyPr>
          <a:lstStyle/>
          <a:p>
            <a:pPr algn="l" rtl="0"/>
            <a:r>
              <a:rPr lang="en-GB" sz="1799" b="1">
                <a:solidFill>
                  <a:schemeClr val="tx1"/>
                </a:solidFill>
                <a:latin typeface="TT Commons Light" panose="02000506030000020003" pitchFamily="50" charset="0"/>
              </a:rPr>
              <a:t>Associated with the Line: DESPIGMEN P3</a:t>
            </a:r>
          </a:p>
          <a:p>
            <a:pPr algn="l" rtl="0"/>
            <a:endParaRPr lang="es-ES" sz="1799" dirty="0">
              <a:solidFill>
                <a:schemeClr val="tx1"/>
              </a:solidFill>
              <a:latin typeface="TT Commons Light" panose="02000506030000020003" pitchFamily="50" charset="0"/>
            </a:endParaRPr>
          </a:p>
          <a:p>
            <a:r>
              <a:rPr lang="en-GB" sz="1799" b="1">
                <a:solidFill>
                  <a:schemeClr val="tx1"/>
                </a:solidFill>
                <a:latin typeface="TT Commons Light" panose="02000506030000020003" pitchFamily="50" charset="0"/>
              </a:rPr>
              <a:t>Presentation</a:t>
            </a:r>
            <a:r>
              <a:rPr lang="en-GB" sz="1799">
                <a:solidFill>
                  <a:schemeClr val="tx1"/>
                </a:solidFill>
                <a:latin typeface="TT Commons Light" panose="02000506030000020003" pitchFamily="50" charset="0"/>
              </a:rPr>
              <a:t>: 5 vials x 5 ml  (sterile) Topical use</a:t>
            </a:r>
          </a:p>
          <a:p>
            <a:pPr algn="l" rtl="0"/>
            <a:endParaRPr lang="es-ES" sz="1799" dirty="0">
              <a:solidFill>
                <a:schemeClr val="tx1"/>
              </a:solidFill>
              <a:latin typeface="TT Commons Light" panose="02000506030000020003" pitchFamily="50" charset="0"/>
            </a:endParaRPr>
          </a:p>
          <a:p>
            <a:pPr algn="l" rtl="0"/>
            <a:r>
              <a:rPr lang="en-GB" sz="1799" b="1">
                <a:solidFill>
                  <a:schemeClr val="tx1"/>
                </a:solidFill>
                <a:latin typeface="TT Commons Light" panose="02000506030000020003" pitchFamily="50" charset="0"/>
              </a:rPr>
              <a:t>Recommended for</a:t>
            </a:r>
            <a:r>
              <a:rPr lang="en-GB" sz="1799">
                <a:solidFill>
                  <a:schemeClr val="tx1"/>
                </a:solidFill>
                <a:latin typeface="TT Commons Light" panose="02000506030000020003" pitchFamily="50" charset="0"/>
              </a:rPr>
              <a:t>: Melasma &amp; Post-Inflammatory Hyperpigmentation</a:t>
            </a:r>
          </a:p>
          <a:p>
            <a:pPr algn="l" rtl="0"/>
            <a:endParaRPr lang="es-ES" sz="1799" dirty="0">
              <a:solidFill>
                <a:schemeClr val="tx1"/>
              </a:solidFill>
              <a:latin typeface="TT Commons Light" panose="02000506030000020003" pitchFamily="50" charset="0"/>
            </a:endParaRPr>
          </a:p>
          <a:p>
            <a:r>
              <a:rPr lang="en-GB" sz="1799">
                <a:solidFill>
                  <a:schemeClr val="tx1"/>
                </a:solidFill>
                <a:latin typeface="TT Commons Light" panose="02000506030000020003" pitchFamily="50" charset="0"/>
              </a:rPr>
              <a:t>Ingredients: Tranexamic acid</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8246" y="1920602"/>
            <a:ext cx="5074204" cy="2999930"/>
          </a:xfrm>
          <a:prstGeom prst="rect">
            <a:avLst/>
          </a:prstGeom>
        </p:spPr>
      </p:pic>
    </p:spTree>
    <p:extLst>
      <p:ext uri="{BB962C8B-B14F-4D97-AF65-F5344CB8AC3E}">
        <p14:creationId xmlns:p14="http://schemas.microsoft.com/office/powerpoint/2010/main" val="3416561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4472699" cy="424603"/>
          </a:xfrm>
        </p:spPr>
        <p:txBody>
          <a:bodyPr/>
          <a:lstStyle/>
          <a:p>
            <a:r>
              <a:rPr lang="en-GB" sz="2399"/>
              <a:t>CLARITY SHIELD DP3 PEP PROMESO</a:t>
            </a:r>
          </a:p>
        </p:txBody>
      </p:sp>
      <p:sp>
        <p:nvSpPr>
          <p:cNvPr id="12" name="10 CuadroTexto"/>
          <p:cNvSpPr txBox="1">
            <a:spLocks noChangeArrowheads="1"/>
          </p:cNvSpPr>
          <p:nvPr/>
        </p:nvSpPr>
        <p:spPr bwMode="auto">
          <a:xfrm>
            <a:off x="543496" y="1128514"/>
            <a:ext cx="8333348" cy="1815882"/>
          </a:xfrm>
          <a:prstGeom prst="rect">
            <a:avLst/>
          </a:prstGeom>
          <a:noFill/>
          <a:ln w="9525">
            <a:noFill/>
            <a:miter lim="800000"/>
            <a:headEnd/>
            <a:tailEnd/>
          </a:ln>
        </p:spPr>
        <p:txBody>
          <a:bodyPr wrap="square">
            <a:spAutoFit/>
          </a:bodyPr>
          <a:lstStyle/>
          <a:p>
            <a:r>
              <a:rPr lang="en-GB" sz="1600">
                <a:latin typeface="TT Commons Light" panose="02000506030000020003" pitchFamily="50" charset="0"/>
              </a:rPr>
              <a:t>CLARITY SHIELD DP3 PEP PROMESO is an exceptionally formulated product that centres on a single active ingredient: 1.8% tranexamic acid. This formula, focused on the purity and potency of this component, offers a direct and effective solution for tackling skin hyperpigmentation.</a:t>
            </a:r>
          </a:p>
          <a:p>
            <a:endParaRPr lang="en-US" sz="1600" dirty="0">
              <a:latin typeface="TT Commons Light" panose="02000506030000020003" pitchFamily="50" charset="0"/>
            </a:endParaRPr>
          </a:p>
          <a:p>
            <a:endParaRPr lang="es-ES" sz="1600" dirty="0">
              <a:latin typeface="TT Commons Light" panose="02000506030000020003" pitchFamily="50" charset="0"/>
            </a:endParaRPr>
          </a:p>
          <a:p>
            <a:pPr marL="285750" indent="-285750">
              <a:buFont typeface="Wingdings" panose="05000000000000000000" pitchFamily="2" charset="2"/>
              <a:buChar char="ü"/>
            </a:pPr>
            <a:r>
              <a:rPr lang="en-GB" sz="1600" b="1">
                <a:latin typeface="TT Commons Light" panose="02000506030000020003" pitchFamily="50" charset="0"/>
              </a:rPr>
              <a:t>TRANEXAMIC ACID 1.8%</a:t>
            </a:r>
          </a:p>
          <a:p>
            <a:endParaRPr lang="es-ES" sz="1600" dirty="0">
              <a:latin typeface="TT Commons Light" panose="02000506030000020003" pitchFamily="50"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2248" y="2387491"/>
            <a:ext cx="1384808" cy="2592293"/>
          </a:xfrm>
          <a:prstGeom prst="rect">
            <a:avLst/>
          </a:prstGeom>
        </p:spPr>
      </p:pic>
      <p:sp>
        <p:nvSpPr>
          <p:cNvPr id="3" name="Rectángulo 2"/>
          <p:cNvSpPr/>
          <p:nvPr/>
        </p:nvSpPr>
        <p:spPr>
          <a:xfrm>
            <a:off x="543496" y="2640682"/>
            <a:ext cx="6480720" cy="2339102"/>
          </a:xfrm>
          <a:prstGeom prst="rect">
            <a:avLst/>
          </a:prstGeom>
        </p:spPr>
        <p:txBody>
          <a:bodyPr wrap="square">
            <a:spAutoFit/>
          </a:bodyPr>
          <a:lstStyle/>
          <a:p>
            <a:endParaRPr lang="en-US" dirty="0"/>
          </a:p>
          <a:p>
            <a:r>
              <a:rPr lang="en-GB" sz="1600">
                <a:latin typeface="TT Commons Light" panose="02000506030000020003" pitchFamily="50" charset="0"/>
              </a:rPr>
              <a:t>Clarity Shield is distinguished by its simple yet powerful approach. By focusing solely on tranexamic acid as its active ingredient, this product offers a concentrated and specialised solution for hyperpigmentation concerns.</a:t>
            </a:r>
          </a:p>
          <a:p>
            <a:endParaRPr lang="es-ES" sz="1600" dirty="0">
              <a:latin typeface="TT Commons Light" panose="02000506030000020003" pitchFamily="50" charset="0"/>
            </a:endParaRPr>
          </a:p>
          <a:p>
            <a:r>
              <a:rPr lang="en-GB" sz="1600">
                <a:latin typeface="TT Commons Light" panose="02000506030000020003" pitchFamily="50" charset="0"/>
              </a:rPr>
              <a:t>With an almost 2% concentration of tranexamic acid, it excels in reducing excessive pigment production in the skin, enhancing skin tone uniformity and restoring its luminosity.</a:t>
            </a:r>
          </a:p>
        </p:txBody>
      </p:sp>
    </p:spTree>
    <p:extLst>
      <p:ext uri="{BB962C8B-B14F-4D97-AF65-F5344CB8AC3E}">
        <p14:creationId xmlns:p14="http://schemas.microsoft.com/office/powerpoint/2010/main" val="105174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733441" cy="424732"/>
          </a:xfrm>
        </p:spPr>
        <p:txBody>
          <a:bodyPr/>
          <a:lstStyle/>
          <a:p>
            <a:r>
              <a:rPr lang="en-GB" sz="2400"/>
              <a:t>Tranexamic acid</a:t>
            </a:r>
          </a:p>
        </p:txBody>
      </p:sp>
      <p:sp>
        <p:nvSpPr>
          <p:cNvPr id="12" name="10 CuadroTexto"/>
          <p:cNvSpPr txBox="1">
            <a:spLocks noChangeArrowheads="1"/>
          </p:cNvSpPr>
          <p:nvPr/>
        </p:nvSpPr>
        <p:spPr bwMode="auto">
          <a:xfrm>
            <a:off x="543496" y="1128514"/>
            <a:ext cx="8333348" cy="830997"/>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Tranexamic acid</a:t>
            </a:r>
            <a:r>
              <a:rPr lang="en-GB" sz="1600">
                <a:latin typeface="TT Commons Light" panose="02000506030000020003" pitchFamily="50" charset="0"/>
              </a:rPr>
              <a:t> is a medication known for its ability to promote blood clotting, thereby aiding in the prevention of bleeding. This has made it a widely used component in medicine for preventing excessive bleeding.</a:t>
            </a: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23705" r="17131" b="18932"/>
          <a:stretch/>
        </p:blipFill>
        <p:spPr>
          <a:xfrm>
            <a:off x="543496" y="2241412"/>
            <a:ext cx="1296144" cy="1691059"/>
          </a:xfrm>
          <a:prstGeom prst="rect">
            <a:avLst/>
          </a:prstGeom>
        </p:spPr>
      </p:pic>
      <p:sp>
        <p:nvSpPr>
          <p:cNvPr id="3" name="Rectángulo 2"/>
          <p:cNvSpPr/>
          <p:nvPr/>
        </p:nvSpPr>
        <p:spPr>
          <a:xfrm>
            <a:off x="2033064" y="2100525"/>
            <a:ext cx="6912768" cy="1815882"/>
          </a:xfrm>
          <a:prstGeom prst="rect">
            <a:avLst/>
          </a:prstGeom>
        </p:spPr>
        <p:txBody>
          <a:bodyPr wrap="square">
            <a:spAutoFit/>
          </a:bodyPr>
          <a:lstStyle/>
          <a:p>
            <a:r>
              <a:rPr lang="en-GB" sz="1600">
                <a:latin typeface="TT Commons Light" panose="02000506030000020003" pitchFamily="50" charset="0"/>
              </a:rPr>
              <a:t>Recently, it has gained recognition in the fields of cosmetics, dermatology and aesthetic medicine due to an additional benefit supported by clinical studies: its ability to regulate the formation of dark spots on the skin.</a:t>
            </a:r>
          </a:p>
          <a:p>
            <a:endParaRPr lang="es-ES" sz="1600" dirty="0">
              <a:latin typeface="TT Commons Light" panose="02000506030000020003" pitchFamily="50" charset="0"/>
            </a:endParaRPr>
          </a:p>
          <a:p>
            <a:r>
              <a:rPr lang="en-GB" sz="1600">
                <a:latin typeface="TT Commons Light" panose="02000506030000020003" pitchFamily="50" charset="0"/>
              </a:rPr>
              <a:t>Several clinical studies and reviews have evaluated the </a:t>
            </a:r>
            <a:r>
              <a:rPr lang="en-GB" sz="1600" b="1">
                <a:latin typeface="TT Commons Light" panose="02000506030000020003" pitchFamily="50" charset="0"/>
              </a:rPr>
              <a:t>efficacy and safety of tranexamic acid</a:t>
            </a:r>
            <a:r>
              <a:rPr lang="en-GB" sz="1600">
                <a:latin typeface="TT Commons Light" panose="02000506030000020003" pitchFamily="50" charset="0"/>
              </a:rPr>
              <a:t> in various concentrations for </a:t>
            </a:r>
            <a:r>
              <a:rPr lang="en-GB" sz="1600" b="1">
                <a:latin typeface="TT Commons Light" panose="02000506030000020003" pitchFamily="50" charset="0"/>
              </a:rPr>
              <a:t>treating skin hyperpigmentation</a:t>
            </a:r>
            <a:r>
              <a:rPr lang="en-GB" sz="1600">
                <a:latin typeface="TT Commons Light" panose="02000506030000020003" pitchFamily="50" charset="0"/>
              </a:rPr>
              <a:t>, including melasma. </a:t>
            </a:r>
          </a:p>
        </p:txBody>
      </p:sp>
      <p:sp>
        <p:nvSpPr>
          <p:cNvPr id="4" name="Rectángulo 3"/>
          <p:cNvSpPr/>
          <p:nvPr/>
        </p:nvSpPr>
        <p:spPr>
          <a:xfrm>
            <a:off x="543496" y="4080842"/>
            <a:ext cx="8333348" cy="830997"/>
          </a:xfrm>
          <a:prstGeom prst="rect">
            <a:avLst/>
          </a:prstGeom>
        </p:spPr>
        <p:txBody>
          <a:bodyPr wrap="square">
            <a:spAutoFit/>
          </a:bodyPr>
          <a:lstStyle/>
          <a:p>
            <a:r>
              <a:rPr lang="en-GB" sz="1600">
                <a:latin typeface="TT Commons Light" panose="02000506030000020003" pitchFamily="50" charset="0"/>
              </a:rPr>
              <a:t>Although the exact dosage may vary depending on the patient and the specific condition being treated, concentrations ranging from 1.5% to 5% have been observed to be effective in achieving significant results in reducing pigmentation and improving skin appearance.</a:t>
            </a:r>
          </a:p>
        </p:txBody>
      </p:sp>
    </p:spTree>
    <p:extLst>
      <p:ext uri="{BB962C8B-B14F-4D97-AF65-F5344CB8AC3E}">
        <p14:creationId xmlns:p14="http://schemas.microsoft.com/office/powerpoint/2010/main" val="3925527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733441" cy="424732"/>
          </a:xfrm>
        </p:spPr>
        <p:txBody>
          <a:bodyPr/>
          <a:lstStyle/>
          <a:p>
            <a:r>
              <a:rPr lang="en-GB" sz="2400"/>
              <a:t>Tranexamic acid</a:t>
            </a: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n-GB" sz="1600">
                <a:latin typeface="TT Commons Light" panose="02000506030000020003" pitchFamily="50" charset="0"/>
              </a:rPr>
              <a:t>Tranexamic acid presents a promising solution for addressing skin pigmentation. </a:t>
            </a:r>
          </a:p>
          <a:p>
            <a:endParaRPr lang="es-ES" sz="1600" dirty="0">
              <a:latin typeface="TT Commons Light" panose="02000506030000020003" pitchFamily="50" charset="0"/>
            </a:endParaRPr>
          </a:p>
          <a:p>
            <a:r>
              <a:rPr lang="en-GB" sz="1600" b="1">
                <a:latin typeface="TT Commons Light" panose="02000506030000020003" pitchFamily="50" charset="0"/>
              </a:rPr>
              <a:t>Regulates the activity of melanocytes</a:t>
            </a:r>
            <a:r>
              <a:rPr lang="en-GB" sz="1600">
                <a:latin typeface="TT Commons Light" panose="02000506030000020003" pitchFamily="50" charset="0"/>
              </a:rPr>
              <a:t>, the cells responsible for melanin production: By adjusting the cellular mechanisms involved in excessive melanin production, tranexamic acid aids in preventing and reducing dark spot formation.</a:t>
            </a:r>
          </a:p>
          <a:p>
            <a:endParaRPr lang="es-ES" sz="1600" dirty="0">
              <a:latin typeface="TT Commons Light" panose="02000506030000020003" pitchFamily="50" charset="0"/>
            </a:endParaRPr>
          </a:p>
          <a:p>
            <a:r>
              <a:rPr lang="en-GB" sz="1600" b="1">
                <a:latin typeface="TT Commons Light" panose="02000506030000020003" pitchFamily="50" charset="0"/>
              </a:rPr>
              <a:t>Intervenes in the inflammatory process</a:t>
            </a:r>
            <a:r>
              <a:rPr lang="en-GB" sz="1600">
                <a:latin typeface="TT Commons Light" panose="02000506030000020003" pitchFamily="50" charset="0"/>
              </a:rPr>
              <a:t> linked to skin pigmentation: Chronic inflammation can trigger melanocyte activation and excessive melanin production, leading to the development of dark spots on the skin. By inhibiting this inflammatory process, tranexamic acid diminishes dark spot formation and intensity, particularly following external aggressions or skin injuries like acne.</a:t>
            </a:r>
          </a:p>
          <a:p>
            <a:endParaRPr lang="es-ES" sz="1600" dirty="0">
              <a:latin typeface="TT Commons Light" panose="02000506030000020003" pitchFamily="50" charset="0"/>
            </a:endParaRPr>
          </a:p>
          <a:p>
            <a:r>
              <a:rPr lang="en-GB" sz="1600" b="1">
                <a:latin typeface="TT Commons Light" panose="02000506030000020003" pitchFamily="50" charset="0"/>
              </a:rPr>
              <a:t>Influences skin vascularisation</a:t>
            </a:r>
            <a:r>
              <a:rPr lang="en-GB" sz="1600">
                <a:latin typeface="TT Commons Light" panose="02000506030000020003" pitchFamily="50" charset="0"/>
              </a:rPr>
              <a:t>: Melasma and other types of hyperpigmentation often correlate with increased local vascularisation, contributing to their persistence and resistance to treatment. Tranexamic acid’s reduction of excessive vascularisation helps improve the appearance of dark spots and prevent their recurrence.</a:t>
            </a:r>
          </a:p>
        </p:txBody>
      </p:sp>
    </p:spTree>
    <p:extLst>
      <p:ext uri="{BB962C8B-B14F-4D97-AF65-F5344CB8AC3E}">
        <p14:creationId xmlns:p14="http://schemas.microsoft.com/office/powerpoint/2010/main" val="260146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913"/>
            <a:ext cx="6342347" cy="332307"/>
          </a:xfrm>
        </p:spPr>
        <p:txBody>
          <a:bodyPr/>
          <a:lstStyle/>
          <a:p>
            <a:r>
              <a:rPr lang="en-GB" sz="2399">
                <a:solidFill>
                  <a:schemeClr val="tx1"/>
                </a:solidFill>
                <a:latin typeface="Bebas Neue Regular" panose="00000500000000000000" pitchFamily="50" charset="0"/>
              </a:rPr>
              <a:t>RADIANT ANTIOXIDANT BLEND CVITAL PEP PROMESO</a:t>
            </a:r>
          </a:p>
        </p:txBody>
      </p:sp>
      <p:sp>
        <p:nvSpPr>
          <p:cNvPr id="3" name="Marcador de texto 2"/>
          <p:cNvSpPr>
            <a:spLocks noGrp="1"/>
          </p:cNvSpPr>
          <p:nvPr>
            <p:ph type="body" idx="1"/>
          </p:nvPr>
        </p:nvSpPr>
        <p:spPr>
          <a:xfrm>
            <a:off x="699717" y="1790201"/>
            <a:ext cx="3732211" cy="3923211"/>
          </a:xfrm>
        </p:spPr>
        <p:txBody>
          <a:bodyPr>
            <a:noAutofit/>
          </a:bodyPr>
          <a:lstStyle/>
          <a:p>
            <a:pPr algn="l" rtl="0"/>
            <a:r>
              <a:rPr lang="en-GB" sz="1799" b="1" dirty="0">
                <a:solidFill>
                  <a:schemeClr val="tx1"/>
                </a:solidFill>
                <a:latin typeface="TT Commons Light" panose="02000506030000020003" pitchFamily="50" charset="0"/>
              </a:rPr>
              <a:t>Associated with the Line: CVITAL</a:t>
            </a:r>
          </a:p>
          <a:p>
            <a:pPr algn="l" rtl="0"/>
            <a:endParaRPr lang="es-ES" sz="1799" dirty="0">
              <a:solidFill>
                <a:schemeClr val="tx1"/>
              </a:solidFill>
              <a:latin typeface="TT Commons Light" panose="02000506030000020003" pitchFamily="50" charset="0"/>
            </a:endParaRPr>
          </a:p>
          <a:p>
            <a:r>
              <a:rPr lang="en-GB" sz="1799" b="1" dirty="0">
                <a:solidFill>
                  <a:schemeClr val="tx1"/>
                </a:solidFill>
                <a:latin typeface="TT Commons Light" panose="02000506030000020003" pitchFamily="50" charset="0"/>
              </a:rPr>
              <a:t>Presentation</a:t>
            </a:r>
            <a:r>
              <a:rPr lang="en-GB" sz="1799" dirty="0">
                <a:solidFill>
                  <a:schemeClr val="tx1"/>
                </a:solidFill>
                <a:latin typeface="TT Commons Light" panose="02000506030000020003" pitchFamily="50" charset="0"/>
              </a:rPr>
              <a:t>: 5 vials x 5 ml  (sterile) Topical use</a:t>
            </a:r>
          </a:p>
          <a:p>
            <a:pPr algn="l" rtl="0"/>
            <a:endParaRPr lang="es-ES" sz="1799" dirty="0">
              <a:solidFill>
                <a:schemeClr val="tx1"/>
              </a:solidFill>
              <a:latin typeface="TT Commons Light" panose="02000506030000020003" pitchFamily="50" charset="0"/>
            </a:endParaRPr>
          </a:p>
          <a:p>
            <a:pPr algn="l" rtl="0"/>
            <a:r>
              <a:rPr lang="en-GB" sz="1799" b="1" dirty="0">
                <a:solidFill>
                  <a:schemeClr val="tx1"/>
                </a:solidFill>
                <a:latin typeface="TT Commons Light" panose="02000506030000020003" pitchFamily="50" charset="0"/>
              </a:rPr>
              <a:t>Recommended for</a:t>
            </a:r>
            <a:r>
              <a:rPr lang="en-GB" sz="1799" dirty="0">
                <a:solidFill>
                  <a:schemeClr val="tx1"/>
                </a:solidFill>
                <a:latin typeface="TT Commons Light" panose="02000506030000020003" pitchFamily="50" charset="0"/>
              </a:rPr>
              <a:t>: Revitalisation, Antioxidant, Anti-Ageing</a:t>
            </a:r>
          </a:p>
          <a:p>
            <a:pPr algn="l" rtl="0"/>
            <a:endParaRPr lang="es-ES" sz="1799" dirty="0">
              <a:solidFill>
                <a:schemeClr val="tx1"/>
              </a:solidFill>
              <a:latin typeface="TT Commons Light" panose="02000506030000020003" pitchFamily="50" charset="0"/>
            </a:endParaRPr>
          </a:p>
          <a:p>
            <a:pPr algn="l" rtl="0"/>
            <a:r>
              <a:rPr lang="en-GB" sz="1799" b="1" dirty="0">
                <a:solidFill>
                  <a:schemeClr val="tx1"/>
                </a:solidFill>
                <a:latin typeface="TT Commons Light" panose="02000506030000020003" pitchFamily="50" charset="0"/>
              </a:rPr>
              <a:t>Ingredients</a:t>
            </a:r>
            <a:r>
              <a:rPr lang="en-GB" sz="1799" dirty="0">
                <a:solidFill>
                  <a:schemeClr val="tx1"/>
                </a:solidFill>
                <a:latin typeface="TT Commons Light" panose="02000506030000020003" pitchFamily="50" charset="0"/>
              </a:rPr>
              <a:t>: Vitamins, Amino Acids, Peptides, Hyaluronic Acid</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5944" y="1560562"/>
            <a:ext cx="5084262" cy="3005878"/>
          </a:xfrm>
          <a:prstGeom prst="rect">
            <a:avLst/>
          </a:prstGeom>
        </p:spPr>
      </p:pic>
    </p:spTree>
    <p:extLst>
      <p:ext uri="{BB962C8B-B14F-4D97-AF65-F5344CB8AC3E}">
        <p14:creationId xmlns:p14="http://schemas.microsoft.com/office/powerpoint/2010/main" val="149709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6520759" cy="424603"/>
          </a:xfrm>
        </p:spPr>
        <p:txBody>
          <a:bodyPr/>
          <a:lstStyle/>
          <a:p>
            <a:r>
              <a:rPr lang="en-GB" sz="2399"/>
              <a:t>RADIANT ANTIOXIDANT BLEND CVITAL PEP PROMESO</a:t>
            </a: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n-GB" sz="1600" dirty="0">
                <a:latin typeface="TT Commons Light" panose="02000506030000020003" pitchFamily="50" charset="0"/>
              </a:rPr>
              <a:t>The formula of RADIANT ANTIOXIDANT BLEND CVITAL PEP PROMESO combines a variety of meticulously selected peptides and vitamins to deliver potent </a:t>
            </a:r>
            <a:r>
              <a:rPr lang="en-GB" sz="1600" b="1" dirty="0">
                <a:latin typeface="TT Commons Light" panose="02000506030000020003" pitchFamily="50" charset="0"/>
              </a:rPr>
              <a:t>antioxidant</a:t>
            </a:r>
            <a:r>
              <a:rPr lang="en-GB" sz="1600" dirty="0">
                <a:latin typeface="TT Commons Light" panose="02000506030000020003" pitchFamily="50" charset="0"/>
              </a:rPr>
              <a:t> protection.</a:t>
            </a:r>
          </a:p>
          <a:p>
            <a:endParaRPr lang="es-ES" sz="1600" dirty="0">
              <a:latin typeface="TT Commons Light" panose="02000506030000020003" pitchFamily="50" charset="0"/>
            </a:endParaRPr>
          </a:p>
          <a:p>
            <a:pPr marL="285750" indent="-285750">
              <a:buFont typeface="Wingdings" panose="05000000000000000000" pitchFamily="2" charset="2"/>
              <a:buChar char="ü"/>
            </a:pPr>
            <a:r>
              <a:rPr lang="en-GB" sz="1600" b="1" dirty="0">
                <a:latin typeface="TT Commons Light" panose="02000506030000020003" pitchFamily="50" charset="0"/>
              </a:rPr>
              <a:t>VITAMIN C</a:t>
            </a:r>
          </a:p>
          <a:p>
            <a:pPr marL="285750" indent="-285750">
              <a:buFont typeface="Wingdings" panose="05000000000000000000" pitchFamily="2" charset="2"/>
              <a:buChar char="ü"/>
            </a:pPr>
            <a:r>
              <a:rPr lang="en-GB" sz="1600" b="1" dirty="0">
                <a:latin typeface="TT Commons Light" panose="02000506030000020003" pitchFamily="50" charset="0"/>
              </a:rPr>
              <a:t>HYALURONIC ACID</a:t>
            </a:r>
          </a:p>
          <a:p>
            <a:pPr marL="285750" indent="-285750">
              <a:buFont typeface="Wingdings" panose="05000000000000000000" pitchFamily="2" charset="2"/>
              <a:buChar char="ü"/>
            </a:pPr>
            <a:r>
              <a:rPr lang="en-GB" sz="1600" b="1" dirty="0">
                <a:latin typeface="TT Commons Light" panose="02000506030000020003" pitchFamily="50" charset="0"/>
              </a:rPr>
              <a:t>GLUTATHIONE</a:t>
            </a:r>
          </a:p>
          <a:p>
            <a:pPr marL="285750" indent="-285750">
              <a:buFont typeface="Wingdings" panose="05000000000000000000" pitchFamily="2" charset="2"/>
              <a:buChar char="ü"/>
            </a:pPr>
            <a:r>
              <a:rPr lang="en-GB" sz="1600" b="1" dirty="0">
                <a:latin typeface="TT Commons Light" panose="02000506030000020003" pitchFamily="50" charset="0"/>
              </a:rPr>
              <a:t>NIACINAMIDE</a:t>
            </a:r>
          </a:p>
          <a:p>
            <a:pPr marL="285750" indent="-285750">
              <a:buFont typeface="Wingdings" panose="05000000000000000000" pitchFamily="2" charset="2"/>
              <a:buChar char="ü"/>
            </a:pPr>
            <a:r>
              <a:rPr lang="en-GB" sz="1600" b="1" dirty="0">
                <a:latin typeface="TT Commons Light" panose="02000506030000020003" pitchFamily="50" charset="0"/>
              </a:rPr>
              <a:t>VITAMIN A AND OTHER B-COMPLEX VITAMINS</a:t>
            </a:r>
          </a:p>
          <a:p>
            <a:pPr marL="285750" indent="-285750">
              <a:buFont typeface="Wingdings" panose="05000000000000000000" pitchFamily="2" charset="2"/>
              <a:buChar char="ü"/>
            </a:pPr>
            <a:r>
              <a:rPr lang="en-GB" sz="1600" b="1" dirty="0">
                <a:latin typeface="TT Commons Light" panose="02000506030000020003" pitchFamily="50" charset="0"/>
              </a:rPr>
              <a:t>AMINO ACIDS AND PEPTIDES</a:t>
            </a:r>
          </a:p>
          <a:p>
            <a:endParaRPr lang="es-ES" sz="1600" dirty="0">
              <a:latin typeface="TT Commons Light" panose="02000506030000020003" pitchFamily="50" charset="0"/>
            </a:endParaRPr>
          </a:p>
          <a:p>
            <a:r>
              <a:rPr lang="en-GB" sz="1600" dirty="0">
                <a:latin typeface="TT Commons Light" panose="02000506030000020003" pitchFamily="50" charset="0"/>
              </a:rPr>
              <a:t>In this blend, OLIGOPEPTIDE-24 and OLIGOPEPTIDE-34, alongside vitamins like vitamin C, glutathione and niacinamide, effectively </a:t>
            </a:r>
            <a:r>
              <a:rPr lang="en-GB" sz="1600" b="1" dirty="0">
                <a:latin typeface="TT Commons Light" panose="02000506030000020003" pitchFamily="50" charset="0"/>
              </a:rPr>
              <a:t>neutralise</a:t>
            </a:r>
            <a:r>
              <a:rPr lang="en-GB" sz="1600" dirty="0">
                <a:latin typeface="TT Commons Light" panose="02000506030000020003" pitchFamily="50" charset="0"/>
              </a:rPr>
              <a:t> </a:t>
            </a:r>
            <a:r>
              <a:rPr lang="en-GB" sz="1600" b="1" dirty="0">
                <a:latin typeface="TT Commons Light" panose="02000506030000020003" pitchFamily="50" charset="0"/>
              </a:rPr>
              <a:t>free radicals</a:t>
            </a:r>
            <a:r>
              <a:rPr lang="en-GB" sz="1600" dirty="0">
                <a:latin typeface="TT Commons Light" panose="02000506030000020003" pitchFamily="50" charset="0"/>
              </a:rPr>
              <a:t> and protect the skin from oxidative stress. Moreover, its </a:t>
            </a:r>
            <a:r>
              <a:rPr lang="en-GB" sz="1600" b="1" dirty="0">
                <a:latin typeface="TT Commons Light" panose="02000506030000020003" pitchFamily="50" charset="0"/>
              </a:rPr>
              <a:t>illuminating capability</a:t>
            </a:r>
            <a:r>
              <a:rPr lang="en-GB" sz="1600" dirty="0">
                <a:latin typeface="TT Commons Light" panose="02000506030000020003" pitchFamily="50" charset="0"/>
              </a:rPr>
              <a:t> bestows a radiant and revitalised appearance upon the skin. Additionally, its </a:t>
            </a:r>
            <a:r>
              <a:rPr lang="en-GB" sz="1600" b="1" dirty="0">
                <a:latin typeface="TT Commons Light" panose="02000506030000020003" pitchFamily="50" charset="0"/>
              </a:rPr>
              <a:t>anti-ageing properties</a:t>
            </a:r>
            <a:r>
              <a:rPr lang="en-GB" sz="1600" dirty="0">
                <a:latin typeface="TT Commons Light" panose="02000506030000020003" pitchFamily="50" charset="0"/>
              </a:rPr>
              <a:t> aid in diminishing the appearance of fine lines and wrinkles, promoting smoother, firmer and more youthful-looking skin. </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128" y="2136626"/>
            <a:ext cx="2305773" cy="1366092"/>
          </a:xfrm>
          <a:prstGeom prst="rect">
            <a:avLst/>
          </a:prstGeom>
        </p:spPr>
      </p:pic>
    </p:spTree>
    <p:extLst>
      <p:ext uri="{BB962C8B-B14F-4D97-AF65-F5344CB8AC3E}">
        <p14:creationId xmlns:p14="http://schemas.microsoft.com/office/powerpoint/2010/main" val="3925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15909" cy="424732"/>
          </a:xfrm>
        </p:spPr>
        <p:txBody>
          <a:bodyPr/>
          <a:lstStyle/>
          <a:p>
            <a:r>
              <a:rPr lang="en-GB" sz="2400"/>
              <a:t>INGREDIENTS</a:t>
            </a:r>
          </a:p>
        </p:txBody>
      </p:sp>
      <p:sp>
        <p:nvSpPr>
          <p:cNvPr id="12" name="10 CuadroTexto"/>
          <p:cNvSpPr txBox="1">
            <a:spLocks noChangeArrowheads="1"/>
          </p:cNvSpPr>
          <p:nvPr/>
        </p:nvSpPr>
        <p:spPr bwMode="auto">
          <a:xfrm>
            <a:off x="543496" y="1128514"/>
            <a:ext cx="8333348" cy="3785652"/>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Antioxidants</a:t>
            </a:r>
            <a:r>
              <a:rPr lang="en-GB" sz="1600">
                <a:latin typeface="TT Commons Light" panose="02000506030000020003" pitchFamily="50" charset="0"/>
              </a:rPr>
              <a:t>: Ingredients such as vitamin C (sodium ascorbate), glutamine and glutathione serve as potent antioxidants that help to combat free radicals.  </a:t>
            </a:r>
          </a:p>
          <a:p>
            <a:endParaRPr lang="es-ES" sz="1600" dirty="0">
              <a:latin typeface="TT Commons Light" panose="02000506030000020003" pitchFamily="50" charset="0"/>
            </a:endParaRPr>
          </a:p>
          <a:p>
            <a:r>
              <a:rPr lang="en-GB" sz="1600" b="1">
                <a:latin typeface="TT Commons Light" panose="02000506030000020003" pitchFamily="50" charset="0"/>
              </a:rPr>
              <a:t>Vitamins</a:t>
            </a:r>
            <a:r>
              <a:rPr lang="en-GB" sz="1600">
                <a:latin typeface="TT Commons Light" panose="02000506030000020003" pitchFamily="50" charset="0"/>
              </a:rPr>
              <a:t>: Besides vitamin C, other vitamins found in the product, like niacinamide (vitamin B3) and cyanocobalamin (vitamin B12), also possess antioxidant properties and contribute to enhancing the overall health of the skin by stimulating cell renewal and collagen production.</a:t>
            </a:r>
          </a:p>
          <a:p>
            <a:endParaRPr lang="en-US" sz="1600" dirty="0">
              <a:latin typeface="TT Commons Light" panose="02000506030000020003" pitchFamily="50" charset="0"/>
            </a:endParaRPr>
          </a:p>
          <a:p>
            <a:r>
              <a:rPr lang="en-GB" sz="1600" b="1">
                <a:latin typeface="TT Commons Light" panose="02000506030000020003" pitchFamily="50" charset="0"/>
              </a:rPr>
              <a:t>Amino acids</a:t>
            </a:r>
            <a:r>
              <a:rPr lang="en-GB" sz="1600">
                <a:latin typeface="TT Commons Light" panose="02000506030000020003" pitchFamily="50" charset="0"/>
              </a:rPr>
              <a:t>: Many of the amino acids present, such as arginine, alanine and histidine, contribute to fibroblast synthesis for collagen and elastin production in the skin.</a:t>
            </a:r>
          </a:p>
          <a:p>
            <a:endParaRPr lang="en-US" sz="1600" dirty="0">
              <a:latin typeface="TT Commons Light" panose="02000506030000020003" pitchFamily="50" charset="0"/>
            </a:endParaRPr>
          </a:p>
          <a:p>
            <a:r>
              <a:rPr lang="en-GB" sz="1600" b="1">
                <a:latin typeface="TT Commons Light" panose="02000506030000020003" pitchFamily="50" charset="0"/>
              </a:rPr>
              <a:t>Peptides</a:t>
            </a:r>
            <a:r>
              <a:rPr lang="en-GB" sz="1600">
                <a:latin typeface="TT Commons Light" panose="02000506030000020003" pitchFamily="50" charset="0"/>
              </a:rPr>
              <a:t>: The peptides present, such as SH-polypeptide-1 and SH-oligopeptide-2, possess regenerative and reparative properties that can aid in reducing the appearance of wrinkles and fine lines.</a:t>
            </a:r>
          </a:p>
          <a:p>
            <a:r>
              <a:rPr lang="en-GB" sz="1600">
                <a:latin typeface="TT Commons Light" panose="02000506030000020003" pitchFamily="50" charset="0"/>
              </a:rPr>
              <a:t> </a:t>
            </a:r>
          </a:p>
          <a:p>
            <a:r>
              <a:rPr lang="en-GB" sz="1600">
                <a:latin typeface="TT Commons Light" panose="02000506030000020003" pitchFamily="50" charset="0"/>
              </a:rPr>
              <a:t> </a:t>
            </a:r>
            <a:r>
              <a:rPr lang="en-GB" sz="1600" b="1">
                <a:latin typeface="TT Commons Light" panose="02000506030000020003" pitchFamily="50" charset="0"/>
              </a:rPr>
              <a:t>Moisturisers</a:t>
            </a:r>
            <a:r>
              <a:rPr lang="en-GB" sz="1600">
                <a:latin typeface="TT Commons Light" panose="02000506030000020003" pitchFamily="50" charset="0"/>
              </a:rPr>
              <a:t> and </a:t>
            </a:r>
            <a:r>
              <a:rPr lang="en-GB" sz="1600" b="1">
                <a:latin typeface="TT Commons Light" panose="02000506030000020003" pitchFamily="50" charset="0"/>
              </a:rPr>
              <a:t>Brighteners</a:t>
            </a:r>
            <a:r>
              <a:rPr lang="en-GB" sz="1600">
                <a:latin typeface="TT Commons Light" panose="02000506030000020003" pitchFamily="50" charset="0"/>
              </a:rPr>
              <a:t>: Ingredients like hyaluronic acid and taurine provide intense hydration to the skin, which can enhance its radiance and overall appearance.</a:t>
            </a:r>
          </a:p>
        </p:txBody>
      </p:sp>
    </p:spTree>
    <p:extLst>
      <p:ext uri="{BB962C8B-B14F-4D97-AF65-F5344CB8AC3E}">
        <p14:creationId xmlns:p14="http://schemas.microsoft.com/office/powerpoint/2010/main" val="244435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9334116" y="5105922"/>
            <a:ext cx="100353" cy="461537"/>
          </a:xfrm>
          <a:prstGeom prst="rect">
            <a:avLst/>
          </a:prstGeom>
        </p:spPr>
        <p:txBody>
          <a:bodyPr vert="horz" wrap="square" lIns="0" tIns="0" rIns="0" bIns="0" rtlCol="0">
            <a:spAutoFit/>
          </a:bodyPr>
          <a:lstStyle/>
          <a:p>
            <a:pPr marL="21505">
              <a:lnSpc>
                <a:spcPts val="898"/>
              </a:lnSpc>
            </a:pPr>
            <a:fld id="{81D60167-4931-47E6-BA6A-407CBD079E47}" type="slidenum">
              <a:rPr sz="875" spc="6" dirty="0">
                <a:solidFill>
                  <a:srgbClr val="888888"/>
                </a:solidFill>
                <a:latin typeface="Carlito"/>
                <a:cs typeface="Carlito"/>
              </a:rPr>
              <a:pPr marL="21505">
                <a:lnSpc>
                  <a:spcPts val="898"/>
                </a:lnSpc>
              </a:pPr>
              <a:t>2</a:t>
            </a:fld>
            <a:endParaRPr sz="875" spc="6" dirty="0">
              <a:solidFill>
                <a:srgbClr val="888888"/>
              </a:solidFill>
              <a:latin typeface="Carlito"/>
              <a:cs typeface="Carlito"/>
            </a:endParaRPr>
          </a:p>
        </p:txBody>
      </p:sp>
      <p:sp>
        <p:nvSpPr>
          <p:cNvPr id="6" name="object 6"/>
          <p:cNvSpPr txBox="1"/>
          <p:nvPr/>
        </p:nvSpPr>
        <p:spPr>
          <a:xfrm>
            <a:off x="807104" y="1247097"/>
            <a:ext cx="7081208" cy="3339058"/>
          </a:xfrm>
          <a:prstGeom prst="rect">
            <a:avLst/>
          </a:prstGeom>
        </p:spPr>
        <p:txBody>
          <a:bodyPr vert="horz" wrap="square" lIns="0" tIns="131892" rIns="0" bIns="0" rtlCol="0">
            <a:spAutoFit/>
          </a:bodyPr>
          <a:lstStyle/>
          <a:p>
            <a:pPr marL="200712" indent="-193902">
              <a:spcBef>
                <a:spcPts val="1039"/>
              </a:spcBef>
              <a:buAutoNum type="arabicPeriod"/>
              <a:tabLst>
                <a:tab pos="201070" algn="l"/>
              </a:tabLst>
            </a:pPr>
            <a:r>
              <a:rPr lang="en-GB">
                <a:latin typeface="Bebas Neue Regular" panose="00000500000000000000" pitchFamily="50" charset="0"/>
                <a:cs typeface="Carlito"/>
              </a:rPr>
              <a:t>MESOTHERAPY</a:t>
            </a:r>
          </a:p>
          <a:p>
            <a:pPr marL="200712" indent="-193902">
              <a:spcBef>
                <a:spcPts val="1039"/>
              </a:spcBef>
              <a:buAutoNum type="arabicPeriod"/>
              <a:tabLst>
                <a:tab pos="201070" algn="l"/>
              </a:tabLst>
            </a:pPr>
            <a:r>
              <a:rPr lang="en-GB">
                <a:latin typeface="Bebas Neue Regular" panose="00000500000000000000" pitchFamily="50" charset="0"/>
                <a:cs typeface="Carlito"/>
              </a:rPr>
              <a:t>DERMIC + PRO MESO</a:t>
            </a:r>
          </a:p>
          <a:p>
            <a:pPr marL="200712" indent="-193902">
              <a:spcBef>
                <a:spcPts val="982"/>
              </a:spcBef>
              <a:buAutoNum type="arabicPeriod"/>
              <a:tabLst>
                <a:tab pos="201070" algn="l"/>
              </a:tabLst>
            </a:pPr>
            <a:r>
              <a:rPr lang="en-GB">
                <a:latin typeface="Bebas Neue Regular" panose="00000500000000000000" pitchFamily="50" charset="0"/>
              </a:rPr>
              <a:t>RADIANT ANTIOXIDANT BLEND</a:t>
            </a:r>
          </a:p>
          <a:p>
            <a:pPr marL="200712" indent="-193902">
              <a:spcBef>
                <a:spcPts val="982"/>
              </a:spcBef>
              <a:buAutoNum type="arabicPeriod"/>
              <a:tabLst>
                <a:tab pos="201070" algn="l"/>
              </a:tabLst>
            </a:pPr>
            <a:r>
              <a:rPr lang="en-GB">
                <a:latin typeface="Bebas Neue Regular" panose="00000500000000000000" pitchFamily="50" charset="0"/>
              </a:rPr>
              <a:t>BIOACTIVE REJUVENATING COCKTAIL </a:t>
            </a:r>
          </a:p>
          <a:p>
            <a:pPr marL="200712" indent="-193902">
              <a:spcBef>
                <a:spcPts val="982"/>
              </a:spcBef>
              <a:buAutoNum type="arabicPeriod"/>
              <a:tabLst>
                <a:tab pos="201070" algn="l"/>
              </a:tabLst>
            </a:pPr>
            <a:r>
              <a:rPr lang="en-GB">
                <a:latin typeface="Bebas Neue Regular" panose="00000500000000000000" pitchFamily="50" charset="0"/>
                <a:cs typeface="Carlito"/>
              </a:rPr>
              <a:t>NEW GENERATION OF ANTIOXIDANTS</a:t>
            </a:r>
          </a:p>
          <a:p>
            <a:pPr marL="200712" indent="-193902">
              <a:spcBef>
                <a:spcPts val="982"/>
              </a:spcBef>
              <a:buAutoNum type="arabicPeriod"/>
              <a:tabLst>
                <a:tab pos="201070" algn="l"/>
              </a:tabLst>
            </a:pPr>
            <a:r>
              <a:rPr lang="en-GB">
                <a:latin typeface="Bebas Neue Regular" panose="00000500000000000000" pitchFamily="50" charset="0"/>
              </a:rPr>
              <a:t>TIGHT &amp; TONE REVITALIZER</a:t>
            </a:r>
          </a:p>
          <a:p>
            <a:pPr marL="200712" indent="-193902">
              <a:spcBef>
                <a:spcPts val="982"/>
              </a:spcBef>
              <a:buAutoNum type="arabicPeriod"/>
              <a:tabLst>
                <a:tab pos="201070" algn="l"/>
              </a:tabLst>
            </a:pPr>
            <a:r>
              <a:rPr lang="en-GB">
                <a:latin typeface="Bebas Neue Regular" panose="00000500000000000000" pitchFamily="50" charset="0"/>
              </a:rPr>
              <a:t>BRIGHTENING ACNE</a:t>
            </a:r>
          </a:p>
          <a:p>
            <a:pPr marL="200712" indent="-193902">
              <a:spcBef>
                <a:spcPts val="982"/>
              </a:spcBef>
              <a:buAutoNum type="arabicPeriod"/>
              <a:tabLst>
                <a:tab pos="201070" algn="l"/>
              </a:tabLst>
            </a:pPr>
            <a:r>
              <a:rPr lang="en-GB">
                <a:latin typeface="Bebas Neue Regular" panose="00000500000000000000" pitchFamily="50" charset="0"/>
              </a:rPr>
              <a:t>CLARITY SHIELD </a:t>
            </a:r>
          </a:p>
        </p:txBody>
      </p:sp>
      <p:sp>
        <p:nvSpPr>
          <p:cNvPr id="10" name="Título 8"/>
          <p:cNvSpPr>
            <a:spLocks noGrp="1"/>
          </p:cNvSpPr>
          <p:nvPr>
            <p:ph type="title"/>
          </p:nvPr>
        </p:nvSpPr>
        <p:spPr>
          <a:xfrm>
            <a:off x="699718" y="444931"/>
            <a:ext cx="801501" cy="332270"/>
          </a:xfrm>
        </p:spPr>
        <p:txBody>
          <a:bodyPr/>
          <a:lstStyle/>
          <a:p>
            <a:r>
              <a:rPr lang="en-GB" sz="2399">
                <a:latin typeface="Bebas Neue Regular" panose="00000500000000000000" pitchFamily="50" charset="0"/>
              </a:rPr>
              <a:t>INDEX</a:t>
            </a:r>
          </a:p>
        </p:txBody>
      </p:sp>
    </p:spTree>
    <p:extLst>
      <p:ext uri="{BB962C8B-B14F-4D97-AF65-F5344CB8AC3E}">
        <p14:creationId xmlns:p14="http://schemas.microsoft.com/office/powerpoint/2010/main" val="469766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516313" cy="424732"/>
          </a:xfrm>
        </p:spPr>
        <p:txBody>
          <a:bodyPr/>
          <a:lstStyle/>
          <a:p>
            <a:r>
              <a:rPr lang="en-GB" sz="2400"/>
              <a:t>VITAMINS</a:t>
            </a:r>
          </a:p>
        </p:txBody>
      </p:sp>
      <p:sp>
        <p:nvSpPr>
          <p:cNvPr id="12" name="10 CuadroTexto"/>
          <p:cNvSpPr txBox="1">
            <a:spLocks noChangeArrowheads="1"/>
          </p:cNvSpPr>
          <p:nvPr/>
        </p:nvSpPr>
        <p:spPr bwMode="auto">
          <a:xfrm>
            <a:off x="543496" y="1047292"/>
            <a:ext cx="8333348" cy="830997"/>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Vitamin C (Sodium Ascorbate): </a:t>
            </a:r>
          </a:p>
          <a:p>
            <a:r>
              <a:rPr lang="en-GB" sz="1600">
                <a:latin typeface="TT Commons Light" panose="02000506030000020003" pitchFamily="50" charset="0"/>
              </a:rPr>
              <a:t>As an antioxidant, it contributes to collagen production, tissue repair and neurotransmitter synthesis. Additionally, it helps brighten the skin and even out its tone.</a:t>
            </a:r>
          </a:p>
        </p:txBody>
      </p:sp>
      <p:sp>
        <p:nvSpPr>
          <p:cNvPr id="3" name="Rectángulo 2"/>
          <p:cNvSpPr/>
          <p:nvPr/>
        </p:nvSpPr>
        <p:spPr>
          <a:xfrm>
            <a:off x="1676997" y="1876798"/>
            <a:ext cx="7227030" cy="1077218"/>
          </a:xfrm>
          <a:prstGeom prst="rect">
            <a:avLst/>
          </a:prstGeom>
        </p:spPr>
        <p:txBody>
          <a:bodyPr wrap="square">
            <a:spAutoFit/>
          </a:bodyPr>
          <a:lstStyle/>
          <a:p>
            <a:r>
              <a:rPr lang="en-GB" sz="1600" b="1">
                <a:latin typeface="TT Commons Light" panose="02000506030000020003" pitchFamily="50" charset="0"/>
              </a:rPr>
              <a:t>Vitamin A (Retinyl Palmitate):</a:t>
            </a:r>
          </a:p>
          <a:p>
            <a:r>
              <a:rPr lang="en-GB" sz="1600">
                <a:latin typeface="TT Commons Light" panose="02000506030000020003" pitchFamily="50" charset="0"/>
              </a:rPr>
              <a:t>It boosts cell renewal, enhances skin suppleness and stimulates collagen production. It also helps control keratinisation and prevents connective tissue degeneration.</a:t>
            </a:r>
          </a:p>
        </p:txBody>
      </p:sp>
      <p:grpSp>
        <p:nvGrpSpPr>
          <p:cNvPr id="7" name="Grupo 6"/>
          <p:cNvGrpSpPr/>
          <p:nvPr/>
        </p:nvGrpSpPr>
        <p:grpSpPr>
          <a:xfrm>
            <a:off x="855730" y="1876798"/>
            <a:ext cx="629019" cy="1257235"/>
            <a:chOff x="678213" y="1959511"/>
            <a:chExt cx="998784" cy="1996293"/>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9843" t="7148" r="51338" b="8410"/>
            <a:stretch/>
          </p:blipFill>
          <p:spPr>
            <a:xfrm>
              <a:off x="678213" y="1959511"/>
              <a:ext cx="864067" cy="1996293"/>
            </a:xfrm>
            <a:prstGeom prst="rect">
              <a:avLst/>
            </a:prstGeom>
          </p:spPr>
        </p:pic>
        <p:sp>
          <p:nvSpPr>
            <p:cNvPr id="6" name="Rectángulo 5"/>
            <p:cNvSpPr/>
            <p:nvPr/>
          </p:nvSpPr>
          <p:spPr>
            <a:xfrm>
              <a:off x="1407592" y="3360762"/>
              <a:ext cx="269405" cy="595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ángulo 7"/>
          <p:cNvSpPr/>
          <p:nvPr/>
        </p:nvSpPr>
        <p:spPr>
          <a:xfrm>
            <a:off x="471488" y="3134033"/>
            <a:ext cx="8333348" cy="2308324"/>
          </a:xfrm>
          <a:prstGeom prst="rect">
            <a:avLst/>
          </a:prstGeom>
        </p:spPr>
        <p:txBody>
          <a:bodyPr wrap="square">
            <a:spAutoFit/>
          </a:bodyPr>
          <a:lstStyle/>
          <a:p>
            <a:r>
              <a:rPr lang="en-GB" sz="1600" b="1" dirty="0">
                <a:latin typeface="TT Commons Light" panose="02000506030000020003" pitchFamily="50" charset="0"/>
              </a:rPr>
              <a:t>Vitamin B3 (Niacinamide):</a:t>
            </a:r>
          </a:p>
          <a:p>
            <a:r>
              <a:rPr lang="en-GB" sz="1600" dirty="0">
                <a:latin typeface="TT Commons Light" panose="02000506030000020003" pitchFamily="50" charset="0"/>
              </a:rPr>
              <a:t> It aids in evening out the tone and suppressing melanin production, safeguarding the skin from damage caused by ultraviolet radiation. It also contributes to enhancing the skin barrier function.</a:t>
            </a:r>
          </a:p>
          <a:p>
            <a:endParaRPr lang="es-ES" sz="1600" b="1" dirty="0">
              <a:latin typeface="TT Commons Light" panose="02000506030000020003" pitchFamily="50" charset="0"/>
            </a:endParaRPr>
          </a:p>
          <a:p>
            <a:r>
              <a:rPr lang="en-GB" sz="1600" b="1" dirty="0">
                <a:latin typeface="TT Commons Light" panose="02000506030000020003" pitchFamily="50" charset="0"/>
              </a:rPr>
              <a:t>B-complex vitamins:</a:t>
            </a:r>
          </a:p>
          <a:p>
            <a:r>
              <a:rPr lang="en-GB" sz="1600" dirty="0">
                <a:latin typeface="TT Commons Light" panose="02000506030000020003" pitchFamily="50" charset="0"/>
              </a:rPr>
              <a:t>These vitamins, such as B1 (thiamine), B2 (riboflavin), B5 (calcium pantothenate), B6 (pyridoxine hydrochloride), B7 (biotin), B9 (folic acid) and B12 (cyanocobalamin), play various roles including energy production, protein synthesis, and may help promote hydration, cell renewal and tissue regeneration.</a:t>
            </a:r>
          </a:p>
        </p:txBody>
      </p:sp>
    </p:spTree>
    <p:extLst>
      <p:ext uri="{BB962C8B-B14F-4D97-AF65-F5344CB8AC3E}">
        <p14:creationId xmlns:p14="http://schemas.microsoft.com/office/powerpoint/2010/main" val="2982763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43453" cy="424732"/>
          </a:xfrm>
        </p:spPr>
        <p:txBody>
          <a:bodyPr/>
          <a:lstStyle/>
          <a:p>
            <a:r>
              <a:rPr lang="en-GB" sz="2400"/>
              <a:t>AMINO ACIDS</a:t>
            </a:r>
          </a:p>
        </p:txBody>
      </p:sp>
      <p:sp>
        <p:nvSpPr>
          <p:cNvPr id="12" name="10 CuadroTexto"/>
          <p:cNvSpPr txBox="1">
            <a:spLocks noChangeArrowheads="1"/>
          </p:cNvSpPr>
          <p:nvPr/>
        </p:nvSpPr>
        <p:spPr bwMode="auto">
          <a:xfrm>
            <a:off x="543496" y="1128514"/>
            <a:ext cx="8333348" cy="1077218"/>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Antioxidant properties:</a:t>
            </a:r>
          </a:p>
          <a:p>
            <a:r>
              <a:rPr lang="en-GB" sz="1600">
                <a:latin typeface="TT Commons Light" panose="02000506030000020003" pitchFamily="50" charset="0"/>
              </a:rPr>
              <a:t>Glutamine, arginine and glycine act as antioxidants in the skin, protecting cells from damage caused by free radicals and fostering a healthier, more resilient complexion.</a:t>
            </a:r>
          </a:p>
          <a:p>
            <a:r>
              <a:rPr lang="en-GB" sz="1600">
                <a:latin typeface="TT Commons Light" panose="02000506030000020003" pitchFamily="50" charset="0"/>
              </a:rPr>
              <a:t> </a:t>
            </a: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05" t="16259" r="72785" b="29549"/>
          <a:stretch/>
        </p:blipFill>
        <p:spPr>
          <a:xfrm>
            <a:off x="7288758" y="2258225"/>
            <a:ext cx="1596618" cy="1767222"/>
          </a:xfrm>
          <a:prstGeom prst="rect">
            <a:avLst/>
          </a:prstGeom>
        </p:spPr>
      </p:pic>
      <p:sp>
        <p:nvSpPr>
          <p:cNvPr id="3" name="Rectángulo 2"/>
          <p:cNvSpPr/>
          <p:nvPr/>
        </p:nvSpPr>
        <p:spPr>
          <a:xfrm>
            <a:off x="575518" y="2064618"/>
            <a:ext cx="7096770" cy="2585323"/>
          </a:xfrm>
          <a:prstGeom prst="rect">
            <a:avLst/>
          </a:prstGeom>
        </p:spPr>
        <p:txBody>
          <a:bodyPr wrap="square">
            <a:spAutoFit/>
          </a:bodyPr>
          <a:lstStyle/>
          <a:p>
            <a:r>
              <a:rPr lang="en-GB" sz="1600" b="1" dirty="0">
                <a:latin typeface="TT Commons Light" panose="02000506030000020003" pitchFamily="50" charset="0"/>
              </a:rPr>
              <a:t>Depigmenting properties:</a:t>
            </a:r>
          </a:p>
          <a:p>
            <a:r>
              <a:rPr lang="en-GB" sz="1600" dirty="0">
                <a:latin typeface="TT Commons Light" panose="02000506030000020003" pitchFamily="50" charset="0"/>
              </a:rPr>
              <a:t>Glutathione and tyrosine possess depigmenting properties that aid in reducing excessive melanin production, thereby promoting a more uniform skin tone and diminishing dark spots.</a:t>
            </a:r>
          </a:p>
          <a:p>
            <a:r>
              <a:rPr lang="en-GB" sz="1600" dirty="0">
                <a:latin typeface="TT Commons Light" panose="02000506030000020003" pitchFamily="50" charset="0"/>
              </a:rPr>
              <a:t> </a:t>
            </a:r>
          </a:p>
          <a:p>
            <a:r>
              <a:rPr lang="en-GB" sz="1600" b="1" dirty="0">
                <a:latin typeface="TT Commons Light" panose="02000506030000020003" pitchFamily="50" charset="0"/>
              </a:rPr>
              <a:t>Collagen-stimulating properties:</a:t>
            </a:r>
          </a:p>
          <a:p>
            <a:pPr lvl="0"/>
            <a:r>
              <a:rPr lang="en-GB" sz="1600" dirty="0">
                <a:latin typeface="TT Commons Light" panose="02000506030000020003" pitchFamily="50" charset="0"/>
              </a:rPr>
              <a:t>Glutamine, alanine, lysine, glycine and serine stimulate collagen production in the skin, while valine and histidine contribute to fibroblast synthesis, encouraging firmer, suppler skin and reducing the appearance of wrinkles and fine lines.</a:t>
            </a:r>
          </a:p>
          <a:p>
            <a:pPr lvl="0"/>
            <a:endParaRPr lang="es-ES" dirty="0">
              <a:latin typeface="TT Commons Light" panose="02000506030000020003" pitchFamily="50" charset="0"/>
            </a:endParaRPr>
          </a:p>
        </p:txBody>
      </p:sp>
      <p:sp>
        <p:nvSpPr>
          <p:cNvPr id="4" name="Rectángulo 3"/>
          <p:cNvSpPr/>
          <p:nvPr/>
        </p:nvSpPr>
        <p:spPr>
          <a:xfrm>
            <a:off x="575518" y="4440882"/>
            <a:ext cx="8424936" cy="830997"/>
          </a:xfrm>
          <a:prstGeom prst="rect">
            <a:avLst/>
          </a:prstGeom>
        </p:spPr>
        <p:txBody>
          <a:bodyPr wrap="square">
            <a:spAutoFit/>
          </a:bodyPr>
          <a:lstStyle/>
          <a:p>
            <a:pPr lvl="0"/>
            <a:r>
              <a:rPr lang="en-GB" sz="1600" b="1">
                <a:latin typeface="TT Commons Light" panose="02000506030000020003" pitchFamily="50" charset="0"/>
              </a:rPr>
              <a:t>Moisturising and regenerating properties:</a:t>
            </a:r>
          </a:p>
          <a:p>
            <a:pPr lvl="0"/>
            <a:r>
              <a:rPr lang="en-GB" sz="1600">
                <a:latin typeface="TT Commons Light" panose="02000506030000020003" pitchFamily="50" charset="0"/>
              </a:rPr>
              <a:t>Moreover, amino acids such as threonine and methionine may exhibit hydrating properties, while proline can aid in skin repair and regeneration.</a:t>
            </a:r>
          </a:p>
        </p:txBody>
      </p:sp>
    </p:spTree>
    <p:extLst>
      <p:ext uri="{BB962C8B-B14F-4D97-AF65-F5344CB8AC3E}">
        <p14:creationId xmlns:p14="http://schemas.microsoft.com/office/powerpoint/2010/main" val="2098306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350050" cy="424732"/>
          </a:xfrm>
        </p:spPr>
        <p:txBody>
          <a:bodyPr/>
          <a:lstStyle/>
          <a:p>
            <a:r>
              <a:rPr lang="en-GB" sz="2400"/>
              <a:t>PEPTIDES</a:t>
            </a:r>
          </a:p>
        </p:txBody>
      </p:sp>
      <p:sp>
        <p:nvSpPr>
          <p:cNvPr id="12" name="10 CuadroTexto"/>
          <p:cNvSpPr txBox="1">
            <a:spLocks noChangeArrowheads="1"/>
          </p:cNvSpPr>
          <p:nvPr/>
        </p:nvSpPr>
        <p:spPr bwMode="auto">
          <a:xfrm>
            <a:off x="543496" y="1128514"/>
            <a:ext cx="8333348" cy="338554"/>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Antioxidant action:</a:t>
            </a: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6392" r="42440" b="25613"/>
          <a:stretch/>
        </p:blipFill>
        <p:spPr>
          <a:xfrm>
            <a:off x="571067" y="1056506"/>
            <a:ext cx="1008112" cy="1976809"/>
          </a:xfrm>
          <a:prstGeom prst="rect">
            <a:avLst/>
          </a:prstGeom>
        </p:spPr>
      </p:pic>
      <p:sp>
        <p:nvSpPr>
          <p:cNvPr id="3" name="Rectángulo 2"/>
          <p:cNvSpPr/>
          <p:nvPr/>
        </p:nvSpPr>
        <p:spPr>
          <a:xfrm>
            <a:off x="1598451" y="1365987"/>
            <a:ext cx="7297665" cy="1569660"/>
          </a:xfrm>
          <a:prstGeom prst="rect">
            <a:avLst/>
          </a:prstGeom>
        </p:spPr>
        <p:txBody>
          <a:bodyPr wrap="square">
            <a:spAutoFit/>
          </a:bodyPr>
          <a:lstStyle/>
          <a:p>
            <a:endParaRPr lang="es-ES" sz="1600" dirty="0">
              <a:latin typeface="TT Commons Light" panose="02000506030000020003" pitchFamily="50" charset="0"/>
            </a:endParaRPr>
          </a:p>
          <a:p>
            <a:r>
              <a:rPr lang="en-GB" sz="1600">
                <a:latin typeface="TT Commons Light" panose="02000506030000020003" pitchFamily="50" charset="0"/>
              </a:rPr>
              <a:t>Glutathione is a peptide composed of three amino acids: cysteine, glutamine and glycine. It is an antioxidant molecule that plays a crucial role in protecting cells against oxidative damage. Glutathione helps neutralise free radicals and other oxidative compounds that can cause cellular damage. </a:t>
            </a:r>
          </a:p>
          <a:p>
            <a:endParaRPr lang="en-US" sz="1600" dirty="0">
              <a:latin typeface="TT Commons Light" panose="02000506030000020003" pitchFamily="50" charset="0"/>
            </a:endParaRPr>
          </a:p>
        </p:txBody>
      </p:sp>
      <p:sp>
        <p:nvSpPr>
          <p:cNvPr id="4" name="Rectángulo 3"/>
          <p:cNvSpPr/>
          <p:nvPr/>
        </p:nvSpPr>
        <p:spPr>
          <a:xfrm>
            <a:off x="590339" y="2867451"/>
            <a:ext cx="8286503" cy="2308324"/>
          </a:xfrm>
          <a:prstGeom prst="rect">
            <a:avLst/>
          </a:prstGeom>
        </p:spPr>
        <p:txBody>
          <a:bodyPr wrap="square">
            <a:spAutoFit/>
          </a:bodyPr>
          <a:lstStyle/>
          <a:p>
            <a:r>
              <a:rPr lang="en-GB" sz="1600">
                <a:latin typeface="TT Commons Light" panose="02000506030000020003" pitchFamily="50" charset="0"/>
              </a:rPr>
              <a:t>Other antioxidant peptides present in the formula, such as SH-POLYPEPTIDE-1, SH-OLIGOPEPTIDE-2, OLIGOPEPTIDE-34, SH-POLYPEPTIDE-11 and SH-OLIGOPEPTIDE-1, work synergistically to protect the skin from oxidative stress. These peptides assist in neutralising free radicals and reducing cellular damage, thereby contributing to maintaining healthier and more radiant skin.</a:t>
            </a:r>
          </a:p>
          <a:p>
            <a:endParaRPr lang="en-US" sz="1600" dirty="0">
              <a:latin typeface="TT Commons Light" panose="02000506030000020003" pitchFamily="50" charset="0"/>
            </a:endParaRPr>
          </a:p>
          <a:p>
            <a:r>
              <a:rPr lang="en-GB" sz="1600" b="1">
                <a:latin typeface="TT Commons Light" panose="02000506030000020003" pitchFamily="50" charset="0"/>
              </a:rPr>
              <a:t>Anti-ageing action: </a:t>
            </a:r>
          </a:p>
          <a:p>
            <a:r>
              <a:rPr lang="en-GB" sz="1600">
                <a:latin typeface="TT Commons Light" panose="02000506030000020003" pitchFamily="50" charset="0"/>
              </a:rPr>
              <a:t>On the other hand, peptides like OLIGOPEPTIDE-24 and SH-POLYPEPTIDE-9 are designed to promote collagen synthesis in the skin. These peptides help improve skin suppleness and firmness, diminish the appearance of wrinkles and fine lines, and refine skin texture and appearance.</a:t>
            </a:r>
          </a:p>
        </p:txBody>
      </p:sp>
    </p:spTree>
    <p:extLst>
      <p:ext uri="{BB962C8B-B14F-4D97-AF65-F5344CB8AC3E}">
        <p14:creationId xmlns:p14="http://schemas.microsoft.com/office/powerpoint/2010/main" val="2890070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913"/>
            <a:ext cx="7614136" cy="332307"/>
          </a:xfrm>
        </p:spPr>
        <p:txBody>
          <a:bodyPr/>
          <a:lstStyle/>
          <a:p>
            <a:r>
              <a:rPr lang="en-GB" sz="2399">
                <a:solidFill>
                  <a:schemeClr val="tx1"/>
                </a:solidFill>
                <a:latin typeface="Bebas Neue Regular" panose="00000500000000000000" pitchFamily="50" charset="0"/>
              </a:rPr>
              <a:t>BIOACTIVE REJUVENATING COCKTAIL VITAL AGE PEP PROMESO </a:t>
            </a:r>
          </a:p>
        </p:txBody>
      </p:sp>
      <p:sp>
        <p:nvSpPr>
          <p:cNvPr id="3" name="Marcador de texto 2"/>
          <p:cNvSpPr>
            <a:spLocks noGrp="1"/>
          </p:cNvSpPr>
          <p:nvPr>
            <p:ph type="body" idx="1"/>
          </p:nvPr>
        </p:nvSpPr>
        <p:spPr>
          <a:xfrm>
            <a:off x="699717" y="1790202"/>
            <a:ext cx="3176803" cy="1444439"/>
          </a:xfrm>
        </p:spPr>
        <p:txBody>
          <a:bodyPr>
            <a:noAutofit/>
          </a:bodyPr>
          <a:lstStyle/>
          <a:p>
            <a:pPr algn="l" rtl="0"/>
            <a:r>
              <a:rPr lang="en-GB" sz="1799" b="1">
                <a:solidFill>
                  <a:schemeClr val="tx1"/>
                </a:solidFill>
                <a:latin typeface="TT Commons Light" panose="02000506030000020003" pitchFamily="50" charset="0"/>
              </a:rPr>
              <a:t>Associated with the Line: VITAL AGE</a:t>
            </a:r>
          </a:p>
          <a:p>
            <a:pPr algn="l" rtl="0"/>
            <a:endParaRPr lang="es-ES" sz="1799" dirty="0">
              <a:solidFill>
                <a:schemeClr val="tx1"/>
              </a:solidFill>
              <a:latin typeface="TT Commons Light" panose="02000506030000020003" pitchFamily="50" charset="0"/>
            </a:endParaRPr>
          </a:p>
          <a:p>
            <a:r>
              <a:rPr lang="en-GB" sz="1799">
                <a:solidFill>
                  <a:schemeClr val="tx1"/>
                </a:solidFill>
                <a:latin typeface="TT Commons Light" panose="02000506030000020003" pitchFamily="50" charset="0"/>
              </a:rPr>
              <a:t>Presentation: 5 vials x 5 ml  (sterile) Topical use</a:t>
            </a:r>
          </a:p>
          <a:p>
            <a:pPr algn="l" rtl="0"/>
            <a:endParaRPr lang="es-ES" sz="1799" dirty="0">
              <a:solidFill>
                <a:schemeClr val="tx1"/>
              </a:solidFill>
              <a:latin typeface="TT Commons Light" panose="02000506030000020003" pitchFamily="50" charset="0"/>
            </a:endParaRPr>
          </a:p>
          <a:p>
            <a:pPr algn="l" rtl="0"/>
            <a:r>
              <a:rPr lang="en-GB" sz="1799" b="1">
                <a:solidFill>
                  <a:schemeClr val="tx1"/>
                </a:solidFill>
                <a:latin typeface="TT Commons Light" panose="02000506030000020003" pitchFamily="50" charset="0"/>
              </a:rPr>
              <a:t>Recommended for</a:t>
            </a:r>
            <a:r>
              <a:rPr lang="en-GB" sz="1799">
                <a:solidFill>
                  <a:schemeClr val="tx1"/>
                </a:solidFill>
                <a:latin typeface="TT Commons Light" panose="02000506030000020003" pitchFamily="50" charset="0"/>
              </a:rPr>
              <a:t>: Anti-Ageing, Anti-Wrinkles</a:t>
            </a:r>
          </a:p>
          <a:p>
            <a:pPr algn="l" rtl="0"/>
            <a:endParaRPr lang="es-ES" sz="1799" dirty="0">
              <a:solidFill>
                <a:schemeClr val="tx1"/>
              </a:solidFill>
              <a:latin typeface="TT Commons Light" panose="02000506030000020003" pitchFamily="50" charset="0"/>
            </a:endParaRPr>
          </a:p>
          <a:p>
            <a:pPr algn="l" rtl="0"/>
            <a:r>
              <a:rPr lang="en-GB" sz="1799" b="1">
                <a:solidFill>
                  <a:schemeClr val="tx1"/>
                </a:solidFill>
                <a:latin typeface="TT Commons Light" panose="02000506030000020003" pitchFamily="50" charset="0"/>
              </a:rPr>
              <a:t>Ingredients</a:t>
            </a:r>
            <a:r>
              <a:rPr lang="en-GB" sz="1799">
                <a:solidFill>
                  <a:schemeClr val="tx1"/>
                </a:solidFill>
                <a:latin typeface="TT Commons Light" panose="02000506030000020003" pitchFamily="50" charset="0"/>
              </a:rPr>
              <a:t>: Vitamins, Amino Acids, Peptides, Nucleotides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21" y="1637844"/>
            <a:ext cx="5025225" cy="2970975"/>
          </a:xfrm>
          <a:prstGeom prst="rect">
            <a:avLst/>
          </a:prstGeom>
        </p:spPr>
      </p:pic>
    </p:spTree>
    <p:extLst>
      <p:ext uri="{BB962C8B-B14F-4D97-AF65-F5344CB8AC3E}">
        <p14:creationId xmlns:p14="http://schemas.microsoft.com/office/powerpoint/2010/main" val="2902926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7796109" cy="424603"/>
          </a:xfrm>
        </p:spPr>
        <p:txBody>
          <a:bodyPr/>
          <a:lstStyle/>
          <a:p>
            <a:r>
              <a:rPr lang="en-GB" sz="2399"/>
              <a:t>BIOACTIVE REJUVENATING COCKTAIL VITAL AGE PEP PROMESO </a:t>
            </a:r>
          </a:p>
        </p:txBody>
      </p:sp>
      <p:sp>
        <p:nvSpPr>
          <p:cNvPr id="12" name="10 CuadroTexto"/>
          <p:cNvSpPr txBox="1">
            <a:spLocks noChangeArrowheads="1"/>
          </p:cNvSpPr>
          <p:nvPr/>
        </p:nvSpPr>
        <p:spPr bwMode="auto">
          <a:xfrm>
            <a:off x="543496" y="1128514"/>
            <a:ext cx="8333348" cy="3539430"/>
          </a:xfrm>
          <a:prstGeom prst="rect">
            <a:avLst/>
          </a:prstGeom>
          <a:noFill/>
          <a:ln w="9525">
            <a:noFill/>
            <a:miter lim="800000"/>
            <a:headEnd/>
            <a:tailEnd/>
          </a:ln>
        </p:spPr>
        <p:txBody>
          <a:bodyPr wrap="square">
            <a:spAutoFit/>
          </a:bodyPr>
          <a:lstStyle/>
          <a:p>
            <a:r>
              <a:rPr lang="en-GB" sz="1600">
                <a:latin typeface="TT Commons Light" panose="02000506030000020003" pitchFamily="50" charset="0"/>
              </a:rPr>
              <a:t>BIOACTIVE REJUVENATING COCKTAIL VITAL AGE PEP PROMESO is formulated with a unique blend of peptides and nucleotides, specifically designed to address signs of skin ageing. </a:t>
            </a:r>
          </a:p>
          <a:p>
            <a:endParaRPr lang="es-ES" sz="1600" dirty="0">
              <a:latin typeface="TT Commons Light" panose="02000506030000020003" pitchFamily="50" charset="0"/>
            </a:endParaRPr>
          </a:p>
          <a:p>
            <a:pPr marL="285750" indent="-285750">
              <a:buFont typeface="Wingdings" panose="05000000000000000000" pitchFamily="2" charset="2"/>
              <a:buChar char="ü"/>
            </a:pPr>
            <a:r>
              <a:rPr lang="en-GB" sz="1600" b="1">
                <a:latin typeface="TT Commons Light" panose="02000506030000020003" pitchFamily="50" charset="0"/>
              </a:rPr>
              <a:t>VITAMIN A</a:t>
            </a:r>
          </a:p>
          <a:p>
            <a:pPr marL="285750" indent="-285750">
              <a:buFont typeface="Wingdings" panose="05000000000000000000" pitchFamily="2" charset="2"/>
              <a:buChar char="ü"/>
            </a:pPr>
            <a:r>
              <a:rPr lang="en-GB" sz="1600" b="1">
                <a:latin typeface="TT Commons Light" panose="02000506030000020003" pitchFamily="50" charset="0"/>
              </a:rPr>
              <a:t>NIACINAMIDE</a:t>
            </a:r>
          </a:p>
          <a:p>
            <a:pPr marL="285750" indent="-285750">
              <a:buFont typeface="Wingdings" panose="05000000000000000000" pitchFamily="2" charset="2"/>
              <a:buChar char="ü"/>
            </a:pPr>
            <a:r>
              <a:rPr lang="en-GB" sz="1600" b="1">
                <a:latin typeface="TT Commons Light" panose="02000506030000020003" pitchFamily="50" charset="0"/>
              </a:rPr>
              <a:t>OTHER B-COMPLEX VITAMINS</a:t>
            </a:r>
          </a:p>
          <a:p>
            <a:pPr marL="285750" indent="-285750">
              <a:buFont typeface="Wingdings" panose="05000000000000000000" pitchFamily="2" charset="2"/>
              <a:buChar char="ü"/>
            </a:pPr>
            <a:r>
              <a:rPr lang="en-GB" sz="1600" b="1">
                <a:latin typeface="TT Commons Light" panose="02000506030000020003" pitchFamily="50" charset="0"/>
              </a:rPr>
              <a:t>NUCLEOTIDES</a:t>
            </a:r>
          </a:p>
          <a:p>
            <a:pPr marL="285750" indent="-285750">
              <a:buFont typeface="Wingdings" panose="05000000000000000000" pitchFamily="2" charset="2"/>
              <a:buChar char="ü"/>
            </a:pPr>
            <a:r>
              <a:rPr lang="en-GB" sz="1600" b="1">
                <a:latin typeface="TT Commons Light" panose="02000506030000020003" pitchFamily="50" charset="0"/>
              </a:rPr>
              <a:t>AMINO ACIDS AND PEPTIDES</a:t>
            </a:r>
          </a:p>
          <a:p>
            <a:endParaRPr lang="es-ES" sz="1600" dirty="0">
              <a:latin typeface="TT Commons Light" panose="02000506030000020003" pitchFamily="50" charset="0"/>
            </a:endParaRPr>
          </a:p>
          <a:p>
            <a:r>
              <a:rPr lang="en-GB" sz="1600">
                <a:latin typeface="TT Commons Light" panose="02000506030000020003" pitchFamily="50" charset="0"/>
              </a:rPr>
              <a:t>Its powerful ingredients work together to stimulate cell regeneration, boost collagen and elastin production and protect the skin from oxidative stress. With its anti-ageing properties, this product helps diminish the appearance of wrinkles and fine lines, enhances skin firmness and suppleness and encourages a more radiant and youthful complexion.</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984" y="2208634"/>
            <a:ext cx="3667125" cy="1133475"/>
          </a:xfrm>
          <a:prstGeom prst="rect">
            <a:avLst/>
          </a:prstGeom>
        </p:spPr>
      </p:pic>
    </p:spTree>
    <p:extLst>
      <p:ext uri="{BB962C8B-B14F-4D97-AF65-F5344CB8AC3E}">
        <p14:creationId xmlns:p14="http://schemas.microsoft.com/office/powerpoint/2010/main" val="332063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15909" cy="424732"/>
          </a:xfrm>
        </p:spPr>
        <p:txBody>
          <a:bodyPr/>
          <a:lstStyle/>
          <a:p>
            <a:r>
              <a:rPr lang="en-GB" sz="2400"/>
              <a:t>INGREDIENTS</a:t>
            </a:r>
          </a:p>
        </p:txBody>
      </p:sp>
      <p:sp>
        <p:nvSpPr>
          <p:cNvPr id="12" name="10 CuadroTexto"/>
          <p:cNvSpPr txBox="1">
            <a:spLocks noChangeArrowheads="1"/>
          </p:cNvSpPr>
          <p:nvPr/>
        </p:nvSpPr>
        <p:spPr bwMode="auto">
          <a:xfrm>
            <a:off x="543496" y="1128514"/>
            <a:ext cx="8333348" cy="3785652"/>
          </a:xfrm>
          <a:prstGeom prst="rect">
            <a:avLst/>
          </a:prstGeom>
          <a:noFill/>
          <a:ln w="9525">
            <a:noFill/>
            <a:miter lim="800000"/>
            <a:headEnd/>
            <a:tailEnd/>
          </a:ln>
        </p:spPr>
        <p:txBody>
          <a:bodyPr wrap="square">
            <a:spAutoFit/>
          </a:bodyPr>
          <a:lstStyle/>
          <a:p>
            <a:r>
              <a:rPr lang="en-GB" sz="1600">
                <a:latin typeface="TT Commons Light" panose="02000506030000020003" pitchFamily="50" charset="0"/>
              </a:rPr>
              <a:t>The ingredients of this cosmetic product aid in tissue growth, particularly those that promote fibroblast and collagen synthesis, along with healing and antioxidant properties.</a:t>
            </a:r>
          </a:p>
          <a:p>
            <a:endParaRPr lang="es-ES" sz="1600" dirty="0">
              <a:latin typeface="TT Commons Light" panose="02000506030000020003" pitchFamily="50" charset="0"/>
            </a:endParaRPr>
          </a:p>
          <a:p>
            <a:r>
              <a:rPr lang="en-GB" sz="1600" b="1">
                <a:latin typeface="TT Commons Light" panose="02000506030000020003" pitchFamily="50" charset="0"/>
              </a:rPr>
              <a:t>Amino acids: </a:t>
            </a:r>
            <a:r>
              <a:rPr lang="en-GB" sz="1600">
                <a:latin typeface="TT Commons Light" panose="02000506030000020003" pitchFamily="50" charset="0"/>
              </a:rPr>
              <a:t>Numerous amino acids found in the product contribute to fibroblast synthesis, crucial for collagen and elastin production in the skin.</a:t>
            </a:r>
          </a:p>
          <a:p>
            <a:endParaRPr lang="es-ES" sz="1600" dirty="0">
              <a:latin typeface="TT Commons Light" panose="02000506030000020003" pitchFamily="50" charset="0"/>
            </a:endParaRPr>
          </a:p>
          <a:p>
            <a:r>
              <a:rPr lang="en-GB" sz="1600" b="1">
                <a:latin typeface="TT Commons Light" panose="02000506030000020003" pitchFamily="50" charset="0"/>
              </a:rPr>
              <a:t>Peptides: </a:t>
            </a:r>
            <a:r>
              <a:rPr lang="en-GB" sz="1600">
                <a:latin typeface="TT Commons Light" panose="02000506030000020003" pitchFamily="50" charset="0"/>
              </a:rPr>
              <a:t>Certain peptides within the product can stimulate collagen and elastin synthesis, fostering tissue growth and skin regeneration.</a:t>
            </a:r>
          </a:p>
          <a:p>
            <a:endParaRPr lang="es-ES" sz="1600" dirty="0">
              <a:latin typeface="TT Commons Light" panose="02000506030000020003" pitchFamily="50" charset="0"/>
            </a:endParaRPr>
          </a:p>
          <a:p>
            <a:r>
              <a:rPr lang="en-GB" sz="1600" b="1">
                <a:latin typeface="TT Commons Light" panose="02000506030000020003" pitchFamily="50" charset="0"/>
              </a:rPr>
              <a:t>Vitamins: </a:t>
            </a:r>
            <a:r>
              <a:rPr lang="en-GB" sz="1600">
                <a:latin typeface="TT Commons Light" panose="02000506030000020003" pitchFamily="50" charset="0"/>
              </a:rPr>
              <a:t>Specific vitamins present in the product, such as vitamin A (Retinyl Palmitate), have the ability to stimulate cell renewal and collagen synthesis.</a:t>
            </a:r>
          </a:p>
          <a:p>
            <a:endParaRPr lang="es-ES" sz="1600" dirty="0">
              <a:latin typeface="TT Commons Light" panose="02000506030000020003" pitchFamily="50" charset="0"/>
            </a:endParaRPr>
          </a:p>
          <a:p>
            <a:r>
              <a:rPr lang="en-GB" sz="1600" b="1">
                <a:latin typeface="TT Commons Light" panose="02000506030000020003" pitchFamily="50" charset="0"/>
              </a:rPr>
              <a:t>Nucleotides: </a:t>
            </a:r>
            <a:r>
              <a:rPr lang="en-GB" sz="1600">
                <a:latin typeface="TT Commons Light" panose="02000506030000020003" pitchFamily="50" charset="0"/>
              </a:rPr>
              <a:t>They play a role in increasing protein synthesis, boosting cellular energy and repairing DNA.</a:t>
            </a:r>
          </a:p>
          <a:p>
            <a:endParaRPr lang="en-US" sz="1600" dirty="0">
              <a:latin typeface="TT Commons Light" panose="02000506030000020003" pitchFamily="50" charset="0"/>
            </a:endParaRPr>
          </a:p>
        </p:txBody>
      </p:sp>
    </p:spTree>
    <p:extLst>
      <p:ext uri="{BB962C8B-B14F-4D97-AF65-F5344CB8AC3E}">
        <p14:creationId xmlns:p14="http://schemas.microsoft.com/office/powerpoint/2010/main" val="3500972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516313" cy="424732"/>
          </a:xfrm>
        </p:spPr>
        <p:txBody>
          <a:bodyPr/>
          <a:lstStyle/>
          <a:p>
            <a:r>
              <a:rPr lang="en-GB" sz="2400"/>
              <a:t>VITAMINS</a:t>
            </a:r>
          </a:p>
        </p:txBody>
      </p:sp>
      <p:sp>
        <p:nvSpPr>
          <p:cNvPr id="12" name="10 CuadroTexto"/>
          <p:cNvSpPr txBox="1">
            <a:spLocks noChangeArrowheads="1"/>
          </p:cNvSpPr>
          <p:nvPr/>
        </p:nvSpPr>
        <p:spPr bwMode="auto">
          <a:xfrm>
            <a:off x="498253" y="2051747"/>
            <a:ext cx="8333348" cy="3293209"/>
          </a:xfrm>
          <a:prstGeom prst="rect">
            <a:avLst/>
          </a:prstGeom>
          <a:noFill/>
          <a:ln w="9525">
            <a:noFill/>
            <a:miter lim="800000"/>
            <a:headEnd/>
            <a:tailEnd/>
          </a:ln>
        </p:spPr>
        <p:txBody>
          <a:bodyPr wrap="square">
            <a:spAutoFit/>
          </a:bodyPr>
          <a:lstStyle/>
          <a:p>
            <a:r>
              <a:rPr lang="en-GB" sz="1600" dirty="0">
                <a:latin typeface="TT Commons Light" panose="02000506030000020003" pitchFamily="50" charset="0"/>
              </a:rPr>
              <a:t> </a:t>
            </a:r>
          </a:p>
          <a:p>
            <a:r>
              <a:rPr lang="en-GB" sz="1600" b="1" dirty="0">
                <a:latin typeface="TT Commons Light" panose="02000506030000020003" pitchFamily="50" charset="0"/>
              </a:rPr>
              <a:t>Vitamin B3 (Niacinamide):</a:t>
            </a:r>
          </a:p>
          <a:p>
            <a:r>
              <a:rPr lang="en-GB" sz="1600" dirty="0">
                <a:latin typeface="TT Commons Light" panose="02000506030000020003" pitchFamily="50" charset="0"/>
              </a:rPr>
              <a:t>Niacinamide, a form of vitamin B3, is well-known for its anti-ageing benefits. It helps even out the skin tone, protects the skin from damage caused by ultraviolet radiation and strengthens the skin’s barrier function, improving its ability to retain moisture.</a:t>
            </a:r>
          </a:p>
          <a:p>
            <a:endParaRPr lang="es-ES" sz="1600" dirty="0">
              <a:latin typeface="TT Commons Light" panose="02000506030000020003" pitchFamily="50" charset="0"/>
            </a:endParaRPr>
          </a:p>
          <a:p>
            <a:r>
              <a:rPr lang="en-GB" sz="1600" b="1" dirty="0">
                <a:latin typeface="TT Commons Light" panose="02000506030000020003" pitchFamily="50" charset="0"/>
              </a:rPr>
              <a:t>Vitamin C (Sodium Ascorbate):</a:t>
            </a:r>
          </a:p>
          <a:p>
            <a:r>
              <a:rPr lang="en-GB" sz="1600" dirty="0">
                <a:latin typeface="TT Commons Light" panose="02000506030000020003" pitchFamily="50" charset="0"/>
              </a:rPr>
              <a:t>Vitamin C, renowned for its anti-ageing properties, plays a crucial role in collagen production, enhancing skin firmness and suppleness.</a:t>
            </a:r>
          </a:p>
          <a:p>
            <a:endParaRPr lang="es-ES" sz="1600" dirty="0">
              <a:latin typeface="TT Commons Light" panose="02000506030000020003" pitchFamily="50" charset="0"/>
            </a:endParaRPr>
          </a:p>
          <a:p>
            <a:r>
              <a:rPr lang="en-GB" sz="1600" b="1" dirty="0">
                <a:latin typeface="TT Commons Light" panose="02000506030000020003" pitchFamily="50" charset="0"/>
              </a:rPr>
              <a:t>The B-complex vitamins</a:t>
            </a:r>
            <a:r>
              <a:rPr lang="en-GB" sz="1600" dirty="0">
                <a:latin typeface="TT Commons Light" panose="02000506030000020003" pitchFamily="50" charset="0"/>
              </a:rPr>
              <a:t> in this product (B1, B6, B9, B7, B8 and B12) contribute to cellular energy production, promote protein synthesis and participate in cell renewal and tissue regeneration processes, ensuring the skin remains rejuvenated over time.</a:t>
            </a:r>
          </a:p>
        </p:txBody>
      </p:sp>
      <p:grpSp>
        <p:nvGrpSpPr>
          <p:cNvPr id="4" name="Grupo 3"/>
          <p:cNvGrpSpPr/>
          <p:nvPr/>
        </p:nvGrpSpPr>
        <p:grpSpPr>
          <a:xfrm>
            <a:off x="620609" y="1126237"/>
            <a:ext cx="629019" cy="1257235"/>
            <a:chOff x="678213" y="1959511"/>
            <a:chExt cx="998784" cy="1996293"/>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9843" t="7148" r="51338" b="8410"/>
            <a:stretch/>
          </p:blipFill>
          <p:spPr>
            <a:xfrm>
              <a:off x="678213" y="1959511"/>
              <a:ext cx="864067" cy="1996293"/>
            </a:xfrm>
            <a:prstGeom prst="rect">
              <a:avLst/>
            </a:prstGeom>
          </p:spPr>
        </p:pic>
        <p:sp>
          <p:nvSpPr>
            <p:cNvPr id="6" name="Rectángulo 5"/>
            <p:cNvSpPr/>
            <p:nvPr/>
          </p:nvSpPr>
          <p:spPr>
            <a:xfrm>
              <a:off x="1407592" y="3360762"/>
              <a:ext cx="269405" cy="595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ángulo 1"/>
          <p:cNvSpPr/>
          <p:nvPr/>
        </p:nvSpPr>
        <p:spPr>
          <a:xfrm>
            <a:off x="1313906" y="1120586"/>
            <a:ext cx="7577578" cy="1077218"/>
          </a:xfrm>
          <a:prstGeom prst="rect">
            <a:avLst/>
          </a:prstGeom>
        </p:spPr>
        <p:txBody>
          <a:bodyPr wrap="square">
            <a:spAutoFit/>
          </a:bodyPr>
          <a:lstStyle/>
          <a:p>
            <a:r>
              <a:rPr lang="en-GB" sz="1600" b="1" dirty="0">
                <a:latin typeface="TT Commons Light" panose="02000506030000020003" pitchFamily="50" charset="0"/>
              </a:rPr>
              <a:t>Vitamin A (Retinyl Palmitate):</a:t>
            </a:r>
          </a:p>
          <a:p>
            <a:r>
              <a:rPr lang="en-GB" sz="1600" dirty="0">
                <a:latin typeface="TT Commons Light" panose="02000506030000020003" pitchFamily="50" charset="0"/>
              </a:rPr>
              <a:t>Retinol, the active form of vitamin A, stimulates cell renewal, accelerating the skin’s regeneration process and refining its texture. Additionally, retinol promotes collagen production, aiding in diminishing the appearance of wrinkles and improving skin suppleness.</a:t>
            </a:r>
          </a:p>
        </p:txBody>
      </p:sp>
    </p:spTree>
    <p:extLst>
      <p:ext uri="{BB962C8B-B14F-4D97-AF65-F5344CB8AC3E}">
        <p14:creationId xmlns:p14="http://schemas.microsoft.com/office/powerpoint/2010/main" val="492582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43453" cy="424732"/>
          </a:xfrm>
        </p:spPr>
        <p:txBody>
          <a:bodyPr/>
          <a:lstStyle/>
          <a:p>
            <a:r>
              <a:rPr lang="en-GB" sz="2400"/>
              <a:t>AMINO ACIDS</a:t>
            </a: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n-GB" sz="1600" b="1" dirty="0">
                <a:latin typeface="TT Commons Light" panose="02000506030000020003" pitchFamily="50" charset="0"/>
              </a:rPr>
              <a:t>Contribution to fibroblast synthesis:</a:t>
            </a:r>
          </a:p>
          <a:p>
            <a:r>
              <a:rPr lang="en-GB" sz="1600" dirty="0">
                <a:latin typeface="TT Commons Light" panose="02000506030000020003" pitchFamily="50" charset="0"/>
              </a:rPr>
              <a:t> Many of these amino acids contribute to fibroblast synthesis, crucial for collagen and elastin production in the skin. Among them are glutamine, aminobutyric acid, alanine, arginine, lysine HCL, valine, leucine, histidine, threonine, tryptophan, isoleucine, phenylalanine, tyrosine, glycine, serine, aspartic acid, cysteine, glutamic acid, asparagine, ornithine HCL and proline.</a:t>
            </a:r>
          </a:p>
          <a:p>
            <a:endParaRPr lang="en-US" sz="1600" dirty="0">
              <a:latin typeface="TT Commons Light" panose="02000506030000020003" pitchFamily="50" charset="0"/>
            </a:endParaRPr>
          </a:p>
          <a:p>
            <a:r>
              <a:rPr lang="en-GB" sz="1600" b="1" dirty="0">
                <a:latin typeface="TT Commons Light" panose="02000506030000020003" pitchFamily="50" charset="0"/>
              </a:rPr>
              <a:t>Contribution to protein synthesis:</a:t>
            </a:r>
          </a:p>
          <a:p>
            <a:r>
              <a:rPr lang="en-GB" sz="1600" dirty="0">
                <a:latin typeface="TT Commons Light" panose="02000506030000020003" pitchFamily="50" charset="0"/>
              </a:rPr>
              <a:t>Numerous amino acids, including leucine, phenylalanine, tyrosine and others, directly contribute to protein synthesis in the skin, which is crucial for maintaining its proper structure and function.</a:t>
            </a:r>
          </a:p>
          <a:p>
            <a:endParaRPr lang="en-US" sz="1600" dirty="0">
              <a:latin typeface="TT Commons Light" panose="02000506030000020003" pitchFamily="50" charset="0"/>
            </a:endParaRPr>
          </a:p>
          <a:p>
            <a:r>
              <a:rPr lang="en-GB" sz="1600" b="1" dirty="0">
                <a:latin typeface="TT Commons Light" panose="02000506030000020003" pitchFamily="50" charset="0"/>
              </a:rPr>
              <a:t>Skin hydration and suppleness:</a:t>
            </a:r>
          </a:p>
          <a:p>
            <a:r>
              <a:rPr lang="en-GB" sz="1600" dirty="0">
                <a:latin typeface="TT Commons Light" panose="02000506030000020003" pitchFamily="50" charset="0"/>
              </a:rPr>
              <a:t>Amino acids like glycine contribute to skin hydration and collagen production, enhancing skin suppleness and diminishing the appearance of fine lines and wrinkles. Additionally, lysine HCL acts as a skin softener.</a:t>
            </a:r>
          </a:p>
          <a:p>
            <a:endParaRPr lang="en-US" sz="1600" dirty="0">
              <a:latin typeface="TT Commons Light" panose="02000506030000020003" pitchFamily="50" charset="0"/>
            </a:endParaRPr>
          </a:p>
          <a:p>
            <a:r>
              <a:rPr lang="en-GB" sz="1600" b="1" dirty="0">
                <a:latin typeface="TT Commons Light" panose="02000506030000020003" pitchFamily="50" charset="0"/>
              </a:rPr>
              <a:t>Antioxidant effect</a:t>
            </a:r>
            <a:r>
              <a:rPr lang="en-GB" sz="1600" dirty="0">
                <a:latin typeface="TT Commons Light" panose="02000506030000020003" pitchFamily="50" charset="0"/>
              </a:rPr>
              <a:t>: Moreover, arginine and glutamine possess antioxidant properties.</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05" t="16259" r="72785" b="29549"/>
          <a:stretch/>
        </p:blipFill>
        <p:spPr>
          <a:xfrm>
            <a:off x="8078535" y="2260839"/>
            <a:ext cx="1596618" cy="1767222"/>
          </a:xfrm>
          <a:prstGeom prst="rect">
            <a:avLst/>
          </a:prstGeom>
        </p:spPr>
      </p:pic>
    </p:spTree>
    <p:extLst>
      <p:ext uri="{BB962C8B-B14F-4D97-AF65-F5344CB8AC3E}">
        <p14:creationId xmlns:p14="http://schemas.microsoft.com/office/powerpoint/2010/main" val="2765517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350050" cy="424732"/>
          </a:xfrm>
        </p:spPr>
        <p:txBody>
          <a:bodyPr/>
          <a:lstStyle/>
          <a:p>
            <a:r>
              <a:rPr lang="en-GB" sz="2400"/>
              <a:t>PEPTIDES</a:t>
            </a: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Copper Tripeptide-1:  </a:t>
            </a:r>
            <a:r>
              <a:rPr lang="en-GB" sz="1600">
                <a:latin typeface="TT Commons Light" panose="02000506030000020003" pitchFamily="50" charset="0"/>
              </a:rPr>
              <a:t>Stimulates collagen and elastin synthesis.</a:t>
            </a:r>
          </a:p>
          <a:p>
            <a:r>
              <a:rPr lang="en-GB" sz="1600">
                <a:latin typeface="TT Commons Light" panose="02000506030000020003" pitchFamily="50" charset="0"/>
              </a:rPr>
              <a:t>Reverses the effects of ageing by reducing both small and large wrinkles, enhances suppleness and boosts keratinocyte and fibroblast production. Furthermore, it acts as an antioxidant, protecting against free radicals and facilitating healing.</a:t>
            </a:r>
          </a:p>
          <a:p>
            <a:endParaRPr lang="es-ES" sz="1600" dirty="0">
              <a:latin typeface="TT Commons Light" panose="02000506030000020003" pitchFamily="50" charset="0"/>
            </a:endParaRPr>
          </a:p>
          <a:p>
            <a:r>
              <a:rPr lang="en-GB" sz="1600" b="1">
                <a:latin typeface="TT Commons Light" panose="02000506030000020003" pitchFamily="50" charset="0"/>
              </a:rPr>
              <a:t>SH-Polypeptide-2</a:t>
            </a:r>
            <a:r>
              <a:rPr lang="en-GB" sz="1600">
                <a:latin typeface="TT Commons Light" panose="02000506030000020003" pitchFamily="50" charset="0"/>
              </a:rPr>
              <a:t>: Antioxidant and promotes cell renewal.</a:t>
            </a:r>
          </a:p>
          <a:p>
            <a:r>
              <a:rPr lang="en-GB" sz="1600">
                <a:latin typeface="TT Commons Light" panose="02000506030000020003" pitchFamily="50" charset="0"/>
              </a:rPr>
              <a:t>Stimulates cell renewal and protects against oxidative stress.</a:t>
            </a:r>
          </a:p>
          <a:p>
            <a:endParaRPr lang="es-ES" sz="1600" dirty="0">
              <a:latin typeface="TT Commons Light" panose="02000506030000020003" pitchFamily="50" charset="0"/>
            </a:endParaRPr>
          </a:p>
          <a:p>
            <a:r>
              <a:rPr lang="en-GB" sz="1600" b="1">
                <a:latin typeface="TT Commons Light" panose="02000506030000020003" pitchFamily="50" charset="0"/>
              </a:rPr>
              <a:t>SH-Polypeptide-1</a:t>
            </a:r>
            <a:r>
              <a:rPr lang="en-GB" sz="1600">
                <a:latin typeface="TT Commons Light" panose="02000506030000020003" pitchFamily="50" charset="0"/>
              </a:rPr>
              <a:t>: Repairs and regenerates.</a:t>
            </a:r>
          </a:p>
          <a:p>
            <a:r>
              <a:rPr lang="en-GB" sz="1600">
                <a:latin typeface="TT Commons Light" panose="02000506030000020003" pitchFamily="50" charset="0"/>
              </a:rPr>
              <a:t>Stimulates collagen and elastin synthesis and fosters cell regeneration.</a:t>
            </a:r>
          </a:p>
          <a:p>
            <a:endParaRPr lang="es-ES" sz="1600" dirty="0">
              <a:latin typeface="TT Commons Light" panose="02000506030000020003" pitchFamily="50" charset="0"/>
            </a:endParaRPr>
          </a:p>
          <a:p>
            <a:r>
              <a:rPr lang="en-GB" sz="1600" b="1">
                <a:latin typeface="TT Commons Light" panose="02000506030000020003" pitchFamily="50" charset="0"/>
              </a:rPr>
              <a:t>SH-Oligopeptide-1</a:t>
            </a:r>
            <a:r>
              <a:rPr lang="en-GB" sz="1600">
                <a:latin typeface="TT Commons Light" panose="02000506030000020003" pitchFamily="50" charset="0"/>
              </a:rPr>
              <a:t> (EGF - Epidermal Growth Factor): Repairs and rejuvenates.</a:t>
            </a:r>
          </a:p>
          <a:p>
            <a:r>
              <a:rPr lang="en-GB" sz="1600">
                <a:latin typeface="TT Commons Light" panose="02000506030000020003" pitchFamily="50" charset="0"/>
              </a:rPr>
              <a:t>Stimulates cellular regeneration and rejuvenates the skin.</a:t>
            </a:r>
          </a:p>
          <a:p>
            <a:endParaRPr lang="es-ES" sz="1600" dirty="0">
              <a:latin typeface="TT Commons Light" panose="02000506030000020003" pitchFamily="50" charset="0"/>
            </a:endParaRPr>
          </a:p>
          <a:p>
            <a:r>
              <a:rPr lang="en-GB" sz="1600" b="1">
                <a:latin typeface="TT Commons Light" panose="02000506030000020003" pitchFamily="50" charset="0"/>
              </a:rPr>
              <a:t>SH-Oligopeptide-2</a:t>
            </a:r>
            <a:r>
              <a:rPr lang="en-GB" sz="1600">
                <a:latin typeface="TT Commons Light" panose="02000506030000020003" pitchFamily="50" charset="0"/>
              </a:rPr>
              <a:t>: Rejuvenates and firms.</a:t>
            </a:r>
          </a:p>
          <a:p>
            <a:r>
              <a:rPr lang="en-GB" sz="1600">
                <a:latin typeface="TT Commons Light" panose="02000506030000020003" pitchFamily="50" charset="0"/>
              </a:rPr>
              <a:t>Rejuvenates the skin and improves firmness and suppleness. </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6392" r="42440" b="25613"/>
          <a:stretch/>
        </p:blipFill>
        <p:spPr>
          <a:xfrm rot="8897315">
            <a:off x="7540519" y="2037992"/>
            <a:ext cx="1008112" cy="1976809"/>
          </a:xfrm>
          <a:prstGeom prst="rect">
            <a:avLst/>
          </a:prstGeom>
        </p:spPr>
      </p:pic>
    </p:spTree>
    <p:extLst>
      <p:ext uri="{BB962C8B-B14F-4D97-AF65-F5344CB8AC3E}">
        <p14:creationId xmlns:p14="http://schemas.microsoft.com/office/powerpoint/2010/main" val="262400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21332" cy="424732"/>
          </a:xfrm>
        </p:spPr>
        <p:txBody>
          <a:bodyPr/>
          <a:lstStyle/>
          <a:p>
            <a:r>
              <a:rPr lang="en-GB" sz="2400"/>
              <a:t>NUCLEOTIDES</a:t>
            </a:r>
          </a:p>
        </p:txBody>
      </p:sp>
      <p:sp>
        <p:nvSpPr>
          <p:cNvPr id="12" name="10 CuadroTexto"/>
          <p:cNvSpPr txBox="1">
            <a:spLocks noChangeArrowheads="1"/>
          </p:cNvSpPr>
          <p:nvPr/>
        </p:nvSpPr>
        <p:spPr bwMode="auto">
          <a:xfrm>
            <a:off x="543496" y="1128514"/>
            <a:ext cx="8333348" cy="2062103"/>
          </a:xfrm>
          <a:prstGeom prst="rect">
            <a:avLst/>
          </a:prstGeom>
          <a:noFill/>
          <a:ln w="9525">
            <a:noFill/>
            <a:miter lim="800000"/>
            <a:headEnd/>
            <a:tailEnd/>
          </a:ln>
        </p:spPr>
        <p:txBody>
          <a:bodyPr wrap="square">
            <a:spAutoFit/>
          </a:bodyPr>
          <a:lstStyle/>
          <a:p>
            <a:r>
              <a:rPr lang="en-GB" sz="1600">
                <a:latin typeface="TT Commons Light" panose="02000506030000020003" pitchFamily="50" charset="0"/>
              </a:rPr>
              <a:t>Nucleotides are fundamental components for storing, transmitting and expressing </a:t>
            </a:r>
            <a:r>
              <a:rPr lang="en-GB" sz="1600" b="1">
                <a:latin typeface="TT Commons Light" panose="02000506030000020003" pitchFamily="50" charset="0"/>
              </a:rPr>
              <a:t>genetic information</a:t>
            </a:r>
            <a:r>
              <a:rPr lang="en-GB" sz="1600">
                <a:latin typeface="TT Commons Light" panose="02000506030000020003" pitchFamily="50" charset="0"/>
              </a:rPr>
              <a:t> in living organisms. They play a crucial role in </a:t>
            </a:r>
            <a:r>
              <a:rPr lang="en-GB" sz="1600" b="1">
                <a:latin typeface="TT Commons Light" panose="02000506030000020003" pitchFamily="50" charset="0"/>
              </a:rPr>
              <a:t>cellular regeneration</a:t>
            </a:r>
            <a:r>
              <a:rPr lang="en-GB" sz="1600">
                <a:latin typeface="TT Commons Light" panose="02000506030000020003" pitchFamily="50" charset="0"/>
              </a:rPr>
              <a:t> by facilitating the </a:t>
            </a:r>
            <a:r>
              <a:rPr lang="en-GB" sz="1600" b="1">
                <a:latin typeface="TT Commons Light" panose="02000506030000020003" pitchFamily="50" charset="0"/>
              </a:rPr>
              <a:t>synthesis of DNA and RNA</a:t>
            </a:r>
            <a:r>
              <a:rPr lang="en-GB" sz="1600">
                <a:latin typeface="TT Commons Light" panose="02000506030000020003" pitchFamily="50" charset="0"/>
              </a:rPr>
              <a:t>, which in turn drives </a:t>
            </a:r>
            <a:r>
              <a:rPr lang="en-GB" sz="1600" b="1">
                <a:latin typeface="TT Commons Light" panose="02000506030000020003" pitchFamily="50" charset="0"/>
              </a:rPr>
              <a:t>cell replication</a:t>
            </a:r>
            <a:r>
              <a:rPr lang="en-GB" sz="1600">
                <a:latin typeface="TT Commons Light" panose="02000506030000020003" pitchFamily="50" charset="0"/>
              </a:rPr>
              <a:t> and skin renewal. Additionally, they stimulate protein production and cellular metabolism.</a:t>
            </a:r>
          </a:p>
          <a:p>
            <a:endParaRPr lang="es-ES" sz="1600" dirty="0">
              <a:latin typeface="TT Commons Light" panose="02000506030000020003" pitchFamily="50" charset="0"/>
            </a:endParaRPr>
          </a:p>
          <a:p>
            <a:r>
              <a:rPr lang="en-GB" sz="1600" b="1">
                <a:latin typeface="TT Commons Light" panose="02000506030000020003" pitchFamily="50" charset="0"/>
              </a:rPr>
              <a:t>Cytosine, Guanosine, Adenosine and Thymine: </a:t>
            </a:r>
            <a:r>
              <a:rPr lang="en-GB" sz="1600">
                <a:latin typeface="TT Commons Light" panose="02000506030000020003" pitchFamily="50" charset="0"/>
              </a:rPr>
              <a:t>These nucleotides form the basic building blocks of DNA and RNA. They aid in the repair of damaged DNA, promote protein synthesis and contribute to cell renewal.</a:t>
            </a:r>
          </a:p>
        </p:txBody>
      </p:sp>
      <p:sp>
        <p:nvSpPr>
          <p:cNvPr id="3" name="Rectángulo 2"/>
          <p:cNvSpPr/>
          <p:nvPr/>
        </p:nvSpPr>
        <p:spPr>
          <a:xfrm>
            <a:off x="555600" y="3288754"/>
            <a:ext cx="7216033" cy="1569660"/>
          </a:xfrm>
          <a:prstGeom prst="rect">
            <a:avLst/>
          </a:prstGeom>
        </p:spPr>
        <p:txBody>
          <a:bodyPr wrap="square">
            <a:spAutoFit/>
          </a:bodyPr>
          <a:lstStyle/>
          <a:p>
            <a:r>
              <a:rPr lang="en-GB" sz="1600" b="1">
                <a:latin typeface="TT Commons Light" panose="02000506030000020003" pitchFamily="50" charset="0"/>
              </a:rPr>
              <a:t>Cyclophosphate</a:t>
            </a:r>
            <a:r>
              <a:rPr lang="en-GB" sz="1600">
                <a:latin typeface="TT Commons Light" panose="02000506030000020003" pitchFamily="50" charset="0"/>
              </a:rPr>
              <a:t> is instrumental in regulating various cellular processes, including cell proliferation and response to growth factors.</a:t>
            </a:r>
          </a:p>
          <a:p>
            <a:endParaRPr lang="es-ES" sz="1600" dirty="0">
              <a:latin typeface="TT Commons Light" panose="02000506030000020003" pitchFamily="50" charset="0"/>
            </a:endParaRPr>
          </a:p>
          <a:p>
            <a:r>
              <a:rPr lang="en-GB" sz="1600" b="1">
                <a:latin typeface="TT Commons Light" panose="02000506030000020003" pitchFamily="50" charset="0"/>
              </a:rPr>
              <a:t>Adenine Dinucleotide</a:t>
            </a:r>
            <a:r>
              <a:rPr lang="en-GB" sz="1600">
                <a:latin typeface="TT Commons Light" panose="02000506030000020003" pitchFamily="50" charset="0"/>
              </a:rPr>
              <a:t>: This nucleotide possesses antioxidant and energetic properties. It may serve as a cofactor in metabolic reactions such as ATP synthesis, which provides cellular energy.</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31784"/>
          <a:stretch/>
        </p:blipFill>
        <p:spPr>
          <a:xfrm>
            <a:off x="7758131" y="3115503"/>
            <a:ext cx="927379" cy="1742911"/>
          </a:xfrm>
          <a:prstGeom prst="rect">
            <a:avLst/>
          </a:prstGeom>
        </p:spPr>
      </p:pic>
    </p:spTree>
    <p:extLst>
      <p:ext uri="{BB962C8B-B14F-4D97-AF65-F5344CB8AC3E}">
        <p14:creationId xmlns:p14="http://schemas.microsoft.com/office/powerpoint/2010/main" val="418807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3732402" y="3028268"/>
            <a:ext cx="2999924" cy="662874"/>
          </a:xfrm>
          <a:prstGeom prst="rect">
            <a:avLst/>
          </a:prstGeom>
          <a:noFill/>
        </p:spPr>
        <p:txBody>
          <a:bodyPr wrap="none" rtlCol="0">
            <a:spAutoFit/>
          </a:bodyPr>
          <a:lstStyle/>
          <a:p>
            <a:pPr algn="ctr">
              <a:lnSpc>
                <a:spcPct val="150000"/>
              </a:lnSpc>
            </a:pPr>
            <a:r>
              <a:rPr lang="en-GB" sz="2798" b="1">
                <a:latin typeface="Gotham Rounded Book" pitchFamily="50" charset="0"/>
                <a:cs typeface="Gotham Book" pitchFamily="50" charset="0"/>
              </a:rPr>
              <a:t>MESOTHERAPY</a:t>
            </a:r>
          </a:p>
        </p:txBody>
      </p:sp>
    </p:spTree>
    <p:extLst>
      <p:ext uri="{BB962C8B-B14F-4D97-AF65-F5344CB8AC3E}">
        <p14:creationId xmlns:p14="http://schemas.microsoft.com/office/powerpoint/2010/main" val="130108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931"/>
            <a:ext cx="5881034" cy="332270"/>
          </a:xfrm>
        </p:spPr>
        <p:txBody>
          <a:bodyPr/>
          <a:lstStyle/>
          <a:p>
            <a:r>
              <a:rPr lang="en-GB" sz="2399">
                <a:solidFill>
                  <a:schemeClr val="tx1"/>
                </a:solidFill>
                <a:latin typeface="Bebas Neue Regular" panose="00000500000000000000" pitchFamily="50" charset="0"/>
              </a:rPr>
              <a:t>ENERGY BIO-REPAIR EXCELLENCE PEP PROMESO </a:t>
            </a:r>
          </a:p>
        </p:txBody>
      </p:sp>
      <p:sp>
        <p:nvSpPr>
          <p:cNvPr id="3" name="Marcador de texto 2"/>
          <p:cNvSpPr>
            <a:spLocks noGrp="1"/>
          </p:cNvSpPr>
          <p:nvPr>
            <p:ph type="body" idx="1"/>
          </p:nvPr>
        </p:nvSpPr>
        <p:spPr>
          <a:xfrm>
            <a:off x="699717" y="1790202"/>
            <a:ext cx="3176803" cy="1444439"/>
          </a:xfrm>
        </p:spPr>
        <p:txBody>
          <a:bodyPr>
            <a:noAutofit/>
          </a:bodyPr>
          <a:lstStyle/>
          <a:p>
            <a:pPr algn="l" rtl="0"/>
            <a:r>
              <a:rPr lang="en-GB" sz="1799" b="1">
                <a:solidFill>
                  <a:schemeClr val="tx1"/>
                </a:solidFill>
                <a:latin typeface="TT Commons Light" panose="02000506030000020003" pitchFamily="50" charset="0"/>
              </a:rPr>
              <a:t>Associated with the Line: EXCELLENCE</a:t>
            </a:r>
          </a:p>
          <a:p>
            <a:pPr algn="l" rtl="0"/>
            <a:endParaRPr lang="es-ES" sz="1799" dirty="0">
              <a:solidFill>
                <a:schemeClr val="tx1"/>
              </a:solidFill>
              <a:latin typeface="TT Commons Light" panose="02000506030000020003" pitchFamily="50" charset="0"/>
            </a:endParaRPr>
          </a:p>
          <a:p>
            <a:r>
              <a:rPr lang="en-GB" sz="1799">
                <a:solidFill>
                  <a:schemeClr val="tx1"/>
                </a:solidFill>
                <a:latin typeface="TT Commons Light" panose="02000506030000020003" pitchFamily="50" charset="0"/>
              </a:rPr>
              <a:t>Presentation: 5 vials x 5 ml  (sterile) Topical use</a:t>
            </a:r>
          </a:p>
          <a:p>
            <a:endParaRPr lang="es-ES" sz="1799" dirty="0">
              <a:solidFill>
                <a:schemeClr val="tx1"/>
              </a:solidFill>
              <a:latin typeface="TT Commons Light" panose="02000506030000020003" pitchFamily="50" charset="0"/>
            </a:endParaRPr>
          </a:p>
          <a:p>
            <a:r>
              <a:rPr lang="en-GB" sz="1799" b="1">
                <a:solidFill>
                  <a:schemeClr val="tx1"/>
                </a:solidFill>
                <a:latin typeface="TT Commons Light" panose="02000506030000020003" pitchFamily="50" charset="0"/>
              </a:rPr>
              <a:t>Recommended for</a:t>
            </a:r>
            <a:r>
              <a:rPr lang="en-GB" sz="1799">
                <a:solidFill>
                  <a:schemeClr val="tx1"/>
                </a:solidFill>
                <a:latin typeface="TT Commons Light" panose="02000506030000020003" pitchFamily="50" charset="0"/>
              </a:rPr>
              <a:t>: Anti-ageing </a:t>
            </a:r>
          </a:p>
          <a:p>
            <a:endParaRPr lang="es-ES" sz="1799" dirty="0">
              <a:solidFill>
                <a:schemeClr val="tx1"/>
              </a:solidFill>
              <a:latin typeface="TT Commons Light" panose="02000506030000020003" pitchFamily="50" charset="0"/>
            </a:endParaRPr>
          </a:p>
          <a:p>
            <a:r>
              <a:rPr lang="en-GB" sz="1799">
                <a:solidFill>
                  <a:schemeClr val="tx1"/>
                </a:solidFill>
                <a:latin typeface="TT Commons Light" panose="02000506030000020003" pitchFamily="50" charset="0"/>
              </a:rPr>
              <a:t>Ingredients: DNA and RNA Hydrolysate, Hyaluronic Acid and Peptides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1985" y="1715404"/>
            <a:ext cx="5032921" cy="2975523"/>
          </a:xfrm>
          <a:prstGeom prst="rect">
            <a:avLst/>
          </a:prstGeom>
        </p:spPr>
      </p:pic>
    </p:spTree>
    <p:extLst>
      <p:ext uri="{BB962C8B-B14F-4D97-AF65-F5344CB8AC3E}">
        <p14:creationId xmlns:p14="http://schemas.microsoft.com/office/powerpoint/2010/main" val="4172170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6065699" cy="424603"/>
          </a:xfrm>
        </p:spPr>
        <p:txBody>
          <a:bodyPr/>
          <a:lstStyle/>
          <a:p>
            <a:r>
              <a:rPr lang="en-GB" sz="2399"/>
              <a:t>ENERGY BIO-REPAIR EXCELLENCE PEP PROMESO </a:t>
            </a:r>
          </a:p>
        </p:txBody>
      </p:sp>
      <p:sp>
        <p:nvSpPr>
          <p:cNvPr id="12" name="10 CuadroTexto"/>
          <p:cNvSpPr txBox="1">
            <a:spLocks noChangeArrowheads="1"/>
          </p:cNvSpPr>
          <p:nvPr/>
        </p:nvSpPr>
        <p:spPr bwMode="auto">
          <a:xfrm>
            <a:off x="543496" y="1128514"/>
            <a:ext cx="8333348" cy="4278094"/>
          </a:xfrm>
          <a:prstGeom prst="rect">
            <a:avLst/>
          </a:prstGeom>
          <a:noFill/>
          <a:ln w="9525">
            <a:noFill/>
            <a:miter lim="800000"/>
            <a:headEnd/>
            <a:tailEnd/>
          </a:ln>
        </p:spPr>
        <p:txBody>
          <a:bodyPr wrap="square">
            <a:spAutoFit/>
          </a:bodyPr>
          <a:lstStyle/>
          <a:p>
            <a:r>
              <a:rPr lang="en-GB" sz="1600">
                <a:latin typeface="TT Commons Light" panose="02000506030000020003" pitchFamily="50" charset="0"/>
              </a:rPr>
              <a:t>ENERGY BIO-REPAIR EXCELLENCE PEP PROMESO offers a potent anti-ageing solution aimed at enhancing skin texture and radiance through profound hydration and balance.</a:t>
            </a:r>
          </a:p>
          <a:p>
            <a:endParaRPr lang="es-ES" sz="1600" dirty="0">
              <a:latin typeface="TT Commons Light" panose="02000506030000020003" pitchFamily="50" charset="0"/>
            </a:endParaRPr>
          </a:p>
          <a:p>
            <a:endParaRPr lang="es-ES" sz="1600" dirty="0">
              <a:latin typeface="TT Commons Light" panose="02000506030000020003" pitchFamily="50" charset="0"/>
            </a:endParaRPr>
          </a:p>
          <a:p>
            <a:pPr marL="285750" indent="-285750">
              <a:buFont typeface="Wingdings" panose="05000000000000000000" pitchFamily="2" charset="2"/>
              <a:buChar char="ü"/>
            </a:pPr>
            <a:r>
              <a:rPr lang="en-GB" sz="1600" b="1">
                <a:latin typeface="TT Commons Light" panose="02000506030000020003" pitchFamily="50" charset="0"/>
              </a:rPr>
              <a:t>HYALURONIC ACID</a:t>
            </a:r>
          </a:p>
          <a:p>
            <a:pPr marL="285750" indent="-285750">
              <a:buFont typeface="Wingdings" panose="05000000000000000000" pitchFamily="2" charset="2"/>
              <a:buChar char="ü"/>
            </a:pPr>
            <a:r>
              <a:rPr lang="en-GB" sz="1600" b="1">
                <a:latin typeface="TT Commons Light" panose="02000506030000020003" pitchFamily="50" charset="0"/>
              </a:rPr>
              <a:t>DNA AND RNA HYDROLYSATE</a:t>
            </a:r>
          </a:p>
          <a:p>
            <a:pPr marL="285750" indent="-285750">
              <a:buFont typeface="Wingdings" panose="05000000000000000000" pitchFamily="2" charset="2"/>
              <a:buChar char="ü"/>
            </a:pPr>
            <a:r>
              <a:rPr lang="en-GB" sz="1600" b="1">
                <a:latin typeface="TT Commons Light" panose="02000506030000020003" pitchFamily="50" charset="0"/>
              </a:rPr>
              <a:t>PEPTIDES</a:t>
            </a:r>
          </a:p>
          <a:p>
            <a:endParaRPr lang="es-ES" sz="1600" dirty="0">
              <a:latin typeface="TT Commons Light" panose="02000506030000020003" pitchFamily="50" charset="0"/>
            </a:endParaRPr>
          </a:p>
          <a:p>
            <a:endParaRPr lang="es-ES" sz="1600" dirty="0">
              <a:latin typeface="TT Commons Light" panose="02000506030000020003" pitchFamily="50" charset="0"/>
            </a:endParaRPr>
          </a:p>
          <a:p>
            <a:r>
              <a:rPr lang="en-GB" sz="1600">
                <a:latin typeface="TT Commons Light" panose="02000506030000020003" pitchFamily="50" charset="0"/>
              </a:rPr>
              <a:t>Hyaluronic acid delivers deep hydration and balance, visibly diminishing fine lines and wrinkles. Glutathione, renowned for its antioxidant properties, brightens the skin while protecting it from environmental stress. Moreover, Carnosine stimulates collagen synthesis, enhancing skin firmness and suppleness. In addition, DNA and RNA hydrolysates boost skin hydration and cellular regeneration, smoothing out expression lines and bestowing a rejuvenated, luminous complexion with a youthful appearance.</a:t>
            </a:r>
          </a:p>
          <a:p>
            <a:endParaRPr lang="es-ES" sz="1600" dirty="0">
              <a:latin typeface="TT Commons Light" panose="02000506030000020003" pitchFamily="50"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311" y="1848594"/>
            <a:ext cx="2771775" cy="1647825"/>
          </a:xfrm>
          <a:prstGeom prst="rect">
            <a:avLst/>
          </a:prstGeom>
        </p:spPr>
      </p:pic>
    </p:spTree>
    <p:extLst>
      <p:ext uri="{BB962C8B-B14F-4D97-AF65-F5344CB8AC3E}">
        <p14:creationId xmlns:p14="http://schemas.microsoft.com/office/powerpoint/2010/main" val="3772289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15909" cy="424732"/>
          </a:xfrm>
        </p:spPr>
        <p:txBody>
          <a:bodyPr/>
          <a:lstStyle/>
          <a:p>
            <a:r>
              <a:rPr lang="en-GB" sz="2400"/>
              <a:t>INGREDIENTS</a:t>
            </a:r>
          </a:p>
        </p:txBody>
      </p:sp>
      <p:sp>
        <p:nvSpPr>
          <p:cNvPr id="12" name="10 CuadroTexto"/>
          <p:cNvSpPr txBox="1">
            <a:spLocks noChangeArrowheads="1"/>
          </p:cNvSpPr>
          <p:nvPr/>
        </p:nvSpPr>
        <p:spPr bwMode="auto">
          <a:xfrm>
            <a:off x="543496" y="1128514"/>
            <a:ext cx="8333348" cy="3539430"/>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Hyaluronic acid</a:t>
            </a:r>
            <a:r>
              <a:rPr lang="en-GB" sz="1600">
                <a:latin typeface="TT Commons Light" panose="02000506030000020003" pitchFamily="50" charset="0"/>
              </a:rPr>
              <a:t> provides deep hydration and helps plump and reduce the appearance of fine lines and wrinkles, leaving the skin smoother and suppler.</a:t>
            </a:r>
          </a:p>
          <a:p>
            <a:r>
              <a:rPr lang="en-GB" sz="1600">
                <a:latin typeface="TT Commons Light" panose="02000506030000020003" pitchFamily="50" charset="0"/>
              </a:rPr>
              <a:t> </a:t>
            </a:r>
          </a:p>
          <a:p>
            <a:r>
              <a:rPr lang="en-GB" sz="1600">
                <a:latin typeface="TT Commons Light" panose="02000506030000020003" pitchFamily="50" charset="0"/>
              </a:rPr>
              <a:t>Additionally, it contains </a:t>
            </a:r>
            <a:r>
              <a:rPr lang="en-GB" sz="1600" b="1">
                <a:latin typeface="TT Commons Light" panose="02000506030000020003" pitchFamily="50" charset="0"/>
              </a:rPr>
              <a:t>Glutathione</a:t>
            </a:r>
            <a:r>
              <a:rPr lang="en-GB" sz="1600">
                <a:latin typeface="TT Commons Light" panose="02000506030000020003" pitchFamily="50" charset="0"/>
              </a:rPr>
              <a:t>, an antioxidant that not only protects the skin from environmental oxidative stress but also has brightening properties by deactivating tyrosinase, which can enhance skin radiance and tone.</a:t>
            </a:r>
          </a:p>
          <a:p>
            <a:r>
              <a:rPr lang="en-GB" sz="1600">
                <a:latin typeface="TT Commons Light" panose="02000506030000020003" pitchFamily="50" charset="0"/>
              </a:rPr>
              <a:t> </a:t>
            </a:r>
          </a:p>
          <a:p>
            <a:r>
              <a:rPr lang="en-GB" sz="1600" b="1">
                <a:latin typeface="TT Commons Light" panose="02000506030000020003" pitchFamily="50" charset="0"/>
              </a:rPr>
              <a:t>Carnosine</a:t>
            </a:r>
            <a:r>
              <a:rPr lang="en-GB" sz="1600">
                <a:latin typeface="TT Commons Light" panose="02000506030000020003" pitchFamily="50" charset="0"/>
              </a:rPr>
              <a:t> is an antioxidant dipeptide that stimulates collagen synthesis, promoting skin firmness and suppleness, thus aiding in reducing signs of ageing.</a:t>
            </a:r>
          </a:p>
          <a:p>
            <a:r>
              <a:rPr lang="en-GB" sz="1600">
                <a:latin typeface="TT Commons Light" panose="02000506030000020003" pitchFamily="50" charset="0"/>
              </a:rPr>
              <a:t> </a:t>
            </a:r>
          </a:p>
          <a:p>
            <a:r>
              <a:rPr lang="en-GB" sz="1600">
                <a:latin typeface="TT Commons Light" panose="02000506030000020003" pitchFamily="50" charset="0"/>
              </a:rPr>
              <a:t>Moreover, the product includes </a:t>
            </a:r>
            <a:r>
              <a:rPr lang="en-GB" sz="1600" b="1">
                <a:latin typeface="TT Commons Light" panose="02000506030000020003" pitchFamily="50" charset="0"/>
              </a:rPr>
              <a:t>DNA and RNA hydrolysates</a:t>
            </a:r>
            <a:r>
              <a:rPr lang="en-GB" sz="1600">
                <a:latin typeface="TT Commons Light" panose="02000506030000020003" pitchFamily="50" charset="0"/>
              </a:rPr>
              <a:t>, both nucleotides that boost skin hydration and help diminish the appearance of fine lines and wrinkles, resulting in softer and rejuvenated skin.</a:t>
            </a:r>
          </a:p>
          <a:p>
            <a:endParaRPr lang="en-US" sz="1600" dirty="0">
              <a:latin typeface="TT Commons Light" panose="02000506030000020003" pitchFamily="50" charset="0"/>
            </a:endParaRPr>
          </a:p>
        </p:txBody>
      </p:sp>
    </p:spTree>
    <p:extLst>
      <p:ext uri="{BB962C8B-B14F-4D97-AF65-F5344CB8AC3E}">
        <p14:creationId xmlns:p14="http://schemas.microsoft.com/office/powerpoint/2010/main" val="2889680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350050" cy="424732"/>
          </a:xfrm>
        </p:spPr>
        <p:txBody>
          <a:bodyPr/>
          <a:lstStyle/>
          <a:p>
            <a:r>
              <a:rPr lang="en-GB" sz="2400"/>
              <a:t>PEPTIDES</a:t>
            </a:r>
          </a:p>
        </p:txBody>
      </p:sp>
      <p:sp>
        <p:nvSpPr>
          <p:cNvPr id="12" name="10 CuadroTexto"/>
          <p:cNvSpPr txBox="1">
            <a:spLocks noChangeArrowheads="1"/>
          </p:cNvSpPr>
          <p:nvPr/>
        </p:nvSpPr>
        <p:spPr bwMode="auto">
          <a:xfrm>
            <a:off x="543495" y="1128514"/>
            <a:ext cx="8336825" cy="1077218"/>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Glutathione:</a:t>
            </a:r>
          </a:p>
          <a:p>
            <a:r>
              <a:rPr lang="en-GB" sz="1600">
                <a:latin typeface="TT Commons Light" panose="02000506030000020003" pitchFamily="50" charset="0"/>
              </a:rPr>
              <a:t>Glutathione is a </a:t>
            </a:r>
            <a:r>
              <a:rPr lang="en-GB" sz="1600" b="1">
                <a:latin typeface="TT Commons Light" panose="02000506030000020003" pitchFamily="50" charset="0"/>
              </a:rPr>
              <a:t>peptide</a:t>
            </a:r>
            <a:r>
              <a:rPr lang="en-GB" sz="1600">
                <a:latin typeface="TT Commons Light" panose="02000506030000020003" pitchFamily="50" charset="0"/>
              </a:rPr>
              <a:t> composed of three amino acids: glutamine, cysteine and glycine. It is renowned as the body’s “</a:t>
            </a:r>
            <a:r>
              <a:rPr lang="en-GB" sz="1600" b="1">
                <a:latin typeface="TT Commons Light" panose="02000506030000020003" pitchFamily="50" charset="0"/>
              </a:rPr>
              <a:t>master antioxidant</a:t>
            </a:r>
            <a:r>
              <a:rPr lang="en-GB" sz="1600">
                <a:latin typeface="TT Commons Light" panose="02000506030000020003" pitchFamily="50" charset="0"/>
              </a:rPr>
              <a:t>” because of its vital role in cellular detoxification and neutralisation of free radicals. </a:t>
            </a:r>
          </a:p>
        </p:txBody>
      </p:sp>
      <p:sp>
        <p:nvSpPr>
          <p:cNvPr id="2" name="Rectángulo 1"/>
          <p:cNvSpPr/>
          <p:nvPr/>
        </p:nvSpPr>
        <p:spPr>
          <a:xfrm>
            <a:off x="546973" y="3470506"/>
            <a:ext cx="8333348" cy="1815882"/>
          </a:xfrm>
          <a:prstGeom prst="rect">
            <a:avLst/>
          </a:prstGeom>
        </p:spPr>
        <p:txBody>
          <a:bodyPr wrap="square">
            <a:spAutoFit/>
          </a:bodyPr>
          <a:lstStyle/>
          <a:p>
            <a:r>
              <a:rPr lang="en-GB" sz="1600" b="1">
                <a:latin typeface="TT Commons Light" panose="02000506030000020003" pitchFamily="50" charset="0"/>
              </a:rPr>
              <a:t>Carnosine:</a:t>
            </a:r>
          </a:p>
          <a:p>
            <a:r>
              <a:rPr lang="en-GB" sz="1600">
                <a:latin typeface="TT Commons Light" panose="02000506030000020003" pitchFamily="50" charset="0"/>
              </a:rPr>
              <a:t>Carnosine is a </a:t>
            </a:r>
            <a:r>
              <a:rPr lang="en-GB" sz="1600" b="1">
                <a:latin typeface="TT Commons Light" panose="02000506030000020003" pitchFamily="50" charset="0"/>
              </a:rPr>
              <a:t>dipeptide</a:t>
            </a:r>
            <a:r>
              <a:rPr lang="en-GB" sz="1600">
                <a:latin typeface="TT Commons Light" panose="02000506030000020003" pitchFamily="50" charset="0"/>
              </a:rPr>
              <a:t> composed of the amino acids beta-alanine and histidine. It possesses </a:t>
            </a:r>
            <a:r>
              <a:rPr lang="en-GB" sz="1600" b="1">
                <a:latin typeface="TT Commons Light" panose="02000506030000020003" pitchFamily="50" charset="0"/>
              </a:rPr>
              <a:t>antioxidant and anti-inflammatory</a:t>
            </a:r>
            <a:r>
              <a:rPr lang="en-GB" sz="1600">
                <a:latin typeface="TT Commons Light" panose="02000506030000020003" pitchFamily="50" charset="0"/>
              </a:rPr>
              <a:t> properties and has demonstrated efficacy in safeguarding cells against oxidative damage and inflammation. Moreover, Carnosine has been associated with </a:t>
            </a:r>
            <a:r>
              <a:rPr lang="en-GB" sz="1600" b="1">
                <a:latin typeface="TT Commons Light" panose="02000506030000020003" pitchFamily="50" charset="0"/>
              </a:rPr>
              <a:t>stimulating collagen synthesis</a:t>
            </a:r>
            <a:r>
              <a:rPr lang="en-GB" sz="1600">
                <a:latin typeface="TT Commons Light" panose="02000506030000020003" pitchFamily="50" charset="0"/>
              </a:rPr>
              <a:t>, a key protein for skin firmness and suppleness. Thus, Carnosine aids in preserving youthful and healthy skin by </a:t>
            </a:r>
            <a:r>
              <a:rPr lang="en-GB" sz="1600" b="1">
                <a:latin typeface="TT Commons Light" panose="02000506030000020003" pitchFamily="50" charset="0"/>
              </a:rPr>
              <a:t>protecting it from oxidative stress and promoting cellular regeneration</a:t>
            </a:r>
            <a:r>
              <a:rPr lang="en-GB" sz="1600">
                <a:latin typeface="TT Commons Light" panose="02000506030000020003" pitchFamily="50" charset="0"/>
              </a:rPr>
              <a:t>.</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200" y="2064618"/>
            <a:ext cx="2088232" cy="1285212"/>
          </a:xfrm>
          <a:prstGeom prst="rect">
            <a:avLst/>
          </a:prstGeom>
        </p:spPr>
      </p:pic>
      <p:sp>
        <p:nvSpPr>
          <p:cNvPr id="4" name="Rectángulo 3"/>
          <p:cNvSpPr/>
          <p:nvPr/>
        </p:nvSpPr>
        <p:spPr>
          <a:xfrm>
            <a:off x="543494" y="2205732"/>
            <a:ext cx="6336706" cy="1323439"/>
          </a:xfrm>
          <a:prstGeom prst="rect">
            <a:avLst/>
          </a:prstGeom>
        </p:spPr>
        <p:txBody>
          <a:bodyPr wrap="square">
            <a:spAutoFit/>
          </a:bodyPr>
          <a:lstStyle/>
          <a:p>
            <a:r>
              <a:rPr lang="en-GB" sz="1600">
                <a:latin typeface="TT Commons Light" panose="02000506030000020003" pitchFamily="50" charset="0"/>
              </a:rPr>
              <a:t>Besides its antioxidant function, Glutathione is crucial for maintaining a healthy immune system and </a:t>
            </a:r>
            <a:r>
              <a:rPr lang="en-GB" sz="1600" b="1">
                <a:latin typeface="TT Commons Light" panose="02000506030000020003" pitchFamily="50" charset="0"/>
              </a:rPr>
              <a:t>cellular repair</a:t>
            </a:r>
            <a:r>
              <a:rPr lang="en-GB" sz="1600">
                <a:latin typeface="TT Commons Light" panose="02000506030000020003" pitchFamily="50" charset="0"/>
              </a:rPr>
              <a:t> process. Regarding the skin, Glutathione can help illuminate the complexion and protect it from damage caused by UV rays and other environmental factors.</a:t>
            </a:r>
          </a:p>
        </p:txBody>
      </p:sp>
    </p:spTree>
    <p:extLst>
      <p:ext uri="{BB962C8B-B14F-4D97-AF65-F5344CB8AC3E}">
        <p14:creationId xmlns:p14="http://schemas.microsoft.com/office/powerpoint/2010/main" val="298039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21332" cy="424732"/>
          </a:xfrm>
        </p:spPr>
        <p:txBody>
          <a:bodyPr/>
          <a:lstStyle/>
          <a:p>
            <a:r>
              <a:rPr lang="en-GB" sz="2400"/>
              <a:t>NUCLEOTIDES</a:t>
            </a:r>
          </a:p>
        </p:txBody>
      </p:sp>
      <p:sp>
        <p:nvSpPr>
          <p:cNvPr id="12" name="10 CuadroTexto"/>
          <p:cNvSpPr txBox="1">
            <a:spLocks noChangeArrowheads="1"/>
          </p:cNvSpPr>
          <p:nvPr/>
        </p:nvSpPr>
        <p:spPr bwMode="auto">
          <a:xfrm>
            <a:off x="543496" y="1128514"/>
            <a:ext cx="8333348" cy="2062103"/>
          </a:xfrm>
          <a:prstGeom prst="rect">
            <a:avLst/>
          </a:prstGeom>
          <a:noFill/>
          <a:ln w="9525">
            <a:noFill/>
            <a:miter lim="800000"/>
            <a:headEnd/>
            <a:tailEnd/>
          </a:ln>
        </p:spPr>
        <p:txBody>
          <a:bodyPr wrap="square">
            <a:spAutoFit/>
          </a:bodyPr>
          <a:lstStyle/>
          <a:p>
            <a:r>
              <a:rPr lang="en-GB" sz="1600" dirty="0">
                <a:latin typeface="TT Commons Light" panose="02000506030000020003" pitchFamily="50" charset="0"/>
              </a:rPr>
              <a:t>DNA and RNA hydrolysates are obtained through hydrolysis, a process in which short sequences of these nucleotides, or </a:t>
            </a:r>
            <a:r>
              <a:rPr lang="en-GB" sz="1600" b="1" dirty="0">
                <a:latin typeface="TT Commons Light" panose="02000506030000020003" pitchFamily="50" charset="0"/>
              </a:rPr>
              <a:t>smaller fragments</a:t>
            </a:r>
            <a:r>
              <a:rPr lang="en-GB" sz="1600" dirty="0">
                <a:latin typeface="TT Commons Light" panose="02000506030000020003" pitchFamily="50" charset="0"/>
              </a:rPr>
              <a:t>, are produced, making them </a:t>
            </a:r>
            <a:r>
              <a:rPr lang="en-GB" sz="1600" b="1" dirty="0">
                <a:latin typeface="TT Commons Light" panose="02000506030000020003" pitchFamily="50" charset="0"/>
              </a:rPr>
              <a:t>more easily absorbed</a:t>
            </a:r>
            <a:r>
              <a:rPr lang="en-GB" sz="1600" dirty="0">
                <a:latin typeface="TT Commons Light" panose="02000506030000020003" pitchFamily="50" charset="0"/>
              </a:rPr>
              <a:t> by the skin.</a:t>
            </a:r>
          </a:p>
          <a:p>
            <a:endParaRPr lang="es-ES" sz="1600" dirty="0">
              <a:latin typeface="TT Commons Light" panose="02000506030000020003" pitchFamily="50" charset="0"/>
            </a:endParaRPr>
          </a:p>
          <a:p>
            <a:r>
              <a:rPr lang="en-GB" sz="1600" dirty="0">
                <a:latin typeface="TT Commons Light" panose="02000506030000020003" pitchFamily="50" charset="0"/>
              </a:rPr>
              <a:t>Hydrolysed DNA aids in stimulating skin </a:t>
            </a:r>
            <a:r>
              <a:rPr lang="en-GB" sz="1600" b="1" dirty="0">
                <a:latin typeface="TT Commons Light" panose="02000506030000020003" pitchFamily="50" charset="0"/>
              </a:rPr>
              <a:t>cellular regeneration</a:t>
            </a:r>
            <a:r>
              <a:rPr lang="en-GB" sz="1600" dirty="0">
                <a:latin typeface="TT Commons Light" panose="02000506030000020003" pitchFamily="50" charset="0"/>
              </a:rPr>
              <a:t>. By supplying the essential basic components for </a:t>
            </a:r>
            <a:r>
              <a:rPr lang="en-GB" sz="1600" b="1" dirty="0">
                <a:latin typeface="TT Commons Light" panose="02000506030000020003" pitchFamily="50" charset="0"/>
              </a:rPr>
              <a:t>new DNA synthesis</a:t>
            </a:r>
            <a:r>
              <a:rPr lang="en-GB" sz="1600" dirty="0">
                <a:latin typeface="TT Commons Light" panose="02000506030000020003" pitchFamily="50" charset="0"/>
              </a:rPr>
              <a:t>, such as nucleotides and nitrogenous bases, it can support cellular repair and renewal processes. Moreover, it protects against oxidative damage caused by free radicals and prevents premature ageing.</a:t>
            </a: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b="7510"/>
          <a:stretch/>
        </p:blipFill>
        <p:spPr>
          <a:xfrm>
            <a:off x="7744296" y="3325860"/>
            <a:ext cx="1204556" cy="1588306"/>
          </a:xfrm>
          <a:prstGeom prst="rect">
            <a:avLst/>
          </a:prstGeom>
        </p:spPr>
      </p:pic>
      <p:sp>
        <p:nvSpPr>
          <p:cNvPr id="2" name="Rectángulo 1"/>
          <p:cNvSpPr/>
          <p:nvPr/>
        </p:nvSpPr>
        <p:spPr>
          <a:xfrm>
            <a:off x="552220" y="3325860"/>
            <a:ext cx="6984776" cy="1569660"/>
          </a:xfrm>
          <a:prstGeom prst="rect">
            <a:avLst/>
          </a:prstGeom>
        </p:spPr>
        <p:txBody>
          <a:bodyPr wrap="square">
            <a:spAutoFit/>
          </a:bodyPr>
          <a:lstStyle/>
          <a:p>
            <a:r>
              <a:rPr lang="en-GB" sz="1600">
                <a:latin typeface="TT Commons Light" panose="02000506030000020003" pitchFamily="50" charset="0"/>
              </a:rPr>
              <a:t>RNA plays a crucial role in protein synthesis within cells. Hence, hydrolysed RNA fragments can provide the necessary precursors for synthesising new proteins in the skin, thereby enhancing skin structure and function. </a:t>
            </a:r>
          </a:p>
          <a:p>
            <a:endParaRPr lang="es-ES" sz="1600" dirty="0">
              <a:latin typeface="TT Commons Light" panose="02000506030000020003" pitchFamily="50" charset="0"/>
            </a:endParaRPr>
          </a:p>
          <a:p>
            <a:r>
              <a:rPr lang="en-GB" sz="1600">
                <a:latin typeface="TT Commons Light" panose="02000506030000020003" pitchFamily="50" charset="0"/>
              </a:rPr>
              <a:t>Through the stimulation of protein synthesis and other cellular components, hydrolysed RNA can facilitate cellular regeneration and repair damaged skin.</a:t>
            </a:r>
          </a:p>
        </p:txBody>
      </p:sp>
    </p:spTree>
    <p:extLst>
      <p:ext uri="{BB962C8B-B14F-4D97-AF65-F5344CB8AC3E}">
        <p14:creationId xmlns:p14="http://schemas.microsoft.com/office/powerpoint/2010/main" val="375465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913"/>
            <a:ext cx="5194018" cy="332307"/>
          </a:xfrm>
        </p:spPr>
        <p:txBody>
          <a:bodyPr/>
          <a:lstStyle/>
          <a:p>
            <a:r>
              <a:rPr lang="en-GB" sz="2399">
                <a:solidFill>
                  <a:schemeClr val="tx1"/>
                </a:solidFill>
                <a:latin typeface="Bebas Neue Regular" panose="00000500000000000000" pitchFamily="50" charset="0"/>
              </a:rPr>
              <a:t>BRIGHTENING ACNE OILY SK PEP PROMESO</a:t>
            </a:r>
            <a:r>
              <a:rPr lang="en-GB" sz="2399">
                <a:latin typeface="Bebas Neue Regular" panose="00000500000000000000" pitchFamily="50" charset="0"/>
              </a:rPr>
              <a:t> </a:t>
            </a:r>
          </a:p>
        </p:txBody>
      </p:sp>
      <p:sp>
        <p:nvSpPr>
          <p:cNvPr id="3" name="Marcador de texto 2"/>
          <p:cNvSpPr>
            <a:spLocks noGrp="1"/>
          </p:cNvSpPr>
          <p:nvPr>
            <p:ph type="body" idx="1"/>
          </p:nvPr>
        </p:nvSpPr>
        <p:spPr>
          <a:xfrm>
            <a:off x="699717" y="1790202"/>
            <a:ext cx="3176803" cy="1444439"/>
          </a:xfrm>
        </p:spPr>
        <p:txBody>
          <a:bodyPr>
            <a:noAutofit/>
          </a:bodyPr>
          <a:lstStyle/>
          <a:p>
            <a:pPr algn="l" rtl="0"/>
            <a:r>
              <a:rPr lang="en-GB" sz="1799" b="1">
                <a:solidFill>
                  <a:schemeClr val="tx1"/>
                </a:solidFill>
                <a:latin typeface="TT Commons Light" panose="02000506030000020003" pitchFamily="50" charset="0"/>
              </a:rPr>
              <a:t>Associated with the Line: OILY SK</a:t>
            </a:r>
          </a:p>
          <a:p>
            <a:pPr algn="l" rtl="0"/>
            <a:endParaRPr lang="es-ES" sz="1799" dirty="0">
              <a:solidFill>
                <a:schemeClr val="tx1"/>
              </a:solidFill>
              <a:latin typeface="TT Commons Light" panose="02000506030000020003" pitchFamily="50" charset="0"/>
            </a:endParaRPr>
          </a:p>
          <a:p>
            <a:r>
              <a:rPr lang="en-GB" sz="1799" b="1">
                <a:solidFill>
                  <a:schemeClr val="tx1"/>
                </a:solidFill>
                <a:latin typeface="TT Commons Light" panose="02000506030000020003" pitchFamily="50" charset="0"/>
              </a:rPr>
              <a:t>Presentation</a:t>
            </a:r>
            <a:r>
              <a:rPr lang="en-GB" sz="1799">
                <a:solidFill>
                  <a:schemeClr val="tx1"/>
                </a:solidFill>
                <a:latin typeface="TT Commons Light" panose="02000506030000020003" pitchFamily="50" charset="0"/>
              </a:rPr>
              <a:t>: 5 vials x 5 ml  (sterile) Topical use</a:t>
            </a:r>
          </a:p>
          <a:p>
            <a:pPr algn="l" rtl="0"/>
            <a:endParaRPr lang="es-ES" sz="1799" dirty="0">
              <a:solidFill>
                <a:schemeClr val="tx1"/>
              </a:solidFill>
              <a:latin typeface="TT Commons Light" panose="02000506030000020003" pitchFamily="50" charset="0"/>
            </a:endParaRPr>
          </a:p>
          <a:p>
            <a:pPr algn="l" rtl="0"/>
            <a:r>
              <a:rPr lang="en-GB" sz="1799" b="1">
                <a:solidFill>
                  <a:schemeClr val="tx1"/>
                </a:solidFill>
                <a:latin typeface="TT Commons Light" panose="02000506030000020003" pitchFamily="50" charset="0"/>
              </a:rPr>
              <a:t>Recommended for</a:t>
            </a:r>
            <a:r>
              <a:rPr lang="en-GB" sz="1799">
                <a:solidFill>
                  <a:schemeClr val="tx1"/>
                </a:solidFill>
                <a:latin typeface="TT Commons Light" panose="02000506030000020003" pitchFamily="50" charset="0"/>
              </a:rPr>
              <a:t>: Acne Sequelae and Post-Inflammatory Pigmentation</a:t>
            </a:r>
          </a:p>
          <a:p>
            <a:pPr algn="l" rtl="0"/>
            <a:endParaRPr lang="es-ES" sz="1799" dirty="0">
              <a:solidFill>
                <a:schemeClr val="tx1"/>
              </a:solidFill>
              <a:latin typeface="TT Commons Light" panose="02000506030000020003" pitchFamily="50" charset="0"/>
            </a:endParaRPr>
          </a:p>
          <a:p>
            <a:pPr algn="l" rtl="0"/>
            <a:r>
              <a:rPr lang="en-GB" sz="1799" b="1">
                <a:solidFill>
                  <a:schemeClr val="tx1"/>
                </a:solidFill>
                <a:latin typeface="TT Commons Light" panose="02000506030000020003" pitchFamily="50" charset="0"/>
              </a:rPr>
              <a:t>Ingredients</a:t>
            </a:r>
            <a:r>
              <a:rPr lang="en-GB" sz="1799">
                <a:solidFill>
                  <a:schemeClr val="tx1"/>
                </a:solidFill>
                <a:latin typeface="TT Commons Light" panose="02000506030000020003" pitchFamily="50" charset="0"/>
              </a:rPr>
              <a:t>: Vitamins, Peptides, Natural Extracts, Alpha-Arbutin</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486" y="2094918"/>
            <a:ext cx="5062636" cy="2993092"/>
          </a:xfrm>
          <a:prstGeom prst="rect">
            <a:avLst/>
          </a:prstGeom>
        </p:spPr>
      </p:pic>
    </p:spTree>
    <p:extLst>
      <p:ext uri="{BB962C8B-B14F-4D97-AF65-F5344CB8AC3E}">
        <p14:creationId xmlns:p14="http://schemas.microsoft.com/office/powerpoint/2010/main" val="3888041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5287217" cy="424603"/>
          </a:xfrm>
        </p:spPr>
        <p:txBody>
          <a:bodyPr/>
          <a:lstStyle/>
          <a:p>
            <a:r>
              <a:rPr lang="en-GB" sz="2399"/>
              <a:t>BRIGHTENING ACNE OILY SK PEP PROMESO</a:t>
            </a:r>
          </a:p>
        </p:txBody>
      </p:sp>
      <p:sp>
        <p:nvSpPr>
          <p:cNvPr id="12" name="10 CuadroTexto"/>
          <p:cNvSpPr txBox="1">
            <a:spLocks noChangeArrowheads="1"/>
          </p:cNvSpPr>
          <p:nvPr/>
        </p:nvSpPr>
        <p:spPr bwMode="auto">
          <a:xfrm>
            <a:off x="543496" y="1128514"/>
            <a:ext cx="8333348" cy="3816429"/>
          </a:xfrm>
          <a:prstGeom prst="rect">
            <a:avLst/>
          </a:prstGeom>
          <a:noFill/>
          <a:ln w="9525">
            <a:noFill/>
            <a:miter lim="800000"/>
            <a:headEnd/>
            <a:tailEnd/>
          </a:ln>
        </p:spPr>
        <p:txBody>
          <a:bodyPr wrap="square">
            <a:spAutoFit/>
          </a:bodyPr>
          <a:lstStyle/>
          <a:p>
            <a:r>
              <a:rPr lang="en-GB" sz="1600">
                <a:latin typeface="TT Commons Light" panose="02000506030000020003" pitchFamily="50" charset="0"/>
              </a:rPr>
              <a:t>BRIGHTENING ACNE OILY SK PEP PROMESO is a mesotherapy solution specifically designed to address concerns related to acne and its sequelae.</a:t>
            </a:r>
          </a:p>
          <a:p>
            <a:endParaRPr lang="es-ES" sz="1600" dirty="0">
              <a:latin typeface="TT Commons Light" panose="02000506030000020003" pitchFamily="50" charset="0"/>
            </a:endParaRPr>
          </a:p>
          <a:p>
            <a:pPr marL="285750" indent="-285750">
              <a:buFont typeface="Wingdings" panose="05000000000000000000" pitchFamily="2" charset="2"/>
              <a:buChar char="ü"/>
            </a:pPr>
            <a:r>
              <a:rPr lang="en-GB" sz="1600" b="1">
                <a:latin typeface="TT Commons Light" panose="02000506030000020003" pitchFamily="50" charset="0"/>
              </a:rPr>
              <a:t>ARBUTIN</a:t>
            </a:r>
          </a:p>
          <a:p>
            <a:pPr marL="285750" indent="-285750">
              <a:buFont typeface="Wingdings" panose="05000000000000000000" pitchFamily="2" charset="2"/>
              <a:buChar char="ü"/>
            </a:pPr>
            <a:r>
              <a:rPr lang="en-GB" sz="1600" b="1">
                <a:latin typeface="TT Commons Light" panose="02000506030000020003" pitchFamily="50" charset="0"/>
              </a:rPr>
              <a:t>GLYCYRRHIZA GLABRA EXTRACT</a:t>
            </a:r>
          </a:p>
          <a:p>
            <a:pPr marL="285750" indent="-285750">
              <a:buFont typeface="Wingdings" panose="05000000000000000000" pitchFamily="2" charset="2"/>
              <a:buChar char="ü"/>
            </a:pPr>
            <a:r>
              <a:rPr lang="en-GB" sz="1600" b="1">
                <a:latin typeface="TT Commons Light" panose="02000506030000020003" pitchFamily="50" charset="0"/>
              </a:rPr>
              <a:t>TRICHOLOMA MATSUTAKE EXTRACT</a:t>
            </a:r>
          </a:p>
          <a:p>
            <a:pPr marL="285750" indent="-285750">
              <a:buFont typeface="Wingdings" panose="05000000000000000000" pitchFamily="2" charset="2"/>
              <a:buChar char="ü"/>
            </a:pPr>
            <a:r>
              <a:rPr lang="en-GB" sz="1600" b="1">
                <a:latin typeface="TT Commons Light" panose="02000506030000020003" pitchFamily="50" charset="0"/>
              </a:rPr>
              <a:t>NIACINAMIDE</a:t>
            </a:r>
          </a:p>
          <a:p>
            <a:pPr marL="285750" indent="-285750">
              <a:buFont typeface="Wingdings" panose="05000000000000000000" pitchFamily="2" charset="2"/>
              <a:buChar char="ü"/>
            </a:pPr>
            <a:r>
              <a:rPr lang="en-GB" sz="1600" b="1">
                <a:latin typeface="TT Commons Light" panose="02000506030000020003" pitchFamily="50" charset="0"/>
              </a:rPr>
              <a:t>VITAMIN C </a:t>
            </a:r>
          </a:p>
          <a:p>
            <a:pPr marL="285750" indent="-285750">
              <a:buFont typeface="Wingdings" panose="05000000000000000000" pitchFamily="2" charset="2"/>
              <a:buChar char="ü"/>
            </a:pPr>
            <a:r>
              <a:rPr lang="en-GB" sz="1600" b="1">
                <a:latin typeface="TT Commons Light" panose="02000506030000020003" pitchFamily="50" charset="0"/>
              </a:rPr>
              <a:t>GLUTATHIONE</a:t>
            </a:r>
          </a:p>
          <a:p>
            <a:pPr marL="285750" indent="-285750">
              <a:buFont typeface="Wingdings" panose="05000000000000000000" pitchFamily="2" charset="2"/>
              <a:buChar char="ü"/>
            </a:pPr>
            <a:r>
              <a:rPr lang="en-GB" sz="1600" b="1">
                <a:latin typeface="TT Commons Light" panose="02000506030000020003" pitchFamily="50" charset="0"/>
              </a:rPr>
              <a:t>PEPTIDES</a:t>
            </a:r>
          </a:p>
          <a:p>
            <a:endParaRPr lang="en-US" dirty="0"/>
          </a:p>
          <a:p>
            <a:r>
              <a:rPr lang="en-GB" sz="1600">
                <a:latin typeface="TT Commons Light" panose="02000506030000020003" pitchFamily="50" charset="0"/>
              </a:rPr>
              <a:t>This blend of active ingredients targets the lightening of dark spots resulting from acne-related inflammation processes and stimulates cellular regeneration to repair the marks and irregularities left on the skin. Additionally, the selection of ingredients aims to maintain the sebum balance of skin that has experienced this exacerbated condition.</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120" y="1776586"/>
            <a:ext cx="2476500" cy="1847850"/>
          </a:xfrm>
          <a:prstGeom prst="rect">
            <a:avLst/>
          </a:prstGeom>
        </p:spPr>
      </p:pic>
    </p:spTree>
    <p:extLst>
      <p:ext uri="{BB962C8B-B14F-4D97-AF65-F5344CB8AC3E}">
        <p14:creationId xmlns:p14="http://schemas.microsoft.com/office/powerpoint/2010/main" val="4243321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15909" cy="424732"/>
          </a:xfrm>
        </p:spPr>
        <p:txBody>
          <a:bodyPr/>
          <a:lstStyle/>
          <a:p>
            <a:r>
              <a:rPr lang="en-GB" sz="2400"/>
              <a:t>INGREDIENTS</a:t>
            </a:r>
          </a:p>
        </p:txBody>
      </p:sp>
      <p:sp>
        <p:nvSpPr>
          <p:cNvPr id="12" name="10 CuadroTexto"/>
          <p:cNvSpPr txBox="1">
            <a:spLocks noChangeArrowheads="1"/>
          </p:cNvSpPr>
          <p:nvPr/>
        </p:nvSpPr>
        <p:spPr bwMode="auto">
          <a:xfrm>
            <a:off x="543496" y="1128514"/>
            <a:ext cx="8333348" cy="4062651"/>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Depigmenting agents:</a:t>
            </a:r>
          </a:p>
          <a:p>
            <a:r>
              <a:rPr lang="en-GB" sz="1600">
                <a:latin typeface="TT Commons Light" panose="02000506030000020003" pitchFamily="50" charset="0"/>
              </a:rPr>
              <a:t>Alpha-arbutin and extracts from Glycyrrhiza glabra root inhibit melanogenesis, reducing the appearance of dark spots and scars left by acne. They offer skin-lightening and tone-unifying properties, along with anti-inflammatory and antioxidant benefits.</a:t>
            </a:r>
          </a:p>
          <a:p>
            <a:endParaRPr lang="es-ES" sz="1600" b="1" dirty="0">
              <a:latin typeface="TT Commons Light" panose="02000506030000020003" pitchFamily="50" charset="0"/>
            </a:endParaRPr>
          </a:p>
          <a:p>
            <a:r>
              <a:rPr lang="en-GB" sz="1600" b="1">
                <a:latin typeface="TT Commons Light" panose="02000506030000020003" pitchFamily="50" charset="0"/>
              </a:rPr>
              <a:t>Antioxidants:</a:t>
            </a:r>
          </a:p>
          <a:p>
            <a:r>
              <a:rPr lang="en-GB" sz="1600">
                <a:latin typeface="TT Commons Light" panose="02000506030000020003" pitchFamily="50" charset="0"/>
              </a:rPr>
              <a:t>Vitamin C, along with Glutathione, provides significant antioxidant action, stimulating collagen synthesis, improving skin texture and reducing the appearance of acne scars. This action is complemented by the effect of peptides Oligopeptide-34 and SH-polypeptide-2, which also act as potent antioxidants, reducing free radicals and preventing skin ageing.</a:t>
            </a:r>
          </a:p>
          <a:p>
            <a:endParaRPr lang="es-ES" sz="1600" dirty="0">
              <a:latin typeface="TT Commons Light" panose="02000506030000020003" pitchFamily="50" charset="0"/>
            </a:endParaRPr>
          </a:p>
          <a:p>
            <a:r>
              <a:rPr lang="en-GB" sz="1600" b="1">
                <a:latin typeface="TT Commons Light" panose="02000506030000020003" pitchFamily="50" charset="0"/>
              </a:rPr>
              <a:t>Acne adjuvants:</a:t>
            </a:r>
          </a:p>
          <a:p>
            <a:r>
              <a:rPr lang="en-GB" sz="1600">
                <a:latin typeface="TT Commons Light" panose="02000506030000020003" pitchFamily="50" charset="0"/>
              </a:rPr>
              <a:t>Tricholoma matsutake extract possesses antimicrobial properties, aiding in combating acne-causing bacteria, thereby reducing inflammation and preventing the formation of new acne spots. Niacinamide, on the other hand, is notable for its multifunctionality, particularly its capacity to diminish dark spots while regulating sebum production.</a:t>
            </a:r>
          </a:p>
        </p:txBody>
      </p:sp>
    </p:spTree>
    <p:extLst>
      <p:ext uri="{BB962C8B-B14F-4D97-AF65-F5344CB8AC3E}">
        <p14:creationId xmlns:p14="http://schemas.microsoft.com/office/powerpoint/2010/main" val="1677216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481320" cy="424732"/>
          </a:xfrm>
        </p:spPr>
        <p:txBody>
          <a:bodyPr/>
          <a:lstStyle/>
          <a:p>
            <a:r>
              <a:rPr lang="en-GB" sz="2400"/>
              <a:t>DEPIGMENTING AGENTS</a:t>
            </a:r>
          </a:p>
        </p:txBody>
      </p:sp>
      <p:sp>
        <p:nvSpPr>
          <p:cNvPr id="12" name="10 CuadroTexto"/>
          <p:cNvSpPr txBox="1">
            <a:spLocks noChangeArrowheads="1"/>
          </p:cNvSpPr>
          <p:nvPr/>
        </p:nvSpPr>
        <p:spPr bwMode="auto">
          <a:xfrm>
            <a:off x="543496" y="1081149"/>
            <a:ext cx="8333348" cy="1077218"/>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Arbutin:</a:t>
            </a:r>
          </a:p>
          <a:p>
            <a:r>
              <a:rPr lang="en-GB" sz="1600">
                <a:latin typeface="TT Commons Light" panose="02000506030000020003" pitchFamily="50" charset="0"/>
              </a:rPr>
              <a:t>By impeding melanin biosynthesis through the inhibition of the enzymatic oxidation of tyrosine and DOPA, it contributes to lightening and evening out the skin tone.</a:t>
            </a:r>
          </a:p>
          <a:p>
            <a:endParaRPr lang="es-ES" sz="1600" dirty="0">
              <a:latin typeface="TT Commons Light" panose="02000506030000020003" pitchFamily="50"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517" y="2255508"/>
            <a:ext cx="1554050" cy="1185668"/>
          </a:xfrm>
          <a:prstGeom prst="rect">
            <a:avLst/>
          </a:prstGeom>
        </p:spPr>
      </p:pic>
      <p:sp>
        <p:nvSpPr>
          <p:cNvPr id="4" name="Rectángulo 3"/>
          <p:cNvSpPr/>
          <p:nvPr/>
        </p:nvSpPr>
        <p:spPr>
          <a:xfrm>
            <a:off x="543496" y="1964084"/>
            <a:ext cx="6696744" cy="1815882"/>
          </a:xfrm>
          <a:prstGeom prst="rect">
            <a:avLst/>
          </a:prstGeom>
        </p:spPr>
        <p:txBody>
          <a:bodyPr wrap="square">
            <a:spAutoFit/>
          </a:bodyPr>
          <a:lstStyle/>
          <a:p>
            <a:r>
              <a:rPr lang="en-GB" sz="1600" b="1">
                <a:latin typeface="TT Commons Light" panose="02000506030000020003" pitchFamily="50" charset="0"/>
              </a:rPr>
              <a:t>Glycyrrhiza glabra extract:</a:t>
            </a:r>
          </a:p>
          <a:p>
            <a:r>
              <a:rPr lang="en-GB" sz="1600">
                <a:latin typeface="TT Commons Light" panose="02000506030000020003" pitchFamily="50" charset="0"/>
              </a:rPr>
              <a:t>This formula features a dual concentration of Glycyrrhiza glabra root extract, sourced from both the common European liquorice plant and a specific variety from the Ural Mountains. Both extracts possess depigmenting properties, aiding in skin lightening and the reduction of irregular pigmentation. Moreover, they provide anti-inflammatory and antioxidant benefits.</a:t>
            </a:r>
          </a:p>
          <a:p>
            <a:endParaRPr lang="es-ES" sz="1600" dirty="0">
              <a:latin typeface="TT Commons Light" panose="02000506030000020003" pitchFamily="50" charset="0"/>
            </a:endParaRPr>
          </a:p>
        </p:txBody>
      </p:sp>
      <p:sp>
        <p:nvSpPr>
          <p:cNvPr id="5" name="Rectángulo 4"/>
          <p:cNvSpPr/>
          <p:nvPr/>
        </p:nvSpPr>
        <p:spPr>
          <a:xfrm>
            <a:off x="547440" y="3538318"/>
            <a:ext cx="8565008" cy="1815882"/>
          </a:xfrm>
          <a:prstGeom prst="rect">
            <a:avLst/>
          </a:prstGeom>
        </p:spPr>
        <p:txBody>
          <a:bodyPr wrap="square">
            <a:spAutoFit/>
          </a:bodyPr>
          <a:lstStyle/>
          <a:p>
            <a:r>
              <a:rPr lang="en-GB" sz="1600" b="1">
                <a:latin typeface="TT Commons Light" panose="02000506030000020003" pitchFamily="50" charset="0"/>
              </a:rPr>
              <a:t>Peptides:</a:t>
            </a:r>
          </a:p>
          <a:p>
            <a:r>
              <a:rPr lang="en-GB" sz="1600">
                <a:latin typeface="TT Commons Light" panose="02000506030000020003" pitchFamily="50" charset="0"/>
              </a:rPr>
              <a:t>Oligopeptide-34 has demonstrated properties in inhibiting melanin synthesis. It reduces tyrosinase activity, preventing the transfer of melanosomes from melanocytes to keratinocytes, thus aiding in reducing hyperpigmentation and brightening the skin.</a:t>
            </a:r>
          </a:p>
          <a:p>
            <a:endParaRPr lang="es-ES" sz="1600" dirty="0">
              <a:latin typeface="TT Commons Light" panose="02000506030000020003" pitchFamily="50" charset="0"/>
            </a:endParaRPr>
          </a:p>
          <a:p>
            <a:r>
              <a:rPr lang="en-GB" sz="1600" b="1">
                <a:latin typeface="TT Commons Light" panose="02000506030000020003" pitchFamily="50" charset="0"/>
              </a:rPr>
              <a:t>Niacinamide</a:t>
            </a:r>
            <a:r>
              <a:rPr lang="en-GB" sz="1600">
                <a:latin typeface="TT Commons Light" panose="02000506030000020003" pitchFamily="50" charset="0"/>
              </a:rPr>
              <a:t>: Also known as vitamin B3, contributes to skin lightening and evening out the tone. It suppresses melanin to prevent it from reaching the skin’s surface.</a:t>
            </a:r>
          </a:p>
        </p:txBody>
      </p:sp>
    </p:spTree>
    <p:extLst>
      <p:ext uri="{BB962C8B-B14F-4D97-AF65-F5344CB8AC3E}">
        <p14:creationId xmlns:p14="http://schemas.microsoft.com/office/powerpoint/2010/main" val="764630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114553" cy="424732"/>
          </a:xfrm>
        </p:spPr>
        <p:txBody>
          <a:bodyPr/>
          <a:lstStyle/>
          <a:p>
            <a:r>
              <a:rPr lang="en-GB" sz="2400"/>
              <a:t>ANTIOXIDANTS</a:t>
            </a:r>
          </a:p>
        </p:txBody>
      </p:sp>
      <p:sp>
        <p:nvSpPr>
          <p:cNvPr id="12" name="10 CuadroTexto"/>
          <p:cNvSpPr txBox="1">
            <a:spLocks noChangeArrowheads="1"/>
          </p:cNvSpPr>
          <p:nvPr/>
        </p:nvSpPr>
        <p:spPr bwMode="auto">
          <a:xfrm>
            <a:off x="526670" y="2499527"/>
            <a:ext cx="8333348" cy="2800767"/>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Glutathione:</a:t>
            </a:r>
            <a:r>
              <a:rPr lang="en-GB" sz="1600">
                <a:latin typeface="TT Commons Light" panose="02000506030000020003" pitchFamily="50" charset="0"/>
              </a:rPr>
              <a:t> </a:t>
            </a:r>
          </a:p>
          <a:p>
            <a:r>
              <a:rPr lang="en-GB" sz="1600">
                <a:latin typeface="TT Commons Light" panose="02000506030000020003" pitchFamily="50" charset="0"/>
              </a:rPr>
              <a:t>Glutathione acts as a potent antioxidant and helps inhibit melanin production. Additionally, glutathione is renowned for its skin detoxification capabilities by eliminating toxins and harmful compounds. This can aid in eliminating impurities, unclogging blocked pores and promoting cleaner and healthier skin.</a:t>
            </a:r>
          </a:p>
          <a:p>
            <a:endParaRPr lang="es-ES" sz="1600" dirty="0">
              <a:latin typeface="TT Commons Light" panose="02000506030000020003" pitchFamily="50" charset="0"/>
            </a:endParaRPr>
          </a:p>
          <a:p>
            <a:r>
              <a:rPr lang="en-GB" sz="1600" b="1">
                <a:latin typeface="TT Commons Light" panose="02000506030000020003" pitchFamily="50" charset="0"/>
              </a:rPr>
              <a:t>Peptides:</a:t>
            </a:r>
          </a:p>
          <a:p>
            <a:r>
              <a:rPr lang="en-GB" sz="1600">
                <a:latin typeface="TT Commons Light" panose="02000506030000020003" pitchFamily="50" charset="0"/>
              </a:rPr>
              <a:t>SH-polypeptide-2 offers various benefits for the skin. It is a potent antioxidant, reducing free radicals and inhibiting ageing skin cells. Reinforces the skin’s defences. Diminishes and prevents lines and wrinkles by generating new skin cells.</a:t>
            </a:r>
          </a:p>
          <a:p>
            <a:endParaRPr lang="es-ES" sz="1600" dirty="0">
              <a:latin typeface="TT Commons Light" panose="02000506030000020003" pitchFamily="50"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430" y="1240870"/>
            <a:ext cx="1661455" cy="1154989"/>
          </a:xfrm>
          <a:prstGeom prst="rect">
            <a:avLst/>
          </a:prstGeom>
        </p:spPr>
      </p:pic>
      <p:sp>
        <p:nvSpPr>
          <p:cNvPr id="3" name="Rectángulo 2"/>
          <p:cNvSpPr/>
          <p:nvPr/>
        </p:nvSpPr>
        <p:spPr>
          <a:xfrm>
            <a:off x="530614" y="1137202"/>
            <a:ext cx="7213682" cy="1569660"/>
          </a:xfrm>
          <a:prstGeom prst="rect">
            <a:avLst/>
          </a:prstGeom>
        </p:spPr>
        <p:txBody>
          <a:bodyPr wrap="square">
            <a:spAutoFit/>
          </a:bodyPr>
          <a:lstStyle/>
          <a:p>
            <a:r>
              <a:rPr lang="en-GB" sz="1600" b="1">
                <a:latin typeface="TT Commons Light" panose="02000506030000020003" pitchFamily="50" charset="0"/>
              </a:rPr>
              <a:t>Vitamin C:</a:t>
            </a:r>
          </a:p>
          <a:p>
            <a:r>
              <a:rPr lang="en-GB" sz="1600">
                <a:latin typeface="TT Commons Light" panose="02000506030000020003" pitchFamily="50" charset="0"/>
              </a:rPr>
              <a:t>3-O-ethyl ascorbic acid is a specific and stabilised form of vitamin C that provides several benefits for mesotherapy application. It is considered one of the most stable forms of vitamin C with enhanced skin penetration, enabling it to reach deeper layers of the skin.</a:t>
            </a:r>
          </a:p>
          <a:p>
            <a:endParaRPr lang="es-ES" sz="1600" dirty="0">
              <a:latin typeface="TT Commons Light" panose="02000506030000020003" pitchFamily="50" charset="0"/>
            </a:endParaRPr>
          </a:p>
        </p:txBody>
      </p:sp>
    </p:spTree>
    <p:extLst>
      <p:ext uri="{BB962C8B-B14F-4D97-AF65-F5344CB8AC3E}">
        <p14:creationId xmlns:p14="http://schemas.microsoft.com/office/powerpoint/2010/main" val="391241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9717" y="399554"/>
            <a:ext cx="2652091" cy="424614"/>
          </a:xfrm>
        </p:spPr>
        <p:txBody>
          <a:bodyPr>
            <a:normAutofit/>
          </a:bodyPr>
          <a:lstStyle/>
          <a:p>
            <a:pPr algn="l"/>
            <a:r>
              <a:rPr lang="en-GB" sz="2399"/>
              <a:t>DERMIC + PRO MESO</a:t>
            </a:r>
          </a:p>
        </p:txBody>
      </p:sp>
      <p:sp>
        <p:nvSpPr>
          <p:cNvPr id="3" name="Rectángulo 2"/>
          <p:cNvSpPr/>
          <p:nvPr/>
        </p:nvSpPr>
        <p:spPr>
          <a:xfrm>
            <a:off x="5368032" y="1416546"/>
            <a:ext cx="3608661" cy="3539430"/>
          </a:xfrm>
          <a:prstGeom prst="rect">
            <a:avLst/>
          </a:prstGeom>
        </p:spPr>
        <p:txBody>
          <a:bodyPr wrap="square">
            <a:spAutoFit/>
          </a:bodyPr>
          <a:lstStyle/>
          <a:p>
            <a:pPr>
              <a:spcBef>
                <a:spcPct val="50000"/>
              </a:spcBef>
            </a:pPr>
            <a:r>
              <a:rPr lang="en-GB" sz="1600">
                <a:latin typeface="TT Commons Light" panose="02000506030000020003" pitchFamily="50" charset="0"/>
              </a:rPr>
              <a:t>Atache strengthens its dedication to skincare excellence with the Dermic+ line. </a:t>
            </a:r>
          </a:p>
          <a:p>
            <a:pPr>
              <a:spcBef>
                <a:spcPct val="50000"/>
              </a:spcBef>
            </a:pPr>
            <a:r>
              <a:rPr lang="en-GB" sz="1600">
                <a:latin typeface="TT Commons Light" panose="02000506030000020003" pitchFamily="50" charset="0"/>
              </a:rPr>
              <a:t>This range, designed </a:t>
            </a:r>
            <a:r>
              <a:rPr lang="en-GB" sz="1600" b="1">
                <a:latin typeface="TT Commons Light" panose="02000506030000020003" pitchFamily="50" charset="0"/>
              </a:rPr>
              <a:t>exclusively for professional use</a:t>
            </a:r>
            <a:r>
              <a:rPr lang="en-GB" sz="1600">
                <a:latin typeface="TT Commons Light" panose="02000506030000020003" pitchFamily="50" charset="0"/>
              </a:rPr>
              <a:t>, is distinguished by its meticulous </a:t>
            </a:r>
            <a:r>
              <a:rPr lang="en-GB" sz="1600" b="1">
                <a:latin typeface="TT Commons Light" panose="02000506030000020003" pitchFamily="50" charset="0"/>
              </a:rPr>
              <a:t>selection of active ingredients</a:t>
            </a:r>
            <a:r>
              <a:rPr lang="en-GB" sz="1600">
                <a:latin typeface="TT Commons Light" panose="02000506030000020003" pitchFamily="50" charset="0"/>
              </a:rPr>
              <a:t> chosen for specific needs. </a:t>
            </a:r>
          </a:p>
          <a:p>
            <a:pPr>
              <a:spcBef>
                <a:spcPct val="50000"/>
              </a:spcBef>
            </a:pPr>
            <a:r>
              <a:rPr lang="en-GB" sz="1600">
                <a:latin typeface="TT Commons Light" panose="02000506030000020003" pitchFamily="50" charset="0"/>
              </a:rPr>
              <a:t>Dermic+ Pro Meso is an innovative collection comprising </a:t>
            </a:r>
            <a:r>
              <a:rPr lang="en-GB" sz="1600" b="1">
                <a:latin typeface="TT Commons Light" panose="02000506030000020003" pitchFamily="50" charset="0"/>
              </a:rPr>
              <a:t>six mesotherapy programmes</a:t>
            </a:r>
            <a:r>
              <a:rPr lang="en-GB" sz="1600">
                <a:latin typeface="TT Commons Light" panose="02000506030000020003" pitchFamily="50" charset="0"/>
              </a:rPr>
              <a:t>, meticulously formulated with mimetic </a:t>
            </a:r>
            <a:r>
              <a:rPr lang="en-GB" sz="1600" b="1">
                <a:latin typeface="TT Commons Light" panose="02000506030000020003" pitchFamily="50" charset="0"/>
              </a:rPr>
              <a:t>peptides</a:t>
            </a:r>
            <a:r>
              <a:rPr lang="en-GB" sz="1600">
                <a:latin typeface="TT Commons Light" panose="02000506030000020003" pitchFamily="50" charset="0"/>
              </a:rPr>
              <a:t>, </a:t>
            </a:r>
            <a:r>
              <a:rPr lang="en-GB" sz="1600" b="1">
                <a:latin typeface="TT Commons Light" panose="02000506030000020003" pitchFamily="50" charset="0"/>
              </a:rPr>
              <a:t>vitamins and amino acids</a:t>
            </a:r>
            <a:r>
              <a:rPr lang="en-GB" sz="1600">
                <a:latin typeface="TT Commons Light" panose="02000506030000020003" pitchFamily="50" charset="0"/>
              </a:rPr>
              <a:t>.</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131" y="1395010"/>
            <a:ext cx="4464496" cy="2639465"/>
          </a:xfrm>
          <a:prstGeom prst="rect">
            <a:avLst/>
          </a:prstGeom>
        </p:spPr>
      </p:pic>
      <p:grpSp>
        <p:nvGrpSpPr>
          <p:cNvPr id="22" name="Grupo 21"/>
          <p:cNvGrpSpPr/>
          <p:nvPr/>
        </p:nvGrpSpPr>
        <p:grpSpPr>
          <a:xfrm>
            <a:off x="311122" y="4080842"/>
            <a:ext cx="5042848" cy="1168521"/>
            <a:chOff x="119494" y="4177660"/>
            <a:chExt cx="5042848" cy="1168521"/>
          </a:xfrm>
        </p:grpSpPr>
        <p:grpSp>
          <p:nvGrpSpPr>
            <p:cNvPr id="21" name="Grupo 20"/>
            <p:cNvGrpSpPr/>
            <p:nvPr/>
          </p:nvGrpSpPr>
          <p:grpSpPr>
            <a:xfrm>
              <a:off x="119494" y="4229583"/>
              <a:ext cx="1055847" cy="1116598"/>
              <a:chOff x="195661" y="4216341"/>
              <a:chExt cx="1055847" cy="1116598"/>
            </a:xfrm>
          </p:grpSpPr>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r="43986"/>
              <a:stretch/>
            </p:blipFill>
            <p:spPr>
              <a:xfrm>
                <a:off x="195661" y="4268904"/>
                <a:ext cx="1008112" cy="1064035"/>
              </a:xfrm>
              <a:prstGeom prst="rect">
                <a:avLst/>
              </a:prstGeom>
            </p:spPr>
          </p:pic>
          <p:sp>
            <p:nvSpPr>
              <p:cNvPr id="2" name="Rectángulo 1"/>
              <p:cNvSpPr/>
              <p:nvPr/>
            </p:nvSpPr>
            <p:spPr>
              <a:xfrm>
                <a:off x="1035484" y="4216341"/>
                <a:ext cx="21602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upo 6"/>
            <p:cNvGrpSpPr/>
            <p:nvPr/>
          </p:nvGrpSpPr>
          <p:grpSpPr>
            <a:xfrm>
              <a:off x="1105601" y="4233008"/>
              <a:ext cx="1040235" cy="1066806"/>
              <a:chOff x="1515604" y="4174614"/>
              <a:chExt cx="1040235" cy="1066806"/>
            </a:xfrm>
          </p:grpSpPr>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r="43934"/>
              <a:stretch/>
            </p:blipFill>
            <p:spPr>
              <a:xfrm>
                <a:off x="1515604" y="4216341"/>
                <a:ext cx="972108" cy="1025079"/>
              </a:xfrm>
              <a:prstGeom prst="rect">
                <a:avLst/>
              </a:prstGeom>
            </p:spPr>
          </p:pic>
          <p:sp>
            <p:nvSpPr>
              <p:cNvPr id="12" name="Rectángulo 11"/>
              <p:cNvSpPr/>
              <p:nvPr/>
            </p:nvSpPr>
            <p:spPr>
              <a:xfrm>
                <a:off x="2339815" y="4174614"/>
                <a:ext cx="21602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upo 12"/>
            <p:cNvGrpSpPr/>
            <p:nvPr/>
          </p:nvGrpSpPr>
          <p:grpSpPr>
            <a:xfrm>
              <a:off x="3050491" y="4219360"/>
              <a:ext cx="1079102" cy="1071679"/>
              <a:chOff x="3120104" y="4261260"/>
              <a:chExt cx="1079102" cy="1071679"/>
            </a:xfrm>
          </p:grpSpPr>
          <p:pic>
            <p:nvPicPr>
              <p:cNvPr id="8" name="Imagen 7"/>
              <p:cNvPicPr>
                <a:picLocks noChangeAspect="1"/>
              </p:cNvPicPr>
              <p:nvPr/>
            </p:nvPicPr>
            <p:blipFill rotWithShape="1">
              <a:blip r:embed="rId5" cstate="print">
                <a:extLst>
                  <a:ext uri="{28A0092B-C50C-407E-A947-70E740481C1C}">
                    <a14:useLocalDpi xmlns:a14="http://schemas.microsoft.com/office/drawing/2010/main" val="0"/>
                  </a:ext>
                </a:extLst>
              </a:blip>
              <a:srcRect r="43115"/>
              <a:stretch/>
            </p:blipFill>
            <p:spPr>
              <a:xfrm>
                <a:off x="3120104" y="4268904"/>
                <a:ext cx="1023792" cy="1064035"/>
              </a:xfrm>
              <a:prstGeom prst="rect">
                <a:avLst/>
              </a:prstGeom>
            </p:spPr>
          </p:pic>
          <p:sp>
            <p:nvSpPr>
              <p:cNvPr id="14" name="Rectángulo 13"/>
              <p:cNvSpPr/>
              <p:nvPr/>
            </p:nvSpPr>
            <p:spPr>
              <a:xfrm>
                <a:off x="3983182" y="4261260"/>
                <a:ext cx="21602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upo 16"/>
            <p:cNvGrpSpPr/>
            <p:nvPr/>
          </p:nvGrpSpPr>
          <p:grpSpPr>
            <a:xfrm>
              <a:off x="2032261" y="4177660"/>
              <a:ext cx="1032248" cy="1122154"/>
              <a:chOff x="2689728" y="3094187"/>
              <a:chExt cx="1032248" cy="1122154"/>
            </a:xfrm>
          </p:grpSpPr>
          <p:pic>
            <p:nvPicPr>
              <p:cNvPr id="9" name="Imagen 8"/>
              <p:cNvPicPr>
                <a:picLocks noChangeAspect="1"/>
              </p:cNvPicPr>
              <p:nvPr/>
            </p:nvPicPr>
            <p:blipFill rotWithShape="1">
              <a:blip r:embed="rId6" cstate="print">
                <a:extLst>
                  <a:ext uri="{28A0092B-C50C-407E-A947-70E740481C1C}">
                    <a14:useLocalDpi xmlns:a14="http://schemas.microsoft.com/office/drawing/2010/main" val="0"/>
                  </a:ext>
                </a:extLst>
              </a:blip>
              <a:srcRect r="42943"/>
              <a:stretch/>
            </p:blipFill>
            <p:spPr>
              <a:xfrm>
                <a:off x="2689728" y="3146750"/>
                <a:ext cx="1032248" cy="1069591"/>
              </a:xfrm>
              <a:prstGeom prst="rect">
                <a:avLst/>
              </a:prstGeom>
            </p:spPr>
          </p:pic>
          <p:sp>
            <p:nvSpPr>
              <p:cNvPr id="16" name="Rectángulo 15"/>
              <p:cNvSpPr/>
              <p:nvPr/>
            </p:nvSpPr>
            <p:spPr>
              <a:xfrm>
                <a:off x="3567832" y="3094187"/>
                <a:ext cx="154144" cy="626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upo 17"/>
            <p:cNvGrpSpPr/>
            <p:nvPr/>
          </p:nvGrpSpPr>
          <p:grpSpPr>
            <a:xfrm>
              <a:off x="4037291" y="4214564"/>
              <a:ext cx="1125051" cy="1075725"/>
              <a:chOff x="4647952" y="2973164"/>
              <a:chExt cx="1125051" cy="1075725"/>
            </a:xfrm>
          </p:grpSpPr>
          <p:pic>
            <p:nvPicPr>
              <p:cNvPr id="10" name="Imagen 9"/>
              <p:cNvPicPr>
                <a:picLocks noChangeAspect="1"/>
              </p:cNvPicPr>
              <p:nvPr/>
            </p:nvPicPr>
            <p:blipFill rotWithShape="1">
              <a:blip r:embed="rId7" cstate="print">
                <a:extLst>
                  <a:ext uri="{28A0092B-C50C-407E-A947-70E740481C1C}">
                    <a14:useLocalDpi xmlns:a14="http://schemas.microsoft.com/office/drawing/2010/main" val="0"/>
                  </a:ext>
                </a:extLst>
              </a:blip>
              <a:srcRect r="43986"/>
              <a:stretch/>
            </p:blipFill>
            <p:spPr>
              <a:xfrm>
                <a:off x="4647952" y="2984854"/>
                <a:ext cx="1008112" cy="1064035"/>
              </a:xfrm>
              <a:prstGeom prst="rect">
                <a:avLst/>
              </a:prstGeom>
            </p:spPr>
          </p:pic>
          <p:sp>
            <p:nvSpPr>
              <p:cNvPr id="20" name="Rectángulo 19"/>
              <p:cNvSpPr/>
              <p:nvPr/>
            </p:nvSpPr>
            <p:spPr>
              <a:xfrm>
                <a:off x="5512049" y="2973164"/>
                <a:ext cx="26095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38762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212931" cy="424732"/>
          </a:xfrm>
        </p:spPr>
        <p:txBody>
          <a:bodyPr/>
          <a:lstStyle/>
          <a:p>
            <a:r>
              <a:rPr lang="en-GB" sz="2400"/>
              <a:t>ACNE ADJUVANTS</a:t>
            </a:r>
          </a:p>
        </p:txBody>
      </p:sp>
      <p:sp>
        <p:nvSpPr>
          <p:cNvPr id="12" name="10 CuadroTexto"/>
          <p:cNvSpPr txBox="1">
            <a:spLocks noChangeArrowheads="1"/>
          </p:cNvSpPr>
          <p:nvPr/>
        </p:nvSpPr>
        <p:spPr bwMode="auto">
          <a:xfrm>
            <a:off x="543496" y="1128514"/>
            <a:ext cx="8333348" cy="1323439"/>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Tricholoma matsutake</a:t>
            </a:r>
            <a:r>
              <a:rPr lang="en-GB" sz="1600">
                <a:latin typeface="TT Commons Light" panose="02000506030000020003" pitchFamily="50" charset="0"/>
              </a:rPr>
              <a:t> extract is derived from an edible fungus known as matsutake, which is native to Asia and is particularly found in regions like Japan, Korea and China. It has </a:t>
            </a:r>
            <a:r>
              <a:rPr lang="en-GB" sz="1600" b="1">
                <a:latin typeface="TT Commons Light" panose="02000506030000020003" pitchFamily="50" charset="0"/>
              </a:rPr>
              <a:t>antimicrobial properties</a:t>
            </a:r>
            <a:r>
              <a:rPr lang="en-GB" sz="1600">
                <a:latin typeface="TT Commons Light" panose="02000506030000020003" pitchFamily="50" charset="0"/>
              </a:rPr>
              <a:t>, meaning it can help combat bacteria and other microorganisms that may cause skin infections, such as acne. </a:t>
            </a:r>
          </a:p>
          <a:p>
            <a:endParaRPr lang="es-ES" sz="1600" dirty="0">
              <a:latin typeface="TT Commons Light" panose="02000506030000020003" pitchFamily="50" charset="0"/>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6007" b="16007"/>
          <a:stretch/>
        </p:blipFill>
        <p:spPr>
          <a:xfrm>
            <a:off x="7816304" y="2187441"/>
            <a:ext cx="989838" cy="1080120"/>
          </a:xfrm>
          <a:prstGeom prst="rect">
            <a:avLst/>
          </a:prstGeom>
        </p:spPr>
      </p:pic>
      <p:sp>
        <p:nvSpPr>
          <p:cNvPr id="3" name="Rectángulo 2"/>
          <p:cNvSpPr/>
          <p:nvPr/>
        </p:nvSpPr>
        <p:spPr>
          <a:xfrm>
            <a:off x="554571" y="2264385"/>
            <a:ext cx="7385600" cy="1077218"/>
          </a:xfrm>
          <a:prstGeom prst="rect">
            <a:avLst/>
          </a:prstGeom>
        </p:spPr>
        <p:txBody>
          <a:bodyPr wrap="square">
            <a:spAutoFit/>
          </a:bodyPr>
          <a:lstStyle/>
          <a:p>
            <a:r>
              <a:rPr lang="en-GB" sz="1600">
                <a:latin typeface="TT Commons Light" panose="02000506030000020003" pitchFamily="50" charset="0"/>
              </a:rPr>
              <a:t>Among its properties is the ability to balance the endocrine system, which in turn can influence </a:t>
            </a:r>
            <a:r>
              <a:rPr lang="en-GB" sz="1600" b="1">
                <a:latin typeface="TT Commons Light" panose="02000506030000020003" pitchFamily="50" charset="0"/>
              </a:rPr>
              <a:t>sebum production</a:t>
            </a:r>
            <a:r>
              <a:rPr lang="en-GB" sz="1600">
                <a:latin typeface="TT Commons Light" panose="02000506030000020003" pitchFamily="50" charset="0"/>
              </a:rPr>
              <a:t>. Additionally, it contains a variety of </a:t>
            </a:r>
            <a:r>
              <a:rPr lang="en-GB" sz="1600" b="1">
                <a:latin typeface="TT Commons Light" panose="02000506030000020003" pitchFamily="50" charset="0"/>
              </a:rPr>
              <a:t>antioxidants</a:t>
            </a:r>
            <a:r>
              <a:rPr lang="en-GB" sz="1600">
                <a:latin typeface="TT Commons Light" panose="02000506030000020003" pitchFamily="50" charset="0"/>
              </a:rPr>
              <a:t>, such as polyphenols, which can help </a:t>
            </a:r>
            <a:r>
              <a:rPr lang="en-GB" sz="1600" b="1">
                <a:latin typeface="TT Commons Light" panose="02000506030000020003" pitchFamily="50" charset="0"/>
              </a:rPr>
              <a:t>reduce the appearance of dark spots</a:t>
            </a:r>
            <a:r>
              <a:rPr lang="en-GB" sz="1600">
                <a:latin typeface="TT Commons Light" panose="02000506030000020003" pitchFamily="50" charset="0"/>
              </a:rPr>
              <a:t> and pigmentation on the skin.</a:t>
            </a:r>
          </a:p>
        </p:txBody>
      </p:sp>
      <p:sp>
        <p:nvSpPr>
          <p:cNvPr id="4" name="Rectángulo 3"/>
          <p:cNvSpPr/>
          <p:nvPr/>
        </p:nvSpPr>
        <p:spPr>
          <a:xfrm>
            <a:off x="575848" y="3415645"/>
            <a:ext cx="8300996" cy="1815882"/>
          </a:xfrm>
          <a:prstGeom prst="rect">
            <a:avLst/>
          </a:prstGeom>
        </p:spPr>
        <p:txBody>
          <a:bodyPr wrap="square">
            <a:spAutoFit/>
          </a:bodyPr>
          <a:lstStyle/>
          <a:p>
            <a:r>
              <a:rPr lang="en-GB" sz="1600">
                <a:latin typeface="TT Commons Light" panose="02000506030000020003" pitchFamily="50" charset="0"/>
              </a:rPr>
              <a:t>Other ingredients with various functions play an adjuvant role in acne-prone skin:</a:t>
            </a:r>
          </a:p>
          <a:p>
            <a:endParaRPr lang="es-ES" sz="1600" dirty="0">
              <a:latin typeface="TT Commons Light" panose="02000506030000020003" pitchFamily="50" charset="0"/>
            </a:endParaRPr>
          </a:p>
          <a:p>
            <a:r>
              <a:rPr lang="en-GB" sz="1600" b="1">
                <a:latin typeface="TT Commons Light" panose="02000506030000020003" pitchFamily="50" charset="0"/>
              </a:rPr>
              <a:t>Glycyrrhiza glabra</a:t>
            </a:r>
            <a:r>
              <a:rPr lang="en-GB" sz="1600">
                <a:latin typeface="TT Commons Light" panose="02000506030000020003" pitchFamily="50" charset="0"/>
              </a:rPr>
              <a:t> root extract, which has anti-inflammatory properties and can help regulate sebum production in the skin. </a:t>
            </a:r>
            <a:r>
              <a:rPr lang="en-GB" sz="1600" b="1">
                <a:latin typeface="TT Commons Light" panose="02000506030000020003" pitchFamily="50" charset="0"/>
              </a:rPr>
              <a:t>Niacinamide</a:t>
            </a:r>
            <a:r>
              <a:rPr lang="en-GB" sz="1600">
                <a:latin typeface="TT Commons Light" panose="02000506030000020003" pitchFamily="50" charset="0"/>
              </a:rPr>
              <a:t> can regulate sebum production and help keep pores clear. </a:t>
            </a:r>
            <a:r>
              <a:rPr lang="en-GB" sz="1600" b="1">
                <a:latin typeface="TT Commons Light" panose="02000506030000020003" pitchFamily="50" charset="0"/>
              </a:rPr>
              <a:t>Lecithin</a:t>
            </a:r>
            <a:r>
              <a:rPr lang="en-GB" sz="1600">
                <a:latin typeface="TT Commons Light" panose="02000506030000020003" pitchFamily="50" charset="0"/>
              </a:rPr>
              <a:t> improves dry or damaged skin by reducing flakiness and restoring its flexibility.</a:t>
            </a:r>
          </a:p>
        </p:txBody>
      </p:sp>
    </p:spTree>
    <p:extLst>
      <p:ext uri="{BB962C8B-B14F-4D97-AF65-F5344CB8AC3E}">
        <p14:creationId xmlns:p14="http://schemas.microsoft.com/office/powerpoint/2010/main" val="3993968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8" y="444913"/>
            <a:ext cx="6883498" cy="332307"/>
          </a:xfrm>
        </p:spPr>
        <p:txBody>
          <a:bodyPr/>
          <a:lstStyle/>
          <a:p>
            <a:pPr algn="l" rtl="0"/>
            <a:r>
              <a:rPr lang="en-GB" sz="2399">
                <a:solidFill>
                  <a:schemeClr val="tx1"/>
                </a:solidFill>
                <a:latin typeface="Bebas Neue Regular" panose="00000500000000000000" pitchFamily="50" charset="0"/>
              </a:rPr>
              <a:t>TIGHT &amp; TONE REVITALIZER LIFT THERAPY PEP PROMESO</a:t>
            </a:r>
          </a:p>
        </p:txBody>
      </p:sp>
      <p:sp>
        <p:nvSpPr>
          <p:cNvPr id="3" name="Marcador de texto 2"/>
          <p:cNvSpPr>
            <a:spLocks noGrp="1"/>
          </p:cNvSpPr>
          <p:nvPr>
            <p:ph type="body" idx="1"/>
          </p:nvPr>
        </p:nvSpPr>
        <p:spPr>
          <a:xfrm>
            <a:off x="699717" y="1790202"/>
            <a:ext cx="3300163" cy="1444439"/>
          </a:xfrm>
        </p:spPr>
        <p:txBody>
          <a:bodyPr>
            <a:noAutofit/>
          </a:bodyPr>
          <a:lstStyle/>
          <a:p>
            <a:pPr algn="l" rtl="0"/>
            <a:r>
              <a:rPr lang="en-GB" sz="1799" b="1">
                <a:solidFill>
                  <a:schemeClr val="tx1"/>
                </a:solidFill>
                <a:latin typeface="TT Commons Light" panose="02000506030000020003" pitchFamily="50" charset="0"/>
              </a:rPr>
              <a:t>Associated with the Line: LIFT THERAPY</a:t>
            </a:r>
          </a:p>
          <a:p>
            <a:pPr algn="l" rtl="0"/>
            <a:endParaRPr lang="es-ES" sz="1799" dirty="0">
              <a:solidFill>
                <a:schemeClr val="tx1"/>
              </a:solidFill>
              <a:latin typeface="TT Commons Light" panose="02000506030000020003" pitchFamily="50" charset="0"/>
            </a:endParaRPr>
          </a:p>
          <a:p>
            <a:r>
              <a:rPr lang="en-GB" sz="1799" b="1">
                <a:solidFill>
                  <a:schemeClr val="tx1"/>
                </a:solidFill>
                <a:latin typeface="TT Commons Light" panose="02000506030000020003" pitchFamily="50" charset="0"/>
              </a:rPr>
              <a:t>Presentation</a:t>
            </a:r>
            <a:r>
              <a:rPr lang="en-GB" sz="1799">
                <a:solidFill>
                  <a:schemeClr val="tx1"/>
                </a:solidFill>
                <a:latin typeface="TT Commons Light" panose="02000506030000020003" pitchFamily="50" charset="0"/>
              </a:rPr>
              <a:t>: 5 vials x 5 ml  (sterile) Topical use</a:t>
            </a:r>
          </a:p>
          <a:p>
            <a:endParaRPr lang="es-ES" sz="1799" dirty="0">
              <a:solidFill>
                <a:schemeClr val="tx1"/>
              </a:solidFill>
              <a:latin typeface="TT Commons Light" panose="02000506030000020003" pitchFamily="50" charset="0"/>
            </a:endParaRPr>
          </a:p>
          <a:p>
            <a:r>
              <a:rPr lang="en-GB" sz="1799" b="1">
                <a:solidFill>
                  <a:schemeClr val="tx1"/>
                </a:solidFill>
                <a:latin typeface="TT Commons Light" panose="02000506030000020003" pitchFamily="50" charset="0"/>
              </a:rPr>
              <a:t>Recommended for</a:t>
            </a:r>
            <a:r>
              <a:rPr lang="en-GB" sz="1799">
                <a:solidFill>
                  <a:schemeClr val="tx1"/>
                </a:solidFill>
                <a:latin typeface="TT Commons Light" panose="02000506030000020003" pitchFamily="50" charset="0"/>
              </a:rPr>
              <a:t>: Firming </a:t>
            </a:r>
          </a:p>
          <a:p>
            <a:pPr algn="l" rtl="0"/>
            <a:endParaRPr lang="es-ES" sz="1799" dirty="0">
              <a:solidFill>
                <a:schemeClr val="tx1"/>
              </a:solidFill>
              <a:latin typeface="TT Commons Light" panose="02000506030000020003" pitchFamily="50" charset="0"/>
            </a:endParaRPr>
          </a:p>
          <a:p>
            <a:r>
              <a:rPr lang="en-GB" sz="1799">
                <a:solidFill>
                  <a:schemeClr val="tx1"/>
                </a:solidFill>
                <a:latin typeface="TT Commons Light" panose="02000506030000020003" pitchFamily="50" charset="0"/>
              </a:rPr>
              <a:t>Ingredients: Hyaluronic Acid, Vitamins, Amino Acids, Peptides </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80" y="1739714"/>
            <a:ext cx="5057159" cy="2989853"/>
          </a:xfrm>
          <a:prstGeom prst="rect">
            <a:avLst/>
          </a:prstGeom>
        </p:spPr>
      </p:pic>
    </p:spTree>
    <p:extLst>
      <p:ext uri="{BB962C8B-B14F-4D97-AF65-F5344CB8AC3E}">
        <p14:creationId xmlns:p14="http://schemas.microsoft.com/office/powerpoint/2010/main" val="971269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7068473" cy="424603"/>
          </a:xfrm>
        </p:spPr>
        <p:txBody>
          <a:bodyPr/>
          <a:lstStyle/>
          <a:p>
            <a:r>
              <a:rPr lang="en-GB" sz="2399"/>
              <a:t>TIGHT &amp; TONE REVITALIZER LIFT THERAPY PEP PROMESO</a:t>
            </a: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n-GB" sz="1600">
                <a:latin typeface="TT Commons Light" panose="02000506030000020003" pitchFamily="50" charset="0"/>
              </a:rPr>
              <a:t>TIGHT &amp; TONE REVITALIZER LIFT THERAPY PEP PROMESO is an advanced formula that combines a variety of active ingredients, including peptides, vitamins and hyaluronic acid, designed to provide a firming and tightening action on the skin.</a:t>
            </a:r>
          </a:p>
          <a:p>
            <a:endParaRPr lang="es-ES" sz="1600" dirty="0">
              <a:latin typeface="TT Commons Light" panose="02000506030000020003" pitchFamily="50" charset="0"/>
            </a:endParaRPr>
          </a:p>
          <a:p>
            <a:pPr marL="285750" indent="-285750">
              <a:buFont typeface="Wingdings" panose="05000000000000000000" pitchFamily="2" charset="2"/>
              <a:buChar char="ü"/>
            </a:pPr>
            <a:r>
              <a:rPr lang="en-GB" sz="1600" b="1">
                <a:latin typeface="TT Commons Light" panose="02000506030000020003" pitchFamily="50" charset="0"/>
              </a:rPr>
              <a:t>HYALURONIC ACID</a:t>
            </a:r>
          </a:p>
          <a:p>
            <a:pPr marL="285750" indent="-285750">
              <a:buFont typeface="Wingdings" panose="05000000000000000000" pitchFamily="2" charset="2"/>
              <a:buChar char="ü"/>
            </a:pPr>
            <a:r>
              <a:rPr lang="en-GB" sz="1600" b="1">
                <a:latin typeface="TT Commons Light" panose="02000506030000020003" pitchFamily="50" charset="0"/>
              </a:rPr>
              <a:t>VITAMIN A</a:t>
            </a:r>
          </a:p>
          <a:p>
            <a:pPr marL="285750" indent="-285750">
              <a:buFont typeface="Wingdings" panose="05000000000000000000" pitchFamily="2" charset="2"/>
              <a:buChar char="ü"/>
            </a:pPr>
            <a:r>
              <a:rPr lang="en-GB" sz="1600" b="1">
                <a:latin typeface="TT Commons Light" panose="02000506030000020003" pitchFamily="50" charset="0"/>
              </a:rPr>
              <a:t>NIACINAMIDE</a:t>
            </a:r>
          </a:p>
          <a:p>
            <a:pPr marL="285750" indent="-285750">
              <a:buFont typeface="Wingdings" panose="05000000000000000000" pitchFamily="2" charset="2"/>
              <a:buChar char="ü"/>
            </a:pPr>
            <a:r>
              <a:rPr lang="en-GB" sz="1600" b="1">
                <a:latin typeface="TT Commons Light" panose="02000506030000020003" pitchFamily="50" charset="0"/>
              </a:rPr>
              <a:t>OTHER B-COMPLEX VITAMINS</a:t>
            </a:r>
          </a:p>
          <a:p>
            <a:pPr marL="285750" indent="-285750">
              <a:buFont typeface="Wingdings" panose="05000000000000000000" pitchFamily="2" charset="2"/>
              <a:buChar char="ü"/>
            </a:pPr>
            <a:r>
              <a:rPr lang="en-GB" sz="1600" b="1">
                <a:latin typeface="TT Commons Light" panose="02000506030000020003" pitchFamily="50" charset="0"/>
              </a:rPr>
              <a:t>AMINO ACIDS AND PEPTIDES</a:t>
            </a:r>
          </a:p>
          <a:p>
            <a:endParaRPr lang="es-ES" sz="1600" dirty="0">
              <a:latin typeface="TT Commons Light" panose="02000506030000020003" pitchFamily="50" charset="0"/>
            </a:endParaRPr>
          </a:p>
          <a:p>
            <a:r>
              <a:rPr lang="en-GB" sz="1600">
                <a:latin typeface="TT Commons Light" panose="02000506030000020003" pitchFamily="50" charset="0"/>
              </a:rPr>
              <a:t>These ingredients work together to improve skin firmness, suppleness and tone.</a:t>
            </a:r>
          </a:p>
          <a:p>
            <a:endParaRPr lang="es-ES" sz="1600" dirty="0">
              <a:latin typeface="TT Commons Light" panose="02000506030000020003" pitchFamily="50" charset="0"/>
            </a:endParaRPr>
          </a:p>
          <a:p>
            <a:r>
              <a:rPr lang="en-GB" sz="1600">
                <a:latin typeface="TT Commons Light" panose="02000506030000020003" pitchFamily="50" charset="0"/>
              </a:rPr>
              <a:t>The peptides in the formula boost collagen and elastin production. Moreover, hyaluronic acid deeply hydrates, enhancing the skin’s overall appearance by plumping wrinkles and fine lines. This combination promotes firmer, more toned and rejuvenated skin, diminishing flaccidity and improving facial definition.</a:t>
            </a: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6008" b="27905"/>
          <a:stretch/>
        </p:blipFill>
        <p:spPr>
          <a:xfrm>
            <a:off x="5944096" y="1920602"/>
            <a:ext cx="2592288" cy="1554603"/>
          </a:xfrm>
          <a:prstGeom prst="rect">
            <a:avLst/>
          </a:prstGeom>
        </p:spPr>
      </p:pic>
    </p:spTree>
    <p:extLst>
      <p:ext uri="{BB962C8B-B14F-4D97-AF65-F5344CB8AC3E}">
        <p14:creationId xmlns:p14="http://schemas.microsoft.com/office/powerpoint/2010/main" val="1155545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15909" cy="424732"/>
          </a:xfrm>
        </p:spPr>
        <p:txBody>
          <a:bodyPr/>
          <a:lstStyle/>
          <a:p>
            <a:r>
              <a:rPr lang="en-GB" sz="2400"/>
              <a:t>INGREDIENTS</a:t>
            </a: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Hyaluronic acid:</a:t>
            </a:r>
          </a:p>
          <a:p>
            <a:r>
              <a:rPr lang="en-GB" sz="1600">
                <a:latin typeface="TT Commons Light" panose="02000506030000020003" pitchFamily="50" charset="0"/>
              </a:rPr>
              <a:t>The primary ingredient in this firming cocktail is hyaluronic acid, which deeply hydrates the skin by retaining significant amounts of water in the epidermis and providing a volumising effect on the face.</a:t>
            </a:r>
          </a:p>
          <a:p>
            <a:endParaRPr lang="es-ES" sz="1600" dirty="0">
              <a:latin typeface="TT Commons Light" panose="02000506030000020003" pitchFamily="50" charset="0"/>
            </a:endParaRPr>
          </a:p>
          <a:p>
            <a:r>
              <a:rPr lang="en-GB" sz="1600" b="1">
                <a:latin typeface="TT Commons Light" panose="02000506030000020003" pitchFamily="50" charset="0"/>
              </a:rPr>
              <a:t>Amino Acids and Peptides:</a:t>
            </a:r>
          </a:p>
          <a:p>
            <a:r>
              <a:rPr lang="en-GB" sz="1600">
                <a:latin typeface="TT Commons Light" panose="02000506030000020003" pitchFamily="50" charset="0"/>
              </a:rPr>
              <a:t>The amino acids and peptides in this product are vital for fortifying the skin’s structure and stimulating collagen and elastin production, essential for firm and supple skin. </a:t>
            </a:r>
          </a:p>
          <a:p>
            <a:endParaRPr lang="es-ES" sz="1600" dirty="0">
              <a:latin typeface="TT Commons Light" panose="02000506030000020003" pitchFamily="50" charset="0"/>
            </a:endParaRPr>
          </a:p>
          <a:p>
            <a:r>
              <a:rPr lang="en-GB" sz="1600" b="1">
                <a:latin typeface="TT Commons Light" panose="02000506030000020003" pitchFamily="50" charset="0"/>
              </a:rPr>
              <a:t>Vitamins:</a:t>
            </a:r>
          </a:p>
          <a:p>
            <a:r>
              <a:rPr lang="en-GB" sz="1600">
                <a:latin typeface="TT Commons Light" panose="02000506030000020003" pitchFamily="50" charset="0"/>
              </a:rPr>
              <a:t>Vitamin B3 and vitamin A, found in this formula, aid in evening out the skin tone and enhancing luminosity, fostering cellular regeneration and collagen production, thus promoting firmer and more youthful skin.</a:t>
            </a:r>
          </a:p>
          <a:p>
            <a:endParaRPr lang="es-ES" sz="1600" dirty="0">
              <a:latin typeface="TT Commons Light" panose="02000506030000020003" pitchFamily="50" charset="0"/>
            </a:endParaRPr>
          </a:p>
          <a:p>
            <a:r>
              <a:rPr lang="en-GB" sz="1600">
                <a:latin typeface="TT Commons Light" panose="02000506030000020003" pitchFamily="50" charset="0"/>
              </a:rPr>
              <a:t>Lastly, soyabean oil offers moisturising and nourishing benefits for the skin.</a:t>
            </a:r>
          </a:p>
        </p:txBody>
      </p:sp>
    </p:spTree>
    <p:extLst>
      <p:ext uri="{BB962C8B-B14F-4D97-AF65-F5344CB8AC3E}">
        <p14:creationId xmlns:p14="http://schemas.microsoft.com/office/powerpoint/2010/main" val="3922487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603598" cy="424732"/>
          </a:xfrm>
        </p:spPr>
        <p:txBody>
          <a:bodyPr/>
          <a:lstStyle/>
          <a:p>
            <a:r>
              <a:rPr lang="en-GB" sz="2400"/>
              <a:t>HYALURONIC ACID</a:t>
            </a:r>
          </a:p>
        </p:txBody>
      </p:sp>
      <p:sp>
        <p:nvSpPr>
          <p:cNvPr id="12" name="10 CuadroTexto"/>
          <p:cNvSpPr txBox="1">
            <a:spLocks noChangeArrowheads="1"/>
          </p:cNvSpPr>
          <p:nvPr/>
        </p:nvSpPr>
        <p:spPr bwMode="auto">
          <a:xfrm>
            <a:off x="543496" y="1128514"/>
            <a:ext cx="8333348" cy="3816429"/>
          </a:xfrm>
          <a:prstGeom prst="rect">
            <a:avLst/>
          </a:prstGeom>
          <a:noFill/>
          <a:ln w="9525">
            <a:noFill/>
            <a:miter lim="800000"/>
            <a:headEnd/>
            <a:tailEnd/>
          </a:ln>
        </p:spPr>
        <p:txBody>
          <a:bodyPr wrap="square">
            <a:spAutoFit/>
          </a:bodyPr>
          <a:lstStyle/>
          <a:p>
            <a:r>
              <a:rPr lang="en-GB" sz="1600">
                <a:latin typeface="TT Commons Light" panose="02000506030000020003" pitchFamily="50" charset="0"/>
              </a:rPr>
              <a:t>Hyaluronic acid is a polysaccharide with the ability to retain significant amounts of water, giving it hydrating and plumping properties. In mesotherapy, it is typically presented as a sterile, viscous gel of non-animal origin.</a:t>
            </a:r>
          </a:p>
          <a:p>
            <a:endParaRPr lang="es-ES" sz="1600" dirty="0">
              <a:latin typeface="TT Commons Light" panose="02000506030000020003" pitchFamily="50" charset="0"/>
            </a:endParaRPr>
          </a:p>
          <a:p>
            <a:r>
              <a:rPr lang="en-GB" sz="1600" b="1">
                <a:latin typeface="TT Commons Light" panose="02000506030000020003" pitchFamily="50" charset="0"/>
              </a:rPr>
              <a:t>Benefits of mesotherapy with hyaluronic acid:</a:t>
            </a:r>
          </a:p>
          <a:p>
            <a:endParaRPr lang="en-US" sz="1600" dirty="0">
              <a:latin typeface="TT Commons Light" panose="02000506030000020003" pitchFamily="50" charset="0"/>
            </a:endParaRPr>
          </a:p>
          <a:p>
            <a:r>
              <a:rPr lang="en-GB" sz="1600">
                <a:latin typeface="TT Commons Light" panose="02000506030000020003" pitchFamily="50" charset="0"/>
              </a:rPr>
              <a:t>   - Deep skin hydration: Hyaluronic acid retains water in the dermis, offering intense and long-lasting hydration.</a:t>
            </a:r>
          </a:p>
          <a:p>
            <a:endParaRPr lang="en-US" sz="1600" dirty="0">
              <a:latin typeface="TT Commons Light" panose="02000506030000020003" pitchFamily="50" charset="0"/>
            </a:endParaRPr>
          </a:p>
          <a:p>
            <a:r>
              <a:rPr lang="en-GB" sz="1600">
                <a:latin typeface="TT Commons Light" panose="02000506030000020003" pitchFamily="50" charset="0"/>
              </a:rPr>
              <a:t>   - Wrinkle and fine line plumping: Hyaluronic acid fills the gaps between skin cells, reducing the appearance of wrinkles and fine lines.</a:t>
            </a:r>
          </a:p>
          <a:p>
            <a:endParaRPr lang="en-US" sz="1600" dirty="0">
              <a:latin typeface="TT Commons Light" panose="02000506030000020003" pitchFamily="50" charset="0"/>
            </a:endParaRPr>
          </a:p>
          <a:p>
            <a:r>
              <a:rPr lang="en-GB" sz="1600">
                <a:latin typeface="TT Commons Light" panose="02000506030000020003" pitchFamily="50" charset="0"/>
              </a:rPr>
              <a:t>   - Stimulation of collagen production: The presence of hyaluronic acid in the skin can stimulate collagen synthesis, enhancing skin firmness and suppleness.</a:t>
            </a:r>
          </a:p>
          <a:p>
            <a:endParaRPr lang="en-US" dirty="0"/>
          </a:p>
        </p:txBody>
      </p:sp>
    </p:spTree>
    <p:extLst>
      <p:ext uri="{BB962C8B-B14F-4D97-AF65-F5344CB8AC3E}">
        <p14:creationId xmlns:p14="http://schemas.microsoft.com/office/powerpoint/2010/main" val="1706913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516313" cy="424732"/>
          </a:xfrm>
        </p:spPr>
        <p:txBody>
          <a:bodyPr/>
          <a:lstStyle/>
          <a:p>
            <a:r>
              <a:rPr lang="en-GB" sz="2400"/>
              <a:t>VITAMINS</a:t>
            </a:r>
          </a:p>
        </p:txBody>
      </p:sp>
      <p:sp>
        <p:nvSpPr>
          <p:cNvPr id="12" name="10 CuadroTexto"/>
          <p:cNvSpPr txBox="1">
            <a:spLocks noChangeArrowheads="1"/>
          </p:cNvSpPr>
          <p:nvPr/>
        </p:nvSpPr>
        <p:spPr bwMode="auto">
          <a:xfrm>
            <a:off x="543496" y="1128514"/>
            <a:ext cx="8333348" cy="1077218"/>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Retinyl Palmitate (Vitamin A):</a:t>
            </a:r>
          </a:p>
          <a:p>
            <a:r>
              <a:rPr lang="en-GB" sz="1600">
                <a:latin typeface="TT Commons Light" panose="02000506030000020003" pitchFamily="50" charset="0"/>
              </a:rPr>
              <a:t>Retinyl palmitate stimulates cell renewal and promotes collagen production, aiding in diminishing the appearance of wrinkles and improving skin suppleness, thereby restoring firmness.</a:t>
            </a:r>
          </a:p>
          <a:p>
            <a:endParaRPr lang="es-ES" sz="1600" dirty="0">
              <a:latin typeface="TT Commons Light" panose="02000506030000020003" pitchFamily="50"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280" y="2147232"/>
            <a:ext cx="1344395" cy="1120329"/>
          </a:xfrm>
          <a:prstGeom prst="rect">
            <a:avLst/>
          </a:prstGeom>
        </p:spPr>
      </p:pic>
      <p:sp>
        <p:nvSpPr>
          <p:cNvPr id="3" name="Rectángulo 2"/>
          <p:cNvSpPr/>
          <p:nvPr/>
        </p:nvSpPr>
        <p:spPr>
          <a:xfrm>
            <a:off x="543496" y="1992610"/>
            <a:ext cx="7416824" cy="1323439"/>
          </a:xfrm>
          <a:prstGeom prst="rect">
            <a:avLst/>
          </a:prstGeom>
        </p:spPr>
        <p:txBody>
          <a:bodyPr wrap="square">
            <a:spAutoFit/>
          </a:bodyPr>
          <a:lstStyle/>
          <a:p>
            <a:r>
              <a:rPr lang="en-GB" sz="1600" b="1">
                <a:latin typeface="TT Commons Light" panose="02000506030000020003" pitchFamily="50" charset="0"/>
              </a:rPr>
              <a:t>Niacinamide (Vitamin B3):</a:t>
            </a:r>
          </a:p>
          <a:p>
            <a:r>
              <a:rPr lang="en-GB" sz="1600">
                <a:latin typeface="TT Commons Light" panose="02000506030000020003" pitchFamily="50" charset="0"/>
              </a:rPr>
              <a:t>Niacinamide has shown its effectiveness in maintaining skin firmness and suppleness by boosting collagen production. Moreover, it reinforces the skin’s barrier function, enhancing moisture retention. </a:t>
            </a:r>
          </a:p>
          <a:p>
            <a:endParaRPr lang="es-ES" sz="1600" dirty="0">
              <a:latin typeface="TT Commons Light" panose="02000506030000020003" pitchFamily="50" charset="0"/>
            </a:endParaRPr>
          </a:p>
        </p:txBody>
      </p:sp>
      <p:sp>
        <p:nvSpPr>
          <p:cNvPr id="4" name="Rectángulo 3"/>
          <p:cNvSpPr/>
          <p:nvPr/>
        </p:nvSpPr>
        <p:spPr>
          <a:xfrm>
            <a:off x="557659" y="3097452"/>
            <a:ext cx="8387015" cy="2062103"/>
          </a:xfrm>
          <a:prstGeom prst="rect">
            <a:avLst/>
          </a:prstGeom>
        </p:spPr>
        <p:txBody>
          <a:bodyPr wrap="square">
            <a:spAutoFit/>
          </a:bodyPr>
          <a:lstStyle/>
          <a:p>
            <a:r>
              <a:rPr lang="en-GB" sz="1600" b="1">
                <a:latin typeface="TT Commons Light" panose="02000506030000020003" pitchFamily="50" charset="0"/>
              </a:rPr>
              <a:t>Sodium Ascorbate (Vitamin C):</a:t>
            </a:r>
          </a:p>
          <a:p>
            <a:r>
              <a:rPr lang="en-GB" sz="1600">
                <a:latin typeface="TT Commons Light" panose="02000506030000020003" pitchFamily="50" charset="0"/>
              </a:rPr>
              <a:t>Sodium ascorbate also plays a crucial role in collagen production, enhancing skin firmness and suppleness.</a:t>
            </a:r>
          </a:p>
          <a:p>
            <a:endParaRPr lang="es-ES" sz="1600" dirty="0">
              <a:latin typeface="TT Commons Light" panose="02000506030000020003" pitchFamily="50" charset="0"/>
            </a:endParaRPr>
          </a:p>
          <a:p>
            <a:r>
              <a:rPr lang="en-GB" sz="1600">
                <a:latin typeface="TT Commons Light" panose="02000506030000020003" pitchFamily="50" charset="0"/>
              </a:rPr>
              <a:t>The </a:t>
            </a:r>
            <a:r>
              <a:rPr lang="en-GB" sz="1600" b="1">
                <a:latin typeface="TT Commons Light" panose="02000506030000020003" pitchFamily="50" charset="0"/>
              </a:rPr>
              <a:t>B-complex</a:t>
            </a:r>
            <a:r>
              <a:rPr lang="en-GB" sz="1600">
                <a:latin typeface="TT Commons Light" panose="02000506030000020003" pitchFamily="50" charset="0"/>
              </a:rPr>
              <a:t> vitamins found in this product (B1, B6, B9, B7, B8 and B12) contribute to cellular energy production, promote protein synthesis and participate in cellular renewal and tissue regeneration processes, ensuring the skin remains rejuvenated over time.</a:t>
            </a:r>
          </a:p>
        </p:txBody>
      </p:sp>
    </p:spTree>
    <p:extLst>
      <p:ext uri="{BB962C8B-B14F-4D97-AF65-F5344CB8AC3E}">
        <p14:creationId xmlns:p14="http://schemas.microsoft.com/office/powerpoint/2010/main" val="1826847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43453" cy="424732"/>
          </a:xfrm>
        </p:spPr>
        <p:txBody>
          <a:bodyPr/>
          <a:lstStyle/>
          <a:p>
            <a:r>
              <a:rPr lang="en-GB" sz="2400"/>
              <a:t>AMINO ACIDS</a:t>
            </a: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Contribution to fibroblast synthesis:</a:t>
            </a:r>
          </a:p>
          <a:p>
            <a:r>
              <a:rPr lang="en-GB" sz="1600">
                <a:latin typeface="TT Commons Light" panose="02000506030000020003" pitchFamily="50" charset="0"/>
              </a:rPr>
              <a:t> Many of these amino acids contribute to fibroblast synthesis, crucial for collagen and elastin production in the skin. Among them are glutamine, aminobutyric acid, alanine, arginine, lysine HCL, valine, leucine, histidine, threonine, tryptophan, isoleucine, phenylalanine, tyrosine, glycine, serine, aspartic acid, cysteine, glutamic acid, asparagine, ornithine HCL and proline.</a:t>
            </a:r>
          </a:p>
          <a:p>
            <a:endParaRPr lang="en-US" sz="1600" dirty="0">
              <a:latin typeface="TT Commons Light" panose="02000506030000020003" pitchFamily="50" charset="0"/>
            </a:endParaRPr>
          </a:p>
          <a:p>
            <a:r>
              <a:rPr lang="en-GB" sz="1600" b="1">
                <a:latin typeface="TT Commons Light" panose="02000506030000020003" pitchFamily="50" charset="0"/>
              </a:rPr>
              <a:t>Contribution to protein synthesis:</a:t>
            </a:r>
          </a:p>
          <a:p>
            <a:r>
              <a:rPr lang="en-GB" sz="1600">
                <a:latin typeface="TT Commons Light" panose="02000506030000020003" pitchFamily="50" charset="0"/>
              </a:rPr>
              <a:t>Numerous amino acids, including leucine, phenylalanine, tyrosine and others, directly contribute to protein synthesis in the skin, which is crucial for maintaining its proper structure and function.</a:t>
            </a:r>
          </a:p>
          <a:p>
            <a:endParaRPr lang="en-US" sz="1600" dirty="0">
              <a:latin typeface="TT Commons Light" panose="02000506030000020003" pitchFamily="50" charset="0"/>
            </a:endParaRPr>
          </a:p>
          <a:p>
            <a:r>
              <a:rPr lang="en-GB" sz="1600" b="1">
                <a:latin typeface="TT Commons Light" panose="02000506030000020003" pitchFamily="50" charset="0"/>
              </a:rPr>
              <a:t>Skin hydration and suppleness:</a:t>
            </a:r>
          </a:p>
          <a:p>
            <a:r>
              <a:rPr lang="en-GB" sz="1600">
                <a:latin typeface="TT Commons Light" panose="02000506030000020003" pitchFamily="50" charset="0"/>
              </a:rPr>
              <a:t>Amino acids like glycine contribute to skin hydration and collagen production, enhancing skin suppleness and diminishing the appearance of fine lines and wrinkles. Additionally, lysine HCL acts as a skin softener.</a:t>
            </a:r>
          </a:p>
          <a:p>
            <a:endParaRPr lang="en-US" sz="1600" dirty="0">
              <a:latin typeface="TT Commons Light" panose="02000506030000020003" pitchFamily="50" charset="0"/>
            </a:endParaRPr>
          </a:p>
          <a:p>
            <a:r>
              <a:rPr lang="en-GB" sz="1600" b="1">
                <a:latin typeface="TT Commons Light" panose="02000506030000020003" pitchFamily="50" charset="0"/>
              </a:rPr>
              <a:t>Antioxidant effect</a:t>
            </a:r>
            <a:r>
              <a:rPr lang="en-GB" sz="1600">
                <a:latin typeface="TT Commons Light" panose="02000506030000020003" pitchFamily="50" charset="0"/>
              </a:rPr>
              <a:t>: Moreover, arginine and glutamine possess antioxidant properties.</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05" t="16259" r="72785" b="29549"/>
          <a:stretch/>
        </p:blipFill>
        <p:spPr>
          <a:xfrm>
            <a:off x="8320360" y="2260839"/>
            <a:ext cx="1596618" cy="1767222"/>
          </a:xfrm>
          <a:prstGeom prst="rect">
            <a:avLst/>
          </a:prstGeom>
        </p:spPr>
      </p:pic>
    </p:spTree>
    <p:extLst>
      <p:ext uri="{BB962C8B-B14F-4D97-AF65-F5344CB8AC3E}">
        <p14:creationId xmlns:p14="http://schemas.microsoft.com/office/powerpoint/2010/main" val="3945754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350050" cy="424732"/>
          </a:xfrm>
        </p:spPr>
        <p:txBody>
          <a:bodyPr/>
          <a:lstStyle/>
          <a:p>
            <a:r>
              <a:rPr lang="en-GB" sz="2400"/>
              <a:t>PEPTIDES</a:t>
            </a: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n-GB" sz="1600" b="1" dirty="0">
                <a:latin typeface="TT Commons Light" panose="02000506030000020003" pitchFamily="50" charset="0"/>
              </a:rPr>
              <a:t>Copper tripeptide</a:t>
            </a:r>
            <a:r>
              <a:rPr lang="en-GB" sz="1600" dirty="0">
                <a:latin typeface="TT Commons Light" panose="02000506030000020003" pitchFamily="50" charset="0"/>
              </a:rPr>
              <a:t> plays a vital role in stimulating collagen and elastin synthesis in the skin. By boosting the production of these proteins, it helps diminish the appearance of wrinkles and fine lines, thereby enhancing skin firmness and tone. </a:t>
            </a:r>
          </a:p>
          <a:p>
            <a:endParaRPr lang="es-ES" sz="1600" dirty="0">
              <a:latin typeface="TT Commons Light" panose="02000506030000020003" pitchFamily="50" charset="0"/>
            </a:endParaRPr>
          </a:p>
          <a:p>
            <a:r>
              <a:rPr lang="en-GB" sz="1600" b="1">
                <a:latin typeface="TT Commons Light" panose="02000506030000020003" pitchFamily="50" charset="0"/>
              </a:rPr>
              <a:t>SH-Polypeptide-1</a:t>
            </a:r>
            <a:r>
              <a:rPr lang="en-GB" sz="1600">
                <a:latin typeface="TT Commons Light" panose="02000506030000020003" pitchFamily="50" charset="0"/>
              </a:rPr>
              <a:t> is recognised for its capacity to stimulate collagen and elastin synthesis in the skin, assisting in the restoration of lost firmness and suppleness due to ageing and environmental damage.</a:t>
            </a:r>
          </a:p>
          <a:p>
            <a:endParaRPr lang="es-ES" sz="1600" dirty="0">
              <a:latin typeface="TT Commons Light" panose="02000506030000020003" pitchFamily="50" charset="0"/>
            </a:endParaRPr>
          </a:p>
          <a:p>
            <a:r>
              <a:rPr lang="en-GB" sz="1600" b="1" dirty="0">
                <a:latin typeface="TT Commons Light" panose="02000506030000020003" pitchFamily="50" charset="0"/>
              </a:rPr>
              <a:t>SH-Oligopeptide-2</a:t>
            </a:r>
            <a:r>
              <a:rPr lang="en-GB" sz="1600" dirty="0">
                <a:latin typeface="TT Commons Light" panose="02000506030000020003" pitchFamily="50" charset="0"/>
              </a:rPr>
              <a:t> is used for its firming properties. By stimulating collagen and elastin production, this peptide aids in revitalising the skin’s support structure, improving its firmness and suppleness.</a:t>
            </a:r>
          </a:p>
          <a:p>
            <a:endParaRPr lang="es-ES" sz="1600" dirty="0">
              <a:latin typeface="TT Commons Light" panose="02000506030000020003" pitchFamily="50" charset="0"/>
            </a:endParaRPr>
          </a:p>
          <a:p>
            <a:r>
              <a:rPr lang="en-GB" sz="1600" dirty="0">
                <a:latin typeface="TT Commons Light" panose="02000506030000020003" pitchFamily="50" charset="0"/>
              </a:rPr>
              <a:t>Peptides like </a:t>
            </a:r>
            <a:r>
              <a:rPr lang="en-GB" sz="1600" b="1" dirty="0">
                <a:latin typeface="TT Commons Light" panose="02000506030000020003" pitchFamily="50" charset="0"/>
              </a:rPr>
              <a:t>SH-Polypeptide-2 and SH-Oligopeptide-1</a:t>
            </a:r>
            <a:r>
              <a:rPr lang="en-GB" sz="1600" dirty="0">
                <a:latin typeface="TT Commons Light" panose="02000506030000020003" pitchFamily="50" charset="0"/>
              </a:rPr>
              <a:t> can prompt cellular renewal. The latter, also referred to as Epidermal Growth Factor (EGF), facilitates skin renewal by eliminating dead and damaged cells and replacing them with new ones. </a:t>
            </a:r>
          </a:p>
        </p:txBody>
      </p:sp>
    </p:spTree>
    <p:extLst>
      <p:ext uri="{BB962C8B-B14F-4D97-AF65-F5344CB8AC3E}">
        <p14:creationId xmlns:p14="http://schemas.microsoft.com/office/powerpoint/2010/main" val="90330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637534" cy="424732"/>
          </a:xfrm>
        </p:spPr>
        <p:txBody>
          <a:bodyPr/>
          <a:lstStyle/>
          <a:p>
            <a:pPr algn="l" rtl="0"/>
            <a:r>
              <a:rPr lang="en-GB" sz="2400">
                <a:latin typeface="Bebas Neue Regular" panose="00000500000000000000" pitchFamily="50" charset="0"/>
              </a:rPr>
              <a:t>ORIGIN OF MESOTHERAPY</a:t>
            </a:r>
          </a:p>
        </p:txBody>
      </p:sp>
      <p:sp>
        <p:nvSpPr>
          <p:cNvPr id="12" name="10 CuadroTexto"/>
          <p:cNvSpPr txBox="1">
            <a:spLocks noChangeArrowheads="1"/>
          </p:cNvSpPr>
          <p:nvPr/>
        </p:nvSpPr>
        <p:spPr bwMode="auto">
          <a:xfrm>
            <a:off x="491068" y="1272530"/>
            <a:ext cx="5020980" cy="2062103"/>
          </a:xfrm>
          <a:prstGeom prst="rect">
            <a:avLst/>
          </a:prstGeom>
          <a:noFill/>
          <a:ln w="9525">
            <a:noFill/>
            <a:miter lim="800000"/>
            <a:headEnd/>
            <a:tailEnd/>
          </a:ln>
        </p:spPr>
        <p:txBody>
          <a:bodyPr wrap="square">
            <a:spAutoFit/>
          </a:bodyPr>
          <a:lstStyle/>
          <a:p>
            <a:r>
              <a:rPr lang="en-GB" sz="1600" dirty="0" err="1">
                <a:latin typeface="TT Commons Light" panose="02000506030000020003" pitchFamily="50" charset="0"/>
              </a:rPr>
              <a:t>Mesotherapy</a:t>
            </a:r>
            <a:r>
              <a:rPr lang="en-GB" sz="1600" dirty="0">
                <a:latin typeface="TT Commons Light" panose="02000506030000020003" pitchFamily="50" charset="0"/>
              </a:rPr>
              <a:t> in aesthetic medicine emerged in the 1950s. </a:t>
            </a:r>
          </a:p>
          <a:p>
            <a:endParaRPr lang="es-ES" sz="1600" dirty="0">
              <a:latin typeface="TT Commons Light" panose="02000506030000020003" pitchFamily="50" charset="0"/>
            </a:endParaRPr>
          </a:p>
          <a:p>
            <a:r>
              <a:rPr lang="en-GB" sz="1600" dirty="0">
                <a:latin typeface="TT Commons Light" panose="02000506030000020003" pitchFamily="50" charset="0"/>
              </a:rPr>
              <a:t>It was pioneered by French doctor Michel </a:t>
            </a:r>
            <a:r>
              <a:rPr lang="en-GB" sz="1600" dirty="0" err="1">
                <a:latin typeface="TT Commons Light" panose="02000506030000020003" pitchFamily="50" charset="0"/>
              </a:rPr>
              <a:t>Pistor</a:t>
            </a:r>
            <a:r>
              <a:rPr lang="en-GB" sz="1600" dirty="0">
                <a:latin typeface="TT Commons Light" panose="02000506030000020003" pitchFamily="50" charset="0"/>
              </a:rPr>
              <a:t>, who aimed to address various medical conditions locally and with minimal medication doses. </a:t>
            </a:r>
            <a:r>
              <a:rPr lang="en-GB" sz="1600" dirty="0" err="1">
                <a:latin typeface="TT Commons Light" panose="02000506030000020003" pitchFamily="50" charset="0"/>
              </a:rPr>
              <a:t>Pistor</a:t>
            </a:r>
            <a:r>
              <a:rPr lang="en-GB" sz="1600" dirty="0">
                <a:latin typeface="TT Commons Light" panose="02000506030000020003" pitchFamily="50" charset="0"/>
              </a:rPr>
              <a:t> introduced the technique of injecting small medication amounts directly into the skin’s superficial layer to achieve targeted therapeutic effects while minimising systemic side effects. </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04" y="1344539"/>
            <a:ext cx="2816707" cy="2543426"/>
          </a:xfrm>
          <a:prstGeom prst="rect">
            <a:avLst/>
          </a:prstGeom>
        </p:spPr>
      </p:pic>
      <p:sp>
        <p:nvSpPr>
          <p:cNvPr id="4" name="Rectángulo 3"/>
          <p:cNvSpPr/>
          <p:nvPr/>
        </p:nvSpPr>
        <p:spPr>
          <a:xfrm>
            <a:off x="456384" y="3959974"/>
            <a:ext cx="8439902" cy="1077218"/>
          </a:xfrm>
          <a:prstGeom prst="rect">
            <a:avLst/>
          </a:prstGeom>
        </p:spPr>
        <p:txBody>
          <a:bodyPr wrap="square">
            <a:spAutoFit/>
          </a:bodyPr>
          <a:lstStyle/>
          <a:p>
            <a:r>
              <a:rPr lang="en-GB" sz="1600">
                <a:latin typeface="TT Commons Light" panose="02000506030000020003" pitchFamily="50" charset="0"/>
              </a:rPr>
              <a:t>Over time, mesotherapy has evolved and refined for application in aesthetic medicine, where it effectively addresses concerns like cellulite, hair loss, skin ageing and other aesthetic issues. Since then, it has garnered popularity and become a staple technique in aesthetic medicine.</a:t>
            </a:r>
          </a:p>
        </p:txBody>
      </p:sp>
    </p:spTree>
    <p:extLst>
      <p:ext uri="{BB962C8B-B14F-4D97-AF65-F5344CB8AC3E}">
        <p14:creationId xmlns:p14="http://schemas.microsoft.com/office/powerpoint/2010/main" val="298391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827249" cy="424732"/>
          </a:xfrm>
        </p:spPr>
        <p:txBody>
          <a:bodyPr/>
          <a:lstStyle/>
          <a:p>
            <a:pPr algn="l" rtl="0"/>
            <a:r>
              <a:rPr lang="en-GB" sz="2400">
                <a:latin typeface="Bebas Neue Regular" panose="00000500000000000000" pitchFamily="50" charset="0"/>
              </a:rPr>
              <a:t>FACIAL MESOTHERAPY</a:t>
            </a:r>
          </a:p>
        </p:txBody>
      </p:sp>
      <p:sp>
        <p:nvSpPr>
          <p:cNvPr id="12" name="10 CuadroTexto"/>
          <p:cNvSpPr txBox="1">
            <a:spLocks noChangeArrowheads="1"/>
          </p:cNvSpPr>
          <p:nvPr/>
        </p:nvSpPr>
        <p:spPr bwMode="auto">
          <a:xfrm>
            <a:off x="491068" y="1272530"/>
            <a:ext cx="8333348" cy="4031873"/>
          </a:xfrm>
          <a:prstGeom prst="rect">
            <a:avLst/>
          </a:prstGeom>
          <a:noFill/>
          <a:ln w="9525">
            <a:noFill/>
            <a:miter lim="800000"/>
            <a:headEnd/>
            <a:tailEnd/>
          </a:ln>
        </p:spPr>
        <p:txBody>
          <a:bodyPr wrap="square">
            <a:spAutoFit/>
          </a:bodyPr>
          <a:lstStyle/>
          <a:p>
            <a:r>
              <a:rPr lang="en-GB" sz="1600">
                <a:latin typeface="TT Commons Light" panose="02000506030000020003" pitchFamily="50" charset="0"/>
              </a:rPr>
              <a:t>Facial mesotherapy is an aesthetic treatment that involves applying small amounts of biocompatible substances, such as vitamins, minerals, antioxidants, peptides and hyaluronic acid, directly into the superficial layer of facial skin. These substances can be administered through micro-injections, usually with a very fine needle, or a needle-free mesotherapy device, targeting specific areas of the face.</a:t>
            </a:r>
          </a:p>
          <a:p>
            <a:endParaRPr lang="en-US" sz="1600" dirty="0">
              <a:latin typeface="TT Commons Light" panose="02000506030000020003" pitchFamily="50" charset="0"/>
            </a:endParaRPr>
          </a:p>
          <a:p>
            <a:r>
              <a:rPr lang="en-GB" sz="1600">
                <a:latin typeface="TT Commons Light" panose="02000506030000020003" pitchFamily="50" charset="0"/>
              </a:rPr>
              <a:t>The objectives of mesotherapy may include:</a:t>
            </a:r>
          </a:p>
          <a:p>
            <a:endParaRPr lang="es-ES" sz="1600" dirty="0">
              <a:latin typeface="TT Commons Light" panose="02000506030000020003" pitchFamily="50" charset="0"/>
            </a:endParaRPr>
          </a:p>
          <a:p>
            <a:pPr marL="285750" lvl="0" indent="-285750">
              <a:buFont typeface="Wingdings" panose="05000000000000000000" pitchFamily="2" charset="2"/>
              <a:buChar char="ü"/>
            </a:pPr>
            <a:r>
              <a:rPr lang="en-GB" sz="1600">
                <a:latin typeface="TT Commons Light" panose="02000506030000020003" pitchFamily="50" charset="0"/>
              </a:rPr>
              <a:t>Improving skin hydration and suppleness.</a:t>
            </a:r>
          </a:p>
          <a:p>
            <a:pPr marL="285750" lvl="0" indent="-285750">
              <a:buFont typeface="Wingdings" panose="05000000000000000000" pitchFamily="2" charset="2"/>
              <a:buChar char="ü"/>
            </a:pPr>
            <a:r>
              <a:rPr lang="en-GB" sz="1600">
                <a:latin typeface="TT Commons Light" panose="02000506030000020003" pitchFamily="50" charset="0"/>
              </a:rPr>
              <a:t>Reducing fine lines and wrinkles.</a:t>
            </a:r>
          </a:p>
          <a:p>
            <a:pPr marL="285750" lvl="0" indent="-285750">
              <a:buFont typeface="Wingdings" panose="05000000000000000000" pitchFamily="2" charset="2"/>
              <a:buChar char="ü"/>
            </a:pPr>
            <a:r>
              <a:rPr lang="en-GB" sz="1600">
                <a:latin typeface="TT Commons Light" panose="02000506030000020003" pitchFamily="50" charset="0"/>
              </a:rPr>
              <a:t>Enhancing skin radiance and vitality.</a:t>
            </a:r>
          </a:p>
          <a:p>
            <a:pPr marL="285750" lvl="0" indent="-285750">
              <a:buFont typeface="Wingdings" panose="05000000000000000000" pitchFamily="2" charset="2"/>
              <a:buChar char="ü"/>
            </a:pPr>
            <a:r>
              <a:rPr lang="en-GB" sz="1600">
                <a:latin typeface="TT Commons Light" panose="02000506030000020003" pitchFamily="50" charset="0"/>
              </a:rPr>
              <a:t>Addressing facial flaccidity.</a:t>
            </a:r>
          </a:p>
          <a:p>
            <a:pPr marL="285750" lvl="0" indent="-285750">
              <a:buFont typeface="Wingdings" panose="05000000000000000000" pitchFamily="2" charset="2"/>
              <a:buChar char="ü"/>
            </a:pPr>
            <a:r>
              <a:rPr lang="en-GB" sz="1600">
                <a:latin typeface="TT Commons Light" panose="02000506030000020003" pitchFamily="50" charset="0"/>
              </a:rPr>
              <a:t>Minimising enlarged pores.</a:t>
            </a:r>
          </a:p>
          <a:p>
            <a:pPr marL="285750" lvl="0" indent="-285750">
              <a:buFont typeface="Wingdings" panose="05000000000000000000" pitchFamily="2" charset="2"/>
              <a:buChar char="ü"/>
            </a:pPr>
            <a:r>
              <a:rPr lang="en-GB" sz="1600">
                <a:latin typeface="TT Commons Light" panose="02000506030000020003" pitchFamily="50" charset="0"/>
              </a:rPr>
              <a:t>Diminishing scars and blemishes.</a:t>
            </a:r>
          </a:p>
          <a:p>
            <a:pPr marL="285750" lvl="0" indent="-285750">
              <a:buFont typeface="Wingdings" panose="05000000000000000000" pitchFamily="2" charset="2"/>
              <a:buChar char="ü"/>
            </a:pPr>
            <a:r>
              <a:rPr lang="en-GB" sz="1600">
                <a:latin typeface="TT Commons Light" panose="02000506030000020003" pitchFamily="50" charset="0"/>
              </a:rPr>
              <a:t>Treating irregular pigmentation and dark spots.</a:t>
            </a:r>
          </a:p>
          <a:p>
            <a:endParaRPr lang="en-US" sz="1600" dirty="0">
              <a:latin typeface="TT Commons Light" panose="02000506030000020003" pitchFamily="50"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996" y="2928714"/>
            <a:ext cx="3185420" cy="1990888"/>
          </a:xfrm>
          <a:prstGeom prst="rect">
            <a:avLst/>
          </a:prstGeom>
        </p:spPr>
      </p:pic>
    </p:spTree>
    <p:extLst>
      <p:ext uri="{BB962C8B-B14F-4D97-AF65-F5344CB8AC3E}">
        <p14:creationId xmlns:p14="http://schemas.microsoft.com/office/powerpoint/2010/main" val="124000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914085" cy="424732"/>
          </a:xfrm>
        </p:spPr>
        <p:txBody>
          <a:bodyPr/>
          <a:lstStyle/>
          <a:p>
            <a:pPr algn="l" rtl="0"/>
            <a:r>
              <a:rPr lang="en-GB" sz="2400">
                <a:latin typeface="Bebas Neue Regular" panose="00000500000000000000" pitchFamily="50" charset="0"/>
              </a:rPr>
              <a:t>MESOTHERAPY COCKTAILS</a:t>
            </a:r>
          </a:p>
        </p:txBody>
      </p:sp>
      <p:sp>
        <p:nvSpPr>
          <p:cNvPr id="12" name="10 CuadroTexto"/>
          <p:cNvSpPr txBox="1">
            <a:spLocks noChangeArrowheads="1"/>
          </p:cNvSpPr>
          <p:nvPr/>
        </p:nvSpPr>
        <p:spPr bwMode="auto">
          <a:xfrm>
            <a:off x="491068" y="1272530"/>
            <a:ext cx="8333348" cy="3908762"/>
          </a:xfrm>
          <a:prstGeom prst="rect">
            <a:avLst/>
          </a:prstGeom>
          <a:noFill/>
          <a:ln w="9525">
            <a:noFill/>
            <a:miter lim="800000"/>
            <a:headEnd/>
            <a:tailEnd/>
          </a:ln>
        </p:spPr>
        <p:txBody>
          <a:bodyPr wrap="square">
            <a:spAutoFit/>
          </a:bodyPr>
          <a:lstStyle/>
          <a:p>
            <a:r>
              <a:rPr lang="en-GB" sz="1600">
                <a:latin typeface="TT Commons Light" panose="02000506030000020003" pitchFamily="50" charset="0"/>
              </a:rPr>
              <a:t>Mesotherapy cocktails typically include ingredients with </a:t>
            </a:r>
            <a:r>
              <a:rPr lang="en-GB" sz="1600" b="1">
                <a:latin typeface="TT Commons Light" panose="02000506030000020003" pitchFamily="50" charset="0"/>
              </a:rPr>
              <a:t>low molecular weight</a:t>
            </a:r>
            <a:r>
              <a:rPr lang="en-GB" sz="1600">
                <a:latin typeface="TT Commons Light" panose="02000506030000020003" pitchFamily="50" charset="0"/>
              </a:rPr>
              <a:t>, such as vitamins, minerals, amino acids and peptides. These components are selected for their </a:t>
            </a:r>
            <a:r>
              <a:rPr lang="en-GB" sz="1600" b="1">
                <a:latin typeface="TT Commons Light" panose="02000506030000020003" pitchFamily="50" charset="0"/>
              </a:rPr>
              <a:t>ability to effectively penetrate the skin</a:t>
            </a:r>
            <a:r>
              <a:rPr lang="en-GB" sz="1600">
                <a:latin typeface="TT Commons Light" panose="02000506030000020003" pitchFamily="50" charset="0"/>
              </a:rPr>
              <a:t> and deliver specific benefits.</a:t>
            </a:r>
          </a:p>
          <a:p>
            <a:endParaRPr lang="es-ES" sz="1600" dirty="0">
              <a:latin typeface="TT Commons Light" panose="02000506030000020003" pitchFamily="50" charset="0"/>
            </a:endParaRPr>
          </a:p>
          <a:p>
            <a:endParaRPr lang="es-ES" sz="1600" dirty="0">
              <a:latin typeface="TT Commons Light" panose="02000506030000020003" pitchFamily="50" charset="0"/>
            </a:endParaRPr>
          </a:p>
          <a:p>
            <a:pPr marL="285750" indent="-285750">
              <a:lnSpc>
                <a:spcPct val="150000"/>
              </a:lnSpc>
              <a:buFont typeface="Wingdings" panose="05000000000000000000" pitchFamily="2" charset="2"/>
              <a:buChar char="ü"/>
            </a:pPr>
            <a:r>
              <a:rPr lang="en-GB" sz="1600">
                <a:latin typeface="TT Commons Light" panose="02000506030000020003" pitchFamily="50" charset="0"/>
              </a:rPr>
              <a:t>Amino acids</a:t>
            </a:r>
          </a:p>
          <a:p>
            <a:pPr marL="285750" lvl="0" indent="-285750">
              <a:lnSpc>
                <a:spcPct val="150000"/>
              </a:lnSpc>
              <a:buFont typeface="Wingdings" panose="05000000000000000000" pitchFamily="2" charset="2"/>
              <a:buChar char="ü"/>
            </a:pPr>
            <a:r>
              <a:rPr lang="en-GB" sz="1600">
                <a:latin typeface="TT Commons Light" panose="02000506030000020003" pitchFamily="50" charset="0"/>
              </a:rPr>
              <a:t>Peptides:</a:t>
            </a:r>
          </a:p>
          <a:p>
            <a:pPr marL="285750" indent="-285750">
              <a:lnSpc>
                <a:spcPct val="150000"/>
              </a:lnSpc>
              <a:buFont typeface="Wingdings" panose="05000000000000000000" pitchFamily="2" charset="2"/>
              <a:buChar char="ü"/>
            </a:pPr>
            <a:r>
              <a:rPr lang="en-GB" sz="1600">
                <a:latin typeface="TT Commons Light" panose="02000506030000020003" pitchFamily="50" charset="0"/>
              </a:rPr>
              <a:t>Nucleotides</a:t>
            </a:r>
          </a:p>
          <a:p>
            <a:pPr marL="285750" lvl="0" indent="-285750">
              <a:lnSpc>
                <a:spcPct val="150000"/>
              </a:lnSpc>
              <a:buFont typeface="Wingdings" panose="05000000000000000000" pitchFamily="2" charset="2"/>
              <a:buChar char="ü"/>
            </a:pPr>
            <a:r>
              <a:rPr lang="en-GB" sz="1600">
                <a:latin typeface="TT Commons Light" panose="02000506030000020003" pitchFamily="50" charset="0"/>
              </a:rPr>
              <a:t>Vitamins</a:t>
            </a:r>
          </a:p>
          <a:p>
            <a:pPr marL="285750" lvl="0" indent="-285750">
              <a:lnSpc>
                <a:spcPct val="150000"/>
              </a:lnSpc>
              <a:buFont typeface="Wingdings" panose="05000000000000000000" pitchFamily="2" charset="2"/>
              <a:buChar char="ü"/>
            </a:pPr>
            <a:r>
              <a:rPr lang="en-GB" sz="1600">
                <a:latin typeface="TT Commons Light" panose="02000506030000020003" pitchFamily="50" charset="0"/>
              </a:rPr>
              <a:t>Minerals</a:t>
            </a:r>
          </a:p>
          <a:p>
            <a:pPr marL="285750" lvl="0" indent="-285750">
              <a:lnSpc>
                <a:spcPct val="150000"/>
              </a:lnSpc>
              <a:buFont typeface="Wingdings" panose="05000000000000000000" pitchFamily="2" charset="2"/>
              <a:buChar char="ü"/>
            </a:pPr>
            <a:r>
              <a:rPr lang="en-GB" sz="1600">
                <a:latin typeface="TT Commons Light" panose="02000506030000020003" pitchFamily="50" charset="0"/>
              </a:rPr>
              <a:t>Coenzymes</a:t>
            </a:r>
          </a:p>
          <a:p>
            <a:pPr marL="285750" lvl="0" indent="-285750">
              <a:lnSpc>
                <a:spcPct val="150000"/>
              </a:lnSpc>
              <a:buFont typeface="Wingdings" panose="05000000000000000000" pitchFamily="2" charset="2"/>
              <a:buChar char="ü"/>
            </a:pPr>
            <a:r>
              <a:rPr lang="en-GB" sz="1600">
                <a:latin typeface="TT Commons Light" panose="02000506030000020003" pitchFamily="50" charset="0"/>
              </a:rPr>
              <a:t>Other biomolecules</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864" y="2640682"/>
            <a:ext cx="4258320" cy="2129160"/>
          </a:xfrm>
          <a:prstGeom prst="rect">
            <a:avLst/>
          </a:prstGeom>
        </p:spPr>
      </p:pic>
    </p:spTree>
    <p:extLst>
      <p:ext uri="{BB962C8B-B14F-4D97-AF65-F5344CB8AC3E}">
        <p14:creationId xmlns:p14="http://schemas.microsoft.com/office/powerpoint/2010/main" val="355003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4099199" cy="424732"/>
          </a:xfrm>
        </p:spPr>
        <p:txBody>
          <a:bodyPr/>
          <a:lstStyle/>
          <a:p>
            <a:pPr algn="l" rtl="0"/>
            <a:r>
              <a:rPr lang="en-GB" sz="2400">
                <a:latin typeface="Bebas Neue Regular" panose="00000500000000000000" pitchFamily="50" charset="0"/>
              </a:rPr>
              <a:t>INGREDIENTS IN MESOTHERAPY</a:t>
            </a:r>
          </a:p>
        </p:txBody>
      </p:sp>
      <p:sp>
        <p:nvSpPr>
          <p:cNvPr id="12" name="10 CuadroTexto"/>
          <p:cNvSpPr txBox="1">
            <a:spLocks noChangeArrowheads="1"/>
          </p:cNvSpPr>
          <p:nvPr/>
        </p:nvSpPr>
        <p:spPr bwMode="auto">
          <a:xfrm>
            <a:off x="543496" y="1128514"/>
            <a:ext cx="8333348" cy="4401205"/>
          </a:xfrm>
          <a:prstGeom prst="rect">
            <a:avLst/>
          </a:prstGeom>
          <a:noFill/>
          <a:ln w="9525">
            <a:noFill/>
            <a:miter lim="800000"/>
            <a:headEnd/>
            <a:tailEnd/>
          </a:ln>
        </p:spPr>
        <p:txBody>
          <a:bodyPr wrap="square">
            <a:spAutoFit/>
          </a:bodyPr>
          <a:lstStyle/>
          <a:p>
            <a:r>
              <a:rPr lang="en-GB" b="1" dirty="0">
                <a:latin typeface="TT Commons Light" panose="02000506030000020003" pitchFamily="50" charset="0"/>
              </a:rPr>
              <a:t>Amino acids</a:t>
            </a:r>
          </a:p>
          <a:p>
            <a:endParaRPr lang="es-ES" sz="1400" b="1" dirty="0">
              <a:latin typeface="TT Commons Light" panose="02000506030000020003" pitchFamily="50" charset="0"/>
            </a:endParaRPr>
          </a:p>
          <a:p>
            <a:r>
              <a:rPr lang="en-GB" sz="1600" dirty="0">
                <a:latin typeface="TT Commons Light" panose="02000506030000020003" pitchFamily="50" charset="0"/>
              </a:rPr>
              <a:t>   - They form the fundamental building blocks of proteins.</a:t>
            </a:r>
          </a:p>
          <a:p>
            <a:r>
              <a:rPr lang="en-GB" sz="1600" dirty="0">
                <a:latin typeface="TT Commons Light" panose="02000506030000020003" pitchFamily="50" charset="0"/>
              </a:rPr>
              <a:t>   - Essential for protein synthesis and cellular function.</a:t>
            </a:r>
          </a:p>
          <a:p>
            <a:r>
              <a:rPr lang="en-GB" sz="1600" dirty="0">
                <a:latin typeface="TT Commons Light" panose="02000506030000020003" pitchFamily="50" charset="0"/>
              </a:rPr>
              <a:t>   - They may serve individual roles in the skin, such as hydration, tissue repair and stimulation of collagen production.</a:t>
            </a:r>
          </a:p>
          <a:p>
            <a:endParaRPr lang="es-ES" sz="1600" dirty="0">
              <a:latin typeface="TT Commons Light" panose="02000506030000020003" pitchFamily="50" charset="0"/>
            </a:endParaRPr>
          </a:p>
          <a:p>
            <a:r>
              <a:rPr lang="en-GB" b="1" dirty="0">
                <a:latin typeface="TT Commons Light" panose="02000506030000020003" pitchFamily="50" charset="0"/>
              </a:rPr>
              <a:t>Peptides</a:t>
            </a:r>
          </a:p>
          <a:p>
            <a:endParaRPr lang="es-ES" sz="1400" b="1" dirty="0">
              <a:latin typeface="TT Commons Light" panose="02000506030000020003" pitchFamily="50" charset="0"/>
            </a:endParaRPr>
          </a:p>
          <a:p>
            <a:r>
              <a:rPr lang="en-GB" sz="1600" dirty="0">
                <a:latin typeface="TT Commons Light" panose="02000506030000020003" pitchFamily="50" charset="0"/>
              </a:rPr>
              <a:t>   - Consist of short chains of amino acids linked by peptide bonds.</a:t>
            </a:r>
          </a:p>
          <a:p>
            <a:r>
              <a:rPr lang="en-GB" sz="1600" dirty="0">
                <a:latin typeface="TT Commons Light" panose="02000506030000020003" pitchFamily="50" charset="0"/>
              </a:rPr>
              <a:t>   - Possess more specific functions than amino acids.</a:t>
            </a:r>
          </a:p>
          <a:p>
            <a:r>
              <a:rPr lang="en-GB" sz="1600" dirty="0">
                <a:latin typeface="TT Commons Light" panose="02000506030000020003" pitchFamily="50" charset="0"/>
              </a:rPr>
              <a:t>   - In skincare, they can offer hydrating, anti-wrinkle, antioxidant and collagen-stimulating properties.</a:t>
            </a:r>
          </a:p>
          <a:p>
            <a:r>
              <a:rPr lang="en-GB" sz="1600" dirty="0">
                <a:latin typeface="TT Commons Light" panose="02000506030000020003" pitchFamily="50" charset="0"/>
              </a:rPr>
              <a:t>   - Peptides can be categorised into natural peptides, which are naturally produced by living organisms, and synthetic or mimetic peptides, which may have an identical amino acid composition to natural peptides or may be structurally modified to improve their stability, bioavailability or other characteristics.</a:t>
            </a:r>
          </a:p>
        </p:txBody>
      </p:sp>
    </p:spTree>
    <p:extLst>
      <p:ext uri="{BB962C8B-B14F-4D97-AF65-F5344CB8AC3E}">
        <p14:creationId xmlns:p14="http://schemas.microsoft.com/office/powerpoint/2010/main" val="367554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4099199" cy="424732"/>
          </a:xfrm>
        </p:spPr>
        <p:txBody>
          <a:bodyPr/>
          <a:lstStyle/>
          <a:p>
            <a:r>
              <a:rPr lang="en-GB" sz="2400"/>
              <a:t>INGREDIENTS IN MESOTHERAPY</a:t>
            </a:r>
          </a:p>
        </p:txBody>
      </p:sp>
      <p:sp>
        <p:nvSpPr>
          <p:cNvPr id="12" name="10 CuadroTexto"/>
          <p:cNvSpPr txBox="1">
            <a:spLocks noChangeArrowheads="1"/>
          </p:cNvSpPr>
          <p:nvPr/>
        </p:nvSpPr>
        <p:spPr bwMode="auto">
          <a:xfrm>
            <a:off x="543496" y="1128514"/>
            <a:ext cx="8333348" cy="3908762"/>
          </a:xfrm>
          <a:prstGeom prst="rect">
            <a:avLst/>
          </a:prstGeom>
          <a:noFill/>
          <a:ln w="9525">
            <a:noFill/>
            <a:miter lim="800000"/>
            <a:headEnd/>
            <a:tailEnd/>
          </a:ln>
        </p:spPr>
        <p:txBody>
          <a:bodyPr wrap="square">
            <a:spAutoFit/>
          </a:bodyPr>
          <a:lstStyle/>
          <a:p>
            <a:r>
              <a:rPr lang="en-GB" b="1">
                <a:latin typeface="TT Commons Light" panose="02000506030000020003" pitchFamily="50" charset="0"/>
              </a:rPr>
              <a:t>Nucleotides</a:t>
            </a:r>
          </a:p>
          <a:p>
            <a:endParaRPr lang="es-ES" sz="1600" dirty="0">
              <a:latin typeface="TT Commons Light" panose="02000506030000020003" pitchFamily="50" charset="0"/>
            </a:endParaRPr>
          </a:p>
          <a:p>
            <a:r>
              <a:rPr lang="en-GB" sz="1600">
                <a:latin typeface="TT Commons Light" panose="02000506030000020003" pitchFamily="50" charset="0"/>
              </a:rPr>
              <a:t>   - They are the structural units of nucleic acids (DNA and RNA).</a:t>
            </a:r>
          </a:p>
          <a:p>
            <a:r>
              <a:rPr lang="en-GB" sz="1600">
                <a:latin typeface="TT Commons Light" panose="02000506030000020003" pitchFamily="50" charset="0"/>
              </a:rPr>
              <a:t>   - They play crucial roles in transmitting genetic information and generating cellular energy.</a:t>
            </a:r>
          </a:p>
          <a:p>
            <a:r>
              <a:rPr lang="en-GB" sz="1600">
                <a:latin typeface="TT Commons Light" panose="02000506030000020003" pitchFamily="50" charset="0"/>
              </a:rPr>
              <a:t>   - In skincare, they may offer repairing and antioxidant effects.</a:t>
            </a:r>
          </a:p>
          <a:p>
            <a:endParaRPr lang="es-ES" dirty="0">
              <a:latin typeface="TT Commons Light" panose="02000506030000020003" pitchFamily="50" charset="0"/>
            </a:endParaRPr>
          </a:p>
          <a:p>
            <a:r>
              <a:rPr lang="en-GB" b="1">
                <a:latin typeface="TT Commons Light" panose="02000506030000020003" pitchFamily="50" charset="0"/>
              </a:rPr>
              <a:t>Vitamins</a:t>
            </a:r>
          </a:p>
          <a:p>
            <a:endParaRPr lang="es-ES" b="1" dirty="0">
              <a:latin typeface="TT Commons Light" panose="02000506030000020003" pitchFamily="50" charset="0"/>
            </a:endParaRPr>
          </a:p>
          <a:p>
            <a:r>
              <a:rPr lang="en-GB" sz="1600">
                <a:latin typeface="TT Commons Light" panose="02000506030000020003" pitchFamily="50" charset="0"/>
              </a:rPr>
              <a:t>   - They are essential organic compounds required by the body in small amounts.</a:t>
            </a:r>
          </a:p>
          <a:p>
            <a:r>
              <a:rPr lang="en-GB" sz="1600">
                <a:latin typeface="TT Commons Light" panose="02000506030000020003" pitchFamily="50" charset="0"/>
              </a:rPr>
              <a:t>   - They regulate metabolism, protect against oxidative stress and bolster the immune system, among other functions.</a:t>
            </a:r>
          </a:p>
          <a:p>
            <a:r>
              <a:rPr lang="en-GB" sz="1600">
                <a:latin typeface="TT Commons Light" panose="02000506030000020003" pitchFamily="50" charset="0"/>
              </a:rPr>
              <a:t>   - In skincare, they can boost radiance, defend against free radicals and stimulate collagen production.</a:t>
            </a:r>
          </a:p>
          <a:p>
            <a:endParaRPr lang="es-ES" sz="1600" dirty="0">
              <a:latin typeface="TT Commons Light" panose="02000506030000020003" pitchFamily="50" charset="0"/>
            </a:endParaRPr>
          </a:p>
        </p:txBody>
      </p:sp>
    </p:spTree>
    <p:extLst>
      <p:ext uri="{BB962C8B-B14F-4D97-AF65-F5344CB8AC3E}">
        <p14:creationId xmlns:p14="http://schemas.microsoft.com/office/powerpoint/2010/main" val="3401415815"/>
      </p:ext>
    </p:extLst>
  </p:cSld>
  <p:clrMapOvr>
    <a:masterClrMapping/>
  </p:clrMapOvr>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51000</TotalTime>
  <Words>5074</Words>
  <Application>Microsoft Office PowerPoint</Application>
  <PresentationFormat>Personalizado</PresentationFormat>
  <Paragraphs>418</Paragraphs>
  <Slides>47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47</vt:i4>
      </vt:variant>
    </vt:vector>
  </HeadingPairs>
  <TitlesOfParts>
    <vt:vector size="58" baseType="lpstr">
      <vt:lpstr>Arial</vt:lpstr>
      <vt:lpstr>Bebas Neue Regular</vt:lpstr>
      <vt:lpstr>Calibri</vt:lpstr>
      <vt:lpstr>Carlito</vt:lpstr>
      <vt:lpstr>Gotham Book</vt:lpstr>
      <vt:lpstr>Gotham Rounded Book</vt:lpstr>
      <vt:lpstr>TT Commons</vt:lpstr>
      <vt:lpstr>TT Commons Light</vt:lpstr>
      <vt:lpstr>Verdana</vt:lpstr>
      <vt:lpstr>Wingdings</vt:lpstr>
      <vt:lpstr>Tema4 atache</vt:lpstr>
      <vt:lpstr>Presentación de PowerPoint</vt:lpstr>
      <vt:lpstr>INDEX</vt:lpstr>
      <vt:lpstr>Presentación de PowerPoint</vt:lpstr>
      <vt:lpstr>DERMIC + PRO MESO</vt:lpstr>
      <vt:lpstr>ORIGIN OF MESOTHERAPY</vt:lpstr>
      <vt:lpstr>FACIAL MESOTHERAPY</vt:lpstr>
      <vt:lpstr>MESOTHERAPY COCKTAILS</vt:lpstr>
      <vt:lpstr>INGREDIENTS IN MESOTHERAPY</vt:lpstr>
      <vt:lpstr>INGREDIENTS IN MESOTHERAPY</vt:lpstr>
      <vt:lpstr>INGREDIENTS IN MESOTHERAPY</vt:lpstr>
      <vt:lpstr>Presentación de PowerPoint</vt:lpstr>
      <vt:lpstr>DERMIC + PRO MESO</vt:lpstr>
      <vt:lpstr>CLARITY SHIELD DP3 PEP PROMESO</vt:lpstr>
      <vt:lpstr>CLARITY SHIELD DP3 PEP PROMESO</vt:lpstr>
      <vt:lpstr>Tranexamic acid</vt:lpstr>
      <vt:lpstr>Tranexamic acid</vt:lpstr>
      <vt:lpstr>RADIANT ANTIOXIDANT BLEND CVITAL PEP PROMESO</vt:lpstr>
      <vt:lpstr>RADIANT ANTIOXIDANT BLEND CVITAL PEP PROMESO</vt:lpstr>
      <vt:lpstr>INGREDIENTS</vt:lpstr>
      <vt:lpstr>VITAMINS</vt:lpstr>
      <vt:lpstr>AMINO ACIDS</vt:lpstr>
      <vt:lpstr>PEPTIDES</vt:lpstr>
      <vt:lpstr>BIOACTIVE REJUVENATING COCKTAIL VITAL AGE PEP PROMESO </vt:lpstr>
      <vt:lpstr>BIOACTIVE REJUVENATING COCKTAIL VITAL AGE PEP PROMESO </vt:lpstr>
      <vt:lpstr>INGREDIENTS</vt:lpstr>
      <vt:lpstr>VITAMINS</vt:lpstr>
      <vt:lpstr>AMINO ACIDS</vt:lpstr>
      <vt:lpstr>PEPTIDES</vt:lpstr>
      <vt:lpstr>NUCLEOTIDES</vt:lpstr>
      <vt:lpstr>ENERGY BIO-REPAIR EXCELLENCE PEP PROMESO </vt:lpstr>
      <vt:lpstr>ENERGY BIO-REPAIR EXCELLENCE PEP PROMESO </vt:lpstr>
      <vt:lpstr>INGREDIENTS</vt:lpstr>
      <vt:lpstr>PEPTIDES</vt:lpstr>
      <vt:lpstr>NUCLEOTIDES</vt:lpstr>
      <vt:lpstr>BRIGHTENING ACNE OILY SK PEP PROMESO </vt:lpstr>
      <vt:lpstr>BRIGHTENING ACNE OILY SK PEP PROMESO</vt:lpstr>
      <vt:lpstr>INGREDIENTS</vt:lpstr>
      <vt:lpstr>DEPIGMENTING AGENTS</vt:lpstr>
      <vt:lpstr>ANTIOXIDANTS</vt:lpstr>
      <vt:lpstr>ACNE ADJUVANTS</vt:lpstr>
      <vt:lpstr>TIGHT &amp; TONE REVITALIZER LIFT THERAPY PEP PROMESO</vt:lpstr>
      <vt:lpstr>TIGHT &amp; TONE REVITALIZER LIFT THERAPY PEP PROMESO</vt:lpstr>
      <vt:lpstr>INGREDIENTS</vt:lpstr>
      <vt:lpstr>HYALURONIC ACID</vt:lpstr>
      <vt:lpstr>VITAMINS</vt:lpstr>
      <vt:lpstr>AMINO ACIDS</vt:lpstr>
      <vt:lpstr>PEPTIDES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CMB</dc:creator>
  <cp:lastModifiedBy>Lorena Martinez</cp:lastModifiedBy>
  <cp:revision>2679</cp:revision>
  <cp:lastPrinted>2017-10-20T06:50:32Z</cp:lastPrinted>
  <dcterms:created xsi:type="dcterms:W3CDTF">2017-06-09T06:59:31Z</dcterms:created>
  <dcterms:modified xsi:type="dcterms:W3CDTF">2024-03-13T14:58:16Z</dcterms:modified>
</cp:coreProperties>
</file>