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609" r:id="rId2"/>
    <p:sldId id="640" r:id="rId3"/>
    <p:sldId id="613" r:id="rId4"/>
    <p:sldId id="650" r:id="rId5"/>
    <p:sldId id="652" r:id="rId6"/>
    <p:sldId id="689" r:id="rId7"/>
    <p:sldId id="690" r:id="rId8"/>
    <p:sldId id="699" r:id="rId9"/>
    <p:sldId id="700" r:id="rId10"/>
    <p:sldId id="653" r:id="rId11"/>
    <p:sldId id="660" r:id="rId12"/>
    <p:sldId id="701" r:id="rId13"/>
    <p:sldId id="702" r:id="rId14"/>
    <p:sldId id="654" r:id="rId15"/>
    <p:sldId id="663" r:id="rId16"/>
    <p:sldId id="703" r:id="rId17"/>
    <p:sldId id="693" r:id="rId18"/>
    <p:sldId id="694" r:id="rId19"/>
    <p:sldId id="704" r:id="rId20"/>
    <p:sldId id="705" r:id="rId21"/>
  </p:sldIdLst>
  <p:sldSz cx="10160000" cy="571341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953"/>
    <a:srgbClr val="FBFBFB"/>
    <a:srgbClr val="59ACD3"/>
    <a:srgbClr val="5AADD4"/>
    <a:srgbClr val="509DC2"/>
    <a:srgbClr val="7E98AA"/>
    <a:srgbClr val="FFFFFF"/>
    <a:srgbClr val="FDFDFD"/>
    <a:srgbClr val="F7F7F7"/>
    <a:srgbClr val="F8F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94148"/>
  </p:normalViewPr>
  <p:slideViewPr>
    <p:cSldViewPr>
      <p:cViewPr varScale="1">
        <p:scale>
          <a:sx n="87" d="100"/>
          <a:sy n="87" d="100"/>
        </p:scale>
        <p:origin x="450" y="90"/>
      </p:cViewPr>
      <p:guideLst>
        <p:guide orient="horz" pos="1800"/>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5E08F-1702-B24C-B93C-19A03ACCB07D}" type="datetimeFigureOut">
              <a:rPr lang="es-ES_tradnl" smtClean="0"/>
              <a:pPr/>
              <a:t>09/05/2024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EC700-6D31-674E-9210-2B86FC388371}" type="slidenum">
              <a:rPr lang="es-ES_tradnl" smtClean="0"/>
              <a:pPr/>
              <a:t>‹Nº›</a:t>
            </a:fld>
            <a:endParaRPr lang="es-ES_tradnl"/>
          </a:p>
        </p:txBody>
      </p:sp>
    </p:spTree>
    <p:extLst>
      <p:ext uri="{BB962C8B-B14F-4D97-AF65-F5344CB8AC3E}">
        <p14:creationId xmlns:p14="http://schemas.microsoft.com/office/powerpoint/2010/main" val="30111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6968"/>
            <a:ext cx="8763000" cy="3515357"/>
          </a:xfrm>
        </p:spPr>
        <p:txBody>
          <a:bodyPr>
            <a:normAutofit/>
          </a:bodyPr>
          <a:lstStyle>
            <a:lvl1pPr marL="0" indent="0" algn="l">
              <a:buNone/>
              <a:defRPr sz="1666"/>
            </a:lvl1pPr>
            <a:lvl2pPr marL="380871" indent="0" algn="ctr">
              <a:buNone/>
              <a:defRPr sz="1666"/>
            </a:lvl2pPr>
            <a:lvl3pPr marL="761741" indent="0" algn="ctr">
              <a:buNone/>
              <a:defRPr sz="1500"/>
            </a:lvl3pPr>
            <a:lvl4pPr marL="1142611" indent="0" algn="ctr">
              <a:buNone/>
              <a:defRPr sz="1333"/>
            </a:lvl4pPr>
            <a:lvl5pPr marL="1523482" indent="0" algn="ctr">
              <a:buNone/>
              <a:defRPr sz="1333"/>
            </a:lvl5pPr>
            <a:lvl6pPr marL="1904353" indent="0" algn="ctr">
              <a:buNone/>
              <a:defRPr sz="1333"/>
            </a:lvl6pPr>
            <a:lvl7pPr marL="2285223" indent="0" algn="ctr">
              <a:buNone/>
              <a:defRPr sz="1333"/>
            </a:lvl7pPr>
            <a:lvl8pPr marL="2666093" indent="0" algn="ctr">
              <a:buNone/>
              <a:defRPr sz="1333"/>
            </a:lvl8pPr>
            <a:lvl9pPr marL="3046964"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1" y="372306"/>
            <a:ext cx="1769395" cy="502626"/>
          </a:xfrm>
          <a:prstGeom prst="rect">
            <a:avLst/>
          </a:prstGeom>
          <a:solidFill>
            <a:schemeClr val="bg1"/>
          </a:solidFill>
        </p:spPr>
        <p:txBody>
          <a:bodyPr wrap="none">
            <a:spAutoFit/>
          </a:bodyPr>
          <a:lstStyle/>
          <a:p>
            <a:r>
              <a:rPr lang="es-ES" sz="2666" dirty="0" smtClean="0">
                <a:latin typeface="Bebas Neue Regular" panose="00000500000000000000" pitchFamily="50" charset="0"/>
              </a:rPr>
              <a:t>ANTIOXIDANTES</a:t>
            </a:r>
            <a:endParaRPr lang="es-ES" sz="2666" dirty="0">
              <a:latin typeface="Bebas Neue Regular" panose="00000500000000000000" pitchFamily="50" charset="0"/>
            </a:endParaRPr>
          </a:p>
        </p:txBody>
      </p:sp>
      <p:grpSp>
        <p:nvGrpSpPr>
          <p:cNvPr id="19" name="Grupo 18"/>
          <p:cNvGrpSpPr/>
          <p:nvPr/>
        </p:nvGrpSpPr>
        <p:grpSpPr>
          <a:xfrm>
            <a:off x="0" y="0"/>
            <a:ext cx="10160000" cy="5713413"/>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267"/>
            <a:ext cx="7172092" cy="461601"/>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14644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698501" y="483019"/>
            <a:ext cx="6314229" cy="256096"/>
          </a:xfrm>
        </p:spPr>
        <p:txBody>
          <a:bodyPr lIns="0" tIns="0" rIns="0" bIns="0"/>
          <a:lstStyle>
            <a:lvl1pPr>
              <a:defRPr sz="1849"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09/05/2024</a:t>
            </a:fld>
            <a:endParaRPr lang="es-E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355661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09/05/2024</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2508825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1" y="380267"/>
            <a:ext cx="917239" cy="461601"/>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096"/>
            <a:ext cx="3177686" cy="1444439"/>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73486101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txStyles>
    <p:titleStyle>
      <a:lvl1pPr algn="l" defTabSz="761741" rtl="0" eaLnBrk="1" latinLnBrk="0" hangingPunct="1">
        <a:lnSpc>
          <a:spcPct val="90000"/>
        </a:lnSpc>
        <a:spcBef>
          <a:spcPct val="0"/>
        </a:spcBef>
        <a:buNone/>
        <a:defRPr sz="2666" kern="2000" spc="125" baseline="0">
          <a:solidFill>
            <a:schemeClr val="tx1"/>
          </a:solidFill>
          <a:latin typeface="Bebas Neue Regular" panose="00000500000000000000" pitchFamily="50" charset="0"/>
          <a:ea typeface="+mj-ea"/>
          <a:cs typeface="+mj-cs"/>
        </a:defRPr>
      </a:lvl1pPr>
    </p:titleStyle>
    <p:bodyStyle>
      <a:lvl1pPr marL="190435" indent="-190435" algn="l" defTabSz="761741" rtl="0" eaLnBrk="1" latinLnBrk="0" hangingPunct="1">
        <a:lnSpc>
          <a:spcPct val="90000"/>
        </a:lnSpc>
        <a:spcBef>
          <a:spcPts val="833"/>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1pPr>
      <a:lvl2pPr marL="57130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2pPr>
      <a:lvl3pPr marL="95217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3pPr>
      <a:lvl4pPr marL="133304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4pPr>
      <a:lvl5pPr marL="171391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5pPr>
      <a:lvl6pPr marL="2094787"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65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529"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39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741" rtl="0" eaLnBrk="1" latinLnBrk="0" hangingPunct="1">
        <a:defRPr sz="1500" kern="1200">
          <a:solidFill>
            <a:schemeClr val="tx1"/>
          </a:solidFill>
          <a:latin typeface="+mn-lt"/>
          <a:ea typeface="+mn-ea"/>
          <a:cs typeface="+mn-cs"/>
        </a:defRPr>
      </a:lvl1pPr>
      <a:lvl2pPr marL="380871" algn="l" defTabSz="761741" rtl="0" eaLnBrk="1" latinLnBrk="0" hangingPunct="1">
        <a:defRPr sz="1500" kern="1200">
          <a:solidFill>
            <a:schemeClr val="tx1"/>
          </a:solidFill>
          <a:latin typeface="+mn-lt"/>
          <a:ea typeface="+mn-ea"/>
          <a:cs typeface="+mn-cs"/>
        </a:defRPr>
      </a:lvl2pPr>
      <a:lvl3pPr marL="761741" algn="l" defTabSz="761741" rtl="0" eaLnBrk="1" latinLnBrk="0" hangingPunct="1">
        <a:defRPr sz="1500" kern="1200">
          <a:solidFill>
            <a:schemeClr val="tx1"/>
          </a:solidFill>
          <a:latin typeface="+mn-lt"/>
          <a:ea typeface="+mn-ea"/>
          <a:cs typeface="+mn-cs"/>
        </a:defRPr>
      </a:lvl3pPr>
      <a:lvl4pPr marL="1142611" algn="l" defTabSz="761741" rtl="0" eaLnBrk="1" latinLnBrk="0" hangingPunct="1">
        <a:defRPr sz="1500" kern="1200">
          <a:solidFill>
            <a:schemeClr val="tx1"/>
          </a:solidFill>
          <a:latin typeface="+mn-lt"/>
          <a:ea typeface="+mn-ea"/>
          <a:cs typeface="+mn-cs"/>
        </a:defRPr>
      </a:lvl4pPr>
      <a:lvl5pPr marL="1523482" algn="l" defTabSz="761741" rtl="0" eaLnBrk="1" latinLnBrk="0" hangingPunct="1">
        <a:defRPr sz="1500" kern="1200">
          <a:solidFill>
            <a:schemeClr val="tx1"/>
          </a:solidFill>
          <a:latin typeface="+mn-lt"/>
          <a:ea typeface="+mn-ea"/>
          <a:cs typeface="+mn-cs"/>
        </a:defRPr>
      </a:lvl5pPr>
      <a:lvl6pPr marL="1904353" algn="l" defTabSz="761741" rtl="0" eaLnBrk="1" latinLnBrk="0" hangingPunct="1">
        <a:defRPr sz="1500" kern="1200">
          <a:solidFill>
            <a:schemeClr val="tx1"/>
          </a:solidFill>
          <a:latin typeface="+mn-lt"/>
          <a:ea typeface="+mn-ea"/>
          <a:cs typeface="+mn-cs"/>
        </a:defRPr>
      </a:lvl6pPr>
      <a:lvl7pPr marL="2285223" algn="l" defTabSz="761741" rtl="0" eaLnBrk="1" latinLnBrk="0" hangingPunct="1">
        <a:defRPr sz="1500" kern="1200">
          <a:solidFill>
            <a:schemeClr val="tx1"/>
          </a:solidFill>
          <a:latin typeface="+mn-lt"/>
          <a:ea typeface="+mn-ea"/>
          <a:cs typeface="+mn-cs"/>
        </a:defRPr>
      </a:lvl7pPr>
      <a:lvl8pPr marL="2666093" algn="l" defTabSz="761741" rtl="0" eaLnBrk="1" latinLnBrk="0" hangingPunct="1">
        <a:defRPr sz="1500" kern="1200">
          <a:solidFill>
            <a:schemeClr val="tx1"/>
          </a:solidFill>
          <a:latin typeface="+mn-lt"/>
          <a:ea typeface="+mn-ea"/>
          <a:cs typeface="+mn-cs"/>
        </a:defRPr>
      </a:lvl8pPr>
      <a:lvl9pPr marL="3046964" algn="l" defTabSz="76174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960" y="-114269"/>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4035983" y="3425831"/>
            <a:ext cx="2248244" cy="662874"/>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PRO MASK</a:t>
            </a:r>
            <a:endParaRPr lang="es-ES" sz="2798" dirty="0">
              <a:latin typeface="Gotham Rounded Book" pitchFamily="50" charset="0"/>
              <a:cs typeface="Gotham Book" pitchFamily="50" charset="0"/>
            </a:endParaRPr>
          </a:p>
        </p:txBody>
      </p:sp>
    </p:spTree>
    <p:extLst>
      <p:ext uri="{BB962C8B-B14F-4D97-AF65-F5344CB8AC3E}">
        <p14:creationId xmlns:p14="http://schemas.microsoft.com/office/powerpoint/2010/main" val="364942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7" y="444867"/>
            <a:ext cx="4550476" cy="332399"/>
          </a:xfrm>
        </p:spPr>
        <p:txBody>
          <a:bodyPr/>
          <a:lstStyle/>
          <a:p>
            <a:r>
              <a:rPr lang="es-ES" sz="2400" spc="300" dirty="0">
                <a:solidFill>
                  <a:schemeClr val="tx1"/>
                </a:solidFill>
                <a:latin typeface="Bebas Neue Regular" panose="00000500000000000000" pitchFamily="50" charset="0"/>
              </a:rPr>
              <a:t>VITAMIN C ACTION AHA PROMASK CV </a:t>
            </a:r>
            <a:endParaRPr lang="en-US" sz="2400" spc="300" dirty="0">
              <a:solidFill>
                <a:schemeClr val="tx1"/>
              </a:solidFill>
              <a:latin typeface="Bebas Neue Regular" panose="00000500000000000000" pitchFamily="50" charset="0"/>
            </a:endParaRPr>
          </a:p>
        </p:txBody>
      </p:sp>
      <p:sp>
        <p:nvSpPr>
          <p:cNvPr id="3" name="Marcador de texto 2"/>
          <p:cNvSpPr>
            <a:spLocks noGrp="1"/>
          </p:cNvSpPr>
          <p:nvPr>
            <p:ph type="body" idx="1"/>
          </p:nvPr>
        </p:nvSpPr>
        <p:spPr>
          <a:xfrm>
            <a:off x="735118" y="2333485"/>
            <a:ext cx="4236267" cy="1444439"/>
          </a:xfrm>
        </p:spPr>
        <p:txBody>
          <a:bodyPr>
            <a:noAutofit/>
          </a:bodyPr>
          <a:lstStyle/>
          <a:p>
            <a:pPr algn="l" rtl="0"/>
            <a:endParaRPr lang="es-ES" sz="1799" dirty="0">
              <a:solidFill>
                <a:schemeClr val="tx1"/>
              </a:solidFill>
              <a:latin typeface="TT Commons Light" panose="02000506030000020003" pitchFamily="50" charset="0"/>
            </a:endParaRPr>
          </a:p>
          <a:p>
            <a:r>
              <a:rPr lang="de-DE" sz="1799" b="1" dirty="0" smtClean="0">
                <a:solidFill>
                  <a:schemeClr val="tx1"/>
                </a:solidFill>
                <a:latin typeface="TT Commons Light" panose="02000506030000020003" pitchFamily="50" charset="0"/>
              </a:rPr>
              <a:t>Presentación</a:t>
            </a:r>
            <a:r>
              <a:rPr lang="de-DE" sz="1799" dirty="0">
                <a:solidFill>
                  <a:schemeClr val="tx1"/>
                </a:solidFill>
                <a:latin typeface="TT Commons Light" panose="02000506030000020003" pitchFamily="50" charset="0"/>
              </a:rPr>
              <a:t> 10 sobres / 10 máscaras 20 gr</a:t>
            </a:r>
          </a:p>
          <a:p>
            <a:pPr algn="l" rtl="0"/>
            <a:endParaRPr lang="es-ES" sz="1799" dirty="0">
              <a:solidFill>
                <a:schemeClr val="tx1"/>
              </a:solidFill>
              <a:latin typeface="TT Commons Light" panose="02000506030000020003" pitchFamily="50" charset="0"/>
            </a:endParaRPr>
          </a:p>
          <a:p>
            <a:pPr algn="l" rtl="0"/>
            <a:r>
              <a:rPr lang="es-ES" sz="1799" b="1" dirty="0">
                <a:solidFill>
                  <a:schemeClr val="tx1"/>
                </a:solidFill>
                <a:latin typeface="TT Commons Light" panose="02000506030000020003" pitchFamily="50" charset="0"/>
              </a:rPr>
              <a:t>Indicación</a:t>
            </a:r>
            <a:r>
              <a:rPr lang="es-ES" sz="1799" dirty="0">
                <a:solidFill>
                  <a:schemeClr val="tx1"/>
                </a:solidFill>
                <a:latin typeface="TT Commons Light" panose="02000506030000020003" pitchFamily="50" charset="0"/>
              </a:rPr>
              <a:t>: </a:t>
            </a:r>
            <a:r>
              <a:rPr lang="es-ES" sz="1799" dirty="0" smtClean="0">
                <a:solidFill>
                  <a:schemeClr val="tx1"/>
                </a:solidFill>
                <a:latin typeface="TT Commons Light" panose="02000506030000020003" pitchFamily="50" charset="0"/>
              </a:rPr>
              <a:t>Revitalización, Antioxidante, </a:t>
            </a:r>
            <a:r>
              <a:rPr lang="es-ES" sz="1799" dirty="0" err="1" smtClean="0">
                <a:solidFill>
                  <a:schemeClr val="tx1"/>
                </a:solidFill>
                <a:latin typeface="TT Commons Light" panose="02000506030000020003" pitchFamily="50" charset="0"/>
              </a:rPr>
              <a:t>Antiedad</a:t>
            </a:r>
            <a:endParaRPr lang="es-ES" sz="1799" dirty="0">
              <a:solidFill>
                <a:schemeClr val="tx1"/>
              </a:solidFill>
              <a:latin typeface="TT Commons Light" panose="02000506030000020003" pitchFamily="50" charset="0"/>
            </a:endParaRPr>
          </a:p>
          <a:p>
            <a:pPr algn="l" rtl="0"/>
            <a:endParaRPr lang="es-ES" sz="1799" dirty="0">
              <a:solidFill>
                <a:schemeClr val="tx1"/>
              </a:solidFill>
              <a:latin typeface="TT Commons Light" panose="02000506030000020003" pitchFamily="50" charset="0"/>
            </a:endParaRPr>
          </a:p>
          <a:p>
            <a:pPr algn="l" rtl="0"/>
            <a:r>
              <a:rPr lang="es-ES" sz="1799" b="1" dirty="0">
                <a:solidFill>
                  <a:schemeClr val="tx1"/>
                </a:solidFill>
                <a:latin typeface="TT Commons Light" panose="02000506030000020003" pitchFamily="50" charset="0"/>
              </a:rPr>
              <a:t>Ingredientes</a:t>
            </a:r>
            <a:r>
              <a:rPr lang="es-ES" sz="1799" dirty="0">
                <a:solidFill>
                  <a:schemeClr val="tx1"/>
                </a:solidFill>
                <a:latin typeface="TT Commons Light" panose="02000506030000020003" pitchFamily="50" charset="0"/>
              </a:rPr>
              <a:t>: </a:t>
            </a:r>
            <a:r>
              <a:rPr lang="es-ES" sz="1799" dirty="0" smtClean="0">
                <a:solidFill>
                  <a:schemeClr val="tx1"/>
                </a:solidFill>
                <a:latin typeface="TT Commons Light" panose="02000506030000020003" pitchFamily="50" charset="0"/>
              </a:rPr>
              <a:t>Vitamina C, </a:t>
            </a:r>
            <a:r>
              <a:rPr lang="es-ES" sz="1799" dirty="0" err="1" smtClean="0">
                <a:solidFill>
                  <a:schemeClr val="tx1"/>
                </a:solidFill>
                <a:latin typeface="TT Commons Light" panose="02000506030000020003" pitchFamily="50" charset="0"/>
              </a:rPr>
              <a:t>Gluconolactone</a:t>
            </a:r>
            <a:r>
              <a:rPr lang="es-ES" sz="1799" dirty="0" smtClean="0">
                <a:solidFill>
                  <a:schemeClr val="tx1"/>
                </a:solidFill>
                <a:latin typeface="TT Commons Light" panose="02000506030000020003" pitchFamily="50" charset="0"/>
              </a:rPr>
              <a:t>, Alfa-hidroxiácidos, </a:t>
            </a:r>
            <a:r>
              <a:rPr lang="es-ES" sz="1799" dirty="0" err="1" smtClean="0">
                <a:solidFill>
                  <a:schemeClr val="tx1"/>
                </a:solidFill>
                <a:latin typeface="TT Commons Light" panose="02000506030000020003" pitchFamily="50" charset="0"/>
              </a:rPr>
              <a:t>niacinamida</a:t>
            </a:r>
            <a:r>
              <a:rPr lang="es-ES" sz="1799" dirty="0" smtClean="0">
                <a:solidFill>
                  <a:schemeClr val="tx1"/>
                </a:solidFill>
                <a:latin typeface="TT Commons Light" panose="02000506030000020003" pitchFamily="50" charset="0"/>
              </a:rPr>
              <a:t> y ácido hialurónico</a:t>
            </a:r>
            <a:endParaRPr lang="es-ES" sz="1799" dirty="0">
              <a:solidFill>
                <a:schemeClr val="tx1"/>
              </a:solidFill>
              <a:latin typeface="TT Commons Light" panose="02000506030000020003" pitchFamily="50"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8401" y="2426810"/>
            <a:ext cx="2714557" cy="2740555"/>
          </a:xfrm>
          <a:prstGeom prst="rect">
            <a:avLst/>
          </a:prstGeom>
        </p:spPr>
      </p:pic>
      <p:sp>
        <p:nvSpPr>
          <p:cNvPr id="6" name="10 CuadroTexto"/>
          <p:cNvSpPr txBox="1">
            <a:spLocks noChangeArrowheads="1"/>
          </p:cNvSpPr>
          <p:nvPr/>
        </p:nvSpPr>
        <p:spPr bwMode="auto">
          <a:xfrm>
            <a:off x="543496" y="1128514"/>
            <a:ext cx="8424936" cy="830997"/>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Mascarilla antioxidante y </a:t>
            </a:r>
            <a:r>
              <a:rPr lang="es-ES" sz="1600" dirty="0" err="1">
                <a:latin typeface="TT Commons Light" panose="02000506030000020003" pitchFamily="50" charset="0"/>
              </a:rPr>
              <a:t>fotorreparadora</a:t>
            </a:r>
            <a:r>
              <a:rPr lang="es-ES" sz="1600" dirty="0">
                <a:latin typeface="TT Commons Light" panose="02000506030000020003" pitchFamily="50" charset="0"/>
              </a:rPr>
              <a:t> de vanguardia diseñada para revitalizar la piel. Su fórmula única combina ingredientes potentes como la vitamina C, </a:t>
            </a:r>
            <a:r>
              <a:rPr lang="es-ES" sz="1600" dirty="0" err="1">
                <a:latin typeface="TT Commons Light" panose="02000506030000020003" pitchFamily="50" charset="0"/>
              </a:rPr>
              <a:t>niacinamida</a:t>
            </a:r>
            <a:r>
              <a:rPr lang="es-ES" sz="1600" dirty="0">
                <a:latin typeface="TT Commons Light" panose="02000506030000020003" pitchFamily="50" charset="0"/>
              </a:rPr>
              <a:t>, ácido hialurónico y </a:t>
            </a:r>
            <a:r>
              <a:rPr lang="es-ES" sz="1600" dirty="0" err="1">
                <a:latin typeface="TT Commons Light" panose="02000506030000020003" pitchFamily="50" charset="0"/>
              </a:rPr>
              <a:t>gluconolactona</a:t>
            </a:r>
            <a:r>
              <a:rPr lang="es-ES" sz="1600" dirty="0">
                <a:latin typeface="TT Commons Light" panose="02000506030000020003" pitchFamily="50" charset="0"/>
              </a:rPr>
              <a:t> para proporcionar hidratación profunda, mejorar la luminosidad y combatir los signos del envejecimiento</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1497093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915909" cy="424732"/>
          </a:xfrm>
        </p:spPr>
        <p:txBody>
          <a:bodyPr/>
          <a:lstStyle/>
          <a:p>
            <a:r>
              <a:rPr lang="es-ES" sz="2400" spc="300" dirty="0" smtClean="0"/>
              <a:t>INGREDIENTES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524315"/>
          </a:xfrm>
          <a:prstGeom prst="rect">
            <a:avLst/>
          </a:prstGeom>
          <a:noFill/>
          <a:ln w="9525">
            <a:noFill/>
            <a:miter lim="800000"/>
            <a:headEnd/>
            <a:tailEnd/>
          </a:ln>
        </p:spPr>
        <p:txBody>
          <a:bodyPr wrap="square">
            <a:spAutoFit/>
          </a:bodyPr>
          <a:lstStyle/>
          <a:p>
            <a:r>
              <a:rPr lang="es-ES" sz="1600" b="1" dirty="0">
                <a:latin typeface="TT Commons Light" panose="02000506030000020003" pitchFamily="50" charset="0"/>
              </a:rPr>
              <a:t>Vitamina C ( 3-O-Ethyl </a:t>
            </a:r>
            <a:r>
              <a:rPr lang="es-ES" sz="1600" b="1" dirty="0" err="1">
                <a:latin typeface="TT Commons Light" panose="02000506030000020003" pitchFamily="50" charset="0"/>
              </a:rPr>
              <a:t>Ascorbic</a:t>
            </a:r>
            <a:r>
              <a:rPr lang="es-ES" sz="1600" b="1" dirty="0">
                <a:latin typeface="TT Commons Light" panose="02000506030000020003" pitchFamily="50" charset="0"/>
              </a:rPr>
              <a:t> </a:t>
            </a:r>
            <a:r>
              <a:rPr lang="es-ES" sz="1600" b="1" dirty="0" err="1">
                <a:latin typeface="TT Commons Light" panose="02000506030000020003" pitchFamily="50" charset="0"/>
              </a:rPr>
              <a:t>Acid</a:t>
            </a:r>
            <a:r>
              <a:rPr lang="es-ES" sz="1600" b="1" dirty="0">
                <a:latin typeface="TT Commons Light" panose="02000506030000020003" pitchFamily="50" charset="0"/>
              </a:rPr>
              <a:t>) </a:t>
            </a:r>
            <a:r>
              <a:rPr lang="es-ES" sz="1600" dirty="0">
                <a:latin typeface="TT Commons Light" panose="02000506030000020003" pitchFamily="50" charset="0"/>
              </a:rPr>
              <a:t>Se destaca como un componente clave, ofreciendo una protección antioxidante excepcional contra los radicales libres. Además, estimula la síntesis de colágeno, fortaleciendo la estructura de la piel y reduciendo la aparición de líneas finas y arrugas. Su capacidad para inhibir la producción de melanina también la convierte en un aliado efectivo contra la </a:t>
            </a:r>
            <a:r>
              <a:rPr lang="es-ES" sz="1600" dirty="0" err="1">
                <a:latin typeface="TT Commons Light" panose="02000506030000020003" pitchFamily="50" charset="0"/>
              </a:rPr>
              <a:t>hiperpigmentación</a:t>
            </a:r>
            <a:r>
              <a:rPr lang="es-ES" sz="1600" dirty="0">
                <a:latin typeface="TT Commons Light" panose="02000506030000020003" pitchFamily="50" charset="0"/>
              </a:rPr>
              <a:t>, dejando la piel con un tono más uniforme y luminoso</a:t>
            </a:r>
            <a:r>
              <a:rPr lang="es-ES" sz="1600" dirty="0" smtClean="0">
                <a:latin typeface="TT Commons Light" panose="02000506030000020003" pitchFamily="50" charset="0"/>
              </a:rPr>
              <a:t>.</a:t>
            </a:r>
          </a:p>
          <a:p>
            <a:endParaRPr lang="en-US" sz="1600" dirty="0">
              <a:latin typeface="TT Commons Light" panose="02000506030000020003" pitchFamily="50" charset="0"/>
            </a:endParaRPr>
          </a:p>
          <a:p>
            <a:r>
              <a:rPr lang="es-ES" sz="1600" b="1" dirty="0" err="1">
                <a:latin typeface="TT Commons Light" panose="02000506030000020003" pitchFamily="50" charset="0"/>
              </a:rPr>
              <a:t>Niacinamida</a:t>
            </a:r>
            <a:r>
              <a:rPr lang="es-ES" sz="1600" b="1" dirty="0">
                <a:latin typeface="TT Commons Light" panose="02000506030000020003" pitchFamily="50" charset="0"/>
              </a:rPr>
              <a:t> (vitamina B3): </a:t>
            </a:r>
            <a:r>
              <a:rPr lang="es-ES" sz="1600" dirty="0">
                <a:latin typeface="TT Commons Light" panose="02000506030000020003" pitchFamily="50" charset="0"/>
              </a:rPr>
              <a:t>Conocida por sus efectos calmantes y </a:t>
            </a:r>
            <a:r>
              <a:rPr lang="es-ES" sz="1600" dirty="0" err="1">
                <a:latin typeface="TT Commons Light" panose="02000506030000020003" pitchFamily="50" charset="0"/>
              </a:rPr>
              <a:t>despigmentantes</a:t>
            </a:r>
            <a:r>
              <a:rPr lang="es-ES" sz="1600" dirty="0">
                <a:latin typeface="TT Commons Light" panose="02000506030000020003" pitchFamily="50" charset="0"/>
              </a:rPr>
              <a:t>, la </a:t>
            </a:r>
            <a:r>
              <a:rPr lang="es-ES" sz="1600" dirty="0" err="1">
                <a:latin typeface="TT Commons Light" panose="02000506030000020003" pitchFamily="50" charset="0"/>
              </a:rPr>
              <a:t>niacinamida</a:t>
            </a:r>
            <a:r>
              <a:rPr lang="es-ES" sz="1600" dirty="0">
                <a:latin typeface="TT Commons Light" panose="02000506030000020003" pitchFamily="50" charset="0"/>
              </a:rPr>
              <a:t> trabaja para mejorar la textura general de la piel, minimizando la apariencia de poros dilatados y reforzando su sunción barrera. Su capacidad para regular la producción de sebo ayuda a controlar </a:t>
            </a:r>
            <a:r>
              <a:rPr lang="es-ES" sz="1600" dirty="0" smtClean="0">
                <a:latin typeface="TT Commons Light" panose="02000506030000020003" pitchFamily="50" charset="0"/>
              </a:rPr>
              <a:t>el, </a:t>
            </a:r>
            <a:r>
              <a:rPr lang="es-ES" sz="1600" dirty="0">
                <a:latin typeface="TT Commons Light" panose="02000506030000020003" pitchFamily="50" charset="0"/>
              </a:rPr>
              <a:t>mientras que su acción </a:t>
            </a:r>
            <a:r>
              <a:rPr lang="es-ES" sz="1600" dirty="0" err="1">
                <a:latin typeface="TT Commons Light" panose="02000506030000020003" pitchFamily="50" charset="0"/>
              </a:rPr>
              <a:t>despigmentante</a:t>
            </a:r>
            <a:r>
              <a:rPr lang="es-ES" sz="1600" dirty="0">
                <a:latin typeface="TT Commons Light" panose="02000506030000020003" pitchFamily="50" charset="0"/>
              </a:rPr>
              <a:t> contribuye a una tez más uniforme y radiante</a:t>
            </a:r>
            <a:r>
              <a:rPr lang="es-ES" sz="1600" dirty="0" smtClean="0">
                <a:latin typeface="TT Commons Light" panose="02000506030000020003" pitchFamily="50" charset="0"/>
              </a:rPr>
              <a:t>.</a:t>
            </a:r>
          </a:p>
          <a:p>
            <a:endParaRPr lang="es-ES" sz="1600" dirty="0" smtClean="0">
              <a:latin typeface="TT Commons Light" panose="02000506030000020003" pitchFamily="50" charset="0"/>
            </a:endParaRPr>
          </a:p>
          <a:p>
            <a:r>
              <a:rPr lang="es-ES" sz="1600" b="1" dirty="0" err="1">
                <a:latin typeface="TT Commons Light" panose="02000506030000020003" pitchFamily="50" charset="0"/>
              </a:rPr>
              <a:t>Gluconolactona</a:t>
            </a:r>
            <a:r>
              <a:rPr lang="es-ES" sz="1600" b="1" dirty="0">
                <a:latin typeface="TT Commons Light" panose="02000506030000020003" pitchFamily="50" charset="0"/>
              </a:rPr>
              <a:t>: </a:t>
            </a:r>
            <a:r>
              <a:rPr lang="es-ES" sz="1600" dirty="0" err="1">
                <a:latin typeface="TT Commons Light" panose="02000506030000020003" pitchFamily="50" charset="0"/>
              </a:rPr>
              <a:t>Polihidroxiácido</a:t>
            </a:r>
            <a:r>
              <a:rPr lang="es-ES" sz="1600" dirty="0">
                <a:latin typeface="TT Commons Light" panose="02000506030000020003" pitchFamily="50" charset="0"/>
              </a:rPr>
              <a:t> (PHA) que ofrece beneficios exfoliantes y antioxidantes. Suaviza suavemente la piel y elimina las células muertas, además, su acción antioxidante ayuda a proteger la piel contra el estrés ambiental.</a:t>
            </a:r>
          </a:p>
          <a:p>
            <a:endParaRPr lang="en-US" sz="1600" dirty="0">
              <a:latin typeface="TT Commons Light" panose="02000506030000020003" pitchFamily="50" charset="0"/>
            </a:endParaRPr>
          </a:p>
          <a:p>
            <a:r>
              <a:rPr lang="es-ES" sz="1600" b="1" dirty="0">
                <a:latin typeface="TT Commons Light" panose="02000506030000020003" pitchFamily="50" charset="0"/>
              </a:rPr>
              <a:t>Ácido hialurónico: </a:t>
            </a:r>
            <a:r>
              <a:rPr lang="es-ES" sz="1600" dirty="0">
                <a:latin typeface="TT Commons Light" panose="02000506030000020003" pitchFamily="50" charset="0"/>
              </a:rPr>
              <a:t>Humectante altamente </a:t>
            </a:r>
            <a:r>
              <a:rPr lang="es-ES" sz="1600" dirty="0" smtClean="0">
                <a:latin typeface="TT Commons Light" panose="02000506030000020003" pitchFamily="50" charset="0"/>
              </a:rPr>
              <a:t>efectivo. Con </a:t>
            </a:r>
            <a:r>
              <a:rPr lang="es-ES" sz="1600" dirty="0">
                <a:latin typeface="TT Commons Light" panose="02000506030000020003" pitchFamily="50" charset="0"/>
              </a:rPr>
              <a:t>su habilidad para retener grandes cantidades de agua, </a:t>
            </a:r>
            <a:r>
              <a:rPr lang="es-ES" sz="1600" dirty="0" smtClean="0">
                <a:latin typeface="TT Commons Light" panose="02000506030000020003" pitchFamily="50" charset="0"/>
              </a:rPr>
              <a:t>proporciona </a:t>
            </a:r>
            <a:r>
              <a:rPr lang="es-ES" sz="1600" dirty="0">
                <a:latin typeface="TT Commons Light" panose="02000506030000020003" pitchFamily="50" charset="0"/>
              </a:rPr>
              <a:t>una hidratación profunda y duradera, mejorando la elasticidad y firmeza de la piel. </a:t>
            </a:r>
            <a:endParaRPr lang="es-ES" sz="1600" dirty="0" smtClean="0">
              <a:latin typeface="TT Commons Light" panose="02000506030000020003" pitchFamily="50" charset="0"/>
            </a:endParaRPr>
          </a:p>
          <a:p>
            <a:endParaRPr lang="en-US" sz="1600" dirty="0">
              <a:latin typeface="TT Commons Light" panose="02000506030000020003" pitchFamily="50" charset="0"/>
            </a:endParaRPr>
          </a:p>
        </p:txBody>
      </p:sp>
    </p:spTree>
    <p:extLst>
      <p:ext uri="{BB962C8B-B14F-4D97-AF65-F5344CB8AC3E}">
        <p14:creationId xmlns:p14="http://schemas.microsoft.com/office/powerpoint/2010/main" val="2444357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915909" cy="424732"/>
          </a:xfrm>
        </p:spPr>
        <p:txBody>
          <a:bodyPr/>
          <a:lstStyle/>
          <a:p>
            <a:r>
              <a:rPr lang="es-ES" sz="2400" spc="300" dirty="0" smtClean="0"/>
              <a:t>INGREDIENTES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785652"/>
          </a:xfrm>
          <a:prstGeom prst="rect">
            <a:avLst/>
          </a:prstGeom>
          <a:noFill/>
          <a:ln w="9525">
            <a:noFill/>
            <a:miter lim="800000"/>
            <a:headEnd/>
            <a:tailEnd/>
          </a:ln>
        </p:spPr>
        <p:txBody>
          <a:bodyPr wrap="square">
            <a:spAutoFit/>
          </a:bodyPr>
          <a:lstStyle/>
          <a:p>
            <a:r>
              <a:rPr lang="es-ES" sz="1600" b="1" dirty="0" smtClean="0">
                <a:latin typeface="TT Commons Light" panose="02000506030000020003" pitchFamily="50" charset="0"/>
              </a:rPr>
              <a:t>Ácido </a:t>
            </a:r>
            <a:r>
              <a:rPr lang="es-ES" sz="1600" b="1" dirty="0">
                <a:latin typeface="TT Commons Light" panose="02000506030000020003" pitchFamily="50" charset="0"/>
              </a:rPr>
              <a:t>cítrico: </a:t>
            </a:r>
            <a:r>
              <a:rPr lang="es-ES" sz="1600" dirty="0">
                <a:latin typeface="TT Commons Light" panose="02000506030000020003" pitchFamily="50" charset="0"/>
              </a:rPr>
              <a:t>Proveniente de frutas cítricas como limones y naranjas, actúa como un exfoliante suave, ayudando a eliminar las células muertas de la piel y promoviendo la renovación celular. Esto resulta en una piel más suave y con un tono más uniforme</a:t>
            </a:r>
            <a:r>
              <a:rPr lang="es-ES" sz="1600" dirty="0" smtClean="0">
                <a:latin typeface="TT Commons Light" panose="02000506030000020003" pitchFamily="50" charset="0"/>
              </a:rPr>
              <a:t>.</a:t>
            </a:r>
          </a:p>
          <a:p>
            <a:endParaRPr lang="en-US" sz="1600" dirty="0">
              <a:latin typeface="TT Commons Light" panose="02000506030000020003" pitchFamily="50" charset="0"/>
            </a:endParaRPr>
          </a:p>
          <a:p>
            <a:r>
              <a:rPr lang="es-ES" sz="1600" b="1" dirty="0">
                <a:latin typeface="TT Commons Light" panose="02000506030000020003" pitchFamily="50" charset="0"/>
              </a:rPr>
              <a:t>Ácido málico</a:t>
            </a:r>
            <a:r>
              <a:rPr lang="es-ES" sz="1600" dirty="0">
                <a:latin typeface="TT Commons Light" panose="02000506030000020003" pitchFamily="50" charset="0"/>
              </a:rPr>
              <a:t>: presente en manzanas y otras frutas, es conocido por sus propiedades antioxidantes y exfoliantes. Ayuda a mejorar la textura de la piel, reduciendo la apariencia de líneas finas y arrugas, y dejando la piel con un aspecto más joven y radiante</a:t>
            </a:r>
            <a:r>
              <a:rPr lang="es-ES" sz="1600" dirty="0" smtClean="0">
                <a:latin typeface="TT Commons Light" panose="02000506030000020003" pitchFamily="50" charset="0"/>
              </a:rPr>
              <a:t>.</a:t>
            </a:r>
          </a:p>
          <a:p>
            <a:endParaRPr lang="en-US" sz="1600" dirty="0">
              <a:latin typeface="TT Commons Light" panose="02000506030000020003" pitchFamily="50" charset="0"/>
            </a:endParaRPr>
          </a:p>
          <a:p>
            <a:r>
              <a:rPr lang="es-ES" sz="1600" b="1" dirty="0">
                <a:latin typeface="TT Commons Light" panose="02000506030000020003" pitchFamily="50" charset="0"/>
              </a:rPr>
              <a:t>Ácido tartárico</a:t>
            </a:r>
            <a:r>
              <a:rPr lang="es-ES" sz="1600" dirty="0">
                <a:latin typeface="TT Commons Light" panose="02000506030000020003" pitchFamily="50" charset="0"/>
              </a:rPr>
              <a:t>: comúnmente encontrado en uvas, ayuda a equilibrar el pH de la piel, lo que puede ayudar a reducir la irritación. También tiene propiedades antioxidantes que protegen la piel contra el estrés oxidativo y los signos del envejecimiento prematuro</a:t>
            </a:r>
            <a:r>
              <a:rPr lang="es-ES" sz="1600" dirty="0" smtClean="0">
                <a:latin typeface="TT Commons Light" panose="02000506030000020003" pitchFamily="50" charset="0"/>
              </a:rPr>
              <a:t>.</a:t>
            </a:r>
          </a:p>
          <a:p>
            <a:endParaRPr lang="en-US" sz="1600" dirty="0">
              <a:latin typeface="TT Commons Light" panose="02000506030000020003" pitchFamily="50" charset="0"/>
            </a:endParaRPr>
          </a:p>
          <a:p>
            <a:r>
              <a:rPr lang="es-ES" sz="1600" b="1" dirty="0">
                <a:latin typeface="TT Commons Light" panose="02000506030000020003" pitchFamily="50" charset="0"/>
              </a:rPr>
              <a:t>Ácido láctico: </a:t>
            </a:r>
            <a:r>
              <a:rPr lang="es-ES" sz="1600" dirty="0">
                <a:latin typeface="TT Commons Light" panose="02000506030000020003" pitchFamily="50" charset="0"/>
              </a:rPr>
              <a:t>derivado de la leche, es un exfoliante suave que ayuda a suavizar y revitalizar la piel. Además, tiene propiedades hidratantes, lo que ayuda a mantener la piel con una apariencia fresca y radiante.</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988539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811714" cy="424732"/>
          </a:xfrm>
        </p:spPr>
        <p:txBody>
          <a:bodyPr/>
          <a:lstStyle/>
          <a:p>
            <a:r>
              <a:rPr lang="es-ES" sz="2400" spc="300" dirty="0" smtClean="0"/>
              <a:t>MODO DE USO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283124"/>
            <a:ext cx="8333348" cy="1323439"/>
          </a:xfrm>
          <a:prstGeom prst="rect">
            <a:avLst/>
          </a:prstGeom>
          <a:noFill/>
          <a:ln w="9525">
            <a:noFill/>
            <a:miter lim="800000"/>
            <a:headEnd/>
            <a:tailEnd/>
          </a:ln>
        </p:spPr>
        <p:txBody>
          <a:bodyPr wrap="square">
            <a:spAutoFit/>
          </a:bodyPr>
          <a:lstStyle/>
          <a:p>
            <a:pPr marL="285750" lvl="0" indent="-285750">
              <a:buFont typeface="Arial" panose="020B0604020202020204" pitchFamily="34" charset="0"/>
              <a:buChar char="•"/>
            </a:pPr>
            <a:r>
              <a:rPr lang="es-ES" sz="1600" dirty="0">
                <a:latin typeface="TT Commons Light" panose="02000506030000020003" pitchFamily="50" charset="0"/>
              </a:rPr>
              <a:t>Colocar la máscara sobre el rostro limpio o seco, ajustándola a la altura de los ojos y adaptándola a los contornos faciales.</a:t>
            </a:r>
            <a:endParaRPr lang="en-US" sz="1600" dirty="0">
              <a:latin typeface="TT Commons Light" panose="02000506030000020003" pitchFamily="50" charset="0"/>
            </a:endParaRPr>
          </a:p>
          <a:p>
            <a:pPr marL="285750" lvl="0" indent="-285750">
              <a:buFont typeface="Arial" panose="020B0604020202020204" pitchFamily="34" charset="0"/>
              <a:buChar char="•"/>
            </a:pPr>
            <a:r>
              <a:rPr lang="es-ES" sz="1600" dirty="0">
                <a:latin typeface="TT Commons Light" panose="02000506030000020003" pitchFamily="50" charset="0"/>
              </a:rPr>
              <a:t>Dejar actuar la mascarilla durante </a:t>
            </a:r>
            <a:r>
              <a:rPr lang="es-ES" sz="1600" b="1" dirty="0">
                <a:latin typeface="TT Commons Light" panose="02000506030000020003" pitchFamily="50" charset="0"/>
              </a:rPr>
              <a:t>15-20 minutos</a:t>
            </a:r>
            <a:r>
              <a:rPr lang="es-ES" sz="1600" dirty="0">
                <a:latin typeface="TT Commons Light" panose="02000506030000020003" pitchFamily="50" charset="0"/>
              </a:rPr>
              <a:t>.</a:t>
            </a:r>
            <a:endParaRPr lang="en-US" sz="1600" dirty="0">
              <a:latin typeface="TT Commons Light" panose="02000506030000020003" pitchFamily="50" charset="0"/>
            </a:endParaRPr>
          </a:p>
          <a:p>
            <a:pPr marL="285750" lvl="0" indent="-285750">
              <a:buFont typeface="Arial" panose="020B0604020202020204" pitchFamily="34" charset="0"/>
              <a:buChar char="•"/>
            </a:pPr>
            <a:r>
              <a:rPr lang="es-ES" sz="1600" dirty="0">
                <a:latin typeface="TT Commons Light" panose="02000506030000020003" pitchFamily="50" charset="0"/>
              </a:rPr>
              <a:t>Retirar la máscara y masajear suavemente el </a:t>
            </a:r>
            <a:r>
              <a:rPr lang="es-ES" sz="1600" dirty="0" err="1">
                <a:latin typeface="TT Commons Light" panose="02000506030000020003" pitchFamily="50" charset="0"/>
              </a:rPr>
              <a:t>serum</a:t>
            </a:r>
            <a:r>
              <a:rPr lang="es-ES" sz="1600" dirty="0">
                <a:latin typeface="TT Commons Light" panose="02000506030000020003" pitchFamily="50" charset="0"/>
              </a:rPr>
              <a:t> restante con las yemas de los dedos hasta su completa absorción</a:t>
            </a:r>
            <a:endParaRPr lang="en-US" sz="1600" dirty="0">
              <a:latin typeface="TT Commons Light" panose="02000506030000020003" pitchFamily="50" charset="0"/>
            </a:endParaRPr>
          </a:p>
        </p:txBody>
      </p:sp>
      <p:pic>
        <p:nvPicPr>
          <p:cNvPr id="3" name="Imagen 2"/>
          <p:cNvPicPr>
            <a:picLocks noChangeAspect="1"/>
          </p:cNvPicPr>
          <p:nvPr/>
        </p:nvPicPr>
        <p:blipFill>
          <a:blip r:embed="rId2"/>
          <a:stretch>
            <a:fillRect/>
          </a:stretch>
        </p:blipFill>
        <p:spPr>
          <a:xfrm>
            <a:off x="543496" y="2928714"/>
            <a:ext cx="8553450" cy="1638300"/>
          </a:xfrm>
          <a:prstGeom prst="rect">
            <a:avLst/>
          </a:prstGeom>
        </p:spPr>
      </p:pic>
    </p:spTree>
    <p:extLst>
      <p:ext uri="{BB962C8B-B14F-4D97-AF65-F5344CB8AC3E}">
        <p14:creationId xmlns:p14="http://schemas.microsoft.com/office/powerpoint/2010/main" val="219464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7" y="444867"/>
            <a:ext cx="4340804" cy="332399"/>
          </a:xfrm>
        </p:spPr>
        <p:txBody>
          <a:bodyPr/>
          <a:lstStyle/>
          <a:p>
            <a:r>
              <a:rPr lang="es-ES" sz="2400" spc="300" dirty="0">
                <a:solidFill>
                  <a:schemeClr val="tx1"/>
                </a:solidFill>
                <a:latin typeface="Bebas Neue Regular" panose="00000500000000000000" pitchFamily="50" charset="0"/>
              </a:rPr>
              <a:t>WRINKLE ATTACK PROMASK VA~B3 </a:t>
            </a:r>
            <a:endParaRPr lang="en-US" sz="2400" spc="300" dirty="0">
              <a:solidFill>
                <a:schemeClr val="tx1"/>
              </a:solidFill>
              <a:latin typeface="Bebas Neue Regular" panose="00000500000000000000" pitchFamily="50" charset="0"/>
            </a:endParaRPr>
          </a:p>
        </p:txBody>
      </p:sp>
      <p:sp>
        <p:nvSpPr>
          <p:cNvPr id="3" name="Marcador de texto 2"/>
          <p:cNvSpPr>
            <a:spLocks noGrp="1"/>
          </p:cNvSpPr>
          <p:nvPr>
            <p:ph type="body" idx="1"/>
          </p:nvPr>
        </p:nvSpPr>
        <p:spPr>
          <a:xfrm>
            <a:off x="699717" y="2208634"/>
            <a:ext cx="4092251" cy="1444439"/>
          </a:xfrm>
        </p:spPr>
        <p:txBody>
          <a:bodyPr>
            <a:noAutofit/>
          </a:bodyPr>
          <a:lstStyle/>
          <a:p>
            <a:pPr algn="l" rtl="0"/>
            <a:endParaRPr lang="es-ES" sz="1799" dirty="0">
              <a:solidFill>
                <a:schemeClr val="tx1"/>
              </a:solidFill>
              <a:latin typeface="TT Commons Light" panose="02000506030000020003" pitchFamily="50" charset="0"/>
            </a:endParaRPr>
          </a:p>
          <a:p>
            <a:r>
              <a:rPr lang="de-DE" sz="1799" dirty="0" smtClean="0">
                <a:solidFill>
                  <a:schemeClr val="tx1"/>
                </a:solidFill>
                <a:latin typeface="TT Commons Light" panose="02000506030000020003" pitchFamily="50" charset="0"/>
              </a:rPr>
              <a:t>Presentación: </a:t>
            </a:r>
            <a:r>
              <a:rPr lang="de-DE" sz="1799" dirty="0">
                <a:solidFill>
                  <a:schemeClr val="tx1"/>
                </a:solidFill>
                <a:latin typeface="TT Commons Light" panose="02000506030000020003" pitchFamily="50" charset="0"/>
              </a:rPr>
              <a:t>10 sobres / 10 máscaras 20 </a:t>
            </a:r>
            <a:r>
              <a:rPr lang="de-DE" sz="1799" dirty="0" smtClean="0">
                <a:solidFill>
                  <a:schemeClr val="tx1"/>
                </a:solidFill>
                <a:latin typeface="TT Commons Light" panose="02000506030000020003" pitchFamily="50" charset="0"/>
              </a:rPr>
              <a:t>gr</a:t>
            </a:r>
          </a:p>
          <a:p>
            <a:endParaRPr lang="es-ES" sz="1799" dirty="0">
              <a:solidFill>
                <a:schemeClr val="tx1"/>
              </a:solidFill>
              <a:latin typeface="TT Commons Light" panose="02000506030000020003" pitchFamily="50" charset="0"/>
            </a:endParaRPr>
          </a:p>
          <a:p>
            <a:pPr algn="l" rtl="0"/>
            <a:r>
              <a:rPr lang="es-ES" sz="1799" b="1" dirty="0">
                <a:solidFill>
                  <a:schemeClr val="tx1"/>
                </a:solidFill>
                <a:latin typeface="TT Commons Light" panose="02000506030000020003" pitchFamily="50" charset="0"/>
              </a:rPr>
              <a:t>Indicación</a:t>
            </a:r>
            <a:r>
              <a:rPr lang="es-ES" sz="1799" dirty="0">
                <a:solidFill>
                  <a:schemeClr val="tx1"/>
                </a:solidFill>
                <a:latin typeface="TT Commons Light" panose="02000506030000020003" pitchFamily="50" charset="0"/>
              </a:rPr>
              <a:t>: </a:t>
            </a:r>
            <a:r>
              <a:rPr lang="es-ES" sz="1799" dirty="0" smtClean="0">
                <a:solidFill>
                  <a:schemeClr val="tx1"/>
                </a:solidFill>
                <a:latin typeface="TT Commons Light" panose="02000506030000020003" pitchFamily="50" charset="0"/>
              </a:rPr>
              <a:t>Antienvejecimiento, Anti-arrugas</a:t>
            </a:r>
            <a:endParaRPr lang="es-ES" sz="1799" dirty="0">
              <a:solidFill>
                <a:schemeClr val="tx1"/>
              </a:solidFill>
              <a:latin typeface="TT Commons Light" panose="02000506030000020003" pitchFamily="50" charset="0"/>
            </a:endParaRPr>
          </a:p>
          <a:p>
            <a:pPr algn="l" rtl="0"/>
            <a:endParaRPr lang="es-ES" sz="1799" dirty="0">
              <a:solidFill>
                <a:schemeClr val="tx1"/>
              </a:solidFill>
              <a:latin typeface="TT Commons Light" panose="02000506030000020003" pitchFamily="50" charset="0"/>
            </a:endParaRPr>
          </a:p>
          <a:p>
            <a:pPr algn="l" rtl="0"/>
            <a:r>
              <a:rPr lang="es-ES" sz="1799" b="1" dirty="0">
                <a:solidFill>
                  <a:schemeClr val="tx1"/>
                </a:solidFill>
                <a:latin typeface="TT Commons Light" panose="02000506030000020003" pitchFamily="50" charset="0"/>
              </a:rPr>
              <a:t>Ingredientes</a:t>
            </a:r>
            <a:r>
              <a:rPr lang="es-ES" sz="1799" dirty="0">
                <a:solidFill>
                  <a:schemeClr val="tx1"/>
                </a:solidFill>
                <a:latin typeface="TT Commons Light" panose="02000506030000020003" pitchFamily="50" charset="0"/>
              </a:rPr>
              <a:t>: </a:t>
            </a:r>
            <a:r>
              <a:rPr lang="es-ES" sz="1799" dirty="0" err="1" smtClean="0">
                <a:solidFill>
                  <a:schemeClr val="tx1"/>
                </a:solidFill>
                <a:latin typeface="TT Commons Light" panose="02000506030000020003" pitchFamily="50" charset="0"/>
              </a:rPr>
              <a:t>Bakuchiol</a:t>
            </a:r>
            <a:r>
              <a:rPr lang="es-ES" sz="1799" dirty="0" smtClean="0">
                <a:solidFill>
                  <a:schemeClr val="tx1"/>
                </a:solidFill>
                <a:latin typeface="TT Commons Light" panose="02000506030000020003" pitchFamily="50" charset="0"/>
              </a:rPr>
              <a:t> </a:t>
            </a:r>
            <a:r>
              <a:rPr lang="es-ES" sz="1799" dirty="0" err="1" smtClean="0">
                <a:solidFill>
                  <a:schemeClr val="tx1"/>
                </a:solidFill>
                <a:latin typeface="TT Commons Light" panose="02000506030000020003" pitchFamily="50" charset="0"/>
              </a:rPr>
              <a:t>retinol-like</a:t>
            </a:r>
            <a:r>
              <a:rPr lang="es-ES" sz="1799" dirty="0" smtClean="0">
                <a:solidFill>
                  <a:schemeClr val="tx1"/>
                </a:solidFill>
                <a:latin typeface="TT Commons Light" panose="02000506030000020003" pitchFamily="50" charset="0"/>
              </a:rPr>
              <a:t>, </a:t>
            </a:r>
            <a:r>
              <a:rPr lang="es-ES" sz="1799" dirty="0" err="1" smtClean="0">
                <a:solidFill>
                  <a:schemeClr val="tx1"/>
                </a:solidFill>
                <a:latin typeface="TT Commons Light" panose="02000506030000020003" pitchFamily="50" charset="0"/>
              </a:rPr>
              <a:t>niacinamida</a:t>
            </a:r>
            <a:r>
              <a:rPr lang="es-ES" sz="1799" dirty="0" smtClean="0">
                <a:solidFill>
                  <a:schemeClr val="tx1"/>
                </a:solidFill>
                <a:latin typeface="TT Commons Light" panose="02000506030000020003" pitchFamily="50" charset="0"/>
              </a:rPr>
              <a:t>, ácido hialurónico</a:t>
            </a:r>
            <a:endParaRPr lang="es-ES" sz="1799" dirty="0">
              <a:solidFill>
                <a:schemeClr val="tx1"/>
              </a:solidFill>
              <a:latin typeface="TT Commons Light" panose="02000506030000020003" pitchFamily="50"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8401" y="2426811"/>
            <a:ext cx="2714556" cy="2740555"/>
          </a:xfrm>
          <a:prstGeom prst="rect">
            <a:avLst/>
          </a:prstGeom>
        </p:spPr>
      </p:pic>
      <p:sp>
        <p:nvSpPr>
          <p:cNvPr id="7" name="10 CuadroTexto"/>
          <p:cNvSpPr txBox="1">
            <a:spLocks noChangeArrowheads="1"/>
          </p:cNvSpPr>
          <p:nvPr/>
        </p:nvSpPr>
        <p:spPr bwMode="auto">
          <a:xfrm>
            <a:off x="543496" y="1128514"/>
            <a:ext cx="8424936" cy="1077218"/>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Mascarilla Rejuvenecedora y </a:t>
            </a:r>
            <a:r>
              <a:rPr lang="es-ES" sz="1600" dirty="0" smtClean="0">
                <a:latin typeface="TT Commons Light" panose="02000506030000020003" pitchFamily="50" charset="0"/>
              </a:rPr>
              <a:t>Antiarrugas: WRINKLE </a:t>
            </a:r>
            <a:r>
              <a:rPr lang="es-ES" sz="1600" dirty="0">
                <a:latin typeface="TT Commons Light" panose="02000506030000020003" pitchFamily="50" charset="0"/>
              </a:rPr>
              <a:t>ATTACK PROMASK VA~B3, con </a:t>
            </a:r>
            <a:r>
              <a:rPr lang="es-ES" sz="1600" dirty="0" err="1">
                <a:latin typeface="TT Commons Light" panose="02000506030000020003" pitchFamily="50" charset="0"/>
              </a:rPr>
              <a:t>niacinamida</a:t>
            </a:r>
            <a:r>
              <a:rPr lang="es-ES" sz="1600" dirty="0">
                <a:latin typeface="TT Commons Light" panose="02000506030000020003" pitchFamily="50" charset="0"/>
              </a:rPr>
              <a:t>, </a:t>
            </a:r>
            <a:r>
              <a:rPr lang="es-ES" sz="1600" dirty="0" err="1">
                <a:latin typeface="TT Commons Light" panose="02000506030000020003" pitchFamily="50" charset="0"/>
              </a:rPr>
              <a:t>bakuchiol</a:t>
            </a:r>
            <a:r>
              <a:rPr lang="es-ES" sz="1600" dirty="0">
                <a:latin typeface="TT Commons Light" panose="02000506030000020003" pitchFamily="50" charset="0"/>
              </a:rPr>
              <a:t> y ácido hialurónico, fortalece la barrera cutánea, reduce la apariencia de líneas finas, arrugas y manchas oscuras, ayuda a estimular la renovación celular, mejora la textura de la piel y restaura su luminosidad.</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2902926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1912703" cy="424603"/>
          </a:xfrm>
        </p:spPr>
        <p:txBody>
          <a:bodyPr/>
          <a:lstStyle/>
          <a:p>
            <a:r>
              <a:rPr lang="en-US" sz="2399" spc="300" dirty="0" smtClean="0"/>
              <a:t>INGREDIENTES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785652"/>
          </a:xfrm>
          <a:prstGeom prst="rect">
            <a:avLst/>
          </a:prstGeom>
          <a:noFill/>
          <a:ln w="9525">
            <a:noFill/>
            <a:miter lim="800000"/>
            <a:headEnd/>
            <a:tailEnd/>
          </a:ln>
        </p:spPr>
        <p:txBody>
          <a:bodyPr wrap="square">
            <a:spAutoFit/>
          </a:bodyPr>
          <a:lstStyle/>
          <a:p>
            <a:r>
              <a:rPr lang="es-ES" sz="1600" b="1" dirty="0" err="1">
                <a:latin typeface="TT Commons Light" panose="02000506030000020003" pitchFamily="50" charset="0"/>
              </a:rPr>
              <a:t>Niacinamida</a:t>
            </a:r>
            <a:r>
              <a:rPr lang="es-ES" sz="1600" dirty="0">
                <a:latin typeface="TT Commons Light" panose="02000506030000020003" pitchFamily="50" charset="0"/>
              </a:rPr>
              <a:t>: Un potente ingrediente multifuncional que destaca por su capacidad para estimular la producción de ATP, la molécula de energía celular fundamental. Este proceso energético revitaliza las células cutáneas, promoviendo la renovación y reparación de la piel desde su interior. Además, la </a:t>
            </a:r>
            <a:r>
              <a:rPr lang="es-ES" sz="1600" dirty="0" err="1">
                <a:latin typeface="TT Commons Light" panose="02000506030000020003" pitchFamily="50" charset="0"/>
              </a:rPr>
              <a:t>niacinamida</a:t>
            </a:r>
            <a:r>
              <a:rPr lang="es-ES" sz="1600" dirty="0">
                <a:latin typeface="TT Commons Light" panose="02000506030000020003" pitchFamily="50" charset="0"/>
              </a:rPr>
              <a:t> estimula la síntesis de </a:t>
            </a:r>
            <a:r>
              <a:rPr lang="es-ES" sz="1600" dirty="0" err="1">
                <a:latin typeface="TT Commons Light" panose="02000506030000020003" pitchFamily="50" charset="0"/>
              </a:rPr>
              <a:t>ceramidas</a:t>
            </a:r>
            <a:r>
              <a:rPr lang="es-ES" sz="1600" dirty="0">
                <a:latin typeface="TT Commons Light" panose="02000506030000020003" pitchFamily="50" charset="0"/>
              </a:rPr>
              <a:t>, componentes esenciales de la barrera cutánea, fortaleciendo así la función de protección de la piel y minimizando la aparición de arrugas.</a:t>
            </a:r>
            <a:endParaRPr lang="en-US" sz="1600" dirty="0">
              <a:latin typeface="TT Commons Light" panose="02000506030000020003" pitchFamily="50" charset="0"/>
            </a:endParaRP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b="1" dirty="0" err="1" smtClean="0">
                <a:latin typeface="TT Commons Light" panose="02000506030000020003" pitchFamily="50" charset="0"/>
              </a:rPr>
              <a:t>Bakuchiol</a:t>
            </a:r>
            <a:r>
              <a:rPr lang="es-ES" sz="1600" dirty="0" smtClean="0">
                <a:latin typeface="TT Commons Light" panose="02000506030000020003" pitchFamily="50" charset="0"/>
              </a:rPr>
              <a:t>: Es </a:t>
            </a:r>
            <a:r>
              <a:rPr lang="es-ES" sz="1600" dirty="0">
                <a:latin typeface="TT Commons Light" panose="02000506030000020003" pitchFamily="50" charset="0"/>
              </a:rPr>
              <a:t>un </a:t>
            </a:r>
            <a:r>
              <a:rPr lang="es-ES" sz="1600" dirty="0" err="1">
                <a:latin typeface="TT Commons Light" panose="02000506030000020003" pitchFamily="50" charset="0"/>
              </a:rPr>
              <a:t>retinoide</a:t>
            </a:r>
            <a:r>
              <a:rPr lang="es-ES" sz="1600" dirty="0">
                <a:latin typeface="TT Commons Light" panose="02000506030000020003" pitchFamily="50" charset="0"/>
              </a:rPr>
              <a:t> natural que comparte similitudes estructurales y funcionales con el </a:t>
            </a:r>
            <a:r>
              <a:rPr lang="es-ES" sz="1600" dirty="0" err="1">
                <a:latin typeface="TT Commons Light" panose="02000506030000020003" pitchFamily="50" charset="0"/>
              </a:rPr>
              <a:t>retinol</a:t>
            </a:r>
            <a:r>
              <a:rPr lang="es-ES" sz="1600" dirty="0">
                <a:latin typeface="TT Commons Light" panose="02000506030000020003" pitchFamily="50" charset="0"/>
              </a:rPr>
              <a:t>. Sin embargo, a diferencia del </a:t>
            </a:r>
            <a:r>
              <a:rPr lang="es-ES" sz="1600" dirty="0" err="1">
                <a:latin typeface="TT Commons Light" panose="02000506030000020003" pitchFamily="50" charset="0"/>
              </a:rPr>
              <a:t>retinol</a:t>
            </a:r>
            <a:r>
              <a:rPr lang="es-ES" sz="1600" dirty="0">
                <a:latin typeface="TT Commons Light" panose="02000506030000020003" pitchFamily="50" charset="0"/>
              </a:rPr>
              <a:t>, el </a:t>
            </a:r>
            <a:r>
              <a:rPr lang="es-ES" sz="1600" dirty="0" err="1">
                <a:latin typeface="TT Commons Light" panose="02000506030000020003" pitchFamily="50" charset="0"/>
              </a:rPr>
              <a:t>bakuchiol</a:t>
            </a:r>
            <a:r>
              <a:rPr lang="es-ES" sz="1600" dirty="0">
                <a:latin typeface="TT Commons Light" panose="02000506030000020003" pitchFamily="50" charset="0"/>
              </a:rPr>
              <a:t> no presenta los efectos secundarios típicos de irritación y sensibilidad de la piel asociados con los </a:t>
            </a:r>
            <a:r>
              <a:rPr lang="es-ES" sz="1600" dirty="0" err="1">
                <a:latin typeface="TT Commons Light" panose="02000506030000020003" pitchFamily="50" charset="0"/>
              </a:rPr>
              <a:t>retinoides</a:t>
            </a:r>
            <a:r>
              <a:rPr lang="es-ES" sz="1600" dirty="0">
                <a:latin typeface="TT Commons Light" panose="02000506030000020003" pitchFamily="50" charset="0"/>
              </a:rPr>
              <a:t> sintéticos. Actúa como un agente antiarrugas al estimular la síntesis de colágeno y elastina, mejorando así la firmeza y la elasticidad de la </a:t>
            </a:r>
            <a:r>
              <a:rPr lang="es-ES" sz="1600" dirty="0" smtClean="0">
                <a:latin typeface="TT Commons Light" panose="02000506030000020003" pitchFamily="50" charset="0"/>
              </a:rPr>
              <a:t>piel.</a:t>
            </a:r>
          </a:p>
          <a:p>
            <a:endParaRPr lang="es-ES" sz="1600" dirty="0" smtClean="0">
              <a:latin typeface="TT Commons Light" panose="02000506030000020003" pitchFamily="50" charset="0"/>
            </a:endParaRPr>
          </a:p>
          <a:p>
            <a:r>
              <a:rPr lang="es-ES" sz="1600" b="1" dirty="0" smtClean="0">
                <a:latin typeface="TT Commons Light" panose="02000506030000020003" pitchFamily="50" charset="0"/>
              </a:rPr>
              <a:t>Ácido </a:t>
            </a:r>
            <a:r>
              <a:rPr lang="es-ES" sz="1600" b="1" dirty="0">
                <a:latin typeface="TT Commons Light" panose="02000506030000020003" pitchFamily="50" charset="0"/>
              </a:rPr>
              <a:t>Hialurónico</a:t>
            </a:r>
            <a:r>
              <a:rPr lang="es-ES" sz="1600" dirty="0" smtClean="0">
                <a:latin typeface="TT Commons Light" panose="02000506030000020003" pitchFamily="50" charset="0"/>
              </a:rPr>
              <a:t>: </a:t>
            </a:r>
            <a:r>
              <a:rPr lang="es-ES" sz="1600" dirty="0">
                <a:latin typeface="TT Commons Light" panose="02000506030000020003" pitchFamily="50" charset="0"/>
              </a:rPr>
              <a:t>De alto peso molecular, está incluido en esta fórmula para incrementar los niveles de hidratación de la epidermis, mantener la elasticidad y la firmeza de la piel</a:t>
            </a:r>
            <a:r>
              <a:rPr lang="en-US" sz="1600" dirty="0">
                <a:latin typeface="TT Commons Light" panose="02000506030000020003" pitchFamily="50" charset="0"/>
              </a:rPr>
              <a:t> y </a:t>
            </a:r>
            <a:r>
              <a:rPr lang="en-US" sz="1600" dirty="0" err="1">
                <a:latin typeface="TT Commons Light" panose="02000506030000020003" pitchFamily="50" charset="0"/>
              </a:rPr>
              <a:t>suavizar</a:t>
            </a:r>
            <a:r>
              <a:rPr lang="en-US" sz="1600" dirty="0">
                <a:latin typeface="TT Commons Light" panose="02000506030000020003" pitchFamily="50" charset="0"/>
              </a:rPr>
              <a:t> </a:t>
            </a:r>
            <a:r>
              <a:rPr lang="en-US" sz="1600" dirty="0" err="1">
                <a:latin typeface="TT Commons Light" panose="02000506030000020003" pitchFamily="50" charset="0"/>
              </a:rPr>
              <a:t>así</a:t>
            </a:r>
            <a:r>
              <a:rPr lang="en-US" sz="1600" dirty="0">
                <a:latin typeface="TT Commons Light" panose="02000506030000020003" pitchFamily="50" charset="0"/>
              </a:rPr>
              <a:t> las </a:t>
            </a:r>
            <a:r>
              <a:rPr lang="en-US" sz="1600" dirty="0" err="1">
                <a:latin typeface="TT Commons Light" panose="02000506030000020003" pitchFamily="50" charset="0"/>
              </a:rPr>
              <a:t>arrugas</a:t>
            </a:r>
            <a:r>
              <a:rPr lang="en-US" sz="1600" dirty="0">
                <a:latin typeface="TT Commons Light" panose="02000506030000020003" pitchFamily="50" charset="0"/>
              </a:rPr>
              <a:t> y </a:t>
            </a:r>
            <a:r>
              <a:rPr lang="en-US" sz="1600" dirty="0" err="1">
                <a:latin typeface="TT Commons Light" panose="02000506030000020003" pitchFamily="50" charset="0"/>
              </a:rPr>
              <a:t>líneas</a:t>
            </a:r>
            <a:r>
              <a:rPr lang="en-US" sz="1600" dirty="0">
                <a:latin typeface="TT Commons Light" panose="02000506030000020003" pitchFamily="50" charset="0"/>
              </a:rPr>
              <a:t> de </a:t>
            </a:r>
            <a:r>
              <a:rPr lang="en-US" sz="1600" dirty="0" err="1">
                <a:latin typeface="TT Commons Light" panose="02000506030000020003" pitchFamily="50" charset="0"/>
              </a:rPr>
              <a:t>expresión</a:t>
            </a:r>
            <a:r>
              <a:rPr lang="en-US" sz="1600" dirty="0">
                <a:latin typeface="TT Commons Light" panose="02000506030000020003" pitchFamily="50" charset="0"/>
              </a:rPr>
              <a:t>.</a:t>
            </a:r>
          </a:p>
        </p:txBody>
      </p:sp>
    </p:spTree>
    <p:extLst>
      <p:ext uri="{BB962C8B-B14F-4D97-AF65-F5344CB8AC3E}">
        <p14:creationId xmlns:p14="http://schemas.microsoft.com/office/powerpoint/2010/main" val="3320634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811714" cy="424732"/>
          </a:xfrm>
        </p:spPr>
        <p:txBody>
          <a:bodyPr/>
          <a:lstStyle/>
          <a:p>
            <a:r>
              <a:rPr lang="es-ES" sz="2400" spc="300" dirty="0" smtClean="0"/>
              <a:t>MODO DE USO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283124"/>
            <a:ext cx="8333348" cy="1323439"/>
          </a:xfrm>
          <a:prstGeom prst="rect">
            <a:avLst/>
          </a:prstGeom>
          <a:noFill/>
          <a:ln w="9525">
            <a:noFill/>
            <a:miter lim="800000"/>
            <a:headEnd/>
            <a:tailEnd/>
          </a:ln>
        </p:spPr>
        <p:txBody>
          <a:bodyPr wrap="square">
            <a:spAutoFit/>
          </a:bodyPr>
          <a:lstStyle/>
          <a:p>
            <a:pPr marL="285750" lvl="0" indent="-285750">
              <a:buFont typeface="Arial" panose="020B0604020202020204" pitchFamily="34" charset="0"/>
              <a:buChar char="•"/>
            </a:pPr>
            <a:r>
              <a:rPr lang="es-ES" sz="1600" dirty="0">
                <a:latin typeface="TT Commons Light" panose="02000506030000020003" pitchFamily="50" charset="0"/>
              </a:rPr>
              <a:t>Colocar la máscara sobre el rostro limpio o seco, ajustándola a la altura de los ojos y adaptándola a los contornos faciales.</a:t>
            </a:r>
            <a:endParaRPr lang="en-US" sz="1600" dirty="0">
              <a:latin typeface="TT Commons Light" panose="02000506030000020003" pitchFamily="50" charset="0"/>
            </a:endParaRPr>
          </a:p>
          <a:p>
            <a:pPr marL="285750" lvl="0" indent="-285750">
              <a:buFont typeface="Arial" panose="020B0604020202020204" pitchFamily="34" charset="0"/>
              <a:buChar char="•"/>
            </a:pPr>
            <a:r>
              <a:rPr lang="es-ES" sz="1600" dirty="0">
                <a:latin typeface="TT Commons Light" panose="02000506030000020003" pitchFamily="50" charset="0"/>
              </a:rPr>
              <a:t>Dejar actuar la mascarilla durante </a:t>
            </a:r>
            <a:r>
              <a:rPr lang="es-ES" sz="1600" b="1" dirty="0">
                <a:latin typeface="TT Commons Light" panose="02000506030000020003" pitchFamily="50" charset="0"/>
              </a:rPr>
              <a:t>15-20 minutos</a:t>
            </a:r>
            <a:r>
              <a:rPr lang="es-ES" sz="1600" dirty="0">
                <a:latin typeface="TT Commons Light" panose="02000506030000020003" pitchFamily="50" charset="0"/>
              </a:rPr>
              <a:t>.</a:t>
            </a:r>
            <a:endParaRPr lang="en-US" sz="1600" dirty="0">
              <a:latin typeface="TT Commons Light" panose="02000506030000020003" pitchFamily="50" charset="0"/>
            </a:endParaRPr>
          </a:p>
          <a:p>
            <a:pPr marL="285750" lvl="0" indent="-285750">
              <a:buFont typeface="Arial" panose="020B0604020202020204" pitchFamily="34" charset="0"/>
              <a:buChar char="•"/>
            </a:pPr>
            <a:r>
              <a:rPr lang="es-ES" sz="1600" dirty="0">
                <a:latin typeface="TT Commons Light" panose="02000506030000020003" pitchFamily="50" charset="0"/>
              </a:rPr>
              <a:t>Retirar la máscara y masajear suavemente el </a:t>
            </a:r>
            <a:r>
              <a:rPr lang="es-ES" sz="1600" dirty="0" err="1">
                <a:latin typeface="TT Commons Light" panose="02000506030000020003" pitchFamily="50" charset="0"/>
              </a:rPr>
              <a:t>serum</a:t>
            </a:r>
            <a:r>
              <a:rPr lang="es-ES" sz="1600" dirty="0">
                <a:latin typeface="TT Commons Light" panose="02000506030000020003" pitchFamily="50" charset="0"/>
              </a:rPr>
              <a:t> restante con las yemas de los dedos hasta su completa absorción</a:t>
            </a:r>
            <a:endParaRPr lang="en-US" sz="1600" dirty="0">
              <a:latin typeface="TT Commons Light" panose="02000506030000020003" pitchFamily="50" charset="0"/>
            </a:endParaRPr>
          </a:p>
        </p:txBody>
      </p:sp>
      <p:pic>
        <p:nvPicPr>
          <p:cNvPr id="2" name="Imagen 1"/>
          <p:cNvPicPr>
            <a:picLocks noChangeAspect="1"/>
          </p:cNvPicPr>
          <p:nvPr/>
        </p:nvPicPr>
        <p:blipFill>
          <a:blip r:embed="rId2"/>
          <a:stretch>
            <a:fillRect/>
          </a:stretch>
        </p:blipFill>
        <p:spPr>
          <a:xfrm>
            <a:off x="698500" y="2928714"/>
            <a:ext cx="8524875" cy="1676400"/>
          </a:xfrm>
          <a:prstGeom prst="rect">
            <a:avLst/>
          </a:prstGeom>
        </p:spPr>
      </p:pic>
    </p:spTree>
    <p:extLst>
      <p:ext uri="{BB962C8B-B14F-4D97-AF65-F5344CB8AC3E}">
        <p14:creationId xmlns:p14="http://schemas.microsoft.com/office/powerpoint/2010/main" val="4202845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7" y="444867"/>
            <a:ext cx="4438716" cy="332399"/>
          </a:xfrm>
        </p:spPr>
        <p:txBody>
          <a:bodyPr/>
          <a:lstStyle/>
          <a:p>
            <a:r>
              <a:rPr lang="es-ES" sz="2400" spc="300" dirty="0">
                <a:solidFill>
                  <a:schemeClr val="tx1"/>
                </a:solidFill>
                <a:latin typeface="Bebas Neue Regular" panose="00000500000000000000" pitchFamily="50" charset="0"/>
              </a:rPr>
              <a:t>PURIFYNG CLEAR SKIN PROMASK </a:t>
            </a:r>
            <a:r>
              <a:rPr lang="es-ES" sz="2400" spc="300" dirty="0" smtClean="0">
                <a:solidFill>
                  <a:schemeClr val="tx1"/>
                </a:solidFill>
                <a:latin typeface="Bebas Neue Regular" panose="00000500000000000000" pitchFamily="50" charset="0"/>
              </a:rPr>
              <a:t>SK</a:t>
            </a:r>
            <a:endParaRPr lang="en-US" sz="2399" spc="300" dirty="0">
              <a:solidFill>
                <a:schemeClr val="tx1"/>
              </a:solidFill>
              <a:latin typeface="Bebas Neue Regular" panose="00000500000000000000" pitchFamily="50" charset="0"/>
            </a:endParaRPr>
          </a:p>
        </p:txBody>
      </p:sp>
      <p:sp>
        <p:nvSpPr>
          <p:cNvPr id="3" name="Marcador de texto 2"/>
          <p:cNvSpPr>
            <a:spLocks noGrp="1"/>
          </p:cNvSpPr>
          <p:nvPr>
            <p:ph type="body" idx="1"/>
          </p:nvPr>
        </p:nvSpPr>
        <p:spPr>
          <a:xfrm>
            <a:off x="700474" y="2423115"/>
            <a:ext cx="4596307" cy="1444439"/>
          </a:xfrm>
        </p:spPr>
        <p:txBody>
          <a:bodyPr>
            <a:noAutofit/>
          </a:bodyPr>
          <a:lstStyle/>
          <a:p>
            <a:pPr marL="0" indent="0" algn="l" rtl="0">
              <a:buNone/>
            </a:pPr>
            <a:endParaRPr lang="es-ES" sz="1799" dirty="0">
              <a:solidFill>
                <a:schemeClr val="tx1"/>
              </a:solidFill>
              <a:latin typeface="TT Commons Light" panose="02000506030000020003" pitchFamily="50" charset="0"/>
            </a:endParaRPr>
          </a:p>
          <a:p>
            <a:r>
              <a:rPr lang="de-DE" sz="1799" b="1" dirty="0">
                <a:solidFill>
                  <a:schemeClr val="tx1"/>
                </a:solidFill>
                <a:latin typeface="TT Commons Light" panose="02000506030000020003" pitchFamily="50" charset="0"/>
              </a:rPr>
              <a:t>Presentación</a:t>
            </a:r>
            <a:r>
              <a:rPr lang="de-DE" sz="1799" dirty="0">
                <a:solidFill>
                  <a:schemeClr val="tx1"/>
                </a:solidFill>
                <a:latin typeface="TT Commons Light" panose="02000506030000020003" pitchFamily="50" charset="0"/>
              </a:rPr>
              <a:t>: 10 sobres / 10 máscaras 20 gr</a:t>
            </a:r>
          </a:p>
          <a:p>
            <a:pPr algn="l" rtl="0"/>
            <a:endParaRPr lang="es-ES" sz="1799" dirty="0">
              <a:solidFill>
                <a:schemeClr val="tx1"/>
              </a:solidFill>
              <a:latin typeface="TT Commons Light" panose="02000506030000020003" pitchFamily="50" charset="0"/>
            </a:endParaRPr>
          </a:p>
          <a:p>
            <a:pPr algn="l" rtl="0"/>
            <a:r>
              <a:rPr lang="es-ES" sz="1799" b="1" dirty="0">
                <a:solidFill>
                  <a:schemeClr val="tx1"/>
                </a:solidFill>
                <a:latin typeface="TT Commons Light" panose="02000506030000020003" pitchFamily="50" charset="0"/>
              </a:rPr>
              <a:t>Indicación</a:t>
            </a:r>
            <a:r>
              <a:rPr lang="es-ES" sz="1799" dirty="0">
                <a:solidFill>
                  <a:schemeClr val="tx1"/>
                </a:solidFill>
                <a:latin typeface="TT Commons Light" panose="02000506030000020003" pitchFamily="50" charset="0"/>
              </a:rPr>
              <a:t>: </a:t>
            </a:r>
            <a:r>
              <a:rPr lang="es-ES" sz="1799" dirty="0" smtClean="0">
                <a:solidFill>
                  <a:schemeClr val="tx1"/>
                </a:solidFill>
                <a:latin typeface="TT Commons Light" panose="02000506030000020003" pitchFamily="50" charset="0"/>
              </a:rPr>
              <a:t>Pieles grasas y/o con tendencia </a:t>
            </a:r>
            <a:r>
              <a:rPr lang="es-ES" sz="1799" dirty="0" err="1" smtClean="0">
                <a:solidFill>
                  <a:schemeClr val="tx1"/>
                </a:solidFill>
                <a:latin typeface="TT Commons Light" panose="02000506030000020003" pitchFamily="50" charset="0"/>
              </a:rPr>
              <a:t>acnéica</a:t>
            </a:r>
            <a:endParaRPr lang="es-ES" sz="1799" dirty="0">
              <a:solidFill>
                <a:schemeClr val="tx1"/>
              </a:solidFill>
              <a:latin typeface="TT Commons Light" panose="02000506030000020003" pitchFamily="50" charset="0"/>
            </a:endParaRPr>
          </a:p>
          <a:p>
            <a:pPr algn="l" rtl="0"/>
            <a:endParaRPr lang="es-ES" sz="1799" dirty="0">
              <a:solidFill>
                <a:schemeClr val="tx1"/>
              </a:solidFill>
              <a:latin typeface="TT Commons Light" panose="02000506030000020003" pitchFamily="50" charset="0"/>
            </a:endParaRPr>
          </a:p>
          <a:p>
            <a:pPr algn="l" rtl="0"/>
            <a:r>
              <a:rPr lang="es-ES" sz="1799" b="1" dirty="0">
                <a:solidFill>
                  <a:schemeClr val="tx1"/>
                </a:solidFill>
                <a:latin typeface="TT Commons Light" panose="02000506030000020003" pitchFamily="50" charset="0"/>
              </a:rPr>
              <a:t>Ingredientes</a:t>
            </a:r>
            <a:r>
              <a:rPr lang="es-ES" sz="1799" dirty="0">
                <a:solidFill>
                  <a:schemeClr val="tx1"/>
                </a:solidFill>
                <a:latin typeface="TT Commons Light" panose="02000506030000020003" pitchFamily="50" charset="0"/>
              </a:rPr>
              <a:t>: </a:t>
            </a:r>
            <a:r>
              <a:rPr lang="es-ES" sz="1799" dirty="0" smtClean="0">
                <a:solidFill>
                  <a:schemeClr val="tx1"/>
                </a:solidFill>
                <a:latin typeface="TT Commons Light" panose="02000506030000020003" pitchFamily="50" charset="0"/>
              </a:rPr>
              <a:t>ácido salicílico, </a:t>
            </a:r>
            <a:r>
              <a:rPr lang="es-ES" sz="1799" dirty="0" err="1" smtClean="0">
                <a:solidFill>
                  <a:schemeClr val="tx1"/>
                </a:solidFill>
                <a:latin typeface="TT Commons Light" panose="02000506030000020003" pitchFamily="50" charset="0"/>
              </a:rPr>
              <a:t>bakuchiol</a:t>
            </a:r>
            <a:r>
              <a:rPr lang="es-ES" sz="1799" dirty="0" smtClean="0">
                <a:solidFill>
                  <a:schemeClr val="tx1"/>
                </a:solidFill>
                <a:latin typeface="TT Commons Light" panose="02000506030000020003" pitchFamily="50" charset="0"/>
              </a:rPr>
              <a:t>, aceite de hoja de árbol de té, corteza de sauce blanco, ácido hialurónico</a:t>
            </a:r>
            <a:endParaRPr lang="es-ES" sz="1799" dirty="0">
              <a:solidFill>
                <a:schemeClr val="tx1"/>
              </a:solidFill>
              <a:latin typeface="TT Commons Light" panose="02000506030000020003" pitchFamily="50"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8400" y="2426811"/>
            <a:ext cx="2714558" cy="2740555"/>
          </a:xfrm>
          <a:prstGeom prst="rect">
            <a:avLst/>
          </a:prstGeom>
        </p:spPr>
      </p:pic>
      <p:sp>
        <p:nvSpPr>
          <p:cNvPr id="7" name="10 CuadroTexto"/>
          <p:cNvSpPr txBox="1">
            <a:spLocks noChangeArrowheads="1"/>
          </p:cNvSpPr>
          <p:nvPr/>
        </p:nvSpPr>
        <p:spPr bwMode="auto">
          <a:xfrm>
            <a:off x="543496" y="1128514"/>
            <a:ext cx="8424936" cy="1323439"/>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PURIFYNG CLEAR SKIN PROMASK es una mascarilla diseñada para abordar las necesidades específicas de las pieles grasas con tendencia </a:t>
            </a:r>
            <a:r>
              <a:rPr lang="es-ES" sz="1600" dirty="0" err="1" smtClean="0">
                <a:latin typeface="TT Commons Light" panose="02000506030000020003" pitchFamily="50" charset="0"/>
              </a:rPr>
              <a:t>acnéica</a:t>
            </a:r>
            <a:r>
              <a:rPr lang="es-ES" sz="1600" dirty="0" smtClean="0">
                <a:latin typeface="TT Commons Light" panose="02000506030000020003" pitchFamily="50" charset="0"/>
              </a:rPr>
              <a:t>. Gracias </a:t>
            </a:r>
            <a:r>
              <a:rPr lang="es-ES" sz="1600" dirty="0">
                <a:latin typeface="TT Commons Light" panose="02000506030000020003" pitchFamily="50" charset="0"/>
              </a:rPr>
              <a:t>a su formulación, ofrece una acción purificante, </a:t>
            </a:r>
            <a:r>
              <a:rPr lang="es-ES" sz="1600" dirty="0" err="1">
                <a:latin typeface="TT Commons Light" panose="02000506030000020003" pitchFamily="50" charset="0"/>
              </a:rPr>
              <a:t>equilibrante</a:t>
            </a:r>
            <a:r>
              <a:rPr lang="es-ES" sz="1600" dirty="0">
                <a:latin typeface="TT Commons Light" panose="02000506030000020003" pitchFamily="50" charset="0"/>
              </a:rPr>
              <a:t> y </a:t>
            </a:r>
            <a:r>
              <a:rPr lang="es-ES" sz="1600" dirty="0" err="1">
                <a:latin typeface="TT Commons Light" panose="02000506030000020003" pitchFamily="50" charset="0"/>
              </a:rPr>
              <a:t>seborreguladora</a:t>
            </a:r>
            <a:r>
              <a:rPr lang="es-ES" sz="1600" dirty="0">
                <a:latin typeface="TT Commons Light" panose="02000506030000020003" pitchFamily="50" charset="0"/>
              </a:rPr>
              <a:t>, reduciendo el tamaño de los poros e imperfecciones. Además, ayuda a reducir las impurezas y fortalece la función barrera de la piel, ofreciendo una hidratación profunda y un efecto seda, dejando la piel con un aspecto fresco y saludable</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388804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1912703" cy="424603"/>
          </a:xfrm>
        </p:spPr>
        <p:txBody>
          <a:bodyPr/>
          <a:lstStyle/>
          <a:p>
            <a:r>
              <a:rPr lang="en-US" sz="2399" spc="300" dirty="0" smtClean="0"/>
              <a:t>INGREDIENTES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s-ES" sz="1600" b="1" dirty="0" smtClean="0">
                <a:latin typeface="TT Commons Light" panose="02000506030000020003" pitchFamily="50" charset="0"/>
              </a:rPr>
              <a:t>Ácido </a:t>
            </a:r>
            <a:r>
              <a:rPr lang="es-ES" sz="1600" b="1" dirty="0">
                <a:latin typeface="TT Commons Light" panose="02000506030000020003" pitchFamily="50" charset="0"/>
              </a:rPr>
              <a:t>Salicílico</a:t>
            </a:r>
            <a:r>
              <a:rPr lang="es-ES" sz="1600" b="1" dirty="0" smtClean="0">
                <a:latin typeface="TT Commons Light" panose="02000506030000020003" pitchFamily="50" charset="0"/>
              </a:rPr>
              <a:t>:</a:t>
            </a:r>
          </a:p>
          <a:p>
            <a:pPr marL="285750" indent="-285750">
              <a:buFont typeface="Arial" panose="020B0604020202020204" pitchFamily="34" charset="0"/>
              <a:buChar char="•"/>
            </a:pPr>
            <a:r>
              <a:rPr lang="es-ES" sz="1600" dirty="0" smtClean="0">
                <a:latin typeface="TT Commons Light" panose="02000506030000020003" pitchFamily="50" charset="0"/>
              </a:rPr>
              <a:t> </a:t>
            </a:r>
            <a:r>
              <a:rPr lang="es-ES" sz="1600" dirty="0">
                <a:latin typeface="TT Commons Light" panose="02000506030000020003" pitchFamily="50" charset="0"/>
              </a:rPr>
              <a:t>El ácido salicílico es un beta-hidroxiácido (BHA) liposoluble que se caracteriza por su capacidad para penetrar profundamente en los poros debido a su estructura molecular. Esto le permite exfoliar eficazmente la piel tanto en la superficie como dentro de los folículos pilosos.</a:t>
            </a:r>
          </a:p>
          <a:p>
            <a:pPr marL="285750" indent="-285750">
              <a:buFont typeface="Arial" panose="020B0604020202020204" pitchFamily="34" charset="0"/>
              <a:buChar char="•"/>
            </a:pPr>
            <a:r>
              <a:rPr lang="es-ES" sz="1600" dirty="0">
                <a:latin typeface="TT Commons Light" panose="02000506030000020003" pitchFamily="50" charset="0"/>
              </a:rPr>
              <a:t> </a:t>
            </a:r>
            <a:r>
              <a:rPr lang="es-ES" sz="1600" dirty="0" smtClean="0">
                <a:latin typeface="TT Commons Light" panose="02000506030000020003" pitchFamily="50" charset="0"/>
              </a:rPr>
              <a:t>Su </a:t>
            </a:r>
            <a:r>
              <a:rPr lang="es-ES" sz="1600" dirty="0">
                <a:latin typeface="TT Commons Light" panose="02000506030000020003" pitchFamily="50" charset="0"/>
              </a:rPr>
              <a:t>acción exfoliante suave disuelve las uniones entre las células de la capa córnea, promoviendo así la eliminación de las células muertas y la obstrucción de los poros. Esto ayuda a prevenir y tratar el acné, incluidos los puntos negros y los comedones, al tiempo que mejora la textura de la piel.</a:t>
            </a:r>
          </a:p>
          <a:p>
            <a:pPr marL="285750" indent="-285750">
              <a:buFont typeface="Arial" panose="020B0604020202020204" pitchFamily="34" charset="0"/>
              <a:buChar char="•"/>
            </a:pPr>
            <a:r>
              <a:rPr lang="es-ES" sz="1600" dirty="0">
                <a:latin typeface="TT Commons Light" panose="02000506030000020003" pitchFamily="50" charset="0"/>
              </a:rPr>
              <a:t> </a:t>
            </a:r>
            <a:r>
              <a:rPr lang="es-ES" sz="1600" dirty="0" smtClean="0">
                <a:latin typeface="TT Commons Light" panose="02000506030000020003" pitchFamily="50" charset="0"/>
              </a:rPr>
              <a:t>Además </a:t>
            </a:r>
            <a:r>
              <a:rPr lang="es-ES" sz="1600" dirty="0">
                <a:latin typeface="TT Commons Light" panose="02000506030000020003" pitchFamily="50" charset="0"/>
              </a:rPr>
              <a:t>de su función exfoliante, el ácido salicílico tiene propiedades antiinflamatorias que ayudan a reducir el enrojecimiento y la inflamación asociados con el acné, aliviando así la irritación cutánea.</a:t>
            </a:r>
          </a:p>
          <a:p>
            <a:endParaRPr lang="es-ES" sz="1600" dirty="0">
              <a:latin typeface="TT Commons Light" panose="02000506030000020003" pitchFamily="50" charset="0"/>
            </a:endParaRPr>
          </a:p>
          <a:p>
            <a:r>
              <a:rPr lang="es-ES" sz="1600" b="1" dirty="0" err="1" smtClean="0">
                <a:latin typeface="TT Commons Light" panose="02000506030000020003" pitchFamily="50" charset="0"/>
              </a:rPr>
              <a:t>Bakuchiol</a:t>
            </a:r>
            <a:r>
              <a:rPr lang="es-ES" sz="1600" b="1" dirty="0" smtClean="0">
                <a:latin typeface="TT Commons Light" panose="02000506030000020003" pitchFamily="50" charset="0"/>
              </a:rPr>
              <a:t>:</a:t>
            </a:r>
            <a:endParaRPr lang="es-ES" sz="1600" b="1" dirty="0">
              <a:latin typeface="TT Commons Light" panose="02000506030000020003" pitchFamily="50" charset="0"/>
            </a:endParaRPr>
          </a:p>
          <a:p>
            <a:pPr marL="285750" indent="-285750">
              <a:buFont typeface="Arial" panose="020B0604020202020204" pitchFamily="34" charset="0"/>
              <a:buChar char="•"/>
            </a:pPr>
            <a:r>
              <a:rPr lang="es-ES" sz="1600" dirty="0">
                <a:latin typeface="TT Commons Light" panose="02000506030000020003" pitchFamily="50" charset="0"/>
              </a:rPr>
              <a:t> </a:t>
            </a:r>
            <a:r>
              <a:rPr lang="es-ES" sz="1600" dirty="0" smtClean="0">
                <a:latin typeface="TT Commons Light" panose="02000506030000020003" pitchFamily="50" charset="0"/>
              </a:rPr>
              <a:t>El </a:t>
            </a:r>
            <a:r>
              <a:rPr lang="es-ES" sz="1600" dirty="0" err="1">
                <a:latin typeface="TT Commons Light" panose="02000506030000020003" pitchFamily="50" charset="0"/>
              </a:rPr>
              <a:t>Bakuchiol</a:t>
            </a:r>
            <a:r>
              <a:rPr lang="es-ES" sz="1600" dirty="0">
                <a:latin typeface="TT Commons Light" panose="02000506030000020003" pitchFamily="50" charset="0"/>
              </a:rPr>
              <a:t> es un compuesto botánico que actúa como un </a:t>
            </a:r>
            <a:r>
              <a:rPr lang="es-ES" sz="1600" dirty="0" err="1">
                <a:latin typeface="TT Commons Light" panose="02000506030000020003" pitchFamily="50" charset="0"/>
              </a:rPr>
              <a:t>retinol</a:t>
            </a:r>
            <a:r>
              <a:rPr lang="es-ES" sz="1600" dirty="0">
                <a:latin typeface="TT Commons Light" panose="02000506030000020003" pitchFamily="50" charset="0"/>
              </a:rPr>
              <a:t> natural, aunque sin los efectos secundarios asociados con este último. Se ha demostrado que estimula la síntesis de colágeno y elastina, lo que promueve la renovación celular y mejora la firmeza y elasticidad de la piel.</a:t>
            </a:r>
          </a:p>
          <a:p>
            <a:pPr marL="285750" indent="-285750">
              <a:buFont typeface="Arial" panose="020B0604020202020204" pitchFamily="34" charset="0"/>
              <a:buChar char="•"/>
            </a:pPr>
            <a:r>
              <a:rPr lang="es-ES" sz="1600" dirty="0">
                <a:latin typeface="TT Commons Light" panose="02000506030000020003" pitchFamily="50" charset="0"/>
              </a:rPr>
              <a:t> </a:t>
            </a:r>
            <a:r>
              <a:rPr lang="es-ES" sz="1600" dirty="0" smtClean="0">
                <a:latin typeface="TT Commons Light" panose="02000506030000020003" pitchFamily="50" charset="0"/>
              </a:rPr>
              <a:t>Al </a:t>
            </a:r>
            <a:r>
              <a:rPr lang="es-ES" sz="1600" dirty="0">
                <a:latin typeface="TT Commons Light" panose="02000506030000020003" pitchFamily="50" charset="0"/>
              </a:rPr>
              <a:t>promover la renovación celular, el </a:t>
            </a:r>
            <a:r>
              <a:rPr lang="es-ES" sz="1600" dirty="0" err="1">
                <a:latin typeface="TT Commons Light" panose="02000506030000020003" pitchFamily="50" charset="0"/>
              </a:rPr>
              <a:t>Bakuchiol</a:t>
            </a:r>
            <a:r>
              <a:rPr lang="es-ES" sz="1600" dirty="0">
                <a:latin typeface="TT Commons Light" panose="02000506030000020003" pitchFamily="50" charset="0"/>
              </a:rPr>
              <a:t> mejora la textura de la piel y ayuda a minimizar la apariencia de los poros dilatados, lo que resulta en una piel más suave, uniforme y rejuvenecida</a:t>
            </a:r>
            <a:r>
              <a:rPr lang="es-ES" sz="1600" dirty="0" smtClean="0">
                <a:latin typeface="TT Commons Light" panose="02000506030000020003" pitchFamily="50" charset="0"/>
              </a:rPr>
              <a:t>.</a:t>
            </a:r>
          </a:p>
        </p:txBody>
      </p:sp>
    </p:spTree>
    <p:extLst>
      <p:ext uri="{BB962C8B-B14F-4D97-AF65-F5344CB8AC3E}">
        <p14:creationId xmlns:p14="http://schemas.microsoft.com/office/powerpoint/2010/main" val="4243321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935"/>
            <a:ext cx="1912703" cy="424603"/>
          </a:xfrm>
        </p:spPr>
        <p:txBody>
          <a:bodyPr/>
          <a:lstStyle/>
          <a:p>
            <a:r>
              <a:rPr lang="en-US" sz="2399" spc="300" dirty="0" smtClean="0"/>
              <a:t>INGREDIENTES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424936" cy="4278094"/>
          </a:xfrm>
          <a:prstGeom prst="rect">
            <a:avLst/>
          </a:prstGeom>
          <a:noFill/>
          <a:ln w="9525">
            <a:noFill/>
            <a:miter lim="800000"/>
            <a:headEnd/>
            <a:tailEnd/>
          </a:ln>
        </p:spPr>
        <p:txBody>
          <a:bodyPr wrap="square">
            <a:spAutoFit/>
          </a:bodyPr>
          <a:lstStyle/>
          <a:p>
            <a:r>
              <a:rPr lang="es-ES" sz="1600" b="1" dirty="0" smtClean="0">
                <a:latin typeface="TT Commons Light" panose="02000506030000020003" pitchFamily="50" charset="0"/>
              </a:rPr>
              <a:t>Aceite </a:t>
            </a:r>
            <a:r>
              <a:rPr lang="es-ES" sz="1600" b="1" dirty="0">
                <a:latin typeface="TT Commons Light" panose="02000506030000020003" pitchFamily="50" charset="0"/>
              </a:rPr>
              <a:t>de Hoja de Árbol de Té</a:t>
            </a:r>
            <a:r>
              <a:rPr lang="es-ES" sz="1600" b="1" dirty="0" smtClean="0">
                <a:latin typeface="TT Commons Light" panose="02000506030000020003" pitchFamily="50" charset="0"/>
              </a:rPr>
              <a:t>:</a:t>
            </a:r>
            <a:endParaRPr lang="es-ES" sz="1600" b="1" dirty="0">
              <a:latin typeface="TT Commons Light" panose="02000506030000020003" pitchFamily="50" charset="0"/>
            </a:endParaRPr>
          </a:p>
          <a:p>
            <a:pPr marL="285750" indent="-285750">
              <a:buFont typeface="Arial" panose="020B0604020202020204" pitchFamily="34" charset="0"/>
              <a:buChar char="•"/>
            </a:pPr>
            <a:r>
              <a:rPr lang="es-ES" sz="1600" dirty="0" smtClean="0">
                <a:latin typeface="TT Commons Light" panose="02000506030000020003" pitchFamily="50" charset="0"/>
              </a:rPr>
              <a:t>El </a:t>
            </a:r>
            <a:r>
              <a:rPr lang="es-ES" sz="1600" dirty="0">
                <a:latin typeface="TT Commons Light" panose="02000506030000020003" pitchFamily="50" charset="0"/>
              </a:rPr>
              <a:t>aceite de hoja de árbol de té es conocido por sus propiedades antimicrobianas y antiinflamatorias. Ayuda a regular la proliferación bacteriana en la piel, lo que contribuye a mantener los poros limpios y libres de impurezas.</a:t>
            </a:r>
          </a:p>
          <a:p>
            <a:pPr marL="285750" indent="-285750">
              <a:buFont typeface="Arial" panose="020B0604020202020204" pitchFamily="34" charset="0"/>
              <a:buChar char="•"/>
            </a:pPr>
            <a:r>
              <a:rPr lang="es-ES" sz="1600" dirty="0" smtClean="0">
                <a:latin typeface="TT Commons Light" panose="02000506030000020003" pitchFamily="50" charset="0"/>
              </a:rPr>
              <a:t>Su </a:t>
            </a:r>
            <a:r>
              <a:rPr lang="es-ES" sz="1600" dirty="0">
                <a:latin typeface="TT Commons Light" panose="02000506030000020003" pitchFamily="50" charset="0"/>
              </a:rPr>
              <a:t>acción antibacteriana también puede ayudar a prevenir y tratar el acné, reduciendo la inflamación y promoviendo la cicatrización de la piel.</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Corteza </a:t>
            </a:r>
            <a:r>
              <a:rPr lang="es-ES" sz="1600" b="1" dirty="0">
                <a:latin typeface="TT Commons Light" panose="02000506030000020003" pitchFamily="50" charset="0"/>
              </a:rPr>
              <a:t>de Sauce Blanco</a:t>
            </a:r>
            <a:r>
              <a:rPr lang="es-ES" sz="1600" b="1" dirty="0" smtClean="0">
                <a:latin typeface="TT Commons Light" panose="02000506030000020003" pitchFamily="50" charset="0"/>
              </a:rPr>
              <a:t>:</a:t>
            </a:r>
            <a:endParaRPr lang="es-ES" sz="1600" b="1" dirty="0">
              <a:latin typeface="TT Commons Light" panose="02000506030000020003" pitchFamily="50" charset="0"/>
            </a:endParaRPr>
          </a:p>
          <a:p>
            <a:pPr marL="285750" indent="-285750">
              <a:buFont typeface="Arial" panose="020B0604020202020204" pitchFamily="34" charset="0"/>
              <a:buChar char="•"/>
            </a:pPr>
            <a:r>
              <a:rPr lang="es-ES" sz="1600" dirty="0">
                <a:latin typeface="TT Commons Light" panose="02000506030000020003" pitchFamily="50" charset="0"/>
              </a:rPr>
              <a:t> </a:t>
            </a:r>
            <a:r>
              <a:rPr lang="es-ES" sz="1600" dirty="0" smtClean="0">
                <a:latin typeface="TT Commons Light" panose="02000506030000020003" pitchFamily="50" charset="0"/>
              </a:rPr>
              <a:t>La </a:t>
            </a:r>
            <a:r>
              <a:rPr lang="es-ES" sz="1600" dirty="0">
                <a:latin typeface="TT Commons Light" panose="02000506030000020003" pitchFamily="50" charset="0"/>
              </a:rPr>
              <a:t>corteza de sauce blanco es rica en ácido salicílico de origen natural, lo que la convierte en un agente exfoliante eficaz para eliminar las células muertas de la superficie cutánea y desobstruir los poros.</a:t>
            </a:r>
          </a:p>
          <a:p>
            <a:pPr marL="285750" indent="-285750">
              <a:buFont typeface="Arial" panose="020B0604020202020204" pitchFamily="34" charset="0"/>
              <a:buChar char="•"/>
            </a:pPr>
            <a:r>
              <a:rPr lang="es-ES" sz="1600" dirty="0">
                <a:latin typeface="TT Commons Light" panose="02000506030000020003" pitchFamily="50" charset="0"/>
              </a:rPr>
              <a:t> </a:t>
            </a:r>
            <a:r>
              <a:rPr lang="es-ES" sz="1600" dirty="0" smtClean="0">
                <a:latin typeface="TT Commons Light" panose="02000506030000020003" pitchFamily="50" charset="0"/>
              </a:rPr>
              <a:t>Además </a:t>
            </a:r>
            <a:r>
              <a:rPr lang="es-ES" sz="1600" dirty="0">
                <a:latin typeface="TT Commons Light" panose="02000506030000020003" pitchFamily="50" charset="0"/>
              </a:rPr>
              <a:t>de sus propiedades exfoliantes, la corteza de sauce blanco tiene propiedades antiinflamatorias y calmantes que ayudan a aliviar la irritación y a suavizar la piel, lo que la hace especialmente útil en el tratamiento del acné y la piel sensible</a:t>
            </a:r>
            <a:r>
              <a:rPr lang="es-ES" sz="1600" dirty="0" smtClean="0">
                <a:latin typeface="TT Commons Light" panose="02000506030000020003" pitchFamily="50" charset="0"/>
              </a:rPr>
              <a:t>.</a:t>
            </a:r>
          </a:p>
          <a:p>
            <a:pPr marL="285750" indent="-285750">
              <a:buFont typeface="Arial" panose="020B0604020202020204" pitchFamily="34" charset="0"/>
              <a:buChar char="•"/>
            </a:pPr>
            <a:endParaRPr lang="es-ES" sz="1600" b="1" dirty="0">
              <a:latin typeface="TT Commons Light" panose="02000506030000020003" pitchFamily="50" charset="0"/>
            </a:endParaRPr>
          </a:p>
          <a:p>
            <a:r>
              <a:rPr lang="es-ES" sz="1600" b="1" dirty="0" smtClean="0">
                <a:latin typeface="TT Commons Light" panose="02000506030000020003" pitchFamily="50" charset="0"/>
              </a:rPr>
              <a:t>Ácido hialurónico: </a:t>
            </a:r>
            <a:r>
              <a:rPr lang="es-ES" sz="1600" dirty="0" smtClean="0">
                <a:latin typeface="TT Commons Light" panose="02000506030000020003" pitchFamily="50" charset="0"/>
              </a:rPr>
              <a:t>Capaz de retener el agua en la piel, hidrata la epidermis y refuerza la matriz extracelular.</a:t>
            </a:r>
          </a:p>
        </p:txBody>
      </p:sp>
    </p:spTree>
    <p:extLst>
      <p:ext uri="{BB962C8B-B14F-4D97-AF65-F5344CB8AC3E}">
        <p14:creationId xmlns:p14="http://schemas.microsoft.com/office/powerpoint/2010/main" val="1703699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9717" y="399554"/>
            <a:ext cx="2652091" cy="424614"/>
          </a:xfrm>
        </p:spPr>
        <p:txBody>
          <a:bodyPr>
            <a:normAutofit/>
          </a:bodyPr>
          <a:lstStyle/>
          <a:p>
            <a:pPr algn="l"/>
            <a:r>
              <a:rPr lang="es-ES" sz="2399" spc="300" dirty="0" smtClean="0"/>
              <a:t>DERMIC + PRO </a:t>
            </a:r>
            <a:r>
              <a:rPr lang="es-ES" sz="2399" spc="300" dirty="0" smtClean="0"/>
              <a:t>MASK</a:t>
            </a:r>
            <a:endParaRPr lang="es-ES" sz="2399" spc="300" dirty="0"/>
          </a:p>
        </p:txBody>
      </p:sp>
      <p:sp>
        <p:nvSpPr>
          <p:cNvPr id="3" name="Rectángulo 2"/>
          <p:cNvSpPr/>
          <p:nvPr/>
        </p:nvSpPr>
        <p:spPr>
          <a:xfrm>
            <a:off x="5080000" y="1416546"/>
            <a:ext cx="3896693" cy="3539430"/>
          </a:xfrm>
          <a:prstGeom prst="rect">
            <a:avLst/>
          </a:prstGeom>
        </p:spPr>
        <p:txBody>
          <a:bodyPr wrap="square">
            <a:spAutoFit/>
          </a:bodyPr>
          <a:lstStyle/>
          <a:p>
            <a:pPr>
              <a:spcBef>
                <a:spcPct val="50000"/>
              </a:spcBef>
            </a:pPr>
            <a:r>
              <a:rPr lang="es-ES" sz="1600" dirty="0" smtClean="0">
                <a:latin typeface="TT Commons Light" panose="02000506030000020003" pitchFamily="50" charset="0"/>
              </a:rPr>
              <a:t>La orientación profesional de </a:t>
            </a:r>
            <a:r>
              <a:rPr lang="es-ES" sz="1600" dirty="0" err="1" smtClean="0">
                <a:latin typeface="TT Commons Light" panose="02000506030000020003" pitchFamily="50" charset="0"/>
              </a:rPr>
              <a:t>Atache</a:t>
            </a:r>
            <a:r>
              <a:rPr lang="es-ES" sz="1600" dirty="0" smtClean="0">
                <a:latin typeface="TT Commons Light" panose="02000506030000020003" pitchFamily="50" charset="0"/>
              </a:rPr>
              <a:t> sigue avanzando con el nuevo lanzamiento de los productos </a:t>
            </a:r>
            <a:r>
              <a:rPr lang="es-ES" sz="1600" dirty="0" err="1" smtClean="0">
                <a:latin typeface="TT Commons Light" panose="02000506030000020003" pitchFamily="50" charset="0"/>
              </a:rPr>
              <a:t>Dermic</a:t>
            </a:r>
            <a:r>
              <a:rPr lang="es-ES" sz="1600" dirty="0" smtClean="0">
                <a:latin typeface="TT Commons Light" panose="02000506030000020003" pitchFamily="50" charset="0"/>
              </a:rPr>
              <a:t> + </a:t>
            </a:r>
            <a:r>
              <a:rPr lang="es-ES" sz="1600" dirty="0" err="1" smtClean="0">
                <a:latin typeface="TT Commons Light" panose="02000506030000020003" pitchFamily="50" charset="0"/>
              </a:rPr>
              <a:t>ProMask</a:t>
            </a:r>
            <a:r>
              <a:rPr lang="es-ES" sz="1600" dirty="0" smtClean="0">
                <a:latin typeface="TT Commons Light" panose="02000506030000020003" pitchFamily="50" charset="0"/>
              </a:rPr>
              <a:t>.</a:t>
            </a:r>
          </a:p>
          <a:p>
            <a:pPr>
              <a:spcBef>
                <a:spcPct val="50000"/>
              </a:spcBef>
            </a:pPr>
            <a:r>
              <a:rPr lang="es-ES" altLang="en-US" sz="1600" dirty="0" smtClean="0">
                <a:latin typeface="TT Commons Light" panose="02000506030000020003" pitchFamily="50" charset="0"/>
              </a:rPr>
              <a:t>En esta </a:t>
            </a:r>
            <a:r>
              <a:rPr lang="es-ES" altLang="en-US" sz="1600" dirty="0" err="1" smtClean="0">
                <a:latin typeface="TT Commons Light" panose="02000506030000020003" pitchFamily="50" charset="0"/>
              </a:rPr>
              <a:t>sublínea</a:t>
            </a:r>
            <a:r>
              <a:rPr lang="es-ES" altLang="en-US" sz="1600" dirty="0" smtClean="0">
                <a:latin typeface="TT Commons Light" panose="02000506030000020003" pitchFamily="50" charset="0"/>
              </a:rPr>
              <a:t> presentamos una serie de mascarillas de tejido ultra fino para vehiculizar y penetrar los mejores activos de </a:t>
            </a:r>
            <a:r>
              <a:rPr lang="es-ES" altLang="en-US" sz="1600" dirty="0" err="1" smtClean="0">
                <a:latin typeface="TT Commons Light" panose="02000506030000020003" pitchFamily="50" charset="0"/>
              </a:rPr>
              <a:t>Atache</a:t>
            </a:r>
            <a:r>
              <a:rPr lang="es-ES" altLang="en-US" sz="1600" dirty="0" smtClean="0">
                <a:latin typeface="TT Commons Light" panose="02000506030000020003" pitchFamily="50" charset="0"/>
              </a:rPr>
              <a:t> en combinación con toda una serie de tratamientos dermatológicos y estéticos.</a:t>
            </a:r>
          </a:p>
          <a:p>
            <a:pPr>
              <a:spcBef>
                <a:spcPct val="50000"/>
              </a:spcBef>
            </a:pPr>
            <a:r>
              <a:rPr lang="es-ES" altLang="en-US" sz="1600" dirty="0" smtClean="0">
                <a:latin typeface="TT Commons Light" panose="02000506030000020003" pitchFamily="50" charset="0"/>
              </a:rPr>
              <a:t>Como complemento a la línea </a:t>
            </a:r>
            <a:r>
              <a:rPr lang="es-ES" altLang="en-US" sz="1600" dirty="0" err="1" smtClean="0">
                <a:latin typeface="TT Commons Light" panose="02000506030000020003" pitchFamily="50" charset="0"/>
              </a:rPr>
              <a:t>Dermic</a:t>
            </a:r>
            <a:r>
              <a:rPr lang="es-ES" altLang="en-US" sz="1600" dirty="0" smtClean="0">
                <a:latin typeface="TT Commons Light" panose="02000506030000020003" pitchFamily="50" charset="0"/>
              </a:rPr>
              <a:t> + </a:t>
            </a:r>
            <a:r>
              <a:rPr lang="es-ES" altLang="en-US" sz="1600" dirty="0" err="1" smtClean="0">
                <a:latin typeface="TT Commons Light" panose="02000506030000020003" pitchFamily="50" charset="0"/>
              </a:rPr>
              <a:t>ProMeso</a:t>
            </a:r>
            <a:r>
              <a:rPr lang="es-ES" altLang="en-US" sz="1600" dirty="0" smtClean="0">
                <a:latin typeface="TT Commons Light" panose="02000506030000020003" pitchFamily="50" charset="0"/>
              </a:rPr>
              <a:t>, de </a:t>
            </a:r>
            <a:r>
              <a:rPr lang="es-ES" altLang="en-US" sz="1600" dirty="0" err="1" smtClean="0">
                <a:latin typeface="TT Commons Light" panose="02000506030000020003" pitchFamily="50" charset="0"/>
              </a:rPr>
              <a:t>mesoterapia</a:t>
            </a:r>
            <a:r>
              <a:rPr lang="es-ES" altLang="en-US" sz="1600" dirty="0" smtClean="0">
                <a:latin typeface="TT Commons Light" panose="02000506030000020003" pitchFamily="50" charset="0"/>
              </a:rPr>
              <a:t> virtual, estas cuatro mascarillas de celulosa ayudan a calmar y recuperar la piel, reforzando los efectos de cada línea de tratamiento.</a:t>
            </a:r>
            <a:endParaRPr lang="es-ES" altLang="en-US" sz="1500" dirty="0">
              <a:latin typeface="TT Commons Light" panose="02000506030000020003" pitchFamily="50"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496" y="1056506"/>
            <a:ext cx="4060037" cy="4098922"/>
          </a:xfrm>
          <a:prstGeom prst="rect">
            <a:avLst/>
          </a:prstGeom>
        </p:spPr>
      </p:pic>
    </p:spTree>
    <p:extLst>
      <p:ext uri="{BB962C8B-B14F-4D97-AF65-F5344CB8AC3E}">
        <p14:creationId xmlns:p14="http://schemas.microsoft.com/office/powerpoint/2010/main" val="3238762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811714" cy="424732"/>
          </a:xfrm>
        </p:spPr>
        <p:txBody>
          <a:bodyPr/>
          <a:lstStyle/>
          <a:p>
            <a:r>
              <a:rPr lang="es-ES" sz="2400" spc="300" dirty="0" smtClean="0"/>
              <a:t>MODO DE USO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283124"/>
            <a:ext cx="8333348" cy="1323439"/>
          </a:xfrm>
          <a:prstGeom prst="rect">
            <a:avLst/>
          </a:prstGeom>
          <a:noFill/>
          <a:ln w="9525">
            <a:noFill/>
            <a:miter lim="800000"/>
            <a:headEnd/>
            <a:tailEnd/>
          </a:ln>
        </p:spPr>
        <p:txBody>
          <a:bodyPr wrap="square">
            <a:spAutoFit/>
          </a:bodyPr>
          <a:lstStyle/>
          <a:p>
            <a:pPr marL="285750" lvl="0" indent="-285750">
              <a:buFont typeface="Arial" panose="020B0604020202020204" pitchFamily="34" charset="0"/>
              <a:buChar char="•"/>
            </a:pPr>
            <a:r>
              <a:rPr lang="es-ES" sz="1600" dirty="0">
                <a:latin typeface="TT Commons Light" panose="02000506030000020003" pitchFamily="50" charset="0"/>
              </a:rPr>
              <a:t>Colocar la máscara sobre el rostro limpio o seco, ajustándola a la altura de los ojos y adaptándola a los contornos faciales.</a:t>
            </a:r>
            <a:endParaRPr lang="en-US" sz="1600" dirty="0">
              <a:latin typeface="TT Commons Light" panose="02000506030000020003" pitchFamily="50" charset="0"/>
            </a:endParaRPr>
          </a:p>
          <a:p>
            <a:pPr marL="285750" lvl="0" indent="-285750">
              <a:buFont typeface="Arial" panose="020B0604020202020204" pitchFamily="34" charset="0"/>
              <a:buChar char="•"/>
            </a:pPr>
            <a:r>
              <a:rPr lang="es-ES" sz="1600" dirty="0">
                <a:latin typeface="TT Commons Light" panose="02000506030000020003" pitchFamily="50" charset="0"/>
              </a:rPr>
              <a:t>Dejar actuar la mascarilla durante </a:t>
            </a:r>
            <a:r>
              <a:rPr lang="es-ES" sz="1600" b="1" dirty="0">
                <a:latin typeface="TT Commons Light" panose="02000506030000020003" pitchFamily="50" charset="0"/>
              </a:rPr>
              <a:t>15-20 minutos</a:t>
            </a:r>
            <a:r>
              <a:rPr lang="es-ES" sz="1600" dirty="0">
                <a:latin typeface="TT Commons Light" panose="02000506030000020003" pitchFamily="50" charset="0"/>
              </a:rPr>
              <a:t>.</a:t>
            </a:r>
            <a:endParaRPr lang="en-US" sz="1600" dirty="0">
              <a:latin typeface="TT Commons Light" panose="02000506030000020003" pitchFamily="50" charset="0"/>
            </a:endParaRPr>
          </a:p>
          <a:p>
            <a:pPr marL="285750" lvl="0" indent="-285750">
              <a:buFont typeface="Arial" panose="020B0604020202020204" pitchFamily="34" charset="0"/>
              <a:buChar char="•"/>
            </a:pPr>
            <a:r>
              <a:rPr lang="es-ES" sz="1600" dirty="0">
                <a:latin typeface="TT Commons Light" panose="02000506030000020003" pitchFamily="50" charset="0"/>
              </a:rPr>
              <a:t>Retirar la máscara y masajear suavemente el </a:t>
            </a:r>
            <a:r>
              <a:rPr lang="es-ES" sz="1600" dirty="0" err="1">
                <a:latin typeface="TT Commons Light" panose="02000506030000020003" pitchFamily="50" charset="0"/>
              </a:rPr>
              <a:t>serum</a:t>
            </a:r>
            <a:r>
              <a:rPr lang="es-ES" sz="1600" dirty="0">
                <a:latin typeface="TT Commons Light" panose="02000506030000020003" pitchFamily="50" charset="0"/>
              </a:rPr>
              <a:t> restante con las yemas de los dedos hasta su completa absorción</a:t>
            </a:r>
            <a:endParaRPr lang="en-US" sz="1600" dirty="0">
              <a:latin typeface="TT Commons Light" panose="02000506030000020003" pitchFamily="50" charset="0"/>
            </a:endParaRPr>
          </a:p>
        </p:txBody>
      </p:sp>
      <p:pic>
        <p:nvPicPr>
          <p:cNvPr id="3" name="Imagen 2"/>
          <p:cNvPicPr>
            <a:picLocks noChangeAspect="1"/>
          </p:cNvPicPr>
          <p:nvPr/>
        </p:nvPicPr>
        <p:blipFill>
          <a:blip r:embed="rId2"/>
          <a:stretch>
            <a:fillRect/>
          </a:stretch>
        </p:blipFill>
        <p:spPr>
          <a:xfrm>
            <a:off x="732775" y="3042745"/>
            <a:ext cx="8562975" cy="1685925"/>
          </a:xfrm>
          <a:prstGeom prst="rect">
            <a:avLst/>
          </a:prstGeom>
        </p:spPr>
      </p:pic>
    </p:spTree>
    <p:extLst>
      <p:ext uri="{BB962C8B-B14F-4D97-AF65-F5344CB8AC3E}">
        <p14:creationId xmlns:p14="http://schemas.microsoft.com/office/powerpoint/2010/main" val="2765849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4034631" cy="424732"/>
          </a:xfrm>
        </p:spPr>
        <p:txBody>
          <a:bodyPr/>
          <a:lstStyle/>
          <a:p>
            <a:pPr algn="l" rtl="0"/>
            <a:r>
              <a:rPr lang="es-ES" sz="2400" spc="300" dirty="0" smtClean="0"/>
              <a:t>TECNOLOGÍA DE FIBRA VEGETAL</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491068" y="1272530"/>
            <a:ext cx="5525036" cy="2800767"/>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Las máscaras de celulosa de tejido ultra fino utilizan una tecnología especializada para facilitar la penetración de los activos en la piel de manera eficiente. Estas máscaras están hechas de fibras de celulosa natural que son increíblemente delgadas y flexibles, lo que les permite adherirse estrechamente a la piel y crear un sello </a:t>
            </a:r>
            <a:r>
              <a:rPr lang="es-ES" sz="1600" dirty="0" smtClean="0">
                <a:latin typeface="TT Commons Light" panose="02000506030000020003" pitchFamily="50" charset="0"/>
              </a:rPr>
              <a:t>hermético.</a:t>
            </a:r>
          </a:p>
          <a:p>
            <a:endParaRPr lang="es-ES" sz="1600" dirty="0">
              <a:latin typeface="TT Commons Light" panose="02000506030000020003" pitchFamily="50" charset="0"/>
            </a:endParaRPr>
          </a:p>
          <a:p>
            <a:r>
              <a:rPr lang="es-ES" sz="1600" dirty="0">
                <a:latin typeface="TT Commons Light" panose="02000506030000020003" pitchFamily="50" charset="0"/>
              </a:rPr>
              <a:t>La estructura de la máscara de celulosa </a:t>
            </a:r>
            <a:r>
              <a:rPr lang="es-ES" sz="1600" dirty="0" err="1">
                <a:latin typeface="TT Commons Light" panose="02000506030000020003" pitchFamily="50" charset="0"/>
              </a:rPr>
              <a:t>ultrafina</a:t>
            </a:r>
            <a:r>
              <a:rPr lang="es-ES" sz="1600" dirty="0">
                <a:latin typeface="TT Commons Light" panose="02000506030000020003" pitchFamily="50" charset="0"/>
              </a:rPr>
              <a:t> actúa como una barrera temporal que atrapa la humedad y los ingredientes activos contra la piel, evitando que se evaporen rápidamente y permitiendo que se absorban lentamente a lo largo del tiempo de aplicación. </a:t>
            </a:r>
          </a:p>
        </p:txBody>
      </p:sp>
      <p:sp>
        <p:nvSpPr>
          <p:cNvPr id="4" name="Rectángulo 3"/>
          <p:cNvSpPr/>
          <p:nvPr/>
        </p:nvSpPr>
        <p:spPr>
          <a:xfrm>
            <a:off x="447894" y="4282108"/>
            <a:ext cx="8952585" cy="1077218"/>
          </a:xfrm>
          <a:prstGeom prst="rect">
            <a:avLst/>
          </a:prstGeom>
        </p:spPr>
        <p:txBody>
          <a:bodyPr wrap="square">
            <a:spAutoFit/>
          </a:bodyPr>
          <a:lstStyle/>
          <a:p>
            <a:r>
              <a:rPr lang="es-ES" sz="1600" dirty="0">
                <a:latin typeface="TT Commons Light" panose="02000506030000020003" pitchFamily="50" charset="0"/>
              </a:rPr>
              <a:t>Además, el uso de </a:t>
            </a:r>
            <a:r>
              <a:rPr lang="es-ES" sz="1600" dirty="0" smtClean="0">
                <a:latin typeface="TT Commons Light" panose="02000506030000020003" pitchFamily="50" charset="0"/>
              </a:rPr>
              <a:t>este material asegura </a:t>
            </a:r>
            <a:r>
              <a:rPr lang="es-ES" sz="1600" dirty="0">
                <a:latin typeface="TT Commons Light" panose="02000506030000020003" pitchFamily="50" charset="0"/>
              </a:rPr>
              <a:t>que la máscara sea cómoda de usar y se adapte perfectamente a los contornos faciales, maximizando así el contacto entre la piel y los activos. Esta tecnología proporciona una experiencia de tratamiento de alta calidad y efectividad al permitir una entrega controlada y profunda de los ingredientes </a:t>
            </a:r>
            <a:r>
              <a:rPr lang="es-ES" sz="1600" dirty="0" smtClean="0">
                <a:latin typeface="TT Commons Light" panose="02000506030000020003" pitchFamily="50" charset="0"/>
              </a:rPr>
              <a:t>activos.</a:t>
            </a:r>
            <a:endParaRPr lang="en-US" sz="1600" dirty="0">
              <a:latin typeface="TT Commons Light" panose="02000506030000020003" pitchFamily="50"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04" y="1056506"/>
            <a:ext cx="3043581" cy="3072731"/>
          </a:xfrm>
          <a:prstGeom prst="rect">
            <a:avLst/>
          </a:prstGeom>
        </p:spPr>
      </p:pic>
    </p:spTree>
    <p:extLst>
      <p:ext uri="{BB962C8B-B14F-4D97-AF65-F5344CB8AC3E}">
        <p14:creationId xmlns:p14="http://schemas.microsoft.com/office/powerpoint/2010/main" val="2983912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3115185" y="3028268"/>
            <a:ext cx="4234365" cy="738215"/>
          </a:xfrm>
          <a:prstGeom prst="rect">
            <a:avLst/>
          </a:prstGeom>
          <a:noFill/>
        </p:spPr>
        <p:txBody>
          <a:bodyPr wrap="none" rtlCol="0">
            <a:spAutoFit/>
          </a:bodyPr>
          <a:lstStyle/>
          <a:p>
            <a:pPr algn="ctr">
              <a:lnSpc>
                <a:spcPct val="150000"/>
              </a:lnSpc>
            </a:pPr>
            <a:r>
              <a:rPr lang="es-ES" sz="2798" b="1" dirty="0" smtClean="0">
                <a:latin typeface="Gotham Rounded Book" pitchFamily="50" charset="0"/>
                <a:cs typeface="Gotham Book" pitchFamily="50" charset="0"/>
              </a:rPr>
              <a:t>DERMIC + PRO MASK</a:t>
            </a:r>
            <a:endParaRPr lang="es-ES" sz="2798" dirty="0">
              <a:latin typeface="Gotham Rounded Book" pitchFamily="50" charset="0"/>
              <a:cs typeface="Gotham Book" pitchFamily="50" charset="0"/>
            </a:endParaRPr>
          </a:p>
        </p:txBody>
      </p:sp>
    </p:spTree>
    <p:extLst>
      <p:ext uri="{BB962C8B-B14F-4D97-AF65-F5344CB8AC3E}">
        <p14:creationId xmlns:p14="http://schemas.microsoft.com/office/powerpoint/2010/main" val="3679691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9717" y="399554"/>
            <a:ext cx="2652091" cy="424614"/>
          </a:xfrm>
        </p:spPr>
        <p:txBody>
          <a:bodyPr>
            <a:normAutofit/>
          </a:bodyPr>
          <a:lstStyle/>
          <a:p>
            <a:pPr algn="l"/>
            <a:r>
              <a:rPr lang="es-ES" sz="2399" spc="300" dirty="0" smtClean="0"/>
              <a:t>DERMIC + PRO MASK</a:t>
            </a:r>
            <a:endParaRPr lang="es-ES" sz="2399" spc="300" dirty="0"/>
          </a:p>
        </p:txBody>
      </p:sp>
      <p:sp>
        <p:nvSpPr>
          <p:cNvPr id="15" name="Rectángulo 14"/>
          <p:cNvSpPr/>
          <p:nvPr/>
        </p:nvSpPr>
        <p:spPr>
          <a:xfrm>
            <a:off x="6595021" y="1442851"/>
            <a:ext cx="1647520" cy="523220"/>
          </a:xfrm>
          <a:prstGeom prst="rect">
            <a:avLst/>
          </a:prstGeom>
        </p:spPr>
        <p:txBody>
          <a:bodyPr wrap="square">
            <a:spAutoFit/>
          </a:bodyPr>
          <a:lstStyle/>
          <a:p>
            <a:r>
              <a:rPr lang="es-ES" sz="1400" spc="300" dirty="0">
                <a:latin typeface="Bebas Neue Regular" panose="00000500000000000000" pitchFamily="50" charset="0"/>
              </a:rPr>
              <a:t>WRINKLE ATTACK PROMASK VA~B3 </a:t>
            </a:r>
            <a:endParaRPr lang="en-US" sz="1400" spc="300" dirty="0">
              <a:latin typeface="Bebas Neue Regular" panose="00000500000000000000" pitchFamily="50" charset="0"/>
            </a:endParaRPr>
          </a:p>
        </p:txBody>
      </p:sp>
      <p:sp>
        <p:nvSpPr>
          <p:cNvPr id="29" name="Rectángulo 28"/>
          <p:cNvSpPr/>
          <p:nvPr/>
        </p:nvSpPr>
        <p:spPr>
          <a:xfrm>
            <a:off x="2257885" y="1442851"/>
            <a:ext cx="1545996" cy="738664"/>
          </a:xfrm>
          <a:prstGeom prst="rect">
            <a:avLst/>
          </a:prstGeom>
        </p:spPr>
        <p:txBody>
          <a:bodyPr wrap="square">
            <a:spAutoFit/>
          </a:bodyPr>
          <a:lstStyle/>
          <a:p>
            <a:r>
              <a:rPr lang="es-ES" sz="1400" spc="300" dirty="0">
                <a:latin typeface="Bebas Neue Regular" panose="00000500000000000000" pitchFamily="50" charset="0"/>
              </a:rPr>
              <a:t>PURIFYNG CLEAR SKIN </a:t>
            </a:r>
            <a:r>
              <a:rPr lang="es-ES" sz="1400" spc="300" dirty="0" smtClean="0">
                <a:latin typeface="Bebas Neue Regular" panose="00000500000000000000" pitchFamily="50" charset="0"/>
              </a:rPr>
              <a:t>PROMASK  SK</a:t>
            </a:r>
            <a:r>
              <a:rPr lang="en-US" sz="1200" spc="300" dirty="0">
                <a:latin typeface="Bebas Neue Regular" panose="00000500000000000000" pitchFamily="50" charset="0"/>
              </a:rPr>
              <a:t> </a:t>
            </a:r>
            <a:endParaRPr lang="en-US" sz="1200" dirty="0"/>
          </a:p>
        </p:txBody>
      </p:sp>
      <p:grpSp>
        <p:nvGrpSpPr>
          <p:cNvPr id="36" name="Grupo 35"/>
          <p:cNvGrpSpPr/>
          <p:nvPr/>
        </p:nvGrpSpPr>
        <p:grpSpPr>
          <a:xfrm>
            <a:off x="1556334" y="3645332"/>
            <a:ext cx="2414485" cy="881534"/>
            <a:chOff x="7047199" y="2290060"/>
            <a:chExt cx="2414485" cy="881534"/>
          </a:xfrm>
        </p:grpSpPr>
        <p:sp>
          <p:nvSpPr>
            <p:cNvPr id="20" name="Rectángulo 19"/>
            <p:cNvSpPr/>
            <p:nvPr/>
          </p:nvSpPr>
          <p:spPr>
            <a:xfrm>
              <a:off x="7047199" y="2290060"/>
              <a:ext cx="260954" cy="584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ángulo 27"/>
            <p:cNvSpPr/>
            <p:nvPr/>
          </p:nvSpPr>
          <p:spPr>
            <a:xfrm>
              <a:off x="7314749" y="2432930"/>
              <a:ext cx="2146935" cy="738664"/>
            </a:xfrm>
            <a:prstGeom prst="rect">
              <a:avLst/>
            </a:prstGeom>
          </p:spPr>
          <p:txBody>
            <a:bodyPr wrap="square">
              <a:spAutoFit/>
            </a:bodyPr>
            <a:lstStyle/>
            <a:p>
              <a:pPr lvl="1"/>
              <a:r>
                <a:rPr lang="es-ES" sz="1400" spc="300" dirty="0">
                  <a:latin typeface="Bebas Neue Regular" panose="00000500000000000000" pitchFamily="50" charset="0"/>
                </a:rPr>
                <a:t>DESPIGMEN MULTI VITAMIN </a:t>
              </a:r>
              <a:r>
                <a:rPr lang="es-ES" sz="1400" spc="300" dirty="0" smtClean="0">
                  <a:latin typeface="Bebas Neue Regular" panose="00000500000000000000" pitchFamily="50" charset="0"/>
                </a:rPr>
                <a:t>PROMASK DP3 </a:t>
              </a:r>
              <a:endParaRPr lang="en-US" sz="1400" spc="300" dirty="0">
                <a:latin typeface="Bebas Neue Regular" panose="00000500000000000000" pitchFamily="50" charset="0"/>
              </a:endParaRPr>
            </a:p>
          </p:txBody>
        </p:sp>
      </p:grpSp>
      <p:sp>
        <p:nvSpPr>
          <p:cNvPr id="27" name="Rectángulo 26"/>
          <p:cNvSpPr/>
          <p:nvPr/>
        </p:nvSpPr>
        <p:spPr>
          <a:xfrm>
            <a:off x="6653101" y="3637412"/>
            <a:ext cx="1387872" cy="738664"/>
          </a:xfrm>
          <a:prstGeom prst="rect">
            <a:avLst/>
          </a:prstGeom>
        </p:spPr>
        <p:txBody>
          <a:bodyPr wrap="square">
            <a:spAutoFit/>
          </a:bodyPr>
          <a:lstStyle/>
          <a:p>
            <a:r>
              <a:rPr lang="es-ES" sz="1400" spc="300" dirty="0">
                <a:latin typeface="Bebas Neue Regular" panose="00000500000000000000" pitchFamily="50" charset="0"/>
              </a:rPr>
              <a:t>VITAMIN C ACTION AHA </a:t>
            </a:r>
            <a:r>
              <a:rPr lang="es-ES" sz="1400" spc="300" dirty="0" smtClean="0">
                <a:latin typeface="Bebas Neue Regular" panose="00000500000000000000" pitchFamily="50" charset="0"/>
              </a:rPr>
              <a:t>PROMASK CV </a:t>
            </a:r>
            <a:endParaRPr lang="en-US" sz="1400" spc="300" dirty="0">
              <a:latin typeface="Bebas Neue Regular" panose="00000500000000000000" pitchFamily="50" charset="0"/>
            </a:endParaRPr>
          </a:p>
        </p:txBody>
      </p:sp>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8" y="3599662"/>
            <a:ext cx="1538097" cy="1552828"/>
          </a:xfrm>
          <a:prstGeom prst="rect">
            <a:avLst/>
          </a:prstGeom>
        </p:spPr>
      </p:pic>
      <p:pic>
        <p:nvPicPr>
          <p:cNvPr id="38" name="Imagen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3235" y="3528562"/>
            <a:ext cx="1539866" cy="1554614"/>
          </a:xfrm>
          <a:prstGeom prst="rect">
            <a:avLst/>
          </a:prstGeom>
        </p:spPr>
      </p:pic>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824" y="1343896"/>
            <a:ext cx="1553195" cy="1568070"/>
          </a:xfrm>
          <a:prstGeom prst="rect">
            <a:avLst/>
          </a:prstGeom>
        </p:spPr>
      </p:pic>
      <p:pic>
        <p:nvPicPr>
          <p:cNvPr id="24" name="Imagen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1159" y="1318840"/>
            <a:ext cx="1547538" cy="1562360"/>
          </a:xfrm>
          <a:prstGeom prst="rect">
            <a:avLst/>
          </a:prstGeom>
        </p:spPr>
      </p:pic>
    </p:spTree>
    <p:extLst>
      <p:ext uri="{BB962C8B-B14F-4D97-AF65-F5344CB8AC3E}">
        <p14:creationId xmlns:p14="http://schemas.microsoft.com/office/powerpoint/2010/main" val="2887910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718" y="444867"/>
            <a:ext cx="5165068" cy="332399"/>
          </a:xfrm>
        </p:spPr>
        <p:txBody>
          <a:bodyPr/>
          <a:lstStyle/>
          <a:p>
            <a:r>
              <a:rPr lang="es-ES" sz="2400" spc="300" dirty="0" smtClean="0">
                <a:solidFill>
                  <a:schemeClr val="tx1"/>
                </a:solidFill>
                <a:latin typeface="Bebas Neue Regular" panose="00000500000000000000" pitchFamily="50" charset="0"/>
              </a:rPr>
              <a:t>DESPIGMEN </a:t>
            </a:r>
            <a:r>
              <a:rPr lang="es-ES" sz="2400" spc="300" dirty="0">
                <a:solidFill>
                  <a:schemeClr val="tx1"/>
                </a:solidFill>
                <a:latin typeface="Bebas Neue Regular" panose="00000500000000000000" pitchFamily="50" charset="0"/>
              </a:rPr>
              <a:t>MULTI VITAMIN PROMASK DP3 </a:t>
            </a:r>
            <a:endParaRPr lang="en-US" sz="2399" spc="300" dirty="0">
              <a:solidFill>
                <a:schemeClr val="tx1"/>
              </a:solidFill>
              <a:latin typeface="Bebas Neue Regular" panose="00000500000000000000" pitchFamily="50" charset="0"/>
            </a:endParaRPr>
          </a:p>
        </p:txBody>
      </p:sp>
      <p:sp>
        <p:nvSpPr>
          <p:cNvPr id="3" name="Marcador de texto 2"/>
          <p:cNvSpPr>
            <a:spLocks noGrp="1"/>
          </p:cNvSpPr>
          <p:nvPr>
            <p:ph type="body" idx="1"/>
          </p:nvPr>
        </p:nvSpPr>
        <p:spPr>
          <a:xfrm>
            <a:off x="732729" y="2352650"/>
            <a:ext cx="4956346" cy="1444439"/>
          </a:xfrm>
        </p:spPr>
        <p:txBody>
          <a:bodyPr>
            <a:noAutofit/>
          </a:bodyPr>
          <a:lstStyle/>
          <a:p>
            <a:pPr algn="l" rtl="0"/>
            <a:endParaRPr lang="es-ES" sz="1799" dirty="0">
              <a:solidFill>
                <a:schemeClr val="tx1"/>
              </a:solidFill>
              <a:latin typeface="TT Commons Light" panose="02000506030000020003" pitchFamily="50" charset="0"/>
            </a:endParaRPr>
          </a:p>
          <a:p>
            <a:r>
              <a:rPr lang="de-DE" sz="1799" b="1" dirty="0">
                <a:solidFill>
                  <a:schemeClr val="tx1"/>
                </a:solidFill>
                <a:latin typeface="TT Commons Light" panose="02000506030000020003" pitchFamily="50" charset="0"/>
              </a:rPr>
              <a:t>Presentación</a:t>
            </a:r>
            <a:r>
              <a:rPr lang="de-DE" sz="1799" dirty="0">
                <a:solidFill>
                  <a:schemeClr val="tx1"/>
                </a:solidFill>
                <a:latin typeface="TT Commons Light" panose="02000506030000020003" pitchFamily="50" charset="0"/>
              </a:rPr>
              <a:t>: </a:t>
            </a:r>
            <a:r>
              <a:rPr lang="de-DE" sz="1799" dirty="0" smtClean="0">
                <a:solidFill>
                  <a:schemeClr val="tx1"/>
                </a:solidFill>
                <a:latin typeface="TT Commons Light" panose="02000506030000020003" pitchFamily="50" charset="0"/>
              </a:rPr>
              <a:t>10 sobres / 10 máscaras 20 gr</a:t>
            </a:r>
            <a:endParaRPr lang="de-DE" sz="1799" dirty="0">
              <a:solidFill>
                <a:schemeClr val="tx1"/>
              </a:solidFill>
              <a:latin typeface="TT Commons Light" panose="02000506030000020003" pitchFamily="50" charset="0"/>
            </a:endParaRPr>
          </a:p>
          <a:p>
            <a:pPr algn="l" rtl="0"/>
            <a:endParaRPr lang="es-ES" sz="1799" dirty="0">
              <a:solidFill>
                <a:schemeClr val="tx1"/>
              </a:solidFill>
              <a:latin typeface="TT Commons Light" panose="02000506030000020003" pitchFamily="50" charset="0"/>
            </a:endParaRPr>
          </a:p>
          <a:p>
            <a:pPr algn="l" rtl="0"/>
            <a:r>
              <a:rPr lang="es-ES" sz="1799" b="1" dirty="0">
                <a:solidFill>
                  <a:schemeClr val="tx1"/>
                </a:solidFill>
                <a:latin typeface="TT Commons Light" panose="02000506030000020003" pitchFamily="50" charset="0"/>
              </a:rPr>
              <a:t>Indicación</a:t>
            </a:r>
            <a:r>
              <a:rPr lang="es-ES" sz="1799" dirty="0">
                <a:solidFill>
                  <a:schemeClr val="tx1"/>
                </a:solidFill>
                <a:latin typeface="TT Commons Light" panose="02000506030000020003" pitchFamily="50" charset="0"/>
              </a:rPr>
              <a:t>: </a:t>
            </a:r>
            <a:r>
              <a:rPr lang="es-ES" sz="1799" dirty="0" err="1" smtClean="0">
                <a:solidFill>
                  <a:schemeClr val="tx1"/>
                </a:solidFill>
                <a:latin typeface="TT Commons Light" panose="02000506030000020003" pitchFamily="50" charset="0"/>
              </a:rPr>
              <a:t>Melasma</a:t>
            </a:r>
            <a:r>
              <a:rPr lang="es-ES" sz="1799" dirty="0" smtClean="0">
                <a:solidFill>
                  <a:schemeClr val="tx1"/>
                </a:solidFill>
                <a:latin typeface="TT Commons Light" panose="02000506030000020003" pitchFamily="50" charset="0"/>
              </a:rPr>
              <a:t> &amp; </a:t>
            </a:r>
            <a:r>
              <a:rPr lang="es-ES" sz="1799" dirty="0" err="1" smtClean="0">
                <a:solidFill>
                  <a:schemeClr val="tx1"/>
                </a:solidFill>
                <a:latin typeface="TT Commons Light" panose="02000506030000020003" pitchFamily="50" charset="0"/>
              </a:rPr>
              <a:t>Hiperpigmentación</a:t>
            </a:r>
            <a:r>
              <a:rPr lang="es-ES" sz="1799" dirty="0" smtClean="0">
                <a:solidFill>
                  <a:schemeClr val="tx1"/>
                </a:solidFill>
                <a:latin typeface="TT Commons Light" panose="02000506030000020003" pitchFamily="50" charset="0"/>
              </a:rPr>
              <a:t> Post-Inflamatoria</a:t>
            </a:r>
            <a:endParaRPr lang="es-ES" sz="1799" dirty="0">
              <a:solidFill>
                <a:schemeClr val="tx1"/>
              </a:solidFill>
              <a:latin typeface="TT Commons Light" panose="02000506030000020003" pitchFamily="50" charset="0"/>
            </a:endParaRPr>
          </a:p>
          <a:p>
            <a:pPr algn="l" rtl="0"/>
            <a:endParaRPr lang="es-ES" sz="1799" dirty="0">
              <a:solidFill>
                <a:schemeClr val="tx1"/>
              </a:solidFill>
              <a:latin typeface="TT Commons Light" panose="02000506030000020003" pitchFamily="50" charset="0"/>
            </a:endParaRPr>
          </a:p>
          <a:p>
            <a:r>
              <a:rPr lang="es-ES" sz="1799" b="1" dirty="0">
                <a:solidFill>
                  <a:schemeClr val="tx1"/>
                </a:solidFill>
                <a:latin typeface="TT Commons Light" panose="02000506030000020003" pitchFamily="50" charset="0"/>
              </a:rPr>
              <a:t>Ingredientes</a:t>
            </a:r>
            <a:r>
              <a:rPr lang="es-ES" sz="1799" dirty="0">
                <a:solidFill>
                  <a:schemeClr val="tx1"/>
                </a:solidFill>
                <a:latin typeface="TT Commons Light" panose="02000506030000020003" pitchFamily="50" charset="0"/>
              </a:rPr>
              <a:t>: </a:t>
            </a:r>
            <a:r>
              <a:rPr lang="es-ES" sz="1799" dirty="0" smtClean="0">
                <a:solidFill>
                  <a:schemeClr val="tx1"/>
                </a:solidFill>
                <a:latin typeface="TT Commons Light" panose="02000506030000020003" pitchFamily="50" charset="0"/>
              </a:rPr>
              <a:t>Extracto de granada, </a:t>
            </a:r>
            <a:r>
              <a:rPr lang="es-ES" sz="1799" dirty="0" err="1" smtClean="0">
                <a:solidFill>
                  <a:schemeClr val="tx1"/>
                </a:solidFill>
                <a:latin typeface="TT Commons Light" panose="02000506030000020003" pitchFamily="50" charset="0"/>
              </a:rPr>
              <a:t>niacinamida</a:t>
            </a:r>
            <a:r>
              <a:rPr lang="es-ES" sz="1799" dirty="0" smtClean="0">
                <a:solidFill>
                  <a:schemeClr val="tx1"/>
                </a:solidFill>
                <a:latin typeface="TT Commons Light" panose="02000506030000020003" pitchFamily="50" charset="0"/>
              </a:rPr>
              <a:t>, ácido hialurónico y </a:t>
            </a:r>
            <a:r>
              <a:rPr lang="es-ES" sz="1799" dirty="0" err="1" smtClean="0">
                <a:solidFill>
                  <a:schemeClr val="tx1"/>
                </a:solidFill>
                <a:latin typeface="TT Commons Light" panose="02000506030000020003" pitchFamily="50" charset="0"/>
              </a:rPr>
              <a:t>gluconolactona</a:t>
            </a:r>
            <a:endParaRPr lang="es-ES" sz="1799" dirty="0">
              <a:solidFill>
                <a:schemeClr val="tx1"/>
              </a:solidFill>
              <a:latin typeface="TT Commons Light" panose="02000506030000020003" pitchFamily="50"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8401" y="2426811"/>
            <a:ext cx="2714556" cy="2740555"/>
          </a:xfrm>
          <a:prstGeom prst="rect">
            <a:avLst/>
          </a:prstGeom>
        </p:spPr>
      </p:pic>
      <p:sp>
        <p:nvSpPr>
          <p:cNvPr id="7" name="10 CuadroTexto"/>
          <p:cNvSpPr txBox="1">
            <a:spLocks noChangeArrowheads="1"/>
          </p:cNvSpPr>
          <p:nvPr/>
        </p:nvSpPr>
        <p:spPr bwMode="auto">
          <a:xfrm>
            <a:off x="543496" y="1128514"/>
            <a:ext cx="8333348" cy="1077218"/>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DESPIGMEN MULTI VITAMIN PROMASK DP3 es una fórmula avanzada que combina extracto de granada, </a:t>
            </a:r>
            <a:r>
              <a:rPr lang="es-ES" sz="1600" dirty="0" err="1">
                <a:latin typeface="TT Commons Light" panose="02000506030000020003" pitchFamily="50" charset="0"/>
              </a:rPr>
              <a:t>niacinamida</a:t>
            </a:r>
            <a:r>
              <a:rPr lang="es-ES" sz="1600" dirty="0">
                <a:latin typeface="TT Commons Light" panose="02000506030000020003" pitchFamily="50" charset="0"/>
              </a:rPr>
              <a:t>, ácido hialurónico y </a:t>
            </a:r>
            <a:r>
              <a:rPr lang="es-ES" sz="1600" dirty="0" err="1">
                <a:latin typeface="TT Commons Light" panose="02000506030000020003" pitchFamily="50" charset="0"/>
              </a:rPr>
              <a:t>gluconolactona</a:t>
            </a:r>
            <a:r>
              <a:rPr lang="es-ES" sz="1600" dirty="0">
                <a:latin typeface="TT Commons Light" panose="02000506030000020003" pitchFamily="50" charset="0"/>
              </a:rPr>
              <a:t> para abordar eficazmente las preocupaciones relacionadas con la pigmentación cutánea. </a:t>
            </a:r>
            <a:endParaRPr lang="es-ES" sz="1600" dirty="0" smtClean="0">
              <a:latin typeface="TT Commons Light" panose="02000506030000020003" pitchFamily="50" charset="0"/>
            </a:endParaRPr>
          </a:p>
          <a:p>
            <a:endParaRPr lang="en-US" sz="1600" dirty="0">
              <a:latin typeface="TT Commons Light" panose="02000506030000020003" pitchFamily="50" charset="0"/>
            </a:endParaRPr>
          </a:p>
        </p:txBody>
      </p:sp>
    </p:spTree>
    <p:extLst>
      <p:ext uri="{BB962C8B-B14F-4D97-AF65-F5344CB8AC3E}">
        <p14:creationId xmlns:p14="http://schemas.microsoft.com/office/powerpoint/2010/main" val="3416561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5349734" cy="424732"/>
          </a:xfrm>
        </p:spPr>
        <p:txBody>
          <a:bodyPr/>
          <a:lstStyle/>
          <a:p>
            <a:r>
              <a:rPr lang="es-ES" sz="2400" spc="300" dirty="0"/>
              <a:t>DESPIGMEN MULTI VITAMIN PROMASK DP3 </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pPr lvl="0"/>
            <a:r>
              <a:rPr lang="es-ES" sz="1600" b="1" dirty="0" err="1">
                <a:latin typeface="TT Commons Light" panose="02000506030000020003" pitchFamily="50" charset="0"/>
              </a:rPr>
              <a:t>Niacinamida</a:t>
            </a:r>
            <a:r>
              <a:rPr lang="es-ES" sz="1600" b="1" dirty="0">
                <a:latin typeface="TT Commons Light" panose="02000506030000020003" pitchFamily="50" charset="0"/>
              </a:rPr>
              <a:t>:</a:t>
            </a:r>
          </a:p>
          <a:p>
            <a:pPr marL="285750" lvl="0" indent="-285750">
              <a:buFont typeface="Arial" panose="020B0604020202020204" pitchFamily="34" charset="0"/>
              <a:buChar char="•"/>
            </a:pPr>
            <a:r>
              <a:rPr lang="es-ES" sz="1600" dirty="0" smtClean="0">
                <a:latin typeface="TT Commons Light" panose="02000506030000020003" pitchFamily="50" charset="0"/>
              </a:rPr>
              <a:t>Vitamina </a:t>
            </a:r>
            <a:r>
              <a:rPr lang="es-ES" sz="1600" dirty="0">
                <a:latin typeface="TT Commons Light" panose="02000506030000020003" pitchFamily="50" charset="0"/>
              </a:rPr>
              <a:t>B3, es un ingrediente versátil en el cuidado de la piel que ha demostrado ser efectivo en múltiples áreas, desde la </a:t>
            </a:r>
            <a:r>
              <a:rPr lang="es-ES" sz="1600" b="1" dirty="0">
                <a:latin typeface="TT Commons Light" panose="02000506030000020003" pitchFamily="50" charset="0"/>
              </a:rPr>
              <a:t>reducción de la </a:t>
            </a:r>
            <a:r>
              <a:rPr lang="es-ES" sz="1600" b="1" dirty="0" err="1">
                <a:latin typeface="TT Commons Light" panose="02000506030000020003" pitchFamily="50" charset="0"/>
              </a:rPr>
              <a:t>hiperpigmentación</a:t>
            </a:r>
            <a:r>
              <a:rPr lang="es-ES" sz="1600" b="1" dirty="0">
                <a:latin typeface="TT Commons Light" panose="02000506030000020003" pitchFamily="50" charset="0"/>
              </a:rPr>
              <a:t> </a:t>
            </a:r>
            <a:r>
              <a:rPr lang="es-ES" sz="1600" dirty="0">
                <a:latin typeface="TT Commons Light" panose="02000506030000020003" pitchFamily="50" charset="0"/>
              </a:rPr>
              <a:t>hasta el fortalecimiento de la barrera cutánea.</a:t>
            </a:r>
          </a:p>
          <a:p>
            <a:pPr marL="285750" lvl="0" indent="-285750">
              <a:buFont typeface="Arial" panose="020B0604020202020204" pitchFamily="34" charset="0"/>
              <a:buChar char="•"/>
            </a:pPr>
            <a:r>
              <a:rPr lang="es-ES" sz="1600" dirty="0" smtClean="0">
                <a:latin typeface="TT Commons Light" panose="02000506030000020003" pitchFamily="50" charset="0"/>
              </a:rPr>
              <a:t>Además </a:t>
            </a:r>
            <a:r>
              <a:rPr lang="es-ES" sz="1600" dirty="0">
                <a:latin typeface="TT Commons Light" panose="02000506030000020003" pitchFamily="50" charset="0"/>
              </a:rPr>
              <a:t>de sus propiedades </a:t>
            </a:r>
            <a:r>
              <a:rPr lang="es-ES" sz="1600" dirty="0" err="1">
                <a:latin typeface="TT Commons Light" panose="02000506030000020003" pitchFamily="50" charset="0"/>
              </a:rPr>
              <a:t>despigmentantes</a:t>
            </a:r>
            <a:r>
              <a:rPr lang="es-ES" sz="1600" dirty="0">
                <a:latin typeface="TT Commons Light" panose="02000506030000020003" pitchFamily="50" charset="0"/>
              </a:rPr>
              <a:t>, la </a:t>
            </a:r>
            <a:r>
              <a:rPr lang="es-ES" sz="1600" dirty="0" err="1">
                <a:latin typeface="TT Commons Light" panose="02000506030000020003" pitchFamily="50" charset="0"/>
              </a:rPr>
              <a:t>niacinamida</a:t>
            </a:r>
            <a:r>
              <a:rPr lang="es-ES" sz="1600" dirty="0">
                <a:latin typeface="TT Commons Light" panose="02000506030000020003" pitchFamily="50" charset="0"/>
              </a:rPr>
              <a:t> también ha demostrado ser </a:t>
            </a:r>
            <a:r>
              <a:rPr lang="es-ES" sz="1600" b="1" dirty="0" smtClean="0">
                <a:latin typeface="TT Commons Light" panose="02000506030000020003" pitchFamily="50" charset="0"/>
              </a:rPr>
              <a:t>antioxidante</a:t>
            </a:r>
            <a:r>
              <a:rPr lang="es-ES" sz="1600" dirty="0">
                <a:latin typeface="TT Commons Light" panose="02000506030000020003" pitchFamily="50" charset="0"/>
              </a:rPr>
              <a:t>, lo que la convierte en un ingrediente valioso para combatir el envejecimiento prematuro de la </a:t>
            </a:r>
            <a:r>
              <a:rPr lang="es-ES" sz="1600" dirty="0" smtClean="0">
                <a:latin typeface="TT Commons Light" panose="02000506030000020003" pitchFamily="50" charset="0"/>
              </a:rPr>
              <a:t>piel</a:t>
            </a:r>
          </a:p>
          <a:p>
            <a:pPr marL="285750" lvl="0" indent="-285750">
              <a:buFont typeface="Arial" panose="020B0604020202020204" pitchFamily="34" charset="0"/>
              <a:buChar char="•"/>
            </a:pPr>
            <a:r>
              <a:rPr lang="es-ES" sz="1600" dirty="0" smtClean="0">
                <a:latin typeface="TT Commons Light" panose="02000506030000020003" pitchFamily="50" charset="0"/>
              </a:rPr>
              <a:t>Al </a:t>
            </a:r>
            <a:r>
              <a:rPr lang="es-ES" sz="1600" dirty="0">
                <a:latin typeface="TT Commons Light" panose="02000506030000020003" pitchFamily="50" charset="0"/>
              </a:rPr>
              <a:t>mejorar la </a:t>
            </a:r>
            <a:r>
              <a:rPr lang="es-ES" sz="1600" b="1" dirty="0">
                <a:latin typeface="TT Commons Light" panose="02000506030000020003" pitchFamily="50" charset="0"/>
              </a:rPr>
              <a:t>función barrera </a:t>
            </a:r>
            <a:r>
              <a:rPr lang="es-ES" sz="1600" dirty="0">
                <a:latin typeface="TT Commons Light" panose="02000506030000020003" pitchFamily="50" charset="0"/>
              </a:rPr>
              <a:t>de la </a:t>
            </a:r>
            <a:r>
              <a:rPr lang="es-ES" sz="1600" dirty="0" smtClean="0">
                <a:latin typeface="TT Commons Light" panose="02000506030000020003" pitchFamily="50" charset="0"/>
              </a:rPr>
              <a:t>piel también </a:t>
            </a:r>
            <a:r>
              <a:rPr lang="es-ES" sz="1600" dirty="0">
                <a:latin typeface="TT Commons Light" panose="02000506030000020003" pitchFamily="50" charset="0"/>
              </a:rPr>
              <a:t>puede reducir la sensibilidad y la irritación </a:t>
            </a:r>
            <a:r>
              <a:rPr lang="es-ES" sz="1600" dirty="0" smtClean="0">
                <a:latin typeface="TT Commons Light" panose="02000506030000020003" pitchFamily="50" charset="0"/>
              </a:rPr>
              <a:t>cutánea</a:t>
            </a:r>
            <a:r>
              <a:rPr lang="es-ES" sz="1600" dirty="0">
                <a:latin typeface="TT Commons Light" panose="02000506030000020003" pitchFamily="50" charset="0"/>
              </a:rPr>
              <a:t>.</a:t>
            </a:r>
            <a:endParaRPr lang="es-ES" sz="1600" dirty="0" smtClean="0">
              <a:latin typeface="TT Commons Light" panose="02000506030000020003" pitchFamily="50" charset="0"/>
            </a:endParaRPr>
          </a:p>
          <a:p>
            <a:pPr marL="285750" lvl="0" indent="-285750">
              <a:buFontTx/>
              <a:buChar char="-"/>
            </a:pPr>
            <a:endParaRPr lang="es-ES" sz="1600" dirty="0">
              <a:latin typeface="TT Commons Light" panose="02000506030000020003" pitchFamily="50" charset="0"/>
            </a:endParaRPr>
          </a:p>
          <a:p>
            <a:pPr lvl="0"/>
            <a:r>
              <a:rPr lang="es-ES" sz="1600" b="1" dirty="0">
                <a:latin typeface="TT Commons Light" panose="02000506030000020003" pitchFamily="50" charset="0"/>
              </a:rPr>
              <a:t>Extracto de </a:t>
            </a:r>
            <a:r>
              <a:rPr lang="es-ES" sz="1600" b="1" dirty="0" smtClean="0">
                <a:latin typeface="TT Commons Light" panose="02000506030000020003" pitchFamily="50" charset="0"/>
              </a:rPr>
              <a:t>granada:</a:t>
            </a:r>
          </a:p>
          <a:p>
            <a:pPr marL="285750" lvl="0" indent="-285750">
              <a:buFont typeface="Arial" panose="020B0604020202020204" pitchFamily="34" charset="0"/>
              <a:buChar char="•"/>
            </a:pPr>
            <a:r>
              <a:rPr lang="es-ES" sz="1600" dirty="0" smtClean="0">
                <a:latin typeface="TT Commons Light" panose="02000506030000020003" pitchFamily="50" charset="0"/>
              </a:rPr>
              <a:t>Fuente </a:t>
            </a:r>
            <a:r>
              <a:rPr lang="es-ES" sz="1600" dirty="0">
                <a:latin typeface="TT Commons Light" panose="02000506030000020003" pitchFamily="50" charset="0"/>
              </a:rPr>
              <a:t>rica en </a:t>
            </a:r>
            <a:r>
              <a:rPr lang="es-ES" sz="1600" dirty="0" err="1">
                <a:latin typeface="TT Commons Light" panose="02000506030000020003" pitchFamily="50" charset="0"/>
              </a:rPr>
              <a:t>polifenoles</a:t>
            </a:r>
            <a:r>
              <a:rPr lang="es-ES" sz="1600" dirty="0">
                <a:latin typeface="TT Commons Light" panose="02000506030000020003" pitchFamily="50" charset="0"/>
              </a:rPr>
              <a:t>, que son compuestos </a:t>
            </a:r>
            <a:r>
              <a:rPr lang="es-ES" sz="1600" b="1" dirty="0" smtClean="0">
                <a:latin typeface="TT Commons Light" panose="02000506030000020003" pitchFamily="50" charset="0"/>
              </a:rPr>
              <a:t>antioxidantes</a:t>
            </a:r>
            <a:r>
              <a:rPr lang="es-ES" sz="1600" dirty="0" smtClean="0">
                <a:latin typeface="TT Commons Light" panose="02000506030000020003" pitchFamily="50" charset="0"/>
              </a:rPr>
              <a:t>.</a:t>
            </a:r>
          </a:p>
          <a:p>
            <a:pPr marL="285750" lvl="0" indent="-285750">
              <a:buFont typeface="Arial" panose="020B0604020202020204" pitchFamily="34" charset="0"/>
              <a:buChar char="•"/>
            </a:pPr>
            <a:r>
              <a:rPr lang="es-ES" sz="1600" dirty="0" smtClean="0">
                <a:latin typeface="TT Commons Light" panose="02000506030000020003" pitchFamily="50" charset="0"/>
              </a:rPr>
              <a:t>Ha </a:t>
            </a:r>
            <a:r>
              <a:rPr lang="es-ES" sz="1600" dirty="0">
                <a:latin typeface="TT Commons Light" panose="02000506030000020003" pitchFamily="50" charset="0"/>
              </a:rPr>
              <a:t>demostrado tener efectos </a:t>
            </a:r>
            <a:r>
              <a:rPr lang="es-ES" sz="1600" b="1" dirty="0" err="1">
                <a:latin typeface="TT Commons Light" panose="02000506030000020003" pitchFamily="50" charset="0"/>
              </a:rPr>
              <a:t>despigmentantes</a:t>
            </a:r>
            <a:r>
              <a:rPr lang="es-ES" sz="1600" dirty="0">
                <a:latin typeface="TT Commons Light" panose="02000506030000020003" pitchFamily="50" charset="0"/>
              </a:rPr>
              <a:t> al inhibir la producción excesiva de melanina en la piel.</a:t>
            </a:r>
          </a:p>
          <a:p>
            <a:pPr marL="285750" lvl="0" indent="-285750">
              <a:buFont typeface="Arial" panose="020B0604020202020204" pitchFamily="34" charset="0"/>
              <a:buChar char="•"/>
            </a:pPr>
            <a:r>
              <a:rPr lang="es-ES" sz="1600" dirty="0" smtClean="0">
                <a:latin typeface="TT Commons Light" panose="02000506030000020003" pitchFamily="50" charset="0"/>
              </a:rPr>
              <a:t>Estudios </a:t>
            </a:r>
            <a:r>
              <a:rPr lang="es-ES" sz="1600" dirty="0">
                <a:latin typeface="TT Commons Light" panose="02000506030000020003" pitchFamily="50" charset="0"/>
              </a:rPr>
              <a:t>científicos han sugerido que el extracto de granada puede tener un efecto </a:t>
            </a:r>
            <a:r>
              <a:rPr lang="es-ES" sz="1600" b="1" dirty="0">
                <a:latin typeface="TT Commons Light" panose="02000506030000020003" pitchFamily="50" charset="0"/>
              </a:rPr>
              <a:t>inhibidor sobre la enzima </a:t>
            </a:r>
            <a:r>
              <a:rPr lang="es-ES" sz="1600" b="1" dirty="0" err="1">
                <a:latin typeface="TT Commons Light" panose="02000506030000020003" pitchFamily="50" charset="0"/>
              </a:rPr>
              <a:t>tirosinasa</a:t>
            </a:r>
            <a:r>
              <a:rPr lang="es-ES" sz="1600" dirty="0">
                <a:latin typeface="TT Commons Light" panose="02000506030000020003" pitchFamily="50" charset="0"/>
              </a:rPr>
              <a:t>, lo que podría contribuir a su capacidad para aclarar las manchas oscuras y promover un tono de piel más uniforme. </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1051746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5349734" cy="424732"/>
          </a:xfrm>
        </p:spPr>
        <p:txBody>
          <a:bodyPr/>
          <a:lstStyle/>
          <a:p>
            <a:r>
              <a:rPr lang="es-ES" sz="2400" spc="300" dirty="0"/>
              <a:t>DESPIGMEN MULTI VITAMIN PROMASK DP3 </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3539430"/>
          </a:xfrm>
          <a:prstGeom prst="rect">
            <a:avLst/>
          </a:prstGeom>
          <a:noFill/>
          <a:ln w="9525">
            <a:noFill/>
            <a:miter lim="800000"/>
            <a:headEnd/>
            <a:tailEnd/>
          </a:ln>
        </p:spPr>
        <p:txBody>
          <a:bodyPr wrap="square">
            <a:spAutoFit/>
          </a:bodyPr>
          <a:lstStyle/>
          <a:p>
            <a:pPr lvl="0"/>
            <a:r>
              <a:rPr lang="es-ES" sz="1600" b="1" dirty="0" err="1">
                <a:latin typeface="TT Commons Light" panose="02000506030000020003" pitchFamily="50" charset="0"/>
              </a:rPr>
              <a:t>Gluconolactona</a:t>
            </a:r>
            <a:r>
              <a:rPr lang="es-ES" sz="1600" b="1" dirty="0">
                <a:latin typeface="TT Commons Light" panose="02000506030000020003" pitchFamily="50" charset="0"/>
              </a:rPr>
              <a:t>:</a:t>
            </a:r>
          </a:p>
          <a:p>
            <a:pPr marL="285750" lvl="0" indent="-285750">
              <a:buFont typeface="Arial" panose="020B0604020202020204" pitchFamily="34" charset="0"/>
              <a:buChar char="•"/>
            </a:pPr>
            <a:r>
              <a:rPr lang="es-ES" sz="1600" dirty="0" smtClean="0">
                <a:latin typeface="TT Commons Light" panose="02000506030000020003" pitchFamily="50" charset="0"/>
              </a:rPr>
              <a:t>La </a:t>
            </a:r>
            <a:r>
              <a:rPr lang="es-ES" sz="1600" dirty="0" err="1">
                <a:latin typeface="TT Commons Light" panose="02000506030000020003" pitchFamily="50" charset="0"/>
              </a:rPr>
              <a:t>gluconolactona</a:t>
            </a:r>
            <a:r>
              <a:rPr lang="es-ES" sz="1600" dirty="0">
                <a:latin typeface="TT Commons Light" panose="02000506030000020003" pitchFamily="50" charset="0"/>
              </a:rPr>
              <a:t> es un </a:t>
            </a:r>
            <a:r>
              <a:rPr lang="es-ES" sz="1600" dirty="0" err="1">
                <a:latin typeface="TT Commons Light" panose="02000506030000020003" pitchFamily="50" charset="0"/>
              </a:rPr>
              <a:t>polihidroxiácido</a:t>
            </a:r>
            <a:r>
              <a:rPr lang="es-ES" sz="1600" dirty="0">
                <a:latin typeface="TT Commons Light" panose="02000506030000020003" pitchFamily="50" charset="0"/>
              </a:rPr>
              <a:t> (PHA) que ofrece una exfoliación suave y efectiva para la piel, sin causar irritación.</a:t>
            </a:r>
          </a:p>
          <a:p>
            <a:pPr marL="285750" lvl="0" indent="-285750">
              <a:buFont typeface="Arial" panose="020B0604020202020204" pitchFamily="34" charset="0"/>
              <a:buChar char="•"/>
            </a:pPr>
            <a:r>
              <a:rPr lang="es-ES" sz="1600" dirty="0" smtClean="0">
                <a:latin typeface="TT Commons Light" panose="02000506030000020003" pitchFamily="50" charset="0"/>
              </a:rPr>
              <a:t>Esta </a:t>
            </a:r>
            <a:r>
              <a:rPr lang="es-ES" sz="1600" dirty="0">
                <a:latin typeface="TT Commons Light" panose="02000506030000020003" pitchFamily="50" charset="0"/>
              </a:rPr>
              <a:t>molécula de acción suave elimina delicadamente las células muertas de la superficie cutánea, promoviendo así la renovación celular y mejorando la textura de la piel.</a:t>
            </a:r>
          </a:p>
          <a:p>
            <a:pPr marL="285750" lvl="0" indent="-285750">
              <a:buFont typeface="Arial" panose="020B0604020202020204" pitchFamily="34" charset="0"/>
              <a:buChar char="•"/>
            </a:pPr>
            <a:r>
              <a:rPr lang="es-ES" sz="1600" dirty="0" smtClean="0">
                <a:latin typeface="TT Commons Light" panose="02000506030000020003" pitchFamily="50" charset="0"/>
              </a:rPr>
              <a:t>Además </a:t>
            </a:r>
            <a:r>
              <a:rPr lang="es-ES" sz="1600" dirty="0">
                <a:latin typeface="TT Commons Light" panose="02000506030000020003" pitchFamily="50" charset="0"/>
              </a:rPr>
              <a:t>de sus beneficios exfoliantes, la </a:t>
            </a:r>
            <a:r>
              <a:rPr lang="es-ES" sz="1600" dirty="0" err="1">
                <a:latin typeface="TT Commons Light" panose="02000506030000020003" pitchFamily="50" charset="0"/>
              </a:rPr>
              <a:t>gluconolactona</a:t>
            </a:r>
            <a:r>
              <a:rPr lang="es-ES" sz="1600" dirty="0">
                <a:latin typeface="TT Commons Light" panose="02000506030000020003" pitchFamily="50" charset="0"/>
              </a:rPr>
              <a:t> exhibe propiedades antioxidantes, ayudando a proteger la piel contra el estrés oxidativo y los daños causados por los radicales libres.</a:t>
            </a:r>
          </a:p>
          <a:p>
            <a:pPr lvl="0"/>
            <a:endParaRPr lang="es-ES" sz="1600" dirty="0">
              <a:latin typeface="TT Commons Light" panose="02000506030000020003" pitchFamily="50" charset="0"/>
            </a:endParaRPr>
          </a:p>
          <a:p>
            <a:pPr lvl="0"/>
            <a:r>
              <a:rPr lang="es-ES" sz="1600" b="1" dirty="0">
                <a:latin typeface="TT Commons Light" panose="02000506030000020003" pitchFamily="50" charset="0"/>
              </a:rPr>
              <a:t>Ácido hialurónico:</a:t>
            </a:r>
          </a:p>
          <a:p>
            <a:pPr marL="285750" lvl="0" indent="-285750">
              <a:buFont typeface="Arial" panose="020B0604020202020204" pitchFamily="34" charset="0"/>
              <a:buChar char="•"/>
            </a:pPr>
            <a:r>
              <a:rPr lang="es-ES" sz="1600" dirty="0" smtClean="0">
                <a:latin typeface="TT Commons Light" panose="02000506030000020003" pitchFamily="50" charset="0"/>
              </a:rPr>
              <a:t>El </a:t>
            </a:r>
            <a:r>
              <a:rPr lang="es-ES" sz="1600" dirty="0">
                <a:latin typeface="TT Commons Light" panose="02000506030000020003" pitchFamily="50" charset="0"/>
              </a:rPr>
              <a:t>ácido hialurónico es un polisacárido natural conocido por su capacidad para retener agua.</a:t>
            </a:r>
          </a:p>
          <a:p>
            <a:pPr marL="285750" lvl="0" indent="-285750">
              <a:buFont typeface="Arial" panose="020B0604020202020204" pitchFamily="34" charset="0"/>
              <a:buChar char="•"/>
            </a:pPr>
            <a:r>
              <a:rPr lang="es-ES" sz="1600" dirty="0" smtClean="0">
                <a:latin typeface="TT Commons Light" panose="02000506030000020003" pitchFamily="50" charset="0"/>
              </a:rPr>
              <a:t>Actúa </a:t>
            </a:r>
            <a:r>
              <a:rPr lang="es-ES" sz="1600" dirty="0">
                <a:latin typeface="TT Commons Light" panose="02000506030000020003" pitchFamily="50" charset="0"/>
              </a:rPr>
              <a:t>como un humectante altamente eficaz al proporcionar hidratación profunda a la piel, ayudando a mantenerla suave y flexible.</a:t>
            </a:r>
          </a:p>
          <a:p>
            <a:pPr marL="285750" lvl="0" indent="-285750">
              <a:buFont typeface="Arial" panose="020B0604020202020204" pitchFamily="34" charset="0"/>
              <a:buChar char="•"/>
            </a:pPr>
            <a:r>
              <a:rPr lang="es-ES" sz="1600" dirty="0" smtClean="0">
                <a:latin typeface="TT Commons Light" panose="02000506030000020003" pitchFamily="50" charset="0"/>
              </a:rPr>
              <a:t>Además </a:t>
            </a:r>
            <a:r>
              <a:rPr lang="es-ES" sz="1600" dirty="0">
                <a:latin typeface="TT Commons Light" panose="02000506030000020003" pitchFamily="50" charset="0"/>
              </a:rPr>
              <a:t>de sus propiedades hidratantes, el ácido hialurónico contribuye a mantener la integridad de la matriz extracelular, lo que es fundamental para una piel sana y joven.</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1525597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811714" cy="424732"/>
          </a:xfrm>
        </p:spPr>
        <p:txBody>
          <a:bodyPr/>
          <a:lstStyle/>
          <a:p>
            <a:r>
              <a:rPr lang="es-ES" sz="2400" spc="300" dirty="0" smtClean="0"/>
              <a:t>MODO DE USO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283124"/>
            <a:ext cx="8333348" cy="1323439"/>
          </a:xfrm>
          <a:prstGeom prst="rect">
            <a:avLst/>
          </a:prstGeom>
          <a:noFill/>
          <a:ln w="9525">
            <a:noFill/>
            <a:miter lim="800000"/>
            <a:headEnd/>
            <a:tailEnd/>
          </a:ln>
        </p:spPr>
        <p:txBody>
          <a:bodyPr wrap="square">
            <a:spAutoFit/>
          </a:bodyPr>
          <a:lstStyle/>
          <a:p>
            <a:pPr marL="285750" lvl="0" indent="-285750">
              <a:buFont typeface="Arial" panose="020B0604020202020204" pitchFamily="34" charset="0"/>
              <a:buChar char="•"/>
            </a:pPr>
            <a:r>
              <a:rPr lang="es-ES" sz="1600" dirty="0">
                <a:latin typeface="TT Commons Light" panose="02000506030000020003" pitchFamily="50" charset="0"/>
              </a:rPr>
              <a:t>Colocar la máscara sobre el rostro limpio o seco, ajustándola a la altura de los ojos y adaptándola a los contornos faciales.</a:t>
            </a:r>
            <a:endParaRPr lang="en-US" sz="1600" dirty="0">
              <a:latin typeface="TT Commons Light" panose="02000506030000020003" pitchFamily="50" charset="0"/>
            </a:endParaRPr>
          </a:p>
          <a:p>
            <a:pPr marL="285750" lvl="0" indent="-285750">
              <a:buFont typeface="Arial" panose="020B0604020202020204" pitchFamily="34" charset="0"/>
              <a:buChar char="•"/>
            </a:pPr>
            <a:r>
              <a:rPr lang="es-ES" sz="1600" dirty="0">
                <a:latin typeface="TT Commons Light" panose="02000506030000020003" pitchFamily="50" charset="0"/>
              </a:rPr>
              <a:t>Dejar actuar la mascarilla durante </a:t>
            </a:r>
            <a:r>
              <a:rPr lang="es-ES" sz="1600" b="1" dirty="0">
                <a:latin typeface="TT Commons Light" panose="02000506030000020003" pitchFamily="50" charset="0"/>
              </a:rPr>
              <a:t>15-20 minutos</a:t>
            </a:r>
            <a:r>
              <a:rPr lang="es-ES" sz="1600" dirty="0">
                <a:latin typeface="TT Commons Light" panose="02000506030000020003" pitchFamily="50" charset="0"/>
              </a:rPr>
              <a:t>.</a:t>
            </a:r>
            <a:endParaRPr lang="en-US" sz="1600" dirty="0">
              <a:latin typeface="TT Commons Light" panose="02000506030000020003" pitchFamily="50" charset="0"/>
            </a:endParaRPr>
          </a:p>
          <a:p>
            <a:pPr marL="285750" lvl="0" indent="-285750">
              <a:buFont typeface="Arial" panose="020B0604020202020204" pitchFamily="34" charset="0"/>
              <a:buChar char="•"/>
            </a:pPr>
            <a:r>
              <a:rPr lang="es-ES" sz="1600" dirty="0">
                <a:latin typeface="TT Commons Light" panose="02000506030000020003" pitchFamily="50" charset="0"/>
              </a:rPr>
              <a:t>Retirar la máscara y masajear suavemente el </a:t>
            </a:r>
            <a:r>
              <a:rPr lang="es-ES" sz="1600" dirty="0" err="1">
                <a:latin typeface="TT Commons Light" panose="02000506030000020003" pitchFamily="50" charset="0"/>
              </a:rPr>
              <a:t>serum</a:t>
            </a:r>
            <a:r>
              <a:rPr lang="es-ES" sz="1600" dirty="0">
                <a:latin typeface="TT Commons Light" panose="02000506030000020003" pitchFamily="50" charset="0"/>
              </a:rPr>
              <a:t> restante con las yemas de los dedos hasta su completa absorción</a:t>
            </a:r>
            <a:endParaRPr lang="en-US" sz="1600" dirty="0">
              <a:latin typeface="TT Commons Light" panose="02000506030000020003" pitchFamily="50" charset="0"/>
            </a:endParaRPr>
          </a:p>
        </p:txBody>
      </p:sp>
      <p:pic>
        <p:nvPicPr>
          <p:cNvPr id="2" name="Imagen 1"/>
          <p:cNvPicPr>
            <a:picLocks noChangeAspect="1"/>
          </p:cNvPicPr>
          <p:nvPr/>
        </p:nvPicPr>
        <p:blipFill>
          <a:blip r:embed="rId2"/>
          <a:stretch>
            <a:fillRect/>
          </a:stretch>
        </p:blipFill>
        <p:spPr>
          <a:xfrm>
            <a:off x="543496" y="2928714"/>
            <a:ext cx="8648700" cy="1676400"/>
          </a:xfrm>
          <a:prstGeom prst="rect">
            <a:avLst/>
          </a:prstGeom>
        </p:spPr>
      </p:pic>
    </p:spTree>
    <p:extLst>
      <p:ext uri="{BB962C8B-B14F-4D97-AF65-F5344CB8AC3E}">
        <p14:creationId xmlns:p14="http://schemas.microsoft.com/office/powerpoint/2010/main" val="2569468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58624</TotalTime>
  <Words>2169</Words>
  <Application>Microsoft Office PowerPoint</Application>
  <PresentationFormat>Personalizado</PresentationFormat>
  <Paragraphs>125</Paragraphs>
  <Slides>20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Arial</vt:lpstr>
      <vt:lpstr>Bebas Neue Regular</vt:lpstr>
      <vt:lpstr>Calibri</vt:lpstr>
      <vt:lpstr>Carlito</vt:lpstr>
      <vt:lpstr>Gotham Book</vt:lpstr>
      <vt:lpstr>Gotham Rounded Book</vt:lpstr>
      <vt:lpstr>TT Commons</vt:lpstr>
      <vt:lpstr>TT Commons Light</vt:lpstr>
      <vt:lpstr>Verdana</vt:lpstr>
      <vt:lpstr>Tema4 atache</vt:lpstr>
      <vt:lpstr>Presentación de PowerPoint</vt:lpstr>
      <vt:lpstr>DERMIC + PRO MASK</vt:lpstr>
      <vt:lpstr>TECNOLOGÍA DE FIBRA VEGETAL</vt:lpstr>
      <vt:lpstr>Presentación de PowerPoint</vt:lpstr>
      <vt:lpstr>DERMIC + PRO MASK</vt:lpstr>
      <vt:lpstr>DESPIGMEN MULTI VITAMIN PROMASK DP3 </vt:lpstr>
      <vt:lpstr>DESPIGMEN MULTI VITAMIN PROMASK DP3 </vt:lpstr>
      <vt:lpstr>DESPIGMEN MULTI VITAMIN PROMASK DP3 </vt:lpstr>
      <vt:lpstr>MODO DE USO</vt:lpstr>
      <vt:lpstr>VITAMIN C ACTION AHA PROMASK CV </vt:lpstr>
      <vt:lpstr>INGREDIENTES</vt:lpstr>
      <vt:lpstr>INGREDIENTES</vt:lpstr>
      <vt:lpstr>MODO DE USO</vt:lpstr>
      <vt:lpstr>WRINKLE ATTACK PROMASK VA~B3 </vt:lpstr>
      <vt:lpstr>INGREDIENTES</vt:lpstr>
      <vt:lpstr>MODO DE USO</vt:lpstr>
      <vt:lpstr>PURIFYNG CLEAR SKIN PROMASK SK</vt:lpstr>
      <vt:lpstr>INGREDIENTES</vt:lpstr>
      <vt:lpstr>INGREDIENTES</vt:lpstr>
      <vt:lpstr>MODO DE USO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CMB</dc:creator>
  <cp:lastModifiedBy>Lorena Martinez</cp:lastModifiedBy>
  <cp:revision>2692</cp:revision>
  <cp:lastPrinted>2017-10-20T06:50:32Z</cp:lastPrinted>
  <dcterms:created xsi:type="dcterms:W3CDTF">2017-06-09T06:59:31Z</dcterms:created>
  <dcterms:modified xsi:type="dcterms:W3CDTF">2024-05-09T14:08:03Z</dcterms:modified>
</cp:coreProperties>
</file>