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609" r:id="rId2"/>
    <p:sldId id="640" r:id="rId3"/>
    <p:sldId id="613" r:id="rId4"/>
    <p:sldId id="650" r:id="rId5"/>
    <p:sldId id="652" r:id="rId6"/>
    <p:sldId id="689" r:id="rId7"/>
    <p:sldId id="690" r:id="rId8"/>
    <p:sldId id="699" r:id="rId9"/>
    <p:sldId id="700" r:id="rId10"/>
    <p:sldId id="653" r:id="rId11"/>
    <p:sldId id="660" r:id="rId12"/>
    <p:sldId id="701" r:id="rId13"/>
    <p:sldId id="702" r:id="rId14"/>
    <p:sldId id="654" r:id="rId15"/>
    <p:sldId id="663" r:id="rId16"/>
    <p:sldId id="703" r:id="rId17"/>
    <p:sldId id="693" r:id="rId18"/>
    <p:sldId id="694" r:id="rId19"/>
    <p:sldId id="704" r:id="rId20"/>
    <p:sldId id="705" r:id="rId21"/>
  </p:sldIdLst>
  <p:sldSz cx="10160000" cy="571341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B953"/>
    <a:srgbClr val="FBFBFB"/>
    <a:srgbClr val="59ACD3"/>
    <a:srgbClr val="5AADD4"/>
    <a:srgbClr val="509DC2"/>
    <a:srgbClr val="7E98AA"/>
    <a:srgbClr val="FFFFFF"/>
    <a:srgbClr val="FDFDFD"/>
    <a:srgbClr val="F7F7F7"/>
    <a:srgbClr val="F8F7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26" autoAdjust="0"/>
    <p:restoredTop sz="94148"/>
  </p:normalViewPr>
  <p:slideViewPr>
    <p:cSldViewPr>
      <p:cViewPr varScale="1">
        <p:scale>
          <a:sx n="87" d="100"/>
          <a:sy n="87" d="100"/>
        </p:scale>
        <p:origin x="450" y="90"/>
      </p:cViewPr>
      <p:guideLst>
        <p:guide orient="horz" pos="1800"/>
        <p:guide pos="320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75E08F-1702-B24C-B93C-19A03ACCB07D}" type="datetimeFigureOut">
              <a:rPr lang="es-ES_tradnl" smtClean="0"/>
              <a:pPr/>
              <a:t>09/05/2024</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EC700-6D31-674E-9210-2B86FC388371}" type="slidenum">
              <a:rPr lang="es-ES_tradnl" smtClean="0"/>
              <a:pPr/>
              <a:t>‹Nº›</a:t>
            </a:fld>
            <a:endParaRPr lang="es-ES_tradnl"/>
          </a:p>
        </p:txBody>
      </p:sp>
    </p:spTree>
    <p:extLst>
      <p:ext uri="{BB962C8B-B14F-4D97-AF65-F5344CB8AC3E}">
        <p14:creationId xmlns:p14="http://schemas.microsoft.com/office/powerpoint/2010/main" val="30111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3" name="Subtítulo 2"/>
          <p:cNvSpPr>
            <a:spLocks noGrp="1"/>
          </p:cNvSpPr>
          <p:nvPr>
            <p:ph type="subTitle" idx="1" hasCustomPrompt="1"/>
          </p:nvPr>
        </p:nvSpPr>
        <p:spPr>
          <a:xfrm>
            <a:off x="698500" y="1406968"/>
            <a:ext cx="8763000" cy="3515357"/>
          </a:xfrm>
        </p:spPr>
        <p:txBody>
          <a:bodyPr>
            <a:normAutofit/>
          </a:bodyPr>
          <a:lstStyle>
            <a:lvl1pPr marL="0" indent="0" algn="l">
              <a:buNone/>
              <a:defRPr sz="1666"/>
            </a:lvl1pPr>
            <a:lvl2pPr marL="380871" indent="0" algn="ctr">
              <a:buNone/>
              <a:defRPr sz="1666"/>
            </a:lvl2pPr>
            <a:lvl3pPr marL="761741" indent="0" algn="ctr">
              <a:buNone/>
              <a:defRPr sz="1500"/>
            </a:lvl3pPr>
            <a:lvl4pPr marL="1142611" indent="0" algn="ctr">
              <a:buNone/>
              <a:defRPr sz="1333"/>
            </a:lvl4pPr>
            <a:lvl5pPr marL="1523482" indent="0" algn="ctr">
              <a:buNone/>
              <a:defRPr sz="1333"/>
            </a:lvl5pPr>
            <a:lvl6pPr marL="1904353" indent="0" algn="ctr">
              <a:buNone/>
              <a:defRPr sz="1333"/>
            </a:lvl6pPr>
            <a:lvl7pPr marL="2285223" indent="0" algn="ctr">
              <a:buNone/>
              <a:defRPr sz="1333"/>
            </a:lvl7pPr>
            <a:lvl8pPr marL="2666093" indent="0" algn="ctr">
              <a:buNone/>
              <a:defRPr sz="1333"/>
            </a:lvl8pPr>
            <a:lvl9pPr marL="3046964" indent="0" algn="ctr">
              <a:buNone/>
              <a:defRPr sz="1333"/>
            </a:lvl9pPr>
          </a:lstStyle>
          <a:p>
            <a:r>
              <a:rPr lang="es-ES" dirty="0" smtClean="0"/>
              <a:t>Texto </a:t>
            </a:r>
            <a:r>
              <a:rPr lang="es-ES" dirty="0" err="1" smtClean="0"/>
              <a:t>texto</a:t>
            </a:r>
            <a:r>
              <a:rPr lang="es-ES" dirty="0" smtClean="0"/>
              <a:t> </a:t>
            </a:r>
            <a:r>
              <a:rPr lang="es-ES" dirty="0" err="1" smtClean="0"/>
              <a:t>texto</a:t>
            </a:r>
            <a:r>
              <a:rPr lang="es-ES" dirty="0" smtClean="0"/>
              <a:t> </a:t>
            </a:r>
            <a:endParaRPr lang="es-ES" dirty="0"/>
          </a:p>
        </p:txBody>
      </p:sp>
      <p:sp>
        <p:nvSpPr>
          <p:cNvPr id="7" name="Rectángulo 6"/>
          <p:cNvSpPr/>
          <p:nvPr/>
        </p:nvSpPr>
        <p:spPr>
          <a:xfrm>
            <a:off x="698501" y="372306"/>
            <a:ext cx="1769395" cy="502626"/>
          </a:xfrm>
          <a:prstGeom prst="rect">
            <a:avLst/>
          </a:prstGeom>
          <a:solidFill>
            <a:schemeClr val="bg1"/>
          </a:solidFill>
        </p:spPr>
        <p:txBody>
          <a:bodyPr wrap="none">
            <a:spAutoFit/>
          </a:bodyPr>
          <a:lstStyle/>
          <a:p>
            <a:r>
              <a:rPr lang="es-ES" sz="2666" dirty="0" smtClean="0">
                <a:latin typeface="Bebas Neue Regular" panose="00000500000000000000" pitchFamily="50" charset="0"/>
              </a:rPr>
              <a:t>ANTIOXIDANTES</a:t>
            </a:r>
            <a:endParaRPr lang="es-ES" sz="2666" dirty="0">
              <a:latin typeface="Bebas Neue Regular" panose="00000500000000000000" pitchFamily="50" charset="0"/>
            </a:endParaRPr>
          </a:p>
        </p:txBody>
      </p:sp>
      <p:grpSp>
        <p:nvGrpSpPr>
          <p:cNvPr id="19" name="Grupo 18"/>
          <p:cNvGrpSpPr/>
          <p:nvPr/>
        </p:nvGrpSpPr>
        <p:grpSpPr>
          <a:xfrm>
            <a:off x="0" y="0"/>
            <a:ext cx="10160000" cy="5713413"/>
            <a:chOff x="0" y="0"/>
            <a:chExt cx="12192000" cy="6858000"/>
          </a:xfrm>
        </p:grpSpPr>
        <p:sp>
          <p:nvSpPr>
            <p:cNvPr id="14" name="Rectángulo 1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00">
                <a:ln>
                  <a:noFill/>
                </a:ln>
                <a:noFill/>
              </a:endParaRP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028" y="138127"/>
              <a:ext cx="10420014" cy="1150786"/>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1220" y="228576"/>
              <a:ext cx="1480780" cy="1021404"/>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5532" y="6319010"/>
              <a:ext cx="350196" cy="350196"/>
            </a:xfrm>
            <a:prstGeom prst="rect">
              <a:avLst/>
            </a:prstGeom>
          </p:spPr>
        </p:pic>
        <p:cxnSp>
          <p:nvCxnSpPr>
            <p:cNvPr id="11" name="Conector recto 10"/>
            <p:cNvCxnSpPr/>
            <p:nvPr/>
          </p:nvCxnSpPr>
          <p:spPr>
            <a:xfrm flipH="1">
              <a:off x="838200" y="6494108"/>
              <a:ext cx="48816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H="1">
              <a:off x="6494835" y="6494108"/>
              <a:ext cx="48589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6" name="Marcador de título 1"/>
          <p:cNvSpPr>
            <a:spLocks noGrp="1" noChangeAspect="1"/>
          </p:cNvSpPr>
          <p:nvPr>
            <p:ph type="title"/>
          </p:nvPr>
        </p:nvSpPr>
        <p:spPr>
          <a:xfrm>
            <a:off x="698500" y="380267"/>
            <a:ext cx="7172092" cy="461601"/>
          </a:xfrm>
          <a:prstGeom prst="rect">
            <a:avLst/>
          </a:prstGeom>
          <a:solidFill>
            <a:schemeClr val="bg1"/>
          </a:solidFill>
        </p:spPr>
        <p:txBody>
          <a:bodyPr vert="horz" wrap="none" lIns="91440" tIns="45720" rIns="91440" bIns="45720" rtlCol="0" anchor="ctr">
            <a:spAutoFit/>
          </a:bodyPr>
          <a:lstStyle/>
          <a:p>
            <a:r>
              <a:rPr lang="es-ES" smtClean="0"/>
              <a:t>Haga clic para modificar el estilo de título del patrón</a:t>
            </a:r>
            <a:endParaRPr lang="es-ES" dirty="0"/>
          </a:p>
        </p:txBody>
      </p:sp>
    </p:spTree>
    <p:extLst>
      <p:ext uri="{BB962C8B-B14F-4D97-AF65-F5344CB8AC3E}">
        <p14:creationId xmlns:p14="http://schemas.microsoft.com/office/powerpoint/2010/main" val="1146448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Holder 2"/>
          <p:cNvSpPr>
            <a:spLocks noGrp="1"/>
          </p:cNvSpPr>
          <p:nvPr>
            <p:ph type="title"/>
          </p:nvPr>
        </p:nvSpPr>
        <p:spPr>
          <a:xfrm>
            <a:off x="698501" y="483019"/>
            <a:ext cx="6314229" cy="256096"/>
          </a:xfrm>
        </p:spPr>
        <p:txBody>
          <a:bodyPr lIns="0" tIns="0" rIns="0" bIns="0"/>
          <a:lstStyle>
            <a:lvl1pPr>
              <a:defRPr sz="1849" b="0" i="0">
                <a:solidFill>
                  <a:srgbClr val="585858"/>
                </a:solidFill>
                <a:latin typeface="Carlito"/>
                <a:cs typeface="Carlito"/>
              </a:defRPr>
            </a:lvl1pPr>
          </a:lstStyle>
          <a:p>
            <a:r>
              <a:rPr lang="es-ES" smtClean="0"/>
              <a:t>Haga clic para modificar el estilo de título del patrón</a:t>
            </a:r>
            <a:endParaRPr/>
          </a:p>
        </p:txBody>
      </p:sp>
      <p:sp>
        <p:nvSpPr>
          <p:cNvPr id="3" name="Holder 3"/>
          <p:cNvSpPr>
            <a:spLocks noGrp="1"/>
          </p:cNvSpPr>
          <p:nvPr>
            <p:ph type="body" idx="1"/>
          </p:nvPr>
        </p:nvSpPr>
        <p:spPr/>
        <p:txBody>
          <a:bodyPr lIns="0" tIns="0" rIns="0" bIns="0"/>
          <a:lstStyle>
            <a:lvl1pPr>
              <a:defRPr sz="1200" b="0" i="0">
                <a:solidFill>
                  <a:srgbClr val="585858"/>
                </a:solidFill>
                <a:latin typeface="Carlito"/>
                <a:cs typeface="Carlito"/>
              </a:defRPr>
            </a:lvl1pPr>
          </a:lstStyle>
          <a:p>
            <a:pPr lvl="0"/>
            <a:r>
              <a:rPr lang="es-ES" smtClean="0"/>
              <a:t>Editar el estilo de texto del patrón</a:t>
            </a:r>
          </a:p>
        </p:txBody>
      </p:sp>
      <p:sp>
        <p:nvSpPr>
          <p:cNvPr id="4" name="Holder 4"/>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endParaRPr lang="es-E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95FF23A-6227-4435-9EC8-D40D4694E31D}" type="datetimeFigureOut">
              <a:rPr lang="es-ES" smtClean="0"/>
              <a:pPr/>
              <a:t>09/05/2024</a:t>
            </a:fld>
            <a:endParaRPr lang="es-ES"/>
          </a:p>
        </p:txBody>
      </p:sp>
      <p:sp>
        <p:nvSpPr>
          <p:cNvPr id="6" name="Holder 6"/>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fld id="{6E465026-7CB4-4BEC-BED0-BB10A1A4BEF4}" type="slidenum">
              <a:rPr lang="es-ES" smtClean="0"/>
              <a:pPr/>
              <a:t>‹Nº›</a:t>
            </a:fld>
            <a:endParaRPr lang="es-ES"/>
          </a:p>
        </p:txBody>
      </p:sp>
    </p:spTree>
    <p:extLst>
      <p:ext uri="{BB962C8B-B14F-4D97-AF65-F5344CB8AC3E}">
        <p14:creationId xmlns:p14="http://schemas.microsoft.com/office/powerpoint/2010/main" val="3556613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En blanco">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endParaRPr lang="es-ES"/>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95FF23A-6227-4435-9EC8-D40D4694E31D}" type="datetimeFigureOut">
              <a:rPr lang="es-ES" smtClean="0"/>
              <a:pPr/>
              <a:t>09/05/2024</a:t>
            </a:fld>
            <a:endParaRPr lang="es-ES"/>
          </a:p>
        </p:txBody>
      </p:sp>
      <p:sp>
        <p:nvSpPr>
          <p:cNvPr id="4" name="Holder 4"/>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fld id="{6E465026-7CB4-4BEC-BED0-BB10A1A4BEF4}" type="slidenum">
              <a:rPr lang="es-ES" smtClean="0"/>
              <a:pPr/>
              <a:t>‹Nº›</a:t>
            </a:fld>
            <a:endParaRPr lang="es-ES"/>
          </a:p>
        </p:txBody>
      </p:sp>
    </p:spTree>
    <p:extLst>
      <p:ext uri="{BB962C8B-B14F-4D97-AF65-F5344CB8AC3E}">
        <p14:creationId xmlns:p14="http://schemas.microsoft.com/office/powerpoint/2010/main" val="25088250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noChangeAspect="1"/>
          </p:cNvSpPr>
          <p:nvPr>
            <p:ph type="title"/>
          </p:nvPr>
        </p:nvSpPr>
        <p:spPr>
          <a:xfrm>
            <a:off x="698501" y="380267"/>
            <a:ext cx="917239" cy="461601"/>
          </a:xfrm>
          <a:prstGeom prst="rect">
            <a:avLst/>
          </a:prstGeom>
          <a:solidFill>
            <a:schemeClr val="bg1"/>
          </a:solidFill>
        </p:spPr>
        <p:txBody>
          <a:bodyPr vert="horz" wrap="none" lIns="91440" tIns="45720" rIns="91440" bIns="45720" rtlCol="0" anchor="ctr">
            <a:spAutoFit/>
          </a:bodyPr>
          <a:lstStyle/>
          <a:p>
            <a:r>
              <a:rPr lang="es-ES" dirty="0" smtClean="0"/>
              <a:t>ÍNDICE</a:t>
            </a:r>
            <a:endParaRPr lang="es-ES" dirty="0"/>
          </a:p>
        </p:txBody>
      </p:sp>
      <p:sp>
        <p:nvSpPr>
          <p:cNvPr id="3" name="Marcador de texto 2"/>
          <p:cNvSpPr>
            <a:spLocks noGrp="1"/>
          </p:cNvSpPr>
          <p:nvPr>
            <p:ph type="body" idx="1"/>
          </p:nvPr>
        </p:nvSpPr>
        <p:spPr>
          <a:xfrm>
            <a:off x="698500" y="1263096"/>
            <a:ext cx="3177686" cy="1444439"/>
          </a:xfrm>
          <a:prstGeom prst="rect">
            <a:avLst/>
          </a:prstGeom>
        </p:spPr>
        <p:txBody>
          <a:bodyPr vert="horz" wrap="square" lIns="91440" tIns="45720" rIns="91440" bIns="45720" rtlCol="0">
            <a:normAutofit/>
          </a:bodyPr>
          <a:lstStyle/>
          <a:p>
            <a:pPr lvl="0"/>
            <a:r>
              <a:rPr lang="es-ES" dirty="0" smtClean="0"/>
              <a:t>TEXTO</a:t>
            </a:r>
          </a:p>
          <a:p>
            <a:pPr lvl="0"/>
            <a:r>
              <a:rPr lang="es-ES" dirty="0" smtClean="0"/>
              <a:t>TEXTO</a:t>
            </a:r>
          </a:p>
          <a:p>
            <a:pPr lvl="0"/>
            <a:r>
              <a:rPr lang="es-ES" dirty="0" smtClean="0"/>
              <a:t>TEXTO</a:t>
            </a:r>
          </a:p>
          <a:p>
            <a:pPr lvl="0"/>
            <a:r>
              <a:rPr lang="es-ES" dirty="0" smtClean="0"/>
              <a:t>TEXTO</a:t>
            </a:r>
            <a:endParaRPr lang="es-ES" dirty="0"/>
          </a:p>
        </p:txBody>
      </p:sp>
    </p:spTree>
    <p:extLst>
      <p:ext uri="{BB962C8B-B14F-4D97-AF65-F5344CB8AC3E}">
        <p14:creationId xmlns:p14="http://schemas.microsoft.com/office/powerpoint/2010/main" val="734861010"/>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Lst>
  <p:txStyles>
    <p:titleStyle>
      <a:lvl1pPr algn="l" defTabSz="761741" rtl="0" eaLnBrk="1" latinLnBrk="0" hangingPunct="1">
        <a:lnSpc>
          <a:spcPct val="90000"/>
        </a:lnSpc>
        <a:spcBef>
          <a:spcPct val="0"/>
        </a:spcBef>
        <a:buNone/>
        <a:defRPr sz="2666" kern="2000" spc="125" baseline="0">
          <a:solidFill>
            <a:schemeClr val="tx1"/>
          </a:solidFill>
          <a:latin typeface="Bebas Neue Regular" panose="00000500000000000000" pitchFamily="50" charset="0"/>
          <a:ea typeface="+mj-ea"/>
          <a:cs typeface="+mj-cs"/>
        </a:defRPr>
      </a:lvl1pPr>
    </p:titleStyle>
    <p:bodyStyle>
      <a:lvl1pPr marL="190435" indent="-190435" algn="l" defTabSz="761741" rtl="0" eaLnBrk="1" latinLnBrk="0" hangingPunct="1">
        <a:lnSpc>
          <a:spcPct val="90000"/>
        </a:lnSpc>
        <a:spcBef>
          <a:spcPts val="833"/>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1pPr>
      <a:lvl2pPr marL="571306"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2pPr>
      <a:lvl3pPr marL="952176"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3pPr>
      <a:lvl4pPr marL="1333047"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4pPr>
      <a:lvl5pPr marL="1713917"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5pPr>
      <a:lvl6pPr marL="2094787"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5658"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6529"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7398"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ES"/>
      </a:defPPr>
      <a:lvl1pPr marL="0" algn="l" defTabSz="761741" rtl="0" eaLnBrk="1" latinLnBrk="0" hangingPunct="1">
        <a:defRPr sz="1500" kern="1200">
          <a:solidFill>
            <a:schemeClr val="tx1"/>
          </a:solidFill>
          <a:latin typeface="+mn-lt"/>
          <a:ea typeface="+mn-ea"/>
          <a:cs typeface="+mn-cs"/>
        </a:defRPr>
      </a:lvl1pPr>
      <a:lvl2pPr marL="380871" algn="l" defTabSz="761741" rtl="0" eaLnBrk="1" latinLnBrk="0" hangingPunct="1">
        <a:defRPr sz="1500" kern="1200">
          <a:solidFill>
            <a:schemeClr val="tx1"/>
          </a:solidFill>
          <a:latin typeface="+mn-lt"/>
          <a:ea typeface="+mn-ea"/>
          <a:cs typeface="+mn-cs"/>
        </a:defRPr>
      </a:lvl2pPr>
      <a:lvl3pPr marL="761741" algn="l" defTabSz="761741" rtl="0" eaLnBrk="1" latinLnBrk="0" hangingPunct="1">
        <a:defRPr sz="1500" kern="1200">
          <a:solidFill>
            <a:schemeClr val="tx1"/>
          </a:solidFill>
          <a:latin typeface="+mn-lt"/>
          <a:ea typeface="+mn-ea"/>
          <a:cs typeface="+mn-cs"/>
        </a:defRPr>
      </a:lvl3pPr>
      <a:lvl4pPr marL="1142611" algn="l" defTabSz="761741" rtl="0" eaLnBrk="1" latinLnBrk="0" hangingPunct="1">
        <a:defRPr sz="1500" kern="1200">
          <a:solidFill>
            <a:schemeClr val="tx1"/>
          </a:solidFill>
          <a:latin typeface="+mn-lt"/>
          <a:ea typeface="+mn-ea"/>
          <a:cs typeface="+mn-cs"/>
        </a:defRPr>
      </a:lvl4pPr>
      <a:lvl5pPr marL="1523482" algn="l" defTabSz="761741" rtl="0" eaLnBrk="1" latinLnBrk="0" hangingPunct="1">
        <a:defRPr sz="1500" kern="1200">
          <a:solidFill>
            <a:schemeClr val="tx1"/>
          </a:solidFill>
          <a:latin typeface="+mn-lt"/>
          <a:ea typeface="+mn-ea"/>
          <a:cs typeface="+mn-cs"/>
        </a:defRPr>
      </a:lvl5pPr>
      <a:lvl6pPr marL="1904353" algn="l" defTabSz="761741" rtl="0" eaLnBrk="1" latinLnBrk="0" hangingPunct="1">
        <a:defRPr sz="1500" kern="1200">
          <a:solidFill>
            <a:schemeClr val="tx1"/>
          </a:solidFill>
          <a:latin typeface="+mn-lt"/>
          <a:ea typeface="+mn-ea"/>
          <a:cs typeface="+mn-cs"/>
        </a:defRPr>
      </a:lvl6pPr>
      <a:lvl7pPr marL="2285223" algn="l" defTabSz="761741" rtl="0" eaLnBrk="1" latinLnBrk="0" hangingPunct="1">
        <a:defRPr sz="1500" kern="1200">
          <a:solidFill>
            <a:schemeClr val="tx1"/>
          </a:solidFill>
          <a:latin typeface="+mn-lt"/>
          <a:ea typeface="+mn-ea"/>
          <a:cs typeface="+mn-cs"/>
        </a:defRPr>
      </a:lvl7pPr>
      <a:lvl8pPr marL="2666093" algn="l" defTabSz="761741" rtl="0" eaLnBrk="1" latinLnBrk="0" hangingPunct="1">
        <a:defRPr sz="1500" kern="1200">
          <a:solidFill>
            <a:schemeClr val="tx1"/>
          </a:solidFill>
          <a:latin typeface="+mn-lt"/>
          <a:ea typeface="+mn-ea"/>
          <a:cs typeface="+mn-cs"/>
        </a:defRPr>
      </a:lvl8pPr>
      <a:lvl9pPr marL="3046964" algn="l" defTabSz="761741"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4960" y="-114269"/>
            <a:ext cx="3033890" cy="2092701"/>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92" y="1333130"/>
            <a:ext cx="10817394" cy="4365742"/>
          </a:xfrm>
          <a:prstGeom prst="rect">
            <a:avLst/>
          </a:prstGeom>
        </p:spPr>
      </p:pic>
      <p:sp>
        <p:nvSpPr>
          <p:cNvPr id="9" name="CuadroTexto 8"/>
          <p:cNvSpPr txBox="1"/>
          <p:nvPr/>
        </p:nvSpPr>
        <p:spPr>
          <a:xfrm>
            <a:off x="4035983" y="3425831"/>
            <a:ext cx="2248244" cy="662874"/>
          </a:xfrm>
          <a:prstGeom prst="rect">
            <a:avLst/>
          </a:prstGeom>
          <a:noFill/>
        </p:spPr>
        <p:txBody>
          <a:bodyPr wrap="none" rtlCol="0">
            <a:spAutoFit/>
          </a:bodyPr>
          <a:lstStyle/>
          <a:p>
            <a:pPr algn="ctr" rtl="0">
              <a:lnSpc>
                <a:spcPct val="150000"/>
              </a:lnSpc>
            </a:pPr>
            <a:r>
              <a:rPr lang="es-ES" sz="2798" b="1" dirty="0" smtClean="0">
                <a:latin typeface="Gotham Rounded Book" pitchFamily="50" charset="0"/>
                <a:cs typeface="Gotham Book" pitchFamily="50" charset="0"/>
              </a:rPr>
              <a:t>PRO MASK</a:t>
            </a:r>
            <a:endParaRPr lang="es-ES" sz="2798" dirty="0">
              <a:latin typeface="Gotham Rounded Book" pitchFamily="50" charset="0"/>
              <a:cs typeface="Gotham Book" pitchFamily="50" charset="0"/>
            </a:endParaRPr>
          </a:p>
        </p:txBody>
      </p:sp>
    </p:spTree>
    <p:extLst>
      <p:ext uri="{BB962C8B-B14F-4D97-AF65-F5344CB8AC3E}">
        <p14:creationId xmlns:p14="http://schemas.microsoft.com/office/powerpoint/2010/main" val="3649426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9717" y="444867"/>
            <a:ext cx="4550476" cy="332399"/>
          </a:xfrm>
        </p:spPr>
        <p:txBody>
          <a:bodyPr/>
          <a:lstStyle/>
          <a:p>
            <a:r>
              <a:rPr lang="es-ES" sz="2400" spc="300" dirty="0">
                <a:solidFill>
                  <a:schemeClr val="tx1"/>
                </a:solidFill>
                <a:latin typeface="Bebas Neue Regular" panose="00000500000000000000" pitchFamily="50" charset="0"/>
              </a:rPr>
              <a:t>VITAMIN C ACTION AHA PROMASK CV </a:t>
            </a:r>
            <a:endParaRPr lang="en-US" sz="2400" spc="300" dirty="0">
              <a:solidFill>
                <a:schemeClr val="tx1"/>
              </a:solidFill>
              <a:latin typeface="Bebas Neue Regular" panose="00000500000000000000" pitchFamily="50" charset="0"/>
            </a:endParaRPr>
          </a:p>
        </p:txBody>
      </p:sp>
      <p:sp>
        <p:nvSpPr>
          <p:cNvPr id="3" name="Marcador de texto 2"/>
          <p:cNvSpPr>
            <a:spLocks noGrp="1"/>
          </p:cNvSpPr>
          <p:nvPr>
            <p:ph type="body" idx="1"/>
          </p:nvPr>
        </p:nvSpPr>
        <p:spPr>
          <a:xfrm>
            <a:off x="735118" y="2333485"/>
            <a:ext cx="4236267" cy="1444439"/>
          </a:xfrm>
        </p:spPr>
        <p:txBody>
          <a:bodyPr>
            <a:noAutofit/>
          </a:bodyPr>
          <a:lstStyle/>
          <a:p>
            <a:endParaRPr lang="es-ES" sz="1799" dirty="0">
              <a:solidFill>
                <a:schemeClr val="tx1"/>
              </a:solidFill>
              <a:latin typeface="TT Commons Light" panose="02000506030000020003" pitchFamily="50" charset="0"/>
            </a:endParaRPr>
          </a:p>
          <a:p>
            <a:r>
              <a:rPr lang="es-ES" sz="1799" b="1" dirty="0" err="1">
                <a:solidFill>
                  <a:schemeClr val="tx1"/>
                </a:solidFill>
                <a:latin typeface="TT Commons Light" panose="02000506030000020003" pitchFamily="50" charset="0"/>
              </a:rPr>
              <a:t>Presentation</a:t>
            </a:r>
            <a:r>
              <a:rPr lang="es-ES" sz="1799" dirty="0">
                <a:solidFill>
                  <a:schemeClr val="tx1"/>
                </a:solidFill>
                <a:latin typeface="TT Commons Light" panose="02000506030000020003" pitchFamily="50" charset="0"/>
              </a:rPr>
              <a:t>: 10 </a:t>
            </a:r>
            <a:r>
              <a:rPr lang="es-ES" sz="1799" dirty="0" err="1">
                <a:solidFill>
                  <a:schemeClr val="tx1"/>
                </a:solidFill>
                <a:latin typeface="TT Commons Light" panose="02000506030000020003" pitchFamily="50" charset="0"/>
              </a:rPr>
              <a:t>sachets</a:t>
            </a:r>
            <a:r>
              <a:rPr lang="es-ES" sz="1799" dirty="0">
                <a:solidFill>
                  <a:schemeClr val="tx1"/>
                </a:solidFill>
                <a:latin typeface="TT Commons Light" panose="02000506030000020003" pitchFamily="50" charset="0"/>
              </a:rPr>
              <a:t> / 10 </a:t>
            </a:r>
            <a:r>
              <a:rPr lang="es-ES" sz="1799" dirty="0" err="1">
                <a:solidFill>
                  <a:schemeClr val="tx1"/>
                </a:solidFill>
                <a:latin typeface="TT Commons Light" panose="02000506030000020003" pitchFamily="50" charset="0"/>
              </a:rPr>
              <a:t>masks</a:t>
            </a:r>
            <a:r>
              <a:rPr lang="es-ES" sz="1799" dirty="0">
                <a:solidFill>
                  <a:schemeClr val="tx1"/>
                </a:solidFill>
                <a:latin typeface="TT Commons Light" panose="02000506030000020003" pitchFamily="50" charset="0"/>
              </a:rPr>
              <a:t> 20 </a:t>
            </a:r>
            <a:r>
              <a:rPr lang="es-ES" sz="1799" dirty="0" err="1">
                <a:solidFill>
                  <a:schemeClr val="tx1"/>
                </a:solidFill>
                <a:latin typeface="TT Commons Light" panose="02000506030000020003" pitchFamily="50" charset="0"/>
              </a:rPr>
              <a:t>grams</a:t>
            </a:r>
            <a:endParaRPr lang="es-ES" sz="1799" dirty="0">
              <a:solidFill>
                <a:schemeClr val="tx1"/>
              </a:solidFill>
              <a:latin typeface="TT Commons Light" panose="02000506030000020003" pitchFamily="50" charset="0"/>
            </a:endParaRPr>
          </a:p>
          <a:p>
            <a:endParaRPr lang="es-ES" sz="1799" dirty="0">
              <a:solidFill>
                <a:schemeClr val="tx1"/>
              </a:solidFill>
              <a:latin typeface="TT Commons Light" panose="02000506030000020003" pitchFamily="50" charset="0"/>
            </a:endParaRPr>
          </a:p>
          <a:p>
            <a:r>
              <a:rPr lang="es-ES" sz="1799" b="1" dirty="0" err="1">
                <a:solidFill>
                  <a:schemeClr val="tx1"/>
                </a:solidFill>
                <a:latin typeface="TT Commons Light" panose="02000506030000020003" pitchFamily="50" charset="0"/>
              </a:rPr>
              <a:t>Indications</a:t>
            </a:r>
            <a:r>
              <a:rPr lang="es-ES" sz="1799" dirty="0">
                <a:solidFill>
                  <a:schemeClr val="tx1"/>
                </a:solidFill>
                <a:latin typeface="TT Commons Light" panose="02000506030000020003" pitchFamily="50" charset="0"/>
              </a:rPr>
              <a:t>: </a:t>
            </a:r>
            <a:r>
              <a:rPr lang="es-ES" sz="1799" dirty="0" err="1">
                <a:solidFill>
                  <a:schemeClr val="tx1"/>
                </a:solidFill>
                <a:latin typeface="TT Commons Light" panose="02000506030000020003" pitchFamily="50" charset="0"/>
              </a:rPr>
              <a:t>Revitalising</a:t>
            </a:r>
            <a:r>
              <a:rPr lang="es-ES" sz="1799" dirty="0">
                <a:solidFill>
                  <a:schemeClr val="tx1"/>
                </a:solidFill>
                <a:latin typeface="TT Commons Light" panose="02000506030000020003" pitchFamily="50" charset="0"/>
              </a:rPr>
              <a:t>, </a:t>
            </a:r>
            <a:r>
              <a:rPr lang="es-ES" sz="1799" dirty="0" err="1">
                <a:solidFill>
                  <a:schemeClr val="tx1"/>
                </a:solidFill>
                <a:latin typeface="TT Commons Light" panose="02000506030000020003" pitchFamily="50" charset="0"/>
              </a:rPr>
              <a:t>Antioxidant</a:t>
            </a:r>
            <a:r>
              <a:rPr lang="es-ES" sz="1799" dirty="0">
                <a:solidFill>
                  <a:schemeClr val="tx1"/>
                </a:solidFill>
                <a:latin typeface="TT Commons Light" panose="02000506030000020003" pitchFamily="50" charset="0"/>
              </a:rPr>
              <a:t>, Anti-</a:t>
            </a:r>
            <a:r>
              <a:rPr lang="es-ES" sz="1799" dirty="0" err="1">
                <a:solidFill>
                  <a:schemeClr val="tx1"/>
                </a:solidFill>
                <a:latin typeface="TT Commons Light" panose="02000506030000020003" pitchFamily="50" charset="0"/>
              </a:rPr>
              <a:t>aging</a:t>
            </a:r>
            <a:endParaRPr lang="es-ES" sz="1799" dirty="0">
              <a:solidFill>
                <a:schemeClr val="tx1"/>
              </a:solidFill>
              <a:latin typeface="TT Commons Light" panose="02000506030000020003" pitchFamily="50" charset="0"/>
            </a:endParaRPr>
          </a:p>
          <a:p>
            <a:endParaRPr lang="es-ES" sz="1799" dirty="0">
              <a:solidFill>
                <a:schemeClr val="tx1"/>
              </a:solidFill>
              <a:latin typeface="TT Commons Light" panose="02000506030000020003" pitchFamily="50" charset="0"/>
            </a:endParaRPr>
          </a:p>
          <a:p>
            <a:r>
              <a:rPr lang="es-ES" sz="1799" b="1" dirty="0" err="1">
                <a:solidFill>
                  <a:schemeClr val="tx1"/>
                </a:solidFill>
                <a:latin typeface="TT Commons Light" panose="02000506030000020003" pitchFamily="50" charset="0"/>
              </a:rPr>
              <a:t>Ingredients</a:t>
            </a:r>
            <a:r>
              <a:rPr lang="es-ES" sz="1799" dirty="0">
                <a:solidFill>
                  <a:schemeClr val="tx1"/>
                </a:solidFill>
                <a:latin typeface="TT Commons Light" panose="02000506030000020003" pitchFamily="50" charset="0"/>
              </a:rPr>
              <a:t>: </a:t>
            </a:r>
            <a:r>
              <a:rPr lang="es-ES" sz="1799" dirty="0" err="1">
                <a:solidFill>
                  <a:schemeClr val="tx1"/>
                </a:solidFill>
                <a:latin typeface="TT Commons Light" panose="02000506030000020003" pitchFamily="50" charset="0"/>
              </a:rPr>
              <a:t>Vitamin</a:t>
            </a:r>
            <a:r>
              <a:rPr lang="es-ES" sz="1799" dirty="0">
                <a:solidFill>
                  <a:schemeClr val="tx1"/>
                </a:solidFill>
                <a:latin typeface="TT Commons Light" panose="02000506030000020003" pitchFamily="50" charset="0"/>
              </a:rPr>
              <a:t> C, </a:t>
            </a:r>
            <a:r>
              <a:rPr lang="es-ES" sz="1799" dirty="0" err="1">
                <a:solidFill>
                  <a:schemeClr val="tx1"/>
                </a:solidFill>
                <a:latin typeface="TT Commons Light" panose="02000506030000020003" pitchFamily="50" charset="0"/>
              </a:rPr>
              <a:t>Gluconolactone</a:t>
            </a:r>
            <a:r>
              <a:rPr lang="es-ES" sz="1799" dirty="0">
                <a:solidFill>
                  <a:schemeClr val="tx1"/>
                </a:solidFill>
                <a:latin typeface="TT Commons Light" panose="02000506030000020003" pitchFamily="50" charset="0"/>
              </a:rPr>
              <a:t>, </a:t>
            </a:r>
            <a:r>
              <a:rPr lang="es-ES" sz="1799" dirty="0" err="1">
                <a:solidFill>
                  <a:schemeClr val="tx1"/>
                </a:solidFill>
                <a:latin typeface="TT Commons Light" panose="02000506030000020003" pitchFamily="50" charset="0"/>
              </a:rPr>
              <a:t>Alpha-hydroxy</a:t>
            </a:r>
            <a:r>
              <a:rPr lang="es-ES" sz="1799" dirty="0">
                <a:solidFill>
                  <a:schemeClr val="tx1"/>
                </a:solidFill>
                <a:latin typeface="TT Commons Light" panose="02000506030000020003" pitchFamily="50" charset="0"/>
              </a:rPr>
              <a:t> </a:t>
            </a:r>
            <a:r>
              <a:rPr lang="es-ES" sz="1799" dirty="0" err="1">
                <a:solidFill>
                  <a:schemeClr val="tx1"/>
                </a:solidFill>
                <a:latin typeface="TT Commons Light" panose="02000506030000020003" pitchFamily="50" charset="0"/>
              </a:rPr>
              <a:t>acids</a:t>
            </a:r>
            <a:r>
              <a:rPr lang="es-ES" sz="1799" dirty="0">
                <a:solidFill>
                  <a:schemeClr val="tx1"/>
                </a:solidFill>
                <a:latin typeface="TT Commons Light" panose="02000506030000020003" pitchFamily="50" charset="0"/>
              </a:rPr>
              <a:t>, </a:t>
            </a:r>
            <a:r>
              <a:rPr lang="es-ES" sz="1799" dirty="0" err="1">
                <a:solidFill>
                  <a:schemeClr val="tx1"/>
                </a:solidFill>
                <a:latin typeface="TT Commons Light" panose="02000506030000020003" pitchFamily="50" charset="0"/>
              </a:rPr>
              <a:t>niacinamide</a:t>
            </a:r>
            <a:r>
              <a:rPr lang="es-ES" sz="1799" dirty="0">
                <a:solidFill>
                  <a:schemeClr val="tx1"/>
                </a:solidFill>
                <a:latin typeface="TT Commons Light" panose="02000506030000020003" pitchFamily="50" charset="0"/>
              </a:rPr>
              <a:t> and </a:t>
            </a:r>
            <a:r>
              <a:rPr lang="es-ES" sz="1799" dirty="0" err="1">
                <a:solidFill>
                  <a:schemeClr val="tx1"/>
                </a:solidFill>
                <a:latin typeface="TT Commons Light" panose="02000506030000020003" pitchFamily="50" charset="0"/>
              </a:rPr>
              <a:t>hyaluronic</a:t>
            </a:r>
            <a:r>
              <a:rPr lang="es-ES" sz="1799" dirty="0">
                <a:solidFill>
                  <a:schemeClr val="tx1"/>
                </a:solidFill>
                <a:latin typeface="TT Commons Light" panose="02000506030000020003" pitchFamily="50" charset="0"/>
              </a:rPr>
              <a:t> </a:t>
            </a:r>
            <a:r>
              <a:rPr lang="es-ES" sz="1799" dirty="0" err="1">
                <a:solidFill>
                  <a:schemeClr val="tx1"/>
                </a:solidFill>
                <a:latin typeface="TT Commons Light" panose="02000506030000020003" pitchFamily="50" charset="0"/>
              </a:rPr>
              <a:t>acid</a:t>
            </a:r>
            <a:r>
              <a:rPr lang="es-ES" sz="1799" dirty="0">
                <a:solidFill>
                  <a:schemeClr val="tx1"/>
                </a:solidFill>
                <a:latin typeface="TT Commons Light" panose="02000506030000020003" pitchFamily="50" charset="0"/>
              </a:rPr>
              <a:t>.</a:t>
            </a:r>
            <a:endParaRPr lang="es-ES" sz="1799" dirty="0">
              <a:solidFill>
                <a:schemeClr val="tx1"/>
              </a:solidFill>
              <a:latin typeface="TT Commons Light" panose="02000506030000020003" pitchFamily="50"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8401" y="2426810"/>
            <a:ext cx="2714557" cy="2740555"/>
          </a:xfrm>
          <a:prstGeom prst="rect">
            <a:avLst/>
          </a:prstGeom>
        </p:spPr>
      </p:pic>
      <p:sp>
        <p:nvSpPr>
          <p:cNvPr id="6" name="10 CuadroTexto"/>
          <p:cNvSpPr txBox="1">
            <a:spLocks noChangeArrowheads="1"/>
          </p:cNvSpPr>
          <p:nvPr/>
        </p:nvSpPr>
        <p:spPr bwMode="auto">
          <a:xfrm>
            <a:off x="543496" y="1128514"/>
            <a:ext cx="8424936" cy="830997"/>
          </a:xfrm>
          <a:prstGeom prst="rect">
            <a:avLst/>
          </a:prstGeom>
          <a:noFill/>
          <a:ln w="9525">
            <a:noFill/>
            <a:miter lim="800000"/>
            <a:headEnd/>
            <a:tailEnd/>
          </a:ln>
        </p:spPr>
        <p:txBody>
          <a:bodyPr wrap="square">
            <a:spAutoFit/>
          </a:bodyPr>
          <a:lstStyle/>
          <a:p>
            <a:r>
              <a:rPr lang="es-ES" sz="1600" dirty="0" err="1">
                <a:latin typeface="TT Commons Light" panose="02000506030000020003" pitchFamily="50" charset="0"/>
              </a:rPr>
              <a:t>Cutting-edge</a:t>
            </a:r>
            <a:r>
              <a:rPr lang="es-ES" sz="1600" dirty="0">
                <a:latin typeface="TT Commons Light" panose="02000506030000020003" pitchFamily="50" charset="0"/>
              </a:rPr>
              <a:t> </a:t>
            </a:r>
            <a:r>
              <a:rPr lang="es-ES" sz="1600" dirty="0" err="1">
                <a:latin typeface="TT Commons Light" panose="02000506030000020003" pitchFamily="50" charset="0"/>
              </a:rPr>
              <a:t>antioxidant</a:t>
            </a:r>
            <a:r>
              <a:rPr lang="es-ES" sz="1600" dirty="0">
                <a:latin typeface="TT Commons Light" panose="02000506030000020003" pitchFamily="50" charset="0"/>
              </a:rPr>
              <a:t> and </a:t>
            </a:r>
            <a:r>
              <a:rPr lang="es-ES" sz="1600" dirty="0" err="1">
                <a:latin typeface="TT Commons Light" panose="02000506030000020003" pitchFamily="50" charset="0"/>
              </a:rPr>
              <a:t>photorepairing</a:t>
            </a:r>
            <a:r>
              <a:rPr lang="es-ES" sz="1600" dirty="0">
                <a:latin typeface="TT Commons Light" panose="02000506030000020003" pitchFamily="50" charset="0"/>
              </a:rPr>
              <a:t> </a:t>
            </a:r>
            <a:r>
              <a:rPr lang="es-ES" sz="1600" dirty="0" err="1">
                <a:latin typeface="TT Commons Light" panose="02000506030000020003" pitchFamily="50" charset="0"/>
              </a:rPr>
              <a:t>mask</a:t>
            </a:r>
            <a:r>
              <a:rPr lang="es-ES" sz="1600" dirty="0">
                <a:latin typeface="TT Commons Light" panose="02000506030000020003" pitchFamily="50" charset="0"/>
              </a:rPr>
              <a:t> </a:t>
            </a:r>
            <a:r>
              <a:rPr lang="es-ES" sz="1600" dirty="0" err="1">
                <a:latin typeface="TT Commons Light" panose="02000506030000020003" pitchFamily="50" charset="0"/>
              </a:rPr>
              <a:t>designed</a:t>
            </a:r>
            <a:r>
              <a:rPr lang="es-ES" sz="1600" dirty="0">
                <a:latin typeface="TT Commons Light" panose="02000506030000020003" pitchFamily="50" charset="0"/>
              </a:rPr>
              <a:t> to </a:t>
            </a:r>
            <a:r>
              <a:rPr lang="es-ES" sz="1600" dirty="0" err="1">
                <a:latin typeface="TT Commons Light" panose="02000506030000020003" pitchFamily="50" charset="0"/>
              </a:rPr>
              <a:t>revitalise</a:t>
            </a:r>
            <a:r>
              <a:rPr lang="es-ES" sz="1600" dirty="0">
                <a:latin typeface="TT Commons Light" panose="02000506030000020003" pitchFamily="50" charset="0"/>
              </a:rPr>
              <a:t> skin. </a:t>
            </a:r>
            <a:r>
              <a:rPr lang="es-ES" sz="1600" dirty="0" err="1">
                <a:latin typeface="TT Commons Light" panose="02000506030000020003" pitchFamily="50" charset="0"/>
              </a:rPr>
              <a:t>Its</a:t>
            </a:r>
            <a:r>
              <a:rPr lang="es-ES" sz="1600" dirty="0">
                <a:latin typeface="TT Commons Light" panose="02000506030000020003" pitchFamily="50" charset="0"/>
              </a:rPr>
              <a:t> </a:t>
            </a:r>
            <a:r>
              <a:rPr lang="es-ES" sz="1600" dirty="0" err="1">
                <a:latin typeface="TT Commons Light" panose="02000506030000020003" pitchFamily="50" charset="0"/>
              </a:rPr>
              <a:t>unique</a:t>
            </a:r>
            <a:r>
              <a:rPr lang="es-ES" sz="1600" dirty="0">
                <a:latin typeface="TT Commons Light" panose="02000506030000020003" pitchFamily="50" charset="0"/>
              </a:rPr>
              <a:t> formula combines </a:t>
            </a:r>
            <a:r>
              <a:rPr lang="es-ES" sz="1600" dirty="0" err="1">
                <a:latin typeface="TT Commons Light" panose="02000506030000020003" pitchFamily="50" charset="0"/>
              </a:rPr>
              <a:t>potent</a:t>
            </a:r>
            <a:r>
              <a:rPr lang="es-ES" sz="1600" dirty="0">
                <a:latin typeface="TT Commons Light" panose="02000506030000020003" pitchFamily="50" charset="0"/>
              </a:rPr>
              <a:t> </a:t>
            </a:r>
            <a:r>
              <a:rPr lang="es-ES" sz="1600" dirty="0" err="1">
                <a:latin typeface="TT Commons Light" panose="02000506030000020003" pitchFamily="50" charset="0"/>
              </a:rPr>
              <a:t>ingredients</a:t>
            </a:r>
            <a:r>
              <a:rPr lang="es-ES" sz="1600" dirty="0">
                <a:latin typeface="TT Commons Light" panose="02000506030000020003" pitchFamily="50" charset="0"/>
              </a:rPr>
              <a:t> </a:t>
            </a:r>
            <a:r>
              <a:rPr lang="es-ES" sz="1600" dirty="0" err="1">
                <a:latin typeface="TT Commons Light" panose="02000506030000020003" pitchFamily="50" charset="0"/>
              </a:rPr>
              <a:t>such</a:t>
            </a:r>
            <a:r>
              <a:rPr lang="es-ES" sz="1600" dirty="0">
                <a:latin typeface="TT Commons Light" panose="02000506030000020003" pitchFamily="50" charset="0"/>
              </a:rPr>
              <a:t> as </a:t>
            </a:r>
            <a:r>
              <a:rPr lang="es-ES" sz="1600" dirty="0" err="1">
                <a:latin typeface="TT Commons Light" panose="02000506030000020003" pitchFamily="50" charset="0"/>
              </a:rPr>
              <a:t>vitamin</a:t>
            </a:r>
            <a:r>
              <a:rPr lang="es-ES" sz="1600" dirty="0">
                <a:latin typeface="TT Commons Light" panose="02000506030000020003" pitchFamily="50" charset="0"/>
              </a:rPr>
              <a:t> C, </a:t>
            </a:r>
            <a:r>
              <a:rPr lang="es-ES" sz="1600" dirty="0" err="1">
                <a:latin typeface="TT Commons Light" panose="02000506030000020003" pitchFamily="50" charset="0"/>
              </a:rPr>
              <a:t>niacinamide</a:t>
            </a:r>
            <a:r>
              <a:rPr lang="es-ES" sz="1600" dirty="0">
                <a:latin typeface="TT Commons Light" panose="02000506030000020003" pitchFamily="50" charset="0"/>
              </a:rPr>
              <a:t>, </a:t>
            </a:r>
            <a:r>
              <a:rPr lang="es-ES" sz="1600" dirty="0" err="1">
                <a:latin typeface="TT Commons Light" panose="02000506030000020003" pitchFamily="50" charset="0"/>
              </a:rPr>
              <a:t>hyaluronic</a:t>
            </a:r>
            <a:r>
              <a:rPr lang="es-ES" sz="1600" dirty="0">
                <a:latin typeface="TT Commons Light" panose="02000506030000020003" pitchFamily="50" charset="0"/>
              </a:rPr>
              <a:t> </a:t>
            </a:r>
            <a:r>
              <a:rPr lang="es-ES" sz="1600" dirty="0" err="1">
                <a:latin typeface="TT Commons Light" panose="02000506030000020003" pitchFamily="50" charset="0"/>
              </a:rPr>
              <a:t>acid</a:t>
            </a:r>
            <a:r>
              <a:rPr lang="es-ES" sz="1600" dirty="0">
                <a:latin typeface="TT Commons Light" panose="02000506030000020003" pitchFamily="50" charset="0"/>
              </a:rPr>
              <a:t> and </a:t>
            </a:r>
            <a:r>
              <a:rPr lang="es-ES" sz="1600" dirty="0" err="1">
                <a:latin typeface="TT Commons Light" panose="02000506030000020003" pitchFamily="50" charset="0"/>
              </a:rPr>
              <a:t>gluconolactone</a:t>
            </a:r>
            <a:r>
              <a:rPr lang="es-ES" sz="1600" dirty="0">
                <a:latin typeface="TT Commons Light" panose="02000506030000020003" pitchFamily="50" charset="0"/>
              </a:rPr>
              <a:t> to </a:t>
            </a:r>
            <a:r>
              <a:rPr lang="es-ES" sz="1600" dirty="0" err="1">
                <a:latin typeface="TT Commons Light" panose="02000506030000020003" pitchFamily="50" charset="0"/>
              </a:rPr>
              <a:t>provide</a:t>
            </a:r>
            <a:r>
              <a:rPr lang="es-ES" sz="1600" dirty="0">
                <a:latin typeface="TT Commons Light" panose="02000506030000020003" pitchFamily="50" charset="0"/>
              </a:rPr>
              <a:t> </a:t>
            </a:r>
            <a:r>
              <a:rPr lang="es-ES" sz="1600" dirty="0" err="1">
                <a:latin typeface="TT Commons Light" panose="02000506030000020003" pitchFamily="50" charset="0"/>
              </a:rPr>
              <a:t>deep</a:t>
            </a:r>
            <a:r>
              <a:rPr lang="es-ES" sz="1600" dirty="0">
                <a:latin typeface="TT Commons Light" panose="02000506030000020003" pitchFamily="50" charset="0"/>
              </a:rPr>
              <a:t> </a:t>
            </a:r>
            <a:r>
              <a:rPr lang="es-ES" sz="1600" dirty="0" err="1">
                <a:latin typeface="TT Commons Light" panose="02000506030000020003" pitchFamily="50" charset="0"/>
              </a:rPr>
              <a:t>hydration</a:t>
            </a:r>
            <a:r>
              <a:rPr lang="es-ES" sz="1600" dirty="0">
                <a:latin typeface="TT Commons Light" panose="02000506030000020003" pitchFamily="50" charset="0"/>
              </a:rPr>
              <a:t>, </a:t>
            </a:r>
            <a:r>
              <a:rPr lang="es-ES" sz="1600" dirty="0" err="1">
                <a:latin typeface="TT Commons Light" panose="02000506030000020003" pitchFamily="50" charset="0"/>
              </a:rPr>
              <a:t>improve</a:t>
            </a:r>
            <a:r>
              <a:rPr lang="es-ES" sz="1600" dirty="0">
                <a:latin typeface="TT Commons Light" panose="02000506030000020003" pitchFamily="50" charset="0"/>
              </a:rPr>
              <a:t> </a:t>
            </a:r>
            <a:r>
              <a:rPr lang="es-ES" sz="1600" dirty="0" err="1">
                <a:latin typeface="TT Commons Light" panose="02000506030000020003" pitchFamily="50" charset="0"/>
              </a:rPr>
              <a:t>radiance</a:t>
            </a:r>
            <a:r>
              <a:rPr lang="es-ES" sz="1600" dirty="0">
                <a:latin typeface="TT Commons Light" panose="02000506030000020003" pitchFamily="50" charset="0"/>
              </a:rPr>
              <a:t> and </a:t>
            </a:r>
            <a:r>
              <a:rPr lang="es-ES" sz="1600" dirty="0" err="1">
                <a:latin typeface="TT Commons Light" panose="02000506030000020003" pitchFamily="50" charset="0"/>
              </a:rPr>
              <a:t>fight</a:t>
            </a:r>
            <a:r>
              <a:rPr lang="es-ES" sz="1600" dirty="0">
                <a:latin typeface="TT Commons Light" panose="02000506030000020003" pitchFamily="50" charset="0"/>
              </a:rPr>
              <a:t> </a:t>
            </a:r>
            <a:r>
              <a:rPr lang="es-ES" sz="1600" dirty="0" err="1">
                <a:latin typeface="TT Commons Light" panose="02000506030000020003" pitchFamily="50" charset="0"/>
              </a:rPr>
              <a:t>the</a:t>
            </a:r>
            <a:r>
              <a:rPr lang="es-ES" sz="1600" dirty="0">
                <a:latin typeface="TT Commons Light" panose="02000506030000020003" pitchFamily="50" charset="0"/>
              </a:rPr>
              <a:t> </a:t>
            </a:r>
            <a:r>
              <a:rPr lang="es-ES" sz="1600" dirty="0" err="1">
                <a:latin typeface="TT Commons Light" panose="02000506030000020003" pitchFamily="50" charset="0"/>
              </a:rPr>
              <a:t>signs</a:t>
            </a:r>
            <a:r>
              <a:rPr lang="es-ES" sz="1600" dirty="0">
                <a:latin typeface="TT Commons Light" panose="02000506030000020003" pitchFamily="50" charset="0"/>
              </a:rPr>
              <a:t> of </a:t>
            </a:r>
            <a:r>
              <a:rPr lang="es-ES" sz="1600" dirty="0" err="1">
                <a:latin typeface="TT Commons Light" panose="02000506030000020003" pitchFamily="50" charset="0"/>
              </a:rPr>
              <a:t>ageing</a:t>
            </a:r>
            <a:r>
              <a:rPr lang="es-ES" sz="1600" dirty="0">
                <a:latin typeface="TT Commons Light" panose="02000506030000020003" pitchFamily="50" charset="0"/>
              </a:rPr>
              <a:t>.</a:t>
            </a:r>
            <a:endParaRPr lang="es-ES" sz="1600" dirty="0">
              <a:latin typeface="TT Commons Light" panose="02000506030000020003" pitchFamily="50" charset="0"/>
            </a:endParaRPr>
          </a:p>
        </p:txBody>
      </p:sp>
    </p:spTree>
    <p:extLst>
      <p:ext uri="{BB962C8B-B14F-4D97-AF65-F5344CB8AC3E}">
        <p14:creationId xmlns:p14="http://schemas.microsoft.com/office/powerpoint/2010/main" val="1497093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766830" cy="424732"/>
          </a:xfrm>
        </p:spPr>
        <p:txBody>
          <a:bodyPr/>
          <a:lstStyle/>
          <a:p>
            <a:r>
              <a:rPr lang="es-ES" sz="2400" spc="300" dirty="0" smtClean="0"/>
              <a:t>INGREDIENTS</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4278094"/>
          </a:xfrm>
          <a:prstGeom prst="rect">
            <a:avLst/>
          </a:prstGeom>
          <a:noFill/>
          <a:ln w="9525">
            <a:noFill/>
            <a:miter lim="800000"/>
            <a:headEnd/>
            <a:tailEnd/>
          </a:ln>
        </p:spPr>
        <p:txBody>
          <a:bodyPr wrap="square">
            <a:spAutoFit/>
          </a:bodyPr>
          <a:lstStyle/>
          <a:p>
            <a:r>
              <a:rPr lang="en-US" sz="1600" b="1" dirty="0">
                <a:latin typeface="TT Commons Light" panose="02000506030000020003" pitchFamily="50" charset="0"/>
              </a:rPr>
              <a:t>Vitamin C (3-O-Ethyl Ascorbic Acid) </a:t>
            </a:r>
            <a:r>
              <a:rPr lang="en-US" sz="1600" dirty="0">
                <a:latin typeface="TT Commons Light" panose="02000506030000020003" pitchFamily="50" charset="0"/>
              </a:rPr>
              <a:t>stands out as a key component, offering exceptional antioxidant protection against free radicals. It also stimulates collagen synthesis, strengthening the skin's structure and reducing the appearance of fine lines and wrinkles. Its ability to inhibit melanin production also makes it an effective ally against hyperpigmentation, leaving skin with a more even and luminous tone.</a:t>
            </a:r>
          </a:p>
          <a:p>
            <a:endParaRPr lang="en-US" sz="1600" dirty="0">
              <a:latin typeface="TT Commons Light" panose="02000506030000020003" pitchFamily="50" charset="0"/>
            </a:endParaRPr>
          </a:p>
          <a:p>
            <a:r>
              <a:rPr lang="en-US" sz="1600" b="1" dirty="0" err="1">
                <a:latin typeface="TT Commons Light" panose="02000506030000020003" pitchFamily="50" charset="0"/>
              </a:rPr>
              <a:t>Niacinamide</a:t>
            </a:r>
            <a:r>
              <a:rPr lang="en-US" sz="1600" b="1" dirty="0">
                <a:latin typeface="TT Commons Light" panose="02000506030000020003" pitchFamily="50" charset="0"/>
              </a:rPr>
              <a:t> (vitamin B3): </a:t>
            </a:r>
            <a:r>
              <a:rPr lang="en-US" sz="1600" dirty="0">
                <a:latin typeface="TT Commons Light" panose="02000506030000020003" pitchFamily="50" charset="0"/>
              </a:rPr>
              <a:t>Known for its calming and depigmenting effects, </a:t>
            </a:r>
            <a:r>
              <a:rPr lang="en-US" sz="1600" dirty="0" err="1">
                <a:latin typeface="TT Commons Light" panose="02000506030000020003" pitchFamily="50" charset="0"/>
              </a:rPr>
              <a:t>niacinamide</a:t>
            </a:r>
            <a:r>
              <a:rPr lang="en-US" sz="1600" dirty="0">
                <a:latin typeface="TT Commons Light" panose="02000506030000020003" pitchFamily="50" charset="0"/>
              </a:rPr>
              <a:t> works to improve overall skin texture, </a:t>
            </a:r>
            <a:r>
              <a:rPr lang="en-US" sz="1600" dirty="0" err="1">
                <a:latin typeface="TT Commons Light" panose="02000506030000020003" pitchFamily="50" charset="0"/>
              </a:rPr>
              <a:t>minimising</a:t>
            </a:r>
            <a:r>
              <a:rPr lang="en-US" sz="1600" dirty="0">
                <a:latin typeface="TT Commons Light" panose="02000506030000020003" pitchFamily="50" charset="0"/>
              </a:rPr>
              <a:t> the appearance of enlarged pores and reinforcing the skin's barrier function. Its ability to regulate sebum production helps control sebum, while its depigmenting action contributes to a more even, radiant complexion.</a:t>
            </a:r>
          </a:p>
          <a:p>
            <a:endParaRPr lang="en-US" sz="1600" dirty="0">
              <a:latin typeface="TT Commons Light" panose="02000506030000020003" pitchFamily="50" charset="0"/>
            </a:endParaRPr>
          </a:p>
          <a:p>
            <a:r>
              <a:rPr lang="en-US" sz="1600" b="1" dirty="0" err="1">
                <a:latin typeface="TT Commons Light" panose="02000506030000020003" pitchFamily="50" charset="0"/>
              </a:rPr>
              <a:t>Gluconolactone</a:t>
            </a:r>
            <a:r>
              <a:rPr lang="en-US" sz="1600" dirty="0">
                <a:latin typeface="TT Commons Light" panose="02000506030000020003" pitchFamily="50" charset="0"/>
              </a:rPr>
              <a:t>: A </a:t>
            </a:r>
            <a:r>
              <a:rPr lang="en-US" sz="1600" dirty="0" err="1">
                <a:latin typeface="TT Commons Light" panose="02000506030000020003" pitchFamily="50" charset="0"/>
              </a:rPr>
              <a:t>polyhydroxy</a:t>
            </a:r>
            <a:r>
              <a:rPr lang="en-US" sz="1600" dirty="0">
                <a:latin typeface="TT Commons Light" panose="02000506030000020003" pitchFamily="50" charset="0"/>
              </a:rPr>
              <a:t> acid (PHA) that offers exfoliating and antioxidant benefits. It gently </a:t>
            </a:r>
            <a:r>
              <a:rPr lang="en-US" sz="1600" dirty="0" err="1">
                <a:latin typeface="TT Commons Light" panose="02000506030000020003" pitchFamily="50" charset="0"/>
              </a:rPr>
              <a:t>smoothes</a:t>
            </a:r>
            <a:r>
              <a:rPr lang="en-US" sz="1600" dirty="0">
                <a:latin typeface="TT Commons Light" panose="02000506030000020003" pitchFamily="50" charset="0"/>
              </a:rPr>
              <a:t> the skin and removes dead skin cells, and its antioxidant action helps protect the skin against environmental stress.</a:t>
            </a:r>
          </a:p>
          <a:p>
            <a:endParaRPr lang="en-US" sz="1600" dirty="0">
              <a:latin typeface="TT Commons Light" panose="02000506030000020003" pitchFamily="50" charset="0"/>
            </a:endParaRPr>
          </a:p>
          <a:p>
            <a:r>
              <a:rPr lang="en-US" sz="1600" b="1" dirty="0">
                <a:latin typeface="TT Commons Light" panose="02000506030000020003" pitchFamily="50" charset="0"/>
              </a:rPr>
              <a:t>Hyaluronic Acid: </a:t>
            </a:r>
            <a:r>
              <a:rPr lang="en-US" sz="1600" dirty="0">
                <a:latin typeface="TT Commons Light" panose="02000506030000020003" pitchFamily="50" charset="0"/>
              </a:rPr>
              <a:t>Highly effective </a:t>
            </a:r>
            <a:r>
              <a:rPr lang="en-US" sz="1600" dirty="0" err="1">
                <a:latin typeface="TT Commons Light" panose="02000506030000020003" pitchFamily="50" charset="0"/>
              </a:rPr>
              <a:t>moisturiser</a:t>
            </a:r>
            <a:r>
              <a:rPr lang="en-US" sz="1600" dirty="0">
                <a:latin typeface="TT Commons Light" panose="02000506030000020003" pitchFamily="50" charset="0"/>
              </a:rPr>
              <a:t>. With its ability to retain large amounts of water, it provides deep and long-lasting hydration, improving the skin's elasticity and firmness. </a:t>
            </a:r>
          </a:p>
          <a:p>
            <a:pPr algn="ctr"/>
            <a:endParaRPr lang="en-US" sz="1600" dirty="0">
              <a:latin typeface="TT Commons Light" panose="02000506030000020003" pitchFamily="50" charset="0"/>
            </a:endParaRPr>
          </a:p>
        </p:txBody>
      </p:sp>
    </p:spTree>
    <p:extLst>
      <p:ext uri="{BB962C8B-B14F-4D97-AF65-F5344CB8AC3E}">
        <p14:creationId xmlns:p14="http://schemas.microsoft.com/office/powerpoint/2010/main" val="2444357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766830" cy="424732"/>
          </a:xfrm>
        </p:spPr>
        <p:txBody>
          <a:bodyPr/>
          <a:lstStyle/>
          <a:p>
            <a:r>
              <a:rPr lang="es-ES" sz="2400" spc="300" dirty="0" smtClean="0"/>
              <a:t>INGREDIENTS</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3293209"/>
          </a:xfrm>
          <a:prstGeom prst="rect">
            <a:avLst/>
          </a:prstGeom>
          <a:noFill/>
          <a:ln w="9525">
            <a:noFill/>
            <a:miter lim="800000"/>
            <a:headEnd/>
            <a:tailEnd/>
          </a:ln>
        </p:spPr>
        <p:txBody>
          <a:bodyPr wrap="square">
            <a:spAutoFit/>
          </a:bodyPr>
          <a:lstStyle/>
          <a:p>
            <a:r>
              <a:rPr lang="en-US" sz="1600" b="1" dirty="0">
                <a:latin typeface="TT Commons Light" panose="02000506030000020003" pitchFamily="50" charset="0"/>
              </a:rPr>
              <a:t>Citric acid</a:t>
            </a:r>
            <a:r>
              <a:rPr lang="en-US" sz="1600" dirty="0">
                <a:latin typeface="TT Commons Light" panose="02000506030000020003" pitchFamily="50" charset="0"/>
              </a:rPr>
              <a:t>: Sourced from citrus fruits such as lemons and oranges, it acts as a gentle </a:t>
            </a:r>
            <a:r>
              <a:rPr lang="en-US" sz="1600" dirty="0" err="1">
                <a:latin typeface="TT Commons Light" panose="02000506030000020003" pitchFamily="50" charset="0"/>
              </a:rPr>
              <a:t>exfoliant</a:t>
            </a:r>
            <a:r>
              <a:rPr lang="en-US" sz="1600" dirty="0">
                <a:latin typeface="TT Commons Light" panose="02000506030000020003" pitchFamily="50" charset="0"/>
              </a:rPr>
              <a:t>, helping to remove dead skin cells and promoting cell renewal. This results in smoother, more even-toned skin.</a:t>
            </a:r>
          </a:p>
          <a:p>
            <a:endParaRPr lang="en-US" sz="1600" dirty="0">
              <a:latin typeface="TT Commons Light" panose="02000506030000020003" pitchFamily="50" charset="0"/>
            </a:endParaRPr>
          </a:p>
          <a:p>
            <a:r>
              <a:rPr lang="en-US" sz="1600" b="1" dirty="0">
                <a:latin typeface="TT Commons Light" panose="02000506030000020003" pitchFamily="50" charset="0"/>
              </a:rPr>
              <a:t>Malic acid: </a:t>
            </a:r>
            <a:r>
              <a:rPr lang="en-US" sz="1600" dirty="0">
                <a:latin typeface="TT Commons Light" panose="02000506030000020003" pitchFamily="50" charset="0"/>
              </a:rPr>
              <a:t>found in apples and other fruits, it is known for its antioxidant and exfoliating properties. It helps improve skin texture, reducing the appearance of fine lines and wrinkles, and leaving skin looking younger and more radiant.</a:t>
            </a:r>
          </a:p>
          <a:p>
            <a:endParaRPr lang="en-US" sz="1600" dirty="0">
              <a:latin typeface="TT Commons Light" panose="02000506030000020003" pitchFamily="50" charset="0"/>
            </a:endParaRPr>
          </a:p>
          <a:p>
            <a:r>
              <a:rPr lang="en-US" sz="1600" b="1" dirty="0">
                <a:latin typeface="TT Commons Light" panose="02000506030000020003" pitchFamily="50" charset="0"/>
              </a:rPr>
              <a:t>Tartaric acid: </a:t>
            </a:r>
            <a:r>
              <a:rPr lang="en-US" sz="1600" dirty="0">
                <a:latin typeface="TT Commons Light" panose="02000506030000020003" pitchFamily="50" charset="0"/>
              </a:rPr>
              <a:t>commonly found in grapes, helps balance the pH of the skin, which can help reduce irritation. It also has antioxidant properties that protect the skin against oxidative stress and signs of premature ageing.</a:t>
            </a:r>
          </a:p>
          <a:p>
            <a:endParaRPr lang="en-US" sz="1600" dirty="0">
              <a:latin typeface="TT Commons Light" panose="02000506030000020003" pitchFamily="50" charset="0"/>
            </a:endParaRPr>
          </a:p>
          <a:p>
            <a:r>
              <a:rPr lang="en-US" sz="1600" b="1" dirty="0">
                <a:latin typeface="TT Commons Light" panose="02000506030000020003" pitchFamily="50" charset="0"/>
              </a:rPr>
              <a:t>Lactic acid: </a:t>
            </a:r>
            <a:r>
              <a:rPr lang="en-US" sz="1600" dirty="0">
                <a:latin typeface="TT Commons Light" panose="02000506030000020003" pitchFamily="50" charset="0"/>
              </a:rPr>
              <a:t>derived from milk, it is a gentle </a:t>
            </a:r>
            <a:r>
              <a:rPr lang="en-US" sz="1600" dirty="0" err="1">
                <a:latin typeface="TT Commons Light" panose="02000506030000020003" pitchFamily="50" charset="0"/>
              </a:rPr>
              <a:t>exfoliant</a:t>
            </a:r>
            <a:r>
              <a:rPr lang="en-US" sz="1600" dirty="0">
                <a:latin typeface="TT Commons Light" panose="02000506030000020003" pitchFamily="50" charset="0"/>
              </a:rPr>
              <a:t> that helps to soften and </a:t>
            </a:r>
            <a:r>
              <a:rPr lang="en-US" sz="1600" dirty="0" err="1">
                <a:latin typeface="TT Commons Light" panose="02000506030000020003" pitchFamily="50" charset="0"/>
              </a:rPr>
              <a:t>revitalise</a:t>
            </a:r>
            <a:r>
              <a:rPr lang="en-US" sz="1600" dirty="0">
                <a:latin typeface="TT Commons Light" panose="02000506030000020003" pitchFamily="50" charset="0"/>
              </a:rPr>
              <a:t> the skin. It also has </a:t>
            </a:r>
            <a:r>
              <a:rPr lang="en-US" sz="1600" dirty="0" err="1">
                <a:latin typeface="TT Commons Light" panose="02000506030000020003" pitchFamily="50" charset="0"/>
              </a:rPr>
              <a:t>moisturising</a:t>
            </a:r>
            <a:r>
              <a:rPr lang="en-US" sz="1600" dirty="0">
                <a:latin typeface="TT Commons Light" panose="02000506030000020003" pitchFamily="50" charset="0"/>
              </a:rPr>
              <a:t> properties, helping to keep skin looking fresh and radiant.</a:t>
            </a:r>
          </a:p>
        </p:txBody>
      </p:sp>
    </p:spTree>
    <p:extLst>
      <p:ext uri="{BB962C8B-B14F-4D97-AF65-F5344CB8AC3E}">
        <p14:creationId xmlns:p14="http://schemas.microsoft.com/office/powerpoint/2010/main" val="988539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665841" cy="424732"/>
          </a:xfrm>
        </p:spPr>
        <p:txBody>
          <a:bodyPr/>
          <a:lstStyle/>
          <a:p>
            <a:r>
              <a:rPr lang="es-ES" sz="2400" spc="300" dirty="0" smtClean="0"/>
              <a:t>HOW TO USE</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283124"/>
            <a:ext cx="8333348" cy="1323439"/>
          </a:xfrm>
          <a:prstGeom prst="rect">
            <a:avLst/>
          </a:prstGeom>
          <a:noFill/>
          <a:ln w="9525">
            <a:noFill/>
            <a:miter lim="800000"/>
            <a:headEnd/>
            <a:tailEnd/>
          </a:ln>
        </p:spPr>
        <p:txBody>
          <a:bodyPr wrap="square">
            <a:spAutoFit/>
          </a:bodyPr>
          <a:lstStyle/>
          <a:p>
            <a:pPr marL="285750" lvl="0" indent="-285750">
              <a:buFont typeface="Arial" panose="020B0604020202020204" pitchFamily="34" charset="0"/>
              <a:buChar char="•"/>
            </a:pPr>
            <a:r>
              <a:rPr lang="en-US" sz="1600" dirty="0">
                <a:latin typeface="TT Commons Light" panose="02000506030000020003" pitchFamily="50" charset="0"/>
              </a:rPr>
              <a:t>Place the mask on a clean or dry face, adjusting it to the level of the eyes and adapting it to the facial contours.</a:t>
            </a:r>
          </a:p>
          <a:p>
            <a:pPr marL="285750" lvl="0" indent="-285750">
              <a:buFont typeface="Arial" panose="020B0604020202020204" pitchFamily="34" charset="0"/>
              <a:buChar char="•"/>
            </a:pPr>
            <a:r>
              <a:rPr lang="en-US" sz="1600" dirty="0">
                <a:latin typeface="TT Commons Light" panose="02000506030000020003" pitchFamily="50" charset="0"/>
              </a:rPr>
              <a:t>Leave the mask on for </a:t>
            </a:r>
            <a:r>
              <a:rPr lang="en-US" sz="1600" b="1" dirty="0">
                <a:latin typeface="TT Commons Light" panose="02000506030000020003" pitchFamily="50" charset="0"/>
              </a:rPr>
              <a:t>15-20 minutes.</a:t>
            </a:r>
          </a:p>
          <a:p>
            <a:pPr marL="285750" lvl="0" indent="-285750">
              <a:buFont typeface="Arial" panose="020B0604020202020204" pitchFamily="34" charset="0"/>
              <a:buChar char="•"/>
            </a:pPr>
            <a:r>
              <a:rPr lang="en-US" sz="1600" dirty="0">
                <a:latin typeface="TT Commons Light" panose="02000506030000020003" pitchFamily="50" charset="0"/>
              </a:rPr>
              <a:t>Remove the mask and gently massage in the remaining serum with the fingertips until completely absorbed.</a:t>
            </a:r>
            <a:endParaRPr lang="en-US" sz="1600" dirty="0">
              <a:latin typeface="TT Commons Light" panose="02000506030000020003" pitchFamily="50" charset="0"/>
            </a:endParaRPr>
          </a:p>
        </p:txBody>
      </p:sp>
      <p:pic>
        <p:nvPicPr>
          <p:cNvPr id="3" name="Imagen 2"/>
          <p:cNvPicPr>
            <a:picLocks noChangeAspect="1"/>
          </p:cNvPicPr>
          <p:nvPr/>
        </p:nvPicPr>
        <p:blipFill>
          <a:blip r:embed="rId2"/>
          <a:stretch>
            <a:fillRect/>
          </a:stretch>
        </p:blipFill>
        <p:spPr>
          <a:xfrm>
            <a:off x="543496" y="2928714"/>
            <a:ext cx="8553450" cy="1638300"/>
          </a:xfrm>
          <a:prstGeom prst="rect">
            <a:avLst/>
          </a:prstGeom>
        </p:spPr>
      </p:pic>
    </p:spTree>
    <p:extLst>
      <p:ext uri="{BB962C8B-B14F-4D97-AF65-F5344CB8AC3E}">
        <p14:creationId xmlns:p14="http://schemas.microsoft.com/office/powerpoint/2010/main" val="2194648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9717" y="444867"/>
            <a:ext cx="4340804" cy="332399"/>
          </a:xfrm>
        </p:spPr>
        <p:txBody>
          <a:bodyPr/>
          <a:lstStyle/>
          <a:p>
            <a:r>
              <a:rPr lang="es-ES" sz="2400" spc="300" dirty="0">
                <a:solidFill>
                  <a:schemeClr val="tx1"/>
                </a:solidFill>
                <a:latin typeface="Bebas Neue Regular" panose="00000500000000000000" pitchFamily="50" charset="0"/>
              </a:rPr>
              <a:t>WRINKLE ATTACK PROMASK VA~B3 </a:t>
            </a:r>
            <a:endParaRPr lang="en-US" sz="2400" spc="300" dirty="0">
              <a:solidFill>
                <a:schemeClr val="tx1"/>
              </a:solidFill>
              <a:latin typeface="Bebas Neue Regular" panose="00000500000000000000" pitchFamily="50" charset="0"/>
            </a:endParaRPr>
          </a:p>
        </p:txBody>
      </p:sp>
      <p:sp>
        <p:nvSpPr>
          <p:cNvPr id="3" name="Marcador de texto 2"/>
          <p:cNvSpPr>
            <a:spLocks noGrp="1"/>
          </p:cNvSpPr>
          <p:nvPr>
            <p:ph type="body" idx="1"/>
          </p:nvPr>
        </p:nvSpPr>
        <p:spPr>
          <a:xfrm>
            <a:off x="699717" y="2208634"/>
            <a:ext cx="4092251" cy="1444439"/>
          </a:xfrm>
        </p:spPr>
        <p:txBody>
          <a:bodyPr>
            <a:noAutofit/>
          </a:bodyPr>
          <a:lstStyle/>
          <a:p>
            <a:pPr algn="l" rtl="0"/>
            <a:endParaRPr lang="es-ES" sz="1799" dirty="0">
              <a:solidFill>
                <a:schemeClr val="tx1"/>
              </a:solidFill>
              <a:latin typeface="TT Commons Light" panose="02000506030000020003" pitchFamily="50" charset="0"/>
            </a:endParaRPr>
          </a:p>
          <a:p>
            <a:r>
              <a:rPr lang="de-DE" sz="1799" dirty="0">
                <a:solidFill>
                  <a:schemeClr val="tx1"/>
                </a:solidFill>
                <a:latin typeface="TT Commons Light" panose="02000506030000020003" pitchFamily="50" charset="0"/>
              </a:rPr>
              <a:t>Presentation: 10 sachets / 10 masks 20 grams</a:t>
            </a:r>
          </a:p>
          <a:p>
            <a:endParaRPr lang="de-DE" sz="1799" dirty="0">
              <a:solidFill>
                <a:schemeClr val="tx1"/>
              </a:solidFill>
              <a:latin typeface="TT Commons Light" panose="02000506030000020003" pitchFamily="50" charset="0"/>
            </a:endParaRPr>
          </a:p>
          <a:p>
            <a:r>
              <a:rPr lang="de-DE" sz="1799" dirty="0">
                <a:solidFill>
                  <a:schemeClr val="tx1"/>
                </a:solidFill>
                <a:latin typeface="TT Commons Light" panose="02000506030000020003" pitchFamily="50" charset="0"/>
              </a:rPr>
              <a:t>Indications: Anti-ageing, Anti-wrinkles</a:t>
            </a:r>
          </a:p>
          <a:p>
            <a:endParaRPr lang="de-DE" sz="1799" dirty="0">
              <a:solidFill>
                <a:schemeClr val="tx1"/>
              </a:solidFill>
              <a:latin typeface="TT Commons Light" panose="02000506030000020003" pitchFamily="50" charset="0"/>
            </a:endParaRPr>
          </a:p>
          <a:p>
            <a:r>
              <a:rPr lang="de-DE" sz="1799" dirty="0">
                <a:solidFill>
                  <a:schemeClr val="tx1"/>
                </a:solidFill>
                <a:latin typeface="TT Commons Light" panose="02000506030000020003" pitchFamily="50" charset="0"/>
              </a:rPr>
              <a:t>Ingredients: Bakuchiol retinol-like, niacinamide, hyaluronic acid</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8401" y="2426811"/>
            <a:ext cx="2714556" cy="2740555"/>
          </a:xfrm>
          <a:prstGeom prst="rect">
            <a:avLst/>
          </a:prstGeom>
        </p:spPr>
      </p:pic>
      <p:sp>
        <p:nvSpPr>
          <p:cNvPr id="7" name="10 CuadroTexto"/>
          <p:cNvSpPr txBox="1">
            <a:spLocks noChangeArrowheads="1"/>
          </p:cNvSpPr>
          <p:nvPr/>
        </p:nvSpPr>
        <p:spPr bwMode="auto">
          <a:xfrm>
            <a:off x="543496" y="1128514"/>
            <a:ext cx="8424936" cy="830997"/>
          </a:xfrm>
          <a:prstGeom prst="rect">
            <a:avLst/>
          </a:prstGeom>
          <a:noFill/>
          <a:ln w="9525">
            <a:noFill/>
            <a:miter lim="800000"/>
            <a:headEnd/>
            <a:tailEnd/>
          </a:ln>
        </p:spPr>
        <p:txBody>
          <a:bodyPr wrap="square">
            <a:spAutoFit/>
          </a:bodyPr>
          <a:lstStyle/>
          <a:p>
            <a:r>
              <a:rPr lang="es-ES" sz="1600" dirty="0" err="1">
                <a:latin typeface="TT Commons Light" panose="02000506030000020003" pitchFamily="50" charset="0"/>
              </a:rPr>
              <a:t>Rejuvenating</a:t>
            </a:r>
            <a:r>
              <a:rPr lang="es-ES" sz="1600" dirty="0">
                <a:latin typeface="TT Commons Light" panose="02000506030000020003" pitchFamily="50" charset="0"/>
              </a:rPr>
              <a:t> and Anti-</a:t>
            </a:r>
            <a:r>
              <a:rPr lang="es-ES" sz="1600" dirty="0" err="1">
                <a:latin typeface="TT Commons Light" panose="02000506030000020003" pitchFamily="50" charset="0"/>
              </a:rPr>
              <a:t>Wrinkle</a:t>
            </a:r>
            <a:r>
              <a:rPr lang="es-ES" sz="1600" dirty="0">
                <a:latin typeface="TT Commons Light" panose="02000506030000020003" pitchFamily="50" charset="0"/>
              </a:rPr>
              <a:t> </a:t>
            </a:r>
            <a:r>
              <a:rPr lang="es-ES" sz="1600" dirty="0" err="1">
                <a:latin typeface="TT Commons Light" panose="02000506030000020003" pitchFamily="50" charset="0"/>
              </a:rPr>
              <a:t>Mask</a:t>
            </a:r>
            <a:r>
              <a:rPr lang="es-ES" sz="1600" dirty="0">
                <a:latin typeface="TT Commons Light" panose="02000506030000020003" pitchFamily="50" charset="0"/>
              </a:rPr>
              <a:t>: WRINKLE ATTACK PROMASK VA~B3, </a:t>
            </a:r>
            <a:r>
              <a:rPr lang="es-ES" sz="1600" dirty="0" err="1">
                <a:latin typeface="TT Commons Light" panose="02000506030000020003" pitchFamily="50" charset="0"/>
              </a:rPr>
              <a:t>with</a:t>
            </a:r>
            <a:r>
              <a:rPr lang="es-ES" sz="1600" dirty="0">
                <a:latin typeface="TT Commons Light" panose="02000506030000020003" pitchFamily="50" charset="0"/>
              </a:rPr>
              <a:t> </a:t>
            </a:r>
            <a:r>
              <a:rPr lang="es-ES" sz="1600" dirty="0" err="1">
                <a:latin typeface="TT Commons Light" panose="02000506030000020003" pitchFamily="50" charset="0"/>
              </a:rPr>
              <a:t>niacinamide</a:t>
            </a:r>
            <a:r>
              <a:rPr lang="es-ES" sz="1600" dirty="0">
                <a:latin typeface="TT Commons Light" panose="02000506030000020003" pitchFamily="50" charset="0"/>
              </a:rPr>
              <a:t>, </a:t>
            </a:r>
            <a:r>
              <a:rPr lang="es-ES" sz="1600" dirty="0" err="1">
                <a:latin typeface="TT Commons Light" panose="02000506030000020003" pitchFamily="50" charset="0"/>
              </a:rPr>
              <a:t>bakuchiol</a:t>
            </a:r>
            <a:r>
              <a:rPr lang="es-ES" sz="1600" dirty="0">
                <a:latin typeface="TT Commons Light" panose="02000506030000020003" pitchFamily="50" charset="0"/>
              </a:rPr>
              <a:t> and </a:t>
            </a:r>
            <a:r>
              <a:rPr lang="es-ES" sz="1600" dirty="0" err="1">
                <a:latin typeface="TT Commons Light" panose="02000506030000020003" pitchFamily="50" charset="0"/>
              </a:rPr>
              <a:t>hyaluronic</a:t>
            </a:r>
            <a:r>
              <a:rPr lang="es-ES" sz="1600" dirty="0">
                <a:latin typeface="TT Commons Light" panose="02000506030000020003" pitchFamily="50" charset="0"/>
              </a:rPr>
              <a:t> </a:t>
            </a:r>
            <a:r>
              <a:rPr lang="es-ES" sz="1600" dirty="0" err="1">
                <a:latin typeface="TT Commons Light" panose="02000506030000020003" pitchFamily="50" charset="0"/>
              </a:rPr>
              <a:t>acid</a:t>
            </a:r>
            <a:r>
              <a:rPr lang="es-ES" sz="1600" dirty="0">
                <a:latin typeface="TT Commons Light" panose="02000506030000020003" pitchFamily="50" charset="0"/>
              </a:rPr>
              <a:t>, </a:t>
            </a:r>
            <a:r>
              <a:rPr lang="es-ES" sz="1600" dirty="0" err="1">
                <a:latin typeface="TT Commons Light" panose="02000506030000020003" pitchFamily="50" charset="0"/>
              </a:rPr>
              <a:t>strengthens</a:t>
            </a:r>
            <a:r>
              <a:rPr lang="es-ES" sz="1600" dirty="0">
                <a:latin typeface="TT Commons Light" panose="02000506030000020003" pitchFamily="50" charset="0"/>
              </a:rPr>
              <a:t> </a:t>
            </a:r>
            <a:r>
              <a:rPr lang="es-ES" sz="1600" dirty="0" err="1">
                <a:latin typeface="TT Commons Light" panose="02000506030000020003" pitchFamily="50" charset="0"/>
              </a:rPr>
              <a:t>the</a:t>
            </a:r>
            <a:r>
              <a:rPr lang="es-ES" sz="1600" dirty="0">
                <a:latin typeface="TT Commons Light" panose="02000506030000020003" pitchFamily="50" charset="0"/>
              </a:rPr>
              <a:t> skin </a:t>
            </a:r>
            <a:r>
              <a:rPr lang="es-ES" sz="1600" dirty="0" err="1">
                <a:latin typeface="TT Commons Light" panose="02000506030000020003" pitchFamily="50" charset="0"/>
              </a:rPr>
              <a:t>barrier</a:t>
            </a:r>
            <a:r>
              <a:rPr lang="es-ES" sz="1600" dirty="0">
                <a:latin typeface="TT Commons Light" panose="02000506030000020003" pitchFamily="50" charset="0"/>
              </a:rPr>
              <a:t>, reduces </a:t>
            </a:r>
            <a:r>
              <a:rPr lang="es-ES" sz="1600" dirty="0" err="1">
                <a:latin typeface="TT Commons Light" panose="02000506030000020003" pitchFamily="50" charset="0"/>
              </a:rPr>
              <a:t>the</a:t>
            </a:r>
            <a:r>
              <a:rPr lang="es-ES" sz="1600" dirty="0">
                <a:latin typeface="TT Commons Light" panose="02000506030000020003" pitchFamily="50" charset="0"/>
              </a:rPr>
              <a:t> </a:t>
            </a:r>
            <a:r>
              <a:rPr lang="es-ES" sz="1600" dirty="0" err="1">
                <a:latin typeface="TT Commons Light" panose="02000506030000020003" pitchFamily="50" charset="0"/>
              </a:rPr>
              <a:t>appearance</a:t>
            </a:r>
            <a:r>
              <a:rPr lang="es-ES" sz="1600" dirty="0">
                <a:latin typeface="TT Commons Light" panose="02000506030000020003" pitchFamily="50" charset="0"/>
              </a:rPr>
              <a:t> of fine </a:t>
            </a:r>
            <a:r>
              <a:rPr lang="es-ES" sz="1600" dirty="0" err="1">
                <a:latin typeface="TT Commons Light" panose="02000506030000020003" pitchFamily="50" charset="0"/>
              </a:rPr>
              <a:t>lines</a:t>
            </a:r>
            <a:r>
              <a:rPr lang="es-ES" sz="1600" dirty="0">
                <a:latin typeface="TT Commons Light" panose="02000506030000020003" pitchFamily="50" charset="0"/>
              </a:rPr>
              <a:t>, </a:t>
            </a:r>
            <a:r>
              <a:rPr lang="es-ES" sz="1600" dirty="0" err="1">
                <a:latin typeface="TT Commons Light" panose="02000506030000020003" pitchFamily="50" charset="0"/>
              </a:rPr>
              <a:t>wrinkles</a:t>
            </a:r>
            <a:r>
              <a:rPr lang="es-ES" sz="1600" dirty="0">
                <a:latin typeface="TT Commons Light" panose="02000506030000020003" pitchFamily="50" charset="0"/>
              </a:rPr>
              <a:t> and </a:t>
            </a:r>
            <a:r>
              <a:rPr lang="es-ES" sz="1600" dirty="0" err="1">
                <a:latin typeface="TT Commons Light" panose="02000506030000020003" pitchFamily="50" charset="0"/>
              </a:rPr>
              <a:t>dark</a:t>
            </a:r>
            <a:r>
              <a:rPr lang="es-ES" sz="1600" dirty="0">
                <a:latin typeface="TT Commons Light" panose="02000506030000020003" pitchFamily="50" charset="0"/>
              </a:rPr>
              <a:t> spots, </a:t>
            </a:r>
            <a:r>
              <a:rPr lang="es-ES" sz="1600" dirty="0" err="1">
                <a:latin typeface="TT Commons Light" panose="02000506030000020003" pitchFamily="50" charset="0"/>
              </a:rPr>
              <a:t>helps</a:t>
            </a:r>
            <a:r>
              <a:rPr lang="es-ES" sz="1600" dirty="0">
                <a:latin typeface="TT Commons Light" panose="02000506030000020003" pitchFamily="50" charset="0"/>
              </a:rPr>
              <a:t> </a:t>
            </a:r>
            <a:r>
              <a:rPr lang="es-ES" sz="1600" dirty="0" err="1">
                <a:latin typeface="TT Commons Light" panose="02000506030000020003" pitchFamily="50" charset="0"/>
              </a:rPr>
              <a:t>stimulate</a:t>
            </a:r>
            <a:r>
              <a:rPr lang="es-ES" sz="1600" dirty="0">
                <a:latin typeface="TT Commons Light" panose="02000506030000020003" pitchFamily="50" charset="0"/>
              </a:rPr>
              <a:t> </a:t>
            </a:r>
            <a:r>
              <a:rPr lang="es-ES" sz="1600" dirty="0" err="1">
                <a:latin typeface="TT Commons Light" panose="02000506030000020003" pitchFamily="50" charset="0"/>
              </a:rPr>
              <a:t>cell</a:t>
            </a:r>
            <a:r>
              <a:rPr lang="es-ES" sz="1600" dirty="0">
                <a:latin typeface="TT Commons Light" panose="02000506030000020003" pitchFamily="50" charset="0"/>
              </a:rPr>
              <a:t> </a:t>
            </a:r>
            <a:r>
              <a:rPr lang="es-ES" sz="1600" dirty="0" err="1">
                <a:latin typeface="TT Commons Light" panose="02000506030000020003" pitchFamily="50" charset="0"/>
              </a:rPr>
              <a:t>renewal</a:t>
            </a:r>
            <a:r>
              <a:rPr lang="es-ES" sz="1600" dirty="0">
                <a:latin typeface="TT Commons Light" panose="02000506030000020003" pitchFamily="50" charset="0"/>
              </a:rPr>
              <a:t>, </a:t>
            </a:r>
            <a:r>
              <a:rPr lang="es-ES" sz="1600" dirty="0" err="1">
                <a:latin typeface="TT Commons Light" panose="02000506030000020003" pitchFamily="50" charset="0"/>
              </a:rPr>
              <a:t>improves</a:t>
            </a:r>
            <a:r>
              <a:rPr lang="es-ES" sz="1600" dirty="0">
                <a:latin typeface="TT Commons Light" panose="02000506030000020003" pitchFamily="50" charset="0"/>
              </a:rPr>
              <a:t> skin </a:t>
            </a:r>
            <a:r>
              <a:rPr lang="es-ES" sz="1600" dirty="0" err="1">
                <a:latin typeface="TT Commons Light" panose="02000506030000020003" pitchFamily="50" charset="0"/>
              </a:rPr>
              <a:t>texture</a:t>
            </a:r>
            <a:r>
              <a:rPr lang="es-ES" sz="1600" dirty="0">
                <a:latin typeface="TT Commons Light" panose="02000506030000020003" pitchFamily="50" charset="0"/>
              </a:rPr>
              <a:t> and </a:t>
            </a:r>
            <a:r>
              <a:rPr lang="es-ES" sz="1600" dirty="0" err="1">
                <a:latin typeface="TT Commons Light" panose="02000506030000020003" pitchFamily="50" charset="0"/>
              </a:rPr>
              <a:t>restores</a:t>
            </a:r>
            <a:r>
              <a:rPr lang="es-ES" sz="1600" dirty="0">
                <a:latin typeface="TT Commons Light" panose="02000506030000020003" pitchFamily="50" charset="0"/>
              </a:rPr>
              <a:t> skin </a:t>
            </a:r>
            <a:r>
              <a:rPr lang="es-ES" sz="1600" dirty="0" err="1">
                <a:latin typeface="TT Commons Light" panose="02000506030000020003" pitchFamily="50" charset="0"/>
              </a:rPr>
              <a:t>radiance</a:t>
            </a:r>
            <a:r>
              <a:rPr lang="es-ES" sz="1600" dirty="0">
                <a:latin typeface="TT Commons Light" panose="02000506030000020003" pitchFamily="50" charset="0"/>
              </a:rPr>
              <a:t>.</a:t>
            </a:r>
            <a:endParaRPr lang="es-ES" sz="1600" dirty="0">
              <a:latin typeface="TT Commons Light" panose="02000506030000020003" pitchFamily="50" charset="0"/>
            </a:endParaRPr>
          </a:p>
        </p:txBody>
      </p:sp>
    </p:spTree>
    <p:extLst>
      <p:ext uri="{BB962C8B-B14F-4D97-AF65-F5344CB8AC3E}">
        <p14:creationId xmlns:p14="http://schemas.microsoft.com/office/powerpoint/2010/main" val="29029264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935"/>
            <a:ext cx="1763624" cy="424603"/>
          </a:xfrm>
        </p:spPr>
        <p:txBody>
          <a:bodyPr/>
          <a:lstStyle/>
          <a:p>
            <a:r>
              <a:rPr lang="en-US" sz="2399" spc="300" dirty="0" smtClean="0"/>
              <a:t>INGREDIENTS</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3293209"/>
          </a:xfrm>
          <a:prstGeom prst="rect">
            <a:avLst/>
          </a:prstGeom>
          <a:noFill/>
          <a:ln w="9525">
            <a:noFill/>
            <a:miter lim="800000"/>
            <a:headEnd/>
            <a:tailEnd/>
          </a:ln>
        </p:spPr>
        <p:txBody>
          <a:bodyPr wrap="square">
            <a:spAutoFit/>
          </a:bodyPr>
          <a:lstStyle/>
          <a:p>
            <a:r>
              <a:rPr lang="en-US" sz="1600" b="1" dirty="0" err="1">
                <a:latin typeface="TT Commons Light" panose="02000506030000020003" pitchFamily="50" charset="0"/>
              </a:rPr>
              <a:t>Niacinamide</a:t>
            </a:r>
            <a:r>
              <a:rPr lang="en-US" sz="1600" dirty="0">
                <a:latin typeface="TT Commons Light" panose="02000506030000020003" pitchFamily="50" charset="0"/>
              </a:rPr>
              <a:t>: A powerful multifunctional ingredient that stands out for its ability to stimulate the production of ATP, the fundamental cellular energy molecule. This energetic process </a:t>
            </a:r>
            <a:r>
              <a:rPr lang="en-US" sz="1600" dirty="0" err="1">
                <a:latin typeface="TT Commons Light" panose="02000506030000020003" pitchFamily="50" charset="0"/>
              </a:rPr>
              <a:t>revitalises</a:t>
            </a:r>
            <a:r>
              <a:rPr lang="en-US" sz="1600" dirty="0">
                <a:latin typeface="TT Commons Light" panose="02000506030000020003" pitchFamily="50" charset="0"/>
              </a:rPr>
              <a:t> skin cells, promoting skin renewal and repair from within. In addition, </a:t>
            </a:r>
            <a:r>
              <a:rPr lang="en-US" sz="1600" dirty="0" err="1">
                <a:latin typeface="TT Commons Light" panose="02000506030000020003" pitchFamily="50" charset="0"/>
              </a:rPr>
              <a:t>niacinamide</a:t>
            </a:r>
            <a:r>
              <a:rPr lang="en-US" sz="1600" dirty="0">
                <a:latin typeface="TT Commons Light" panose="02000506030000020003" pitchFamily="50" charset="0"/>
              </a:rPr>
              <a:t> stimulates the synthesis of ceramides, essential components of the skin barrier, thus strengthening the skin's protective function and </a:t>
            </a:r>
            <a:r>
              <a:rPr lang="en-US" sz="1600" dirty="0" err="1">
                <a:latin typeface="TT Commons Light" panose="02000506030000020003" pitchFamily="50" charset="0"/>
              </a:rPr>
              <a:t>minimising</a:t>
            </a:r>
            <a:r>
              <a:rPr lang="en-US" sz="1600" dirty="0">
                <a:latin typeface="TT Commons Light" panose="02000506030000020003" pitchFamily="50" charset="0"/>
              </a:rPr>
              <a:t> the appearance of wrinkles.</a:t>
            </a:r>
          </a:p>
          <a:p>
            <a:r>
              <a:rPr lang="en-US" sz="1600" dirty="0">
                <a:latin typeface="TT Commons Light" panose="02000506030000020003" pitchFamily="50" charset="0"/>
              </a:rPr>
              <a:t> </a:t>
            </a:r>
          </a:p>
          <a:p>
            <a:r>
              <a:rPr lang="en-US" sz="1600" b="1" dirty="0" err="1">
                <a:latin typeface="TT Commons Light" panose="02000506030000020003" pitchFamily="50" charset="0"/>
              </a:rPr>
              <a:t>Bakuchiol</a:t>
            </a:r>
            <a:r>
              <a:rPr lang="en-US" sz="1600" dirty="0">
                <a:latin typeface="TT Commons Light" panose="02000506030000020003" pitchFamily="50" charset="0"/>
              </a:rPr>
              <a:t>: A natural retinoid that shares structural and functional similarities with retinol. However, unlike retinol, </a:t>
            </a:r>
            <a:r>
              <a:rPr lang="en-US" sz="1600" dirty="0" err="1">
                <a:latin typeface="TT Commons Light" panose="02000506030000020003" pitchFamily="50" charset="0"/>
              </a:rPr>
              <a:t>bakuchiol</a:t>
            </a:r>
            <a:r>
              <a:rPr lang="en-US" sz="1600" dirty="0">
                <a:latin typeface="TT Commons Light" panose="02000506030000020003" pitchFamily="50" charset="0"/>
              </a:rPr>
              <a:t> does not have the typical side effects of skin irritation and sensitivity associated with synthetic </a:t>
            </a:r>
            <a:r>
              <a:rPr lang="en-US" sz="1600" dirty="0" err="1">
                <a:latin typeface="TT Commons Light" panose="02000506030000020003" pitchFamily="50" charset="0"/>
              </a:rPr>
              <a:t>retinoids</a:t>
            </a:r>
            <a:r>
              <a:rPr lang="en-US" sz="1600" dirty="0">
                <a:latin typeface="TT Commons Light" panose="02000506030000020003" pitchFamily="50" charset="0"/>
              </a:rPr>
              <a:t>. It acts as an anti-wrinkle agent by stimulating collagen and elastin synthesis, thus improving skin firmness and elasticity.</a:t>
            </a:r>
          </a:p>
          <a:p>
            <a:endParaRPr lang="en-US" sz="1600" dirty="0">
              <a:latin typeface="TT Commons Light" panose="02000506030000020003" pitchFamily="50" charset="0"/>
            </a:endParaRPr>
          </a:p>
          <a:p>
            <a:r>
              <a:rPr lang="en-US" sz="1600" b="1" dirty="0">
                <a:latin typeface="TT Commons Light" panose="02000506030000020003" pitchFamily="50" charset="0"/>
              </a:rPr>
              <a:t>Hyaluronic Acid</a:t>
            </a:r>
            <a:r>
              <a:rPr lang="en-US" sz="1600" dirty="0">
                <a:latin typeface="TT Commons Light" panose="02000506030000020003" pitchFamily="50" charset="0"/>
              </a:rPr>
              <a:t>: High molecular weight, it is included in this formula to increase the hydration levels of the epidermis, maintain skin elasticity and firmness, thus smoothing wrinkles and fine lines.</a:t>
            </a:r>
            <a:endParaRPr lang="en-US" sz="1600" dirty="0">
              <a:latin typeface="TT Commons Light" panose="02000506030000020003" pitchFamily="50" charset="0"/>
            </a:endParaRPr>
          </a:p>
        </p:txBody>
      </p:sp>
    </p:spTree>
    <p:extLst>
      <p:ext uri="{BB962C8B-B14F-4D97-AF65-F5344CB8AC3E}">
        <p14:creationId xmlns:p14="http://schemas.microsoft.com/office/powerpoint/2010/main" val="3320634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665841" cy="424732"/>
          </a:xfrm>
        </p:spPr>
        <p:txBody>
          <a:bodyPr/>
          <a:lstStyle/>
          <a:p>
            <a:r>
              <a:rPr lang="es-ES" sz="2400" spc="300" dirty="0" smtClean="0"/>
              <a:t>HOW TO USE</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283124"/>
            <a:ext cx="8333348" cy="1323439"/>
          </a:xfrm>
          <a:prstGeom prst="rect">
            <a:avLst/>
          </a:prstGeom>
          <a:noFill/>
          <a:ln w="9525">
            <a:noFill/>
            <a:miter lim="800000"/>
            <a:headEnd/>
            <a:tailEnd/>
          </a:ln>
        </p:spPr>
        <p:txBody>
          <a:bodyPr wrap="square">
            <a:spAutoFit/>
          </a:bodyPr>
          <a:lstStyle/>
          <a:p>
            <a:pPr marL="285750" lvl="0" indent="-285750">
              <a:buFont typeface="Arial" panose="020B0604020202020204" pitchFamily="34" charset="0"/>
              <a:buChar char="•"/>
            </a:pPr>
            <a:r>
              <a:rPr lang="en-US" sz="1600" dirty="0">
                <a:latin typeface="TT Commons Light" panose="02000506030000020003" pitchFamily="50" charset="0"/>
              </a:rPr>
              <a:t>Place the mask on a clean or dry face, adjusting it to the level of the eyes and adapting it to the facial contours.</a:t>
            </a:r>
          </a:p>
          <a:p>
            <a:pPr marL="285750" lvl="0" indent="-285750">
              <a:buFont typeface="Arial" panose="020B0604020202020204" pitchFamily="34" charset="0"/>
              <a:buChar char="•"/>
            </a:pPr>
            <a:r>
              <a:rPr lang="en-US" sz="1600" dirty="0">
                <a:latin typeface="TT Commons Light" panose="02000506030000020003" pitchFamily="50" charset="0"/>
              </a:rPr>
              <a:t>Leave the mask on for </a:t>
            </a:r>
            <a:r>
              <a:rPr lang="en-US" sz="1600" b="1" dirty="0">
                <a:latin typeface="TT Commons Light" panose="02000506030000020003" pitchFamily="50" charset="0"/>
              </a:rPr>
              <a:t>15-20 minutes.</a:t>
            </a:r>
          </a:p>
          <a:p>
            <a:pPr marL="285750" lvl="0" indent="-285750">
              <a:buFont typeface="Arial" panose="020B0604020202020204" pitchFamily="34" charset="0"/>
              <a:buChar char="•"/>
            </a:pPr>
            <a:r>
              <a:rPr lang="en-US" sz="1600" dirty="0">
                <a:latin typeface="TT Commons Light" panose="02000506030000020003" pitchFamily="50" charset="0"/>
              </a:rPr>
              <a:t>Remove the mask and gently massage in the remaining serum with the fingertips until completely absorbed.</a:t>
            </a:r>
            <a:endParaRPr lang="en-US" sz="1600" dirty="0">
              <a:latin typeface="TT Commons Light" panose="02000506030000020003" pitchFamily="50" charset="0"/>
            </a:endParaRPr>
          </a:p>
        </p:txBody>
      </p:sp>
      <p:pic>
        <p:nvPicPr>
          <p:cNvPr id="2" name="Imagen 1"/>
          <p:cNvPicPr>
            <a:picLocks noChangeAspect="1"/>
          </p:cNvPicPr>
          <p:nvPr/>
        </p:nvPicPr>
        <p:blipFill>
          <a:blip r:embed="rId2"/>
          <a:stretch>
            <a:fillRect/>
          </a:stretch>
        </p:blipFill>
        <p:spPr>
          <a:xfrm>
            <a:off x="698500" y="2928714"/>
            <a:ext cx="8524875" cy="1676400"/>
          </a:xfrm>
          <a:prstGeom prst="rect">
            <a:avLst/>
          </a:prstGeom>
        </p:spPr>
      </p:pic>
    </p:spTree>
    <p:extLst>
      <p:ext uri="{BB962C8B-B14F-4D97-AF65-F5344CB8AC3E}">
        <p14:creationId xmlns:p14="http://schemas.microsoft.com/office/powerpoint/2010/main" val="42028452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9717" y="444867"/>
            <a:ext cx="4438716" cy="332399"/>
          </a:xfrm>
        </p:spPr>
        <p:txBody>
          <a:bodyPr/>
          <a:lstStyle/>
          <a:p>
            <a:r>
              <a:rPr lang="es-ES" sz="2400" spc="300" dirty="0">
                <a:solidFill>
                  <a:schemeClr val="tx1"/>
                </a:solidFill>
                <a:latin typeface="Bebas Neue Regular" panose="00000500000000000000" pitchFamily="50" charset="0"/>
              </a:rPr>
              <a:t>PURIFYNG CLEAR SKIN PROMASK </a:t>
            </a:r>
            <a:r>
              <a:rPr lang="es-ES" sz="2400" spc="300" dirty="0" smtClean="0">
                <a:solidFill>
                  <a:schemeClr val="tx1"/>
                </a:solidFill>
                <a:latin typeface="Bebas Neue Regular" panose="00000500000000000000" pitchFamily="50" charset="0"/>
              </a:rPr>
              <a:t>SK</a:t>
            </a:r>
            <a:endParaRPr lang="en-US" sz="2399" spc="300" dirty="0">
              <a:solidFill>
                <a:schemeClr val="tx1"/>
              </a:solidFill>
              <a:latin typeface="Bebas Neue Regular" panose="00000500000000000000" pitchFamily="50" charset="0"/>
            </a:endParaRPr>
          </a:p>
        </p:txBody>
      </p:sp>
      <p:sp>
        <p:nvSpPr>
          <p:cNvPr id="3" name="Marcador de texto 2"/>
          <p:cNvSpPr>
            <a:spLocks noGrp="1"/>
          </p:cNvSpPr>
          <p:nvPr>
            <p:ph type="body" idx="1"/>
          </p:nvPr>
        </p:nvSpPr>
        <p:spPr>
          <a:xfrm>
            <a:off x="700474" y="2423115"/>
            <a:ext cx="4596307" cy="1444439"/>
          </a:xfrm>
        </p:spPr>
        <p:txBody>
          <a:bodyPr>
            <a:noAutofit/>
          </a:bodyPr>
          <a:lstStyle/>
          <a:p>
            <a:pPr marL="0" indent="0">
              <a:buNone/>
            </a:pPr>
            <a:endParaRPr lang="es-ES" sz="1799" dirty="0">
              <a:solidFill>
                <a:schemeClr val="tx1"/>
              </a:solidFill>
              <a:latin typeface="TT Commons Light" panose="02000506030000020003" pitchFamily="50" charset="0"/>
            </a:endParaRPr>
          </a:p>
          <a:p>
            <a:pPr marL="0" indent="0">
              <a:buNone/>
            </a:pPr>
            <a:r>
              <a:rPr lang="es-ES" sz="1799" b="1" dirty="0" err="1">
                <a:solidFill>
                  <a:schemeClr val="tx1"/>
                </a:solidFill>
                <a:latin typeface="TT Commons Light" panose="02000506030000020003" pitchFamily="50" charset="0"/>
              </a:rPr>
              <a:t>Presentation</a:t>
            </a:r>
            <a:r>
              <a:rPr lang="es-ES" sz="1799" dirty="0">
                <a:solidFill>
                  <a:schemeClr val="tx1"/>
                </a:solidFill>
                <a:latin typeface="TT Commons Light" panose="02000506030000020003" pitchFamily="50" charset="0"/>
              </a:rPr>
              <a:t>: 10 </a:t>
            </a:r>
            <a:r>
              <a:rPr lang="es-ES" sz="1799" dirty="0" err="1">
                <a:solidFill>
                  <a:schemeClr val="tx1"/>
                </a:solidFill>
                <a:latin typeface="TT Commons Light" panose="02000506030000020003" pitchFamily="50" charset="0"/>
              </a:rPr>
              <a:t>sachets</a:t>
            </a:r>
            <a:r>
              <a:rPr lang="es-ES" sz="1799" dirty="0">
                <a:solidFill>
                  <a:schemeClr val="tx1"/>
                </a:solidFill>
                <a:latin typeface="TT Commons Light" panose="02000506030000020003" pitchFamily="50" charset="0"/>
              </a:rPr>
              <a:t> / 10 </a:t>
            </a:r>
            <a:r>
              <a:rPr lang="es-ES" sz="1799" dirty="0" err="1">
                <a:solidFill>
                  <a:schemeClr val="tx1"/>
                </a:solidFill>
                <a:latin typeface="TT Commons Light" panose="02000506030000020003" pitchFamily="50" charset="0"/>
              </a:rPr>
              <a:t>masks</a:t>
            </a:r>
            <a:r>
              <a:rPr lang="es-ES" sz="1799" dirty="0">
                <a:solidFill>
                  <a:schemeClr val="tx1"/>
                </a:solidFill>
                <a:latin typeface="TT Commons Light" panose="02000506030000020003" pitchFamily="50" charset="0"/>
              </a:rPr>
              <a:t> 20 g</a:t>
            </a:r>
          </a:p>
          <a:p>
            <a:pPr marL="0" indent="0">
              <a:buNone/>
            </a:pPr>
            <a:endParaRPr lang="es-ES" sz="1799" dirty="0">
              <a:solidFill>
                <a:schemeClr val="tx1"/>
              </a:solidFill>
              <a:latin typeface="TT Commons Light" panose="02000506030000020003" pitchFamily="50" charset="0"/>
            </a:endParaRPr>
          </a:p>
          <a:p>
            <a:pPr marL="0" indent="0">
              <a:buNone/>
            </a:pPr>
            <a:r>
              <a:rPr lang="es-ES" sz="1799" b="1" dirty="0" err="1">
                <a:solidFill>
                  <a:schemeClr val="tx1"/>
                </a:solidFill>
                <a:latin typeface="TT Commons Light" panose="02000506030000020003" pitchFamily="50" charset="0"/>
              </a:rPr>
              <a:t>Indications</a:t>
            </a:r>
            <a:r>
              <a:rPr lang="es-ES" sz="1799" dirty="0">
                <a:solidFill>
                  <a:schemeClr val="tx1"/>
                </a:solidFill>
                <a:latin typeface="TT Commons Light" panose="02000506030000020003" pitchFamily="50" charset="0"/>
              </a:rPr>
              <a:t>: </a:t>
            </a:r>
            <a:r>
              <a:rPr lang="es-ES" sz="1799" dirty="0" err="1">
                <a:solidFill>
                  <a:schemeClr val="tx1"/>
                </a:solidFill>
                <a:latin typeface="TT Commons Light" panose="02000506030000020003" pitchFamily="50" charset="0"/>
              </a:rPr>
              <a:t>Oily</a:t>
            </a:r>
            <a:r>
              <a:rPr lang="es-ES" sz="1799" dirty="0">
                <a:solidFill>
                  <a:schemeClr val="tx1"/>
                </a:solidFill>
                <a:latin typeface="TT Commons Light" panose="02000506030000020003" pitchFamily="50" charset="0"/>
              </a:rPr>
              <a:t> and/</a:t>
            </a:r>
            <a:r>
              <a:rPr lang="es-ES" sz="1799" dirty="0" err="1">
                <a:solidFill>
                  <a:schemeClr val="tx1"/>
                </a:solidFill>
                <a:latin typeface="TT Commons Light" panose="02000506030000020003" pitchFamily="50" charset="0"/>
              </a:rPr>
              <a:t>or</a:t>
            </a:r>
            <a:r>
              <a:rPr lang="es-ES" sz="1799" dirty="0">
                <a:solidFill>
                  <a:schemeClr val="tx1"/>
                </a:solidFill>
                <a:latin typeface="TT Commons Light" panose="02000506030000020003" pitchFamily="50" charset="0"/>
              </a:rPr>
              <a:t> </a:t>
            </a:r>
            <a:r>
              <a:rPr lang="es-ES" sz="1799" dirty="0" err="1">
                <a:solidFill>
                  <a:schemeClr val="tx1"/>
                </a:solidFill>
                <a:latin typeface="TT Commons Light" panose="02000506030000020003" pitchFamily="50" charset="0"/>
              </a:rPr>
              <a:t>acne-prone</a:t>
            </a:r>
            <a:r>
              <a:rPr lang="es-ES" sz="1799" dirty="0">
                <a:solidFill>
                  <a:schemeClr val="tx1"/>
                </a:solidFill>
                <a:latin typeface="TT Commons Light" panose="02000506030000020003" pitchFamily="50" charset="0"/>
              </a:rPr>
              <a:t> skin.</a:t>
            </a:r>
          </a:p>
          <a:p>
            <a:pPr marL="0" indent="0">
              <a:buNone/>
            </a:pPr>
            <a:endParaRPr lang="es-ES" sz="1799" dirty="0">
              <a:solidFill>
                <a:schemeClr val="tx1"/>
              </a:solidFill>
              <a:latin typeface="TT Commons Light" panose="02000506030000020003" pitchFamily="50" charset="0"/>
            </a:endParaRPr>
          </a:p>
          <a:p>
            <a:pPr marL="0" indent="0">
              <a:buNone/>
            </a:pPr>
            <a:r>
              <a:rPr lang="es-ES" sz="1799" b="1" dirty="0" err="1">
                <a:solidFill>
                  <a:schemeClr val="tx1"/>
                </a:solidFill>
                <a:latin typeface="TT Commons Light" panose="02000506030000020003" pitchFamily="50" charset="0"/>
              </a:rPr>
              <a:t>Ingredients</a:t>
            </a:r>
            <a:r>
              <a:rPr lang="es-ES" sz="1799" dirty="0">
                <a:solidFill>
                  <a:schemeClr val="tx1"/>
                </a:solidFill>
                <a:latin typeface="TT Commons Light" panose="02000506030000020003" pitchFamily="50" charset="0"/>
              </a:rPr>
              <a:t>: </a:t>
            </a:r>
            <a:r>
              <a:rPr lang="es-ES" sz="1799" dirty="0" err="1">
                <a:solidFill>
                  <a:schemeClr val="tx1"/>
                </a:solidFill>
                <a:latin typeface="TT Commons Light" panose="02000506030000020003" pitchFamily="50" charset="0"/>
              </a:rPr>
              <a:t>salicylic</a:t>
            </a:r>
            <a:r>
              <a:rPr lang="es-ES" sz="1799" dirty="0">
                <a:solidFill>
                  <a:schemeClr val="tx1"/>
                </a:solidFill>
                <a:latin typeface="TT Commons Light" panose="02000506030000020003" pitchFamily="50" charset="0"/>
              </a:rPr>
              <a:t> </a:t>
            </a:r>
            <a:r>
              <a:rPr lang="es-ES" sz="1799" dirty="0" err="1">
                <a:solidFill>
                  <a:schemeClr val="tx1"/>
                </a:solidFill>
                <a:latin typeface="TT Commons Light" panose="02000506030000020003" pitchFamily="50" charset="0"/>
              </a:rPr>
              <a:t>acid</a:t>
            </a:r>
            <a:r>
              <a:rPr lang="es-ES" sz="1799" dirty="0">
                <a:solidFill>
                  <a:schemeClr val="tx1"/>
                </a:solidFill>
                <a:latin typeface="TT Commons Light" panose="02000506030000020003" pitchFamily="50" charset="0"/>
              </a:rPr>
              <a:t>, </a:t>
            </a:r>
            <a:r>
              <a:rPr lang="es-ES" sz="1799" dirty="0" err="1">
                <a:solidFill>
                  <a:schemeClr val="tx1"/>
                </a:solidFill>
                <a:latin typeface="TT Commons Light" panose="02000506030000020003" pitchFamily="50" charset="0"/>
              </a:rPr>
              <a:t>bakuchiol</a:t>
            </a:r>
            <a:r>
              <a:rPr lang="es-ES" sz="1799" dirty="0">
                <a:solidFill>
                  <a:schemeClr val="tx1"/>
                </a:solidFill>
                <a:latin typeface="TT Commons Light" panose="02000506030000020003" pitchFamily="50" charset="0"/>
              </a:rPr>
              <a:t>, tea </a:t>
            </a:r>
            <a:r>
              <a:rPr lang="es-ES" sz="1799" dirty="0" err="1">
                <a:solidFill>
                  <a:schemeClr val="tx1"/>
                </a:solidFill>
                <a:latin typeface="TT Commons Light" panose="02000506030000020003" pitchFamily="50" charset="0"/>
              </a:rPr>
              <a:t>tree</a:t>
            </a:r>
            <a:r>
              <a:rPr lang="es-ES" sz="1799" dirty="0">
                <a:solidFill>
                  <a:schemeClr val="tx1"/>
                </a:solidFill>
                <a:latin typeface="TT Commons Light" panose="02000506030000020003" pitchFamily="50" charset="0"/>
              </a:rPr>
              <a:t> </a:t>
            </a:r>
            <a:r>
              <a:rPr lang="es-ES" sz="1799" dirty="0" err="1">
                <a:solidFill>
                  <a:schemeClr val="tx1"/>
                </a:solidFill>
                <a:latin typeface="TT Commons Light" panose="02000506030000020003" pitchFamily="50" charset="0"/>
              </a:rPr>
              <a:t>leaf</a:t>
            </a:r>
            <a:r>
              <a:rPr lang="es-ES" sz="1799" dirty="0">
                <a:solidFill>
                  <a:schemeClr val="tx1"/>
                </a:solidFill>
                <a:latin typeface="TT Commons Light" panose="02000506030000020003" pitchFamily="50" charset="0"/>
              </a:rPr>
              <a:t> </a:t>
            </a:r>
            <a:r>
              <a:rPr lang="es-ES" sz="1799" dirty="0" err="1">
                <a:solidFill>
                  <a:schemeClr val="tx1"/>
                </a:solidFill>
                <a:latin typeface="TT Commons Light" panose="02000506030000020003" pitchFamily="50" charset="0"/>
              </a:rPr>
              <a:t>oil</a:t>
            </a:r>
            <a:r>
              <a:rPr lang="es-ES" sz="1799" dirty="0">
                <a:solidFill>
                  <a:schemeClr val="tx1"/>
                </a:solidFill>
                <a:latin typeface="TT Commons Light" panose="02000506030000020003" pitchFamily="50" charset="0"/>
              </a:rPr>
              <a:t>, </a:t>
            </a:r>
            <a:r>
              <a:rPr lang="es-ES" sz="1799" dirty="0" err="1">
                <a:solidFill>
                  <a:schemeClr val="tx1"/>
                </a:solidFill>
                <a:latin typeface="TT Commons Light" panose="02000506030000020003" pitchFamily="50" charset="0"/>
              </a:rPr>
              <a:t>white</a:t>
            </a:r>
            <a:r>
              <a:rPr lang="es-ES" sz="1799" dirty="0">
                <a:solidFill>
                  <a:schemeClr val="tx1"/>
                </a:solidFill>
                <a:latin typeface="TT Commons Light" panose="02000506030000020003" pitchFamily="50" charset="0"/>
              </a:rPr>
              <a:t> </a:t>
            </a:r>
            <a:r>
              <a:rPr lang="es-ES" sz="1799" dirty="0" err="1">
                <a:solidFill>
                  <a:schemeClr val="tx1"/>
                </a:solidFill>
                <a:latin typeface="TT Commons Light" panose="02000506030000020003" pitchFamily="50" charset="0"/>
              </a:rPr>
              <a:t>willow</a:t>
            </a:r>
            <a:r>
              <a:rPr lang="es-ES" sz="1799" dirty="0">
                <a:solidFill>
                  <a:schemeClr val="tx1"/>
                </a:solidFill>
                <a:latin typeface="TT Commons Light" panose="02000506030000020003" pitchFamily="50" charset="0"/>
              </a:rPr>
              <a:t> </a:t>
            </a:r>
            <a:r>
              <a:rPr lang="es-ES" sz="1799" dirty="0" err="1">
                <a:solidFill>
                  <a:schemeClr val="tx1"/>
                </a:solidFill>
                <a:latin typeface="TT Commons Light" panose="02000506030000020003" pitchFamily="50" charset="0"/>
              </a:rPr>
              <a:t>bark</a:t>
            </a:r>
            <a:r>
              <a:rPr lang="es-ES" sz="1799" dirty="0">
                <a:solidFill>
                  <a:schemeClr val="tx1"/>
                </a:solidFill>
                <a:latin typeface="TT Commons Light" panose="02000506030000020003" pitchFamily="50" charset="0"/>
              </a:rPr>
              <a:t>, </a:t>
            </a:r>
            <a:r>
              <a:rPr lang="es-ES" sz="1799" dirty="0" err="1">
                <a:solidFill>
                  <a:schemeClr val="tx1"/>
                </a:solidFill>
                <a:latin typeface="TT Commons Light" panose="02000506030000020003" pitchFamily="50" charset="0"/>
              </a:rPr>
              <a:t>hyaluronic</a:t>
            </a:r>
            <a:r>
              <a:rPr lang="es-ES" sz="1799" dirty="0">
                <a:solidFill>
                  <a:schemeClr val="tx1"/>
                </a:solidFill>
                <a:latin typeface="TT Commons Light" panose="02000506030000020003" pitchFamily="50" charset="0"/>
              </a:rPr>
              <a:t> </a:t>
            </a:r>
            <a:r>
              <a:rPr lang="es-ES" sz="1799" dirty="0" err="1">
                <a:solidFill>
                  <a:schemeClr val="tx1"/>
                </a:solidFill>
                <a:latin typeface="TT Commons Light" panose="02000506030000020003" pitchFamily="50" charset="0"/>
              </a:rPr>
              <a:t>acid</a:t>
            </a:r>
            <a:r>
              <a:rPr lang="es-ES" sz="1799" dirty="0">
                <a:solidFill>
                  <a:schemeClr val="tx1"/>
                </a:solidFill>
                <a:latin typeface="TT Commons Light" panose="02000506030000020003" pitchFamily="50" charset="0"/>
              </a:rPr>
              <a:t>.</a:t>
            </a:r>
            <a:endParaRPr lang="es-ES" sz="1799" dirty="0">
              <a:solidFill>
                <a:schemeClr val="tx1"/>
              </a:solidFill>
              <a:latin typeface="TT Commons Light" panose="02000506030000020003" pitchFamily="50"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8400" y="2426811"/>
            <a:ext cx="2714558" cy="2740555"/>
          </a:xfrm>
          <a:prstGeom prst="rect">
            <a:avLst/>
          </a:prstGeom>
        </p:spPr>
      </p:pic>
      <p:sp>
        <p:nvSpPr>
          <p:cNvPr id="7" name="10 CuadroTexto"/>
          <p:cNvSpPr txBox="1">
            <a:spLocks noChangeArrowheads="1"/>
          </p:cNvSpPr>
          <p:nvPr/>
        </p:nvSpPr>
        <p:spPr bwMode="auto">
          <a:xfrm>
            <a:off x="543496" y="1128514"/>
            <a:ext cx="8424936" cy="1077218"/>
          </a:xfrm>
          <a:prstGeom prst="rect">
            <a:avLst/>
          </a:prstGeom>
          <a:noFill/>
          <a:ln w="9525">
            <a:noFill/>
            <a:miter lim="800000"/>
            <a:headEnd/>
            <a:tailEnd/>
          </a:ln>
        </p:spPr>
        <p:txBody>
          <a:bodyPr wrap="square">
            <a:spAutoFit/>
          </a:bodyPr>
          <a:lstStyle/>
          <a:p>
            <a:r>
              <a:rPr lang="en-US" sz="1600" dirty="0">
                <a:latin typeface="TT Commons Light" panose="02000506030000020003" pitchFamily="50" charset="0"/>
              </a:rPr>
              <a:t>PURIFYNG CLEAR SKIN PROMASK is a mask designed to address the specific needs of oily, acne-prone skin. Thanks to its formulation, it offers a purifying, balancing and sebum-regulating action, reducing pore size and imperfections. In addition, it helps reduce impurities and strengthens the skin's barrier function, providing deep hydration and a silky effect, leaving skin looking fresh and healthy.</a:t>
            </a:r>
            <a:endParaRPr lang="en-US" sz="1600" dirty="0">
              <a:latin typeface="TT Commons Light" panose="02000506030000020003" pitchFamily="50" charset="0"/>
            </a:endParaRPr>
          </a:p>
        </p:txBody>
      </p:sp>
    </p:spTree>
    <p:extLst>
      <p:ext uri="{BB962C8B-B14F-4D97-AF65-F5344CB8AC3E}">
        <p14:creationId xmlns:p14="http://schemas.microsoft.com/office/powerpoint/2010/main" val="3888041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935"/>
            <a:ext cx="1763624" cy="424603"/>
          </a:xfrm>
        </p:spPr>
        <p:txBody>
          <a:bodyPr/>
          <a:lstStyle/>
          <a:p>
            <a:r>
              <a:rPr lang="en-US" sz="2399" spc="300" dirty="0" smtClean="0"/>
              <a:t>INGREDIENTS</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4031873"/>
          </a:xfrm>
          <a:prstGeom prst="rect">
            <a:avLst/>
          </a:prstGeom>
          <a:noFill/>
          <a:ln w="9525">
            <a:noFill/>
            <a:miter lim="800000"/>
            <a:headEnd/>
            <a:tailEnd/>
          </a:ln>
        </p:spPr>
        <p:txBody>
          <a:bodyPr wrap="square">
            <a:spAutoFit/>
          </a:bodyPr>
          <a:lstStyle/>
          <a:p>
            <a:r>
              <a:rPr lang="en-US" sz="1600" b="1" dirty="0">
                <a:latin typeface="TT Commons Light" panose="02000506030000020003" pitchFamily="50" charset="0"/>
              </a:rPr>
              <a:t>Salicylic acid:</a:t>
            </a:r>
          </a:p>
          <a:p>
            <a:pPr marL="285750" indent="-285750">
              <a:buFont typeface="Arial" panose="020B0604020202020204" pitchFamily="34" charset="0"/>
              <a:buChar char="•"/>
            </a:pPr>
            <a:r>
              <a:rPr lang="en-US" sz="1600" dirty="0">
                <a:latin typeface="TT Commons Light" panose="02000506030000020003" pitchFamily="50" charset="0"/>
              </a:rPr>
              <a:t> Salicylic acid is a fat-soluble beta-</a:t>
            </a:r>
            <a:r>
              <a:rPr lang="en-US" sz="1600" dirty="0" err="1">
                <a:latin typeface="TT Commons Light" panose="02000506030000020003" pitchFamily="50" charset="0"/>
              </a:rPr>
              <a:t>hydroxy</a:t>
            </a:r>
            <a:r>
              <a:rPr lang="en-US" sz="1600" dirty="0">
                <a:latin typeface="TT Commons Light" panose="02000506030000020003" pitchFamily="50" charset="0"/>
              </a:rPr>
              <a:t> acid (BHA) that is </a:t>
            </a:r>
            <a:r>
              <a:rPr lang="en-US" sz="1600" dirty="0" err="1">
                <a:latin typeface="TT Commons Light" panose="02000506030000020003" pitchFamily="50" charset="0"/>
              </a:rPr>
              <a:t>characterised</a:t>
            </a:r>
            <a:r>
              <a:rPr lang="en-US" sz="1600" dirty="0">
                <a:latin typeface="TT Commons Light" panose="02000506030000020003" pitchFamily="50" charset="0"/>
              </a:rPr>
              <a:t> by its ability to penetrate deep into pores due to its molecular structure. This allows it to effectively exfoliate the skin both on the surface and within the hair follicles.</a:t>
            </a:r>
          </a:p>
          <a:p>
            <a:pPr marL="285750" indent="-285750">
              <a:buFont typeface="Arial" panose="020B0604020202020204" pitchFamily="34" charset="0"/>
              <a:buChar char="•"/>
            </a:pPr>
            <a:r>
              <a:rPr lang="en-US" sz="1600" dirty="0">
                <a:latin typeface="TT Commons Light" panose="02000506030000020003" pitchFamily="50" charset="0"/>
              </a:rPr>
              <a:t> Its gentle exfoliating action dissolves the bonds between the cells of the horny layer, thus promoting the removal of dead cells and clogged pores. This helps prevent and treat acne, including blackheads and </a:t>
            </a:r>
            <a:r>
              <a:rPr lang="en-US" sz="1600" dirty="0" err="1">
                <a:latin typeface="TT Commons Light" panose="02000506030000020003" pitchFamily="50" charset="0"/>
              </a:rPr>
              <a:t>comedones</a:t>
            </a:r>
            <a:r>
              <a:rPr lang="en-US" sz="1600" dirty="0">
                <a:latin typeface="TT Commons Light" panose="02000506030000020003" pitchFamily="50" charset="0"/>
              </a:rPr>
              <a:t>, while improving skin texture.</a:t>
            </a:r>
          </a:p>
          <a:p>
            <a:pPr marL="285750" indent="-285750">
              <a:buFont typeface="Arial" panose="020B0604020202020204" pitchFamily="34" charset="0"/>
              <a:buChar char="•"/>
            </a:pPr>
            <a:r>
              <a:rPr lang="en-US" sz="1600" dirty="0">
                <a:latin typeface="TT Commons Light" panose="02000506030000020003" pitchFamily="50" charset="0"/>
              </a:rPr>
              <a:t> In addition to its exfoliating function, salicylic acid has anti-inflammatory properties that help reduce redness and inflammation associated with acne, thus relieving skin irritation.</a:t>
            </a:r>
          </a:p>
          <a:p>
            <a:endParaRPr lang="en-US" sz="1600" b="1" dirty="0">
              <a:latin typeface="TT Commons Light" panose="02000506030000020003" pitchFamily="50" charset="0"/>
            </a:endParaRPr>
          </a:p>
          <a:p>
            <a:r>
              <a:rPr lang="en-US" sz="1600" b="1" dirty="0" err="1">
                <a:latin typeface="TT Commons Light" panose="02000506030000020003" pitchFamily="50" charset="0"/>
              </a:rPr>
              <a:t>Bakuchiol</a:t>
            </a:r>
            <a:r>
              <a:rPr lang="en-US" sz="1600" b="1" dirty="0">
                <a:latin typeface="TT Commons Light" panose="02000506030000020003" pitchFamily="50" charset="0"/>
              </a:rPr>
              <a:t>:</a:t>
            </a:r>
          </a:p>
          <a:p>
            <a:pPr marL="285750" indent="-285750">
              <a:buFont typeface="Arial" panose="020B0604020202020204" pitchFamily="34" charset="0"/>
              <a:buChar char="•"/>
            </a:pPr>
            <a:r>
              <a:rPr lang="en-US" sz="1600" dirty="0">
                <a:latin typeface="TT Commons Light" panose="02000506030000020003" pitchFamily="50" charset="0"/>
              </a:rPr>
              <a:t> </a:t>
            </a:r>
            <a:r>
              <a:rPr lang="en-US" sz="1600" dirty="0" err="1">
                <a:latin typeface="TT Commons Light" panose="02000506030000020003" pitchFamily="50" charset="0"/>
              </a:rPr>
              <a:t>Bakuchiol</a:t>
            </a:r>
            <a:r>
              <a:rPr lang="en-US" sz="1600" dirty="0">
                <a:latin typeface="TT Commons Light" panose="02000506030000020003" pitchFamily="50" charset="0"/>
              </a:rPr>
              <a:t> is a botanical compound that acts like a natural retinol, albeit without the side effects associated with the latter. It has been shown to stimulate collagen and elastin synthesis, which promotes cell renewal and improves skin firmness and elasticity.</a:t>
            </a:r>
          </a:p>
          <a:p>
            <a:pPr marL="285750" indent="-285750">
              <a:buFont typeface="Arial" panose="020B0604020202020204" pitchFamily="34" charset="0"/>
              <a:buChar char="•"/>
            </a:pPr>
            <a:r>
              <a:rPr lang="en-US" sz="1600" dirty="0">
                <a:latin typeface="TT Commons Light" panose="02000506030000020003" pitchFamily="50" charset="0"/>
              </a:rPr>
              <a:t> By promoting cell turnover, </a:t>
            </a:r>
            <a:r>
              <a:rPr lang="en-US" sz="1600" dirty="0" err="1">
                <a:latin typeface="TT Commons Light" panose="02000506030000020003" pitchFamily="50" charset="0"/>
              </a:rPr>
              <a:t>Bakuchiol</a:t>
            </a:r>
            <a:r>
              <a:rPr lang="en-US" sz="1600" dirty="0">
                <a:latin typeface="TT Commons Light" panose="02000506030000020003" pitchFamily="50" charset="0"/>
              </a:rPr>
              <a:t> improves skin texture and helps </a:t>
            </a:r>
            <a:r>
              <a:rPr lang="en-US" sz="1600" dirty="0" err="1">
                <a:latin typeface="TT Commons Light" panose="02000506030000020003" pitchFamily="50" charset="0"/>
              </a:rPr>
              <a:t>minimise</a:t>
            </a:r>
            <a:r>
              <a:rPr lang="en-US" sz="1600" dirty="0">
                <a:latin typeface="TT Commons Light" panose="02000506030000020003" pitchFamily="50" charset="0"/>
              </a:rPr>
              <a:t> the appearance of enlarged pores, resulting in smoother, more even and rejuvenated skin.</a:t>
            </a:r>
          </a:p>
        </p:txBody>
      </p:sp>
    </p:spTree>
    <p:extLst>
      <p:ext uri="{BB962C8B-B14F-4D97-AF65-F5344CB8AC3E}">
        <p14:creationId xmlns:p14="http://schemas.microsoft.com/office/powerpoint/2010/main" val="42433219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935"/>
            <a:ext cx="1763624" cy="424603"/>
          </a:xfrm>
        </p:spPr>
        <p:txBody>
          <a:bodyPr/>
          <a:lstStyle/>
          <a:p>
            <a:r>
              <a:rPr lang="en-US" sz="2399" spc="300" dirty="0" smtClean="0"/>
              <a:t>INGREDIENTS</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424936" cy="3785652"/>
          </a:xfrm>
          <a:prstGeom prst="rect">
            <a:avLst/>
          </a:prstGeom>
          <a:noFill/>
          <a:ln w="9525">
            <a:noFill/>
            <a:miter lim="800000"/>
            <a:headEnd/>
            <a:tailEnd/>
          </a:ln>
        </p:spPr>
        <p:txBody>
          <a:bodyPr wrap="square">
            <a:spAutoFit/>
          </a:bodyPr>
          <a:lstStyle/>
          <a:p>
            <a:r>
              <a:rPr lang="en-US" sz="1600" b="1" dirty="0">
                <a:latin typeface="TT Commons Light" panose="02000506030000020003" pitchFamily="50" charset="0"/>
              </a:rPr>
              <a:t>Tea Tree Leaf Oil:</a:t>
            </a:r>
          </a:p>
          <a:p>
            <a:pPr marL="285750" indent="-285750">
              <a:buFont typeface="Arial" panose="020B0604020202020204" pitchFamily="34" charset="0"/>
              <a:buChar char="•"/>
            </a:pPr>
            <a:r>
              <a:rPr lang="en-US" sz="1600" dirty="0">
                <a:latin typeface="TT Commons Light" panose="02000506030000020003" pitchFamily="50" charset="0"/>
              </a:rPr>
              <a:t>Tea tree leaf oil is known for its antimicrobial and anti-inflammatory properties. It helps regulate bacterial growth on the skin, which helps keep pores clean and free of impurities.</a:t>
            </a:r>
          </a:p>
          <a:p>
            <a:pPr marL="285750" indent="-285750">
              <a:buFont typeface="Arial" panose="020B0604020202020204" pitchFamily="34" charset="0"/>
              <a:buChar char="•"/>
            </a:pPr>
            <a:r>
              <a:rPr lang="en-US" sz="1600" dirty="0">
                <a:latin typeface="TT Commons Light" panose="02000506030000020003" pitchFamily="50" charset="0"/>
              </a:rPr>
              <a:t>Its antibacterial action can also help prevent and treat acne, reducing inflammation and promoting skin healing.</a:t>
            </a:r>
          </a:p>
          <a:p>
            <a:endParaRPr lang="en-US" sz="1600" dirty="0">
              <a:latin typeface="TT Commons Light" panose="02000506030000020003" pitchFamily="50" charset="0"/>
            </a:endParaRPr>
          </a:p>
          <a:p>
            <a:r>
              <a:rPr lang="en-US" sz="1600" b="1" dirty="0">
                <a:latin typeface="TT Commons Light" panose="02000506030000020003" pitchFamily="50" charset="0"/>
              </a:rPr>
              <a:t>White Willow Bark:</a:t>
            </a:r>
          </a:p>
          <a:p>
            <a:pPr marL="285750" indent="-285750">
              <a:buFont typeface="Arial" panose="020B0604020202020204" pitchFamily="34" charset="0"/>
              <a:buChar char="•"/>
            </a:pPr>
            <a:r>
              <a:rPr lang="en-US" sz="1600" dirty="0">
                <a:latin typeface="TT Commons Light" panose="02000506030000020003" pitchFamily="50" charset="0"/>
              </a:rPr>
              <a:t> White willow bark is rich in naturally occurring salicylic acid, making it an effective exfoliating agent for removing dead skin surface cells and unclogging pores.</a:t>
            </a:r>
          </a:p>
          <a:p>
            <a:pPr marL="285750" indent="-285750">
              <a:buFont typeface="Arial" panose="020B0604020202020204" pitchFamily="34" charset="0"/>
              <a:buChar char="•"/>
            </a:pPr>
            <a:r>
              <a:rPr lang="en-US" sz="1600" dirty="0">
                <a:latin typeface="TT Commons Light" panose="02000506030000020003" pitchFamily="50" charset="0"/>
              </a:rPr>
              <a:t> In addition to its exfoliating properties, white willow bark has anti-inflammatory and soothing properties that help relieve irritation and soothe the skin, making it especially useful in the treatment of acne and sensitive skin.</a:t>
            </a:r>
          </a:p>
          <a:p>
            <a:endParaRPr lang="en-US" sz="1600" dirty="0">
              <a:latin typeface="TT Commons Light" panose="02000506030000020003" pitchFamily="50" charset="0"/>
            </a:endParaRPr>
          </a:p>
          <a:p>
            <a:r>
              <a:rPr lang="en-US" sz="1600" b="1" dirty="0">
                <a:latin typeface="TT Commons Light" panose="02000506030000020003" pitchFamily="50" charset="0"/>
              </a:rPr>
              <a:t>Hyaluronic acid</a:t>
            </a:r>
            <a:r>
              <a:rPr lang="en-US" sz="1600" dirty="0">
                <a:latin typeface="TT Commons Light" panose="02000506030000020003" pitchFamily="50" charset="0"/>
              </a:rPr>
              <a:t>: Able to retain water in the skin, it hydrates the epidermis and strengthens the extracellular matrix.</a:t>
            </a:r>
          </a:p>
        </p:txBody>
      </p:sp>
    </p:spTree>
    <p:extLst>
      <p:ext uri="{BB962C8B-B14F-4D97-AF65-F5344CB8AC3E}">
        <p14:creationId xmlns:p14="http://schemas.microsoft.com/office/powerpoint/2010/main" val="1703699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9717" y="399554"/>
            <a:ext cx="2652091" cy="424614"/>
          </a:xfrm>
        </p:spPr>
        <p:txBody>
          <a:bodyPr>
            <a:normAutofit/>
          </a:bodyPr>
          <a:lstStyle/>
          <a:p>
            <a:pPr algn="l"/>
            <a:r>
              <a:rPr lang="es-ES" sz="2399" spc="300" dirty="0" smtClean="0"/>
              <a:t>DERMIC + PRO </a:t>
            </a:r>
            <a:r>
              <a:rPr lang="es-ES" sz="2399" spc="300" dirty="0" smtClean="0"/>
              <a:t>MASK</a:t>
            </a:r>
            <a:endParaRPr lang="es-ES" sz="2399" spc="300" dirty="0"/>
          </a:p>
        </p:txBody>
      </p:sp>
      <p:sp>
        <p:nvSpPr>
          <p:cNvPr id="3" name="Rectángulo 2"/>
          <p:cNvSpPr/>
          <p:nvPr/>
        </p:nvSpPr>
        <p:spPr>
          <a:xfrm>
            <a:off x="5080000" y="1416546"/>
            <a:ext cx="3896693" cy="3539430"/>
          </a:xfrm>
          <a:prstGeom prst="rect">
            <a:avLst/>
          </a:prstGeom>
        </p:spPr>
        <p:txBody>
          <a:bodyPr wrap="square">
            <a:spAutoFit/>
          </a:bodyPr>
          <a:lstStyle/>
          <a:p>
            <a:pPr>
              <a:spcBef>
                <a:spcPct val="50000"/>
              </a:spcBef>
            </a:pPr>
            <a:r>
              <a:rPr lang="en-US" sz="1600" dirty="0" err="1">
                <a:latin typeface="TT Commons Light" panose="02000506030000020003" pitchFamily="50" charset="0"/>
              </a:rPr>
              <a:t>Atache's</a:t>
            </a:r>
            <a:r>
              <a:rPr lang="en-US" sz="1600" dirty="0">
                <a:latin typeface="TT Commons Light" panose="02000506030000020003" pitchFamily="50" charset="0"/>
              </a:rPr>
              <a:t> professional orientation continues to advance with the new launch of Dermic + </a:t>
            </a:r>
            <a:r>
              <a:rPr lang="en-US" sz="1600" dirty="0" err="1">
                <a:latin typeface="TT Commons Light" panose="02000506030000020003" pitchFamily="50" charset="0"/>
              </a:rPr>
              <a:t>ProMask</a:t>
            </a:r>
            <a:r>
              <a:rPr lang="en-US" sz="1600" dirty="0">
                <a:latin typeface="TT Commons Light" panose="02000506030000020003" pitchFamily="50" charset="0"/>
              </a:rPr>
              <a:t> products.</a:t>
            </a:r>
          </a:p>
          <a:p>
            <a:pPr>
              <a:spcBef>
                <a:spcPct val="50000"/>
              </a:spcBef>
            </a:pPr>
            <a:r>
              <a:rPr lang="en-US" sz="1600" dirty="0">
                <a:latin typeface="TT Commons Light" panose="02000506030000020003" pitchFamily="50" charset="0"/>
              </a:rPr>
              <a:t>In this sub-line, we present a series of ultra-fine tissue masks for </a:t>
            </a:r>
            <a:r>
              <a:rPr lang="en-US" sz="1600" dirty="0" err="1">
                <a:latin typeface="TT Commons Light" panose="02000506030000020003" pitchFamily="50" charset="0"/>
              </a:rPr>
              <a:t>vehiculating</a:t>
            </a:r>
            <a:r>
              <a:rPr lang="en-US" sz="1600" dirty="0">
                <a:latin typeface="TT Commons Light" panose="02000506030000020003" pitchFamily="50" charset="0"/>
              </a:rPr>
              <a:t> and penetrating </a:t>
            </a:r>
            <a:r>
              <a:rPr lang="en-US" sz="1600" dirty="0" err="1">
                <a:latin typeface="TT Commons Light" panose="02000506030000020003" pitchFamily="50" charset="0"/>
              </a:rPr>
              <a:t>Atache's</a:t>
            </a:r>
            <a:r>
              <a:rPr lang="en-US" sz="1600" dirty="0">
                <a:latin typeface="TT Commons Light" panose="02000506030000020003" pitchFamily="50" charset="0"/>
              </a:rPr>
              <a:t> best active ingredients in combination with a range of dermatological and aesthetic treatments.</a:t>
            </a:r>
          </a:p>
          <a:p>
            <a:pPr>
              <a:spcBef>
                <a:spcPct val="50000"/>
              </a:spcBef>
            </a:pPr>
            <a:r>
              <a:rPr lang="en-US" sz="1600" dirty="0">
                <a:latin typeface="TT Commons Light" panose="02000506030000020003" pitchFamily="50" charset="0"/>
              </a:rPr>
              <a:t>As a complement to the Dermic + </a:t>
            </a:r>
            <a:r>
              <a:rPr lang="en-US" sz="1600" dirty="0" err="1">
                <a:latin typeface="TT Commons Light" panose="02000506030000020003" pitchFamily="50" charset="0"/>
              </a:rPr>
              <a:t>ProMeso</a:t>
            </a:r>
            <a:r>
              <a:rPr lang="en-US" sz="1600" dirty="0">
                <a:latin typeface="TT Commons Light" panose="02000506030000020003" pitchFamily="50" charset="0"/>
              </a:rPr>
              <a:t> line of virtual </a:t>
            </a:r>
            <a:r>
              <a:rPr lang="en-US" sz="1600" dirty="0" err="1">
                <a:latin typeface="TT Commons Light" panose="02000506030000020003" pitchFamily="50" charset="0"/>
              </a:rPr>
              <a:t>mesotherapy</a:t>
            </a:r>
            <a:r>
              <a:rPr lang="en-US" sz="1600" dirty="0">
                <a:latin typeface="TT Commons Light" panose="02000506030000020003" pitchFamily="50" charset="0"/>
              </a:rPr>
              <a:t>, these four cellulose masks help to soothe and recover the skin, reinforcing the effects of each line of treatment.</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496" y="1056506"/>
            <a:ext cx="4060037" cy="4098922"/>
          </a:xfrm>
          <a:prstGeom prst="rect">
            <a:avLst/>
          </a:prstGeom>
        </p:spPr>
      </p:pic>
    </p:spTree>
    <p:extLst>
      <p:ext uri="{BB962C8B-B14F-4D97-AF65-F5344CB8AC3E}">
        <p14:creationId xmlns:p14="http://schemas.microsoft.com/office/powerpoint/2010/main" val="32387629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752403" cy="424732"/>
          </a:xfrm>
        </p:spPr>
        <p:txBody>
          <a:bodyPr/>
          <a:lstStyle/>
          <a:p>
            <a:r>
              <a:rPr lang="es-ES" sz="2400" spc="300" dirty="0" smtClean="0"/>
              <a:t>HOW TO USE </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283124"/>
            <a:ext cx="8333348" cy="1323439"/>
          </a:xfrm>
          <a:prstGeom prst="rect">
            <a:avLst/>
          </a:prstGeom>
          <a:noFill/>
          <a:ln w="9525">
            <a:noFill/>
            <a:miter lim="800000"/>
            <a:headEnd/>
            <a:tailEnd/>
          </a:ln>
        </p:spPr>
        <p:txBody>
          <a:bodyPr wrap="square">
            <a:spAutoFit/>
          </a:bodyPr>
          <a:lstStyle/>
          <a:p>
            <a:pPr marL="285750" lvl="0" indent="-285750">
              <a:buFont typeface="Arial" panose="020B0604020202020204" pitchFamily="34" charset="0"/>
              <a:buChar char="•"/>
            </a:pPr>
            <a:r>
              <a:rPr lang="en-US" sz="1600" dirty="0">
                <a:latin typeface="TT Commons Light" panose="02000506030000020003" pitchFamily="50" charset="0"/>
              </a:rPr>
              <a:t>Place the mask on a clean or dry face, adjusting it to the level of the eyes and adapting it to the facial contours.</a:t>
            </a:r>
          </a:p>
          <a:p>
            <a:pPr marL="285750" lvl="0" indent="-285750">
              <a:buFont typeface="Arial" panose="020B0604020202020204" pitchFamily="34" charset="0"/>
              <a:buChar char="•"/>
            </a:pPr>
            <a:r>
              <a:rPr lang="en-US" sz="1600" dirty="0">
                <a:latin typeface="TT Commons Light" panose="02000506030000020003" pitchFamily="50" charset="0"/>
              </a:rPr>
              <a:t>Leave the mask on for </a:t>
            </a:r>
            <a:r>
              <a:rPr lang="en-US" sz="1600" b="1" dirty="0">
                <a:latin typeface="TT Commons Light" panose="02000506030000020003" pitchFamily="50" charset="0"/>
              </a:rPr>
              <a:t>15-20 minutes.</a:t>
            </a:r>
          </a:p>
          <a:p>
            <a:pPr marL="285750" lvl="0" indent="-285750">
              <a:buFont typeface="Arial" panose="020B0604020202020204" pitchFamily="34" charset="0"/>
              <a:buChar char="•"/>
            </a:pPr>
            <a:r>
              <a:rPr lang="en-US" sz="1600" dirty="0">
                <a:latin typeface="TT Commons Light" panose="02000506030000020003" pitchFamily="50" charset="0"/>
              </a:rPr>
              <a:t>Remove the mask and gently massage in the remaining serum with the fingertips until completely absorbed.</a:t>
            </a:r>
            <a:endParaRPr lang="en-US" sz="1600" dirty="0">
              <a:latin typeface="TT Commons Light" panose="02000506030000020003" pitchFamily="50" charset="0"/>
            </a:endParaRPr>
          </a:p>
        </p:txBody>
      </p:sp>
      <p:pic>
        <p:nvPicPr>
          <p:cNvPr id="3" name="Imagen 2"/>
          <p:cNvPicPr>
            <a:picLocks noChangeAspect="1"/>
          </p:cNvPicPr>
          <p:nvPr/>
        </p:nvPicPr>
        <p:blipFill>
          <a:blip r:embed="rId2"/>
          <a:stretch>
            <a:fillRect/>
          </a:stretch>
        </p:blipFill>
        <p:spPr>
          <a:xfrm>
            <a:off x="732775" y="3042745"/>
            <a:ext cx="8562975" cy="1685925"/>
          </a:xfrm>
          <a:prstGeom prst="rect">
            <a:avLst/>
          </a:prstGeom>
        </p:spPr>
      </p:pic>
    </p:spTree>
    <p:extLst>
      <p:ext uri="{BB962C8B-B14F-4D97-AF65-F5344CB8AC3E}">
        <p14:creationId xmlns:p14="http://schemas.microsoft.com/office/powerpoint/2010/main" val="2765849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4034631" cy="424732"/>
          </a:xfrm>
        </p:spPr>
        <p:txBody>
          <a:bodyPr/>
          <a:lstStyle/>
          <a:p>
            <a:r>
              <a:rPr lang="es-ES" sz="2400" spc="300" dirty="0"/>
              <a:t>VEGETABLE FIBRE TECHNOLOGY</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491068" y="1272530"/>
            <a:ext cx="5525036" cy="2554545"/>
          </a:xfrm>
          <a:prstGeom prst="rect">
            <a:avLst/>
          </a:prstGeom>
          <a:noFill/>
          <a:ln w="9525">
            <a:noFill/>
            <a:miter lim="800000"/>
            <a:headEnd/>
            <a:tailEnd/>
          </a:ln>
        </p:spPr>
        <p:txBody>
          <a:bodyPr wrap="square">
            <a:spAutoFit/>
          </a:bodyPr>
          <a:lstStyle/>
          <a:p>
            <a:r>
              <a:rPr lang="en-US" sz="1600" dirty="0">
                <a:latin typeface="TT Commons Light" panose="02000506030000020003" pitchFamily="50" charset="0"/>
              </a:rPr>
              <a:t>Ultra-fine weave cellulose masks use </a:t>
            </a:r>
            <a:r>
              <a:rPr lang="en-US" sz="1600" dirty="0" err="1">
                <a:latin typeface="TT Commons Light" panose="02000506030000020003" pitchFamily="50" charset="0"/>
              </a:rPr>
              <a:t>specialised</a:t>
            </a:r>
            <a:r>
              <a:rPr lang="en-US" sz="1600" dirty="0">
                <a:latin typeface="TT Commons Light" panose="02000506030000020003" pitchFamily="50" charset="0"/>
              </a:rPr>
              <a:t> technology to facilitate the efficient penetration of actives into the skin. These masks are made from natural cellulose </a:t>
            </a:r>
            <a:r>
              <a:rPr lang="en-US" sz="1600" dirty="0" err="1">
                <a:latin typeface="TT Commons Light" panose="02000506030000020003" pitchFamily="50" charset="0"/>
              </a:rPr>
              <a:t>fibres</a:t>
            </a:r>
            <a:r>
              <a:rPr lang="en-US" sz="1600" dirty="0">
                <a:latin typeface="TT Commons Light" panose="02000506030000020003" pitchFamily="50" charset="0"/>
              </a:rPr>
              <a:t> that are incredibly thin and flexible, allowing them to adhere closely to the skin and create an airtight seal.</a:t>
            </a:r>
          </a:p>
          <a:p>
            <a:endParaRPr lang="en-US" sz="1600" dirty="0">
              <a:latin typeface="TT Commons Light" panose="02000506030000020003" pitchFamily="50" charset="0"/>
            </a:endParaRPr>
          </a:p>
          <a:p>
            <a:r>
              <a:rPr lang="en-US" sz="1600" dirty="0">
                <a:latin typeface="TT Commons Light" panose="02000506030000020003" pitchFamily="50" charset="0"/>
              </a:rPr>
              <a:t>The ultra-thin cellulose mask structure acts as a temporary barrier that traps moisture and active ingredients against the skin, preventing them from evaporating quickly and allowing them to be absorbed slowly over the application time. </a:t>
            </a:r>
            <a:endParaRPr lang="en-US" sz="1600" dirty="0">
              <a:latin typeface="TT Commons Light" panose="02000506030000020003" pitchFamily="50" charset="0"/>
            </a:endParaRPr>
          </a:p>
        </p:txBody>
      </p:sp>
      <p:sp>
        <p:nvSpPr>
          <p:cNvPr id="4" name="Rectángulo 3"/>
          <p:cNvSpPr/>
          <p:nvPr/>
        </p:nvSpPr>
        <p:spPr>
          <a:xfrm>
            <a:off x="447894" y="4282108"/>
            <a:ext cx="8952585" cy="1077218"/>
          </a:xfrm>
          <a:prstGeom prst="rect">
            <a:avLst/>
          </a:prstGeom>
        </p:spPr>
        <p:txBody>
          <a:bodyPr wrap="square">
            <a:spAutoFit/>
          </a:bodyPr>
          <a:lstStyle/>
          <a:p>
            <a:r>
              <a:rPr lang="en-US" sz="1600" dirty="0">
                <a:latin typeface="TT Commons Light" panose="02000506030000020003" pitchFamily="50" charset="0"/>
              </a:rPr>
              <a:t>In addition, the use of this material ensures that the mask is comfortable to wear and adapts perfectly to facial contours, thus </a:t>
            </a:r>
            <a:r>
              <a:rPr lang="en-US" sz="1600" dirty="0" err="1">
                <a:latin typeface="TT Commons Light" panose="02000506030000020003" pitchFamily="50" charset="0"/>
              </a:rPr>
              <a:t>maximising</a:t>
            </a:r>
            <a:r>
              <a:rPr lang="en-US" sz="1600" dirty="0">
                <a:latin typeface="TT Commons Light" panose="02000506030000020003" pitchFamily="50" charset="0"/>
              </a:rPr>
              <a:t> the contact between the skin and the active ingredients. This technology provides a high quality and effective treatment experience by enabling a controlled and deep delivery of the active ingredients.</a:t>
            </a:r>
            <a:endParaRPr lang="en-US" sz="1600" dirty="0">
              <a:latin typeface="TT Commons Light" panose="02000506030000020003" pitchFamily="50" charset="0"/>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04" y="1056506"/>
            <a:ext cx="3043581" cy="3072731"/>
          </a:xfrm>
          <a:prstGeom prst="rect">
            <a:avLst/>
          </a:prstGeom>
        </p:spPr>
      </p:pic>
    </p:spTree>
    <p:extLst>
      <p:ext uri="{BB962C8B-B14F-4D97-AF65-F5344CB8AC3E}">
        <p14:creationId xmlns:p14="http://schemas.microsoft.com/office/powerpoint/2010/main" val="2983912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39" y="1333130"/>
            <a:ext cx="10817394" cy="4365742"/>
          </a:xfrm>
          <a:prstGeom prst="rect">
            <a:avLst/>
          </a:prstGeom>
        </p:spPr>
      </p:pic>
      <p:sp>
        <p:nvSpPr>
          <p:cNvPr id="9" name="CuadroTexto 8"/>
          <p:cNvSpPr txBox="1"/>
          <p:nvPr/>
        </p:nvSpPr>
        <p:spPr>
          <a:xfrm>
            <a:off x="3115185" y="3028268"/>
            <a:ext cx="4234365" cy="738215"/>
          </a:xfrm>
          <a:prstGeom prst="rect">
            <a:avLst/>
          </a:prstGeom>
          <a:noFill/>
        </p:spPr>
        <p:txBody>
          <a:bodyPr wrap="none" rtlCol="0">
            <a:spAutoFit/>
          </a:bodyPr>
          <a:lstStyle/>
          <a:p>
            <a:pPr algn="ctr">
              <a:lnSpc>
                <a:spcPct val="150000"/>
              </a:lnSpc>
            </a:pPr>
            <a:r>
              <a:rPr lang="es-ES" sz="2798" b="1" dirty="0" smtClean="0">
                <a:latin typeface="Gotham Rounded Book" pitchFamily="50" charset="0"/>
                <a:cs typeface="Gotham Book" pitchFamily="50" charset="0"/>
              </a:rPr>
              <a:t>DERMIC + PRO MASK</a:t>
            </a:r>
            <a:endParaRPr lang="es-ES" sz="2798" dirty="0">
              <a:latin typeface="Gotham Rounded Book" pitchFamily="50" charset="0"/>
              <a:cs typeface="Gotham Book" pitchFamily="50" charset="0"/>
            </a:endParaRPr>
          </a:p>
        </p:txBody>
      </p:sp>
    </p:spTree>
    <p:extLst>
      <p:ext uri="{BB962C8B-B14F-4D97-AF65-F5344CB8AC3E}">
        <p14:creationId xmlns:p14="http://schemas.microsoft.com/office/powerpoint/2010/main" val="3679691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9717" y="399554"/>
            <a:ext cx="2652091" cy="424614"/>
          </a:xfrm>
        </p:spPr>
        <p:txBody>
          <a:bodyPr>
            <a:normAutofit/>
          </a:bodyPr>
          <a:lstStyle/>
          <a:p>
            <a:pPr algn="l"/>
            <a:r>
              <a:rPr lang="es-ES" sz="2399" spc="300" dirty="0" smtClean="0"/>
              <a:t>DERMIC + PRO MASK</a:t>
            </a:r>
            <a:endParaRPr lang="es-ES" sz="2399" spc="300" dirty="0"/>
          </a:p>
        </p:txBody>
      </p:sp>
      <p:sp>
        <p:nvSpPr>
          <p:cNvPr id="15" name="Rectángulo 14"/>
          <p:cNvSpPr/>
          <p:nvPr/>
        </p:nvSpPr>
        <p:spPr>
          <a:xfrm>
            <a:off x="6595021" y="1442851"/>
            <a:ext cx="1647520" cy="523220"/>
          </a:xfrm>
          <a:prstGeom prst="rect">
            <a:avLst/>
          </a:prstGeom>
        </p:spPr>
        <p:txBody>
          <a:bodyPr wrap="square">
            <a:spAutoFit/>
          </a:bodyPr>
          <a:lstStyle/>
          <a:p>
            <a:r>
              <a:rPr lang="es-ES" sz="1400" spc="300" dirty="0">
                <a:latin typeface="Bebas Neue Regular" panose="00000500000000000000" pitchFamily="50" charset="0"/>
              </a:rPr>
              <a:t>WRINKLE ATTACK PROMASK VA~B3 </a:t>
            </a:r>
            <a:endParaRPr lang="en-US" sz="1400" spc="300" dirty="0">
              <a:latin typeface="Bebas Neue Regular" panose="00000500000000000000" pitchFamily="50" charset="0"/>
            </a:endParaRPr>
          </a:p>
        </p:txBody>
      </p:sp>
      <p:sp>
        <p:nvSpPr>
          <p:cNvPr id="29" name="Rectángulo 28"/>
          <p:cNvSpPr/>
          <p:nvPr/>
        </p:nvSpPr>
        <p:spPr>
          <a:xfrm>
            <a:off x="2257885" y="1442851"/>
            <a:ext cx="1545996" cy="738664"/>
          </a:xfrm>
          <a:prstGeom prst="rect">
            <a:avLst/>
          </a:prstGeom>
        </p:spPr>
        <p:txBody>
          <a:bodyPr wrap="square">
            <a:spAutoFit/>
          </a:bodyPr>
          <a:lstStyle/>
          <a:p>
            <a:r>
              <a:rPr lang="es-ES" sz="1400" spc="300" dirty="0">
                <a:latin typeface="Bebas Neue Regular" panose="00000500000000000000" pitchFamily="50" charset="0"/>
              </a:rPr>
              <a:t>PURIFYNG CLEAR SKIN </a:t>
            </a:r>
            <a:r>
              <a:rPr lang="es-ES" sz="1400" spc="300" dirty="0" smtClean="0">
                <a:latin typeface="Bebas Neue Regular" panose="00000500000000000000" pitchFamily="50" charset="0"/>
              </a:rPr>
              <a:t>PROMASK  SK</a:t>
            </a:r>
            <a:r>
              <a:rPr lang="en-US" sz="1200" spc="300" dirty="0">
                <a:latin typeface="Bebas Neue Regular" panose="00000500000000000000" pitchFamily="50" charset="0"/>
              </a:rPr>
              <a:t> </a:t>
            </a:r>
            <a:endParaRPr lang="en-US" sz="1200" dirty="0"/>
          </a:p>
        </p:txBody>
      </p:sp>
      <p:grpSp>
        <p:nvGrpSpPr>
          <p:cNvPr id="36" name="Grupo 35"/>
          <p:cNvGrpSpPr/>
          <p:nvPr/>
        </p:nvGrpSpPr>
        <p:grpSpPr>
          <a:xfrm>
            <a:off x="1556334" y="3645332"/>
            <a:ext cx="2414485" cy="881534"/>
            <a:chOff x="7047199" y="2290060"/>
            <a:chExt cx="2414485" cy="881534"/>
          </a:xfrm>
        </p:grpSpPr>
        <p:sp>
          <p:nvSpPr>
            <p:cNvPr id="20" name="Rectángulo 19"/>
            <p:cNvSpPr/>
            <p:nvPr/>
          </p:nvSpPr>
          <p:spPr>
            <a:xfrm>
              <a:off x="7047199" y="2290060"/>
              <a:ext cx="260954" cy="5845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ángulo 27"/>
            <p:cNvSpPr/>
            <p:nvPr/>
          </p:nvSpPr>
          <p:spPr>
            <a:xfrm>
              <a:off x="7314749" y="2432930"/>
              <a:ext cx="2146935" cy="738664"/>
            </a:xfrm>
            <a:prstGeom prst="rect">
              <a:avLst/>
            </a:prstGeom>
          </p:spPr>
          <p:txBody>
            <a:bodyPr wrap="square">
              <a:spAutoFit/>
            </a:bodyPr>
            <a:lstStyle/>
            <a:p>
              <a:pPr lvl="1"/>
              <a:r>
                <a:rPr lang="es-ES" sz="1400" spc="300" dirty="0">
                  <a:latin typeface="Bebas Neue Regular" panose="00000500000000000000" pitchFamily="50" charset="0"/>
                </a:rPr>
                <a:t>DESPIGMEN MULTI VITAMIN </a:t>
              </a:r>
              <a:r>
                <a:rPr lang="es-ES" sz="1400" spc="300" dirty="0" smtClean="0">
                  <a:latin typeface="Bebas Neue Regular" panose="00000500000000000000" pitchFamily="50" charset="0"/>
                </a:rPr>
                <a:t>PROMASK DP3 </a:t>
              </a:r>
              <a:endParaRPr lang="en-US" sz="1400" spc="300" dirty="0">
                <a:latin typeface="Bebas Neue Regular" panose="00000500000000000000" pitchFamily="50" charset="0"/>
              </a:endParaRPr>
            </a:p>
          </p:txBody>
        </p:sp>
      </p:grpSp>
      <p:sp>
        <p:nvSpPr>
          <p:cNvPr id="27" name="Rectángulo 26"/>
          <p:cNvSpPr/>
          <p:nvPr/>
        </p:nvSpPr>
        <p:spPr>
          <a:xfrm>
            <a:off x="6653101" y="3637412"/>
            <a:ext cx="1387872" cy="738664"/>
          </a:xfrm>
          <a:prstGeom prst="rect">
            <a:avLst/>
          </a:prstGeom>
        </p:spPr>
        <p:txBody>
          <a:bodyPr wrap="square">
            <a:spAutoFit/>
          </a:bodyPr>
          <a:lstStyle/>
          <a:p>
            <a:r>
              <a:rPr lang="es-ES" sz="1400" spc="300" dirty="0">
                <a:latin typeface="Bebas Neue Regular" panose="00000500000000000000" pitchFamily="50" charset="0"/>
              </a:rPr>
              <a:t>VITAMIN C ACTION AHA </a:t>
            </a:r>
            <a:r>
              <a:rPr lang="es-ES" sz="1400" spc="300" dirty="0" smtClean="0">
                <a:latin typeface="Bebas Neue Regular" panose="00000500000000000000" pitchFamily="50" charset="0"/>
              </a:rPr>
              <a:t>PROMASK CV </a:t>
            </a:r>
            <a:endParaRPr lang="en-US" sz="1400" spc="300" dirty="0">
              <a:latin typeface="Bebas Neue Regular" panose="00000500000000000000" pitchFamily="50" charset="0"/>
            </a:endParaRPr>
          </a:p>
        </p:txBody>
      </p:sp>
      <p:pic>
        <p:nvPicPr>
          <p:cNvPr id="37" name="Imagen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788" y="3599662"/>
            <a:ext cx="1538097" cy="1552828"/>
          </a:xfrm>
          <a:prstGeom prst="rect">
            <a:avLst/>
          </a:prstGeom>
        </p:spPr>
      </p:pic>
      <p:pic>
        <p:nvPicPr>
          <p:cNvPr id="38" name="Imagen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3235" y="3528562"/>
            <a:ext cx="1539866" cy="1554614"/>
          </a:xfrm>
          <a:prstGeom prst="rect">
            <a:avLst/>
          </a:prstGeom>
        </p:spPr>
      </p:pic>
      <p:pic>
        <p:nvPicPr>
          <p:cNvPr id="22" name="Imagen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824" y="1343896"/>
            <a:ext cx="1553195" cy="1568070"/>
          </a:xfrm>
          <a:prstGeom prst="rect">
            <a:avLst/>
          </a:prstGeom>
        </p:spPr>
      </p:pic>
      <p:pic>
        <p:nvPicPr>
          <p:cNvPr id="24" name="Imagen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1159" y="1318840"/>
            <a:ext cx="1547538" cy="1562360"/>
          </a:xfrm>
          <a:prstGeom prst="rect">
            <a:avLst/>
          </a:prstGeom>
        </p:spPr>
      </p:pic>
    </p:spTree>
    <p:extLst>
      <p:ext uri="{BB962C8B-B14F-4D97-AF65-F5344CB8AC3E}">
        <p14:creationId xmlns:p14="http://schemas.microsoft.com/office/powerpoint/2010/main" val="2887910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9718" y="444867"/>
            <a:ext cx="5165068" cy="332399"/>
          </a:xfrm>
        </p:spPr>
        <p:txBody>
          <a:bodyPr/>
          <a:lstStyle/>
          <a:p>
            <a:r>
              <a:rPr lang="es-ES" sz="2400" spc="300" dirty="0" smtClean="0">
                <a:solidFill>
                  <a:schemeClr val="tx1"/>
                </a:solidFill>
                <a:latin typeface="Bebas Neue Regular" panose="00000500000000000000" pitchFamily="50" charset="0"/>
              </a:rPr>
              <a:t>DESPIGMEN </a:t>
            </a:r>
            <a:r>
              <a:rPr lang="es-ES" sz="2400" spc="300" dirty="0">
                <a:solidFill>
                  <a:schemeClr val="tx1"/>
                </a:solidFill>
                <a:latin typeface="Bebas Neue Regular" panose="00000500000000000000" pitchFamily="50" charset="0"/>
              </a:rPr>
              <a:t>MULTI VITAMIN PROMASK DP3 </a:t>
            </a:r>
            <a:endParaRPr lang="en-US" sz="2399" spc="300" dirty="0">
              <a:solidFill>
                <a:schemeClr val="tx1"/>
              </a:solidFill>
              <a:latin typeface="Bebas Neue Regular" panose="00000500000000000000" pitchFamily="50" charset="0"/>
            </a:endParaRPr>
          </a:p>
        </p:txBody>
      </p:sp>
      <p:sp>
        <p:nvSpPr>
          <p:cNvPr id="3" name="Marcador de texto 2"/>
          <p:cNvSpPr>
            <a:spLocks noGrp="1"/>
          </p:cNvSpPr>
          <p:nvPr>
            <p:ph type="body" idx="1"/>
          </p:nvPr>
        </p:nvSpPr>
        <p:spPr>
          <a:xfrm>
            <a:off x="732729" y="2352650"/>
            <a:ext cx="4956346" cy="1444439"/>
          </a:xfrm>
        </p:spPr>
        <p:txBody>
          <a:bodyPr>
            <a:noAutofit/>
          </a:bodyPr>
          <a:lstStyle/>
          <a:p>
            <a:endParaRPr lang="es-ES" sz="1799" dirty="0">
              <a:solidFill>
                <a:schemeClr val="tx1"/>
              </a:solidFill>
              <a:latin typeface="TT Commons Light" panose="02000506030000020003" pitchFamily="50" charset="0"/>
            </a:endParaRPr>
          </a:p>
          <a:p>
            <a:r>
              <a:rPr lang="es-ES" sz="1799" b="1" dirty="0" err="1" smtClean="0">
                <a:solidFill>
                  <a:schemeClr val="tx1"/>
                </a:solidFill>
                <a:latin typeface="TT Commons Light" panose="02000506030000020003" pitchFamily="50" charset="0"/>
              </a:rPr>
              <a:t>Presentation</a:t>
            </a:r>
            <a:r>
              <a:rPr lang="es-ES" sz="1799" dirty="0" smtClean="0">
                <a:solidFill>
                  <a:schemeClr val="tx1"/>
                </a:solidFill>
                <a:latin typeface="TT Commons Light" panose="02000506030000020003" pitchFamily="50" charset="0"/>
              </a:rPr>
              <a:t>: </a:t>
            </a:r>
            <a:r>
              <a:rPr lang="es-ES" sz="1799" dirty="0">
                <a:solidFill>
                  <a:schemeClr val="tx1"/>
                </a:solidFill>
                <a:latin typeface="TT Commons Light" panose="02000506030000020003" pitchFamily="50" charset="0"/>
              </a:rPr>
              <a:t>10 </a:t>
            </a:r>
            <a:r>
              <a:rPr lang="es-ES" sz="1799" dirty="0" err="1">
                <a:solidFill>
                  <a:schemeClr val="tx1"/>
                </a:solidFill>
                <a:latin typeface="TT Commons Light" panose="02000506030000020003" pitchFamily="50" charset="0"/>
              </a:rPr>
              <a:t>sachets</a:t>
            </a:r>
            <a:r>
              <a:rPr lang="es-ES" sz="1799" dirty="0">
                <a:solidFill>
                  <a:schemeClr val="tx1"/>
                </a:solidFill>
                <a:latin typeface="TT Commons Light" panose="02000506030000020003" pitchFamily="50" charset="0"/>
              </a:rPr>
              <a:t> / 10 </a:t>
            </a:r>
            <a:r>
              <a:rPr lang="es-ES" sz="1799" dirty="0" err="1">
                <a:solidFill>
                  <a:schemeClr val="tx1"/>
                </a:solidFill>
                <a:latin typeface="TT Commons Light" panose="02000506030000020003" pitchFamily="50" charset="0"/>
              </a:rPr>
              <a:t>masks</a:t>
            </a:r>
            <a:r>
              <a:rPr lang="es-ES" sz="1799" dirty="0">
                <a:solidFill>
                  <a:schemeClr val="tx1"/>
                </a:solidFill>
                <a:latin typeface="TT Commons Light" panose="02000506030000020003" pitchFamily="50" charset="0"/>
              </a:rPr>
              <a:t> 20 </a:t>
            </a:r>
            <a:r>
              <a:rPr lang="es-ES" sz="1799" dirty="0" err="1">
                <a:solidFill>
                  <a:schemeClr val="tx1"/>
                </a:solidFill>
                <a:latin typeface="TT Commons Light" panose="02000506030000020003" pitchFamily="50" charset="0"/>
              </a:rPr>
              <a:t>grams</a:t>
            </a:r>
            <a:endParaRPr lang="es-ES" sz="1799" dirty="0">
              <a:solidFill>
                <a:schemeClr val="tx1"/>
              </a:solidFill>
              <a:latin typeface="TT Commons Light" panose="02000506030000020003" pitchFamily="50" charset="0"/>
            </a:endParaRPr>
          </a:p>
          <a:p>
            <a:endParaRPr lang="es-ES" sz="1799" dirty="0">
              <a:solidFill>
                <a:schemeClr val="tx1"/>
              </a:solidFill>
              <a:latin typeface="TT Commons Light" panose="02000506030000020003" pitchFamily="50" charset="0"/>
            </a:endParaRPr>
          </a:p>
          <a:p>
            <a:r>
              <a:rPr lang="es-ES" sz="1799" b="1" dirty="0" err="1">
                <a:solidFill>
                  <a:schemeClr val="tx1"/>
                </a:solidFill>
                <a:latin typeface="TT Commons Light" panose="02000506030000020003" pitchFamily="50" charset="0"/>
              </a:rPr>
              <a:t>Indications</a:t>
            </a:r>
            <a:r>
              <a:rPr lang="es-ES" sz="1799" dirty="0">
                <a:solidFill>
                  <a:schemeClr val="tx1"/>
                </a:solidFill>
                <a:latin typeface="TT Commons Light" panose="02000506030000020003" pitchFamily="50" charset="0"/>
              </a:rPr>
              <a:t>: </a:t>
            </a:r>
            <a:r>
              <a:rPr lang="es-ES" sz="1799" dirty="0" err="1">
                <a:solidFill>
                  <a:schemeClr val="tx1"/>
                </a:solidFill>
                <a:latin typeface="TT Commons Light" panose="02000506030000020003" pitchFamily="50" charset="0"/>
              </a:rPr>
              <a:t>Melasma</a:t>
            </a:r>
            <a:r>
              <a:rPr lang="es-ES" sz="1799" dirty="0">
                <a:solidFill>
                  <a:schemeClr val="tx1"/>
                </a:solidFill>
                <a:latin typeface="TT Commons Light" panose="02000506030000020003" pitchFamily="50" charset="0"/>
              </a:rPr>
              <a:t> &amp; Post-</a:t>
            </a:r>
            <a:r>
              <a:rPr lang="es-ES" sz="1799" dirty="0" err="1">
                <a:solidFill>
                  <a:schemeClr val="tx1"/>
                </a:solidFill>
                <a:latin typeface="TT Commons Light" panose="02000506030000020003" pitchFamily="50" charset="0"/>
              </a:rPr>
              <a:t>Inflammatory</a:t>
            </a:r>
            <a:r>
              <a:rPr lang="es-ES" sz="1799" dirty="0">
                <a:solidFill>
                  <a:schemeClr val="tx1"/>
                </a:solidFill>
                <a:latin typeface="TT Commons Light" panose="02000506030000020003" pitchFamily="50" charset="0"/>
              </a:rPr>
              <a:t> </a:t>
            </a:r>
            <a:r>
              <a:rPr lang="es-ES" sz="1799" dirty="0" err="1">
                <a:solidFill>
                  <a:schemeClr val="tx1"/>
                </a:solidFill>
                <a:latin typeface="TT Commons Light" panose="02000506030000020003" pitchFamily="50" charset="0"/>
              </a:rPr>
              <a:t>Hyperpigmentation</a:t>
            </a:r>
            <a:endParaRPr lang="es-ES" sz="1799" dirty="0">
              <a:solidFill>
                <a:schemeClr val="tx1"/>
              </a:solidFill>
              <a:latin typeface="TT Commons Light" panose="02000506030000020003" pitchFamily="50" charset="0"/>
            </a:endParaRPr>
          </a:p>
          <a:p>
            <a:endParaRPr lang="es-ES" sz="1799" dirty="0">
              <a:solidFill>
                <a:schemeClr val="tx1"/>
              </a:solidFill>
              <a:latin typeface="TT Commons Light" panose="02000506030000020003" pitchFamily="50" charset="0"/>
            </a:endParaRPr>
          </a:p>
          <a:p>
            <a:r>
              <a:rPr lang="es-ES" sz="1799" b="1" dirty="0" err="1">
                <a:solidFill>
                  <a:schemeClr val="tx1"/>
                </a:solidFill>
                <a:latin typeface="TT Commons Light" panose="02000506030000020003" pitchFamily="50" charset="0"/>
              </a:rPr>
              <a:t>Ingredients</a:t>
            </a:r>
            <a:r>
              <a:rPr lang="es-ES" sz="1799" dirty="0">
                <a:solidFill>
                  <a:schemeClr val="tx1"/>
                </a:solidFill>
                <a:latin typeface="TT Commons Light" panose="02000506030000020003" pitchFamily="50" charset="0"/>
              </a:rPr>
              <a:t>: </a:t>
            </a:r>
            <a:r>
              <a:rPr lang="es-ES" sz="1799" dirty="0" err="1">
                <a:solidFill>
                  <a:schemeClr val="tx1"/>
                </a:solidFill>
                <a:latin typeface="TT Commons Light" panose="02000506030000020003" pitchFamily="50" charset="0"/>
              </a:rPr>
              <a:t>Pomegranate</a:t>
            </a:r>
            <a:r>
              <a:rPr lang="es-ES" sz="1799" dirty="0">
                <a:solidFill>
                  <a:schemeClr val="tx1"/>
                </a:solidFill>
                <a:latin typeface="TT Commons Light" panose="02000506030000020003" pitchFamily="50" charset="0"/>
              </a:rPr>
              <a:t> </a:t>
            </a:r>
            <a:r>
              <a:rPr lang="es-ES" sz="1799" dirty="0" err="1">
                <a:solidFill>
                  <a:schemeClr val="tx1"/>
                </a:solidFill>
                <a:latin typeface="TT Commons Light" panose="02000506030000020003" pitchFamily="50" charset="0"/>
              </a:rPr>
              <a:t>extract</a:t>
            </a:r>
            <a:r>
              <a:rPr lang="es-ES" sz="1799" dirty="0">
                <a:solidFill>
                  <a:schemeClr val="tx1"/>
                </a:solidFill>
                <a:latin typeface="TT Commons Light" panose="02000506030000020003" pitchFamily="50" charset="0"/>
              </a:rPr>
              <a:t>, </a:t>
            </a:r>
            <a:r>
              <a:rPr lang="es-ES" sz="1799" dirty="0" err="1">
                <a:solidFill>
                  <a:schemeClr val="tx1"/>
                </a:solidFill>
                <a:latin typeface="TT Commons Light" panose="02000506030000020003" pitchFamily="50" charset="0"/>
              </a:rPr>
              <a:t>niacinamide</a:t>
            </a:r>
            <a:r>
              <a:rPr lang="es-ES" sz="1799" dirty="0">
                <a:solidFill>
                  <a:schemeClr val="tx1"/>
                </a:solidFill>
                <a:latin typeface="TT Commons Light" panose="02000506030000020003" pitchFamily="50" charset="0"/>
              </a:rPr>
              <a:t>, </a:t>
            </a:r>
            <a:r>
              <a:rPr lang="es-ES" sz="1799" dirty="0" err="1">
                <a:solidFill>
                  <a:schemeClr val="tx1"/>
                </a:solidFill>
                <a:latin typeface="TT Commons Light" panose="02000506030000020003" pitchFamily="50" charset="0"/>
              </a:rPr>
              <a:t>hyaluronic</a:t>
            </a:r>
            <a:r>
              <a:rPr lang="es-ES" sz="1799" dirty="0">
                <a:solidFill>
                  <a:schemeClr val="tx1"/>
                </a:solidFill>
                <a:latin typeface="TT Commons Light" panose="02000506030000020003" pitchFamily="50" charset="0"/>
              </a:rPr>
              <a:t> </a:t>
            </a:r>
            <a:r>
              <a:rPr lang="es-ES" sz="1799" dirty="0" err="1">
                <a:solidFill>
                  <a:schemeClr val="tx1"/>
                </a:solidFill>
                <a:latin typeface="TT Commons Light" panose="02000506030000020003" pitchFamily="50" charset="0"/>
              </a:rPr>
              <a:t>acid</a:t>
            </a:r>
            <a:r>
              <a:rPr lang="es-ES" sz="1799" dirty="0">
                <a:solidFill>
                  <a:schemeClr val="tx1"/>
                </a:solidFill>
                <a:latin typeface="TT Commons Light" panose="02000506030000020003" pitchFamily="50" charset="0"/>
              </a:rPr>
              <a:t> and </a:t>
            </a:r>
            <a:r>
              <a:rPr lang="es-ES" sz="1799" dirty="0" err="1">
                <a:solidFill>
                  <a:schemeClr val="tx1"/>
                </a:solidFill>
                <a:latin typeface="TT Commons Light" panose="02000506030000020003" pitchFamily="50" charset="0"/>
              </a:rPr>
              <a:t>gluconolactone</a:t>
            </a:r>
            <a:r>
              <a:rPr lang="es-ES" sz="1799" dirty="0">
                <a:solidFill>
                  <a:schemeClr val="tx1"/>
                </a:solidFill>
                <a:latin typeface="TT Commons Light" panose="02000506030000020003" pitchFamily="50" charset="0"/>
              </a:rPr>
              <a:t>.</a:t>
            </a:r>
            <a:endParaRPr lang="es-ES" sz="1799" dirty="0">
              <a:solidFill>
                <a:schemeClr val="tx1"/>
              </a:solidFill>
              <a:latin typeface="TT Commons Light" panose="02000506030000020003" pitchFamily="50"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8401" y="2426811"/>
            <a:ext cx="2714556" cy="2740555"/>
          </a:xfrm>
          <a:prstGeom prst="rect">
            <a:avLst/>
          </a:prstGeom>
        </p:spPr>
      </p:pic>
      <p:sp>
        <p:nvSpPr>
          <p:cNvPr id="7" name="10 CuadroTexto"/>
          <p:cNvSpPr txBox="1">
            <a:spLocks noChangeArrowheads="1"/>
          </p:cNvSpPr>
          <p:nvPr/>
        </p:nvSpPr>
        <p:spPr bwMode="auto">
          <a:xfrm>
            <a:off x="543496" y="1128514"/>
            <a:ext cx="8333348" cy="830997"/>
          </a:xfrm>
          <a:prstGeom prst="rect">
            <a:avLst/>
          </a:prstGeom>
          <a:noFill/>
          <a:ln w="9525">
            <a:noFill/>
            <a:miter lim="800000"/>
            <a:headEnd/>
            <a:tailEnd/>
          </a:ln>
        </p:spPr>
        <p:txBody>
          <a:bodyPr wrap="square">
            <a:spAutoFit/>
          </a:bodyPr>
          <a:lstStyle/>
          <a:p>
            <a:r>
              <a:rPr lang="en-GB" sz="1600" dirty="0">
                <a:latin typeface="TT Commons Light" panose="02000506030000020003" pitchFamily="50" charset="0"/>
                <a:ea typeface="Calibri" panose="020F0502020204030204" pitchFamily="34" charset="0"/>
                <a:cs typeface="Times New Roman" panose="02020603050405020304" pitchFamily="18" charset="0"/>
              </a:rPr>
              <a:t>DEPIGMEN MULTI VITAMIN PROMASK DP3 is an advanced formula that blends pomegranate extract, </a:t>
            </a:r>
            <a:r>
              <a:rPr lang="en-GB" sz="1600" dirty="0" err="1">
                <a:latin typeface="TT Commons Light" panose="02000506030000020003" pitchFamily="50" charset="0"/>
                <a:ea typeface="Calibri" panose="020F0502020204030204" pitchFamily="34" charset="0"/>
                <a:cs typeface="Times New Roman" panose="02020603050405020304" pitchFamily="18" charset="0"/>
              </a:rPr>
              <a:t>niacinamide</a:t>
            </a:r>
            <a:r>
              <a:rPr lang="en-GB" sz="1600" dirty="0">
                <a:latin typeface="TT Commons Light" panose="02000506030000020003" pitchFamily="50" charset="0"/>
                <a:ea typeface="Calibri" panose="020F0502020204030204" pitchFamily="34" charset="0"/>
                <a:cs typeface="Times New Roman" panose="02020603050405020304" pitchFamily="18" charset="0"/>
              </a:rPr>
              <a:t>, hyaluronic acid and </a:t>
            </a:r>
            <a:r>
              <a:rPr lang="en-GB" sz="1600" dirty="0" err="1">
                <a:latin typeface="TT Commons Light" panose="02000506030000020003" pitchFamily="50" charset="0"/>
                <a:ea typeface="Calibri" panose="020F0502020204030204" pitchFamily="34" charset="0"/>
                <a:cs typeface="Times New Roman" panose="02020603050405020304" pitchFamily="18" charset="0"/>
              </a:rPr>
              <a:t>gluconolactone</a:t>
            </a:r>
            <a:r>
              <a:rPr lang="en-GB" sz="1600" dirty="0">
                <a:latin typeface="TT Commons Light" panose="02000506030000020003" pitchFamily="50" charset="0"/>
                <a:ea typeface="Calibri" panose="020F0502020204030204" pitchFamily="34" charset="0"/>
                <a:cs typeface="Times New Roman" panose="02020603050405020304" pitchFamily="18" charset="0"/>
              </a:rPr>
              <a:t> to effectively target skin pigmentation concerns. </a:t>
            </a:r>
            <a:endParaRPr lang="es-ES" sz="1600" dirty="0" smtClean="0">
              <a:latin typeface="TT Commons Light" panose="02000506030000020003" pitchFamily="50" charset="0"/>
            </a:endParaRPr>
          </a:p>
          <a:p>
            <a:endParaRPr lang="en-US" sz="1600" dirty="0">
              <a:latin typeface="TT Commons Light" panose="02000506030000020003" pitchFamily="50" charset="0"/>
            </a:endParaRPr>
          </a:p>
        </p:txBody>
      </p:sp>
    </p:spTree>
    <p:extLst>
      <p:ext uri="{BB962C8B-B14F-4D97-AF65-F5344CB8AC3E}">
        <p14:creationId xmlns:p14="http://schemas.microsoft.com/office/powerpoint/2010/main" val="3416561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5349734" cy="424732"/>
          </a:xfrm>
        </p:spPr>
        <p:txBody>
          <a:bodyPr/>
          <a:lstStyle/>
          <a:p>
            <a:r>
              <a:rPr lang="es-ES" sz="2400" spc="300" dirty="0"/>
              <a:t>DESPIGMEN MULTI VITAMIN PROMASK DP3 </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3539430"/>
          </a:xfrm>
          <a:prstGeom prst="rect">
            <a:avLst/>
          </a:prstGeom>
          <a:noFill/>
          <a:ln w="9525">
            <a:noFill/>
            <a:miter lim="800000"/>
            <a:headEnd/>
            <a:tailEnd/>
          </a:ln>
        </p:spPr>
        <p:txBody>
          <a:bodyPr wrap="square">
            <a:spAutoFit/>
          </a:bodyPr>
          <a:lstStyle/>
          <a:p>
            <a:pPr lvl="0"/>
            <a:r>
              <a:rPr lang="en-US" sz="1600" b="1" dirty="0" err="1">
                <a:latin typeface="TT Commons Light" panose="02000506030000020003" pitchFamily="50" charset="0"/>
              </a:rPr>
              <a:t>Niacinamide</a:t>
            </a:r>
            <a:r>
              <a:rPr lang="en-US" sz="1600" b="1" dirty="0">
                <a:latin typeface="TT Commons Light" panose="02000506030000020003" pitchFamily="50" charset="0"/>
              </a:rPr>
              <a:t>:</a:t>
            </a:r>
          </a:p>
          <a:p>
            <a:pPr marL="285750" lvl="0" indent="-285750">
              <a:buFont typeface="Arial" panose="020B0604020202020204" pitchFamily="34" charset="0"/>
              <a:buChar char="•"/>
            </a:pPr>
            <a:r>
              <a:rPr lang="en-US" sz="1600" dirty="0">
                <a:latin typeface="TT Commons Light" panose="02000506030000020003" pitchFamily="50" charset="0"/>
              </a:rPr>
              <a:t>Vitamin B3, is a versatile skincare ingredient that has been shown to be effective in multiple areas, from </a:t>
            </a:r>
            <a:r>
              <a:rPr lang="en-US" sz="1600" b="1" dirty="0">
                <a:latin typeface="TT Commons Light" panose="02000506030000020003" pitchFamily="50" charset="0"/>
              </a:rPr>
              <a:t>reducing hyperpigmentation </a:t>
            </a:r>
            <a:r>
              <a:rPr lang="en-US" sz="1600" dirty="0">
                <a:latin typeface="TT Commons Light" panose="02000506030000020003" pitchFamily="50" charset="0"/>
              </a:rPr>
              <a:t>to strengthening the skin barrier</a:t>
            </a:r>
            <a:r>
              <a:rPr lang="en-US" sz="1600" dirty="0" smtClean="0">
                <a:latin typeface="TT Commons Light" panose="02000506030000020003" pitchFamily="50" charset="0"/>
              </a:rPr>
              <a:t>.</a:t>
            </a:r>
          </a:p>
          <a:p>
            <a:pPr marL="285750" lvl="0" indent="-285750">
              <a:buFont typeface="Arial" panose="020B0604020202020204" pitchFamily="34" charset="0"/>
              <a:buChar char="•"/>
            </a:pPr>
            <a:r>
              <a:rPr lang="en-US" sz="1600" dirty="0" smtClean="0">
                <a:latin typeface="TT Commons Light" panose="02000506030000020003" pitchFamily="50" charset="0"/>
              </a:rPr>
              <a:t>In </a:t>
            </a:r>
            <a:r>
              <a:rPr lang="en-US" sz="1600" dirty="0">
                <a:latin typeface="TT Commons Light" panose="02000506030000020003" pitchFamily="50" charset="0"/>
              </a:rPr>
              <a:t>addition to its depigmenting properties, </a:t>
            </a:r>
            <a:r>
              <a:rPr lang="en-US" sz="1600" dirty="0" err="1">
                <a:latin typeface="TT Commons Light" panose="02000506030000020003" pitchFamily="50" charset="0"/>
              </a:rPr>
              <a:t>niacinamide</a:t>
            </a:r>
            <a:r>
              <a:rPr lang="en-US" sz="1600" dirty="0">
                <a:latin typeface="TT Commons Light" panose="02000506030000020003" pitchFamily="50" charset="0"/>
              </a:rPr>
              <a:t> has also been shown to be an </a:t>
            </a:r>
            <a:r>
              <a:rPr lang="en-US" sz="1600" b="1" dirty="0">
                <a:latin typeface="TT Commons Light" panose="02000506030000020003" pitchFamily="50" charset="0"/>
              </a:rPr>
              <a:t>antioxidant</a:t>
            </a:r>
            <a:r>
              <a:rPr lang="en-US" sz="1600" dirty="0">
                <a:latin typeface="TT Commons Light" panose="02000506030000020003" pitchFamily="50" charset="0"/>
              </a:rPr>
              <a:t>, making it a valuable ingredient in combating premature skin ageing.</a:t>
            </a:r>
          </a:p>
          <a:p>
            <a:pPr marL="285750" lvl="0" indent="-285750">
              <a:buFont typeface="Arial" panose="020B0604020202020204" pitchFamily="34" charset="0"/>
              <a:buChar char="•"/>
            </a:pPr>
            <a:r>
              <a:rPr lang="en-US" sz="1600" dirty="0">
                <a:latin typeface="TT Commons Light" panose="02000506030000020003" pitchFamily="50" charset="0"/>
              </a:rPr>
              <a:t>By improving the skin's barrier function, it can also </a:t>
            </a:r>
            <a:r>
              <a:rPr lang="en-US" sz="1600" b="1" dirty="0">
                <a:latin typeface="TT Commons Light" panose="02000506030000020003" pitchFamily="50" charset="0"/>
              </a:rPr>
              <a:t>reduce skin sensitivity </a:t>
            </a:r>
            <a:r>
              <a:rPr lang="en-US" sz="1600" dirty="0">
                <a:latin typeface="TT Commons Light" panose="02000506030000020003" pitchFamily="50" charset="0"/>
              </a:rPr>
              <a:t>and irritation.</a:t>
            </a:r>
          </a:p>
          <a:p>
            <a:pPr lvl="0"/>
            <a:endParaRPr lang="en-US" sz="1600" dirty="0">
              <a:latin typeface="TT Commons Light" panose="02000506030000020003" pitchFamily="50" charset="0"/>
            </a:endParaRPr>
          </a:p>
          <a:p>
            <a:pPr lvl="0"/>
            <a:r>
              <a:rPr lang="en-US" sz="1600" b="1" dirty="0">
                <a:latin typeface="TT Commons Light" panose="02000506030000020003" pitchFamily="50" charset="0"/>
              </a:rPr>
              <a:t>Pomegranate extract:</a:t>
            </a:r>
          </a:p>
          <a:p>
            <a:pPr marL="285750" lvl="0" indent="-285750">
              <a:buFont typeface="Arial" panose="020B0604020202020204" pitchFamily="34" charset="0"/>
              <a:buChar char="•"/>
            </a:pPr>
            <a:r>
              <a:rPr lang="en-US" sz="1600" dirty="0">
                <a:latin typeface="TT Commons Light" panose="02000506030000020003" pitchFamily="50" charset="0"/>
              </a:rPr>
              <a:t>Rich source of polyphenols, which are </a:t>
            </a:r>
            <a:r>
              <a:rPr lang="en-US" sz="1600" b="1" dirty="0">
                <a:latin typeface="TT Commons Light" panose="02000506030000020003" pitchFamily="50" charset="0"/>
              </a:rPr>
              <a:t>antioxidant</a:t>
            </a:r>
            <a:r>
              <a:rPr lang="en-US" sz="1600" dirty="0">
                <a:latin typeface="TT Commons Light" panose="02000506030000020003" pitchFamily="50" charset="0"/>
              </a:rPr>
              <a:t> compounds</a:t>
            </a:r>
            <a:r>
              <a:rPr lang="en-US" sz="1600" dirty="0" smtClean="0">
                <a:latin typeface="TT Commons Light" panose="02000506030000020003" pitchFamily="50" charset="0"/>
              </a:rPr>
              <a:t>.</a:t>
            </a:r>
          </a:p>
          <a:p>
            <a:pPr marL="285750" lvl="0" indent="-285750">
              <a:buFont typeface="Arial" panose="020B0604020202020204" pitchFamily="34" charset="0"/>
              <a:buChar char="•"/>
            </a:pPr>
            <a:r>
              <a:rPr lang="en-US" sz="1600" dirty="0" smtClean="0">
                <a:latin typeface="TT Commons Light" panose="02000506030000020003" pitchFamily="50" charset="0"/>
              </a:rPr>
              <a:t>It </a:t>
            </a:r>
            <a:r>
              <a:rPr lang="en-US" sz="1600" dirty="0">
                <a:latin typeface="TT Commons Light" panose="02000506030000020003" pitchFamily="50" charset="0"/>
              </a:rPr>
              <a:t>has been shown to have depigmenting effects by </a:t>
            </a:r>
            <a:r>
              <a:rPr lang="en-US" sz="1600" b="1" dirty="0">
                <a:latin typeface="TT Commons Light" panose="02000506030000020003" pitchFamily="50" charset="0"/>
              </a:rPr>
              <a:t>inhibiting excessive melanin production </a:t>
            </a:r>
            <a:r>
              <a:rPr lang="en-US" sz="1600" dirty="0">
                <a:latin typeface="TT Commons Light" panose="02000506030000020003" pitchFamily="50" charset="0"/>
              </a:rPr>
              <a:t>in the skin</a:t>
            </a:r>
            <a:r>
              <a:rPr lang="en-US" sz="1600" dirty="0" smtClean="0">
                <a:latin typeface="TT Commons Light" panose="02000506030000020003" pitchFamily="50" charset="0"/>
              </a:rPr>
              <a:t>.</a:t>
            </a:r>
          </a:p>
          <a:p>
            <a:pPr marL="285750" lvl="0" indent="-285750">
              <a:buFont typeface="Arial" panose="020B0604020202020204" pitchFamily="34" charset="0"/>
              <a:buChar char="•"/>
            </a:pPr>
            <a:r>
              <a:rPr lang="en-US" sz="1600" dirty="0" smtClean="0">
                <a:latin typeface="TT Commons Light" panose="02000506030000020003" pitchFamily="50" charset="0"/>
              </a:rPr>
              <a:t>Scientific </a:t>
            </a:r>
            <a:r>
              <a:rPr lang="en-US" sz="1600" dirty="0">
                <a:latin typeface="TT Commons Light" panose="02000506030000020003" pitchFamily="50" charset="0"/>
              </a:rPr>
              <a:t>studies have suggested that pomegranate extract may have an inhibitory effect on the enzyme </a:t>
            </a:r>
            <a:r>
              <a:rPr lang="en-US" sz="1600" dirty="0" err="1">
                <a:latin typeface="TT Commons Light" panose="02000506030000020003" pitchFamily="50" charset="0"/>
              </a:rPr>
              <a:t>tyrosinase</a:t>
            </a:r>
            <a:r>
              <a:rPr lang="en-US" sz="1600" dirty="0">
                <a:latin typeface="TT Commons Light" panose="02000506030000020003" pitchFamily="50" charset="0"/>
              </a:rPr>
              <a:t>, which may contribute to its ability to lighten dark spots and promote a more </a:t>
            </a:r>
            <a:r>
              <a:rPr lang="en-US" sz="1600" b="1" dirty="0">
                <a:latin typeface="TT Commons Light" panose="02000506030000020003" pitchFamily="50" charset="0"/>
              </a:rPr>
              <a:t>even skin tone</a:t>
            </a:r>
            <a:r>
              <a:rPr lang="en-US" sz="1600" dirty="0">
                <a:latin typeface="TT Commons Light" panose="02000506030000020003" pitchFamily="50" charset="0"/>
              </a:rPr>
              <a:t>. </a:t>
            </a:r>
            <a:endParaRPr lang="en-US" sz="1600" dirty="0">
              <a:latin typeface="TT Commons Light" panose="02000506030000020003" pitchFamily="50" charset="0"/>
            </a:endParaRPr>
          </a:p>
        </p:txBody>
      </p:sp>
    </p:spTree>
    <p:extLst>
      <p:ext uri="{BB962C8B-B14F-4D97-AF65-F5344CB8AC3E}">
        <p14:creationId xmlns:p14="http://schemas.microsoft.com/office/powerpoint/2010/main" val="1051746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5349734" cy="424732"/>
          </a:xfrm>
        </p:spPr>
        <p:txBody>
          <a:bodyPr/>
          <a:lstStyle/>
          <a:p>
            <a:r>
              <a:rPr lang="es-ES" sz="2400" spc="300" dirty="0"/>
              <a:t>DESPIGMEN MULTI VITAMIN PROMASK DP3 </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3539430"/>
          </a:xfrm>
          <a:prstGeom prst="rect">
            <a:avLst/>
          </a:prstGeom>
          <a:noFill/>
          <a:ln w="9525">
            <a:noFill/>
            <a:miter lim="800000"/>
            <a:headEnd/>
            <a:tailEnd/>
          </a:ln>
        </p:spPr>
        <p:txBody>
          <a:bodyPr wrap="square">
            <a:spAutoFit/>
          </a:bodyPr>
          <a:lstStyle/>
          <a:p>
            <a:pPr lvl="0"/>
            <a:r>
              <a:rPr lang="en-US" sz="1600" b="1" dirty="0" err="1">
                <a:latin typeface="TT Commons Light" panose="02000506030000020003" pitchFamily="50" charset="0"/>
              </a:rPr>
              <a:t>Gluconolactone</a:t>
            </a:r>
            <a:r>
              <a:rPr lang="en-US" sz="1600" b="1" dirty="0">
                <a:latin typeface="TT Commons Light" panose="02000506030000020003" pitchFamily="50" charset="0"/>
              </a:rPr>
              <a:t>:</a:t>
            </a:r>
          </a:p>
          <a:p>
            <a:pPr marL="285750" lvl="0" indent="-285750">
              <a:buFont typeface="Arial" panose="020B0604020202020204" pitchFamily="34" charset="0"/>
              <a:buChar char="•"/>
            </a:pPr>
            <a:r>
              <a:rPr lang="en-US" sz="1600" dirty="0" err="1">
                <a:latin typeface="TT Commons Light" panose="02000506030000020003" pitchFamily="50" charset="0"/>
              </a:rPr>
              <a:t>Gluconolactone</a:t>
            </a:r>
            <a:r>
              <a:rPr lang="en-US" sz="1600" dirty="0">
                <a:latin typeface="TT Commons Light" panose="02000506030000020003" pitchFamily="50" charset="0"/>
              </a:rPr>
              <a:t> is a </a:t>
            </a:r>
            <a:r>
              <a:rPr lang="en-US" sz="1600" dirty="0" err="1">
                <a:latin typeface="TT Commons Light" panose="02000506030000020003" pitchFamily="50" charset="0"/>
              </a:rPr>
              <a:t>polyhydroxy</a:t>
            </a:r>
            <a:r>
              <a:rPr lang="en-US" sz="1600" dirty="0">
                <a:latin typeface="TT Commons Light" panose="02000506030000020003" pitchFamily="50" charset="0"/>
              </a:rPr>
              <a:t> acid (PHA) that provides gentle and effective exfoliation for the skin, without causing irritation.</a:t>
            </a:r>
          </a:p>
          <a:p>
            <a:pPr marL="285750" lvl="0" indent="-285750">
              <a:buFont typeface="Arial" panose="020B0604020202020204" pitchFamily="34" charset="0"/>
              <a:buChar char="•"/>
            </a:pPr>
            <a:r>
              <a:rPr lang="en-US" sz="1600" dirty="0">
                <a:latin typeface="TT Commons Light" panose="02000506030000020003" pitchFamily="50" charset="0"/>
              </a:rPr>
              <a:t>This mild-acting molecule gently removes dead skin cells from the surface of the skin, promoting cell renewal and </a:t>
            </a:r>
            <a:r>
              <a:rPr lang="en-US" sz="1600" b="1" dirty="0">
                <a:latin typeface="TT Commons Light" panose="02000506030000020003" pitchFamily="50" charset="0"/>
              </a:rPr>
              <a:t>improving skin texture</a:t>
            </a:r>
            <a:r>
              <a:rPr lang="en-US" sz="1600" dirty="0">
                <a:latin typeface="TT Commons Light" panose="02000506030000020003" pitchFamily="50" charset="0"/>
              </a:rPr>
              <a:t>.</a:t>
            </a:r>
          </a:p>
          <a:p>
            <a:pPr marL="285750" lvl="0" indent="-285750">
              <a:buFont typeface="Arial" panose="020B0604020202020204" pitchFamily="34" charset="0"/>
              <a:buChar char="•"/>
            </a:pPr>
            <a:r>
              <a:rPr lang="en-US" sz="1600" dirty="0">
                <a:latin typeface="TT Commons Light" panose="02000506030000020003" pitchFamily="50" charset="0"/>
              </a:rPr>
              <a:t>In addition to its exfoliating benefits, </a:t>
            </a:r>
            <a:r>
              <a:rPr lang="en-US" sz="1600" dirty="0" err="1">
                <a:latin typeface="TT Commons Light" panose="02000506030000020003" pitchFamily="50" charset="0"/>
              </a:rPr>
              <a:t>gluconolactone</a:t>
            </a:r>
            <a:r>
              <a:rPr lang="en-US" sz="1600" dirty="0">
                <a:latin typeface="TT Commons Light" panose="02000506030000020003" pitchFamily="50" charset="0"/>
              </a:rPr>
              <a:t> exhibits </a:t>
            </a:r>
            <a:r>
              <a:rPr lang="en-US" sz="1600" b="1" dirty="0">
                <a:latin typeface="TT Commons Light" panose="02000506030000020003" pitchFamily="50" charset="0"/>
              </a:rPr>
              <a:t>antioxidant</a:t>
            </a:r>
            <a:r>
              <a:rPr lang="en-US" sz="1600" dirty="0">
                <a:latin typeface="TT Commons Light" panose="02000506030000020003" pitchFamily="50" charset="0"/>
              </a:rPr>
              <a:t> properties, helping to protect the skin against oxidative stress and free radical damage.</a:t>
            </a:r>
          </a:p>
          <a:p>
            <a:pPr lvl="0"/>
            <a:endParaRPr lang="en-US" sz="1600" dirty="0">
              <a:latin typeface="TT Commons Light" panose="02000506030000020003" pitchFamily="50" charset="0"/>
            </a:endParaRPr>
          </a:p>
          <a:p>
            <a:pPr lvl="0"/>
            <a:r>
              <a:rPr lang="en-US" sz="1600" b="1" dirty="0">
                <a:latin typeface="TT Commons Light" panose="02000506030000020003" pitchFamily="50" charset="0"/>
              </a:rPr>
              <a:t>Hyaluronic acid:</a:t>
            </a:r>
          </a:p>
          <a:p>
            <a:pPr marL="285750" lvl="0" indent="-285750">
              <a:buFont typeface="Arial" panose="020B0604020202020204" pitchFamily="34" charset="0"/>
              <a:buChar char="•"/>
            </a:pPr>
            <a:r>
              <a:rPr lang="en-US" sz="1600" dirty="0">
                <a:latin typeface="TT Commons Light" panose="02000506030000020003" pitchFamily="50" charset="0"/>
              </a:rPr>
              <a:t>Hyaluronic acid is a naturally occurring polysaccharide known for its </a:t>
            </a:r>
            <a:r>
              <a:rPr lang="en-US" sz="1600" b="1" dirty="0">
                <a:latin typeface="TT Commons Light" panose="02000506030000020003" pitchFamily="50" charset="0"/>
              </a:rPr>
              <a:t>ability to retain water</a:t>
            </a:r>
            <a:r>
              <a:rPr lang="en-US" sz="1600" dirty="0">
                <a:latin typeface="TT Commons Light" panose="02000506030000020003" pitchFamily="50" charset="0"/>
              </a:rPr>
              <a:t>.</a:t>
            </a:r>
          </a:p>
          <a:p>
            <a:pPr marL="285750" lvl="0" indent="-285750">
              <a:buFont typeface="Arial" panose="020B0604020202020204" pitchFamily="34" charset="0"/>
              <a:buChar char="•"/>
            </a:pPr>
            <a:r>
              <a:rPr lang="en-US" sz="1600" dirty="0">
                <a:latin typeface="TT Commons Light" panose="02000506030000020003" pitchFamily="50" charset="0"/>
              </a:rPr>
              <a:t>It acts as a highly effective </a:t>
            </a:r>
            <a:r>
              <a:rPr lang="en-US" sz="1600" b="1" dirty="0" err="1">
                <a:latin typeface="TT Commons Light" panose="02000506030000020003" pitchFamily="50" charset="0"/>
              </a:rPr>
              <a:t>moisturiser</a:t>
            </a:r>
            <a:r>
              <a:rPr lang="en-US" sz="1600" dirty="0">
                <a:latin typeface="TT Commons Light" panose="02000506030000020003" pitchFamily="50" charset="0"/>
              </a:rPr>
              <a:t> by providing deep hydration to the skin, helping to keep it soft and supple.</a:t>
            </a:r>
          </a:p>
          <a:p>
            <a:pPr marL="285750" lvl="0" indent="-285750">
              <a:buFont typeface="Arial" panose="020B0604020202020204" pitchFamily="34" charset="0"/>
              <a:buChar char="•"/>
            </a:pPr>
            <a:r>
              <a:rPr lang="en-US" sz="1600" dirty="0">
                <a:latin typeface="TT Commons Light" panose="02000506030000020003" pitchFamily="50" charset="0"/>
              </a:rPr>
              <a:t>In addition to its </a:t>
            </a:r>
            <a:r>
              <a:rPr lang="en-US" sz="1600" dirty="0" err="1">
                <a:latin typeface="TT Commons Light" panose="02000506030000020003" pitchFamily="50" charset="0"/>
              </a:rPr>
              <a:t>moisturising</a:t>
            </a:r>
            <a:r>
              <a:rPr lang="en-US" sz="1600" dirty="0">
                <a:latin typeface="TT Commons Light" panose="02000506030000020003" pitchFamily="50" charset="0"/>
              </a:rPr>
              <a:t> properties, hyaluronic acid helps </a:t>
            </a:r>
            <a:r>
              <a:rPr lang="en-US" sz="1600" b="1" dirty="0">
                <a:latin typeface="TT Commons Light" panose="02000506030000020003" pitchFamily="50" charset="0"/>
              </a:rPr>
              <a:t>maintain the integrity of the extracellular matrix</a:t>
            </a:r>
            <a:r>
              <a:rPr lang="en-US" sz="1600" dirty="0">
                <a:latin typeface="TT Commons Light" panose="02000506030000020003" pitchFamily="50" charset="0"/>
              </a:rPr>
              <a:t>, which is essential for healthy, youthful skin.</a:t>
            </a:r>
            <a:endParaRPr lang="en-US" sz="1600" dirty="0">
              <a:latin typeface="TT Commons Light" panose="02000506030000020003" pitchFamily="50" charset="0"/>
            </a:endParaRPr>
          </a:p>
        </p:txBody>
      </p:sp>
    </p:spTree>
    <p:extLst>
      <p:ext uri="{BB962C8B-B14F-4D97-AF65-F5344CB8AC3E}">
        <p14:creationId xmlns:p14="http://schemas.microsoft.com/office/powerpoint/2010/main" val="1525597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665841" cy="424732"/>
          </a:xfrm>
        </p:spPr>
        <p:txBody>
          <a:bodyPr/>
          <a:lstStyle/>
          <a:p>
            <a:r>
              <a:rPr lang="es-ES" sz="2400" spc="300" dirty="0" smtClean="0"/>
              <a:t>HOW TO USE</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283124"/>
            <a:ext cx="8333348" cy="1323439"/>
          </a:xfrm>
          <a:prstGeom prst="rect">
            <a:avLst/>
          </a:prstGeom>
          <a:noFill/>
          <a:ln w="9525">
            <a:noFill/>
            <a:miter lim="800000"/>
            <a:headEnd/>
            <a:tailEnd/>
          </a:ln>
        </p:spPr>
        <p:txBody>
          <a:bodyPr wrap="square">
            <a:spAutoFit/>
          </a:bodyPr>
          <a:lstStyle/>
          <a:p>
            <a:pPr marL="285750" lvl="0" indent="-285750">
              <a:buFont typeface="Arial" panose="020B0604020202020204" pitchFamily="34" charset="0"/>
              <a:buChar char="•"/>
            </a:pPr>
            <a:r>
              <a:rPr lang="en-US" sz="1600" dirty="0" smtClean="0">
                <a:latin typeface="TT Commons Light" panose="02000506030000020003" pitchFamily="50" charset="0"/>
              </a:rPr>
              <a:t>Place the mask on a clean or dry face, adjusting it to the level of the eyes and adapting it to the facial contours.</a:t>
            </a:r>
          </a:p>
          <a:p>
            <a:pPr marL="285750" lvl="0" indent="-285750">
              <a:buFont typeface="Arial" panose="020B0604020202020204" pitchFamily="34" charset="0"/>
              <a:buChar char="•"/>
            </a:pPr>
            <a:r>
              <a:rPr lang="en-US" sz="1600" dirty="0" smtClean="0">
                <a:latin typeface="TT Commons Light" panose="02000506030000020003" pitchFamily="50" charset="0"/>
              </a:rPr>
              <a:t>Leave the mask on for </a:t>
            </a:r>
            <a:r>
              <a:rPr lang="en-US" sz="1600" b="1" dirty="0" smtClean="0">
                <a:latin typeface="TT Commons Light" panose="02000506030000020003" pitchFamily="50" charset="0"/>
              </a:rPr>
              <a:t>15-20 minutes.</a:t>
            </a:r>
          </a:p>
          <a:p>
            <a:pPr marL="285750" lvl="0" indent="-285750">
              <a:buFont typeface="Arial" panose="020B0604020202020204" pitchFamily="34" charset="0"/>
              <a:buChar char="•"/>
            </a:pPr>
            <a:r>
              <a:rPr lang="en-US" sz="1600" dirty="0" smtClean="0">
                <a:latin typeface="TT Commons Light" panose="02000506030000020003" pitchFamily="50" charset="0"/>
              </a:rPr>
              <a:t>Remove the mask and gently massage in the remaining serum with the fingertips until completely absorbed.</a:t>
            </a:r>
            <a:endParaRPr lang="en-US" sz="1600" dirty="0">
              <a:latin typeface="TT Commons Light" panose="02000506030000020003" pitchFamily="50" charset="0"/>
            </a:endParaRPr>
          </a:p>
        </p:txBody>
      </p:sp>
      <p:pic>
        <p:nvPicPr>
          <p:cNvPr id="2" name="Imagen 1"/>
          <p:cNvPicPr>
            <a:picLocks noChangeAspect="1"/>
          </p:cNvPicPr>
          <p:nvPr/>
        </p:nvPicPr>
        <p:blipFill>
          <a:blip r:embed="rId2"/>
          <a:stretch>
            <a:fillRect/>
          </a:stretch>
        </p:blipFill>
        <p:spPr>
          <a:xfrm>
            <a:off x="543496" y="2928714"/>
            <a:ext cx="8648700" cy="1676400"/>
          </a:xfrm>
          <a:prstGeom prst="rect">
            <a:avLst/>
          </a:prstGeom>
        </p:spPr>
      </p:pic>
    </p:spTree>
    <p:extLst>
      <p:ext uri="{BB962C8B-B14F-4D97-AF65-F5344CB8AC3E}">
        <p14:creationId xmlns:p14="http://schemas.microsoft.com/office/powerpoint/2010/main" val="2569468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4 atach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4 atache" id="{30CCF2F1-6F2D-48AE-80CD-5E91AA5FF062}" vid="{DB240467-B112-49BA-A9A5-762E65B510B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Tema4 atache</Template>
  <TotalTime>58638</TotalTime>
  <Words>1950</Words>
  <Application>Microsoft Office PowerPoint</Application>
  <PresentationFormat>Personalizado</PresentationFormat>
  <Paragraphs>125</Paragraphs>
  <Slides>20</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20</vt:i4>
      </vt:variant>
    </vt:vector>
  </HeadingPairs>
  <TitlesOfParts>
    <vt:vector size="31" baseType="lpstr">
      <vt:lpstr>Arial</vt:lpstr>
      <vt:lpstr>Bebas Neue Regular</vt:lpstr>
      <vt:lpstr>Calibri</vt:lpstr>
      <vt:lpstr>Carlito</vt:lpstr>
      <vt:lpstr>Gotham Book</vt:lpstr>
      <vt:lpstr>Gotham Rounded Book</vt:lpstr>
      <vt:lpstr>Times New Roman</vt:lpstr>
      <vt:lpstr>TT Commons</vt:lpstr>
      <vt:lpstr>TT Commons Light</vt:lpstr>
      <vt:lpstr>Verdana</vt:lpstr>
      <vt:lpstr>Tema4 atache</vt:lpstr>
      <vt:lpstr>Presentación de PowerPoint</vt:lpstr>
      <vt:lpstr>DERMIC + PRO MASK</vt:lpstr>
      <vt:lpstr>VEGETABLE FIBRE TECHNOLOGY</vt:lpstr>
      <vt:lpstr>Presentación de PowerPoint</vt:lpstr>
      <vt:lpstr>DERMIC + PRO MASK</vt:lpstr>
      <vt:lpstr>DESPIGMEN MULTI VITAMIN PROMASK DP3 </vt:lpstr>
      <vt:lpstr>DESPIGMEN MULTI VITAMIN PROMASK DP3 </vt:lpstr>
      <vt:lpstr>DESPIGMEN MULTI VITAMIN PROMASK DP3 </vt:lpstr>
      <vt:lpstr>HOW TO USE</vt:lpstr>
      <vt:lpstr>VITAMIN C ACTION AHA PROMASK CV </vt:lpstr>
      <vt:lpstr>INGREDIENTS</vt:lpstr>
      <vt:lpstr>INGREDIENTS</vt:lpstr>
      <vt:lpstr>HOW TO USE</vt:lpstr>
      <vt:lpstr>WRINKLE ATTACK PROMASK VA~B3 </vt:lpstr>
      <vt:lpstr>INGREDIENTS</vt:lpstr>
      <vt:lpstr>HOW TO USE</vt:lpstr>
      <vt:lpstr>PURIFYNG CLEAR SKIN PROMASK SK</vt:lpstr>
      <vt:lpstr>INGREDIENTS</vt:lpstr>
      <vt:lpstr>INGREDIENTS</vt:lpstr>
      <vt:lpstr>HOW TO USE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CMB</dc:creator>
  <cp:lastModifiedBy>Lorena Martinez</cp:lastModifiedBy>
  <cp:revision>2696</cp:revision>
  <cp:lastPrinted>2017-10-20T06:50:32Z</cp:lastPrinted>
  <dcterms:created xsi:type="dcterms:W3CDTF">2017-06-09T06:59:31Z</dcterms:created>
  <dcterms:modified xsi:type="dcterms:W3CDTF">2024-05-09T14:17:04Z</dcterms:modified>
</cp:coreProperties>
</file>