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819" r:id="rId2"/>
    <p:sldId id="731" r:id="rId3"/>
    <p:sldId id="733" r:id="rId4"/>
    <p:sldId id="820" r:id="rId5"/>
    <p:sldId id="734" r:id="rId6"/>
    <p:sldId id="821" r:id="rId7"/>
    <p:sldId id="822" r:id="rId8"/>
    <p:sldId id="823" r:id="rId9"/>
    <p:sldId id="824" r:id="rId10"/>
    <p:sldId id="825" r:id="rId11"/>
    <p:sldId id="826" r:id="rId12"/>
    <p:sldId id="827" r:id="rId13"/>
    <p:sldId id="828" r:id="rId14"/>
    <p:sldId id="830" r:id="rId15"/>
    <p:sldId id="829" r:id="rId16"/>
    <p:sldId id="831" r:id="rId17"/>
    <p:sldId id="833" r:id="rId18"/>
    <p:sldId id="834" r:id="rId19"/>
    <p:sldId id="832" r:id="rId20"/>
    <p:sldId id="835" r:id="rId21"/>
    <p:sldId id="836" r:id="rId22"/>
    <p:sldId id="837" r:id="rId23"/>
    <p:sldId id="838" r:id="rId24"/>
    <p:sldId id="839" r:id="rId25"/>
    <p:sldId id="840" r:id="rId26"/>
    <p:sldId id="841" r:id="rId27"/>
    <p:sldId id="842" r:id="rId28"/>
    <p:sldId id="843" r:id="rId29"/>
  </p:sldIdLst>
  <p:sldSz cx="10160000" cy="5713413"/>
  <p:notesSz cx="6858000" cy="9144000"/>
  <p:defaultTextStyle>
    <a:defPPr>
      <a:defRPr lang="es-ES"/>
    </a:defPPr>
    <a:lvl1pPr marL="0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8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7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74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94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14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1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51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E94"/>
    <a:srgbClr val="51D0DD"/>
    <a:srgbClr val="5AADD4"/>
    <a:srgbClr val="B61258"/>
    <a:srgbClr val="E5A589"/>
    <a:srgbClr val="C4C022"/>
    <a:srgbClr val="DEDA42"/>
    <a:srgbClr val="FFFFFF"/>
    <a:srgbClr val="DDEB2D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878" autoAdjust="0"/>
  </p:normalViewPr>
  <p:slideViewPr>
    <p:cSldViewPr>
      <p:cViewPr varScale="1">
        <p:scale>
          <a:sx n="87" d="100"/>
          <a:sy n="87" d="100"/>
        </p:scale>
        <p:origin x="654" y="90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E08F-1702-B24C-B93C-19A03ACCB07D}" type="datetimeFigureOut">
              <a:rPr lang="es-ES_tradnl" smtClean="0"/>
              <a:pPr/>
              <a:t>31/05/2024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EC700-6D31-674E-9210-2B86FC38837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11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8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7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74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94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14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1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51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98500" y="1406968"/>
            <a:ext cx="8763000" cy="3515357"/>
          </a:xfrm>
        </p:spPr>
        <p:txBody>
          <a:bodyPr>
            <a:normAutofit/>
          </a:bodyPr>
          <a:lstStyle>
            <a:lvl1pPr marL="0" indent="0" algn="l">
              <a:buNone/>
              <a:defRPr sz="1666"/>
            </a:lvl1pPr>
            <a:lvl2pPr marL="380783" indent="0" algn="ctr">
              <a:buNone/>
              <a:defRPr sz="1666"/>
            </a:lvl2pPr>
            <a:lvl3pPr marL="761566" indent="0" algn="ctr">
              <a:buNone/>
              <a:defRPr sz="1500"/>
            </a:lvl3pPr>
            <a:lvl4pPr marL="1142348" indent="0" algn="ctr">
              <a:buNone/>
              <a:defRPr sz="1332"/>
            </a:lvl4pPr>
            <a:lvl5pPr marL="1523132" indent="0" algn="ctr">
              <a:buNone/>
              <a:defRPr sz="1332"/>
            </a:lvl5pPr>
            <a:lvl6pPr marL="1903914" indent="0" algn="ctr">
              <a:buNone/>
              <a:defRPr sz="1332"/>
            </a:lvl6pPr>
            <a:lvl7pPr marL="2284698" indent="0" algn="ctr">
              <a:buNone/>
              <a:defRPr sz="1332"/>
            </a:lvl7pPr>
            <a:lvl8pPr marL="2665480" indent="0" algn="ctr">
              <a:buNone/>
              <a:defRPr sz="1332"/>
            </a:lvl8pPr>
            <a:lvl9pPr marL="3046263" indent="0" algn="ctr">
              <a:buNone/>
              <a:defRPr sz="1332"/>
            </a:lvl9pPr>
          </a:lstStyle>
          <a:p>
            <a:r>
              <a:rPr lang="es-ES" dirty="0" smtClean="0"/>
              <a:t>Texto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98502" y="372307"/>
            <a:ext cx="1769395" cy="50257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2666" dirty="0" smtClean="0">
                <a:latin typeface="Bebas Neue Regular" panose="00000500000000000000" pitchFamily="50" charset="0"/>
              </a:rPr>
              <a:t>ANTIOXIDANTES</a:t>
            </a:r>
            <a:endParaRPr lang="es-ES" sz="2666" dirty="0">
              <a:latin typeface="Bebas Neue Regular" panose="00000500000000000000" pitchFamily="50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0" y="1"/>
            <a:ext cx="10160000" cy="5713413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500">
                <a:ln>
                  <a:noFill/>
                </a:ln>
                <a:noFill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8" y="138127"/>
              <a:ext cx="10420014" cy="1150786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220" y="228576"/>
              <a:ext cx="1480780" cy="102140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532" y="6319010"/>
              <a:ext cx="350196" cy="350196"/>
            </a:xfrm>
            <a:prstGeom prst="rect">
              <a:avLst/>
            </a:prstGeom>
          </p:spPr>
        </p:pic>
        <p:cxnSp>
          <p:nvCxnSpPr>
            <p:cNvPr id="11" name="Conector recto 10"/>
            <p:cNvCxnSpPr/>
            <p:nvPr/>
          </p:nvCxnSpPr>
          <p:spPr>
            <a:xfrm flipH="1">
              <a:off x="838200" y="6494108"/>
              <a:ext cx="48816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H="1">
              <a:off x="6494835" y="6494108"/>
              <a:ext cx="48589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1" y="380300"/>
            <a:ext cx="7172092" cy="46153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189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F23A-6227-4435-9EC8-D40D4694E31D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fld id="{6E465026-7CB4-4BEC-BED0-BB10A1A4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69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501" y="483049"/>
            <a:ext cx="6324158" cy="256036"/>
          </a:xfrm>
        </p:spPr>
        <p:txBody>
          <a:bodyPr lIns="0" tIns="0" rIns="0" bIns="0"/>
          <a:lstStyle>
            <a:lvl1pPr>
              <a:defRPr sz="1849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F23A-6227-4435-9EC8-D40D4694E31D}" type="datetimeFigureOut">
              <a:rPr lang="es-ES" smtClean="0"/>
              <a:pPr/>
              <a:t>31/05/2024</a:t>
            </a:fld>
            <a:endParaRPr lang="es-E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fld id="{6E465026-7CB4-4BEC-BED0-BB10A1A4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54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1" y="380300"/>
            <a:ext cx="917239" cy="46153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8500" y="1263097"/>
            <a:ext cx="3177686" cy="144443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84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761566" rtl="0" eaLnBrk="1" latinLnBrk="0" hangingPunct="1">
        <a:lnSpc>
          <a:spcPct val="90000"/>
        </a:lnSpc>
        <a:spcBef>
          <a:spcPct val="0"/>
        </a:spcBef>
        <a:buNone/>
        <a:defRPr sz="2666" kern="2000" spc="125" baseline="0">
          <a:solidFill>
            <a:schemeClr val="tx1"/>
          </a:solidFill>
          <a:latin typeface="Bebas Neue Regular" panose="00000500000000000000" pitchFamily="50" charset="0"/>
          <a:ea typeface="+mj-ea"/>
          <a:cs typeface="+mj-cs"/>
        </a:defRPr>
      </a:lvl1pPr>
    </p:titleStyle>
    <p:bodyStyle>
      <a:lvl1pPr marL="190391" indent="-190391" algn="l" defTabSz="761566" rtl="0" eaLnBrk="1" latinLnBrk="0" hangingPunct="1">
        <a:lnSpc>
          <a:spcPct val="90000"/>
        </a:lnSpc>
        <a:spcBef>
          <a:spcPts val="832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1pPr>
      <a:lvl2pPr marL="571174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2pPr>
      <a:lvl3pPr marL="951958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3pPr>
      <a:lvl4pPr marL="1332740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4pPr>
      <a:lvl5pPr marL="1713523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5pPr>
      <a:lvl6pPr marL="2094306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5088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872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6653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783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566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348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132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914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4698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80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263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92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49154" y="3516001"/>
            <a:ext cx="3221908" cy="662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/>
                <a:cs typeface="Gotham Book" pitchFamily="50" charset="0"/>
              </a:rPr>
              <a:t>PRESENTACIÓN</a:t>
            </a:r>
            <a:endParaRPr lang="es-ES" sz="2798" dirty="0">
              <a:latin typeface="Gotham Rounded Book"/>
              <a:cs typeface="Gotham Book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856" y="624458"/>
            <a:ext cx="2524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La combinación de filtros químicos de Be </a:t>
            </a:r>
            <a:r>
              <a:rPr lang="es-ES" sz="1600" b="1" dirty="0" err="1" smtClean="0">
                <a:latin typeface="TT Commons Light" panose="02000506030000020003" pitchFamily="50" charset="0"/>
              </a:rPr>
              <a:t>Sun</a:t>
            </a:r>
            <a:r>
              <a:rPr lang="es-ES" sz="1600" b="1" dirty="0" smtClean="0">
                <a:latin typeface="TT Commons Light" panose="02000506030000020003" pitchFamily="50" charset="0"/>
              </a:rPr>
              <a:t> amplía el espectro para una completa cobertura UVB/UVA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latin typeface="TT Commons Light" panose="02000506030000020003" pitchFamily="50" charset="0"/>
              </a:rPr>
              <a:t>Octocrylene</a:t>
            </a:r>
            <a:r>
              <a:rPr lang="es-ES" sz="1600" dirty="0" smtClean="0">
                <a:latin typeface="TT Commons Light" panose="02000506030000020003" pitchFamily="50" charset="0"/>
              </a:rPr>
              <a:t>: </a:t>
            </a:r>
            <a:r>
              <a:rPr lang="es-ES" sz="1600" dirty="0">
                <a:latin typeface="TT Commons Light" panose="02000506030000020003" pitchFamily="50" charset="0"/>
              </a:rPr>
              <a:t>Absorbe los rayos UVB y algunos rayos UVA, previniendo el daño solar. Ayuda a estabilizar otros filtros solares en la fórmula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latin typeface="TT Commons Light" panose="02000506030000020003" pitchFamily="50" charset="0"/>
              </a:rPr>
              <a:t>Ethylhexyl</a:t>
            </a:r>
            <a:r>
              <a:rPr lang="es-ES" sz="1600" b="1" dirty="0" smtClean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Methoxycinnamate</a:t>
            </a:r>
            <a:r>
              <a:rPr lang="es-ES" sz="1600" b="1" dirty="0">
                <a:latin typeface="TT Commons Light" panose="02000506030000020003" pitchFamily="50" charset="0"/>
              </a:rPr>
              <a:t> (</a:t>
            </a:r>
            <a:r>
              <a:rPr lang="es-ES" sz="1600" b="1" dirty="0" err="1" smtClean="0">
                <a:latin typeface="TT Commons Light" panose="02000506030000020003" pitchFamily="50" charset="0"/>
              </a:rPr>
              <a:t>Octinoxate</a:t>
            </a:r>
            <a:r>
              <a:rPr lang="es-ES" sz="1600" b="1" dirty="0" smtClean="0">
                <a:latin typeface="TT Commons Light" panose="02000506030000020003" pitchFamily="50" charset="0"/>
              </a:rPr>
              <a:t>): </a:t>
            </a:r>
            <a:r>
              <a:rPr lang="es-ES" sz="1600" dirty="0">
                <a:latin typeface="TT Commons Light" panose="02000506030000020003" pitchFamily="50" charset="0"/>
              </a:rPr>
              <a:t>Absorbe los rayos UVB, protegiendo la piel de las quemaduras solares.</a:t>
            </a:r>
            <a:endParaRPr lang="en-U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latin typeface="TT Commons Light" panose="02000506030000020003" pitchFamily="50" charset="0"/>
              </a:rPr>
              <a:t>Butyl</a:t>
            </a:r>
            <a:r>
              <a:rPr lang="es-ES" sz="1600" b="1" dirty="0" smtClean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Methoxydibenzoylmethane</a:t>
            </a:r>
            <a:r>
              <a:rPr lang="es-ES" sz="1600" b="1" dirty="0">
                <a:latin typeface="TT Commons Light" panose="02000506030000020003" pitchFamily="50" charset="0"/>
              </a:rPr>
              <a:t> (</a:t>
            </a:r>
            <a:r>
              <a:rPr lang="es-ES" sz="1600" b="1" dirty="0" err="1">
                <a:latin typeface="TT Commons Light" panose="02000506030000020003" pitchFamily="50" charset="0"/>
              </a:rPr>
              <a:t>Avobenzone</a:t>
            </a:r>
            <a:r>
              <a:rPr lang="es-ES" sz="1600" b="1" dirty="0" smtClean="0">
                <a:latin typeface="TT Commons Light" panose="02000506030000020003" pitchFamily="50" charset="0"/>
              </a:rPr>
              <a:t>): </a:t>
            </a:r>
            <a:r>
              <a:rPr lang="es-ES" sz="1600" dirty="0">
                <a:latin typeface="TT Commons Light" panose="02000506030000020003" pitchFamily="50" charset="0"/>
              </a:rPr>
              <a:t>Proporciona una protección eficaz contra los rayos UVA, responsables del envejecimiento de la piel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latin typeface="TT Commons Light" panose="02000506030000020003" pitchFamily="50" charset="0"/>
              </a:rPr>
              <a:t>Ethylhexyl</a:t>
            </a:r>
            <a:r>
              <a:rPr lang="es-ES" sz="1600" b="1" dirty="0" smtClean="0">
                <a:latin typeface="TT Commons Light" panose="02000506030000020003" pitchFamily="50" charset="0"/>
              </a:rPr>
              <a:t> </a:t>
            </a:r>
            <a:r>
              <a:rPr lang="es-ES" sz="1600" b="1" dirty="0" err="1" smtClean="0">
                <a:latin typeface="TT Commons Light" panose="02000506030000020003" pitchFamily="50" charset="0"/>
              </a:rPr>
              <a:t>Triazone</a:t>
            </a:r>
            <a:r>
              <a:rPr lang="es-ES" sz="1600" dirty="0" smtClean="0">
                <a:latin typeface="TT Commons Light" panose="02000506030000020003" pitchFamily="50" charset="0"/>
              </a:rPr>
              <a:t>: </a:t>
            </a:r>
            <a:r>
              <a:rPr lang="es-ES" sz="1600" dirty="0">
                <a:latin typeface="TT Commons Light" panose="02000506030000020003" pitchFamily="50" charset="0"/>
              </a:rPr>
              <a:t>Un filtro UVB muy eficaz que proporciona protección de amplio espectro.</a:t>
            </a:r>
            <a:endParaRPr lang="en-U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 smtClean="0">
                <a:latin typeface="TT Commons Light" panose="02000506030000020003" pitchFamily="50" charset="0"/>
              </a:rPr>
              <a:t>Diethylamino</a:t>
            </a:r>
            <a:r>
              <a:rPr lang="es-ES" sz="1600" b="1" dirty="0" smtClean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Hydroxybenzoyl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Hexyl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 smtClean="0">
                <a:latin typeface="TT Commons Light" panose="02000506030000020003" pitchFamily="50" charset="0"/>
              </a:rPr>
              <a:t>Benzoate</a:t>
            </a:r>
            <a:r>
              <a:rPr lang="es-ES" sz="1600" dirty="0" smtClean="0">
                <a:latin typeface="TT Commons Light" panose="02000506030000020003" pitchFamily="50" charset="0"/>
              </a:rPr>
              <a:t>: </a:t>
            </a:r>
            <a:r>
              <a:rPr lang="es-ES" sz="1600" dirty="0">
                <a:latin typeface="TT Commons Light" panose="02000506030000020003" pitchFamily="50" charset="0"/>
              </a:rPr>
              <a:t>Protege contra los rayos UVA, contribuyendo a una protección solar de amplio espectro.</a:t>
            </a:r>
            <a:endParaRPr lang="en-US" sz="1600" dirty="0">
              <a:latin typeface="TT Commons Light" panose="02000506030000020003" pitchFamily="50" charset="0"/>
            </a:endParaRP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407069" cy="424732"/>
          </a:xfrm>
        </p:spPr>
        <p:txBody>
          <a:bodyPr/>
          <a:lstStyle/>
          <a:p>
            <a:r>
              <a:rPr lang="es-ES" sz="2400" spc="300" dirty="0" smtClean="0"/>
              <a:t>FILTROS QUÍMICOS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Dióxido </a:t>
            </a:r>
            <a:r>
              <a:rPr lang="es-ES" sz="1600" b="1" dirty="0">
                <a:latin typeface="TT Commons Light" panose="02000506030000020003" pitchFamily="50" charset="0"/>
              </a:rPr>
              <a:t>de titanio: Un protector solar </a:t>
            </a:r>
            <a:r>
              <a:rPr lang="es-ES" sz="1600" b="1" dirty="0" smtClean="0">
                <a:latin typeface="TT Commons Light" panose="02000506030000020003" pitchFamily="50" charset="0"/>
              </a:rPr>
              <a:t>mineral</a:t>
            </a:r>
            <a:endParaRPr lang="es-ES" sz="1600" b="1" dirty="0">
              <a:latin typeface="TT Commons Light" panose="02000506030000020003" pitchFamily="50" charset="0"/>
            </a:endParaRPr>
          </a:p>
          <a:p>
            <a:r>
              <a:rPr lang="es-ES" sz="1600" dirty="0" smtClean="0">
                <a:latin typeface="TT Commons Light" panose="02000506030000020003" pitchFamily="50" charset="0"/>
              </a:rPr>
              <a:t>Su </a:t>
            </a:r>
            <a:r>
              <a:rPr lang="es-ES" sz="1600" dirty="0">
                <a:latin typeface="TT Commons Light" panose="02000506030000020003" pitchFamily="50" charset="0"/>
              </a:rPr>
              <a:t>principal función es proteger la piel de los rayos ultravioleta (UV) del sol, tanto UVA como UVB, mediante un mecanismo físico de reflexión y dispersión de la radiación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TT Commons Light" panose="02000506030000020003" pitchFamily="50" charset="0"/>
              </a:rPr>
              <a:t>Amplio espectro</a:t>
            </a:r>
            <a:r>
              <a:rPr lang="es-ES" sz="1600" b="1" dirty="0">
                <a:latin typeface="TT Commons Light" panose="02000506030000020003" pitchFamily="50" charset="0"/>
              </a:rPr>
              <a:t>:</a:t>
            </a:r>
            <a:r>
              <a:rPr lang="es-ES" sz="1600" dirty="0">
                <a:latin typeface="TT Commons Light" panose="02000506030000020003" pitchFamily="50" charset="0"/>
              </a:rPr>
              <a:t> Ofrece protección contra una amplia gama de rayos UV, incluyendo UVA y UVB, considerados responsables del envejecimiento prematuro de la piel y el cáncer de piel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>
                <a:latin typeface="TT Commons Light" panose="02000506030000020003" pitchFamily="50" charset="0"/>
              </a:rPr>
              <a:t>Fotoestable</a:t>
            </a:r>
            <a:r>
              <a:rPr lang="es-ES" sz="1600" b="1" dirty="0">
                <a:latin typeface="TT Commons Light" panose="02000506030000020003" pitchFamily="50" charset="0"/>
              </a:rPr>
              <a:t>:</a:t>
            </a:r>
            <a:r>
              <a:rPr lang="es-ES" sz="1600" dirty="0">
                <a:latin typeface="TT Commons Light" panose="02000506030000020003" pitchFamily="50" charset="0"/>
              </a:rPr>
              <a:t> Mantiene su eficacia protectora incluso bajo la exposición prolongada al sol, a diferencia de algunos filtros químicos que se degradan con el tiempo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TT Commons Light" panose="02000506030000020003" pitchFamily="50" charset="0"/>
              </a:rPr>
              <a:t>Seguro y bien tolerado:</a:t>
            </a:r>
            <a:r>
              <a:rPr lang="es-ES" sz="1600" dirty="0">
                <a:latin typeface="TT Commons Light" panose="02000506030000020003" pitchFamily="50" charset="0"/>
              </a:rPr>
              <a:t> Generalmente se considera seguro para todo tipo de piel, incluso para pieles sensibles o propensas a irritaciones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TT Commons Light" panose="02000506030000020003" pitchFamily="50" charset="0"/>
              </a:rPr>
              <a:t>Resistente al agua:</a:t>
            </a:r>
            <a:r>
              <a:rPr lang="es-ES" sz="1600" dirty="0">
                <a:latin typeface="TT Commons Light" panose="02000506030000020003" pitchFamily="50" charset="0"/>
              </a:rPr>
              <a:t> Mantiene su protección incluso después de nadar o sudar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TT Commons Light" panose="02000506030000020003" pitchFamily="50" charset="0"/>
              </a:rPr>
              <a:t>Efecto </a:t>
            </a:r>
            <a:r>
              <a:rPr lang="es-ES" sz="1600" b="1" dirty="0" err="1">
                <a:latin typeface="TT Commons Light" panose="02000506030000020003" pitchFamily="50" charset="0"/>
              </a:rPr>
              <a:t>matificante</a:t>
            </a:r>
            <a:r>
              <a:rPr lang="es-ES" sz="1600" b="1" dirty="0">
                <a:latin typeface="TT Commons Light" panose="02000506030000020003" pitchFamily="50" charset="0"/>
              </a:rPr>
              <a:t>:</a:t>
            </a:r>
            <a:r>
              <a:rPr lang="es-ES" sz="1600" dirty="0">
                <a:latin typeface="TT Commons Light" panose="02000506030000020003" pitchFamily="50" charset="0"/>
              </a:rPr>
              <a:t> Ayuda a controlar la producción de sebo y reduce el brillo en la piel</a:t>
            </a: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184252" cy="424732"/>
          </a:xfrm>
        </p:spPr>
        <p:txBody>
          <a:bodyPr/>
          <a:lstStyle/>
          <a:p>
            <a:r>
              <a:rPr lang="es-ES" sz="2400" spc="300" dirty="0" smtClean="0"/>
              <a:t>FILTROS FÍSICOS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VITAMINA E</a:t>
            </a:r>
          </a:p>
          <a:p>
            <a:r>
              <a:rPr lang="es-ES" sz="1600" dirty="0" smtClean="0">
                <a:latin typeface="TT Commons Light" panose="02000506030000020003" pitchFamily="50" charset="0"/>
              </a:rPr>
              <a:t>La </a:t>
            </a:r>
            <a:r>
              <a:rPr lang="es-ES" sz="1600" dirty="0">
                <a:latin typeface="TT Commons Light" panose="02000506030000020003" pitchFamily="50" charset="0"/>
              </a:rPr>
              <a:t>vitamina E, también conocida como alfa-tocoferol, es un antioxidante liposoluble ampliamente reconocido por sus beneficios para la salud de la piel y su capacidad para proteger contra los daños causados por los radicales libres.</a:t>
            </a:r>
            <a:endParaRPr lang="es-ES" sz="1600" b="1" dirty="0">
              <a:latin typeface="TT Commons Light" panose="02000506030000020003" pitchFamily="50" charset="0"/>
            </a:endParaRP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114553" cy="424732"/>
          </a:xfrm>
        </p:spPr>
        <p:txBody>
          <a:bodyPr/>
          <a:lstStyle/>
          <a:p>
            <a:r>
              <a:rPr lang="es-ES" sz="2400" spc="300" dirty="0" smtClean="0"/>
              <a:t>ANTIOXIDANTES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3496" y="2474591"/>
            <a:ext cx="840995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D0D0D"/>
                </a:solidFill>
                <a:latin typeface="TT Commons Light" panose="02000506030000020003" pitchFamily="50" charset="0"/>
              </a:rPr>
              <a:t>Mecanismo de acción</a:t>
            </a:r>
            <a:r>
              <a:rPr lang="es-ES" sz="1600" dirty="0">
                <a:solidFill>
                  <a:srgbClr val="0D0D0D"/>
                </a:solidFill>
                <a:latin typeface="TT Commons Light" panose="02000506030000020003" pitchFamily="50" charset="0"/>
              </a:rPr>
              <a:t>: La vitamina E actúa como un potente antioxidante al neutralizar los radicales libres</a:t>
            </a:r>
            <a:r>
              <a:rPr lang="es-ES" sz="1600" dirty="0" smtClean="0">
                <a:solidFill>
                  <a:srgbClr val="0D0D0D"/>
                </a:solidFill>
                <a:latin typeface="TT Commons Light" panose="02000506030000020003" pitchFamily="50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D0D0D"/>
              </a:solidFill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TT Commons Light" panose="02000506030000020003" pitchFamily="50" charset="0"/>
              </a:rPr>
              <a:t>Protección celular</a:t>
            </a:r>
            <a:r>
              <a:rPr lang="es-ES" sz="1600" dirty="0">
                <a:latin typeface="TT Commons Light" panose="02000506030000020003" pitchFamily="50" charset="0"/>
              </a:rPr>
              <a:t>: </a:t>
            </a:r>
            <a:r>
              <a:rPr lang="es-ES" sz="1600" dirty="0" smtClean="0">
                <a:latin typeface="TT Commons Light" panose="02000506030000020003" pitchFamily="50" charset="0"/>
              </a:rPr>
              <a:t>La vitamina </a:t>
            </a:r>
            <a:r>
              <a:rPr lang="es-ES" sz="1600" dirty="0">
                <a:latin typeface="TT Commons Light" panose="02000506030000020003" pitchFamily="50" charset="0"/>
              </a:rPr>
              <a:t>E ayuda a mantener la integridad de la membrana celular y a prevenir la degeneración de los tejidos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TT Commons Light" panose="02000506030000020003" pitchFamily="50" charset="0"/>
              </a:rPr>
              <a:t>Reducción de la inflamación</a:t>
            </a:r>
            <a:r>
              <a:rPr lang="es-ES" sz="1600" dirty="0">
                <a:latin typeface="TT Commons Light" panose="02000506030000020003" pitchFamily="50" charset="0"/>
              </a:rPr>
              <a:t>: </a:t>
            </a:r>
            <a:r>
              <a:rPr lang="es-ES" sz="1600" dirty="0" smtClean="0">
                <a:latin typeface="TT Commons Light" panose="02000506030000020003" pitchFamily="50" charset="0"/>
              </a:rPr>
              <a:t>También </a:t>
            </a:r>
            <a:r>
              <a:rPr lang="es-ES" sz="1600" dirty="0">
                <a:latin typeface="TT Commons Light" panose="02000506030000020003" pitchFamily="50" charset="0"/>
              </a:rPr>
              <a:t>puede tener propiedades antiinflamatorias, lo que la hace útil para calmar la piel irritada o inflamada.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TT Commons Light" panose="02000506030000020003" pitchFamily="50" charset="0"/>
              </a:rPr>
              <a:t>Estímulo de la regeneración celular</a:t>
            </a:r>
            <a:r>
              <a:rPr lang="es-ES" sz="1600" dirty="0">
                <a:latin typeface="TT Commons Light" panose="02000506030000020003" pitchFamily="50" charset="0"/>
              </a:rPr>
              <a:t>: </a:t>
            </a:r>
            <a:r>
              <a:rPr lang="es-ES" sz="1600" dirty="0" smtClean="0">
                <a:latin typeface="TT Commons Light" panose="02000506030000020003" pitchFamily="50" charset="0"/>
              </a:rPr>
              <a:t>Puede favorecer </a:t>
            </a:r>
            <a:r>
              <a:rPr lang="es-ES" sz="1600" dirty="0">
                <a:latin typeface="TT Commons Light" panose="02000506030000020003" pitchFamily="50" charset="0"/>
              </a:rPr>
              <a:t>la regeneración celular al ayudar a reparar el daño causado por el estrés oxidativo,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VITAMINA E COMO COADYUVANTE EN LA PROTECCIÓN SOLAR</a:t>
            </a:r>
          </a:p>
          <a:p>
            <a:endParaRPr lang="es-ES" sz="1600" b="1" dirty="0" smtClean="0">
              <a:latin typeface="TT Commons Light" panose="02000506030000020003" pitchFamily="50" charset="0"/>
            </a:endParaRPr>
          </a:p>
          <a:p>
            <a:r>
              <a:rPr lang="es-ES" sz="1600" b="1" dirty="0">
                <a:latin typeface="TT Commons Light" panose="02000506030000020003" pitchFamily="50" charset="0"/>
              </a:rPr>
              <a:t>Acción </a:t>
            </a:r>
            <a:r>
              <a:rPr lang="es-ES" sz="1600" b="1" dirty="0" err="1">
                <a:latin typeface="TT Commons Light" panose="02000506030000020003" pitchFamily="50" charset="0"/>
              </a:rPr>
              <a:t>fotoprotectora</a:t>
            </a:r>
            <a:r>
              <a:rPr lang="es-ES" sz="1600" dirty="0">
                <a:latin typeface="TT Commons Light" panose="02000506030000020003" pitchFamily="50" charset="0"/>
              </a:rPr>
              <a:t>: La vitamina E puede proporcionar cierta protección contra los efectos nocivos de la radiación ultravioleta (UV) del sol. Aunque no bloquea los rayos UV directamente, su acción antioxidante ayuda a prevenir el daño oxidativo inducido por la radiación UV en la piel.</a:t>
            </a: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114553" cy="424732"/>
          </a:xfrm>
        </p:spPr>
        <p:txBody>
          <a:bodyPr/>
          <a:lstStyle/>
          <a:p>
            <a:r>
              <a:rPr lang="es-ES" sz="2400" spc="300" dirty="0" smtClean="0"/>
              <a:t>ANTIOXIDANTES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13053" y="2640682"/>
            <a:ext cx="60973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Potenciador </a:t>
            </a:r>
            <a:r>
              <a:rPr lang="es-ES" sz="1600" b="1" dirty="0">
                <a:latin typeface="TT Commons Light" panose="02000506030000020003" pitchFamily="50" charset="0"/>
              </a:rPr>
              <a:t>de la eficacia de los filtros solares</a:t>
            </a:r>
            <a:r>
              <a:rPr lang="es-ES" sz="1600" dirty="0">
                <a:latin typeface="TT Commons Light" panose="02000506030000020003" pitchFamily="50" charset="0"/>
              </a:rPr>
              <a:t>: Se ha demostrado que la vitamina E aumenta la eficacia de los filtros solares cuando se utilizan en combinación. Al actuar sinérgicamente con los filtros solares, la vitamina E puede mejorar la capacidad de protección contra los rayos UV y reducir el riesgo de quemaduras solares y daño cutáneo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r>
              <a:rPr lang="es-ES" sz="1600" b="1" dirty="0">
                <a:latin typeface="TT Commons Light" panose="02000506030000020003" pitchFamily="50" charset="0"/>
              </a:rPr>
              <a:t>Prevención del </a:t>
            </a:r>
            <a:r>
              <a:rPr lang="es-ES" sz="1600" b="1" dirty="0" err="1">
                <a:latin typeface="TT Commons Light" panose="02000506030000020003" pitchFamily="50" charset="0"/>
              </a:rPr>
              <a:t>fotoenvejecimiento</a:t>
            </a:r>
            <a:r>
              <a:rPr lang="es-ES" sz="1600" dirty="0">
                <a:latin typeface="TT Commons Light" panose="02000506030000020003" pitchFamily="50" charset="0"/>
              </a:rPr>
              <a:t>: Al proteger la piel del daño inducido por el sol, incluyendo la formación de radicales libres y la degradación del colágeno, la vitamina E puede ayudar a prevenir el </a:t>
            </a:r>
            <a:r>
              <a:rPr lang="es-ES" sz="1600" dirty="0" err="1">
                <a:latin typeface="TT Commons Light" panose="02000506030000020003" pitchFamily="50" charset="0"/>
              </a:rPr>
              <a:t>fotoenvejecimiento</a:t>
            </a:r>
            <a:r>
              <a:rPr lang="es-ES" sz="1600" dirty="0">
                <a:latin typeface="TT Commons Light" panose="02000506030000020003" pitchFamily="50" charset="0"/>
              </a:rPr>
              <a:t> y mantener una apariencia más joven y saludable.</a:t>
            </a:r>
          </a:p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2" y="2770182"/>
            <a:ext cx="2102646" cy="20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ÁCIDO HIALURÓNICO</a:t>
            </a:r>
          </a:p>
          <a:p>
            <a:endParaRPr lang="es-ES" sz="1600" b="1" dirty="0" smtClean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El ácido hialurónico es </a:t>
            </a:r>
            <a:r>
              <a:rPr lang="es-ES" sz="1600" dirty="0" smtClean="0">
                <a:latin typeface="TT Commons Light" panose="02000506030000020003" pitchFamily="50" charset="0"/>
              </a:rPr>
              <a:t>una sustancia natural que ayuda </a:t>
            </a:r>
            <a:r>
              <a:rPr lang="es-ES" sz="1600" dirty="0">
                <a:latin typeface="TT Commons Light" panose="02000506030000020003" pitchFamily="50" charset="0"/>
              </a:rPr>
              <a:t>a mantener la piel hidratada y flexible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r>
              <a:rPr lang="es-ES" dirty="0">
                <a:latin typeface="TT Commons Light" panose="02000506030000020003" pitchFamily="50" charset="0"/>
              </a:rPr>
              <a:t> </a:t>
            </a:r>
            <a:endParaRPr lang="en-US" dirty="0">
              <a:latin typeface="TT Commons Light" panose="02000506030000020003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TT Commons Light" panose="02000506030000020003" pitchFamily="50" charset="0"/>
              </a:rPr>
              <a:t>Atrae y retiene agua</a:t>
            </a:r>
            <a:endParaRPr lang="en-US" sz="1600" b="1" dirty="0">
              <a:latin typeface="TT Commons Light" panose="02000506030000020003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TT Commons Light" panose="02000506030000020003" pitchFamily="50" charset="0"/>
              </a:rPr>
              <a:t>Hidrata la piel</a:t>
            </a:r>
            <a:endParaRPr lang="en-US" sz="1600" dirty="0">
              <a:latin typeface="TT Commons Light" panose="02000506030000020003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TT Commons Light" panose="02000506030000020003" pitchFamily="50" charset="0"/>
              </a:rPr>
              <a:t>Reduce la apariencia de líneas finas y arrugas</a:t>
            </a:r>
            <a:endParaRPr lang="en-US" sz="1600" dirty="0">
              <a:latin typeface="TT Commons Light" panose="02000506030000020003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TT Commons Light" panose="02000506030000020003" pitchFamily="50" charset="0"/>
              </a:rPr>
              <a:t>Aumenta la elasticidad de la piel</a:t>
            </a:r>
            <a:endParaRPr lang="en-US" sz="1600" dirty="0">
              <a:latin typeface="TT Commons Light" panose="02000506030000020003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T Commons Light" panose="02000506030000020003" pitchFamily="50" charset="0"/>
              </a:rPr>
              <a:t>Cura</a:t>
            </a:r>
            <a:r>
              <a:rPr lang="en-US" sz="1600" dirty="0">
                <a:latin typeface="TT Commons Light" panose="02000506030000020003" pitchFamily="50" charset="0"/>
              </a:rPr>
              <a:t> las </a:t>
            </a:r>
            <a:r>
              <a:rPr lang="en-US" sz="1600" dirty="0" err="1" smtClean="0">
                <a:latin typeface="TT Commons Light" panose="02000506030000020003" pitchFamily="50" charset="0"/>
              </a:rPr>
              <a:t>heridas</a:t>
            </a:r>
            <a:endParaRPr lang="en-US" sz="1600" dirty="0">
              <a:latin typeface="TT Commons Light" panose="02000506030000020003" pitchFamily="50" charset="0"/>
            </a:endParaRP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El ácido hialurónico puede ayudar a prevenir el daño solar y el envejecimiento prematuro. Los protectores solares con ácido hialurónico son adecuados para todo tipo de piel, incluso para pieles sensibles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r>
              <a:rPr lang="es-ES" sz="1600" b="1" dirty="0" smtClean="0">
                <a:latin typeface="TT Commons Light" panose="02000506030000020003" pitchFamily="50" charset="0"/>
              </a:rPr>
              <a:t>ALANTOÍNA: </a:t>
            </a:r>
            <a:r>
              <a:rPr lang="es-ES" sz="1600" dirty="0" smtClean="0">
                <a:latin typeface="TT Commons Light" panose="02000506030000020003" pitchFamily="50" charset="0"/>
              </a:rPr>
              <a:t>Esencial en el cuidado de la piel por sus propiedades </a:t>
            </a:r>
            <a:r>
              <a:rPr lang="es-ES" sz="1600" b="1" dirty="0">
                <a:latin typeface="TT Commons Light" panose="02000506030000020003" pitchFamily="50" charset="0"/>
              </a:rPr>
              <a:t>hidratantes</a:t>
            </a:r>
            <a:r>
              <a:rPr lang="es-ES" sz="1600" dirty="0">
                <a:latin typeface="TT Commons Light" panose="02000506030000020003" pitchFamily="50" charset="0"/>
              </a:rPr>
              <a:t> y protectoras de la barrera cutánea, </a:t>
            </a:r>
            <a:r>
              <a:rPr lang="es-ES" sz="1600" dirty="0" smtClean="0">
                <a:latin typeface="TT Commons Light" panose="02000506030000020003" pitchFamily="50" charset="0"/>
              </a:rPr>
              <a:t>promoviendo </a:t>
            </a:r>
            <a:r>
              <a:rPr lang="es-ES" sz="1600" dirty="0">
                <a:latin typeface="TT Commons Light" panose="02000506030000020003" pitchFamily="50" charset="0"/>
              </a:rPr>
              <a:t>la regeneración celular y manteniendo la piel suave y saludable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1933093" cy="424732"/>
          </a:xfrm>
        </p:spPr>
        <p:txBody>
          <a:bodyPr/>
          <a:lstStyle/>
          <a:p>
            <a:r>
              <a:rPr lang="es-ES" sz="2400" spc="300" dirty="0" smtClean="0"/>
              <a:t>HUMECTANTES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52" y="2136626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ACEITE DE ARGÁN</a:t>
            </a:r>
          </a:p>
          <a:p>
            <a:endParaRPr lang="es-ES" sz="1600" b="1" dirty="0" smtClean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El aceite de argán, también conocido como "oro líquido", es un aceite natural derivado de las semillas de los frutos del árbol de argán </a:t>
            </a:r>
            <a:r>
              <a:rPr lang="es-ES" sz="1600" dirty="0" smtClean="0">
                <a:latin typeface="TT Commons Light" panose="02000506030000020003" pitchFamily="50" charset="0"/>
              </a:rPr>
              <a:t>que </a:t>
            </a:r>
            <a:r>
              <a:rPr lang="es-ES" sz="1600" dirty="0">
                <a:latin typeface="TT Commons Light" panose="02000506030000020003" pitchFamily="50" charset="0"/>
              </a:rPr>
              <a:t>crece principalmente en el suroeste de Marruecos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·</a:t>
            </a:r>
            <a:r>
              <a:rPr lang="es-ES" sz="1600" b="1" dirty="0">
                <a:latin typeface="TT Commons Light" panose="02000506030000020003" pitchFamily="50" charset="0"/>
              </a:rPr>
              <a:t>  Rico en antioxidantes: </a:t>
            </a:r>
            <a:r>
              <a:rPr lang="es-ES" sz="1600" dirty="0">
                <a:latin typeface="TT Commons Light" panose="02000506030000020003" pitchFamily="50" charset="0"/>
              </a:rPr>
              <a:t>Contiene vitamina E, carotenoides y </a:t>
            </a:r>
            <a:r>
              <a:rPr lang="es-ES" sz="1600" dirty="0" err="1">
                <a:latin typeface="TT Commons Light" panose="02000506030000020003" pitchFamily="50" charset="0"/>
              </a:rPr>
              <a:t>polifenoles</a:t>
            </a:r>
            <a:r>
              <a:rPr lang="es-ES" sz="1600" dirty="0">
                <a:latin typeface="TT Commons Light" panose="02000506030000020003" pitchFamily="50" charset="0"/>
              </a:rPr>
              <a:t> que combaten los radicales libres, ayudan a prevenir el envejecimiento prematuro y protegen la piel del daño ambiental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·</a:t>
            </a:r>
            <a:r>
              <a:rPr lang="es-ES" sz="1600" b="1" dirty="0">
                <a:latin typeface="TT Commons Light" panose="02000506030000020003" pitchFamily="50" charset="0"/>
              </a:rPr>
              <a:t>  Hidratante y nutritivo: </a:t>
            </a:r>
            <a:r>
              <a:rPr lang="es-ES" sz="1600" dirty="0">
                <a:latin typeface="TT Commons Light" panose="02000506030000020003" pitchFamily="50" charset="0"/>
              </a:rPr>
              <a:t>Contiene ácidos grasos esenciales, como el ácido linoleico y el ácido oleico, que hidratan profundamente la piel y el cabello, restaurando su elasticidad y suavidad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·</a:t>
            </a:r>
            <a:r>
              <a:rPr lang="es-ES" sz="1600" b="1" dirty="0">
                <a:latin typeface="TT Commons Light" panose="02000506030000020003" pitchFamily="50" charset="0"/>
              </a:rPr>
              <a:t>  Antiinflamatorio</a:t>
            </a:r>
            <a:r>
              <a:rPr lang="es-ES" sz="1600" dirty="0">
                <a:latin typeface="TT Commons Light" panose="02000506030000020003" pitchFamily="50" charset="0"/>
              </a:rPr>
              <a:t>: Ayuda a calmar la piel irritada, reducir el enrojecimiento y aliviar afecciones como el acné y la eczema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·</a:t>
            </a:r>
            <a:r>
              <a:rPr lang="es-ES" sz="1600" b="1" dirty="0">
                <a:latin typeface="TT Commons Light" panose="02000506030000020003" pitchFamily="50" charset="0"/>
              </a:rPr>
              <a:t>  Regenerador: </a:t>
            </a:r>
            <a:r>
              <a:rPr lang="es-ES" sz="1600" dirty="0">
                <a:latin typeface="TT Commons Light" panose="02000506030000020003" pitchFamily="50" charset="0"/>
              </a:rPr>
              <a:t>Promueve la cicatrización de heridas y la renovación celular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783134" cy="424732"/>
          </a:xfrm>
        </p:spPr>
        <p:txBody>
          <a:bodyPr/>
          <a:lstStyle/>
          <a:p>
            <a:r>
              <a:rPr lang="es-ES" sz="2400" spc="300" dirty="0" smtClean="0"/>
              <a:t>OTROS INGREDIENTES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ACEITES VEGETALES: SEMILLA DE GIRASOL – GERMEN DE TRIGO - CACAHUETE - OLIVA</a:t>
            </a: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r>
              <a:rPr lang="es-ES" sz="1600" b="1" dirty="0" smtClean="0">
                <a:latin typeface="TT Commons Light" panose="02000506030000020003" pitchFamily="50" charset="0"/>
              </a:rPr>
              <a:t>Hidratación Profunda</a:t>
            </a:r>
            <a:endParaRPr lang="en-US" sz="1600" b="1" dirty="0">
              <a:latin typeface="TT Commons Light" panose="02000506030000020003" pitchFamily="50" charset="0"/>
            </a:endParaRPr>
          </a:p>
          <a:p>
            <a:r>
              <a:rPr lang="es-ES" sz="1600" dirty="0" smtClean="0">
                <a:latin typeface="TT Commons Light" panose="02000506030000020003" pitchFamily="50" charset="0"/>
              </a:rPr>
              <a:t>Estos </a:t>
            </a:r>
            <a:r>
              <a:rPr lang="es-ES" sz="1600" dirty="0">
                <a:latin typeface="TT Commons Light" panose="02000506030000020003" pitchFamily="50" charset="0"/>
              </a:rPr>
              <a:t>aceites son ricos en ácidos grasos que ayudan a hidratar la piel en profundidad, manteniéndola suave y flexible incluso bajo la exposición solar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783134" cy="424732"/>
          </a:xfrm>
        </p:spPr>
        <p:txBody>
          <a:bodyPr/>
          <a:lstStyle/>
          <a:p>
            <a:r>
              <a:rPr lang="es-ES" sz="2400" spc="300" dirty="0" smtClean="0"/>
              <a:t>OTROS INGREDIENTES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47752" y="2640682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Protección Antioxidante</a:t>
            </a:r>
          </a:p>
          <a:p>
            <a:r>
              <a:rPr lang="es-ES" sz="1600" dirty="0" smtClean="0">
                <a:latin typeface="TT Commons Light" panose="02000506030000020003" pitchFamily="50" charset="0"/>
              </a:rPr>
              <a:t>Contienen </a:t>
            </a:r>
            <a:r>
              <a:rPr lang="es-ES" sz="1600" dirty="0">
                <a:latin typeface="TT Commons Light" panose="02000506030000020003" pitchFamily="50" charset="0"/>
              </a:rPr>
              <a:t>vitamina E y otros antioxidantes que protegen la piel del daño causado por los radicales libres generados por la radiación UV, reduciendo así el estrés oxidativo y el envejecimiento prematuro de la piel.</a:t>
            </a:r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 </a:t>
            </a:r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s-ES" sz="1600" b="1" dirty="0" smtClean="0">
                <a:latin typeface="TT Commons Light" panose="02000506030000020003" pitchFamily="50" charset="0"/>
              </a:rPr>
              <a:t>Nutrición </a:t>
            </a:r>
            <a:r>
              <a:rPr lang="es-ES" sz="1600" b="1" dirty="0">
                <a:latin typeface="TT Commons Light" panose="02000506030000020003" pitchFamily="50" charset="0"/>
              </a:rPr>
              <a:t>y Regeneración </a:t>
            </a:r>
            <a:r>
              <a:rPr lang="es-ES" sz="1600" b="1" dirty="0" smtClean="0">
                <a:latin typeface="TT Commons Light" panose="02000506030000020003" pitchFamily="50" charset="0"/>
              </a:rPr>
              <a:t>Celular</a:t>
            </a:r>
            <a:endParaRPr lang="en-US" sz="1600" b="1" dirty="0">
              <a:latin typeface="TT Commons Light" panose="02000506030000020003" pitchFamily="50" charset="0"/>
            </a:endParaRPr>
          </a:p>
          <a:p>
            <a:r>
              <a:rPr lang="es-ES" sz="1600" dirty="0" smtClean="0">
                <a:latin typeface="TT Commons Light" panose="02000506030000020003" pitchFamily="50" charset="0"/>
              </a:rPr>
              <a:t>Los </a:t>
            </a:r>
            <a:r>
              <a:rPr lang="es-ES" sz="1600" dirty="0">
                <a:latin typeface="TT Commons Light" panose="02000506030000020003" pitchFamily="50" charset="0"/>
              </a:rPr>
              <a:t>aceites de girasol, germen de trigo, cacahuete y oliva proporcionan nutrientes esenciales que promueven la regeneración celular y ayudan a mantener la piel sana y radiante.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23576"/>
          <a:stretch/>
        </p:blipFill>
        <p:spPr>
          <a:xfrm>
            <a:off x="543496" y="2900880"/>
            <a:ext cx="2016225" cy="18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CERA DE CARNAUBA</a:t>
            </a: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La cera de carnauba, también conocida como </a:t>
            </a:r>
            <a:r>
              <a:rPr lang="es-ES" sz="1600" dirty="0" err="1" smtClean="0">
                <a:latin typeface="TT Commons Light" panose="02000506030000020003" pitchFamily="50" charset="0"/>
              </a:rPr>
              <a:t>Copernicia</a:t>
            </a:r>
            <a:r>
              <a:rPr lang="es-ES" sz="1600" dirty="0" smtClean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cerifera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smtClean="0">
                <a:latin typeface="TT Commons Light" panose="02000506030000020003" pitchFamily="50" charset="0"/>
              </a:rPr>
              <a:t>cera, </a:t>
            </a:r>
            <a:r>
              <a:rPr lang="es-ES" sz="1600" dirty="0">
                <a:latin typeface="TT Commons Light" panose="02000506030000020003" pitchFamily="50" charset="0"/>
              </a:rPr>
              <a:t>es una cera natural obtenida de las hojas de la palma </a:t>
            </a:r>
            <a:r>
              <a:rPr lang="es-ES" sz="1600" dirty="0" err="1">
                <a:latin typeface="TT Commons Light" panose="02000506030000020003" pitchFamily="50" charset="0"/>
              </a:rPr>
              <a:t>Copernicia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prunifera</a:t>
            </a:r>
            <a:r>
              <a:rPr lang="es-ES" sz="1600" dirty="0">
                <a:latin typeface="TT Commons Light" panose="02000506030000020003" pitchFamily="50" charset="0"/>
              </a:rPr>
              <a:t>, que se encuentra predominantemente en Brasil. 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783134" cy="424732"/>
          </a:xfrm>
        </p:spPr>
        <p:txBody>
          <a:bodyPr/>
          <a:lstStyle/>
          <a:p>
            <a:r>
              <a:rPr lang="es-ES" sz="2400" spc="300" dirty="0" smtClean="0"/>
              <a:t>OTROS INGREDIENTES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47752" y="2640682"/>
            <a:ext cx="59046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TT Commons Light" panose="02000506030000020003" pitchFamily="50" charset="0"/>
              </a:rPr>
              <a:t>Hidratación: </a:t>
            </a:r>
            <a:r>
              <a:rPr lang="es-ES" sz="1600" dirty="0">
                <a:latin typeface="TT Commons Light" panose="02000506030000020003" pitchFamily="50" charset="0"/>
              </a:rPr>
              <a:t>Forma una barrera protectora sobre la piel, ayudando a retener la humedad y evitando la deshidratación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TT Commons Light" panose="02000506030000020003" pitchFamily="50" charset="0"/>
              </a:rPr>
              <a:t>Aplicación</a:t>
            </a:r>
            <a:r>
              <a:rPr lang="es-ES" sz="1600" dirty="0">
                <a:latin typeface="TT Commons Light" panose="02000506030000020003" pitchFamily="50" charset="0"/>
              </a:rPr>
              <a:t>: Facilita una aplicación uniforme y suave del producto en la piel.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TT Commons Light" panose="02000506030000020003" pitchFamily="50" charset="0"/>
              </a:rPr>
              <a:t>Larga Duración: </a:t>
            </a:r>
            <a:r>
              <a:rPr lang="es-ES" sz="1600" dirty="0">
                <a:latin typeface="TT Commons Light" panose="02000506030000020003" pitchFamily="50" charset="0"/>
              </a:rPr>
              <a:t>Prolonga la duración del producto en la piel, haciendo que sea más duraderos.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TT Commons Light" panose="02000506030000020003" pitchFamily="50" charset="0"/>
              </a:rPr>
              <a:t>Acabado: </a:t>
            </a:r>
            <a:r>
              <a:rPr lang="es-ES" sz="1600" dirty="0">
                <a:latin typeface="TT Commons Light" panose="02000506030000020003" pitchFamily="50" charset="0"/>
              </a:rPr>
              <a:t>Proporciona un brillo natural, mejorando la apariencia estética de la piel.</a:t>
            </a:r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640682"/>
            <a:ext cx="18478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FILM PROTECTOR</a:t>
            </a:r>
          </a:p>
          <a:p>
            <a:endParaRPr lang="es-ES" sz="1600" b="1" dirty="0">
              <a:latin typeface="TT Commons Light" panose="02000506030000020003" pitchFamily="50" charset="0"/>
            </a:endParaRPr>
          </a:p>
          <a:p>
            <a:r>
              <a:rPr lang="es-ES" sz="1600" dirty="0" smtClean="0">
                <a:latin typeface="TT Commons Light" panose="02000506030000020003" pitchFamily="50" charset="0"/>
              </a:rPr>
              <a:t>Agente que forma </a:t>
            </a:r>
            <a:r>
              <a:rPr lang="es-ES" sz="1600" dirty="0">
                <a:latin typeface="TT Commons Light" panose="02000506030000020003" pitchFamily="50" charset="0"/>
              </a:rPr>
              <a:t>una película flexible y duradera en la piel, ayudando a crear una barrera resistente al agua. Esta propiedad lo hace ideal en productos de protección solar, mejorando su adherencia a la piel y asegurando que no se desprendan fácilmente con el agua o el </a:t>
            </a:r>
            <a:r>
              <a:rPr lang="es-ES" sz="1600" dirty="0" smtClean="0">
                <a:latin typeface="TT Commons Light" panose="02000506030000020003" pitchFamily="50" charset="0"/>
              </a:rPr>
              <a:t>sudor</a:t>
            </a: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r>
              <a:rPr lang="es-ES" sz="1600" dirty="0" smtClean="0">
                <a:latin typeface="TT Commons Light" panose="02000506030000020003" pitchFamily="50" charset="0"/>
              </a:rPr>
              <a:t>Ayuda </a:t>
            </a:r>
            <a:r>
              <a:rPr lang="es-ES" sz="1600" dirty="0">
                <a:latin typeface="TT Commons Light" panose="02000506030000020003" pitchFamily="50" charset="0"/>
              </a:rPr>
              <a:t>a prevenir la descomposición prematura de los protectores solares en el agua, extendiendo así su efectividad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r>
              <a:rPr lang="es-ES" sz="1600" dirty="0" smtClean="0">
                <a:latin typeface="TT Commons Light" panose="02000506030000020003" pitchFamily="50" charset="0"/>
              </a:rPr>
              <a:t>También funciona </a:t>
            </a:r>
            <a:r>
              <a:rPr lang="es-ES" sz="1600" dirty="0">
                <a:latin typeface="TT Commons Light" panose="02000506030000020003" pitchFamily="50" charset="0"/>
              </a:rPr>
              <a:t>como un agente que </a:t>
            </a:r>
            <a:r>
              <a:rPr lang="es-ES" sz="1600" dirty="0" smtClean="0">
                <a:latin typeface="TT Commons Light" panose="02000506030000020003" pitchFamily="50" charset="0"/>
              </a:rPr>
              <a:t>mejora la </a:t>
            </a:r>
            <a:r>
              <a:rPr lang="es-ES" sz="1600" dirty="0">
                <a:latin typeface="TT Commons Light" panose="02000506030000020003" pitchFamily="50" charset="0"/>
              </a:rPr>
              <a:t>textura </a:t>
            </a:r>
            <a:r>
              <a:rPr lang="es-ES" sz="1600" dirty="0" smtClean="0">
                <a:latin typeface="TT Commons Light" panose="02000506030000020003" pitchFamily="50" charset="0"/>
              </a:rPr>
              <a:t>y la extensibilidad para la correcta </a:t>
            </a:r>
            <a:r>
              <a:rPr lang="es-ES" sz="1600" dirty="0">
                <a:latin typeface="TT Commons Light" panose="02000506030000020003" pitchFamily="50" charset="0"/>
              </a:rPr>
              <a:t>aplicación de los </a:t>
            </a:r>
            <a:r>
              <a:rPr lang="es-ES" sz="1600" dirty="0" smtClean="0">
                <a:latin typeface="TT Commons Light" panose="02000506030000020003" pitchFamily="50" charset="0"/>
              </a:rPr>
              <a:t>protectores solares de la gama Be </a:t>
            </a:r>
            <a:r>
              <a:rPr lang="es-ES" sz="1600" dirty="0" err="1" smtClean="0">
                <a:latin typeface="TT Commons Light" panose="02000506030000020003" pitchFamily="50" charset="0"/>
              </a:rPr>
              <a:t>Sun</a:t>
            </a:r>
            <a:r>
              <a:rPr lang="es-ES" sz="1600" dirty="0" smtClean="0">
                <a:latin typeface="TT Commons Light" panose="02000506030000020003" pitchFamily="50" charset="0"/>
              </a:rPr>
              <a:t>. </a:t>
            </a: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Se ha confirmado que es no tóxico y no irritante, lo que lo hace adecuado para diversas formulaciones de cuidado de la piel y maquillaje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783134" cy="424732"/>
          </a:xfrm>
        </p:spPr>
        <p:txBody>
          <a:bodyPr/>
          <a:lstStyle/>
          <a:p>
            <a:r>
              <a:rPr lang="es-ES" sz="2400" spc="300" dirty="0" smtClean="0"/>
              <a:t>OTROS INGREDIENTES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92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39774" y="3184564"/>
            <a:ext cx="2640659" cy="662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/>
                <a:cs typeface="Gotham Book" pitchFamily="50" charset="0"/>
              </a:rPr>
              <a:t>PRODUCTOS</a:t>
            </a:r>
            <a:endParaRPr lang="es-ES" sz="2798" dirty="0">
              <a:latin typeface="Gotham Rounded Book"/>
              <a:cs typeface="Gotham Book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40" y="696466"/>
            <a:ext cx="2524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3806858" y="1128514"/>
            <a:ext cx="51615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1600" dirty="0" smtClean="0">
              <a:latin typeface="TT Commons Light" panose="02000506030000020003" pitchFamily="50" charset="0"/>
            </a:endParaRPr>
          </a:p>
          <a:p>
            <a:endParaRPr lang="es-ES" sz="1600" b="1" dirty="0" smtClean="0">
              <a:latin typeface="TT Commons Light" panose="02000506030000020003" pitchFamily="50" charset="0"/>
            </a:endParaRPr>
          </a:p>
          <a:p>
            <a:endParaRPr lang="es-ES" sz="1600" b="1" dirty="0" smtClean="0">
              <a:latin typeface="TT Commons Light" panose="02000506030000020003" pitchFamily="50" charset="0"/>
            </a:endParaRPr>
          </a:p>
          <a:p>
            <a:r>
              <a:rPr lang="es-ES" sz="1600" b="1" dirty="0" smtClean="0">
                <a:latin typeface="TT Commons Light" panose="02000506030000020003" pitchFamily="50" charset="0"/>
              </a:rPr>
              <a:t>La clave: Los antioxidantes</a:t>
            </a:r>
          </a:p>
          <a:p>
            <a:pPr algn="just"/>
            <a:r>
              <a:rPr lang="es-ES" sz="1600" dirty="0" smtClean="0">
                <a:latin typeface="TT Commons Light" panose="02000506030000020003" pitchFamily="50" charset="0"/>
              </a:rPr>
              <a:t>Nuestra </a:t>
            </a:r>
            <a:r>
              <a:rPr lang="es-ES" sz="1600" dirty="0">
                <a:latin typeface="TT Commons Light" panose="02000506030000020003" pitchFamily="50" charset="0"/>
              </a:rPr>
              <a:t>fórmula no solo protege contra los dañinos rayos </a:t>
            </a:r>
            <a:r>
              <a:rPr lang="es-ES" sz="1600" b="1" dirty="0">
                <a:latin typeface="TT Commons Light" panose="02000506030000020003" pitchFamily="50" charset="0"/>
              </a:rPr>
              <a:t>UVA y UVB </a:t>
            </a:r>
            <a:r>
              <a:rPr lang="es-ES" sz="1600" dirty="0">
                <a:latin typeface="TT Commons Light" panose="02000506030000020003" pitchFamily="50" charset="0"/>
              </a:rPr>
              <a:t>mediante una combinación efectiva de </a:t>
            </a:r>
            <a:r>
              <a:rPr lang="es-ES" sz="1600" b="1" dirty="0">
                <a:latin typeface="TT Commons Light" panose="02000506030000020003" pitchFamily="50" charset="0"/>
              </a:rPr>
              <a:t>filtros químicos y físicos</a:t>
            </a:r>
            <a:r>
              <a:rPr lang="es-ES" sz="1600" dirty="0">
                <a:latin typeface="TT Commons Light" panose="02000506030000020003" pitchFamily="50" charset="0"/>
              </a:rPr>
              <a:t>, sino que también </a:t>
            </a:r>
            <a:r>
              <a:rPr lang="es-ES" sz="1600" b="1" dirty="0">
                <a:latin typeface="TT Commons Light" panose="02000506030000020003" pitchFamily="50" charset="0"/>
              </a:rPr>
              <a:t>combate los radicales libres </a:t>
            </a:r>
            <a:r>
              <a:rPr lang="es-ES" sz="1600" dirty="0">
                <a:latin typeface="TT Commons Light" panose="02000506030000020003" pitchFamily="50" charset="0"/>
              </a:rPr>
              <a:t>y previene el envejecimiento prematuro de la piel gracias a la incorporación de vitamina E y ácido hialurónico.</a:t>
            </a: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La nueva línea BE SUN ofrece una </a:t>
            </a:r>
            <a:r>
              <a:rPr lang="es-ES" sz="1600" b="1" dirty="0">
                <a:latin typeface="TT Commons Light" panose="02000506030000020003" pitchFamily="50" charset="0"/>
              </a:rPr>
              <a:t>completa gama </a:t>
            </a:r>
            <a:r>
              <a:rPr lang="es-ES" sz="1600" dirty="0">
                <a:latin typeface="TT Commons Light" panose="02000506030000020003" pitchFamily="50" charset="0"/>
              </a:rPr>
              <a:t>de </a:t>
            </a:r>
            <a:r>
              <a:rPr lang="es-ES" sz="1600" dirty="0" err="1">
                <a:latin typeface="TT Commons Light" panose="02000506030000020003" pitchFamily="50" charset="0"/>
              </a:rPr>
              <a:t>fotoprotectores</a:t>
            </a:r>
            <a:r>
              <a:rPr lang="es-ES" sz="1600" dirty="0">
                <a:latin typeface="TT Commons Light" panose="02000506030000020003" pitchFamily="50" charset="0"/>
              </a:rPr>
              <a:t> solares con un </a:t>
            </a:r>
            <a:r>
              <a:rPr lang="es-ES" sz="1600" b="1" dirty="0">
                <a:latin typeface="TT Commons Light" panose="02000506030000020003" pitchFamily="50" charset="0"/>
              </a:rPr>
              <a:t>alto factor </a:t>
            </a:r>
            <a:r>
              <a:rPr lang="es-ES" sz="1600" dirty="0">
                <a:latin typeface="TT Commons Light" panose="02000506030000020003" pitchFamily="50" charset="0"/>
              </a:rPr>
              <a:t>de protección solar (</a:t>
            </a:r>
            <a:r>
              <a:rPr lang="es-ES" sz="1600" b="1" dirty="0">
                <a:latin typeface="TT Commons Light" panose="02000506030000020003" pitchFamily="50" charset="0"/>
              </a:rPr>
              <a:t>SPF 50 y SPF 50+) </a:t>
            </a:r>
            <a:r>
              <a:rPr lang="es-ES" sz="1600" dirty="0" smtClean="0">
                <a:latin typeface="TT Commons Light" panose="02000506030000020003" pitchFamily="50" charset="0"/>
              </a:rPr>
              <a:t>y una novedosa variedad de texturas y presentaciones </a:t>
            </a:r>
            <a:r>
              <a:rPr lang="es-ES" sz="1600" dirty="0">
                <a:latin typeface="TT Commons Light" panose="02000506030000020003" pitchFamily="50" charset="0"/>
              </a:rPr>
              <a:t>para adaptarse a las necesidades de todos los tipos de piel.</a:t>
            </a:r>
            <a:r>
              <a:rPr lang="en-US" sz="1600" dirty="0">
                <a:latin typeface="TT Commons Light" panose="02000506030000020003" pitchFamily="50" charset="0"/>
              </a:rPr>
              <a:t> </a:t>
            </a: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4230966" cy="424732"/>
          </a:xfrm>
        </p:spPr>
        <p:txBody>
          <a:bodyPr/>
          <a:lstStyle/>
          <a:p>
            <a:r>
              <a:rPr lang="es-ES" sz="2400" spc="300" dirty="0" smtClean="0"/>
              <a:t>NUEVA LÍNEA PROTECCIÓN SOLAR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55464" y="1992610"/>
            <a:ext cx="3645556" cy="2718284"/>
            <a:chOff x="198737" y="2491436"/>
            <a:chExt cx="3645556" cy="271828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19"/>
            <a:stretch/>
          </p:blipFill>
          <p:spPr>
            <a:xfrm>
              <a:off x="198737" y="2491436"/>
              <a:ext cx="933443" cy="252060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0"/>
            <a:stretch/>
          </p:blipFill>
          <p:spPr>
            <a:xfrm>
              <a:off x="1081296" y="2613518"/>
              <a:ext cx="944831" cy="233142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91"/>
            <a:stretch/>
          </p:blipFill>
          <p:spPr>
            <a:xfrm>
              <a:off x="2026127" y="2663970"/>
              <a:ext cx="798937" cy="217553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843" y="3544040"/>
              <a:ext cx="2380450" cy="163596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9"/>
            <a:stretch/>
          </p:blipFill>
          <p:spPr>
            <a:xfrm>
              <a:off x="500392" y="3573756"/>
              <a:ext cx="1263576" cy="1635964"/>
            </a:xfrm>
            <a:prstGeom prst="rect">
              <a:avLst/>
            </a:prstGeom>
          </p:spPr>
        </p:pic>
      </p:grpSp>
      <p:sp>
        <p:nvSpPr>
          <p:cNvPr id="14" name="Rectángulo 13"/>
          <p:cNvSpPr/>
          <p:nvPr/>
        </p:nvSpPr>
        <p:spPr>
          <a:xfrm>
            <a:off x="557118" y="1078778"/>
            <a:ext cx="8411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T Commons Light" panose="02000506030000020003" pitchFamily="50" charset="0"/>
              </a:rPr>
              <a:t>Be </a:t>
            </a:r>
            <a:r>
              <a:rPr lang="es-ES" dirty="0" err="1">
                <a:latin typeface="TT Commons Light" panose="02000506030000020003" pitchFamily="50" charset="0"/>
              </a:rPr>
              <a:t>Sun</a:t>
            </a:r>
            <a:r>
              <a:rPr lang="es-ES" dirty="0">
                <a:latin typeface="TT Commons Light" panose="02000506030000020003" pitchFamily="50" charset="0"/>
              </a:rPr>
              <a:t> se renueva con un nuevo concepto: </a:t>
            </a:r>
            <a:r>
              <a:rPr lang="es-ES" b="1" dirty="0">
                <a:latin typeface="TT Commons Light" panose="02000506030000020003" pitchFamily="50" charset="0"/>
              </a:rPr>
              <a:t>protección solar integral con acción antioxidante.</a:t>
            </a:r>
            <a:r>
              <a:rPr lang="es-ES" dirty="0">
                <a:latin typeface="TT Commons Light" panose="02000506030000020003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8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525029" y="1161140"/>
            <a:ext cx="1569278" cy="758726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Protector solar </a:t>
            </a:r>
            <a:r>
              <a:rPr lang="es-ES" sz="1600" b="1" dirty="0" err="1" smtClean="0">
                <a:latin typeface="TT Commons" panose="02000506040000020004" pitchFamily="50" charset="0"/>
                <a:cs typeface="Carlito"/>
              </a:rPr>
              <a:t>antiedad</a:t>
            </a:r>
            <a:endParaRPr lang="es-ES" sz="1600" b="1" dirty="0" smtClean="0">
              <a:latin typeface="TT Commons" panose="02000506040000020004" pitchFamily="50" charset="0"/>
              <a:cs typeface="Carlito"/>
            </a:endParaRP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50 SPF</a:t>
            </a:r>
          </a:p>
        </p:txBody>
      </p:sp>
      <p:sp>
        <p:nvSpPr>
          <p:cNvPr id="42" name="Título 41"/>
          <p:cNvSpPr>
            <a:spLocks noGrp="1"/>
          </p:cNvSpPr>
          <p:nvPr>
            <p:ph type="title"/>
          </p:nvPr>
        </p:nvSpPr>
        <p:spPr>
          <a:xfrm>
            <a:off x="699717" y="444931"/>
            <a:ext cx="4404283" cy="332270"/>
          </a:xfrm>
        </p:spPr>
        <p:txBody>
          <a:bodyPr/>
          <a:lstStyle/>
          <a:p>
            <a:r>
              <a:rPr lang="es-ES" sz="2399" spc="300" dirty="0" smtClean="0">
                <a:solidFill>
                  <a:schemeClr val="tx1"/>
                </a:solidFill>
                <a:latin typeface="Bebas Neue Regular" panose="00000500000000000000" pitchFamily="50" charset="0"/>
              </a:rPr>
              <a:t>Productos FACIALES </a:t>
            </a:r>
            <a:r>
              <a:rPr lang="es-ES" sz="2399" spc="300" dirty="0">
                <a:solidFill>
                  <a:schemeClr val="tx1"/>
                </a:solidFill>
                <a:latin typeface="Bebas Neue Regular" panose="00000500000000000000" pitchFamily="50" charset="0"/>
              </a:rPr>
              <a:t>línea </a:t>
            </a:r>
            <a:r>
              <a:rPr lang="es-ES" sz="2399" spc="300" dirty="0" smtClean="0">
                <a:solidFill>
                  <a:schemeClr val="tx1"/>
                </a:solidFill>
                <a:latin typeface="Bebas Neue Regular" panose="00000500000000000000" pitchFamily="50" charset="0"/>
              </a:rPr>
              <a:t>BE SUN</a:t>
            </a:r>
            <a:endParaRPr lang="es-ES" sz="2399" spc="300" dirty="0">
              <a:solidFill>
                <a:schemeClr val="tx1"/>
              </a:solidFill>
              <a:latin typeface="Bebas Neue Regular" panose="00000500000000000000" pitchFamily="50" charset="0"/>
            </a:endParaRPr>
          </a:p>
        </p:txBody>
      </p:sp>
      <p:sp>
        <p:nvSpPr>
          <p:cNvPr id="50" name="object 8"/>
          <p:cNvSpPr/>
          <p:nvPr/>
        </p:nvSpPr>
        <p:spPr>
          <a:xfrm>
            <a:off x="768315" y="4764272"/>
            <a:ext cx="1534544" cy="425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1" name="object 9"/>
          <p:cNvSpPr/>
          <p:nvPr/>
        </p:nvSpPr>
        <p:spPr>
          <a:xfrm>
            <a:off x="496131" y="4731587"/>
            <a:ext cx="1595508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3" name="object 14"/>
          <p:cNvSpPr txBox="1"/>
          <p:nvPr/>
        </p:nvSpPr>
        <p:spPr>
          <a:xfrm>
            <a:off x="626719" y="4778044"/>
            <a:ext cx="1365901" cy="253459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ANTI-AGEING 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CREAM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86098" y="1193749"/>
            <a:ext cx="1920210" cy="758726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>
                <a:latin typeface="TT Commons" panose="02000506040000020004" pitchFamily="50" charset="0"/>
                <a:cs typeface="Carlito"/>
              </a:rPr>
              <a:t>Protector solar Maquillaje 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>
                <a:latin typeface="TT Commons" panose="02000506040000020004" pitchFamily="50" charset="0"/>
                <a:cs typeface="Carlito"/>
              </a:rPr>
              <a:t>50+ SPF</a:t>
            </a:r>
            <a:endParaRPr lang="es-ES"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47" name="object 9"/>
          <p:cNvSpPr/>
          <p:nvPr/>
        </p:nvSpPr>
        <p:spPr>
          <a:xfrm>
            <a:off x="5781092" y="4751414"/>
            <a:ext cx="1735725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4" name="object 20"/>
          <p:cNvSpPr txBox="1"/>
          <p:nvPr/>
        </p:nvSpPr>
        <p:spPr>
          <a:xfrm>
            <a:off x="5867083" y="4799443"/>
            <a:ext cx="1649734" cy="253391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MAKE UP ANTIAGING LIGHT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97051" y="1185147"/>
            <a:ext cx="1941476" cy="771550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 marR="2867" indent="-71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Protector solar</a:t>
            </a:r>
          </a:p>
          <a:p>
            <a:pPr marL="7168" marR="2867" indent="-71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áreas sensibles</a:t>
            </a:r>
          </a:p>
          <a:p>
            <a:pPr marL="7168" marR="2867" indent="-71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50+ SPF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7643533" y="4755559"/>
            <a:ext cx="1881491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6" name="object 32"/>
          <p:cNvSpPr txBox="1"/>
          <p:nvPr/>
        </p:nvSpPr>
        <p:spPr>
          <a:xfrm>
            <a:off x="7771501" y="4788793"/>
            <a:ext cx="1753524" cy="253459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DELICATE ULTRA PROTECTION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80177" y="1193749"/>
            <a:ext cx="1896638" cy="758726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Protector solar Maquillaje 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50+ SPF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48" name="object 9"/>
          <p:cNvSpPr/>
          <p:nvPr/>
        </p:nvSpPr>
        <p:spPr>
          <a:xfrm>
            <a:off x="3974364" y="4739191"/>
            <a:ext cx="1666510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5" name="object 26"/>
          <p:cNvSpPr txBox="1"/>
          <p:nvPr/>
        </p:nvSpPr>
        <p:spPr>
          <a:xfrm>
            <a:off x="4019161" y="4778079"/>
            <a:ext cx="1705487" cy="253391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MAKE UP ANTIAGING DORE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2203860" y="4739191"/>
            <a:ext cx="1595508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28" name="object 25"/>
          <p:cNvSpPr txBox="1"/>
          <p:nvPr/>
        </p:nvSpPr>
        <p:spPr>
          <a:xfrm>
            <a:off x="2031338" y="1180720"/>
            <a:ext cx="1896638" cy="758726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Protector solar hidratante 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50+ SPF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30" name="object 14"/>
          <p:cNvSpPr txBox="1"/>
          <p:nvPr/>
        </p:nvSpPr>
        <p:spPr>
          <a:xfrm>
            <a:off x="2516586" y="4778079"/>
            <a:ext cx="993468" cy="253391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LIGHT EMULSION 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9"/>
          <a:stretch/>
        </p:blipFill>
        <p:spPr>
          <a:xfrm>
            <a:off x="842947" y="2016905"/>
            <a:ext cx="933443" cy="252060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0"/>
          <a:stretch/>
        </p:blipFill>
        <p:spPr>
          <a:xfrm>
            <a:off x="2516586" y="2181792"/>
            <a:ext cx="944831" cy="233142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1"/>
          <a:stretch/>
        </p:blipFill>
        <p:spPr>
          <a:xfrm>
            <a:off x="8168320" y="2259734"/>
            <a:ext cx="798937" cy="2175537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8"/>
          <a:stretch/>
        </p:blipFill>
        <p:spPr>
          <a:xfrm>
            <a:off x="6059914" y="2877249"/>
            <a:ext cx="1264071" cy="163596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9"/>
          <a:stretch/>
        </p:blipFill>
        <p:spPr>
          <a:xfrm>
            <a:off x="3987694" y="2875679"/>
            <a:ext cx="1263576" cy="163596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691641" y="2216184"/>
            <a:ext cx="526106" cy="451021"/>
            <a:chOff x="1657923" y="2460249"/>
            <a:chExt cx="526106" cy="451021"/>
          </a:xfrm>
        </p:grpSpPr>
        <p:sp>
          <p:nvSpPr>
            <p:cNvPr id="3" name="Elipse 2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657923" y="250781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MIN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4871744" y="2220375"/>
            <a:ext cx="526106" cy="451021"/>
            <a:chOff x="1657923" y="2460249"/>
            <a:chExt cx="526106" cy="451021"/>
          </a:xfrm>
        </p:grpSpPr>
        <p:sp>
          <p:nvSpPr>
            <p:cNvPr id="44" name="Elipse 43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657923" y="250781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MIN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6990711" y="2180593"/>
            <a:ext cx="526106" cy="451021"/>
            <a:chOff x="1657923" y="2460249"/>
            <a:chExt cx="526106" cy="451021"/>
          </a:xfrm>
        </p:grpSpPr>
        <p:sp>
          <p:nvSpPr>
            <p:cNvPr id="57" name="Elipse 56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1657923" y="250781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MIN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3385287" y="2258198"/>
            <a:ext cx="554575" cy="451021"/>
            <a:chOff x="1657923" y="2460249"/>
            <a:chExt cx="554575" cy="451021"/>
          </a:xfrm>
        </p:grpSpPr>
        <p:sp>
          <p:nvSpPr>
            <p:cNvPr id="60" name="Elipse 59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1657923" y="2507813"/>
              <a:ext cx="554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WAT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4881220" y="2779904"/>
            <a:ext cx="554575" cy="451021"/>
            <a:chOff x="1657923" y="2460249"/>
            <a:chExt cx="554575" cy="451021"/>
          </a:xfrm>
        </p:grpSpPr>
        <p:sp>
          <p:nvSpPr>
            <p:cNvPr id="63" name="Elipse 62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1657923" y="2507813"/>
              <a:ext cx="554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WAT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6984145" y="2779894"/>
            <a:ext cx="554575" cy="451021"/>
            <a:chOff x="1657923" y="2460249"/>
            <a:chExt cx="554575" cy="451021"/>
          </a:xfrm>
        </p:grpSpPr>
        <p:sp>
          <p:nvSpPr>
            <p:cNvPr id="66" name="Elipse 65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1657923" y="2507813"/>
              <a:ext cx="554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WAT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8846625" y="2184947"/>
            <a:ext cx="526106" cy="451021"/>
            <a:chOff x="1657923" y="2460249"/>
            <a:chExt cx="526106" cy="451021"/>
          </a:xfrm>
        </p:grpSpPr>
        <p:sp>
          <p:nvSpPr>
            <p:cNvPr id="69" name="Elipse 68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1657923" y="250781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MIN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4964253" y="3290799"/>
            <a:ext cx="360040" cy="432048"/>
            <a:chOff x="8176344" y="1488554"/>
            <a:chExt cx="360040" cy="432048"/>
          </a:xfrm>
        </p:grpSpPr>
        <p:sp>
          <p:nvSpPr>
            <p:cNvPr id="75" name="Lágrima 74"/>
            <p:cNvSpPr/>
            <p:nvPr/>
          </p:nvSpPr>
          <p:spPr>
            <a:xfrm>
              <a:off x="8176344" y="1488554"/>
              <a:ext cx="360040" cy="432048"/>
            </a:xfrm>
            <a:prstGeom prst="teardrop">
              <a:avLst/>
            </a:prstGeom>
            <a:solidFill>
              <a:srgbClr val="E8B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8196705" y="1535301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C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7081412" y="3277206"/>
            <a:ext cx="360040" cy="432048"/>
            <a:chOff x="8176344" y="1488554"/>
            <a:chExt cx="360040" cy="432048"/>
          </a:xfrm>
        </p:grpSpPr>
        <p:sp>
          <p:nvSpPr>
            <p:cNvPr id="78" name="Lágrima 77"/>
            <p:cNvSpPr/>
            <p:nvPr/>
          </p:nvSpPr>
          <p:spPr>
            <a:xfrm>
              <a:off x="8176344" y="1488554"/>
              <a:ext cx="360040" cy="432048"/>
            </a:xfrm>
            <a:prstGeom prst="teardrop">
              <a:avLst/>
            </a:prstGeom>
            <a:solidFill>
              <a:srgbClr val="E8B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uadroTexto 78"/>
            <p:cNvSpPr txBox="1"/>
            <p:nvPr/>
          </p:nvSpPr>
          <p:spPr>
            <a:xfrm>
              <a:off x="8196705" y="1535301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C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1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822980" y="1392826"/>
            <a:ext cx="1569278" cy="771550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Loción protectora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En Spray 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50+ SPF</a:t>
            </a:r>
          </a:p>
        </p:txBody>
      </p:sp>
      <p:sp>
        <p:nvSpPr>
          <p:cNvPr id="42" name="Título 41"/>
          <p:cNvSpPr>
            <a:spLocks noGrp="1"/>
          </p:cNvSpPr>
          <p:nvPr>
            <p:ph type="title"/>
          </p:nvPr>
        </p:nvSpPr>
        <p:spPr>
          <a:xfrm>
            <a:off x="699717" y="444931"/>
            <a:ext cx="4802597" cy="332270"/>
          </a:xfrm>
        </p:spPr>
        <p:txBody>
          <a:bodyPr/>
          <a:lstStyle/>
          <a:p>
            <a:r>
              <a:rPr lang="es-ES" sz="2399" spc="300" dirty="0" smtClean="0">
                <a:solidFill>
                  <a:schemeClr val="tx1"/>
                </a:solidFill>
                <a:latin typeface="Bebas Neue Regular" panose="00000500000000000000" pitchFamily="50" charset="0"/>
              </a:rPr>
              <a:t>Productos CORPORALES </a:t>
            </a:r>
            <a:r>
              <a:rPr lang="es-ES" sz="2399" spc="300" dirty="0">
                <a:solidFill>
                  <a:schemeClr val="tx1"/>
                </a:solidFill>
                <a:latin typeface="Bebas Neue Regular" panose="00000500000000000000" pitchFamily="50" charset="0"/>
              </a:rPr>
              <a:t>línea </a:t>
            </a:r>
            <a:r>
              <a:rPr lang="es-ES" sz="2399" spc="300" dirty="0" smtClean="0">
                <a:solidFill>
                  <a:schemeClr val="tx1"/>
                </a:solidFill>
                <a:latin typeface="Bebas Neue Regular" panose="00000500000000000000" pitchFamily="50" charset="0"/>
              </a:rPr>
              <a:t>BE SUN</a:t>
            </a:r>
            <a:endParaRPr lang="es-ES" sz="2399" spc="300" dirty="0">
              <a:solidFill>
                <a:schemeClr val="tx1"/>
              </a:solidFill>
              <a:latin typeface="Bebas Neue Regular" panose="00000500000000000000" pitchFamily="50" charset="0"/>
            </a:endParaRPr>
          </a:p>
        </p:txBody>
      </p:sp>
      <p:sp>
        <p:nvSpPr>
          <p:cNvPr id="51" name="object 9"/>
          <p:cNvSpPr/>
          <p:nvPr/>
        </p:nvSpPr>
        <p:spPr>
          <a:xfrm>
            <a:off x="742860" y="4810368"/>
            <a:ext cx="2503950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3" name="object 14"/>
          <p:cNvSpPr txBox="1"/>
          <p:nvPr/>
        </p:nvSpPr>
        <p:spPr>
          <a:xfrm>
            <a:off x="978029" y="4833248"/>
            <a:ext cx="2345346" cy="253459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PHOTOPROTECTOR SPRAY LOTION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00513" y="1451217"/>
            <a:ext cx="1896638" cy="771550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Aceite Seco 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Protector</a:t>
            </a:r>
            <a:endParaRPr lang="es-ES" sz="1600" b="1" dirty="0" smtClean="0">
              <a:latin typeface="TT Commons" panose="02000506040000020004" pitchFamily="50" charset="0"/>
              <a:cs typeface="Carlito"/>
            </a:endParaRP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50 SPF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29" name="object 9"/>
          <p:cNvSpPr/>
          <p:nvPr/>
        </p:nvSpPr>
        <p:spPr>
          <a:xfrm>
            <a:off x="4346915" y="4812705"/>
            <a:ext cx="2503950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31" name="object 14"/>
          <p:cNvSpPr txBox="1"/>
          <p:nvPr/>
        </p:nvSpPr>
        <p:spPr>
          <a:xfrm>
            <a:off x="4798108" y="4841753"/>
            <a:ext cx="2345346" cy="253459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DRY OIL PHOTOPROTECTOR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914" y="1429557"/>
            <a:ext cx="899901" cy="33193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1772189"/>
            <a:ext cx="2269487" cy="2983352"/>
          </a:xfrm>
          <a:prstGeom prst="rect">
            <a:avLst/>
          </a:prstGeom>
        </p:spPr>
      </p:pic>
      <p:grpSp>
        <p:nvGrpSpPr>
          <p:cNvPr id="43" name="Grupo 42"/>
          <p:cNvGrpSpPr/>
          <p:nvPr/>
        </p:nvGrpSpPr>
        <p:grpSpPr>
          <a:xfrm>
            <a:off x="2633555" y="2554490"/>
            <a:ext cx="554575" cy="451021"/>
            <a:chOff x="1657923" y="2460249"/>
            <a:chExt cx="554575" cy="451021"/>
          </a:xfrm>
        </p:grpSpPr>
        <p:sp>
          <p:nvSpPr>
            <p:cNvPr id="44" name="Elipse 43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657923" y="2507813"/>
              <a:ext cx="554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WAT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7152783" y="1772188"/>
            <a:ext cx="2189228" cy="2763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upo 48"/>
          <p:cNvGrpSpPr/>
          <p:nvPr/>
        </p:nvGrpSpPr>
        <p:grpSpPr>
          <a:xfrm>
            <a:off x="7239133" y="2322735"/>
            <a:ext cx="526106" cy="451021"/>
            <a:chOff x="1657923" y="2460249"/>
            <a:chExt cx="526106" cy="451021"/>
          </a:xfrm>
        </p:grpSpPr>
        <p:sp>
          <p:nvSpPr>
            <p:cNvPr id="52" name="Elipse 51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1657923" y="250781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MIN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7239133" y="3107945"/>
            <a:ext cx="554575" cy="451021"/>
            <a:chOff x="1657923" y="2460249"/>
            <a:chExt cx="554575" cy="451021"/>
          </a:xfrm>
        </p:grpSpPr>
        <p:sp>
          <p:nvSpPr>
            <p:cNvPr id="59" name="Elipse 58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1657923" y="2507813"/>
              <a:ext cx="554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WAT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7445372" y="1772189"/>
            <a:ext cx="24482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TT Commons Light" panose="02000506030000020003" pitchFamily="50" charset="0"/>
              </a:rPr>
              <a:t>    LEYENDA</a:t>
            </a:r>
          </a:p>
          <a:p>
            <a:endParaRPr lang="es-ES" dirty="0" smtClean="0">
              <a:latin typeface="TT Commons Light" panose="02000506030000020003" pitchFamily="50" charset="0"/>
            </a:endParaRPr>
          </a:p>
          <a:p>
            <a:r>
              <a:rPr lang="es-ES" dirty="0" smtClean="0">
                <a:latin typeface="TT Commons Light" panose="02000506030000020003" pitchFamily="50" charset="0"/>
              </a:rPr>
              <a:t>           Filtro Físico</a:t>
            </a:r>
          </a:p>
          <a:p>
            <a:endParaRPr lang="es-ES" dirty="0" smtClean="0">
              <a:latin typeface="TT Commons Light" panose="02000506030000020003" pitchFamily="50" charset="0"/>
            </a:endParaRPr>
          </a:p>
          <a:p>
            <a:endParaRPr lang="es-ES" dirty="0" smtClean="0">
              <a:latin typeface="TT Commons Light" panose="02000506030000020003" pitchFamily="50" charset="0"/>
            </a:endParaRPr>
          </a:p>
          <a:p>
            <a:r>
              <a:rPr lang="es-ES" dirty="0" smtClean="0">
                <a:latin typeface="TT Commons Light" panose="02000506030000020003" pitchFamily="50" charset="0"/>
              </a:rPr>
              <a:t>            </a:t>
            </a:r>
            <a:r>
              <a:rPr lang="es-ES" dirty="0" err="1" smtClean="0">
                <a:latin typeface="TT Commons Light" panose="02000506030000020003" pitchFamily="50" charset="0"/>
              </a:rPr>
              <a:t>Waterproof</a:t>
            </a:r>
            <a:endParaRPr lang="es-ES" dirty="0" smtClean="0">
              <a:latin typeface="TT Commons Light" panose="02000506030000020003" pitchFamily="50" charset="0"/>
            </a:endParaRPr>
          </a:p>
          <a:p>
            <a:endParaRPr lang="es-ES" dirty="0">
              <a:latin typeface="TT Commons Light" panose="02000506030000020003" pitchFamily="50" charset="0"/>
            </a:endParaRPr>
          </a:p>
          <a:p>
            <a:endParaRPr lang="es-ES" dirty="0" smtClean="0">
              <a:latin typeface="TT Commons Light" panose="02000506030000020003" pitchFamily="50" charset="0"/>
            </a:endParaRPr>
          </a:p>
          <a:p>
            <a:r>
              <a:rPr lang="es-ES" dirty="0" smtClean="0">
                <a:latin typeface="TT Commons Light" panose="02000506030000020003" pitchFamily="50" charset="0"/>
              </a:rPr>
              <a:t>            Con Color</a:t>
            </a:r>
            <a:endParaRPr lang="en-US" dirty="0">
              <a:latin typeface="TT Commons Light" panose="02000506030000020003" pitchFamily="50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331728" y="3897111"/>
            <a:ext cx="360040" cy="432048"/>
            <a:chOff x="8176344" y="1488554"/>
            <a:chExt cx="360040" cy="432048"/>
          </a:xfrm>
        </p:grpSpPr>
        <p:sp>
          <p:nvSpPr>
            <p:cNvPr id="6" name="Lágrima 5"/>
            <p:cNvSpPr/>
            <p:nvPr/>
          </p:nvSpPr>
          <p:spPr>
            <a:xfrm>
              <a:off x="8176344" y="1488554"/>
              <a:ext cx="360040" cy="432048"/>
            </a:xfrm>
            <a:prstGeom prst="teardrop">
              <a:avLst/>
            </a:prstGeom>
            <a:solidFill>
              <a:srgbClr val="E8B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8196705" y="1535301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C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7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98500" y="4901770"/>
            <a:ext cx="1107930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Tubo: 75 </a:t>
            </a:r>
            <a:r>
              <a:rPr lang="es-ES" sz="1583" dirty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ml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70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Descripción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Protector solar 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facial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antiedad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con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propiedades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antioxidantes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reparadoras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.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Protege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del sol,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previene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el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envejecimiento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prematuro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aumenta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regeneración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cellular,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dejando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suave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elástica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Indicación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secas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maduras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Propiedades</a:t>
            </a:r>
            <a:r>
              <a:rPr lang="en-GB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Protección UVA/UVB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SPF 50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Filtros Físicos y Químicos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Sin Color</a:t>
            </a:r>
            <a:endParaRPr lang="es-ES" sz="1600" dirty="0" smtClean="0">
              <a:latin typeface="TT Commons Light" panose="02000506030000020003" pitchFamily="50" charset="0"/>
            </a:endParaRPr>
          </a:p>
          <a:p>
            <a:pPr marL="700475" lvl="1" indent="-285750">
              <a:buFont typeface="Wingdings" panose="05000000000000000000" pitchFamily="2" charset="2"/>
              <a:buChar char="§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u="sng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Ingredientes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Filtros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solares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químicos</a:t>
            </a:r>
            <a:r>
              <a:rPr lang="en-GB" sz="1600" dirty="0" smtClean="0">
                <a:latin typeface="TT Commons Light" panose="02000506030000020003" pitchFamily="50" charset="0"/>
              </a:rPr>
              <a:t>, </a:t>
            </a:r>
            <a:r>
              <a:rPr lang="es-ES" sz="1600" dirty="0" err="1" smtClean="0">
                <a:latin typeface="TT Commons Light" panose="02000506030000020003" pitchFamily="50" charset="0"/>
              </a:rPr>
              <a:t>Dioxido</a:t>
            </a:r>
            <a:r>
              <a:rPr lang="es-ES" sz="1600" dirty="0" smtClean="0">
                <a:latin typeface="TT Commons Light" panose="02000506030000020003" pitchFamily="50" charset="0"/>
              </a:rPr>
              <a:t> de Titanio, Aceite de Argán, Aloe Vera, </a:t>
            </a:r>
            <a:r>
              <a:rPr lang="es-ES" sz="1600" dirty="0" err="1" smtClean="0">
                <a:latin typeface="TT Commons Light" panose="02000506030000020003" pitchFamily="50" charset="0"/>
              </a:rPr>
              <a:t>Alantoína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877152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</a:t>
            </a:r>
            <a:r>
              <a:rPr lang="es-E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sun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 ANTI-AGEING CREAM 50 </a:t>
            </a:r>
            <a:r>
              <a:rPr lang="es-E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spf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9"/>
          <a:stretch/>
        </p:blipFill>
        <p:spPr>
          <a:xfrm>
            <a:off x="471488" y="624458"/>
            <a:ext cx="1599319" cy="43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98500" y="4901770"/>
            <a:ext cx="1107930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Tubo: 75 </a:t>
            </a:r>
            <a:r>
              <a:rPr lang="es-ES" sz="1583" dirty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ml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Descripción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Protector solar 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facial 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de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textura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suave 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con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propiedades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hidratantes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antioxidante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.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Protege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del sol,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repara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el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daño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oxidativo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aumenta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humedad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flexibilidad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.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Indicación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normales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mixtas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Propiedades</a:t>
            </a:r>
            <a:r>
              <a:rPr lang="en-GB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Protección UVA/UVB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SPF 50 +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Filtros Químicos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Sin Color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Resistente al Agua (</a:t>
            </a:r>
            <a:r>
              <a:rPr lang="es-ES" sz="1600" dirty="0" err="1" smtClean="0">
                <a:latin typeface="TT Commons Light" panose="02000506030000020003" pitchFamily="50" charset="0"/>
              </a:rPr>
              <a:t>waterproof</a:t>
            </a:r>
            <a:r>
              <a:rPr lang="es-ES" sz="1600" dirty="0" smtClean="0">
                <a:latin typeface="TT Commons Light" panose="02000506030000020003" pitchFamily="50" charset="0"/>
              </a:rPr>
              <a:t>)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u="sng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Ingredientes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Filtros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solares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químicos</a:t>
            </a:r>
            <a:r>
              <a:rPr lang="en-GB" sz="1600" dirty="0" smtClean="0">
                <a:latin typeface="TT Commons Light" panose="02000506030000020003" pitchFamily="50" charset="0"/>
              </a:rPr>
              <a:t>, </a:t>
            </a:r>
            <a:r>
              <a:rPr lang="es-ES" sz="1600" dirty="0" smtClean="0">
                <a:latin typeface="TT Commons Light" panose="02000506030000020003" pitchFamily="50" charset="0"/>
              </a:rPr>
              <a:t>Vitamina E, Ácido Hialurónico, Film Protector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590085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LIGHT EMULSION SPF 50+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0"/>
          <a:stretch/>
        </p:blipFill>
        <p:spPr>
          <a:xfrm>
            <a:off x="424373" y="819326"/>
            <a:ext cx="1656184" cy="40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98500" y="4901770"/>
            <a:ext cx="1107930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Tubo: 75 </a:t>
            </a:r>
            <a:r>
              <a:rPr lang="es-ES" sz="1583" dirty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ml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95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Descripción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Maquillaje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compacto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alta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fotoprotección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que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protege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repara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oxidación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provocada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por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exposición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solar. 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Textura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cremosa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para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una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completa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cobertura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del rostro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tacto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sedoso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con un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color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bronceado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un toque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luminoso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.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Indicación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Todo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tipo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pieles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Propiedades</a:t>
            </a:r>
            <a:r>
              <a:rPr lang="en-GB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Protección UVA/UVB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SPF 50 +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Filtros Químicos y Físicos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Color bronceado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Resistente al Agua (</a:t>
            </a:r>
            <a:r>
              <a:rPr lang="es-ES" sz="1600" dirty="0" err="1" smtClean="0">
                <a:latin typeface="TT Commons Light" panose="02000506030000020003" pitchFamily="50" charset="0"/>
              </a:rPr>
              <a:t>waterproof</a:t>
            </a:r>
            <a:r>
              <a:rPr lang="es-ES" sz="1600" dirty="0" smtClean="0">
                <a:latin typeface="TT Commons Light" panose="02000506030000020003" pitchFamily="50" charset="0"/>
              </a:rPr>
              <a:t>)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u="sng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Ingredientes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Filtros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solares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químicos</a:t>
            </a:r>
            <a:r>
              <a:rPr lang="en-GB" sz="1600" dirty="0" smtClean="0">
                <a:latin typeface="TT Commons Light" panose="02000506030000020003" pitchFamily="50" charset="0"/>
              </a:rPr>
              <a:t>, </a:t>
            </a:r>
            <a:r>
              <a:rPr lang="en-GB" sz="1600" dirty="0" err="1" smtClean="0">
                <a:latin typeface="TT Commons Light" panose="02000506030000020003" pitchFamily="50" charset="0"/>
              </a:rPr>
              <a:t>Dioxido</a:t>
            </a:r>
            <a:r>
              <a:rPr lang="en-GB" sz="1600" dirty="0" smtClean="0">
                <a:latin typeface="TT Commons Light" panose="02000506030000020003" pitchFamily="50" charset="0"/>
              </a:rPr>
              <a:t> de </a:t>
            </a:r>
            <a:r>
              <a:rPr lang="en-GB" sz="1600" dirty="0" err="1" smtClean="0">
                <a:latin typeface="TT Commons Light" panose="02000506030000020003" pitchFamily="50" charset="0"/>
              </a:rPr>
              <a:t>Titanio</a:t>
            </a:r>
            <a:r>
              <a:rPr lang="en-GB" sz="1600" dirty="0" smtClean="0">
                <a:latin typeface="TT Commons Light" panose="02000506030000020003" pitchFamily="50" charset="0"/>
              </a:rPr>
              <a:t>, </a:t>
            </a:r>
            <a:r>
              <a:rPr lang="es-ES" sz="1600" dirty="0" smtClean="0">
                <a:latin typeface="TT Commons Light" panose="02000506030000020003" pitchFamily="50" charset="0"/>
              </a:rPr>
              <a:t>Vitamina E, Pigmento mineral, Cera de Carnauba, Mica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4662495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MAKE UP ANTIAGING DORE  SPF 50+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9"/>
          <a:stretch/>
        </p:blipFill>
        <p:spPr>
          <a:xfrm>
            <a:off x="286168" y="1920602"/>
            <a:ext cx="1875364" cy="24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98500" y="4901770"/>
            <a:ext cx="1107930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Tubo: 75 </a:t>
            </a:r>
            <a:r>
              <a:rPr lang="es-ES" sz="1583" dirty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ml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95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Descripción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Maquillaje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compacto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alta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fotoprotección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que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protege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repara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oxidación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provocada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por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exposición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solar. 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Textura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cremosa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para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una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completa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cobertura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del rostro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tacto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sedoso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con un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color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ligero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un toque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luminoso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.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Indicación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Todo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tipo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pieles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Propiedades</a:t>
            </a:r>
            <a:r>
              <a:rPr lang="en-GB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Protección UVA/UVB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SPF 50 +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Filtros Químicos y Físicos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Color ligero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Resistente al Agua (</a:t>
            </a:r>
            <a:r>
              <a:rPr lang="es-ES" sz="1600" dirty="0" err="1" smtClean="0">
                <a:latin typeface="TT Commons Light" panose="02000506030000020003" pitchFamily="50" charset="0"/>
              </a:rPr>
              <a:t>waterproof</a:t>
            </a:r>
            <a:r>
              <a:rPr lang="es-ES" sz="1600" dirty="0" smtClean="0">
                <a:latin typeface="TT Commons Light" panose="02000506030000020003" pitchFamily="50" charset="0"/>
              </a:rPr>
              <a:t>)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u="sng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Ingredientes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Filtros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solares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químicos</a:t>
            </a:r>
            <a:r>
              <a:rPr lang="en-GB" sz="1600" dirty="0" smtClean="0">
                <a:latin typeface="TT Commons Light" panose="02000506030000020003" pitchFamily="50" charset="0"/>
              </a:rPr>
              <a:t>, </a:t>
            </a:r>
            <a:r>
              <a:rPr lang="en-GB" sz="1600" dirty="0" err="1" smtClean="0">
                <a:latin typeface="TT Commons Light" panose="02000506030000020003" pitchFamily="50" charset="0"/>
              </a:rPr>
              <a:t>Dioxido</a:t>
            </a:r>
            <a:r>
              <a:rPr lang="en-GB" sz="1600" dirty="0" smtClean="0">
                <a:latin typeface="TT Commons Light" panose="02000506030000020003" pitchFamily="50" charset="0"/>
              </a:rPr>
              <a:t> de </a:t>
            </a:r>
            <a:r>
              <a:rPr lang="en-GB" sz="1600" dirty="0" err="1" smtClean="0">
                <a:latin typeface="TT Commons Light" panose="02000506030000020003" pitchFamily="50" charset="0"/>
              </a:rPr>
              <a:t>Titanio</a:t>
            </a:r>
            <a:r>
              <a:rPr lang="en-GB" sz="1600" dirty="0" smtClean="0">
                <a:latin typeface="TT Commons Light" panose="02000506030000020003" pitchFamily="50" charset="0"/>
              </a:rPr>
              <a:t>, </a:t>
            </a:r>
            <a:r>
              <a:rPr lang="es-ES" sz="1600" dirty="0" smtClean="0">
                <a:latin typeface="TT Commons Light" panose="02000506030000020003" pitchFamily="50" charset="0"/>
              </a:rPr>
              <a:t>Vitamina E, Pigmento mineral, Cera de Carnauba, Mica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4662495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MAKE UP ANTIAGING DORE  SPF 50+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9"/>
          <a:stretch/>
        </p:blipFill>
        <p:spPr>
          <a:xfrm>
            <a:off x="286168" y="1920602"/>
            <a:ext cx="1875364" cy="24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98500" y="4901770"/>
            <a:ext cx="1107930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Barra: 25 gr</a:t>
            </a:r>
            <a:endParaRPr lang="es-ES" sz="1583" dirty="0">
              <a:solidFill>
                <a:schemeClr val="tx1">
                  <a:lumMod val="85000"/>
                  <a:lumOff val="15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70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Descripción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Protector solar de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amplio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espectro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formulado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con </a:t>
            </a:r>
            <a:r>
              <a:rPr lang="en-GB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activos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antioxidantes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nutritivos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.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specialmente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indicado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para las zonas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más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sensibles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de mayor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exposición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al sol con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formato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barra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para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rápida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cómoda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reaplicación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del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producto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b="1" u="sng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Indicación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Zonas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sensibles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del rostro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Propiedades</a:t>
            </a:r>
            <a:r>
              <a:rPr lang="en-GB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Protección UVA/UVB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SPF 50 +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Filtros Químicos y Físicos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Sin Color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u="sng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Ingredientes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Filtros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solares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químicos</a:t>
            </a:r>
            <a:r>
              <a:rPr lang="en-GB" sz="1600" dirty="0" smtClean="0">
                <a:latin typeface="TT Commons Light" panose="02000506030000020003" pitchFamily="50" charset="0"/>
              </a:rPr>
              <a:t>, </a:t>
            </a:r>
            <a:r>
              <a:rPr lang="en-GB" sz="1600" dirty="0" err="1" smtClean="0">
                <a:latin typeface="TT Commons Light" panose="02000506030000020003" pitchFamily="50" charset="0"/>
              </a:rPr>
              <a:t>Dióxido</a:t>
            </a:r>
            <a:r>
              <a:rPr lang="en-GB" sz="1600" dirty="0" smtClean="0">
                <a:latin typeface="TT Commons Light" panose="02000506030000020003" pitchFamily="50" charset="0"/>
              </a:rPr>
              <a:t> de </a:t>
            </a:r>
            <a:r>
              <a:rPr lang="en-GB" sz="1600" dirty="0" err="1" smtClean="0">
                <a:latin typeface="TT Commons Light" panose="02000506030000020003" pitchFamily="50" charset="0"/>
              </a:rPr>
              <a:t>Titanio</a:t>
            </a:r>
            <a:r>
              <a:rPr lang="en-GB" sz="1600" dirty="0" smtClean="0">
                <a:latin typeface="TT Commons Light" panose="02000506030000020003" pitchFamily="50" charset="0"/>
              </a:rPr>
              <a:t>, </a:t>
            </a:r>
            <a:r>
              <a:rPr lang="es-ES" sz="1600" dirty="0" smtClean="0">
                <a:latin typeface="TT Commons Light" panose="02000506030000020003" pitchFamily="50" charset="0"/>
              </a:rPr>
              <a:t>Vitamina E, Aceites Vegetales de semilla de girasol y oliva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4934043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DELICATE ULTRA PROTECTION SPF 50+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1"/>
          <a:stretch/>
        </p:blipFill>
        <p:spPr>
          <a:xfrm>
            <a:off x="543496" y="984498"/>
            <a:ext cx="1357164" cy="36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15504" y="4910258"/>
            <a:ext cx="1501180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Pistola: 200 </a:t>
            </a:r>
            <a:r>
              <a:rPr lang="es-ES" sz="1583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mL</a:t>
            </a:r>
            <a:endParaRPr lang="es-ES" sz="1583" dirty="0">
              <a:solidFill>
                <a:schemeClr val="tx1">
                  <a:lumMod val="85000"/>
                  <a:lumOff val="15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Descripción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Protector solar corporal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espray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con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propiedades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hidratantes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antioxidantes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que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protege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previene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los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efectos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del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fotoenvejecimiento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.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Indicación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Todo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tipo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Propiedades</a:t>
            </a:r>
            <a:r>
              <a:rPr lang="en-GB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Protección UVA/UVB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SPF 50 +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Filtros Químicos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Sin Color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Resistente al Agua (</a:t>
            </a:r>
            <a:r>
              <a:rPr lang="es-ES" sz="1600" dirty="0" err="1" smtClean="0">
                <a:latin typeface="TT Commons Light" panose="02000506030000020003" pitchFamily="50" charset="0"/>
              </a:rPr>
              <a:t>waterproof</a:t>
            </a:r>
            <a:r>
              <a:rPr lang="es-ES" sz="1600" dirty="0" smtClean="0">
                <a:latin typeface="TT Commons Light" panose="02000506030000020003" pitchFamily="50" charset="0"/>
              </a:rPr>
              <a:t>)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u="sng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Ingredientes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Filtros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solares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químicos</a:t>
            </a:r>
            <a:r>
              <a:rPr lang="en-GB" sz="1600" dirty="0" smtClean="0">
                <a:latin typeface="TT Commons Light" panose="02000506030000020003" pitchFamily="50" charset="0"/>
              </a:rPr>
              <a:t>, </a:t>
            </a:r>
            <a:r>
              <a:rPr lang="es-ES" sz="1600" dirty="0" smtClean="0">
                <a:latin typeface="TT Commons Light" panose="02000506030000020003" pitchFamily="50" charset="0"/>
              </a:rPr>
              <a:t>Vitamina E, Ácido Hialurónico, Film Protector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5318123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PHOTOPROTECTOR SPRAY LOTION SPF 50+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9" y="1148157"/>
            <a:ext cx="2768423" cy="36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85095" y="4883074"/>
            <a:ext cx="1429172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Botella: 200 </a:t>
            </a:r>
            <a:r>
              <a:rPr lang="es-ES" sz="1583" dirty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ml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70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Descripción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Aceite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protector corporal con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tacto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seco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amplio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poder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antioxidante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reparativo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.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Posee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una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gran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extensibilidad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sensación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no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grasa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para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mejorar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la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aplicación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y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cobertura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del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área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corporal.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Indicación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Todo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tipo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de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piel</a:t>
            </a:r>
            <a:endParaRPr lang="en-GB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GB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Propiedades</a:t>
            </a:r>
            <a:r>
              <a:rPr lang="en-GB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: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Protección UVA/UVB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SPF 50 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Filtros Químicos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</a:rPr>
              <a:t>Sin Color</a:t>
            </a:r>
          </a:p>
          <a:p>
            <a:pPr marL="700475" lvl="1" indent="-285750">
              <a:buFont typeface="Wingdings" panose="05000000000000000000" pitchFamily="2" charset="2"/>
              <a:buChar char="§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u="sng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Ingredientes</a:t>
            </a:r>
            <a:r>
              <a:rPr lang="en-GB" sz="1600" b="1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n-GB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Filtros</a:t>
            </a:r>
            <a:r>
              <a:rPr lang="en-GB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solares</a:t>
            </a:r>
            <a:r>
              <a:rPr lang="en-GB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GB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químicos</a:t>
            </a:r>
            <a:r>
              <a:rPr lang="en-GB" sz="1600" dirty="0" smtClean="0">
                <a:latin typeface="TT Commons Light" panose="02000506030000020003" pitchFamily="50" charset="0"/>
              </a:rPr>
              <a:t>, </a:t>
            </a:r>
            <a:r>
              <a:rPr lang="es-ES" sz="1600" dirty="0" smtClean="0">
                <a:latin typeface="TT Commons Light" panose="02000506030000020003" pitchFamily="50" charset="0"/>
              </a:rPr>
              <a:t>Vitamina E</a:t>
            </a:r>
            <a:r>
              <a:rPr lang="es-ES" sz="1600" dirty="0">
                <a:latin typeface="TT Commons Light" panose="02000506030000020003" pitchFamily="50" charset="0"/>
              </a:rPr>
              <a:t>, </a:t>
            </a:r>
            <a:r>
              <a:rPr lang="es-ES" sz="1600" dirty="0" smtClean="0">
                <a:latin typeface="TT Commons Light" panose="02000506030000020003" pitchFamily="50" charset="0"/>
              </a:rPr>
              <a:t>Aceites Vegetales de semilla de girasol, germen </a:t>
            </a:r>
            <a:r>
              <a:rPr lang="es-ES" sz="1600" dirty="0">
                <a:latin typeface="TT Commons Light" panose="02000506030000020003" pitchFamily="50" charset="0"/>
              </a:rPr>
              <a:t>de </a:t>
            </a:r>
            <a:r>
              <a:rPr lang="es-ES" sz="1600" dirty="0" smtClean="0">
                <a:latin typeface="TT Commons Light" panose="02000506030000020003" pitchFamily="50" charset="0"/>
              </a:rPr>
              <a:t>trigo y cacahuete.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4502323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DRY OIL PHOTOPROTECTOR SPF 50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32" y="1144759"/>
            <a:ext cx="1013498" cy="37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 smtClean="0">
                <a:latin typeface="TT Commons Light" panose="02000506030000020003" pitchFamily="50" charset="0"/>
              </a:rPr>
              <a:t>La nueva gama de productos Be </a:t>
            </a:r>
            <a:r>
              <a:rPr lang="es-ES" sz="1600" b="1" dirty="0" err="1" smtClean="0">
                <a:latin typeface="TT Commons Light" panose="02000506030000020003" pitchFamily="50" charset="0"/>
              </a:rPr>
              <a:t>Sun</a:t>
            </a:r>
            <a:r>
              <a:rPr lang="es-ES" sz="1600" b="1" dirty="0" smtClean="0">
                <a:latin typeface="TT Commons Light" panose="02000506030000020003" pitchFamily="50" charset="0"/>
              </a:rPr>
              <a:t> nos ofrece las siguientes ventajas:</a:t>
            </a:r>
          </a:p>
          <a:p>
            <a:pPr lvl="0"/>
            <a:endParaRPr lang="es-ES" sz="1600" b="1" dirty="0" smtClean="0">
              <a:latin typeface="TT Commons Light" panose="02000506030000020003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latin typeface="TT Commons Light" panose="02000506030000020003" pitchFamily="50" charset="0"/>
              </a:rPr>
              <a:t>Alta </a:t>
            </a:r>
            <a:r>
              <a:rPr lang="es-ES" sz="1600" b="1" dirty="0">
                <a:latin typeface="TT Commons Light" panose="02000506030000020003" pitchFamily="50" charset="0"/>
              </a:rPr>
              <a:t>protección solar:</a:t>
            </a:r>
            <a:r>
              <a:rPr lang="es-ES" sz="1600" dirty="0">
                <a:latin typeface="TT Commons Light" panose="02000506030000020003" pitchFamily="50" charset="0"/>
              </a:rPr>
              <a:t> SPF </a:t>
            </a:r>
            <a:r>
              <a:rPr lang="es-ES" sz="1600" dirty="0" smtClean="0">
                <a:latin typeface="TT Commons Light" panose="02000506030000020003" pitchFamily="50" charset="0"/>
              </a:rPr>
              <a:t>50 y 50</a:t>
            </a:r>
            <a:r>
              <a:rPr lang="es-ES" sz="1600" dirty="0">
                <a:latin typeface="TT Commons Light" panose="02000506030000020003" pitchFamily="50" charset="0"/>
              </a:rPr>
              <a:t>+ que bloquea más del 98% de los rayos UVB causantes de quemaduras solares y contribuye a prevenir el envejecimiento prematuro de la piel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ES" sz="1600" dirty="0">
              <a:latin typeface="TT Commons Light" panose="02000506030000020003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b="1" dirty="0" smtClean="0">
                <a:latin typeface="TT Commons Light" panose="02000506030000020003" pitchFamily="50" charset="0"/>
              </a:rPr>
              <a:t>Filtros físicos</a:t>
            </a:r>
            <a:r>
              <a:rPr lang="es-ES" sz="1600" dirty="0" smtClean="0">
                <a:latin typeface="TT Commons Light" panose="02000506030000020003" pitchFamily="50" charset="0"/>
              </a:rPr>
              <a:t>: Incrementan el nivel de protección de los tradicionales filtros químicos, reflectando y dispersando los rayos ultravioletas.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 dirty="0">
              <a:latin typeface="TT Commons Light" panose="02000506030000020003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latin typeface="TT Commons Light" panose="02000506030000020003" pitchFamily="50" charset="0"/>
              </a:rPr>
              <a:t>Protección de amplio espectro:</a:t>
            </a:r>
            <a:r>
              <a:rPr lang="es-ES" sz="1600" dirty="0">
                <a:latin typeface="TT Commons Light" panose="02000506030000020003" pitchFamily="50" charset="0"/>
              </a:rPr>
              <a:t> Protege contra los rayos UVA y UVB, que son los principales responsables del daño solar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 dirty="0">
              <a:latin typeface="TT Commons Light" panose="02000506030000020003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latin typeface="TT Commons Light" panose="02000506030000020003" pitchFamily="50" charset="0"/>
              </a:rPr>
              <a:t>Fórmulas resistentes al agua y al sudor: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smtClean="0">
                <a:latin typeface="TT Commons Light" panose="02000506030000020003" pitchFamily="50" charset="0"/>
              </a:rPr>
              <a:t>Ingredientes </a:t>
            </a:r>
            <a:r>
              <a:rPr lang="es-ES" sz="1600" dirty="0" err="1" smtClean="0">
                <a:latin typeface="TT Commons Light" panose="02000506030000020003" pitchFamily="50" charset="0"/>
              </a:rPr>
              <a:t>filmógenos</a:t>
            </a:r>
            <a:r>
              <a:rPr lang="es-ES" sz="1600" dirty="0" smtClean="0">
                <a:latin typeface="TT Commons Light" panose="02000506030000020003" pitchFamily="50" charset="0"/>
              </a:rPr>
              <a:t> que evitan la rápida evaporación y pérdida del producto aplicado en la piel.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 dirty="0">
              <a:latin typeface="TT Commons Light" panose="02000506030000020003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latin typeface="TT Commons Light" panose="02000506030000020003" pitchFamily="50" charset="0"/>
              </a:rPr>
              <a:t>Ingredientes </a:t>
            </a:r>
            <a:r>
              <a:rPr lang="es-ES" sz="1600" b="1" dirty="0" err="1">
                <a:latin typeface="TT Commons Light" panose="02000506030000020003" pitchFamily="50" charset="0"/>
              </a:rPr>
              <a:t>antiedad</a:t>
            </a:r>
            <a:r>
              <a:rPr lang="es-ES" sz="1600" b="1" dirty="0">
                <a:latin typeface="TT Commons Light" panose="02000506030000020003" pitchFamily="50" charset="0"/>
              </a:rPr>
              <a:t>: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smtClean="0">
                <a:latin typeface="TT Commons Light" panose="02000506030000020003" pitchFamily="50" charset="0"/>
              </a:rPr>
              <a:t>Además de </a:t>
            </a:r>
            <a:r>
              <a:rPr lang="es-ES" sz="1600" dirty="0">
                <a:latin typeface="TT Commons Light" panose="02000506030000020003" pitchFamily="50" charset="0"/>
              </a:rPr>
              <a:t>antioxidantes como la vitamina </a:t>
            </a:r>
            <a:r>
              <a:rPr lang="es-ES" sz="1600" dirty="0" smtClean="0">
                <a:latin typeface="TT Commons Light" panose="02000506030000020003" pitchFamily="50" charset="0"/>
              </a:rPr>
              <a:t>E, cuenta con ácido hialurónico y otros ingredientes hidratantes y nutritivos </a:t>
            </a:r>
            <a:r>
              <a:rPr lang="es-ES" sz="1600" dirty="0">
                <a:latin typeface="TT Commons Light" panose="02000506030000020003" pitchFamily="50" charset="0"/>
              </a:rPr>
              <a:t>para </a:t>
            </a:r>
            <a:r>
              <a:rPr lang="es-ES" sz="1600" dirty="0" smtClean="0">
                <a:latin typeface="TT Commons Light" panose="02000506030000020003" pitchFamily="50" charset="0"/>
              </a:rPr>
              <a:t>proteger </a:t>
            </a:r>
            <a:r>
              <a:rPr lang="es-ES" sz="1600" dirty="0">
                <a:latin typeface="TT Commons Light" panose="02000506030000020003" pitchFamily="50" charset="0"/>
              </a:rPr>
              <a:t>la piel </a:t>
            </a:r>
            <a:r>
              <a:rPr lang="es-ES" sz="1600" dirty="0" smtClean="0">
                <a:latin typeface="TT Commons Light" panose="02000506030000020003" pitchFamily="50" charset="0"/>
              </a:rPr>
              <a:t>y </a:t>
            </a:r>
            <a:r>
              <a:rPr lang="es-ES" sz="1600" dirty="0">
                <a:latin typeface="TT Commons Light" panose="02000506030000020003" pitchFamily="50" charset="0"/>
              </a:rPr>
              <a:t>mantenerla hidratada y tersa.</a:t>
            </a:r>
            <a:endParaRPr lang="en-US" sz="1600" dirty="0">
              <a:latin typeface="TT Commons Light" panose="02000506030000020003" pitchFamily="50" charset="0"/>
            </a:endParaRP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1588897" cy="424732"/>
          </a:xfrm>
        </p:spPr>
        <p:txBody>
          <a:bodyPr/>
          <a:lstStyle/>
          <a:p>
            <a:r>
              <a:rPr lang="es-ES" sz="2400" spc="300" dirty="0" smtClean="0"/>
              <a:t>BENEFICIOS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92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282443" y="2782180"/>
            <a:ext cx="3755323" cy="2029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/>
                <a:cs typeface="Gotham Book" pitchFamily="50" charset="0"/>
              </a:rPr>
              <a:t>FILTROS SOLARES</a:t>
            </a:r>
          </a:p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/>
                <a:cs typeface="Gotham Book" pitchFamily="50" charset="0"/>
              </a:rPr>
              <a:t>&amp; </a:t>
            </a:r>
          </a:p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/>
                <a:cs typeface="Gotham Book" pitchFamily="50" charset="0"/>
              </a:rPr>
              <a:t>ANTIOXIDANTES</a:t>
            </a:r>
            <a:endParaRPr lang="es-ES" sz="2798" dirty="0">
              <a:latin typeface="Gotham Rounded Book"/>
              <a:cs typeface="Gotham Book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40" y="696466"/>
            <a:ext cx="2524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 Rectángulo"/>
          <p:cNvSpPr/>
          <p:nvPr/>
        </p:nvSpPr>
        <p:spPr>
          <a:xfrm>
            <a:off x="543496" y="1200522"/>
            <a:ext cx="8291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TT Commons Light" panose="02000506030000020003" pitchFamily="50" charset="0"/>
              </a:rPr>
              <a:t>La </a:t>
            </a:r>
            <a:r>
              <a:rPr lang="es-ES" sz="1600" dirty="0">
                <a:latin typeface="TT Commons Light" panose="02000506030000020003" pitchFamily="50" charset="0"/>
              </a:rPr>
              <a:t>radiación UV que llega a la superficie terrestre está formada por la radiación UVA (95%) y la radiación UVB (5</a:t>
            </a:r>
            <a:r>
              <a:rPr lang="es-ES" sz="1600" dirty="0" smtClean="0">
                <a:latin typeface="TT Commons Light" panose="02000506030000020003" pitchFamily="50" charset="0"/>
              </a:rPr>
              <a:t>%).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363147" cy="424732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RADIACIÓN SOLAR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4"/>
          <a:stretch/>
        </p:blipFill>
        <p:spPr>
          <a:xfrm>
            <a:off x="3726088" y="1769970"/>
            <a:ext cx="2257425" cy="18722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19972" y="3883100"/>
            <a:ext cx="8136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latin typeface="TT Commons Light" panose="02000506030000020003" pitchFamily="50" charset="0"/>
              </a:rPr>
              <a:t>La exposición a la radiación ultravioleta (UV) del sol puede causar diversos daños en la piel, desde quemaduras solares hasta alteraciones profundas en las células. </a:t>
            </a: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Para protegerse de estos efectos, se utilizan principalmente filtros solares que bloquean tanto los rayos UVA como los UVB.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363356" y="2305696"/>
            <a:ext cx="2390797" cy="1323439"/>
          </a:xfrm>
          <a:prstGeom prst="rect">
            <a:avLst/>
          </a:prstGeom>
          <a:solidFill>
            <a:srgbClr val="51D0DD"/>
          </a:solidFill>
        </p:spPr>
        <p:txBody>
          <a:bodyPr wrap="square">
            <a:spAutoFit/>
          </a:bodyPr>
          <a:lstStyle/>
          <a:p>
            <a:r>
              <a:rPr lang="es-ES" sz="1600" dirty="0">
                <a:latin typeface="TT Commons Light" panose="02000506030000020003" pitchFamily="50" charset="0"/>
              </a:rPr>
              <a:t>Los rayos </a:t>
            </a:r>
            <a:r>
              <a:rPr lang="es-ES" sz="1600" b="1" dirty="0">
                <a:latin typeface="TT Commons Light" panose="02000506030000020003" pitchFamily="50" charset="0"/>
              </a:rPr>
              <a:t>UVB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smtClean="0">
                <a:latin typeface="TT Commons Light" panose="02000506030000020003" pitchFamily="50" charset="0"/>
              </a:rPr>
              <a:t>penetran </a:t>
            </a:r>
            <a:r>
              <a:rPr lang="es-ES" sz="1600" dirty="0">
                <a:latin typeface="TT Commons Light" panose="02000506030000020003" pitchFamily="50" charset="0"/>
              </a:rPr>
              <a:t>en las capas </a:t>
            </a:r>
            <a:r>
              <a:rPr lang="es-ES" sz="1600" dirty="0" smtClean="0">
                <a:latin typeface="TT Commons Light" panose="02000506030000020003" pitchFamily="50" charset="0"/>
              </a:rPr>
              <a:t>de </a:t>
            </a:r>
            <a:r>
              <a:rPr lang="es-ES" sz="1600" dirty="0">
                <a:latin typeface="TT Commons Light" panose="02000506030000020003" pitchFamily="50" charset="0"/>
              </a:rPr>
              <a:t>la epidermis y son responsables de causar </a:t>
            </a:r>
            <a:r>
              <a:rPr lang="es-ES" sz="1600" b="1" dirty="0">
                <a:latin typeface="TT Commons Light" panose="02000506030000020003" pitchFamily="50" charset="0"/>
              </a:rPr>
              <a:t>eritema</a:t>
            </a:r>
            <a:r>
              <a:rPr lang="es-ES" sz="1600" dirty="0">
                <a:latin typeface="TT Commons Light" panose="02000506030000020003" pitchFamily="50" charset="0"/>
              </a:rPr>
              <a:t> o quemaduras solares</a:t>
            </a:r>
            <a:endParaRPr lang="en-US" sz="1600" dirty="0"/>
          </a:p>
        </p:txBody>
      </p:sp>
      <p:sp>
        <p:nvSpPr>
          <p:cNvPr id="5" name="Rectángulo 4"/>
          <p:cNvSpPr/>
          <p:nvPr/>
        </p:nvSpPr>
        <p:spPr>
          <a:xfrm>
            <a:off x="757855" y="2259686"/>
            <a:ext cx="2588390" cy="1323439"/>
          </a:xfrm>
          <a:prstGeom prst="rect">
            <a:avLst/>
          </a:prstGeom>
          <a:solidFill>
            <a:srgbClr val="51D0DD"/>
          </a:solidFill>
        </p:spPr>
        <p:txBody>
          <a:bodyPr wrap="square">
            <a:spAutoFit/>
          </a:bodyPr>
          <a:lstStyle/>
          <a:p>
            <a:r>
              <a:rPr lang="es-ES" sz="1600" dirty="0">
                <a:latin typeface="TT Commons Light" panose="02000506030000020003" pitchFamily="50" charset="0"/>
              </a:rPr>
              <a:t>Los rayos </a:t>
            </a:r>
            <a:r>
              <a:rPr lang="es-ES" sz="1600" b="1" dirty="0">
                <a:latin typeface="TT Commons Light" panose="02000506030000020003" pitchFamily="50" charset="0"/>
              </a:rPr>
              <a:t>UVA</a:t>
            </a:r>
            <a:r>
              <a:rPr lang="es-ES" sz="1600" dirty="0">
                <a:latin typeface="TT Commons Light" panose="02000506030000020003" pitchFamily="50" charset="0"/>
              </a:rPr>
              <a:t> penetran más profundamente en la piel y están asociados con el envejecimiento prematuro y el </a:t>
            </a:r>
            <a:r>
              <a:rPr lang="es-ES" sz="1600" b="1" dirty="0">
                <a:latin typeface="TT Commons Light" panose="02000506030000020003" pitchFamily="50" charset="0"/>
              </a:rPr>
              <a:t>daño celular </a:t>
            </a:r>
            <a:r>
              <a:rPr lang="es-ES" sz="1600" dirty="0">
                <a:latin typeface="TT Commons Light" panose="02000506030000020003" pitchFamily="50" charset="0"/>
              </a:rPr>
              <a:t>a largo plazo.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 Rectángulo"/>
          <p:cNvSpPr/>
          <p:nvPr/>
        </p:nvSpPr>
        <p:spPr>
          <a:xfrm>
            <a:off x="543496" y="1200522"/>
            <a:ext cx="82916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TT Commons Light" panose="02000506030000020003" pitchFamily="50" charset="0"/>
              </a:rPr>
              <a:t>Medición de Eficacia</a:t>
            </a:r>
            <a:endParaRPr lang="en-US" sz="1600" b="1" dirty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 </a:t>
            </a:r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s-ES" sz="1600" dirty="0">
                <a:latin typeface="TT Commons Light" panose="02000506030000020003" pitchFamily="50" charset="0"/>
              </a:rPr>
              <a:t>La eficacia de los filtros solares se mide a través del </a:t>
            </a:r>
            <a:r>
              <a:rPr lang="es-ES" sz="1600" b="1" dirty="0">
                <a:latin typeface="TT Commons Light" panose="02000506030000020003" pitchFamily="50" charset="0"/>
              </a:rPr>
              <a:t>Factor de Protección Solar (FPS</a:t>
            </a:r>
            <a:r>
              <a:rPr lang="es-ES" sz="1600" dirty="0">
                <a:latin typeface="TT Commons Light" panose="02000506030000020003" pitchFamily="50" charset="0"/>
              </a:rPr>
              <a:t>), que indica la capacidad del producto para prevenir el enrojecimiento de la piel causado por los rayos </a:t>
            </a:r>
            <a:r>
              <a:rPr lang="es-ES" sz="1600" b="1" dirty="0">
                <a:latin typeface="TT Commons Light" panose="02000506030000020003" pitchFamily="50" charset="0"/>
              </a:rPr>
              <a:t>UVB</a:t>
            </a:r>
            <a:r>
              <a:rPr lang="es-ES" sz="1600" dirty="0">
                <a:latin typeface="TT Commons Light" panose="02000506030000020003" pitchFamily="50" charset="0"/>
              </a:rPr>
              <a:t>. </a:t>
            </a:r>
            <a:endParaRPr lang="es-ES" sz="1600" dirty="0" smtClean="0">
              <a:latin typeface="TT Commons Light" panose="02000506030000020003" pitchFamily="50" charset="0"/>
            </a:endParaRP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pPr algn="just"/>
            <a:endParaRPr lang="es-ES" sz="1600" dirty="0">
              <a:latin typeface="TT Commons Light" panose="02000506030000020003" pitchFamily="50" charset="0"/>
            </a:endParaRP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r>
              <a:rPr lang="es-ES" sz="1600" dirty="0" smtClean="0">
                <a:latin typeface="TT Commons Light" panose="02000506030000020003" pitchFamily="50" charset="0"/>
              </a:rPr>
              <a:t>Adicionalmente</a:t>
            </a:r>
            <a:r>
              <a:rPr lang="es-ES" sz="1600" dirty="0">
                <a:latin typeface="TT Commons Light" panose="02000506030000020003" pitchFamily="50" charset="0"/>
              </a:rPr>
              <a:t>, los productos de amplio espectro deben demostrar su </a:t>
            </a:r>
            <a:r>
              <a:rPr lang="es-ES" sz="1600" b="1" dirty="0">
                <a:latin typeface="TT Commons Light" panose="02000506030000020003" pitchFamily="50" charset="0"/>
              </a:rPr>
              <a:t>capacidad para proteger contra los rayos UVA</a:t>
            </a:r>
            <a:r>
              <a:rPr lang="es-ES" sz="1600" dirty="0">
                <a:latin typeface="TT Commons Light" panose="02000506030000020003" pitchFamily="50" charset="0"/>
              </a:rPr>
              <a:t>, lo que se refleja en su etiquetado y regulaciones específicas en algunos países</a:t>
            </a:r>
            <a:r>
              <a:rPr lang="es-ES" sz="1600" dirty="0" smtClean="0">
                <a:latin typeface="TT Commons Light" panose="02000506030000020003" pitchFamily="50" charset="0"/>
              </a:rPr>
              <a:t>.</a:t>
            </a:r>
            <a:endParaRPr lang="en-US" dirty="0"/>
          </a:p>
          <a:p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419893" cy="424732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FILTROS SOLARES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178"/>
          <a:stretch/>
        </p:blipFill>
        <p:spPr>
          <a:xfrm>
            <a:off x="517249" y="4072166"/>
            <a:ext cx="1185486" cy="1192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r="51444"/>
          <a:stretch/>
        </p:blipFill>
        <p:spPr>
          <a:xfrm>
            <a:off x="583109" y="2217578"/>
            <a:ext cx="1053766" cy="11924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71624" y="2024483"/>
            <a:ext cx="69287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TT Commons Light" panose="02000506030000020003" pitchFamily="50" charset="0"/>
            </a:endParaRPr>
          </a:p>
          <a:p>
            <a:pPr algn="just"/>
            <a:r>
              <a:rPr lang="es-ES" sz="1600" dirty="0">
                <a:latin typeface="TT Commons Light" panose="02000506030000020003" pitchFamily="50" charset="0"/>
              </a:rPr>
              <a:t>El FPS indica numéricamente las veces que un protector solar prolongaría  el tiempo que tardaría la piel en quemarse sin </a:t>
            </a:r>
            <a:r>
              <a:rPr lang="es-ES" sz="1600" dirty="0" err="1">
                <a:latin typeface="TT Commons Light" panose="02000506030000020003" pitchFamily="50" charset="0"/>
              </a:rPr>
              <a:t>fotoprotección</a:t>
            </a:r>
            <a:r>
              <a:rPr lang="es-ES" sz="1600" dirty="0">
                <a:latin typeface="TT Commons Light" panose="02000506030000020003" pitchFamily="50" charset="0"/>
              </a:rPr>
              <a:t>. Así, si una piel se quemase en 10 minutos de exposición solar, un protector solar con FPS 10 teóricamente aumentaría el tiempo sin quemarse hasta 100 minutos.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40756" y="4252867"/>
            <a:ext cx="6825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TT Commons Light" panose="02000506030000020003" pitchFamily="50" charset="0"/>
              </a:rPr>
              <a:t>De acuerdo con la norma europea la protección frente a UVA debe ser al menos el 30% de la protección frente a UVB y se evalúa con el método </a:t>
            </a:r>
            <a:r>
              <a:rPr lang="en-US" sz="1600" dirty="0">
                <a:latin typeface="TT Commons Light" panose="02000506030000020003" pitchFamily="50" charset="0"/>
              </a:rPr>
              <a:t>ISO standard 24443 (determination of sunscreen UVA </a:t>
            </a:r>
            <a:r>
              <a:rPr lang="en-US" sz="1600" dirty="0" err="1">
                <a:latin typeface="TT Commons Light" panose="02000506030000020003" pitchFamily="50" charset="0"/>
              </a:rPr>
              <a:t>photoprotection</a:t>
            </a:r>
            <a:r>
              <a:rPr lang="en-US" sz="1600" dirty="0">
                <a:latin typeface="TT Commons Light" panose="02000506030000020003" pitchFamily="50" charset="0"/>
              </a:rPr>
              <a:t> in vitro). 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 Rectángulo"/>
          <p:cNvSpPr/>
          <p:nvPr/>
        </p:nvSpPr>
        <p:spPr>
          <a:xfrm>
            <a:off x="543496" y="1200522"/>
            <a:ext cx="8291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Filtros Solares Químicos y Físicos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419893" cy="424732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FILTROS SOLARES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99680" y="1752899"/>
            <a:ext cx="66354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Filtros Químicos:</a:t>
            </a:r>
            <a:endParaRPr lang="es-ES" sz="1600" b="1" dirty="0">
              <a:latin typeface="TT Commons Light" panose="02000506030000020003" pitchFamily="50" charset="0"/>
            </a:endParaRPr>
          </a:p>
          <a:p>
            <a:r>
              <a:rPr lang="es-ES" sz="1600" dirty="0" smtClean="0">
                <a:latin typeface="TT Commons Light" panose="02000506030000020003" pitchFamily="50" charset="0"/>
              </a:rPr>
              <a:t>Los </a:t>
            </a:r>
            <a:r>
              <a:rPr lang="es-ES" sz="1600" dirty="0">
                <a:latin typeface="TT Commons Light" panose="02000506030000020003" pitchFamily="50" charset="0"/>
              </a:rPr>
              <a:t>filtros químicos, también denominados filtros orgánicos, se componen de moléculas químicas que </a:t>
            </a:r>
            <a:r>
              <a:rPr lang="es-ES" sz="1600" b="1" dirty="0">
                <a:latin typeface="TT Commons Light" panose="02000506030000020003" pitchFamily="50" charset="0"/>
              </a:rPr>
              <a:t>absorben la radiación UV y la transforman en calor</a:t>
            </a:r>
            <a:r>
              <a:rPr lang="es-ES" sz="1600" dirty="0">
                <a:latin typeface="TT Commons Light" panose="02000506030000020003" pitchFamily="50" charset="0"/>
              </a:rPr>
              <a:t>, que luego se disipa de la piel. Estos filtros suelen ser compuestos orgánicos como </a:t>
            </a:r>
            <a:r>
              <a:rPr lang="es-ES" sz="1600" dirty="0" err="1">
                <a:latin typeface="TT Commons Light" panose="02000506030000020003" pitchFamily="50" charset="0"/>
              </a:rPr>
              <a:t>avobenzona</a:t>
            </a:r>
            <a:r>
              <a:rPr lang="es-ES" sz="1600" dirty="0">
                <a:latin typeface="TT Commons Light" panose="02000506030000020003" pitchFamily="50" charset="0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</a:rPr>
              <a:t>octocrileno</a:t>
            </a:r>
            <a:r>
              <a:rPr lang="es-ES" sz="1600" dirty="0">
                <a:latin typeface="TT Commons Light" panose="02000506030000020003" pitchFamily="50" charset="0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</a:rPr>
              <a:t>octisalato</a:t>
            </a:r>
            <a:r>
              <a:rPr lang="es-ES" sz="1600" dirty="0">
                <a:latin typeface="TT Commons Light" panose="02000506030000020003" pitchFamily="50" charset="0"/>
              </a:rPr>
              <a:t> y </a:t>
            </a:r>
            <a:r>
              <a:rPr lang="es-ES" sz="1600" dirty="0" err="1">
                <a:latin typeface="TT Commons Light" panose="02000506030000020003" pitchFamily="50" charset="0"/>
              </a:rPr>
              <a:t>homosalato</a:t>
            </a:r>
            <a:r>
              <a:rPr lang="es-ES" sz="1600" dirty="0">
                <a:latin typeface="TT Commons Light" panose="02000506030000020003" pitchFamily="50" charset="0"/>
              </a:rPr>
              <a:t>. </a:t>
            </a:r>
            <a:endParaRPr lang="es-ES" sz="1600" dirty="0" smtClean="0">
              <a:latin typeface="TT Commons Light" panose="02000506030000020003" pitchFamily="50" charset="0"/>
            </a:endParaRP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r>
              <a:rPr lang="es-ES" sz="1600" b="1" dirty="0">
                <a:latin typeface="TT Commons Light" panose="02000506030000020003" pitchFamily="50" charset="0"/>
              </a:rPr>
              <a:t>Filtros Físicos:</a:t>
            </a:r>
          </a:p>
          <a:p>
            <a:r>
              <a:rPr lang="es-ES" sz="1600" dirty="0">
                <a:latin typeface="TT Commons Light" panose="02000506030000020003" pitchFamily="50" charset="0"/>
              </a:rPr>
              <a:t>Los filtros físicos, también conocidos como filtros minerales, emplean compuestos como el dióxido de titanio y el óxido de zinc para crear una barrera física sobre la piel que </a:t>
            </a:r>
            <a:r>
              <a:rPr lang="es-ES" sz="1600" b="1" dirty="0">
                <a:latin typeface="TT Commons Light" panose="02000506030000020003" pitchFamily="50" charset="0"/>
              </a:rPr>
              <a:t>refleja y dispersa la radiación UV </a:t>
            </a:r>
            <a:r>
              <a:rPr lang="es-ES" sz="1600" dirty="0">
                <a:latin typeface="TT Commons Light" panose="02000506030000020003" pitchFamily="50" charset="0"/>
              </a:rPr>
              <a:t>antes de que penetre en la epidermis. Estos compuestos actúan como un escudo, bloqueando eficazmente tanto los rayos UVA como UVB. </a:t>
            </a:r>
            <a:endParaRPr lang="es-ES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4"/>
          <a:stretch/>
        </p:blipFill>
        <p:spPr>
          <a:xfrm>
            <a:off x="590571" y="3522614"/>
            <a:ext cx="1432160" cy="14190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1"/>
          <a:stretch/>
        </p:blipFill>
        <p:spPr>
          <a:xfrm>
            <a:off x="590571" y="1761560"/>
            <a:ext cx="1399976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 Rectángulo"/>
          <p:cNvSpPr/>
          <p:nvPr/>
        </p:nvSpPr>
        <p:spPr>
          <a:xfrm>
            <a:off x="543496" y="1200522"/>
            <a:ext cx="82916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TT Commons Light" panose="02000506030000020003" pitchFamily="50" charset="0"/>
              </a:rPr>
              <a:t>Protección Celular y Molecular</a:t>
            </a:r>
            <a:endParaRPr lang="en-US" sz="1600" b="1" dirty="0">
              <a:latin typeface="TT Commons Light" panose="02000506030000020003" pitchFamily="50" charset="0"/>
            </a:endParaRP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r>
              <a:rPr lang="es-ES" sz="1600" dirty="0" smtClean="0">
                <a:latin typeface="TT Commons Light" panose="02000506030000020003" pitchFamily="50" charset="0"/>
              </a:rPr>
              <a:t>Los </a:t>
            </a:r>
            <a:r>
              <a:rPr lang="es-ES" sz="1600" b="1" dirty="0">
                <a:latin typeface="TT Commons Light" panose="02000506030000020003" pitchFamily="50" charset="0"/>
              </a:rPr>
              <a:t>antioxidantes</a:t>
            </a:r>
            <a:r>
              <a:rPr lang="es-ES" sz="1600" dirty="0">
                <a:latin typeface="TT Commons Light" panose="02000506030000020003" pitchFamily="50" charset="0"/>
              </a:rPr>
              <a:t>, a diferencia de los filtros solares, no bloquean ni absorben la radiación UV. En cambio, su función principal es reducir o reparar los procesos oxidativos que la radiación UV, especialmente los rayos UVA, pueden inducir. </a:t>
            </a:r>
            <a:endParaRPr lang="es-ES" sz="1600" dirty="0" smtClean="0">
              <a:latin typeface="TT Commons Light" panose="02000506030000020003" pitchFamily="50" charset="0"/>
            </a:endParaRP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r>
              <a:rPr lang="es-ES" sz="1600" dirty="0" smtClean="0">
                <a:latin typeface="TT Commons Light" panose="02000506030000020003" pitchFamily="50" charset="0"/>
              </a:rPr>
              <a:t>Numerosos </a:t>
            </a:r>
            <a:r>
              <a:rPr lang="es-ES" sz="1600" dirty="0">
                <a:latin typeface="TT Commons Light" panose="02000506030000020003" pitchFamily="50" charset="0"/>
              </a:rPr>
              <a:t>estudios han demostrado que los antioxidantes, como </a:t>
            </a:r>
            <a:r>
              <a:rPr lang="es-ES" sz="1600" b="1" dirty="0">
                <a:latin typeface="TT Commons Light" panose="02000506030000020003" pitchFamily="50" charset="0"/>
              </a:rPr>
              <a:t>la vitamina </a:t>
            </a:r>
            <a:r>
              <a:rPr lang="es-ES" sz="1600" b="1" dirty="0" smtClean="0">
                <a:latin typeface="TT Commons Light" panose="02000506030000020003" pitchFamily="50" charset="0"/>
              </a:rPr>
              <a:t>E</a:t>
            </a:r>
            <a:r>
              <a:rPr lang="es-ES" sz="1600" dirty="0" smtClean="0">
                <a:latin typeface="TT Commons Light" panose="02000506030000020003" pitchFamily="50" charset="0"/>
              </a:rPr>
              <a:t>, </a:t>
            </a:r>
            <a:r>
              <a:rPr lang="es-ES" sz="1600" dirty="0">
                <a:latin typeface="TT Commons Light" panose="02000506030000020003" pitchFamily="50" charset="0"/>
              </a:rPr>
              <a:t>pueden ser efectivos en la </a:t>
            </a:r>
            <a:r>
              <a:rPr lang="es-ES" sz="1600" b="1" dirty="0">
                <a:latin typeface="TT Commons Light" panose="02000506030000020003" pitchFamily="50" charset="0"/>
              </a:rPr>
              <a:t>prevención del eritema </a:t>
            </a:r>
            <a:r>
              <a:rPr lang="es-ES" sz="1600" dirty="0">
                <a:latin typeface="TT Commons Light" panose="02000506030000020003" pitchFamily="50" charset="0"/>
              </a:rPr>
              <a:t>y en la protección contra el daño celular. Cuando se aplican tópicamente en combinación con filtros solares, estos antioxidantes pueden aumentar la eficacia </a:t>
            </a:r>
            <a:r>
              <a:rPr lang="es-ES" sz="1600" dirty="0" smtClean="0">
                <a:latin typeface="TT Commons Light" panose="02000506030000020003" pitchFamily="50" charset="0"/>
              </a:rPr>
              <a:t>de </a:t>
            </a:r>
            <a:r>
              <a:rPr lang="es-ES" sz="1600" dirty="0">
                <a:latin typeface="TT Commons Light" panose="02000506030000020003" pitchFamily="50" charset="0"/>
              </a:rPr>
              <a:t>la protección solar, proporcionando una defensa más completa contra el daño inducido por la radiación </a:t>
            </a:r>
            <a:r>
              <a:rPr lang="es-ES" sz="1600" dirty="0" smtClean="0">
                <a:latin typeface="TT Commons Light" panose="02000506030000020003" pitchFamily="50" charset="0"/>
              </a:rPr>
              <a:t>UV.</a:t>
            </a:r>
            <a:endParaRPr lang="en-US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114553" cy="424732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ANTIOXIDANTES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57" y="2652773"/>
            <a:ext cx="2664296" cy="10431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7457" y="2772606"/>
            <a:ext cx="5080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latin typeface="TT Commons Light" panose="02000506030000020003" pitchFamily="50" charset="0"/>
              </a:rPr>
              <a:t>Los antioxidantes </a:t>
            </a:r>
            <a:r>
              <a:rPr lang="es-ES" b="1" dirty="0">
                <a:latin typeface="TT Commons Light" panose="02000506030000020003" pitchFamily="50" charset="0"/>
              </a:rPr>
              <a:t>neutralizan los ROS </a:t>
            </a:r>
            <a:r>
              <a:rPr lang="es-ES" dirty="0">
                <a:latin typeface="TT Commons Light" panose="02000506030000020003" pitchFamily="50" charset="0"/>
              </a:rPr>
              <a:t>(especies reactivas de oxígeno) y ayudan a reparar el daño celular.</a:t>
            </a:r>
          </a:p>
        </p:txBody>
      </p:sp>
    </p:spTree>
    <p:extLst>
      <p:ext uri="{BB962C8B-B14F-4D97-AF65-F5344CB8AC3E}">
        <p14:creationId xmlns:p14="http://schemas.microsoft.com/office/powerpoint/2010/main" val="41526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92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19455" y="3184564"/>
            <a:ext cx="3081293" cy="662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/>
                <a:cs typeface="Gotham Book" pitchFamily="50" charset="0"/>
              </a:rPr>
              <a:t>INGREDIENTES</a:t>
            </a:r>
            <a:endParaRPr lang="es-ES" sz="2798" dirty="0">
              <a:latin typeface="Gotham Rounded Book"/>
              <a:cs typeface="Gotham Book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40" y="696466"/>
            <a:ext cx="2524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4 ata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4 atache" id="{30CCF2F1-6F2D-48AE-80CD-5E91AA5FF062}" vid="{DB240467-B112-49BA-A9A5-762E65B510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 atache</Template>
  <TotalTime>53494</TotalTime>
  <Words>2693</Words>
  <Application>Microsoft Office PowerPoint</Application>
  <PresentationFormat>Personalizado</PresentationFormat>
  <Paragraphs>293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SimSun</vt:lpstr>
      <vt:lpstr>Arial</vt:lpstr>
      <vt:lpstr>Bebas Neue Regular</vt:lpstr>
      <vt:lpstr>Calibri</vt:lpstr>
      <vt:lpstr>Carlito</vt:lpstr>
      <vt:lpstr>Gotham Book</vt:lpstr>
      <vt:lpstr>Gotham Rounded Book</vt:lpstr>
      <vt:lpstr>Tahoma</vt:lpstr>
      <vt:lpstr>TT Commons</vt:lpstr>
      <vt:lpstr>TT Commons Light</vt:lpstr>
      <vt:lpstr>Verdana</vt:lpstr>
      <vt:lpstr>Wingdings</vt:lpstr>
      <vt:lpstr>Tema4 atache</vt:lpstr>
      <vt:lpstr>Presentación de PowerPoint</vt:lpstr>
      <vt:lpstr>NUEVA LÍNEA PROTECCIÓN SOLAR</vt:lpstr>
      <vt:lpstr>BENEFICIOS</vt:lpstr>
      <vt:lpstr>Presentación de PowerPoint</vt:lpstr>
      <vt:lpstr>RADIACIÓN SOLAR</vt:lpstr>
      <vt:lpstr>FILTROS SOLARES</vt:lpstr>
      <vt:lpstr>FILTROS SOLARES</vt:lpstr>
      <vt:lpstr>ANTIOXIDANTES</vt:lpstr>
      <vt:lpstr>Presentación de PowerPoint</vt:lpstr>
      <vt:lpstr>FILTROS QUÍMICOS</vt:lpstr>
      <vt:lpstr>FILTROS FÍSICOS</vt:lpstr>
      <vt:lpstr>ANTIOXIDANTES</vt:lpstr>
      <vt:lpstr>ANTIOXIDANTES</vt:lpstr>
      <vt:lpstr>HUMECTANTES</vt:lpstr>
      <vt:lpstr>OTROS INGREDIENTES</vt:lpstr>
      <vt:lpstr>OTROS INGREDIENTES</vt:lpstr>
      <vt:lpstr>OTROS INGREDIENTES</vt:lpstr>
      <vt:lpstr>OTROS INGREDIENTES</vt:lpstr>
      <vt:lpstr>Presentación de PowerPoint</vt:lpstr>
      <vt:lpstr>Productos FACIALES línea BE SUN</vt:lpstr>
      <vt:lpstr>Productos CORPORALES línea BE SUN</vt:lpstr>
      <vt:lpstr>Be sun ANTI-AGEING CREAM 50 spf</vt:lpstr>
      <vt:lpstr>BE SUN LIGHT EMULSION SPF 50+</vt:lpstr>
      <vt:lpstr>BE SUN MAKE UP ANTIAGING DORE  SPF 50+</vt:lpstr>
      <vt:lpstr>BE SUN MAKE UP ANTIAGING DORE  SPF 50+</vt:lpstr>
      <vt:lpstr>BE SUN DELICATE ULTRA PROTECTION SPF 50+</vt:lpstr>
      <vt:lpstr>BE SUN PHOTOPROTECTOR SPRAY LOTION SPF 50+</vt:lpstr>
      <vt:lpstr>BE SUN DRY OIL PHOTOPROTECTOR SPF 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CMB</dc:creator>
  <cp:lastModifiedBy>Lorena Martinez</cp:lastModifiedBy>
  <cp:revision>3182</cp:revision>
  <cp:lastPrinted>2017-10-20T06:50:32Z</cp:lastPrinted>
  <dcterms:created xsi:type="dcterms:W3CDTF">2017-06-09T06:59:31Z</dcterms:created>
  <dcterms:modified xsi:type="dcterms:W3CDTF">2024-05-31T11:18:39Z</dcterms:modified>
</cp:coreProperties>
</file>