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819" r:id="rId2"/>
    <p:sldId id="731" r:id="rId3"/>
    <p:sldId id="733" r:id="rId4"/>
    <p:sldId id="820" r:id="rId5"/>
    <p:sldId id="734" r:id="rId6"/>
    <p:sldId id="821" r:id="rId7"/>
    <p:sldId id="822" r:id="rId8"/>
    <p:sldId id="823" r:id="rId9"/>
    <p:sldId id="824" r:id="rId10"/>
    <p:sldId id="825" r:id="rId11"/>
    <p:sldId id="826" r:id="rId12"/>
    <p:sldId id="827" r:id="rId13"/>
    <p:sldId id="828" r:id="rId14"/>
    <p:sldId id="830" r:id="rId15"/>
    <p:sldId id="829" r:id="rId16"/>
    <p:sldId id="831" r:id="rId17"/>
    <p:sldId id="833" r:id="rId18"/>
    <p:sldId id="834" r:id="rId19"/>
    <p:sldId id="832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43" r:id="rId29"/>
  </p:sldIdLst>
  <p:sldSz cx="10160000" cy="5713413"/>
  <p:notesSz cx="6858000" cy="9144000"/>
  <p:defaultTextStyle>
    <a:defPPr>
      <a:defRPr lang="es-ES"/>
    </a:defPPr>
    <a:lvl1pPr marL="0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8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7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74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94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14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1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51" algn="l" defTabSz="9140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E94"/>
    <a:srgbClr val="51D0DD"/>
    <a:srgbClr val="5AADD4"/>
    <a:srgbClr val="B61258"/>
    <a:srgbClr val="E5A589"/>
    <a:srgbClr val="C4C022"/>
    <a:srgbClr val="DEDA42"/>
    <a:srgbClr val="FFFFFF"/>
    <a:srgbClr val="DDEB2D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878" autoAdjust="0"/>
  </p:normalViewPr>
  <p:slideViewPr>
    <p:cSldViewPr>
      <p:cViewPr varScale="1">
        <p:scale>
          <a:sx n="87" d="100"/>
          <a:sy n="87" d="100"/>
        </p:scale>
        <p:origin x="654" y="90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E08F-1702-B24C-B93C-19A03ACCB07D}" type="datetimeFigureOut">
              <a:rPr lang="es-ES_tradnl" smtClean="0"/>
              <a:pPr/>
              <a:t>05/06/2024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EC700-6D31-674E-9210-2B86FC38837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11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9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8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7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74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94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14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1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51" algn="l" defTabSz="914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8500" y="1406968"/>
            <a:ext cx="8763000" cy="3515357"/>
          </a:xfrm>
        </p:spPr>
        <p:txBody>
          <a:bodyPr>
            <a:normAutofit/>
          </a:bodyPr>
          <a:lstStyle>
            <a:lvl1pPr marL="0" indent="0" algn="l">
              <a:buNone/>
              <a:defRPr sz="1666"/>
            </a:lvl1pPr>
            <a:lvl2pPr marL="380783" indent="0" algn="ctr">
              <a:buNone/>
              <a:defRPr sz="1666"/>
            </a:lvl2pPr>
            <a:lvl3pPr marL="761566" indent="0" algn="ctr">
              <a:buNone/>
              <a:defRPr sz="1500"/>
            </a:lvl3pPr>
            <a:lvl4pPr marL="1142348" indent="0" algn="ctr">
              <a:buNone/>
              <a:defRPr sz="1332"/>
            </a:lvl4pPr>
            <a:lvl5pPr marL="1523132" indent="0" algn="ctr">
              <a:buNone/>
              <a:defRPr sz="1332"/>
            </a:lvl5pPr>
            <a:lvl6pPr marL="1903914" indent="0" algn="ctr">
              <a:buNone/>
              <a:defRPr sz="1332"/>
            </a:lvl6pPr>
            <a:lvl7pPr marL="2284698" indent="0" algn="ctr">
              <a:buNone/>
              <a:defRPr sz="1332"/>
            </a:lvl7pPr>
            <a:lvl8pPr marL="2665480" indent="0" algn="ctr">
              <a:buNone/>
              <a:defRPr sz="1332"/>
            </a:lvl8pPr>
            <a:lvl9pPr marL="3046263" indent="0" algn="ctr">
              <a:buNone/>
              <a:defRPr sz="1332"/>
            </a:lvl9pPr>
          </a:lstStyle>
          <a:p>
            <a:r>
              <a:rPr lang="es-ES" dirty="0" smtClean="0"/>
              <a:t>Texto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98502" y="372307"/>
            <a:ext cx="1769395" cy="50257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666" dirty="0" smtClean="0">
                <a:latin typeface="Bebas Neue Regular" panose="00000500000000000000" pitchFamily="50" charset="0"/>
              </a:rPr>
              <a:t>ANTIOXIDANTES</a:t>
            </a:r>
            <a:endParaRPr lang="es-ES" sz="2666" dirty="0">
              <a:latin typeface="Bebas Neue Regular" panose="00000500000000000000" pitchFamily="50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1"/>
            <a:ext cx="10160000" cy="5713413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>
                <a:ln>
                  <a:noFill/>
                </a:ln>
                <a:noFill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8" y="138127"/>
              <a:ext cx="10420014" cy="115078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220" y="228576"/>
              <a:ext cx="1480780" cy="10214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2" y="6319010"/>
              <a:ext cx="350196" cy="350196"/>
            </a:xfrm>
            <a:prstGeom prst="rect">
              <a:avLst/>
            </a:prstGeom>
          </p:spPr>
        </p:pic>
        <p:cxnSp>
          <p:nvCxnSpPr>
            <p:cNvPr id="11" name="Conector recto 10"/>
            <p:cNvCxnSpPr/>
            <p:nvPr/>
          </p:nvCxnSpPr>
          <p:spPr>
            <a:xfrm flipH="1">
              <a:off x="838200" y="6494108"/>
              <a:ext cx="48816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6494835" y="6494108"/>
              <a:ext cx="48589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1" y="380300"/>
            <a:ext cx="7172092" cy="46153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189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F23A-6227-4435-9EC8-D40D4694E31D}" type="datetimeFigureOut">
              <a:rPr lang="es-ES" smtClean="0"/>
              <a:pPr/>
              <a:t>05/06/2024</a:t>
            </a:fld>
            <a:endParaRPr lang="es-E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6E465026-7CB4-4BEC-BED0-BB10A1A4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6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1" y="483049"/>
            <a:ext cx="6324158" cy="256036"/>
          </a:xfrm>
        </p:spPr>
        <p:txBody>
          <a:bodyPr lIns="0" tIns="0" rIns="0" bIns="0"/>
          <a:lstStyle>
            <a:lvl1pPr>
              <a:defRPr sz="1849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F23A-6227-4435-9EC8-D40D4694E31D}" type="datetimeFigureOut">
              <a:rPr lang="es-ES" smtClean="0"/>
              <a:pPr/>
              <a:t>05/06/2024</a:t>
            </a:fld>
            <a:endParaRPr 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fld id="{6E465026-7CB4-4BEC-BED0-BB10A1A4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54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1" y="380300"/>
            <a:ext cx="917239" cy="461537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8500" y="1263097"/>
            <a:ext cx="3177686" cy="144443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84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761566" rtl="0" eaLnBrk="1" latinLnBrk="0" hangingPunct="1">
        <a:lnSpc>
          <a:spcPct val="90000"/>
        </a:lnSpc>
        <a:spcBef>
          <a:spcPct val="0"/>
        </a:spcBef>
        <a:buNone/>
        <a:defRPr sz="2666" kern="2000" spc="125" baseline="0">
          <a:solidFill>
            <a:schemeClr val="tx1"/>
          </a:solidFill>
          <a:latin typeface="Bebas Neue Regular" panose="00000500000000000000" pitchFamily="50" charset="0"/>
          <a:ea typeface="+mj-ea"/>
          <a:cs typeface="+mj-cs"/>
        </a:defRPr>
      </a:lvl1pPr>
    </p:titleStyle>
    <p:bodyStyle>
      <a:lvl1pPr marL="190391" indent="-190391" algn="l" defTabSz="761566" rtl="0" eaLnBrk="1" latinLnBrk="0" hangingPunct="1">
        <a:lnSpc>
          <a:spcPct val="90000"/>
        </a:lnSpc>
        <a:spcBef>
          <a:spcPts val="832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1pPr>
      <a:lvl2pPr marL="571174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2pPr>
      <a:lvl3pPr marL="951958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3pPr>
      <a:lvl4pPr marL="1332740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4pPr>
      <a:lvl5pPr marL="1713523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5pPr>
      <a:lvl6pPr marL="2094306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088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872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6653" indent="-190391" algn="l" defTabSz="761566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783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566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348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132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914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698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80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263" algn="l" defTabSz="7615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291" y="2208634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74163" y="3516001"/>
            <a:ext cx="3171895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PRESENTATION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56" y="624458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TT Commons Light" panose="02000506030000020003" pitchFamily="50" charset="0"/>
              </a:rPr>
              <a:t>Be </a:t>
            </a:r>
            <a:r>
              <a:rPr lang="es-ES" sz="1600" b="1" dirty="0" err="1">
                <a:latin typeface="TT Commons Light" panose="02000506030000020003" pitchFamily="50" charset="0"/>
              </a:rPr>
              <a:t>Sun's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combination</a:t>
            </a:r>
            <a:r>
              <a:rPr lang="es-ES" sz="1600" b="1" dirty="0">
                <a:latin typeface="TT Commons Light" panose="02000506030000020003" pitchFamily="50" charset="0"/>
              </a:rPr>
              <a:t> of </a:t>
            </a:r>
            <a:r>
              <a:rPr lang="es-ES" sz="1600" b="1" dirty="0" err="1">
                <a:latin typeface="TT Commons Light" panose="02000506030000020003" pitchFamily="50" charset="0"/>
              </a:rPr>
              <a:t>chemical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filters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broadens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the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spectrum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for</a:t>
            </a:r>
            <a:r>
              <a:rPr lang="es-ES" sz="1600" b="1" dirty="0">
                <a:latin typeface="TT Commons Light" panose="02000506030000020003" pitchFamily="50" charset="0"/>
              </a:rPr>
              <a:t> full UVB/UVA </a:t>
            </a:r>
            <a:r>
              <a:rPr lang="es-ES" sz="1600" b="1" dirty="0" err="1">
                <a:latin typeface="TT Commons Light" panose="02000506030000020003" pitchFamily="50" charset="0"/>
              </a:rPr>
              <a:t>coverage</a:t>
            </a:r>
            <a:endParaRPr lang="es-ES" sz="1600" b="1" dirty="0">
              <a:latin typeface="TT Commons Light" panose="02000506030000020003" pitchFamily="50" charset="0"/>
            </a:endParaRPr>
          </a:p>
          <a:p>
            <a:endParaRPr lang="es-ES" sz="1600" b="1" dirty="0">
              <a:latin typeface="TT Commons Light" panose="02000506030000020003" pitchFamily="50" charset="0"/>
            </a:endParaRPr>
          </a:p>
          <a:p>
            <a:r>
              <a:rPr lang="es-ES" sz="1600" b="1" dirty="0" err="1">
                <a:latin typeface="TT Commons Light" panose="02000506030000020003" pitchFamily="50" charset="0"/>
              </a:rPr>
              <a:t>Octocrylene</a:t>
            </a:r>
            <a:r>
              <a:rPr lang="es-ES" sz="1600" b="1" dirty="0">
                <a:latin typeface="TT Commons Light" panose="02000506030000020003" pitchFamily="50" charset="0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</a:rPr>
              <a:t>Absorbs</a:t>
            </a:r>
            <a:r>
              <a:rPr lang="es-ES" sz="1600" dirty="0">
                <a:latin typeface="TT Commons Light" panose="02000506030000020003" pitchFamily="50" charset="0"/>
              </a:rPr>
              <a:t> UVB and </a:t>
            </a:r>
            <a:r>
              <a:rPr lang="es-ES" sz="1600" dirty="0" err="1">
                <a:latin typeface="TT Commons Light" panose="02000506030000020003" pitchFamily="50" charset="0"/>
              </a:rPr>
              <a:t>some</a:t>
            </a:r>
            <a:r>
              <a:rPr lang="es-ES" sz="1600" dirty="0">
                <a:latin typeface="TT Commons Light" panose="02000506030000020003" pitchFamily="50" charset="0"/>
              </a:rPr>
              <a:t> UVA </a:t>
            </a:r>
            <a:r>
              <a:rPr lang="es-ES" sz="1600" dirty="0" err="1">
                <a:latin typeface="TT Commons Light" panose="02000506030000020003" pitchFamily="50" charset="0"/>
              </a:rPr>
              <a:t>rays</a:t>
            </a:r>
            <a:r>
              <a:rPr lang="es-ES" sz="1600" dirty="0">
                <a:latin typeface="TT Commons Light" panose="02000506030000020003" pitchFamily="50" charset="0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</a:rPr>
              <a:t>preventing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sun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damage</a:t>
            </a:r>
            <a:r>
              <a:rPr lang="es-ES" sz="1600" dirty="0">
                <a:latin typeface="TT Commons Light" panose="02000506030000020003" pitchFamily="50" charset="0"/>
              </a:rPr>
              <a:t>. </a:t>
            </a:r>
            <a:r>
              <a:rPr lang="es-ES" sz="1600" dirty="0" err="1">
                <a:latin typeface="TT Commons Light" panose="02000506030000020003" pitchFamily="50" charset="0"/>
              </a:rPr>
              <a:t>Helps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stabilise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other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sunscreens</a:t>
            </a:r>
            <a:r>
              <a:rPr lang="es-ES" sz="1600" dirty="0">
                <a:latin typeface="TT Commons Light" panose="02000506030000020003" pitchFamily="50" charset="0"/>
              </a:rPr>
              <a:t> in </a:t>
            </a:r>
            <a:r>
              <a:rPr lang="es-ES" sz="1600" dirty="0" err="1">
                <a:latin typeface="TT Commons Light" panose="02000506030000020003" pitchFamily="50" charset="0"/>
              </a:rPr>
              <a:t>the</a:t>
            </a:r>
            <a:r>
              <a:rPr lang="es-ES" sz="1600" dirty="0">
                <a:latin typeface="TT Commons Light" panose="02000506030000020003" pitchFamily="50" charset="0"/>
              </a:rPr>
              <a:t> formula.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b="1" dirty="0" err="1">
                <a:latin typeface="TT Commons Light" panose="02000506030000020003" pitchFamily="50" charset="0"/>
              </a:rPr>
              <a:t>Ethylhexyl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Methoxycinnamate</a:t>
            </a:r>
            <a:r>
              <a:rPr lang="es-ES" sz="1600" b="1" dirty="0">
                <a:latin typeface="TT Commons Light" panose="02000506030000020003" pitchFamily="50" charset="0"/>
              </a:rPr>
              <a:t> (</a:t>
            </a:r>
            <a:r>
              <a:rPr lang="es-ES" sz="1600" b="1" dirty="0" err="1">
                <a:latin typeface="TT Commons Light" panose="02000506030000020003" pitchFamily="50" charset="0"/>
              </a:rPr>
              <a:t>Octinoxate</a:t>
            </a:r>
            <a:r>
              <a:rPr lang="es-ES" sz="1600" dirty="0">
                <a:latin typeface="TT Commons Light" panose="02000506030000020003" pitchFamily="50" charset="0"/>
              </a:rPr>
              <a:t>): </a:t>
            </a:r>
            <a:r>
              <a:rPr lang="es-ES" sz="1600" dirty="0" err="1">
                <a:latin typeface="TT Commons Light" panose="02000506030000020003" pitchFamily="50" charset="0"/>
              </a:rPr>
              <a:t>Absorbs</a:t>
            </a:r>
            <a:r>
              <a:rPr lang="es-ES" sz="1600" dirty="0">
                <a:latin typeface="TT Commons Light" panose="02000506030000020003" pitchFamily="50" charset="0"/>
              </a:rPr>
              <a:t> UVB </a:t>
            </a:r>
            <a:r>
              <a:rPr lang="es-ES" sz="1600" dirty="0" err="1">
                <a:latin typeface="TT Commons Light" panose="02000506030000020003" pitchFamily="50" charset="0"/>
              </a:rPr>
              <a:t>rays</a:t>
            </a:r>
            <a:r>
              <a:rPr lang="es-ES" sz="1600" dirty="0">
                <a:latin typeface="TT Commons Light" panose="02000506030000020003" pitchFamily="50" charset="0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</a:rPr>
              <a:t>protecting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the</a:t>
            </a:r>
            <a:r>
              <a:rPr lang="es-ES" sz="1600" dirty="0">
                <a:latin typeface="TT Commons Light" panose="02000506030000020003" pitchFamily="50" charset="0"/>
              </a:rPr>
              <a:t> skin </a:t>
            </a:r>
            <a:r>
              <a:rPr lang="es-ES" sz="1600" dirty="0" err="1">
                <a:latin typeface="TT Commons Light" panose="02000506030000020003" pitchFamily="50" charset="0"/>
              </a:rPr>
              <a:t>from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sunburn</a:t>
            </a:r>
            <a:r>
              <a:rPr lang="es-ES" sz="1600" dirty="0">
                <a:latin typeface="TT Commons Light" panose="02000506030000020003" pitchFamily="50" charset="0"/>
              </a:rPr>
              <a:t>.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b="1" dirty="0" err="1">
                <a:latin typeface="TT Commons Light" panose="02000506030000020003" pitchFamily="50" charset="0"/>
              </a:rPr>
              <a:t>Butyl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Methoxydibenzoylmethane</a:t>
            </a:r>
            <a:r>
              <a:rPr lang="es-ES" sz="1600" b="1" dirty="0">
                <a:latin typeface="TT Commons Light" panose="02000506030000020003" pitchFamily="50" charset="0"/>
              </a:rPr>
              <a:t> (</a:t>
            </a:r>
            <a:r>
              <a:rPr lang="es-ES" sz="1600" b="1" dirty="0" err="1">
                <a:latin typeface="TT Commons Light" panose="02000506030000020003" pitchFamily="50" charset="0"/>
              </a:rPr>
              <a:t>Avobenzone</a:t>
            </a:r>
            <a:r>
              <a:rPr lang="es-ES" sz="1600" dirty="0">
                <a:latin typeface="TT Commons Light" panose="02000506030000020003" pitchFamily="50" charset="0"/>
              </a:rPr>
              <a:t>): </a:t>
            </a:r>
            <a:r>
              <a:rPr lang="es-ES" sz="1600" dirty="0" err="1">
                <a:latin typeface="TT Commons Light" panose="02000506030000020003" pitchFamily="50" charset="0"/>
              </a:rPr>
              <a:t>Provides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effective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protection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against</a:t>
            </a:r>
            <a:r>
              <a:rPr lang="es-ES" sz="1600" dirty="0">
                <a:latin typeface="TT Commons Light" panose="02000506030000020003" pitchFamily="50" charset="0"/>
              </a:rPr>
              <a:t> UVA </a:t>
            </a:r>
            <a:r>
              <a:rPr lang="es-ES" sz="1600" dirty="0" err="1">
                <a:latin typeface="TT Commons Light" panose="02000506030000020003" pitchFamily="50" charset="0"/>
              </a:rPr>
              <a:t>rays</a:t>
            </a:r>
            <a:r>
              <a:rPr lang="es-ES" sz="1600" dirty="0">
                <a:latin typeface="TT Commons Light" panose="02000506030000020003" pitchFamily="50" charset="0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</a:rPr>
              <a:t>responsible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for</a:t>
            </a:r>
            <a:r>
              <a:rPr lang="es-ES" sz="1600" dirty="0">
                <a:latin typeface="TT Commons Light" panose="02000506030000020003" pitchFamily="50" charset="0"/>
              </a:rPr>
              <a:t> skin </a:t>
            </a:r>
            <a:r>
              <a:rPr lang="es-ES" sz="1600" dirty="0" err="1">
                <a:latin typeface="TT Commons Light" panose="02000506030000020003" pitchFamily="50" charset="0"/>
              </a:rPr>
              <a:t>ageing</a:t>
            </a:r>
            <a:r>
              <a:rPr lang="es-ES" sz="1600" dirty="0">
                <a:latin typeface="TT Commons Light" panose="02000506030000020003" pitchFamily="50" charset="0"/>
              </a:rPr>
              <a:t>.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b="1" dirty="0" err="1">
                <a:latin typeface="TT Commons Light" panose="02000506030000020003" pitchFamily="50" charset="0"/>
              </a:rPr>
              <a:t>Ethylhexyl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Triazone</a:t>
            </a:r>
            <a:r>
              <a:rPr lang="es-ES" sz="1600" dirty="0">
                <a:latin typeface="TT Commons Light" panose="02000506030000020003" pitchFamily="50" charset="0"/>
              </a:rPr>
              <a:t>: A </a:t>
            </a:r>
            <a:r>
              <a:rPr lang="es-ES" sz="1600" dirty="0" err="1">
                <a:latin typeface="TT Commons Light" panose="02000506030000020003" pitchFamily="50" charset="0"/>
              </a:rPr>
              <a:t>highly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effective</a:t>
            </a:r>
            <a:r>
              <a:rPr lang="es-ES" sz="1600" dirty="0">
                <a:latin typeface="TT Commons Light" panose="02000506030000020003" pitchFamily="50" charset="0"/>
              </a:rPr>
              <a:t> UVB </a:t>
            </a:r>
            <a:r>
              <a:rPr lang="es-ES" sz="1600" dirty="0" err="1">
                <a:latin typeface="TT Commons Light" panose="02000506030000020003" pitchFamily="50" charset="0"/>
              </a:rPr>
              <a:t>filter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that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provides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broad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spectrum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protection</a:t>
            </a:r>
            <a:r>
              <a:rPr lang="es-ES" sz="1600" dirty="0">
                <a:latin typeface="TT Commons Light" panose="02000506030000020003" pitchFamily="50" charset="0"/>
              </a:rPr>
              <a:t>.</a:t>
            </a:r>
          </a:p>
          <a:p>
            <a:endParaRPr lang="es-ES" sz="1600" dirty="0">
              <a:latin typeface="TT Commons Light" panose="02000506030000020003" pitchFamily="50" charset="0"/>
            </a:endParaRPr>
          </a:p>
          <a:p>
            <a:r>
              <a:rPr lang="es-ES" sz="1600" b="1" dirty="0" err="1">
                <a:latin typeface="TT Commons Light" panose="02000506030000020003" pitchFamily="50" charset="0"/>
              </a:rPr>
              <a:t>Diethylamino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Hydroxybenzoyl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Hexyl</a:t>
            </a:r>
            <a:r>
              <a:rPr lang="es-ES" sz="1600" b="1" dirty="0">
                <a:latin typeface="TT Commons Light" panose="02000506030000020003" pitchFamily="50" charset="0"/>
              </a:rPr>
              <a:t> </a:t>
            </a:r>
            <a:r>
              <a:rPr lang="es-ES" sz="1600" b="1" dirty="0" err="1">
                <a:latin typeface="TT Commons Light" panose="02000506030000020003" pitchFamily="50" charset="0"/>
              </a:rPr>
              <a:t>Benzoate</a:t>
            </a:r>
            <a:r>
              <a:rPr lang="es-ES" sz="1600" dirty="0">
                <a:latin typeface="TT Commons Light" panose="02000506030000020003" pitchFamily="50" charset="0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</a:rPr>
              <a:t>Protects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against</a:t>
            </a:r>
            <a:r>
              <a:rPr lang="es-ES" sz="1600" dirty="0">
                <a:latin typeface="TT Commons Light" panose="02000506030000020003" pitchFamily="50" charset="0"/>
              </a:rPr>
              <a:t> UVA </a:t>
            </a:r>
            <a:r>
              <a:rPr lang="es-ES" sz="1600" dirty="0" err="1">
                <a:latin typeface="TT Commons Light" panose="02000506030000020003" pitchFamily="50" charset="0"/>
              </a:rPr>
              <a:t>rays</a:t>
            </a:r>
            <a:r>
              <a:rPr lang="es-ES" sz="1600" dirty="0">
                <a:latin typeface="TT Commons Light" panose="02000506030000020003" pitchFamily="50" charset="0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</a:rPr>
              <a:t>contributing</a:t>
            </a:r>
            <a:r>
              <a:rPr lang="es-ES" sz="1600" dirty="0">
                <a:latin typeface="TT Commons Light" panose="02000506030000020003" pitchFamily="50" charset="0"/>
              </a:rPr>
              <a:t> to </a:t>
            </a:r>
            <a:r>
              <a:rPr lang="es-ES" sz="1600" dirty="0" err="1">
                <a:latin typeface="TT Commons Light" panose="02000506030000020003" pitchFamily="50" charset="0"/>
              </a:rPr>
              <a:t>broad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spectrum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sun</a:t>
            </a:r>
            <a:r>
              <a:rPr lang="es-ES" sz="1600" dirty="0">
                <a:latin typeface="TT Commons Light" panose="02000506030000020003" pitchFamily="50" charset="0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</a:rPr>
              <a:t>protection</a:t>
            </a:r>
            <a:r>
              <a:rPr lang="es-ES" sz="1600" dirty="0">
                <a:latin typeface="TT Commons Light" panose="02000506030000020003" pitchFamily="50" charset="0"/>
              </a:rPr>
              <a:t>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459969" cy="424732"/>
          </a:xfrm>
        </p:spPr>
        <p:txBody>
          <a:bodyPr/>
          <a:lstStyle/>
          <a:p>
            <a:r>
              <a:rPr lang="es-ES" sz="2400" spc="300" dirty="0"/>
              <a:t>CHEMICAL FILTERS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Titanium dioxide: A mineral sunscreen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Its main function is to protect the skin from the sun's ultraviolet (UV) rays, both UVA and UVB, through a physical mechanism of reflection and scattering of radiation.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Broad spectrum</a:t>
            </a:r>
            <a:r>
              <a:rPr lang="en-US" sz="1600" dirty="0">
                <a:latin typeface="TT Commons Light" panose="02000506030000020003" pitchFamily="50" charset="0"/>
              </a:rPr>
              <a:t>: Offers protection against a wide range of UV rays, including UVA and UVB, which are considered to be responsible for premature skin ageing and skin cancer.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 err="1">
                <a:latin typeface="TT Commons Light" panose="02000506030000020003" pitchFamily="50" charset="0"/>
              </a:rPr>
              <a:t>Photostable</a:t>
            </a:r>
            <a:r>
              <a:rPr lang="en-US" sz="1600" dirty="0">
                <a:latin typeface="TT Commons Light" panose="02000506030000020003" pitchFamily="50" charset="0"/>
              </a:rPr>
              <a:t>: Maintains its protective efficacy even under prolonged sun exposure, unlike some chemical filters that degrade over time.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Safe and well tolerated</a:t>
            </a:r>
            <a:r>
              <a:rPr lang="en-US" sz="1600" dirty="0">
                <a:latin typeface="TT Commons Light" panose="02000506030000020003" pitchFamily="50" charset="0"/>
              </a:rPr>
              <a:t>: Generally considered safe for all skin types, including sensitive or irritation-prone skin.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Water-resistant</a:t>
            </a:r>
            <a:r>
              <a:rPr lang="en-US" sz="1600" dirty="0">
                <a:latin typeface="TT Commons Light" panose="02000506030000020003" pitchFamily="50" charset="0"/>
              </a:rPr>
              <a:t>: Maintains its protection even after swimming or sweating.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 err="1">
                <a:latin typeface="TT Commons Light" panose="02000506030000020003" pitchFamily="50" charset="0"/>
              </a:rPr>
              <a:t>Mattifying</a:t>
            </a:r>
            <a:r>
              <a:rPr lang="en-US" sz="1600" b="1" dirty="0">
                <a:latin typeface="TT Commons Light" panose="02000506030000020003" pitchFamily="50" charset="0"/>
              </a:rPr>
              <a:t> effect: </a:t>
            </a:r>
            <a:r>
              <a:rPr lang="en-US" sz="1600" dirty="0">
                <a:latin typeface="TT Commons Light" panose="02000506030000020003" pitchFamily="50" charset="0"/>
              </a:rPr>
              <a:t>Helps control sebum production and reduces shine on the skin.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424125" cy="424732"/>
          </a:xfrm>
        </p:spPr>
        <p:txBody>
          <a:bodyPr/>
          <a:lstStyle/>
          <a:p>
            <a:r>
              <a:rPr lang="es-ES" sz="2400" spc="300" dirty="0"/>
              <a:t>PHYSICAL FILTERS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latin typeface="TT Commons Light" panose="02000506030000020003" pitchFamily="50" charset="0"/>
              </a:rPr>
              <a:t>VITAMIN </a:t>
            </a:r>
            <a:r>
              <a:rPr lang="es-ES" sz="1600" b="1" dirty="0" smtClean="0">
                <a:latin typeface="TT Commons Light" panose="02000506030000020003" pitchFamily="50" charset="0"/>
              </a:rPr>
              <a:t>E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Vitamin E, also known as alpha-tocopherol, is a fat-soluble antioxidant widely </a:t>
            </a:r>
            <a:r>
              <a:rPr lang="en-US" sz="1600" dirty="0" err="1">
                <a:latin typeface="TT Commons Light" panose="02000506030000020003" pitchFamily="50" charset="0"/>
              </a:rPr>
              <a:t>recognised</a:t>
            </a:r>
            <a:r>
              <a:rPr lang="en-US" sz="1600" dirty="0">
                <a:latin typeface="TT Commons Light" panose="02000506030000020003" pitchFamily="50" charset="0"/>
              </a:rPr>
              <a:t> for its skin health benefits and its ability to protect against free radical damage.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965474" cy="424732"/>
          </a:xfrm>
        </p:spPr>
        <p:txBody>
          <a:bodyPr/>
          <a:lstStyle/>
          <a:p>
            <a:r>
              <a:rPr lang="es-ES" sz="2400" spc="300" dirty="0" smtClean="0"/>
              <a:t>ANTIOXIDANTS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3496" y="2474591"/>
            <a:ext cx="84099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0D0D"/>
                </a:solidFill>
                <a:latin typeface="TT Commons Light" panose="02000506030000020003" pitchFamily="50" charset="0"/>
              </a:rPr>
              <a:t>Mechanism of action</a:t>
            </a:r>
            <a:r>
              <a:rPr lang="en-US" sz="1600" dirty="0">
                <a:solidFill>
                  <a:srgbClr val="0D0D0D"/>
                </a:solidFill>
                <a:latin typeface="TT Commons Light" panose="02000506030000020003" pitchFamily="50" charset="0"/>
              </a:rPr>
              <a:t>: Vitamin E acts as a powerful antioxidant by </a:t>
            </a:r>
            <a:r>
              <a:rPr lang="en-US" sz="1600" dirty="0" err="1">
                <a:solidFill>
                  <a:srgbClr val="0D0D0D"/>
                </a:solidFill>
                <a:latin typeface="TT Commons Light" panose="02000506030000020003" pitchFamily="50" charset="0"/>
              </a:rPr>
              <a:t>neutralising</a:t>
            </a:r>
            <a:r>
              <a:rPr lang="en-US" sz="1600" dirty="0">
                <a:solidFill>
                  <a:srgbClr val="0D0D0D"/>
                </a:solidFill>
                <a:latin typeface="TT Commons Light" panose="02000506030000020003" pitchFamily="50" charset="0"/>
              </a:rPr>
              <a:t> free radicals,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D0D0D"/>
              </a:solidFill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0D0D"/>
                </a:solidFill>
                <a:latin typeface="TT Commons Light" panose="02000506030000020003" pitchFamily="50" charset="0"/>
              </a:rPr>
              <a:t>Cell protection</a:t>
            </a:r>
            <a:r>
              <a:rPr lang="en-US" sz="1600" dirty="0">
                <a:solidFill>
                  <a:srgbClr val="0D0D0D"/>
                </a:solidFill>
                <a:latin typeface="TT Commons Light" panose="02000506030000020003" pitchFamily="50" charset="0"/>
              </a:rPr>
              <a:t>: Vitamin E helps maintain cell membrane integrity and prevent tissue degeneration.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D0D0D"/>
              </a:solidFill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0D0D"/>
                </a:solidFill>
                <a:latin typeface="TT Commons Light" panose="02000506030000020003" pitchFamily="50" charset="0"/>
              </a:rPr>
              <a:t>Reduction of inflammation</a:t>
            </a:r>
            <a:r>
              <a:rPr lang="en-US" sz="1600" dirty="0">
                <a:solidFill>
                  <a:srgbClr val="0D0D0D"/>
                </a:solidFill>
                <a:latin typeface="TT Commons Light" panose="02000506030000020003" pitchFamily="50" charset="0"/>
              </a:rPr>
              <a:t>: It may also have anti-inflammatory properties, making it useful for soothing irritated or inflamed skin.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D0D0D"/>
              </a:solidFill>
              <a:latin typeface="TT Commons Light" panose="02000506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D0D0D"/>
                </a:solidFill>
                <a:latin typeface="TT Commons Light" panose="02000506030000020003" pitchFamily="50" charset="0"/>
              </a:rPr>
              <a:t>Stimulating cell regeneration</a:t>
            </a:r>
            <a:r>
              <a:rPr lang="en-US" sz="1600" dirty="0">
                <a:solidFill>
                  <a:srgbClr val="0D0D0D"/>
                </a:solidFill>
                <a:latin typeface="TT Commons Light" panose="02000506030000020003" pitchFamily="50" charset="0"/>
              </a:rPr>
              <a:t>: May promote cell regeneration by helping to repair damage caused by oxidative stress,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VITAMIN E AS AN ADJUVANT IN SUN PROTECTION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 err="1">
                <a:latin typeface="TT Commons Light" panose="02000506030000020003" pitchFamily="50" charset="0"/>
              </a:rPr>
              <a:t>Photoprotective</a:t>
            </a:r>
            <a:r>
              <a:rPr lang="en-US" sz="1600" b="1" dirty="0">
                <a:latin typeface="TT Commons Light" panose="02000506030000020003" pitchFamily="50" charset="0"/>
              </a:rPr>
              <a:t> action: </a:t>
            </a:r>
            <a:r>
              <a:rPr lang="en-US" sz="1600" dirty="0">
                <a:latin typeface="TT Commons Light" panose="02000506030000020003" pitchFamily="50" charset="0"/>
              </a:rPr>
              <a:t>Vitamin E may provide some protection against the harmful effects of ultraviolet (UV) radiation from the sun. Although it does not block UV rays directly, its antioxidant action helps prevent UV-induced oxidative damage to the skin.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965474" cy="424732"/>
          </a:xfrm>
        </p:spPr>
        <p:txBody>
          <a:bodyPr/>
          <a:lstStyle/>
          <a:p>
            <a:r>
              <a:rPr lang="es-ES" sz="2400" spc="300" dirty="0" smtClean="0"/>
              <a:t>ANTIOXIDANTS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13053" y="2640682"/>
            <a:ext cx="6097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Sunscreen efficacy enhancer: </a:t>
            </a:r>
            <a:r>
              <a:rPr lang="en-US" sz="1600" dirty="0">
                <a:latin typeface="TT Commons Light" panose="02000506030000020003" pitchFamily="50" charset="0"/>
              </a:rPr>
              <a:t>Vitamin E has been shown to increase the efficacy of sunscreens when used in combination. By acting synergistically with sunscreens, vitamin E can improve the ability to protect against UV rays and reduce the risk of sunburn and skin damage.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Prevention of photo-ageing</a:t>
            </a:r>
            <a:r>
              <a:rPr lang="en-US" sz="1600" dirty="0">
                <a:latin typeface="TT Commons Light" panose="02000506030000020003" pitchFamily="50" charset="0"/>
              </a:rPr>
              <a:t>: By protecting the skin from sun-induced damage, including free radical formation and collagen degradation, vitamin E can help prevent photo-ageing and maintain a younger, healthier appearance.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2" y="2770182"/>
            <a:ext cx="2102646" cy="20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HYALURONIC ACID</a:t>
            </a:r>
          </a:p>
          <a:p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Hyaluronic acid is a natural substance that helps to keep the skin hydrated and supple.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T Commons Light" panose="02000506030000020003" pitchFamily="50" charset="0"/>
              </a:rPr>
              <a:t>Attracts and retains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T Commons Light" panose="02000506030000020003" pitchFamily="50" charset="0"/>
              </a:rPr>
              <a:t>Moisturises</a:t>
            </a:r>
            <a:r>
              <a:rPr lang="en-US" sz="1600" dirty="0">
                <a:latin typeface="TT Commons Light" panose="02000506030000020003" pitchFamily="50" charset="0"/>
              </a:rPr>
              <a:t> the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</a:rPr>
              <a:t>Reduces the appearance of fine lines and wrinkles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</a:rPr>
              <a:t>Increases skin elasticity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</a:rPr>
              <a:t>Heals wounds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Hyaluronic acid can help prevent sun damage and premature ageing. Sunscreens with hyaluronic acid are suitable for all skin types, even sensitive skin.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ALANTHOTIN</a:t>
            </a:r>
            <a:r>
              <a:rPr lang="en-US" sz="1600" dirty="0">
                <a:latin typeface="TT Commons Light" panose="02000506030000020003" pitchFamily="50" charset="0"/>
              </a:rPr>
              <a:t>: Essential in skin care for its </a:t>
            </a:r>
            <a:r>
              <a:rPr lang="en-US" sz="1600" dirty="0" err="1">
                <a:latin typeface="TT Commons Light" panose="02000506030000020003" pitchFamily="50" charset="0"/>
              </a:rPr>
              <a:t>moisturising</a:t>
            </a:r>
            <a:r>
              <a:rPr lang="en-US" sz="1600" dirty="0">
                <a:latin typeface="TT Commons Light" panose="02000506030000020003" pitchFamily="50" charset="0"/>
              </a:rPr>
              <a:t> and protective properties of the skin barrier, promoting cell regeneration and keeping skin soft and healthy.</a:t>
            </a:r>
            <a:endParaRPr lang="es-ES" sz="1600" dirty="0" smtClean="0">
              <a:latin typeface="TT Commons Light" panose="02000506030000020003" pitchFamily="50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933093" cy="424732"/>
          </a:xfrm>
        </p:spPr>
        <p:txBody>
          <a:bodyPr/>
          <a:lstStyle/>
          <a:p>
            <a:r>
              <a:rPr lang="es-ES" sz="2400" spc="300" dirty="0"/>
              <a:t>MOISTURISERS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52" y="2136626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ARGAN OIL</a:t>
            </a:r>
          </a:p>
          <a:p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n-US" sz="1600" dirty="0" err="1">
                <a:latin typeface="TT Commons Light" panose="02000506030000020003" pitchFamily="50" charset="0"/>
              </a:rPr>
              <a:t>Argan</a:t>
            </a:r>
            <a:r>
              <a:rPr lang="en-US" sz="1600" dirty="0">
                <a:latin typeface="TT Commons Light" panose="02000506030000020003" pitchFamily="50" charset="0"/>
              </a:rPr>
              <a:t> oil, also known as ‘liquid gold’, is a natural oil derived from the seeds of the fruit of the </a:t>
            </a:r>
            <a:r>
              <a:rPr lang="en-US" sz="1600" dirty="0" err="1">
                <a:latin typeface="TT Commons Light" panose="02000506030000020003" pitchFamily="50" charset="0"/>
              </a:rPr>
              <a:t>argan</a:t>
            </a:r>
            <a:r>
              <a:rPr lang="en-US" sz="1600" dirty="0">
                <a:latin typeface="TT Commons Light" panose="02000506030000020003" pitchFamily="50" charset="0"/>
              </a:rPr>
              <a:t> tree, which grows mainly in south-western Morocco.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- </a:t>
            </a:r>
            <a:r>
              <a:rPr lang="en-US" sz="1600" b="1" dirty="0">
                <a:latin typeface="TT Commons Light" panose="02000506030000020003" pitchFamily="50" charset="0"/>
              </a:rPr>
              <a:t>Rich in antioxidants</a:t>
            </a:r>
            <a:r>
              <a:rPr lang="en-US" sz="1600" dirty="0">
                <a:latin typeface="TT Commons Light" panose="02000506030000020003" pitchFamily="50" charset="0"/>
              </a:rPr>
              <a:t>: Contains vitamin E, carotenoids and polyphenols that fight free radicals, help prevent premature ageing and protect the skin from environmental damage.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- </a:t>
            </a:r>
            <a:r>
              <a:rPr lang="en-US" sz="1600" b="1" dirty="0" err="1">
                <a:latin typeface="TT Commons Light" panose="02000506030000020003" pitchFamily="50" charset="0"/>
              </a:rPr>
              <a:t>Moisturising</a:t>
            </a:r>
            <a:r>
              <a:rPr lang="en-US" sz="1600" b="1" dirty="0">
                <a:latin typeface="TT Commons Light" panose="02000506030000020003" pitchFamily="50" charset="0"/>
              </a:rPr>
              <a:t> and nourishing</a:t>
            </a:r>
            <a:r>
              <a:rPr lang="en-US" sz="1600" dirty="0">
                <a:latin typeface="TT Commons Light" panose="02000506030000020003" pitchFamily="50" charset="0"/>
              </a:rPr>
              <a:t>: Contains essential fatty acids, such as linoleic acid and oleic acid, which deeply </a:t>
            </a:r>
            <a:r>
              <a:rPr lang="en-US" sz="1600" dirty="0" err="1">
                <a:latin typeface="TT Commons Light" panose="02000506030000020003" pitchFamily="50" charset="0"/>
              </a:rPr>
              <a:t>moisturise</a:t>
            </a:r>
            <a:r>
              <a:rPr lang="en-US" sz="1600" dirty="0">
                <a:latin typeface="TT Commons Light" panose="02000506030000020003" pitchFamily="50" charset="0"/>
              </a:rPr>
              <a:t> skin and hair, restoring elasticity and softness.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- </a:t>
            </a:r>
            <a:r>
              <a:rPr lang="en-US" sz="1600" b="1" dirty="0">
                <a:latin typeface="TT Commons Light" panose="02000506030000020003" pitchFamily="50" charset="0"/>
              </a:rPr>
              <a:t>Anti-inflammatory</a:t>
            </a:r>
            <a:r>
              <a:rPr lang="en-US" sz="1600" dirty="0">
                <a:latin typeface="TT Commons Light" panose="02000506030000020003" pitchFamily="50" charset="0"/>
              </a:rPr>
              <a:t>: Helps soothe irritated skin, reduce redness and relieve conditions such as acne and eczema.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- </a:t>
            </a:r>
            <a:r>
              <a:rPr lang="en-US" sz="1600" b="1" dirty="0">
                <a:latin typeface="TT Commons Light" panose="02000506030000020003" pitchFamily="50" charset="0"/>
              </a:rPr>
              <a:t>Regenerating</a:t>
            </a:r>
            <a:r>
              <a:rPr lang="en-US" sz="1600" dirty="0">
                <a:latin typeface="TT Commons Light" panose="02000506030000020003" pitchFamily="50" charset="0"/>
              </a:rPr>
              <a:t>: Promotes wound healing and cell renewal.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635658" cy="424732"/>
          </a:xfrm>
        </p:spPr>
        <p:txBody>
          <a:bodyPr/>
          <a:lstStyle/>
          <a:p>
            <a:r>
              <a:rPr lang="es-ES" sz="2400" spc="300" dirty="0"/>
              <a:t>OTHER INGREDIENTS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VEGETABLE OILS: SUNFLOWER SEED - WHEAT GERM - PEANUT - OLIVE</a:t>
            </a:r>
          </a:p>
          <a:p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Deep </a:t>
            </a:r>
            <a:r>
              <a:rPr lang="en-US" sz="1600" b="1" dirty="0" err="1">
                <a:latin typeface="TT Commons Light" panose="02000506030000020003" pitchFamily="50" charset="0"/>
              </a:rPr>
              <a:t>Moisturising</a:t>
            </a:r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These oils are rich in fatty acids that help to deeply </a:t>
            </a:r>
            <a:r>
              <a:rPr lang="en-US" sz="1600" dirty="0" err="1">
                <a:latin typeface="TT Commons Light" panose="02000506030000020003" pitchFamily="50" charset="0"/>
              </a:rPr>
              <a:t>moisturise</a:t>
            </a:r>
            <a:r>
              <a:rPr lang="en-US" sz="1600" dirty="0">
                <a:latin typeface="TT Commons Light" panose="02000506030000020003" pitchFamily="50" charset="0"/>
              </a:rPr>
              <a:t> the skin, keeping it soft and supple even under sun exposure.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635658" cy="424732"/>
          </a:xfrm>
        </p:spPr>
        <p:txBody>
          <a:bodyPr/>
          <a:lstStyle/>
          <a:p>
            <a:r>
              <a:rPr lang="es-ES" sz="2400" spc="300" dirty="0"/>
              <a:t>OTHER INGREDIENTS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7752" y="2640682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Antioxidant Protection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Contain vitamin E and other antioxidants that protect the skin from free radical damage caused by UV radiation, thus reducing oxidative stress and premature skin ageing.</a:t>
            </a:r>
          </a:p>
          <a:p>
            <a:r>
              <a:rPr lang="en-US" sz="1600" b="1" dirty="0">
                <a:latin typeface="TT Commons Light" panose="02000506030000020003" pitchFamily="50" charset="0"/>
              </a:rPr>
              <a:t> </a:t>
            </a:r>
          </a:p>
          <a:p>
            <a:r>
              <a:rPr lang="en-US" sz="1600" b="1" dirty="0">
                <a:latin typeface="TT Commons Light" panose="02000506030000020003" pitchFamily="50" charset="0"/>
              </a:rPr>
              <a:t>Nutrition and Cell Regeneration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Sunflower, wheat germ, peanut and olive oils provide essential nutrients that promote cell regeneration and help keep skin healthy and radiant.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23576"/>
          <a:stretch/>
        </p:blipFill>
        <p:spPr>
          <a:xfrm>
            <a:off x="543496" y="2900880"/>
            <a:ext cx="2016225" cy="18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CARNAUBA WAX</a:t>
            </a:r>
          </a:p>
          <a:p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Carnauba wax, also known as </a:t>
            </a:r>
            <a:r>
              <a:rPr lang="en-US" sz="1600" dirty="0" err="1">
                <a:latin typeface="TT Commons Light" panose="02000506030000020003" pitchFamily="50" charset="0"/>
              </a:rPr>
              <a:t>Copernicia</a:t>
            </a:r>
            <a:r>
              <a:rPr lang="en-US" sz="1600" dirty="0">
                <a:latin typeface="TT Commons Light" panose="02000506030000020003" pitchFamily="50" charset="0"/>
              </a:rPr>
              <a:t> </a:t>
            </a:r>
            <a:r>
              <a:rPr lang="en-US" sz="1600" dirty="0" err="1">
                <a:latin typeface="TT Commons Light" panose="02000506030000020003" pitchFamily="50" charset="0"/>
              </a:rPr>
              <a:t>cerifera</a:t>
            </a:r>
            <a:r>
              <a:rPr lang="en-US" sz="1600" dirty="0">
                <a:latin typeface="TT Commons Light" panose="02000506030000020003" pitchFamily="50" charset="0"/>
              </a:rPr>
              <a:t> </a:t>
            </a:r>
            <a:r>
              <a:rPr lang="en-US" sz="1600" dirty="0" err="1">
                <a:latin typeface="TT Commons Light" panose="02000506030000020003" pitchFamily="50" charset="0"/>
              </a:rPr>
              <a:t>cera</a:t>
            </a:r>
            <a:r>
              <a:rPr lang="en-US" sz="1600" dirty="0">
                <a:latin typeface="TT Commons Light" panose="02000506030000020003" pitchFamily="50" charset="0"/>
              </a:rPr>
              <a:t>, is a natural wax obtained from the leaves of the </a:t>
            </a:r>
            <a:r>
              <a:rPr lang="en-US" sz="1600" dirty="0" err="1">
                <a:latin typeface="TT Commons Light" panose="02000506030000020003" pitchFamily="50" charset="0"/>
              </a:rPr>
              <a:t>Copernicia</a:t>
            </a:r>
            <a:r>
              <a:rPr lang="en-US" sz="1600" dirty="0">
                <a:latin typeface="TT Commons Light" panose="02000506030000020003" pitchFamily="50" charset="0"/>
              </a:rPr>
              <a:t> </a:t>
            </a:r>
            <a:r>
              <a:rPr lang="en-US" sz="1600" dirty="0" err="1">
                <a:latin typeface="TT Commons Light" panose="02000506030000020003" pitchFamily="50" charset="0"/>
              </a:rPr>
              <a:t>prunifera</a:t>
            </a:r>
            <a:r>
              <a:rPr lang="en-US" sz="1600" dirty="0">
                <a:latin typeface="TT Commons Light" panose="02000506030000020003" pitchFamily="50" charset="0"/>
              </a:rPr>
              <a:t> palm, found predominantly in Brazil. 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635658" cy="424732"/>
          </a:xfrm>
        </p:spPr>
        <p:txBody>
          <a:bodyPr/>
          <a:lstStyle/>
          <a:p>
            <a:r>
              <a:rPr lang="es-ES" sz="2400" spc="300" dirty="0"/>
              <a:t>OTHER INGREDIENTS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47752" y="2640682"/>
            <a:ext cx="5904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TT Commons Light" panose="02000506030000020003" pitchFamily="50" charset="0"/>
              </a:rPr>
              <a:t>Moisturising</a:t>
            </a:r>
            <a:r>
              <a:rPr lang="en-US" sz="1600" b="1" dirty="0">
                <a:latin typeface="TT Commons Light" panose="02000506030000020003" pitchFamily="50" charset="0"/>
              </a:rPr>
              <a:t>: </a:t>
            </a:r>
            <a:r>
              <a:rPr lang="en-US" sz="1600" dirty="0">
                <a:latin typeface="TT Commons Light" panose="02000506030000020003" pitchFamily="50" charset="0"/>
              </a:rPr>
              <a:t>Forms a protective barrier on the skin, helping to retain moisture and preventing dehydration.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T Commons Light" panose="02000506030000020003" pitchFamily="50" charset="0"/>
              </a:rPr>
              <a:t>Application</a:t>
            </a:r>
            <a:r>
              <a:rPr lang="en-US" sz="1600" dirty="0">
                <a:latin typeface="TT Commons Light" panose="02000506030000020003" pitchFamily="50" charset="0"/>
              </a:rPr>
              <a:t>: Facilitates an even and smooth application of the product on the skin.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T Commons Light" panose="02000506030000020003" pitchFamily="50" charset="0"/>
              </a:rPr>
              <a:t>Long Lasting</a:t>
            </a:r>
            <a:r>
              <a:rPr lang="en-US" sz="1600" dirty="0">
                <a:latin typeface="TT Commons Light" panose="02000506030000020003" pitchFamily="50" charset="0"/>
              </a:rPr>
              <a:t>: Extends the life of the product on the skin, making it last longer.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T Commons Light" panose="02000506030000020003" pitchFamily="50" charset="0"/>
              </a:rPr>
              <a:t>Finish</a:t>
            </a:r>
            <a:r>
              <a:rPr lang="en-US" sz="1600" dirty="0">
                <a:latin typeface="TT Commons Light" panose="02000506030000020003" pitchFamily="50" charset="0"/>
              </a:rPr>
              <a:t>: Provides a natural glow, improving the aesthetic appearance of the skin.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640682"/>
            <a:ext cx="18478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PROTECTIVE FILM</a:t>
            </a:r>
          </a:p>
          <a:p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An agent that forms a flexible and durable film on the skin, helping to create a water-resistant barrier. This property makes it ideal in sunscreen products, improving their adhesion to the skin and ensuring they are not easily washed off by water or sweat.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It helps prevent the premature breakdown of sunscreens in water, thus extending their effectiveness.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It also functions as a texture and extensibility enhancing agent for the correct application of the Be Sun range of sunscreens. 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It has been confirmed to be non-toxic and non-irritating, making it suitable for various skin care and make-up formulations.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635658" cy="424732"/>
          </a:xfrm>
        </p:spPr>
        <p:txBody>
          <a:bodyPr/>
          <a:lstStyle/>
          <a:p>
            <a:r>
              <a:rPr lang="es-ES" sz="2400" spc="300" dirty="0"/>
              <a:t>OTHER INGREDIENTS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5" y="1347671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90039" y="3184564"/>
            <a:ext cx="2340128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PRODUCTS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40" y="696466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3806858" y="1128514"/>
            <a:ext cx="51615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s-ES" sz="1600" b="1" dirty="0" smtClean="0">
              <a:latin typeface="TT Commons Light" panose="02000506030000020003" pitchFamily="50" charset="0"/>
            </a:endParaRPr>
          </a:p>
          <a:p>
            <a:endParaRPr lang="es-ES" sz="1600" b="1" dirty="0" smtClean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The key: Antioxidants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Our formula not only protects against harmful UVA and UVB rays through an effective combination of chemical and </a:t>
            </a:r>
            <a:r>
              <a:rPr lang="en-US" sz="1600" b="1" dirty="0">
                <a:latin typeface="TT Commons Light" panose="02000506030000020003" pitchFamily="50" charset="0"/>
              </a:rPr>
              <a:t>physical filters</a:t>
            </a:r>
            <a:r>
              <a:rPr lang="en-US" sz="1600" dirty="0">
                <a:latin typeface="TT Commons Light" panose="02000506030000020003" pitchFamily="50" charset="0"/>
              </a:rPr>
              <a:t>, but also fights free radicals and prevents premature skin ageing thanks to the addition of </a:t>
            </a:r>
            <a:r>
              <a:rPr lang="en-US" sz="1600" b="1" dirty="0">
                <a:latin typeface="TT Commons Light" panose="02000506030000020003" pitchFamily="50" charset="0"/>
              </a:rPr>
              <a:t>vitamin E and hyaluronic acid.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The new BE SUN line offers a complete range of sunscreens with a high sun protection factor (</a:t>
            </a:r>
            <a:r>
              <a:rPr lang="en-US" sz="1600" b="1" dirty="0">
                <a:latin typeface="TT Commons Light" panose="02000506030000020003" pitchFamily="50" charset="0"/>
              </a:rPr>
              <a:t>SPF 50 and SPF 50+) </a:t>
            </a:r>
            <a:r>
              <a:rPr lang="en-US" sz="1600" dirty="0">
                <a:latin typeface="TT Commons Light" panose="02000506030000020003" pitchFamily="50" charset="0"/>
              </a:rPr>
              <a:t>and a novel </a:t>
            </a:r>
            <a:r>
              <a:rPr lang="en-US" sz="1600" b="1" dirty="0">
                <a:latin typeface="TT Commons Light" panose="02000506030000020003" pitchFamily="50" charset="0"/>
              </a:rPr>
              <a:t>variety of textures </a:t>
            </a:r>
            <a:r>
              <a:rPr lang="en-US" sz="1600" dirty="0">
                <a:latin typeface="TT Commons Light" panose="02000506030000020003" pitchFamily="50" charset="0"/>
              </a:rPr>
              <a:t>and presentations to suit the needs of all skin types. 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483646" cy="424732"/>
          </a:xfrm>
        </p:spPr>
        <p:txBody>
          <a:bodyPr/>
          <a:lstStyle/>
          <a:p>
            <a:r>
              <a:rPr lang="es-ES" sz="2400" spc="300" dirty="0"/>
              <a:t>NEW SUN PROTECTION LINE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55464" y="1992610"/>
            <a:ext cx="3645556" cy="2718284"/>
            <a:chOff x="198737" y="2491436"/>
            <a:chExt cx="3645556" cy="271828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9"/>
            <a:stretch/>
          </p:blipFill>
          <p:spPr>
            <a:xfrm>
              <a:off x="198737" y="2491436"/>
              <a:ext cx="933443" cy="252060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0"/>
            <a:stretch/>
          </p:blipFill>
          <p:spPr>
            <a:xfrm>
              <a:off x="1081296" y="2613518"/>
              <a:ext cx="944831" cy="233142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91"/>
            <a:stretch/>
          </p:blipFill>
          <p:spPr>
            <a:xfrm>
              <a:off x="2026127" y="2663970"/>
              <a:ext cx="798937" cy="217553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843" y="3544040"/>
              <a:ext cx="2380450" cy="1635964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19"/>
            <a:stretch/>
          </p:blipFill>
          <p:spPr>
            <a:xfrm>
              <a:off x="500392" y="3573756"/>
              <a:ext cx="1263576" cy="1635964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557118" y="1078778"/>
            <a:ext cx="8411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T Commons Light" panose="02000506030000020003" pitchFamily="50" charset="0"/>
              </a:rPr>
              <a:t>Be Sun is renewed with a new concept: </a:t>
            </a:r>
            <a:r>
              <a:rPr lang="en-US" b="1" dirty="0">
                <a:latin typeface="TT Commons Light" panose="02000506030000020003" pitchFamily="50" charset="0"/>
              </a:rPr>
              <a:t>integral sun protection with antioxidant action</a:t>
            </a:r>
            <a:r>
              <a:rPr lang="en-US" dirty="0">
                <a:latin typeface="TT Commons Light" panose="02000506030000020003" pitchFamily="50" charset="0"/>
              </a:rPr>
              <a:t>. </a:t>
            </a:r>
            <a:endParaRPr lang="es-ES" dirty="0"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525029" y="1161140"/>
            <a:ext cx="1569278" cy="758726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Anti-</a:t>
            </a:r>
            <a:r>
              <a:rPr lang="es-ES" sz="1600" b="1" dirty="0" err="1">
                <a:latin typeface="TT Commons" panose="02000506040000020004" pitchFamily="50" charset="0"/>
                <a:cs typeface="Carlito"/>
              </a:rPr>
              <a:t>ageing</a:t>
            </a:r>
            <a:r>
              <a:rPr lang="es-ES" sz="1600" b="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b="1" dirty="0" err="1">
                <a:latin typeface="TT Commons" panose="02000506040000020004" pitchFamily="50" charset="0"/>
                <a:cs typeface="Carlito"/>
              </a:rPr>
              <a:t>sunscreen</a:t>
            </a:r>
            <a:endParaRPr lang="es-ES" sz="1600" b="1" dirty="0">
              <a:latin typeface="TT Commons" panose="02000506040000020004" pitchFamily="50" charset="0"/>
              <a:cs typeface="Carlito"/>
            </a:endParaRP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50 SPF</a:t>
            </a:r>
            <a:endParaRPr lang="es-ES" sz="1600" b="1" dirty="0" smtClean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2" name="Título 41"/>
          <p:cNvSpPr>
            <a:spLocks noGrp="1"/>
          </p:cNvSpPr>
          <p:nvPr>
            <p:ph type="title"/>
          </p:nvPr>
        </p:nvSpPr>
        <p:spPr>
          <a:xfrm>
            <a:off x="699717" y="444931"/>
            <a:ext cx="3774303" cy="332270"/>
          </a:xfrm>
        </p:spPr>
        <p:txBody>
          <a:bodyPr/>
          <a:lstStyle/>
          <a:p>
            <a:r>
              <a:rPr lang="en-US" sz="2399" spc="300" dirty="0">
                <a:solidFill>
                  <a:schemeClr val="tx1"/>
                </a:solidFill>
                <a:latin typeface="Bebas Neue Regular" panose="00000500000000000000" pitchFamily="50" charset="0"/>
              </a:rPr>
              <a:t>FACIAL products BE SUN line</a:t>
            </a:r>
            <a:endParaRPr lang="es-ES" sz="2399" spc="300" dirty="0">
              <a:solidFill>
                <a:schemeClr val="tx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50" name="object 8"/>
          <p:cNvSpPr/>
          <p:nvPr/>
        </p:nvSpPr>
        <p:spPr>
          <a:xfrm>
            <a:off x="768315" y="4764272"/>
            <a:ext cx="1534544" cy="425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1" name="object 9"/>
          <p:cNvSpPr/>
          <p:nvPr/>
        </p:nvSpPr>
        <p:spPr>
          <a:xfrm>
            <a:off x="496131" y="4731587"/>
            <a:ext cx="1595508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3" name="object 14"/>
          <p:cNvSpPr txBox="1"/>
          <p:nvPr/>
        </p:nvSpPr>
        <p:spPr>
          <a:xfrm>
            <a:off x="626719" y="4778044"/>
            <a:ext cx="1365901" cy="253459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ANTI-AGEING </a:t>
            </a:r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CREAM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86098" y="1193749"/>
            <a:ext cx="1920210" cy="771550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Sunscreen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Make-up </a:t>
            </a:r>
            <a:r>
              <a:rPr lang="en-US" sz="1600" b="1" dirty="0" smtClean="0">
                <a:latin typeface="TT Commons" panose="02000506040000020004" pitchFamily="50" charset="0"/>
                <a:cs typeface="Carlito"/>
              </a:rPr>
              <a:t>Natural</a:t>
            </a:r>
            <a:endParaRPr lang="en-US" sz="1600" b="1" dirty="0">
              <a:latin typeface="TT Commons" panose="02000506040000020004" pitchFamily="50" charset="0"/>
              <a:cs typeface="Carlito"/>
            </a:endParaRPr>
          </a:p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50+ SPF</a:t>
            </a:r>
            <a:endParaRPr lang="en-US"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7" name="object 9"/>
          <p:cNvSpPr/>
          <p:nvPr/>
        </p:nvSpPr>
        <p:spPr>
          <a:xfrm>
            <a:off x="5781092" y="4751414"/>
            <a:ext cx="1735725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4" name="object 20"/>
          <p:cNvSpPr txBox="1"/>
          <p:nvPr/>
        </p:nvSpPr>
        <p:spPr>
          <a:xfrm>
            <a:off x="5867083" y="4799443"/>
            <a:ext cx="1649734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MAKE UP ANTIAGING LIGHT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97051" y="1185147"/>
            <a:ext cx="1941476" cy="771550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 marR="2867" indent="-71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Sunscreen</a:t>
            </a:r>
          </a:p>
          <a:p>
            <a:pPr marL="7168" marR="2867" indent="-71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sensitive areas</a:t>
            </a:r>
          </a:p>
          <a:p>
            <a:pPr marL="7168" marR="2867" indent="-71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50+ SPF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7643533" y="4755559"/>
            <a:ext cx="1881491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6" name="object 32"/>
          <p:cNvSpPr txBox="1"/>
          <p:nvPr/>
        </p:nvSpPr>
        <p:spPr>
          <a:xfrm>
            <a:off x="7771501" y="4788793"/>
            <a:ext cx="1753524" cy="253459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DELICATE ULTRA PROTECTION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0177" y="1193749"/>
            <a:ext cx="1896638" cy="771550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err="1" smtClean="0">
                <a:latin typeface="TT Commons" panose="02000506040000020004" pitchFamily="50" charset="0"/>
                <a:cs typeface="Carlito"/>
              </a:rPr>
              <a:t>Sunscreen</a:t>
            </a: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 err="1" smtClean="0">
                <a:latin typeface="TT Commons" panose="02000506040000020004" pitchFamily="50" charset="0"/>
                <a:cs typeface="Carlito"/>
              </a:rPr>
              <a:t>Make</a:t>
            </a:r>
            <a:r>
              <a:rPr lang="es-ES" sz="1600" b="1" dirty="0" smtClean="0">
                <a:latin typeface="TT Commons" panose="02000506040000020004" pitchFamily="50" charset="0"/>
                <a:cs typeface="Carlito"/>
              </a:rPr>
              <a:t>-up </a:t>
            </a:r>
            <a:r>
              <a:rPr lang="es-ES" sz="1600" b="1" dirty="0" err="1">
                <a:latin typeface="TT Commons" panose="02000506040000020004" pitchFamily="50" charset="0"/>
                <a:cs typeface="Carlito"/>
              </a:rPr>
              <a:t>Bronze</a:t>
            </a:r>
            <a:endParaRPr lang="es-ES" sz="1600" b="1" dirty="0">
              <a:latin typeface="TT Commons" panose="02000506040000020004" pitchFamily="50" charset="0"/>
              <a:cs typeface="Carlito"/>
            </a:endParaRP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50+ SPF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3974364" y="4739191"/>
            <a:ext cx="1666510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5" name="object 26"/>
          <p:cNvSpPr txBox="1"/>
          <p:nvPr/>
        </p:nvSpPr>
        <p:spPr>
          <a:xfrm>
            <a:off x="4019161" y="4778079"/>
            <a:ext cx="1705487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MAKE UP ANTIAGING DORE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2203860" y="4739191"/>
            <a:ext cx="1595508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28" name="object 25"/>
          <p:cNvSpPr txBox="1"/>
          <p:nvPr/>
        </p:nvSpPr>
        <p:spPr>
          <a:xfrm>
            <a:off x="2031338" y="1180720"/>
            <a:ext cx="1896638" cy="758726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s-ES" sz="1600" b="1" dirty="0" err="1">
                <a:latin typeface="TT Commons" panose="02000506040000020004" pitchFamily="50" charset="0"/>
                <a:cs typeface="Carlito"/>
              </a:rPr>
              <a:t>Moisturising</a:t>
            </a:r>
            <a:r>
              <a:rPr lang="es-ES" sz="1600" b="1" dirty="0">
                <a:latin typeface="TT Commons" panose="02000506040000020004" pitchFamily="50" charset="0"/>
                <a:cs typeface="Carlito"/>
              </a:rPr>
              <a:t> </a:t>
            </a:r>
            <a:r>
              <a:rPr lang="es-ES" sz="1600" b="1" dirty="0" err="1">
                <a:latin typeface="TT Commons" panose="02000506040000020004" pitchFamily="50" charset="0"/>
                <a:cs typeface="Carlito"/>
              </a:rPr>
              <a:t>sunscreen</a:t>
            </a:r>
            <a:r>
              <a:rPr lang="es-ES" sz="1600" b="1" dirty="0">
                <a:latin typeface="TT Commons" panose="02000506040000020004" pitchFamily="50" charset="0"/>
                <a:cs typeface="Carlito"/>
              </a:rPr>
              <a:t>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s-ES" sz="1600" b="1" dirty="0">
                <a:latin typeface="TT Commons" panose="02000506040000020004" pitchFamily="50" charset="0"/>
                <a:cs typeface="Carlito"/>
              </a:rPr>
              <a:t>50+ SPF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30" name="object 14"/>
          <p:cNvSpPr txBox="1"/>
          <p:nvPr/>
        </p:nvSpPr>
        <p:spPr>
          <a:xfrm>
            <a:off x="2516586" y="4778079"/>
            <a:ext cx="993468" cy="253391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LIGHT EMULSION 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9"/>
          <a:stretch/>
        </p:blipFill>
        <p:spPr>
          <a:xfrm>
            <a:off x="842947" y="2016905"/>
            <a:ext cx="933443" cy="252060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/>
          <a:stretch/>
        </p:blipFill>
        <p:spPr>
          <a:xfrm>
            <a:off x="2516586" y="2181792"/>
            <a:ext cx="944831" cy="233142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1"/>
          <a:stretch/>
        </p:blipFill>
        <p:spPr>
          <a:xfrm>
            <a:off x="8168320" y="2259734"/>
            <a:ext cx="798937" cy="217553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8"/>
          <a:stretch/>
        </p:blipFill>
        <p:spPr>
          <a:xfrm>
            <a:off x="6059914" y="2877249"/>
            <a:ext cx="1264071" cy="163596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9"/>
          <a:stretch/>
        </p:blipFill>
        <p:spPr>
          <a:xfrm>
            <a:off x="3987694" y="2875679"/>
            <a:ext cx="1263576" cy="163596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691641" y="2216184"/>
            <a:ext cx="526106" cy="451021"/>
            <a:chOff x="1657923" y="2460249"/>
            <a:chExt cx="526106" cy="451021"/>
          </a:xfrm>
        </p:grpSpPr>
        <p:sp>
          <p:nvSpPr>
            <p:cNvPr id="3" name="Elipse 2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4871744" y="2220375"/>
            <a:ext cx="526106" cy="451021"/>
            <a:chOff x="1657923" y="2460249"/>
            <a:chExt cx="526106" cy="451021"/>
          </a:xfrm>
        </p:grpSpPr>
        <p:sp>
          <p:nvSpPr>
            <p:cNvPr id="44" name="Elipse 43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6990711" y="2180593"/>
            <a:ext cx="526106" cy="451021"/>
            <a:chOff x="1657923" y="2460249"/>
            <a:chExt cx="526106" cy="451021"/>
          </a:xfrm>
        </p:grpSpPr>
        <p:sp>
          <p:nvSpPr>
            <p:cNvPr id="57" name="Elipse 56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3385287" y="2258198"/>
            <a:ext cx="554575" cy="451021"/>
            <a:chOff x="1657923" y="2460249"/>
            <a:chExt cx="554575" cy="451021"/>
          </a:xfrm>
        </p:grpSpPr>
        <p:sp>
          <p:nvSpPr>
            <p:cNvPr id="60" name="Elipse 59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4881220" y="2779904"/>
            <a:ext cx="554575" cy="451021"/>
            <a:chOff x="1657923" y="2460249"/>
            <a:chExt cx="554575" cy="451021"/>
          </a:xfrm>
        </p:grpSpPr>
        <p:sp>
          <p:nvSpPr>
            <p:cNvPr id="63" name="Elipse 62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984145" y="2779894"/>
            <a:ext cx="554575" cy="451021"/>
            <a:chOff x="1657923" y="2460249"/>
            <a:chExt cx="554575" cy="451021"/>
          </a:xfrm>
        </p:grpSpPr>
        <p:sp>
          <p:nvSpPr>
            <p:cNvPr id="66" name="Elipse 65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8846625" y="2184947"/>
            <a:ext cx="526106" cy="451021"/>
            <a:chOff x="1657923" y="2460249"/>
            <a:chExt cx="526106" cy="451021"/>
          </a:xfrm>
        </p:grpSpPr>
        <p:sp>
          <p:nvSpPr>
            <p:cNvPr id="69" name="Elipse 68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4964253" y="3290799"/>
            <a:ext cx="360040" cy="432048"/>
            <a:chOff x="8176344" y="1488554"/>
            <a:chExt cx="360040" cy="432048"/>
          </a:xfrm>
        </p:grpSpPr>
        <p:sp>
          <p:nvSpPr>
            <p:cNvPr id="75" name="Lágrima 74"/>
            <p:cNvSpPr/>
            <p:nvPr/>
          </p:nvSpPr>
          <p:spPr>
            <a:xfrm>
              <a:off x="8176344" y="1488554"/>
              <a:ext cx="360040" cy="432048"/>
            </a:xfrm>
            <a:prstGeom prst="teardrop">
              <a:avLst/>
            </a:prstGeom>
            <a:solidFill>
              <a:srgbClr val="E8B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8196705" y="1535301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C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7081412" y="3277206"/>
            <a:ext cx="360040" cy="432048"/>
            <a:chOff x="8176344" y="1488554"/>
            <a:chExt cx="360040" cy="432048"/>
          </a:xfrm>
        </p:grpSpPr>
        <p:sp>
          <p:nvSpPr>
            <p:cNvPr id="78" name="Lágrima 77"/>
            <p:cNvSpPr/>
            <p:nvPr/>
          </p:nvSpPr>
          <p:spPr>
            <a:xfrm>
              <a:off x="8176344" y="1488554"/>
              <a:ext cx="360040" cy="432048"/>
            </a:xfrm>
            <a:prstGeom prst="teardrop">
              <a:avLst/>
            </a:prstGeom>
            <a:solidFill>
              <a:srgbClr val="E8B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adroTexto 78"/>
            <p:cNvSpPr txBox="1"/>
            <p:nvPr/>
          </p:nvSpPr>
          <p:spPr>
            <a:xfrm>
              <a:off x="8196705" y="1535301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C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1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822980" y="1392826"/>
            <a:ext cx="1569278" cy="771550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Protective Lotion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Spray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50+ SPF</a:t>
            </a:r>
            <a:endParaRPr lang="es-ES" sz="1600" b="1" dirty="0" smtClean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42" name="Título 41"/>
          <p:cNvSpPr>
            <a:spLocks noGrp="1"/>
          </p:cNvSpPr>
          <p:nvPr>
            <p:ph type="title"/>
          </p:nvPr>
        </p:nvSpPr>
        <p:spPr>
          <a:xfrm>
            <a:off x="699717" y="444931"/>
            <a:ext cx="2922467" cy="332270"/>
          </a:xfrm>
        </p:spPr>
        <p:txBody>
          <a:bodyPr/>
          <a:lstStyle/>
          <a:p>
            <a:r>
              <a:rPr lang="es-ES" sz="2399" spc="300" dirty="0">
                <a:solidFill>
                  <a:schemeClr val="tx1"/>
                </a:solidFill>
                <a:latin typeface="Bebas Neue Regular" panose="00000500000000000000" pitchFamily="50" charset="0"/>
              </a:rPr>
              <a:t>BE SUN BODY </a:t>
            </a:r>
            <a:r>
              <a:rPr lang="es-ES" sz="2399" spc="300" dirty="0" err="1">
                <a:solidFill>
                  <a:schemeClr val="tx1"/>
                </a:solidFill>
                <a:latin typeface="Bebas Neue Regular" panose="00000500000000000000" pitchFamily="50" charset="0"/>
              </a:rPr>
              <a:t>products</a:t>
            </a:r>
            <a:endParaRPr lang="es-ES" sz="2399" spc="300" dirty="0">
              <a:solidFill>
                <a:schemeClr val="tx1"/>
              </a:solidFill>
              <a:latin typeface="Bebas Neue Regular" panose="00000500000000000000" pitchFamily="50" charset="0"/>
            </a:endParaRPr>
          </a:p>
        </p:txBody>
      </p:sp>
      <p:sp>
        <p:nvSpPr>
          <p:cNvPr id="51" name="object 9"/>
          <p:cNvSpPr/>
          <p:nvPr/>
        </p:nvSpPr>
        <p:spPr>
          <a:xfrm>
            <a:off x="742860" y="4810368"/>
            <a:ext cx="2503950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53" name="object 14"/>
          <p:cNvSpPr txBox="1"/>
          <p:nvPr/>
        </p:nvSpPr>
        <p:spPr>
          <a:xfrm>
            <a:off x="978029" y="4833248"/>
            <a:ext cx="2345346" cy="253459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PHOTOPROTECTOR SPRAY LOTION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00513" y="1451217"/>
            <a:ext cx="1896638" cy="771550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Dry Oil 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Protective</a:t>
            </a:r>
          </a:p>
          <a:p>
            <a:pPr marL="6810" marR="2867" indent="2867" algn="ctr">
              <a:spcBef>
                <a:spcPts val="56"/>
              </a:spcBef>
            </a:pPr>
            <a:r>
              <a:rPr lang="en-US" sz="1600" b="1" dirty="0">
                <a:latin typeface="TT Commons" panose="02000506040000020004" pitchFamily="50" charset="0"/>
                <a:cs typeface="Carlito"/>
              </a:rPr>
              <a:t>50 SPF</a:t>
            </a:r>
            <a:endParaRPr sz="1600" dirty="0">
              <a:latin typeface="TT Commons" panose="02000506040000020004" pitchFamily="50" charset="0"/>
              <a:cs typeface="Carlito"/>
            </a:endParaRPr>
          </a:p>
        </p:txBody>
      </p:sp>
      <p:sp>
        <p:nvSpPr>
          <p:cNvPr id="29" name="object 9"/>
          <p:cNvSpPr/>
          <p:nvPr/>
        </p:nvSpPr>
        <p:spPr>
          <a:xfrm>
            <a:off x="4346915" y="4812705"/>
            <a:ext cx="2503950" cy="331166"/>
          </a:xfrm>
          <a:custGeom>
            <a:avLst/>
            <a:gdLst/>
            <a:ahLst/>
            <a:cxnLst/>
            <a:rect l="l" t="t" r="r" b="b"/>
            <a:pathLst>
              <a:path w="3439795" h="586740">
                <a:moveTo>
                  <a:pt x="3341878" y="0"/>
                </a:moveTo>
                <a:lnTo>
                  <a:pt x="97789" y="0"/>
                </a:lnTo>
                <a:lnTo>
                  <a:pt x="59723" y="7684"/>
                </a:lnTo>
                <a:lnTo>
                  <a:pt x="28640" y="28640"/>
                </a:lnTo>
                <a:lnTo>
                  <a:pt x="7684" y="59723"/>
                </a:lnTo>
                <a:lnTo>
                  <a:pt x="0" y="97790"/>
                </a:lnTo>
                <a:lnTo>
                  <a:pt x="0" y="488950"/>
                </a:lnTo>
                <a:lnTo>
                  <a:pt x="7684" y="527011"/>
                </a:lnTo>
                <a:lnTo>
                  <a:pt x="28640" y="558095"/>
                </a:lnTo>
                <a:lnTo>
                  <a:pt x="59723" y="579054"/>
                </a:lnTo>
                <a:lnTo>
                  <a:pt x="97789" y="586740"/>
                </a:lnTo>
                <a:lnTo>
                  <a:pt x="3341878" y="586740"/>
                </a:lnTo>
                <a:lnTo>
                  <a:pt x="3379928" y="579054"/>
                </a:lnTo>
                <a:lnTo>
                  <a:pt x="3411013" y="558095"/>
                </a:lnTo>
                <a:lnTo>
                  <a:pt x="3431978" y="527011"/>
                </a:lnTo>
                <a:lnTo>
                  <a:pt x="3439667" y="488950"/>
                </a:lnTo>
                <a:lnTo>
                  <a:pt x="3439667" y="97790"/>
                </a:lnTo>
                <a:lnTo>
                  <a:pt x="3431978" y="59723"/>
                </a:lnTo>
                <a:lnTo>
                  <a:pt x="3411013" y="28640"/>
                </a:lnTo>
                <a:lnTo>
                  <a:pt x="3379928" y="7684"/>
                </a:lnTo>
                <a:lnTo>
                  <a:pt x="3341878" y="0"/>
                </a:lnTo>
                <a:close/>
              </a:path>
            </a:pathLst>
          </a:custGeom>
          <a:solidFill>
            <a:srgbClr val="51D0DD"/>
          </a:solidFill>
          <a:ln>
            <a:noFill/>
          </a:ln>
        </p:spPr>
        <p:txBody>
          <a:bodyPr wrap="square" lIns="0" tIns="0" rIns="0" bIns="0" rtlCol="0"/>
          <a:lstStyle/>
          <a:p>
            <a:endParaRPr sz="597"/>
          </a:p>
        </p:txBody>
      </p:sp>
      <p:sp>
        <p:nvSpPr>
          <p:cNvPr id="31" name="object 14"/>
          <p:cNvSpPr txBox="1"/>
          <p:nvPr/>
        </p:nvSpPr>
        <p:spPr>
          <a:xfrm>
            <a:off x="4798108" y="4841753"/>
            <a:ext cx="2345346" cy="253459"/>
          </a:xfrm>
          <a:prstGeom prst="rect">
            <a:avLst/>
          </a:prstGeom>
        </p:spPr>
        <p:txBody>
          <a:bodyPr vert="horz" wrap="square" lIns="0" tIns="7168" rIns="0" bIns="0" rtlCol="0">
            <a:spAutoFit/>
          </a:bodyPr>
          <a:lstStyle/>
          <a:p>
            <a:pPr marL="7168">
              <a:spcBef>
                <a:spcPts val="56"/>
              </a:spcBef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 Neue Regular" panose="00000500000000000000" pitchFamily="50" charset="0"/>
                <a:cs typeface="Carlito"/>
              </a:rPr>
              <a:t>DRY OIL PHOTOPROTECTOR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Bebas Neue Regular" panose="00000500000000000000" pitchFamily="50" charset="0"/>
              <a:cs typeface="Carlito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914" y="1429557"/>
            <a:ext cx="899901" cy="33193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1772189"/>
            <a:ext cx="2269487" cy="2983352"/>
          </a:xfrm>
          <a:prstGeom prst="rect">
            <a:avLst/>
          </a:prstGeom>
        </p:spPr>
      </p:pic>
      <p:grpSp>
        <p:nvGrpSpPr>
          <p:cNvPr id="43" name="Grupo 42"/>
          <p:cNvGrpSpPr/>
          <p:nvPr/>
        </p:nvGrpSpPr>
        <p:grpSpPr>
          <a:xfrm>
            <a:off x="2633555" y="2554490"/>
            <a:ext cx="554575" cy="451021"/>
            <a:chOff x="1657923" y="2460249"/>
            <a:chExt cx="554575" cy="451021"/>
          </a:xfrm>
        </p:grpSpPr>
        <p:sp>
          <p:nvSpPr>
            <p:cNvPr id="44" name="Elipse 43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7152783" y="1772188"/>
            <a:ext cx="2189228" cy="2763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upo 48"/>
          <p:cNvGrpSpPr/>
          <p:nvPr/>
        </p:nvGrpSpPr>
        <p:grpSpPr>
          <a:xfrm>
            <a:off x="7239133" y="2322735"/>
            <a:ext cx="526106" cy="451021"/>
            <a:chOff x="1657923" y="2460249"/>
            <a:chExt cx="526106" cy="451021"/>
          </a:xfrm>
        </p:grpSpPr>
        <p:sp>
          <p:nvSpPr>
            <p:cNvPr id="52" name="Elipse 51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1657923" y="2507813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MIN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7239133" y="3107945"/>
            <a:ext cx="554575" cy="451021"/>
            <a:chOff x="1657923" y="2460249"/>
            <a:chExt cx="554575" cy="451021"/>
          </a:xfrm>
        </p:grpSpPr>
        <p:sp>
          <p:nvSpPr>
            <p:cNvPr id="59" name="Elipse 58"/>
            <p:cNvSpPr/>
            <p:nvPr/>
          </p:nvSpPr>
          <p:spPr>
            <a:xfrm>
              <a:off x="1695466" y="2460249"/>
              <a:ext cx="451021" cy="4510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1657923" y="2507813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WAT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7445372" y="1772189"/>
            <a:ext cx="2448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T Commons Light" panose="02000506030000020003" pitchFamily="50" charset="0"/>
              </a:rPr>
              <a:t>    </a:t>
            </a:r>
            <a:r>
              <a:rPr lang="es-ES" b="1" dirty="0" smtClean="0">
                <a:latin typeface="TT Commons Light" panose="02000506030000020003" pitchFamily="50" charset="0"/>
              </a:rPr>
              <a:t>LEGEND</a:t>
            </a:r>
            <a:endParaRPr lang="es-ES" b="1" dirty="0" smtClean="0">
              <a:latin typeface="TT Commons Light" panose="02000506030000020003" pitchFamily="50" charset="0"/>
            </a:endParaRPr>
          </a:p>
          <a:p>
            <a:endParaRPr lang="es-ES" dirty="0" smtClean="0">
              <a:latin typeface="TT Commons Light" panose="02000506030000020003" pitchFamily="50" charset="0"/>
            </a:endParaRPr>
          </a:p>
          <a:p>
            <a:r>
              <a:rPr lang="es-ES" dirty="0" smtClean="0">
                <a:latin typeface="TT Commons Light" panose="02000506030000020003" pitchFamily="50" charset="0"/>
              </a:rPr>
              <a:t>           </a:t>
            </a:r>
            <a:r>
              <a:rPr lang="es-ES" dirty="0" err="1">
                <a:latin typeface="TT Commons Light" panose="02000506030000020003" pitchFamily="50" charset="0"/>
              </a:rPr>
              <a:t>Physical</a:t>
            </a:r>
            <a:r>
              <a:rPr lang="es-ES" dirty="0">
                <a:latin typeface="TT Commons Light" panose="02000506030000020003" pitchFamily="50" charset="0"/>
              </a:rPr>
              <a:t> </a:t>
            </a:r>
            <a:r>
              <a:rPr lang="es-ES" dirty="0" err="1">
                <a:latin typeface="TT Commons Light" panose="02000506030000020003" pitchFamily="50" charset="0"/>
              </a:rPr>
              <a:t>Filter</a:t>
            </a:r>
            <a:endParaRPr lang="es-ES" dirty="0">
              <a:latin typeface="TT Commons Light" panose="02000506030000020003" pitchFamily="50" charset="0"/>
            </a:endParaRPr>
          </a:p>
          <a:p>
            <a:endParaRPr lang="es-ES" dirty="0">
              <a:latin typeface="TT Commons Light" panose="02000506030000020003" pitchFamily="50" charset="0"/>
            </a:endParaRPr>
          </a:p>
          <a:p>
            <a:endParaRPr lang="es-ES" dirty="0">
              <a:latin typeface="TT Commons Light" panose="02000506030000020003" pitchFamily="50" charset="0"/>
            </a:endParaRPr>
          </a:p>
          <a:p>
            <a:r>
              <a:rPr lang="es-ES" dirty="0">
                <a:latin typeface="TT Commons Light" panose="02000506030000020003" pitchFamily="50" charset="0"/>
              </a:rPr>
              <a:t>            </a:t>
            </a:r>
            <a:r>
              <a:rPr lang="es-ES" dirty="0" err="1">
                <a:latin typeface="TT Commons Light" panose="02000506030000020003" pitchFamily="50" charset="0"/>
              </a:rPr>
              <a:t>Waterproof</a:t>
            </a:r>
            <a:endParaRPr lang="es-ES" dirty="0">
              <a:latin typeface="TT Commons Light" panose="02000506030000020003" pitchFamily="50" charset="0"/>
            </a:endParaRPr>
          </a:p>
          <a:p>
            <a:endParaRPr lang="es-ES" dirty="0">
              <a:latin typeface="TT Commons Light" panose="02000506030000020003" pitchFamily="50" charset="0"/>
            </a:endParaRPr>
          </a:p>
          <a:p>
            <a:endParaRPr lang="es-ES" dirty="0">
              <a:latin typeface="TT Commons Light" panose="02000506030000020003" pitchFamily="50" charset="0"/>
            </a:endParaRPr>
          </a:p>
          <a:p>
            <a:r>
              <a:rPr lang="es-ES" dirty="0">
                <a:latin typeface="TT Commons Light" panose="02000506030000020003" pitchFamily="50" charset="0"/>
              </a:rPr>
              <a:t>            </a:t>
            </a:r>
            <a:r>
              <a:rPr lang="es-ES" dirty="0" err="1">
                <a:latin typeface="TT Commons Light" panose="02000506030000020003" pitchFamily="50" charset="0"/>
              </a:rPr>
              <a:t>Coloured</a:t>
            </a:r>
            <a:endParaRPr lang="en-US" dirty="0">
              <a:latin typeface="TT Commons Light" panose="02000506030000020003" pitchFamily="50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331728" y="3897111"/>
            <a:ext cx="360040" cy="432048"/>
            <a:chOff x="8176344" y="1488554"/>
            <a:chExt cx="360040" cy="432048"/>
          </a:xfrm>
        </p:grpSpPr>
        <p:sp>
          <p:nvSpPr>
            <p:cNvPr id="6" name="Lágrima 5"/>
            <p:cNvSpPr/>
            <p:nvPr/>
          </p:nvSpPr>
          <p:spPr>
            <a:xfrm>
              <a:off x="8176344" y="1488554"/>
              <a:ext cx="360040" cy="432048"/>
            </a:xfrm>
            <a:prstGeom prst="teardrop">
              <a:avLst/>
            </a:prstGeom>
            <a:solidFill>
              <a:srgbClr val="E8B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8196705" y="1535301"/>
              <a:ext cx="31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TT Commons Light" panose="02000506030000020003" pitchFamily="50" charset="0"/>
                </a:rPr>
                <a:t>C</a:t>
              </a:r>
              <a:endParaRPr lang="en-US" sz="1600" b="1" dirty="0">
                <a:solidFill>
                  <a:schemeClr val="bg1"/>
                </a:solidFill>
                <a:latin typeface="TT Commons Light" panose="0200050603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7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10793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Tube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: 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75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85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Description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Anti-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ageing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facial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sunscreen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with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antioxidant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repairing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.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Protects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the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skin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from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the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prevents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premature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ageing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increases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cell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regeneration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leaving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the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skin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soft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supple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Indications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For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dry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mature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skin.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</a:p>
          <a:p>
            <a:pPr marL="742769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UVA/UVB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protection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SPF 50</a:t>
            </a:r>
          </a:p>
          <a:p>
            <a:pPr marL="742769" lvl="1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Physical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chemical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filters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free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Ingredients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Chemical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sunscreens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Titanium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Dioxide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Argan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Oil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Aloe Vera,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Allantoin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Allantoin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877152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</a:t>
            </a:r>
            <a:r>
              <a:rPr lang="es-E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sun</a:t>
            </a: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 ANTI-AGEING CREAM 50 </a:t>
            </a:r>
            <a:r>
              <a:rPr lang="es-E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spf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9"/>
          <a:stretch/>
        </p:blipFill>
        <p:spPr>
          <a:xfrm>
            <a:off x="471488" y="624458"/>
            <a:ext cx="1599319" cy="43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10793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Tube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: 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75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68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Description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Smooth-textured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facial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sunscreen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with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moisturising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antioxidant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.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Protects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the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skin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from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the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repairs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oxidative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damage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increases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the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skin's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moisture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suppleness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Indications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Normal to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combination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skin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UVA/UVB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protection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SPF 50 +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Chemical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Filters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-free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Waterproof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Ingredients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Chemical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sunscreens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Vitamin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E,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Hyaluronic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Acid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Protective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Film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590085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LIGHT EMULSION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/>
          <a:stretch/>
        </p:blipFill>
        <p:spPr>
          <a:xfrm>
            <a:off x="424373" y="819326"/>
            <a:ext cx="1656184" cy="40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818134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Powder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 case: 12 gr</a:t>
            </a:r>
            <a:endParaRPr lang="es-ES" sz="1583" dirty="0">
              <a:solidFill>
                <a:schemeClr val="tx1">
                  <a:lumMod val="85000"/>
                  <a:lumOff val="15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96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Description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High </a:t>
            </a:r>
            <a:r>
              <a:rPr lang="en-U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photoprotection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compact make-up that protects and repairs the skin from oxidation caused by sun exposure.  Creamy texture for a complete coverage of the face and silky touch with a tanned </a:t>
            </a:r>
            <a:r>
              <a:rPr lang="en-U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a luminous touch.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Indications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All skin types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UVA/UVB protection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SPF 50 +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Chemical and physical filters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Tan </a:t>
            </a:r>
            <a:r>
              <a:rPr lang="en-U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endParaRPr lang="en-U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Waterproof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Chemical Sunscreens, Titanium Dioxide, Vitamin E, Mineral Pigment, Carnauba Wax, Mica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662495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MAKE UP ANTIAGING DORE 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9"/>
          <a:stretch/>
        </p:blipFill>
        <p:spPr>
          <a:xfrm>
            <a:off x="286168" y="1920602"/>
            <a:ext cx="1875364" cy="24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818134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Powder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case: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12 gr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96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Description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High </a:t>
            </a:r>
            <a:r>
              <a:rPr lang="en-U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photoprotection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compact make-up that protects and repairs the skin from oxidation caused by sun exposure.  Creamy texture for a complete coverage of the face and silky touch with a light </a:t>
            </a:r>
            <a:r>
              <a:rPr lang="en-U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a luminous touch.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Indications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All skin types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UVA/UVB protection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SPF 50 +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Chemical and physical filters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Light </a:t>
            </a:r>
            <a:r>
              <a:rPr lang="en-U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endParaRPr lang="en-U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Waterproof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Chemical Sunscreens, Titanium Dioxide, Vitamin E, Mineral Pigment, Carnauba Wax, Mica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712187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MAKE UP ANTIAGING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LIGHT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9"/>
          <a:stretch/>
        </p:blipFill>
        <p:spPr>
          <a:xfrm>
            <a:off x="286168" y="1920602"/>
            <a:ext cx="1875364" cy="24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98500" y="4901770"/>
            <a:ext cx="110793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Stick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: 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25 gr</a:t>
            </a:r>
            <a:endParaRPr lang="es-ES" sz="1583" dirty="0">
              <a:solidFill>
                <a:schemeClr val="tx1">
                  <a:lumMod val="85000"/>
                  <a:lumOff val="15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68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Description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Broad spectrum sunscreen formulated with antioxidant and nourishing active ingredients. Especially indicated for the most sensitive and sun-exposed areas with a stick format for quick and easy reapplication of the product.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Indications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Sensitive areas of the </a:t>
            </a:r>
            <a:r>
              <a:rPr lang="en-US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face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 smtClean="0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endParaRPr lang="en-US" sz="1600" b="1" u="sng" dirty="0" smtClean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UVA/UVB 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protection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SPF 50 +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Chemical and physical filters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free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Ingredients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Chemical Sunscreens, Titanium Dioxide, Vitamin E, Sunflower Seed and Olive Vegetable Oils.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934043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DELICATE ULTRA PROTECTION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1"/>
          <a:stretch/>
        </p:blipFill>
        <p:spPr>
          <a:xfrm>
            <a:off x="543496" y="984498"/>
            <a:ext cx="1357164" cy="36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615504" y="4910258"/>
            <a:ext cx="1501180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Spray: 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200 </a:t>
            </a:r>
            <a:r>
              <a:rPr lang="es-ES" sz="1583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  <a:endParaRPr lang="es-ES" sz="1583" dirty="0">
              <a:solidFill>
                <a:schemeClr val="tx1">
                  <a:lumMod val="85000"/>
                  <a:lumOff val="15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46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Description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Body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spray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sunscreen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with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moisturising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antioxidant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that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protects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and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prevents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the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effects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of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photoaging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Indications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All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skin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types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UVA/UVB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protection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SPF 50 +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Chemical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Filters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free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Waterproof</a:t>
            </a:r>
            <a:endParaRPr lang="es-E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b="1" u="sng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Ingredients</a:t>
            </a:r>
            <a:endParaRPr lang="es-ES" sz="1600" b="1" u="sng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s-ES" sz="1600" dirty="0" smtClean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Chemical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sunscreens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Vitamin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E,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Hyaluronic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Acid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, </a:t>
            </a:r>
            <a:r>
              <a:rPr lang="es-E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Protective</a:t>
            </a:r>
            <a:r>
              <a:rPr lang="es-E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Film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5318123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PHOTOPROTECTOR SPRAY LOTION SPF 50+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89" y="1148157"/>
            <a:ext cx="2768423" cy="36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85095" y="4883074"/>
            <a:ext cx="1429172" cy="33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83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Bottle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: </a:t>
            </a:r>
            <a:r>
              <a:rPr lang="es-ES" sz="158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200 </a:t>
            </a:r>
            <a:r>
              <a:rPr lang="es-ES" sz="1583" dirty="0">
                <a:solidFill>
                  <a:schemeClr val="tx1">
                    <a:lumMod val="85000"/>
                    <a:lumOff val="15000"/>
                  </a:schemeClr>
                </a:solidFill>
                <a:latin typeface="TT Commons" panose="02000506040000020004" pitchFamily="50" charset="0"/>
              </a:rPr>
              <a:t>ml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16634" y="1407985"/>
            <a:ext cx="6019750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Description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Protective body oil with a dry touch and a high antioxidant and reparative power. It has a great extensibility and non-greasy feel to improve the application and coverage of the body area. 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Indications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All skin types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Properties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UVA/UVB protection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SPF 50 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Chemical Filters</a:t>
            </a:r>
          </a:p>
          <a:p>
            <a:pPr marL="742769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TT Commons Light" panose="02000506030000020003" pitchFamily="50" charset="0"/>
                <a:ea typeface="SimSun" panose="02010600030101010101" pitchFamily="2" charset="-122"/>
              </a:rPr>
              <a:t>Colour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 free</a:t>
            </a: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TT Commons Light" panose="02000506030000020003" pitchFamily="50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15000"/>
              </a:lnSpc>
              <a:spcAft>
                <a:spcPts val="513"/>
              </a:spcAft>
              <a:buFont typeface="Wingdings" panose="05000000000000000000" pitchFamily="2" charset="2"/>
              <a:buChar char="§"/>
            </a:pPr>
            <a:r>
              <a:rPr lang="en-US" sz="1600" b="1" u="sng" dirty="0">
                <a:latin typeface="TT Commons Light" panose="02000506030000020003" pitchFamily="50" charset="0"/>
                <a:ea typeface="SimSun" panose="02010600030101010101" pitchFamily="2" charset="-122"/>
              </a:rPr>
              <a:t>Ingredients</a:t>
            </a:r>
            <a:r>
              <a:rPr lang="en-US" sz="1600" dirty="0">
                <a:latin typeface="TT Commons Light" panose="02000506030000020003" pitchFamily="50" charset="0"/>
                <a:ea typeface="SimSun" panose="02010600030101010101" pitchFamily="2" charset="-122"/>
              </a:rPr>
              <a:t>: Chemical sunscreens, Vitamin E, Vegetable Oils from sunflower seed, wheat germ and peanut.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502323" cy="424732"/>
          </a:xfrm>
        </p:spPr>
        <p:txBody>
          <a:bodyPr/>
          <a:lstStyle/>
          <a:p>
            <a:pPr marL="7168">
              <a:spcBef>
                <a:spcPts val="56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Carlito"/>
              </a:rPr>
              <a:t>BE SUN DRY OIL PHOTOPROTECTOR SPF 50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cs typeface="Carli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32" y="1144759"/>
            <a:ext cx="1013498" cy="37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3496" y="1200522"/>
            <a:ext cx="83243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TT Commons Light" panose="02000506030000020003" pitchFamily="50" charset="0"/>
              </a:rPr>
              <a:t>The new range of Be Sun products offers the following advantages: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b="1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T Commons Light" panose="02000506030000020003" pitchFamily="50" charset="0"/>
              </a:rPr>
              <a:t>High sun protection</a:t>
            </a:r>
            <a:r>
              <a:rPr lang="en-US" sz="1600" dirty="0">
                <a:latin typeface="TT Commons Light" panose="02000506030000020003" pitchFamily="50" charset="0"/>
              </a:rPr>
              <a:t>: SPF 50 and 50+ which blocks more than 98% of sunburn-causing UVB rays and helps prevent premature skin ageing.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T Commons Light" panose="02000506030000020003" pitchFamily="50" charset="0"/>
              </a:rPr>
              <a:t>Physical filters</a:t>
            </a:r>
            <a:r>
              <a:rPr lang="en-US" sz="1600" dirty="0">
                <a:latin typeface="TT Commons Light" panose="02000506030000020003" pitchFamily="50" charset="0"/>
              </a:rPr>
              <a:t>: Increase the level of protection of traditional chemical filters by reflecting and scattering UV rays.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T Commons Light" panose="02000506030000020003" pitchFamily="50" charset="0"/>
              </a:rPr>
              <a:t>Broad spectrum protection</a:t>
            </a:r>
            <a:r>
              <a:rPr lang="en-US" sz="1600" dirty="0">
                <a:latin typeface="TT Commons Light" panose="02000506030000020003" pitchFamily="50" charset="0"/>
              </a:rPr>
              <a:t>: Protects against UVA and UVB rays, which are mainly responsible for sun damage.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T Commons Light" panose="02000506030000020003" pitchFamily="50" charset="0"/>
              </a:rPr>
              <a:t>Water and sweat resistant formulas</a:t>
            </a:r>
            <a:r>
              <a:rPr lang="en-US" sz="1600" dirty="0">
                <a:latin typeface="TT Commons Light" panose="02000506030000020003" pitchFamily="50" charset="0"/>
              </a:rPr>
              <a:t>: Film-forming ingredients prevent rapid evaporation and loss of the product applied to the skin.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>
              <a:latin typeface="TT Commons Light" panose="02000506030000020003" pitchFamily="50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T Commons Light" panose="02000506030000020003" pitchFamily="50" charset="0"/>
              </a:rPr>
              <a:t>Anti-ageing ingredients</a:t>
            </a:r>
            <a:r>
              <a:rPr lang="en-US" sz="1600" dirty="0">
                <a:latin typeface="TT Commons Light" panose="02000506030000020003" pitchFamily="50" charset="0"/>
              </a:rPr>
              <a:t>: In addition to antioxidants such as vitamin E, it contains hyaluronic acid and other </a:t>
            </a:r>
            <a:r>
              <a:rPr lang="en-US" sz="1600" dirty="0" err="1">
                <a:latin typeface="TT Commons Light" panose="02000506030000020003" pitchFamily="50" charset="0"/>
              </a:rPr>
              <a:t>moisturising</a:t>
            </a:r>
            <a:r>
              <a:rPr lang="en-US" sz="1600" dirty="0">
                <a:latin typeface="TT Commons Light" panose="02000506030000020003" pitchFamily="50" charset="0"/>
              </a:rPr>
              <a:t> and nourishing ingredients to protect the skin and keep it hydrated and smooth.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TT Commons Light" panose="02000506030000020003" pitchFamily="50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338828" cy="424732"/>
          </a:xfrm>
        </p:spPr>
        <p:txBody>
          <a:bodyPr/>
          <a:lstStyle/>
          <a:p>
            <a:r>
              <a:rPr lang="es-ES" sz="2400" spc="300" dirty="0" smtClean="0"/>
              <a:t>BENEFITS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89129" y="2782180"/>
            <a:ext cx="3141950" cy="1954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798" b="1" dirty="0">
                <a:latin typeface="Gotham Rounded Book"/>
                <a:cs typeface="Gotham Book" pitchFamily="50" charset="0"/>
              </a:rPr>
              <a:t>SUNSCREENS</a:t>
            </a:r>
          </a:p>
          <a:p>
            <a:pPr algn="ctr">
              <a:lnSpc>
                <a:spcPct val="150000"/>
              </a:lnSpc>
            </a:pPr>
            <a:r>
              <a:rPr lang="es-ES" sz="2798" b="1" dirty="0">
                <a:latin typeface="Gotham Rounded Book"/>
                <a:cs typeface="Gotham Book" pitchFamily="50" charset="0"/>
              </a:rPr>
              <a:t>&amp; </a:t>
            </a:r>
          </a:p>
          <a:p>
            <a:pPr algn="ctr">
              <a:lnSpc>
                <a:spcPct val="150000"/>
              </a:lnSpc>
            </a:pPr>
            <a:r>
              <a:rPr lang="es-ES" sz="2798" b="1" dirty="0">
                <a:latin typeface="Gotham Rounded Book"/>
                <a:cs typeface="Gotham Book" pitchFamily="50" charset="0"/>
              </a:rPr>
              <a:t>ANTIOXIDANTS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40" y="696466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543496" y="1200522"/>
            <a:ext cx="8291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T Commons Light" panose="02000506030000020003" pitchFamily="50" charset="0"/>
              </a:rPr>
              <a:t>UV radiation reaching the earth's surface consists of UVA radiation (95%) and UVB radiation (5%).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363147" cy="424732"/>
          </a:xfrm>
        </p:spPr>
        <p:txBody>
          <a:bodyPr/>
          <a:lstStyle/>
          <a:p>
            <a:r>
              <a:rPr lang="es-ES" sz="2400" spc="300" dirty="0"/>
              <a:t>SOLAR RADIATION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4"/>
          <a:stretch/>
        </p:blipFill>
        <p:spPr>
          <a:xfrm>
            <a:off x="3726088" y="1769970"/>
            <a:ext cx="2257425" cy="18722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19972" y="3883100"/>
            <a:ext cx="8136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T Commons Light" panose="02000506030000020003" pitchFamily="50" charset="0"/>
              </a:rPr>
              <a:t>Exposure to ultraviolet (UV) radiation from the sun can cause a variety of skin damage, from sunburn to deep cell damage. 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To protect against these effects, sunscreens that block both UVA and UVB rays are mainly used. 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63356" y="2305696"/>
            <a:ext cx="2390797" cy="1077218"/>
          </a:xfrm>
          <a:prstGeom prst="rect">
            <a:avLst/>
          </a:prstGeom>
          <a:solidFill>
            <a:srgbClr val="51D0DD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UVB</a:t>
            </a:r>
            <a:r>
              <a:rPr lang="en-US" sz="1600" dirty="0">
                <a:latin typeface="TT Commons Light" panose="02000506030000020003" pitchFamily="50" charset="0"/>
              </a:rPr>
              <a:t> rays penetrate the layers of the epidermis and are responsible for causing </a:t>
            </a:r>
            <a:r>
              <a:rPr lang="en-US" sz="1600" b="1" dirty="0">
                <a:latin typeface="TT Commons Light" panose="02000506030000020003" pitchFamily="50" charset="0"/>
              </a:rPr>
              <a:t>erythema</a:t>
            </a:r>
            <a:r>
              <a:rPr lang="en-US" sz="1600" dirty="0">
                <a:latin typeface="TT Commons Light" panose="02000506030000020003" pitchFamily="50" charset="0"/>
              </a:rPr>
              <a:t> or sunburn.</a:t>
            </a:r>
            <a:endParaRPr lang="en-US" sz="1600" dirty="0"/>
          </a:p>
        </p:txBody>
      </p:sp>
      <p:sp>
        <p:nvSpPr>
          <p:cNvPr id="5" name="Rectángulo 4"/>
          <p:cNvSpPr/>
          <p:nvPr/>
        </p:nvSpPr>
        <p:spPr>
          <a:xfrm>
            <a:off x="757855" y="2259686"/>
            <a:ext cx="2588390" cy="1323439"/>
          </a:xfrm>
          <a:prstGeom prst="rect">
            <a:avLst/>
          </a:prstGeom>
          <a:solidFill>
            <a:srgbClr val="51D0DD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UVA</a:t>
            </a:r>
            <a:r>
              <a:rPr lang="en-US" sz="1600" dirty="0">
                <a:latin typeface="TT Commons Light" panose="02000506030000020003" pitchFamily="50" charset="0"/>
              </a:rPr>
              <a:t> rays penetrate deeper into the skin and are associated with premature ageing and long-term </a:t>
            </a:r>
            <a:r>
              <a:rPr lang="en-US" sz="1600" b="1" dirty="0">
                <a:latin typeface="TT Commons Light" panose="02000506030000020003" pitchFamily="50" charset="0"/>
              </a:rPr>
              <a:t>cell damage.</a:t>
            </a:r>
            <a:endParaRPr lang="en-US" sz="1600" b="1" dirty="0"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543496" y="1200522"/>
            <a:ext cx="8291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Measuring Efficacy</a:t>
            </a:r>
          </a:p>
          <a:p>
            <a:r>
              <a:rPr lang="en-US" sz="1600" b="1" dirty="0">
                <a:latin typeface="TT Commons Light" panose="02000506030000020003" pitchFamily="50" charset="0"/>
              </a:rPr>
              <a:t> 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The efficacy of sunscreens is measured by the </a:t>
            </a:r>
            <a:r>
              <a:rPr lang="en-US" sz="1600" b="1" dirty="0">
                <a:latin typeface="TT Commons Light" panose="02000506030000020003" pitchFamily="50" charset="0"/>
              </a:rPr>
              <a:t>Sun Protection Factor (SPF), </a:t>
            </a:r>
            <a:r>
              <a:rPr lang="en-US" sz="1600" dirty="0">
                <a:latin typeface="TT Commons Light" panose="02000506030000020003" pitchFamily="50" charset="0"/>
              </a:rPr>
              <a:t>which indicates the product's ability to prevent skin reddening caused by </a:t>
            </a:r>
            <a:r>
              <a:rPr lang="en-US" sz="1600" b="1" dirty="0">
                <a:latin typeface="TT Commons Light" panose="02000506030000020003" pitchFamily="50" charset="0"/>
              </a:rPr>
              <a:t>UVB rays</a:t>
            </a:r>
            <a:r>
              <a:rPr lang="en-US" sz="1600" dirty="0">
                <a:latin typeface="TT Commons Light" panose="02000506030000020003" pitchFamily="50" charset="0"/>
              </a:rPr>
              <a:t>. 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Additionally, broad spectrum products must demonstrate their </a:t>
            </a:r>
            <a:r>
              <a:rPr lang="en-US" sz="1600" b="1" dirty="0">
                <a:latin typeface="TT Commons Light" panose="02000506030000020003" pitchFamily="50" charset="0"/>
              </a:rPr>
              <a:t>ability to protect against UVA rays</a:t>
            </a:r>
            <a:r>
              <a:rPr lang="en-US" sz="1600" dirty="0">
                <a:latin typeface="TT Commons Light" panose="02000506030000020003" pitchFamily="50" charset="0"/>
              </a:rPr>
              <a:t>, which is reflected in their labelling and specific regulations in some countries.</a:t>
            </a:r>
            <a:endParaRPr lang="en-US" sz="1600" dirty="0">
              <a:latin typeface="TT Commons Light" panose="02000506030000020003" pitchFamily="50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022348" cy="424732"/>
          </a:xfrm>
        </p:spPr>
        <p:txBody>
          <a:bodyPr/>
          <a:lstStyle/>
          <a:p>
            <a:r>
              <a:rPr lang="es-ES" sz="2400" spc="300" dirty="0"/>
              <a:t>SOLAR FILTERS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178"/>
          <a:stretch/>
        </p:blipFill>
        <p:spPr>
          <a:xfrm>
            <a:off x="517249" y="4072166"/>
            <a:ext cx="1185486" cy="1192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r="51444"/>
          <a:stretch/>
        </p:blipFill>
        <p:spPr>
          <a:xfrm>
            <a:off x="583109" y="2217578"/>
            <a:ext cx="1053766" cy="11924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71624" y="2152058"/>
            <a:ext cx="69287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SPF indicates numerically how many times a sunscreen would extend the time it would take for the skin to burn without </a:t>
            </a:r>
            <a:r>
              <a:rPr lang="en-US" sz="1600" dirty="0" err="1">
                <a:latin typeface="TT Commons Light" panose="02000506030000020003" pitchFamily="50" charset="0"/>
              </a:rPr>
              <a:t>photoprotection</a:t>
            </a:r>
            <a:r>
              <a:rPr lang="en-US" sz="1600" dirty="0">
                <a:latin typeface="TT Commons Light" panose="02000506030000020003" pitchFamily="50" charset="0"/>
              </a:rPr>
              <a:t>. Thus, if a skin burns in 10 minutes of sun exposure, a sunscreen with SPF 10 would theoretically increase the time without burning to 100 minutes.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40756" y="4252867"/>
            <a:ext cx="6825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T Commons Light" panose="02000506030000020003" pitchFamily="50" charset="0"/>
              </a:rPr>
              <a:t>According to the European standard the UVA protection must be at least 30% of the UVB protection and is assessed with the ISO standard 24443 (determination of sunscreen UVA </a:t>
            </a:r>
            <a:r>
              <a:rPr lang="en-US" sz="1600" dirty="0" err="1">
                <a:latin typeface="TT Commons Light" panose="02000506030000020003" pitchFamily="50" charset="0"/>
              </a:rPr>
              <a:t>photoprotection</a:t>
            </a:r>
            <a:r>
              <a:rPr lang="en-US" sz="1600" dirty="0">
                <a:latin typeface="TT Commons Light" panose="02000506030000020003" pitchFamily="50" charset="0"/>
              </a:rPr>
              <a:t> in vitro). 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543496" y="1200522"/>
            <a:ext cx="8291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Chemical and Physical Solar Filters</a:t>
            </a:r>
            <a:endParaRPr lang="es-ES" sz="1600" dirty="0">
              <a:latin typeface="TT Commons Light" panose="02000506030000020003" pitchFamily="50" charset="0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022348" cy="424732"/>
          </a:xfrm>
        </p:spPr>
        <p:txBody>
          <a:bodyPr/>
          <a:lstStyle/>
          <a:p>
            <a:r>
              <a:rPr lang="es-ES" sz="2400" spc="300" dirty="0"/>
              <a:t>SOLAR FILTERS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99680" y="1752899"/>
            <a:ext cx="6635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Chemical filters: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Chemical filters, also called organic filters, are composed of chemical molecules that </a:t>
            </a:r>
            <a:r>
              <a:rPr lang="en-US" sz="1600" b="1" dirty="0">
                <a:latin typeface="TT Commons Light" panose="02000506030000020003" pitchFamily="50" charset="0"/>
              </a:rPr>
              <a:t>absorb UV radiation and transform it into heat</a:t>
            </a:r>
            <a:r>
              <a:rPr lang="en-US" sz="1600" dirty="0">
                <a:latin typeface="TT Commons Light" panose="02000506030000020003" pitchFamily="50" charset="0"/>
              </a:rPr>
              <a:t>, which is then dissipated from the skin. These filters are usually organic compounds such as </a:t>
            </a:r>
            <a:r>
              <a:rPr lang="en-US" sz="1600" dirty="0" err="1">
                <a:latin typeface="TT Commons Light" panose="02000506030000020003" pitchFamily="50" charset="0"/>
              </a:rPr>
              <a:t>avobenzone</a:t>
            </a:r>
            <a:r>
              <a:rPr lang="en-US" sz="1600" dirty="0">
                <a:latin typeface="TT Commons Light" panose="02000506030000020003" pitchFamily="50" charset="0"/>
              </a:rPr>
              <a:t>, </a:t>
            </a:r>
            <a:r>
              <a:rPr lang="en-US" sz="1600" dirty="0" err="1">
                <a:latin typeface="TT Commons Light" panose="02000506030000020003" pitchFamily="50" charset="0"/>
              </a:rPr>
              <a:t>octocrylene</a:t>
            </a:r>
            <a:r>
              <a:rPr lang="en-US" sz="1600" dirty="0">
                <a:latin typeface="TT Commons Light" panose="02000506030000020003" pitchFamily="50" charset="0"/>
              </a:rPr>
              <a:t>, </a:t>
            </a:r>
            <a:r>
              <a:rPr lang="en-US" sz="1600" dirty="0" err="1">
                <a:latin typeface="TT Commons Light" panose="02000506030000020003" pitchFamily="50" charset="0"/>
              </a:rPr>
              <a:t>octisalate</a:t>
            </a:r>
            <a:r>
              <a:rPr lang="en-US" sz="1600" dirty="0">
                <a:latin typeface="TT Commons Light" panose="02000506030000020003" pitchFamily="50" charset="0"/>
              </a:rPr>
              <a:t> and </a:t>
            </a:r>
            <a:r>
              <a:rPr lang="en-US" sz="1600" dirty="0" err="1">
                <a:latin typeface="TT Commons Light" panose="02000506030000020003" pitchFamily="50" charset="0"/>
              </a:rPr>
              <a:t>homosalate</a:t>
            </a:r>
            <a:r>
              <a:rPr lang="en-US" sz="1600" dirty="0">
                <a:latin typeface="TT Commons Light" panose="02000506030000020003" pitchFamily="50" charset="0"/>
              </a:rPr>
              <a:t>. </a:t>
            </a: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Physical filters:</a:t>
            </a:r>
          </a:p>
          <a:p>
            <a:r>
              <a:rPr lang="en-US" sz="1600" dirty="0">
                <a:latin typeface="TT Commons Light" panose="02000506030000020003" pitchFamily="50" charset="0"/>
              </a:rPr>
              <a:t>Physical filters, also known as mineral filters, employ compounds such as titanium dioxide and zinc oxide to create a physical barrier on the skin that </a:t>
            </a:r>
            <a:r>
              <a:rPr lang="en-US" sz="1600" b="1" dirty="0">
                <a:latin typeface="TT Commons Light" panose="02000506030000020003" pitchFamily="50" charset="0"/>
              </a:rPr>
              <a:t>reflects and scatters UV radiation before it penetrates </a:t>
            </a:r>
            <a:r>
              <a:rPr lang="en-US" sz="1600" dirty="0">
                <a:latin typeface="TT Commons Light" panose="02000506030000020003" pitchFamily="50" charset="0"/>
              </a:rPr>
              <a:t>the epidermis. These compounds act as a shield, effectively blocking both UVA and UVB rays. 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4"/>
          <a:stretch/>
        </p:blipFill>
        <p:spPr>
          <a:xfrm>
            <a:off x="590571" y="3522614"/>
            <a:ext cx="1432160" cy="14190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1"/>
          <a:stretch/>
        </p:blipFill>
        <p:spPr>
          <a:xfrm>
            <a:off x="590571" y="1761560"/>
            <a:ext cx="1399976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 Rectángulo"/>
          <p:cNvSpPr/>
          <p:nvPr/>
        </p:nvSpPr>
        <p:spPr>
          <a:xfrm>
            <a:off x="543496" y="1200522"/>
            <a:ext cx="82916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T Commons Light" panose="02000506030000020003" pitchFamily="50" charset="0"/>
              </a:rPr>
              <a:t>Cellular and Molecular Protection</a:t>
            </a:r>
          </a:p>
          <a:p>
            <a:endParaRPr lang="en-US" sz="1600" b="1" dirty="0">
              <a:latin typeface="TT Commons Light" panose="02000506030000020003" pitchFamily="50" charset="0"/>
            </a:endParaRPr>
          </a:p>
          <a:p>
            <a:r>
              <a:rPr lang="en-US" sz="1600" b="1" dirty="0">
                <a:latin typeface="TT Commons Light" panose="02000506030000020003" pitchFamily="50" charset="0"/>
              </a:rPr>
              <a:t>Antioxidants</a:t>
            </a:r>
            <a:r>
              <a:rPr lang="en-US" sz="1600" dirty="0">
                <a:latin typeface="TT Commons Light" panose="02000506030000020003" pitchFamily="50" charset="0"/>
              </a:rPr>
              <a:t>, unlike sunscreens, do not block or absorb UV radiation. Instead, their main function is to reduce or repair the oxidative processes that UV radiation, especially UVA, can induce. </a:t>
            </a:r>
          </a:p>
          <a:p>
            <a:endParaRPr lang="es-ES" sz="1600" dirty="0" smtClean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endParaRPr lang="en-US" sz="1600" dirty="0">
              <a:latin typeface="TT Commons Light" panose="02000506030000020003" pitchFamily="50" charset="0"/>
            </a:endParaRPr>
          </a:p>
          <a:p>
            <a:r>
              <a:rPr lang="en-US" sz="1600" dirty="0">
                <a:latin typeface="TT Commons Light" panose="02000506030000020003" pitchFamily="50" charset="0"/>
              </a:rPr>
              <a:t>Numerous studies have shown that antioxidants, such as </a:t>
            </a:r>
            <a:r>
              <a:rPr lang="en-US" sz="1600" b="1" dirty="0">
                <a:latin typeface="TT Commons Light" panose="02000506030000020003" pitchFamily="50" charset="0"/>
              </a:rPr>
              <a:t>vitamin E</a:t>
            </a:r>
            <a:r>
              <a:rPr lang="en-US" sz="1600" dirty="0">
                <a:latin typeface="TT Commons Light" panose="02000506030000020003" pitchFamily="50" charset="0"/>
              </a:rPr>
              <a:t>, can be effective in preventing erythema and protecting against cell damage. When applied topically in combination with sunscreens, these antioxidants can increase the efficacy of sun protection, providing a more complete </a:t>
            </a:r>
            <a:r>
              <a:rPr lang="en-US" sz="1600" dirty="0" err="1">
                <a:latin typeface="TT Commons Light" panose="02000506030000020003" pitchFamily="50" charset="0"/>
              </a:rPr>
              <a:t>defence</a:t>
            </a:r>
            <a:r>
              <a:rPr lang="en-US" sz="1600" dirty="0">
                <a:latin typeface="TT Commons Light" panose="02000506030000020003" pitchFamily="50" charset="0"/>
              </a:rPr>
              <a:t> against UV-induced damage.</a:t>
            </a:r>
            <a:endParaRPr lang="en-US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965474" cy="424732"/>
          </a:xfrm>
        </p:spPr>
        <p:txBody>
          <a:bodyPr/>
          <a:lstStyle/>
          <a:p>
            <a:r>
              <a:rPr lang="es-ES" sz="2400" spc="300" dirty="0" smtClean="0">
                <a:latin typeface="Bebas Neue Regular" panose="00000500000000000000" pitchFamily="50" charset="0"/>
              </a:rPr>
              <a:t>ANTIOXIDANTS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57" y="2652773"/>
            <a:ext cx="2664296" cy="104316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7457" y="2772606"/>
            <a:ext cx="508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T Commons Light" panose="02000506030000020003" pitchFamily="50" charset="0"/>
              </a:rPr>
              <a:t>Antioxidants </a:t>
            </a:r>
            <a:r>
              <a:rPr lang="en-US" b="1" dirty="0" err="1">
                <a:latin typeface="TT Commons Light" panose="02000506030000020003" pitchFamily="50" charset="0"/>
              </a:rPr>
              <a:t>neutralise</a:t>
            </a:r>
            <a:r>
              <a:rPr lang="en-US" b="1" dirty="0">
                <a:latin typeface="TT Commons Light" panose="02000506030000020003" pitchFamily="50" charset="0"/>
              </a:rPr>
              <a:t> ROS </a:t>
            </a:r>
            <a:r>
              <a:rPr lang="en-US" dirty="0">
                <a:latin typeface="TT Commons Light" panose="02000506030000020003" pitchFamily="50" charset="0"/>
              </a:rPr>
              <a:t>(reactive oxygen species) and help repair cell damage.</a:t>
            </a:r>
            <a:endParaRPr lang="es-ES" dirty="0">
              <a:latin typeface="TT Commons Light" panose="02000506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47183" y="3184564"/>
            <a:ext cx="2825837" cy="662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/>
                <a:cs typeface="Gotham Book" pitchFamily="50" charset="0"/>
              </a:rPr>
              <a:t>INGREDIENTS</a:t>
            </a:r>
            <a:endParaRPr lang="es-ES" sz="2798" dirty="0">
              <a:latin typeface="Gotham Rounded Book"/>
              <a:cs typeface="Gotham Book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040" y="696466"/>
            <a:ext cx="25241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4 ata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 atache" id="{30CCF2F1-6F2D-48AE-80CD-5E91AA5FF062}" vid="{DB240467-B112-49BA-A9A5-762E65B510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Tema4 atache</Template>
  <TotalTime>56174</TotalTime>
  <Words>2361</Words>
  <Application>Microsoft Office PowerPoint</Application>
  <PresentationFormat>Personalizado</PresentationFormat>
  <Paragraphs>292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SimSun</vt:lpstr>
      <vt:lpstr>Arial</vt:lpstr>
      <vt:lpstr>Bebas Neue Regular</vt:lpstr>
      <vt:lpstr>Calibri</vt:lpstr>
      <vt:lpstr>Carlito</vt:lpstr>
      <vt:lpstr>Gotham Book</vt:lpstr>
      <vt:lpstr>Gotham Rounded Book</vt:lpstr>
      <vt:lpstr>Tahoma</vt:lpstr>
      <vt:lpstr>TT Commons</vt:lpstr>
      <vt:lpstr>TT Commons Light</vt:lpstr>
      <vt:lpstr>Verdana</vt:lpstr>
      <vt:lpstr>Wingdings</vt:lpstr>
      <vt:lpstr>Tema4 atache</vt:lpstr>
      <vt:lpstr>Presentación de PowerPoint</vt:lpstr>
      <vt:lpstr>NEW SUN PROTECTION LINE</vt:lpstr>
      <vt:lpstr>BENEFITS</vt:lpstr>
      <vt:lpstr>Presentación de PowerPoint</vt:lpstr>
      <vt:lpstr>SOLAR RADIATION</vt:lpstr>
      <vt:lpstr>SOLAR FILTERS</vt:lpstr>
      <vt:lpstr>SOLAR FILTERS</vt:lpstr>
      <vt:lpstr>ANTIOXIDANTS</vt:lpstr>
      <vt:lpstr>Presentación de PowerPoint</vt:lpstr>
      <vt:lpstr>CHEMICAL FILTERS</vt:lpstr>
      <vt:lpstr>PHYSICAL FILTERS</vt:lpstr>
      <vt:lpstr>ANTIOXIDANTS</vt:lpstr>
      <vt:lpstr>ANTIOXIDANTS</vt:lpstr>
      <vt:lpstr>MOISTURISERS</vt:lpstr>
      <vt:lpstr>OTHER INGREDIENTS</vt:lpstr>
      <vt:lpstr>OTHER INGREDIENTS</vt:lpstr>
      <vt:lpstr>OTHER INGREDIENTS</vt:lpstr>
      <vt:lpstr>OTHER INGREDIENTS</vt:lpstr>
      <vt:lpstr>Presentación de PowerPoint</vt:lpstr>
      <vt:lpstr>FACIAL products BE SUN line</vt:lpstr>
      <vt:lpstr>BE SUN BODY products</vt:lpstr>
      <vt:lpstr>Be sun ANTI-AGEING CREAM 50 spf</vt:lpstr>
      <vt:lpstr>BE SUN LIGHT EMULSION SPF 50+</vt:lpstr>
      <vt:lpstr>BE SUN MAKE UP ANTIAGING DORE  SPF 50+</vt:lpstr>
      <vt:lpstr>BE SUN MAKE UP ANTIAGING LIGHT  SPF 50+</vt:lpstr>
      <vt:lpstr>BE SUN DELICATE ULTRA PROTECTION SPF 50+</vt:lpstr>
      <vt:lpstr>BE SUN PHOTOPROTECTOR SPRAY LOTION SPF 50+</vt:lpstr>
      <vt:lpstr>BE SUN DRY OIL PHOTOPROTECTOR SPF 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CMB</dc:creator>
  <cp:lastModifiedBy>Lorena Martinez</cp:lastModifiedBy>
  <cp:revision>3200</cp:revision>
  <cp:lastPrinted>2017-10-20T06:50:32Z</cp:lastPrinted>
  <dcterms:created xsi:type="dcterms:W3CDTF">2017-06-09T06:59:31Z</dcterms:created>
  <dcterms:modified xsi:type="dcterms:W3CDTF">2024-06-05T14:03:39Z</dcterms:modified>
</cp:coreProperties>
</file>