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23"/>
  </p:notesMasterIdLst>
  <p:sldIdLst>
    <p:sldId id="279" r:id="rId2"/>
    <p:sldId id="258" r:id="rId3"/>
    <p:sldId id="259" r:id="rId4"/>
    <p:sldId id="291" r:id="rId5"/>
    <p:sldId id="289" r:id="rId6"/>
    <p:sldId id="290" r:id="rId7"/>
    <p:sldId id="280" r:id="rId8"/>
    <p:sldId id="292" r:id="rId9"/>
    <p:sldId id="260" r:id="rId10"/>
    <p:sldId id="261" r:id="rId11"/>
    <p:sldId id="263" r:id="rId12"/>
    <p:sldId id="265" r:id="rId13"/>
    <p:sldId id="293" r:id="rId14"/>
    <p:sldId id="283" r:id="rId15"/>
    <p:sldId id="267" r:id="rId16"/>
    <p:sldId id="281" r:id="rId17"/>
    <p:sldId id="284" r:id="rId18"/>
    <p:sldId id="285" r:id="rId19"/>
    <p:sldId id="286" r:id="rId20"/>
    <p:sldId id="287" r:id="rId21"/>
    <p:sldId id="288" r:id="rId22"/>
  </p:sldIdLst>
  <p:sldSz cx="10160000" cy="5715000"/>
  <p:notesSz cx="12192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18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varScale="1">
        <p:scale>
          <a:sx n="82" d="100"/>
          <a:sy n="82" d="100"/>
        </p:scale>
        <p:origin x="822" y="90"/>
      </p:cViewPr>
      <p:guideLst>
        <p:guide orient="horz" pos="2400"/>
        <p:guide pos="18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D81ECA0-A1BF-4220-BD9D-03DE584D1D68}" type="datetimeFigureOut">
              <a:rPr lang="en-US" smtClean="0"/>
              <a:t>4/26/2024</a:t>
            </a:fld>
            <a:endParaRPr lang="en-U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64AA880-E651-4F40-818A-0FB717BCF5CC}" type="slidenum">
              <a:rPr lang="en-US" smtClean="0"/>
              <a:t>‹Nº›</a:t>
            </a:fld>
            <a:endParaRPr lang="en-US"/>
          </a:p>
        </p:txBody>
      </p:sp>
    </p:spTree>
    <p:extLst>
      <p:ext uri="{BB962C8B-B14F-4D97-AF65-F5344CB8AC3E}">
        <p14:creationId xmlns:p14="http://schemas.microsoft.com/office/powerpoint/2010/main" val="69141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17</a:t>
            </a:fld>
            <a:endParaRPr lang="en-GB"/>
          </a:p>
        </p:txBody>
      </p:sp>
    </p:spTree>
    <p:extLst>
      <p:ext uri="{BB962C8B-B14F-4D97-AF65-F5344CB8AC3E}">
        <p14:creationId xmlns:p14="http://schemas.microsoft.com/office/powerpoint/2010/main" val="306733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19</a:t>
            </a:fld>
            <a:endParaRPr lang="en-GB"/>
          </a:p>
        </p:txBody>
      </p:sp>
    </p:spTree>
    <p:extLst>
      <p:ext uri="{BB962C8B-B14F-4D97-AF65-F5344CB8AC3E}">
        <p14:creationId xmlns:p14="http://schemas.microsoft.com/office/powerpoint/2010/main" val="379574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20</a:t>
            </a:fld>
            <a:endParaRPr lang="en-GB"/>
          </a:p>
        </p:txBody>
      </p:sp>
    </p:spTree>
    <p:extLst>
      <p:ext uri="{BB962C8B-B14F-4D97-AF65-F5344CB8AC3E}">
        <p14:creationId xmlns:p14="http://schemas.microsoft.com/office/powerpoint/2010/main" val="283007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21</a:t>
            </a:fld>
            <a:endParaRPr lang="en-GB"/>
          </a:p>
        </p:txBody>
      </p:sp>
    </p:spTree>
    <p:extLst>
      <p:ext uri="{BB962C8B-B14F-4D97-AF65-F5344CB8AC3E}">
        <p14:creationId xmlns:p14="http://schemas.microsoft.com/office/powerpoint/2010/main" val="3174752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7359"/>
            <a:ext cx="8763000" cy="3516333"/>
          </a:xfrm>
        </p:spPr>
        <p:txBody>
          <a:bodyPr>
            <a:normAutofit/>
          </a:bodyPr>
          <a:lstStyle>
            <a:lvl1pPr marL="0" indent="0" algn="l">
              <a:buNone/>
              <a:defRPr sz="1667"/>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0" y="372409"/>
            <a:ext cx="1769395" cy="502766"/>
          </a:xfrm>
          <a:prstGeom prst="rect">
            <a:avLst/>
          </a:prstGeom>
          <a:solidFill>
            <a:schemeClr val="bg1"/>
          </a:solidFill>
        </p:spPr>
        <p:txBody>
          <a:bodyPr wrap="none">
            <a:spAutoFit/>
          </a:bodyPr>
          <a:lstStyle/>
          <a:p>
            <a:r>
              <a:rPr lang="es-ES" sz="2667" dirty="0" smtClean="0">
                <a:latin typeface="Bebas Neue Regular" panose="00000500000000000000" pitchFamily="50" charset="0"/>
              </a:rPr>
              <a:t>ANTIOXIDANTES</a:t>
            </a:r>
            <a:endParaRPr lang="es-ES" sz="2667" dirty="0">
              <a:latin typeface="Bebas Neue Regular" panose="00000500000000000000" pitchFamily="50" charset="0"/>
            </a:endParaRPr>
          </a:p>
        </p:txBody>
      </p:sp>
      <p:grpSp>
        <p:nvGrpSpPr>
          <p:cNvPr id="19" name="Grupo 18"/>
          <p:cNvGrpSpPr/>
          <p:nvPr/>
        </p:nvGrpSpPr>
        <p:grpSpPr>
          <a:xfrm>
            <a:off x="0" y="0"/>
            <a:ext cx="10160000" cy="5715000"/>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372"/>
            <a:ext cx="7172092" cy="461729"/>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96498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4/26/2024</a:t>
            </a:fld>
            <a:endParaRPr lang="en-U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B6F15528-21DE-4FAA-801E-634DDDAF4B2B}" type="slidenum">
              <a:rPr lang="en-US" smtClean="0"/>
              <a:t>‹Nº›</a:t>
            </a:fld>
            <a:endParaRPr lang="en-US"/>
          </a:p>
        </p:txBody>
      </p:sp>
    </p:spTree>
    <p:extLst>
      <p:ext uri="{BB962C8B-B14F-4D97-AF65-F5344CB8AC3E}">
        <p14:creationId xmlns:p14="http://schemas.microsoft.com/office/powerpoint/2010/main" val="7951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D64170C-E5A7-46E8-9FF6-145373DD2470}" type="datetimeFigureOut">
              <a:rPr lang="es-ES" smtClean="0"/>
              <a:t>26/04/2024</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AC75B473-98F4-4B5A-B573-DD412AD824BE}" type="slidenum">
              <a:rPr lang="es-ES" smtClean="0"/>
              <a:t>‹Nº›</a:t>
            </a:fld>
            <a:endParaRPr lang="es-ES"/>
          </a:p>
        </p:txBody>
      </p:sp>
    </p:spTree>
    <p:extLst>
      <p:ext uri="{BB962C8B-B14F-4D97-AF65-F5344CB8AC3E}">
        <p14:creationId xmlns:p14="http://schemas.microsoft.com/office/powerpoint/2010/main" val="1780329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0" y="380372"/>
            <a:ext cx="917239" cy="461729"/>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447"/>
            <a:ext cx="3177686" cy="1444840"/>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2322350345"/>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Lst>
  <p:txStyles>
    <p:titleStyle>
      <a:lvl1pPr algn="l" defTabSz="761970" rtl="0" eaLnBrk="1" latinLnBrk="0" hangingPunct="1">
        <a:lnSpc>
          <a:spcPct val="90000"/>
        </a:lnSpc>
        <a:spcBef>
          <a:spcPct val="0"/>
        </a:spcBef>
        <a:buNone/>
        <a:defRPr sz="2667" kern="2000" spc="125" baseline="0">
          <a:solidFill>
            <a:schemeClr val="tx1"/>
          </a:solidFill>
          <a:latin typeface="Bebas Neue Regular" panose="00000500000000000000" pitchFamily="50" charset="0"/>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1333500"/>
            <a:ext cx="10820400" cy="4366955"/>
          </a:xfrm>
          <a:prstGeom prst="rect">
            <a:avLst/>
          </a:prstGeom>
        </p:spPr>
      </p:pic>
      <p:sp>
        <p:nvSpPr>
          <p:cNvPr id="9" name="CuadroTexto 8"/>
          <p:cNvSpPr txBox="1"/>
          <p:nvPr/>
        </p:nvSpPr>
        <p:spPr>
          <a:xfrm>
            <a:off x="3376347" y="3238500"/>
            <a:ext cx="3712106" cy="1309269"/>
          </a:xfrm>
          <a:prstGeom prst="rect">
            <a:avLst/>
          </a:prstGeom>
          <a:noFill/>
        </p:spPr>
        <p:txBody>
          <a:bodyPr wrap="none" rtlCol="0">
            <a:spAutoFit/>
          </a:bodyPr>
          <a:lstStyle/>
          <a:p>
            <a:pPr algn="ctr" rtl="0">
              <a:lnSpc>
                <a:spcPct val="150000"/>
              </a:lnSpc>
            </a:pPr>
            <a:r>
              <a:rPr lang="es-ES" sz="2799" b="1" dirty="0" smtClean="0">
                <a:latin typeface="Gotham Rounded Book" pitchFamily="50" charset="0"/>
                <a:cs typeface="Gotham Book" pitchFamily="50" charset="0"/>
              </a:rPr>
              <a:t>CORPORAL CARE </a:t>
            </a:r>
          </a:p>
          <a:p>
            <a:pPr algn="ctr" rtl="0">
              <a:lnSpc>
                <a:spcPct val="150000"/>
              </a:lnSpc>
            </a:pPr>
            <a:r>
              <a:rPr lang="es-ES" sz="2799" b="1" dirty="0" smtClean="0">
                <a:latin typeface="Gotham Rounded Book" pitchFamily="50" charset="0"/>
                <a:cs typeface="Gotham Book" pitchFamily="50" charset="0"/>
              </a:rPr>
              <a:t>FORMACIÓN</a:t>
            </a:r>
            <a:endParaRPr lang="es-ES" sz="2799" dirty="0">
              <a:latin typeface="Gotham Rounded Book" pitchFamily="50" charset="0"/>
              <a:cs typeface="Gotham Book" pitchFamily="50" charset="0"/>
            </a:endParaRPr>
          </a:p>
        </p:txBody>
      </p:sp>
      <p:pic>
        <p:nvPicPr>
          <p:cNvPr id="7" name="Imagen 6"/>
          <p:cNvPicPr>
            <a:picLocks noChangeAspect="1"/>
          </p:cNvPicPr>
          <p:nvPr/>
        </p:nvPicPr>
        <p:blipFill>
          <a:blip r:embed="rId3"/>
          <a:stretch>
            <a:fillRect/>
          </a:stretch>
        </p:blipFill>
        <p:spPr>
          <a:xfrm>
            <a:off x="4118737" y="245586"/>
            <a:ext cx="2227326" cy="2175827"/>
          </a:xfrm>
          <a:prstGeom prst="rect">
            <a:avLst/>
          </a:prstGeom>
        </p:spPr>
      </p:pic>
    </p:spTree>
    <p:extLst>
      <p:ext uri="{BB962C8B-B14F-4D97-AF65-F5344CB8AC3E}">
        <p14:creationId xmlns:p14="http://schemas.microsoft.com/office/powerpoint/2010/main" val="1976864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41600" y="1069614"/>
            <a:ext cx="6630353" cy="372324"/>
          </a:xfrm>
          <a:prstGeom prst="rect">
            <a:avLst/>
          </a:prstGeom>
        </p:spPr>
        <p:txBody>
          <a:bodyPr vert="horz" wrap="square" lIns="0" tIns="124883" rIns="0" bIns="0" rtlCol="0">
            <a:spAutoFit/>
          </a:bodyPr>
          <a:lstStyle/>
          <a:p>
            <a:pPr marL="10054">
              <a:spcBef>
                <a:spcPts val="900"/>
              </a:spcBef>
              <a:tabLst>
                <a:tab pos="249757" algn="l"/>
              </a:tabLst>
            </a:pPr>
            <a:r>
              <a:rPr sz="1600" spc="-4" dirty="0" smtClean="0">
                <a:latin typeface="TT Commons Light" panose="02000506030000020003" pitchFamily="50" charset="0"/>
                <a:cs typeface="TeXGyreAdventor"/>
              </a:rPr>
              <a:t>.</a:t>
            </a:r>
            <a:endParaRPr sz="1600" dirty="0">
              <a:latin typeface="TT Commons Light" panose="02000506030000020003" pitchFamily="50" charset="0"/>
              <a:cs typeface="TeXGyreAdventor"/>
            </a:endParaRPr>
          </a:p>
        </p:txBody>
      </p:sp>
      <p:sp>
        <p:nvSpPr>
          <p:cNvPr id="3" name="object 3"/>
          <p:cNvSpPr txBox="1"/>
          <p:nvPr/>
        </p:nvSpPr>
        <p:spPr>
          <a:xfrm>
            <a:off x="2866376" y="1127061"/>
            <a:ext cx="6522403" cy="4145152"/>
          </a:xfrm>
          <a:prstGeom prst="rect">
            <a:avLst/>
          </a:prstGeom>
        </p:spPr>
        <p:txBody>
          <a:bodyPr vert="horz" wrap="square" lIns="0" tIns="188383" rIns="0" bIns="0" rtlCol="0">
            <a:spAutoFit/>
          </a:bodyPr>
          <a:lstStyle/>
          <a:p>
            <a:pPr marL="1058">
              <a:spcBef>
                <a:spcPts val="1483"/>
              </a:spcBef>
            </a:pPr>
            <a:r>
              <a:rPr lang="es-ES" sz="1600" b="1" spc="-4" dirty="0" smtClean="0">
                <a:latin typeface="TT Commons Light" panose="02000506030000020003" pitchFamily="50" charset="0"/>
                <a:cs typeface="TeXGyreAdventor"/>
              </a:rPr>
              <a:t>Gel </a:t>
            </a:r>
            <a:r>
              <a:rPr lang="es-ES" sz="1600" b="1" dirty="0">
                <a:latin typeface="TT Commons Light" panose="02000506030000020003" pitchFamily="50" charset="0"/>
                <a:cs typeface="TeXGyreAdventor"/>
              </a:rPr>
              <a:t>de </a:t>
            </a:r>
            <a:r>
              <a:rPr lang="es-ES" sz="1600" b="1" spc="-4" dirty="0">
                <a:latin typeface="TT Commons Light" panose="02000506030000020003" pitchFamily="50" charset="0"/>
                <a:cs typeface="TeXGyreAdventor"/>
              </a:rPr>
              <a:t>ducha exfoliante</a:t>
            </a:r>
            <a:r>
              <a:rPr lang="es-ES" sz="1600" b="1" spc="8" dirty="0">
                <a:latin typeface="TT Commons Light" panose="02000506030000020003" pitchFamily="50" charset="0"/>
                <a:cs typeface="TeXGyreAdventor"/>
              </a:rPr>
              <a:t> </a:t>
            </a:r>
            <a:r>
              <a:rPr lang="es-ES" sz="1600" b="1" spc="-4" dirty="0">
                <a:latin typeface="TT Commons Light" panose="02000506030000020003" pitchFamily="50" charset="0"/>
                <a:cs typeface="TeXGyreAdventor"/>
              </a:rPr>
              <a:t>corporal</a:t>
            </a:r>
            <a:endParaRPr lang="es-ES" sz="1600" b="1" spc="-8" dirty="0" smtClean="0">
              <a:latin typeface="TT Commons Light" panose="02000506030000020003" pitchFamily="50" charset="0"/>
              <a:cs typeface="TeXGyreAdventor"/>
            </a:endParaRPr>
          </a:p>
          <a:p>
            <a:pPr marL="1058">
              <a:spcBef>
                <a:spcPts val="1483"/>
              </a:spcBef>
            </a:pPr>
            <a:r>
              <a:rPr sz="1600" b="1" spc="-8" dirty="0" err="1" smtClean="0">
                <a:latin typeface="TT Commons Light" panose="02000506030000020003" pitchFamily="50" charset="0"/>
                <a:cs typeface="TeXGyreAdventor"/>
              </a:rPr>
              <a:t>Acción</a:t>
            </a:r>
            <a:r>
              <a:rPr sz="1600" b="1" spc="-8" dirty="0">
                <a:latin typeface="TT Commons Light" panose="02000506030000020003" pitchFamily="50" charset="0"/>
                <a:cs typeface="TeXGyreAdventor"/>
              </a:rPr>
              <a:t>:</a:t>
            </a:r>
            <a:endParaRPr sz="1600" dirty="0">
              <a:latin typeface="TT Commons Light" panose="02000506030000020003" pitchFamily="50" charset="0"/>
              <a:cs typeface="TeXGyreAdventor"/>
            </a:endParaRPr>
          </a:p>
          <a:p>
            <a:pPr marL="10583" marR="4233" indent="-529">
              <a:spcBef>
                <a:spcPts val="4"/>
              </a:spcBef>
            </a:pPr>
            <a:r>
              <a:rPr sz="1600" spc="-4" dirty="0">
                <a:latin typeface="TT Commons Light" panose="02000506030000020003" pitchFamily="50" charset="0"/>
                <a:cs typeface="TeXGyreAdventor"/>
              </a:rPr>
              <a:t>las </a:t>
            </a:r>
            <a:r>
              <a:rPr sz="1600" spc="-8" dirty="0">
                <a:latin typeface="TT Commons Light" panose="02000506030000020003" pitchFamily="50" charset="0"/>
                <a:cs typeface="TeXGyreAdventor"/>
              </a:rPr>
              <a:t>perlas de </a:t>
            </a:r>
            <a:r>
              <a:rPr sz="1600" dirty="0">
                <a:latin typeface="TT Commons Light" panose="02000506030000020003" pitchFamily="50" charset="0"/>
                <a:cs typeface="TeXGyreAdventor"/>
              </a:rPr>
              <a:t>jojoba </a:t>
            </a:r>
            <a:r>
              <a:rPr sz="1600" spc="-8" dirty="0">
                <a:latin typeface="TT Commons Light" panose="02000506030000020003" pitchFamily="50" charset="0"/>
                <a:cs typeface="TeXGyreAdventor"/>
              </a:rPr>
              <a:t>actúan </a:t>
            </a:r>
            <a:r>
              <a:rPr sz="1600" spc="-4" dirty="0">
                <a:latin typeface="TT Commons Light" panose="02000506030000020003" pitchFamily="50" charset="0"/>
                <a:cs typeface="TeXGyreAdventor"/>
              </a:rPr>
              <a:t>como </a:t>
            </a:r>
            <a:r>
              <a:rPr sz="1600" b="1" spc="-8" dirty="0">
                <a:latin typeface="TT Commons Light" panose="02000506030000020003" pitchFamily="50" charset="0"/>
                <a:cs typeface="TeXGyreAdventor"/>
              </a:rPr>
              <a:t>exfoliante  </a:t>
            </a:r>
            <a:r>
              <a:rPr sz="1600" b="1" spc="-4" dirty="0">
                <a:latin typeface="TT Commons Light" panose="02000506030000020003" pitchFamily="50" charset="0"/>
                <a:cs typeface="TeXGyreAdventor"/>
              </a:rPr>
              <a:t>natural</a:t>
            </a:r>
            <a:r>
              <a:rPr sz="1600" spc="-4" dirty="0">
                <a:latin typeface="TT Commons Light" panose="02000506030000020003" pitchFamily="50" charset="0"/>
                <a:cs typeface="TeXGyreAdventor"/>
              </a:rPr>
              <a:t>, renueva la superficie </a:t>
            </a:r>
            <a:r>
              <a:rPr sz="1600" spc="-8" dirty="0">
                <a:latin typeface="TT Commons Light" panose="02000506030000020003" pitchFamily="50" charset="0"/>
                <a:cs typeface="TeXGyreAdventor"/>
              </a:rPr>
              <a:t>de </a:t>
            </a:r>
            <a:r>
              <a:rPr sz="1600" dirty="0">
                <a:latin typeface="TT Commons Light" panose="02000506030000020003" pitchFamily="50" charset="0"/>
                <a:cs typeface="TeXGyreAdventor"/>
              </a:rPr>
              <a:t>la </a:t>
            </a:r>
            <a:r>
              <a:rPr sz="1600" b="1" spc="-4" dirty="0">
                <a:latin typeface="TT Commons Light" panose="02000506030000020003" pitchFamily="50" charset="0"/>
                <a:cs typeface="TeXGyreAdventor"/>
              </a:rPr>
              <a:t>piel</a:t>
            </a:r>
            <a:r>
              <a:rPr sz="1600" spc="-4" dirty="0">
                <a:latin typeface="TT Commons Light" panose="02000506030000020003" pitchFamily="50" charset="0"/>
                <a:cs typeface="TeXGyreAdventor"/>
              </a:rPr>
              <a:t>, dejándola  </a:t>
            </a:r>
            <a:r>
              <a:rPr sz="1600" b="1" spc="-4" dirty="0">
                <a:latin typeface="TT Commons Light" panose="02000506030000020003" pitchFamily="50" charset="0"/>
                <a:cs typeface="TeXGyreAdventor"/>
              </a:rPr>
              <a:t>suave y revitalizada</a:t>
            </a:r>
            <a:r>
              <a:rPr sz="1600" spc="-4" dirty="0">
                <a:latin typeface="TT Commons Light" panose="02000506030000020003" pitchFamily="50" charset="0"/>
                <a:cs typeface="TeXGyreAdventor"/>
              </a:rPr>
              <a:t>. </a:t>
            </a:r>
            <a:r>
              <a:rPr sz="1600" b="1" spc="-4" dirty="0">
                <a:latin typeface="TT Commons Light" panose="02000506030000020003" pitchFamily="50" charset="0"/>
                <a:cs typeface="TeXGyreAdventor"/>
              </a:rPr>
              <a:t>La </a:t>
            </a:r>
            <a:r>
              <a:rPr sz="1600" b="1" spc="-8" dirty="0">
                <a:latin typeface="TT Commons Light" panose="02000506030000020003" pitchFamily="50" charset="0"/>
                <a:cs typeface="TeXGyreAdventor"/>
              </a:rPr>
              <a:t>piel queda </a:t>
            </a:r>
            <a:r>
              <a:rPr sz="1600" b="1" spc="-4" dirty="0">
                <a:latin typeface="TT Commons Light" panose="02000506030000020003" pitchFamily="50" charset="0"/>
                <a:cs typeface="TeXGyreAdventor"/>
              </a:rPr>
              <a:t>preparada  para recibir los distintos tratamientos </a:t>
            </a:r>
            <a:r>
              <a:rPr sz="1600" spc="-4" dirty="0">
                <a:latin typeface="TT Commons Light" panose="02000506030000020003" pitchFamily="50" charset="0"/>
                <a:cs typeface="TeXGyreAdventor"/>
              </a:rPr>
              <a:t>Corporal  </a:t>
            </a:r>
            <a:r>
              <a:rPr sz="1600" spc="-8" dirty="0">
                <a:latin typeface="TT Commons Light" panose="02000506030000020003" pitchFamily="50" charset="0"/>
                <a:cs typeface="TeXGyreAdventor"/>
              </a:rPr>
              <a:t>Care, </a:t>
            </a:r>
            <a:r>
              <a:rPr sz="1600" spc="-4" dirty="0">
                <a:latin typeface="TT Commons Light" panose="02000506030000020003" pitchFamily="50" charset="0"/>
                <a:cs typeface="TeXGyreAdventor"/>
              </a:rPr>
              <a:t>potenciando su</a:t>
            </a:r>
            <a:r>
              <a:rPr sz="1600" spc="42" dirty="0">
                <a:latin typeface="TT Commons Light" panose="02000506030000020003" pitchFamily="50" charset="0"/>
                <a:cs typeface="TeXGyreAdventor"/>
              </a:rPr>
              <a:t> </a:t>
            </a:r>
            <a:r>
              <a:rPr sz="1600" spc="-4" dirty="0" err="1">
                <a:latin typeface="TT Commons Light" panose="02000506030000020003" pitchFamily="50" charset="0"/>
                <a:cs typeface="TeXGyreAdventor"/>
              </a:rPr>
              <a:t>eficacia</a:t>
            </a:r>
            <a:r>
              <a:rPr sz="1600" spc="-4" dirty="0" smtClean="0">
                <a:latin typeface="TT Commons Light" panose="02000506030000020003" pitchFamily="50" charset="0"/>
                <a:cs typeface="TeXGyreAdventor"/>
              </a:rPr>
              <a:t>.</a:t>
            </a:r>
            <a:endParaRPr lang="es-ES" sz="1600" spc="-4" dirty="0" smtClean="0">
              <a:latin typeface="TT Commons Light" panose="02000506030000020003" pitchFamily="50" charset="0"/>
              <a:cs typeface="TeXGyreAdventor"/>
            </a:endParaRPr>
          </a:p>
          <a:p>
            <a:pPr marL="10583" marR="4233" indent="-529">
              <a:spcBef>
                <a:spcPts val="4"/>
              </a:spcBef>
            </a:pPr>
            <a:endParaRPr lang="es-ES" sz="1600" spc="-4" dirty="0" smtClean="0">
              <a:latin typeface="TT Commons Light" panose="02000506030000020003" pitchFamily="50" charset="0"/>
              <a:cs typeface="TeXGyreAdventor"/>
            </a:endParaRPr>
          </a:p>
          <a:p>
            <a:pPr marL="10583" marR="4233" indent="-529">
              <a:spcBef>
                <a:spcPts val="4"/>
              </a:spcBef>
            </a:pPr>
            <a:r>
              <a:rPr lang="en-US" sz="1600" b="1" dirty="0" err="1">
                <a:latin typeface="TT Commons Light" panose="02000506030000020003" pitchFamily="50" charset="0"/>
                <a:cs typeface="TeXGyreAdventor"/>
              </a:rPr>
              <a:t>Ingredientes</a:t>
            </a:r>
            <a:r>
              <a:rPr lang="en-US" sz="1600" b="1" dirty="0">
                <a:latin typeface="TT Commons Light" panose="02000506030000020003" pitchFamily="50" charset="0"/>
                <a:cs typeface="TeXGyreAdventor"/>
              </a:rPr>
              <a:t> </a:t>
            </a:r>
            <a:r>
              <a:rPr lang="en-US" sz="1600" b="1" spc="-4" dirty="0" err="1">
                <a:latin typeface="TT Commons Light" panose="02000506030000020003" pitchFamily="50" charset="0"/>
                <a:cs typeface="TeXGyreAdventor"/>
              </a:rPr>
              <a:t>activos</a:t>
            </a:r>
            <a:r>
              <a:rPr lang="en-US" sz="1600" b="1" spc="-4" dirty="0">
                <a:latin typeface="TT Commons Light" panose="02000506030000020003" pitchFamily="50" charset="0"/>
                <a:cs typeface="TeXGyreAdventor"/>
              </a:rPr>
              <a:t>: </a:t>
            </a:r>
            <a:r>
              <a:rPr lang="en-US" sz="1600" spc="-4" dirty="0" err="1">
                <a:latin typeface="TT Commons Light" panose="02000506030000020003" pitchFamily="50" charset="0"/>
                <a:cs typeface="TeXGyreAdventor"/>
              </a:rPr>
              <a:t>perlas</a:t>
            </a:r>
            <a:r>
              <a:rPr lang="en-US" sz="1600" spc="-4" dirty="0">
                <a:latin typeface="TT Commons Light" panose="02000506030000020003" pitchFamily="50" charset="0"/>
                <a:cs typeface="TeXGyreAdventor"/>
              </a:rPr>
              <a:t> </a:t>
            </a:r>
            <a:r>
              <a:rPr lang="en-US" sz="1600" dirty="0">
                <a:latin typeface="TT Commons Light" panose="02000506030000020003" pitchFamily="50" charset="0"/>
                <a:cs typeface="TeXGyreAdventor"/>
              </a:rPr>
              <a:t>de </a:t>
            </a:r>
            <a:r>
              <a:rPr lang="en-US" sz="1600" spc="-4" dirty="0" err="1">
                <a:latin typeface="TT Commons Light" panose="02000506030000020003" pitchFamily="50" charset="0"/>
                <a:cs typeface="TeXGyreAdventor"/>
              </a:rPr>
              <a:t>aceite</a:t>
            </a:r>
            <a:r>
              <a:rPr lang="en-US" sz="1600" spc="-4" dirty="0">
                <a:latin typeface="TT Commons Light" panose="02000506030000020003" pitchFamily="50" charset="0"/>
                <a:cs typeface="TeXGyreAdventor"/>
              </a:rPr>
              <a:t> </a:t>
            </a:r>
            <a:r>
              <a:rPr lang="en-US" sz="1600" dirty="0">
                <a:latin typeface="TT Commons Light" panose="02000506030000020003" pitchFamily="50" charset="0"/>
                <a:cs typeface="TeXGyreAdventor"/>
              </a:rPr>
              <a:t>de jojoba y </a:t>
            </a:r>
            <a:r>
              <a:rPr lang="en-US" sz="1600" spc="-8" dirty="0" err="1">
                <a:latin typeface="TT Commons Light" panose="02000506030000020003" pitchFamily="50" charset="0"/>
                <a:cs typeface="TeXGyreAdventor"/>
              </a:rPr>
              <a:t>proteínas</a:t>
            </a:r>
            <a:r>
              <a:rPr lang="en-US" sz="1600" spc="-8" dirty="0">
                <a:latin typeface="TT Commons Light" panose="02000506030000020003" pitchFamily="50" charset="0"/>
                <a:cs typeface="TeXGyreAdventor"/>
              </a:rPr>
              <a:t> </a:t>
            </a:r>
            <a:r>
              <a:rPr lang="en-US" sz="1600" dirty="0">
                <a:latin typeface="TT Commons Light" panose="02000506030000020003" pitchFamily="50" charset="0"/>
                <a:cs typeface="TeXGyreAdventor"/>
              </a:rPr>
              <a:t>de</a:t>
            </a:r>
            <a:r>
              <a:rPr lang="en-US" sz="1600" spc="-4" dirty="0">
                <a:latin typeface="TT Commons Light" panose="02000506030000020003" pitchFamily="50" charset="0"/>
                <a:cs typeface="TeXGyreAdventor"/>
              </a:rPr>
              <a:t> </a:t>
            </a:r>
            <a:r>
              <a:rPr lang="en-US" sz="1600" spc="-4" dirty="0" err="1">
                <a:latin typeface="TT Commons Light" panose="02000506030000020003" pitchFamily="50" charset="0"/>
                <a:cs typeface="TeXGyreAdventor"/>
              </a:rPr>
              <a:t>soja</a:t>
            </a:r>
            <a:r>
              <a:rPr lang="en-US" sz="1600" spc="-4" dirty="0">
                <a:latin typeface="TT Commons Light" panose="02000506030000020003" pitchFamily="50" charset="0"/>
                <a:cs typeface="TeXGyreAdventor"/>
              </a:rPr>
              <a:t>.</a:t>
            </a:r>
            <a:endParaRPr lang="en-US" sz="1600" dirty="0">
              <a:latin typeface="TT Commons Light" panose="02000506030000020003" pitchFamily="50" charset="0"/>
              <a:cs typeface="TeXGyreAdventor"/>
            </a:endParaRPr>
          </a:p>
          <a:p>
            <a:pPr marL="6350">
              <a:spcBef>
                <a:spcPts val="1483"/>
              </a:spcBef>
            </a:pPr>
            <a:r>
              <a:rPr lang="es-ES" sz="1600" b="1" spc="-4" dirty="0" smtClean="0">
                <a:latin typeface="TT Commons Light" panose="02000506030000020003" pitchFamily="50" charset="0"/>
                <a:cs typeface="TeXGyreAdventor"/>
              </a:rPr>
              <a:t>Modo </a:t>
            </a:r>
            <a:r>
              <a:rPr lang="es-ES" sz="1600" b="1" spc="-4" dirty="0">
                <a:latin typeface="TT Commons Light" panose="02000506030000020003" pitchFamily="50" charset="0"/>
                <a:cs typeface="TeXGyreAdventor"/>
              </a:rPr>
              <a:t>de</a:t>
            </a:r>
            <a:r>
              <a:rPr lang="es-ES" sz="1600" b="1" spc="8" dirty="0">
                <a:latin typeface="TT Commons Light" panose="02000506030000020003" pitchFamily="50" charset="0"/>
                <a:cs typeface="TeXGyreAdventor"/>
              </a:rPr>
              <a:t> </a:t>
            </a:r>
            <a:r>
              <a:rPr lang="es-ES" sz="1600" b="1" spc="-8" dirty="0">
                <a:latin typeface="TT Commons Light" panose="02000506030000020003" pitchFamily="50" charset="0"/>
                <a:cs typeface="TeXGyreAdventor"/>
              </a:rPr>
              <a:t>empleo:</a:t>
            </a:r>
            <a:endParaRPr lang="es-ES" sz="1600" dirty="0">
              <a:latin typeface="TT Commons Light" panose="02000506030000020003" pitchFamily="50" charset="0"/>
              <a:cs typeface="TeXGyreAdventor"/>
            </a:endParaRPr>
          </a:p>
          <a:p>
            <a:pPr marL="16933" marR="4233">
              <a:spcBef>
                <a:spcPts val="4"/>
              </a:spcBef>
            </a:pPr>
            <a:r>
              <a:rPr lang="es-ES" sz="1600" spc="-4" dirty="0">
                <a:latin typeface="TT Commons Light" panose="02000506030000020003" pitchFamily="50" charset="0"/>
                <a:cs typeface="TeXGyreAdventor"/>
              </a:rPr>
              <a:t>Aplicar </a:t>
            </a:r>
            <a:r>
              <a:rPr lang="es-ES" sz="1600" b="1" spc="-8" dirty="0">
                <a:latin typeface="TT Commons Light" panose="02000506030000020003" pitchFamily="50" charset="0"/>
                <a:cs typeface="TeXGyreAdventor"/>
              </a:rPr>
              <a:t>como gel </a:t>
            </a:r>
            <a:r>
              <a:rPr lang="es-ES" sz="1600" b="1" spc="-4" dirty="0">
                <a:latin typeface="TT Commons Light" panose="02000506030000020003" pitchFamily="50" charset="0"/>
                <a:cs typeface="TeXGyreAdventor"/>
              </a:rPr>
              <a:t>de </a:t>
            </a:r>
            <a:r>
              <a:rPr lang="es-ES" sz="1600" b="1" spc="-8" dirty="0">
                <a:latin typeface="TT Commons Light" panose="02000506030000020003" pitchFamily="50" charset="0"/>
                <a:cs typeface="TeXGyreAdventor"/>
              </a:rPr>
              <a:t>baño </a:t>
            </a:r>
            <a:r>
              <a:rPr lang="es-ES" sz="1600" spc="-8" dirty="0">
                <a:latin typeface="TT Commons Light" panose="02000506030000020003" pitchFamily="50" charset="0"/>
                <a:cs typeface="TeXGyreAdventor"/>
              </a:rPr>
              <a:t>sobre </a:t>
            </a:r>
            <a:r>
              <a:rPr lang="es-ES" sz="1600" spc="-4" dirty="0">
                <a:latin typeface="TT Commons Light" panose="02000506030000020003" pitchFamily="50" charset="0"/>
                <a:cs typeface="TeXGyreAdventor"/>
              </a:rPr>
              <a:t>la piel </a:t>
            </a:r>
            <a:r>
              <a:rPr lang="es-ES" sz="1600" dirty="0">
                <a:latin typeface="TT Commons Light" panose="02000506030000020003" pitchFamily="50" charset="0"/>
                <a:cs typeface="TeXGyreAdventor"/>
              </a:rPr>
              <a:t>mojada </a:t>
            </a:r>
            <a:r>
              <a:rPr lang="es-ES" sz="1600" spc="-4" dirty="0">
                <a:latin typeface="TT Commons Light" panose="02000506030000020003" pitchFamily="50" charset="0"/>
                <a:cs typeface="TeXGyreAdventor"/>
              </a:rPr>
              <a:t>en  la ducha o </a:t>
            </a:r>
            <a:r>
              <a:rPr lang="es-ES" sz="1600" spc="-8" dirty="0">
                <a:latin typeface="TT Commons Light" panose="02000506030000020003" pitchFamily="50" charset="0"/>
                <a:cs typeface="TeXGyreAdventor"/>
              </a:rPr>
              <a:t>baño, </a:t>
            </a:r>
            <a:r>
              <a:rPr lang="es-ES" sz="1600" spc="-4" dirty="0">
                <a:latin typeface="TT Commons Light" panose="02000506030000020003" pitchFamily="50" charset="0"/>
                <a:cs typeface="TeXGyreAdventor"/>
              </a:rPr>
              <a:t>realizando un masaje </a:t>
            </a:r>
            <a:r>
              <a:rPr lang="es-ES" sz="1600" dirty="0">
                <a:latin typeface="TT Commons Light" panose="02000506030000020003" pitchFamily="50" charset="0"/>
                <a:cs typeface="TeXGyreAdventor"/>
              </a:rPr>
              <a:t>circular </a:t>
            </a:r>
            <a:r>
              <a:rPr lang="es-ES" sz="1600" spc="-8" dirty="0">
                <a:latin typeface="TT Commons Light" panose="02000506030000020003" pitchFamily="50" charset="0"/>
                <a:cs typeface="TeXGyreAdventor"/>
              </a:rPr>
              <a:t>de  </a:t>
            </a:r>
            <a:r>
              <a:rPr lang="es-ES" sz="1600" spc="-4" dirty="0">
                <a:latin typeface="TT Commons Light" panose="02000506030000020003" pitchFamily="50" charset="0"/>
                <a:cs typeface="TeXGyreAdventor"/>
              </a:rPr>
              <a:t>varios minutos. </a:t>
            </a:r>
            <a:r>
              <a:rPr lang="es-ES" sz="1600" b="1" spc="-8" dirty="0">
                <a:latin typeface="TT Commons Light" panose="02000506030000020003" pitchFamily="50" charset="0"/>
                <a:cs typeface="TeXGyreAdventor"/>
              </a:rPr>
              <a:t>Para aquellas </a:t>
            </a:r>
            <a:r>
              <a:rPr lang="es-ES" sz="1600" b="1" spc="-4" dirty="0">
                <a:latin typeface="TT Commons Light" panose="02000506030000020003" pitchFamily="50" charset="0"/>
                <a:cs typeface="TeXGyreAdventor"/>
              </a:rPr>
              <a:t>zonas </a:t>
            </a:r>
            <a:r>
              <a:rPr lang="es-ES" sz="1600" b="1" spc="-8" dirty="0">
                <a:latin typeface="TT Commons Light" panose="02000506030000020003" pitchFamily="50" charset="0"/>
                <a:cs typeface="TeXGyreAdventor"/>
              </a:rPr>
              <a:t>donde </a:t>
            </a:r>
            <a:r>
              <a:rPr lang="es-ES" sz="1600" b="1" spc="-4" dirty="0">
                <a:latin typeface="TT Commons Light" panose="02000506030000020003" pitchFamily="50" charset="0"/>
                <a:cs typeface="TeXGyreAdventor"/>
              </a:rPr>
              <a:t>se  requiera </a:t>
            </a:r>
            <a:r>
              <a:rPr lang="es-ES" sz="1600" b="1" spc="-8" dirty="0">
                <a:latin typeface="TT Commons Light" panose="02000506030000020003" pitchFamily="50" charset="0"/>
                <a:cs typeface="TeXGyreAdventor"/>
              </a:rPr>
              <a:t>potenciar </a:t>
            </a:r>
            <a:r>
              <a:rPr lang="es-ES" sz="1600" b="1" spc="-4" dirty="0">
                <a:latin typeface="TT Commons Light" panose="02000506030000020003" pitchFamily="50" charset="0"/>
                <a:cs typeface="TeXGyreAdventor"/>
              </a:rPr>
              <a:t>la acción </a:t>
            </a:r>
            <a:r>
              <a:rPr lang="es-ES" sz="1600" spc="-4" dirty="0">
                <a:latin typeface="TT Commons Light" panose="02000506030000020003" pitchFamily="50" charset="0"/>
                <a:cs typeface="TeXGyreAdventor"/>
              </a:rPr>
              <a:t>relajante y exfoliante,  </a:t>
            </a:r>
            <a:r>
              <a:rPr lang="es-ES" sz="1600" b="1" spc="-4" dirty="0">
                <a:latin typeface="TT Commons Light" panose="02000506030000020003" pitchFamily="50" charset="0"/>
                <a:cs typeface="TeXGyreAdventor"/>
              </a:rPr>
              <a:t>aplicar </a:t>
            </a:r>
            <a:r>
              <a:rPr lang="es-ES" sz="1600" b="1" spc="-8" dirty="0">
                <a:latin typeface="TT Commons Light" panose="02000506030000020003" pitchFamily="50" charset="0"/>
                <a:cs typeface="TeXGyreAdventor"/>
              </a:rPr>
              <a:t>con </a:t>
            </a:r>
            <a:r>
              <a:rPr lang="es-ES" sz="1600" b="1" spc="-4" dirty="0">
                <a:latin typeface="TT Commons Light" panose="02000506030000020003" pitchFamily="50" charset="0"/>
                <a:cs typeface="TeXGyreAdventor"/>
              </a:rPr>
              <a:t>la </a:t>
            </a:r>
            <a:r>
              <a:rPr lang="es-ES" sz="1600" b="1" spc="-8" dirty="0">
                <a:latin typeface="TT Commons Light" panose="02000506030000020003" pitchFamily="50" charset="0"/>
                <a:cs typeface="TeXGyreAdventor"/>
              </a:rPr>
              <a:t>ayuda </a:t>
            </a:r>
            <a:r>
              <a:rPr lang="es-ES" sz="1600" b="1" spc="-4" dirty="0">
                <a:latin typeface="TT Commons Light" panose="02000506030000020003" pitchFamily="50" charset="0"/>
                <a:cs typeface="TeXGyreAdventor"/>
              </a:rPr>
              <a:t>de </a:t>
            </a:r>
            <a:r>
              <a:rPr lang="es-ES" sz="1600" b="1" spc="-8" dirty="0">
                <a:latin typeface="TT Commons Light" panose="02000506030000020003" pitchFamily="50" charset="0"/>
                <a:cs typeface="TeXGyreAdventor"/>
              </a:rPr>
              <a:t>una </a:t>
            </a:r>
            <a:r>
              <a:rPr lang="es-ES" sz="1600" b="1" spc="-4" dirty="0">
                <a:latin typeface="TT Commons Light" panose="02000506030000020003" pitchFamily="50" charset="0"/>
                <a:cs typeface="TeXGyreAdventor"/>
              </a:rPr>
              <a:t>esponja dura o  manopla</a:t>
            </a:r>
            <a:r>
              <a:rPr lang="es-ES" sz="1600" spc="-4" dirty="0">
                <a:latin typeface="TT Commons Light" panose="02000506030000020003" pitchFamily="50" charset="0"/>
                <a:cs typeface="TeXGyreAdventor"/>
              </a:rPr>
              <a:t>. </a:t>
            </a:r>
            <a:r>
              <a:rPr lang="es-ES" sz="1600" dirty="0">
                <a:latin typeface="TT Commons Light" panose="02000506030000020003" pitchFamily="50" charset="0"/>
                <a:cs typeface="TeXGyreAdventor"/>
              </a:rPr>
              <a:t>Utilizar </a:t>
            </a:r>
            <a:r>
              <a:rPr lang="es-ES" sz="1600" b="1" spc="-4" dirty="0">
                <a:latin typeface="TT Commons Light" panose="02000506030000020003" pitchFamily="50" charset="0"/>
                <a:cs typeface="TeXGyreAdventor"/>
              </a:rPr>
              <a:t>diariamente </a:t>
            </a:r>
            <a:r>
              <a:rPr lang="es-ES" sz="1600" spc="-4" dirty="0">
                <a:latin typeface="TT Commons Light" panose="02000506030000020003" pitchFamily="50" charset="0"/>
                <a:cs typeface="TeXGyreAdventor"/>
              </a:rPr>
              <a:t>o </a:t>
            </a:r>
            <a:r>
              <a:rPr lang="es-ES" sz="1600" spc="-8" dirty="0">
                <a:latin typeface="TT Commons Light" panose="02000506030000020003" pitchFamily="50" charset="0"/>
                <a:cs typeface="TeXGyreAdventor"/>
              </a:rPr>
              <a:t>en </a:t>
            </a:r>
            <a:r>
              <a:rPr lang="es-ES" sz="1600" spc="-4" dirty="0">
                <a:latin typeface="TT Commons Light" panose="02000506030000020003" pitchFamily="50" charset="0"/>
                <a:cs typeface="TeXGyreAdventor"/>
              </a:rPr>
              <a:t>días alternos,  dependiendo </a:t>
            </a:r>
            <a:r>
              <a:rPr lang="es-ES" sz="1600" spc="-8" dirty="0">
                <a:latin typeface="TT Commons Light" panose="02000506030000020003" pitchFamily="50" charset="0"/>
                <a:cs typeface="TeXGyreAdventor"/>
              </a:rPr>
              <a:t>del </a:t>
            </a:r>
            <a:r>
              <a:rPr lang="es-ES" sz="1600" dirty="0">
                <a:latin typeface="TT Commons Light" panose="02000506030000020003" pitchFamily="50" charset="0"/>
                <a:cs typeface="TeXGyreAdventor"/>
              </a:rPr>
              <a:t>tipo </a:t>
            </a:r>
            <a:r>
              <a:rPr lang="es-ES" sz="1600" spc="-8" dirty="0">
                <a:latin typeface="TT Commons Light" panose="02000506030000020003" pitchFamily="50" charset="0"/>
                <a:cs typeface="TeXGyreAdventor"/>
              </a:rPr>
              <a:t>de</a:t>
            </a:r>
            <a:r>
              <a:rPr lang="es-ES" sz="1600" spc="33" dirty="0">
                <a:latin typeface="TT Commons Light" panose="02000506030000020003" pitchFamily="50" charset="0"/>
                <a:cs typeface="TeXGyreAdventor"/>
              </a:rPr>
              <a:t> </a:t>
            </a:r>
            <a:r>
              <a:rPr lang="es-ES" sz="1600" dirty="0">
                <a:latin typeface="TT Commons Light" panose="02000506030000020003" pitchFamily="50" charset="0"/>
                <a:cs typeface="TeXGyreAdventor"/>
              </a:rPr>
              <a:t>piel.</a:t>
            </a:r>
          </a:p>
          <a:p>
            <a:pPr marL="10583" marR="4233" indent="-529">
              <a:lnSpc>
                <a:spcPct val="150000"/>
              </a:lnSpc>
              <a:spcBef>
                <a:spcPts val="4"/>
              </a:spcBef>
            </a:pPr>
            <a:endParaRPr sz="1600" dirty="0">
              <a:latin typeface="TT Commons Light" panose="02000506030000020003" pitchFamily="50" charset="0"/>
              <a:cs typeface="TeXGyreAdventor"/>
            </a:endParaRPr>
          </a:p>
        </p:txBody>
      </p:sp>
      <p:sp>
        <p:nvSpPr>
          <p:cNvPr id="13" name="Título 8"/>
          <p:cNvSpPr>
            <a:spLocks noGrp="1"/>
          </p:cNvSpPr>
          <p:nvPr>
            <p:ph type="title"/>
          </p:nvPr>
        </p:nvSpPr>
        <p:spPr>
          <a:xfrm>
            <a:off x="698500" y="445037"/>
            <a:ext cx="2933495" cy="332399"/>
          </a:xfrm>
        </p:spPr>
        <p:txBody>
          <a:bodyPr/>
          <a:lstStyle/>
          <a:p>
            <a:r>
              <a:rPr lang="es-ES" sz="2400" spc="300" dirty="0" smtClean="0">
                <a:latin typeface="Bebas Neue Regular" panose="00000500000000000000" pitchFamily="50" charset="0"/>
              </a:rPr>
              <a:t>Productos: light skin</a:t>
            </a:r>
            <a:endParaRPr lang="es-ES" sz="2400" spc="300" dirty="0">
              <a:latin typeface="Bebas Neue Regular" panose="00000500000000000000" pitchFamily="50" charset="0"/>
            </a:endParaRPr>
          </a:p>
        </p:txBody>
      </p:sp>
      <p:grpSp>
        <p:nvGrpSpPr>
          <p:cNvPr id="14" name="object 2"/>
          <p:cNvGrpSpPr/>
          <p:nvPr/>
        </p:nvGrpSpPr>
        <p:grpSpPr>
          <a:xfrm>
            <a:off x="639827" y="4774099"/>
            <a:ext cx="1849373" cy="452438"/>
            <a:chOff x="213338" y="6315450"/>
            <a:chExt cx="3895725" cy="542925"/>
          </a:xfrm>
        </p:grpSpPr>
        <p:sp>
          <p:nvSpPr>
            <p:cNvPr id="15" name="object 3"/>
            <p:cNvSpPr/>
            <p:nvPr/>
          </p:nvSpPr>
          <p:spPr>
            <a:xfrm>
              <a:off x="213338" y="6359534"/>
              <a:ext cx="3895386" cy="451235"/>
            </a:xfrm>
            <a:prstGeom prst="rect">
              <a:avLst/>
            </a:prstGeom>
            <a:blipFill>
              <a:blip r:embed="rId2" cstate="print"/>
              <a:stretch>
                <a:fillRect/>
              </a:stretch>
            </a:blipFill>
          </p:spPr>
          <p:txBody>
            <a:bodyPr wrap="square" lIns="0" tIns="0" rIns="0" bIns="0" rtlCol="0"/>
            <a:lstStyle/>
            <a:p>
              <a:endParaRPr sz="1250"/>
            </a:p>
          </p:txBody>
        </p:sp>
        <p:sp>
          <p:nvSpPr>
            <p:cNvPr id="16" name="object 4"/>
            <p:cNvSpPr/>
            <p:nvPr/>
          </p:nvSpPr>
          <p:spPr>
            <a:xfrm>
              <a:off x="1507235" y="6315450"/>
              <a:ext cx="1304544" cy="542545"/>
            </a:xfrm>
            <a:prstGeom prst="rect">
              <a:avLst/>
            </a:prstGeom>
            <a:blipFill>
              <a:blip r:embed="rId3" cstate="print"/>
              <a:stretch>
                <a:fillRect/>
              </a:stretch>
            </a:blipFill>
          </p:spPr>
          <p:txBody>
            <a:bodyPr wrap="square" lIns="0" tIns="0" rIns="0" bIns="0" rtlCol="0"/>
            <a:lstStyle/>
            <a:p>
              <a:endParaRPr sz="1250"/>
            </a:p>
          </p:txBody>
        </p:sp>
        <p:sp>
          <p:nvSpPr>
            <p:cNvPr id="17" name="object 5"/>
            <p:cNvSpPr/>
            <p:nvPr/>
          </p:nvSpPr>
          <p:spPr>
            <a:xfrm>
              <a:off x="263651" y="6390132"/>
              <a:ext cx="3799332" cy="347472"/>
            </a:xfrm>
            <a:prstGeom prst="rect">
              <a:avLst/>
            </a:prstGeom>
            <a:blipFill>
              <a:blip r:embed="rId4" cstate="print"/>
              <a:stretch>
                <a:fillRect/>
              </a:stretch>
            </a:blipFill>
          </p:spPr>
          <p:txBody>
            <a:bodyPr wrap="square" lIns="0" tIns="0" rIns="0" bIns="0" rtlCol="0"/>
            <a:lstStyle/>
            <a:p>
              <a:endParaRPr sz="1250"/>
            </a:p>
          </p:txBody>
        </p:sp>
      </p:grpSp>
      <p:sp>
        <p:nvSpPr>
          <p:cNvPr id="18" name="object 6"/>
          <p:cNvSpPr txBox="1"/>
          <p:nvPr/>
        </p:nvSpPr>
        <p:spPr>
          <a:xfrm>
            <a:off x="1099886" y="4816387"/>
            <a:ext cx="855914" cy="287685"/>
          </a:xfrm>
          <a:prstGeom prst="rect">
            <a:avLst/>
          </a:prstGeom>
        </p:spPr>
        <p:txBody>
          <a:bodyPr vert="horz" wrap="square" lIns="0" tIns="10583" rIns="0" bIns="0" rtlCol="0">
            <a:spAutoFit/>
          </a:bodyPr>
          <a:lstStyle/>
          <a:p>
            <a:pPr marL="10583">
              <a:spcBef>
                <a:spcPts val="83"/>
              </a:spcBef>
            </a:pPr>
            <a:r>
              <a:rPr lang="es-ES" dirty="0" err="1" smtClean="0">
                <a:solidFill>
                  <a:srgbClr val="FFFFFF"/>
                </a:solidFill>
                <a:latin typeface="Bebas Neue Regular" panose="00000500000000000000" pitchFamily="50" charset="0"/>
                <a:cs typeface="Carlito"/>
              </a:rPr>
              <a:t>Ligth</a:t>
            </a:r>
            <a:r>
              <a:rPr lang="es-ES" dirty="0" smtClean="0">
                <a:solidFill>
                  <a:srgbClr val="FFFFFF"/>
                </a:solidFill>
                <a:latin typeface="Bebas Neue Regular" panose="00000500000000000000" pitchFamily="50" charset="0"/>
                <a:cs typeface="Carlito"/>
              </a:rPr>
              <a:t> skin</a:t>
            </a:r>
            <a:endParaRPr dirty="0">
              <a:latin typeface="Bebas Neue Regular" panose="00000500000000000000" pitchFamily="50" charset="0"/>
              <a:cs typeface="Carlito"/>
            </a:endParaRPr>
          </a:p>
        </p:txBody>
      </p:sp>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457" y="1430215"/>
            <a:ext cx="1882024" cy="32887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13000" y="1242906"/>
            <a:ext cx="6477000" cy="3119230"/>
          </a:xfrm>
          <a:prstGeom prst="rect">
            <a:avLst/>
          </a:prstGeom>
        </p:spPr>
        <p:txBody>
          <a:bodyPr vert="horz" wrap="square" lIns="0" tIns="10583" rIns="0" bIns="0" rtlCol="0">
            <a:spAutoFit/>
          </a:bodyPr>
          <a:lstStyle/>
          <a:p>
            <a:pPr marL="10054" marR="5821">
              <a:spcBef>
                <a:spcPts val="83"/>
              </a:spcBef>
              <a:tabLst>
                <a:tab pos="249757" algn="l"/>
                <a:tab pos="1528172" algn="l"/>
                <a:tab pos="2379038" algn="l"/>
                <a:tab pos="3541042" algn="l"/>
                <a:tab pos="4280258" algn="l"/>
                <a:tab pos="4670238" algn="l"/>
                <a:tab pos="5443849" algn="l"/>
                <a:tab pos="6435468" algn="l"/>
                <a:tab pos="6825977" algn="l"/>
                <a:tab pos="7327607" algn="l"/>
              </a:tabLst>
            </a:pPr>
            <a:r>
              <a:rPr lang="es-ES" sz="1600" b="1" spc="-4" dirty="0" smtClean="0">
                <a:latin typeface="TT Commons Light" panose="02000506030000020003" pitchFamily="50" charset="0"/>
                <a:cs typeface="TeXGyreAdventor"/>
              </a:rPr>
              <a:t>Crema </a:t>
            </a:r>
            <a:r>
              <a:rPr lang="es-ES" sz="1600" b="1" spc="-4" dirty="0">
                <a:latin typeface="TT Commons Light" panose="02000506030000020003" pitchFamily="50" charset="0"/>
                <a:cs typeface="TeXGyreAdventor"/>
              </a:rPr>
              <a:t>hidratante corporal </a:t>
            </a:r>
            <a:r>
              <a:rPr lang="es-ES" sz="1600" b="1" spc="-8" dirty="0">
                <a:latin typeface="TT Commons Light" panose="02000506030000020003" pitchFamily="50" charset="0"/>
                <a:cs typeface="TeXGyreAdventor"/>
              </a:rPr>
              <a:t>frenando </a:t>
            </a:r>
            <a:r>
              <a:rPr lang="es-ES" sz="1600" b="1" spc="-4" dirty="0">
                <a:latin typeface="TT Commons Light" panose="02000506030000020003" pitchFamily="50" charset="0"/>
                <a:cs typeface="TeXGyreAdventor"/>
              </a:rPr>
              <a:t>el </a:t>
            </a:r>
            <a:r>
              <a:rPr lang="es-ES" sz="1600" b="1" spc="-8" dirty="0">
                <a:latin typeface="TT Commons Light" panose="02000506030000020003" pitchFamily="50" charset="0"/>
                <a:cs typeface="TeXGyreAdventor"/>
              </a:rPr>
              <a:t>proceso  </a:t>
            </a:r>
            <a:r>
              <a:rPr lang="es-ES" sz="1600" b="1" dirty="0">
                <a:latin typeface="TT Commons Light" panose="02000506030000020003" pitchFamily="50" charset="0"/>
                <a:cs typeface="TeXGyreAdventor"/>
              </a:rPr>
              <a:t>de </a:t>
            </a:r>
            <a:r>
              <a:rPr lang="es-ES" sz="1600" b="1" spc="-4" dirty="0">
                <a:latin typeface="TT Commons Light" panose="02000506030000020003" pitchFamily="50" charset="0"/>
                <a:cs typeface="TeXGyreAdventor"/>
              </a:rPr>
              <a:t>envejecimiento</a:t>
            </a:r>
            <a:r>
              <a:rPr lang="es-ES" sz="1600" b="1" dirty="0">
                <a:latin typeface="TT Commons Light" panose="02000506030000020003" pitchFamily="50" charset="0"/>
                <a:cs typeface="TeXGyreAdventor"/>
              </a:rPr>
              <a:t> </a:t>
            </a:r>
            <a:r>
              <a:rPr lang="es-ES" sz="1600" b="1" spc="-8" dirty="0">
                <a:latin typeface="TT Commons Light" panose="02000506030000020003" pitchFamily="50" charset="0"/>
                <a:cs typeface="TeXGyreAdventor"/>
              </a:rPr>
              <a:t>cutáneo</a:t>
            </a:r>
            <a:endParaRPr lang="es-ES" sz="1600" b="1" dirty="0">
              <a:latin typeface="TT Commons Light" panose="02000506030000020003" pitchFamily="50" charset="0"/>
              <a:cs typeface="TeXGyreAdventor"/>
            </a:endParaRPr>
          </a:p>
          <a:p>
            <a:pPr>
              <a:spcBef>
                <a:spcPts val="1187"/>
              </a:spcBef>
            </a:pPr>
            <a:r>
              <a:rPr sz="1600" b="1" spc="-8" dirty="0" err="1" smtClean="0">
                <a:latin typeface="TT Commons Light" panose="02000506030000020003" pitchFamily="50" charset="0"/>
                <a:cs typeface="TeXGyreAdventor"/>
              </a:rPr>
              <a:t>Acción</a:t>
            </a:r>
            <a:endParaRPr sz="1600" dirty="0">
              <a:latin typeface="TT Commons Light" panose="02000506030000020003" pitchFamily="50" charset="0"/>
              <a:cs typeface="TeXGyreAdventor"/>
            </a:endParaRPr>
          </a:p>
          <a:p>
            <a:pPr marL="89426" marR="88896">
              <a:spcBef>
                <a:spcPts val="4"/>
              </a:spcBef>
            </a:pPr>
            <a:r>
              <a:rPr sz="1600" spc="-4" dirty="0">
                <a:latin typeface="TT Commons Light" panose="02000506030000020003" pitchFamily="50" charset="0"/>
                <a:cs typeface="TeXGyreAdventor"/>
              </a:rPr>
              <a:t>Ingredientes </a:t>
            </a:r>
            <a:r>
              <a:rPr sz="1600" spc="-8" dirty="0">
                <a:latin typeface="TT Commons Light" panose="02000506030000020003" pitchFamily="50" charset="0"/>
                <a:cs typeface="TeXGyreAdventor"/>
              </a:rPr>
              <a:t>que </a:t>
            </a:r>
            <a:r>
              <a:rPr sz="1600" b="1" spc="-4" dirty="0">
                <a:latin typeface="TT Commons Light" panose="02000506030000020003" pitchFamily="50" charset="0"/>
                <a:cs typeface="TeXGyreAdventor"/>
              </a:rPr>
              <a:t>preparan, </a:t>
            </a:r>
            <a:r>
              <a:rPr sz="1600" b="1" spc="-8" dirty="0">
                <a:latin typeface="TT Commons Light" panose="02000506030000020003" pitchFamily="50" charset="0"/>
                <a:cs typeface="TeXGyreAdventor"/>
              </a:rPr>
              <a:t>protegen </a:t>
            </a:r>
            <a:r>
              <a:rPr sz="1600" b="1" spc="-4" dirty="0">
                <a:latin typeface="TT Commons Light" panose="02000506030000020003" pitchFamily="50" charset="0"/>
                <a:cs typeface="TeXGyreAdventor"/>
              </a:rPr>
              <a:t>y mejoran la  </a:t>
            </a:r>
            <a:r>
              <a:rPr sz="1600" b="1" spc="-8" dirty="0">
                <a:latin typeface="TT Commons Light" panose="02000506030000020003" pitchFamily="50" charset="0"/>
                <a:cs typeface="TeXGyreAdventor"/>
              </a:rPr>
              <a:t>elasticidad </a:t>
            </a:r>
            <a:r>
              <a:rPr sz="1600" b="1" spc="-4" dirty="0">
                <a:latin typeface="TT Commons Light" panose="02000506030000020003" pitchFamily="50" charset="0"/>
                <a:cs typeface="TeXGyreAdventor"/>
              </a:rPr>
              <a:t>de la piel</a:t>
            </a:r>
            <a:r>
              <a:rPr sz="1600" spc="-4" dirty="0">
                <a:latin typeface="TT Commons Light" panose="02000506030000020003" pitchFamily="50" charset="0"/>
                <a:cs typeface="TeXGyreAdventor"/>
              </a:rPr>
              <a:t>, frenando el </a:t>
            </a:r>
            <a:r>
              <a:rPr sz="1600" spc="-8" dirty="0">
                <a:latin typeface="TT Commons Light" panose="02000506030000020003" pitchFamily="50" charset="0"/>
                <a:cs typeface="TeXGyreAdventor"/>
              </a:rPr>
              <a:t>proceso de  </a:t>
            </a:r>
            <a:r>
              <a:rPr sz="1600" spc="-4" dirty="0">
                <a:latin typeface="TT Commons Light" panose="02000506030000020003" pitchFamily="50" charset="0"/>
                <a:cs typeface="TeXGyreAdventor"/>
              </a:rPr>
              <a:t>envejecimiento cutáneo. Su </a:t>
            </a:r>
            <a:r>
              <a:rPr sz="1600" spc="-8" dirty="0">
                <a:latin typeface="TT Commons Light" panose="02000506030000020003" pitchFamily="50" charset="0"/>
                <a:cs typeface="TeXGyreAdventor"/>
              </a:rPr>
              <a:t>suave </a:t>
            </a:r>
            <a:r>
              <a:rPr sz="1600" spc="-4" dirty="0">
                <a:latin typeface="TT Commons Light" panose="02000506030000020003" pitchFamily="50" charset="0"/>
                <a:cs typeface="TeXGyreAdventor"/>
              </a:rPr>
              <a:t>textura </a:t>
            </a:r>
            <a:r>
              <a:rPr sz="1600" b="1" spc="-4" dirty="0">
                <a:latin typeface="TT Commons Light" panose="02000506030000020003" pitchFamily="50" charset="0"/>
                <a:cs typeface="TeXGyreAdventor"/>
              </a:rPr>
              <a:t>respeta  todo tipo de </a:t>
            </a:r>
            <a:r>
              <a:rPr sz="1600" b="1" spc="-8" dirty="0">
                <a:latin typeface="TT Commons Light" panose="02000506030000020003" pitchFamily="50" charset="0"/>
                <a:cs typeface="TeXGyreAdventor"/>
              </a:rPr>
              <a:t>pieles </a:t>
            </a:r>
            <a:r>
              <a:rPr sz="1600" b="1" spc="-4" dirty="0">
                <a:latin typeface="TT Commons Light" panose="02000506030000020003" pitchFamily="50" charset="0"/>
                <a:cs typeface="TeXGyreAdventor"/>
              </a:rPr>
              <a:t>y </a:t>
            </a:r>
            <a:r>
              <a:rPr sz="1600" b="1" spc="-8" dirty="0">
                <a:latin typeface="TT Commons Light" panose="02000506030000020003" pitchFamily="50" charset="0"/>
                <a:cs typeface="TeXGyreAdventor"/>
              </a:rPr>
              <a:t>con </a:t>
            </a:r>
            <a:r>
              <a:rPr sz="1600" b="1" spc="-4" dirty="0">
                <a:latin typeface="TT Commons Light" panose="02000506030000020003" pitchFamily="50" charset="0"/>
                <a:cs typeface="TeXGyreAdventor"/>
              </a:rPr>
              <a:t>un </a:t>
            </a:r>
            <a:r>
              <a:rPr sz="1600" b="1" spc="-8" dirty="0">
                <a:latin typeface="TT Commons Light" panose="02000506030000020003" pitchFamily="50" charset="0"/>
                <a:cs typeface="TeXGyreAdventor"/>
              </a:rPr>
              <a:t>aroma</a:t>
            </a:r>
            <a:r>
              <a:rPr sz="1600" b="1" spc="75" dirty="0">
                <a:latin typeface="TT Commons Light" panose="02000506030000020003" pitchFamily="50" charset="0"/>
                <a:cs typeface="TeXGyreAdventor"/>
              </a:rPr>
              <a:t> </a:t>
            </a:r>
            <a:r>
              <a:rPr sz="1600" b="1" spc="-4" dirty="0" err="1" smtClean="0">
                <a:latin typeface="TT Commons Light" panose="02000506030000020003" pitchFamily="50" charset="0"/>
                <a:cs typeface="TeXGyreAdventor"/>
              </a:rPr>
              <a:t>agradable</a:t>
            </a:r>
            <a:r>
              <a:rPr sz="1600" spc="-4" dirty="0" smtClean="0">
                <a:latin typeface="TT Commons Light" panose="02000506030000020003" pitchFamily="50" charset="0"/>
                <a:cs typeface="TeXGyreAdventor"/>
              </a:rPr>
              <a:t>.</a:t>
            </a:r>
            <a:endParaRPr lang="es-ES" sz="1600" spc="-4" dirty="0" smtClean="0">
              <a:latin typeface="TT Commons Light" panose="02000506030000020003" pitchFamily="50" charset="0"/>
              <a:cs typeface="TeXGyreAdventor"/>
            </a:endParaRPr>
          </a:p>
          <a:p>
            <a:pPr marL="89426" marR="88896">
              <a:spcBef>
                <a:spcPts val="4"/>
              </a:spcBef>
            </a:pPr>
            <a:endParaRPr lang="es-ES" sz="1600" spc="-4" dirty="0">
              <a:latin typeface="TT Commons Light" panose="02000506030000020003" pitchFamily="50" charset="0"/>
              <a:cs typeface="TeXGyreAdventor"/>
            </a:endParaRPr>
          </a:p>
          <a:p>
            <a:pPr marL="89426" marR="88896">
              <a:spcBef>
                <a:spcPts val="4"/>
              </a:spcBef>
            </a:pPr>
            <a:r>
              <a:rPr lang="en-US" sz="1600" b="1" dirty="0" err="1" smtClean="0">
                <a:latin typeface="TT Commons Light" panose="02000506030000020003" pitchFamily="50" charset="0"/>
                <a:cs typeface="TeXGyreAdventor"/>
              </a:rPr>
              <a:t>Ingredien</a:t>
            </a:r>
            <a:r>
              <a:rPr lang="en-US" sz="1600" b="1" spc="-12" dirty="0" err="1" smtClean="0">
                <a:latin typeface="TT Commons Light" panose="02000506030000020003" pitchFamily="50" charset="0"/>
                <a:cs typeface="TeXGyreAdventor"/>
              </a:rPr>
              <a:t>t</a:t>
            </a:r>
            <a:r>
              <a:rPr lang="en-US" sz="1600" b="1" spc="-4" dirty="0" err="1" smtClean="0">
                <a:latin typeface="TT Commons Light" panose="02000506030000020003" pitchFamily="50" charset="0"/>
                <a:cs typeface="TeXGyreAdventor"/>
              </a:rPr>
              <a:t>e</a:t>
            </a:r>
            <a:r>
              <a:rPr lang="en-US" sz="1600" b="1" dirty="0" err="1" smtClean="0">
                <a:latin typeface="TT Commons Light" panose="02000506030000020003" pitchFamily="50" charset="0"/>
                <a:cs typeface="TeXGyreAdventor"/>
              </a:rPr>
              <a:t>s</a:t>
            </a:r>
            <a:r>
              <a:rPr lang="en-US" sz="1600" b="1" dirty="0" smtClean="0">
                <a:latin typeface="TT Commons Light" panose="02000506030000020003" pitchFamily="50" charset="0"/>
                <a:cs typeface="TeXGyreAdventor"/>
              </a:rPr>
              <a:t> </a:t>
            </a:r>
            <a:r>
              <a:rPr lang="en-US" sz="1600" b="1" spc="-4" dirty="0" err="1" smtClean="0">
                <a:latin typeface="TT Commons Light" panose="02000506030000020003" pitchFamily="50" charset="0"/>
                <a:cs typeface="TeXGyreAdventor"/>
              </a:rPr>
              <a:t>activo</a:t>
            </a:r>
            <a:r>
              <a:rPr lang="en-US" sz="1600" b="1" dirty="0" err="1" smtClean="0">
                <a:latin typeface="TT Commons Light" panose="02000506030000020003" pitchFamily="50" charset="0"/>
                <a:cs typeface="TeXGyreAdventor"/>
              </a:rPr>
              <a:t>s</a:t>
            </a:r>
            <a:r>
              <a:rPr lang="en-US" sz="1600" b="1" spc="-4" dirty="0">
                <a:latin typeface="TT Commons Light" panose="02000506030000020003" pitchFamily="50" charset="0"/>
                <a:cs typeface="TeXGyreAdventor"/>
              </a:rPr>
              <a:t>:</a:t>
            </a:r>
            <a:r>
              <a:rPr lang="en-US" sz="1600" b="1" dirty="0">
                <a:latin typeface="TT Commons Light" panose="02000506030000020003" pitchFamily="50" charset="0"/>
                <a:cs typeface="TeXGyreAdventor"/>
              </a:rPr>
              <a:t>	</a:t>
            </a:r>
            <a:r>
              <a:rPr lang="en-US" sz="1600" b="1" dirty="0" smtClean="0">
                <a:latin typeface="TT Commons Light" panose="02000506030000020003" pitchFamily="50" charset="0"/>
                <a:cs typeface="TeXGyreAdventor"/>
              </a:rPr>
              <a:t> </a:t>
            </a:r>
            <a:r>
              <a:rPr lang="en-US" sz="1600" spc="-12" dirty="0" err="1" smtClean="0">
                <a:latin typeface="TT Commons Light" panose="02000506030000020003" pitchFamily="50" charset="0"/>
                <a:cs typeface="TeXGyreAdventor"/>
              </a:rPr>
              <a:t>e</a:t>
            </a:r>
            <a:r>
              <a:rPr lang="en-US" sz="1600" spc="-4" dirty="0" err="1" smtClean="0">
                <a:latin typeface="TT Commons Light" panose="02000506030000020003" pitchFamily="50" charset="0"/>
                <a:cs typeface="TeXGyreAdventor"/>
              </a:rPr>
              <a:t>s</a:t>
            </a:r>
            <a:r>
              <a:rPr lang="en-US" sz="1600" spc="-8" dirty="0" err="1" smtClean="0">
                <a:latin typeface="TT Commons Light" panose="02000506030000020003" pitchFamily="50" charset="0"/>
                <a:cs typeface="TeXGyreAdventor"/>
              </a:rPr>
              <a:t>q</a:t>
            </a:r>
            <a:r>
              <a:rPr lang="en-US" sz="1600" dirty="0" err="1" smtClean="0">
                <a:latin typeface="TT Commons Light" panose="02000506030000020003" pitchFamily="50" charset="0"/>
                <a:cs typeface="TeXGyreAdventor"/>
              </a:rPr>
              <a:t>u</a:t>
            </a:r>
            <a:r>
              <a:rPr lang="en-US" sz="1600" spc="-8" dirty="0" err="1" smtClean="0">
                <a:latin typeface="TT Commons Light" panose="02000506030000020003" pitchFamily="50" charset="0"/>
                <a:cs typeface="TeXGyreAdventor"/>
              </a:rPr>
              <a:t>a</a:t>
            </a:r>
            <a:r>
              <a:rPr lang="en-US" sz="1600" spc="8" dirty="0" err="1" smtClean="0">
                <a:latin typeface="TT Commons Light" panose="02000506030000020003" pitchFamily="50" charset="0"/>
                <a:cs typeface="TeXGyreAdventor"/>
              </a:rPr>
              <a:t>l</a:t>
            </a:r>
            <a:r>
              <a:rPr lang="en-US" sz="1600" spc="-12" dirty="0" err="1" smtClean="0">
                <a:latin typeface="TT Commons Light" panose="02000506030000020003" pitchFamily="50" charset="0"/>
                <a:cs typeface="TeXGyreAdventor"/>
              </a:rPr>
              <a:t>en</a:t>
            </a:r>
            <a:r>
              <a:rPr lang="en-US" sz="1600" spc="4" dirty="0" err="1" smtClean="0">
                <a:latin typeface="TT Commons Light" panose="02000506030000020003" pitchFamily="50" charset="0"/>
                <a:cs typeface="TeXGyreAdventor"/>
              </a:rPr>
              <a:t>o</a:t>
            </a:r>
            <a:r>
              <a:rPr lang="en-US" sz="1600" spc="-4" dirty="0">
                <a:latin typeface="TT Commons Light" panose="02000506030000020003" pitchFamily="50" charset="0"/>
                <a:cs typeface="TeXGyreAdventor"/>
              </a:rPr>
              <a:t>,</a:t>
            </a:r>
            <a:r>
              <a:rPr lang="en-US" sz="1600" dirty="0">
                <a:latin typeface="TT Commons Light" panose="02000506030000020003" pitchFamily="50" charset="0"/>
                <a:cs typeface="TeXGyreAdventor"/>
              </a:rPr>
              <a:t>	</a:t>
            </a:r>
            <a:r>
              <a:rPr lang="en-US" sz="1600" spc="-8" dirty="0" err="1" smtClean="0">
                <a:latin typeface="TT Commons Light" panose="02000506030000020003" pitchFamily="50" charset="0"/>
                <a:cs typeface="TeXGyreAdventor"/>
              </a:rPr>
              <a:t>a</a:t>
            </a:r>
            <a:r>
              <a:rPr lang="en-US" sz="1600" spc="4" dirty="0" err="1" smtClean="0">
                <a:latin typeface="TT Commons Light" panose="02000506030000020003" pitchFamily="50" charset="0"/>
                <a:cs typeface="TeXGyreAdventor"/>
              </a:rPr>
              <a:t>c</a:t>
            </a:r>
            <a:r>
              <a:rPr lang="en-US" sz="1600" spc="-12" dirty="0" err="1" smtClean="0">
                <a:latin typeface="TT Commons Light" panose="02000506030000020003" pitchFamily="50" charset="0"/>
                <a:cs typeface="TeXGyreAdventor"/>
              </a:rPr>
              <a:t>e</a:t>
            </a:r>
            <a:r>
              <a:rPr lang="en-US" sz="1600" spc="17" dirty="0" err="1" smtClean="0">
                <a:latin typeface="TT Commons Light" panose="02000506030000020003" pitchFamily="50" charset="0"/>
                <a:cs typeface="TeXGyreAdventor"/>
              </a:rPr>
              <a:t>i</a:t>
            </a:r>
            <a:r>
              <a:rPr lang="en-US" sz="1600" spc="-17" dirty="0" err="1" smtClean="0">
                <a:latin typeface="TT Commons Light" panose="02000506030000020003" pitchFamily="50" charset="0"/>
                <a:cs typeface="TeXGyreAdventor"/>
              </a:rPr>
              <a:t>t</a:t>
            </a:r>
            <a:r>
              <a:rPr lang="en-US" sz="1600" spc="-4" dirty="0" err="1" smtClean="0">
                <a:latin typeface="TT Commons Light" panose="02000506030000020003" pitchFamily="50" charset="0"/>
                <a:cs typeface="TeXGyreAdventor"/>
              </a:rPr>
              <a:t>e</a:t>
            </a:r>
            <a:r>
              <a:rPr lang="en-US" sz="1600" dirty="0" smtClean="0">
                <a:latin typeface="TT Commons Light" panose="02000506030000020003" pitchFamily="50" charset="0"/>
                <a:cs typeface="TeXGyreAdventor"/>
              </a:rPr>
              <a:t> </a:t>
            </a:r>
            <a:r>
              <a:rPr lang="en-US" sz="1600" spc="8" dirty="0" smtClean="0">
                <a:latin typeface="TT Commons Light" panose="02000506030000020003" pitchFamily="50" charset="0"/>
                <a:cs typeface="TeXGyreAdventor"/>
              </a:rPr>
              <a:t>d</a:t>
            </a:r>
            <a:r>
              <a:rPr lang="en-US" sz="1600" dirty="0" smtClean="0">
                <a:latin typeface="TT Commons Light" panose="02000506030000020003" pitchFamily="50" charset="0"/>
                <a:cs typeface="TeXGyreAdventor"/>
              </a:rPr>
              <a:t>e </a:t>
            </a:r>
            <a:r>
              <a:rPr lang="en-US" sz="1600" spc="4" dirty="0" smtClean="0">
                <a:latin typeface="TT Commons Light" panose="02000506030000020003" pitchFamily="50" charset="0"/>
                <a:cs typeface="TeXGyreAdventor"/>
              </a:rPr>
              <a:t>j</a:t>
            </a:r>
            <a:r>
              <a:rPr lang="en-US" sz="1600" dirty="0" smtClean="0">
                <a:latin typeface="TT Commons Light" panose="02000506030000020003" pitchFamily="50" charset="0"/>
                <a:cs typeface="TeXGyreAdventor"/>
              </a:rPr>
              <a:t>ojob</a:t>
            </a:r>
            <a:r>
              <a:rPr lang="en-US" sz="1600" spc="-8" dirty="0" smtClean="0">
                <a:latin typeface="TT Commons Light" panose="02000506030000020003" pitchFamily="50" charset="0"/>
                <a:cs typeface="TeXGyreAdventor"/>
              </a:rPr>
              <a:t>a</a:t>
            </a:r>
            <a:r>
              <a:rPr lang="en-US" sz="1600" spc="-4" dirty="0" smtClean="0">
                <a:latin typeface="TT Commons Light" panose="02000506030000020003" pitchFamily="50" charset="0"/>
                <a:cs typeface="TeXGyreAdventor"/>
              </a:rPr>
              <a:t>,</a:t>
            </a:r>
            <a:r>
              <a:rPr lang="en-US" sz="1600" dirty="0" smtClean="0">
                <a:latin typeface="TT Commons Light" panose="02000506030000020003" pitchFamily="50" charset="0"/>
                <a:cs typeface="TeXGyreAdventor"/>
              </a:rPr>
              <a:t> </a:t>
            </a:r>
            <a:r>
              <a:rPr lang="en-US" sz="1600" spc="-8" dirty="0" err="1" smtClean="0">
                <a:latin typeface="TT Commons Light" panose="02000506030000020003" pitchFamily="50" charset="0"/>
                <a:cs typeface="TeXGyreAdventor"/>
              </a:rPr>
              <a:t>pr</a:t>
            </a:r>
            <a:r>
              <a:rPr lang="en-US" sz="1600" spc="-12" dirty="0" err="1" smtClean="0">
                <a:latin typeface="TT Commons Light" panose="02000506030000020003" pitchFamily="50" charset="0"/>
                <a:cs typeface="TeXGyreAdventor"/>
              </a:rPr>
              <a:t>o</a:t>
            </a:r>
            <a:r>
              <a:rPr lang="en-US" sz="1600" dirty="0" err="1" smtClean="0">
                <a:latin typeface="TT Commons Light" panose="02000506030000020003" pitchFamily="50" charset="0"/>
                <a:cs typeface="TeXGyreAdventor"/>
              </a:rPr>
              <a:t>te</a:t>
            </a:r>
            <a:r>
              <a:rPr lang="en-US" sz="1600" spc="4" dirty="0" err="1" smtClean="0">
                <a:latin typeface="TT Commons Light" panose="02000506030000020003" pitchFamily="50" charset="0"/>
                <a:cs typeface="TeXGyreAdventor"/>
              </a:rPr>
              <a:t>í</a:t>
            </a:r>
            <a:r>
              <a:rPr lang="en-US" sz="1600" spc="-12" dirty="0" err="1" smtClean="0">
                <a:latin typeface="TT Commons Light" panose="02000506030000020003" pitchFamily="50" charset="0"/>
                <a:cs typeface="TeXGyreAdventor"/>
              </a:rPr>
              <a:t>n</a:t>
            </a:r>
            <a:r>
              <a:rPr lang="en-US" sz="1600" spc="-8" dirty="0" err="1" smtClean="0">
                <a:latin typeface="TT Commons Light" panose="02000506030000020003" pitchFamily="50" charset="0"/>
                <a:cs typeface="TeXGyreAdventor"/>
              </a:rPr>
              <a:t>a</a:t>
            </a:r>
            <a:r>
              <a:rPr lang="en-US" sz="1600" dirty="0" err="1" smtClean="0">
                <a:latin typeface="TT Commons Light" panose="02000506030000020003" pitchFamily="50" charset="0"/>
                <a:cs typeface="TeXGyreAdventor"/>
              </a:rPr>
              <a:t>s</a:t>
            </a:r>
            <a:r>
              <a:rPr lang="en-US" sz="1600" dirty="0" smtClean="0">
                <a:latin typeface="TT Commons Light" panose="02000506030000020003" pitchFamily="50" charset="0"/>
                <a:cs typeface="TeXGyreAdventor"/>
              </a:rPr>
              <a:t> </a:t>
            </a:r>
            <a:r>
              <a:rPr lang="en-US" sz="1600" spc="8" dirty="0">
                <a:latin typeface="TT Commons Light" panose="02000506030000020003" pitchFamily="50" charset="0"/>
                <a:cs typeface="TeXGyreAdventor"/>
              </a:rPr>
              <a:t>d</a:t>
            </a:r>
            <a:r>
              <a:rPr lang="en-US" sz="1600" dirty="0">
                <a:latin typeface="TT Commons Light" panose="02000506030000020003" pitchFamily="50" charset="0"/>
                <a:cs typeface="TeXGyreAdventor"/>
              </a:rPr>
              <a:t>e </a:t>
            </a:r>
            <a:r>
              <a:rPr lang="en-US" sz="1600" spc="-4" dirty="0" err="1">
                <a:latin typeface="TT Commons Light" panose="02000506030000020003" pitchFamily="50" charset="0"/>
                <a:cs typeface="TeXGyreAdventor"/>
              </a:rPr>
              <a:t>s</a:t>
            </a:r>
            <a:r>
              <a:rPr lang="en-US" sz="1600" spc="-8" dirty="0" err="1">
                <a:latin typeface="TT Commons Light" panose="02000506030000020003" pitchFamily="50" charset="0"/>
                <a:cs typeface="TeXGyreAdventor"/>
              </a:rPr>
              <a:t>o</a:t>
            </a:r>
            <a:r>
              <a:rPr lang="en-US" sz="1600" spc="4" dirty="0" err="1">
                <a:latin typeface="TT Commons Light" panose="02000506030000020003" pitchFamily="50" charset="0"/>
                <a:cs typeface="TeXGyreAdventor"/>
              </a:rPr>
              <a:t>j</a:t>
            </a:r>
            <a:r>
              <a:rPr lang="en-US" sz="1600" dirty="0" err="1">
                <a:latin typeface="TT Commons Light" panose="02000506030000020003" pitchFamily="50" charset="0"/>
                <a:cs typeface="TeXGyreAdventor"/>
              </a:rPr>
              <a:t>a</a:t>
            </a:r>
            <a:r>
              <a:rPr lang="en-US" sz="1600" dirty="0">
                <a:latin typeface="TT Commons Light" panose="02000506030000020003" pitchFamily="50" charset="0"/>
                <a:cs typeface="TeXGyreAdventor"/>
              </a:rPr>
              <a:t> y  </a:t>
            </a:r>
            <a:r>
              <a:rPr lang="en-US" sz="1600" spc="-8" dirty="0" err="1">
                <a:latin typeface="TT Commons Light" panose="02000506030000020003" pitchFamily="50" charset="0"/>
                <a:cs typeface="TeXGyreAdventor"/>
              </a:rPr>
              <a:t>extracto</a:t>
            </a:r>
            <a:r>
              <a:rPr lang="en-US" sz="1600" spc="-8" dirty="0">
                <a:latin typeface="TT Commons Light" panose="02000506030000020003" pitchFamily="50" charset="0"/>
                <a:cs typeface="TeXGyreAdventor"/>
              </a:rPr>
              <a:t> </a:t>
            </a:r>
            <a:r>
              <a:rPr lang="en-US" sz="1600" dirty="0">
                <a:latin typeface="TT Commons Light" panose="02000506030000020003" pitchFamily="50" charset="0"/>
                <a:cs typeface="TeXGyreAdventor"/>
              </a:rPr>
              <a:t>de </a:t>
            </a:r>
            <a:r>
              <a:rPr lang="en-US" sz="1600" spc="-8" dirty="0" err="1">
                <a:latin typeface="TT Commons Light" panose="02000506030000020003" pitchFamily="50" charset="0"/>
                <a:cs typeface="TeXGyreAdventor"/>
              </a:rPr>
              <a:t>brotes</a:t>
            </a:r>
            <a:r>
              <a:rPr lang="en-US" sz="1600" spc="-8" dirty="0">
                <a:latin typeface="TT Commons Light" panose="02000506030000020003" pitchFamily="50" charset="0"/>
                <a:cs typeface="TeXGyreAdventor"/>
              </a:rPr>
              <a:t> </a:t>
            </a:r>
            <a:r>
              <a:rPr lang="en-US" sz="1600" dirty="0">
                <a:latin typeface="TT Commons Light" panose="02000506030000020003" pitchFamily="50" charset="0"/>
                <a:cs typeface="TeXGyreAdventor"/>
              </a:rPr>
              <a:t>de</a:t>
            </a:r>
            <a:r>
              <a:rPr lang="en-US" sz="1600" spc="58" dirty="0">
                <a:latin typeface="TT Commons Light" panose="02000506030000020003" pitchFamily="50" charset="0"/>
                <a:cs typeface="TeXGyreAdventor"/>
              </a:rPr>
              <a:t> </a:t>
            </a:r>
            <a:r>
              <a:rPr lang="en-US" sz="1600" spc="-8" dirty="0">
                <a:latin typeface="TT Commons Light" panose="02000506030000020003" pitchFamily="50" charset="0"/>
                <a:cs typeface="TeXGyreAdventor"/>
              </a:rPr>
              <a:t>Haya.</a:t>
            </a:r>
            <a:endParaRPr lang="en-US" sz="1600" dirty="0">
              <a:latin typeface="TT Commons Light" panose="02000506030000020003" pitchFamily="50" charset="0"/>
              <a:cs typeface="TeXGyreAdventor"/>
            </a:endParaRPr>
          </a:p>
          <a:p>
            <a:pPr marL="89426" marR="88896">
              <a:spcBef>
                <a:spcPts val="4"/>
              </a:spcBef>
            </a:pPr>
            <a:endParaRPr lang="es-ES" sz="1600" spc="-4" dirty="0">
              <a:latin typeface="TT Commons Light" panose="02000506030000020003" pitchFamily="50" charset="0"/>
              <a:cs typeface="TeXGyreAdventor"/>
            </a:endParaRPr>
          </a:p>
          <a:p>
            <a:pPr marL="89426" marR="88896">
              <a:spcBef>
                <a:spcPts val="4"/>
              </a:spcBef>
            </a:pPr>
            <a:r>
              <a:rPr lang="es-ES" sz="1600" b="1" spc="-4" dirty="0" smtClean="0">
                <a:latin typeface="TT Commons Light" panose="02000506030000020003" pitchFamily="50" charset="0"/>
                <a:cs typeface="TeXGyreAdventor"/>
              </a:rPr>
              <a:t>Modo </a:t>
            </a:r>
            <a:r>
              <a:rPr lang="es-ES" sz="1600" b="1" spc="-4" dirty="0">
                <a:latin typeface="TT Commons Light" panose="02000506030000020003" pitchFamily="50" charset="0"/>
                <a:cs typeface="TeXGyreAdventor"/>
              </a:rPr>
              <a:t>de</a:t>
            </a:r>
            <a:r>
              <a:rPr lang="es-ES" sz="1600" b="1" spc="8" dirty="0">
                <a:latin typeface="TT Commons Light" panose="02000506030000020003" pitchFamily="50" charset="0"/>
                <a:cs typeface="TeXGyreAdventor"/>
              </a:rPr>
              <a:t> </a:t>
            </a:r>
            <a:r>
              <a:rPr lang="es-ES" sz="1600" b="1" spc="-8" dirty="0" smtClean="0">
                <a:latin typeface="TT Commons Light" panose="02000506030000020003" pitchFamily="50" charset="0"/>
                <a:cs typeface="TeXGyreAdventor"/>
              </a:rPr>
              <a:t>empleo</a:t>
            </a:r>
            <a:r>
              <a:rPr lang="es-ES" sz="1600" dirty="0" smtClean="0">
                <a:latin typeface="TT Commons Light" panose="02000506030000020003" pitchFamily="50" charset="0"/>
                <a:cs typeface="TeXGyreAdventor"/>
              </a:rPr>
              <a:t>: </a:t>
            </a:r>
            <a:r>
              <a:rPr lang="es-ES" sz="1600" spc="-4" dirty="0" smtClean="0">
                <a:latin typeface="TT Commons Light" panose="02000506030000020003" pitchFamily="50" charset="0"/>
                <a:cs typeface="TeXGyreAdventor"/>
              </a:rPr>
              <a:t>Aplicar </a:t>
            </a:r>
            <a:r>
              <a:rPr lang="es-ES" sz="1600" b="1" spc="-4" dirty="0">
                <a:latin typeface="TT Commons Light" panose="02000506030000020003" pitchFamily="50" charset="0"/>
                <a:cs typeface="TeXGyreAdventor"/>
              </a:rPr>
              <a:t>diariamente mediante suaves masajes  </a:t>
            </a:r>
            <a:r>
              <a:rPr lang="es-ES" sz="1600" spc="-4" dirty="0">
                <a:latin typeface="TT Commons Light" panose="02000506030000020003" pitchFamily="50" charset="0"/>
                <a:cs typeface="TeXGyreAdventor"/>
              </a:rPr>
              <a:t>circulares hasta su total absorción. Es </a:t>
            </a:r>
            <a:r>
              <a:rPr lang="es-ES" sz="1600" spc="-8" dirty="0">
                <a:latin typeface="TT Commons Light" panose="02000506030000020003" pitchFamily="50" charset="0"/>
                <a:cs typeface="TeXGyreAdventor"/>
              </a:rPr>
              <a:t>preferible  </a:t>
            </a:r>
            <a:r>
              <a:rPr lang="es-ES" sz="1600" spc="-4" dirty="0">
                <a:latin typeface="TT Commons Light" panose="02000506030000020003" pitchFamily="50" charset="0"/>
                <a:cs typeface="TeXGyreAdventor"/>
              </a:rPr>
              <a:t>inmediatamente tras la ducha ya que la piel </a:t>
            </a:r>
            <a:r>
              <a:rPr lang="es-ES" sz="1600" spc="-8" dirty="0">
                <a:latin typeface="TT Commons Light" panose="02000506030000020003" pitchFamily="50" charset="0"/>
                <a:cs typeface="TeXGyreAdventor"/>
              </a:rPr>
              <a:t>está  </a:t>
            </a:r>
            <a:r>
              <a:rPr lang="es-ES" sz="1600" spc="-4" dirty="0">
                <a:latin typeface="TT Commons Light" panose="02000506030000020003" pitchFamily="50" charset="0"/>
                <a:cs typeface="TeXGyreAdventor"/>
              </a:rPr>
              <a:t>más </a:t>
            </a:r>
            <a:r>
              <a:rPr lang="es-ES" sz="1600" spc="-8" dirty="0">
                <a:latin typeface="TT Commons Light" panose="02000506030000020003" pitchFamily="50" charset="0"/>
                <a:cs typeface="TeXGyreAdventor"/>
              </a:rPr>
              <a:t>predispuesta </a:t>
            </a:r>
            <a:r>
              <a:rPr lang="es-ES" sz="1600" spc="-4" dirty="0">
                <a:latin typeface="TT Commons Light" panose="02000506030000020003" pitchFamily="50" charset="0"/>
                <a:cs typeface="TeXGyreAdventor"/>
              </a:rPr>
              <a:t>a </a:t>
            </a:r>
            <a:r>
              <a:rPr lang="es-ES" sz="1600" spc="-8" dirty="0">
                <a:latin typeface="TT Commons Light" panose="02000506030000020003" pitchFamily="50" charset="0"/>
                <a:cs typeface="TeXGyreAdventor"/>
              </a:rPr>
              <a:t>absorber </a:t>
            </a:r>
            <a:r>
              <a:rPr lang="es-ES" sz="1600" spc="-4" dirty="0">
                <a:latin typeface="TT Commons Light" panose="02000506030000020003" pitchFamily="50" charset="0"/>
                <a:cs typeface="TeXGyreAdventor"/>
              </a:rPr>
              <a:t>los</a:t>
            </a:r>
            <a:r>
              <a:rPr lang="es-ES" sz="1600" spc="71" dirty="0">
                <a:latin typeface="TT Commons Light" panose="02000506030000020003" pitchFamily="50" charset="0"/>
                <a:cs typeface="TeXGyreAdventor"/>
              </a:rPr>
              <a:t> </a:t>
            </a:r>
            <a:r>
              <a:rPr lang="es-ES" sz="1600" spc="-4" dirty="0">
                <a:latin typeface="TT Commons Light" panose="02000506030000020003" pitchFamily="50" charset="0"/>
                <a:cs typeface="TeXGyreAdventor"/>
              </a:rPr>
              <a:t>ingredientes</a:t>
            </a:r>
            <a:r>
              <a:rPr lang="es-ES" sz="1600" spc="-4" dirty="0" smtClean="0">
                <a:latin typeface="TT Commons Light" panose="02000506030000020003" pitchFamily="50" charset="0"/>
                <a:cs typeface="TeXGyreAdventor"/>
              </a:rPr>
              <a:t>.</a:t>
            </a:r>
            <a:endParaRPr lang="es-ES" sz="1600" spc="-4" dirty="0">
              <a:latin typeface="TT Commons Light" panose="02000506030000020003" pitchFamily="50" charset="0"/>
              <a:cs typeface="TeXGyreAdventor"/>
            </a:endParaRPr>
          </a:p>
        </p:txBody>
      </p:sp>
      <p:sp>
        <p:nvSpPr>
          <p:cNvPr id="9" name="object 9"/>
          <p:cNvSpPr/>
          <p:nvPr/>
        </p:nvSpPr>
        <p:spPr>
          <a:xfrm>
            <a:off x="656944" y="1222391"/>
            <a:ext cx="1411463" cy="3492418"/>
          </a:xfrm>
          <a:prstGeom prst="rect">
            <a:avLst/>
          </a:prstGeom>
          <a:blipFill>
            <a:blip r:embed="rId2" cstate="print"/>
            <a:stretch>
              <a:fillRect/>
            </a:stretch>
          </a:blipFill>
        </p:spPr>
        <p:txBody>
          <a:bodyPr wrap="square" lIns="0" tIns="0" rIns="0" bIns="0" rtlCol="0"/>
          <a:lstStyle/>
          <a:p>
            <a:endParaRPr sz="1250"/>
          </a:p>
        </p:txBody>
      </p:sp>
      <p:sp>
        <p:nvSpPr>
          <p:cNvPr id="12" name="Título 8"/>
          <p:cNvSpPr>
            <a:spLocks noGrp="1"/>
          </p:cNvSpPr>
          <p:nvPr>
            <p:ph type="title"/>
          </p:nvPr>
        </p:nvSpPr>
        <p:spPr>
          <a:xfrm>
            <a:off x="698500" y="445037"/>
            <a:ext cx="2830903" cy="332399"/>
          </a:xfrm>
        </p:spPr>
        <p:txBody>
          <a:bodyPr/>
          <a:lstStyle/>
          <a:p>
            <a:r>
              <a:rPr lang="es-ES" sz="2400" spc="300" dirty="0" smtClean="0">
                <a:latin typeface="Bebas Neue Regular" panose="00000500000000000000" pitchFamily="50" charset="0"/>
              </a:rPr>
              <a:t>Productos: </a:t>
            </a:r>
            <a:r>
              <a:rPr lang="es-ES" sz="2400" spc="300" dirty="0" err="1" smtClean="0">
                <a:latin typeface="Bebas Neue Regular" panose="00000500000000000000" pitchFamily="50" charset="0"/>
              </a:rPr>
              <a:t>pure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silk</a:t>
            </a:r>
            <a:endParaRPr lang="es-ES" sz="2400" spc="300" dirty="0">
              <a:latin typeface="Bebas Neue Regular" panose="00000500000000000000" pitchFamily="50" charset="0"/>
            </a:endParaRPr>
          </a:p>
        </p:txBody>
      </p:sp>
      <p:grpSp>
        <p:nvGrpSpPr>
          <p:cNvPr id="13" name="object 16"/>
          <p:cNvGrpSpPr/>
          <p:nvPr/>
        </p:nvGrpSpPr>
        <p:grpSpPr>
          <a:xfrm>
            <a:off x="456612" y="4838700"/>
            <a:ext cx="1936850" cy="452438"/>
            <a:chOff x="4123933" y="6315450"/>
            <a:chExt cx="3945890" cy="542925"/>
          </a:xfrm>
        </p:grpSpPr>
        <p:sp>
          <p:nvSpPr>
            <p:cNvPr id="14" name="object 17"/>
            <p:cNvSpPr/>
            <p:nvPr/>
          </p:nvSpPr>
          <p:spPr>
            <a:xfrm>
              <a:off x="4123933" y="6359534"/>
              <a:ext cx="3945657" cy="451235"/>
            </a:xfrm>
            <a:prstGeom prst="rect">
              <a:avLst/>
            </a:prstGeom>
            <a:blipFill>
              <a:blip r:embed="rId3" cstate="print"/>
              <a:stretch>
                <a:fillRect/>
              </a:stretch>
            </a:blipFill>
          </p:spPr>
          <p:txBody>
            <a:bodyPr wrap="square" lIns="0" tIns="0" rIns="0" bIns="0" rtlCol="0"/>
            <a:lstStyle/>
            <a:p>
              <a:endParaRPr sz="1250"/>
            </a:p>
          </p:txBody>
        </p:sp>
        <p:sp>
          <p:nvSpPr>
            <p:cNvPr id="15" name="object 18"/>
            <p:cNvSpPr/>
            <p:nvPr/>
          </p:nvSpPr>
          <p:spPr>
            <a:xfrm>
              <a:off x="5408676" y="6315450"/>
              <a:ext cx="1427987" cy="542545"/>
            </a:xfrm>
            <a:prstGeom prst="rect">
              <a:avLst/>
            </a:prstGeom>
            <a:blipFill>
              <a:blip r:embed="rId4" cstate="print"/>
              <a:stretch>
                <a:fillRect/>
              </a:stretch>
            </a:blipFill>
          </p:spPr>
          <p:txBody>
            <a:bodyPr wrap="square" lIns="0" tIns="0" rIns="0" bIns="0" rtlCol="0"/>
            <a:lstStyle/>
            <a:p>
              <a:endParaRPr sz="1250"/>
            </a:p>
          </p:txBody>
        </p:sp>
        <p:sp>
          <p:nvSpPr>
            <p:cNvPr id="16" name="object 19"/>
            <p:cNvSpPr/>
            <p:nvPr/>
          </p:nvSpPr>
          <p:spPr>
            <a:xfrm>
              <a:off x="4174236" y="6390132"/>
              <a:ext cx="3849623" cy="347472"/>
            </a:xfrm>
            <a:prstGeom prst="rect">
              <a:avLst/>
            </a:prstGeom>
            <a:blipFill>
              <a:blip r:embed="rId5" cstate="print"/>
              <a:stretch>
                <a:fillRect/>
              </a:stretch>
            </a:blipFill>
          </p:spPr>
          <p:txBody>
            <a:bodyPr wrap="square" lIns="0" tIns="0" rIns="0" bIns="0" rtlCol="0"/>
            <a:lstStyle/>
            <a:p>
              <a:endParaRPr sz="1250"/>
            </a:p>
          </p:txBody>
        </p:sp>
      </p:grpSp>
      <p:sp>
        <p:nvSpPr>
          <p:cNvPr id="17" name="object 20"/>
          <p:cNvSpPr txBox="1"/>
          <p:nvPr/>
        </p:nvSpPr>
        <p:spPr>
          <a:xfrm>
            <a:off x="1016540" y="4892146"/>
            <a:ext cx="1037881" cy="287685"/>
          </a:xfrm>
          <a:prstGeom prst="rect">
            <a:avLst/>
          </a:prstGeom>
        </p:spPr>
        <p:txBody>
          <a:bodyPr vert="horz" wrap="square" lIns="0" tIns="10583" rIns="0" bIns="0" rtlCol="0">
            <a:spAutoFit/>
          </a:bodyPr>
          <a:lstStyle/>
          <a:p>
            <a:pPr marL="10583">
              <a:spcBef>
                <a:spcPts val="83"/>
              </a:spcBef>
            </a:pPr>
            <a:r>
              <a:rPr lang="es-ES" spc="-8" dirty="0" err="1" smtClean="0">
                <a:solidFill>
                  <a:srgbClr val="FFFFFF"/>
                </a:solidFill>
                <a:latin typeface="Bebas Neue Regular" panose="00000500000000000000" pitchFamily="50" charset="0"/>
                <a:cs typeface="Carlito"/>
              </a:rPr>
              <a:t>Pure</a:t>
            </a:r>
            <a:r>
              <a:rPr lang="es-ES" spc="-8" dirty="0" smtClean="0">
                <a:solidFill>
                  <a:srgbClr val="FFFFFF"/>
                </a:solidFill>
                <a:latin typeface="Bebas Neue Regular" panose="00000500000000000000" pitchFamily="50" charset="0"/>
                <a:cs typeface="Carlito"/>
              </a:rPr>
              <a:t> </a:t>
            </a:r>
            <a:r>
              <a:rPr lang="es-ES" spc="-8" dirty="0" err="1" smtClean="0">
                <a:solidFill>
                  <a:srgbClr val="FFFFFF"/>
                </a:solidFill>
                <a:latin typeface="Bebas Neue Regular" panose="00000500000000000000" pitchFamily="50" charset="0"/>
                <a:cs typeface="Carlito"/>
              </a:rPr>
              <a:t>silk</a:t>
            </a:r>
            <a:endParaRPr dirty="0">
              <a:latin typeface="Bebas Neue Regular" panose="00000500000000000000" pitchFamily="50" charset="0"/>
              <a:cs typeface="Carl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56939" y="1104900"/>
            <a:ext cx="6427883" cy="4411891"/>
          </a:xfrm>
          <a:prstGeom prst="rect">
            <a:avLst/>
          </a:prstGeom>
        </p:spPr>
        <p:txBody>
          <a:bodyPr vert="horz" wrap="square" lIns="0" tIns="10583" rIns="0" bIns="0" rtlCol="0">
            <a:spAutoFit/>
          </a:bodyPr>
          <a:lstStyle/>
          <a:p>
            <a:pPr marL="10054">
              <a:spcBef>
                <a:spcPts val="900"/>
              </a:spcBef>
              <a:tabLst>
                <a:tab pos="249757" algn="l"/>
              </a:tabLst>
            </a:pPr>
            <a:r>
              <a:rPr sz="1600" b="1" spc="-8" dirty="0" smtClean="0">
                <a:latin typeface="TT Commons Light" panose="02000506030000020003" pitchFamily="50" charset="0"/>
                <a:cs typeface="TeXGyreAdventor"/>
              </a:rPr>
              <a:t>Serum </a:t>
            </a:r>
            <a:r>
              <a:rPr sz="1600" b="1" dirty="0">
                <a:latin typeface="TT Commons Light" panose="02000506030000020003" pitchFamily="50" charset="0"/>
                <a:cs typeface="TeXGyreAdventor"/>
              </a:rPr>
              <a:t>anticelulítico </a:t>
            </a:r>
            <a:r>
              <a:rPr sz="1600" b="1" spc="-4" dirty="0">
                <a:latin typeface="TT Commons Light" panose="02000506030000020003" pitchFamily="50" charset="0"/>
                <a:cs typeface="TeXGyreAdventor"/>
              </a:rPr>
              <a:t>con masajeador.</a:t>
            </a:r>
            <a:endParaRPr sz="1600" b="1" dirty="0">
              <a:latin typeface="TT Commons Light" panose="02000506030000020003" pitchFamily="50" charset="0"/>
              <a:cs typeface="TeXGyreAdventor"/>
            </a:endParaRPr>
          </a:p>
          <a:p>
            <a:pPr>
              <a:spcBef>
                <a:spcPts val="1187"/>
              </a:spcBef>
            </a:pPr>
            <a:r>
              <a:rPr sz="1600" b="1" spc="-8" dirty="0">
                <a:latin typeface="TT Commons Light" panose="02000506030000020003" pitchFamily="50" charset="0"/>
                <a:cs typeface="TeXGyreAdventor"/>
              </a:rPr>
              <a:t>Acción.</a:t>
            </a:r>
            <a:endParaRPr sz="1600" dirty="0">
              <a:latin typeface="TT Commons Light" panose="02000506030000020003" pitchFamily="50" charset="0"/>
              <a:cs typeface="TeXGyreAdventor"/>
            </a:endParaRPr>
          </a:p>
          <a:p>
            <a:pPr marL="124349" marR="120116"/>
            <a:r>
              <a:rPr sz="1600" spc="-4" dirty="0">
                <a:latin typeface="TT Commons Light" panose="02000506030000020003" pitchFamily="50" charset="0"/>
                <a:cs typeface="TeXGyreAdventor"/>
              </a:rPr>
              <a:t>Tratamiento anticelulítico </a:t>
            </a:r>
            <a:r>
              <a:rPr sz="1600" spc="-8" dirty="0">
                <a:latin typeface="TT Commons Light" panose="02000506030000020003" pitchFamily="50" charset="0"/>
                <a:cs typeface="TeXGyreAdventor"/>
              </a:rPr>
              <a:t>que </a:t>
            </a:r>
            <a:r>
              <a:rPr sz="1600" b="1" spc="-4" dirty="0">
                <a:latin typeface="TT Commons Light" panose="02000506030000020003" pitchFamily="50" charset="0"/>
                <a:cs typeface="TeXGyreAdventor"/>
              </a:rPr>
              <a:t>reduce el </a:t>
            </a:r>
            <a:r>
              <a:rPr sz="1600" b="1" spc="-8" dirty="0">
                <a:latin typeface="TT Commons Light" panose="02000506030000020003" pitchFamily="50" charset="0"/>
                <a:cs typeface="TeXGyreAdventor"/>
              </a:rPr>
              <a:t>volumen </a:t>
            </a:r>
            <a:r>
              <a:rPr sz="1600" b="1" spc="-4" dirty="0">
                <a:latin typeface="TT Commons Light" panose="02000506030000020003" pitchFamily="50" charset="0"/>
                <a:cs typeface="TeXGyreAdventor"/>
              </a:rPr>
              <a:t>y  mejora la elasticidad de la piel</a:t>
            </a:r>
            <a:r>
              <a:rPr sz="1600" spc="-4" dirty="0">
                <a:latin typeface="TT Commons Light" panose="02000506030000020003" pitchFamily="50" charset="0"/>
                <a:cs typeface="TeXGyreAdventor"/>
              </a:rPr>
              <a:t>. </a:t>
            </a:r>
            <a:r>
              <a:rPr sz="1600" b="1" spc="-4" dirty="0">
                <a:latin typeface="TT Commons Light" panose="02000506030000020003" pitchFamily="50" charset="0"/>
                <a:cs typeface="TeXGyreAdventor"/>
              </a:rPr>
              <a:t>Acelera la  combustión de grasas y </a:t>
            </a:r>
            <a:r>
              <a:rPr sz="1600" b="1" dirty="0">
                <a:latin typeface="TT Commons Light" panose="02000506030000020003" pitchFamily="50" charset="0"/>
                <a:cs typeface="TeXGyreAdventor"/>
              </a:rPr>
              <a:t>la </a:t>
            </a:r>
            <a:r>
              <a:rPr sz="1600" b="1" spc="-8" dirty="0">
                <a:latin typeface="TT Commons Light" panose="02000506030000020003" pitchFamily="50" charset="0"/>
                <a:cs typeface="TeXGyreAdventor"/>
              </a:rPr>
              <a:t>eliminación </a:t>
            </a:r>
            <a:r>
              <a:rPr sz="1600" b="1" spc="-4" dirty="0">
                <a:latin typeface="TT Commons Light" panose="02000506030000020003" pitchFamily="50" charset="0"/>
                <a:cs typeface="TeXGyreAdventor"/>
              </a:rPr>
              <a:t>de</a:t>
            </a:r>
            <a:r>
              <a:rPr sz="1600" b="1" spc="46" dirty="0">
                <a:latin typeface="TT Commons Light" panose="02000506030000020003" pitchFamily="50" charset="0"/>
                <a:cs typeface="TeXGyreAdventor"/>
              </a:rPr>
              <a:t> </a:t>
            </a:r>
            <a:r>
              <a:rPr sz="1600" b="1" dirty="0">
                <a:latin typeface="TT Commons Light" panose="02000506030000020003" pitchFamily="50" charset="0"/>
                <a:cs typeface="TeXGyreAdventor"/>
              </a:rPr>
              <a:t>líquidos</a:t>
            </a:r>
            <a:r>
              <a:rPr sz="1600" dirty="0">
                <a:latin typeface="TT Commons Light" panose="02000506030000020003" pitchFamily="50" charset="0"/>
                <a:cs typeface="TeXGyreAdventor"/>
              </a:rPr>
              <a:t>.</a:t>
            </a:r>
          </a:p>
          <a:p>
            <a:pPr marL="90484" marR="82018" indent="-4233">
              <a:spcBef>
                <a:spcPts val="4"/>
              </a:spcBef>
            </a:pPr>
            <a:r>
              <a:rPr sz="1600" b="1" spc="-4" dirty="0">
                <a:latin typeface="TT Commons Light" panose="02000506030000020003" pitchFamily="50" charset="0"/>
                <a:cs typeface="TeXGyreAdventor"/>
              </a:rPr>
              <a:t>Incluye </a:t>
            </a:r>
            <a:r>
              <a:rPr sz="1600" b="1" dirty="0">
                <a:latin typeface="TT Commons Light" panose="02000506030000020003" pitchFamily="50" charset="0"/>
                <a:cs typeface="TeXGyreAdventor"/>
              </a:rPr>
              <a:t>un </a:t>
            </a:r>
            <a:r>
              <a:rPr sz="1600" b="1" spc="-4" dirty="0">
                <a:latin typeface="TT Commons Light" panose="02000506030000020003" pitchFamily="50" charset="0"/>
                <a:cs typeface="TeXGyreAdventor"/>
              </a:rPr>
              <a:t>masajeador </a:t>
            </a:r>
            <a:r>
              <a:rPr sz="1600" spc="-4" dirty="0">
                <a:latin typeface="TT Commons Light" panose="02000506030000020003" pitchFamily="50" charset="0"/>
                <a:cs typeface="TeXGyreAdventor"/>
              </a:rPr>
              <a:t>anticelulítico, </a:t>
            </a:r>
            <a:r>
              <a:rPr sz="1600" spc="-8" dirty="0">
                <a:latin typeface="TT Commons Light" panose="02000506030000020003" pitchFamily="50" charset="0"/>
                <a:cs typeface="TeXGyreAdventor"/>
              </a:rPr>
              <a:t>que </a:t>
            </a:r>
            <a:r>
              <a:rPr sz="1600" spc="-4" dirty="0">
                <a:latin typeface="TT Commons Light" panose="02000506030000020003" pitchFamily="50" charset="0"/>
                <a:cs typeface="TeXGyreAdventor"/>
              </a:rPr>
              <a:t>permite  llegar a capas más </a:t>
            </a:r>
            <a:r>
              <a:rPr sz="1600" spc="-8" dirty="0">
                <a:latin typeface="TT Commons Light" panose="02000506030000020003" pitchFamily="50" charset="0"/>
                <a:cs typeface="TeXGyreAdventor"/>
              </a:rPr>
              <a:t>profundas, </a:t>
            </a:r>
            <a:r>
              <a:rPr sz="1600" b="1" spc="-4" dirty="0">
                <a:latin typeface="TT Commons Light" panose="02000506030000020003" pitchFamily="50" charset="0"/>
                <a:cs typeface="TeXGyreAdventor"/>
              </a:rPr>
              <a:t>reduciendo la  </a:t>
            </a:r>
            <a:r>
              <a:rPr sz="1600" b="1" spc="-8" dirty="0">
                <a:latin typeface="TT Commons Light" panose="02000506030000020003" pitchFamily="50" charset="0"/>
                <a:cs typeface="TeXGyreAdventor"/>
              </a:rPr>
              <a:t>celulitis </a:t>
            </a:r>
            <a:r>
              <a:rPr sz="1600" b="1" spc="-4" dirty="0">
                <a:latin typeface="TT Commons Light" panose="02000506030000020003" pitchFamily="50" charset="0"/>
                <a:cs typeface="TeXGyreAdventor"/>
              </a:rPr>
              <a:t>y </a:t>
            </a:r>
            <a:r>
              <a:rPr sz="1600" b="1" spc="-8" dirty="0">
                <a:latin typeface="TT Commons Light" panose="02000506030000020003" pitchFamily="50" charset="0"/>
                <a:cs typeface="TeXGyreAdventor"/>
              </a:rPr>
              <a:t>activando </a:t>
            </a:r>
            <a:r>
              <a:rPr sz="1600" b="1" spc="-4" dirty="0">
                <a:latin typeface="TT Commons Light" panose="02000506030000020003" pitchFamily="50" charset="0"/>
                <a:cs typeface="TeXGyreAdventor"/>
              </a:rPr>
              <a:t>la microcirculación</a:t>
            </a:r>
            <a:r>
              <a:rPr sz="1600" b="1" spc="121" dirty="0">
                <a:latin typeface="TT Commons Light" panose="02000506030000020003" pitchFamily="50" charset="0"/>
                <a:cs typeface="TeXGyreAdventor"/>
              </a:rPr>
              <a:t> </a:t>
            </a:r>
            <a:r>
              <a:rPr sz="1600" b="1" spc="-4" dirty="0" err="1">
                <a:latin typeface="TT Commons Light" panose="02000506030000020003" pitchFamily="50" charset="0"/>
                <a:cs typeface="TeXGyreAdventor"/>
              </a:rPr>
              <a:t>sanguínea</a:t>
            </a:r>
            <a:r>
              <a:rPr sz="1600" spc="-4" dirty="0" smtClean="0">
                <a:latin typeface="TT Commons Light" panose="02000506030000020003" pitchFamily="50" charset="0"/>
                <a:cs typeface="TeXGyreAdventor"/>
              </a:rPr>
              <a:t>.</a:t>
            </a:r>
            <a:endParaRPr lang="es-ES" sz="1600" spc="-4" dirty="0" smtClean="0">
              <a:latin typeface="TT Commons Light" panose="02000506030000020003" pitchFamily="50" charset="0"/>
              <a:cs typeface="TeXGyreAdventor"/>
            </a:endParaRPr>
          </a:p>
          <a:p>
            <a:pPr marL="90484" marR="82018" indent="-4233">
              <a:spcBef>
                <a:spcPts val="4"/>
              </a:spcBef>
            </a:pPr>
            <a:endParaRPr lang="es-ES" sz="1600" spc="-4" dirty="0" smtClean="0">
              <a:latin typeface="TT Commons Light" panose="02000506030000020003" pitchFamily="50" charset="0"/>
              <a:cs typeface="TeXGyreAdventor"/>
            </a:endParaRPr>
          </a:p>
          <a:p>
            <a:pPr marL="90484" marR="82018" indent="-4233">
              <a:spcBef>
                <a:spcPts val="4"/>
              </a:spcBef>
            </a:pPr>
            <a:r>
              <a:rPr lang="en-US" sz="1600" b="1" spc="-4" dirty="0" err="1">
                <a:latin typeface="TT Commons Light" panose="02000506030000020003" pitchFamily="50" charset="0"/>
                <a:cs typeface="TeXGyreAdventor"/>
              </a:rPr>
              <a:t>Ingredientes</a:t>
            </a:r>
            <a:r>
              <a:rPr lang="en-US" sz="1600" b="1" spc="-4" dirty="0">
                <a:latin typeface="TT Commons Light" panose="02000506030000020003" pitchFamily="50" charset="0"/>
                <a:cs typeface="TeXGyreAdventor"/>
              </a:rPr>
              <a:t> </a:t>
            </a:r>
            <a:r>
              <a:rPr lang="en-US" sz="1600" b="1" spc="-4" dirty="0" err="1">
                <a:latin typeface="TT Commons Light" panose="02000506030000020003" pitchFamily="50" charset="0"/>
                <a:cs typeface="TeXGyreAdventor"/>
              </a:rPr>
              <a:t>activos</a:t>
            </a:r>
            <a:r>
              <a:rPr lang="en-US" sz="1600" b="1" spc="-4" dirty="0">
                <a:latin typeface="TT Commons Light" panose="02000506030000020003" pitchFamily="50" charset="0"/>
                <a:cs typeface="TeXGyreAdventor"/>
              </a:rPr>
              <a:t>: </a:t>
            </a:r>
            <a:r>
              <a:rPr lang="en-US" sz="1600" spc="-4" dirty="0" err="1">
                <a:latin typeface="TT Commons Light" panose="02000506030000020003" pitchFamily="50" charset="0"/>
                <a:cs typeface="TeXGyreAdventor"/>
              </a:rPr>
              <a:t>extracto</a:t>
            </a:r>
            <a:r>
              <a:rPr lang="en-US" sz="1600" spc="-4" dirty="0">
                <a:latin typeface="TT Commons Light" panose="02000506030000020003" pitchFamily="50" charset="0"/>
                <a:cs typeface="TeXGyreAdventor"/>
              </a:rPr>
              <a:t> </a:t>
            </a:r>
            <a:r>
              <a:rPr lang="en-US" sz="1600" dirty="0">
                <a:latin typeface="TT Commons Light" panose="02000506030000020003" pitchFamily="50" charset="0"/>
                <a:cs typeface="TeXGyreAdventor"/>
              </a:rPr>
              <a:t>de </a:t>
            </a:r>
            <a:r>
              <a:rPr lang="en-US" sz="1600" spc="-4" dirty="0" err="1">
                <a:latin typeface="TT Commons Light" panose="02000506030000020003" pitchFamily="50" charset="0"/>
                <a:cs typeface="TeXGyreAdventor"/>
              </a:rPr>
              <a:t>palmaria</a:t>
            </a:r>
            <a:r>
              <a:rPr lang="en-US" sz="1600" spc="-4" dirty="0">
                <a:latin typeface="TT Commons Light" panose="02000506030000020003" pitchFamily="50" charset="0"/>
                <a:cs typeface="TeXGyreAdventor"/>
              </a:rPr>
              <a:t>, PHYCO-R-7, </a:t>
            </a:r>
            <a:r>
              <a:rPr lang="en-US" sz="1600" spc="-4" dirty="0" err="1">
                <a:latin typeface="TT Commons Light" panose="02000506030000020003" pitchFamily="50" charset="0"/>
                <a:cs typeface="TeXGyreAdventor"/>
              </a:rPr>
              <a:t>aceite</a:t>
            </a:r>
            <a:r>
              <a:rPr lang="en-US" sz="1600" spc="-4" dirty="0">
                <a:latin typeface="TT Commons Light" panose="02000506030000020003" pitchFamily="50" charset="0"/>
                <a:cs typeface="TeXGyreAdventor"/>
              </a:rPr>
              <a:t> </a:t>
            </a:r>
            <a:r>
              <a:rPr lang="en-US" sz="1600" spc="4" dirty="0">
                <a:latin typeface="TT Commons Light" panose="02000506030000020003" pitchFamily="50" charset="0"/>
                <a:cs typeface="TeXGyreAdventor"/>
              </a:rPr>
              <a:t>de </a:t>
            </a:r>
            <a:r>
              <a:rPr lang="en-US" sz="1600" dirty="0">
                <a:latin typeface="TT Commons Light" panose="02000506030000020003" pitchFamily="50" charset="0"/>
                <a:cs typeface="TeXGyreAdventor"/>
              </a:rPr>
              <a:t>jojoba y </a:t>
            </a:r>
            <a:r>
              <a:rPr lang="en-US" sz="1600" spc="-8" dirty="0" smtClean="0">
                <a:latin typeface="TT Commons Light" panose="02000506030000020003" pitchFamily="50" charset="0"/>
                <a:cs typeface="TeXGyreAdventor"/>
              </a:rPr>
              <a:t>Omega Fresh</a:t>
            </a:r>
            <a:endParaRPr lang="es-ES" sz="1600" spc="-4" dirty="0" smtClean="0">
              <a:latin typeface="TT Commons Light" panose="02000506030000020003" pitchFamily="50" charset="0"/>
              <a:cs typeface="TeXGyreAdventor"/>
            </a:endParaRPr>
          </a:p>
          <a:p>
            <a:pPr marL="90484" marR="82018" indent="-4233">
              <a:spcBef>
                <a:spcPts val="4"/>
              </a:spcBef>
            </a:pPr>
            <a:endParaRPr lang="es-ES" sz="1600" spc="-4" dirty="0">
              <a:latin typeface="TT Commons Light" panose="02000506030000020003" pitchFamily="50" charset="0"/>
              <a:cs typeface="TeXGyreAdventor"/>
            </a:endParaRPr>
          </a:p>
          <a:p>
            <a:pPr marL="529"/>
            <a:r>
              <a:rPr lang="es-ES" sz="1600" b="1" spc="-4" dirty="0">
                <a:latin typeface="TT Commons Light" panose="02000506030000020003" pitchFamily="50" charset="0"/>
                <a:cs typeface="TeXGyreAdventor"/>
              </a:rPr>
              <a:t>Modo de</a:t>
            </a:r>
            <a:r>
              <a:rPr lang="es-ES" sz="1600" b="1" spc="4" dirty="0">
                <a:latin typeface="TT Commons Light" panose="02000506030000020003" pitchFamily="50" charset="0"/>
                <a:cs typeface="TeXGyreAdventor"/>
              </a:rPr>
              <a:t> </a:t>
            </a:r>
            <a:r>
              <a:rPr lang="es-ES" sz="1600" b="1" spc="-8" dirty="0">
                <a:latin typeface="TT Commons Light" panose="02000506030000020003" pitchFamily="50" charset="0"/>
                <a:cs typeface="TeXGyreAdventor"/>
              </a:rPr>
              <a:t>empleo:</a:t>
            </a:r>
            <a:endParaRPr lang="es-ES" sz="1600" dirty="0">
              <a:latin typeface="TT Commons Light" panose="02000506030000020003" pitchFamily="50" charset="0"/>
              <a:cs typeface="TeXGyreAdventor"/>
            </a:endParaRPr>
          </a:p>
          <a:p>
            <a:pPr marL="238645" marR="232824"/>
            <a:r>
              <a:rPr lang="es-ES" sz="1600" spc="-4" dirty="0">
                <a:latin typeface="TT Commons Light" panose="02000506030000020003" pitchFamily="50" charset="0"/>
                <a:cs typeface="TeXGyreAdventor"/>
              </a:rPr>
              <a:t>Aplicar </a:t>
            </a:r>
            <a:r>
              <a:rPr lang="es-ES" sz="1600" b="1" spc="-8" dirty="0">
                <a:latin typeface="TT Commons Light" panose="02000506030000020003" pitchFamily="50" charset="0"/>
                <a:cs typeface="TeXGyreAdventor"/>
              </a:rPr>
              <a:t>una </a:t>
            </a:r>
            <a:r>
              <a:rPr lang="es-ES" sz="1600" b="1" spc="-4" dirty="0">
                <a:latin typeface="TT Commons Light" panose="02000506030000020003" pitchFamily="50" charset="0"/>
                <a:cs typeface="TeXGyreAdventor"/>
              </a:rPr>
              <a:t>o </a:t>
            </a:r>
            <a:r>
              <a:rPr lang="es-ES" sz="1600" b="1" spc="-8" dirty="0">
                <a:latin typeface="TT Commons Light" panose="02000506030000020003" pitchFamily="50" charset="0"/>
                <a:cs typeface="TeXGyreAdventor"/>
              </a:rPr>
              <a:t>dos veces </a:t>
            </a:r>
            <a:r>
              <a:rPr lang="es-ES" sz="1600" b="1" spc="-4" dirty="0">
                <a:latin typeface="TT Commons Light" panose="02000506030000020003" pitchFamily="50" charset="0"/>
                <a:cs typeface="TeXGyreAdventor"/>
              </a:rPr>
              <a:t>al </a:t>
            </a:r>
            <a:r>
              <a:rPr lang="es-ES" sz="1600" b="1" spc="-8" dirty="0">
                <a:latin typeface="TT Commons Light" panose="02000506030000020003" pitchFamily="50" charset="0"/>
                <a:cs typeface="TeXGyreAdventor"/>
              </a:rPr>
              <a:t>día </a:t>
            </a:r>
            <a:r>
              <a:rPr lang="es-ES" sz="1600" spc="-4" dirty="0">
                <a:latin typeface="TT Commons Light" panose="02000506030000020003" pitchFamily="50" charset="0"/>
                <a:cs typeface="TeXGyreAdventor"/>
              </a:rPr>
              <a:t>realizando un </a:t>
            </a:r>
            <a:r>
              <a:rPr lang="es-ES" sz="1600" b="1" spc="-4" dirty="0">
                <a:latin typeface="TT Commons Light" panose="02000506030000020003" pitchFamily="50" charset="0"/>
                <a:cs typeface="TeXGyreAdventor"/>
              </a:rPr>
              <a:t>intenso  masaje </a:t>
            </a:r>
            <a:r>
              <a:rPr lang="es-ES" sz="1600" b="1" spc="-8" dirty="0">
                <a:latin typeface="TT Commons Light" panose="02000506030000020003" pitchFamily="50" charset="0"/>
                <a:cs typeface="TeXGyreAdventor"/>
              </a:rPr>
              <a:t>circular </a:t>
            </a:r>
            <a:r>
              <a:rPr lang="es-ES" sz="1600" b="1" spc="-4" dirty="0">
                <a:latin typeface="TT Commons Light" panose="02000506030000020003" pitchFamily="50" charset="0"/>
                <a:cs typeface="TeXGyreAdventor"/>
              </a:rPr>
              <a:t>de forma lenta y</a:t>
            </a:r>
            <a:r>
              <a:rPr lang="es-ES" sz="1600" b="1" spc="54" dirty="0">
                <a:latin typeface="TT Commons Light" panose="02000506030000020003" pitchFamily="50" charset="0"/>
                <a:cs typeface="TeXGyreAdventor"/>
              </a:rPr>
              <a:t> </a:t>
            </a:r>
            <a:r>
              <a:rPr lang="es-ES" sz="1600" b="1" spc="-8" dirty="0">
                <a:latin typeface="TT Commons Light" panose="02000506030000020003" pitchFamily="50" charset="0"/>
                <a:cs typeface="TeXGyreAdventor"/>
              </a:rPr>
              <a:t>ascendente</a:t>
            </a:r>
            <a:r>
              <a:rPr lang="es-ES" sz="1600" spc="-8" dirty="0">
                <a:latin typeface="TT Commons Light" panose="02000506030000020003" pitchFamily="50" charset="0"/>
                <a:cs typeface="TeXGyreAdventor"/>
              </a:rPr>
              <a:t>.</a:t>
            </a:r>
            <a:endParaRPr lang="es-ES" sz="1600" dirty="0">
              <a:latin typeface="TT Commons Light" panose="02000506030000020003" pitchFamily="50" charset="0"/>
              <a:cs typeface="TeXGyreAdventor"/>
            </a:endParaRPr>
          </a:p>
          <a:p>
            <a:pPr marL="82547" marR="77255" indent="-529"/>
            <a:r>
              <a:rPr lang="es-ES" sz="1200" i="1" spc="-4" dirty="0">
                <a:latin typeface="TT Commons Light" panose="02000506030000020003" pitchFamily="50" charset="0"/>
                <a:cs typeface="TeXGyreAdventor"/>
              </a:rPr>
              <a:t>Además </a:t>
            </a:r>
            <a:r>
              <a:rPr lang="es-ES" sz="1200" i="1" spc="-8" dirty="0">
                <a:latin typeface="TT Commons Light" panose="02000506030000020003" pitchFamily="50" charset="0"/>
                <a:cs typeface="TeXGyreAdventor"/>
              </a:rPr>
              <a:t>de </a:t>
            </a:r>
            <a:r>
              <a:rPr lang="es-ES" sz="1200" i="1" dirty="0">
                <a:latin typeface="TT Commons Light" panose="02000506030000020003" pitchFamily="50" charset="0"/>
                <a:cs typeface="TeXGyreAdventor"/>
              </a:rPr>
              <a:t>la </a:t>
            </a:r>
            <a:r>
              <a:rPr lang="es-ES" sz="1200" i="1" spc="-4" dirty="0">
                <a:latin typeface="TT Commons Light" panose="02000506030000020003" pitchFamily="50" charset="0"/>
                <a:cs typeface="TeXGyreAdventor"/>
              </a:rPr>
              <a:t>regularidad y constancia, es muy  </a:t>
            </a:r>
            <a:r>
              <a:rPr lang="es-ES" sz="1200" i="1" spc="-8" dirty="0">
                <a:latin typeface="TT Commons Light" panose="02000506030000020003" pitchFamily="50" charset="0"/>
                <a:cs typeface="TeXGyreAdventor"/>
              </a:rPr>
              <a:t>importante </a:t>
            </a:r>
            <a:r>
              <a:rPr lang="es-ES" sz="1200" i="1" spc="-4" dirty="0">
                <a:latin typeface="TT Commons Light" panose="02000506030000020003" pitchFamily="50" charset="0"/>
                <a:cs typeface="TeXGyreAdventor"/>
              </a:rPr>
              <a:t>realizar un </a:t>
            </a:r>
            <a:r>
              <a:rPr lang="es-ES" sz="1200" i="1" spc="-8" dirty="0">
                <a:latin typeface="TT Commons Light" panose="02000506030000020003" pitchFamily="50" charset="0"/>
                <a:cs typeface="TeXGyreAdventor"/>
              </a:rPr>
              <a:t>buen </a:t>
            </a:r>
            <a:r>
              <a:rPr lang="es-ES" sz="1200" i="1" spc="-4" dirty="0" err="1">
                <a:latin typeface="TT Commons Light" panose="02000506030000020003" pitchFamily="50" charset="0"/>
                <a:cs typeface="TeXGyreAdventor"/>
              </a:rPr>
              <a:t>automasaje</a:t>
            </a:r>
            <a:r>
              <a:rPr lang="es-ES" sz="1200" i="1" spc="-4" dirty="0">
                <a:latin typeface="TT Commons Light" panose="02000506030000020003" pitchFamily="50" charset="0"/>
                <a:cs typeface="TeXGyreAdventor"/>
              </a:rPr>
              <a:t>. Para</a:t>
            </a:r>
            <a:r>
              <a:rPr lang="es-ES" sz="1200" i="1" spc="104" dirty="0">
                <a:latin typeface="TT Commons Light" panose="02000506030000020003" pitchFamily="50" charset="0"/>
                <a:cs typeface="TeXGyreAdventor"/>
              </a:rPr>
              <a:t> </a:t>
            </a:r>
            <a:r>
              <a:rPr lang="es-ES" sz="1200" i="1" spc="-4" dirty="0">
                <a:latin typeface="TT Commons Light" panose="02000506030000020003" pitchFamily="50" charset="0"/>
                <a:cs typeface="TeXGyreAdventor"/>
              </a:rPr>
              <a:t>obtener </a:t>
            </a:r>
            <a:r>
              <a:rPr lang="es-ES" sz="1200" i="1" spc="-8" dirty="0">
                <a:latin typeface="TT Commons Light" panose="02000506030000020003" pitchFamily="50" charset="0"/>
                <a:cs typeface="TeXGyreAdventor"/>
              </a:rPr>
              <a:t>mejores </a:t>
            </a:r>
            <a:r>
              <a:rPr lang="es-ES" sz="1200" i="1" spc="-4" dirty="0">
                <a:latin typeface="TT Commons Light" panose="02000506030000020003" pitchFamily="50" charset="0"/>
                <a:cs typeface="TeXGyreAdventor"/>
              </a:rPr>
              <a:t>resultados, incluye un </a:t>
            </a:r>
            <a:r>
              <a:rPr lang="es-ES" sz="1200" i="1" spc="-8" dirty="0" err="1">
                <a:latin typeface="TT Commons Light" panose="02000506030000020003" pitchFamily="50" charset="0"/>
                <a:cs typeface="TeXGyreAdventor"/>
              </a:rPr>
              <a:t>masajeador</a:t>
            </a:r>
            <a:r>
              <a:rPr lang="es-ES" sz="1200" i="1" spc="-8" dirty="0">
                <a:latin typeface="TT Commons Light" panose="02000506030000020003" pitchFamily="50" charset="0"/>
                <a:cs typeface="TeXGyreAdventor"/>
              </a:rPr>
              <a:t> </a:t>
            </a:r>
            <a:r>
              <a:rPr lang="es-ES" sz="1200" i="1" spc="-4" dirty="0">
                <a:latin typeface="TT Commons Light" panose="02000506030000020003" pitchFamily="50" charset="0"/>
                <a:cs typeface="TeXGyreAdventor"/>
              </a:rPr>
              <a:t>anticelulítico  con 22 </a:t>
            </a:r>
            <a:r>
              <a:rPr lang="es-ES" sz="1200" i="1" spc="-8" dirty="0">
                <a:latin typeface="TT Commons Light" panose="02000506030000020003" pitchFamily="50" charset="0"/>
                <a:cs typeface="TeXGyreAdventor"/>
              </a:rPr>
              <a:t>puntos </a:t>
            </a:r>
            <a:r>
              <a:rPr lang="es-ES" sz="1200" i="1" spc="-4" dirty="0">
                <a:latin typeface="TT Commons Light" panose="02000506030000020003" pitchFamily="50" charset="0"/>
                <a:cs typeface="TeXGyreAdventor"/>
              </a:rPr>
              <a:t>de contacto que </a:t>
            </a:r>
            <a:r>
              <a:rPr lang="es-ES" sz="1200" i="1" spc="-8" dirty="0">
                <a:latin typeface="TT Commons Light" panose="02000506030000020003" pitchFamily="50" charset="0"/>
                <a:cs typeface="TeXGyreAdventor"/>
              </a:rPr>
              <a:t>ayuda </a:t>
            </a:r>
            <a:r>
              <a:rPr lang="es-ES" sz="1200" i="1" spc="-4" dirty="0">
                <a:latin typeface="TT Commons Light" panose="02000506030000020003" pitchFamily="50" charset="0"/>
                <a:cs typeface="TeXGyreAdventor"/>
              </a:rPr>
              <a:t>a eliminar</a:t>
            </a:r>
            <a:r>
              <a:rPr lang="es-ES" sz="1200" i="1" spc="37" dirty="0">
                <a:latin typeface="TT Commons Light" panose="02000506030000020003" pitchFamily="50" charset="0"/>
                <a:cs typeface="TeXGyreAdventor"/>
              </a:rPr>
              <a:t> </a:t>
            </a:r>
            <a:r>
              <a:rPr lang="es-ES" sz="1200" i="1" dirty="0">
                <a:latin typeface="TT Commons Light" panose="02000506030000020003" pitchFamily="50" charset="0"/>
                <a:cs typeface="TeXGyreAdventor"/>
              </a:rPr>
              <a:t>la </a:t>
            </a:r>
            <a:r>
              <a:rPr lang="es-ES" sz="1200" i="1" spc="-4" dirty="0">
                <a:latin typeface="TT Commons Light" panose="02000506030000020003" pitchFamily="50" charset="0"/>
                <a:cs typeface="TeXGyreAdventor"/>
              </a:rPr>
              <a:t>acumulación </a:t>
            </a:r>
            <a:r>
              <a:rPr lang="es-ES" sz="1200" i="1" spc="-8" dirty="0">
                <a:latin typeface="TT Commons Light" panose="02000506030000020003" pitchFamily="50" charset="0"/>
                <a:cs typeface="TeXGyreAdventor"/>
              </a:rPr>
              <a:t>de </a:t>
            </a:r>
            <a:r>
              <a:rPr lang="es-ES" sz="1200" i="1" spc="-4" dirty="0">
                <a:latin typeface="TT Commons Light" panose="02000506030000020003" pitchFamily="50" charset="0"/>
                <a:cs typeface="TeXGyreAdventor"/>
              </a:rPr>
              <a:t>grasa y movilizar el exceso </a:t>
            </a:r>
            <a:r>
              <a:rPr lang="es-ES" sz="1200" i="1" spc="-8" dirty="0">
                <a:latin typeface="TT Commons Light" panose="02000506030000020003" pitchFamily="50" charset="0"/>
                <a:cs typeface="TeXGyreAdventor"/>
              </a:rPr>
              <a:t>de </a:t>
            </a:r>
            <a:r>
              <a:rPr lang="es-ES" sz="1200" i="1" spc="-4" dirty="0">
                <a:latin typeface="TT Commons Light" panose="02000506030000020003" pitchFamily="50" charset="0"/>
                <a:cs typeface="TeXGyreAdventor"/>
              </a:rPr>
              <a:t>líquidos </a:t>
            </a:r>
            <a:r>
              <a:rPr lang="es-ES" sz="1200" i="1" spc="-8" dirty="0">
                <a:latin typeface="TT Commons Light" panose="02000506030000020003" pitchFamily="50" charset="0"/>
                <a:cs typeface="TeXGyreAdventor"/>
              </a:rPr>
              <a:t>al  </a:t>
            </a:r>
            <a:r>
              <a:rPr lang="es-ES" sz="1200" i="1" spc="-4" dirty="0">
                <a:latin typeface="TT Commons Light" panose="02000506030000020003" pitchFamily="50" charset="0"/>
                <a:cs typeface="TeXGyreAdventor"/>
              </a:rPr>
              <a:t>alcanzar </a:t>
            </a:r>
            <a:r>
              <a:rPr lang="es-ES" sz="1200" i="1" dirty="0">
                <a:latin typeface="TT Commons Light" panose="02000506030000020003" pitchFamily="50" charset="0"/>
                <a:cs typeface="TeXGyreAdventor"/>
              </a:rPr>
              <a:t>las </a:t>
            </a:r>
            <a:r>
              <a:rPr lang="es-ES" sz="1200" i="1" spc="-4" dirty="0">
                <a:latin typeface="TT Commons Light" panose="02000506030000020003" pitchFamily="50" charset="0"/>
                <a:cs typeface="TeXGyreAdventor"/>
              </a:rPr>
              <a:t>capas más</a:t>
            </a:r>
            <a:r>
              <a:rPr lang="es-ES" sz="1200" i="1" dirty="0">
                <a:latin typeface="TT Commons Light" panose="02000506030000020003" pitchFamily="50" charset="0"/>
                <a:cs typeface="TeXGyreAdventor"/>
              </a:rPr>
              <a:t> </a:t>
            </a:r>
            <a:r>
              <a:rPr lang="es-ES" sz="1200" i="1" spc="-8" dirty="0">
                <a:latin typeface="TT Commons Light" panose="02000506030000020003" pitchFamily="50" charset="0"/>
                <a:cs typeface="TeXGyreAdventor"/>
              </a:rPr>
              <a:t>internas.</a:t>
            </a:r>
            <a:endParaRPr lang="es-ES" sz="1200" i="1" dirty="0">
              <a:latin typeface="TT Commons Light" panose="02000506030000020003" pitchFamily="50" charset="0"/>
              <a:cs typeface="TeXGyreAdventor"/>
            </a:endParaRPr>
          </a:p>
          <a:p>
            <a:pPr marL="90484" marR="82018" indent="-4233">
              <a:spcBef>
                <a:spcPts val="4"/>
              </a:spcBef>
            </a:pPr>
            <a:endParaRPr sz="1600" dirty="0">
              <a:latin typeface="TT Commons Light" panose="02000506030000020003" pitchFamily="50" charset="0"/>
              <a:cs typeface="TeXGyreAdventor"/>
            </a:endParaRPr>
          </a:p>
        </p:txBody>
      </p:sp>
      <p:sp>
        <p:nvSpPr>
          <p:cNvPr id="12" name="Título 8"/>
          <p:cNvSpPr>
            <a:spLocks noGrp="1"/>
          </p:cNvSpPr>
          <p:nvPr>
            <p:ph type="title"/>
          </p:nvPr>
        </p:nvSpPr>
        <p:spPr>
          <a:xfrm>
            <a:off x="698500" y="445037"/>
            <a:ext cx="3374835" cy="332399"/>
          </a:xfrm>
        </p:spPr>
        <p:txBody>
          <a:bodyPr/>
          <a:lstStyle/>
          <a:p>
            <a:r>
              <a:rPr lang="es-ES" sz="2400" spc="300" dirty="0" smtClean="0">
                <a:latin typeface="Bebas Neue Regular" panose="00000500000000000000" pitchFamily="50" charset="0"/>
              </a:rPr>
              <a:t>Productos: </a:t>
            </a:r>
            <a:r>
              <a:rPr lang="es-ES" sz="2400" spc="300" dirty="0" err="1" smtClean="0">
                <a:latin typeface="Bebas Neue Regular" panose="00000500000000000000" pitchFamily="50" charset="0"/>
              </a:rPr>
              <a:t>cellu-attack</a:t>
            </a:r>
            <a:endParaRPr lang="es-ES" sz="2400" spc="300" dirty="0">
              <a:latin typeface="Bebas Neue Regular" panose="00000500000000000000" pitchFamily="50" charset="0"/>
            </a:endParaRPr>
          </a:p>
        </p:txBody>
      </p:sp>
      <p:grpSp>
        <p:nvGrpSpPr>
          <p:cNvPr id="13" name="object 21"/>
          <p:cNvGrpSpPr/>
          <p:nvPr/>
        </p:nvGrpSpPr>
        <p:grpSpPr>
          <a:xfrm>
            <a:off x="587063" y="4621770"/>
            <a:ext cx="1969876" cy="452438"/>
            <a:chOff x="8084805" y="6315450"/>
            <a:chExt cx="3980815" cy="542925"/>
          </a:xfrm>
        </p:grpSpPr>
        <p:sp>
          <p:nvSpPr>
            <p:cNvPr id="14" name="object 22"/>
            <p:cNvSpPr/>
            <p:nvPr/>
          </p:nvSpPr>
          <p:spPr>
            <a:xfrm>
              <a:off x="8084805" y="6359534"/>
              <a:ext cx="3980715" cy="451235"/>
            </a:xfrm>
            <a:prstGeom prst="rect">
              <a:avLst/>
            </a:prstGeom>
            <a:blipFill>
              <a:blip r:embed="rId2" cstate="print"/>
              <a:stretch>
                <a:fillRect/>
              </a:stretch>
            </a:blipFill>
          </p:spPr>
          <p:txBody>
            <a:bodyPr wrap="square" lIns="0" tIns="0" rIns="0" bIns="0" rtlCol="0"/>
            <a:lstStyle/>
            <a:p>
              <a:endParaRPr sz="1250"/>
            </a:p>
          </p:txBody>
        </p:sp>
        <p:sp>
          <p:nvSpPr>
            <p:cNvPr id="15" name="object 23"/>
            <p:cNvSpPr/>
            <p:nvPr/>
          </p:nvSpPr>
          <p:spPr>
            <a:xfrm>
              <a:off x="9276587" y="6315450"/>
              <a:ext cx="1597152" cy="542545"/>
            </a:xfrm>
            <a:prstGeom prst="rect">
              <a:avLst/>
            </a:prstGeom>
            <a:blipFill>
              <a:blip r:embed="rId3" cstate="print"/>
              <a:stretch>
                <a:fillRect/>
              </a:stretch>
            </a:blipFill>
          </p:spPr>
          <p:txBody>
            <a:bodyPr wrap="square" lIns="0" tIns="0" rIns="0" bIns="0" rtlCol="0"/>
            <a:lstStyle/>
            <a:p>
              <a:endParaRPr sz="1250"/>
            </a:p>
          </p:txBody>
        </p:sp>
        <p:sp>
          <p:nvSpPr>
            <p:cNvPr id="16" name="object 24"/>
            <p:cNvSpPr/>
            <p:nvPr/>
          </p:nvSpPr>
          <p:spPr>
            <a:xfrm>
              <a:off x="8135111" y="6390132"/>
              <a:ext cx="3884676" cy="347472"/>
            </a:xfrm>
            <a:prstGeom prst="rect">
              <a:avLst/>
            </a:prstGeom>
            <a:blipFill>
              <a:blip r:embed="rId4" cstate="print"/>
              <a:stretch>
                <a:fillRect/>
              </a:stretch>
            </a:blipFill>
          </p:spPr>
          <p:txBody>
            <a:bodyPr wrap="square" lIns="0" tIns="0" rIns="0" bIns="0" rtlCol="0"/>
            <a:lstStyle/>
            <a:p>
              <a:endParaRPr sz="1250"/>
            </a:p>
          </p:txBody>
        </p:sp>
      </p:grpSp>
      <p:sp>
        <p:nvSpPr>
          <p:cNvPr id="17" name="object 25"/>
          <p:cNvSpPr txBox="1"/>
          <p:nvPr/>
        </p:nvSpPr>
        <p:spPr>
          <a:xfrm>
            <a:off x="1044752" y="4689870"/>
            <a:ext cx="1054987" cy="287685"/>
          </a:xfrm>
          <a:prstGeom prst="rect">
            <a:avLst/>
          </a:prstGeom>
        </p:spPr>
        <p:txBody>
          <a:bodyPr vert="horz" wrap="square" lIns="0" tIns="10583" rIns="0" bIns="0" rtlCol="0">
            <a:spAutoFit/>
          </a:bodyPr>
          <a:lstStyle/>
          <a:p>
            <a:pPr marL="10583">
              <a:spcBef>
                <a:spcPts val="83"/>
              </a:spcBef>
            </a:pPr>
            <a:r>
              <a:rPr lang="es-ES" dirty="0" err="1" smtClean="0">
                <a:solidFill>
                  <a:srgbClr val="FFFFFF"/>
                </a:solidFill>
                <a:latin typeface="Bebas Neue Regular" panose="00000500000000000000" pitchFamily="50" charset="0"/>
                <a:cs typeface="Carlito"/>
              </a:rPr>
              <a:t>Cellu-attack</a:t>
            </a:r>
            <a:endParaRPr dirty="0">
              <a:latin typeface="Bebas Neue Regular" panose="00000500000000000000" pitchFamily="50" charset="0"/>
              <a:cs typeface="Carlito"/>
            </a:endParaRPr>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599" y="1252947"/>
            <a:ext cx="2220291" cy="34398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924"/>
            <a:ext cx="10817394" cy="4365742"/>
          </a:xfrm>
          <a:prstGeom prst="rect">
            <a:avLst/>
          </a:prstGeom>
        </p:spPr>
      </p:pic>
      <p:sp>
        <p:nvSpPr>
          <p:cNvPr id="9" name="CuadroTexto 8"/>
          <p:cNvSpPr txBox="1"/>
          <p:nvPr/>
        </p:nvSpPr>
        <p:spPr>
          <a:xfrm>
            <a:off x="3228563" y="3433565"/>
            <a:ext cx="3486853"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PROFESIONALES</a:t>
            </a:r>
            <a:endParaRPr lang="es-ES" sz="2798" dirty="0">
              <a:latin typeface="Gotham Rounded Book" pitchFamily="50" charset="0"/>
              <a:cs typeface="Gotham Book" pitchFamily="50" charset="0"/>
            </a:endParaRPr>
          </a:p>
        </p:txBody>
      </p:sp>
      <p:pic>
        <p:nvPicPr>
          <p:cNvPr id="2" name="Imagen 1"/>
          <p:cNvPicPr>
            <a:picLocks noChangeAspect="1"/>
          </p:cNvPicPr>
          <p:nvPr/>
        </p:nvPicPr>
        <p:blipFill>
          <a:blip r:embed="rId3"/>
          <a:stretch>
            <a:fillRect/>
          </a:stretch>
        </p:blipFill>
        <p:spPr>
          <a:xfrm>
            <a:off x="4046442" y="246010"/>
            <a:ext cx="2227326" cy="2175827"/>
          </a:xfrm>
          <a:prstGeom prst="rect">
            <a:avLst/>
          </a:prstGeom>
        </p:spPr>
      </p:pic>
    </p:spTree>
    <p:extLst>
      <p:ext uri="{BB962C8B-B14F-4D97-AF65-F5344CB8AC3E}">
        <p14:creationId xmlns:p14="http://schemas.microsoft.com/office/powerpoint/2010/main" val="1058273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ítulo 8"/>
          <p:cNvSpPr>
            <a:spLocks noGrp="1"/>
          </p:cNvSpPr>
          <p:nvPr>
            <p:ph type="title"/>
          </p:nvPr>
        </p:nvSpPr>
        <p:spPr>
          <a:xfrm>
            <a:off x="698500" y="445037"/>
            <a:ext cx="4114588" cy="332399"/>
          </a:xfrm>
        </p:spPr>
        <p:txBody>
          <a:bodyPr/>
          <a:lstStyle/>
          <a:p>
            <a:r>
              <a:rPr lang="es-ES" sz="2400" spc="300" dirty="0" smtClean="0">
                <a:latin typeface="Bebas Neue Regular" panose="00000500000000000000" pitchFamily="50" charset="0"/>
              </a:rPr>
              <a:t>Cuidado corporal PROFESIONAL</a:t>
            </a:r>
            <a:endParaRPr lang="es-ES" sz="2400" spc="300" dirty="0">
              <a:latin typeface="Bebas Neue Regular" panose="00000500000000000000" pitchFamily="50" charset="0"/>
            </a:endParaRPr>
          </a:p>
        </p:txBody>
      </p:sp>
      <p:grpSp>
        <p:nvGrpSpPr>
          <p:cNvPr id="34" name="object 21"/>
          <p:cNvGrpSpPr/>
          <p:nvPr/>
        </p:nvGrpSpPr>
        <p:grpSpPr>
          <a:xfrm>
            <a:off x="7599824" y="4887086"/>
            <a:ext cx="1743033" cy="452438"/>
            <a:chOff x="8084805" y="6315450"/>
            <a:chExt cx="3980815" cy="542925"/>
          </a:xfrm>
        </p:grpSpPr>
        <p:sp>
          <p:nvSpPr>
            <p:cNvPr id="36" name="object 22"/>
            <p:cNvSpPr/>
            <p:nvPr/>
          </p:nvSpPr>
          <p:spPr>
            <a:xfrm>
              <a:off x="8084805" y="6359534"/>
              <a:ext cx="3980715" cy="451235"/>
            </a:xfrm>
            <a:prstGeom prst="rect">
              <a:avLst/>
            </a:prstGeom>
            <a:blipFill>
              <a:blip r:embed="rId2" cstate="print"/>
              <a:stretch>
                <a:fillRect/>
              </a:stretch>
            </a:blipFill>
          </p:spPr>
          <p:txBody>
            <a:bodyPr wrap="square" lIns="0" tIns="0" rIns="0" bIns="0" rtlCol="0"/>
            <a:lstStyle/>
            <a:p>
              <a:endParaRPr sz="1250"/>
            </a:p>
          </p:txBody>
        </p:sp>
        <p:sp>
          <p:nvSpPr>
            <p:cNvPr id="37" name="object 23"/>
            <p:cNvSpPr/>
            <p:nvPr/>
          </p:nvSpPr>
          <p:spPr>
            <a:xfrm>
              <a:off x="9276587" y="6315450"/>
              <a:ext cx="1597152" cy="542545"/>
            </a:xfrm>
            <a:prstGeom prst="rect">
              <a:avLst/>
            </a:prstGeom>
            <a:blipFill>
              <a:blip r:embed="rId3" cstate="print"/>
              <a:stretch>
                <a:fillRect/>
              </a:stretch>
            </a:blipFill>
          </p:spPr>
          <p:txBody>
            <a:bodyPr wrap="square" lIns="0" tIns="0" rIns="0" bIns="0" rtlCol="0"/>
            <a:lstStyle/>
            <a:p>
              <a:endParaRPr sz="1250"/>
            </a:p>
          </p:txBody>
        </p:sp>
        <p:sp>
          <p:nvSpPr>
            <p:cNvPr id="38" name="object 24"/>
            <p:cNvSpPr/>
            <p:nvPr/>
          </p:nvSpPr>
          <p:spPr>
            <a:xfrm>
              <a:off x="8135111" y="6390132"/>
              <a:ext cx="3884676" cy="347472"/>
            </a:xfrm>
            <a:prstGeom prst="rect">
              <a:avLst/>
            </a:prstGeom>
            <a:blipFill>
              <a:blip r:embed="rId4" cstate="print"/>
              <a:stretch>
                <a:fillRect/>
              </a:stretch>
            </a:blipFill>
          </p:spPr>
          <p:txBody>
            <a:bodyPr wrap="square" lIns="0" tIns="0" rIns="0" bIns="0" rtlCol="0"/>
            <a:lstStyle/>
            <a:p>
              <a:endParaRPr sz="1250"/>
            </a:p>
          </p:txBody>
        </p:sp>
      </p:grpSp>
      <p:sp>
        <p:nvSpPr>
          <p:cNvPr id="39" name="object 25"/>
          <p:cNvSpPr txBox="1"/>
          <p:nvPr/>
        </p:nvSpPr>
        <p:spPr>
          <a:xfrm>
            <a:off x="7952159" y="4955186"/>
            <a:ext cx="1159886" cy="287685"/>
          </a:xfrm>
          <a:prstGeom prst="rect">
            <a:avLst/>
          </a:prstGeom>
        </p:spPr>
        <p:txBody>
          <a:bodyPr vert="horz" wrap="square" lIns="0" tIns="10583" rIns="0" bIns="0" rtlCol="0">
            <a:spAutoFit/>
          </a:bodyPr>
          <a:lstStyle/>
          <a:p>
            <a:pPr marL="10583">
              <a:spcBef>
                <a:spcPts val="83"/>
              </a:spcBef>
            </a:pPr>
            <a:r>
              <a:rPr lang="es-ES" dirty="0" smtClean="0">
                <a:solidFill>
                  <a:srgbClr val="FFFFFF"/>
                </a:solidFill>
                <a:latin typeface="Bebas Neue Regular" panose="00000500000000000000" pitchFamily="50" charset="0"/>
                <a:cs typeface="Carlito"/>
              </a:rPr>
              <a:t>Sea </a:t>
            </a:r>
            <a:r>
              <a:rPr lang="es-ES" dirty="0" err="1" smtClean="0">
                <a:solidFill>
                  <a:srgbClr val="FFFFFF"/>
                </a:solidFill>
                <a:latin typeface="Bebas Neue Regular" panose="00000500000000000000" pitchFamily="50" charset="0"/>
                <a:cs typeface="Carlito"/>
              </a:rPr>
              <a:t>massage</a:t>
            </a:r>
            <a:endParaRPr dirty="0">
              <a:latin typeface="Bebas Neue Regular" panose="00000500000000000000" pitchFamily="50" charset="0"/>
              <a:cs typeface="Carlito"/>
            </a:endParaRPr>
          </a:p>
        </p:txBody>
      </p:sp>
      <p:sp>
        <p:nvSpPr>
          <p:cNvPr id="40" name="object 33"/>
          <p:cNvSpPr txBox="1"/>
          <p:nvPr/>
        </p:nvSpPr>
        <p:spPr>
          <a:xfrm>
            <a:off x="7893133" y="4533194"/>
            <a:ext cx="1277938" cy="241519"/>
          </a:xfrm>
          <a:prstGeom prst="rect">
            <a:avLst/>
          </a:prstGeom>
        </p:spPr>
        <p:txBody>
          <a:bodyPr vert="horz" wrap="square" lIns="0" tIns="86783" rIns="0" bIns="0" rtlCol="0">
            <a:spAutoFit/>
          </a:bodyPr>
          <a:lstStyle/>
          <a:p>
            <a:pPr marL="10583">
              <a:spcBef>
                <a:spcPts val="600"/>
              </a:spcBef>
            </a:pPr>
            <a:r>
              <a:rPr sz="1000" dirty="0" err="1" smtClean="0">
                <a:solidFill>
                  <a:srgbClr val="093E68"/>
                </a:solidFill>
                <a:latin typeface="TeXGyreAdventor"/>
                <a:cs typeface="TeXGyreAdventor"/>
              </a:rPr>
              <a:t>Volumen</a:t>
            </a:r>
            <a:r>
              <a:rPr sz="1000" dirty="0">
                <a:solidFill>
                  <a:srgbClr val="093E68"/>
                </a:solidFill>
                <a:latin typeface="TeXGyreAdventor"/>
                <a:cs typeface="TeXGyreAdventor"/>
              </a:rPr>
              <a:t>: </a:t>
            </a:r>
            <a:r>
              <a:rPr lang="es-ES" sz="1000" dirty="0" smtClean="0">
                <a:solidFill>
                  <a:srgbClr val="093E68"/>
                </a:solidFill>
                <a:latin typeface="TeXGyreAdventor"/>
                <a:cs typeface="TeXGyreAdventor"/>
              </a:rPr>
              <a:t>5</a:t>
            </a:r>
            <a:r>
              <a:rPr sz="1000" spc="-4" dirty="0" smtClean="0">
                <a:solidFill>
                  <a:srgbClr val="093E68"/>
                </a:solidFill>
                <a:latin typeface="TeXGyreAdventor"/>
                <a:cs typeface="TeXGyreAdventor"/>
              </a:rPr>
              <a:t>00</a:t>
            </a:r>
            <a:r>
              <a:rPr sz="1000" spc="-37" dirty="0" smtClean="0">
                <a:solidFill>
                  <a:srgbClr val="093E68"/>
                </a:solidFill>
                <a:latin typeface="TeXGyreAdventor"/>
                <a:cs typeface="TeXGyreAdventor"/>
              </a:rPr>
              <a:t> </a:t>
            </a:r>
            <a:r>
              <a:rPr sz="1000" spc="4" dirty="0">
                <a:solidFill>
                  <a:srgbClr val="093E68"/>
                </a:solidFill>
                <a:latin typeface="TeXGyreAdventor"/>
                <a:cs typeface="TeXGyreAdventor"/>
              </a:rPr>
              <a:t>ml</a:t>
            </a:r>
            <a:endParaRPr sz="1000" dirty="0">
              <a:latin typeface="TeXGyreAdventor"/>
              <a:cs typeface="TeXGyreAdventor"/>
            </a:endParaRPr>
          </a:p>
        </p:txBody>
      </p:sp>
      <p:sp>
        <p:nvSpPr>
          <p:cNvPr id="41" name="object 9"/>
          <p:cNvSpPr txBox="1"/>
          <p:nvPr/>
        </p:nvSpPr>
        <p:spPr>
          <a:xfrm>
            <a:off x="7893133" y="1193924"/>
            <a:ext cx="1117600" cy="564684"/>
          </a:xfrm>
          <a:prstGeom prst="rect">
            <a:avLst/>
          </a:prstGeom>
        </p:spPr>
        <p:txBody>
          <a:bodyPr vert="horz" wrap="square" lIns="0" tIns="10583" rIns="0" bIns="0" rtlCol="0">
            <a:spAutoFit/>
          </a:bodyPr>
          <a:lstStyle/>
          <a:p>
            <a:pPr marL="10583" algn="ctr">
              <a:spcBef>
                <a:spcPts val="83"/>
              </a:spcBef>
            </a:pPr>
            <a:r>
              <a:rPr lang="es-ES" dirty="0" smtClean="0">
                <a:solidFill>
                  <a:srgbClr val="093E68"/>
                </a:solidFill>
                <a:latin typeface="TT Commons" panose="02000506040000020004" pitchFamily="50" charset="0"/>
                <a:cs typeface="TeXGyreAdventor"/>
              </a:rPr>
              <a:t>Crema de masaje</a:t>
            </a:r>
            <a:endParaRPr dirty="0">
              <a:latin typeface="TT Commons" panose="02000506040000020004" pitchFamily="50" charset="0"/>
              <a:cs typeface="TeXGyreAdventor"/>
            </a:endParaRPr>
          </a:p>
        </p:txBody>
      </p:sp>
      <p:pic>
        <p:nvPicPr>
          <p:cNvPr id="43" name="Imagen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7471" y="2836483"/>
            <a:ext cx="1528923" cy="1723750"/>
          </a:xfrm>
          <a:prstGeom prst="rect">
            <a:avLst/>
          </a:prstGeom>
        </p:spPr>
      </p:pic>
      <p:pic>
        <p:nvPicPr>
          <p:cNvPr id="46" name="Imagen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2401" y="3385399"/>
            <a:ext cx="1676400" cy="1039821"/>
          </a:xfrm>
          <a:prstGeom prst="rect">
            <a:avLst/>
          </a:prstGeom>
        </p:spPr>
      </p:pic>
      <p:grpSp>
        <p:nvGrpSpPr>
          <p:cNvPr id="47" name="object 21"/>
          <p:cNvGrpSpPr/>
          <p:nvPr/>
        </p:nvGrpSpPr>
        <p:grpSpPr>
          <a:xfrm>
            <a:off x="5576601" y="4874262"/>
            <a:ext cx="1743033" cy="452438"/>
            <a:chOff x="8084805" y="6315450"/>
            <a:chExt cx="3980815" cy="542925"/>
          </a:xfrm>
        </p:grpSpPr>
        <p:sp>
          <p:nvSpPr>
            <p:cNvPr id="48" name="object 22"/>
            <p:cNvSpPr/>
            <p:nvPr/>
          </p:nvSpPr>
          <p:spPr>
            <a:xfrm>
              <a:off x="8084805" y="6359534"/>
              <a:ext cx="3980715" cy="451235"/>
            </a:xfrm>
            <a:prstGeom prst="rect">
              <a:avLst/>
            </a:prstGeom>
            <a:blipFill>
              <a:blip r:embed="rId2" cstate="print"/>
              <a:stretch>
                <a:fillRect/>
              </a:stretch>
            </a:blipFill>
          </p:spPr>
          <p:txBody>
            <a:bodyPr wrap="square" lIns="0" tIns="0" rIns="0" bIns="0" rtlCol="0"/>
            <a:lstStyle/>
            <a:p>
              <a:endParaRPr sz="1250"/>
            </a:p>
          </p:txBody>
        </p:sp>
        <p:sp>
          <p:nvSpPr>
            <p:cNvPr id="49" name="object 23"/>
            <p:cNvSpPr/>
            <p:nvPr/>
          </p:nvSpPr>
          <p:spPr>
            <a:xfrm>
              <a:off x="9276587" y="6315450"/>
              <a:ext cx="1597152" cy="542545"/>
            </a:xfrm>
            <a:prstGeom prst="rect">
              <a:avLst/>
            </a:prstGeom>
            <a:blipFill>
              <a:blip r:embed="rId3" cstate="print"/>
              <a:stretch>
                <a:fillRect/>
              </a:stretch>
            </a:blipFill>
          </p:spPr>
          <p:txBody>
            <a:bodyPr wrap="square" lIns="0" tIns="0" rIns="0" bIns="0" rtlCol="0"/>
            <a:lstStyle/>
            <a:p>
              <a:endParaRPr sz="1250"/>
            </a:p>
          </p:txBody>
        </p:sp>
        <p:sp>
          <p:nvSpPr>
            <p:cNvPr id="50" name="object 24"/>
            <p:cNvSpPr/>
            <p:nvPr/>
          </p:nvSpPr>
          <p:spPr>
            <a:xfrm>
              <a:off x="8135111" y="6390132"/>
              <a:ext cx="3884676" cy="347472"/>
            </a:xfrm>
            <a:prstGeom prst="rect">
              <a:avLst/>
            </a:prstGeom>
            <a:blipFill>
              <a:blip r:embed="rId4" cstate="print"/>
              <a:stretch>
                <a:fillRect/>
              </a:stretch>
            </a:blipFill>
          </p:spPr>
          <p:txBody>
            <a:bodyPr wrap="square" lIns="0" tIns="0" rIns="0" bIns="0" rtlCol="0"/>
            <a:lstStyle/>
            <a:p>
              <a:endParaRPr sz="1250"/>
            </a:p>
          </p:txBody>
        </p:sp>
      </p:grpSp>
      <p:sp>
        <p:nvSpPr>
          <p:cNvPr id="51" name="object 25"/>
          <p:cNvSpPr txBox="1"/>
          <p:nvPr/>
        </p:nvSpPr>
        <p:spPr>
          <a:xfrm>
            <a:off x="5928936" y="4942362"/>
            <a:ext cx="1159886" cy="287685"/>
          </a:xfrm>
          <a:prstGeom prst="rect">
            <a:avLst/>
          </a:prstGeom>
        </p:spPr>
        <p:txBody>
          <a:bodyPr vert="horz" wrap="square" lIns="0" tIns="10583" rIns="0" bIns="0" rtlCol="0">
            <a:spAutoFit/>
          </a:bodyPr>
          <a:lstStyle/>
          <a:p>
            <a:pPr marL="10583">
              <a:spcBef>
                <a:spcPts val="83"/>
              </a:spcBef>
            </a:pPr>
            <a:r>
              <a:rPr lang="es-ES" dirty="0" smtClean="0">
                <a:solidFill>
                  <a:srgbClr val="FFFFFF"/>
                </a:solidFill>
                <a:latin typeface="Bebas Neue Regular" panose="00000500000000000000" pitchFamily="50" charset="0"/>
                <a:cs typeface="Carlito"/>
              </a:rPr>
              <a:t>CRYSTAL SUGAR</a:t>
            </a:r>
            <a:endParaRPr dirty="0">
              <a:latin typeface="Bebas Neue Regular" panose="00000500000000000000" pitchFamily="50" charset="0"/>
              <a:cs typeface="Carlito"/>
            </a:endParaRPr>
          </a:p>
        </p:txBody>
      </p:sp>
      <p:sp>
        <p:nvSpPr>
          <p:cNvPr id="52" name="object 33"/>
          <p:cNvSpPr txBox="1"/>
          <p:nvPr/>
        </p:nvSpPr>
        <p:spPr>
          <a:xfrm>
            <a:off x="5869910" y="4520370"/>
            <a:ext cx="1277938" cy="241519"/>
          </a:xfrm>
          <a:prstGeom prst="rect">
            <a:avLst/>
          </a:prstGeom>
        </p:spPr>
        <p:txBody>
          <a:bodyPr vert="horz" wrap="square" lIns="0" tIns="86783" rIns="0" bIns="0" rtlCol="0">
            <a:spAutoFit/>
          </a:bodyPr>
          <a:lstStyle/>
          <a:p>
            <a:pPr marL="10583">
              <a:spcBef>
                <a:spcPts val="600"/>
              </a:spcBef>
            </a:pPr>
            <a:r>
              <a:rPr sz="1000" dirty="0" err="1" smtClean="0">
                <a:solidFill>
                  <a:srgbClr val="093E68"/>
                </a:solidFill>
                <a:latin typeface="TeXGyreAdventor"/>
                <a:cs typeface="TeXGyreAdventor"/>
              </a:rPr>
              <a:t>Volumen</a:t>
            </a:r>
            <a:r>
              <a:rPr sz="1000" dirty="0">
                <a:solidFill>
                  <a:srgbClr val="093E68"/>
                </a:solidFill>
                <a:latin typeface="TeXGyreAdventor"/>
                <a:cs typeface="TeXGyreAdventor"/>
              </a:rPr>
              <a:t>: </a:t>
            </a:r>
            <a:r>
              <a:rPr lang="es-ES" sz="1000" dirty="0">
                <a:solidFill>
                  <a:srgbClr val="093E68"/>
                </a:solidFill>
                <a:latin typeface="TeXGyreAdventor"/>
                <a:cs typeface="TeXGyreAdventor"/>
              </a:rPr>
              <a:t>2</a:t>
            </a:r>
            <a:r>
              <a:rPr sz="1000" spc="-4" dirty="0" smtClean="0">
                <a:solidFill>
                  <a:srgbClr val="093E68"/>
                </a:solidFill>
                <a:latin typeface="TeXGyreAdventor"/>
                <a:cs typeface="TeXGyreAdventor"/>
              </a:rPr>
              <a:t>00</a:t>
            </a:r>
            <a:r>
              <a:rPr sz="1000" spc="-37" dirty="0" smtClean="0">
                <a:solidFill>
                  <a:srgbClr val="093E68"/>
                </a:solidFill>
                <a:latin typeface="TeXGyreAdventor"/>
                <a:cs typeface="TeXGyreAdventor"/>
              </a:rPr>
              <a:t> </a:t>
            </a:r>
            <a:r>
              <a:rPr sz="1000" spc="4" dirty="0">
                <a:solidFill>
                  <a:srgbClr val="093E68"/>
                </a:solidFill>
                <a:latin typeface="TeXGyreAdventor"/>
                <a:cs typeface="TeXGyreAdventor"/>
              </a:rPr>
              <a:t>ml</a:t>
            </a:r>
            <a:endParaRPr sz="1000" dirty="0">
              <a:latin typeface="TeXGyreAdventor"/>
              <a:cs typeface="TeXGyreAdventor"/>
            </a:endParaRPr>
          </a:p>
        </p:txBody>
      </p:sp>
      <p:sp>
        <p:nvSpPr>
          <p:cNvPr id="53" name="object 9"/>
          <p:cNvSpPr txBox="1"/>
          <p:nvPr/>
        </p:nvSpPr>
        <p:spPr>
          <a:xfrm>
            <a:off x="5869910" y="1181100"/>
            <a:ext cx="1117600" cy="577508"/>
          </a:xfrm>
          <a:prstGeom prst="rect">
            <a:avLst/>
          </a:prstGeom>
        </p:spPr>
        <p:txBody>
          <a:bodyPr vert="horz" wrap="square" lIns="0" tIns="10583" rIns="0" bIns="0" rtlCol="0">
            <a:spAutoFit/>
          </a:bodyPr>
          <a:lstStyle/>
          <a:p>
            <a:pPr marL="10583" algn="ctr">
              <a:spcBef>
                <a:spcPts val="83"/>
              </a:spcBef>
            </a:pPr>
            <a:r>
              <a:rPr lang="es-ES" dirty="0" smtClean="0">
                <a:solidFill>
                  <a:srgbClr val="093E68"/>
                </a:solidFill>
                <a:latin typeface="TT Commons" panose="02000506040000020004" pitchFamily="50" charset="0"/>
                <a:cs typeface="TeXGyreAdventor"/>
              </a:rPr>
              <a:t>Exfoliante</a:t>
            </a:r>
          </a:p>
          <a:p>
            <a:pPr marL="10583" algn="ctr">
              <a:spcBef>
                <a:spcPts val="83"/>
              </a:spcBef>
            </a:pPr>
            <a:r>
              <a:rPr lang="es-ES" dirty="0" err="1" smtClean="0">
                <a:solidFill>
                  <a:srgbClr val="093E68"/>
                </a:solidFill>
                <a:latin typeface="TT Commons" panose="02000506040000020004" pitchFamily="50" charset="0"/>
                <a:cs typeface="TeXGyreAdventor"/>
              </a:rPr>
              <a:t>Scrub</a:t>
            </a:r>
            <a:endParaRPr dirty="0">
              <a:latin typeface="TT Commons" panose="02000506040000020004" pitchFamily="50" charset="0"/>
              <a:cs typeface="TeXGyreAdventor"/>
            </a:endParaRPr>
          </a:p>
        </p:txBody>
      </p:sp>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959" y="1681042"/>
            <a:ext cx="2988278" cy="2960087"/>
          </a:xfrm>
          <a:prstGeom prst="rect">
            <a:avLst/>
          </a:prstGeom>
        </p:spPr>
      </p:pic>
      <p:grpSp>
        <p:nvGrpSpPr>
          <p:cNvPr id="54" name="object 21"/>
          <p:cNvGrpSpPr/>
          <p:nvPr/>
        </p:nvGrpSpPr>
        <p:grpSpPr>
          <a:xfrm>
            <a:off x="948722" y="4874262"/>
            <a:ext cx="3641842" cy="452438"/>
            <a:chOff x="8084805" y="6315450"/>
            <a:chExt cx="3980815" cy="542925"/>
          </a:xfrm>
        </p:grpSpPr>
        <p:sp>
          <p:nvSpPr>
            <p:cNvPr id="55" name="object 22"/>
            <p:cNvSpPr/>
            <p:nvPr/>
          </p:nvSpPr>
          <p:spPr>
            <a:xfrm>
              <a:off x="8084805" y="6359534"/>
              <a:ext cx="3980715" cy="451235"/>
            </a:xfrm>
            <a:prstGeom prst="rect">
              <a:avLst/>
            </a:prstGeom>
            <a:blipFill>
              <a:blip r:embed="rId2" cstate="print"/>
              <a:stretch>
                <a:fillRect/>
              </a:stretch>
            </a:blipFill>
          </p:spPr>
          <p:txBody>
            <a:bodyPr wrap="square" lIns="0" tIns="0" rIns="0" bIns="0" rtlCol="0"/>
            <a:lstStyle/>
            <a:p>
              <a:endParaRPr sz="1250"/>
            </a:p>
          </p:txBody>
        </p:sp>
        <p:sp>
          <p:nvSpPr>
            <p:cNvPr id="56" name="object 23"/>
            <p:cNvSpPr/>
            <p:nvPr/>
          </p:nvSpPr>
          <p:spPr>
            <a:xfrm>
              <a:off x="9276587" y="6315450"/>
              <a:ext cx="1597152" cy="542545"/>
            </a:xfrm>
            <a:prstGeom prst="rect">
              <a:avLst/>
            </a:prstGeom>
            <a:blipFill>
              <a:blip r:embed="rId3" cstate="print"/>
              <a:stretch>
                <a:fillRect/>
              </a:stretch>
            </a:blipFill>
          </p:spPr>
          <p:txBody>
            <a:bodyPr wrap="square" lIns="0" tIns="0" rIns="0" bIns="0" rtlCol="0"/>
            <a:lstStyle/>
            <a:p>
              <a:endParaRPr sz="1250"/>
            </a:p>
          </p:txBody>
        </p:sp>
        <p:sp>
          <p:nvSpPr>
            <p:cNvPr id="57" name="object 24"/>
            <p:cNvSpPr/>
            <p:nvPr/>
          </p:nvSpPr>
          <p:spPr>
            <a:xfrm>
              <a:off x="8135111" y="6390132"/>
              <a:ext cx="3884676" cy="347472"/>
            </a:xfrm>
            <a:prstGeom prst="rect">
              <a:avLst/>
            </a:prstGeom>
            <a:blipFill>
              <a:blip r:embed="rId4" cstate="print"/>
              <a:stretch>
                <a:fillRect/>
              </a:stretch>
            </a:blipFill>
          </p:spPr>
          <p:txBody>
            <a:bodyPr wrap="square" lIns="0" tIns="0" rIns="0" bIns="0" rtlCol="0"/>
            <a:lstStyle/>
            <a:p>
              <a:endParaRPr sz="1250"/>
            </a:p>
          </p:txBody>
        </p:sp>
      </p:grpSp>
      <p:sp>
        <p:nvSpPr>
          <p:cNvPr id="58" name="object 25"/>
          <p:cNvSpPr txBox="1"/>
          <p:nvPr/>
        </p:nvSpPr>
        <p:spPr>
          <a:xfrm>
            <a:off x="1147079" y="4949795"/>
            <a:ext cx="3401554" cy="287685"/>
          </a:xfrm>
          <a:prstGeom prst="rect">
            <a:avLst/>
          </a:prstGeom>
        </p:spPr>
        <p:txBody>
          <a:bodyPr vert="horz" wrap="square" lIns="0" tIns="10583" rIns="0" bIns="0" rtlCol="0">
            <a:spAutoFit/>
          </a:bodyPr>
          <a:lstStyle/>
          <a:p>
            <a:pPr marL="10583" algn="ctr">
              <a:spcBef>
                <a:spcPts val="83"/>
              </a:spcBef>
            </a:pPr>
            <a:r>
              <a:rPr lang="es-ES" dirty="0" smtClean="0">
                <a:solidFill>
                  <a:srgbClr val="FFFFFF"/>
                </a:solidFill>
                <a:latin typeface="Bebas Neue Regular" panose="00000500000000000000" pitchFamily="50" charset="0"/>
                <a:cs typeface="Carlito"/>
              </a:rPr>
              <a:t>CELLU ATTACK PROFESSIONAL PROGRAM</a:t>
            </a:r>
            <a:endParaRPr dirty="0">
              <a:latin typeface="Bebas Neue Regular" panose="00000500000000000000" pitchFamily="50" charset="0"/>
              <a:cs typeface="Carlito"/>
            </a:endParaRPr>
          </a:p>
        </p:txBody>
      </p:sp>
      <p:sp>
        <p:nvSpPr>
          <p:cNvPr id="59" name="object 33"/>
          <p:cNvSpPr txBox="1"/>
          <p:nvPr/>
        </p:nvSpPr>
        <p:spPr>
          <a:xfrm>
            <a:off x="2130628" y="4579856"/>
            <a:ext cx="1277938" cy="241519"/>
          </a:xfrm>
          <a:prstGeom prst="rect">
            <a:avLst/>
          </a:prstGeom>
        </p:spPr>
        <p:txBody>
          <a:bodyPr vert="horz" wrap="square" lIns="0" tIns="86783" rIns="0" bIns="0" rtlCol="0">
            <a:spAutoFit/>
          </a:bodyPr>
          <a:lstStyle/>
          <a:p>
            <a:pPr marL="10583">
              <a:spcBef>
                <a:spcPts val="600"/>
              </a:spcBef>
            </a:pPr>
            <a:r>
              <a:rPr lang="es-ES" sz="1000" dirty="0" smtClean="0">
                <a:solidFill>
                  <a:srgbClr val="093E68"/>
                </a:solidFill>
                <a:latin typeface="TeXGyreAdventor"/>
                <a:cs typeface="TeXGyreAdventor"/>
              </a:rPr>
              <a:t>5 sesiones</a:t>
            </a:r>
            <a:endParaRPr sz="1000" dirty="0">
              <a:latin typeface="TeXGyreAdventor"/>
              <a:cs typeface="TeXGyreAdventor"/>
            </a:endParaRPr>
          </a:p>
        </p:txBody>
      </p:sp>
      <p:sp>
        <p:nvSpPr>
          <p:cNvPr id="60" name="object 9"/>
          <p:cNvSpPr txBox="1"/>
          <p:nvPr/>
        </p:nvSpPr>
        <p:spPr>
          <a:xfrm>
            <a:off x="419369" y="1181100"/>
            <a:ext cx="4856974" cy="287685"/>
          </a:xfrm>
          <a:prstGeom prst="rect">
            <a:avLst/>
          </a:prstGeom>
        </p:spPr>
        <p:txBody>
          <a:bodyPr vert="horz" wrap="square" lIns="0" tIns="10583" rIns="0" bIns="0" rtlCol="0">
            <a:spAutoFit/>
          </a:bodyPr>
          <a:lstStyle/>
          <a:p>
            <a:pPr marL="10583" algn="ctr">
              <a:spcBef>
                <a:spcPts val="83"/>
              </a:spcBef>
            </a:pPr>
            <a:r>
              <a:rPr lang="es-ES" dirty="0" smtClean="0">
                <a:solidFill>
                  <a:srgbClr val="093E68"/>
                </a:solidFill>
                <a:latin typeface="TT Commons" panose="02000506040000020004" pitchFamily="50" charset="0"/>
                <a:cs typeface="TeXGyreAdventor"/>
              </a:rPr>
              <a:t>Tratamiento profesional anticelulítico y reafirmante</a:t>
            </a:r>
            <a:endParaRPr dirty="0">
              <a:latin typeface="TT Commons" panose="02000506040000020004" pitchFamily="50" charset="0"/>
              <a:cs typeface="TeXGyreAdventor"/>
            </a:endParaRPr>
          </a:p>
        </p:txBody>
      </p:sp>
    </p:spTree>
    <p:extLst>
      <p:ext uri="{BB962C8B-B14F-4D97-AF65-F5344CB8AC3E}">
        <p14:creationId xmlns:p14="http://schemas.microsoft.com/office/powerpoint/2010/main" val="386600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5400" y="1409700"/>
            <a:ext cx="6324600" cy="4273392"/>
          </a:xfrm>
          <a:prstGeom prst="rect">
            <a:avLst/>
          </a:prstGeom>
        </p:spPr>
        <p:txBody>
          <a:bodyPr vert="horz" wrap="square" lIns="0" tIns="10583" rIns="0" bIns="0" rtlCol="0">
            <a:spAutoFit/>
          </a:bodyPr>
          <a:lstStyle/>
          <a:p>
            <a:pPr marL="10054">
              <a:spcBef>
                <a:spcPts val="900"/>
              </a:spcBef>
              <a:tabLst>
                <a:tab pos="249757" algn="l"/>
              </a:tabLst>
            </a:pPr>
            <a:r>
              <a:rPr lang="es-ES" sz="1600" b="1" spc="-4" dirty="0" smtClean="0">
                <a:latin typeface="TT Commons Light" panose="02000506030000020003" pitchFamily="50" charset="0"/>
                <a:cs typeface="TeXGyreAdventor"/>
              </a:rPr>
              <a:t>C</a:t>
            </a:r>
            <a:r>
              <a:rPr sz="1600" b="1" spc="-4" dirty="0" err="1" smtClean="0">
                <a:latin typeface="TT Commons Light" panose="02000506030000020003" pitchFamily="50" charset="0"/>
                <a:cs typeface="TeXGyreAdventor"/>
              </a:rPr>
              <a:t>rema</a:t>
            </a:r>
            <a:r>
              <a:rPr sz="1600" b="1" spc="-4" dirty="0" smtClean="0">
                <a:latin typeface="TT Commons Light" panose="02000506030000020003" pitchFamily="50" charset="0"/>
                <a:cs typeface="TeXGyreAdventor"/>
              </a:rPr>
              <a:t> </a:t>
            </a:r>
            <a:r>
              <a:rPr sz="1600" b="1" dirty="0">
                <a:latin typeface="TT Commons Light" panose="02000506030000020003" pitchFamily="50" charset="0"/>
                <a:cs typeface="TeXGyreAdventor"/>
              </a:rPr>
              <a:t>de </a:t>
            </a:r>
            <a:r>
              <a:rPr sz="1600" b="1" spc="-4" dirty="0">
                <a:latin typeface="TT Commons Light" panose="02000506030000020003" pitchFamily="50" charset="0"/>
                <a:cs typeface="TeXGyreAdventor"/>
              </a:rPr>
              <a:t>masaje con propiedades anticelulíticas </a:t>
            </a:r>
            <a:r>
              <a:rPr sz="1600" b="1" dirty="0">
                <a:latin typeface="TT Commons Light" panose="02000506030000020003" pitchFamily="50" charset="0"/>
                <a:cs typeface="TeXGyreAdventor"/>
              </a:rPr>
              <a:t>y</a:t>
            </a:r>
            <a:r>
              <a:rPr sz="1600" b="1" spc="71" dirty="0">
                <a:latin typeface="TT Commons Light" panose="02000506030000020003" pitchFamily="50" charset="0"/>
                <a:cs typeface="TeXGyreAdventor"/>
              </a:rPr>
              <a:t> </a:t>
            </a:r>
            <a:r>
              <a:rPr sz="1600" b="1" spc="-4" dirty="0">
                <a:latin typeface="TT Commons Light" panose="02000506030000020003" pitchFamily="50" charset="0"/>
                <a:cs typeface="TeXGyreAdventor"/>
              </a:rPr>
              <a:t>reafirmantes.</a:t>
            </a:r>
            <a:endParaRPr sz="1600" b="1" dirty="0">
              <a:latin typeface="TT Commons Light" panose="02000506030000020003" pitchFamily="50" charset="0"/>
              <a:cs typeface="TeXGyreAdventor"/>
            </a:endParaRPr>
          </a:p>
          <a:p>
            <a:pPr>
              <a:spcBef>
                <a:spcPts val="1187"/>
              </a:spcBef>
            </a:pPr>
            <a:r>
              <a:rPr sz="1600" b="1" spc="-8" dirty="0">
                <a:latin typeface="TT Commons Light" panose="02000506030000020003" pitchFamily="50" charset="0"/>
                <a:cs typeface="TeXGyreAdventor"/>
              </a:rPr>
              <a:t>Acción.</a:t>
            </a:r>
            <a:endParaRPr sz="1600" dirty="0">
              <a:latin typeface="TT Commons Light" panose="02000506030000020003" pitchFamily="50" charset="0"/>
              <a:cs typeface="TeXGyreAdventor"/>
            </a:endParaRPr>
          </a:p>
          <a:p>
            <a:pPr marL="29632" marR="23812" indent="-2646"/>
            <a:r>
              <a:rPr sz="1600" spc="-8" dirty="0">
                <a:latin typeface="TT Commons Light" panose="02000506030000020003" pitchFamily="50" charset="0"/>
                <a:cs typeface="TeXGyreAdventor"/>
              </a:rPr>
              <a:t>Crema de alta </a:t>
            </a:r>
            <a:r>
              <a:rPr sz="1600" spc="-4" dirty="0">
                <a:latin typeface="TT Commons Light" panose="02000506030000020003" pitchFamily="50" charset="0"/>
                <a:cs typeface="TeXGyreAdventor"/>
              </a:rPr>
              <a:t>viscosidad con un intenso color  </a:t>
            </a:r>
            <a:r>
              <a:rPr sz="1600" spc="-8" dirty="0">
                <a:latin typeface="TT Commons Light" panose="02000506030000020003" pitchFamily="50" charset="0"/>
                <a:cs typeface="TeXGyreAdventor"/>
              </a:rPr>
              <a:t>blanco </a:t>
            </a:r>
            <a:r>
              <a:rPr sz="1600" dirty="0">
                <a:latin typeface="TT Commons Light" panose="02000506030000020003" pitchFamily="50" charset="0"/>
                <a:cs typeface="TeXGyreAdventor"/>
              </a:rPr>
              <a:t>indicada </a:t>
            </a:r>
            <a:r>
              <a:rPr sz="1600" spc="-8" dirty="0">
                <a:latin typeface="TT Commons Light" panose="02000506030000020003" pitchFamily="50" charset="0"/>
                <a:cs typeface="TeXGyreAdventor"/>
              </a:rPr>
              <a:t>para </a:t>
            </a:r>
            <a:r>
              <a:rPr sz="1600" dirty="0">
                <a:latin typeface="TT Commons Light" panose="02000506030000020003" pitchFamily="50" charset="0"/>
                <a:cs typeface="TeXGyreAdventor"/>
              </a:rPr>
              <a:t>masaje </a:t>
            </a:r>
            <a:r>
              <a:rPr sz="1600" spc="-4" dirty="0">
                <a:latin typeface="TT Commons Light" panose="02000506030000020003" pitchFamily="50" charset="0"/>
                <a:cs typeface="TeXGyreAdventor"/>
              </a:rPr>
              <a:t>con propiedades  anticelulíticas y reafirmantes gracias a </a:t>
            </a:r>
            <a:r>
              <a:rPr sz="1600" i="1" spc="-4" dirty="0">
                <a:latin typeface="TT Commons Light" panose="02000506030000020003" pitchFamily="50" charset="0"/>
                <a:cs typeface="TeXGyreAdventor"/>
              </a:rPr>
              <a:t>Algae fucus y  laminaria</a:t>
            </a:r>
            <a:r>
              <a:rPr sz="1600" spc="-4" dirty="0">
                <a:latin typeface="TT Commons Light" panose="02000506030000020003" pitchFamily="50" charset="0"/>
                <a:cs typeface="TeXGyreAdventor"/>
              </a:rPr>
              <a:t>. Además </a:t>
            </a:r>
            <a:r>
              <a:rPr sz="1600" spc="-8" dirty="0">
                <a:latin typeface="TT Commons Light" panose="02000506030000020003" pitchFamily="50" charset="0"/>
                <a:cs typeface="TeXGyreAdventor"/>
              </a:rPr>
              <a:t>aporta </a:t>
            </a:r>
            <a:r>
              <a:rPr sz="1600" spc="-4" dirty="0">
                <a:latin typeface="TT Commons Light" panose="02000506030000020003" pitchFamily="50" charset="0"/>
                <a:cs typeface="TeXGyreAdventor"/>
              </a:rPr>
              <a:t>contiene aceite </a:t>
            </a:r>
            <a:r>
              <a:rPr sz="1600" spc="-8" dirty="0">
                <a:latin typeface="TT Commons Light" panose="02000506030000020003" pitchFamily="50" charset="0"/>
                <a:cs typeface="TeXGyreAdventor"/>
              </a:rPr>
              <a:t>de  </a:t>
            </a:r>
            <a:r>
              <a:rPr sz="1600" dirty="0">
                <a:latin typeface="TT Commons Light" panose="02000506030000020003" pitchFamily="50" charset="0"/>
                <a:cs typeface="TeXGyreAdventor"/>
              </a:rPr>
              <a:t>jojoba </a:t>
            </a:r>
            <a:r>
              <a:rPr sz="1600" spc="-4" dirty="0">
                <a:latin typeface="TT Commons Light" panose="02000506030000020003" pitchFamily="50" charset="0"/>
                <a:cs typeface="TeXGyreAdventor"/>
              </a:rPr>
              <a:t>y almendras dulces </a:t>
            </a:r>
            <a:r>
              <a:rPr sz="1600" spc="-8" dirty="0">
                <a:latin typeface="TT Commons Light" panose="02000506030000020003" pitchFamily="50" charset="0"/>
                <a:cs typeface="TeXGyreAdventor"/>
              </a:rPr>
              <a:t>para mantener </a:t>
            </a:r>
            <a:r>
              <a:rPr sz="1600" spc="-4" dirty="0">
                <a:latin typeface="TT Commons Light" panose="02000506030000020003" pitchFamily="50" charset="0"/>
                <a:cs typeface="TeXGyreAdventor"/>
              </a:rPr>
              <a:t>una  </a:t>
            </a:r>
            <a:r>
              <a:rPr sz="1600" dirty="0" err="1">
                <a:latin typeface="TT Commons Light" panose="02000506030000020003" pitchFamily="50" charset="0"/>
                <a:cs typeface="TeXGyreAdventor"/>
              </a:rPr>
              <a:t>óptima</a:t>
            </a:r>
            <a:r>
              <a:rPr sz="1600" spc="-8" dirty="0">
                <a:latin typeface="TT Commons Light" panose="02000506030000020003" pitchFamily="50" charset="0"/>
                <a:cs typeface="TeXGyreAdventor"/>
              </a:rPr>
              <a:t> </a:t>
            </a:r>
            <a:r>
              <a:rPr sz="1600" spc="-4" dirty="0" err="1" smtClean="0">
                <a:latin typeface="TT Commons Light" panose="02000506030000020003" pitchFamily="50" charset="0"/>
                <a:cs typeface="TeXGyreAdventor"/>
              </a:rPr>
              <a:t>hidratación</a:t>
            </a:r>
            <a:endParaRPr lang="es-ES" sz="1600" spc="-4" dirty="0" smtClean="0">
              <a:latin typeface="TT Commons Light" panose="02000506030000020003" pitchFamily="50" charset="0"/>
              <a:cs typeface="TeXGyreAdventor"/>
            </a:endParaRPr>
          </a:p>
          <a:p>
            <a:pPr marL="29632" marR="23812" indent="-2646"/>
            <a:endParaRPr lang="es-ES" sz="1600" spc="-4" dirty="0" smtClean="0">
              <a:latin typeface="TT Commons Light" panose="02000506030000020003" pitchFamily="50" charset="0"/>
              <a:cs typeface="TeXGyreAdventor"/>
            </a:endParaRPr>
          </a:p>
          <a:p>
            <a:pPr marL="29632" marR="23812" indent="-2646"/>
            <a:r>
              <a:rPr lang="en-US" sz="1600" b="1" spc="-4" dirty="0" err="1">
                <a:latin typeface="TT Commons Light" panose="02000506030000020003" pitchFamily="50" charset="0"/>
                <a:cs typeface="TeXGyreAdventor"/>
              </a:rPr>
              <a:t>Ingredientes</a:t>
            </a:r>
            <a:r>
              <a:rPr lang="en-US" sz="1600" b="1" spc="-4" dirty="0">
                <a:latin typeface="TT Commons Light" panose="02000506030000020003" pitchFamily="50" charset="0"/>
                <a:cs typeface="TeXGyreAdventor"/>
              </a:rPr>
              <a:t> </a:t>
            </a:r>
            <a:r>
              <a:rPr lang="en-US" sz="1600" b="1" spc="-4" dirty="0" err="1">
                <a:latin typeface="TT Commons Light" panose="02000506030000020003" pitchFamily="50" charset="0"/>
                <a:cs typeface="TeXGyreAdventor"/>
              </a:rPr>
              <a:t>activos</a:t>
            </a:r>
            <a:r>
              <a:rPr lang="en-US" sz="1600" b="1" spc="-4" dirty="0">
                <a:latin typeface="TT Commons Light" panose="02000506030000020003" pitchFamily="50" charset="0"/>
                <a:cs typeface="TeXGyreAdventor"/>
              </a:rPr>
              <a:t>: </a:t>
            </a:r>
            <a:r>
              <a:rPr lang="en-US" sz="1600" spc="-4" dirty="0" err="1">
                <a:latin typeface="TT Commons Light" panose="02000506030000020003" pitchFamily="50" charset="0"/>
                <a:cs typeface="TeXGyreAdventor"/>
              </a:rPr>
              <a:t>aceite</a:t>
            </a:r>
            <a:r>
              <a:rPr lang="en-US" sz="1600" spc="-4" dirty="0">
                <a:latin typeface="TT Commons Light" panose="02000506030000020003" pitchFamily="50" charset="0"/>
                <a:cs typeface="TeXGyreAdventor"/>
              </a:rPr>
              <a:t> </a:t>
            </a:r>
            <a:r>
              <a:rPr lang="en-US" sz="1600" spc="4" dirty="0">
                <a:latin typeface="TT Commons Light" panose="02000506030000020003" pitchFamily="50" charset="0"/>
                <a:cs typeface="TeXGyreAdventor"/>
              </a:rPr>
              <a:t>de </a:t>
            </a:r>
            <a:r>
              <a:rPr lang="en-US" sz="1600" spc="-4" dirty="0">
                <a:latin typeface="TT Commons Light" panose="02000506030000020003" pitchFamily="50" charset="0"/>
                <a:cs typeface="TeXGyreAdventor"/>
              </a:rPr>
              <a:t>jojoba, </a:t>
            </a:r>
            <a:r>
              <a:rPr lang="en-US" sz="1600" spc="-4" dirty="0" err="1">
                <a:latin typeface="TT Commons Light" panose="02000506030000020003" pitchFamily="50" charset="0"/>
                <a:cs typeface="TeXGyreAdventor"/>
              </a:rPr>
              <a:t>aceite</a:t>
            </a:r>
            <a:r>
              <a:rPr lang="en-US" sz="1600" spc="-4" dirty="0">
                <a:latin typeface="TT Commons Light" panose="02000506030000020003" pitchFamily="50" charset="0"/>
                <a:cs typeface="TeXGyreAdventor"/>
              </a:rPr>
              <a:t> </a:t>
            </a:r>
            <a:r>
              <a:rPr lang="en-US" sz="1600" dirty="0">
                <a:latin typeface="TT Commons Light" panose="02000506030000020003" pitchFamily="50" charset="0"/>
                <a:cs typeface="TeXGyreAdventor"/>
              </a:rPr>
              <a:t>de </a:t>
            </a:r>
            <a:r>
              <a:rPr lang="en-US" sz="1600" spc="-4" dirty="0" err="1">
                <a:latin typeface="TT Commons Light" panose="02000506030000020003" pitchFamily="50" charset="0"/>
                <a:cs typeface="TeXGyreAdventor"/>
              </a:rPr>
              <a:t>almendras</a:t>
            </a:r>
            <a:r>
              <a:rPr lang="en-US" sz="1600" spc="-4" dirty="0">
                <a:latin typeface="TT Commons Light" panose="02000506030000020003" pitchFamily="50" charset="0"/>
                <a:cs typeface="TeXGyreAdventor"/>
              </a:rPr>
              <a:t> </a:t>
            </a:r>
            <a:r>
              <a:rPr lang="en-US" sz="1600" spc="-4" dirty="0" err="1">
                <a:latin typeface="TT Commons Light" panose="02000506030000020003" pitchFamily="50" charset="0"/>
                <a:cs typeface="TeXGyreAdventor"/>
              </a:rPr>
              <a:t>dulces</a:t>
            </a:r>
            <a:r>
              <a:rPr lang="en-US" sz="1600" spc="-4" dirty="0">
                <a:latin typeface="TT Commons Light" panose="02000506030000020003" pitchFamily="50" charset="0"/>
                <a:cs typeface="TeXGyreAdventor"/>
              </a:rPr>
              <a:t>, </a:t>
            </a:r>
            <a:r>
              <a:rPr lang="en-US" sz="1600" i="1" dirty="0">
                <a:latin typeface="TT Commons Light" panose="02000506030000020003" pitchFamily="50" charset="0"/>
                <a:cs typeface="TeXGyreAdventor"/>
              </a:rPr>
              <a:t>Algae  </a:t>
            </a:r>
            <a:r>
              <a:rPr lang="en-US" sz="1600" i="1" spc="-4" dirty="0" err="1">
                <a:latin typeface="TT Commons Light" panose="02000506030000020003" pitchFamily="50" charset="0"/>
                <a:cs typeface="TeXGyreAdventor"/>
              </a:rPr>
              <a:t>fucus</a:t>
            </a:r>
            <a:r>
              <a:rPr lang="en-US" sz="1600" i="1" spc="-4" dirty="0">
                <a:latin typeface="TT Commons Light" panose="02000506030000020003" pitchFamily="50" charset="0"/>
                <a:cs typeface="TeXGyreAdventor"/>
              </a:rPr>
              <a:t>, Algae </a:t>
            </a:r>
            <a:r>
              <a:rPr lang="en-US" sz="1600" i="1" spc="-4" dirty="0" err="1">
                <a:latin typeface="TT Commons Light" panose="02000506030000020003" pitchFamily="50" charset="0"/>
                <a:cs typeface="TeXGyreAdventor"/>
              </a:rPr>
              <a:t>laminaria</a:t>
            </a:r>
            <a:r>
              <a:rPr lang="en-US" sz="1600" i="1" spc="-4" dirty="0">
                <a:latin typeface="TT Commons Light" panose="02000506030000020003" pitchFamily="50" charset="0"/>
                <a:cs typeface="TeXGyreAdventor"/>
              </a:rPr>
              <a:t> </a:t>
            </a:r>
            <a:r>
              <a:rPr lang="en-US" sz="1600" i="1" dirty="0">
                <a:latin typeface="TT Commons Light" panose="02000506030000020003" pitchFamily="50" charset="0"/>
                <a:cs typeface="TeXGyreAdventor"/>
              </a:rPr>
              <a:t>y</a:t>
            </a:r>
            <a:r>
              <a:rPr lang="en-US" sz="1600" i="1" spc="4" dirty="0">
                <a:latin typeface="TT Commons Light" panose="02000506030000020003" pitchFamily="50" charset="0"/>
                <a:cs typeface="TeXGyreAdventor"/>
              </a:rPr>
              <a:t> </a:t>
            </a:r>
            <a:r>
              <a:rPr lang="en-US" sz="1600" i="1" dirty="0">
                <a:latin typeface="TT Commons Light" panose="02000506030000020003" pitchFamily="50" charset="0"/>
                <a:cs typeface="TeXGyreAdventor"/>
              </a:rPr>
              <a:t>V-Tonic</a:t>
            </a:r>
            <a:r>
              <a:rPr lang="en-US" sz="1600" i="1" dirty="0" smtClean="0">
                <a:latin typeface="TT Commons Light" panose="02000506030000020003" pitchFamily="50" charset="0"/>
                <a:cs typeface="TeXGyreAdventor"/>
              </a:rPr>
              <a:t>. </a:t>
            </a:r>
          </a:p>
          <a:p>
            <a:pPr marL="29632" marR="23812" indent="-2646"/>
            <a:endParaRPr lang="en-US" sz="1600" i="1" dirty="0" smtClean="0">
              <a:latin typeface="TT Commons Light" panose="02000506030000020003" pitchFamily="50" charset="0"/>
              <a:cs typeface="TeXGyreAdventor"/>
            </a:endParaRPr>
          </a:p>
          <a:p>
            <a:r>
              <a:rPr lang="es-ES" sz="1600" b="1" spc="-4" dirty="0">
                <a:latin typeface="TT Commons Light" panose="02000506030000020003" pitchFamily="50" charset="0"/>
                <a:cs typeface="TeXGyreAdventor"/>
              </a:rPr>
              <a:t>Modo de </a:t>
            </a:r>
            <a:r>
              <a:rPr lang="es-ES" sz="1600" b="1" spc="-8" dirty="0">
                <a:latin typeface="TT Commons Light" panose="02000506030000020003" pitchFamily="50" charset="0"/>
                <a:cs typeface="TeXGyreAdventor"/>
              </a:rPr>
              <a:t>empleo:</a:t>
            </a:r>
            <a:endParaRPr lang="es-ES" sz="1600" dirty="0">
              <a:latin typeface="TT Commons Light" panose="02000506030000020003" pitchFamily="50" charset="0"/>
              <a:cs typeface="TeXGyreAdventor"/>
            </a:endParaRPr>
          </a:p>
          <a:p>
            <a:r>
              <a:rPr lang="es-ES" sz="1600" spc="-4" dirty="0">
                <a:latin typeface="TT Commons Light" panose="02000506030000020003" pitchFamily="50" charset="0"/>
                <a:cs typeface="TeXGyreAdventor"/>
              </a:rPr>
              <a:t>Aplicar con </a:t>
            </a:r>
            <a:r>
              <a:rPr lang="es-ES" sz="1600" dirty="0">
                <a:latin typeface="TT Commons Light" panose="02000506030000020003" pitchFamily="50" charset="0"/>
                <a:cs typeface="TeXGyreAdventor"/>
              </a:rPr>
              <a:t>la </a:t>
            </a:r>
            <a:r>
              <a:rPr lang="es-ES" sz="1600" spc="-8" dirty="0">
                <a:latin typeface="TT Commons Light" panose="02000506030000020003" pitchFamily="50" charset="0"/>
                <a:cs typeface="TeXGyreAdventor"/>
              </a:rPr>
              <a:t>piel </a:t>
            </a:r>
            <a:r>
              <a:rPr lang="es-ES" sz="1600" spc="-4" dirty="0">
                <a:latin typeface="TT Commons Light" panose="02000506030000020003" pitchFamily="50" charset="0"/>
                <a:cs typeface="TeXGyreAdventor"/>
              </a:rPr>
              <a:t>limpia, realizando el  masaje con </a:t>
            </a:r>
            <a:r>
              <a:rPr lang="es-ES" sz="1600" dirty="0">
                <a:latin typeface="TT Commons Light" panose="02000506030000020003" pitchFamily="50" charset="0"/>
                <a:cs typeface="TeXGyreAdventor"/>
              </a:rPr>
              <a:t>la </a:t>
            </a:r>
            <a:r>
              <a:rPr lang="es-ES" sz="1600" spc="-4" dirty="0">
                <a:latin typeface="TT Commons Light" panose="02000506030000020003" pitchFamily="50" charset="0"/>
                <a:cs typeface="TeXGyreAdventor"/>
              </a:rPr>
              <a:t>técnica </a:t>
            </a:r>
            <a:r>
              <a:rPr lang="es-ES" sz="1600" spc="-8" dirty="0">
                <a:latin typeface="TT Commons Light" panose="02000506030000020003" pitchFamily="50" charset="0"/>
                <a:cs typeface="TeXGyreAdventor"/>
              </a:rPr>
              <a:t>adecuada  </a:t>
            </a:r>
            <a:r>
              <a:rPr lang="es-ES" sz="1600" spc="-4" dirty="0">
                <a:latin typeface="TT Commons Light" panose="02000506030000020003" pitchFamily="50" charset="0"/>
                <a:cs typeface="TeXGyreAdventor"/>
              </a:rPr>
              <a:t>seleccionada por </a:t>
            </a:r>
            <a:r>
              <a:rPr lang="es-ES" sz="1600" spc="-8" dirty="0">
                <a:latin typeface="TT Commons Light" panose="02000506030000020003" pitchFamily="50" charset="0"/>
                <a:cs typeface="TeXGyreAdventor"/>
              </a:rPr>
              <a:t>el profesional según </a:t>
            </a:r>
            <a:r>
              <a:rPr lang="es-ES" sz="1600" spc="-4" dirty="0">
                <a:latin typeface="TT Commons Light" panose="02000506030000020003" pitchFamily="50" charset="0"/>
                <a:cs typeface="TeXGyreAdventor"/>
              </a:rPr>
              <a:t>las  necesidades </a:t>
            </a:r>
            <a:r>
              <a:rPr lang="es-ES" sz="1600" spc="-8" dirty="0">
                <a:latin typeface="TT Commons Light" panose="02000506030000020003" pitchFamily="50" charset="0"/>
                <a:cs typeface="TeXGyreAdventor"/>
              </a:rPr>
              <a:t>de </a:t>
            </a:r>
            <a:r>
              <a:rPr lang="es-ES" sz="1600" spc="-4" dirty="0">
                <a:latin typeface="TT Commons Light" panose="02000506030000020003" pitchFamily="50" charset="0"/>
                <a:cs typeface="TeXGyreAdventor"/>
              </a:rPr>
              <a:t>cada paciente. </a:t>
            </a:r>
            <a:r>
              <a:rPr lang="es-ES" sz="1600" spc="-8" dirty="0">
                <a:latin typeface="TT Commons Light" panose="02000506030000020003" pitchFamily="50" charset="0"/>
                <a:cs typeface="TeXGyreAdventor"/>
              </a:rPr>
              <a:t>Además,  permite </a:t>
            </a:r>
            <a:r>
              <a:rPr lang="es-ES" sz="1600" b="1" spc="-4" dirty="0">
                <a:latin typeface="TT Commons Light" panose="02000506030000020003" pitchFamily="50" charset="0"/>
                <a:cs typeface="TeXGyreAdventor"/>
              </a:rPr>
              <a:t>una larga </a:t>
            </a:r>
            <a:r>
              <a:rPr lang="es-ES" sz="1600" b="1" spc="-8" dirty="0">
                <a:latin typeface="TT Commons Light" panose="02000506030000020003" pitchFamily="50" charset="0"/>
                <a:cs typeface="TeXGyreAdventor"/>
              </a:rPr>
              <a:t>ejecución </a:t>
            </a:r>
            <a:r>
              <a:rPr lang="es-ES" sz="1600" b="1" spc="-4" dirty="0">
                <a:latin typeface="TT Commons Light" panose="02000506030000020003" pitchFamily="50" charset="0"/>
                <a:cs typeface="TeXGyreAdventor"/>
              </a:rPr>
              <a:t>sin que</a:t>
            </a:r>
            <a:r>
              <a:rPr lang="es-ES" sz="1600" b="1" spc="42" dirty="0">
                <a:latin typeface="TT Commons Light" panose="02000506030000020003" pitchFamily="50" charset="0"/>
                <a:cs typeface="TeXGyreAdventor"/>
              </a:rPr>
              <a:t> </a:t>
            </a:r>
            <a:r>
              <a:rPr lang="es-ES" sz="1600" b="1" dirty="0">
                <a:latin typeface="TT Commons Light" panose="02000506030000020003" pitchFamily="50" charset="0"/>
                <a:cs typeface="TeXGyreAdventor"/>
              </a:rPr>
              <a:t>se </a:t>
            </a:r>
            <a:r>
              <a:rPr lang="es-ES" sz="1600" b="1" spc="-8" dirty="0">
                <a:latin typeface="TT Commons Light" panose="02000506030000020003" pitchFamily="50" charset="0"/>
                <a:cs typeface="TeXGyreAdventor"/>
              </a:rPr>
              <a:t>absorba </a:t>
            </a:r>
            <a:r>
              <a:rPr lang="es-ES" sz="1600" b="1" spc="-4" dirty="0">
                <a:latin typeface="TT Commons Light" panose="02000506030000020003" pitchFamily="50" charset="0"/>
                <a:cs typeface="TeXGyreAdventor"/>
              </a:rPr>
              <a:t>el</a:t>
            </a:r>
            <a:r>
              <a:rPr lang="es-ES" sz="1600" b="1" spc="-21" dirty="0">
                <a:latin typeface="TT Commons Light" panose="02000506030000020003" pitchFamily="50" charset="0"/>
                <a:cs typeface="TeXGyreAdventor"/>
              </a:rPr>
              <a:t> </a:t>
            </a:r>
            <a:r>
              <a:rPr lang="es-ES" sz="1600" b="1" spc="-8" dirty="0">
                <a:latin typeface="TT Commons Light" panose="02000506030000020003" pitchFamily="50" charset="0"/>
                <a:cs typeface="TeXGyreAdventor"/>
              </a:rPr>
              <a:t>producto.</a:t>
            </a:r>
            <a:endParaRPr lang="es-ES" sz="1600" dirty="0">
              <a:latin typeface="TT Commons Light" panose="02000506030000020003" pitchFamily="50" charset="0"/>
              <a:cs typeface="TeXGyreAdventor"/>
            </a:endParaRPr>
          </a:p>
          <a:p>
            <a:pPr marL="29632" marR="23812" indent="-2646"/>
            <a:endParaRPr lang="en-US" sz="1600" dirty="0">
              <a:latin typeface="TT Commons Light" panose="02000506030000020003" pitchFamily="50" charset="0"/>
              <a:cs typeface="TeXGyreAdventor"/>
            </a:endParaRPr>
          </a:p>
          <a:p>
            <a:pPr marL="29632" marR="23812" indent="-2646">
              <a:lnSpc>
                <a:spcPct val="150000"/>
              </a:lnSpc>
            </a:pPr>
            <a:endParaRPr dirty="0">
              <a:latin typeface="TT Commons Light" panose="02000506030000020003" pitchFamily="50" charset="0"/>
              <a:cs typeface="TeXGyreAdventor"/>
            </a:endParaRPr>
          </a:p>
        </p:txBody>
      </p:sp>
      <p:sp>
        <p:nvSpPr>
          <p:cNvPr id="10" name="object 10"/>
          <p:cNvSpPr/>
          <p:nvPr/>
        </p:nvSpPr>
        <p:spPr>
          <a:xfrm>
            <a:off x="595980" y="1943100"/>
            <a:ext cx="1743033" cy="2109390"/>
          </a:xfrm>
          <a:prstGeom prst="rect">
            <a:avLst/>
          </a:prstGeom>
          <a:blipFill>
            <a:blip r:embed="rId2" cstate="print"/>
            <a:stretch>
              <a:fillRect/>
            </a:stretch>
          </a:blipFill>
        </p:spPr>
        <p:txBody>
          <a:bodyPr wrap="square" lIns="0" tIns="0" rIns="0" bIns="0" rtlCol="0"/>
          <a:lstStyle/>
          <a:p>
            <a:endParaRPr sz="1250"/>
          </a:p>
        </p:txBody>
      </p:sp>
      <p:sp>
        <p:nvSpPr>
          <p:cNvPr id="12" name="Título 8"/>
          <p:cNvSpPr>
            <a:spLocks noGrp="1"/>
          </p:cNvSpPr>
          <p:nvPr>
            <p:ph type="title"/>
          </p:nvPr>
        </p:nvSpPr>
        <p:spPr>
          <a:xfrm>
            <a:off x="698500" y="445037"/>
            <a:ext cx="3281026" cy="332399"/>
          </a:xfrm>
        </p:spPr>
        <p:txBody>
          <a:bodyPr/>
          <a:lstStyle/>
          <a:p>
            <a:r>
              <a:rPr lang="es-ES" sz="2400" spc="300" dirty="0" smtClean="0">
                <a:latin typeface="Bebas Neue Regular" panose="00000500000000000000" pitchFamily="50" charset="0"/>
              </a:rPr>
              <a:t>Productos: sea </a:t>
            </a:r>
            <a:r>
              <a:rPr lang="es-ES" sz="2400" spc="300" dirty="0" err="1" smtClean="0">
                <a:latin typeface="Bebas Neue Regular" panose="00000500000000000000" pitchFamily="50" charset="0"/>
              </a:rPr>
              <a:t>massage</a:t>
            </a:r>
            <a:endParaRPr lang="es-ES" sz="2400" spc="300" dirty="0">
              <a:latin typeface="Bebas Neue Regular" panose="00000500000000000000" pitchFamily="50" charset="0"/>
            </a:endParaRPr>
          </a:p>
        </p:txBody>
      </p:sp>
      <p:grpSp>
        <p:nvGrpSpPr>
          <p:cNvPr id="13" name="object 21"/>
          <p:cNvGrpSpPr/>
          <p:nvPr/>
        </p:nvGrpSpPr>
        <p:grpSpPr>
          <a:xfrm>
            <a:off x="595979" y="4305300"/>
            <a:ext cx="1743033" cy="452438"/>
            <a:chOff x="8084805" y="6315450"/>
            <a:chExt cx="3980815" cy="542925"/>
          </a:xfrm>
        </p:grpSpPr>
        <p:sp>
          <p:nvSpPr>
            <p:cNvPr id="14" name="object 22"/>
            <p:cNvSpPr/>
            <p:nvPr/>
          </p:nvSpPr>
          <p:spPr>
            <a:xfrm>
              <a:off x="8084805" y="6359534"/>
              <a:ext cx="3980715" cy="451235"/>
            </a:xfrm>
            <a:prstGeom prst="rect">
              <a:avLst/>
            </a:prstGeom>
            <a:blipFill>
              <a:blip r:embed="rId3" cstate="print"/>
              <a:stretch>
                <a:fillRect/>
              </a:stretch>
            </a:blipFill>
          </p:spPr>
          <p:txBody>
            <a:bodyPr wrap="square" lIns="0" tIns="0" rIns="0" bIns="0" rtlCol="0"/>
            <a:lstStyle/>
            <a:p>
              <a:endParaRPr sz="1250"/>
            </a:p>
          </p:txBody>
        </p:sp>
        <p:sp>
          <p:nvSpPr>
            <p:cNvPr id="15" name="object 23"/>
            <p:cNvSpPr/>
            <p:nvPr/>
          </p:nvSpPr>
          <p:spPr>
            <a:xfrm>
              <a:off x="9276587" y="6315450"/>
              <a:ext cx="1597152" cy="542545"/>
            </a:xfrm>
            <a:prstGeom prst="rect">
              <a:avLst/>
            </a:prstGeom>
            <a:blipFill>
              <a:blip r:embed="rId4" cstate="print"/>
              <a:stretch>
                <a:fillRect/>
              </a:stretch>
            </a:blipFill>
          </p:spPr>
          <p:txBody>
            <a:bodyPr wrap="square" lIns="0" tIns="0" rIns="0" bIns="0" rtlCol="0"/>
            <a:lstStyle/>
            <a:p>
              <a:endParaRPr sz="1250"/>
            </a:p>
          </p:txBody>
        </p:sp>
        <p:sp>
          <p:nvSpPr>
            <p:cNvPr id="16" name="object 24"/>
            <p:cNvSpPr/>
            <p:nvPr/>
          </p:nvSpPr>
          <p:spPr>
            <a:xfrm>
              <a:off x="8135111" y="6390132"/>
              <a:ext cx="3884676" cy="347472"/>
            </a:xfrm>
            <a:prstGeom prst="rect">
              <a:avLst/>
            </a:prstGeom>
            <a:blipFill>
              <a:blip r:embed="rId5" cstate="print"/>
              <a:stretch>
                <a:fillRect/>
              </a:stretch>
            </a:blipFill>
          </p:spPr>
          <p:txBody>
            <a:bodyPr wrap="square" lIns="0" tIns="0" rIns="0" bIns="0" rtlCol="0"/>
            <a:lstStyle/>
            <a:p>
              <a:endParaRPr sz="1250"/>
            </a:p>
          </p:txBody>
        </p:sp>
      </p:grpSp>
      <p:sp>
        <p:nvSpPr>
          <p:cNvPr id="17" name="object 25"/>
          <p:cNvSpPr txBox="1"/>
          <p:nvPr/>
        </p:nvSpPr>
        <p:spPr>
          <a:xfrm>
            <a:off x="948314" y="4373400"/>
            <a:ext cx="1159886" cy="287685"/>
          </a:xfrm>
          <a:prstGeom prst="rect">
            <a:avLst/>
          </a:prstGeom>
        </p:spPr>
        <p:txBody>
          <a:bodyPr vert="horz" wrap="square" lIns="0" tIns="10583" rIns="0" bIns="0" rtlCol="0">
            <a:spAutoFit/>
          </a:bodyPr>
          <a:lstStyle/>
          <a:p>
            <a:pPr marL="10583">
              <a:spcBef>
                <a:spcPts val="83"/>
              </a:spcBef>
            </a:pPr>
            <a:r>
              <a:rPr lang="es-ES" dirty="0" smtClean="0">
                <a:solidFill>
                  <a:srgbClr val="FFFFFF"/>
                </a:solidFill>
                <a:latin typeface="Bebas Neue Regular" panose="00000500000000000000" pitchFamily="50" charset="0"/>
                <a:cs typeface="Carlito"/>
              </a:rPr>
              <a:t>Sea </a:t>
            </a:r>
            <a:r>
              <a:rPr lang="es-ES" dirty="0" err="1" smtClean="0">
                <a:solidFill>
                  <a:srgbClr val="FFFFFF"/>
                </a:solidFill>
                <a:latin typeface="Bebas Neue Regular" panose="00000500000000000000" pitchFamily="50" charset="0"/>
                <a:cs typeface="Carlito"/>
              </a:rPr>
              <a:t>massage</a:t>
            </a:r>
            <a:endParaRPr dirty="0">
              <a:latin typeface="Bebas Neue Regular" panose="00000500000000000000" pitchFamily="50" charset="0"/>
              <a:cs typeface="Carl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5400" y="1409700"/>
            <a:ext cx="6324600" cy="4196448"/>
          </a:xfrm>
          <a:prstGeom prst="rect">
            <a:avLst/>
          </a:prstGeom>
        </p:spPr>
        <p:txBody>
          <a:bodyPr vert="horz" wrap="square" lIns="0" tIns="10583" rIns="0" bIns="0" rtlCol="0">
            <a:spAutoFit/>
          </a:bodyPr>
          <a:lstStyle/>
          <a:p>
            <a:pPr marR="4233">
              <a:tabLst>
                <a:tab pos="249757" algn="l"/>
              </a:tabLst>
            </a:pPr>
            <a:r>
              <a:rPr lang="es-ES" sz="1600" b="1" spc="-4" dirty="0" smtClean="0">
                <a:latin typeface="TT Commons Light" panose="02000506030000020003" pitchFamily="50" charset="0"/>
                <a:cs typeface="TeXGyreAdventor"/>
              </a:rPr>
              <a:t>Exfoliante </a:t>
            </a:r>
            <a:r>
              <a:rPr lang="es-ES" sz="1600" b="1" spc="-4" dirty="0">
                <a:latin typeface="TT Commons Light" panose="02000506030000020003" pitchFamily="50" charset="0"/>
                <a:cs typeface="TeXGyreAdventor"/>
              </a:rPr>
              <a:t>a base de Caña de Azúcar </a:t>
            </a:r>
            <a:endParaRPr lang="es-ES" sz="1600" b="1" spc="-4" dirty="0" smtClean="0">
              <a:latin typeface="TT Commons Light" panose="02000506030000020003" pitchFamily="50" charset="0"/>
              <a:cs typeface="TeXGyreAdventor"/>
            </a:endParaRPr>
          </a:p>
          <a:p>
            <a:pPr marR="4233">
              <a:tabLst>
                <a:tab pos="249757" algn="l"/>
              </a:tabLst>
            </a:pPr>
            <a:endParaRPr lang="es-ES" sz="1600" b="1" spc="-4" dirty="0" smtClean="0">
              <a:latin typeface="TT Commons Light" panose="02000506030000020003" pitchFamily="50" charset="0"/>
              <a:cs typeface="TeXGyreAdventor"/>
            </a:endParaRPr>
          </a:p>
          <a:p>
            <a:pPr marR="4233">
              <a:tabLst>
                <a:tab pos="249757" algn="l"/>
              </a:tabLst>
            </a:pPr>
            <a:r>
              <a:rPr lang="es-ES" sz="1600" b="1" spc="-4" dirty="0" smtClean="0">
                <a:latin typeface="TT Commons Light" panose="02000506030000020003" pitchFamily="50" charset="0"/>
                <a:cs typeface="TeXGyreAdventor"/>
              </a:rPr>
              <a:t>Acción</a:t>
            </a:r>
            <a:r>
              <a:rPr lang="es-ES" sz="1600" b="1" spc="-4" dirty="0" smtClean="0">
                <a:latin typeface="TT Commons Light" panose="02000506030000020003" pitchFamily="50" charset="0"/>
                <a:cs typeface="TeXGyreAdventor"/>
              </a:rPr>
              <a:t>: </a:t>
            </a:r>
            <a:r>
              <a:rPr lang="es-ES" sz="1600" spc="-4" dirty="0" smtClean="0">
                <a:latin typeface="TT Commons Light" panose="02000506030000020003" pitchFamily="50" charset="0"/>
                <a:cs typeface="TeXGyreAdventor"/>
              </a:rPr>
              <a:t>Elimina </a:t>
            </a:r>
            <a:r>
              <a:rPr lang="es-ES" sz="1600" spc="-4" dirty="0">
                <a:latin typeface="TT Commons Light" panose="02000506030000020003" pitchFamily="50" charset="0"/>
                <a:cs typeface="TeXGyreAdventor"/>
              </a:rPr>
              <a:t>las células muertas de la epidermis mediante un suave arrastre producido por los cristales de azúcar. Prepara la piel para una mejor absorción de los activos anticelulíticos, favoreciendo su acción</a:t>
            </a:r>
            <a:r>
              <a:rPr lang="es-ES" sz="1600" spc="-4" dirty="0" smtClean="0">
                <a:latin typeface="TT Commons Light" panose="02000506030000020003" pitchFamily="50" charset="0"/>
                <a:cs typeface="TeXGyreAdventor"/>
              </a:rPr>
              <a:t>. </a:t>
            </a:r>
            <a:r>
              <a:rPr lang="es-ES" sz="1600" spc="-4" dirty="0" smtClean="0">
                <a:latin typeface="TT Commons Light" panose="02000506030000020003" pitchFamily="50" charset="0"/>
                <a:cs typeface="TeXGyreAdventor"/>
              </a:rPr>
              <a:t>Estimula </a:t>
            </a:r>
            <a:r>
              <a:rPr lang="es-ES" sz="1600" spc="-4" dirty="0">
                <a:latin typeface="TT Commons Light" panose="02000506030000020003" pitchFamily="50" charset="0"/>
                <a:cs typeface="TeXGyreAdventor"/>
              </a:rPr>
              <a:t>la </a:t>
            </a:r>
            <a:r>
              <a:rPr lang="es-ES" sz="1600" spc="-4" dirty="0" smtClean="0">
                <a:latin typeface="TT Commons Light" panose="02000506030000020003" pitchFamily="50" charset="0"/>
                <a:cs typeface="TeXGyreAdventor"/>
              </a:rPr>
              <a:t>microcirculación e hidrata </a:t>
            </a:r>
            <a:r>
              <a:rPr lang="es-ES" sz="1600" spc="-4" dirty="0">
                <a:latin typeface="TT Commons Light" panose="02000506030000020003" pitchFamily="50" charset="0"/>
                <a:cs typeface="TeXGyreAdventor"/>
              </a:rPr>
              <a:t>la piel de las zonas </a:t>
            </a:r>
            <a:r>
              <a:rPr lang="es-ES" sz="1600" spc="-4" dirty="0" smtClean="0">
                <a:latin typeface="TT Commons Light" panose="02000506030000020003" pitchFamily="50" charset="0"/>
                <a:cs typeface="TeXGyreAdventor"/>
              </a:rPr>
              <a:t>tratadas</a:t>
            </a:r>
          </a:p>
          <a:p>
            <a:pPr marR="4233">
              <a:tabLst>
                <a:tab pos="249757" algn="l"/>
              </a:tabLst>
            </a:pPr>
            <a:endParaRPr lang="es-ES" sz="1600" spc="-4" dirty="0" smtClean="0">
              <a:latin typeface="TT Commons Light" panose="02000506030000020003" pitchFamily="50" charset="0"/>
              <a:cs typeface="TeXGyreAdventor"/>
            </a:endParaRPr>
          </a:p>
          <a:p>
            <a:pPr marR="4233">
              <a:tabLst>
                <a:tab pos="249757" algn="l"/>
              </a:tabLst>
            </a:pPr>
            <a:r>
              <a:rPr lang="es-ES" sz="1600" b="1" spc="-4" dirty="0">
                <a:latin typeface="TT Commons Light" panose="02000506030000020003" pitchFamily="50" charset="0"/>
                <a:cs typeface="TeXGyreAdventor"/>
              </a:rPr>
              <a:t>Ingredientes activos: </a:t>
            </a:r>
            <a:r>
              <a:rPr lang="es-ES" sz="1600" spc="-4" dirty="0">
                <a:latin typeface="TT Commons Light" panose="02000506030000020003" pitchFamily="50" charset="0"/>
                <a:cs typeface="TeXGyreAdventor"/>
              </a:rPr>
              <a:t>Caña de azúcar y V-</a:t>
            </a:r>
            <a:r>
              <a:rPr lang="es-ES" sz="1600" spc="-4" dirty="0" err="1">
                <a:latin typeface="TT Commons Light" panose="02000506030000020003" pitchFamily="50" charset="0"/>
                <a:cs typeface="TeXGyreAdventor"/>
              </a:rPr>
              <a:t>Tonic</a:t>
            </a:r>
            <a:r>
              <a:rPr lang="es-ES" sz="1600" spc="-4" dirty="0">
                <a:latin typeface="TT Commons Light" panose="02000506030000020003" pitchFamily="50" charset="0"/>
                <a:cs typeface="TeXGyreAdventor"/>
              </a:rPr>
              <a:t>. </a:t>
            </a:r>
            <a:endParaRPr lang="es-ES" sz="1600" spc="-4" dirty="0" smtClean="0">
              <a:latin typeface="TT Commons Light" panose="02000506030000020003" pitchFamily="50" charset="0"/>
              <a:cs typeface="TeXGyreAdventor"/>
            </a:endParaRPr>
          </a:p>
          <a:p>
            <a:pPr marR="4233">
              <a:tabLst>
                <a:tab pos="249757" algn="l"/>
              </a:tabLst>
            </a:pPr>
            <a:endParaRPr lang="es-ES" sz="1600" spc="-4" dirty="0">
              <a:latin typeface="TT Commons Light" panose="02000506030000020003" pitchFamily="50" charset="0"/>
              <a:cs typeface="TeXGyreAdventor"/>
            </a:endParaRPr>
          </a:p>
          <a:p>
            <a:pPr marL="2117"/>
            <a:r>
              <a:rPr lang="es-ES" sz="1600" b="1" spc="-4" dirty="0" smtClean="0">
                <a:latin typeface="TT Commons Light" panose="02000506030000020003" pitchFamily="50" charset="0"/>
                <a:cs typeface="TeXGyreAdventor"/>
              </a:rPr>
              <a:t>Modo </a:t>
            </a:r>
            <a:r>
              <a:rPr lang="es-ES" sz="1600" b="1" spc="-4" dirty="0">
                <a:latin typeface="TT Commons Light" panose="02000506030000020003" pitchFamily="50" charset="0"/>
                <a:cs typeface="TeXGyreAdventor"/>
              </a:rPr>
              <a:t>de empleo</a:t>
            </a:r>
            <a:r>
              <a:rPr lang="es-ES" sz="1600" b="1" spc="-4" dirty="0" smtClean="0">
                <a:latin typeface="TT Commons Light" panose="02000506030000020003" pitchFamily="50" charset="0"/>
                <a:cs typeface="TeXGyreAdventor"/>
              </a:rPr>
              <a:t>: </a:t>
            </a:r>
            <a:r>
              <a:rPr lang="es-ES" sz="1600" spc="-4" dirty="0" smtClean="0">
                <a:latin typeface="TT Commons Light" panose="02000506030000020003" pitchFamily="50" charset="0"/>
                <a:cs typeface="TeXGyreAdventor"/>
              </a:rPr>
              <a:t>Aplicar </a:t>
            </a:r>
            <a:r>
              <a:rPr lang="es-ES" sz="1600" spc="-4" dirty="0">
                <a:latin typeface="TT Commons Light" panose="02000506030000020003" pitchFamily="50" charset="0"/>
                <a:cs typeface="TeXGyreAdventor"/>
              </a:rPr>
              <a:t>sobre la piel seca. Se colocará una cantidad de CRYSTAL SUGAR sobre la piel y a continuación se realizará un suave masaje con las palmas de las manos, en movimientos circulares ascendentes, especialmente intenso en las zonas más rugosas. </a:t>
            </a:r>
          </a:p>
          <a:p>
            <a:pPr marL="2117"/>
            <a:endParaRPr lang="es-ES" sz="1600" spc="-4" dirty="0">
              <a:latin typeface="TT Commons Light" panose="02000506030000020003" pitchFamily="50" charset="0"/>
              <a:cs typeface="TeXGyreAdventor"/>
            </a:endParaRPr>
          </a:p>
          <a:p>
            <a:pPr marL="2117"/>
            <a:r>
              <a:rPr lang="es-ES" sz="1600" spc="-4" dirty="0">
                <a:latin typeface="TT Commons Light" panose="02000506030000020003" pitchFamily="50" charset="0"/>
                <a:cs typeface="TeXGyreAdventor"/>
              </a:rPr>
              <a:t>Una vez finalizado el masaje, se humedece la zona con AQUA </a:t>
            </a:r>
            <a:r>
              <a:rPr lang="es-ES" sz="1600" spc="-4" dirty="0" smtClean="0">
                <a:latin typeface="TT Commons Light" panose="02000506030000020003" pitchFamily="50" charset="0"/>
                <a:cs typeface="TeXGyreAdventor"/>
              </a:rPr>
              <a:t>TONIC y se retiran </a:t>
            </a:r>
            <a:r>
              <a:rPr lang="es-ES" sz="1600" spc="-4" dirty="0">
                <a:latin typeface="TT Commons Light" panose="02000506030000020003" pitchFamily="50" charset="0"/>
                <a:cs typeface="TeXGyreAdventor"/>
              </a:rPr>
              <a:t>los restos de producto con una toalla húmeda.</a:t>
            </a:r>
          </a:p>
          <a:p>
            <a:pPr marR="4233">
              <a:tabLst>
                <a:tab pos="249757" algn="l"/>
              </a:tabLst>
            </a:pPr>
            <a:endParaRPr lang="en-US" sz="1600" spc="-4" dirty="0">
              <a:latin typeface="TT Commons Light" panose="02000506030000020003" pitchFamily="50" charset="0"/>
              <a:cs typeface="Carlito"/>
            </a:endParaRPr>
          </a:p>
        </p:txBody>
      </p:sp>
      <p:sp>
        <p:nvSpPr>
          <p:cNvPr id="12" name="Título 8"/>
          <p:cNvSpPr>
            <a:spLocks noGrp="1"/>
          </p:cNvSpPr>
          <p:nvPr>
            <p:ph type="title"/>
          </p:nvPr>
        </p:nvSpPr>
        <p:spPr>
          <a:xfrm>
            <a:off x="698500" y="445037"/>
            <a:ext cx="3536609" cy="332399"/>
          </a:xfrm>
        </p:spPr>
        <p:txBody>
          <a:bodyPr/>
          <a:lstStyle/>
          <a:p>
            <a:r>
              <a:rPr lang="es-ES" sz="2400" spc="300" dirty="0" smtClean="0">
                <a:latin typeface="Bebas Neue Regular" panose="00000500000000000000" pitchFamily="50" charset="0"/>
              </a:rPr>
              <a:t>Productos: CRYSTAL SUGAR</a:t>
            </a:r>
            <a:endParaRPr lang="es-ES" sz="2400" spc="300" dirty="0">
              <a:latin typeface="Bebas Neue Regular" panose="00000500000000000000" pitchFamily="50" charset="0"/>
            </a:endParaRPr>
          </a:p>
        </p:txBody>
      </p:sp>
      <p:grpSp>
        <p:nvGrpSpPr>
          <p:cNvPr id="13" name="object 21"/>
          <p:cNvGrpSpPr/>
          <p:nvPr/>
        </p:nvGrpSpPr>
        <p:grpSpPr>
          <a:xfrm>
            <a:off x="595979" y="4305300"/>
            <a:ext cx="1743033" cy="452438"/>
            <a:chOff x="8084805" y="6315450"/>
            <a:chExt cx="3980815" cy="542925"/>
          </a:xfrm>
        </p:grpSpPr>
        <p:sp>
          <p:nvSpPr>
            <p:cNvPr id="14" name="object 22"/>
            <p:cNvSpPr/>
            <p:nvPr/>
          </p:nvSpPr>
          <p:spPr>
            <a:xfrm>
              <a:off x="8084805" y="6359534"/>
              <a:ext cx="3980715" cy="451235"/>
            </a:xfrm>
            <a:prstGeom prst="rect">
              <a:avLst/>
            </a:prstGeom>
            <a:blipFill>
              <a:blip r:embed="rId2" cstate="print"/>
              <a:stretch>
                <a:fillRect/>
              </a:stretch>
            </a:blipFill>
          </p:spPr>
          <p:txBody>
            <a:bodyPr wrap="square" lIns="0" tIns="0" rIns="0" bIns="0" rtlCol="0"/>
            <a:lstStyle/>
            <a:p>
              <a:endParaRPr sz="1250"/>
            </a:p>
          </p:txBody>
        </p:sp>
        <p:sp>
          <p:nvSpPr>
            <p:cNvPr id="15" name="object 23"/>
            <p:cNvSpPr/>
            <p:nvPr/>
          </p:nvSpPr>
          <p:spPr>
            <a:xfrm>
              <a:off x="9276587" y="6315450"/>
              <a:ext cx="1597152" cy="542545"/>
            </a:xfrm>
            <a:prstGeom prst="rect">
              <a:avLst/>
            </a:prstGeom>
            <a:blipFill>
              <a:blip r:embed="rId3" cstate="print"/>
              <a:stretch>
                <a:fillRect/>
              </a:stretch>
            </a:blipFill>
          </p:spPr>
          <p:txBody>
            <a:bodyPr wrap="square" lIns="0" tIns="0" rIns="0" bIns="0" rtlCol="0"/>
            <a:lstStyle/>
            <a:p>
              <a:endParaRPr sz="1250"/>
            </a:p>
          </p:txBody>
        </p:sp>
        <p:sp>
          <p:nvSpPr>
            <p:cNvPr id="16" name="object 24"/>
            <p:cNvSpPr/>
            <p:nvPr/>
          </p:nvSpPr>
          <p:spPr>
            <a:xfrm>
              <a:off x="8135111" y="6390132"/>
              <a:ext cx="3884676" cy="347472"/>
            </a:xfrm>
            <a:prstGeom prst="rect">
              <a:avLst/>
            </a:prstGeom>
            <a:blipFill>
              <a:blip r:embed="rId4" cstate="print"/>
              <a:stretch>
                <a:fillRect/>
              </a:stretch>
            </a:blipFill>
          </p:spPr>
          <p:txBody>
            <a:bodyPr wrap="square" lIns="0" tIns="0" rIns="0" bIns="0" rtlCol="0"/>
            <a:lstStyle/>
            <a:p>
              <a:endParaRPr sz="1250"/>
            </a:p>
          </p:txBody>
        </p:sp>
      </p:grpSp>
      <p:sp>
        <p:nvSpPr>
          <p:cNvPr id="17" name="object 25"/>
          <p:cNvSpPr txBox="1"/>
          <p:nvPr/>
        </p:nvSpPr>
        <p:spPr>
          <a:xfrm>
            <a:off x="948314" y="4373400"/>
            <a:ext cx="1159886" cy="287685"/>
          </a:xfrm>
          <a:prstGeom prst="rect">
            <a:avLst/>
          </a:prstGeom>
        </p:spPr>
        <p:txBody>
          <a:bodyPr vert="horz" wrap="square" lIns="0" tIns="10583" rIns="0" bIns="0" rtlCol="0">
            <a:spAutoFit/>
          </a:bodyPr>
          <a:lstStyle/>
          <a:p>
            <a:pPr marL="10583">
              <a:spcBef>
                <a:spcPts val="83"/>
              </a:spcBef>
            </a:pPr>
            <a:r>
              <a:rPr lang="es-ES" dirty="0" smtClean="0">
                <a:solidFill>
                  <a:srgbClr val="FFFFFF"/>
                </a:solidFill>
                <a:latin typeface="Bebas Neue Regular" panose="00000500000000000000" pitchFamily="50" charset="0"/>
                <a:cs typeface="Carlito"/>
              </a:rPr>
              <a:t>CRYSTAL SUGAR</a:t>
            </a:r>
            <a:endParaRPr dirty="0">
              <a:latin typeface="Bebas Neue Regular" panose="00000500000000000000" pitchFamily="50" charset="0"/>
              <a:cs typeface="Carlito"/>
            </a:endParaRPr>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070" y="2324100"/>
            <a:ext cx="2100511" cy="1302885"/>
          </a:xfrm>
          <a:prstGeom prst="rect">
            <a:avLst/>
          </a:prstGeom>
        </p:spPr>
      </p:pic>
    </p:spTree>
    <p:extLst>
      <p:ext uri="{BB962C8B-B14F-4D97-AF65-F5344CB8AC3E}">
        <p14:creationId xmlns:p14="http://schemas.microsoft.com/office/powerpoint/2010/main" val="66162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400354"/>
            <a:ext cx="5082995" cy="424603"/>
          </a:xfrm>
        </p:spPr>
        <p:txBody>
          <a:bodyPr/>
          <a:lstStyle/>
          <a:p>
            <a:r>
              <a:rPr lang="es-ES" sz="2399" spc="300" dirty="0" smtClean="0"/>
              <a:t>CELLU ATTACK PROFESSIONAL PROGRAM</a:t>
            </a:r>
            <a:endParaRPr lang="es-ES" sz="2399" spc="300" dirty="0"/>
          </a:p>
        </p:txBody>
      </p:sp>
      <p:sp>
        <p:nvSpPr>
          <p:cNvPr id="2" name="Rectángulo 1"/>
          <p:cNvSpPr/>
          <p:nvPr/>
        </p:nvSpPr>
        <p:spPr>
          <a:xfrm>
            <a:off x="802358" y="4130026"/>
            <a:ext cx="8124698" cy="1323439"/>
          </a:xfrm>
          <a:prstGeom prst="rect">
            <a:avLst/>
          </a:prstGeom>
        </p:spPr>
        <p:txBody>
          <a:bodyPr wrap="square">
            <a:spAutoFit/>
          </a:bodyPr>
          <a:lstStyle/>
          <a:p>
            <a:pPr algn="just"/>
            <a:r>
              <a:rPr lang="es-ES" sz="1600" dirty="0" smtClean="0">
                <a:latin typeface="TT Commons Light" panose="02000506030000020003" pitchFamily="50" charset="0"/>
              </a:rPr>
              <a:t>Tratamiento </a:t>
            </a:r>
            <a:r>
              <a:rPr lang="es-ES" sz="1600" dirty="0">
                <a:latin typeface="TT Commons Light" panose="02000506030000020003" pitchFamily="50" charset="0"/>
              </a:rPr>
              <a:t>profesional corporal que combate eficazmente la celulitis y mejora la apariencia corporal</a:t>
            </a:r>
            <a:r>
              <a:rPr lang="es-ES" sz="1600" dirty="0" smtClean="0">
                <a:latin typeface="TT Commons Light" panose="02000506030000020003" pitchFamily="50" charset="0"/>
              </a:rPr>
              <a:t>. </a:t>
            </a:r>
            <a:r>
              <a:rPr lang="es-ES" sz="1600" dirty="0">
                <a:latin typeface="TT Commons Light" panose="02000506030000020003" pitchFamily="50" charset="0"/>
              </a:rPr>
              <a:t>Con ingredientes cuidadosamente seleccionados y formulaciones avanzadas, nuestro enfoque integral aborda cada aspecto de la celulitis, desde la reducción de grasa hasta la mejora de la circulación, brindando una solución completa para una piel más firme, suave y rejuvenecida.</a:t>
            </a:r>
            <a:endParaRPr lang="en-US" sz="1600" dirty="0">
              <a:latin typeface="TT Commons Light" panose="02000506030000020003" pitchFamily="50" charset="0"/>
            </a:endParaRPr>
          </a:p>
          <a:p>
            <a:pPr algn="just"/>
            <a:endParaRPr lang="en-US" sz="1600" dirty="0">
              <a:latin typeface="TT Commons Light" panose="02000506030000020003" pitchFamily="50"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0" y="1028700"/>
            <a:ext cx="6427414" cy="3038734"/>
          </a:xfrm>
          <a:prstGeom prst="rect">
            <a:avLst/>
          </a:prstGeom>
        </p:spPr>
      </p:pic>
    </p:spTree>
    <p:extLst>
      <p:ext uri="{BB962C8B-B14F-4D97-AF65-F5344CB8AC3E}">
        <p14:creationId xmlns:p14="http://schemas.microsoft.com/office/powerpoint/2010/main" val="2808265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8"/>
          <p:cNvSpPr>
            <a:spLocks noGrp="1"/>
          </p:cNvSpPr>
          <p:nvPr>
            <p:ph type="title"/>
          </p:nvPr>
        </p:nvSpPr>
        <p:spPr>
          <a:xfrm>
            <a:off x="698500" y="381167"/>
            <a:ext cx="4270015" cy="461729"/>
          </a:xfrm>
        </p:spPr>
        <p:txBody>
          <a:bodyPr/>
          <a:lstStyle/>
          <a:p>
            <a:r>
              <a:rPr lang="es-ES" spc="300" dirty="0"/>
              <a:t>CELLU ATTACK HOT ACTIVATOR</a:t>
            </a:r>
            <a:endParaRPr lang="en-US" spc="300" dirty="0"/>
          </a:p>
        </p:txBody>
      </p:sp>
      <p:sp>
        <p:nvSpPr>
          <p:cNvPr id="5" name="Rectángulo 4">
            <a:extLst>
              <a:ext uri="{FF2B5EF4-FFF2-40B4-BE49-F238E27FC236}">
                <a16:creationId xmlns:a16="http://schemas.microsoft.com/office/drawing/2014/main" id="{A297FD03-BC01-4A80-9886-5F59A936CDA1}"/>
              </a:ext>
            </a:extLst>
          </p:cNvPr>
          <p:cNvSpPr/>
          <p:nvPr/>
        </p:nvSpPr>
        <p:spPr>
          <a:xfrm>
            <a:off x="3567832" y="1235903"/>
            <a:ext cx="5343132" cy="4031873"/>
          </a:xfrm>
          <a:prstGeom prst="rect">
            <a:avLst/>
          </a:prstGeom>
        </p:spPr>
        <p:txBody>
          <a:bodyPr wrap="square">
            <a:spAutoFit/>
          </a:bodyPr>
          <a:lstStyle/>
          <a:p>
            <a:pPr algn="just"/>
            <a:r>
              <a:rPr lang="es-ES" sz="1600" b="1" dirty="0">
                <a:latin typeface="TT Commons Light" panose="02000506030000020003" pitchFamily="50" charset="0"/>
              </a:rPr>
              <a:t>DESCRIPCIÓN</a:t>
            </a:r>
          </a:p>
          <a:p>
            <a:r>
              <a:rPr lang="es-ES" sz="1600" dirty="0">
                <a:latin typeface="TT Commons Light" panose="02000506030000020003" pitchFamily="50" charset="0"/>
              </a:rPr>
              <a:t>Combina </a:t>
            </a:r>
            <a:r>
              <a:rPr lang="es-ES" sz="1600" dirty="0" err="1">
                <a:latin typeface="TT Commons Light" panose="02000506030000020003" pitchFamily="50" charset="0"/>
              </a:rPr>
              <a:t>capsaicina</a:t>
            </a:r>
            <a:r>
              <a:rPr lang="es-ES" sz="1600" dirty="0">
                <a:latin typeface="TT Commons Light" panose="02000506030000020003" pitchFamily="50" charset="0"/>
              </a:rPr>
              <a:t>, Omega </a:t>
            </a:r>
            <a:r>
              <a:rPr lang="es-ES" sz="1600" dirty="0" err="1">
                <a:latin typeface="TT Commons Light" panose="02000506030000020003" pitchFamily="50" charset="0"/>
              </a:rPr>
              <a:t>Fresh</a:t>
            </a:r>
            <a:r>
              <a:rPr lang="es-ES" sz="1600" dirty="0">
                <a:latin typeface="TT Commons Light" panose="02000506030000020003" pitchFamily="50" charset="0"/>
              </a:rPr>
              <a:t>, cafeína, extracto de </a:t>
            </a:r>
            <a:r>
              <a:rPr lang="es-ES" sz="1600" dirty="0" err="1">
                <a:latin typeface="TT Commons Light" panose="02000506030000020003" pitchFamily="50" charset="0"/>
              </a:rPr>
              <a:t>Fucus</a:t>
            </a:r>
            <a:r>
              <a:rPr lang="es-ES" sz="1600" dirty="0">
                <a:latin typeface="TT Commons Light" panose="02000506030000020003" pitchFamily="50" charset="0"/>
              </a:rPr>
              <a:t> y </a:t>
            </a:r>
            <a:r>
              <a:rPr lang="es-ES" sz="1600" dirty="0" err="1">
                <a:latin typeface="TT Commons Light" panose="02000506030000020003" pitchFamily="50" charset="0"/>
              </a:rPr>
              <a:t>carnitina</a:t>
            </a:r>
            <a:r>
              <a:rPr lang="es-ES" sz="1600" dirty="0">
                <a:latin typeface="TT Commons Light" panose="02000506030000020003" pitchFamily="50" charset="0"/>
              </a:rPr>
              <a:t> para activar el flujo de fluidos corporales, generando un efecto calor revitalizante</a:t>
            </a:r>
            <a:r>
              <a:rPr lang="es-ES" sz="1600" dirty="0" smtClean="0">
                <a:latin typeface="TT Commons Light" panose="02000506030000020003" pitchFamily="50" charset="0"/>
              </a:rPr>
              <a:t>. Este </a:t>
            </a:r>
            <a:r>
              <a:rPr lang="es-ES" sz="1600" dirty="0">
                <a:latin typeface="TT Commons Light" panose="02000506030000020003" pitchFamily="50" charset="0"/>
              </a:rPr>
              <a:t>efecto contribuye a conseguir una piel reafirmada, compacta y lisa, mejorando notablemente la apariencia de la celulitis y los cúmulos de grasa. Proporciona un tratamiento completo y efectivo.</a:t>
            </a:r>
            <a:endParaRPr lang="en-US" sz="1600" dirty="0">
              <a:latin typeface="TT Commons Light" panose="02000506030000020003" pitchFamily="50" charset="0"/>
            </a:endParaRPr>
          </a:p>
          <a:p>
            <a:pPr algn="just"/>
            <a:endParaRPr lang="es-ES" sz="1600" dirty="0">
              <a:latin typeface="TT Commons Light" panose="02000506030000020003" pitchFamily="50" charset="0"/>
            </a:endParaRPr>
          </a:p>
          <a:p>
            <a:r>
              <a:rPr lang="es-ES" sz="1600" b="1" dirty="0">
                <a:latin typeface="TT Commons Light" panose="02000506030000020003" pitchFamily="50" charset="0"/>
              </a:rPr>
              <a:t>INGREDIENTES: </a:t>
            </a:r>
            <a:r>
              <a:rPr lang="es-ES" sz="1600" dirty="0">
                <a:latin typeface="TT Commons Light" panose="02000506030000020003" pitchFamily="50" charset="0"/>
              </a:rPr>
              <a:t>Omega </a:t>
            </a:r>
            <a:r>
              <a:rPr lang="es-ES" sz="1600" dirty="0" err="1">
                <a:latin typeface="TT Commons Light" panose="02000506030000020003" pitchFamily="50" charset="0"/>
              </a:rPr>
              <a:t>Fresh</a:t>
            </a:r>
            <a:r>
              <a:rPr lang="es-ES" sz="1600" dirty="0">
                <a:latin typeface="TT Commons Light" panose="02000506030000020003" pitchFamily="50" charset="0"/>
              </a:rPr>
              <a:t>, cafeína, extracto de </a:t>
            </a:r>
            <a:r>
              <a:rPr lang="es-ES" sz="1600" dirty="0" err="1">
                <a:latin typeface="TT Commons Light" panose="02000506030000020003" pitchFamily="50" charset="0"/>
              </a:rPr>
              <a:t>Fucus</a:t>
            </a:r>
            <a:r>
              <a:rPr lang="es-ES" sz="1600" dirty="0">
                <a:latin typeface="TT Commons Light" panose="02000506030000020003" pitchFamily="50" charset="0"/>
              </a:rPr>
              <a:t> y </a:t>
            </a:r>
            <a:r>
              <a:rPr lang="es-ES" sz="1600" dirty="0" err="1">
                <a:latin typeface="TT Commons Light" panose="02000506030000020003" pitchFamily="50" charset="0"/>
              </a:rPr>
              <a:t>carnitina</a:t>
            </a:r>
            <a:r>
              <a:rPr lang="es-ES" sz="1600" dirty="0">
                <a:latin typeface="TT Commons Light" panose="02000506030000020003" pitchFamily="50" charset="0"/>
              </a:rPr>
              <a:t> </a:t>
            </a:r>
            <a:endParaRPr lang="en-US" sz="1600" dirty="0">
              <a:latin typeface="TT Commons Light" panose="02000506030000020003" pitchFamily="50"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PRESENTACIÓN</a:t>
            </a:r>
            <a:r>
              <a:rPr lang="es-ES" sz="1600" b="1" dirty="0" smtClean="0">
                <a:latin typeface="TT Commons Light" panose="02000506030000020003" pitchFamily="50" charset="0"/>
                <a:ea typeface="Calibri" panose="020F0502020204030204" pitchFamily="34" charset="0"/>
                <a:cs typeface="Arial" panose="020B0604020202020204" pitchFamily="34" charset="0"/>
              </a:rPr>
              <a:t>: </a:t>
            </a:r>
            <a:r>
              <a:rPr lang="es-ES" sz="1600" dirty="0" smtClean="0">
                <a:latin typeface="TT Commons Light" panose="02000506030000020003" pitchFamily="50" charset="0"/>
                <a:ea typeface="Calibri" panose="020F0502020204030204" pitchFamily="34" charset="0"/>
                <a:cs typeface="Arial" panose="020B0604020202020204" pitchFamily="34" charset="0"/>
              </a:rPr>
              <a:t>1 botella 100 </a:t>
            </a:r>
            <a:r>
              <a:rPr lang="es-ES" sz="1600" dirty="0" err="1" smtClean="0">
                <a:latin typeface="TT Commons Light" panose="02000506030000020003" pitchFamily="50" charset="0"/>
                <a:ea typeface="Calibri" panose="020F0502020204030204" pitchFamily="34" charset="0"/>
                <a:cs typeface="Arial" panose="020B0604020202020204" pitchFamily="34" charset="0"/>
              </a:rPr>
              <a:t>mL</a:t>
            </a:r>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MODO DE USO: </a:t>
            </a:r>
            <a:r>
              <a:rPr lang="es-ES" sz="1600" dirty="0">
                <a:latin typeface="TT Commons Light" panose="02000506030000020003" pitchFamily="50" charset="0"/>
              </a:rPr>
              <a:t>Aplicar CELLU ATTACK HOT </a:t>
            </a:r>
            <a:r>
              <a:rPr lang="es-ES" sz="1600" dirty="0" smtClean="0">
                <a:latin typeface="TT Commons Light" panose="02000506030000020003" pitchFamily="50" charset="0"/>
              </a:rPr>
              <a:t>ACTIVATOR </a:t>
            </a:r>
            <a:r>
              <a:rPr lang="es-ES" sz="1600" dirty="0">
                <a:latin typeface="TT Commons Light" panose="02000506030000020003" pitchFamily="50" charset="0"/>
              </a:rPr>
              <a:t>con la piel limpia en la zona a tratar mediante masaje en dirección ascendente con amasamiento hasta su total absorción</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00" y="1409700"/>
            <a:ext cx="965041" cy="3467100"/>
          </a:xfrm>
          <a:prstGeom prst="rect">
            <a:avLst/>
          </a:prstGeom>
        </p:spPr>
      </p:pic>
    </p:spTree>
    <p:extLst>
      <p:ext uri="{BB962C8B-B14F-4D97-AF65-F5344CB8AC3E}">
        <p14:creationId xmlns:p14="http://schemas.microsoft.com/office/powerpoint/2010/main" val="3682727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9" y="381791"/>
            <a:ext cx="4131067" cy="461729"/>
          </a:xfrm>
        </p:spPr>
        <p:txBody>
          <a:bodyPr/>
          <a:lstStyle/>
          <a:p>
            <a:r>
              <a:rPr lang="es-ES" spc="300" dirty="0"/>
              <a:t>CELLU ATTACK REDUCTOR GEL</a:t>
            </a:r>
            <a:endParaRPr lang="en-US" spc="300" dirty="0"/>
          </a:p>
        </p:txBody>
      </p:sp>
      <p:sp>
        <p:nvSpPr>
          <p:cNvPr id="9" name="Rectángulo 8">
            <a:extLst>
              <a:ext uri="{FF2B5EF4-FFF2-40B4-BE49-F238E27FC236}">
                <a16:creationId xmlns:a16="http://schemas.microsoft.com/office/drawing/2014/main" id="{A297FD03-BC01-4A80-9886-5F59A936CDA1}"/>
              </a:ext>
            </a:extLst>
          </p:cNvPr>
          <p:cNvSpPr/>
          <p:nvPr/>
        </p:nvSpPr>
        <p:spPr>
          <a:xfrm>
            <a:off x="3469228" y="1438257"/>
            <a:ext cx="5343132" cy="3816429"/>
          </a:xfrm>
          <a:prstGeom prst="rect">
            <a:avLst/>
          </a:prstGeom>
        </p:spPr>
        <p:txBody>
          <a:bodyPr wrap="square">
            <a:spAutoFit/>
          </a:bodyPr>
          <a:lstStyle/>
          <a:p>
            <a:pPr algn="just"/>
            <a:r>
              <a:rPr lang="es-ES" sz="1600" b="1" dirty="0">
                <a:latin typeface="TT Commons Light" panose="02000506030000020003" pitchFamily="50" charset="0"/>
              </a:rPr>
              <a:t>DESCRIPCIÓN</a:t>
            </a:r>
          </a:p>
          <a:p>
            <a:r>
              <a:rPr lang="es-ES" sz="1600" dirty="0" smtClean="0">
                <a:latin typeface="TT Commons Light" panose="02000506030000020003" pitchFamily="50" charset="0"/>
              </a:rPr>
              <a:t>Sus ingredientes </a:t>
            </a:r>
            <a:r>
              <a:rPr lang="es-ES" sz="1600" dirty="0">
                <a:latin typeface="TT Commons Light" panose="02000506030000020003" pitchFamily="50" charset="0"/>
              </a:rPr>
              <a:t>normalizan el drenaje del exceso de líquidos cutáneos y de los fluidos corporales, contrarrestando la formación de nuevos cúmulos de grasa</a:t>
            </a:r>
            <a:r>
              <a:rPr lang="es-ES" sz="1600" dirty="0" smtClean="0">
                <a:latin typeface="TT Commons Light" panose="02000506030000020003" pitchFamily="50" charset="0"/>
              </a:rPr>
              <a:t>. Además</a:t>
            </a:r>
            <a:r>
              <a:rPr lang="es-ES" sz="1600" dirty="0">
                <a:latin typeface="TT Commons Light" panose="02000506030000020003" pitchFamily="50" charset="0"/>
              </a:rPr>
              <a:t>, suavizan la piel y ofrecen una eficaz acción reductora para combatir la celulitis, logrando así una piel más firme, suave y una agradable sensación de frescor.</a:t>
            </a:r>
            <a:endParaRPr lang="en-US" sz="1600" dirty="0">
              <a:latin typeface="TT Commons Light" panose="02000506030000020003" pitchFamily="50" charset="0"/>
            </a:endParaRPr>
          </a:p>
          <a:p>
            <a:r>
              <a:rPr lang="es-ES" dirty="0"/>
              <a:t> </a:t>
            </a:r>
            <a:endParaRPr lang="es-ES" sz="1600" dirty="0">
              <a:latin typeface="TT Commons Light" panose="02000506030000020003" pitchFamily="50" charset="0"/>
            </a:endParaRPr>
          </a:p>
          <a:p>
            <a:r>
              <a:rPr lang="es-ES" sz="1600" b="1" dirty="0">
                <a:latin typeface="TT Commons Light" panose="02000506030000020003" pitchFamily="50" charset="0"/>
              </a:rPr>
              <a:t>INGREDIENTES: </a:t>
            </a:r>
            <a:r>
              <a:rPr lang="es-ES" sz="1600" dirty="0" err="1">
                <a:latin typeface="TT Commons Light" panose="02000506030000020003" pitchFamily="50" charset="0"/>
              </a:rPr>
              <a:t>Carnitina</a:t>
            </a:r>
            <a:r>
              <a:rPr lang="es-ES" sz="1600" dirty="0">
                <a:latin typeface="TT Commons Light" panose="02000506030000020003" pitchFamily="50" charset="0"/>
              </a:rPr>
              <a:t>, Cafeína y Extracto de Centella Asiática.</a:t>
            </a:r>
            <a:endParaRPr lang="en-US" sz="1600" dirty="0">
              <a:latin typeface="TT Commons Light" panose="02000506030000020003" pitchFamily="50"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PRESENTACIÓN: </a:t>
            </a:r>
            <a:r>
              <a:rPr lang="es-ES" sz="1600" dirty="0">
                <a:latin typeface="TT Commons Light" panose="02000506030000020003" pitchFamily="50" charset="0"/>
                <a:ea typeface="Calibri" panose="020F0502020204030204" pitchFamily="34" charset="0"/>
                <a:cs typeface="Arial" panose="020B0604020202020204" pitchFamily="34" charset="0"/>
              </a:rPr>
              <a:t>1 botella 100 </a:t>
            </a:r>
            <a:r>
              <a:rPr lang="es-ES" sz="1600" dirty="0" err="1">
                <a:latin typeface="TT Commons Light" panose="02000506030000020003" pitchFamily="50" charset="0"/>
                <a:ea typeface="Calibri" panose="020F0502020204030204" pitchFamily="34" charset="0"/>
                <a:cs typeface="Arial" panose="020B0604020202020204" pitchFamily="34" charset="0"/>
              </a:rPr>
              <a:t>mL</a:t>
            </a:r>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MODO DE USO: </a:t>
            </a:r>
            <a:r>
              <a:rPr lang="es-ES" sz="1600" dirty="0">
                <a:latin typeface="TT Commons Light" panose="02000506030000020003" pitchFamily="50" charset="0"/>
              </a:rPr>
              <a:t>Aplicar CELLU ATTACK REDUCTOR GEL en la zona a tratar y trabajar con movimientos circulares ascendentes</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0" y="1438257"/>
            <a:ext cx="965041" cy="3467100"/>
          </a:xfrm>
          <a:prstGeom prst="rect">
            <a:avLst/>
          </a:prstGeom>
        </p:spPr>
      </p:pic>
    </p:spTree>
    <p:extLst>
      <p:ext uri="{BB962C8B-B14F-4D97-AF65-F5344CB8AC3E}">
        <p14:creationId xmlns:p14="http://schemas.microsoft.com/office/powerpoint/2010/main" val="1552784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9852" y="906658"/>
            <a:ext cx="4362548" cy="4321392"/>
          </a:xfrm>
          <a:prstGeom prst="rect">
            <a:avLst/>
          </a:prstGeom>
        </p:spPr>
      </p:pic>
      <p:sp>
        <p:nvSpPr>
          <p:cNvPr id="14" name="Título 8"/>
          <p:cNvSpPr>
            <a:spLocks noGrp="1"/>
          </p:cNvSpPr>
          <p:nvPr>
            <p:ph type="title"/>
          </p:nvPr>
        </p:nvSpPr>
        <p:spPr>
          <a:xfrm>
            <a:off x="698500" y="445037"/>
            <a:ext cx="2055050" cy="332399"/>
          </a:xfrm>
        </p:spPr>
        <p:txBody>
          <a:bodyPr/>
          <a:lstStyle/>
          <a:p>
            <a:r>
              <a:rPr lang="es-ES" sz="2400" spc="300" dirty="0" smtClean="0">
                <a:latin typeface="Bebas Neue Regular" panose="00000500000000000000" pitchFamily="50" charset="0"/>
              </a:rPr>
              <a:t>Línea corporal</a:t>
            </a:r>
            <a:endParaRPr lang="es-ES" sz="2400" spc="300" dirty="0">
              <a:latin typeface="Bebas Neue Regular" panose="00000500000000000000" pitchFamily="50"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433" y="1179176"/>
            <a:ext cx="2754311" cy="4267200"/>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5140" y="2737101"/>
            <a:ext cx="2241207" cy="2526798"/>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 y="1666112"/>
            <a:ext cx="2163283" cy="3780264"/>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1233" y="1790700"/>
            <a:ext cx="1530048" cy="3777999"/>
          </a:xfrm>
          <a:prstGeom prst="rect">
            <a:avLst/>
          </a:prstGeom>
        </p:spPr>
      </p:pic>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769" y="3848100"/>
            <a:ext cx="2172781" cy="13477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81791"/>
            <a:ext cx="5592878" cy="461729"/>
          </a:xfrm>
        </p:spPr>
        <p:txBody>
          <a:bodyPr/>
          <a:lstStyle/>
          <a:p>
            <a:r>
              <a:rPr lang="en-US" spc="300" dirty="0"/>
              <a:t>GREEN SEAWEED BODY SCULPTING MASK </a:t>
            </a:r>
          </a:p>
        </p:txBody>
      </p:sp>
      <p:sp>
        <p:nvSpPr>
          <p:cNvPr id="9" name="Rectángulo 8">
            <a:extLst>
              <a:ext uri="{FF2B5EF4-FFF2-40B4-BE49-F238E27FC236}">
                <a16:creationId xmlns:a16="http://schemas.microsoft.com/office/drawing/2014/main" id="{A297FD03-BC01-4A80-9886-5F59A936CDA1}"/>
              </a:ext>
            </a:extLst>
          </p:cNvPr>
          <p:cNvSpPr/>
          <p:nvPr/>
        </p:nvSpPr>
        <p:spPr>
          <a:xfrm>
            <a:off x="3937000" y="1438257"/>
            <a:ext cx="4875360" cy="3816429"/>
          </a:xfrm>
          <a:prstGeom prst="rect">
            <a:avLst/>
          </a:prstGeom>
        </p:spPr>
        <p:txBody>
          <a:bodyPr wrap="square">
            <a:spAutoFit/>
          </a:bodyPr>
          <a:lstStyle/>
          <a:p>
            <a:pPr algn="just"/>
            <a:r>
              <a:rPr lang="es-ES" sz="1600" b="1" dirty="0">
                <a:latin typeface="TT Commons Light" panose="02000506030000020003" pitchFamily="50" charset="0"/>
              </a:rPr>
              <a:t>DESCRIPCIÓN</a:t>
            </a:r>
          </a:p>
          <a:p>
            <a:r>
              <a:rPr lang="es-ES" sz="1600" dirty="0">
                <a:latin typeface="TT Commons Light" panose="02000506030000020003" pitchFamily="50" charset="0"/>
                <a:ea typeface="Calibri" panose="020F0502020204030204" pitchFamily="34" charset="0"/>
                <a:cs typeface="Arial" panose="020B0604020202020204" pitchFamily="34" charset="0"/>
              </a:rPr>
              <a:t>Mascarilla que logra una suave exfoliación. Deja la piel con un aspecto renovado y saludable, al tiempo que proporciona un poder antioxidante que contribuye a lograr una piel con un aspecto más atractivo.</a:t>
            </a:r>
            <a:endParaRPr lang="en-US" sz="1600" dirty="0">
              <a:latin typeface="TT Commons Light" panose="02000506030000020003" pitchFamily="50" charset="0"/>
              <a:ea typeface="Calibri" panose="020F0502020204030204" pitchFamily="34" charset="0"/>
              <a:cs typeface="Arial" panose="020B0604020202020204" pitchFamily="34" charset="0"/>
            </a:endParaRPr>
          </a:p>
          <a:p>
            <a:r>
              <a:rPr lang="es-ES" dirty="0"/>
              <a:t> </a:t>
            </a:r>
            <a:endParaRPr lang="en-US" dirty="0"/>
          </a:p>
          <a:p>
            <a:pPr algn="just"/>
            <a:r>
              <a:rPr lang="es-ES" sz="1600" b="1" dirty="0" smtClean="0">
                <a:latin typeface="TT Commons Light" panose="02000506030000020003" pitchFamily="50" charset="0"/>
              </a:rPr>
              <a:t>INGREDIENTES</a:t>
            </a:r>
            <a:r>
              <a:rPr lang="es-ES" sz="1600" b="1" dirty="0">
                <a:latin typeface="TT Commons Light" panose="02000506030000020003" pitchFamily="50" charset="0"/>
              </a:rPr>
              <a:t>: </a:t>
            </a:r>
            <a:r>
              <a:rPr lang="es-ES" sz="1600" dirty="0">
                <a:latin typeface="TT Commons Light" panose="02000506030000020003" pitchFamily="50" charset="0"/>
                <a:ea typeface="Calibri" panose="020F0502020204030204" pitchFamily="34" charset="0"/>
                <a:cs typeface="Arial" panose="020B0604020202020204" pitchFamily="34" charset="0"/>
              </a:rPr>
              <a:t>Tierra de diatomeas, </a:t>
            </a:r>
            <a:r>
              <a:rPr lang="es-ES" sz="1600" dirty="0" err="1">
                <a:latin typeface="TT Commons Light" panose="02000506030000020003" pitchFamily="50" charset="0"/>
                <a:ea typeface="Calibri" panose="020F0502020204030204" pitchFamily="34" charset="0"/>
                <a:cs typeface="Arial" panose="020B0604020202020204" pitchFamily="34" charset="0"/>
              </a:rPr>
              <a:t>alginato</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fucus</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espirulina</a:t>
            </a:r>
            <a:r>
              <a:rPr lang="es-ES" sz="1600" dirty="0">
                <a:latin typeface="TT Commons Light" panose="02000506030000020003" pitchFamily="50" charset="0"/>
                <a:ea typeface="Calibri" panose="020F0502020204030204" pitchFamily="34" charset="0"/>
                <a:cs typeface="Arial" panose="020B0604020202020204" pitchFamily="34" charset="0"/>
              </a:rPr>
              <a:t> y té verde </a:t>
            </a:r>
            <a:endParaRPr lang="en-US" sz="1600"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PRESENTACIÓN: </a:t>
            </a:r>
            <a:r>
              <a:rPr lang="es-ES" sz="1600" dirty="0">
                <a:latin typeface="TT Commons Light" panose="02000506030000020003" pitchFamily="50" charset="0"/>
                <a:ea typeface="Calibri" panose="020F0502020204030204" pitchFamily="34" charset="0"/>
                <a:cs typeface="Arial" panose="020B0604020202020204" pitchFamily="34" charset="0"/>
              </a:rPr>
              <a:t>Sachet  </a:t>
            </a:r>
            <a:r>
              <a:rPr lang="es-ES" sz="1600" dirty="0" smtClean="0">
                <a:latin typeface="TT Commons Light" panose="02000506030000020003" pitchFamily="50" charset="0"/>
                <a:ea typeface="Calibri" panose="020F0502020204030204" pitchFamily="34" charset="0"/>
                <a:cs typeface="Arial" panose="020B0604020202020204" pitchFamily="34" charset="0"/>
              </a:rPr>
              <a:t>10 </a:t>
            </a:r>
            <a:r>
              <a:rPr lang="es-ES" sz="1600" dirty="0" err="1">
                <a:latin typeface="TT Commons Light" panose="02000506030000020003" pitchFamily="50" charset="0"/>
                <a:ea typeface="Calibri" panose="020F0502020204030204" pitchFamily="34" charset="0"/>
                <a:cs typeface="Arial" panose="020B0604020202020204" pitchFamily="34" charset="0"/>
              </a:rPr>
              <a:t>uns</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smtClean="0">
                <a:latin typeface="TT Commons Light" panose="02000506030000020003" pitchFamily="50" charset="0"/>
                <a:ea typeface="Calibri" panose="020F0502020204030204" pitchFamily="34" charset="0"/>
                <a:cs typeface="Arial" panose="020B0604020202020204" pitchFamily="34" charset="0"/>
              </a:rPr>
              <a:t>x 45 gr</a:t>
            </a:r>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MODO DE USO: </a:t>
            </a:r>
            <a:r>
              <a:rPr lang="es-ES" sz="1600" dirty="0">
                <a:latin typeface="TT Commons Light" panose="02000506030000020003" pitchFamily="50" charset="0"/>
                <a:ea typeface="Calibri" panose="020F0502020204030204" pitchFamily="34" charset="0"/>
                <a:cs typeface="Arial" panose="020B0604020202020204" pitchFamily="34" charset="0"/>
              </a:rPr>
              <a:t>Verter el contenido </a:t>
            </a:r>
            <a:r>
              <a:rPr lang="es-ES" sz="1600" dirty="0" smtClean="0">
                <a:latin typeface="TT Commons Light" panose="02000506030000020003" pitchFamily="50" charset="0"/>
                <a:ea typeface="Calibri" panose="020F0502020204030204" pitchFamily="34" charset="0"/>
                <a:cs typeface="Arial" panose="020B0604020202020204" pitchFamily="34" charset="0"/>
              </a:rPr>
              <a:t>de </a:t>
            </a:r>
            <a:r>
              <a:rPr lang="es-ES" sz="1600" b="1" dirty="0" smtClean="0">
                <a:latin typeface="TT Commons Light" panose="02000506030000020003" pitchFamily="50" charset="0"/>
                <a:ea typeface="Calibri" panose="020F0502020204030204" pitchFamily="34" charset="0"/>
                <a:cs typeface="Arial" panose="020B0604020202020204" pitchFamily="34" charset="0"/>
              </a:rPr>
              <a:t>2 sobres </a:t>
            </a:r>
            <a:r>
              <a:rPr lang="es-ES" sz="1600" dirty="0">
                <a:latin typeface="TT Commons Light" panose="02000506030000020003" pitchFamily="50" charset="0"/>
                <a:ea typeface="Calibri" panose="020F0502020204030204" pitchFamily="34" charset="0"/>
                <a:cs typeface="Arial" panose="020B0604020202020204" pitchFamily="34" charset="0"/>
              </a:rPr>
              <a:t>en un bol y agregar </a:t>
            </a:r>
            <a:r>
              <a:rPr lang="es-ES" sz="1600" b="1" dirty="0" smtClean="0">
                <a:latin typeface="TT Commons Light" panose="02000506030000020003" pitchFamily="50" charset="0"/>
                <a:ea typeface="Calibri" panose="020F0502020204030204" pitchFamily="34" charset="0"/>
                <a:cs typeface="Arial" panose="020B0604020202020204" pitchFamily="34" charset="0"/>
              </a:rPr>
              <a:t>180 </a:t>
            </a:r>
            <a:r>
              <a:rPr lang="es-ES" sz="1600" b="1" dirty="0" err="1">
                <a:latin typeface="TT Commons Light" panose="02000506030000020003" pitchFamily="50" charset="0"/>
                <a:ea typeface="Calibri" panose="020F0502020204030204" pitchFamily="34" charset="0"/>
                <a:cs typeface="Arial" panose="020B0604020202020204" pitchFamily="34" charset="0"/>
              </a:rPr>
              <a:t>mL</a:t>
            </a:r>
            <a:r>
              <a:rPr lang="es-ES" sz="1600" b="1" dirty="0">
                <a:latin typeface="TT Commons Light" panose="02000506030000020003" pitchFamily="50" charset="0"/>
                <a:ea typeface="Calibri" panose="020F0502020204030204" pitchFamily="34" charset="0"/>
                <a:cs typeface="Arial" panose="020B0604020202020204" pitchFamily="34" charset="0"/>
              </a:rPr>
              <a:t> </a:t>
            </a:r>
            <a:r>
              <a:rPr lang="es-ES" sz="1600" dirty="0">
                <a:latin typeface="TT Commons Light" panose="02000506030000020003" pitchFamily="50" charset="0"/>
                <a:ea typeface="Calibri" panose="020F0502020204030204" pitchFamily="34" charset="0"/>
                <a:cs typeface="Arial" panose="020B0604020202020204" pitchFamily="34" charset="0"/>
              </a:rPr>
              <a:t>de agua. Remover con una espátula hasta crear unas pasta homogénea y aplicar por </a:t>
            </a:r>
            <a:r>
              <a:rPr lang="es-ES" sz="1600" dirty="0" smtClean="0">
                <a:latin typeface="TT Commons Light" panose="02000506030000020003" pitchFamily="50" charset="0"/>
                <a:ea typeface="Calibri" panose="020F0502020204030204" pitchFamily="34" charset="0"/>
                <a:cs typeface="Arial" panose="020B0604020202020204" pitchFamily="34" charset="0"/>
              </a:rPr>
              <a:t>las zonas a tratar. </a:t>
            </a:r>
            <a:r>
              <a:rPr lang="es-ES" sz="1600" dirty="0">
                <a:latin typeface="TT Commons Light" panose="02000506030000020003" pitchFamily="50" charset="0"/>
                <a:ea typeface="Calibri" panose="020F0502020204030204" pitchFamily="34" charset="0"/>
                <a:cs typeface="Arial" panose="020B0604020202020204" pitchFamily="34" charset="0"/>
              </a:rPr>
              <a:t>Retirar a los </a:t>
            </a:r>
            <a:r>
              <a:rPr lang="es-ES" sz="1600" dirty="0" smtClean="0">
                <a:latin typeface="TT Commons Light" panose="02000506030000020003" pitchFamily="50" charset="0"/>
                <a:ea typeface="Calibri" panose="020F0502020204030204" pitchFamily="34" charset="0"/>
                <a:cs typeface="Arial" panose="020B0604020202020204" pitchFamily="34" charset="0"/>
              </a:rPr>
              <a:t>15-20 minutos.</a:t>
            </a:r>
            <a:endParaRPr lang="es-ES" sz="1600" dirty="0">
              <a:latin typeface="TT Commons Light" panose="02000506030000020003" pitchFamily="50" charset="0"/>
              <a:ea typeface="Calibri" panose="020F0502020204030204" pitchFamily="34" charset="0"/>
              <a:cs typeface="Arial" panose="020B0604020202020204" pitchFamily="34"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0" y="1664922"/>
            <a:ext cx="3116962" cy="3086100"/>
          </a:xfrm>
          <a:prstGeom prst="rect">
            <a:avLst/>
          </a:prstGeom>
        </p:spPr>
      </p:pic>
    </p:spTree>
    <p:extLst>
      <p:ext uri="{BB962C8B-B14F-4D97-AF65-F5344CB8AC3E}">
        <p14:creationId xmlns:p14="http://schemas.microsoft.com/office/powerpoint/2010/main" val="1322999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9" y="381791"/>
            <a:ext cx="4406463" cy="461729"/>
          </a:xfrm>
        </p:spPr>
        <p:txBody>
          <a:bodyPr/>
          <a:lstStyle/>
          <a:p>
            <a:r>
              <a:rPr lang="es-ES" spc="300" dirty="0"/>
              <a:t>CELLU ATTACK BODY SCULPTOR,</a:t>
            </a:r>
            <a:endParaRPr lang="en-US" spc="300" dirty="0"/>
          </a:p>
        </p:txBody>
      </p:sp>
      <p:sp>
        <p:nvSpPr>
          <p:cNvPr id="9" name="Rectángulo 8">
            <a:extLst>
              <a:ext uri="{FF2B5EF4-FFF2-40B4-BE49-F238E27FC236}">
                <a16:creationId xmlns:a16="http://schemas.microsoft.com/office/drawing/2014/main" id="{A297FD03-BC01-4A80-9886-5F59A936CDA1}"/>
              </a:ext>
            </a:extLst>
          </p:cNvPr>
          <p:cNvSpPr/>
          <p:nvPr/>
        </p:nvSpPr>
        <p:spPr>
          <a:xfrm>
            <a:off x="3469228" y="1438257"/>
            <a:ext cx="5343132" cy="3785652"/>
          </a:xfrm>
          <a:prstGeom prst="rect">
            <a:avLst/>
          </a:prstGeom>
        </p:spPr>
        <p:txBody>
          <a:bodyPr wrap="square">
            <a:spAutoFit/>
          </a:bodyPr>
          <a:lstStyle/>
          <a:p>
            <a:pPr algn="just"/>
            <a:r>
              <a:rPr lang="es-ES" sz="1600" b="1" dirty="0">
                <a:latin typeface="TT Commons Light" panose="02000506030000020003" pitchFamily="50" charset="0"/>
              </a:rPr>
              <a:t>DESCRIPCIÓN</a:t>
            </a:r>
          </a:p>
          <a:p>
            <a:r>
              <a:rPr lang="es-ES" sz="1600" dirty="0">
                <a:latin typeface="TT Commons Light" panose="02000506030000020003" pitchFamily="50" charset="0"/>
              </a:rPr>
              <a:t>E</a:t>
            </a:r>
            <a:r>
              <a:rPr lang="es-ES" sz="1600" dirty="0" smtClean="0">
                <a:latin typeface="TT Commons Light" panose="02000506030000020003" pitchFamily="50" charset="0"/>
              </a:rPr>
              <a:t>specíficamente </a:t>
            </a:r>
            <a:r>
              <a:rPr lang="es-ES" sz="1600" dirty="0">
                <a:latin typeface="TT Commons Light" panose="02000506030000020003" pitchFamily="50" charset="0"/>
              </a:rPr>
              <a:t>formulado para remodelar la silueta, tonificar los tejidos cutáneos, normalizar la microcirculación y mejorar la firmeza de la piel, con el objetivo de minimizar la piel de naranja y conseguir una piel compacta.</a:t>
            </a:r>
            <a:endParaRPr lang="en-US" sz="1600" dirty="0">
              <a:latin typeface="TT Commons Light" panose="02000506030000020003" pitchFamily="50" charset="0"/>
            </a:endParaRP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INGREDIENTES: </a:t>
            </a:r>
            <a:r>
              <a:rPr lang="es-ES" sz="1600" dirty="0">
                <a:latin typeface="TT Commons Light" panose="02000506030000020003" pitchFamily="50" charset="0"/>
                <a:ea typeface="Calibri" panose="020F0502020204030204" pitchFamily="34" charset="0"/>
                <a:cs typeface="Arial" panose="020B0604020202020204" pitchFamily="34" charset="0"/>
              </a:rPr>
              <a:t>V </a:t>
            </a:r>
            <a:r>
              <a:rPr lang="es-ES" sz="1600" dirty="0" err="1">
                <a:latin typeface="TT Commons Light" panose="02000506030000020003" pitchFamily="50" charset="0"/>
                <a:ea typeface="Calibri" panose="020F0502020204030204" pitchFamily="34" charset="0"/>
                <a:cs typeface="Arial" panose="020B0604020202020204" pitchFamily="34" charset="0"/>
              </a:rPr>
              <a:t>tonic</a:t>
            </a:r>
            <a:r>
              <a:rPr lang="es-ES" sz="1600" dirty="0">
                <a:latin typeface="TT Commons Light" panose="02000506030000020003" pitchFamily="50" charset="0"/>
                <a:ea typeface="Calibri" panose="020F0502020204030204" pitchFamily="34" charset="0"/>
                <a:cs typeface="Arial" panose="020B0604020202020204" pitchFamily="34" charset="0"/>
              </a:rPr>
              <a:t>, lactato </a:t>
            </a:r>
            <a:r>
              <a:rPr lang="es-ES" sz="1600" dirty="0" err="1">
                <a:latin typeface="TT Commons Light" panose="02000506030000020003" pitchFamily="50" charset="0"/>
                <a:ea typeface="Calibri" panose="020F0502020204030204" pitchFamily="34" charset="0"/>
                <a:cs typeface="Arial" panose="020B0604020202020204" pitchFamily="34" charset="0"/>
              </a:rPr>
              <a:t>mentilo</a:t>
            </a:r>
            <a:r>
              <a:rPr lang="es-ES" sz="1600" dirty="0">
                <a:latin typeface="TT Commons Light" panose="02000506030000020003" pitchFamily="50" charset="0"/>
                <a:ea typeface="Calibri" panose="020F0502020204030204" pitchFamily="34" charset="0"/>
                <a:cs typeface="Arial" panose="020B0604020202020204" pitchFamily="34" charset="0"/>
              </a:rPr>
              <a:t>, extracto de Laminaria, extracto de Palmaria </a:t>
            </a:r>
            <a:r>
              <a:rPr lang="es-ES" sz="1600" dirty="0" err="1">
                <a:latin typeface="TT Commons Light" panose="02000506030000020003" pitchFamily="50" charset="0"/>
                <a:ea typeface="Calibri" panose="020F0502020204030204" pitchFamily="34" charset="0"/>
                <a:cs typeface="Arial" panose="020B0604020202020204" pitchFamily="34" charset="0"/>
              </a:rPr>
              <a:t>Palmata</a:t>
            </a:r>
            <a:r>
              <a:rPr lang="es-ES" sz="1600" dirty="0">
                <a:latin typeface="TT Commons Light" panose="02000506030000020003" pitchFamily="50" charset="0"/>
                <a:ea typeface="Calibri" panose="020F0502020204030204" pitchFamily="34" charset="0"/>
                <a:cs typeface="Arial" panose="020B0604020202020204" pitchFamily="34" charset="0"/>
              </a:rPr>
              <a:t> y </a:t>
            </a:r>
            <a:r>
              <a:rPr lang="es-ES" sz="1600" dirty="0" err="1">
                <a:latin typeface="TT Commons Light" panose="02000506030000020003" pitchFamily="50" charset="0"/>
                <a:ea typeface="Calibri" panose="020F0502020204030204" pitchFamily="34" charset="0"/>
                <a:cs typeface="Arial" panose="020B0604020202020204" pitchFamily="34" charset="0"/>
              </a:rPr>
              <a:t>Carnitina</a:t>
            </a:r>
            <a:r>
              <a:rPr lang="es-ES" sz="1600" dirty="0">
                <a:latin typeface="TT Commons Light" panose="02000506030000020003" pitchFamily="50" charset="0"/>
                <a:ea typeface="Calibri" panose="020F0502020204030204" pitchFamily="34" charset="0"/>
                <a:cs typeface="Arial" panose="020B0604020202020204" pitchFamily="34" charset="0"/>
              </a:rPr>
              <a:t>, </a:t>
            </a:r>
            <a:endParaRPr lang="en-US" sz="1600"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dirty="0">
              <a:latin typeface="TT Commons Light" panose="02000506030000020003" pitchFamily="50"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PRESENTACIÓN: </a:t>
            </a:r>
            <a:r>
              <a:rPr lang="es-ES" sz="1600" dirty="0" smtClean="0">
                <a:latin typeface="TT Commons Light" panose="02000506030000020003" pitchFamily="50" charset="0"/>
                <a:ea typeface="Calibri" panose="020F0502020204030204" pitchFamily="34" charset="0"/>
                <a:cs typeface="Arial" panose="020B0604020202020204" pitchFamily="34" charset="0"/>
              </a:rPr>
              <a:t>2 botellas </a:t>
            </a:r>
            <a:r>
              <a:rPr lang="es-ES" sz="1600" dirty="0">
                <a:latin typeface="TT Commons Light" panose="02000506030000020003" pitchFamily="50" charset="0"/>
                <a:ea typeface="Calibri" panose="020F0502020204030204" pitchFamily="34" charset="0"/>
                <a:cs typeface="Arial" panose="020B0604020202020204" pitchFamily="34" charset="0"/>
              </a:rPr>
              <a:t>100 </a:t>
            </a:r>
            <a:r>
              <a:rPr lang="es-ES" sz="1600" dirty="0" err="1">
                <a:latin typeface="TT Commons Light" panose="02000506030000020003" pitchFamily="50" charset="0"/>
                <a:ea typeface="Calibri" panose="020F0502020204030204" pitchFamily="34" charset="0"/>
                <a:cs typeface="Arial" panose="020B0604020202020204" pitchFamily="34" charset="0"/>
              </a:rPr>
              <a:t>mL</a:t>
            </a:r>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MODO DE USO: </a:t>
            </a:r>
            <a:r>
              <a:rPr lang="es-ES" sz="1600" dirty="0">
                <a:latin typeface="TT Commons Light" panose="02000506030000020003" pitchFamily="50" charset="0"/>
                <a:ea typeface="Calibri" panose="020F0502020204030204" pitchFamily="34" charset="0"/>
                <a:cs typeface="Arial" panose="020B0604020202020204" pitchFamily="34" charset="0"/>
              </a:rPr>
              <a:t>Aplicar CELLU ATTACK BODY </a:t>
            </a:r>
            <a:r>
              <a:rPr lang="es-ES" sz="1600" dirty="0" smtClean="0">
                <a:latin typeface="TT Commons Light" panose="02000506030000020003" pitchFamily="50" charset="0"/>
                <a:ea typeface="Calibri" panose="020F0502020204030204" pitchFamily="34" charset="0"/>
                <a:cs typeface="Arial" panose="020B0604020202020204" pitchFamily="34" charset="0"/>
              </a:rPr>
              <a:t>SCULPTOR </a:t>
            </a:r>
            <a:r>
              <a:rPr lang="es-ES" sz="1600" dirty="0">
                <a:latin typeface="TT Commons Light" panose="02000506030000020003" pitchFamily="50" charset="0"/>
                <a:ea typeface="Calibri" panose="020F0502020204030204" pitchFamily="34" charset="0"/>
                <a:cs typeface="Arial" panose="020B0604020202020204" pitchFamily="34" charset="0"/>
              </a:rPr>
              <a:t>abundantemente sobre la zona a tratar mediante maniobras de drenaje y amasamiento en sentido </a:t>
            </a:r>
            <a:r>
              <a:rPr lang="es-ES" sz="1600" dirty="0" smtClean="0">
                <a:latin typeface="TT Commons Light" panose="02000506030000020003" pitchFamily="50" charset="0"/>
                <a:ea typeface="Calibri" panose="020F0502020204030204" pitchFamily="34" charset="0"/>
                <a:cs typeface="Arial" panose="020B0604020202020204" pitchFamily="34" charset="0"/>
              </a:rPr>
              <a:t>ascendente.</a:t>
            </a:r>
            <a:endParaRPr lang="es-ES" sz="1600" dirty="0">
              <a:latin typeface="TT Commons Light" panose="02000506030000020003" pitchFamily="50" charset="0"/>
              <a:ea typeface="Calibri" panose="020F0502020204030204" pitchFamily="34" charset="0"/>
              <a:cs typeface="Arial" panose="020B0604020202020204"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400" y="1438257"/>
            <a:ext cx="965041" cy="346710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319" y="1435326"/>
            <a:ext cx="965041" cy="3467100"/>
          </a:xfrm>
          <a:prstGeom prst="rect">
            <a:avLst/>
          </a:prstGeom>
        </p:spPr>
      </p:pic>
    </p:spTree>
    <p:extLst>
      <p:ext uri="{BB962C8B-B14F-4D97-AF65-F5344CB8AC3E}">
        <p14:creationId xmlns:p14="http://schemas.microsoft.com/office/powerpoint/2010/main" val="3784238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8500" y="1409700"/>
            <a:ext cx="4504267" cy="3580360"/>
          </a:xfrm>
          <a:prstGeom prst="rect">
            <a:avLst/>
          </a:prstGeom>
        </p:spPr>
        <p:txBody>
          <a:bodyPr vert="horz" wrap="square" lIns="0" tIns="10054" rIns="0" bIns="0" rtlCol="0">
            <a:spAutoFit/>
          </a:bodyPr>
          <a:lstStyle/>
          <a:p>
            <a:pPr marL="10054" marR="4233">
              <a:lnSpc>
                <a:spcPct val="150000"/>
              </a:lnSpc>
              <a:spcBef>
                <a:spcPts val="79"/>
              </a:spcBef>
            </a:pPr>
            <a:r>
              <a:rPr sz="1600" dirty="0">
                <a:latin typeface="TT Commons Light" panose="02000506030000020003" pitchFamily="50" charset="0"/>
              </a:rPr>
              <a:t>La línea corporal de atache, corporal care,  aporta productos para la limpieza y  cuidado diario de la piel al igual que  tratamiento específico anticelulítico.</a:t>
            </a:r>
          </a:p>
          <a:p>
            <a:pPr>
              <a:spcBef>
                <a:spcPts val="29"/>
              </a:spcBef>
            </a:pPr>
            <a:endParaRPr sz="1600" dirty="0">
              <a:latin typeface="TT Commons Light" panose="02000506030000020003" pitchFamily="50" charset="0"/>
            </a:endParaRPr>
          </a:p>
          <a:p>
            <a:pPr marL="78843" marR="75668" indent="-529">
              <a:lnSpc>
                <a:spcPct val="150000"/>
              </a:lnSpc>
            </a:pPr>
            <a:r>
              <a:rPr sz="1600" dirty="0">
                <a:latin typeface="TT Commons Light" panose="02000506030000020003" pitchFamily="50" charset="0"/>
              </a:rPr>
              <a:t>Gracias a sus ingredientes, los productos  dejan una sensación agradable tas su uso  y resultados notables por la combinación  de </a:t>
            </a:r>
            <a:r>
              <a:rPr sz="1600" dirty="0" err="1">
                <a:latin typeface="TT Commons Light" panose="02000506030000020003" pitchFamily="50" charset="0"/>
              </a:rPr>
              <a:t>los</a:t>
            </a:r>
            <a:r>
              <a:rPr sz="1600" dirty="0">
                <a:latin typeface="TT Commons Light" panose="02000506030000020003" pitchFamily="50" charset="0"/>
              </a:rPr>
              <a:t> </a:t>
            </a:r>
            <a:r>
              <a:rPr sz="1600" dirty="0" err="1" smtClean="0">
                <a:latin typeface="TT Commons Light" panose="02000506030000020003" pitchFamily="50" charset="0"/>
              </a:rPr>
              <a:t>mismo</a:t>
            </a:r>
            <a:r>
              <a:rPr lang="es-ES" sz="1600" dirty="0" smtClean="0">
                <a:latin typeface="TT Commons Light" panose="02000506030000020003" pitchFamily="50" charset="0"/>
              </a:rPr>
              <a:t>s.</a:t>
            </a:r>
          </a:p>
          <a:p>
            <a:pPr marL="78843" marR="75668" indent="-529">
              <a:lnSpc>
                <a:spcPct val="150000"/>
              </a:lnSpc>
            </a:pPr>
            <a:endParaRPr lang="es-ES" sz="1600" dirty="0">
              <a:latin typeface="TT Commons Light" panose="02000506030000020003" pitchFamily="50" charset="0"/>
            </a:endParaRPr>
          </a:p>
          <a:p>
            <a:pPr marL="78843" marR="75668" indent="-529">
              <a:lnSpc>
                <a:spcPct val="150000"/>
              </a:lnSpc>
            </a:pPr>
            <a:r>
              <a:rPr lang="es-ES" sz="1600" dirty="0" smtClean="0">
                <a:latin typeface="TT Commons Light" panose="02000506030000020003" pitchFamily="50" charset="0"/>
              </a:rPr>
              <a:t>Maximizan los resultados obtenidos en los tratamientos profesionales en cabina.</a:t>
            </a:r>
            <a:endParaRPr sz="1600" dirty="0">
              <a:latin typeface="TT Commons Light" panose="02000506030000020003" pitchFamily="50" charset="0"/>
            </a:endParaRPr>
          </a:p>
        </p:txBody>
      </p:sp>
      <p:sp>
        <p:nvSpPr>
          <p:cNvPr id="12" name="Título 8"/>
          <p:cNvSpPr>
            <a:spLocks noGrp="1"/>
          </p:cNvSpPr>
          <p:nvPr>
            <p:ph type="title"/>
          </p:nvPr>
        </p:nvSpPr>
        <p:spPr>
          <a:xfrm>
            <a:off x="698500" y="445037"/>
            <a:ext cx="3297056" cy="332399"/>
          </a:xfrm>
        </p:spPr>
        <p:txBody>
          <a:bodyPr/>
          <a:lstStyle/>
          <a:p>
            <a:r>
              <a:rPr lang="es-ES" sz="2400" spc="300" dirty="0" smtClean="0">
                <a:latin typeface="Bebas Neue Regular" panose="00000500000000000000" pitchFamily="50" charset="0"/>
              </a:rPr>
              <a:t>Cuidado corporal diario</a:t>
            </a:r>
            <a:endParaRPr lang="es-ES" sz="2400" spc="300" dirty="0">
              <a:latin typeface="Bebas Neue Regular" panose="00000500000000000000" pitchFamily="50"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6263" y="1104900"/>
            <a:ext cx="2754311" cy="42672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952" y="1591836"/>
            <a:ext cx="2163283" cy="3780264"/>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063" y="1716424"/>
            <a:ext cx="1530048" cy="37779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924"/>
            <a:ext cx="10817394" cy="4365742"/>
          </a:xfrm>
          <a:prstGeom prst="rect">
            <a:avLst/>
          </a:prstGeom>
        </p:spPr>
      </p:pic>
      <p:sp>
        <p:nvSpPr>
          <p:cNvPr id="9" name="CuadroTexto 8"/>
          <p:cNvSpPr txBox="1"/>
          <p:nvPr/>
        </p:nvSpPr>
        <p:spPr>
          <a:xfrm>
            <a:off x="3431341" y="3433565"/>
            <a:ext cx="3081292" cy="738215"/>
          </a:xfrm>
          <a:prstGeom prst="rect">
            <a:avLst/>
          </a:prstGeom>
          <a:noFill/>
        </p:spPr>
        <p:txBody>
          <a:bodyPr wrap="none" rtlCol="0">
            <a:spAutoFit/>
          </a:bodyPr>
          <a:lstStyle/>
          <a:p>
            <a:pPr algn="ctr" rtl="0">
              <a:lnSpc>
                <a:spcPct val="150000"/>
              </a:lnSpc>
            </a:pPr>
            <a:r>
              <a:rPr lang="es-ES" sz="2798" b="1" dirty="0">
                <a:latin typeface="Gotham Rounded Book" pitchFamily="50" charset="0"/>
                <a:cs typeface="Gotham Book" pitchFamily="50" charset="0"/>
              </a:rPr>
              <a:t>INGREDIENTES</a:t>
            </a:r>
            <a:endParaRPr lang="es-ES" sz="2798" dirty="0">
              <a:latin typeface="Gotham Rounded Book" pitchFamily="50" charset="0"/>
              <a:cs typeface="Gotham Book" pitchFamily="50" charset="0"/>
            </a:endParaRPr>
          </a:p>
        </p:txBody>
      </p:sp>
      <p:pic>
        <p:nvPicPr>
          <p:cNvPr id="2" name="Imagen 1"/>
          <p:cNvPicPr>
            <a:picLocks noChangeAspect="1"/>
          </p:cNvPicPr>
          <p:nvPr/>
        </p:nvPicPr>
        <p:blipFill>
          <a:blip r:embed="rId3"/>
          <a:stretch>
            <a:fillRect/>
          </a:stretch>
        </p:blipFill>
        <p:spPr>
          <a:xfrm>
            <a:off x="4046442" y="246010"/>
            <a:ext cx="2227326" cy="2175827"/>
          </a:xfrm>
          <a:prstGeom prst="rect">
            <a:avLst/>
          </a:prstGeom>
        </p:spPr>
      </p:pic>
    </p:spTree>
    <p:extLst>
      <p:ext uri="{BB962C8B-B14F-4D97-AF65-F5344CB8AC3E}">
        <p14:creationId xmlns:p14="http://schemas.microsoft.com/office/powerpoint/2010/main" val="137525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63679" y="1165620"/>
            <a:ext cx="8319063" cy="3847207"/>
          </a:xfrm>
          <a:prstGeom prst="rect">
            <a:avLst/>
          </a:prstGeom>
          <a:noFill/>
        </p:spPr>
        <p:txBody>
          <a:bodyPr wrap="square" rtlCol="0">
            <a:spAutoFit/>
          </a:bodyPr>
          <a:lstStyle/>
          <a:p>
            <a:r>
              <a:rPr lang="es-ES" sz="1600" b="1" dirty="0">
                <a:latin typeface="TT Commons Light" panose="02000506030000020003" pitchFamily="50" charset="0"/>
              </a:rPr>
              <a:t>CARNITINA:</a:t>
            </a:r>
          </a:p>
          <a:p>
            <a:r>
              <a:rPr lang="es-ES" sz="1600" dirty="0">
                <a:latin typeface="TT Commons Light" panose="02000506030000020003" pitchFamily="50" charset="0"/>
              </a:rPr>
              <a:t>E</a:t>
            </a:r>
            <a:r>
              <a:rPr lang="es-ES" sz="1600" dirty="0" smtClean="0">
                <a:latin typeface="TT Commons Light" panose="02000506030000020003" pitchFamily="50" charset="0"/>
              </a:rPr>
              <a:t>s </a:t>
            </a:r>
            <a:r>
              <a:rPr lang="es-ES" sz="1600" dirty="0">
                <a:latin typeface="TT Commons Light" panose="02000506030000020003" pitchFamily="50" charset="0"/>
              </a:rPr>
              <a:t>una molécula natural que desempeña un papel importante en el metabolismo de las grasas. Ayuda a transportar los ácidos grasos a las mitocondrias, donde se queman para producir energía</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dirty="0">
                <a:latin typeface="TT Commons Light" panose="02000506030000020003" pitchFamily="50" charset="0"/>
              </a:rPr>
              <a:t>L</a:t>
            </a:r>
            <a:r>
              <a:rPr lang="es-ES" sz="1600" dirty="0" smtClean="0">
                <a:latin typeface="TT Commons Light" panose="02000506030000020003" pitchFamily="50" charset="0"/>
              </a:rPr>
              <a:t>a </a:t>
            </a:r>
            <a:r>
              <a:rPr lang="es-ES" sz="1600" dirty="0" err="1">
                <a:latin typeface="TT Commons Light" panose="02000506030000020003" pitchFamily="50" charset="0"/>
              </a:rPr>
              <a:t>carnitina</a:t>
            </a:r>
            <a:r>
              <a:rPr lang="es-ES" sz="1600" dirty="0">
                <a:latin typeface="TT Commons Light" panose="02000506030000020003" pitchFamily="50" charset="0"/>
              </a:rPr>
              <a:t> puede ayudar a mejorar la circulación sanguínea y la eliminación de grasas en áreas específicas del cuerpo, lo que puede reducir la apariencia de la celulitis y promover una piel más firme</a:t>
            </a:r>
            <a:r>
              <a:rPr lang="es-ES" sz="1600" dirty="0" smtClean="0">
                <a:latin typeface="TT Commons Light" panose="02000506030000020003" pitchFamily="50" charset="0"/>
              </a:rPr>
              <a:t>.</a:t>
            </a:r>
          </a:p>
          <a:p>
            <a:endParaRPr lang="es-ES" sz="1600" spc="-4" dirty="0">
              <a:solidFill>
                <a:srgbClr val="093E68"/>
              </a:solidFill>
              <a:latin typeface="TT Commons Light" panose="02000506030000020003" pitchFamily="50" charset="0"/>
              <a:cs typeface="TeXGyreAdventor"/>
            </a:endParaRPr>
          </a:p>
          <a:p>
            <a:r>
              <a:rPr lang="es-ES" sz="1600" b="1" dirty="0" smtClean="0">
                <a:latin typeface="TT Commons Light" panose="02000506030000020003" pitchFamily="50" charset="0"/>
              </a:rPr>
              <a:t>CAFEÍNA: </a:t>
            </a:r>
          </a:p>
          <a:p>
            <a:r>
              <a:rPr lang="es-ES" sz="1600" dirty="0" smtClean="0">
                <a:latin typeface="TT Commons Light" panose="02000506030000020003" pitchFamily="50" charset="0"/>
              </a:rPr>
              <a:t>Actúa </a:t>
            </a:r>
            <a:r>
              <a:rPr lang="es-ES" sz="1600" dirty="0">
                <a:latin typeface="TT Commons Light" panose="02000506030000020003" pitchFamily="50" charset="0"/>
              </a:rPr>
              <a:t>como un diurético y un vasoconstrictor, lo que puede ayudar a reducir la retención de líquidos y mejorar la circulación sanguínea en la piel. </a:t>
            </a:r>
            <a:r>
              <a:rPr lang="es-ES" sz="1600" dirty="0" smtClean="0">
                <a:latin typeface="TT Commons Light" panose="02000506030000020003" pitchFamily="50" charset="0"/>
              </a:rPr>
              <a:t>Proporciona una </a:t>
            </a:r>
            <a:r>
              <a:rPr lang="es-ES" sz="1600" dirty="0">
                <a:latin typeface="TT Commons Light" panose="02000506030000020003" pitchFamily="50" charset="0"/>
              </a:rPr>
              <a:t>apariencia más suave y firme, así como a la reducción de la celulitis al estimular la descomposición de las células grasas</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OMEGA FRESH</a:t>
            </a:r>
          </a:p>
          <a:p>
            <a:r>
              <a:rPr lang="es-ES" sz="1600" dirty="0">
                <a:latin typeface="TT Commons Light" panose="02000506030000020003" pitchFamily="50" charset="0"/>
              </a:rPr>
              <a:t>Compuesto de ácidos grasos omega-3, que refrescan la piel y ayudan a fortalecer la barrera cutánea, manteniendo la piel hidratada y protegida.</a:t>
            </a:r>
          </a:p>
        </p:txBody>
      </p:sp>
      <p:sp>
        <p:nvSpPr>
          <p:cNvPr id="17" name="Título 8"/>
          <p:cNvSpPr>
            <a:spLocks noGrp="1"/>
          </p:cNvSpPr>
          <p:nvPr>
            <p:ph type="title"/>
          </p:nvPr>
        </p:nvSpPr>
        <p:spPr>
          <a:xfrm>
            <a:off x="699717" y="400354"/>
            <a:ext cx="3567836" cy="424603"/>
          </a:xfrm>
        </p:spPr>
        <p:txBody>
          <a:bodyPr/>
          <a:lstStyle/>
          <a:p>
            <a:pPr algn="l" rtl="0"/>
            <a:r>
              <a:rPr lang="es-ES" sz="2399" spc="300" dirty="0" smtClean="0"/>
              <a:t>INGREDIENTES PRINCIPALES</a:t>
            </a:r>
            <a:endParaRPr lang="es-ES" sz="2399" spc="300" dirty="0"/>
          </a:p>
        </p:txBody>
      </p:sp>
    </p:spTree>
    <p:extLst>
      <p:ext uri="{BB962C8B-B14F-4D97-AF65-F5344CB8AC3E}">
        <p14:creationId xmlns:p14="http://schemas.microsoft.com/office/powerpoint/2010/main" val="3419877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63679" y="1165620"/>
            <a:ext cx="8319063" cy="4278094"/>
          </a:xfrm>
          <a:prstGeom prst="rect">
            <a:avLst/>
          </a:prstGeom>
          <a:noFill/>
        </p:spPr>
        <p:txBody>
          <a:bodyPr wrap="square" rtlCol="0">
            <a:spAutoFit/>
          </a:bodyPr>
          <a:lstStyle/>
          <a:p>
            <a:r>
              <a:rPr lang="es-ES" sz="1600" b="1" dirty="0" smtClean="0">
                <a:latin typeface="TT Commons Light" panose="02000506030000020003" pitchFamily="50" charset="0"/>
              </a:rPr>
              <a:t>CAPSAICINA</a:t>
            </a:r>
            <a:endParaRPr lang="es-ES" sz="1600" b="1" dirty="0">
              <a:latin typeface="TT Commons Light" panose="02000506030000020003" pitchFamily="50" charset="0"/>
            </a:endParaRPr>
          </a:p>
          <a:p>
            <a:r>
              <a:rPr lang="es-ES" sz="1600" dirty="0">
                <a:latin typeface="TT Commons Light" panose="02000506030000020003" pitchFamily="50" charset="0"/>
              </a:rPr>
              <a:t>La </a:t>
            </a:r>
            <a:r>
              <a:rPr lang="es-ES" sz="1600" dirty="0" err="1">
                <a:latin typeface="TT Commons Light" panose="02000506030000020003" pitchFamily="50" charset="0"/>
              </a:rPr>
              <a:t>capsaicina</a:t>
            </a:r>
            <a:r>
              <a:rPr lang="es-ES" sz="1600" dirty="0">
                <a:latin typeface="TT Commons Light" panose="02000506030000020003" pitchFamily="50" charset="0"/>
              </a:rPr>
              <a:t> es un compuesto natural que se encuentra en los chiles picantes. Y tiene una serie de propiedades especialmente beneficiosas para su uso tópico</a:t>
            </a:r>
            <a:r>
              <a:rPr lang="es-ES" sz="1600" dirty="0" smtClean="0">
                <a:latin typeface="TT Commons Light" panose="02000506030000020003" pitchFamily="50" charset="0"/>
              </a:rPr>
              <a:t>.</a:t>
            </a:r>
          </a:p>
          <a:p>
            <a:r>
              <a:rPr lang="es-ES" sz="1600" b="1" dirty="0" smtClean="0">
                <a:latin typeface="TT Commons Light" panose="02000506030000020003" pitchFamily="50" charset="0"/>
              </a:rPr>
              <a:t>Estimulación </a:t>
            </a:r>
            <a:r>
              <a:rPr lang="es-ES" sz="1600" b="1" dirty="0">
                <a:latin typeface="TT Commons Light" panose="02000506030000020003" pitchFamily="50" charset="0"/>
              </a:rPr>
              <a:t>de la circulación sanguínea</a:t>
            </a:r>
            <a:r>
              <a:rPr lang="es-ES" sz="1600" dirty="0">
                <a:latin typeface="TT Commons Light" panose="02000506030000020003" pitchFamily="50" charset="0"/>
              </a:rPr>
              <a:t>: La </a:t>
            </a:r>
            <a:r>
              <a:rPr lang="es-ES" sz="1600" dirty="0" err="1">
                <a:latin typeface="TT Commons Light" panose="02000506030000020003" pitchFamily="50" charset="0"/>
              </a:rPr>
              <a:t>capsaicina</a:t>
            </a:r>
            <a:r>
              <a:rPr lang="es-ES" sz="1600" dirty="0">
                <a:latin typeface="TT Commons Light" panose="02000506030000020003" pitchFamily="50" charset="0"/>
              </a:rPr>
              <a:t> tiene propiedades vasodilatadoras, lo que significa que puede ayudar a mejorar la circulación y a proporcionar nutrientes y oxígeno a los tejidos.</a:t>
            </a:r>
            <a:endParaRPr lang="en-US" sz="1600" dirty="0">
              <a:latin typeface="TT Commons Light" panose="02000506030000020003" pitchFamily="50" charset="0"/>
            </a:endParaRPr>
          </a:p>
          <a:p>
            <a:r>
              <a:rPr lang="es-ES" sz="1600" b="1" dirty="0">
                <a:latin typeface="TT Commons Light" panose="02000506030000020003" pitchFamily="50" charset="0"/>
              </a:rPr>
              <a:t>Estímulo del metabolismo y la quema de grasa: </a:t>
            </a:r>
            <a:r>
              <a:rPr lang="es-ES" sz="1600" dirty="0">
                <a:latin typeface="TT Commons Light" panose="02000506030000020003" pitchFamily="50" charset="0"/>
              </a:rPr>
              <a:t>Tiene un efecto </a:t>
            </a:r>
            <a:r>
              <a:rPr lang="es-ES" sz="1600" dirty="0" err="1">
                <a:latin typeface="TT Commons Light" panose="02000506030000020003" pitchFamily="50" charset="0"/>
              </a:rPr>
              <a:t>termogénico</a:t>
            </a:r>
            <a:r>
              <a:rPr lang="es-ES" sz="1600" dirty="0">
                <a:latin typeface="TT Commons Light" panose="02000506030000020003" pitchFamily="50" charset="0"/>
              </a:rPr>
              <a:t>, lo que significa que puede aumentar la producción de calor en el cuerpo y estimular el metabolismo. Esto puede ayudar a promover la quema de calorías y la reducción de la grasa corporal.</a:t>
            </a:r>
            <a:endParaRPr lang="en-US" sz="1600" dirty="0">
              <a:latin typeface="TT Commons Light" panose="02000506030000020003" pitchFamily="50" charset="0"/>
            </a:endParaRPr>
          </a:p>
          <a:p>
            <a:endParaRPr lang="es-ES" sz="1600" spc="-4" dirty="0">
              <a:solidFill>
                <a:srgbClr val="093E68"/>
              </a:solidFill>
              <a:latin typeface="TT Commons Light" panose="02000506030000020003" pitchFamily="50" charset="0"/>
              <a:cs typeface="TeXGyreAdventor"/>
            </a:endParaRPr>
          </a:p>
          <a:p>
            <a:r>
              <a:rPr lang="es-ES" sz="1600" b="1" dirty="0" smtClean="0">
                <a:latin typeface="TT Commons Light" panose="02000506030000020003" pitchFamily="50" charset="0"/>
              </a:rPr>
              <a:t>ESPIRULINA</a:t>
            </a:r>
          </a:p>
          <a:p>
            <a:r>
              <a:rPr lang="es-ES" sz="1600" dirty="0">
                <a:latin typeface="TT Commons Light" panose="02000506030000020003" pitchFamily="50" charset="0"/>
              </a:rPr>
              <a:t>La </a:t>
            </a:r>
            <a:r>
              <a:rPr lang="es-ES" sz="1600" dirty="0" err="1">
                <a:latin typeface="TT Commons Light" panose="02000506030000020003" pitchFamily="50" charset="0"/>
              </a:rPr>
              <a:t>espirulina</a:t>
            </a:r>
            <a:r>
              <a:rPr lang="es-ES" sz="1600" dirty="0">
                <a:latin typeface="TT Commons Light" panose="02000506030000020003" pitchFamily="50" charset="0"/>
              </a:rPr>
              <a:t> es un tipo de alga verde azulada que es rica en nutrientes como proteínas, vitaminas, minerales y antioxidantes y ayuda a nutrir y revitalizar la piel</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FUCUS</a:t>
            </a:r>
          </a:p>
          <a:p>
            <a:r>
              <a:rPr lang="es-ES" sz="1600" dirty="0">
                <a:latin typeface="TT Commons Light" panose="02000506030000020003" pitchFamily="50" charset="0"/>
              </a:rPr>
              <a:t>Es un tipo de alga marina con propiedades reafirmantes y tonificantes. Además, estimula la circulación sanguínea y puede tener un efecto reafirmante en la piel, lo que puede reducir la apariencia de la celulitis.</a:t>
            </a:r>
            <a:endParaRPr lang="en-US" sz="1600" dirty="0">
              <a:latin typeface="TT Commons Light" panose="02000506030000020003" pitchFamily="50" charset="0"/>
            </a:endParaRPr>
          </a:p>
        </p:txBody>
      </p:sp>
      <p:sp>
        <p:nvSpPr>
          <p:cNvPr id="17" name="Título 8"/>
          <p:cNvSpPr>
            <a:spLocks noGrp="1"/>
          </p:cNvSpPr>
          <p:nvPr>
            <p:ph type="title"/>
          </p:nvPr>
        </p:nvSpPr>
        <p:spPr>
          <a:xfrm>
            <a:off x="699717" y="400354"/>
            <a:ext cx="3567836" cy="424603"/>
          </a:xfrm>
        </p:spPr>
        <p:txBody>
          <a:bodyPr/>
          <a:lstStyle/>
          <a:p>
            <a:pPr algn="l" rtl="0"/>
            <a:r>
              <a:rPr lang="es-ES" sz="2399" spc="300" dirty="0" smtClean="0"/>
              <a:t>INGREDIENTES PRINCIPALES</a:t>
            </a:r>
            <a:endParaRPr lang="es-ES" sz="2399" spc="300" dirty="0"/>
          </a:p>
        </p:txBody>
      </p:sp>
    </p:spTree>
    <p:extLst>
      <p:ext uri="{BB962C8B-B14F-4D97-AF65-F5344CB8AC3E}">
        <p14:creationId xmlns:p14="http://schemas.microsoft.com/office/powerpoint/2010/main" val="492302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63679" y="1165620"/>
            <a:ext cx="8319063" cy="4031873"/>
          </a:xfrm>
          <a:prstGeom prst="rect">
            <a:avLst/>
          </a:prstGeom>
          <a:noFill/>
        </p:spPr>
        <p:txBody>
          <a:bodyPr wrap="square" rtlCol="0">
            <a:spAutoFit/>
          </a:bodyPr>
          <a:lstStyle/>
          <a:p>
            <a:pPr marL="285739" indent="-285739"/>
            <a:r>
              <a:rPr lang="es-ES" sz="1600" b="1" spc="-4" dirty="0">
                <a:latin typeface="TT Commons Light" panose="02000506030000020003" pitchFamily="50" charset="0"/>
                <a:cs typeface="TeXGyreAdventor"/>
              </a:rPr>
              <a:t>Proteínas de soja: </a:t>
            </a:r>
            <a:r>
              <a:rPr lang="es-ES" sz="1600" spc="-4" dirty="0">
                <a:latin typeface="TT Commons Light" panose="02000506030000020003" pitchFamily="50" charset="0"/>
                <a:cs typeface="TeXGyreAdventor"/>
              </a:rPr>
              <a:t>Favorece la respiración celular, permitiendo que la piel se defienda activamente del envejecimiento, dinamizando el metabolismo cutáneo </a:t>
            </a:r>
          </a:p>
          <a:p>
            <a:pPr marL="285739" indent="-285739"/>
            <a:endParaRPr lang="es-ES" sz="1600" spc="-4" dirty="0">
              <a:latin typeface="TT Commons Light" panose="02000506030000020003" pitchFamily="50" charset="0"/>
              <a:cs typeface="TeXGyreAdventor"/>
            </a:endParaRPr>
          </a:p>
          <a:p>
            <a:pPr marL="285739" indent="-285739"/>
            <a:r>
              <a:rPr lang="es-ES" sz="1600" b="1" spc="-4" dirty="0">
                <a:latin typeface="TT Commons Light" panose="02000506030000020003" pitchFamily="50" charset="0"/>
                <a:cs typeface="TeXGyreAdventor"/>
              </a:rPr>
              <a:t>Aceite de jojoba: </a:t>
            </a:r>
            <a:r>
              <a:rPr lang="es-ES" altLang="en-US" sz="1600" spc="-4" dirty="0">
                <a:latin typeface="TT Commons Light" panose="02000506030000020003" pitchFamily="50" charset="0"/>
                <a:cs typeface="TeXGyreAdventor"/>
              </a:rPr>
              <a:t>Actúa como humectante y suavizante de la piel por acción conjunta al formar una capa lipídica parcialmente oclusiva incrementando así la hidratación evitando la evaporación del agua</a:t>
            </a:r>
          </a:p>
          <a:p>
            <a:pPr marL="285739" indent="-285739"/>
            <a:endParaRPr lang="es-ES" sz="1600" spc="-4" dirty="0">
              <a:latin typeface="TT Commons Light" panose="02000506030000020003" pitchFamily="50" charset="0"/>
              <a:cs typeface="TeXGyreAdventor"/>
            </a:endParaRPr>
          </a:p>
          <a:p>
            <a:pPr marL="285739" indent="-285739"/>
            <a:r>
              <a:rPr lang="es-ES" sz="1600" b="1" spc="-4" dirty="0">
                <a:latin typeface="TT Commons Light" panose="02000506030000020003" pitchFamily="50" charset="0"/>
                <a:cs typeface="TeXGyreAdventor"/>
              </a:rPr>
              <a:t>Extractos de algas: </a:t>
            </a:r>
            <a:r>
              <a:rPr lang="es-ES" sz="1600" spc="-4" dirty="0">
                <a:latin typeface="TT Commons Light" panose="02000506030000020003" pitchFamily="50" charset="0"/>
                <a:cs typeface="TeXGyreAdventor"/>
              </a:rPr>
              <a:t>Se caracterizan por su alto contenido en Yodo Orgánico, de fácil absorción y de alta acción </a:t>
            </a:r>
            <a:r>
              <a:rPr lang="es-ES" sz="1600" spc="-4" dirty="0" err="1">
                <a:latin typeface="TT Commons Light" panose="02000506030000020003" pitchFamily="50" charset="0"/>
                <a:cs typeface="TeXGyreAdventor"/>
              </a:rPr>
              <a:t>lipolítica</a:t>
            </a:r>
            <a:r>
              <a:rPr lang="es-ES" sz="1600" spc="-4" dirty="0">
                <a:latin typeface="TT Commons Light" panose="02000506030000020003" pitchFamily="50" charset="0"/>
                <a:cs typeface="TeXGyreAdventor"/>
              </a:rPr>
              <a:t>, contribuyendo a eliminar las retenciones de grasa. Contienen también Ácido </a:t>
            </a:r>
            <a:r>
              <a:rPr lang="es-ES" sz="1600" spc="-4" dirty="0" err="1">
                <a:latin typeface="TT Commons Light" panose="02000506030000020003" pitchFamily="50" charset="0"/>
                <a:cs typeface="TeXGyreAdventor"/>
              </a:rPr>
              <a:t>Algínico</a:t>
            </a:r>
            <a:r>
              <a:rPr lang="es-ES" sz="1600" spc="-4" dirty="0">
                <a:latin typeface="TT Commons Light" panose="02000506030000020003" pitchFamily="50" charset="0"/>
                <a:cs typeface="TeXGyreAdventor"/>
              </a:rPr>
              <a:t> con alto poder de hidratación</a:t>
            </a:r>
          </a:p>
          <a:p>
            <a:pPr marL="285739" indent="-285739"/>
            <a:endParaRPr lang="es-ES" sz="1600" spc="-4" dirty="0">
              <a:latin typeface="TT Commons Light" panose="02000506030000020003" pitchFamily="50" charset="0"/>
              <a:cs typeface="TeXGyreAdventor"/>
            </a:endParaRPr>
          </a:p>
          <a:p>
            <a:pPr marL="285739" indent="-285739"/>
            <a:r>
              <a:rPr lang="es-ES" sz="1600" b="1" spc="-4" dirty="0" smtClean="0">
                <a:latin typeface="TT Commons Light" panose="02000506030000020003" pitchFamily="50" charset="0"/>
                <a:cs typeface="TeXGyreAdventor"/>
              </a:rPr>
              <a:t>Azúcar de caña</a:t>
            </a:r>
            <a:r>
              <a:rPr lang="es-ES" sz="1600" spc="-4" dirty="0" smtClean="0">
                <a:latin typeface="TT Commons Light" panose="02000506030000020003" pitchFamily="50" charset="0"/>
                <a:cs typeface="TeXGyreAdventor"/>
              </a:rPr>
              <a:t>: </a:t>
            </a:r>
            <a:r>
              <a:rPr lang="es-ES_tradnl" altLang="en-US" sz="1600" spc="-4" dirty="0">
                <a:latin typeface="TT Commons Light" panose="02000506030000020003" pitchFamily="50" charset="0"/>
                <a:cs typeface="TeXGyreAdventor"/>
              </a:rPr>
              <a:t>cristales de azúcar morena que generan un </a:t>
            </a:r>
            <a:r>
              <a:rPr lang="es-ES_tradnl" altLang="en-US" sz="1600" spc="-4" dirty="0" err="1">
                <a:latin typeface="TT Commons Light" panose="02000506030000020003" pitchFamily="50" charset="0"/>
                <a:cs typeface="TeXGyreAdventor"/>
              </a:rPr>
              <a:t>un</a:t>
            </a:r>
            <a:r>
              <a:rPr lang="es-ES_tradnl" altLang="en-US" sz="1600" spc="-4" dirty="0">
                <a:latin typeface="TT Commons Light" panose="02000506030000020003" pitchFamily="50" charset="0"/>
                <a:cs typeface="TeXGyreAdventor"/>
              </a:rPr>
              <a:t> suave arrastre, estimulando la microcirculación, hidratando y humectando la piel.</a:t>
            </a:r>
          </a:p>
          <a:p>
            <a:pPr marL="285739" indent="-285739"/>
            <a:endParaRPr lang="es-ES" sz="1600" b="1" spc="-4" dirty="0" smtClean="0">
              <a:latin typeface="TT Commons Light" panose="02000506030000020003" pitchFamily="50" charset="0"/>
              <a:cs typeface="TeXGyreAdventor"/>
            </a:endParaRPr>
          </a:p>
          <a:p>
            <a:pPr marL="285739" indent="-285739"/>
            <a:r>
              <a:rPr lang="es-ES" sz="1600" b="1" spc="-4" dirty="0" smtClean="0">
                <a:latin typeface="TT Commons Light" panose="02000506030000020003" pitchFamily="50" charset="0"/>
                <a:cs typeface="TeXGyreAdventor"/>
              </a:rPr>
              <a:t>Aceites esenciales: </a:t>
            </a:r>
            <a:r>
              <a:rPr lang="es-ES" sz="1600" spc="-4" dirty="0" smtClean="0">
                <a:latin typeface="TT Commons Light" panose="02000506030000020003" pitchFamily="50" charset="0"/>
                <a:cs typeface="TeXGyreAdventor"/>
              </a:rPr>
              <a:t>Limón, Ciprés, Lavanda, Menta y </a:t>
            </a:r>
            <a:r>
              <a:rPr lang="es-ES" sz="1600" spc="-4" dirty="0" err="1" smtClean="0">
                <a:latin typeface="TT Commons Light" panose="02000506030000020003" pitchFamily="50" charset="0"/>
                <a:cs typeface="TeXGyreAdventor"/>
              </a:rPr>
              <a:t>Cisto</a:t>
            </a:r>
            <a:r>
              <a:rPr lang="es-ES" sz="1600" spc="-4" dirty="0" smtClean="0">
                <a:latin typeface="TT Commons Light" panose="02000506030000020003" pitchFamily="50" charset="0"/>
                <a:cs typeface="TeXGyreAdventor"/>
              </a:rPr>
              <a:t>. Con efecto descongestivo, calmante y tonificante</a:t>
            </a:r>
            <a:endParaRPr lang="en-US" sz="1600" spc="-4" dirty="0">
              <a:latin typeface="TT Commons Light" panose="02000506030000020003" pitchFamily="50" charset="0"/>
              <a:cs typeface="TeXGyreAdventor"/>
            </a:endParaRPr>
          </a:p>
        </p:txBody>
      </p:sp>
      <p:sp>
        <p:nvSpPr>
          <p:cNvPr id="17" name="Título 8"/>
          <p:cNvSpPr>
            <a:spLocks noGrp="1"/>
          </p:cNvSpPr>
          <p:nvPr>
            <p:ph type="title"/>
          </p:nvPr>
        </p:nvSpPr>
        <p:spPr>
          <a:xfrm>
            <a:off x="699717" y="400354"/>
            <a:ext cx="2779928" cy="424603"/>
          </a:xfrm>
        </p:spPr>
        <p:txBody>
          <a:bodyPr/>
          <a:lstStyle/>
          <a:p>
            <a:pPr algn="l" rtl="0"/>
            <a:r>
              <a:rPr lang="es-ES" sz="2399" spc="300" dirty="0" smtClean="0"/>
              <a:t>OTROS INGREDIENTES</a:t>
            </a:r>
            <a:endParaRPr lang="es-ES" sz="2399" spc="300" dirty="0"/>
          </a:p>
        </p:txBody>
      </p:sp>
    </p:spTree>
    <p:extLst>
      <p:ext uri="{BB962C8B-B14F-4D97-AF65-F5344CB8AC3E}">
        <p14:creationId xmlns:p14="http://schemas.microsoft.com/office/powerpoint/2010/main" val="2568001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924"/>
            <a:ext cx="10817394" cy="4365742"/>
          </a:xfrm>
          <a:prstGeom prst="rect">
            <a:avLst/>
          </a:prstGeom>
        </p:spPr>
      </p:pic>
      <p:sp>
        <p:nvSpPr>
          <p:cNvPr id="9" name="CuadroTexto 8"/>
          <p:cNvSpPr txBox="1"/>
          <p:nvPr/>
        </p:nvSpPr>
        <p:spPr>
          <a:xfrm>
            <a:off x="3651660" y="3433565"/>
            <a:ext cx="2640659"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PRODUCTOS</a:t>
            </a:r>
            <a:endParaRPr lang="es-ES" sz="2798" dirty="0">
              <a:latin typeface="Gotham Rounded Book" pitchFamily="50" charset="0"/>
              <a:cs typeface="Gotham Book" pitchFamily="50" charset="0"/>
            </a:endParaRPr>
          </a:p>
        </p:txBody>
      </p:sp>
      <p:pic>
        <p:nvPicPr>
          <p:cNvPr id="2" name="Imagen 1"/>
          <p:cNvPicPr>
            <a:picLocks noChangeAspect="1"/>
          </p:cNvPicPr>
          <p:nvPr/>
        </p:nvPicPr>
        <p:blipFill>
          <a:blip r:embed="rId3"/>
          <a:stretch>
            <a:fillRect/>
          </a:stretch>
        </p:blipFill>
        <p:spPr>
          <a:xfrm>
            <a:off x="4046442" y="246010"/>
            <a:ext cx="2227326" cy="2175827"/>
          </a:xfrm>
          <a:prstGeom prst="rect">
            <a:avLst/>
          </a:prstGeom>
        </p:spPr>
      </p:pic>
    </p:spTree>
    <p:extLst>
      <p:ext uri="{BB962C8B-B14F-4D97-AF65-F5344CB8AC3E}">
        <p14:creationId xmlns:p14="http://schemas.microsoft.com/office/powerpoint/2010/main" val="3560297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56735" y="4840186"/>
            <a:ext cx="1849373" cy="452438"/>
            <a:chOff x="213338" y="6315450"/>
            <a:chExt cx="3895725" cy="542925"/>
          </a:xfrm>
        </p:grpSpPr>
        <p:sp>
          <p:nvSpPr>
            <p:cNvPr id="3" name="object 3"/>
            <p:cNvSpPr/>
            <p:nvPr/>
          </p:nvSpPr>
          <p:spPr>
            <a:xfrm>
              <a:off x="213338" y="6359534"/>
              <a:ext cx="3895386" cy="451235"/>
            </a:xfrm>
            <a:prstGeom prst="rect">
              <a:avLst/>
            </a:prstGeom>
            <a:blipFill>
              <a:blip r:embed="rId2" cstate="print"/>
              <a:stretch>
                <a:fillRect/>
              </a:stretch>
            </a:blipFill>
          </p:spPr>
          <p:txBody>
            <a:bodyPr wrap="square" lIns="0" tIns="0" rIns="0" bIns="0" rtlCol="0"/>
            <a:lstStyle/>
            <a:p>
              <a:endParaRPr sz="1250"/>
            </a:p>
          </p:txBody>
        </p:sp>
        <p:sp>
          <p:nvSpPr>
            <p:cNvPr id="4" name="object 4"/>
            <p:cNvSpPr/>
            <p:nvPr/>
          </p:nvSpPr>
          <p:spPr>
            <a:xfrm>
              <a:off x="1507235" y="6315450"/>
              <a:ext cx="1304544" cy="542545"/>
            </a:xfrm>
            <a:prstGeom prst="rect">
              <a:avLst/>
            </a:prstGeom>
            <a:blipFill>
              <a:blip r:embed="rId3" cstate="print"/>
              <a:stretch>
                <a:fillRect/>
              </a:stretch>
            </a:blipFill>
          </p:spPr>
          <p:txBody>
            <a:bodyPr wrap="square" lIns="0" tIns="0" rIns="0" bIns="0" rtlCol="0"/>
            <a:lstStyle/>
            <a:p>
              <a:endParaRPr sz="1250"/>
            </a:p>
          </p:txBody>
        </p:sp>
        <p:sp>
          <p:nvSpPr>
            <p:cNvPr id="5" name="object 5"/>
            <p:cNvSpPr/>
            <p:nvPr/>
          </p:nvSpPr>
          <p:spPr>
            <a:xfrm>
              <a:off x="263651" y="6390132"/>
              <a:ext cx="3799332" cy="347472"/>
            </a:xfrm>
            <a:prstGeom prst="rect">
              <a:avLst/>
            </a:prstGeom>
            <a:blipFill>
              <a:blip r:embed="rId4" cstate="print"/>
              <a:stretch>
                <a:fillRect/>
              </a:stretch>
            </a:blipFill>
          </p:spPr>
          <p:txBody>
            <a:bodyPr wrap="square" lIns="0" tIns="0" rIns="0" bIns="0" rtlCol="0"/>
            <a:lstStyle/>
            <a:p>
              <a:endParaRPr sz="1250"/>
            </a:p>
          </p:txBody>
        </p:sp>
      </p:grpSp>
      <p:sp>
        <p:nvSpPr>
          <p:cNvPr id="6" name="object 6"/>
          <p:cNvSpPr txBox="1"/>
          <p:nvPr/>
        </p:nvSpPr>
        <p:spPr>
          <a:xfrm>
            <a:off x="1548821" y="4882474"/>
            <a:ext cx="855914" cy="287685"/>
          </a:xfrm>
          <a:prstGeom prst="rect">
            <a:avLst/>
          </a:prstGeom>
        </p:spPr>
        <p:txBody>
          <a:bodyPr vert="horz" wrap="square" lIns="0" tIns="10583" rIns="0" bIns="0" rtlCol="0">
            <a:spAutoFit/>
          </a:bodyPr>
          <a:lstStyle/>
          <a:p>
            <a:pPr marL="10583">
              <a:spcBef>
                <a:spcPts val="83"/>
              </a:spcBef>
            </a:pPr>
            <a:r>
              <a:rPr lang="es-ES" dirty="0" err="1" smtClean="0">
                <a:solidFill>
                  <a:srgbClr val="FFFFFF"/>
                </a:solidFill>
                <a:latin typeface="Bebas Neue Regular" panose="00000500000000000000" pitchFamily="50" charset="0"/>
                <a:cs typeface="Carlito"/>
              </a:rPr>
              <a:t>Ligth</a:t>
            </a:r>
            <a:r>
              <a:rPr lang="es-ES" dirty="0" smtClean="0">
                <a:solidFill>
                  <a:srgbClr val="FFFFFF"/>
                </a:solidFill>
                <a:latin typeface="Bebas Neue Regular" panose="00000500000000000000" pitchFamily="50" charset="0"/>
                <a:cs typeface="Carlito"/>
              </a:rPr>
              <a:t> skin</a:t>
            </a:r>
            <a:endParaRPr dirty="0">
              <a:latin typeface="Bebas Neue Regular" panose="00000500000000000000" pitchFamily="50" charset="0"/>
              <a:cs typeface="Carlito"/>
            </a:endParaRPr>
          </a:p>
        </p:txBody>
      </p:sp>
      <p:sp>
        <p:nvSpPr>
          <p:cNvPr id="7" name="object 7"/>
          <p:cNvSpPr txBox="1"/>
          <p:nvPr/>
        </p:nvSpPr>
        <p:spPr>
          <a:xfrm>
            <a:off x="1493779" y="1237686"/>
            <a:ext cx="1220258" cy="564684"/>
          </a:xfrm>
          <a:prstGeom prst="rect">
            <a:avLst/>
          </a:prstGeom>
        </p:spPr>
        <p:txBody>
          <a:bodyPr vert="horz" wrap="square" lIns="0" tIns="10583" rIns="0" bIns="0" rtlCol="0">
            <a:spAutoFit/>
          </a:bodyPr>
          <a:lstStyle/>
          <a:p>
            <a:pPr marL="10583" algn="ctr">
              <a:spcBef>
                <a:spcPts val="83"/>
              </a:spcBef>
            </a:pPr>
            <a:r>
              <a:rPr lang="es-ES" dirty="0" smtClean="0">
                <a:solidFill>
                  <a:srgbClr val="093E68"/>
                </a:solidFill>
                <a:latin typeface="TT Commons" panose="02000506040000020004" pitchFamily="50" charset="0"/>
                <a:cs typeface="TeXGyreAdventor"/>
              </a:rPr>
              <a:t>Gel Exfoliante</a:t>
            </a:r>
            <a:endParaRPr dirty="0">
              <a:latin typeface="TT Commons" panose="02000506040000020004" pitchFamily="50" charset="0"/>
              <a:cs typeface="TeXGyreAdventor"/>
            </a:endParaRPr>
          </a:p>
        </p:txBody>
      </p:sp>
      <p:sp>
        <p:nvSpPr>
          <p:cNvPr id="9" name="object 9"/>
          <p:cNvSpPr txBox="1"/>
          <p:nvPr/>
        </p:nvSpPr>
        <p:spPr>
          <a:xfrm>
            <a:off x="4393907" y="1253074"/>
            <a:ext cx="1117600" cy="287685"/>
          </a:xfrm>
          <a:prstGeom prst="rect">
            <a:avLst/>
          </a:prstGeom>
        </p:spPr>
        <p:txBody>
          <a:bodyPr vert="horz" wrap="square" lIns="0" tIns="10583" rIns="0" bIns="0" rtlCol="0">
            <a:spAutoFit/>
          </a:bodyPr>
          <a:lstStyle/>
          <a:p>
            <a:pPr marL="10583">
              <a:spcBef>
                <a:spcPts val="83"/>
              </a:spcBef>
            </a:pPr>
            <a:r>
              <a:rPr lang="es-ES" dirty="0" smtClean="0">
                <a:solidFill>
                  <a:srgbClr val="093E68"/>
                </a:solidFill>
                <a:latin typeface="TT Commons" panose="02000506040000020004" pitchFamily="50" charset="0"/>
                <a:cs typeface="TeXGyreAdventor"/>
              </a:rPr>
              <a:t>Hidratante</a:t>
            </a:r>
            <a:endParaRPr dirty="0">
              <a:latin typeface="TT Commons" panose="02000506040000020004" pitchFamily="50" charset="0"/>
              <a:cs typeface="TeXGyreAdventor"/>
            </a:endParaRPr>
          </a:p>
        </p:txBody>
      </p:sp>
      <p:sp>
        <p:nvSpPr>
          <p:cNvPr id="14" name="object 14"/>
          <p:cNvSpPr txBox="1"/>
          <p:nvPr/>
        </p:nvSpPr>
        <p:spPr>
          <a:xfrm>
            <a:off x="7272412" y="1089056"/>
            <a:ext cx="1298057" cy="403637"/>
          </a:xfrm>
          <a:prstGeom prst="rect">
            <a:avLst/>
          </a:prstGeom>
        </p:spPr>
        <p:txBody>
          <a:bodyPr vert="horz" wrap="square" lIns="0" tIns="125413" rIns="0" bIns="0" rtlCol="0">
            <a:spAutoFit/>
          </a:bodyPr>
          <a:lstStyle/>
          <a:p>
            <a:pPr>
              <a:spcBef>
                <a:spcPts val="900"/>
              </a:spcBef>
            </a:pPr>
            <a:r>
              <a:rPr dirty="0" err="1" smtClean="0">
                <a:solidFill>
                  <a:srgbClr val="093E68"/>
                </a:solidFill>
                <a:latin typeface="TT Commons" panose="02000506040000020004" pitchFamily="50" charset="0"/>
                <a:cs typeface="TeXGyreAdventor"/>
              </a:rPr>
              <a:t>Anticelulítico</a:t>
            </a:r>
            <a:endParaRPr dirty="0">
              <a:latin typeface="TT Commons" panose="02000506040000020004" pitchFamily="50" charset="0"/>
              <a:cs typeface="TeXGyreAdventor"/>
            </a:endParaRPr>
          </a:p>
        </p:txBody>
      </p:sp>
      <p:grpSp>
        <p:nvGrpSpPr>
          <p:cNvPr id="16" name="object 16"/>
          <p:cNvGrpSpPr/>
          <p:nvPr/>
        </p:nvGrpSpPr>
        <p:grpSpPr>
          <a:xfrm>
            <a:off x="4029524" y="4821030"/>
            <a:ext cx="1936850" cy="452438"/>
            <a:chOff x="4123933" y="6315450"/>
            <a:chExt cx="3945890" cy="542925"/>
          </a:xfrm>
        </p:grpSpPr>
        <p:sp>
          <p:nvSpPr>
            <p:cNvPr id="17" name="object 17"/>
            <p:cNvSpPr/>
            <p:nvPr/>
          </p:nvSpPr>
          <p:spPr>
            <a:xfrm>
              <a:off x="4123933" y="6359534"/>
              <a:ext cx="3945657" cy="451235"/>
            </a:xfrm>
            <a:prstGeom prst="rect">
              <a:avLst/>
            </a:prstGeom>
            <a:blipFill>
              <a:blip r:embed="rId5" cstate="print"/>
              <a:stretch>
                <a:fillRect/>
              </a:stretch>
            </a:blipFill>
          </p:spPr>
          <p:txBody>
            <a:bodyPr wrap="square" lIns="0" tIns="0" rIns="0" bIns="0" rtlCol="0"/>
            <a:lstStyle/>
            <a:p>
              <a:endParaRPr sz="1250"/>
            </a:p>
          </p:txBody>
        </p:sp>
        <p:sp>
          <p:nvSpPr>
            <p:cNvPr id="18" name="object 18"/>
            <p:cNvSpPr/>
            <p:nvPr/>
          </p:nvSpPr>
          <p:spPr>
            <a:xfrm>
              <a:off x="5408676" y="6315450"/>
              <a:ext cx="1427987" cy="542545"/>
            </a:xfrm>
            <a:prstGeom prst="rect">
              <a:avLst/>
            </a:prstGeom>
            <a:blipFill>
              <a:blip r:embed="rId6" cstate="print"/>
              <a:stretch>
                <a:fillRect/>
              </a:stretch>
            </a:blipFill>
          </p:spPr>
          <p:txBody>
            <a:bodyPr wrap="square" lIns="0" tIns="0" rIns="0" bIns="0" rtlCol="0"/>
            <a:lstStyle/>
            <a:p>
              <a:endParaRPr sz="1250"/>
            </a:p>
          </p:txBody>
        </p:sp>
        <p:sp>
          <p:nvSpPr>
            <p:cNvPr id="19" name="object 19"/>
            <p:cNvSpPr/>
            <p:nvPr/>
          </p:nvSpPr>
          <p:spPr>
            <a:xfrm>
              <a:off x="4174236" y="6390132"/>
              <a:ext cx="3849623" cy="347472"/>
            </a:xfrm>
            <a:prstGeom prst="rect">
              <a:avLst/>
            </a:prstGeom>
            <a:blipFill>
              <a:blip r:embed="rId7" cstate="print"/>
              <a:stretch>
                <a:fillRect/>
              </a:stretch>
            </a:blipFill>
          </p:spPr>
          <p:txBody>
            <a:bodyPr wrap="square" lIns="0" tIns="0" rIns="0" bIns="0" rtlCol="0"/>
            <a:lstStyle/>
            <a:p>
              <a:endParaRPr sz="1250"/>
            </a:p>
          </p:txBody>
        </p:sp>
      </p:grpSp>
      <p:sp>
        <p:nvSpPr>
          <p:cNvPr id="20" name="object 20"/>
          <p:cNvSpPr txBox="1"/>
          <p:nvPr/>
        </p:nvSpPr>
        <p:spPr>
          <a:xfrm>
            <a:off x="4589452" y="4874476"/>
            <a:ext cx="1037881" cy="287685"/>
          </a:xfrm>
          <a:prstGeom prst="rect">
            <a:avLst/>
          </a:prstGeom>
        </p:spPr>
        <p:txBody>
          <a:bodyPr vert="horz" wrap="square" lIns="0" tIns="10583" rIns="0" bIns="0" rtlCol="0">
            <a:spAutoFit/>
          </a:bodyPr>
          <a:lstStyle/>
          <a:p>
            <a:pPr marL="10583">
              <a:spcBef>
                <a:spcPts val="83"/>
              </a:spcBef>
            </a:pPr>
            <a:r>
              <a:rPr lang="es-ES" spc="-8" dirty="0" err="1" smtClean="0">
                <a:solidFill>
                  <a:srgbClr val="FFFFFF"/>
                </a:solidFill>
                <a:latin typeface="Bebas Neue Regular" panose="00000500000000000000" pitchFamily="50" charset="0"/>
                <a:cs typeface="Carlito"/>
              </a:rPr>
              <a:t>Pure</a:t>
            </a:r>
            <a:r>
              <a:rPr lang="es-ES" spc="-8" dirty="0" smtClean="0">
                <a:solidFill>
                  <a:srgbClr val="FFFFFF"/>
                </a:solidFill>
                <a:latin typeface="Bebas Neue Regular" panose="00000500000000000000" pitchFamily="50" charset="0"/>
                <a:cs typeface="Carlito"/>
              </a:rPr>
              <a:t> </a:t>
            </a:r>
            <a:r>
              <a:rPr lang="es-ES" spc="-8" dirty="0" err="1" smtClean="0">
                <a:solidFill>
                  <a:srgbClr val="FFFFFF"/>
                </a:solidFill>
                <a:latin typeface="Bebas Neue Regular" panose="00000500000000000000" pitchFamily="50" charset="0"/>
                <a:cs typeface="Carlito"/>
              </a:rPr>
              <a:t>silk</a:t>
            </a:r>
            <a:endParaRPr dirty="0">
              <a:latin typeface="Bebas Neue Regular" panose="00000500000000000000" pitchFamily="50" charset="0"/>
              <a:cs typeface="Carlito"/>
            </a:endParaRPr>
          </a:p>
        </p:txBody>
      </p:sp>
      <p:grpSp>
        <p:nvGrpSpPr>
          <p:cNvPr id="21" name="object 21"/>
          <p:cNvGrpSpPr/>
          <p:nvPr/>
        </p:nvGrpSpPr>
        <p:grpSpPr>
          <a:xfrm>
            <a:off x="6846655" y="4809841"/>
            <a:ext cx="1969876" cy="452438"/>
            <a:chOff x="8084805" y="6315450"/>
            <a:chExt cx="3980815" cy="542925"/>
          </a:xfrm>
        </p:grpSpPr>
        <p:sp>
          <p:nvSpPr>
            <p:cNvPr id="22" name="object 22"/>
            <p:cNvSpPr/>
            <p:nvPr/>
          </p:nvSpPr>
          <p:spPr>
            <a:xfrm>
              <a:off x="8084805" y="6359534"/>
              <a:ext cx="3980715" cy="451235"/>
            </a:xfrm>
            <a:prstGeom prst="rect">
              <a:avLst/>
            </a:prstGeom>
            <a:blipFill>
              <a:blip r:embed="rId8" cstate="print"/>
              <a:stretch>
                <a:fillRect/>
              </a:stretch>
            </a:blipFill>
          </p:spPr>
          <p:txBody>
            <a:bodyPr wrap="square" lIns="0" tIns="0" rIns="0" bIns="0" rtlCol="0"/>
            <a:lstStyle/>
            <a:p>
              <a:endParaRPr sz="1250"/>
            </a:p>
          </p:txBody>
        </p:sp>
        <p:sp>
          <p:nvSpPr>
            <p:cNvPr id="23" name="object 23"/>
            <p:cNvSpPr/>
            <p:nvPr/>
          </p:nvSpPr>
          <p:spPr>
            <a:xfrm>
              <a:off x="9276587" y="6315450"/>
              <a:ext cx="1597152" cy="542545"/>
            </a:xfrm>
            <a:prstGeom prst="rect">
              <a:avLst/>
            </a:prstGeom>
            <a:blipFill>
              <a:blip r:embed="rId9" cstate="print"/>
              <a:stretch>
                <a:fillRect/>
              </a:stretch>
            </a:blipFill>
          </p:spPr>
          <p:txBody>
            <a:bodyPr wrap="square" lIns="0" tIns="0" rIns="0" bIns="0" rtlCol="0"/>
            <a:lstStyle/>
            <a:p>
              <a:endParaRPr sz="1250"/>
            </a:p>
          </p:txBody>
        </p:sp>
        <p:sp>
          <p:nvSpPr>
            <p:cNvPr id="24" name="object 24"/>
            <p:cNvSpPr/>
            <p:nvPr/>
          </p:nvSpPr>
          <p:spPr>
            <a:xfrm>
              <a:off x="8135111" y="6390132"/>
              <a:ext cx="3884676" cy="347472"/>
            </a:xfrm>
            <a:prstGeom prst="rect">
              <a:avLst/>
            </a:prstGeom>
            <a:blipFill>
              <a:blip r:embed="rId10" cstate="print"/>
              <a:stretch>
                <a:fillRect/>
              </a:stretch>
            </a:blipFill>
          </p:spPr>
          <p:txBody>
            <a:bodyPr wrap="square" lIns="0" tIns="0" rIns="0" bIns="0" rtlCol="0"/>
            <a:lstStyle/>
            <a:p>
              <a:endParaRPr sz="1250"/>
            </a:p>
          </p:txBody>
        </p:sp>
      </p:grpSp>
      <p:sp>
        <p:nvSpPr>
          <p:cNvPr id="25" name="object 25"/>
          <p:cNvSpPr txBox="1"/>
          <p:nvPr/>
        </p:nvSpPr>
        <p:spPr>
          <a:xfrm>
            <a:off x="7304344" y="4877941"/>
            <a:ext cx="1054987" cy="287685"/>
          </a:xfrm>
          <a:prstGeom prst="rect">
            <a:avLst/>
          </a:prstGeom>
        </p:spPr>
        <p:txBody>
          <a:bodyPr vert="horz" wrap="square" lIns="0" tIns="10583" rIns="0" bIns="0" rtlCol="0">
            <a:spAutoFit/>
          </a:bodyPr>
          <a:lstStyle/>
          <a:p>
            <a:pPr marL="10583">
              <a:spcBef>
                <a:spcPts val="83"/>
              </a:spcBef>
            </a:pPr>
            <a:r>
              <a:rPr lang="es-ES" dirty="0" err="1" smtClean="0">
                <a:solidFill>
                  <a:srgbClr val="FFFFFF"/>
                </a:solidFill>
                <a:latin typeface="Bebas Neue Regular" panose="00000500000000000000" pitchFamily="50" charset="0"/>
                <a:cs typeface="Carlito"/>
              </a:rPr>
              <a:t>Cellu-attack</a:t>
            </a:r>
            <a:endParaRPr dirty="0">
              <a:latin typeface="Bebas Neue Regular" panose="00000500000000000000" pitchFamily="50" charset="0"/>
              <a:cs typeface="Carlito"/>
            </a:endParaRPr>
          </a:p>
        </p:txBody>
      </p:sp>
      <p:sp>
        <p:nvSpPr>
          <p:cNvPr id="31" name="object 31"/>
          <p:cNvSpPr txBox="1"/>
          <p:nvPr/>
        </p:nvSpPr>
        <p:spPr>
          <a:xfrm>
            <a:off x="1604568" y="4459186"/>
            <a:ext cx="1348846" cy="241519"/>
          </a:xfrm>
          <a:prstGeom prst="rect">
            <a:avLst/>
          </a:prstGeom>
        </p:spPr>
        <p:txBody>
          <a:bodyPr vert="horz" wrap="square" lIns="0" tIns="86783" rIns="0" bIns="0" rtlCol="0">
            <a:spAutoFit/>
          </a:bodyPr>
          <a:lstStyle/>
          <a:p>
            <a:pPr marL="10583">
              <a:spcBef>
                <a:spcPts val="600"/>
              </a:spcBef>
            </a:pPr>
            <a:r>
              <a:rPr sz="1000" dirty="0" err="1" smtClean="0">
                <a:solidFill>
                  <a:srgbClr val="093E68"/>
                </a:solidFill>
                <a:latin typeface="TeXGyreAdventor"/>
                <a:cs typeface="TeXGyreAdventor"/>
              </a:rPr>
              <a:t>Volumen</a:t>
            </a:r>
            <a:r>
              <a:rPr sz="1000" dirty="0">
                <a:solidFill>
                  <a:srgbClr val="093E68"/>
                </a:solidFill>
                <a:latin typeface="TeXGyreAdventor"/>
                <a:cs typeface="TeXGyreAdventor"/>
              </a:rPr>
              <a:t>: </a:t>
            </a:r>
            <a:r>
              <a:rPr sz="1000" spc="-4" dirty="0">
                <a:solidFill>
                  <a:srgbClr val="093E68"/>
                </a:solidFill>
                <a:latin typeface="TeXGyreAdventor"/>
                <a:cs typeface="TeXGyreAdventor"/>
              </a:rPr>
              <a:t>200</a:t>
            </a:r>
            <a:r>
              <a:rPr sz="1000" spc="-33" dirty="0">
                <a:solidFill>
                  <a:srgbClr val="093E68"/>
                </a:solidFill>
                <a:latin typeface="TeXGyreAdventor"/>
                <a:cs typeface="TeXGyreAdventor"/>
              </a:rPr>
              <a:t> </a:t>
            </a:r>
            <a:r>
              <a:rPr sz="1000" spc="4" dirty="0">
                <a:solidFill>
                  <a:srgbClr val="093E68"/>
                </a:solidFill>
                <a:latin typeface="TeXGyreAdventor"/>
                <a:cs typeface="TeXGyreAdventor"/>
              </a:rPr>
              <a:t>ml</a:t>
            </a:r>
            <a:endParaRPr sz="1000" dirty="0">
              <a:latin typeface="TeXGyreAdventor"/>
              <a:cs typeface="TeXGyreAdventor"/>
            </a:endParaRPr>
          </a:p>
        </p:txBody>
      </p:sp>
      <p:sp>
        <p:nvSpPr>
          <p:cNvPr id="32" name="object 32"/>
          <p:cNvSpPr txBox="1"/>
          <p:nvPr/>
        </p:nvSpPr>
        <p:spPr>
          <a:xfrm>
            <a:off x="4445025" y="4456506"/>
            <a:ext cx="1277938" cy="241519"/>
          </a:xfrm>
          <a:prstGeom prst="rect">
            <a:avLst/>
          </a:prstGeom>
        </p:spPr>
        <p:txBody>
          <a:bodyPr vert="horz" wrap="square" lIns="0" tIns="86783" rIns="0" bIns="0" rtlCol="0">
            <a:spAutoFit/>
          </a:bodyPr>
          <a:lstStyle/>
          <a:p>
            <a:pPr marL="10583">
              <a:spcBef>
                <a:spcPts val="600"/>
              </a:spcBef>
            </a:pPr>
            <a:r>
              <a:rPr sz="1000" dirty="0" err="1" smtClean="0">
                <a:solidFill>
                  <a:srgbClr val="093E68"/>
                </a:solidFill>
                <a:latin typeface="TeXGyreAdventor"/>
                <a:cs typeface="TeXGyreAdventor"/>
              </a:rPr>
              <a:t>Volumen</a:t>
            </a:r>
            <a:r>
              <a:rPr sz="1000" dirty="0">
                <a:solidFill>
                  <a:srgbClr val="093E68"/>
                </a:solidFill>
                <a:latin typeface="TeXGyreAdventor"/>
                <a:cs typeface="TeXGyreAdventor"/>
              </a:rPr>
              <a:t>: </a:t>
            </a:r>
            <a:r>
              <a:rPr sz="1000" spc="-4" dirty="0">
                <a:solidFill>
                  <a:srgbClr val="093E68"/>
                </a:solidFill>
                <a:latin typeface="TeXGyreAdventor"/>
                <a:cs typeface="TeXGyreAdventor"/>
              </a:rPr>
              <a:t>200</a:t>
            </a:r>
            <a:r>
              <a:rPr sz="1000" spc="-37" dirty="0">
                <a:solidFill>
                  <a:srgbClr val="093E68"/>
                </a:solidFill>
                <a:latin typeface="TeXGyreAdventor"/>
                <a:cs typeface="TeXGyreAdventor"/>
              </a:rPr>
              <a:t> </a:t>
            </a:r>
            <a:r>
              <a:rPr sz="1000" spc="4" dirty="0">
                <a:solidFill>
                  <a:srgbClr val="093E68"/>
                </a:solidFill>
                <a:latin typeface="TeXGyreAdventor"/>
                <a:cs typeface="TeXGyreAdventor"/>
              </a:rPr>
              <a:t>ml</a:t>
            </a:r>
            <a:endParaRPr sz="1000" dirty="0">
              <a:latin typeface="TeXGyreAdventor"/>
              <a:cs typeface="TeXGyreAdventor"/>
            </a:endParaRPr>
          </a:p>
        </p:txBody>
      </p:sp>
      <p:sp>
        <p:nvSpPr>
          <p:cNvPr id="33" name="object 33"/>
          <p:cNvSpPr txBox="1"/>
          <p:nvPr/>
        </p:nvSpPr>
        <p:spPr>
          <a:xfrm>
            <a:off x="7292531" y="4469577"/>
            <a:ext cx="1277938" cy="241519"/>
          </a:xfrm>
          <a:prstGeom prst="rect">
            <a:avLst/>
          </a:prstGeom>
        </p:spPr>
        <p:txBody>
          <a:bodyPr vert="horz" wrap="square" lIns="0" tIns="86783" rIns="0" bIns="0" rtlCol="0">
            <a:spAutoFit/>
          </a:bodyPr>
          <a:lstStyle/>
          <a:p>
            <a:pPr marL="10583">
              <a:spcBef>
                <a:spcPts val="600"/>
              </a:spcBef>
            </a:pPr>
            <a:r>
              <a:rPr sz="1000" dirty="0" err="1" smtClean="0">
                <a:solidFill>
                  <a:srgbClr val="093E68"/>
                </a:solidFill>
                <a:latin typeface="TeXGyreAdventor"/>
                <a:cs typeface="TeXGyreAdventor"/>
              </a:rPr>
              <a:t>Volumen</a:t>
            </a:r>
            <a:r>
              <a:rPr sz="1000" dirty="0">
                <a:solidFill>
                  <a:srgbClr val="093E68"/>
                </a:solidFill>
                <a:latin typeface="TeXGyreAdventor"/>
                <a:cs typeface="TeXGyreAdventor"/>
              </a:rPr>
              <a:t>: </a:t>
            </a:r>
            <a:r>
              <a:rPr sz="1000" spc="-4" dirty="0">
                <a:solidFill>
                  <a:srgbClr val="093E68"/>
                </a:solidFill>
                <a:latin typeface="TeXGyreAdventor"/>
                <a:cs typeface="TeXGyreAdventor"/>
              </a:rPr>
              <a:t>200</a:t>
            </a:r>
            <a:r>
              <a:rPr sz="1000" spc="-37" dirty="0">
                <a:solidFill>
                  <a:srgbClr val="093E68"/>
                </a:solidFill>
                <a:latin typeface="TeXGyreAdventor"/>
                <a:cs typeface="TeXGyreAdventor"/>
              </a:rPr>
              <a:t> </a:t>
            </a:r>
            <a:r>
              <a:rPr sz="1000" spc="4" dirty="0">
                <a:solidFill>
                  <a:srgbClr val="093E68"/>
                </a:solidFill>
                <a:latin typeface="TeXGyreAdventor"/>
                <a:cs typeface="TeXGyreAdventor"/>
              </a:rPr>
              <a:t>ml</a:t>
            </a:r>
            <a:endParaRPr sz="1000" dirty="0">
              <a:latin typeface="TeXGyreAdventor"/>
              <a:cs typeface="TeXGyreAdventor"/>
            </a:endParaRPr>
          </a:p>
        </p:txBody>
      </p:sp>
      <p:sp>
        <p:nvSpPr>
          <p:cNvPr id="35" name="Título 8"/>
          <p:cNvSpPr>
            <a:spLocks noGrp="1"/>
          </p:cNvSpPr>
          <p:nvPr>
            <p:ph type="title"/>
          </p:nvPr>
        </p:nvSpPr>
        <p:spPr>
          <a:xfrm>
            <a:off x="698500" y="445037"/>
            <a:ext cx="3297056" cy="332399"/>
          </a:xfrm>
        </p:spPr>
        <p:txBody>
          <a:bodyPr/>
          <a:lstStyle/>
          <a:p>
            <a:r>
              <a:rPr lang="es-ES" sz="2400" spc="300" dirty="0" smtClean="0">
                <a:latin typeface="Bebas Neue Regular" panose="00000500000000000000" pitchFamily="50" charset="0"/>
              </a:rPr>
              <a:t>Cuidado corporal diario</a:t>
            </a:r>
            <a:endParaRPr lang="es-ES" sz="2400" spc="300" dirty="0">
              <a:latin typeface="Bebas Neue Regular" panose="00000500000000000000" pitchFamily="50" charset="0"/>
            </a:endParaRPr>
          </a:p>
        </p:txBody>
      </p:sp>
      <p:pic>
        <p:nvPicPr>
          <p:cNvPr id="42" name="Imagen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66671" y="1796193"/>
            <a:ext cx="1868870" cy="2895404"/>
          </a:xfrm>
          <a:prstGeom prst="rect">
            <a:avLst/>
          </a:prstGeom>
        </p:spPr>
      </p:pic>
      <p:pic>
        <p:nvPicPr>
          <p:cNvPr id="44" name="Imagen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60121" y="1972592"/>
            <a:ext cx="1559505" cy="2725182"/>
          </a:xfrm>
          <a:prstGeom prst="rect">
            <a:avLst/>
          </a:prstGeom>
        </p:spPr>
      </p:pic>
      <p:pic>
        <p:nvPicPr>
          <p:cNvPr id="45" name="Imagen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82014" y="2039722"/>
            <a:ext cx="1088650" cy="2688098"/>
          </a:xfrm>
          <a:prstGeom prst="rect">
            <a:avLst/>
          </a:prstGeom>
        </p:spPr>
      </p:pic>
    </p:spTree>
  </p:cSld>
  <p:clrMapOvr>
    <a:masterClrMapping/>
  </p:clrMapOvr>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144</TotalTime>
  <Words>1728</Words>
  <Application>Microsoft Office PowerPoint</Application>
  <PresentationFormat>Personalizado</PresentationFormat>
  <Paragraphs>164</Paragraphs>
  <Slides>21</Slides>
  <Notes>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21</vt:i4>
      </vt:variant>
    </vt:vector>
  </HeadingPairs>
  <TitlesOfParts>
    <vt:vector size="32" baseType="lpstr">
      <vt:lpstr>Arial</vt:lpstr>
      <vt:lpstr>Bebas Neue Regular</vt:lpstr>
      <vt:lpstr>Calibri</vt:lpstr>
      <vt:lpstr>Carlito</vt:lpstr>
      <vt:lpstr>Gotham Book</vt:lpstr>
      <vt:lpstr>Gotham Rounded Book</vt:lpstr>
      <vt:lpstr>TeXGyreAdventor</vt:lpstr>
      <vt:lpstr>TT Commons</vt:lpstr>
      <vt:lpstr>TT Commons Light</vt:lpstr>
      <vt:lpstr>Verdana</vt:lpstr>
      <vt:lpstr>Tema4 atache</vt:lpstr>
      <vt:lpstr>Presentación de PowerPoint</vt:lpstr>
      <vt:lpstr>Línea corporal</vt:lpstr>
      <vt:lpstr>Cuidado corporal diario</vt:lpstr>
      <vt:lpstr>Presentación de PowerPoint</vt:lpstr>
      <vt:lpstr>INGREDIENTES PRINCIPALES</vt:lpstr>
      <vt:lpstr>INGREDIENTES PRINCIPALES</vt:lpstr>
      <vt:lpstr>OTROS INGREDIENTES</vt:lpstr>
      <vt:lpstr>Presentación de PowerPoint</vt:lpstr>
      <vt:lpstr>Cuidado corporal diario</vt:lpstr>
      <vt:lpstr>Productos: light skin</vt:lpstr>
      <vt:lpstr>Productos: pure silk</vt:lpstr>
      <vt:lpstr>Productos: cellu-attack</vt:lpstr>
      <vt:lpstr>Presentación de PowerPoint</vt:lpstr>
      <vt:lpstr>Cuidado corporal PROFESIONAL</vt:lpstr>
      <vt:lpstr>Productos: sea massage</vt:lpstr>
      <vt:lpstr>Productos: CRYSTAL SUGAR</vt:lpstr>
      <vt:lpstr>CELLU ATTACK PROFESSIONAL PROGRAM</vt:lpstr>
      <vt:lpstr>CELLU ATTACK HOT ACTIVATOR</vt:lpstr>
      <vt:lpstr>CELLU ATTACK REDUCTOR GEL</vt:lpstr>
      <vt:lpstr>GREEN SEAWEED BODY SCULPTING MASK </vt:lpstr>
      <vt:lpstr>CELLU ATTACK BODY SCULPTOR,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YOUCEF BOURAHEL</dc:creator>
  <cp:lastModifiedBy>Lorena Martinez</cp:lastModifiedBy>
  <cp:revision>22</cp:revision>
  <dcterms:created xsi:type="dcterms:W3CDTF">2021-05-24T08:42:40Z</dcterms:created>
  <dcterms:modified xsi:type="dcterms:W3CDTF">2024-04-26T12:18:18Z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2020-02-17T00:00:00Z</vt:filetime>
  </property>
  <property fmtid="{D5CDD505-2E9C-101B-9397-08002B2CF9AE}" pid="3" name="Creator">
    <vt:lpwstr>Microsoft® PowerPoint® 2016</vt:lpwstr>
  </property>
  <property fmtid="{D5CDD505-2E9C-101B-9397-08002B2CF9AE}" pid="4" name="LastSaved">
    <vt:filetime>2021-05-24T00:00:00Z</vt:filetime>
  </property>
</Properties>
</file>