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79" r:id="rId2"/>
    <p:sldId id="257" r:id="rId3"/>
    <p:sldId id="258" r:id="rId4"/>
    <p:sldId id="259" r:id="rId5"/>
    <p:sldId id="260" r:id="rId6"/>
    <p:sldId id="261" r:id="rId7"/>
    <p:sldId id="274" r:id="rId8"/>
    <p:sldId id="263" r:id="rId9"/>
    <p:sldId id="275" r:id="rId10"/>
    <p:sldId id="265" r:id="rId11"/>
    <p:sldId id="276" r:id="rId12"/>
    <p:sldId id="267" r:id="rId13"/>
    <p:sldId id="277" r:id="rId14"/>
    <p:sldId id="278" r:id="rId15"/>
  </p:sldIdLst>
  <p:sldSz cx="10160000" cy="5715000"/>
  <p:notesSz cx="12192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0" userDrawn="1">
          <p15:clr>
            <a:srgbClr val="A4A3A4"/>
          </p15:clr>
        </p15:guide>
        <p15:guide id="2" pos="18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792" y="90"/>
      </p:cViewPr>
      <p:guideLst>
        <p:guide orient="horz" pos="2400"/>
        <p:guide pos="18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698500" y="1407359"/>
            <a:ext cx="8763000" cy="3516333"/>
          </a:xfrm>
        </p:spPr>
        <p:txBody>
          <a:bodyPr>
            <a:normAutofit/>
          </a:bodyPr>
          <a:lstStyle>
            <a:lvl1pPr marL="0" indent="0" algn="l">
              <a:buNone/>
              <a:defRPr sz="1667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s-ES" dirty="0" smtClean="0"/>
              <a:t>Texto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r>
              <a:rPr lang="es-ES" dirty="0" err="1" smtClean="0"/>
              <a:t>texto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698500" y="372409"/>
            <a:ext cx="1769395" cy="50276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s-ES" sz="2667" dirty="0" smtClean="0">
                <a:latin typeface="Bebas Neue Regular" panose="00000500000000000000" pitchFamily="50" charset="0"/>
              </a:rPr>
              <a:t>ANTIOXIDANTES</a:t>
            </a:r>
            <a:endParaRPr lang="es-ES" sz="2667" dirty="0">
              <a:latin typeface="Bebas Neue Regular" panose="00000500000000000000" pitchFamily="50" charset="0"/>
            </a:endParaRPr>
          </a:p>
        </p:txBody>
      </p:sp>
      <p:grpSp>
        <p:nvGrpSpPr>
          <p:cNvPr id="19" name="Grupo 18"/>
          <p:cNvGrpSpPr/>
          <p:nvPr/>
        </p:nvGrpSpPr>
        <p:grpSpPr>
          <a:xfrm>
            <a:off x="0" y="0"/>
            <a:ext cx="10160000" cy="5715000"/>
            <a:chOff x="0" y="0"/>
            <a:chExt cx="12192000" cy="6858000"/>
          </a:xfrm>
        </p:grpSpPr>
        <p:sp>
          <p:nvSpPr>
            <p:cNvPr id="14" name="Rectángulo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500">
                <a:ln>
                  <a:noFill/>
                </a:ln>
                <a:noFill/>
              </a:endParaRPr>
            </a:p>
          </p:txBody>
        </p:sp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028" y="138127"/>
              <a:ext cx="10420014" cy="1150786"/>
            </a:xfrm>
            <a:prstGeom prst="rect">
              <a:avLst/>
            </a:prstGeom>
          </p:spPr>
        </p:pic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1220" y="228576"/>
              <a:ext cx="1480780" cy="1021404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5532" y="6319010"/>
              <a:ext cx="350196" cy="350196"/>
            </a:xfrm>
            <a:prstGeom prst="rect">
              <a:avLst/>
            </a:prstGeom>
          </p:spPr>
        </p:pic>
        <p:cxnSp>
          <p:nvCxnSpPr>
            <p:cNvPr id="11" name="Conector recto 10"/>
            <p:cNvCxnSpPr/>
            <p:nvPr/>
          </p:nvCxnSpPr>
          <p:spPr>
            <a:xfrm flipH="1">
              <a:off x="838200" y="6494108"/>
              <a:ext cx="4881665" cy="0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/>
          </p:nvCxnSpPr>
          <p:spPr>
            <a:xfrm flipH="1">
              <a:off x="6494835" y="6494108"/>
              <a:ext cx="4858965" cy="0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Marcador de título 1"/>
          <p:cNvSpPr>
            <a:spLocks noGrp="1" noChangeAspect="1"/>
          </p:cNvSpPr>
          <p:nvPr>
            <p:ph type="title"/>
          </p:nvPr>
        </p:nvSpPr>
        <p:spPr>
          <a:xfrm>
            <a:off x="698500" y="380372"/>
            <a:ext cx="7172092" cy="461729"/>
          </a:xfrm>
          <a:prstGeom prst="rect">
            <a:avLst/>
          </a:prstGeom>
          <a:solidFill>
            <a:schemeClr val="bg1"/>
          </a:solidFill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64983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50" b="0" i="0">
                <a:solidFill>
                  <a:srgbClr val="585858"/>
                </a:solidFill>
                <a:latin typeface="Carlito"/>
                <a:cs typeface="Carlito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585858"/>
                </a:solidFill>
                <a:latin typeface="Carlito"/>
                <a:cs typeface="Carlito"/>
              </a:defRPr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7E7E7E"/>
                </a:solidFill>
                <a:latin typeface="Carlito"/>
                <a:cs typeface="Carlito"/>
              </a:defRPr>
            </a:lvl1pPr>
          </a:lstStyle>
          <a:p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50" b="0" i="0">
                <a:solidFill>
                  <a:srgbClr val="7E7E7E"/>
                </a:solidFill>
                <a:latin typeface="Verdana"/>
                <a:cs typeface="Verdana"/>
              </a:defRPr>
            </a:lvl1pPr>
          </a:lstStyle>
          <a:p>
            <a:fld id="{B6F15528-21DE-4FAA-801E-634DDDAF4B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En blanc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7E7E7E"/>
                </a:solidFill>
                <a:latin typeface="Carlito"/>
                <a:cs typeface="Carlito"/>
              </a:defRPr>
            </a:lvl1pPr>
          </a:lstStyle>
          <a:p>
            <a:endParaRPr lang="es-ES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4170C-E5A7-46E8-9FF6-145373DD2470}" type="datetimeFigureOut">
              <a:rPr lang="es-ES" smtClean="0"/>
              <a:t>24/05/2021</a:t>
            </a:fld>
            <a:endParaRPr lang="es-E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50" b="0" i="0">
                <a:solidFill>
                  <a:srgbClr val="7E7E7E"/>
                </a:solidFill>
                <a:latin typeface="Verdana"/>
                <a:cs typeface="Verdana"/>
              </a:defRPr>
            </a:lvl1pPr>
          </a:lstStyle>
          <a:p>
            <a:fld id="{AC75B473-98F4-4B5A-B573-DD412AD824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2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 noChangeAspect="1"/>
          </p:cNvSpPr>
          <p:nvPr>
            <p:ph type="title"/>
          </p:nvPr>
        </p:nvSpPr>
        <p:spPr>
          <a:xfrm>
            <a:off x="698500" y="380372"/>
            <a:ext cx="917239" cy="461729"/>
          </a:xfrm>
          <a:prstGeom prst="rect">
            <a:avLst/>
          </a:prstGeom>
          <a:solidFill>
            <a:schemeClr val="bg1"/>
          </a:solidFill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8500" y="1263447"/>
            <a:ext cx="3177686" cy="144484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TEXTO</a:t>
            </a:r>
          </a:p>
          <a:p>
            <a:pPr lvl="0"/>
            <a:r>
              <a:rPr lang="es-ES" dirty="0" smtClean="0"/>
              <a:t>TEXTO</a:t>
            </a:r>
          </a:p>
          <a:p>
            <a:pPr lvl="0"/>
            <a:r>
              <a:rPr lang="es-ES" dirty="0" smtClean="0"/>
              <a:t>TEXTO</a:t>
            </a:r>
          </a:p>
          <a:p>
            <a:pPr lvl="0"/>
            <a:r>
              <a:rPr lang="es-ES" dirty="0" smtClean="0"/>
              <a:t>TEXTO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235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9" r:id="rId2"/>
    <p:sldLayoutId id="2147483670" r:id="rId3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2667" kern="2000" spc="125" baseline="0">
          <a:solidFill>
            <a:schemeClr val="tx1"/>
          </a:solidFill>
          <a:latin typeface="Bebas Neue Regular" panose="00000500000000000000" pitchFamily="50" charset="0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1667" kern="1200" baseline="0">
          <a:solidFill>
            <a:schemeClr val="tx1"/>
          </a:solidFill>
          <a:latin typeface="TT Commons" panose="02000506040000020004" pitchFamily="50" charset="0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 baseline="0">
          <a:solidFill>
            <a:schemeClr val="tx1"/>
          </a:solidFill>
          <a:latin typeface="TT Commons" panose="02000506040000020004" pitchFamily="50" charset="0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 baseline="0">
          <a:solidFill>
            <a:schemeClr val="tx1"/>
          </a:solidFill>
          <a:latin typeface="TT Commons" panose="02000506040000020004" pitchFamily="50" charset="0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 baseline="0">
          <a:solidFill>
            <a:schemeClr val="tx1"/>
          </a:solidFill>
          <a:latin typeface="TT Commons" panose="02000506040000020004" pitchFamily="50" charset="0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 baseline="0">
          <a:solidFill>
            <a:schemeClr val="tx1"/>
          </a:solidFill>
          <a:latin typeface="TT Commons" panose="02000506040000020004" pitchFamily="50" charset="0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jp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jp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600" y="-114300"/>
            <a:ext cx="3034733" cy="209328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800" y="1333500"/>
            <a:ext cx="10820400" cy="4366955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088669" y="3969361"/>
            <a:ext cx="2602893" cy="663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es-ES" sz="2799" b="1" dirty="0" smtClean="0">
                <a:latin typeface="Gotham Rounded Book" pitchFamily="50" charset="0"/>
                <a:cs typeface="Gotham Book" pitchFamily="50" charset="0"/>
              </a:rPr>
              <a:t>FORMACIÓN</a:t>
            </a:r>
            <a:endParaRPr lang="es-ES" sz="2799" dirty="0">
              <a:latin typeface="Gotham Rounded Book" pitchFamily="50" charset="0"/>
              <a:cs typeface="Gotham Book" pitchFamily="50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363" y="2199032"/>
            <a:ext cx="4322073" cy="2161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86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56939" y="1104900"/>
            <a:ext cx="6427883" cy="4157976"/>
          </a:xfrm>
          <a:prstGeom prst="rect">
            <a:avLst/>
          </a:prstGeom>
        </p:spPr>
        <p:txBody>
          <a:bodyPr vert="horz" wrap="square" lIns="0" tIns="10583" rIns="0" bIns="0" rtlCol="0">
            <a:spAutoFit/>
          </a:bodyPr>
          <a:lstStyle/>
          <a:p>
            <a:pPr marL="249228" marR="4233" indent="-239174">
              <a:lnSpc>
                <a:spcPct val="150000"/>
              </a:lnSpc>
              <a:spcBef>
                <a:spcPts val="83"/>
              </a:spcBef>
              <a:buFont typeface="Courier New"/>
              <a:buChar char="o"/>
              <a:tabLst>
                <a:tab pos="249757" algn="l"/>
              </a:tabLst>
            </a:pP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Ingredientes activos: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extracto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palmaria, PHYCO-R-7, aceite </a:t>
            </a:r>
            <a:r>
              <a:rPr spc="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jojoba y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V- 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Tonic.</a:t>
            </a:r>
            <a:endParaRPr dirty="0">
              <a:latin typeface="TT Commons" panose="02000506040000020004" pitchFamily="50" charset="0"/>
              <a:cs typeface="TeXGyreAdventor"/>
            </a:endParaRPr>
          </a:p>
          <a:p>
            <a:pPr marL="249228" indent="-239174">
              <a:spcBef>
                <a:spcPts val="900"/>
              </a:spcBef>
              <a:buFont typeface="Courier New"/>
              <a:buChar char="o"/>
              <a:tabLst>
                <a:tab pos="249757" algn="l"/>
              </a:tabLst>
            </a:pP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Indicación: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Serum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anticelulítico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con masajeador.</a:t>
            </a:r>
            <a:endParaRPr dirty="0">
              <a:latin typeface="TT Commons" panose="02000506040000020004" pitchFamily="50" charset="0"/>
              <a:cs typeface="TeXGyreAdventor"/>
            </a:endParaRPr>
          </a:p>
          <a:p>
            <a:pPr>
              <a:spcBef>
                <a:spcPts val="1187"/>
              </a:spcBef>
            </a:pP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Acción.</a:t>
            </a:r>
            <a:endParaRPr dirty="0">
              <a:latin typeface="TT Commons" panose="02000506040000020004" pitchFamily="50" charset="0"/>
              <a:cs typeface="TeXGyreAdventor"/>
            </a:endParaRPr>
          </a:p>
          <a:p>
            <a:pPr marL="124349" marR="120116">
              <a:lnSpc>
                <a:spcPct val="150000"/>
              </a:lnSpc>
            </a:pP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Tratamiento anticelulítico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que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reduce el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volumen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y  mejora la elasticidad de la piel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.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Acelera la  combustión de grasas y </a:t>
            </a:r>
            <a:r>
              <a:rPr b="1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la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eliminación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</a:t>
            </a:r>
            <a:r>
              <a:rPr b="1" spc="46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b="1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líquidos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.</a:t>
            </a:r>
            <a:endParaRPr dirty="0">
              <a:latin typeface="TT Commons" panose="02000506040000020004" pitchFamily="50" charset="0"/>
              <a:cs typeface="TeXGyreAdventor"/>
            </a:endParaRPr>
          </a:p>
          <a:p>
            <a:pPr marL="90484" marR="82018" indent="-4233">
              <a:lnSpc>
                <a:spcPct val="150000"/>
              </a:lnSpc>
              <a:spcBef>
                <a:spcPts val="4"/>
              </a:spcBef>
            </a:pP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Incluye </a:t>
            </a:r>
            <a:r>
              <a:rPr b="1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un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masajeador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anticelulítico,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que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permite  llegar a capas más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profundas,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reduciendo la 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celulitis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y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activando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la microcirculación</a:t>
            </a:r>
            <a:r>
              <a:rPr b="1" spc="121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sanguínea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.</a:t>
            </a:r>
            <a:endParaRPr dirty="0">
              <a:latin typeface="TT Commons" panose="02000506040000020004" pitchFamily="50" charset="0"/>
              <a:cs typeface="TeXGyreAdventor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60400" y="1409700"/>
            <a:ext cx="1910216" cy="29072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50"/>
          </a:p>
        </p:txBody>
      </p:sp>
      <p:sp>
        <p:nvSpPr>
          <p:cNvPr id="12" name="Título 8"/>
          <p:cNvSpPr>
            <a:spLocks noGrp="1"/>
          </p:cNvSpPr>
          <p:nvPr>
            <p:ph type="title"/>
          </p:nvPr>
        </p:nvSpPr>
        <p:spPr>
          <a:xfrm>
            <a:off x="698500" y="445037"/>
            <a:ext cx="3374835" cy="332399"/>
          </a:xfrm>
        </p:spPr>
        <p:txBody>
          <a:bodyPr/>
          <a:lstStyle/>
          <a:p>
            <a:r>
              <a:rPr lang="es-ES" sz="2400" spc="300" dirty="0" smtClean="0">
                <a:latin typeface="Bebas Neue Regular" panose="00000500000000000000" pitchFamily="50" charset="0"/>
              </a:rPr>
              <a:t>Productos: </a:t>
            </a:r>
            <a:r>
              <a:rPr lang="es-ES" sz="2400" spc="300" dirty="0" err="1" smtClean="0">
                <a:latin typeface="Bebas Neue Regular" panose="00000500000000000000" pitchFamily="50" charset="0"/>
              </a:rPr>
              <a:t>cellu-attack</a:t>
            </a:r>
            <a:endParaRPr lang="es-ES" sz="2400" spc="300" dirty="0">
              <a:latin typeface="Bebas Neue Regular" panose="00000500000000000000" pitchFamily="50" charset="0"/>
            </a:endParaRPr>
          </a:p>
        </p:txBody>
      </p:sp>
      <p:grpSp>
        <p:nvGrpSpPr>
          <p:cNvPr id="13" name="object 21"/>
          <p:cNvGrpSpPr/>
          <p:nvPr/>
        </p:nvGrpSpPr>
        <p:grpSpPr>
          <a:xfrm>
            <a:off x="587063" y="4621770"/>
            <a:ext cx="1969876" cy="452438"/>
            <a:chOff x="8084805" y="6315450"/>
            <a:chExt cx="3980815" cy="542925"/>
          </a:xfrm>
        </p:grpSpPr>
        <p:sp>
          <p:nvSpPr>
            <p:cNvPr id="14" name="object 22"/>
            <p:cNvSpPr/>
            <p:nvPr/>
          </p:nvSpPr>
          <p:spPr>
            <a:xfrm>
              <a:off x="8084805" y="6359534"/>
              <a:ext cx="3980715" cy="45123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5" name="object 23"/>
            <p:cNvSpPr/>
            <p:nvPr/>
          </p:nvSpPr>
          <p:spPr>
            <a:xfrm>
              <a:off x="9276587" y="6315450"/>
              <a:ext cx="1597152" cy="54254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6" name="object 24"/>
            <p:cNvSpPr/>
            <p:nvPr/>
          </p:nvSpPr>
          <p:spPr>
            <a:xfrm>
              <a:off x="8135111" y="6390132"/>
              <a:ext cx="3884676" cy="34747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</p:grpSp>
      <p:sp>
        <p:nvSpPr>
          <p:cNvPr id="17" name="object 25"/>
          <p:cNvSpPr txBox="1"/>
          <p:nvPr/>
        </p:nvSpPr>
        <p:spPr>
          <a:xfrm>
            <a:off x="1044752" y="4689870"/>
            <a:ext cx="1054987" cy="287685"/>
          </a:xfrm>
          <a:prstGeom prst="rect">
            <a:avLst/>
          </a:prstGeom>
        </p:spPr>
        <p:txBody>
          <a:bodyPr vert="horz" wrap="square" lIns="0" tIns="10583" rIns="0" bIns="0" rtlCol="0">
            <a:spAutoFit/>
          </a:bodyPr>
          <a:lstStyle/>
          <a:p>
            <a:pPr marL="10583">
              <a:spcBef>
                <a:spcPts val="83"/>
              </a:spcBef>
            </a:pPr>
            <a:r>
              <a:rPr lang="es-ES" dirty="0" err="1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Cellu-attack</a:t>
            </a:r>
            <a:endParaRPr dirty="0">
              <a:latin typeface="Bebas Neue Regular" panose="00000500000000000000" pitchFamily="50" charset="0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660400" y="1409700"/>
            <a:ext cx="1910216" cy="29072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50"/>
          </a:p>
        </p:txBody>
      </p:sp>
      <p:sp>
        <p:nvSpPr>
          <p:cNvPr id="12" name="Título 8"/>
          <p:cNvSpPr>
            <a:spLocks noGrp="1"/>
          </p:cNvSpPr>
          <p:nvPr>
            <p:ph type="title"/>
          </p:nvPr>
        </p:nvSpPr>
        <p:spPr>
          <a:xfrm>
            <a:off x="698500" y="445037"/>
            <a:ext cx="3374835" cy="332399"/>
          </a:xfrm>
        </p:spPr>
        <p:txBody>
          <a:bodyPr/>
          <a:lstStyle/>
          <a:p>
            <a:r>
              <a:rPr lang="es-ES" sz="2400" spc="300" dirty="0" smtClean="0">
                <a:latin typeface="Bebas Neue Regular" panose="00000500000000000000" pitchFamily="50" charset="0"/>
              </a:rPr>
              <a:t>Productos: </a:t>
            </a:r>
            <a:r>
              <a:rPr lang="es-ES" sz="2400" spc="300" dirty="0" err="1" smtClean="0">
                <a:latin typeface="Bebas Neue Regular" panose="00000500000000000000" pitchFamily="50" charset="0"/>
              </a:rPr>
              <a:t>cellu-attack</a:t>
            </a:r>
            <a:endParaRPr lang="es-ES" sz="2400" spc="300" dirty="0">
              <a:latin typeface="Bebas Neue Regular" panose="00000500000000000000" pitchFamily="50" charset="0"/>
            </a:endParaRPr>
          </a:p>
        </p:txBody>
      </p:sp>
      <p:grpSp>
        <p:nvGrpSpPr>
          <p:cNvPr id="13" name="object 21"/>
          <p:cNvGrpSpPr/>
          <p:nvPr/>
        </p:nvGrpSpPr>
        <p:grpSpPr>
          <a:xfrm>
            <a:off x="587063" y="4621770"/>
            <a:ext cx="1969876" cy="452438"/>
            <a:chOff x="8084805" y="6315450"/>
            <a:chExt cx="3980815" cy="542925"/>
          </a:xfrm>
        </p:grpSpPr>
        <p:sp>
          <p:nvSpPr>
            <p:cNvPr id="14" name="object 22"/>
            <p:cNvSpPr/>
            <p:nvPr/>
          </p:nvSpPr>
          <p:spPr>
            <a:xfrm>
              <a:off x="8084805" y="6359534"/>
              <a:ext cx="3980715" cy="45123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5" name="object 23"/>
            <p:cNvSpPr/>
            <p:nvPr/>
          </p:nvSpPr>
          <p:spPr>
            <a:xfrm>
              <a:off x="9276587" y="6315450"/>
              <a:ext cx="1597152" cy="54254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6" name="object 24"/>
            <p:cNvSpPr/>
            <p:nvPr/>
          </p:nvSpPr>
          <p:spPr>
            <a:xfrm>
              <a:off x="8135111" y="6390132"/>
              <a:ext cx="3884676" cy="34747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</p:grpSp>
      <p:sp>
        <p:nvSpPr>
          <p:cNvPr id="17" name="object 25"/>
          <p:cNvSpPr txBox="1"/>
          <p:nvPr/>
        </p:nvSpPr>
        <p:spPr>
          <a:xfrm>
            <a:off x="1044752" y="4689870"/>
            <a:ext cx="1054987" cy="287685"/>
          </a:xfrm>
          <a:prstGeom prst="rect">
            <a:avLst/>
          </a:prstGeom>
        </p:spPr>
        <p:txBody>
          <a:bodyPr vert="horz" wrap="square" lIns="0" tIns="10583" rIns="0" bIns="0" rtlCol="0">
            <a:spAutoFit/>
          </a:bodyPr>
          <a:lstStyle/>
          <a:p>
            <a:pPr marL="10583">
              <a:spcBef>
                <a:spcPts val="83"/>
              </a:spcBef>
            </a:pPr>
            <a:r>
              <a:rPr lang="es-ES" dirty="0" err="1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Cellu-attack</a:t>
            </a:r>
            <a:endParaRPr dirty="0">
              <a:latin typeface="Bebas Neue Regular" panose="00000500000000000000" pitchFamily="50" charset="0"/>
              <a:cs typeface="Carlito"/>
            </a:endParaRPr>
          </a:p>
        </p:txBody>
      </p:sp>
      <p:sp>
        <p:nvSpPr>
          <p:cNvPr id="10" name="object 2"/>
          <p:cNvSpPr txBox="1"/>
          <p:nvPr/>
        </p:nvSpPr>
        <p:spPr>
          <a:xfrm>
            <a:off x="2702671" y="1230132"/>
            <a:ext cx="6111129" cy="4509034"/>
          </a:xfrm>
          <a:prstGeom prst="rect">
            <a:avLst/>
          </a:prstGeom>
        </p:spPr>
        <p:txBody>
          <a:bodyPr vert="horz" wrap="square" lIns="0" tIns="169333" rIns="0" bIns="0" rtlCol="0">
            <a:spAutoFit/>
          </a:bodyPr>
          <a:lstStyle/>
          <a:p>
            <a:pPr marL="529">
              <a:lnSpc>
                <a:spcPct val="150000"/>
              </a:lnSpc>
              <a:spcBef>
                <a:spcPts val="1333"/>
              </a:spcBef>
            </a:pP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Modo de</a:t>
            </a:r>
            <a:r>
              <a:rPr b="1" spc="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empleo:</a:t>
            </a:r>
            <a:endParaRPr dirty="0">
              <a:latin typeface="TT Commons" panose="02000506040000020004" pitchFamily="50" charset="0"/>
              <a:cs typeface="TeXGyreAdventor"/>
            </a:endParaRPr>
          </a:p>
          <a:p>
            <a:pPr marL="238645" marR="232824">
              <a:lnSpc>
                <a:spcPct val="150000"/>
              </a:lnSpc>
              <a:spcBef>
                <a:spcPts val="333"/>
              </a:spcBef>
            </a:pP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Aplicar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una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o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dos veces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al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día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realizando un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intenso  masaje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circular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forma lenta y</a:t>
            </a:r>
            <a:r>
              <a:rPr b="1" spc="5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ascendente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.</a:t>
            </a:r>
            <a:endParaRPr dirty="0">
              <a:latin typeface="TT Commons" panose="02000506040000020004" pitchFamily="50" charset="0"/>
              <a:cs typeface="TeXGyreAdventor"/>
            </a:endParaRPr>
          </a:p>
          <a:p>
            <a:pPr marL="82547" marR="77255" indent="-529">
              <a:lnSpc>
                <a:spcPct val="150000"/>
              </a:lnSpc>
            </a:pP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Además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la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regularidad y constancia, es muy 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importante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realizar un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buen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automasaje. Para</a:t>
            </a:r>
            <a:r>
              <a:rPr spc="10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spc="-4" dirty="0" err="1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obtener</a:t>
            </a:r>
            <a:r>
              <a:rPr lang="es-ES" spc="-4" dirty="0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spc="-8" dirty="0" err="1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mejores</a:t>
            </a:r>
            <a:r>
              <a:rPr spc="-8" dirty="0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resultados, incluye un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masajeador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anticelulítico  con 22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puntos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contacto que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ayuda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 </a:t>
            </a:r>
            <a:r>
              <a:rPr spc="-4" dirty="0" err="1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eliminar</a:t>
            </a:r>
            <a:r>
              <a:rPr spc="37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dirty="0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la</a:t>
            </a:r>
            <a:r>
              <a:rPr lang="es-ES" dirty="0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lang="es-ES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acumulación </a:t>
            </a:r>
            <a:r>
              <a:rPr lang="es-ES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</a:t>
            </a:r>
            <a:r>
              <a:rPr lang="es-ES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grasa y movilizar el exceso </a:t>
            </a:r>
            <a:r>
              <a:rPr lang="es-ES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</a:t>
            </a:r>
            <a:r>
              <a:rPr lang="es-ES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líquidos </a:t>
            </a:r>
            <a:r>
              <a:rPr lang="es-ES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al  </a:t>
            </a:r>
            <a:r>
              <a:rPr lang="es-ES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alcanzar </a:t>
            </a:r>
            <a:r>
              <a:rPr lang="es-ES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las </a:t>
            </a:r>
            <a:r>
              <a:rPr lang="es-ES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capas más</a:t>
            </a:r>
            <a:r>
              <a:rPr lang="es-ES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lang="es-ES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internas.</a:t>
            </a:r>
            <a:endParaRPr lang="es-ES" dirty="0">
              <a:latin typeface="TT Commons" panose="02000506040000020004" pitchFamily="50" charset="0"/>
              <a:cs typeface="TeXGyreAdventor"/>
            </a:endParaRPr>
          </a:p>
          <a:p>
            <a:pPr marL="10583">
              <a:lnSpc>
                <a:spcPct val="150000"/>
              </a:lnSpc>
              <a:spcBef>
                <a:spcPts val="1054"/>
              </a:spcBef>
            </a:pPr>
            <a:r>
              <a:rPr lang="es-ES" dirty="0">
                <a:solidFill>
                  <a:srgbClr val="093E68"/>
                </a:solidFill>
                <a:latin typeface="TT Commons" panose="02000506040000020004" pitchFamily="50" charset="0"/>
                <a:cs typeface="Courier New"/>
              </a:rPr>
              <a:t>o </a:t>
            </a:r>
            <a:r>
              <a:rPr lang="es-ES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Para </a:t>
            </a:r>
            <a:r>
              <a:rPr lang="es-ES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todo </a:t>
            </a:r>
            <a:r>
              <a:rPr lang="es-ES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tipo </a:t>
            </a:r>
            <a:r>
              <a:rPr lang="es-ES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</a:t>
            </a:r>
            <a:r>
              <a:rPr lang="es-ES" spc="62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lang="es-ES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pieles.</a:t>
            </a:r>
            <a:endParaRPr lang="es-ES" dirty="0">
              <a:latin typeface="TT Commons" panose="02000506040000020004" pitchFamily="50" charset="0"/>
              <a:cs typeface="TeXGyreAdventor"/>
            </a:endParaRPr>
          </a:p>
          <a:p>
            <a:pPr marL="10054" marR="4233">
              <a:lnSpc>
                <a:spcPts val="3750"/>
              </a:lnSpc>
              <a:spcBef>
                <a:spcPts val="4"/>
              </a:spcBef>
            </a:pPr>
            <a:endParaRPr dirty="0">
              <a:latin typeface="TT Commons" panose="02000506040000020004" pitchFamily="50" charset="0"/>
              <a:cs typeface="TeXGyreAdventor"/>
            </a:endParaRPr>
          </a:p>
        </p:txBody>
      </p:sp>
    </p:spTree>
    <p:extLst>
      <p:ext uri="{BB962C8B-B14F-4D97-AF65-F5344CB8AC3E}">
        <p14:creationId xmlns:p14="http://schemas.microsoft.com/office/powerpoint/2010/main" val="831261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65400" y="1409700"/>
            <a:ext cx="6324600" cy="3603978"/>
          </a:xfrm>
          <a:prstGeom prst="rect">
            <a:avLst/>
          </a:prstGeom>
        </p:spPr>
        <p:txBody>
          <a:bodyPr vert="horz" wrap="square" lIns="0" tIns="10583" rIns="0" bIns="0" rtlCol="0">
            <a:spAutoFit/>
          </a:bodyPr>
          <a:lstStyle/>
          <a:p>
            <a:pPr marL="249228" marR="4233" indent="-239174">
              <a:lnSpc>
                <a:spcPct val="150000"/>
              </a:lnSpc>
              <a:spcBef>
                <a:spcPts val="83"/>
              </a:spcBef>
              <a:buFont typeface="Courier New"/>
              <a:buChar char="o"/>
              <a:tabLst>
                <a:tab pos="249757" algn="l"/>
              </a:tabLst>
            </a:pP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Ingredientes activos: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aceite </a:t>
            </a:r>
            <a:r>
              <a:rPr spc="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jojoba, aceite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almendras dulces, </a:t>
            </a:r>
            <a:r>
              <a:rPr i="1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Algae  </a:t>
            </a:r>
            <a:r>
              <a:rPr i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fucus, Algae laminaria </a:t>
            </a:r>
            <a:r>
              <a:rPr i="1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y</a:t>
            </a:r>
            <a:r>
              <a:rPr i="1" spc="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i="1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V-Tonic.</a:t>
            </a:r>
            <a:endParaRPr dirty="0">
              <a:latin typeface="TT Commons" panose="02000506040000020004" pitchFamily="50" charset="0"/>
              <a:cs typeface="TeXGyreAdventor"/>
            </a:endParaRPr>
          </a:p>
          <a:p>
            <a:pPr marL="249228" indent="-239174">
              <a:spcBef>
                <a:spcPts val="900"/>
              </a:spcBef>
              <a:buFont typeface="Courier New"/>
              <a:buChar char="o"/>
              <a:tabLst>
                <a:tab pos="249757" algn="l"/>
              </a:tabLst>
            </a:pP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Indicación: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crema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masaje con propiedades anticelulíticas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y</a:t>
            </a:r>
            <a:r>
              <a:rPr spc="71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reafirmantes.</a:t>
            </a:r>
            <a:endParaRPr dirty="0">
              <a:latin typeface="TT Commons" panose="02000506040000020004" pitchFamily="50" charset="0"/>
              <a:cs typeface="TeXGyreAdventor"/>
            </a:endParaRPr>
          </a:p>
          <a:p>
            <a:pPr>
              <a:spcBef>
                <a:spcPts val="1187"/>
              </a:spcBef>
            </a:pP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Acción.</a:t>
            </a:r>
            <a:endParaRPr dirty="0">
              <a:latin typeface="TT Commons" panose="02000506040000020004" pitchFamily="50" charset="0"/>
              <a:cs typeface="TeXGyreAdventor"/>
            </a:endParaRPr>
          </a:p>
          <a:p>
            <a:pPr marL="29632" marR="23812" indent="-2646">
              <a:lnSpc>
                <a:spcPct val="150000"/>
              </a:lnSpc>
            </a:pP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Crema de alta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viscosidad con un intenso color 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blanco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indicada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para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masaje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con propiedades  anticelulíticas y reafirmantes gracias a </a:t>
            </a:r>
            <a:r>
              <a:rPr i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Algae fucus y  laminaria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. Además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aporta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contiene aceite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jojoba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y almendras dulces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para mantener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una 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óptima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hidratación</a:t>
            </a:r>
            <a:endParaRPr dirty="0">
              <a:latin typeface="TT Commons" panose="02000506040000020004" pitchFamily="50" charset="0"/>
              <a:cs typeface="TeXGyreAdventor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5980" y="1943100"/>
            <a:ext cx="1743033" cy="21093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50"/>
          </a:p>
        </p:txBody>
      </p:sp>
      <p:sp>
        <p:nvSpPr>
          <p:cNvPr id="12" name="Título 8"/>
          <p:cNvSpPr>
            <a:spLocks noGrp="1"/>
          </p:cNvSpPr>
          <p:nvPr>
            <p:ph type="title"/>
          </p:nvPr>
        </p:nvSpPr>
        <p:spPr>
          <a:xfrm>
            <a:off x="698500" y="445037"/>
            <a:ext cx="3281026" cy="332399"/>
          </a:xfrm>
        </p:spPr>
        <p:txBody>
          <a:bodyPr/>
          <a:lstStyle/>
          <a:p>
            <a:r>
              <a:rPr lang="es-ES" sz="2400" spc="300" dirty="0" smtClean="0">
                <a:latin typeface="Bebas Neue Regular" panose="00000500000000000000" pitchFamily="50" charset="0"/>
              </a:rPr>
              <a:t>Productos: sea </a:t>
            </a:r>
            <a:r>
              <a:rPr lang="es-ES" sz="2400" spc="300" dirty="0" err="1" smtClean="0">
                <a:latin typeface="Bebas Neue Regular" panose="00000500000000000000" pitchFamily="50" charset="0"/>
              </a:rPr>
              <a:t>massage</a:t>
            </a:r>
            <a:endParaRPr lang="es-ES" sz="2400" spc="300" dirty="0">
              <a:latin typeface="Bebas Neue Regular" panose="00000500000000000000" pitchFamily="50" charset="0"/>
            </a:endParaRPr>
          </a:p>
        </p:txBody>
      </p:sp>
      <p:grpSp>
        <p:nvGrpSpPr>
          <p:cNvPr id="13" name="object 21"/>
          <p:cNvGrpSpPr/>
          <p:nvPr/>
        </p:nvGrpSpPr>
        <p:grpSpPr>
          <a:xfrm>
            <a:off x="595979" y="4305300"/>
            <a:ext cx="1743033" cy="452438"/>
            <a:chOff x="8084805" y="6315450"/>
            <a:chExt cx="3980815" cy="542925"/>
          </a:xfrm>
        </p:grpSpPr>
        <p:sp>
          <p:nvSpPr>
            <p:cNvPr id="14" name="object 22"/>
            <p:cNvSpPr/>
            <p:nvPr/>
          </p:nvSpPr>
          <p:spPr>
            <a:xfrm>
              <a:off x="8084805" y="6359534"/>
              <a:ext cx="3980715" cy="45123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5" name="object 23"/>
            <p:cNvSpPr/>
            <p:nvPr/>
          </p:nvSpPr>
          <p:spPr>
            <a:xfrm>
              <a:off x="9276587" y="6315450"/>
              <a:ext cx="1597152" cy="54254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6" name="object 24"/>
            <p:cNvSpPr/>
            <p:nvPr/>
          </p:nvSpPr>
          <p:spPr>
            <a:xfrm>
              <a:off x="8135111" y="6390132"/>
              <a:ext cx="3884676" cy="34747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</p:grpSp>
      <p:sp>
        <p:nvSpPr>
          <p:cNvPr id="17" name="object 25"/>
          <p:cNvSpPr txBox="1"/>
          <p:nvPr/>
        </p:nvSpPr>
        <p:spPr>
          <a:xfrm>
            <a:off x="948314" y="4373400"/>
            <a:ext cx="1159886" cy="287685"/>
          </a:xfrm>
          <a:prstGeom prst="rect">
            <a:avLst/>
          </a:prstGeom>
        </p:spPr>
        <p:txBody>
          <a:bodyPr vert="horz" wrap="square" lIns="0" tIns="10583" rIns="0" bIns="0" rtlCol="0">
            <a:spAutoFit/>
          </a:bodyPr>
          <a:lstStyle/>
          <a:p>
            <a:pPr marL="10583">
              <a:spcBef>
                <a:spcPts val="83"/>
              </a:spcBef>
            </a:pPr>
            <a:r>
              <a:rPr lang="es-ES" dirty="0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Sea </a:t>
            </a:r>
            <a:r>
              <a:rPr lang="es-ES" dirty="0" err="1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massage</a:t>
            </a:r>
            <a:endParaRPr dirty="0">
              <a:latin typeface="Bebas Neue Regular" panose="00000500000000000000" pitchFamily="50" charset="0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595980" y="1943100"/>
            <a:ext cx="1743033" cy="21093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50"/>
          </a:p>
        </p:txBody>
      </p:sp>
      <p:sp>
        <p:nvSpPr>
          <p:cNvPr id="12" name="Título 8"/>
          <p:cNvSpPr>
            <a:spLocks noGrp="1"/>
          </p:cNvSpPr>
          <p:nvPr>
            <p:ph type="title"/>
          </p:nvPr>
        </p:nvSpPr>
        <p:spPr>
          <a:xfrm>
            <a:off x="698500" y="445037"/>
            <a:ext cx="3281026" cy="332399"/>
          </a:xfrm>
        </p:spPr>
        <p:txBody>
          <a:bodyPr/>
          <a:lstStyle/>
          <a:p>
            <a:r>
              <a:rPr lang="es-ES" sz="2400" spc="300" dirty="0" smtClean="0">
                <a:latin typeface="Bebas Neue Regular" panose="00000500000000000000" pitchFamily="50" charset="0"/>
              </a:rPr>
              <a:t>Productos: sea </a:t>
            </a:r>
            <a:r>
              <a:rPr lang="es-ES" sz="2400" spc="300" dirty="0" err="1" smtClean="0">
                <a:latin typeface="Bebas Neue Regular" panose="00000500000000000000" pitchFamily="50" charset="0"/>
              </a:rPr>
              <a:t>massage</a:t>
            </a:r>
            <a:endParaRPr lang="es-ES" sz="2400" spc="300" dirty="0">
              <a:latin typeface="Bebas Neue Regular" panose="00000500000000000000" pitchFamily="50" charset="0"/>
            </a:endParaRPr>
          </a:p>
        </p:txBody>
      </p:sp>
      <p:grpSp>
        <p:nvGrpSpPr>
          <p:cNvPr id="13" name="object 21"/>
          <p:cNvGrpSpPr/>
          <p:nvPr/>
        </p:nvGrpSpPr>
        <p:grpSpPr>
          <a:xfrm>
            <a:off x="595979" y="4305300"/>
            <a:ext cx="1743033" cy="452438"/>
            <a:chOff x="8084805" y="6315450"/>
            <a:chExt cx="3980815" cy="542925"/>
          </a:xfrm>
        </p:grpSpPr>
        <p:sp>
          <p:nvSpPr>
            <p:cNvPr id="14" name="object 22"/>
            <p:cNvSpPr/>
            <p:nvPr/>
          </p:nvSpPr>
          <p:spPr>
            <a:xfrm>
              <a:off x="8084805" y="6359534"/>
              <a:ext cx="3980715" cy="45123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5" name="object 23"/>
            <p:cNvSpPr/>
            <p:nvPr/>
          </p:nvSpPr>
          <p:spPr>
            <a:xfrm>
              <a:off x="9276587" y="6315450"/>
              <a:ext cx="1597152" cy="54254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6" name="object 24"/>
            <p:cNvSpPr/>
            <p:nvPr/>
          </p:nvSpPr>
          <p:spPr>
            <a:xfrm>
              <a:off x="8135111" y="6390132"/>
              <a:ext cx="3884676" cy="34747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</p:grpSp>
      <p:sp>
        <p:nvSpPr>
          <p:cNvPr id="17" name="object 25"/>
          <p:cNvSpPr txBox="1"/>
          <p:nvPr/>
        </p:nvSpPr>
        <p:spPr>
          <a:xfrm>
            <a:off x="948314" y="4373400"/>
            <a:ext cx="1159886" cy="287685"/>
          </a:xfrm>
          <a:prstGeom prst="rect">
            <a:avLst/>
          </a:prstGeom>
        </p:spPr>
        <p:txBody>
          <a:bodyPr vert="horz" wrap="square" lIns="0" tIns="10583" rIns="0" bIns="0" rtlCol="0">
            <a:spAutoFit/>
          </a:bodyPr>
          <a:lstStyle/>
          <a:p>
            <a:pPr marL="10583">
              <a:spcBef>
                <a:spcPts val="83"/>
              </a:spcBef>
            </a:pPr>
            <a:r>
              <a:rPr lang="es-ES" dirty="0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Sea </a:t>
            </a:r>
            <a:r>
              <a:rPr lang="es-ES" dirty="0" err="1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massage</a:t>
            </a:r>
            <a:endParaRPr dirty="0">
              <a:latin typeface="Bebas Neue Regular" panose="00000500000000000000" pitchFamily="50" charset="0"/>
              <a:cs typeface="Carlito"/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3305915" y="1333414"/>
            <a:ext cx="5433483" cy="3393215"/>
          </a:xfrm>
          <a:prstGeom prst="rect">
            <a:avLst/>
          </a:prstGeom>
        </p:spPr>
        <p:txBody>
          <a:bodyPr vert="horz" wrap="square" lIns="0" tIns="169333" rIns="0" bIns="0" rtlCol="0">
            <a:spAutoFit/>
          </a:bodyPr>
          <a:lstStyle/>
          <a:p>
            <a:pPr marL="2117">
              <a:lnSpc>
                <a:spcPct val="150000"/>
              </a:lnSpc>
              <a:spcBef>
                <a:spcPts val="1333"/>
              </a:spcBef>
            </a:pP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Modo de </a:t>
            </a:r>
            <a:r>
              <a:rPr b="1" spc="-8" dirty="0" err="1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empleo</a:t>
            </a:r>
            <a:r>
              <a:rPr b="1" spc="-8" dirty="0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:</a:t>
            </a:r>
            <a:endParaRPr lang="es-ES" dirty="0">
              <a:latin typeface="TT Commons" panose="02000506040000020004" pitchFamily="50" charset="0"/>
              <a:cs typeface="TeXGyreAdventor"/>
            </a:endParaRPr>
          </a:p>
          <a:p>
            <a:pPr marL="2117">
              <a:lnSpc>
                <a:spcPct val="150000"/>
              </a:lnSpc>
              <a:spcBef>
                <a:spcPts val="1333"/>
              </a:spcBef>
            </a:pPr>
            <a:r>
              <a:rPr spc="-4" dirty="0" err="1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Aplicar</a:t>
            </a:r>
            <a:r>
              <a:rPr spc="-4" dirty="0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con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la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piel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limpia, realizando el  masaje con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la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técnica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adecuada 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seleccionada por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el profesional según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las  necesidades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cada paciente.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Además,  permite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una larga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ejecución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sin que</a:t>
            </a:r>
            <a:r>
              <a:rPr b="1" spc="42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b="1" dirty="0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se</a:t>
            </a:r>
            <a:r>
              <a:rPr lang="es-ES" b="1" dirty="0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lang="es-ES"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absorba </a:t>
            </a:r>
            <a:r>
              <a:rPr lang="es-ES"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el</a:t>
            </a:r>
            <a:r>
              <a:rPr lang="es-ES" b="1" spc="-21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lang="es-ES"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producto.</a:t>
            </a:r>
            <a:endParaRPr lang="es-ES" dirty="0">
              <a:latin typeface="TT Commons" panose="02000506040000020004" pitchFamily="50" charset="0"/>
              <a:cs typeface="TeXGyreAdventor"/>
            </a:endParaRPr>
          </a:p>
          <a:p>
            <a:pPr marL="10583">
              <a:lnSpc>
                <a:spcPct val="150000"/>
              </a:lnSpc>
              <a:spcBef>
                <a:spcPts val="1050"/>
              </a:spcBef>
            </a:pPr>
            <a:r>
              <a:rPr lang="es-ES" dirty="0">
                <a:solidFill>
                  <a:srgbClr val="093E68"/>
                </a:solidFill>
                <a:latin typeface="TT Commons" panose="02000506040000020004" pitchFamily="50" charset="0"/>
                <a:cs typeface="Courier New"/>
              </a:rPr>
              <a:t>o </a:t>
            </a:r>
            <a:r>
              <a:rPr lang="es-ES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Para </a:t>
            </a:r>
            <a:r>
              <a:rPr lang="es-ES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todo </a:t>
            </a:r>
            <a:r>
              <a:rPr lang="es-ES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tipo </a:t>
            </a:r>
            <a:r>
              <a:rPr lang="es-ES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</a:t>
            </a:r>
            <a:r>
              <a:rPr lang="es-ES" spc="5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lang="es-ES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pieles.</a:t>
            </a:r>
            <a:endParaRPr lang="es-ES" dirty="0">
              <a:latin typeface="TT Commons" panose="02000506040000020004" pitchFamily="50" charset="0"/>
              <a:cs typeface="TeXGyreAdventor"/>
            </a:endParaRPr>
          </a:p>
          <a:p>
            <a:pPr marL="10583" marR="4233" indent="-3175" algn="ctr">
              <a:lnSpc>
                <a:spcPct val="150000"/>
              </a:lnSpc>
              <a:spcBef>
                <a:spcPts val="4"/>
              </a:spcBef>
            </a:pPr>
            <a:endParaRPr sz="2083" dirty="0">
              <a:latin typeface="TeXGyreAdventor"/>
              <a:cs typeface="TeXGyreAdventor"/>
            </a:endParaRPr>
          </a:p>
        </p:txBody>
      </p:sp>
    </p:spTree>
    <p:extLst>
      <p:ext uri="{BB962C8B-B14F-4D97-AF65-F5344CB8AC3E}">
        <p14:creationId xmlns:p14="http://schemas.microsoft.com/office/powerpoint/2010/main" val="1096235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595980" y="1943100"/>
            <a:ext cx="1743033" cy="21093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50"/>
          </a:p>
        </p:txBody>
      </p:sp>
      <p:sp>
        <p:nvSpPr>
          <p:cNvPr id="12" name="Título 8"/>
          <p:cNvSpPr>
            <a:spLocks noGrp="1"/>
          </p:cNvSpPr>
          <p:nvPr>
            <p:ph type="title"/>
          </p:nvPr>
        </p:nvSpPr>
        <p:spPr>
          <a:xfrm>
            <a:off x="698500" y="445037"/>
            <a:ext cx="3281026" cy="332399"/>
          </a:xfrm>
        </p:spPr>
        <p:txBody>
          <a:bodyPr/>
          <a:lstStyle/>
          <a:p>
            <a:r>
              <a:rPr lang="es-ES" sz="2400" spc="300" dirty="0" smtClean="0">
                <a:latin typeface="Bebas Neue Regular" panose="00000500000000000000" pitchFamily="50" charset="0"/>
              </a:rPr>
              <a:t>Productos: sea </a:t>
            </a:r>
            <a:r>
              <a:rPr lang="es-ES" sz="2400" spc="300" dirty="0" err="1" smtClean="0">
                <a:latin typeface="Bebas Neue Regular" panose="00000500000000000000" pitchFamily="50" charset="0"/>
              </a:rPr>
              <a:t>massage</a:t>
            </a:r>
            <a:endParaRPr lang="es-ES" sz="2400" spc="300" dirty="0">
              <a:latin typeface="Bebas Neue Regular" panose="00000500000000000000" pitchFamily="50" charset="0"/>
            </a:endParaRPr>
          </a:p>
        </p:txBody>
      </p:sp>
      <p:grpSp>
        <p:nvGrpSpPr>
          <p:cNvPr id="13" name="object 21"/>
          <p:cNvGrpSpPr/>
          <p:nvPr/>
        </p:nvGrpSpPr>
        <p:grpSpPr>
          <a:xfrm>
            <a:off x="595979" y="4305300"/>
            <a:ext cx="1743033" cy="452438"/>
            <a:chOff x="8084805" y="6315450"/>
            <a:chExt cx="3980815" cy="542925"/>
          </a:xfrm>
        </p:grpSpPr>
        <p:sp>
          <p:nvSpPr>
            <p:cNvPr id="14" name="object 22"/>
            <p:cNvSpPr/>
            <p:nvPr/>
          </p:nvSpPr>
          <p:spPr>
            <a:xfrm>
              <a:off x="8084805" y="6359534"/>
              <a:ext cx="3980715" cy="45123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5" name="object 23"/>
            <p:cNvSpPr/>
            <p:nvPr/>
          </p:nvSpPr>
          <p:spPr>
            <a:xfrm>
              <a:off x="9276587" y="6315450"/>
              <a:ext cx="1597152" cy="54254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6" name="object 24"/>
            <p:cNvSpPr/>
            <p:nvPr/>
          </p:nvSpPr>
          <p:spPr>
            <a:xfrm>
              <a:off x="8135111" y="6390132"/>
              <a:ext cx="3884676" cy="34747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</p:grpSp>
      <p:sp>
        <p:nvSpPr>
          <p:cNvPr id="17" name="object 25"/>
          <p:cNvSpPr txBox="1"/>
          <p:nvPr/>
        </p:nvSpPr>
        <p:spPr>
          <a:xfrm>
            <a:off x="948314" y="4373400"/>
            <a:ext cx="1159886" cy="287685"/>
          </a:xfrm>
          <a:prstGeom prst="rect">
            <a:avLst/>
          </a:prstGeom>
        </p:spPr>
        <p:txBody>
          <a:bodyPr vert="horz" wrap="square" lIns="0" tIns="10583" rIns="0" bIns="0" rtlCol="0">
            <a:spAutoFit/>
          </a:bodyPr>
          <a:lstStyle/>
          <a:p>
            <a:pPr marL="10583">
              <a:spcBef>
                <a:spcPts val="83"/>
              </a:spcBef>
            </a:pPr>
            <a:r>
              <a:rPr lang="es-ES" dirty="0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Sea </a:t>
            </a:r>
            <a:r>
              <a:rPr lang="es-ES" dirty="0" err="1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massage</a:t>
            </a:r>
            <a:endParaRPr dirty="0">
              <a:latin typeface="Bebas Neue Regular" panose="00000500000000000000" pitchFamily="50" charset="0"/>
              <a:cs typeface="Carlito"/>
            </a:endParaRPr>
          </a:p>
        </p:txBody>
      </p:sp>
      <p:sp>
        <p:nvSpPr>
          <p:cNvPr id="18" name="object 2"/>
          <p:cNvSpPr txBox="1">
            <a:spLocks noGrp="1"/>
          </p:cNvSpPr>
          <p:nvPr>
            <p:ph type="body" idx="1"/>
          </p:nvPr>
        </p:nvSpPr>
        <p:spPr>
          <a:xfrm>
            <a:off x="812800" y="1181100"/>
            <a:ext cx="8134351" cy="3723520"/>
          </a:xfrm>
          <a:prstGeom prst="rect">
            <a:avLst/>
          </a:prstGeom>
        </p:spPr>
        <p:txBody>
          <a:bodyPr vert="horz" wrap="square" lIns="0" tIns="11113" rIns="0" bIns="0" rtlCol="0">
            <a:spAutoFit/>
          </a:bodyPr>
          <a:lstStyle/>
          <a:p>
            <a:pPr marL="1735598" indent="0" algn="ctr">
              <a:spcBef>
                <a:spcPts val="87"/>
              </a:spcBef>
              <a:buNone/>
            </a:pPr>
            <a:r>
              <a:rPr sz="1800" b="1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Principales ventajas de</a:t>
            </a:r>
            <a:r>
              <a:rPr sz="1800" b="1" spc="-71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 </a:t>
            </a:r>
            <a:r>
              <a:rPr sz="1800" b="1" spc="-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producto</a:t>
            </a:r>
          </a:p>
          <a:p>
            <a:pPr marL="1870000">
              <a:spcBef>
                <a:spcPts val="42"/>
              </a:spcBef>
            </a:pPr>
            <a:endParaRPr sz="1800" dirty="0">
              <a:solidFill>
                <a:schemeClr val="accent1">
                  <a:lumMod val="50000"/>
                </a:schemeClr>
              </a:solidFill>
              <a:latin typeface="TT Commons" panose="02000506040000020004" pitchFamily="50" charset="0"/>
            </a:endParaRPr>
          </a:p>
          <a:p>
            <a:pPr marL="2166322" indent="-285739">
              <a:lnSpc>
                <a:spcPct val="150000"/>
              </a:lnSpc>
              <a:buAutoNum type="arabicPeriod"/>
              <a:tabLst>
                <a:tab pos="2165793" algn="l"/>
                <a:tab pos="2166322" algn="l"/>
              </a:tabLst>
            </a:pPr>
            <a:r>
              <a:rPr sz="1800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Cuida </a:t>
            </a:r>
            <a:r>
              <a:rPr sz="1800" spc="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la </a:t>
            </a:r>
            <a:r>
              <a:rPr sz="1800" spc="-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mano </a:t>
            </a:r>
            <a:r>
              <a:rPr sz="1800" spc="-8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durante </a:t>
            </a:r>
            <a:r>
              <a:rPr sz="1800" spc="-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el</a:t>
            </a:r>
            <a:r>
              <a:rPr sz="1800" spc="12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 </a:t>
            </a:r>
            <a:r>
              <a:rPr sz="1800" spc="-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masaje.</a:t>
            </a:r>
            <a:endParaRPr sz="1800" dirty="0">
              <a:solidFill>
                <a:schemeClr val="accent1">
                  <a:lumMod val="50000"/>
                </a:schemeClr>
              </a:solidFill>
              <a:latin typeface="TT Commons" panose="02000506040000020004" pitchFamily="50" charset="0"/>
            </a:endParaRPr>
          </a:p>
          <a:p>
            <a:pPr marL="2166322" indent="-285739">
              <a:lnSpc>
                <a:spcPct val="150000"/>
              </a:lnSpc>
              <a:buAutoNum type="arabicPeriod"/>
              <a:tabLst>
                <a:tab pos="2165793" algn="l"/>
                <a:tab pos="2166322" algn="l"/>
              </a:tabLst>
            </a:pPr>
            <a:r>
              <a:rPr sz="1800" spc="-4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No</a:t>
            </a:r>
            <a:r>
              <a:rPr sz="1800" spc="100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 </a:t>
            </a:r>
            <a:r>
              <a:rPr sz="1800" spc="-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deja</a:t>
            </a:r>
            <a:r>
              <a:rPr sz="1800" spc="100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 </a:t>
            </a:r>
            <a:r>
              <a:rPr sz="1800" spc="-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restos</a:t>
            </a:r>
            <a:r>
              <a:rPr sz="1800" spc="10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 </a:t>
            </a:r>
            <a:r>
              <a:rPr sz="1800" spc="-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grasientos</a:t>
            </a:r>
            <a:r>
              <a:rPr sz="1800" spc="112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en</a:t>
            </a:r>
            <a:r>
              <a:rPr sz="1800" spc="100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 </a:t>
            </a:r>
            <a:r>
              <a:rPr sz="1800" spc="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la</a:t>
            </a:r>
            <a:r>
              <a:rPr sz="1800" spc="95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piel:</a:t>
            </a:r>
            <a:r>
              <a:rPr sz="1800" spc="87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Ni</a:t>
            </a:r>
            <a:r>
              <a:rPr sz="1800" spc="112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 </a:t>
            </a:r>
            <a:r>
              <a:rPr sz="1800" spc="-8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en</a:t>
            </a:r>
            <a:r>
              <a:rPr sz="1800" spc="95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 </a:t>
            </a:r>
            <a:r>
              <a:rPr sz="1800" spc="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la</a:t>
            </a:r>
            <a:r>
              <a:rPr sz="1800" spc="10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 </a:t>
            </a:r>
            <a:r>
              <a:rPr sz="1800" spc="-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mano</a:t>
            </a:r>
            <a:r>
              <a:rPr sz="1800" spc="100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 </a:t>
            </a:r>
            <a:r>
              <a:rPr sz="1800" spc="-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del</a:t>
            </a:r>
            <a:r>
              <a:rPr sz="1800" spc="100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 </a:t>
            </a:r>
            <a:r>
              <a:rPr sz="1800" spc="-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masajista</a:t>
            </a:r>
            <a:r>
              <a:rPr sz="1800" spc="100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 </a:t>
            </a:r>
            <a:r>
              <a:rPr sz="1800" spc="-8" dirty="0" err="1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ni</a:t>
            </a:r>
            <a:r>
              <a:rPr sz="1800" spc="112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 </a:t>
            </a:r>
            <a:r>
              <a:rPr sz="1800" dirty="0" err="1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en</a:t>
            </a:r>
            <a:r>
              <a:rPr lang="es-ES" sz="1800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 </a:t>
            </a:r>
            <a:r>
              <a:rPr sz="1800" spc="-4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el </a:t>
            </a:r>
            <a:r>
              <a:rPr sz="1800" spc="-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cuerpo del</a:t>
            </a:r>
            <a:r>
              <a:rPr sz="1800" spc="29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 </a:t>
            </a:r>
            <a:r>
              <a:rPr sz="1800" spc="-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paciente.</a:t>
            </a:r>
            <a:endParaRPr sz="1800" dirty="0">
              <a:solidFill>
                <a:schemeClr val="accent1">
                  <a:lumMod val="50000"/>
                </a:schemeClr>
              </a:solidFill>
              <a:latin typeface="TT Commons" panose="02000506040000020004" pitchFamily="50" charset="0"/>
            </a:endParaRPr>
          </a:p>
          <a:p>
            <a:pPr marL="2166322" indent="-285739">
              <a:lnSpc>
                <a:spcPct val="150000"/>
              </a:lnSpc>
              <a:buAutoNum type="arabicPeriod" startAt="3"/>
              <a:tabLst>
                <a:tab pos="2165793" algn="l"/>
                <a:tab pos="2166322" algn="l"/>
              </a:tabLst>
            </a:pPr>
            <a:r>
              <a:rPr sz="1800" spc="-4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No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deja </a:t>
            </a:r>
            <a:r>
              <a:rPr sz="1800" spc="-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ningún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tipo </a:t>
            </a:r>
            <a:r>
              <a:rPr sz="1800" spc="-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de </a:t>
            </a:r>
            <a:r>
              <a:rPr sz="1800" spc="-8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resto en </a:t>
            </a:r>
            <a:r>
              <a:rPr sz="1800" spc="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la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piel </a:t>
            </a:r>
            <a:r>
              <a:rPr sz="1800" spc="-8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tras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finalizar </a:t>
            </a:r>
            <a:r>
              <a:rPr sz="1800" spc="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la </a:t>
            </a:r>
            <a:r>
              <a:rPr sz="1800" dirty="0" err="1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aplicación</a:t>
            </a:r>
            <a:r>
              <a:rPr sz="1800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</a:rPr>
              <a:t>.</a:t>
            </a:r>
            <a:endParaRPr lang="es-ES" sz="1800" dirty="0" smtClean="0">
              <a:solidFill>
                <a:schemeClr val="accent1">
                  <a:lumMod val="50000"/>
                </a:schemeClr>
              </a:solidFill>
              <a:latin typeface="TT Commons" panose="02000506040000020004" pitchFamily="50" charset="0"/>
            </a:endParaRPr>
          </a:p>
          <a:p>
            <a:pPr marL="2166322" indent="-285739">
              <a:lnSpc>
                <a:spcPct val="150000"/>
              </a:lnSpc>
              <a:buFont typeface="Arial" panose="020B0604020202020204" pitchFamily="34" charset="0"/>
              <a:buAutoNum type="arabicPeriod" startAt="3"/>
              <a:tabLst>
                <a:tab pos="2165793" algn="l"/>
                <a:tab pos="2166322" algn="l"/>
              </a:tabLst>
            </a:pPr>
            <a:r>
              <a:rPr lang="es-ES" sz="1800" spc="-4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Gra</a:t>
            </a:r>
            <a:r>
              <a:rPr lang="es-ES" sz="1800" spc="-17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c</a:t>
            </a:r>
            <a:r>
              <a:rPr lang="es-ES" sz="1800" spc="17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i</a:t>
            </a:r>
            <a:r>
              <a:rPr lang="es-ES" sz="1800" spc="-8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a</a:t>
            </a:r>
            <a:r>
              <a:rPr lang="es-ES" sz="1800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s a </a:t>
            </a:r>
            <a:r>
              <a:rPr lang="es-ES" sz="1800" spc="-4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s</a:t>
            </a:r>
            <a:r>
              <a:rPr lang="es-ES" sz="1800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u </a:t>
            </a:r>
            <a:r>
              <a:rPr lang="es-ES" sz="1800" spc="-4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fó</a:t>
            </a:r>
            <a:r>
              <a:rPr lang="es-ES" sz="1800" spc="-12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r</a:t>
            </a:r>
            <a:r>
              <a:rPr lang="es-ES" sz="1800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mu</a:t>
            </a:r>
            <a:r>
              <a:rPr lang="es-ES" sz="1800" spc="8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l</a:t>
            </a:r>
            <a:r>
              <a:rPr lang="es-ES" sz="1800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a </a:t>
            </a:r>
            <a:r>
              <a:rPr lang="es-ES" sz="1800" spc="-25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t</a:t>
            </a:r>
            <a:r>
              <a:rPr lang="es-ES" sz="1800" spc="17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i</a:t>
            </a:r>
            <a:r>
              <a:rPr lang="es-ES" sz="1800" spc="-4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e</a:t>
            </a:r>
            <a:r>
              <a:rPr lang="es-ES" sz="1800" spc="-12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n</a:t>
            </a:r>
            <a:r>
              <a:rPr lang="es-ES" sz="1800" spc="-4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e</a:t>
            </a:r>
            <a:r>
              <a:rPr lang="es-ES" sz="1800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 u</a:t>
            </a:r>
            <a:r>
              <a:rPr lang="es-ES" sz="1800" spc="-12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n</a:t>
            </a:r>
            <a:r>
              <a:rPr lang="es-ES" sz="1800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a </a:t>
            </a:r>
            <a:r>
              <a:rPr lang="es-ES" sz="1800" spc="-8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a</a:t>
            </a:r>
            <a:r>
              <a:rPr lang="es-ES" sz="1800" spc="-4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b</a:t>
            </a:r>
            <a:r>
              <a:rPr lang="es-ES" sz="1800" spc="-8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s</a:t>
            </a:r>
            <a:r>
              <a:rPr lang="es-ES" sz="1800" spc="-4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o</a:t>
            </a:r>
            <a:r>
              <a:rPr lang="es-ES" sz="1800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r</a:t>
            </a:r>
            <a:r>
              <a:rPr lang="es-ES" sz="1800" spc="-12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c</a:t>
            </a:r>
            <a:r>
              <a:rPr lang="es-ES" sz="1800" spc="17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i</a:t>
            </a:r>
            <a:r>
              <a:rPr lang="es-ES" sz="1800" spc="-4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ón</a:t>
            </a:r>
            <a:r>
              <a:rPr lang="es-ES" sz="1800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lang="es-ES" sz="1800" spc="8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l</a:t>
            </a:r>
            <a:r>
              <a:rPr lang="es-ES" sz="1800" spc="-12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en</a:t>
            </a:r>
            <a:r>
              <a:rPr lang="es-ES" sz="1800" spc="-17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t</a:t>
            </a:r>
            <a:r>
              <a:rPr lang="es-ES" sz="1800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a </a:t>
            </a:r>
            <a:r>
              <a:rPr lang="es-ES" sz="1800" spc="8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l</a:t>
            </a:r>
            <a:r>
              <a:rPr lang="es-ES" sz="1800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o </a:t>
            </a:r>
            <a:r>
              <a:rPr lang="es-ES" sz="1800" spc="-4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q</a:t>
            </a:r>
            <a:r>
              <a:rPr lang="es-ES" sz="1800" spc="-8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u</a:t>
            </a:r>
            <a:r>
              <a:rPr lang="es-ES" sz="1800" spc="-4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e</a:t>
            </a:r>
            <a:r>
              <a:rPr lang="es-ES" sz="1800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 f</a:t>
            </a:r>
            <a:r>
              <a:rPr lang="es-ES" sz="1800" spc="-8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a</a:t>
            </a:r>
            <a:r>
              <a:rPr lang="es-ES" sz="1800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c</a:t>
            </a:r>
            <a:r>
              <a:rPr lang="es-ES" sz="1800" spc="4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i</a:t>
            </a:r>
            <a:r>
              <a:rPr lang="es-ES" sz="1800" spc="-4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l</a:t>
            </a:r>
            <a:r>
              <a:rPr lang="es-ES" sz="1800" spc="17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i</a:t>
            </a:r>
            <a:r>
              <a:rPr lang="es-ES" sz="1800" spc="-17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t</a:t>
            </a:r>
            <a:r>
              <a:rPr lang="es-ES" sz="1800" dirty="0" smtClean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a</a:t>
            </a:r>
            <a:r>
              <a:rPr lang="es-ES" sz="1800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	</a:t>
            </a:r>
            <a:r>
              <a:rPr lang="es-ES" sz="1800" spc="-8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el  </a:t>
            </a:r>
            <a:r>
              <a:rPr lang="es-ES" sz="1800" spc="-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masaje </a:t>
            </a:r>
            <a:r>
              <a:rPr lang="es-ES" sz="1800" spc="-8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duradero </a:t>
            </a:r>
            <a:r>
              <a:rPr lang="es-ES" sz="1800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sin </a:t>
            </a:r>
            <a:r>
              <a:rPr lang="es-ES" sz="1800" spc="-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necesidad </a:t>
            </a:r>
            <a:r>
              <a:rPr lang="es-ES" sz="1800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de aplicar </a:t>
            </a:r>
            <a:r>
              <a:rPr lang="es-ES" sz="1800" spc="-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más</a:t>
            </a:r>
            <a:r>
              <a:rPr lang="es-ES" sz="1800" spc="4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lang="es-ES" sz="1800" spc="-8" dirty="0">
                <a:solidFill>
                  <a:schemeClr val="accent1">
                    <a:lumMod val="50000"/>
                  </a:schemeClr>
                </a:solidFill>
                <a:latin typeface="TT Commons" panose="02000506040000020004" pitchFamily="50" charset="0"/>
                <a:cs typeface="TeXGyreAdventor"/>
              </a:rPr>
              <a:t>producto.</a:t>
            </a:r>
            <a:endParaRPr lang="es-ES" sz="1800" dirty="0">
              <a:solidFill>
                <a:schemeClr val="accent1">
                  <a:lumMod val="50000"/>
                </a:schemeClr>
              </a:solidFill>
              <a:latin typeface="TT Commons" panose="02000506040000020004" pitchFamily="50" charset="0"/>
              <a:cs typeface="TeXGyreAdventor"/>
            </a:endParaRPr>
          </a:p>
          <a:p>
            <a:pPr marL="2166322" indent="-285739">
              <a:buAutoNum type="arabicPeriod" startAt="3"/>
              <a:tabLst>
                <a:tab pos="2165793" algn="l"/>
                <a:tab pos="2166322" algn="l"/>
              </a:tabLst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3343728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702408" y="1333500"/>
            <a:ext cx="4834792" cy="2000975"/>
          </a:xfrm>
          <a:prstGeom prst="rect">
            <a:avLst/>
          </a:prstGeom>
        </p:spPr>
        <p:txBody>
          <a:bodyPr vert="horz" wrap="square" lIns="0" tIns="137583" rIns="0" bIns="0" rtlCol="0">
            <a:spAutoFit/>
          </a:bodyPr>
          <a:lstStyle/>
          <a:p>
            <a:pPr marL="296321" indent="-285739">
              <a:spcBef>
                <a:spcPts val="1083"/>
              </a:spcBef>
              <a:buFont typeface="Arial"/>
              <a:buChar char="•"/>
              <a:tabLst>
                <a:tab pos="295792" algn="l"/>
                <a:tab pos="296321" algn="l"/>
              </a:tabLst>
            </a:pPr>
            <a:r>
              <a:rPr sz="2400" spc="600" dirty="0">
                <a:solidFill>
                  <a:srgbClr val="093E68"/>
                </a:solidFill>
                <a:latin typeface="Bebas Neue Regular" panose="00000500000000000000" pitchFamily="50" charset="0"/>
                <a:cs typeface="TeXGyreAdventor"/>
              </a:rPr>
              <a:t>Light Skin.</a:t>
            </a:r>
            <a:endParaRPr sz="2400" spc="600" dirty="0">
              <a:latin typeface="Bebas Neue Regular" panose="00000500000000000000" pitchFamily="50" charset="0"/>
              <a:cs typeface="TeXGyreAdventor"/>
            </a:endParaRPr>
          </a:p>
          <a:p>
            <a:pPr marL="296321" indent="-285739">
              <a:spcBef>
                <a:spcPts val="1000"/>
              </a:spcBef>
              <a:buFont typeface="Arial"/>
              <a:buChar char="•"/>
              <a:tabLst>
                <a:tab pos="295792" algn="l"/>
                <a:tab pos="296321" algn="l"/>
              </a:tabLst>
            </a:pPr>
            <a:r>
              <a:rPr sz="2400" spc="600" dirty="0">
                <a:solidFill>
                  <a:srgbClr val="093E68"/>
                </a:solidFill>
                <a:latin typeface="Bebas Neue Regular" panose="00000500000000000000" pitchFamily="50" charset="0"/>
                <a:cs typeface="TeXGyreAdventor"/>
              </a:rPr>
              <a:t>Pure silk.</a:t>
            </a:r>
            <a:endParaRPr sz="2400" spc="600" dirty="0">
              <a:latin typeface="Bebas Neue Regular" panose="00000500000000000000" pitchFamily="50" charset="0"/>
              <a:cs typeface="TeXGyreAdventor"/>
            </a:endParaRPr>
          </a:p>
          <a:p>
            <a:pPr marL="296321" indent="-285739">
              <a:spcBef>
                <a:spcPts val="1000"/>
              </a:spcBef>
              <a:buFont typeface="Arial"/>
              <a:buChar char="•"/>
              <a:tabLst>
                <a:tab pos="295792" algn="l"/>
                <a:tab pos="296321" algn="l"/>
              </a:tabLst>
            </a:pPr>
            <a:r>
              <a:rPr sz="2400" spc="600" dirty="0">
                <a:solidFill>
                  <a:srgbClr val="093E68"/>
                </a:solidFill>
                <a:latin typeface="Bebas Neue Regular" panose="00000500000000000000" pitchFamily="50" charset="0"/>
                <a:cs typeface="TeXGyreAdventor"/>
              </a:rPr>
              <a:t>Cellu attack.</a:t>
            </a:r>
            <a:endParaRPr sz="2400" spc="600" dirty="0">
              <a:latin typeface="Bebas Neue Regular" panose="00000500000000000000" pitchFamily="50" charset="0"/>
              <a:cs typeface="TeXGyreAdventor"/>
            </a:endParaRPr>
          </a:p>
          <a:p>
            <a:pPr marL="296321" indent="-285739">
              <a:spcBef>
                <a:spcPts val="1000"/>
              </a:spcBef>
              <a:buFont typeface="Arial"/>
              <a:buChar char="•"/>
              <a:tabLst>
                <a:tab pos="295792" algn="l"/>
                <a:tab pos="296321" algn="l"/>
              </a:tabLst>
            </a:pPr>
            <a:r>
              <a:rPr sz="2400" spc="600" dirty="0">
                <a:solidFill>
                  <a:srgbClr val="093E68"/>
                </a:solidFill>
                <a:latin typeface="Bebas Neue Regular" panose="00000500000000000000" pitchFamily="50" charset="0"/>
                <a:cs typeface="TeXGyreAdventor"/>
              </a:rPr>
              <a:t>Sea massage</a:t>
            </a:r>
            <a:r>
              <a:rPr sz="2400" spc="600" dirty="0" smtClean="0">
                <a:solidFill>
                  <a:srgbClr val="093E68"/>
                </a:solidFill>
                <a:latin typeface="Bebas Neue Regular" panose="00000500000000000000" pitchFamily="50" charset="0"/>
                <a:cs typeface="TeXGyreAdventor"/>
              </a:rPr>
              <a:t>.</a:t>
            </a:r>
            <a:endParaRPr sz="2400" spc="600" dirty="0">
              <a:latin typeface="Bebas Neue Regular" panose="00000500000000000000" pitchFamily="50" charset="0"/>
              <a:cs typeface="TeXGyreAdventor"/>
            </a:endParaRPr>
          </a:p>
        </p:txBody>
      </p:sp>
      <p:sp>
        <p:nvSpPr>
          <p:cNvPr id="11" name="Título 8"/>
          <p:cNvSpPr>
            <a:spLocks noGrp="1"/>
          </p:cNvSpPr>
          <p:nvPr>
            <p:ph type="title"/>
          </p:nvPr>
        </p:nvSpPr>
        <p:spPr>
          <a:xfrm>
            <a:off x="698500" y="445037"/>
            <a:ext cx="803105" cy="332399"/>
          </a:xfrm>
        </p:spPr>
        <p:txBody>
          <a:bodyPr/>
          <a:lstStyle/>
          <a:p>
            <a:r>
              <a:rPr lang="es-ES" sz="2400" spc="300" dirty="0" smtClean="0">
                <a:latin typeface="Bebas Neue Regular" panose="00000500000000000000" pitchFamily="50" charset="0"/>
              </a:rPr>
              <a:t>índice</a:t>
            </a:r>
            <a:endParaRPr lang="es-ES" sz="2400" spc="300" dirty="0">
              <a:latin typeface="Bebas Neue Regular" panose="00000500000000000000" pitchFamily="50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5027930" y="2574290"/>
            <a:ext cx="4860396" cy="984885"/>
          </a:xfrm>
          <a:prstGeom prst="rect">
            <a:avLst/>
          </a:prstGeom>
          <a:ln w="12192">
            <a:solidFill>
              <a:srgbClr val="E7E6E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dirty="0">
              <a:latin typeface="TT Commons" panose="02000506040000020004" pitchFamily="50" charset="0"/>
              <a:cs typeface="Times New Roman"/>
            </a:endParaRPr>
          </a:p>
          <a:p>
            <a:pPr marL="1340326" marR="144457" indent="-1190577">
              <a:spcBef>
                <a:spcPts val="1183"/>
              </a:spcBef>
            </a:pPr>
            <a:r>
              <a:rPr i="1" spc="-4" dirty="0">
                <a:solidFill>
                  <a:srgbClr val="585858"/>
                </a:solidFill>
                <a:latin typeface="TT Commons" panose="02000506040000020004" pitchFamily="50" charset="0"/>
                <a:cs typeface="Carlito"/>
              </a:rPr>
              <a:t>Corporal Care: Linea corporal para </a:t>
            </a:r>
            <a:r>
              <a:rPr i="1" dirty="0">
                <a:solidFill>
                  <a:srgbClr val="585858"/>
                </a:solidFill>
                <a:latin typeface="TT Commons" panose="02000506040000020004" pitchFamily="50" charset="0"/>
                <a:cs typeface="Carlito"/>
              </a:rPr>
              <a:t>el </a:t>
            </a:r>
            <a:r>
              <a:rPr i="1" spc="-4" dirty="0" err="1">
                <a:solidFill>
                  <a:srgbClr val="585858"/>
                </a:solidFill>
                <a:latin typeface="TT Commons" panose="02000506040000020004" pitchFamily="50" charset="0"/>
                <a:cs typeface="Carlito"/>
              </a:rPr>
              <a:t>cuidado</a:t>
            </a:r>
            <a:r>
              <a:rPr i="1" spc="-4" dirty="0">
                <a:solidFill>
                  <a:srgbClr val="585858"/>
                </a:solidFill>
                <a:latin typeface="TT Commons" panose="02000506040000020004" pitchFamily="50" charset="0"/>
                <a:cs typeface="Carlito"/>
              </a:rPr>
              <a:t> </a:t>
            </a:r>
            <a:r>
              <a:rPr lang="es-ES" i="1" spc="-4" dirty="0" smtClean="0">
                <a:solidFill>
                  <a:srgbClr val="585858"/>
                </a:solidFill>
                <a:latin typeface="TT Commons" panose="02000506040000020004" pitchFamily="50" charset="0"/>
                <a:cs typeface="Carlito"/>
              </a:rPr>
              <a:t>d</a:t>
            </a:r>
            <a:r>
              <a:rPr i="1" spc="-4" dirty="0" err="1" smtClean="0">
                <a:solidFill>
                  <a:srgbClr val="585858"/>
                </a:solidFill>
                <a:latin typeface="TT Commons" panose="02000506040000020004" pitchFamily="50" charset="0"/>
                <a:cs typeface="Carlito"/>
              </a:rPr>
              <a:t>iario</a:t>
            </a:r>
            <a:r>
              <a:rPr i="1" spc="-4" dirty="0" smtClean="0">
                <a:solidFill>
                  <a:srgbClr val="585858"/>
                </a:solidFill>
                <a:latin typeface="TT Commons" panose="02000506040000020004" pitchFamily="50" charset="0"/>
                <a:cs typeface="Carlito"/>
              </a:rPr>
              <a:t> </a:t>
            </a:r>
            <a:r>
              <a:rPr i="1" dirty="0">
                <a:solidFill>
                  <a:srgbClr val="585858"/>
                </a:solidFill>
                <a:latin typeface="TT Commons" panose="02000506040000020004" pitchFamily="50" charset="0"/>
                <a:cs typeface="Carlito"/>
              </a:rPr>
              <a:t>y  </a:t>
            </a:r>
            <a:r>
              <a:rPr i="1" spc="-4" dirty="0">
                <a:solidFill>
                  <a:srgbClr val="585858"/>
                </a:solidFill>
                <a:latin typeface="TT Commons" panose="02000506040000020004" pitchFamily="50" charset="0"/>
                <a:cs typeface="Carlito"/>
              </a:rPr>
              <a:t>específica para </a:t>
            </a:r>
            <a:r>
              <a:rPr i="1" dirty="0">
                <a:solidFill>
                  <a:srgbClr val="585858"/>
                </a:solidFill>
                <a:latin typeface="TT Commons" panose="02000506040000020004" pitchFamily="50" charset="0"/>
                <a:cs typeface="Carlito"/>
              </a:rPr>
              <a:t>la</a:t>
            </a:r>
            <a:r>
              <a:rPr i="1" spc="-29" dirty="0">
                <a:solidFill>
                  <a:srgbClr val="585858"/>
                </a:solidFill>
                <a:latin typeface="TT Commons" panose="02000506040000020004" pitchFamily="50" charset="0"/>
                <a:cs typeface="Carlito"/>
              </a:rPr>
              <a:t> </a:t>
            </a:r>
            <a:r>
              <a:rPr i="1" spc="-4" dirty="0">
                <a:solidFill>
                  <a:srgbClr val="585858"/>
                </a:solidFill>
                <a:latin typeface="TT Commons" panose="02000506040000020004" pitchFamily="50" charset="0"/>
                <a:cs typeface="Carlito"/>
              </a:rPr>
              <a:t>celulitis</a:t>
            </a:r>
            <a:endParaRPr dirty="0">
              <a:latin typeface="TT Commons" panose="02000506040000020004" pitchFamily="50" charset="0"/>
              <a:cs typeface="Carlito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565150" y="1873250"/>
            <a:ext cx="4226983" cy="2723092"/>
            <a:chOff x="678180" y="2247900"/>
            <a:chExt cx="5072380" cy="3267710"/>
          </a:xfrm>
        </p:grpSpPr>
        <p:sp>
          <p:nvSpPr>
            <p:cNvPr id="11" name="object 11"/>
            <p:cNvSpPr/>
            <p:nvPr/>
          </p:nvSpPr>
          <p:spPr>
            <a:xfrm>
              <a:off x="687324" y="2257044"/>
              <a:ext cx="5016696" cy="323568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2" name="object 12"/>
            <p:cNvSpPr/>
            <p:nvPr/>
          </p:nvSpPr>
          <p:spPr>
            <a:xfrm>
              <a:off x="682752" y="2252472"/>
              <a:ext cx="5062855" cy="3258820"/>
            </a:xfrm>
            <a:custGeom>
              <a:avLst/>
              <a:gdLst/>
              <a:ahLst/>
              <a:cxnLst/>
              <a:rect l="l" t="t" r="r" b="b"/>
              <a:pathLst>
                <a:path w="5062855" h="3258820">
                  <a:moveTo>
                    <a:pt x="0" y="3258312"/>
                  </a:moveTo>
                  <a:lnTo>
                    <a:pt x="5062728" y="3258312"/>
                  </a:lnTo>
                  <a:lnTo>
                    <a:pt x="5062728" y="0"/>
                  </a:lnTo>
                  <a:lnTo>
                    <a:pt x="0" y="0"/>
                  </a:lnTo>
                  <a:lnTo>
                    <a:pt x="0" y="3258312"/>
                  </a:lnTo>
                  <a:close/>
                </a:path>
              </a:pathLst>
            </a:custGeom>
            <a:ln w="9144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>
              <a:endParaRPr sz="1250"/>
            </a:p>
          </p:txBody>
        </p:sp>
      </p:grpSp>
      <p:sp>
        <p:nvSpPr>
          <p:cNvPr id="14" name="Título 8"/>
          <p:cNvSpPr>
            <a:spLocks noGrp="1"/>
          </p:cNvSpPr>
          <p:nvPr>
            <p:ph type="title"/>
          </p:nvPr>
        </p:nvSpPr>
        <p:spPr>
          <a:xfrm>
            <a:off x="698500" y="445037"/>
            <a:ext cx="2055050" cy="332399"/>
          </a:xfrm>
        </p:spPr>
        <p:txBody>
          <a:bodyPr/>
          <a:lstStyle/>
          <a:p>
            <a:r>
              <a:rPr lang="es-ES" sz="2400" spc="300" dirty="0" smtClean="0">
                <a:latin typeface="Bebas Neue Regular" panose="00000500000000000000" pitchFamily="50" charset="0"/>
              </a:rPr>
              <a:t>Línea corporal</a:t>
            </a:r>
            <a:endParaRPr lang="es-ES" sz="2400" spc="300" dirty="0">
              <a:latin typeface="Bebas Neue Regular" panose="00000500000000000000" pitchFamily="50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8500" y="1409700"/>
            <a:ext cx="4504267" cy="2586883"/>
          </a:xfrm>
          <a:prstGeom prst="rect">
            <a:avLst/>
          </a:prstGeom>
        </p:spPr>
        <p:txBody>
          <a:bodyPr vert="horz" wrap="square" lIns="0" tIns="10054" rIns="0" bIns="0" rtlCol="0">
            <a:spAutoFit/>
          </a:bodyPr>
          <a:lstStyle/>
          <a:p>
            <a:pPr marL="10054" marR="4233">
              <a:lnSpc>
                <a:spcPct val="150000"/>
              </a:lnSpc>
              <a:spcBef>
                <a:spcPts val="79"/>
              </a:spcBef>
            </a:pPr>
            <a:r>
              <a:rPr sz="1667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La línea </a:t>
            </a:r>
            <a:r>
              <a:rPr sz="1667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corporal </a:t>
            </a:r>
            <a:r>
              <a:rPr sz="1667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atache, </a:t>
            </a:r>
            <a:r>
              <a:rPr sz="1667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corporal</a:t>
            </a:r>
            <a:r>
              <a:rPr sz="1667" spc="-92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sz="1667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care,  aporta productos </a:t>
            </a:r>
            <a:r>
              <a:rPr sz="1667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para </a:t>
            </a:r>
            <a:r>
              <a:rPr sz="1667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la limpieza y  cuidado </a:t>
            </a:r>
            <a:r>
              <a:rPr sz="1667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diario </a:t>
            </a:r>
            <a:r>
              <a:rPr sz="1667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la </a:t>
            </a:r>
            <a:r>
              <a:rPr sz="1667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piel al igual </a:t>
            </a:r>
            <a:r>
              <a:rPr sz="1667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que  tratamiento específico</a:t>
            </a:r>
            <a:r>
              <a:rPr sz="1667" spc="-83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sz="1667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anticelulítico.</a:t>
            </a:r>
            <a:endParaRPr sz="1667" dirty="0">
              <a:latin typeface="TT Commons" panose="02000506040000020004" pitchFamily="50" charset="0"/>
              <a:cs typeface="TeXGyreAdventor"/>
            </a:endParaRPr>
          </a:p>
          <a:p>
            <a:pPr>
              <a:spcBef>
                <a:spcPts val="29"/>
              </a:spcBef>
            </a:pPr>
            <a:endParaRPr sz="2042" dirty="0">
              <a:latin typeface="TT Commons" panose="02000506040000020004" pitchFamily="50" charset="0"/>
              <a:cs typeface="TeXGyreAdventor"/>
            </a:endParaRPr>
          </a:p>
          <a:p>
            <a:pPr marL="78843" marR="75668" indent="-529">
              <a:lnSpc>
                <a:spcPct val="150000"/>
              </a:lnSpc>
            </a:pPr>
            <a:r>
              <a:rPr sz="1667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Gracias </a:t>
            </a:r>
            <a:r>
              <a:rPr sz="1667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 sus ingredientes, </a:t>
            </a:r>
            <a:r>
              <a:rPr sz="1667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los productos  dejan </a:t>
            </a:r>
            <a:r>
              <a:rPr sz="1667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una sensación </a:t>
            </a:r>
            <a:r>
              <a:rPr sz="1667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agradable </a:t>
            </a:r>
            <a:r>
              <a:rPr sz="1667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tas </a:t>
            </a:r>
            <a:r>
              <a:rPr sz="1667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su</a:t>
            </a:r>
            <a:r>
              <a:rPr sz="1667" spc="-100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sz="1667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uso  y </a:t>
            </a:r>
            <a:r>
              <a:rPr sz="1667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resultados </a:t>
            </a:r>
            <a:r>
              <a:rPr sz="1667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notables </a:t>
            </a:r>
            <a:r>
              <a:rPr sz="1667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por la </a:t>
            </a:r>
            <a:r>
              <a:rPr sz="1667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combinación  de </a:t>
            </a:r>
            <a:r>
              <a:rPr sz="1667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los</a:t>
            </a:r>
            <a:r>
              <a:rPr sz="1667" spc="-21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sz="1667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mismo</a:t>
            </a:r>
            <a:endParaRPr sz="1667" dirty="0">
              <a:latin typeface="TT Commons" panose="02000506040000020004" pitchFamily="50" charset="0"/>
              <a:cs typeface="TeXGyreAdvento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83178" y="1767827"/>
            <a:ext cx="3228690" cy="271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50"/>
          </a:p>
        </p:txBody>
      </p:sp>
      <p:sp>
        <p:nvSpPr>
          <p:cNvPr id="12" name="Título 8"/>
          <p:cNvSpPr>
            <a:spLocks noGrp="1"/>
          </p:cNvSpPr>
          <p:nvPr>
            <p:ph type="title"/>
          </p:nvPr>
        </p:nvSpPr>
        <p:spPr>
          <a:xfrm>
            <a:off x="698500" y="445037"/>
            <a:ext cx="3297056" cy="332399"/>
          </a:xfrm>
        </p:spPr>
        <p:txBody>
          <a:bodyPr/>
          <a:lstStyle/>
          <a:p>
            <a:r>
              <a:rPr lang="es-ES" sz="2400" spc="300" dirty="0" smtClean="0">
                <a:latin typeface="Bebas Neue Regular" panose="00000500000000000000" pitchFamily="50" charset="0"/>
              </a:rPr>
              <a:t>Cuidado corporal diario</a:t>
            </a:r>
            <a:endParaRPr lang="es-ES" sz="2400" spc="300" dirty="0">
              <a:latin typeface="Bebas Neue Regular" panose="00000500000000000000" pitchFamily="50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84200" y="4914900"/>
            <a:ext cx="1849373" cy="452438"/>
            <a:chOff x="213338" y="6315450"/>
            <a:chExt cx="3895725" cy="542925"/>
          </a:xfrm>
        </p:grpSpPr>
        <p:sp>
          <p:nvSpPr>
            <p:cNvPr id="3" name="object 3"/>
            <p:cNvSpPr/>
            <p:nvPr/>
          </p:nvSpPr>
          <p:spPr>
            <a:xfrm>
              <a:off x="213338" y="6359534"/>
              <a:ext cx="3895386" cy="45123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4" name="object 4"/>
            <p:cNvSpPr/>
            <p:nvPr/>
          </p:nvSpPr>
          <p:spPr>
            <a:xfrm>
              <a:off x="1507235" y="6315450"/>
              <a:ext cx="1304544" cy="542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5" name="object 5"/>
            <p:cNvSpPr/>
            <p:nvPr/>
          </p:nvSpPr>
          <p:spPr>
            <a:xfrm>
              <a:off x="263651" y="6390132"/>
              <a:ext cx="3799332" cy="34747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76286" y="4957188"/>
            <a:ext cx="855914" cy="287685"/>
          </a:xfrm>
          <a:prstGeom prst="rect">
            <a:avLst/>
          </a:prstGeom>
        </p:spPr>
        <p:txBody>
          <a:bodyPr vert="horz" wrap="square" lIns="0" tIns="10583" rIns="0" bIns="0" rtlCol="0">
            <a:spAutoFit/>
          </a:bodyPr>
          <a:lstStyle/>
          <a:p>
            <a:pPr marL="10583">
              <a:spcBef>
                <a:spcPts val="83"/>
              </a:spcBef>
            </a:pPr>
            <a:r>
              <a:rPr lang="es-ES" dirty="0" err="1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Ligth</a:t>
            </a:r>
            <a:r>
              <a:rPr lang="es-ES" dirty="0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 skin</a:t>
            </a:r>
            <a:endParaRPr dirty="0">
              <a:latin typeface="Bebas Neue Regular" panose="00000500000000000000" pitchFamily="50" charset="0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96327" y="1315296"/>
            <a:ext cx="1220258" cy="287685"/>
          </a:xfrm>
          <a:prstGeom prst="rect">
            <a:avLst/>
          </a:prstGeom>
        </p:spPr>
        <p:txBody>
          <a:bodyPr vert="horz" wrap="square" lIns="0" tIns="10583" rIns="0" bIns="0" rtlCol="0">
            <a:spAutoFit/>
          </a:bodyPr>
          <a:lstStyle/>
          <a:p>
            <a:pPr marL="10583">
              <a:spcBef>
                <a:spcPts val="83"/>
              </a:spcBef>
            </a:pPr>
            <a:r>
              <a:rPr lang="es-ES" dirty="0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Exfoliante</a:t>
            </a:r>
            <a:endParaRPr dirty="0">
              <a:latin typeface="TT Commons" panose="02000506040000020004" pitchFamily="50" charset="0"/>
              <a:cs typeface="TeXGyreAdvento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57231" y="1342098"/>
            <a:ext cx="1117600" cy="287685"/>
          </a:xfrm>
          <a:prstGeom prst="rect">
            <a:avLst/>
          </a:prstGeom>
        </p:spPr>
        <p:txBody>
          <a:bodyPr vert="horz" wrap="square" lIns="0" tIns="10583" rIns="0" bIns="0" rtlCol="0">
            <a:spAutoFit/>
          </a:bodyPr>
          <a:lstStyle/>
          <a:p>
            <a:pPr marL="10583">
              <a:spcBef>
                <a:spcPts val="83"/>
              </a:spcBef>
            </a:pPr>
            <a:r>
              <a:rPr lang="es-ES" dirty="0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Hidratante</a:t>
            </a:r>
            <a:endParaRPr dirty="0">
              <a:latin typeface="TT Commons" panose="02000506040000020004" pitchFamily="50" charset="0"/>
              <a:cs typeface="TeXGyreAdventor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76079" y="1169947"/>
            <a:ext cx="1298057" cy="403637"/>
          </a:xfrm>
          <a:prstGeom prst="rect">
            <a:avLst/>
          </a:prstGeom>
        </p:spPr>
        <p:txBody>
          <a:bodyPr vert="horz" wrap="square" lIns="0" tIns="125413" rIns="0" bIns="0" rtlCol="0">
            <a:spAutoFit/>
          </a:bodyPr>
          <a:lstStyle/>
          <a:p>
            <a:pPr>
              <a:spcBef>
                <a:spcPts val="900"/>
              </a:spcBef>
            </a:pPr>
            <a:r>
              <a:rPr dirty="0" err="1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Anticelulítico</a:t>
            </a:r>
            <a:endParaRPr dirty="0">
              <a:latin typeface="TT Commons" panose="02000506040000020004" pitchFamily="50" charset="0"/>
              <a:cs typeface="TeXGyreAdventor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692848" y="4910054"/>
            <a:ext cx="1936850" cy="452438"/>
            <a:chOff x="4123933" y="6315450"/>
            <a:chExt cx="3945890" cy="542925"/>
          </a:xfrm>
        </p:grpSpPr>
        <p:sp>
          <p:nvSpPr>
            <p:cNvPr id="17" name="object 17"/>
            <p:cNvSpPr/>
            <p:nvPr/>
          </p:nvSpPr>
          <p:spPr>
            <a:xfrm>
              <a:off x="4123933" y="6359534"/>
              <a:ext cx="3945657" cy="4512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8" name="object 18"/>
            <p:cNvSpPr/>
            <p:nvPr/>
          </p:nvSpPr>
          <p:spPr>
            <a:xfrm>
              <a:off x="5408676" y="6315450"/>
              <a:ext cx="1427987" cy="54254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9" name="object 19"/>
            <p:cNvSpPr/>
            <p:nvPr/>
          </p:nvSpPr>
          <p:spPr>
            <a:xfrm>
              <a:off x="4174236" y="6390132"/>
              <a:ext cx="3849623" cy="34747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3252776" y="4963500"/>
            <a:ext cx="1037881" cy="287685"/>
          </a:xfrm>
          <a:prstGeom prst="rect">
            <a:avLst/>
          </a:prstGeom>
        </p:spPr>
        <p:txBody>
          <a:bodyPr vert="horz" wrap="square" lIns="0" tIns="10583" rIns="0" bIns="0" rtlCol="0">
            <a:spAutoFit/>
          </a:bodyPr>
          <a:lstStyle/>
          <a:p>
            <a:pPr marL="10583">
              <a:spcBef>
                <a:spcPts val="83"/>
              </a:spcBef>
            </a:pPr>
            <a:r>
              <a:rPr lang="es-ES" spc="-8" dirty="0" err="1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Pure</a:t>
            </a:r>
            <a:r>
              <a:rPr lang="es-ES" spc="-8" dirty="0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 </a:t>
            </a:r>
            <a:r>
              <a:rPr lang="es-ES" spc="-8" dirty="0" err="1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silk</a:t>
            </a:r>
            <a:endParaRPr dirty="0">
              <a:latin typeface="Bebas Neue Regular" panose="00000500000000000000" pitchFamily="50" charset="0"/>
              <a:cs typeface="Carlito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4850322" y="4890732"/>
            <a:ext cx="1969876" cy="452438"/>
            <a:chOff x="8084805" y="6315450"/>
            <a:chExt cx="3980815" cy="542925"/>
          </a:xfrm>
        </p:grpSpPr>
        <p:sp>
          <p:nvSpPr>
            <p:cNvPr id="22" name="object 22"/>
            <p:cNvSpPr/>
            <p:nvPr/>
          </p:nvSpPr>
          <p:spPr>
            <a:xfrm>
              <a:off x="8084805" y="6359534"/>
              <a:ext cx="3980715" cy="45123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23" name="object 23"/>
            <p:cNvSpPr/>
            <p:nvPr/>
          </p:nvSpPr>
          <p:spPr>
            <a:xfrm>
              <a:off x="9276587" y="6315450"/>
              <a:ext cx="1597152" cy="54254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24" name="object 24"/>
            <p:cNvSpPr/>
            <p:nvPr/>
          </p:nvSpPr>
          <p:spPr>
            <a:xfrm>
              <a:off x="8135111" y="6390132"/>
              <a:ext cx="3884676" cy="34747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5308011" y="4958832"/>
            <a:ext cx="1054987" cy="287685"/>
          </a:xfrm>
          <a:prstGeom prst="rect">
            <a:avLst/>
          </a:prstGeom>
        </p:spPr>
        <p:txBody>
          <a:bodyPr vert="horz" wrap="square" lIns="0" tIns="10583" rIns="0" bIns="0" rtlCol="0">
            <a:spAutoFit/>
          </a:bodyPr>
          <a:lstStyle/>
          <a:p>
            <a:pPr marL="10583">
              <a:spcBef>
                <a:spcPts val="83"/>
              </a:spcBef>
            </a:pPr>
            <a:r>
              <a:rPr lang="es-ES" dirty="0" err="1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Cellu-attack</a:t>
            </a:r>
            <a:endParaRPr dirty="0">
              <a:latin typeface="Bebas Neue Regular" panose="00000500000000000000" pitchFamily="50" charset="0"/>
              <a:cs typeface="Carlito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887051" y="1709654"/>
            <a:ext cx="1287780" cy="296926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50"/>
          </a:p>
        </p:txBody>
      </p:sp>
      <p:sp>
        <p:nvSpPr>
          <p:cNvPr id="28" name="object 28"/>
          <p:cNvSpPr/>
          <p:nvPr/>
        </p:nvSpPr>
        <p:spPr>
          <a:xfrm>
            <a:off x="892703" y="1748790"/>
            <a:ext cx="1259840" cy="296926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50"/>
          </a:p>
        </p:txBody>
      </p:sp>
      <p:sp>
        <p:nvSpPr>
          <p:cNvPr id="29" name="object 29"/>
          <p:cNvSpPr/>
          <p:nvPr/>
        </p:nvSpPr>
        <p:spPr>
          <a:xfrm>
            <a:off x="5137340" y="1795742"/>
            <a:ext cx="1951990" cy="290956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50"/>
          </a:p>
        </p:txBody>
      </p:sp>
      <p:sp>
        <p:nvSpPr>
          <p:cNvPr id="31" name="object 31"/>
          <p:cNvSpPr txBox="1"/>
          <p:nvPr/>
        </p:nvSpPr>
        <p:spPr>
          <a:xfrm>
            <a:off x="1032033" y="4533900"/>
            <a:ext cx="1348846" cy="241519"/>
          </a:xfrm>
          <a:prstGeom prst="rect">
            <a:avLst/>
          </a:prstGeom>
        </p:spPr>
        <p:txBody>
          <a:bodyPr vert="horz" wrap="square" lIns="0" tIns="86783" rIns="0" bIns="0" rtlCol="0">
            <a:spAutoFit/>
          </a:bodyPr>
          <a:lstStyle/>
          <a:p>
            <a:pPr marL="10583">
              <a:spcBef>
                <a:spcPts val="600"/>
              </a:spcBef>
            </a:pPr>
            <a:r>
              <a:rPr sz="1000" dirty="0" err="1" smtClean="0">
                <a:solidFill>
                  <a:srgbClr val="093E68"/>
                </a:solidFill>
                <a:latin typeface="TeXGyreAdventor"/>
                <a:cs typeface="TeXGyreAdventor"/>
              </a:rPr>
              <a:t>Volumen</a:t>
            </a:r>
            <a:r>
              <a:rPr sz="1000" dirty="0">
                <a:solidFill>
                  <a:srgbClr val="093E68"/>
                </a:solidFill>
                <a:latin typeface="TeXGyreAdventor"/>
                <a:cs typeface="TeXGyreAdventor"/>
              </a:rPr>
              <a:t>: </a:t>
            </a:r>
            <a:r>
              <a:rPr sz="1000" spc="-4" dirty="0">
                <a:solidFill>
                  <a:srgbClr val="093E68"/>
                </a:solidFill>
                <a:latin typeface="TeXGyreAdventor"/>
                <a:cs typeface="TeXGyreAdventor"/>
              </a:rPr>
              <a:t>200</a:t>
            </a:r>
            <a:r>
              <a:rPr sz="1000" spc="-33" dirty="0">
                <a:solidFill>
                  <a:srgbClr val="093E68"/>
                </a:solidFill>
                <a:latin typeface="TeXGyreAdventor"/>
                <a:cs typeface="TeXGyreAdventor"/>
              </a:rPr>
              <a:t> </a:t>
            </a:r>
            <a:r>
              <a:rPr sz="1000" spc="4" dirty="0">
                <a:solidFill>
                  <a:srgbClr val="093E68"/>
                </a:solidFill>
                <a:latin typeface="TeXGyreAdventor"/>
                <a:cs typeface="TeXGyreAdventor"/>
              </a:rPr>
              <a:t>ml</a:t>
            </a:r>
            <a:endParaRPr sz="1000" dirty="0">
              <a:latin typeface="TeXGyreAdventor"/>
              <a:cs typeface="TeXGyreAdventor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108349" y="4545530"/>
            <a:ext cx="1277938" cy="241519"/>
          </a:xfrm>
          <a:prstGeom prst="rect">
            <a:avLst/>
          </a:prstGeom>
        </p:spPr>
        <p:txBody>
          <a:bodyPr vert="horz" wrap="square" lIns="0" tIns="86783" rIns="0" bIns="0" rtlCol="0">
            <a:spAutoFit/>
          </a:bodyPr>
          <a:lstStyle/>
          <a:p>
            <a:pPr marL="10583">
              <a:spcBef>
                <a:spcPts val="600"/>
              </a:spcBef>
            </a:pPr>
            <a:r>
              <a:rPr sz="1000" dirty="0" err="1" smtClean="0">
                <a:solidFill>
                  <a:srgbClr val="093E68"/>
                </a:solidFill>
                <a:latin typeface="TeXGyreAdventor"/>
                <a:cs typeface="TeXGyreAdventor"/>
              </a:rPr>
              <a:t>Volumen</a:t>
            </a:r>
            <a:r>
              <a:rPr sz="1000" dirty="0">
                <a:solidFill>
                  <a:srgbClr val="093E68"/>
                </a:solidFill>
                <a:latin typeface="TeXGyreAdventor"/>
                <a:cs typeface="TeXGyreAdventor"/>
              </a:rPr>
              <a:t>: </a:t>
            </a:r>
            <a:r>
              <a:rPr sz="1000" spc="-4" dirty="0">
                <a:solidFill>
                  <a:srgbClr val="093E68"/>
                </a:solidFill>
                <a:latin typeface="TeXGyreAdventor"/>
                <a:cs typeface="TeXGyreAdventor"/>
              </a:rPr>
              <a:t>200</a:t>
            </a:r>
            <a:r>
              <a:rPr sz="1000" spc="-37" dirty="0">
                <a:solidFill>
                  <a:srgbClr val="093E68"/>
                </a:solidFill>
                <a:latin typeface="TeXGyreAdventor"/>
                <a:cs typeface="TeXGyreAdventor"/>
              </a:rPr>
              <a:t> </a:t>
            </a:r>
            <a:r>
              <a:rPr sz="1000" spc="4" dirty="0">
                <a:solidFill>
                  <a:srgbClr val="093E68"/>
                </a:solidFill>
                <a:latin typeface="TeXGyreAdventor"/>
                <a:cs typeface="TeXGyreAdventor"/>
              </a:rPr>
              <a:t>ml</a:t>
            </a:r>
            <a:endParaRPr sz="1000" dirty="0">
              <a:latin typeface="TeXGyreAdventor"/>
              <a:cs typeface="TeXGyreAdventor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296198" y="4550468"/>
            <a:ext cx="1277938" cy="241519"/>
          </a:xfrm>
          <a:prstGeom prst="rect">
            <a:avLst/>
          </a:prstGeom>
        </p:spPr>
        <p:txBody>
          <a:bodyPr vert="horz" wrap="square" lIns="0" tIns="86783" rIns="0" bIns="0" rtlCol="0">
            <a:spAutoFit/>
          </a:bodyPr>
          <a:lstStyle/>
          <a:p>
            <a:pPr marL="10583">
              <a:spcBef>
                <a:spcPts val="600"/>
              </a:spcBef>
            </a:pPr>
            <a:r>
              <a:rPr sz="1000" dirty="0" err="1" smtClean="0">
                <a:solidFill>
                  <a:srgbClr val="093E68"/>
                </a:solidFill>
                <a:latin typeface="TeXGyreAdventor"/>
                <a:cs typeface="TeXGyreAdventor"/>
              </a:rPr>
              <a:t>Volumen</a:t>
            </a:r>
            <a:r>
              <a:rPr sz="1000" dirty="0">
                <a:solidFill>
                  <a:srgbClr val="093E68"/>
                </a:solidFill>
                <a:latin typeface="TeXGyreAdventor"/>
                <a:cs typeface="TeXGyreAdventor"/>
              </a:rPr>
              <a:t>: </a:t>
            </a:r>
            <a:r>
              <a:rPr sz="1000" spc="-4" dirty="0">
                <a:solidFill>
                  <a:srgbClr val="093E68"/>
                </a:solidFill>
                <a:latin typeface="TeXGyreAdventor"/>
                <a:cs typeface="TeXGyreAdventor"/>
              </a:rPr>
              <a:t>200</a:t>
            </a:r>
            <a:r>
              <a:rPr sz="1000" spc="-37" dirty="0">
                <a:solidFill>
                  <a:srgbClr val="093E68"/>
                </a:solidFill>
                <a:latin typeface="TeXGyreAdventor"/>
                <a:cs typeface="TeXGyreAdventor"/>
              </a:rPr>
              <a:t> </a:t>
            </a:r>
            <a:r>
              <a:rPr sz="1000" spc="4" dirty="0">
                <a:solidFill>
                  <a:srgbClr val="093E68"/>
                </a:solidFill>
                <a:latin typeface="TeXGyreAdventor"/>
                <a:cs typeface="TeXGyreAdventor"/>
              </a:rPr>
              <a:t>ml</a:t>
            </a:r>
            <a:endParaRPr sz="1000" dirty="0">
              <a:latin typeface="TeXGyreAdventor"/>
              <a:cs typeface="TeXGyreAdventor"/>
            </a:endParaRPr>
          </a:p>
        </p:txBody>
      </p:sp>
      <p:sp>
        <p:nvSpPr>
          <p:cNvPr id="35" name="Título 8"/>
          <p:cNvSpPr>
            <a:spLocks noGrp="1"/>
          </p:cNvSpPr>
          <p:nvPr>
            <p:ph type="title"/>
          </p:nvPr>
        </p:nvSpPr>
        <p:spPr>
          <a:xfrm>
            <a:off x="698500" y="445037"/>
            <a:ext cx="3297056" cy="332399"/>
          </a:xfrm>
        </p:spPr>
        <p:txBody>
          <a:bodyPr/>
          <a:lstStyle/>
          <a:p>
            <a:r>
              <a:rPr lang="es-ES" sz="2400" spc="300" dirty="0" smtClean="0">
                <a:latin typeface="Bebas Neue Regular" panose="00000500000000000000" pitchFamily="50" charset="0"/>
              </a:rPr>
              <a:t>Cuidado corporal diario</a:t>
            </a:r>
            <a:endParaRPr lang="es-ES" sz="2400" spc="300" dirty="0">
              <a:latin typeface="Bebas Neue Regular" panose="00000500000000000000" pitchFamily="50" charset="0"/>
            </a:endParaRPr>
          </a:p>
        </p:txBody>
      </p:sp>
      <p:sp>
        <p:nvSpPr>
          <p:cNvPr id="30" name="object 10"/>
          <p:cNvSpPr/>
          <p:nvPr/>
        </p:nvSpPr>
        <p:spPr>
          <a:xfrm>
            <a:off x="7277838" y="2534560"/>
            <a:ext cx="1743033" cy="210939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50"/>
          </a:p>
        </p:txBody>
      </p:sp>
      <p:grpSp>
        <p:nvGrpSpPr>
          <p:cNvPr id="34" name="object 21"/>
          <p:cNvGrpSpPr/>
          <p:nvPr/>
        </p:nvGrpSpPr>
        <p:grpSpPr>
          <a:xfrm>
            <a:off x="7277837" y="4896760"/>
            <a:ext cx="1743033" cy="452438"/>
            <a:chOff x="8084805" y="6315450"/>
            <a:chExt cx="3980815" cy="542925"/>
          </a:xfrm>
        </p:grpSpPr>
        <p:sp>
          <p:nvSpPr>
            <p:cNvPr id="36" name="object 22"/>
            <p:cNvSpPr/>
            <p:nvPr/>
          </p:nvSpPr>
          <p:spPr>
            <a:xfrm>
              <a:off x="8084805" y="6359534"/>
              <a:ext cx="3980715" cy="45123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37" name="object 23"/>
            <p:cNvSpPr/>
            <p:nvPr/>
          </p:nvSpPr>
          <p:spPr>
            <a:xfrm>
              <a:off x="9276587" y="6315450"/>
              <a:ext cx="1597152" cy="54254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38" name="object 24"/>
            <p:cNvSpPr/>
            <p:nvPr/>
          </p:nvSpPr>
          <p:spPr>
            <a:xfrm>
              <a:off x="8135111" y="6390132"/>
              <a:ext cx="3884676" cy="34747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</p:grpSp>
      <p:sp>
        <p:nvSpPr>
          <p:cNvPr id="39" name="object 25"/>
          <p:cNvSpPr txBox="1"/>
          <p:nvPr/>
        </p:nvSpPr>
        <p:spPr>
          <a:xfrm>
            <a:off x="7630172" y="4964860"/>
            <a:ext cx="1159886" cy="287685"/>
          </a:xfrm>
          <a:prstGeom prst="rect">
            <a:avLst/>
          </a:prstGeom>
        </p:spPr>
        <p:txBody>
          <a:bodyPr vert="horz" wrap="square" lIns="0" tIns="10583" rIns="0" bIns="0" rtlCol="0">
            <a:spAutoFit/>
          </a:bodyPr>
          <a:lstStyle/>
          <a:p>
            <a:pPr marL="10583">
              <a:spcBef>
                <a:spcPts val="83"/>
              </a:spcBef>
            </a:pPr>
            <a:r>
              <a:rPr lang="es-ES" dirty="0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Sea </a:t>
            </a:r>
            <a:r>
              <a:rPr lang="es-ES" dirty="0" err="1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massage</a:t>
            </a:r>
            <a:endParaRPr dirty="0">
              <a:latin typeface="Bebas Neue Regular" panose="00000500000000000000" pitchFamily="50" charset="0"/>
              <a:cs typeface="Carlito"/>
            </a:endParaRPr>
          </a:p>
        </p:txBody>
      </p:sp>
      <p:sp>
        <p:nvSpPr>
          <p:cNvPr id="40" name="object 33"/>
          <p:cNvSpPr txBox="1"/>
          <p:nvPr/>
        </p:nvSpPr>
        <p:spPr>
          <a:xfrm>
            <a:off x="7571146" y="4542868"/>
            <a:ext cx="1277938" cy="241519"/>
          </a:xfrm>
          <a:prstGeom prst="rect">
            <a:avLst/>
          </a:prstGeom>
        </p:spPr>
        <p:txBody>
          <a:bodyPr vert="horz" wrap="square" lIns="0" tIns="86783" rIns="0" bIns="0" rtlCol="0">
            <a:spAutoFit/>
          </a:bodyPr>
          <a:lstStyle/>
          <a:p>
            <a:pPr marL="10583">
              <a:spcBef>
                <a:spcPts val="600"/>
              </a:spcBef>
            </a:pPr>
            <a:r>
              <a:rPr sz="1000" dirty="0" err="1" smtClean="0">
                <a:solidFill>
                  <a:srgbClr val="093E68"/>
                </a:solidFill>
                <a:latin typeface="TeXGyreAdventor"/>
                <a:cs typeface="TeXGyreAdventor"/>
              </a:rPr>
              <a:t>Volumen</a:t>
            </a:r>
            <a:r>
              <a:rPr sz="1000" dirty="0">
                <a:solidFill>
                  <a:srgbClr val="093E68"/>
                </a:solidFill>
                <a:latin typeface="TeXGyreAdventor"/>
                <a:cs typeface="TeXGyreAdventor"/>
              </a:rPr>
              <a:t>: </a:t>
            </a:r>
            <a:r>
              <a:rPr lang="es-ES" sz="1000" dirty="0" smtClean="0">
                <a:solidFill>
                  <a:srgbClr val="093E68"/>
                </a:solidFill>
                <a:latin typeface="TeXGyreAdventor"/>
                <a:cs typeface="TeXGyreAdventor"/>
              </a:rPr>
              <a:t>5</a:t>
            </a:r>
            <a:r>
              <a:rPr sz="1000" spc="-4" dirty="0" smtClean="0">
                <a:solidFill>
                  <a:srgbClr val="093E68"/>
                </a:solidFill>
                <a:latin typeface="TeXGyreAdventor"/>
                <a:cs typeface="TeXGyreAdventor"/>
              </a:rPr>
              <a:t>00</a:t>
            </a:r>
            <a:r>
              <a:rPr sz="1000" spc="-37" dirty="0" smtClean="0">
                <a:solidFill>
                  <a:srgbClr val="093E68"/>
                </a:solidFill>
                <a:latin typeface="TeXGyreAdventor"/>
                <a:cs typeface="TeXGyreAdventor"/>
              </a:rPr>
              <a:t> </a:t>
            </a:r>
            <a:r>
              <a:rPr sz="1000" spc="4" dirty="0">
                <a:solidFill>
                  <a:srgbClr val="093E68"/>
                </a:solidFill>
                <a:latin typeface="TeXGyreAdventor"/>
                <a:cs typeface="TeXGyreAdventor"/>
              </a:rPr>
              <a:t>ml</a:t>
            </a:r>
            <a:endParaRPr sz="1000" dirty="0">
              <a:latin typeface="TeXGyreAdventor"/>
              <a:cs typeface="TeXGyreAdventor"/>
            </a:endParaRPr>
          </a:p>
        </p:txBody>
      </p:sp>
      <p:sp>
        <p:nvSpPr>
          <p:cNvPr id="41" name="object 9"/>
          <p:cNvSpPr txBox="1"/>
          <p:nvPr/>
        </p:nvSpPr>
        <p:spPr>
          <a:xfrm>
            <a:off x="7571146" y="1203598"/>
            <a:ext cx="1117600" cy="564684"/>
          </a:xfrm>
          <a:prstGeom prst="rect">
            <a:avLst/>
          </a:prstGeom>
        </p:spPr>
        <p:txBody>
          <a:bodyPr vert="horz" wrap="square" lIns="0" tIns="10583" rIns="0" bIns="0" rtlCol="0">
            <a:spAutoFit/>
          </a:bodyPr>
          <a:lstStyle/>
          <a:p>
            <a:pPr marL="10583" algn="ctr">
              <a:spcBef>
                <a:spcPts val="83"/>
              </a:spcBef>
            </a:pPr>
            <a:r>
              <a:rPr lang="es-ES" dirty="0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Crema de masaje</a:t>
            </a:r>
            <a:endParaRPr dirty="0">
              <a:latin typeface="TT Commons" panose="02000506040000020004" pitchFamily="50" charset="0"/>
              <a:cs typeface="TeXGyreAdventor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08604" y="1409700"/>
            <a:ext cx="6630353" cy="795517"/>
          </a:xfrm>
          <a:prstGeom prst="rect">
            <a:avLst/>
          </a:prstGeom>
        </p:spPr>
        <p:txBody>
          <a:bodyPr vert="horz" wrap="square" lIns="0" tIns="124883" rIns="0" bIns="0" rtlCol="0">
            <a:spAutoFit/>
          </a:bodyPr>
          <a:lstStyle/>
          <a:p>
            <a:pPr marL="249228" indent="-239174">
              <a:spcBef>
                <a:spcPts val="983"/>
              </a:spcBef>
              <a:buFont typeface="Courier New"/>
              <a:buChar char="o"/>
              <a:tabLst>
                <a:tab pos="249757" algn="l"/>
              </a:tabLst>
            </a:pPr>
            <a:r>
              <a:rPr b="1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Ingredientes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activos: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perlas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aceite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jojoba y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proteínas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soja.</a:t>
            </a:r>
            <a:endParaRPr dirty="0">
              <a:latin typeface="TT Commons" panose="02000506040000020004" pitchFamily="50" charset="0"/>
              <a:cs typeface="TeXGyreAdventor"/>
            </a:endParaRPr>
          </a:p>
          <a:p>
            <a:pPr marL="249228" indent="-239174">
              <a:spcBef>
                <a:spcPts val="900"/>
              </a:spcBef>
              <a:buFont typeface="Courier New"/>
              <a:buChar char="o"/>
              <a:tabLst>
                <a:tab pos="249757" algn="l"/>
              </a:tabLst>
            </a:pP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Presentación </a:t>
            </a:r>
            <a:r>
              <a:rPr b="1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indicación: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gel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ducha exfoliante</a:t>
            </a:r>
            <a:r>
              <a:rPr spc="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corporal.</a:t>
            </a:r>
            <a:endParaRPr dirty="0">
              <a:latin typeface="TT Commons" panose="02000506040000020004" pitchFamily="50" charset="0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89200" y="2400300"/>
            <a:ext cx="6522403" cy="2078881"/>
          </a:xfrm>
          <a:prstGeom prst="rect">
            <a:avLst/>
          </a:prstGeom>
        </p:spPr>
        <p:txBody>
          <a:bodyPr vert="horz" wrap="square" lIns="0" tIns="188383" rIns="0" bIns="0" rtlCol="0">
            <a:spAutoFit/>
          </a:bodyPr>
          <a:lstStyle/>
          <a:p>
            <a:pPr marL="1058">
              <a:spcBef>
                <a:spcPts val="1483"/>
              </a:spcBef>
            </a:pP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Acción:</a:t>
            </a:r>
            <a:endParaRPr dirty="0">
              <a:latin typeface="TT Commons" panose="02000506040000020004" pitchFamily="50" charset="0"/>
              <a:cs typeface="TeXGyreAdventor"/>
            </a:endParaRPr>
          </a:p>
          <a:p>
            <a:pPr marL="10583" marR="4233" indent="-529">
              <a:lnSpc>
                <a:spcPct val="150000"/>
              </a:lnSpc>
              <a:spcBef>
                <a:spcPts val="4"/>
              </a:spcBef>
            </a:pP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las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perlas de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jojoba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actúan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como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exfoliante 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natural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, renueva la superficie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la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piel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, dejándola 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suave y revitalizada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.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La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piel queda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preparada  para recibir los distintos tratamientos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Corporal 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Care,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potenciando su</a:t>
            </a:r>
            <a:r>
              <a:rPr spc="42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eficacia.</a:t>
            </a:r>
            <a:endParaRPr dirty="0">
              <a:latin typeface="TT Commons" panose="02000506040000020004" pitchFamily="50" charset="0"/>
              <a:cs typeface="TeXGyreAdventor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81115" y="1181100"/>
            <a:ext cx="1384132" cy="3416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50"/>
          </a:p>
        </p:txBody>
      </p:sp>
      <p:sp>
        <p:nvSpPr>
          <p:cNvPr id="13" name="Título 8"/>
          <p:cNvSpPr>
            <a:spLocks noGrp="1"/>
          </p:cNvSpPr>
          <p:nvPr>
            <p:ph type="title"/>
          </p:nvPr>
        </p:nvSpPr>
        <p:spPr>
          <a:xfrm>
            <a:off x="698500" y="445037"/>
            <a:ext cx="2933495" cy="332399"/>
          </a:xfrm>
        </p:spPr>
        <p:txBody>
          <a:bodyPr/>
          <a:lstStyle/>
          <a:p>
            <a:r>
              <a:rPr lang="es-ES" sz="2400" spc="300" dirty="0" smtClean="0">
                <a:latin typeface="Bebas Neue Regular" panose="00000500000000000000" pitchFamily="50" charset="0"/>
              </a:rPr>
              <a:t>Productos: light skin</a:t>
            </a:r>
            <a:endParaRPr lang="es-ES" sz="2400" spc="300" dirty="0">
              <a:latin typeface="Bebas Neue Regular" panose="00000500000000000000" pitchFamily="50" charset="0"/>
            </a:endParaRPr>
          </a:p>
        </p:txBody>
      </p:sp>
      <p:grpSp>
        <p:nvGrpSpPr>
          <p:cNvPr id="14" name="object 2"/>
          <p:cNvGrpSpPr/>
          <p:nvPr/>
        </p:nvGrpSpPr>
        <p:grpSpPr>
          <a:xfrm>
            <a:off x="639827" y="4774099"/>
            <a:ext cx="1849373" cy="452438"/>
            <a:chOff x="213338" y="6315450"/>
            <a:chExt cx="3895725" cy="542925"/>
          </a:xfrm>
        </p:grpSpPr>
        <p:sp>
          <p:nvSpPr>
            <p:cNvPr id="15" name="object 3"/>
            <p:cNvSpPr/>
            <p:nvPr/>
          </p:nvSpPr>
          <p:spPr>
            <a:xfrm>
              <a:off x="213338" y="6359534"/>
              <a:ext cx="3895386" cy="45123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6" name="object 4"/>
            <p:cNvSpPr/>
            <p:nvPr/>
          </p:nvSpPr>
          <p:spPr>
            <a:xfrm>
              <a:off x="1507235" y="6315450"/>
              <a:ext cx="1304544" cy="54254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7" name="object 5"/>
            <p:cNvSpPr/>
            <p:nvPr/>
          </p:nvSpPr>
          <p:spPr>
            <a:xfrm>
              <a:off x="263651" y="6390132"/>
              <a:ext cx="3799332" cy="34747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</p:grpSp>
      <p:sp>
        <p:nvSpPr>
          <p:cNvPr id="18" name="object 6"/>
          <p:cNvSpPr txBox="1"/>
          <p:nvPr/>
        </p:nvSpPr>
        <p:spPr>
          <a:xfrm>
            <a:off x="1099886" y="4816387"/>
            <a:ext cx="855914" cy="287685"/>
          </a:xfrm>
          <a:prstGeom prst="rect">
            <a:avLst/>
          </a:prstGeom>
        </p:spPr>
        <p:txBody>
          <a:bodyPr vert="horz" wrap="square" lIns="0" tIns="10583" rIns="0" bIns="0" rtlCol="0">
            <a:spAutoFit/>
          </a:bodyPr>
          <a:lstStyle/>
          <a:p>
            <a:pPr marL="10583">
              <a:spcBef>
                <a:spcPts val="83"/>
              </a:spcBef>
            </a:pPr>
            <a:r>
              <a:rPr lang="es-ES" dirty="0" err="1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Ligth</a:t>
            </a:r>
            <a:r>
              <a:rPr lang="es-ES" dirty="0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 skin</a:t>
            </a:r>
            <a:endParaRPr dirty="0">
              <a:latin typeface="Bebas Neue Regular" panose="00000500000000000000" pitchFamily="50" charset="0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781115" y="1181100"/>
            <a:ext cx="1384132" cy="34161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50"/>
          </a:p>
        </p:txBody>
      </p:sp>
      <p:sp>
        <p:nvSpPr>
          <p:cNvPr id="13" name="Título 8"/>
          <p:cNvSpPr>
            <a:spLocks noGrp="1"/>
          </p:cNvSpPr>
          <p:nvPr>
            <p:ph type="title"/>
          </p:nvPr>
        </p:nvSpPr>
        <p:spPr>
          <a:xfrm>
            <a:off x="698500" y="445037"/>
            <a:ext cx="2933495" cy="332399"/>
          </a:xfrm>
        </p:spPr>
        <p:txBody>
          <a:bodyPr/>
          <a:lstStyle/>
          <a:p>
            <a:r>
              <a:rPr lang="es-ES" sz="2400" spc="300" dirty="0" smtClean="0">
                <a:latin typeface="Bebas Neue Regular" panose="00000500000000000000" pitchFamily="50" charset="0"/>
              </a:rPr>
              <a:t>Productos: light skin</a:t>
            </a:r>
            <a:endParaRPr lang="es-ES" sz="2400" spc="300" dirty="0">
              <a:latin typeface="Bebas Neue Regular" panose="00000500000000000000" pitchFamily="50" charset="0"/>
            </a:endParaRPr>
          </a:p>
        </p:txBody>
      </p:sp>
      <p:grpSp>
        <p:nvGrpSpPr>
          <p:cNvPr id="14" name="object 2"/>
          <p:cNvGrpSpPr/>
          <p:nvPr/>
        </p:nvGrpSpPr>
        <p:grpSpPr>
          <a:xfrm>
            <a:off x="639827" y="4774099"/>
            <a:ext cx="1849373" cy="452438"/>
            <a:chOff x="213338" y="6315450"/>
            <a:chExt cx="3895725" cy="542925"/>
          </a:xfrm>
        </p:grpSpPr>
        <p:sp>
          <p:nvSpPr>
            <p:cNvPr id="15" name="object 3"/>
            <p:cNvSpPr/>
            <p:nvPr/>
          </p:nvSpPr>
          <p:spPr>
            <a:xfrm>
              <a:off x="213338" y="6359534"/>
              <a:ext cx="3895386" cy="45123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6" name="object 4"/>
            <p:cNvSpPr/>
            <p:nvPr/>
          </p:nvSpPr>
          <p:spPr>
            <a:xfrm>
              <a:off x="1507235" y="6315450"/>
              <a:ext cx="1304544" cy="54254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7" name="object 5"/>
            <p:cNvSpPr/>
            <p:nvPr/>
          </p:nvSpPr>
          <p:spPr>
            <a:xfrm>
              <a:off x="263651" y="6390132"/>
              <a:ext cx="3799332" cy="34747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</p:grpSp>
      <p:sp>
        <p:nvSpPr>
          <p:cNvPr id="18" name="object 6"/>
          <p:cNvSpPr txBox="1"/>
          <p:nvPr/>
        </p:nvSpPr>
        <p:spPr>
          <a:xfrm>
            <a:off x="1099886" y="4816387"/>
            <a:ext cx="855914" cy="287685"/>
          </a:xfrm>
          <a:prstGeom prst="rect">
            <a:avLst/>
          </a:prstGeom>
        </p:spPr>
        <p:txBody>
          <a:bodyPr vert="horz" wrap="square" lIns="0" tIns="10583" rIns="0" bIns="0" rtlCol="0">
            <a:spAutoFit/>
          </a:bodyPr>
          <a:lstStyle/>
          <a:p>
            <a:pPr marL="10583">
              <a:spcBef>
                <a:spcPts val="83"/>
              </a:spcBef>
            </a:pPr>
            <a:r>
              <a:rPr lang="es-ES" dirty="0" err="1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Ligth</a:t>
            </a:r>
            <a:r>
              <a:rPr lang="es-ES" dirty="0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 skin</a:t>
            </a:r>
            <a:endParaRPr dirty="0">
              <a:latin typeface="Bebas Neue Regular" panose="00000500000000000000" pitchFamily="50" charset="0"/>
              <a:cs typeface="Carlito"/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2641600" y="1161367"/>
            <a:ext cx="6248400" cy="3378275"/>
          </a:xfrm>
          <a:prstGeom prst="rect">
            <a:avLst/>
          </a:prstGeom>
        </p:spPr>
        <p:txBody>
          <a:bodyPr vert="horz" wrap="square" lIns="0" tIns="188383" rIns="0" bIns="0" rtlCol="0">
            <a:spAutoFit/>
          </a:bodyPr>
          <a:lstStyle/>
          <a:p>
            <a:pPr marL="6350">
              <a:spcBef>
                <a:spcPts val="1483"/>
              </a:spcBef>
            </a:pP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Modo de</a:t>
            </a:r>
            <a:r>
              <a:rPr b="1" spc="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empleo:</a:t>
            </a:r>
            <a:endParaRPr dirty="0">
              <a:latin typeface="TT Commons" panose="02000506040000020004" pitchFamily="50" charset="0"/>
              <a:cs typeface="TeXGyreAdventor"/>
            </a:endParaRPr>
          </a:p>
          <a:p>
            <a:pPr marL="16933" marR="4233">
              <a:lnSpc>
                <a:spcPct val="150000"/>
              </a:lnSpc>
              <a:spcBef>
                <a:spcPts val="4"/>
              </a:spcBef>
            </a:pP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Aplicar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como gel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baño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sobre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la piel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mojada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en  la ducha o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baño,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realizando un masaje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circular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varios minutos.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Para aquellas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zonas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donde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se  requiera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potenciar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la acción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relajante y exfoliante, 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aplicar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con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la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ayuda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una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esponja dura o  manopla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.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Utilizar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diariamente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o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en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días alternos,  dependiendo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del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tipo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</a:t>
            </a:r>
            <a:r>
              <a:rPr spc="33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dirty="0" err="1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piel</a:t>
            </a:r>
            <a:r>
              <a:rPr dirty="0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.</a:t>
            </a:r>
            <a:endParaRPr lang="es-ES" dirty="0" smtClean="0">
              <a:solidFill>
                <a:srgbClr val="093E68"/>
              </a:solidFill>
              <a:latin typeface="TT Commons" panose="02000506040000020004" pitchFamily="50" charset="0"/>
              <a:cs typeface="TeXGyreAdventor"/>
            </a:endParaRPr>
          </a:p>
          <a:p>
            <a:pPr marL="16933" marR="4233">
              <a:lnSpc>
                <a:spcPct val="150000"/>
              </a:lnSpc>
              <a:spcBef>
                <a:spcPts val="4"/>
              </a:spcBef>
            </a:pPr>
            <a:endParaRPr dirty="0">
              <a:latin typeface="TT Commons" panose="02000506040000020004" pitchFamily="50" charset="0"/>
              <a:cs typeface="TeXGyreAdventor"/>
            </a:endParaRPr>
          </a:p>
          <a:p>
            <a:pPr marL="10583">
              <a:spcBef>
                <a:spcPts val="1112"/>
              </a:spcBef>
            </a:pP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Courier New"/>
              </a:rPr>
              <a:t>o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Para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todo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tipo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</a:t>
            </a:r>
            <a:r>
              <a:rPr spc="5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pieles.</a:t>
            </a:r>
            <a:endParaRPr dirty="0">
              <a:latin typeface="TT Commons" panose="02000506040000020004" pitchFamily="50" charset="0"/>
              <a:cs typeface="TeXGyreAdventor"/>
            </a:endParaRPr>
          </a:p>
        </p:txBody>
      </p:sp>
    </p:spTree>
    <p:extLst>
      <p:ext uri="{BB962C8B-B14F-4D97-AF65-F5344CB8AC3E}">
        <p14:creationId xmlns:p14="http://schemas.microsoft.com/office/powerpoint/2010/main" val="2848226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13000" y="1242906"/>
            <a:ext cx="6477000" cy="3350062"/>
          </a:xfrm>
          <a:prstGeom prst="rect">
            <a:avLst/>
          </a:prstGeom>
        </p:spPr>
        <p:txBody>
          <a:bodyPr vert="horz" wrap="square" lIns="0" tIns="10583" rIns="0" bIns="0" rtlCol="0">
            <a:spAutoFit/>
          </a:bodyPr>
          <a:lstStyle/>
          <a:p>
            <a:pPr marL="249228" marR="5821" indent="-239174">
              <a:lnSpc>
                <a:spcPct val="150000"/>
              </a:lnSpc>
              <a:spcBef>
                <a:spcPts val="83"/>
              </a:spcBef>
              <a:buFont typeface="Courier New"/>
              <a:buChar char="o"/>
              <a:tabLst>
                <a:tab pos="249757" algn="l"/>
                <a:tab pos="1528172" algn="l"/>
                <a:tab pos="2379038" algn="l"/>
                <a:tab pos="3541042" algn="l"/>
                <a:tab pos="4280258" algn="l"/>
                <a:tab pos="4670238" algn="l"/>
                <a:tab pos="5443849" algn="l"/>
                <a:tab pos="6435468" algn="l"/>
                <a:tab pos="6825977" algn="l"/>
                <a:tab pos="7327607" algn="l"/>
              </a:tabLst>
            </a:pPr>
            <a:r>
              <a:rPr b="1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Ingredien</a:t>
            </a:r>
            <a:r>
              <a:rPr b="1" spc="-12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t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</a:t>
            </a:r>
            <a:r>
              <a:rPr b="1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s	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activo</a:t>
            </a:r>
            <a:r>
              <a:rPr b="1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s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:</a:t>
            </a:r>
            <a:r>
              <a:rPr b="1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	</a:t>
            </a:r>
            <a:r>
              <a:rPr spc="-12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s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q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u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</a:t>
            </a:r>
            <a:r>
              <a:rPr spc="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</a:t>
            </a:r>
            <a:r>
              <a:rPr spc="-12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en</a:t>
            </a:r>
            <a:r>
              <a:rPr spc="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o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,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	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</a:t>
            </a:r>
            <a:r>
              <a:rPr spc="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</a:t>
            </a:r>
            <a:r>
              <a:rPr spc="-12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</a:t>
            </a:r>
            <a:r>
              <a:rPr spc="17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i</a:t>
            </a:r>
            <a:r>
              <a:rPr spc="-17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t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	</a:t>
            </a:r>
            <a:r>
              <a:rPr spc="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	</a:t>
            </a:r>
            <a:r>
              <a:rPr spc="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j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ojob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,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	</a:t>
            </a:r>
            <a:r>
              <a:rPr spc="-8" dirty="0" err="1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pr</a:t>
            </a:r>
            <a:r>
              <a:rPr spc="-12" dirty="0" err="1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o</a:t>
            </a:r>
            <a:r>
              <a:rPr dirty="0" err="1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te</a:t>
            </a:r>
            <a:r>
              <a:rPr spc="4" dirty="0" err="1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í</a:t>
            </a:r>
            <a:r>
              <a:rPr spc="-12" dirty="0" err="1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n</a:t>
            </a:r>
            <a:r>
              <a:rPr spc="-8" dirty="0" err="1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</a:t>
            </a:r>
            <a:r>
              <a:rPr dirty="0" err="1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s</a:t>
            </a:r>
            <a:r>
              <a:rPr lang="es-ES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spc="8" dirty="0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</a:t>
            </a:r>
            <a:r>
              <a:rPr dirty="0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</a:t>
            </a:r>
            <a:r>
              <a:rPr lang="es-ES" dirty="0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spc="-4" dirty="0" err="1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s</a:t>
            </a:r>
            <a:r>
              <a:rPr spc="-8" dirty="0" err="1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o</a:t>
            </a:r>
            <a:r>
              <a:rPr spc="4" dirty="0" err="1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j</a:t>
            </a:r>
            <a:r>
              <a:rPr dirty="0" err="1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</a:t>
            </a:r>
            <a:r>
              <a:rPr lang="es-ES" dirty="0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dirty="0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y 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extracto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brotes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</a:t>
            </a:r>
            <a:r>
              <a:rPr spc="5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Haya.</a:t>
            </a:r>
            <a:endParaRPr dirty="0">
              <a:latin typeface="TT Commons" panose="02000506040000020004" pitchFamily="50" charset="0"/>
              <a:cs typeface="TeXGyreAdventor"/>
            </a:endParaRPr>
          </a:p>
          <a:p>
            <a:pPr marL="249228" marR="4233" indent="-239174">
              <a:lnSpc>
                <a:spcPct val="150000"/>
              </a:lnSpc>
              <a:buFont typeface="Courier New"/>
              <a:buChar char="o"/>
              <a:tabLst>
                <a:tab pos="249757" algn="l"/>
              </a:tabLst>
            </a:pP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Presentación </a:t>
            </a:r>
            <a:r>
              <a:rPr b="1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Indicación: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Crema hidratante corporal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frenando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el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proceso 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envejecimiento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cutáneo</a:t>
            </a:r>
            <a:endParaRPr dirty="0">
              <a:latin typeface="TT Commons" panose="02000506040000020004" pitchFamily="50" charset="0"/>
              <a:cs typeface="TeXGyreAdventor"/>
            </a:endParaRPr>
          </a:p>
          <a:p>
            <a:pPr>
              <a:spcBef>
                <a:spcPts val="1187"/>
              </a:spcBef>
            </a:pP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Acción</a:t>
            </a:r>
            <a:endParaRPr dirty="0">
              <a:latin typeface="TT Commons" panose="02000506040000020004" pitchFamily="50" charset="0"/>
              <a:cs typeface="TeXGyreAdventor"/>
            </a:endParaRPr>
          </a:p>
          <a:p>
            <a:pPr marL="93130" marR="88896" indent="-3704">
              <a:lnSpc>
                <a:spcPct val="150000"/>
              </a:lnSpc>
              <a:spcBef>
                <a:spcPts val="4"/>
              </a:spcBef>
            </a:pP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Ingredientes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que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preparan,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protegen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y mejoran la 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elasticidad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 la piel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, frenando el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proceso de 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envejecimiento cutáneo. Su </a:t>
            </a:r>
            <a:r>
              <a:rPr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suave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textura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respeta  todo tipo de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pieles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y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con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un </a:t>
            </a:r>
            <a:r>
              <a:rPr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aroma</a:t>
            </a:r>
            <a:r>
              <a:rPr b="1" spc="75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agradable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.</a:t>
            </a:r>
            <a:endParaRPr dirty="0">
              <a:latin typeface="TT Commons" panose="02000506040000020004" pitchFamily="50" charset="0"/>
              <a:cs typeface="TeXGyreAdventor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56944" y="1222391"/>
            <a:ext cx="1411463" cy="34924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50"/>
          </a:p>
        </p:txBody>
      </p:sp>
      <p:sp>
        <p:nvSpPr>
          <p:cNvPr id="12" name="Título 8"/>
          <p:cNvSpPr>
            <a:spLocks noGrp="1"/>
          </p:cNvSpPr>
          <p:nvPr>
            <p:ph type="title"/>
          </p:nvPr>
        </p:nvSpPr>
        <p:spPr>
          <a:xfrm>
            <a:off x="698500" y="445037"/>
            <a:ext cx="2830903" cy="332399"/>
          </a:xfrm>
        </p:spPr>
        <p:txBody>
          <a:bodyPr/>
          <a:lstStyle/>
          <a:p>
            <a:r>
              <a:rPr lang="es-ES" sz="2400" spc="300" dirty="0" smtClean="0">
                <a:latin typeface="Bebas Neue Regular" panose="00000500000000000000" pitchFamily="50" charset="0"/>
              </a:rPr>
              <a:t>Productos: </a:t>
            </a:r>
            <a:r>
              <a:rPr lang="es-ES" sz="2400" spc="300" dirty="0" err="1" smtClean="0">
                <a:latin typeface="Bebas Neue Regular" panose="00000500000000000000" pitchFamily="50" charset="0"/>
              </a:rPr>
              <a:t>pure</a:t>
            </a:r>
            <a:r>
              <a:rPr lang="es-ES" sz="2400" spc="300" dirty="0" smtClean="0">
                <a:latin typeface="Bebas Neue Regular" panose="00000500000000000000" pitchFamily="50" charset="0"/>
              </a:rPr>
              <a:t> </a:t>
            </a:r>
            <a:r>
              <a:rPr lang="es-ES" sz="2400" spc="300" dirty="0" err="1" smtClean="0">
                <a:latin typeface="Bebas Neue Regular" panose="00000500000000000000" pitchFamily="50" charset="0"/>
              </a:rPr>
              <a:t>silk</a:t>
            </a:r>
            <a:endParaRPr lang="es-ES" sz="2400" spc="300" dirty="0">
              <a:latin typeface="Bebas Neue Regular" panose="00000500000000000000" pitchFamily="50" charset="0"/>
            </a:endParaRPr>
          </a:p>
        </p:txBody>
      </p:sp>
      <p:grpSp>
        <p:nvGrpSpPr>
          <p:cNvPr id="13" name="object 16"/>
          <p:cNvGrpSpPr/>
          <p:nvPr/>
        </p:nvGrpSpPr>
        <p:grpSpPr>
          <a:xfrm>
            <a:off x="456612" y="4838700"/>
            <a:ext cx="1936850" cy="452438"/>
            <a:chOff x="4123933" y="6315450"/>
            <a:chExt cx="3945890" cy="542925"/>
          </a:xfrm>
        </p:grpSpPr>
        <p:sp>
          <p:nvSpPr>
            <p:cNvPr id="14" name="object 17"/>
            <p:cNvSpPr/>
            <p:nvPr/>
          </p:nvSpPr>
          <p:spPr>
            <a:xfrm>
              <a:off x="4123933" y="6359534"/>
              <a:ext cx="3945657" cy="45123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5" name="object 18"/>
            <p:cNvSpPr/>
            <p:nvPr/>
          </p:nvSpPr>
          <p:spPr>
            <a:xfrm>
              <a:off x="5408676" y="6315450"/>
              <a:ext cx="1427987" cy="54254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6" name="object 19"/>
            <p:cNvSpPr/>
            <p:nvPr/>
          </p:nvSpPr>
          <p:spPr>
            <a:xfrm>
              <a:off x="4174236" y="6390132"/>
              <a:ext cx="3849623" cy="34747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</p:grpSp>
      <p:sp>
        <p:nvSpPr>
          <p:cNvPr id="17" name="object 20"/>
          <p:cNvSpPr txBox="1"/>
          <p:nvPr/>
        </p:nvSpPr>
        <p:spPr>
          <a:xfrm>
            <a:off x="1016540" y="4892146"/>
            <a:ext cx="1037881" cy="287685"/>
          </a:xfrm>
          <a:prstGeom prst="rect">
            <a:avLst/>
          </a:prstGeom>
        </p:spPr>
        <p:txBody>
          <a:bodyPr vert="horz" wrap="square" lIns="0" tIns="10583" rIns="0" bIns="0" rtlCol="0">
            <a:spAutoFit/>
          </a:bodyPr>
          <a:lstStyle/>
          <a:p>
            <a:pPr marL="10583">
              <a:spcBef>
                <a:spcPts val="83"/>
              </a:spcBef>
            </a:pPr>
            <a:r>
              <a:rPr lang="es-ES" spc="-8" dirty="0" err="1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Pure</a:t>
            </a:r>
            <a:r>
              <a:rPr lang="es-ES" spc="-8" dirty="0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 </a:t>
            </a:r>
            <a:r>
              <a:rPr lang="es-ES" spc="-8" dirty="0" err="1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silk</a:t>
            </a:r>
            <a:endParaRPr dirty="0">
              <a:latin typeface="Bebas Neue Regular" panose="00000500000000000000" pitchFamily="50" charset="0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656944" y="1222391"/>
            <a:ext cx="1411463" cy="34924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50"/>
          </a:p>
        </p:txBody>
      </p:sp>
      <p:sp>
        <p:nvSpPr>
          <p:cNvPr id="12" name="Título 8"/>
          <p:cNvSpPr>
            <a:spLocks noGrp="1"/>
          </p:cNvSpPr>
          <p:nvPr>
            <p:ph type="title"/>
          </p:nvPr>
        </p:nvSpPr>
        <p:spPr>
          <a:xfrm>
            <a:off x="698500" y="445037"/>
            <a:ext cx="2830903" cy="332399"/>
          </a:xfrm>
        </p:spPr>
        <p:txBody>
          <a:bodyPr/>
          <a:lstStyle/>
          <a:p>
            <a:r>
              <a:rPr lang="es-ES" sz="2400" spc="300" dirty="0" smtClean="0">
                <a:latin typeface="Bebas Neue Regular" panose="00000500000000000000" pitchFamily="50" charset="0"/>
              </a:rPr>
              <a:t>Productos: </a:t>
            </a:r>
            <a:r>
              <a:rPr lang="es-ES" sz="2400" spc="300" dirty="0" err="1" smtClean="0">
                <a:latin typeface="Bebas Neue Regular" panose="00000500000000000000" pitchFamily="50" charset="0"/>
              </a:rPr>
              <a:t>pure</a:t>
            </a:r>
            <a:r>
              <a:rPr lang="es-ES" sz="2400" spc="300" dirty="0" smtClean="0">
                <a:latin typeface="Bebas Neue Regular" panose="00000500000000000000" pitchFamily="50" charset="0"/>
              </a:rPr>
              <a:t> </a:t>
            </a:r>
            <a:r>
              <a:rPr lang="es-ES" sz="2400" spc="300" dirty="0" err="1" smtClean="0">
                <a:latin typeface="Bebas Neue Regular" panose="00000500000000000000" pitchFamily="50" charset="0"/>
              </a:rPr>
              <a:t>silk</a:t>
            </a:r>
            <a:endParaRPr lang="es-ES" sz="2400" spc="300" dirty="0">
              <a:latin typeface="Bebas Neue Regular" panose="00000500000000000000" pitchFamily="50" charset="0"/>
            </a:endParaRPr>
          </a:p>
        </p:txBody>
      </p:sp>
      <p:grpSp>
        <p:nvGrpSpPr>
          <p:cNvPr id="13" name="object 16"/>
          <p:cNvGrpSpPr/>
          <p:nvPr/>
        </p:nvGrpSpPr>
        <p:grpSpPr>
          <a:xfrm>
            <a:off x="456612" y="4838700"/>
            <a:ext cx="1936850" cy="452438"/>
            <a:chOff x="4123933" y="6315450"/>
            <a:chExt cx="3945890" cy="542925"/>
          </a:xfrm>
        </p:grpSpPr>
        <p:sp>
          <p:nvSpPr>
            <p:cNvPr id="14" name="object 17"/>
            <p:cNvSpPr/>
            <p:nvPr/>
          </p:nvSpPr>
          <p:spPr>
            <a:xfrm>
              <a:off x="4123933" y="6359534"/>
              <a:ext cx="3945657" cy="45123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5" name="object 18"/>
            <p:cNvSpPr/>
            <p:nvPr/>
          </p:nvSpPr>
          <p:spPr>
            <a:xfrm>
              <a:off x="5408676" y="6315450"/>
              <a:ext cx="1427987" cy="54254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  <p:sp>
          <p:nvSpPr>
            <p:cNvPr id="16" name="object 19"/>
            <p:cNvSpPr/>
            <p:nvPr/>
          </p:nvSpPr>
          <p:spPr>
            <a:xfrm>
              <a:off x="4174236" y="6390132"/>
              <a:ext cx="3849623" cy="34747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250"/>
            </a:p>
          </p:txBody>
        </p:sp>
      </p:grpSp>
      <p:sp>
        <p:nvSpPr>
          <p:cNvPr id="17" name="object 20"/>
          <p:cNvSpPr txBox="1"/>
          <p:nvPr/>
        </p:nvSpPr>
        <p:spPr>
          <a:xfrm>
            <a:off x="1016540" y="4892146"/>
            <a:ext cx="1037881" cy="287685"/>
          </a:xfrm>
          <a:prstGeom prst="rect">
            <a:avLst/>
          </a:prstGeom>
        </p:spPr>
        <p:txBody>
          <a:bodyPr vert="horz" wrap="square" lIns="0" tIns="10583" rIns="0" bIns="0" rtlCol="0">
            <a:spAutoFit/>
          </a:bodyPr>
          <a:lstStyle/>
          <a:p>
            <a:pPr marL="10583">
              <a:spcBef>
                <a:spcPts val="83"/>
              </a:spcBef>
            </a:pPr>
            <a:r>
              <a:rPr lang="es-ES" spc="-8" dirty="0" err="1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Pure</a:t>
            </a:r>
            <a:r>
              <a:rPr lang="es-ES" spc="-8" dirty="0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 </a:t>
            </a:r>
            <a:r>
              <a:rPr lang="es-ES" spc="-8" dirty="0" err="1" smtClean="0">
                <a:solidFill>
                  <a:srgbClr val="FFFFFF"/>
                </a:solidFill>
                <a:latin typeface="Bebas Neue Regular" panose="00000500000000000000" pitchFamily="50" charset="0"/>
                <a:cs typeface="Carlito"/>
              </a:rPr>
              <a:t>silk</a:t>
            </a:r>
            <a:endParaRPr dirty="0">
              <a:latin typeface="Bebas Neue Regular" panose="00000500000000000000" pitchFamily="50" charset="0"/>
              <a:cs typeface="Carlito"/>
            </a:endParaRPr>
          </a:p>
        </p:txBody>
      </p:sp>
      <p:sp>
        <p:nvSpPr>
          <p:cNvPr id="10" name="object 9"/>
          <p:cNvSpPr txBox="1"/>
          <p:nvPr/>
        </p:nvSpPr>
        <p:spPr>
          <a:xfrm>
            <a:off x="889001" y="1492377"/>
            <a:ext cx="8525192" cy="4089303"/>
          </a:xfrm>
          <a:prstGeom prst="rect">
            <a:avLst/>
          </a:prstGeom>
        </p:spPr>
        <p:txBody>
          <a:bodyPr vert="horz" wrap="square" lIns="0" tIns="188383" rIns="0" bIns="0" rtlCol="0">
            <a:spAutoFit/>
          </a:bodyPr>
          <a:lstStyle/>
          <a:p>
            <a:pPr marL="1899103">
              <a:spcBef>
                <a:spcPts val="1483"/>
              </a:spcBef>
            </a:pPr>
            <a:r>
              <a:rPr sz="2333"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Modo de</a:t>
            </a:r>
            <a:r>
              <a:rPr sz="2333" b="1" spc="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sz="2333" b="1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empleo</a:t>
            </a:r>
            <a:endParaRPr sz="2333" dirty="0">
              <a:latin typeface="TT Commons" panose="02000506040000020004" pitchFamily="50" charset="0"/>
              <a:cs typeface="TeXGyreAdventor"/>
            </a:endParaRPr>
          </a:p>
          <a:p>
            <a:pPr marL="1907570" marR="4233" indent="1058">
              <a:lnSpc>
                <a:spcPct val="150000"/>
              </a:lnSpc>
              <a:spcBef>
                <a:spcPts val="4"/>
              </a:spcBef>
            </a:pPr>
            <a:r>
              <a:rPr sz="2333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Aplicar </a:t>
            </a:r>
            <a:r>
              <a:rPr sz="2333" b="1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diariamente mediante suaves masajes  </a:t>
            </a:r>
            <a:r>
              <a:rPr sz="2333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circulares hasta su total absorción. Es </a:t>
            </a:r>
            <a:r>
              <a:rPr sz="2333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preferible  </a:t>
            </a:r>
            <a:r>
              <a:rPr sz="2333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inmediatamente tras la ducha ya que la piel </a:t>
            </a:r>
            <a:r>
              <a:rPr sz="2333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está  </a:t>
            </a:r>
            <a:r>
              <a:rPr sz="2333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más </a:t>
            </a:r>
            <a:r>
              <a:rPr sz="2333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predispuesta </a:t>
            </a:r>
            <a:r>
              <a:rPr sz="2333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 </a:t>
            </a:r>
            <a:r>
              <a:rPr sz="2333" spc="-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absorber </a:t>
            </a:r>
            <a:r>
              <a:rPr sz="2333"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los</a:t>
            </a:r>
            <a:r>
              <a:rPr sz="2333" spc="71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sz="2333" spc="-4" dirty="0" err="1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ingredientes</a:t>
            </a:r>
            <a:r>
              <a:rPr sz="2333" spc="-4" dirty="0" smtClean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.</a:t>
            </a:r>
            <a:endParaRPr lang="es-ES" sz="2333" spc="-4" dirty="0" smtClean="0">
              <a:solidFill>
                <a:srgbClr val="093E68"/>
              </a:solidFill>
              <a:latin typeface="TT Commons" panose="02000506040000020004" pitchFamily="50" charset="0"/>
              <a:cs typeface="TeXGyreAdventor"/>
            </a:endParaRPr>
          </a:p>
          <a:p>
            <a:pPr marL="1907570" marR="4233" indent="1058">
              <a:lnSpc>
                <a:spcPct val="150000"/>
              </a:lnSpc>
              <a:spcBef>
                <a:spcPts val="4"/>
              </a:spcBef>
            </a:pPr>
            <a:endParaRPr sz="2333" dirty="0">
              <a:latin typeface="TT Commons" panose="02000506040000020004" pitchFamily="50" charset="0"/>
              <a:cs typeface="TeXGyreAdventor"/>
            </a:endParaRPr>
          </a:p>
          <a:p>
            <a:pPr marL="1763113">
              <a:spcBef>
                <a:spcPts val="1112"/>
              </a:spcBef>
            </a:pP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Courier New"/>
              </a:rPr>
              <a:t>o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Para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todo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tipo </a:t>
            </a:r>
            <a:r>
              <a:rPr spc="-4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de</a:t>
            </a:r>
            <a:r>
              <a:rPr spc="58"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 </a:t>
            </a:r>
            <a:r>
              <a:rPr dirty="0">
                <a:solidFill>
                  <a:srgbClr val="093E68"/>
                </a:solidFill>
                <a:latin typeface="TT Commons" panose="02000506040000020004" pitchFamily="50" charset="0"/>
                <a:cs typeface="TeXGyreAdventor"/>
              </a:rPr>
              <a:t>pieles</a:t>
            </a:r>
            <a:endParaRPr dirty="0">
              <a:latin typeface="TT Commons" panose="02000506040000020004" pitchFamily="50" charset="0"/>
              <a:cs typeface="TeXGyreAdventor"/>
            </a:endParaRPr>
          </a:p>
          <a:p>
            <a:pPr marL="336537" marR="7694305" indent="-326483">
              <a:lnSpc>
                <a:spcPct val="150100"/>
              </a:lnSpc>
              <a:spcBef>
                <a:spcPts val="479"/>
              </a:spcBef>
            </a:pPr>
            <a:endParaRPr dirty="0">
              <a:latin typeface="TT Commons" panose="02000506040000020004" pitchFamily="50" charset="0"/>
              <a:cs typeface="TeXGyreAdventor"/>
            </a:endParaRPr>
          </a:p>
        </p:txBody>
      </p:sp>
    </p:spTree>
    <p:extLst>
      <p:ext uri="{BB962C8B-B14F-4D97-AF65-F5344CB8AC3E}">
        <p14:creationId xmlns:p14="http://schemas.microsoft.com/office/powerpoint/2010/main" val="17796607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4 atach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4 atache" id="{30CCF2F1-6F2D-48AE-80CD-5E91AA5FF062}" vid="{DB240467-B112-49BA-A9A5-762E65B510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Tema4 atache</Template>
  <TotalTime>26</TotalTime>
  <Words>749</Words>
  <Application>Microsoft Office PowerPoint</Application>
  <PresentationFormat>Personalizado</PresentationFormat>
  <Paragraphs>82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6" baseType="lpstr">
      <vt:lpstr>Arial</vt:lpstr>
      <vt:lpstr>Bebas Neue Regular</vt:lpstr>
      <vt:lpstr>Calibri</vt:lpstr>
      <vt:lpstr>Carlito</vt:lpstr>
      <vt:lpstr>Courier New</vt:lpstr>
      <vt:lpstr>Gotham Book</vt:lpstr>
      <vt:lpstr>Gotham Rounded Book</vt:lpstr>
      <vt:lpstr>TeXGyreAdventor</vt:lpstr>
      <vt:lpstr>Times New Roman</vt:lpstr>
      <vt:lpstr>TT Commons</vt:lpstr>
      <vt:lpstr>Verdana</vt:lpstr>
      <vt:lpstr>Tema4 atache</vt:lpstr>
      <vt:lpstr>Presentación de PowerPoint</vt:lpstr>
      <vt:lpstr>índice</vt:lpstr>
      <vt:lpstr>Línea corporal</vt:lpstr>
      <vt:lpstr>Cuidado corporal diario</vt:lpstr>
      <vt:lpstr>Cuidado corporal diario</vt:lpstr>
      <vt:lpstr>Productos: light skin</vt:lpstr>
      <vt:lpstr>Productos: light skin</vt:lpstr>
      <vt:lpstr>Productos: pure silk</vt:lpstr>
      <vt:lpstr>Productos: pure silk</vt:lpstr>
      <vt:lpstr>Productos: cellu-attack</vt:lpstr>
      <vt:lpstr>Productos: cellu-attack</vt:lpstr>
      <vt:lpstr>Productos: sea massage</vt:lpstr>
      <vt:lpstr>Productos: sea massage</vt:lpstr>
      <vt:lpstr>Productos: sea massage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YOUCEF BOURAHEL</dc:creator>
  <cp:lastModifiedBy>Lorena Martinez</cp:lastModifiedBy>
  <cp:revision>6</cp:revision>
  <dcterms:created xsi:type="dcterms:W3CDTF">2021-05-24T08:42:40Z</dcterms:created>
  <dcterms:modified xsi:type="dcterms:W3CDTF">2021-05-24T09:18:47Z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2020-02-17T00:00:00Z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2021-05-24T00:00:00Z</vt:filetime>
  </property>
</Properties>
</file>