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66" r:id="rId1"/>
  </p:sldMasterIdLst>
  <p:sldIdLst>
    <p:sldId id="286" r:id="rId2"/>
    <p:sldId id="257" r:id="rId3"/>
    <p:sldId id="258" r:id="rId4"/>
    <p:sldId id="259" r:id="rId5"/>
    <p:sldId id="277" r:id="rId6"/>
    <p:sldId id="278" r:id="rId7"/>
    <p:sldId id="262" r:id="rId8"/>
    <p:sldId id="279" r:id="rId9"/>
    <p:sldId id="264" r:id="rId10"/>
    <p:sldId id="265" r:id="rId11"/>
    <p:sldId id="266" r:id="rId12"/>
    <p:sldId id="267" r:id="rId13"/>
    <p:sldId id="280" r:id="rId14"/>
    <p:sldId id="269" r:id="rId15"/>
    <p:sldId id="270" r:id="rId16"/>
    <p:sldId id="281" r:id="rId17"/>
    <p:sldId id="282" r:id="rId18"/>
    <p:sldId id="283" r:id="rId19"/>
    <p:sldId id="274" r:id="rId20"/>
    <p:sldId id="284" r:id="rId21"/>
    <p:sldId id="285" r:id="rId22"/>
  </p:sldIdLst>
  <p:sldSz cx="10160000" cy="5715000"/>
  <p:notesSz cx="17995900" cy="9004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8" userDrawn="1">
          <p15:clr>
            <a:srgbClr val="A4A3A4"/>
          </p15:clr>
        </p15:guide>
        <p15:guide id="2" pos="12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365" y="77"/>
      </p:cViewPr>
      <p:guideLst>
        <p:guide orient="horz" pos="1828"/>
        <p:guide pos="121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7359"/>
            <a:ext cx="8763000" cy="3516333"/>
          </a:xfrm>
        </p:spPr>
        <p:txBody>
          <a:bodyPr>
            <a:normAutofit/>
          </a:bodyPr>
          <a:lstStyle>
            <a:lvl1pPr marL="0" indent="0" algn="l">
              <a:buNone/>
              <a:defRPr sz="1667"/>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s-ES" dirty="0"/>
              <a:t>Texto </a:t>
            </a:r>
            <a:r>
              <a:rPr lang="es-ES" dirty="0" err="1"/>
              <a:t>texto</a:t>
            </a:r>
            <a:r>
              <a:rPr lang="es-ES" dirty="0"/>
              <a:t> </a:t>
            </a:r>
            <a:r>
              <a:rPr lang="es-ES" dirty="0" err="1"/>
              <a:t>texto</a:t>
            </a:r>
            <a:r>
              <a:rPr lang="es-ES" dirty="0"/>
              <a:t> </a:t>
            </a:r>
          </a:p>
        </p:txBody>
      </p:sp>
      <p:sp>
        <p:nvSpPr>
          <p:cNvPr id="7" name="Rectángulo 6"/>
          <p:cNvSpPr/>
          <p:nvPr/>
        </p:nvSpPr>
        <p:spPr>
          <a:xfrm>
            <a:off x="698500" y="372409"/>
            <a:ext cx="1769395" cy="502766"/>
          </a:xfrm>
          <a:prstGeom prst="rect">
            <a:avLst/>
          </a:prstGeom>
          <a:solidFill>
            <a:schemeClr val="bg1"/>
          </a:solidFill>
        </p:spPr>
        <p:txBody>
          <a:bodyPr wrap="none">
            <a:spAutoFit/>
          </a:bodyPr>
          <a:lstStyle/>
          <a:p>
            <a:r>
              <a:rPr lang="es-ES" sz="2667" dirty="0">
                <a:latin typeface="Bebas Neue Regular" panose="00000500000000000000" pitchFamily="50" charset="0"/>
              </a:rPr>
              <a:t>ANTIOXIDANTES</a:t>
            </a:r>
          </a:p>
        </p:txBody>
      </p:sp>
      <p:grpSp>
        <p:nvGrpSpPr>
          <p:cNvPr id="19" name="Grupo 18"/>
          <p:cNvGrpSpPr/>
          <p:nvPr/>
        </p:nvGrpSpPr>
        <p:grpSpPr>
          <a:xfrm>
            <a:off x="0" y="0"/>
            <a:ext cx="10160000" cy="5715000"/>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372"/>
            <a:ext cx="7172092" cy="461729"/>
          </a:xfrm>
          <a:prstGeom prst="rect">
            <a:avLst/>
          </a:prstGeom>
          <a:solidFill>
            <a:schemeClr val="bg1"/>
          </a:solidFill>
        </p:spPr>
        <p:txBody>
          <a:bodyPr vert="horz" wrap="none" lIns="91440" tIns="45720" rIns="91440" bIns="45720" rtlCol="0" anchor="ctr">
            <a:spAutoFit/>
          </a:bodyPr>
          <a:lstStyle/>
          <a:p>
            <a:r>
              <a:rPr lang="es-ES"/>
              <a:t>Haga clic para modificar el estilo de título del patrón</a:t>
            </a:r>
            <a:endParaRPr lang="es-ES" dirty="0"/>
          </a:p>
        </p:txBody>
      </p:sp>
    </p:spTree>
    <p:extLst>
      <p:ext uri="{BB962C8B-B14F-4D97-AF65-F5344CB8AC3E}">
        <p14:creationId xmlns:p14="http://schemas.microsoft.com/office/powerpoint/2010/main" val="49758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50" b="0" i="0">
                <a:solidFill>
                  <a:srgbClr val="585858"/>
                </a:solidFill>
                <a:latin typeface="Carlito"/>
                <a:cs typeface="Carlito"/>
              </a:defRPr>
            </a:lvl1pPr>
          </a:lstStyle>
          <a:p>
            <a:r>
              <a:rPr lang="es-ES"/>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a:t>Editar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pPr marL="7170">
              <a:lnSpc>
                <a:spcPts val="898"/>
              </a:lnSpc>
            </a:pPr>
            <a:r>
              <a:rPr lang="en-US" spc="3"/>
              <a:t>Formación CPI</a:t>
            </a:r>
            <a:r>
              <a:rPr lang="en-US" spc="-45"/>
              <a:t> </a:t>
            </a:r>
            <a:r>
              <a:rPr lang="en-US" spc="3"/>
              <a:t>2020</a:t>
            </a:r>
            <a:endParaRPr lang="en-US" spc="3"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10/23/2025</a:t>
            </a:fld>
            <a:endParaRPr lang="en-U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pPr marL="21511">
              <a:lnSpc>
                <a:spcPts val="898"/>
              </a:lnSpc>
            </a:pPr>
            <a:fld id="{81D60167-4931-47E6-BA6A-407CBD079E47}" type="slidenum">
              <a:rPr lang="en-US" spc="6" smtClean="0"/>
              <a:pPr marL="21511">
                <a:lnSpc>
                  <a:spcPts val="898"/>
                </a:lnSpc>
              </a:pPr>
              <a:t>‹Nº›</a:t>
            </a:fld>
            <a:endParaRPr lang="en-US" spc="6" dirty="0"/>
          </a:p>
        </p:txBody>
      </p:sp>
    </p:spTree>
    <p:extLst>
      <p:ext uri="{BB962C8B-B14F-4D97-AF65-F5344CB8AC3E}">
        <p14:creationId xmlns:p14="http://schemas.microsoft.com/office/powerpoint/2010/main" val="241591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290041" y="390056"/>
            <a:ext cx="7583504" cy="243272"/>
          </a:xfrm>
        </p:spPr>
        <p:txBody>
          <a:bodyPr lIns="0" tIns="0" rIns="0" bIns="0"/>
          <a:lstStyle>
            <a:lvl1pPr>
              <a:defRPr sz="1581" b="0" i="0">
                <a:solidFill>
                  <a:schemeClr val="tx1"/>
                </a:solidFill>
                <a:latin typeface="Arial"/>
                <a:cs typeface="Arial"/>
              </a:defRPr>
            </a:lvl1pPr>
          </a:lstStyle>
          <a:p>
            <a:endParaRPr/>
          </a:p>
        </p:txBody>
      </p:sp>
      <p:sp>
        <p:nvSpPr>
          <p:cNvPr id="3" name="Holder 3"/>
          <p:cNvSpPr>
            <a:spLocks noGrp="1"/>
          </p:cNvSpPr>
          <p:nvPr>
            <p:ph sz="half" idx="2"/>
          </p:nvPr>
        </p:nvSpPr>
        <p:spPr>
          <a:xfrm>
            <a:off x="508179" y="1314451"/>
            <a:ext cx="442116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234246" y="1314451"/>
            <a:ext cx="442116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75" b="0" i="0">
                <a:solidFill>
                  <a:srgbClr val="888888"/>
                </a:solidFill>
                <a:latin typeface="Carlito"/>
                <a:cs typeface="Carlito"/>
              </a:defRPr>
            </a:lvl1pPr>
          </a:lstStyle>
          <a:p>
            <a:pPr marL="7170">
              <a:lnSpc>
                <a:spcPts val="898"/>
              </a:lnSpc>
            </a:pPr>
            <a:r>
              <a:rPr lang="en-US" spc="3"/>
              <a:t>Formación CPI</a:t>
            </a:r>
            <a:r>
              <a:rPr lang="en-US" spc="-45"/>
              <a:t> </a:t>
            </a:r>
            <a:r>
              <a:rPr lang="en-US" spc="3"/>
              <a:t>2020</a:t>
            </a:r>
            <a:endParaRPr lang="en-US" spc="3"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7" name="Holder 7"/>
          <p:cNvSpPr>
            <a:spLocks noGrp="1"/>
          </p:cNvSpPr>
          <p:nvPr>
            <p:ph type="sldNum" sz="quarter" idx="7"/>
          </p:nvPr>
        </p:nvSpPr>
        <p:spPr/>
        <p:txBody>
          <a:bodyPr lIns="0" tIns="0" rIns="0" bIns="0"/>
          <a:lstStyle>
            <a:lvl1pPr>
              <a:defRPr sz="875" b="0" i="0">
                <a:solidFill>
                  <a:srgbClr val="888888"/>
                </a:solidFill>
                <a:latin typeface="Carlito"/>
                <a:cs typeface="Carlito"/>
              </a:defRPr>
            </a:lvl1pPr>
          </a:lstStyle>
          <a:p>
            <a:pPr marL="21511">
              <a:lnSpc>
                <a:spcPts val="898"/>
              </a:lnSpc>
            </a:pPr>
            <a:fld id="{81D60167-4931-47E6-BA6A-407CBD079E47}" type="slidenum">
              <a:rPr lang="en-US" spc="6" smtClean="0"/>
              <a:pPr marL="21511">
                <a:lnSpc>
                  <a:spcPts val="898"/>
                </a:lnSpc>
              </a:pPr>
              <a:t>‹Nº›</a:t>
            </a:fld>
            <a:endParaRPr lang="en-US" spc="6" dirty="0"/>
          </a:p>
        </p:txBody>
      </p:sp>
    </p:spTree>
    <p:extLst>
      <p:ext uri="{BB962C8B-B14F-4D97-AF65-F5344CB8AC3E}">
        <p14:creationId xmlns:p14="http://schemas.microsoft.com/office/powerpoint/2010/main" val="145221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D64170C-E5A7-46E8-9FF6-145373DD2470}" type="datetimeFigureOut">
              <a:rPr lang="es-ES" smtClean="0"/>
              <a:t>23/10/2025</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AC75B473-98F4-4B5A-B573-DD412AD824BE}" type="slidenum">
              <a:rPr lang="es-ES" smtClean="0"/>
              <a:t>‹Nº›</a:t>
            </a:fld>
            <a:endParaRPr lang="es-ES"/>
          </a:p>
        </p:txBody>
      </p:sp>
    </p:spTree>
    <p:extLst>
      <p:ext uri="{BB962C8B-B14F-4D97-AF65-F5344CB8AC3E}">
        <p14:creationId xmlns:p14="http://schemas.microsoft.com/office/powerpoint/2010/main" val="1730488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0" y="380372"/>
            <a:ext cx="917239" cy="461729"/>
          </a:xfrm>
          <a:prstGeom prst="rect">
            <a:avLst/>
          </a:prstGeom>
          <a:solidFill>
            <a:schemeClr val="bg1"/>
          </a:solidFill>
        </p:spPr>
        <p:txBody>
          <a:bodyPr vert="horz" wrap="none" lIns="91440" tIns="45720" rIns="91440" bIns="45720" rtlCol="0" anchor="ctr">
            <a:spAutoFit/>
          </a:bodyPr>
          <a:lstStyle/>
          <a:p>
            <a:r>
              <a:rPr lang="es-ES" dirty="0"/>
              <a:t>ÍNDICE</a:t>
            </a:r>
          </a:p>
        </p:txBody>
      </p:sp>
      <p:sp>
        <p:nvSpPr>
          <p:cNvPr id="3" name="Marcador de texto 2"/>
          <p:cNvSpPr>
            <a:spLocks noGrp="1"/>
          </p:cNvSpPr>
          <p:nvPr>
            <p:ph type="body" idx="1"/>
          </p:nvPr>
        </p:nvSpPr>
        <p:spPr>
          <a:xfrm>
            <a:off x="698500" y="1263447"/>
            <a:ext cx="3177686" cy="1444840"/>
          </a:xfrm>
          <a:prstGeom prst="rect">
            <a:avLst/>
          </a:prstGeom>
        </p:spPr>
        <p:txBody>
          <a:bodyPr vert="horz" wrap="square" lIns="91440" tIns="45720" rIns="91440" bIns="45720" rtlCol="0">
            <a:normAutofit/>
          </a:bodyPr>
          <a:lstStyle/>
          <a:p>
            <a:pPr lvl="0"/>
            <a:r>
              <a:rPr lang="es-ES" dirty="0"/>
              <a:t>TEXTO</a:t>
            </a:r>
          </a:p>
          <a:p>
            <a:pPr lvl="0"/>
            <a:r>
              <a:rPr lang="es-ES" dirty="0"/>
              <a:t>TEXTO</a:t>
            </a:r>
          </a:p>
          <a:p>
            <a:pPr lvl="0"/>
            <a:r>
              <a:rPr lang="es-ES" dirty="0"/>
              <a:t>TEXTO</a:t>
            </a:r>
          </a:p>
          <a:p>
            <a:pPr lvl="0"/>
            <a:r>
              <a:rPr lang="es-ES" dirty="0"/>
              <a:t>TEXTO</a:t>
            </a:r>
          </a:p>
        </p:txBody>
      </p:sp>
    </p:spTree>
    <p:extLst>
      <p:ext uri="{BB962C8B-B14F-4D97-AF65-F5344CB8AC3E}">
        <p14:creationId xmlns:p14="http://schemas.microsoft.com/office/powerpoint/2010/main" val="3880320750"/>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0" r:id="rId3"/>
    <p:sldLayoutId id="2147483671" r:id="rId4"/>
  </p:sldLayoutIdLst>
  <p:txStyles>
    <p:titleStyle>
      <a:lvl1pPr algn="l" defTabSz="761970" rtl="0" eaLnBrk="1" latinLnBrk="0" hangingPunct="1">
        <a:lnSpc>
          <a:spcPct val="90000"/>
        </a:lnSpc>
        <a:spcBef>
          <a:spcPct val="0"/>
        </a:spcBef>
        <a:buNone/>
        <a:defRPr sz="2667" kern="2000" spc="125" baseline="0">
          <a:solidFill>
            <a:schemeClr val="tx1"/>
          </a:solidFill>
          <a:latin typeface="Bebas Neue Regular" panose="00000500000000000000" pitchFamily="50" charset="0"/>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600" y="-114300"/>
            <a:ext cx="3034733" cy="2093282"/>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1333500"/>
            <a:ext cx="10820400" cy="4366955"/>
          </a:xfrm>
          <a:prstGeom prst="rect">
            <a:avLst/>
          </a:prstGeom>
        </p:spPr>
      </p:pic>
      <p:sp>
        <p:nvSpPr>
          <p:cNvPr id="9" name="CuadroTexto 8"/>
          <p:cNvSpPr txBox="1"/>
          <p:nvPr/>
        </p:nvSpPr>
        <p:spPr>
          <a:xfrm>
            <a:off x="4088669" y="3969361"/>
            <a:ext cx="2602893" cy="663130"/>
          </a:xfrm>
          <a:prstGeom prst="rect">
            <a:avLst/>
          </a:prstGeom>
          <a:noFill/>
        </p:spPr>
        <p:txBody>
          <a:bodyPr wrap="none" rtlCol="0">
            <a:spAutoFit/>
          </a:bodyPr>
          <a:lstStyle/>
          <a:p>
            <a:pPr algn="ctr" rtl="0">
              <a:lnSpc>
                <a:spcPct val="150000"/>
              </a:lnSpc>
            </a:pPr>
            <a:r>
              <a:rPr lang="es-ES" sz="2799" b="1" dirty="0">
                <a:latin typeface="Gotham Rounded Book" pitchFamily="50" charset="0"/>
                <a:cs typeface="Gotham Book" pitchFamily="50" charset="0"/>
              </a:rPr>
              <a:t>FORMACIÓN</a:t>
            </a:r>
            <a:endParaRPr lang="es-ES" sz="2799" dirty="0">
              <a:latin typeface="Gotham Rounded Book" pitchFamily="50" charset="0"/>
              <a:cs typeface="Gotham Book" pitchFamily="50" charset="0"/>
            </a:endParaRPr>
          </a:p>
        </p:txBody>
      </p:sp>
      <p:sp>
        <p:nvSpPr>
          <p:cNvPr id="7" name="object 2"/>
          <p:cNvSpPr/>
          <p:nvPr/>
        </p:nvSpPr>
        <p:spPr>
          <a:xfrm>
            <a:off x="3995639" y="2073678"/>
            <a:ext cx="2673864" cy="1748851"/>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18983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8846" y="1184434"/>
            <a:ext cx="2508093" cy="632796"/>
          </a:xfrm>
          <a:prstGeom prst="rect">
            <a:avLst/>
          </a:prstGeom>
        </p:spPr>
        <p:txBody>
          <a:bodyPr vert="horz" wrap="square" lIns="0" tIns="7170" rIns="0" bIns="0" rtlCol="0">
            <a:spAutoFit/>
          </a:bodyPr>
          <a:lstStyle/>
          <a:p>
            <a:pPr marL="6812" marR="2868" algn="ctr">
              <a:spcBef>
                <a:spcPts val="56"/>
              </a:spcBef>
            </a:pPr>
            <a:r>
              <a:rPr sz="1355" spc="-8" dirty="0">
                <a:latin typeface="TT Commons" panose="02000506040000020004" pitchFamily="50" charset="0"/>
                <a:cs typeface="Carlito"/>
              </a:rPr>
              <a:t>Limpieza </a:t>
            </a:r>
            <a:r>
              <a:rPr sz="1355" spc="-3" dirty="0">
                <a:latin typeface="TT Commons" panose="02000506040000020004" pitchFamily="50" charset="0"/>
                <a:cs typeface="Carlito"/>
              </a:rPr>
              <a:t>diarios de pieles sensibles,  secas, agrietadas, descamadas </a:t>
            </a:r>
            <a:r>
              <a:rPr sz="1355" dirty="0">
                <a:latin typeface="TT Commons" panose="02000506040000020004" pitchFamily="50" charset="0"/>
                <a:cs typeface="Carlito"/>
              </a:rPr>
              <a:t>y  </a:t>
            </a:r>
            <a:r>
              <a:rPr lang="es-ES" sz="1355" dirty="0">
                <a:latin typeface="TT Commons" panose="02000506040000020004" pitchFamily="50" charset="0"/>
                <a:cs typeface="Carlito"/>
              </a:rPr>
              <a:t> </a:t>
            </a:r>
            <a:r>
              <a:rPr sz="1355" spc="-8" dirty="0" err="1">
                <a:latin typeface="TT Commons" panose="02000506040000020004" pitchFamily="50" charset="0"/>
                <a:cs typeface="Carlito"/>
              </a:rPr>
              <a:t>atópicas</a:t>
            </a:r>
            <a:r>
              <a:rPr sz="1355" spc="-8" dirty="0">
                <a:latin typeface="TT Commons" panose="02000506040000020004" pitchFamily="50" charset="0"/>
                <a:cs typeface="Carlito"/>
              </a:rPr>
              <a:t> </a:t>
            </a:r>
            <a:r>
              <a:rPr sz="1355" spc="-3" dirty="0">
                <a:latin typeface="TT Commons" panose="02000506040000020004" pitchFamily="50" charset="0"/>
                <a:cs typeface="Carlito"/>
              </a:rPr>
              <a:t>de uso</a:t>
            </a:r>
            <a:r>
              <a:rPr sz="1355" spc="-8" dirty="0">
                <a:latin typeface="TT Commons" panose="02000506040000020004" pitchFamily="50" charset="0"/>
                <a:cs typeface="Carlito"/>
              </a:rPr>
              <a:t> </a:t>
            </a:r>
            <a:r>
              <a:rPr sz="1355" spc="-3" dirty="0">
                <a:latin typeface="TT Commons" panose="02000506040000020004" pitchFamily="50" charset="0"/>
                <a:cs typeface="Carlito"/>
              </a:rPr>
              <a:t>diario</a:t>
            </a:r>
            <a:endParaRPr sz="1355" dirty="0">
              <a:latin typeface="TT Commons" panose="02000506040000020004" pitchFamily="50" charset="0"/>
              <a:cs typeface="Carlito"/>
            </a:endParaRPr>
          </a:p>
        </p:txBody>
      </p:sp>
      <p:sp>
        <p:nvSpPr>
          <p:cNvPr id="3" name="object 3"/>
          <p:cNvSpPr txBox="1"/>
          <p:nvPr/>
        </p:nvSpPr>
        <p:spPr>
          <a:xfrm>
            <a:off x="3654374" y="1184434"/>
            <a:ext cx="2968771" cy="424277"/>
          </a:xfrm>
          <a:prstGeom prst="rect">
            <a:avLst/>
          </a:prstGeom>
        </p:spPr>
        <p:txBody>
          <a:bodyPr vert="horz" wrap="square" lIns="0" tIns="7170" rIns="0" bIns="0" rtlCol="0">
            <a:spAutoFit/>
          </a:bodyPr>
          <a:lstStyle/>
          <a:p>
            <a:pPr marL="644621" marR="2868" indent="-637809">
              <a:spcBef>
                <a:spcPts val="56"/>
              </a:spcBef>
            </a:pPr>
            <a:r>
              <a:rPr sz="1355" spc="-6" dirty="0">
                <a:latin typeface="TT Commons" panose="02000506040000020004" pitchFamily="50" charset="0"/>
                <a:cs typeface="Carlito"/>
              </a:rPr>
              <a:t>Crema </a:t>
            </a:r>
            <a:r>
              <a:rPr sz="1355" spc="-8" dirty="0">
                <a:latin typeface="TT Commons" panose="02000506040000020004" pitchFamily="50" charset="0"/>
                <a:cs typeface="Carlito"/>
              </a:rPr>
              <a:t>para </a:t>
            </a:r>
            <a:r>
              <a:rPr sz="1355" spc="-3" dirty="0">
                <a:latin typeface="TT Commons" panose="02000506040000020004" pitchFamily="50" charset="0"/>
                <a:cs typeface="Carlito"/>
              </a:rPr>
              <a:t>pieles agrietadas, </a:t>
            </a:r>
            <a:r>
              <a:rPr sz="1355" spc="-3" dirty="0" err="1">
                <a:latin typeface="TT Commons" panose="02000506040000020004" pitchFamily="50" charset="0"/>
                <a:cs typeface="Carlito"/>
              </a:rPr>
              <a:t>descamadas</a:t>
            </a:r>
            <a:r>
              <a:rPr sz="1355" spc="-3" dirty="0">
                <a:latin typeface="TT Commons" panose="02000506040000020004" pitchFamily="50" charset="0"/>
                <a:cs typeface="Carlito"/>
              </a:rPr>
              <a:t>  </a:t>
            </a:r>
            <a:r>
              <a:rPr sz="1355" dirty="0">
                <a:latin typeface="TT Commons" panose="02000506040000020004" pitchFamily="50" charset="0"/>
                <a:cs typeface="Carlito"/>
              </a:rPr>
              <a:t>y </a:t>
            </a:r>
            <a:r>
              <a:rPr sz="1355" spc="-8" dirty="0">
                <a:latin typeface="TT Commons" panose="02000506040000020004" pitchFamily="50" charset="0"/>
                <a:cs typeface="Carlito"/>
              </a:rPr>
              <a:t>atópicas </a:t>
            </a:r>
            <a:r>
              <a:rPr sz="1355" spc="-3" dirty="0">
                <a:latin typeface="TT Commons" panose="02000506040000020004" pitchFamily="50" charset="0"/>
                <a:cs typeface="Carlito"/>
              </a:rPr>
              <a:t>de uso</a:t>
            </a:r>
            <a:r>
              <a:rPr sz="1355" spc="-14" dirty="0">
                <a:latin typeface="TT Commons" panose="02000506040000020004" pitchFamily="50" charset="0"/>
                <a:cs typeface="Carlito"/>
              </a:rPr>
              <a:t> </a:t>
            </a:r>
            <a:r>
              <a:rPr sz="1355" spc="-3" dirty="0">
                <a:latin typeface="TT Commons" panose="02000506040000020004" pitchFamily="50" charset="0"/>
                <a:cs typeface="Carlito"/>
              </a:rPr>
              <a:t>diario.</a:t>
            </a:r>
            <a:endParaRPr sz="1355" dirty="0">
              <a:latin typeface="TT Commons" panose="02000506040000020004" pitchFamily="50" charset="0"/>
              <a:cs typeface="Carlito"/>
            </a:endParaRPr>
          </a:p>
        </p:txBody>
      </p:sp>
      <p:sp>
        <p:nvSpPr>
          <p:cNvPr id="4" name="object 4"/>
          <p:cNvSpPr txBox="1"/>
          <p:nvPr/>
        </p:nvSpPr>
        <p:spPr>
          <a:xfrm>
            <a:off x="6925506" y="1184434"/>
            <a:ext cx="2893126" cy="424277"/>
          </a:xfrm>
          <a:prstGeom prst="rect">
            <a:avLst/>
          </a:prstGeom>
        </p:spPr>
        <p:txBody>
          <a:bodyPr vert="horz" wrap="square" lIns="0" tIns="7170" rIns="0" bIns="0" rtlCol="0">
            <a:spAutoFit/>
          </a:bodyPr>
          <a:lstStyle/>
          <a:p>
            <a:pPr marL="768311" marR="2868" indent="-761499">
              <a:spcBef>
                <a:spcPts val="56"/>
              </a:spcBef>
            </a:pPr>
            <a:r>
              <a:rPr sz="1355" spc="-8" dirty="0">
                <a:latin typeface="TT Commons" panose="02000506040000020004" pitchFamily="50" charset="0"/>
                <a:cs typeface="Carlito"/>
              </a:rPr>
              <a:t>Atenúa </a:t>
            </a:r>
            <a:r>
              <a:rPr sz="1355" dirty="0">
                <a:latin typeface="TT Commons" panose="02000506040000020004" pitchFamily="50" charset="0"/>
                <a:cs typeface="Carlito"/>
              </a:rPr>
              <a:t>y </a:t>
            </a:r>
            <a:r>
              <a:rPr sz="1355" spc="-6" dirty="0" err="1">
                <a:latin typeface="TT Commons" panose="02000506040000020004" pitchFamily="50" charset="0"/>
                <a:cs typeface="Carlito"/>
              </a:rPr>
              <a:t>previene</a:t>
            </a:r>
            <a:r>
              <a:rPr sz="1355" spc="-6" dirty="0">
                <a:latin typeface="TT Commons" panose="02000506040000020004" pitchFamily="50" charset="0"/>
                <a:cs typeface="Carlito"/>
              </a:rPr>
              <a:t> </a:t>
            </a:r>
            <a:r>
              <a:rPr sz="1355" dirty="0">
                <a:latin typeface="TT Commons" panose="02000506040000020004" pitchFamily="50" charset="0"/>
                <a:cs typeface="Carlito"/>
              </a:rPr>
              <a:t>la </a:t>
            </a:r>
            <a:r>
              <a:rPr sz="1355" spc="-3" dirty="0">
                <a:latin typeface="TT Commons" panose="02000506040000020004" pitchFamily="50" charset="0"/>
                <a:cs typeface="Carlito"/>
              </a:rPr>
              <a:t>descamación de uso  </a:t>
            </a:r>
            <a:r>
              <a:rPr sz="1355" dirty="0">
                <a:latin typeface="TT Commons" panose="02000506040000020004" pitchFamily="50" charset="0"/>
                <a:cs typeface="Carlito"/>
              </a:rPr>
              <a:t>en </a:t>
            </a:r>
            <a:r>
              <a:rPr sz="1355" spc="-8" dirty="0">
                <a:latin typeface="TT Commons" panose="02000506040000020004" pitchFamily="50" charset="0"/>
                <a:cs typeface="Carlito"/>
              </a:rPr>
              <a:t>brotes </a:t>
            </a:r>
            <a:r>
              <a:rPr sz="1355" spc="-3" dirty="0">
                <a:latin typeface="TT Commons" panose="02000506040000020004" pitchFamily="50" charset="0"/>
                <a:cs typeface="Carlito"/>
              </a:rPr>
              <a:t>de</a:t>
            </a:r>
            <a:r>
              <a:rPr sz="1355" spc="-8" dirty="0">
                <a:latin typeface="TT Commons" panose="02000506040000020004" pitchFamily="50" charset="0"/>
                <a:cs typeface="Carlito"/>
              </a:rPr>
              <a:t> atopia</a:t>
            </a:r>
            <a:endParaRPr sz="1355" dirty="0">
              <a:latin typeface="TT Commons" panose="02000506040000020004" pitchFamily="50" charset="0"/>
              <a:cs typeface="Carlito"/>
            </a:endParaRPr>
          </a:p>
        </p:txBody>
      </p:sp>
      <p:grpSp>
        <p:nvGrpSpPr>
          <p:cNvPr id="5" name="object 5"/>
          <p:cNvGrpSpPr/>
          <p:nvPr/>
        </p:nvGrpSpPr>
        <p:grpSpPr>
          <a:xfrm>
            <a:off x="226282" y="4664205"/>
            <a:ext cx="3233705" cy="437375"/>
            <a:chOff x="400802" y="7702276"/>
            <a:chExt cx="5727700" cy="774700"/>
          </a:xfrm>
        </p:grpSpPr>
        <p:sp>
          <p:nvSpPr>
            <p:cNvPr id="6" name="object 6"/>
            <p:cNvSpPr/>
            <p:nvPr/>
          </p:nvSpPr>
          <p:spPr>
            <a:xfrm>
              <a:off x="400802" y="7702276"/>
              <a:ext cx="5727211" cy="711702"/>
            </a:xfrm>
            <a:prstGeom prst="rect">
              <a:avLst/>
            </a:prstGeom>
            <a:blipFill>
              <a:blip r:embed="rId2" cstate="print"/>
              <a:stretch>
                <a:fillRect/>
              </a:stretch>
            </a:blipFill>
          </p:spPr>
          <p:txBody>
            <a:bodyPr wrap="square" lIns="0" tIns="0" rIns="0" bIns="0" rtlCol="0"/>
            <a:lstStyle/>
            <a:p>
              <a:endParaRPr sz="597"/>
            </a:p>
          </p:txBody>
        </p:sp>
        <p:sp>
          <p:nvSpPr>
            <p:cNvPr id="7" name="object 7"/>
            <p:cNvSpPr/>
            <p:nvPr/>
          </p:nvSpPr>
          <p:spPr>
            <a:xfrm>
              <a:off x="2144267" y="7722107"/>
              <a:ext cx="2235708" cy="754380"/>
            </a:xfrm>
            <a:prstGeom prst="rect">
              <a:avLst/>
            </a:prstGeom>
            <a:blipFill>
              <a:blip r:embed="rId3" cstate="print"/>
              <a:stretch>
                <a:fillRect/>
              </a:stretch>
            </a:blipFill>
          </p:spPr>
          <p:txBody>
            <a:bodyPr wrap="square" lIns="0" tIns="0" rIns="0" bIns="0" rtlCol="0"/>
            <a:lstStyle/>
            <a:p>
              <a:endParaRPr sz="597"/>
            </a:p>
          </p:txBody>
        </p:sp>
        <p:sp>
          <p:nvSpPr>
            <p:cNvPr id="8" name="object 8"/>
            <p:cNvSpPr/>
            <p:nvPr/>
          </p:nvSpPr>
          <p:spPr>
            <a:xfrm>
              <a:off x="451103" y="7732775"/>
              <a:ext cx="5631180" cy="608076"/>
            </a:xfrm>
            <a:prstGeom prst="rect">
              <a:avLst/>
            </a:prstGeom>
            <a:blipFill>
              <a:blip r:embed="rId4" cstate="print"/>
              <a:stretch>
                <a:fillRect/>
              </a:stretch>
            </a:blipFill>
          </p:spPr>
          <p:txBody>
            <a:bodyPr wrap="square" lIns="0" tIns="0" rIns="0" bIns="0" rtlCol="0"/>
            <a:lstStyle/>
            <a:p>
              <a:endParaRPr sz="597"/>
            </a:p>
          </p:txBody>
        </p:sp>
      </p:grpSp>
      <p:sp>
        <p:nvSpPr>
          <p:cNvPr id="9" name="object 9"/>
          <p:cNvSpPr txBox="1"/>
          <p:nvPr/>
        </p:nvSpPr>
        <p:spPr>
          <a:xfrm>
            <a:off x="1340733" y="4732246"/>
            <a:ext cx="1005244" cy="253461"/>
          </a:xfrm>
          <a:prstGeom prst="rect">
            <a:avLst/>
          </a:prstGeom>
        </p:spPr>
        <p:txBody>
          <a:bodyPr vert="horz" wrap="square" lIns="0" tIns="7170" rIns="0" bIns="0" rtlCol="0">
            <a:spAutoFit/>
          </a:bodyPr>
          <a:lstStyle/>
          <a:p>
            <a:pPr marL="7170">
              <a:spcBef>
                <a:spcPts val="56"/>
              </a:spcBef>
            </a:pPr>
            <a:r>
              <a:rPr sz="1600" dirty="0">
                <a:solidFill>
                  <a:srgbClr val="FFFFFF"/>
                </a:solidFill>
                <a:latin typeface="Bebas Neue Regular" panose="00000500000000000000" pitchFamily="50" charset="0"/>
                <a:cs typeface="Carlito"/>
              </a:rPr>
              <a:t>Niaciderm</a:t>
            </a:r>
            <a:r>
              <a:rPr sz="1600" spc="-59" dirty="0">
                <a:solidFill>
                  <a:srgbClr val="FFFFFF"/>
                </a:solidFill>
                <a:latin typeface="Bebas Neue Regular" panose="00000500000000000000" pitchFamily="50" charset="0"/>
                <a:cs typeface="Carlito"/>
              </a:rPr>
              <a:t> </a:t>
            </a:r>
            <a:r>
              <a:rPr sz="1600" dirty="0">
                <a:solidFill>
                  <a:srgbClr val="FFFFFF"/>
                </a:solidFill>
                <a:latin typeface="Bebas Neue Regular" panose="00000500000000000000" pitchFamily="50" charset="0"/>
                <a:cs typeface="Carlito"/>
              </a:rPr>
              <a:t>Gel</a:t>
            </a:r>
            <a:endParaRPr sz="1600" dirty="0">
              <a:latin typeface="Bebas Neue Regular" panose="00000500000000000000" pitchFamily="50" charset="0"/>
              <a:cs typeface="Carlito"/>
            </a:endParaRPr>
          </a:p>
        </p:txBody>
      </p:sp>
      <p:sp>
        <p:nvSpPr>
          <p:cNvPr id="10" name="object 10"/>
          <p:cNvSpPr txBox="1"/>
          <p:nvPr/>
        </p:nvSpPr>
        <p:spPr>
          <a:xfrm>
            <a:off x="1862031" y="4027380"/>
            <a:ext cx="896977" cy="396834"/>
          </a:xfrm>
          <a:prstGeom prst="rect">
            <a:avLst/>
          </a:prstGeom>
        </p:spPr>
        <p:txBody>
          <a:bodyPr vert="horz" wrap="square" lIns="0" tIns="7170" rIns="0" bIns="0" rtlCol="0">
            <a:spAutoFit/>
          </a:bodyPr>
          <a:lstStyle/>
          <a:p>
            <a:pPr marL="7170">
              <a:spcBef>
                <a:spcPts val="610"/>
              </a:spcBef>
            </a:pPr>
            <a:r>
              <a:rPr sz="1016" spc="-51" dirty="0" err="1">
                <a:solidFill>
                  <a:srgbClr val="093E68"/>
                </a:solidFill>
                <a:latin typeface="Arial"/>
                <a:cs typeface="Arial"/>
              </a:rPr>
              <a:t>Volumen</a:t>
            </a:r>
            <a:r>
              <a:rPr sz="1016" spc="-51" dirty="0">
                <a:solidFill>
                  <a:srgbClr val="093E68"/>
                </a:solidFill>
                <a:latin typeface="Arial"/>
                <a:cs typeface="Arial"/>
              </a:rPr>
              <a:t>: </a:t>
            </a:r>
            <a:r>
              <a:rPr sz="1016" spc="-54" dirty="0">
                <a:solidFill>
                  <a:srgbClr val="093E68"/>
                </a:solidFill>
                <a:latin typeface="Arial"/>
                <a:cs typeface="Arial"/>
              </a:rPr>
              <a:t>200</a:t>
            </a:r>
            <a:r>
              <a:rPr sz="1016" spc="-90"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Código:</a:t>
            </a:r>
            <a:r>
              <a:rPr sz="1016" spc="-90" dirty="0">
                <a:solidFill>
                  <a:srgbClr val="093E68"/>
                </a:solidFill>
                <a:latin typeface="Arial"/>
                <a:cs typeface="Arial"/>
              </a:rPr>
              <a:t> </a:t>
            </a:r>
            <a:r>
              <a:rPr sz="1016" spc="-51" dirty="0">
                <a:solidFill>
                  <a:srgbClr val="093E68"/>
                </a:solidFill>
                <a:latin typeface="Arial"/>
                <a:cs typeface="Arial"/>
              </a:rPr>
              <a:t>0610695</a:t>
            </a:r>
            <a:endParaRPr sz="1016" dirty="0">
              <a:latin typeface="Arial"/>
              <a:cs typeface="Arial"/>
            </a:endParaRPr>
          </a:p>
        </p:txBody>
      </p:sp>
      <p:grpSp>
        <p:nvGrpSpPr>
          <p:cNvPr id="11" name="object 11"/>
          <p:cNvGrpSpPr/>
          <p:nvPr/>
        </p:nvGrpSpPr>
        <p:grpSpPr>
          <a:xfrm>
            <a:off x="3521650" y="4664205"/>
            <a:ext cx="3233705" cy="437375"/>
            <a:chOff x="6237722" y="7702276"/>
            <a:chExt cx="5727700" cy="774700"/>
          </a:xfrm>
        </p:grpSpPr>
        <p:sp>
          <p:nvSpPr>
            <p:cNvPr id="12" name="object 12"/>
            <p:cNvSpPr/>
            <p:nvPr/>
          </p:nvSpPr>
          <p:spPr>
            <a:xfrm>
              <a:off x="6237722" y="7702276"/>
              <a:ext cx="5727211" cy="711702"/>
            </a:xfrm>
            <a:prstGeom prst="rect">
              <a:avLst/>
            </a:prstGeom>
            <a:blipFill>
              <a:blip r:embed="rId2" cstate="print"/>
              <a:stretch>
                <a:fillRect/>
              </a:stretch>
            </a:blipFill>
          </p:spPr>
          <p:txBody>
            <a:bodyPr wrap="square" lIns="0" tIns="0" rIns="0" bIns="0" rtlCol="0"/>
            <a:lstStyle/>
            <a:p>
              <a:endParaRPr sz="597"/>
            </a:p>
          </p:txBody>
        </p:sp>
        <p:sp>
          <p:nvSpPr>
            <p:cNvPr id="13" name="object 13"/>
            <p:cNvSpPr/>
            <p:nvPr/>
          </p:nvSpPr>
          <p:spPr>
            <a:xfrm>
              <a:off x="7784592" y="7722107"/>
              <a:ext cx="2628900" cy="754380"/>
            </a:xfrm>
            <a:prstGeom prst="rect">
              <a:avLst/>
            </a:prstGeom>
            <a:blipFill>
              <a:blip r:embed="rId5" cstate="print"/>
              <a:stretch>
                <a:fillRect/>
              </a:stretch>
            </a:blipFill>
          </p:spPr>
          <p:txBody>
            <a:bodyPr wrap="square" lIns="0" tIns="0" rIns="0" bIns="0" rtlCol="0"/>
            <a:lstStyle/>
            <a:p>
              <a:endParaRPr sz="597"/>
            </a:p>
          </p:txBody>
        </p:sp>
        <p:sp>
          <p:nvSpPr>
            <p:cNvPr id="14" name="object 14"/>
            <p:cNvSpPr/>
            <p:nvPr/>
          </p:nvSpPr>
          <p:spPr>
            <a:xfrm>
              <a:off x="6288024" y="7732775"/>
              <a:ext cx="5631180" cy="608076"/>
            </a:xfrm>
            <a:prstGeom prst="rect">
              <a:avLst/>
            </a:prstGeom>
            <a:blipFill>
              <a:blip r:embed="rId6" cstate="print"/>
              <a:stretch>
                <a:fillRect/>
              </a:stretch>
            </a:blipFill>
          </p:spPr>
          <p:txBody>
            <a:bodyPr wrap="square" lIns="0" tIns="0" rIns="0" bIns="0" rtlCol="0"/>
            <a:lstStyle/>
            <a:p>
              <a:endParaRPr sz="597"/>
            </a:p>
          </p:txBody>
        </p:sp>
      </p:grpSp>
      <p:sp>
        <p:nvSpPr>
          <p:cNvPr id="15" name="object 15"/>
          <p:cNvSpPr txBox="1"/>
          <p:nvPr/>
        </p:nvSpPr>
        <p:spPr>
          <a:xfrm>
            <a:off x="4525466" y="4732246"/>
            <a:ext cx="1227159" cy="253461"/>
          </a:xfrm>
          <a:prstGeom prst="rect">
            <a:avLst/>
          </a:prstGeom>
        </p:spPr>
        <p:txBody>
          <a:bodyPr vert="horz" wrap="square" lIns="0" tIns="7170" rIns="0" bIns="0" rtlCol="0">
            <a:spAutoFit/>
          </a:bodyPr>
          <a:lstStyle/>
          <a:p>
            <a:pPr marL="7170">
              <a:spcBef>
                <a:spcPts val="56"/>
              </a:spcBef>
            </a:pPr>
            <a:r>
              <a:rPr sz="1600" dirty="0">
                <a:solidFill>
                  <a:srgbClr val="FFFFFF"/>
                </a:solidFill>
                <a:latin typeface="Bebas Neue Regular" panose="00000500000000000000" pitchFamily="50" charset="0"/>
                <a:cs typeface="Carlito"/>
              </a:rPr>
              <a:t>Niaciderm</a:t>
            </a:r>
            <a:r>
              <a:rPr sz="1600" spc="-51"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Crema</a:t>
            </a:r>
            <a:endParaRPr sz="1600">
              <a:latin typeface="Bebas Neue Regular" panose="00000500000000000000" pitchFamily="50" charset="0"/>
              <a:cs typeface="Carlito"/>
            </a:endParaRPr>
          </a:p>
        </p:txBody>
      </p:sp>
      <p:grpSp>
        <p:nvGrpSpPr>
          <p:cNvPr id="16" name="object 16"/>
          <p:cNvGrpSpPr/>
          <p:nvPr/>
        </p:nvGrpSpPr>
        <p:grpSpPr>
          <a:xfrm>
            <a:off x="6817017" y="4664205"/>
            <a:ext cx="3233705" cy="437375"/>
            <a:chOff x="12074642" y="7702276"/>
            <a:chExt cx="5727700" cy="774700"/>
          </a:xfrm>
        </p:grpSpPr>
        <p:sp>
          <p:nvSpPr>
            <p:cNvPr id="17" name="object 17"/>
            <p:cNvSpPr/>
            <p:nvPr/>
          </p:nvSpPr>
          <p:spPr>
            <a:xfrm>
              <a:off x="12074642" y="7702276"/>
              <a:ext cx="5727211" cy="711702"/>
            </a:xfrm>
            <a:prstGeom prst="rect">
              <a:avLst/>
            </a:prstGeom>
            <a:blipFill>
              <a:blip r:embed="rId2" cstate="print"/>
              <a:stretch>
                <a:fillRect/>
              </a:stretch>
            </a:blipFill>
          </p:spPr>
          <p:txBody>
            <a:bodyPr wrap="square" lIns="0" tIns="0" rIns="0" bIns="0" rtlCol="0"/>
            <a:lstStyle/>
            <a:p>
              <a:endParaRPr sz="597"/>
            </a:p>
          </p:txBody>
        </p:sp>
        <p:sp>
          <p:nvSpPr>
            <p:cNvPr id="18" name="object 18"/>
            <p:cNvSpPr/>
            <p:nvPr/>
          </p:nvSpPr>
          <p:spPr>
            <a:xfrm>
              <a:off x="14136623" y="7722107"/>
              <a:ext cx="1598676" cy="754380"/>
            </a:xfrm>
            <a:prstGeom prst="rect">
              <a:avLst/>
            </a:prstGeom>
            <a:blipFill>
              <a:blip r:embed="rId7" cstate="print"/>
              <a:stretch>
                <a:fillRect/>
              </a:stretch>
            </a:blipFill>
          </p:spPr>
          <p:txBody>
            <a:bodyPr wrap="square" lIns="0" tIns="0" rIns="0" bIns="0" rtlCol="0"/>
            <a:lstStyle/>
            <a:p>
              <a:endParaRPr sz="597"/>
            </a:p>
          </p:txBody>
        </p:sp>
        <p:sp>
          <p:nvSpPr>
            <p:cNvPr id="19" name="object 19"/>
            <p:cNvSpPr/>
            <p:nvPr/>
          </p:nvSpPr>
          <p:spPr>
            <a:xfrm>
              <a:off x="12124943" y="7732775"/>
              <a:ext cx="5631179" cy="608076"/>
            </a:xfrm>
            <a:prstGeom prst="rect">
              <a:avLst/>
            </a:prstGeom>
            <a:blipFill>
              <a:blip r:embed="rId4" cstate="print"/>
              <a:stretch>
                <a:fillRect/>
              </a:stretch>
            </a:blipFill>
          </p:spPr>
          <p:txBody>
            <a:bodyPr wrap="square" lIns="0" tIns="0" rIns="0" bIns="0" rtlCol="0"/>
            <a:lstStyle/>
            <a:p>
              <a:endParaRPr sz="597"/>
            </a:p>
          </p:txBody>
        </p:sp>
      </p:grpSp>
      <p:sp>
        <p:nvSpPr>
          <p:cNvPr id="20" name="object 20"/>
          <p:cNvSpPr txBox="1"/>
          <p:nvPr/>
        </p:nvSpPr>
        <p:spPr>
          <a:xfrm>
            <a:off x="8111796" y="4732246"/>
            <a:ext cx="646382" cy="253461"/>
          </a:xfrm>
          <a:prstGeom prst="rect">
            <a:avLst/>
          </a:prstGeom>
        </p:spPr>
        <p:txBody>
          <a:bodyPr vert="horz" wrap="square" lIns="0" tIns="7170" rIns="0" bIns="0" rtlCol="0">
            <a:spAutoFit/>
          </a:bodyPr>
          <a:lstStyle/>
          <a:p>
            <a:pPr marL="7170">
              <a:spcBef>
                <a:spcPts val="56"/>
              </a:spcBef>
            </a:pPr>
            <a:r>
              <a:rPr sz="1600" dirty="0">
                <a:solidFill>
                  <a:srgbClr val="FFFFFF"/>
                </a:solidFill>
                <a:latin typeface="Bebas Neue Regular" panose="00000500000000000000" pitchFamily="50" charset="0"/>
                <a:cs typeface="Carlito"/>
              </a:rPr>
              <a:t>Gamanol</a:t>
            </a:r>
            <a:endParaRPr sz="1600">
              <a:latin typeface="Bebas Neue Regular" panose="00000500000000000000" pitchFamily="50" charset="0"/>
              <a:cs typeface="Carlito"/>
            </a:endParaRPr>
          </a:p>
        </p:txBody>
      </p:sp>
      <p:sp>
        <p:nvSpPr>
          <p:cNvPr id="21" name="object 21"/>
          <p:cNvSpPr/>
          <p:nvPr/>
        </p:nvSpPr>
        <p:spPr>
          <a:xfrm>
            <a:off x="513664" y="1880792"/>
            <a:ext cx="1281149" cy="2800632"/>
          </a:xfrm>
          <a:prstGeom prst="rect">
            <a:avLst/>
          </a:prstGeom>
          <a:blipFill>
            <a:blip r:embed="rId8" cstate="print"/>
            <a:stretch>
              <a:fillRect/>
            </a:stretch>
          </a:blipFill>
        </p:spPr>
        <p:txBody>
          <a:bodyPr wrap="square" lIns="0" tIns="0" rIns="0" bIns="0" rtlCol="0"/>
          <a:lstStyle/>
          <a:p>
            <a:endParaRPr sz="597"/>
          </a:p>
        </p:txBody>
      </p:sp>
      <p:sp>
        <p:nvSpPr>
          <p:cNvPr id="22" name="object 22"/>
          <p:cNvSpPr/>
          <p:nvPr/>
        </p:nvSpPr>
        <p:spPr>
          <a:xfrm>
            <a:off x="7021800" y="2470173"/>
            <a:ext cx="1000656" cy="2211251"/>
          </a:xfrm>
          <a:prstGeom prst="rect">
            <a:avLst/>
          </a:prstGeom>
          <a:blipFill>
            <a:blip r:embed="rId9" cstate="print"/>
            <a:stretch>
              <a:fillRect/>
            </a:stretch>
          </a:blipFill>
        </p:spPr>
        <p:txBody>
          <a:bodyPr wrap="square" lIns="0" tIns="0" rIns="0" bIns="0" rtlCol="0"/>
          <a:lstStyle/>
          <a:p>
            <a:endParaRPr sz="597"/>
          </a:p>
        </p:txBody>
      </p:sp>
      <p:sp>
        <p:nvSpPr>
          <p:cNvPr id="23" name="object 23"/>
          <p:cNvSpPr/>
          <p:nvPr/>
        </p:nvSpPr>
        <p:spPr>
          <a:xfrm>
            <a:off x="3543166" y="1864444"/>
            <a:ext cx="1287172" cy="2843653"/>
          </a:xfrm>
          <a:prstGeom prst="rect">
            <a:avLst/>
          </a:prstGeom>
          <a:blipFill>
            <a:blip r:embed="rId10" cstate="print"/>
            <a:stretch>
              <a:fillRect/>
            </a:stretch>
          </a:blipFill>
        </p:spPr>
        <p:txBody>
          <a:bodyPr wrap="square" lIns="0" tIns="0" rIns="0" bIns="0" rtlCol="0"/>
          <a:lstStyle/>
          <a:p>
            <a:endParaRPr sz="597"/>
          </a:p>
        </p:txBody>
      </p:sp>
      <p:sp>
        <p:nvSpPr>
          <p:cNvPr id="24" name="object 24"/>
          <p:cNvSpPr txBox="1"/>
          <p:nvPr/>
        </p:nvSpPr>
        <p:spPr>
          <a:xfrm>
            <a:off x="8435416" y="4027380"/>
            <a:ext cx="896618" cy="396834"/>
          </a:xfrm>
          <a:prstGeom prst="rect">
            <a:avLst/>
          </a:prstGeom>
        </p:spPr>
        <p:txBody>
          <a:bodyPr vert="horz" wrap="square" lIns="0" tIns="7170" rIns="0" bIns="0" rtlCol="0">
            <a:spAutoFit/>
          </a:bodyPr>
          <a:lstStyle/>
          <a:p>
            <a:pPr marL="7170">
              <a:spcBef>
                <a:spcPts val="610"/>
              </a:spcBef>
            </a:pPr>
            <a:r>
              <a:rPr sz="1016" spc="-51" dirty="0" err="1">
                <a:solidFill>
                  <a:srgbClr val="093E68"/>
                </a:solidFill>
                <a:latin typeface="Arial"/>
                <a:cs typeface="Arial"/>
              </a:rPr>
              <a:t>Volumen</a:t>
            </a:r>
            <a:r>
              <a:rPr sz="1016" spc="-51" dirty="0">
                <a:solidFill>
                  <a:srgbClr val="093E68"/>
                </a:solidFill>
                <a:latin typeface="Arial"/>
                <a:cs typeface="Arial"/>
              </a:rPr>
              <a:t>: 100</a:t>
            </a:r>
            <a:r>
              <a:rPr sz="1016" spc="-102"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Código:</a:t>
            </a:r>
            <a:r>
              <a:rPr sz="1016" spc="-90" dirty="0">
                <a:solidFill>
                  <a:srgbClr val="093E68"/>
                </a:solidFill>
                <a:latin typeface="Arial"/>
                <a:cs typeface="Arial"/>
              </a:rPr>
              <a:t> </a:t>
            </a:r>
            <a:r>
              <a:rPr sz="1016" spc="-51" dirty="0">
                <a:solidFill>
                  <a:srgbClr val="093E68"/>
                </a:solidFill>
                <a:latin typeface="Arial"/>
                <a:cs typeface="Arial"/>
              </a:rPr>
              <a:t>0610621</a:t>
            </a:r>
            <a:endParaRPr sz="1016" dirty="0">
              <a:latin typeface="Arial"/>
              <a:cs typeface="Arial"/>
            </a:endParaRPr>
          </a:p>
        </p:txBody>
      </p:sp>
      <p:sp>
        <p:nvSpPr>
          <p:cNvPr id="25" name="object 25"/>
          <p:cNvSpPr txBox="1"/>
          <p:nvPr/>
        </p:nvSpPr>
        <p:spPr>
          <a:xfrm>
            <a:off x="4940576" y="4037706"/>
            <a:ext cx="896977" cy="396834"/>
          </a:xfrm>
          <a:prstGeom prst="rect">
            <a:avLst/>
          </a:prstGeom>
        </p:spPr>
        <p:txBody>
          <a:bodyPr vert="horz" wrap="square" lIns="0" tIns="7170" rIns="0" bIns="0" rtlCol="0">
            <a:spAutoFit/>
          </a:bodyPr>
          <a:lstStyle/>
          <a:p>
            <a:pPr marL="7170">
              <a:spcBef>
                <a:spcPts val="610"/>
              </a:spcBef>
            </a:pPr>
            <a:r>
              <a:rPr sz="1016" spc="-51" dirty="0" err="1">
                <a:solidFill>
                  <a:srgbClr val="093E68"/>
                </a:solidFill>
                <a:latin typeface="Arial"/>
                <a:cs typeface="Arial"/>
              </a:rPr>
              <a:t>Volumen</a:t>
            </a:r>
            <a:r>
              <a:rPr sz="1016" spc="-51" dirty="0">
                <a:solidFill>
                  <a:srgbClr val="093E68"/>
                </a:solidFill>
                <a:latin typeface="Arial"/>
                <a:cs typeface="Arial"/>
              </a:rPr>
              <a:t>: </a:t>
            </a:r>
            <a:r>
              <a:rPr sz="1016" spc="-54" dirty="0">
                <a:solidFill>
                  <a:srgbClr val="093E68"/>
                </a:solidFill>
                <a:latin typeface="Arial"/>
                <a:cs typeface="Arial"/>
              </a:rPr>
              <a:t>200</a:t>
            </a:r>
            <a:r>
              <a:rPr sz="1016" spc="-90"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Código:</a:t>
            </a:r>
            <a:r>
              <a:rPr sz="1016" spc="-90" dirty="0">
                <a:solidFill>
                  <a:srgbClr val="093E68"/>
                </a:solidFill>
                <a:latin typeface="Arial"/>
                <a:cs typeface="Arial"/>
              </a:rPr>
              <a:t> </a:t>
            </a:r>
            <a:r>
              <a:rPr sz="1016" spc="-51" dirty="0">
                <a:solidFill>
                  <a:srgbClr val="093E68"/>
                </a:solidFill>
                <a:latin typeface="Arial"/>
                <a:cs typeface="Arial"/>
              </a:rPr>
              <a:t>0610650</a:t>
            </a:r>
            <a:endParaRPr sz="1016" dirty="0">
              <a:latin typeface="Arial"/>
              <a:cs typeface="Arial"/>
            </a:endParaRPr>
          </a:p>
        </p:txBody>
      </p:sp>
      <p:sp>
        <p:nvSpPr>
          <p:cNvPr id="31" name="Título 8"/>
          <p:cNvSpPr>
            <a:spLocks noGrp="1"/>
          </p:cNvSpPr>
          <p:nvPr>
            <p:ph type="title"/>
          </p:nvPr>
        </p:nvSpPr>
        <p:spPr>
          <a:xfrm>
            <a:off x="698500" y="445037"/>
            <a:ext cx="3744167" cy="332399"/>
          </a:xfrm>
        </p:spPr>
        <p:txBody>
          <a:bodyPr/>
          <a:lstStyle/>
          <a:p>
            <a:r>
              <a:rPr lang="es-ES" sz="2400" spc="300" dirty="0">
                <a:latin typeface="Bebas Neue Regular" panose="00000500000000000000" pitchFamily="50" charset="0"/>
              </a:rPr>
              <a:t>PIELES atópicas y sensibles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65400" y="2282317"/>
            <a:ext cx="6324600" cy="2316742"/>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Gel de ducha Niaciderm 200 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Ingredientes: Nicotinamida, extracto de Aloe, tensioactivos.</a:t>
            </a:r>
          </a:p>
          <a:p>
            <a:pPr>
              <a:spcBef>
                <a:spcPts val="20"/>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Gel de baño para la limpieza de pieles extremadamente secas y sensibles, incluso  aquellas que presentan prurito, descamación y enrojecimiento. Es apto </a:t>
            </a:r>
            <a:r>
              <a:rPr sz="1600" u="heavy" dirty="0">
                <a:uFill>
                  <a:solidFill>
                    <a:srgbClr val="000000"/>
                  </a:solidFill>
                </a:uFill>
                <a:latin typeface="TT Commons" panose="02000506040000020004" pitchFamily="50" charset="0"/>
                <a:cs typeface="Arial"/>
              </a:rPr>
              <a:t>para cualquier  edad</a:t>
            </a:r>
            <a:r>
              <a:rPr sz="1600" dirty="0">
                <a:latin typeface="TT Commons" panose="02000506040000020004" pitchFamily="50" charset="0"/>
                <a:cs typeface="Arial"/>
              </a:rPr>
              <a:t>, tanto para ancianos como para niños mayores de tres años.</a:t>
            </a:r>
          </a:p>
          <a:p>
            <a:pPr>
              <a:spcBef>
                <a:spcPts val="23"/>
              </a:spcBef>
              <a:buFont typeface="Arial"/>
              <a:buChar char="•"/>
            </a:pPr>
            <a:endParaRPr sz="1600" dirty="0">
              <a:latin typeface="TT Commons" panose="02000506040000020004" pitchFamily="50" charset="0"/>
              <a:cs typeface="Arial"/>
            </a:endParaRPr>
          </a:p>
          <a:p>
            <a:pPr marL="265306" indent="-258135">
              <a:buChar char="•"/>
              <a:tabLst>
                <a:tab pos="264947" algn="l"/>
                <a:tab pos="265306" algn="l"/>
              </a:tabLst>
            </a:pPr>
            <a:r>
              <a:rPr sz="1600" dirty="0">
                <a:latin typeface="TT Commons" panose="02000506040000020004" pitchFamily="50" charset="0"/>
                <a:cs typeface="Arial"/>
              </a:rPr>
              <a:t>Modo de empleo: aplicar como un gel de ducha</a:t>
            </a:r>
          </a:p>
        </p:txBody>
      </p:sp>
      <p:grpSp>
        <p:nvGrpSpPr>
          <p:cNvPr id="3" name="object 3"/>
          <p:cNvGrpSpPr/>
          <p:nvPr/>
        </p:nvGrpSpPr>
        <p:grpSpPr>
          <a:xfrm>
            <a:off x="248649" y="4713259"/>
            <a:ext cx="2040962" cy="425903"/>
            <a:chOff x="440420" y="7789163"/>
            <a:chExt cx="3615054" cy="754380"/>
          </a:xfrm>
        </p:grpSpPr>
        <p:sp>
          <p:nvSpPr>
            <p:cNvPr id="4" name="object 4"/>
            <p:cNvSpPr/>
            <p:nvPr/>
          </p:nvSpPr>
          <p:spPr>
            <a:xfrm>
              <a:off x="440420" y="7836290"/>
              <a:ext cx="3614958" cy="577738"/>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893063" y="7789163"/>
              <a:ext cx="2709672" cy="754380"/>
            </a:xfrm>
            <a:prstGeom prst="rect">
              <a:avLst/>
            </a:prstGeom>
            <a:blipFill>
              <a:blip r:embed="rId3" cstate="print"/>
              <a:stretch>
                <a:fillRect/>
              </a:stretch>
            </a:blipFill>
          </p:spPr>
          <p:txBody>
            <a:bodyPr wrap="square" lIns="0" tIns="0" rIns="0" bIns="0" rtlCol="0"/>
            <a:lstStyle/>
            <a:p>
              <a:endParaRPr sz="597"/>
            </a:p>
          </p:txBody>
        </p:sp>
        <p:sp>
          <p:nvSpPr>
            <p:cNvPr id="6" name="object 6"/>
            <p:cNvSpPr/>
            <p:nvPr/>
          </p:nvSpPr>
          <p:spPr>
            <a:xfrm>
              <a:off x="490728" y="7866887"/>
              <a:ext cx="3518916" cy="473963"/>
            </a:xfrm>
            <a:prstGeom prst="rect">
              <a:avLst/>
            </a:prstGeom>
            <a:blipFill>
              <a:blip r:embed="rId4" cstate="print"/>
              <a:stretch>
                <a:fillRect/>
              </a:stretch>
            </a:blipFill>
          </p:spPr>
          <p:txBody>
            <a:bodyPr wrap="square" lIns="0" tIns="0" rIns="0" bIns="0" rtlCol="0"/>
            <a:lstStyle/>
            <a:p>
              <a:endParaRPr sz="597"/>
            </a:p>
          </p:txBody>
        </p:sp>
      </p:grpSp>
      <p:sp>
        <p:nvSpPr>
          <p:cNvPr id="7" name="object 7"/>
          <p:cNvSpPr/>
          <p:nvPr/>
        </p:nvSpPr>
        <p:spPr>
          <a:xfrm>
            <a:off x="554644" y="1978633"/>
            <a:ext cx="1119246" cy="2574664"/>
          </a:xfrm>
          <a:prstGeom prst="rect">
            <a:avLst/>
          </a:prstGeom>
          <a:blipFill>
            <a:blip r:embed="rId5" cstate="print"/>
            <a:stretch>
              <a:fillRect/>
            </a:stretch>
          </a:blipFill>
        </p:spPr>
        <p:txBody>
          <a:bodyPr wrap="square" lIns="0" tIns="0" rIns="0" bIns="0" rtlCol="0"/>
          <a:lstStyle/>
          <a:p>
            <a:endParaRPr sz="597"/>
          </a:p>
        </p:txBody>
      </p:sp>
      <p:sp>
        <p:nvSpPr>
          <p:cNvPr id="10" name="object 10"/>
          <p:cNvSpPr txBox="1"/>
          <p:nvPr/>
        </p:nvSpPr>
        <p:spPr>
          <a:xfrm>
            <a:off x="633663" y="4813296"/>
            <a:ext cx="1273047" cy="176330"/>
          </a:xfrm>
          <a:prstGeom prst="rect">
            <a:avLst/>
          </a:prstGeom>
        </p:spPr>
        <p:txBody>
          <a:bodyPr vert="horz" wrap="square" lIns="0" tIns="0" rIns="0" bIns="0" rtlCol="0">
            <a:spAutoFit/>
          </a:bodyPr>
          <a:lstStyle/>
          <a:p>
            <a:pPr marL="7170">
              <a:lnSpc>
                <a:spcPts val="1344"/>
              </a:lnSpc>
            </a:pPr>
            <a:r>
              <a:rPr lang="es-ES" sz="1600" spc="-6" dirty="0" err="1">
                <a:solidFill>
                  <a:srgbClr val="FFFFFF"/>
                </a:solidFill>
                <a:latin typeface="Bebas Neue Regular" panose="00000500000000000000" pitchFamily="50" charset="0"/>
                <a:cs typeface="Carlito"/>
              </a:rPr>
              <a:t>Niaciderm</a:t>
            </a:r>
            <a:r>
              <a:rPr lang="es-ES" sz="1600" spc="-6" dirty="0">
                <a:solidFill>
                  <a:srgbClr val="FFFFFF"/>
                </a:solidFill>
                <a:latin typeface="Bebas Neue Regular" panose="00000500000000000000" pitchFamily="50" charset="0"/>
                <a:cs typeface="Carlito"/>
              </a:rPr>
              <a:t> gel</a:t>
            </a:r>
            <a:endParaRPr sz="1600" dirty="0">
              <a:latin typeface="Bebas Neue Regular" panose="00000500000000000000" pitchFamily="50" charset="0"/>
              <a:cs typeface="Carlito"/>
            </a:endParaRPr>
          </a:p>
        </p:txBody>
      </p:sp>
      <p:sp>
        <p:nvSpPr>
          <p:cNvPr id="12" name="object 12"/>
          <p:cNvSpPr txBox="1">
            <a:spLocks noGrp="1"/>
          </p:cNvSpPr>
          <p:nvPr>
            <p:ph type="sldNum" sz="quarter" idx="7"/>
          </p:nvPr>
        </p:nvSpPr>
        <p:spPr>
          <a:xfrm>
            <a:off x="5238397" y="3356943"/>
            <a:ext cx="88449"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10</a:t>
            </a:fld>
            <a:endParaRPr spc="6" dirty="0"/>
          </a:p>
        </p:txBody>
      </p:sp>
      <p:sp>
        <p:nvSpPr>
          <p:cNvPr id="14" name="Título 8"/>
          <p:cNvSpPr>
            <a:spLocks noGrp="1"/>
          </p:cNvSpPr>
          <p:nvPr>
            <p:ph type="title"/>
          </p:nvPr>
        </p:nvSpPr>
        <p:spPr>
          <a:xfrm>
            <a:off x="698500" y="445037"/>
            <a:ext cx="3744167" cy="332399"/>
          </a:xfrm>
        </p:spPr>
        <p:txBody>
          <a:bodyPr/>
          <a:lstStyle/>
          <a:p>
            <a:r>
              <a:rPr lang="es-ES" sz="2400" spc="300" dirty="0">
                <a:latin typeface="Bebas Neue Regular" panose="00000500000000000000" pitchFamily="50" charset="0"/>
              </a:rPr>
              <a:t>PIELES atópicas y sensibles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889000" y="1548661"/>
            <a:ext cx="7924800" cy="3264635"/>
          </a:xfrm>
          <a:prstGeom prst="rect">
            <a:avLst/>
          </a:prstGeom>
        </p:spPr>
        <p:txBody>
          <a:bodyPr vert="horz" wrap="square" lIns="0" tIns="6812" rIns="0" bIns="0" rtlCol="0">
            <a:spAutoFit/>
          </a:bodyPr>
          <a:lstStyle/>
          <a:p>
            <a:pPr marL="1856780" indent="-258135">
              <a:spcBef>
                <a:spcPts val="54"/>
              </a:spcBef>
              <a:buChar char="•"/>
              <a:tabLst>
                <a:tab pos="1856780" algn="l"/>
                <a:tab pos="1857139" algn="l"/>
              </a:tabLst>
            </a:pPr>
            <a:r>
              <a:rPr sz="1600" dirty="0">
                <a:solidFill>
                  <a:schemeClr val="tx1"/>
                </a:solidFill>
                <a:latin typeface="TT Commons" panose="02000506040000020004" pitchFamily="50" charset="0"/>
              </a:rPr>
              <a:t>Crema Niaciderm 200 ml</a:t>
            </a:r>
          </a:p>
          <a:p>
            <a:pPr marL="1591475">
              <a:spcBef>
                <a:spcPts val="14"/>
              </a:spcBef>
              <a:buFont typeface="Arial"/>
              <a:buChar char="•"/>
            </a:pPr>
            <a:endParaRPr sz="1600" dirty="0">
              <a:solidFill>
                <a:schemeClr val="tx1"/>
              </a:solidFill>
              <a:latin typeface="TT Commons" panose="02000506040000020004" pitchFamily="50" charset="0"/>
            </a:endParaRPr>
          </a:p>
          <a:p>
            <a:pPr marL="1856780" marR="19719" indent="-258135">
              <a:lnSpc>
                <a:spcPts val="1705"/>
              </a:lnSpc>
              <a:buChar char="•"/>
              <a:tabLst>
                <a:tab pos="1856780" algn="l"/>
                <a:tab pos="1857139" algn="l"/>
              </a:tabLst>
            </a:pPr>
            <a:r>
              <a:rPr sz="1600" dirty="0">
                <a:solidFill>
                  <a:schemeClr val="tx1"/>
                </a:solidFill>
                <a:latin typeface="TT Commons" panose="02000506040000020004" pitchFamily="50" charset="0"/>
              </a:rPr>
              <a:t>Ingredientes: nicotinamida, symcalmin, manteca de karite alantoina, extracto de aloe,  extracto de flor de chamomila, insaponificables de aceite de girasol, biobase S.</a:t>
            </a:r>
          </a:p>
          <a:p>
            <a:pPr marL="1591475">
              <a:spcBef>
                <a:spcPts val="25"/>
              </a:spcBef>
              <a:buFont typeface="Arial"/>
              <a:buChar char="•"/>
            </a:pPr>
            <a:endParaRPr sz="1600" dirty="0">
              <a:solidFill>
                <a:schemeClr val="tx1"/>
              </a:solidFill>
              <a:latin typeface="TT Commons" panose="02000506040000020004" pitchFamily="50" charset="0"/>
            </a:endParaRPr>
          </a:p>
          <a:p>
            <a:pPr marL="1856780" marR="18643" indent="-258135">
              <a:lnSpc>
                <a:spcPts val="1705"/>
              </a:lnSpc>
              <a:buChar char="•"/>
              <a:tabLst>
                <a:tab pos="1856780" algn="l"/>
                <a:tab pos="1857139" algn="l"/>
              </a:tabLst>
            </a:pPr>
            <a:r>
              <a:rPr sz="1600" dirty="0">
                <a:solidFill>
                  <a:schemeClr val="tx1"/>
                </a:solidFill>
                <a:latin typeface="TT Commons" panose="02000506040000020004" pitchFamily="50" charset="0"/>
              </a:rPr>
              <a:t>Niaciderm crema es una emulsión corporal indicada para el cuidado de pieles secas,  agrietadas, descamadas, sensibles y atópicas. Posee propiedades hidratantes,  emolientes, relajantes y calmantes, lo que </a:t>
            </a:r>
            <a:r>
              <a:rPr sz="1600" u="heavy" dirty="0">
                <a:solidFill>
                  <a:schemeClr val="tx1"/>
                </a:solidFill>
                <a:uFill>
                  <a:solidFill>
                    <a:srgbClr val="000000"/>
                  </a:solidFill>
                </a:uFill>
                <a:latin typeface="TT Commons" panose="02000506040000020004" pitchFamily="50" charset="0"/>
              </a:rPr>
              <a:t>disminuye la sensación de picor y mejora el  estado de confort de la piel</a:t>
            </a:r>
          </a:p>
          <a:p>
            <a:pPr marL="1591475">
              <a:spcBef>
                <a:spcPts val="28"/>
              </a:spcBef>
              <a:buFont typeface="Arial"/>
              <a:buChar char="•"/>
            </a:pPr>
            <a:endParaRPr sz="1600" dirty="0">
              <a:solidFill>
                <a:schemeClr val="tx1"/>
              </a:solidFill>
              <a:latin typeface="TT Commons" panose="02000506040000020004" pitchFamily="50" charset="0"/>
            </a:endParaRPr>
          </a:p>
          <a:p>
            <a:pPr marL="1856780" marR="2868" indent="-258135">
              <a:lnSpc>
                <a:spcPts val="1705"/>
              </a:lnSpc>
              <a:buChar char="•"/>
              <a:tabLst>
                <a:tab pos="1856780" algn="l"/>
                <a:tab pos="1857139" algn="l"/>
              </a:tabLst>
            </a:pPr>
            <a:r>
              <a:rPr sz="1600" dirty="0">
                <a:solidFill>
                  <a:schemeClr val="tx1"/>
                </a:solidFill>
                <a:latin typeface="TT Commons" panose="02000506040000020004" pitchFamily="50" charset="0"/>
              </a:rPr>
              <a:t>Modo de empleo: Aplicar sobre todo el cuerpo, preferiblemente después de la ducha,  hasta su total absorción</a:t>
            </a:r>
          </a:p>
        </p:txBody>
      </p:sp>
      <p:sp>
        <p:nvSpPr>
          <p:cNvPr id="12" name="object 12"/>
          <p:cNvSpPr txBox="1">
            <a:spLocks noGrp="1"/>
          </p:cNvSpPr>
          <p:nvPr>
            <p:ph type="sldNum" sz="quarter" idx="7"/>
          </p:nvPr>
        </p:nvSpPr>
        <p:spPr>
          <a:xfrm>
            <a:off x="5238397" y="3356943"/>
            <a:ext cx="88449"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11</a:t>
            </a:fld>
            <a:endParaRPr spc="6" dirty="0"/>
          </a:p>
        </p:txBody>
      </p:sp>
      <p:sp>
        <p:nvSpPr>
          <p:cNvPr id="4" name="object 4"/>
          <p:cNvSpPr/>
          <p:nvPr/>
        </p:nvSpPr>
        <p:spPr>
          <a:xfrm>
            <a:off x="248649" y="4739866"/>
            <a:ext cx="2040908" cy="326175"/>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504199" y="4713259"/>
            <a:ext cx="1529808" cy="425903"/>
          </a:xfrm>
          <a:prstGeom prst="rect">
            <a:avLst/>
          </a:prstGeom>
          <a:blipFill>
            <a:blip r:embed="rId3" cstate="print"/>
            <a:stretch>
              <a:fillRect/>
            </a:stretch>
          </a:blipFill>
        </p:spPr>
        <p:txBody>
          <a:bodyPr wrap="square" lIns="0" tIns="0" rIns="0" bIns="0" rtlCol="0"/>
          <a:lstStyle/>
          <a:p>
            <a:endParaRPr sz="597"/>
          </a:p>
        </p:txBody>
      </p:sp>
      <p:sp>
        <p:nvSpPr>
          <p:cNvPr id="6" name="object 6"/>
          <p:cNvSpPr/>
          <p:nvPr/>
        </p:nvSpPr>
        <p:spPr>
          <a:xfrm>
            <a:off x="277052" y="4757140"/>
            <a:ext cx="1986685" cy="267587"/>
          </a:xfrm>
          <a:prstGeom prst="rect">
            <a:avLst/>
          </a:prstGeom>
          <a:blipFill>
            <a:blip r:embed="rId4" cstate="print"/>
            <a:stretch>
              <a:fillRect/>
            </a:stretch>
          </a:blipFill>
        </p:spPr>
        <p:txBody>
          <a:bodyPr wrap="square" lIns="0" tIns="0" rIns="0" bIns="0" rtlCol="0"/>
          <a:lstStyle/>
          <a:p>
            <a:endParaRPr sz="597"/>
          </a:p>
        </p:txBody>
      </p:sp>
      <p:sp>
        <p:nvSpPr>
          <p:cNvPr id="7" name="object 7"/>
          <p:cNvSpPr/>
          <p:nvPr/>
        </p:nvSpPr>
        <p:spPr>
          <a:xfrm>
            <a:off x="517966" y="1913487"/>
            <a:ext cx="1287172" cy="2843653"/>
          </a:xfrm>
          <a:prstGeom prst="rect">
            <a:avLst/>
          </a:prstGeom>
          <a:blipFill>
            <a:blip r:embed="rId5" cstate="print"/>
            <a:stretch>
              <a:fillRect/>
            </a:stretch>
          </a:blipFill>
        </p:spPr>
        <p:txBody>
          <a:bodyPr wrap="square" lIns="0" tIns="0" rIns="0" bIns="0" rtlCol="0"/>
          <a:lstStyle/>
          <a:p>
            <a:endParaRPr sz="597"/>
          </a:p>
        </p:txBody>
      </p:sp>
      <p:sp>
        <p:nvSpPr>
          <p:cNvPr id="14" name="Título 8"/>
          <p:cNvSpPr>
            <a:spLocks noGrp="1"/>
          </p:cNvSpPr>
          <p:nvPr>
            <p:ph type="title"/>
          </p:nvPr>
        </p:nvSpPr>
        <p:spPr>
          <a:xfrm>
            <a:off x="698500" y="445037"/>
            <a:ext cx="3744167" cy="332399"/>
          </a:xfrm>
        </p:spPr>
        <p:txBody>
          <a:bodyPr/>
          <a:lstStyle/>
          <a:p>
            <a:r>
              <a:rPr lang="es-ES" sz="2400" spc="300" dirty="0">
                <a:latin typeface="Bebas Neue Regular" panose="00000500000000000000" pitchFamily="50" charset="0"/>
              </a:rPr>
              <a:t>PIELES atópicas y sensibles</a:t>
            </a:r>
          </a:p>
        </p:txBody>
      </p:sp>
      <p:sp>
        <p:nvSpPr>
          <p:cNvPr id="15" name="object 10"/>
          <p:cNvSpPr txBox="1"/>
          <p:nvPr/>
        </p:nvSpPr>
        <p:spPr>
          <a:xfrm>
            <a:off x="633663" y="4813296"/>
            <a:ext cx="1273047" cy="176330"/>
          </a:xfrm>
          <a:prstGeom prst="rect">
            <a:avLst/>
          </a:prstGeom>
        </p:spPr>
        <p:txBody>
          <a:bodyPr vert="horz" wrap="square" lIns="0" tIns="0" rIns="0" bIns="0" rtlCol="0">
            <a:spAutoFit/>
          </a:bodyPr>
          <a:lstStyle/>
          <a:p>
            <a:pPr marL="7170">
              <a:lnSpc>
                <a:spcPts val="1344"/>
              </a:lnSpc>
            </a:pPr>
            <a:r>
              <a:rPr lang="es-ES" sz="1600" spc="-6" dirty="0" err="1">
                <a:solidFill>
                  <a:srgbClr val="FFFFFF"/>
                </a:solidFill>
                <a:latin typeface="Bebas Neue Regular" panose="00000500000000000000" pitchFamily="50" charset="0"/>
                <a:cs typeface="Carlito"/>
              </a:rPr>
              <a:t>Niaciderm</a:t>
            </a:r>
            <a:r>
              <a:rPr lang="es-ES" sz="1600" spc="-6" dirty="0">
                <a:solidFill>
                  <a:srgbClr val="FFFFFF"/>
                </a:solidFill>
                <a:latin typeface="Bebas Neue Regular" panose="00000500000000000000" pitchFamily="50" charset="0"/>
                <a:cs typeface="Carlito"/>
              </a:rPr>
              <a:t> crema</a:t>
            </a:r>
            <a:endParaRPr sz="1600" dirty="0">
              <a:latin typeface="Bebas Neue Regular" panose="00000500000000000000" pitchFamily="50" charset="0"/>
              <a:cs typeface="Carl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7" y="3356943"/>
            <a:ext cx="88449"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12</a:t>
            </a:fld>
            <a:endParaRPr spc="6" dirty="0"/>
          </a:p>
        </p:txBody>
      </p:sp>
      <p:sp>
        <p:nvSpPr>
          <p:cNvPr id="4" name="object 4"/>
          <p:cNvSpPr/>
          <p:nvPr/>
        </p:nvSpPr>
        <p:spPr>
          <a:xfrm>
            <a:off x="248649" y="4739866"/>
            <a:ext cx="2040908" cy="326175"/>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504199" y="4713259"/>
            <a:ext cx="1529808" cy="425903"/>
          </a:xfrm>
          <a:prstGeom prst="rect">
            <a:avLst/>
          </a:prstGeom>
          <a:blipFill>
            <a:blip r:embed="rId3" cstate="print"/>
            <a:stretch>
              <a:fillRect/>
            </a:stretch>
          </a:blipFill>
        </p:spPr>
        <p:txBody>
          <a:bodyPr wrap="square" lIns="0" tIns="0" rIns="0" bIns="0" rtlCol="0"/>
          <a:lstStyle/>
          <a:p>
            <a:endParaRPr sz="597"/>
          </a:p>
        </p:txBody>
      </p:sp>
      <p:sp>
        <p:nvSpPr>
          <p:cNvPr id="6" name="object 6"/>
          <p:cNvSpPr/>
          <p:nvPr/>
        </p:nvSpPr>
        <p:spPr>
          <a:xfrm>
            <a:off x="277052" y="4757140"/>
            <a:ext cx="1986685" cy="267587"/>
          </a:xfrm>
          <a:prstGeom prst="rect">
            <a:avLst/>
          </a:prstGeom>
          <a:blipFill>
            <a:blip r:embed="rId4" cstate="print"/>
            <a:stretch>
              <a:fillRect/>
            </a:stretch>
          </a:blipFill>
        </p:spPr>
        <p:txBody>
          <a:bodyPr wrap="square" lIns="0" tIns="0" rIns="0" bIns="0" rtlCol="0"/>
          <a:lstStyle/>
          <a:p>
            <a:endParaRPr sz="597"/>
          </a:p>
        </p:txBody>
      </p:sp>
      <p:sp>
        <p:nvSpPr>
          <p:cNvPr id="14" name="Título 8"/>
          <p:cNvSpPr>
            <a:spLocks noGrp="1"/>
          </p:cNvSpPr>
          <p:nvPr>
            <p:ph type="title"/>
          </p:nvPr>
        </p:nvSpPr>
        <p:spPr>
          <a:xfrm>
            <a:off x="698500" y="445037"/>
            <a:ext cx="3744167" cy="332399"/>
          </a:xfrm>
        </p:spPr>
        <p:txBody>
          <a:bodyPr/>
          <a:lstStyle/>
          <a:p>
            <a:r>
              <a:rPr lang="es-ES" sz="2400" spc="300" dirty="0">
                <a:latin typeface="Bebas Neue Regular" panose="00000500000000000000" pitchFamily="50" charset="0"/>
              </a:rPr>
              <a:t>PIELES atópicas y sensibles</a:t>
            </a:r>
          </a:p>
        </p:txBody>
      </p:sp>
      <p:sp>
        <p:nvSpPr>
          <p:cNvPr id="15" name="object 10"/>
          <p:cNvSpPr txBox="1"/>
          <p:nvPr/>
        </p:nvSpPr>
        <p:spPr>
          <a:xfrm>
            <a:off x="633663" y="4813296"/>
            <a:ext cx="1273047" cy="166712"/>
          </a:xfrm>
          <a:prstGeom prst="rect">
            <a:avLst/>
          </a:prstGeom>
        </p:spPr>
        <p:txBody>
          <a:bodyPr vert="horz" wrap="square" lIns="0" tIns="0" rIns="0" bIns="0" rtlCol="0">
            <a:spAutoFit/>
          </a:bodyPr>
          <a:lstStyle/>
          <a:p>
            <a:pPr marL="7170">
              <a:lnSpc>
                <a:spcPts val="1344"/>
              </a:lnSpc>
            </a:pPr>
            <a:r>
              <a:rPr lang="es-ES" sz="1600" spc="-6" dirty="0" err="1">
                <a:solidFill>
                  <a:srgbClr val="FFFFFF"/>
                </a:solidFill>
                <a:latin typeface="Bebas Neue Regular" panose="00000500000000000000" pitchFamily="50" charset="0"/>
                <a:cs typeface="Carlito"/>
              </a:rPr>
              <a:t>gamanol</a:t>
            </a:r>
            <a:r>
              <a:rPr lang="es-ES" sz="1600" spc="-6" dirty="0">
                <a:solidFill>
                  <a:srgbClr val="FFFFFF"/>
                </a:solidFill>
                <a:latin typeface="Bebas Neue Regular" panose="00000500000000000000" pitchFamily="50" charset="0"/>
                <a:cs typeface="Carlito"/>
              </a:rPr>
              <a:t> crema</a:t>
            </a:r>
            <a:endParaRPr sz="1600" dirty="0">
              <a:latin typeface="Bebas Neue Regular" panose="00000500000000000000" pitchFamily="50" charset="0"/>
              <a:cs typeface="Carlito"/>
            </a:endParaRPr>
          </a:p>
        </p:txBody>
      </p:sp>
      <p:sp>
        <p:nvSpPr>
          <p:cNvPr id="17" name="object 2"/>
          <p:cNvSpPr txBox="1"/>
          <p:nvPr/>
        </p:nvSpPr>
        <p:spPr>
          <a:xfrm>
            <a:off x="2308695" y="1631846"/>
            <a:ext cx="6505106" cy="2728136"/>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lang="es-ES" sz="1600" dirty="0" err="1">
                <a:latin typeface="TT Commons" panose="02000506040000020004" pitchFamily="50" charset="0"/>
                <a:cs typeface="Arial"/>
              </a:rPr>
              <a:t>Gamanol</a:t>
            </a:r>
            <a:r>
              <a:rPr lang="es-ES" sz="1600" dirty="0">
                <a:latin typeface="TT Commons" panose="02000506040000020004" pitchFamily="50" charset="0"/>
                <a:cs typeface="Arial"/>
              </a:rPr>
              <a:t> Crema</a:t>
            </a:r>
            <a:endParaRPr sz="1600" dirty="0">
              <a:latin typeface="TT Commons" panose="02000506040000020004" pitchFamily="50" charset="0"/>
              <a:cs typeface="Arial"/>
            </a:endParaRPr>
          </a:p>
          <a:p>
            <a:pPr marL="265306" indent="-258135">
              <a:spcBef>
                <a:spcPts val="1516"/>
              </a:spcBef>
              <a:buChar char="•"/>
              <a:tabLst>
                <a:tab pos="264947" algn="l"/>
                <a:tab pos="265306" algn="l"/>
              </a:tabLst>
            </a:pPr>
            <a:r>
              <a:rPr sz="1600" dirty="0">
                <a:latin typeface="TT Commons" panose="02000506040000020004" pitchFamily="50" charset="0"/>
                <a:cs typeface="Arial"/>
              </a:rPr>
              <a:t>Ingrediente activo: ácido gamma-linoleico</a:t>
            </a:r>
          </a:p>
          <a:p>
            <a:pPr>
              <a:spcBef>
                <a:spcPts val="20"/>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Gamanol crema esta indicada en pieles deshidratadas, descamas, irritadas y secas, de  niños mayores de tres años y adultos. Por su alto contenido en ácido gammalinoléico  (6%) </a:t>
            </a:r>
            <a:r>
              <a:rPr sz="1600" u="heavy" dirty="0">
                <a:uFill>
                  <a:solidFill>
                    <a:srgbClr val="000000"/>
                  </a:solidFill>
                </a:uFill>
                <a:latin typeface="TT Commons" panose="02000506040000020004" pitchFamily="50" charset="0"/>
                <a:cs typeface="Arial"/>
              </a:rPr>
              <a:t>nutre e hidrata la epidermis, atenúa y previene la descamación, normalizando el  grado de hidratación de la piel y devolviéndole elasticidad, flexibilidad, tersura y  suavidad</a:t>
            </a:r>
            <a:endParaRPr sz="1600" dirty="0">
              <a:latin typeface="TT Commons" panose="02000506040000020004" pitchFamily="50" charset="0"/>
              <a:cs typeface="Arial"/>
            </a:endParaRPr>
          </a:p>
          <a:p>
            <a:pPr>
              <a:spcBef>
                <a:spcPts val="17"/>
              </a:spcBef>
              <a:buFont typeface="Arial"/>
              <a:buChar char="•"/>
            </a:pPr>
            <a:endParaRPr sz="1600" dirty="0">
              <a:latin typeface="TT Commons" panose="02000506040000020004" pitchFamily="50" charset="0"/>
              <a:cs typeface="Arial"/>
            </a:endParaRPr>
          </a:p>
          <a:p>
            <a:pPr marL="265306" marR="118670" indent="-258135">
              <a:lnSpc>
                <a:spcPts val="1705"/>
              </a:lnSpc>
              <a:buChar char="•"/>
              <a:tabLst>
                <a:tab pos="264947" algn="l"/>
                <a:tab pos="265306" algn="l"/>
              </a:tabLst>
            </a:pPr>
            <a:r>
              <a:rPr sz="1600" dirty="0">
                <a:latin typeface="TT Commons" panose="02000506040000020004" pitchFamily="50" charset="0"/>
                <a:cs typeface="Arial"/>
              </a:rPr>
              <a:t>Modo de empleo: aplicar sobre la zona afectada aplicando un ligero masaje hasta su  total absorción.</a:t>
            </a:r>
          </a:p>
        </p:txBody>
      </p:sp>
      <p:sp>
        <p:nvSpPr>
          <p:cNvPr id="18" name="object 8"/>
          <p:cNvSpPr/>
          <p:nvPr/>
        </p:nvSpPr>
        <p:spPr>
          <a:xfrm>
            <a:off x="529151" y="1662230"/>
            <a:ext cx="1265662" cy="2795470"/>
          </a:xfrm>
          <a:prstGeom prst="rect">
            <a:avLst/>
          </a:prstGeom>
          <a:blipFill>
            <a:blip r:embed="rId5" cstate="print"/>
            <a:stretch>
              <a:fillRect/>
            </a:stretch>
          </a:blipFill>
        </p:spPr>
        <p:txBody>
          <a:bodyPr wrap="square" lIns="0" tIns="0" rIns="0" bIns="0" rtlCol="0"/>
          <a:lstStyle/>
          <a:p>
            <a:endParaRPr sz="597"/>
          </a:p>
        </p:txBody>
      </p:sp>
    </p:spTree>
    <p:extLst>
      <p:ext uri="{BB962C8B-B14F-4D97-AF65-F5344CB8AC3E}">
        <p14:creationId xmlns:p14="http://schemas.microsoft.com/office/powerpoint/2010/main" val="149929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02331" y="1714500"/>
            <a:ext cx="731577" cy="2057865"/>
          </a:xfrm>
          <a:prstGeom prst="rect">
            <a:avLst/>
          </a:prstGeom>
          <a:blipFill>
            <a:blip r:embed="rId2" cstate="print"/>
            <a:stretch>
              <a:fillRect/>
            </a:stretch>
          </a:blipFill>
        </p:spPr>
        <p:txBody>
          <a:bodyPr wrap="square" lIns="0" tIns="0" rIns="0" bIns="0" rtlCol="0"/>
          <a:lstStyle/>
          <a:p>
            <a:endParaRPr sz="597"/>
          </a:p>
        </p:txBody>
      </p:sp>
      <p:sp>
        <p:nvSpPr>
          <p:cNvPr id="3" name="object 3"/>
          <p:cNvSpPr/>
          <p:nvPr/>
        </p:nvSpPr>
        <p:spPr>
          <a:xfrm>
            <a:off x="4318000" y="1735857"/>
            <a:ext cx="510889" cy="2024516"/>
          </a:xfrm>
          <a:prstGeom prst="rect">
            <a:avLst/>
          </a:prstGeom>
          <a:blipFill>
            <a:blip r:embed="rId3" cstate="print"/>
            <a:stretch>
              <a:fillRect/>
            </a:stretch>
          </a:blipFill>
        </p:spPr>
        <p:txBody>
          <a:bodyPr wrap="square" lIns="0" tIns="0" rIns="0" bIns="0" rtlCol="0"/>
          <a:lstStyle/>
          <a:p>
            <a:endParaRPr sz="597"/>
          </a:p>
        </p:txBody>
      </p:sp>
      <p:sp>
        <p:nvSpPr>
          <p:cNvPr id="4" name="object 4"/>
          <p:cNvSpPr txBox="1"/>
          <p:nvPr/>
        </p:nvSpPr>
        <p:spPr>
          <a:xfrm>
            <a:off x="812800" y="4076700"/>
            <a:ext cx="8522354" cy="499321"/>
          </a:xfrm>
          <a:prstGeom prst="rect">
            <a:avLst/>
          </a:prstGeom>
        </p:spPr>
        <p:txBody>
          <a:bodyPr vert="horz" wrap="square" lIns="0" tIns="6812" rIns="0" bIns="0" rtlCol="0">
            <a:spAutoFit/>
          </a:bodyPr>
          <a:lstStyle/>
          <a:p>
            <a:pPr marL="1076" algn="ctr">
              <a:spcBef>
                <a:spcPts val="54"/>
              </a:spcBef>
            </a:pPr>
            <a:r>
              <a:rPr sz="1600" spc="-121" dirty="0">
                <a:solidFill>
                  <a:srgbClr val="404040"/>
                </a:solidFill>
                <a:latin typeface="TT Commons" panose="02000506040000020004" pitchFamily="50" charset="0"/>
                <a:cs typeface="Arial"/>
              </a:rPr>
              <a:t>Línea</a:t>
            </a:r>
            <a:r>
              <a:rPr sz="1600" spc="-85" dirty="0">
                <a:solidFill>
                  <a:srgbClr val="404040"/>
                </a:solidFill>
                <a:latin typeface="TT Commons" panose="02000506040000020004" pitchFamily="50" charset="0"/>
                <a:cs typeface="Arial"/>
              </a:rPr>
              <a:t> </a:t>
            </a:r>
            <a:r>
              <a:rPr sz="1600" spc="-56" dirty="0">
                <a:solidFill>
                  <a:srgbClr val="404040"/>
                </a:solidFill>
                <a:latin typeface="TT Commons" panose="02000506040000020004" pitchFamily="50" charset="0"/>
                <a:cs typeface="Arial"/>
              </a:rPr>
              <a:t>orientada</a:t>
            </a:r>
            <a:r>
              <a:rPr sz="1600" spc="-79" dirty="0">
                <a:solidFill>
                  <a:srgbClr val="404040"/>
                </a:solidFill>
                <a:latin typeface="TT Commons" panose="02000506040000020004" pitchFamily="50" charset="0"/>
                <a:cs typeface="Arial"/>
              </a:rPr>
              <a:t> </a:t>
            </a:r>
            <a:r>
              <a:rPr sz="1600" spc="-90" dirty="0">
                <a:solidFill>
                  <a:srgbClr val="404040"/>
                </a:solidFill>
                <a:latin typeface="TT Commons" panose="02000506040000020004" pitchFamily="50" charset="0"/>
                <a:cs typeface="Arial"/>
              </a:rPr>
              <a:t>para</a:t>
            </a:r>
            <a:r>
              <a:rPr sz="1600" spc="-82" dirty="0">
                <a:solidFill>
                  <a:srgbClr val="404040"/>
                </a:solidFill>
                <a:latin typeface="TT Commons" panose="02000506040000020004" pitchFamily="50" charset="0"/>
                <a:cs typeface="Arial"/>
              </a:rPr>
              <a:t> </a:t>
            </a:r>
            <a:r>
              <a:rPr sz="1600" spc="-71" dirty="0">
                <a:solidFill>
                  <a:srgbClr val="404040"/>
                </a:solidFill>
                <a:latin typeface="TT Commons" panose="02000506040000020004" pitchFamily="50" charset="0"/>
                <a:cs typeface="Arial"/>
              </a:rPr>
              <a:t>la</a:t>
            </a:r>
            <a:r>
              <a:rPr sz="1600" spc="-107" dirty="0">
                <a:solidFill>
                  <a:srgbClr val="404040"/>
                </a:solidFill>
                <a:latin typeface="TT Commons" panose="02000506040000020004" pitchFamily="50" charset="0"/>
                <a:cs typeface="Arial"/>
              </a:rPr>
              <a:t> </a:t>
            </a:r>
            <a:r>
              <a:rPr sz="1600" spc="-82" dirty="0">
                <a:solidFill>
                  <a:srgbClr val="404040"/>
                </a:solidFill>
                <a:latin typeface="TT Commons" panose="02000506040000020004" pitchFamily="50" charset="0"/>
                <a:cs typeface="Arial"/>
              </a:rPr>
              <a:t>limpieza</a:t>
            </a:r>
            <a:r>
              <a:rPr sz="1600" spc="-115" dirty="0">
                <a:solidFill>
                  <a:srgbClr val="404040"/>
                </a:solidFill>
                <a:latin typeface="TT Commons" panose="02000506040000020004" pitchFamily="50" charset="0"/>
                <a:cs typeface="Arial"/>
              </a:rPr>
              <a:t> </a:t>
            </a:r>
            <a:r>
              <a:rPr sz="1600" spc="-96" dirty="0">
                <a:solidFill>
                  <a:srgbClr val="404040"/>
                </a:solidFill>
                <a:latin typeface="TT Commons" panose="02000506040000020004" pitchFamily="50" charset="0"/>
                <a:cs typeface="Arial"/>
              </a:rPr>
              <a:t>y</a:t>
            </a:r>
            <a:r>
              <a:rPr sz="1600" spc="-99" dirty="0">
                <a:solidFill>
                  <a:srgbClr val="404040"/>
                </a:solidFill>
                <a:latin typeface="TT Commons" panose="02000506040000020004" pitchFamily="50" charset="0"/>
                <a:cs typeface="Arial"/>
              </a:rPr>
              <a:t> </a:t>
            </a:r>
            <a:r>
              <a:rPr sz="1600" spc="-56" dirty="0">
                <a:solidFill>
                  <a:srgbClr val="404040"/>
                </a:solidFill>
                <a:latin typeface="TT Commons" panose="02000506040000020004" pitchFamily="50" charset="0"/>
                <a:cs typeface="Arial"/>
              </a:rPr>
              <a:t>el</a:t>
            </a:r>
            <a:r>
              <a:rPr sz="1600" spc="-88" dirty="0">
                <a:solidFill>
                  <a:srgbClr val="404040"/>
                </a:solidFill>
                <a:latin typeface="TT Commons" panose="02000506040000020004" pitchFamily="50" charset="0"/>
                <a:cs typeface="Arial"/>
              </a:rPr>
              <a:t> </a:t>
            </a:r>
            <a:r>
              <a:rPr sz="1600" spc="-79" dirty="0">
                <a:solidFill>
                  <a:srgbClr val="404040"/>
                </a:solidFill>
                <a:latin typeface="TT Commons" panose="02000506040000020004" pitchFamily="50" charset="0"/>
                <a:cs typeface="Arial"/>
              </a:rPr>
              <a:t>cuidado</a:t>
            </a:r>
            <a:r>
              <a:rPr sz="1600" spc="-124" dirty="0">
                <a:solidFill>
                  <a:srgbClr val="404040"/>
                </a:solidFill>
                <a:latin typeface="TT Commons" panose="02000506040000020004" pitchFamily="50" charset="0"/>
                <a:cs typeface="Arial"/>
              </a:rPr>
              <a:t> </a:t>
            </a:r>
            <a:r>
              <a:rPr sz="1600" spc="-45" dirty="0">
                <a:solidFill>
                  <a:srgbClr val="404040"/>
                </a:solidFill>
                <a:latin typeface="TT Commons" panose="02000506040000020004" pitchFamily="50" charset="0"/>
                <a:cs typeface="Arial"/>
              </a:rPr>
              <a:t>diario</a:t>
            </a:r>
            <a:r>
              <a:rPr sz="1600" spc="-115" dirty="0">
                <a:solidFill>
                  <a:srgbClr val="404040"/>
                </a:solidFill>
                <a:latin typeface="TT Commons" panose="02000506040000020004" pitchFamily="50" charset="0"/>
                <a:cs typeface="Arial"/>
              </a:rPr>
              <a:t> </a:t>
            </a:r>
            <a:r>
              <a:rPr sz="1600" spc="-85" dirty="0">
                <a:solidFill>
                  <a:srgbClr val="404040"/>
                </a:solidFill>
                <a:latin typeface="TT Commons" panose="02000506040000020004" pitchFamily="50" charset="0"/>
                <a:cs typeface="Arial"/>
              </a:rPr>
              <a:t>de</a:t>
            </a:r>
            <a:r>
              <a:rPr sz="1600" spc="-110" dirty="0">
                <a:solidFill>
                  <a:srgbClr val="404040"/>
                </a:solidFill>
                <a:latin typeface="TT Commons" panose="02000506040000020004" pitchFamily="50" charset="0"/>
                <a:cs typeface="Arial"/>
              </a:rPr>
              <a:t> </a:t>
            </a:r>
            <a:r>
              <a:rPr sz="1600" spc="-82" dirty="0">
                <a:solidFill>
                  <a:srgbClr val="404040"/>
                </a:solidFill>
                <a:latin typeface="TT Commons" panose="02000506040000020004" pitchFamily="50" charset="0"/>
                <a:cs typeface="Arial"/>
              </a:rPr>
              <a:t>pieles</a:t>
            </a:r>
            <a:r>
              <a:rPr sz="1600" spc="-113" dirty="0">
                <a:solidFill>
                  <a:srgbClr val="404040"/>
                </a:solidFill>
                <a:latin typeface="TT Commons" panose="02000506040000020004" pitchFamily="50" charset="0"/>
                <a:cs typeface="Arial"/>
              </a:rPr>
              <a:t> </a:t>
            </a:r>
            <a:r>
              <a:rPr sz="1600" spc="-138" dirty="0">
                <a:solidFill>
                  <a:srgbClr val="404040"/>
                </a:solidFill>
                <a:latin typeface="TT Commons" panose="02000506040000020004" pitchFamily="50" charset="0"/>
                <a:cs typeface="Arial"/>
              </a:rPr>
              <a:t>grasas</a:t>
            </a:r>
            <a:r>
              <a:rPr sz="1600" spc="-121" dirty="0">
                <a:solidFill>
                  <a:srgbClr val="404040"/>
                </a:solidFill>
                <a:latin typeface="TT Commons" panose="02000506040000020004" pitchFamily="50" charset="0"/>
                <a:cs typeface="Arial"/>
              </a:rPr>
              <a:t> </a:t>
            </a:r>
            <a:r>
              <a:rPr sz="1600" spc="-17" dirty="0">
                <a:solidFill>
                  <a:srgbClr val="404040"/>
                </a:solidFill>
                <a:latin typeface="TT Commons" panose="02000506040000020004" pitchFamily="50" charset="0"/>
                <a:cs typeface="Arial"/>
              </a:rPr>
              <a:t>y/o</a:t>
            </a:r>
            <a:r>
              <a:rPr sz="1600" spc="-107" dirty="0">
                <a:solidFill>
                  <a:srgbClr val="404040"/>
                </a:solidFill>
                <a:latin typeface="TT Commons" panose="02000506040000020004" pitchFamily="50" charset="0"/>
                <a:cs typeface="Arial"/>
              </a:rPr>
              <a:t> </a:t>
            </a:r>
            <a:r>
              <a:rPr sz="1600" spc="-90" dirty="0">
                <a:solidFill>
                  <a:srgbClr val="404040"/>
                </a:solidFill>
                <a:latin typeface="TT Commons" panose="02000506040000020004" pitchFamily="50" charset="0"/>
                <a:cs typeface="Arial"/>
              </a:rPr>
              <a:t>con</a:t>
            </a:r>
            <a:r>
              <a:rPr sz="1600" spc="-104" dirty="0">
                <a:solidFill>
                  <a:srgbClr val="404040"/>
                </a:solidFill>
                <a:latin typeface="TT Commons" panose="02000506040000020004" pitchFamily="50" charset="0"/>
                <a:cs typeface="Arial"/>
              </a:rPr>
              <a:t> </a:t>
            </a:r>
            <a:r>
              <a:rPr sz="1600" spc="-73" dirty="0">
                <a:solidFill>
                  <a:srgbClr val="404040"/>
                </a:solidFill>
                <a:latin typeface="TT Commons" panose="02000506040000020004" pitchFamily="50" charset="0"/>
                <a:cs typeface="Arial"/>
              </a:rPr>
              <a:t>tendencia</a:t>
            </a:r>
            <a:r>
              <a:rPr sz="1600" spc="-129" dirty="0">
                <a:solidFill>
                  <a:srgbClr val="404040"/>
                </a:solidFill>
                <a:latin typeface="TT Commons" panose="02000506040000020004" pitchFamily="50" charset="0"/>
                <a:cs typeface="Arial"/>
              </a:rPr>
              <a:t> </a:t>
            </a:r>
            <a:r>
              <a:rPr sz="1600" spc="-102" dirty="0" err="1">
                <a:solidFill>
                  <a:srgbClr val="404040"/>
                </a:solidFill>
                <a:latin typeface="TT Commons" panose="02000506040000020004" pitchFamily="50" charset="0"/>
                <a:cs typeface="Arial"/>
              </a:rPr>
              <a:t>acnéica</a:t>
            </a:r>
            <a:r>
              <a:rPr sz="1600" spc="-102" dirty="0">
                <a:solidFill>
                  <a:srgbClr val="404040"/>
                </a:solidFill>
                <a:latin typeface="TT Commons" panose="02000506040000020004" pitchFamily="50" charset="0"/>
                <a:cs typeface="Arial"/>
              </a:rPr>
              <a:t>.</a:t>
            </a:r>
            <a:r>
              <a:rPr lang="es-ES" sz="1600" spc="-102" dirty="0">
                <a:solidFill>
                  <a:srgbClr val="404040"/>
                </a:solidFill>
                <a:latin typeface="TT Commons" panose="02000506040000020004" pitchFamily="50" charset="0"/>
                <a:cs typeface="Arial"/>
              </a:rPr>
              <a:t>  </a:t>
            </a:r>
            <a:r>
              <a:rPr sz="1600" spc="-121" dirty="0">
                <a:solidFill>
                  <a:srgbClr val="404040"/>
                </a:solidFill>
                <a:latin typeface="TT Commons" panose="02000506040000020004" pitchFamily="50" charset="0"/>
                <a:cs typeface="Arial"/>
              </a:rPr>
              <a:t>Gracias </a:t>
            </a:r>
            <a:r>
              <a:rPr sz="1600" spc="-138" dirty="0">
                <a:solidFill>
                  <a:srgbClr val="404040"/>
                </a:solidFill>
                <a:latin typeface="TT Commons" panose="02000506040000020004" pitchFamily="50" charset="0"/>
                <a:cs typeface="Arial"/>
              </a:rPr>
              <a:t>a </a:t>
            </a:r>
            <a:r>
              <a:rPr sz="1600" spc="-121" dirty="0">
                <a:solidFill>
                  <a:srgbClr val="404040"/>
                </a:solidFill>
                <a:latin typeface="TT Commons" panose="02000506040000020004" pitchFamily="50" charset="0"/>
                <a:cs typeface="Arial"/>
              </a:rPr>
              <a:t>su </a:t>
            </a:r>
            <a:r>
              <a:rPr sz="1600" spc="-48" dirty="0">
                <a:solidFill>
                  <a:srgbClr val="404040"/>
                </a:solidFill>
                <a:latin typeface="TT Commons" panose="02000506040000020004" pitchFamily="50" charset="0"/>
                <a:cs typeface="Arial"/>
              </a:rPr>
              <a:t>fórmula </a:t>
            </a:r>
            <a:r>
              <a:rPr sz="1600" spc="-51" dirty="0">
                <a:solidFill>
                  <a:srgbClr val="404040"/>
                </a:solidFill>
                <a:latin typeface="TT Commons" panose="02000506040000020004" pitchFamily="50" charset="0"/>
                <a:cs typeface="Arial"/>
              </a:rPr>
              <a:t>aporta </a:t>
            </a:r>
            <a:r>
              <a:rPr sz="1600" spc="-79" dirty="0">
                <a:solidFill>
                  <a:srgbClr val="404040"/>
                </a:solidFill>
                <a:latin typeface="TT Commons" panose="02000506040000020004" pitchFamily="50" charset="0"/>
                <a:cs typeface="Arial"/>
              </a:rPr>
              <a:t>propiedades </a:t>
            </a:r>
            <a:r>
              <a:rPr sz="1600" spc="-82" dirty="0">
                <a:solidFill>
                  <a:srgbClr val="404040"/>
                </a:solidFill>
                <a:latin typeface="TT Commons" panose="02000506040000020004" pitchFamily="50" charset="0"/>
                <a:cs typeface="Arial"/>
              </a:rPr>
              <a:t>seborreguladoras </a:t>
            </a:r>
            <a:r>
              <a:rPr sz="1600" spc="-96" dirty="0">
                <a:solidFill>
                  <a:srgbClr val="404040"/>
                </a:solidFill>
                <a:latin typeface="TT Commons" panose="02000506040000020004" pitchFamily="50" charset="0"/>
                <a:cs typeface="Arial"/>
              </a:rPr>
              <a:t>y </a:t>
            </a:r>
            <a:r>
              <a:rPr sz="1600" spc="-37" dirty="0">
                <a:solidFill>
                  <a:srgbClr val="404040"/>
                </a:solidFill>
                <a:latin typeface="TT Commons" panose="02000506040000020004" pitchFamily="50" charset="0"/>
                <a:cs typeface="Arial"/>
              </a:rPr>
              <a:t>equilibrio </a:t>
            </a:r>
            <a:r>
              <a:rPr sz="1600" spc="-56" dirty="0">
                <a:solidFill>
                  <a:srgbClr val="404040"/>
                </a:solidFill>
                <a:latin typeface="TT Commons" panose="02000506040000020004" pitchFamily="50" charset="0"/>
                <a:cs typeface="Arial"/>
              </a:rPr>
              <a:t>fisiológico </a:t>
            </a:r>
            <a:r>
              <a:rPr sz="1600" spc="-82" dirty="0">
                <a:solidFill>
                  <a:srgbClr val="404040"/>
                </a:solidFill>
                <a:latin typeface="TT Commons" panose="02000506040000020004" pitchFamily="50" charset="0"/>
                <a:cs typeface="Arial"/>
              </a:rPr>
              <a:t>en </a:t>
            </a:r>
            <a:r>
              <a:rPr sz="1600" spc="-71" dirty="0">
                <a:solidFill>
                  <a:srgbClr val="404040"/>
                </a:solidFill>
                <a:latin typeface="TT Commons" panose="02000506040000020004" pitchFamily="50" charset="0"/>
                <a:cs typeface="Arial"/>
              </a:rPr>
              <a:t>la </a:t>
            </a:r>
            <a:r>
              <a:rPr sz="1600" spc="-56" dirty="0">
                <a:solidFill>
                  <a:srgbClr val="404040"/>
                </a:solidFill>
                <a:latin typeface="TT Commons" panose="02000506040000020004" pitchFamily="50" charset="0"/>
                <a:cs typeface="Arial"/>
              </a:rPr>
              <a:t>hidratación </a:t>
            </a:r>
            <a:r>
              <a:rPr sz="1600" spc="-82" dirty="0">
                <a:solidFill>
                  <a:srgbClr val="404040"/>
                </a:solidFill>
                <a:latin typeface="TT Commons" panose="02000506040000020004" pitchFamily="50" charset="0"/>
                <a:cs typeface="Arial"/>
              </a:rPr>
              <a:t>de </a:t>
            </a:r>
            <a:r>
              <a:rPr sz="1600" spc="-85" dirty="0">
                <a:solidFill>
                  <a:srgbClr val="404040"/>
                </a:solidFill>
                <a:latin typeface="TT Commons" panose="02000506040000020004" pitchFamily="50" charset="0"/>
                <a:cs typeface="Arial"/>
              </a:rPr>
              <a:t>este  </a:t>
            </a:r>
            <a:r>
              <a:rPr sz="1600" spc="-11" dirty="0">
                <a:solidFill>
                  <a:srgbClr val="404040"/>
                </a:solidFill>
                <a:latin typeface="TT Commons" panose="02000506040000020004" pitchFamily="50" charset="0"/>
                <a:cs typeface="Arial"/>
              </a:rPr>
              <a:t>tipo </a:t>
            </a:r>
            <a:r>
              <a:rPr sz="1600" spc="-82" dirty="0">
                <a:solidFill>
                  <a:srgbClr val="404040"/>
                </a:solidFill>
                <a:latin typeface="TT Commons" panose="02000506040000020004" pitchFamily="50" charset="0"/>
                <a:cs typeface="Arial"/>
              </a:rPr>
              <a:t>de</a:t>
            </a:r>
            <a:r>
              <a:rPr sz="1600" spc="-147" dirty="0">
                <a:solidFill>
                  <a:srgbClr val="404040"/>
                </a:solidFill>
                <a:latin typeface="TT Commons" panose="02000506040000020004" pitchFamily="50" charset="0"/>
                <a:cs typeface="Arial"/>
              </a:rPr>
              <a:t> </a:t>
            </a:r>
            <a:r>
              <a:rPr sz="1600" spc="-73" dirty="0">
                <a:solidFill>
                  <a:srgbClr val="404040"/>
                </a:solidFill>
                <a:latin typeface="TT Commons" panose="02000506040000020004" pitchFamily="50" charset="0"/>
                <a:cs typeface="Arial"/>
              </a:rPr>
              <a:t>pieles.</a:t>
            </a:r>
            <a:endParaRPr sz="1600" dirty="0">
              <a:latin typeface="TT Commons" panose="02000506040000020004" pitchFamily="50" charset="0"/>
              <a:cs typeface="Arial"/>
            </a:endParaRPr>
          </a:p>
        </p:txBody>
      </p:sp>
      <p:sp>
        <p:nvSpPr>
          <p:cNvPr id="10" name="Título 8"/>
          <p:cNvSpPr>
            <a:spLocks noGrp="1"/>
          </p:cNvSpPr>
          <p:nvPr>
            <p:ph type="title"/>
          </p:nvPr>
        </p:nvSpPr>
        <p:spPr>
          <a:xfrm>
            <a:off x="698500" y="445037"/>
            <a:ext cx="5263942" cy="332399"/>
          </a:xfrm>
        </p:spPr>
        <p:txBody>
          <a:bodyPr/>
          <a:lstStyle/>
          <a:p>
            <a:r>
              <a:rPr lang="es-ES" sz="2400" spc="300" dirty="0">
                <a:latin typeface="Bebas Neue Regular" panose="00000500000000000000" pitchFamily="50" charset="0"/>
              </a:rPr>
              <a:t>PIELES grasas y con tendencia </a:t>
            </a:r>
            <a:r>
              <a:rPr lang="es-ES" sz="2400" spc="300" dirty="0" err="1">
                <a:latin typeface="Bebas Neue Regular" panose="00000500000000000000" pitchFamily="50" charset="0"/>
              </a:rPr>
              <a:t>acneica</a:t>
            </a:r>
            <a:endParaRPr lang="es-ES" sz="2400" spc="300" dirty="0">
              <a:latin typeface="Bebas Neue Regular" panose="00000500000000000000" pitchFamily="50"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17894" y="4669307"/>
            <a:ext cx="4216364" cy="330541"/>
            <a:chOff x="917321" y="7711313"/>
            <a:chExt cx="7468234" cy="585470"/>
          </a:xfrm>
        </p:grpSpPr>
        <p:sp>
          <p:nvSpPr>
            <p:cNvPr id="4" name="object 4"/>
            <p:cNvSpPr/>
            <p:nvPr/>
          </p:nvSpPr>
          <p:spPr>
            <a:xfrm>
              <a:off x="920496" y="7714488"/>
              <a:ext cx="7461884" cy="579120"/>
            </a:xfrm>
            <a:custGeom>
              <a:avLst/>
              <a:gdLst/>
              <a:ahLst/>
              <a:cxnLst/>
              <a:rect l="l" t="t" r="r" b="b"/>
              <a:pathLst>
                <a:path w="7461884" h="579120">
                  <a:moveTo>
                    <a:pt x="7364983" y="0"/>
                  </a:moveTo>
                  <a:lnTo>
                    <a:pt x="96519" y="0"/>
                  </a:lnTo>
                  <a:lnTo>
                    <a:pt x="58952" y="7585"/>
                  </a:lnTo>
                  <a:lnTo>
                    <a:pt x="28271" y="28271"/>
                  </a:lnTo>
                  <a:lnTo>
                    <a:pt x="7585" y="58952"/>
                  </a:lnTo>
                  <a:lnTo>
                    <a:pt x="0" y="96519"/>
                  </a:lnTo>
                  <a:lnTo>
                    <a:pt x="0" y="482599"/>
                  </a:lnTo>
                  <a:lnTo>
                    <a:pt x="7585" y="520167"/>
                  </a:lnTo>
                  <a:lnTo>
                    <a:pt x="28271" y="550848"/>
                  </a:lnTo>
                  <a:lnTo>
                    <a:pt x="58952" y="571534"/>
                  </a:lnTo>
                  <a:lnTo>
                    <a:pt x="96519" y="579119"/>
                  </a:lnTo>
                  <a:lnTo>
                    <a:pt x="7364983" y="579119"/>
                  </a:lnTo>
                  <a:lnTo>
                    <a:pt x="7402568" y="571534"/>
                  </a:lnTo>
                  <a:lnTo>
                    <a:pt x="7433246" y="550848"/>
                  </a:lnTo>
                  <a:lnTo>
                    <a:pt x="7453923" y="520167"/>
                  </a:lnTo>
                  <a:lnTo>
                    <a:pt x="7461504" y="482599"/>
                  </a:lnTo>
                  <a:lnTo>
                    <a:pt x="7461504" y="96519"/>
                  </a:lnTo>
                  <a:lnTo>
                    <a:pt x="7453923" y="58952"/>
                  </a:lnTo>
                  <a:lnTo>
                    <a:pt x="7433246" y="28271"/>
                  </a:lnTo>
                  <a:lnTo>
                    <a:pt x="7402568" y="7585"/>
                  </a:lnTo>
                  <a:lnTo>
                    <a:pt x="7364983" y="0"/>
                  </a:lnTo>
                  <a:close/>
                </a:path>
              </a:pathLst>
            </a:custGeom>
            <a:solidFill>
              <a:srgbClr val="6FAC46"/>
            </a:solidFill>
          </p:spPr>
          <p:txBody>
            <a:bodyPr wrap="square" lIns="0" tIns="0" rIns="0" bIns="0" rtlCol="0"/>
            <a:lstStyle/>
            <a:p>
              <a:endParaRPr sz="597"/>
            </a:p>
          </p:txBody>
        </p:sp>
        <p:sp>
          <p:nvSpPr>
            <p:cNvPr id="5" name="object 5"/>
            <p:cNvSpPr/>
            <p:nvPr/>
          </p:nvSpPr>
          <p:spPr>
            <a:xfrm>
              <a:off x="920496" y="7714488"/>
              <a:ext cx="7461884" cy="579120"/>
            </a:xfrm>
            <a:custGeom>
              <a:avLst/>
              <a:gdLst/>
              <a:ahLst/>
              <a:cxnLst/>
              <a:rect l="l" t="t" r="r" b="b"/>
              <a:pathLst>
                <a:path w="7461884" h="579120">
                  <a:moveTo>
                    <a:pt x="0" y="96519"/>
                  </a:moveTo>
                  <a:lnTo>
                    <a:pt x="7585" y="58952"/>
                  </a:lnTo>
                  <a:lnTo>
                    <a:pt x="28271" y="28271"/>
                  </a:lnTo>
                  <a:lnTo>
                    <a:pt x="58952" y="7585"/>
                  </a:lnTo>
                  <a:lnTo>
                    <a:pt x="96519" y="0"/>
                  </a:lnTo>
                  <a:lnTo>
                    <a:pt x="7364983" y="0"/>
                  </a:lnTo>
                  <a:lnTo>
                    <a:pt x="7402568" y="7585"/>
                  </a:lnTo>
                  <a:lnTo>
                    <a:pt x="7433246" y="28271"/>
                  </a:lnTo>
                  <a:lnTo>
                    <a:pt x="7453923" y="58952"/>
                  </a:lnTo>
                  <a:lnTo>
                    <a:pt x="7461504" y="96519"/>
                  </a:lnTo>
                  <a:lnTo>
                    <a:pt x="7461504" y="482599"/>
                  </a:lnTo>
                  <a:lnTo>
                    <a:pt x="7453923" y="520167"/>
                  </a:lnTo>
                  <a:lnTo>
                    <a:pt x="7433246" y="550848"/>
                  </a:lnTo>
                  <a:lnTo>
                    <a:pt x="7402568" y="571534"/>
                  </a:lnTo>
                  <a:lnTo>
                    <a:pt x="7364983" y="579119"/>
                  </a:lnTo>
                  <a:lnTo>
                    <a:pt x="96519" y="579119"/>
                  </a:lnTo>
                  <a:lnTo>
                    <a:pt x="58952" y="571534"/>
                  </a:lnTo>
                  <a:lnTo>
                    <a:pt x="28271" y="550848"/>
                  </a:lnTo>
                  <a:lnTo>
                    <a:pt x="7585" y="520167"/>
                  </a:lnTo>
                  <a:lnTo>
                    <a:pt x="0" y="482599"/>
                  </a:lnTo>
                  <a:lnTo>
                    <a:pt x="0" y="96519"/>
                  </a:lnTo>
                  <a:close/>
                </a:path>
              </a:pathLst>
            </a:custGeom>
            <a:ln w="6096">
              <a:solidFill>
                <a:srgbClr val="6FAC46"/>
              </a:solidFill>
            </a:ln>
          </p:spPr>
          <p:txBody>
            <a:bodyPr wrap="square" lIns="0" tIns="0" rIns="0" bIns="0" rtlCol="0"/>
            <a:lstStyle/>
            <a:p>
              <a:endParaRPr sz="597"/>
            </a:p>
          </p:txBody>
        </p:sp>
      </p:grpSp>
      <p:sp>
        <p:nvSpPr>
          <p:cNvPr id="6" name="object 6"/>
          <p:cNvSpPr txBox="1"/>
          <p:nvPr/>
        </p:nvSpPr>
        <p:spPr>
          <a:xfrm>
            <a:off x="2082765" y="4694732"/>
            <a:ext cx="1088059" cy="253100"/>
          </a:xfrm>
          <a:prstGeom prst="rect">
            <a:avLst/>
          </a:prstGeom>
        </p:spPr>
        <p:txBody>
          <a:bodyPr vert="horz" wrap="square" lIns="0" tIns="6812" rIns="0" bIns="0" rtlCol="0">
            <a:spAutoFit/>
          </a:bodyPr>
          <a:lstStyle/>
          <a:p>
            <a:pPr marL="7170">
              <a:spcBef>
                <a:spcPts val="54"/>
              </a:spcBef>
            </a:pPr>
            <a:r>
              <a:rPr sz="1600" spc="-3" dirty="0">
                <a:solidFill>
                  <a:srgbClr val="FFFFFF"/>
                </a:solidFill>
                <a:latin typeface="Bebas Neue Regular" panose="00000500000000000000" pitchFamily="50" charset="0"/>
                <a:cs typeface="Carlito"/>
              </a:rPr>
              <a:t>Acniderm</a:t>
            </a:r>
            <a:r>
              <a:rPr sz="1600" spc="-25"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gel</a:t>
            </a:r>
            <a:endParaRPr sz="1600">
              <a:latin typeface="Bebas Neue Regular" panose="00000500000000000000" pitchFamily="50" charset="0"/>
              <a:cs typeface="Carlito"/>
            </a:endParaRPr>
          </a:p>
        </p:txBody>
      </p:sp>
      <p:grpSp>
        <p:nvGrpSpPr>
          <p:cNvPr id="7" name="object 7"/>
          <p:cNvGrpSpPr/>
          <p:nvPr/>
        </p:nvGrpSpPr>
        <p:grpSpPr>
          <a:xfrm>
            <a:off x="5198592" y="4670238"/>
            <a:ext cx="4216006" cy="330541"/>
            <a:chOff x="9208007" y="7712963"/>
            <a:chExt cx="7467600" cy="585470"/>
          </a:xfrm>
        </p:grpSpPr>
        <p:sp>
          <p:nvSpPr>
            <p:cNvPr id="8" name="object 8"/>
            <p:cNvSpPr/>
            <p:nvPr/>
          </p:nvSpPr>
          <p:spPr>
            <a:xfrm>
              <a:off x="9211055" y="7716011"/>
              <a:ext cx="7461884" cy="579120"/>
            </a:xfrm>
            <a:custGeom>
              <a:avLst/>
              <a:gdLst/>
              <a:ahLst/>
              <a:cxnLst/>
              <a:rect l="l" t="t" r="r" b="b"/>
              <a:pathLst>
                <a:path w="7461884" h="579120">
                  <a:moveTo>
                    <a:pt x="7364984" y="0"/>
                  </a:moveTo>
                  <a:lnTo>
                    <a:pt x="96520" y="0"/>
                  </a:lnTo>
                  <a:lnTo>
                    <a:pt x="58935" y="7585"/>
                  </a:lnTo>
                  <a:lnTo>
                    <a:pt x="28257" y="28271"/>
                  </a:lnTo>
                  <a:lnTo>
                    <a:pt x="7580" y="58952"/>
                  </a:lnTo>
                  <a:lnTo>
                    <a:pt x="0" y="96519"/>
                  </a:lnTo>
                  <a:lnTo>
                    <a:pt x="0" y="482599"/>
                  </a:lnTo>
                  <a:lnTo>
                    <a:pt x="7580" y="520167"/>
                  </a:lnTo>
                  <a:lnTo>
                    <a:pt x="28257" y="550848"/>
                  </a:lnTo>
                  <a:lnTo>
                    <a:pt x="58935" y="571534"/>
                  </a:lnTo>
                  <a:lnTo>
                    <a:pt x="96520" y="579119"/>
                  </a:lnTo>
                  <a:lnTo>
                    <a:pt x="7364984" y="579119"/>
                  </a:lnTo>
                  <a:lnTo>
                    <a:pt x="7402568" y="571534"/>
                  </a:lnTo>
                  <a:lnTo>
                    <a:pt x="7433246" y="550848"/>
                  </a:lnTo>
                  <a:lnTo>
                    <a:pt x="7453923" y="520167"/>
                  </a:lnTo>
                  <a:lnTo>
                    <a:pt x="7461504" y="482599"/>
                  </a:lnTo>
                  <a:lnTo>
                    <a:pt x="7461504" y="96519"/>
                  </a:lnTo>
                  <a:lnTo>
                    <a:pt x="7453923" y="58952"/>
                  </a:lnTo>
                  <a:lnTo>
                    <a:pt x="7433246" y="28271"/>
                  </a:lnTo>
                  <a:lnTo>
                    <a:pt x="7402568" y="7585"/>
                  </a:lnTo>
                  <a:lnTo>
                    <a:pt x="7364984" y="0"/>
                  </a:lnTo>
                  <a:close/>
                </a:path>
              </a:pathLst>
            </a:custGeom>
            <a:solidFill>
              <a:srgbClr val="6FAC46"/>
            </a:solidFill>
          </p:spPr>
          <p:txBody>
            <a:bodyPr wrap="square" lIns="0" tIns="0" rIns="0" bIns="0" rtlCol="0"/>
            <a:lstStyle/>
            <a:p>
              <a:endParaRPr sz="597"/>
            </a:p>
          </p:txBody>
        </p:sp>
        <p:sp>
          <p:nvSpPr>
            <p:cNvPr id="9" name="object 9"/>
            <p:cNvSpPr/>
            <p:nvPr/>
          </p:nvSpPr>
          <p:spPr>
            <a:xfrm>
              <a:off x="9211055" y="7716011"/>
              <a:ext cx="7461884" cy="579120"/>
            </a:xfrm>
            <a:custGeom>
              <a:avLst/>
              <a:gdLst/>
              <a:ahLst/>
              <a:cxnLst/>
              <a:rect l="l" t="t" r="r" b="b"/>
              <a:pathLst>
                <a:path w="7461884" h="579120">
                  <a:moveTo>
                    <a:pt x="0" y="96519"/>
                  </a:moveTo>
                  <a:lnTo>
                    <a:pt x="7580" y="58952"/>
                  </a:lnTo>
                  <a:lnTo>
                    <a:pt x="28257" y="28271"/>
                  </a:lnTo>
                  <a:lnTo>
                    <a:pt x="58935" y="7585"/>
                  </a:lnTo>
                  <a:lnTo>
                    <a:pt x="96520" y="0"/>
                  </a:lnTo>
                  <a:lnTo>
                    <a:pt x="7364984" y="0"/>
                  </a:lnTo>
                  <a:lnTo>
                    <a:pt x="7402568" y="7585"/>
                  </a:lnTo>
                  <a:lnTo>
                    <a:pt x="7433246" y="28271"/>
                  </a:lnTo>
                  <a:lnTo>
                    <a:pt x="7453923" y="58952"/>
                  </a:lnTo>
                  <a:lnTo>
                    <a:pt x="7461504" y="96519"/>
                  </a:lnTo>
                  <a:lnTo>
                    <a:pt x="7461504" y="482599"/>
                  </a:lnTo>
                  <a:lnTo>
                    <a:pt x="7453923" y="520167"/>
                  </a:lnTo>
                  <a:lnTo>
                    <a:pt x="7433246" y="550848"/>
                  </a:lnTo>
                  <a:lnTo>
                    <a:pt x="7402568" y="571534"/>
                  </a:lnTo>
                  <a:lnTo>
                    <a:pt x="7364984" y="579119"/>
                  </a:lnTo>
                  <a:lnTo>
                    <a:pt x="96520" y="579119"/>
                  </a:lnTo>
                  <a:lnTo>
                    <a:pt x="58935" y="571534"/>
                  </a:lnTo>
                  <a:lnTo>
                    <a:pt x="28257" y="550848"/>
                  </a:lnTo>
                  <a:lnTo>
                    <a:pt x="7580" y="520167"/>
                  </a:lnTo>
                  <a:lnTo>
                    <a:pt x="0" y="482599"/>
                  </a:lnTo>
                  <a:lnTo>
                    <a:pt x="0" y="96519"/>
                  </a:lnTo>
                  <a:close/>
                </a:path>
              </a:pathLst>
            </a:custGeom>
            <a:ln w="6096">
              <a:solidFill>
                <a:srgbClr val="6FAC46"/>
              </a:solidFill>
            </a:ln>
          </p:spPr>
          <p:txBody>
            <a:bodyPr wrap="square" lIns="0" tIns="0" rIns="0" bIns="0" rtlCol="0"/>
            <a:lstStyle/>
            <a:p>
              <a:endParaRPr sz="597"/>
            </a:p>
          </p:txBody>
        </p:sp>
      </p:grpSp>
      <p:sp>
        <p:nvSpPr>
          <p:cNvPr id="10" name="object 10"/>
          <p:cNvSpPr txBox="1"/>
          <p:nvPr/>
        </p:nvSpPr>
        <p:spPr>
          <a:xfrm>
            <a:off x="6628809" y="4695592"/>
            <a:ext cx="1357654" cy="253100"/>
          </a:xfrm>
          <a:prstGeom prst="rect">
            <a:avLst/>
          </a:prstGeom>
        </p:spPr>
        <p:txBody>
          <a:bodyPr vert="horz" wrap="square" lIns="0" tIns="6812" rIns="0" bIns="0" rtlCol="0">
            <a:spAutoFit/>
          </a:bodyPr>
          <a:lstStyle/>
          <a:p>
            <a:pPr marL="7170">
              <a:spcBef>
                <a:spcPts val="54"/>
              </a:spcBef>
            </a:pPr>
            <a:r>
              <a:rPr sz="1600" spc="-3" dirty="0">
                <a:solidFill>
                  <a:srgbClr val="FFFFFF"/>
                </a:solidFill>
                <a:latin typeface="Bebas Neue Regular" panose="00000500000000000000" pitchFamily="50" charset="0"/>
                <a:cs typeface="Carlito"/>
              </a:rPr>
              <a:t>Acniderm</a:t>
            </a:r>
            <a:r>
              <a:rPr sz="1600" spc="-25"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crema</a:t>
            </a:r>
            <a:endParaRPr sz="1600" dirty="0">
              <a:latin typeface="Bebas Neue Regular" panose="00000500000000000000" pitchFamily="50" charset="0"/>
              <a:cs typeface="Carlito"/>
            </a:endParaRPr>
          </a:p>
        </p:txBody>
      </p:sp>
      <p:sp>
        <p:nvSpPr>
          <p:cNvPr id="11" name="object 11"/>
          <p:cNvSpPr/>
          <p:nvPr/>
        </p:nvSpPr>
        <p:spPr>
          <a:xfrm>
            <a:off x="6885037" y="2063788"/>
            <a:ext cx="895156" cy="2516781"/>
          </a:xfrm>
          <a:prstGeom prst="rect">
            <a:avLst/>
          </a:prstGeom>
          <a:blipFill>
            <a:blip r:embed="rId2" cstate="print"/>
            <a:stretch>
              <a:fillRect/>
            </a:stretch>
          </a:blipFill>
        </p:spPr>
        <p:txBody>
          <a:bodyPr wrap="square" lIns="0" tIns="0" rIns="0" bIns="0" rtlCol="0"/>
          <a:lstStyle/>
          <a:p>
            <a:endParaRPr sz="597"/>
          </a:p>
        </p:txBody>
      </p:sp>
      <p:sp>
        <p:nvSpPr>
          <p:cNvPr id="12" name="object 12"/>
          <p:cNvSpPr/>
          <p:nvPr/>
        </p:nvSpPr>
        <p:spPr>
          <a:xfrm>
            <a:off x="2286108" y="2036526"/>
            <a:ext cx="759741" cy="2634573"/>
          </a:xfrm>
          <a:prstGeom prst="rect">
            <a:avLst/>
          </a:prstGeom>
          <a:blipFill>
            <a:blip r:embed="rId3" cstate="print"/>
            <a:stretch>
              <a:fillRect/>
            </a:stretch>
          </a:blipFill>
        </p:spPr>
        <p:txBody>
          <a:bodyPr wrap="square" lIns="0" tIns="0" rIns="0" bIns="0" rtlCol="0"/>
          <a:lstStyle/>
          <a:p>
            <a:endParaRPr sz="597"/>
          </a:p>
        </p:txBody>
      </p:sp>
      <p:sp>
        <p:nvSpPr>
          <p:cNvPr id="13" name="object 13"/>
          <p:cNvSpPr txBox="1"/>
          <p:nvPr/>
        </p:nvSpPr>
        <p:spPr>
          <a:xfrm>
            <a:off x="1726411" y="1229031"/>
            <a:ext cx="2138834" cy="470769"/>
          </a:xfrm>
          <a:prstGeom prst="rect">
            <a:avLst/>
          </a:prstGeom>
        </p:spPr>
        <p:txBody>
          <a:bodyPr vert="horz" wrap="square" lIns="0" tIns="34416" rIns="0" bIns="0" rtlCol="0">
            <a:spAutoFit/>
          </a:bodyPr>
          <a:lstStyle/>
          <a:p>
            <a:pPr marL="129068" marR="2868" indent="-122256">
              <a:lnSpc>
                <a:spcPts val="1705"/>
              </a:lnSpc>
              <a:spcBef>
                <a:spcPts val="271"/>
              </a:spcBef>
            </a:pPr>
            <a:r>
              <a:rPr sz="1581" spc="-104" dirty="0">
                <a:latin typeface="TT Commons" panose="02000506040000020004" pitchFamily="50" charset="0"/>
                <a:cs typeface="Arial"/>
              </a:rPr>
              <a:t>Limpieza </a:t>
            </a:r>
            <a:r>
              <a:rPr sz="1581" spc="-96" dirty="0">
                <a:latin typeface="TT Commons" panose="02000506040000020004" pitchFamily="50" charset="0"/>
                <a:cs typeface="Arial"/>
              </a:rPr>
              <a:t>y </a:t>
            </a:r>
            <a:r>
              <a:rPr sz="1581" spc="-71" dirty="0">
                <a:latin typeface="TT Commons" panose="02000506040000020004" pitchFamily="50" charset="0"/>
                <a:cs typeface="Arial"/>
              </a:rPr>
              <a:t>regulación </a:t>
            </a:r>
            <a:r>
              <a:rPr sz="1581" spc="-88" dirty="0">
                <a:latin typeface="TT Commons" panose="02000506040000020004" pitchFamily="50" charset="0"/>
                <a:cs typeface="Arial"/>
              </a:rPr>
              <a:t>para  </a:t>
            </a:r>
            <a:r>
              <a:rPr sz="1581" spc="-76" dirty="0">
                <a:latin typeface="TT Commons" panose="02000506040000020004" pitchFamily="50" charset="0"/>
                <a:cs typeface="Arial"/>
              </a:rPr>
              <a:t>pieles </a:t>
            </a:r>
            <a:r>
              <a:rPr sz="1581" spc="-133" dirty="0">
                <a:latin typeface="TT Commons" panose="02000506040000020004" pitchFamily="50" charset="0"/>
                <a:cs typeface="Arial"/>
              </a:rPr>
              <a:t>grasas </a:t>
            </a:r>
            <a:r>
              <a:rPr sz="1581" spc="-96" dirty="0">
                <a:latin typeface="TT Commons" panose="02000506040000020004" pitchFamily="50" charset="0"/>
                <a:cs typeface="Arial"/>
              </a:rPr>
              <a:t>y</a:t>
            </a:r>
            <a:r>
              <a:rPr sz="1581" spc="-42" dirty="0">
                <a:latin typeface="TT Commons" panose="02000506040000020004" pitchFamily="50" charset="0"/>
                <a:cs typeface="Arial"/>
              </a:rPr>
              <a:t> </a:t>
            </a:r>
            <a:r>
              <a:rPr sz="1581" spc="-110" dirty="0">
                <a:latin typeface="TT Commons" panose="02000506040000020004" pitchFamily="50" charset="0"/>
                <a:cs typeface="Arial"/>
              </a:rPr>
              <a:t>acnéicas</a:t>
            </a:r>
            <a:endParaRPr sz="1581" dirty="0">
              <a:latin typeface="TT Commons" panose="02000506040000020004" pitchFamily="50" charset="0"/>
              <a:cs typeface="Arial"/>
            </a:endParaRPr>
          </a:p>
        </p:txBody>
      </p:sp>
      <p:sp>
        <p:nvSpPr>
          <p:cNvPr id="19" name="object 19"/>
          <p:cNvSpPr txBox="1">
            <a:spLocks noGrp="1"/>
          </p:cNvSpPr>
          <p:nvPr>
            <p:ph type="sldNum" sz="quarter" idx="7"/>
          </p:nvPr>
        </p:nvSpPr>
        <p:spPr>
          <a:xfrm>
            <a:off x="5238397" y="3356943"/>
            <a:ext cx="88449"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14</a:t>
            </a:fld>
            <a:endParaRPr spc="6" dirty="0"/>
          </a:p>
        </p:txBody>
      </p:sp>
      <p:sp>
        <p:nvSpPr>
          <p:cNvPr id="14" name="object 14"/>
          <p:cNvSpPr txBox="1"/>
          <p:nvPr/>
        </p:nvSpPr>
        <p:spPr>
          <a:xfrm>
            <a:off x="6240764" y="1229031"/>
            <a:ext cx="2381900" cy="470769"/>
          </a:xfrm>
          <a:prstGeom prst="rect">
            <a:avLst/>
          </a:prstGeom>
        </p:spPr>
        <p:txBody>
          <a:bodyPr vert="horz" wrap="square" lIns="0" tIns="34416" rIns="0" bIns="0" rtlCol="0">
            <a:spAutoFit/>
          </a:bodyPr>
          <a:lstStyle/>
          <a:p>
            <a:pPr marL="289326" marR="2868" indent="-282515">
              <a:lnSpc>
                <a:spcPts val="1705"/>
              </a:lnSpc>
              <a:spcBef>
                <a:spcPts val="271"/>
              </a:spcBef>
            </a:pPr>
            <a:r>
              <a:rPr sz="1581" spc="-133" dirty="0">
                <a:latin typeface="TT Commons" panose="02000506040000020004" pitchFamily="50" charset="0"/>
                <a:cs typeface="Arial"/>
              </a:rPr>
              <a:t>Regula </a:t>
            </a:r>
            <a:r>
              <a:rPr sz="1581" spc="-71" dirty="0">
                <a:latin typeface="TT Commons" panose="02000506040000020004" pitchFamily="50" charset="0"/>
                <a:cs typeface="Arial"/>
              </a:rPr>
              <a:t>la </a:t>
            </a:r>
            <a:r>
              <a:rPr sz="1581" spc="-85" dirty="0">
                <a:latin typeface="TT Commons" panose="02000506040000020004" pitchFamily="50" charset="0"/>
                <a:cs typeface="Arial"/>
              </a:rPr>
              <a:t>secreción </a:t>
            </a:r>
            <a:r>
              <a:rPr sz="1581" spc="-119" dirty="0">
                <a:latin typeface="TT Commons" panose="02000506040000020004" pitchFamily="50" charset="0"/>
                <a:cs typeface="Arial"/>
              </a:rPr>
              <a:t>sebácea </a:t>
            </a:r>
            <a:r>
              <a:rPr sz="1581" spc="-96" dirty="0">
                <a:latin typeface="TT Commons" panose="02000506040000020004" pitchFamily="50" charset="0"/>
                <a:cs typeface="Arial"/>
              </a:rPr>
              <a:t>y  </a:t>
            </a:r>
            <a:r>
              <a:rPr sz="1581" spc="-54" dirty="0">
                <a:latin typeface="TT Commons" panose="02000506040000020004" pitchFamily="50" charset="0"/>
                <a:cs typeface="Arial"/>
              </a:rPr>
              <a:t>dilatación </a:t>
            </a:r>
            <a:r>
              <a:rPr sz="1581" spc="-79" dirty="0">
                <a:latin typeface="TT Commons" panose="02000506040000020004" pitchFamily="50" charset="0"/>
                <a:cs typeface="Arial"/>
              </a:rPr>
              <a:t>de </a:t>
            </a:r>
            <a:r>
              <a:rPr sz="1581" spc="-85" dirty="0">
                <a:latin typeface="TT Commons" panose="02000506040000020004" pitchFamily="50" charset="0"/>
                <a:cs typeface="Arial"/>
              </a:rPr>
              <a:t>los</a:t>
            </a:r>
            <a:r>
              <a:rPr sz="1581" spc="-133" dirty="0">
                <a:latin typeface="TT Commons" panose="02000506040000020004" pitchFamily="50" charset="0"/>
                <a:cs typeface="Arial"/>
              </a:rPr>
              <a:t> </a:t>
            </a:r>
            <a:r>
              <a:rPr sz="1581" spc="-76" dirty="0">
                <a:latin typeface="TT Commons" panose="02000506040000020004" pitchFamily="50" charset="0"/>
                <a:cs typeface="Arial"/>
              </a:rPr>
              <a:t>poros</a:t>
            </a:r>
            <a:endParaRPr sz="1581">
              <a:latin typeface="TT Commons" panose="02000506040000020004" pitchFamily="50" charset="0"/>
              <a:cs typeface="Arial"/>
            </a:endParaRPr>
          </a:p>
        </p:txBody>
      </p:sp>
      <p:sp>
        <p:nvSpPr>
          <p:cNvPr id="15" name="object 15"/>
          <p:cNvSpPr txBox="1"/>
          <p:nvPr/>
        </p:nvSpPr>
        <p:spPr>
          <a:xfrm>
            <a:off x="3141413" y="3951764"/>
            <a:ext cx="896977" cy="396834"/>
          </a:xfrm>
          <a:prstGeom prst="rect">
            <a:avLst/>
          </a:prstGeom>
        </p:spPr>
        <p:txBody>
          <a:bodyPr vert="horz" wrap="square" lIns="0" tIns="7170" rIns="0" bIns="0" rtlCol="0">
            <a:spAutoFit/>
          </a:bodyPr>
          <a:lstStyle/>
          <a:p>
            <a:pPr marL="7170">
              <a:spcBef>
                <a:spcPts val="610"/>
              </a:spcBef>
            </a:pPr>
            <a:r>
              <a:rPr sz="1016" spc="-51" dirty="0" err="1">
                <a:solidFill>
                  <a:srgbClr val="093E68"/>
                </a:solidFill>
                <a:latin typeface="Arial"/>
                <a:cs typeface="Arial"/>
              </a:rPr>
              <a:t>Volumen</a:t>
            </a:r>
            <a:r>
              <a:rPr sz="1016" spc="-51" dirty="0">
                <a:solidFill>
                  <a:srgbClr val="093E68"/>
                </a:solidFill>
                <a:latin typeface="Arial"/>
                <a:cs typeface="Arial"/>
              </a:rPr>
              <a:t>: 115</a:t>
            </a:r>
            <a:r>
              <a:rPr sz="1016" spc="-90"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Código:</a:t>
            </a:r>
            <a:r>
              <a:rPr sz="1016" spc="-90" dirty="0">
                <a:solidFill>
                  <a:srgbClr val="093E68"/>
                </a:solidFill>
                <a:latin typeface="Arial"/>
                <a:cs typeface="Arial"/>
              </a:rPr>
              <a:t> </a:t>
            </a:r>
            <a:r>
              <a:rPr sz="1016" spc="-51" dirty="0">
                <a:solidFill>
                  <a:srgbClr val="093E68"/>
                </a:solidFill>
                <a:latin typeface="Arial"/>
                <a:cs typeface="Arial"/>
              </a:rPr>
              <a:t>0610658</a:t>
            </a:r>
            <a:endParaRPr sz="1016" dirty="0">
              <a:latin typeface="Arial"/>
              <a:cs typeface="Arial"/>
            </a:endParaRPr>
          </a:p>
        </p:txBody>
      </p:sp>
      <p:sp>
        <p:nvSpPr>
          <p:cNvPr id="16" name="object 16"/>
          <p:cNvSpPr txBox="1"/>
          <p:nvPr/>
        </p:nvSpPr>
        <p:spPr>
          <a:xfrm>
            <a:off x="8054206" y="3951763"/>
            <a:ext cx="895543" cy="396834"/>
          </a:xfrm>
          <a:prstGeom prst="rect">
            <a:avLst/>
          </a:prstGeom>
        </p:spPr>
        <p:txBody>
          <a:bodyPr vert="horz" wrap="square" lIns="0" tIns="7170" rIns="0" bIns="0" rtlCol="0">
            <a:spAutoFit/>
          </a:bodyPr>
          <a:lstStyle/>
          <a:p>
            <a:pPr marL="7170">
              <a:spcBef>
                <a:spcPts val="610"/>
              </a:spcBef>
            </a:pPr>
            <a:r>
              <a:rPr sz="1016" spc="-51" dirty="0" err="1">
                <a:solidFill>
                  <a:srgbClr val="093E68"/>
                </a:solidFill>
                <a:latin typeface="Arial"/>
                <a:cs typeface="Arial"/>
              </a:rPr>
              <a:t>Volumen</a:t>
            </a:r>
            <a:r>
              <a:rPr sz="1016" spc="-51" dirty="0">
                <a:solidFill>
                  <a:srgbClr val="093E68"/>
                </a:solidFill>
                <a:latin typeface="Arial"/>
                <a:cs typeface="Arial"/>
              </a:rPr>
              <a:t>: </a:t>
            </a:r>
            <a:r>
              <a:rPr sz="1016" spc="-54" dirty="0">
                <a:solidFill>
                  <a:srgbClr val="093E68"/>
                </a:solidFill>
                <a:latin typeface="Arial"/>
                <a:cs typeface="Arial"/>
              </a:rPr>
              <a:t>50</a:t>
            </a:r>
            <a:r>
              <a:rPr sz="1016" spc="-62"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Código:</a:t>
            </a:r>
            <a:r>
              <a:rPr sz="1016" spc="-79" dirty="0">
                <a:solidFill>
                  <a:srgbClr val="093E68"/>
                </a:solidFill>
                <a:latin typeface="Arial"/>
                <a:cs typeface="Arial"/>
              </a:rPr>
              <a:t> </a:t>
            </a:r>
            <a:r>
              <a:rPr sz="1016" spc="-51" dirty="0">
                <a:solidFill>
                  <a:srgbClr val="093E68"/>
                </a:solidFill>
                <a:latin typeface="Arial"/>
                <a:cs typeface="Arial"/>
              </a:rPr>
              <a:t>0610652</a:t>
            </a:r>
            <a:endParaRPr sz="1016" dirty="0">
              <a:latin typeface="Arial"/>
              <a:cs typeface="Arial"/>
            </a:endParaRPr>
          </a:p>
        </p:txBody>
      </p:sp>
      <p:sp>
        <p:nvSpPr>
          <p:cNvPr id="21" name="Título 8"/>
          <p:cNvSpPr>
            <a:spLocks noGrp="1"/>
          </p:cNvSpPr>
          <p:nvPr>
            <p:ph type="title"/>
          </p:nvPr>
        </p:nvSpPr>
        <p:spPr>
          <a:xfrm>
            <a:off x="698500" y="445037"/>
            <a:ext cx="5263942" cy="332399"/>
          </a:xfrm>
        </p:spPr>
        <p:txBody>
          <a:bodyPr/>
          <a:lstStyle/>
          <a:p>
            <a:r>
              <a:rPr lang="es-ES" sz="2400" spc="300" dirty="0">
                <a:latin typeface="Bebas Neue Regular" panose="00000500000000000000" pitchFamily="50" charset="0"/>
              </a:rPr>
              <a:t>PIELES grasas y con tendencia </a:t>
            </a:r>
            <a:r>
              <a:rPr lang="es-ES" sz="2400" spc="300" dirty="0" err="1">
                <a:latin typeface="Bebas Neue Regular" panose="00000500000000000000" pitchFamily="50" charset="0"/>
              </a:rPr>
              <a:t>acneica</a:t>
            </a:r>
            <a:endParaRPr lang="es-ES" sz="2400" spc="300" dirty="0">
              <a:latin typeface="Bebas Neue Regular" panose="00000500000000000000" pitchFamily="50"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7" y="3356943"/>
            <a:ext cx="88449"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15</a:t>
            </a:fld>
            <a:endParaRPr spc="6" dirty="0"/>
          </a:p>
        </p:txBody>
      </p:sp>
      <p:sp>
        <p:nvSpPr>
          <p:cNvPr id="11" name="Título 8"/>
          <p:cNvSpPr txBox="1">
            <a:spLocks/>
          </p:cNvSpPr>
          <p:nvPr/>
        </p:nvSpPr>
        <p:spPr>
          <a:xfrm>
            <a:off x="698500" y="445037"/>
            <a:ext cx="5263942"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a:latin typeface="Bebas Neue Regular" panose="00000500000000000000" pitchFamily="50" charset="0"/>
              </a:rPr>
              <a:t>PIELES grasas y con tendencia acneica</a:t>
            </a:r>
            <a:endParaRPr lang="es-ES" sz="2400" spc="300" dirty="0">
              <a:latin typeface="Bebas Neue Regular" panose="00000500000000000000" pitchFamily="50" charset="0"/>
            </a:endParaRPr>
          </a:p>
        </p:txBody>
      </p:sp>
      <p:sp>
        <p:nvSpPr>
          <p:cNvPr id="13" name="object 2"/>
          <p:cNvSpPr txBox="1"/>
          <p:nvPr/>
        </p:nvSpPr>
        <p:spPr>
          <a:xfrm>
            <a:off x="2751189" y="1425601"/>
            <a:ext cx="6138811" cy="2735831"/>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Acniderm gel 115 ml</a:t>
            </a:r>
          </a:p>
          <a:p>
            <a:pPr>
              <a:spcBef>
                <a:spcPts val="8"/>
              </a:spcBef>
              <a:buFont typeface="Arial"/>
              <a:buChar char="•"/>
            </a:pPr>
            <a:endParaRPr sz="1600" dirty="0">
              <a:latin typeface="TT Commons" panose="02000506040000020004" pitchFamily="50" charset="0"/>
              <a:cs typeface="Arial"/>
            </a:endParaRPr>
          </a:p>
          <a:p>
            <a:pPr marL="265306" marR="218339" indent="-258135">
              <a:lnSpc>
                <a:spcPts val="1711"/>
              </a:lnSpc>
              <a:buChar char="•"/>
              <a:tabLst>
                <a:tab pos="264947" algn="l"/>
                <a:tab pos="265306" algn="l"/>
              </a:tabLst>
            </a:pPr>
            <a:r>
              <a:rPr sz="1600" dirty="0">
                <a:latin typeface="TT Commons" panose="02000506040000020004" pitchFamily="50" charset="0"/>
                <a:cs typeface="Arial"/>
              </a:rPr>
              <a:t>Ingrediente activo: ácido salicílico, Zinc PCA, Alantoína, digluconato de clorhexidina,  aceite esencial de limón, aceite esencial de menta, lactato de mentilo.</a:t>
            </a:r>
          </a:p>
          <a:p>
            <a:pPr>
              <a:spcBef>
                <a:spcPts val="20"/>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dirty="0">
                <a:latin typeface="TT Commons" panose="02000506040000020004" pitchFamily="50" charset="0"/>
                <a:cs typeface="Arial"/>
              </a:rPr>
              <a:t>Indicado para la limpieza de pieles grasas, seborreicas y con tendencia acnéica. Prepara  la piel para la aplicación de tratamientos más específicos como acniderm crema.</a:t>
            </a:r>
          </a:p>
          <a:p>
            <a:pPr>
              <a:spcBef>
                <a:spcPts val="25"/>
              </a:spcBef>
              <a:buFont typeface="Arial"/>
              <a:buChar char="•"/>
            </a:pPr>
            <a:endParaRPr sz="1600" dirty="0">
              <a:latin typeface="TT Commons" panose="02000506040000020004" pitchFamily="50" charset="0"/>
              <a:cs typeface="Arial"/>
            </a:endParaRPr>
          </a:p>
          <a:p>
            <a:pPr marL="265306" marR="63817" indent="-258135">
              <a:lnSpc>
                <a:spcPts val="1705"/>
              </a:lnSpc>
              <a:buChar char="•"/>
              <a:tabLst>
                <a:tab pos="264947" algn="l"/>
                <a:tab pos="265306" algn="l"/>
              </a:tabLst>
            </a:pPr>
            <a:r>
              <a:rPr sz="1600" dirty="0">
                <a:latin typeface="TT Commons" panose="02000506040000020004" pitchFamily="50" charset="0"/>
                <a:cs typeface="Arial"/>
              </a:rPr>
              <a:t>Modo de empleo: con las manos humedecidas, aplicar sobre la zona a limpiar y hacer  emulsionar para luego retirar con abundante agua.</a:t>
            </a:r>
          </a:p>
        </p:txBody>
      </p:sp>
      <p:sp>
        <p:nvSpPr>
          <p:cNvPr id="16" name="object 3"/>
          <p:cNvSpPr/>
          <p:nvPr/>
        </p:nvSpPr>
        <p:spPr>
          <a:xfrm>
            <a:off x="1117600" y="1425601"/>
            <a:ext cx="818885" cy="3099010"/>
          </a:xfrm>
          <a:prstGeom prst="rect">
            <a:avLst/>
          </a:prstGeom>
          <a:blipFill>
            <a:blip r:embed="rId2" cstate="print"/>
            <a:stretch>
              <a:fillRect/>
            </a:stretch>
          </a:blipFill>
        </p:spPr>
        <p:txBody>
          <a:bodyPr wrap="square" lIns="0" tIns="0" rIns="0" bIns="0" rtlCol="0"/>
          <a:lstStyle/>
          <a:p>
            <a:endParaRPr sz="597"/>
          </a:p>
        </p:txBody>
      </p:sp>
      <p:grpSp>
        <p:nvGrpSpPr>
          <p:cNvPr id="19" name="object 4"/>
          <p:cNvGrpSpPr/>
          <p:nvPr/>
        </p:nvGrpSpPr>
        <p:grpSpPr>
          <a:xfrm>
            <a:off x="698499" y="4686300"/>
            <a:ext cx="1790701" cy="330541"/>
            <a:chOff x="283463" y="7711439"/>
            <a:chExt cx="3729354" cy="585470"/>
          </a:xfrm>
        </p:grpSpPr>
        <p:sp>
          <p:nvSpPr>
            <p:cNvPr id="20" name="object 5"/>
            <p:cNvSpPr/>
            <p:nvPr/>
          </p:nvSpPr>
          <p:spPr>
            <a:xfrm>
              <a:off x="286511" y="7714487"/>
              <a:ext cx="3723640" cy="579120"/>
            </a:xfrm>
            <a:custGeom>
              <a:avLst/>
              <a:gdLst/>
              <a:ahLst/>
              <a:cxnLst/>
              <a:rect l="l" t="t" r="r" b="b"/>
              <a:pathLst>
                <a:path w="3723640" h="579120">
                  <a:moveTo>
                    <a:pt x="3626612" y="0"/>
                  </a:moveTo>
                  <a:lnTo>
                    <a:pt x="96520" y="0"/>
                  </a:lnTo>
                  <a:lnTo>
                    <a:pt x="58952" y="7585"/>
                  </a:lnTo>
                  <a:lnTo>
                    <a:pt x="28271" y="28271"/>
                  </a:lnTo>
                  <a:lnTo>
                    <a:pt x="7585" y="58952"/>
                  </a:lnTo>
                  <a:lnTo>
                    <a:pt x="0" y="96519"/>
                  </a:lnTo>
                  <a:lnTo>
                    <a:pt x="0" y="482599"/>
                  </a:lnTo>
                  <a:lnTo>
                    <a:pt x="7585" y="520167"/>
                  </a:lnTo>
                  <a:lnTo>
                    <a:pt x="28271" y="550848"/>
                  </a:lnTo>
                  <a:lnTo>
                    <a:pt x="58952" y="571534"/>
                  </a:lnTo>
                  <a:lnTo>
                    <a:pt x="96520" y="579119"/>
                  </a:lnTo>
                  <a:lnTo>
                    <a:pt x="3626612" y="579119"/>
                  </a:lnTo>
                  <a:lnTo>
                    <a:pt x="3664196" y="571534"/>
                  </a:lnTo>
                  <a:lnTo>
                    <a:pt x="3694874" y="550848"/>
                  </a:lnTo>
                  <a:lnTo>
                    <a:pt x="3715551" y="520167"/>
                  </a:lnTo>
                  <a:lnTo>
                    <a:pt x="3723132" y="482599"/>
                  </a:lnTo>
                  <a:lnTo>
                    <a:pt x="3723132" y="96519"/>
                  </a:lnTo>
                  <a:lnTo>
                    <a:pt x="3715551" y="58952"/>
                  </a:lnTo>
                  <a:lnTo>
                    <a:pt x="3694874" y="28271"/>
                  </a:lnTo>
                  <a:lnTo>
                    <a:pt x="3664196" y="7585"/>
                  </a:lnTo>
                  <a:lnTo>
                    <a:pt x="3626612" y="0"/>
                  </a:lnTo>
                  <a:close/>
                </a:path>
              </a:pathLst>
            </a:custGeom>
            <a:solidFill>
              <a:srgbClr val="6FAC46"/>
            </a:solidFill>
          </p:spPr>
          <p:txBody>
            <a:bodyPr wrap="square" lIns="0" tIns="0" rIns="0" bIns="0" rtlCol="0"/>
            <a:lstStyle/>
            <a:p>
              <a:endParaRPr sz="597"/>
            </a:p>
          </p:txBody>
        </p:sp>
        <p:sp>
          <p:nvSpPr>
            <p:cNvPr id="21" name="object 6"/>
            <p:cNvSpPr/>
            <p:nvPr/>
          </p:nvSpPr>
          <p:spPr>
            <a:xfrm>
              <a:off x="286511" y="7714487"/>
              <a:ext cx="3723640" cy="579120"/>
            </a:xfrm>
            <a:custGeom>
              <a:avLst/>
              <a:gdLst/>
              <a:ahLst/>
              <a:cxnLst/>
              <a:rect l="l" t="t" r="r" b="b"/>
              <a:pathLst>
                <a:path w="3723640" h="579120">
                  <a:moveTo>
                    <a:pt x="0" y="96519"/>
                  </a:moveTo>
                  <a:lnTo>
                    <a:pt x="7585" y="58952"/>
                  </a:lnTo>
                  <a:lnTo>
                    <a:pt x="28271" y="28271"/>
                  </a:lnTo>
                  <a:lnTo>
                    <a:pt x="58952" y="7585"/>
                  </a:lnTo>
                  <a:lnTo>
                    <a:pt x="96520" y="0"/>
                  </a:lnTo>
                  <a:lnTo>
                    <a:pt x="3626612" y="0"/>
                  </a:lnTo>
                  <a:lnTo>
                    <a:pt x="3664196" y="7585"/>
                  </a:lnTo>
                  <a:lnTo>
                    <a:pt x="3694874" y="28271"/>
                  </a:lnTo>
                  <a:lnTo>
                    <a:pt x="3715551" y="58952"/>
                  </a:lnTo>
                  <a:lnTo>
                    <a:pt x="3723132" y="96519"/>
                  </a:lnTo>
                  <a:lnTo>
                    <a:pt x="3723132" y="482599"/>
                  </a:lnTo>
                  <a:lnTo>
                    <a:pt x="3715551" y="520167"/>
                  </a:lnTo>
                  <a:lnTo>
                    <a:pt x="3694874" y="550848"/>
                  </a:lnTo>
                  <a:lnTo>
                    <a:pt x="3664196" y="571534"/>
                  </a:lnTo>
                  <a:lnTo>
                    <a:pt x="3626612" y="579119"/>
                  </a:lnTo>
                  <a:lnTo>
                    <a:pt x="96520" y="579119"/>
                  </a:lnTo>
                  <a:lnTo>
                    <a:pt x="58952" y="571534"/>
                  </a:lnTo>
                  <a:lnTo>
                    <a:pt x="28271" y="550848"/>
                  </a:lnTo>
                  <a:lnTo>
                    <a:pt x="7585" y="520167"/>
                  </a:lnTo>
                  <a:lnTo>
                    <a:pt x="0" y="482599"/>
                  </a:lnTo>
                  <a:lnTo>
                    <a:pt x="0" y="96519"/>
                  </a:lnTo>
                  <a:close/>
                </a:path>
              </a:pathLst>
            </a:custGeom>
            <a:ln w="6096">
              <a:solidFill>
                <a:srgbClr val="6FAC46"/>
              </a:solidFill>
            </a:ln>
          </p:spPr>
          <p:txBody>
            <a:bodyPr wrap="square" lIns="0" tIns="0" rIns="0" bIns="0" rtlCol="0"/>
            <a:lstStyle/>
            <a:p>
              <a:endParaRPr sz="597"/>
            </a:p>
          </p:txBody>
        </p:sp>
      </p:grpSp>
      <p:sp>
        <p:nvSpPr>
          <p:cNvPr id="22" name="object 7"/>
          <p:cNvSpPr txBox="1"/>
          <p:nvPr/>
        </p:nvSpPr>
        <p:spPr>
          <a:xfrm>
            <a:off x="1115005" y="4711654"/>
            <a:ext cx="925384" cy="253100"/>
          </a:xfrm>
          <a:prstGeom prst="rect">
            <a:avLst/>
          </a:prstGeom>
        </p:spPr>
        <p:txBody>
          <a:bodyPr vert="horz" wrap="square" lIns="0" tIns="6812" rIns="0" bIns="0" rtlCol="0">
            <a:spAutoFit/>
          </a:bodyPr>
          <a:lstStyle/>
          <a:p>
            <a:pPr marL="7170">
              <a:spcBef>
                <a:spcPts val="54"/>
              </a:spcBef>
            </a:pPr>
            <a:r>
              <a:rPr sz="1600" spc="-3" dirty="0">
                <a:solidFill>
                  <a:srgbClr val="FFFFFF"/>
                </a:solidFill>
                <a:latin typeface="Bebas Neue Regular" panose="00000500000000000000" pitchFamily="50" charset="0"/>
                <a:cs typeface="Carlito"/>
              </a:rPr>
              <a:t>Acniderm</a:t>
            </a:r>
            <a:r>
              <a:rPr sz="1600" spc="-25"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gel</a:t>
            </a:r>
            <a:endParaRPr sz="1600" dirty="0">
              <a:latin typeface="Bebas Neue Regular" panose="00000500000000000000" pitchFamily="50" charset="0"/>
              <a:cs typeface="Carlito"/>
            </a:endParaRPr>
          </a:p>
        </p:txBody>
      </p:sp>
    </p:spTree>
    <p:extLst>
      <p:ext uri="{BB962C8B-B14F-4D97-AF65-F5344CB8AC3E}">
        <p14:creationId xmlns:p14="http://schemas.microsoft.com/office/powerpoint/2010/main" val="244709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7" y="3356943"/>
            <a:ext cx="88449"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16</a:t>
            </a:fld>
            <a:endParaRPr spc="6" dirty="0"/>
          </a:p>
        </p:txBody>
      </p:sp>
      <p:sp>
        <p:nvSpPr>
          <p:cNvPr id="11" name="Título 8"/>
          <p:cNvSpPr txBox="1">
            <a:spLocks/>
          </p:cNvSpPr>
          <p:nvPr/>
        </p:nvSpPr>
        <p:spPr>
          <a:xfrm>
            <a:off x="698500" y="445037"/>
            <a:ext cx="5263942"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a:latin typeface="Bebas Neue Regular" panose="00000500000000000000" pitchFamily="50" charset="0"/>
              </a:rPr>
              <a:t>PIELES grasas y con tendencia acneica</a:t>
            </a:r>
            <a:endParaRPr lang="es-ES" sz="2400" spc="300" dirty="0">
              <a:latin typeface="Bebas Neue Regular" panose="00000500000000000000" pitchFamily="50" charset="0"/>
            </a:endParaRPr>
          </a:p>
        </p:txBody>
      </p:sp>
      <p:grpSp>
        <p:nvGrpSpPr>
          <p:cNvPr id="19" name="object 4"/>
          <p:cNvGrpSpPr/>
          <p:nvPr/>
        </p:nvGrpSpPr>
        <p:grpSpPr>
          <a:xfrm>
            <a:off x="698499" y="4686300"/>
            <a:ext cx="1790701" cy="330541"/>
            <a:chOff x="283463" y="7711439"/>
            <a:chExt cx="3729354" cy="585470"/>
          </a:xfrm>
        </p:grpSpPr>
        <p:sp>
          <p:nvSpPr>
            <p:cNvPr id="20" name="object 5"/>
            <p:cNvSpPr/>
            <p:nvPr/>
          </p:nvSpPr>
          <p:spPr>
            <a:xfrm>
              <a:off x="286511" y="7714487"/>
              <a:ext cx="3723640" cy="579120"/>
            </a:xfrm>
            <a:custGeom>
              <a:avLst/>
              <a:gdLst/>
              <a:ahLst/>
              <a:cxnLst/>
              <a:rect l="l" t="t" r="r" b="b"/>
              <a:pathLst>
                <a:path w="3723640" h="579120">
                  <a:moveTo>
                    <a:pt x="3626612" y="0"/>
                  </a:moveTo>
                  <a:lnTo>
                    <a:pt x="96520" y="0"/>
                  </a:lnTo>
                  <a:lnTo>
                    <a:pt x="58952" y="7585"/>
                  </a:lnTo>
                  <a:lnTo>
                    <a:pt x="28271" y="28271"/>
                  </a:lnTo>
                  <a:lnTo>
                    <a:pt x="7585" y="58952"/>
                  </a:lnTo>
                  <a:lnTo>
                    <a:pt x="0" y="96519"/>
                  </a:lnTo>
                  <a:lnTo>
                    <a:pt x="0" y="482599"/>
                  </a:lnTo>
                  <a:lnTo>
                    <a:pt x="7585" y="520167"/>
                  </a:lnTo>
                  <a:lnTo>
                    <a:pt x="28271" y="550848"/>
                  </a:lnTo>
                  <a:lnTo>
                    <a:pt x="58952" y="571534"/>
                  </a:lnTo>
                  <a:lnTo>
                    <a:pt x="96520" y="579119"/>
                  </a:lnTo>
                  <a:lnTo>
                    <a:pt x="3626612" y="579119"/>
                  </a:lnTo>
                  <a:lnTo>
                    <a:pt x="3664196" y="571534"/>
                  </a:lnTo>
                  <a:lnTo>
                    <a:pt x="3694874" y="550848"/>
                  </a:lnTo>
                  <a:lnTo>
                    <a:pt x="3715551" y="520167"/>
                  </a:lnTo>
                  <a:lnTo>
                    <a:pt x="3723132" y="482599"/>
                  </a:lnTo>
                  <a:lnTo>
                    <a:pt x="3723132" y="96519"/>
                  </a:lnTo>
                  <a:lnTo>
                    <a:pt x="3715551" y="58952"/>
                  </a:lnTo>
                  <a:lnTo>
                    <a:pt x="3694874" y="28271"/>
                  </a:lnTo>
                  <a:lnTo>
                    <a:pt x="3664196" y="7585"/>
                  </a:lnTo>
                  <a:lnTo>
                    <a:pt x="3626612" y="0"/>
                  </a:lnTo>
                  <a:close/>
                </a:path>
              </a:pathLst>
            </a:custGeom>
            <a:solidFill>
              <a:srgbClr val="6FAC46"/>
            </a:solidFill>
          </p:spPr>
          <p:txBody>
            <a:bodyPr wrap="square" lIns="0" tIns="0" rIns="0" bIns="0" rtlCol="0"/>
            <a:lstStyle/>
            <a:p>
              <a:endParaRPr sz="597"/>
            </a:p>
          </p:txBody>
        </p:sp>
        <p:sp>
          <p:nvSpPr>
            <p:cNvPr id="21" name="object 6"/>
            <p:cNvSpPr/>
            <p:nvPr/>
          </p:nvSpPr>
          <p:spPr>
            <a:xfrm>
              <a:off x="286511" y="7714487"/>
              <a:ext cx="3723640" cy="579120"/>
            </a:xfrm>
            <a:custGeom>
              <a:avLst/>
              <a:gdLst/>
              <a:ahLst/>
              <a:cxnLst/>
              <a:rect l="l" t="t" r="r" b="b"/>
              <a:pathLst>
                <a:path w="3723640" h="579120">
                  <a:moveTo>
                    <a:pt x="0" y="96519"/>
                  </a:moveTo>
                  <a:lnTo>
                    <a:pt x="7585" y="58952"/>
                  </a:lnTo>
                  <a:lnTo>
                    <a:pt x="28271" y="28271"/>
                  </a:lnTo>
                  <a:lnTo>
                    <a:pt x="58952" y="7585"/>
                  </a:lnTo>
                  <a:lnTo>
                    <a:pt x="96520" y="0"/>
                  </a:lnTo>
                  <a:lnTo>
                    <a:pt x="3626612" y="0"/>
                  </a:lnTo>
                  <a:lnTo>
                    <a:pt x="3664196" y="7585"/>
                  </a:lnTo>
                  <a:lnTo>
                    <a:pt x="3694874" y="28271"/>
                  </a:lnTo>
                  <a:lnTo>
                    <a:pt x="3715551" y="58952"/>
                  </a:lnTo>
                  <a:lnTo>
                    <a:pt x="3723132" y="96519"/>
                  </a:lnTo>
                  <a:lnTo>
                    <a:pt x="3723132" y="482599"/>
                  </a:lnTo>
                  <a:lnTo>
                    <a:pt x="3715551" y="520167"/>
                  </a:lnTo>
                  <a:lnTo>
                    <a:pt x="3694874" y="550848"/>
                  </a:lnTo>
                  <a:lnTo>
                    <a:pt x="3664196" y="571534"/>
                  </a:lnTo>
                  <a:lnTo>
                    <a:pt x="3626612" y="579119"/>
                  </a:lnTo>
                  <a:lnTo>
                    <a:pt x="96520" y="579119"/>
                  </a:lnTo>
                  <a:lnTo>
                    <a:pt x="58952" y="571534"/>
                  </a:lnTo>
                  <a:lnTo>
                    <a:pt x="28271" y="550848"/>
                  </a:lnTo>
                  <a:lnTo>
                    <a:pt x="7585" y="520167"/>
                  </a:lnTo>
                  <a:lnTo>
                    <a:pt x="0" y="482599"/>
                  </a:lnTo>
                  <a:lnTo>
                    <a:pt x="0" y="96519"/>
                  </a:lnTo>
                  <a:close/>
                </a:path>
              </a:pathLst>
            </a:custGeom>
            <a:ln w="6096">
              <a:solidFill>
                <a:srgbClr val="6FAC46"/>
              </a:solidFill>
            </a:ln>
          </p:spPr>
          <p:txBody>
            <a:bodyPr wrap="square" lIns="0" tIns="0" rIns="0" bIns="0" rtlCol="0"/>
            <a:lstStyle/>
            <a:p>
              <a:endParaRPr sz="597"/>
            </a:p>
          </p:txBody>
        </p:sp>
      </p:grpSp>
      <p:sp>
        <p:nvSpPr>
          <p:cNvPr id="22" name="object 7"/>
          <p:cNvSpPr txBox="1"/>
          <p:nvPr/>
        </p:nvSpPr>
        <p:spPr>
          <a:xfrm>
            <a:off x="1115005" y="4711655"/>
            <a:ext cx="1101230" cy="253100"/>
          </a:xfrm>
          <a:prstGeom prst="rect">
            <a:avLst/>
          </a:prstGeom>
        </p:spPr>
        <p:txBody>
          <a:bodyPr vert="horz" wrap="square" lIns="0" tIns="6812" rIns="0" bIns="0" rtlCol="0">
            <a:spAutoFit/>
          </a:bodyPr>
          <a:lstStyle/>
          <a:p>
            <a:pPr marL="7170">
              <a:spcBef>
                <a:spcPts val="54"/>
              </a:spcBef>
            </a:pPr>
            <a:r>
              <a:rPr sz="1600" spc="-3" dirty="0" err="1">
                <a:solidFill>
                  <a:srgbClr val="FFFFFF"/>
                </a:solidFill>
                <a:latin typeface="Bebas Neue Regular" panose="00000500000000000000" pitchFamily="50" charset="0"/>
                <a:cs typeface="Carlito"/>
              </a:rPr>
              <a:t>Acniderm</a:t>
            </a:r>
            <a:r>
              <a:rPr sz="1600" spc="-25" dirty="0">
                <a:solidFill>
                  <a:srgbClr val="FFFFFF"/>
                </a:solidFill>
                <a:latin typeface="Bebas Neue Regular" panose="00000500000000000000" pitchFamily="50" charset="0"/>
                <a:cs typeface="Carlito"/>
              </a:rPr>
              <a:t> </a:t>
            </a:r>
            <a:r>
              <a:rPr lang="es-ES" sz="1600" spc="-6" dirty="0">
                <a:solidFill>
                  <a:srgbClr val="FFFFFF"/>
                </a:solidFill>
                <a:latin typeface="Bebas Neue Regular" panose="00000500000000000000" pitchFamily="50" charset="0"/>
                <a:cs typeface="Carlito"/>
              </a:rPr>
              <a:t>crema</a:t>
            </a:r>
            <a:endParaRPr sz="1600" dirty="0">
              <a:latin typeface="Bebas Neue Regular" panose="00000500000000000000" pitchFamily="50" charset="0"/>
              <a:cs typeface="Carlito"/>
            </a:endParaRPr>
          </a:p>
        </p:txBody>
      </p:sp>
      <p:sp>
        <p:nvSpPr>
          <p:cNvPr id="10" name="object 2"/>
          <p:cNvSpPr txBox="1"/>
          <p:nvPr/>
        </p:nvSpPr>
        <p:spPr>
          <a:xfrm>
            <a:off x="2794001" y="1593704"/>
            <a:ext cx="6019800" cy="2817841"/>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Acniderm crema 50 ml</a:t>
            </a:r>
          </a:p>
          <a:p>
            <a:pPr>
              <a:spcBef>
                <a:spcPts val="17"/>
              </a:spcBef>
              <a:buFont typeface="Arial"/>
              <a:buChar char="•"/>
            </a:pPr>
            <a:endParaRPr sz="1600" dirty="0">
              <a:latin typeface="TT Commons" panose="02000506040000020004" pitchFamily="50" charset="0"/>
              <a:cs typeface="Arial"/>
            </a:endParaRPr>
          </a:p>
          <a:p>
            <a:pPr marL="265306" marR="152013" indent="-258135">
              <a:lnSpc>
                <a:spcPct val="91500"/>
              </a:lnSpc>
              <a:buChar char="•"/>
              <a:tabLst>
                <a:tab pos="264947" algn="l"/>
                <a:tab pos="265306" algn="l"/>
                <a:tab pos="1841722" algn="l"/>
              </a:tabLst>
            </a:pPr>
            <a:r>
              <a:rPr sz="1600" dirty="0">
                <a:latin typeface="TT Commons" panose="02000506040000020004" pitchFamily="50" charset="0"/>
                <a:cs typeface="Arial"/>
              </a:rPr>
              <a:t>Ingrediente activo:	Capryloil Glycine, Extracto de Enantia chloranta, Extracto de  Plantago lanceolata, Mahonia aquifolium, salicilato sódico, Zinc PCA, Ácido Salicílico,  Ácido DL Málico.</a:t>
            </a:r>
          </a:p>
          <a:p>
            <a:pPr>
              <a:spcBef>
                <a:spcPts val="11"/>
              </a:spcBef>
              <a:buFont typeface="Arial"/>
              <a:buChar char="•"/>
            </a:pPr>
            <a:endParaRPr sz="1600" dirty="0">
              <a:latin typeface="TT Commons" panose="02000506040000020004" pitchFamily="50" charset="0"/>
              <a:cs typeface="Arial"/>
            </a:endParaRPr>
          </a:p>
          <a:p>
            <a:pPr marL="265306" marR="259928" indent="-258135">
              <a:lnSpc>
                <a:spcPts val="1711"/>
              </a:lnSpc>
              <a:buChar char="•"/>
              <a:tabLst>
                <a:tab pos="264947" algn="l"/>
                <a:tab pos="265306" algn="l"/>
              </a:tabLst>
            </a:pPr>
            <a:r>
              <a:rPr sz="1600" dirty="0">
                <a:latin typeface="TT Commons" panose="02000506040000020004" pitchFamily="50" charset="0"/>
                <a:cs typeface="Arial"/>
              </a:rPr>
              <a:t>Indicado para cuidado diario de pieles grasas, seborreicas y con tendencia acnéica.  Regula la secreción sebácea, el enrojecimiento y la dilatación de poros</a:t>
            </a:r>
          </a:p>
          <a:p>
            <a:pPr>
              <a:spcBef>
                <a:spcPts val="28"/>
              </a:spcBef>
              <a:buFont typeface="Arial"/>
              <a:buChar char="•"/>
            </a:pPr>
            <a:endParaRPr sz="1600" dirty="0">
              <a:latin typeface="TT Commons" panose="02000506040000020004" pitchFamily="50" charset="0"/>
              <a:cs typeface="Arial"/>
            </a:endParaRPr>
          </a:p>
          <a:p>
            <a:pPr marL="265306" indent="-258135">
              <a:buChar char="•"/>
              <a:tabLst>
                <a:tab pos="264947" algn="l"/>
                <a:tab pos="265306" algn="l"/>
              </a:tabLst>
            </a:pPr>
            <a:r>
              <a:rPr sz="1600" dirty="0">
                <a:latin typeface="TT Commons" panose="02000506040000020004" pitchFamily="50" charset="0"/>
                <a:cs typeface="Arial"/>
              </a:rPr>
              <a:t>Modo de empleo: aplicar sobre la zona a tratar con suaves masajes hasta su absorción</a:t>
            </a:r>
          </a:p>
        </p:txBody>
      </p:sp>
      <p:sp>
        <p:nvSpPr>
          <p:cNvPr id="14" name="object 7"/>
          <p:cNvSpPr/>
          <p:nvPr/>
        </p:nvSpPr>
        <p:spPr>
          <a:xfrm>
            <a:off x="965200" y="1325222"/>
            <a:ext cx="1251035" cy="3312576"/>
          </a:xfrm>
          <a:prstGeom prst="rect">
            <a:avLst/>
          </a:prstGeom>
          <a:blipFill>
            <a:blip r:embed="rId2" cstate="print"/>
            <a:stretch>
              <a:fillRect/>
            </a:stretch>
          </a:blipFill>
        </p:spPr>
        <p:txBody>
          <a:bodyPr wrap="square" lIns="0" tIns="0" rIns="0" bIns="0" rtlCol="0"/>
          <a:lstStyle/>
          <a:p>
            <a:endParaRPr sz="597"/>
          </a:p>
        </p:txBody>
      </p:sp>
    </p:spTree>
    <p:extLst>
      <p:ext uri="{BB962C8B-B14F-4D97-AF65-F5344CB8AC3E}">
        <p14:creationId xmlns:p14="http://schemas.microsoft.com/office/powerpoint/2010/main" val="186325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8"/>
          <p:cNvSpPr>
            <a:spLocks noGrp="1"/>
          </p:cNvSpPr>
          <p:nvPr>
            <p:ph type="title"/>
          </p:nvPr>
        </p:nvSpPr>
        <p:spPr>
          <a:xfrm>
            <a:off x="698500" y="445037"/>
            <a:ext cx="5899372" cy="332399"/>
          </a:xfrm>
        </p:spPr>
        <p:txBody>
          <a:bodyPr/>
          <a:lstStyle/>
          <a:p>
            <a:r>
              <a:rPr lang="es-ES" sz="2400" spc="300" dirty="0">
                <a:latin typeface="Bebas Neue Regular" panose="00000500000000000000" pitchFamily="50" charset="0"/>
              </a:rPr>
              <a:t>PIELES dañada y necesidad de regeneración</a:t>
            </a:r>
          </a:p>
        </p:txBody>
      </p:sp>
      <p:sp>
        <p:nvSpPr>
          <p:cNvPr id="6" name="object 4"/>
          <p:cNvSpPr/>
          <p:nvPr/>
        </p:nvSpPr>
        <p:spPr>
          <a:xfrm>
            <a:off x="5141828" y="1485900"/>
            <a:ext cx="809640" cy="2281435"/>
          </a:xfrm>
          <a:prstGeom prst="rect">
            <a:avLst/>
          </a:prstGeom>
          <a:blipFill>
            <a:blip r:embed="rId2" cstate="print"/>
            <a:stretch>
              <a:fillRect/>
            </a:stretch>
          </a:blipFill>
        </p:spPr>
        <p:txBody>
          <a:bodyPr wrap="square" lIns="0" tIns="0" rIns="0" bIns="0" rtlCol="0"/>
          <a:lstStyle/>
          <a:p>
            <a:endParaRPr sz="597"/>
          </a:p>
        </p:txBody>
      </p:sp>
      <p:sp>
        <p:nvSpPr>
          <p:cNvPr id="7" name="object 5"/>
          <p:cNvSpPr/>
          <p:nvPr/>
        </p:nvSpPr>
        <p:spPr>
          <a:xfrm>
            <a:off x="4289753" y="1835363"/>
            <a:ext cx="548303" cy="1923243"/>
          </a:xfrm>
          <a:prstGeom prst="rect">
            <a:avLst/>
          </a:prstGeom>
          <a:blipFill>
            <a:blip r:embed="rId3" cstate="print"/>
            <a:stretch>
              <a:fillRect/>
            </a:stretch>
          </a:blipFill>
        </p:spPr>
        <p:txBody>
          <a:bodyPr wrap="square" lIns="0" tIns="0" rIns="0" bIns="0" rtlCol="0"/>
          <a:lstStyle/>
          <a:p>
            <a:endParaRPr sz="597"/>
          </a:p>
        </p:txBody>
      </p:sp>
      <p:sp>
        <p:nvSpPr>
          <p:cNvPr id="8" name="object 6"/>
          <p:cNvSpPr txBox="1"/>
          <p:nvPr/>
        </p:nvSpPr>
        <p:spPr>
          <a:xfrm>
            <a:off x="661068" y="3924300"/>
            <a:ext cx="8961521" cy="1070480"/>
          </a:xfrm>
          <a:prstGeom prst="rect">
            <a:avLst/>
          </a:prstGeom>
        </p:spPr>
        <p:txBody>
          <a:bodyPr vert="horz" wrap="square" lIns="0" tIns="7170" rIns="0" bIns="0" rtlCol="0">
            <a:spAutoFit/>
          </a:bodyPr>
          <a:lstStyle/>
          <a:p>
            <a:pPr marL="7170" marR="2868" algn="ctr">
              <a:lnSpc>
                <a:spcPct val="150100"/>
              </a:lnSpc>
              <a:spcBef>
                <a:spcPts val="56"/>
              </a:spcBef>
            </a:pPr>
            <a:r>
              <a:rPr sz="1600" spc="-141" dirty="0">
                <a:latin typeface="TT Commons" panose="02000506040000020004" pitchFamily="50" charset="0"/>
                <a:cs typeface="Arial"/>
              </a:rPr>
              <a:t>Esta </a:t>
            </a:r>
            <a:r>
              <a:rPr sz="1600" spc="-82" dirty="0">
                <a:latin typeface="TT Commons" panose="02000506040000020004" pitchFamily="50" charset="0"/>
                <a:cs typeface="Arial"/>
              </a:rPr>
              <a:t>línea </a:t>
            </a:r>
            <a:r>
              <a:rPr sz="1600" spc="-79" dirty="0">
                <a:latin typeface="TT Commons" panose="02000506040000020004" pitchFamily="50" charset="0"/>
                <a:cs typeface="Arial"/>
              </a:rPr>
              <a:t>de </a:t>
            </a:r>
            <a:r>
              <a:rPr sz="1600" spc="-203" dirty="0">
                <a:latin typeface="TT Commons" panose="02000506040000020004" pitchFamily="50" charset="0"/>
                <a:cs typeface="Arial"/>
              </a:rPr>
              <a:t>CPI </a:t>
            </a:r>
            <a:r>
              <a:rPr sz="1600" spc="-96" dirty="0">
                <a:latin typeface="TT Commons" panose="02000506040000020004" pitchFamily="50" charset="0"/>
                <a:cs typeface="Arial"/>
              </a:rPr>
              <a:t>esta </a:t>
            </a:r>
            <a:r>
              <a:rPr sz="1600" spc="-56" dirty="0">
                <a:latin typeface="TT Commons" panose="02000506040000020004" pitchFamily="50" charset="0"/>
                <a:cs typeface="Arial"/>
              </a:rPr>
              <a:t>orientada </a:t>
            </a:r>
            <a:r>
              <a:rPr sz="1600" spc="-136" dirty="0">
                <a:latin typeface="TT Commons" panose="02000506040000020004" pitchFamily="50" charset="0"/>
                <a:cs typeface="Arial"/>
              </a:rPr>
              <a:t>a </a:t>
            </a:r>
            <a:r>
              <a:rPr sz="1600" spc="-88" dirty="0">
                <a:latin typeface="TT Commons" panose="02000506040000020004" pitchFamily="50" charset="0"/>
                <a:cs typeface="Arial"/>
              </a:rPr>
              <a:t>aquellas </a:t>
            </a:r>
            <a:r>
              <a:rPr sz="1600" spc="-79" dirty="0">
                <a:latin typeface="TT Commons" panose="02000506040000020004" pitchFamily="50" charset="0"/>
                <a:cs typeface="Arial"/>
              </a:rPr>
              <a:t>pieles que </a:t>
            </a:r>
            <a:r>
              <a:rPr sz="1600" spc="-88" dirty="0">
                <a:latin typeface="TT Commons" panose="02000506040000020004" pitchFamily="50" charset="0"/>
                <a:cs typeface="Arial"/>
              </a:rPr>
              <a:t>necesitan </a:t>
            </a:r>
            <a:r>
              <a:rPr sz="1600" spc="-85" dirty="0">
                <a:latin typeface="TT Commons" panose="02000506040000020004" pitchFamily="50" charset="0"/>
                <a:cs typeface="Arial"/>
              </a:rPr>
              <a:t>regeneración </a:t>
            </a:r>
            <a:r>
              <a:rPr sz="1600" spc="-90" dirty="0">
                <a:latin typeface="TT Commons" panose="02000506040000020004" pitchFamily="50" charset="0"/>
                <a:cs typeface="Arial"/>
              </a:rPr>
              <a:t>cutánea </a:t>
            </a:r>
            <a:r>
              <a:rPr sz="1600" spc="-68" dirty="0">
                <a:latin typeface="TT Commons" panose="02000506040000020004" pitchFamily="50" charset="0"/>
                <a:cs typeface="Arial"/>
              </a:rPr>
              <a:t>aportando </a:t>
            </a:r>
            <a:r>
              <a:rPr sz="1600" spc="-90" dirty="0">
                <a:latin typeface="TT Commons" panose="02000506040000020004" pitchFamily="50" charset="0"/>
                <a:cs typeface="Arial"/>
              </a:rPr>
              <a:t>una </a:t>
            </a:r>
            <a:r>
              <a:rPr sz="1600" spc="-73" dirty="0">
                <a:latin typeface="TT Commons" panose="02000506040000020004" pitchFamily="50" charset="0"/>
                <a:cs typeface="Arial"/>
              </a:rPr>
              <a:t>solución </a:t>
            </a:r>
            <a:r>
              <a:rPr sz="1600" spc="-85" dirty="0">
                <a:latin typeface="TT Commons" panose="02000506040000020004" pitchFamily="50" charset="0"/>
                <a:cs typeface="Arial"/>
              </a:rPr>
              <a:t>en  </a:t>
            </a:r>
            <a:r>
              <a:rPr sz="1600" spc="-73" dirty="0">
                <a:latin typeface="TT Commons" panose="02000506040000020004" pitchFamily="50" charset="0"/>
                <a:cs typeface="Arial"/>
              </a:rPr>
              <a:t>aceite </a:t>
            </a:r>
            <a:r>
              <a:rPr sz="1600" spc="-96" dirty="0">
                <a:latin typeface="TT Commons" panose="02000506040000020004" pitchFamily="50" charset="0"/>
                <a:cs typeface="Arial"/>
              </a:rPr>
              <a:t>y </a:t>
            </a:r>
            <a:r>
              <a:rPr sz="1600" spc="-40" dirty="0">
                <a:latin typeface="TT Commons" panose="02000506040000020004" pitchFamily="50" charset="0"/>
                <a:cs typeface="Arial"/>
              </a:rPr>
              <a:t>otra </a:t>
            </a:r>
            <a:r>
              <a:rPr sz="1600" spc="-85" dirty="0">
                <a:latin typeface="TT Commons" panose="02000506040000020004" pitchFamily="50" charset="0"/>
                <a:cs typeface="Arial"/>
              </a:rPr>
              <a:t>en</a:t>
            </a:r>
            <a:r>
              <a:rPr sz="1600" spc="-231" dirty="0">
                <a:latin typeface="TT Commons" panose="02000506040000020004" pitchFamily="50" charset="0"/>
                <a:cs typeface="Arial"/>
              </a:rPr>
              <a:t> </a:t>
            </a:r>
            <a:r>
              <a:rPr sz="1600" spc="-82" dirty="0">
                <a:latin typeface="TT Commons" panose="02000506040000020004" pitchFamily="50" charset="0"/>
                <a:cs typeface="Arial"/>
              </a:rPr>
              <a:t>gel.</a:t>
            </a:r>
            <a:r>
              <a:rPr lang="es-ES" sz="1600" spc="-82" dirty="0">
                <a:latin typeface="TT Commons" panose="02000506040000020004" pitchFamily="50" charset="0"/>
                <a:cs typeface="Arial"/>
              </a:rPr>
              <a:t> </a:t>
            </a:r>
            <a:r>
              <a:rPr sz="1600" spc="-121" dirty="0">
                <a:latin typeface="TT Commons" panose="02000506040000020004" pitchFamily="50" charset="0"/>
                <a:cs typeface="Arial"/>
              </a:rPr>
              <a:t>Gracias </a:t>
            </a:r>
            <a:r>
              <a:rPr sz="1600" spc="-71" dirty="0">
                <a:latin typeface="TT Commons" panose="02000506040000020004" pitchFamily="50" charset="0"/>
                <a:cs typeface="Arial"/>
              </a:rPr>
              <a:t>al </a:t>
            </a:r>
            <a:r>
              <a:rPr sz="1600" spc="-54" dirty="0">
                <a:latin typeface="TT Commons" panose="02000506040000020004" pitchFamily="50" charset="0"/>
                <a:cs typeface="Arial"/>
              </a:rPr>
              <a:t>extracto </a:t>
            </a:r>
            <a:r>
              <a:rPr sz="1600" spc="-82" dirty="0">
                <a:latin typeface="TT Commons" panose="02000506040000020004" pitchFamily="50" charset="0"/>
                <a:cs typeface="Arial"/>
              </a:rPr>
              <a:t>de </a:t>
            </a:r>
            <a:r>
              <a:rPr sz="1600" i="1" spc="-90" dirty="0">
                <a:latin typeface="TT Commons" panose="02000506040000020004" pitchFamily="50" charset="0"/>
                <a:cs typeface="Arial"/>
              </a:rPr>
              <a:t>Hypericum </a:t>
            </a:r>
            <a:r>
              <a:rPr sz="1600" i="1" spc="-45" dirty="0">
                <a:latin typeface="TT Commons" panose="02000506040000020004" pitchFamily="50" charset="0"/>
                <a:cs typeface="Arial"/>
              </a:rPr>
              <a:t>perforatum </a:t>
            </a:r>
            <a:r>
              <a:rPr sz="1600" spc="-71" dirty="0">
                <a:latin typeface="TT Commons" panose="02000506040000020004" pitchFamily="50" charset="0"/>
                <a:cs typeface="Arial"/>
              </a:rPr>
              <a:t>aportamos </a:t>
            </a:r>
            <a:r>
              <a:rPr sz="1600" spc="-138" dirty="0">
                <a:latin typeface="TT Commons" panose="02000506040000020004" pitchFamily="50" charset="0"/>
                <a:cs typeface="Arial"/>
              </a:rPr>
              <a:t>a </a:t>
            </a:r>
            <a:r>
              <a:rPr sz="1600" spc="-76" dirty="0">
                <a:latin typeface="TT Commons" panose="02000506040000020004" pitchFamily="50" charset="0"/>
                <a:cs typeface="Arial"/>
              </a:rPr>
              <a:t>la </a:t>
            </a:r>
            <a:r>
              <a:rPr sz="1600" spc="-42" dirty="0">
                <a:latin typeface="TT Commons" panose="02000506040000020004" pitchFamily="50" charset="0"/>
                <a:cs typeface="Arial"/>
              </a:rPr>
              <a:t>piel </a:t>
            </a:r>
            <a:r>
              <a:rPr sz="1600" spc="-88" dirty="0">
                <a:latin typeface="TT Commons" panose="02000506040000020004" pitchFamily="50" charset="0"/>
                <a:cs typeface="Arial"/>
              </a:rPr>
              <a:t>una </a:t>
            </a:r>
            <a:r>
              <a:rPr sz="1600" spc="-59" dirty="0">
                <a:latin typeface="TT Commons" panose="02000506040000020004" pitchFamily="50" charset="0"/>
                <a:cs typeface="Arial"/>
              </a:rPr>
              <a:t>alta </a:t>
            </a:r>
            <a:r>
              <a:rPr sz="1600" spc="-104" dirty="0">
                <a:latin typeface="TT Commons" panose="02000506040000020004" pitchFamily="50" charset="0"/>
                <a:cs typeface="Arial"/>
              </a:rPr>
              <a:t>capacidad </a:t>
            </a:r>
            <a:r>
              <a:rPr sz="1600" spc="-85" dirty="0">
                <a:latin typeface="TT Commons" panose="02000506040000020004" pitchFamily="50" charset="0"/>
                <a:cs typeface="Arial"/>
              </a:rPr>
              <a:t>de regeneración </a:t>
            </a:r>
            <a:r>
              <a:rPr sz="1600" spc="-96" dirty="0">
                <a:latin typeface="TT Commons" panose="02000506040000020004" pitchFamily="50" charset="0"/>
                <a:cs typeface="Arial"/>
              </a:rPr>
              <a:t>y  </a:t>
            </a:r>
            <a:r>
              <a:rPr sz="1600" spc="-79" dirty="0">
                <a:latin typeface="TT Commons" panose="02000506040000020004" pitchFamily="50" charset="0"/>
                <a:cs typeface="Arial"/>
              </a:rPr>
              <a:t>recuperación </a:t>
            </a:r>
            <a:r>
              <a:rPr sz="1600" spc="-59" dirty="0">
                <a:latin typeface="TT Commons" panose="02000506040000020004" pitchFamily="50" charset="0"/>
                <a:cs typeface="Arial"/>
              </a:rPr>
              <a:t>del </a:t>
            </a:r>
            <a:r>
              <a:rPr sz="1600" spc="-90" dirty="0">
                <a:latin typeface="TT Commons" panose="02000506040000020004" pitchFamily="50" charset="0"/>
                <a:cs typeface="Arial"/>
              </a:rPr>
              <a:t>estado </a:t>
            </a:r>
            <a:r>
              <a:rPr sz="1600" spc="-62" dirty="0">
                <a:latin typeface="TT Commons" panose="02000506040000020004" pitchFamily="50" charset="0"/>
                <a:cs typeface="Arial"/>
              </a:rPr>
              <a:t>normal </a:t>
            </a:r>
            <a:r>
              <a:rPr sz="1600" spc="-85" dirty="0">
                <a:latin typeface="TT Commons" panose="02000506040000020004" pitchFamily="50" charset="0"/>
                <a:cs typeface="Arial"/>
              </a:rPr>
              <a:t>de </a:t>
            </a:r>
            <a:r>
              <a:rPr sz="1600" spc="-71" dirty="0">
                <a:latin typeface="TT Commons" panose="02000506040000020004" pitchFamily="50" charset="0"/>
                <a:cs typeface="Arial"/>
              </a:rPr>
              <a:t>la</a:t>
            </a:r>
            <a:r>
              <a:rPr sz="1600" spc="-296" dirty="0">
                <a:latin typeface="TT Commons" panose="02000506040000020004" pitchFamily="50" charset="0"/>
                <a:cs typeface="Arial"/>
              </a:rPr>
              <a:t> </a:t>
            </a:r>
            <a:r>
              <a:rPr sz="1600" spc="-99" dirty="0">
                <a:latin typeface="TT Commons" panose="02000506040000020004" pitchFamily="50" charset="0"/>
                <a:cs typeface="Arial"/>
              </a:rPr>
              <a:t>misma</a:t>
            </a:r>
            <a:endParaRPr sz="1600" dirty="0">
              <a:latin typeface="TT Commons" panose="02000506040000020004" pitchFamily="50" charset="0"/>
              <a:cs typeface="Arial"/>
            </a:endParaRPr>
          </a:p>
        </p:txBody>
      </p:sp>
    </p:spTree>
    <p:extLst>
      <p:ext uri="{BB962C8B-B14F-4D97-AF65-F5344CB8AC3E}">
        <p14:creationId xmlns:p14="http://schemas.microsoft.com/office/powerpoint/2010/main" val="416063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17894" y="4669307"/>
            <a:ext cx="4216364" cy="330541"/>
            <a:chOff x="917321" y="7711313"/>
            <a:chExt cx="7468234" cy="585470"/>
          </a:xfrm>
        </p:grpSpPr>
        <p:sp>
          <p:nvSpPr>
            <p:cNvPr id="3" name="object 3"/>
            <p:cNvSpPr/>
            <p:nvPr/>
          </p:nvSpPr>
          <p:spPr>
            <a:xfrm>
              <a:off x="920496" y="7714488"/>
              <a:ext cx="7461884" cy="579120"/>
            </a:xfrm>
            <a:custGeom>
              <a:avLst/>
              <a:gdLst/>
              <a:ahLst/>
              <a:cxnLst/>
              <a:rect l="l" t="t" r="r" b="b"/>
              <a:pathLst>
                <a:path w="7461884" h="579120">
                  <a:moveTo>
                    <a:pt x="7364983" y="0"/>
                  </a:moveTo>
                  <a:lnTo>
                    <a:pt x="96519" y="0"/>
                  </a:lnTo>
                  <a:lnTo>
                    <a:pt x="58952" y="7585"/>
                  </a:lnTo>
                  <a:lnTo>
                    <a:pt x="28271" y="28271"/>
                  </a:lnTo>
                  <a:lnTo>
                    <a:pt x="7585" y="58952"/>
                  </a:lnTo>
                  <a:lnTo>
                    <a:pt x="0" y="96519"/>
                  </a:lnTo>
                  <a:lnTo>
                    <a:pt x="0" y="482599"/>
                  </a:lnTo>
                  <a:lnTo>
                    <a:pt x="7585" y="520167"/>
                  </a:lnTo>
                  <a:lnTo>
                    <a:pt x="28271" y="550848"/>
                  </a:lnTo>
                  <a:lnTo>
                    <a:pt x="58952" y="571534"/>
                  </a:lnTo>
                  <a:lnTo>
                    <a:pt x="96519" y="579119"/>
                  </a:lnTo>
                  <a:lnTo>
                    <a:pt x="7364983" y="579119"/>
                  </a:lnTo>
                  <a:lnTo>
                    <a:pt x="7402568" y="571534"/>
                  </a:lnTo>
                  <a:lnTo>
                    <a:pt x="7433246" y="550848"/>
                  </a:lnTo>
                  <a:lnTo>
                    <a:pt x="7453923" y="520167"/>
                  </a:lnTo>
                  <a:lnTo>
                    <a:pt x="7461504" y="482599"/>
                  </a:lnTo>
                  <a:lnTo>
                    <a:pt x="7461504" y="96519"/>
                  </a:lnTo>
                  <a:lnTo>
                    <a:pt x="7453923" y="58952"/>
                  </a:lnTo>
                  <a:lnTo>
                    <a:pt x="7433246" y="28271"/>
                  </a:lnTo>
                  <a:lnTo>
                    <a:pt x="7402568" y="7585"/>
                  </a:lnTo>
                  <a:lnTo>
                    <a:pt x="7364983" y="0"/>
                  </a:lnTo>
                  <a:close/>
                </a:path>
              </a:pathLst>
            </a:custGeom>
            <a:solidFill>
              <a:srgbClr val="006FC0"/>
            </a:solidFill>
            <a:ln>
              <a:noFill/>
            </a:ln>
          </p:spPr>
          <p:txBody>
            <a:bodyPr wrap="square" lIns="0" tIns="0" rIns="0" bIns="0" rtlCol="0"/>
            <a:lstStyle/>
            <a:p>
              <a:endParaRPr sz="597"/>
            </a:p>
          </p:txBody>
        </p:sp>
        <p:sp>
          <p:nvSpPr>
            <p:cNvPr id="4" name="object 4"/>
            <p:cNvSpPr/>
            <p:nvPr/>
          </p:nvSpPr>
          <p:spPr>
            <a:xfrm>
              <a:off x="920496" y="7714488"/>
              <a:ext cx="7461884" cy="579120"/>
            </a:xfrm>
            <a:custGeom>
              <a:avLst/>
              <a:gdLst/>
              <a:ahLst/>
              <a:cxnLst/>
              <a:rect l="l" t="t" r="r" b="b"/>
              <a:pathLst>
                <a:path w="7461884" h="579120">
                  <a:moveTo>
                    <a:pt x="0" y="96519"/>
                  </a:moveTo>
                  <a:lnTo>
                    <a:pt x="7585" y="58952"/>
                  </a:lnTo>
                  <a:lnTo>
                    <a:pt x="28271" y="28271"/>
                  </a:lnTo>
                  <a:lnTo>
                    <a:pt x="58952" y="7585"/>
                  </a:lnTo>
                  <a:lnTo>
                    <a:pt x="96519" y="0"/>
                  </a:lnTo>
                  <a:lnTo>
                    <a:pt x="7364983" y="0"/>
                  </a:lnTo>
                  <a:lnTo>
                    <a:pt x="7402568" y="7585"/>
                  </a:lnTo>
                  <a:lnTo>
                    <a:pt x="7433246" y="28271"/>
                  </a:lnTo>
                  <a:lnTo>
                    <a:pt x="7453923" y="58952"/>
                  </a:lnTo>
                  <a:lnTo>
                    <a:pt x="7461504" y="96519"/>
                  </a:lnTo>
                  <a:lnTo>
                    <a:pt x="7461504" y="482599"/>
                  </a:lnTo>
                  <a:lnTo>
                    <a:pt x="7453923" y="520167"/>
                  </a:lnTo>
                  <a:lnTo>
                    <a:pt x="7433246" y="550848"/>
                  </a:lnTo>
                  <a:lnTo>
                    <a:pt x="7402568" y="571534"/>
                  </a:lnTo>
                  <a:lnTo>
                    <a:pt x="7364983" y="579119"/>
                  </a:lnTo>
                  <a:lnTo>
                    <a:pt x="96519" y="579119"/>
                  </a:lnTo>
                  <a:lnTo>
                    <a:pt x="58952" y="571534"/>
                  </a:lnTo>
                  <a:lnTo>
                    <a:pt x="28271" y="550848"/>
                  </a:lnTo>
                  <a:lnTo>
                    <a:pt x="7585" y="520167"/>
                  </a:lnTo>
                  <a:lnTo>
                    <a:pt x="0" y="482599"/>
                  </a:lnTo>
                  <a:lnTo>
                    <a:pt x="0" y="96519"/>
                  </a:lnTo>
                  <a:close/>
                </a:path>
              </a:pathLst>
            </a:custGeom>
            <a:ln w="6096">
              <a:noFill/>
            </a:ln>
          </p:spPr>
          <p:txBody>
            <a:bodyPr wrap="square" lIns="0" tIns="0" rIns="0" bIns="0" rtlCol="0"/>
            <a:lstStyle/>
            <a:p>
              <a:endParaRPr sz="597"/>
            </a:p>
          </p:txBody>
        </p:sp>
      </p:grpSp>
      <p:sp>
        <p:nvSpPr>
          <p:cNvPr id="5" name="object 5"/>
          <p:cNvSpPr txBox="1"/>
          <p:nvPr/>
        </p:nvSpPr>
        <p:spPr>
          <a:xfrm>
            <a:off x="2395093" y="4694732"/>
            <a:ext cx="462829" cy="253100"/>
          </a:xfrm>
          <a:prstGeom prst="rect">
            <a:avLst/>
          </a:prstGeom>
        </p:spPr>
        <p:txBody>
          <a:bodyPr vert="horz" wrap="square" lIns="0" tIns="6812" rIns="0" bIns="0" rtlCol="0">
            <a:spAutoFit/>
          </a:bodyPr>
          <a:lstStyle/>
          <a:p>
            <a:pPr marL="7170">
              <a:spcBef>
                <a:spcPts val="54"/>
              </a:spcBef>
            </a:pPr>
            <a:r>
              <a:rPr sz="1600" spc="-3" dirty="0">
                <a:solidFill>
                  <a:srgbClr val="FFFFFF"/>
                </a:solidFill>
                <a:latin typeface="Bebas Neue Regular" panose="00000500000000000000" pitchFamily="50" charset="0"/>
                <a:cs typeface="Carlito"/>
              </a:rPr>
              <a:t>MbM</a:t>
            </a:r>
            <a:endParaRPr sz="1600" dirty="0">
              <a:latin typeface="Bebas Neue Regular" panose="00000500000000000000" pitchFamily="50" charset="0"/>
              <a:cs typeface="Carlito"/>
            </a:endParaRPr>
          </a:p>
        </p:txBody>
      </p:sp>
      <p:grpSp>
        <p:nvGrpSpPr>
          <p:cNvPr id="6" name="object 6"/>
          <p:cNvGrpSpPr/>
          <p:nvPr/>
        </p:nvGrpSpPr>
        <p:grpSpPr>
          <a:xfrm>
            <a:off x="5198592" y="4670238"/>
            <a:ext cx="4216006" cy="330541"/>
            <a:chOff x="9208007" y="7712963"/>
            <a:chExt cx="7467600" cy="585470"/>
          </a:xfrm>
        </p:grpSpPr>
        <p:sp>
          <p:nvSpPr>
            <p:cNvPr id="7" name="object 7"/>
            <p:cNvSpPr/>
            <p:nvPr/>
          </p:nvSpPr>
          <p:spPr>
            <a:xfrm>
              <a:off x="9211055" y="7716011"/>
              <a:ext cx="7461884" cy="579120"/>
            </a:xfrm>
            <a:custGeom>
              <a:avLst/>
              <a:gdLst/>
              <a:ahLst/>
              <a:cxnLst/>
              <a:rect l="l" t="t" r="r" b="b"/>
              <a:pathLst>
                <a:path w="7461884" h="579120">
                  <a:moveTo>
                    <a:pt x="7364984" y="0"/>
                  </a:moveTo>
                  <a:lnTo>
                    <a:pt x="96520" y="0"/>
                  </a:lnTo>
                  <a:lnTo>
                    <a:pt x="58935" y="7585"/>
                  </a:lnTo>
                  <a:lnTo>
                    <a:pt x="28257" y="28271"/>
                  </a:lnTo>
                  <a:lnTo>
                    <a:pt x="7580" y="58952"/>
                  </a:lnTo>
                  <a:lnTo>
                    <a:pt x="0" y="96519"/>
                  </a:lnTo>
                  <a:lnTo>
                    <a:pt x="0" y="482599"/>
                  </a:lnTo>
                  <a:lnTo>
                    <a:pt x="7580" y="520167"/>
                  </a:lnTo>
                  <a:lnTo>
                    <a:pt x="28257" y="550848"/>
                  </a:lnTo>
                  <a:lnTo>
                    <a:pt x="58935" y="571534"/>
                  </a:lnTo>
                  <a:lnTo>
                    <a:pt x="96520" y="579119"/>
                  </a:lnTo>
                  <a:lnTo>
                    <a:pt x="7364984" y="579119"/>
                  </a:lnTo>
                  <a:lnTo>
                    <a:pt x="7402568" y="571534"/>
                  </a:lnTo>
                  <a:lnTo>
                    <a:pt x="7433246" y="550848"/>
                  </a:lnTo>
                  <a:lnTo>
                    <a:pt x="7453923" y="520167"/>
                  </a:lnTo>
                  <a:lnTo>
                    <a:pt x="7461504" y="482599"/>
                  </a:lnTo>
                  <a:lnTo>
                    <a:pt x="7461504" y="96519"/>
                  </a:lnTo>
                  <a:lnTo>
                    <a:pt x="7453923" y="58952"/>
                  </a:lnTo>
                  <a:lnTo>
                    <a:pt x="7433246" y="28271"/>
                  </a:lnTo>
                  <a:lnTo>
                    <a:pt x="7402568" y="7585"/>
                  </a:lnTo>
                  <a:lnTo>
                    <a:pt x="7364984" y="0"/>
                  </a:lnTo>
                  <a:close/>
                </a:path>
              </a:pathLst>
            </a:custGeom>
            <a:solidFill>
              <a:srgbClr val="006FC0"/>
            </a:solidFill>
            <a:ln>
              <a:noFill/>
            </a:ln>
          </p:spPr>
          <p:txBody>
            <a:bodyPr wrap="square" lIns="0" tIns="0" rIns="0" bIns="0" rtlCol="0"/>
            <a:lstStyle/>
            <a:p>
              <a:endParaRPr sz="597"/>
            </a:p>
          </p:txBody>
        </p:sp>
        <p:sp>
          <p:nvSpPr>
            <p:cNvPr id="8" name="object 8"/>
            <p:cNvSpPr/>
            <p:nvPr/>
          </p:nvSpPr>
          <p:spPr>
            <a:xfrm>
              <a:off x="9211055" y="7716011"/>
              <a:ext cx="7461884" cy="579120"/>
            </a:xfrm>
            <a:custGeom>
              <a:avLst/>
              <a:gdLst/>
              <a:ahLst/>
              <a:cxnLst/>
              <a:rect l="l" t="t" r="r" b="b"/>
              <a:pathLst>
                <a:path w="7461884" h="579120">
                  <a:moveTo>
                    <a:pt x="0" y="96519"/>
                  </a:moveTo>
                  <a:lnTo>
                    <a:pt x="7580" y="58952"/>
                  </a:lnTo>
                  <a:lnTo>
                    <a:pt x="28257" y="28271"/>
                  </a:lnTo>
                  <a:lnTo>
                    <a:pt x="58935" y="7585"/>
                  </a:lnTo>
                  <a:lnTo>
                    <a:pt x="96520" y="0"/>
                  </a:lnTo>
                  <a:lnTo>
                    <a:pt x="7364984" y="0"/>
                  </a:lnTo>
                  <a:lnTo>
                    <a:pt x="7402568" y="7585"/>
                  </a:lnTo>
                  <a:lnTo>
                    <a:pt x="7433246" y="28271"/>
                  </a:lnTo>
                  <a:lnTo>
                    <a:pt x="7453923" y="58952"/>
                  </a:lnTo>
                  <a:lnTo>
                    <a:pt x="7461504" y="96519"/>
                  </a:lnTo>
                  <a:lnTo>
                    <a:pt x="7461504" y="482599"/>
                  </a:lnTo>
                  <a:lnTo>
                    <a:pt x="7453923" y="520167"/>
                  </a:lnTo>
                  <a:lnTo>
                    <a:pt x="7433246" y="550848"/>
                  </a:lnTo>
                  <a:lnTo>
                    <a:pt x="7402568" y="571534"/>
                  </a:lnTo>
                  <a:lnTo>
                    <a:pt x="7364984" y="579119"/>
                  </a:lnTo>
                  <a:lnTo>
                    <a:pt x="96520" y="579119"/>
                  </a:lnTo>
                  <a:lnTo>
                    <a:pt x="58935" y="571534"/>
                  </a:lnTo>
                  <a:lnTo>
                    <a:pt x="28257" y="550848"/>
                  </a:lnTo>
                  <a:lnTo>
                    <a:pt x="7580" y="520167"/>
                  </a:lnTo>
                  <a:lnTo>
                    <a:pt x="0" y="482599"/>
                  </a:lnTo>
                  <a:lnTo>
                    <a:pt x="0" y="96519"/>
                  </a:lnTo>
                  <a:close/>
                </a:path>
              </a:pathLst>
            </a:custGeom>
            <a:ln w="6096">
              <a:noFill/>
            </a:ln>
          </p:spPr>
          <p:txBody>
            <a:bodyPr wrap="square" lIns="0" tIns="0" rIns="0" bIns="0" rtlCol="0"/>
            <a:lstStyle/>
            <a:p>
              <a:endParaRPr sz="597"/>
            </a:p>
          </p:txBody>
        </p:sp>
      </p:grpSp>
      <p:sp>
        <p:nvSpPr>
          <p:cNvPr id="9" name="object 9"/>
          <p:cNvSpPr txBox="1"/>
          <p:nvPr/>
        </p:nvSpPr>
        <p:spPr>
          <a:xfrm>
            <a:off x="6573743" y="4695592"/>
            <a:ext cx="1467356" cy="253100"/>
          </a:xfrm>
          <a:prstGeom prst="rect">
            <a:avLst/>
          </a:prstGeom>
        </p:spPr>
        <p:txBody>
          <a:bodyPr vert="horz" wrap="square" lIns="0" tIns="6812" rIns="0" bIns="0" rtlCol="0">
            <a:spAutoFit/>
          </a:bodyPr>
          <a:lstStyle/>
          <a:p>
            <a:pPr marL="7170">
              <a:spcBef>
                <a:spcPts val="54"/>
              </a:spcBef>
            </a:pPr>
            <a:r>
              <a:rPr sz="1600" spc="-3" dirty="0">
                <a:solidFill>
                  <a:srgbClr val="FFFFFF"/>
                </a:solidFill>
                <a:latin typeface="Bebas Neue Regular" panose="00000500000000000000" pitchFamily="50" charset="0"/>
                <a:cs typeface="Carlito"/>
              </a:rPr>
              <a:t>Gel de</a:t>
            </a:r>
            <a:r>
              <a:rPr sz="1600" spc="-40"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Hypericum</a:t>
            </a:r>
            <a:endParaRPr sz="1600">
              <a:latin typeface="Bebas Neue Regular" panose="00000500000000000000" pitchFamily="50" charset="0"/>
              <a:cs typeface="Carlito"/>
            </a:endParaRPr>
          </a:p>
        </p:txBody>
      </p:sp>
      <p:sp>
        <p:nvSpPr>
          <p:cNvPr id="10" name="object 10"/>
          <p:cNvSpPr txBox="1"/>
          <p:nvPr/>
        </p:nvSpPr>
        <p:spPr>
          <a:xfrm>
            <a:off x="2015509" y="1337443"/>
            <a:ext cx="1560926" cy="250150"/>
          </a:xfrm>
          <a:prstGeom prst="rect">
            <a:avLst/>
          </a:prstGeom>
        </p:spPr>
        <p:txBody>
          <a:bodyPr vert="horz" wrap="square" lIns="0" tIns="6812" rIns="0" bIns="0" rtlCol="0">
            <a:spAutoFit/>
          </a:bodyPr>
          <a:lstStyle/>
          <a:p>
            <a:pPr marL="7170">
              <a:spcBef>
                <a:spcPts val="54"/>
              </a:spcBef>
            </a:pPr>
            <a:r>
              <a:rPr sz="1581" spc="-73" dirty="0">
                <a:latin typeface="TT Commons" panose="02000506040000020004" pitchFamily="50" charset="0"/>
                <a:cs typeface="Arial"/>
              </a:rPr>
              <a:t>Aceite</a:t>
            </a:r>
            <a:r>
              <a:rPr sz="1581" spc="-102" dirty="0">
                <a:latin typeface="TT Commons" panose="02000506040000020004" pitchFamily="50" charset="0"/>
                <a:cs typeface="Arial"/>
              </a:rPr>
              <a:t> </a:t>
            </a:r>
            <a:r>
              <a:rPr sz="1581" spc="-73" dirty="0">
                <a:latin typeface="TT Commons" panose="02000506040000020004" pitchFamily="50" charset="0"/>
                <a:cs typeface="Arial"/>
              </a:rPr>
              <a:t>regenerador</a:t>
            </a:r>
            <a:endParaRPr sz="1581" dirty="0">
              <a:latin typeface="TT Commons" panose="02000506040000020004" pitchFamily="50" charset="0"/>
              <a:cs typeface="Arial"/>
            </a:endParaRPr>
          </a:p>
        </p:txBody>
      </p:sp>
      <p:sp>
        <p:nvSpPr>
          <p:cNvPr id="11" name="object 11"/>
          <p:cNvSpPr txBox="1"/>
          <p:nvPr/>
        </p:nvSpPr>
        <p:spPr>
          <a:xfrm>
            <a:off x="6768409" y="1337443"/>
            <a:ext cx="1325747" cy="250150"/>
          </a:xfrm>
          <a:prstGeom prst="rect">
            <a:avLst/>
          </a:prstGeom>
        </p:spPr>
        <p:txBody>
          <a:bodyPr vert="horz" wrap="square" lIns="0" tIns="6812" rIns="0" bIns="0" rtlCol="0">
            <a:spAutoFit/>
          </a:bodyPr>
          <a:lstStyle/>
          <a:p>
            <a:pPr marL="7170">
              <a:spcBef>
                <a:spcPts val="54"/>
              </a:spcBef>
            </a:pPr>
            <a:r>
              <a:rPr sz="1581" spc="-115" dirty="0">
                <a:latin typeface="TT Commons" panose="02000506040000020004" pitchFamily="50" charset="0"/>
                <a:cs typeface="Arial"/>
              </a:rPr>
              <a:t>Gel</a:t>
            </a:r>
            <a:r>
              <a:rPr sz="1581" spc="-107" dirty="0">
                <a:latin typeface="TT Commons" panose="02000506040000020004" pitchFamily="50" charset="0"/>
                <a:cs typeface="Arial"/>
              </a:rPr>
              <a:t> </a:t>
            </a:r>
            <a:r>
              <a:rPr sz="1581" spc="-73" dirty="0">
                <a:latin typeface="TT Commons" panose="02000506040000020004" pitchFamily="50" charset="0"/>
                <a:cs typeface="Arial"/>
              </a:rPr>
              <a:t>regenerador</a:t>
            </a:r>
            <a:endParaRPr sz="1581">
              <a:latin typeface="TT Commons" panose="02000506040000020004" pitchFamily="50" charset="0"/>
              <a:cs typeface="Arial"/>
            </a:endParaRPr>
          </a:p>
        </p:txBody>
      </p:sp>
      <p:sp>
        <p:nvSpPr>
          <p:cNvPr id="12" name="object 12"/>
          <p:cNvSpPr txBox="1"/>
          <p:nvPr/>
        </p:nvSpPr>
        <p:spPr>
          <a:xfrm>
            <a:off x="3206099" y="3513061"/>
            <a:ext cx="895543" cy="475027"/>
          </a:xfrm>
          <a:prstGeom prst="rect">
            <a:avLst/>
          </a:prstGeom>
        </p:spPr>
        <p:txBody>
          <a:bodyPr vert="horz" wrap="square" lIns="0" tIns="84607" rIns="0" bIns="0" rtlCol="0">
            <a:spAutoFit/>
          </a:bodyPr>
          <a:lstStyle/>
          <a:p>
            <a:pPr marL="7170">
              <a:spcBef>
                <a:spcPts val="610"/>
              </a:spcBef>
            </a:pPr>
            <a:r>
              <a:rPr sz="1016" spc="-51" dirty="0" err="1">
                <a:solidFill>
                  <a:srgbClr val="093E68"/>
                </a:solidFill>
                <a:latin typeface="Arial"/>
                <a:cs typeface="Arial"/>
              </a:rPr>
              <a:t>Volumen</a:t>
            </a:r>
            <a:r>
              <a:rPr sz="1016" spc="-51" dirty="0">
                <a:solidFill>
                  <a:srgbClr val="093E68"/>
                </a:solidFill>
                <a:latin typeface="Arial"/>
                <a:cs typeface="Arial"/>
              </a:rPr>
              <a:t>: 30</a:t>
            </a:r>
            <a:r>
              <a:rPr sz="1016" spc="-68"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Código:</a:t>
            </a:r>
            <a:r>
              <a:rPr sz="1016" spc="-79" dirty="0">
                <a:solidFill>
                  <a:srgbClr val="093E68"/>
                </a:solidFill>
                <a:latin typeface="Arial"/>
                <a:cs typeface="Arial"/>
              </a:rPr>
              <a:t> </a:t>
            </a:r>
            <a:r>
              <a:rPr sz="1016" spc="-51" dirty="0">
                <a:solidFill>
                  <a:srgbClr val="093E68"/>
                </a:solidFill>
                <a:latin typeface="Arial"/>
                <a:cs typeface="Arial"/>
              </a:rPr>
              <a:t>0610657</a:t>
            </a:r>
            <a:endParaRPr sz="1016" dirty="0">
              <a:latin typeface="Arial"/>
              <a:cs typeface="Arial"/>
            </a:endParaRPr>
          </a:p>
        </p:txBody>
      </p:sp>
      <p:sp>
        <p:nvSpPr>
          <p:cNvPr id="13" name="object 13"/>
          <p:cNvSpPr txBox="1"/>
          <p:nvPr/>
        </p:nvSpPr>
        <p:spPr>
          <a:xfrm>
            <a:off x="8118893" y="3513060"/>
            <a:ext cx="895543" cy="475027"/>
          </a:xfrm>
          <a:prstGeom prst="rect">
            <a:avLst/>
          </a:prstGeom>
        </p:spPr>
        <p:txBody>
          <a:bodyPr vert="horz" wrap="square" lIns="0" tIns="84607" rIns="0" bIns="0" rtlCol="0">
            <a:spAutoFit/>
          </a:bodyPr>
          <a:lstStyle/>
          <a:p>
            <a:pPr marL="7170">
              <a:spcBef>
                <a:spcPts val="610"/>
              </a:spcBef>
            </a:pPr>
            <a:r>
              <a:rPr sz="1016" spc="-51" dirty="0" err="1">
                <a:solidFill>
                  <a:srgbClr val="093E68"/>
                </a:solidFill>
                <a:latin typeface="Arial"/>
                <a:cs typeface="Arial"/>
              </a:rPr>
              <a:t>Volumen</a:t>
            </a:r>
            <a:r>
              <a:rPr sz="1016" spc="-51" dirty="0">
                <a:solidFill>
                  <a:srgbClr val="093E68"/>
                </a:solidFill>
                <a:latin typeface="Arial"/>
                <a:cs typeface="Arial"/>
              </a:rPr>
              <a:t>: </a:t>
            </a:r>
            <a:r>
              <a:rPr sz="1016" spc="-54" dirty="0">
                <a:solidFill>
                  <a:srgbClr val="093E68"/>
                </a:solidFill>
                <a:latin typeface="Arial"/>
                <a:cs typeface="Arial"/>
              </a:rPr>
              <a:t>50</a:t>
            </a:r>
            <a:r>
              <a:rPr sz="1016" spc="-62"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Código:</a:t>
            </a:r>
            <a:r>
              <a:rPr sz="1016" spc="-79" dirty="0">
                <a:solidFill>
                  <a:srgbClr val="093E68"/>
                </a:solidFill>
                <a:latin typeface="Arial"/>
                <a:cs typeface="Arial"/>
              </a:rPr>
              <a:t> </a:t>
            </a:r>
            <a:r>
              <a:rPr sz="1016" spc="-51" dirty="0">
                <a:solidFill>
                  <a:srgbClr val="093E68"/>
                </a:solidFill>
                <a:latin typeface="Arial"/>
                <a:cs typeface="Arial"/>
              </a:rPr>
              <a:t>0610631</a:t>
            </a:r>
            <a:endParaRPr sz="1016" dirty="0">
              <a:latin typeface="Arial"/>
              <a:cs typeface="Arial"/>
            </a:endParaRPr>
          </a:p>
        </p:txBody>
      </p:sp>
      <p:sp>
        <p:nvSpPr>
          <p:cNvPr id="15" name="object 15"/>
          <p:cNvSpPr/>
          <p:nvPr/>
        </p:nvSpPr>
        <p:spPr>
          <a:xfrm>
            <a:off x="6428988" y="2028509"/>
            <a:ext cx="898248" cy="2532325"/>
          </a:xfrm>
          <a:prstGeom prst="rect">
            <a:avLst/>
          </a:prstGeom>
          <a:blipFill>
            <a:blip r:embed="rId2" cstate="print"/>
            <a:stretch>
              <a:fillRect/>
            </a:stretch>
          </a:blipFill>
        </p:spPr>
        <p:txBody>
          <a:bodyPr wrap="square" lIns="0" tIns="0" rIns="0" bIns="0" rtlCol="0"/>
          <a:lstStyle/>
          <a:p>
            <a:endParaRPr sz="597"/>
          </a:p>
        </p:txBody>
      </p:sp>
      <p:sp>
        <p:nvSpPr>
          <p:cNvPr id="16" name="object 16"/>
          <p:cNvSpPr/>
          <p:nvPr/>
        </p:nvSpPr>
        <p:spPr>
          <a:xfrm>
            <a:off x="1750932" y="2052013"/>
            <a:ext cx="943009" cy="2619086"/>
          </a:xfrm>
          <a:prstGeom prst="rect">
            <a:avLst/>
          </a:prstGeom>
          <a:blipFill>
            <a:blip r:embed="rId3" cstate="print"/>
            <a:stretch>
              <a:fillRect/>
            </a:stretch>
          </a:blipFill>
        </p:spPr>
        <p:txBody>
          <a:bodyPr wrap="square" lIns="0" tIns="0" rIns="0" bIns="0" rtlCol="0"/>
          <a:lstStyle/>
          <a:p>
            <a:endParaRPr sz="597"/>
          </a:p>
        </p:txBody>
      </p:sp>
      <p:sp>
        <p:nvSpPr>
          <p:cNvPr id="21" name="Título 8"/>
          <p:cNvSpPr>
            <a:spLocks noGrp="1"/>
          </p:cNvSpPr>
          <p:nvPr>
            <p:ph type="title"/>
          </p:nvPr>
        </p:nvSpPr>
        <p:spPr>
          <a:xfrm>
            <a:off x="698500" y="445037"/>
            <a:ext cx="5899372" cy="332399"/>
          </a:xfrm>
        </p:spPr>
        <p:txBody>
          <a:bodyPr/>
          <a:lstStyle/>
          <a:p>
            <a:r>
              <a:rPr lang="es-ES" sz="2400" spc="300" dirty="0">
                <a:latin typeface="Bebas Neue Regular" panose="00000500000000000000" pitchFamily="50" charset="0"/>
              </a:rPr>
              <a:t>PIELES dañada y necesidad de regeneración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1</a:t>
            </a:fld>
            <a:endParaRPr sz="875">
              <a:latin typeface="Carlito"/>
              <a:cs typeface="Carlito"/>
            </a:endParaRPr>
          </a:p>
        </p:txBody>
      </p:sp>
      <p:sp>
        <p:nvSpPr>
          <p:cNvPr id="6" name="object 6"/>
          <p:cNvSpPr txBox="1"/>
          <p:nvPr/>
        </p:nvSpPr>
        <p:spPr>
          <a:xfrm>
            <a:off x="1005889" y="1247444"/>
            <a:ext cx="5902911" cy="2051691"/>
          </a:xfrm>
          <a:prstGeom prst="rect">
            <a:avLst/>
          </a:prstGeom>
        </p:spPr>
        <p:txBody>
          <a:bodyPr vert="horz" wrap="square" lIns="0" tIns="131929" rIns="0" bIns="0" rtlCol="0">
            <a:spAutoFit/>
          </a:bodyPr>
          <a:lstStyle/>
          <a:p>
            <a:pPr marL="200772" indent="-193601">
              <a:spcBef>
                <a:spcPts val="1039"/>
              </a:spcBef>
              <a:buAutoNum type="arabicPeriod"/>
              <a:tabLst>
                <a:tab pos="200772" algn="l"/>
              </a:tabLst>
            </a:pPr>
            <a:r>
              <a:rPr sz="2400" spc="-8" dirty="0">
                <a:latin typeface="Bebas Neue Regular" panose="00000500000000000000" pitchFamily="50" charset="0"/>
                <a:cs typeface="Carlito"/>
              </a:rPr>
              <a:t>Hidratación </a:t>
            </a:r>
            <a:r>
              <a:rPr sz="2400" spc="-11" dirty="0">
                <a:latin typeface="Bebas Neue Regular" panose="00000500000000000000" pitchFamily="50" charset="0"/>
                <a:cs typeface="Carlito"/>
              </a:rPr>
              <a:t>para </a:t>
            </a:r>
            <a:r>
              <a:rPr sz="2400" spc="-3" dirty="0">
                <a:latin typeface="Bebas Neue Regular" panose="00000500000000000000" pitchFamily="50" charset="0"/>
                <a:cs typeface="Carlito"/>
              </a:rPr>
              <a:t>pieles</a:t>
            </a:r>
            <a:r>
              <a:rPr sz="2400" spc="-17" dirty="0">
                <a:latin typeface="Bebas Neue Regular" panose="00000500000000000000" pitchFamily="50" charset="0"/>
                <a:cs typeface="Carlito"/>
              </a:rPr>
              <a:t> </a:t>
            </a:r>
            <a:r>
              <a:rPr sz="2400" spc="-3" dirty="0">
                <a:latin typeface="Bebas Neue Regular" panose="00000500000000000000" pitchFamily="50" charset="0"/>
                <a:cs typeface="Carlito"/>
              </a:rPr>
              <a:t>secas.</a:t>
            </a:r>
            <a:endParaRPr sz="2400" dirty="0">
              <a:latin typeface="Bebas Neue Regular" panose="00000500000000000000" pitchFamily="50" charset="0"/>
              <a:cs typeface="Carlito"/>
            </a:endParaRPr>
          </a:p>
          <a:p>
            <a:pPr marL="200772" indent="-193601">
              <a:spcBef>
                <a:spcPts val="982"/>
              </a:spcBef>
              <a:buAutoNum type="arabicPeriod"/>
              <a:tabLst>
                <a:tab pos="200772" algn="l"/>
              </a:tabLst>
            </a:pPr>
            <a:r>
              <a:rPr sz="2400" dirty="0">
                <a:latin typeface="Bebas Neue Regular" panose="00000500000000000000" pitchFamily="50" charset="0"/>
                <a:cs typeface="Carlito"/>
              </a:rPr>
              <a:t>Pieles </a:t>
            </a:r>
            <a:r>
              <a:rPr sz="2400" spc="-8" dirty="0">
                <a:latin typeface="Bebas Neue Regular" panose="00000500000000000000" pitchFamily="50" charset="0"/>
                <a:cs typeface="Carlito"/>
              </a:rPr>
              <a:t>atópicas </a:t>
            </a:r>
            <a:r>
              <a:rPr sz="2400" dirty="0">
                <a:latin typeface="Bebas Neue Regular" panose="00000500000000000000" pitchFamily="50" charset="0"/>
                <a:cs typeface="Carlito"/>
              </a:rPr>
              <a:t>y</a:t>
            </a:r>
            <a:r>
              <a:rPr sz="2400" spc="-34" dirty="0">
                <a:latin typeface="Bebas Neue Regular" panose="00000500000000000000" pitchFamily="50" charset="0"/>
                <a:cs typeface="Carlito"/>
              </a:rPr>
              <a:t> </a:t>
            </a:r>
            <a:r>
              <a:rPr sz="2400" spc="-3" dirty="0">
                <a:latin typeface="Bebas Neue Regular" panose="00000500000000000000" pitchFamily="50" charset="0"/>
                <a:cs typeface="Carlito"/>
              </a:rPr>
              <a:t>sensibles.</a:t>
            </a:r>
            <a:endParaRPr sz="2400" dirty="0">
              <a:latin typeface="Bebas Neue Regular" panose="00000500000000000000" pitchFamily="50" charset="0"/>
              <a:cs typeface="Carlito"/>
            </a:endParaRPr>
          </a:p>
          <a:p>
            <a:pPr marL="200772" indent="-193601">
              <a:spcBef>
                <a:spcPts val="982"/>
              </a:spcBef>
              <a:buAutoNum type="arabicPeriod"/>
              <a:tabLst>
                <a:tab pos="200772" algn="l"/>
              </a:tabLst>
            </a:pPr>
            <a:r>
              <a:rPr sz="2400" dirty="0">
                <a:latin typeface="Bebas Neue Regular" panose="00000500000000000000" pitchFamily="50" charset="0"/>
                <a:cs typeface="Carlito"/>
              </a:rPr>
              <a:t>Pieles </a:t>
            </a:r>
            <a:r>
              <a:rPr sz="2400" spc="-6" dirty="0">
                <a:latin typeface="Bebas Neue Regular" panose="00000500000000000000" pitchFamily="50" charset="0"/>
                <a:cs typeface="Carlito"/>
              </a:rPr>
              <a:t>grasas </a:t>
            </a:r>
            <a:r>
              <a:rPr sz="2400" dirty="0">
                <a:latin typeface="Bebas Neue Regular" panose="00000500000000000000" pitchFamily="50" charset="0"/>
                <a:cs typeface="Carlito"/>
              </a:rPr>
              <a:t>y </a:t>
            </a:r>
            <a:r>
              <a:rPr sz="2400" spc="-6" dirty="0">
                <a:latin typeface="Bebas Neue Regular" panose="00000500000000000000" pitchFamily="50" charset="0"/>
                <a:cs typeface="Carlito"/>
              </a:rPr>
              <a:t>con tendencia</a:t>
            </a:r>
            <a:r>
              <a:rPr sz="2400" spc="-56" dirty="0">
                <a:latin typeface="Bebas Neue Regular" panose="00000500000000000000" pitchFamily="50" charset="0"/>
                <a:cs typeface="Carlito"/>
              </a:rPr>
              <a:t> </a:t>
            </a:r>
            <a:r>
              <a:rPr sz="2400" spc="-3" dirty="0">
                <a:latin typeface="Bebas Neue Regular" panose="00000500000000000000" pitchFamily="50" charset="0"/>
                <a:cs typeface="Carlito"/>
              </a:rPr>
              <a:t>acnéica.</a:t>
            </a:r>
            <a:endParaRPr sz="2400" dirty="0">
              <a:latin typeface="Bebas Neue Regular" panose="00000500000000000000" pitchFamily="50" charset="0"/>
              <a:cs typeface="Carlito"/>
            </a:endParaRPr>
          </a:p>
          <a:p>
            <a:pPr marL="200772" marR="548896" indent="-193601">
              <a:lnSpc>
                <a:spcPct val="150000"/>
              </a:lnSpc>
              <a:buAutoNum type="arabicPeriod"/>
              <a:tabLst>
                <a:tab pos="200772" algn="l"/>
              </a:tabLst>
            </a:pPr>
            <a:r>
              <a:rPr sz="2400" dirty="0">
                <a:latin typeface="Bebas Neue Regular" panose="00000500000000000000" pitchFamily="50" charset="0"/>
                <a:cs typeface="Carlito"/>
              </a:rPr>
              <a:t>Piel </a:t>
            </a:r>
            <a:r>
              <a:rPr sz="2400" spc="-3" dirty="0">
                <a:latin typeface="Bebas Neue Regular" panose="00000500000000000000" pitchFamily="50" charset="0"/>
                <a:cs typeface="Carlito"/>
              </a:rPr>
              <a:t>dañada </a:t>
            </a:r>
            <a:r>
              <a:rPr sz="2400" dirty="0">
                <a:latin typeface="Bebas Neue Regular" panose="00000500000000000000" pitchFamily="50" charset="0"/>
                <a:cs typeface="Carlito"/>
              </a:rPr>
              <a:t>y </a:t>
            </a:r>
            <a:r>
              <a:rPr sz="2400" spc="-6" dirty="0">
                <a:latin typeface="Bebas Neue Regular" panose="00000500000000000000" pitchFamily="50" charset="0"/>
                <a:cs typeface="Carlito"/>
              </a:rPr>
              <a:t>con </a:t>
            </a:r>
            <a:r>
              <a:rPr sz="2400" spc="-3" dirty="0">
                <a:latin typeface="Bebas Neue Regular" panose="00000500000000000000" pitchFamily="50" charset="0"/>
                <a:cs typeface="Carlito"/>
              </a:rPr>
              <a:t>necesidad</a:t>
            </a:r>
            <a:r>
              <a:rPr sz="2400" spc="-68" dirty="0">
                <a:latin typeface="Bebas Neue Regular" panose="00000500000000000000" pitchFamily="50" charset="0"/>
                <a:cs typeface="Carlito"/>
              </a:rPr>
              <a:t> </a:t>
            </a:r>
            <a:r>
              <a:rPr sz="2400" spc="-3" dirty="0">
                <a:latin typeface="Bebas Neue Regular" panose="00000500000000000000" pitchFamily="50" charset="0"/>
                <a:cs typeface="Carlito"/>
              </a:rPr>
              <a:t>de  </a:t>
            </a:r>
            <a:r>
              <a:rPr sz="2400" spc="-8" dirty="0">
                <a:latin typeface="Bebas Neue Regular" panose="00000500000000000000" pitchFamily="50" charset="0"/>
                <a:cs typeface="Carlito"/>
              </a:rPr>
              <a:t>regeneración</a:t>
            </a:r>
            <a:endParaRPr sz="2400" dirty="0">
              <a:latin typeface="Bebas Neue Regular" panose="00000500000000000000" pitchFamily="50" charset="0"/>
              <a:cs typeface="Carlito"/>
            </a:endParaRPr>
          </a:p>
        </p:txBody>
      </p:sp>
      <p:sp>
        <p:nvSpPr>
          <p:cNvPr id="10" name="Título 8"/>
          <p:cNvSpPr>
            <a:spLocks noGrp="1"/>
          </p:cNvSpPr>
          <p:nvPr>
            <p:ph type="title"/>
          </p:nvPr>
        </p:nvSpPr>
        <p:spPr>
          <a:xfrm>
            <a:off x="698500" y="445037"/>
            <a:ext cx="803105" cy="332399"/>
          </a:xfrm>
        </p:spPr>
        <p:txBody>
          <a:bodyPr/>
          <a:lstStyle/>
          <a:p>
            <a:r>
              <a:rPr lang="es-ES" sz="2400" spc="300" dirty="0">
                <a:latin typeface="Bebas Neue Regular" panose="00000500000000000000" pitchFamily="50" charset="0"/>
              </a:rPr>
              <a:t>índice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7" y="3356943"/>
            <a:ext cx="88449"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19</a:t>
            </a:fld>
            <a:endParaRPr spc="6" dirty="0"/>
          </a:p>
        </p:txBody>
      </p:sp>
      <p:sp>
        <p:nvSpPr>
          <p:cNvPr id="13" name="Título 8"/>
          <p:cNvSpPr>
            <a:spLocks noGrp="1"/>
          </p:cNvSpPr>
          <p:nvPr>
            <p:ph type="title"/>
          </p:nvPr>
        </p:nvSpPr>
        <p:spPr>
          <a:xfrm>
            <a:off x="698500" y="445037"/>
            <a:ext cx="5899372" cy="332399"/>
          </a:xfrm>
        </p:spPr>
        <p:txBody>
          <a:bodyPr/>
          <a:lstStyle/>
          <a:p>
            <a:r>
              <a:rPr lang="es-ES" sz="2400" spc="300" dirty="0">
                <a:latin typeface="Bebas Neue Regular" panose="00000500000000000000" pitchFamily="50" charset="0"/>
              </a:rPr>
              <a:t>PIELES dañada y necesidad de regeneración</a:t>
            </a:r>
          </a:p>
        </p:txBody>
      </p:sp>
      <p:sp>
        <p:nvSpPr>
          <p:cNvPr id="15" name="object 3"/>
          <p:cNvSpPr/>
          <p:nvPr/>
        </p:nvSpPr>
        <p:spPr>
          <a:xfrm>
            <a:off x="1053128" y="1565690"/>
            <a:ext cx="859451" cy="3017103"/>
          </a:xfrm>
          <a:prstGeom prst="rect">
            <a:avLst/>
          </a:prstGeom>
          <a:blipFill>
            <a:blip r:embed="rId2" cstate="print"/>
            <a:stretch>
              <a:fillRect/>
            </a:stretch>
          </a:blipFill>
        </p:spPr>
        <p:txBody>
          <a:bodyPr wrap="square" lIns="0" tIns="0" rIns="0" bIns="0" rtlCol="0"/>
          <a:lstStyle/>
          <a:p>
            <a:endParaRPr sz="597"/>
          </a:p>
        </p:txBody>
      </p:sp>
      <p:grpSp>
        <p:nvGrpSpPr>
          <p:cNvPr id="16" name="object 4"/>
          <p:cNvGrpSpPr/>
          <p:nvPr/>
        </p:nvGrpSpPr>
        <p:grpSpPr>
          <a:xfrm>
            <a:off x="517966" y="4669378"/>
            <a:ext cx="1747706" cy="330541"/>
            <a:chOff x="917447" y="7711439"/>
            <a:chExt cx="3095625" cy="585470"/>
          </a:xfrm>
        </p:grpSpPr>
        <p:sp>
          <p:nvSpPr>
            <p:cNvPr id="17" name="object 5"/>
            <p:cNvSpPr/>
            <p:nvPr/>
          </p:nvSpPr>
          <p:spPr>
            <a:xfrm>
              <a:off x="920495" y="7714487"/>
              <a:ext cx="3089275" cy="579120"/>
            </a:xfrm>
            <a:custGeom>
              <a:avLst/>
              <a:gdLst/>
              <a:ahLst/>
              <a:cxnLst/>
              <a:rect l="l" t="t" r="r" b="b"/>
              <a:pathLst>
                <a:path w="3089275" h="579120">
                  <a:moveTo>
                    <a:pt x="2992628" y="0"/>
                  </a:moveTo>
                  <a:lnTo>
                    <a:pt x="96519" y="0"/>
                  </a:lnTo>
                  <a:lnTo>
                    <a:pt x="58952" y="7585"/>
                  </a:lnTo>
                  <a:lnTo>
                    <a:pt x="28271" y="28271"/>
                  </a:lnTo>
                  <a:lnTo>
                    <a:pt x="7585" y="58952"/>
                  </a:lnTo>
                  <a:lnTo>
                    <a:pt x="0" y="96519"/>
                  </a:lnTo>
                  <a:lnTo>
                    <a:pt x="0" y="482599"/>
                  </a:lnTo>
                  <a:lnTo>
                    <a:pt x="7585" y="520167"/>
                  </a:lnTo>
                  <a:lnTo>
                    <a:pt x="28271" y="550848"/>
                  </a:lnTo>
                  <a:lnTo>
                    <a:pt x="58952" y="571534"/>
                  </a:lnTo>
                  <a:lnTo>
                    <a:pt x="96519" y="579119"/>
                  </a:lnTo>
                  <a:lnTo>
                    <a:pt x="2992628" y="579119"/>
                  </a:lnTo>
                  <a:lnTo>
                    <a:pt x="3030212" y="571534"/>
                  </a:lnTo>
                  <a:lnTo>
                    <a:pt x="3060890" y="550848"/>
                  </a:lnTo>
                  <a:lnTo>
                    <a:pt x="3081567" y="520167"/>
                  </a:lnTo>
                  <a:lnTo>
                    <a:pt x="3089148" y="482599"/>
                  </a:lnTo>
                  <a:lnTo>
                    <a:pt x="3089148" y="96519"/>
                  </a:lnTo>
                  <a:lnTo>
                    <a:pt x="3081567" y="58952"/>
                  </a:lnTo>
                  <a:lnTo>
                    <a:pt x="3060890" y="28271"/>
                  </a:lnTo>
                  <a:lnTo>
                    <a:pt x="3030212" y="7585"/>
                  </a:lnTo>
                  <a:lnTo>
                    <a:pt x="2992628" y="0"/>
                  </a:lnTo>
                  <a:close/>
                </a:path>
              </a:pathLst>
            </a:custGeom>
            <a:solidFill>
              <a:srgbClr val="006FC0"/>
            </a:solidFill>
            <a:ln>
              <a:noFill/>
            </a:ln>
          </p:spPr>
          <p:txBody>
            <a:bodyPr wrap="square" lIns="0" tIns="0" rIns="0" bIns="0" rtlCol="0"/>
            <a:lstStyle/>
            <a:p>
              <a:endParaRPr sz="597"/>
            </a:p>
          </p:txBody>
        </p:sp>
        <p:sp>
          <p:nvSpPr>
            <p:cNvPr id="18" name="object 6"/>
            <p:cNvSpPr/>
            <p:nvPr/>
          </p:nvSpPr>
          <p:spPr>
            <a:xfrm>
              <a:off x="920495" y="7714487"/>
              <a:ext cx="3089275" cy="579120"/>
            </a:xfrm>
            <a:custGeom>
              <a:avLst/>
              <a:gdLst/>
              <a:ahLst/>
              <a:cxnLst/>
              <a:rect l="l" t="t" r="r" b="b"/>
              <a:pathLst>
                <a:path w="3089275" h="579120">
                  <a:moveTo>
                    <a:pt x="0" y="96519"/>
                  </a:moveTo>
                  <a:lnTo>
                    <a:pt x="7585" y="58952"/>
                  </a:lnTo>
                  <a:lnTo>
                    <a:pt x="28271" y="28271"/>
                  </a:lnTo>
                  <a:lnTo>
                    <a:pt x="58952" y="7585"/>
                  </a:lnTo>
                  <a:lnTo>
                    <a:pt x="96519" y="0"/>
                  </a:lnTo>
                  <a:lnTo>
                    <a:pt x="2992628" y="0"/>
                  </a:lnTo>
                  <a:lnTo>
                    <a:pt x="3030212" y="7585"/>
                  </a:lnTo>
                  <a:lnTo>
                    <a:pt x="3060890" y="28271"/>
                  </a:lnTo>
                  <a:lnTo>
                    <a:pt x="3081567" y="58952"/>
                  </a:lnTo>
                  <a:lnTo>
                    <a:pt x="3089148" y="96519"/>
                  </a:lnTo>
                  <a:lnTo>
                    <a:pt x="3089148" y="482599"/>
                  </a:lnTo>
                  <a:lnTo>
                    <a:pt x="3081567" y="520167"/>
                  </a:lnTo>
                  <a:lnTo>
                    <a:pt x="3060890" y="550848"/>
                  </a:lnTo>
                  <a:lnTo>
                    <a:pt x="3030212" y="571534"/>
                  </a:lnTo>
                  <a:lnTo>
                    <a:pt x="2992628" y="579119"/>
                  </a:lnTo>
                  <a:lnTo>
                    <a:pt x="96519" y="579119"/>
                  </a:lnTo>
                  <a:lnTo>
                    <a:pt x="58952" y="571534"/>
                  </a:lnTo>
                  <a:lnTo>
                    <a:pt x="28271" y="550848"/>
                  </a:lnTo>
                  <a:lnTo>
                    <a:pt x="7585" y="520167"/>
                  </a:lnTo>
                  <a:lnTo>
                    <a:pt x="0" y="482599"/>
                  </a:lnTo>
                  <a:lnTo>
                    <a:pt x="0" y="96519"/>
                  </a:lnTo>
                  <a:close/>
                </a:path>
              </a:pathLst>
            </a:custGeom>
            <a:ln w="6096">
              <a:noFill/>
            </a:ln>
          </p:spPr>
          <p:txBody>
            <a:bodyPr wrap="square" lIns="0" tIns="0" rIns="0" bIns="0" rtlCol="0"/>
            <a:lstStyle/>
            <a:p>
              <a:endParaRPr sz="597"/>
            </a:p>
          </p:txBody>
        </p:sp>
      </p:grpSp>
      <p:sp>
        <p:nvSpPr>
          <p:cNvPr id="23" name="object 7"/>
          <p:cNvSpPr txBox="1"/>
          <p:nvPr/>
        </p:nvSpPr>
        <p:spPr>
          <a:xfrm>
            <a:off x="1193800" y="1565690"/>
            <a:ext cx="7652677" cy="2759940"/>
          </a:xfrm>
          <a:prstGeom prst="rect">
            <a:avLst/>
          </a:prstGeom>
        </p:spPr>
        <p:txBody>
          <a:bodyPr vert="horz" wrap="square" lIns="0" tIns="6812" rIns="0" bIns="0" rtlCol="0">
            <a:spAutoFit/>
          </a:bodyPr>
          <a:lstStyle/>
          <a:p>
            <a:pPr marL="1412931" indent="-258135">
              <a:spcBef>
                <a:spcPts val="54"/>
              </a:spcBef>
              <a:buChar char="•"/>
              <a:tabLst>
                <a:tab pos="1412573" algn="l"/>
                <a:tab pos="1412931" algn="l"/>
              </a:tabLst>
            </a:pPr>
            <a:r>
              <a:rPr sz="1600" dirty="0">
                <a:latin typeface="TT Commons" panose="02000506040000020004" pitchFamily="50" charset="0"/>
                <a:cs typeface="Arial"/>
              </a:rPr>
              <a:t>Aceite regenerador 30 ml</a:t>
            </a:r>
          </a:p>
          <a:p>
            <a:pPr marL="1412931" indent="-258135">
              <a:spcBef>
                <a:spcPts val="1519"/>
              </a:spcBef>
              <a:buChar char="•"/>
              <a:tabLst>
                <a:tab pos="1412573" algn="l"/>
                <a:tab pos="1412931" algn="l"/>
              </a:tabLst>
            </a:pPr>
            <a:r>
              <a:rPr sz="1600" dirty="0">
                <a:latin typeface="TT Commons" panose="02000506040000020004" pitchFamily="50" charset="0"/>
                <a:cs typeface="Arial"/>
              </a:rPr>
              <a:t>Ingrediente activo: extracto de </a:t>
            </a:r>
            <a:r>
              <a:rPr sz="1600" i="1" dirty="0">
                <a:latin typeface="TT Commons" panose="02000506040000020004" pitchFamily="50" charset="0"/>
                <a:cs typeface="Arial"/>
              </a:rPr>
              <a:t>Hypericum perforatum </a:t>
            </a:r>
            <a:r>
              <a:rPr sz="1600" dirty="0">
                <a:latin typeface="TT Commons" panose="02000506040000020004" pitchFamily="50" charset="0"/>
                <a:cs typeface="Arial"/>
              </a:rPr>
              <a:t>y aceite de oliva.</a:t>
            </a:r>
          </a:p>
          <a:p>
            <a:pPr>
              <a:spcBef>
                <a:spcPts val="20"/>
              </a:spcBef>
              <a:buFont typeface="Arial"/>
              <a:buChar char="•"/>
            </a:pPr>
            <a:endParaRPr sz="1600" dirty="0">
              <a:latin typeface="TT Commons" panose="02000506040000020004" pitchFamily="50" charset="0"/>
              <a:cs typeface="Arial"/>
            </a:endParaRPr>
          </a:p>
          <a:p>
            <a:pPr marL="1412931" marR="2868" indent="-258135">
              <a:lnSpc>
                <a:spcPct val="90000"/>
              </a:lnSpc>
              <a:buChar char="•"/>
              <a:tabLst>
                <a:tab pos="1412573" algn="l"/>
                <a:tab pos="1412931" algn="l"/>
              </a:tabLst>
            </a:pPr>
            <a:r>
              <a:rPr sz="1600" dirty="0">
                <a:latin typeface="TT Commons" panose="02000506040000020004" pitchFamily="50" charset="0"/>
                <a:cs typeface="Arial"/>
              </a:rPr>
              <a:t>Estimula la reparación epidérmica y acelera el proceso natural de regeneración de la  piel. Es altamente eficaz en la regeneración de la piel tras la realización de  tratamientos de foto-rejuvenecimiento, peelings químicos o con laser así como en las  agresiones producidas por la exposición solar. Por sus características lipófilas posee  una acción aislante protectora en la zona de aplicación, reduciendo la pérdida  transepidérmica de agua.</a:t>
            </a:r>
          </a:p>
          <a:p>
            <a:pPr>
              <a:spcBef>
                <a:spcPts val="23"/>
              </a:spcBef>
              <a:buFont typeface="Arial"/>
              <a:buChar char="•"/>
            </a:pPr>
            <a:endParaRPr sz="1600" dirty="0">
              <a:latin typeface="TT Commons" panose="02000506040000020004" pitchFamily="50" charset="0"/>
              <a:cs typeface="Arial"/>
            </a:endParaRPr>
          </a:p>
          <a:p>
            <a:pPr marL="1412931" indent="-258135">
              <a:buChar char="•"/>
              <a:tabLst>
                <a:tab pos="1412573" algn="l"/>
                <a:tab pos="1412931" algn="l"/>
              </a:tabLst>
            </a:pPr>
            <a:r>
              <a:rPr sz="1600" dirty="0">
                <a:latin typeface="TT Commons" panose="02000506040000020004" pitchFamily="50" charset="0"/>
                <a:cs typeface="Arial"/>
              </a:rPr>
              <a:t>Modo de empleo: aplicar directamente sobre la zona a </a:t>
            </a:r>
            <a:r>
              <a:rPr sz="1600" dirty="0" err="1">
                <a:latin typeface="TT Commons" panose="02000506040000020004" pitchFamily="50" charset="0"/>
                <a:cs typeface="Arial"/>
              </a:rPr>
              <a:t>tratar</a:t>
            </a:r>
            <a:r>
              <a:rPr sz="1600" dirty="0">
                <a:latin typeface="TT Commons" panose="02000506040000020004" pitchFamily="50" charset="0"/>
                <a:cs typeface="Arial"/>
              </a:rPr>
              <a:t>.</a:t>
            </a:r>
          </a:p>
        </p:txBody>
      </p:sp>
      <p:sp>
        <p:nvSpPr>
          <p:cNvPr id="24" name="object 5"/>
          <p:cNvSpPr txBox="1"/>
          <p:nvPr/>
        </p:nvSpPr>
        <p:spPr>
          <a:xfrm>
            <a:off x="1251440" y="4708027"/>
            <a:ext cx="462829" cy="253100"/>
          </a:xfrm>
          <a:prstGeom prst="rect">
            <a:avLst/>
          </a:prstGeom>
        </p:spPr>
        <p:txBody>
          <a:bodyPr vert="horz" wrap="square" lIns="0" tIns="6812" rIns="0" bIns="0" rtlCol="0">
            <a:spAutoFit/>
          </a:bodyPr>
          <a:lstStyle/>
          <a:p>
            <a:pPr marL="7170">
              <a:spcBef>
                <a:spcPts val="54"/>
              </a:spcBef>
            </a:pPr>
            <a:r>
              <a:rPr sz="1600" spc="-3" dirty="0">
                <a:solidFill>
                  <a:srgbClr val="FFFFFF"/>
                </a:solidFill>
                <a:latin typeface="Bebas Neue Regular" panose="00000500000000000000" pitchFamily="50" charset="0"/>
                <a:cs typeface="Carlito"/>
              </a:rPr>
              <a:t>MbM</a:t>
            </a:r>
            <a:endParaRPr sz="1600" dirty="0">
              <a:latin typeface="Bebas Neue Regular" panose="00000500000000000000" pitchFamily="50" charset="0"/>
              <a:cs typeface="Carlito"/>
            </a:endParaRPr>
          </a:p>
        </p:txBody>
      </p:sp>
    </p:spTree>
    <p:extLst>
      <p:ext uri="{BB962C8B-B14F-4D97-AF65-F5344CB8AC3E}">
        <p14:creationId xmlns:p14="http://schemas.microsoft.com/office/powerpoint/2010/main" val="2813717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xfrm>
            <a:off x="5238397" y="3356943"/>
            <a:ext cx="88449"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20</a:t>
            </a:fld>
            <a:endParaRPr spc="6" dirty="0"/>
          </a:p>
        </p:txBody>
      </p:sp>
      <p:sp>
        <p:nvSpPr>
          <p:cNvPr id="13" name="Título 8"/>
          <p:cNvSpPr>
            <a:spLocks noGrp="1"/>
          </p:cNvSpPr>
          <p:nvPr>
            <p:ph type="title"/>
          </p:nvPr>
        </p:nvSpPr>
        <p:spPr>
          <a:xfrm>
            <a:off x="698500" y="445037"/>
            <a:ext cx="5899372" cy="332399"/>
          </a:xfrm>
        </p:spPr>
        <p:txBody>
          <a:bodyPr/>
          <a:lstStyle/>
          <a:p>
            <a:r>
              <a:rPr lang="es-ES" sz="2400" spc="300" dirty="0">
                <a:latin typeface="Bebas Neue Regular" panose="00000500000000000000" pitchFamily="50" charset="0"/>
              </a:rPr>
              <a:t>PIELES dañada y necesidad de regeneración</a:t>
            </a:r>
          </a:p>
        </p:txBody>
      </p:sp>
      <p:grpSp>
        <p:nvGrpSpPr>
          <p:cNvPr id="16" name="object 4"/>
          <p:cNvGrpSpPr/>
          <p:nvPr/>
        </p:nvGrpSpPr>
        <p:grpSpPr>
          <a:xfrm>
            <a:off x="517966" y="4669378"/>
            <a:ext cx="1747706" cy="330541"/>
            <a:chOff x="917447" y="7711439"/>
            <a:chExt cx="3095625" cy="585470"/>
          </a:xfrm>
        </p:grpSpPr>
        <p:sp>
          <p:nvSpPr>
            <p:cNvPr id="17" name="object 5"/>
            <p:cNvSpPr/>
            <p:nvPr/>
          </p:nvSpPr>
          <p:spPr>
            <a:xfrm>
              <a:off x="920495" y="7714487"/>
              <a:ext cx="3089275" cy="579120"/>
            </a:xfrm>
            <a:custGeom>
              <a:avLst/>
              <a:gdLst/>
              <a:ahLst/>
              <a:cxnLst/>
              <a:rect l="l" t="t" r="r" b="b"/>
              <a:pathLst>
                <a:path w="3089275" h="579120">
                  <a:moveTo>
                    <a:pt x="2992628" y="0"/>
                  </a:moveTo>
                  <a:lnTo>
                    <a:pt x="96519" y="0"/>
                  </a:lnTo>
                  <a:lnTo>
                    <a:pt x="58952" y="7585"/>
                  </a:lnTo>
                  <a:lnTo>
                    <a:pt x="28271" y="28271"/>
                  </a:lnTo>
                  <a:lnTo>
                    <a:pt x="7585" y="58952"/>
                  </a:lnTo>
                  <a:lnTo>
                    <a:pt x="0" y="96519"/>
                  </a:lnTo>
                  <a:lnTo>
                    <a:pt x="0" y="482599"/>
                  </a:lnTo>
                  <a:lnTo>
                    <a:pt x="7585" y="520167"/>
                  </a:lnTo>
                  <a:lnTo>
                    <a:pt x="28271" y="550848"/>
                  </a:lnTo>
                  <a:lnTo>
                    <a:pt x="58952" y="571534"/>
                  </a:lnTo>
                  <a:lnTo>
                    <a:pt x="96519" y="579119"/>
                  </a:lnTo>
                  <a:lnTo>
                    <a:pt x="2992628" y="579119"/>
                  </a:lnTo>
                  <a:lnTo>
                    <a:pt x="3030212" y="571534"/>
                  </a:lnTo>
                  <a:lnTo>
                    <a:pt x="3060890" y="550848"/>
                  </a:lnTo>
                  <a:lnTo>
                    <a:pt x="3081567" y="520167"/>
                  </a:lnTo>
                  <a:lnTo>
                    <a:pt x="3089148" y="482599"/>
                  </a:lnTo>
                  <a:lnTo>
                    <a:pt x="3089148" y="96519"/>
                  </a:lnTo>
                  <a:lnTo>
                    <a:pt x="3081567" y="58952"/>
                  </a:lnTo>
                  <a:lnTo>
                    <a:pt x="3060890" y="28271"/>
                  </a:lnTo>
                  <a:lnTo>
                    <a:pt x="3030212" y="7585"/>
                  </a:lnTo>
                  <a:lnTo>
                    <a:pt x="2992628" y="0"/>
                  </a:lnTo>
                  <a:close/>
                </a:path>
              </a:pathLst>
            </a:custGeom>
            <a:solidFill>
              <a:srgbClr val="006FC0"/>
            </a:solidFill>
            <a:ln>
              <a:noFill/>
            </a:ln>
          </p:spPr>
          <p:txBody>
            <a:bodyPr wrap="square" lIns="0" tIns="0" rIns="0" bIns="0" rtlCol="0"/>
            <a:lstStyle/>
            <a:p>
              <a:endParaRPr sz="597"/>
            </a:p>
          </p:txBody>
        </p:sp>
        <p:sp>
          <p:nvSpPr>
            <p:cNvPr id="18" name="object 6"/>
            <p:cNvSpPr/>
            <p:nvPr/>
          </p:nvSpPr>
          <p:spPr>
            <a:xfrm>
              <a:off x="920495" y="7714487"/>
              <a:ext cx="3089275" cy="579120"/>
            </a:xfrm>
            <a:custGeom>
              <a:avLst/>
              <a:gdLst/>
              <a:ahLst/>
              <a:cxnLst/>
              <a:rect l="l" t="t" r="r" b="b"/>
              <a:pathLst>
                <a:path w="3089275" h="579120">
                  <a:moveTo>
                    <a:pt x="0" y="96519"/>
                  </a:moveTo>
                  <a:lnTo>
                    <a:pt x="7585" y="58952"/>
                  </a:lnTo>
                  <a:lnTo>
                    <a:pt x="28271" y="28271"/>
                  </a:lnTo>
                  <a:lnTo>
                    <a:pt x="58952" y="7585"/>
                  </a:lnTo>
                  <a:lnTo>
                    <a:pt x="96519" y="0"/>
                  </a:lnTo>
                  <a:lnTo>
                    <a:pt x="2992628" y="0"/>
                  </a:lnTo>
                  <a:lnTo>
                    <a:pt x="3030212" y="7585"/>
                  </a:lnTo>
                  <a:lnTo>
                    <a:pt x="3060890" y="28271"/>
                  </a:lnTo>
                  <a:lnTo>
                    <a:pt x="3081567" y="58952"/>
                  </a:lnTo>
                  <a:lnTo>
                    <a:pt x="3089148" y="96519"/>
                  </a:lnTo>
                  <a:lnTo>
                    <a:pt x="3089148" y="482599"/>
                  </a:lnTo>
                  <a:lnTo>
                    <a:pt x="3081567" y="520167"/>
                  </a:lnTo>
                  <a:lnTo>
                    <a:pt x="3060890" y="550848"/>
                  </a:lnTo>
                  <a:lnTo>
                    <a:pt x="3030212" y="571534"/>
                  </a:lnTo>
                  <a:lnTo>
                    <a:pt x="2992628" y="579119"/>
                  </a:lnTo>
                  <a:lnTo>
                    <a:pt x="96519" y="579119"/>
                  </a:lnTo>
                  <a:lnTo>
                    <a:pt x="58952" y="571534"/>
                  </a:lnTo>
                  <a:lnTo>
                    <a:pt x="28271" y="550848"/>
                  </a:lnTo>
                  <a:lnTo>
                    <a:pt x="7585" y="520167"/>
                  </a:lnTo>
                  <a:lnTo>
                    <a:pt x="0" y="482599"/>
                  </a:lnTo>
                  <a:lnTo>
                    <a:pt x="0" y="96519"/>
                  </a:lnTo>
                  <a:close/>
                </a:path>
              </a:pathLst>
            </a:custGeom>
            <a:ln w="6096">
              <a:noFill/>
            </a:ln>
          </p:spPr>
          <p:txBody>
            <a:bodyPr wrap="square" lIns="0" tIns="0" rIns="0" bIns="0" rtlCol="0"/>
            <a:lstStyle/>
            <a:p>
              <a:endParaRPr sz="597"/>
            </a:p>
          </p:txBody>
        </p:sp>
      </p:grpSp>
      <p:sp>
        <p:nvSpPr>
          <p:cNvPr id="24" name="object 5"/>
          <p:cNvSpPr txBox="1"/>
          <p:nvPr/>
        </p:nvSpPr>
        <p:spPr>
          <a:xfrm>
            <a:off x="876288" y="4708027"/>
            <a:ext cx="1313960" cy="253100"/>
          </a:xfrm>
          <a:prstGeom prst="rect">
            <a:avLst/>
          </a:prstGeom>
        </p:spPr>
        <p:txBody>
          <a:bodyPr vert="horz" wrap="square" lIns="0" tIns="6812" rIns="0" bIns="0" rtlCol="0">
            <a:spAutoFit/>
          </a:bodyPr>
          <a:lstStyle/>
          <a:p>
            <a:pPr marL="7170">
              <a:spcBef>
                <a:spcPts val="54"/>
              </a:spcBef>
            </a:pPr>
            <a:r>
              <a:rPr lang="es-ES" sz="1600" spc="-3" dirty="0">
                <a:solidFill>
                  <a:srgbClr val="FFFFFF"/>
                </a:solidFill>
                <a:latin typeface="Bebas Neue Regular" panose="00000500000000000000" pitchFamily="50" charset="0"/>
                <a:cs typeface="Carlito"/>
              </a:rPr>
              <a:t>Gel de </a:t>
            </a:r>
            <a:r>
              <a:rPr lang="es-ES" sz="1600" spc="-3" dirty="0" err="1">
                <a:solidFill>
                  <a:srgbClr val="FFFFFF"/>
                </a:solidFill>
                <a:latin typeface="Bebas Neue Regular" panose="00000500000000000000" pitchFamily="50" charset="0"/>
                <a:cs typeface="Carlito"/>
              </a:rPr>
              <a:t>hypericum</a:t>
            </a:r>
            <a:endParaRPr sz="1600" dirty="0">
              <a:latin typeface="Bebas Neue Regular" panose="00000500000000000000" pitchFamily="50" charset="0"/>
              <a:cs typeface="Carlito"/>
            </a:endParaRPr>
          </a:p>
        </p:txBody>
      </p:sp>
      <p:sp>
        <p:nvSpPr>
          <p:cNvPr id="10" name="object 7"/>
          <p:cNvSpPr/>
          <p:nvPr/>
        </p:nvSpPr>
        <p:spPr>
          <a:xfrm>
            <a:off x="799089" y="1934710"/>
            <a:ext cx="897868" cy="2531489"/>
          </a:xfrm>
          <a:prstGeom prst="rect">
            <a:avLst/>
          </a:prstGeom>
          <a:blipFill>
            <a:blip r:embed="rId2" cstate="print"/>
            <a:stretch>
              <a:fillRect/>
            </a:stretch>
          </a:blipFill>
        </p:spPr>
        <p:txBody>
          <a:bodyPr wrap="square" lIns="0" tIns="0" rIns="0" bIns="0" rtlCol="0"/>
          <a:lstStyle/>
          <a:p>
            <a:endParaRPr sz="597"/>
          </a:p>
        </p:txBody>
      </p:sp>
      <p:sp>
        <p:nvSpPr>
          <p:cNvPr id="11" name="object 8"/>
          <p:cNvSpPr txBox="1"/>
          <p:nvPr/>
        </p:nvSpPr>
        <p:spPr>
          <a:xfrm>
            <a:off x="2308693" y="1914062"/>
            <a:ext cx="6505107" cy="2552137"/>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Gel regenerador 50 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Ingredientes: Hypericum perforatum L.</a:t>
            </a:r>
          </a:p>
          <a:p>
            <a:pPr>
              <a:spcBef>
                <a:spcPts val="20"/>
              </a:spcBef>
              <a:buFont typeface="Arial"/>
              <a:buChar char="•"/>
            </a:pPr>
            <a:endParaRPr sz="1600" dirty="0">
              <a:latin typeface="TT Commons" panose="02000506040000020004" pitchFamily="50" charset="0"/>
              <a:cs typeface="Arial"/>
            </a:endParaRPr>
          </a:p>
          <a:p>
            <a:pPr marL="265306" marR="533838" indent="-258135">
              <a:lnSpc>
                <a:spcPct val="90000"/>
              </a:lnSpc>
              <a:buChar char="•"/>
              <a:tabLst>
                <a:tab pos="264947" algn="l"/>
                <a:tab pos="265306" algn="l"/>
              </a:tabLst>
            </a:pPr>
            <a:r>
              <a:rPr sz="1600" dirty="0">
                <a:latin typeface="TT Commons" panose="02000506040000020004" pitchFamily="50" charset="0"/>
                <a:cs typeface="Arial"/>
              </a:rPr>
              <a:t>Indicado para la regeneración cutánea en aquellas zonas donde la piel pierde su  continuidad actuando como coadyuvante en el proceso de reparación de la piel.  Además se puede aplicar post-exposición solar prolongada y post tratamientos  depilatorios</a:t>
            </a:r>
          </a:p>
          <a:p>
            <a:pPr>
              <a:spcBef>
                <a:spcPts val="14"/>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dirty="0">
                <a:latin typeface="TT Commons" panose="02000506040000020004" pitchFamily="50" charset="0"/>
                <a:cs typeface="Arial"/>
              </a:rPr>
              <a:t>Modo de empleo: aplicar tantas veces como sea necesario en las zonas con necesidad  de regeneración</a:t>
            </a:r>
          </a:p>
        </p:txBody>
      </p:sp>
    </p:spTree>
    <p:extLst>
      <p:ext uri="{BB962C8B-B14F-4D97-AF65-F5344CB8AC3E}">
        <p14:creationId xmlns:p14="http://schemas.microsoft.com/office/powerpoint/2010/main" val="415328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8000" y="3827002"/>
            <a:ext cx="9142924" cy="1070480"/>
          </a:xfrm>
          <a:prstGeom prst="rect">
            <a:avLst/>
          </a:prstGeom>
        </p:spPr>
        <p:txBody>
          <a:bodyPr vert="horz" wrap="square" lIns="0" tIns="7170" rIns="0" bIns="0" rtlCol="0">
            <a:spAutoFit/>
          </a:bodyPr>
          <a:lstStyle/>
          <a:p>
            <a:pPr marL="173166" marR="168505" algn="ctr">
              <a:lnSpc>
                <a:spcPct val="150000"/>
              </a:lnSpc>
              <a:spcBef>
                <a:spcPts val="56"/>
              </a:spcBef>
            </a:pPr>
            <a:r>
              <a:rPr sz="1600" spc="-88" dirty="0">
                <a:solidFill>
                  <a:srgbClr val="404040"/>
                </a:solidFill>
                <a:latin typeface="TT Commons" panose="02000506040000020004" pitchFamily="50" charset="0"/>
                <a:cs typeface="Arial"/>
              </a:rPr>
              <a:t>Productos </a:t>
            </a:r>
            <a:r>
              <a:rPr sz="1600" spc="-62" dirty="0">
                <a:solidFill>
                  <a:srgbClr val="404040"/>
                </a:solidFill>
                <a:latin typeface="TT Commons" panose="02000506040000020004" pitchFamily="50" charset="0"/>
                <a:cs typeface="Arial"/>
              </a:rPr>
              <a:t>orientados </a:t>
            </a:r>
            <a:r>
              <a:rPr sz="1600" spc="-138" dirty="0">
                <a:solidFill>
                  <a:srgbClr val="404040"/>
                </a:solidFill>
                <a:latin typeface="TT Commons" panose="02000506040000020004" pitchFamily="50" charset="0"/>
                <a:cs typeface="Arial"/>
              </a:rPr>
              <a:t>a </a:t>
            </a:r>
            <a:r>
              <a:rPr sz="1600" spc="-76" dirty="0">
                <a:solidFill>
                  <a:srgbClr val="404040"/>
                </a:solidFill>
                <a:latin typeface="TT Commons" panose="02000506040000020004" pitchFamily="50" charset="0"/>
                <a:cs typeface="Arial"/>
              </a:rPr>
              <a:t>restablecer </a:t>
            </a:r>
            <a:r>
              <a:rPr sz="1600" spc="-71" dirty="0">
                <a:solidFill>
                  <a:srgbClr val="404040"/>
                </a:solidFill>
                <a:latin typeface="TT Commons" panose="02000506040000020004" pitchFamily="50" charset="0"/>
                <a:cs typeface="Arial"/>
              </a:rPr>
              <a:t>la </a:t>
            </a:r>
            <a:r>
              <a:rPr sz="1600" spc="-64" dirty="0">
                <a:solidFill>
                  <a:srgbClr val="404040"/>
                </a:solidFill>
                <a:latin typeface="TT Commons" panose="02000506040000020004" pitchFamily="50" charset="0"/>
                <a:cs typeface="Arial"/>
              </a:rPr>
              <a:t>hidratación </a:t>
            </a:r>
            <a:r>
              <a:rPr sz="1600" spc="-85" dirty="0">
                <a:solidFill>
                  <a:srgbClr val="404040"/>
                </a:solidFill>
                <a:latin typeface="TT Commons" panose="02000506040000020004" pitchFamily="50" charset="0"/>
                <a:cs typeface="Arial"/>
              </a:rPr>
              <a:t>de </a:t>
            </a:r>
            <a:r>
              <a:rPr sz="1600" spc="-71" dirty="0">
                <a:solidFill>
                  <a:srgbClr val="404040"/>
                </a:solidFill>
                <a:latin typeface="TT Commons" panose="02000506040000020004" pitchFamily="50" charset="0"/>
                <a:cs typeface="Arial"/>
              </a:rPr>
              <a:t>la </a:t>
            </a:r>
            <a:r>
              <a:rPr sz="1600" spc="-45" dirty="0">
                <a:solidFill>
                  <a:srgbClr val="404040"/>
                </a:solidFill>
                <a:latin typeface="TT Commons" panose="02000506040000020004" pitchFamily="50" charset="0"/>
                <a:cs typeface="Arial"/>
              </a:rPr>
              <a:t>piel </a:t>
            </a:r>
            <a:r>
              <a:rPr sz="1600" spc="-68" dirty="0">
                <a:solidFill>
                  <a:srgbClr val="404040"/>
                </a:solidFill>
                <a:latin typeface="TT Commons" panose="02000506040000020004" pitchFamily="50" charset="0"/>
                <a:cs typeface="Arial"/>
              </a:rPr>
              <a:t>aportando </a:t>
            </a:r>
            <a:r>
              <a:rPr sz="1600" spc="-124" dirty="0">
                <a:solidFill>
                  <a:srgbClr val="404040"/>
                </a:solidFill>
                <a:latin typeface="TT Commons" panose="02000506040000020004" pitchFamily="50" charset="0"/>
                <a:cs typeface="Arial"/>
              </a:rPr>
              <a:t>además </a:t>
            </a:r>
            <a:r>
              <a:rPr sz="1600" spc="-88" dirty="0">
                <a:solidFill>
                  <a:srgbClr val="404040"/>
                </a:solidFill>
                <a:latin typeface="TT Commons" panose="02000506040000020004" pitchFamily="50" charset="0"/>
                <a:cs typeface="Arial"/>
              </a:rPr>
              <a:t>componentes </a:t>
            </a:r>
            <a:r>
              <a:rPr sz="1600" spc="-102" dirty="0">
                <a:solidFill>
                  <a:srgbClr val="404040"/>
                </a:solidFill>
                <a:latin typeface="TT Commons" panose="02000506040000020004" pitchFamily="50" charset="0"/>
                <a:cs typeface="Arial"/>
              </a:rPr>
              <a:t>necesarios </a:t>
            </a:r>
            <a:r>
              <a:rPr sz="1600" spc="-93" dirty="0">
                <a:solidFill>
                  <a:srgbClr val="404040"/>
                </a:solidFill>
                <a:latin typeface="TT Commons" panose="02000506040000020004" pitchFamily="50" charset="0"/>
                <a:cs typeface="Arial"/>
              </a:rPr>
              <a:t>para</a:t>
            </a:r>
            <a:r>
              <a:rPr sz="1600" spc="-296" dirty="0">
                <a:solidFill>
                  <a:srgbClr val="404040"/>
                </a:solidFill>
                <a:latin typeface="TT Commons" panose="02000506040000020004" pitchFamily="50" charset="0"/>
                <a:cs typeface="Arial"/>
              </a:rPr>
              <a:t> </a:t>
            </a:r>
            <a:r>
              <a:rPr lang="es-ES" sz="1600" spc="-296" dirty="0">
                <a:solidFill>
                  <a:srgbClr val="404040"/>
                </a:solidFill>
                <a:latin typeface="TT Commons" panose="02000506040000020004" pitchFamily="50" charset="0"/>
                <a:cs typeface="Arial"/>
              </a:rPr>
              <a:t> </a:t>
            </a:r>
            <a:r>
              <a:rPr sz="1600" spc="-56" dirty="0">
                <a:solidFill>
                  <a:srgbClr val="404040"/>
                </a:solidFill>
                <a:latin typeface="TT Commons" panose="02000506040000020004" pitchFamily="50" charset="0"/>
                <a:cs typeface="Arial"/>
              </a:rPr>
              <a:t>el  correcto </a:t>
            </a:r>
            <a:r>
              <a:rPr sz="1600" spc="-62" dirty="0">
                <a:solidFill>
                  <a:srgbClr val="404040"/>
                </a:solidFill>
                <a:latin typeface="TT Commons" panose="02000506040000020004" pitchFamily="50" charset="0"/>
                <a:cs typeface="Arial"/>
              </a:rPr>
              <a:t>funcionamiento </a:t>
            </a:r>
            <a:r>
              <a:rPr sz="1600" spc="-85" dirty="0">
                <a:solidFill>
                  <a:srgbClr val="404040"/>
                </a:solidFill>
                <a:latin typeface="TT Commons" panose="02000506040000020004" pitchFamily="50" charset="0"/>
                <a:cs typeface="Arial"/>
              </a:rPr>
              <a:t>de </a:t>
            </a:r>
            <a:r>
              <a:rPr sz="1600" spc="-71" dirty="0">
                <a:solidFill>
                  <a:srgbClr val="404040"/>
                </a:solidFill>
                <a:latin typeface="TT Commons" panose="02000506040000020004" pitchFamily="50" charset="0"/>
                <a:cs typeface="Arial"/>
              </a:rPr>
              <a:t>la</a:t>
            </a:r>
            <a:r>
              <a:rPr sz="1600" spc="-248" dirty="0">
                <a:solidFill>
                  <a:srgbClr val="404040"/>
                </a:solidFill>
                <a:latin typeface="TT Commons" panose="02000506040000020004" pitchFamily="50" charset="0"/>
                <a:cs typeface="Arial"/>
              </a:rPr>
              <a:t> </a:t>
            </a:r>
            <a:r>
              <a:rPr lang="es-ES" sz="1600" spc="-248" dirty="0">
                <a:solidFill>
                  <a:srgbClr val="404040"/>
                </a:solidFill>
                <a:latin typeface="TT Commons" panose="02000506040000020004" pitchFamily="50" charset="0"/>
                <a:cs typeface="Arial"/>
              </a:rPr>
              <a:t> </a:t>
            </a:r>
            <a:r>
              <a:rPr sz="1600" spc="-96" dirty="0" err="1">
                <a:solidFill>
                  <a:srgbClr val="404040"/>
                </a:solidFill>
                <a:latin typeface="TT Commons" panose="02000506040000020004" pitchFamily="50" charset="0"/>
                <a:cs typeface="Arial"/>
              </a:rPr>
              <a:t>misma</a:t>
            </a:r>
            <a:r>
              <a:rPr sz="1600" spc="-96" dirty="0">
                <a:solidFill>
                  <a:srgbClr val="404040"/>
                </a:solidFill>
                <a:latin typeface="TT Commons" panose="02000506040000020004" pitchFamily="50" charset="0"/>
                <a:cs typeface="Arial"/>
              </a:rPr>
              <a:t>.</a:t>
            </a:r>
            <a:r>
              <a:rPr lang="es-ES" sz="1600" spc="-96" dirty="0">
                <a:solidFill>
                  <a:srgbClr val="404040"/>
                </a:solidFill>
                <a:latin typeface="TT Commons" panose="02000506040000020004" pitchFamily="50" charset="0"/>
                <a:cs typeface="Arial"/>
              </a:rPr>
              <a:t> </a:t>
            </a:r>
            <a:r>
              <a:rPr sz="1600" spc="-121" dirty="0">
                <a:solidFill>
                  <a:srgbClr val="404040"/>
                </a:solidFill>
                <a:latin typeface="TT Commons" panose="02000506040000020004" pitchFamily="50" charset="0"/>
                <a:cs typeface="Arial"/>
              </a:rPr>
              <a:t>Gracias </a:t>
            </a:r>
            <a:r>
              <a:rPr sz="1600" spc="-138" dirty="0">
                <a:solidFill>
                  <a:srgbClr val="404040"/>
                </a:solidFill>
                <a:latin typeface="TT Commons" panose="02000506040000020004" pitchFamily="50" charset="0"/>
                <a:cs typeface="Arial"/>
              </a:rPr>
              <a:t>a </a:t>
            </a:r>
            <a:r>
              <a:rPr sz="1600" spc="-141" dirty="0">
                <a:solidFill>
                  <a:srgbClr val="404040"/>
                </a:solidFill>
                <a:latin typeface="TT Commons" panose="02000506040000020004" pitchFamily="50" charset="0"/>
                <a:cs typeface="Arial"/>
              </a:rPr>
              <a:t>sus </a:t>
            </a:r>
            <a:r>
              <a:rPr sz="1600" spc="-73" dirty="0">
                <a:solidFill>
                  <a:srgbClr val="404040"/>
                </a:solidFill>
                <a:latin typeface="TT Commons" panose="02000506040000020004" pitchFamily="50" charset="0"/>
                <a:cs typeface="Arial"/>
              </a:rPr>
              <a:t>activos, </a:t>
            </a:r>
            <a:r>
              <a:rPr sz="1600" spc="-82" dirty="0">
                <a:solidFill>
                  <a:srgbClr val="404040"/>
                </a:solidFill>
                <a:latin typeface="TT Commons" panose="02000506040000020004" pitchFamily="50" charset="0"/>
                <a:cs typeface="Arial"/>
              </a:rPr>
              <a:t>aportamos </a:t>
            </a:r>
            <a:r>
              <a:rPr sz="1600" spc="-85" dirty="0">
                <a:solidFill>
                  <a:srgbClr val="404040"/>
                </a:solidFill>
                <a:latin typeface="TT Commons" panose="02000506040000020004" pitchFamily="50" charset="0"/>
                <a:cs typeface="Arial"/>
              </a:rPr>
              <a:t>aquellos </a:t>
            </a:r>
            <a:r>
              <a:rPr sz="1600" spc="-79" dirty="0">
                <a:solidFill>
                  <a:srgbClr val="404040"/>
                </a:solidFill>
                <a:latin typeface="TT Commons" panose="02000506040000020004" pitchFamily="50" charset="0"/>
                <a:cs typeface="Arial"/>
              </a:rPr>
              <a:t>elementos naturales </a:t>
            </a:r>
            <a:r>
              <a:rPr sz="1600" spc="-90" dirty="0">
                <a:solidFill>
                  <a:srgbClr val="404040"/>
                </a:solidFill>
                <a:latin typeface="TT Commons" panose="02000506040000020004" pitchFamily="50" charset="0"/>
                <a:cs typeface="Arial"/>
              </a:rPr>
              <a:t>con </a:t>
            </a:r>
            <a:r>
              <a:rPr sz="1600" spc="-85" dirty="0">
                <a:solidFill>
                  <a:srgbClr val="404040"/>
                </a:solidFill>
                <a:latin typeface="TT Commons" panose="02000506040000020004" pitchFamily="50" charset="0"/>
                <a:cs typeface="Arial"/>
              </a:rPr>
              <a:t>los </a:t>
            </a:r>
            <a:r>
              <a:rPr sz="1600" spc="-79" dirty="0">
                <a:solidFill>
                  <a:srgbClr val="404040"/>
                </a:solidFill>
                <a:latin typeface="TT Commons" panose="02000506040000020004" pitchFamily="50" charset="0"/>
                <a:cs typeface="Arial"/>
              </a:rPr>
              <a:t>que </a:t>
            </a:r>
            <a:r>
              <a:rPr sz="1600" spc="-141" dirty="0">
                <a:solidFill>
                  <a:srgbClr val="404040"/>
                </a:solidFill>
                <a:latin typeface="TT Commons" panose="02000506040000020004" pitchFamily="50" charset="0"/>
                <a:cs typeface="Arial"/>
              </a:rPr>
              <a:t>se </a:t>
            </a:r>
            <a:r>
              <a:rPr sz="1600" spc="-88" dirty="0">
                <a:solidFill>
                  <a:srgbClr val="404040"/>
                </a:solidFill>
                <a:latin typeface="TT Commons" panose="02000506040000020004" pitchFamily="50" charset="0"/>
                <a:cs typeface="Arial"/>
              </a:rPr>
              <a:t>compone </a:t>
            </a:r>
            <a:r>
              <a:rPr sz="1600" spc="-71" dirty="0">
                <a:solidFill>
                  <a:srgbClr val="404040"/>
                </a:solidFill>
                <a:latin typeface="TT Commons" panose="02000506040000020004" pitchFamily="50" charset="0"/>
                <a:cs typeface="Arial"/>
              </a:rPr>
              <a:t>la </a:t>
            </a:r>
            <a:r>
              <a:rPr sz="1600" spc="-45" dirty="0">
                <a:solidFill>
                  <a:srgbClr val="404040"/>
                </a:solidFill>
                <a:latin typeface="TT Commons" panose="02000506040000020004" pitchFamily="50" charset="0"/>
                <a:cs typeface="Arial"/>
              </a:rPr>
              <a:t>piel </a:t>
            </a:r>
            <a:r>
              <a:rPr sz="1600" spc="-90" dirty="0">
                <a:solidFill>
                  <a:srgbClr val="404040"/>
                </a:solidFill>
                <a:latin typeface="TT Commons" panose="02000506040000020004" pitchFamily="50" charset="0"/>
                <a:cs typeface="Arial"/>
              </a:rPr>
              <a:t>para </a:t>
            </a:r>
            <a:r>
              <a:rPr sz="1600" spc="-138" dirty="0">
                <a:solidFill>
                  <a:srgbClr val="404040"/>
                </a:solidFill>
                <a:latin typeface="TT Commons" panose="02000506040000020004" pitchFamily="50" charset="0"/>
                <a:cs typeface="Arial"/>
              </a:rPr>
              <a:t>así </a:t>
            </a:r>
            <a:r>
              <a:rPr sz="1600" spc="-51" dirty="0">
                <a:solidFill>
                  <a:srgbClr val="404040"/>
                </a:solidFill>
                <a:latin typeface="TT Commons" panose="02000506040000020004" pitchFamily="50" charset="0"/>
                <a:cs typeface="Arial"/>
              </a:rPr>
              <a:t>potenciar </a:t>
            </a:r>
            <a:r>
              <a:rPr sz="1600" spc="-121" dirty="0">
                <a:solidFill>
                  <a:srgbClr val="404040"/>
                </a:solidFill>
                <a:latin typeface="TT Commons" panose="02000506040000020004" pitchFamily="50" charset="0"/>
                <a:cs typeface="Arial"/>
              </a:rPr>
              <a:t>su  </a:t>
            </a:r>
            <a:r>
              <a:rPr sz="1600" spc="-51" dirty="0">
                <a:solidFill>
                  <a:srgbClr val="404040"/>
                </a:solidFill>
                <a:latin typeface="TT Commons" panose="02000506040000020004" pitchFamily="50" charset="0"/>
                <a:cs typeface="Arial"/>
              </a:rPr>
              <a:t>correcto</a:t>
            </a:r>
            <a:r>
              <a:rPr sz="1600" spc="-85" dirty="0">
                <a:solidFill>
                  <a:srgbClr val="404040"/>
                </a:solidFill>
                <a:latin typeface="TT Commons" panose="02000506040000020004" pitchFamily="50" charset="0"/>
                <a:cs typeface="Arial"/>
              </a:rPr>
              <a:t> </a:t>
            </a:r>
            <a:r>
              <a:rPr sz="1600" spc="-51" dirty="0">
                <a:solidFill>
                  <a:srgbClr val="404040"/>
                </a:solidFill>
                <a:latin typeface="TT Commons" panose="02000506040000020004" pitchFamily="50" charset="0"/>
                <a:cs typeface="Arial"/>
              </a:rPr>
              <a:t>funcionamiento</a:t>
            </a:r>
            <a:endParaRPr sz="1600" dirty="0">
              <a:latin typeface="TT Commons" panose="02000506040000020004" pitchFamily="50" charset="0"/>
              <a:cs typeface="Arial"/>
            </a:endParaRPr>
          </a:p>
        </p:txBody>
      </p:sp>
      <p:grpSp>
        <p:nvGrpSpPr>
          <p:cNvPr id="4" name="object 4"/>
          <p:cNvGrpSpPr/>
          <p:nvPr/>
        </p:nvGrpSpPr>
        <p:grpSpPr>
          <a:xfrm>
            <a:off x="3670686" y="942637"/>
            <a:ext cx="2821426" cy="2774820"/>
            <a:chOff x="6759233" y="1197863"/>
            <a:chExt cx="4997450" cy="4914900"/>
          </a:xfrm>
        </p:grpSpPr>
        <p:sp>
          <p:nvSpPr>
            <p:cNvPr id="5" name="object 5"/>
            <p:cNvSpPr/>
            <p:nvPr/>
          </p:nvSpPr>
          <p:spPr>
            <a:xfrm>
              <a:off x="6759233" y="1507139"/>
              <a:ext cx="995924" cy="4448330"/>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7569708" y="1197863"/>
              <a:ext cx="1581911" cy="4901183"/>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8648700" y="1341119"/>
              <a:ext cx="2028444" cy="4771644"/>
            </a:xfrm>
            <a:prstGeom prst="rect">
              <a:avLst/>
            </a:prstGeom>
            <a:blipFill>
              <a:blip r:embed="rId4" cstate="print"/>
              <a:stretch>
                <a:fillRect/>
              </a:stretch>
            </a:blipFill>
          </p:spPr>
          <p:txBody>
            <a:bodyPr wrap="square" lIns="0" tIns="0" rIns="0" bIns="0" rtlCol="0"/>
            <a:lstStyle/>
            <a:p>
              <a:endParaRPr sz="597"/>
            </a:p>
          </p:txBody>
        </p:sp>
        <p:sp>
          <p:nvSpPr>
            <p:cNvPr id="8" name="object 8"/>
            <p:cNvSpPr/>
            <p:nvPr/>
          </p:nvSpPr>
          <p:spPr>
            <a:xfrm>
              <a:off x="10474452" y="2586227"/>
              <a:ext cx="1281683" cy="3255264"/>
            </a:xfrm>
            <a:prstGeom prst="rect">
              <a:avLst/>
            </a:prstGeom>
            <a:blipFill>
              <a:blip r:embed="rId5" cstate="print"/>
              <a:stretch>
                <a:fillRect/>
              </a:stretch>
            </a:blipFill>
          </p:spPr>
          <p:txBody>
            <a:bodyPr wrap="square" lIns="0" tIns="0" rIns="0" bIns="0" rtlCol="0"/>
            <a:lstStyle/>
            <a:p>
              <a:endParaRPr sz="597"/>
            </a:p>
          </p:txBody>
        </p:sp>
      </p:grpSp>
      <p:sp>
        <p:nvSpPr>
          <p:cNvPr id="11" name="object 11"/>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2</a:t>
            </a:fld>
            <a:endParaRPr sz="875">
              <a:latin typeface="Carlito"/>
              <a:cs typeface="Carlito"/>
            </a:endParaRPr>
          </a:p>
        </p:txBody>
      </p:sp>
      <p:sp>
        <p:nvSpPr>
          <p:cNvPr id="12" name="Título 8"/>
          <p:cNvSpPr>
            <a:spLocks noGrp="1"/>
          </p:cNvSpPr>
          <p:nvPr>
            <p:ph type="title"/>
          </p:nvPr>
        </p:nvSpPr>
        <p:spPr>
          <a:xfrm>
            <a:off x="698500" y="445037"/>
            <a:ext cx="4129720" cy="332399"/>
          </a:xfrm>
        </p:spPr>
        <p:txBody>
          <a:bodyPr/>
          <a:lstStyle/>
          <a:p>
            <a:r>
              <a:rPr lang="es-ES" sz="2400" spc="300" dirty="0">
                <a:latin typeface="Bebas Neue Regular" panose="00000500000000000000" pitchFamily="50" charset="0"/>
              </a:rPr>
              <a:t>HIDRATACIÓN PARA PIELES SECAS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2729" y="1196480"/>
            <a:ext cx="1885372" cy="438127"/>
          </a:xfrm>
          <a:prstGeom prst="rect">
            <a:avLst/>
          </a:prstGeom>
        </p:spPr>
        <p:txBody>
          <a:bodyPr vert="horz" wrap="square" lIns="0" tIns="7170" rIns="0" bIns="0" rtlCol="0">
            <a:spAutoFit/>
          </a:bodyPr>
          <a:lstStyle/>
          <a:p>
            <a:pPr marL="7170" marR="2868" indent="717" algn="ctr">
              <a:spcBef>
                <a:spcPts val="56"/>
              </a:spcBef>
            </a:pPr>
            <a:r>
              <a:rPr sz="1400" spc="-3" dirty="0" err="1">
                <a:latin typeface="TT Commons" panose="02000506040000020004" pitchFamily="50" charset="0"/>
                <a:cs typeface="Carlito"/>
              </a:rPr>
              <a:t>Óleo</a:t>
            </a:r>
            <a:r>
              <a:rPr sz="1400" spc="-3" dirty="0">
                <a:latin typeface="TT Commons" panose="02000506040000020004" pitchFamily="50" charset="0"/>
                <a:cs typeface="Carlito"/>
              </a:rPr>
              <a:t> </a:t>
            </a:r>
            <a:r>
              <a:rPr lang="es-ES" sz="1400" spc="-3" dirty="0">
                <a:latin typeface="TT Commons" panose="02000506040000020004" pitchFamily="50" charset="0"/>
                <a:cs typeface="Carlito"/>
              </a:rPr>
              <a:t>hidratante auto-emulsionante</a:t>
            </a:r>
            <a:endParaRPr sz="1400" dirty="0">
              <a:latin typeface="TT Commons" panose="02000506040000020004" pitchFamily="50" charset="0"/>
              <a:cs typeface="Carlito"/>
            </a:endParaRPr>
          </a:p>
        </p:txBody>
      </p:sp>
      <p:sp>
        <p:nvSpPr>
          <p:cNvPr id="3" name="object 3"/>
          <p:cNvSpPr txBox="1"/>
          <p:nvPr/>
        </p:nvSpPr>
        <p:spPr>
          <a:xfrm>
            <a:off x="2787080" y="1221403"/>
            <a:ext cx="2137400" cy="438127"/>
          </a:xfrm>
          <a:prstGeom prst="rect">
            <a:avLst/>
          </a:prstGeom>
        </p:spPr>
        <p:txBody>
          <a:bodyPr vert="horz" wrap="square" lIns="0" tIns="7170" rIns="0" bIns="0" rtlCol="0">
            <a:spAutoFit/>
          </a:bodyPr>
          <a:lstStyle/>
          <a:p>
            <a:pPr algn="ctr">
              <a:spcBef>
                <a:spcPts val="56"/>
              </a:spcBef>
            </a:pPr>
            <a:r>
              <a:rPr lang="es-ES" sz="1400" dirty="0">
                <a:latin typeface="TT Commons" panose="02000506040000020004" pitchFamily="50" charset="0"/>
                <a:cs typeface="Carlito"/>
              </a:rPr>
              <a:t>Humectante pieles secas y agrietadas</a:t>
            </a:r>
            <a:endParaRPr sz="1400" dirty="0">
              <a:latin typeface="TT Commons" panose="02000506040000020004" pitchFamily="50" charset="0"/>
              <a:cs typeface="Carlito"/>
            </a:endParaRPr>
          </a:p>
        </p:txBody>
      </p:sp>
      <p:sp>
        <p:nvSpPr>
          <p:cNvPr id="4" name="object 4"/>
          <p:cNvSpPr txBox="1"/>
          <p:nvPr/>
        </p:nvSpPr>
        <p:spPr>
          <a:xfrm>
            <a:off x="5390824" y="1221403"/>
            <a:ext cx="1631910" cy="438127"/>
          </a:xfrm>
          <a:prstGeom prst="rect">
            <a:avLst/>
          </a:prstGeom>
        </p:spPr>
        <p:txBody>
          <a:bodyPr vert="horz" wrap="square" lIns="0" tIns="7170" rIns="0" bIns="0" rtlCol="0">
            <a:spAutoFit/>
          </a:bodyPr>
          <a:lstStyle/>
          <a:p>
            <a:pPr algn="ctr">
              <a:spcBef>
                <a:spcPts val="56"/>
              </a:spcBef>
            </a:pPr>
            <a:r>
              <a:rPr lang="es-ES" sz="1400" spc="-25" dirty="0">
                <a:latin typeface="TT Commons" panose="02000506040000020004" pitchFamily="50" charset="0"/>
                <a:cs typeface="Carlito"/>
              </a:rPr>
              <a:t>Humectante pieles con hiperqueratosis</a:t>
            </a:r>
            <a:endParaRPr sz="1400" dirty="0">
              <a:latin typeface="TT Commons" panose="02000506040000020004" pitchFamily="50" charset="0"/>
              <a:cs typeface="Carlito"/>
            </a:endParaRPr>
          </a:p>
        </p:txBody>
      </p:sp>
      <p:sp>
        <p:nvSpPr>
          <p:cNvPr id="5" name="object 5"/>
          <p:cNvSpPr txBox="1"/>
          <p:nvPr/>
        </p:nvSpPr>
        <p:spPr>
          <a:xfrm>
            <a:off x="7574183" y="1221404"/>
            <a:ext cx="2077817" cy="222684"/>
          </a:xfrm>
          <a:prstGeom prst="rect">
            <a:avLst/>
          </a:prstGeom>
        </p:spPr>
        <p:txBody>
          <a:bodyPr vert="horz" wrap="square" lIns="0" tIns="7170" rIns="0" bIns="0" rtlCol="0">
            <a:spAutoFit/>
          </a:bodyPr>
          <a:lstStyle/>
          <a:p>
            <a:pPr algn="ctr">
              <a:spcBef>
                <a:spcPts val="56"/>
              </a:spcBef>
            </a:pPr>
            <a:r>
              <a:rPr lang="es-ES" sz="1400" spc="-8" dirty="0">
                <a:latin typeface="TT Commons" panose="02000506040000020004" pitchFamily="50" charset="0"/>
                <a:cs typeface="Carlito"/>
              </a:rPr>
              <a:t>Crema hidratante para pies</a:t>
            </a:r>
            <a:endParaRPr sz="1400" dirty="0">
              <a:latin typeface="TT Commons" panose="02000506040000020004" pitchFamily="50" charset="0"/>
              <a:cs typeface="Carlito"/>
            </a:endParaRPr>
          </a:p>
        </p:txBody>
      </p:sp>
      <p:grpSp>
        <p:nvGrpSpPr>
          <p:cNvPr id="6" name="object 6"/>
          <p:cNvGrpSpPr/>
          <p:nvPr/>
        </p:nvGrpSpPr>
        <p:grpSpPr>
          <a:xfrm>
            <a:off x="5222679" y="4708957"/>
            <a:ext cx="2325973" cy="425903"/>
            <a:chOff x="9250670" y="7781543"/>
            <a:chExt cx="4119879" cy="754380"/>
          </a:xfrm>
        </p:grpSpPr>
        <p:sp>
          <p:nvSpPr>
            <p:cNvPr id="7" name="object 7"/>
            <p:cNvSpPr/>
            <p:nvPr/>
          </p:nvSpPr>
          <p:spPr>
            <a:xfrm>
              <a:off x="9250670" y="7821144"/>
              <a:ext cx="4119392" cy="592834"/>
            </a:xfrm>
            <a:prstGeom prst="rect">
              <a:avLst/>
            </a:prstGeom>
            <a:blipFill>
              <a:blip r:embed="rId2" cstate="print"/>
              <a:stretch>
                <a:fillRect/>
              </a:stretch>
            </a:blipFill>
          </p:spPr>
          <p:txBody>
            <a:bodyPr wrap="square" lIns="0" tIns="0" rIns="0" bIns="0" rtlCol="0"/>
            <a:lstStyle/>
            <a:p>
              <a:endParaRPr sz="597"/>
            </a:p>
          </p:txBody>
        </p:sp>
        <p:sp>
          <p:nvSpPr>
            <p:cNvPr id="8" name="object 8"/>
            <p:cNvSpPr/>
            <p:nvPr/>
          </p:nvSpPr>
          <p:spPr>
            <a:xfrm>
              <a:off x="9552432" y="7781543"/>
              <a:ext cx="3515868" cy="754380"/>
            </a:xfrm>
            <a:prstGeom prst="rect">
              <a:avLst/>
            </a:prstGeom>
            <a:blipFill>
              <a:blip r:embed="rId3" cstate="print"/>
              <a:stretch>
                <a:fillRect/>
              </a:stretch>
            </a:blipFill>
          </p:spPr>
          <p:txBody>
            <a:bodyPr wrap="square" lIns="0" tIns="0" rIns="0" bIns="0" rtlCol="0"/>
            <a:lstStyle/>
            <a:p>
              <a:endParaRPr sz="597"/>
            </a:p>
          </p:txBody>
        </p:sp>
        <p:sp>
          <p:nvSpPr>
            <p:cNvPr id="9" name="object 9"/>
            <p:cNvSpPr/>
            <p:nvPr/>
          </p:nvSpPr>
          <p:spPr>
            <a:xfrm>
              <a:off x="9300972" y="7851647"/>
              <a:ext cx="4023360" cy="489203"/>
            </a:xfrm>
            <a:prstGeom prst="rect">
              <a:avLst/>
            </a:prstGeom>
            <a:blipFill>
              <a:blip r:embed="rId4" cstate="print"/>
              <a:stretch>
                <a:fillRect/>
              </a:stretch>
            </a:blipFill>
          </p:spPr>
          <p:txBody>
            <a:bodyPr wrap="square" lIns="0" tIns="0" rIns="0" bIns="0" rtlCol="0"/>
            <a:lstStyle/>
            <a:p>
              <a:endParaRPr sz="597"/>
            </a:p>
          </p:txBody>
        </p:sp>
      </p:grpSp>
      <p:sp>
        <p:nvSpPr>
          <p:cNvPr id="10" name="object 10"/>
          <p:cNvSpPr txBox="1"/>
          <p:nvPr/>
        </p:nvSpPr>
        <p:spPr>
          <a:xfrm>
            <a:off x="5523398" y="4765974"/>
            <a:ext cx="1728347"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Manto </a:t>
            </a:r>
            <a:r>
              <a:rPr sz="1600" spc="-3" dirty="0">
                <a:solidFill>
                  <a:srgbClr val="FFFFFF"/>
                </a:solidFill>
                <a:latin typeface="Bebas Neue Regular" panose="00000500000000000000" pitchFamily="50" charset="0"/>
                <a:cs typeface="Carlito"/>
              </a:rPr>
              <a:t>ácido </a:t>
            </a:r>
            <a:r>
              <a:rPr sz="1600"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Urea</a:t>
            </a:r>
            <a:r>
              <a:rPr sz="1600" spc="-51" dirty="0">
                <a:solidFill>
                  <a:srgbClr val="FFFFFF"/>
                </a:solidFill>
                <a:latin typeface="Bebas Neue Regular" panose="00000500000000000000" pitchFamily="50" charset="0"/>
                <a:cs typeface="Carlito"/>
              </a:rPr>
              <a:t> </a:t>
            </a:r>
            <a:r>
              <a:rPr sz="1600" spc="-3" dirty="0">
                <a:solidFill>
                  <a:srgbClr val="FFFFFF"/>
                </a:solidFill>
                <a:latin typeface="Bebas Neue Regular" panose="00000500000000000000" pitchFamily="50" charset="0"/>
                <a:cs typeface="Carlito"/>
              </a:rPr>
              <a:t>20%</a:t>
            </a:r>
            <a:endParaRPr sz="1600" dirty="0">
              <a:latin typeface="Bebas Neue Regular" panose="00000500000000000000" pitchFamily="50" charset="0"/>
              <a:cs typeface="Carlito"/>
            </a:endParaRPr>
          </a:p>
        </p:txBody>
      </p:sp>
      <p:grpSp>
        <p:nvGrpSpPr>
          <p:cNvPr id="11" name="object 11"/>
          <p:cNvGrpSpPr/>
          <p:nvPr/>
        </p:nvGrpSpPr>
        <p:grpSpPr>
          <a:xfrm>
            <a:off x="7540627" y="4708957"/>
            <a:ext cx="2335294" cy="425903"/>
            <a:chOff x="13356336" y="7781543"/>
            <a:chExt cx="4136390" cy="754380"/>
          </a:xfrm>
        </p:grpSpPr>
        <p:sp>
          <p:nvSpPr>
            <p:cNvPr id="12" name="object 12"/>
            <p:cNvSpPr/>
            <p:nvPr/>
          </p:nvSpPr>
          <p:spPr>
            <a:xfrm>
              <a:off x="13356336" y="7812023"/>
              <a:ext cx="4136136" cy="601954"/>
            </a:xfrm>
            <a:prstGeom prst="rect">
              <a:avLst/>
            </a:prstGeom>
            <a:blipFill>
              <a:blip r:embed="rId5" cstate="print"/>
              <a:stretch>
                <a:fillRect/>
              </a:stretch>
            </a:blipFill>
          </p:spPr>
          <p:txBody>
            <a:bodyPr wrap="square" lIns="0" tIns="0" rIns="0" bIns="0" rtlCol="0"/>
            <a:lstStyle/>
            <a:p>
              <a:endParaRPr sz="597"/>
            </a:p>
          </p:txBody>
        </p:sp>
        <p:sp>
          <p:nvSpPr>
            <p:cNvPr id="13" name="object 13"/>
            <p:cNvSpPr/>
            <p:nvPr/>
          </p:nvSpPr>
          <p:spPr>
            <a:xfrm>
              <a:off x="14069568" y="7781543"/>
              <a:ext cx="2709671" cy="754380"/>
            </a:xfrm>
            <a:prstGeom prst="rect">
              <a:avLst/>
            </a:prstGeom>
            <a:blipFill>
              <a:blip r:embed="rId6" cstate="print"/>
              <a:stretch>
                <a:fillRect/>
              </a:stretch>
            </a:blipFill>
          </p:spPr>
          <p:txBody>
            <a:bodyPr wrap="square" lIns="0" tIns="0" rIns="0" bIns="0" rtlCol="0"/>
            <a:lstStyle/>
            <a:p>
              <a:endParaRPr sz="597"/>
            </a:p>
          </p:txBody>
        </p:sp>
        <p:sp>
          <p:nvSpPr>
            <p:cNvPr id="14" name="object 14"/>
            <p:cNvSpPr/>
            <p:nvPr/>
          </p:nvSpPr>
          <p:spPr>
            <a:xfrm>
              <a:off x="13415772" y="7851647"/>
              <a:ext cx="4021836" cy="489203"/>
            </a:xfrm>
            <a:prstGeom prst="rect">
              <a:avLst/>
            </a:prstGeom>
            <a:blipFill>
              <a:blip r:embed="rId7" cstate="print"/>
              <a:stretch>
                <a:fillRect/>
              </a:stretch>
            </a:blipFill>
          </p:spPr>
          <p:txBody>
            <a:bodyPr wrap="square" lIns="0" tIns="0" rIns="0" bIns="0" rtlCol="0"/>
            <a:lstStyle/>
            <a:p>
              <a:endParaRPr sz="597"/>
            </a:p>
          </p:txBody>
        </p:sp>
      </p:grpSp>
      <p:sp>
        <p:nvSpPr>
          <p:cNvPr id="15" name="object 15"/>
          <p:cNvSpPr txBox="1"/>
          <p:nvPr/>
        </p:nvSpPr>
        <p:spPr>
          <a:xfrm>
            <a:off x="8073436" y="4765974"/>
            <a:ext cx="1273047"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Crema</a:t>
            </a:r>
            <a:r>
              <a:rPr sz="1600" spc="-34"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podológica</a:t>
            </a:r>
            <a:endParaRPr sz="1600" dirty="0">
              <a:latin typeface="Bebas Neue Regular" panose="00000500000000000000" pitchFamily="50" charset="0"/>
              <a:cs typeface="Carlito"/>
            </a:endParaRPr>
          </a:p>
        </p:txBody>
      </p:sp>
      <p:grpSp>
        <p:nvGrpSpPr>
          <p:cNvPr id="16" name="object 16"/>
          <p:cNvGrpSpPr/>
          <p:nvPr/>
        </p:nvGrpSpPr>
        <p:grpSpPr>
          <a:xfrm>
            <a:off x="461170" y="4716700"/>
            <a:ext cx="2298368" cy="425903"/>
            <a:chOff x="816846" y="7795259"/>
            <a:chExt cx="4070985" cy="754380"/>
          </a:xfrm>
        </p:grpSpPr>
        <p:sp>
          <p:nvSpPr>
            <p:cNvPr id="17" name="object 17"/>
            <p:cNvSpPr/>
            <p:nvPr/>
          </p:nvSpPr>
          <p:spPr>
            <a:xfrm>
              <a:off x="816846" y="7842387"/>
              <a:ext cx="4070638" cy="577738"/>
            </a:xfrm>
            <a:prstGeom prst="rect">
              <a:avLst/>
            </a:prstGeom>
            <a:blipFill>
              <a:blip r:embed="rId8" cstate="print"/>
              <a:stretch>
                <a:fillRect/>
              </a:stretch>
            </a:blipFill>
          </p:spPr>
          <p:txBody>
            <a:bodyPr wrap="square" lIns="0" tIns="0" rIns="0" bIns="0" rtlCol="0"/>
            <a:lstStyle/>
            <a:p>
              <a:endParaRPr sz="597"/>
            </a:p>
          </p:txBody>
        </p:sp>
        <p:sp>
          <p:nvSpPr>
            <p:cNvPr id="18" name="object 18"/>
            <p:cNvSpPr/>
            <p:nvPr/>
          </p:nvSpPr>
          <p:spPr>
            <a:xfrm>
              <a:off x="1991867" y="7795259"/>
              <a:ext cx="1722120" cy="754380"/>
            </a:xfrm>
            <a:prstGeom prst="rect">
              <a:avLst/>
            </a:prstGeom>
            <a:blipFill>
              <a:blip r:embed="rId9" cstate="print"/>
              <a:stretch>
                <a:fillRect/>
              </a:stretch>
            </a:blipFill>
          </p:spPr>
          <p:txBody>
            <a:bodyPr wrap="square" lIns="0" tIns="0" rIns="0" bIns="0" rtlCol="0"/>
            <a:lstStyle/>
            <a:p>
              <a:endParaRPr sz="597"/>
            </a:p>
          </p:txBody>
        </p:sp>
        <p:sp>
          <p:nvSpPr>
            <p:cNvPr id="19" name="object 19"/>
            <p:cNvSpPr/>
            <p:nvPr/>
          </p:nvSpPr>
          <p:spPr>
            <a:xfrm>
              <a:off x="867155" y="7872983"/>
              <a:ext cx="3974592" cy="473964"/>
            </a:xfrm>
            <a:prstGeom prst="rect">
              <a:avLst/>
            </a:prstGeom>
            <a:blipFill>
              <a:blip r:embed="rId10" cstate="print"/>
              <a:stretch>
                <a:fillRect/>
              </a:stretch>
            </a:blipFill>
          </p:spPr>
          <p:txBody>
            <a:bodyPr wrap="square" lIns="0" tIns="0" rIns="0" bIns="0" rtlCol="0"/>
            <a:lstStyle/>
            <a:p>
              <a:endParaRPr sz="597"/>
            </a:p>
          </p:txBody>
        </p:sp>
      </p:grpSp>
      <p:sp>
        <p:nvSpPr>
          <p:cNvPr id="20" name="object 20"/>
          <p:cNvSpPr txBox="1"/>
          <p:nvPr/>
        </p:nvSpPr>
        <p:spPr>
          <a:xfrm>
            <a:off x="1254045" y="4773201"/>
            <a:ext cx="1237693" cy="253461"/>
          </a:xfrm>
          <a:prstGeom prst="rect">
            <a:avLst/>
          </a:prstGeom>
        </p:spPr>
        <p:txBody>
          <a:bodyPr vert="horz" wrap="square" lIns="0" tIns="7170" rIns="0" bIns="0" rtlCol="0">
            <a:spAutoFit/>
          </a:bodyPr>
          <a:lstStyle/>
          <a:p>
            <a:pPr marL="7170">
              <a:spcBef>
                <a:spcPts val="56"/>
              </a:spcBef>
            </a:pPr>
            <a:r>
              <a:rPr sz="1600" spc="-3" dirty="0">
                <a:solidFill>
                  <a:srgbClr val="FFFFFF"/>
                </a:solidFill>
                <a:latin typeface="Bebas Neue Regular" panose="00000500000000000000" pitchFamily="50" charset="0"/>
                <a:cs typeface="Carlito"/>
              </a:rPr>
              <a:t>Aceite</a:t>
            </a:r>
            <a:r>
              <a:rPr sz="1600" spc="-51" dirty="0">
                <a:solidFill>
                  <a:srgbClr val="FFFFFF"/>
                </a:solidFill>
                <a:latin typeface="Bebas Neue Regular" panose="00000500000000000000" pitchFamily="50" charset="0"/>
                <a:cs typeface="Carlito"/>
              </a:rPr>
              <a:t> </a:t>
            </a:r>
            <a:r>
              <a:rPr sz="1600" spc="-3" dirty="0">
                <a:solidFill>
                  <a:srgbClr val="FFFFFF"/>
                </a:solidFill>
                <a:latin typeface="Bebas Neue Regular" panose="00000500000000000000" pitchFamily="50" charset="0"/>
                <a:cs typeface="Carlito"/>
              </a:rPr>
              <a:t>CPI</a:t>
            </a:r>
            <a:endParaRPr sz="1600" dirty="0">
              <a:latin typeface="Bebas Neue Regular" panose="00000500000000000000" pitchFamily="50" charset="0"/>
              <a:cs typeface="Carlito"/>
            </a:endParaRPr>
          </a:p>
        </p:txBody>
      </p:sp>
      <p:grpSp>
        <p:nvGrpSpPr>
          <p:cNvPr id="21" name="object 21"/>
          <p:cNvGrpSpPr/>
          <p:nvPr/>
        </p:nvGrpSpPr>
        <p:grpSpPr>
          <a:xfrm>
            <a:off x="2751589" y="4716700"/>
            <a:ext cx="2320595" cy="425903"/>
            <a:chOff x="4873752" y="7795259"/>
            <a:chExt cx="4110354" cy="754380"/>
          </a:xfrm>
        </p:grpSpPr>
        <p:sp>
          <p:nvSpPr>
            <p:cNvPr id="22" name="object 22"/>
            <p:cNvSpPr/>
            <p:nvPr/>
          </p:nvSpPr>
          <p:spPr>
            <a:xfrm>
              <a:off x="4873752" y="7818119"/>
              <a:ext cx="4110228" cy="617220"/>
            </a:xfrm>
            <a:prstGeom prst="rect">
              <a:avLst/>
            </a:prstGeom>
            <a:blipFill>
              <a:blip r:embed="rId11" cstate="print"/>
              <a:stretch>
                <a:fillRect/>
              </a:stretch>
            </a:blipFill>
          </p:spPr>
          <p:txBody>
            <a:bodyPr wrap="square" lIns="0" tIns="0" rIns="0" bIns="0" rtlCol="0"/>
            <a:lstStyle/>
            <a:p>
              <a:endParaRPr sz="597"/>
            </a:p>
          </p:txBody>
        </p:sp>
        <p:sp>
          <p:nvSpPr>
            <p:cNvPr id="23" name="object 23"/>
            <p:cNvSpPr/>
            <p:nvPr/>
          </p:nvSpPr>
          <p:spPr>
            <a:xfrm>
              <a:off x="5137404" y="7795259"/>
              <a:ext cx="3584448" cy="754380"/>
            </a:xfrm>
            <a:prstGeom prst="rect">
              <a:avLst/>
            </a:prstGeom>
            <a:blipFill>
              <a:blip r:embed="rId12" cstate="print"/>
              <a:stretch>
                <a:fillRect/>
              </a:stretch>
            </a:blipFill>
          </p:spPr>
          <p:txBody>
            <a:bodyPr wrap="square" lIns="0" tIns="0" rIns="0" bIns="0" rtlCol="0"/>
            <a:lstStyle/>
            <a:p>
              <a:endParaRPr sz="597"/>
            </a:p>
          </p:txBody>
        </p:sp>
        <p:sp>
          <p:nvSpPr>
            <p:cNvPr id="24" name="object 24"/>
            <p:cNvSpPr/>
            <p:nvPr/>
          </p:nvSpPr>
          <p:spPr>
            <a:xfrm>
              <a:off x="4933188" y="7857743"/>
              <a:ext cx="3995928" cy="504444"/>
            </a:xfrm>
            <a:prstGeom prst="rect">
              <a:avLst/>
            </a:prstGeom>
            <a:blipFill>
              <a:blip r:embed="rId13" cstate="print"/>
              <a:stretch>
                <a:fillRect/>
              </a:stretch>
            </a:blipFill>
          </p:spPr>
          <p:txBody>
            <a:bodyPr wrap="square" lIns="0" tIns="0" rIns="0" bIns="0" rtlCol="0"/>
            <a:lstStyle/>
            <a:p>
              <a:endParaRPr sz="597"/>
            </a:p>
          </p:txBody>
        </p:sp>
      </p:grpSp>
      <p:sp>
        <p:nvSpPr>
          <p:cNvPr id="25" name="object 25"/>
          <p:cNvSpPr txBox="1"/>
          <p:nvPr/>
        </p:nvSpPr>
        <p:spPr>
          <a:xfrm>
            <a:off x="3030075" y="4773201"/>
            <a:ext cx="1766707"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Manto </a:t>
            </a:r>
            <a:r>
              <a:rPr sz="1600" spc="-3" dirty="0">
                <a:solidFill>
                  <a:srgbClr val="FFFFFF"/>
                </a:solidFill>
                <a:latin typeface="Bebas Neue Regular" panose="00000500000000000000" pitchFamily="50" charset="0"/>
                <a:cs typeface="Carlito"/>
              </a:rPr>
              <a:t>ácido </a:t>
            </a:r>
            <a:r>
              <a:rPr sz="1600"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Urea </a:t>
            </a:r>
            <a:r>
              <a:rPr sz="1600" spc="-3" dirty="0">
                <a:solidFill>
                  <a:srgbClr val="FFFFFF"/>
                </a:solidFill>
                <a:latin typeface="Bebas Neue Regular" panose="00000500000000000000" pitchFamily="50" charset="0"/>
                <a:cs typeface="Carlito"/>
              </a:rPr>
              <a:t>10</a:t>
            </a:r>
            <a:r>
              <a:rPr sz="1600" spc="-54" dirty="0">
                <a:solidFill>
                  <a:srgbClr val="FFFFFF"/>
                </a:solidFill>
                <a:latin typeface="Bebas Neue Regular" panose="00000500000000000000" pitchFamily="50" charset="0"/>
                <a:cs typeface="Carlito"/>
              </a:rPr>
              <a:t> </a:t>
            </a:r>
            <a:r>
              <a:rPr sz="1600" dirty="0">
                <a:solidFill>
                  <a:srgbClr val="FFFFFF"/>
                </a:solidFill>
                <a:latin typeface="Bebas Neue Regular" panose="00000500000000000000" pitchFamily="50" charset="0"/>
                <a:cs typeface="Carlito"/>
              </a:rPr>
              <a:t>%</a:t>
            </a:r>
            <a:endParaRPr sz="1600" dirty="0">
              <a:latin typeface="Bebas Neue Regular" panose="00000500000000000000" pitchFamily="50" charset="0"/>
              <a:cs typeface="Carlito"/>
            </a:endParaRPr>
          </a:p>
        </p:txBody>
      </p:sp>
      <p:grpSp>
        <p:nvGrpSpPr>
          <p:cNvPr id="26" name="object 26"/>
          <p:cNvGrpSpPr/>
          <p:nvPr/>
        </p:nvGrpSpPr>
        <p:grpSpPr>
          <a:xfrm>
            <a:off x="489572" y="2009853"/>
            <a:ext cx="3156985" cy="2779122"/>
            <a:chOff x="867155" y="3000755"/>
            <a:chExt cx="5591810" cy="4922520"/>
          </a:xfrm>
        </p:grpSpPr>
        <p:sp>
          <p:nvSpPr>
            <p:cNvPr id="27" name="object 27"/>
            <p:cNvSpPr/>
            <p:nvPr/>
          </p:nvSpPr>
          <p:spPr>
            <a:xfrm>
              <a:off x="867155" y="3000755"/>
              <a:ext cx="1421892" cy="4872228"/>
            </a:xfrm>
            <a:prstGeom prst="rect">
              <a:avLst/>
            </a:prstGeom>
            <a:blipFill>
              <a:blip r:embed="rId14" cstate="print"/>
              <a:stretch>
                <a:fillRect/>
              </a:stretch>
            </a:blipFill>
          </p:spPr>
          <p:txBody>
            <a:bodyPr wrap="square" lIns="0" tIns="0" rIns="0" bIns="0" rtlCol="0"/>
            <a:lstStyle/>
            <a:p>
              <a:endParaRPr sz="597"/>
            </a:p>
          </p:txBody>
        </p:sp>
        <p:sp>
          <p:nvSpPr>
            <p:cNvPr id="28" name="object 28"/>
            <p:cNvSpPr/>
            <p:nvPr/>
          </p:nvSpPr>
          <p:spPr>
            <a:xfrm>
              <a:off x="4869179" y="3000755"/>
              <a:ext cx="1589531" cy="4922520"/>
            </a:xfrm>
            <a:prstGeom prst="rect">
              <a:avLst/>
            </a:prstGeom>
            <a:blipFill>
              <a:blip r:embed="rId15" cstate="print"/>
              <a:stretch>
                <a:fillRect/>
              </a:stretch>
            </a:blipFill>
          </p:spPr>
          <p:txBody>
            <a:bodyPr wrap="square" lIns="0" tIns="0" rIns="0" bIns="0" rtlCol="0"/>
            <a:lstStyle/>
            <a:p>
              <a:endParaRPr sz="597"/>
            </a:p>
          </p:txBody>
        </p:sp>
      </p:grpSp>
      <p:grpSp>
        <p:nvGrpSpPr>
          <p:cNvPr id="29" name="object 29"/>
          <p:cNvGrpSpPr/>
          <p:nvPr/>
        </p:nvGrpSpPr>
        <p:grpSpPr>
          <a:xfrm>
            <a:off x="5143528" y="2164728"/>
            <a:ext cx="3209685" cy="2600229"/>
            <a:chOff x="9110471" y="3275075"/>
            <a:chExt cx="5685155" cy="4605655"/>
          </a:xfrm>
        </p:grpSpPr>
        <p:sp>
          <p:nvSpPr>
            <p:cNvPr id="30" name="object 30"/>
            <p:cNvSpPr/>
            <p:nvPr/>
          </p:nvSpPr>
          <p:spPr>
            <a:xfrm>
              <a:off x="9110471" y="3275075"/>
              <a:ext cx="1956816" cy="4605528"/>
            </a:xfrm>
            <a:prstGeom prst="rect">
              <a:avLst/>
            </a:prstGeom>
            <a:blipFill>
              <a:blip r:embed="rId16" cstate="print"/>
              <a:stretch>
                <a:fillRect/>
              </a:stretch>
            </a:blipFill>
          </p:spPr>
          <p:txBody>
            <a:bodyPr wrap="square" lIns="0" tIns="0" rIns="0" bIns="0" rtlCol="0"/>
            <a:lstStyle/>
            <a:p>
              <a:endParaRPr sz="597"/>
            </a:p>
          </p:txBody>
        </p:sp>
        <p:sp>
          <p:nvSpPr>
            <p:cNvPr id="31" name="object 31"/>
            <p:cNvSpPr/>
            <p:nvPr/>
          </p:nvSpPr>
          <p:spPr>
            <a:xfrm>
              <a:off x="13627539" y="4437290"/>
              <a:ext cx="1167521" cy="3283356"/>
            </a:xfrm>
            <a:prstGeom prst="rect">
              <a:avLst/>
            </a:prstGeom>
            <a:blipFill>
              <a:blip r:embed="rId17" cstate="print"/>
              <a:stretch>
                <a:fillRect/>
              </a:stretch>
            </a:blipFill>
          </p:spPr>
          <p:txBody>
            <a:bodyPr wrap="square" lIns="0" tIns="0" rIns="0" bIns="0" rtlCol="0"/>
            <a:lstStyle/>
            <a:p>
              <a:endParaRPr sz="597"/>
            </a:p>
          </p:txBody>
        </p:sp>
      </p:grpSp>
      <p:sp>
        <p:nvSpPr>
          <p:cNvPr id="32" name="object 32"/>
          <p:cNvSpPr txBox="1"/>
          <p:nvPr/>
        </p:nvSpPr>
        <p:spPr>
          <a:xfrm>
            <a:off x="1428853" y="3681198"/>
            <a:ext cx="896618" cy="396834"/>
          </a:xfrm>
          <a:prstGeom prst="rect">
            <a:avLst/>
          </a:prstGeom>
        </p:spPr>
        <p:txBody>
          <a:bodyPr vert="horz" wrap="square" lIns="0" tIns="7170" rIns="0" bIns="0" rtlCol="0">
            <a:spAutoFit/>
          </a:bodyPr>
          <a:lstStyle/>
          <a:p>
            <a:pPr marL="7170">
              <a:spcBef>
                <a:spcPts val="610"/>
              </a:spcBef>
            </a:pPr>
            <a:r>
              <a:rPr sz="1016" spc="-51" dirty="0" err="1">
                <a:solidFill>
                  <a:srgbClr val="093E68"/>
                </a:solidFill>
                <a:latin typeface="Arial"/>
                <a:cs typeface="Arial"/>
              </a:rPr>
              <a:t>Volumen</a:t>
            </a:r>
            <a:r>
              <a:rPr sz="1016" spc="-51" dirty="0">
                <a:solidFill>
                  <a:srgbClr val="093E68"/>
                </a:solidFill>
                <a:latin typeface="Arial"/>
                <a:cs typeface="Arial"/>
              </a:rPr>
              <a:t>: 100</a:t>
            </a:r>
            <a:r>
              <a:rPr sz="1016" spc="-102"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Código:</a:t>
            </a:r>
            <a:r>
              <a:rPr sz="1016" spc="-90" dirty="0">
                <a:solidFill>
                  <a:srgbClr val="093E68"/>
                </a:solidFill>
                <a:latin typeface="Arial"/>
                <a:cs typeface="Arial"/>
              </a:rPr>
              <a:t> </a:t>
            </a:r>
            <a:r>
              <a:rPr sz="1016" spc="-51" dirty="0">
                <a:solidFill>
                  <a:srgbClr val="093E68"/>
                </a:solidFill>
                <a:latin typeface="Arial"/>
                <a:cs typeface="Arial"/>
              </a:rPr>
              <a:t>0610608</a:t>
            </a:r>
            <a:endParaRPr sz="1016" dirty="0">
              <a:latin typeface="Arial"/>
              <a:cs typeface="Arial"/>
            </a:endParaRPr>
          </a:p>
        </p:txBody>
      </p:sp>
      <p:sp>
        <p:nvSpPr>
          <p:cNvPr id="39" name="object 39"/>
          <p:cNvSpPr txBox="1"/>
          <p:nvPr/>
        </p:nvSpPr>
        <p:spPr>
          <a:xfrm>
            <a:off x="9335297" y="5107340"/>
            <a:ext cx="316703"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3</a:t>
            </a:fld>
            <a:endParaRPr sz="875" dirty="0">
              <a:latin typeface="Carlito"/>
              <a:cs typeface="Carlito"/>
            </a:endParaRPr>
          </a:p>
        </p:txBody>
      </p:sp>
      <p:sp>
        <p:nvSpPr>
          <p:cNvPr id="33" name="object 33"/>
          <p:cNvSpPr txBox="1"/>
          <p:nvPr/>
        </p:nvSpPr>
        <p:spPr>
          <a:xfrm>
            <a:off x="3736974" y="3714899"/>
            <a:ext cx="896618" cy="475027"/>
          </a:xfrm>
          <a:prstGeom prst="rect">
            <a:avLst/>
          </a:prstGeom>
        </p:spPr>
        <p:txBody>
          <a:bodyPr vert="horz" wrap="square" lIns="0" tIns="84607" rIns="0" bIns="0" rtlCol="0">
            <a:spAutoFit/>
          </a:bodyPr>
          <a:lstStyle/>
          <a:p>
            <a:pPr marL="7170">
              <a:spcBef>
                <a:spcPts val="610"/>
              </a:spcBef>
            </a:pPr>
            <a:r>
              <a:rPr sz="1016" spc="-51" dirty="0" err="1">
                <a:solidFill>
                  <a:srgbClr val="093E68"/>
                </a:solidFill>
                <a:latin typeface="Arial"/>
                <a:cs typeface="Arial"/>
              </a:rPr>
              <a:t>Volumen</a:t>
            </a:r>
            <a:r>
              <a:rPr sz="1016" spc="-51" dirty="0">
                <a:solidFill>
                  <a:srgbClr val="093E68"/>
                </a:solidFill>
                <a:latin typeface="Arial"/>
                <a:cs typeface="Arial"/>
              </a:rPr>
              <a:t>: 100</a:t>
            </a:r>
            <a:r>
              <a:rPr sz="1016" spc="-102"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Código:</a:t>
            </a:r>
            <a:r>
              <a:rPr sz="1016" spc="-90" dirty="0">
                <a:solidFill>
                  <a:srgbClr val="093E68"/>
                </a:solidFill>
                <a:latin typeface="Arial"/>
                <a:cs typeface="Arial"/>
              </a:rPr>
              <a:t> </a:t>
            </a:r>
            <a:r>
              <a:rPr sz="1016" spc="-51" dirty="0">
                <a:solidFill>
                  <a:srgbClr val="093E68"/>
                </a:solidFill>
                <a:latin typeface="Arial"/>
                <a:cs typeface="Arial"/>
              </a:rPr>
              <a:t>0610613</a:t>
            </a:r>
            <a:endParaRPr sz="1016" dirty="0">
              <a:latin typeface="Arial"/>
              <a:cs typeface="Arial"/>
            </a:endParaRPr>
          </a:p>
        </p:txBody>
      </p:sp>
      <p:sp>
        <p:nvSpPr>
          <p:cNvPr id="34" name="object 34"/>
          <p:cNvSpPr txBox="1"/>
          <p:nvPr/>
        </p:nvSpPr>
        <p:spPr>
          <a:xfrm>
            <a:off x="6149561" y="3696687"/>
            <a:ext cx="896618" cy="475027"/>
          </a:xfrm>
          <a:prstGeom prst="rect">
            <a:avLst/>
          </a:prstGeom>
        </p:spPr>
        <p:txBody>
          <a:bodyPr vert="horz" wrap="square" lIns="0" tIns="84607" rIns="0" bIns="0" rtlCol="0">
            <a:spAutoFit/>
          </a:bodyPr>
          <a:lstStyle/>
          <a:p>
            <a:pPr marL="7170">
              <a:spcBef>
                <a:spcPts val="613"/>
              </a:spcBef>
            </a:pPr>
            <a:r>
              <a:rPr sz="1016" spc="-51" dirty="0" err="1">
                <a:solidFill>
                  <a:srgbClr val="093E68"/>
                </a:solidFill>
                <a:latin typeface="Arial"/>
                <a:cs typeface="Arial"/>
              </a:rPr>
              <a:t>Volumen</a:t>
            </a:r>
            <a:r>
              <a:rPr sz="1016" spc="-51" dirty="0">
                <a:solidFill>
                  <a:srgbClr val="093E68"/>
                </a:solidFill>
                <a:latin typeface="Arial"/>
                <a:cs typeface="Arial"/>
              </a:rPr>
              <a:t>: 100</a:t>
            </a:r>
            <a:r>
              <a:rPr sz="1016" spc="-102"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Código:</a:t>
            </a:r>
            <a:r>
              <a:rPr sz="1016" spc="-90" dirty="0">
                <a:solidFill>
                  <a:srgbClr val="093E68"/>
                </a:solidFill>
                <a:latin typeface="Arial"/>
                <a:cs typeface="Arial"/>
              </a:rPr>
              <a:t> </a:t>
            </a:r>
            <a:r>
              <a:rPr sz="1016" spc="-51" dirty="0">
                <a:solidFill>
                  <a:srgbClr val="093E68"/>
                </a:solidFill>
                <a:latin typeface="Arial"/>
                <a:cs typeface="Arial"/>
              </a:rPr>
              <a:t>0610694</a:t>
            </a:r>
            <a:endParaRPr sz="1016" dirty="0">
              <a:latin typeface="Arial"/>
              <a:cs typeface="Arial"/>
            </a:endParaRPr>
          </a:p>
        </p:txBody>
      </p:sp>
      <p:sp>
        <p:nvSpPr>
          <p:cNvPr id="35" name="object 35"/>
          <p:cNvSpPr txBox="1"/>
          <p:nvPr/>
        </p:nvSpPr>
        <p:spPr>
          <a:xfrm>
            <a:off x="8449649" y="3661911"/>
            <a:ext cx="895543" cy="396834"/>
          </a:xfrm>
          <a:prstGeom prst="rect">
            <a:avLst/>
          </a:prstGeom>
        </p:spPr>
        <p:txBody>
          <a:bodyPr vert="horz" wrap="square" lIns="0" tIns="7170" rIns="0" bIns="0" rtlCol="0">
            <a:spAutoFit/>
          </a:bodyPr>
          <a:lstStyle/>
          <a:p>
            <a:pPr marL="7170">
              <a:spcBef>
                <a:spcPts val="610"/>
              </a:spcBef>
            </a:pPr>
            <a:r>
              <a:rPr sz="1016" spc="-51" dirty="0" err="1">
                <a:solidFill>
                  <a:srgbClr val="093E68"/>
                </a:solidFill>
                <a:latin typeface="Arial"/>
                <a:cs typeface="Arial"/>
              </a:rPr>
              <a:t>Volumen</a:t>
            </a:r>
            <a:r>
              <a:rPr sz="1016" spc="-51" dirty="0">
                <a:solidFill>
                  <a:srgbClr val="093E68"/>
                </a:solidFill>
                <a:latin typeface="Arial"/>
                <a:cs typeface="Arial"/>
              </a:rPr>
              <a:t>: </a:t>
            </a:r>
            <a:r>
              <a:rPr sz="1016" spc="-54" dirty="0">
                <a:solidFill>
                  <a:srgbClr val="093E68"/>
                </a:solidFill>
                <a:latin typeface="Arial"/>
                <a:cs typeface="Arial"/>
              </a:rPr>
              <a:t>50</a:t>
            </a:r>
            <a:r>
              <a:rPr sz="1016" spc="-64" dirty="0">
                <a:solidFill>
                  <a:srgbClr val="093E68"/>
                </a:solidFill>
                <a:latin typeface="Arial"/>
                <a:cs typeface="Arial"/>
              </a:rPr>
              <a:t> </a:t>
            </a:r>
            <a:r>
              <a:rPr sz="1016" spc="-23" dirty="0">
                <a:solidFill>
                  <a:srgbClr val="093E68"/>
                </a:solidFill>
                <a:latin typeface="Arial"/>
                <a:cs typeface="Arial"/>
              </a:rPr>
              <a:t>ml</a:t>
            </a:r>
            <a:endParaRPr sz="1016" dirty="0">
              <a:latin typeface="Arial"/>
              <a:cs typeface="Arial"/>
            </a:endParaRPr>
          </a:p>
          <a:p>
            <a:pPr marL="7170">
              <a:spcBef>
                <a:spcPts val="610"/>
              </a:spcBef>
            </a:pPr>
            <a:r>
              <a:rPr sz="1016" spc="-62" dirty="0">
                <a:solidFill>
                  <a:srgbClr val="093E68"/>
                </a:solidFill>
                <a:latin typeface="Arial"/>
                <a:cs typeface="Arial"/>
              </a:rPr>
              <a:t>Código:</a:t>
            </a:r>
            <a:r>
              <a:rPr sz="1016" spc="-79" dirty="0">
                <a:solidFill>
                  <a:srgbClr val="093E68"/>
                </a:solidFill>
                <a:latin typeface="Arial"/>
                <a:cs typeface="Arial"/>
              </a:rPr>
              <a:t> </a:t>
            </a:r>
            <a:r>
              <a:rPr sz="1016" spc="-51" dirty="0">
                <a:solidFill>
                  <a:srgbClr val="093E68"/>
                </a:solidFill>
                <a:latin typeface="Arial"/>
                <a:cs typeface="Arial"/>
              </a:rPr>
              <a:t>0610694</a:t>
            </a:r>
            <a:endParaRPr sz="1016" dirty="0">
              <a:latin typeface="Arial"/>
              <a:cs typeface="Arial"/>
            </a:endParaRPr>
          </a:p>
        </p:txBody>
      </p:sp>
      <p:sp>
        <p:nvSpPr>
          <p:cNvPr id="41" name="Título 8"/>
          <p:cNvSpPr>
            <a:spLocks noGrp="1"/>
          </p:cNvSpPr>
          <p:nvPr>
            <p:ph type="title"/>
          </p:nvPr>
        </p:nvSpPr>
        <p:spPr>
          <a:xfrm>
            <a:off x="698500" y="445037"/>
            <a:ext cx="4129720" cy="332399"/>
          </a:xfrm>
        </p:spPr>
        <p:txBody>
          <a:bodyPr/>
          <a:lstStyle/>
          <a:p>
            <a:r>
              <a:rPr lang="es-ES" sz="2400" spc="300" dirty="0">
                <a:latin typeface="Bebas Neue Regular" panose="00000500000000000000" pitchFamily="50" charset="0"/>
              </a:rPr>
              <a:t>HIDRATACIÓN PARA PIELES SECAS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406515" y="4813296"/>
            <a:ext cx="1728347" cy="176330"/>
          </a:xfrm>
          <a:prstGeom prst="rect">
            <a:avLst/>
          </a:prstGeom>
        </p:spPr>
        <p:txBody>
          <a:bodyPr vert="horz" wrap="square" lIns="0" tIns="0" rIns="0" bIns="0" rtlCol="0">
            <a:spAutoFit/>
          </a:bodyPr>
          <a:lstStyle/>
          <a:p>
            <a:pPr marL="7170">
              <a:lnSpc>
                <a:spcPts val="1344"/>
              </a:lnSpc>
            </a:pPr>
            <a:r>
              <a:rPr sz="1600" spc="-6" dirty="0">
                <a:solidFill>
                  <a:srgbClr val="FFFFFF"/>
                </a:solidFill>
                <a:latin typeface="Bebas Neue Regular" panose="00000500000000000000" pitchFamily="50" charset="0"/>
                <a:cs typeface="Carlito"/>
              </a:rPr>
              <a:t>Manto </a:t>
            </a:r>
            <a:r>
              <a:rPr sz="1600" spc="-3" dirty="0">
                <a:solidFill>
                  <a:srgbClr val="FFFFFF"/>
                </a:solidFill>
                <a:latin typeface="Bebas Neue Regular" panose="00000500000000000000" pitchFamily="50" charset="0"/>
                <a:cs typeface="Carlito"/>
              </a:rPr>
              <a:t>ácido </a:t>
            </a:r>
            <a:r>
              <a:rPr sz="1600"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Urea</a:t>
            </a:r>
            <a:r>
              <a:rPr sz="1600" spc="-51" dirty="0">
                <a:solidFill>
                  <a:srgbClr val="FFFFFF"/>
                </a:solidFill>
                <a:latin typeface="Bebas Neue Regular" panose="00000500000000000000" pitchFamily="50" charset="0"/>
                <a:cs typeface="Carlito"/>
              </a:rPr>
              <a:t> </a:t>
            </a:r>
            <a:r>
              <a:rPr sz="1600" spc="-3" dirty="0">
                <a:solidFill>
                  <a:srgbClr val="FFFFFF"/>
                </a:solidFill>
                <a:latin typeface="Bebas Neue Regular" panose="00000500000000000000" pitchFamily="50" charset="0"/>
                <a:cs typeface="Carlito"/>
              </a:rPr>
              <a:t>10%</a:t>
            </a:r>
            <a:endParaRPr sz="1600" dirty="0">
              <a:latin typeface="Bebas Neue Regular" panose="00000500000000000000" pitchFamily="50" charset="0"/>
              <a:cs typeface="Carlito"/>
            </a:endParaRPr>
          </a:p>
        </p:txBody>
      </p:sp>
      <p:sp>
        <p:nvSpPr>
          <p:cNvPr id="12" name="object 12"/>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4</a:t>
            </a:fld>
            <a:endParaRPr sz="875">
              <a:latin typeface="Carlito"/>
              <a:cs typeface="Carlito"/>
            </a:endParaRPr>
          </a:p>
        </p:txBody>
      </p:sp>
      <p:sp>
        <p:nvSpPr>
          <p:cNvPr id="14" name="Título 8"/>
          <p:cNvSpPr>
            <a:spLocks noGrp="1"/>
          </p:cNvSpPr>
          <p:nvPr>
            <p:ph type="title"/>
          </p:nvPr>
        </p:nvSpPr>
        <p:spPr>
          <a:xfrm>
            <a:off x="698500" y="445037"/>
            <a:ext cx="4129720" cy="332399"/>
          </a:xfrm>
        </p:spPr>
        <p:txBody>
          <a:bodyPr/>
          <a:lstStyle/>
          <a:p>
            <a:r>
              <a:rPr lang="es-ES" sz="2400" spc="300" dirty="0">
                <a:latin typeface="Bebas Neue Regular" panose="00000500000000000000" pitchFamily="50" charset="0"/>
              </a:rPr>
              <a:t>HIDRATACIÓN PARA PIELES SECAS</a:t>
            </a:r>
          </a:p>
        </p:txBody>
      </p:sp>
      <p:sp>
        <p:nvSpPr>
          <p:cNvPr id="11" name="object 6"/>
          <p:cNvSpPr txBox="1"/>
          <p:nvPr/>
        </p:nvSpPr>
        <p:spPr>
          <a:xfrm>
            <a:off x="912465" y="1453712"/>
            <a:ext cx="7977536" cy="3928465"/>
          </a:xfrm>
          <a:prstGeom prst="rect">
            <a:avLst/>
          </a:prstGeom>
        </p:spPr>
        <p:txBody>
          <a:bodyPr vert="horz" wrap="square" lIns="0" tIns="6812" rIns="0" bIns="0" rtlCol="0">
            <a:spAutoFit/>
          </a:bodyPr>
          <a:lstStyle/>
          <a:p>
            <a:pPr marL="1661386" indent="-258493">
              <a:spcBef>
                <a:spcPts val="54"/>
              </a:spcBef>
              <a:buChar char="•"/>
              <a:tabLst>
                <a:tab pos="1661386" algn="l"/>
                <a:tab pos="1661745" algn="l"/>
              </a:tabLst>
            </a:pPr>
            <a:r>
              <a:rPr sz="1600" dirty="0">
                <a:latin typeface="TT Commons" panose="02000506040000020004" pitchFamily="50" charset="0"/>
                <a:cs typeface="Arial"/>
              </a:rPr>
              <a:t>Aceite CPI </a:t>
            </a:r>
            <a:r>
              <a:rPr lang="es-ES" sz="1600" dirty="0">
                <a:latin typeface="TT Commons" panose="02000506040000020004" pitchFamily="50" charset="0"/>
                <a:cs typeface="Arial"/>
              </a:rPr>
              <a:t> </a:t>
            </a:r>
            <a:r>
              <a:rPr sz="1600" dirty="0">
                <a:latin typeface="TT Commons" panose="02000506040000020004" pitchFamily="50" charset="0"/>
                <a:cs typeface="Arial"/>
              </a:rPr>
              <a:t>100 ml</a:t>
            </a:r>
          </a:p>
          <a:p>
            <a:pPr>
              <a:spcBef>
                <a:spcPts val="17"/>
              </a:spcBef>
              <a:buFont typeface="Arial"/>
              <a:buChar char="•"/>
            </a:pPr>
            <a:endParaRPr sz="1600" dirty="0">
              <a:latin typeface="TT Commons" panose="02000506040000020004" pitchFamily="50" charset="0"/>
              <a:cs typeface="Arial"/>
            </a:endParaRPr>
          </a:p>
          <a:p>
            <a:pPr marL="1661386" marR="2868" indent="-258135">
              <a:lnSpc>
                <a:spcPts val="1705"/>
              </a:lnSpc>
              <a:buChar char="•"/>
              <a:tabLst>
                <a:tab pos="1661386" algn="l"/>
                <a:tab pos="1661745" algn="l"/>
              </a:tabLst>
            </a:pPr>
            <a:r>
              <a:rPr sz="1600" dirty="0">
                <a:latin typeface="TT Commons" panose="02000506040000020004" pitchFamily="50" charset="0"/>
                <a:cs typeface="Arial"/>
              </a:rPr>
              <a:t>Ingredientes: aceite de girasol, aceite de zanahoria, aceite de coco y aceite de germen  de trigo</a:t>
            </a:r>
          </a:p>
          <a:p>
            <a:pPr>
              <a:spcBef>
                <a:spcPts val="28"/>
              </a:spcBef>
              <a:buFont typeface="Arial"/>
              <a:buChar char="•"/>
            </a:pPr>
            <a:endParaRPr sz="1600" dirty="0">
              <a:latin typeface="TT Commons" panose="02000506040000020004" pitchFamily="50" charset="0"/>
              <a:cs typeface="Arial"/>
            </a:endParaRPr>
          </a:p>
          <a:p>
            <a:pPr marL="1661386" marR="24738" indent="-258135">
              <a:lnSpc>
                <a:spcPct val="90000"/>
              </a:lnSpc>
              <a:buChar char="•"/>
              <a:tabLst>
                <a:tab pos="1661386" algn="l"/>
                <a:tab pos="1661745" algn="l"/>
              </a:tabLst>
            </a:pPr>
            <a:r>
              <a:rPr sz="1600" dirty="0">
                <a:latin typeface="TT Commons" panose="02000506040000020004" pitchFamily="50" charset="0"/>
                <a:cs typeface="Arial"/>
              </a:rPr>
              <a:t>Óleo para hidratar pieles secas y descamadas sin dejar apariencia grasa. El aceite de  CPI posee un relativo poder de limpieza debido a su propiedad auto-emulsionante,  pero sin desengrasar la piel. </a:t>
            </a:r>
            <a:r>
              <a:rPr sz="1600" u="heavy" dirty="0">
                <a:uFill>
                  <a:solidFill>
                    <a:srgbClr val="000000"/>
                  </a:solidFill>
                </a:uFill>
                <a:latin typeface="TT Commons" panose="02000506040000020004" pitchFamily="50" charset="0"/>
                <a:cs typeface="Arial"/>
              </a:rPr>
              <a:t>Se puede recomendar en limpieza y cuidado de la piel del  bebe.</a:t>
            </a:r>
            <a:endParaRPr sz="1600" dirty="0">
              <a:latin typeface="TT Commons" panose="02000506040000020004" pitchFamily="50" charset="0"/>
              <a:cs typeface="Arial"/>
            </a:endParaRPr>
          </a:p>
          <a:p>
            <a:pPr>
              <a:spcBef>
                <a:spcPts val="20"/>
              </a:spcBef>
              <a:buFont typeface="Arial"/>
              <a:buChar char="•"/>
            </a:pPr>
            <a:endParaRPr sz="1600" dirty="0">
              <a:latin typeface="TT Commons" panose="02000506040000020004" pitchFamily="50" charset="0"/>
              <a:cs typeface="Arial"/>
            </a:endParaRPr>
          </a:p>
          <a:p>
            <a:pPr marL="1661386" marR="31908" indent="-258135">
              <a:lnSpc>
                <a:spcPct val="90000"/>
              </a:lnSpc>
              <a:buChar char="•"/>
              <a:tabLst>
                <a:tab pos="1661386" algn="l"/>
                <a:tab pos="1661745" algn="l"/>
              </a:tabLst>
            </a:pPr>
            <a:r>
              <a:rPr sz="1600" dirty="0">
                <a:latin typeface="TT Commons" panose="02000506040000020004" pitchFamily="50" charset="0"/>
                <a:cs typeface="Arial"/>
              </a:rPr>
              <a:t>Modo de empleo: rociar mediante el aplicados por el cuerpo húmedo o las manos  húmedas hasta formar una emulsion que debe ser repartida por la zona a tratar.  Puede emplearse durante y después de la ducha, con el cuerpo húmedo. Tambien  puede ser incorporado directamente al agua del baño agitando enérgicamente, antes  de sumergirse en él. Se puede adicionar aproximadamente entre 10 y 30 cc por baño</a:t>
            </a:r>
          </a:p>
          <a:p>
            <a:pPr marL="7170">
              <a:spcBef>
                <a:spcPts val="313"/>
              </a:spcBef>
            </a:pPr>
            <a:r>
              <a:rPr sz="1600" dirty="0">
                <a:solidFill>
                  <a:srgbClr val="FFFFFF"/>
                </a:solidFill>
                <a:latin typeface="TT Commons" panose="02000506040000020004" pitchFamily="50" charset="0"/>
                <a:cs typeface="Carlito"/>
              </a:rPr>
              <a:t>Aceite CPI</a:t>
            </a:r>
            <a:endParaRPr sz="1600" dirty="0">
              <a:latin typeface="TT Commons" panose="02000506040000020004" pitchFamily="50" charset="0"/>
              <a:cs typeface="Carlito"/>
            </a:endParaRPr>
          </a:p>
        </p:txBody>
      </p:sp>
      <p:sp>
        <p:nvSpPr>
          <p:cNvPr id="13" name="object 7"/>
          <p:cNvSpPr/>
          <p:nvPr/>
        </p:nvSpPr>
        <p:spPr>
          <a:xfrm>
            <a:off x="764043" y="1282807"/>
            <a:ext cx="1013562" cy="3474333"/>
          </a:xfrm>
          <a:prstGeom prst="rect">
            <a:avLst/>
          </a:prstGeom>
          <a:blipFill>
            <a:blip r:embed="rId2" cstate="print"/>
            <a:stretch>
              <a:fillRect/>
            </a:stretch>
          </a:blipFill>
        </p:spPr>
        <p:txBody>
          <a:bodyPr wrap="square" lIns="0" tIns="0" rIns="0" bIns="0" rtlCol="0"/>
          <a:lstStyle/>
          <a:p>
            <a:endParaRPr sz="597"/>
          </a:p>
        </p:txBody>
      </p:sp>
      <p:sp>
        <p:nvSpPr>
          <p:cNvPr id="15" name="object 6"/>
          <p:cNvSpPr/>
          <p:nvPr/>
        </p:nvSpPr>
        <p:spPr>
          <a:xfrm>
            <a:off x="429453" y="4909541"/>
            <a:ext cx="1705409" cy="209103"/>
          </a:xfrm>
          <a:prstGeom prst="rect">
            <a:avLst/>
          </a:prstGeom>
          <a:blipFill>
            <a:blip r:embed="rId3" cstate="print"/>
            <a:stretch>
              <a:fillRect/>
            </a:stretch>
          </a:blipFill>
        </p:spPr>
        <p:txBody>
          <a:bodyPr wrap="square" lIns="0" tIns="0" rIns="0" bIns="0" rtlCol="0"/>
          <a:lstStyle/>
          <a:p>
            <a:endParaRPr sz="597"/>
          </a:p>
        </p:txBody>
      </p:sp>
      <p:sp>
        <p:nvSpPr>
          <p:cNvPr id="16" name="object 10"/>
          <p:cNvSpPr txBox="1"/>
          <p:nvPr/>
        </p:nvSpPr>
        <p:spPr>
          <a:xfrm>
            <a:off x="837920" y="4951932"/>
            <a:ext cx="939685" cy="166712"/>
          </a:xfrm>
          <a:prstGeom prst="rect">
            <a:avLst/>
          </a:prstGeom>
        </p:spPr>
        <p:txBody>
          <a:bodyPr vert="horz" wrap="square" lIns="0" tIns="0" rIns="0" bIns="0" rtlCol="0">
            <a:spAutoFit/>
          </a:bodyPr>
          <a:lstStyle/>
          <a:p>
            <a:pPr marL="7170">
              <a:lnSpc>
                <a:spcPts val="1344"/>
              </a:lnSpc>
            </a:pPr>
            <a:r>
              <a:rPr lang="es-ES" sz="1600" spc="-6" dirty="0">
                <a:solidFill>
                  <a:srgbClr val="FFFFFF"/>
                </a:solidFill>
                <a:latin typeface="Bebas Neue Regular" panose="00000500000000000000" pitchFamily="50" charset="0"/>
                <a:cs typeface="Carlito"/>
              </a:rPr>
              <a:t>Aceite </a:t>
            </a:r>
            <a:r>
              <a:rPr lang="es-ES" sz="1600" spc="-6" dirty="0" err="1">
                <a:solidFill>
                  <a:srgbClr val="FFFFFF"/>
                </a:solidFill>
                <a:latin typeface="Bebas Neue Regular" panose="00000500000000000000" pitchFamily="50" charset="0"/>
                <a:cs typeface="Carlito"/>
              </a:rPr>
              <a:t>cpi</a:t>
            </a:r>
            <a:endParaRPr sz="1600" dirty="0">
              <a:latin typeface="Bebas Neue Regular" panose="00000500000000000000" pitchFamily="50" charset="0"/>
              <a:cs typeface="Carlito"/>
            </a:endParaRPr>
          </a:p>
        </p:txBody>
      </p:sp>
    </p:spTree>
    <p:extLst>
      <p:ext uri="{BB962C8B-B14F-4D97-AF65-F5344CB8AC3E}">
        <p14:creationId xmlns:p14="http://schemas.microsoft.com/office/powerpoint/2010/main" val="79929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48649" y="4739867"/>
            <a:ext cx="2040908" cy="326175"/>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277052" y="4713260"/>
            <a:ext cx="1984964" cy="425903"/>
          </a:xfrm>
          <a:prstGeom prst="rect">
            <a:avLst/>
          </a:prstGeom>
          <a:blipFill>
            <a:blip r:embed="rId3" cstate="print"/>
            <a:stretch>
              <a:fillRect/>
            </a:stretch>
          </a:blipFill>
        </p:spPr>
        <p:txBody>
          <a:bodyPr wrap="square" lIns="0" tIns="0" rIns="0" bIns="0" rtlCol="0"/>
          <a:lstStyle/>
          <a:p>
            <a:endParaRPr sz="597"/>
          </a:p>
        </p:txBody>
      </p:sp>
      <p:sp>
        <p:nvSpPr>
          <p:cNvPr id="6" name="object 6"/>
          <p:cNvSpPr/>
          <p:nvPr/>
        </p:nvSpPr>
        <p:spPr>
          <a:xfrm>
            <a:off x="277052" y="4757141"/>
            <a:ext cx="1986685" cy="267587"/>
          </a:xfrm>
          <a:prstGeom prst="rect">
            <a:avLst/>
          </a:prstGeom>
          <a:blipFill>
            <a:blip r:embed="rId4" cstate="print"/>
            <a:stretch>
              <a:fillRect/>
            </a:stretch>
          </a:blipFill>
        </p:spPr>
        <p:txBody>
          <a:bodyPr wrap="square" lIns="0" tIns="0" rIns="0" bIns="0" rtlCol="0"/>
          <a:lstStyle/>
          <a:p>
            <a:endParaRPr sz="597"/>
          </a:p>
        </p:txBody>
      </p:sp>
      <p:sp>
        <p:nvSpPr>
          <p:cNvPr id="10" name="object 10"/>
          <p:cNvSpPr txBox="1"/>
          <p:nvPr/>
        </p:nvSpPr>
        <p:spPr>
          <a:xfrm>
            <a:off x="406515" y="4813296"/>
            <a:ext cx="1728347" cy="176330"/>
          </a:xfrm>
          <a:prstGeom prst="rect">
            <a:avLst/>
          </a:prstGeom>
        </p:spPr>
        <p:txBody>
          <a:bodyPr vert="horz" wrap="square" lIns="0" tIns="0" rIns="0" bIns="0" rtlCol="0">
            <a:spAutoFit/>
          </a:bodyPr>
          <a:lstStyle/>
          <a:p>
            <a:pPr marL="7170">
              <a:lnSpc>
                <a:spcPts val="1344"/>
              </a:lnSpc>
            </a:pPr>
            <a:r>
              <a:rPr sz="1600" spc="-6" dirty="0">
                <a:solidFill>
                  <a:srgbClr val="FFFFFF"/>
                </a:solidFill>
                <a:latin typeface="Bebas Neue Regular" panose="00000500000000000000" pitchFamily="50" charset="0"/>
                <a:cs typeface="Carlito"/>
              </a:rPr>
              <a:t>Manto </a:t>
            </a:r>
            <a:r>
              <a:rPr sz="1600" spc="-3" dirty="0">
                <a:solidFill>
                  <a:srgbClr val="FFFFFF"/>
                </a:solidFill>
                <a:latin typeface="Bebas Neue Regular" panose="00000500000000000000" pitchFamily="50" charset="0"/>
                <a:cs typeface="Carlito"/>
              </a:rPr>
              <a:t>ácido </a:t>
            </a:r>
            <a:r>
              <a:rPr sz="1600"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Urea</a:t>
            </a:r>
            <a:r>
              <a:rPr sz="1600" spc="-51" dirty="0">
                <a:solidFill>
                  <a:srgbClr val="FFFFFF"/>
                </a:solidFill>
                <a:latin typeface="Bebas Neue Regular" panose="00000500000000000000" pitchFamily="50" charset="0"/>
                <a:cs typeface="Carlito"/>
              </a:rPr>
              <a:t> </a:t>
            </a:r>
            <a:r>
              <a:rPr sz="1600" spc="-3" dirty="0">
                <a:solidFill>
                  <a:srgbClr val="FFFFFF"/>
                </a:solidFill>
                <a:latin typeface="Bebas Neue Regular" panose="00000500000000000000" pitchFamily="50" charset="0"/>
                <a:cs typeface="Carlito"/>
              </a:rPr>
              <a:t>10%</a:t>
            </a:r>
            <a:endParaRPr sz="1600" dirty="0">
              <a:latin typeface="Bebas Neue Regular" panose="00000500000000000000" pitchFamily="50" charset="0"/>
              <a:cs typeface="Carlito"/>
            </a:endParaRPr>
          </a:p>
        </p:txBody>
      </p:sp>
      <p:sp>
        <p:nvSpPr>
          <p:cNvPr id="12" name="object 12"/>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5</a:t>
            </a:fld>
            <a:endParaRPr sz="875">
              <a:latin typeface="Carlito"/>
              <a:cs typeface="Carlito"/>
            </a:endParaRPr>
          </a:p>
        </p:txBody>
      </p:sp>
      <p:sp>
        <p:nvSpPr>
          <p:cNvPr id="14" name="Título 8"/>
          <p:cNvSpPr>
            <a:spLocks noGrp="1"/>
          </p:cNvSpPr>
          <p:nvPr>
            <p:ph type="title"/>
          </p:nvPr>
        </p:nvSpPr>
        <p:spPr>
          <a:xfrm>
            <a:off x="698500" y="445037"/>
            <a:ext cx="4129720" cy="332399"/>
          </a:xfrm>
        </p:spPr>
        <p:txBody>
          <a:bodyPr/>
          <a:lstStyle/>
          <a:p>
            <a:r>
              <a:rPr lang="es-ES" sz="2400" spc="300" dirty="0">
                <a:latin typeface="Bebas Neue Regular" panose="00000500000000000000" pitchFamily="50" charset="0"/>
              </a:rPr>
              <a:t>HIDRATACIÓN PARA PIELES SECAS</a:t>
            </a:r>
          </a:p>
        </p:txBody>
      </p:sp>
      <p:sp>
        <p:nvSpPr>
          <p:cNvPr id="18" name="object 7"/>
          <p:cNvSpPr/>
          <p:nvPr/>
        </p:nvSpPr>
        <p:spPr>
          <a:xfrm>
            <a:off x="678002" y="1031568"/>
            <a:ext cx="1202852" cy="3725572"/>
          </a:xfrm>
          <a:prstGeom prst="rect">
            <a:avLst/>
          </a:prstGeom>
          <a:blipFill>
            <a:blip r:embed="rId5" cstate="print"/>
            <a:stretch>
              <a:fillRect/>
            </a:stretch>
          </a:blipFill>
        </p:spPr>
        <p:txBody>
          <a:bodyPr wrap="square" lIns="0" tIns="0" rIns="0" bIns="0" rtlCol="0"/>
          <a:lstStyle/>
          <a:p>
            <a:endParaRPr sz="597"/>
          </a:p>
        </p:txBody>
      </p:sp>
      <p:sp>
        <p:nvSpPr>
          <p:cNvPr id="19" name="object 2"/>
          <p:cNvSpPr txBox="1"/>
          <p:nvPr/>
        </p:nvSpPr>
        <p:spPr>
          <a:xfrm>
            <a:off x="2308694" y="1591910"/>
            <a:ext cx="6581306" cy="3189801"/>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Manto ácido + urea 10% 100 ml</a:t>
            </a:r>
          </a:p>
          <a:p>
            <a:pPr>
              <a:spcBef>
                <a:spcPts val="14"/>
              </a:spcBef>
              <a:buFont typeface="Arial"/>
              <a:buChar char="•"/>
            </a:pPr>
            <a:endParaRPr sz="1600" dirty="0">
              <a:latin typeface="TT Commons" panose="02000506040000020004" pitchFamily="50" charset="0"/>
              <a:cs typeface="Arial"/>
            </a:endParaRPr>
          </a:p>
          <a:p>
            <a:pPr marL="265306" marR="5736" indent="-258135">
              <a:lnSpc>
                <a:spcPts val="1705"/>
              </a:lnSpc>
              <a:buChar char="•"/>
              <a:tabLst>
                <a:tab pos="264947" algn="l"/>
                <a:tab pos="265306" algn="l"/>
              </a:tabLst>
            </a:pPr>
            <a:r>
              <a:rPr sz="1600" dirty="0">
                <a:latin typeface="TT Commons" panose="02000506040000020004" pitchFamily="50" charset="0"/>
                <a:cs typeface="Arial"/>
              </a:rPr>
              <a:t>Ingredientes: aceite de girasol, aceite de zanahoria, aceite de coco y aceite de germen  de trigo, ácido láctico y urea</a:t>
            </a:r>
          </a:p>
          <a:p>
            <a:pPr>
              <a:spcBef>
                <a:spcPts val="31"/>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En hiperqueratosis de codos, manos y pies. Por su elevado poder humectante, está  indicado en todas aquellas pieles secas, deshidratadas y agrietadas, uniendo a esta  propiedad una segunda acción descamativa por lo que en trastornos que cursen con  hiperqueratosis facilita el plegamiento cutáneo, a la vez que contribuye a la eliminación  de las escamas epidérmicas.</a:t>
            </a:r>
          </a:p>
          <a:p>
            <a:pPr>
              <a:spcBef>
                <a:spcPts val="14"/>
              </a:spcBef>
              <a:buFont typeface="Arial"/>
              <a:buChar char="•"/>
            </a:pPr>
            <a:endParaRPr sz="1600" dirty="0">
              <a:latin typeface="TT Commons" panose="02000506040000020004" pitchFamily="50" charset="0"/>
              <a:cs typeface="Arial"/>
            </a:endParaRPr>
          </a:p>
          <a:p>
            <a:pPr marL="265306" marR="380749" indent="-258135">
              <a:lnSpc>
                <a:spcPts val="1705"/>
              </a:lnSpc>
              <a:buChar char="•"/>
              <a:tabLst>
                <a:tab pos="264947" algn="l"/>
                <a:tab pos="265306" algn="l"/>
              </a:tabLst>
            </a:pPr>
            <a:r>
              <a:rPr sz="1600" dirty="0">
                <a:latin typeface="TT Commons" panose="02000506040000020004" pitchFamily="50" charset="0"/>
                <a:cs typeface="Arial"/>
              </a:rPr>
              <a:t>Modo de empleo: aplicar dos o tres veces al día por todo el cuerpo o en las zonas  donde se requiera, insistiendo en zonas secas. Agitar antes de usar y evitar el  contacto con ojos y mucosas.</a:t>
            </a:r>
          </a:p>
        </p:txBody>
      </p:sp>
    </p:spTree>
    <p:extLst>
      <p:ext uri="{BB962C8B-B14F-4D97-AF65-F5344CB8AC3E}">
        <p14:creationId xmlns:p14="http://schemas.microsoft.com/office/powerpoint/2010/main" val="288006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08694" y="1631848"/>
            <a:ext cx="6505106" cy="2953839"/>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Manto ácido + urea 20% 100 ml</a:t>
            </a:r>
          </a:p>
          <a:p>
            <a:pPr>
              <a:spcBef>
                <a:spcPts val="14"/>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dirty="0">
                <a:latin typeface="TT Commons" panose="02000506040000020004" pitchFamily="50" charset="0"/>
                <a:cs typeface="Arial"/>
              </a:rPr>
              <a:t>Ingredientes: aceite de girasol, aceite de zanahoria, aceite de coco y aceite de germen  de trigo, ácido láctico y urea</a:t>
            </a:r>
          </a:p>
          <a:p>
            <a:pPr>
              <a:spcBef>
                <a:spcPts val="25"/>
              </a:spcBef>
              <a:buFont typeface="Arial"/>
              <a:buChar char="•"/>
            </a:pPr>
            <a:endParaRPr sz="1600" dirty="0">
              <a:latin typeface="TT Commons" panose="02000506040000020004" pitchFamily="50" charset="0"/>
              <a:cs typeface="Arial"/>
            </a:endParaRPr>
          </a:p>
          <a:p>
            <a:pPr marL="265306" marR="68836" indent="-258135">
              <a:lnSpc>
                <a:spcPts val="1705"/>
              </a:lnSpc>
              <a:buChar char="•"/>
              <a:tabLst>
                <a:tab pos="264947" algn="l"/>
                <a:tab pos="265306" algn="l"/>
              </a:tabLst>
            </a:pPr>
            <a:r>
              <a:rPr sz="1600" dirty="0">
                <a:latin typeface="TT Commons" panose="02000506040000020004" pitchFamily="50" charset="0"/>
                <a:cs typeface="Arial"/>
              </a:rPr>
              <a:t>Indicado para pieles secas y agrietadas con zonas de elevada hiperqueratosis y  descamación. Es ideal para la aplicación en dorso y palma de las manos, planta del pie  y talones, codos y rodillas, con elevada hiperqueratosis y descamación</a:t>
            </a:r>
          </a:p>
          <a:p>
            <a:pPr>
              <a:spcBef>
                <a:spcPts val="25"/>
              </a:spcBef>
              <a:buFont typeface="Arial"/>
              <a:buChar char="•"/>
            </a:pPr>
            <a:endParaRPr sz="1600" dirty="0">
              <a:latin typeface="TT Commons" panose="02000506040000020004" pitchFamily="50" charset="0"/>
              <a:cs typeface="Arial"/>
            </a:endParaRPr>
          </a:p>
          <a:p>
            <a:pPr marL="265306" marR="377881" indent="-258135">
              <a:lnSpc>
                <a:spcPts val="1705"/>
              </a:lnSpc>
              <a:spcBef>
                <a:spcPts val="3"/>
              </a:spcBef>
              <a:buChar char="•"/>
              <a:tabLst>
                <a:tab pos="264947" algn="l"/>
                <a:tab pos="265306" algn="l"/>
              </a:tabLst>
            </a:pPr>
            <a:r>
              <a:rPr sz="1600" dirty="0">
                <a:latin typeface="TT Commons" panose="02000506040000020004" pitchFamily="50" charset="0"/>
                <a:cs typeface="Arial"/>
              </a:rPr>
              <a:t>Modo de empleo: aplicar dos o tres veces al día por todo el cuerpo o en las zonas  donde se requiera, insistiendo en zonas secas. Agitar antes de usar y evitar el  contacto con ojos y mucosas.</a:t>
            </a:r>
          </a:p>
        </p:txBody>
      </p:sp>
      <p:sp>
        <p:nvSpPr>
          <p:cNvPr id="4" name="object 4"/>
          <p:cNvSpPr/>
          <p:nvPr/>
        </p:nvSpPr>
        <p:spPr>
          <a:xfrm>
            <a:off x="248649" y="4739867"/>
            <a:ext cx="2040908" cy="326175"/>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277052" y="4713260"/>
            <a:ext cx="1984964" cy="425903"/>
          </a:xfrm>
          <a:prstGeom prst="rect">
            <a:avLst/>
          </a:prstGeom>
          <a:blipFill>
            <a:blip r:embed="rId3" cstate="print"/>
            <a:stretch>
              <a:fillRect/>
            </a:stretch>
          </a:blipFill>
        </p:spPr>
        <p:txBody>
          <a:bodyPr wrap="square" lIns="0" tIns="0" rIns="0" bIns="0" rtlCol="0"/>
          <a:lstStyle/>
          <a:p>
            <a:endParaRPr sz="597"/>
          </a:p>
        </p:txBody>
      </p:sp>
      <p:sp>
        <p:nvSpPr>
          <p:cNvPr id="6" name="object 6"/>
          <p:cNvSpPr/>
          <p:nvPr/>
        </p:nvSpPr>
        <p:spPr>
          <a:xfrm>
            <a:off x="277052" y="4757141"/>
            <a:ext cx="1986685" cy="267587"/>
          </a:xfrm>
          <a:prstGeom prst="rect">
            <a:avLst/>
          </a:prstGeom>
          <a:blipFill>
            <a:blip r:embed="rId4" cstate="print"/>
            <a:stretch>
              <a:fillRect/>
            </a:stretch>
          </a:blipFill>
        </p:spPr>
        <p:txBody>
          <a:bodyPr wrap="square" lIns="0" tIns="0" rIns="0" bIns="0" rtlCol="0"/>
          <a:lstStyle/>
          <a:p>
            <a:endParaRPr sz="597"/>
          </a:p>
        </p:txBody>
      </p:sp>
      <p:sp>
        <p:nvSpPr>
          <p:cNvPr id="7" name="object 7"/>
          <p:cNvSpPr/>
          <p:nvPr/>
        </p:nvSpPr>
        <p:spPr>
          <a:xfrm>
            <a:off x="433646" y="1330130"/>
            <a:ext cx="1456673" cy="3427011"/>
          </a:xfrm>
          <a:prstGeom prst="rect">
            <a:avLst/>
          </a:prstGeom>
          <a:blipFill>
            <a:blip r:embed="rId5" cstate="print"/>
            <a:stretch>
              <a:fillRect/>
            </a:stretch>
          </a:blipFill>
        </p:spPr>
        <p:txBody>
          <a:bodyPr wrap="square" lIns="0" tIns="0" rIns="0" bIns="0" rtlCol="0"/>
          <a:lstStyle/>
          <a:p>
            <a:endParaRPr sz="597"/>
          </a:p>
        </p:txBody>
      </p:sp>
      <p:sp>
        <p:nvSpPr>
          <p:cNvPr id="10" name="object 10"/>
          <p:cNvSpPr txBox="1"/>
          <p:nvPr/>
        </p:nvSpPr>
        <p:spPr>
          <a:xfrm>
            <a:off x="406515" y="4813296"/>
            <a:ext cx="1728347" cy="166712"/>
          </a:xfrm>
          <a:prstGeom prst="rect">
            <a:avLst/>
          </a:prstGeom>
        </p:spPr>
        <p:txBody>
          <a:bodyPr vert="horz" wrap="square" lIns="0" tIns="0" rIns="0" bIns="0" rtlCol="0">
            <a:spAutoFit/>
          </a:bodyPr>
          <a:lstStyle/>
          <a:p>
            <a:pPr marL="7170">
              <a:lnSpc>
                <a:spcPts val="1344"/>
              </a:lnSpc>
            </a:pPr>
            <a:r>
              <a:rPr sz="1600" spc="-6" dirty="0">
                <a:solidFill>
                  <a:srgbClr val="FFFFFF"/>
                </a:solidFill>
                <a:latin typeface="Bebas Neue Regular" panose="00000500000000000000" pitchFamily="50" charset="0"/>
                <a:cs typeface="Carlito"/>
              </a:rPr>
              <a:t>Manto </a:t>
            </a:r>
            <a:r>
              <a:rPr sz="1600" spc="-3" dirty="0">
                <a:solidFill>
                  <a:srgbClr val="FFFFFF"/>
                </a:solidFill>
                <a:latin typeface="Bebas Neue Regular" panose="00000500000000000000" pitchFamily="50" charset="0"/>
                <a:cs typeface="Carlito"/>
              </a:rPr>
              <a:t>ácido </a:t>
            </a:r>
            <a:r>
              <a:rPr sz="1600"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Urea</a:t>
            </a:r>
            <a:r>
              <a:rPr sz="1600" spc="-51" dirty="0">
                <a:solidFill>
                  <a:srgbClr val="FFFFFF"/>
                </a:solidFill>
                <a:latin typeface="Bebas Neue Regular" panose="00000500000000000000" pitchFamily="50" charset="0"/>
                <a:cs typeface="Carlito"/>
              </a:rPr>
              <a:t> </a:t>
            </a:r>
            <a:r>
              <a:rPr lang="es-ES" sz="1600" spc="-3" dirty="0">
                <a:solidFill>
                  <a:srgbClr val="FFFFFF"/>
                </a:solidFill>
                <a:latin typeface="Bebas Neue Regular" panose="00000500000000000000" pitchFamily="50" charset="0"/>
                <a:cs typeface="Carlito"/>
              </a:rPr>
              <a:t>2</a:t>
            </a:r>
            <a:r>
              <a:rPr sz="1600" spc="-3" dirty="0">
                <a:solidFill>
                  <a:srgbClr val="FFFFFF"/>
                </a:solidFill>
                <a:latin typeface="Bebas Neue Regular" panose="00000500000000000000" pitchFamily="50" charset="0"/>
                <a:cs typeface="Carlito"/>
              </a:rPr>
              <a:t>0%</a:t>
            </a:r>
            <a:endParaRPr sz="1600" dirty="0">
              <a:latin typeface="Bebas Neue Regular" panose="00000500000000000000" pitchFamily="50" charset="0"/>
              <a:cs typeface="Carlito"/>
            </a:endParaRPr>
          </a:p>
        </p:txBody>
      </p:sp>
      <p:sp>
        <p:nvSpPr>
          <p:cNvPr id="12" name="object 12"/>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6</a:t>
            </a:fld>
            <a:endParaRPr sz="875">
              <a:latin typeface="Carlito"/>
              <a:cs typeface="Carlito"/>
            </a:endParaRPr>
          </a:p>
        </p:txBody>
      </p:sp>
      <p:sp>
        <p:nvSpPr>
          <p:cNvPr id="14" name="Título 8"/>
          <p:cNvSpPr>
            <a:spLocks noGrp="1"/>
          </p:cNvSpPr>
          <p:nvPr>
            <p:ph type="title"/>
          </p:nvPr>
        </p:nvSpPr>
        <p:spPr>
          <a:xfrm>
            <a:off x="698500" y="445037"/>
            <a:ext cx="4129720" cy="332399"/>
          </a:xfrm>
        </p:spPr>
        <p:txBody>
          <a:bodyPr/>
          <a:lstStyle/>
          <a:p>
            <a:r>
              <a:rPr lang="es-ES" sz="2400" spc="300" dirty="0">
                <a:latin typeface="Bebas Neue Regular" panose="00000500000000000000" pitchFamily="50" charset="0"/>
              </a:rPr>
              <a:t>HIDRATACIÓN PARA PIELES SECAS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48649" y="4739867"/>
            <a:ext cx="2040908" cy="326175"/>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277052" y="4713260"/>
            <a:ext cx="1984964" cy="425903"/>
          </a:xfrm>
          <a:prstGeom prst="rect">
            <a:avLst/>
          </a:prstGeom>
          <a:blipFill>
            <a:blip r:embed="rId3" cstate="print"/>
            <a:stretch>
              <a:fillRect/>
            </a:stretch>
          </a:blipFill>
        </p:spPr>
        <p:txBody>
          <a:bodyPr wrap="square" lIns="0" tIns="0" rIns="0" bIns="0" rtlCol="0"/>
          <a:lstStyle/>
          <a:p>
            <a:endParaRPr sz="597"/>
          </a:p>
        </p:txBody>
      </p:sp>
      <p:sp>
        <p:nvSpPr>
          <p:cNvPr id="6" name="object 6"/>
          <p:cNvSpPr/>
          <p:nvPr/>
        </p:nvSpPr>
        <p:spPr>
          <a:xfrm>
            <a:off x="277052" y="4757141"/>
            <a:ext cx="1986685" cy="267587"/>
          </a:xfrm>
          <a:prstGeom prst="rect">
            <a:avLst/>
          </a:prstGeom>
          <a:blipFill>
            <a:blip r:embed="rId4" cstate="print"/>
            <a:stretch>
              <a:fillRect/>
            </a:stretch>
          </a:blipFill>
        </p:spPr>
        <p:txBody>
          <a:bodyPr wrap="square" lIns="0" tIns="0" rIns="0" bIns="0" rtlCol="0"/>
          <a:lstStyle/>
          <a:p>
            <a:endParaRPr sz="597"/>
          </a:p>
        </p:txBody>
      </p:sp>
      <p:sp>
        <p:nvSpPr>
          <p:cNvPr id="10" name="object 10"/>
          <p:cNvSpPr txBox="1"/>
          <p:nvPr/>
        </p:nvSpPr>
        <p:spPr>
          <a:xfrm>
            <a:off x="667238" y="4838046"/>
            <a:ext cx="1728347" cy="176330"/>
          </a:xfrm>
          <a:prstGeom prst="rect">
            <a:avLst/>
          </a:prstGeom>
        </p:spPr>
        <p:txBody>
          <a:bodyPr vert="horz" wrap="square" lIns="0" tIns="0" rIns="0" bIns="0" rtlCol="0">
            <a:spAutoFit/>
          </a:bodyPr>
          <a:lstStyle/>
          <a:p>
            <a:pPr marL="7170">
              <a:lnSpc>
                <a:spcPts val="1344"/>
              </a:lnSpc>
            </a:pPr>
            <a:r>
              <a:rPr lang="es-ES" sz="1600" spc="-6" dirty="0">
                <a:solidFill>
                  <a:srgbClr val="FFFFFF"/>
                </a:solidFill>
                <a:latin typeface="Bebas Neue Regular" panose="00000500000000000000" pitchFamily="50" charset="0"/>
                <a:cs typeface="Carlito"/>
              </a:rPr>
              <a:t>Crema podológica</a:t>
            </a:r>
            <a:endParaRPr sz="1600" dirty="0">
              <a:latin typeface="Bebas Neue Regular" panose="00000500000000000000" pitchFamily="50" charset="0"/>
              <a:cs typeface="Carlito"/>
            </a:endParaRPr>
          </a:p>
        </p:txBody>
      </p:sp>
      <p:sp>
        <p:nvSpPr>
          <p:cNvPr id="12" name="object 12"/>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7</a:t>
            </a:fld>
            <a:endParaRPr sz="875">
              <a:latin typeface="Carlito"/>
              <a:cs typeface="Carlito"/>
            </a:endParaRPr>
          </a:p>
        </p:txBody>
      </p:sp>
      <p:sp>
        <p:nvSpPr>
          <p:cNvPr id="14" name="Título 8"/>
          <p:cNvSpPr>
            <a:spLocks noGrp="1"/>
          </p:cNvSpPr>
          <p:nvPr>
            <p:ph type="title"/>
          </p:nvPr>
        </p:nvSpPr>
        <p:spPr>
          <a:xfrm>
            <a:off x="698500" y="445037"/>
            <a:ext cx="4129720" cy="332399"/>
          </a:xfrm>
        </p:spPr>
        <p:txBody>
          <a:bodyPr/>
          <a:lstStyle/>
          <a:p>
            <a:r>
              <a:rPr lang="es-ES" sz="2400" spc="300" dirty="0">
                <a:latin typeface="Bebas Neue Regular" panose="00000500000000000000" pitchFamily="50" charset="0"/>
              </a:rPr>
              <a:t>HIDRATACIÓN PARA PIELES SECAS</a:t>
            </a:r>
          </a:p>
        </p:txBody>
      </p:sp>
      <p:sp>
        <p:nvSpPr>
          <p:cNvPr id="11" name="object 2"/>
          <p:cNvSpPr txBox="1"/>
          <p:nvPr/>
        </p:nvSpPr>
        <p:spPr>
          <a:xfrm>
            <a:off x="2308694" y="2065494"/>
            <a:ext cx="7159681" cy="2316742"/>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Crema podológica 50 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Ingredientes: Urea, aceite de germen de trigo y lactato sódico</a:t>
            </a:r>
          </a:p>
          <a:p>
            <a:pPr>
              <a:spcBef>
                <a:spcPts val="20"/>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Indicada en el tratamiento de la xerosis, hiperqueratosis y prurito. Además es una  solución para la sudoración excesiva y el mal olor, </a:t>
            </a:r>
            <a:r>
              <a:rPr sz="1600" u="heavy" dirty="0">
                <a:uFill>
                  <a:solidFill>
                    <a:srgbClr val="000000"/>
                  </a:solidFill>
                </a:uFill>
                <a:latin typeface="TT Commons" panose="02000506040000020004" pitchFamily="50" charset="0"/>
                <a:cs typeface="Arial"/>
              </a:rPr>
              <a:t>hiperhidrosis y bromhidrosis</a:t>
            </a:r>
            <a:r>
              <a:rPr sz="1600" dirty="0">
                <a:latin typeface="TT Commons" panose="02000506040000020004" pitchFamily="50" charset="0"/>
                <a:cs typeface="Arial"/>
              </a:rPr>
              <a:t>, </a:t>
            </a:r>
            <a:r>
              <a:rPr sz="1600" u="heavy" dirty="0">
                <a:uFill>
                  <a:solidFill>
                    <a:srgbClr val="000000"/>
                  </a:solidFill>
                </a:uFill>
                <a:latin typeface="TT Commons" panose="02000506040000020004" pitchFamily="50" charset="0"/>
                <a:cs typeface="Arial"/>
              </a:rPr>
              <a:t> normalizando la fisiología del sudor del piel</a:t>
            </a:r>
            <a:r>
              <a:rPr sz="1600" dirty="0">
                <a:latin typeface="TT Commons" panose="02000506040000020004" pitchFamily="50" charset="0"/>
                <a:cs typeface="Arial"/>
              </a:rPr>
              <a:t>. Su uso continuado preserva los piel de las  infecciones.</a:t>
            </a:r>
          </a:p>
          <a:p>
            <a:pPr>
              <a:spcBef>
                <a:spcPts val="23"/>
              </a:spcBef>
              <a:buFont typeface="Arial"/>
              <a:buChar char="•"/>
            </a:pPr>
            <a:endParaRPr sz="1600" dirty="0">
              <a:latin typeface="TT Commons" panose="02000506040000020004" pitchFamily="50" charset="0"/>
              <a:cs typeface="Arial"/>
            </a:endParaRPr>
          </a:p>
          <a:p>
            <a:pPr marL="265306" indent="-258135">
              <a:buChar char="•"/>
              <a:tabLst>
                <a:tab pos="264947" algn="l"/>
                <a:tab pos="265306" algn="l"/>
              </a:tabLst>
            </a:pPr>
            <a:r>
              <a:rPr sz="1600" dirty="0">
                <a:latin typeface="TT Commons" panose="02000506040000020004" pitchFamily="50" charset="0"/>
                <a:cs typeface="Arial"/>
              </a:rPr>
              <a:t>Modo de empleo: aplicar en las zonas a tratar hasta su completa absorción</a:t>
            </a:r>
          </a:p>
        </p:txBody>
      </p:sp>
      <p:sp>
        <p:nvSpPr>
          <p:cNvPr id="13" name="object 8"/>
          <p:cNvSpPr/>
          <p:nvPr/>
        </p:nvSpPr>
        <p:spPr>
          <a:xfrm>
            <a:off x="806591" y="1871086"/>
            <a:ext cx="928465" cy="2610489"/>
          </a:xfrm>
          <a:prstGeom prst="rect">
            <a:avLst/>
          </a:prstGeom>
          <a:blipFill>
            <a:blip r:embed="rId5" cstate="print"/>
            <a:stretch>
              <a:fillRect/>
            </a:stretch>
          </a:blipFill>
        </p:spPr>
        <p:txBody>
          <a:bodyPr wrap="square" lIns="0" tIns="0" rIns="0" bIns="0" rtlCol="0"/>
          <a:lstStyle/>
          <a:p>
            <a:endParaRPr sz="597"/>
          </a:p>
        </p:txBody>
      </p:sp>
    </p:spTree>
    <p:extLst>
      <p:ext uri="{BB962C8B-B14F-4D97-AF65-F5344CB8AC3E}">
        <p14:creationId xmlns:p14="http://schemas.microsoft.com/office/powerpoint/2010/main" val="401465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8000" y="3788895"/>
            <a:ext cx="9228248" cy="1070480"/>
          </a:xfrm>
          <a:prstGeom prst="rect">
            <a:avLst/>
          </a:prstGeom>
        </p:spPr>
        <p:txBody>
          <a:bodyPr vert="horz" wrap="square" lIns="0" tIns="7170" rIns="0" bIns="0" rtlCol="0">
            <a:spAutoFit/>
          </a:bodyPr>
          <a:lstStyle/>
          <a:p>
            <a:pPr marL="6812" marR="2868" algn="ctr">
              <a:lnSpc>
                <a:spcPct val="150000"/>
              </a:lnSpc>
              <a:spcBef>
                <a:spcPts val="56"/>
              </a:spcBef>
            </a:pPr>
            <a:r>
              <a:rPr sz="1600" dirty="0">
                <a:solidFill>
                  <a:srgbClr val="404040"/>
                </a:solidFill>
                <a:latin typeface="TT Commons" panose="02000506040000020004" pitchFamily="50" charset="0"/>
                <a:cs typeface="Arial"/>
              </a:rPr>
              <a:t>Productos específicos para el cuidado diario de pieles sensibles y atópicas y para controlar lo brotes puntuales de las  </a:t>
            </a:r>
            <a:r>
              <a:rPr sz="1600" dirty="0" err="1">
                <a:solidFill>
                  <a:srgbClr val="404040"/>
                </a:solidFill>
                <a:latin typeface="TT Commons" panose="02000506040000020004" pitchFamily="50" charset="0"/>
                <a:cs typeface="Arial"/>
              </a:rPr>
              <a:t>atopias</a:t>
            </a:r>
            <a:r>
              <a:rPr sz="1600" dirty="0">
                <a:solidFill>
                  <a:srgbClr val="404040"/>
                </a:solidFill>
                <a:latin typeface="TT Commons" panose="02000506040000020004" pitchFamily="50" charset="0"/>
                <a:cs typeface="Arial"/>
              </a:rPr>
              <a:t>.</a:t>
            </a:r>
            <a:r>
              <a:rPr lang="es-ES" sz="1600" dirty="0">
                <a:solidFill>
                  <a:srgbClr val="404040"/>
                </a:solidFill>
                <a:latin typeface="TT Commons" panose="02000506040000020004" pitchFamily="50" charset="0"/>
                <a:cs typeface="Arial"/>
              </a:rPr>
              <a:t> </a:t>
            </a:r>
            <a:r>
              <a:rPr sz="1600" dirty="0">
                <a:solidFill>
                  <a:srgbClr val="404040"/>
                </a:solidFill>
                <a:latin typeface="TT Commons" panose="02000506040000020004" pitchFamily="50" charset="0"/>
                <a:cs typeface="Arial"/>
              </a:rPr>
              <a:t>Gracias a sus productos e ingredientes mantendremos la piel sensible y con tendencia atópica limpia, hidratada y  protegida.</a:t>
            </a:r>
            <a:endParaRPr sz="1600" dirty="0">
              <a:latin typeface="TT Commons" panose="02000506040000020004" pitchFamily="50" charset="0"/>
              <a:cs typeface="Arial"/>
            </a:endParaRPr>
          </a:p>
        </p:txBody>
      </p:sp>
      <p:grpSp>
        <p:nvGrpSpPr>
          <p:cNvPr id="3" name="object 3"/>
          <p:cNvGrpSpPr/>
          <p:nvPr/>
        </p:nvGrpSpPr>
        <p:grpSpPr>
          <a:xfrm>
            <a:off x="3472114" y="1014359"/>
            <a:ext cx="2775179" cy="2599512"/>
            <a:chOff x="6149981" y="1237487"/>
            <a:chExt cx="4915535" cy="4604385"/>
          </a:xfrm>
        </p:grpSpPr>
        <p:sp>
          <p:nvSpPr>
            <p:cNvPr id="4" name="object 4"/>
            <p:cNvSpPr/>
            <p:nvPr/>
          </p:nvSpPr>
          <p:spPr>
            <a:xfrm>
              <a:off x="6149981" y="1436579"/>
              <a:ext cx="1840823" cy="4234854"/>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9619211" y="2338890"/>
              <a:ext cx="1445823" cy="3436121"/>
            </a:xfrm>
            <a:prstGeom prst="rect">
              <a:avLst/>
            </a:prstGeom>
            <a:blipFill>
              <a:blip r:embed="rId3" cstate="print"/>
              <a:stretch>
                <a:fillRect/>
              </a:stretch>
            </a:blipFill>
          </p:spPr>
          <p:txBody>
            <a:bodyPr wrap="square" lIns="0" tIns="0" rIns="0" bIns="0" rtlCol="0"/>
            <a:lstStyle/>
            <a:p>
              <a:endParaRPr sz="597"/>
            </a:p>
          </p:txBody>
        </p:sp>
        <p:sp>
          <p:nvSpPr>
            <p:cNvPr id="6" name="object 6"/>
            <p:cNvSpPr/>
            <p:nvPr/>
          </p:nvSpPr>
          <p:spPr>
            <a:xfrm>
              <a:off x="7650480" y="1237487"/>
              <a:ext cx="2084831" cy="4604004"/>
            </a:xfrm>
            <a:prstGeom prst="rect">
              <a:avLst/>
            </a:prstGeom>
            <a:blipFill>
              <a:blip r:embed="rId4" cstate="print"/>
              <a:stretch>
                <a:fillRect/>
              </a:stretch>
            </a:blipFill>
          </p:spPr>
          <p:txBody>
            <a:bodyPr wrap="square" lIns="0" tIns="0" rIns="0" bIns="0" rtlCol="0"/>
            <a:lstStyle/>
            <a:p>
              <a:endParaRPr sz="597"/>
            </a:p>
          </p:txBody>
        </p:sp>
      </p:grpSp>
      <p:sp>
        <p:nvSpPr>
          <p:cNvPr id="10" name="object 10"/>
          <p:cNvSpPr txBox="1"/>
          <p:nvPr/>
        </p:nvSpPr>
        <p:spPr>
          <a:xfrm>
            <a:off x="9349637" y="5107341"/>
            <a:ext cx="71701" cy="115416"/>
          </a:xfrm>
          <a:prstGeom prst="rect">
            <a:avLst/>
          </a:prstGeom>
        </p:spPr>
        <p:txBody>
          <a:bodyPr vert="horz" wrap="square" lIns="0" tIns="0" rIns="0" bIns="0" rtlCol="0">
            <a:spAutoFit/>
          </a:bodyPr>
          <a:lstStyle/>
          <a:p>
            <a:pPr marL="7170">
              <a:lnSpc>
                <a:spcPts val="898"/>
              </a:lnSpc>
            </a:pPr>
            <a:r>
              <a:rPr sz="875" spc="6" dirty="0">
                <a:solidFill>
                  <a:srgbClr val="888888"/>
                </a:solidFill>
                <a:latin typeface="Carlito"/>
                <a:cs typeface="Carlito"/>
              </a:rPr>
              <a:t>9</a:t>
            </a:r>
            <a:endParaRPr sz="875">
              <a:latin typeface="Carlito"/>
              <a:cs typeface="Carlito"/>
            </a:endParaRPr>
          </a:p>
        </p:txBody>
      </p:sp>
      <p:sp>
        <p:nvSpPr>
          <p:cNvPr id="13" name="Título 8"/>
          <p:cNvSpPr>
            <a:spLocks noGrp="1"/>
          </p:cNvSpPr>
          <p:nvPr>
            <p:ph type="title"/>
          </p:nvPr>
        </p:nvSpPr>
        <p:spPr>
          <a:xfrm>
            <a:off x="698500" y="445037"/>
            <a:ext cx="3744167" cy="332399"/>
          </a:xfrm>
        </p:spPr>
        <p:txBody>
          <a:bodyPr/>
          <a:lstStyle/>
          <a:p>
            <a:r>
              <a:rPr lang="es-ES" sz="2400" spc="300" dirty="0">
                <a:latin typeface="Bebas Neue Regular" panose="00000500000000000000" pitchFamily="50" charset="0"/>
              </a:rPr>
              <a:t>PIELES atópicas y sensibles</a:t>
            </a:r>
          </a:p>
        </p:txBody>
      </p:sp>
    </p:spTree>
  </p:cSld>
  <p:clrMapOvr>
    <a:masterClrMapping/>
  </p:clrMapOvr>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docProps/app.xml><?xml version="1.0" encoding="utf-8"?>
<Properties xmlns="http://schemas.openxmlformats.org/officeDocument/2006/extended-properties" xmlns:vt="http://schemas.openxmlformats.org/officeDocument/2006/docPropsVTypes">
  <Template>Tema4 atache</Template>
  <TotalTime>37</TotalTime>
  <Words>1575</Words>
  <Application>Microsoft Office PowerPoint</Application>
  <PresentationFormat>Personalizado</PresentationFormat>
  <Paragraphs>174</Paragraphs>
  <Slides>21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Bebas Neue Regular</vt:lpstr>
      <vt:lpstr>Calibri</vt:lpstr>
      <vt:lpstr>Carlito</vt:lpstr>
      <vt:lpstr>Gotham Rounded Book</vt:lpstr>
      <vt:lpstr>TT Commons</vt:lpstr>
      <vt:lpstr>Verdana</vt:lpstr>
      <vt:lpstr>Tema4 atache</vt:lpstr>
      <vt:lpstr>Presentación de PowerPoint</vt:lpstr>
      <vt:lpstr>índice</vt:lpstr>
      <vt:lpstr>HIDRATACIÓN PARA PIELES SECAS</vt:lpstr>
      <vt:lpstr>HIDRATACIÓN PARA PIELES SECAS</vt:lpstr>
      <vt:lpstr>HIDRATACIÓN PARA PIELES SECAS</vt:lpstr>
      <vt:lpstr>HIDRATACIÓN PARA PIELES SECAS</vt:lpstr>
      <vt:lpstr>HIDRATACIÓN PARA PIELES SECAS</vt:lpstr>
      <vt:lpstr>HIDRATACIÓN PARA PIELES SECAS</vt:lpstr>
      <vt:lpstr>PIELES atópicas y sensibles</vt:lpstr>
      <vt:lpstr>PIELES atópicas y sensibles</vt:lpstr>
      <vt:lpstr>PIELES atópicas y sensibles</vt:lpstr>
      <vt:lpstr>PIELES atópicas y sensibles</vt:lpstr>
      <vt:lpstr>PIELES atópicas y sensibles</vt:lpstr>
      <vt:lpstr>PIELES grasas y con tendencia acneica</vt:lpstr>
      <vt:lpstr>PIELES grasas y con tendencia acneica</vt:lpstr>
      <vt:lpstr>Presentación de PowerPoint</vt:lpstr>
      <vt:lpstr>Presentación de PowerPoint</vt:lpstr>
      <vt:lpstr>PIELES dañada y necesidad de regeneración</vt:lpstr>
      <vt:lpstr>PIELES dañada y necesidad de regeneración</vt:lpstr>
      <vt:lpstr>PIELES dañada y necesidad de regeneración</vt:lpstr>
      <vt:lpstr>PIELES dañada y necesidad de regeneración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YOUCEF BOURAHEL</dc:creator>
  <cp:lastModifiedBy>Lorena Martínez</cp:lastModifiedBy>
  <cp:revision>7</cp:revision>
  <dcterms:created xsi:type="dcterms:W3CDTF">2021-05-24T09:20:16Z</dcterms:created>
  <dcterms:modified xsi:type="dcterms:W3CDTF">2025-10-23T07:00:10Z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2020-02-11T00:00:00Z</vt:filetime>
  </property>
  <property fmtid="{D5CDD505-2E9C-101B-9397-08002B2CF9AE}" pid="3" name="Creator">
    <vt:lpwstr>Microsoft® PowerPoint® 2016</vt:lpwstr>
  </property>
  <property fmtid="{D5CDD505-2E9C-101B-9397-08002B2CF9AE}" pid="4" name="LastSaved">
    <vt:filetime>2021-05-24T00:00:00Z</vt:filetime>
  </property>
</Properties>
</file>