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66" r:id="rId1"/>
  </p:sldMasterIdLst>
  <p:sldIdLst>
    <p:sldId id="286" r:id="rId2"/>
    <p:sldId id="257" r:id="rId3"/>
    <p:sldId id="258" r:id="rId4"/>
    <p:sldId id="259" r:id="rId5"/>
    <p:sldId id="277" r:id="rId6"/>
    <p:sldId id="278" r:id="rId7"/>
    <p:sldId id="262" r:id="rId8"/>
    <p:sldId id="279" r:id="rId9"/>
    <p:sldId id="264" r:id="rId10"/>
    <p:sldId id="265" r:id="rId11"/>
    <p:sldId id="266" r:id="rId12"/>
    <p:sldId id="267" r:id="rId13"/>
    <p:sldId id="280" r:id="rId14"/>
    <p:sldId id="269" r:id="rId15"/>
    <p:sldId id="270" r:id="rId16"/>
    <p:sldId id="281" r:id="rId17"/>
    <p:sldId id="282" r:id="rId18"/>
    <p:sldId id="283" r:id="rId19"/>
    <p:sldId id="274" r:id="rId20"/>
    <p:sldId id="284" r:id="rId21"/>
    <p:sldId id="285" r:id="rId22"/>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346" y="96"/>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a:latin typeface="Bebas Neue Regular" panose="00000500000000000000" pitchFamily="50" charset="0"/>
              </a:rPr>
              <a:t>ANTIOXIDANTES</a:t>
            </a: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49758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a:t>Formación CPI</a:t>
            </a:r>
            <a:r>
              <a:rPr lang="en-US" spc="-45"/>
              <a:t> </a:t>
            </a:r>
            <a:r>
              <a:rPr lang="en-US" spc="3"/>
              <a:t>2020</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10/23/2025</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24159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90041" y="390056"/>
            <a:ext cx="7583504" cy="243272"/>
          </a:xfrm>
        </p:spPr>
        <p:txBody>
          <a:bodyPr lIns="0" tIns="0" rIns="0" bIns="0"/>
          <a:lstStyle>
            <a:lvl1pPr>
              <a:defRPr sz="1581" b="0" i="0">
                <a:solidFill>
                  <a:schemeClr val="tx1"/>
                </a:solidFill>
                <a:latin typeface="Arial"/>
                <a:cs typeface="Arial"/>
              </a:defRPr>
            </a:lvl1pPr>
          </a:lstStyle>
          <a:p>
            <a:endParaRPr/>
          </a:p>
        </p:txBody>
      </p:sp>
      <p:sp>
        <p:nvSpPr>
          <p:cNvPr id="3" name="Holder 3"/>
          <p:cNvSpPr>
            <a:spLocks noGrp="1"/>
          </p:cNvSpPr>
          <p:nvPr>
            <p:ph sz="half" idx="2"/>
          </p:nvPr>
        </p:nvSpPr>
        <p:spPr>
          <a:xfrm>
            <a:off x="508179" y="1314451"/>
            <a:ext cx="442116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34246" y="1314451"/>
            <a:ext cx="442116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75" b="0" i="0">
                <a:solidFill>
                  <a:srgbClr val="888888"/>
                </a:solidFill>
                <a:latin typeface="Carlito"/>
                <a:cs typeface="Carlito"/>
              </a:defRPr>
            </a:lvl1pPr>
          </a:lstStyle>
          <a:p>
            <a:pPr marL="7170">
              <a:lnSpc>
                <a:spcPts val="898"/>
              </a:lnSpc>
            </a:pPr>
            <a:r>
              <a:rPr lang="en-US" spc="3"/>
              <a:t>Formación CPI</a:t>
            </a:r>
            <a:r>
              <a:rPr lang="en-US" spc="-45"/>
              <a:t> </a:t>
            </a:r>
            <a:r>
              <a:rPr lang="en-US" spc="3"/>
              <a:t>2020</a:t>
            </a:r>
            <a:endParaRPr lang="en-US"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145221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23/10/2025</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1312159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3880320750"/>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343196" y="3969361"/>
            <a:ext cx="2093843" cy="663130"/>
          </a:xfrm>
          <a:prstGeom prst="rect">
            <a:avLst/>
          </a:prstGeom>
          <a:noFill/>
        </p:spPr>
        <p:txBody>
          <a:bodyPr wrap="none" rtlCol="0">
            <a:spAutoFit/>
          </a:bodyPr>
          <a:lstStyle/>
          <a:p>
            <a:pPr algn="ctr" rtl="0">
              <a:lnSpc>
                <a:spcPct val="150000"/>
              </a:lnSpc>
            </a:pPr>
            <a:r>
              <a:rPr lang="es-ES" sz="2799" b="1" dirty="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sp>
        <p:nvSpPr>
          <p:cNvPr id="7" name="object 2"/>
          <p:cNvSpPr/>
          <p:nvPr/>
        </p:nvSpPr>
        <p:spPr>
          <a:xfrm>
            <a:off x="3995639" y="2073678"/>
            <a:ext cx="2673864" cy="174885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1628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8846" y="1184434"/>
            <a:ext cx="2508093" cy="632796"/>
          </a:xfrm>
          <a:prstGeom prst="rect">
            <a:avLst/>
          </a:prstGeom>
        </p:spPr>
        <p:txBody>
          <a:bodyPr vert="horz" wrap="square" lIns="0" tIns="7170" rIns="0" bIns="0" rtlCol="0">
            <a:spAutoFit/>
          </a:bodyPr>
          <a:lstStyle/>
          <a:p>
            <a:pPr marL="6812" marR="2868" algn="ctr">
              <a:spcBef>
                <a:spcPts val="56"/>
              </a:spcBef>
            </a:pPr>
            <a:r>
              <a:rPr sz="1355" spc="-8" dirty="0">
                <a:latin typeface="TT Commons" panose="02000506040000020004" pitchFamily="50" charset="0"/>
                <a:cs typeface="Carlito"/>
              </a:rPr>
              <a:t>Daily cleaning</a:t>
            </a:r>
            <a:r>
              <a:rPr sz="1355" spc="-3" dirty="0">
                <a:latin typeface="TT Commons" panose="02000506040000020004" pitchFamily="50" charset="0"/>
                <a:cs typeface="Carlito"/>
              </a:rPr>
              <a:t> of sensitive skin, dry, cracked, peeled and</a:t>
            </a:r>
            <a:r>
              <a:rPr sz="1355" dirty="0">
                <a:latin typeface="TT Commons" panose="02000506040000020004" pitchFamily="50" charset="0"/>
                <a:cs typeface="Carlito"/>
              </a:rPr>
              <a:t> atopic</a:t>
            </a:r>
            <a:r>
              <a:rPr lang="es-ES" sz="1355" dirty="0">
                <a:latin typeface="TT Commons" panose="02000506040000020004" pitchFamily="50" charset="0"/>
                <a:cs typeface="Carlito"/>
              </a:rPr>
              <a:t> </a:t>
            </a:r>
            <a:r>
              <a:rPr sz="1355" spc="-8" dirty="0" err="1">
                <a:latin typeface="TT Commons" panose="02000506040000020004" pitchFamily="50" charset="0"/>
                <a:cs typeface="Carlito"/>
              </a:rPr>
              <a:t>,</a:t>
            </a:r>
            <a:r>
              <a:rPr sz="1355" spc="-8" dirty="0">
                <a:latin typeface="TT Commons" panose="02000506040000020004" pitchFamily="50" charset="0"/>
                <a:cs typeface="Carlito"/>
              </a:rPr>
              <a:t> </a:t>
            </a:r>
            <a:r>
              <a:rPr sz="1355" spc="-3" dirty="0">
                <a:latin typeface="TT Commons" panose="02000506040000020004" pitchFamily="50" charset="0"/>
                <a:cs typeface="Carlito"/>
              </a:rPr>
              <a:t>for daily</a:t>
            </a:r>
            <a:r>
              <a:rPr sz="1355" spc="-8" dirty="0">
                <a:latin typeface="TT Commons" panose="02000506040000020004" pitchFamily="50" charset="0"/>
                <a:cs typeface="Carlito"/>
              </a:rPr>
              <a:t> </a:t>
            </a:r>
            <a:r>
              <a:rPr sz="1355" spc="-3" dirty="0">
                <a:latin typeface="TT Commons" panose="02000506040000020004" pitchFamily="50" charset="0"/>
                <a:cs typeface="Carlito"/>
              </a:rPr>
              <a:t>use</a:t>
            </a:r>
            <a:endParaRPr sz="1355" dirty="0">
              <a:latin typeface="TT Commons" panose="02000506040000020004" pitchFamily="50" charset="0"/>
              <a:cs typeface="Carlito"/>
            </a:endParaRPr>
          </a:p>
        </p:txBody>
      </p:sp>
      <p:sp>
        <p:nvSpPr>
          <p:cNvPr id="3" name="object 3"/>
          <p:cNvSpPr txBox="1"/>
          <p:nvPr/>
        </p:nvSpPr>
        <p:spPr>
          <a:xfrm>
            <a:off x="3654374" y="1184434"/>
            <a:ext cx="2968771" cy="424277"/>
          </a:xfrm>
          <a:prstGeom prst="rect">
            <a:avLst/>
          </a:prstGeom>
        </p:spPr>
        <p:txBody>
          <a:bodyPr vert="horz" wrap="square" lIns="0" tIns="7170" rIns="0" bIns="0" rtlCol="0">
            <a:spAutoFit/>
          </a:bodyPr>
          <a:lstStyle/>
          <a:p>
            <a:pPr marL="644621" marR="2868" indent="-637809">
              <a:spcBef>
                <a:spcPts val="56"/>
              </a:spcBef>
            </a:pPr>
            <a:r>
              <a:rPr sz="1355" spc="-6" dirty="0">
                <a:latin typeface="TT Commons" panose="02000506040000020004" pitchFamily="50" charset="0"/>
                <a:cs typeface="Carlito"/>
              </a:rPr>
              <a:t>Cream</a:t>
            </a:r>
            <a:r>
              <a:rPr sz="1355" spc="-8" dirty="0">
                <a:latin typeface="TT Commons" panose="02000506040000020004" pitchFamily="50" charset="0"/>
                <a:cs typeface="Carlito"/>
              </a:rPr>
              <a:t> for</a:t>
            </a:r>
            <a:r>
              <a:rPr sz="1355" spc="-3" dirty="0">
                <a:latin typeface="TT Commons" panose="02000506040000020004" pitchFamily="50" charset="0"/>
                <a:cs typeface="Carlito"/>
              </a:rPr>
              <a:t> cracked, flaked</a:t>
            </a:r>
            <a:r>
              <a:rPr sz="1355" spc="-3" dirty="0" err="1">
                <a:latin typeface="TT Commons" panose="02000506040000020004" pitchFamily="50" charset="0"/>
                <a:cs typeface="Carlito"/>
              </a:rPr>
              <a:t> and atopic</a:t>
            </a:r>
            <a:r>
              <a:rPr sz="1355" spc="-3" dirty="0">
                <a:latin typeface="TT Commons" panose="02000506040000020004" pitchFamily="50" charset="0"/>
                <a:cs typeface="Carlito"/>
              </a:rPr>
              <a:t>  </a:t>
            </a:r>
            <a:r>
              <a:rPr sz="1355" dirty="0">
                <a:latin typeface="TT Commons" panose="02000506040000020004" pitchFamily="50" charset="0"/>
                <a:cs typeface="Carlito"/>
              </a:rPr>
              <a:t>skin</a:t>
            </a:r>
            <a:r>
              <a:rPr sz="1355" spc="-8" dirty="0">
                <a:latin typeface="TT Commons" panose="02000506040000020004" pitchFamily="50" charset="0"/>
                <a:cs typeface="Carlito"/>
              </a:rPr>
              <a:t> of daily </a:t>
            </a:r>
            <a:r>
              <a:rPr sz="1355" spc="-3" dirty="0">
                <a:latin typeface="TT Commons" panose="02000506040000020004" pitchFamily="50" charset="0"/>
                <a:cs typeface="Carlito"/>
              </a:rPr>
              <a:t>use</a:t>
            </a:r>
            <a:r>
              <a:rPr sz="1355" spc="-14" dirty="0">
                <a:latin typeface="TT Commons" panose="02000506040000020004" pitchFamily="50" charset="0"/>
                <a:cs typeface="Carlito"/>
              </a:rPr>
              <a:t> </a:t>
            </a:r>
            <a:r>
              <a:rPr sz="1355" spc="-3" dirty="0">
                <a:latin typeface="TT Commons" panose="02000506040000020004" pitchFamily="50" charset="0"/>
                <a:cs typeface="Carlito"/>
              </a:rPr>
              <a:t>.</a:t>
            </a:r>
            <a:endParaRPr sz="1355" dirty="0">
              <a:latin typeface="TT Commons" panose="02000506040000020004" pitchFamily="50" charset="0"/>
              <a:cs typeface="Carlito"/>
            </a:endParaRPr>
          </a:p>
        </p:txBody>
      </p:sp>
      <p:sp>
        <p:nvSpPr>
          <p:cNvPr id="4" name="object 4"/>
          <p:cNvSpPr txBox="1"/>
          <p:nvPr/>
        </p:nvSpPr>
        <p:spPr>
          <a:xfrm>
            <a:off x="6925506" y="1184434"/>
            <a:ext cx="2893126" cy="424277"/>
          </a:xfrm>
          <a:prstGeom prst="rect">
            <a:avLst/>
          </a:prstGeom>
        </p:spPr>
        <p:txBody>
          <a:bodyPr vert="horz" wrap="square" lIns="0" tIns="7170" rIns="0" bIns="0" rtlCol="0">
            <a:spAutoFit/>
          </a:bodyPr>
          <a:lstStyle/>
          <a:p>
            <a:pPr marL="768311" marR="2868" indent="-761499">
              <a:spcBef>
                <a:spcPts val="56"/>
              </a:spcBef>
            </a:pPr>
            <a:r>
              <a:rPr sz="1355" spc="-8" dirty="0">
                <a:latin typeface="TT Commons" panose="02000506040000020004" pitchFamily="50" charset="0"/>
                <a:cs typeface="Carlito"/>
              </a:rPr>
              <a:t>Attenuates</a:t>
            </a:r>
            <a:r>
              <a:rPr sz="1355" dirty="0">
                <a:latin typeface="TT Commons" panose="02000506040000020004" pitchFamily="50" charset="0"/>
                <a:cs typeface="Carlito"/>
              </a:rPr>
              <a:t> and prevents</a:t>
            </a:r>
            <a:r>
              <a:rPr sz="1355" spc="-6" dirty="0" err="1">
                <a:latin typeface="TT Commons" panose="02000506040000020004" pitchFamily="50" charset="0"/>
                <a:cs typeface="Carlito"/>
              </a:rPr>
              <a:t> flaking</a:t>
            </a:r>
            <a:r>
              <a:rPr sz="1355" spc="-6" dirty="0">
                <a:latin typeface="TT Commons" panose="02000506040000020004" pitchFamily="50" charset="0"/>
                <a:cs typeface="Carlito"/>
              </a:rPr>
              <a:t> </a:t>
            </a:r>
            <a:r>
              <a:rPr sz="1355" dirty="0">
                <a:latin typeface="TT Commons" panose="02000506040000020004" pitchFamily="50" charset="0"/>
                <a:cs typeface="Carlito"/>
              </a:rPr>
              <a:t>in atopy</a:t>
            </a:r>
            <a:r>
              <a:rPr sz="1355" spc="-3" dirty="0">
                <a:latin typeface="TT Commons" panose="02000506040000020004" pitchFamily="50" charset="0"/>
                <a:cs typeface="Carlito"/>
              </a:rPr>
              <a:t> outbreaks</a:t>
            </a:r>
            <a:endParaRPr sz="1355" dirty="0">
              <a:latin typeface="TT Commons" panose="02000506040000020004" pitchFamily="50" charset="0"/>
              <a:cs typeface="Carlito"/>
            </a:endParaRPr>
          </a:p>
        </p:txBody>
      </p:sp>
      <p:grpSp>
        <p:nvGrpSpPr>
          <p:cNvPr id="5" name="object 5"/>
          <p:cNvGrpSpPr/>
          <p:nvPr/>
        </p:nvGrpSpPr>
        <p:grpSpPr>
          <a:xfrm>
            <a:off x="226282" y="4664205"/>
            <a:ext cx="3233705" cy="437375"/>
            <a:chOff x="400802" y="7702276"/>
            <a:chExt cx="5727700" cy="774700"/>
          </a:xfrm>
        </p:grpSpPr>
        <p:sp>
          <p:nvSpPr>
            <p:cNvPr id="6" name="object 6"/>
            <p:cNvSpPr/>
            <p:nvPr/>
          </p:nvSpPr>
          <p:spPr>
            <a:xfrm>
              <a:off x="40080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7" name="object 7"/>
            <p:cNvSpPr/>
            <p:nvPr/>
          </p:nvSpPr>
          <p:spPr>
            <a:xfrm>
              <a:off x="2144267" y="7722107"/>
              <a:ext cx="2235708" cy="754380"/>
            </a:xfrm>
            <a:prstGeom prst="rect">
              <a:avLst/>
            </a:prstGeom>
            <a:blipFill>
              <a:blip r:embed="rId3" cstate="print"/>
              <a:stretch>
                <a:fillRect/>
              </a:stretch>
            </a:blipFill>
          </p:spPr>
          <p:txBody>
            <a:bodyPr wrap="square" lIns="0" tIns="0" rIns="0" bIns="0" rtlCol="0"/>
            <a:lstStyle/>
            <a:p>
              <a:endParaRPr sz="597"/>
            </a:p>
          </p:txBody>
        </p:sp>
        <p:sp>
          <p:nvSpPr>
            <p:cNvPr id="8" name="object 8"/>
            <p:cNvSpPr/>
            <p:nvPr/>
          </p:nvSpPr>
          <p:spPr>
            <a:xfrm>
              <a:off x="451103" y="7732775"/>
              <a:ext cx="5631180" cy="608076"/>
            </a:xfrm>
            <a:prstGeom prst="rect">
              <a:avLst/>
            </a:prstGeom>
            <a:blipFill>
              <a:blip r:embed="rId4" cstate="print"/>
              <a:stretch>
                <a:fillRect/>
              </a:stretch>
            </a:blipFill>
          </p:spPr>
          <p:txBody>
            <a:bodyPr wrap="square" lIns="0" tIns="0" rIns="0" bIns="0" rtlCol="0"/>
            <a:lstStyle/>
            <a:p>
              <a:endParaRPr sz="597"/>
            </a:p>
          </p:txBody>
        </p:sp>
      </p:grpSp>
      <p:sp>
        <p:nvSpPr>
          <p:cNvPr id="9" name="object 9"/>
          <p:cNvSpPr txBox="1"/>
          <p:nvPr/>
        </p:nvSpPr>
        <p:spPr>
          <a:xfrm>
            <a:off x="1340733" y="4732246"/>
            <a:ext cx="1005244"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Niaciderm</a:t>
            </a:r>
            <a:r>
              <a:rPr sz="1600" spc="-59"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0" name="object 10"/>
          <p:cNvSpPr txBox="1"/>
          <p:nvPr/>
        </p:nvSpPr>
        <p:spPr>
          <a:xfrm>
            <a:off x="1862031" y="4027380"/>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a:t>
            </a:r>
            <a:r>
              <a:rPr sz="1016" spc="-54" dirty="0">
                <a:solidFill>
                  <a:srgbClr val="093E68"/>
                </a:solidFill>
                <a:latin typeface="Arial"/>
                <a:cs typeface="Arial"/>
              </a:rPr>
              <a:t>200</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0610695</a:t>
            </a:r>
            <a:endParaRPr sz="1016" dirty="0">
              <a:latin typeface="Arial"/>
              <a:cs typeface="Arial"/>
            </a:endParaRPr>
          </a:p>
        </p:txBody>
      </p:sp>
      <p:grpSp>
        <p:nvGrpSpPr>
          <p:cNvPr id="11" name="object 11"/>
          <p:cNvGrpSpPr/>
          <p:nvPr/>
        </p:nvGrpSpPr>
        <p:grpSpPr>
          <a:xfrm>
            <a:off x="3521650" y="4664205"/>
            <a:ext cx="3233705" cy="437375"/>
            <a:chOff x="6237722" y="7702276"/>
            <a:chExt cx="5727700" cy="774700"/>
          </a:xfrm>
        </p:grpSpPr>
        <p:sp>
          <p:nvSpPr>
            <p:cNvPr id="12" name="object 12"/>
            <p:cNvSpPr/>
            <p:nvPr/>
          </p:nvSpPr>
          <p:spPr>
            <a:xfrm>
              <a:off x="623772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13" name="object 13"/>
            <p:cNvSpPr/>
            <p:nvPr/>
          </p:nvSpPr>
          <p:spPr>
            <a:xfrm>
              <a:off x="7784592" y="7722107"/>
              <a:ext cx="2628900" cy="754380"/>
            </a:xfrm>
            <a:prstGeom prst="rect">
              <a:avLst/>
            </a:prstGeom>
            <a:blipFill>
              <a:blip r:embed="rId5" cstate="print"/>
              <a:stretch>
                <a:fillRect/>
              </a:stretch>
            </a:blipFill>
          </p:spPr>
          <p:txBody>
            <a:bodyPr wrap="square" lIns="0" tIns="0" rIns="0" bIns="0" rtlCol="0"/>
            <a:lstStyle/>
            <a:p>
              <a:endParaRPr sz="597"/>
            </a:p>
          </p:txBody>
        </p:sp>
        <p:sp>
          <p:nvSpPr>
            <p:cNvPr id="14" name="object 14"/>
            <p:cNvSpPr/>
            <p:nvPr/>
          </p:nvSpPr>
          <p:spPr>
            <a:xfrm>
              <a:off x="6288024" y="7732775"/>
              <a:ext cx="5631180" cy="608076"/>
            </a:xfrm>
            <a:prstGeom prst="rect">
              <a:avLst/>
            </a:prstGeom>
            <a:blipFill>
              <a:blip r:embed="rId6" cstate="print"/>
              <a:stretch>
                <a:fillRect/>
              </a:stretch>
            </a:blipFill>
          </p:spPr>
          <p:txBody>
            <a:bodyPr wrap="square" lIns="0" tIns="0" rIns="0" bIns="0" rtlCol="0"/>
            <a:lstStyle/>
            <a:p>
              <a:endParaRPr sz="597"/>
            </a:p>
          </p:txBody>
        </p:sp>
      </p:grpSp>
      <p:sp>
        <p:nvSpPr>
          <p:cNvPr id="15" name="object 15"/>
          <p:cNvSpPr txBox="1"/>
          <p:nvPr/>
        </p:nvSpPr>
        <p:spPr>
          <a:xfrm>
            <a:off x="4525466" y="4732246"/>
            <a:ext cx="1227159"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Niaciderm</a:t>
            </a:r>
            <a:r>
              <a:rPr sz="1600" spc="-51"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Cream</a:t>
            </a:r>
            <a:endParaRPr sz="1600">
              <a:latin typeface="Bebas Neue Regular" panose="00000500000000000000" pitchFamily="50" charset="0"/>
              <a:cs typeface="Carlito"/>
            </a:endParaRPr>
          </a:p>
        </p:txBody>
      </p:sp>
      <p:grpSp>
        <p:nvGrpSpPr>
          <p:cNvPr id="16" name="object 16"/>
          <p:cNvGrpSpPr/>
          <p:nvPr/>
        </p:nvGrpSpPr>
        <p:grpSpPr>
          <a:xfrm>
            <a:off x="6817017" y="4664205"/>
            <a:ext cx="3233705" cy="437375"/>
            <a:chOff x="12074642" y="7702276"/>
            <a:chExt cx="5727700" cy="774700"/>
          </a:xfrm>
        </p:grpSpPr>
        <p:sp>
          <p:nvSpPr>
            <p:cNvPr id="17" name="object 17"/>
            <p:cNvSpPr/>
            <p:nvPr/>
          </p:nvSpPr>
          <p:spPr>
            <a:xfrm>
              <a:off x="1207464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18" name="object 18"/>
            <p:cNvSpPr/>
            <p:nvPr/>
          </p:nvSpPr>
          <p:spPr>
            <a:xfrm>
              <a:off x="14136623" y="7722107"/>
              <a:ext cx="1598676" cy="754380"/>
            </a:xfrm>
            <a:prstGeom prst="rect">
              <a:avLst/>
            </a:prstGeom>
            <a:blipFill>
              <a:blip r:embed="rId7" cstate="print"/>
              <a:stretch>
                <a:fillRect/>
              </a:stretch>
            </a:blipFill>
          </p:spPr>
          <p:txBody>
            <a:bodyPr wrap="square" lIns="0" tIns="0" rIns="0" bIns="0" rtlCol="0"/>
            <a:lstStyle/>
            <a:p>
              <a:endParaRPr sz="597"/>
            </a:p>
          </p:txBody>
        </p:sp>
        <p:sp>
          <p:nvSpPr>
            <p:cNvPr id="19" name="object 19"/>
            <p:cNvSpPr/>
            <p:nvPr/>
          </p:nvSpPr>
          <p:spPr>
            <a:xfrm>
              <a:off x="12124943" y="7732775"/>
              <a:ext cx="5631179" cy="608076"/>
            </a:xfrm>
            <a:prstGeom prst="rect">
              <a:avLst/>
            </a:prstGeom>
            <a:blipFill>
              <a:blip r:embed="rId4" cstate="print"/>
              <a:stretch>
                <a:fillRect/>
              </a:stretch>
            </a:blipFill>
          </p:spPr>
          <p:txBody>
            <a:bodyPr wrap="square" lIns="0" tIns="0" rIns="0" bIns="0" rtlCol="0"/>
            <a:lstStyle/>
            <a:p>
              <a:endParaRPr sz="597"/>
            </a:p>
          </p:txBody>
        </p:sp>
      </p:grpSp>
      <p:sp>
        <p:nvSpPr>
          <p:cNvPr id="20" name="object 20"/>
          <p:cNvSpPr txBox="1"/>
          <p:nvPr/>
        </p:nvSpPr>
        <p:spPr>
          <a:xfrm>
            <a:off x="8111796" y="4732246"/>
            <a:ext cx="646382"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Gamanol</a:t>
            </a:r>
            <a:endParaRPr sz="1600">
              <a:latin typeface="Bebas Neue Regular" panose="00000500000000000000" pitchFamily="50" charset="0"/>
              <a:cs typeface="Carlito"/>
            </a:endParaRPr>
          </a:p>
        </p:txBody>
      </p:sp>
      <p:sp>
        <p:nvSpPr>
          <p:cNvPr id="24" name="object 24"/>
          <p:cNvSpPr txBox="1"/>
          <p:nvPr/>
        </p:nvSpPr>
        <p:spPr>
          <a:xfrm>
            <a:off x="8435416" y="4027380"/>
            <a:ext cx="896618"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0610621</a:t>
            </a:r>
            <a:endParaRPr sz="1016" dirty="0">
              <a:latin typeface="Arial"/>
              <a:cs typeface="Arial"/>
            </a:endParaRPr>
          </a:p>
        </p:txBody>
      </p:sp>
      <p:sp>
        <p:nvSpPr>
          <p:cNvPr id="25" name="object 25"/>
          <p:cNvSpPr txBox="1"/>
          <p:nvPr/>
        </p:nvSpPr>
        <p:spPr>
          <a:xfrm>
            <a:off x="4940576" y="4037706"/>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a:t>
            </a:r>
            <a:r>
              <a:rPr sz="1016" spc="-54" dirty="0">
                <a:solidFill>
                  <a:srgbClr val="093E68"/>
                </a:solidFill>
                <a:latin typeface="Arial"/>
                <a:cs typeface="Arial"/>
              </a:rPr>
              <a:t>200</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0610650</a:t>
            </a:r>
            <a:endParaRPr sz="1016" dirty="0">
              <a:latin typeface="Arial"/>
              <a:cs typeface="Arial"/>
            </a:endParaRPr>
          </a:p>
        </p:txBody>
      </p:sp>
      <p:sp>
        <p:nvSpPr>
          <p:cNvPr id="31"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ATOPIC AND SENSITIVE SKINS</a:t>
            </a:r>
          </a:p>
        </p:txBody>
      </p:sp>
      <p:sp>
        <p:nvSpPr>
          <p:cNvPr id="26" name="object 21"/>
          <p:cNvSpPr/>
          <p:nvPr/>
        </p:nvSpPr>
        <p:spPr>
          <a:xfrm>
            <a:off x="513664" y="1880792"/>
            <a:ext cx="1281149" cy="2800632"/>
          </a:xfrm>
          <a:prstGeom prst="rect">
            <a:avLst/>
          </a:prstGeom>
          <a:blipFill>
            <a:blip r:embed="rId8" cstate="print"/>
            <a:stretch>
              <a:fillRect/>
            </a:stretch>
          </a:blipFill>
        </p:spPr>
        <p:txBody>
          <a:bodyPr wrap="square" lIns="0" tIns="0" rIns="0" bIns="0" rtlCol="0"/>
          <a:lstStyle/>
          <a:p>
            <a:endParaRPr sz="597"/>
          </a:p>
        </p:txBody>
      </p:sp>
      <p:sp>
        <p:nvSpPr>
          <p:cNvPr id="27" name="object 22"/>
          <p:cNvSpPr/>
          <p:nvPr/>
        </p:nvSpPr>
        <p:spPr>
          <a:xfrm>
            <a:off x="7021800" y="2470173"/>
            <a:ext cx="1000656" cy="2211251"/>
          </a:xfrm>
          <a:prstGeom prst="rect">
            <a:avLst/>
          </a:prstGeom>
          <a:blipFill>
            <a:blip r:embed="rId9" cstate="print"/>
            <a:stretch>
              <a:fillRect/>
            </a:stretch>
          </a:blipFill>
        </p:spPr>
        <p:txBody>
          <a:bodyPr wrap="square" lIns="0" tIns="0" rIns="0" bIns="0" rtlCol="0"/>
          <a:lstStyle/>
          <a:p>
            <a:endParaRPr sz="597"/>
          </a:p>
        </p:txBody>
      </p:sp>
      <p:sp>
        <p:nvSpPr>
          <p:cNvPr id="28" name="object 23"/>
          <p:cNvSpPr/>
          <p:nvPr/>
        </p:nvSpPr>
        <p:spPr>
          <a:xfrm>
            <a:off x="3543166" y="1864444"/>
            <a:ext cx="1287172" cy="2843653"/>
          </a:xfrm>
          <a:prstGeom prst="rect">
            <a:avLst/>
          </a:prstGeom>
          <a:blipFill>
            <a:blip r:embed="rId10" cstate="print"/>
            <a:stretch>
              <a:fillRect/>
            </a:stretch>
          </a:blipFill>
        </p:spPr>
        <p:txBody>
          <a:bodyPr wrap="square" lIns="0" tIns="0" rIns="0" bIns="0" rtlCol="0"/>
          <a:lstStyle/>
          <a:p>
            <a:endParaRPr sz="59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2282317"/>
            <a:ext cx="6324600" cy="231674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Niaciderm shower gel 200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Nicotinamide, Aloe extract, surfactants.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Bath gel for cleaning extremely dry and sensitive skin, including those with itching, peeling and redness. It is suitable</a:t>
            </a:r>
            <a:r>
              <a:rPr sz="1600" u="heavy" dirty="0">
                <a:uFill>
                  <a:solidFill>
                    <a:srgbClr val="000000"/>
                  </a:solidFill>
                </a:uFill>
                <a:latin typeface="TT Commons" panose="02000506040000020004" pitchFamily="50" charset="0"/>
                <a:cs typeface="Arial"/>
              </a:rPr>
              <a:t> for any age</a:t>
            </a:r>
            <a:r>
              <a:rPr sz="1600" dirty="0">
                <a:latin typeface="TT Commons" panose="02000506040000020004" pitchFamily="50" charset="0"/>
                <a:cs typeface="Arial"/>
              </a:rPr>
              <a:t>, both for the elderly and for children over three.</a:t>
            </a:r>
          </a:p>
          <a:p>
            <a:pPr>
              <a:spcBef>
                <a:spcPts val="2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How to use: apply as a shower gel</a:t>
            </a:r>
          </a:p>
        </p:txBody>
      </p:sp>
      <p:grpSp>
        <p:nvGrpSpPr>
          <p:cNvPr id="3" name="object 3"/>
          <p:cNvGrpSpPr/>
          <p:nvPr/>
        </p:nvGrpSpPr>
        <p:grpSpPr>
          <a:xfrm>
            <a:off x="248649" y="4713259"/>
            <a:ext cx="2040962" cy="425903"/>
            <a:chOff x="440420" y="7789163"/>
            <a:chExt cx="3615054" cy="754380"/>
          </a:xfrm>
        </p:grpSpPr>
        <p:sp>
          <p:nvSpPr>
            <p:cNvPr id="4" name="object 4"/>
            <p:cNvSpPr/>
            <p:nvPr/>
          </p:nvSpPr>
          <p:spPr>
            <a:xfrm>
              <a:off x="440420" y="7836290"/>
              <a:ext cx="3614958" cy="577738"/>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893063" y="7789163"/>
              <a:ext cx="2709672" cy="754380"/>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490728" y="7866887"/>
              <a:ext cx="3518916" cy="473963"/>
            </a:xfrm>
            <a:prstGeom prst="rect">
              <a:avLst/>
            </a:prstGeom>
            <a:blipFill>
              <a:blip r:embed="rId4" cstate="print"/>
              <a:stretch>
                <a:fillRect/>
              </a:stretch>
            </a:blipFill>
          </p:spPr>
          <p:txBody>
            <a:bodyPr wrap="square" lIns="0" tIns="0" rIns="0" bIns="0" rtlCol="0"/>
            <a:lstStyle/>
            <a:p>
              <a:endParaRPr sz="597"/>
            </a:p>
          </p:txBody>
        </p:sp>
      </p:grpSp>
      <p:sp>
        <p:nvSpPr>
          <p:cNvPr id="10" name="object 10"/>
          <p:cNvSpPr txBox="1"/>
          <p:nvPr/>
        </p:nvSpPr>
        <p:spPr>
          <a:xfrm>
            <a:off x="633663" y="4813296"/>
            <a:ext cx="1273047" cy="176330"/>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Niaciderm</a:t>
            </a:r>
            <a:r>
              <a:rPr lang="es-ES" sz="1600" spc="-6" dirty="0">
                <a:solidFill>
                  <a:srgbClr val="FFFFFF"/>
                </a:solidFill>
                <a:latin typeface="Bebas Neue Regular" panose="00000500000000000000" pitchFamily="50" charset="0"/>
                <a:cs typeface="Carlito"/>
              </a:rPr>
              <a:t> gel</a:t>
            </a:r>
            <a:endParaRPr sz="1600" dirty="0">
              <a:latin typeface="Bebas Neue Regular" panose="00000500000000000000" pitchFamily="50" charset="0"/>
              <a:cs typeface="Carlito"/>
            </a:endParaRPr>
          </a:p>
        </p:txBody>
      </p:sp>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10</a:t>
            </a:fld>
            <a:endParaRPr spc="6" dirty="0"/>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ATOPIC AND SENSITIVE SKINS</a:t>
            </a:r>
          </a:p>
        </p:txBody>
      </p:sp>
      <p:sp>
        <p:nvSpPr>
          <p:cNvPr id="11" name="object 7"/>
          <p:cNvSpPr/>
          <p:nvPr/>
        </p:nvSpPr>
        <p:spPr>
          <a:xfrm>
            <a:off x="554644" y="1978633"/>
            <a:ext cx="1119246" cy="2574664"/>
          </a:xfrm>
          <a:prstGeom prst="rect">
            <a:avLst/>
          </a:prstGeom>
          <a:blipFill>
            <a:blip r:embed="rId5" cstate="print"/>
            <a:stretch>
              <a:fillRect/>
            </a:stretch>
          </a:blipFill>
        </p:spPr>
        <p:txBody>
          <a:bodyPr wrap="square" lIns="0" tIns="0" rIns="0" bIns="0" rtlCol="0"/>
          <a:lstStyle/>
          <a:p>
            <a:endParaRPr sz="597"/>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89000" y="1548661"/>
            <a:ext cx="7924800" cy="3264635"/>
          </a:xfrm>
          <a:prstGeom prst="rect">
            <a:avLst/>
          </a:prstGeom>
        </p:spPr>
        <p:txBody>
          <a:bodyPr vert="horz" wrap="square" lIns="0" tIns="6812" rIns="0" bIns="0" rtlCol="0">
            <a:spAutoFit/>
          </a:bodyPr>
          <a:lstStyle/>
          <a:p>
            <a:pPr marL="1856780" indent="-258135">
              <a:spcBef>
                <a:spcPts val="54"/>
              </a:spcBef>
              <a:buChar char="•"/>
              <a:tabLst>
                <a:tab pos="1856780" algn="l"/>
                <a:tab pos="1857139" algn="l"/>
              </a:tabLst>
            </a:pPr>
            <a:r>
              <a:rPr sz="1600" dirty="0">
                <a:solidFill>
                  <a:schemeClr val="tx1"/>
                </a:solidFill>
                <a:latin typeface="TT Commons" panose="02000506040000020004" pitchFamily="50" charset="0"/>
              </a:rPr>
              <a:t>Niaciderm cream 200 ml</a:t>
            </a:r>
          </a:p>
          <a:p>
            <a:pPr marL="1591475">
              <a:spcBef>
                <a:spcPts val="14"/>
              </a:spcBef>
              <a:buFont typeface="Arial"/>
              <a:buChar char="•"/>
            </a:pPr>
            <a:endParaRPr sz="1600" dirty="0">
              <a:solidFill>
                <a:schemeClr val="tx1"/>
              </a:solidFill>
              <a:latin typeface="TT Commons" panose="02000506040000020004" pitchFamily="50" charset="0"/>
            </a:endParaRPr>
          </a:p>
          <a:p>
            <a:pPr marL="1856780" marR="19719" indent="-258135">
              <a:lnSpc>
                <a:spcPts val="1705"/>
              </a:lnSpc>
              <a:buChar char="•"/>
              <a:tabLst>
                <a:tab pos="1856780" algn="l"/>
                <a:tab pos="1857139" algn="l"/>
              </a:tabLst>
            </a:pPr>
            <a:r>
              <a:rPr sz="1600" dirty="0">
                <a:solidFill>
                  <a:schemeClr val="tx1"/>
                </a:solidFill>
                <a:latin typeface="TT Commons" panose="02000506040000020004" pitchFamily="50" charset="0"/>
              </a:rPr>
              <a:t>Ingredients: nicotinamide, symcalmin, shea butter alantoin, aloe extract,  chamomile flower extract, unsaponifiable sunflower oil, biobase S.</a:t>
            </a:r>
          </a:p>
          <a:p>
            <a:pPr marL="1591475">
              <a:spcBef>
                <a:spcPts val="25"/>
              </a:spcBef>
              <a:buFont typeface="Arial"/>
              <a:buChar char="•"/>
            </a:pPr>
            <a:endParaRPr sz="1600" dirty="0">
              <a:solidFill>
                <a:schemeClr val="tx1"/>
              </a:solidFill>
              <a:latin typeface="TT Commons" panose="02000506040000020004" pitchFamily="50" charset="0"/>
            </a:endParaRPr>
          </a:p>
          <a:p>
            <a:pPr marL="1856780" marR="18643" indent="-258135">
              <a:lnSpc>
                <a:spcPts val="1705"/>
              </a:lnSpc>
              <a:buChar char="•"/>
              <a:tabLst>
                <a:tab pos="1856780" algn="l"/>
                <a:tab pos="1857139" algn="l"/>
              </a:tabLst>
            </a:pPr>
            <a:r>
              <a:rPr sz="1600" dirty="0">
                <a:solidFill>
                  <a:schemeClr val="tx1"/>
                </a:solidFill>
                <a:latin typeface="TT Commons" panose="02000506040000020004" pitchFamily="50" charset="0"/>
              </a:rPr>
              <a:t>Niaciderm cream is a body emulsion indicated for the care of dry skin,  cracked, flaked, sensitive and atopic. It has moisturizing, emollient, relaxing and soothing properties, which decreases the</a:t>
            </a:r>
            <a:r>
              <a:rPr sz="1600" u="heavy" dirty="0">
                <a:solidFill>
                  <a:schemeClr val="tx1"/>
                </a:solidFill>
                <a:uFill>
                  <a:solidFill>
                    <a:srgbClr val="000000"/>
                  </a:solidFill>
                </a:uFill>
                <a:latin typeface="TT Commons" panose="02000506040000020004" pitchFamily="50" charset="0"/>
              </a:rPr>
              <a:t> sensation of itching and improves the comfort state of the skin</a:t>
            </a:r>
          </a:p>
          <a:p>
            <a:pPr marL="1591475">
              <a:spcBef>
                <a:spcPts val="28"/>
              </a:spcBef>
              <a:buFont typeface="Arial"/>
              <a:buChar char="•"/>
            </a:pPr>
            <a:endParaRPr sz="1600" dirty="0">
              <a:solidFill>
                <a:schemeClr val="tx1"/>
              </a:solidFill>
              <a:latin typeface="TT Commons" panose="02000506040000020004" pitchFamily="50" charset="0"/>
            </a:endParaRPr>
          </a:p>
          <a:p>
            <a:pPr marL="1856780" marR="2868" indent="-258135">
              <a:lnSpc>
                <a:spcPts val="1705"/>
              </a:lnSpc>
              <a:buChar char="•"/>
              <a:tabLst>
                <a:tab pos="1856780" algn="l"/>
                <a:tab pos="1857139" algn="l"/>
              </a:tabLst>
            </a:pPr>
            <a:r>
              <a:rPr sz="1600" dirty="0">
                <a:solidFill>
                  <a:schemeClr val="tx1"/>
                </a:solidFill>
                <a:latin typeface="TT Commons" panose="02000506040000020004" pitchFamily="50" charset="0"/>
              </a:rPr>
              <a:t>How to use: Apply to the whole body, preferably after the shower,  until fully absorbed</a:t>
            </a:r>
          </a:p>
        </p:txBody>
      </p:sp>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4" name="object 4"/>
          <p:cNvSpPr/>
          <p:nvPr/>
        </p:nvSpPr>
        <p:spPr>
          <a:xfrm>
            <a:off x="248649" y="4739866"/>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504199" y="4713259"/>
            <a:ext cx="1529808"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0"/>
            <a:ext cx="1986685" cy="267587"/>
          </a:xfrm>
          <a:prstGeom prst="rect">
            <a:avLst/>
          </a:prstGeom>
          <a:blipFill>
            <a:blip r:embed="rId4" cstate="print"/>
            <a:stretch>
              <a:fillRect/>
            </a:stretch>
          </a:blipFill>
        </p:spPr>
        <p:txBody>
          <a:bodyPr wrap="square" lIns="0" tIns="0" rIns="0" bIns="0" rtlCol="0"/>
          <a:lstStyle/>
          <a:p>
            <a:endParaRPr sz="597"/>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ATOPIC AND SENSITIVE SKINS</a:t>
            </a:r>
          </a:p>
        </p:txBody>
      </p:sp>
      <p:sp>
        <p:nvSpPr>
          <p:cNvPr id="15" name="object 10"/>
          <p:cNvSpPr txBox="1"/>
          <p:nvPr/>
        </p:nvSpPr>
        <p:spPr>
          <a:xfrm>
            <a:off x="633663" y="4813296"/>
            <a:ext cx="1273047" cy="176330"/>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Niaciderm</a:t>
            </a:r>
            <a:r>
              <a:rPr lang="es-ES" sz="1600" spc="-6" dirty="0">
                <a:solidFill>
                  <a:srgbClr val="FFFFFF"/>
                </a:solidFill>
                <a:latin typeface="Bebas Neue Regular" panose="00000500000000000000" pitchFamily="50" charset="0"/>
                <a:cs typeface="Carlito"/>
              </a:rPr>
              <a:t> cream</a:t>
            </a:r>
            <a:endParaRPr sz="1600" dirty="0">
              <a:latin typeface="Bebas Neue Regular" panose="00000500000000000000" pitchFamily="50" charset="0"/>
              <a:cs typeface="Carlito"/>
            </a:endParaRPr>
          </a:p>
        </p:txBody>
      </p:sp>
      <p:sp>
        <p:nvSpPr>
          <p:cNvPr id="17" name="object 7"/>
          <p:cNvSpPr/>
          <p:nvPr/>
        </p:nvSpPr>
        <p:spPr>
          <a:xfrm>
            <a:off x="517966" y="1913487"/>
            <a:ext cx="1287172" cy="2843653"/>
          </a:xfrm>
          <a:prstGeom prst="rect">
            <a:avLst/>
          </a:prstGeom>
          <a:blipFill>
            <a:blip r:embed="rId5" cstate="print"/>
            <a:stretch>
              <a:fillRect/>
            </a:stretch>
          </a:blipFill>
        </p:spPr>
        <p:txBody>
          <a:bodyPr wrap="square" lIns="0" tIns="0" rIns="0" bIns="0" rtlCol="0"/>
          <a:lstStyle/>
          <a:p>
            <a:endParaRPr sz="59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4" name="object 4"/>
          <p:cNvSpPr/>
          <p:nvPr/>
        </p:nvSpPr>
        <p:spPr>
          <a:xfrm>
            <a:off x="248649" y="4739866"/>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504199" y="4713259"/>
            <a:ext cx="1529808"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0"/>
            <a:ext cx="1986685" cy="267587"/>
          </a:xfrm>
          <a:prstGeom prst="rect">
            <a:avLst/>
          </a:prstGeom>
          <a:blipFill>
            <a:blip r:embed="rId4" cstate="print"/>
            <a:stretch>
              <a:fillRect/>
            </a:stretch>
          </a:blipFill>
        </p:spPr>
        <p:txBody>
          <a:bodyPr wrap="square" lIns="0" tIns="0" rIns="0" bIns="0" rtlCol="0"/>
          <a:lstStyle/>
          <a:p>
            <a:endParaRPr sz="597"/>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ATOPIC AND SENSITIVE SKINS</a:t>
            </a:r>
          </a:p>
        </p:txBody>
      </p:sp>
      <p:sp>
        <p:nvSpPr>
          <p:cNvPr id="15" name="object 10"/>
          <p:cNvSpPr txBox="1"/>
          <p:nvPr/>
        </p:nvSpPr>
        <p:spPr>
          <a:xfrm>
            <a:off x="633663" y="4813296"/>
            <a:ext cx="1273047" cy="166712"/>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gamanol</a:t>
            </a:r>
            <a:r>
              <a:rPr lang="es-ES" sz="1600" spc="-6" dirty="0">
                <a:solidFill>
                  <a:srgbClr val="FFFFFF"/>
                </a:solidFill>
                <a:latin typeface="Bebas Neue Regular" panose="00000500000000000000" pitchFamily="50" charset="0"/>
                <a:cs typeface="Carlito"/>
              </a:rPr>
              <a:t> cream</a:t>
            </a:r>
            <a:endParaRPr sz="1600" dirty="0">
              <a:latin typeface="Bebas Neue Regular" panose="00000500000000000000" pitchFamily="50" charset="0"/>
              <a:cs typeface="Carlito"/>
            </a:endParaRPr>
          </a:p>
        </p:txBody>
      </p:sp>
      <p:sp>
        <p:nvSpPr>
          <p:cNvPr id="17" name="object 2"/>
          <p:cNvSpPr txBox="1"/>
          <p:nvPr/>
        </p:nvSpPr>
        <p:spPr>
          <a:xfrm>
            <a:off x="2308695" y="1631846"/>
            <a:ext cx="6505106" cy="2728136"/>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lang="es-ES" sz="1600" dirty="0" err="1">
                <a:latin typeface="TT Commons" panose="02000506040000020004" pitchFamily="50" charset="0"/>
                <a:cs typeface="Arial"/>
              </a:rPr>
              <a:t>Gamanol</a:t>
            </a:r>
            <a:r>
              <a:rPr lang="es-ES" sz="1600" dirty="0">
                <a:latin typeface="TT Commons" panose="02000506040000020004" pitchFamily="50" charset="0"/>
                <a:cs typeface="Arial"/>
              </a:rPr>
              <a:t> Cream</a:t>
            </a:r>
            <a:endParaRPr sz="1600" dirty="0">
              <a:latin typeface="TT Commons" panose="02000506040000020004" pitchFamily="50" charset="0"/>
              <a:cs typeface="Arial"/>
            </a:endParaRPr>
          </a:p>
          <a:p>
            <a:pPr marL="265306" indent="-258135">
              <a:spcBef>
                <a:spcPts val="1516"/>
              </a:spcBef>
              <a:buChar char="•"/>
              <a:tabLst>
                <a:tab pos="264947" algn="l"/>
                <a:tab pos="265306" algn="l"/>
              </a:tabLst>
            </a:pPr>
            <a:r>
              <a:rPr sz="1600" dirty="0">
                <a:latin typeface="TT Commons" panose="02000506040000020004" pitchFamily="50" charset="0"/>
                <a:cs typeface="Arial"/>
              </a:rPr>
              <a:t>Active ingredient: gamma-linoleic acid</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Gamanol cream is indicated in dehydrated, scaly, irritated and dry skin of children over three and adults. For its high content of gammalinoleic acid  (6%)</a:t>
            </a:r>
            <a:r>
              <a:rPr sz="1600" u="heavy" dirty="0">
                <a:uFill>
                  <a:solidFill>
                    <a:srgbClr val="000000"/>
                  </a:solidFill>
                </a:uFill>
                <a:latin typeface="TT Commons" panose="02000506040000020004" pitchFamily="50" charset="0"/>
                <a:cs typeface="Arial"/>
              </a:rPr>
              <a:t> nourishes and hydrates the epidermis, attenuates and prevents flaking, normalizing the degree of hydration of the skin and returning elasticity, flexibility, smoothness and softness</a:t>
            </a:r>
            <a:endParaRPr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118670" indent="-258135">
              <a:lnSpc>
                <a:spcPts val="1705"/>
              </a:lnSpc>
              <a:buChar char="•"/>
              <a:tabLst>
                <a:tab pos="264947" algn="l"/>
                <a:tab pos="265306" algn="l"/>
              </a:tabLst>
            </a:pPr>
            <a:r>
              <a:rPr sz="1600" dirty="0">
                <a:latin typeface="TT Commons" panose="02000506040000020004" pitchFamily="50" charset="0"/>
                <a:cs typeface="Arial"/>
              </a:rPr>
              <a:t>How to use: apply on the affected area applying a slight massage until its total absorption.</a:t>
            </a:r>
          </a:p>
        </p:txBody>
      </p:sp>
      <p:sp>
        <p:nvSpPr>
          <p:cNvPr id="9" name="object 8"/>
          <p:cNvSpPr/>
          <p:nvPr/>
        </p:nvSpPr>
        <p:spPr>
          <a:xfrm>
            <a:off x="529151" y="1662230"/>
            <a:ext cx="1265662" cy="2795470"/>
          </a:xfrm>
          <a:prstGeom prst="rect">
            <a:avLst/>
          </a:prstGeom>
          <a:blipFill>
            <a:blip r:embed="rId5"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149929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12800" y="4076700"/>
            <a:ext cx="8522354" cy="499321"/>
          </a:xfrm>
          <a:prstGeom prst="rect">
            <a:avLst/>
          </a:prstGeom>
        </p:spPr>
        <p:txBody>
          <a:bodyPr vert="horz" wrap="square" lIns="0" tIns="6812" rIns="0" bIns="0" rtlCol="0">
            <a:spAutoFit/>
          </a:bodyPr>
          <a:lstStyle/>
          <a:p>
            <a:pPr marL="1076" algn="ctr">
              <a:spcBef>
                <a:spcPts val="54"/>
              </a:spcBef>
            </a:pPr>
            <a:r>
              <a:rPr sz="1600" spc="-121" dirty="0">
                <a:solidFill>
                  <a:srgbClr val="404040"/>
                </a:solidFill>
                <a:latin typeface="TT Commons" panose="02000506040000020004" pitchFamily="50" charset="0"/>
                <a:cs typeface="Arial"/>
              </a:rPr>
              <a:t>Line</a:t>
            </a:r>
            <a:r>
              <a:rPr sz="1600" spc="-85"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oriented</a:t>
            </a:r>
            <a:r>
              <a:rPr sz="1600" spc="-79" dirty="0">
                <a:solidFill>
                  <a:srgbClr val="404040"/>
                </a:solidFill>
                <a:latin typeface="TT Commons" panose="02000506040000020004" pitchFamily="50" charset="0"/>
                <a:cs typeface="Arial"/>
              </a:rPr>
              <a:t> </a:t>
            </a:r>
            <a:r>
              <a:rPr sz="1600" spc="-90" dirty="0">
                <a:solidFill>
                  <a:srgbClr val="404040"/>
                </a:solidFill>
                <a:latin typeface="TT Commons" panose="02000506040000020004" pitchFamily="50" charset="0"/>
                <a:cs typeface="Arial"/>
              </a:rPr>
              <a:t>for</a:t>
            </a:r>
            <a:r>
              <a:rPr sz="1600" spc="-82" dirty="0">
                <a:solidFill>
                  <a:srgbClr val="404040"/>
                </a:solidFill>
                <a:latin typeface="TT Commons" panose="02000506040000020004" pitchFamily="50" charset="0"/>
                <a:cs typeface="Arial"/>
              </a:rPr>
              <a:t> </a:t>
            </a:r>
            <a:r>
              <a:rPr sz="1600" spc="-107" dirty="0">
                <a:solidFill>
                  <a:srgbClr val="404040"/>
                </a:solidFill>
                <a:latin typeface="TT Commons" panose="02000506040000020004" pitchFamily="50" charset="0"/>
                <a:cs typeface="Arial"/>
              </a:rPr>
              <a:t> </a:t>
            </a:r>
            <a:r>
              <a:rPr sz="1600" spc="-82" dirty="0">
                <a:solidFill>
                  <a:srgbClr val="404040"/>
                </a:solidFill>
                <a:latin typeface="TT Commons" panose="02000506040000020004" pitchFamily="50" charset="0"/>
                <a:cs typeface="Arial"/>
              </a:rPr>
              <a:t>cleaning</a:t>
            </a:r>
            <a:r>
              <a:rPr sz="1600" spc="-115" dirty="0">
                <a:solidFill>
                  <a:srgbClr val="404040"/>
                </a:solidFill>
                <a:latin typeface="TT Commons" panose="02000506040000020004" pitchFamily="50" charset="0"/>
                <a:cs typeface="Arial"/>
              </a:rPr>
              <a:t> </a:t>
            </a:r>
            <a:r>
              <a:rPr sz="1600" spc="-96" dirty="0">
                <a:solidFill>
                  <a:srgbClr val="404040"/>
                </a:solidFill>
                <a:latin typeface="TT Commons" panose="02000506040000020004" pitchFamily="50" charset="0"/>
                <a:cs typeface="Arial"/>
              </a:rPr>
              <a:t>and</a:t>
            </a:r>
            <a:r>
              <a:rPr sz="1600" spc="-99"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daily</a:t>
            </a:r>
            <a:r>
              <a:rPr sz="1600" spc="-88" dirty="0">
                <a:solidFill>
                  <a:srgbClr val="404040"/>
                </a:solidFill>
                <a:latin typeface="TT Commons" panose="02000506040000020004" pitchFamily="50" charset="0"/>
                <a:cs typeface="Arial"/>
              </a:rPr>
              <a:t> </a:t>
            </a:r>
            <a:r>
              <a:rPr sz="1600" spc="-79" dirty="0">
                <a:solidFill>
                  <a:srgbClr val="404040"/>
                </a:solidFill>
                <a:latin typeface="TT Commons" panose="02000506040000020004" pitchFamily="50" charset="0"/>
                <a:cs typeface="Arial"/>
              </a:rPr>
              <a:t>care</a:t>
            </a:r>
            <a:r>
              <a:rPr sz="1600" spc="-124" dirty="0">
                <a:solidFill>
                  <a:srgbClr val="404040"/>
                </a:solidFill>
                <a:latin typeface="TT Commons" panose="02000506040000020004" pitchFamily="50" charset="0"/>
                <a:cs typeface="Arial"/>
              </a:rPr>
              <a:t> </a:t>
            </a:r>
            <a:r>
              <a:rPr sz="1600" spc="-45" dirty="0">
                <a:solidFill>
                  <a:srgbClr val="404040"/>
                </a:solidFill>
                <a:latin typeface="TT Commons" panose="02000506040000020004" pitchFamily="50" charset="0"/>
                <a:cs typeface="Arial"/>
              </a:rPr>
              <a:t>of</a:t>
            </a:r>
            <a:r>
              <a:rPr sz="1600" spc="-115" dirty="0">
                <a:solidFill>
                  <a:srgbClr val="404040"/>
                </a:solidFill>
                <a:latin typeface="TT Commons" panose="02000506040000020004" pitchFamily="50" charset="0"/>
                <a:cs typeface="Arial"/>
              </a:rPr>
              <a:t> </a:t>
            </a:r>
            <a:r>
              <a:rPr sz="1600" spc="-85" dirty="0">
                <a:solidFill>
                  <a:srgbClr val="404040"/>
                </a:solidFill>
                <a:latin typeface="TT Commons" panose="02000506040000020004" pitchFamily="50" charset="0"/>
                <a:cs typeface="Arial"/>
              </a:rPr>
              <a:t>oily and/or</a:t>
            </a:r>
            <a:r>
              <a:rPr sz="1600" spc="-110" dirty="0">
                <a:solidFill>
                  <a:srgbClr val="404040"/>
                </a:solidFill>
                <a:latin typeface="TT Commons" panose="02000506040000020004" pitchFamily="50" charset="0"/>
                <a:cs typeface="Arial"/>
              </a:rPr>
              <a:t> </a:t>
            </a:r>
            <a:r>
              <a:rPr sz="1600" spc="-82" dirty="0">
                <a:solidFill>
                  <a:srgbClr val="404040"/>
                </a:solidFill>
                <a:latin typeface="TT Commons" panose="02000506040000020004" pitchFamily="50" charset="0"/>
                <a:cs typeface="Arial"/>
              </a:rPr>
              <a:t>acne-</a:t>
            </a:r>
            <a:r>
              <a:rPr sz="1600" spc="-113" dirty="0">
                <a:solidFill>
                  <a:srgbClr val="404040"/>
                </a:solidFill>
                <a:latin typeface="TT Commons" panose="02000506040000020004" pitchFamily="50" charset="0"/>
                <a:cs typeface="Arial"/>
              </a:rPr>
              <a:t> </a:t>
            </a:r>
            <a:r>
              <a:rPr sz="1600" spc="-138" dirty="0">
                <a:solidFill>
                  <a:srgbClr val="404040"/>
                </a:solidFill>
                <a:latin typeface="TT Commons" panose="02000506040000020004" pitchFamily="50" charset="0"/>
                <a:cs typeface="Arial"/>
              </a:rPr>
              <a:t>prone</a:t>
            </a:r>
            <a:r>
              <a:rPr sz="1600" spc="-121" dirty="0">
                <a:solidFill>
                  <a:srgbClr val="404040"/>
                </a:solidFill>
                <a:latin typeface="TT Commons" panose="02000506040000020004" pitchFamily="50" charset="0"/>
                <a:cs typeface="Arial"/>
              </a:rPr>
              <a:t> </a:t>
            </a:r>
            <a:r>
              <a:rPr sz="1600" spc="-17" dirty="0">
                <a:solidFill>
                  <a:srgbClr val="404040"/>
                </a:solidFill>
                <a:latin typeface="TT Commons" panose="02000506040000020004" pitchFamily="50" charset="0"/>
                <a:cs typeface="Arial"/>
              </a:rPr>
              <a:t>skin</a:t>
            </a:r>
            <a:r>
              <a:rPr sz="1600" spc="-107" dirty="0">
                <a:solidFill>
                  <a:srgbClr val="404040"/>
                </a:solidFill>
                <a:latin typeface="TT Commons" panose="02000506040000020004" pitchFamily="50" charset="0"/>
                <a:cs typeface="Arial"/>
              </a:rPr>
              <a:t> </a:t>
            </a:r>
            <a:r>
              <a:rPr sz="1600" spc="-104" dirty="0">
                <a:solidFill>
                  <a:srgbClr val="404040"/>
                </a:solidFill>
                <a:latin typeface="TT Commons" panose="02000506040000020004" pitchFamily="50" charset="0"/>
                <a:cs typeface="Arial"/>
              </a:rPr>
              <a:t> </a:t>
            </a:r>
            <a:r>
              <a:rPr sz="1600" spc="-73" dirty="0">
                <a:solidFill>
                  <a:srgbClr val="404040"/>
                </a:solidFill>
                <a:latin typeface="TT Commons" panose="02000506040000020004" pitchFamily="50" charset="0"/>
                <a:cs typeface="Arial"/>
              </a:rPr>
              <a:t>.</a:t>
            </a:r>
            <a:r>
              <a:rPr sz="1600" spc="-129" dirty="0">
                <a:solidFill>
                  <a:srgbClr val="404040"/>
                </a:solidFill>
                <a:latin typeface="TT Commons" panose="02000506040000020004" pitchFamily="50" charset="0"/>
                <a:cs typeface="Arial"/>
              </a:rPr>
              <a:t> </a:t>
            </a:r>
            <a:r>
              <a:rPr sz="1600" spc="-102" dirty="0" err="1">
                <a:solidFill>
                  <a:srgbClr val="404040"/>
                </a:solidFill>
                <a:latin typeface="TT Commons" panose="02000506040000020004" pitchFamily="50" charset="0"/>
                <a:cs typeface="Arial"/>
              </a:rPr>
              <a:t>Thanks</a:t>
            </a:r>
            <a:r>
              <a:rPr sz="1600" spc="-102" dirty="0">
                <a:solidFill>
                  <a:srgbClr val="404040"/>
                </a:solidFill>
                <a:latin typeface="TT Commons" panose="02000506040000020004" pitchFamily="50" charset="0"/>
                <a:cs typeface="Arial"/>
              </a:rPr>
              <a:t> to its</a:t>
            </a:r>
            <a:r>
              <a:rPr lang="es-ES" sz="1600" spc="-102" dirty="0">
                <a:solidFill>
                  <a:srgbClr val="404040"/>
                </a:solidFill>
                <a:latin typeface="TT Commons" panose="02000506040000020004" pitchFamily="50" charset="0"/>
                <a:cs typeface="Arial"/>
              </a:rPr>
              <a:t>  </a:t>
            </a:r>
            <a:r>
              <a:rPr sz="1600" spc="-121" dirty="0">
                <a:solidFill>
                  <a:srgbClr val="404040"/>
                </a:solidFill>
                <a:latin typeface="TT Commons" panose="02000506040000020004" pitchFamily="50" charset="0"/>
                <a:cs typeface="Arial"/>
              </a:rPr>
              <a:t>formula</a:t>
            </a:r>
            <a:r>
              <a:rPr sz="1600" spc="-138" dirty="0">
                <a:solidFill>
                  <a:srgbClr val="404040"/>
                </a:solidFill>
                <a:latin typeface="TT Commons" panose="02000506040000020004" pitchFamily="50" charset="0"/>
                <a:cs typeface="Arial"/>
              </a:rPr>
              <a:t> provide</a:t>
            </a:r>
            <a:r>
              <a:rPr sz="1600" spc="-121" dirty="0">
                <a:solidFill>
                  <a:srgbClr val="404040"/>
                </a:solidFill>
                <a:latin typeface="TT Commons" panose="02000506040000020004" pitchFamily="50" charset="0"/>
                <a:cs typeface="Arial"/>
              </a:rPr>
              <a:t>s</a:t>
            </a:r>
            <a:r>
              <a:rPr sz="1600" spc="-48" dirty="0">
                <a:solidFill>
                  <a:srgbClr val="404040"/>
                </a:solidFill>
                <a:latin typeface="TT Commons" panose="02000506040000020004" pitchFamily="50" charset="0"/>
                <a:cs typeface="Arial"/>
              </a:rPr>
              <a:t> seborreguladoras </a:t>
            </a:r>
            <a:r>
              <a:rPr sz="1600" spc="-51" dirty="0">
                <a:solidFill>
                  <a:srgbClr val="404040"/>
                </a:solidFill>
                <a:latin typeface="TT Commons" panose="02000506040000020004" pitchFamily="50" charset="0"/>
                <a:cs typeface="Arial"/>
              </a:rPr>
              <a:t>properties</a:t>
            </a:r>
            <a:r>
              <a:rPr sz="1600" spc="-79" dirty="0">
                <a:solidFill>
                  <a:srgbClr val="404040"/>
                </a:solidFill>
                <a:latin typeface="TT Commons" panose="02000506040000020004" pitchFamily="50" charset="0"/>
                <a:cs typeface="Arial"/>
              </a:rPr>
              <a:t> and</a:t>
            </a:r>
            <a:r>
              <a:rPr sz="1600" spc="-82" dirty="0">
                <a:solidFill>
                  <a:srgbClr val="404040"/>
                </a:solidFill>
                <a:latin typeface="TT Commons" panose="02000506040000020004" pitchFamily="50" charset="0"/>
                <a:cs typeface="Arial"/>
              </a:rPr>
              <a:t> physiological</a:t>
            </a:r>
            <a:r>
              <a:rPr sz="1600" spc="-96" dirty="0">
                <a:solidFill>
                  <a:srgbClr val="404040"/>
                </a:solidFill>
                <a:latin typeface="TT Commons" panose="02000506040000020004" pitchFamily="50" charset="0"/>
                <a:cs typeface="Arial"/>
              </a:rPr>
              <a:t> balance</a:t>
            </a:r>
            <a:r>
              <a:rPr sz="1600" spc="-37" dirty="0">
                <a:solidFill>
                  <a:srgbClr val="404040"/>
                </a:solidFill>
                <a:latin typeface="TT Commons" panose="02000506040000020004" pitchFamily="50" charset="0"/>
                <a:cs typeface="Arial"/>
              </a:rPr>
              <a:t> in</a:t>
            </a:r>
            <a:r>
              <a:rPr sz="1600" spc="-56" dirty="0">
                <a:solidFill>
                  <a:srgbClr val="404040"/>
                </a:solidFill>
                <a:latin typeface="TT Commons" panose="02000506040000020004" pitchFamily="50" charset="0"/>
                <a:cs typeface="Arial"/>
              </a:rPr>
              <a:t> the hydration</a:t>
            </a:r>
            <a:r>
              <a:rPr sz="1600" spc="-82" dirty="0">
                <a:solidFill>
                  <a:srgbClr val="404040"/>
                </a:solidFill>
                <a:latin typeface="TT Commons" panose="02000506040000020004" pitchFamily="50" charset="0"/>
                <a:cs typeface="Arial"/>
              </a:rPr>
              <a:t> of</a:t>
            </a:r>
            <a:r>
              <a:rPr sz="1600" spc="-71" dirty="0">
                <a:solidFill>
                  <a:srgbClr val="404040"/>
                </a:solidFill>
                <a:latin typeface="TT Commons" panose="02000506040000020004" pitchFamily="50" charset="0"/>
                <a:cs typeface="Arial"/>
              </a:rPr>
              <a:t> this</a:t>
            </a:r>
            <a:r>
              <a:rPr sz="1600" spc="-56" dirty="0">
                <a:solidFill>
                  <a:srgbClr val="404040"/>
                </a:solidFill>
                <a:latin typeface="TT Commons" panose="02000506040000020004" pitchFamily="50" charset="0"/>
                <a:cs typeface="Arial"/>
              </a:rPr>
              <a:t> type</a:t>
            </a:r>
            <a:r>
              <a:rPr sz="1600" spc="-82" dirty="0">
                <a:solidFill>
                  <a:srgbClr val="404040"/>
                </a:solidFill>
                <a:latin typeface="TT Commons" panose="02000506040000020004" pitchFamily="50" charset="0"/>
                <a:cs typeface="Arial"/>
              </a:rPr>
              <a:t> of skin.</a:t>
            </a:r>
            <a:r>
              <a:rPr sz="1600" spc="-147" dirty="0">
                <a:solidFill>
                  <a:srgbClr val="404040"/>
                </a:solidFill>
                <a:latin typeface="TT Commons" panose="02000506040000020004" pitchFamily="50" charset="0"/>
                <a:cs typeface="Arial"/>
              </a:rPr>
              <a:t> </a:t>
            </a:r>
            <a:endParaRPr sz="1600" dirty="0">
              <a:latin typeface="TT Commons" panose="02000506040000020004" pitchFamily="50" charset="0"/>
              <a:cs typeface="Arial"/>
            </a:endParaRPr>
          </a:p>
        </p:txBody>
      </p:sp>
      <p:sp>
        <p:nvSpPr>
          <p:cNvPr id="10" name="Título 8"/>
          <p:cNvSpPr>
            <a:spLocks noGrp="1"/>
          </p:cNvSpPr>
          <p:nvPr>
            <p:ph type="title"/>
          </p:nvPr>
        </p:nvSpPr>
        <p:spPr>
          <a:xfrm>
            <a:off x="698500" y="445037"/>
            <a:ext cx="5263942" cy="332399"/>
          </a:xfrm>
        </p:spPr>
        <p:txBody>
          <a:bodyPr/>
          <a:lstStyle/>
          <a:p>
            <a:r>
              <a:rPr lang="es-ES" sz="2400" spc="300" dirty="0">
                <a:latin typeface="Bebas Neue Regular" panose="00000500000000000000" pitchFamily="50" charset="0"/>
              </a:rPr>
              <a:t>OILY AND ACNE-PRONE SKIN</a:t>
            </a:r>
          </a:p>
        </p:txBody>
      </p:sp>
      <p:sp>
        <p:nvSpPr>
          <p:cNvPr id="5" name="object 2"/>
          <p:cNvSpPr/>
          <p:nvPr/>
        </p:nvSpPr>
        <p:spPr>
          <a:xfrm>
            <a:off x="5102331" y="1714500"/>
            <a:ext cx="731577" cy="2057865"/>
          </a:xfrm>
          <a:prstGeom prst="rect">
            <a:avLst/>
          </a:prstGeom>
          <a:blipFill>
            <a:blip r:embed="rId2" cstate="print"/>
            <a:stretch>
              <a:fillRect/>
            </a:stretch>
          </a:blipFill>
        </p:spPr>
        <p:txBody>
          <a:bodyPr wrap="square" lIns="0" tIns="0" rIns="0" bIns="0" rtlCol="0"/>
          <a:lstStyle/>
          <a:p>
            <a:endParaRPr sz="597"/>
          </a:p>
        </p:txBody>
      </p:sp>
      <p:sp>
        <p:nvSpPr>
          <p:cNvPr id="6" name="object 3"/>
          <p:cNvSpPr/>
          <p:nvPr/>
        </p:nvSpPr>
        <p:spPr>
          <a:xfrm>
            <a:off x="4318000" y="1735857"/>
            <a:ext cx="510889" cy="2024516"/>
          </a:xfrm>
          <a:prstGeom prst="rect">
            <a:avLst/>
          </a:prstGeom>
          <a:blipFill>
            <a:blip r:embed="rId3" cstate="print"/>
            <a:stretch>
              <a:fillRect/>
            </a:stretch>
          </a:blipFill>
        </p:spPr>
        <p:txBody>
          <a:bodyPr wrap="square" lIns="0" tIns="0" rIns="0" bIns="0" rtlCol="0"/>
          <a:lstStyle/>
          <a:p>
            <a:endParaRPr sz="59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7894" y="4669307"/>
            <a:ext cx="4216364" cy="330541"/>
            <a:chOff x="917321" y="7711313"/>
            <a:chExt cx="7468234" cy="585470"/>
          </a:xfrm>
        </p:grpSpPr>
        <p:sp>
          <p:nvSpPr>
            <p:cNvPr id="4" name="object 4"/>
            <p:cNvSpPr/>
            <p:nvPr/>
          </p:nvSpPr>
          <p:spPr>
            <a:xfrm>
              <a:off x="920496" y="7714488"/>
              <a:ext cx="7461884" cy="579120"/>
            </a:xfrm>
            <a:custGeom>
              <a:avLst/>
              <a:gdLst/>
              <a:ahLst/>
              <a:cxnLst/>
              <a:rect l="l" t="t" r="r" b="b"/>
              <a:pathLst>
                <a:path w="7461884" h="579120">
                  <a:moveTo>
                    <a:pt x="7364983"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7364983"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3" y="0"/>
                  </a:lnTo>
                  <a:close/>
                </a:path>
              </a:pathLst>
            </a:custGeom>
            <a:solidFill>
              <a:srgbClr val="6FAC46"/>
            </a:solidFill>
          </p:spPr>
          <p:txBody>
            <a:bodyPr wrap="square" lIns="0" tIns="0" rIns="0" bIns="0" rtlCol="0"/>
            <a:lstStyle/>
            <a:p>
              <a:endParaRPr sz="597"/>
            </a:p>
          </p:txBody>
        </p:sp>
        <p:sp>
          <p:nvSpPr>
            <p:cNvPr id="5" name="object 5"/>
            <p:cNvSpPr/>
            <p:nvPr/>
          </p:nvSpPr>
          <p:spPr>
            <a:xfrm>
              <a:off x="920496" y="7714488"/>
              <a:ext cx="7461884" cy="579120"/>
            </a:xfrm>
            <a:custGeom>
              <a:avLst/>
              <a:gdLst/>
              <a:ahLst/>
              <a:cxnLst/>
              <a:rect l="l" t="t" r="r" b="b"/>
              <a:pathLst>
                <a:path w="7461884" h="579120">
                  <a:moveTo>
                    <a:pt x="0" y="96519"/>
                  </a:moveTo>
                  <a:lnTo>
                    <a:pt x="7585" y="58952"/>
                  </a:lnTo>
                  <a:lnTo>
                    <a:pt x="28271" y="28271"/>
                  </a:lnTo>
                  <a:lnTo>
                    <a:pt x="58952" y="7585"/>
                  </a:lnTo>
                  <a:lnTo>
                    <a:pt x="96519" y="0"/>
                  </a:lnTo>
                  <a:lnTo>
                    <a:pt x="7364983"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3" y="579119"/>
                  </a:lnTo>
                  <a:lnTo>
                    <a:pt x="96519"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6" name="object 6"/>
          <p:cNvSpPr txBox="1"/>
          <p:nvPr/>
        </p:nvSpPr>
        <p:spPr>
          <a:xfrm>
            <a:off x="2082765" y="4694732"/>
            <a:ext cx="108805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a:latin typeface="Bebas Neue Regular" panose="00000500000000000000" pitchFamily="50" charset="0"/>
              <a:cs typeface="Carlito"/>
            </a:endParaRPr>
          </a:p>
        </p:txBody>
      </p:sp>
      <p:grpSp>
        <p:nvGrpSpPr>
          <p:cNvPr id="7" name="object 7"/>
          <p:cNvGrpSpPr/>
          <p:nvPr/>
        </p:nvGrpSpPr>
        <p:grpSpPr>
          <a:xfrm>
            <a:off x="5198592" y="4670238"/>
            <a:ext cx="4216006" cy="330541"/>
            <a:chOff x="9208007" y="7712963"/>
            <a:chExt cx="7467600" cy="585470"/>
          </a:xfrm>
        </p:grpSpPr>
        <p:sp>
          <p:nvSpPr>
            <p:cNvPr id="8" name="object 8"/>
            <p:cNvSpPr/>
            <p:nvPr/>
          </p:nvSpPr>
          <p:spPr>
            <a:xfrm>
              <a:off x="9211055" y="7716011"/>
              <a:ext cx="7461884" cy="579120"/>
            </a:xfrm>
            <a:custGeom>
              <a:avLst/>
              <a:gdLst/>
              <a:ahLst/>
              <a:cxnLst/>
              <a:rect l="l" t="t" r="r" b="b"/>
              <a:pathLst>
                <a:path w="7461884" h="579120">
                  <a:moveTo>
                    <a:pt x="7364984" y="0"/>
                  </a:moveTo>
                  <a:lnTo>
                    <a:pt x="96520" y="0"/>
                  </a:lnTo>
                  <a:lnTo>
                    <a:pt x="58935" y="7585"/>
                  </a:lnTo>
                  <a:lnTo>
                    <a:pt x="28257" y="28271"/>
                  </a:lnTo>
                  <a:lnTo>
                    <a:pt x="7580" y="58952"/>
                  </a:lnTo>
                  <a:lnTo>
                    <a:pt x="0" y="96519"/>
                  </a:lnTo>
                  <a:lnTo>
                    <a:pt x="0" y="482599"/>
                  </a:lnTo>
                  <a:lnTo>
                    <a:pt x="7580" y="520167"/>
                  </a:lnTo>
                  <a:lnTo>
                    <a:pt x="28257" y="550848"/>
                  </a:lnTo>
                  <a:lnTo>
                    <a:pt x="58935" y="571534"/>
                  </a:lnTo>
                  <a:lnTo>
                    <a:pt x="96520" y="579119"/>
                  </a:lnTo>
                  <a:lnTo>
                    <a:pt x="7364984"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4" y="0"/>
                  </a:lnTo>
                  <a:close/>
                </a:path>
              </a:pathLst>
            </a:custGeom>
            <a:solidFill>
              <a:srgbClr val="6FAC46"/>
            </a:solidFill>
          </p:spPr>
          <p:txBody>
            <a:bodyPr wrap="square" lIns="0" tIns="0" rIns="0" bIns="0" rtlCol="0"/>
            <a:lstStyle/>
            <a:p>
              <a:endParaRPr sz="597"/>
            </a:p>
          </p:txBody>
        </p:sp>
        <p:sp>
          <p:nvSpPr>
            <p:cNvPr id="9" name="object 9"/>
            <p:cNvSpPr/>
            <p:nvPr/>
          </p:nvSpPr>
          <p:spPr>
            <a:xfrm>
              <a:off x="9211055" y="7716011"/>
              <a:ext cx="7461884" cy="579120"/>
            </a:xfrm>
            <a:custGeom>
              <a:avLst/>
              <a:gdLst/>
              <a:ahLst/>
              <a:cxnLst/>
              <a:rect l="l" t="t" r="r" b="b"/>
              <a:pathLst>
                <a:path w="7461884" h="579120">
                  <a:moveTo>
                    <a:pt x="0" y="96519"/>
                  </a:moveTo>
                  <a:lnTo>
                    <a:pt x="7580" y="58952"/>
                  </a:lnTo>
                  <a:lnTo>
                    <a:pt x="28257" y="28271"/>
                  </a:lnTo>
                  <a:lnTo>
                    <a:pt x="58935" y="7585"/>
                  </a:lnTo>
                  <a:lnTo>
                    <a:pt x="96520" y="0"/>
                  </a:lnTo>
                  <a:lnTo>
                    <a:pt x="7364984"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4" y="579119"/>
                  </a:lnTo>
                  <a:lnTo>
                    <a:pt x="96520" y="579119"/>
                  </a:lnTo>
                  <a:lnTo>
                    <a:pt x="58935" y="571534"/>
                  </a:lnTo>
                  <a:lnTo>
                    <a:pt x="28257" y="550848"/>
                  </a:lnTo>
                  <a:lnTo>
                    <a:pt x="7580"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10" name="object 10"/>
          <p:cNvSpPr txBox="1"/>
          <p:nvPr/>
        </p:nvSpPr>
        <p:spPr>
          <a:xfrm>
            <a:off x="6628809" y="4695592"/>
            <a:ext cx="1357654"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cream</a:t>
            </a:r>
            <a:endParaRPr sz="1600" dirty="0">
              <a:latin typeface="Bebas Neue Regular" panose="00000500000000000000" pitchFamily="50" charset="0"/>
              <a:cs typeface="Carlito"/>
            </a:endParaRPr>
          </a:p>
        </p:txBody>
      </p:sp>
      <p:sp>
        <p:nvSpPr>
          <p:cNvPr id="13" name="object 13"/>
          <p:cNvSpPr txBox="1"/>
          <p:nvPr/>
        </p:nvSpPr>
        <p:spPr>
          <a:xfrm>
            <a:off x="1726411" y="1229031"/>
            <a:ext cx="2138834" cy="470769"/>
          </a:xfrm>
          <a:prstGeom prst="rect">
            <a:avLst/>
          </a:prstGeom>
        </p:spPr>
        <p:txBody>
          <a:bodyPr vert="horz" wrap="square" lIns="0" tIns="34416" rIns="0" bIns="0" rtlCol="0">
            <a:spAutoFit/>
          </a:bodyPr>
          <a:lstStyle/>
          <a:p>
            <a:pPr marL="129068" marR="2868" indent="-122256">
              <a:lnSpc>
                <a:spcPts val="1705"/>
              </a:lnSpc>
              <a:spcBef>
                <a:spcPts val="271"/>
              </a:spcBef>
            </a:pPr>
            <a:r>
              <a:rPr sz="1581" spc="-104" dirty="0">
                <a:latin typeface="TT Commons" panose="02000506040000020004" pitchFamily="50" charset="0"/>
                <a:cs typeface="Arial"/>
              </a:rPr>
              <a:t>Cleaning</a:t>
            </a:r>
            <a:r>
              <a:rPr sz="1581" spc="-96" dirty="0">
                <a:latin typeface="TT Commons" panose="02000506040000020004" pitchFamily="50" charset="0"/>
                <a:cs typeface="Arial"/>
              </a:rPr>
              <a:t> and regulation</a:t>
            </a:r>
            <a:r>
              <a:rPr sz="1581" spc="-71" dirty="0">
                <a:latin typeface="TT Commons" panose="02000506040000020004" pitchFamily="50" charset="0"/>
                <a:cs typeface="Arial"/>
              </a:rPr>
              <a:t> for</a:t>
            </a:r>
            <a:r>
              <a:rPr sz="1581" spc="-88" dirty="0">
                <a:latin typeface="TT Commons" panose="02000506040000020004" pitchFamily="50" charset="0"/>
                <a:cs typeface="Arial"/>
              </a:rPr>
              <a:t> oily</a:t>
            </a:r>
            <a:r>
              <a:rPr sz="1581" spc="-76" dirty="0">
                <a:latin typeface="TT Commons" panose="02000506040000020004" pitchFamily="50" charset="0"/>
                <a:cs typeface="Arial"/>
              </a:rPr>
              <a:t> </a:t>
            </a:r>
            <a:r>
              <a:rPr sz="1581" spc="-133" dirty="0">
                <a:latin typeface="TT Commons" panose="02000506040000020004" pitchFamily="50" charset="0"/>
                <a:cs typeface="Arial"/>
              </a:rPr>
              <a:t>and acne skin</a:t>
            </a:r>
            <a:r>
              <a:rPr sz="1581" spc="-42" dirty="0">
                <a:latin typeface="TT Commons" panose="02000506040000020004" pitchFamily="50" charset="0"/>
                <a:cs typeface="Arial"/>
              </a:rPr>
              <a:t> </a:t>
            </a:r>
            <a:endParaRPr sz="1581" dirty="0">
              <a:latin typeface="TT Commons" panose="02000506040000020004" pitchFamily="50" charset="0"/>
              <a:cs typeface="Arial"/>
            </a:endParaRPr>
          </a:p>
        </p:txBody>
      </p:sp>
      <p:sp>
        <p:nvSpPr>
          <p:cNvPr id="19" name="object 19"/>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14</a:t>
            </a:fld>
            <a:endParaRPr spc="6" dirty="0"/>
          </a:p>
        </p:txBody>
      </p:sp>
      <p:sp>
        <p:nvSpPr>
          <p:cNvPr id="14" name="object 14"/>
          <p:cNvSpPr txBox="1"/>
          <p:nvPr/>
        </p:nvSpPr>
        <p:spPr>
          <a:xfrm>
            <a:off x="6240764" y="1229031"/>
            <a:ext cx="2381900" cy="470769"/>
          </a:xfrm>
          <a:prstGeom prst="rect">
            <a:avLst/>
          </a:prstGeom>
        </p:spPr>
        <p:txBody>
          <a:bodyPr vert="horz" wrap="square" lIns="0" tIns="34416" rIns="0" bIns="0" rtlCol="0">
            <a:spAutoFit/>
          </a:bodyPr>
          <a:lstStyle/>
          <a:p>
            <a:pPr marL="289326" marR="2868" indent="-282515">
              <a:lnSpc>
                <a:spcPts val="1705"/>
              </a:lnSpc>
              <a:spcBef>
                <a:spcPts val="271"/>
              </a:spcBef>
            </a:pPr>
            <a:r>
              <a:rPr sz="1581" spc="-133" dirty="0">
                <a:latin typeface="TT Commons" panose="02000506040000020004" pitchFamily="50" charset="0"/>
                <a:cs typeface="Arial"/>
              </a:rPr>
              <a:t>Regulates</a:t>
            </a:r>
            <a:r>
              <a:rPr sz="1581" spc="-71" dirty="0">
                <a:latin typeface="TT Commons" panose="02000506040000020004" pitchFamily="50" charset="0"/>
                <a:cs typeface="Arial"/>
              </a:rPr>
              <a:t> sebaceous</a:t>
            </a:r>
            <a:r>
              <a:rPr sz="1581" spc="-85" dirty="0">
                <a:latin typeface="TT Commons" panose="02000506040000020004" pitchFamily="50" charset="0"/>
                <a:cs typeface="Arial"/>
              </a:rPr>
              <a:t> secretion</a:t>
            </a:r>
            <a:r>
              <a:rPr sz="1581" spc="-119" dirty="0">
                <a:latin typeface="TT Commons" panose="02000506040000020004" pitchFamily="50" charset="0"/>
                <a:cs typeface="Arial"/>
              </a:rPr>
              <a:t> and pore dilation</a:t>
            </a:r>
            <a:r>
              <a:rPr sz="1581" spc="-133" dirty="0">
                <a:latin typeface="TT Commons" panose="02000506040000020004" pitchFamily="50" charset="0"/>
                <a:cs typeface="Arial"/>
              </a:rPr>
              <a:t> </a:t>
            </a:r>
            <a:endParaRPr sz="1581">
              <a:latin typeface="TT Commons" panose="02000506040000020004" pitchFamily="50" charset="0"/>
              <a:cs typeface="Arial"/>
            </a:endParaRPr>
          </a:p>
        </p:txBody>
      </p:sp>
      <p:sp>
        <p:nvSpPr>
          <p:cNvPr id="15" name="object 15"/>
          <p:cNvSpPr txBox="1"/>
          <p:nvPr/>
        </p:nvSpPr>
        <p:spPr>
          <a:xfrm>
            <a:off x="3141413" y="3951764"/>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115</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0610658</a:t>
            </a:r>
            <a:endParaRPr sz="1016" dirty="0">
              <a:latin typeface="Arial"/>
              <a:cs typeface="Arial"/>
            </a:endParaRPr>
          </a:p>
        </p:txBody>
      </p:sp>
      <p:sp>
        <p:nvSpPr>
          <p:cNvPr id="16" name="object 16"/>
          <p:cNvSpPr txBox="1"/>
          <p:nvPr/>
        </p:nvSpPr>
        <p:spPr>
          <a:xfrm>
            <a:off x="8054206" y="3951763"/>
            <a:ext cx="895543"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a:t>
            </a:r>
            <a:r>
              <a:rPr sz="1016" spc="-54" dirty="0">
                <a:solidFill>
                  <a:srgbClr val="093E68"/>
                </a:solidFill>
                <a:latin typeface="Arial"/>
                <a:cs typeface="Arial"/>
              </a:rPr>
              <a:t>50</a:t>
            </a:r>
            <a:r>
              <a:rPr sz="1016" spc="-6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79" dirty="0">
                <a:solidFill>
                  <a:srgbClr val="093E68"/>
                </a:solidFill>
                <a:latin typeface="Arial"/>
                <a:cs typeface="Arial"/>
              </a:rPr>
              <a:t> </a:t>
            </a:r>
            <a:r>
              <a:rPr sz="1016" spc="-51" dirty="0">
                <a:solidFill>
                  <a:srgbClr val="093E68"/>
                </a:solidFill>
                <a:latin typeface="Arial"/>
                <a:cs typeface="Arial"/>
              </a:rPr>
              <a:t>0610652</a:t>
            </a:r>
            <a:endParaRPr sz="1016" dirty="0">
              <a:latin typeface="Arial"/>
              <a:cs typeface="Arial"/>
            </a:endParaRPr>
          </a:p>
        </p:txBody>
      </p:sp>
      <p:sp>
        <p:nvSpPr>
          <p:cNvPr id="21" name="Título 8"/>
          <p:cNvSpPr>
            <a:spLocks noGrp="1"/>
          </p:cNvSpPr>
          <p:nvPr>
            <p:ph type="title"/>
          </p:nvPr>
        </p:nvSpPr>
        <p:spPr>
          <a:xfrm>
            <a:off x="698500" y="445037"/>
            <a:ext cx="5263942" cy="332399"/>
          </a:xfrm>
        </p:spPr>
        <p:txBody>
          <a:bodyPr/>
          <a:lstStyle/>
          <a:p>
            <a:r>
              <a:rPr lang="es-ES" sz="2400" spc="300" dirty="0">
                <a:latin typeface="Bebas Neue Regular" panose="00000500000000000000" pitchFamily="50" charset="0"/>
              </a:rPr>
              <a:t>OILY AND ACNE-PRONE SKIN</a:t>
            </a:r>
          </a:p>
        </p:txBody>
      </p:sp>
      <p:sp>
        <p:nvSpPr>
          <p:cNvPr id="17" name="object 11"/>
          <p:cNvSpPr/>
          <p:nvPr/>
        </p:nvSpPr>
        <p:spPr>
          <a:xfrm>
            <a:off x="6885037" y="2063788"/>
            <a:ext cx="895156" cy="2516781"/>
          </a:xfrm>
          <a:prstGeom prst="rect">
            <a:avLst/>
          </a:prstGeom>
          <a:blipFill>
            <a:blip r:embed="rId2" cstate="print"/>
            <a:stretch>
              <a:fillRect/>
            </a:stretch>
          </a:blipFill>
        </p:spPr>
        <p:txBody>
          <a:bodyPr wrap="square" lIns="0" tIns="0" rIns="0" bIns="0" rtlCol="0"/>
          <a:lstStyle/>
          <a:p>
            <a:endParaRPr sz="597"/>
          </a:p>
        </p:txBody>
      </p:sp>
      <p:sp>
        <p:nvSpPr>
          <p:cNvPr id="18" name="object 12"/>
          <p:cNvSpPr/>
          <p:nvPr/>
        </p:nvSpPr>
        <p:spPr>
          <a:xfrm>
            <a:off x="2286108" y="2036526"/>
            <a:ext cx="759741" cy="2634573"/>
          </a:xfrm>
          <a:prstGeom prst="rect">
            <a:avLst/>
          </a:prstGeom>
          <a:blipFill>
            <a:blip r:embed="rId3" cstate="print"/>
            <a:stretch>
              <a:fillRect/>
            </a:stretch>
          </a:blipFill>
        </p:spPr>
        <p:txBody>
          <a:bodyPr wrap="square" lIns="0" tIns="0" rIns="0" bIns="0" rtlCol="0"/>
          <a:lstStyle/>
          <a:p>
            <a:endParaRPr sz="597"/>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15</a:t>
            </a:fld>
            <a:endParaRPr spc="6" dirty="0"/>
          </a:p>
        </p:txBody>
      </p:sp>
      <p:sp>
        <p:nvSpPr>
          <p:cNvPr id="11" name="Título 8"/>
          <p:cNvSpPr txBox="1">
            <a:spLocks/>
          </p:cNvSpPr>
          <p:nvPr/>
        </p:nvSpPr>
        <p:spPr>
          <a:xfrm>
            <a:off x="698500" y="445037"/>
            <a:ext cx="526394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a:latin typeface="Bebas Neue Regular" panose="00000500000000000000" pitchFamily="50" charset="0"/>
              </a:rPr>
              <a:t>OILY AND ACNE-PRONE SKIN</a:t>
            </a:r>
            <a:endParaRPr lang="es-ES" sz="2400" spc="300" dirty="0">
              <a:latin typeface="Bebas Neue Regular" panose="00000500000000000000" pitchFamily="50" charset="0"/>
            </a:endParaRPr>
          </a:p>
        </p:txBody>
      </p:sp>
      <p:sp>
        <p:nvSpPr>
          <p:cNvPr id="13" name="object 2"/>
          <p:cNvSpPr txBox="1"/>
          <p:nvPr/>
        </p:nvSpPr>
        <p:spPr>
          <a:xfrm>
            <a:off x="2751189" y="1425601"/>
            <a:ext cx="6138811" cy="273583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Acniderm gel 115 ml</a:t>
            </a:r>
          </a:p>
          <a:p>
            <a:pPr>
              <a:spcBef>
                <a:spcPts val="8"/>
              </a:spcBef>
              <a:buFont typeface="Arial"/>
              <a:buChar char="•"/>
            </a:pPr>
            <a:endParaRPr sz="1600" dirty="0">
              <a:latin typeface="TT Commons" panose="02000506040000020004" pitchFamily="50" charset="0"/>
              <a:cs typeface="Arial"/>
            </a:endParaRPr>
          </a:p>
          <a:p>
            <a:pPr marL="265306" marR="218339" indent="-258135">
              <a:lnSpc>
                <a:spcPts val="1711"/>
              </a:lnSpc>
              <a:buChar char="•"/>
              <a:tabLst>
                <a:tab pos="264947" algn="l"/>
                <a:tab pos="265306" algn="l"/>
              </a:tabLst>
            </a:pPr>
            <a:r>
              <a:rPr sz="1600" dirty="0">
                <a:latin typeface="TT Commons" panose="02000506040000020004" pitchFamily="50" charset="0"/>
                <a:cs typeface="Arial"/>
              </a:rPr>
              <a:t>Active ingredient: Salicylic acid, Zinc PCA, Allantoin, Chlorhexidine digluconate,  lemon essential oil, peppermint essential oil, menthol lactate.</a:t>
            </a:r>
          </a:p>
          <a:p>
            <a:pPr>
              <a:spcBef>
                <a:spcPts val="20"/>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Indicated for cleaning oily, seborrheic and acne prone skin. It prepares the skin for the application of more specific treatments such as acniderm cream.</a:t>
            </a:r>
          </a:p>
          <a:p>
            <a:pPr>
              <a:spcBef>
                <a:spcPts val="25"/>
              </a:spcBef>
              <a:buFont typeface="Arial"/>
              <a:buChar char="•"/>
            </a:pPr>
            <a:endParaRPr sz="1600" dirty="0">
              <a:latin typeface="TT Commons" panose="02000506040000020004" pitchFamily="50" charset="0"/>
              <a:cs typeface="Arial"/>
            </a:endParaRPr>
          </a:p>
          <a:p>
            <a:pPr marL="265306" marR="63817" indent="-258135">
              <a:lnSpc>
                <a:spcPts val="1705"/>
              </a:lnSpc>
              <a:buChar char="•"/>
              <a:tabLst>
                <a:tab pos="264947" algn="l"/>
                <a:tab pos="265306" algn="l"/>
              </a:tabLst>
            </a:pPr>
            <a:r>
              <a:rPr sz="1600" dirty="0">
                <a:latin typeface="TT Commons" panose="02000506040000020004" pitchFamily="50" charset="0"/>
                <a:cs typeface="Arial"/>
              </a:rPr>
              <a:t>How to use: with moistened hands, apply on the area to clean and make emulsify and then remove with plenty of water.</a:t>
            </a:r>
          </a:p>
        </p:txBody>
      </p:sp>
      <p:grpSp>
        <p:nvGrpSpPr>
          <p:cNvPr id="19" name="object 4"/>
          <p:cNvGrpSpPr/>
          <p:nvPr/>
        </p:nvGrpSpPr>
        <p:grpSpPr>
          <a:xfrm>
            <a:off x="698499" y="4686300"/>
            <a:ext cx="1790701" cy="330541"/>
            <a:chOff x="283463" y="7711439"/>
            <a:chExt cx="3729354" cy="585470"/>
          </a:xfrm>
        </p:grpSpPr>
        <p:sp>
          <p:nvSpPr>
            <p:cNvPr id="20" name="object 5"/>
            <p:cNvSpPr/>
            <p:nvPr/>
          </p:nvSpPr>
          <p:spPr>
            <a:xfrm>
              <a:off x="286511" y="7714487"/>
              <a:ext cx="3723640" cy="579120"/>
            </a:xfrm>
            <a:custGeom>
              <a:avLst/>
              <a:gdLst/>
              <a:ahLst/>
              <a:cxnLst/>
              <a:rect l="l" t="t" r="r" b="b"/>
              <a:pathLst>
                <a:path w="3723640" h="579120">
                  <a:moveTo>
                    <a:pt x="3626612" y="0"/>
                  </a:moveTo>
                  <a:lnTo>
                    <a:pt x="96520" y="0"/>
                  </a:lnTo>
                  <a:lnTo>
                    <a:pt x="58952" y="7585"/>
                  </a:lnTo>
                  <a:lnTo>
                    <a:pt x="28271" y="28271"/>
                  </a:lnTo>
                  <a:lnTo>
                    <a:pt x="7585" y="58952"/>
                  </a:lnTo>
                  <a:lnTo>
                    <a:pt x="0" y="96519"/>
                  </a:lnTo>
                  <a:lnTo>
                    <a:pt x="0" y="482599"/>
                  </a:lnTo>
                  <a:lnTo>
                    <a:pt x="7585" y="520167"/>
                  </a:lnTo>
                  <a:lnTo>
                    <a:pt x="28271" y="550848"/>
                  </a:lnTo>
                  <a:lnTo>
                    <a:pt x="58952" y="571534"/>
                  </a:lnTo>
                  <a:lnTo>
                    <a:pt x="96520" y="579119"/>
                  </a:lnTo>
                  <a:lnTo>
                    <a:pt x="3626612" y="579119"/>
                  </a:lnTo>
                  <a:lnTo>
                    <a:pt x="3664196" y="571534"/>
                  </a:lnTo>
                  <a:lnTo>
                    <a:pt x="3694874" y="550848"/>
                  </a:lnTo>
                  <a:lnTo>
                    <a:pt x="3715551" y="520167"/>
                  </a:lnTo>
                  <a:lnTo>
                    <a:pt x="3723132" y="482599"/>
                  </a:lnTo>
                  <a:lnTo>
                    <a:pt x="3723132" y="96519"/>
                  </a:lnTo>
                  <a:lnTo>
                    <a:pt x="3715551" y="58952"/>
                  </a:lnTo>
                  <a:lnTo>
                    <a:pt x="3694874" y="28271"/>
                  </a:lnTo>
                  <a:lnTo>
                    <a:pt x="3664196" y="7585"/>
                  </a:lnTo>
                  <a:lnTo>
                    <a:pt x="3626612" y="0"/>
                  </a:lnTo>
                  <a:close/>
                </a:path>
              </a:pathLst>
            </a:custGeom>
            <a:solidFill>
              <a:srgbClr val="6FAC46"/>
            </a:solidFill>
          </p:spPr>
          <p:txBody>
            <a:bodyPr wrap="square" lIns="0" tIns="0" rIns="0" bIns="0" rtlCol="0"/>
            <a:lstStyle/>
            <a:p>
              <a:endParaRPr sz="597"/>
            </a:p>
          </p:txBody>
        </p:sp>
        <p:sp>
          <p:nvSpPr>
            <p:cNvPr id="21" name="object 6"/>
            <p:cNvSpPr/>
            <p:nvPr/>
          </p:nvSpPr>
          <p:spPr>
            <a:xfrm>
              <a:off x="286511" y="7714487"/>
              <a:ext cx="3723640" cy="579120"/>
            </a:xfrm>
            <a:custGeom>
              <a:avLst/>
              <a:gdLst/>
              <a:ahLst/>
              <a:cxnLst/>
              <a:rect l="l" t="t" r="r" b="b"/>
              <a:pathLst>
                <a:path w="3723640" h="579120">
                  <a:moveTo>
                    <a:pt x="0" y="96519"/>
                  </a:moveTo>
                  <a:lnTo>
                    <a:pt x="7585" y="58952"/>
                  </a:lnTo>
                  <a:lnTo>
                    <a:pt x="28271" y="28271"/>
                  </a:lnTo>
                  <a:lnTo>
                    <a:pt x="58952" y="7585"/>
                  </a:lnTo>
                  <a:lnTo>
                    <a:pt x="96520" y="0"/>
                  </a:lnTo>
                  <a:lnTo>
                    <a:pt x="3626612" y="0"/>
                  </a:lnTo>
                  <a:lnTo>
                    <a:pt x="3664196" y="7585"/>
                  </a:lnTo>
                  <a:lnTo>
                    <a:pt x="3694874" y="28271"/>
                  </a:lnTo>
                  <a:lnTo>
                    <a:pt x="3715551" y="58952"/>
                  </a:lnTo>
                  <a:lnTo>
                    <a:pt x="3723132" y="96519"/>
                  </a:lnTo>
                  <a:lnTo>
                    <a:pt x="3723132" y="482599"/>
                  </a:lnTo>
                  <a:lnTo>
                    <a:pt x="3715551" y="520167"/>
                  </a:lnTo>
                  <a:lnTo>
                    <a:pt x="3694874" y="550848"/>
                  </a:lnTo>
                  <a:lnTo>
                    <a:pt x="3664196" y="571534"/>
                  </a:lnTo>
                  <a:lnTo>
                    <a:pt x="3626612" y="579119"/>
                  </a:lnTo>
                  <a:lnTo>
                    <a:pt x="96520"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22" name="object 7"/>
          <p:cNvSpPr txBox="1"/>
          <p:nvPr/>
        </p:nvSpPr>
        <p:spPr>
          <a:xfrm>
            <a:off x="1115005" y="4711654"/>
            <a:ext cx="925384"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9" name="object 3"/>
          <p:cNvSpPr/>
          <p:nvPr/>
        </p:nvSpPr>
        <p:spPr>
          <a:xfrm>
            <a:off x="1117600" y="1425601"/>
            <a:ext cx="818885" cy="3099010"/>
          </a:xfrm>
          <a:prstGeom prst="rect">
            <a:avLst/>
          </a:prstGeom>
          <a:blipFill>
            <a:blip r:embed="rId2"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244709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16</a:t>
            </a:fld>
            <a:endParaRPr spc="6" dirty="0"/>
          </a:p>
        </p:txBody>
      </p:sp>
      <p:sp>
        <p:nvSpPr>
          <p:cNvPr id="11" name="Título 8"/>
          <p:cNvSpPr txBox="1">
            <a:spLocks/>
          </p:cNvSpPr>
          <p:nvPr/>
        </p:nvSpPr>
        <p:spPr>
          <a:xfrm>
            <a:off x="698500" y="445037"/>
            <a:ext cx="526394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a:latin typeface="Bebas Neue Regular" panose="00000500000000000000" pitchFamily="50" charset="0"/>
              </a:rPr>
              <a:t>OILY AND ACNE-PRONE SKIN</a:t>
            </a:r>
            <a:endParaRPr lang="es-ES" sz="2400" spc="300" dirty="0">
              <a:latin typeface="Bebas Neue Regular" panose="00000500000000000000" pitchFamily="50" charset="0"/>
            </a:endParaRPr>
          </a:p>
        </p:txBody>
      </p:sp>
      <p:grpSp>
        <p:nvGrpSpPr>
          <p:cNvPr id="19" name="object 4"/>
          <p:cNvGrpSpPr/>
          <p:nvPr/>
        </p:nvGrpSpPr>
        <p:grpSpPr>
          <a:xfrm>
            <a:off x="698499" y="4686300"/>
            <a:ext cx="1790701" cy="330541"/>
            <a:chOff x="283463" y="7711439"/>
            <a:chExt cx="3729354" cy="585470"/>
          </a:xfrm>
        </p:grpSpPr>
        <p:sp>
          <p:nvSpPr>
            <p:cNvPr id="20" name="object 5"/>
            <p:cNvSpPr/>
            <p:nvPr/>
          </p:nvSpPr>
          <p:spPr>
            <a:xfrm>
              <a:off x="286511" y="7714487"/>
              <a:ext cx="3723640" cy="579120"/>
            </a:xfrm>
            <a:custGeom>
              <a:avLst/>
              <a:gdLst/>
              <a:ahLst/>
              <a:cxnLst/>
              <a:rect l="l" t="t" r="r" b="b"/>
              <a:pathLst>
                <a:path w="3723640" h="579120">
                  <a:moveTo>
                    <a:pt x="3626612" y="0"/>
                  </a:moveTo>
                  <a:lnTo>
                    <a:pt x="96520" y="0"/>
                  </a:lnTo>
                  <a:lnTo>
                    <a:pt x="58952" y="7585"/>
                  </a:lnTo>
                  <a:lnTo>
                    <a:pt x="28271" y="28271"/>
                  </a:lnTo>
                  <a:lnTo>
                    <a:pt x="7585" y="58952"/>
                  </a:lnTo>
                  <a:lnTo>
                    <a:pt x="0" y="96519"/>
                  </a:lnTo>
                  <a:lnTo>
                    <a:pt x="0" y="482599"/>
                  </a:lnTo>
                  <a:lnTo>
                    <a:pt x="7585" y="520167"/>
                  </a:lnTo>
                  <a:lnTo>
                    <a:pt x="28271" y="550848"/>
                  </a:lnTo>
                  <a:lnTo>
                    <a:pt x="58952" y="571534"/>
                  </a:lnTo>
                  <a:lnTo>
                    <a:pt x="96520" y="579119"/>
                  </a:lnTo>
                  <a:lnTo>
                    <a:pt x="3626612" y="579119"/>
                  </a:lnTo>
                  <a:lnTo>
                    <a:pt x="3664196" y="571534"/>
                  </a:lnTo>
                  <a:lnTo>
                    <a:pt x="3694874" y="550848"/>
                  </a:lnTo>
                  <a:lnTo>
                    <a:pt x="3715551" y="520167"/>
                  </a:lnTo>
                  <a:lnTo>
                    <a:pt x="3723132" y="482599"/>
                  </a:lnTo>
                  <a:lnTo>
                    <a:pt x="3723132" y="96519"/>
                  </a:lnTo>
                  <a:lnTo>
                    <a:pt x="3715551" y="58952"/>
                  </a:lnTo>
                  <a:lnTo>
                    <a:pt x="3694874" y="28271"/>
                  </a:lnTo>
                  <a:lnTo>
                    <a:pt x="3664196" y="7585"/>
                  </a:lnTo>
                  <a:lnTo>
                    <a:pt x="3626612" y="0"/>
                  </a:lnTo>
                  <a:close/>
                </a:path>
              </a:pathLst>
            </a:custGeom>
            <a:solidFill>
              <a:srgbClr val="6FAC46"/>
            </a:solidFill>
          </p:spPr>
          <p:txBody>
            <a:bodyPr wrap="square" lIns="0" tIns="0" rIns="0" bIns="0" rtlCol="0"/>
            <a:lstStyle/>
            <a:p>
              <a:endParaRPr sz="597"/>
            </a:p>
          </p:txBody>
        </p:sp>
        <p:sp>
          <p:nvSpPr>
            <p:cNvPr id="21" name="object 6"/>
            <p:cNvSpPr/>
            <p:nvPr/>
          </p:nvSpPr>
          <p:spPr>
            <a:xfrm>
              <a:off x="286511" y="7714487"/>
              <a:ext cx="3723640" cy="579120"/>
            </a:xfrm>
            <a:custGeom>
              <a:avLst/>
              <a:gdLst/>
              <a:ahLst/>
              <a:cxnLst/>
              <a:rect l="l" t="t" r="r" b="b"/>
              <a:pathLst>
                <a:path w="3723640" h="579120">
                  <a:moveTo>
                    <a:pt x="0" y="96519"/>
                  </a:moveTo>
                  <a:lnTo>
                    <a:pt x="7585" y="58952"/>
                  </a:lnTo>
                  <a:lnTo>
                    <a:pt x="28271" y="28271"/>
                  </a:lnTo>
                  <a:lnTo>
                    <a:pt x="58952" y="7585"/>
                  </a:lnTo>
                  <a:lnTo>
                    <a:pt x="96520" y="0"/>
                  </a:lnTo>
                  <a:lnTo>
                    <a:pt x="3626612" y="0"/>
                  </a:lnTo>
                  <a:lnTo>
                    <a:pt x="3664196" y="7585"/>
                  </a:lnTo>
                  <a:lnTo>
                    <a:pt x="3694874" y="28271"/>
                  </a:lnTo>
                  <a:lnTo>
                    <a:pt x="3715551" y="58952"/>
                  </a:lnTo>
                  <a:lnTo>
                    <a:pt x="3723132" y="96519"/>
                  </a:lnTo>
                  <a:lnTo>
                    <a:pt x="3723132" y="482599"/>
                  </a:lnTo>
                  <a:lnTo>
                    <a:pt x="3715551" y="520167"/>
                  </a:lnTo>
                  <a:lnTo>
                    <a:pt x="3694874" y="550848"/>
                  </a:lnTo>
                  <a:lnTo>
                    <a:pt x="3664196" y="571534"/>
                  </a:lnTo>
                  <a:lnTo>
                    <a:pt x="3626612" y="579119"/>
                  </a:lnTo>
                  <a:lnTo>
                    <a:pt x="96520"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22" name="object 7"/>
          <p:cNvSpPr txBox="1"/>
          <p:nvPr/>
        </p:nvSpPr>
        <p:spPr>
          <a:xfrm>
            <a:off x="1115005" y="4711655"/>
            <a:ext cx="1101230" cy="253100"/>
          </a:xfrm>
          <a:prstGeom prst="rect">
            <a:avLst/>
          </a:prstGeom>
        </p:spPr>
        <p:txBody>
          <a:bodyPr vert="horz" wrap="square" lIns="0" tIns="6812" rIns="0" bIns="0" rtlCol="0">
            <a:spAutoFit/>
          </a:bodyPr>
          <a:lstStyle/>
          <a:p>
            <a:pPr marL="7170">
              <a:spcBef>
                <a:spcPts val="54"/>
              </a:spcBef>
            </a:pPr>
            <a:r>
              <a:rPr sz="1600" spc="-3" dirty="0" err="1">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lang="es-ES" sz="1600" spc="-6" dirty="0">
                <a:solidFill>
                  <a:srgbClr val="FFFFFF"/>
                </a:solidFill>
                <a:latin typeface="Bebas Neue Regular" panose="00000500000000000000" pitchFamily="50" charset="0"/>
                <a:cs typeface="Carlito"/>
              </a:rPr>
              <a:t>cream</a:t>
            </a:r>
            <a:endParaRPr sz="1600" dirty="0">
              <a:latin typeface="Bebas Neue Regular" panose="00000500000000000000" pitchFamily="50" charset="0"/>
              <a:cs typeface="Carlito"/>
            </a:endParaRPr>
          </a:p>
        </p:txBody>
      </p:sp>
      <p:sp>
        <p:nvSpPr>
          <p:cNvPr id="10" name="object 2"/>
          <p:cNvSpPr txBox="1"/>
          <p:nvPr/>
        </p:nvSpPr>
        <p:spPr>
          <a:xfrm>
            <a:off x="2794001" y="1593704"/>
            <a:ext cx="6019800" cy="281784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Acniderm cream 50 ml</a:t>
            </a:r>
          </a:p>
          <a:p>
            <a:pPr>
              <a:spcBef>
                <a:spcPts val="17"/>
              </a:spcBef>
              <a:buFont typeface="Arial"/>
              <a:buChar char="•"/>
            </a:pPr>
            <a:endParaRPr sz="1600" dirty="0">
              <a:latin typeface="TT Commons" panose="02000506040000020004" pitchFamily="50" charset="0"/>
              <a:cs typeface="Arial"/>
            </a:endParaRPr>
          </a:p>
          <a:p>
            <a:pPr marL="265306" marR="152013" indent="-258135">
              <a:lnSpc>
                <a:spcPct val="91500"/>
              </a:lnSpc>
              <a:buChar char="•"/>
              <a:tabLst>
                <a:tab pos="264947" algn="l"/>
                <a:tab pos="265306" algn="l"/>
                <a:tab pos="1841722" algn="l"/>
              </a:tabLst>
            </a:pPr>
            <a:r>
              <a:rPr sz="1600" dirty="0">
                <a:latin typeface="TT Commons" panose="02000506040000020004" pitchFamily="50" charset="0"/>
                <a:cs typeface="Arial"/>
              </a:rPr>
              <a:t>Active ingredient:	 Capryloil Glycine, Enantia chloranta extract, Plantago lanceolate extract, Mahonia aquifolium, sodium salicylate, Zinc PCA, Salicylic acid,  DL malic acid.</a:t>
            </a:r>
          </a:p>
          <a:p>
            <a:pPr>
              <a:spcBef>
                <a:spcPts val="11"/>
              </a:spcBef>
              <a:buFont typeface="Arial"/>
              <a:buChar char="•"/>
            </a:pPr>
            <a:endParaRPr sz="1600" dirty="0">
              <a:latin typeface="TT Commons" panose="02000506040000020004" pitchFamily="50" charset="0"/>
              <a:cs typeface="Arial"/>
            </a:endParaRPr>
          </a:p>
          <a:p>
            <a:pPr marL="265306" marR="259928" indent="-258135">
              <a:lnSpc>
                <a:spcPts val="1711"/>
              </a:lnSpc>
              <a:buChar char="•"/>
              <a:tabLst>
                <a:tab pos="264947" algn="l"/>
                <a:tab pos="265306" algn="l"/>
              </a:tabLst>
            </a:pPr>
            <a:r>
              <a:rPr sz="1600" dirty="0">
                <a:latin typeface="TT Commons" panose="02000506040000020004" pitchFamily="50" charset="0"/>
                <a:cs typeface="Arial"/>
              </a:rPr>
              <a:t>Indicated for daily care of oily, seborrheic and acne prone skin.  Regulates sebaceous secretion, redness and pore dilation</a:t>
            </a:r>
          </a:p>
          <a:p>
            <a:pPr>
              <a:spcBef>
                <a:spcPts val="28"/>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How to use: apply on the area to be treated with gentle massages until its absorption</a:t>
            </a:r>
          </a:p>
        </p:txBody>
      </p:sp>
      <p:sp>
        <p:nvSpPr>
          <p:cNvPr id="9" name="object 7"/>
          <p:cNvSpPr/>
          <p:nvPr/>
        </p:nvSpPr>
        <p:spPr>
          <a:xfrm>
            <a:off x="965200" y="1325222"/>
            <a:ext cx="1251035" cy="3312576"/>
          </a:xfrm>
          <a:prstGeom prst="rect">
            <a:avLst/>
          </a:prstGeom>
          <a:blipFill>
            <a:blip r:embed="rId2"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186325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DAMAGED SKINS and need for regeneration</a:t>
            </a:r>
          </a:p>
        </p:txBody>
      </p:sp>
      <p:sp>
        <p:nvSpPr>
          <p:cNvPr id="8" name="object 6"/>
          <p:cNvSpPr txBox="1"/>
          <p:nvPr/>
        </p:nvSpPr>
        <p:spPr>
          <a:xfrm>
            <a:off x="661068" y="3924300"/>
            <a:ext cx="8961521" cy="1070480"/>
          </a:xfrm>
          <a:prstGeom prst="rect">
            <a:avLst/>
          </a:prstGeom>
        </p:spPr>
        <p:txBody>
          <a:bodyPr vert="horz" wrap="square" lIns="0" tIns="7170" rIns="0" bIns="0" rtlCol="0">
            <a:spAutoFit/>
          </a:bodyPr>
          <a:lstStyle/>
          <a:p>
            <a:pPr marL="7170" marR="2868" algn="ctr">
              <a:lnSpc>
                <a:spcPct val="150100"/>
              </a:lnSpc>
              <a:spcBef>
                <a:spcPts val="56"/>
              </a:spcBef>
            </a:pPr>
            <a:r>
              <a:rPr sz="1600" spc="-141" dirty="0">
                <a:latin typeface="TT Commons" panose="02000506040000020004" pitchFamily="50" charset="0"/>
                <a:cs typeface="Arial"/>
              </a:rPr>
              <a:t>This</a:t>
            </a:r>
            <a:r>
              <a:rPr sz="1600" spc="-82" dirty="0">
                <a:latin typeface="TT Commons" panose="02000506040000020004" pitchFamily="50" charset="0"/>
                <a:cs typeface="Arial"/>
              </a:rPr>
              <a:t> line</a:t>
            </a:r>
            <a:r>
              <a:rPr sz="1600" spc="-79" dirty="0">
                <a:latin typeface="TT Commons" panose="02000506040000020004" pitchFamily="50" charset="0"/>
                <a:cs typeface="Arial"/>
              </a:rPr>
              <a:t> of</a:t>
            </a:r>
            <a:r>
              <a:rPr sz="1600" spc="-203" dirty="0">
                <a:latin typeface="TT Commons" panose="02000506040000020004" pitchFamily="50" charset="0"/>
                <a:cs typeface="Arial"/>
              </a:rPr>
              <a:t> CPI </a:t>
            </a:r>
            <a:r>
              <a:rPr sz="1600" spc="-96" dirty="0">
                <a:latin typeface="TT Commons" panose="02000506040000020004" pitchFamily="50" charset="0"/>
                <a:cs typeface="Arial"/>
              </a:rPr>
              <a:t>is</a:t>
            </a:r>
            <a:r>
              <a:rPr sz="1600" spc="-56" dirty="0">
                <a:latin typeface="TT Commons" panose="02000506040000020004" pitchFamily="50" charset="0"/>
                <a:cs typeface="Arial"/>
              </a:rPr>
              <a:t> oriented</a:t>
            </a:r>
            <a:r>
              <a:rPr sz="1600" spc="-136" dirty="0">
                <a:latin typeface="TT Commons" panose="02000506040000020004" pitchFamily="50" charset="0"/>
                <a:cs typeface="Arial"/>
              </a:rPr>
              <a:t> to those</a:t>
            </a:r>
            <a:r>
              <a:rPr sz="1600" spc="-88" dirty="0">
                <a:latin typeface="TT Commons" panose="02000506040000020004" pitchFamily="50" charset="0"/>
                <a:cs typeface="Arial"/>
              </a:rPr>
              <a:t> skins that</a:t>
            </a:r>
            <a:r>
              <a:rPr sz="1600" spc="-79" dirty="0">
                <a:latin typeface="TT Commons" panose="02000506040000020004" pitchFamily="50" charset="0"/>
                <a:cs typeface="Arial"/>
              </a:rPr>
              <a:t> need</a:t>
            </a:r>
            <a:r>
              <a:rPr sz="1600" spc="-88" dirty="0">
                <a:latin typeface="TT Commons" panose="02000506040000020004" pitchFamily="50" charset="0"/>
                <a:cs typeface="Arial"/>
              </a:rPr>
              <a:t> skin</a:t>
            </a:r>
            <a:r>
              <a:rPr sz="1600" spc="-85" dirty="0">
                <a:latin typeface="TT Commons" panose="02000506040000020004" pitchFamily="50" charset="0"/>
                <a:cs typeface="Arial"/>
              </a:rPr>
              <a:t> regeneration</a:t>
            </a:r>
            <a:r>
              <a:rPr sz="1600" spc="-90" dirty="0">
                <a:latin typeface="TT Commons" panose="02000506040000020004" pitchFamily="50" charset="0"/>
                <a:cs typeface="Arial"/>
              </a:rPr>
              <a:t> by </a:t>
            </a:r>
            <a:r>
              <a:rPr sz="1600" spc="-68" dirty="0">
                <a:latin typeface="TT Commons" panose="02000506040000020004" pitchFamily="50" charset="0"/>
                <a:cs typeface="Arial"/>
              </a:rPr>
              <a:t>providing</a:t>
            </a:r>
            <a:r>
              <a:rPr sz="1600" spc="-90" dirty="0">
                <a:latin typeface="TT Commons" panose="02000506040000020004" pitchFamily="50" charset="0"/>
                <a:cs typeface="Arial"/>
              </a:rPr>
              <a:t> a</a:t>
            </a:r>
            <a:r>
              <a:rPr sz="1600" spc="-73" dirty="0">
                <a:latin typeface="TT Commons" panose="02000506040000020004" pitchFamily="50" charset="0"/>
                <a:cs typeface="Arial"/>
              </a:rPr>
              <a:t> </a:t>
            </a:r>
            <a:r>
              <a:rPr sz="1600" spc="-85" dirty="0">
                <a:latin typeface="TT Commons" panose="02000506040000020004" pitchFamily="50" charset="0"/>
                <a:cs typeface="Arial"/>
              </a:rPr>
              <a:t>solution</a:t>
            </a:r>
            <a:r>
              <a:rPr sz="1600" spc="-73" dirty="0">
                <a:latin typeface="TT Commons" panose="02000506040000020004" pitchFamily="50" charset="0"/>
                <a:cs typeface="Arial"/>
              </a:rPr>
              <a:t> in</a:t>
            </a:r>
            <a:r>
              <a:rPr sz="1600" spc="-96" dirty="0">
                <a:latin typeface="TT Commons" panose="02000506040000020004" pitchFamily="50" charset="0"/>
                <a:cs typeface="Arial"/>
              </a:rPr>
              <a:t> oil</a:t>
            </a:r>
            <a:r>
              <a:rPr sz="1600" spc="-40" dirty="0">
                <a:latin typeface="TT Commons" panose="02000506040000020004" pitchFamily="50" charset="0"/>
                <a:cs typeface="Arial"/>
              </a:rPr>
              <a:t> and another</a:t>
            </a:r>
            <a:r>
              <a:rPr sz="1600" spc="-85" dirty="0">
                <a:latin typeface="TT Commons" panose="02000506040000020004" pitchFamily="50" charset="0"/>
                <a:cs typeface="Arial"/>
              </a:rPr>
              <a:t> in</a:t>
            </a:r>
            <a:r>
              <a:rPr sz="1600" spc="-231" dirty="0">
                <a:latin typeface="TT Commons" panose="02000506040000020004" pitchFamily="50" charset="0"/>
                <a:cs typeface="Arial"/>
              </a:rPr>
              <a:t> </a:t>
            </a:r>
            <a:r>
              <a:rPr sz="1600" spc="-82" dirty="0">
                <a:latin typeface="TT Commons" panose="02000506040000020004" pitchFamily="50" charset="0"/>
                <a:cs typeface="Arial"/>
              </a:rPr>
              <a:t>gel.</a:t>
            </a:r>
            <a:r>
              <a:rPr lang="es-ES" sz="1600" spc="-82" dirty="0">
                <a:latin typeface="TT Commons" panose="02000506040000020004" pitchFamily="50" charset="0"/>
                <a:cs typeface="Arial"/>
              </a:rPr>
              <a:t> </a:t>
            </a:r>
            <a:r>
              <a:rPr sz="1600" spc="-121" dirty="0">
                <a:latin typeface="TT Commons" panose="02000506040000020004" pitchFamily="50" charset="0"/>
                <a:cs typeface="Arial"/>
              </a:rPr>
              <a:t>Thanks</a:t>
            </a:r>
            <a:r>
              <a:rPr sz="1600" spc="-71" dirty="0">
                <a:latin typeface="TT Commons" panose="02000506040000020004" pitchFamily="50" charset="0"/>
                <a:cs typeface="Arial"/>
              </a:rPr>
              <a:t> to the extract</a:t>
            </a:r>
            <a:r>
              <a:rPr sz="1600" spc="-54" dirty="0">
                <a:latin typeface="TT Commons" panose="02000506040000020004" pitchFamily="50" charset="0"/>
                <a:cs typeface="Arial"/>
              </a:rPr>
              <a:t> of Hypericum </a:t>
            </a:r>
            <a:r>
              <a:rPr sz="1600" spc="-82" dirty="0">
                <a:latin typeface="TT Commons" panose="02000506040000020004" pitchFamily="50" charset="0"/>
                <a:cs typeface="Arial"/>
              </a:rPr>
              <a:t>perforatum </a:t>
            </a:r>
            <a:r>
              <a:rPr sz="1600" i="1" spc="-90" dirty="0">
                <a:latin typeface="TT Commons" panose="02000506040000020004" pitchFamily="50" charset="0"/>
                <a:cs typeface="Arial"/>
              </a:rPr>
              <a:t>we</a:t>
            </a:r>
            <a:r>
              <a:rPr sz="1600" i="1" spc="-45" dirty="0">
                <a:latin typeface="TT Commons" panose="02000506040000020004" pitchFamily="50" charset="0"/>
                <a:cs typeface="Arial"/>
              </a:rPr>
              <a:t> provide </a:t>
            </a:r>
            <a:r>
              <a:rPr sz="1600" spc="-138" dirty="0">
                <a:latin typeface="TT Commons" panose="02000506040000020004" pitchFamily="50" charset="0"/>
                <a:cs typeface="Arial"/>
              </a:rPr>
              <a:t>to the</a:t>
            </a:r>
            <a:r>
              <a:rPr sz="1600" spc="-76" dirty="0">
                <a:latin typeface="TT Commons" panose="02000506040000020004" pitchFamily="50" charset="0"/>
                <a:cs typeface="Arial"/>
              </a:rPr>
              <a:t> skin</a:t>
            </a:r>
            <a:r>
              <a:rPr sz="1600" spc="-42" dirty="0">
                <a:latin typeface="TT Commons" panose="02000506040000020004" pitchFamily="50" charset="0"/>
                <a:cs typeface="Arial"/>
              </a:rPr>
              <a:t> a</a:t>
            </a:r>
            <a:r>
              <a:rPr sz="1600" spc="-88" dirty="0">
                <a:latin typeface="TT Commons" panose="02000506040000020004" pitchFamily="50" charset="0"/>
                <a:cs typeface="Arial"/>
              </a:rPr>
              <a:t> </a:t>
            </a:r>
            <a:r>
              <a:rPr sz="1600" spc="-59" dirty="0">
                <a:latin typeface="TT Commons" panose="02000506040000020004" pitchFamily="50" charset="0"/>
                <a:cs typeface="Arial"/>
              </a:rPr>
              <a:t>high</a:t>
            </a:r>
            <a:r>
              <a:rPr sz="1600" spc="-104" dirty="0">
                <a:latin typeface="TT Commons" panose="02000506040000020004" pitchFamily="50" charset="0"/>
                <a:cs typeface="Arial"/>
              </a:rPr>
              <a:t> capacity</a:t>
            </a:r>
            <a:r>
              <a:rPr sz="1600" spc="-85" dirty="0">
                <a:latin typeface="TT Commons" panose="02000506040000020004" pitchFamily="50" charset="0"/>
                <a:cs typeface="Arial"/>
              </a:rPr>
              <a:t> of regeneration</a:t>
            </a:r>
            <a:r>
              <a:rPr sz="1600" spc="-96" dirty="0">
                <a:latin typeface="TT Commons" panose="02000506040000020004" pitchFamily="50" charset="0"/>
                <a:cs typeface="Arial"/>
              </a:rPr>
              <a:t> and</a:t>
            </a:r>
            <a:r>
              <a:rPr sz="1600" spc="-79" dirty="0">
                <a:latin typeface="TT Commons" panose="02000506040000020004" pitchFamily="50" charset="0"/>
                <a:cs typeface="Arial"/>
              </a:rPr>
              <a:t> recovery</a:t>
            </a:r>
            <a:r>
              <a:rPr sz="1600" spc="-59" dirty="0">
                <a:latin typeface="TT Commons" panose="02000506040000020004" pitchFamily="50" charset="0"/>
                <a:cs typeface="Arial"/>
              </a:rPr>
              <a:t> of</a:t>
            </a:r>
            <a:r>
              <a:rPr sz="1600" spc="-90" dirty="0">
                <a:latin typeface="TT Commons" panose="02000506040000020004" pitchFamily="50" charset="0"/>
                <a:cs typeface="Arial"/>
              </a:rPr>
              <a:t> the normal </a:t>
            </a:r>
            <a:r>
              <a:rPr sz="1600" spc="-85" dirty="0">
                <a:latin typeface="TT Commons" panose="02000506040000020004" pitchFamily="50" charset="0"/>
                <a:cs typeface="Arial"/>
              </a:rPr>
              <a:t>state</a:t>
            </a:r>
            <a:r>
              <a:rPr sz="1600" spc="-71" dirty="0">
                <a:latin typeface="TT Commons" panose="02000506040000020004" pitchFamily="50" charset="0"/>
                <a:cs typeface="Arial"/>
              </a:rPr>
              <a:t> of the</a:t>
            </a:r>
            <a:r>
              <a:rPr sz="1600" spc="-296" dirty="0">
                <a:latin typeface="TT Commons" panose="02000506040000020004" pitchFamily="50" charset="0"/>
                <a:cs typeface="Arial"/>
              </a:rPr>
              <a:t> </a:t>
            </a:r>
            <a:r>
              <a:rPr sz="1600" spc="-99" dirty="0">
                <a:latin typeface="TT Commons" panose="02000506040000020004" pitchFamily="50" charset="0"/>
                <a:cs typeface="Arial"/>
              </a:rPr>
              <a:t>same</a:t>
            </a:r>
            <a:endParaRPr sz="1600" dirty="0">
              <a:latin typeface="TT Commons" panose="02000506040000020004" pitchFamily="50" charset="0"/>
              <a:cs typeface="Arial"/>
            </a:endParaRPr>
          </a:p>
        </p:txBody>
      </p:sp>
      <p:sp>
        <p:nvSpPr>
          <p:cNvPr id="4" name="object 4"/>
          <p:cNvSpPr/>
          <p:nvPr/>
        </p:nvSpPr>
        <p:spPr>
          <a:xfrm>
            <a:off x="5141828" y="1485900"/>
            <a:ext cx="809640" cy="228143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4289753" y="1835363"/>
            <a:ext cx="548303" cy="1923243"/>
          </a:xfrm>
          <a:prstGeom prst="rect">
            <a:avLst/>
          </a:prstGeom>
          <a:blipFill>
            <a:blip r:embed="rId3"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41606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7894" y="4669307"/>
            <a:ext cx="4216364" cy="330541"/>
            <a:chOff x="917321" y="7711313"/>
            <a:chExt cx="7468234" cy="585470"/>
          </a:xfrm>
        </p:grpSpPr>
        <p:sp>
          <p:nvSpPr>
            <p:cNvPr id="3" name="object 3"/>
            <p:cNvSpPr/>
            <p:nvPr/>
          </p:nvSpPr>
          <p:spPr>
            <a:xfrm>
              <a:off x="920496" y="7714488"/>
              <a:ext cx="7461884" cy="579120"/>
            </a:xfrm>
            <a:custGeom>
              <a:avLst/>
              <a:gdLst/>
              <a:ahLst/>
              <a:cxnLst/>
              <a:rect l="l" t="t" r="r" b="b"/>
              <a:pathLst>
                <a:path w="7461884" h="579120">
                  <a:moveTo>
                    <a:pt x="7364983"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7364983"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3" y="0"/>
                  </a:lnTo>
                  <a:close/>
                </a:path>
              </a:pathLst>
            </a:custGeom>
            <a:solidFill>
              <a:srgbClr val="006FC0"/>
            </a:solidFill>
            <a:ln>
              <a:noFill/>
            </a:ln>
          </p:spPr>
          <p:txBody>
            <a:bodyPr wrap="square" lIns="0" tIns="0" rIns="0" bIns="0" rtlCol="0"/>
            <a:lstStyle/>
            <a:p>
              <a:endParaRPr sz="597"/>
            </a:p>
          </p:txBody>
        </p:sp>
        <p:sp>
          <p:nvSpPr>
            <p:cNvPr id="4" name="object 4"/>
            <p:cNvSpPr/>
            <p:nvPr/>
          </p:nvSpPr>
          <p:spPr>
            <a:xfrm>
              <a:off x="920496" y="7714488"/>
              <a:ext cx="7461884" cy="579120"/>
            </a:xfrm>
            <a:custGeom>
              <a:avLst/>
              <a:gdLst/>
              <a:ahLst/>
              <a:cxnLst/>
              <a:rect l="l" t="t" r="r" b="b"/>
              <a:pathLst>
                <a:path w="7461884" h="579120">
                  <a:moveTo>
                    <a:pt x="0" y="96519"/>
                  </a:moveTo>
                  <a:lnTo>
                    <a:pt x="7585" y="58952"/>
                  </a:lnTo>
                  <a:lnTo>
                    <a:pt x="28271" y="28271"/>
                  </a:lnTo>
                  <a:lnTo>
                    <a:pt x="58952" y="7585"/>
                  </a:lnTo>
                  <a:lnTo>
                    <a:pt x="96519" y="0"/>
                  </a:lnTo>
                  <a:lnTo>
                    <a:pt x="7364983"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3"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5" name="object 5"/>
          <p:cNvSpPr txBox="1"/>
          <p:nvPr/>
        </p:nvSpPr>
        <p:spPr>
          <a:xfrm>
            <a:off x="2395093" y="4694732"/>
            <a:ext cx="46282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MbM</a:t>
            </a:r>
            <a:endParaRPr sz="1600" dirty="0">
              <a:latin typeface="Bebas Neue Regular" panose="00000500000000000000" pitchFamily="50" charset="0"/>
              <a:cs typeface="Carlito"/>
            </a:endParaRPr>
          </a:p>
        </p:txBody>
      </p:sp>
      <p:grpSp>
        <p:nvGrpSpPr>
          <p:cNvPr id="6" name="object 6"/>
          <p:cNvGrpSpPr/>
          <p:nvPr/>
        </p:nvGrpSpPr>
        <p:grpSpPr>
          <a:xfrm>
            <a:off x="5198592" y="4670238"/>
            <a:ext cx="4216006" cy="330541"/>
            <a:chOff x="9208007" y="7712963"/>
            <a:chExt cx="7467600" cy="585470"/>
          </a:xfrm>
        </p:grpSpPr>
        <p:sp>
          <p:nvSpPr>
            <p:cNvPr id="7" name="object 7"/>
            <p:cNvSpPr/>
            <p:nvPr/>
          </p:nvSpPr>
          <p:spPr>
            <a:xfrm>
              <a:off x="9211055" y="7716011"/>
              <a:ext cx="7461884" cy="579120"/>
            </a:xfrm>
            <a:custGeom>
              <a:avLst/>
              <a:gdLst/>
              <a:ahLst/>
              <a:cxnLst/>
              <a:rect l="l" t="t" r="r" b="b"/>
              <a:pathLst>
                <a:path w="7461884" h="579120">
                  <a:moveTo>
                    <a:pt x="7364984" y="0"/>
                  </a:moveTo>
                  <a:lnTo>
                    <a:pt x="96520" y="0"/>
                  </a:lnTo>
                  <a:lnTo>
                    <a:pt x="58935" y="7585"/>
                  </a:lnTo>
                  <a:lnTo>
                    <a:pt x="28257" y="28271"/>
                  </a:lnTo>
                  <a:lnTo>
                    <a:pt x="7580" y="58952"/>
                  </a:lnTo>
                  <a:lnTo>
                    <a:pt x="0" y="96519"/>
                  </a:lnTo>
                  <a:lnTo>
                    <a:pt x="0" y="482599"/>
                  </a:lnTo>
                  <a:lnTo>
                    <a:pt x="7580" y="520167"/>
                  </a:lnTo>
                  <a:lnTo>
                    <a:pt x="28257" y="550848"/>
                  </a:lnTo>
                  <a:lnTo>
                    <a:pt x="58935" y="571534"/>
                  </a:lnTo>
                  <a:lnTo>
                    <a:pt x="96520" y="579119"/>
                  </a:lnTo>
                  <a:lnTo>
                    <a:pt x="7364984"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4" y="0"/>
                  </a:lnTo>
                  <a:close/>
                </a:path>
              </a:pathLst>
            </a:custGeom>
            <a:solidFill>
              <a:srgbClr val="006FC0"/>
            </a:solidFill>
            <a:ln>
              <a:noFill/>
            </a:ln>
          </p:spPr>
          <p:txBody>
            <a:bodyPr wrap="square" lIns="0" tIns="0" rIns="0" bIns="0" rtlCol="0"/>
            <a:lstStyle/>
            <a:p>
              <a:endParaRPr sz="597"/>
            </a:p>
          </p:txBody>
        </p:sp>
        <p:sp>
          <p:nvSpPr>
            <p:cNvPr id="8" name="object 8"/>
            <p:cNvSpPr/>
            <p:nvPr/>
          </p:nvSpPr>
          <p:spPr>
            <a:xfrm>
              <a:off x="9211055" y="7716011"/>
              <a:ext cx="7461884" cy="579120"/>
            </a:xfrm>
            <a:custGeom>
              <a:avLst/>
              <a:gdLst/>
              <a:ahLst/>
              <a:cxnLst/>
              <a:rect l="l" t="t" r="r" b="b"/>
              <a:pathLst>
                <a:path w="7461884" h="579120">
                  <a:moveTo>
                    <a:pt x="0" y="96519"/>
                  </a:moveTo>
                  <a:lnTo>
                    <a:pt x="7580" y="58952"/>
                  </a:lnTo>
                  <a:lnTo>
                    <a:pt x="28257" y="28271"/>
                  </a:lnTo>
                  <a:lnTo>
                    <a:pt x="58935" y="7585"/>
                  </a:lnTo>
                  <a:lnTo>
                    <a:pt x="96520" y="0"/>
                  </a:lnTo>
                  <a:lnTo>
                    <a:pt x="7364984"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4" y="579119"/>
                  </a:lnTo>
                  <a:lnTo>
                    <a:pt x="96520" y="579119"/>
                  </a:lnTo>
                  <a:lnTo>
                    <a:pt x="58935" y="571534"/>
                  </a:lnTo>
                  <a:lnTo>
                    <a:pt x="28257" y="550848"/>
                  </a:lnTo>
                  <a:lnTo>
                    <a:pt x="7580" y="520167"/>
                  </a:lnTo>
                  <a:lnTo>
                    <a:pt x="0" y="482599"/>
                  </a:lnTo>
                  <a:lnTo>
                    <a:pt x="0" y="96519"/>
                  </a:lnTo>
                  <a:close/>
                </a:path>
              </a:pathLst>
            </a:custGeom>
            <a:ln w="6096">
              <a:noFill/>
            </a:ln>
          </p:spPr>
          <p:txBody>
            <a:bodyPr wrap="square" lIns="0" tIns="0" rIns="0" bIns="0" rtlCol="0"/>
            <a:lstStyle/>
            <a:p>
              <a:endParaRPr sz="597"/>
            </a:p>
          </p:txBody>
        </p:sp>
      </p:grpSp>
      <p:sp>
        <p:nvSpPr>
          <p:cNvPr id="9" name="object 9"/>
          <p:cNvSpPr txBox="1"/>
          <p:nvPr/>
        </p:nvSpPr>
        <p:spPr>
          <a:xfrm>
            <a:off x="6573743" y="4695592"/>
            <a:ext cx="1467356"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Hypericum</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a:latin typeface="Bebas Neue Regular" panose="00000500000000000000" pitchFamily="50" charset="0"/>
              <a:cs typeface="Carlito"/>
            </a:endParaRPr>
          </a:p>
        </p:txBody>
      </p:sp>
      <p:sp>
        <p:nvSpPr>
          <p:cNvPr id="10" name="object 10"/>
          <p:cNvSpPr txBox="1"/>
          <p:nvPr/>
        </p:nvSpPr>
        <p:spPr>
          <a:xfrm>
            <a:off x="2015509" y="1337443"/>
            <a:ext cx="1560926" cy="250150"/>
          </a:xfrm>
          <a:prstGeom prst="rect">
            <a:avLst/>
          </a:prstGeom>
        </p:spPr>
        <p:txBody>
          <a:bodyPr vert="horz" wrap="square" lIns="0" tIns="6812" rIns="0" bIns="0" rtlCol="0">
            <a:spAutoFit/>
          </a:bodyPr>
          <a:lstStyle/>
          <a:p>
            <a:pPr marL="7170">
              <a:spcBef>
                <a:spcPts val="54"/>
              </a:spcBef>
            </a:pPr>
            <a:r>
              <a:rPr sz="1581" spc="-73" dirty="0">
                <a:latin typeface="TT Commons" panose="02000506040000020004" pitchFamily="50" charset="0"/>
                <a:cs typeface="Arial"/>
              </a:rPr>
              <a:t>Regenerative oil</a:t>
            </a:r>
            <a:r>
              <a:rPr sz="1581" spc="-102" dirty="0">
                <a:latin typeface="TT Commons" panose="02000506040000020004" pitchFamily="50" charset="0"/>
                <a:cs typeface="Arial"/>
              </a:rPr>
              <a:t> </a:t>
            </a:r>
            <a:endParaRPr sz="1581" dirty="0">
              <a:latin typeface="TT Commons" panose="02000506040000020004" pitchFamily="50" charset="0"/>
              <a:cs typeface="Arial"/>
            </a:endParaRPr>
          </a:p>
        </p:txBody>
      </p:sp>
      <p:sp>
        <p:nvSpPr>
          <p:cNvPr id="11" name="object 11"/>
          <p:cNvSpPr txBox="1"/>
          <p:nvPr/>
        </p:nvSpPr>
        <p:spPr>
          <a:xfrm>
            <a:off x="6768409" y="1337443"/>
            <a:ext cx="1325747" cy="250150"/>
          </a:xfrm>
          <a:prstGeom prst="rect">
            <a:avLst/>
          </a:prstGeom>
        </p:spPr>
        <p:txBody>
          <a:bodyPr vert="horz" wrap="square" lIns="0" tIns="6812" rIns="0" bIns="0" rtlCol="0">
            <a:spAutoFit/>
          </a:bodyPr>
          <a:lstStyle/>
          <a:p>
            <a:pPr marL="7170">
              <a:spcBef>
                <a:spcPts val="54"/>
              </a:spcBef>
            </a:pPr>
            <a:r>
              <a:rPr sz="1581" spc="-115" dirty="0">
                <a:latin typeface="TT Commons" panose="02000506040000020004" pitchFamily="50" charset="0"/>
                <a:cs typeface="Arial"/>
              </a:rPr>
              <a:t>Regenerating gel</a:t>
            </a:r>
            <a:r>
              <a:rPr sz="1581" spc="-107" dirty="0">
                <a:latin typeface="TT Commons" panose="02000506040000020004" pitchFamily="50" charset="0"/>
                <a:cs typeface="Arial"/>
              </a:rPr>
              <a:t> </a:t>
            </a:r>
            <a:endParaRPr sz="1581">
              <a:latin typeface="TT Commons" panose="02000506040000020004" pitchFamily="50" charset="0"/>
              <a:cs typeface="Arial"/>
            </a:endParaRPr>
          </a:p>
        </p:txBody>
      </p:sp>
      <p:sp>
        <p:nvSpPr>
          <p:cNvPr id="12" name="object 12"/>
          <p:cNvSpPr txBox="1"/>
          <p:nvPr/>
        </p:nvSpPr>
        <p:spPr>
          <a:xfrm>
            <a:off x="3206099" y="3513061"/>
            <a:ext cx="895543"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30</a:t>
            </a:r>
            <a:r>
              <a:rPr sz="1016" spc="-68"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79" dirty="0">
                <a:solidFill>
                  <a:srgbClr val="093E68"/>
                </a:solidFill>
                <a:latin typeface="Arial"/>
                <a:cs typeface="Arial"/>
              </a:rPr>
              <a:t> </a:t>
            </a:r>
            <a:r>
              <a:rPr sz="1016" spc="-51" dirty="0">
                <a:solidFill>
                  <a:srgbClr val="093E68"/>
                </a:solidFill>
                <a:latin typeface="Arial"/>
                <a:cs typeface="Arial"/>
              </a:rPr>
              <a:t>0610657</a:t>
            </a:r>
            <a:endParaRPr sz="1016" dirty="0">
              <a:latin typeface="Arial"/>
              <a:cs typeface="Arial"/>
            </a:endParaRPr>
          </a:p>
        </p:txBody>
      </p:sp>
      <p:sp>
        <p:nvSpPr>
          <p:cNvPr id="13" name="object 13"/>
          <p:cNvSpPr txBox="1"/>
          <p:nvPr/>
        </p:nvSpPr>
        <p:spPr>
          <a:xfrm>
            <a:off x="8118893" y="3513060"/>
            <a:ext cx="895543"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a:t>
            </a:r>
            <a:r>
              <a:rPr sz="1016" spc="-54" dirty="0">
                <a:solidFill>
                  <a:srgbClr val="093E68"/>
                </a:solidFill>
                <a:latin typeface="Arial"/>
                <a:cs typeface="Arial"/>
              </a:rPr>
              <a:t>50</a:t>
            </a:r>
            <a:r>
              <a:rPr sz="1016" spc="-6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79" dirty="0">
                <a:solidFill>
                  <a:srgbClr val="093E68"/>
                </a:solidFill>
                <a:latin typeface="Arial"/>
                <a:cs typeface="Arial"/>
              </a:rPr>
              <a:t> </a:t>
            </a:r>
            <a:r>
              <a:rPr sz="1016" spc="-51" dirty="0">
                <a:solidFill>
                  <a:srgbClr val="093E68"/>
                </a:solidFill>
                <a:latin typeface="Arial"/>
                <a:cs typeface="Arial"/>
              </a:rPr>
              <a:t>0610631</a:t>
            </a:r>
            <a:endParaRPr sz="1016" dirty="0">
              <a:latin typeface="Arial"/>
              <a:cs typeface="Arial"/>
            </a:endParaRPr>
          </a:p>
        </p:txBody>
      </p:sp>
      <p:sp>
        <p:nvSpPr>
          <p:cNvPr id="21"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DAMAGED SKINS and need for regeneration</a:t>
            </a:r>
          </a:p>
        </p:txBody>
      </p:sp>
      <p:sp>
        <p:nvSpPr>
          <p:cNvPr id="15" name="object 15"/>
          <p:cNvSpPr/>
          <p:nvPr/>
        </p:nvSpPr>
        <p:spPr>
          <a:xfrm>
            <a:off x="6428988" y="2028509"/>
            <a:ext cx="898248" cy="2532325"/>
          </a:xfrm>
          <a:prstGeom prst="rect">
            <a:avLst/>
          </a:prstGeom>
          <a:blipFill>
            <a:blip r:embed="rId2" cstate="print"/>
            <a:stretch>
              <a:fillRect/>
            </a:stretch>
          </a:blipFill>
        </p:spPr>
        <p:txBody>
          <a:bodyPr wrap="square" lIns="0" tIns="0" rIns="0" bIns="0" rtlCol="0"/>
          <a:lstStyle/>
          <a:p>
            <a:endParaRPr sz="597"/>
          </a:p>
        </p:txBody>
      </p:sp>
      <p:sp>
        <p:nvSpPr>
          <p:cNvPr id="16" name="object 16"/>
          <p:cNvSpPr/>
          <p:nvPr/>
        </p:nvSpPr>
        <p:spPr>
          <a:xfrm>
            <a:off x="1750932" y="2052013"/>
            <a:ext cx="943009" cy="2619086"/>
          </a:xfrm>
          <a:prstGeom prst="rect">
            <a:avLst/>
          </a:prstGeom>
          <a:blipFill>
            <a:blip r:embed="rId3" cstate="print"/>
            <a:stretch>
              <a:fillRect/>
            </a:stretch>
          </a:blipFill>
        </p:spPr>
        <p:txBody>
          <a:bodyPr wrap="square" lIns="0" tIns="0" rIns="0" bIns="0" rtlCol="0"/>
          <a:lstStyle/>
          <a:p>
            <a:endParaRPr sz="59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1</a:t>
            </a:fld>
            <a:endParaRPr sz="875">
              <a:latin typeface="Carlito"/>
              <a:cs typeface="Carlito"/>
            </a:endParaRPr>
          </a:p>
        </p:txBody>
      </p:sp>
      <p:sp>
        <p:nvSpPr>
          <p:cNvPr id="6" name="object 6"/>
          <p:cNvSpPr txBox="1"/>
          <p:nvPr/>
        </p:nvSpPr>
        <p:spPr>
          <a:xfrm>
            <a:off x="1005889" y="1247444"/>
            <a:ext cx="5902911" cy="2051691"/>
          </a:xfrm>
          <a:prstGeom prst="rect">
            <a:avLst/>
          </a:prstGeom>
        </p:spPr>
        <p:txBody>
          <a:bodyPr vert="horz" wrap="square" lIns="0" tIns="131929" rIns="0" bIns="0" rtlCol="0">
            <a:spAutoFit/>
          </a:bodyPr>
          <a:lstStyle/>
          <a:p>
            <a:pPr marL="200772" indent="-193601">
              <a:spcBef>
                <a:spcPts val="1039"/>
              </a:spcBef>
              <a:buAutoNum type="arabicPeriod"/>
              <a:tabLst>
                <a:tab pos="200772" algn="l"/>
              </a:tabLst>
            </a:pPr>
            <a:r>
              <a:rPr sz="2400" spc="-8" dirty="0">
                <a:latin typeface="Bebas Neue Regular" panose="00000500000000000000" pitchFamily="50" charset="0"/>
                <a:cs typeface="Carlito"/>
              </a:rPr>
              <a:t>Hydration</a:t>
            </a:r>
            <a:r>
              <a:rPr sz="2400" spc="-11" dirty="0">
                <a:latin typeface="Bebas Neue Regular" panose="00000500000000000000" pitchFamily="50" charset="0"/>
                <a:cs typeface="Carlito"/>
              </a:rPr>
              <a:t> for</a:t>
            </a:r>
            <a:r>
              <a:rPr sz="2400" spc="-3" dirty="0">
                <a:latin typeface="Bebas Neue Regular" panose="00000500000000000000" pitchFamily="50" charset="0"/>
                <a:cs typeface="Carlito"/>
              </a:rPr>
              <a:t> dry skin</a:t>
            </a:r>
            <a:r>
              <a:rPr sz="2400" spc="-17" dirty="0">
                <a:latin typeface="Bebas Neue Regular" panose="00000500000000000000" pitchFamily="50" charset="0"/>
                <a:cs typeface="Carlito"/>
              </a:rPr>
              <a:t> </a:t>
            </a:r>
            <a:r>
              <a:rPr sz="2400" spc="-3" dirty="0">
                <a:latin typeface="Bebas Neue Regular" panose="00000500000000000000" pitchFamily="50" charset="0"/>
                <a:cs typeface="Carlito"/>
              </a:rPr>
              <a:t>.</a:t>
            </a:r>
            <a:endParaRPr sz="2400" dirty="0">
              <a:latin typeface="Bebas Neue Regular" panose="00000500000000000000" pitchFamily="50" charset="0"/>
              <a:cs typeface="Carlito"/>
            </a:endParaRPr>
          </a:p>
          <a:p>
            <a:pPr marL="200772" indent="-193601">
              <a:spcBef>
                <a:spcPts val="982"/>
              </a:spcBef>
              <a:buAutoNum type="arabicPeriod"/>
              <a:tabLst>
                <a:tab pos="200772" algn="l"/>
              </a:tabLst>
            </a:pPr>
            <a:r>
              <a:rPr sz="2400" dirty="0">
                <a:latin typeface="Bebas Neue Regular" panose="00000500000000000000" pitchFamily="50" charset="0"/>
                <a:cs typeface="Carlito"/>
              </a:rPr>
              <a:t>Atopic</a:t>
            </a:r>
            <a:r>
              <a:rPr sz="2400" spc="-8" dirty="0">
                <a:latin typeface="Bebas Neue Regular" panose="00000500000000000000" pitchFamily="50" charset="0"/>
                <a:cs typeface="Carlito"/>
              </a:rPr>
              <a:t> and</a:t>
            </a:r>
            <a:r>
              <a:rPr sz="2400" dirty="0">
                <a:latin typeface="Bebas Neue Regular" panose="00000500000000000000" pitchFamily="50" charset="0"/>
                <a:cs typeface="Carlito"/>
              </a:rPr>
              <a:t> sensitive skin</a:t>
            </a:r>
            <a:r>
              <a:rPr sz="2400" spc="-34" dirty="0">
                <a:latin typeface="Bebas Neue Regular" panose="00000500000000000000" pitchFamily="50" charset="0"/>
                <a:cs typeface="Carlito"/>
              </a:rPr>
              <a:t> </a:t>
            </a:r>
            <a:r>
              <a:rPr sz="2400" spc="-3" dirty="0">
                <a:latin typeface="Bebas Neue Regular" panose="00000500000000000000" pitchFamily="50" charset="0"/>
                <a:cs typeface="Carlito"/>
              </a:rPr>
              <a:t>.</a:t>
            </a:r>
            <a:endParaRPr sz="2400" dirty="0">
              <a:latin typeface="Bebas Neue Regular" panose="00000500000000000000" pitchFamily="50" charset="0"/>
              <a:cs typeface="Carlito"/>
            </a:endParaRPr>
          </a:p>
          <a:p>
            <a:pPr marL="200772" indent="-193601">
              <a:spcBef>
                <a:spcPts val="982"/>
              </a:spcBef>
              <a:buAutoNum type="arabicPeriod"/>
              <a:tabLst>
                <a:tab pos="200772" algn="l"/>
              </a:tabLst>
            </a:pPr>
            <a:r>
              <a:rPr sz="2400" dirty="0">
                <a:latin typeface="Bebas Neue Regular" panose="00000500000000000000" pitchFamily="50" charset="0"/>
                <a:cs typeface="Carlito"/>
              </a:rPr>
              <a:t>Oily </a:t>
            </a:r>
            <a:r>
              <a:rPr sz="2400" spc="-6" dirty="0">
                <a:latin typeface="Bebas Neue Regular" panose="00000500000000000000" pitchFamily="50" charset="0"/>
                <a:cs typeface="Carlito"/>
              </a:rPr>
              <a:t>and acne prone</a:t>
            </a:r>
            <a:r>
              <a:rPr sz="2400" dirty="0">
                <a:latin typeface="Bebas Neue Regular" panose="00000500000000000000" pitchFamily="50" charset="0"/>
                <a:cs typeface="Carlito"/>
              </a:rPr>
              <a:t> skin</a:t>
            </a:r>
            <a:r>
              <a:rPr sz="2400" spc="-6" dirty="0">
                <a:latin typeface="Bebas Neue Regular" panose="00000500000000000000" pitchFamily="50" charset="0"/>
                <a:cs typeface="Carlito"/>
              </a:rPr>
              <a:t>.</a:t>
            </a:r>
            <a:r>
              <a:rPr sz="2400" spc="-56" dirty="0">
                <a:latin typeface="Bebas Neue Regular" panose="00000500000000000000" pitchFamily="50" charset="0"/>
                <a:cs typeface="Carlito"/>
              </a:rPr>
              <a:t> </a:t>
            </a:r>
            <a:endParaRPr sz="2400" dirty="0">
              <a:latin typeface="Bebas Neue Regular" panose="00000500000000000000" pitchFamily="50" charset="0"/>
              <a:cs typeface="Carlito"/>
            </a:endParaRPr>
          </a:p>
          <a:p>
            <a:pPr marL="200772" marR="548896" indent="-193601">
              <a:lnSpc>
                <a:spcPct val="150000"/>
              </a:lnSpc>
              <a:buAutoNum type="arabicPeriod"/>
              <a:tabLst>
                <a:tab pos="200772" algn="l"/>
              </a:tabLst>
            </a:pPr>
            <a:r>
              <a:rPr sz="2400" dirty="0">
                <a:latin typeface="Bebas Neue Regular" panose="00000500000000000000" pitchFamily="50" charset="0"/>
                <a:cs typeface="Carlito"/>
              </a:rPr>
              <a:t>Damaged</a:t>
            </a:r>
            <a:r>
              <a:rPr sz="2400" spc="-3" dirty="0">
                <a:latin typeface="Bebas Neue Regular" panose="00000500000000000000" pitchFamily="50" charset="0"/>
                <a:cs typeface="Carlito"/>
              </a:rPr>
              <a:t> skin</a:t>
            </a:r>
            <a:r>
              <a:rPr sz="2400" dirty="0">
                <a:latin typeface="Bebas Neue Regular" panose="00000500000000000000" pitchFamily="50" charset="0"/>
                <a:cs typeface="Carlito"/>
              </a:rPr>
              <a:t> in</a:t>
            </a:r>
            <a:r>
              <a:rPr sz="2400" spc="-6" dirty="0">
                <a:latin typeface="Bebas Neue Regular" panose="00000500000000000000" pitchFamily="50" charset="0"/>
                <a:cs typeface="Carlito"/>
              </a:rPr>
              <a:t> need</a:t>
            </a:r>
            <a:r>
              <a:rPr sz="2400" spc="-3" dirty="0">
                <a:latin typeface="Bebas Neue Regular" panose="00000500000000000000" pitchFamily="50" charset="0"/>
                <a:cs typeface="Carlito"/>
              </a:rPr>
              <a:t> of</a:t>
            </a:r>
            <a:r>
              <a:rPr sz="2400" spc="-68" dirty="0">
                <a:latin typeface="Bebas Neue Regular" panose="00000500000000000000" pitchFamily="50" charset="0"/>
                <a:cs typeface="Carlito"/>
              </a:rPr>
              <a:t> </a:t>
            </a:r>
            <a:r>
              <a:rPr sz="2400" spc="-3" dirty="0">
                <a:latin typeface="Bebas Neue Regular" panose="00000500000000000000" pitchFamily="50" charset="0"/>
                <a:cs typeface="Carlito"/>
              </a:rPr>
              <a:t>regeneration</a:t>
            </a:r>
            <a:endParaRPr sz="2400" dirty="0">
              <a:latin typeface="Bebas Neue Regular" panose="00000500000000000000" pitchFamily="50" charset="0"/>
              <a:cs typeface="Carlito"/>
            </a:endParaRPr>
          </a:p>
        </p:txBody>
      </p:sp>
      <p:sp>
        <p:nvSpPr>
          <p:cNvPr id="10" name="Título 8"/>
          <p:cNvSpPr>
            <a:spLocks noGrp="1"/>
          </p:cNvSpPr>
          <p:nvPr>
            <p:ph type="title"/>
          </p:nvPr>
        </p:nvSpPr>
        <p:spPr>
          <a:xfrm>
            <a:off x="698500" y="445037"/>
            <a:ext cx="803105" cy="332399"/>
          </a:xfrm>
        </p:spPr>
        <p:txBody>
          <a:bodyPr/>
          <a:lstStyle/>
          <a:p>
            <a:r>
              <a:rPr lang="es-ES" sz="2400" spc="300" dirty="0">
                <a:latin typeface="Bebas Neue Regular" panose="00000500000000000000" pitchFamily="50" charset="0"/>
              </a:rPr>
              <a:t>index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sp>
        <p:nvSpPr>
          <p:cNvPr id="13"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DAMAGED SKINS and need for regeneration</a:t>
            </a:r>
          </a:p>
        </p:txBody>
      </p:sp>
      <p:grpSp>
        <p:nvGrpSpPr>
          <p:cNvPr id="16" name="object 4"/>
          <p:cNvGrpSpPr/>
          <p:nvPr/>
        </p:nvGrpSpPr>
        <p:grpSpPr>
          <a:xfrm>
            <a:off x="517966" y="4669378"/>
            <a:ext cx="1747706" cy="330541"/>
            <a:chOff x="917447" y="7711439"/>
            <a:chExt cx="3095625" cy="585470"/>
          </a:xfrm>
        </p:grpSpPr>
        <p:sp>
          <p:nvSpPr>
            <p:cNvPr id="17" name="object 5"/>
            <p:cNvSpPr/>
            <p:nvPr/>
          </p:nvSpPr>
          <p:spPr>
            <a:xfrm>
              <a:off x="920495" y="7714487"/>
              <a:ext cx="3089275" cy="579120"/>
            </a:xfrm>
            <a:custGeom>
              <a:avLst/>
              <a:gdLst/>
              <a:ahLst/>
              <a:cxnLst/>
              <a:rect l="l" t="t" r="r" b="b"/>
              <a:pathLst>
                <a:path w="3089275" h="579120">
                  <a:moveTo>
                    <a:pt x="2992628"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2992628" y="579119"/>
                  </a:lnTo>
                  <a:lnTo>
                    <a:pt x="3030212" y="571534"/>
                  </a:lnTo>
                  <a:lnTo>
                    <a:pt x="3060890" y="550848"/>
                  </a:lnTo>
                  <a:lnTo>
                    <a:pt x="3081567" y="520167"/>
                  </a:lnTo>
                  <a:lnTo>
                    <a:pt x="3089148" y="482599"/>
                  </a:lnTo>
                  <a:lnTo>
                    <a:pt x="3089148" y="96519"/>
                  </a:lnTo>
                  <a:lnTo>
                    <a:pt x="3081567" y="58952"/>
                  </a:lnTo>
                  <a:lnTo>
                    <a:pt x="3060890" y="28271"/>
                  </a:lnTo>
                  <a:lnTo>
                    <a:pt x="3030212" y="7585"/>
                  </a:lnTo>
                  <a:lnTo>
                    <a:pt x="2992628" y="0"/>
                  </a:lnTo>
                  <a:close/>
                </a:path>
              </a:pathLst>
            </a:custGeom>
            <a:solidFill>
              <a:srgbClr val="006FC0"/>
            </a:solidFill>
            <a:ln>
              <a:noFill/>
            </a:ln>
          </p:spPr>
          <p:txBody>
            <a:bodyPr wrap="square" lIns="0" tIns="0" rIns="0" bIns="0" rtlCol="0"/>
            <a:lstStyle/>
            <a:p>
              <a:endParaRPr sz="597"/>
            </a:p>
          </p:txBody>
        </p:sp>
        <p:sp>
          <p:nvSpPr>
            <p:cNvPr id="18" name="object 6"/>
            <p:cNvSpPr/>
            <p:nvPr/>
          </p:nvSpPr>
          <p:spPr>
            <a:xfrm>
              <a:off x="920495" y="7714487"/>
              <a:ext cx="3089275" cy="579120"/>
            </a:xfrm>
            <a:custGeom>
              <a:avLst/>
              <a:gdLst/>
              <a:ahLst/>
              <a:cxnLst/>
              <a:rect l="l" t="t" r="r" b="b"/>
              <a:pathLst>
                <a:path w="3089275" h="579120">
                  <a:moveTo>
                    <a:pt x="0" y="96519"/>
                  </a:moveTo>
                  <a:lnTo>
                    <a:pt x="7585" y="58952"/>
                  </a:lnTo>
                  <a:lnTo>
                    <a:pt x="28271" y="28271"/>
                  </a:lnTo>
                  <a:lnTo>
                    <a:pt x="58952" y="7585"/>
                  </a:lnTo>
                  <a:lnTo>
                    <a:pt x="96519" y="0"/>
                  </a:lnTo>
                  <a:lnTo>
                    <a:pt x="2992628" y="0"/>
                  </a:lnTo>
                  <a:lnTo>
                    <a:pt x="3030212" y="7585"/>
                  </a:lnTo>
                  <a:lnTo>
                    <a:pt x="3060890" y="28271"/>
                  </a:lnTo>
                  <a:lnTo>
                    <a:pt x="3081567" y="58952"/>
                  </a:lnTo>
                  <a:lnTo>
                    <a:pt x="3089148" y="96519"/>
                  </a:lnTo>
                  <a:lnTo>
                    <a:pt x="3089148" y="482599"/>
                  </a:lnTo>
                  <a:lnTo>
                    <a:pt x="3081567" y="520167"/>
                  </a:lnTo>
                  <a:lnTo>
                    <a:pt x="3060890" y="550848"/>
                  </a:lnTo>
                  <a:lnTo>
                    <a:pt x="3030212" y="571534"/>
                  </a:lnTo>
                  <a:lnTo>
                    <a:pt x="2992628"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23" name="object 7"/>
          <p:cNvSpPr txBox="1"/>
          <p:nvPr/>
        </p:nvSpPr>
        <p:spPr>
          <a:xfrm>
            <a:off x="1193800" y="1565690"/>
            <a:ext cx="7652677" cy="2759940"/>
          </a:xfrm>
          <a:prstGeom prst="rect">
            <a:avLst/>
          </a:prstGeom>
        </p:spPr>
        <p:txBody>
          <a:bodyPr vert="horz" wrap="square" lIns="0" tIns="6812" rIns="0" bIns="0" rtlCol="0">
            <a:spAutoFit/>
          </a:bodyPr>
          <a:lstStyle/>
          <a:p>
            <a:pPr marL="1412931" indent="-258135">
              <a:spcBef>
                <a:spcPts val="54"/>
              </a:spcBef>
              <a:buChar char="•"/>
              <a:tabLst>
                <a:tab pos="1412573" algn="l"/>
                <a:tab pos="1412931" algn="l"/>
              </a:tabLst>
            </a:pPr>
            <a:r>
              <a:rPr sz="1600" dirty="0">
                <a:latin typeface="TT Commons" panose="02000506040000020004" pitchFamily="50" charset="0"/>
                <a:cs typeface="Arial"/>
              </a:rPr>
              <a:t>Regenerating oil 30 ml</a:t>
            </a:r>
          </a:p>
          <a:p>
            <a:pPr marL="1412931" indent="-258135">
              <a:spcBef>
                <a:spcPts val="1519"/>
              </a:spcBef>
              <a:buChar char="•"/>
              <a:tabLst>
                <a:tab pos="1412573" algn="l"/>
                <a:tab pos="1412931" algn="l"/>
              </a:tabLst>
            </a:pPr>
            <a:r>
              <a:rPr sz="1600" dirty="0">
                <a:latin typeface="TT Commons" panose="02000506040000020004" pitchFamily="50" charset="0"/>
                <a:cs typeface="Arial"/>
              </a:rPr>
              <a:t>Active ingredient: Hypericum perforatum </a:t>
            </a:r>
            <a:r>
              <a:rPr sz="1600" i="1" dirty="0">
                <a:latin typeface="TT Commons" panose="02000506040000020004" pitchFamily="50" charset="0"/>
                <a:cs typeface="Arial"/>
              </a:rPr>
              <a:t>extract</a:t>
            </a:r>
            <a:r>
              <a:rPr sz="1600" dirty="0">
                <a:latin typeface="TT Commons" panose="02000506040000020004" pitchFamily="50" charset="0"/>
                <a:cs typeface="Arial"/>
              </a:rPr>
              <a:t> and olive oil.</a:t>
            </a:r>
          </a:p>
          <a:p>
            <a:pPr>
              <a:spcBef>
                <a:spcPts val="20"/>
              </a:spcBef>
              <a:buFont typeface="Arial"/>
              <a:buChar char="•"/>
            </a:pPr>
            <a:endParaRPr sz="1600" dirty="0">
              <a:latin typeface="TT Commons" panose="02000506040000020004" pitchFamily="50" charset="0"/>
              <a:cs typeface="Arial"/>
            </a:endParaRPr>
          </a:p>
          <a:p>
            <a:pPr marL="1412931" marR="2868" indent="-258135">
              <a:lnSpc>
                <a:spcPct val="90000"/>
              </a:lnSpc>
              <a:buChar char="•"/>
              <a:tabLst>
                <a:tab pos="1412573" algn="l"/>
                <a:tab pos="1412931" algn="l"/>
              </a:tabLst>
            </a:pPr>
            <a:r>
              <a:rPr sz="1600" dirty="0">
                <a:latin typeface="TT Commons" panose="02000506040000020004" pitchFamily="50" charset="0"/>
                <a:cs typeface="Arial"/>
              </a:rPr>
              <a:t>Stimulates epidermal repair and accelerates the natural process of skin regeneration. It is highly effective in the regeneration of the</a:t>
            </a:r>
            <a:r>
              <a:rPr sz="1600" dirty="0" err="1">
                <a:latin typeface="TT Commons" panose="02000506040000020004" pitchFamily="50" charset="0"/>
                <a:cs typeface="Arial"/>
              </a:rPr>
              <a:t> skin</a:t>
            </a:r>
            <a:r>
              <a:rPr sz="1600" dirty="0">
                <a:latin typeface="TT Commons" panose="02000506040000020004" pitchFamily="50" charset="0"/>
                <a:cs typeface="Arial"/>
              </a:rPr>
              <a:t> after photo-rejuvenation treatments, chemical or laser peelings as well as in the aggressions produced by sun exposure. Due to its lipophilic characteristics it has a protective insulating action in the area of application, reducing the transepidermal loss of water.</a:t>
            </a:r>
          </a:p>
          <a:p>
            <a:pPr>
              <a:spcBef>
                <a:spcPts val="23"/>
              </a:spcBef>
              <a:buFont typeface="Arial"/>
              <a:buChar char="•"/>
            </a:pPr>
            <a:endParaRPr sz="1600" dirty="0">
              <a:latin typeface="TT Commons" panose="02000506040000020004" pitchFamily="50" charset="0"/>
              <a:cs typeface="Arial"/>
            </a:endParaRPr>
          </a:p>
          <a:p>
            <a:pPr marL="1412931" indent="-258135">
              <a:buChar char="•"/>
              <a:tabLst>
                <a:tab pos="1412573" algn="l"/>
                <a:tab pos="1412931" algn="l"/>
              </a:tabLst>
            </a:pPr>
            <a:r>
              <a:rPr sz="1600" dirty="0">
                <a:latin typeface="TT Commons" panose="02000506040000020004" pitchFamily="50" charset="0"/>
                <a:cs typeface="Arial"/>
              </a:rPr>
              <a:t>How to use: apply directly on the area to be</a:t>
            </a:r>
            <a:r>
              <a:rPr sz="1600" dirty="0" err="1">
                <a:latin typeface="TT Commons" panose="02000506040000020004" pitchFamily="50" charset="0"/>
                <a:cs typeface="Arial"/>
              </a:rPr>
              <a:t> treated</a:t>
            </a:r>
            <a:r>
              <a:rPr sz="1600" dirty="0">
                <a:latin typeface="TT Commons" panose="02000506040000020004" pitchFamily="50" charset="0"/>
                <a:cs typeface="Arial"/>
              </a:rPr>
              <a:t>.</a:t>
            </a:r>
          </a:p>
        </p:txBody>
      </p:sp>
      <p:sp>
        <p:nvSpPr>
          <p:cNvPr id="24" name="object 5"/>
          <p:cNvSpPr txBox="1"/>
          <p:nvPr/>
        </p:nvSpPr>
        <p:spPr>
          <a:xfrm>
            <a:off x="1251440" y="4708027"/>
            <a:ext cx="46282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MbM</a:t>
            </a:r>
            <a:endParaRPr sz="1600" dirty="0">
              <a:latin typeface="Bebas Neue Regular" panose="00000500000000000000" pitchFamily="50" charset="0"/>
              <a:cs typeface="Carlito"/>
            </a:endParaRPr>
          </a:p>
        </p:txBody>
      </p:sp>
      <p:sp>
        <p:nvSpPr>
          <p:cNvPr id="9" name="object 3"/>
          <p:cNvSpPr/>
          <p:nvPr/>
        </p:nvSpPr>
        <p:spPr>
          <a:xfrm>
            <a:off x="1053128" y="1565690"/>
            <a:ext cx="859451" cy="3017103"/>
          </a:xfrm>
          <a:prstGeom prst="rect">
            <a:avLst/>
          </a:prstGeom>
          <a:blipFill>
            <a:blip r:embed="rId2"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28137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sp>
        <p:nvSpPr>
          <p:cNvPr id="13"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DAMAGED SKINS and need for regeneration</a:t>
            </a:r>
          </a:p>
        </p:txBody>
      </p:sp>
      <p:grpSp>
        <p:nvGrpSpPr>
          <p:cNvPr id="16" name="object 4"/>
          <p:cNvGrpSpPr/>
          <p:nvPr/>
        </p:nvGrpSpPr>
        <p:grpSpPr>
          <a:xfrm>
            <a:off x="517966" y="4669378"/>
            <a:ext cx="1747706" cy="330541"/>
            <a:chOff x="917447" y="7711439"/>
            <a:chExt cx="3095625" cy="585470"/>
          </a:xfrm>
        </p:grpSpPr>
        <p:sp>
          <p:nvSpPr>
            <p:cNvPr id="17" name="object 5"/>
            <p:cNvSpPr/>
            <p:nvPr/>
          </p:nvSpPr>
          <p:spPr>
            <a:xfrm>
              <a:off x="920495" y="7714487"/>
              <a:ext cx="3089275" cy="579120"/>
            </a:xfrm>
            <a:custGeom>
              <a:avLst/>
              <a:gdLst/>
              <a:ahLst/>
              <a:cxnLst/>
              <a:rect l="l" t="t" r="r" b="b"/>
              <a:pathLst>
                <a:path w="3089275" h="579120">
                  <a:moveTo>
                    <a:pt x="2992628"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2992628" y="579119"/>
                  </a:lnTo>
                  <a:lnTo>
                    <a:pt x="3030212" y="571534"/>
                  </a:lnTo>
                  <a:lnTo>
                    <a:pt x="3060890" y="550848"/>
                  </a:lnTo>
                  <a:lnTo>
                    <a:pt x="3081567" y="520167"/>
                  </a:lnTo>
                  <a:lnTo>
                    <a:pt x="3089148" y="482599"/>
                  </a:lnTo>
                  <a:lnTo>
                    <a:pt x="3089148" y="96519"/>
                  </a:lnTo>
                  <a:lnTo>
                    <a:pt x="3081567" y="58952"/>
                  </a:lnTo>
                  <a:lnTo>
                    <a:pt x="3060890" y="28271"/>
                  </a:lnTo>
                  <a:lnTo>
                    <a:pt x="3030212" y="7585"/>
                  </a:lnTo>
                  <a:lnTo>
                    <a:pt x="2992628" y="0"/>
                  </a:lnTo>
                  <a:close/>
                </a:path>
              </a:pathLst>
            </a:custGeom>
            <a:solidFill>
              <a:srgbClr val="006FC0"/>
            </a:solidFill>
            <a:ln>
              <a:noFill/>
            </a:ln>
          </p:spPr>
          <p:txBody>
            <a:bodyPr wrap="square" lIns="0" tIns="0" rIns="0" bIns="0" rtlCol="0"/>
            <a:lstStyle/>
            <a:p>
              <a:endParaRPr sz="597"/>
            </a:p>
          </p:txBody>
        </p:sp>
        <p:sp>
          <p:nvSpPr>
            <p:cNvPr id="18" name="object 6"/>
            <p:cNvSpPr/>
            <p:nvPr/>
          </p:nvSpPr>
          <p:spPr>
            <a:xfrm>
              <a:off x="920495" y="7714487"/>
              <a:ext cx="3089275" cy="579120"/>
            </a:xfrm>
            <a:custGeom>
              <a:avLst/>
              <a:gdLst/>
              <a:ahLst/>
              <a:cxnLst/>
              <a:rect l="l" t="t" r="r" b="b"/>
              <a:pathLst>
                <a:path w="3089275" h="579120">
                  <a:moveTo>
                    <a:pt x="0" y="96519"/>
                  </a:moveTo>
                  <a:lnTo>
                    <a:pt x="7585" y="58952"/>
                  </a:lnTo>
                  <a:lnTo>
                    <a:pt x="28271" y="28271"/>
                  </a:lnTo>
                  <a:lnTo>
                    <a:pt x="58952" y="7585"/>
                  </a:lnTo>
                  <a:lnTo>
                    <a:pt x="96519" y="0"/>
                  </a:lnTo>
                  <a:lnTo>
                    <a:pt x="2992628" y="0"/>
                  </a:lnTo>
                  <a:lnTo>
                    <a:pt x="3030212" y="7585"/>
                  </a:lnTo>
                  <a:lnTo>
                    <a:pt x="3060890" y="28271"/>
                  </a:lnTo>
                  <a:lnTo>
                    <a:pt x="3081567" y="58952"/>
                  </a:lnTo>
                  <a:lnTo>
                    <a:pt x="3089148" y="96519"/>
                  </a:lnTo>
                  <a:lnTo>
                    <a:pt x="3089148" y="482599"/>
                  </a:lnTo>
                  <a:lnTo>
                    <a:pt x="3081567" y="520167"/>
                  </a:lnTo>
                  <a:lnTo>
                    <a:pt x="3060890" y="550848"/>
                  </a:lnTo>
                  <a:lnTo>
                    <a:pt x="3030212" y="571534"/>
                  </a:lnTo>
                  <a:lnTo>
                    <a:pt x="2992628"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24" name="object 5"/>
          <p:cNvSpPr txBox="1"/>
          <p:nvPr/>
        </p:nvSpPr>
        <p:spPr>
          <a:xfrm>
            <a:off x="876288" y="4708027"/>
            <a:ext cx="1313960" cy="253100"/>
          </a:xfrm>
          <a:prstGeom prst="rect">
            <a:avLst/>
          </a:prstGeom>
        </p:spPr>
        <p:txBody>
          <a:bodyPr vert="horz" wrap="square" lIns="0" tIns="6812" rIns="0" bIns="0" rtlCol="0">
            <a:spAutoFit/>
          </a:bodyPr>
          <a:lstStyle/>
          <a:p>
            <a:pPr marL="7170">
              <a:spcBef>
                <a:spcPts val="54"/>
              </a:spcBef>
            </a:pPr>
            <a:r>
              <a:rPr lang="es-ES" sz="1600" spc="-3" dirty="0">
                <a:solidFill>
                  <a:srgbClr val="FFFFFF"/>
                </a:solidFill>
                <a:latin typeface="Bebas Neue Regular" panose="00000500000000000000" pitchFamily="50" charset="0"/>
                <a:cs typeface="Carlito"/>
              </a:rPr>
              <a:t>Hypericum</a:t>
            </a:r>
            <a:r>
              <a:rPr lang="es-ES" sz="1600" spc="-3" dirty="0" err="1">
                <a:solidFill>
                  <a:srgbClr val="FFFFFF"/>
                </a:solidFill>
                <a:latin typeface="Bebas Neue Regular" panose="00000500000000000000" pitchFamily="50" charset="0"/>
                <a:cs typeface="Carlito"/>
              </a:rPr>
              <a:t> gel</a:t>
            </a:r>
            <a:endParaRPr sz="1600" dirty="0">
              <a:latin typeface="Bebas Neue Regular" panose="00000500000000000000" pitchFamily="50" charset="0"/>
              <a:cs typeface="Carlito"/>
            </a:endParaRPr>
          </a:p>
        </p:txBody>
      </p:sp>
      <p:sp>
        <p:nvSpPr>
          <p:cNvPr id="11" name="object 8"/>
          <p:cNvSpPr txBox="1"/>
          <p:nvPr/>
        </p:nvSpPr>
        <p:spPr>
          <a:xfrm>
            <a:off x="2308693" y="1914062"/>
            <a:ext cx="6505107" cy="2552137"/>
          </a:xfrm>
          <a:prstGeom prst="rect">
            <a:avLst/>
          </a:prstGeom>
        </p:spPr>
        <p:txBody>
          <a:bodyPr vert="horz" wrap="square" lIns="0" tIns="6812" rIns="0" bIns="0" rtlCol="0">
            <a:normAutofit fontScale="96551"/>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Regenerating gel 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Hypericum perforatum L.</a:t>
            </a:r>
          </a:p>
          <a:p>
            <a:pPr>
              <a:spcBef>
                <a:spcPts val="20"/>
              </a:spcBef>
              <a:buFont typeface="Arial"/>
              <a:buChar char="•"/>
            </a:pPr>
            <a:endParaRPr sz="1600" dirty="0">
              <a:latin typeface="TT Commons" panose="02000506040000020004" pitchFamily="50" charset="0"/>
              <a:cs typeface="Arial"/>
            </a:endParaRPr>
          </a:p>
          <a:p>
            <a:pPr marL="265306" marR="533838" indent="-258135">
              <a:lnSpc>
                <a:spcPct val="90000"/>
              </a:lnSpc>
              <a:buChar char="•"/>
              <a:tabLst>
                <a:tab pos="264947" algn="l"/>
                <a:tab pos="265306" algn="l"/>
              </a:tabLst>
            </a:pPr>
            <a:r>
              <a:rPr sz="1600" dirty="0">
                <a:latin typeface="TT Commons" panose="02000506040000020004" pitchFamily="50" charset="0"/>
                <a:cs typeface="Arial"/>
              </a:rPr>
              <a:t>Indicated for skin regeneration in those areas where the skin loses its continuity acting as an adjuvant in the process of skin repair.  It can also be applied after prolonged sun exposure and after depilatory treatments</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How to use: apply as many times as necessary in areas in need of regeneration</a:t>
            </a:r>
          </a:p>
        </p:txBody>
      </p:sp>
      <p:sp>
        <p:nvSpPr>
          <p:cNvPr id="9" name="object 7"/>
          <p:cNvSpPr/>
          <p:nvPr/>
        </p:nvSpPr>
        <p:spPr>
          <a:xfrm>
            <a:off x="799089" y="1934710"/>
            <a:ext cx="897868" cy="2531489"/>
          </a:xfrm>
          <a:prstGeom prst="rect">
            <a:avLst/>
          </a:prstGeom>
          <a:blipFill>
            <a:blip r:embed="rId2"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415328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8000" y="3827002"/>
            <a:ext cx="9142924" cy="1070480"/>
          </a:xfrm>
          <a:prstGeom prst="rect">
            <a:avLst/>
          </a:prstGeom>
        </p:spPr>
        <p:txBody>
          <a:bodyPr vert="horz" wrap="square" lIns="0" tIns="7170" rIns="0" bIns="0" rtlCol="0">
            <a:spAutoFit/>
          </a:bodyPr>
          <a:lstStyle/>
          <a:p>
            <a:pPr marL="173166" marR="168505" algn="ctr">
              <a:lnSpc>
                <a:spcPct val="150000"/>
              </a:lnSpc>
              <a:spcBef>
                <a:spcPts val="56"/>
              </a:spcBef>
            </a:pPr>
            <a:r>
              <a:rPr sz="1600" spc="-88" dirty="0">
                <a:solidFill>
                  <a:srgbClr val="404040"/>
                </a:solidFill>
                <a:latin typeface="TT Commons" panose="02000506040000020004" pitchFamily="50" charset="0"/>
                <a:cs typeface="Arial"/>
              </a:rPr>
              <a:t>Products</a:t>
            </a:r>
            <a:r>
              <a:rPr sz="1600" spc="-62" dirty="0">
                <a:solidFill>
                  <a:srgbClr val="404040"/>
                </a:solidFill>
                <a:latin typeface="TT Commons" panose="02000506040000020004" pitchFamily="50" charset="0"/>
                <a:cs typeface="Arial"/>
              </a:rPr>
              <a:t> aimed</a:t>
            </a:r>
            <a:r>
              <a:rPr sz="1600" spc="-138" dirty="0">
                <a:solidFill>
                  <a:srgbClr val="404040"/>
                </a:solidFill>
                <a:latin typeface="TT Commons" panose="02000506040000020004" pitchFamily="50" charset="0"/>
                <a:cs typeface="Arial"/>
              </a:rPr>
              <a:t> at</a:t>
            </a:r>
            <a:r>
              <a:rPr sz="1600" spc="-76" dirty="0">
                <a:solidFill>
                  <a:srgbClr val="404040"/>
                </a:solidFill>
                <a:latin typeface="TT Commons" panose="02000506040000020004" pitchFamily="50" charset="0"/>
                <a:cs typeface="Arial"/>
              </a:rPr>
              <a:t> restoring</a:t>
            </a:r>
            <a:r>
              <a:rPr sz="1600" spc="-71" dirty="0">
                <a:solidFill>
                  <a:srgbClr val="404040"/>
                </a:solidFill>
                <a:latin typeface="TT Commons" panose="02000506040000020004" pitchFamily="50" charset="0"/>
                <a:cs typeface="Arial"/>
              </a:rPr>
              <a:t> the</a:t>
            </a:r>
            <a:r>
              <a:rPr sz="1600" spc="-64" dirty="0">
                <a:solidFill>
                  <a:srgbClr val="404040"/>
                </a:solidFill>
                <a:latin typeface="TT Commons" panose="02000506040000020004" pitchFamily="50" charset="0"/>
                <a:cs typeface="Arial"/>
              </a:rPr>
              <a:t> hydration</a:t>
            </a:r>
            <a:r>
              <a:rPr sz="1600" spc="-85" dirty="0">
                <a:solidFill>
                  <a:srgbClr val="404040"/>
                </a:solidFill>
                <a:latin typeface="TT Commons" panose="02000506040000020004" pitchFamily="50" charset="0"/>
                <a:cs typeface="Arial"/>
              </a:rPr>
              <a:t> of the</a:t>
            </a:r>
            <a:r>
              <a:rPr sz="1600" spc="-71" dirty="0">
                <a:solidFill>
                  <a:srgbClr val="404040"/>
                </a:solidFill>
                <a:latin typeface="TT Commons" panose="02000506040000020004" pitchFamily="50" charset="0"/>
                <a:cs typeface="Arial"/>
              </a:rPr>
              <a:t> skin</a:t>
            </a:r>
            <a:r>
              <a:rPr sz="1600" spc="-45" dirty="0">
                <a:solidFill>
                  <a:srgbClr val="404040"/>
                </a:solidFill>
                <a:latin typeface="TT Commons" panose="02000506040000020004" pitchFamily="50" charset="0"/>
                <a:cs typeface="Arial"/>
              </a:rPr>
              <a:t>,</a:t>
            </a:r>
            <a:r>
              <a:rPr sz="1600" spc="-68" dirty="0">
                <a:solidFill>
                  <a:srgbClr val="404040"/>
                </a:solidFill>
                <a:latin typeface="TT Commons" panose="02000506040000020004" pitchFamily="50" charset="0"/>
                <a:cs typeface="Arial"/>
              </a:rPr>
              <a:t> also</a:t>
            </a:r>
            <a:r>
              <a:rPr sz="1600" spc="-124" dirty="0">
                <a:solidFill>
                  <a:srgbClr val="404040"/>
                </a:solidFill>
                <a:latin typeface="TT Commons" panose="02000506040000020004" pitchFamily="50" charset="0"/>
                <a:cs typeface="Arial"/>
              </a:rPr>
              <a:t> providing</a:t>
            </a:r>
            <a:r>
              <a:rPr sz="1600" spc="-88" dirty="0">
                <a:solidFill>
                  <a:srgbClr val="404040"/>
                </a:solidFill>
                <a:latin typeface="TT Commons" panose="02000506040000020004" pitchFamily="50" charset="0"/>
                <a:cs typeface="Arial"/>
              </a:rPr>
              <a:t> components</a:t>
            </a:r>
            <a:r>
              <a:rPr sz="1600" spc="-102" dirty="0">
                <a:solidFill>
                  <a:srgbClr val="404040"/>
                </a:solidFill>
                <a:latin typeface="TT Commons" panose="02000506040000020004" pitchFamily="50" charset="0"/>
                <a:cs typeface="Arial"/>
              </a:rPr>
              <a:t> necessary</a:t>
            </a:r>
            <a:r>
              <a:rPr sz="1600" spc="-93" dirty="0">
                <a:solidFill>
                  <a:srgbClr val="404040"/>
                </a:solidFill>
                <a:latin typeface="TT Commons" panose="02000506040000020004" pitchFamily="50" charset="0"/>
                <a:cs typeface="Arial"/>
              </a:rPr>
              <a:t> for</a:t>
            </a:r>
            <a:r>
              <a:rPr lang="es-ES" sz="1600" spc="-296"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the proper</a:t>
            </a:r>
            <a:r>
              <a:rPr sz="1600" spc="-62" dirty="0">
                <a:solidFill>
                  <a:srgbClr val="404040"/>
                </a:solidFill>
                <a:latin typeface="TT Commons" panose="02000506040000020004" pitchFamily="50" charset="0"/>
                <a:cs typeface="Arial"/>
              </a:rPr>
              <a:t> functioning</a:t>
            </a:r>
            <a:r>
              <a:rPr sz="1600" spc="-85" dirty="0">
                <a:solidFill>
                  <a:srgbClr val="404040"/>
                </a:solidFill>
                <a:latin typeface="TT Commons" panose="02000506040000020004" pitchFamily="50" charset="0"/>
                <a:cs typeface="Arial"/>
              </a:rPr>
              <a:t> of</a:t>
            </a:r>
            <a:r>
              <a:rPr sz="1600" spc="-71" dirty="0">
                <a:solidFill>
                  <a:srgbClr val="404040"/>
                </a:solidFill>
                <a:latin typeface="TT Commons" panose="02000506040000020004" pitchFamily="50" charset="0"/>
                <a:cs typeface="Arial"/>
              </a:rPr>
              <a:t> the</a:t>
            </a:r>
            <a:r>
              <a:rPr lang="es-ES" sz="1600" spc="-248" dirty="0">
                <a:solidFill>
                  <a:srgbClr val="404040"/>
                </a:solidFill>
                <a:latin typeface="TT Commons" panose="02000506040000020004" pitchFamily="50" charset="0"/>
                <a:cs typeface="Arial"/>
              </a:rPr>
              <a:t> </a:t>
            </a:r>
            <a:r>
              <a:rPr sz="1600" spc="-96" dirty="0" err="1">
                <a:solidFill>
                  <a:srgbClr val="404040"/>
                </a:solidFill>
                <a:latin typeface="TT Commons" panose="02000506040000020004" pitchFamily="50" charset="0"/>
                <a:cs typeface="Arial"/>
              </a:rPr>
              <a:t>skin.</a:t>
            </a:r>
            <a:r>
              <a:rPr sz="1600" spc="-96" dirty="0">
                <a:solidFill>
                  <a:srgbClr val="404040"/>
                </a:solidFill>
                <a:latin typeface="TT Commons" panose="02000506040000020004" pitchFamily="50" charset="0"/>
                <a:cs typeface="Arial"/>
              </a:rPr>
              <a:t> Thanks</a:t>
            </a:r>
            <a:r>
              <a:rPr lang="es-ES" sz="1600" spc="-96" dirty="0">
                <a:solidFill>
                  <a:srgbClr val="404040"/>
                </a:solidFill>
                <a:latin typeface="TT Commons" panose="02000506040000020004" pitchFamily="50" charset="0"/>
                <a:cs typeface="Arial"/>
              </a:rPr>
              <a:t> </a:t>
            </a:r>
            <a:r>
              <a:rPr sz="1600" spc="-121" dirty="0">
                <a:solidFill>
                  <a:srgbClr val="404040"/>
                </a:solidFill>
                <a:latin typeface="TT Commons" panose="02000506040000020004" pitchFamily="50" charset="0"/>
                <a:cs typeface="Arial"/>
              </a:rPr>
              <a:t>to</a:t>
            </a:r>
            <a:r>
              <a:rPr sz="1600" spc="-138" dirty="0">
                <a:solidFill>
                  <a:srgbClr val="404040"/>
                </a:solidFill>
                <a:latin typeface="TT Commons" panose="02000506040000020004" pitchFamily="50" charset="0"/>
                <a:cs typeface="Arial"/>
              </a:rPr>
              <a:t> its</a:t>
            </a:r>
            <a:r>
              <a:rPr sz="1600" spc="-141" dirty="0">
                <a:solidFill>
                  <a:srgbClr val="404040"/>
                </a:solidFill>
                <a:latin typeface="TT Commons" panose="02000506040000020004" pitchFamily="50" charset="0"/>
                <a:cs typeface="Arial"/>
              </a:rPr>
              <a:t> assets,</a:t>
            </a:r>
            <a:r>
              <a:rPr sz="1600" spc="-73" dirty="0">
                <a:solidFill>
                  <a:srgbClr val="404040"/>
                </a:solidFill>
                <a:latin typeface="TT Commons" panose="02000506040000020004" pitchFamily="50" charset="0"/>
                <a:cs typeface="Arial"/>
              </a:rPr>
              <a:t> we</a:t>
            </a:r>
            <a:r>
              <a:rPr sz="1600" spc="-82" dirty="0">
                <a:solidFill>
                  <a:srgbClr val="404040"/>
                </a:solidFill>
                <a:latin typeface="TT Commons" panose="02000506040000020004" pitchFamily="50" charset="0"/>
                <a:cs typeface="Arial"/>
              </a:rPr>
              <a:t> provide those</a:t>
            </a:r>
            <a:r>
              <a:rPr sz="1600" spc="-85" dirty="0">
                <a:solidFill>
                  <a:srgbClr val="404040"/>
                </a:solidFill>
                <a:latin typeface="TT Commons" panose="02000506040000020004" pitchFamily="50" charset="0"/>
                <a:cs typeface="Arial"/>
              </a:rPr>
              <a:t> natural elements</a:t>
            </a:r>
            <a:r>
              <a:rPr sz="1600" spc="-79" dirty="0">
                <a:solidFill>
                  <a:srgbClr val="404040"/>
                </a:solidFill>
                <a:latin typeface="TT Commons" panose="02000506040000020004" pitchFamily="50" charset="0"/>
                <a:cs typeface="Arial"/>
              </a:rPr>
              <a:t> with</a:t>
            </a:r>
            <a:r>
              <a:rPr sz="1600" spc="-90" dirty="0">
                <a:solidFill>
                  <a:srgbClr val="404040"/>
                </a:solidFill>
                <a:latin typeface="TT Commons" panose="02000506040000020004" pitchFamily="50" charset="0"/>
                <a:cs typeface="Arial"/>
              </a:rPr>
              <a:t> which</a:t>
            </a:r>
            <a:r>
              <a:rPr sz="1600" spc="-85" dirty="0">
                <a:solidFill>
                  <a:srgbClr val="404040"/>
                </a:solidFill>
                <a:latin typeface="TT Commons" panose="02000506040000020004" pitchFamily="50" charset="0"/>
                <a:cs typeface="Arial"/>
              </a:rPr>
              <a:t> the</a:t>
            </a:r>
            <a:r>
              <a:rPr sz="1600" spc="-141" dirty="0">
                <a:solidFill>
                  <a:srgbClr val="404040"/>
                </a:solidFill>
                <a:latin typeface="TT Commons" panose="02000506040000020004" pitchFamily="50" charset="0"/>
                <a:cs typeface="Arial"/>
              </a:rPr>
              <a:t> skin</a:t>
            </a:r>
            <a:r>
              <a:rPr sz="1600" spc="-88" dirty="0">
                <a:solidFill>
                  <a:srgbClr val="404040"/>
                </a:solidFill>
                <a:latin typeface="TT Commons" panose="02000506040000020004" pitchFamily="50" charset="0"/>
                <a:cs typeface="Arial"/>
              </a:rPr>
              <a:t> is composed</a:t>
            </a:r>
            <a:r>
              <a:rPr sz="1600" spc="-71" dirty="0">
                <a:solidFill>
                  <a:srgbClr val="404040"/>
                </a:solidFill>
                <a:latin typeface="TT Commons" panose="02000506040000020004" pitchFamily="50" charset="0"/>
                <a:cs typeface="Arial"/>
              </a:rPr>
              <a:t> to</a:t>
            </a:r>
            <a:r>
              <a:rPr sz="1600" spc="-45" dirty="0">
                <a:solidFill>
                  <a:srgbClr val="404040"/>
                </a:solidFill>
                <a:latin typeface="TT Commons" panose="02000506040000020004" pitchFamily="50" charset="0"/>
                <a:cs typeface="Arial"/>
              </a:rPr>
              <a:t> enhance</a:t>
            </a:r>
            <a:r>
              <a:rPr sz="1600" spc="-90" dirty="0">
                <a:solidFill>
                  <a:srgbClr val="404040"/>
                </a:solidFill>
                <a:latin typeface="TT Commons" panose="02000506040000020004" pitchFamily="50" charset="0"/>
                <a:cs typeface="Arial"/>
              </a:rPr>
              <a:t> its</a:t>
            </a:r>
            <a:r>
              <a:rPr sz="1600" spc="-138" dirty="0">
                <a:solidFill>
                  <a:srgbClr val="404040"/>
                </a:solidFill>
                <a:latin typeface="TT Commons" panose="02000506040000020004" pitchFamily="50" charset="0"/>
                <a:cs typeface="Arial"/>
              </a:rPr>
              <a:t> proper</a:t>
            </a:r>
            <a:r>
              <a:rPr sz="1600" spc="-51" dirty="0">
                <a:solidFill>
                  <a:srgbClr val="404040"/>
                </a:solidFill>
                <a:latin typeface="TT Commons" panose="02000506040000020004" pitchFamily="50" charset="0"/>
                <a:cs typeface="Arial"/>
              </a:rPr>
              <a:t> functioning</a:t>
            </a:r>
            <a:r>
              <a:rPr sz="1600" spc="-85" dirty="0">
                <a:solidFill>
                  <a:srgbClr val="404040"/>
                </a:solidFill>
                <a:latin typeface="TT Commons" panose="02000506040000020004" pitchFamily="50" charset="0"/>
                <a:cs typeface="Arial"/>
              </a:rPr>
              <a:t> </a:t>
            </a:r>
            <a:endParaRPr sz="1600" dirty="0">
              <a:latin typeface="TT Commons" panose="02000506040000020004" pitchFamily="50" charset="0"/>
              <a:cs typeface="Arial"/>
            </a:endParaRPr>
          </a:p>
        </p:txBody>
      </p:sp>
      <p:sp>
        <p:nvSpPr>
          <p:cNvPr id="11" name="object 11"/>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2</a:t>
            </a:fld>
            <a:endParaRPr sz="875">
              <a:latin typeface="Carlito"/>
              <a:cs typeface="Carlito"/>
            </a:endParaRPr>
          </a:p>
        </p:txBody>
      </p:sp>
      <p:sp>
        <p:nvSpPr>
          <p:cNvPr id="12"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grpSp>
        <p:nvGrpSpPr>
          <p:cNvPr id="5" name="object 4"/>
          <p:cNvGrpSpPr/>
          <p:nvPr/>
        </p:nvGrpSpPr>
        <p:grpSpPr>
          <a:xfrm>
            <a:off x="3670686" y="942637"/>
            <a:ext cx="2821426" cy="2774820"/>
            <a:chOff x="6759233" y="1197863"/>
            <a:chExt cx="4997450" cy="4914900"/>
          </a:xfrm>
        </p:grpSpPr>
        <p:sp>
          <p:nvSpPr>
            <p:cNvPr id="6" name="object 5"/>
            <p:cNvSpPr/>
            <p:nvPr/>
          </p:nvSpPr>
          <p:spPr>
            <a:xfrm>
              <a:off x="6759233" y="1507139"/>
              <a:ext cx="995924" cy="4448330"/>
            </a:xfrm>
            <a:prstGeom prst="rect">
              <a:avLst/>
            </a:prstGeom>
            <a:blipFill>
              <a:blip r:embed="rId2" cstate="print"/>
              <a:stretch>
                <a:fillRect/>
              </a:stretch>
            </a:blipFill>
          </p:spPr>
          <p:txBody>
            <a:bodyPr wrap="square" lIns="0" tIns="0" rIns="0" bIns="0" rtlCol="0"/>
            <a:lstStyle/>
            <a:p>
              <a:endParaRPr sz="597"/>
            </a:p>
          </p:txBody>
        </p:sp>
        <p:sp>
          <p:nvSpPr>
            <p:cNvPr id="7" name="object 6"/>
            <p:cNvSpPr/>
            <p:nvPr/>
          </p:nvSpPr>
          <p:spPr>
            <a:xfrm>
              <a:off x="7569708" y="1197863"/>
              <a:ext cx="1581911" cy="4901183"/>
            </a:xfrm>
            <a:prstGeom prst="rect">
              <a:avLst/>
            </a:prstGeom>
            <a:blipFill>
              <a:blip r:embed="rId3" cstate="print"/>
              <a:stretch>
                <a:fillRect/>
              </a:stretch>
            </a:blipFill>
          </p:spPr>
          <p:txBody>
            <a:bodyPr wrap="square" lIns="0" tIns="0" rIns="0" bIns="0" rtlCol="0"/>
            <a:lstStyle/>
            <a:p>
              <a:endParaRPr sz="597"/>
            </a:p>
          </p:txBody>
        </p:sp>
        <p:sp>
          <p:nvSpPr>
            <p:cNvPr id="8" name="object 7"/>
            <p:cNvSpPr/>
            <p:nvPr/>
          </p:nvSpPr>
          <p:spPr>
            <a:xfrm>
              <a:off x="8648700" y="1341119"/>
              <a:ext cx="2028444" cy="4771644"/>
            </a:xfrm>
            <a:prstGeom prst="rect">
              <a:avLst/>
            </a:prstGeom>
            <a:blipFill>
              <a:blip r:embed="rId4" cstate="print"/>
              <a:stretch>
                <a:fillRect/>
              </a:stretch>
            </a:blipFill>
          </p:spPr>
          <p:txBody>
            <a:bodyPr wrap="square" lIns="0" tIns="0" rIns="0" bIns="0" rtlCol="0"/>
            <a:lstStyle/>
            <a:p>
              <a:endParaRPr sz="597"/>
            </a:p>
          </p:txBody>
        </p:sp>
        <p:sp>
          <p:nvSpPr>
            <p:cNvPr id="9" name="object 8"/>
            <p:cNvSpPr/>
            <p:nvPr/>
          </p:nvSpPr>
          <p:spPr>
            <a:xfrm>
              <a:off x="10474452" y="2586227"/>
              <a:ext cx="1281683" cy="3255264"/>
            </a:xfrm>
            <a:prstGeom prst="rect">
              <a:avLst/>
            </a:prstGeom>
            <a:blipFill>
              <a:blip r:embed="rId5" cstate="print"/>
              <a:stretch>
                <a:fillRect/>
              </a:stretch>
            </a:blipFill>
          </p:spPr>
          <p:txBody>
            <a:bodyPr wrap="square" lIns="0" tIns="0" rIns="0" bIns="0" rtlCol="0"/>
            <a:lstStyle/>
            <a:p>
              <a:endParaRPr sz="597"/>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729" y="1196480"/>
            <a:ext cx="1885372" cy="438127"/>
          </a:xfrm>
          <a:prstGeom prst="rect">
            <a:avLst/>
          </a:prstGeom>
        </p:spPr>
        <p:txBody>
          <a:bodyPr vert="horz" wrap="square" lIns="0" tIns="7170" rIns="0" bIns="0" rtlCol="0">
            <a:spAutoFit/>
          </a:bodyPr>
          <a:lstStyle/>
          <a:p>
            <a:pPr marL="7170" marR="2868" indent="717" algn="ctr">
              <a:spcBef>
                <a:spcPts val="56"/>
              </a:spcBef>
            </a:pPr>
            <a:r>
              <a:rPr sz="1400" spc="-3" dirty="0" err="1">
                <a:latin typeface="TT Commons" panose="02000506040000020004" pitchFamily="50" charset="0"/>
                <a:cs typeface="Carlito"/>
              </a:rPr>
              <a:t>Self-emulsifying moisturizing oil</a:t>
            </a:r>
            <a:r>
              <a:rPr sz="1400" spc="-3" dirty="0">
                <a:latin typeface="TT Commons" panose="02000506040000020004" pitchFamily="50" charset="0"/>
                <a:cs typeface="Carlito"/>
              </a:rPr>
              <a:t> </a:t>
            </a:r>
            <a:endParaRPr sz="1400" dirty="0">
              <a:latin typeface="TT Commons" panose="02000506040000020004" pitchFamily="50" charset="0"/>
              <a:cs typeface="Carlito"/>
            </a:endParaRPr>
          </a:p>
        </p:txBody>
      </p:sp>
      <p:sp>
        <p:nvSpPr>
          <p:cNvPr id="3" name="object 3"/>
          <p:cNvSpPr txBox="1"/>
          <p:nvPr/>
        </p:nvSpPr>
        <p:spPr>
          <a:xfrm>
            <a:off x="2787080" y="1221403"/>
            <a:ext cx="2137400" cy="438127"/>
          </a:xfrm>
          <a:prstGeom prst="rect">
            <a:avLst/>
          </a:prstGeom>
        </p:spPr>
        <p:txBody>
          <a:bodyPr vert="horz" wrap="square" lIns="0" tIns="7170" rIns="0" bIns="0" rtlCol="0">
            <a:spAutoFit/>
          </a:bodyPr>
          <a:lstStyle/>
          <a:p>
            <a:pPr algn="ctr">
              <a:spcBef>
                <a:spcPts val="56"/>
              </a:spcBef>
            </a:pPr>
            <a:r>
              <a:rPr lang="es-ES" sz="1400" dirty="0">
                <a:latin typeface="TT Commons" panose="02000506040000020004" pitchFamily="50" charset="0"/>
                <a:cs typeface="Carlito"/>
              </a:rPr>
              <a:t>Moisturizing dry and cracked skin</a:t>
            </a:r>
            <a:endParaRPr sz="1400" dirty="0">
              <a:latin typeface="TT Commons" panose="02000506040000020004" pitchFamily="50" charset="0"/>
              <a:cs typeface="Carlito"/>
            </a:endParaRPr>
          </a:p>
        </p:txBody>
      </p:sp>
      <p:sp>
        <p:nvSpPr>
          <p:cNvPr id="4" name="object 4"/>
          <p:cNvSpPr txBox="1"/>
          <p:nvPr/>
        </p:nvSpPr>
        <p:spPr>
          <a:xfrm>
            <a:off x="5390824" y="1221403"/>
            <a:ext cx="1631910" cy="438127"/>
          </a:xfrm>
          <a:prstGeom prst="rect">
            <a:avLst/>
          </a:prstGeom>
        </p:spPr>
        <p:txBody>
          <a:bodyPr vert="horz" wrap="square" lIns="0" tIns="7170" rIns="0" bIns="0" rtlCol="0">
            <a:spAutoFit/>
          </a:bodyPr>
          <a:lstStyle/>
          <a:p>
            <a:pPr algn="ctr">
              <a:spcBef>
                <a:spcPts val="56"/>
              </a:spcBef>
            </a:pPr>
            <a:r>
              <a:rPr lang="es-ES" sz="1400" spc="-25" dirty="0">
                <a:latin typeface="TT Commons" panose="02000506040000020004" pitchFamily="50" charset="0"/>
                <a:cs typeface="Carlito"/>
              </a:rPr>
              <a:t>Moisturizing skin with hyperkeratosis</a:t>
            </a:r>
            <a:endParaRPr sz="1400" dirty="0">
              <a:latin typeface="TT Commons" panose="02000506040000020004" pitchFamily="50" charset="0"/>
              <a:cs typeface="Carlito"/>
            </a:endParaRPr>
          </a:p>
        </p:txBody>
      </p:sp>
      <p:sp>
        <p:nvSpPr>
          <p:cNvPr id="5" name="object 5"/>
          <p:cNvSpPr txBox="1"/>
          <p:nvPr/>
        </p:nvSpPr>
        <p:spPr>
          <a:xfrm>
            <a:off x="7574183" y="1221404"/>
            <a:ext cx="2077817" cy="222684"/>
          </a:xfrm>
          <a:prstGeom prst="rect">
            <a:avLst/>
          </a:prstGeom>
        </p:spPr>
        <p:txBody>
          <a:bodyPr vert="horz" wrap="square" lIns="0" tIns="7170" rIns="0" bIns="0" rtlCol="0">
            <a:spAutoFit/>
          </a:bodyPr>
          <a:lstStyle/>
          <a:p>
            <a:pPr algn="ctr">
              <a:spcBef>
                <a:spcPts val="56"/>
              </a:spcBef>
            </a:pPr>
            <a:r>
              <a:rPr lang="es-ES" sz="1400" spc="-8" dirty="0">
                <a:latin typeface="TT Commons" panose="02000506040000020004" pitchFamily="50" charset="0"/>
                <a:cs typeface="Carlito"/>
              </a:rPr>
              <a:t>Moisturizer for feet</a:t>
            </a:r>
            <a:endParaRPr sz="1400" dirty="0">
              <a:latin typeface="TT Commons" panose="02000506040000020004" pitchFamily="50" charset="0"/>
              <a:cs typeface="Carlito"/>
            </a:endParaRPr>
          </a:p>
        </p:txBody>
      </p:sp>
      <p:grpSp>
        <p:nvGrpSpPr>
          <p:cNvPr id="6" name="object 6"/>
          <p:cNvGrpSpPr/>
          <p:nvPr/>
        </p:nvGrpSpPr>
        <p:grpSpPr>
          <a:xfrm>
            <a:off x="5222679" y="4708957"/>
            <a:ext cx="2325973" cy="425903"/>
            <a:chOff x="9250670" y="7781543"/>
            <a:chExt cx="4119879" cy="754380"/>
          </a:xfrm>
        </p:grpSpPr>
        <p:sp>
          <p:nvSpPr>
            <p:cNvPr id="7" name="object 7"/>
            <p:cNvSpPr/>
            <p:nvPr/>
          </p:nvSpPr>
          <p:spPr>
            <a:xfrm>
              <a:off x="9250670" y="7821144"/>
              <a:ext cx="4119392" cy="592834"/>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9552432" y="7781543"/>
              <a:ext cx="3515868" cy="754380"/>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9300972" y="7851647"/>
              <a:ext cx="4023360" cy="489203"/>
            </a:xfrm>
            <a:prstGeom prst="rect">
              <a:avLst/>
            </a:prstGeom>
            <a:blipFill>
              <a:blip r:embed="rId4" cstate="print"/>
              <a:stretch>
                <a:fillRect/>
              </a:stretch>
            </a:blipFill>
          </p:spPr>
          <p:txBody>
            <a:bodyPr wrap="square" lIns="0" tIns="0" rIns="0" bIns="0" rtlCol="0"/>
            <a:lstStyle/>
            <a:p>
              <a:endParaRPr sz="597"/>
            </a:p>
          </p:txBody>
        </p:sp>
      </p:grpSp>
      <p:sp>
        <p:nvSpPr>
          <p:cNvPr id="10" name="object 10"/>
          <p:cNvSpPr txBox="1"/>
          <p:nvPr/>
        </p:nvSpPr>
        <p:spPr>
          <a:xfrm>
            <a:off x="5523398" y="4765974"/>
            <a:ext cx="1728347"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Acid</a:t>
            </a:r>
            <a:r>
              <a:rPr sz="1600" spc="-3" dirty="0">
                <a:solidFill>
                  <a:srgbClr val="FFFFFF"/>
                </a:solidFill>
                <a:latin typeface="Bebas Neue Regular" panose="00000500000000000000" pitchFamily="50" charset="0"/>
                <a:cs typeface="Carlito"/>
              </a:rPr>
              <a:t> mantle</a:t>
            </a:r>
            <a:r>
              <a:rPr sz="1600" dirty="0">
                <a:solidFill>
                  <a:srgbClr val="FFFFFF"/>
                </a:solidFill>
                <a:latin typeface="Bebas Neue Regular" panose="00000500000000000000" pitchFamily="50" charset="0"/>
                <a:cs typeface="Carlito"/>
              </a:rPr>
              <a:t> +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20%</a:t>
            </a:r>
            <a:endParaRPr sz="1600" dirty="0">
              <a:latin typeface="Bebas Neue Regular" panose="00000500000000000000" pitchFamily="50" charset="0"/>
              <a:cs typeface="Carlito"/>
            </a:endParaRPr>
          </a:p>
        </p:txBody>
      </p:sp>
      <p:grpSp>
        <p:nvGrpSpPr>
          <p:cNvPr id="11" name="object 11"/>
          <p:cNvGrpSpPr/>
          <p:nvPr/>
        </p:nvGrpSpPr>
        <p:grpSpPr>
          <a:xfrm>
            <a:off x="7540627" y="4708957"/>
            <a:ext cx="2335294" cy="425903"/>
            <a:chOff x="13356336" y="7781543"/>
            <a:chExt cx="4136390" cy="754380"/>
          </a:xfrm>
        </p:grpSpPr>
        <p:sp>
          <p:nvSpPr>
            <p:cNvPr id="12" name="object 12"/>
            <p:cNvSpPr/>
            <p:nvPr/>
          </p:nvSpPr>
          <p:spPr>
            <a:xfrm>
              <a:off x="13356336" y="7812023"/>
              <a:ext cx="4136136" cy="601954"/>
            </a:xfrm>
            <a:prstGeom prst="rect">
              <a:avLst/>
            </a:prstGeom>
            <a:blipFill>
              <a:blip r:embed="rId5" cstate="print"/>
              <a:stretch>
                <a:fillRect/>
              </a:stretch>
            </a:blipFill>
          </p:spPr>
          <p:txBody>
            <a:bodyPr wrap="square" lIns="0" tIns="0" rIns="0" bIns="0" rtlCol="0"/>
            <a:lstStyle/>
            <a:p>
              <a:endParaRPr sz="597"/>
            </a:p>
          </p:txBody>
        </p:sp>
        <p:sp>
          <p:nvSpPr>
            <p:cNvPr id="13" name="object 13"/>
            <p:cNvSpPr/>
            <p:nvPr/>
          </p:nvSpPr>
          <p:spPr>
            <a:xfrm>
              <a:off x="14069568" y="7781543"/>
              <a:ext cx="2709671" cy="754380"/>
            </a:xfrm>
            <a:prstGeom prst="rect">
              <a:avLst/>
            </a:prstGeom>
            <a:blipFill>
              <a:blip r:embed="rId6" cstate="print"/>
              <a:stretch>
                <a:fillRect/>
              </a:stretch>
            </a:blipFill>
          </p:spPr>
          <p:txBody>
            <a:bodyPr wrap="square" lIns="0" tIns="0" rIns="0" bIns="0" rtlCol="0"/>
            <a:lstStyle/>
            <a:p>
              <a:endParaRPr sz="597"/>
            </a:p>
          </p:txBody>
        </p:sp>
        <p:sp>
          <p:nvSpPr>
            <p:cNvPr id="14" name="object 14"/>
            <p:cNvSpPr/>
            <p:nvPr/>
          </p:nvSpPr>
          <p:spPr>
            <a:xfrm>
              <a:off x="13415772" y="7851647"/>
              <a:ext cx="4021836" cy="489203"/>
            </a:xfrm>
            <a:prstGeom prst="rect">
              <a:avLst/>
            </a:prstGeom>
            <a:blipFill>
              <a:blip r:embed="rId7" cstate="print"/>
              <a:stretch>
                <a:fillRect/>
              </a:stretch>
            </a:blipFill>
          </p:spPr>
          <p:txBody>
            <a:bodyPr wrap="square" lIns="0" tIns="0" rIns="0" bIns="0" rtlCol="0"/>
            <a:lstStyle/>
            <a:p>
              <a:endParaRPr sz="597"/>
            </a:p>
          </p:txBody>
        </p:sp>
      </p:grpSp>
      <p:sp>
        <p:nvSpPr>
          <p:cNvPr id="15" name="object 15"/>
          <p:cNvSpPr txBox="1"/>
          <p:nvPr/>
        </p:nvSpPr>
        <p:spPr>
          <a:xfrm>
            <a:off x="8073436" y="4765974"/>
            <a:ext cx="1273047" cy="253461"/>
          </a:xfrm>
          <a:prstGeom prst="rect">
            <a:avLst/>
          </a:prstGeom>
        </p:spPr>
        <p:txBody>
          <a:bodyPr vert="horz" wrap="square" lIns="0" tIns="7170" rIns="0" bIns="0" rtlCol="0">
            <a:spAutoFit/>
          </a:bodyPr>
          <a:lstStyle/>
          <a:p>
            <a:pPr marL="7170">
              <a:spcBef>
                <a:spcPts val="56"/>
              </a:spcBef>
            </a:pPr>
            <a:r>
              <a:rPr lang="es-ES" sz="1600" spc="-6" dirty="0">
                <a:solidFill>
                  <a:srgbClr val="FFFFFF"/>
                </a:solidFill>
                <a:latin typeface="Bebas Neue Regular" panose="00000500000000000000" pitchFamily="50" charset="0"/>
                <a:cs typeface="Carlito"/>
              </a:rPr>
              <a:t>PODIATRIC</a:t>
            </a:r>
            <a:r>
              <a:rPr sz="1600" spc="-6" dirty="0">
                <a:solidFill>
                  <a:srgbClr val="FFFFFF"/>
                </a:solidFill>
                <a:latin typeface="Bebas Neue Regular" panose="00000500000000000000" pitchFamily="50" charset="0"/>
                <a:cs typeface="Carlito"/>
              </a:rPr>
              <a:t> cream</a:t>
            </a:r>
            <a:r>
              <a:rPr sz="1600" spc="-34" dirty="0">
                <a:solidFill>
                  <a:srgbClr val="FFFFFF"/>
                </a:solidFill>
                <a:latin typeface="Bebas Neue Regular" panose="00000500000000000000" pitchFamily="50" charset="0"/>
                <a:cs typeface="Carlito"/>
              </a:rPr>
              <a:t> </a:t>
            </a:r>
            <a:endParaRPr sz="1600" dirty="0">
              <a:latin typeface="Bebas Neue Regular" panose="00000500000000000000" pitchFamily="50" charset="0"/>
              <a:cs typeface="Carlito"/>
            </a:endParaRPr>
          </a:p>
        </p:txBody>
      </p:sp>
      <p:grpSp>
        <p:nvGrpSpPr>
          <p:cNvPr id="16" name="object 16"/>
          <p:cNvGrpSpPr/>
          <p:nvPr/>
        </p:nvGrpSpPr>
        <p:grpSpPr>
          <a:xfrm>
            <a:off x="461170" y="4716700"/>
            <a:ext cx="2298368" cy="425903"/>
            <a:chOff x="816846" y="7795259"/>
            <a:chExt cx="4070985" cy="754380"/>
          </a:xfrm>
        </p:grpSpPr>
        <p:sp>
          <p:nvSpPr>
            <p:cNvPr id="17" name="object 17"/>
            <p:cNvSpPr/>
            <p:nvPr/>
          </p:nvSpPr>
          <p:spPr>
            <a:xfrm>
              <a:off x="816846" y="7842387"/>
              <a:ext cx="4070638" cy="577738"/>
            </a:xfrm>
            <a:prstGeom prst="rect">
              <a:avLst/>
            </a:prstGeom>
            <a:blipFill>
              <a:blip r:embed="rId8" cstate="print"/>
              <a:stretch>
                <a:fillRect/>
              </a:stretch>
            </a:blipFill>
          </p:spPr>
          <p:txBody>
            <a:bodyPr wrap="square" lIns="0" tIns="0" rIns="0" bIns="0" rtlCol="0"/>
            <a:lstStyle/>
            <a:p>
              <a:endParaRPr sz="597"/>
            </a:p>
          </p:txBody>
        </p:sp>
        <p:sp>
          <p:nvSpPr>
            <p:cNvPr id="18" name="object 18"/>
            <p:cNvSpPr/>
            <p:nvPr/>
          </p:nvSpPr>
          <p:spPr>
            <a:xfrm>
              <a:off x="1991867" y="7795259"/>
              <a:ext cx="1722120" cy="754380"/>
            </a:xfrm>
            <a:prstGeom prst="rect">
              <a:avLst/>
            </a:prstGeom>
            <a:blipFill>
              <a:blip r:embed="rId9" cstate="print"/>
              <a:stretch>
                <a:fillRect/>
              </a:stretch>
            </a:blipFill>
          </p:spPr>
          <p:txBody>
            <a:bodyPr wrap="square" lIns="0" tIns="0" rIns="0" bIns="0" rtlCol="0"/>
            <a:lstStyle/>
            <a:p>
              <a:endParaRPr sz="597"/>
            </a:p>
          </p:txBody>
        </p:sp>
        <p:sp>
          <p:nvSpPr>
            <p:cNvPr id="19" name="object 19"/>
            <p:cNvSpPr/>
            <p:nvPr/>
          </p:nvSpPr>
          <p:spPr>
            <a:xfrm>
              <a:off x="867155" y="7872983"/>
              <a:ext cx="3974592" cy="473964"/>
            </a:xfrm>
            <a:prstGeom prst="rect">
              <a:avLst/>
            </a:prstGeom>
            <a:blipFill>
              <a:blip r:embed="rId10" cstate="print"/>
              <a:stretch>
                <a:fillRect/>
              </a:stretch>
            </a:blipFill>
          </p:spPr>
          <p:txBody>
            <a:bodyPr wrap="square" lIns="0" tIns="0" rIns="0" bIns="0" rtlCol="0"/>
            <a:lstStyle/>
            <a:p>
              <a:endParaRPr sz="597"/>
            </a:p>
          </p:txBody>
        </p:sp>
      </p:grpSp>
      <p:sp>
        <p:nvSpPr>
          <p:cNvPr id="20" name="object 20"/>
          <p:cNvSpPr txBox="1"/>
          <p:nvPr/>
        </p:nvSpPr>
        <p:spPr>
          <a:xfrm>
            <a:off x="1254045" y="4773201"/>
            <a:ext cx="1237693"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CPI</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oil</a:t>
            </a:r>
            <a:endParaRPr sz="1600" dirty="0">
              <a:latin typeface="Bebas Neue Regular" panose="00000500000000000000" pitchFamily="50" charset="0"/>
              <a:cs typeface="Carlito"/>
            </a:endParaRPr>
          </a:p>
        </p:txBody>
      </p:sp>
      <p:grpSp>
        <p:nvGrpSpPr>
          <p:cNvPr id="21" name="object 21"/>
          <p:cNvGrpSpPr/>
          <p:nvPr/>
        </p:nvGrpSpPr>
        <p:grpSpPr>
          <a:xfrm>
            <a:off x="2751589" y="4716700"/>
            <a:ext cx="2320595" cy="425903"/>
            <a:chOff x="4873752" y="7795259"/>
            <a:chExt cx="4110354" cy="754380"/>
          </a:xfrm>
        </p:grpSpPr>
        <p:sp>
          <p:nvSpPr>
            <p:cNvPr id="22" name="object 22"/>
            <p:cNvSpPr/>
            <p:nvPr/>
          </p:nvSpPr>
          <p:spPr>
            <a:xfrm>
              <a:off x="4873752" y="7818119"/>
              <a:ext cx="4110228" cy="617220"/>
            </a:xfrm>
            <a:prstGeom prst="rect">
              <a:avLst/>
            </a:prstGeom>
            <a:blipFill>
              <a:blip r:embed="rId11" cstate="print"/>
              <a:stretch>
                <a:fillRect/>
              </a:stretch>
            </a:blipFill>
          </p:spPr>
          <p:txBody>
            <a:bodyPr wrap="square" lIns="0" tIns="0" rIns="0" bIns="0" rtlCol="0"/>
            <a:lstStyle/>
            <a:p>
              <a:endParaRPr sz="597"/>
            </a:p>
          </p:txBody>
        </p:sp>
        <p:sp>
          <p:nvSpPr>
            <p:cNvPr id="23" name="object 23"/>
            <p:cNvSpPr/>
            <p:nvPr/>
          </p:nvSpPr>
          <p:spPr>
            <a:xfrm>
              <a:off x="5137404" y="7795259"/>
              <a:ext cx="3584448" cy="754380"/>
            </a:xfrm>
            <a:prstGeom prst="rect">
              <a:avLst/>
            </a:prstGeom>
            <a:blipFill>
              <a:blip r:embed="rId12" cstate="print"/>
              <a:stretch>
                <a:fillRect/>
              </a:stretch>
            </a:blipFill>
          </p:spPr>
          <p:txBody>
            <a:bodyPr wrap="square" lIns="0" tIns="0" rIns="0" bIns="0" rtlCol="0"/>
            <a:lstStyle/>
            <a:p>
              <a:endParaRPr sz="597"/>
            </a:p>
          </p:txBody>
        </p:sp>
        <p:sp>
          <p:nvSpPr>
            <p:cNvPr id="24" name="object 24"/>
            <p:cNvSpPr/>
            <p:nvPr/>
          </p:nvSpPr>
          <p:spPr>
            <a:xfrm>
              <a:off x="4933188" y="7857743"/>
              <a:ext cx="3995928" cy="504444"/>
            </a:xfrm>
            <a:prstGeom prst="rect">
              <a:avLst/>
            </a:prstGeom>
            <a:blipFill>
              <a:blip r:embed="rId13" cstate="print"/>
              <a:stretch>
                <a:fillRect/>
              </a:stretch>
            </a:blipFill>
          </p:spPr>
          <p:txBody>
            <a:bodyPr wrap="square" lIns="0" tIns="0" rIns="0" bIns="0" rtlCol="0"/>
            <a:lstStyle/>
            <a:p>
              <a:endParaRPr sz="597"/>
            </a:p>
          </p:txBody>
        </p:sp>
      </p:grpSp>
      <p:sp>
        <p:nvSpPr>
          <p:cNvPr id="25" name="object 25"/>
          <p:cNvSpPr txBox="1"/>
          <p:nvPr/>
        </p:nvSpPr>
        <p:spPr>
          <a:xfrm>
            <a:off x="3030075" y="4773201"/>
            <a:ext cx="1766707"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Acid</a:t>
            </a:r>
            <a:r>
              <a:rPr sz="1600" spc="-3" dirty="0">
                <a:solidFill>
                  <a:srgbClr val="FFFFFF"/>
                </a:solidFill>
                <a:latin typeface="Bebas Neue Regular" panose="00000500000000000000" pitchFamily="50" charset="0"/>
                <a:cs typeface="Carlito"/>
              </a:rPr>
              <a:t> mantle</a:t>
            </a:r>
            <a:r>
              <a:rPr sz="1600" dirty="0">
                <a:solidFill>
                  <a:srgbClr val="FFFFFF"/>
                </a:solidFill>
                <a:latin typeface="Bebas Neue Regular" panose="00000500000000000000" pitchFamily="50" charset="0"/>
                <a:cs typeface="Carlito"/>
              </a:rPr>
              <a:t> + </a:t>
            </a:r>
            <a:r>
              <a:rPr sz="1600" spc="-6" dirty="0">
                <a:solidFill>
                  <a:srgbClr val="FFFFFF"/>
                </a:solidFill>
                <a:latin typeface="Bebas Neue Regular" panose="00000500000000000000" pitchFamily="50" charset="0"/>
                <a:cs typeface="Carlito"/>
              </a:rPr>
              <a:t>Urea </a:t>
            </a:r>
            <a:r>
              <a:rPr sz="1600" spc="-3" dirty="0">
                <a:solidFill>
                  <a:srgbClr val="FFFFFF"/>
                </a:solidFill>
                <a:latin typeface="Bebas Neue Regular" panose="00000500000000000000" pitchFamily="50" charset="0"/>
                <a:cs typeface="Carlito"/>
              </a:rPr>
              <a:t>10</a:t>
            </a:r>
            <a:r>
              <a:rPr sz="1600" spc="-54"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a:t>
            </a:r>
            <a:endParaRPr sz="1600" dirty="0">
              <a:latin typeface="Bebas Neue Regular" panose="00000500000000000000" pitchFamily="50" charset="0"/>
              <a:cs typeface="Carlito"/>
            </a:endParaRPr>
          </a:p>
        </p:txBody>
      </p:sp>
      <p:sp>
        <p:nvSpPr>
          <p:cNvPr id="32" name="object 32"/>
          <p:cNvSpPr txBox="1"/>
          <p:nvPr/>
        </p:nvSpPr>
        <p:spPr>
          <a:xfrm>
            <a:off x="1428853" y="3681198"/>
            <a:ext cx="896618"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0610608</a:t>
            </a:r>
            <a:endParaRPr sz="1016" dirty="0">
              <a:latin typeface="Arial"/>
              <a:cs typeface="Arial"/>
            </a:endParaRPr>
          </a:p>
        </p:txBody>
      </p:sp>
      <p:sp>
        <p:nvSpPr>
          <p:cNvPr id="39" name="object 39"/>
          <p:cNvSpPr txBox="1"/>
          <p:nvPr/>
        </p:nvSpPr>
        <p:spPr>
          <a:xfrm>
            <a:off x="9335297" y="5107340"/>
            <a:ext cx="316703"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3</a:t>
            </a:fld>
            <a:endParaRPr sz="875" dirty="0">
              <a:latin typeface="Carlito"/>
              <a:cs typeface="Carlito"/>
            </a:endParaRPr>
          </a:p>
        </p:txBody>
      </p:sp>
      <p:sp>
        <p:nvSpPr>
          <p:cNvPr id="33" name="object 33"/>
          <p:cNvSpPr txBox="1"/>
          <p:nvPr/>
        </p:nvSpPr>
        <p:spPr>
          <a:xfrm>
            <a:off x="3736974" y="3714899"/>
            <a:ext cx="896618"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0610613</a:t>
            </a:r>
            <a:endParaRPr sz="1016" dirty="0">
              <a:latin typeface="Arial"/>
              <a:cs typeface="Arial"/>
            </a:endParaRPr>
          </a:p>
        </p:txBody>
      </p:sp>
      <p:sp>
        <p:nvSpPr>
          <p:cNvPr id="34" name="object 34"/>
          <p:cNvSpPr txBox="1"/>
          <p:nvPr/>
        </p:nvSpPr>
        <p:spPr>
          <a:xfrm>
            <a:off x="6149561" y="3696687"/>
            <a:ext cx="896618" cy="475027"/>
          </a:xfrm>
          <a:prstGeom prst="rect">
            <a:avLst/>
          </a:prstGeom>
        </p:spPr>
        <p:txBody>
          <a:bodyPr vert="horz" wrap="square" lIns="0" tIns="84607" rIns="0" bIns="0" rtlCol="0">
            <a:spAutoFit/>
          </a:bodyPr>
          <a:lstStyle/>
          <a:p>
            <a:pPr marL="7170">
              <a:spcBef>
                <a:spcPts val="613"/>
              </a:spcBef>
            </a:pPr>
            <a:r>
              <a:rPr sz="1016" spc="-51" dirty="0" err="1">
                <a:solidFill>
                  <a:srgbClr val="093E68"/>
                </a:solidFill>
                <a:latin typeface="Arial"/>
                <a:cs typeface="Arial"/>
              </a:rPr>
              <a:t>Volume</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90" dirty="0">
                <a:solidFill>
                  <a:srgbClr val="093E68"/>
                </a:solidFill>
                <a:latin typeface="Arial"/>
                <a:cs typeface="Arial"/>
              </a:rPr>
              <a:t> </a:t>
            </a:r>
            <a:r>
              <a:rPr sz="1016" spc="-51" dirty="0">
                <a:solidFill>
                  <a:srgbClr val="093E68"/>
                </a:solidFill>
                <a:latin typeface="Arial"/>
                <a:cs typeface="Arial"/>
              </a:rPr>
              <a:t>0610694</a:t>
            </a:r>
            <a:endParaRPr sz="1016" dirty="0">
              <a:latin typeface="Arial"/>
              <a:cs typeface="Arial"/>
            </a:endParaRPr>
          </a:p>
        </p:txBody>
      </p:sp>
      <p:sp>
        <p:nvSpPr>
          <p:cNvPr id="35" name="object 35"/>
          <p:cNvSpPr txBox="1"/>
          <p:nvPr/>
        </p:nvSpPr>
        <p:spPr>
          <a:xfrm>
            <a:off x="8449649" y="3661911"/>
            <a:ext cx="895543"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a:t>
            </a:r>
            <a:r>
              <a:rPr sz="1016" spc="-51" dirty="0">
                <a:solidFill>
                  <a:srgbClr val="093E68"/>
                </a:solidFill>
                <a:latin typeface="Arial"/>
                <a:cs typeface="Arial"/>
              </a:rPr>
              <a:t>: </a:t>
            </a:r>
            <a:r>
              <a:rPr sz="1016" spc="-54" dirty="0">
                <a:solidFill>
                  <a:srgbClr val="093E68"/>
                </a:solidFill>
                <a:latin typeface="Arial"/>
                <a:cs typeface="Arial"/>
              </a:rPr>
              <a:t>50</a:t>
            </a:r>
            <a:r>
              <a:rPr sz="1016" spc="-64"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Code:</a:t>
            </a:r>
            <a:r>
              <a:rPr sz="1016" spc="-79" dirty="0">
                <a:solidFill>
                  <a:srgbClr val="093E68"/>
                </a:solidFill>
                <a:latin typeface="Arial"/>
                <a:cs typeface="Arial"/>
              </a:rPr>
              <a:t> </a:t>
            </a:r>
            <a:r>
              <a:rPr sz="1016" spc="-51" dirty="0">
                <a:solidFill>
                  <a:srgbClr val="093E68"/>
                </a:solidFill>
                <a:latin typeface="Arial"/>
                <a:cs typeface="Arial"/>
              </a:rPr>
              <a:t>0610694</a:t>
            </a:r>
            <a:endParaRPr sz="1016" dirty="0">
              <a:latin typeface="Arial"/>
              <a:cs typeface="Arial"/>
            </a:endParaRPr>
          </a:p>
        </p:txBody>
      </p:sp>
      <p:sp>
        <p:nvSpPr>
          <p:cNvPr id="41"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grpSp>
        <p:nvGrpSpPr>
          <p:cNvPr id="36" name="object 26"/>
          <p:cNvGrpSpPr/>
          <p:nvPr/>
        </p:nvGrpSpPr>
        <p:grpSpPr>
          <a:xfrm>
            <a:off x="489572" y="2009853"/>
            <a:ext cx="3156985" cy="2779122"/>
            <a:chOff x="867155" y="3000755"/>
            <a:chExt cx="5591810" cy="4922520"/>
          </a:xfrm>
        </p:grpSpPr>
        <p:sp>
          <p:nvSpPr>
            <p:cNvPr id="37" name="object 27"/>
            <p:cNvSpPr/>
            <p:nvPr/>
          </p:nvSpPr>
          <p:spPr>
            <a:xfrm>
              <a:off x="867155" y="3000755"/>
              <a:ext cx="1421892" cy="4872228"/>
            </a:xfrm>
            <a:prstGeom prst="rect">
              <a:avLst/>
            </a:prstGeom>
            <a:blipFill>
              <a:blip r:embed="rId14" cstate="print"/>
              <a:stretch>
                <a:fillRect/>
              </a:stretch>
            </a:blipFill>
          </p:spPr>
          <p:txBody>
            <a:bodyPr wrap="square" lIns="0" tIns="0" rIns="0" bIns="0" rtlCol="0"/>
            <a:lstStyle/>
            <a:p>
              <a:endParaRPr sz="597"/>
            </a:p>
          </p:txBody>
        </p:sp>
        <p:sp>
          <p:nvSpPr>
            <p:cNvPr id="38" name="object 28"/>
            <p:cNvSpPr/>
            <p:nvPr/>
          </p:nvSpPr>
          <p:spPr>
            <a:xfrm>
              <a:off x="4869179" y="3000755"/>
              <a:ext cx="1589531" cy="4922520"/>
            </a:xfrm>
            <a:prstGeom prst="rect">
              <a:avLst/>
            </a:prstGeom>
            <a:blipFill>
              <a:blip r:embed="rId15" cstate="print"/>
              <a:stretch>
                <a:fillRect/>
              </a:stretch>
            </a:blipFill>
          </p:spPr>
          <p:txBody>
            <a:bodyPr wrap="square" lIns="0" tIns="0" rIns="0" bIns="0" rtlCol="0"/>
            <a:lstStyle/>
            <a:p>
              <a:endParaRPr sz="597"/>
            </a:p>
          </p:txBody>
        </p:sp>
      </p:grpSp>
      <p:grpSp>
        <p:nvGrpSpPr>
          <p:cNvPr id="40" name="object 29"/>
          <p:cNvGrpSpPr/>
          <p:nvPr/>
        </p:nvGrpSpPr>
        <p:grpSpPr>
          <a:xfrm>
            <a:off x="5143528" y="2164728"/>
            <a:ext cx="3209685" cy="2600229"/>
            <a:chOff x="9110471" y="3275075"/>
            <a:chExt cx="5685155" cy="4605655"/>
          </a:xfrm>
        </p:grpSpPr>
        <p:sp>
          <p:nvSpPr>
            <p:cNvPr id="42" name="object 30"/>
            <p:cNvSpPr/>
            <p:nvPr/>
          </p:nvSpPr>
          <p:spPr>
            <a:xfrm>
              <a:off x="9110471" y="3275075"/>
              <a:ext cx="1956816" cy="4605528"/>
            </a:xfrm>
            <a:prstGeom prst="rect">
              <a:avLst/>
            </a:prstGeom>
            <a:blipFill>
              <a:blip r:embed="rId16" cstate="print"/>
              <a:stretch>
                <a:fillRect/>
              </a:stretch>
            </a:blipFill>
          </p:spPr>
          <p:txBody>
            <a:bodyPr wrap="square" lIns="0" tIns="0" rIns="0" bIns="0" rtlCol="0"/>
            <a:lstStyle/>
            <a:p>
              <a:endParaRPr sz="597"/>
            </a:p>
          </p:txBody>
        </p:sp>
        <p:sp>
          <p:nvSpPr>
            <p:cNvPr id="43" name="object 31"/>
            <p:cNvSpPr/>
            <p:nvPr/>
          </p:nvSpPr>
          <p:spPr>
            <a:xfrm>
              <a:off x="13627539" y="4437290"/>
              <a:ext cx="1167521" cy="3283356"/>
            </a:xfrm>
            <a:prstGeom prst="rect">
              <a:avLst/>
            </a:prstGeom>
            <a:blipFill>
              <a:blip r:embed="rId17" cstate="print"/>
              <a:stretch>
                <a:fillRect/>
              </a:stretch>
            </a:blipFill>
          </p:spPr>
          <p:txBody>
            <a:bodyPr wrap="square" lIns="0" tIns="0" rIns="0" bIns="0" rtlCol="0"/>
            <a:lstStyle/>
            <a:p>
              <a:endParaRPr sz="597"/>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406515" y="4813296"/>
            <a:ext cx="1728347" cy="176330"/>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Acid</a:t>
            </a:r>
            <a:r>
              <a:rPr sz="1600" spc="-3" dirty="0">
                <a:solidFill>
                  <a:srgbClr val="FFFFFF"/>
                </a:solidFill>
                <a:latin typeface="Bebas Neue Regular" panose="00000500000000000000" pitchFamily="50" charset="0"/>
                <a:cs typeface="Carlito"/>
              </a:rPr>
              <a:t> mantle</a:t>
            </a:r>
            <a:r>
              <a:rPr sz="1600" dirty="0">
                <a:solidFill>
                  <a:srgbClr val="FFFFFF"/>
                </a:solidFill>
                <a:latin typeface="Bebas Neue Regular" panose="00000500000000000000" pitchFamily="50" charset="0"/>
                <a:cs typeface="Carlito"/>
              </a:rPr>
              <a:t> +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10%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4</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sp>
        <p:nvSpPr>
          <p:cNvPr id="11" name="object 6"/>
          <p:cNvSpPr txBox="1"/>
          <p:nvPr/>
        </p:nvSpPr>
        <p:spPr>
          <a:xfrm>
            <a:off x="912465" y="1453712"/>
            <a:ext cx="7977536" cy="3928465"/>
          </a:xfrm>
          <a:prstGeom prst="rect">
            <a:avLst/>
          </a:prstGeom>
        </p:spPr>
        <p:txBody>
          <a:bodyPr vert="horz" wrap="square" lIns="0" tIns="6812" rIns="0" bIns="0" rtlCol="0">
            <a:spAutoFit/>
          </a:bodyPr>
          <a:lstStyle/>
          <a:p>
            <a:pPr marL="1661386" indent="-258493">
              <a:spcBef>
                <a:spcPts val="54"/>
              </a:spcBef>
              <a:buChar char="•"/>
              <a:tabLst>
                <a:tab pos="1661386" algn="l"/>
                <a:tab pos="1661745" algn="l"/>
              </a:tabLst>
            </a:pPr>
            <a:r>
              <a:rPr sz="1600" dirty="0">
                <a:latin typeface="TT Commons" panose="02000506040000020004" pitchFamily="50" charset="0"/>
                <a:cs typeface="Arial"/>
              </a:rPr>
              <a:t>CPI oil</a:t>
            </a:r>
            <a:r>
              <a:rPr lang="es-ES" sz="1600" dirty="0">
                <a:latin typeface="TT Commons" panose="02000506040000020004" pitchFamily="50" charset="0"/>
                <a:cs typeface="Arial"/>
              </a:rPr>
              <a:t> </a:t>
            </a:r>
            <a:r>
              <a:rPr sz="1600" dirty="0">
                <a:latin typeface="TT Commons" panose="02000506040000020004" pitchFamily="50" charset="0"/>
                <a:cs typeface="Arial"/>
              </a:rPr>
              <a:t>100 ml</a:t>
            </a:r>
          </a:p>
          <a:p>
            <a:pPr>
              <a:spcBef>
                <a:spcPts val="17"/>
              </a:spcBef>
              <a:buFont typeface="Arial"/>
              <a:buChar char="•"/>
            </a:pPr>
            <a:endParaRPr sz="1600" dirty="0">
              <a:latin typeface="TT Commons" panose="02000506040000020004" pitchFamily="50" charset="0"/>
              <a:cs typeface="Arial"/>
            </a:endParaRPr>
          </a:p>
          <a:p>
            <a:pPr marL="1661386" marR="2868" indent="-258135">
              <a:lnSpc>
                <a:spcPts val="1705"/>
              </a:lnSpc>
              <a:buChar char="•"/>
              <a:tabLst>
                <a:tab pos="1661386" algn="l"/>
                <a:tab pos="1661745" algn="l"/>
              </a:tabLst>
            </a:pPr>
            <a:r>
              <a:rPr sz="1600" dirty="0">
                <a:latin typeface="TT Commons" panose="02000506040000020004" pitchFamily="50" charset="0"/>
                <a:cs typeface="Arial"/>
              </a:rPr>
              <a:t>Ingredients: sunflower oil, carrot oil, coconut oil and wheat germ oil</a:t>
            </a:r>
          </a:p>
          <a:p>
            <a:pPr>
              <a:spcBef>
                <a:spcPts val="28"/>
              </a:spcBef>
              <a:buFont typeface="Arial"/>
              <a:buChar char="•"/>
            </a:pPr>
            <a:endParaRPr sz="1600" dirty="0">
              <a:latin typeface="TT Commons" panose="02000506040000020004" pitchFamily="50" charset="0"/>
              <a:cs typeface="Arial"/>
            </a:endParaRPr>
          </a:p>
          <a:p>
            <a:pPr marL="1661386" marR="24738" indent="-258135">
              <a:lnSpc>
                <a:spcPct val="90000"/>
              </a:lnSpc>
              <a:buChar char="•"/>
              <a:tabLst>
                <a:tab pos="1661386" algn="l"/>
                <a:tab pos="1661745" algn="l"/>
              </a:tabLst>
            </a:pPr>
            <a:r>
              <a:rPr sz="1600" dirty="0">
                <a:latin typeface="TT Commons" panose="02000506040000020004" pitchFamily="50" charset="0"/>
                <a:cs typeface="Arial"/>
              </a:rPr>
              <a:t>Oil to moisturize dry and peeled skin without leaving a greasy appearance. CPI oil has relative cleaning power due to its self-emulsifying property,  but without degreasing the skin. </a:t>
            </a:r>
            <a:r>
              <a:rPr sz="1600" u="heavy" dirty="0">
                <a:uFill>
                  <a:solidFill>
                    <a:srgbClr val="000000"/>
                  </a:solidFill>
                </a:uFill>
                <a:latin typeface="TT Commons" panose="02000506040000020004" pitchFamily="50" charset="0"/>
                <a:cs typeface="Arial"/>
              </a:rPr>
              <a:t>It can be recommended in cleaning and skin care of the baby.</a:t>
            </a:r>
            <a:endParaRPr sz="1600" dirty="0">
              <a:latin typeface="TT Commons" panose="02000506040000020004" pitchFamily="50" charset="0"/>
              <a:cs typeface="Arial"/>
            </a:endParaRPr>
          </a:p>
          <a:p>
            <a:pPr>
              <a:spcBef>
                <a:spcPts val="20"/>
              </a:spcBef>
              <a:buFont typeface="Arial"/>
              <a:buChar char="•"/>
            </a:pPr>
            <a:endParaRPr sz="1600" dirty="0">
              <a:latin typeface="TT Commons" panose="02000506040000020004" pitchFamily="50" charset="0"/>
              <a:cs typeface="Arial"/>
            </a:endParaRPr>
          </a:p>
          <a:p>
            <a:pPr marL="1661386" marR="31908" indent="-258135">
              <a:lnSpc>
                <a:spcPct val="90000"/>
              </a:lnSpc>
              <a:buChar char="•"/>
              <a:tabLst>
                <a:tab pos="1661386" algn="l"/>
                <a:tab pos="1661745" algn="l"/>
              </a:tabLst>
            </a:pPr>
            <a:r>
              <a:rPr sz="1600" dirty="0">
                <a:latin typeface="TT Commons" panose="02000506040000020004" pitchFamily="50" charset="0"/>
                <a:cs typeface="Arial"/>
              </a:rPr>
              <a:t>How to use: spray by applying the wet body or wet hands to form an emulsion that should be distributed by the area to be treated.  It can be used during and after the shower, with damp body. It can also be incorporated directly into the bath water by shaking vigorously, before dipping into it. Can be added approximately between 10 and 30 cc per bath</a:t>
            </a:r>
          </a:p>
          <a:p>
            <a:pPr marL="7170">
              <a:spcBef>
                <a:spcPts val="313"/>
              </a:spcBef>
            </a:pPr>
            <a:r>
              <a:rPr sz="1600" dirty="0">
                <a:solidFill>
                  <a:srgbClr val="FFFFFF"/>
                </a:solidFill>
                <a:latin typeface="TT Commons" panose="02000506040000020004" pitchFamily="50" charset="0"/>
                <a:cs typeface="Carlito"/>
              </a:rPr>
              <a:t>CPI oil</a:t>
            </a:r>
            <a:endParaRPr sz="1600" dirty="0">
              <a:latin typeface="TT Commons" panose="02000506040000020004" pitchFamily="50" charset="0"/>
              <a:cs typeface="Carlito"/>
            </a:endParaRPr>
          </a:p>
        </p:txBody>
      </p:sp>
      <p:sp>
        <p:nvSpPr>
          <p:cNvPr id="15" name="object 6"/>
          <p:cNvSpPr/>
          <p:nvPr/>
        </p:nvSpPr>
        <p:spPr>
          <a:xfrm>
            <a:off x="429453" y="4909541"/>
            <a:ext cx="1705409" cy="209103"/>
          </a:xfrm>
          <a:prstGeom prst="rect">
            <a:avLst/>
          </a:prstGeom>
          <a:blipFill>
            <a:blip r:embed="rId2" cstate="print"/>
            <a:stretch>
              <a:fillRect/>
            </a:stretch>
          </a:blipFill>
        </p:spPr>
        <p:txBody>
          <a:bodyPr wrap="square" lIns="0" tIns="0" rIns="0" bIns="0" rtlCol="0"/>
          <a:lstStyle/>
          <a:p>
            <a:endParaRPr sz="597"/>
          </a:p>
        </p:txBody>
      </p:sp>
      <p:sp>
        <p:nvSpPr>
          <p:cNvPr id="16" name="object 10"/>
          <p:cNvSpPr txBox="1"/>
          <p:nvPr/>
        </p:nvSpPr>
        <p:spPr>
          <a:xfrm>
            <a:off x="837920" y="4951932"/>
            <a:ext cx="939685" cy="166712"/>
          </a:xfrm>
          <a:prstGeom prst="rect">
            <a:avLst/>
          </a:prstGeom>
        </p:spPr>
        <p:txBody>
          <a:bodyPr vert="horz" wrap="square" lIns="0" tIns="0" rIns="0" bIns="0" rtlCol="0">
            <a:spAutoFit/>
          </a:bodyPr>
          <a:lstStyle/>
          <a:p>
            <a:pPr marL="7170">
              <a:lnSpc>
                <a:spcPts val="1344"/>
              </a:lnSpc>
            </a:pPr>
            <a:r>
              <a:rPr lang="es-ES" sz="1600" spc="-6" dirty="0">
                <a:solidFill>
                  <a:srgbClr val="FFFFFF"/>
                </a:solidFill>
                <a:latin typeface="Bebas Neue Regular" panose="00000500000000000000" pitchFamily="50" charset="0"/>
                <a:cs typeface="Carlito"/>
              </a:rPr>
              <a:t>Cpi</a:t>
            </a:r>
            <a:r>
              <a:rPr lang="es-ES" sz="1600" spc="-6" dirty="0" err="1">
                <a:solidFill>
                  <a:srgbClr val="FFFFFF"/>
                </a:solidFill>
                <a:latin typeface="Bebas Neue Regular" panose="00000500000000000000" pitchFamily="50" charset="0"/>
                <a:cs typeface="Carlito"/>
              </a:rPr>
              <a:t> oil</a:t>
            </a:r>
            <a:endParaRPr sz="1600" dirty="0">
              <a:latin typeface="Bebas Neue Regular" panose="00000500000000000000" pitchFamily="50" charset="0"/>
              <a:cs typeface="Carlito"/>
            </a:endParaRPr>
          </a:p>
        </p:txBody>
      </p:sp>
      <p:sp>
        <p:nvSpPr>
          <p:cNvPr id="8" name="object 7"/>
          <p:cNvSpPr/>
          <p:nvPr/>
        </p:nvSpPr>
        <p:spPr>
          <a:xfrm>
            <a:off x="764043" y="1282807"/>
            <a:ext cx="1013562" cy="3474333"/>
          </a:xfrm>
          <a:prstGeom prst="rect">
            <a:avLst/>
          </a:prstGeom>
          <a:blipFill>
            <a:blip r:embed="rId3"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79929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406515" y="4813296"/>
            <a:ext cx="1728347" cy="176330"/>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Acid</a:t>
            </a:r>
            <a:r>
              <a:rPr sz="1600" spc="-3" dirty="0">
                <a:solidFill>
                  <a:srgbClr val="FFFFFF"/>
                </a:solidFill>
                <a:latin typeface="Bebas Neue Regular" panose="00000500000000000000" pitchFamily="50" charset="0"/>
                <a:cs typeface="Carlito"/>
              </a:rPr>
              <a:t> mantle</a:t>
            </a:r>
            <a:r>
              <a:rPr sz="1600" dirty="0">
                <a:solidFill>
                  <a:srgbClr val="FFFFFF"/>
                </a:solidFill>
                <a:latin typeface="Bebas Neue Regular" panose="00000500000000000000" pitchFamily="50" charset="0"/>
                <a:cs typeface="Carlito"/>
              </a:rPr>
              <a:t> +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10%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5</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sp>
        <p:nvSpPr>
          <p:cNvPr id="19" name="object 2"/>
          <p:cNvSpPr txBox="1"/>
          <p:nvPr/>
        </p:nvSpPr>
        <p:spPr>
          <a:xfrm>
            <a:off x="2308694" y="1591910"/>
            <a:ext cx="6581306" cy="318980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Acid mantle + urea 10% 100 ml</a:t>
            </a:r>
          </a:p>
          <a:p>
            <a:pPr>
              <a:spcBef>
                <a:spcPts val="14"/>
              </a:spcBef>
              <a:buFont typeface="Arial"/>
              <a:buChar char="•"/>
            </a:pPr>
            <a:endParaRPr sz="1600" dirty="0">
              <a:latin typeface="TT Commons" panose="02000506040000020004" pitchFamily="50" charset="0"/>
              <a:cs typeface="Arial"/>
            </a:endParaRPr>
          </a:p>
          <a:p>
            <a:pPr marL="265306" marR="5736" indent="-258135">
              <a:lnSpc>
                <a:spcPts val="1705"/>
              </a:lnSpc>
              <a:buChar char="•"/>
              <a:tabLst>
                <a:tab pos="264947" algn="l"/>
                <a:tab pos="265306" algn="l"/>
              </a:tabLst>
            </a:pPr>
            <a:r>
              <a:rPr sz="1600" dirty="0">
                <a:latin typeface="TT Commons" panose="02000506040000020004" pitchFamily="50" charset="0"/>
                <a:cs typeface="Arial"/>
              </a:rPr>
              <a:t>Ingredients: sunflower oil, carrot oil, coconut oil and wheat germ oil, lactic acid and urea</a:t>
            </a:r>
          </a:p>
          <a:p>
            <a:pPr>
              <a:spcBef>
                <a:spcPts val="31"/>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Hyperkeratosis of elbows, hands and feet. Due to its high moisturizing power, it is indicated in all dry, dehydrated and cracked skin, joining to this property a second descamative action so that in disorders with hyperkeratosis facilitates skin folding, while contributing to the removal of epidermal scales.</a:t>
            </a:r>
          </a:p>
          <a:p>
            <a:pPr>
              <a:spcBef>
                <a:spcPts val="14"/>
              </a:spcBef>
              <a:buFont typeface="Arial"/>
              <a:buChar char="•"/>
            </a:pPr>
            <a:endParaRPr sz="1600" dirty="0">
              <a:latin typeface="TT Commons" panose="02000506040000020004" pitchFamily="50" charset="0"/>
              <a:cs typeface="Arial"/>
            </a:endParaRPr>
          </a:p>
          <a:p>
            <a:pPr marL="265306" marR="380749" indent="-258135">
              <a:lnSpc>
                <a:spcPts val="1705"/>
              </a:lnSpc>
              <a:buChar char="•"/>
              <a:tabLst>
                <a:tab pos="264947" algn="l"/>
                <a:tab pos="265306" algn="l"/>
              </a:tabLst>
            </a:pPr>
            <a:r>
              <a:rPr sz="1600" dirty="0">
                <a:latin typeface="TT Commons" panose="02000506040000020004" pitchFamily="50" charset="0"/>
                <a:cs typeface="Arial"/>
              </a:rPr>
              <a:t>How to use: apply two or three times a day throughout the body or in areas where it is required, insisting on dry areas. Shake before use and avoid contact with eyes and mucous membranes.</a:t>
            </a:r>
          </a:p>
        </p:txBody>
      </p:sp>
      <p:sp>
        <p:nvSpPr>
          <p:cNvPr id="9" name="object 7"/>
          <p:cNvSpPr/>
          <p:nvPr/>
        </p:nvSpPr>
        <p:spPr>
          <a:xfrm>
            <a:off x="678002" y="1031568"/>
            <a:ext cx="1202852" cy="3725572"/>
          </a:xfrm>
          <a:prstGeom prst="rect">
            <a:avLst/>
          </a:prstGeom>
          <a:blipFill>
            <a:blip r:embed="rId5"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288006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8694" y="1631848"/>
            <a:ext cx="6505106" cy="2953839"/>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Acid mantle + urea 20% 100 ml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Ingredients: sunflower oil, carrot oil, coconut oil and wheat germ oil, lactic acid and urea</a:t>
            </a:r>
          </a:p>
          <a:p>
            <a:pPr>
              <a:spcBef>
                <a:spcPts val="25"/>
              </a:spcBef>
              <a:buFont typeface="Arial"/>
              <a:buChar char="•"/>
            </a:pPr>
            <a:endParaRPr sz="1600" dirty="0">
              <a:latin typeface="TT Commons" panose="02000506040000020004" pitchFamily="50" charset="0"/>
              <a:cs typeface="Arial"/>
            </a:endParaRPr>
          </a:p>
          <a:p>
            <a:pPr marL="265306" marR="68836" indent="-258135">
              <a:lnSpc>
                <a:spcPts val="1705"/>
              </a:lnSpc>
              <a:buChar char="•"/>
              <a:tabLst>
                <a:tab pos="264947" algn="l"/>
                <a:tab pos="265306" algn="l"/>
              </a:tabLst>
            </a:pPr>
            <a:r>
              <a:rPr sz="1600" dirty="0">
                <a:latin typeface="TT Commons" panose="02000506040000020004" pitchFamily="50" charset="0"/>
                <a:cs typeface="Arial"/>
              </a:rPr>
              <a:t>Suitable for dry and cracked skin with areas of high hyperkeratosis and flaking. It is ideal for application on the back and palm of the hands, sole and heels, elbows and knees, with high hyperkeratosis and flaking</a:t>
            </a:r>
          </a:p>
          <a:p>
            <a:pPr>
              <a:spcBef>
                <a:spcPts val="25"/>
              </a:spcBef>
              <a:buFont typeface="Arial"/>
              <a:buChar char="•"/>
            </a:pPr>
            <a:endParaRPr sz="1600" dirty="0">
              <a:latin typeface="TT Commons" panose="02000506040000020004" pitchFamily="50" charset="0"/>
              <a:cs typeface="Arial"/>
            </a:endParaRPr>
          </a:p>
          <a:p>
            <a:pPr marL="265306" marR="377881" indent="-258135">
              <a:lnSpc>
                <a:spcPts val="1705"/>
              </a:lnSpc>
              <a:spcBef>
                <a:spcPts val="3"/>
              </a:spcBef>
              <a:buChar char="•"/>
              <a:tabLst>
                <a:tab pos="264947" algn="l"/>
                <a:tab pos="265306" algn="l"/>
              </a:tabLst>
            </a:pPr>
            <a:r>
              <a:rPr sz="1600" dirty="0">
                <a:latin typeface="TT Commons" panose="02000506040000020004" pitchFamily="50" charset="0"/>
                <a:cs typeface="Arial"/>
              </a:rPr>
              <a:t>How to use: apply two or three times a day throughout the body or in areas where it is required, insisting on dry areas. Shake before use and avoid contact with eyes and mucous membranes.</a:t>
            </a:r>
          </a:p>
        </p:txBody>
      </p:sp>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406515" y="4813296"/>
            <a:ext cx="1728347" cy="166712"/>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Acid</a:t>
            </a:r>
            <a:r>
              <a:rPr sz="1600" spc="-3" dirty="0">
                <a:solidFill>
                  <a:srgbClr val="FFFFFF"/>
                </a:solidFill>
                <a:latin typeface="Bebas Neue Regular" panose="00000500000000000000" pitchFamily="50" charset="0"/>
                <a:cs typeface="Carlito"/>
              </a:rPr>
              <a:t> mantle</a:t>
            </a:r>
            <a:r>
              <a:rPr sz="1600" dirty="0">
                <a:solidFill>
                  <a:srgbClr val="FFFFFF"/>
                </a:solidFill>
                <a:latin typeface="Bebas Neue Regular" panose="00000500000000000000" pitchFamily="50" charset="0"/>
                <a:cs typeface="Carlito"/>
              </a:rPr>
              <a:t> +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lang="es-ES" sz="1600" spc="-3" dirty="0">
                <a:solidFill>
                  <a:srgbClr val="FFFFFF"/>
                </a:solidFill>
                <a:latin typeface="Bebas Neue Regular" panose="00000500000000000000" pitchFamily="50" charset="0"/>
                <a:cs typeface="Carlito"/>
              </a:rPr>
              <a:t>2</a:t>
            </a:r>
            <a:r>
              <a:rPr sz="1600" spc="-3" dirty="0">
                <a:solidFill>
                  <a:srgbClr val="FFFFFF"/>
                </a:solidFill>
                <a:latin typeface="Bebas Neue Regular" panose="00000500000000000000" pitchFamily="50" charset="0"/>
                <a:cs typeface="Carlito"/>
              </a:rPr>
              <a:t>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6</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sp>
        <p:nvSpPr>
          <p:cNvPr id="9" name="object 7"/>
          <p:cNvSpPr/>
          <p:nvPr/>
        </p:nvSpPr>
        <p:spPr>
          <a:xfrm>
            <a:off x="433646" y="1330130"/>
            <a:ext cx="1456673" cy="3427011"/>
          </a:xfrm>
          <a:prstGeom prst="rect">
            <a:avLst/>
          </a:prstGeom>
          <a:blipFill>
            <a:blip r:embed="rId5" cstate="print"/>
            <a:stretch>
              <a:fillRect/>
            </a:stretch>
          </a:blipFill>
        </p:spPr>
        <p:txBody>
          <a:bodyPr wrap="square" lIns="0" tIns="0" rIns="0" bIns="0" rtlCol="0"/>
          <a:lstStyle/>
          <a:p>
            <a:endParaRPr sz="597"/>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667238" y="4838046"/>
            <a:ext cx="1728347" cy="176330"/>
          </a:xfrm>
          <a:prstGeom prst="rect">
            <a:avLst/>
          </a:prstGeom>
        </p:spPr>
        <p:txBody>
          <a:bodyPr vert="horz" wrap="square" lIns="0" tIns="0" rIns="0" bIns="0" rtlCol="0">
            <a:spAutoFit/>
          </a:bodyPr>
          <a:lstStyle/>
          <a:p>
            <a:pPr marL="7170">
              <a:lnSpc>
                <a:spcPts val="1344"/>
              </a:lnSpc>
            </a:pPr>
            <a:r>
              <a:rPr lang="es-ES" sz="1600" spc="-6" dirty="0">
                <a:solidFill>
                  <a:srgbClr val="FFFFFF"/>
                </a:solidFill>
                <a:latin typeface="Bebas Neue Regular" panose="00000500000000000000" pitchFamily="50" charset="0"/>
                <a:cs typeface="Carlito"/>
              </a:rPr>
              <a:t>Foot cream</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7</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HYDRATION FOR DRY SKIN</a:t>
            </a:r>
          </a:p>
        </p:txBody>
      </p:sp>
      <p:sp>
        <p:nvSpPr>
          <p:cNvPr id="11" name="object 2"/>
          <p:cNvSpPr txBox="1"/>
          <p:nvPr/>
        </p:nvSpPr>
        <p:spPr>
          <a:xfrm>
            <a:off x="2308694" y="2065494"/>
            <a:ext cx="7159681" cy="231674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Podiatry cream 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Urea, wheat germ oil and sodium lactate</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Indicated in the treatment of xerosis, hyperkeratosis and pruritus. It is also a solution for excessive sweating and odor,</a:t>
            </a:r>
            <a:r>
              <a:rPr sz="1600" u="heavy" dirty="0">
                <a:uFill>
                  <a:solidFill>
                    <a:srgbClr val="000000"/>
                  </a:solidFill>
                </a:uFill>
                <a:latin typeface="TT Commons" panose="02000506040000020004" pitchFamily="50" charset="0"/>
                <a:cs typeface="Arial"/>
              </a:rPr>
              <a:t> hyperhidrosis and bromhidrosis</a:t>
            </a:r>
            <a:r>
              <a:rPr sz="1600" dirty="0">
                <a:latin typeface="TT Commons" panose="02000506040000020004" pitchFamily="50" charset="0"/>
                <a:cs typeface="Arial"/>
              </a:rPr>
              <a:t>,</a:t>
            </a:r>
            <a:r>
              <a:rPr sz="1600" u="heavy" dirty="0">
                <a:uFill>
                  <a:solidFill>
                    <a:srgbClr val="000000"/>
                  </a:solidFill>
                </a:uFill>
                <a:latin typeface="TT Commons" panose="02000506040000020004" pitchFamily="50" charset="0"/>
                <a:cs typeface="Arial"/>
              </a:rPr>
              <a:t>  normalizing the physiology of skin sweat</a:t>
            </a:r>
            <a:r>
              <a:rPr sz="1600" dirty="0">
                <a:latin typeface="TT Commons" panose="02000506040000020004" pitchFamily="50" charset="0"/>
                <a:cs typeface="Arial"/>
              </a:rPr>
              <a:t>. Its continued use preserves the skin from infections.</a:t>
            </a:r>
          </a:p>
          <a:p>
            <a:pPr>
              <a:spcBef>
                <a:spcPts val="2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How to use: apply in the areas to be treated until their complete absorption</a:t>
            </a:r>
          </a:p>
        </p:txBody>
      </p:sp>
      <p:sp>
        <p:nvSpPr>
          <p:cNvPr id="9" name="object 8"/>
          <p:cNvSpPr/>
          <p:nvPr/>
        </p:nvSpPr>
        <p:spPr>
          <a:xfrm>
            <a:off x="806591" y="1871086"/>
            <a:ext cx="928465" cy="2610489"/>
          </a:xfrm>
          <a:prstGeom prst="rect">
            <a:avLst/>
          </a:prstGeom>
          <a:blipFill>
            <a:blip r:embed="rId5"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401465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000" y="3788895"/>
            <a:ext cx="9228248" cy="1070480"/>
          </a:xfrm>
          <a:prstGeom prst="rect">
            <a:avLst/>
          </a:prstGeom>
        </p:spPr>
        <p:txBody>
          <a:bodyPr vert="horz" wrap="square" lIns="0" tIns="7170" rIns="0" bIns="0" rtlCol="0">
            <a:spAutoFit/>
          </a:bodyPr>
          <a:lstStyle/>
          <a:p>
            <a:pPr marL="6812" marR="2868" algn="ctr">
              <a:lnSpc>
                <a:spcPct val="150000"/>
              </a:lnSpc>
              <a:spcBef>
                <a:spcPts val="56"/>
              </a:spcBef>
            </a:pPr>
            <a:r>
              <a:rPr sz="1600" dirty="0">
                <a:solidFill>
                  <a:srgbClr val="404040"/>
                </a:solidFill>
                <a:latin typeface="TT Commons" panose="02000506040000020004" pitchFamily="50" charset="0"/>
                <a:cs typeface="Arial"/>
              </a:rPr>
              <a:t>Specific products for the daily care of sensitive and atopic skins and to control the occasional outbreaks of</a:t>
            </a:r>
            <a:r>
              <a:rPr sz="1600" dirty="0" err="1">
                <a:solidFill>
                  <a:srgbClr val="404040"/>
                </a:solidFill>
                <a:latin typeface="TT Commons" panose="02000506040000020004" pitchFamily="50" charset="0"/>
                <a:cs typeface="Arial"/>
              </a:rPr>
              <a:t> atopy.</a:t>
            </a:r>
            <a:r>
              <a:rPr sz="1600" dirty="0">
                <a:solidFill>
                  <a:srgbClr val="404040"/>
                </a:solidFill>
                <a:latin typeface="TT Commons" panose="02000506040000020004" pitchFamily="50" charset="0"/>
                <a:cs typeface="Arial"/>
              </a:rPr>
              <a:t> Thanks</a:t>
            </a:r>
            <a:r>
              <a:rPr lang="es-ES" sz="1600" dirty="0">
                <a:solidFill>
                  <a:srgbClr val="404040"/>
                </a:solidFill>
                <a:latin typeface="TT Commons" panose="02000506040000020004" pitchFamily="50" charset="0"/>
                <a:cs typeface="Arial"/>
              </a:rPr>
              <a:t> </a:t>
            </a:r>
            <a:r>
              <a:rPr sz="1600" dirty="0">
                <a:solidFill>
                  <a:srgbClr val="404040"/>
                </a:solidFill>
                <a:latin typeface="TT Commons" panose="02000506040000020004" pitchFamily="50" charset="0"/>
                <a:cs typeface="Arial"/>
              </a:rPr>
              <a:t>to its products and ingredients we will keep the skin sensitive and with an atopic tendency clean, hydrated and protected.</a:t>
            </a:r>
            <a:endParaRPr sz="1600" dirty="0">
              <a:latin typeface="TT Commons" panose="02000506040000020004" pitchFamily="50" charset="0"/>
              <a:cs typeface="Arial"/>
            </a:endParaRPr>
          </a:p>
        </p:txBody>
      </p:sp>
      <p:sp>
        <p:nvSpPr>
          <p:cNvPr id="10" name="object 10"/>
          <p:cNvSpPr txBox="1"/>
          <p:nvPr/>
        </p:nvSpPr>
        <p:spPr>
          <a:xfrm>
            <a:off x="9349637" y="5107341"/>
            <a:ext cx="71701" cy="115416"/>
          </a:xfrm>
          <a:prstGeom prst="rect">
            <a:avLst/>
          </a:prstGeom>
        </p:spPr>
        <p:txBody>
          <a:bodyPr vert="horz" wrap="square" lIns="0" tIns="0" rIns="0" bIns="0" rtlCol="0">
            <a:spAutoFit/>
          </a:bodyPr>
          <a:lstStyle/>
          <a:p>
            <a:pPr marL="7170">
              <a:lnSpc>
                <a:spcPts val="898"/>
              </a:lnSpc>
            </a:pPr>
            <a:r>
              <a:rPr sz="875" spc="6" dirty="0">
                <a:solidFill>
                  <a:srgbClr val="888888"/>
                </a:solidFill>
                <a:latin typeface="Carlito"/>
                <a:cs typeface="Carlito"/>
              </a:rPr>
              <a:t>9</a:t>
            </a:r>
            <a:endParaRPr sz="875">
              <a:latin typeface="Carlito"/>
              <a:cs typeface="Carlito"/>
            </a:endParaRPr>
          </a:p>
        </p:txBody>
      </p:sp>
      <p:sp>
        <p:nvSpPr>
          <p:cNvPr id="13"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ATOPIC AND SENSITIVE SKINS</a:t>
            </a:r>
          </a:p>
        </p:txBody>
      </p:sp>
      <p:grpSp>
        <p:nvGrpSpPr>
          <p:cNvPr id="5" name="object 3"/>
          <p:cNvGrpSpPr/>
          <p:nvPr/>
        </p:nvGrpSpPr>
        <p:grpSpPr>
          <a:xfrm>
            <a:off x="3479800" y="1168868"/>
            <a:ext cx="2775179" cy="2599512"/>
            <a:chOff x="6149981" y="1237487"/>
            <a:chExt cx="4915535" cy="4604385"/>
          </a:xfrm>
        </p:grpSpPr>
        <p:sp>
          <p:nvSpPr>
            <p:cNvPr id="6" name="object 4"/>
            <p:cNvSpPr/>
            <p:nvPr/>
          </p:nvSpPr>
          <p:spPr>
            <a:xfrm>
              <a:off x="6149981" y="1436579"/>
              <a:ext cx="1840823" cy="4234854"/>
            </a:xfrm>
            <a:prstGeom prst="rect">
              <a:avLst/>
            </a:prstGeom>
            <a:blipFill>
              <a:blip r:embed="rId2" cstate="print"/>
              <a:stretch>
                <a:fillRect/>
              </a:stretch>
            </a:blipFill>
          </p:spPr>
          <p:txBody>
            <a:bodyPr wrap="square" lIns="0" tIns="0" rIns="0" bIns="0" rtlCol="0"/>
            <a:lstStyle/>
            <a:p>
              <a:endParaRPr sz="597"/>
            </a:p>
          </p:txBody>
        </p:sp>
        <p:sp>
          <p:nvSpPr>
            <p:cNvPr id="7" name="object 5"/>
            <p:cNvSpPr/>
            <p:nvPr/>
          </p:nvSpPr>
          <p:spPr>
            <a:xfrm>
              <a:off x="9619211" y="2338890"/>
              <a:ext cx="1445823" cy="3436121"/>
            </a:xfrm>
            <a:prstGeom prst="rect">
              <a:avLst/>
            </a:prstGeom>
            <a:blipFill>
              <a:blip r:embed="rId3" cstate="print"/>
              <a:stretch>
                <a:fillRect/>
              </a:stretch>
            </a:blipFill>
          </p:spPr>
          <p:txBody>
            <a:bodyPr wrap="square" lIns="0" tIns="0" rIns="0" bIns="0" rtlCol="0"/>
            <a:lstStyle/>
            <a:p>
              <a:endParaRPr sz="597"/>
            </a:p>
          </p:txBody>
        </p:sp>
        <p:sp>
          <p:nvSpPr>
            <p:cNvPr id="8" name="object 6"/>
            <p:cNvSpPr/>
            <p:nvPr/>
          </p:nvSpPr>
          <p:spPr>
            <a:xfrm>
              <a:off x="7650480" y="1237487"/>
              <a:ext cx="2084831" cy="4604004"/>
            </a:xfrm>
            <a:prstGeom prst="rect">
              <a:avLst/>
            </a:prstGeom>
            <a:blipFill>
              <a:blip r:embed="rId4" cstate="print"/>
              <a:stretch>
                <a:fillRect/>
              </a:stretch>
            </a:blipFill>
          </p:spPr>
          <p:txBody>
            <a:bodyPr wrap="square" lIns="0" tIns="0" rIns="0" bIns="0" rtlCol="0"/>
            <a:lstStyle/>
            <a:p>
              <a:endParaRPr sz="597"/>
            </a:p>
          </p:txBody>
        </p:sp>
      </p:grpSp>
    </p:spTree>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Tema4 atache</Template>
  <TotalTime>285</TotalTime>
  <Words>1484</Words>
  <Application>Microsoft Office PowerPoint</Application>
  <PresentationFormat>Personalizado</PresentationFormat>
  <Paragraphs>174</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Bebas Neue Regular</vt:lpstr>
      <vt:lpstr>Calibri</vt:lpstr>
      <vt:lpstr>Carlito</vt:lpstr>
      <vt:lpstr>Gotham Rounded Book</vt:lpstr>
      <vt:lpstr>TT Commons</vt:lpstr>
      <vt:lpstr>Verdana</vt:lpstr>
      <vt:lpstr>Tema4 atache</vt:lpstr>
      <vt:lpstr>Presentación de PowerPoint</vt:lpstr>
      <vt:lpstr>index</vt:lpstr>
      <vt:lpstr>HYDRATION FOR DRY SKIN</vt:lpstr>
      <vt:lpstr>HYDRATION FOR DRY SKIN</vt:lpstr>
      <vt:lpstr>HYDRATION FOR DRY SKIN</vt:lpstr>
      <vt:lpstr>HYDRATION FOR DRY SKIN</vt:lpstr>
      <vt:lpstr>HYDRATION FOR DRY SKIN</vt:lpstr>
      <vt:lpstr>HYDRATION FOR DRY SKIN</vt:lpstr>
      <vt:lpstr>ATOPIC AND SENSITIVE SKINS</vt:lpstr>
      <vt:lpstr>ATOPIC AND SENSITIVE SKINS</vt:lpstr>
      <vt:lpstr>ATOPIC AND SENSITIVE SKINS</vt:lpstr>
      <vt:lpstr>ATOPIC AND SENSITIVE SKINS</vt:lpstr>
      <vt:lpstr>ATOPIC AND SENSITIVE SKINS</vt:lpstr>
      <vt:lpstr>OILY AND ACNE-PRONE SKIN</vt:lpstr>
      <vt:lpstr>OILY AND ACNE-PRONE SKIN</vt:lpstr>
      <vt:lpstr>Presentación de PowerPoint</vt:lpstr>
      <vt:lpstr>Presentación de PowerPoint</vt:lpstr>
      <vt:lpstr>DAMAGED SKINS and need for regeneration</vt:lpstr>
      <vt:lpstr>DAMAGED SKINS and need for regeneration</vt:lpstr>
      <vt:lpstr>DAMAGED SKINS and need for regeneration</vt:lpstr>
      <vt:lpstr>DAMAGED SKINS and need for regeneration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Martínez</cp:lastModifiedBy>
  <cp:revision>9</cp:revision>
  <dcterms:created xsi:type="dcterms:W3CDTF">2021-05-24T09:20:16Z</dcterms:created>
  <dcterms:modified xsi:type="dcterms:W3CDTF">2025-10-23T07:02:15Z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2021-05-24T00:00:00Z</vt:filetime>
  </property>
</Properties>
</file>