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</p:sldMasterIdLst>
  <p:sldIdLst>
    <p:sldId id="32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21" r:id="rId22"/>
    <p:sldId id="322" r:id="rId23"/>
    <p:sldId id="310" r:id="rId24"/>
    <p:sldId id="315" r:id="rId25"/>
    <p:sldId id="316" r:id="rId26"/>
    <p:sldId id="317" r:id="rId27"/>
    <p:sldId id="318" r:id="rId28"/>
    <p:sldId id="319" r:id="rId29"/>
  </p:sldIdLst>
  <p:sldSz cx="10160000" cy="571341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61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2599" autoAdjust="0"/>
  </p:normalViewPr>
  <p:slideViewPr>
    <p:cSldViewPr>
      <p:cViewPr varScale="1">
        <p:scale>
          <a:sx n="81" d="100"/>
          <a:sy n="81" d="100"/>
        </p:scale>
        <p:origin x="816" y="7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774861"/>
            <a:ext cx="8636000" cy="1224681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3237601"/>
            <a:ext cx="7112000" cy="14600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7116DB-1DFA-4D9E-B81A-E9569D0E3C09}" type="datetimeFigureOut">
              <a:rPr lang="es-ES" smtClean="0"/>
              <a:pPr/>
              <a:t>31/01/2024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21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12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228802"/>
            <a:ext cx="2286000" cy="48749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228802"/>
            <a:ext cx="6688667" cy="48749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874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774861"/>
            <a:ext cx="8636000" cy="12246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3237601"/>
            <a:ext cx="7112000" cy="1460094"/>
          </a:xfrm>
        </p:spPr>
        <p:txBody>
          <a:bodyPr>
            <a:normAutofit/>
          </a:bodyPr>
          <a:lstStyle>
            <a:lvl1pPr marL="0" indent="0" algn="ctr" defTabSz="1015990" rtl="0" eaLnBrk="1" latinLnBrk="0" hangingPunct="1">
              <a:spcBef>
                <a:spcPct val="20000"/>
              </a:spcBef>
              <a:buFont typeface="Arial" pitchFamily="34" charset="0"/>
              <a:buNone/>
              <a:defRPr lang="es-ES" sz="3556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59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3671397"/>
            <a:ext cx="8636000" cy="1134747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2421588"/>
            <a:ext cx="8636000" cy="1249809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5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333130"/>
            <a:ext cx="4487333" cy="377058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333130"/>
            <a:ext cx="4487333" cy="377058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05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278906"/>
            <a:ext cx="4489098" cy="53298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1811892"/>
            <a:ext cx="4489098" cy="329182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0" y="1278906"/>
            <a:ext cx="4490861" cy="53298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0" y="1811892"/>
            <a:ext cx="4490861" cy="329182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62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47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87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227479"/>
            <a:ext cx="3342570" cy="96810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227479"/>
            <a:ext cx="5679722" cy="4876240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1195585"/>
            <a:ext cx="3342570" cy="3908134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88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91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3999389"/>
            <a:ext cx="6096000" cy="472151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510504"/>
            <a:ext cx="6096000" cy="3428048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4471540"/>
            <a:ext cx="6096000" cy="67053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87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17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228802"/>
            <a:ext cx="2286000" cy="48749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228802"/>
            <a:ext cx="6688667" cy="48749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628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98500" y="1406968"/>
            <a:ext cx="8763000" cy="3515357"/>
          </a:xfrm>
        </p:spPr>
        <p:txBody>
          <a:bodyPr>
            <a:normAutofit/>
          </a:bodyPr>
          <a:lstStyle>
            <a:lvl1pPr marL="0" indent="0" algn="l">
              <a:buNone/>
              <a:defRPr sz="1666"/>
            </a:lvl1pPr>
            <a:lvl2pPr marL="380871" indent="0" algn="ctr">
              <a:buNone/>
              <a:defRPr sz="1666"/>
            </a:lvl2pPr>
            <a:lvl3pPr marL="761741" indent="0" algn="ctr">
              <a:buNone/>
              <a:defRPr sz="1500"/>
            </a:lvl3pPr>
            <a:lvl4pPr marL="1142611" indent="0" algn="ctr">
              <a:buNone/>
              <a:defRPr sz="1333"/>
            </a:lvl4pPr>
            <a:lvl5pPr marL="1523482" indent="0" algn="ctr">
              <a:buNone/>
              <a:defRPr sz="1333"/>
            </a:lvl5pPr>
            <a:lvl6pPr marL="1904353" indent="0" algn="ctr">
              <a:buNone/>
              <a:defRPr sz="1333"/>
            </a:lvl6pPr>
            <a:lvl7pPr marL="2285223" indent="0" algn="ctr">
              <a:buNone/>
              <a:defRPr sz="1333"/>
            </a:lvl7pPr>
            <a:lvl8pPr marL="2666093" indent="0" algn="ctr">
              <a:buNone/>
              <a:defRPr sz="1333"/>
            </a:lvl8pPr>
            <a:lvl9pPr marL="3046964" indent="0" algn="ctr">
              <a:buNone/>
              <a:defRPr sz="1333"/>
            </a:lvl9pPr>
          </a:lstStyle>
          <a:p>
            <a:r>
              <a:rPr lang="es-ES" dirty="0" smtClean="0"/>
              <a:t>Texto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r>
              <a:rPr lang="es-ES" dirty="0" err="1" smtClean="0"/>
              <a:t>texto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98501" y="372306"/>
            <a:ext cx="1769395" cy="50262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666" dirty="0" smtClean="0">
                <a:latin typeface="Bebas Neue Regular" panose="00000500000000000000" pitchFamily="50" charset="0"/>
              </a:rPr>
              <a:t>ANTIOXIDANTES</a:t>
            </a:r>
            <a:endParaRPr lang="es-ES" sz="2666" dirty="0">
              <a:latin typeface="Bebas Neue Regular" panose="00000500000000000000" pitchFamily="50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0" y="0"/>
            <a:ext cx="10160000" cy="5713413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500">
                <a:ln>
                  <a:noFill/>
                </a:ln>
                <a:noFill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8" y="138127"/>
              <a:ext cx="10420014" cy="1150786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220" y="228576"/>
              <a:ext cx="1480780" cy="1021404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532" y="6319010"/>
              <a:ext cx="350196" cy="350196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 flipH="1">
              <a:off x="838200" y="6494108"/>
              <a:ext cx="48816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 flipH="1">
              <a:off x="6494835" y="6494108"/>
              <a:ext cx="4858965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0" y="380267"/>
            <a:ext cx="7172092" cy="46160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561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pPr marL="12696">
              <a:spcBef>
                <a:spcPts val="140"/>
              </a:spcBef>
            </a:pPr>
            <a:r>
              <a:rPr lang="en-US" spc="-40" smtClean="0"/>
              <a:t>PAGE</a:t>
            </a:r>
            <a:r>
              <a:rPr lang="en-US" spc="55" smtClean="0"/>
              <a:t> </a:t>
            </a:r>
            <a:fld id="{81D60167-4931-47E6-BA6A-407CBD079E47}" type="slidenum">
              <a:rPr spc="-50" smtClean="0"/>
              <a:pPr marL="12696">
                <a:spcBef>
                  <a:spcPts val="140"/>
                </a:spcBef>
              </a:pPr>
              <a:t>‹Nº›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82573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1" y="483019"/>
            <a:ext cx="6314229" cy="256096"/>
          </a:xfrm>
        </p:spPr>
        <p:txBody>
          <a:bodyPr lIns="0" tIns="0" rIns="0" bIns="0"/>
          <a:lstStyle>
            <a:lvl1pPr>
              <a:defRPr sz="1849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7E7E7E"/>
                </a:solidFill>
                <a:latin typeface="Carlito"/>
                <a:cs typeface="Carlito"/>
              </a:defRPr>
            </a:lvl1pPr>
          </a:lstStyle>
          <a:p>
            <a:endParaRPr lang="es-E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7E7E7E"/>
                </a:solidFill>
                <a:latin typeface="Verdana"/>
                <a:cs typeface="Verdana"/>
              </a:defRPr>
            </a:lvl1pPr>
          </a:lstStyle>
          <a:p>
            <a:pPr marL="12696">
              <a:spcBef>
                <a:spcPts val="140"/>
              </a:spcBef>
            </a:pPr>
            <a:r>
              <a:rPr lang="en-US" spc="-40" smtClean="0"/>
              <a:t>PAGE</a:t>
            </a:r>
            <a:r>
              <a:rPr lang="en-US" spc="55" smtClean="0"/>
              <a:t> </a:t>
            </a:r>
            <a:fld id="{81D60167-4931-47E6-BA6A-407CBD079E47}" type="slidenum">
              <a:rPr spc="-50" smtClean="0"/>
              <a:pPr marL="12696">
                <a:spcBef>
                  <a:spcPts val="140"/>
                </a:spcBef>
              </a:pPr>
              <a:t>‹Nº›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200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3671397"/>
            <a:ext cx="8636000" cy="1134747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2421588"/>
            <a:ext cx="8636000" cy="1249809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81333" y="5295488"/>
            <a:ext cx="2370667" cy="304186"/>
          </a:xfrm>
          <a:prstGeom prst="rect">
            <a:avLst/>
          </a:prstGeom>
        </p:spPr>
        <p:txBody>
          <a:bodyPr/>
          <a:lstStyle/>
          <a:p>
            <a:fld id="{43DA7A36-9963-41E7-8CF7-8182AA788E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00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333130"/>
            <a:ext cx="4487333" cy="377058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7" y="1333130"/>
            <a:ext cx="4487333" cy="3770588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74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278906"/>
            <a:ext cx="4489098" cy="53298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1811892"/>
            <a:ext cx="4489098" cy="329182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0" y="1278906"/>
            <a:ext cx="4490861" cy="532987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0" y="1811892"/>
            <a:ext cx="4490861" cy="3291826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55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8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8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1" y="227479"/>
            <a:ext cx="3342570" cy="96810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227479"/>
            <a:ext cx="5679722" cy="4876240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1" y="1195585"/>
            <a:ext cx="3342570" cy="3908134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74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3999389"/>
            <a:ext cx="6096000" cy="472151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510504"/>
            <a:ext cx="6096000" cy="3428048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4471540"/>
            <a:ext cx="6096000" cy="67053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7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228801"/>
            <a:ext cx="9144000" cy="9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333130"/>
            <a:ext cx="9144000" cy="377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5295488"/>
            <a:ext cx="2370667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16DB-1DFA-4D9E-B81A-E9569D0E3C09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5295488"/>
            <a:ext cx="3217333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14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bg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bg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bg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bg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8000" y="228801"/>
            <a:ext cx="9144000" cy="952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333130"/>
            <a:ext cx="9144000" cy="377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5295488"/>
            <a:ext cx="2370667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D9F9-A52D-430B-90C1-220F1FD47B52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334" y="5295488"/>
            <a:ext cx="3217333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333" y="5295488"/>
            <a:ext cx="2370667" cy="304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108A-512C-4B77-847A-764A9A6196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78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lang="es-ES" sz="4889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lang="es-ES" sz="3556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lang="es-ES" sz="3556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lang="es-ES" sz="3556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lang="es-ES" sz="3556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lang="es-ES" sz="3556" kern="1200" dirty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 noChangeAspect="1"/>
          </p:cNvSpPr>
          <p:nvPr>
            <p:ph type="title"/>
          </p:nvPr>
        </p:nvSpPr>
        <p:spPr>
          <a:xfrm>
            <a:off x="698501" y="380267"/>
            <a:ext cx="917239" cy="46160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8500" y="1263096"/>
            <a:ext cx="3177686" cy="144443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</a:p>
          <a:p>
            <a:pPr lvl="0"/>
            <a:r>
              <a:rPr lang="es-ES" dirty="0" smtClean="0"/>
              <a:t>TEXTO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8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defTabSz="761741" rtl="0" eaLnBrk="1" latinLnBrk="0" hangingPunct="1">
        <a:lnSpc>
          <a:spcPct val="90000"/>
        </a:lnSpc>
        <a:spcBef>
          <a:spcPct val="0"/>
        </a:spcBef>
        <a:buNone/>
        <a:defRPr sz="2666" kern="2000" spc="125" baseline="0">
          <a:solidFill>
            <a:schemeClr val="tx1"/>
          </a:solidFill>
          <a:latin typeface="Bebas Neue Regular" panose="00000500000000000000" pitchFamily="50" charset="0"/>
          <a:ea typeface="+mj-ea"/>
          <a:cs typeface="+mj-cs"/>
        </a:defRPr>
      </a:lvl1pPr>
    </p:titleStyle>
    <p:bodyStyle>
      <a:lvl1pPr marL="190435" indent="-190435" algn="l" defTabSz="761741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1pPr>
      <a:lvl2pPr marL="571306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2pPr>
      <a:lvl3pPr marL="952176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3pPr>
      <a:lvl4pPr marL="133304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4pPr>
      <a:lvl5pPr marL="171391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6" kern="1200" baseline="0">
          <a:solidFill>
            <a:schemeClr val="tx1"/>
          </a:solidFill>
          <a:latin typeface="TT Commons" panose="02000506040000020004" pitchFamily="50" charset="0"/>
          <a:ea typeface="+mn-ea"/>
          <a:cs typeface="+mn-cs"/>
        </a:defRPr>
      </a:lvl5pPr>
      <a:lvl6pPr marL="2094787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658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29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7398" indent="-190435" algn="l" defTabSz="761741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7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4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11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482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35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22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093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964" algn="l" defTabSz="76174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60" y="-114269"/>
            <a:ext cx="3033890" cy="2092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592" y="1333130"/>
            <a:ext cx="10817394" cy="436574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86154" y="3932090"/>
            <a:ext cx="3892412" cy="73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s-ES" sz="2798" b="1" dirty="0" smtClean="0">
                <a:latin typeface="Gotham Rounded Book" pitchFamily="50" charset="0"/>
                <a:cs typeface="Gotham Book" pitchFamily="50" charset="0"/>
              </a:rPr>
              <a:t>PEELING TRAINING</a:t>
            </a:r>
            <a:endParaRPr lang="es-ES" sz="2798" dirty="0">
              <a:latin typeface="Gotham Rounded Book" pitchFamily="50" charset="0"/>
              <a:cs typeface="Gotham Book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8" y="2157521"/>
            <a:ext cx="4322073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99502" y="1496556"/>
            <a:ext cx="88009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b="1" dirty="0">
                <a:latin typeface="TT Commons" panose="02000506040000020004" pitchFamily="50" charset="0"/>
              </a:rPr>
              <a:t>ABSOLUTAS</a:t>
            </a: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endParaRPr lang="es-ES_tradnl" sz="1600" dirty="0">
              <a:latin typeface="TT Commons" panose="02000506040000020004" pitchFamily="50" charset="0"/>
            </a:endParaRP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dirty="0">
                <a:latin typeface="TT Commons" panose="02000506040000020004" pitchFamily="50" charset="0"/>
              </a:rPr>
              <a:t>  Exposición continuada al sol</a:t>
            </a: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dirty="0">
                <a:latin typeface="TT Commons" panose="02000506040000020004" pitchFamily="50" charset="0"/>
              </a:rPr>
              <a:t>  Dermatitis aguda, alergias, enfermedades agudas</a:t>
            </a: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dirty="0">
                <a:latin typeface="TT Commons" panose="02000506040000020004" pitchFamily="50" charset="0"/>
              </a:rPr>
              <a:t>  Tratamiento con </a:t>
            </a:r>
            <a:r>
              <a:rPr lang="es-ES_tradnl" sz="1600" dirty="0" err="1">
                <a:latin typeface="TT Commons" panose="02000506040000020004" pitchFamily="50" charset="0"/>
              </a:rPr>
              <a:t>isotretinoína</a:t>
            </a:r>
            <a:r>
              <a:rPr lang="es-ES_tradnl" sz="1600" dirty="0">
                <a:latin typeface="TT Commons" panose="02000506040000020004" pitchFamily="50" charset="0"/>
              </a:rPr>
              <a:t> oral</a:t>
            </a: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dirty="0">
                <a:latin typeface="TT Commons" panose="02000506040000020004" pitchFamily="50" charset="0"/>
              </a:rPr>
              <a:t>  Embarazo y lactancia</a:t>
            </a:r>
            <a:endParaRPr lang="es-ES_tradnl" sz="1600" dirty="0">
              <a:latin typeface="TT Commons" panose="02000506040000020004" pitchFamily="50" charset="0"/>
              <a:ea typeface="Tahoma" panose="020B0604030504040204" pitchFamily="34" charset="0"/>
              <a:cs typeface="Avenir LT Std 35 Light"/>
            </a:endParaRP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endParaRPr lang="es-ES_tradnl" sz="1600" b="1" dirty="0">
              <a:latin typeface="TT Commons" panose="02000506040000020004" pitchFamily="50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b="1" dirty="0">
                <a:latin typeface="TT Commons" panose="02000506040000020004" pitchFamily="50" charset="0"/>
              </a:rPr>
              <a:t>RELATIVAS</a:t>
            </a: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endParaRPr lang="es-ES_tradnl" sz="1600" dirty="0">
              <a:latin typeface="TT Commons" panose="02000506040000020004" pitchFamily="50" charset="0"/>
            </a:endParaRPr>
          </a:p>
          <a:p>
            <a:pPr marL="0" lvl="2">
              <a:buClr>
                <a:schemeClr val="tx1">
                  <a:lumMod val="50000"/>
                  <a:lumOff val="50000"/>
                </a:schemeClr>
              </a:buClr>
            </a:pPr>
            <a:r>
              <a:rPr lang="es-ES_tradnl" sz="1600" dirty="0">
                <a:latin typeface="TT Commons" panose="02000506040000020004" pitchFamily="50" charset="0"/>
              </a:rPr>
              <a:t>  Herpes facial recurrente</a:t>
            </a: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832827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CONTRAINDICACIONES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6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ERMIC+_BODEGON_fondo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2145" y="1711703"/>
            <a:ext cx="4536856" cy="5489766"/>
          </a:xfrm>
          <a:prstGeom prst="rect">
            <a:avLst/>
          </a:prstGeom>
        </p:spPr>
      </p:pic>
      <p:pic>
        <p:nvPicPr>
          <p:cNvPr id="10" name="Imagen 7" descr="ATACHE_Dermic+_INTENSIFIERsupreme_FondoTranspar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955" y="1499945"/>
            <a:ext cx="2018595" cy="5489766"/>
          </a:xfrm>
          <a:prstGeom prst="rect">
            <a:avLst/>
          </a:prstGeom>
        </p:spPr>
      </p:pic>
      <p:pic>
        <p:nvPicPr>
          <p:cNvPr id="11" name="Imagen 10" descr="T:\ATACHE\MARKETING\2014\LÍNEAS\DERMIC +\INTENSIFIER SUPREME\LOGOS\1406_DERMIC+_duoton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800" y="1056506"/>
            <a:ext cx="2999201" cy="8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118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0930" y="1019625"/>
            <a:ext cx="1124936" cy="10719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536853" y="1764458"/>
            <a:ext cx="4080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Ácido </a:t>
            </a:r>
            <a:r>
              <a:rPr lang="es-ES" sz="1600" dirty="0" err="1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Glicólico</a:t>
            </a: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          7,5 %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Ácido Cítrico	        2,5 %</a:t>
            </a:r>
            <a:endParaRPr lang="es-ES" sz="1600" dirty="0">
              <a:latin typeface="TT Commons" panose="02000506040000020004" pitchFamily="50" charset="0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Ácido Láctico	        2,5 %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</a:t>
            </a:r>
            <a:r>
              <a:rPr lang="es-ES_tradnl" sz="1600" dirty="0" err="1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Ferúlico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	        3,0 %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Retinol	                        0,2 %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Textura GEL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pH= 3,5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59920" y="1416546"/>
            <a:ext cx="4497413" cy="2546609"/>
          </a:xfrm>
          <a:prstGeom prst="rect">
            <a:avLst/>
          </a:prstGeom>
          <a:noFill/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TT Commons" panose="02000506040000020004" pitchFamily="50" charset="0"/>
            </a:endParaRPr>
          </a:p>
        </p:txBody>
      </p:sp>
      <p:pic>
        <p:nvPicPr>
          <p:cNvPr id="11" name="Imagen 10" descr="DERMIC+_CORRECTIVE_FondoTRANSPAR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79" y="1555599"/>
            <a:ext cx="3016567" cy="5629678"/>
          </a:xfrm>
          <a:prstGeom prst="rect">
            <a:avLst/>
          </a:prstGeom>
        </p:spPr>
      </p:pic>
      <p:pic>
        <p:nvPicPr>
          <p:cNvPr id="12" name="Imagen 7" descr="ATACHE_Dermic+_INTENSIFIERsupreme_FondoTransparen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689" y="1836466"/>
            <a:ext cx="1872075" cy="509129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363235" y="4193493"/>
            <a:ext cx="4497413" cy="895461"/>
          </a:xfrm>
          <a:prstGeom prst="rect">
            <a:avLst/>
          </a:prstGeom>
          <a:noFill/>
          <a:ln w="4445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TT Commons" panose="02000506040000020004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40168" y="429843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TT Commons" panose="02000506040000020004" pitchFamily="50" charset="0"/>
              </a:rPr>
              <a:t>Su </a:t>
            </a:r>
            <a:r>
              <a:rPr lang="es-ES_tradnl" sz="1600" dirty="0" err="1">
                <a:latin typeface="TT Commons" panose="02000506040000020004" pitchFamily="50" charset="0"/>
              </a:rPr>
              <a:t>combinaci</a:t>
            </a:r>
            <a:r>
              <a:rPr lang="es-ES" sz="1600" dirty="0">
                <a:latin typeface="TT Commons" panose="02000506040000020004" pitchFamily="50" charset="0"/>
              </a:rPr>
              <a:t>ón de ácidos permite </a:t>
            </a:r>
            <a:r>
              <a:rPr lang="es-ES_tradnl" sz="1600" dirty="0">
                <a:latin typeface="TT Commons" panose="02000506040000020004" pitchFamily="50" charset="0"/>
              </a:rPr>
              <a:t>mejorar la apariencia, vitalidad y calidad de piel global </a:t>
            </a:r>
          </a:p>
        </p:txBody>
      </p:sp>
      <p:sp>
        <p:nvSpPr>
          <p:cNvPr id="1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514104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CORRECTIVE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064" y="912490"/>
            <a:ext cx="1124936" cy="107194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6756"/>
              </p:ext>
            </p:extLst>
          </p:nvPr>
        </p:nvGraphicFramePr>
        <p:xfrm>
          <a:off x="577931" y="1128515"/>
          <a:ext cx="8318493" cy="411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211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T Commons" panose="02000506040000020004" pitchFamily="50" charset="0"/>
                        </a:rPr>
                        <a:t>ÁCIDO</a:t>
                      </a:r>
                      <a:endParaRPr lang="es-ES_tradnl" sz="1600" dirty="0"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TT Commons" panose="02000506040000020004" pitchFamily="50" charset="0"/>
                        </a:rPr>
                        <a:t>CARACTERÍSTICAS</a:t>
                      </a:r>
                      <a:endParaRPr lang="es-ES_tradnl" sz="1600" dirty="0"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TT Commons" panose="02000506040000020004" pitchFamily="50" charset="0"/>
                        </a:rPr>
                        <a:t>EFECTO</a:t>
                      </a:r>
                      <a:endParaRPr lang="es-ES_tradnl" sz="1600" dirty="0"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2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</a:t>
                      </a:r>
                      <a:r>
                        <a:rPr lang="es-ES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glicólico</a:t>
                      </a:r>
                      <a:endParaRPr lang="es-ES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7,5%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</a:t>
                      </a:r>
                      <a:r>
                        <a:rPr lang="es-ES_tradnl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AHAs</a:t>
                      </a:r>
                      <a:endParaRPr lang="es-ES_tradnl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-Posee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una mol</a:t>
                      </a:r>
                      <a:r>
                        <a:rPr lang="es-ES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écula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pequeño tamaño: mayor capacidad de penetración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No suele provocar descamación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1.Exfoliaci</a:t>
                      </a:r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ón: elimina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las células muertas y estimula el recambio celular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Epidermólisis: destruye las células epidérmicas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Nuevos depósitos de colágeno.</a:t>
                      </a:r>
                    </a:p>
                    <a:p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01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</a:t>
                      </a:r>
                      <a:r>
                        <a:rPr lang="es-ES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citrico</a:t>
                      </a:r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2,5%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</a:t>
                      </a:r>
                      <a:r>
                        <a:rPr lang="es-ES_tradnl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AHAs</a:t>
                      </a:r>
                      <a:endParaRPr lang="es-ES_tradnl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-Favorece la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_tradnl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penetraci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 de otros activos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 Antioxidante: protege la piel de los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radicales libres</a:t>
                      </a:r>
                    </a:p>
                    <a:p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Bactericida: crea un ambiente m</a:t>
                      </a:r>
                      <a:r>
                        <a:rPr lang="es-ES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ás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ácido para retrasar el crecimiento bacteriano</a:t>
                      </a:r>
                    </a:p>
                    <a:p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Inhibe la formación de tirosinasa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19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ferúlico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3,0%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Origen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vegetal, derivado del fenol</a:t>
                      </a:r>
                      <a:endParaRPr lang="es-ES_tradnl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 Antioxidante: protege la piel de los radicales libres y potencia los efectos de las vitaminas C y E</a:t>
                      </a:r>
                    </a:p>
                    <a:p>
                      <a:pPr marL="0" indent="0">
                        <a:buNone/>
                      </a:pP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Controla la actividad de la tirosinasa: aclara manchas</a:t>
                      </a:r>
                    </a:p>
                    <a:p>
                      <a:pPr marL="0" indent="0">
                        <a:buNone/>
                      </a:pP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Protecci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 contra la radiación UV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, Protege el ADN Celular</a:t>
                      </a:r>
                      <a:endParaRPr lang="es-ES" sz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806"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Retinol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0,2%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</a:t>
                      </a:r>
                      <a:r>
                        <a:rPr lang="es-ES_tradnl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Retinoide</a:t>
                      </a:r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precursor del </a:t>
                      </a:r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retinoico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Normaliza la </a:t>
                      </a:r>
                      <a:r>
                        <a:rPr lang="es-ES_tradnl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queratinizaci</a:t>
                      </a:r>
                      <a:r>
                        <a:rPr lang="es-ES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ón: </a:t>
                      </a:r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Mejora la apariencia y calidad de piel.</a:t>
                      </a:r>
                    </a:p>
                    <a:p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Estimula la s</a:t>
                      </a:r>
                      <a:r>
                        <a:rPr lang="es-ES" sz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íntesis</a:t>
                      </a:r>
                      <a:r>
                        <a:rPr lang="es-ES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colágeno: </a:t>
                      </a:r>
                      <a:r>
                        <a:rPr lang="es-ES_tradnl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disminuye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 profundidad de las arrugas</a:t>
                      </a:r>
                    </a:p>
                    <a:p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Normaliza la actividad de los </a:t>
                      </a:r>
                      <a:r>
                        <a:rPr lang="es-ES_tradnl" sz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melanocitos</a:t>
                      </a:r>
                      <a:r>
                        <a:rPr lang="es-ES_tradnl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: aclara manchas</a:t>
                      </a:r>
                      <a:endParaRPr lang="es-ES_tradnl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92915" marR="92915" marT="46457" marB="4645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514104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CORRECTIVE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51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70149" y="1467108"/>
            <a:ext cx="4080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</a:t>
            </a:r>
            <a:r>
              <a:rPr lang="es-ES" sz="1600" dirty="0" err="1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Glicólico</a:t>
            </a:r>
            <a:r>
              <a:rPr lang="es-ES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7,5 </a:t>
            </a: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Láctico 2,5 </a:t>
            </a:r>
            <a:r>
              <a:rPr lang="es-ES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</a:t>
            </a:r>
            <a:r>
              <a:rPr lang="es-ES_tradnl" sz="1600" dirty="0" err="1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Ferúlico</a:t>
            </a: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2,5 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 err="1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Niacinamida</a:t>
            </a: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2%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</a:t>
            </a:r>
            <a:r>
              <a:rPr lang="es-ES_tradnl" sz="1600" dirty="0" err="1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Tranexamico</a:t>
            </a: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2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4,n-butylresorcinol 1 %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 err="1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Undecineloil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</a:t>
            </a:r>
            <a:r>
              <a:rPr lang="es-ES_tradnl" sz="1600" dirty="0" err="1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phenylalanine</a:t>
            </a: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1,5 %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Textura </a:t>
            </a:r>
            <a:r>
              <a:rPr lang="es-ES_tradnl" sz="1600" dirty="0" smtClean="0"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GEL pH=3,5</a:t>
            </a:r>
            <a:endParaRPr lang="es-ES_tradnl" sz="1600" dirty="0"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93216" y="1272530"/>
            <a:ext cx="4497413" cy="2592288"/>
          </a:xfrm>
          <a:prstGeom prst="rect">
            <a:avLst/>
          </a:prstGeom>
          <a:noFill/>
          <a:ln w="44450">
            <a:solidFill>
              <a:srgbClr val="9B1E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pic>
        <p:nvPicPr>
          <p:cNvPr id="12" name="Imagen 7" descr="ATACHE_Dermic+_INTENSIFIERsupreme_Fondo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372" y="1589847"/>
            <a:ext cx="1902612" cy="5174340"/>
          </a:xfrm>
          <a:prstGeom prst="rect">
            <a:avLst/>
          </a:prstGeom>
        </p:spPr>
      </p:pic>
      <p:pic>
        <p:nvPicPr>
          <p:cNvPr id="10" name="Imagen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3223" y="1003201"/>
            <a:ext cx="1186777" cy="1114722"/>
          </a:xfrm>
          <a:prstGeom prst="rect">
            <a:avLst/>
          </a:prstGeom>
        </p:spPr>
      </p:pic>
      <p:pic>
        <p:nvPicPr>
          <p:cNvPr id="14" name="Imagen 13" descr="DERMIC+_LIGHTENING_FondoTRANSPAREN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85" y="1560562"/>
            <a:ext cx="3003592" cy="560546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393216" y="4008834"/>
            <a:ext cx="4497413" cy="1133218"/>
          </a:xfrm>
          <a:prstGeom prst="rect">
            <a:avLst/>
          </a:prstGeom>
          <a:noFill/>
          <a:ln w="44450">
            <a:solidFill>
              <a:srgbClr val="9B1E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6" name="CuadroTexto 15"/>
          <p:cNvSpPr txBox="1"/>
          <p:nvPr/>
        </p:nvSpPr>
        <p:spPr>
          <a:xfrm>
            <a:off x="4393215" y="4081935"/>
            <a:ext cx="440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TT Commons" panose="02000506040000020004" pitchFamily="50" charset="0"/>
              </a:rPr>
              <a:t>Su </a:t>
            </a:r>
            <a:r>
              <a:rPr lang="es-ES_tradnl" sz="1600" dirty="0" err="1">
                <a:latin typeface="TT Commons" panose="02000506040000020004" pitchFamily="50" charset="0"/>
              </a:rPr>
              <a:t>combinaci</a:t>
            </a:r>
            <a:r>
              <a:rPr lang="es-ES" sz="1600" dirty="0">
                <a:latin typeface="TT Commons" panose="02000506040000020004" pitchFamily="50" charset="0"/>
              </a:rPr>
              <a:t>ón de ácidos permite de forma especializada </a:t>
            </a:r>
            <a:r>
              <a:rPr lang="es-ES_tradnl" sz="1600" dirty="0">
                <a:latin typeface="TT Commons" panose="02000506040000020004" pitchFamily="50" charset="0"/>
              </a:rPr>
              <a:t>aclarar manchas, mejorar la tonalidad y uniformidad.</a:t>
            </a:r>
          </a:p>
        </p:txBody>
      </p:sp>
      <p:sp>
        <p:nvSpPr>
          <p:cNvPr id="11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445174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LIGHTENING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69741"/>
              </p:ext>
            </p:extLst>
          </p:nvPr>
        </p:nvGraphicFramePr>
        <p:xfrm>
          <a:off x="614388" y="1003084"/>
          <a:ext cx="8282035" cy="417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955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TT Commons" panose="02000506040000020004" pitchFamily="50" charset="0"/>
                        </a:rPr>
                        <a:t>ÁCIDO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TT Commons" panose="02000506040000020004" pitchFamily="50" charset="0"/>
                        </a:rPr>
                        <a:t>CARACTERÍSTICAS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 smtClean="0">
                          <a:latin typeface="TT Commons" panose="02000506040000020004" pitchFamily="50" charset="0"/>
                        </a:rPr>
                        <a:t>EFECTO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290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glicólico</a:t>
                      </a:r>
                      <a:endParaRPr lang="es-ES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10%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AHAs</a:t>
                      </a:r>
                      <a:endParaRPr lang="es-ES_tradnl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-Posee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una mol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écula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pequeño tamaño: mayor capacidad de penetración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No suele provocar descamación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1.Exfoliaci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ón: elimina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las células muertas y estimula el recambio celular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Epidermólisis: destruye las células epidérmicas</a:t>
                      </a:r>
                    </a:p>
                    <a:p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Nuevos depósitos de colágeno.</a:t>
                      </a: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90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Láctico 2,5%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AHAs</a:t>
                      </a:r>
                      <a:endParaRPr lang="es-ES_tradnl" sz="11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-Ayuda a mantener el manto </a:t>
                      </a:r>
                      <a:r>
                        <a:rPr lang="es-ES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ácido de la piel</a:t>
                      </a:r>
                    </a:p>
                    <a:p>
                      <a:r>
                        <a:rPr lang="es-ES" sz="11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-En forma de gel el ácido penetra lentamente, disminuyendo la irritación propia del láctico. </a:t>
                      </a:r>
                      <a:endParaRPr lang="es-ES_tradnl" sz="1100" b="1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1.Hidratante: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atrae </a:t>
                      </a:r>
                      <a:r>
                        <a:rPr lang="es-ES_tradnl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hac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ia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 capa córnea moléculas de agua y estimula la síntesis de ceramidas, mejorando la función barrera.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2.Clarificante: promueve la dispersión homogénea de la melanina, </a:t>
                      </a:r>
                      <a:r>
                        <a:rPr lang="es-ES" sz="1100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inhibe la acción de la tirosinasa.</a:t>
                      </a:r>
                      <a:endParaRPr lang="es-E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90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ferúlico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2,5%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Origen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vegetal, derivado del fenol</a:t>
                      </a:r>
                      <a:endParaRPr lang="es-ES_tradnl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  <a:p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 Antioxidante: protege la piel de los radicales libres y potencia los efectos de las vitaminas C y E</a:t>
                      </a:r>
                    </a:p>
                    <a:p>
                      <a:pPr marL="0" indent="0">
                        <a:buNone/>
                      </a:pP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</a:t>
                      </a:r>
                      <a:r>
                        <a:rPr lang="es-ES_tradnl" sz="1100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Controla la actividad de la tirosinasa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: aclara manchas</a:t>
                      </a:r>
                    </a:p>
                    <a:p>
                      <a:pPr marL="0" indent="0">
                        <a:buNone/>
                      </a:pP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Protecci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 contra la radiación UV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, Protege el ADN Celular</a:t>
                      </a:r>
                      <a:endParaRPr lang="es-E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90">
                <a:tc>
                  <a:txBody>
                    <a:bodyPr/>
                    <a:lstStyle/>
                    <a:p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Tranexamic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acid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2%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-Ac</a:t>
                      </a:r>
                      <a:r>
                        <a:rPr lang="es-ES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túa inhibiendo la melanogénesis por distintas vías </a:t>
                      </a:r>
                      <a:endParaRPr lang="es-ES_tradnl" sz="1100" kern="12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. Se afirma que tiene efectos blanqueadores, especialmente para la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hiperpigmentación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inducida por ultravioleta, incluido el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melasma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.</a:t>
                      </a: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877">
                <a:tc>
                  <a:txBody>
                    <a:bodyPr/>
                    <a:lstStyle/>
                    <a:p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4,n-butilresorcinol 0,3%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Rucinol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1.Agente despigmentante que inhibe la tirosinasa y la TRP-1</a:t>
                      </a:r>
                    </a:p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Inhibe la formaci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 de melanina en células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melanoma b16 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877">
                <a:tc>
                  <a:txBody>
                    <a:bodyPr/>
                    <a:lstStyle/>
                    <a:p>
                      <a:r>
                        <a:rPr lang="es-ES_tradnl" sz="11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Undecineloil</a:t>
                      </a:r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 fenilalanina 0,5%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-Antagonista de la hormona 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melanotropina</a:t>
                      </a: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(</a:t>
                      </a:r>
                      <a:r>
                        <a:rPr lang="en-GB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cs typeface="Avenir LT Std 35 Light"/>
                        </a:rPr>
                        <a:t>α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cs typeface="Avenir LT Std 35 Light"/>
                        </a:rPr>
                        <a:t>-MSH)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 Impide tanto la fijación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la hormona como la consiguiente cascada de reacciones que estimulan la melanogénesis. 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5459" marR="85459" marT="42729" marB="4272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445174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LIGHTENING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7" name="Imagen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3223" y="1003201"/>
            <a:ext cx="1186777" cy="11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36853" y="1508508"/>
            <a:ext cx="4080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Salicílico     2,0%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Málico	3,0%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Láctico	5,0%</a:t>
            </a: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Ácido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Azelaico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	3,0%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Retinol		0,2%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Textura GEL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pH= 3,5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359920" y="1272530"/>
            <a:ext cx="4497413" cy="2376265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pic>
        <p:nvPicPr>
          <p:cNvPr id="12" name="Imagen 7" descr="ATACHE_Dermic+_INTENSIFIERsupreme_Fondo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837" y="1508507"/>
            <a:ext cx="1907545" cy="5187756"/>
          </a:xfrm>
          <a:prstGeom prst="rect">
            <a:avLst/>
          </a:prstGeom>
        </p:spPr>
      </p:pic>
      <p:pic>
        <p:nvPicPr>
          <p:cNvPr id="11" name="Imagen 10" descr="DERMIC+_PURIFYING_FondoTRANSPARENT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48" y="1476908"/>
            <a:ext cx="3011380" cy="561999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359920" y="3862121"/>
            <a:ext cx="4497413" cy="1176041"/>
          </a:xfrm>
          <a:prstGeom prst="rect">
            <a:avLst/>
          </a:prstGeom>
          <a:noFill/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6" name="CuadroTexto 15"/>
          <p:cNvSpPr txBox="1"/>
          <p:nvPr/>
        </p:nvSpPr>
        <p:spPr>
          <a:xfrm>
            <a:off x="4536853" y="3932232"/>
            <a:ext cx="422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Combinación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de ácidos que permite 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purificar y mejorar la uniformidad  de pieles grasas, con acn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é o secuelas. </a:t>
            </a: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4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294492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PURIFYING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17" name="Imagen 1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2192" y="984498"/>
            <a:ext cx="1167808" cy="1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4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42123"/>
              </p:ext>
            </p:extLst>
          </p:nvPr>
        </p:nvGraphicFramePr>
        <p:xfrm>
          <a:off x="665805" y="984498"/>
          <a:ext cx="8230620" cy="4248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005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TT Commons" panose="02000506040000020004" pitchFamily="50" charset="0"/>
                        </a:rPr>
                        <a:t>ÁCIDO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TT Commons" panose="02000506040000020004" pitchFamily="50" charset="0"/>
                        </a:rPr>
                        <a:t>CARACTERÍSTICAS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dirty="0" smtClean="0">
                          <a:latin typeface="TT Commons" panose="02000506040000020004" pitchFamily="50" charset="0"/>
                        </a:rPr>
                        <a:t>EFECTO</a:t>
                      </a:r>
                      <a:endParaRPr lang="es-ES_tradnl" sz="1500" dirty="0"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458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Salicílico 2%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Es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seguro, sin riesgo de quemadura, en general las lesiones de acné responden rápidamente al tratamiento. 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1.Queratolítico, comedolítico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2.Antiinflamatorio (inhibe la síntesis de prostaglandinas)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Anti-pruriginoso, 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antiséptico,astringente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, antimicrobiano (reduce 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propinobacterium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acnes)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4. Posee derivados que absorben los RUVB</a:t>
                      </a: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08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Málico 3%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ES_tradnl" sz="1100" b="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AHAs</a:t>
                      </a:r>
                      <a:endParaRPr lang="es-ES_tradnl" sz="1100" b="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Capacidad de </a:t>
                      </a:r>
                      <a:r>
                        <a:rPr lang="es-ES_tradnl" sz="1100" b="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penetraci</a:t>
                      </a:r>
                      <a:r>
                        <a:rPr lang="es-ES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ón similar a la del ácido </a:t>
                      </a:r>
                      <a:r>
                        <a:rPr lang="es-ES" sz="1100" b="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glicólico</a:t>
                      </a:r>
                      <a:endParaRPr lang="es-ES" sz="1100" b="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Recomendado en pieles sensibles</a:t>
                      </a:r>
                      <a:endParaRPr lang="es-ES_tradnl" sz="1100" b="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1.Antiseptico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Despigmentante: inhibe la formación de tirosinasa</a:t>
                      </a: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184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Láctico 2,5%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AHAs</a:t>
                      </a:r>
                      <a:endParaRPr lang="es-ES_tradnl" sz="11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-Ayuda a mantener el manto </a:t>
                      </a:r>
                      <a:r>
                        <a:rPr lang="es-ES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ácido de la piel</a:t>
                      </a:r>
                    </a:p>
                    <a:p>
                      <a:r>
                        <a:rPr lang="es-ES" sz="11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-En forma de gel el ácido penetra lentamente, disminuyendo la irritación propia del láctico. </a:t>
                      </a:r>
                      <a:endParaRPr lang="es-ES_tradnl" sz="1100" b="1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  <a:ea typeface="+mn-ea"/>
                        <a:cs typeface="+mn-cs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1.Hidratante: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atrae </a:t>
                      </a:r>
                      <a:r>
                        <a:rPr lang="es-ES_tradnl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hac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ia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 capa córnea moléculas de agua y estimula la síntesis de ceramidas, mejorando la función barrera.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2.Clarificante: promueve la dispersión homogénea de la melanina, </a:t>
                      </a:r>
                      <a:r>
                        <a:rPr lang="es-ES" sz="1100" u="non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inhibe la acción de la tirosinasa.</a:t>
                      </a:r>
                      <a:endParaRPr lang="es-ES" sz="11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184"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Azelaico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3%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Ácido </a:t>
                      </a:r>
                      <a:r>
                        <a:rPr lang="es-ES" sz="1100" kern="12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dicarbolílico</a:t>
                      </a:r>
                      <a:r>
                        <a:rPr lang="es-ES" sz="11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  <a:ea typeface="+mn-ea"/>
                          <a:cs typeface="+mn-cs"/>
                        </a:rPr>
                        <a:t> saturado </a:t>
                      </a: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1.Normalizador de la queratinización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Acción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seborreguladora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bacteriostatica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Inhibidor de la proliferación de especies reactivas de oxigeno 4.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</a:t>
                      </a:r>
                      <a:r>
                        <a:rPr lang="es-E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gulador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la pigmentación</a:t>
                      </a: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458"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Retinol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0,2%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- </a:t>
                      </a:r>
                      <a:r>
                        <a:rPr lang="es-ES_tradnl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Retinoide</a:t>
                      </a: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precursor del 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ácido retinoico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1.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Normaliza la </a:t>
                      </a:r>
                      <a:r>
                        <a:rPr lang="es-ES_tradnl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queratinizaci</a:t>
                      </a:r>
                      <a:r>
                        <a:rPr lang="es-E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ón: </a:t>
                      </a: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Mejora la apariencia y calidad de piel.</a:t>
                      </a:r>
                    </a:p>
                    <a:p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2. Estimula la s</a:t>
                      </a:r>
                      <a:r>
                        <a:rPr lang="es-E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íntesis</a:t>
                      </a:r>
                      <a:r>
                        <a:rPr lang="es-E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de colágeno: </a:t>
                      </a:r>
                      <a:r>
                        <a:rPr lang="es-ES_tradnl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disminuye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 la profundidad de las arrugas</a:t>
                      </a:r>
                    </a:p>
                    <a:p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3. Normaliza la actividad de los </a:t>
                      </a:r>
                      <a:r>
                        <a:rPr lang="es-ES_tradnl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melanocitos</a:t>
                      </a:r>
                      <a:r>
                        <a:rPr lang="es-ES_tradnl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T Commons" panose="02000506040000020004" pitchFamily="50" charset="0"/>
                        </a:rPr>
                        <a:t>: aclara manchas</a:t>
                      </a:r>
                      <a:endParaRPr lang="es-ES_tradnl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T Commons" panose="02000506040000020004" pitchFamily="50" charset="0"/>
                      </a:endParaRPr>
                    </a:p>
                  </a:txBody>
                  <a:tcPr marL="83246" marR="83246" marT="41623" marB="4162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2192" y="984498"/>
            <a:ext cx="1167808" cy="1141760"/>
          </a:xfrm>
          <a:prstGeom prst="rect">
            <a:avLst/>
          </a:prstGeom>
        </p:spPr>
      </p:pic>
      <p:sp>
        <p:nvSpPr>
          <p:cNvPr id="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294492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PURIFYING PEEL DERMIC+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42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93155" y="2099364"/>
            <a:ext cx="4631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Retinol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libre  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0,5%</a:t>
            </a: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Retinol </a:t>
            </a:r>
            <a:r>
              <a:rPr lang="es-ES_trad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liposomado</a:t>
            </a: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  0,5%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endParaRPr lang="es-ES_tradnl" sz="1600" dirty="0">
              <a:solidFill>
                <a:schemeClr val="tx1">
                  <a:lumMod val="75000"/>
                  <a:lumOff val="25000"/>
                </a:schemeClr>
              </a:solidFill>
              <a:latin typeface="TT Commons" panose="02000506040000020004" pitchFamily="50" charset="0"/>
              <a:ea typeface="MS Gothic" panose="020B0609070205080204" pitchFamily="49" charset="-128"/>
              <a:cs typeface="Avenir LT Std 35 Light"/>
            </a:endParaRP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T Commons" panose="02000506040000020004" pitchFamily="50" charset="0"/>
                <a:ea typeface="MS Gothic" panose="020B0609070205080204" pitchFamily="49" charset="-128"/>
                <a:cs typeface="Avenir LT Std 35 Light"/>
              </a:rPr>
              <a:t>Textura Crema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_tradnl" sz="1600" b="1" kern="1500" spc="333" dirty="0">
                <a:solidFill>
                  <a:schemeClr val="accent5">
                    <a:lumMod val="50000"/>
                  </a:schemeClr>
                </a:solidFill>
                <a:latin typeface="TT Commons" panose="02000506040000020004" pitchFamily="50" charset="0"/>
                <a:cs typeface="Avenir LT Std 35 Light"/>
              </a:rPr>
              <a:t>NANOTECNOLOG</a:t>
            </a:r>
            <a:r>
              <a:rPr lang="es-ES" sz="1600" b="1" kern="1500" spc="333" dirty="0">
                <a:solidFill>
                  <a:schemeClr val="accent5">
                    <a:lumMod val="50000"/>
                  </a:schemeClr>
                </a:solidFill>
                <a:latin typeface="TT Commons" panose="02000506040000020004" pitchFamily="50" charset="0"/>
                <a:cs typeface="Avenir LT Std 35 Light"/>
              </a:rPr>
              <a:t>ÍA</a:t>
            </a:r>
            <a:r>
              <a:rPr lang="es-ES_tradnl" sz="1600" b="1" kern="1500" spc="333" dirty="0">
                <a:solidFill>
                  <a:schemeClr val="accent5">
                    <a:lumMod val="50000"/>
                  </a:schemeClr>
                </a:solidFill>
                <a:latin typeface="TT Commons" panose="02000506040000020004" pitchFamily="50" charset="0"/>
                <a:cs typeface="Avenir LT Std 35 Light"/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143896" y="1848594"/>
            <a:ext cx="4704522" cy="2448273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00">
              <a:latin typeface="TT Commons" panose="02000506040000020004" pitchFamily="50" charset="0"/>
            </a:endParaRPr>
          </a:p>
        </p:txBody>
      </p:sp>
      <p:pic>
        <p:nvPicPr>
          <p:cNvPr id="12" name="Imagen 7" descr="ATACHE_Dermic+_INTENSIFIERsupreme_Fondo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53" y="1560562"/>
            <a:ext cx="1936038" cy="5265244"/>
          </a:xfrm>
          <a:prstGeom prst="rect">
            <a:avLst/>
          </a:prstGeom>
        </p:spPr>
      </p:pic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885726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INTENSIFIER SUPREME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24" y="1084600"/>
            <a:ext cx="1591441" cy="40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15504" y="127253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s-ES" sz="1600" b="1" dirty="0"/>
              <a:t>DESCRIPCIÓN DEL PRODUCTO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" sz="1600" b="1" dirty="0"/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dirty="0"/>
              <a:t>Crema de </a:t>
            </a:r>
            <a:r>
              <a:rPr lang="es-ES" sz="1600" dirty="0" err="1"/>
              <a:t>retinol</a:t>
            </a:r>
            <a:r>
              <a:rPr lang="es-ES" sz="1600" dirty="0"/>
              <a:t> al 1% (0,5% libre, 0,5% </a:t>
            </a:r>
            <a:r>
              <a:rPr lang="es-ES" sz="1600" dirty="0" err="1"/>
              <a:t>liposomado</a:t>
            </a:r>
            <a:r>
              <a:rPr lang="es-ES" sz="1600" dirty="0"/>
              <a:t>) indicada como sellador, post-tratamiento y potenciador de cualquier tratamiento de peeling superficial y medio, así como de otros procedimientos faciales </a:t>
            </a:r>
            <a:r>
              <a:rPr lang="es-ES" sz="1600" dirty="0" err="1"/>
              <a:t>despigmentantes</a:t>
            </a:r>
            <a:r>
              <a:rPr lang="es-ES" sz="1600" dirty="0"/>
              <a:t> o para pieles con tendencia </a:t>
            </a:r>
            <a:r>
              <a:rPr lang="es-ES" sz="1600" dirty="0" err="1"/>
              <a:t>acneica</a:t>
            </a:r>
            <a:r>
              <a:rPr lang="es-ES" sz="1600" dirty="0"/>
              <a:t>. El </a:t>
            </a:r>
            <a:r>
              <a:rPr lang="es-ES" sz="1600" dirty="0" err="1"/>
              <a:t>retinol</a:t>
            </a:r>
            <a:r>
              <a:rPr lang="es-ES" sz="1600" dirty="0"/>
              <a:t> tiene una potente acción regeneradora y reparadora de la piel, estimula la síntesis de colágeno y elastina, reduciendo la profundidad de las arrugas y líneas de expresión y aumentando la tersura y elasticidad de la piel. También tiene un efecto blanqueador al normalizar la actividad de los </a:t>
            </a:r>
            <a:r>
              <a:rPr lang="es-ES" sz="1600" dirty="0" err="1"/>
              <a:t>melanocitos</a:t>
            </a:r>
            <a:r>
              <a:rPr lang="es-ES" sz="1600" dirty="0"/>
              <a:t> y protege contra el </a:t>
            </a:r>
            <a:r>
              <a:rPr lang="es-ES" sz="1600" dirty="0" err="1"/>
              <a:t>fotoenvejecimiento</a:t>
            </a:r>
            <a:r>
              <a:rPr lang="es-ES" sz="1600" dirty="0"/>
              <a:t>.</a:t>
            </a:r>
          </a:p>
          <a:p>
            <a:pPr>
              <a:buClr>
                <a:srgbClr val="000000"/>
              </a:buClr>
              <a:buSzPct val="100000"/>
              <a:defRPr/>
            </a:pPr>
            <a:endParaRPr lang="es-ES" sz="1600" dirty="0"/>
          </a:p>
          <a:p>
            <a:pPr>
              <a:buClr>
                <a:srgbClr val="000000"/>
              </a:buClr>
              <a:buSzPct val="100000"/>
              <a:defRPr/>
            </a:pPr>
            <a:r>
              <a:rPr lang="es-ES" sz="1600" b="1" dirty="0" err="1" smtClean="0"/>
              <a:t>Retinol</a:t>
            </a:r>
            <a:r>
              <a:rPr lang="es-ES" sz="1600" b="1" dirty="0" smtClean="0"/>
              <a:t> </a:t>
            </a:r>
            <a:r>
              <a:rPr lang="es-ES" sz="1600" b="1" dirty="0"/>
              <a:t>1</a:t>
            </a:r>
            <a:r>
              <a:rPr lang="es-ES" sz="1600" dirty="0"/>
              <a:t>% El principio activo es 0,5% libre y 0,5% </a:t>
            </a:r>
            <a:r>
              <a:rPr lang="es-ES" sz="1600" dirty="0" err="1"/>
              <a:t>liposomado</a:t>
            </a:r>
            <a:r>
              <a:rPr lang="es-ES" sz="1600" dirty="0"/>
              <a:t>. El </a:t>
            </a:r>
            <a:r>
              <a:rPr lang="es-ES" sz="1600" dirty="0" err="1"/>
              <a:t>retinol</a:t>
            </a:r>
            <a:r>
              <a:rPr lang="es-ES" sz="1600" dirty="0"/>
              <a:t> libre actúa sobre el recambio epidérmico, mientras que la fracción </a:t>
            </a:r>
            <a:r>
              <a:rPr lang="es-ES" sz="1600" dirty="0" err="1"/>
              <a:t>liposomada</a:t>
            </a:r>
            <a:r>
              <a:rPr lang="es-ES" sz="1600" dirty="0"/>
              <a:t> actúa más profundamente en las funciones de estimulación y reparación celular. Gracias a la nanotecnología de los liposomas, aumentamos la capacidad de absorción, liberación y estabilización del activo, potenciando sus resultados.</a:t>
            </a:r>
            <a:endParaRPr lang="es-ES_tradnl" sz="1600" kern="1500" spc="333" dirty="0">
              <a:solidFill>
                <a:schemeClr val="accent5">
                  <a:lumMod val="50000"/>
                </a:schemeClr>
              </a:solidFill>
              <a:latin typeface="TT Commons" panose="02000506040000020004" pitchFamily="50" charset="0"/>
              <a:cs typeface="Avenir LT Std 35 Light"/>
            </a:endParaRPr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885726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INTENSIFIER SUPREME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40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99502" y="1135038"/>
            <a:ext cx="880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La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exfoliación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cutánea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o “peeling” es un acto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dermatológico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destinado a modificar la superficie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cutánea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para obtener una </a:t>
            </a:r>
            <a:r>
              <a:rPr lang="es-ES_tradnl" sz="1600" dirty="0" smtClean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regeneración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dérmica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,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epidérmica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o ambas. 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9484" y="218963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TT Commons" panose="02000506040000020004" pitchFamily="50" charset="0"/>
              </a:rPr>
              <a:t>INDICACIÓN</a:t>
            </a:r>
            <a:endParaRPr lang="es-ES_tradnl" sz="1600" b="1" dirty="0">
              <a:latin typeface="TT Commons" panose="02000506040000020004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99502" y="2797507"/>
            <a:ext cx="8800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497" indent="-317497">
              <a:buFont typeface="Wingdings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Limpieza </a:t>
            </a:r>
            <a:r>
              <a:rPr lang="es-ES" sz="1600" dirty="0">
                <a:latin typeface="TT Commons" panose="02000506040000020004" pitchFamily="50" charset="0"/>
              </a:rPr>
              <a:t>profunda</a:t>
            </a:r>
          </a:p>
          <a:p>
            <a:pPr marL="317497" indent="-317497">
              <a:buFont typeface="Wingdings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Nutrición</a:t>
            </a:r>
          </a:p>
          <a:p>
            <a:pPr marL="317497" indent="-317497">
              <a:buFont typeface="Wingdings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Hidratación</a:t>
            </a:r>
          </a:p>
          <a:p>
            <a:pPr marL="317497" indent="-317497">
              <a:buFont typeface="Wingdings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Astringencia</a:t>
            </a:r>
          </a:p>
          <a:p>
            <a:pPr marL="317497" indent="-317497">
              <a:buFont typeface="Wingdings" charset="2"/>
              <a:buChar char="ü"/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Disminución de los efectos del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fotoenvejecimiento</a:t>
            </a: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pPr marL="317497" indent="-317497">
              <a:buFont typeface="Wingdings" charset="2"/>
              <a:buChar char="ü"/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Ac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né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 y secuelas</a:t>
            </a:r>
          </a:p>
          <a:p>
            <a:pPr marL="317497" indent="-317497">
              <a:buFont typeface="Wingdings" charset="2"/>
              <a:buChar char="ü"/>
            </a:pP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Despigmentante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r>
              <a:rPr lang="es-ES_tradnl" sz="1600" dirty="0">
                <a:latin typeface="TT Commons" panose="02000506040000020004" pitchFamily="50" charset="0"/>
              </a:rPr>
              <a:t> </a:t>
            </a:r>
            <a:endParaRPr lang="es-ES" sz="1600" dirty="0">
              <a:latin typeface="TT Commons" panose="02000506040000020004" pitchFamily="50" charset="0"/>
            </a:endParaRP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88557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QUÉ ES UN PEELING?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8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885726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INTENSIFIER SUPREME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3496" y="1089605"/>
            <a:ext cx="812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latin typeface="TT Commons" panose="02000506040000020004" pitchFamily="50" charset="0"/>
              </a:rPr>
              <a:t>INDICACIONES </a:t>
            </a:r>
          </a:p>
          <a:p>
            <a:endParaRPr lang="en-US" sz="1600" dirty="0" smtClean="0">
              <a:latin typeface="TT Commons" panose="02000506040000020004" pitchFamily="50" charset="0"/>
            </a:endParaRPr>
          </a:p>
          <a:p>
            <a:r>
              <a:rPr lang="en-US" sz="1600" dirty="0" smtClean="0">
                <a:latin typeface="TT Commons" panose="02000506040000020004" pitchFamily="50" charset="0"/>
              </a:rPr>
              <a:t>INTENSIFIER </a:t>
            </a:r>
            <a:r>
              <a:rPr lang="en-US" sz="1600" dirty="0">
                <a:latin typeface="TT Commons" panose="02000506040000020004" pitchFamily="50" charset="0"/>
              </a:rPr>
              <a:t>SUPREME </a:t>
            </a:r>
            <a:r>
              <a:rPr lang="en-US" sz="1600" dirty="0" err="1" smtClean="0">
                <a:latin typeface="TT Commons" panose="02000506040000020004" pitchFamily="50" charset="0"/>
              </a:rPr>
              <a:t>es</a:t>
            </a:r>
            <a:r>
              <a:rPr lang="en-US" sz="1600" dirty="0" smtClean="0">
                <a:latin typeface="TT Commons" panose="02000506040000020004" pitchFamily="50" charset="0"/>
              </a:rPr>
              <a:t> </a:t>
            </a:r>
            <a:r>
              <a:rPr lang="en-US" sz="1600" dirty="0" err="1" smtClean="0">
                <a:latin typeface="TT Commons" panose="02000506040000020004" pitchFamily="50" charset="0"/>
              </a:rPr>
              <a:t>adecuado</a:t>
            </a:r>
            <a:r>
              <a:rPr lang="en-US" sz="1600" dirty="0" smtClean="0">
                <a:latin typeface="TT Commons" panose="02000506040000020004" pitchFamily="50" charset="0"/>
              </a:rPr>
              <a:t> para el </a:t>
            </a:r>
            <a:r>
              <a:rPr lang="en-US" sz="1600" dirty="0" err="1" smtClean="0">
                <a:latin typeface="TT Commons" panose="02000506040000020004" pitchFamily="50" charset="0"/>
              </a:rPr>
              <a:t>sellado</a:t>
            </a:r>
            <a:r>
              <a:rPr lang="en-US" sz="1600" dirty="0" smtClean="0">
                <a:latin typeface="TT Commons" panose="02000506040000020004" pitchFamily="50" charset="0"/>
              </a:rPr>
              <a:t> de </a:t>
            </a:r>
            <a:r>
              <a:rPr lang="en-US" sz="1600" dirty="0" err="1" smtClean="0">
                <a:latin typeface="TT Commons" panose="02000506040000020004" pitchFamily="50" charset="0"/>
              </a:rPr>
              <a:t>cualquier</a:t>
            </a:r>
            <a:r>
              <a:rPr lang="en-US" sz="1600" dirty="0" smtClean="0">
                <a:latin typeface="TT Commons" panose="02000506040000020004" pitchFamily="50" charset="0"/>
              </a:rPr>
              <a:t> peeling superficial o </a:t>
            </a:r>
            <a:r>
              <a:rPr lang="en-US" sz="1600" dirty="0" err="1" smtClean="0">
                <a:latin typeface="TT Commons" panose="02000506040000020004" pitchFamily="50" charset="0"/>
              </a:rPr>
              <a:t>medio</a:t>
            </a:r>
            <a:endParaRPr lang="en-US" sz="1600" dirty="0">
              <a:latin typeface="TT Commons" panose="02000506040000020004" pitchFamily="50" charset="0"/>
            </a:endParaRPr>
          </a:p>
        </p:txBody>
      </p:sp>
      <p:pic>
        <p:nvPicPr>
          <p:cNvPr id="6" name="Imagen 7" descr="ATACHE_Dermic+_INTENSIFIERsupreme_Fondo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992" y="2280642"/>
            <a:ext cx="485644" cy="13207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5" y="3745412"/>
            <a:ext cx="390180" cy="9879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688" y="2074901"/>
            <a:ext cx="6480720" cy="3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2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3218" y="1433874"/>
            <a:ext cx="2858372" cy="711654"/>
          </a:xfrm>
          <a:prstGeom prst="rect">
            <a:avLst/>
          </a:prstGeom>
          <a:solidFill>
            <a:srgbClr val="A5002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ts val="1111"/>
              </a:spcBef>
            </a:pPr>
            <a:r>
              <a:rPr lang="es-ES" sz="1333" b="1" dirty="0">
                <a:solidFill>
                  <a:srgbClr val="FFFFFF"/>
                </a:solidFill>
                <a:latin typeface="Avenir LT Std 35 Light"/>
                <a:ea typeface="Times New Roman" panose="02020603050405020304" pitchFamily="18" charset="0"/>
                <a:cs typeface="Avenir LT Std 35 Light"/>
              </a:rPr>
              <a:t>RENOVACIÓN</a:t>
            </a:r>
          </a:p>
          <a:p>
            <a:pPr algn="ctr" eaLnBrk="0" fontAlgn="base" hangingPunct="0">
              <a:spcBef>
                <a:spcPts val="1111"/>
              </a:spcBef>
            </a:pPr>
            <a:r>
              <a:rPr lang="es-ES" sz="1333" b="1" dirty="0">
                <a:solidFill>
                  <a:srgbClr val="FFFFFF"/>
                </a:solidFill>
                <a:latin typeface="Avenir LT Std 35 Light"/>
                <a:ea typeface="Times New Roman" panose="02020603050405020304" pitchFamily="18" charset="0"/>
                <a:cs typeface="Avenir LT Std 35 Light"/>
              </a:rPr>
              <a:t>Recambio epidérmico </a:t>
            </a:r>
            <a:endParaRPr lang="es-ES" sz="1333" dirty="0">
              <a:latin typeface="Avenir LT Std 35 Light"/>
              <a:ea typeface="Times New Roman" panose="02020603050405020304" pitchFamily="18" charset="0"/>
              <a:cs typeface="Avenir LT Std 35 Light"/>
            </a:endParaRPr>
          </a:p>
        </p:txBody>
      </p:sp>
      <p:sp>
        <p:nvSpPr>
          <p:cNvPr id="5" name="10 Rectángulo"/>
          <p:cNvSpPr>
            <a:spLocks noChangeArrowheads="1"/>
          </p:cNvSpPr>
          <p:nvPr/>
        </p:nvSpPr>
        <p:spPr bwMode="auto">
          <a:xfrm>
            <a:off x="990696" y="1033763"/>
            <a:ext cx="3386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5935" indent="-385935" eaLnBrk="0" fontAlgn="base" hangingPunct="0">
              <a:spcAft>
                <a:spcPts val="667"/>
              </a:spcAft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RETINOL LIBRE 0,5%</a:t>
            </a:r>
            <a:endParaRPr lang="es-ES" sz="1333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98191" y="1428431"/>
            <a:ext cx="3445236" cy="708194"/>
          </a:xfrm>
          <a:prstGeom prst="rect">
            <a:avLst/>
          </a:prstGeom>
          <a:solidFill>
            <a:srgbClr val="A5002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ts val="1111"/>
              </a:spcBef>
            </a:pPr>
            <a:r>
              <a:rPr lang="es-ES" sz="1333" b="1">
                <a:solidFill>
                  <a:srgbClr val="FFFFFF"/>
                </a:solidFill>
                <a:latin typeface="Avenir LT Std 35 Light"/>
                <a:ea typeface="Times New Roman" panose="02020603050405020304" pitchFamily="18" charset="0"/>
                <a:cs typeface="Avenir LT Std 35 Light"/>
              </a:rPr>
              <a:t>REPARACIÓN-REESTRUCTURACIÓN</a:t>
            </a:r>
            <a:endParaRPr lang="es-ES" sz="1333" dirty="0">
              <a:latin typeface="Avenir LT Std 35 Light"/>
              <a:ea typeface="Times New Roman" panose="02020603050405020304" pitchFamily="18" charset="0"/>
              <a:cs typeface="Avenir LT Std 35 Light"/>
            </a:endParaRPr>
          </a:p>
          <a:p>
            <a:pPr algn="ctr" eaLnBrk="0" fontAlgn="base" hangingPunct="0">
              <a:spcBef>
                <a:spcPts val="1333"/>
              </a:spcBef>
              <a:spcAft>
                <a:spcPts val="1333"/>
              </a:spcAft>
            </a:pPr>
            <a:r>
              <a:rPr lang="es-ES" sz="1333" b="1" dirty="0">
                <a:solidFill>
                  <a:srgbClr val="FFFFFF"/>
                </a:solidFill>
                <a:latin typeface="Avenir LT Std 35 Light"/>
                <a:ea typeface="Times New Roman" panose="02020603050405020304" pitchFamily="18" charset="0"/>
                <a:cs typeface="Avenir LT Std 35 Light"/>
              </a:rPr>
              <a:t>Estimulación &amp; reparación colágeno</a:t>
            </a:r>
            <a:endParaRPr lang="es-ES" sz="1333" dirty="0">
              <a:latin typeface="Avenir LT Std 35 Light"/>
              <a:ea typeface="Times New Roman" panose="02020603050405020304" pitchFamily="18" charset="0"/>
              <a:cs typeface="Avenir LT Std 35 Light"/>
            </a:endParaRPr>
          </a:p>
        </p:txBody>
      </p:sp>
      <p:sp>
        <p:nvSpPr>
          <p:cNvPr id="7" name="10 Rectángulo"/>
          <p:cNvSpPr>
            <a:spLocks noChangeArrowheads="1"/>
          </p:cNvSpPr>
          <p:nvPr/>
        </p:nvSpPr>
        <p:spPr bwMode="auto">
          <a:xfrm>
            <a:off x="3786133" y="1031042"/>
            <a:ext cx="4148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667"/>
              </a:spcAft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RETINOL LIPOSOMADO 0,5%</a:t>
            </a:r>
            <a:endParaRPr lang="es-ES" sz="1333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681291" y="2298087"/>
            <a:ext cx="2176660" cy="669441"/>
            <a:chOff x="6681291" y="2298087"/>
            <a:chExt cx="2176660" cy="669441"/>
          </a:xfrm>
        </p:grpSpPr>
        <p:sp>
          <p:nvSpPr>
            <p:cNvPr id="8" name="24 Rectángulo redondeado"/>
            <p:cNvSpPr/>
            <p:nvPr/>
          </p:nvSpPr>
          <p:spPr bwMode="auto">
            <a:xfrm>
              <a:off x="7205149" y="2298087"/>
              <a:ext cx="1652802" cy="66944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ts val="1111"/>
                </a:spcBef>
              </a:pPr>
              <a:r>
                <a:rPr lang="es-ES" sz="1400" dirty="0">
                  <a:solidFill>
                    <a:srgbClr val="FFFFFF"/>
                  </a:solidFill>
                  <a:latin typeface="TT Commons" panose="02000506040000020004" pitchFamily="50" charset="0"/>
                  <a:ea typeface="Times New Roman" panose="02020603050405020304" pitchFamily="18" charset="0"/>
                  <a:cs typeface="Avenir LT Std 35 Light"/>
                </a:rPr>
                <a:t>BASE HIDRATANTE &amp; CALMANTE</a:t>
              </a:r>
              <a:endParaRPr lang="es-ES" sz="1400" dirty="0">
                <a:latin typeface="TT Commons" panose="02000506040000020004" pitchFamily="50" charset="0"/>
                <a:ea typeface="Times New Roman" panose="02020603050405020304" pitchFamily="18" charset="0"/>
                <a:cs typeface="Avenir LT Std 35 Light"/>
              </a:endParaRPr>
            </a:p>
          </p:txBody>
        </p:sp>
        <p:cxnSp>
          <p:nvCxnSpPr>
            <p:cNvPr id="19" name="Conector recto de flecha 20"/>
            <p:cNvCxnSpPr/>
            <p:nvPr/>
          </p:nvCxnSpPr>
          <p:spPr bwMode="auto">
            <a:xfrm flipH="1" flipV="1">
              <a:off x="6681291" y="2510781"/>
              <a:ext cx="297410" cy="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" name="Grupo 1"/>
          <p:cNvGrpSpPr/>
          <p:nvPr/>
        </p:nvGrpSpPr>
        <p:grpSpPr>
          <a:xfrm>
            <a:off x="653218" y="2136625"/>
            <a:ext cx="6376230" cy="3050465"/>
            <a:chOff x="539569" y="1700761"/>
            <a:chExt cx="6818836" cy="3608358"/>
          </a:xfrm>
        </p:grpSpPr>
        <p:pic>
          <p:nvPicPr>
            <p:cNvPr id="20" name="15 Imagen" descr="histo piel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27"/>
            <a:stretch>
              <a:fillRect/>
            </a:stretch>
          </p:blipFill>
          <p:spPr bwMode="auto">
            <a:xfrm>
              <a:off x="539569" y="1891753"/>
              <a:ext cx="6818836" cy="341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17 Conector recto de flecha"/>
            <p:cNvCxnSpPr/>
            <p:nvPr/>
          </p:nvCxnSpPr>
          <p:spPr bwMode="auto">
            <a:xfrm rot="5400000">
              <a:off x="412499" y="2104081"/>
              <a:ext cx="774193" cy="1661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19 Conector recto de flecha"/>
            <p:cNvCxnSpPr/>
            <p:nvPr/>
          </p:nvCxnSpPr>
          <p:spPr bwMode="auto">
            <a:xfrm rot="5400000">
              <a:off x="860142" y="2241377"/>
              <a:ext cx="1043627" cy="3323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21 Conector recto de flecha"/>
            <p:cNvCxnSpPr/>
            <p:nvPr/>
          </p:nvCxnSpPr>
          <p:spPr bwMode="auto">
            <a:xfrm rot="5400000">
              <a:off x="1377285" y="2257578"/>
              <a:ext cx="1076028" cy="3323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23 Conector recto de flecha"/>
            <p:cNvCxnSpPr/>
            <p:nvPr/>
          </p:nvCxnSpPr>
          <p:spPr bwMode="auto">
            <a:xfrm rot="5400000">
              <a:off x="1829172" y="2240480"/>
              <a:ext cx="107943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29 Conector recto de flecha"/>
            <p:cNvCxnSpPr/>
            <p:nvPr/>
          </p:nvCxnSpPr>
          <p:spPr bwMode="auto">
            <a:xfrm rot="5400000">
              <a:off x="2495464" y="2096429"/>
              <a:ext cx="753730" cy="3323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35 Conector recto de flecha"/>
            <p:cNvCxnSpPr/>
            <p:nvPr/>
          </p:nvCxnSpPr>
          <p:spPr bwMode="auto">
            <a:xfrm rot="16200000" flipH="1">
              <a:off x="2989368" y="2139193"/>
              <a:ext cx="849226" cy="1329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43 Conector recto de flecha"/>
            <p:cNvCxnSpPr/>
            <p:nvPr/>
          </p:nvCxnSpPr>
          <p:spPr bwMode="auto">
            <a:xfrm>
              <a:off x="5230010" y="1724637"/>
              <a:ext cx="10008" cy="169213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43 Conector recto de flecha"/>
            <p:cNvCxnSpPr/>
            <p:nvPr/>
          </p:nvCxnSpPr>
          <p:spPr bwMode="auto">
            <a:xfrm>
              <a:off x="5935142" y="1717814"/>
              <a:ext cx="10008" cy="169213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43 Conector recto de flecha"/>
            <p:cNvCxnSpPr/>
            <p:nvPr/>
          </p:nvCxnSpPr>
          <p:spPr bwMode="auto">
            <a:xfrm>
              <a:off x="6649098" y="1700762"/>
              <a:ext cx="10008" cy="169213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43 Conector recto de flecha"/>
            <p:cNvCxnSpPr/>
            <p:nvPr/>
          </p:nvCxnSpPr>
          <p:spPr bwMode="auto">
            <a:xfrm>
              <a:off x="4512219" y="1717813"/>
              <a:ext cx="10008" cy="1692132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1011495" cy="332399"/>
          </a:xfrm>
        </p:spPr>
        <p:txBody>
          <a:bodyPr/>
          <a:lstStyle/>
          <a:p>
            <a:pPr algn="l" rtl="0"/>
            <a:r>
              <a:rPr lang="es-ES" sz="2400" spc="300" dirty="0" err="1" smtClean="0">
                <a:latin typeface="Bebas Neue Regular" panose="00000500000000000000" pitchFamily="50" charset="0"/>
              </a:rPr>
              <a:t>retinol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76519"/>
            <a:ext cx="9560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s-ES_tradnl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Evitar exposición solar y rayos UVA. </a:t>
            </a: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endParaRPr lang="es-ES_tradnl" sz="20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s-ES_tradnl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Empleo de crema hidratante y/o regenerador cutáneo.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endParaRPr lang="es-ES_tradnl" sz="20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s-ES_tradnl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Empleo de FOTOPROTECTORES ALTO SPF</a:t>
            </a: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endParaRPr lang="es-ES_tradnl" sz="20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s-ES_tradnl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Evitar exponerse a fuentes de  calor, sauna, SPA, jacuzzi, ni realizar ejercicios vigorosos. </a:t>
            </a: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endParaRPr lang="es-ES_tradnl" sz="20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  <a:buFont typeface="Wingdings" charset="2"/>
              <a:buChar char="ü"/>
            </a:pPr>
            <a:r>
              <a:rPr lang="es-ES_tradnl" sz="20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Tratamiento domiciliario en línea con el tratamiento profesional realizado.</a:t>
            </a:r>
          </a:p>
          <a:p>
            <a:endParaRPr lang="es-ES_tradnl" sz="2000" dirty="0">
              <a:latin typeface="TT Commons" panose="02000506040000020004" pitchFamily="50" charset="0"/>
            </a:endParaRPr>
          </a:p>
        </p:txBody>
      </p:sp>
      <p:sp>
        <p:nvSpPr>
          <p:cNvPr id="4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2397644" cy="332399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POST TRATAMIENTO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3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2724" y="4120944"/>
            <a:ext cx="831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Aplicar Intensifier suprime por dos días seguidos durante la misma semana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.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Aplicar el resto de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intensifier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suprime 1 vez por semana.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02724" y="1271133"/>
            <a:ext cx="8312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PASO 1: Limpieza de la zona.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PASO 2: </a:t>
            </a:r>
            <a:r>
              <a:rPr lang="es-ES_tradnl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Aplicaci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ón uniforme en la zona, con un pincel del peeling (entre 3ml y 5ml). Dejar actuar entre 15 y 30 minutos.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PASO 3: Neutralizar con agua.</a:t>
            </a:r>
          </a:p>
          <a:p>
            <a:pPr lvl="2">
              <a:buClr>
                <a:schemeClr val="accent5">
                  <a:lumMod val="50000"/>
                </a:schemeClr>
              </a:buClr>
            </a:pP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lvl="2">
              <a:buClr>
                <a:schemeClr val="accent5">
                  <a:lumMod val="50000"/>
                </a:schemeClr>
              </a:buClr>
            </a:pP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PASO 4: Sellar con 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intensifier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suprime (dejar actuando al menos 8 horas)</a:t>
            </a:r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endParaRPr lang="es-ES_tradnl" sz="1600" dirty="0">
              <a:latin typeface="TT Commons" panose="02000506040000020004" pitchFamily="50" charset="0"/>
            </a:endParaRPr>
          </a:p>
        </p:txBody>
      </p:sp>
      <p:sp>
        <p:nvSpPr>
          <p:cNvPr id="5" name="Abrir corchete 4"/>
          <p:cNvSpPr/>
          <p:nvPr/>
        </p:nvSpPr>
        <p:spPr>
          <a:xfrm>
            <a:off x="1959653" y="1128515"/>
            <a:ext cx="323040" cy="2259668"/>
          </a:xfrm>
          <a:prstGeom prst="lef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9" name="Abrir corchete 8"/>
          <p:cNvSpPr/>
          <p:nvPr/>
        </p:nvSpPr>
        <p:spPr>
          <a:xfrm>
            <a:off x="1971973" y="4073154"/>
            <a:ext cx="310720" cy="943791"/>
          </a:xfrm>
          <a:prstGeom prst="lef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423388" y="2058294"/>
            <a:ext cx="248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TT Commons" panose="02000506040000020004" pitchFamily="50" charset="0"/>
              </a:rPr>
              <a:t>PROFESIONAL</a:t>
            </a:r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424399" y="4433849"/>
            <a:ext cx="248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TT Commons" panose="02000506040000020004" pitchFamily="50" charset="0"/>
              </a:rPr>
              <a:t>CASA</a:t>
            </a:r>
          </a:p>
        </p:txBody>
      </p:sp>
      <p:sp>
        <p:nvSpPr>
          <p:cNvPr id="10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2101537" cy="332399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MODE DE EMPLEO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1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6701" y="959902"/>
            <a:ext cx="8800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CASO REAL: Estudio clínico realizando bajo control dermatológico, en dos sesiones durante 30 días de tratamiento. Tratamiento </a:t>
            </a:r>
            <a:r>
              <a:rPr lang="es-ES_tradnl" sz="1600" i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acné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PURIFYING PEEL + INTENSIFIER SUPREME</a:t>
            </a:r>
            <a:r>
              <a:rPr lang="es-ES_tradnl" sz="1600" dirty="0" smtClean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.</a:t>
            </a:r>
          </a:p>
          <a:p>
            <a:pPr algn="ctr"/>
            <a:endParaRPr lang="es-ES_tradnl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  <a:cs typeface="Calibri" charset="0"/>
            </a:endParaRPr>
          </a:p>
          <a:p>
            <a:pPr algn="ctr"/>
            <a:r>
              <a:rPr lang="es-ES_tradnl" sz="1600" dirty="0" smtClean="0">
                <a:solidFill>
                  <a:srgbClr val="404040"/>
                </a:solidFill>
                <a:latin typeface="TT Commons" panose="02000506040000020004" pitchFamily="50" charset="0"/>
                <a:cs typeface="Avenir LT Std 35 Light"/>
              </a:rPr>
              <a:t> 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  <a:latin typeface="TT Commons" panose="02000506040000020004" pitchFamily="50" charset="0"/>
                <a:cs typeface="Avenir LT Std 35 Light"/>
              </a:rPr>
              <a:t>ANTES		  DESPUÉS</a:t>
            </a:r>
          </a:p>
          <a:p>
            <a:endParaRPr lang="es-ES_tradnl" sz="1600" dirty="0">
              <a:latin typeface="TT Commons" panose="02000506040000020004" pitchFamily="50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511044" y="1488554"/>
            <a:ext cx="4976554" cy="3573242"/>
            <a:chOff x="1314510" y="1913354"/>
            <a:chExt cx="6568163" cy="4716045"/>
          </a:xfrm>
        </p:grpSpPr>
        <p:pic>
          <p:nvPicPr>
            <p:cNvPr id="6" name="Picture 2" descr="C:\Users\MMM\Desktop\2015\peelings\documentación Dr Paloma\PEELING ATACHE\2\IMG_3414.JPG"/>
            <p:cNvPicPr>
              <a:picLocks noChangeAspect="1" noChangeArrowheads="1"/>
            </p:cNvPicPr>
            <p:nvPr/>
          </p:nvPicPr>
          <p:blipFill>
            <a:blip r:embed="rId2" cstate="print"/>
            <a:srcRect t="1867"/>
            <a:stretch>
              <a:fillRect/>
            </a:stretch>
          </p:blipFill>
          <p:spPr bwMode="auto">
            <a:xfrm>
              <a:off x="1314510" y="2767578"/>
              <a:ext cx="2951394" cy="3861821"/>
            </a:xfrm>
            <a:prstGeom prst="rect">
              <a:avLst/>
            </a:prstGeom>
            <a:noFill/>
          </p:spPr>
        </p:pic>
        <p:pic>
          <p:nvPicPr>
            <p:cNvPr id="7" name="Picture 3" descr="C:\Users\MMM\Desktop\2015\peelings\documentación Dr Paloma\PEELING ATACHE\2\IMG_3574.JPG"/>
            <p:cNvPicPr>
              <a:picLocks noChangeAspect="1" noChangeArrowheads="1"/>
            </p:cNvPicPr>
            <p:nvPr/>
          </p:nvPicPr>
          <p:blipFill>
            <a:blip r:embed="rId3" cstate="print"/>
            <a:srcRect l="-20732"/>
            <a:stretch>
              <a:fillRect/>
            </a:stretch>
          </p:blipFill>
          <p:spPr bwMode="auto">
            <a:xfrm rot="5400000">
              <a:off x="4059814" y="2806541"/>
              <a:ext cx="4716045" cy="2929672"/>
            </a:xfrm>
            <a:prstGeom prst="rect">
              <a:avLst/>
            </a:prstGeom>
            <a:noFill/>
          </p:spPr>
        </p:pic>
        <p:sp>
          <p:nvSpPr>
            <p:cNvPr id="8" name="Rectángulo 7"/>
            <p:cNvSpPr/>
            <p:nvPr/>
          </p:nvSpPr>
          <p:spPr>
            <a:xfrm>
              <a:off x="1953347" y="3983360"/>
              <a:ext cx="1704253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prstClr val="white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689191" y="4059560"/>
              <a:ext cx="1704253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2348902" y="2010041"/>
            <a:ext cx="2541066" cy="320923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1" name="Rectángulo 10"/>
          <p:cNvSpPr/>
          <p:nvPr/>
        </p:nvSpPr>
        <p:spPr>
          <a:xfrm>
            <a:off x="5107190" y="2010041"/>
            <a:ext cx="2541066" cy="320923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1605889" cy="332399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TEST IN VIVO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5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1488" y="1016945"/>
            <a:ext cx="8800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CASO REAL: Estudio clínico realizando bajo control dermatológico, en dos sesiones durante 30 días de tratamiento. Tratamiento </a:t>
            </a:r>
            <a:r>
              <a:rPr lang="es-ES_tradnl" sz="1600" i="1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antiaging</a:t>
            </a:r>
            <a:r>
              <a:rPr lang="es-ES_tradnl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CORRECTIVE PEEL+ INTENSIFIER SUPREME. </a:t>
            </a:r>
          </a:p>
          <a:p>
            <a:pPr algn="ctr"/>
            <a:r>
              <a:rPr lang="es-ES_tradnl" sz="1600" dirty="0">
                <a:solidFill>
                  <a:srgbClr val="404040"/>
                </a:solidFill>
                <a:latin typeface="TT Commons" panose="02000506040000020004" pitchFamily="50" charset="0"/>
                <a:cs typeface="Avenir LT Std 35 Light"/>
              </a:rPr>
              <a:t> </a:t>
            </a:r>
          </a:p>
          <a:p>
            <a:pPr algn="ctr"/>
            <a:r>
              <a:rPr lang="es-ES_tradnl" sz="1600" dirty="0">
                <a:solidFill>
                  <a:srgbClr val="404040"/>
                </a:solidFill>
                <a:latin typeface="TT Commons" panose="02000506040000020004" pitchFamily="50" charset="0"/>
                <a:cs typeface="Avenir LT Std 35 Light"/>
              </a:rPr>
              <a:t>  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  <a:latin typeface="TT Commons" panose="02000506040000020004" pitchFamily="50" charset="0"/>
                <a:cs typeface="Avenir LT Std 35 Light"/>
              </a:rPr>
              <a:t>ANTES		  DESPUÉS</a:t>
            </a:r>
          </a:p>
          <a:p>
            <a:endParaRPr lang="es-ES_tradnl" sz="1600" dirty="0">
              <a:latin typeface="TT Commons" panose="02000506040000020004" pitchFamily="50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27672" y="2208634"/>
            <a:ext cx="2494928" cy="2944328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1" name="Rectángulo 10"/>
          <p:cNvSpPr/>
          <p:nvPr/>
        </p:nvSpPr>
        <p:spPr>
          <a:xfrm>
            <a:off x="5473420" y="2208633"/>
            <a:ext cx="2494928" cy="2944328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grpSp>
        <p:nvGrpSpPr>
          <p:cNvPr id="12" name="Agrupar 11"/>
          <p:cNvGrpSpPr/>
          <p:nvPr/>
        </p:nvGrpSpPr>
        <p:grpSpPr>
          <a:xfrm>
            <a:off x="2323864" y="2275900"/>
            <a:ext cx="2221159" cy="2695758"/>
            <a:chOff x="1295400" y="3053155"/>
            <a:chExt cx="2909667" cy="3531383"/>
          </a:xfrm>
        </p:grpSpPr>
        <p:pic>
          <p:nvPicPr>
            <p:cNvPr id="14" name="6 Marcador de contenido" descr="IMG_3440.JPG"/>
            <p:cNvPicPr>
              <a:picLocks noChangeAspect="1"/>
            </p:cNvPicPr>
            <p:nvPr/>
          </p:nvPicPr>
          <p:blipFill>
            <a:blip r:embed="rId2" cstate="print"/>
            <a:srcRect l="9194" t="12265" r="20385" b="10371"/>
            <a:stretch>
              <a:fillRect/>
            </a:stretch>
          </p:blipFill>
          <p:spPr>
            <a:xfrm rot="5400000">
              <a:off x="984542" y="3364013"/>
              <a:ext cx="3531383" cy="2909667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1752600" y="4440560"/>
              <a:ext cx="1832305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5657209" y="2290324"/>
            <a:ext cx="2198170" cy="2682159"/>
            <a:chOff x="5291361" y="3070971"/>
            <a:chExt cx="2879552" cy="3513568"/>
          </a:xfrm>
        </p:grpSpPr>
        <p:pic>
          <p:nvPicPr>
            <p:cNvPr id="17" name="7 Marcador de contenido" descr="IMG_3532.JPG"/>
            <p:cNvPicPr>
              <a:picLocks noChangeAspect="1"/>
            </p:cNvPicPr>
            <p:nvPr/>
          </p:nvPicPr>
          <p:blipFill>
            <a:blip r:embed="rId3" cstate="print"/>
            <a:srcRect l="15031" t="24801" r="33068" b="18486"/>
            <a:stretch>
              <a:fillRect/>
            </a:stretch>
          </p:blipFill>
          <p:spPr>
            <a:xfrm rot="5400000">
              <a:off x="4974353" y="3387979"/>
              <a:ext cx="3513568" cy="287955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6248400" y="4364360"/>
              <a:ext cx="1704253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1605889" cy="332399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TEST IN VIVO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43496" y="1087091"/>
            <a:ext cx="8800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>
                <a:solidFill>
                  <a:srgbClr val="404040"/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CASO REAL: Estudio clínico realizando bajo control dermatológico, en dos sesiones durante 30 días de tratamiento. Tratamiento </a:t>
            </a:r>
            <a:r>
              <a:rPr lang="es-ES_tradnl" sz="1600" i="1" dirty="0">
                <a:solidFill>
                  <a:srgbClr val="404040"/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despigmentante</a:t>
            </a:r>
            <a:r>
              <a:rPr lang="es-ES_tradnl" sz="1600" dirty="0">
                <a:solidFill>
                  <a:srgbClr val="404040"/>
                </a:solidFill>
                <a:latin typeface="TT Commons" panose="02000506040000020004" pitchFamily="50" charset="0"/>
                <a:ea typeface="Calibri" charset="0"/>
                <a:cs typeface="Calibri" charset="0"/>
              </a:rPr>
              <a:t> LIGHTENING PEEL+ INTENSIFIER SUPREME </a:t>
            </a:r>
          </a:p>
          <a:p>
            <a:pPr algn="ctr"/>
            <a:endParaRPr lang="es-ES_tradnl" sz="1600" dirty="0">
              <a:solidFill>
                <a:srgbClr val="404040"/>
              </a:solidFill>
              <a:latin typeface="TT Commons" panose="02000506040000020004" pitchFamily="50" charset="0"/>
              <a:ea typeface="Calibri" charset="0"/>
              <a:cs typeface="Calibri" charset="0"/>
            </a:endParaRPr>
          </a:p>
          <a:p>
            <a:pPr algn="ctr"/>
            <a:r>
              <a:rPr lang="es-ES_tradnl" sz="1600" dirty="0">
                <a:solidFill>
                  <a:srgbClr val="404040"/>
                </a:solidFill>
                <a:latin typeface="TT Commons" panose="02000506040000020004" pitchFamily="50" charset="0"/>
                <a:cs typeface="Avenir LT Std 35 Light"/>
              </a:rPr>
              <a:t>  </a:t>
            </a:r>
            <a:r>
              <a:rPr lang="es-ES_tradnl" sz="1600" dirty="0">
                <a:solidFill>
                  <a:schemeClr val="accent5">
                    <a:lumMod val="75000"/>
                  </a:schemeClr>
                </a:solidFill>
                <a:latin typeface="TT Commons" panose="02000506040000020004" pitchFamily="50" charset="0"/>
                <a:cs typeface="Avenir LT Std 35 Light"/>
              </a:rPr>
              <a:t>ANTES		  DESPUÉS</a:t>
            </a:r>
          </a:p>
          <a:p>
            <a:endParaRPr lang="es-ES_tradnl" sz="1600" dirty="0">
              <a:latin typeface="TT Commons" panose="02000506040000020004" pitchFamily="50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35243" y="2295042"/>
            <a:ext cx="2282475" cy="2870887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1" name="Rectángulo 10"/>
          <p:cNvSpPr/>
          <p:nvPr/>
        </p:nvSpPr>
        <p:spPr>
          <a:xfrm>
            <a:off x="5380991" y="2295041"/>
            <a:ext cx="2282475" cy="2870887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grpSp>
        <p:nvGrpSpPr>
          <p:cNvPr id="19" name="Agrupar 18"/>
          <p:cNvGrpSpPr/>
          <p:nvPr/>
        </p:nvGrpSpPr>
        <p:grpSpPr>
          <a:xfrm>
            <a:off x="5575367" y="2366928"/>
            <a:ext cx="2063078" cy="2638981"/>
            <a:chOff x="5292081" y="2852935"/>
            <a:chExt cx="2952328" cy="3776465"/>
          </a:xfrm>
        </p:grpSpPr>
        <p:pic>
          <p:nvPicPr>
            <p:cNvPr id="20" name="Picture 2" descr="G:\estudios\PEELING ATACHE\3\IMG_354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-1000" contrast="20000"/>
            </a:blip>
            <a:srcRect l="33487" t="10930" r="-2263" b="16637"/>
            <a:stretch/>
          </p:blipFill>
          <p:spPr bwMode="auto">
            <a:xfrm>
              <a:off x="5292081" y="2852935"/>
              <a:ext cx="2952328" cy="3776465"/>
            </a:xfrm>
            <a:prstGeom prst="rect">
              <a:avLst/>
            </a:prstGeom>
            <a:noFill/>
          </p:spPr>
        </p:pic>
        <p:sp>
          <p:nvSpPr>
            <p:cNvPr id="21" name="Rectángulo 20"/>
            <p:cNvSpPr/>
            <p:nvPr/>
          </p:nvSpPr>
          <p:spPr>
            <a:xfrm>
              <a:off x="5508104" y="4288160"/>
              <a:ext cx="1911149" cy="3600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3" descr="G:\estudios\PEELING ATACHE\3\IMG_3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50786" y="2676156"/>
            <a:ext cx="2595876" cy="1946907"/>
          </a:xfrm>
          <a:prstGeom prst="rect">
            <a:avLst/>
          </a:prstGeom>
          <a:noFill/>
        </p:spPr>
      </p:pic>
      <p:sp>
        <p:nvSpPr>
          <p:cNvPr id="23" name="Rectángulo 22"/>
          <p:cNvSpPr/>
          <p:nvPr/>
        </p:nvSpPr>
        <p:spPr>
          <a:xfrm>
            <a:off x="2035243" y="3098045"/>
            <a:ext cx="1802371" cy="340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000">
              <a:solidFill>
                <a:prstClr val="white"/>
              </a:solidFill>
            </a:endParaRPr>
          </a:p>
        </p:txBody>
      </p:sp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98500" y="445037"/>
            <a:ext cx="1605889" cy="332399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TEST IN VIVO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5504" y="1200522"/>
            <a:ext cx="880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latin typeface="TT Commons" panose="02000506040000020004" pitchFamily="50" charset="0"/>
              </a:rPr>
              <a:t>Pueden clasificarse en distintos tipos. La principal </a:t>
            </a:r>
            <a:r>
              <a:rPr lang="es-ES_tradnl" sz="1600" dirty="0" err="1">
                <a:latin typeface="TT Commons" panose="02000506040000020004" pitchFamily="50" charset="0"/>
              </a:rPr>
              <a:t>división</a:t>
            </a:r>
            <a:r>
              <a:rPr lang="es-ES_tradnl" sz="1600" dirty="0">
                <a:latin typeface="TT Commons" panose="02000506040000020004" pitchFamily="50" charset="0"/>
              </a:rPr>
              <a:t> es entre peelings por medios </a:t>
            </a:r>
            <a:r>
              <a:rPr lang="es-ES_tradnl" sz="1600" dirty="0" err="1">
                <a:latin typeface="TT Commons" panose="02000506040000020004" pitchFamily="50" charset="0"/>
              </a:rPr>
              <a:t>físicos</a:t>
            </a:r>
            <a:r>
              <a:rPr lang="es-ES_tradnl" sz="1600" dirty="0">
                <a:latin typeface="TT Commons" panose="02000506040000020004" pitchFamily="50" charset="0"/>
              </a:rPr>
              <a:t> o </a:t>
            </a:r>
            <a:r>
              <a:rPr lang="es-ES_tradnl" sz="1600" dirty="0" err="1">
                <a:latin typeface="TT Commons" panose="02000506040000020004" pitchFamily="50" charset="0"/>
              </a:rPr>
              <a:t>químicos</a:t>
            </a:r>
            <a:r>
              <a:rPr lang="es-ES_tradnl" sz="1600" dirty="0">
                <a:latin typeface="TT Commons" panose="02000506040000020004" pitchFamily="50" charset="0"/>
              </a:rPr>
              <a:t>. </a:t>
            </a:r>
            <a:endParaRPr lang="es-ES" sz="1600" dirty="0">
              <a:latin typeface="TT Commons" panose="02000506040000020004" pitchFamily="50" charset="0"/>
            </a:endParaRP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6818" y="2226444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TT Commons" panose="02000506040000020004" pitchFamily="50" charset="0"/>
              </a:rPr>
              <a:t>PEELINGS FÍSCOS</a:t>
            </a:r>
            <a:endParaRPr lang="es-ES_tradnl" sz="1600" b="1" dirty="0">
              <a:latin typeface="TT Commons" panose="02000506040000020004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3374" y="2973282"/>
            <a:ext cx="880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T Commons" panose="02000506040000020004" pitchFamily="50" charset="0"/>
              </a:rPr>
              <a:t>Peeling Natural-</a:t>
            </a:r>
            <a:r>
              <a:rPr lang="es-ES" sz="1600" dirty="0" err="1">
                <a:latin typeface="TT Commons" panose="02000506040000020004" pitchFamily="50" charset="0"/>
              </a:rPr>
              <a:t>Heliopeeling</a:t>
            </a:r>
            <a:r>
              <a:rPr lang="es-ES" sz="1600" dirty="0">
                <a:latin typeface="TT Commons" panose="02000506040000020004" pitchFamily="50" charset="0"/>
              </a:rPr>
              <a:t>: Resultado de la radiación solar intensa</a:t>
            </a:r>
          </a:p>
          <a:p>
            <a:r>
              <a:rPr lang="es-ES" sz="1600" dirty="0" err="1">
                <a:latin typeface="TT Commons" panose="02000506040000020004" pitchFamily="50" charset="0"/>
              </a:rPr>
              <a:t>Criopeeling</a:t>
            </a:r>
            <a:r>
              <a:rPr lang="es-ES" sz="1600" dirty="0">
                <a:latin typeface="TT Commons" panose="02000506040000020004" pitchFamily="50" charset="0"/>
              </a:rPr>
              <a:t>: Puede realizarse con CO2 anhidro o nieve carbónica</a:t>
            </a:r>
          </a:p>
          <a:p>
            <a:r>
              <a:rPr lang="es-ES" sz="1600" dirty="0" err="1">
                <a:latin typeface="TT Commons" panose="02000506040000020004" pitchFamily="50" charset="0"/>
              </a:rPr>
              <a:t>Fotopeeling</a:t>
            </a:r>
            <a:r>
              <a:rPr lang="es-ES" sz="1600" dirty="0">
                <a:latin typeface="TT Commons" panose="02000506040000020004" pitchFamily="50" charset="0"/>
              </a:rPr>
              <a:t>:  Luz monocromática- Láser</a:t>
            </a:r>
          </a:p>
        </p:txBody>
      </p:sp>
      <p:sp>
        <p:nvSpPr>
          <p:cNvPr id="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372765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TIPOS DE PEELING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4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43496" y="141654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TT Commons" panose="02000506040000020004" pitchFamily="50" charset="0"/>
              </a:rPr>
              <a:t>PEELINGS QUÍMICOS</a:t>
            </a:r>
            <a:endParaRPr lang="es-ES_tradnl" sz="1600" b="1" dirty="0">
              <a:latin typeface="TT Commons" panose="02000506040000020004" pitchFamily="50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6981"/>
          <a:stretch/>
        </p:blipFill>
        <p:spPr>
          <a:xfrm>
            <a:off x="5800080" y="1166790"/>
            <a:ext cx="3718139" cy="40653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0053" y="2163384"/>
            <a:ext cx="5564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T Commons" panose="02000506040000020004" pitchFamily="50" charset="0"/>
              </a:rPr>
              <a:t>Es una opción que ayuda a mantener </a:t>
            </a:r>
            <a:r>
              <a:rPr lang="es-ES" sz="1600" u="sng" dirty="0">
                <a:latin typeface="TT Commons" panose="02000506040000020004" pitchFamily="50" charset="0"/>
              </a:rPr>
              <a:t>la piel sana, </a:t>
            </a:r>
            <a:r>
              <a:rPr lang="es-ES" sz="1600" dirty="0">
                <a:latin typeface="TT Commons" panose="02000506040000020004" pitchFamily="50" charset="0"/>
              </a:rPr>
              <a:t>su uso está destinado a tratamiento.</a:t>
            </a:r>
          </a:p>
          <a:p>
            <a:endParaRPr lang="es-ES" sz="1600" dirty="0">
              <a:latin typeface="TT Commons" panose="02000506040000020004" pitchFamily="50" charset="0"/>
            </a:endParaRPr>
          </a:p>
          <a:p>
            <a:r>
              <a:rPr lang="es-ES" sz="1600" dirty="0">
                <a:latin typeface="TT Commons" panose="02000506040000020004" pitchFamily="50" charset="0"/>
              </a:rPr>
              <a:t>Dependiendo de la profundidad de acción de la sustancia utilizada el peeling puede ser:  </a:t>
            </a:r>
          </a:p>
          <a:p>
            <a:endParaRPr lang="es-ES" sz="1600" dirty="0">
              <a:latin typeface="TT Commons" panose="02000506040000020004" pitchFamily="50" charset="0"/>
            </a:endParaRPr>
          </a:p>
          <a:p>
            <a:r>
              <a:rPr lang="es-ES" sz="1600" dirty="0">
                <a:latin typeface="TT Commons" panose="02000506040000020004" pitchFamily="50" charset="0"/>
              </a:rPr>
              <a:t>Muy Superficial</a:t>
            </a:r>
          </a:p>
          <a:p>
            <a:r>
              <a:rPr lang="es-ES" sz="1600" dirty="0">
                <a:latin typeface="TT Commons" panose="02000506040000020004" pitchFamily="50" charset="0"/>
              </a:rPr>
              <a:t>Superficiales a Medios</a:t>
            </a:r>
          </a:p>
          <a:p>
            <a:r>
              <a:rPr lang="es-ES" sz="1600" dirty="0">
                <a:latin typeface="TT Commons" panose="02000506040000020004" pitchFamily="50" charset="0"/>
              </a:rPr>
              <a:t>Profundos</a:t>
            </a:r>
          </a:p>
        </p:txBody>
      </p:sp>
      <p:sp>
        <p:nvSpPr>
          <p:cNvPr id="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372765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TIPOS DE PEELING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99502" y="1769974"/>
            <a:ext cx="3120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Lugar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Capa cornea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Capa granulosa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Capa espinosa superficial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Reacción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Eritema muy tenue</a:t>
            </a:r>
          </a:p>
          <a:p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Pseudoescarcha</a:t>
            </a:r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Descamación mínima (1-2 días) o ausente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Picor y Tirantez</a:t>
            </a: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007992" y="1268727"/>
            <a:ext cx="4113058" cy="3512552"/>
            <a:chOff x="4887902" y="696467"/>
            <a:chExt cx="5040560" cy="430463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02" y="696467"/>
              <a:ext cx="5040560" cy="4304639"/>
            </a:xfrm>
            <a:prstGeom prst="rect">
              <a:avLst/>
            </a:prstGeom>
          </p:spPr>
        </p:pic>
        <p:sp>
          <p:nvSpPr>
            <p:cNvPr id="5" name="Flecha abajo 4"/>
            <p:cNvSpPr/>
            <p:nvPr/>
          </p:nvSpPr>
          <p:spPr>
            <a:xfrm>
              <a:off x="6440151" y="856484"/>
              <a:ext cx="240027" cy="136015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6267348" y="4994288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DERMIS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200125" y="4776919"/>
            <a:ext cx="2560284" cy="16001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13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2646878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MUY SUPERFICIALES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8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99502" y="1769974"/>
            <a:ext cx="31203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Lugar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Capa espinosa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Capa granulosa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Dermis papilar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Reacción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Eritema rojo brillante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Escarcha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Descamación moderada 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Sensación de quemazón</a:t>
            </a: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73058" y="4894394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DERMIS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887902" y="1416546"/>
            <a:ext cx="4197376" cy="3584560"/>
            <a:chOff x="4887902" y="696467"/>
            <a:chExt cx="5040560" cy="430463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02" y="696467"/>
              <a:ext cx="5040560" cy="4304639"/>
            </a:xfrm>
            <a:prstGeom prst="rect">
              <a:avLst/>
            </a:prstGeom>
          </p:spPr>
        </p:pic>
        <p:sp>
          <p:nvSpPr>
            <p:cNvPr id="9" name="Flecha abajo 8"/>
            <p:cNvSpPr/>
            <p:nvPr/>
          </p:nvSpPr>
          <p:spPr>
            <a:xfrm>
              <a:off x="6440151" y="856483"/>
              <a:ext cx="240027" cy="392043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/>
            </a:p>
          </p:txBody>
        </p:sp>
      </p:grpSp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288080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SUPERFICIALES A MEDIOS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5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99502" y="1769974"/>
            <a:ext cx="31203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Lugar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Dermis reticular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Hipodermis*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Reacción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Eritema intenso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Escarcha significativa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Descamación marcada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Sensación de quemazón</a:t>
            </a:r>
          </a:p>
          <a:p>
            <a:endParaRPr lang="es-ES" sz="1600" dirty="0">
              <a:latin typeface="TT Commons" panose="02000506040000020004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25622" y="4740018"/>
            <a:ext cx="192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/>
              <a:t>DERMIS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330997" y="1048328"/>
            <a:ext cx="3909465" cy="3661244"/>
            <a:chOff x="4887902" y="696467"/>
            <a:chExt cx="5040560" cy="472052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02" y="696467"/>
              <a:ext cx="5040560" cy="4304639"/>
            </a:xfrm>
            <a:prstGeom prst="rect">
              <a:avLst/>
            </a:prstGeom>
          </p:spPr>
        </p:pic>
        <p:sp>
          <p:nvSpPr>
            <p:cNvPr id="2" name="Rectángulo 1"/>
            <p:cNvSpPr/>
            <p:nvPr/>
          </p:nvSpPr>
          <p:spPr>
            <a:xfrm>
              <a:off x="6200125" y="4776919"/>
              <a:ext cx="2560284" cy="64007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sz="2000"/>
            </a:p>
          </p:txBody>
        </p:sp>
        <p:sp>
          <p:nvSpPr>
            <p:cNvPr id="10" name="Flecha abajo 9"/>
            <p:cNvSpPr/>
            <p:nvPr/>
          </p:nvSpPr>
          <p:spPr>
            <a:xfrm>
              <a:off x="6440151" y="856483"/>
              <a:ext cx="160018" cy="432451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000"/>
            </a:p>
          </p:txBody>
        </p:sp>
      </p:grpSp>
      <p:sp>
        <p:nvSpPr>
          <p:cNvPr id="12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1593706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PROFUNDOS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55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32742" y="1667960"/>
            <a:ext cx="880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T Commons" panose="02000506040000020004" pitchFamily="50" charset="0"/>
              </a:rPr>
              <a:t>Mayor concentración = Mayor potencia</a:t>
            </a:r>
          </a:p>
          <a:p>
            <a:r>
              <a:rPr lang="es-ES" sz="1600" dirty="0">
                <a:latin typeface="TT Commons" panose="02000506040000020004" pitchFamily="50" charset="0"/>
              </a:rPr>
              <a:t>En función de la patología, el grado de ésta y lo que se quiera lograr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36686" y="1180136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TT Commons" panose="02000506040000020004" pitchFamily="50" charset="0"/>
              </a:rPr>
              <a:t>CONCENTRACIÓN DE LOS </a:t>
            </a:r>
            <a:r>
              <a:rPr lang="es-ES" sz="1600" b="1" dirty="0" smtClean="0">
                <a:latin typeface="TT Commons" panose="02000506040000020004" pitchFamily="50" charset="0"/>
              </a:rPr>
              <a:t>ACTIVOS </a:t>
            </a:r>
            <a:endParaRPr lang="es-ES_tradnl" sz="1600" b="1" dirty="0">
              <a:latin typeface="TT Commons" panose="02000506040000020004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36686" y="3000722"/>
            <a:ext cx="8800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T Commons" panose="02000506040000020004" pitchFamily="50" charset="0"/>
              </a:rPr>
              <a:t>El pH es la escala en la que se expresa la acidez o la alcalinidad de una solución</a:t>
            </a:r>
          </a:p>
          <a:p>
            <a:endParaRPr lang="es-ES" sz="1600" dirty="0">
              <a:latin typeface="TT Commons" panose="02000506040000020004" pitchFamily="50" charset="0"/>
            </a:endParaRPr>
          </a:p>
          <a:p>
            <a:r>
              <a:rPr lang="es-ES" sz="1600" dirty="0">
                <a:latin typeface="TT Commons" panose="02000506040000020004" pitchFamily="50" charset="0"/>
              </a:rPr>
              <a:t>pH = 7 </a:t>
            </a:r>
            <a:r>
              <a:rPr lang="es-ES" sz="1600" dirty="0">
                <a:latin typeface="TT Commons" panose="02000506040000020004" pitchFamily="50" charset="0"/>
                <a:sym typeface="Wingdings"/>
              </a:rPr>
              <a:t> Neutro</a:t>
            </a:r>
            <a:endParaRPr lang="es-ES" sz="1600" dirty="0">
              <a:latin typeface="TT Commons" panose="02000506040000020004" pitchFamily="50" charset="0"/>
            </a:endParaRPr>
          </a:p>
          <a:p>
            <a:r>
              <a:rPr lang="es-ES" sz="1600" dirty="0">
                <a:latin typeface="TT Commons" panose="02000506040000020004" pitchFamily="50" charset="0"/>
              </a:rPr>
              <a:t>pH menor a 7 </a:t>
            </a:r>
            <a:r>
              <a:rPr lang="es-ES" sz="1600" dirty="0">
                <a:latin typeface="TT Commons" panose="02000506040000020004" pitchFamily="50" charset="0"/>
                <a:sym typeface="Wingdings"/>
              </a:rPr>
              <a:t> ácido</a:t>
            </a:r>
          </a:p>
          <a:p>
            <a:r>
              <a:rPr lang="es-ES" sz="1600" dirty="0" err="1">
                <a:latin typeface="TT Commons" panose="02000506040000020004" pitchFamily="50" charset="0"/>
                <a:sym typeface="Wingdings"/>
              </a:rPr>
              <a:t>Ph</a:t>
            </a:r>
            <a:r>
              <a:rPr lang="es-ES" sz="1600" dirty="0">
                <a:latin typeface="TT Commons" panose="02000506040000020004" pitchFamily="50" charset="0"/>
                <a:sym typeface="Wingdings"/>
              </a:rPr>
              <a:t> mayor a 7  alcalino</a:t>
            </a:r>
          </a:p>
          <a:p>
            <a:endParaRPr lang="es-ES" sz="1600" dirty="0">
              <a:latin typeface="TT Commons" panose="02000506040000020004" pitchFamily="50" charset="0"/>
              <a:sym typeface="Wingdings"/>
            </a:endParaRPr>
          </a:p>
          <a:p>
            <a:r>
              <a:rPr lang="es-ES" sz="1600" b="1" i="1" dirty="0">
                <a:latin typeface="TT Commons" panose="02000506040000020004" pitchFamily="50" charset="0"/>
              </a:rPr>
              <a:t>A menor pH mayor profundidad y acción, a mayor pH disminuye el grado de exfoliación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6686" y="2578752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TT Commons" panose="02000506040000020004" pitchFamily="50" charset="0"/>
              </a:rPr>
              <a:t>pH DEL PEELING</a:t>
            </a:r>
            <a:endParaRPr lang="es-ES_tradnl" sz="1600" b="1" dirty="0">
              <a:latin typeface="TT Commons" panose="02000506040000020004" pitchFamily="50" charset="0"/>
            </a:endParaRPr>
          </a:p>
        </p:txBody>
      </p:sp>
      <p:sp>
        <p:nvSpPr>
          <p:cNvPr id="7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3444404" cy="424732"/>
          </a:xfrm>
        </p:spPr>
        <p:txBody>
          <a:bodyPr/>
          <a:lstStyle/>
          <a:p>
            <a:pPr algn="l" rtl="0"/>
            <a:r>
              <a:rPr lang="es-ES" sz="2400" spc="300" dirty="0" smtClean="0"/>
              <a:t>FACTORES</a:t>
            </a:r>
            <a:r>
              <a:rPr lang="es-ES" sz="2400" spc="300" dirty="0" smtClean="0">
                <a:latin typeface="Bebas Neue Regular" panose="00000500000000000000" pitchFamily="50" charset="0"/>
              </a:rPr>
              <a:t> DE LOS PEELING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519494" y="2568674"/>
            <a:ext cx="9121013" cy="1368152"/>
          </a:xfrm>
          <a:prstGeom prst="round2Diag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/>
          </a:p>
        </p:txBody>
      </p:sp>
      <p:sp>
        <p:nvSpPr>
          <p:cNvPr id="8" name="CuadroTexto 7"/>
          <p:cNvSpPr txBox="1"/>
          <p:nvPr/>
        </p:nvSpPr>
        <p:spPr>
          <a:xfrm>
            <a:off x="599502" y="1493578"/>
            <a:ext cx="88009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Solución: </a:t>
            </a:r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Profundidad del peeling relacionada con la cantidad de solución y por el número de capas aplicadas .</a:t>
            </a:r>
          </a:p>
          <a:p>
            <a:r>
              <a:rPr lang="es-ES" sz="1600" dirty="0">
                <a:solidFill>
                  <a:schemeClr val="tx2">
                    <a:lumMod val="50000"/>
                  </a:schemeClr>
                </a:solidFill>
                <a:latin typeface="TT Commons" panose="02000506040000020004" pitchFamily="50" charset="0"/>
              </a:rPr>
              <a:t>Presionar puede acentuar la penetración del peeling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endParaRPr lang="es-ES" sz="1600" dirty="0">
              <a:solidFill>
                <a:schemeClr val="bg1"/>
              </a:solidFill>
              <a:latin typeface="TT Commons" panose="02000506040000020004" pitchFamily="50" charset="0"/>
            </a:endParaRPr>
          </a:p>
          <a:p>
            <a:r>
              <a:rPr lang="es-ES" sz="1600" b="1" dirty="0">
                <a:solidFill>
                  <a:schemeClr val="bg1"/>
                </a:solidFill>
                <a:latin typeface="TT Commons" panose="02000506040000020004" pitchFamily="50" charset="0"/>
              </a:rPr>
              <a:t>Gel: </a:t>
            </a:r>
            <a:r>
              <a:rPr lang="es-ES" sz="1600" dirty="0">
                <a:solidFill>
                  <a:schemeClr val="bg1"/>
                </a:solidFill>
                <a:latin typeface="TT Commons" panose="02000506040000020004" pitchFamily="50" charset="0"/>
              </a:rPr>
              <a:t>Profundidad del peeling relacionada con el tiempo de contacto </a:t>
            </a:r>
          </a:p>
          <a:p>
            <a:r>
              <a:rPr lang="es-ES" sz="1600" dirty="0">
                <a:solidFill>
                  <a:schemeClr val="bg1"/>
                </a:solidFill>
                <a:latin typeface="TT Commons" panose="02000506040000020004" pitchFamily="50" charset="0"/>
              </a:rPr>
              <a:t>Requiere lavar para neutralizar</a:t>
            </a:r>
          </a:p>
          <a:p>
            <a:r>
              <a:rPr lang="es-ES" sz="1600" dirty="0">
                <a:solidFill>
                  <a:schemeClr val="bg1"/>
                </a:solidFill>
                <a:latin typeface="TT Commons" panose="02000506040000020004" pitchFamily="50" charset="0"/>
              </a:rPr>
              <a:t>Penetración lenta y uniforme: menor irritación </a:t>
            </a:r>
          </a:p>
          <a:p>
            <a:r>
              <a:rPr lang="es-ES" sz="1600" dirty="0">
                <a:solidFill>
                  <a:schemeClr val="bg1"/>
                </a:solidFill>
                <a:latin typeface="TT Commons" panose="02000506040000020004" pitchFamily="50" charset="0"/>
              </a:rPr>
              <a:t>Masajear puede acentuar la penetración del peeling</a:t>
            </a: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  <a:p>
            <a:endParaRPr lang="es-ES" sz="1600" dirty="0">
              <a:solidFill>
                <a:schemeClr val="tx2">
                  <a:lumMod val="50000"/>
                </a:schemeClr>
              </a:solidFill>
              <a:latin typeface="TT Commons" panose="02000506040000020004" pitchFamily="50" charset="0"/>
            </a:endParaRPr>
          </a:p>
        </p:txBody>
      </p:sp>
      <p:sp>
        <p:nvSpPr>
          <p:cNvPr id="6" name="Título 8"/>
          <p:cNvSpPr>
            <a:spLocks noGrp="1"/>
          </p:cNvSpPr>
          <p:nvPr>
            <p:ph type="title"/>
          </p:nvPr>
        </p:nvSpPr>
        <p:spPr>
          <a:xfrm>
            <a:off x="698500" y="398871"/>
            <a:ext cx="4429418" cy="424732"/>
          </a:xfrm>
        </p:spPr>
        <p:txBody>
          <a:bodyPr/>
          <a:lstStyle/>
          <a:p>
            <a:pPr algn="l" rtl="0"/>
            <a:r>
              <a:rPr lang="es-ES" sz="2400" spc="300" dirty="0" smtClean="0">
                <a:latin typeface="Bebas Neue Regular" panose="00000500000000000000" pitchFamily="50" charset="0"/>
              </a:rPr>
              <a:t>VEHÍCULO / TEXTURA DEL PEELING</a:t>
            </a:r>
            <a:endParaRPr lang="es-ES" sz="2400" spc="300" dirty="0">
              <a:latin typeface="Bebas Neue Regula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64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 PowerPoint Asacpharma Cla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4 ata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4 atache" id="{30CCF2F1-6F2D-48AE-80CD-5E91AA5FF062}" vid="{DB240467-B112-49BA-A9A5-762E65B510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PowerPoint Asacpharma Mixto (10)</Template>
  <TotalTime>13229</TotalTime>
  <Words>1755</Words>
  <Application>Microsoft Office PowerPoint</Application>
  <PresentationFormat>Personalizado</PresentationFormat>
  <Paragraphs>279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2" baseType="lpstr">
      <vt:lpstr>MS Gothic</vt:lpstr>
      <vt:lpstr>Arial</vt:lpstr>
      <vt:lpstr>Avenir LT Std 35 Light</vt:lpstr>
      <vt:lpstr>Bebas Neue Regular</vt:lpstr>
      <vt:lpstr>Calibri</vt:lpstr>
      <vt:lpstr>Carlito</vt:lpstr>
      <vt:lpstr>Gotham Book</vt:lpstr>
      <vt:lpstr>Gotham Rounded Book</vt:lpstr>
      <vt:lpstr>Tahoma</vt:lpstr>
      <vt:lpstr>Times New Roman</vt:lpstr>
      <vt:lpstr>TT Commons</vt:lpstr>
      <vt:lpstr>Verdana</vt:lpstr>
      <vt:lpstr>Wingdings</vt:lpstr>
      <vt:lpstr>1_Plantilla PowerPoint Asacpharma Claro</vt:lpstr>
      <vt:lpstr>Diseño personalizado</vt:lpstr>
      <vt:lpstr>1_Tema4 atache</vt:lpstr>
      <vt:lpstr>Presentación de PowerPoint</vt:lpstr>
      <vt:lpstr>QUÉ ES UN PEELING?</vt:lpstr>
      <vt:lpstr>TIPOS DE PEELING</vt:lpstr>
      <vt:lpstr>TIPOS DE PEELING</vt:lpstr>
      <vt:lpstr>MUY SUPERFICIALES</vt:lpstr>
      <vt:lpstr>SUPERFICIALES A MEDIOS</vt:lpstr>
      <vt:lpstr>PROFUNDOS</vt:lpstr>
      <vt:lpstr>FACTORES DE LOS PEELING</vt:lpstr>
      <vt:lpstr>VEHÍCULO / TEXTURA DEL PEELING</vt:lpstr>
      <vt:lpstr>CONTRAINDICACIONES</vt:lpstr>
      <vt:lpstr>Presentación de PowerPoint</vt:lpstr>
      <vt:lpstr>CORRECTIVE PEEL DERMIC+</vt:lpstr>
      <vt:lpstr>CORRECTIVE PEEL DERMIC+</vt:lpstr>
      <vt:lpstr>LIGHTENING PEEL DERMIC+</vt:lpstr>
      <vt:lpstr>LIGHTENING PEEL DERMIC+</vt:lpstr>
      <vt:lpstr>PURIFYING PEEL DERMIC+</vt:lpstr>
      <vt:lpstr>PURIFYING PEEL DERMIC+</vt:lpstr>
      <vt:lpstr>INTENSIFIER SUPREME</vt:lpstr>
      <vt:lpstr>INTENSIFIER SUPREME</vt:lpstr>
      <vt:lpstr>INTENSIFIER SUPREME</vt:lpstr>
      <vt:lpstr>retinol</vt:lpstr>
      <vt:lpstr>POST TRATAMIENTO</vt:lpstr>
      <vt:lpstr>MODE DE EMPLEO</vt:lpstr>
      <vt:lpstr>TEST IN VIVO</vt:lpstr>
      <vt:lpstr>TEST IN VIVO</vt:lpstr>
      <vt:lpstr>TEST IN VIVO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ATACHE SCIENTIFIC COSMETIC</dc:title>
  <dc:creator>CMB</dc:creator>
  <cp:lastModifiedBy>Lorena Martinez</cp:lastModifiedBy>
  <cp:revision>107</cp:revision>
  <dcterms:created xsi:type="dcterms:W3CDTF">2017-02-13T07:45:47Z</dcterms:created>
  <dcterms:modified xsi:type="dcterms:W3CDTF">2024-01-31T16:52:18Z</dcterms:modified>
</cp:coreProperties>
</file>