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602" r:id="rId2"/>
    <p:sldId id="510" r:id="rId3"/>
    <p:sldId id="592" r:id="rId4"/>
    <p:sldId id="593" r:id="rId5"/>
    <p:sldId id="584" r:id="rId6"/>
    <p:sldId id="585" r:id="rId7"/>
    <p:sldId id="583" r:id="rId8"/>
    <p:sldId id="586" r:id="rId9"/>
    <p:sldId id="587" r:id="rId10"/>
    <p:sldId id="588" r:id="rId11"/>
    <p:sldId id="589" r:id="rId12"/>
    <p:sldId id="504" r:id="rId13"/>
    <p:sldId id="527" r:id="rId14"/>
    <p:sldId id="529" r:id="rId15"/>
    <p:sldId id="530" r:id="rId16"/>
    <p:sldId id="594" r:id="rId17"/>
    <p:sldId id="595" r:id="rId18"/>
    <p:sldId id="596" r:id="rId19"/>
    <p:sldId id="597" r:id="rId20"/>
    <p:sldId id="600" r:id="rId21"/>
    <p:sldId id="603" r:id="rId22"/>
    <p:sldId id="519" r:id="rId23"/>
    <p:sldId id="550" r:id="rId24"/>
    <p:sldId id="551" r:id="rId25"/>
    <p:sldId id="553" r:id="rId26"/>
    <p:sldId id="601" r:id="rId27"/>
  </p:sldIdLst>
  <p:sldSz cx="10160000" cy="571341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59ACD3"/>
    <a:srgbClr val="5AADD4"/>
    <a:srgbClr val="509DC2"/>
    <a:srgbClr val="7E98AA"/>
    <a:srgbClr val="FFFFFF"/>
    <a:srgbClr val="FDFDFD"/>
    <a:srgbClr val="F7F7F7"/>
    <a:srgbClr val="F8F7F4"/>
    <a:srgbClr val="5BB3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148"/>
  </p:normalViewPr>
  <p:slideViewPr>
    <p:cSldViewPr>
      <p:cViewPr varScale="1">
        <p:scale>
          <a:sx n="82" d="100"/>
          <a:sy n="82" d="100"/>
        </p:scale>
        <p:origin x="816" y="90"/>
      </p:cViewPr>
      <p:guideLst>
        <p:guide orient="horz" pos="1800"/>
        <p:guide pos="3200"/>
      </p:guideLst>
    </p:cSldViewPr>
  </p:slideViewPr>
  <p:notesTextViewPr>
    <p:cViewPr>
      <p:scale>
        <a:sx n="100" d="100"/>
        <a:sy n="100" d="100"/>
      </p:scale>
      <p:origin x="0" y="0"/>
    </p:cViewPr>
  </p:notesTextViewPr>
  <p:sorterViewPr>
    <p:cViewPr>
      <p:scale>
        <a:sx n="66" d="100"/>
        <a:sy n="66" d="100"/>
      </p:scale>
      <p:origin x="0" y="8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5E08F-1702-B24C-B93C-19A03ACCB07D}" type="datetimeFigureOut">
              <a:rPr lang="es-ES_tradnl" smtClean="0"/>
              <a:pPr/>
              <a:t>31/01/2024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EC700-6D31-674E-9210-2B86FC388371}" type="slidenum">
              <a:rPr lang="es-ES_tradnl" smtClean="0"/>
              <a:pPr/>
              <a:t>‹Nº›</a:t>
            </a:fld>
            <a:endParaRPr lang="es-ES_tradnl"/>
          </a:p>
        </p:txBody>
      </p:sp>
    </p:spTree>
    <p:extLst>
      <p:ext uri="{BB962C8B-B14F-4D97-AF65-F5344CB8AC3E}">
        <p14:creationId xmlns:p14="http://schemas.microsoft.com/office/powerpoint/2010/main" val="30111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6968"/>
            <a:ext cx="8763000" cy="3515357"/>
          </a:xfrm>
        </p:spPr>
        <p:txBody>
          <a:bodyPr>
            <a:normAutofit/>
          </a:bodyPr>
          <a:lstStyle>
            <a:lvl1pPr marL="0" indent="0" algn="l">
              <a:buNone/>
              <a:defRPr sz="1666"/>
            </a:lvl1pPr>
            <a:lvl2pPr marL="380871" indent="0" algn="ctr">
              <a:buNone/>
              <a:defRPr sz="1666"/>
            </a:lvl2pPr>
            <a:lvl3pPr marL="761741" indent="0" algn="ctr">
              <a:buNone/>
              <a:defRPr sz="1500"/>
            </a:lvl3pPr>
            <a:lvl4pPr marL="1142611" indent="0" algn="ctr">
              <a:buNone/>
              <a:defRPr sz="1333"/>
            </a:lvl4pPr>
            <a:lvl5pPr marL="1523482" indent="0" algn="ctr">
              <a:buNone/>
              <a:defRPr sz="1333"/>
            </a:lvl5pPr>
            <a:lvl6pPr marL="1904353" indent="0" algn="ctr">
              <a:buNone/>
              <a:defRPr sz="1333"/>
            </a:lvl6pPr>
            <a:lvl7pPr marL="2285223" indent="0" algn="ctr">
              <a:buNone/>
              <a:defRPr sz="1333"/>
            </a:lvl7pPr>
            <a:lvl8pPr marL="2666093" indent="0" algn="ctr">
              <a:buNone/>
              <a:defRPr sz="1333"/>
            </a:lvl8pPr>
            <a:lvl9pPr marL="3046964" indent="0" algn="ctr">
              <a:buNone/>
              <a:defRPr sz="1333"/>
            </a:lvl9pPr>
          </a:lstStyle>
          <a:p>
            <a:r>
              <a:rPr lang="es-ES" dirty="0" smtClean="0"/>
              <a:t>Texto </a:t>
            </a:r>
            <a:r>
              <a:rPr lang="es-ES" dirty="0" err="1" smtClean="0"/>
              <a:t>texto</a:t>
            </a:r>
            <a:r>
              <a:rPr lang="es-ES" dirty="0" smtClean="0"/>
              <a:t> </a:t>
            </a:r>
            <a:r>
              <a:rPr lang="es-ES" dirty="0" err="1" smtClean="0"/>
              <a:t>texto</a:t>
            </a:r>
            <a:r>
              <a:rPr lang="es-ES" dirty="0" smtClean="0"/>
              <a:t> </a:t>
            </a:r>
            <a:endParaRPr lang="es-ES" dirty="0"/>
          </a:p>
        </p:txBody>
      </p:sp>
      <p:sp>
        <p:nvSpPr>
          <p:cNvPr id="7" name="Rectángulo 6"/>
          <p:cNvSpPr/>
          <p:nvPr/>
        </p:nvSpPr>
        <p:spPr>
          <a:xfrm>
            <a:off x="698501" y="372306"/>
            <a:ext cx="2852063" cy="502433"/>
          </a:xfrm>
          <a:prstGeom prst="rect">
            <a:avLst/>
          </a:prstGeom>
          <a:solidFill>
            <a:schemeClr val="bg1"/>
          </a:solidFill>
        </p:spPr>
        <p:txBody>
          <a:bodyPr wrap="none">
            <a:spAutoFit/>
          </a:bodyPr>
          <a:lstStyle/>
          <a:p>
            <a:r>
              <a:rPr lang="es-ES" sz="2666" dirty="0" smtClean="0">
                <a:latin typeface="Bebas Neue Regular" panose="00000500000000000000" pitchFamily="50" charset="0"/>
              </a:rPr>
              <a:t>ANTIOXIDANTES</a:t>
            </a:r>
            <a:endParaRPr lang="es-ES" sz="2666" dirty="0">
              <a:latin typeface="Bebas Neue Regular" panose="00000500000000000000" pitchFamily="50" charset="0"/>
            </a:endParaRPr>
          </a:p>
        </p:txBody>
      </p:sp>
      <p:grpSp>
        <p:nvGrpSpPr>
          <p:cNvPr id="19" name="Grupo 18"/>
          <p:cNvGrpSpPr/>
          <p:nvPr/>
        </p:nvGrpSpPr>
        <p:grpSpPr>
          <a:xfrm>
            <a:off x="0" y="0"/>
            <a:ext cx="10160000" cy="5713413"/>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299"/>
            <a:ext cx="12351458" cy="461537"/>
          </a:xfrm>
          <a:prstGeom prst="rect">
            <a:avLst/>
          </a:prstGeom>
          <a:solidFill>
            <a:schemeClr val="bg1"/>
          </a:solidFill>
        </p:spPr>
        <p:txBody>
          <a:bodyPr vert="horz" wrap="none" lIns="91440" tIns="45720" rIns="91440" bIns="45720" rtlCol="0" anchor="ctr">
            <a:spAutoFit/>
          </a:body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174628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95FF23A-6227-4435-9EC8-D40D4694E31D}" type="datetimeFigureOut">
              <a:rPr lang="es-ES" smtClean="0"/>
              <a:pPr/>
              <a:t>31/01/2024</a:t>
            </a:fld>
            <a:endParaRPr lang="es-E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6E465026-7CB4-4BEC-BED0-BB10A1A4BEF4}" type="slidenum">
              <a:rPr lang="es-ES" smtClean="0"/>
              <a:pPr/>
              <a:t>‹Nº›</a:t>
            </a:fld>
            <a:endParaRPr lang="es-ES"/>
          </a:p>
        </p:txBody>
      </p:sp>
    </p:spTree>
    <p:extLst>
      <p:ext uri="{BB962C8B-B14F-4D97-AF65-F5344CB8AC3E}">
        <p14:creationId xmlns:p14="http://schemas.microsoft.com/office/powerpoint/2010/main" val="147929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698501" y="483019"/>
            <a:ext cx="6314229" cy="256096"/>
          </a:xfrm>
        </p:spPr>
        <p:txBody>
          <a:bodyPr lIns="0" tIns="0" rIns="0" bIns="0"/>
          <a:lstStyle>
            <a:lvl1pPr>
              <a:defRPr sz="1849" b="0" i="0">
                <a:solidFill>
                  <a:srgbClr val="585858"/>
                </a:solidFill>
                <a:latin typeface="Carlito"/>
                <a:cs typeface="Carlito"/>
              </a:defRPr>
            </a:lvl1pPr>
          </a:lstStyle>
          <a:p>
            <a:r>
              <a:rPr lang="es-ES" smtClean="0"/>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smtClean="0"/>
              <a:t>Haga clic para modificar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95FF23A-6227-4435-9EC8-D40D4694E31D}" type="datetimeFigureOut">
              <a:rPr lang="es-ES" smtClean="0"/>
              <a:pPr/>
              <a:t>31/01/2024</a:t>
            </a:fld>
            <a:endParaRPr lang="es-E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6E465026-7CB4-4BEC-BED0-BB10A1A4BEF4}" type="slidenum">
              <a:rPr lang="es-ES" smtClean="0"/>
              <a:pPr/>
              <a:t>‹Nº›</a:t>
            </a:fld>
            <a:endParaRPr lang="es-ES"/>
          </a:p>
        </p:txBody>
      </p:sp>
    </p:spTree>
    <p:extLst>
      <p:ext uri="{BB962C8B-B14F-4D97-AF65-F5344CB8AC3E}">
        <p14:creationId xmlns:p14="http://schemas.microsoft.com/office/powerpoint/2010/main" val="37932929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1" y="380299"/>
            <a:ext cx="1511952" cy="461537"/>
          </a:xfrm>
          <a:prstGeom prst="rect">
            <a:avLst/>
          </a:prstGeom>
          <a:solidFill>
            <a:schemeClr val="bg1"/>
          </a:solidFill>
        </p:spPr>
        <p:txBody>
          <a:bodyPr vert="horz" wrap="none" lIns="91440" tIns="45720" rIns="91440" bIns="45720" rtlCol="0" anchor="ctr">
            <a:spAutoFit/>
          </a:bodyPr>
          <a:lstStyle/>
          <a:p>
            <a:r>
              <a:rPr lang="es-ES" dirty="0" smtClean="0"/>
              <a:t>ÍNDICE</a:t>
            </a:r>
            <a:endParaRPr lang="es-ES" dirty="0"/>
          </a:p>
        </p:txBody>
      </p:sp>
      <p:sp>
        <p:nvSpPr>
          <p:cNvPr id="3" name="Marcador de texto 2"/>
          <p:cNvSpPr>
            <a:spLocks noGrp="1"/>
          </p:cNvSpPr>
          <p:nvPr>
            <p:ph type="body" idx="1"/>
          </p:nvPr>
        </p:nvSpPr>
        <p:spPr>
          <a:xfrm>
            <a:off x="698500" y="1263096"/>
            <a:ext cx="3177686" cy="1444439"/>
          </a:xfrm>
          <a:prstGeom prst="rect">
            <a:avLst/>
          </a:prstGeom>
        </p:spPr>
        <p:txBody>
          <a:bodyPr vert="horz" wrap="square" lIns="91440" tIns="45720" rIns="91440" bIns="45720" rtlCol="0">
            <a:normAutofit/>
          </a:bodyPr>
          <a:lstStyle/>
          <a:p>
            <a:pPr lvl="0"/>
            <a:r>
              <a:rPr lang="es-ES" dirty="0" smtClean="0"/>
              <a:t>TEXTO</a:t>
            </a:r>
          </a:p>
          <a:p>
            <a:pPr lvl="0"/>
            <a:r>
              <a:rPr lang="es-ES" dirty="0" smtClean="0"/>
              <a:t>TEXTO</a:t>
            </a:r>
          </a:p>
          <a:p>
            <a:pPr lvl="0"/>
            <a:r>
              <a:rPr lang="es-ES" dirty="0" smtClean="0"/>
              <a:t>TEXTO</a:t>
            </a:r>
          </a:p>
          <a:p>
            <a:pPr lvl="0"/>
            <a:r>
              <a:rPr lang="es-ES" dirty="0" smtClean="0"/>
              <a:t>TEXTO</a:t>
            </a:r>
            <a:endParaRPr lang="es-ES" dirty="0"/>
          </a:p>
        </p:txBody>
      </p:sp>
    </p:spTree>
    <p:extLst>
      <p:ext uri="{BB962C8B-B14F-4D97-AF65-F5344CB8AC3E}">
        <p14:creationId xmlns:p14="http://schemas.microsoft.com/office/powerpoint/2010/main" val="1042959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761741" rtl="0" eaLnBrk="1" latinLnBrk="0" hangingPunct="1">
        <a:lnSpc>
          <a:spcPct val="90000"/>
        </a:lnSpc>
        <a:spcBef>
          <a:spcPct val="0"/>
        </a:spcBef>
        <a:buNone/>
        <a:defRPr sz="2666" kern="2000" spc="125" baseline="0">
          <a:solidFill>
            <a:schemeClr val="tx1"/>
          </a:solidFill>
          <a:latin typeface="Bebas Neue Regular" panose="00000500000000000000" pitchFamily="50" charset="0"/>
          <a:ea typeface="+mj-ea"/>
          <a:cs typeface="+mj-cs"/>
        </a:defRPr>
      </a:lvl1pPr>
    </p:titleStyle>
    <p:bodyStyle>
      <a:lvl1pPr marL="190435" indent="-190435" algn="l" defTabSz="761741" rtl="0" eaLnBrk="1" latinLnBrk="0" hangingPunct="1">
        <a:lnSpc>
          <a:spcPct val="90000"/>
        </a:lnSpc>
        <a:spcBef>
          <a:spcPts val="833"/>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1pPr>
      <a:lvl2pPr marL="57130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2pPr>
      <a:lvl3pPr marL="95217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3pPr>
      <a:lvl4pPr marL="133304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4pPr>
      <a:lvl5pPr marL="171391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5pPr>
      <a:lvl6pPr marL="2094787"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565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6529"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739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741" rtl="0" eaLnBrk="1" latinLnBrk="0" hangingPunct="1">
        <a:defRPr sz="1500" kern="1200">
          <a:solidFill>
            <a:schemeClr val="tx1"/>
          </a:solidFill>
          <a:latin typeface="+mn-lt"/>
          <a:ea typeface="+mn-ea"/>
          <a:cs typeface="+mn-cs"/>
        </a:defRPr>
      </a:lvl1pPr>
      <a:lvl2pPr marL="380871" algn="l" defTabSz="761741" rtl="0" eaLnBrk="1" latinLnBrk="0" hangingPunct="1">
        <a:defRPr sz="1500" kern="1200">
          <a:solidFill>
            <a:schemeClr val="tx1"/>
          </a:solidFill>
          <a:latin typeface="+mn-lt"/>
          <a:ea typeface="+mn-ea"/>
          <a:cs typeface="+mn-cs"/>
        </a:defRPr>
      </a:lvl2pPr>
      <a:lvl3pPr marL="761741" algn="l" defTabSz="761741" rtl="0" eaLnBrk="1" latinLnBrk="0" hangingPunct="1">
        <a:defRPr sz="1500" kern="1200">
          <a:solidFill>
            <a:schemeClr val="tx1"/>
          </a:solidFill>
          <a:latin typeface="+mn-lt"/>
          <a:ea typeface="+mn-ea"/>
          <a:cs typeface="+mn-cs"/>
        </a:defRPr>
      </a:lvl3pPr>
      <a:lvl4pPr marL="1142611" algn="l" defTabSz="761741" rtl="0" eaLnBrk="1" latinLnBrk="0" hangingPunct="1">
        <a:defRPr sz="1500" kern="1200">
          <a:solidFill>
            <a:schemeClr val="tx1"/>
          </a:solidFill>
          <a:latin typeface="+mn-lt"/>
          <a:ea typeface="+mn-ea"/>
          <a:cs typeface="+mn-cs"/>
        </a:defRPr>
      </a:lvl4pPr>
      <a:lvl5pPr marL="1523482" algn="l" defTabSz="761741" rtl="0" eaLnBrk="1" latinLnBrk="0" hangingPunct="1">
        <a:defRPr sz="1500" kern="1200">
          <a:solidFill>
            <a:schemeClr val="tx1"/>
          </a:solidFill>
          <a:latin typeface="+mn-lt"/>
          <a:ea typeface="+mn-ea"/>
          <a:cs typeface="+mn-cs"/>
        </a:defRPr>
      </a:lvl5pPr>
      <a:lvl6pPr marL="1904353" algn="l" defTabSz="761741" rtl="0" eaLnBrk="1" latinLnBrk="0" hangingPunct="1">
        <a:defRPr sz="1500" kern="1200">
          <a:solidFill>
            <a:schemeClr val="tx1"/>
          </a:solidFill>
          <a:latin typeface="+mn-lt"/>
          <a:ea typeface="+mn-ea"/>
          <a:cs typeface="+mn-cs"/>
        </a:defRPr>
      </a:lvl6pPr>
      <a:lvl7pPr marL="2285223" algn="l" defTabSz="761741" rtl="0" eaLnBrk="1" latinLnBrk="0" hangingPunct="1">
        <a:defRPr sz="1500" kern="1200">
          <a:solidFill>
            <a:schemeClr val="tx1"/>
          </a:solidFill>
          <a:latin typeface="+mn-lt"/>
          <a:ea typeface="+mn-ea"/>
          <a:cs typeface="+mn-cs"/>
        </a:defRPr>
      </a:lvl7pPr>
      <a:lvl8pPr marL="2666093" algn="l" defTabSz="761741" rtl="0" eaLnBrk="1" latinLnBrk="0" hangingPunct="1">
        <a:defRPr sz="1500" kern="1200">
          <a:solidFill>
            <a:schemeClr val="tx1"/>
          </a:solidFill>
          <a:latin typeface="+mn-lt"/>
          <a:ea typeface="+mn-ea"/>
          <a:cs typeface="+mn-cs"/>
        </a:defRPr>
      </a:lvl8pPr>
      <a:lvl9pPr marL="3046964" algn="l" defTabSz="76174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636" y="0"/>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1429593" y="3932090"/>
            <a:ext cx="7605544" cy="738215"/>
          </a:xfrm>
          <a:prstGeom prst="rect">
            <a:avLst/>
          </a:prstGeom>
          <a:noFill/>
        </p:spPr>
        <p:txBody>
          <a:bodyPr wrap="none" rtlCol="0">
            <a:spAutoFit/>
          </a:bodyPr>
          <a:lstStyle/>
          <a:p>
            <a:pPr algn="ctr" rtl="0">
              <a:lnSpc>
                <a:spcPct val="150000"/>
              </a:lnSpc>
            </a:pPr>
            <a:r>
              <a:rPr lang="es-ES" sz="2798" b="1" dirty="0" smtClean="0">
                <a:latin typeface="Gotham Rounded Book"/>
                <a:cs typeface="Gotham Book" pitchFamily="50" charset="0"/>
              </a:rPr>
              <a:t>FORMACIÓN LÍNEA DESPIGMENTANTE</a:t>
            </a:r>
            <a:endParaRPr lang="es-ES" sz="2798" dirty="0">
              <a:latin typeface="Gotham Rounded Book"/>
              <a:cs typeface="Gotham Book" pitchFamily="50" charset="0"/>
            </a:endParaRP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5744" y="2903523"/>
            <a:ext cx="3972696" cy="609227"/>
          </a:xfrm>
          <a:prstGeom prst="rect">
            <a:avLst/>
          </a:prstGeom>
        </p:spPr>
      </p:pic>
    </p:spTree>
    <p:extLst>
      <p:ext uri="{BB962C8B-B14F-4D97-AF65-F5344CB8AC3E}">
        <p14:creationId xmlns:p14="http://schemas.microsoft.com/office/powerpoint/2010/main" val="3598495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CuadroTexto"/>
          <p:cNvSpPr txBox="1"/>
          <p:nvPr/>
        </p:nvSpPr>
        <p:spPr>
          <a:xfrm>
            <a:off x="615504" y="1272530"/>
            <a:ext cx="8280920" cy="4185761"/>
          </a:xfrm>
          <a:prstGeom prst="rect">
            <a:avLst/>
          </a:prstGeom>
          <a:noFill/>
        </p:spPr>
        <p:txBody>
          <a:bodyPr wrap="square" rtlCol="0">
            <a:spAutoFit/>
          </a:bodyPr>
          <a:lstStyle/>
          <a:p>
            <a:pPr marL="342900" indent="-342900" algn="just">
              <a:buFont typeface="Arial" pitchFamily="34" charset="0"/>
              <a:buChar char="•"/>
            </a:pPr>
            <a:r>
              <a:rPr lang="es-ES" sz="1400" b="1" dirty="0" err="1" smtClean="0">
                <a:solidFill>
                  <a:schemeClr val="tx1">
                    <a:lumMod val="65000"/>
                    <a:lumOff val="35000"/>
                  </a:schemeClr>
                </a:solidFill>
                <a:latin typeface="TT Commons" panose="02000506040000020004" pitchFamily="50" charset="0"/>
              </a:rPr>
              <a:t>Fotoprotección</a:t>
            </a:r>
            <a:r>
              <a:rPr lang="es-ES" sz="1400" b="1" dirty="0" smtClean="0">
                <a:solidFill>
                  <a:schemeClr val="tx1">
                    <a:lumMod val="65000"/>
                    <a:lumOff val="35000"/>
                  </a:schemeClr>
                </a:solidFill>
                <a:latin typeface="TT Commons" panose="02000506040000020004" pitchFamily="50" charset="0"/>
              </a:rPr>
              <a:t>: </a:t>
            </a:r>
            <a:r>
              <a:rPr lang="es-ES" sz="1400" dirty="0" smtClean="0">
                <a:solidFill>
                  <a:schemeClr val="tx1">
                    <a:lumMod val="65000"/>
                    <a:lumOff val="35000"/>
                  </a:schemeClr>
                </a:solidFill>
                <a:latin typeface="TT Commons" panose="02000506040000020004" pitchFamily="50" charset="0"/>
              </a:rPr>
              <a:t> La radiación solar es uno de los principales factores de la </a:t>
            </a:r>
            <a:r>
              <a:rPr lang="es-ES" sz="1400" dirty="0" err="1" smtClean="0">
                <a:solidFill>
                  <a:schemeClr val="tx1">
                    <a:lumMod val="65000"/>
                    <a:lumOff val="35000"/>
                  </a:schemeClr>
                </a:solidFill>
                <a:latin typeface="TT Commons" panose="02000506040000020004" pitchFamily="50" charset="0"/>
              </a:rPr>
              <a:t>hiperpigmentación</a:t>
            </a:r>
            <a:r>
              <a:rPr lang="es-ES" sz="1400" dirty="0" smtClean="0">
                <a:solidFill>
                  <a:schemeClr val="tx1">
                    <a:lumMod val="65000"/>
                    <a:lumOff val="35000"/>
                  </a:schemeClr>
                </a:solidFill>
                <a:latin typeface="TT Commons" panose="02000506040000020004" pitchFamily="50" charset="0"/>
              </a:rPr>
              <a:t>. Es preciso que los </a:t>
            </a:r>
            <a:r>
              <a:rPr lang="es-ES" sz="1400" dirty="0" err="1" smtClean="0">
                <a:solidFill>
                  <a:schemeClr val="tx1">
                    <a:lumMod val="65000"/>
                    <a:lumOff val="35000"/>
                  </a:schemeClr>
                </a:solidFill>
                <a:latin typeface="TT Commons" panose="02000506040000020004" pitchFamily="50" charset="0"/>
              </a:rPr>
              <a:t>fotoprotectores</a:t>
            </a:r>
            <a:r>
              <a:rPr lang="es-ES" sz="1400" dirty="0" smtClean="0">
                <a:solidFill>
                  <a:schemeClr val="tx1">
                    <a:lumMod val="65000"/>
                    <a:lumOff val="35000"/>
                  </a:schemeClr>
                </a:solidFill>
                <a:latin typeface="TT Commons" panose="02000506040000020004" pitchFamily="50" charset="0"/>
              </a:rPr>
              <a:t> que se usen eviten la penetración tanto de los rayos UVB como de los UVA, que tenga una elevada sustantividad y que sea aceptable cosméticamente. La vitamina C y E también son agentes protectores.</a:t>
            </a:r>
          </a:p>
          <a:p>
            <a:pPr marL="342900" indent="-342900" algn="just">
              <a:buFont typeface="Arial" pitchFamily="34" charset="0"/>
              <a:buChar char="•"/>
            </a:pPr>
            <a:endParaRPr lang="es-ES" sz="1400" b="1" dirty="0" smtClean="0">
              <a:solidFill>
                <a:schemeClr val="tx1">
                  <a:lumMod val="65000"/>
                  <a:lumOff val="35000"/>
                </a:schemeClr>
              </a:solidFill>
              <a:latin typeface="TT Commons" panose="02000506040000020004" pitchFamily="50" charset="0"/>
            </a:endParaRPr>
          </a:p>
          <a:p>
            <a:pPr marL="342900" indent="-342900" algn="just">
              <a:buFont typeface="Arial" pitchFamily="34" charset="0"/>
              <a:buChar char="•"/>
            </a:pPr>
            <a:r>
              <a:rPr lang="es-ES" sz="1400" b="1" dirty="0" smtClean="0">
                <a:solidFill>
                  <a:schemeClr val="tx1">
                    <a:lumMod val="65000"/>
                    <a:lumOff val="35000"/>
                  </a:schemeClr>
                </a:solidFill>
                <a:latin typeface="TT Commons" panose="02000506040000020004" pitchFamily="50" charset="0"/>
              </a:rPr>
              <a:t>Tratamiento médico con agentes </a:t>
            </a:r>
            <a:r>
              <a:rPr lang="es-ES" sz="1400" b="1" dirty="0" err="1" smtClean="0">
                <a:solidFill>
                  <a:schemeClr val="tx1">
                    <a:lumMod val="65000"/>
                    <a:lumOff val="35000"/>
                  </a:schemeClr>
                </a:solidFill>
                <a:latin typeface="TT Commons" panose="02000506040000020004" pitchFamily="50" charset="0"/>
              </a:rPr>
              <a:t>despigmentantes</a:t>
            </a:r>
            <a:r>
              <a:rPr lang="es-ES" sz="1400" b="1" dirty="0" smtClean="0">
                <a:solidFill>
                  <a:schemeClr val="tx1">
                    <a:lumMod val="65000"/>
                    <a:lumOff val="35000"/>
                  </a:schemeClr>
                </a:solidFill>
                <a:latin typeface="TT Commons" panose="02000506040000020004" pitchFamily="50" charset="0"/>
              </a:rPr>
              <a:t>:  </a:t>
            </a:r>
            <a:r>
              <a:rPr lang="es-ES" sz="1400" dirty="0" smtClean="0">
                <a:solidFill>
                  <a:schemeClr val="tx1">
                    <a:lumMod val="65000"/>
                    <a:lumOff val="35000"/>
                  </a:schemeClr>
                </a:solidFill>
                <a:latin typeface="TT Commons" panose="02000506040000020004" pitchFamily="50" charset="0"/>
              </a:rPr>
              <a:t>Los agentes </a:t>
            </a:r>
            <a:r>
              <a:rPr lang="es-ES" sz="1400" dirty="0" err="1" smtClean="0">
                <a:solidFill>
                  <a:schemeClr val="tx1">
                    <a:lumMod val="65000"/>
                    <a:lumOff val="35000"/>
                  </a:schemeClr>
                </a:solidFill>
                <a:latin typeface="TT Commons" panose="02000506040000020004" pitchFamily="50" charset="0"/>
              </a:rPr>
              <a:t>despigmentantes</a:t>
            </a:r>
            <a:r>
              <a:rPr lang="es-ES" sz="1400" dirty="0" smtClean="0">
                <a:solidFill>
                  <a:schemeClr val="tx1">
                    <a:lumMod val="65000"/>
                    <a:lumOff val="35000"/>
                  </a:schemeClr>
                </a:solidFill>
                <a:latin typeface="TT Commons" panose="02000506040000020004" pitchFamily="50" charset="0"/>
              </a:rPr>
              <a:t> se dividen en dos grupos:</a:t>
            </a:r>
          </a:p>
          <a:p>
            <a:pPr marL="800100" lvl="1" indent="-342900" algn="just">
              <a:buFont typeface="Courier New" pitchFamily="49" charset="0"/>
              <a:buChar char="o"/>
            </a:pPr>
            <a:r>
              <a:rPr lang="es-ES" sz="1400" dirty="0" smtClean="0">
                <a:solidFill>
                  <a:schemeClr val="tx1">
                    <a:lumMod val="65000"/>
                    <a:lumOff val="35000"/>
                  </a:schemeClr>
                </a:solidFill>
                <a:latin typeface="TT Commons" panose="02000506040000020004" pitchFamily="50" charset="0"/>
              </a:rPr>
              <a:t>Los que actúan inhibiendo o bloqueando el proceso de formación de melanina. Se limitan a eliminar los depósitos epidérmicos de pigmento.</a:t>
            </a:r>
          </a:p>
          <a:p>
            <a:pPr marL="800100" lvl="1" indent="-342900" algn="just">
              <a:buFont typeface="Courier New" pitchFamily="49" charset="0"/>
              <a:buChar char="o"/>
            </a:pPr>
            <a:r>
              <a:rPr lang="es-ES" sz="1400" dirty="0" smtClean="0">
                <a:solidFill>
                  <a:schemeClr val="tx1">
                    <a:lumMod val="65000"/>
                    <a:lumOff val="35000"/>
                  </a:schemeClr>
                </a:solidFill>
                <a:latin typeface="TT Commons" panose="02000506040000020004" pitchFamily="50" charset="0"/>
              </a:rPr>
              <a:t>Aquellos que actúan modificando tanto la producción de melanina como produciendo una exfoliación (efecto </a:t>
            </a:r>
            <a:r>
              <a:rPr lang="es-ES" sz="1400" dirty="0" err="1" smtClean="0">
                <a:solidFill>
                  <a:schemeClr val="tx1">
                    <a:lumMod val="65000"/>
                    <a:lumOff val="35000"/>
                  </a:schemeClr>
                </a:solidFill>
                <a:latin typeface="TT Commons" panose="02000506040000020004" pitchFamily="50" charset="0"/>
              </a:rPr>
              <a:t>quelante</a:t>
            </a:r>
            <a:r>
              <a:rPr lang="es-ES" sz="1400" dirty="0" smtClean="0">
                <a:solidFill>
                  <a:schemeClr val="tx1">
                    <a:lumMod val="65000"/>
                    <a:lumOff val="35000"/>
                  </a:schemeClr>
                </a:solidFill>
                <a:latin typeface="TT Commons" panose="02000506040000020004" pitchFamily="50" charset="0"/>
              </a:rPr>
              <a:t>).</a:t>
            </a:r>
          </a:p>
          <a:p>
            <a:pPr marL="342900" indent="-342900" algn="just">
              <a:buFont typeface="Arial" pitchFamily="34" charset="0"/>
              <a:buChar char="•"/>
            </a:pPr>
            <a:endParaRPr lang="es-ES" sz="1400" dirty="0" smtClean="0">
              <a:solidFill>
                <a:schemeClr val="tx1">
                  <a:lumMod val="65000"/>
                  <a:lumOff val="35000"/>
                </a:schemeClr>
              </a:solidFill>
              <a:latin typeface="TT Commons" panose="02000506040000020004" pitchFamily="50" charset="0"/>
            </a:endParaRPr>
          </a:p>
          <a:p>
            <a:pPr marL="342900" indent="-342900" algn="just">
              <a:buFont typeface="Arial" pitchFamily="34" charset="0"/>
              <a:buChar char="•"/>
            </a:pPr>
            <a:r>
              <a:rPr lang="es-ES" sz="1400" b="1" dirty="0" err="1" smtClean="0">
                <a:solidFill>
                  <a:schemeClr val="tx1">
                    <a:lumMod val="65000"/>
                    <a:lumOff val="35000"/>
                  </a:schemeClr>
                </a:solidFill>
                <a:latin typeface="TT Commons" panose="02000506040000020004" pitchFamily="50" charset="0"/>
              </a:rPr>
              <a:t>Queratolíticos</a:t>
            </a:r>
            <a:r>
              <a:rPr lang="es-ES" sz="1400" b="1" dirty="0" smtClean="0">
                <a:solidFill>
                  <a:schemeClr val="tx1">
                    <a:lumMod val="65000"/>
                    <a:lumOff val="35000"/>
                  </a:schemeClr>
                </a:solidFill>
                <a:latin typeface="TT Commons" panose="02000506040000020004" pitchFamily="50" charset="0"/>
              </a:rPr>
              <a:t> y antiinflamatorios. </a:t>
            </a:r>
            <a:r>
              <a:rPr lang="es-ES" sz="1400" dirty="0" smtClean="0">
                <a:solidFill>
                  <a:schemeClr val="tx1">
                    <a:lumMod val="65000"/>
                    <a:lumOff val="35000"/>
                  </a:schemeClr>
                </a:solidFill>
                <a:latin typeface="TT Commons" panose="02000506040000020004" pitchFamily="50" charset="0"/>
              </a:rPr>
              <a:t>Estos no son agentes </a:t>
            </a:r>
            <a:r>
              <a:rPr lang="es-ES" sz="1400" dirty="0" err="1" smtClean="0">
                <a:solidFill>
                  <a:schemeClr val="tx1">
                    <a:lumMod val="65000"/>
                    <a:lumOff val="35000"/>
                  </a:schemeClr>
                </a:solidFill>
                <a:latin typeface="TT Commons" panose="02000506040000020004" pitchFamily="50" charset="0"/>
              </a:rPr>
              <a:t>despigmentantes</a:t>
            </a:r>
            <a:r>
              <a:rPr lang="es-ES" sz="1400" dirty="0" smtClean="0">
                <a:solidFill>
                  <a:schemeClr val="tx1">
                    <a:lumMod val="65000"/>
                    <a:lumOff val="35000"/>
                  </a:schemeClr>
                </a:solidFill>
                <a:latin typeface="TT Commons" panose="02000506040000020004" pitchFamily="50" charset="0"/>
              </a:rPr>
              <a:t>, pero son complementarios de estos.  Ambos ayudan a la renovación celular.</a:t>
            </a:r>
          </a:p>
          <a:p>
            <a:pPr marL="800100" lvl="1" indent="-342900" algn="just">
              <a:buFont typeface="Courier New" pitchFamily="49" charset="0"/>
              <a:buChar char="o"/>
            </a:pPr>
            <a:r>
              <a:rPr lang="es-ES" sz="1400" dirty="0" smtClean="0">
                <a:solidFill>
                  <a:schemeClr val="tx1">
                    <a:lumMod val="65000"/>
                    <a:lumOff val="35000"/>
                  </a:schemeClr>
                </a:solidFill>
                <a:latin typeface="TT Commons" panose="02000506040000020004" pitchFamily="50" charset="0"/>
              </a:rPr>
              <a:t>El efecto peeling de los </a:t>
            </a:r>
            <a:r>
              <a:rPr lang="es-ES" sz="1400" dirty="0" err="1" smtClean="0">
                <a:solidFill>
                  <a:schemeClr val="tx1">
                    <a:lumMod val="65000"/>
                    <a:lumOff val="35000"/>
                  </a:schemeClr>
                </a:solidFill>
                <a:latin typeface="TT Commons" panose="02000506040000020004" pitchFamily="50" charset="0"/>
              </a:rPr>
              <a:t>queratolíticos</a:t>
            </a:r>
            <a:r>
              <a:rPr lang="es-ES" sz="1400" dirty="0" smtClean="0">
                <a:solidFill>
                  <a:schemeClr val="tx1">
                    <a:lumMod val="65000"/>
                    <a:lumOff val="35000"/>
                  </a:schemeClr>
                </a:solidFill>
                <a:latin typeface="TT Commons" panose="02000506040000020004" pitchFamily="50" charset="0"/>
              </a:rPr>
              <a:t> ayuda a la eliminación de las células ya pigmentadas.</a:t>
            </a:r>
          </a:p>
          <a:p>
            <a:pPr marL="800100" lvl="1" indent="-342900" algn="just">
              <a:buFont typeface="Courier New" pitchFamily="49" charset="0"/>
              <a:buChar char="o"/>
            </a:pPr>
            <a:r>
              <a:rPr lang="es-ES" sz="1400" dirty="0" smtClean="0">
                <a:solidFill>
                  <a:schemeClr val="tx1">
                    <a:lumMod val="65000"/>
                    <a:lumOff val="35000"/>
                  </a:schemeClr>
                </a:solidFill>
                <a:latin typeface="TT Commons" panose="02000506040000020004" pitchFamily="50" charset="0"/>
              </a:rPr>
              <a:t>Los antiinflamatorios ayudan a reducir el hinchazón o la irritación que las manchas puedan provocar. </a:t>
            </a:r>
          </a:p>
          <a:p>
            <a:pPr marL="342900" indent="-342900" algn="just"/>
            <a:endParaRPr lang="es-ES" sz="1400" dirty="0" smtClean="0">
              <a:solidFill>
                <a:schemeClr val="tx1">
                  <a:lumMod val="65000"/>
                  <a:lumOff val="35000"/>
                </a:schemeClr>
              </a:solidFill>
              <a:latin typeface="TT Commons" panose="02000506040000020004" pitchFamily="50" charset="0"/>
            </a:endParaRPr>
          </a:p>
          <a:p>
            <a:pPr marL="342900" indent="-342900" algn="just"/>
            <a:endParaRPr lang="es-ES" sz="1400" dirty="0" smtClean="0">
              <a:solidFill>
                <a:schemeClr val="tx1">
                  <a:lumMod val="65000"/>
                  <a:lumOff val="35000"/>
                </a:schemeClr>
              </a:solidFill>
              <a:latin typeface="TT Commons" panose="02000506040000020004" pitchFamily="50" charset="0"/>
            </a:endParaRPr>
          </a:p>
          <a:p>
            <a:pPr marL="342900" indent="-342900" algn="just"/>
            <a:endParaRPr lang="es-ES" sz="1400" dirty="0" smtClean="0">
              <a:solidFill>
                <a:schemeClr val="tx1">
                  <a:lumMod val="65000"/>
                  <a:lumOff val="35000"/>
                </a:schemeClr>
              </a:solidFill>
              <a:latin typeface="TT Commons" panose="02000506040000020004" pitchFamily="50" charset="0"/>
            </a:endParaRPr>
          </a:p>
        </p:txBody>
      </p:sp>
      <p:sp>
        <p:nvSpPr>
          <p:cNvPr id="13" name="Título 8"/>
          <p:cNvSpPr>
            <a:spLocks noGrp="1"/>
          </p:cNvSpPr>
          <p:nvPr>
            <p:ph type="title"/>
          </p:nvPr>
        </p:nvSpPr>
        <p:spPr>
          <a:xfrm>
            <a:off x="698500" y="398871"/>
            <a:ext cx="5684120" cy="424732"/>
          </a:xfrm>
        </p:spPr>
        <p:txBody>
          <a:bodyPr/>
          <a:lstStyle/>
          <a:p>
            <a:r>
              <a:rPr lang="es-ES" sz="2400" spc="300" dirty="0" smtClean="0">
                <a:latin typeface="Bebas Neue Regular" panose="00000500000000000000" pitchFamily="50" charset="0"/>
              </a:rPr>
              <a:t>Agentes </a:t>
            </a:r>
            <a:r>
              <a:rPr lang="es-ES" sz="2400" spc="300" dirty="0" err="1" smtClean="0">
                <a:latin typeface="Bebas Neue Regular" panose="00000500000000000000" pitchFamily="50" charset="0"/>
              </a:rPr>
              <a:t>despigmentantes</a:t>
            </a:r>
            <a:r>
              <a:rPr lang="es-ES" sz="2400" spc="300" dirty="0" smtClean="0">
                <a:latin typeface="Bebas Neue Regular" panose="00000500000000000000" pitchFamily="50" charset="0"/>
              </a:rPr>
              <a:t> y protectores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263576" y="1488554"/>
            <a:ext cx="2808312" cy="1815882"/>
          </a:xfrm>
          <a:prstGeom prst="rect">
            <a:avLst/>
          </a:prstGeom>
          <a:noFill/>
        </p:spPr>
        <p:txBody>
          <a:bodyPr wrap="square" rtlCol="0">
            <a:spAutoFit/>
          </a:bodyPr>
          <a:lstStyle/>
          <a:p>
            <a:r>
              <a:rPr lang="es-ES" sz="1600" b="1" dirty="0" smtClean="0">
                <a:solidFill>
                  <a:schemeClr val="tx1">
                    <a:lumMod val="65000"/>
                    <a:lumOff val="35000"/>
                  </a:schemeClr>
                </a:solidFill>
                <a:latin typeface="TT Commons" panose="02000506040000020004" pitchFamily="50" charset="0"/>
              </a:rPr>
              <a:t>Agentes </a:t>
            </a:r>
            <a:r>
              <a:rPr lang="es-ES" sz="1600" b="1" dirty="0" err="1" smtClean="0">
                <a:solidFill>
                  <a:schemeClr val="tx1">
                    <a:lumMod val="65000"/>
                    <a:lumOff val="35000"/>
                  </a:schemeClr>
                </a:solidFill>
                <a:latin typeface="TT Commons" panose="02000506040000020004" pitchFamily="50" charset="0"/>
              </a:rPr>
              <a:t>fenólicos</a:t>
            </a:r>
            <a:endParaRPr lang="es-ES" sz="1600" b="1" dirty="0" smtClean="0">
              <a:solidFill>
                <a:schemeClr val="tx1">
                  <a:lumMod val="65000"/>
                  <a:lumOff val="35000"/>
                </a:schemeClr>
              </a:solidFill>
              <a:latin typeface="TT Commons" panose="02000506040000020004" pitchFamily="50" charset="0"/>
            </a:endParaRPr>
          </a:p>
          <a:p>
            <a:r>
              <a:rPr lang="es-ES" sz="1600" dirty="0" smtClean="0">
                <a:solidFill>
                  <a:schemeClr val="tx1">
                    <a:lumMod val="65000"/>
                    <a:lumOff val="35000"/>
                  </a:schemeClr>
                </a:solidFill>
                <a:latin typeface="TT Commons" panose="02000506040000020004" pitchFamily="50" charset="0"/>
              </a:rPr>
              <a:t>Hidroquinona (restricción)</a:t>
            </a:r>
          </a:p>
          <a:p>
            <a:r>
              <a:rPr lang="es-ES" sz="1600" dirty="0" err="1" smtClean="0">
                <a:solidFill>
                  <a:schemeClr val="tx1">
                    <a:lumMod val="65000"/>
                    <a:lumOff val="35000"/>
                  </a:schemeClr>
                </a:solidFill>
                <a:latin typeface="TT Commons" panose="02000506040000020004" pitchFamily="50" charset="0"/>
              </a:rPr>
              <a:t>Arbutina</a:t>
            </a:r>
            <a:endParaRPr lang="es-ES" sz="1600" dirty="0" smtClean="0">
              <a:solidFill>
                <a:schemeClr val="tx1">
                  <a:lumMod val="65000"/>
                  <a:lumOff val="35000"/>
                </a:schemeClr>
              </a:solidFill>
              <a:latin typeface="TT Commons" panose="02000506040000020004" pitchFamily="50" charset="0"/>
            </a:endParaRPr>
          </a:p>
          <a:p>
            <a:r>
              <a:rPr lang="es-ES" sz="1600" dirty="0" err="1" smtClean="0">
                <a:solidFill>
                  <a:schemeClr val="tx1">
                    <a:lumMod val="65000"/>
                    <a:lumOff val="35000"/>
                  </a:schemeClr>
                </a:solidFill>
                <a:latin typeface="TT Commons" panose="02000506040000020004" pitchFamily="50" charset="0"/>
              </a:rPr>
              <a:t>Isopropilcatecol</a:t>
            </a:r>
            <a:endParaRPr lang="es-ES" sz="1600" dirty="0" smtClean="0">
              <a:solidFill>
                <a:schemeClr val="tx1">
                  <a:lumMod val="65000"/>
                  <a:lumOff val="35000"/>
                </a:schemeClr>
              </a:solidFill>
              <a:latin typeface="TT Commons" panose="02000506040000020004" pitchFamily="50" charset="0"/>
            </a:endParaRPr>
          </a:p>
          <a:p>
            <a:r>
              <a:rPr lang="es-ES" sz="1600" dirty="0" smtClean="0">
                <a:solidFill>
                  <a:schemeClr val="tx1">
                    <a:lumMod val="65000"/>
                    <a:lumOff val="35000"/>
                  </a:schemeClr>
                </a:solidFill>
                <a:latin typeface="TT Commons" panose="02000506040000020004" pitchFamily="50" charset="0"/>
              </a:rPr>
              <a:t>N-acetil-4-S-cisteaminifenol</a:t>
            </a:r>
          </a:p>
          <a:p>
            <a:r>
              <a:rPr lang="es-ES" sz="1600" dirty="0" err="1" smtClean="0">
                <a:solidFill>
                  <a:schemeClr val="tx1">
                    <a:lumMod val="65000"/>
                    <a:lumOff val="35000"/>
                  </a:schemeClr>
                </a:solidFill>
                <a:latin typeface="TT Commons" panose="02000506040000020004" pitchFamily="50" charset="0"/>
              </a:rPr>
              <a:t>Monobencil</a:t>
            </a:r>
            <a:r>
              <a:rPr lang="es-ES" sz="1600" dirty="0" smtClean="0">
                <a:solidFill>
                  <a:schemeClr val="tx1">
                    <a:lumMod val="65000"/>
                    <a:lumOff val="35000"/>
                  </a:schemeClr>
                </a:solidFill>
                <a:latin typeface="TT Commons" panose="02000506040000020004" pitchFamily="50" charset="0"/>
              </a:rPr>
              <a:t> éter de la hidroquinona</a:t>
            </a:r>
          </a:p>
        </p:txBody>
      </p:sp>
      <p:sp>
        <p:nvSpPr>
          <p:cNvPr id="11" name="10 CuadroTexto"/>
          <p:cNvSpPr txBox="1"/>
          <p:nvPr/>
        </p:nvSpPr>
        <p:spPr>
          <a:xfrm>
            <a:off x="5224016" y="1488554"/>
            <a:ext cx="2808312" cy="1077218"/>
          </a:xfrm>
          <a:prstGeom prst="rect">
            <a:avLst/>
          </a:prstGeom>
          <a:noFill/>
        </p:spPr>
        <p:txBody>
          <a:bodyPr wrap="square" rtlCol="0">
            <a:spAutoFit/>
          </a:bodyPr>
          <a:lstStyle/>
          <a:p>
            <a:r>
              <a:rPr lang="es-ES" sz="1600" b="1" dirty="0" smtClean="0">
                <a:solidFill>
                  <a:schemeClr val="tx1">
                    <a:lumMod val="65000"/>
                    <a:lumOff val="35000"/>
                  </a:schemeClr>
                </a:solidFill>
                <a:latin typeface="TT Commons" panose="02000506040000020004" pitchFamily="50" charset="0"/>
              </a:rPr>
              <a:t>Agentes no </a:t>
            </a:r>
            <a:r>
              <a:rPr lang="es-ES" sz="1600" b="1" dirty="0" err="1" smtClean="0">
                <a:solidFill>
                  <a:schemeClr val="tx1">
                    <a:lumMod val="65000"/>
                    <a:lumOff val="35000"/>
                  </a:schemeClr>
                </a:solidFill>
                <a:latin typeface="TT Commons" panose="02000506040000020004" pitchFamily="50" charset="0"/>
              </a:rPr>
              <a:t>fenólicos</a:t>
            </a:r>
            <a:endParaRPr lang="es-ES" sz="1600" b="1" dirty="0" smtClean="0">
              <a:solidFill>
                <a:schemeClr val="tx1">
                  <a:lumMod val="65000"/>
                  <a:lumOff val="35000"/>
                </a:schemeClr>
              </a:solidFill>
              <a:latin typeface="TT Commons" panose="02000506040000020004" pitchFamily="50" charset="0"/>
            </a:endParaRPr>
          </a:p>
          <a:p>
            <a:r>
              <a:rPr lang="es-ES" sz="1600" dirty="0" smtClean="0">
                <a:solidFill>
                  <a:schemeClr val="tx1">
                    <a:lumMod val="65000"/>
                    <a:lumOff val="35000"/>
                  </a:schemeClr>
                </a:solidFill>
                <a:latin typeface="TT Commons" panose="02000506040000020004" pitchFamily="50" charset="0"/>
              </a:rPr>
              <a:t>Ácido </a:t>
            </a:r>
            <a:r>
              <a:rPr lang="es-ES" sz="1600" dirty="0" err="1" smtClean="0">
                <a:solidFill>
                  <a:schemeClr val="tx1">
                    <a:lumMod val="65000"/>
                    <a:lumOff val="35000"/>
                  </a:schemeClr>
                </a:solidFill>
                <a:latin typeface="TT Commons" panose="02000506040000020004" pitchFamily="50" charset="0"/>
              </a:rPr>
              <a:t>azelaico</a:t>
            </a:r>
            <a:endParaRPr lang="es-ES" sz="1600" dirty="0" smtClean="0">
              <a:solidFill>
                <a:schemeClr val="tx1">
                  <a:lumMod val="65000"/>
                  <a:lumOff val="35000"/>
                </a:schemeClr>
              </a:solidFill>
              <a:latin typeface="TT Commons" panose="02000506040000020004" pitchFamily="50" charset="0"/>
            </a:endParaRPr>
          </a:p>
          <a:p>
            <a:r>
              <a:rPr lang="es-ES" sz="1600" dirty="0" smtClean="0">
                <a:solidFill>
                  <a:schemeClr val="tx1">
                    <a:lumMod val="65000"/>
                    <a:lumOff val="35000"/>
                  </a:schemeClr>
                </a:solidFill>
                <a:latin typeface="TT Commons" panose="02000506040000020004" pitchFamily="50" charset="0"/>
              </a:rPr>
              <a:t>Ácido </a:t>
            </a:r>
            <a:r>
              <a:rPr lang="es-ES" sz="1600" dirty="0" err="1" smtClean="0">
                <a:solidFill>
                  <a:schemeClr val="tx1">
                    <a:lumMod val="65000"/>
                    <a:lumOff val="35000"/>
                  </a:schemeClr>
                </a:solidFill>
                <a:latin typeface="TT Commons" panose="02000506040000020004" pitchFamily="50" charset="0"/>
              </a:rPr>
              <a:t>kójico</a:t>
            </a:r>
            <a:endParaRPr lang="es-ES" sz="1600" dirty="0" smtClean="0">
              <a:solidFill>
                <a:schemeClr val="tx1">
                  <a:lumMod val="65000"/>
                  <a:lumOff val="35000"/>
                </a:schemeClr>
              </a:solidFill>
              <a:latin typeface="TT Commons" panose="02000506040000020004" pitchFamily="50" charset="0"/>
            </a:endParaRPr>
          </a:p>
          <a:p>
            <a:r>
              <a:rPr lang="es-ES" sz="1600" dirty="0" smtClean="0">
                <a:solidFill>
                  <a:schemeClr val="tx1">
                    <a:lumMod val="65000"/>
                    <a:lumOff val="35000"/>
                  </a:schemeClr>
                </a:solidFill>
                <a:latin typeface="TT Commons" panose="02000506040000020004" pitchFamily="50" charset="0"/>
              </a:rPr>
              <a:t>Ácido a-</a:t>
            </a:r>
            <a:r>
              <a:rPr lang="es-ES" sz="1600" dirty="0" err="1" smtClean="0">
                <a:solidFill>
                  <a:schemeClr val="tx1">
                    <a:lumMod val="65000"/>
                    <a:lumOff val="35000"/>
                  </a:schemeClr>
                </a:solidFill>
                <a:latin typeface="TT Commons" panose="02000506040000020004" pitchFamily="50" charset="0"/>
              </a:rPr>
              <a:t>lipoico</a:t>
            </a:r>
            <a:r>
              <a:rPr lang="es-ES" sz="1600" dirty="0" smtClean="0">
                <a:solidFill>
                  <a:schemeClr val="tx1">
                    <a:lumMod val="65000"/>
                    <a:lumOff val="35000"/>
                  </a:schemeClr>
                </a:solidFill>
                <a:latin typeface="TT Commons" panose="02000506040000020004" pitchFamily="50" charset="0"/>
              </a:rPr>
              <a:t> (</a:t>
            </a:r>
            <a:r>
              <a:rPr lang="es-ES" sz="1600" dirty="0" err="1" smtClean="0">
                <a:solidFill>
                  <a:schemeClr val="tx1">
                    <a:lumMod val="65000"/>
                    <a:lumOff val="35000"/>
                  </a:schemeClr>
                </a:solidFill>
                <a:latin typeface="TT Commons" panose="02000506040000020004" pitchFamily="50" charset="0"/>
              </a:rPr>
              <a:t>thiolin</a:t>
            </a:r>
            <a:r>
              <a:rPr lang="es-ES" sz="1600" dirty="0" smtClean="0">
                <a:solidFill>
                  <a:schemeClr val="tx1">
                    <a:lumMod val="65000"/>
                    <a:lumOff val="35000"/>
                  </a:schemeClr>
                </a:solidFill>
                <a:latin typeface="TT Commons" panose="02000506040000020004" pitchFamily="50" charset="0"/>
              </a:rPr>
              <a:t>)</a:t>
            </a:r>
          </a:p>
        </p:txBody>
      </p:sp>
      <p:sp>
        <p:nvSpPr>
          <p:cNvPr id="12" name="11 CuadroTexto"/>
          <p:cNvSpPr txBox="1"/>
          <p:nvPr/>
        </p:nvSpPr>
        <p:spPr>
          <a:xfrm>
            <a:off x="1263576" y="3432770"/>
            <a:ext cx="5760640" cy="1569660"/>
          </a:xfrm>
          <a:prstGeom prst="rect">
            <a:avLst/>
          </a:prstGeom>
          <a:noFill/>
        </p:spPr>
        <p:txBody>
          <a:bodyPr wrap="square" rtlCol="0">
            <a:spAutoFit/>
          </a:bodyPr>
          <a:lstStyle/>
          <a:p>
            <a:r>
              <a:rPr lang="es-ES" sz="1600" b="1" dirty="0" smtClean="0">
                <a:solidFill>
                  <a:schemeClr val="tx1">
                    <a:lumMod val="65000"/>
                    <a:lumOff val="35000"/>
                  </a:schemeClr>
                </a:solidFill>
                <a:latin typeface="TT Commons" panose="02000506040000020004" pitchFamily="50" charset="0"/>
              </a:rPr>
              <a:t>Otros agentes </a:t>
            </a:r>
            <a:r>
              <a:rPr lang="es-ES" sz="1600" b="1" dirty="0" err="1" smtClean="0">
                <a:solidFill>
                  <a:schemeClr val="tx1">
                    <a:lumMod val="65000"/>
                    <a:lumOff val="35000"/>
                  </a:schemeClr>
                </a:solidFill>
                <a:latin typeface="TT Commons" panose="02000506040000020004" pitchFamily="50" charset="0"/>
              </a:rPr>
              <a:t>despigmentantes</a:t>
            </a:r>
            <a:endParaRPr lang="es-ES" sz="1600" b="1" dirty="0" smtClean="0">
              <a:solidFill>
                <a:schemeClr val="tx1">
                  <a:lumMod val="65000"/>
                  <a:lumOff val="35000"/>
                </a:schemeClr>
              </a:solidFill>
              <a:latin typeface="TT Commons" panose="02000506040000020004" pitchFamily="50" charset="0"/>
            </a:endParaRPr>
          </a:p>
          <a:p>
            <a:r>
              <a:rPr lang="es-ES" sz="1600" dirty="0" smtClean="0">
                <a:solidFill>
                  <a:schemeClr val="tx1">
                    <a:lumMod val="65000"/>
                    <a:lumOff val="35000"/>
                  </a:schemeClr>
                </a:solidFill>
                <a:latin typeface="TT Commons" panose="02000506040000020004" pitchFamily="50" charset="0"/>
              </a:rPr>
              <a:t>Ácido retinoico</a:t>
            </a:r>
          </a:p>
          <a:p>
            <a:r>
              <a:rPr lang="es-ES" sz="1600" dirty="0" err="1" smtClean="0">
                <a:solidFill>
                  <a:schemeClr val="tx1">
                    <a:lumMod val="65000"/>
                    <a:lumOff val="35000"/>
                  </a:schemeClr>
                </a:solidFill>
                <a:latin typeface="TT Commons" panose="02000506040000020004" pitchFamily="50" charset="0"/>
              </a:rPr>
              <a:t>Corticoesteroides</a:t>
            </a:r>
            <a:endParaRPr lang="es-ES" sz="1600" dirty="0" smtClean="0">
              <a:solidFill>
                <a:schemeClr val="tx1">
                  <a:lumMod val="65000"/>
                  <a:lumOff val="35000"/>
                </a:schemeClr>
              </a:solidFill>
              <a:latin typeface="TT Commons" panose="02000506040000020004" pitchFamily="50" charset="0"/>
            </a:endParaRPr>
          </a:p>
          <a:p>
            <a:r>
              <a:rPr lang="es-ES" sz="1600" dirty="0" smtClean="0">
                <a:solidFill>
                  <a:schemeClr val="tx1">
                    <a:lumMod val="65000"/>
                    <a:lumOff val="35000"/>
                  </a:schemeClr>
                </a:solidFill>
                <a:latin typeface="TT Commons" panose="02000506040000020004" pitchFamily="50" charset="0"/>
              </a:rPr>
              <a:t>Extracto de </a:t>
            </a:r>
            <a:r>
              <a:rPr lang="es-ES" sz="1600" dirty="0" err="1" smtClean="0">
                <a:solidFill>
                  <a:schemeClr val="tx1">
                    <a:lumMod val="65000"/>
                    <a:lumOff val="35000"/>
                  </a:schemeClr>
                </a:solidFill>
                <a:latin typeface="TT Commons" panose="02000506040000020004" pitchFamily="50" charset="0"/>
              </a:rPr>
              <a:t>bearberry</a:t>
            </a:r>
            <a:r>
              <a:rPr lang="es-ES" sz="1600" dirty="0" smtClean="0">
                <a:solidFill>
                  <a:schemeClr val="tx1">
                    <a:lumMod val="65000"/>
                    <a:lumOff val="35000"/>
                  </a:schemeClr>
                </a:solidFill>
                <a:latin typeface="TT Commons" panose="02000506040000020004" pitchFamily="50" charset="0"/>
              </a:rPr>
              <a:t> (extraído de la gayuba y similar al ácido </a:t>
            </a:r>
            <a:r>
              <a:rPr lang="es-ES" sz="1600" dirty="0" err="1" smtClean="0">
                <a:solidFill>
                  <a:schemeClr val="tx1">
                    <a:lumMod val="65000"/>
                    <a:lumOff val="35000"/>
                  </a:schemeClr>
                </a:solidFill>
                <a:latin typeface="TT Commons" panose="02000506040000020004" pitchFamily="50" charset="0"/>
              </a:rPr>
              <a:t>kójico</a:t>
            </a:r>
            <a:r>
              <a:rPr lang="es-ES" sz="1600" dirty="0" smtClean="0">
                <a:solidFill>
                  <a:schemeClr val="tx1">
                    <a:lumMod val="65000"/>
                    <a:lumOff val="35000"/>
                  </a:schemeClr>
                </a:solidFill>
                <a:latin typeface="TT Commons" panose="02000506040000020004" pitchFamily="50" charset="0"/>
              </a:rPr>
              <a:t>)</a:t>
            </a:r>
          </a:p>
          <a:p>
            <a:r>
              <a:rPr lang="es-ES" sz="1600" dirty="0" err="1" smtClean="0">
                <a:solidFill>
                  <a:schemeClr val="tx1">
                    <a:lumMod val="65000"/>
                    <a:lumOff val="35000"/>
                  </a:schemeClr>
                </a:solidFill>
                <a:latin typeface="TT Commons" panose="02000506040000020004" pitchFamily="50" charset="0"/>
              </a:rPr>
              <a:t>Betacaroteno</a:t>
            </a:r>
            <a:r>
              <a:rPr lang="es-ES" sz="1600" dirty="0" smtClean="0">
                <a:solidFill>
                  <a:schemeClr val="tx1">
                    <a:lumMod val="65000"/>
                    <a:lumOff val="35000"/>
                  </a:schemeClr>
                </a:solidFill>
                <a:latin typeface="TT Commons" panose="02000506040000020004" pitchFamily="50" charset="0"/>
              </a:rPr>
              <a:t> </a:t>
            </a:r>
          </a:p>
          <a:p>
            <a:endParaRPr lang="es-ES" sz="1600" dirty="0" smtClean="0">
              <a:solidFill>
                <a:schemeClr val="tx1">
                  <a:lumMod val="65000"/>
                  <a:lumOff val="35000"/>
                </a:schemeClr>
              </a:solidFill>
              <a:latin typeface="TT Commons" panose="02000506040000020004" pitchFamily="50" charset="0"/>
            </a:endParaRPr>
          </a:p>
        </p:txBody>
      </p:sp>
      <p:sp>
        <p:nvSpPr>
          <p:cNvPr id="15" name="Título 8"/>
          <p:cNvSpPr>
            <a:spLocks noGrp="1"/>
          </p:cNvSpPr>
          <p:nvPr>
            <p:ph type="title"/>
          </p:nvPr>
        </p:nvSpPr>
        <p:spPr>
          <a:xfrm>
            <a:off x="698500" y="398871"/>
            <a:ext cx="5365571" cy="424732"/>
          </a:xfrm>
        </p:spPr>
        <p:txBody>
          <a:bodyPr/>
          <a:lstStyle/>
          <a:p>
            <a:r>
              <a:rPr lang="es-ES" sz="2400" spc="300" dirty="0" smtClean="0">
                <a:latin typeface="Bebas Neue Regular" panose="00000500000000000000" pitchFamily="50" charset="0"/>
              </a:rPr>
              <a:t>Agentes que inhiben la </a:t>
            </a:r>
            <a:r>
              <a:rPr lang="es-ES" sz="2400" spc="300" dirty="0" err="1" smtClean="0">
                <a:latin typeface="Bebas Neue Regular" panose="00000500000000000000" pitchFamily="50" charset="0"/>
              </a:rPr>
              <a:t>melanogénesis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8"/>
          <p:cNvSpPr>
            <a:spLocks noGrp="1"/>
          </p:cNvSpPr>
          <p:nvPr>
            <p:ph type="title"/>
          </p:nvPr>
        </p:nvSpPr>
        <p:spPr>
          <a:xfrm>
            <a:off x="698500" y="398871"/>
            <a:ext cx="1951175" cy="424732"/>
          </a:xfrm>
        </p:spPr>
        <p:txBody>
          <a:bodyPr/>
          <a:lstStyle/>
          <a:p>
            <a:r>
              <a:rPr lang="es-ES" sz="2400" spc="300" dirty="0" err="1" smtClean="0">
                <a:latin typeface="Bebas Neue Regular" panose="00000500000000000000" pitchFamily="50" charset="0"/>
              </a:rPr>
              <a:t>Despigmen</a:t>
            </a:r>
            <a:r>
              <a:rPr lang="es-ES" sz="2400" spc="300" dirty="0" smtClean="0">
                <a:latin typeface="Bebas Neue Regular" panose="00000500000000000000" pitchFamily="50" charset="0"/>
              </a:rPr>
              <a:t> p3</a:t>
            </a:r>
            <a:endParaRPr lang="es-ES" sz="2400" spc="300" dirty="0">
              <a:latin typeface="Bebas Neue Regular" panose="00000500000000000000" pitchFamily="50" charset="0"/>
            </a:endParaRPr>
          </a:p>
        </p:txBody>
      </p:sp>
      <p:pic>
        <p:nvPicPr>
          <p:cNvPr id="11" name="Imagen 10">
            <a:extLst>
              <a:ext uri="{FF2B5EF4-FFF2-40B4-BE49-F238E27FC236}">
                <a16:creationId xmlns:a16="http://schemas.microsoft.com/office/drawing/2014/main" id="{449EAE96-2E22-543D-45E4-C28109F0968F}"/>
              </a:ext>
            </a:extLst>
          </p:cNvPr>
          <p:cNvPicPr>
            <a:picLocks noChangeAspect="1"/>
          </p:cNvPicPr>
          <p:nvPr/>
        </p:nvPicPr>
        <p:blipFill>
          <a:blip r:embed="rId2"/>
          <a:stretch>
            <a:fillRect/>
          </a:stretch>
        </p:blipFill>
        <p:spPr>
          <a:xfrm>
            <a:off x="3563922" y="2019300"/>
            <a:ext cx="1028132" cy="2972816"/>
          </a:xfrm>
          <a:prstGeom prst="rect">
            <a:avLst/>
          </a:prstGeom>
        </p:spPr>
      </p:pic>
      <p:pic>
        <p:nvPicPr>
          <p:cNvPr id="12" name="Imagen 11">
            <a:extLst>
              <a:ext uri="{FF2B5EF4-FFF2-40B4-BE49-F238E27FC236}">
                <a16:creationId xmlns:a16="http://schemas.microsoft.com/office/drawing/2014/main" id="{94D03323-2ABF-6F61-052A-64D99A9A1665}"/>
              </a:ext>
            </a:extLst>
          </p:cNvPr>
          <p:cNvPicPr>
            <a:picLocks noChangeAspect="1"/>
          </p:cNvPicPr>
          <p:nvPr/>
        </p:nvPicPr>
        <p:blipFill>
          <a:blip r:embed="rId3"/>
          <a:stretch>
            <a:fillRect/>
          </a:stretch>
        </p:blipFill>
        <p:spPr>
          <a:xfrm>
            <a:off x="6375400" y="1025769"/>
            <a:ext cx="1233078" cy="4018908"/>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87" y="2452344"/>
            <a:ext cx="771349" cy="2515616"/>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0743" y="1964303"/>
            <a:ext cx="968846" cy="3080374"/>
          </a:xfrm>
          <a:prstGeom prst="rect">
            <a:avLst/>
          </a:prstGeom>
        </p:spPr>
      </p:pic>
    </p:spTree>
    <p:extLst>
      <p:ext uri="{BB962C8B-B14F-4D97-AF65-F5344CB8AC3E}">
        <p14:creationId xmlns:p14="http://schemas.microsoft.com/office/powerpoint/2010/main" val="972980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803787" y="1560562"/>
            <a:ext cx="3744416" cy="3108543"/>
          </a:xfrm>
          <a:prstGeom prst="rect">
            <a:avLst/>
          </a:prstGeom>
          <a:noFill/>
        </p:spPr>
        <p:txBody>
          <a:bodyPr wrap="square" rtlCol="0">
            <a:spAutoFit/>
          </a:bodyPr>
          <a:lstStyle/>
          <a:p>
            <a:pPr marL="342900" indent="-342900" algn="just"/>
            <a:r>
              <a:rPr lang="es-ES" sz="1400" b="1" i="1" dirty="0" smtClean="0">
                <a:solidFill>
                  <a:schemeClr val="tx1">
                    <a:lumMod val="65000"/>
                    <a:lumOff val="35000"/>
                  </a:schemeClr>
                </a:solidFill>
                <a:latin typeface="TT Commons" panose="02000506040000020004" pitchFamily="50" charset="0"/>
              </a:rPr>
              <a:t>TRIADA DE KLIGMAN</a:t>
            </a:r>
          </a:p>
          <a:p>
            <a:pPr marL="342900" indent="-342900" algn="just"/>
            <a:endParaRPr lang="es-ES" sz="1400" b="1" i="1" dirty="0" smtClean="0">
              <a:solidFill>
                <a:schemeClr val="tx1">
                  <a:lumMod val="65000"/>
                  <a:lumOff val="35000"/>
                </a:schemeClr>
              </a:solidFill>
              <a:latin typeface="TT Commons" panose="02000506040000020004" pitchFamily="50" charset="0"/>
            </a:endParaRPr>
          </a:p>
          <a:p>
            <a:pPr marL="342900" indent="-342900" algn="just"/>
            <a:r>
              <a:rPr lang="es-ES" sz="1400" dirty="0" smtClean="0">
                <a:solidFill>
                  <a:schemeClr val="tx1">
                    <a:lumMod val="65000"/>
                    <a:lumOff val="35000"/>
                  </a:schemeClr>
                </a:solidFill>
                <a:latin typeface="TT Commons" panose="02000506040000020004" pitchFamily="50" charset="0"/>
              </a:rPr>
              <a:t>Combinación de un trío de principios activos </a:t>
            </a:r>
            <a:r>
              <a:rPr lang="es-ES" sz="1400" dirty="0" err="1" smtClean="0">
                <a:solidFill>
                  <a:schemeClr val="tx1">
                    <a:lumMod val="65000"/>
                    <a:lumOff val="35000"/>
                  </a:schemeClr>
                </a:solidFill>
                <a:latin typeface="TT Commons" panose="02000506040000020004" pitchFamily="50" charset="0"/>
              </a:rPr>
              <a:t>despigmentantes</a:t>
            </a:r>
            <a:r>
              <a:rPr lang="es-ES" sz="1400" dirty="0" smtClean="0">
                <a:solidFill>
                  <a:schemeClr val="tx1">
                    <a:lumMod val="65000"/>
                    <a:lumOff val="35000"/>
                  </a:schemeClr>
                </a:solidFill>
                <a:latin typeface="TT Commons" panose="02000506040000020004" pitchFamily="50" charset="0"/>
              </a:rPr>
              <a:t>: </a:t>
            </a:r>
          </a:p>
          <a:p>
            <a:pPr marL="342900" indent="-342900" algn="just"/>
            <a:endParaRPr lang="es-ES" sz="1400" dirty="0" smtClean="0">
              <a:solidFill>
                <a:schemeClr val="tx1">
                  <a:lumMod val="65000"/>
                  <a:lumOff val="35000"/>
                </a:schemeClr>
              </a:solidFill>
              <a:latin typeface="TT Commons" panose="02000506040000020004" pitchFamily="50" charset="0"/>
            </a:endParaRPr>
          </a:p>
          <a:p>
            <a:pPr algn="just"/>
            <a:r>
              <a:rPr lang="es-ES" sz="1400" b="1" dirty="0" smtClean="0">
                <a:solidFill>
                  <a:schemeClr val="tx1">
                    <a:lumMod val="65000"/>
                    <a:lumOff val="35000"/>
                  </a:schemeClr>
                </a:solidFill>
                <a:latin typeface="TT Commons" panose="02000506040000020004" pitchFamily="50" charset="0"/>
              </a:rPr>
              <a:t>Hidroquinona</a:t>
            </a:r>
            <a:r>
              <a:rPr lang="es-ES" sz="1400" dirty="0" smtClean="0">
                <a:solidFill>
                  <a:schemeClr val="tx1">
                    <a:lumMod val="65000"/>
                    <a:lumOff val="35000"/>
                  </a:schemeClr>
                </a:solidFill>
                <a:latin typeface="TT Commons" panose="02000506040000020004" pitchFamily="50" charset="0"/>
              </a:rPr>
              <a:t> inhibe la tirosina</a:t>
            </a:r>
          </a:p>
          <a:p>
            <a:pPr algn="just"/>
            <a:r>
              <a:rPr lang="es-ES" sz="1400" b="1" dirty="0" smtClean="0">
                <a:solidFill>
                  <a:schemeClr val="tx1">
                    <a:lumMod val="65000"/>
                    <a:lumOff val="35000"/>
                  </a:schemeClr>
                </a:solidFill>
                <a:latin typeface="TT Commons" panose="02000506040000020004" pitchFamily="50" charset="0"/>
              </a:rPr>
              <a:t>Corticoides </a:t>
            </a:r>
            <a:r>
              <a:rPr lang="es-ES" sz="1400" dirty="0" smtClean="0">
                <a:solidFill>
                  <a:schemeClr val="tx1">
                    <a:lumMod val="65000"/>
                    <a:lumOff val="35000"/>
                  </a:schemeClr>
                </a:solidFill>
                <a:latin typeface="TT Commons" panose="02000506040000020004" pitchFamily="50" charset="0"/>
              </a:rPr>
              <a:t>tienen actividad anti-inflamatoria</a:t>
            </a:r>
          </a:p>
          <a:p>
            <a:pPr algn="just"/>
            <a:r>
              <a:rPr lang="es-ES" sz="1400" b="1" dirty="0" err="1" smtClean="0">
                <a:solidFill>
                  <a:schemeClr val="tx1">
                    <a:lumMod val="65000"/>
                    <a:lumOff val="35000"/>
                  </a:schemeClr>
                </a:solidFill>
                <a:latin typeface="TT Commons" panose="02000506040000020004" pitchFamily="50" charset="0"/>
              </a:rPr>
              <a:t>Retinoides</a:t>
            </a:r>
            <a:r>
              <a:rPr lang="es-ES" sz="1400" b="1" dirty="0" smtClean="0">
                <a:solidFill>
                  <a:schemeClr val="tx1">
                    <a:lumMod val="65000"/>
                    <a:lumOff val="35000"/>
                  </a:schemeClr>
                </a:solidFill>
                <a:latin typeface="TT Commons" panose="02000506040000020004" pitchFamily="50" charset="0"/>
              </a:rPr>
              <a:t> </a:t>
            </a:r>
            <a:r>
              <a:rPr lang="es-ES" sz="1400" dirty="0" smtClean="0">
                <a:solidFill>
                  <a:schemeClr val="tx1">
                    <a:lumMod val="65000"/>
                    <a:lumOff val="35000"/>
                  </a:schemeClr>
                </a:solidFill>
                <a:latin typeface="TT Commons" panose="02000506040000020004" pitchFamily="50" charset="0"/>
              </a:rPr>
              <a:t>tiene una alto por poder exfoliante y regenerador (</a:t>
            </a:r>
            <a:r>
              <a:rPr lang="es-ES" sz="1400" dirty="0" err="1" smtClean="0">
                <a:solidFill>
                  <a:schemeClr val="tx1">
                    <a:lumMod val="65000"/>
                    <a:lumOff val="35000"/>
                  </a:schemeClr>
                </a:solidFill>
                <a:latin typeface="TT Commons" panose="02000506040000020004" pitchFamily="50" charset="0"/>
              </a:rPr>
              <a:t>queratolítico</a:t>
            </a:r>
            <a:r>
              <a:rPr lang="es-ES" sz="1400" dirty="0" smtClean="0">
                <a:solidFill>
                  <a:schemeClr val="tx1">
                    <a:lumMod val="65000"/>
                    <a:lumOff val="35000"/>
                  </a:schemeClr>
                </a:solidFill>
                <a:latin typeface="TT Commons" panose="02000506040000020004" pitchFamily="50" charset="0"/>
              </a:rPr>
              <a:t>).</a:t>
            </a:r>
          </a:p>
          <a:p>
            <a:pPr algn="just"/>
            <a:endParaRPr lang="es-ES" sz="1400" dirty="0">
              <a:solidFill>
                <a:schemeClr val="tx1">
                  <a:lumMod val="65000"/>
                  <a:lumOff val="35000"/>
                </a:schemeClr>
              </a:solidFill>
              <a:latin typeface="TT Commons" panose="02000506040000020004" pitchFamily="50" charset="0"/>
            </a:endParaRPr>
          </a:p>
          <a:p>
            <a:pPr algn="just"/>
            <a:endParaRPr lang="es-ES" sz="1400" dirty="0" smtClean="0">
              <a:solidFill>
                <a:schemeClr val="tx1">
                  <a:lumMod val="65000"/>
                  <a:lumOff val="35000"/>
                </a:schemeClr>
              </a:solidFill>
              <a:latin typeface="TT Commons" panose="02000506040000020004" pitchFamily="50" charset="0"/>
            </a:endParaRPr>
          </a:p>
          <a:p>
            <a:pPr marL="342900" indent="-342900" algn="just"/>
            <a:endParaRPr lang="es-ES" sz="1400" b="1" i="1" dirty="0" smtClean="0">
              <a:solidFill>
                <a:schemeClr val="tx1">
                  <a:lumMod val="65000"/>
                  <a:lumOff val="35000"/>
                </a:schemeClr>
              </a:solidFill>
              <a:latin typeface="TT Commons" panose="02000506040000020004" pitchFamily="50" charset="0"/>
            </a:endParaRPr>
          </a:p>
          <a:p>
            <a:pPr marL="342900" indent="-342900" algn="just">
              <a:buFont typeface="Arial" pitchFamily="34" charset="0"/>
              <a:buChar char="•"/>
            </a:pPr>
            <a:endParaRPr lang="es-ES" sz="1400" dirty="0" smtClean="0">
              <a:solidFill>
                <a:schemeClr val="tx1">
                  <a:lumMod val="65000"/>
                  <a:lumOff val="35000"/>
                </a:schemeClr>
              </a:solidFill>
              <a:latin typeface="TT Commons" panose="02000506040000020004" pitchFamily="50" charset="0"/>
            </a:endParaRPr>
          </a:p>
          <a:p>
            <a:pPr marL="342900" indent="-342900" algn="just">
              <a:buFont typeface="Arial" pitchFamily="34" charset="0"/>
              <a:buChar char="•"/>
            </a:pPr>
            <a:endParaRPr lang="es-ES" sz="1400" dirty="0" smtClean="0">
              <a:solidFill>
                <a:schemeClr val="tx1">
                  <a:lumMod val="65000"/>
                  <a:lumOff val="35000"/>
                </a:schemeClr>
              </a:solidFill>
              <a:latin typeface="TT Commons" panose="02000506040000020004" pitchFamily="50" charset="0"/>
            </a:endParaRPr>
          </a:p>
        </p:txBody>
      </p:sp>
      <p:sp>
        <p:nvSpPr>
          <p:cNvPr id="22" name="21 Rectángulo"/>
          <p:cNvSpPr/>
          <p:nvPr/>
        </p:nvSpPr>
        <p:spPr>
          <a:xfrm>
            <a:off x="704005" y="1560562"/>
            <a:ext cx="4104456" cy="2160240"/>
          </a:xfrm>
          <a:prstGeom prst="rect">
            <a:avLst/>
          </a:prstGeom>
          <a:noFill/>
          <a:ln>
            <a:solidFill>
              <a:schemeClr val="accent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T Commons" panose="02000506040000020004" pitchFamily="50" charset="0"/>
            </a:endParaRPr>
          </a:p>
        </p:txBody>
      </p:sp>
      <p:sp>
        <p:nvSpPr>
          <p:cNvPr id="13" name="12 Elipse"/>
          <p:cNvSpPr/>
          <p:nvPr/>
        </p:nvSpPr>
        <p:spPr>
          <a:xfrm>
            <a:off x="5440040" y="3576786"/>
            <a:ext cx="1584176" cy="1152128"/>
          </a:xfrm>
          <a:prstGeom prst="ellipse">
            <a:avLst/>
          </a:prstGeom>
          <a:solidFill>
            <a:schemeClr val="accent2">
              <a:lumMod val="60000"/>
              <a:lumOff val="40000"/>
              <a:alpha val="64000"/>
            </a:schemeClr>
          </a:solidFill>
          <a:ln>
            <a:solidFill>
              <a:srgbClr val="E5A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latin typeface="TT Commons" panose="02000506040000020004" pitchFamily="50" charset="0"/>
              </a:rPr>
              <a:t>Inhibidor </a:t>
            </a:r>
            <a:r>
              <a:rPr lang="es-ES" sz="1200" b="1" dirty="0" err="1" smtClean="0">
                <a:latin typeface="TT Commons" panose="02000506040000020004" pitchFamily="50" charset="0"/>
              </a:rPr>
              <a:t>Tirosinasa</a:t>
            </a:r>
            <a:endParaRPr lang="es-ES" sz="1200" b="1" dirty="0">
              <a:latin typeface="TT Commons" panose="02000506040000020004" pitchFamily="50" charset="0"/>
            </a:endParaRPr>
          </a:p>
        </p:txBody>
      </p:sp>
      <p:sp>
        <p:nvSpPr>
          <p:cNvPr id="19" name="18 Elipse"/>
          <p:cNvSpPr/>
          <p:nvPr/>
        </p:nvSpPr>
        <p:spPr>
          <a:xfrm>
            <a:off x="5944096" y="2784698"/>
            <a:ext cx="1512168" cy="1152128"/>
          </a:xfrm>
          <a:prstGeom prst="ellipse">
            <a:avLst/>
          </a:prstGeom>
          <a:solidFill>
            <a:schemeClr val="accent2">
              <a:lumMod val="75000"/>
              <a:alpha val="52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smtClean="0">
                <a:latin typeface="TT Commons" panose="02000506040000020004" pitchFamily="50" charset="0"/>
              </a:rPr>
              <a:t>Queratolítico</a:t>
            </a:r>
            <a:endParaRPr lang="es-ES" sz="1200" b="1" dirty="0">
              <a:latin typeface="TT Commons" panose="02000506040000020004" pitchFamily="50" charset="0"/>
            </a:endParaRPr>
          </a:p>
        </p:txBody>
      </p:sp>
      <p:sp>
        <p:nvSpPr>
          <p:cNvPr id="23" name="22 Elipse"/>
          <p:cNvSpPr/>
          <p:nvPr/>
        </p:nvSpPr>
        <p:spPr>
          <a:xfrm>
            <a:off x="6736184" y="3504778"/>
            <a:ext cx="1728192" cy="1296144"/>
          </a:xfrm>
          <a:prstGeom prst="ellipse">
            <a:avLst/>
          </a:prstGeom>
          <a:solidFill>
            <a:schemeClr val="accent2">
              <a:lumMod val="60000"/>
              <a:lumOff val="40000"/>
              <a:alpha val="8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smtClean="0">
              <a:latin typeface="TT Commons" panose="02000506040000020004" pitchFamily="50" charset="0"/>
            </a:endParaRPr>
          </a:p>
          <a:p>
            <a:pPr algn="ctr"/>
            <a:r>
              <a:rPr lang="es-ES" sz="1200" b="1" dirty="0" smtClean="0">
                <a:latin typeface="TT Commons" panose="02000506040000020004" pitchFamily="50" charset="0"/>
              </a:rPr>
              <a:t>antiinflamatorio</a:t>
            </a:r>
            <a:endParaRPr lang="es-ES" sz="1200" b="1" dirty="0">
              <a:latin typeface="TT Commons" panose="02000506040000020004" pitchFamily="50" charset="0"/>
            </a:endParaRPr>
          </a:p>
        </p:txBody>
      </p:sp>
      <p:sp>
        <p:nvSpPr>
          <p:cNvPr id="24" name="Título 8"/>
          <p:cNvSpPr>
            <a:spLocks noGrp="1"/>
          </p:cNvSpPr>
          <p:nvPr>
            <p:ph type="title"/>
          </p:nvPr>
        </p:nvSpPr>
        <p:spPr>
          <a:xfrm>
            <a:off x="698500" y="398871"/>
            <a:ext cx="2665473" cy="424732"/>
          </a:xfrm>
        </p:spPr>
        <p:txBody>
          <a:bodyPr/>
          <a:lstStyle/>
          <a:p>
            <a:r>
              <a:rPr lang="es-ES" sz="2400" spc="300" dirty="0" smtClean="0">
                <a:latin typeface="Bebas Neue Regular" panose="00000500000000000000" pitchFamily="50" charset="0"/>
              </a:rPr>
              <a:t>Principios activos</a:t>
            </a:r>
            <a:endParaRPr lang="es-ES" sz="2400" spc="300" dirty="0">
              <a:latin typeface="Bebas Neue Regular" panose="00000500000000000000" pitchFamily="50" charset="0"/>
            </a:endParaRPr>
          </a:p>
        </p:txBody>
      </p:sp>
      <p:sp>
        <p:nvSpPr>
          <p:cNvPr id="2" name="Rectángulo 1"/>
          <p:cNvSpPr/>
          <p:nvPr/>
        </p:nvSpPr>
        <p:spPr>
          <a:xfrm>
            <a:off x="5140551" y="1490295"/>
            <a:ext cx="3539849" cy="923330"/>
          </a:xfrm>
          <a:prstGeom prst="rect">
            <a:avLst/>
          </a:prstGeom>
        </p:spPr>
        <p:txBody>
          <a:bodyPr wrap="square">
            <a:spAutoFit/>
          </a:bodyPr>
          <a:lstStyle/>
          <a:p>
            <a:pPr algn="just"/>
            <a:r>
              <a:rPr lang="es-ES" dirty="0">
                <a:solidFill>
                  <a:schemeClr val="tx1">
                    <a:lumMod val="65000"/>
                    <a:lumOff val="35000"/>
                  </a:schemeClr>
                </a:solidFill>
                <a:latin typeface="TT Commons" panose="02000506040000020004" pitchFamily="50" charset="0"/>
              </a:rPr>
              <a:t>La fórmula de </a:t>
            </a:r>
            <a:r>
              <a:rPr lang="es-ES" dirty="0" err="1">
                <a:solidFill>
                  <a:schemeClr val="tx1">
                    <a:lumMod val="65000"/>
                    <a:lumOff val="35000"/>
                  </a:schemeClr>
                </a:solidFill>
                <a:latin typeface="TT Commons" panose="02000506040000020004" pitchFamily="50" charset="0"/>
              </a:rPr>
              <a:t>Despigmen</a:t>
            </a:r>
            <a:r>
              <a:rPr lang="es-ES" dirty="0">
                <a:solidFill>
                  <a:schemeClr val="tx1">
                    <a:lumMod val="65000"/>
                    <a:lumOff val="35000"/>
                  </a:schemeClr>
                </a:solidFill>
                <a:latin typeface="TT Commons" panose="02000506040000020004" pitchFamily="50" charset="0"/>
              </a:rPr>
              <a:t> P3 se basa en este concepto, utilizando ingredientes con efecto:</a:t>
            </a:r>
          </a:p>
        </p:txBody>
      </p:sp>
    </p:spTree>
    <p:extLst>
      <p:ext uri="{BB962C8B-B14F-4D97-AF65-F5344CB8AC3E}">
        <p14:creationId xmlns:p14="http://schemas.microsoft.com/office/powerpoint/2010/main" val="1036339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1119560" y="1200522"/>
            <a:ext cx="7488832" cy="1815882"/>
          </a:xfrm>
          <a:prstGeom prst="rect">
            <a:avLst/>
          </a:prstGeom>
          <a:noFill/>
        </p:spPr>
        <p:txBody>
          <a:bodyPr wrap="square" rtlCol="0">
            <a:spAutoFit/>
          </a:bodyPr>
          <a:lstStyle/>
          <a:p>
            <a:pPr marL="342900" indent="-342900" algn="just"/>
            <a:r>
              <a:rPr lang="es-ES" sz="1400" dirty="0" smtClean="0">
                <a:solidFill>
                  <a:schemeClr val="tx1">
                    <a:lumMod val="65000"/>
                    <a:lumOff val="35000"/>
                  </a:schemeClr>
                </a:solidFill>
                <a:latin typeface="TT Commons" panose="02000506040000020004" pitchFamily="50" charset="0"/>
              </a:rPr>
              <a:t>Actualmente el uso de la hidroquinona está prohibido en productos cosméticos en Europa, debido a sus efectos adversos; los corticoides también están prohibidos en formulaciones cosméticas produciendo reacciones a largo plazo y el uso de algún </a:t>
            </a:r>
            <a:r>
              <a:rPr lang="es-ES" sz="1400" dirty="0" err="1" smtClean="0">
                <a:solidFill>
                  <a:schemeClr val="tx1">
                    <a:lumMod val="65000"/>
                    <a:lumOff val="35000"/>
                  </a:schemeClr>
                </a:solidFill>
                <a:latin typeface="TT Commons" panose="02000506040000020004" pitchFamily="50" charset="0"/>
              </a:rPr>
              <a:t>retionoide</a:t>
            </a:r>
            <a:r>
              <a:rPr lang="es-ES" sz="1400" dirty="0" smtClean="0">
                <a:solidFill>
                  <a:schemeClr val="tx1">
                    <a:lumMod val="65000"/>
                    <a:lumOff val="35000"/>
                  </a:schemeClr>
                </a:solidFill>
                <a:latin typeface="TT Commons" panose="02000506040000020004" pitchFamily="50" charset="0"/>
              </a:rPr>
              <a:t>, como el ácido retinoico. </a:t>
            </a:r>
          </a:p>
          <a:p>
            <a:pPr marL="342900" indent="-342900" algn="just"/>
            <a:endParaRPr lang="es-ES" sz="1400" b="1" dirty="0" smtClean="0">
              <a:solidFill>
                <a:schemeClr val="tx1">
                  <a:lumMod val="65000"/>
                  <a:lumOff val="35000"/>
                </a:schemeClr>
              </a:solidFill>
              <a:latin typeface="TT Commons" panose="02000506040000020004" pitchFamily="50" charset="0"/>
            </a:endParaRPr>
          </a:p>
          <a:p>
            <a:pPr marL="342900" indent="-342900" algn="just"/>
            <a:endParaRPr lang="es-ES" sz="1400" b="1" dirty="0" smtClean="0">
              <a:solidFill>
                <a:schemeClr val="tx1">
                  <a:lumMod val="65000"/>
                  <a:lumOff val="35000"/>
                </a:schemeClr>
              </a:solidFill>
              <a:latin typeface="TT Commons" panose="02000506040000020004" pitchFamily="50" charset="0"/>
            </a:endParaRPr>
          </a:p>
          <a:p>
            <a:pPr marL="342900" indent="-342900" algn="just"/>
            <a:endParaRPr lang="es-ES" sz="1400" b="1" dirty="0" smtClean="0">
              <a:solidFill>
                <a:schemeClr val="tx1">
                  <a:lumMod val="65000"/>
                  <a:lumOff val="35000"/>
                </a:schemeClr>
              </a:solidFill>
              <a:latin typeface="TT Commons" panose="02000506040000020004" pitchFamily="50" charset="0"/>
            </a:endParaRPr>
          </a:p>
          <a:p>
            <a:pPr marL="342900" indent="-342900" algn="ctr"/>
            <a:r>
              <a:rPr lang="es-ES" sz="1400" b="1" dirty="0" err="1" smtClean="0">
                <a:solidFill>
                  <a:schemeClr val="tx1">
                    <a:lumMod val="65000"/>
                    <a:lumOff val="35000"/>
                  </a:schemeClr>
                </a:solidFill>
                <a:latin typeface="TT Commons" panose="02000506040000020004" pitchFamily="50" charset="0"/>
              </a:rPr>
              <a:t>Despigmen</a:t>
            </a:r>
            <a:r>
              <a:rPr lang="es-ES" sz="1400" b="1" dirty="0" smtClean="0">
                <a:solidFill>
                  <a:schemeClr val="tx1">
                    <a:lumMod val="65000"/>
                    <a:lumOff val="35000"/>
                  </a:schemeClr>
                </a:solidFill>
                <a:latin typeface="TT Commons" panose="02000506040000020004" pitchFamily="50" charset="0"/>
              </a:rPr>
              <a:t> se basa en  la triada de </a:t>
            </a:r>
            <a:r>
              <a:rPr lang="es-ES" sz="1400" b="1" dirty="0" err="1" smtClean="0">
                <a:solidFill>
                  <a:schemeClr val="tx1">
                    <a:lumMod val="65000"/>
                    <a:lumOff val="35000"/>
                  </a:schemeClr>
                </a:solidFill>
                <a:latin typeface="TT Commons" panose="02000506040000020004" pitchFamily="50" charset="0"/>
              </a:rPr>
              <a:t>Kligman</a:t>
            </a:r>
            <a:r>
              <a:rPr lang="es-ES" sz="1400" b="1" dirty="0" smtClean="0">
                <a:solidFill>
                  <a:schemeClr val="tx1">
                    <a:lumMod val="65000"/>
                    <a:lumOff val="35000"/>
                  </a:schemeClr>
                </a:solidFill>
                <a:latin typeface="TT Commons" panose="02000506040000020004" pitchFamily="50" charset="0"/>
              </a:rPr>
              <a:t> pero utilizando diferentes principios activos:</a:t>
            </a:r>
          </a:p>
          <a:p>
            <a:pPr marL="342900" indent="-342900"/>
            <a:endParaRPr lang="es-ES" sz="1400" i="1" dirty="0" smtClean="0">
              <a:solidFill>
                <a:schemeClr val="tx1">
                  <a:lumMod val="65000"/>
                  <a:lumOff val="35000"/>
                </a:schemeClr>
              </a:solidFill>
              <a:latin typeface="TT Commons" panose="02000506040000020004" pitchFamily="50" charset="0"/>
            </a:endParaRPr>
          </a:p>
        </p:txBody>
      </p:sp>
      <p:sp>
        <p:nvSpPr>
          <p:cNvPr id="14" name="13 Rectángulo"/>
          <p:cNvSpPr/>
          <p:nvPr/>
        </p:nvSpPr>
        <p:spPr>
          <a:xfrm>
            <a:off x="1263576" y="2873549"/>
            <a:ext cx="7488832" cy="1872208"/>
          </a:xfrm>
          <a:prstGeom prst="rect">
            <a:avLst/>
          </a:prstGeom>
          <a:noFill/>
          <a:ln>
            <a:solidFill>
              <a:schemeClr val="accent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T Commons" panose="02000506040000020004" pitchFamily="50" charset="0"/>
            </a:endParaRPr>
          </a:p>
        </p:txBody>
      </p:sp>
      <p:cxnSp>
        <p:nvCxnSpPr>
          <p:cNvPr id="22" name="21 Conector recto"/>
          <p:cNvCxnSpPr/>
          <p:nvPr/>
        </p:nvCxnSpPr>
        <p:spPr>
          <a:xfrm>
            <a:off x="1263576" y="3449613"/>
            <a:ext cx="7488832" cy="0"/>
          </a:xfrm>
          <a:prstGeom prst="line">
            <a:avLst/>
          </a:prstGeom>
          <a:ln w="19050">
            <a:solidFill>
              <a:schemeClr val="accent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1335584" y="2873549"/>
            <a:ext cx="2520280" cy="523220"/>
          </a:xfrm>
          <a:prstGeom prst="rect">
            <a:avLst/>
          </a:prstGeom>
          <a:noFill/>
        </p:spPr>
        <p:txBody>
          <a:bodyPr wrap="square" rtlCol="0">
            <a:spAutoFit/>
          </a:bodyPr>
          <a:lstStyle/>
          <a:p>
            <a:pPr algn="ctr"/>
            <a:r>
              <a:rPr lang="es-ES" sz="1400" b="1" dirty="0" smtClean="0">
                <a:solidFill>
                  <a:schemeClr val="tx1">
                    <a:lumMod val="65000"/>
                    <a:lumOff val="35000"/>
                  </a:schemeClr>
                </a:solidFill>
                <a:latin typeface="TT Commons" panose="02000506040000020004" pitchFamily="50" charset="0"/>
              </a:rPr>
              <a:t>Interfieren en el proceso de la </a:t>
            </a:r>
            <a:r>
              <a:rPr lang="es-ES" sz="1400" b="1" dirty="0" err="1" smtClean="0">
                <a:solidFill>
                  <a:schemeClr val="tx1">
                    <a:lumMod val="65000"/>
                    <a:lumOff val="35000"/>
                  </a:schemeClr>
                </a:solidFill>
                <a:latin typeface="TT Commons" panose="02000506040000020004" pitchFamily="50" charset="0"/>
              </a:rPr>
              <a:t>melanogénesis</a:t>
            </a:r>
            <a:endParaRPr lang="es-ES" sz="1400" b="1" dirty="0">
              <a:solidFill>
                <a:schemeClr val="tx1">
                  <a:lumMod val="65000"/>
                  <a:lumOff val="35000"/>
                </a:schemeClr>
              </a:solidFill>
              <a:latin typeface="TT Commons" panose="02000506040000020004" pitchFamily="50" charset="0"/>
            </a:endParaRPr>
          </a:p>
        </p:txBody>
      </p:sp>
      <p:sp>
        <p:nvSpPr>
          <p:cNvPr id="24" name="23 CuadroTexto"/>
          <p:cNvSpPr txBox="1"/>
          <p:nvPr/>
        </p:nvSpPr>
        <p:spPr>
          <a:xfrm>
            <a:off x="3855864" y="2997820"/>
            <a:ext cx="2520280" cy="307777"/>
          </a:xfrm>
          <a:prstGeom prst="rect">
            <a:avLst/>
          </a:prstGeom>
          <a:noFill/>
        </p:spPr>
        <p:txBody>
          <a:bodyPr wrap="square" rtlCol="0">
            <a:spAutoFit/>
          </a:bodyPr>
          <a:lstStyle/>
          <a:p>
            <a:pPr algn="ctr"/>
            <a:r>
              <a:rPr lang="es-ES" sz="1400" b="1" dirty="0" err="1" smtClean="0">
                <a:solidFill>
                  <a:schemeClr val="tx1">
                    <a:lumMod val="65000"/>
                    <a:lumOff val="35000"/>
                  </a:schemeClr>
                </a:solidFill>
                <a:latin typeface="TT Commons" panose="02000506040000020004" pitchFamily="50" charset="0"/>
              </a:rPr>
              <a:t>Queratolítico</a:t>
            </a:r>
            <a:endParaRPr lang="es-ES" sz="1400" b="1" dirty="0">
              <a:solidFill>
                <a:schemeClr val="tx1">
                  <a:lumMod val="65000"/>
                  <a:lumOff val="35000"/>
                </a:schemeClr>
              </a:solidFill>
              <a:latin typeface="TT Commons" panose="02000506040000020004" pitchFamily="50" charset="0"/>
            </a:endParaRPr>
          </a:p>
        </p:txBody>
      </p:sp>
      <p:sp>
        <p:nvSpPr>
          <p:cNvPr id="25" name="24 CuadroTexto"/>
          <p:cNvSpPr txBox="1"/>
          <p:nvPr/>
        </p:nvSpPr>
        <p:spPr>
          <a:xfrm>
            <a:off x="6232128" y="3017565"/>
            <a:ext cx="2520280" cy="307777"/>
          </a:xfrm>
          <a:prstGeom prst="rect">
            <a:avLst/>
          </a:prstGeom>
          <a:noFill/>
        </p:spPr>
        <p:txBody>
          <a:bodyPr wrap="square" rtlCol="0">
            <a:spAutoFit/>
          </a:bodyPr>
          <a:lstStyle/>
          <a:p>
            <a:pPr algn="ctr"/>
            <a:r>
              <a:rPr lang="es-ES" sz="1400" b="1" dirty="0" smtClean="0">
                <a:solidFill>
                  <a:schemeClr val="tx1">
                    <a:lumMod val="65000"/>
                    <a:lumOff val="35000"/>
                  </a:schemeClr>
                </a:solidFill>
                <a:latin typeface="TT Commons" panose="02000506040000020004" pitchFamily="50" charset="0"/>
              </a:rPr>
              <a:t>Antiinflamatorio</a:t>
            </a:r>
            <a:endParaRPr lang="es-ES" sz="1400" b="1" dirty="0">
              <a:solidFill>
                <a:schemeClr val="tx1">
                  <a:lumMod val="65000"/>
                  <a:lumOff val="35000"/>
                </a:schemeClr>
              </a:solidFill>
              <a:latin typeface="TT Commons" panose="02000506040000020004" pitchFamily="50" charset="0"/>
            </a:endParaRPr>
          </a:p>
        </p:txBody>
      </p:sp>
      <p:cxnSp>
        <p:nvCxnSpPr>
          <p:cNvPr id="27" name="26 Conector recto"/>
          <p:cNvCxnSpPr/>
          <p:nvPr/>
        </p:nvCxnSpPr>
        <p:spPr>
          <a:xfrm>
            <a:off x="4143896" y="2873549"/>
            <a:ext cx="0" cy="1872208"/>
          </a:xfrm>
          <a:prstGeom prst="line">
            <a:avLst/>
          </a:prstGeom>
          <a:ln w="19050">
            <a:solidFill>
              <a:schemeClr val="accent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6304136" y="2873549"/>
            <a:ext cx="0" cy="1872208"/>
          </a:xfrm>
          <a:prstGeom prst="line">
            <a:avLst/>
          </a:prstGeom>
          <a:ln w="19050">
            <a:solidFill>
              <a:schemeClr val="accent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1335584" y="3521621"/>
            <a:ext cx="2736304" cy="1169551"/>
          </a:xfrm>
          <a:prstGeom prst="rect">
            <a:avLst/>
          </a:prstGeom>
          <a:noFill/>
        </p:spPr>
        <p:txBody>
          <a:bodyPr wrap="square" rtlCol="0">
            <a:spAutoFit/>
          </a:bodyPr>
          <a:lstStyle/>
          <a:p>
            <a:pPr algn="ctr"/>
            <a:r>
              <a:rPr lang="es-ES" sz="1400" dirty="0" smtClean="0">
                <a:solidFill>
                  <a:schemeClr val="tx1">
                    <a:lumMod val="65000"/>
                    <a:lumOff val="35000"/>
                  </a:schemeClr>
                </a:solidFill>
                <a:latin typeface="TT Commons" panose="02000506040000020004" pitchFamily="50" charset="0"/>
              </a:rPr>
              <a:t>EDTA</a:t>
            </a:r>
          </a:p>
          <a:p>
            <a:pPr algn="ctr"/>
            <a:r>
              <a:rPr lang="es-ES" sz="1400" dirty="0" smtClean="0">
                <a:solidFill>
                  <a:schemeClr val="tx1">
                    <a:lumMod val="65000"/>
                    <a:lumOff val="35000"/>
                  </a:schemeClr>
                </a:solidFill>
                <a:latin typeface="TT Commons" panose="02000506040000020004" pitchFamily="50" charset="0"/>
              </a:rPr>
              <a:t>Extracto de regaliz</a:t>
            </a:r>
          </a:p>
          <a:p>
            <a:pPr algn="ctr"/>
            <a:r>
              <a:rPr lang="es-ES" sz="1400" dirty="0" smtClean="0">
                <a:solidFill>
                  <a:schemeClr val="tx1">
                    <a:lumMod val="65000"/>
                    <a:lumOff val="35000"/>
                  </a:schemeClr>
                </a:solidFill>
                <a:latin typeface="TT Commons" panose="02000506040000020004" pitchFamily="50" charset="0"/>
              </a:rPr>
              <a:t>Ácido </a:t>
            </a:r>
            <a:r>
              <a:rPr lang="es-ES" sz="1400" dirty="0" err="1" smtClean="0">
                <a:solidFill>
                  <a:schemeClr val="tx1">
                    <a:lumMod val="65000"/>
                    <a:lumOff val="35000"/>
                  </a:schemeClr>
                </a:solidFill>
                <a:latin typeface="TT Commons" panose="02000506040000020004" pitchFamily="50" charset="0"/>
              </a:rPr>
              <a:t>kójico</a:t>
            </a:r>
            <a:endParaRPr lang="es-ES" sz="1400" dirty="0" smtClean="0">
              <a:solidFill>
                <a:schemeClr val="tx1">
                  <a:lumMod val="65000"/>
                  <a:lumOff val="35000"/>
                </a:schemeClr>
              </a:solidFill>
              <a:latin typeface="TT Commons" panose="02000506040000020004" pitchFamily="50" charset="0"/>
            </a:endParaRPr>
          </a:p>
          <a:p>
            <a:pPr algn="ctr"/>
            <a:r>
              <a:rPr lang="es-ES" sz="1400" dirty="0" err="1" smtClean="0">
                <a:solidFill>
                  <a:schemeClr val="tx1">
                    <a:lumMod val="65000"/>
                    <a:lumOff val="35000"/>
                  </a:schemeClr>
                </a:solidFill>
                <a:latin typeface="TT Commons" panose="02000506040000020004" pitchFamily="50" charset="0"/>
              </a:rPr>
              <a:t>Arbutina</a:t>
            </a:r>
            <a:endParaRPr lang="es-ES" sz="1400" dirty="0" smtClean="0">
              <a:solidFill>
                <a:schemeClr val="tx1">
                  <a:lumMod val="65000"/>
                  <a:lumOff val="35000"/>
                </a:schemeClr>
              </a:solidFill>
              <a:latin typeface="TT Commons" panose="02000506040000020004" pitchFamily="50" charset="0"/>
            </a:endParaRPr>
          </a:p>
          <a:p>
            <a:pPr algn="ctr"/>
            <a:r>
              <a:rPr lang="es-ES" sz="1400" dirty="0" smtClean="0">
                <a:solidFill>
                  <a:schemeClr val="tx1">
                    <a:lumMod val="65000"/>
                    <a:lumOff val="35000"/>
                  </a:schemeClr>
                </a:solidFill>
                <a:latin typeface="TT Commons" panose="02000506040000020004" pitchFamily="50" charset="0"/>
              </a:rPr>
              <a:t>Vitamina C</a:t>
            </a:r>
            <a:endParaRPr lang="es-ES" sz="1400" dirty="0">
              <a:solidFill>
                <a:schemeClr val="tx1">
                  <a:lumMod val="65000"/>
                  <a:lumOff val="35000"/>
                </a:schemeClr>
              </a:solidFill>
              <a:latin typeface="TT Commons" panose="02000506040000020004" pitchFamily="50" charset="0"/>
            </a:endParaRPr>
          </a:p>
        </p:txBody>
      </p:sp>
      <p:sp>
        <p:nvSpPr>
          <p:cNvPr id="32" name="31 CuadroTexto"/>
          <p:cNvSpPr txBox="1"/>
          <p:nvPr/>
        </p:nvSpPr>
        <p:spPr>
          <a:xfrm>
            <a:off x="4143896" y="3521621"/>
            <a:ext cx="2160240" cy="1169551"/>
          </a:xfrm>
          <a:prstGeom prst="rect">
            <a:avLst/>
          </a:prstGeom>
          <a:noFill/>
        </p:spPr>
        <p:txBody>
          <a:bodyPr wrap="square" rtlCol="0">
            <a:spAutoFit/>
          </a:bodyPr>
          <a:lstStyle/>
          <a:p>
            <a:pPr algn="ctr"/>
            <a:r>
              <a:rPr lang="es-ES" sz="1400" dirty="0" smtClean="0">
                <a:solidFill>
                  <a:schemeClr val="tx1">
                    <a:lumMod val="65000"/>
                    <a:lumOff val="35000"/>
                  </a:schemeClr>
                </a:solidFill>
                <a:latin typeface="TT Commons" panose="02000506040000020004" pitchFamily="50" charset="0"/>
              </a:rPr>
              <a:t>Ácido </a:t>
            </a:r>
            <a:r>
              <a:rPr lang="es-ES" sz="1400" dirty="0" err="1" smtClean="0">
                <a:solidFill>
                  <a:schemeClr val="tx1">
                    <a:lumMod val="65000"/>
                    <a:lumOff val="35000"/>
                  </a:schemeClr>
                </a:solidFill>
                <a:latin typeface="TT Commons" panose="02000506040000020004" pitchFamily="50" charset="0"/>
              </a:rPr>
              <a:t>kójico</a:t>
            </a:r>
            <a:endParaRPr lang="es-ES" sz="1400" dirty="0" smtClean="0">
              <a:solidFill>
                <a:schemeClr val="tx1">
                  <a:lumMod val="65000"/>
                  <a:lumOff val="35000"/>
                </a:schemeClr>
              </a:solidFill>
              <a:latin typeface="TT Commons" panose="02000506040000020004" pitchFamily="50" charset="0"/>
            </a:endParaRPr>
          </a:p>
          <a:p>
            <a:pPr algn="ctr"/>
            <a:r>
              <a:rPr lang="es-ES" sz="1400" dirty="0" err="1" smtClean="0">
                <a:solidFill>
                  <a:schemeClr val="tx1">
                    <a:lumMod val="65000"/>
                    <a:lumOff val="35000"/>
                  </a:schemeClr>
                </a:solidFill>
                <a:latin typeface="TT Commons" panose="02000506040000020004" pitchFamily="50" charset="0"/>
              </a:rPr>
              <a:t>Retinol</a:t>
            </a:r>
            <a:endParaRPr lang="es-ES" sz="1400" dirty="0" smtClean="0">
              <a:solidFill>
                <a:schemeClr val="tx1">
                  <a:lumMod val="65000"/>
                  <a:lumOff val="35000"/>
                </a:schemeClr>
              </a:solidFill>
              <a:latin typeface="TT Commons" panose="02000506040000020004" pitchFamily="50" charset="0"/>
            </a:endParaRPr>
          </a:p>
          <a:p>
            <a:pPr algn="ctr"/>
            <a:r>
              <a:rPr lang="es-ES" sz="1400" dirty="0" smtClean="0">
                <a:solidFill>
                  <a:schemeClr val="tx1">
                    <a:lumMod val="65000"/>
                    <a:lumOff val="35000"/>
                  </a:schemeClr>
                </a:solidFill>
                <a:latin typeface="TT Commons" panose="02000506040000020004" pitchFamily="50" charset="0"/>
              </a:rPr>
              <a:t>Vitamina E</a:t>
            </a:r>
          </a:p>
          <a:p>
            <a:pPr algn="ctr"/>
            <a:r>
              <a:rPr lang="es-ES" sz="1400" dirty="0" smtClean="0">
                <a:solidFill>
                  <a:schemeClr val="tx1">
                    <a:lumMod val="65000"/>
                    <a:lumOff val="35000"/>
                  </a:schemeClr>
                </a:solidFill>
                <a:latin typeface="TT Commons" panose="02000506040000020004" pitchFamily="50" charset="0"/>
              </a:rPr>
              <a:t>EDTA</a:t>
            </a:r>
          </a:p>
          <a:p>
            <a:pPr algn="ctr"/>
            <a:endParaRPr lang="es-ES" sz="1400" dirty="0">
              <a:solidFill>
                <a:schemeClr val="tx1">
                  <a:lumMod val="65000"/>
                  <a:lumOff val="35000"/>
                </a:schemeClr>
              </a:solidFill>
              <a:latin typeface="TT Commons" panose="02000506040000020004" pitchFamily="50" charset="0"/>
            </a:endParaRPr>
          </a:p>
        </p:txBody>
      </p:sp>
      <p:sp>
        <p:nvSpPr>
          <p:cNvPr id="33" name="32 CuadroTexto"/>
          <p:cNvSpPr txBox="1"/>
          <p:nvPr/>
        </p:nvSpPr>
        <p:spPr>
          <a:xfrm>
            <a:off x="6304136" y="3574465"/>
            <a:ext cx="2448272" cy="523220"/>
          </a:xfrm>
          <a:prstGeom prst="rect">
            <a:avLst/>
          </a:prstGeom>
          <a:noFill/>
        </p:spPr>
        <p:txBody>
          <a:bodyPr wrap="square" rtlCol="0">
            <a:spAutoFit/>
          </a:bodyPr>
          <a:lstStyle/>
          <a:p>
            <a:pPr algn="ctr"/>
            <a:r>
              <a:rPr lang="es-ES" sz="1400" dirty="0" err="1" smtClean="0">
                <a:solidFill>
                  <a:schemeClr val="tx1">
                    <a:lumMod val="65000"/>
                    <a:lumOff val="35000"/>
                  </a:schemeClr>
                </a:solidFill>
                <a:latin typeface="TT Commons" panose="02000506040000020004" pitchFamily="50" charset="0"/>
              </a:rPr>
              <a:t>Polypodium</a:t>
            </a:r>
            <a:r>
              <a:rPr lang="es-ES" sz="1400" dirty="0" smtClean="0">
                <a:solidFill>
                  <a:schemeClr val="tx1">
                    <a:lumMod val="65000"/>
                    <a:lumOff val="35000"/>
                  </a:schemeClr>
                </a:solidFill>
                <a:latin typeface="TT Commons" panose="02000506040000020004" pitchFamily="50" charset="0"/>
              </a:rPr>
              <a:t> </a:t>
            </a:r>
            <a:r>
              <a:rPr lang="es-ES" sz="1400" dirty="0" err="1" smtClean="0">
                <a:solidFill>
                  <a:schemeClr val="tx1">
                    <a:lumMod val="65000"/>
                    <a:lumOff val="35000"/>
                  </a:schemeClr>
                </a:solidFill>
                <a:latin typeface="TT Commons" panose="02000506040000020004" pitchFamily="50" charset="0"/>
              </a:rPr>
              <a:t>Leucotomos</a:t>
            </a:r>
            <a:endParaRPr lang="es-ES" sz="1400" dirty="0" smtClean="0">
              <a:solidFill>
                <a:schemeClr val="tx1">
                  <a:lumMod val="65000"/>
                  <a:lumOff val="35000"/>
                </a:schemeClr>
              </a:solidFill>
              <a:latin typeface="TT Commons" panose="02000506040000020004" pitchFamily="50" charset="0"/>
            </a:endParaRPr>
          </a:p>
          <a:p>
            <a:pPr algn="ctr"/>
            <a:r>
              <a:rPr lang="es-ES" sz="1400" dirty="0" smtClean="0">
                <a:solidFill>
                  <a:schemeClr val="tx1">
                    <a:lumMod val="65000"/>
                    <a:lumOff val="35000"/>
                  </a:schemeClr>
                </a:solidFill>
                <a:latin typeface="TT Commons" panose="02000506040000020004" pitchFamily="50" charset="0"/>
              </a:rPr>
              <a:t>Extracto de regaliz</a:t>
            </a:r>
            <a:endParaRPr lang="es-ES" sz="1400" dirty="0">
              <a:solidFill>
                <a:schemeClr val="tx1">
                  <a:lumMod val="65000"/>
                  <a:lumOff val="35000"/>
                </a:schemeClr>
              </a:solidFill>
              <a:latin typeface="TT Commons" panose="02000506040000020004" pitchFamily="50" charset="0"/>
            </a:endParaRPr>
          </a:p>
        </p:txBody>
      </p:sp>
      <p:sp>
        <p:nvSpPr>
          <p:cNvPr id="29" name="Título 8"/>
          <p:cNvSpPr>
            <a:spLocks noGrp="1"/>
          </p:cNvSpPr>
          <p:nvPr>
            <p:ph type="title"/>
          </p:nvPr>
        </p:nvSpPr>
        <p:spPr>
          <a:xfrm>
            <a:off x="698500" y="398871"/>
            <a:ext cx="2665473" cy="424732"/>
          </a:xfrm>
        </p:spPr>
        <p:txBody>
          <a:bodyPr/>
          <a:lstStyle/>
          <a:p>
            <a:r>
              <a:rPr lang="es-ES" sz="2400" spc="300" dirty="0" smtClean="0">
                <a:latin typeface="Bebas Neue Regular" panose="00000500000000000000" pitchFamily="50" charset="0"/>
              </a:rPr>
              <a:t>Principios activos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1036339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2930748" y="1200522"/>
            <a:ext cx="5893668" cy="3970318"/>
          </a:xfrm>
          <a:prstGeom prst="rect">
            <a:avLst/>
          </a:prstGeom>
          <a:noFill/>
        </p:spPr>
        <p:txBody>
          <a:bodyPr wrap="square" rtlCol="0">
            <a:spAutoFit/>
          </a:bodyPr>
          <a:lstStyle/>
          <a:p>
            <a:pPr marL="342900" indent="-342900"/>
            <a:r>
              <a:rPr lang="es-ES" sz="1400" b="1" i="1" dirty="0" err="1" smtClean="0">
                <a:solidFill>
                  <a:schemeClr val="tx1">
                    <a:lumMod val="65000"/>
                    <a:lumOff val="35000"/>
                  </a:schemeClr>
                </a:solidFill>
                <a:latin typeface="TT Commons" panose="02000506040000020004" pitchFamily="50" charset="0"/>
              </a:rPr>
              <a:t>Polypodium</a:t>
            </a:r>
            <a:r>
              <a:rPr lang="es-ES" sz="1400" b="1" i="1" dirty="0" smtClean="0">
                <a:solidFill>
                  <a:schemeClr val="tx1">
                    <a:lumMod val="65000"/>
                    <a:lumOff val="35000"/>
                  </a:schemeClr>
                </a:solidFill>
                <a:latin typeface="TT Commons" panose="02000506040000020004" pitchFamily="50" charset="0"/>
              </a:rPr>
              <a:t> </a:t>
            </a:r>
            <a:r>
              <a:rPr lang="es-ES" sz="1400" b="1" i="1" dirty="0" err="1" smtClean="0">
                <a:solidFill>
                  <a:schemeClr val="tx1">
                    <a:lumMod val="65000"/>
                    <a:lumOff val="35000"/>
                  </a:schemeClr>
                </a:solidFill>
                <a:latin typeface="TT Commons" panose="02000506040000020004" pitchFamily="50" charset="0"/>
              </a:rPr>
              <a:t>leucotomos</a:t>
            </a:r>
            <a:endParaRPr lang="es-ES" sz="1400" b="1" i="1" dirty="0" smtClean="0">
              <a:solidFill>
                <a:schemeClr val="tx1">
                  <a:lumMod val="65000"/>
                  <a:lumOff val="35000"/>
                </a:schemeClr>
              </a:solidFill>
              <a:latin typeface="TT Commons" panose="02000506040000020004" pitchFamily="50" charset="0"/>
            </a:endParaRPr>
          </a:p>
          <a:p>
            <a:pPr marL="342900" indent="-342900" algn="just"/>
            <a:endParaRPr lang="es-ES" sz="1400" b="1" i="1" dirty="0" smtClean="0">
              <a:solidFill>
                <a:schemeClr val="tx1">
                  <a:lumMod val="65000"/>
                  <a:lumOff val="35000"/>
                </a:schemeClr>
              </a:solidFill>
              <a:latin typeface="TT Commons" panose="02000506040000020004" pitchFamily="50" charset="0"/>
            </a:endParaRPr>
          </a:p>
          <a:p>
            <a:pPr marL="342900" indent="-342900" algn="just">
              <a:buFont typeface="Arial" pitchFamily="34" charset="0"/>
              <a:buChar char="•"/>
            </a:pPr>
            <a:r>
              <a:rPr lang="es-ES" sz="1400" b="1" dirty="0" smtClean="0">
                <a:solidFill>
                  <a:schemeClr val="tx1">
                    <a:lumMod val="65000"/>
                    <a:lumOff val="35000"/>
                  </a:schemeClr>
                </a:solidFill>
                <a:latin typeface="TT Commons" panose="02000506040000020004" pitchFamily="50" charset="0"/>
                <a:ea typeface="Tahoma" pitchFamily="34" charset="0"/>
                <a:cs typeface="Tahoma" pitchFamily="34" charset="0"/>
              </a:rPr>
              <a:t>Acción antiinflamatoria: </a:t>
            </a:r>
            <a:r>
              <a:rPr lang="es-ES" sz="1400" dirty="0" smtClean="0">
                <a:solidFill>
                  <a:schemeClr val="tx1">
                    <a:lumMod val="65000"/>
                    <a:lumOff val="35000"/>
                  </a:schemeClr>
                </a:solidFill>
                <a:latin typeface="TT Commons" panose="02000506040000020004" pitchFamily="50" charset="0"/>
                <a:ea typeface="Tahoma" pitchFamily="34" charset="0"/>
                <a:cs typeface="Tahoma" pitchFamily="34" charset="0"/>
              </a:rPr>
              <a:t>tanto el extracto solo como el extracto combinado con vitaminas, exhiben una actividad anti-inflamatoria.</a:t>
            </a:r>
          </a:p>
          <a:p>
            <a:pPr marL="342900" indent="-342900" algn="just">
              <a:buFont typeface="Arial" pitchFamily="34" charset="0"/>
              <a:buChar char="•"/>
            </a:pPr>
            <a:endParaRPr lang="es-ES" sz="1400" dirty="0" smtClean="0">
              <a:solidFill>
                <a:schemeClr val="tx1">
                  <a:lumMod val="65000"/>
                  <a:lumOff val="35000"/>
                </a:schemeClr>
              </a:solidFill>
              <a:latin typeface="TT Commons" panose="02000506040000020004" pitchFamily="50" charset="0"/>
              <a:ea typeface="Tahoma" pitchFamily="34" charset="0"/>
              <a:cs typeface="Tahoma" pitchFamily="34" charset="0"/>
            </a:endParaRPr>
          </a:p>
          <a:p>
            <a:pPr marL="342900" indent="-342900" algn="just">
              <a:buFont typeface="Arial" pitchFamily="34" charset="0"/>
              <a:buChar char="•"/>
            </a:pPr>
            <a:r>
              <a:rPr lang="es-ES" sz="1400" b="1" dirty="0" smtClean="0">
                <a:solidFill>
                  <a:schemeClr val="tx1">
                    <a:lumMod val="65000"/>
                    <a:lumOff val="35000"/>
                  </a:schemeClr>
                </a:solidFill>
                <a:latin typeface="TT Commons" panose="02000506040000020004" pitchFamily="50" charset="0"/>
                <a:ea typeface="Tahoma" pitchFamily="34" charset="0"/>
                <a:cs typeface="Tahoma" pitchFamily="34" charset="0"/>
              </a:rPr>
              <a:t>Acción </a:t>
            </a:r>
            <a:r>
              <a:rPr lang="es-ES" sz="1400" b="1" dirty="0" err="1" smtClean="0">
                <a:solidFill>
                  <a:schemeClr val="tx1">
                    <a:lumMod val="65000"/>
                    <a:lumOff val="35000"/>
                  </a:schemeClr>
                </a:solidFill>
                <a:latin typeface="TT Commons" panose="02000506040000020004" pitchFamily="50" charset="0"/>
                <a:ea typeface="Tahoma" pitchFamily="34" charset="0"/>
                <a:cs typeface="Tahoma" pitchFamily="34" charset="0"/>
              </a:rPr>
              <a:t>fotoprotectora</a:t>
            </a:r>
            <a:r>
              <a:rPr lang="es-ES" sz="1400" b="1" dirty="0" smtClean="0">
                <a:solidFill>
                  <a:schemeClr val="tx1">
                    <a:lumMod val="65000"/>
                    <a:lumOff val="35000"/>
                  </a:schemeClr>
                </a:solidFill>
                <a:latin typeface="TT Commons" panose="02000506040000020004" pitchFamily="50" charset="0"/>
                <a:ea typeface="Tahoma" pitchFamily="34" charset="0"/>
                <a:cs typeface="Tahoma" pitchFamily="34" charset="0"/>
              </a:rPr>
              <a:t> y antioxidante:</a:t>
            </a:r>
          </a:p>
          <a:p>
            <a:pPr marL="800100" lvl="1" indent="-342900" algn="just">
              <a:buFont typeface="Courier New" pitchFamily="49" charset="0"/>
              <a:buChar char="o"/>
            </a:pPr>
            <a:r>
              <a:rPr lang="es-ES" sz="1400" dirty="0" smtClean="0">
                <a:solidFill>
                  <a:schemeClr val="tx1">
                    <a:lumMod val="65000"/>
                    <a:lumOff val="35000"/>
                  </a:schemeClr>
                </a:solidFill>
                <a:latin typeface="TT Commons" panose="02000506040000020004" pitchFamily="50" charset="0"/>
                <a:ea typeface="Tahoma" pitchFamily="34" charset="0"/>
                <a:cs typeface="Tahoma" pitchFamily="34" charset="0"/>
              </a:rPr>
              <a:t>Protege de las lesiones de ADN por UBV.</a:t>
            </a:r>
            <a:endParaRPr lang="es-ES" sz="1400" dirty="0" smtClean="0">
              <a:solidFill>
                <a:schemeClr val="tx1">
                  <a:lumMod val="65000"/>
                  <a:lumOff val="35000"/>
                </a:schemeClr>
              </a:solidFill>
              <a:latin typeface="TT Commons" panose="02000506040000020004" pitchFamily="50" charset="0"/>
            </a:endParaRPr>
          </a:p>
          <a:p>
            <a:pPr marL="800100" lvl="1" indent="-342900" algn="just">
              <a:buFont typeface="Courier New" pitchFamily="49" charset="0"/>
              <a:buChar char="o"/>
            </a:pPr>
            <a:r>
              <a:rPr lang="es-ES" sz="1400" dirty="0" smtClean="0">
                <a:solidFill>
                  <a:schemeClr val="tx1">
                    <a:lumMod val="65000"/>
                    <a:lumOff val="35000"/>
                  </a:schemeClr>
                </a:solidFill>
                <a:latin typeface="TT Commons" panose="02000506040000020004" pitchFamily="50" charset="0"/>
                <a:ea typeface="Tahoma" pitchFamily="34" charset="0"/>
                <a:cs typeface="Tahoma" pitchFamily="34" charset="0"/>
              </a:rPr>
              <a:t>Reduce los radicales libres inducidos por rayos UVA.</a:t>
            </a:r>
          </a:p>
          <a:p>
            <a:pPr marL="800100" lvl="1" indent="-342900" algn="just">
              <a:buFont typeface="Courier New" pitchFamily="49" charset="0"/>
              <a:buChar char="o"/>
            </a:pPr>
            <a:endParaRPr lang="es-ES" sz="1400" dirty="0" smtClean="0">
              <a:solidFill>
                <a:schemeClr val="tx1">
                  <a:lumMod val="65000"/>
                  <a:lumOff val="35000"/>
                </a:schemeClr>
              </a:solidFill>
              <a:latin typeface="TT Commons" panose="02000506040000020004" pitchFamily="50" charset="0"/>
              <a:ea typeface="Tahoma" pitchFamily="34" charset="0"/>
              <a:cs typeface="Tahoma" pitchFamily="34" charset="0"/>
            </a:endParaRPr>
          </a:p>
          <a:p>
            <a:pPr marL="342900" indent="-342900" algn="just">
              <a:buFont typeface="Arial" pitchFamily="34" charset="0"/>
              <a:buChar char="•"/>
            </a:pPr>
            <a:r>
              <a:rPr lang="es-ES" sz="1400" b="1" dirty="0" smtClean="0">
                <a:solidFill>
                  <a:schemeClr val="tx1">
                    <a:lumMod val="65000"/>
                    <a:lumOff val="35000"/>
                  </a:schemeClr>
                </a:solidFill>
                <a:latin typeface="TT Commons" panose="02000506040000020004" pitchFamily="50" charset="0"/>
                <a:ea typeface="Tahoma" pitchFamily="34" charset="0"/>
                <a:cs typeface="Tahoma" pitchFamily="34" charset="0"/>
              </a:rPr>
              <a:t>Actividad </a:t>
            </a:r>
            <a:r>
              <a:rPr lang="es-ES" sz="1400" b="1" dirty="0" err="1" smtClean="0">
                <a:solidFill>
                  <a:schemeClr val="tx1">
                    <a:lumMod val="65000"/>
                    <a:lumOff val="35000"/>
                  </a:schemeClr>
                </a:solidFill>
                <a:latin typeface="TT Commons" panose="02000506040000020004" pitchFamily="50" charset="0"/>
                <a:ea typeface="Tahoma" pitchFamily="34" charset="0"/>
                <a:cs typeface="Tahoma" pitchFamily="34" charset="0"/>
              </a:rPr>
              <a:t>inmunoestimuladora</a:t>
            </a:r>
            <a:r>
              <a:rPr lang="es-ES" sz="1400" b="1" dirty="0" smtClean="0">
                <a:solidFill>
                  <a:schemeClr val="tx1">
                    <a:lumMod val="65000"/>
                    <a:lumOff val="35000"/>
                  </a:schemeClr>
                </a:solidFill>
                <a:latin typeface="TT Commons" panose="02000506040000020004" pitchFamily="50" charset="0"/>
                <a:ea typeface="Tahoma" pitchFamily="34" charset="0"/>
                <a:cs typeface="Tahoma" pitchFamily="34" charset="0"/>
              </a:rPr>
              <a:t>.</a:t>
            </a:r>
          </a:p>
          <a:p>
            <a:pPr marL="342900" indent="-342900" algn="just">
              <a:buFont typeface="Arial" pitchFamily="34" charset="0"/>
              <a:buChar char="•"/>
            </a:pPr>
            <a:endParaRPr lang="es-ES" sz="1400" b="1" dirty="0" smtClean="0">
              <a:solidFill>
                <a:schemeClr val="tx1">
                  <a:lumMod val="65000"/>
                  <a:lumOff val="35000"/>
                </a:schemeClr>
              </a:solidFill>
              <a:latin typeface="TT Commons" panose="02000506040000020004" pitchFamily="50" charset="0"/>
              <a:ea typeface="Tahoma" pitchFamily="34" charset="0"/>
              <a:cs typeface="Tahoma" pitchFamily="34" charset="0"/>
            </a:endParaRPr>
          </a:p>
          <a:p>
            <a:pPr marL="342900" indent="-342900" algn="just">
              <a:buFont typeface="Arial" pitchFamily="34" charset="0"/>
              <a:buChar char="•"/>
            </a:pPr>
            <a:r>
              <a:rPr lang="es-ES" sz="1400" dirty="0" smtClean="0">
                <a:solidFill>
                  <a:schemeClr val="tx1">
                    <a:lumMod val="65000"/>
                    <a:lumOff val="35000"/>
                  </a:schemeClr>
                </a:solidFill>
                <a:latin typeface="TT Commons" panose="02000506040000020004" pitchFamily="50" charset="0"/>
                <a:ea typeface="Tahoma" pitchFamily="34" charset="0"/>
                <a:cs typeface="Tahoma" pitchFamily="34" charset="0"/>
              </a:rPr>
              <a:t>Es un regulador de la estructura dérmica. Estabiliza el </a:t>
            </a:r>
            <a:r>
              <a:rPr lang="es-ES" sz="1400" dirty="0" err="1" smtClean="0">
                <a:solidFill>
                  <a:schemeClr val="tx1">
                    <a:lumMod val="65000"/>
                    <a:lumOff val="35000"/>
                  </a:schemeClr>
                </a:solidFill>
                <a:latin typeface="TT Commons" panose="02000506040000020004" pitchFamily="50" charset="0"/>
                <a:ea typeface="Tahoma" pitchFamily="34" charset="0"/>
                <a:cs typeface="Tahoma" pitchFamily="34" charset="0"/>
              </a:rPr>
              <a:t>melanocito</a:t>
            </a:r>
            <a:r>
              <a:rPr lang="es-ES" sz="1400" dirty="0" smtClean="0">
                <a:solidFill>
                  <a:schemeClr val="tx1">
                    <a:lumMod val="65000"/>
                    <a:lumOff val="35000"/>
                  </a:schemeClr>
                </a:solidFill>
                <a:latin typeface="TT Commons" panose="02000506040000020004" pitchFamily="50" charset="0"/>
                <a:ea typeface="Tahoma" pitchFamily="34" charset="0"/>
                <a:cs typeface="Tahoma" pitchFamily="34" charset="0"/>
              </a:rPr>
              <a:t> </a:t>
            </a:r>
            <a:r>
              <a:rPr lang="es-ES" sz="1400" dirty="0" smtClean="0">
                <a:solidFill>
                  <a:schemeClr val="tx1">
                    <a:lumMod val="65000"/>
                    <a:lumOff val="35000"/>
                  </a:schemeClr>
                </a:solidFill>
                <a:latin typeface="TT Commons" panose="02000506040000020004" pitchFamily="50" charset="0"/>
              </a:rPr>
              <a:t>mediante la regulación de la transcripción de ADN a ARN y regula la síntesis de proteínas.</a:t>
            </a:r>
          </a:p>
          <a:p>
            <a:pPr marL="342900" indent="-342900" algn="just">
              <a:buFont typeface="Arial" pitchFamily="34" charset="0"/>
              <a:buChar char="•"/>
            </a:pPr>
            <a:endParaRPr lang="es-ES" sz="1400" dirty="0" smtClean="0">
              <a:solidFill>
                <a:schemeClr val="tx1">
                  <a:lumMod val="65000"/>
                  <a:lumOff val="35000"/>
                </a:schemeClr>
              </a:solidFill>
              <a:latin typeface="TT Commons" panose="02000506040000020004" pitchFamily="50" charset="0"/>
            </a:endParaRPr>
          </a:p>
          <a:p>
            <a:pPr marL="342900" indent="-342900" algn="just">
              <a:buFont typeface="Arial" pitchFamily="34" charset="0"/>
              <a:buChar char="•"/>
            </a:pPr>
            <a:r>
              <a:rPr lang="es-ES" sz="1400" b="1" dirty="0" smtClean="0">
                <a:solidFill>
                  <a:schemeClr val="tx1">
                    <a:lumMod val="65000"/>
                    <a:lumOff val="35000"/>
                  </a:schemeClr>
                </a:solidFill>
                <a:latin typeface="TT Commons" panose="02000506040000020004" pitchFamily="50" charset="0"/>
                <a:ea typeface="Tahoma" pitchFamily="34" charset="0"/>
                <a:cs typeface="Tahoma" pitchFamily="34" charset="0"/>
              </a:rPr>
              <a:t>El </a:t>
            </a:r>
            <a:r>
              <a:rPr lang="es-ES" sz="1400" b="1" dirty="0" err="1" smtClean="0">
                <a:solidFill>
                  <a:schemeClr val="tx1">
                    <a:lumMod val="65000"/>
                    <a:lumOff val="35000"/>
                  </a:schemeClr>
                </a:solidFill>
                <a:latin typeface="TT Commons" panose="02000506040000020004" pitchFamily="50" charset="0"/>
                <a:ea typeface="Tahoma" pitchFamily="34" charset="0"/>
                <a:cs typeface="Tahoma" pitchFamily="34" charset="0"/>
              </a:rPr>
              <a:t>Polypodium</a:t>
            </a:r>
            <a:r>
              <a:rPr lang="es-ES" sz="1400" b="1" dirty="0" smtClean="0">
                <a:solidFill>
                  <a:schemeClr val="tx1">
                    <a:lumMod val="65000"/>
                    <a:lumOff val="35000"/>
                  </a:schemeClr>
                </a:solidFill>
                <a:latin typeface="TT Commons" panose="02000506040000020004" pitchFamily="50" charset="0"/>
                <a:ea typeface="Tahoma" pitchFamily="34" charset="0"/>
                <a:cs typeface="Tahoma" pitchFamily="34" charset="0"/>
              </a:rPr>
              <a:t> potencia el efecto blanqueador de otros ingredientes activos.</a:t>
            </a:r>
          </a:p>
          <a:p>
            <a:pPr marL="342900" indent="-342900" algn="just">
              <a:buFont typeface="Arial" pitchFamily="34" charset="0"/>
              <a:buChar char="•"/>
            </a:pPr>
            <a:endParaRPr lang="es-ES" sz="1400" dirty="0" smtClean="0">
              <a:solidFill>
                <a:schemeClr val="tx1">
                  <a:lumMod val="65000"/>
                  <a:lumOff val="35000"/>
                </a:schemeClr>
              </a:solidFill>
              <a:latin typeface="TT Commons" panose="02000506040000020004" pitchFamily="50" charset="0"/>
              <a:ea typeface="Tahoma" pitchFamily="34" charset="0"/>
              <a:cs typeface="Tahoma" pitchFamily="34" charset="0"/>
            </a:endParaRPr>
          </a:p>
        </p:txBody>
      </p:sp>
      <p:sp>
        <p:nvSpPr>
          <p:cNvPr id="24" name="23 Rectángulo"/>
          <p:cNvSpPr/>
          <p:nvPr/>
        </p:nvSpPr>
        <p:spPr>
          <a:xfrm>
            <a:off x="2930748" y="1165456"/>
            <a:ext cx="5893668" cy="3960440"/>
          </a:xfrm>
          <a:prstGeom prst="rect">
            <a:avLst/>
          </a:prstGeom>
          <a:noFill/>
          <a:ln>
            <a:solidFill>
              <a:schemeClr val="accent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T Commons" panose="02000506040000020004" pitchFamily="50" charset="0"/>
            </a:endParaRPr>
          </a:p>
        </p:txBody>
      </p:sp>
      <p:pic>
        <p:nvPicPr>
          <p:cNvPr id="9218" name="Picture 2" descr="Imagen relacionada"/>
          <p:cNvPicPr>
            <a:picLocks noChangeAspect="1" noChangeArrowheads="1"/>
          </p:cNvPicPr>
          <p:nvPr/>
        </p:nvPicPr>
        <p:blipFill>
          <a:blip r:embed="rId2" cstate="print"/>
          <a:srcRect/>
          <a:stretch>
            <a:fillRect/>
          </a:stretch>
        </p:blipFill>
        <p:spPr bwMode="auto">
          <a:xfrm>
            <a:off x="698500" y="2145923"/>
            <a:ext cx="2063075" cy="1999507"/>
          </a:xfrm>
          <a:prstGeom prst="rect">
            <a:avLst/>
          </a:prstGeom>
          <a:noFill/>
        </p:spPr>
      </p:pic>
      <p:sp>
        <p:nvSpPr>
          <p:cNvPr id="14" name="Título 8"/>
          <p:cNvSpPr>
            <a:spLocks noGrp="1"/>
          </p:cNvSpPr>
          <p:nvPr>
            <p:ph type="title"/>
          </p:nvPr>
        </p:nvSpPr>
        <p:spPr>
          <a:xfrm>
            <a:off x="698500" y="398871"/>
            <a:ext cx="2665473" cy="424732"/>
          </a:xfrm>
        </p:spPr>
        <p:txBody>
          <a:bodyPr/>
          <a:lstStyle/>
          <a:p>
            <a:r>
              <a:rPr lang="es-ES" sz="2400" spc="300" dirty="0" smtClean="0">
                <a:latin typeface="Bebas Neue Regular" panose="00000500000000000000" pitchFamily="50" charset="0"/>
              </a:rPr>
              <a:t>Principios activos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1036339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Resultado de imagen de regaliz"/>
          <p:cNvPicPr>
            <a:picLocks noChangeAspect="1" noChangeArrowheads="1"/>
          </p:cNvPicPr>
          <p:nvPr/>
        </p:nvPicPr>
        <p:blipFill>
          <a:blip r:embed="rId2" cstate="print"/>
          <a:srcRect/>
          <a:stretch>
            <a:fillRect/>
          </a:stretch>
        </p:blipFill>
        <p:spPr bwMode="auto">
          <a:xfrm rot="1632891">
            <a:off x="789337" y="2394574"/>
            <a:ext cx="2362196" cy="1572337"/>
          </a:xfrm>
          <a:prstGeom prst="rect">
            <a:avLst/>
          </a:prstGeom>
          <a:noFill/>
        </p:spPr>
      </p:pic>
      <p:sp>
        <p:nvSpPr>
          <p:cNvPr id="11" name="16 CuadroTexto"/>
          <p:cNvSpPr txBox="1"/>
          <p:nvPr/>
        </p:nvSpPr>
        <p:spPr>
          <a:xfrm>
            <a:off x="3567832" y="2264960"/>
            <a:ext cx="5256584" cy="1815882"/>
          </a:xfrm>
          <a:prstGeom prst="rect">
            <a:avLst/>
          </a:prstGeom>
          <a:noFill/>
        </p:spPr>
        <p:txBody>
          <a:bodyPr wrap="square" rtlCol="0">
            <a:spAutoFit/>
          </a:bodyPr>
          <a:lstStyle/>
          <a:p>
            <a:pPr marL="342900" indent="-342900"/>
            <a:r>
              <a:rPr lang="es-ES" sz="1400" b="1" i="1" dirty="0" smtClean="0">
                <a:solidFill>
                  <a:schemeClr val="tx1">
                    <a:lumMod val="65000"/>
                    <a:lumOff val="35000"/>
                  </a:schemeClr>
                </a:solidFill>
                <a:latin typeface="TT Commons" panose="02000506040000020004" pitchFamily="50" charset="0"/>
              </a:rPr>
              <a:t>Extracto de regaliz</a:t>
            </a:r>
          </a:p>
          <a:p>
            <a:pPr marL="342900" indent="-342900" algn="just"/>
            <a:endParaRPr lang="es-ES" sz="1400" b="1" i="1" dirty="0" smtClean="0">
              <a:solidFill>
                <a:schemeClr val="tx1">
                  <a:lumMod val="65000"/>
                  <a:lumOff val="35000"/>
                </a:schemeClr>
              </a:solidFill>
              <a:latin typeface="TT Commons" panose="02000506040000020004" pitchFamily="50" charset="0"/>
            </a:endParaRPr>
          </a:p>
          <a:p>
            <a:pPr marL="342900" indent="-342900" algn="just">
              <a:buFont typeface="Arial" pitchFamily="34" charset="0"/>
              <a:buChar char="•"/>
            </a:pPr>
            <a:r>
              <a:rPr lang="es-ES" sz="1400" dirty="0" smtClean="0">
                <a:solidFill>
                  <a:schemeClr val="tx1">
                    <a:lumMod val="65000"/>
                    <a:lumOff val="35000"/>
                  </a:schemeClr>
                </a:solidFill>
                <a:latin typeface="TT Commons" panose="02000506040000020004" pitchFamily="50" charset="0"/>
                <a:ea typeface="Tahoma" pitchFamily="34" charset="0"/>
                <a:cs typeface="Tahoma" pitchFamily="34" charset="0"/>
              </a:rPr>
              <a:t>El regaliz es la raíz de la planta </a:t>
            </a:r>
            <a:r>
              <a:rPr lang="es-ES" sz="1400" b="1" i="1" dirty="0" err="1" smtClean="0">
                <a:solidFill>
                  <a:schemeClr val="tx1">
                    <a:lumMod val="65000"/>
                    <a:lumOff val="35000"/>
                  </a:schemeClr>
                </a:solidFill>
                <a:latin typeface="TT Commons" panose="02000506040000020004" pitchFamily="50" charset="0"/>
              </a:rPr>
              <a:t>Glycyrrhiza</a:t>
            </a:r>
            <a:r>
              <a:rPr lang="es-ES" sz="1400" b="1" i="1" dirty="0" smtClean="0">
                <a:solidFill>
                  <a:schemeClr val="tx1">
                    <a:lumMod val="65000"/>
                    <a:lumOff val="35000"/>
                  </a:schemeClr>
                </a:solidFill>
                <a:latin typeface="TT Commons" panose="02000506040000020004" pitchFamily="50" charset="0"/>
              </a:rPr>
              <a:t> glabra . </a:t>
            </a:r>
          </a:p>
          <a:p>
            <a:pPr marL="342900" indent="-342900" algn="just">
              <a:buFont typeface="Arial" pitchFamily="34" charset="0"/>
              <a:buChar char="•"/>
            </a:pPr>
            <a:endParaRPr lang="es-ES" sz="1400" b="1" i="1" dirty="0" smtClean="0">
              <a:solidFill>
                <a:schemeClr val="tx1">
                  <a:lumMod val="65000"/>
                  <a:lumOff val="35000"/>
                </a:schemeClr>
              </a:solidFill>
              <a:latin typeface="TT Commons" panose="02000506040000020004" pitchFamily="50" charset="0"/>
            </a:endParaRPr>
          </a:p>
          <a:p>
            <a:pPr marL="342900" indent="-342900" algn="just">
              <a:buFont typeface="Arial" pitchFamily="34" charset="0"/>
              <a:buChar char="•"/>
            </a:pPr>
            <a:r>
              <a:rPr lang="es-ES" sz="1400" dirty="0" smtClean="0">
                <a:solidFill>
                  <a:schemeClr val="tx1">
                    <a:lumMod val="65000"/>
                    <a:lumOff val="35000"/>
                  </a:schemeClr>
                </a:solidFill>
                <a:latin typeface="TT Commons" panose="02000506040000020004" pitchFamily="50" charset="0"/>
              </a:rPr>
              <a:t>El regaliz ha demostrado ser un inhibidor de la </a:t>
            </a:r>
            <a:r>
              <a:rPr lang="es-ES" sz="1400" dirty="0" err="1" smtClean="0">
                <a:solidFill>
                  <a:schemeClr val="tx1">
                    <a:lumMod val="65000"/>
                    <a:lumOff val="35000"/>
                  </a:schemeClr>
                </a:solidFill>
                <a:latin typeface="TT Commons" panose="02000506040000020004" pitchFamily="50" charset="0"/>
              </a:rPr>
              <a:t>tirosinasa</a:t>
            </a:r>
            <a:r>
              <a:rPr lang="es-ES" sz="1400" dirty="0" smtClean="0">
                <a:solidFill>
                  <a:schemeClr val="tx1">
                    <a:lumMod val="65000"/>
                    <a:lumOff val="35000"/>
                  </a:schemeClr>
                </a:solidFill>
                <a:latin typeface="TT Commons" panose="02000506040000020004" pitchFamily="50" charset="0"/>
              </a:rPr>
              <a:t>.</a:t>
            </a:r>
          </a:p>
          <a:p>
            <a:pPr marL="342900" indent="-342900" algn="just">
              <a:buFont typeface="Arial" pitchFamily="34" charset="0"/>
              <a:buChar char="•"/>
            </a:pPr>
            <a:endParaRPr lang="es-ES" sz="1400" dirty="0" smtClean="0">
              <a:solidFill>
                <a:schemeClr val="tx1">
                  <a:lumMod val="65000"/>
                  <a:lumOff val="35000"/>
                </a:schemeClr>
              </a:solidFill>
              <a:latin typeface="TT Commons" panose="02000506040000020004" pitchFamily="50" charset="0"/>
              <a:ea typeface="Tahoma" pitchFamily="34" charset="0"/>
              <a:cs typeface="Tahoma" pitchFamily="34" charset="0"/>
            </a:endParaRPr>
          </a:p>
          <a:p>
            <a:pPr marL="342900" indent="-342900" algn="just">
              <a:buFont typeface="Arial" pitchFamily="34" charset="0"/>
              <a:buChar char="•"/>
            </a:pPr>
            <a:r>
              <a:rPr lang="es-ES" sz="1400" dirty="0" smtClean="0">
                <a:solidFill>
                  <a:schemeClr val="tx1">
                    <a:lumMod val="65000"/>
                    <a:lumOff val="35000"/>
                  </a:schemeClr>
                </a:solidFill>
                <a:latin typeface="TT Commons" panose="02000506040000020004" pitchFamily="50" charset="0"/>
                <a:ea typeface="Tahoma" pitchFamily="34" charset="0"/>
                <a:cs typeface="Tahoma" pitchFamily="34" charset="0"/>
              </a:rPr>
              <a:t>Estudios han demostrado que tiene propiedades antiinflamatorias.</a:t>
            </a:r>
          </a:p>
          <a:p>
            <a:pPr marL="342900" indent="-342900" algn="just"/>
            <a:endParaRPr lang="es-ES" sz="1400" dirty="0" smtClean="0">
              <a:solidFill>
                <a:schemeClr val="tx1">
                  <a:lumMod val="65000"/>
                  <a:lumOff val="35000"/>
                </a:schemeClr>
              </a:solidFill>
              <a:latin typeface="TT Commons" panose="02000506040000020004" pitchFamily="50" charset="0"/>
              <a:ea typeface="Tahoma" pitchFamily="34" charset="0"/>
              <a:cs typeface="Tahoma" pitchFamily="34" charset="0"/>
            </a:endParaRPr>
          </a:p>
        </p:txBody>
      </p:sp>
      <p:sp>
        <p:nvSpPr>
          <p:cNvPr id="24" name="23 Rectángulo"/>
          <p:cNvSpPr/>
          <p:nvPr/>
        </p:nvSpPr>
        <p:spPr>
          <a:xfrm>
            <a:off x="3567832" y="2064618"/>
            <a:ext cx="5256584" cy="2232248"/>
          </a:xfrm>
          <a:prstGeom prst="rect">
            <a:avLst/>
          </a:prstGeom>
          <a:noFill/>
          <a:ln>
            <a:solidFill>
              <a:schemeClr val="accent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Título 8"/>
          <p:cNvSpPr>
            <a:spLocks noGrp="1"/>
          </p:cNvSpPr>
          <p:nvPr>
            <p:ph type="title"/>
          </p:nvPr>
        </p:nvSpPr>
        <p:spPr>
          <a:xfrm>
            <a:off x="698500" y="398871"/>
            <a:ext cx="2665473" cy="424732"/>
          </a:xfrm>
        </p:spPr>
        <p:txBody>
          <a:bodyPr/>
          <a:lstStyle/>
          <a:p>
            <a:r>
              <a:rPr lang="es-ES" sz="2400" spc="300" dirty="0" smtClean="0">
                <a:latin typeface="Bebas Neue Regular" panose="00000500000000000000" pitchFamily="50" charset="0"/>
              </a:rPr>
              <a:t>Principios activos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1036339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3567832" y="2120944"/>
            <a:ext cx="5256584" cy="1815882"/>
          </a:xfrm>
          <a:prstGeom prst="rect">
            <a:avLst/>
          </a:prstGeom>
          <a:noFill/>
        </p:spPr>
        <p:txBody>
          <a:bodyPr wrap="square" rtlCol="0">
            <a:spAutoFit/>
          </a:bodyPr>
          <a:lstStyle/>
          <a:p>
            <a:pPr marL="342900" indent="-342900"/>
            <a:r>
              <a:rPr lang="es-ES" sz="1400" b="1" i="1" dirty="0" err="1" smtClean="0">
                <a:solidFill>
                  <a:schemeClr val="tx1">
                    <a:lumMod val="65000"/>
                    <a:lumOff val="35000"/>
                  </a:schemeClr>
                </a:solidFill>
                <a:latin typeface="TT Commons" panose="02000506040000020004" pitchFamily="50" charset="0"/>
              </a:rPr>
              <a:t>Arbutina</a:t>
            </a:r>
            <a:endParaRPr lang="es-ES" sz="1400" b="1" i="1" dirty="0" smtClean="0">
              <a:solidFill>
                <a:schemeClr val="tx1">
                  <a:lumMod val="65000"/>
                  <a:lumOff val="35000"/>
                </a:schemeClr>
              </a:solidFill>
              <a:latin typeface="TT Commons" panose="02000506040000020004" pitchFamily="50" charset="0"/>
            </a:endParaRPr>
          </a:p>
          <a:p>
            <a:pPr marL="342900" indent="-342900" algn="just"/>
            <a:endParaRPr lang="es-ES" sz="1400" b="1" i="1" dirty="0" smtClean="0">
              <a:solidFill>
                <a:schemeClr val="tx1">
                  <a:lumMod val="65000"/>
                  <a:lumOff val="35000"/>
                </a:schemeClr>
              </a:solidFill>
              <a:latin typeface="TT Commons" panose="02000506040000020004" pitchFamily="50" charset="0"/>
            </a:endParaRPr>
          </a:p>
          <a:p>
            <a:pPr marL="342900" indent="-342900" algn="just">
              <a:buFont typeface="Arial" pitchFamily="34" charset="0"/>
              <a:buChar char="•"/>
            </a:pPr>
            <a:r>
              <a:rPr lang="es-ES" sz="1400" b="1" i="1" dirty="0" smtClean="0">
                <a:solidFill>
                  <a:schemeClr val="tx1">
                    <a:lumMod val="65000"/>
                    <a:lumOff val="35000"/>
                  </a:schemeClr>
                </a:solidFill>
                <a:latin typeface="TT Commons" panose="02000506040000020004" pitchFamily="50" charset="0"/>
              </a:rPr>
              <a:t>Derivado de la hidroquinona.</a:t>
            </a:r>
          </a:p>
          <a:p>
            <a:pPr marL="342900" indent="-342900" algn="just"/>
            <a:endParaRPr lang="es-ES" sz="1400" b="1" i="1" dirty="0" smtClean="0">
              <a:solidFill>
                <a:schemeClr val="tx1">
                  <a:lumMod val="65000"/>
                  <a:lumOff val="35000"/>
                </a:schemeClr>
              </a:solidFill>
              <a:latin typeface="TT Commons" panose="02000506040000020004" pitchFamily="50" charset="0"/>
            </a:endParaRPr>
          </a:p>
          <a:p>
            <a:pPr marL="342900" indent="-342900" algn="just">
              <a:buFont typeface="Arial" pitchFamily="34" charset="0"/>
              <a:buChar char="•"/>
            </a:pPr>
            <a:r>
              <a:rPr lang="es-ES" sz="1400" dirty="0" smtClean="0">
                <a:solidFill>
                  <a:schemeClr val="tx1">
                    <a:lumMod val="65000"/>
                    <a:lumOff val="35000"/>
                  </a:schemeClr>
                </a:solidFill>
                <a:latin typeface="TT Commons" panose="02000506040000020004" pitchFamily="50" charset="0"/>
              </a:rPr>
              <a:t>Inhibidor de la </a:t>
            </a:r>
            <a:r>
              <a:rPr lang="es-ES" sz="1400" dirty="0" err="1" smtClean="0">
                <a:solidFill>
                  <a:schemeClr val="tx1">
                    <a:lumMod val="65000"/>
                    <a:lumOff val="35000"/>
                  </a:schemeClr>
                </a:solidFill>
                <a:latin typeface="TT Commons" panose="02000506040000020004" pitchFamily="50" charset="0"/>
              </a:rPr>
              <a:t>tirosinasa</a:t>
            </a:r>
            <a:endParaRPr lang="es-ES" sz="1400" dirty="0" smtClean="0">
              <a:solidFill>
                <a:schemeClr val="tx1">
                  <a:lumMod val="65000"/>
                  <a:lumOff val="35000"/>
                </a:schemeClr>
              </a:solidFill>
              <a:latin typeface="TT Commons" panose="02000506040000020004" pitchFamily="50" charset="0"/>
            </a:endParaRPr>
          </a:p>
          <a:p>
            <a:pPr marL="342900" indent="-342900" algn="just">
              <a:buFont typeface="Arial" pitchFamily="34" charset="0"/>
              <a:buChar char="•"/>
            </a:pPr>
            <a:endParaRPr lang="es-ES" sz="1400" dirty="0" smtClean="0">
              <a:solidFill>
                <a:schemeClr val="tx1">
                  <a:lumMod val="65000"/>
                  <a:lumOff val="35000"/>
                </a:schemeClr>
              </a:solidFill>
              <a:latin typeface="TT Commons" panose="02000506040000020004" pitchFamily="50" charset="0"/>
              <a:ea typeface="Tahoma" pitchFamily="34" charset="0"/>
              <a:cs typeface="Tahoma" pitchFamily="34" charset="0"/>
            </a:endParaRPr>
          </a:p>
          <a:p>
            <a:pPr marL="342900" indent="-342900" algn="just">
              <a:buFont typeface="Arial" pitchFamily="34" charset="0"/>
              <a:buChar char="•"/>
            </a:pPr>
            <a:r>
              <a:rPr lang="es-ES" sz="1400" dirty="0" smtClean="0">
                <a:solidFill>
                  <a:schemeClr val="tx1">
                    <a:lumMod val="65000"/>
                    <a:lumOff val="35000"/>
                  </a:schemeClr>
                </a:solidFill>
                <a:latin typeface="TT Commons" panose="02000506040000020004" pitchFamily="50" charset="0"/>
                <a:ea typeface="Tahoma" pitchFamily="34" charset="0"/>
                <a:cs typeface="Tahoma" pitchFamily="34" charset="0"/>
              </a:rPr>
              <a:t>Estudios han demostrado que tiene propiedades antiinflamatorias.</a:t>
            </a:r>
          </a:p>
          <a:p>
            <a:pPr marL="342900" indent="-342900" algn="just"/>
            <a:endParaRPr lang="es-ES" sz="1400" dirty="0" smtClean="0">
              <a:solidFill>
                <a:schemeClr val="tx1">
                  <a:lumMod val="65000"/>
                  <a:lumOff val="35000"/>
                </a:schemeClr>
              </a:solidFill>
              <a:latin typeface="TT Commons" panose="02000506040000020004" pitchFamily="50" charset="0"/>
              <a:ea typeface="Tahoma" pitchFamily="34" charset="0"/>
              <a:cs typeface="Tahoma" pitchFamily="34" charset="0"/>
            </a:endParaRPr>
          </a:p>
        </p:txBody>
      </p:sp>
      <p:sp>
        <p:nvSpPr>
          <p:cNvPr id="24" name="23 Rectángulo"/>
          <p:cNvSpPr/>
          <p:nvPr/>
        </p:nvSpPr>
        <p:spPr>
          <a:xfrm>
            <a:off x="3567832" y="1920602"/>
            <a:ext cx="5256584" cy="2232248"/>
          </a:xfrm>
          <a:prstGeom prst="rect">
            <a:avLst/>
          </a:prstGeom>
          <a:noFill/>
          <a:ln>
            <a:solidFill>
              <a:schemeClr val="accent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T Commons" panose="02000506040000020004" pitchFamily="50" charset="0"/>
            </a:endParaRPr>
          </a:p>
        </p:txBody>
      </p:sp>
      <p:pic>
        <p:nvPicPr>
          <p:cNvPr id="13" name="12 Imagen" descr="Arbutin_structure.svg.png"/>
          <p:cNvPicPr>
            <a:picLocks noChangeAspect="1"/>
          </p:cNvPicPr>
          <p:nvPr/>
        </p:nvPicPr>
        <p:blipFill>
          <a:blip r:embed="rId2" cstate="print"/>
          <a:stretch>
            <a:fillRect/>
          </a:stretch>
        </p:blipFill>
        <p:spPr>
          <a:xfrm>
            <a:off x="1479600" y="2424658"/>
            <a:ext cx="1756777" cy="1315790"/>
          </a:xfrm>
          <a:prstGeom prst="rect">
            <a:avLst/>
          </a:prstGeom>
        </p:spPr>
      </p:pic>
      <p:sp>
        <p:nvSpPr>
          <p:cNvPr id="16" name="Título 8"/>
          <p:cNvSpPr>
            <a:spLocks noGrp="1"/>
          </p:cNvSpPr>
          <p:nvPr>
            <p:ph type="title"/>
          </p:nvPr>
        </p:nvSpPr>
        <p:spPr>
          <a:xfrm>
            <a:off x="698500" y="398871"/>
            <a:ext cx="2665473" cy="424732"/>
          </a:xfrm>
        </p:spPr>
        <p:txBody>
          <a:bodyPr/>
          <a:lstStyle/>
          <a:p>
            <a:r>
              <a:rPr lang="es-ES" sz="2400" spc="300" dirty="0" smtClean="0">
                <a:latin typeface="Bebas Neue Regular" panose="00000500000000000000" pitchFamily="50" charset="0"/>
              </a:rPr>
              <a:t>Principios activos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1036339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3567832" y="2120944"/>
            <a:ext cx="5256584" cy="2031325"/>
          </a:xfrm>
          <a:prstGeom prst="rect">
            <a:avLst/>
          </a:prstGeom>
          <a:noFill/>
        </p:spPr>
        <p:txBody>
          <a:bodyPr wrap="square" rtlCol="0">
            <a:spAutoFit/>
          </a:bodyPr>
          <a:lstStyle/>
          <a:p>
            <a:pPr marL="342900" indent="-342900"/>
            <a:r>
              <a:rPr lang="es-ES" sz="1400" b="1" i="1" dirty="0" smtClean="0">
                <a:solidFill>
                  <a:schemeClr val="tx1">
                    <a:lumMod val="65000"/>
                    <a:lumOff val="35000"/>
                  </a:schemeClr>
                </a:solidFill>
                <a:latin typeface="TT Commons" panose="02000506040000020004" pitchFamily="50" charset="0"/>
              </a:rPr>
              <a:t>Ácido </a:t>
            </a:r>
            <a:r>
              <a:rPr lang="es-ES" sz="1400" b="1" i="1" dirty="0" err="1" smtClean="0">
                <a:solidFill>
                  <a:schemeClr val="tx1">
                    <a:lumMod val="65000"/>
                    <a:lumOff val="35000"/>
                  </a:schemeClr>
                </a:solidFill>
                <a:latin typeface="TT Commons" panose="02000506040000020004" pitchFamily="50" charset="0"/>
              </a:rPr>
              <a:t>Kójico</a:t>
            </a:r>
            <a:endParaRPr lang="es-ES" sz="1400" b="1" i="1" dirty="0" smtClean="0">
              <a:solidFill>
                <a:schemeClr val="tx1">
                  <a:lumMod val="65000"/>
                  <a:lumOff val="35000"/>
                </a:schemeClr>
              </a:solidFill>
              <a:latin typeface="TT Commons" panose="02000506040000020004" pitchFamily="50" charset="0"/>
            </a:endParaRPr>
          </a:p>
          <a:p>
            <a:pPr marL="342900" indent="-342900" algn="just"/>
            <a:endParaRPr lang="es-ES" sz="1400" b="1" i="1" dirty="0" smtClean="0">
              <a:solidFill>
                <a:schemeClr val="tx1">
                  <a:lumMod val="65000"/>
                  <a:lumOff val="35000"/>
                </a:schemeClr>
              </a:solidFill>
              <a:latin typeface="TT Commons" panose="02000506040000020004" pitchFamily="50" charset="0"/>
            </a:endParaRPr>
          </a:p>
          <a:p>
            <a:pPr marL="342900" indent="-342900" algn="just">
              <a:buFont typeface="Arial" pitchFamily="34" charset="0"/>
              <a:buChar char="•"/>
            </a:pPr>
            <a:r>
              <a:rPr lang="es-ES" sz="1400" dirty="0" smtClean="0">
                <a:solidFill>
                  <a:schemeClr val="tx1">
                    <a:lumMod val="65000"/>
                    <a:lumOff val="35000"/>
                  </a:schemeClr>
                </a:solidFill>
                <a:latin typeface="TT Commons" panose="02000506040000020004" pitchFamily="50" charset="0"/>
              </a:rPr>
              <a:t>Se extrae del hongo </a:t>
            </a:r>
            <a:r>
              <a:rPr lang="es-ES" sz="1400" dirty="0" err="1" smtClean="0">
                <a:solidFill>
                  <a:schemeClr val="tx1">
                    <a:lumMod val="65000"/>
                    <a:lumOff val="35000"/>
                  </a:schemeClr>
                </a:solidFill>
                <a:latin typeface="TT Commons" panose="02000506040000020004" pitchFamily="50" charset="0"/>
              </a:rPr>
              <a:t>Aspergillus</a:t>
            </a:r>
            <a:r>
              <a:rPr lang="es-ES" sz="1400" dirty="0" smtClean="0">
                <a:solidFill>
                  <a:schemeClr val="tx1">
                    <a:lumMod val="65000"/>
                    <a:lumOff val="35000"/>
                  </a:schemeClr>
                </a:solidFill>
                <a:latin typeface="TT Commons" panose="02000506040000020004" pitchFamily="50" charset="0"/>
              </a:rPr>
              <a:t> </a:t>
            </a:r>
            <a:r>
              <a:rPr lang="es-ES" sz="1400" dirty="0" err="1" smtClean="0">
                <a:solidFill>
                  <a:schemeClr val="tx1">
                    <a:lumMod val="65000"/>
                    <a:lumOff val="35000"/>
                  </a:schemeClr>
                </a:solidFill>
                <a:latin typeface="TT Commons" panose="02000506040000020004" pitchFamily="50" charset="0"/>
              </a:rPr>
              <a:t>oryzae</a:t>
            </a:r>
            <a:r>
              <a:rPr lang="es-ES" sz="1400" dirty="0" smtClean="0">
                <a:solidFill>
                  <a:schemeClr val="tx1">
                    <a:lumMod val="65000"/>
                    <a:lumOff val="35000"/>
                  </a:schemeClr>
                </a:solidFill>
                <a:latin typeface="TT Commons" panose="02000506040000020004" pitchFamily="50" charset="0"/>
              </a:rPr>
              <a:t>.</a:t>
            </a:r>
          </a:p>
          <a:p>
            <a:pPr marL="342900" indent="-342900" algn="just"/>
            <a:endParaRPr lang="es-ES" sz="1400" dirty="0" smtClean="0">
              <a:solidFill>
                <a:schemeClr val="tx1">
                  <a:lumMod val="65000"/>
                  <a:lumOff val="35000"/>
                </a:schemeClr>
              </a:solidFill>
              <a:latin typeface="TT Commons" panose="02000506040000020004" pitchFamily="50" charset="0"/>
            </a:endParaRPr>
          </a:p>
          <a:p>
            <a:pPr marL="342900" indent="-342900" algn="just">
              <a:buFont typeface="Arial" pitchFamily="34" charset="0"/>
              <a:buChar char="•"/>
            </a:pPr>
            <a:r>
              <a:rPr lang="es-ES" sz="1400" dirty="0" smtClean="0">
                <a:solidFill>
                  <a:schemeClr val="tx1">
                    <a:lumMod val="65000"/>
                    <a:lumOff val="35000"/>
                  </a:schemeClr>
                </a:solidFill>
                <a:latin typeface="TT Commons" panose="02000506040000020004" pitchFamily="50" charset="0"/>
              </a:rPr>
              <a:t>Tiene función despigmentante  al inhibir la enzima </a:t>
            </a:r>
            <a:r>
              <a:rPr lang="es-ES" sz="1400" dirty="0" err="1" smtClean="0">
                <a:solidFill>
                  <a:schemeClr val="tx1">
                    <a:lumMod val="65000"/>
                    <a:lumOff val="35000"/>
                  </a:schemeClr>
                </a:solidFill>
                <a:latin typeface="TT Commons" panose="02000506040000020004" pitchFamily="50" charset="0"/>
              </a:rPr>
              <a:t>tirosinasa</a:t>
            </a:r>
            <a:r>
              <a:rPr lang="es-ES" sz="1400" dirty="0" smtClean="0">
                <a:solidFill>
                  <a:schemeClr val="tx1">
                    <a:lumMod val="65000"/>
                    <a:lumOff val="35000"/>
                  </a:schemeClr>
                </a:solidFill>
                <a:latin typeface="TT Commons" panose="02000506040000020004" pitchFamily="50" charset="0"/>
              </a:rPr>
              <a:t> responsable de la producción de melanina.</a:t>
            </a:r>
          </a:p>
          <a:p>
            <a:pPr marL="342900" indent="-342900" algn="just">
              <a:buFont typeface="Arial" pitchFamily="34" charset="0"/>
              <a:buChar char="•"/>
            </a:pPr>
            <a:endParaRPr lang="es-ES" sz="1400" dirty="0" smtClean="0">
              <a:solidFill>
                <a:schemeClr val="tx1">
                  <a:lumMod val="65000"/>
                  <a:lumOff val="35000"/>
                </a:schemeClr>
              </a:solidFill>
              <a:latin typeface="TT Commons" panose="02000506040000020004" pitchFamily="50" charset="0"/>
              <a:ea typeface="Tahoma" pitchFamily="34" charset="0"/>
              <a:cs typeface="Tahoma" pitchFamily="34" charset="0"/>
            </a:endParaRPr>
          </a:p>
          <a:p>
            <a:pPr marL="342900" indent="-342900" algn="just">
              <a:buFont typeface="Arial" pitchFamily="34" charset="0"/>
              <a:buChar char="•"/>
            </a:pPr>
            <a:r>
              <a:rPr lang="es-ES" sz="1400" dirty="0" smtClean="0">
                <a:solidFill>
                  <a:schemeClr val="tx1">
                    <a:lumMod val="65000"/>
                    <a:lumOff val="35000"/>
                  </a:schemeClr>
                </a:solidFill>
                <a:latin typeface="TT Commons" panose="02000506040000020004" pitchFamily="50" charset="0"/>
                <a:ea typeface="Tahoma" pitchFamily="34" charset="0"/>
                <a:cs typeface="Tahoma" pitchFamily="34" charset="0"/>
              </a:rPr>
              <a:t>También presenta acción antimicrobiana.</a:t>
            </a:r>
          </a:p>
          <a:p>
            <a:pPr marL="342900" indent="-342900" algn="just"/>
            <a:endParaRPr lang="es-ES" sz="1400" dirty="0" smtClean="0">
              <a:solidFill>
                <a:schemeClr val="tx1">
                  <a:lumMod val="65000"/>
                  <a:lumOff val="35000"/>
                </a:schemeClr>
              </a:solidFill>
              <a:latin typeface="TT Commons" panose="02000506040000020004" pitchFamily="50" charset="0"/>
              <a:ea typeface="Tahoma" pitchFamily="34" charset="0"/>
              <a:cs typeface="Tahoma" pitchFamily="34" charset="0"/>
            </a:endParaRPr>
          </a:p>
        </p:txBody>
      </p:sp>
      <p:sp>
        <p:nvSpPr>
          <p:cNvPr id="24" name="23 Rectángulo"/>
          <p:cNvSpPr/>
          <p:nvPr/>
        </p:nvSpPr>
        <p:spPr>
          <a:xfrm>
            <a:off x="3567832" y="1920602"/>
            <a:ext cx="5256584" cy="2232248"/>
          </a:xfrm>
          <a:prstGeom prst="rect">
            <a:avLst/>
          </a:prstGeom>
          <a:noFill/>
          <a:ln>
            <a:solidFill>
              <a:schemeClr val="accent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T Commons" panose="02000506040000020004" pitchFamily="50" charset="0"/>
            </a:endParaRPr>
          </a:p>
        </p:txBody>
      </p:sp>
      <p:pic>
        <p:nvPicPr>
          <p:cNvPr id="9218" name="Picture 2" descr="Resultado de imagen de kojic acid pubchem"/>
          <p:cNvPicPr>
            <a:picLocks noChangeAspect="1" noChangeArrowheads="1"/>
          </p:cNvPicPr>
          <p:nvPr/>
        </p:nvPicPr>
        <p:blipFill>
          <a:blip r:embed="rId2" cstate="print"/>
          <a:srcRect/>
          <a:stretch>
            <a:fillRect/>
          </a:stretch>
        </p:blipFill>
        <p:spPr bwMode="auto">
          <a:xfrm>
            <a:off x="1623616" y="2280642"/>
            <a:ext cx="1718134" cy="1066428"/>
          </a:xfrm>
          <a:prstGeom prst="rect">
            <a:avLst/>
          </a:prstGeom>
          <a:noFill/>
        </p:spPr>
      </p:pic>
      <p:sp>
        <p:nvSpPr>
          <p:cNvPr id="14" name="Título 8"/>
          <p:cNvSpPr>
            <a:spLocks noGrp="1"/>
          </p:cNvSpPr>
          <p:nvPr>
            <p:ph type="title"/>
          </p:nvPr>
        </p:nvSpPr>
        <p:spPr>
          <a:xfrm>
            <a:off x="698500" y="398871"/>
            <a:ext cx="2665473" cy="424732"/>
          </a:xfrm>
        </p:spPr>
        <p:txBody>
          <a:bodyPr/>
          <a:lstStyle/>
          <a:p>
            <a:r>
              <a:rPr lang="es-ES" sz="2400" spc="300" dirty="0" smtClean="0">
                <a:latin typeface="Bebas Neue Regular" panose="00000500000000000000" pitchFamily="50" charset="0"/>
              </a:rPr>
              <a:t>Principios activos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1036339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Rectángulo"/>
          <p:cNvSpPr/>
          <p:nvPr/>
        </p:nvSpPr>
        <p:spPr>
          <a:xfrm>
            <a:off x="3363973" y="1632570"/>
            <a:ext cx="5472608" cy="2880320"/>
          </a:xfrm>
          <a:prstGeom prst="rect">
            <a:avLst/>
          </a:prstGeom>
          <a:noFill/>
          <a:ln>
            <a:solidFill>
              <a:schemeClr val="accent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T Commons" panose="02000506040000020004" pitchFamily="50" charset="0"/>
            </a:endParaRPr>
          </a:p>
        </p:txBody>
      </p:sp>
      <p:pic>
        <p:nvPicPr>
          <p:cNvPr id="8194" name="Picture 2" descr="http://www.cosmeceuticalcenter.com/blog/wp-content/uploads/2018/05/retinol2.png"/>
          <p:cNvPicPr>
            <a:picLocks noChangeAspect="1" noChangeArrowheads="1"/>
          </p:cNvPicPr>
          <p:nvPr/>
        </p:nvPicPr>
        <p:blipFill>
          <a:blip r:embed="rId2" cstate="print"/>
          <a:srcRect/>
          <a:stretch>
            <a:fillRect/>
          </a:stretch>
        </p:blipFill>
        <p:spPr bwMode="auto">
          <a:xfrm>
            <a:off x="1131725" y="2496666"/>
            <a:ext cx="2126354" cy="657237"/>
          </a:xfrm>
          <a:prstGeom prst="rect">
            <a:avLst/>
          </a:prstGeom>
          <a:noFill/>
        </p:spPr>
      </p:pic>
      <p:sp>
        <p:nvSpPr>
          <p:cNvPr id="13" name="16 CuadroTexto"/>
          <p:cNvSpPr txBox="1"/>
          <p:nvPr/>
        </p:nvSpPr>
        <p:spPr>
          <a:xfrm>
            <a:off x="3363973" y="1704578"/>
            <a:ext cx="5256584" cy="3524042"/>
          </a:xfrm>
          <a:prstGeom prst="rect">
            <a:avLst/>
          </a:prstGeom>
          <a:noFill/>
        </p:spPr>
        <p:txBody>
          <a:bodyPr wrap="square" rtlCol="0">
            <a:spAutoFit/>
          </a:bodyPr>
          <a:lstStyle/>
          <a:p>
            <a:pPr marL="342900" indent="-342900"/>
            <a:r>
              <a:rPr lang="es-ES" sz="1400" b="1" i="1" dirty="0" err="1" smtClean="0">
                <a:solidFill>
                  <a:schemeClr val="tx1">
                    <a:lumMod val="65000"/>
                    <a:lumOff val="35000"/>
                  </a:schemeClr>
                </a:solidFill>
                <a:latin typeface="TT Commons" panose="02000506040000020004" pitchFamily="50" charset="0"/>
              </a:rPr>
              <a:t>Retinol</a:t>
            </a:r>
            <a:endParaRPr lang="es-ES" sz="1400" b="1" i="1" dirty="0" smtClean="0">
              <a:solidFill>
                <a:schemeClr val="tx1">
                  <a:lumMod val="65000"/>
                  <a:lumOff val="35000"/>
                </a:schemeClr>
              </a:solidFill>
              <a:latin typeface="TT Commons" panose="02000506040000020004" pitchFamily="50" charset="0"/>
            </a:endParaRPr>
          </a:p>
          <a:p>
            <a:pPr marL="342900" indent="-342900" algn="just"/>
            <a:endParaRPr lang="es-ES" sz="1400" b="1" i="1" dirty="0" smtClean="0">
              <a:solidFill>
                <a:schemeClr val="tx1">
                  <a:lumMod val="65000"/>
                  <a:lumOff val="35000"/>
                </a:schemeClr>
              </a:solidFill>
              <a:latin typeface="TT Commons" panose="02000506040000020004" pitchFamily="50" charset="0"/>
            </a:endParaRPr>
          </a:p>
          <a:p>
            <a:pPr marL="285750" indent="-285750">
              <a:lnSpc>
                <a:spcPct val="150000"/>
              </a:lnSpc>
              <a:buFont typeface="Arial" charset="0"/>
              <a:buChar char="•"/>
            </a:pPr>
            <a:r>
              <a:rPr lang="es-ES" sz="1400" dirty="0" smtClean="0">
                <a:solidFill>
                  <a:schemeClr val="tx1">
                    <a:lumMod val="65000"/>
                    <a:lumOff val="35000"/>
                  </a:schemeClr>
                </a:solidFill>
                <a:latin typeface="TT Commons" panose="02000506040000020004" pitchFamily="50" charset="0"/>
              </a:rPr>
              <a:t>Fortalece el mecanismo de defensa natural de la piel frente a los radicales libres.   </a:t>
            </a:r>
          </a:p>
          <a:p>
            <a:pPr marL="285750" indent="-285750">
              <a:lnSpc>
                <a:spcPct val="150000"/>
              </a:lnSpc>
              <a:buFont typeface="Arial" charset="0"/>
              <a:buChar char="•"/>
            </a:pPr>
            <a:r>
              <a:rPr lang="es-ES" sz="1400" dirty="0" smtClean="0">
                <a:solidFill>
                  <a:schemeClr val="tx1">
                    <a:lumMod val="65000"/>
                    <a:lumOff val="35000"/>
                  </a:schemeClr>
                </a:solidFill>
                <a:latin typeface="TT Commons" panose="02000506040000020004" pitchFamily="50" charset="0"/>
              </a:rPr>
              <a:t>Aumenta la regeneración celular, potencia la </a:t>
            </a:r>
            <a:r>
              <a:rPr lang="es-ES" sz="1400" b="1" dirty="0" smtClean="0">
                <a:solidFill>
                  <a:schemeClr val="tx1">
                    <a:lumMod val="65000"/>
                    <a:lumOff val="35000"/>
                  </a:schemeClr>
                </a:solidFill>
                <a:latin typeface="TT Commons" panose="02000506040000020004" pitchFamily="50" charset="0"/>
              </a:rPr>
              <a:t>renovación celular  </a:t>
            </a:r>
          </a:p>
          <a:p>
            <a:pPr marL="285750" indent="-285750">
              <a:lnSpc>
                <a:spcPct val="150000"/>
              </a:lnSpc>
              <a:buFont typeface="Arial" charset="0"/>
              <a:buChar char="•"/>
            </a:pPr>
            <a:r>
              <a:rPr lang="es-ES" sz="1400" dirty="0" smtClean="0">
                <a:solidFill>
                  <a:schemeClr val="tx1">
                    <a:lumMod val="65000"/>
                    <a:lumOff val="35000"/>
                  </a:schemeClr>
                </a:solidFill>
                <a:latin typeface="TT Commons" panose="02000506040000020004" pitchFamily="50" charset="0"/>
              </a:rPr>
              <a:t>Estimula la síntesis de colágeno y elastina.   </a:t>
            </a:r>
          </a:p>
          <a:p>
            <a:pPr marL="285750" indent="-285750">
              <a:lnSpc>
                <a:spcPct val="150000"/>
              </a:lnSpc>
              <a:buFont typeface="Arial" charset="0"/>
              <a:buChar char="•"/>
            </a:pPr>
            <a:r>
              <a:rPr lang="es-ES" sz="1400" dirty="0" smtClean="0">
                <a:solidFill>
                  <a:schemeClr val="tx1">
                    <a:lumMod val="65000"/>
                    <a:lumOff val="35000"/>
                  </a:schemeClr>
                </a:solidFill>
                <a:latin typeface="TT Commons" panose="02000506040000020004" pitchFamily="50" charset="0"/>
              </a:rPr>
              <a:t>Reduce las arrugas de la piel y las líneas finas.  </a:t>
            </a:r>
          </a:p>
          <a:p>
            <a:pPr marL="285750" indent="-285750">
              <a:lnSpc>
                <a:spcPct val="150000"/>
              </a:lnSpc>
              <a:buFont typeface="Arial" charset="0"/>
              <a:buChar char="•"/>
            </a:pPr>
            <a:r>
              <a:rPr lang="es-ES" sz="1400" dirty="0" smtClean="0">
                <a:solidFill>
                  <a:schemeClr val="tx1">
                    <a:lumMod val="65000"/>
                    <a:lumOff val="35000"/>
                  </a:schemeClr>
                </a:solidFill>
                <a:latin typeface="TT Commons" panose="02000506040000020004" pitchFamily="50" charset="0"/>
              </a:rPr>
              <a:t>Ayuda en el desvanecimiento de las manchas</a:t>
            </a:r>
          </a:p>
          <a:p>
            <a:pPr marL="285750" indent="-285750">
              <a:lnSpc>
                <a:spcPct val="150000"/>
              </a:lnSpc>
              <a:buFont typeface="Arial" charset="0"/>
              <a:buChar char="•"/>
            </a:pPr>
            <a:r>
              <a:rPr lang="es-ES" sz="1400" dirty="0" smtClean="0">
                <a:solidFill>
                  <a:schemeClr val="tx1">
                    <a:lumMod val="65000"/>
                    <a:lumOff val="35000"/>
                  </a:schemeClr>
                </a:solidFill>
                <a:latin typeface="TT Commons" panose="02000506040000020004" pitchFamily="50" charset="0"/>
              </a:rPr>
              <a:t>Actúa como exfoliante y estimulante de la regeneración celular</a:t>
            </a:r>
            <a:endParaRPr lang="es-ES" sz="1400" i="1" dirty="0" smtClean="0">
              <a:solidFill>
                <a:schemeClr val="tx1">
                  <a:lumMod val="65000"/>
                  <a:lumOff val="35000"/>
                </a:schemeClr>
              </a:solidFill>
              <a:latin typeface="TT Commons" panose="02000506040000020004" pitchFamily="50" charset="0"/>
            </a:endParaRPr>
          </a:p>
          <a:p>
            <a:pPr marL="342900" indent="-342900">
              <a:buFont typeface="Arial" pitchFamily="34" charset="0"/>
              <a:buChar char="•"/>
            </a:pPr>
            <a:endParaRPr lang="es-ES" sz="1400" i="1" dirty="0" smtClean="0">
              <a:solidFill>
                <a:schemeClr val="tx1">
                  <a:lumMod val="65000"/>
                  <a:lumOff val="35000"/>
                </a:schemeClr>
              </a:solidFill>
              <a:latin typeface="TT Commons" panose="02000506040000020004" pitchFamily="50" charset="0"/>
            </a:endParaRPr>
          </a:p>
          <a:p>
            <a:pPr marL="342900" indent="-342900">
              <a:buFont typeface="Arial" pitchFamily="34" charset="0"/>
              <a:buChar char="•"/>
            </a:pPr>
            <a:endParaRPr lang="es-ES" sz="1600" dirty="0" smtClean="0">
              <a:solidFill>
                <a:schemeClr val="tx1">
                  <a:lumMod val="65000"/>
                  <a:lumOff val="35000"/>
                </a:schemeClr>
              </a:solidFill>
              <a:latin typeface="TT Commons" panose="02000506040000020004" pitchFamily="50" charset="0"/>
            </a:endParaRPr>
          </a:p>
          <a:p>
            <a:pPr marL="342900" indent="-342900">
              <a:buFont typeface="Arial" pitchFamily="34" charset="0"/>
              <a:buChar char="•"/>
            </a:pPr>
            <a:endParaRPr lang="es-ES" sz="1600" dirty="0" smtClean="0">
              <a:solidFill>
                <a:schemeClr val="tx1">
                  <a:lumMod val="65000"/>
                  <a:lumOff val="35000"/>
                </a:schemeClr>
              </a:solidFill>
              <a:latin typeface="TT Commons" panose="02000506040000020004" pitchFamily="50" charset="0"/>
            </a:endParaRPr>
          </a:p>
        </p:txBody>
      </p:sp>
      <p:sp>
        <p:nvSpPr>
          <p:cNvPr id="16" name="Título 8"/>
          <p:cNvSpPr>
            <a:spLocks noGrp="1"/>
          </p:cNvSpPr>
          <p:nvPr>
            <p:ph type="title"/>
          </p:nvPr>
        </p:nvSpPr>
        <p:spPr>
          <a:xfrm>
            <a:off x="698500" y="398871"/>
            <a:ext cx="2665473" cy="424732"/>
          </a:xfrm>
        </p:spPr>
        <p:txBody>
          <a:bodyPr/>
          <a:lstStyle/>
          <a:p>
            <a:r>
              <a:rPr lang="es-ES" sz="2400" spc="300" dirty="0" smtClean="0">
                <a:latin typeface="Bebas Neue Regular" panose="00000500000000000000" pitchFamily="50" charset="0"/>
              </a:rPr>
              <a:t>Principios activos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1036339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Resultado de imagen de queratinocitos"/>
          <p:cNvPicPr>
            <a:picLocks noChangeAspect="1" noChangeArrowheads="1"/>
          </p:cNvPicPr>
          <p:nvPr/>
        </p:nvPicPr>
        <p:blipFill>
          <a:blip r:embed="rId2" cstate="print"/>
          <a:srcRect/>
          <a:stretch>
            <a:fillRect/>
          </a:stretch>
        </p:blipFill>
        <p:spPr bwMode="auto">
          <a:xfrm>
            <a:off x="703301" y="3115158"/>
            <a:ext cx="2808312" cy="1891915"/>
          </a:xfrm>
          <a:prstGeom prst="rect">
            <a:avLst/>
          </a:prstGeom>
          <a:noFill/>
        </p:spPr>
      </p:pic>
      <p:sp>
        <p:nvSpPr>
          <p:cNvPr id="17" name="16 CuadroTexto"/>
          <p:cNvSpPr txBox="1"/>
          <p:nvPr/>
        </p:nvSpPr>
        <p:spPr>
          <a:xfrm>
            <a:off x="3719742" y="1200522"/>
            <a:ext cx="5112568" cy="1169551"/>
          </a:xfrm>
          <a:prstGeom prst="rect">
            <a:avLst/>
          </a:prstGeom>
          <a:noFill/>
        </p:spPr>
        <p:txBody>
          <a:bodyPr wrap="square" rtlCol="0">
            <a:spAutoFit/>
          </a:bodyPr>
          <a:lstStyle/>
          <a:p>
            <a:pPr marL="342900" indent="-342900" algn="just"/>
            <a:r>
              <a:rPr lang="es-ES" sz="1400" dirty="0" smtClean="0">
                <a:solidFill>
                  <a:srgbClr val="595959"/>
                </a:solidFill>
                <a:latin typeface="TT Commons" panose="02000506040000020004" pitchFamily="50" charset="0"/>
              </a:rPr>
              <a:t>El color de la piel es el resultado de la combinación de una serie de componentes como son el rojo de la oxihemoglobina, el azulado de la hemoglobina reducida, el amarillo del caroteno y el pardo de la melanina.</a:t>
            </a:r>
            <a:endParaRPr lang="es-ES" sz="1400" dirty="0" smtClean="0">
              <a:solidFill>
                <a:schemeClr val="tx1">
                  <a:lumMod val="65000"/>
                  <a:lumOff val="35000"/>
                </a:schemeClr>
              </a:solidFill>
              <a:latin typeface="TT Commons" panose="02000506040000020004" pitchFamily="50" charset="0"/>
            </a:endParaRPr>
          </a:p>
          <a:p>
            <a:pPr marL="342900" indent="-342900" algn="just"/>
            <a:endParaRPr lang="es-ES" sz="1400" dirty="0" smtClean="0">
              <a:solidFill>
                <a:schemeClr val="tx1">
                  <a:lumMod val="65000"/>
                  <a:lumOff val="35000"/>
                </a:schemeClr>
              </a:solidFill>
              <a:latin typeface="TT Commons" panose="02000506040000020004" pitchFamily="50" charset="0"/>
            </a:endParaRPr>
          </a:p>
        </p:txBody>
      </p:sp>
      <p:pic>
        <p:nvPicPr>
          <p:cNvPr id="25" name="24 Imagen" descr="melanocito.png"/>
          <p:cNvPicPr>
            <a:picLocks noChangeAspect="1"/>
          </p:cNvPicPr>
          <p:nvPr/>
        </p:nvPicPr>
        <p:blipFill>
          <a:blip r:embed="rId3" cstate="print"/>
          <a:stretch>
            <a:fillRect/>
          </a:stretch>
        </p:blipFill>
        <p:spPr>
          <a:xfrm>
            <a:off x="847316" y="1200522"/>
            <a:ext cx="2311551" cy="2089369"/>
          </a:xfrm>
          <a:prstGeom prst="rect">
            <a:avLst/>
          </a:prstGeom>
        </p:spPr>
      </p:pic>
      <p:sp>
        <p:nvSpPr>
          <p:cNvPr id="26" name="25 CuadroTexto"/>
          <p:cNvSpPr txBox="1"/>
          <p:nvPr/>
        </p:nvSpPr>
        <p:spPr>
          <a:xfrm>
            <a:off x="3655628" y="2245206"/>
            <a:ext cx="5240796" cy="2893100"/>
          </a:xfrm>
          <a:prstGeom prst="rect">
            <a:avLst/>
          </a:prstGeom>
          <a:noFill/>
        </p:spPr>
        <p:txBody>
          <a:bodyPr wrap="square" rtlCol="0">
            <a:spAutoFit/>
          </a:bodyPr>
          <a:lstStyle/>
          <a:p>
            <a:pPr marL="342900" indent="-342900" algn="just"/>
            <a:endParaRPr lang="es-ES" sz="1400" dirty="0" smtClean="0">
              <a:solidFill>
                <a:schemeClr val="tx1">
                  <a:lumMod val="65000"/>
                  <a:lumOff val="35000"/>
                </a:schemeClr>
              </a:solidFill>
              <a:latin typeface="TT Commons" panose="02000506040000020004" pitchFamily="50" charset="0"/>
            </a:endParaRPr>
          </a:p>
          <a:p>
            <a:pPr marL="342900" indent="-342900" algn="just"/>
            <a:r>
              <a:rPr lang="es-ES" sz="1400" dirty="0" smtClean="0">
                <a:solidFill>
                  <a:schemeClr val="tx1">
                    <a:lumMod val="65000"/>
                    <a:lumOff val="35000"/>
                  </a:schemeClr>
                </a:solidFill>
                <a:latin typeface="TT Commons" panose="02000506040000020004" pitchFamily="50" charset="0"/>
              </a:rPr>
              <a:t>La melanina, el pigmento natural de la piel, se sintetiza en los </a:t>
            </a:r>
            <a:r>
              <a:rPr lang="es-ES" sz="1400" dirty="0" err="1" smtClean="0">
                <a:solidFill>
                  <a:schemeClr val="tx1">
                    <a:lumMod val="65000"/>
                    <a:lumOff val="35000"/>
                  </a:schemeClr>
                </a:solidFill>
                <a:latin typeface="TT Commons" panose="02000506040000020004" pitchFamily="50" charset="0"/>
              </a:rPr>
              <a:t>melanocitos</a:t>
            </a:r>
            <a:r>
              <a:rPr lang="es-ES" sz="1400" dirty="0" smtClean="0">
                <a:solidFill>
                  <a:schemeClr val="tx1">
                    <a:lumMod val="65000"/>
                    <a:lumOff val="35000"/>
                  </a:schemeClr>
                </a:solidFill>
                <a:latin typeface="TT Commons" panose="02000506040000020004" pitchFamily="50" charset="0"/>
              </a:rPr>
              <a:t> en diversas concentraciones, dependiendo del tipo de piel (disposición genética) y de los efectos ambientales. Los </a:t>
            </a:r>
            <a:r>
              <a:rPr lang="es-ES" sz="1400" dirty="0" err="1" smtClean="0">
                <a:solidFill>
                  <a:schemeClr val="tx1">
                    <a:lumMod val="65000"/>
                    <a:lumOff val="35000"/>
                  </a:schemeClr>
                </a:solidFill>
                <a:latin typeface="TT Commons" panose="02000506040000020004" pitchFamily="50" charset="0"/>
              </a:rPr>
              <a:t>melanocitos</a:t>
            </a:r>
            <a:r>
              <a:rPr lang="es-ES" sz="1400" dirty="0" smtClean="0">
                <a:solidFill>
                  <a:schemeClr val="tx1">
                    <a:lumMod val="65000"/>
                    <a:lumOff val="35000"/>
                  </a:schemeClr>
                </a:solidFill>
                <a:latin typeface="TT Commons" panose="02000506040000020004" pitchFamily="50" charset="0"/>
              </a:rPr>
              <a:t> son células que se dan en la membrana basal de la epidermis. La luz ultravioleta estimula las células en su capa basal, causándolas dividirse más rápidamente. Los </a:t>
            </a:r>
            <a:r>
              <a:rPr lang="es-ES" sz="1400" dirty="0" err="1" smtClean="0">
                <a:solidFill>
                  <a:schemeClr val="tx1">
                    <a:lumMod val="65000"/>
                    <a:lumOff val="35000"/>
                  </a:schemeClr>
                </a:solidFill>
                <a:latin typeface="TT Commons" panose="02000506040000020004" pitchFamily="50" charset="0"/>
              </a:rPr>
              <a:t>melanocitos</a:t>
            </a:r>
            <a:r>
              <a:rPr lang="es-ES" sz="1400" dirty="0" smtClean="0">
                <a:solidFill>
                  <a:schemeClr val="tx1">
                    <a:lumMod val="65000"/>
                    <a:lumOff val="35000"/>
                  </a:schemeClr>
                </a:solidFill>
                <a:latin typeface="TT Commons" panose="02000506040000020004" pitchFamily="50" charset="0"/>
              </a:rPr>
              <a:t> se estimulan también por luz ultravioleta, produciendo cantidades mayores de melanina.</a:t>
            </a:r>
          </a:p>
          <a:p>
            <a:pPr marL="342900" indent="-342900" algn="just"/>
            <a:endParaRPr lang="es-ES" sz="1400" dirty="0" smtClean="0">
              <a:solidFill>
                <a:schemeClr val="tx1">
                  <a:lumMod val="65000"/>
                  <a:lumOff val="35000"/>
                </a:schemeClr>
              </a:solidFill>
              <a:latin typeface="TT Commons" panose="02000506040000020004" pitchFamily="50" charset="0"/>
            </a:endParaRPr>
          </a:p>
          <a:p>
            <a:pPr marL="342900" indent="-342900" algn="just"/>
            <a:r>
              <a:rPr lang="es-ES" sz="1400" dirty="0" smtClean="0">
                <a:solidFill>
                  <a:schemeClr val="tx1">
                    <a:lumMod val="65000"/>
                    <a:lumOff val="35000"/>
                  </a:schemeClr>
                </a:solidFill>
                <a:latin typeface="TT Commons" panose="02000506040000020004" pitchFamily="50" charset="0"/>
              </a:rPr>
              <a:t>La melanina se transporta después dentro de los </a:t>
            </a:r>
            <a:r>
              <a:rPr lang="es-ES" sz="1400" dirty="0" err="1" smtClean="0">
                <a:solidFill>
                  <a:schemeClr val="tx1">
                    <a:lumMod val="65000"/>
                    <a:lumOff val="35000"/>
                  </a:schemeClr>
                </a:solidFill>
                <a:latin typeface="TT Commons" panose="02000506040000020004" pitchFamily="50" charset="0"/>
              </a:rPr>
              <a:t>queratinocitos</a:t>
            </a:r>
            <a:r>
              <a:rPr lang="es-ES" sz="1400" dirty="0" smtClean="0">
                <a:solidFill>
                  <a:schemeClr val="tx1">
                    <a:lumMod val="65000"/>
                    <a:lumOff val="35000"/>
                  </a:schemeClr>
                </a:solidFill>
                <a:latin typeface="TT Commons" panose="02000506040000020004" pitchFamily="50" charset="0"/>
              </a:rPr>
              <a:t>, donde llega a ser visible como color de piel marrón.</a:t>
            </a:r>
          </a:p>
          <a:p>
            <a:pPr marL="342900" indent="-342900" algn="just"/>
            <a:endParaRPr lang="es-ES" sz="1400" dirty="0" smtClean="0">
              <a:solidFill>
                <a:schemeClr val="tx1">
                  <a:lumMod val="65000"/>
                  <a:lumOff val="35000"/>
                </a:schemeClr>
              </a:solidFill>
              <a:latin typeface="TT Commons" panose="02000506040000020004" pitchFamily="50" charset="0"/>
            </a:endParaRPr>
          </a:p>
        </p:txBody>
      </p:sp>
      <p:sp>
        <p:nvSpPr>
          <p:cNvPr id="14" name="Título 8"/>
          <p:cNvSpPr>
            <a:spLocks noGrp="1"/>
          </p:cNvSpPr>
          <p:nvPr>
            <p:ph type="title"/>
          </p:nvPr>
        </p:nvSpPr>
        <p:spPr>
          <a:xfrm>
            <a:off x="698500" y="398871"/>
            <a:ext cx="3798669" cy="424732"/>
          </a:xfrm>
        </p:spPr>
        <p:txBody>
          <a:bodyPr/>
          <a:lstStyle/>
          <a:p>
            <a:r>
              <a:rPr lang="es-ES" sz="2400" spc="300" dirty="0" smtClean="0">
                <a:latin typeface="Bebas Neue Regular" panose="00000500000000000000" pitchFamily="50" charset="0"/>
              </a:rPr>
              <a:t>Causas de la pigmentación</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Rectángulo"/>
          <p:cNvSpPr/>
          <p:nvPr/>
        </p:nvSpPr>
        <p:spPr>
          <a:xfrm>
            <a:off x="3363973" y="1200522"/>
            <a:ext cx="5472608" cy="3600400"/>
          </a:xfrm>
          <a:prstGeom prst="rect">
            <a:avLst/>
          </a:prstGeom>
          <a:noFill/>
          <a:ln>
            <a:solidFill>
              <a:schemeClr val="accent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T Commons" panose="02000506040000020004" pitchFamily="50" charset="0"/>
            </a:endParaRPr>
          </a:p>
        </p:txBody>
      </p:sp>
      <p:sp>
        <p:nvSpPr>
          <p:cNvPr id="14" name="16 CuadroTexto"/>
          <p:cNvSpPr txBox="1"/>
          <p:nvPr/>
        </p:nvSpPr>
        <p:spPr>
          <a:xfrm>
            <a:off x="3363973" y="1272530"/>
            <a:ext cx="5112568" cy="3970318"/>
          </a:xfrm>
          <a:prstGeom prst="rect">
            <a:avLst/>
          </a:prstGeom>
          <a:noFill/>
        </p:spPr>
        <p:txBody>
          <a:bodyPr wrap="square" rtlCol="0">
            <a:spAutoFit/>
          </a:bodyPr>
          <a:lstStyle/>
          <a:p>
            <a:pPr marL="342900" indent="-342900"/>
            <a:r>
              <a:rPr lang="es-ES" sz="1400" b="1" i="1" dirty="0" smtClean="0">
                <a:solidFill>
                  <a:schemeClr val="tx1">
                    <a:lumMod val="65000"/>
                    <a:lumOff val="35000"/>
                  </a:schemeClr>
                </a:solidFill>
                <a:latin typeface="TT Commons" panose="02000506040000020004" pitchFamily="50" charset="0"/>
              </a:rPr>
              <a:t>Vitamina C (Antioxidante hidrosoluble)</a:t>
            </a:r>
          </a:p>
          <a:p>
            <a:pPr marL="342900" indent="-342900" algn="just"/>
            <a:endParaRPr lang="es-ES" sz="1400" b="1" i="1" dirty="0" smtClean="0">
              <a:solidFill>
                <a:schemeClr val="tx1">
                  <a:lumMod val="65000"/>
                  <a:lumOff val="35000"/>
                </a:schemeClr>
              </a:solidFill>
              <a:latin typeface="TT Commons" panose="02000506040000020004" pitchFamily="50" charset="0"/>
            </a:endParaRPr>
          </a:p>
          <a:p>
            <a:pPr marL="342900" indent="-342900" algn="just">
              <a:buFont typeface="Arial" pitchFamily="34" charset="0"/>
              <a:buChar char="•"/>
            </a:pPr>
            <a:r>
              <a:rPr lang="es-ES" sz="1400" dirty="0" smtClean="0">
                <a:solidFill>
                  <a:schemeClr val="tx1">
                    <a:lumMod val="65000"/>
                    <a:lumOff val="35000"/>
                  </a:schemeClr>
                </a:solidFill>
                <a:latin typeface="TT Commons" panose="02000506040000020004" pitchFamily="50" charset="0"/>
              </a:rPr>
              <a:t>La vitamina C es una forma química del </a:t>
            </a:r>
            <a:r>
              <a:rPr lang="es-ES" sz="1400" b="1" dirty="0" smtClean="0">
                <a:solidFill>
                  <a:schemeClr val="tx1">
                    <a:lumMod val="65000"/>
                    <a:lumOff val="35000"/>
                  </a:schemeClr>
                </a:solidFill>
                <a:latin typeface="TT Commons" panose="02000506040000020004" pitchFamily="50" charset="0"/>
              </a:rPr>
              <a:t>ácido ascórbico. </a:t>
            </a:r>
            <a:r>
              <a:rPr lang="es-ES" sz="1400" dirty="0" smtClean="0">
                <a:solidFill>
                  <a:schemeClr val="tx1">
                    <a:lumMod val="65000"/>
                    <a:lumOff val="35000"/>
                  </a:schemeClr>
                </a:solidFill>
                <a:latin typeface="TT Commons" panose="02000506040000020004" pitchFamily="50" charset="0"/>
              </a:rPr>
              <a:t>Se trata de una vitamina </a:t>
            </a:r>
            <a:r>
              <a:rPr lang="es-ES" sz="1400" b="1" dirty="0" smtClean="0">
                <a:solidFill>
                  <a:schemeClr val="tx1">
                    <a:lumMod val="65000"/>
                    <a:lumOff val="35000"/>
                  </a:schemeClr>
                </a:solidFill>
                <a:latin typeface="TT Commons" panose="02000506040000020004" pitchFamily="50" charset="0"/>
              </a:rPr>
              <a:t>hidrosoluble</a:t>
            </a:r>
            <a:r>
              <a:rPr lang="es-ES" sz="1400" dirty="0" smtClean="0">
                <a:solidFill>
                  <a:schemeClr val="tx1">
                    <a:lumMod val="65000"/>
                    <a:lumOff val="35000"/>
                  </a:schemeClr>
                </a:solidFill>
                <a:latin typeface="TT Commons" panose="02000506040000020004" pitchFamily="50" charset="0"/>
              </a:rPr>
              <a:t>, con gran acción antioxidante.</a:t>
            </a:r>
          </a:p>
          <a:p>
            <a:pPr marL="342900" indent="-342900" algn="just"/>
            <a:endParaRPr lang="es-ES" sz="1400" dirty="0" smtClean="0">
              <a:solidFill>
                <a:schemeClr val="tx1">
                  <a:lumMod val="65000"/>
                  <a:lumOff val="35000"/>
                </a:schemeClr>
              </a:solidFill>
              <a:latin typeface="TT Commons" panose="02000506040000020004" pitchFamily="50" charset="0"/>
            </a:endParaRPr>
          </a:p>
          <a:p>
            <a:pPr marL="342900" indent="-342900" algn="just">
              <a:buFont typeface="Arial" pitchFamily="34" charset="0"/>
              <a:buChar char="•"/>
            </a:pPr>
            <a:r>
              <a:rPr lang="es-ES" sz="1400" dirty="0" smtClean="0">
                <a:solidFill>
                  <a:schemeClr val="tx1">
                    <a:lumMod val="65000"/>
                    <a:lumOff val="35000"/>
                  </a:schemeClr>
                </a:solidFill>
                <a:latin typeface="TT Commons" panose="02000506040000020004" pitchFamily="50" charset="0"/>
              </a:rPr>
              <a:t>Los niveles cutáneos de vitamina C no se pueden aumentar con la ingesta, pero si con la aplicación tópica.</a:t>
            </a:r>
          </a:p>
          <a:p>
            <a:pPr marL="342900" indent="-342900"/>
            <a:endParaRPr lang="es-ES" sz="1400" dirty="0" smtClean="0">
              <a:solidFill>
                <a:schemeClr val="tx1">
                  <a:lumMod val="65000"/>
                  <a:lumOff val="35000"/>
                </a:schemeClr>
              </a:solidFill>
              <a:latin typeface="TT Commons" panose="02000506040000020004" pitchFamily="50" charset="0"/>
            </a:endParaRPr>
          </a:p>
          <a:p>
            <a:pPr marL="342900" indent="-342900">
              <a:buFont typeface="Arial" pitchFamily="34" charset="0"/>
              <a:buChar char="•"/>
            </a:pPr>
            <a:r>
              <a:rPr lang="es-ES" sz="1400" dirty="0" smtClean="0">
                <a:solidFill>
                  <a:schemeClr val="tx1">
                    <a:lumMod val="65000"/>
                    <a:lumOff val="35000"/>
                  </a:schemeClr>
                </a:solidFill>
                <a:latin typeface="TT Commons" panose="02000506040000020004" pitchFamily="50" charset="0"/>
              </a:rPr>
              <a:t>Estimula los fibroblastos dérmicos para sintetizar colágeno</a:t>
            </a:r>
          </a:p>
          <a:p>
            <a:pPr marL="342900" indent="-342900"/>
            <a:endParaRPr lang="es-ES" sz="1400" dirty="0" smtClean="0">
              <a:solidFill>
                <a:schemeClr val="tx1">
                  <a:lumMod val="65000"/>
                  <a:lumOff val="35000"/>
                </a:schemeClr>
              </a:solidFill>
              <a:latin typeface="TT Commons" panose="02000506040000020004" pitchFamily="50" charset="0"/>
            </a:endParaRPr>
          </a:p>
          <a:p>
            <a:pPr marL="342900" indent="-342900">
              <a:buFont typeface="Arial" pitchFamily="34" charset="0"/>
              <a:buChar char="•"/>
            </a:pPr>
            <a:r>
              <a:rPr lang="es-ES" sz="1400" dirty="0" smtClean="0">
                <a:solidFill>
                  <a:schemeClr val="tx1">
                    <a:lumMod val="65000"/>
                    <a:lumOff val="35000"/>
                  </a:schemeClr>
                </a:solidFill>
                <a:latin typeface="TT Commons" panose="02000506040000020004" pitchFamily="50" charset="0"/>
              </a:rPr>
              <a:t>Disminuye el daño </a:t>
            </a:r>
            <a:r>
              <a:rPr lang="es-ES" sz="1400" dirty="0" err="1" smtClean="0">
                <a:solidFill>
                  <a:schemeClr val="tx1">
                    <a:lumMod val="65000"/>
                    <a:lumOff val="35000"/>
                  </a:schemeClr>
                </a:solidFill>
                <a:latin typeface="TT Commons" panose="02000506040000020004" pitchFamily="50" charset="0"/>
              </a:rPr>
              <a:t>oxidativo</a:t>
            </a:r>
            <a:r>
              <a:rPr lang="es-ES" sz="1400" dirty="0" smtClean="0">
                <a:solidFill>
                  <a:schemeClr val="tx1">
                    <a:lumMod val="65000"/>
                    <a:lumOff val="35000"/>
                  </a:schemeClr>
                </a:solidFill>
                <a:latin typeface="TT Commons" panose="02000506040000020004" pitchFamily="50" charset="0"/>
              </a:rPr>
              <a:t> del ADN y el daño </a:t>
            </a:r>
            <a:r>
              <a:rPr lang="es-ES" sz="1400" dirty="0" err="1" smtClean="0">
                <a:solidFill>
                  <a:schemeClr val="tx1">
                    <a:lumMod val="65000"/>
                    <a:lumOff val="35000"/>
                  </a:schemeClr>
                </a:solidFill>
                <a:latin typeface="TT Commons" panose="02000506040000020004" pitchFamily="50" charset="0"/>
              </a:rPr>
              <a:t>oxidativo</a:t>
            </a:r>
            <a:r>
              <a:rPr lang="es-ES" sz="1400" dirty="0" smtClean="0">
                <a:solidFill>
                  <a:schemeClr val="tx1">
                    <a:lumMod val="65000"/>
                    <a:lumOff val="35000"/>
                  </a:schemeClr>
                </a:solidFill>
                <a:latin typeface="TT Commons" panose="02000506040000020004" pitchFamily="50" charset="0"/>
              </a:rPr>
              <a:t> de las proteínas</a:t>
            </a:r>
          </a:p>
          <a:p>
            <a:pPr marL="342900" indent="-342900"/>
            <a:endParaRPr lang="es-ES" sz="1400" dirty="0" smtClean="0">
              <a:solidFill>
                <a:schemeClr val="tx1">
                  <a:lumMod val="65000"/>
                  <a:lumOff val="35000"/>
                </a:schemeClr>
              </a:solidFill>
              <a:latin typeface="TT Commons" panose="02000506040000020004" pitchFamily="50" charset="0"/>
            </a:endParaRPr>
          </a:p>
          <a:p>
            <a:pPr marL="342900" indent="-342900">
              <a:buFont typeface="Arial" pitchFamily="34" charset="0"/>
              <a:buChar char="•"/>
            </a:pPr>
            <a:r>
              <a:rPr lang="es-ES" sz="1400" dirty="0" smtClean="0">
                <a:solidFill>
                  <a:schemeClr val="tx1">
                    <a:lumMod val="65000"/>
                    <a:lumOff val="35000"/>
                  </a:schemeClr>
                </a:solidFill>
                <a:latin typeface="TT Commons" panose="02000506040000020004" pitchFamily="50" charset="0"/>
              </a:rPr>
              <a:t>Disminuye la </a:t>
            </a:r>
            <a:r>
              <a:rPr lang="es-ES" sz="1400" dirty="0" err="1" smtClean="0">
                <a:solidFill>
                  <a:schemeClr val="tx1">
                    <a:lumMod val="65000"/>
                    <a:lumOff val="35000"/>
                  </a:schemeClr>
                </a:solidFill>
                <a:latin typeface="TT Commons" panose="02000506040000020004" pitchFamily="50" charset="0"/>
              </a:rPr>
              <a:t>hiperpigmentación</a:t>
            </a:r>
            <a:r>
              <a:rPr lang="es-ES" sz="1400" dirty="0" smtClean="0">
                <a:solidFill>
                  <a:schemeClr val="tx1">
                    <a:lumMod val="65000"/>
                    <a:lumOff val="35000"/>
                  </a:schemeClr>
                </a:solidFill>
                <a:latin typeface="TT Commons" panose="02000506040000020004" pitchFamily="50" charset="0"/>
              </a:rPr>
              <a:t> de la piel</a:t>
            </a:r>
          </a:p>
          <a:p>
            <a:pPr marL="342900" indent="-342900" algn="just">
              <a:buFont typeface="Arial" pitchFamily="34" charset="0"/>
              <a:buChar char="•"/>
            </a:pPr>
            <a:endParaRPr lang="es-ES" sz="1400" dirty="0" smtClean="0">
              <a:solidFill>
                <a:schemeClr val="tx1">
                  <a:lumMod val="65000"/>
                  <a:lumOff val="35000"/>
                </a:schemeClr>
              </a:solidFill>
              <a:latin typeface="TT Commons" panose="02000506040000020004" pitchFamily="50" charset="0"/>
            </a:endParaRPr>
          </a:p>
          <a:p>
            <a:pPr marL="342900" indent="-342900"/>
            <a:endParaRPr lang="es-ES" sz="1400" b="1" i="1" dirty="0" smtClean="0">
              <a:solidFill>
                <a:schemeClr val="tx1">
                  <a:lumMod val="65000"/>
                  <a:lumOff val="35000"/>
                </a:schemeClr>
              </a:solidFill>
              <a:latin typeface="TT Commons" panose="02000506040000020004" pitchFamily="50" charset="0"/>
            </a:endParaRPr>
          </a:p>
          <a:p>
            <a:pPr marL="342900" indent="-342900">
              <a:buFont typeface="Arial" pitchFamily="34" charset="0"/>
              <a:buChar char="•"/>
            </a:pPr>
            <a:endParaRPr lang="es-ES" sz="1400" dirty="0" smtClean="0">
              <a:solidFill>
                <a:schemeClr val="tx1">
                  <a:lumMod val="65000"/>
                  <a:lumOff val="35000"/>
                </a:schemeClr>
              </a:solidFill>
              <a:latin typeface="TT Commons" panose="02000506040000020004" pitchFamily="50" charset="0"/>
            </a:endParaRPr>
          </a:p>
          <a:p>
            <a:pPr marL="342900" indent="-342900">
              <a:buFont typeface="Arial" pitchFamily="34" charset="0"/>
              <a:buChar char="•"/>
            </a:pPr>
            <a:endParaRPr lang="es-ES" sz="1400" dirty="0" smtClean="0">
              <a:solidFill>
                <a:schemeClr val="tx1">
                  <a:lumMod val="65000"/>
                  <a:lumOff val="35000"/>
                </a:schemeClr>
              </a:solidFill>
              <a:latin typeface="TT Commons" panose="02000506040000020004" pitchFamily="50" charset="0"/>
            </a:endParaRPr>
          </a:p>
        </p:txBody>
      </p:sp>
      <p:pic>
        <p:nvPicPr>
          <p:cNvPr id="19" name="18 Imagen" descr="200px-L-Ascorbic_acid.svg.png"/>
          <p:cNvPicPr>
            <a:picLocks noChangeAspect="1"/>
          </p:cNvPicPr>
          <p:nvPr/>
        </p:nvPicPr>
        <p:blipFill>
          <a:blip r:embed="rId2" cstate="print">
            <a:grayscl/>
          </a:blip>
          <a:stretch>
            <a:fillRect/>
          </a:stretch>
        </p:blipFill>
        <p:spPr>
          <a:xfrm>
            <a:off x="1419757" y="2352650"/>
            <a:ext cx="1660905" cy="979934"/>
          </a:xfrm>
          <a:prstGeom prst="rect">
            <a:avLst/>
          </a:prstGeom>
        </p:spPr>
      </p:pic>
      <p:sp>
        <p:nvSpPr>
          <p:cNvPr id="13" name="Título 8"/>
          <p:cNvSpPr>
            <a:spLocks noGrp="1"/>
          </p:cNvSpPr>
          <p:nvPr>
            <p:ph type="title"/>
          </p:nvPr>
        </p:nvSpPr>
        <p:spPr>
          <a:xfrm>
            <a:off x="698500" y="398871"/>
            <a:ext cx="2665473" cy="424732"/>
          </a:xfrm>
        </p:spPr>
        <p:txBody>
          <a:bodyPr/>
          <a:lstStyle/>
          <a:p>
            <a:r>
              <a:rPr lang="es-ES" sz="2400" spc="300" dirty="0" smtClean="0">
                <a:latin typeface="Bebas Neue Regular" panose="00000500000000000000" pitchFamily="50" charset="0"/>
              </a:rPr>
              <a:t>Principios activos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1036339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13986" y="483582"/>
            <a:ext cx="2642137" cy="319315"/>
          </a:xfrm>
          <a:prstGeom prst="rect">
            <a:avLst/>
          </a:prstGeom>
        </p:spPr>
        <p:txBody>
          <a:bodyPr vert="horz" wrap="square" lIns="0" tIns="11427" rIns="0" bIns="0" rtlCol="0" anchor="ctr">
            <a:spAutoFit/>
          </a:bodyPr>
          <a:lstStyle/>
          <a:p>
            <a:pPr marL="12696">
              <a:lnSpc>
                <a:spcPct val="100000"/>
              </a:lnSpc>
              <a:spcBef>
                <a:spcPts val="90"/>
              </a:spcBef>
            </a:pPr>
            <a:r>
              <a:rPr lang="es-ES" sz="2000" spc="300" dirty="0">
                <a:latin typeface="Bebas Neue Regular" panose="00000500000000000000" pitchFamily="50" charset="0"/>
              </a:rPr>
              <a:t>Principios activos</a:t>
            </a:r>
            <a:endParaRPr spc="-5" dirty="0"/>
          </a:p>
        </p:txBody>
      </p:sp>
      <p:sp>
        <p:nvSpPr>
          <p:cNvPr id="8" name="object 8"/>
          <p:cNvSpPr/>
          <p:nvPr/>
        </p:nvSpPr>
        <p:spPr>
          <a:xfrm>
            <a:off x="661628" y="1102118"/>
            <a:ext cx="8179067" cy="4144128"/>
          </a:xfrm>
          <a:custGeom>
            <a:avLst/>
            <a:gdLst/>
            <a:ahLst/>
            <a:cxnLst/>
            <a:rect l="l" t="t" r="r" b="b"/>
            <a:pathLst>
              <a:path w="5476240" h="4145279">
                <a:moveTo>
                  <a:pt x="0" y="4145279"/>
                </a:moveTo>
                <a:lnTo>
                  <a:pt x="5476239" y="4145279"/>
                </a:lnTo>
                <a:lnTo>
                  <a:pt x="5476239" y="0"/>
                </a:lnTo>
                <a:lnTo>
                  <a:pt x="0" y="0"/>
                </a:lnTo>
                <a:lnTo>
                  <a:pt x="0" y="4145279"/>
                </a:lnTo>
                <a:close/>
              </a:path>
            </a:pathLst>
          </a:custGeom>
          <a:ln w="30480">
            <a:solidFill>
              <a:srgbClr val="F1DCDB"/>
            </a:solidFill>
            <a:prstDash val="sysDash"/>
          </a:ln>
        </p:spPr>
        <p:txBody>
          <a:bodyPr wrap="square" lIns="0" tIns="0" rIns="0" bIns="0" rtlCol="0"/>
          <a:lstStyle/>
          <a:p>
            <a:endParaRPr sz="1799"/>
          </a:p>
        </p:txBody>
      </p:sp>
      <p:sp>
        <p:nvSpPr>
          <p:cNvPr id="9" name="object 10"/>
          <p:cNvSpPr txBox="1"/>
          <p:nvPr/>
        </p:nvSpPr>
        <p:spPr>
          <a:xfrm>
            <a:off x="3456123" y="1180772"/>
            <a:ext cx="4953529" cy="257691"/>
          </a:xfrm>
          <a:prstGeom prst="rect">
            <a:avLst/>
          </a:prstGeom>
        </p:spPr>
        <p:txBody>
          <a:bodyPr vert="horz" wrap="square" lIns="0" tIns="11427" rIns="0" bIns="0" rtlCol="0">
            <a:spAutoFit/>
          </a:bodyPr>
          <a:lstStyle/>
          <a:p>
            <a:pPr>
              <a:spcBef>
                <a:spcPts val="90"/>
              </a:spcBef>
            </a:pPr>
            <a:r>
              <a:rPr lang="pt-BR" sz="1600" i="1" spc="-20" dirty="0" err="1">
                <a:solidFill>
                  <a:srgbClr val="585858"/>
                </a:solidFill>
                <a:latin typeface="TT Commons" panose="02000506040000020004" pitchFamily="50" charset="0"/>
                <a:cs typeface="Carlito"/>
              </a:rPr>
              <a:t>Hidrolizado</a:t>
            </a:r>
            <a:r>
              <a:rPr lang="pt-BR" sz="1600" i="1" spc="-20" dirty="0">
                <a:solidFill>
                  <a:srgbClr val="585858"/>
                </a:solidFill>
                <a:latin typeface="TT Commons" panose="02000506040000020004" pitchFamily="50" charset="0"/>
                <a:cs typeface="Carlito"/>
              </a:rPr>
              <a:t> de </a:t>
            </a:r>
            <a:r>
              <a:rPr lang="pt-BR" sz="1600" i="1" spc="-20" dirty="0" err="1">
                <a:solidFill>
                  <a:srgbClr val="585858"/>
                </a:solidFill>
                <a:latin typeface="TT Commons" panose="02000506040000020004" pitchFamily="50" charset="0"/>
                <a:cs typeface="Carlito"/>
              </a:rPr>
              <a:t>harina</a:t>
            </a:r>
            <a:r>
              <a:rPr lang="pt-BR" sz="1600" i="1" spc="-20" dirty="0">
                <a:solidFill>
                  <a:srgbClr val="585858"/>
                </a:solidFill>
                <a:latin typeface="TT Commons" panose="02000506040000020004" pitchFamily="50" charset="0"/>
                <a:cs typeface="Carlito"/>
              </a:rPr>
              <a:t> de trigo</a:t>
            </a:r>
            <a:endParaRPr sz="1600" i="1" dirty="0">
              <a:latin typeface="TT Commons" panose="02000506040000020004" pitchFamily="50" charset="0"/>
              <a:cs typeface="Carlito"/>
            </a:endParaRPr>
          </a:p>
        </p:txBody>
      </p:sp>
      <p:sp>
        <p:nvSpPr>
          <p:cNvPr id="10" name="object 11"/>
          <p:cNvSpPr txBox="1"/>
          <p:nvPr/>
        </p:nvSpPr>
        <p:spPr>
          <a:xfrm>
            <a:off x="980309" y="1928000"/>
            <a:ext cx="7541705" cy="2449834"/>
          </a:xfrm>
          <a:prstGeom prst="rect">
            <a:avLst/>
          </a:prstGeom>
        </p:spPr>
        <p:txBody>
          <a:bodyPr vert="horz" wrap="square" lIns="0" tIns="12696" rIns="0" bIns="0" rtlCol="0">
            <a:spAutoFit/>
          </a:bodyPr>
          <a:lstStyle/>
          <a:p>
            <a:pPr marR="18409">
              <a:lnSpc>
                <a:spcPct val="142800"/>
              </a:lnSpc>
              <a:spcBef>
                <a:spcPts val="100"/>
              </a:spcBef>
              <a:tabLst>
                <a:tab pos="345336" algn="l"/>
                <a:tab pos="345971" algn="l"/>
              </a:tabLst>
            </a:pPr>
            <a:r>
              <a:rPr lang="es-ES" sz="1600" spc="-20" dirty="0">
                <a:solidFill>
                  <a:srgbClr val="585858"/>
                </a:solidFill>
                <a:latin typeface="TT Commons" panose="02000506040000020004" pitchFamily="50" charset="0"/>
                <a:cs typeface="Carlito"/>
              </a:rPr>
              <a:t>Este ingrediente actúa como agente blanqueador/brillante/iluminador y antienvejecimiento. Es una solución rica en </a:t>
            </a:r>
            <a:r>
              <a:rPr lang="es-ES" sz="1600" spc="-20" dirty="0" err="1">
                <a:solidFill>
                  <a:srgbClr val="585858"/>
                </a:solidFill>
                <a:latin typeface="TT Commons" panose="02000506040000020004" pitchFamily="50" charset="0"/>
                <a:cs typeface="Carlito"/>
              </a:rPr>
              <a:t>arabinoxilooligosacáridos</a:t>
            </a:r>
            <a:r>
              <a:rPr lang="es-ES" sz="1600" spc="-20" dirty="0">
                <a:solidFill>
                  <a:srgbClr val="585858"/>
                </a:solidFill>
                <a:latin typeface="TT Commons" panose="02000506040000020004" pitchFamily="50" charset="0"/>
                <a:cs typeface="Carlito"/>
              </a:rPr>
              <a:t> obtenidos por extracción. No contiene conservantes. Posee un mecanismo de acción innovador, específico para el modelo humano, que inhibe la </a:t>
            </a:r>
            <a:r>
              <a:rPr lang="es-ES" sz="1600" spc="-20" dirty="0" err="1">
                <a:solidFill>
                  <a:srgbClr val="585858"/>
                </a:solidFill>
                <a:latin typeface="TT Commons" panose="02000506040000020004" pitchFamily="50" charset="0"/>
                <a:cs typeface="Carlito"/>
              </a:rPr>
              <a:t>melanogénesis</a:t>
            </a:r>
            <a:r>
              <a:rPr lang="es-ES" sz="1600" spc="-20" dirty="0">
                <a:solidFill>
                  <a:srgbClr val="585858"/>
                </a:solidFill>
                <a:latin typeface="TT Commons" panose="02000506040000020004" pitchFamily="50" charset="0"/>
                <a:cs typeface="Carlito"/>
              </a:rPr>
              <a:t> dirigiéndose a la </a:t>
            </a:r>
            <a:r>
              <a:rPr lang="es-ES" sz="1600" spc="-20" dirty="0" err="1">
                <a:solidFill>
                  <a:srgbClr val="585858"/>
                </a:solidFill>
                <a:latin typeface="TT Commons" panose="02000506040000020004" pitchFamily="50" charset="0"/>
                <a:cs typeface="Carlito"/>
              </a:rPr>
              <a:t>tirosinasa</a:t>
            </a:r>
            <a:r>
              <a:rPr lang="es-ES" sz="1600" spc="-20" dirty="0">
                <a:solidFill>
                  <a:srgbClr val="585858"/>
                </a:solidFill>
                <a:latin typeface="TT Commons" panose="02000506040000020004" pitchFamily="50" charset="0"/>
                <a:cs typeface="Carlito"/>
              </a:rPr>
              <a:t> y al TRP-1 (ensayo in vitro). Previene la coloración inducida por los rayos UV (prueba ex vivo). Es más rápido que la </a:t>
            </a:r>
            <a:r>
              <a:rPr lang="es-ES" sz="1600" spc="-20" dirty="0" err="1">
                <a:solidFill>
                  <a:srgbClr val="585858"/>
                </a:solidFill>
                <a:latin typeface="TT Commons" panose="02000506040000020004" pitchFamily="50" charset="0"/>
                <a:cs typeface="Carlito"/>
              </a:rPr>
              <a:t>arbutina</a:t>
            </a:r>
            <a:r>
              <a:rPr lang="es-ES" sz="1600" spc="-20" dirty="0">
                <a:solidFill>
                  <a:srgbClr val="585858"/>
                </a:solidFill>
                <a:latin typeface="TT Commons" panose="02000506040000020004" pitchFamily="50" charset="0"/>
                <a:cs typeface="Carlito"/>
              </a:rPr>
              <a:t> para aclarar la piel (pruebas in vivo).</a:t>
            </a:r>
          </a:p>
          <a:p>
            <a:pPr marR="18409">
              <a:lnSpc>
                <a:spcPct val="142800"/>
              </a:lnSpc>
              <a:spcBef>
                <a:spcPts val="100"/>
              </a:spcBef>
              <a:tabLst>
                <a:tab pos="345336" algn="l"/>
                <a:tab pos="345971" algn="l"/>
              </a:tabLst>
            </a:pPr>
            <a:endParaRPr lang="es-ES" sz="1600" spc="-20" dirty="0">
              <a:solidFill>
                <a:srgbClr val="585858"/>
              </a:solidFill>
              <a:latin typeface="TT Commons" panose="02000506040000020004" pitchFamily="50" charset="0"/>
              <a:cs typeface="Carlito"/>
            </a:endParaRPr>
          </a:p>
        </p:txBody>
      </p:sp>
    </p:spTree>
    <p:extLst>
      <p:ext uri="{BB962C8B-B14F-4D97-AF65-F5344CB8AC3E}">
        <p14:creationId xmlns:p14="http://schemas.microsoft.com/office/powerpoint/2010/main" val="2439987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28 Imagen" descr="fotolia_163028284.jpg"/>
          <p:cNvPicPr>
            <a:picLocks noChangeAspect="1"/>
          </p:cNvPicPr>
          <p:nvPr/>
        </p:nvPicPr>
        <p:blipFill>
          <a:blip r:embed="rId2" cstate="print"/>
          <a:srcRect l="15464" t="13477" r="16262" b="16104"/>
          <a:stretch>
            <a:fillRect/>
          </a:stretch>
        </p:blipFill>
        <p:spPr>
          <a:xfrm rot="1999162">
            <a:off x="6359875" y="1453439"/>
            <a:ext cx="662414" cy="683230"/>
          </a:xfrm>
          <a:prstGeom prst="rect">
            <a:avLst/>
          </a:prstGeom>
        </p:spPr>
      </p:pic>
      <p:sp>
        <p:nvSpPr>
          <p:cNvPr id="11" name="16 CuadroTexto"/>
          <p:cNvSpPr txBox="1"/>
          <p:nvPr/>
        </p:nvSpPr>
        <p:spPr>
          <a:xfrm>
            <a:off x="759520" y="823603"/>
            <a:ext cx="7776864" cy="892552"/>
          </a:xfrm>
          <a:prstGeom prst="rect">
            <a:avLst/>
          </a:prstGeom>
          <a:noFill/>
        </p:spPr>
        <p:txBody>
          <a:bodyPr wrap="square" rtlCol="0">
            <a:spAutoFit/>
          </a:bodyPr>
          <a:lstStyle/>
          <a:p>
            <a:pPr marL="342900" indent="-342900" algn="just"/>
            <a:endParaRPr lang="es-ES" sz="1600" dirty="0" smtClean="0">
              <a:solidFill>
                <a:schemeClr val="tx1">
                  <a:lumMod val="65000"/>
                  <a:lumOff val="35000"/>
                </a:schemeClr>
              </a:solidFill>
              <a:latin typeface="TT Commons" panose="02000506040000020004" pitchFamily="50" charset="0"/>
            </a:endParaRPr>
          </a:p>
          <a:p>
            <a:pPr marL="342900" indent="-342900" algn="ctr"/>
            <a:r>
              <a:rPr lang="es-ES" sz="2000" i="1" dirty="0" smtClean="0">
                <a:solidFill>
                  <a:schemeClr val="tx1">
                    <a:lumMod val="65000"/>
                    <a:lumOff val="35000"/>
                  </a:schemeClr>
                </a:solidFill>
                <a:latin typeface="TT Commons" panose="02000506040000020004" pitchFamily="50" charset="0"/>
              </a:rPr>
              <a:t>Tratamiento despigmentante con activos </a:t>
            </a:r>
            <a:r>
              <a:rPr lang="es-ES" sz="2000" i="1" dirty="0" err="1" smtClean="0">
                <a:solidFill>
                  <a:schemeClr val="tx1">
                    <a:lumMod val="65000"/>
                    <a:lumOff val="35000"/>
                  </a:schemeClr>
                </a:solidFill>
                <a:latin typeface="TT Commons" panose="02000506040000020004" pitchFamily="50" charset="0"/>
              </a:rPr>
              <a:t>liposomados</a:t>
            </a:r>
            <a:r>
              <a:rPr lang="es-ES" sz="2000" i="1" dirty="0" smtClean="0">
                <a:solidFill>
                  <a:schemeClr val="tx1">
                    <a:lumMod val="65000"/>
                    <a:lumOff val="35000"/>
                  </a:schemeClr>
                </a:solidFill>
                <a:latin typeface="TT Commons" panose="02000506040000020004" pitchFamily="50" charset="0"/>
              </a:rPr>
              <a:t> y </a:t>
            </a:r>
            <a:r>
              <a:rPr lang="es-ES" sz="2000" i="1" dirty="0" err="1" smtClean="0">
                <a:solidFill>
                  <a:schemeClr val="tx1">
                    <a:lumMod val="65000"/>
                    <a:lumOff val="35000"/>
                  </a:schemeClr>
                </a:solidFill>
                <a:latin typeface="TT Commons" panose="02000506040000020004" pitchFamily="50" charset="0"/>
              </a:rPr>
              <a:t>Polypodium</a:t>
            </a:r>
            <a:endParaRPr lang="es-ES" sz="2000" i="1" dirty="0" smtClean="0">
              <a:solidFill>
                <a:schemeClr val="tx1">
                  <a:lumMod val="65000"/>
                  <a:lumOff val="35000"/>
                </a:schemeClr>
              </a:solidFill>
              <a:latin typeface="TT Commons" panose="02000506040000020004" pitchFamily="50" charset="0"/>
            </a:endParaRPr>
          </a:p>
          <a:p>
            <a:pPr marL="342900" indent="-342900" algn="just"/>
            <a:endParaRPr lang="es-ES" sz="1600" dirty="0" smtClean="0">
              <a:solidFill>
                <a:schemeClr val="tx1">
                  <a:lumMod val="65000"/>
                  <a:lumOff val="35000"/>
                </a:schemeClr>
              </a:solidFill>
              <a:latin typeface="TT Commons" panose="02000506040000020004" pitchFamily="50" charset="0"/>
            </a:endParaRPr>
          </a:p>
        </p:txBody>
      </p:sp>
      <p:pic>
        <p:nvPicPr>
          <p:cNvPr id="13" name="12 Imagen" descr="fotolia_163028284.jpg"/>
          <p:cNvPicPr>
            <a:picLocks noChangeAspect="1"/>
          </p:cNvPicPr>
          <p:nvPr/>
        </p:nvPicPr>
        <p:blipFill>
          <a:blip r:embed="rId2" cstate="print"/>
          <a:stretch>
            <a:fillRect/>
          </a:stretch>
        </p:blipFill>
        <p:spPr>
          <a:xfrm rot="9218927">
            <a:off x="1848987" y="1913071"/>
            <a:ext cx="902238" cy="902238"/>
          </a:xfrm>
          <a:prstGeom prst="rect">
            <a:avLst/>
          </a:prstGeom>
        </p:spPr>
      </p:pic>
      <p:sp>
        <p:nvSpPr>
          <p:cNvPr id="14" name="13 CuadroTexto"/>
          <p:cNvSpPr txBox="1"/>
          <p:nvPr/>
        </p:nvSpPr>
        <p:spPr>
          <a:xfrm>
            <a:off x="975542" y="2552301"/>
            <a:ext cx="2736304" cy="2000548"/>
          </a:xfrm>
          <a:prstGeom prst="rect">
            <a:avLst/>
          </a:prstGeom>
          <a:noFill/>
        </p:spPr>
        <p:txBody>
          <a:bodyPr wrap="square" rtlCol="0">
            <a:spAutoFit/>
          </a:bodyPr>
          <a:lstStyle/>
          <a:p>
            <a:pPr algn="ctr"/>
            <a:r>
              <a:rPr lang="es-ES" dirty="0" smtClean="0">
                <a:solidFill>
                  <a:schemeClr val="tx1">
                    <a:lumMod val="65000"/>
                    <a:lumOff val="35000"/>
                  </a:schemeClr>
                </a:solidFill>
                <a:latin typeface="TT Commons" panose="02000506040000020004" pitchFamily="50" charset="0"/>
              </a:rPr>
              <a:t>Vitaminas C y A+E.</a:t>
            </a:r>
            <a:endParaRPr lang="es-ES" sz="1200" dirty="0" smtClean="0">
              <a:solidFill>
                <a:schemeClr val="tx1">
                  <a:lumMod val="65000"/>
                  <a:lumOff val="35000"/>
                </a:schemeClr>
              </a:solidFill>
              <a:latin typeface="TT Commons" panose="02000506040000020004" pitchFamily="50" charset="0"/>
            </a:endParaRPr>
          </a:p>
          <a:p>
            <a:pPr algn="ctr"/>
            <a:r>
              <a:rPr lang="es-ES" sz="1600" dirty="0" smtClean="0">
                <a:solidFill>
                  <a:schemeClr val="tx1">
                    <a:lumMod val="65000"/>
                    <a:lumOff val="35000"/>
                  </a:schemeClr>
                </a:solidFill>
                <a:latin typeface="TT Commons" panose="02000506040000020004" pitchFamily="50" charset="0"/>
              </a:rPr>
              <a:t>          </a:t>
            </a:r>
            <a:r>
              <a:rPr lang="es-ES" sz="1600" dirty="0" err="1" smtClean="0">
                <a:solidFill>
                  <a:schemeClr val="tx1">
                    <a:lumMod val="65000"/>
                    <a:lumOff val="35000"/>
                  </a:schemeClr>
                </a:solidFill>
                <a:latin typeface="TT Commons" panose="02000506040000020004" pitchFamily="50" charset="0"/>
              </a:rPr>
              <a:t>Liposomadas</a:t>
            </a:r>
            <a:r>
              <a:rPr lang="es-ES" sz="1600" dirty="0" smtClean="0">
                <a:solidFill>
                  <a:schemeClr val="tx1">
                    <a:lumMod val="65000"/>
                    <a:lumOff val="35000"/>
                  </a:schemeClr>
                </a:solidFill>
                <a:latin typeface="TT Commons" panose="02000506040000020004" pitchFamily="50" charset="0"/>
              </a:rPr>
              <a:t>.</a:t>
            </a:r>
          </a:p>
          <a:p>
            <a:pPr algn="ctr"/>
            <a:endParaRPr lang="es-ES" sz="1200" dirty="0" smtClean="0">
              <a:solidFill>
                <a:schemeClr val="tx1">
                  <a:lumMod val="65000"/>
                  <a:lumOff val="35000"/>
                </a:schemeClr>
              </a:solidFill>
              <a:latin typeface="TT Commons" panose="02000506040000020004" pitchFamily="50" charset="0"/>
            </a:endParaRPr>
          </a:p>
          <a:p>
            <a:pPr algn="ctr"/>
            <a:r>
              <a:rPr lang="es-ES" sz="1200" dirty="0" smtClean="0">
                <a:solidFill>
                  <a:schemeClr val="tx1">
                    <a:lumMod val="65000"/>
                    <a:lumOff val="35000"/>
                  </a:schemeClr>
                </a:solidFill>
                <a:latin typeface="TT Commons" panose="02000506040000020004" pitchFamily="50" charset="0"/>
              </a:rPr>
              <a:t>Activos  que se absorben</a:t>
            </a:r>
          </a:p>
          <a:p>
            <a:pPr algn="ctr"/>
            <a:r>
              <a:rPr lang="es-ES" sz="1200" dirty="0" smtClean="0">
                <a:solidFill>
                  <a:schemeClr val="tx1">
                    <a:lumMod val="65000"/>
                    <a:lumOff val="35000"/>
                  </a:schemeClr>
                </a:solidFill>
                <a:latin typeface="TT Commons" panose="02000506040000020004" pitchFamily="50" charset="0"/>
              </a:rPr>
              <a:t> hasta las capas más profundas </a:t>
            </a:r>
          </a:p>
          <a:p>
            <a:pPr algn="ctr"/>
            <a:r>
              <a:rPr lang="es-ES" sz="1200" dirty="0" smtClean="0">
                <a:solidFill>
                  <a:schemeClr val="tx1">
                    <a:lumMod val="65000"/>
                    <a:lumOff val="35000"/>
                  </a:schemeClr>
                </a:solidFill>
                <a:latin typeface="TT Commons" panose="02000506040000020004" pitchFamily="50" charset="0"/>
              </a:rPr>
              <a:t>de la epidermis confiriendo poder antioxidante, </a:t>
            </a:r>
            <a:r>
              <a:rPr lang="es-ES" sz="1200" dirty="0" err="1" smtClean="0">
                <a:solidFill>
                  <a:schemeClr val="tx1">
                    <a:lumMod val="65000"/>
                    <a:lumOff val="35000"/>
                  </a:schemeClr>
                </a:solidFill>
                <a:latin typeface="TT Commons" panose="02000506040000020004" pitchFamily="50" charset="0"/>
              </a:rPr>
              <a:t>queratolítico</a:t>
            </a:r>
            <a:r>
              <a:rPr lang="es-ES" sz="1200" dirty="0" smtClean="0">
                <a:solidFill>
                  <a:schemeClr val="tx1">
                    <a:lumMod val="65000"/>
                    <a:lumOff val="35000"/>
                  </a:schemeClr>
                </a:solidFill>
                <a:latin typeface="TT Commons" panose="02000506040000020004" pitchFamily="50" charset="0"/>
              </a:rPr>
              <a:t> (</a:t>
            </a:r>
            <a:r>
              <a:rPr lang="es-ES" sz="1200" dirty="0" err="1" smtClean="0">
                <a:solidFill>
                  <a:schemeClr val="tx1">
                    <a:lumMod val="65000"/>
                    <a:lumOff val="35000"/>
                  </a:schemeClr>
                </a:solidFill>
                <a:latin typeface="TT Commons" panose="02000506040000020004" pitchFamily="50" charset="0"/>
              </a:rPr>
              <a:t>Vit.A</a:t>
            </a:r>
            <a:r>
              <a:rPr lang="es-ES" sz="1200" dirty="0" smtClean="0">
                <a:solidFill>
                  <a:schemeClr val="tx1">
                    <a:lumMod val="65000"/>
                    <a:lumOff val="35000"/>
                  </a:schemeClr>
                </a:solidFill>
                <a:latin typeface="TT Commons" panose="02000506040000020004" pitchFamily="50" charset="0"/>
              </a:rPr>
              <a:t>) y </a:t>
            </a:r>
            <a:r>
              <a:rPr lang="es-ES" sz="1200" dirty="0" err="1" smtClean="0">
                <a:solidFill>
                  <a:schemeClr val="tx1">
                    <a:lumMod val="65000"/>
                    <a:lumOff val="35000"/>
                  </a:schemeClr>
                </a:solidFill>
                <a:latin typeface="TT Commons" panose="02000506040000020004" pitchFamily="50" charset="0"/>
              </a:rPr>
              <a:t>regenerante</a:t>
            </a:r>
            <a:r>
              <a:rPr lang="es-ES" sz="1200" dirty="0" smtClean="0">
                <a:solidFill>
                  <a:schemeClr val="tx1">
                    <a:lumMod val="65000"/>
                    <a:lumOff val="35000"/>
                  </a:schemeClr>
                </a:solidFill>
                <a:latin typeface="TT Commons" panose="02000506040000020004" pitchFamily="50" charset="0"/>
              </a:rPr>
              <a:t> (</a:t>
            </a:r>
            <a:r>
              <a:rPr lang="es-ES" sz="1200" dirty="0" err="1" smtClean="0">
                <a:solidFill>
                  <a:schemeClr val="tx1">
                    <a:lumMod val="65000"/>
                    <a:lumOff val="35000"/>
                  </a:schemeClr>
                </a:solidFill>
                <a:latin typeface="TT Commons" panose="02000506040000020004" pitchFamily="50" charset="0"/>
              </a:rPr>
              <a:t>Vit.E</a:t>
            </a:r>
            <a:r>
              <a:rPr lang="es-ES" sz="1200" dirty="0" smtClean="0">
                <a:solidFill>
                  <a:schemeClr val="tx1">
                    <a:lumMod val="65000"/>
                    <a:lumOff val="35000"/>
                  </a:schemeClr>
                </a:solidFill>
                <a:latin typeface="TT Commons" panose="02000506040000020004" pitchFamily="50" charset="0"/>
              </a:rPr>
              <a:t>).</a:t>
            </a:r>
            <a:endParaRPr lang="es-ES" sz="1600" dirty="0" smtClean="0">
              <a:solidFill>
                <a:schemeClr val="tx1">
                  <a:lumMod val="65000"/>
                  <a:lumOff val="35000"/>
                </a:schemeClr>
              </a:solidFill>
              <a:latin typeface="TT Commons" panose="02000506040000020004" pitchFamily="50" charset="0"/>
            </a:endParaRPr>
          </a:p>
          <a:p>
            <a:pPr algn="ctr"/>
            <a:endParaRPr lang="es-ES" dirty="0" smtClean="0">
              <a:solidFill>
                <a:schemeClr val="tx1">
                  <a:lumMod val="65000"/>
                  <a:lumOff val="35000"/>
                </a:schemeClr>
              </a:solidFill>
              <a:latin typeface="TT Commons" panose="02000506040000020004" pitchFamily="50" charset="0"/>
            </a:endParaRPr>
          </a:p>
        </p:txBody>
      </p:sp>
      <p:pic>
        <p:nvPicPr>
          <p:cNvPr id="7174" name="Picture 6" descr="Resultado de imagen de IMAGEN DE LIPOSOMA"/>
          <p:cNvPicPr>
            <a:picLocks noChangeAspect="1" noChangeArrowheads="1"/>
          </p:cNvPicPr>
          <p:nvPr/>
        </p:nvPicPr>
        <p:blipFill>
          <a:blip r:embed="rId3" cstate="print">
            <a:duotone>
              <a:schemeClr val="accent2">
                <a:shade val="45000"/>
                <a:satMod val="135000"/>
              </a:schemeClr>
              <a:prstClr val="white"/>
            </a:duotone>
          </a:blip>
          <a:srcRect l="55692" t="23674" r="11130" b="30556"/>
          <a:stretch>
            <a:fillRect/>
          </a:stretch>
        </p:blipFill>
        <p:spPr bwMode="auto">
          <a:xfrm rot="5014287">
            <a:off x="3011654" y="2939133"/>
            <a:ext cx="281732" cy="291794"/>
          </a:xfrm>
          <a:prstGeom prst="rect">
            <a:avLst/>
          </a:prstGeom>
          <a:noFill/>
        </p:spPr>
      </p:pic>
      <p:sp>
        <p:nvSpPr>
          <p:cNvPr id="27" name="26 CuadroTexto"/>
          <p:cNvSpPr txBox="1"/>
          <p:nvPr/>
        </p:nvSpPr>
        <p:spPr>
          <a:xfrm>
            <a:off x="5080000" y="4056993"/>
            <a:ext cx="3495824" cy="1231106"/>
          </a:xfrm>
          <a:prstGeom prst="rect">
            <a:avLst/>
          </a:prstGeom>
          <a:noFill/>
        </p:spPr>
        <p:txBody>
          <a:bodyPr wrap="square" rtlCol="0">
            <a:spAutoFit/>
          </a:bodyPr>
          <a:lstStyle/>
          <a:p>
            <a:pPr algn="ctr"/>
            <a:r>
              <a:rPr lang="es-ES" dirty="0" smtClean="0">
                <a:solidFill>
                  <a:schemeClr val="tx1">
                    <a:lumMod val="65000"/>
                    <a:lumOff val="35000"/>
                  </a:schemeClr>
                </a:solidFill>
                <a:latin typeface="TT Commons" panose="02000506040000020004" pitchFamily="50" charset="0"/>
              </a:rPr>
              <a:t>Ácido </a:t>
            </a:r>
            <a:r>
              <a:rPr lang="es-ES" dirty="0" err="1" smtClean="0">
                <a:solidFill>
                  <a:schemeClr val="tx1">
                    <a:lumMod val="65000"/>
                    <a:lumOff val="35000"/>
                  </a:schemeClr>
                </a:solidFill>
                <a:latin typeface="TT Commons" panose="02000506040000020004" pitchFamily="50" charset="0"/>
              </a:rPr>
              <a:t>Kójico</a:t>
            </a:r>
            <a:r>
              <a:rPr lang="es-ES" sz="1200" dirty="0" smtClean="0">
                <a:solidFill>
                  <a:schemeClr val="tx1">
                    <a:lumMod val="65000"/>
                    <a:lumOff val="35000"/>
                  </a:schemeClr>
                </a:solidFill>
                <a:latin typeface="TT Commons" panose="02000506040000020004" pitchFamily="50" charset="0"/>
              </a:rPr>
              <a:t>  </a:t>
            </a:r>
            <a:r>
              <a:rPr lang="es-ES" dirty="0" smtClean="0">
                <a:solidFill>
                  <a:schemeClr val="tx1">
                    <a:lumMod val="65000"/>
                    <a:lumOff val="35000"/>
                  </a:schemeClr>
                </a:solidFill>
                <a:latin typeface="TT Commons" panose="02000506040000020004" pitchFamily="50" charset="0"/>
              </a:rPr>
              <a:t>y </a:t>
            </a:r>
            <a:r>
              <a:rPr lang="es-ES" dirty="0" err="1" smtClean="0">
                <a:solidFill>
                  <a:schemeClr val="tx1">
                    <a:lumMod val="65000"/>
                    <a:lumOff val="35000"/>
                  </a:schemeClr>
                </a:solidFill>
                <a:latin typeface="TT Commons" panose="02000506040000020004" pitchFamily="50" charset="0"/>
              </a:rPr>
              <a:t>Arbutina</a:t>
            </a:r>
            <a:r>
              <a:rPr lang="es-ES" dirty="0" smtClean="0">
                <a:solidFill>
                  <a:schemeClr val="tx1">
                    <a:lumMod val="65000"/>
                    <a:lumOff val="35000"/>
                  </a:schemeClr>
                </a:solidFill>
                <a:latin typeface="TT Commons" panose="02000506040000020004" pitchFamily="50" charset="0"/>
              </a:rPr>
              <a:t> </a:t>
            </a:r>
            <a:r>
              <a:rPr lang="es-ES" sz="1200" dirty="0" smtClean="0">
                <a:solidFill>
                  <a:schemeClr val="tx1">
                    <a:lumMod val="65000"/>
                    <a:lumOff val="35000"/>
                  </a:schemeClr>
                </a:solidFill>
                <a:latin typeface="TT Commons" panose="02000506040000020004" pitchFamily="50" charset="0"/>
              </a:rPr>
              <a:t>.</a:t>
            </a:r>
            <a:endParaRPr lang="es-ES" dirty="0" smtClean="0">
              <a:solidFill>
                <a:schemeClr val="tx1">
                  <a:lumMod val="65000"/>
                  <a:lumOff val="35000"/>
                </a:schemeClr>
              </a:solidFill>
              <a:latin typeface="TT Commons" panose="02000506040000020004" pitchFamily="50" charset="0"/>
            </a:endParaRPr>
          </a:p>
          <a:p>
            <a:pPr algn="ctr"/>
            <a:r>
              <a:rPr lang="es-ES" sz="1600" dirty="0" smtClean="0">
                <a:solidFill>
                  <a:schemeClr val="tx1">
                    <a:lumMod val="65000"/>
                    <a:lumOff val="35000"/>
                  </a:schemeClr>
                </a:solidFill>
                <a:latin typeface="TT Commons" panose="02000506040000020004" pitchFamily="50" charset="0"/>
              </a:rPr>
              <a:t>          </a:t>
            </a:r>
            <a:r>
              <a:rPr lang="es-ES" sz="1600" dirty="0" err="1" smtClean="0">
                <a:solidFill>
                  <a:schemeClr val="tx1">
                    <a:lumMod val="65000"/>
                    <a:lumOff val="35000"/>
                  </a:schemeClr>
                </a:solidFill>
                <a:latin typeface="TT Commons" panose="02000506040000020004" pitchFamily="50" charset="0"/>
              </a:rPr>
              <a:t>Liposomados</a:t>
            </a:r>
            <a:endParaRPr lang="es-ES" sz="1600" dirty="0" smtClean="0">
              <a:solidFill>
                <a:schemeClr val="tx1">
                  <a:lumMod val="65000"/>
                  <a:lumOff val="35000"/>
                </a:schemeClr>
              </a:solidFill>
              <a:latin typeface="TT Commons" panose="02000506040000020004" pitchFamily="50" charset="0"/>
            </a:endParaRPr>
          </a:p>
          <a:p>
            <a:pPr algn="ctr"/>
            <a:endParaRPr lang="es-ES" sz="1600" dirty="0" smtClean="0">
              <a:solidFill>
                <a:schemeClr val="tx1">
                  <a:lumMod val="65000"/>
                  <a:lumOff val="35000"/>
                </a:schemeClr>
              </a:solidFill>
              <a:latin typeface="TT Commons" panose="02000506040000020004" pitchFamily="50" charset="0"/>
            </a:endParaRPr>
          </a:p>
          <a:p>
            <a:pPr algn="ctr"/>
            <a:r>
              <a:rPr lang="es-ES" sz="1200" dirty="0" smtClean="0">
                <a:solidFill>
                  <a:schemeClr val="tx1">
                    <a:lumMod val="65000"/>
                    <a:lumOff val="35000"/>
                  </a:schemeClr>
                </a:solidFill>
                <a:latin typeface="TT Commons" panose="02000506040000020004" pitchFamily="50" charset="0"/>
              </a:rPr>
              <a:t>Penetran en la epidermis homogeneizando y blanqueando el tono de la piel</a:t>
            </a:r>
          </a:p>
        </p:txBody>
      </p:sp>
      <p:pic>
        <p:nvPicPr>
          <p:cNvPr id="28" name="Picture 6" descr="Resultado de imagen de IMAGEN DE LIPOSOMA"/>
          <p:cNvPicPr>
            <a:picLocks noChangeAspect="1" noChangeArrowheads="1"/>
          </p:cNvPicPr>
          <p:nvPr/>
        </p:nvPicPr>
        <p:blipFill>
          <a:blip r:embed="rId4" cstate="print">
            <a:duotone>
              <a:schemeClr val="accent2">
                <a:shade val="45000"/>
                <a:satMod val="135000"/>
              </a:schemeClr>
              <a:prstClr val="white"/>
            </a:duotone>
          </a:blip>
          <a:srcRect l="55692" t="23674" r="11130" b="30556"/>
          <a:stretch>
            <a:fillRect/>
          </a:stretch>
        </p:blipFill>
        <p:spPr bwMode="auto">
          <a:xfrm rot="5014287">
            <a:off x="7755347" y="4362789"/>
            <a:ext cx="278069" cy="415667"/>
          </a:xfrm>
          <a:prstGeom prst="rect">
            <a:avLst/>
          </a:prstGeom>
          <a:noFill/>
        </p:spPr>
      </p:pic>
      <p:pic>
        <p:nvPicPr>
          <p:cNvPr id="34" name="33 Imagen" descr="fotolia_163028284.jpg"/>
          <p:cNvPicPr>
            <a:picLocks noChangeAspect="1"/>
          </p:cNvPicPr>
          <p:nvPr/>
        </p:nvPicPr>
        <p:blipFill>
          <a:blip r:embed="rId2" cstate="print"/>
          <a:srcRect l="9435" t="21380" r="16262" b="16104"/>
          <a:stretch>
            <a:fillRect/>
          </a:stretch>
        </p:blipFill>
        <p:spPr>
          <a:xfrm rot="13415227">
            <a:off x="6561566" y="3422211"/>
            <a:ext cx="734276" cy="617797"/>
          </a:xfrm>
          <a:prstGeom prst="rect">
            <a:avLst/>
          </a:prstGeom>
        </p:spPr>
      </p:pic>
      <p:sp>
        <p:nvSpPr>
          <p:cNvPr id="35" name="34 CuadroTexto"/>
          <p:cNvSpPr txBox="1"/>
          <p:nvPr/>
        </p:nvSpPr>
        <p:spPr>
          <a:xfrm>
            <a:off x="5080000" y="2034290"/>
            <a:ext cx="3495824" cy="1446550"/>
          </a:xfrm>
          <a:prstGeom prst="rect">
            <a:avLst/>
          </a:prstGeom>
          <a:noFill/>
        </p:spPr>
        <p:txBody>
          <a:bodyPr wrap="square" rtlCol="0">
            <a:spAutoFit/>
          </a:bodyPr>
          <a:lstStyle/>
          <a:p>
            <a:pPr algn="ctr"/>
            <a:r>
              <a:rPr lang="es-ES" dirty="0" err="1" smtClean="0">
                <a:solidFill>
                  <a:schemeClr val="tx1">
                    <a:lumMod val="65000"/>
                    <a:lumOff val="35000"/>
                  </a:schemeClr>
                </a:solidFill>
                <a:latin typeface="TT Commons" panose="02000506040000020004" pitchFamily="50" charset="0"/>
              </a:rPr>
              <a:t>Polypodium</a:t>
            </a:r>
            <a:r>
              <a:rPr lang="es-ES" dirty="0" smtClean="0">
                <a:solidFill>
                  <a:schemeClr val="tx1">
                    <a:lumMod val="65000"/>
                    <a:lumOff val="35000"/>
                  </a:schemeClr>
                </a:solidFill>
                <a:latin typeface="TT Commons" panose="02000506040000020004" pitchFamily="50" charset="0"/>
              </a:rPr>
              <a:t> </a:t>
            </a:r>
            <a:r>
              <a:rPr lang="es-ES" dirty="0" err="1" smtClean="0">
                <a:solidFill>
                  <a:schemeClr val="tx1">
                    <a:lumMod val="65000"/>
                    <a:lumOff val="35000"/>
                  </a:schemeClr>
                </a:solidFill>
                <a:latin typeface="TT Commons" panose="02000506040000020004" pitchFamily="50" charset="0"/>
              </a:rPr>
              <a:t>Leucotomos</a:t>
            </a:r>
            <a:r>
              <a:rPr lang="es-ES" dirty="0" smtClean="0">
                <a:solidFill>
                  <a:schemeClr val="tx1">
                    <a:lumMod val="65000"/>
                    <a:lumOff val="35000"/>
                  </a:schemeClr>
                </a:solidFill>
                <a:latin typeface="TT Commons" panose="02000506040000020004" pitchFamily="50" charset="0"/>
              </a:rPr>
              <a:t> </a:t>
            </a:r>
          </a:p>
          <a:p>
            <a:pPr algn="ctr"/>
            <a:r>
              <a:rPr lang="es-ES" dirty="0" smtClean="0">
                <a:solidFill>
                  <a:schemeClr val="tx1">
                    <a:lumMod val="65000"/>
                    <a:lumOff val="35000"/>
                  </a:schemeClr>
                </a:solidFill>
                <a:latin typeface="TT Commons" panose="02000506040000020004" pitchFamily="50" charset="0"/>
              </a:rPr>
              <a:t> Extracto de regaliz</a:t>
            </a:r>
          </a:p>
          <a:p>
            <a:pPr algn="ctr"/>
            <a:r>
              <a:rPr lang="es-ES" sz="1600" dirty="0" smtClean="0">
                <a:solidFill>
                  <a:schemeClr val="tx1">
                    <a:lumMod val="65000"/>
                    <a:lumOff val="35000"/>
                  </a:schemeClr>
                </a:solidFill>
                <a:latin typeface="TT Commons" panose="02000506040000020004" pitchFamily="50" charset="0"/>
              </a:rPr>
              <a:t>            </a:t>
            </a:r>
          </a:p>
          <a:p>
            <a:pPr algn="ctr"/>
            <a:r>
              <a:rPr lang="es-ES" sz="1200" dirty="0" smtClean="0">
                <a:solidFill>
                  <a:schemeClr val="tx1">
                    <a:lumMod val="65000"/>
                    <a:lumOff val="35000"/>
                  </a:schemeClr>
                </a:solidFill>
                <a:latin typeface="TT Commons" panose="02000506040000020004" pitchFamily="50" charset="0"/>
              </a:rPr>
              <a:t>La formulación se sincroniza con la acción regeneradora del PLE y con una alta capacidad de hidratación.</a:t>
            </a:r>
          </a:p>
        </p:txBody>
      </p:sp>
      <p:sp>
        <p:nvSpPr>
          <p:cNvPr id="23" name="Título 8"/>
          <p:cNvSpPr>
            <a:spLocks noGrp="1"/>
          </p:cNvSpPr>
          <p:nvPr>
            <p:ph type="title"/>
          </p:nvPr>
        </p:nvSpPr>
        <p:spPr>
          <a:xfrm>
            <a:off x="698500" y="398871"/>
            <a:ext cx="2855269" cy="424732"/>
          </a:xfrm>
        </p:spPr>
        <p:txBody>
          <a:bodyPr/>
          <a:lstStyle/>
          <a:p>
            <a:r>
              <a:rPr lang="es-ES" sz="2400" spc="300" dirty="0" err="1" smtClean="0"/>
              <a:t>Despigmen</a:t>
            </a:r>
            <a:r>
              <a:rPr lang="es-ES" sz="2400" spc="300" dirty="0" smtClean="0"/>
              <a:t> p3 </a:t>
            </a:r>
            <a:r>
              <a:rPr lang="es-ES" sz="2400" spc="300" dirty="0" err="1" smtClean="0"/>
              <a:t>serum</a:t>
            </a:r>
            <a:endParaRPr lang="es-ES" sz="2400" spc="300" dirty="0">
              <a:latin typeface="Bebas Neue Regular" panose="00000500000000000000" pitchFamily="50" charset="0"/>
            </a:endParaRPr>
          </a:p>
        </p:txBody>
      </p:sp>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586" y="1940653"/>
            <a:ext cx="968846" cy="3080374"/>
          </a:xfrm>
          <a:prstGeom prst="rect">
            <a:avLst/>
          </a:prstGeom>
        </p:spPr>
      </p:pic>
    </p:spTree>
    <p:extLst>
      <p:ext uri="{BB962C8B-B14F-4D97-AF65-F5344CB8AC3E}">
        <p14:creationId xmlns:p14="http://schemas.microsoft.com/office/powerpoint/2010/main" val="1036339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2631728" y="1128514"/>
            <a:ext cx="6192688" cy="4154984"/>
          </a:xfrm>
          <a:prstGeom prst="rect">
            <a:avLst/>
          </a:prstGeom>
          <a:noFill/>
        </p:spPr>
        <p:txBody>
          <a:bodyPr wrap="square" rtlCol="0">
            <a:spAutoFit/>
          </a:bodyPr>
          <a:lstStyle/>
          <a:p>
            <a:pPr marL="342900" indent="-342900" algn="just"/>
            <a:r>
              <a:rPr lang="es-ES" sz="1200" b="1" dirty="0" smtClean="0">
                <a:solidFill>
                  <a:schemeClr val="tx1">
                    <a:lumMod val="65000"/>
                    <a:lumOff val="35000"/>
                  </a:schemeClr>
                </a:solidFill>
                <a:latin typeface="TT Commons" panose="02000506040000020004" pitchFamily="50" charset="0"/>
              </a:rPr>
              <a:t>SERUM DESPIGMENTANTE MATIFICANTE 30ml Acción despigmentante.</a:t>
            </a: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INDICACIÓN:</a:t>
            </a:r>
          </a:p>
          <a:p>
            <a:pPr marL="342900" indent="-342900" algn="just"/>
            <a:r>
              <a:rPr lang="es-ES" sz="1200" dirty="0" smtClean="0">
                <a:solidFill>
                  <a:schemeClr val="tx1">
                    <a:lumMod val="65000"/>
                    <a:lumOff val="35000"/>
                  </a:schemeClr>
                </a:solidFill>
                <a:latin typeface="TT Commons" panose="02000506040000020004" pitchFamily="50" charset="0"/>
              </a:rPr>
              <a:t>Pieles que manifiestan irregularidades de pigmentación.</a:t>
            </a:r>
            <a:endParaRPr lang="es-ES" sz="1200" b="1" i="1" dirty="0" smtClean="0">
              <a:solidFill>
                <a:schemeClr val="tx1">
                  <a:lumMod val="65000"/>
                  <a:lumOff val="35000"/>
                </a:schemeClr>
              </a:solidFill>
              <a:latin typeface="TT Commons" panose="02000506040000020004" pitchFamily="50" charset="0"/>
            </a:endParaRP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ACCIÓN:</a:t>
            </a:r>
          </a:p>
          <a:p>
            <a:pPr marL="342900" indent="-342900" algn="just">
              <a:buFont typeface="Arial" pitchFamily="34" charset="0"/>
              <a:buChar char="•"/>
            </a:pPr>
            <a:r>
              <a:rPr lang="es-ES" sz="1200" b="1" dirty="0" smtClean="0">
                <a:solidFill>
                  <a:schemeClr val="bg1">
                    <a:lumMod val="50000"/>
                  </a:schemeClr>
                </a:solidFill>
                <a:latin typeface="TT Commons" panose="02000506040000020004" pitchFamily="50" charset="0"/>
              </a:rPr>
              <a:t>Antioxidante</a:t>
            </a:r>
            <a:r>
              <a:rPr lang="es-ES" sz="1200" b="1" dirty="0" smtClean="0">
                <a:solidFill>
                  <a:schemeClr val="tx1">
                    <a:lumMod val="65000"/>
                    <a:lumOff val="35000"/>
                  </a:schemeClr>
                </a:solidFill>
                <a:latin typeface="TT Commons" panose="02000506040000020004" pitchFamily="50" charset="0"/>
              </a:rPr>
              <a:t>:  </a:t>
            </a:r>
            <a:r>
              <a:rPr lang="es-ES" sz="1200" dirty="0" smtClean="0">
                <a:solidFill>
                  <a:schemeClr val="tx1">
                    <a:lumMod val="65000"/>
                    <a:lumOff val="35000"/>
                  </a:schemeClr>
                </a:solidFill>
                <a:latin typeface="TT Commons" panose="02000506040000020004" pitchFamily="50" charset="0"/>
              </a:rPr>
              <a:t>Ayuda a frenar la acción de los radicales libres gracias su concentración de vitaminas y del extracto de </a:t>
            </a:r>
            <a:r>
              <a:rPr lang="es-ES" sz="1200" dirty="0" err="1" smtClean="0">
                <a:solidFill>
                  <a:schemeClr val="tx1">
                    <a:lumMod val="65000"/>
                    <a:lumOff val="35000"/>
                  </a:schemeClr>
                </a:solidFill>
                <a:latin typeface="TT Commons" panose="02000506040000020004" pitchFamily="50" charset="0"/>
              </a:rPr>
              <a:t>Polypodium</a:t>
            </a:r>
            <a:r>
              <a:rPr lang="es-ES" sz="1200" dirty="0" smtClean="0">
                <a:solidFill>
                  <a:schemeClr val="tx1">
                    <a:lumMod val="65000"/>
                    <a:lumOff val="35000"/>
                  </a:schemeClr>
                </a:solidFill>
                <a:latin typeface="TT Commons" panose="02000506040000020004" pitchFamily="50" charset="0"/>
              </a:rPr>
              <a:t> </a:t>
            </a:r>
            <a:r>
              <a:rPr lang="es-ES" sz="1200" dirty="0" err="1" smtClean="0">
                <a:solidFill>
                  <a:schemeClr val="tx1">
                    <a:lumMod val="65000"/>
                    <a:lumOff val="35000"/>
                  </a:schemeClr>
                </a:solidFill>
                <a:latin typeface="TT Commons" panose="02000506040000020004" pitchFamily="50" charset="0"/>
              </a:rPr>
              <a:t>Leucotomos</a:t>
            </a:r>
            <a:r>
              <a:rPr lang="es-ES" sz="1200" dirty="0" smtClean="0">
                <a:solidFill>
                  <a:schemeClr val="tx1">
                    <a:lumMod val="65000"/>
                    <a:lumOff val="35000"/>
                  </a:schemeClr>
                </a:solidFill>
                <a:latin typeface="TT Commons" panose="02000506040000020004" pitchFamily="50" charset="0"/>
              </a:rPr>
              <a:t>.</a:t>
            </a:r>
          </a:p>
          <a:p>
            <a:pPr marL="342900" indent="-342900" algn="just">
              <a:buFont typeface="Arial" pitchFamily="34" charset="0"/>
              <a:buChar char="•"/>
            </a:pPr>
            <a:r>
              <a:rPr lang="es-ES" sz="1200" b="1" dirty="0" smtClean="0">
                <a:solidFill>
                  <a:schemeClr val="bg1">
                    <a:lumMod val="50000"/>
                  </a:schemeClr>
                </a:solidFill>
                <a:latin typeface="TT Commons" panose="02000506040000020004" pitchFamily="50" charset="0"/>
              </a:rPr>
              <a:t>Acción </a:t>
            </a:r>
            <a:r>
              <a:rPr lang="es-ES" sz="1200" b="1" dirty="0" err="1" smtClean="0">
                <a:solidFill>
                  <a:schemeClr val="bg1">
                    <a:lumMod val="50000"/>
                  </a:schemeClr>
                </a:solidFill>
                <a:latin typeface="TT Commons" panose="02000506040000020004" pitchFamily="50" charset="0"/>
              </a:rPr>
              <a:t>aclarante</a:t>
            </a:r>
            <a:r>
              <a:rPr lang="es-ES" sz="1200" b="1" dirty="0" smtClean="0">
                <a:solidFill>
                  <a:schemeClr val="bg1">
                    <a:lumMod val="50000"/>
                  </a:schemeClr>
                </a:solidFill>
                <a:latin typeface="TT Commons" panose="02000506040000020004" pitchFamily="50" charset="0"/>
              </a:rPr>
              <a:t>: </a:t>
            </a:r>
            <a:r>
              <a:rPr lang="es-ES" sz="1200" dirty="0" smtClean="0">
                <a:solidFill>
                  <a:schemeClr val="tx1">
                    <a:lumMod val="65000"/>
                    <a:lumOff val="35000"/>
                  </a:schemeClr>
                </a:solidFill>
                <a:latin typeface="TT Commons" panose="02000506040000020004" pitchFamily="50" charset="0"/>
              </a:rPr>
              <a:t>Permite blanquear las manchas y homogeneizar el tono de la piel gracias a la presencia de agentes </a:t>
            </a:r>
            <a:r>
              <a:rPr lang="es-ES" sz="1200" dirty="0" err="1" smtClean="0">
                <a:solidFill>
                  <a:schemeClr val="tx1">
                    <a:lumMod val="65000"/>
                    <a:lumOff val="35000"/>
                  </a:schemeClr>
                </a:solidFill>
                <a:latin typeface="TT Commons" panose="02000506040000020004" pitchFamily="50" charset="0"/>
              </a:rPr>
              <a:t>despigmentantes</a:t>
            </a:r>
            <a:r>
              <a:rPr lang="es-ES" sz="1200" dirty="0" smtClean="0">
                <a:solidFill>
                  <a:schemeClr val="tx1">
                    <a:lumMod val="65000"/>
                    <a:lumOff val="35000"/>
                  </a:schemeClr>
                </a:solidFill>
                <a:latin typeface="TT Commons" panose="02000506040000020004" pitchFamily="50" charset="0"/>
              </a:rPr>
              <a:t> como el ácido </a:t>
            </a:r>
            <a:r>
              <a:rPr lang="es-ES" sz="1200" dirty="0" err="1" smtClean="0">
                <a:solidFill>
                  <a:schemeClr val="tx1">
                    <a:lumMod val="65000"/>
                    <a:lumOff val="35000"/>
                  </a:schemeClr>
                </a:solidFill>
                <a:latin typeface="TT Commons" panose="02000506040000020004" pitchFamily="50" charset="0"/>
              </a:rPr>
              <a:t>kójico</a:t>
            </a:r>
            <a:r>
              <a:rPr lang="es-ES" sz="1200" dirty="0" smtClean="0">
                <a:solidFill>
                  <a:schemeClr val="tx1">
                    <a:lumMod val="65000"/>
                    <a:lumOff val="35000"/>
                  </a:schemeClr>
                </a:solidFill>
                <a:latin typeface="TT Commons" panose="02000506040000020004" pitchFamily="50" charset="0"/>
              </a:rPr>
              <a:t> y la </a:t>
            </a:r>
            <a:r>
              <a:rPr lang="es-ES" sz="1200" dirty="0" err="1" smtClean="0">
                <a:solidFill>
                  <a:schemeClr val="tx1">
                    <a:lumMod val="65000"/>
                    <a:lumOff val="35000"/>
                  </a:schemeClr>
                </a:solidFill>
                <a:latin typeface="TT Commons" panose="02000506040000020004" pitchFamily="50" charset="0"/>
              </a:rPr>
              <a:t>arbutina</a:t>
            </a:r>
            <a:r>
              <a:rPr lang="es-ES" sz="1200" dirty="0" smtClean="0">
                <a:solidFill>
                  <a:schemeClr val="tx1">
                    <a:lumMod val="65000"/>
                    <a:lumOff val="35000"/>
                  </a:schemeClr>
                </a:solidFill>
                <a:latin typeface="TT Commons" panose="02000506040000020004" pitchFamily="50" charset="0"/>
              </a:rPr>
              <a:t> entre otros.</a:t>
            </a:r>
          </a:p>
          <a:p>
            <a:pPr marL="342900" indent="-342900" algn="just">
              <a:buFont typeface="Arial" pitchFamily="34" charset="0"/>
              <a:buChar char="•"/>
            </a:pPr>
            <a:r>
              <a:rPr lang="es-ES" sz="1200" b="1" dirty="0" smtClean="0">
                <a:solidFill>
                  <a:schemeClr val="bg1">
                    <a:lumMod val="50000"/>
                  </a:schemeClr>
                </a:solidFill>
                <a:latin typeface="TT Commons" panose="02000506040000020004" pitchFamily="50" charset="0"/>
              </a:rPr>
              <a:t>Renovador celular: </a:t>
            </a:r>
            <a:r>
              <a:rPr lang="es-ES" sz="1200" dirty="0" smtClean="0">
                <a:solidFill>
                  <a:schemeClr val="tx1">
                    <a:lumMod val="65000"/>
                    <a:lumOff val="35000"/>
                  </a:schemeClr>
                </a:solidFill>
                <a:latin typeface="TT Commons" panose="02000506040000020004" pitchFamily="50" charset="0"/>
              </a:rPr>
              <a:t>Presenta “efecto peeling” por la acción de determinados activos como la vitamina A.</a:t>
            </a:r>
          </a:p>
          <a:p>
            <a:pPr marL="342900" indent="-342900" algn="just">
              <a:buFont typeface="Arial" pitchFamily="34" charset="0"/>
              <a:buChar char="•"/>
            </a:pPr>
            <a:r>
              <a:rPr lang="es-ES" sz="1200" b="1" dirty="0" smtClean="0">
                <a:solidFill>
                  <a:schemeClr val="bg1">
                    <a:lumMod val="50000"/>
                  </a:schemeClr>
                </a:solidFill>
                <a:latin typeface="TT Commons" panose="02000506040000020004" pitchFamily="50" charset="0"/>
              </a:rPr>
              <a:t>Hidratante: </a:t>
            </a:r>
            <a:r>
              <a:rPr lang="es-ES" sz="1200" dirty="0" smtClean="0">
                <a:solidFill>
                  <a:schemeClr val="tx1">
                    <a:lumMod val="65000"/>
                    <a:lumOff val="35000"/>
                  </a:schemeClr>
                </a:solidFill>
                <a:latin typeface="TT Commons" panose="02000506040000020004" pitchFamily="50" charset="0"/>
              </a:rPr>
              <a:t>ofrece hidratación en la piel sin dejar sensación grasa gracias a su efecto </a:t>
            </a:r>
            <a:r>
              <a:rPr lang="es-ES" sz="1200" dirty="0" err="1" smtClean="0">
                <a:solidFill>
                  <a:schemeClr val="tx1">
                    <a:lumMod val="65000"/>
                    <a:lumOff val="35000"/>
                  </a:schemeClr>
                </a:solidFill>
                <a:latin typeface="TT Commons" panose="02000506040000020004" pitchFamily="50" charset="0"/>
              </a:rPr>
              <a:t>matificante</a:t>
            </a:r>
            <a:r>
              <a:rPr lang="es-ES" sz="1200" dirty="0" smtClean="0">
                <a:solidFill>
                  <a:schemeClr val="bg1">
                    <a:lumMod val="50000"/>
                  </a:schemeClr>
                </a:solidFill>
                <a:latin typeface="TT Commons" panose="02000506040000020004" pitchFamily="50" charset="0"/>
              </a:rPr>
              <a:t>.</a:t>
            </a:r>
          </a:p>
          <a:p>
            <a:pPr marL="342900" indent="-342900" algn="just">
              <a:buFont typeface="Arial" pitchFamily="34" charset="0"/>
              <a:buChar char="•"/>
            </a:pPr>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MODO DE USO:</a:t>
            </a:r>
          </a:p>
          <a:p>
            <a:pPr marL="342900" indent="-342900" algn="just"/>
            <a:r>
              <a:rPr lang="es-ES" sz="1200" b="1" dirty="0" smtClean="0">
                <a:solidFill>
                  <a:schemeClr val="bg1">
                    <a:lumMod val="50000"/>
                  </a:schemeClr>
                </a:solidFill>
                <a:latin typeface="TT Commons" panose="02000506040000020004" pitchFamily="50" charset="0"/>
              </a:rPr>
              <a:t>Día y Noche</a:t>
            </a:r>
            <a:r>
              <a:rPr lang="es-ES" sz="1200" dirty="0" smtClean="0">
                <a:solidFill>
                  <a:schemeClr val="bg1">
                    <a:lumMod val="50000"/>
                  </a:schemeClr>
                </a:solidFill>
                <a:latin typeface="TT Commons" panose="02000506040000020004" pitchFamily="50" charset="0"/>
              </a:rPr>
              <a:t>:</a:t>
            </a:r>
            <a:r>
              <a:rPr lang="es-ES" sz="1200" dirty="0" smtClean="0">
                <a:solidFill>
                  <a:schemeClr val="tx1">
                    <a:lumMod val="65000"/>
                    <a:lumOff val="35000"/>
                  </a:schemeClr>
                </a:solidFill>
                <a:latin typeface="TT Commons" panose="02000506040000020004" pitchFamily="50" charset="0"/>
              </a:rPr>
              <a:t> Aplicar con un suave masaje en el rostro al menos dos veces al día, pudiéndose aumentar la frecuencia si fuera necesario.</a:t>
            </a: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TIPO DE PIEL: </a:t>
            </a:r>
            <a:r>
              <a:rPr lang="es-ES" sz="1200" dirty="0" smtClean="0">
                <a:solidFill>
                  <a:schemeClr val="tx1">
                    <a:lumMod val="65000"/>
                    <a:lumOff val="35000"/>
                  </a:schemeClr>
                </a:solidFill>
                <a:latin typeface="TT Commons" panose="02000506040000020004" pitchFamily="50" charset="0"/>
              </a:rPr>
              <a:t>Todas </a:t>
            </a:r>
          </a:p>
          <a:p>
            <a:pPr marL="342900" indent="-342900" algn="just"/>
            <a:endParaRPr lang="es-ES" sz="1200" b="1" dirty="0" smtClean="0">
              <a:solidFill>
                <a:schemeClr val="tx1">
                  <a:lumMod val="65000"/>
                  <a:lumOff val="35000"/>
                </a:schemeClr>
              </a:solidFill>
              <a:latin typeface="TT Commons" panose="02000506040000020004" pitchFamily="50" charset="0"/>
            </a:endParaRPr>
          </a:p>
          <a:p>
            <a:pPr marL="342900" indent="-342900" algn="just"/>
            <a:endParaRPr lang="es-ES" sz="1200" b="1" dirty="0" smtClean="0">
              <a:solidFill>
                <a:schemeClr val="tx1">
                  <a:lumMod val="65000"/>
                  <a:lumOff val="35000"/>
                </a:schemeClr>
              </a:solidFill>
              <a:latin typeface="TT Commons" panose="02000506040000020004" pitchFamily="50" charset="0"/>
            </a:endParaRPr>
          </a:p>
        </p:txBody>
      </p:sp>
      <p:sp>
        <p:nvSpPr>
          <p:cNvPr id="14" name="Título 8"/>
          <p:cNvSpPr>
            <a:spLocks noGrp="1"/>
          </p:cNvSpPr>
          <p:nvPr>
            <p:ph type="title"/>
          </p:nvPr>
        </p:nvSpPr>
        <p:spPr>
          <a:xfrm>
            <a:off x="698500" y="398871"/>
            <a:ext cx="2855269" cy="424732"/>
          </a:xfrm>
        </p:spPr>
        <p:txBody>
          <a:bodyPr/>
          <a:lstStyle/>
          <a:p>
            <a:r>
              <a:rPr lang="es-ES" sz="2400" spc="300" dirty="0" err="1" smtClean="0"/>
              <a:t>Despigmen</a:t>
            </a:r>
            <a:r>
              <a:rPr lang="es-ES" sz="2400" spc="300" dirty="0" smtClean="0"/>
              <a:t> p3 </a:t>
            </a:r>
            <a:r>
              <a:rPr lang="es-ES" sz="2400" spc="300" dirty="0" err="1" smtClean="0"/>
              <a:t>serum</a:t>
            </a:r>
            <a:endParaRPr lang="es-ES" sz="2400" spc="300" dirty="0">
              <a:latin typeface="Bebas Neue Regular" panose="00000500000000000000" pitchFamily="50"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544" y="1776586"/>
            <a:ext cx="968846" cy="3080374"/>
          </a:xfrm>
          <a:prstGeom prst="rect">
            <a:avLst/>
          </a:prstGeom>
        </p:spPr>
      </p:pic>
    </p:spTree>
    <p:extLst>
      <p:ext uri="{BB962C8B-B14F-4D97-AF65-F5344CB8AC3E}">
        <p14:creationId xmlns:p14="http://schemas.microsoft.com/office/powerpoint/2010/main" val="1036339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487712" y="1056506"/>
            <a:ext cx="6520160" cy="4154984"/>
          </a:xfrm>
          <a:prstGeom prst="rect">
            <a:avLst/>
          </a:prstGeom>
          <a:noFill/>
        </p:spPr>
        <p:txBody>
          <a:bodyPr wrap="square" rtlCol="0">
            <a:spAutoFit/>
          </a:bodyPr>
          <a:lstStyle/>
          <a:p>
            <a:pPr marL="342900" indent="-342900" algn="just"/>
            <a:r>
              <a:rPr lang="es-ES" sz="1200" b="1" dirty="0" smtClean="0">
                <a:solidFill>
                  <a:schemeClr val="tx1">
                    <a:lumMod val="65000"/>
                    <a:lumOff val="35000"/>
                  </a:schemeClr>
                </a:solidFill>
                <a:latin typeface="TT Commons" panose="02000506040000020004" pitchFamily="50" charset="0"/>
              </a:rPr>
              <a:t>CREMA DESPIGMENTANTE FOTOPROTECTORA DÍA 30ml Acción despigmentante con </a:t>
            </a:r>
            <a:r>
              <a:rPr lang="es-ES" sz="1200" b="1" dirty="0" err="1" smtClean="0">
                <a:solidFill>
                  <a:schemeClr val="tx1">
                    <a:lumMod val="65000"/>
                    <a:lumOff val="35000"/>
                  </a:schemeClr>
                </a:solidFill>
                <a:latin typeface="TT Commons" panose="02000506040000020004" pitchFamily="50" charset="0"/>
              </a:rPr>
              <a:t>fotoprotección</a:t>
            </a:r>
            <a:endParaRPr lang="es-ES" sz="1200" b="1" dirty="0" smtClean="0">
              <a:solidFill>
                <a:schemeClr val="tx1">
                  <a:lumMod val="65000"/>
                  <a:lumOff val="35000"/>
                </a:schemeClr>
              </a:solidFill>
              <a:latin typeface="TT Commons" panose="02000506040000020004" pitchFamily="50" charset="0"/>
            </a:endParaRP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INDICACIÓN:</a:t>
            </a:r>
          </a:p>
          <a:p>
            <a:pPr marL="342900" indent="-342900" algn="just"/>
            <a:r>
              <a:rPr lang="es-ES" sz="1200" dirty="0" smtClean="0">
                <a:solidFill>
                  <a:schemeClr val="tx1">
                    <a:lumMod val="65000"/>
                    <a:lumOff val="35000"/>
                  </a:schemeClr>
                </a:solidFill>
                <a:latin typeface="TT Commons" panose="02000506040000020004" pitchFamily="50" charset="0"/>
              </a:rPr>
              <a:t>Pieles que manifiestan irregularidades de pigmentación.</a:t>
            </a: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ACCIÓN:</a:t>
            </a:r>
          </a:p>
          <a:p>
            <a:pPr marL="342900" indent="-342900" algn="just">
              <a:buFont typeface="Arial" pitchFamily="34" charset="0"/>
              <a:buChar char="•"/>
            </a:pPr>
            <a:r>
              <a:rPr lang="es-ES" sz="1200" dirty="0" smtClean="0">
                <a:solidFill>
                  <a:schemeClr val="tx1">
                    <a:lumMod val="65000"/>
                    <a:lumOff val="35000"/>
                  </a:schemeClr>
                </a:solidFill>
                <a:latin typeface="TT Commons" panose="02000506040000020004" pitchFamily="50" charset="0"/>
              </a:rPr>
              <a:t>Crema de día con activos </a:t>
            </a:r>
            <a:r>
              <a:rPr lang="es-ES" sz="1200" dirty="0" err="1" smtClean="0">
                <a:solidFill>
                  <a:schemeClr val="tx1">
                    <a:lumMod val="65000"/>
                    <a:lumOff val="35000"/>
                  </a:schemeClr>
                </a:solidFill>
                <a:latin typeface="TT Commons" panose="02000506040000020004" pitchFamily="50" charset="0"/>
              </a:rPr>
              <a:t>blanqueantes</a:t>
            </a:r>
            <a:r>
              <a:rPr lang="es-ES" sz="1200" dirty="0" smtClean="0">
                <a:solidFill>
                  <a:schemeClr val="tx1">
                    <a:lumMod val="65000"/>
                    <a:lumOff val="35000"/>
                  </a:schemeClr>
                </a:solidFill>
                <a:latin typeface="TT Commons" panose="02000506040000020004" pitchFamily="50" charset="0"/>
              </a:rPr>
              <a:t> que </a:t>
            </a:r>
            <a:r>
              <a:rPr lang="es-ES" sz="1200" dirty="0" err="1" smtClean="0">
                <a:solidFill>
                  <a:schemeClr val="tx1">
                    <a:lumMod val="65000"/>
                    <a:lumOff val="35000"/>
                  </a:schemeClr>
                </a:solidFill>
                <a:latin typeface="TT Commons" panose="02000506040000020004" pitchFamily="50" charset="0"/>
              </a:rPr>
              <a:t>matifican</a:t>
            </a:r>
            <a:r>
              <a:rPr lang="es-ES" sz="1200" dirty="0" smtClean="0">
                <a:solidFill>
                  <a:schemeClr val="tx1">
                    <a:lumMod val="65000"/>
                    <a:lumOff val="35000"/>
                  </a:schemeClr>
                </a:solidFill>
                <a:latin typeface="TT Commons" panose="02000506040000020004" pitchFamily="50" charset="0"/>
              </a:rPr>
              <a:t> y homogenizan el tono de la piel, combinados con filtros solares que protegen de la radiación solar y se complementan con la función </a:t>
            </a:r>
            <a:r>
              <a:rPr lang="es-ES" sz="1200" dirty="0" err="1" smtClean="0">
                <a:solidFill>
                  <a:schemeClr val="tx1">
                    <a:lumMod val="65000"/>
                    <a:lumOff val="35000"/>
                  </a:schemeClr>
                </a:solidFill>
                <a:latin typeface="TT Commons" panose="02000506040000020004" pitchFamily="50" charset="0"/>
              </a:rPr>
              <a:t>fotoprotectora</a:t>
            </a:r>
            <a:r>
              <a:rPr lang="es-ES" sz="1200" dirty="0" smtClean="0">
                <a:solidFill>
                  <a:schemeClr val="tx1">
                    <a:lumMod val="65000"/>
                    <a:lumOff val="35000"/>
                  </a:schemeClr>
                </a:solidFill>
                <a:latin typeface="TT Commons" panose="02000506040000020004" pitchFamily="50" charset="0"/>
              </a:rPr>
              <a:t> del </a:t>
            </a:r>
            <a:r>
              <a:rPr lang="es-ES" sz="1200" dirty="0" err="1" smtClean="0">
                <a:solidFill>
                  <a:schemeClr val="tx1">
                    <a:lumMod val="65000"/>
                    <a:lumOff val="35000"/>
                  </a:schemeClr>
                </a:solidFill>
                <a:latin typeface="TT Commons" panose="02000506040000020004" pitchFamily="50" charset="0"/>
              </a:rPr>
              <a:t>Polypodium</a:t>
            </a:r>
            <a:r>
              <a:rPr lang="es-ES" sz="1200" dirty="0" smtClean="0">
                <a:solidFill>
                  <a:schemeClr val="tx1">
                    <a:lumMod val="65000"/>
                    <a:lumOff val="35000"/>
                  </a:schemeClr>
                </a:solidFill>
                <a:latin typeface="TT Commons" panose="02000506040000020004" pitchFamily="50" charset="0"/>
              </a:rPr>
              <a:t>.  Combina también la función </a:t>
            </a:r>
            <a:r>
              <a:rPr lang="es-ES" sz="1200" dirty="0" err="1" smtClean="0">
                <a:solidFill>
                  <a:schemeClr val="tx1">
                    <a:lumMod val="65000"/>
                    <a:lumOff val="35000"/>
                  </a:schemeClr>
                </a:solidFill>
                <a:latin typeface="TT Commons" panose="02000506040000020004" pitchFamily="50" charset="0"/>
              </a:rPr>
              <a:t>antipolución</a:t>
            </a:r>
            <a:r>
              <a:rPr lang="es-ES" sz="1200" dirty="0" smtClean="0">
                <a:solidFill>
                  <a:schemeClr val="tx1">
                    <a:lumMod val="65000"/>
                    <a:lumOff val="35000"/>
                  </a:schemeClr>
                </a:solidFill>
                <a:latin typeface="TT Commons" panose="02000506040000020004" pitchFamily="50" charset="0"/>
              </a:rPr>
              <a:t> de las ceras de abeja y esteres de jojoba.</a:t>
            </a: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INGREDIENTES: </a:t>
            </a:r>
            <a:r>
              <a:rPr lang="es-ES" sz="1200" dirty="0" smtClean="0">
                <a:solidFill>
                  <a:schemeClr val="tx1">
                    <a:lumMod val="65000"/>
                    <a:lumOff val="35000"/>
                  </a:schemeClr>
                </a:solidFill>
                <a:latin typeface="TT Commons" panose="02000506040000020004" pitchFamily="50" charset="0"/>
                <a:ea typeface="Tahoma" pitchFamily="34" charset="0"/>
                <a:cs typeface="Tahoma" pitchFamily="34" charset="0"/>
              </a:rPr>
              <a:t>Palmitato de </a:t>
            </a:r>
            <a:r>
              <a:rPr lang="es-ES" sz="1200" dirty="0" err="1" smtClean="0">
                <a:solidFill>
                  <a:schemeClr val="tx1">
                    <a:lumMod val="65000"/>
                    <a:lumOff val="35000"/>
                  </a:schemeClr>
                </a:solidFill>
                <a:latin typeface="TT Commons" panose="02000506040000020004" pitchFamily="50" charset="0"/>
                <a:ea typeface="Tahoma" pitchFamily="34" charset="0"/>
                <a:cs typeface="Tahoma" pitchFamily="34" charset="0"/>
              </a:rPr>
              <a:t>retinol</a:t>
            </a:r>
            <a:r>
              <a:rPr lang="es-ES" sz="1200" dirty="0" smtClean="0">
                <a:solidFill>
                  <a:schemeClr val="tx1">
                    <a:lumMod val="65000"/>
                    <a:lumOff val="35000"/>
                  </a:schemeClr>
                </a:solidFill>
                <a:latin typeface="TT Commons" panose="02000506040000020004" pitchFamily="50" charset="0"/>
                <a:ea typeface="Tahoma" pitchFamily="34" charset="0"/>
                <a:cs typeface="Tahoma" pitchFamily="34" charset="0"/>
              </a:rPr>
              <a:t>, ácido </a:t>
            </a:r>
            <a:r>
              <a:rPr lang="es-ES" sz="1200" dirty="0" err="1" smtClean="0">
                <a:solidFill>
                  <a:schemeClr val="tx1">
                    <a:lumMod val="65000"/>
                    <a:lumOff val="35000"/>
                  </a:schemeClr>
                </a:solidFill>
                <a:latin typeface="TT Commons" panose="02000506040000020004" pitchFamily="50" charset="0"/>
                <a:ea typeface="Tahoma" pitchFamily="34" charset="0"/>
                <a:cs typeface="Tahoma" pitchFamily="34" charset="0"/>
              </a:rPr>
              <a:t>kójico</a:t>
            </a:r>
            <a:r>
              <a:rPr lang="es-ES" sz="1200" dirty="0" smtClean="0">
                <a:solidFill>
                  <a:schemeClr val="tx1">
                    <a:lumMod val="65000"/>
                    <a:lumOff val="35000"/>
                  </a:schemeClr>
                </a:solidFill>
                <a:latin typeface="TT Commons" panose="02000506040000020004" pitchFamily="50" charset="0"/>
                <a:ea typeface="Tahoma" pitchFamily="34" charset="0"/>
                <a:cs typeface="Tahoma" pitchFamily="34" charset="0"/>
              </a:rPr>
              <a:t>, </a:t>
            </a:r>
            <a:r>
              <a:rPr lang="es-ES" sz="1200" dirty="0" err="1" smtClean="0">
                <a:solidFill>
                  <a:schemeClr val="tx1">
                    <a:lumMod val="65000"/>
                    <a:lumOff val="35000"/>
                  </a:schemeClr>
                </a:solidFill>
                <a:latin typeface="TT Commons" panose="02000506040000020004" pitchFamily="50" charset="0"/>
                <a:ea typeface="Tahoma" pitchFamily="34" charset="0"/>
                <a:cs typeface="Tahoma" pitchFamily="34" charset="0"/>
              </a:rPr>
              <a:t>arbutina</a:t>
            </a:r>
            <a:r>
              <a:rPr lang="es-ES" sz="1200" dirty="0" smtClean="0">
                <a:solidFill>
                  <a:schemeClr val="tx1">
                    <a:lumMod val="65000"/>
                    <a:lumOff val="35000"/>
                  </a:schemeClr>
                </a:solidFill>
                <a:latin typeface="TT Commons" panose="02000506040000020004" pitchFamily="50" charset="0"/>
                <a:ea typeface="Tahoma" pitchFamily="34" charset="0"/>
                <a:cs typeface="Tahoma" pitchFamily="34" charset="0"/>
              </a:rPr>
              <a:t>, extracto de  </a:t>
            </a:r>
            <a:r>
              <a:rPr lang="es-ES" sz="1200" i="1" dirty="0" err="1" smtClean="0">
                <a:solidFill>
                  <a:schemeClr val="tx1">
                    <a:lumMod val="65000"/>
                    <a:lumOff val="35000"/>
                  </a:schemeClr>
                </a:solidFill>
                <a:latin typeface="TT Commons" panose="02000506040000020004" pitchFamily="50" charset="0"/>
                <a:ea typeface="Tahoma" pitchFamily="34" charset="0"/>
                <a:cs typeface="Tahoma" pitchFamily="34" charset="0"/>
              </a:rPr>
              <a:t>Polypodium</a:t>
            </a:r>
            <a:r>
              <a:rPr lang="es-ES" sz="1200" i="1" dirty="0" smtClean="0">
                <a:solidFill>
                  <a:schemeClr val="tx1">
                    <a:lumMod val="65000"/>
                    <a:lumOff val="35000"/>
                  </a:schemeClr>
                </a:solidFill>
                <a:latin typeface="TT Commons" panose="02000506040000020004" pitchFamily="50" charset="0"/>
                <a:ea typeface="Tahoma" pitchFamily="34" charset="0"/>
                <a:cs typeface="Tahoma" pitchFamily="34" charset="0"/>
              </a:rPr>
              <a:t> </a:t>
            </a:r>
            <a:r>
              <a:rPr lang="es-ES" sz="1200" i="1" dirty="0" err="1" smtClean="0">
                <a:solidFill>
                  <a:schemeClr val="tx1">
                    <a:lumMod val="65000"/>
                    <a:lumOff val="35000"/>
                  </a:schemeClr>
                </a:solidFill>
                <a:latin typeface="TT Commons" panose="02000506040000020004" pitchFamily="50" charset="0"/>
                <a:ea typeface="Tahoma" pitchFamily="34" charset="0"/>
                <a:cs typeface="Tahoma" pitchFamily="34" charset="0"/>
              </a:rPr>
              <a:t>Leucotomos</a:t>
            </a:r>
            <a:r>
              <a:rPr lang="es-ES" sz="1200" i="1" dirty="0" smtClean="0">
                <a:solidFill>
                  <a:schemeClr val="tx1">
                    <a:lumMod val="65000"/>
                    <a:lumOff val="35000"/>
                  </a:schemeClr>
                </a:solidFill>
                <a:latin typeface="TT Commons" panose="02000506040000020004" pitchFamily="50" charset="0"/>
                <a:ea typeface="Tahoma" pitchFamily="34" charset="0"/>
                <a:cs typeface="Tahoma" pitchFamily="34" charset="0"/>
              </a:rPr>
              <a:t>, </a:t>
            </a:r>
            <a:r>
              <a:rPr lang="es-ES" sz="1200" dirty="0" smtClean="0">
                <a:solidFill>
                  <a:schemeClr val="tx1">
                    <a:lumMod val="65000"/>
                    <a:lumOff val="35000"/>
                  </a:schemeClr>
                </a:solidFill>
                <a:latin typeface="TT Commons" panose="02000506040000020004" pitchFamily="50" charset="0"/>
                <a:ea typeface="Tahoma" pitchFamily="34" charset="0"/>
                <a:cs typeface="Tahoma" pitchFamily="34" charset="0"/>
              </a:rPr>
              <a:t>EDTA, vitamina C y E,</a:t>
            </a:r>
            <a:r>
              <a:rPr lang="es-ES" sz="1200" i="1" dirty="0" smtClean="0">
                <a:solidFill>
                  <a:schemeClr val="tx1">
                    <a:lumMod val="65000"/>
                    <a:lumOff val="35000"/>
                  </a:schemeClr>
                </a:solidFill>
                <a:latin typeface="TT Commons" panose="02000506040000020004" pitchFamily="50" charset="0"/>
                <a:ea typeface="Tahoma" pitchFamily="34" charset="0"/>
                <a:cs typeface="Tahoma" pitchFamily="34" charset="0"/>
              </a:rPr>
              <a:t> </a:t>
            </a:r>
            <a:r>
              <a:rPr lang="es-ES" sz="1200" dirty="0" smtClean="0">
                <a:solidFill>
                  <a:schemeClr val="tx1">
                    <a:lumMod val="65000"/>
                    <a:lumOff val="35000"/>
                  </a:schemeClr>
                </a:solidFill>
                <a:latin typeface="TT Commons" panose="02000506040000020004" pitchFamily="50" charset="0"/>
                <a:ea typeface="Tahoma" pitchFamily="34" charset="0"/>
                <a:cs typeface="Tahoma" pitchFamily="34" charset="0"/>
              </a:rPr>
              <a:t>filtros solares 50+, ceras de abeja y esteres de jojoba</a:t>
            </a:r>
            <a:endParaRPr lang="es-ES" sz="1200" b="1" dirty="0" smtClean="0">
              <a:solidFill>
                <a:schemeClr val="tx1">
                  <a:lumMod val="65000"/>
                  <a:lumOff val="35000"/>
                </a:schemeClr>
              </a:solidFill>
              <a:latin typeface="TT Commons" panose="02000506040000020004" pitchFamily="50" charset="0"/>
            </a:endParaRPr>
          </a:p>
          <a:p>
            <a:pPr marL="342900" indent="-342900" algn="just"/>
            <a:endParaRPr lang="es-ES" sz="1200" b="1"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MODO DE USO:</a:t>
            </a:r>
          </a:p>
          <a:p>
            <a:pPr marL="342900" indent="-342900" algn="just"/>
            <a:r>
              <a:rPr lang="es-ES" sz="1200" b="1" dirty="0" smtClean="0">
                <a:solidFill>
                  <a:schemeClr val="tx1">
                    <a:lumMod val="65000"/>
                    <a:lumOff val="35000"/>
                  </a:schemeClr>
                </a:solidFill>
                <a:latin typeface="TT Commons" panose="02000506040000020004" pitchFamily="50" charset="0"/>
              </a:rPr>
              <a:t>Día</a:t>
            </a:r>
            <a:r>
              <a:rPr lang="es-ES" sz="1200" dirty="0" smtClean="0">
                <a:solidFill>
                  <a:schemeClr val="tx1">
                    <a:lumMod val="65000"/>
                    <a:lumOff val="35000"/>
                  </a:schemeClr>
                </a:solidFill>
                <a:latin typeface="TT Commons" panose="02000506040000020004" pitchFamily="50" charset="0"/>
              </a:rPr>
              <a:t>: Aplicar 30 minutos antes de la exposición solar. Aplicar de manera uniforme cubriendo toda la superficie expuesta al sol, incluso en días nublados. Es recomendable renovar la aplicación frecuentemente al menos cada 60 minutos y siempre después del baño, traspirar o secarse.</a:t>
            </a: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TIPO DE PIEL</a:t>
            </a:r>
            <a:r>
              <a:rPr lang="es-ES" sz="1200" dirty="0" smtClean="0">
                <a:solidFill>
                  <a:schemeClr val="tx1">
                    <a:lumMod val="65000"/>
                    <a:lumOff val="35000"/>
                  </a:schemeClr>
                </a:solidFill>
                <a:latin typeface="TT Commons" panose="02000506040000020004" pitchFamily="50" charset="0"/>
              </a:rPr>
              <a:t>: Todas </a:t>
            </a:r>
          </a:p>
          <a:p>
            <a:pPr marL="342900" indent="-342900" algn="just"/>
            <a:endParaRPr lang="es-ES" sz="1200" b="1" dirty="0" smtClean="0">
              <a:solidFill>
                <a:schemeClr val="tx1">
                  <a:lumMod val="65000"/>
                  <a:lumOff val="35000"/>
                </a:schemeClr>
              </a:solidFill>
              <a:latin typeface="TT Commons" panose="02000506040000020004" pitchFamily="50" charset="0"/>
            </a:endParaRPr>
          </a:p>
        </p:txBody>
      </p:sp>
      <p:sp>
        <p:nvSpPr>
          <p:cNvPr id="22" name="Título 8"/>
          <p:cNvSpPr>
            <a:spLocks noGrp="1"/>
          </p:cNvSpPr>
          <p:nvPr>
            <p:ph type="title"/>
          </p:nvPr>
        </p:nvSpPr>
        <p:spPr>
          <a:xfrm>
            <a:off x="698500" y="398871"/>
            <a:ext cx="4527843" cy="424732"/>
          </a:xfrm>
        </p:spPr>
        <p:txBody>
          <a:bodyPr/>
          <a:lstStyle/>
          <a:p>
            <a:r>
              <a:rPr lang="es-ES" sz="2400" spc="300" dirty="0" err="1" smtClean="0"/>
              <a:t>Despigmen</a:t>
            </a:r>
            <a:r>
              <a:rPr lang="es-ES" sz="2400" spc="300" dirty="0" smtClean="0"/>
              <a:t> p3 50+ </a:t>
            </a:r>
            <a:r>
              <a:rPr lang="es-ES" sz="2400" spc="300" dirty="0" err="1" smtClean="0"/>
              <a:t>spf</a:t>
            </a:r>
            <a:r>
              <a:rPr lang="es-ES" sz="2400" spc="300" dirty="0" smtClean="0"/>
              <a:t> </a:t>
            </a:r>
            <a:r>
              <a:rPr lang="es-ES" sz="2400" spc="300" dirty="0" err="1" smtClean="0"/>
              <a:t>day</a:t>
            </a:r>
            <a:r>
              <a:rPr lang="es-ES" sz="2400" spc="300" dirty="0" smtClean="0"/>
              <a:t> </a:t>
            </a:r>
            <a:r>
              <a:rPr lang="es-ES" sz="2400" spc="300" dirty="0" err="1" smtClean="0"/>
              <a:t>cream</a:t>
            </a:r>
            <a:endParaRPr lang="es-ES" sz="2400" spc="300" dirty="0">
              <a:latin typeface="Bebas Neue Regular" panose="00000500000000000000" pitchFamily="50" charset="0"/>
            </a:endParaRPr>
          </a:p>
        </p:txBody>
      </p:sp>
      <p:pic>
        <p:nvPicPr>
          <p:cNvPr id="5" name="Imagen 4">
            <a:extLst>
              <a:ext uri="{FF2B5EF4-FFF2-40B4-BE49-F238E27FC236}">
                <a16:creationId xmlns:a16="http://schemas.microsoft.com/office/drawing/2014/main" id="{449EAE96-2E22-543D-45E4-C28109F0968F}"/>
              </a:ext>
            </a:extLst>
          </p:cNvPr>
          <p:cNvPicPr>
            <a:picLocks noChangeAspect="1"/>
          </p:cNvPicPr>
          <p:nvPr/>
        </p:nvPicPr>
        <p:blipFill>
          <a:blip r:embed="rId2"/>
          <a:stretch>
            <a:fillRect/>
          </a:stretch>
        </p:blipFill>
        <p:spPr>
          <a:xfrm>
            <a:off x="831528" y="1704578"/>
            <a:ext cx="1059927" cy="3064750"/>
          </a:xfrm>
          <a:prstGeom prst="rect">
            <a:avLst/>
          </a:prstGeom>
        </p:spPr>
      </p:pic>
    </p:spTree>
    <p:extLst>
      <p:ext uri="{BB962C8B-B14F-4D97-AF65-F5344CB8AC3E}">
        <p14:creationId xmlns:p14="http://schemas.microsoft.com/office/powerpoint/2010/main" val="1036339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631728" y="1128514"/>
            <a:ext cx="6192688" cy="3600986"/>
          </a:xfrm>
          <a:prstGeom prst="rect">
            <a:avLst/>
          </a:prstGeom>
          <a:noFill/>
        </p:spPr>
        <p:txBody>
          <a:bodyPr wrap="square" rtlCol="0">
            <a:spAutoFit/>
          </a:bodyPr>
          <a:lstStyle/>
          <a:p>
            <a:pPr marL="342900" indent="-342900" algn="just"/>
            <a:r>
              <a:rPr lang="es-ES" sz="1200" b="1" dirty="0" smtClean="0">
                <a:solidFill>
                  <a:schemeClr val="tx1">
                    <a:lumMod val="65000"/>
                    <a:lumOff val="35000"/>
                  </a:schemeClr>
                </a:solidFill>
              </a:rPr>
              <a:t>CREMA DESPIGMENTANTE PUNTUAL 15ml Acción despigmentante específica.</a:t>
            </a:r>
          </a:p>
          <a:p>
            <a:pPr marL="342900" indent="-342900" algn="just"/>
            <a:endParaRPr lang="es-ES" sz="1200" dirty="0" smtClean="0">
              <a:solidFill>
                <a:schemeClr val="tx1">
                  <a:lumMod val="65000"/>
                  <a:lumOff val="35000"/>
                </a:schemeClr>
              </a:solidFill>
            </a:endParaRPr>
          </a:p>
          <a:p>
            <a:pPr marL="342900" indent="-342900" algn="just"/>
            <a:r>
              <a:rPr lang="es-ES" sz="1200" b="1" dirty="0" smtClean="0">
                <a:solidFill>
                  <a:schemeClr val="tx1">
                    <a:lumMod val="65000"/>
                    <a:lumOff val="35000"/>
                  </a:schemeClr>
                </a:solidFill>
              </a:rPr>
              <a:t>INDICACIÓN:</a:t>
            </a:r>
          </a:p>
          <a:p>
            <a:pPr marL="342900" indent="-342900" algn="just"/>
            <a:r>
              <a:rPr lang="es-ES" sz="1200" dirty="0" smtClean="0">
                <a:solidFill>
                  <a:schemeClr val="tx1">
                    <a:lumMod val="65000"/>
                    <a:lumOff val="35000"/>
                  </a:schemeClr>
                </a:solidFill>
              </a:rPr>
              <a:t>Pieles que manifiestan irregularidades de pigmentación.</a:t>
            </a:r>
          </a:p>
          <a:p>
            <a:pPr marL="342900" indent="-342900" algn="just"/>
            <a:endParaRPr lang="es-ES" sz="1200" dirty="0" smtClean="0">
              <a:solidFill>
                <a:schemeClr val="tx1">
                  <a:lumMod val="65000"/>
                  <a:lumOff val="35000"/>
                </a:schemeClr>
              </a:solidFill>
            </a:endParaRPr>
          </a:p>
          <a:p>
            <a:pPr marL="342900" indent="-342900" algn="just"/>
            <a:r>
              <a:rPr lang="es-ES" sz="1200" b="1" dirty="0" smtClean="0">
                <a:solidFill>
                  <a:schemeClr val="tx1">
                    <a:lumMod val="65000"/>
                    <a:lumOff val="35000"/>
                  </a:schemeClr>
                </a:solidFill>
              </a:rPr>
              <a:t>ACCIÓN:</a:t>
            </a:r>
          </a:p>
          <a:p>
            <a:pPr marL="342900" indent="-342900" algn="just">
              <a:buFont typeface="Arial" pitchFamily="34" charset="0"/>
              <a:buChar char="•"/>
            </a:pPr>
            <a:r>
              <a:rPr lang="es-ES" sz="1200" dirty="0" smtClean="0">
                <a:solidFill>
                  <a:schemeClr val="tx1">
                    <a:lumMod val="65000"/>
                    <a:lumOff val="35000"/>
                  </a:schemeClr>
                </a:solidFill>
              </a:rPr>
              <a:t>Crema puntual </a:t>
            </a:r>
            <a:r>
              <a:rPr lang="es-ES" sz="1200" dirty="0" err="1" smtClean="0">
                <a:solidFill>
                  <a:schemeClr val="tx1">
                    <a:lumMod val="65000"/>
                    <a:lumOff val="35000"/>
                  </a:schemeClr>
                </a:solidFill>
              </a:rPr>
              <a:t>matificante</a:t>
            </a:r>
            <a:r>
              <a:rPr lang="es-ES" sz="1200" dirty="0" smtClean="0">
                <a:solidFill>
                  <a:schemeClr val="tx1">
                    <a:lumMod val="65000"/>
                    <a:lumOff val="35000"/>
                  </a:schemeClr>
                </a:solidFill>
              </a:rPr>
              <a:t> con una alta concentración de activos </a:t>
            </a:r>
            <a:r>
              <a:rPr lang="es-ES" sz="1200" dirty="0" err="1" smtClean="0">
                <a:solidFill>
                  <a:schemeClr val="tx1">
                    <a:lumMod val="65000"/>
                    <a:lumOff val="35000"/>
                  </a:schemeClr>
                </a:solidFill>
              </a:rPr>
              <a:t>liposomados</a:t>
            </a:r>
            <a:r>
              <a:rPr lang="es-ES" sz="1200" dirty="0" smtClean="0">
                <a:solidFill>
                  <a:schemeClr val="tx1">
                    <a:lumMod val="65000"/>
                    <a:lumOff val="35000"/>
                  </a:schemeClr>
                </a:solidFill>
              </a:rPr>
              <a:t> que penetran en las capas más profundas de la epidermis. La acción blanqueadora se potencia con los compuestos antioxidantes del </a:t>
            </a:r>
            <a:r>
              <a:rPr lang="es-ES" sz="1200" dirty="0" err="1" smtClean="0">
                <a:solidFill>
                  <a:schemeClr val="tx1">
                    <a:lumMod val="65000"/>
                    <a:lumOff val="35000"/>
                  </a:schemeClr>
                </a:solidFill>
              </a:rPr>
              <a:t>Polypodium</a:t>
            </a:r>
            <a:r>
              <a:rPr lang="es-ES" sz="1200" dirty="0" smtClean="0">
                <a:solidFill>
                  <a:schemeClr val="tx1">
                    <a:lumMod val="65000"/>
                    <a:lumOff val="35000"/>
                  </a:schemeClr>
                </a:solidFill>
              </a:rPr>
              <a:t> </a:t>
            </a:r>
            <a:r>
              <a:rPr lang="es-ES" sz="1200" dirty="0" err="1" smtClean="0">
                <a:solidFill>
                  <a:schemeClr val="tx1">
                    <a:lumMod val="65000"/>
                    <a:lumOff val="35000"/>
                  </a:schemeClr>
                </a:solidFill>
              </a:rPr>
              <a:t>Leucotomos</a:t>
            </a:r>
            <a:r>
              <a:rPr lang="es-ES" sz="1200" dirty="0" smtClean="0">
                <a:solidFill>
                  <a:schemeClr val="tx1">
                    <a:lumMod val="65000"/>
                    <a:lumOff val="35000"/>
                  </a:schemeClr>
                </a:solidFill>
              </a:rPr>
              <a:t>.</a:t>
            </a:r>
          </a:p>
          <a:p>
            <a:pPr marL="342900" indent="-342900" algn="just"/>
            <a:endParaRPr lang="es-ES" sz="1200" dirty="0" smtClean="0">
              <a:solidFill>
                <a:schemeClr val="tx1">
                  <a:lumMod val="65000"/>
                  <a:lumOff val="35000"/>
                </a:schemeClr>
              </a:solidFill>
            </a:endParaRPr>
          </a:p>
          <a:p>
            <a:pPr marL="342900" indent="-342900" algn="just"/>
            <a:r>
              <a:rPr lang="es-ES" sz="1200" b="1" dirty="0" smtClean="0">
                <a:solidFill>
                  <a:schemeClr val="tx1">
                    <a:lumMod val="65000"/>
                    <a:lumOff val="35000"/>
                  </a:schemeClr>
                </a:solidFill>
              </a:rPr>
              <a:t>INGREDIENTES:</a:t>
            </a:r>
            <a:r>
              <a:rPr lang="es-ES" sz="1200" dirty="0" smtClean="0">
                <a:solidFill>
                  <a:schemeClr val="tx1">
                    <a:lumMod val="65000"/>
                    <a:lumOff val="35000"/>
                  </a:schemeClr>
                </a:solidFill>
                <a:ea typeface="Tahoma" pitchFamily="34" charset="0"/>
                <a:cs typeface="Tahoma" pitchFamily="34" charset="0"/>
              </a:rPr>
              <a:t>. Vitaminas C y E, ácido </a:t>
            </a:r>
            <a:r>
              <a:rPr lang="es-ES" sz="1200" dirty="0" err="1" smtClean="0">
                <a:solidFill>
                  <a:schemeClr val="tx1">
                    <a:lumMod val="65000"/>
                    <a:lumOff val="35000"/>
                  </a:schemeClr>
                </a:solidFill>
                <a:ea typeface="Tahoma" pitchFamily="34" charset="0"/>
                <a:cs typeface="Tahoma" pitchFamily="34" charset="0"/>
              </a:rPr>
              <a:t>kójico</a:t>
            </a:r>
            <a:r>
              <a:rPr lang="es-ES" sz="1200" dirty="0" smtClean="0">
                <a:solidFill>
                  <a:schemeClr val="tx1">
                    <a:lumMod val="65000"/>
                    <a:lumOff val="35000"/>
                  </a:schemeClr>
                </a:solidFill>
                <a:ea typeface="Tahoma" pitchFamily="34" charset="0"/>
                <a:cs typeface="Tahoma" pitchFamily="34" charset="0"/>
              </a:rPr>
              <a:t>, </a:t>
            </a:r>
            <a:r>
              <a:rPr lang="es-ES" sz="1200" dirty="0" err="1" smtClean="0">
                <a:solidFill>
                  <a:schemeClr val="tx1">
                    <a:lumMod val="65000"/>
                    <a:lumOff val="35000"/>
                  </a:schemeClr>
                </a:solidFill>
                <a:ea typeface="Tahoma" pitchFamily="34" charset="0"/>
                <a:cs typeface="Tahoma" pitchFamily="34" charset="0"/>
              </a:rPr>
              <a:t>arbutina</a:t>
            </a:r>
            <a:r>
              <a:rPr lang="es-ES" sz="1200" dirty="0" smtClean="0">
                <a:solidFill>
                  <a:schemeClr val="tx1">
                    <a:lumMod val="65000"/>
                    <a:lumOff val="35000"/>
                  </a:schemeClr>
                </a:solidFill>
                <a:ea typeface="Tahoma" pitchFamily="34" charset="0"/>
                <a:cs typeface="Tahoma" pitchFamily="34" charset="0"/>
              </a:rPr>
              <a:t>, extracto de  </a:t>
            </a:r>
            <a:r>
              <a:rPr lang="es-ES" sz="1200" i="1" dirty="0" err="1" smtClean="0">
                <a:solidFill>
                  <a:schemeClr val="tx1">
                    <a:lumMod val="65000"/>
                    <a:lumOff val="35000"/>
                  </a:schemeClr>
                </a:solidFill>
                <a:ea typeface="Tahoma" pitchFamily="34" charset="0"/>
                <a:cs typeface="Tahoma" pitchFamily="34" charset="0"/>
              </a:rPr>
              <a:t>Polypodium</a:t>
            </a:r>
            <a:r>
              <a:rPr lang="es-ES" sz="1200" i="1" dirty="0" smtClean="0">
                <a:solidFill>
                  <a:schemeClr val="tx1">
                    <a:lumMod val="65000"/>
                    <a:lumOff val="35000"/>
                  </a:schemeClr>
                </a:solidFill>
                <a:ea typeface="Tahoma" pitchFamily="34" charset="0"/>
                <a:cs typeface="Tahoma" pitchFamily="34" charset="0"/>
              </a:rPr>
              <a:t> </a:t>
            </a:r>
            <a:r>
              <a:rPr lang="es-ES" sz="1200" i="1" dirty="0" err="1" smtClean="0">
                <a:solidFill>
                  <a:schemeClr val="tx1">
                    <a:lumMod val="65000"/>
                    <a:lumOff val="35000"/>
                  </a:schemeClr>
                </a:solidFill>
                <a:ea typeface="Tahoma" pitchFamily="34" charset="0"/>
                <a:cs typeface="Tahoma" pitchFamily="34" charset="0"/>
              </a:rPr>
              <a:t>Leucotomos</a:t>
            </a:r>
            <a:r>
              <a:rPr lang="es-ES" sz="1200" i="1" dirty="0" smtClean="0">
                <a:solidFill>
                  <a:schemeClr val="tx1">
                    <a:lumMod val="65000"/>
                    <a:lumOff val="35000"/>
                  </a:schemeClr>
                </a:solidFill>
                <a:ea typeface="Tahoma" pitchFamily="34" charset="0"/>
                <a:cs typeface="Tahoma" pitchFamily="34" charset="0"/>
              </a:rPr>
              <a:t>, </a:t>
            </a:r>
            <a:r>
              <a:rPr lang="es-ES" sz="1200" dirty="0" smtClean="0">
                <a:solidFill>
                  <a:schemeClr val="tx1">
                    <a:lumMod val="65000"/>
                    <a:lumOff val="35000"/>
                  </a:schemeClr>
                </a:solidFill>
                <a:ea typeface="Tahoma" pitchFamily="34" charset="0"/>
                <a:cs typeface="Tahoma" pitchFamily="34" charset="0"/>
              </a:rPr>
              <a:t>EDTA, extracto de regaliz, palmitato de </a:t>
            </a:r>
            <a:r>
              <a:rPr lang="es-ES" sz="1200" dirty="0" err="1" smtClean="0">
                <a:solidFill>
                  <a:schemeClr val="tx1">
                    <a:lumMod val="65000"/>
                    <a:lumOff val="35000"/>
                  </a:schemeClr>
                </a:solidFill>
                <a:ea typeface="Tahoma" pitchFamily="34" charset="0"/>
                <a:cs typeface="Tahoma" pitchFamily="34" charset="0"/>
              </a:rPr>
              <a:t>retinol</a:t>
            </a:r>
            <a:r>
              <a:rPr lang="es-ES" sz="1200" dirty="0" smtClean="0">
                <a:solidFill>
                  <a:schemeClr val="tx1">
                    <a:lumMod val="65000"/>
                    <a:lumOff val="35000"/>
                  </a:schemeClr>
                </a:solidFill>
                <a:ea typeface="Tahoma" pitchFamily="34" charset="0"/>
                <a:cs typeface="Tahoma" pitchFamily="34" charset="0"/>
              </a:rPr>
              <a:t> y esteres de jojoba.</a:t>
            </a:r>
          </a:p>
          <a:p>
            <a:pPr marL="342900" indent="-342900" algn="just"/>
            <a:endParaRPr lang="es-ES" sz="1200" b="1" dirty="0" smtClean="0">
              <a:solidFill>
                <a:schemeClr val="tx1">
                  <a:lumMod val="65000"/>
                  <a:lumOff val="35000"/>
                </a:schemeClr>
              </a:solidFill>
            </a:endParaRPr>
          </a:p>
          <a:p>
            <a:pPr marL="342900" indent="-342900" algn="just"/>
            <a:r>
              <a:rPr lang="es-ES" sz="1200" b="1" dirty="0" smtClean="0">
                <a:solidFill>
                  <a:schemeClr val="tx1">
                    <a:lumMod val="65000"/>
                    <a:lumOff val="35000"/>
                  </a:schemeClr>
                </a:solidFill>
              </a:rPr>
              <a:t>MODO DE USO:</a:t>
            </a:r>
          </a:p>
          <a:p>
            <a:pPr marL="342900" indent="-342900" algn="just"/>
            <a:r>
              <a:rPr lang="es-ES" sz="1200" b="1" dirty="0" smtClean="0">
                <a:solidFill>
                  <a:schemeClr val="tx1">
                    <a:lumMod val="65000"/>
                    <a:lumOff val="35000"/>
                  </a:schemeClr>
                </a:solidFill>
              </a:rPr>
              <a:t>Día y noche</a:t>
            </a:r>
            <a:r>
              <a:rPr lang="es-ES" sz="1200" dirty="0" smtClean="0">
                <a:solidFill>
                  <a:schemeClr val="tx1">
                    <a:lumMod val="65000"/>
                    <a:lumOff val="35000"/>
                  </a:schemeClr>
                </a:solidFill>
              </a:rPr>
              <a:t>: Aplicar al menos tres veces al día con una ligera presión sobre las manchas y su contorno.</a:t>
            </a:r>
          </a:p>
          <a:p>
            <a:pPr marL="342900" indent="-342900" algn="just"/>
            <a:endParaRPr lang="es-ES" sz="1200" dirty="0" smtClean="0">
              <a:solidFill>
                <a:schemeClr val="tx1">
                  <a:lumMod val="65000"/>
                  <a:lumOff val="35000"/>
                </a:schemeClr>
              </a:solidFill>
            </a:endParaRPr>
          </a:p>
          <a:p>
            <a:pPr marL="342900" indent="-342900" algn="just"/>
            <a:r>
              <a:rPr lang="es-ES" sz="1200" b="1" dirty="0" smtClean="0">
                <a:solidFill>
                  <a:schemeClr val="tx1">
                    <a:lumMod val="65000"/>
                    <a:lumOff val="35000"/>
                  </a:schemeClr>
                </a:solidFill>
              </a:rPr>
              <a:t>TIPO DE PIEL</a:t>
            </a:r>
            <a:r>
              <a:rPr lang="es-ES" sz="1200" dirty="0" smtClean="0">
                <a:solidFill>
                  <a:schemeClr val="tx1">
                    <a:lumMod val="65000"/>
                    <a:lumOff val="35000"/>
                  </a:schemeClr>
                </a:solidFill>
              </a:rPr>
              <a:t>: Todas </a:t>
            </a:r>
          </a:p>
          <a:p>
            <a:pPr marL="342900" indent="-342900" algn="just"/>
            <a:endParaRPr lang="es-ES" sz="1200" b="1" dirty="0" smtClean="0">
              <a:solidFill>
                <a:schemeClr val="tx1">
                  <a:lumMod val="65000"/>
                  <a:lumOff val="35000"/>
                </a:schemeClr>
              </a:solidFill>
            </a:endParaRPr>
          </a:p>
        </p:txBody>
      </p:sp>
      <p:sp>
        <p:nvSpPr>
          <p:cNvPr id="17" name="Título 8"/>
          <p:cNvSpPr>
            <a:spLocks noGrp="1"/>
          </p:cNvSpPr>
          <p:nvPr>
            <p:ph type="title"/>
          </p:nvPr>
        </p:nvSpPr>
        <p:spPr>
          <a:xfrm>
            <a:off x="698500" y="398871"/>
            <a:ext cx="4203395" cy="424732"/>
          </a:xfrm>
        </p:spPr>
        <p:txBody>
          <a:bodyPr/>
          <a:lstStyle/>
          <a:p>
            <a:r>
              <a:rPr lang="es-ES" sz="2400" spc="300" dirty="0" err="1" smtClean="0"/>
              <a:t>Despigmen</a:t>
            </a:r>
            <a:r>
              <a:rPr lang="es-ES" sz="2400" spc="300" dirty="0" smtClean="0"/>
              <a:t> p3 </a:t>
            </a:r>
            <a:r>
              <a:rPr lang="es-ES" sz="2400" spc="300" dirty="0" err="1" smtClean="0"/>
              <a:t>punctual</a:t>
            </a:r>
            <a:r>
              <a:rPr lang="es-ES" sz="2400" spc="300" dirty="0" smtClean="0"/>
              <a:t> </a:t>
            </a:r>
            <a:r>
              <a:rPr lang="es-ES" sz="2400" spc="300" dirty="0" err="1" smtClean="0"/>
              <a:t>cream</a:t>
            </a:r>
            <a:endParaRPr lang="es-ES" sz="2400" spc="300" dirty="0">
              <a:latin typeface="Bebas Neue Regular" panose="00000500000000000000" pitchFamily="50"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52" y="1992610"/>
            <a:ext cx="771349" cy="2515616"/>
          </a:xfrm>
          <a:prstGeom prst="rect">
            <a:avLst/>
          </a:prstGeom>
        </p:spPr>
      </p:pic>
    </p:spTree>
    <p:extLst>
      <p:ext uri="{BB962C8B-B14F-4D97-AF65-F5344CB8AC3E}">
        <p14:creationId xmlns:p14="http://schemas.microsoft.com/office/powerpoint/2010/main" val="1036339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631728" y="1128514"/>
            <a:ext cx="6192688" cy="3785652"/>
          </a:xfrm>
          <a:prstGeom prst="rect">
            <a:avLst/>
          </a:prstGeom>
          <a:noFill/>
        </p:spPr>
        <p:txBody>
          <a:bodyPr wrap="square" rtlCol="0">
            <a:spAutoFit/>
          </a:bodyPr>
          <a:lstStyle/>
          <a:p>
            <a:pPr marL="342900" indent="-342900" algn="just"/>
            <a:r>
              <a:rPr lang="es-ES" sz="1200" b="1" dirty="0" smtClean="0">
                <a:solidFill>
                  <a:schemeClr val="tx1">
                    <a:lumMod val="65000"/>
                    <a:lumOff val="35000"/>
                  </a:schemeClr>
                </a:solidFill>
              </a:rPr>
              <a:t>LECHE DESPIGMENTANTE CORPORAL 250 ML</a:t>
            </a:r>
          </a:p>
          <a:p>
            <a:pPr marL="342900" indent="-342900" algn="just"/>
            <a:endParaRPr lang="es-ES" sz="1200" dirty="0" smtClean="0">
              <a:solidFill>
                <a:schemeClr val="tx1">
                  <a:lumMod val="65000"/>
                  <a:lumOff val="35000"/>
                </a:schemeClr>
              </a:solidFill>
            </a:endParaRPr>
          </a:p>
          <a:p>
            <a:pPr marL="342900" indent="-342900" algn="just"/>
            <a:r>
              <a:rPr lang="es-ES" sz="1200" b="1" dirty="0" smtClean="0">
                <a:solidFill>
                  <a:schemeClr val="tx1">
                    <a:lumMod val="65000"/>
                    <a:lumOff val="35000"/>
                  </a:schemeClr>
                </a:solidFill>
              </a:rPr>
              <a:t>INDICACIÓN:</a:t>
            </a:r>
          </a:p>
          <a:p>
            <a:pPr marL="342900" indent="-342900" algn="just"/>
            <a:r>
              <a:rPr lang="es-ES" sz="1200" dirty="0" smtClean="0">
                <a:solidFill>
                  <a:schemeClr val="tx1">
                    <a:lumMod val="65000"/>
                    <a:lumOff val="35000"/>
                  </a:schemeClr>
                </a:solidFill>
              </a:rPr>
              <a:t>Pieles que manifiestan irregularidades de pigmentación.</a:t>
            </a:r>
          </a:p>
          <a:p>
            <a:pPr marL="342900" indent="-342900" algn="just"/>
            <a:endParaRPr lang="es-ES" sz="1200" dirty="0" smtClean="0">
              <a:solidFill>
                <a:schemeClr val="tx1">
                  <a:lumMod val="65000"/>
                  <a:lumOff val="35000"/>
                </a:schemeClr>
              </a:solidFill>
            </a:endParaRPr>
          </a:p>
          <a:p>
            <a:pPr marL="342900" indent="-342900" algn="just"/>
            <a:r>
              <a:rPr lang="es-ES" sz="1200" b="1" dirty="0" smtClean="0">
                <a:solidFill>
                  <a:schemeClr val="tx1">
                    <a:lumMod val="65000"/>
                    <a:lumOff val="35000"/>
                  </a:schemeClr>
                </a:solidFill>
              </a:rPr>
              <a:t>ACCIÓN:</a:t>
            </a:r>
          </a:p>
          <a:p>
            <a:pPr marL="342900" indent="-342900" algn="just">
              <a:buFont typeface="Arial" pitchFamily="34" charset="0"/>
              <a:buChar char="•"/>
            </a:pPr>
            <a:r>
              <a:rPr lang="es-ES" sz="1200" dirty="0" smtClean="0">
                <a:solidFill>
                  <a:schemeClr val="tx1">
                    <a:lumMod val="65000"/>
                    <a:lumOff val="35000"/>
                  </a:schemeClr>
                </a:solidFill>
              </a:rPr>
              <a:t>Leche corporal de acción </a:t>
            </a:r>
            <a:r>
              <a:rPr lang="es-ES" sz="1200" dirty="0" err="1" smtClean="0">
                <a:solidFill>
                  <a:schemeClr val="tx1">
                    <a:lumMod val="65000"/>
                    <a:lumOff val="35000"/>
                  </a:schemeClr>
                </a:solidFill>
              </a:rPr>
              <a:t>aclarante</a:t>
            </a:r>
            <a:r>
              <a:rPr lang="es-ES" sz="1200" dirty="0" smtClean="0">
                <a:solidFill>
                  <a:schemeClr val="tx1">
                    <a:lumMod val="65000"/>
                    <a:lumOff val="35000"/>
                  </a:schemeClr>
                </a:solidFill>
              </a:rPr>
              <a:t>, hidratante y antioxidante, de textura ligera y rápida absorción. Su fórmula está basada en el eficaz activo AXOLIGHT que actúa sobre los mecanismos de la mancha a través de una innovadora doble inhibición del proceso de la síntesis de melanina.</a:t>
            </a:r>
          </a:p>
          <a:p>
            <a:pPr marL="342900" indent="-342900" algn="just"/>
            <a:endParaRPr lang="es-ES" sz="1200" dirty="0" smtClean="0">
              <a:solidFill>
                <a:schemeClr val="tx1">
                  <a:lumMod val="65000"/>
                  <a:lumOff val="35000"/>
                </a:schemeClr>
              </a:solidFill>
            </a:endParaRPr>
          </a:p>
          <a:p>
            <a:pPr marL="342900" indent="-342900" algn="just"/>
            <a:r>
              <a:rPr lang="es-ES" sz="1200" b="1" dirty="0" smtClean="0">
                <a:solidFill>
                  <a:schemeClr val="tx1">
                    <a:lumMod val="65000"/>
                    <a:lumOff val="35000"/>
                  </a:schemeClr>
                </a:solidFill>
              </a:rPr>
              <a:t>INGREDIENTES: </a:t>
            </a:r>
            <a:r>
              <a:rPr lang="es-ES" sz="1200" dirty="0" smtClean="0">
                <a:solidFill>
                  <a:schemeClr val="tx1">
                    <a:lumMod val="65000"/>
                    <a:lumOff val="35000"/>
                  </a:schemeClr>
                </a:solidFill>
              </a:rPr>
              <a:t>Hidrolizado de Harina de Trigo</a:t>
            </a:r>
            <a:r>
              <a:rPr lang="es-ES" sz="1200" dirty="0" smtClean="0">
                <a:solidFill>
                  <a:schemeClr val="tx1">
                    <a:lumMod val="65000"/>
                    <a:lumOff val="35000"/>
                  </a:schemeClr>
                </a:solidFill>
                <a:ea typeface="Tahoma" pitchFamily="34" charset="0"/>
                <a:cs typeface="Tahoma" pitchFamily="34" charset="0"/>
              </a:rPr>
              <a:t>, </a:t>
            </a:r>
            <a:r>
              <a:rPr lang="es-ES" sz="1200" dirty="0" smtClean="0">
                <a:solidFill>
                  <a:schemeClr val="tx1">
                    <a:lumMod val="65000"/>
                    <a:lumOff val="35000"/>
                  </a:schemeClr>
                </a:solidFill>
                <a:ea typeface="Tahoma" pitchFamily="34" charset="0"/>
                <a:cs typeface="Tahoma" pitchFamily="34" charset="0"/>
              </a:rPr>
              <a:t>Ácido Láctico, Glicerina, PCA Sódico, Vitamina E, EPL</a:t>
            </a:r>
          </a:p>
          <a:p>
            <a:pPr marL="342900" indent="-342900" algn="just"/>
            <a:endParaRPr lang="es-ES" sz="1200" b="1" dirty="0" smtClean="0">
              <a:solidFill>
                <a:schemeClr val="tx1">
                  <a:lumMod val="65000"/>
                  <a:lumOff val="35000"/>
                </a:schemeClr>
              </a:solidFill>
            </a:endParaRPr>
          </a:p>
          <a:p>
            <a:pPr marL="342900" indent="-342900" algn="just"/>
            <a:r>
              <a:rPr lang="es-ES" sz="1200" b="1" dirty="0" smtClean="0">
                <a:solidFill>
                  <a:schemeClr val="tx1">
                    <a:lumMod val="65000"/>
                    <a:lumOff val="35000"/>
                  </a:schemeClr>
                </a:solidFill>
              </a:rPr>
              <a:t>MODO DE USO:</a:t>
            </a:r>
          </a:p>
          <a:p>
            <a:pPr marL="342900" indent="-342900" algn="just"/>
            <a:r>
              <a:rPr lang="es-ES" sz="1200" b="1" dirty="0" smtClean="0">
                <a:solidFill>
                  <a:schemeClr val="tx1">
                    <a:lumMod val="65000"/>
                    <a:lumOff val="35000"/>
                  </a:schemeClr>
                </a:solidFill>
              </a:rPr>
              <a:t>Día y noche</a:t>
            </a:r>
            <a:r>
              <a:rPr lang="es-ES" sz="1200" dirty="0" smtClean="0">
                <a:solidFill>
                  <a:schemeClr val="tx1">
                    <a:lumMod val="65000"/>
                    <a:lumOff val="35000"/>
                  </a:schemeClr>
                </a:solidFill>
              </a:rPr>
              <a:t>: Aplicar dos veces al día por todo el cuerpo con un suave masaje hasta su completa absorción.</a:t>
            </a:r>
          </a:p>
          <a:p>
            <a:pPr marL="342900" indent="-342900" algn="just"/>
            <a:endParaRPr lang="es-ES" sz="1200" dirty="0" smtClean="0">
              <a:solidFill>
                <a:schemeClr val="tx1">
                  <a:lumMod val="65000"/>
                  <a:lumOff val="35000"/>
                </a:schemeClr>
              </a:solidFill>
            </a:endParaRPr>
          </a:p>
          <a:p>
            <a:pPr marL="342900" indent="-342900" algn="just"/>
            <a:r>
              <a:rPr lang="es-ES" sz="1200" b="1" dirty="0" smtClean="0">
                <a:solidFill>
                  <a:schemeClr val="tx1">
                    <a:lumMod val="65000"/>
                    <a:lumOff val="35000"/>
                  </a:schemeClr>
                </a:solidFill>
              </a:rPr>
              <a:t>TIPO DE PIEL</a:t>
            </a:r>
            <a:r>
              <a:rPr lang="es-ES" sz="1200" dirty="0" smtClean="0">
                <a:solidFill>
                  <a:schemeClr val="tx1">
                    <a:lumMod val="65000"/>
                    <a:lumOff val="35000"/>
                  </a:schemeClr>
                </a:solidFill>
              </a:rPr>
              <a:t>: Todas </a:t>
            </a:r>
          </a:p>
          <a:p>
            <a:pPr marL="342900" indent="-342900" algn="just"/>
            <a:endParaRPr lang="es-ES" sz="1200" b="1" dirty="0" smtClean="0">
              <a:solidFill>
                <a:schemeClr val="tx1">
                  <a:lumMod val="65000"/>
                  <a:lumOff val="35000"/>
                </a:schemeClr>
              </a:solidFill>
            </a:endParaRPr>
          </a:p>
        </p:txBody>
      </p:sp>
      <p:sp>
        <p:nvSpPr>
          <p:cNvPr id="17" name="Título 8"/>
          <p:cNvSpPr>
            <a:spLocks noGrp="1"/>
          </p:cNvSpPr>
          <p:nvPr>
            <p:ph type="title"/>
          </p:nvPr>
        </p:nvSpPr>
        <p:spPr>
          <a:xfrm>
            <a:off x="698500" y="398871"/>
            <a:ext cx="4057521" cy="424732"/>
          </a:xfrm>
        </p:spPr>
        <p:txBody>
          <a:bodyPr/>
          <a:lstStyle/>
          <a:p>
            <a:r>
              <a:rPr lang="es-ES" sz="2400" spc="300" dirty="0" err="1" smtClean="0"/>
              <a:t>Despigmen</a:t>
            </a:r>
            <a:r>
              <a:rPr lang="es-ES" sz="2400" spc="300" dirty="0" smtClean="0"/>
              <a:t> p3 </a:t>
            </a:r>
            <a:r>
              <a:rPr lang="es-ES" sz="2400" spc="300" dirty="0" err="1" smtClean="0"/>
              <a:t>whitening</a:t>
            </a:r>
            <a:r>
              <a:rPr lang="es-ES" sz="2400" spc="300" dirty="0" smtClean="0"/>
              <a:t> </a:t>
            </a:r>
            <a:r>
              <a:rPr lang="es-ES" sz="2400" spc="300" dirty="0" err="1" smtClean="0"/>
              <a:t>milk</a:t>
            </a:r>
            <a:endParaRPr lang="es-ES" sz="2400" spc="300" dirty="0">
              <a:latin typeface="Bebas Neue Regular" panose="00000500000000000000" pitchFamily="50" charset="0"/>
            </a:endParaRPr>
          </a:p>
        </p:txBody>
      </p:sp>
      <p:pic>
        <p:nvPicPr>
          <p:cNvPr id="5" name="Imagen 4">
            <a:extLst>
              <a:ext uri="{FF2B5EF4-FFF2-40B4-BE49-F238E27FC236}">
                <a16:creationId xmlns:a16="http://schemas.microsoft.com/office/drawing/2014/main" id="{94D03323-2ABF-6F61-052A-64D99A9A1665}"/>
              </a:ext>
            </a:extLst>
          </p:cNvPr>
          <p:cNvPicPr>
            <a:picLocks noChangeAspect="1"/>
          </p:cNvPicPr>
          <p:nvPr/>
        </p:nvPicPr>
        <p:blipFill>
          <a:blip r:embed="rId2"/>
          <a:stretch>
            <a:fillRect/>
          </a:stretch>
        </p:blipFill>
        <p:spPr>
          <a:xfrm>
            <a:off x="903536" y="1128514"/>
            <a:ext cx="1233078" cy="4018908"/>
          </a:xfrm>
          <a:prstGeom prst="rect">
            <a:avLst/>
          </a:prstGeom>
        </p:spPr>
      </p:pic>
    </p:spTree>
    <p:extLst>
      <p:ext uri="{BB962C8B-B14F-4D97-AF65-F5344CB8AC3E}">
        <p14:creationId xmlns:p14="http://schemas.microsoft.com/office/powerpoint/2010/main" val="3000739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3506812" y="1848594"/>
            <a:ext cx="5112568" cy="3323987"/>
          </a:xfrm>
          <a:prstGeom prst="rect">
            <a:avLst/>
          </a:prstGeom>
          <a:noFill/>
        </p:spPr>
        <p:txBody>
          <a:bodyPr wrap="square" rtlCol="0">
            <a:spAutoFit/>
          </a:bodyPr>
          <a:lstStyle/>
          <a:p>
            <a:pPr marL="342900" indent="-342900" algn="just"/>
            <a:r>
              <a:rPr lang="es-ES" sz="1400" dirty="0" smtClean="0">
                <a:solidFill>
                  <a:schemeClr val="tx1">
                    <a:lumMod val="65000"/>
                    <a:lumOff val="35000"/>
                  </a:schemeClr>
                </a:solidFill>
                <a:latin typeface="TT Commons" panose="02000506040000020004" pitchFamily="50" charset="0"/>
              </a:rPr>
              <a:t>El color de la piel es en gran manera dependiente de la cantidad y tipo de melanina producida (</a:t>
            </a:r>
            <a:r>
              <a:rPr lang="es-ES" sz="1400" dirty="0" err="1" smtClean="0">
                <a:solidFill>
                  <a:schemeClr val="tx1">
                    <a:lumMod val="65000"/>
                    <a:lumOff val="35000"/>
                  </a:schemeClr>
                </a:solidFill>
                <a:latin typeface="TT Commons" panose="02000506040000020004" pitchFamily="50" charset="0"/>
              </a:rPr>
              <a:t>eumelanina</a:t>
            </a:r>
            <a:r>
              <a:rPr lang="es-ES" sz="1400" dirty="0" smtClean="0">
                <a:solidFill>
                  <a:schemeClr val="tx1">
                    <a:lumMod val="65000"/>
                    <a:lumOff val="35000"/>
                  </a:schemeClr>
                </a:solidFill>
                <a:latin typeface="TT Commons" panose="02000506040000020004" pitchFamily="50" charset="0"/>
              </a:rPr>
              <a:t> negra o </a:t>
            </a:r>
            <a:r>
              <a:rPr lang="es-ES" sz="1400" dirty="0" err="1" smtClean="0">
                <a:solidFill>
                  <a:schemeClr val="tx1">
                    <a:lumMod val="65000"/>
                    <a:lumOff val="35000"/>
                  </a:schemeClr>
                </a:solidFill>
                <a:latin typeface="TT Commons" panose="02000506040000020004" pitchFamily="50" charset="0"/>
              </a:rPr>
              <a:t>feomelanina</a:t>
            </a:r>
            <a:r>
              <a:rPr lang="es-ES" sz="1400" dirty="0" smtClean="0">
                <a:solidFill>
                  <a:schemeClr val="tx1">
                    <a:lumMod val="65000"/>
                    <a:lumOff val="35000"/>
                  </a:schemeClr>
                </a:solidFill>
                <a:latin typeface="TT Commons" panose="02000506040000020004" pitchFamily="50" charset="0"/>
              </a:rPr>
              <a:t> de amarillo a rojizo-marrón). Los asiáticos y la gente de piel clara tienen niveles menores de </a:t>
            </a:r>
            <a:r>
              <a:rPr lang="es-ES" sz="1400" dirty="0" err="1" smtClean="0">
                <a:solidFill>
                  <a:schemeClr val="tx1">
                    <a:lumMod val="65000"/>
                    <a:lumOff val="35000"/>
                  </a:schemeClr>
                </a:solidFill>
                <a:latin typeface="TT Commons" panose="02000506040000020004" pitchFamily="50" charset="0"/>
              </a:rPr>
              <a:t>eumelanina</a:t>
            </a:r>
            <a:r>
              <a:rPr lang="es-ES" sz="1400" dirty="0" smtClean="0">
                <a:solidFill>
                  <a:schemeClr val="tx1">
                    <a:lumMod val="65000"/>
                    <a:lumOff val="35000"/>
                  </a:schemeClr>
                </a:solidFill>
                <a:latin typeface="TT Commons" panose="02000506040000020004" pitchFamily="50" charset="0"/>
              </a:rPr>
              <a:t> que la gente de piel oscura, y en correspondencia menos protección contra los efectos de la radiación. La gente con el pelo rojo se caracteriza por pigmentación con </a:t>
            </a:r>
            <a:r>
              <a:rPr lang="es-ES" sz="1400" dirty="0" err="1" smtClean="0">
                <a:solidFill>
                  <a:schemeClr val="tx1">
                    <a:lumMod val="65000"/>
                    <a:lumOff val="35000"/>
                  </a:schemeClr>
                </a:solidFill>
                <a:latin typeface="TT Commons" panose="02000506040000020004" pitchFamily="50" charset="0"/>
              </a:rPr>
              <a:t>feomelanina</a:t>
            </a:r>
            <a:r>
              <a:rPr lang="es-ES" sz="1400" dirty="0" smtClean="0">
                <a:solidFill>
                  <a:schemeClr val="tx1">
                    <a:lumMod val="65000"/>
                    <a:lumOff val="35000"/>
                  </a:schemeClr>
                </a:solidFill>
                <a:latin typeface="TT Commons" panose="02000506040000020004" pitchFamily="50" charset="0"/>
              </a:rPr>
              <a:t>, y tienen poca o ninguna </a:t>
            </a:r>
            <a:r>
              <a:rPr lang="es-ES" sz="1400" dirty="0" err="1" smtClean="0">
                <a:solidFill>
                  <a:schemeClr val="tx1">
                    <a:lumMod val="65000"/>
                    <a:lumOff val="35000"/>
                  </a:schemeClr>
                </a:solidFill>
                <a:latin typeface="TT Commons" panose="02000506040000020004" pitchFamily="50" charset="0"/>
              </a:rPr>
              <a:t>fotoprotección</a:t>
            </a:r>
            <a:r>
              <a:rPr lang="es-ES" sz="1400" dirty="0" smtClean="0">
                <a:solidFill>
                  <a:schemeClr val="tx1">
                    <a:lumMod val="65000"/>
                    <a:lumOff val="35000"/>
                  </a:schemeClr>
                </a:solidFill>
                <a:latin typeface="TT Commons" panose="02000506040000020004" pitchFamily="50" charset="0"/>
              </a:rPr>
              <a:t>. </a:t>
            </a:r>
          </a:p>
          <a:p>
            <a:pPr marL="342900" indent="-342900" algn="just"/>
            <a:endParaRPr lang="es-ES" sz="1400" dirty="0" smtClean="0">
              <a:solidFill>
                <a:schemeClr val="tx1">
                  <a:lumMod val="65000"/>
                  <a:lumOff val="35000"/>
                </a:schemeClr>
              </a:solidFill>
              <a:latin typeface="TT Commons" panose="02000506040000020004" pitchFamily="50" charset="0"/>
            </a:endParaRPr>
          </a:p>
          <a:p>
            <a:pPr marL="342900" indent="-342900" algn="just"/>
            <a:r>
              <a:rPr lang="es-ES" sz="1400" dirty="0" smtClean="0">
                <a:solidFill>
                  <a:schemeClr val="tx1">
                    <a:lumMod val="65000"/>
                    <a:lumOff val="35000"/>
                  </a:schemeClr>
                </a:solidFill>
                <a:latin typeface="TT Commons" panose="02000506040000020004" pitchFamily="50" charset="0"/>
              </a:rPr>
              <a:t>Adicionalmente, la distribución de melanina en la piel varía también. En gente con piel clara, la mayor parte del pigmento se encuentra en la capa basal, mientras que en aquellos con piel oscura, la melanina está completamente dispersa, alcanzando el interior de la capa córnea.</a:t>
            </a:r>
          </a:p>
          <a:p>
            <a:pPr marL="342900" indent="-342900" algn="just"/>
            <a:endParaRPr lang="es-ES" sz="1400" dirty="0" smtClean="0">
              <a:solidFill>
                <a:schemeClr val="tx1">
                  <a:lumMod val="65000"/>
                  <a:lumOff val="35000"/>
                </a:schemeClr>
              </a:solidFill>
              <a:latin typeface="TT Commons" panose="02000506040000020004" pitchFamily="50" charset="0"/>
            </a:endParaRPr>
          </a:p>
        </p:txBody>
      </p:sp>
      <p:pic>
        <p:nvPicPr>
          <p:cNvPr id="16" name="15 Imagen" descr="qym.PNG"/>
          <p:cNvPicPr>
            <a:picLocks noChangeAspect="1"/>
          </p:cNvPicPr>
          <p:nvPr/>
        </p:nvPicPr>
        <p:blipFill>
          <a:blip r:embed="rId2" cstate="print"/>
          <a:stretch>
            <a:fillRect/>
          </a:stretch>
        </p:blipFill>
        <p:spPr>
          <a:xfrm>
            <a:off x="698500" y="2208634"/>
            <a:ext cx="2749397" cy="2160240"/>
          </a:xfrm>
          <a:prstGeom prst="rect">
            <a:avLst/>
          </a:prstGeom>
        </p:spPr>
      </p:pic>
      <p:sp>
        <p:nvSpPr>
          <p:cNvPr id="14" name="13 CuadroTexto"/>
          <p:cNvSpPr txBox="1"/>
          <p:nvPr/>
        </p:nvSpPr>
        <p:spPr>
          <a:xfrm>
            <a:off x="842516" y="1151736"/>
            <a:ext cx="7776864" cy="738664"/>
          </a:xfrm>
          <a:prstGeom prst="rect">
            <a:avLst/>
          </a:prstGeom>
          <a:noFill/>
        </p:spPr>
        <p:txBody>
          <a:bodyPr wrap="square" rtlCol="0">
            <a:spAutoFit/>
          </a:bodyPr>
          <a:lstStyle/>
          <a:p>
            <a:pPr marL="342900" indent="-342900" algn="just"/>
            <a:r>
              <a:rPr lang="es-ES" sz="1400" dirty="0" smtClean="0">
                <a:solidFill>
                  <a:srgbClr val="595959"/>
                </a:solidFill>
                <a:latin typeface="TT Commons" panose="02000506040000020004" pitchFamily="50" charset="0"/>
              </a:rPr>
              <a:t>El </a:t>
            </a:r>
            <a:r>
              <a:rPr lang="es-ES" sz="1400" dirty="0" smtClean="0">
                <a:solidFill>
                  <a:schemeClr val="tx1">
                    <a:lumMod val="65000"/>
                    <a:lumOff val="35000"/>
                  </a:schemeClr>
                </a:solidFill>
                <a:latin typeface="TT Commons" panose="02000506040000020004" pitchFamily="50" charset="0"/>
              </a:rPr>
              <a:t>número de </a:t>
            </a:r>
            <a:r>
              <a:rPr lang="es-ES" sz="1400" dirty="0" err="1" smtClean="0">
                <a:solidFill>
                  <a:schemeClr val="tx1">
                    <a:lumMod val="65000"/>
                    <a:lumOff val="35000"/>
                  </a:schemeClr>
                </a:solidFill>
                <a:latin typeface="TT Commons" panose="02000506040000020004" pitchFamily="50" charset="0"/>
              </a:rPr>
              <a:t>melanocitos</a:t>
            </a:r>
            <a:r>
              <a:rPr lang="es-ES" sz="1400" dirty="0" smtClean="0">
                <a:solidFill>
                  <a:schemeClr val="tx1">
                    <a:lumMod val="65000"/>
                    <a:lumOff val="35000"/>
                  </a:schemeClr>
                </a:solidFill>
                <a:latin typeface="TT Commons" panose="02000506040000020004" pitchFamily="50" charset="0"/>
              </a:rPr>
              <a:t> en la piel humana es más o menos el mismo, independientemente del color de la piel.</a:t>
            </a:r>
            <a:r>
              <a:rPr lang="es-ES" sz="1400" dirty="0" smtClean="0">
                <a:solidFill>
                  <a:srgbClr val="595959"/>
                </a:solidFill>
                <a:latin typeface="TT Commons" panose="02000506040000020004" pitchFamily="50" charset="0"/>
              </a:rPr>
              <a:t> </a:t>
            </a:r>
            <a:endParaRPr lang="es-ES" sz="1400" dirty="0" smtClean="0">
              <a:solidFill>
                <a:schemeClr val="tx1">
                  <a:lumMod val="65000"/>
                  <a:lumOff val="35000"/>
                </a:schemeClr>
              </a:solidFill>
              <a:latin typeface="TT Commons" panose="02000506040000020004" pitchFamily="50" charset="0"/>
            </a:endParaRPr>
          </a:p>
          <a:p>
            <a:pPr marL="342900" indent="-342900" algn="just"/>
            <a:endParaRPr lang="es-ES" sz="1400" dirty="0" smtClean="0">
              <a:solidFill>
                <a:schemeClr val="tx1">
                  <a:lumMod val="65000"/>
                  <a:lumOff val="35000"/>
                </a:schemeClr>
              </a:solidFill>
              <a:latin typeface="TT Commons" panose="02000506040000020004" pitchFamily="50" charset="0"/>
            </a:endParaRPr>
          </a:p>
        </p:txBody>
      </p:sp>
      <p:sp>
        <p:nvSpPr>
          <p:cNvPr id="13" name="Título 8"/>
          <p:cNvSpPr>
            <a:spLocks noGrp="1"/>
          </p:cNvSpPr>
          <p:nvPr>
            <p:ph type="title"/>
          </p:nvPr>
        </p:nvSpPr>
        <p:spPr>
          <a:xfrm>
            <a:off x="698500" y="398871"/>
            <a:ext cx="3798669" cy="424732"/>
          </a:xfrm>
        </p:spPr>
        <p:txBody>
          <a:bodyPr/>
          <a:lstStyle/>
          <a:p>
            <a:r>
              <a:rPr lang="es-ES" sz="2400" spc="300" dirty="0" smtClean="0">
                <a:latin typeface="Bebas Neue Regular" panose="00000500000000000000" pitchFamily="50" charset="0"/>
              </a:rPr>
              <a:t>Causas de la pigmentación</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698500" y="1200522"/>
            <a:ext cx="8125916" cy="1077218"/>
          </a:xfrm>
          <a:prstGeom prst="rect">
            <a:avLst/>
          </a:prstGeom>
          <a:noFill/>
        </p:spPr>
        <p:txBody>
          <a:bodyPr wrap="square" rtlCol="0">
            <a:spAutoFit/>
          </a:bodyPr>
          <a:lstStyle/>
          <a:p>
            <a:pPr marL="342900" indent="-342900" algn="just"/>
            <a:r>
              <a:rPr lang="es-ES" sz="1600" dirty="0" smtClean="0">
                <a:solidFill>
                  <a:schemeClr val="tx1">
                    <a:lumMod val="65000"/>
                    <a:lumOff val="35000"/>
                  </a:schemeClr>
                </a:solidFill>
                <a:latin typeface="TT Commons" panose="02000506040000020004" pitchFamily="50" charset="0"/>
              </a:rPr>
              <a:t>El La </a:t>
            </a:r>
            <a:r>
              <a:rPr lang="es-ES" sz="1600" dirty="0" err="1" smtClean="0">
                <a:solidFill>
                  <a:schemeClr val="tx1">
                    <a:lumMod val="65000"/>
                    <a:lumOff val="35000"/>
                  </a:schemeClr>
                </a:solidFill>
                <a:latin typeface="TT Commons" panose="02000506040000020004" pitchFamily="50" charset="0"/>
              </a:rPr>
              <a:t>tirosinasa</a:t>
            </a:r>
            <a:r>
              <a:rPr lang="es-ES" sz="1600" dirty="0" smtClean="0">
                <a:solidFill>
                  <a:schemeClr val="tx1">
                    <a:lumMod val="65000"/>
                    <a:lumOff val="35000"/>
                  </a:schemeClr>
                </a:solidFill>
                <a:latin typeface="TT Commons" panose="02000506040000020004" pitchFamily="50" charset="0"/>
              </a:rPr>
              <a:t> es la enzima clave en la síntesis de melanina. Se activa cuando se expone a luz ultravioleta, e interviene inductivamente en varias etapas intermedias de formación de pigmentos. </a:t>
            </a:r>
          </a:p>
          <a:p>
            <a:pPr marL="342900" indent="-342900" algn="just"/>
            <a:endParaRPr lang="es-ES" sz="1600" dirty="0" smtClean="0">
              <a:solidFill>
                <a:schemeClr val="tx1">
                  <a:lumMod val="65000"/>
                  <a:lumOff val="35000"/>
                </a:schemeClr>
              </a:solidFill>
              <a:latin typeface="TT Commons" panose="02000506040000020004" pitchFamily="50" charset="0"/>
            </a:endParaRPr>
          </a:p>
        </p:txBody>
      </p:sp>
      <p:sp>
        <p:nvSpPr>
          <p:cNvPr id="12" name="11 CuadroTexto"/>
          <p:cNvSpPr txBox="1"/>
          <p:nvPr/>
        </p:nvSpPr>
        <p:spPr>
          <a:xfrm>
            <a:off x="3855864" y="2136626"/>
            <a:ext cx="4968552" cy="2800767"/>
          </a:xfrm>
          <a:prstGeom prst="rect">
            <a:avLst/>
          </a:prstGeom>
          <a:noFill/>
        </p:spPr>
        <p:txBody>
          <a:bodyPr wrap="square" rtlCol="0">
            <a:spAutoFit/>
          </a:bodyPr>
          <a:lstStyle/>
          <a:p>
            <a:pPr marL="800100" lvl="1" indent="-342900" algn="just"/>
            <a:r>
              <a:rPr lang="es-ES" sz="1600" dirty="0" smtClean="0">
                <a:solidFill>
                  <a:schemeClr val="tx1">
                    <a:lumMod val="65000"/>
                    <a:lumOff val="35000"/>
                  </a:schemeClr>
                </a:solidFill>
                <a:latin typeface="TT Commons" panose="02000506040000020004" pitchFamily="50" charset="0"/>
              </a:rPr>
              <a:t>Se ha determinado que la </a:t>
            </a:r>
            <a:r>
              <a:rPr lang="es-ES" sz="1600" dirty="0" err="1" smtClean="0">
                <a:solidFill>
                  <a:schemeClr val="tx1">
                    <a:lumMod val="65000"/>
                    <a:lumOff val="35000"/>
                  </a:schemeClr>
                </a:solidFill>
                <a:latin typeface="TT Commons" panose="02000506040000020004" pitchFamily="50" charset="0"/>
              </a:rPr>
              <a:t>tirosinasa</a:t>
            </a:r>
            <a:r>
              <a:rPr lang="es-ES" sz="1600" dirty="0" smtClean="0">
                <a:solidFill>
                  <a:schemeClr val="tx1">
                    <a:lumMod val="65000"/>
                    <a:lumOff val="35000"/>
                  </a:schemeClr>
                </a:solidFill>
                <a:latin typeface="TT Commons" panose="02000506040000020004" pitchFamily="50" charset="0"/>
              </a:rPr>
              <a:t> necesita tanto el sustrato como los iones metálicos divalentes para su actividad catalítica. Los procesos actualmente usados para inhibir la síntesis de melanina con miras a aclarar la piel se basan en sustancias que interaccionan directamente con la </a:t>
            </a:r>
            <a:r>
              <a:rPr lang="es-ES" sz="1600" dirty="0" err="1" smtClean="0">
                <a:solidFill>
                  <a:schemeClr val="tx1">
                    <a:lumMod val="65000"/>
                    <a:lumOff val="35000"/>
                  </a:schemeClr>
                </a:solidFill>
                <a:latin typeface="TT Commons" panose="02000506040000020004" pitchFamily="50" charset="0"/>
              </a:rPr>
              <a:t>tirosinasa</a:t>
            </a:r>
            <a:r>
              <a:rPr lang="es-ES" sz="1600" dirty="0" smtClean="0">
                <a:solidFill>
                  <a:schemeClr val="tx1">
                    <a:lumMod val="65000"/>
                    <a:lumOff val="35000"/>
                  </a:schemeClr>
                </a:solidFill>
                <a:latin typeface="TT Commons" panose="02000506040000020004" pitchFamily="50" charset="0"/>
              </a:rPr>
              <a:t>, o regulan indirectamente su actividad, por ejemplo, acomplejando los iones metálicos necesarios (cobre) como por ejemplo con la vitamina C o el EDTA.</a:t>
            </a:r>
          </a:p>
          <a:p>
            <a:pPr marL="342900" indent="-342900" algn="just"/>
            <a:endParaRPr lang="es-ES" sz="1600" dirty="0" smtClean="0">
              <a:solidFill>
                <a:schemeClr val="tx1">
                  <a:lumMod val="65000"/>
                  <a:lumOff val="35000"/>
                </a:schemeClr>
              </a:solidFill>
              <a:latin typeface="TT Commons" panose="02000506040000020004" pitchFamily="50" charset="0"/>
            </a:endParaRPr>
          </a:p>
        </p:txBody>
      </p:sp>
      <p:pic>
        <p:nvPicPr>
          <p:cNvPr id="57346" name="Picture 2"/>
          <p:cNvPicPr>
            <a:picLocks noChangeAspect="1" noChangeArrowheads="1"/>
          </p:cNvPicPr>
          <p:nvPr/>
        </p:nvPicPr>
        <p:blipFill>
          <a:blip r:embed="rId2" cstate="print"/>
          <a:srcRect/>
          <a:stretch>
            <a:fillRect/>
          </a:stretch>
        </p:blipFill>
        <p:spPr bwMode="auto">
          <a:xfrm>
            <a:off x="772015" y="2294583"/>
            <a:ext cx="3443889" cy="2282577"/>
          </a:xfrm>
          <a:prstGeom prst="rect">
            <a:avLst/>
          </a:prstGeom>
          <a:noFill/>
          <a:ln w="9525">
            <a:noFill/>
            <a:miter lim="800000"/>
            <a:headEnd/>
            <a:tailEnd/>
          </a:ln>
        </p:spPr>
      </p:pic>
      <p:sp>
        <p:nvSpPr>
          <p:cNvPr id="16" name="Título 8"/>
          <p:cNvSpPr>
            <a:spLocks noGrp="1"/>
          </p:cNvSpPr>
          <p:nvPr>
            <p:ph type="title"/>
          </p:nvPr>
        </p:nvSpPr>
        <p:spPr>
          <a:xfrm>
            <a:off x="698500" y="398871"/>
            <a:ext cx="3798669" cy="424732"/>
          </a:xfrm>
        </p:spPr>
        <p:txBody>
          <a:bodyPr/>
          <a:lstStyle/>
          <a:p>
            <a:r>
              <a:rPr lang="es-ES" sz="2400" spc="300" dirty="0" smtClean="0">
                <a:latin typeface="Bebas Neue Regular" panose="00000500000000000000" pitchFamily="50" charset="0"/>
              </a:rPr>
              <a:t>Causas de la pigmentación</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4287912" y="2496666"/>
            <a:ext cx="4608512" cy="172819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CuadroTexto"/>
          <p:cNvSpPr txBox="1"/>
          <p:nvPr/>
        </p:nvSpPr>
        <p:spPr>
          <a:xfrm>
            <a:off x="4253995" y="2237377"/>
            <a:ext cx="4536504" cy="2031325"/>
          </a:xfrm>
          <a:prstGeom prst="rect">
            <a:avLst/>
          </a:prstGeom>
          <a:noFill/>
        </p:spPr>
        <p:txBody>
          <a:bodyPr wrap="square" rtlCol="0">
            <a:spAutoFit/>
          </a:bodyPr>
          <a:lstStyle/>
          <a:p>
            <a:pPr marL="342900" indent="-342900" algn="just"/>
            <a:endParaRPr lang="es-ES" sz="1400" dirty="0" smtClean="0">
              <a:solidFill>
                <a:schemeClr val="tx1">
                  <a:lumMod val="65000"/>
                  <a:lumOff val="35000"/>
                </a:schemeClr>
              </a:solidFill>
              <a:latin typeface="TT Commons" panose="02000506040000020004" pitchFamily="50" charset="0"/>
            </a:endParaRPr>
          </a:p>
          <a:p>
            <a:pPr marL="342900" indent="-342900" algn="just"/>
            <a:endParaRPr lang="es-ES" sz="1400" dirty="0" smtClean="0">
              <a:solidFill>
                <a:schemeClr val="tx1">
                  <a:lumMod val="65000"/>
                  <a:lumOff val="35000"/>
                </a:schemeClr>
              </a:solidFill>
              <a:latin typeface="TT Commons" panose="02000506040000020004" pitchFamily="50" charset="0"/>
            </a:endParaRPr>
          </a:p>
          <a:p>
            <a:pPr marL="342900" indent="-342900" algn="just"/>
            <a:r>
              <a:rPr lang="es-ES" sz="1400" dirty="0" smtClean="0">
                <a:solidFill>
                  <a:schemeClr val="tx1">
                    <a:lumMod val="65000"/>
                    <a:lumOff val="35000"/>
                  </a:schemeClr>
                </a:solidFill>
                <a:latin typeface="TT Commons" panose="02000506040000020004" pitchFamily="50" charset="0"/>
              </a:rPr>
              <a:t>La </a:t>
            </a:r>
            <a:r>
              <a:rPr lang="es-ES" sz="1400" dirty="0" err="1" smtClean="0">
                <a:solidFill>
                  <a:schemeClr val="tx1">
                    <a:lumMod val="65000"/>
                    <a:lumOff val="35000"/>
                  </a:schemeClr>
                </a:solidFill>
                <a:latin typeface="TT Commons" panose="02000506040000020004" pitchFamily="50" charset="0"/>
              </a:rPr>
              <a:t>hiperpigmentación</a:t>
            </a:r>
            <a:r>
              <a:rPr lang="es-ES" sz="1400" dirty="0" smtClean="0">
                <a:solidFill>
                  <a:schemeClr val="tx1">
                    <a:lumMod val="65000"/>
                    <a:lumOff val="35000"/>
                  </a:schemeClr>
                </a:solidFill>
                <a:latin typeface="TT Commons" panose="02000506040000020004" pitchFamily="50" charset="0"/>
              </a:rPr>
              <a:t> puede producirse por diversos motivos:</a:t>
            </a:r>
          </a:p>
          <a:p>
            <a:pPr marL="800100" lvl="1" indent="-342900" algn="just">
              <a:buFont typeface="Arial" pitchFamily="34" charset="0"/>
              <a:buChar char="•"/>
            </a:pPr>
            <a:r>
              <a:rPr lang="es-ES" sz="1400" dirty="0" smtClean="0">
                <a:solidFill>
                  <a:schemeClr val="tx1">
                    <a:lumMod val="65000"/>
                    <a:lumOff val="35000"/>
                  </a:schemeClr>
                </a:solidFill>
                <a:latin typeface="TT Commons" panose="02000506040000020004" pitchFamily="50" charset="0"/>
              </a:rPr>
              <a:t>Aumento en el número de </a:t>
            </a:r>
            <a:r>
              <a:rPr lang="es-ES" sz="1400" dirty="0" err="1" smtClean="0">
                <a:solidFill>
                  <a:schemeClr val="tx1">
                    <a:lumMod val="65000"/>
                    <a:lumOff val="35000"/>
                  </a:schemeClr>
                </a:solidFill>
                <a:latin typeface="TT Commons" panose="02000506040000020004" pitchFamily="50" charset="0"/>
              </a:rPr>
              <a:t>melanocitos</a:t>
            </a:r>
            <a:endParaRPr lang="es-ES" sz="1400" dirty="0" smtClean="0">
              <a:solidFill>
                <a:schemeClr val="tx1">
                  <a:lumMod val="65000"/>
                  <a:lumOff val="35000"/>
                </a:schemeClr>
              </a:solidFill>
              <a:latin typeface="TT Commons" panose="02000506040000020004" pitchFamily="50" charset="0"/>
            </a:endParaRPr>
          </a:p>
          <a:p>
            <a:pPr marL="800100" lvl="1" indent="-342900" algn="just">
              <a:buFont typeface="Arial" pitchFamily="34" charset="0"/>
              <a:buChar char="•"/>
            </a:pPr>
            <a:r>
              <a:rPr lang="es-ES" sz="1400" dirty="0" smtClean="0">
                <a:solidFill>
                  <a:schemeClr val="tx1">
                    <a:lumMod val="65000"/>
                    <a:lumOff val="35000"/>
                  </a:schemeClr>
                </a:solidFill>
                <a:latin typeface="TT Commons" panose="02000506040000020004" pitchFamily="50" charset="0"/>
              </a:rPr>
              <a:t>Incremento en la producción de melanina (</a:t>
            </a:r>
            <a:r>
              <a:rPr lang="es-ES" sz="1400" dirty="0" err="1" smtClean="0">
                <a:solidFill>
                  <a:schemeClr val="tx1">
                    <a:lumMod val="65000"/>
                    <a:lumOff val="35000"/>
                  </a:schemeClr>
                </a:solidFill>
                <a:latin typeface="TT Commons" panose="02000506040000020004" pitchFamily="50" charset="0"/>
              </a:rPr>
              <a:t>hipermelanosis</a:t>
            </a:r>
            <a:r>
              <a:rPr lang="es-ES" sz="1400" dirty="0" smtClean="0">
                <a:solidFill>
                  <a:schemeClr val="tx1">
                    <a:lumMod val="65000"/>
                    <a:lumOff val="35000"/>
                  </a:schemeClr>
                </a:solidFill>
                <a:latin typeface="TT Commons" panose="02000506040000020004" pitchFamily="50" charset="0"/>
              </a:rPr>
              <a:t>  </a:t>
            </a:r>
            <a:r>
              <a:rPr lang="es-ES" sz="1400" dirty="0" err="1" smtClean="0">
                <a:solidFill>
                  <a:schemeClr val="tx1">
                    <a:lumMod val="65000"/>
                    <a:lumOff val="35000"/>
                  </a:schemeClr>
                </a:solidFill>
                <a:latin typeface="TT Commons" panose="02000506040000020004" pitchFamily="50" charset="0"/>
              </a:rPr>
              <a:t>melanocítica</a:t>
            </a:r>
            <a:r>
              <a:rPr lang="es-ES" sz="1400" dirty="0" smtClean="0">
                <a:solidFill>
                  <a:schemeClr val="tx1">
                    <a:lumMod val="65000"/>
                    <a:lumOff val="35000"/>
                  </a:schemeClr>
                </a:solidFill>
                <a:latin typeface="TT Commons" panose="02000506040000020004" pitchFamily="50" charset="0"/>
              </a:rPr>
              <a:t>)</a:t>
            </a:r>
          </a:p>
          <a:p>
            <a:pPr marL="800100" lvl="1" indent="-342900" algn="just">
              <a:buFont typeface="Arial" pitchFamily="34" charset="0"/>
              <a:buChar char="•"/>
            </a:pPr>
            <a:r>
              <a:rPr lang="es-ES" sz="1400" dirty="0" smtClean="0">
                <a:solidFill>
                  <a:schemeClr val="tx1">
                    <a:lumMod val="65000"/>
                    <a:lumOff val="35000"/>
                  </a:schemeClr>
                </a:solidFill>
                <a:latin typeface="TT Commons" panose="02000506040000020004" pitchFamily="50" charset="0"/>
              </a:rPr>
              <a:t>Alargamiento en la vida de los </a:t>
            </a:r>
            <a:r>
              <a:rPr lang="es-ES" sz="1400" dirty="0" err="1" smtClean="0">
                <a:solidFill>
                  <a:schemeClr val="tx1">
                    <a:lumMod val="65000"/>
                    <a:lumOff val="35000"/>
                  </a:schemeClr>
                </a:solidFill>
                <a:latin typeface="TT Commons" panose="02000506040000020004" pitchFamily="50" charset="0"/>
              </a:rPr>
              <a:t>queranocitos</a:t>
            </a:r>
            <a:r>
              <a:rPr lang="es-ES" sz="1400" dirty="0" smtClean="0">
                <a:solidFill>
                  <a:schemeClr val="tx1">
                    <a:lumMod val="65000"/>
                    <a:lumOff val="35000"/>
                  </a:schemeClr>
                </a:solidFill>
                <a:latin typeface="TT Commons" panose="02000506040000020004" pitchFamily="50" charset="0"/>
              </a:rPr>
              <a:t> más pigmentados.</a:t>
            </a:r>
          </a:p>
          <a:p>
            <a:pPr marL="800100" lvl="1" indent="-342900" algn="just">
              <a:buFont typeface="Arial" pitchFamily="34" charset="0"/>
              <a:buChar char="•"/>
            </a:pPr>
            <a:endParaRPr lang="es-ES" sz="1400" dirty="0" smtClean="0">
              <a:solidFill>
                <a:schemeClr val="tx1">
                  <a:lumMod val="65000"/>
                  <a:lumOff val="35000"/>
                </a:schemeClr>
              </a:solidFill>
              <a:latin typeface="TT Commons" panose="02000506040000020004" pitchFamily="50" charset="0"/>
            </a:endParaRPr>
          </a:p>
        </p:txBody>
      </p:sp>
      <p:pic>
        <p:nvPicPr>
          <p:cNvPr id="1030" name="Picture 6" descr="Imagen relacionada"/>
          <p:cNvPicPr>
            <a:picLocks noChangeAspect="1" noChangeArrowheads="1"/>
          </p:cNvPicPr>
          <p:nvPr/>
        </p:nvPicPr>
        <p:blipFill>
          <a:blip r:embed="rId2" cstate="print"/>
          <a:srcRect/>
          <a:stretch>
            <a:fillRect/>
          </a:stretch>
        </p:blipFill>
        <p:spPr bwMode="auto">
          <a:xfrm>
            <a:off x="710657" y="2298065"/>
            <a:ext cx="3175119" cy="3010013"/>
          </a:xfrm>
          <a:prstGeom prst="rect">
            <a:avLst/>
          </a:prstGeom>
          <a:noFill/>
        </p:spPr>
      </p:pic>
      <p:sp>
        <p:nvSpPr>
          <p:cNvPr id="14" name="13 CuadroTexto"/>
          <p:cNvSpPr txBox="1"/>
          <p:nvPr/>
        </p:nvSpPr>
        <p:spPr>
          <a:xfrm>
            <a:off x="608736" y="1128514"/>
            <a:ext cx="8287688" cy="1169551"/>
          </a:xfrm>
          <a:prstGeom prst="rect">
            <a:avLst/>
          </a:prstGeom>
          <a:noFill/>
        </p:spPr>
        <p:txBody>
          <a:bodyPr wrap="square" rtlCol="0">
            <a:spAutoFit/>
          </a:bodyPr>
          <a:lstStyle/>
          <a:p>
            <a:pPr marL="342900" indent="-342900" algn="just"/>
            <a:r>
              <a:rPr lang="es-ES" sz="1400" dirty="0" smtClean="0">
                <a:solidFill>
                  <a:schemeClr val="tx1">
                    <a:lumMod val="65000"/>
                    <a:lumOff val="35000"/>
                  </a:schemeClr>
                </a:solidFill>
                <a:latin typeface="TT Commons" panose="02000506040000020004" pitchFamily="50" charset="0"/>
              </a:rPr>
              <a:t>Las alteraciones del color de la piel reciben el nombre de </a:t>
            </a:r>
            <a:r>
              <a:rPr lang="es-ES" sz="1400" i="1" dirty="0" smtClean="0">
                <a:solidFill>
                  <a:schemeClr val="tx1">
                    <a:lumMod val="65000"/>
                    <a:lumOff val="35000"/>
                  </a:schemeClr>
                </a:solidFill>
                <a:latin typeface="TT Commons" panose="02000506040000020004" pitchFamily="50" charset="0"/>
              </a:rPr>
              <a:t>discromías</a:t>
            </a:r>
            <a:r>
              <a:rPr lang="es-ES" sz="1400" dirty="0" smtClean="0">
                <a:solidFill>
                  <a:schemeClr val="tx1">
                    <a:lumMod val="65000"/>
                    <a:lumOff val="35000"/>
                  </a:schemeClr>
                </a:solidFill>
                <a:latin typeface="TT Commons" panose="02000506040000020004" pitchFamily="50" charset="0"/>
              </a:rPr>
              <a:t>. A su vez, las discromías debidas a variaciones del pigmento </a:t>
            </a:r>
            <a:r>
              <a:rPr lang="es-ES" sz="1400" dirty="0" err="1" smtClean="0">
                <a:solidFill>
                  <a:schemeClr val="tx1">
                    <a:lumMod val="65000"/>
                    <a:lumOff val="35000"/>
                  </a:schemeClr>
                </a:solidFill>
                <a:latin typeface="TT Commons" panose="02000506040000020004" pitchFamily="50" charset="0"/>
              </a:rPr>
              <a:t>melánico</a:t>
            </a:r>
            <a:r>
              <a:rPr lang="es-ES" sz="1400" dirty="0" smtClean="0">
                <a:solidFill>
                  <a:schemeClr val="tx1">
                    <a:lumMod val="65000"/>
                    <a:lumOff val="35000"/>
                  </a:schemeClr>
                </a:solidFill>
                <a:latin typeface="TT Commons" panose="02000506040000020004" pitchFamily="50" charset="0"/>
              </a:rPr>
              <a:t>, pueden ser por exceso o por defecto, recibiendo el nombre de </a:t>
            </a:r>
            <a:r>
              <a:rPr lang="es-ES" sz="1400" dirty="0" err="1" smtClean="0">
                <a:solidFill>
                  <a:schemeClr val="tx1">
                    <a:lumMod val="65000"/>
                    <a:lumOff val="35000"/>
                  </a:schemeClr>
                </a:solidFill>
                <a:latin typeface="TT Commons" panose="02000506040000020004" pitchFamily="50" charset="0"/>
              </a:rPr>
              <a:t>hiper</a:t>
            </a:r>
            <a:r>
              <a:rPr lang="es-ES" sz="1400" dirty="0" smtClean="0">
                <a:solidFill>
                  <a:schemeClr val="tx1">
                    <a:lumMod val="65000"/>
                    <a:lumOff val="35000"/>
                  </a:schemeClr>
                </a:solidFill>
                <a:latin typeface="TT Commons" panose="02000506040000020004" pitchFamily="50" charset="0"/>
              </a:rPr>
              <a:t> o </a:t>
            </a:r>
            <a:r>
              <a:rPr lang="es-ES" sz="1400" dirty="0" err="1" smtClean="0">
                <a:solidFill>
                  <a:schemeClr val="tx1">
                    <a:lumMod val="65000"/>
                    <a:lumOff val="35000"/>
                  </a:schemeClr>
                </a:solidFill>
                <a:latin typeface="TT Commons" panose="02000506040000020004" pitchFamily="50" charset="0"/>
              </a:rPr>
              <a:t>hipomelanosis</a:t>
            </a:r>
            <a:r>
              <a:rPr lang="es-ES" sz="1400" dirty="0" smtClean="0">
                <a:solidFill>
                  <a:schemeClr val="tx1">
                    <a:lumMod val="65000"/>
                    <a:lumOff val="35000"/>
                  </a:schemeClr>
                </a:solidFill>
                <a:latin typeface="TT Commons" panose="02000506040000020004" pitchFamily="50" charset="0"/>
              </a:rPr>
              <a:t> respectivamente. La </a:t>
            </a:r>
            <a:r>
              <a:rPr lang="es-ES" sz="1400" dirty="0" err="1" smtClean="0">
                <a:solidFill>
                  <a:schemeClr val="tx1">
                    <a:lumMod val="65000"/>
                    <a:lumOff val="35000"/>
                  </a:schemeClr>
                </a:solidFill>
                <a:latin typeface="TT Commons" panose="02000506040000020004" pitchFamily="50" charset="0"/>
              </a:rPr>
              <a:t>hiperpigmentación</a:t>
            </a:r>
            <a:r>
              <a:rPr lang="es-ES" sz="1400" dirty="0" smtClean="0">
                <a:solidFill>
                  <a:schemeClr val="tx1">
                    <a:lumMod val="65000"/>
                    <a:lumOff val="35000"/>
                  </a:schemeClr>
                </a:solidFill>
                <a:latin typeface="TT Commons" panose="02000506040000020004" pitchFamily="50" charset="0"/>
              </a:rPr>
              <a:t> es un cambio en la coloración de la piel o mucosas, producido por el depósito de melanina, y localizado en la epidermis o en la dermis. </a:t>
            </a:r>
          </a:p>
          <a:p>
            <a:pPr marL="342900" indent="-342900" algn="just"/>
            <a:endParaRPr lang="es-ES" sz="1400" dirty="0" smtClean="0">
              <a:solidFill>
                <a:schemeClr val="tx1">
                  <a:lumMod val="65000"/>
                  <a:lumOff val="35000"/>
                </a:schemeClr>
              </a:solidFill>
              <a:latin typeface="TT Commons" panose="02000506040000020004" pitchFamily="50" charset="0"/>
            </a:endParaRPr>
          </a:p>
        </p:txBody>
      </p:sp>
      <p:sp>
        <p:nvSpPr>
          <p:cNvPr id="17" name="Título 8"/>
          <p:cNvSpPr>
            <a:spLocks noGrp="1"/>
          </p:cNvSpPr>
          <p:nvPr>
            <p:ph type="title"/>
          </p:nvPr>
        </p:nvSpPr>
        <p:spPr>
          <a:xfrm>
            <a:off x="698500" y="398871"/>
            <a:ext cx="3798669" cy="424732"/>
          </a:xfrm>
        </p:spPr>
        <p:txBody>
          <a:bodyPr/>
          <a:lstStyle/>
          <a:p>
            <a:r>
              <a:rPr lang="es-ES" sz="2400" spc="300" dirty="0" smtClean="0">
                <a:latin typeface="Bebas Neue Regular" panose="00000500000000000000" pitchFamily="50" charset="0"/>
              </a:rPr>
              <a:t>Causas de la pigmentación</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CuadroTexto"/>
          <p:cNvSpPr txBox="1"/>
          <p:nvPr/>
        </p:nvSpPr>
        <p:spPr>
          <a:xfrm>
            <a:off x="698500" y="1632570"/>
            <a:ext cx="4262791" cy="2046714"/>
          </a:xfrm>
          <a:prstGeom prst="rect">
            <a:avLst/>
          </a:prstGeom>
          <a:noFill/>
        </p:spPr>
        <p:txBody>
          <a:bodyPr wrap="square" rtlCol="0">
            <a:spAutoFit/>
          </a:bodyPr>
          <a:lstStyle/>
          <a:p>
            <a:r>
              <a:rPr lang="es-ES" dirty="0" smtClean="0">
                <a:solidFill>
                  <a:schemeClr val="tx1">
                    <a:lumMod val="65000"/>
                    <a:lumOff val="35000"/>
                  </a:schemeClr>
                </a:solidFill>
                <a:latin typeface="TT Commons" panose="02000506040000020004" pitchFamily="50" charset="0"/>
              </a:rPr>
              <a:t>¿QUÉ FACTORES INFLUYEN EN LA HIPERPIGMENTACIÓN?</a:t>
            </a:r>
          </a:p>
          <a:p>
            <a:endParaRPr lang="es-ES" sz="1400" b="1" dirty="0" smtClean="0">
              <a:solidFill>
                <a:schemeClr val="tx1">
                  <a:lumMod val="65000"/>
                  <a:lumOff val="35000"/>
                </a:schemeClr>
              </a:solidFill>
              <a:latin typeface="TT Commons" panose="02000506040000020004" pitchFamily="50" charset="0"/>
            </a:endParaRPr>
          </a:p>
          <a:p>
            <a:endParaRPr lang="es-ES" sz="1400" b="1" dirty="0" smtClean="0">
              <a:solidFill>
                <a:schemeClr val="tx1">
                  <a:lumMod val="65000"/>
                  <a:lumOff val="35000"/>
                </a:schemeClr>
              </a:solidFill>
              <a:latin typeface="TT Commons" panose="02000506040000020004" pitchFamily="50" charset="0"/>
            </a:endParaRPr>
          </a:p>
          <a:p>
            <a:r>
              <a:rPr lang="es-ES" sz="1400" dirty="0" smtClean="0">
                <a:solidFill>
                  <a:schemeClr val="tx1">
                    <a:lumMod val="65000"/>
                    <a:lumOff val="35000"/>
                  </a:schemeClr>
                </a:solidFill>
                <a:latin typeface="TT Commons" panose="02000506040000020004" pitchFamily="50" charset="0"/>
              </a:rPr>
              <a:t>Las principales causas que provocan manchas o zonas oscuras son básicamente las siguientes:</a:t>
            </a:r>
          </a:p>
          <a:p>
            <a:endParaRPr lang="es-ES" sz="1400" dirty="0" smtClean="0">
              <a:solidFill>
                <a:schemeClr val="tx1">
                  <a:lumMod val="65000"/>
                  <a:lumOff val="35000"/>
                </a:schemeClr>
              </a:solidFill>
              <a:latin typeface="TT Commons" panose="02000506040000020004" pitchFamily="50" charset="0"/>
            </a:endParaRPr>
          </a:p>
          <a:p>
            <a:pPr marL="342900" indent="-342900">
              <a:lnSpc>
                <a:spcPct val="150000"/>
              </a:lnSpc>
            </a:pPr>
            <a:endParaRPr lang="es-ES" sz="1400" dirty="0" smtClean="0">
              <a:solidFill>
                <a:schemeClr val="tx1">
                  <a:lumMod val="65000"/>
                  <a:lumOff val="35000"/>
                </a:schemeClr>
              </a:solidFill>
              <a:latin typeface="TT Commons" panose="02000506040000020004" pitchFamily="50" charset="0"/>
            </a:endParaRPr>
          </a:p>
        </p:txBody>
      </p:sp>
      <p:pic>
        <p:nvPicPr>
          <p:cNvPr id="1026" name="Picture 2"/>
          <p:cNvPicPr>
            <a:picLocks noChangeAspect="1" noChangeArrowheads="1"/>
          </p:cNvPicPr>
          <p:nvPr/>
        </p:nvPicPr>
        <p:blipFill>
          <a:blip r:embed="rId2" cstate="print"/>
          <a:srcRect/>
          <a:stretch>
            <a:fillRect/>
          </a:stretch>
        </p:blipFill>
        <p:spPr bwMode="auto">
          <a:xfrm>
            <a:off x="5656064" y="1128514"/>
            <a:ext cx="3312368" cy="3524699"/>
          </a:xfrm>
          <a:prstGeom prst="rect">
            <a:avLst/>
          </a:prstGeom>
          <a:noFill/>
          <a:ln w="9525">
            <a:noFill/>
            <a:miter lim="800000"/>
            <a:headEnd/>
            <a:tailEnd/>
          </a:ln>
        </p:spPr>
      </p:pic>
      <p:sp>
        <p:nvSpPr>
          <p:cNvPr id="14" name="Título 8"/>
          <p:cNvSpPr>
            <a:spLocks noGrp="1"/>
          </p:cNvSpPr>
          <p:nvPr>
            <p:ph type="title"/>
          </p:nvPr>
        </p:nvSpPr>
        <p:spPr>
          <a:xfrm>
            <a:off x="698500" y="398871"/>
            <a:ext cx="3798669" cy="424732"/>
          </a:xfrm>
        </p:spPr>
        <p:txBody>
          <a:bodyPr/>
          <a:lstStyle/>
          <a:p>
            <a:r>
              <a:rPr lang="es-ES" sz="2400" spc="300" dirty="0" smtClean="0">
                <a:latin typeface="Bebas Neue Regular" panose="00000500000000000000" pitchFamily="50" charset="0"/>
              </a:rPr>
              <a:t>Causas de la pigmentación</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615504" y="1056506"/>
            <a:ext cx="8208912" cy="523220"/>
          </a:xfrm>
          <a:prstGeom prst="rect">
            <a:avLst/>
          </a:prstGeom>
          <a:noFill/>
        </p:spPr>
        <p:txBody>
          <a:bodyPr wrap="square" rtlCol="0">
            <a:spAutoFit/>
          </a:bodyPr>
          <a:lstStyle/>
          <a:p>
            <a:pPr marL="342900" indent="-342900" algn="just"/>
            <a:r>
              <a:rPr lang="es-ES" sz="1400" dirty="0" smtClean="0">
                <a:solidFill>
                  <a:schemeClr val="tx1">
                    <a:lumMod val="65000"/>
                    <a:lumOff val="35000"/>
                  </a:schemeClr>
                </a:solidFill>
                <a:latin typeface="TT Commons" panose="02000506040000020004" pitchFamily="50" charset="0"/>
              </a:rPr>
              <a:t>El </a:t>
            </a:r>
            <a:r>
              <a:rPr lang="es-ES" sz="1400" dirty="0" err="1" smtClean="0">
                <a:solidFill>
                  <a:schemeClr val="tx1">
                    <a:lumMod val="65000"/>
                    <a:lumOff val="35000"/>
                  </a:schemeClr>
                </a:solidFill>
                <a:latin typeface="TT Commons" panose="02000506040000020004" pitchFamily="50" charset="0"/>
              </a:rPr>
              <a:t>melasma</a:t>
            </a:r>
            <a:r>
              <a:rPr lang="es-ES" sz="1400" dirty="0" smtClean="0">
                <a:solidFill>
                  <a:schemeClr val="tx1">
                    <a:lumMod val="65000"/>
                    <a:lumOff val="35000"/>
                  </a:schemeClr>
                </a:solidFill>
                <a:latin typeface="TT Commons" panose="02000506040000020004" pitchFamily="50" charset="0"/>
              </a:rPr>
              <a:t> es una </a:t>
            </a:r>
            <a:r>
              <a:rPr lang="es-ES" sz="1400" dirty="0" err="1" smtClean="0">
                <a:solidFill>
                  <a:schemeClr val="tx1">
                    <a:lumMod val="65000"/>
                    <a:lumOff val="35000"/>
                  </a:schemeClr>
                </a:solidFill>
                <a:latin typeface="TT Commons" panose="02000506040000020004" pitchFamily="50" charset="0"/>
              </a:rPr>
              <a:t>hiperpigmentación</a:t>
            </a:r>
            <a:r>
              <a:rPr lang="es-ES" sz="1400" dirty="0" smtClean="0">
                <a:solidFill>
                  <a:schemeClr val="tx1">
                    <a:lumMod val="65000"/>
                    <a:lumOff val="35000"/>
                  </a:schemeClr>
                </a:solidFill>
                <a:latin typeface="TT Commons" panose="02000506040000020004" pitchFamily="50" charset="0"/>
              </a:rPr>
              <a:t> epidérmica </a:t>
            </a:r>
            <a:r>
              <a:rPr lang="es-ES" sz="1400" dirty="0" err="1" smtClean="0">
                <a:solidFill>
                  <a:schemeClr val="tx1">
                    <a:lumMod val="65000"/>
                    <a:lumOff val="35000"/>
                  </a:schemeClr>
                </a:solidFill>
                <a:latin typeface="TT Commons" panose="02000506040000020004" pitchFamily="50" charset="0"/>
              </a:rPr>
              <a:t>melanocítica</a:t>
            </a:r>
            <a:r>
              <a:rPr lang="es-ES" sz="1400" dirty="0" smtClean="0">
                <a:solidFill>
                  <a:schemeClr val="tx1">
                    <a:lumMod val="65000"/>
                    <a:lumOff val="35000"/>
                  </a:schemeClr>
                </a:solidFill>
                <a:latin typeface="TT Commons" panose="02000506040000020004" pitchFamily="50" charset="0"/>
              </a:rPr>
              <a:t>, es decir, se origina por un aumento del número de los </a:t>
            </a:r>
            <a:r>
              <a:rPr lang="es-ES" sz="1400" dirty="0" err="1" smtClean="0">
                <a:solidFill>
                  <a:schemeClr val="tx1">
                    <a:lumMod val="65000"/>
                    <a:lumOff val="35000"/>
                  </a:schemeClr>
                </a:solidFill>
                <a:latin typeface="TT Commons" panose="02000506040000020004" pitchFamily="50" charset="0"/>
              </a:rPr>
              <a:t>melanocitos</a:t>
            </a:r>
            <a:r>
              <a:rPr lang="es-ES" sz="1400" dirty="0" smtClean="0">
                <a:solidFill>
                  <a:schemeClr val="tx1">
                    <a:lumMod val="65000"/>
                    <a:lumOff val="35000"/>
                  </a:schemeClr>
                </a:solidFill>
                <a:latin typeface="TT Commons" panose="02000506040000020004" pitchFamily="50" charset="0"/>
              </a:rPr>
              <a:t> en la epidermis. </a:t>
            </a:r>
          </a:p>
        </p:txBody>
      </p:sp>
      <p:sp>
        <p:nvSpPr>
          <p:cNvPr id="26" name="25 CuadroTexto"/>
          <p:cNvSpPr txBox="1"/>
          <p:nvPr/>
        </p:nvSpPr>
        <p:spPr>
          <a:xfrm>
            <a:off x="3055392" y="1743095"/>
            <a:ext cx="5769024" cy="3754874"/>
          </a:xfrm>
          <a:prstGeom prst="rect">
            <a:avLst/>
          </a:prstGeom>
          <a:noFill/>
        </p:spPr>
        <p:txBody>
          <a:bodyPr wrap="square" rtlCol="0">
            <a:spAutoFit/>
          </a:bodyPr>
          <a:lstStyle/>
          <a:p>
            <a:pPr marL="342900" indent="-342900" algn="just"/>
            <a:r>
              <a:rPr lang="es-ES" sz="1400" dirty="0" smtClean="0">
                <a:solidFill>
                  <a:schemeClr val="tx1">
                    <a:lumMod val="65000"/>
                    <a:lumOff val="35000"/>
                  </a:schemeClr>
                </a:solidFill>
                <a:latin typeface="TT Commons" panose="02000506040000020004" pitchFamily="50" charset="0"/>
              </a:rPr>
              <a:t>El </a:t>
            </a:r>
            <a:r>
              <a:rPr lang="es-ES" sz="1400" dirty="0" err="1" smtClean="0">
                <a:solidFill>
                  <a:schemeClr val="tx1">
                    <a:lumMod val="65000"/>
                    <a:lumOff val="35000"/>
                  </a:schemeClr>
                </a:solidFill>
                <a:latin typeface="TT Commons" panose="02000506040000020004" pitchFamily="50" charset="0"/>
              </a:rPr>
              <a:t>melasma</a:t>
            </a:r>
            <a:r>
              <a:rPr lang="es-ES" sz="1400" dirty="0" smtClean="0">
                <a:solidFill>
                  <a:schemeClr val="tx1">
                    <a:lumMod val="65000"/>
                    <a:lumOff val="35000"/>
                  </a:schemeClr>
                </a:solidFill>
                <a:latin typeface="TT Commons" panose="02000506040000020004" pitchFamily="50" charset="0"/>
              </a:rPr>
              <a:t> es uno de los trastornos de la pigmentación más frecuentes  y que ocasiona gran número de consultas clínicas. Aparece en la mayoría de los casos en mujeres, principalmente asociado a embarazo y a la administración de preparados hormonales. La exposición a la luz solar cuando se tienen </a:t>
            </a:r>
            <a:r>
              <a:rPr lang="es-ES" sz="1400" dirty="0" err="1" smtClean="0">
                <a:solidFill>
                  <a:schemeClr val="tx1">
                    <a:lumMod val="65000"/>
                    <a:lumOff val="35000"/>
                  </a:schemeClr>
                </a:solidFill>
                <a:latin typeface="TT Commons" panose="02000506040000020004" pitchFamily="50" charset="0"/>
              </a:rPr>
              <a:t>melasma</a:t>
            </a:r>
            <a:r>
              <a:rPr lang="es-ES" sz="1400" dirty="0" smtClean="0">
                <a:solidFill>
                  <a:schemeClr val="tx1">
                    <a:lumMod val="65000"/>
                    <a:lumOff val="35000"/>
                  </a:schemeClr>
                </a:solidFill>
                <a:latin typeface="TT Commons" panose="02000506040000020004" pitchFamily="50" charset="0"/>
              </a:rPr>
              <a:t>, suele exacerbar el proceso.</a:t>
            </a:r>
          </a:p>
          <a:p>
            <a:pPr marL="342900" indent="-342900" algn="just"/>
            <a:endParaRPr lang="es-ES" sz="1400" dirty="0" smtClean="0">
              <a:solidFill>
                <a:schemeClr val="tx1">
                  <a:lumMod val="65000"/>
                  <a:lumOff val="35000"/>
                </a:schemeClr>
              </a:solidFill>
              <a:latin typeface="TT Commons" panose="02000506040000020004" pitchFamily="50" charset="0"/>
            </a:endParaRPr>
          </a:p>
          <a:p>
            <a:pPr marL="342900" indent="-342900" algn="just"/>
            <a:r>
              <a:rPr lang="es-ES" sz="1400" dirty="0" smtClean="0">
                <a:solidFill>
                  <a:schemeClr val="tx1">
                    <a:lumMod val="65000"/>
                    <a:lumOff val="35000"/>
                  </a:schemeClr>
                </a:solidFill>
                <a:latin typeface="TT Commons" panose="02000506040000020004" pitchFamily="50" charset="0"/>
              </a:rPr>
              <a:t>Las características clínicas del </a:t>
            </a:r>
            <a:r>
              <a:rPr lang="es-ES" sz="1400" dirty="0" err="1" smtClean="0">
                <a:solidFill>
                  <a:schemeClr val="tx1">
                    <a:lumMod val="65000"/>
                    <a:lumOff val="35000"/>
                  </a:schemeClr>
                </a:solidFill>
                <a:latin typeface="TT Commons" panose="02000506040000020004" pitchFamily="50" charset="0"/>
              </a:rPr>
              <a:t>melasma</a:t>
            </a:r>
            <a:r>
              <a:rPr lang="es-ES" sz="1400" dirty="0" smtClean="0">
                <a:solidFill>
                  <a:schemeClr val="tx1">
                    <a:lumMod val="65000"/>
                    <a:lumOff val="35000"/>
                  </a:schemeClr>
                </a:solidFill>
                <a:latin typeface="TT Commons" panose="02000506040000020004" pitchFamily="50" charset="0"/>
              </a:rPr>
              <a:t> pueden ser muy variadas y se describen tres tipos:</a:t>
            </a:r>
          </a:p>
          <a:p>
            <a:pPr marL="800100" lvl="1" indent="-342900" algn="just">
              <a:buFont typeface="Arial" pitchFamily="34" charset="0"/>
              <a:buChar char="•"/>
            </a:pPr>
            <a:r>
              <a:rPr lang="es-ES" sz="1400" b="1" dirty="0" smtClean="0">
                <a:solidFill>
                  <a:schemeClr val="tx1">
                    <a:lumMod val="65000"/>
                    <a:lumOff val="35000"/>
                  </a:schemeClr>
                </a:solidFill>
                <a:latin typeface="TT Commons" panose="02000506040000020004" pitchFamily="50" charset="0"/>
              </a:rPr>
              <a:t>Patrón centro facial </a:t>
            </a:r>
            <a:r>
              <a:rPr lang="es-ES" sz="1400" dirty="0" smtClean="0">
                <a:solidFill>
                  <a:schemeClr val="tx1">
                    <a:lumMod val="65000"/>
                    <a:lumOff val="35000"/>
                  </a:schemeClr>
                </a:solidFill>
                <a:latin typeface="TT Commons" panose="02000506040000020004" pitchFamily="50" charset="0"/>
              </a:rPr>
              <a:t>(frecuente): lesiones maculosas de color pardo en ambas mejillas, dorso de nariz, frente, labio superior y mandíbula.</a:t>
            </a:r>
          </a:p>
          <a:p>
            <a:pPr marL="800100" lvl="1" indent="-342900" algn="just">
              <a:buFont typeface="Arial" pitchFamily="34" charset="0"/>
              <a:buChar char="•"/>
            </a:pPr>
            <a:r>
              <a:rPr lang="es-ES" sz="1400" b="1" dirty="0" smtClean="0">
                <a:solidFill>
                  <a:schemeClr val="tx1">
                    <a:lumMod val="65000"/>
                    <a:lumOff val="35000"/>
                  </a:schemeClr>
                </a:solidFill>
                <a:latin typeface="TT Commons" panose="02000506040000020004" pitchFamily="50" charset="0"/>
              </a:rPr>
              <a:t>Patrón malar</a:t>
            </a:r>
            <a:r>
              <a:rPr lang="es-ES" sz="1400" dirty="0" smtClean="0">
                <a:solidFill>
                  <a:schemeClr val="tx1">
                    <a:lumMod val="65000"/>
                    <a:lumOff val="35000"/>
                  </a:schemeClr>
                </a:solidFill>
                <a:latin typeface="TT Commons" panose="02000506040000020004" pitchFamily="50" charset="0"/>
              </a:rPr>
              <a:t>: mejillas y dorso nasal.</a:t>
            </a:r>
          </a:p>
          <a:p>
            <a:pPr marL="800100" lvl="1" indent="-342900" algn="just">
              <a:buFont typeface="Arial" pitchFamily="34" charset="0"/>
              <a:buChar char="•"/>
            </a:pPr>
            <a:r>
              <a:rPr lang="es-ES" sz="1400" b="1" dirty="0" smtClean="0">
                <a:solidFill>
                  <a:schemeClr val="tx1">
                    <a:lumMod val="65000"/>
                    <a:lumOff val="35000"/>
                  </a:schemeClr>
                </a:solidFill>
                <a:latin typeface="TT Commons" panose="02000506040000020004" pitchFamily="50" charset="0"/>
              </a:rPr>
              <a:t>Patrón mandibular</a:t>
            </a:r>
          </a:p>
          <a:p>
            <a:pPr marL="800100" lvl="1" indent="-342900" algn="just">
              <a:buFont typeface="Arial" pitchFamily="34" charset="0"/>
              <a:buChar char="•"/>
            </a:pPr>
            <a:endParaRPr lang="es-ES" sz="1400" dirty="0" smtClean="0">
              <a:solidFill>
                <a:schemeClr val="tx1">
                  <a:lumMod val="65000"/>
                  <a:lumOff val="35000"/>
                </a:schemeClr>
              </a:solidFill>
              <a:latin typeface="TT Commons" panose="02000506040000020004" pitchFamily="50" charset="0"/>
            </a:endParaRPr>
          </a:p>
          <a:p>
            <a:pPr marL="342900" indent="-342900" algn="just"/>
            <a:endParaRPr lang="es-ES" sz="1400" dirty="0" smtClean="0">
              <a:solidFill>
                <a:schemeClr val="tx1">
                  <a:lumMod val="65000"/>
                  <a:lumOff val="35000"/>
                </a:schemeClr>
              </a:solidFill>
              <a:latin typeface="TT Commons" panose="02000506040000020004" pitchFamily="50" charset="0"/>
            </a:endParaRPr>
          </a:p>
          <a:p>
            <a:pPr marL="342900" indent="-342900" algn="just"/>
            <a:endParaRPr lang="es-ES" sz="1400" dirty="0" smtClean="0">
              <a:solidFill>
                <a:schemeClr val="tx1">
                  <a:lumMod val="65000"/>
                  <a:lumOff val="35000"/>
                </a:schemeClr>
              </a:solidFill>
              <a:latin typeface="TT Commons" panose="02000506040000020004" pitchFamily="50" charset="0"/>
            </a:endParaRPr>
          </a:p>
          <a:p>
            <a:pPr marL="342900" indent="-342900" algn="just"/>
            <a:endParaRPr lang="es-ES" sz="1400" dirty="0" smtClean="0">
              <a:solidFill>
                <a:schemeClr val="tx1">
                  <a:lumMod val="65000"/>
                  <a:lumOff val="35000"/>
                </a:schemeClr>
              </a:solidFill>
              <a:latin typeface="TT Commons" panose="02000506040000020004" pitchFamily="50" charset="0"/>
            </a:endParaRPr>
          </a:p>
          <a:p>
            <a:pPr marL="342900" indent="-342900" algn="just"/>
            <a:endParaRPr lang="es-ES" sz="1400" dirty="0" smtClean="0">
              <a:solidFill>
                <a:schemeClr val="tx1">
                  <a:lumMod val="65000"/>
                  <a:lumOff val="35000"/>
                </a:schemeClr>
              </a:solidFill>
              <a:latin typeface="TT Commons" panose="02000506040000020004" pitchFamily="50" charset="0"/>
            </a:endParaRPr>
          </a:p>
        </p:txBody>
      </p:sp>
      <p:pic>
        <p:nvPicPr>
          <p:cNvPr id="1026" name="Picture 2"/>
          <p:cNvPicPr>
            <a:picLocks noChangeAspect="1" noChangeArrowheads="1"/>
          </p:cNvPicPr>
          <p:nvPr/>
        </p:nvPicPr>
        <p:blipFill>
          <a:blip r:embed="rId2" cstate="print"/>
          <a:srcRect/>
          <a:stretch>
            <a:fillRect/>
          </a:stretch>
        </p:blipFill>
        <p:spPr bwMode="auto">
          <a:xfrm>
            <a:off x="1047552" y="1795750"/>
            <a:ext cx="1590675" cy="13525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047552" y="3523942"/>
            <a:ext cx="1638300" cy="1381125"/>
          </a:xfrm>
          <a:prstGeom prst="rect">
            <a:avLst/>
          </a:prstGeom>
          <a:noFill/>
          <a:ln w="9525">
            <a:noFill/>
            <a:miter lim="800000"/>
            <a:headEnd/>
            <a:tailEnd/>
          </a:ln>
        </p:spPr>
      </p:pic>
      <p:sp>
        <p:nvSpPr>
          <p:cNvPr id="14" name="13 CuadroTexto"/>
          <p:cNvSpPr txBox="1"/>
          <p:nvPr/>
        </p:nvSpPr>
        <p:spPr>
          <a:xfrm>
            <a:off x="1119560" y="3019886"/>
            <a:ext cx="1440160" cy="307777"/>
          </a:xfrm>
          <a:prstGeom prst="rect">
            <a:avLst/>
          </a:prstGeom>
          <a:noFill/>
        </p:spPr>
        <p:txBody>
          <a:bodyPr wrap="square" rtlCol="0">
            <a:spAutoFit/>
          </a:bodyPr>
          <a:lstStyle/>
          <a:p>
            <a:pPr algn="ctr"/>
            <a:r>
              <a:rPr lang="es-ES" sz="1400" b="1" dirty="0" smtClean="0">
                <a:solidFill>
                  <a:schemeClr val="tx1">
                    <a:lumMod val="65000"/>
                    <a:lumOff val="35000"/>
                  </a:schemeClr>
                </a:solidFill>
              </a:rPr>
              <a:t>Piel normal</a:t>
            </a:r>
            <a:endParaRPr lang="es-ES" sz="1400" b="1" dirty="0">
              <a:solidFill>
                <a:schemeClr val="tx1">
                  <a:lumMod val="65000"/>
                  <a:lumOff val="35000"/>
                </a:schemeClr>
              </a:solidFill>
            </a:endParaRPr>
          </a:p>
        </p:txBody>
      </p:sp>
      <p:sp>
        <p:nvSpPr>
          <p:cNvPr id="16" name="15 CuadroTexto"/>
          <p:cNvSpPr txBox="1"/>
          <p:nvPr/>
        </p:nvSpPr>
        <p:spPr>
          <a:xfrm>
            <a:off x="1047552" y="4810794"/>
            <a:ext cx="1512168" cy="307777"/>
          </a:xfrm>
          <a:prstGeom prst="rect">
            <a:avLst/>
          </a:prstGeom>
          <a:noFill/>
        </p:spPr>
        <p:txBody>
          <a:bodyPr wrap="square" rtlCol="0">
            <a:spAutoFit/>
          </a:bodyPr>
          <a:lstStyle/>
          <a:p>
            <a:pPr algn="ctr"/>
            <a:r>
              <a:rPr lang="es-ES" sz="1400" b="1" dirty="0" smtClean="0">
                <a:solidFill>
                  <a:schemeClr val="tx1">
                    <a:lumMod val="65000"/>
                    <a:lumOff val="35000"/>
                  </a:schemeClr>
                </a:solidFill>
              </a:rPr>
              <a:t>Piel con </a:t>
            </a:r>
            <a:r>
              <a:rPr lang="es-ES" sz="1400" b="1" dirty="0" err="1" smtClean="0">
                <a:solidFill>
                  <a:schemeClr val="tx1">
                    <a:lumMod val="65000"/>
                    <a:lumOff val="35000"/>
                  </a:schemeClr>
                </a:solidFill>
              </a:rPr>
              <a:t>melasma</a:t>
            </a:r>
            <a:endParaRPr lang="es-ES" sz="1400" b="1" dirty="0">
              <a:solidFill>
                <a:schemeClr val="tx1">
                  <a:lumMod val="65000"/>
                  <a:lumOff val="35000"/>
                </a:schemeClr>
              </a:solidFill>
            </a:endParaRPr>
          </a:p>
        </p:txBody>
      </p:sp>
      <p:sp>
        <p:nvSpPr>
          <p:cNvPr id="22" name="Título 8"/>
          <p:cNvSpPr>
            <a:spLocks noGrp="1"/>
          </p:cNvSpPr>
          <p:nvPr>
            <p:ph type="title"/>
          </p:nvPr>
        </p:nvSpPr>
        <p:spPr>
          <a:xfrm>
            <a:off x="698500" y="398871"/>
            <a:ext cx="1362874" cy="424732"/>
          </a:xfrm>
        </p:spPr>
        <p:txBody>
          <a:bodyPr/>
          <a:lstStyle/>
          <a:p>
            <a:r>
              <a:rPr lang="es-ES" sz="2400" spc="300" dirty="0" err="1" smtClean="0">
                <a:latin typeface="Bebas Neue Regular" panose="00000500000000000000" pitchFamily="50" charset="0"/>
              </a:rPr>
              <a:t>melasma</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543496" y="1030850"/>
            <a:ext cx="7776864" cy="307777"/>
          </a:xfrm>
          <a:prstGeom prst="rect">
            <a:avLst/>
          </a:prstGeom>
          <a:noFill/>
        </p:spPr>
        <p:txBody>
          <a:bodyPr wrap="square" rtlCol="0">
            <a:spAutoFit/>
          </a:bodyPr>
          <a:lstStyle/>
          <a:p>
            <a:pPr marL="342900" indent="-342900" algn="just"/>
            <a:r>
              <a:rPr lang="es-ES" sz="1400" dirty="0" smtClean="0">
                <a:solidFill>
                  <a:schemeClr val="tx1">
                    <a:lumMod val="65000"/>
                    <a:lumOff val="35000"/>
                  </a:schemeClr>
                </a:solidFill>
                <a:latin typeface="TT Commons" panose="02000506040000020004" pitchFamily="50" charset="0"/>
              </a:rPr>
              <a:t>Pueden existir diferentes mecanismos y tipos en la </a:t>
            </a:r>
            <a:r>
              <a:rPr lang="es-ES" sz="1400" dirty="0" err="1" smtClean="0">
                <a:solidFill>
                  <a:schemeClr val="tx1">
                    <a:lumMod val="65000"/>
                    <a:lumOff val="35000"/>
                  </a:schemeClr>
                </a:solidFill>
                <a:latin typeface="TT Commons" panose="02000506040000020004" pitchFamily="50" charset="0"/>
              </a:rPr>
              <a:t>hiperpigmentación</a:t>
            </a:r>
            <a:r>
              <a:rPr lang="es-ES" sz="1400" dirty="0" smtClean="0">
                <a:solidFill>
                  <a:schemeClr val="tx1">
                    <a:lumMod val="65000"/>
                    <a:lumOff val="35000"/>
                  </a:schemeClr>
                </a:solidFill>
                <a:latin typeface="TT Commons" panose="02000506040000020004" pitchFamily="50" charset="0"/>
              </a:rPr>
              <a:t> del </a:t>
            </a:r>
            <a:r>
              <a:rPr lang="es-ES" sz="1400" dirty="0" err="1" smtClean="0">
                <a:solidFill>
                  <a:schemeClr val="tx1">
                    <a:lumMod val="65000"/>
                    <a:lumOff val="35000"/>
                  </a:schemeClr>
                </a:solidFill>
                <a:latin typeface="TT Commons" panose="02000506040000020004" pitchFamily="50" charset="0"/>
              </a:rPr>
              <a:t>melasma</a:t>
            </a:r>
            <a:r>
              <a:rPr lang="es-ES" sz="1400" dirty="0" smtClean="0">
                <a:solidFill>
                  <a:schemeClr val="tx1">
                    <a:lumMod val="65000"/>
                    <a:lumOff val="35000"/>
                  </a:schemeClr>
                </a:solidFill>
                <a:latin typeface="TT Commons" panose="02000506040000020004" pitchFamily="50" charset="0"/>
              </a:rPr>
              <a:t>:</a:t>
            </a:r>
          </a:p>
        </p:txBody>
      </p:sp>
      <p:sp>
        <p:nvSpPr>
          <p:cNvPr id="14" name="13 Rectángulo"/>
          <p:cNvSpPr/>
          <p:nvPr/>
        </p:nvSpPr>
        <p:spPr>
          <a:xfrm>
            <a:off x="1623616" y="4336533"/>
            <a:ext cx="6357118" cy="90965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lumMod val="65000"/>
                    <a:lumOff val="35000"/>
                  </a:schemeClr>
                </a:solidFill>
                <a:latin typeface="TT Commons" panose="02000506040000020004" pitchFamily="50" charset="0"/>
              </a:rPr>
              <a:t>Para determinar la profundidad del pigmento y clasificar el </a:t>
            </a:r>
            <a:r>
              <a:rPr lang="es-ES" sz="1400" dirty="0" err="1" smtClean="0">
                <a:solidFill>
                  <a:schemeClr val="tx1">
                    <a:lumMod val="65000"/>
                    <a:lumOff val="35000"/>
                  </a:schemeClr>
                </a:solidFill>
                <a:latin typeface="TT Commons" panose="02000506040000020004" pitchFamily="50" charset="0"/>
              </a:rPr>
              <a:t>melasma</a:t>
            </a:r>
            <a:r>
              <a:rPr lang="es-ES" sz="1400" dirty="0" smtClean="0">
                <a:solidFill>
                  <a:schemeClr val="tx1">
                    <a:lumMod val="65000"/>
                    <a:lumOff val="35000"/>
                  </a:schemeClr>
                </a:solidFill>
                <a:latin typeface="TT Commons" panose="02000506040000020004" pitchFamily="50" charset="0"/>
              </a:rPr>
              <a:t> en superficial, profundo o mixto , es especialmente útil la </a:t>
            </a:r>
            <a:r>
              <a:rPr lang="es-ES" sz="1400" b="1" dirty="0" smtClean="0">
                <a:solidFill>
                  <a:schemeClr val="tx1">
                    <a:lumMod val="65000"/>
                    <a:lumOff val="35000"/>
                  </a:schemeClr>
                </a:solidFill>
                <a:latin typeface="TT Commons" panose="02000506040000020004" pitchFamily="50" charset="0"/>
              </a:rPr>
              <a:t>lámpara </a:t>
            </a:r>
            <a:r>
              <a:rPr lang="es-ES" sz="1400" b="1" dirty="0" err="1" smtClean="0">
                <a:solidFill>
                  <a:schemeClr val="tx1">
                    <a:lumMod val="65000"/>
                    <a:lumOff val="35000"/>
                  </a:schemeClr>
                </a:solidFill>
                <a:latin typeface="TT Commons" panose="02000506040000020004" pitchFamily="50" charset="0"/>
              </a:rPr>
              <a:t>wood</a:t>
            </a:r>
            <a:endParaRPr lang="es-ES" sz="1400" b="1" dirty="0">
              <a:solidFill>
                <a:schemeClr val="tx1">
                  <a:lumMod val="65000"/>
                  <a:lumOff val="35000"/>
                </a:schemeClr>
              </a:solidFill>
              <a:latin typeface="TT Commons" panose="02000506040000020004" pitchFamily="50" charset="0"/>
            </a:endParaRPr>
          </a:p>
        </p:txBody>
      </p:sp>
      <p:pic>
        <p:nvPicPr>
          <p:cNvPr id="2050" name="Picture 2"/>
          <p:cNvPicPr>
            <a:picLocks noChangeAspect="1" noChangeArrowheads="1"/>
          </p:cNvPicPr>
          <p:nvPr/>
        </p:nvPicPr>
        <p:blipFill>
          <a:blip r:embed="rId2" cstate="print"/>
          <a:srcRect/>
          <a:stretch>
            <a:fillRect/>
          </a:stretch>
        </p:blipFill>
        <p:spPr bwMode="auto">
          <a:xfrm>
            <a:off x="1623616" y="1338627"/>
            <a:ext cx="6357118" cy="3144959"/>
          </a:xfrm>
          <a:prstGeom prst="rect">
            <a:avLst/>
          </a:prstGeom>
          <a:noFill/>
          <a:ln w="9525">
            <a:noFill/>
            <a:miter lim="800000"/>
            <a:headEnd/>
            <a:tailEnd/>
          </a:ln>
        </p:spPr>
      </p:pic>
      <p:sp>
        <p:nvSpPr>
          <p:cNvPr id="12" name="Título 8"/>
          <p:cNvSpPr>
            <a:spLocks noGrp="1"/>
          </p:cNvSpPr>
          <p:nvPr>
            <p:ph type="title"/>
          </p:nvPr>
        </p:nvSpPr>
        <p:spPr>
          <a:xfrm>
            <a:off x="698500" y="398871"/>
            <a:ext cx="1362874" cy="424732"/>
          </a:xfrm>
        </p:spPr>
        <p:txBody>
          <a:bodyPr/>
          <a:lstStyle/>
          <a:p>
            <a:r>
              <a:rPr lang="es-ES" sz="2400" spc="300" dirty="0" err="1" smtClean="0">
                <a:latin typeface="Bebas Neue Regular" panose="00000500000000000000" pitchFamily="50" charset="0"/>
              </a:rPr>
              <a:t>melasma</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975544" y="2640682"/>
            <a:ext cx="7344816" cy="244827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T Commons" panose="02000506040000020004" pitchFamily="50" charset="0"/>
            </a:endParaRPr>
          </a:p>
        </p:txBody>
      </p:sp>
      <p:sp>
        <p:nvSpPr>
          <p:cNvPr id="26" name="25 CuadroTexto"/>
          <p:cNvSpPr txBox="1"/>
          <p:nvPr/>
        </p:nvSpPr>
        <p:spPr>
          <a:xfrm>
            <a:off x="975544" y="1056506"/>
            <a:ext cx="7344816" cy="1815882"/>
          </a:xfrm>
          <a:prstGeom prst="rect">
            <a:avLst/>
          </a:prstGeom>
          <a:noFill/>
        </p:spPr>
        <p:txBody>
          <a:bodyPr wrap="square" rtlCol="0">
            <a:spAutoFit/>
          </a:bodyPr>
          <a:lstStyle/>
          <a:p>
            <a:pPr marL="342900" indent="-342900" algn="just"/>
            <a:r>
              <a:rPr lang="es-ES" sz="1400" dirty="0" smtClean="0">
                <a:solidFill>
                  <a:schemeClr val="tx1">
                    <a:lumMod val="65000"/>
                    <a:lumOff val="35000"/>
                  </a:schemeClr>
                </a:solidFill>
                <a:latin typeface="TT Commons" panose="02000506040000020004" pitchFamily="50" charset="0"/>
              </a:rPr>
              <a:t>Para la valoración clínica de los </a:t>
            </a:r>
            <a:r>
              <a:rPr lang="es-ES" sz="1400" dirty="0" err="1" smtClean="0">
                <a:solidFill>
                  <a:schemeClr val="tx1">
                    <a:lumMod val="65000"/>
                    <a:lumOff val="35000"/>
                  </a:schemeClr>
                </a:solidFill>
                <a:latin typeface="TT Commons" panose="02000506040000020004" pitchFamily="50" charset="0"/>
              </a:rPr>
              <a:t>melasmas</a:t>
            </a:r>
            <a:r>
              <a:rPr lang="es-ES" sz="1400" dirty="0" smtClean="0">
                <a:solidFill>
                  <a:schemeClr val="tx1">
                    <a:lumMod val="65000"/>
                    <a:lumOff val="35000"/>
                  </a:schemeClr>
                </a:solidFill>
                <a:latin typeface="TT Commons" panose="02000506040000020004" pitchFamily="50" charset="0"/>
              </a:rPr>
              <a:t>, es especialmente útil el </a:t>
            </a:r>
            <a:r>
              <a:rPr lang="es-ES" sz="1400" b="1" i="1" dirty="0" smtClean="0">
                <a:solidFill>
                  <a:schemeClr val="tx1">
                    <a:lumMod val="65000"/>
                    <a:lumOff val="35000"/>
                  </a:schemeClr>
                </a:solidFill>
                <a:latin typeface="TT Commons" panose="02000506040000020004" pitchFamily="50" charset="0"/>
              </a:rPr>
              <a:t>índice MASI  </a:t>
            </a:r>
            <a:r>
              <a:rPr lang="es-ES" sz="1400" i="1" dirty="0" smtClean="0">
                <a:solidFill>
                  <a:schemeClr val="tx1">
                    <a:lumMod val="65000"/>
                    <a:lumOff val="35000"/>
                  </a:schemeClr>
                </a:solidFill>
                <a:latin typeface="TT Commons" panose="02000506040000020004" pitchFamily="50" charset="0"/>
              </a:rPr>
              <a:t>(</a:t>
            </a:r>
            <a:r>
              <a:rPr lang="es-ES" sz="1400" i="1" dirty="0" err="1" smtClean="0">
                <a:solidFill>
                  <a:schemeClr val="tx1">
                    <a:lumMod val="65000"/>
                    <a:lumOff val="35000"/>
                  </a:schemeClr>
                </a:solidFill>
                <a:latin typeface="TT Commons" panose="02000506040000020004" pitchFamily="50" charset="0"/>
              </a:rPr>
              <a:t>Melasma</a:t>
            </a:r>
            <a:r>
              <a:rPr lang="es-ES" sz="1400" i="1" dirty="0" smtClean="0">
                <a:solidFill>
                  <a:schemeClr val="tx1">
                    <a:lumMod val="65000"/>
                    <a:lumOff val="35000"/>
                  </a:schemeClr>
                </a:solidFill>
                <a:latin typeface="TT Commons" panose="02000506040000020004" pitchFamily="50" charset="0"/>
              </a:rPr>
              <a:t> </a:t>
            </a:r>
            <a:r>
              <a:rPr lang="es-ES" sz="1400" i="1" dirty="0" err="1" smtClean="0">
                <a:solidFill>
                  <a:schemeClr val="tx1">
                    <a:lumMod val="65000"/>
                    <a:lumOff val="35000"/>
                  </a:schemeClr>
                </a:solidFill>
                <a:latin typeface="TT Commons" panose="02000506040000020004" pitchFamily="50" charset="0"/>
              </a:rPr>
              <a:t>Area</a:t>
            </a:r>
            <a:r>
              <a:rPr lang="es-ES" sz="1400" i="1" dirty="0" smtClean="0">
                <a:solidFill>
                  <a:schemeClr val="tx1">
                    <a:lumMod val="65000"/>
                    <a:lumOff val="35000"/>
                  </a:schemeClr>
                </a:solidFill>
                <a:latin typeface="TT Commons" panose="02000506040000020004" pitchFamily="50" charset="0"/>
              </a:rPr>
              <a:t> </a:t>
            </a:r>
            <a:r>
              <a:rPr lang="es-ES" sz="1400" i="1" dirty="0" smtClean="0">
                <a:solidFill>
                  <a:schemeClr val="tx1">
                    <a:lumMod val="65000"/>
                    <a:lumOff val="35000"/>
                  </a:schemeClr>
                </a:solidFill>
                <a:latin typeface="TT Commons" panose="02000506040000020004" pitchFamily="50" charset="0"/>
              </a:rPr>
              <a:t>and </a:t>
            </a:r>
            <a:r>
              <a:rPr lang="es-ES" sz="1400" i="1" dirty="0" err="1" smtClean="0">
                <a:solidFill>
                  <a:schemeClr val="tx1">
                    <a:lumMod val="65000"/>
                    <a:lumOff val="35000"/>
                  </a:schemeClr>
                </a:solidFill>
                <a:latin typeface="TT Commons" panose="02000506040000020004" pitchFamily="50" charset="0"/>
              </a:rPr>
              <a:t>Severity</a:t>
            </a:r>
            <a:r>
              <a:rPr lang="es-ES" sz="1400" i="1" dirty="0" smtClean="0">
                <a:solidFill>
                  <a:schemeClr val="tx1">
                    <a:lumMod val="65000"/>
                    <a:lumOff val="35000"/>
                  </a:schemeClr>
                </a:solidFill>
                <a:latin typeface="TT Commons" panose="02000506040000020004" pitchFamily="50" charset="0"/>
              </a:rPr>
              <a:t> </a:t>
            </a:r>
            <a:r>
              <a:rPr lang="es-ES" sz="1400" i="1" dirty="0" err="1" smtClean="0">
                <a:solidFill>
                  <a:schemeClr val="tx1">
                    <a:lumMod val="65000"/>
                    <a:lumOff val="35000"/>
                  </a:schemeClr>
                </a:solidFill>
                <a:latin typeface="TT Commons" panose="02000506040000020004" pitchFamily="50" charset="0"/>
              </a:rPr>
              <a:t>Index</a:t>
            </a:r>
            <a:r>
              <a:rPr lang="es-ES" sz="1400" i="1" dirty="0" smtClean="0">
                <a:solidFill>
                  <a:schemeClr val="tx1">
                    <a:lumMod val="65000"/>
                    <a:lumOff val="35000"/>
                  </a:schemeClr>
                </a:solidFill>
                <a:latin typeface="TT Commons" panose="02000506040000020004" pitchFamily="50" charset="0"/>
              </a:rPr>
              <a:t>) </a:t>
            </a:r>
            <a:r>
              <a:rPr lang="es-ES" sz="1400" dirty="0" smtClean="0">
                <a:solidFill>
                  <a:schemeClr val="tx1">
                    <a:lumMod val="65000"/>
                    <a:lumOff val="35000"/>
                  </a:schemeClr>
                </a:solidFill>
                <a:latin typeface="TT Commons" panose="02000506040000020004" pitchFamily="50" charset="0"/>
              </a:rPr>
              <a:t>que divide la cara en cuatro áreas: frente, región malar derecha e izquierda que corresponden al 30% de la superficial facial y la barbilla con el labio superior (el 10% restante). </a:t>
            </a:r>
          </a:p>
          <a:p>
            <a:pPr marL="342900" indent="-342900" algn="just"/>
            <a:r>
              <a:rPr lang="es-ES" sz="1400" dirty="0" smtClean="0">
                <a:solidFill>
                  <a:schemeClr val="tx1">
                    <a:lumMod val="65000"/>
                    <a:lumOff val="35000"/>
                  </a:schemeClr>
                </a:solidFill>
                <a:latin typeface="TT Commons" panose="02000506040000020004" pitchFamily="50" charset="0"/>
              </a:rPr>
              <a:t>El índice MASI  valora la extensión, gravedad/intensidad y homogeneidad de la pigmentación. </a:t>
            </a:r>
          </a:p>
          <a:p>
            <a:pPr marL="342900" indent="-342900" algn="just"/>
            <a:endParaRPr lang="es-ES" sz="1400" dirty="0" smtClean="0">
              <a:solidFill>
                <a:schemeClr val="tx1">
                  <a:lumMod val="65000"/>
                  <a:lumOff val="35000"/>
                </a:schemeClr>
              </a:solidFill>
              <a:latin typeface="TT Commons" panose="02000506040000020004" pitchFamily="50" charset="0"/>
            </a:endParaRPr>
          </a:p>
          <a:p>
            <a:pPr marL="342900" indent="-342900" algn="just"/>
            <a:endParaRPr lang="es-ES" sz="1400" dirty="0" smtClean="0">
              <a:solidFill>
                <a:schemeClr val="tx1">
                  <a:lumMod val="65000"/>
                  <a:lumOff val="35000"/>
                </a:schemeClr>
              </a:solidFill>
              <a:latin typeface="TT Commons" panose="02000506040000020004" pitchFamily="50" charset="0"/>
            </a:endParaRPr>
          </a:p>
          <a:p>
            <a:pPr marL="342900" indent="-342900" algn="just"/>
            <a:endParaRPr lang="es-ES" sz="1400" dirty="0" smtClean="0">
              <a:solidFill>
                <a:schemeClr val="tx1">
                  <a:lumMod val="65000"/>
                  <a:lumOff val="35000"/>
                </a:schemeClr>
              </a:solidFill>
              <a:latin typeface="TT Commons" panose="02000506040000020004" pitchFamily="50" charset="0"/>
            </a:endParaRPr>
          </a:p>
          <a:p>
            <a:pPr marL="342900" indent="-342900" algn="just"/>
            <a:endParaRPr lang="es-ES" sz="1400" dirty="0" smtClean="0">
              <a:solidFill>
                <a:schemeClr val="tx1">
                  <a:lumMod val="65000"/>
                  <a:lumOff val="35000"/>
                </a:schemeClr>
              </a:solidFill>
              <a:latin typeface="TT Commons" panose="02000506040000020004" pitchFamily="50" charset="0"/>
            </a:endParaRPr>
          </a:p>
        </p:txBody>
      </p:sp>
      <p:sp>
        <p:nvSpPr>
          <p:cNvPr id="12" name="11 CuadroTexto"/>
          <p:cNvSpPr txBox="1"/>
          <p:nvPr/>
        </p:nvSpPr>
        <p:spPr>
          <a:xfrm>
            <a:off x="1119560" y="2712690"/>
            <a:ext cx="3528392" cy="1815882"/>
          </a:xfrm>
          <a:prstGeom prst="rect">
            <a:avLst/>
          </a:prstGeom>
          <a:noFill/>
        </p:spPr>
        <p:txBody>
          <a:bodyPr wrap="square" rtlCol="0">
            <a:spAutoFit/>
          </a:bodyPr>
          <a:lstStyle/>
          <a:p>
            <a:pPr marL="342900" indent="-342900">
              <a:buAutoNum type="alphaUcPeriod"/>
            </a:pPr>
            <a:r>
              <a:rPr lang="es-ES" sz="1400" b="1" dirty="0" smtClean="0">
                <a:solidFill>
                  <a:schemeClr val="tx1">
                    <a:lumMod val="65000"/>
                    <a:lumOff val="35000"/>
                  </a:schemeClr>
                </a:solidFill>
                <a:latin typeface="TT Commons" panose="02000506040000020004" pitchFamily="50" charset="0"/>
              </a:rPr>
              <a:t>Extensión: del 1 al 6</a:t>
            </a:r>
          </a:p>
          <a:p>
            <a:pPr marL="342900" indent="-342900"/>
            <a:r>
              <a:rPr lang="es-ES" sz="1400" dirty="0" smtClean="0">
                <a:solidFill>
                  <a:schemeClr val="tx1">
                    <a:lumMod val="65000"/>
                    <a:lumOff val="35000"/>
                  </a:schemeClr>
                </a:solidFill>
                <a:latin typeface="TT Commons" panose="02000506040000020004" pitchFamily="50" charset="0"/>
              </a:rPr>
              <a:t>-0 no hay afectación</a:t>
            </a:r>
          </a:p>
          <a:p>
            <a:pPr marL="342900" indent="-342900"/>
            <a:r>
              <a:rPr lang="es-ES" sz="1400" dirty="0" smtClean="0">
                <a:solidFill>
                  <a:schemeClr val="tx1">
                    <a:lumMod val="65000"/>
                    <a:lumOff val="35000"/>
                  </a:schemeClr>
                </a:solidFill>
                <a:latin typeface="TT Commons" panose="02000506040000020004" pitchFamily="50" charset="0"/>
              </a:rPr>
              <a:t>-1 Se afecta menos del 10%</a:t>
            </a:r>
          </a:p>
          <a:p>
            <a:pPr marL="342900" indent="-342900"/>
            <a:r>
              <a:rPr lang="es-ES" sz="1400" dirty="0" smtClean="0">
                <a:solidFill>
                  <a:schemeClr val="tx1">
                    <a:lumMod val="65000"/>
                    <a:lumOff val="35000"/>
                  </a:schemeClr>
                </a:solidFill>
                <a:latin typeface="TT Commons" panose="02000506040000020004" pitchFamily="50" charset="0"/>
              </a:rPr>
              <a:t>-2 Se afecta entre el 10% y 30%</a:t>
            </a:r>
          </a:p>
          <a:p>
            <a:pPr marL="342900" indent="-342900"/>
            <a:r>
              <a:rPr lang="es-ES" sz="1400" dirty="0" smtClean="0">
                <a:solidFill>
                  <a:schemeClr val="tx1">
                    <a:lumMod val="65000"/>
                    <a:lumOff val="35000"/>
                  </a:schemeClr>
                </a:solidFill>
                <a:latin typeface="TT Commons" panose="02000506040000020004" pitchFamily="50" charset="0"/>
              </a:rPr>
              <a:t>-3 Se afecta entre el 30% y 50%</a:t>
            </a:r>
          </a:p>
          <a:p>
            <a:pPr marL="342900" indent="-342900"/>
            <a:r>
              <a:rPr lang="es-ES" sz="1400" dirty="0" smtClean="0">
                <a:solidFill>
                  <a:schemeClr val="tx1">
                    <a:lumMod val="65000"/>
                    <a:lumOff val="35000"/>
                  </a:schemeClr>
                </a:solidFill>
                <a:latin typeface="TT Commons" panose="02000506040000020004" pitchFamily="50" charset="0"/>
              </a:rPr>
              <a:t>-4 Se afecta entre el 50% y 70%</a:t>
            </a:r>
          </a:p>
          <a:p>
            <a:pPr marL="342900" indent="-342900"/>
            <a:r>
              <a:rPr lang="es-ES" sz="1400" dirty="0" smtClean="0">
                <a:solidFill>
                  <a:schemeClr val="tx1">
                    <a:lumMod val="65000"/>
                    <a:lumOff val="35000"/>
                  </a:schemeClr>
                </a:solidFill>
                <a:latin typeface="TT Commons" panose="02000506040000020004" pitchFamily="50" charset="0"/>
              </a:rPr>
              <a:t>-5 Se afecta entre el 70% y 90%</a:t>
            </a:r>
          </a:p>
          <a:p>
            <a:pPr marL="342900" indent="-342900"/>
            <a:r>
              <a:rPr lang="es-ES" sz="1400" dirty="0" smtClean="0">
                <a:solidFill>
                  <a:schemeClr val="tx1">
                    <a:lumMod val="65000"/>
                    <a:lumOff val="35000"/>
                  </a:schemeClr>
                </a:solidFill>
                <a:latin typeface="TT Commons" panose="02000506040000020004" pitchFamily="50" charset="0"/>
              </a:rPr>
              <a:t>-6 Se afecta la totalidad de la piel de la región.</a:t>
            </a:r>
          </a:p>
        </p:txBody>
      </p:sp>
      <p:sp>
        <p:nvSpPr>
          <p:cNvPr id="13" name="12 CuadroTexto"/>
          <p:cNvSpPr txBox="1"/>
          <p:nvPr/>
        </p:nvSpPr>
        <p:spPr>
          <a:xfrm>
            <a:off x="5440040" y="2721982"/>
            <a:ext cx="2736304" cy="1815882"/>
          </a:xfrm>
          <a:prstGeom prst="rect">
            <a:avLst/>
          </a:prstGeom>
          <a:noFill/>
        </p:spPr>
        <p:txBody>
          <a:bodyPr wrap="square" rtlCol="0">
            <a:spAutoFit/>
          </a:bodyPr>
          <a:lstStyle/>
          <a:p>
            <a:pPr marL="342900" indent="-342900"/>
            <a:r>
              <a:rPr lang="es-ES" sz="1400" b="1" dirty="0" smtClean="0">
                <a:solidFill>
                  <a:schemeClr val="tx1">
                    <a:lumMod val="65000"/>
                    <a:lumOff val="35000"/>
                  </a:schemeClr>
                </a:solidFill>
                <a:latin typeface="TT Commons" panose="02000506040000020004" pitchFamily="50" charset="0"/>
              </a:rPr>
              <a:t>D. Valoración de la gravedad o intensidad comparada con la piel sana de alrededor.</a:t>
            </a:r>
          </a:p>
          <a:p>
            <a:pPr marL="342900" indent="-342900"/>
            <a:r>
              <a:rPr lang="es-ES" sz="1400" dirty="0" smtClean="0">
                <a:solidFill>
                  <a:schemeClr val="tx1">
                    <a:lumMod val="65000"/>
                    <a:lumOff val="35000"/>
                  </a:schemeClr>
                </a:solidFill>
                <a:latin typeface="TT Commons" panose="02000506040000020004" pitchFamily="50" charset="0"/>
              </a:rPr>
              <a:t>-0 Ausente</a:t>
            </a:r>
          </a:p>
          <a:p>
            <a:pPr marL="342900" indent="-342900"/>
            <a:r>
              <a:rPr lang="es-ES" sz="1400" dirty="0" smtClean="0">
                <a:solidFill>
                  <a:schemeClr val="tx1">
                    <a:lumMod val="65000"/>
                    <a:lumOff val="35000"/>
                  </a:schemeClr>
                </a:solidFill>
                <a:latin typeface="TT Commons" panose="02000506040000020004" pitchFamily="50" charset="0"/>
              </a:rPr>
              <a:t>-1 Ligera</a:t>
            </a:r>
          </a:p>
          <a:p>
            <a:pPr marL="342900" indent="-342900"/>
            <a:r>
              <a:rPr lang="es-ES" sz="1400" dirty="0" smtClean="0">
                <a:solidFill>
                  <a:schemeClr val="tx1">
                    <a:lumMod val="65000"/>
                    <a:lumOff val="35000"/>
                  </a:schemeClr>
                </a:solidFill>
                <a:latin typeface="TT Commons" panose="02000506040000020004" pitchFamily="50" charset="0"/>
              </a:rPr>
              <a:t>-2 Media</a:t>
            </a:r>
          </a:p>
          <a:p>
            <a:pPr marL="342900" indent="-342900"/>
            <a:r>
              <a:rPr lang="es-ES" sz="1400" dirty="0" smtClean="0">
                <a:solidFill>
                  <a:schemeClr val="tx1">
                    <a:lumMod val="65000"/>
                    <a:lumOff val="35000"/>
                  </a:schemeClr>
                </a:solidFill>
                <a:latin typeface="TT Commons" panose="02000506040000020004" pitchFamily="50" charset="0"/>
              </a:rPr>
              <a:t>-3 Marcada</a:t>
            </a:r>
          </a:p>
          <a:p>
            <a:pPr marL="342900" indent="-342900"/>
            <a:r>
              <a:rPr lang="es-ES" sz="1400" dirty="0" smtClean="0">
                <a:solidFill>
                  <a:schemeClr val="tx1">
                    <a:lumMod val="65000"/>
                    <a:lumOff val="35000"/>
                  </a:schemeClr>
                </a:solidFill>
                <a:latin typeface="TT Commons" panose="02000506040000020004" pitchFamily="50" charset="0"/>
              </a:rPr>
              <a:t>-4 Severa</a:t>
            </a:r>
          </a:p>
        </p:txBody>
      </p:sp>
      <p:sp>
        <p:nvSpPr>
          <p:cNvPr id="16" name="15 CuadroTexto"/>
          <p:cNvSpPr txBox="1"/>
          <p:nvPr/>
        </p:nvSpPr>
        <p:spPr>
          <a:xfrm>
            <a:off x="1119560" y="4738206"/>
            <a:ext cx="3960440" cy="307777"/>
          </a:xfrm>
          <a:prstGeom prst="rect">
            <a:avLst/>
          </a:prstGeom>
          <a:noFill/>
        </p:spPr>
        <p:txBody>
          <a:bodyPr wrap="square" rtlCol="0">
            <a:spAutoFit/>
          </a:bodyPr>
          <a:lstStyle/>
          <a:p>
            <a:r>
              <a:rPr lang="es-ES" sz="1400" b="1" dirty="0" smtClean="0">
                <a:solidFill>
                  <a:schemeClr val="tx1">
                    <a:lumMod val="65000"/>
                    <a:lumOff val="35000"/>
                  </a:schemeClr>
                </a:solidFill>
                <a:latin typeface="TT Commons" panose="02000506040000020004" pitchFamily="50" charset="0"/>
              </a:rPr>
              <a:t>H.</a:t>
            </a:r>
            <a:r>
              <a:rPr lang="es-ES" sz="1400" dirty="0" smtClean="0">
                <a:solidFill>
                  <a:schemeClr val="tx1">
                    <a:lumMod val="65000"/>
                    <a:lumOff val="35000"/>
                  </a:schemeClr>
                </a:solidFill>
                <a:latin typeface="TT Commons" panose="02000506040000020004" pitchFamily="50" charset="0"/>
              </a:rPr>
              <a:t> </a:t>
            </a:r>
            <a:r>
              <a:rPr lang="es-ES" sz="1400" b="1" dirty="0" smtClean="0">
                <a:solidFill>
                  <a:schemeClr val="tx1">
                    <a:lumMod val="65000"/>
                    <a:lumOff val="35000"/>
                  </a:schemeClr>
                </a:solidFill>
                <a:latin typeface="TT Commons" panose="02000506040000020004" pitchFamily="50" charset="0"/>
              </a:rPr>
              <a:t>Homogeneidad de la pigmentación</a:t>
            </a:r>
            <a:r>
              <a:rPr lang="es-ES" sz="1400" dirty="0" smtClean="0">
                <a:solidFill>
                  <a:schemeClr val="tx1">
                    <a:lumMod val="65000"/>
                    <a:lumOff val="35000"/>
                  </a:schemeClr>
                </a:solidFill>
                <a:latin typeface="TT Commons" panose="02000506040000020004" pitchFamily="50" charset="0"/>
              </a:rPr>
              <a:t>. Igual que D.</a:t>
            </a:r>
            <a:endParaRPr lang="es-ES" sz="1400" dirty="0">
              <a:solidFill>
                <a:schemeClr val="tx1">
                  <a:lumMod val="65000"/>
                  <a:lumOff val="35000"/>
                </a:schemeClr>
              </a:solidFill>
              <a:latin typeface="TT Commons" panose="02000506040000020004" pitchFamily="50" charset="0"/>
            </a:endParaRPr>
          </a:p>
        </p:txBody>
      </p:sp>
      <p:sp>
        <p:nvSpPr>
          <p:cNvPr id="17" name="Título 8"/>
          <p:cNvSpPr>
            <a:spLocks noGrp="1"/>
          </p:cNvSpPr>
          <p:nvPr>
            <p:ph type="title"/>
          </p:nvPr>
        </p:nvSpPr>
        <p:spPr>
          <a:xfrm>
            <a:off x="698500" y="398871"/>
            <a:ext cx="1362874" cy="424732"/>
          </a:xfrm>
        </p:spPr>
        <p:txBody>
          <a:bodyPr/>
          <a:lstStyle/>
          <a:p>
            <a:r>
              <a:rPr lang="es-ES" sz="2400" spc="300" dirty="0" err="1" smtClean="0">
                <a:latin typeface="Bebas Neue Regular" panose="00000500000000000000" pitchFamily="50" charset="0"/>
              </a:rPr>
              <a:t>melasma</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Tema4 atache</Template>
  <TotalTime>32957</TotalTime>
  <Words>2349</Words>
  <Application>Microsoft Office PowerPoint</Application>
  <PresentationFormat>Personalizado</PresentationFormat>
  <Paragraphs>271</Paragraphs>
  <Slides>26</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26</vt:i4>
      </vt:variant>
    </vt:vector>
  </HeadingPairs>
  <TitlesOfParts>
    <vt:vector size="37" baseType="lpstr">
      <vt:lpstr>Arial</vt:lpstr>
      <vt:lpstr>Bebas Neue Regular</vt:lpstr>
      <vt:lpstr>Calibri</vt:lpstr>
      <vt:lpstr>Carlito</vt:lpstr>
      <vt:lpstr>Courier New</vt:lpstr>
      <vt:lpstr>Gotham Book</vt:lpstr>
      <vt:lpstr>Gotham Rounded Book</vt:lpstr>
      <vt:lpstr>Tahoma</vt:lpstr>
      <vt:lpstr>TT Commons</vt:lpstr>
      <vt:lpstr>Verdana</vt:lpstr>
      <vt:lpstr>Tema4 atache</vt:lpstr>
      <vt:lpstr>Presentación de PowerPoint</vt:lpstr>
      <vt:lpstr>Causas de la pigmentación</vt:lpstr>
      <vt:lpstr>Causas de la pigmentación</vt:lpstr>
      <vt:lpstr>Causas de la pigmentación</vt:lpstr>
      <vt:lpstr>Causas de la pigmentación</vt:lpstr>
      <vt:lpstr>Causas de la pigmentación</vt:lpstr>
      <vt:lpstr>melasma</vt:lpstr>
      <vt:lpstr>melasma</vt:lpstr>
      <vt:lpstr>melasma</vt:lpstr>
      <vt:lpstr>Agentes despigmentantes y protectores</vt:lpstr>
      <vt:lpstr>Agentes que inhiben la melanogénesis</vt:lpstr>
      <vt:lpstr>Despigmen p3</vt:lpstr>
      <vt:lpstr>Principios activos</vt:lpstr>
      <vt:lpstr>Principios activos</vt:lpstr>
      <vt:lpstr>Principios activos</vt:lpstr>
      <vt:lpstr>Principios activos</vt:lpstr>
      <vt:lpstr>Principios activos</vt:lpstr>
      <vt:lpstr>Principios activos</vt:lpstr>
      <vt:lpstr>Principios activos</vt:lpstr>
      <vt:lpstr>Principios activos</vt:lpstr>
      <vt:lpstr>Principios activos</vt:lpstr>
      <vt:lpstr>Despigmen p3 serum</vt:lpstr>
      <vt:lpstr>Despigmen p3 serum</vt:lpstr>
      <vt:lpstr>Despigmen p3 50+ spf day cream</vt:lpstr>
      <vt:lpstr>Despigmen p3 punctual cream</vt:lpstr>
      <vt:lpstr>Despigmen p3 whitening milk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CMB</dc:creator>
  <cp:lastModifiedBy>Lorena Martinez</cp:lastModifiedBy>
  <cp:revision>2569</cp:revision>
  <cp:lastPrinted>2017-10-20T06:50:32Z</cp:lastPrinted>
  <dcterms:created xsi:type="dcterms:W3CDTF">2017-06-09T06:59:31Z</dcterms:created>
  <dcterms:modified xsi:type="dcterms:W3CDTF">2024-01-31T13:40:36Z</dcterms:modified>
</cp:coreProperties>
</file>