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602" r:id="rId2"/>
    <p:sldId id="510" r:id="rId3"/>
    <p:sldId id="592" r:id="rId4"/>
    <p:sldId id="593" r:id="rId5"/>
    <p:sldId id="584" r:id="rId6"/>
    <p:sldId id="585" r:id="rId7"/>
    <p:sldId id="583" r:id="rId8"/>
    <p:sldId id="586" r:id="rId9"/>
    <p:sldId id="587" r:id="rId10"/>
    <p:sldId id="588" r:id="rId11"/>
    <p:sldId id="610" r:id="rId12"/>
    <p:sldId id="609" r:id="rId13"/>
    <p:sldId id="608" r:id="rId14"/>
    <p:sldId id="611" r:id="rId15"/>
    <p:sldId id="612" r:id="rId16"/>
    <p:sldId id="613" r:id="rId17"/>
    <p:sldId id="614" r:id="rId18"/>
    <p:sldId id="615" r:id="rId19"/>
    <p:sldId id="616" r:id="rId20"/>
    <p:sldId id="626" r:id="rId21"/>
    <p:sldId id="617" r:id="rId22"/>
    <p:sldId id="618" r:id="rId23"/>
    <p:sldId id="619" r:id="rId24"/>
    <p:sldId id="620" r:id="rId25"/>
    <p:sldId id="621" r:id="rId26"/>
    <p:sldId id="622" r:id="rId27"/>
    <p:sldId id="623" r:id="rId28"/>
    <p:sldId id="624" r:id="rId29"/>
    <p:sldId id="625" r:id="rId30"/>
    <p:sldId id="627" r:id="rId31"/>
    <p:sldId id="640" r:id="rId32"/>
    <p:sldId id="607" r:id="rId33"/>
    <p:sldId id="637" r:id="rId34"/>
    <p:sldId id="638" r:id="rId35"/>
    <p:sldId id="639" r:id="rId36"/>
    <p:sldId id="519" r:id="rId37"/>
    <p:sldId id="550" r:id="rId38"/>
    <p:sldId id="551" r:id="rId39"/>
    <p:sldId id="553" r:id="rId40"/>
    <p:sldId id="601" r:id="rId41"/>
    <p:sldId id="631" r:id="rId42"/>
    <p:sldId id="632" r:id="rId43"/>
    <p:sldId id="633" r:id="rId44"/>
    <p:sldId id="634" r:id="rId45"/>
    <p:sldId id="635" r:id="rId46"/>
    <p:sldId id="636" r:id="rId47"/>
  </p:sldIdLst>
  <p:sldSz cx="10160000" cy="571341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59ACD3"/>
    <a:srgbClr val="5AADD4"/>
    <a:srgbClr val="509DC2"/>
    <a:srgbClr val="7E98AA"/>
    <a:srgbClr val="FFFFFF"/>
    <a:srgbClr val="FDFDFD"/>
    <a:srgbClr val="F7F7F7"/>
    <a:srgbClr val="F8F7F4"/>
    <a:srgbClr val="5BB3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148"/>
  </p:normalViewPr>
  <p:slideViewPr>
    <p:cSldViewPr>
      <p:cViewPr varScale="1">
        <p:scale>
          <a:sx n="91" d="100"/>
          <a:sy n="91" d="100"/>
        </p:scale>
        <p:origin x="869" y="67"/>
      </p:cViewPr>
      <p:guideLst>
        <p:guide orient="horz" pos="1800"/>
        <p:guide pos="3200"/>
      </p:guideLst>
    </p:cSldViewPr>
  </p:slideViewPr>
  <p:notesTextViewPr>
    <p:cViewPr>
      <p:scale>
        <a:sx n="100" d="100"/>
        <a:sy n="100" d="100"/>
      </p:scale>
      <p:origin x="0" y="0"/>
    </p:cViewPr>
  </p:notesTextViewPr>
  <p:sorterViewPr>
    <p:cViewPr>
      <p:scale>
        <a:sx n="66" d="100"/>
        <a:sy n="66" d="100"/>
      </p:scale>
      <p:origin x="0" y="8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5E08F-1702-B24C-B93C-19A03ACCB07D}" type="datetimeFigureOut">
              <a:rPr lang="es-ES_tradnl" smtClean="0"/>
              <a:pPr/>
              <a:t>19/06/2025</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EC700-6D31-674E-9210-2B86FC388371}" type="slidenum">
              <a:rPr lang="es-ES_tradnl" smtClean="0"/>
              <a:pPr/>
              <a:t>‹Nº›</a:t>
            </a:fld>
            <a:endParaRPr lang="es-ES_tradnl"/>
          </a:p>
        </p:txBody>
      </p:sp>
    </p:spTree>
    <p:extLst>
      <p:ext uri="{BB962C8B-B14F-4D97-AF65-F5344CB8AC3E}">
        <p14:creationId xmlns:p14="http://schemas.microsoft.com/office/powerpoint/2010/main" val="30111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42</a:t>
            </a:fld>
            <a:endParaRPr lang="en-GB"/>
          </a:p>
        </p:txBody>
      </p:sp>
    </p:spTree>
    <p:extLst>
      <p:ext uri="{BB962C8B-B14F-4D97-AF65-F5344CB8AC3E}">
        <p14:creationId xmlns:p14="http://schemas.microsoft.com/office/powerpoint/2010/main" val="204271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44</a:t>
            </a:fld>
            <a:endParaRPr lang="en-GB"/>
          </a:p>
        </p:txBody>
      </p:sp>
    </p:spTree>
    <p:extLst>
      <p:ext uri="{BB962C8B-B14F-4D97-AF65-F5344CB8AC3E}">
        <p14:creationId xmlns:p14="http://schemas.microsoft.com/office/powerpoint/2010/main" val="640536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45</a:t>
            </a:fld>
            <a:endParaRPr lang="en-GB"/>
          </a:p>
        </p:txBody>
      </p:sp>
    </p:spTree>
    <p:extLst>
      <p:ext uri="{BB962C8B-B14F-4D97-AF65-F5344CB8AC3E}">
        <p14:creationId xmlns:p14="http://schemas.microsoft.com/office/powerpoint/2010/main" val="237967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46</a:t>
            </a:fld>
            <a:endParaRPr lang="en-GB"/>
          </a:p>
        </p:txBody>
      </p:sp>
    </p:spTree>
    <p:extLst>
      <p:ext uri="{BB962C8B-B14F-4D97-AF65-F5344CB8AC3E}">
        <p14:creationId xmlns:p14="http://schemas.microsoft.com/office/powerpoint/2010/main" val="3064827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6968"/>
            <a:ext cx="8763000" cy="3515357"/>
          </a:xfrm>
        </p:spPr>
        <p:txBody>
          <a:bodyPr>
            <a:normAutofit/>
          </a:bodyPr>
          <a:lstStyle>
            <a:lvl1pPr marL="0" indent="0" algn="l">
              <a:buNone/>
              <a:defRPr sz="1666"/>
            </a:lvl1pPr>
            <a:lvl2pPr marL="380871" indent="0" algn="ctr">
              <a:buNone/>
              <a:defRPr sz="1666"/>
            </a:lvl2pPr>
            <a:lvl3pPr marL="761741" indent="0" algn="ctr">
              <a:buNone/>
              <a:defRPr sz="1500"/>
            </a:lvl3pPr>
            <a:lvl4pPr marL="1142611" indent="0" algn="ctr">
              <a:buNone/>
              <a:defRPr sz="1333"/>
            </a:lvl4pPr>
            <a:lvl5pPr marL="1523482" indent="0" algn="ctr">
              <a:buNone/>
              <a:defRPr sz="1333"/>
            </a:lvl5pPr>
            <a:lvl6pPr marL="1904353" indent="0" algn="ctr">
              <a:buNone/>
              <a:defRPr sz="1333"/>
            </a:lvl6pPr>
            <a:lvl7pPr marL="2285223" indent="0" algn="ctr">
              <a:buNone/>
              <a:defRPr sz="1333"/>
            </a:lvl7pPr>
            <a:lvl8pPr marL="2666093" indent="0" algn="ctr">
              <a:buNone/>
              <a:defRPr sz="1333"/>
            </a:lvl8pPr>
            <a:lvl9pPr marL="3046964" indent="0" algn="ctr">
              <a:buNone/>
              <a:defRPr sz="1333"/>
            </a:lvl9pPr>
          </a:lstStyle>
          <a:p>
            <a:r>
              <a:rPr lang="es-ES" dirty="0"/>
              <a:t>Texto </a:t>
            </a:r>
            <a:r>
              <a:rPr lang="es-ES" dirty="0" err="1"/>
              <a:t>texto</a:t>
            </a:r>
            <a:r>
              <a:rPr lang="es-ES" dirty="0"/>
              <a:t> </a:t>
            </a:r>
            <a:r>
              <a:rPr lang="es-ES" dirty="0" err="1"/>
              <a:t>texto</a:t>
            </a:r>
            <a:r>
              <a:rPr lang="es-ES" dirty="0"/>
              <a:t> </a:t>
            </a:r>
          </a:p>
        </p:txBody>
      </p:sp>
      <p:sp>
        <p:nvSpPr>
          <p:cNvPr id="7" name="Rectángulo 6"/>
          <p:cNvSpPr/>
          <p:nvPr/>
        </p:nvSpPr>
        <p:spPr>
          <a:xfrm>
            <a:off x="698501" y="372306"/>
            <a:ext cx="2852063" cy="502433"/>
          </a:xfrm>
          <a:prstGeom prst="rect">
            <a:avLst/>
          </a:prstGeom>
          <a:solidFill>
            <a:schemeClr val="bg1"/>
          </a:solidFill>
        </p:spPr>
        <p:txBody>
          <a:bodyPr wrap="none">
            <a:spAutoFit/>
          </a:bodyPr>
          <a:lstStyle/>
          <a:p>
            <a:r>
              <a:rPr lang="es-ES" sz="2666" dirty="0">
                <a:latin typeface="Bebas Neue Regular" panose="00000500000000000000" pitchFamily="50" charset="0"/>
              </a:rPr>
              <a:t>ANTIOXIDANTES</a:t>
            </a:r>
          </a:p>
        </p:txBody>
      </p:sp>
      <p:grpSp>
        <p:nvGrpSpPr>
          <p:cNvPr id="19" name="Grupo 18"/>
          <p:cNvGrpSpPr/>
          <p:nvPr/>
        </p:nvGrpSpPr>
        <p:grpSpPr>
          <a:xfrm>
            <a:off x="0" y="0"/>
            <a:ext cx="10160000" cy="5713413"/>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299"/>
            <a:ext cx="12351458" cy="461537"/>
          </a:xfrm>
          <a:prstGeom prst="rect">
            <a:avLst/>
          </a:prstGeom>
          <a:solidFill>
            <a:schemeClr val="bg1"/>
          </a:solidFill>
        </p:spPr>
        <p:txBody>
          <a:bodyPr vert="horz" wrap="none" lIns="91440" tIns="45720" rIns="91440" bIns="45720" rtlCol="0" anchor="ctr">
            <a:spAutoFit/>
          </a:bodyPr>
          <a:lstStyle/>
          <a:p>
            <a:r>
              <a:rPr lang="es-ES"/>
              <a:t>Haga clic para modificar el estilo de título del patrón</a:t>
            </a:r>
            <a:endParaRPr lang="es-ES" dirty="0"/>
          </a:p>
        </p:txBody>
      </p:sp>
    </p:spTree>
    <p:extLst>
      <p:ext uri="{BB962C8B-B14F-4D97-AF65-F5344CB8AC3E}">
        <p14:creationId xmlns:p14="http://schemas.microsoft.com/office/powerpoint/2010/main" val="174628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95FF23A-6227-4435-9EC8-D40D4694E31D}" type="datetimeFigureOut">
              <a:rPr lang="es-ES" smtClean="0"/>
              <a:pPr/>
              <a:t>19/06/2025</a:t>
            </a:fld>
            <a:endParaRPr lang="es-E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6E465026-7CB4-4BEC-BED0-BB10A1A4BEF4}" type="slidenum">
              <a:rPr lang="es-ES" smtClean="0"/>
              <a:pPr/>
              <a:t>‹Nº›</a:t>
            </a:fld>
            <a:endParaRPr lang="es-ES"/>
          </a:p>
        </p:txBody>
      </p:sp>
    </p:spTree>
    <p:extLst>
      <p:ext uri="{BB962C8B-B14F-4D97-AF65-F5344CB8AC3E}">
        <p14:creationId xmlns:p14="http://schemas.microsoft.com/office/powerpoint/2010/main" val="1479296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1" y="380299"/>
            <a:ext cx="1511952" cy="461537"/>
          </a:xfrm>
          <a:prstGeom prst="rect">
            <a:avLst/>
          </a:prstGeom>
          <a:solidFill>
            <a:schemeClr val="bg1"/>
          </a:solidFill>
        </p:spPr>
        <p:txBody>
          <a:bodyPr vert="horz" wrap="none" lIns="91440" tIns="45720" rIns="91440" bIns="45720" rtlCol="0" anchor="ctr">
            <a:spAutoFit/>
          </a:bodyPr>
          <a:lstStyle/>
          <a:p>
            <a:r>
              <a:rPr lang="es-ES" dirty="0"/>
              <a:t>ÍNDICE</a:t>
            </a:r>
          </a:p>
        </p:txBody>
      </p:sp>
      <p:sp>
        <p:nvSpPr>
          <p:cNvPr id="3" name="Marcador de texto 2"/>
          <p:cNvSpPr>
            <a:spLocks noGrp="1"/>
          </p:cNvSpPr>
          <p:nvPr>
            <p:ph type="body" idx="1"/>
          </p:nvPr>
        </p:nvSpPr>
        <p:spPr>
          <a:xfrm>
            <a:off x="698500" y="1263096"/>
            <a:ext cx="3177686" cy="1444439"/>
          </a:xfrm>
          <a:prstGeom prst="rect">
            <a:avLst/>
          </a:prstGeom>
        </p:spPr>
        <p:txBody>
          <a:bodyPr vert="horz" wrap="square" lIns="91440" tIns="45720" rIns="91440" bIns="45720" rtlCol="0">
            <a:normAutofit/>
          </a:bodyPr>
          <a:lstStyle/>
          <a:p>
            <a:pPr lvl="0"/>
            <a:r>
              <a:rPr lang="es-ES" dirty="0"/>
              <a:t>TEXTO</a:t>
            </a:r>
          </a:p>
          <a:p>
            <a:pPr lvl="0"/>
            <a:r>
              <a:rPr lang="es-ES" dirty="0"/>
              <a:t>TEXTO</a:t>
            </a:r>
          </a:p>
          <a:p>
            <a:pPr lvl="0"/>
            <a:r>
              <a:rPr lang="es-ES" dirty="0"/>
              <a:t>TEXTO</a:t>
            </a:r>
          </a:p>
          <a:p>
            <a:pPr lvl="0"/>
            <a:r>
              <a:rPr lang="es-ES" dirty="0"/>
              <a:t>TEXTO</a:t>
            </a:r>
          </a:p>
        </p:txBody>
      </p:sp>
    </p:spTree>
    <p:extLst>
      <p:ext uri="{BB962C8B-B14F-4D97-AF65-F5344CB8AC3E}">
        <p14:creationId xmlns:p14="http://schemas.microsoft.com/office/powerpoint/2010/main" val="104295952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761741" rtl="0" eaLnBrk="1" latinLnBrk="0" hangingPunct="1">
        <a:lnSpc>
          <a:spcPct val="90000"/>
        </a:lnSpc>
        <a:spcBef>
          <a:spcPct val="0"/>
        </a:spcBef>
        <a:buNone/>
        <a:defRPr sz="2666" kern="2000" spc="125" baseline="0">
          <a:solidFill>
            <a:schemeClr val="tx1"/>
          </a:solidFill>
          <a:latin typeface="Bebas Neue Regular" panose="00000500000000000000" pitchFamily="50" charset="0"/>
          <a:ea typeface="+mj-ea"/>
          <a:cs typeface="+mj-cs"/>
        </a:defRPr>
      </a:lvl1pPr>
    </p:titleStyle>
    <p:bodyStyle>
      <a:lvl1pPr marL="190435" indent="-190435" algn="l" defTabSz="761741" rtl="0" eaLnBrk="1" latinLnBrk="0" hangingPunct="1">
        <a:lnSpc>
          <a:spcPct val="90000"/>
        </a:lnSpc>
        <a:spcBef>
          <a:spcPts val="833"/>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1pPr>
      <a:lvl2pPr marL="57130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2pPr>
      <a:lvl3pPr marL="95217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3pPr>
      <a:lvl4pPr marL="133304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4pPr>
      <a:lvl5pPr marL="171391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5pPr>
      <a:lvl6pPr marL="2094787"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565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6529"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39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741" rtl="0" eaLnBrk="1" latinLnBrk="0" hangingPunct="1">
        <a:defRPr sz="1500" kern="1200">
          <a:solidFill>
            <a:schemeClr val="tx1"/>
          </a:solidFill>
          <a:latin typeface="+mn-lt"/>
          <a:ea typeface="+mn-ea"/>
          <a:cs typeface="+mn-cs"/>
        </a:defRPr>
      </a:lvl1pPr>
      <a:lvl2pPr marL="380871" algn="l" defTabSz="761741" rtl="0" eaLnBrk="1" latinLnBrk="0" hangingPunct="1">
        <a:defRPr sz="1500" kern="1200">
          <a:solidFill>
            <a:schemeClr val="tx1"/>
          </a:solidFill>
          <a:latin typeface="+mn-lt"/>
          <a:ea typeface="+mn-ea"/>
          <a:cs typeface="+mn-cs"/>
        </a:defRPr>
      </a:lvl2pPr>
      <a:lvl3pPr marL="761741" algn="l" defTabSz="761741" rtl="0" eaLnBrk="1" latinLnBrk="0" hangingPunct="1">
        <a:defRPr sz="1500" kern="1200">
          <a:solidFill>
            <a:schemeClr val="tx1"/>
          </a:solidFill>
          <a:latin typeface="+mn-lt"/>
          <a:ea typeface="+mn-ea"/>
          <a:cs typeface="+mn-cs"/>
        </a:defRPr>
      </a:lvl3pPr>
      <a:lvl4pPr marL="1142611" algn="l" defTabSz="761741" rtl="0" eaLnBrk="1" latinLnBrk="0" hangingPunct="1">
        <a:defRPr sz="1500" kern="1200">
          <a:solidFill>
            <a:schemeClr val="tx1"/>
          </a:solidFill>
          <a:latin typeface="+mn-lt"/>
          <a:ea typeface="+mn-ea"/>
          <a:cs typeface="+mn-cs"/>
        </a:defRPr>
      </a:lvl4pPr>
      <a:lvl5pPr marL="1523482" algn="l" defTabSz="761741" rtl="0" eaLnBrk="1" latinLnBrk="0" hangingPunct="1">
        <a:defRPr sz="1500" kern="1200">
          <a:solidFill>
            <a:schemeClr val="tx1"/>
          </a:solidFill>
          <a:latin typeface="+mn-lt"/>
          <a:ea typeface="+mn-ea"/>
          <a:cs typeface="+mn-cs"/>
        </a:defRPr>
      </a:lvl5pPr>
      <a:lvl6pPr marL="1904353" algn="l" defTabSz="761741" rtl="0" eaLnBrk="1" latinLnBrk="0" hangingPunct="1">
        <a:defRPr sz="1500" kern="1200">
          <a:solidFill>
            <a:schemeClr val="tx1"/>
          </a:solidFill>
          <a:latin typeface="+mn-lt"/>
          <a:ea typeface="+mn-ea"/>
          <a:cs typeface="+mn-cs"/>
        </a:defRPr>
      </a:lvl6pPr>
      <a:lvl7pPr marL="2285223" algn="l" defTabSz="761741" rtl="0" eaLnBrk="1" latinLnBrk="0" hangingPunct="1">
        <a:defRPr sz="1500" kern="1200">
          <a:solidFill>
            <a:schemeClr val="tx1"/>
          </a:solidFill>
          <a:latin typeface="+mn-lt"/>
          <a:ea typeface="+mn-ea"/>
          <a:cs typeface="+mn-cs"/>
        </a:defRPr>
      </a:lvl7pPr>
      <a:lvl8pPr marL="2666093" algn="l" defTabSz="761741" rtl="0" eaLnBrk="1" latinLnBrk="0" hangingPunct="1">
        <a:defRPr sz="1500" kern="1200">
          <a:solidFill>
            <a:schemeClr val="tx1"/>
          </a:solidFill>
          <a:latin typeface="+mn-lt"/>
          <a:ea typeface="+mn-ea"/>
          <a:cs typeface="+mn-cs"/>
        </a:defRPr>
      </a:lvl8pPr>
      <a:lvl9pPr marL="3046964" algn="l" defTabSz="76174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1429593" y="3932090"/>
            <a:ext cx="7605544" cy="738215"/>
          </a:xfrm>
          <a:prstGeom prst="rect">
            <a:avLst/>
          </a:prstGeom>
          <a:noFill/>
        </p:spPr>
        <p:txBody>
          <a:bodyPr wrap="none" rtlCol="0">
            <a:spAutoFit/>
          </a:bodyPr>
          <a:lstStyle/>
          <a:p>
            <a:pPr algn="ctr" rtl="0">
              <a:lnSpc>
                <a:spcPct val="150000"/>
              </a:lnSpc>
            </a:pPr>
            <a:r>
              <a:rPr lang="es-ES" sz="2798" b="1" dirty="0">
                <a:latin typeface="Gotham Rounded Book"/>
                <a:cs typeface="Gotham Book" pitchFamily="50" charset="0"/>
              </a:rPr>
              <a:t>FORMACIÓN LÍNEA DESPIGMENTANTE</a:t>
            </a:r>
            <a:endParaRPr lang="es-ES" sz="2798" dirty="0">
              <a:latin typeface="Gotham Rounded Book"/>
              <a:cs typeface="Gotham Book" pitchFamily="50" charset="0"/>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5744" y="2903523"/>
            <a:ext cx="3972696" cy="609227"/>
          </a:xfrm>
          <a:prstGeom prst="rect">
            <a:avLst/>
          </a:prstGeom>
        </p:spPr>
      </p:pic>
    </p:spTree>
    <p:extLst>
      <p:ext uri="{BB962C8B-B14F-4D97-AF65-F5344CB8AC3E}">
        <p14:creationId xmlns:p14="http://schemas.microsoft.com/office/powerpoint/2010/main" val="3598495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CuadroTexto"/>
          <p:cNvSpPr txBox="1"/>
          <p:nvPr/>
        </p:nvSpPr>
        <p:spPr>
          <a:xfrm>
            <a:off x="615504" y="1272530"/>
            <a:ext cx="8280920" cy="4185761"/>
          </a:xfrm>
          <a:prstGeom prst="rect">
            <a:avLst/>
          </a:prstGeom>
          <a:noFill/>
        </p:spPr>
        <p:txBody>
          <a:bodyPr wrap="square" rtlCol="0">
            <a:spAutoFit/>
          </a:bodyPr>
          <a:lstStyle/>
          <a:p>
            <a:pPr marL="342900" indent="-342900" algn="just">
              <a:buFont typeface="Arial" pitchFamily="34" charset="0"/>
              <a:buChar char="•"/>
            </a:pPr>
            <a:r>
              <a:rPr lang="es-ES" sz="1400" b="1" dirty="0" err="1">
                <a:latin typeface="TT Commons" panose="02000506040000020004" pitchFamily="50" charset="0"/>
              </a:rPr>
              <a:t>Fotoprotección</a:t>
            </a:r>
            <a:r>
              <a:rPr lang="es-ES" sz="1400" b="1" dirty="0">
                <a:latin typeface="TT Commons" panose="02000506040000020004" pitchFamily="50" charset="0"/>
              </a:rPr>
              <a:t>: </a:t>
            </a:r>
            <a:r>
              <a:rPr lang="es-ES" sz="1400" dirty="0">
                <a:latin typeface="TT Commons" panose="02000506040000020004" pitchFamily="50" charset="0"/>
              </a:rPr>
              <a:t> La radiación solar es uno de los principales factores de la </a:t>
            </a:r>
            <a:r>
              <a:rPr lang="es-ES" sz="1400" dirty="0" err="1">
                <a:latin typeface="TT Commons" panose="02000506040000020004" pitchFamily="50" charset="0"/>
              </a:rPr>
              <a:t>hiperpigmentación</a:t>
            </a:r>
            <a:r>
              <a:rPr lang="es-ES" sz="1400" dirty="0">
                <a:latin typeface="TT Commons" panose="02000506040000020004" pitchFamily="50" charset="0"/>
              </a:rPr>
              <a:t>. Es preciso que los </a:t>
            </a:r>
            <a:r>
              <a:rPr lang="es-ES" sz="1400" dirty="0" err="1">
                <a:latin typeface="TT Commons" panose="02000506040000020004" pitchFamily="50" charset="0"/>
              </a:rPr>
              <a:t>fotoprotectores</a:t>
            </a:r>
            <a:r>
              <a:rPr lang="es-ES" sz="1400" dirty="0">
                <a:latin typeface="TT Commons" panose="02000506040000020004" pitchFamily="50" charset="0"/>
              </a:rPr>
              <a:t> que se usen eviten la penetración tanto de los rayos UVB como de los UVA, que tenga una elevada sustantividad y que sea aceptable cosméticamente. La vitamina C y E también son agentes protectores.</a:t>
            </a:r>
          </a:p>
          <a:p>
            <a:pPr marL="342900" indent="-342900" algn="just">
              <a:buFont typeface="Arial" pitchFamily="34" charset="0"/>
              <a:buChar char="•"/>
            </a:pPr>
            <a:endParaRPr lang="es-ES" sz="1400" b="1" dirty="0">
              <a:latin typeface="TT Commons" panose="02000506040000020004" pitchFamily="50" charset="0"/>
            </a:endParaRPr>
          </a:p>
          <a:p>
            <a:pPr marL="342900" indent="-342900" algn="just">
              <a:buFont typeface="Arial" pitchFamily="34" charset="0"/>
              <a:buChar char="•"/>
            </a:pPr>
            <a:r>
              <a:rPr lang="es-ES" sz="1400" b="1" dirty="0">
                <a:latin typeface="TT Commons" panose="02000506040000020004" pitchFamily="50" charset="0"/>
              </a:rPr>
              <a:t>Tratamiento médico con agentes </a:t>
            </a:r>
            <a:r>
              <a:rPr lang="es-ES" sz="1400" b="1" dirty="0" err="1">
                <a:latin typeface="TT Commons" panose="02000506040000020004" pitchFamily="50" charset="0"/>
              </a:rPr>
              <a:t>despigmentantes</a:t>
            </a:r>
            <a:r>
              <a:rPr lang="es-ES" sz="1400" b="1" dirty="0">
                <a:latin typeface="TT Commons" panose="02000506040000020004" pitchFamily="50" charset="0"/>
              </a:rPr>
              <a:t>:  </a:t>
            </a:r>
            <a:r>
              <a:rPr lang="es-ES" sz="1400" dirty="0">
                <a:latin typeface="TT Commons" panose="02000506040000020004" pitchFamily="50" charset="0"/>
              </a:rPr>
              <a:t>Los agentes </a:t>
            </a:r>
            <a:r>
              <a:rPr lang="es-ES" sz="1400" dirty="0" err="1">
                <a:latin typeface="TT Commons" panose="02000506040000020004" pitchFamily="50" charset="0"/>
              </a:rPr>
              <a:t>despigmentantes</a:t>
            </a:r>
            <a:r>
              <a:rPr lang="es-ES" sz="1400" dirty="0">
                <a:latin typeface="TT Commons" panose="02000506040000020004" pitchFamily="50" charset="0"/>
              </a:rPr>
              <a:t> se dividen en dos grupos:</a:t>
            </a:r>
          </a:p>
          <a:p>
            <a:pPr marL="800100" lvl="1" indent="-342900" algn="just">
              <a:buFont typeface="Courier New" pitchFamily="49" charset="0"/>
              <a:buChar char="o"/>
            </a:pPr>
            <a:r>
              <a:rPr lang="es-ES" sz="1400" dirty="0">
                <a:latin typeface="TT Commons" panose="02000506040000020004" pitchFamily="50" charset="0"/>
              </a:rPr>
              <a:t>Los que actúan inhibiendo o bloqueando el proceso de formación de melanina. Se limitan a eliminar los depósitos epidérmicos de pigmento.</a:t>
            </a:r>
          </a:p>
          <a:p>
            <a:pPr marL="800100" lvl="1" indent="-342900" algn="just">
              <a:buFont typeface="Courier New" pitchFamily="49" charset="0"/>
              <a:buChar char="o"/>
            </a:pPr>
            <a:r>
              <a:rPr lang="es-ES" sz="1400" dirty="0">
                <a:latin typeface="TT Commons" panose="02000506040000020004" pitchFamily="50" charset="0"/>
              </a:rPr>
              <a:t>Aquellos que actúan modificando tanto la producción de melanina como produciendo una exfoliación (efecto </a:t>
            </a:r>
            <a:r>
              <a:rPr lang="es-ES" sz="1400" dirty="0" err="1">
                <a:latin typeface="TT Commons" panose="02000506040000020004" pitchFamily="50" charset="0"/>
              </a:rPr>
              <a:t>quelante</a:t>
            </a:r>
            <a:r>
              <a:rPr lang="es-ES" sz="1400" dirty="0">
                <a:latin typeface="TT Commons" panose="02000506040000020004" pitchFamily="50" charset="0"/>
              </a:rPr>
              <a:t>).</a:t>
            </a:r>
          </a:p>
          <a:p>
            <a:pPr marL="342900" indent="-342900" algn="just">
              <a:buFont typeface="Arial" pitchFamily="34" charset="0"/>
              <a:buChar char="•"/>
            </a:pPr>
            <a:endParaRPr lang="es-ES" sz="1400" dirty="0">
              <a:latin typeface="TT Commons" panose="02000506040000020004" pitchFamily="50" charset="0"/>
            </a:endParaRPr>
          </a:p>
          <a:p>
            <a:pPr marL="342900" indent="-342900" algn="just">
              <a:buFont typeface="Arial" pitchFamily="34" charset="0"/>
              <a:buChar char="•"/>
            </a:pPr>
            <a:r>
              <a:rPr lang="es-ES" sz="1400" b="1" dirty="0" err="1">
                <a:latin typeface="TT Commons" panose="02000506040000020004" pitchFamily="50" charset="0"/>
              </a:rPr>
              <a:t>Queratolíticos</a:t>
            </a:r>
            <a:r>
              <a:rPr lang="es-ES" sz="1400" b="1" dirty="0">
                <a:latin typeface="TT Commons" panose="02000506040000020004" pitchFamily="50" charset="0"/>
              </a:rPr>
              <a:t> y antiinflamatorios. </a:t>
            </a:r>
            <a:r>
              <a:rPr lang="es-ES" sz="1400" dirty="0">
                <a:latin typeface="TT Commons" panose="02000506040000020004" pitchFamily="50" charset="0"/>
              </a:rPr>
              <a:t>Estos no son agentes </a:t>
            </a:r>
            <a:r>
              <a:rPr lang="es-ES" sz="1400" dirty="0" err="1">
                <a:latin typeface="TT Commons" panose="02000506040000020004" pitchFamily="50" charset="0"/>
              </a:rPr>
              <a:t>despigmentantes</a:t>
            </a:r>
            <a:r>
              <a:rPr lang="es-ES" sz="1400" dirty="0">
                <a:latin typeface="TT Commons" panose="02000506040000020004" pitchFamily="50" charset="0"/>
              </a:rPr>
              <a:t>, pero son complementarios de estos.  Ambos ayudan a la renovación celular.</a:t>
            </a:r>
          </a:p>
          <a:p>
            <a:pPr marL="800100" lvl="1" indent="-342900" algn="just">
              <a:buFont typeface="Courier New" pitchFamily="49" charset="0"/>
              <a:buChar char="o"/>
            </a:pPr>
            <a:r>
              <a:rPr lang="es-ES" sz="1400" dirty="0">
                <a:latin typeface="TT Commons" panose="02000506040000020004" pitchFamily="50" charset="0"/>
              </a:rPr>
              <a:t>El efecto peeling de los </a:t>
            </a:r>
            <a:r>
              <a:rPr lang="es-ES" sz="1400" dirty="0" err="1">
                <a:latin typeface="TT Commons" panose="02000506040000020004" pitchFamily="50" charset="0"/>
              </a:rPr>
              <a:t>queratolíticos</a:t>
            </a:r>
            <a:r>
              <a:rPr lang="es-ES" sz="1400" dirty="0">
                <a:latin typeface="TT Commons" panose="02000506040000020004" pitchFamily="50" charset="0"/>
              </a:rPr>
              <a:t> ayuda a la eliminación de las células ya pigmentadas.</a:t>
            </a:r>
          </a:p>
          <a:p>
            <a:pPr marL="800100" lvl="1" indent="-342900" algn="just">
              <a:buFont typeface="Courier New" pitchFamily="49" charset="0"/>
              <a:buChar char="o"/>
            </a:pPr>
            <a:r>
              <a:rPr lang="es-ES" sz="1400" dirty="0">
                <a:latin typeface="TT Commons" panose="02000506040000020004" pitchFamily="50" charset="0"/>
              </a:rPr>
              <a:t>Los antiinflamatorios ayudan a reducir el hinchazón o la irritación que las manchas puedan provocar. </a:t>
            </a:r>
          </a:p>
          <a:p>
            <a:pPr marL="342900" indent="-342900" algn="just"/>
            <a:endParaRPr lang="es-ES" sz="1400" dirty="0">
              <a:solidFill>
                <a:schemeClr val="tx1">
                  <a:lumMod val="65000"/>
                  <a:lumOff val="35000"/>
                </a:schemeClr>
              </a:solidFill>
              <a:latin typeface="TT Commons" panose="02000506040000020004" pitchFamily="50" charset="0"/>
            </a:endParaRPr>
          </a:p>
          <a:p>
            <a:pPr marL="342900" indent="-342900" algn="just"/>
            <a:endParaRPr lang="es-ES" sz="1400" dirty="0">
              <a:solidFill>
                <a:schemeClr val="tx1">
                  <a:lumMod val="65000"/>
                  <a:lumOff val="35000"/>
                </a:schemeClr>
              </a:solidFill>
              <a:latin typeface="TT Commons" panose="02000506040000020004" pitchFamily="50" charset="0"/>
            </a:endParaRPr>
          </a:p>
          <a:p>
            <a:pPr marL="342900" indent="-342900" algn="just"/>
            <a:endParaRPr lang="es-ES" sz="1400" dirty="0">
              <a:solidFill>
                <a:schemeClr val="tx1">
                  <a:lumMod val="65000"/>
                  <a:lumOff val="35000"/>
                </a:schemeClr>
              </a:solidFill>
              <a:latin typeface="TT Commons" panose="02000506040000020004" pitchFamily="50" charset="0"/>
            </a:endParaRPr>
          </a:p>
        </p:txBody>
      </p:sp>
      <p:sp>
        <p:nvSpPr>
          <p:cNvPr id="13" name="Título 8"/>
          <p:cNvSpPr>
            <a:spLocks noGrp="1"/>
          </p:cNvSpPr>
          <p:nvPr>
            <p:ph type="title"/>
          </p:nvPr>
        </p:nvSpPr>
        <p:spPr>
          <a:xfrm>
            <a:off x="698500" y="398871"/>
            <a:ext cx="5684120" cy="424732"/>
          </a:xfrm>
        </p:spPr>
        <p:txBody>
          <a:bodyPr/>
          <a:lstStyle/>
          <a:p>
            <a:r>
              <a:rPr lang="es-ES" sz="2400" spc="300" dirty="0">
                <a:latin typeface="Bebas Neue Regular" panose="00000500000000000000" pitchFamily="50" charset="0"/>
              </a:rPr>
              <a:t>Agentes </a:t>
            </a:r>
            <a:r>
              <a:rPr lang="es-ES" sz="2400" spc="300" dirty="0" err="1">
                <a:latin typeface="Bebas Neue Regular" panose="00000500000000000000" pitchFamily="50" charset="0"/>
              </a:rPr>
              <a:t>despigmentantes</a:t>
            </a:r>
            <a:r>
              <a:rPr lang="es-ES" sz="2400" spc="300" dirty="0">
                <a:latin typeface="Bebas Neue Regular" panose="00000500000000000000" pitchFamily="50" charset="0"/>
              </a:rPr>
              <a:t> y protectores</a:t>
            </a:r>
          </a:p>
        </p:txBody>
      </p:sp>
    </p:spTree>
    <p:extLst>
      <p:ext uri="{BB962C8B-B14F-4D97-AF65-F5344CB8AC3E}">
        <p14:creationId xmlns:p14="http://schemas.microsoft.com/office/powerpoint/2010/main" val="972980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9717" y="399554"/>
            <a:ext cx="2652091" cy="424614"/>
          </a:xfrm>
        </p:spPr>
        <p:txBody>
          <a:bodyPr>
            <a:normAutofit/>
          </a:bodyPr>
          <a:lstStyle/>
          <a:p>
            <a:pPr algn="l"/>
            <a:r>
              <a:rPr lang="es-ES" sz="2399" spc="300" dirty="0"/>
              <a:t>DESPIGMEN P3</a:t>
            </a:r>
          </a:p>
        </p:txBody>
      </p:sp>
      <p:grpSp>
        <p:nvGrpSpPr>
          <p:cNvPr id="6" name="Grupo 5"/>
          <p:cNvGrpSpPr/>
          <p:nvPr/>
        </p:nvGrpSpPr>
        <p:grpSpPr>
          <a:xfrm>
            <a:off x="6808192" y="2350691"/>
            <a:ext cx="2448272" cy="2440280"/>
            <a:chOff x="627818" y="2468039"/>
            <a:chExt cx="2875520" cy="2866133"/>
          </a:xfrm>
        </p:grpSpPr>
        <p:pic>
          <p:nvPicPr>
            <p:cNvPr id="7" name="Imagen 6">
              <a:extLst>
                <a:ext uri="{FF2B5EF4-FFF2-40B4-BE49-F238E27FC236}">
                  <a16:creationId xmlns:a16="http://schemas.microsoft.com/office/drawing/2014/main" id="{449EAE96-2E22-543D-45E4-C28109F0968F}"/>
                </a:ext>
              </a:extLst>
            </p:cNvPr>
            <p:cNvPicPr>
              <a:picLocks noChangeAspect="1"/>
            </p:cNvPicPr>
            <p:nvPr/>
          </p:nvPicPr>
          <p:blipFill>
            <a:blip r:embed="rId2"/>
            <a:stretch>
              <a:fillRect/>
            </a:stretch>
          </p:blipFill>
          <p:spPr>
            <a:xfrm>
              <a:off x="2821818" y="3307065"/>
              <a:ext cx="681520" cy="1970595"/>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0715" y="3610130"/>
              <a:ext cx="511305" cy="1667530"/>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818" y="3271417"/>
              <a:ext cx="642221" cy="2041893"/>
            </a:xfrm>
            <a:prstGeom prst="rect">
              <a:avLst/>
            </a:prstGeom>
          </p:spPr>
        </p:pic>
        <p:pic>
          <p:nvPicPr>
            <p:cNvPr id="10" name="Imagen 9"/>
            <p:cNvPicPr>
              <a:picLocks noChangeAspect="1"/>
            </p:cNvPicPr>
            <p:nvPr/>
          </p:nvPicPr>
          <p:blipFill rotWithShape="1">
            <a:blip r:embed="rId5" cstate="print">
              <a:extLst>
                <a:ext uri="{28A0092B-C50C-407E-A947-70E740481C1C}">
                  <a14:useLocalDpi xmlns:a14="http://schemas.microsoft.com/office/drawing/2010/main" val="0"/>
                </a:ext>
              </a:extLst>
            </a:blip>
            <a:srcRect r="51793"/>
            <a:stretch/>
          </p:blipFill>
          <p:spPr>
            <a:xfrm>
              <a:off x="1279071" y="2468039"/>
              <a:ext cx="1113101" cy="2866133"/>
            </a:xfrm>
            <a:prstGeom prst="rect">
              <a:avLst/>
            </a:prstGeom>
          </p:spPr>
        </p:pic>
      </p:grpSp>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494" y="2064618"/>
            <a:ext cx="6324499" cy="3012427"/>
          </a:xfrm>
          <a:prstGeom prst="rect">
            <a:avLst/>
          </a:prstGeom>
        </p:spPr>
      </p:pic>
    </p:spTree>
    <p:extLst>
      <p:ext uri="{BB962C8B-B14F-4D97-AF65-F5344CB8AC3E}">
        <p14:creationId xmlns:p14="http://schemas.microsoft.com/office/powerpoint/2010/main" val="3861530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3431342" y="3432770"/>
            <a:ext cx="3081292" cy="662874"/>
          </a:xfrm>
          <a:prstGeom prst="rect">
            <a:avLst/>
          </a:prstGeom>
          <a:noFill/>
        </p:spPr>
        <p:txBody>
          <a:bodyPr wrap="none" rtlCol="0">
            <a:spAutoFit/>
          </a:bodyPr>
          <a:lstStyle/>
          <a:p>
            <a:pPr algn="ctr" rtl="0">
              <a:lnSpc>
                <a:spcPct val="150000"/>
              </a:lnSpc>
            </a:pPr>
            <a:r>
              <a:rPr lang="es-ES" sz="2798" b="1" dirty="0">
                <a:latin typeface="Gotham Rounded Book" pitchFamily="50" charset="0"/>
                <a:cs typeface="Gotham Book" pitchFamily="50" charset="0"/>
              </a:rPr>
              <a:t>INGREDIENTES</a:t>
            </a:r>
            <a:endParaRPr lang="es-ES" sz="2798" dirty="0">
              <a:latin typeface="Gotham Rounded Book" pitchFamily="50" charset="0"/>
              <a:cs typeface="Gotham Book" pitchFamily="50" charset="0"/>
            </a:endParaRPr>
          </a:p>
        </p:txBody>
      </p:sp>
      <p:pic>
        <p:nvPicPr>
          <p:cNvPr id="5" name="Imagen 4"/>
          <p:cNvPicPr>
            <a:picLocks noChangeAspect="1"/>
          </p:cNvPicPr>
          <p:nvPr/>
        </p:nvPicPr>
        <p:blipFill>
          <a:blip r:embed="rId3"/>
          <a:stretch>
            <a:fillRect/>
          </a:stretch>
        </p:blipFill>
        <p:spPr>
          <a:xfrm>
            <a:off x="3999880" y="374158"/>
            <a:ext cx="1944216" cy="1917944"/>
          </a:xfrm>
          <a:prstGeom prst="rect">
            <a:avLst/>
          </a:prstGeom>
        </p:spPr>
      </p:pic>
    </p:spTree>
    <p:extLst>
      <p:ext uri="{BB962C8B-B14F-4D97-AF65-F5344CB8AC3E}">
        <p14:creationId xmlns:p14="http://schemas.microsoft.com/office/powerpoint/2010/main" val="1889335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954381" cy="424732"/>
          </a:xfrm>
        </p:spPr>
        <p:txBody>
          <a:bodyPr/>
          <a:lstStyle/>
          <a:p>
            <a:pPr algn="l" rtl="0"/>
            <a:r>
              <a:rPr lang="es-ES" sz="2400" spc="300" dirty="0">
                <a:latin typeface="Bebas Neue Regular" panose="00000500000000000000" pitchFamily="50" charset="0"/>
              </a:rPr>
              <a:t>DESPIGMEN P3</a:t>
            </a:r>
          </a:p>
        </p:txBody>
      </p:sp>
      <p:sp>
        <p:nvSpPr>
          <p:cNvPr id="4" name="Rectángulo 3"/>
          <p:cNvSpPr/>
          <p:nvPr/>
        </p:nvSpPr>
        <p:spPr>
          <a:xfrm>
            <a:off x="543496" y="1200522"/>
            <a:ext cx="8439902" cy="1569660"/>
          </a:xfrm>
          <a:prstGeom prst="rect">
            <a:avLst/>
          </a:prstGeom>
        </p:spPr>
        <p:txBody>
          <a:bodyPr wrap="square">
            <a:spAutoFit/>
          </a:bodyPr>
          <a:lstStyle/>
          <a:p>
            <a:r>
              <a:rPr lang="es-ES" sz="1600" dirty="0">
                <a:latin typeface="TT Commons Light" panose="02000506030000020003" pitchFamily="50" charset="0"/>
              </a:rPr>
              <a:t>La fórmula de </a:t>
            </a:r>
            <a:r>
              <a:rPr lang="es-ES" sz="1600" dirty="0" err="1">
                <a:latin typeface="TT Commons Light" panose="02000506030000020003" pitchFamily="50" charset="0"/>
              </a:rPr>
              <a:t>despigmen</a:t>
            </a:r>
            <a:r>
              <a:rPr lang="es-ES" sz="1600" dirty="0">
                <a:latin typeface="TT Commons Light" panose="02000506030000020003" pitchFamily="50" charset="0"/>
              </a:rPr>
              <a:t> P3 se ha destacado por su efectividad desde sus primeros lanzamientos, siempre cumpliendo el precepto del Triple Combo </a:t>
            </a:r>
            <a:r>
              <a:rPr lang="es-ES" sz="1600" dirty="0" err="1">
                <a:latin typeface="TT Commons Light" panose="02000506030000020003" pitchFamily="50" charset="0"/>
              </a:rPr>
              <a:t>Despigmentante</a:t>
            </a:r>
            <a:r>
              <a:rPr lang="es-ES" sz="1600" dirty="0">
                <a:latin typeface="TT Commons Light" panose="02000506030000020003" pitchFamily="50" charset="0"/>
              </a:rPr>
              <a:t> o “Triada de </a:t>
            </a:r>
            <a:r>
              <a:rPr lang="es-ES" sz="1600" dirty="0" err="1">
                <a:latin typeface="TT Commons Light" panose="02000506030000020003" pitchFamily="50" charset="0"/>
              </a:rPr>
              <a:t>Kligman</a:t>
            </a:r>
            <a:r>
              <a:rPr lang="es-ES" sz="1600" dirty="0">
                <a:latin typeface="TT Commons Light" panose="02000506030000020003" pitchFamily="50" charset="0"/>
              </a:rPr>
              <a:t> Renovada”. Como ya sabemos, esta formulación se basa en combinar activos inhibidores de la tirosina, agentes exfoliantes y activos reductores de la inflamación, para abordar el problema de la pigmentación desde un prisma global.</a:t>
            </a:r>
          </a:p>
          <a:p>
            <a:endParaRPr lang="en-US" sz="1600" dirty="0">
              <a:latin typeface="TT Commons Light" panose="02000506030000020003" pitchFamily="50" charset="0"/>
            </a:endParaRPr>
          </a:p>
        </p:txBody>
      </p:sp>
      <p:sp>
        <p:nvSpPr>
          <p:cNvPr id="6" name="12 Elipse"/>
          <p:cNvSpPr/>
          <p:nvPr/>
        </p:nvSpPr>
        <p:spPr>
          <a:xfrm>
            <a:off x="5512048" y="3521657"/>
            <a:ext cx="1584176" cy="1152127"/>
          </a:xfrm>
          <a:prstGeom prst="ellipse">
            <a:avLst/>
          </a:prstGeom>
          <a:solidFill>
            <a:schemeClr val="accent2">
              <a:lumMod val="60000"/>
              <a:lumOff val="40000"/>
              <a:alpha val="64000"/>
            </a:schemeClr>
          </a:solidFill>
          <a:ln>
            <a:solidFill>
              <a:srgbClr val="E5A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latin typeface="TT Commons" panose="02000506040000020004" pitchFamily="50" charset="0"/>
              </a:rPr>
              <a:t>Inhibidor </a:t>
            </a:r>
            <a:r>
              <a:rPr lang="es-ES" sz="1200" b="1" dirty="0" err="1">
                <a:latin typeface="TT Commons" panose="02000506040000020004" pitchFamily="50" charset="0"/>
              </a:rPr>
              <a:t>Tirosinasa</a:t>
            </a:r>
            <a:endParaRPr lang="es-ES" sz="1200" b="1" dirty="0">
              <a:latin typeface="TT Commons" panose="02000506040000020004" pitchFamily="50" charset="0"/>
            </a:endParaRPr>
          </a:p>
        </p:txBody>
      </p:sp>
      <p:sp>
        <p:nvSpPr>
          <p:cNvPr id="7" name="18 Elipse"/>
          <p:cNvSpPr/>
          <p:nvPr/>
        </p:nvSpPr>
        <p:spPr>
          <a:xfrm>
            <a:off x="6016104" y="2928714"/>
            <a:ext cx="1512168" cy="952982"/>
          </a:xfrm>
          <a:prstGeom prst="ellipse">
            <a:avLst/>
          </a:prstGeom>
          <a:solidFill>
            <a:schemeClr val="accent2">
              <a:lumMod val="75000"/>
              <a:alpha val="52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latin typeface="TT Commons" panose="02000506040000020004" pitchFamily="50" charset="0"/>
              </a:rPr>
              <a:t>Queratolítico</a:t>
            </a:r>
            <a:endParaRPr lang="es-ES" sz="1200" b="1" dirty="0">
              <a:latin typeface="TT Commons" panose="02000506040000020004" pitchFamily="50" charset="0"/>
            </a:endParaRPr>
          </a:p>
        </p:txBody>
      </p:sp>
      <p:sp>
        <p:nvSpPr>
          <p:cNvPr id="8" name="22 Elipse"/>
          <p:cNvSpPr/>
          <p:nvPr/>
        </p:nvSpPr>
        <p:spPr>
          <a:xfrm>
            <a:off x="6772188" y="3503431"/>
            <a:ext cx="1728192" cy="1024989"/>
          </a:xfrm>
          <a:prstGeom prst="ellipse">
            <a:avLst/>
          </a:prstGeom>
          <a:solidFill>
            <a:schemeClr val="accent2">
              <a:lumMod val="60000"/>
              <a:lumOff val="40000"/>
              <a:alpha val="8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latin typeface="TT Commons" panose="02000506040000020004" pitchFamily="50" charset="0"/>
              </a:rPr>
              <a:t>antiinflamatorio</a:t>
            </a:r>
          </a:p>
        </p:txBody>
      </p:sp>
      <p:sp>
        <p:nvSpPr>
          <p:cNvPr id="18" name="16 CuadroTexto"/>
          <p:cNvSpPr txBox="1"/>
          <p:nvPr/>
        </p:nvSpPr>
        <p:spPr>
          <a:xfrm>
            <a:off x="579500" y="2822482"/>
            <a:ext cx="3924436" cy="2062103"/>
          </a:xfrm>
          <a:prstGeom prst="rect">
            <a:avLst/>
          </a:prstGeom>
          <a:noFill/>
          <a:ln w="28575">
            <a:solidFill>
              <a:srgbClr val="FF0000"/>
            </a:solidFill>
          </a:ln>
        </p:spPr>
        <p:txBody>
          <a:bodyPr wrap="square" rtlCol="0">
            <a:spAutoFit/>
          </a:bodyPr>
          <a:lstStyle/>
          <a:p>
            <a:pPr marL="342900" indent="-342900" algn="just"/>
            <a:r>
              <a:rPr lang="es-ES" sz="1600" b="1" i="1" dirty="0">
                <a:latin typeface="TT Commons Light" panose="02000506030000020003" pitchFamily="50" charset="0"/>
              </a:rPr>
              <a:t>TRIADA DE KLIGMAN</a:t>
            </a:r>
          </a:p>
          <a:p>
            <a:pPr marL="342900" indent="-342900" algn="just"/>
            <a:endParaRPr lang="es-ES" sz="1600" dirty="0">
              <a:latin typeface="TT Commons Light" panose="02000506030000020003" pitchFamily="50" charset="0"/>
            </a:endParaRPr>
          </a:p>
          <a:p>
            <a:pPr marL="342900" indent="-342900" algn="just"/>
            <a:r>
              <a:rPr lang="es-ES" sz="1600" dirty="0">
                <a:latin typeface="TT Commons Light" panose="02000506030000020003" pitchFamily="50" charset="0"/>
              </a:rPr>
              <a:t>Combinación de un trío de principios activos: </a:t>
            </a:r>
          </a:p>
          <a:p>
            <a:pPr marL="342900" indent="-342900"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Hidroquinona</a:t>
            </a:r>
            <a:r>
              <a:rPr lang="es-ES" sz="1600" dirty="0">
                <a:latin typeface="TT Commons Light" panose="02000506030000020003" pitchFamily="50" charset="0"/>
              </a:rPr>
              <a:t> inhibe la tirosina</a:t>
            </a:r>
          </a:p>
          <a:p>
            <a:pPr algn="just"/>
            <a:r>
              <a:rPr lang="es-ES" sz="1600" b="1" dirty="0">
                <a:latin typeface="TT Commons Light" panose="02000506030000020003" pitchFamily="50" charset="0"/>
              </a:rPr>
              <a:t>Corticoides</a:t>
            </a:r>
            <a:r>
              <a:rPr lang="es-ES" sz="1600" dirty="0">
                <a:latin typeface="TT Commons Light" panose="02000506030000020003" pitchFamily="50" charset="0"/>
              </a:rPr>
              <a:t> tienen actividad anti-inflamatoria</a:t>
            </a:r>
          </a:p>
          <a:p>
            <a:pPr algn="just"/>
            <a:r>
              <a:rPr lang="es-ES" sz="1600" b="1" dirty="0" err="1">
                <a:latin typeface="TT Commons Light" panose="02000506030000020003" pitchFamily="50" charset="0"/>
              </a:rPr>
              <a:t>Retinoides</a:t>
            </a:r>
            <a:r>
              <a:rPr lang="es-ES" sz="1600" dirty="0">
                <a:latin typeface="TT Commons Light" panose="02000506030000020003" pitchFamily="50" charset="0"/>
              </a:rPr>
              <a:t> tiene una alto por poder exfoliante y regenerador (</a:t>
            </a:r>
            <a:r>
              <a:rPr lang="es-ES" sz="1600" dirty="0" err="1">
                <a:latin typeface="TT Commons Light" panose="02000506030000020003" pitchFamily="50" charset="0"/>
              </a:rPr>
              <a:t>queratolítico</a:t>
            </a:r>
            <a:r>
              <a:rPr lang="es-ES" sz="1600" dirty="0">
                <a:latin typeface="TT Commons Light" panose="02000506030000020003" pitchFamily="50" charset="0"/>
              </a:rPr>
              <a:t>).</a:t>
            </a:r>
            <a:endParaRPr lang="es-ES" sz="1400" dirty="0">
              <a:solidFill>
                <a:schemeClr val="tx1">
                  <a:lumMod val="65000"/>
                  <a:lumOff val="35000"/>
                </a:schemeClr>
              </a:solidFill>
              <a:latin typeface="TT Commons" panose="02000506040000020004" pitchFamily="50" charset="0"/>
            </a:endParaRPr>
          </a:p>
        </p:txBody>
      </p:sp>
    </p:spTree>
    <p:extLst>
      <p:ext uri="{BB962C8B-B14F-4D97-AF65-F5344CB8AC3E}">
        <p14:creationId xmlns:p14="http://schemas.microsoft.com/office/powerpoint/2010/main" val="541191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de flecha 2"/>
          <p:cNvCxnSpPr/>
          <p:nvPr/>
        </p:nvCxnSpPr>
        <p:spPr>
          <a:xfrm>
            <a:off x="1181327" y="1230336"/>
            <a:ext cx="7211041"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1047552" y="1491946"/>
            <a:ext cx="7488832" cy="2956397"/>
          </a:xfrm>
          <a:prstGeom prst="rect">
            <a:avLst/>
          </a:prstGeom>
          <a:noFill/>
          <a:ln>
            <a:solidFill>
              <a:schemeClr val="accent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cxnSp>
        <p:nvCxnSpPr>
          <p:cNvPr id="22" name="21 Conector recto"/>
          <p:cNvCxnSpPr/>
          <p:nvPr/>
        </p:nvCxnSpPr>
        <p:spPr>
          <a:xfrm>
            <a:off x="1047552" y="2068011"/>
            <a:ext cx="7488832" cy="0"/>
          </a:xfrm>
          <a:prstGeom prst="line">
            <a:avLst/>
          </a:prstGeom>
          <a:ln w="19050">
            <a:solidFill>
              <a:schemeClr val="accent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1119560" y="1491947"/>
            <a:ext cx="2520280" cy="584775"/>
          </a:xfrm>
          <a:prstGeom prst="rect">
            <a:avLst/>
          </a:prstGeom>
          <a:noFill/>
        </p:spPr>
        <p:txBody>
          <a:bodyPr wrap="square" rtlCol="0">
            <a:spAutoFit/>
          </a:bodyPr>
          <a:lstStyle/>
          <a:p>
            <a:pPr algn="ctr"/>
            <a:r>
              <a:rPr lang="es-ES" sz="1600" b="1" dirty="0">
                <a:latin typeface="TT Commons Light" panose="02000506030000020003" pitchFamily="50" charset="0"/>
              </a:rPr>
              <a:t>Interfieren en el proceso de la </a:t>
            </a:r>
            <a:r>
              <a:rPr lang="es-ES" sz="1600" b="1" dirty="0" err="1">
                <a:latin typeface="TT Commons Light" panose="02000506030000020003" pitchFamily="50" charset="0"/>
              </a:rPr>
              <a:t>melanogénesis</a:t>
            </a:r>
            <a:endParaRPr lang="es-ES" sz="1600" b="1" dirty="0">
              <a:latin typeface="TT Commons Light" panose="02000506030000020003" pitchFamily="50" charset="0"/>
            </a:endParaRPr>
          </a:p>
        </p:txBody>
      </p:sp>
      <p:sp>
        <p:nvSpPr>
          <p:cNvPr id="24" name="23 CuadroTexto"/>
          <p:cNvSpPr txBox="1"/>
          <p:nvPr/>
        </p:nvSpPr>
        <p:spPr>
          <a:xfrm>
            <a:off x="3639840" y="1616218"/>
            <a:ext cx="2520280" cy="338554"/>
          </a:xfrm>
          <a:prstGeom prst="rect">
            <a:avLst/>
          </a:prstGeom>
          <a:noFill/>
        </p:spPr>
        <p:txBody>
          <a:bodyPr wrap="square" rtlCol="0">
            <a:spAutoFit/>
          </a:bodyPr>
          <a:lstStyle/>
          <a:p>
            <a:pPr algn="ctr"/>
            <a:r>
              <a:rPr lang="es-ES" sz="1600" b="1" dirty="0" err="1">
                <a:latin typeface="TT Commons Light" panose="02000506030000020003" pitchFamily="50" charset="0"/>
              </a:rPr>
              <a:t>Queratolítico</a:t>
            </a:r>
            <a:endParaRPr lang="es-ES" sz="1600" b="1" dirty="0">
              <a:latin typeface="TT Commons Light" panose="02000506030000020003" pitchFamily="50" charset="0"/>
            </a:endParaRPr>
          </a:p>
        </p:txBody>
      </p:sp>
      <p:sp>
        <p:nvSpPr>
          <p:cNvPr id="25" name="24 CuadroTexto"/>
          <p:cNvSpPr txBox="1"/>
          <p:nvPr/>
        </p:nvSpPr>
        <p:spPr>
          <a:xfrm>
            <a:off x="6016104" y="1635963"/>
            <a:ext cx="2520280" cy="338554"/>
          </a:xfrm>
          <a:prstGeom prst="rect">
            <a:avLst/>
          </a:prstGeom>
          <a:noFill/>
        </p:spPr>
        <p:txBody>
          <a:bodyPr wrap="square" rtlCol="0">
            <a:spAutoFit/>
          </a:bodyPr>
          <a:lstStyle/>
          <a:p>
            <a:pPr algn="ctr"/>
            <a:r>
              <a:rPr lang="es-ES" sz="1600" b="1" dirty="0">
                <a:latin typeface="TT Commons Light" panose="02000506030000020003" pitchFamily="50" charset="0"/>
              </a:rPr>
              <a:t>Antiinflamatorio</a:t>
            </a:r>
          </a:p>
        </p:txBody>
      </p:sp>
      <p:cxnSp>
        <p:nvCxnSpPr>
          <p:cNvPr id="27" name="26 Conector recto"/>
          <p:cNvCxnSpPr/>
          <p:nvPr/>
        </p:nvCxnSpPr>
        <p:spPr>
          <a:xfrm>
            <a:off x="3927872" y="1491947"/>
            <a:ext cx="0" cy="2956396"/>
          </a:xfrm>
          <a:prstGeom prst="line">
            <a:avLst/>
          </a:prstGeom>
          <a:ln w="19050">
            <a:solidFill>
              <a:schemeClr val="accent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6088112" y="1491947"/>
            <a:ext cx="0" cy="2956396"/>
          </a:xfrm>
          <a:prstGeom prst="line">
            <a:avLst/>
          </a:prstGeom>
          <a:ln w="19050">
            <a:solidFill>
              <a:schemeClr val="accent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1119560" y="2140019"/>
            <a:ext cx="2736304" cy="2308324"/>
          </a:xfrm>
          <a:prstGeom prst="rect">
            <a:avLst/>
          </a:prstGeom>
          <a:noFill/>
        </p:spPr>
        <p:txBody>
          <a:bodyPr wrap="square" rtlCol="0">
            <a:spAutoFit/>
          </a:bodyPr>
          <a:lstStyle/>
          <a:p>
            <a:pPr algn="ctr"/>
            <a:r>
              <a:rPr lang="es-ES" sz="1600" dirty="0">
                <a:latin typeface="TT Commons Light" panose="02000506030000020003" pitchFamily="50" charset="0"/>
              </a:rPr>
              <a:t>Ácido </a:t>
            </a:r>
            <a:r>
              <a:rPr lang="es-ES" sz="1600" dirty="0" err="1">
                <a:latin typeface="TT Commons Light" panose="02000506030000020003" pitchFamily="50" charset="0"/>
              </a:rPr>
              <a:t>tranexámico</a:t>
            </a:r>
            <a:endParaRPr lang="es-ES" sz="1600" dirty="0">
              <a:latin typeface="TT Commons Light" panose="02000506030000020003" pitchFamily="50" charset="0"/>
            </a:endParaRPr>
          </a:p>
          <a:p>
            <a:pPr algn="ctr"/>
            <a:r>
              <a:rPr lang="es-ES" sz="1600" dirty="0">
                <a:latin typeface="TT Commons Light" panose="02000506030000020003" pitchFamily="50" charset="0"/>
              </a:rPr>
              <a:t>Extracto de regaliz</a:t>
            </a:r>
          </a:p>
          <a:p>
            <a:pPr algn="ctr"/>
            <a:r>
              <a:rPr lang="es-ES" sz="1600" dirty="0" err="1">
                <a:latin typeface="TT Commons Light" panose="02000506030000020003" pitchFamily="50" charset="0"/>
              </a:rPr>
              <a:t>Arbutina</a:t>
            </a:r>
            <a:endParaRPr lang="es-ES" sz="1600" dirty="0">
              <a:latin typeface="TT Commons Light" panose="02000506030000020003" pitchFamily="50" charset="0"/>
            </a:endParaRPr>
          </a:p>
          <a:p>
            <a:pPr algn="ctr"/>
            <a:r>
              <a:rPr lang="es-ES" sz="1600" dirty="0">
                <a:latin typeface="TT Commons Light" panose="02000506030000020003" pitchFamily="50" charset="0"/>
              </a:rPr>
              <a:t>Vitamina C</a:t>
            </a:r>
          </a:p>
          <a:p>
            <a:pPr algn="ctr"/>
            <a:r>
              <a:rPr lang="es-ES" sz="1600" dirty="0">
                <a:latin typeface="TT Commons Light" panose="02000506030000020003" pitchFamily="50" charset="0"/>
              </a:rPr>
              <a:t>Ácido Láctico</a:t>
            </a:r>
          </a:p>
          <a:p>
            <a:pPr algn="ctr"/>
            <a:r>
              <a:rPr lang="es-ES" sz="1600" dirty="0" err="1">
                <a:latin typeface="TT Commons Light" panose="02000506030000020003" pitchFamily="50" charset="0"/>
              </a:rPr>
              <a:t>Niacinamida</a:t>
            </a:r>
            <a:endParaRPr lang="es-ES" sz="1600" dirty="0">
              <a:latin typeface="TT Commons Light" panose="02000506030000020003" pitchFamily="50" charset="0"/>
            </a:endParaRPr>
          </a:p>
          <a:p>
            <a:pPr algn="ctr"/>
            <a:r>
              <a:rPr lang="es-ES" sz="1600" dirty="0">
                <a:latin typeface="TT Commons Light" panose="02000506030000020003" pitchFamily="50" charset="0"/>
              </a:rPr>
              <a:t>Ácido </a:t>
            </a:r>
            <a:r>
              <a:rPr lang="es-ES" sz="1600" dirty="0" err="1">
                <a:latin typeface="TT Commons Light" panose="02000506030000020003" pitchFamily="50" charset="0"/>
              </a:rPr>
              <a:t>Ferúlico</a:t>
            </a:r>
            <a:endParaRPr lang="es-ES" sz="1600" dirty="0">
              <a:latin typeface="TT Commons Light" panose="02000506030000020003" pitchFamily="50" charset="0"/>
            </a:endParaRPr>
          </a:p>
          <a:p>
            <a:pPr algn="ctr"/>
            <a:r>
              <a:rPr lang="es-ES" sz="1600" dirty="0">
                <a:latin typeface="TT Commons Light" panose="02000506030000020003" pitchFamily="50" charset="0"/>
              </a:rPr>
              <a:t>Ácido </a:t>
            </a:r>
            <a:r>
              <a:rPr lang="es-ES" sz="1600" dirty="0" err="1">
                <a:latin typeface="TT Commons Light" panose="02000506030000020003" pitchFamily="50" charset="0"/>
              </a:rPr>
              <a:t>Kójico</a:t>
            </a:r>
          </a:p>
          <a:p>
            <a:pPr algn="ctr"/>
            <a:r>
              <a:rPr lang="es-ES" sz="1600" dirty="0">
                <a:latin typeface="TT Commons Light" panose="02000506030000020003" pitchFamily="50" charset="0"/>
              </a:rPr>
              <a:t>EDTA</a:t>
            </a:r>
          </a:p>
        </p:txBody>
      </p:sp>
      <p:sp>
        <p:nvSpPr>
          <p:cNvPr id="32" name="31 CuadroTexto"/>
          <p:cNvSpPr txBox="1"/>
          <p:nvPr/>
        </p:nvSpPr>
        <p:spPr>
          <a:xfrm>
            <a:off x="3927872" y="2140019"/>
            <a:ext cx="2160240" cy="1754326"/>
          </a:xfrm>
          <a:prstGeom prst="rect">
            <a:avLst/>
          </a:prstGeom>
          <a:noFill/>
        </p:spPr>
        <p:txBody>
          <a:bodyPr wrap="square" rtlCol="0">
            <a:spAutoFit/>
          </a:bodyPr>
          <a:lstStyle/>
          <a:p>
            <a:pPr algn="ctr"/>
            <a:r>
              <a:rPr lang="es-ES" sz="1600" dirty="0" err="1">
                <a:latin typeface="TT Commons Light" panose="02000506030000020003" pitchFamily="50" charset="0"/>
              </a:rPr>
              <a:t>Retinol</a:t>
            </a:r>
            <a:endParaRPr lang="es-ES" sz="1600" dirty="0">
              <a:latin typeface="TT Commons Light" panose="02000506030000020003" pitchFamily="50" charset="0"/>
            </a:endParaRPr>
          </a:p>
          <a:p>
            <a:pPr algn="ctr"/>
            <a:r>
              <a:rPr lang="es-ES" sz="1600" dirty="0">
                <a:latin typeface="TT Commons Light" panose="02000506030000020003" pitchFamily="50" charset="0"/>
              </a:rPr>
              <a:t>Vitamina E</a:t>
            </a:r>
          </a:p>
          <a:p>
            <a:pPr algn="ctr"/>
            <a:r>
              <a:rPr lang="es-ES" sz="1600" dirty="0">
                <a:latin typeface="TT Commons Light" panose="02000506030000020003" pitchFamily="50" charset="0"/>
              </a:rPr>
              <a:t>Ácido Láctico</a:t>
            </a:r>
          </a:p>
          <a:p>
            <a:pPr algn="ctr"/>
            <a:r>
              <a:rPr lang="es-ES" sz="1600" dirty="0">
                <a:latin typeface="TT Commons Light" panose="02000506030000020003" pitchFamily="50" charset="0"/>
              </a:rPr>
              <a:t>EDTA</a:t>
            </a:r>
          </a:p>
          <a:p>
            <a:pPr algn="ctr"/>
            <a:endParaRPr lang="es-ES" sz="1600" dirty="0">
              <a:latin typeface="TT Commons Light" panose="02000506030000020003" pitchFamily="50" charset="0"/>
            </a:endParaRPr>
          </a:p>
          <a:p>
            <a:pPr algn="ctr"/>
            <a:endParaRPr lang="es-ES" sz="1400" dirty="0">
              <a:solidFill>
                <a:schemeClr val="tx1">
                  <a:lumMod val="65000"/>
                  <a:lumOff val="35000"/>
                </a:schemeClr>
              </a:solidFill>
              <a:latin typeface="TT Commons" panose="02000506040000020004" pitchFamily="50" charset="0"/>
            </a:endParaRPr>
          </a:p>
          <a:p>
            <a:pPr algn="ctr"/>
            <a:endParaRPr lang="es-ES" sz="1400" dirty="0">
              <a:solidFill>
                <a:schemeClr val="tx1">
                  <a:lumMod val="65000"/>
                  <a:lumOff val="35000"/>
                </a:schemeClr>
              </a:solidFill>
              <a:latin typeface="TT Commons" panose="02000506040000020004" pitchFamily="50" charset="0"/>
            </a:endParaRPr>
          </a:p>
        </p:txBody>
      </p:sp>
      <p:sp>
        <p:nvSpPr>
          <p:cNvPr id="33" name="32 CuadroTexto"/>
          <p:cNvSpPr txBox="1"/>
          <p:nvPr/>
        </p:nvSpPr>
        <p:spPr>
          <a:xfrm>
            <a:off x="6088112" y="2192863"/>
            <a:ext cx="2448272" cy="830997"/>
          </a:xfrm>
          <a:prstGeom prst="rect">
            <a:avLst/>
          </a:prstGeom>
          <a:noFill/>
        </p:spPr>
        <p:txBody>
          <a:bodyPr wrap="square" rtlCol="0">
            <a:spAutoFit/>
          </a:bodyPr>
          <a:lstStyle/>
          <a:p>
            <a:pPr algn="ctr"/>
            <a:r>
              <a:rPr lang="es-ES" sz="1600" dirty="0" err="1">
                <a:latin typeface="TT Commons Light" panose="02000506030000020003" pitchFamily="50" charset="0"/>
              </a:rPr>
              <a:t>Polypodium</a:t>
            </a:r>
            <a:r>
              <a:rPr lang="es-ES" sz="1600" dirty="0">
                <a:latin typeface="TT Commons Light" panose="02000506030000020003" pitchFamily="50" charset="0"/>
              </a:rPr>
              <a:t> </a:t>
            </a:r>
            <a:r>
              <a:rPr lang="es-ES" sz="1600" dirty="0" err="1">
                <a:latin typeface="TT Commons Light" panose="02000506030000020003" pitchFamily="50" charset="0"/>
              </a:rPr>
              <a:t>Leucotomos</a:t>
            </a:r>
            <a:endParaRPr lang="es-ES" sz="1600" dirty="0">
              <a:latin typeface="TT Commons Light" panose="02000506030000020003" pitchFamily="50" charset="0"/>
            </a:endParaRPr>
          </a:p>
          <a:p>
            <a:pPr algn="ctr"/>
            <a:r>
              <a:rPr lang="es-ES" sz="1600" dirty="0">
                <a:latin typeface="TT Commons Light" panose="02000506030000020003" pitchFamily="50" charset="0"/>
              </a:rPr>
              <a:t>Extracto de regaliz</a:t>
            </a:r>
          </a:p>
          <a:p>
            <a:pPr algn="ctr"/>
            <a:r>
              <a:rPr lang="es-ES" sz="1600" dirty="0" err="1">
                <a:latin typeface="TT Commons Light" panose="02000506030000020003" pitchFamily="50" charset="0"/>
              </a:rPr>
              <a:t>Niacinamida</a:t>
            </a:r>
            <a:endParaRPr lang="es-ES" sz="1600" dirty="0">
              <a:latin typeface="TT Commons Light" panose="02000506030000020003" pitchFamily="50" charset="0"/>
            </a:endParaRPr>
          </a:p>
        </p:txBody>
      </p:sp>
      <p:sp>
        <p:nvSpPr>
          <p:cNvPr id="29" name="Título 8"/>
          <p:cNvSpPr>
            <a:spLocks noGrp="1"/>
          </p:cNvSpPr>
          <p:nvPr>
            <p:ph type="title"/>
          </p:nvPr>
        </p:nvSpPr>
        <p:spPr>
          <a:xfrm>
            <a:off x="698500" y="398871"/>
            <a:ext cx="2665473" cy="424732"/>
          </a:xfrm>
        </p:spPr>
        <p:txBody>
          <a:bodyPr/>
          <a:lstStyle/>
          <a:p>
            <a:r>
              <a:rPr lang="es-ES" sz="2400" spc="300" dirty="0">
                <a:latin typeface="Bebas Neue Regular" panose="00000500000000000000" pitchFamily="50" charset="0"/>
              </a:rPr>
              <a:t>Principios activos</a:t>
            </a:r>
          </a:p>
        </p:txBody>
      </p:sp>
      <p:sp>
        <p:nvSpPr>
          <p:cNvPr id="15" name="13 Rectángulo"/>
          <p:cNvSpPr/>
          <p:nvPr/>
        </p:nvSpPr>
        <p:spPr>
          <a:xfrm>
            <a:off x="1042858" y="4541653"/>
            <a:ext cx="7488832" cy="599045"/>
          </a:xfrm>
          <a:prstGeom prst="rect">
            <a:avLst/>
          </a:prstGeom>
          <a:noFill/>
          <a:ln>
            <a:solidFill>
              <a:schemeClr val="accent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sp>
        <p:nvSpPr>
          <p:cNvPr id="16" name="22 CuadroTexto"/>
          <p:cNvSpPr txBox="1"/>
          <p:nvPr/>
        </p:nvSpPr>
        <p:spPr>
          <a:xfrm>
            <a:off x="1089179" y="4555923"/>
            <a:ext cx="2520280" cy="584775"/>
          </a:xfrm>
          <a:prstGeom prst="rect">
            <a:avLst/>
          </a:prstGeom>
          <a:noFill/>
        </p:spPr>
        <p:txBody>
          <a:bodyPr wrap="square" rtlCol="0">
            <a:spAutoFit/>
          </a:bodyPr>
          <a:lstStyle/>
          <a:p>
            <a:pPr algn="ctr"/>
            <a:r>
              <a:rPr lang="es-ES" sz="1600" b="1" dirty="0">
                <a:latin typeface="TT Commons Light" panose="02000506030000020003" pitchFamily="50" charset="0"/>
              </a:rPr>
              <a:t>Reparadores y regeneradores</a:t>
            </a:r>
          </a:p>
        </p:txBody>
      </p:sp>
      <p:sp>
        <p:nvSpPr>
          <p:cNvPr id="17" name="31 CuadroTexto"/>
          <p:cNvSpPr txBox="1"/>
          <p:nvPr/>
        </p:nvSpPr>
        <p:spPr>
          <a:xfrm>
            <a:off x="3785205" y="4558519"/>
            <a:ext cx="2160240" cy="584775"/>
          </a:xfrm>
          <a:prstGeom prst="rect">
            <a:avLst/>
          </a:prstGeom>
          <a:noFill/>
        </p:spPr>
        <p:txBody>
          <a:bodyPr wrap="square" rtlCol="0">
            <a:spAutoFit/>
          </a:bodyPr>
          <a:lstStyle/>
          <a:p>
            <a:pPr algn="ctr"/>
            <a:r>
              <a:rPr lang="es-ES" sz="1600" dirty="0" err="1">
                <a:latin typeface="TT Commons Light" panose="02000506030000020003" pitchFamily="50" charset="0"/>
              </a:rPr>
              <a:t>Retinol</a:t>
            </a:r>
            <a:endParaRPr lang="es-ES" sz="1600" dirty="0">
              <a:latin typeface="TT Commons Light" panose="02000506030000020003" pitchFamily="50" charset="0"/>
            </a:endParaRPr>
          </a:p>
          <a:p>
            <a:pPr algn="ctr"/>
            <a:r>
              <a:rPr lang="es-ES" sz="1600" dirty="0" err="1">
                <a:latin typeface="TT Commons Light" panose="02000506030000020003" pitchFamily="50" charset="0"/>
              </a:rPr>
              <a:t>Hypericum</a:t>
            </a:r>
            <a:r>
              <a:rPr lang="es-ES" sz="1600" dirty="0">
                <a:latin typeface="TT Commons Light" panose="02000506030000020003" pitchFamily="50" charset="0"/>
              </a:rPr>
              <a:t> </a:t>
            </a:r>
            <a:r>
              <a:rPr lang="es-ES" sz="1600" dirty="0" err="1">
                <a:latin typeface="TT Commons Light" panose="02000506030000020003" pitchFamily="50" charset="0"/>
              </a:rPr>
              <a:t>Perforatum</a:t>
            </a:r>
            <a:endParaRPr lang="es-ES" sz="1600" dirty="0">
              <a:latin typeface="TT Commons Light" panose="02000506030000020003" pitchFamily="50" charset="0"/>
            </a:endParaRPr>
          </a:p>
        </p:txBody>
      </p:sp>
      <p:sp>
        <p:nvSpPr>
          <p:cNvPr id="18" name="31 CuadroTexto"/>
          <p:cNvSpPr txBox="1"/>
          <p:nvPr/>
        </p:nvSpPr>
        <p:spPr>
          <a:xfrm>
            <a:off x="6283996" y="4541654"/>
            <a:ext cx="2160240" cy="584775"/>
          </a:xfrm>
          <a:prstGeom prst="rect">
            <a:avLst/>
          </a:prstGeom>
          <a:noFill/>
        </p:spPr>
        <p:txBody>
          <a:bodyPr wrap="square" rtlCol="0">
            <a:spAutoFit/>
          </a:bodyPr>
          <a:lstStyle/>
          <a:p>
            <a:pPr algn="ctr"/>
            <a:r>
              <a:rPr lang="es-ES" sz="1600" dirty="0">
                <a:latin typeface="TT Commons Light" panose="02000506030000020003" pitchFamily="50" charset="0"/>
              </a:rPr>
              <a:t>Ácido Hialurónico</a:t>
            </a:r>
          </a:p>
          <a:p>
            <a:pPr algn="ctr"/>
            <a:r>
              <a:rPr lang="es-ES" sz="1600" dirty="0">
                <a:latin typeface="TT Commons Light" panose="02000506030000020003" pitchFamily="50" charset="0"/>
              </a:rPr>
              <a:t>Colágeno Soluble</a:t>
            </a:r>
          </a:p>
        </p:txBody>
      </p:sp>
      <p:sp>
        <p:nvSpPr>
          <p:cNvPr id="20" name="CuadroTexto 19"/>
          <p:cNvSpPr txBox="1"/>
          <p:nvPr/>
        </p:nvSpPr>
        <p:spPr>
          <a:xfrm>
            <a:off x="3430178" y="1099531"/>
            <a:ext cx="2657934" cy="261610"/>
          </a:xfrm>
          <a:prstGeom prst="rect">
            <a:avLst/>
          </a:prstGeom>
          <a:solidFill>
            <a:srgbClr val="C00000"/>
          </a:solidFill>
        </p:spPr>
        <p:txBody>
          <a:bodyPr wrap="square" rtlCol="0">
            <a:spAutoFit/>
          </a:bodyPr>
          <a:lstStyle/>
          <a:p>
            <a:pPr algn="ctr"/>
            <a:r>
              <a:rPr lang="es-ES" sz="1100" b="1" dirty="0">
                <a:solidFill>
                  <a:schemeClr val="bg1"/>
                </a:solidFill>
                <a:latin typeface="TT Commons Light" panose="02000506030000020003" pitchFamily="50" charset="0"/>
              </a:rPr>
              <a:t>BASADOS EN LA TRIADA DE KLIGMAN</a:t>
            </a:r>
          </a:p>
        </p:txBody>
      </p:sp>
    </p:spTree>
    <p:extLst>
      <p:ext uri="{BB962C8B-B14F-4D97-AF65-F5344CB8AC3E}">
        <p14:creationId xmlns:p14="http://schemas.microsoft.com/office/powerpoint/2010/main" val="1276271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733441" cy="424732"/>
          </a:xfrm>
        </p:spPr>
        <p:txBody>
          <a:bodyPr/>
          <a:lstStyle/>
          <a:p>
            <a:r>
              <a:rPr lang="es-ES" sz="2400" spc="300" dirty="0"/>
              <a:t>Ácido </a:t>
            </a:r>
            <a:r>
              <a:rPr lang="es-ES" sz="2400" spc="300" dirty="0" err="1"/>
              <a:t>tranexámico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830997"/>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El </a:t>
            </a:r>
            <a:r>
              <a:rPr lang="es-ES" sz="1600" b="1" dirty="0">
                <a:latin typeface="TT Commons Light" panose="02000506030000020003" pitchFamily="50" charset="0"/>
              </a:rPr>
              <a:t>ácido </a:t>
            </a:r>
            <a:r>
              <a:rPr lang="es-ES" sz="1600" b="1" dirty="0" err="1">
                <a:latin typeface="TT Commons Light" panose="02000506030000020003" pitchFamily="50" charset="0"/>
              </a:rPr>
              <a:t>tranexámico</a:t>
            </a:r>
            <a:r>
              <a:rPr lang="es-ES" sz="1600" b="1" dirty="0">
                <a:latin typeface="TT Commons Light" panose="02000506030000020003" pitchFamily="50" charset="0"/>
              </a:rPr>
              <a:t> </a:t>
            </a:r>
            <a:r>
              <a:rPr lang="es-ES" sz="1600" dirty="0">
                <a:latin typeface="TT Commons Light" panose="02000506030000020003" pitchFamily="50" charset="0"/>
              </a:rPr>
              <a:t>es un fármaco conocido por su capacidad de promover la coagulación, lo que significa que ayuda a prevenir hemorragias. Esto lo ha convertido en un elemento frecuentemente empleado en medicina para evitar sangrados excesivos.</a:t>
            </a:r>
            <a:endParaRPr lang="en-US" sz="1600" dirty="0">
              <a:latin typeface="TT Commons Light" panose="02000506030000020003" pitchFamily="50" charset="0"/>
            </a:endParaRPr>
          </a:p>
        </p:txBody>
      </p:sp>
      <p:sp>
        <p:nvSpPr>
          <p:cNvPr id="3" name="Rectángulo 2"/>
          <p:cNvSpPr/>
          <p:nvPr/>
        </p:nvSpPr>
        <p:spPr>
          <a:xfrm>
            <a:off x="2033064" y="2100525"/>
            <a:ext cx="6912768" cy="1815882"/>
          </a:xfrm>
          <a:prstGeom prst="rect">
            <a:avLst/>
          </a:prstGeom>
        </p:spPr>
        <p:txBody>
          <a:bodyPr wrap="square">
            <a:spAutoFit/>
          </a:bodyPr>
          <a:lstStyle/>
          <a:p>
            <a:r>
              <a:rPr lang="es-ES" sz="1600" dirty="0">
                <a:latin typeface="TT Commons Light" panose="02000506030000020003" pitchFamily="50" charset="0"/>
              </a:rPr>
              <a:t>Recientemente, ha ganado reconocimiento en los campos de la cosmética, dermatología y medicina estética debido a un beneficio adicional respaldado por estudios clínicos: su capacidad para </a:t>
            </a:r>
            <a:r>
              <a:rPr lang="es-ES" sz="1600" b="1" dirty="0">
                <a:latin typeface="TT Commons Light" panose="02000506030000020003" pitchFamily="50" charset="0"/>
              </a:rPr>
              <a:t>regular la formación de manchas en la piel.</a:t>
            </a:r>
          </a:p>
          <a:p>
            <a:endParaRPr lang="es-ES" sz="1600" b="1" dirty="0">
              <a:latin typeface="TT Commons Light" panose="02000506030000020003" pitchFamily="50" charset="0"/>
            </a:endParaRPr>
          </a:p>
          <a:p>
            <a:r>
              <a:rPr lang="es-ES" sz="1600" dirty="0">
                <a:latin typeface="TT Commons Light" panose="02000506030000020003" pitchFamily="50" charset="0"/>
              </a:rPr>
              <a:t>Varios estudios clínicos y revisiones han evaluado la </a:t>
            </a:r>
            <a:r>
              <a:rPr lang="es-ES" sz="1600" b="1" dirty="0">
                <a:latin typeface="TT Commons Light" panose="02000506030000020003" pitchFamily="50" charset="0"/>
              </a:rPr>
              <a:t>eficacia y seguridad del ácido </a:t>
            </a:r>
            <a:r>
              <a:rPr lang="es-ES" sz="1600" b="1" dirty="0" err="1">
                <a:latin typeface="TT Commons Light" panose="02000506030000020003" pitchFamily="50" charset="0"/>
              </a:rPr>
              <a:t>tranexámico</a:t>
            </a:r>
            <a:r>
              <a:rPr lang="es-ES" sz="1600" b="1" dirty="0">
                <a:latin typeface="TT Commons Light" panose="02000506030000020003" pitchFamily="50" charset="0"/>
              </a:rPr>
              <a:t> </a:t>
            </a:r>
            <a:r>
              <a:rPr lang="es-ES" sz="1600" dirty="0">
                <a:latin typeface="TT Commons Light" panose="02000506030000020003" pitchFamily="50" charset="0"/>
              </a:rPr>
              <a:t>en diferentes concentraciones para el </a:t>
            </a:r>
            <a:r>
              <a:rPr lang="es-ES" sz="1600" b="1" dirty="0">
                <a:latin typeface="TT Commons Light" panose="02000506030000020003" pitchFamily="50" charset="0"/>
              </a:rPr>
              <a:t>tratamiento de la </a:t>
            </a:r>
            <a:r>
              <a:rPr lang="es-ES" sz="1600" b="1" dirty="0" err="1">
                <a:latin typeface="TT Commons Light" panose="02000506030000020003" pitchFamily="50" charset="0"/>
              </a:rPr>
              <a:t>hiperpigmentación</a:t>
            </a:r>
            <a:r>
              <a:rPr lang="es-ES" sz="1600" b="1" dirty="0">
                <a:latin typeface="TT Commons Light" panose="02000506030000020003" pitchFamily="50" charset="0"/>
              </a:rPr>
              <a:t> </a:t>
            </a:r>
            <a:r>
              <a:rPr lang="es-ES" sz="1600" dirty="0">
                <a:latin typeface="TT Commons Light" panose="02000506030000020003" pitchFamily="50" charset="0"/>
              </a:rPr>
              <a:t>cutánea, incluyendo el </a:t>
            </a:r>
            <a:r>
              <a:rPr lang="es-ES" sz="1600" dirty="0" err="1">
                <a:latin typeface="TT Commons Light" panose="02000506030000020003" pitchFamily="50" charset="0"/>
              </a:rPr>
              <a:t>melasma</a:t>
            </a:r>
            <a:r>
              <a:rPr lang="es-ES" sz="1600" dirty="0">
                <a:latin typeface="TT Commons Light" panose="02000506030000020003" pitchFamily="50" charset="0"/>
              </a:rPr>
              <a:t>. </a:t>
            </a:r>
          </a:p>
        </p:txBody>
      </p:sp>
      <p:sp>
        <p:nvSpPr>
          <p:cNvPr id="4" name="Rectángulo 3"/>
          <p:cNvSpPr/>
          <p:nvPr/>
        </p:nvSpPr>
        <p:spPr>
          <a:xfrm>
            <a:off x="543496" y="4080842"/>
            <a:ext cx="8333348" cy="830997"/>
          </a:xfrm>
          <a:prstGeom prst="rect">
            <a:avLst/>
          </a:prstGeom>
        </p:spPr>
        <p:txBody>
          <a:bodyPr wrap="square">
            <a:spAutoFit/>
          </a:bodyPr>
          <a:lstStyle/>
          <a:p>
            <a:r>
              <a:rPr lang="es-ES" sz="1600" dirty="0">
                <a:latin typeface="TT Commons Light" panose="02000506030000020003" pitchFamily="50" charset="0"/>
              </a:rPr>
              <a:t>Aunque la dosis exacta puede variar según el paciente y la condición específica a tratar, se ha observado que concentraciones en el rango del 2% al 5% en formulaciones tópicas suelen ser efectivas para lograr resultados significativos en la reducción de la pigmentación y mejorar la apariencia de la piel.</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57" y="2026830"/>
            <a:ext cx="980905" cy="1836207"/>
          </a:xfrm>
          <a:prstGeom prst="rect">
            <a:avLst/>
          </a:prstGeom>
        </p:spPr>
      </p:pic>
    </p:spTree>
    <p:extLst>
      <p:ext uri="{BB962C8B-B14F-4D97-AF65-F5344CB8AC3E}">
        <p14:creationId xmlns:p14="http://schemas.microsoft.com/office/powerpoint/2010/main" val="614362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733441" cy="424732"/>
          </a:xfrm>
        </p:spPr>
        <p:txBody>
          <a:bodyPr/>
          <a:lstStyle/>
          <a:p>
            <a:r>
              <a:rPr lang="es-ES" sz="2400" spc="300" dirty="0"/>
              <a:t>Ácido </a:t>
            </a:r>
            <a:r>
              <a:rPr lang="es-ES" sz="2400" spc="300" dirty="0" err="1"/>
              <a:t>tranexámico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830997"/>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Su </a:t>
            </a:r>
            <a:r>
              <a:rPr lang="es-ES" sz="1600" b="1" dirty="0">
                <a:latin typeface="TT Commons Light" panose="02000506030000020003" pitchFamily="50" charset="0"/>
              </a:rPr>
              <a:t>mecanismo de acción </a:t>
            </a:r>
            <a:r>
              <a:rPr lang="es-ES" sz="1600" dirty="0">
                <a:latin typeface="TT Commons Light" panose="02000506030000020003" pitchFamily="50" charset="0"/>
              </a:rPr>
              <a:t>como agente </a:t>
            </a:r>
            <a:r>
              <a:rPr lang="es-ES" sz="1600" dirty="0" err="1">
                <a:latin typeface="TT Commons Light" panose="02000506030000020003" pitchFamily="50" charset="0"/>
              </a:rPr>
              <a:t>despigmentante</a:t>
            </a:r>
            <a:r>
              <a:rPr lang="es-ES" sz="1600" dirty="0">
                <a:latin typeface="TT Commons Light" panose="02000506030000020003" pitchFamily="50" charset="0"/>
              </a:rPr>
              <a:t> se explica ya que inhibe la producción de </a:t>
            </a:r>
            <a:r>
              <a:rPr lang="es-ES" sz="1600" dirty="0" err="1">
                <a:latin typeface="TT Commons Light" panose="02000506030000020003" pitchFamily="50" charset="0"/>
              </a:rPr>
              <a:t>plasmina</a:t>
            </a:r>
            <a:r>
              <a:rPr lang="es-ES" sz="1600" dirty="0">
                <a:latin typeface="TT Commons Light" panose="02000506030000020003" pitchFamily="50" charset="0"/>
              </a:rPr>
              <a:t>, una enzima que desencadena la síntesis de melanina. Al bloquear este proceso, el ácido </a:t>
            </a:r>
            <a:r>
              <a:rPr lang="es-ES" sz="1600" dirty="0" err="1">
                <a:latin typeface="TT Commons Light" panose="02000506030000020003" pitchFamily="50" charset="0"/>
              </a:rPr>
              <a:t>tranexámico</a:t>
            </a:r>
            <a:r>
              <a:rPr lang="es-ES" sz="1600" dirty="0">
                <a:latin typeface="TT Commons Light" panose="02000506030000020003" pitchFamily="50" charset="0"/>
              </a:rPr>
              <a:t> reduce la formación de manchas oscuras y la </a:t>
            </a:r>
            <a:r>
              <a:rPr lang="es-ES" sz="1600" dirty="0" err="1">
                <a:latin typeface="TT Commons Light" panose="02000506030000020003" pitchFamily="50" charset="0"/>
              </a:rPr>
              <a:t>hiperpigmentación</a:t>
            </a:r>
            <a:r>
              <a:rPr lang="es-ES" sz="1600" dirty="0">
                <a:latin typeface="TT Commons Light" panose="02000506030000020003" pitchFamily="50" charset="0"/>
              </a:rPr>
              <a:t>.</a:t>
            </a:r>
          </a:p>
        </p:txBody>
      </p:sp>
      <p:grpSp>
        <p:nvGrpSpPr>
          <p:cNvPr id="46" name="Grupo 45"/>
          <p:cNvGrpSpPr/>
          <p:nvPr/>
        </p:nvGrpSpPr>
        <p:grpSpPr>
          <a:xfrm>
            <a:off x="987276" y="2257539"/>
            <a:ext cx="7002468" cy="2793372"/>
            <a:chOff x="987276" y="2257539"/>
            <a:chExt cx="7002468" cy="2793372"/>
          </a:xfrm>
        </p:grpSpPr>
        <p:cxnSp>
          <p:nvCxnSpPr>
            <p:cNvPr id="41" name="Conector angular 40"/>
            <p:cNvCxnSpPr/>
            <p:nvPr/>
          </p:nvCxnSpPr>
          <p:spPr>
            <a:xfrm rot="10800000" flipV="1">
              <a:off x="3951185" y="2961771"/>
              <a:ext cx="2176978" cy="165214"/>
            </a:xfrm>
            <a:prstGeom prst="bentConnector3">
              <a:avLst>
                <a:gd name="adj1" fmla="val 37854"/>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1072019" y="2257539"/>
              <a:ext cx="2657934" cy="261610"/>
            </a:xfrm>
            <a:prstGeom prst="rect">
              <a:avLst/>
            </a:prstGeom>
            <a:solidFill>
              <a:srgbClr val="C00000"/>
            </a:solidFill>
          </p:spPr>
          <p:txBody>
            <a:bodyPr wrap="square" rtlCol="0">
              <a:spAutoFit/>
            </a:bodyPr>
            <a:lstStyle/>
            <a:p>
              <a:pPr algn="ctr"/>
              <a:r>
                <a:rPr lang="es-ES" sz="1100" b="1" dirty="0" err="1">
                  <a:solidFill>
                    <a:schemeClr val="bg1"/>
                  </a:solidFill>
                  <a:latin typeface="TT Commons" panose="02000506040000020004" pitchFamily="50" charset="0"/>
                </a:rPr>
                <a:t>Melanogénesis</a:t>
              </a:r>
              <a:r>
                <a:rPr lang="es-ES" sz="1100" b="1" dirty="0">
                  <a:solidFill>
                    <a:schemeClr val="bg1"/>
                  </a:solidFill>
                  <a:latin typeface="TT Commons" panose="02000506040000020004" pitchFamily="50" charset="0"/>
                </a:rPr>
                <a:t> – Síntesis de melanina</a:t>
              </a:r>
              <a:endParaRPr lang="en-US" sz="1100" b="1" dirty="0">
                <a:solidFill>
                  <a:schemeClr val="bg1"/>
                </a:solidFill>
                <a:latin typeface="TT Commons" panose="02000506040000020004" pitchFamily="50" charset="0"/>
              </a:endParaRPr>
            </a:p>
          </p:txBody>
        </p:sp>
        <p:sp>
          <p:nvSpPr>
            <p:cNvPr id="7" name="CuadroTexto 6"/>
            <p:cNvSpPr txBox="1"/>
            <p:nvPr/>
          </p:nvSpPr>
          <p:spPr>
            <a:xfrm>
              <a:off x="987276" y="4789301"/>
              <a:ext cx="2664296" cy="261610"/>
            </a:xfrm>
            <a:prstGeom prst="rect">
              <a:avLst/>
            </a:prstGeom>
            <a:solidFill>
              <a:srgbClr val="C00000"/>
            </a:solidFill>
          </p:spPr>
          <p:txBody>
            <a:bodyPr wrap="square" rtlCol="0">
              <a:spAutoFit/>
            </a:bodyPr>
            <a:lstStyle/>
            <a:p>
              <a:pPr algn="ctr"/>
              <a:r>
                <a:rPr lang="es-ES" sz="1100" b="1" dirty="0" err="1">
                  <a:solidFill>
                    <a:schemeClr val="bg1"/>
                  </a:solidFill>
                  <a:latin typeface="TT Commons" panose="02000506040000020004" pitchFamily="50" charset="0"/>
                </a:rPr>
                <a:t>Melanocito</a:t>
              </a:r>
              <a:endParaRPr lang="en-US" sz="1100" b="1" dirty="0">
                <a:solidFill>
                  <a:schemeClr val="bg1"/>
                </a:solidFill>
                <a:latin typeface="TT Commons" panose="02000506040000020004" pitchFamily="50" charset="0"/>
              </a:endParaRPr>
            </a:p>
          </p:txBody>
        </p:sp>
        <p:sp>
          <p:nvSpPr>
            <p:cNvPr id="8" name="CuadroTexto 7"/>
            <p:cNvSpPr txBox="1"/>
            <p:nvPr/>
          </p:nvSpPr>
          <p:spPr>
            <a:xfrm>
              <a:off x="5325448" y="4725861"/>
              <a:ext cx="2664296" cy="261610"/>
            </a:xfrm>
            <a:prstGeom prst="rect">
              <a:avLst/>
            </a:prstGeom>
            <a:solidFill>
              <a:srgbClr val="C00000"/>
            </a:solidFill>
          </p:spPr>
          <p:txBody>
            <a:bodyPr wrap="square" rtlCol="0">
              <a:spAutoFit/>
            </a:bodyPr>
            <a:lstStyle/>
            <a:p>
              <a:pPr algn="ctr"/>
              <a:r>
                <a:rPr lang="es-ES" sz="1100" b="1" dirty="0">
                  <a:solidFill>
                    <a:schemeClr val="bg1"/>
                  </a:solidFill>
                  <a:latin typeface="TT Commons" panose="02000506040000020004" pitchFamily="50" charset="0"/>
                </a:rPr>
                <a:t>Queratinocito</a:t>
              </a:r>
              <a:endParaRPr lang="en-US" sz="1100" b="1" dirty="0">
                <a:solidFill>
                  <a:schemeClr val="bg1"/>
                </a:solidFill>
                <a:latin typeface="TT Commons" panose="02000506040000020004" pitchFamily="50" charset="0"/>
              </a:endParaRPr>
            </a:p>
          </p:txBody>
        </p:sp>
        <p:sp>
          <p:nvSpPr>
            <p:cNvPr id="5" name="CuadroTexto 4"/>
            <p:cNvSpPr txBox="1"/>
            <p:nvPr/>
          </p:nvSpPr>
          <p:spPr>
            <a:xfrm>
              <a:off x="1635423" y="2747498"/>
              <a:ext cx="1215936"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a:latin typeface="TT Commons" panose="02000506040000020004" pitchFamily="50" charset="0"/>
                </a:rPr>
                <a:t>TIROSINA</a:t>
              </a:r>
              <a:endParaRPr lang="en-US" sz="1100" dirty="0">
                <a:latin typeface="TT Commons" panose="02000506040000020004" pitchFamily="50" charset="0"/>
              </a:endParaRPr>
            </a:p>
          </p:txBody>
        </p:sp>
        <p:sp>
          <p:nvSpPr>
            <p:cNvPr id="10" name="CuadroTexto 9"/>
            <p:cNvSpPr txBox="1"/>
            <p:nvPr/>
          </p:nvSpPr>
          <p:spPr>
            <a:xfrm>
              <a:off x="1602196" y="3259311"/>
              <a:ext cx="1215936"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a:latin typeface="TT Commons" panose="02000506040000020004" pitchFamily="50" charset="0"/>
                </a:rPr>
                <a:t>DOPA</a:t>
              </a:r>
              <a:endParaRPr lang="en-US" sz="1100" dirty="0">
                <a:latin typeface="TT Commons" panose="02000506040000020004" pitchFamily="50" charset="0"/>
              </a:endParaRPr>
            </a:p>
          </p:txBody>
        </p:sp>
        <p:sp>
          <p:nvSpPr>
            <p:cNvPr id="11" name="CuadroTexto 10"/>
            <p:cNvSpPr txBox="1"/>
            <p:nvPr/>
          </p:nvSpPr>
          <p:spPr>
            <a:xfrm>
              <a:off x="1644784" y="3775451"/>
              <a:ext cx="1215936"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a:latin typeface="TT Commons" panose="02000506040000020004" pitchFamily="50" charset="0"/>
                </a:rPr>
                <a:t>DOPAQUINONA</a:t>
              </a:r>
              <a:endParaRPr lang="en-US" sz="1100" dirty="0">
                <a:latin typeface="TT Commons" panose="02000506040000020004" pitchFamily="50" charset="0"/>
              </a:endParaRPr>
            </a:p>
          </p:txBody>
        </p:sp>
        <p:sp>
          <p:nvSpPr>
            <p:cNvPr id="13" name="CuadroTexto 12"/>
            <p:cNvSpPr txBox="1"/>
            <p:nvPr/>
          </p:nvSpPr>
          <p:spPr>
            <a:xfrm>
              <a:off x="1622306" y="4291591"/>
              <a:ext cx="1215936"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a:latin typeface="TT Commons" panose="02000506040000020004" pitchFamily="50" charset="0"/>
                </a:rPr>
                <a:t>MELANINA</a:t>
              </a:r>
              <a:endParaRPr lang="en-US" sz="1100" dirty="0">
                <a:latin typeface="TT Commons" panose="02000506040000020004" pitchFamily="50" charset="0"/>
              </a:endParaRPr>
            </a:p>
          </p:txBody>
        </p:sp>
        <p:sp>
          <p:nvSpPr>
            <p:cNvPr id="14" name="CuadroTexto 13"/>
            <p:cNvSpPr txBox="1"/>
            <p:nvPr/>
          </p:nvSpPr>
          <p:spPr>
            <a:xfrm>
              <a:off x="5512048" y="2830966"/>
              <a:ext cx="2295872"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a:latin typeface="TT Commons" panose="02000506040000020004" pitchFamily="50" charset="0"/>
                </a:rPr>
                <a:t>PROSTAGLANDINA E</a:t>
              </a:r>
              <a:endParaRPr lang="en-US" sz="1100" dirty="0">
                <a:latin typeface="TT Commons" panose="02000506040000020004" pitchFamily="50" charset="0"/>
              </a:endParaRPr>
            </a:p>
          </p:txBody>
        </p:sp>
        <p:sp>
          <p:nvSpPr>
            <p:cNvPr id="20" name="CuadroTexto 19"/>
            <p:cNvSpPr txBox="1"/>
            <p:nvPr/>
          </p:nvSpPr>
          <p:spPr>
            <a:xfrm>
              <a:off x="5512048" y="4302160"/>
              <a:ext cx="2295872"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a:latin typeface="TT Commons" panose="02000506040000020004" pitchFamily="50" charset="0"/>
                </a:rPr>
                <a:t>ACTIVADOR DEL PLASMINÓGENO</a:t>
              </a:r>
              <a:endParaRPr lang="en-US" sz="1100" dirty="0">
                <a:latin typeface="TT Commons" panose="02000506040000020004" pitchFamily="50" charset="0"/>
              </a:endParaRPr>
            </a:p>
          </p:txBody>
        </p:sp>
        <p:cxnSp>
          <p:nvCxnSpPr>
            <p:cNvPr id="9" name="Conector recto de flecha 8"/>
            <p:cNvCxnSpPr/>
            <p:nvPr/>
          </p:nvCxnSpPr>
          <p:spPr>
            <a:xfrm>
              <a:off x="2252752" y="3009108"/>
              <a:ext cx="0" cy="228349"/>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2" name="Conector recto de flecha 21"/>
            <p:cNvCxnSpPr/>
            <p:nvPr/>
          </p:nvCxnSpPr>
          <p:spPr>
            <a:xfrm>
              <a:off x="2243391" y="3520921"/>
              <a:ext cx="0" cy="228349"/>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3" name="Conector recto de flecha 22"/>
            <p:cNvCxnSpPr/>
            <p:nvPr/>
          </p:nvCxnSpPr>
          <p:spPr>
            <a:xfrm>
              <a:off x="2210164" y="4037061"/>
              <a:ext cx="0" cy="228349"/>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4" name="Conector recto de flecha 23"/>
            <p:cNvCxnSpPr/>
            <p:nvPr/>
          </p:nvCxnSpPr>
          <p:spPr>
            <a:xfrm flipV="1">
              <a:off x="6448152" y="3128491"/>
              <a:ext cx="0" cy="245238"/>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7" name="Conector recto de flecha 26"/>
            <p:cNvCxnSpPr/>
            <p:nvPr/>
          </p:nvCxnSpPr>
          <p:spPr>
            <a:xfrm flipV="1">
              <a:off x="6448337" y="3608716"/>
              <a:ext cx="0" cy="245238"/>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8" name="Conector recto de flecha 27"/>
            <p:cNvCxnSpPr/>
            <p:nvPr/>
          </p:nvCxnSpPr>
          <p:spPr>
            <a:xfrm flipV="1">
              <a:off x="6448152" y="4056922"/>
              <a:ext cx="0" cy="2452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2" name="CuadroTexto 31"/>
            <p:cNvSpPr txBox="1"/>
            <p:nvPr/>
          </p:nvSpPr>
          <p:spPr>
            <a:xfrm>
              <a:off x="2519570" y="3028479"/>
              <a:ext cx="752129" cy="230832"/>
            </a:xfrm>
            <a:prstGeom prst="rect">
              <a:avLst/>
            </a:prstGeom>
            <a:noFill/>
          </p:spPr>
          <p:txBody>
            <a:bodyPr wrap="none" rtlCol="0">
              <a:spAutoFit/>
            </a:bodyPr>
            <a:lstStyle/>
            <a:p>
              <a:r>
                <a:rPr lang="es-ES" sz="900" dirty="0">
                  <a:latin typeface="TT Commons" panose="02000506040000020004" pitchFamily="50" charset="0"/>
                </a:rPr>
                <a:t>TIROSINASA</a:t>
              </a:r>
              <a:endParaRPr lang="en-US" sz="900" dirty="0">
                <a:latin typeface="TT Commons" panose="02000506040000020004" pitchFamily="50" charset="0"/>
              </a:endParaRPr>
            </a:p>
          </p:txBody>
        </p:sp>
        <p:sp>
          <p:nvSpPr>
            <p:cNvPr id="35" name="CuadroTexto 34"/>
            <p:cNvSpPr txBox="1"/>
            <p:nvPr/>
          </p:nvSpPr>
          <p:spPr>
            <a:xfrm>
              <a:off x="2573571" y="3555861"/>
              <a:ext cx="752129" cy="230832"/>
            </a:xfrm>
            <a:prstGeom prst="rect">
              <a:avLst/>
            </a:prstGeom>
            <a:noFill/>
          </p:spPr>
          <p:txBody>
            <a:bodyPr wrap="none" rtlCol="0">
              <a:spAutoFit/>
            </a:bodyPr>
            <a:lstStyle/>
            <a:p>
              <a:r>
                <a:rPr lang="es-ES" sz="900" dirty="0">
                  <a:latin typeface="TT Commons" panose="02000506040000020004" pitchFamily="50" charset="0"/>
                </a:rPr>
                <a:t>TIROSINASA</a:t>
              </a:r>
              <a:endParaRPr lang="en-US" sz="900" dirty="0">
                <a:latin typeface="TT Commons" panose="02000506040000020004" pitchFamily="50" charset="0"/>
              </a:endParaRPr>
            </a:p>
          </p:txBody>
        </p:sp>
        <p:sp>
          <p:nvSpPr>
            <p:cNvPr id="36" name="CuadroTexto 35"/>
            <p:cNvSpPr txBox="1"/>
            <p:nvPr/>
          </p:nvSpPr>
          <p:spPr>
            <a:xfrm>
              <a:off x="2537074" y="4051467"/>
              <a:ext cx="752129" cy="230832"/>
            </a:xfrm>
            <a:prstGeom prst="rect">
              <a:avLst/>
            </a:prstGeom>
            <a:noFill/>
          </p:spPr>
          <p:txBody>
            <a:bodyPr wrap="none" rtlCol="0">
              <a:spAutoFit/>
            </a:bodyPr>
            <a:lstStyle/>
            <a:p>
              <a:r>
                <a:rPr lang="es-ES" sz="900" dirty="0">
                  <a:latin typeface="TT Commons" panose="02000506040000020004" pitchFamily="50" charset="0"/>
                </a:rPr>
                <a:t>TIROSINASA</a:t>
              </a:r>
              <a:endParaRPr lang="en-US" sz="900" dirty="0">
                <a:latin typeface="TT Commons" panose="02000506040000020004" pitchFamily="50" charset="0"/>
              </a:endParaRPr>
            </a:p>
          </p:txBody>
        </p:sp>
        <p:sp>
          <p:nvSpPr>
            <p:cNvPr id="37" name="CuadroTexto 36"/>
            <p:cNvSpPr txBox="1"/>
            <p:nvPr/>
          </p:nvSpPr>
          <p:spPr>
            <a:xfrm>
              <a:off x="4078375" y="2830966"/>
              <a:ext cx="1204176" cy="230832"/>
            </a:xfrm>
            <a:prstGeom prst="rect">
              <a:avLst/>
            </a:prstGeom>
            <a:noFill/>
          </p:spPr>
          <p:txBody>
            <a:bodyPr wrap="none" rtlCol="0">
              <a:spAutoFit/>
            </a:bodyPr>
            <a:lstStyle/>
            <a:p>
              <a:r>
                <a:rPr lang="es-ES" sz="900" dirty="0">
                  <a:latin typeface="TT Commons" panose="02000506040000020004" pitchFamily="50" charset="0"/>
                </a:rPr>
                <a:t>Activador de la enzima</a:t>
              </a:r>
              <a:endParaRPr lang="en-US" sz="900" dirty="0">
                <a:latin typeface="TT Commons" panose="02000506040000020004" pitchFamily="50" charset="0"/>
              </a:endParaRPr>
            </a:p>
          </p:txBody>
        </p:sp>
        <p:sp>
          <p:nvSpPr>
            <p:cNvPr id="38" name="CuadroTexto 37"/>
            <p:cNvSpPr txBox="1"/>
            <p:nvPr/>
          </p:nvSpPr>
          <p:spPr>
            <a:xfrm>
              <a:off x="3532697" y="2811214"/>
              <a:ext cx="423514" cy="523220"/>
            </a:xfrm>
            <a:prstGeom prst="rect">
              <a:avLst/>
            </a:prstGeom>
            <a:noFill/>
          </p:spPr>
          <p:txBody>
            <a:bodyPr wrap="none" rtlCol="0">
              <a:spAutoFit/>
            </a:bodyPr>
            <a:lstStyle/>
            <a:p>
              <a:r>
                <a:rPr lang="es-ES" sz="2800" b="1" dirty="0">
                  <a:solidFill>
                    <a:srgbClr val="C00000"/>
                  </a:solidFill>
                  <a:latin typeface="Arial Black" panose="020B0A04020102020204" pitchFamily="34" charset="0"/>
                </a:rPr>
                <a:t>x</a:t>
              </a:r>
              <a:endParaRPr lang="en-US" sz="2800" b="1" dirty="0">
                <a:solidFill>
                  <a:srgbClr val="C00000"/>
                </a:solidFill>
                <a:latin typeface="Arial Black" panose="020B0A04020102020204" pitchFamily="34" charset="0"/>
              </a:endParaRPr>
            </a:p>
          </p:txBody>
        </p:sp>
        <p:sp>
          <p:nvSpPr>
            <p:cNvPr id="39" name="CuadroTexto 38"/>
            <p:cNvSpPr txBox="1"/>
            <p:nvPr/>
          </p:nvSpPr>
          <p:spPr>
            <a:xfrm>
              <a:off x="6234082" y="3917931"/>
              <a:ext cx="423514" cy="523220"/>
            </a:xfrm>
            <a:prstGeom prst="rect">
              <a:avLst/>
            </a:prstGeom>
            <a:noFill/>
          </p:spPr>
          <p:txBody>
            <a:bodyPr wrap="none" rtlCol="0">
              <a:spAutoFit/>
            </a:bodyPr>
            <a:lstStyle/>
            <a:p>
              <a:r>
                <a:rPr lang="es-ES" sz="2800" b="1" dirty="0">
                  <a:solidFill>
                    <a:srgbClr val="C00000"/>
                  </a:solidFill>
                  <a:latin typeface="Arial Black" panose="020B0A04020102020204" pitchFamily="34" charset="0"/>
                </a:rPr>
                <a:t>x</a:t>
              </a:r>
              <a:endParaRPr lang="en-US" sz="2800" b="1" dirty="0">
                <a:solidFill>
                  <a:srgbClr val="C00000"/>
                </a:solidFill>
                <a:latin typeface="Arial Black" panose="020B0A04020102020204" pitchFamily="34" charset="0"/>
              </a:endParaRPr>
            </a:p>
          </p:txBody>
        </p:sp>
        <p:sp>
          <p:nvSpPr>
            <p:cNvPr id="17" name="CuadroTexto 16"/>
            <p:cNvSpPr txBox="1"/>
            <p:nvPr/>
          </p:nvSpPr>
          <p:spPr>
            <a:xfrm>
              <a:off x="5512048" y="3334434"/>
              <a:ext cx="2295872"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a:latin typeface="TT Commons" panose="02000506040000020004" pitchFamily="50" charset="0"/>
                </a:rPr>
                <a:t>ÁCIDO ARAQUINÓDICO</a:t>
              </a:r>
              <a:endParaRPr lang="en-US" sz="1100" dirty="0">
                <a:latin typeface="TT Commons" panose="02000506040000020004" pitchFamily="50" charset="0"/>
              </a:endParaRPr>
            </a:p>
          </p:txBody>
        </p:sp>
        <p:sp>
          <p:nvSpPr>
            <p:cNvPr id="18" name="CuadroTexto 17"/>
            <p:cNvSpPr txBox="1"/>
            <p:nvPr/>
          </p:nvSpPr>
          <p:spPr>
            <a:xfrm>
              <a:off x="5512048" y="3818297"/>
              <a:ext cx="2295872"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a:latin typeface="TT Commons" panose="02000506040000020004" pitchFamily="50" charset="0"/>
                </a:rPr>
                <a:t>PLASMINA</a:t>
              </a:r>
              <a:endParaRPr lang="en-US" sz="1100" dirty="0">
                <a:latin typeface="TT Commons" panose="02000506040000020004" pitchFamily="50" charset="0"/>
              </a:endParaRPr>
            </a:p>
          </p:txBody>
        </p:sp>
      </p:grpSp>
    </p:spTree>
    <p:extLst>
      <p:ext uri="{BB962C8B-B14F-4D97-AF65-F5344CB8AC3E}">
        <p14:creationId xmlns:p14="http://schemas.microsoft.com/office/powerpoint/2010/main" val="4003972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733441" cy="424732"/>
          </a:xfrm>
        </p:spPr>
        <p:txBody>
          <a:bodyPr/>
          <a:lstStyle/>
          <a:p>
            <a:r>
              <a:rPr lang="es-ES" sz="2400" spc="300" dirty="0"/>
              <a:t>Ácido </a:t>
            </a:r>
            <a:r>
              <a:rPr lang="es-ES" sz="2400" spc="300" dirty="0" err="1"/>
              <a:t>tranexámico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El ácido </a:t>
            </a:r>
            <a:r>
              <a:rPr lang="es-ES" sz="1600" dirty="0" err="1">
                <a:latin typeface="TT Commons Light" panose="02000506030000020003" pitchFamily="50" charset="0"/>
              </a:rPr>
              <a:t>tranexámico</a:t>
            </a:r>
            <a:r>
              <a:rPr lang="es-ES" sz="1600" dirty="0">
                <a:latin typeface="TT Commons Light" panose="02000506030000020003" pitchFamily="50" charset="0"/>
              </a:rPr>
              <a:t> es una opción contrastada para combatir la pigmentación cutánea. En resumen:</a:t>
            </a:r>
          </a:p>
          <a:p>
            <a:endParaRPr lang="es-ES" sz="1600" dirty="0">
              <a:latin typeface="TT Commons Light" panose="02000506030000020003" pitchFamily="50" charset="0"/>
            </a:endParaRPr>
          </a:p>
          <a:p>
            <a:r>
              <a:rPr lang="es-ES" sz="1600" b="1" dirty="0">
                <a:latin typeface="TT Commons Light" panose="02000506030000020003" pitchFamily="50" charset="0"/>
              </a:rPr>
              <a:t>Regula la actividad de los </a:t>
            </a:r>
            <a:r>
              <a:rPr lang="es-ES" sz="1600" b="1" dirty="0" err="1">
                <a:latin typeface="TT Commons Light" panose="02000506030000020003" pitchFamily="50" charset="0"/>
              </a:rPr>
              <a:t>melanocitos</a:t>
            </a:r>
            <a:r>
              <a:rPr lang="es-ES" sz="1600" dirty="0">
                <a:latin typeface="TT Commons Light" panose="02000506030000020003" pitchFamily="50" charset="0"/>
              </a:rPr>
              <a:t>, las células responsables de la producción de melanina: Al modular los mecanismos celulares implicados en la producción excesiva de melanina, el ácido </a:t>
            </a:r>
            <a:r>
              <a:rPr lang="es-ES" sz="1600" dirty="0" err="1">
                <a:latin typeface="TT Commons Light" panose="02000506030000020003" pitchFamily="50" charset="0"/>
              </a:rPr>
              <a:t>tranexámico</a:t>
            </a:r>
            <a:r>
              <a:rPr lang="es-ES" sz="1600" dirty="0">
                <a:latin typeface="TT Commons Light" panose="02000506030000020003" pitchFamily="50" charset="0"/>
              </a:rPr>
              <a:t> ayuda a prevenir y </a:t>
            </a:r>
            <a:r>
              <a:rPr lang="es-ES" sz="1600" b="1" dirty="0">
                <a:latin typeface="TT Commons Light" panose="02000506030000020003" pitchFamily="50" charset="0"/>
              </a:rPr>
              <a:t>reducir la formación de manchas</a:t>
            </a:r>
            <a:r>
              <a:rPr lang="es-ES" sz="1600" dirty="0">
                <a:latin typeface="TT Commons Light" panose="02000506030000020003" pitchFamily="50" charset="0"/>
              </a:rPr>
              <a:t>.</a:t>
            </a:r>
          </a:p>
          <a:p>
            <a:endParaRPr lang="es-ES" sz="1600" dirty="0">
              <a:latin typeface="TT Commons Light" panose="02000506030000020003" pitchFamily="50" charset="0"/>
            </a:endParaRPr>
          </a:p>
          <a:p>
            <a:r>
              <a:rPr lang="es-ES" sz="1600" b="1" dirty="0">
                <a:latin typeface="TT Commons Light" panose="02000506030000020003" pitchFamily="50" charset="0"/>
              </a:rPr>
              <a:t>Interviene en el proceso inflamatorio </a:t>
            </a:r>
            <a:r>
              <a:rPr lang="es-ES" sz="1600" dirty="0">
                <a:latin typeface="TT Commons Light" panose="02000506030000020003" pitchFamily="50" charset="0"/>
              </a:rPr>
              <a:t>asociado con la pigmentación cutánea: La inflamación crónica puede desencadenar la activación de </a:t>
            </a:r>
            <a:r>
              <a:rPr lang="es-ES" sz="1600" dirty="0" err="1">
                <a:latin typeface="TT Commons Light" panose="02000506030000020003" pitchFamily="50" charset="0"/>
              </a:rPr>
              <a:t>melanocitos</a:t>
            </a:r>
            <a:r>
              <a:rPr lang="es-ES" sz="1600" dirty="0">
                <a:latin typeface="TT Commons Light" panose="02000506030000020003" pitchFamily="50" charset="0"/>
              </a:rPr>
              <a:t> y la producción excesiva de melanina, lo que contribuye al desarrollo de manchas en la piel. Al inhibir este proceso inflamatorio, el ácido </a:t>
            </a:r>
            <a:r>
              <a:rPr lang="es-ES" sz="1600" dirty="0" err="1">
                <a:latin typeface="TT Commons Light" panose="02000506030000020003" pitchFamily="50" charset="0"/>
              </a:rPr>
              <a:t>tranexámico</a:t>
            </a:r>
            <a:r>
              <a:rPr lang="es-ES" sz="1600" dirty="0">
                <a:latin typeface="TT Commons Light" panose="02000506030000020003" pitchFamily="50" charset="0"/>
              </a:rPr>
              <a:t> reduce la formación y la intensidad de las manchas, especialmente después de agresiones externas o lesiones cutáneas como el acné.</a:t>
            </a:r>
          </a:p>
          <a:p>
            <a:endParaRPr lang="es-ES" sz="1600" dirty="0">
              <a:latin typeface="TT Commons Light" panose="02000506030000020003" pitchFamily="50" charset="0"/>
            </a:endParaRPr>
          </a:p>
          <a:p>
            <a:r>
              <a:rPr lang="es-ES" sz="1600" b="1" dirty="0">
                <a:latin typeface="TT Commons Light" panose="02000506030000020003" pitchFamily="50" charset="0"/>
              </a:rPr>
              <a:t>Ejerce efectos sobre la vascularización </a:t>
            </a:r>
            <a:r>
              <a:rPr lang="es-ES" sz="1600" dirty="0">
                <a:latin typeface="TT Commons Light" panose="02000506030000020003" pitchFamily="50" charset="0"/>
              </a:rPr>
              <a:t>de la piel: El </a:t>
            </a:r>
            <a:r>
              <a:rPr lang="es-ES" sz="1600" dirty="0" err="1">
                <a:latin typeface="TT Commons Light" panose="02000506030000020003" pitchFamily="50" charset="0"/>
              </a:rPr>
              <a:t>melasma</a:t>
            </a:r>
            <a:r>
              <a:rPr lang="es-ES" sz="1600" dirty="0">
                <a:latin typeface="TT Commons Light" panose="02000506030000020003" pitchFamily="50" charset="0"/>
              </a:rPr>
              <a:t> y otras formas de </a:t>
            </a:r>
            <a:r>
              <a:rPr lang="es-ES" sz="1600" dirty="0" err="1">
                <a:latin typeface="TT Commons Light" panose="02000506030000020003" pitchFamily="50" charset="0"/>
              </a:rPr>
              <a:t>hiperpigmentación</a:t>
            </a:r>
            <a:r>
              <a:rPr lang="es-ES" sz="1600" dirty="0">
                <a:latin typeface="TT Commons Light" panose="02000506030000020003" pitchFamily="50" charset="0"/>
              </a:rPr>
              <a:t> a menudo están asociados con un aumento en la vascularización local, lo que contribuye a su persistencia y resistencia al tratamiento. Al reducir esta vascularización excesiva, el ácido </a:t>
            </a:r>
            <a:r>
              <a:rPr lang="es-ES" sz="1600" dirty="0" err="1">
                <a:latin typeface="TT Commons Light" panose="02000506030000020003" pitchFamily="50" charset="0"/>
              </a:rPr>
              <a:t>tranexámico</a:t>
            </a:r>
            <a:r>
              <a:rPr lang="es-ES" sz="1600" dirty="0">
                <a:latin typeface="TT Commons Light" panose="02000506030000020003" pitchFamily="50" charset="0"/>
              </a:rPr>
              <a:t> ayuda a mejorar la apariencia de las manchas y a </a:t>
            </a:r>
            <a:r>
              <a:rPr lang="es-ES" sz="1600" b="1" dirty="0">
                <a:latin typeface="TT Commons Light" panose="02000506030000020003" pitchFamily="50" charset="0"/>
              </a:rPr>
              <a:t>prevenir su recurrencia</a:t>
            </a:r>
            <a:r>
              <a:rPr lang="es-ES" sz="1600" dirty="0">
                <a:latin typeface="TT Commons Light" panose="02000506030000020003" pitchFamily="50" charset="0"/>
              </a:rPr>
              <a:t>.</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3246942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793761" cy="424732"/>
          </a:xfrm>
        </p:spPr>
        <p:txBody>
          <a:bodyPr/>
          <a:lstStyle/>
          <a:p>
            <a:r>
              <a:rPr lang="en-US" sz="2400" spc="300" dirty="0"/>
              <a:t>NIACINAMIDA</a:t>
            </a:r>
            <a:endParaRPr lang="es-ES" sz="2400" spc="300" dirty="0"/>
          </a:p>
        </p:txBody>
      </p:sp>
      <p:sp>
        <p:nvSpPr>
          <p:cNvPr id="2" name="Rectángulo 1"/>
          <p:cNvSpPr/>
          <p:nvPr/>
        </p:nvSpPr>
        <p:spPr>
          <a:xfrm>
            <a:off x="698500" y="1235264"/>
            <a:ext cx="8341940" cy="3785652"/>
          </a:xfrm>
          <a:prstGeom prst="rect">
            <a:avLst/>
          </a:prstGeom>
        </p:spPr>
        <p:txBody>
          <a:bodyPr wrap="square">
            <a:spAutoFit/>
          </a:bodyPr>
          <a:lstStyle/>
          <a:p>
            <a:r>
              <a:rPr lang="es-ES" sz="1600" dirty="0">
                <a:latin typeface="TT Commons Light" panose="02000506030000020003" pitchFamily="50" charset="0"/>
              </a:rPr>
              <a:t>La </a:t>
            </a:r>
            <a:r>
              <a:rPr lang="es-ES" sz="1600" dirty="0" err="1">
                <a:latin typeface="TT Commons Light" panose="02000506030000020003" pitchFamily="50" charset="0"/>
              </a:rPr>
              <a:t>niacinamida</a:t>
            </a:r>
            <a:r>
              <a:rPr lang="es-ES" sz="1600" dirty="0">
                <a:latin typeface="TT Commons Light" panose="02000506030000020003" pitchFamily="50" charset="0"/>
              </a:rPr>
              <a:t>, también conocida como vitamina B3, es un ingrediente activo con numerosos beneficios, incluyendo sus </a:t>
            </a:r>
            <a:r>
              <a:rPr lang="es-ES" sz="1600" b="1" dirty="0">
                <a:latin typeface="TT Commons Light" panose="02000506030000020003" pitchFamily="50" charset="0"/>
              </a:rPr>
              <a:t>propiedades </a:t>
            </a:r>
            <a:r>
              <a:rPr lang="es-ES" sz="1600" b="1" dirty="0" err="1">
                <a:latin typeface="TT Commons Light" panose="02000506030000020003" pitchFamily="50" charset="0"/>
              </a:rPr>
              <a:t>despigmentantes</a:t>
            </a:r>
            <a:r>
              <a:rPr lang="es-ES" sz="1600" dirty="0">
                <a:latin typeface="TT Commons Light" panose="02000506030000020003" pitchFamily="50" charset="0"/>
              </a:rPr>
              <a:t>. Su mecanismo de acción involucra varios procesos clave en la piel:</a:t>
            </a:r>
          </a:p>
          <a:p>
            <a:endParaRPr lang="es-ES" sz="1600" dirty="0">
              <a:latin typeface="TT Commons Light" panose="02000506030000020003" pitchFamily="50" charset="0"/>
            </a:endParaRPr>
          </a:p>
          <a:p>
            <a:r>
              <a:rPr lang="es-ES" sz="1600" dirty="0">
                <a:latin typeface="TT Commons Light" panose="02000506030000020003" pitchFamily="50" charset="0"/>
              </a:rPr>
              <a:t>1. I</a:t>
            </a:r>
            <a:r>
              <a:rPr lang="es-ES" sz="1600" b="1" dirty="0">
                <a:latin typeface="TT Commons Light" panose="02000506030000020003" pitchFamily="50" charset="0"/>
              </a:rPr>
              <a:t>nhibición de la Transferencia de Melanina: </a:t>
            </a:r>
            <a:r>
              <a:rPr lang="es-ES" sz="1600" dirty="0">
                <a:latin typeface="TT Commons Light" panose="02000506030000020003" pitchFamily="50" charset="0"/>
              </a:rPr>
              <a:t>La </a:t>
            </a:r>
            <a:r>
              <a:rPr lang="es-ES" sz="1600" dirty="0" err="1">
                <a:latin typeface="TT Commons Light" panose="02000506030000020003" pitchFamily="50" charset="0"/>
              </a:rPr>
              <a:t>niacinamida</a:t>
            </a:r>
            <a:r>
              <a:rPr lang="es-ES" sz="1600" dirty="0">
                <a:latin typeface="TT Commons Light" panose="02000506030000020003" pitchFamily="50" charset="0"/>
              </a:rPr>
              <a:t> inhibe la transferencia de melanina de los </a:t>
            </a:r>
            <a:r>
              <a:rPr lang="es-ES" sz="1600" dirty="0" err="1">
                <a:latin typeface="TT Commons Light" panose="02000506030000020003" pitchFamily="50" charset="0"/>
              </a:rPr>
              <a:t>melanocitos</a:t>
            </a:r>
            <a:r>
              <a:rPr lang="es-ES" sz="1600" dirty="0">
                <a:latin typeface="TT Commons Light" panose="02000506030000020003" pitchFamily="50" charset="0"/>
              </a:rPr>
              <a:t> a los queratinocitos, lo que resulta en una reducción de la pigmentación de la piel y en la atenuación de las manchas oscuras.</a:t>
            </a:r>
          </a:p>
          <a:p>
            <a:endParaRPr lang="es-ES" sz="1600" dirty="0">
              <a:latin typeface="TT Commons Light" panose="02000506030000020003" pitchFamily="50" charset="0"/>
            </a:endParaRPr>
          </a:p>
          <a:p>
            <a:r>
              <a:rPr lang="es-ES" sz="1600" b="1" dirty="0">
                <a:latin typeface="TT Commons Light" panose="02000506030000020003" pitchFamily="50" charset="0"/>
              </a:rPr>
              <a:t>2. Bloqueo de la Transferencia de </a:t>
            </a:r>
            <a:r>
              <a:rPr lang="es-ES" sz="1600" b="1" dirty="0" err="1">
                <a:latin typeface="TT Commons Light" panose="02000506030000020003" pitchFamily="50" charset="0"/>
              </a:rPr>
              <a:t>Melanosomas</a:t>
            </a:r>
            <a:r>
              <a:rPr lang="es-ES" sz="1600" b="1" dirty="0">
                <a:latin typeface="TT Commons Light" panose="02000506030000020003" pitchFamily="50" charset="0"/>
              </a:rPr>
              <a:t>: </a:t>
            </a:r>
            <a:r>
              <a:rPr lang="es-ES" sz="1600" dirty="0">
                <a:latin typeface="TT Commons Light" panose="02000506030000020003" pitchFamily="50" charset="0"/>
              </a:rPr>
              <a:t>Además, la </a:t>
            </a:r>
            <a:r>
              <a:rPr lang="es-ES" sz="1600" dirty="0" err="1">
                <a:latin typeface="TT Commons Light" panose="02000506030000020003" pitchFamily="50" charset="0"/>
              </a:rPr>
              <a:t>niacinamida</a:t>
            </a:r>
            <a:r>
              <a:rPr lang="es-ES" sz="1600" dirty="0">
                <a:latin typeface="TT Commons Light" panose="02000506030000020003" pitchFamily="50" charset="0"/>
              </a:rPr>
              <a:t> interfiere con la transferencia de </a:t>
            </a:r>
            <a:r>
              <a:rPr lang="es-ES" sz="1600" dirty="0" err="1">
                <a:latin typeface="TT Commons Light" panose="02000506030000020003" pitchFamily="50" charset="0"/>
              </a:rPr>
              <a:t>melanosomas</a:t>
            </a:r>
            <a:r>
              <a:rPr lang="es-ES" sz="1600" dirty="0">
                <a:latin typeface="TT Commons Light" panose="02000506030000020003" pitchFamily="50" charset="0"/>
              </a:rPr>
              <a:t> (orgánulos que contienen melanina) de los </a:t>
            </a:r>
            <a:r>
              <a:rPr lang="es-ES" sz="1600" dirty="0" err="1">
                <a:latin typeface="TT Commons Light" panose="02000506030000020003" pitchFamily="50" charset="0"/>
              </a:rPr>
              <a:t>melanocitos</a:t>
            </a:r>
            <a:r>
              <a:rPr lang="es-ES" sz="1600" dirty="0">
                <a:latin typeface="TT Commons Light" panose="02000506030000020003" pitchFamily="50" charset="0"/>
              </a:rPr>
              <a:t> a los queratinocitos, lo que ayuda a prevenir la formación de nuevas manchas pigmentarias.</a:t>
            </a:r>
          </a:p>
          <a:p>
            <a:endParaRPr lang="es-ES" sz="1600" dirty="0">
              <a:latin typeface="TT Commons Light" panose="02000506030000020003" pitchFamily="50" charset="0"/>
            </a:endParaRPr>
          </a:p>
          <a:p>
            <a:r>
              <a:rPr lang="es-ES" sz="1600" b="1" dirty="0">
                <a:latin typeface="TT Commons Light" panose="02000506030000020003" pitchFamily="50" charset="0"/>
              </a:rPr>
              <a:t>3. Reducción de la </a:t>
            </a:r>
            <a:r>
              <a:rPr lang="es-ES" sz="1600" b="1" dirty="0" err="1">
                <a:latin typeface="TT Commons Light" panose="02000506030000020003" pitchFamily="50" charset="0"/>
              </a:rPr>
              <a:t>Hiperpigmentación</a:t>
            </a:r>
            <a:r>
              <a:rPr lang="es-ES" sz="1600" b="1" dirty="0">
                <a:latin typeface="TT Commons Light" panose="02000506030000020003" pitchFamily="50" charset="0"/>
              </a:rPr>
              <a:t> </a:t>
            </a:r>
            <a:r>
              <a:rPr lang="es-ES" sz="1600" b="1" dirty="0" err="1">
                <a:latin typeface="TT Commons Light" panose="02000506030000020003" pitchFamily="50" charset="0"/>
              </a:rPr>
              <a:t>Postinflamatoria</a:t>
            </a:r>
            <a:r>
              <a:rPr lang="es-ES" sz="1600" b="1" dirty="0">
                <a:latin typeface="TT Commons Light" panose="02000506030000020003" pitchFamily="50" charset="0"/>
              </a:rPr>
              <a:t>: </a:t>
            </a:r>
            <a:r>
              <a:rPr lang="es-ES" sz="1600" dirty="0">
                <a:latin typeface="TT Commons Light" panose="02000506030000020003" pitchFamily="50" charset="0"/>
              </a:rPr>
              <a:t>La </a:t>
            </a:r>
            <a:r>
              <a:rPr lang="es-ES" sz="1600" dirty="0" err="1">
                <a:latin typeface="TT Commons Light" panose="02000506030000020003" pitchFamily="50" charset="0"/>
              </a:rPr>
              <a:t>niacinamida</a:t>
            </a:r>
            <a:r>
              <a:rPr lang="es-ES" sz="1600" dirty="0">
                <a:latin typeface="TT Commons Light" panose="02000506030000020003" pitchFamily="50" charset="0"/>
              </a:rPr>
              <a:t> también puede reducir la </a:t>
            </a:r>
            <a:r>
              <a:rPr lang="es-ES" sz="1600" dirty="0" err="1">
                <a:latin typeface="TT Commons Light" panose="02000506030000020003" pitchFamily="50" charset="0"/>
              </a:rPr>
              <a:t>hiperpigmentación</a:t>
            </a:r>
            <a:r>
              <a:rPr lang="es-ES" sz="1600" dirty="0">
                <a:latin typeface="TT Commons Light" panose="02000506030000020003" pitchFamily="50" charset="0"/>
              </a:rPr>
              <a:t> </a:t>
            </a:r>
            <a:r>
              <a:rPr lang="es-ES" sz="1600" dirty="0" err="1">
                <a:latin typeface="TT Commons Light" panose="02000506030000020003" pitchFamily="50" charset="0"/>
              </a:rPr>
              <a:t>postinflamatoria</a:t>
            </a:r>
            <a:r>
              <a:rPr lang="es-ES" sz="1600" dirty="0">
                <a:latin typeface="TT Commons Light" panose="02000506030000020003" pitchFamily="50" charset="0"/>
              </a:rPr>
              <a:t>,  ya que ayuda a inhibir la respuesta inflamatoria y la producción excesiva de melanina durante el proceso de curación.</a:t>
            </a:r>
          </a:p>
        </p:txBody>
      </p:sp>
    </p:spTree>
    <p:extLst>
      <p:ext uri="{BB962C8B-B14F-4D97-AF65-F5344CB8AC3E}">
        <p14:creationId xmlns:p14="http://schemas.microsoft.com/office/powerpoint/2010/main" val="3751536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793761" cy="424732"/>
          </a:xfrm>
        </p:spPr>
        <p:txBody>
          <a:bodyPr/>
          <a:lstStyle/>
          <a:p>
            <a:r>
              <a:rPr lang="en-US" sz="2400" spc="300" dirty="0"/>
              <a:t>NIACINAMIDA</a:t>
            </a:r>
            <a:endParaRPr lang="es-ES" sz="2400" spc="300" dirty="0"/>
          </a:p>
        </p:txBody>
      </p:sp>
      <p:sp>
        <p:nvSpPr>
          <p:cNvPr id="2" name="Rectángulo 1"/>
          <p:cNvSpPr/>
          <p:nvPr/>
        </p:nvSpPr>
        <p:spPr>
          <a:xfrm>
            <a:off x="3279800" y="1344538"/>
            <a:ext cx="5544616" cy="3539430"/>
          </a:xfrm>
          <a:prstGeom prst="rect">
            <a:avLst/>
          </a:prstGeom>
        </p:spPr>
        <p:txBody>
          <a:bodyPr wrap="square">
            <a:spAutoFit/>
          </a:bodyPr>
          <a:lstStyle/>
          <a:p>
            <a:r>
              <a:rPr lang="es-ES" sz="1600" b="1" dirty="0">
                <a:latin typeface="TT Commons Light" panose="02000506030000020003" pitchFamily="50" charset="0"/>
              </a:rPr>
              <a:t>Beneficios:</a:t>
            </a:r>
          </a:p>
          <a:p>
            <a:endParaRPr lang="es-ES" sz="1600" dirty="0">
              <a:latin typeface="TT Commons Light" panose="02000506030000020003" pitchFamily="50" charset="0"/>
            </a:endParaRPr>
          </a:p>
          <a:p>
            <a:pPr marL="285750" indent="-285750">
              <a:buFont typeface="Arial" panose="020B0604020202020204" pitchFamily="34" charset="0"/>
              <a:buChar char="•"/>
            </a:pPr>
            <a:r>
              <a:rPr lang="es-ES" sz="1600" b="1" dirty="0">
                <a:latin typeface="TT Commons Light" panose="02000506030000020003" pitchFamily="50" charset="0"/>
              </a:rPr>
              <a:t>Reducción de Manchas Oscuras: </a:t>
            </a:r>
            <a:r>
              <a:rPr lang="es-ES" sz="1600" dirty="0">
                <a:latin typeface="TT Commons Light" panose="02000506030000020003" pitchFamily="50" charset="0"/>
              </a:rPr>
              <a:t>Ayuda a reducir la apariencia de manchas oscuras, incluyendo las causadas por la exposición al sol, el envejecimiento y el acné.</a:t>
            </a:r>
          </a:p>
          <a:p>
            <a:pPr marL="285750" indent="-285750">
              <a:buFont typeface="Arial" panose="020B0604020202020204" pitchFamily="34" charset="0"/>
              <a:buChar char="•"/>
            </a:pPr>
            <a:endParaRPr lang="es-ES" sz="1600" dirty="0">
              <a:latin typeface="TT Commons Light" panose="02000506030000020003" pitchFamily="50" charset="0"/>
            </a:endParaRPr>
          </a:p>
          <a:p>
            <a:pPr marL="285750" indent="-285750">
              <a:buFont typeface="Arial" panose="020B0604020202020204" pitchFamily="34" charset="0"/>
              <a:buChar char="•"/>
            </a:pPr>
            <a:r>
              <a:rPr lang="es-ES" sz="1600" b="1" dirty="0">
                <a:latin typeface="TT Commons Light" panose="02000506030000020003" pitchFamily="50" charset="0"/>
              </a:rPr>
              <a:t>Uniformidad del Tono de la Piel: </a:t>
            </a:r>
            <a:r>
              <a:rPr lang="es-ES" sz="1600" dirty="0">
                <a:latin typeface="TT Commons Light" panose="02000506030000020003" pitchFamily="50" charset="0"/>
              </a:rPr>
              <a:t>Promueve un tono de piel más uniforme y radiante.</a:t>
            </a:r>
          </a:p>
          <a:p>
            <a:pPr marL="285750" indent="-285750">
              <a:buFont typeface="Arial" panose="020B0604020202020204" pitchFamily="34" charset="0"/>
              <a:buChar char="•"/>
            </a:pPr>
            <a:endParaRPr lang="es-ES" sz="1600" b="1" dirty="0">
              <a:latin typeface="TT Commons Light" panose="02000506030000020003" pitchFamily="50" charset="0"/>
            </a:endParaRPr>
          </a:p>
          <a:p>
            <a:pPr marL="285750" indent="-285750">
              <a:buFont typeface="Arial" panose="020B0604020202020204" pitchFamily="34" charset="0"/>
              <a:buChar char="•"/>
            </a:pPr>
            <a:r>
              <a:rPr lang="es-ES" sz="1600" b="1" dirty="0">
                <a:latin typeface="TT Commons Light" panose="02000506030000020003" pitchFamily="50" charset="0"/>
              </a:rPr>
              <a:t>Compatibilidad con Todos los Tipos de Piel: </a:t>
            </a:r>
            <a:r>
              <a:rPr lang="es-ES" sz="1600" dirty="0">
                <a:latin typeface="TT Commons Light" panose="02000506030000020003" pitchFamily="50" charset="0"/>
              </a:rPr>
              <a:t>La </a:t>
            </a:r>
            <a:r>
              <a:rPr lang="es-ES" sz="1600" dirty="0" err="1">
                <a:latin typeface="TT Commons Light" panose="02000506030000020003" pitchFamily="50" charset="0"/>
              </a:rPr>
              <a:t>niacinamida</a:t>
            </a:r>
            <a:r>
              <a:rPr lang="es-ES" sz="1600" dirty="0">
                <a:latin typeface="TT Commons Light" panose="02000506030000020003" pitchFamily="50" charset="0"/>
              </a:rPr>
              <a:t> es conocida por ser un ingrediente suave y bien tolerado, lo que la hace adecuada para todos los tipos de piel, incluyendo la piel sensible. Además, su acción </a:t>
            </a:r>
            <a:r>
              <a:rPr lang="es-ES" sz="1600" dirty="0" err="1">
                <a:latin typeface="TT Commons Light" panose="02000506030000020003" pitchFamily="50" charset="0"/>
              </a:rPr>
              <a:t>seborreguladora</a:t>
            </a:r>
            <a:r>
              <a:rPr lang="es-ES" sz="1600" dirty="0">
                <a:latin typeface="TT Commons Light" panose="02000506030000020003" pitchFamily="50" charset="0"/>
              </a:rPr>
              <a:t> la convierte en una opción ideal para las pieles grasas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544" y="2208634"/>
            <a:ext cx="2094412" cy="1745343"/>
          </a:xfrm>
          <a:prstGeom prst="rect">
            <a:avLst/>
          </a:prstGeom>
        </p:spPr>
      </p:pic>
    </p:spTree>
    <p:extLst>
      <p:ext uri="{BB962C8B-B14F-4D97-AF65-F5344CB8AC3E}">
        <p14:creationId xmlns:p14="http://schemas.microsoft.com/office/powerpoint/2010/main" val="285116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Resultado de imagen de queratinocitos"/>
          <p:cNvPicPr>
            <a:picLocks noChangeAspect="1" noChangeArrowheads="1"/>
          </p:cNvPicPr>
          <p:nvPr/>
        </p:nvPicPr>
        <p:blipFill>
          <a:blip r:embed="rId2" cstate="print"/>
          <a:srcRect/>
          <a:stretch>
            <a:fillRect/>
          </a:stretch>
        </p:blipFill>
        <p:spPr bwMode="auto">
          <a:xfrm>
            <a:off x="703301" y="3115158"/>
            <a:ext cx="2808312" cy="1891915"/>
          </a:xfrm>
          <a:prstGeom prst="rect">
            <a:avLst/>
          </a:prstGeom>
          <a:noFill/>
        </p:spPr>
      </p:pic>
      <p:sp>
        <p:nvSpPr>
          <p:cNvPr id="17" name="16 CuadroTexto"/>
          <p:cNvSpPr txBox="1"/>
          <p:nvPr/>
        </p:nvSpPr>
        <p:spPr>
          <a:xfrm>
            <a:off x="3719742" y="1200522"/>
            <a:ext cx="5112568" cy="1169551"/>
          </a:xfrm>
          <a:prstGeom prst="rect">
            <a:avLst/>
          </a:prstGeom>
          <a:noFill/>
        </p:spPr>
        <p:txBody>
          <a:bodyPr wrap="square" rtlCol="0">
            <a:spAutoFit/>
          </a:bodyPr>
          <a:lstStyle/>
          <a:p>
            <a:pPr marL="342900" indent="-342900" algn="just"/>
            <a:r>
              <a:rPr lang="es-ES" sz="1400" dirty="0">
                <a:latin typeface="TT Commons" panose="02000506040000020004" pitchFamily="50" charset="0"/>
              </a:rPr>
              <a:t>El color de la piel es el resultado de la combinación de una serie de componentes como son el rojo de la oxihemoglobina, el azulado de la hemoglobina reducida, el amarillo del caroteno y el pardo de la melanina.</a:t>
            </a:r>
          </a:p>
          <a:p>
            <a:pPr marL="342900" indent="-342900" algn="just"/>
            <a:endParaRPr lang="es-ES" sz="1400" dirty="0">
              <a:latin typeface="TT Commons" panose="02000506040000020004" pitchFamily="50" charset="0"/>
            </a:endParaRPr>
          </a:p>
        </p:txBody>
      </p:sp>
      <p:pic>
        <p:nvPicPr>
          <p:cNvPr id="25" name="24 Imagen" descr="melanocito.png"/>
          <p:cNvPicPr>
            <a:picLocks noChangeAspect="1"/>
          </p:cNvPicPr>
          <p:nvPr/>
        </p:nvPicPr>
        <p:blipFill>
          <a:blip r:embed="rId3" cstate="print"/>
          <a:stretch>
            <a:fillRect/>
          </a:stretch>
        </p:blipFill>
        <p:spPr>
          <a:xfrm>
            <a:off x="847316" y="1200522"/>
            <a:ext cx="2311551" cy="2089369"/>
          </a:xfrm>
          <a:prstGeom prst="rect">
            <a:avLst/>
          </a:prstGeom>
        </p:spPr>
      </p:pic>
      <p:sp>
        <p:nvSpPr>
          <p:cNvPr id="26" name="25 CuadroTexto"/>
          <p:cNvSpPr txBox="1"/>
          <p:nvPr/>
        </p:nvSpPr>
        <p:spPr>
          <a:xfrm>
            <a:off x="3655628" y="2245206"/>
            <a:ext cx="5240796" cy="2893100"/>
          </a:xfrm>
          <a:prstGeom prst="rect">
            <a:avLst/>
          </a:prstGeom>
          <a:noFill/>
        </p:spPr>
        <p:txBody>
          <a:bodyPr wrap="square" rtlCol="0">
            <a:spAutoFit/>
          </a:bodyPr>
          <a:lstStyle/>
          <a:p>
            <a:pPr marL="342900" indent="-342900" algn="just"/>
            <a:endParaRPr lang="es-ES" sz="1400" dirty="0">
              <a:latin typeface="TT Commons" panose="02000506040000020004" pitchFamily="50" charset="0"/>
            </a:endParaRPr>
          </a:p>
          <a:p>
            <a:pPr marL="342900" indent="-342900" algn="just"/>
            <a:r>
              <a:rPr lang="es-ES" sz="1400" dirty="0">
                <a:latin typeface="TT Commons" panose="02000506040000020004" pitchFamily="50" charset="0"/>
              </a:rPr>
              <a:t>La melanina, el pigmento natural de la piel, se sintetiza en los </a:t>
            </a:r>
            <a:r>
              <a:rPr lang="es-ES" sz="1400" dirty="0" err="1">
                <a:latin typeface="TT Commons" panose="02000506040000020004" pitchFamily="50" charset="0"/>
              </a:rPr>
              <a:t>melanocitos</a:t>
            </a:r>
            <a:r>
              <a:rPr lang="es-ES" sz="1400" dirty="0">
                <a:latin typeface="TT Commons" panose="02000506040000020004" pitchFamily="50" charset="0"/>
              </a:rPr>
              <a:t> en diversas concentraciones, dependiendo del tipo de piel (disposición genética) y de los efectos ambientales. Los </a:t>
            </a:r>
            <a:r>
              <a:rPr lang="es-ES" sz="1400" dirty="0" err="1">
                <a:latin typeface="TT Commons" panose="02000506040000020004" pitchFamily="50" charset="0"/>
              </a:rPr>
              <a:t>melanocitos</a:t>
            </a:r>
            <a:r>
              <a:rPr lang="es-ES" sz="1400" dirty="0">
                <a:latin typeface="TT Commons" panose="02000506040000020004" pitchFamily="50" charset="0"/>
              </a:rPr>
              <a:t> son células que se dan en la membrana basal de la epidermis. La luz ultravioleta estimula las células en su capa basal, causándolas dividirse más rápidamente. Los </a:t>
            </a:r>
            <a:r>
              <a:rPr lang="es-ES" sz="1400" dirty="0" err="1">
                <a:latin typeface="TT Commons" panose="02000506040000020004" pitchFamily="50" charset="0"/>
              </a:rPr>
              <a:t>melanocitos</a:t>
            </a:r>
            <a:r>
              <a:rPr lang="es-ES" sz="1400" dirty="0">
                <a:latin typeface="TT Commons" panose="02000506040000020004" pitchFamily="50" charset="0"/>
              </a:rPr>
              <a:t> se estimulan también por luz ultravioleta, produciendo cantidades mayores de melanina.</a:t>
            </a:r>
          </a:p>
          <a:p>
            <a:pPr marL="342900" indent="-342900" algn="just"/>
            <a:endParaRPr lang="es-ES" sz="1400" dirty="0">
              <a:latin typeface="TT Commons" panose="02000506040000020004" pitchFamily="50" charset="0"/>
            </a:endParaRPr>
          </a:p>
          <a:p>
            <a:pPr marL="342900" indent="-342900" algn="just"/>
            <a:r>
              <a:rPr lang="es-ES" sz="1400" dirty="0">
                <a:latin typeface="TT Commons" panose="02000506040000020004" pitchFamily="50" charset="0"/>
              </a:rPr>
              <a:t>La melanina se transporta después dentro de los </a:t>
            </a:r>
            <a:r>
              <a:rPr lang="es-ES" sz="1400" dirty="0" err="1">
                <a:latin typeface="TT Commons" panose="02000506040000020004" pitchFamily="50" charset="0"/>
              </a:rPr>
              <a:t>queratinocitos</a:t>
            </a:r>
            <a:r>
              <a:rPr lang="es-ES" sz="1400" dirty="0">
                <a:latin typeface="TT Commons" panose="02000506040000020004" pitchFamily="50" charset="0"/>
              </a:rPr>
              <a:t>, donde llega a ser visible como color de piel marrón.</a:t>
            </a:r>
          </a:p>
          <a:p>
            <a:pPr marL="342900" indent="-342900" algn="just"/>
            <a:endParaRPr lang="es-ES" sz="1400" dirty="0">
              <a:latin typeface="TT Commons" panose="02000506040000020004" pitchFamily="50" charset="0"/>
            </a:endParaRPr>
          </a:p>
        </p:txBody>
      </p:sp>
      <p:sp>
        <p:nvSpPr>
          <p:cNvPr id="14" name="Título 8"/>
          <p:cNvSpPr>
            <a:spLocks noGrp="1"/>
          </p:cNvSpPr>
          <p:nvPr>
            <p:ph type="title"/>
          </p:nvPr>
        </p:nvSpPr>
        <p:spPr>
          <a:xfrm>
            <a:off x="698500" y="398871"/>
            <a:ext cx="3798669" cy="424732"/>
          </a:xfrm>
        </p:spPr>
        <p:txBody>
          <a:bodyPr/>
          <a:lstStyle/>
          <a:p>
            <a:r>
              <a:rPr lang="es-ES" sz="2400" spc="300" dirty="0">
                <a:latin typeface="Bebas Neue Regular" panose="00000500000000000000" pitchFamily="50" charset="0"/>
              </a:rPr>
              <a:t>Causas de la pigmentación</a:t>
            </a:r>
          </a:p>
        </p:txBody>
      </p:sp>
    </p:spTree>
    <p:extLst>
      <p:ext uri="{BB962C8B-B14F-4D97-AF65-F5344CB8AC3E}">
        <p14:creationId xmlns:p14="http://schemas.microsoft.com/office/powerpoint/2010/main" val="972980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839991" cy="424732"/>
          </a:xfrm>
        </p:spPr>
        <p:txBody>
          <a:bodyPr/>
          <a:lstStyle/>
          <a:p>
            <a:r>
              <a:rPr lang="es-ES" sz="2400" spc="300" dirty="0"/>
              <a:t>ÁCIDO KÓJICO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584775"/>
          </a:xfrm>
          <a:prstGeom prst="rect">
            <a:avLst/>
          </a:prstGeom>
          <a:noFill/>
          <a:ln w="9525">
            <a:noFill/>
            <a:miter lim="800000"/>
            <a:headEnd/>
            <a:tailEnd/>
          </a:ln>
        </p:spPr>
        <p:txBody>
          <a:bodyPr wrap="square">
            <a:spAutoFit/>
          </a:bodyPr>
          <a:lstStyle/>
          <a:p>
            <a:r>
              <a:rPr lang="es-ES" sz="1600" b="1" dirty="0">
                <a:latin typeface="TT Commons Light" panose="02000506030000020003" pitchFamily="50" charset="0"/>
              </a:rPr>
              <a:t>El ácido </a:t>
            </a:r>
            <a:r>
              <a:rPr lang="es-ES" sz="1600" b="1" dirty="0" err="1">
                <a:latin typeface="TT Commons Light" panose="02000506030000020003" pitchFamily="50" charset="0"/>
              </a:rPr>
              <a:t>kójico</a:t>
            </a:r>
            <a:r>
              <a:rPr lang="es-ES" sz="1600" b="1" dirty="0">
                <a:latin typeface="TT Commons Light" panose="02000506030000020003" pitchFamily="50" charset="0"/>
              </a:rPr>
              <a:t> </a:t>
            </a:r>
            <a:r>
              <a:rPr lang="es-ES" sz="1600" dirty="0">
                <a:latin typeface="TT Commons Light" panose="02000506030000020003" pitchFamily="50" charset="0"/>
              </a:rPr>
              <a:t>es un compuesto natural extraído del hongo Aspergillus </a:t>
            </a:r>
            <a:r>
              <a:rPr lang="es-ES" sz="1600" dirty="0" err="1">
                <a:latin typeface="TT Commons Light" panose="02000506030000020003" pitchFamily="50" charset="0"/>
              </a:rPr>
              <a:t>oryzae</a:t>
            </a:r>
            <a:r>
              <a:rPr lang="es-ES" sz="1600" dirty="0">
                <a:latin typeface="TT Commons Light" panose="02000506030000020003" pitchFamily="50" charset="0"/>
              </a:rPr>
              <a:t>, conocido por su función </a:t>
            </a:r>
            <a:r>
              <a:rPr lang="es-ES" sz="1600" dirty="0" err="1">
                <a:latin typeface="TT Commons Light" panose="02000506030000020003" pitchFamily="50" charset="0"/>
              </a:rPr>
              <a:t>despigmentante</a:t>
            </a:r>
            <a:r>
              <a:rPr lang="es-ES" sz="1600" dirty="0">
                <a:latin typeface="TT Commons Light" panose="02000506030000020003" pitchFamily="50" charset="0"/>
              </a:rPr>
              <a:t>.</a:t>
            </a:r>
          </a:p>
        </p:txBody>
      </p:sp>
      <p:sp>
        <p:nvSpPr>
          <p:cNvPr id="2" name="Rectángulo 1"/>
          <p:cNvSpPr/>
          <p:nvPr/>
        </p:nvSpPr>
        <p:spPr>
          <a:xfrm>
            <a:off x="2775744" y="2002788"/>
            <a:ext cx="6336844" cy="1323439"/>
          </a:xfrm>
          <a:prstGeom prst="rect">
            <a:avLst/>
          </a:prstGeom>
        </p:spPr>
        <p:txBody>
          <a:bodyPr wrap="square">
            <a:spAutoFit/>
          </a:bodyPr>
          <a:lstStyle/>
          <a:p>
            <a:r>
              <a:rPr lang="es-ES" sz="1600" dirty="0">
                <a:latin typeface="TT Commons Light" panose="02000506030000020003" pitchFamily="50" charset="0"/>
              </a:rPr>
              <a:t>Esta cualidad radica en su capacidad para </a:t>
            </a:r>
            <a:r>
              <a:rPr lang="es-ES" sz="1600" b="1" dirty="0">
                <a:latin typeface="TT Commons Light" panose="02000506030000020003" pitchFamily="50" charset="0"/>
              </a:rPr>
              <a:t>inhibir la enzima </a:t>
            </a:r>
            <a:r>
              <a:rPr lang="es-ES" sz="1600" b="1" dirty="0" err="1">
                <a:latin typeface="TT Commons Light" panose="02000506030000020003" pitchFamily="50" charset="0"/>
              </a:rPr>
              <a:t>tirosinasa</a:t>
            </a:r>
            <a:r>
              <a:rPr lang="es-ES" sz="1600" dirty="0">
                <a:latin typeface="TT Commons Light" panose="02000506030000020003" pitchFamily="50" charset="0"/>
              </a:rPr>
              <a:t>, que desempeña un papel crucial en la producción de melanina durante la </a:t>
            </a:r>
            <a:r>
              <a:rPr lang="es-ES" sz="1600" dirty="0" err="1">
                <a:latin typeface="TT Commons Light" panose="02000506030000020003" pitchFamily="50" charset="0"/>
              </a:rPr>
              <a:t>melanogénesis</a:t>
            </a:r>
            <a:r>
              <a:rPr lang="es-ES" sz="1600" dirty="0">
                <a:latin typeface="TT Commons Light" panose="02000506030000020003" pitchFamily="50" charset="0"/>
              </a:rPr>
              <a:t>. Al interferir con este proceso, el ácido </a:t>
            </a:r>
            <a:r>
              <a:rPr lang="es-ES" sz="1600" dirty="0" err="1">
                <a:latin typeface="TT Commons Light" panose="02000506030000020003" pitchFamily="50" charset="0"/>
              </a:rPr>
              <a:t>kójico</a:t>
            </a:r>
            <a:r>
              <a:rPr lang="es-ES" sz="1600" dirty="0">
                <a:latin typeface="TT Commons Light" panose="02000506030000020003" pitchFamily="50" charset="0"/>
              </a:rPr>
              <a:t> </a:t>
            </a:r>
            <a:r>
              <a:rPr lang="es-ES" sz="1600" b="1" dirty="0">
                <a:latin typeface="TT Commons Light" panose="02000506030000020003" pitchFamily="50" charset="0"/>
              </a:rPr>
              <a:t>ayuda a reducir la síntesis de melanina</a:t>
            </a:r>
            <a:r>
              <a:rPr lang="es-ES" sz="1600" dirty="0">
                <a:latin typeface="TT Commons Light" panose="02000506030000020003" pitchFamily="50" charset="0"/>
              </a:rPr>
              <a:t>, lo que se traduce en una disminución de la pigmentación de la piel y una apariencia más uniforme.</a:t>
            </a:r>
          </a:p>
        </p:txBody>
      </p:sp>
      <p:sp>
        <p:nvSpPr>
          <p:cNvPr id="5" name="Rectángulo 4"/>
          <p:cNvSpPr/>
          <p:nvPr/>
        </p:nvSpPr>
        <p:spPr>
          <a:xfrm>
            <a:off x="717774" y="3812987"/>
            <a:ext cx="8746740" cy="1077218"/>
          </a:xfrm>
          <a:prstGeom prst="rect">
            <a:avLst/>
          </a:prstGeom>
        </p:spPr>
        <p:txBody>
          <a:bodyPr wrap="square">
            <a:spAutoFit/>
          </a:bodyPr>
          <a:lstStyle/>
          <a:p>
            <a:r>
              <a:rPr lang="es-ES" sz="1600" dirty="0">
                <a:latin typeface="TT Commons Light" panose="02000506030000020003" pitchFamily="50" charset="0"/>
              </a:rPr>
              <a:t>Además de su efecto </a:t>
            </a:r>
            <a:r>
              <a:rPr lang="es-ES" sz="1600" dirty="0" err="1">
                <a:latin typeface="TT Commons Light" panose="02000506030000020003" pitchFamily="50" charset="0"/>
              </a:rPr>
              <a:t>despigmentante</a:t>
            </a:r>
            <a:r>
              <a:rPr lang="es-ES" sz="1600" dirty="0">
                <a:latin typeface="TT Commons Light" panose="02000506030000020003" pitchFamily="50" charset="0"/>
              </a:rPr>
              <a:t>, el ácido </a:t>
            </a:r>
            <a:r>
              <a:rPr lang="es-ES" sz="1600" dirty="0" err="1">
                <a:latin typeface="TT Commons Light" panose="02000506030000020003" pitchFamily="50" charset="0"/>
              </a:rPr>
              <a:t>kójico</a:t>
            </a:r>
            <a:r>
              <a:rPr lang="es-ES" sz="1600" dirty="0">
                <a:latin typeface="TT Commons Light" panose="02000506030000020003" pitchFamily="50" charset="0"/>
              </a:rPr>
              <a:t> también exhibe </a:t>
            </a:r>
            <a:r>
              <a:rPr lang="es-ES" sz="1600" b="1" dirty="0">
                <a:latin typeface="TT Commons Light" panose="02000506030000020003" pitchFamily="50" charset="0"/>
              </a:rPr>
              <a:t>propiedades antimicrobianas</a:t>
            </a:r>
            <a:r>
              <a:rPr lang="es-ES" sz="1600" dirty="0">
                <a:latin typeface="TT Commons Light" panose="02000506030000020003" pitchFamily="50" charset="0"/>
              </a:rPr>
              <a:t>. Esta acción antimicrobiana lo convierte en un ingrediente valioso en productos para el cuidado de la piel, ya que no solo ayuda a aclarar la piel, sino que también contribuye a combatir las bacterias y otros microorganismos que pueden causar problemas como el acné u otras afecciones cutáneas.</a:t>
            </a:r>
          </a:p>
        </p:txBody>
      </p:sp>
      <p:pic>
        <p:nvPicPr>
          <p:cNvPr id="7" name="Picture 2" descr="Resultado de imagen de kojic acid pubchem"/>
          <p:cNvPicPr>
            <a:picLocks noChangeAspect="1" noChangeArrowheads="1"/>
          </p:cNvPicPr>
          <p:nvPr/>
        </p:nvPicPr>
        <p:blipFill>
          <a:blip r:embed="rId2" cstate="print"/>
          <a:srcRect/>
          <a:stretch>
            <a:fillRect/>
          </a:stretch>
        </p:blipFill>
        <p:spPr bwMode="auto">
          <a:xfrm>
            <a:off x="820357" y="2264422"/>
            <a:ext cx="1718134" cy="1066428"/>
          </a:xfrm>
          <a:prstGeom prst="rect">
            <a:avLst/>
          </a:prstGeom>
          <a:noFill/>
        </p:spPr>
      </p:pic>
    </p:spTree>
    <p:extLst>
      <p:ext uri="{BB962C8B-B14F-4D97-AF65-F5344CB8AC3E}">
        <p14:creationId xmlns:p14="http://schemas.microsoft.com/office/powerpoint/2010/main" val="835666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102692" cy="424732"/>
          </a:xfrm>
        </p:spPr>
        <p:txBody>
          <a:bodyPr/>
          <a:lstStyle/>
          <a:p>
            <a:r>
              <a:rPr lang="es-ES" sz="2400" spc="300" dirty="0"/>
              <a:t>Alfa </a:t>
            </a:r>
            <a:r>
              <a:rPr lang="es-ES" sz="2400" spc="300" dirty="0" err="1"/>
              <a:t>arbutina</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830997"/>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La </a:t>
            </a:r>
            <a:r>
              <a:rPr lang="es-ES" sz="1600" dirty="0" err="1">
                <a:latin typeface="TT Commons Light" panose="02000506030000020003" pitchFamily="50" charset="0"/>
              </a:rPr>
              <a:t>arbutina</a:t>
            </a:r>
            <a:r>
              <a:rPr lang="es-ES" sz="1600" dirty="0">
                <a:latin typeface="TT Commons Light" panose="02000506030000020003" pitchFamily="50" charset="0"/>
              </a:rPr>
              <a:t>, un derivado de la hidroquinona, se destaca por su eficacia en el tratamiento de la </a:t>
            </a:r>
            <a:r>
              <a:rPr lang="es-ES" sz="1600" dirty="0" err="1">
                <a:latin typeface="TT Commons Light" panose="02000506030000020003" pitchFamily="50" charset="0"/>
              </a:rPr>
              <a:t>hiperpigmentación</a:t>
            </a:r>
            <a:r>
              <a:rPr lang="es-ES" sz="1600" dirty="0">
                <a:latin typeface="TT Commons Light" panose="02000506030000020003" pitchFamily="50" charset="0"/>
              </a:rPr>
              <a:t> cutánea. Actuando como un </a:t>
            </a:r>
            <a:r>
              <a:rPr lang="es-ES" sz="1600" b="1" dirty="0">
                <a:latin typeface="TT Commons Light" panose="02000506030000020003" pitchFamily="50" charset="0"/>
              </a:rPr>
              <a:t>inhibidor de la </a:t>
            </a:r>
            <a:r>
              <a:rPr lang="es-ES" sz="1600" b="1" dirty="0" err="1">
                <a:latin typeface="TT Commons Light" panose="02000506030000020003" pitchFamily="50" charset="0"/>
              </a:rPr>
              <a:t>tirosinasa</a:t>
            </a:r>
            <a:r>
              <a:rPr lang="es-ES" sz="1600" dirty="0">
                <a:latin typeface="TT Commons Light" panose="02000506030000020003" pitchFamily="50" charset="0"/>
              </a:rPr>
              <a:t>, la enzima clave en la síntesis de melanina, la </a:t>
            </a:r>
            <a:r>
              <a:rPr lang="es-ES" sz="1600" dirty="0" err="1">
                <a:latin typeface="TT Commons Light" panose="02000506030000020003" pitchFamily="50" charset="0"/>
              </a:rPr>
              <a:t>arbutina</a:t>
            </a:r>
            <a:r>
              <a:rPr lang="es-ES" sz="1600" dirty="0">
                <a:latin typeface="TT Commons Light" panose="02000506030000020003" pitchFamily="50" charset="0"/>
              </a:rPr>
              <a:t> reduce la producción de este pigmento responsable del color de la piel. </a:t>
            </a:r>
          </a:p>
        </p:txBody>
      </p:sp>
      <p:pic>
        <p:nvPicPr>
          <p:cNvPr id="8" name="12 Imagen" descr="Arbutin_structure.svg.png"/>
          <p:cNvPicPr>
            <a:picLocks noChangeAspect="1"/>
          </p:cNvPicPr>
          <p:nvPr/>
        </p:nvPicPr>
        <p:blipFill>
          <a:blip r:embed="rId2" cstate="print"/>
          <a:stretch>
            <a:fillRect/>
          </a:stretch>
        </p:blipFill>
        <p:spPr>
          <a:xfrm>
            <a:off x="577633" y="2136626"/>
            <a:ext cx="1756777" cy="1315790"/>
          </a:xfrm>
          <a:prstGeom prst="rect">
            <a:avLst/>
          </a:prstGeom>
        </p:spPr>
      </p:pic>
      <p:sp>
        <p:nvSpPr>
          <p:cNvPr id="2" name="Rectángulo 1"/>
          <p:cNvSpPr/>
          <p:nvPr/>
        </p:nvSpPr>
        <p:spPr>
          <a:xfrm>
            <a:off x="2703736" y="2379022"/>
            <a:ext cx="6336844" cy="830997"/>
          </a:xfrm>
          <a:prstGeom prst="rect">
            <a:avLst/>
          </a:prstGeom>
        </p:spPr>
        <p:txBody>
          <a:bodyPr wrap="square">
            <a:spAutoFit/>
          </a:bodyPr>
          <a:lstStyle/>
          <a:p>
            <a:r>
              <a:rPr lang="es-ES" sz="1600" dirty="0">
                <a:latin typeface="TT Commons Light" panose="02000506030000020003" pitchFamily="50" charset="0"/>
              </a:rPr>
              <a:t>Además de su acción </a:t>
            </a:r>
            <a:r>
              <a:rPr lang="es-ES" sz="1600" dirty="0" err="1">
                <a:latin typeface="TT Commons Light" panose="02000506030000020003" pitchFamily="50" charset="0"/>
              </a:rPr>
              <a:t>despigmentante</a:t>
            </a:r>
            <a:r>
              <a:rPr lang="es-ES" sz="1600" dirty="0">
                <a:latin typeface="TT Commons Light" panose="02000506030000020003" pitchFamily="50" charset="0"/>
              </a:rPr>
              <a:t>, estudios han revelado que la </a:t>
            </a:r>
            <a:r>
              <a:rPr lang="es-ES" sz="1600" dirty="0" err="1">
                <a:latin typeface="TT Commons Light" panose="02000506030000020003" pitchFamily="50" charset="0"/>
              </a:rPr>
              <a:t>arbutina</a:t>
            </a:r>
            <a:r>
              <a:rPr lang="es-ES" sz="1600" dirty="0">
                <a:latin typeface="TT Commons Light" panose="02000506030000020003" pitchFamily="50" charset="0"/>
              </a:rPr>
              <a:t> </a:t>
            </a:r>
            <a:r>
              <a:rPr lang="es-ES" sz="1600" b="1" dirty="0">
                <a:latin typeface="TT Commons Light" panose="02000506030000020003" pitchFamily="50" charset="0"/>
              </a:rPr>
              <a:t>posee propiedades antiinflamatorias</a:t>
            </a:r>
            <a:r>
              <a:rPr lang="es-ES" sz="1600" dirty="0">
                <a:latin typeface="TT Commons Light" panose="02000506030000020003" pitchFamily="50" charset="0"/>
              </a:rPr>
              <a:t>, lo que contribuye a su capacidad para bloquear la actividad enzimática de la </a:t>
            </a:r>
            <a:r>
              <a:rPr lang="es-ES" sz="1600" dirty="0" err="1">
                <a:latin typeface="TT Commons Light" panose="02000506030000020003" pitchFamily="50" charset="0"/>
              </a:rPr>
              <a:t>tirosinasa</a:t>
            </a:r>
            <a:r>
              <a:rPr lang="es-ES" sz="1600" dirty="0">
                <a:latin typeface="TT Commons Light" panose="02000506030000020003" pitchFamily="50" charset="0"/>
              </a:rPr>
              <a:t>.</a:t>
            </a:r>
          </a:p>
        </p:txBody>
      </p:sp>
      <p:sp>
        <p:nvSpPr>
          <p:cNvPr id="5" name="Rectángulo 4"/>
          <p:cNvSpPr/>
          <p:nvPr/>
        </p:nvSpPr>
        <p:spPr>
          <a:xfrm>
            <a:off x="717774" y="3812987"/>
            <a:ext cx="8746740" cy="1077218"/>
          </a:xfrm>
          <a:prstGeom prst="rect">
            <a:avLst/>
          </a:prstGeom>
        </p:spPr>
        <p:txBody>
          <a:bodyPr wrap="square">
            <a:spAutoFit/>
          </a:bodyPr>
          <a:lstStyle/>
          <a:p>
            <a:r>
              <a:rPr lang="es-ES" sz="1600" dirty="0">
                <a:latin typeface="TT Commons Light" panose="02000506030000020003" pitchFamily="50" charset="0"/>
              </a:rPr>
              <a:t>Es importante destacar que la </a:t>
            </a:r>
            <a:r>
              <a:rPr lang="es-ES" sz="1600" dirty="0" err="1">
                <a:latin typeface="TT Commons Light" panose="02000506030000020003" pitchFamily="50" charset="0"/>
              </a:rPr>
              <a:t>arbutina</a:t>
            </a:r>
            <a:r>
              <a:rPr lang="es-ES" sz="1600" dirty="0">
                <a:latin typeface="TT Commons Light" panose="02000506030000020003" pitchFamily="50" charset="0"/>
              </a:rPr>
              <a:t> existe en dos isómeros, siendo la forma alfa la más estable. Este isómero, preferido en el aclaramiento de la piel, presenta una mayor eficacia en la inhibición de la </a:t>
            </a:r>
            <a:r>
              <a:rPr lang="es-ES" sz="1600" dirty="0" err="1">
                <a:latin typeface="TT Commons Light" panose="02000506030000020003" pitchFamily="50" charset="0"/>
              </a:rPr>
              <a:t>tirosinasa</a:t>
            </a:r>
            <a:r>
              <a:rPr lang="es-ES" sz="1600" dirty="0">
                <a:latin typeface="TT Commons Light" panose="02000506030000020003" pitchFamily="50" charset="0"/>
              </a:rPr>
              <a:t> y la reducción de la producción de melanina en comparación con otros agentes </a:t>
            </a:r>
            <a:r>
              <a:rPr lang="es-ES" sz="1600" dirty="0" err="1">
                <a:latin typeface="TT Commons Light" panose="02000506030000020003" pitchFamily="50" charset="0"/>
              </a:rPr>
              <a:t>despigmentantes</a:t>
            </a:r>
            <a:r>
              <a:rPr lang="es-ES" sz="1600" dirty="0">
                <a:latin typeface="TT Commons Light" panose="02000506030000020003" pitchFamily="50" charset="0"/>
              </a:rPr>
              <a:t>, como el ácido </a:t>
            </a:r>
            <a:r>
              <a:rPr lang="es-ES" sz="1600" dirty="0" err="1">
                <a:latin typeface="TT Commons Light" panose="02000506030000020003" pitchFamily="50" charset="0"/>
              </a:rPr>
              <a:t>kójico</a:t>
            </a:r>
            <a:r>
              <a:rPr lang="es-ES" sz="1600" dirty="0">
                <a:latin typeface="TT Commons Light" panose="02000506030000020003" pitchFamily="50" charset="0"/>
              </a:rPr>
              <a:t> y el ácido ascórbico. </a:t>
            </a:r>
          </a:p>
        </p:txBody>
      </p:sp>
    </p:spTree>
    <p:extLst>
      <p:ext uri="{BB962C8B-B14F-4D97-AF65-F5344CB8AC3E}">
        <p14:creationId xmlns:p14="http://schemas.microsoft.com/office/powerpoint/2010/main" val="2906961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80469"/>
            <a:ext cx="2858603" cy="461537"/>
          </a:xfrm>
        </p:spPr>
        <p:txBody>
          <a:bodyPr/>
          <a:lstStyle/>
          <a:p>
            <a:r>
              <a:rPr lang="en-US" sz="2400" spc="300" dirty="0" err="1"/>
              <a:t>Glycyrrhiza</a:t>
            </a:r>
            <a:r>
              <a:rPr lang="en-US" dirty="0"/>
              <a:t> </a:t>
            </a:r>
            <a:r>
              <a:rPr lang="en-US" sz="2400" spc="300" dirty="0" err="1"/>
              <a:t>glabra</a:t>
            </a:r>
            <a:endParaRPr lang="es-ES" sz="2400" spc="300" dirty="0"/>
          </a:p>
        </p:txBody>
      </p:sp>
      <p:sp>
        <p:nvSpPr>
          <p:cNvPr id="2" name="Rectángulo 1"/>
          <p:cNvSpPr/>
          <p:nvPr/>
        </p:nvSpPr>
        <p:spPr>
          <a:xfrm>
            <a:off x="698500" y="1272530"/>
            <a:ext cx="8413948" cy="584775"/>
          </a:xfrm>
          <a:prstGeom prst="rect">
            <a:avLst/>
          </a:prstGeom>
        </p:spPr>
        <p:txBody>
          <a:bodyPr wrap="square">
            <a:spAutoFit/>
          </a:bodyPr>
          <a:lstStyle/>
          <a:p>
            <a:r>
              <a:rPr lang="en-US" sz="1600" dirty="0">
                <a:latin typeface="TT Commons Light" panose="02000506030000020003" pitchFamily="50" charset="0"/>
              </a:rPr>
              <a:t>El </a:t>
            </a:r>
            <a:r>
              <a:rPr lang="en-US" sz="1600" dirty="0" err="1">
                <a:latin typeface="TT Commons Light" panose="02000506030000020003" pitchFamily="50" charset="0"/>
              </a:rPr>
              <a:t>extracto</a:t>
            </a:r>
            <a:r>
              <a:rPr lang="en-US" sz="1600" dirty="0">
                <a:latin typeface="TT Commons Light" panose="02000506030000020003" pitchFamily="50" charset="0"/>
              </a:rPr>
              <a:t> de </a:t>
            </a:r>
            <a:r>
              <a:rPr lang="en-US" sz="1600" dirty="0" err="1">
                <a:latin typeface="TT Commons Light" panose="02000506030000020003" pitchFamily="50" charset="0"/>
              </a:rPr>
              <a:t>regaliz</a:t>
            </a:r>
            <a:r>
              <a:rPr lang="en-US" sz="1600" dirty="0">
                <a:latin typeface="TT Commons Light" panose="02000506030000020003" pitchFamily="50" charset="0"/>
              </a:rPr>
              <a:t>, </a:t>
            </a:r>
            <a:r>
              <a:rPr lang="en-US" sz="1600" dirty="0" err="1">
                <a:latin typeface="TT Commons Light" panose="02000506030000020003" pitchFamily="50" charset="0"/>
              </a:rPr>
              <a:t>obtenido</a:t>
            </a:r>
            <a:r>
              <a:rPr lang="en-US" sz="1600" dirty="0">
                <a:latin typeface="TT Commons Light" panose="02000506030000020003" pitchFamily="50" charset="0"/>
              </a:rPr>
              <a:t> de la </a:t>
            </a:r>
            <a:r>
              <a:rPr lang="en-US" sz="1600" dirty="0" err="1">
                <a:latin typeface="TT Commons Light" panose="02000506030000020003" pitchFamily="50" charset="0"/>
              </a:rPr>
              <a:t>raíz</a:t>
            </a:r>
            <a:r>
              <a:rPr lang="en-US" sz="1600" dirty="0">
                <a:latin typeface="TT Commons Light" panose="02000506030000020003" pitchFamily="50" charset="0"/>
              </a:rPr>
              <a:t> de la planta </a:t>
            </a:r>
            <a:r>
              <a:rPr lang="en-US" sz="1600" dirty="0" err="1">
                <a:latin typeface="TT Commons Light" panose="02000506030000020003" pitchFamily="50" charset="0"/>
              </a:rPr>
              <a:t>Glycyrrhiza</a:t>
            </a:r>
            <a:r>
              <a:rPr lang="en-US" sz="1600" dirty="0">
                <a:latin typeface="TT Commons Light" panose="02000506030000020003" pitchFamily="50" charset="0"/>
              </a:rPr>
              <a:t> </a:t>
            </a:r>
            <a:r>
              <a:rPr lang="en-US" sz="1600" dirty="0" err="1">
                <a:latin typeface="TT Commons Light" panose="02000506030000020003" pitchFamily="50" charset="0"/>
              </a:rPr>
              <a:t>glabra</a:t>
            </a:r>
            <a:r>
              <a:rPr lang="en-US" sz="1600" dirty="0">
                <a:latin typeface="TT Commons Light" panose="02000506030000020003" pitchFamily="50" charset="0"/>
              </a:rPr>
              <a:t>, </a:t>
            </a:r>
            <a:r>
              <a:rPr lang="en-US" sz="1600" dirty="0" err="1">
                <a:latin typeface="TT Commons Light" panose="02000506030000020003" pitchFamily="50" charset="0"/>
              </a:rPr>
              <a:t>es</a:t>
            </a:r>
            <a:r>
              <a:rPr lang="en-US" sz="1600" dirty="0">
                <a:latin typeface="TT Commons Light" panose="02000506030000020003" pitchFamily="50" charset="0"/>
              </a:rPr>
              <a:t> </a:t>
            </a:r>
            <a:r>
              <a:rPr lang="en-US" sz="1600" dirty="0" err="1">
                <a:latin typeface="TT Commons Light" panose="02000506030000020003" pitchFamily="50" charset="0"/>
              </a:rPr>
              <a:t>reconocido</a:t>
            </a:r>
            <a:r>
              <a:rPr lang="en-US" sz="1600" dirty="0">
                <a:latin typeface="TT Commons Light" panose="02000506030000020003" pitchFamily="50" charset="0"/>
              </a:rPr>
              <a:t> </a:t>
            </a:r>
            <a:r>
              <a:rPr lang="en-US" sz="1600" dirty="0" err="1">
                <a:latin typeface="TT Commons Light" panose="02000506030000020003" pitchFamily="50" charset="0"/>
              </a:rPr>
              <a:t>por</a:t>
            </a:r>
            <a:r>
              <a:rPr lang="en-US" sz="1600" dirty="0">
                <a:latin typeface="TT Commons Light" panose="02000506030000020003" pitchFamily="50" charset="0"/>
              </a:rPr>
              <a:t> </a:t>
            </a:r>
            <a:r>
              <a:rPr lang="en-US" sz="1600" dirty="0" err="1">
                <a:latin typeface="TT Commons Light" panose="02000506030000020003" pitchFamily="50" charset="0"/>
              </a:rPr>
              <a:t>sus</a:t>
            </a:r>
            <a:r>
              <a:rPr lang="en-US" sz="1600" dirty="0">
                <a:latin typeface="TT Commons Light" panose="02000506030000020003" pitchFamily="50" charset="0"/>
              </a:rPr>
              <a:t> </a:t>
            </a:r>
            <a:r>
              <a:rPr lang="en-US" sz="1600" dirty="0" err="1">
                <a:latin typeface="TT Commons Light" panose="02000506030000020003" pitchFamily="50" charset="0"/>
              </a:rPr>
              <a:t>diversos</a:t>
            </a:r>
            <a:r>
              <a:rPr lang="en-US" sz="1600" dirty="0">
                <a:latin typeface="TT Commons Light" panose="02000506030000020003" pitchFamily="50" charset="0"/>
              </a:rPr>
              <a:t> </a:t>
            </a:r>
            <a:r>
              <a:rPr lang="en-US" sz="1600" dirty="0" err="1">
                <a:latin typeface="TT Commons Light" panose="02000506030000020003" pitchFamily="50" charset="0"/>
              </a:rPr>
              <a:t>beneficios</a:t>
            </a:r>
            <a:r>
              <a:rPr lang="en-US" sz="1600" dirty="0">
                <a:latin typeface="TT Commons Light" panose="02000506030000020003" pitchFamily="50" charset="0"/>
              </a:rPr>
              <a:t> para la </a:t>
            </a:r>
            <a:r>
              <a:rPr lang="en-US" sz="1600" dirty="0" err="1">
                <a:latin typeface="TT Commons Light" panose="02000506030000020003" pitchFamily="50" charset="0"/>
              </a:rPr>
              <a:t>piel</a:t>
            </a:r>
            <a:r>
              <a:rPr lang="en-US" sz="1600" dirty="0">
                <a:latin typeface="TT Commons Light" panose="02000506030000020003" pitchFamily="50" charset="0"/>
              </a:rPr>
              <a:t>. </a:t>
            </a:r>
          </a:p>
        </p:txBody>
      </p:sp>
      <p:pic>
        <p:nvPicPr>
          <p:cNvPr id="6" name="Picture 2" descr="Resultado de imagen de regaliz"/>
          <p:cNvPicPr>
            <a:picLocks noChangeAspect="1" noChangeArrowheads="1"/>
          </p:cNvPicPr>
          <p:nvPr/>
        </p:nvPicPr>
        <p:blipFill>
          <a:blip r:embed="rId2" cstate="print"/>
          <a:srcRect/>
          <a:stretch>
            <a:fillRect/>
          </a:stretch>
        </p:blipFill>
        <p:spPr bwMode="auto">
          <a:xfrm rot="1632891">
            <a:off x="6676940" y="2162593"/>
            <a:ext cx="2362196" cy="1572337"/>
          </a:xfrm>
          <a:prstGeom prst="rect">
            <a:avLst/>
          </a:prstGeom>
          <a:noFill/>
        </p:spPr>
      </p:pic>
      <p:sp>
        <p:nvSpPr>
          <p:cNvPr id="8" name="Rectángulo 7"/>
          <p:cNvSpPr/>
          <p:nvPr/>
        </p:nvSpPr>
        <p:spPr>
          <a:xfrm>
            <a:off x="717582" y="2007446"/>
            <a:ext cx="5965676" cy="1815882"/>
          </a:xfrm>
          <a:prstGeom prst="rect">
            <a:avLst/>
          </a:prstGeom>
        </p:spPr>
        <p:txBody>
          <a:bodyPr wrap="square">
            <a:spAutoFit/>
          </a:bodyPr>
          <a:lstStyle/>
          <a:p>
            <a:r>
              <a:rPr lang="en-US" sz="1600" dirty="0">
                <a:latin typeface="TT Commons Light" panose="02000506030000020003" pitchFamily="50" charset="0"/>
              </a:rPr>
              <a:t>Uno de </a:t>
            </a:r>
            <a:r>
              <a:rPr lang="en-US" sz="1600" dirty="0" err="1">
                <a:latin typeface="TT Commons Light" panose="02000506030000020003" pitchFamily="50" charset="0"/>
              </a:rPr>
              <a:t>sus</a:t>
            </a:r>
            <a:r>
              <a:rPr lang="en-US" sz="1600" dirty="0">
                <a:latin typeface="TT Commons Light" panose="02000506030000020003" pitchFamily="50" charset="0"/>
              </a:rPr>
              <a:t> </a:t>
            </a:r>
            <a:r>
              <a:rPr lang="en-US" sz="1600" dirty="0" err="1">
                <a:latin typeface="TT Commons Light" panose="02000506030000020003" pitchFamily="50" charset="0"/>
              </a:rPr>
              <a:t>componentes</a:t>
            </a:r>
            <a:r>
              <a:rPr lang="en-US" sz="1600" dirty="0">
                <a:latin typeface="TT Commons Light" panose="02000506030000020003" pitchFamily="50" charset="0"/>
              </a:rPr>
              <a:t> </a:t>
            </a:r>
            <a:r>
              <a:rPr lang="en-US" sz="1600" dirty="0" err="1">
                <a:latin typeface="TT Commons Light" panose="02000506030000020003" pitchFamily="50" charset="0"/>
              </a:rPr>
              <a:t>más</a:t>
            </a:r>
            <a:r>
              <a:rPr lang="en-US" sz="1600" dirty="0">
                <a:latin typeface="TT Commons Light" panose="02000506030000020003" pitchFamily="50" charset="0"/>
              </a:rPr>
              <a:t> </a:t>
            </a:r>
            <a:r>
              <a:rPr lang="en-US" sz="1600" dirty="0" err="1">
                <a:latin typeface="TT Commons Light" panose="02000506030000020003" pitchFamily="50" charset="0"/>
              </a:rPr>
              <a:t>destacados</a:t>
            </a:r>
            <a:r>
              <a:rPr lang="en-US" sz="1600" dirty="0">
                <a:latin typeface="TT Commons Light" panose="02000506030000020003" pitchFamily="50" charset="0"/>
              </a:rPr>
              <a:t> </a:t>
            </a:r>
            <a:r>
              <a:rPr lang="en-US" sz="1600" dirty="0" err="1">
                <a:latin typeface="TT Commons Light" panose="02000506030000020003" pitchFamily="50" charset="0"/>
              </a:rPr>
              <a:t>es</a:t>
            </a:r>
            <a:r>
              <a:rPr lang="en-US" sz="1600" dirty="0">
                <a:latin typeface="TT Commons Light" panose="02000506030000020003" pitchFamily="50" charset="0"/>
              </a:rPr>
              <a:t> la </a:t>
            </a:r>
            <a:r>
              <a:rPr lang="en-US" sz="1600" b="1" dirty="0" err="1">
                <a:latin typeface="TT Commons Light" panose="02000506030000020003" pitchFamily="50" charset="0"/>
              </a:rPr>
              <a:t>glabridina</a:t>
            </a:r>
            <a:r>
              <a:rPr lang="en-US" sz="1600" dirty="0">
                <a:latin typeface="TT Commons Light" panose="02000506030000020003" pitchFamily="50" charset="0"/>
              </a:rPr>
              <a:t>, un </a:t>
            </a:r>
            <a:r>
              <a:rPr lang="en-US" sz="1600" dirty="0" err="1">
                <a:latin typeface="TT Commons Light" panose="02000506030000020003" pitchFamily="50" charset="0"/>
              </a:rPr>
              <a:t>compuesto</a:t>
            </a:r>
            <a:r>
              <a:rPr lang="en-US" sz="1600" dirty="0">
                <a:latin typeface="TT Commons Light" panose="02000506030000020003" pitchFamily="50" charset="0"/>
              </a:rPr>
              <a:t> soluble </a:t>
            </a:r>
            <a:r>
              <a:rPr lang="en-US" sz="1600" dirty="0" err="1">
                <a:latin typeface="TT Commons Light" panose="02000506030000020003" pitchFamily="50" charset="0"/>
              </a:rPr>
              <a:t>en</a:t>
            </a:r>
            <a:r>
              <a:rPr lang="en-US" sz="1600" dirty="0">
                <a:latin typeface="TT Commons Light" panose="02000506030000020003" pitchFamily="50" charset="0"/>
              </a:rPr>
              <a:t> </a:t>
            </a:r>
            <a:r>
              <a:rPr lang="en-US" sz="1600" dirty="0" err="1">
                <a:latin typeface="TT Commons Light" panose="02000506030000020003" pitchFamily="50" charset="0"/>
              </a:rPr>
              <a:t>aceite</a:t>
            </a:r>
            <a:r>
              <a:rPr lang="en-US" sz="1600" dirty="0">
                <a:latin typeface="TT Commons Light" panose="02000506030000020003" pitchFamily="50" charset="0"/>
              </a:rPr>
              <a:t> </a:t>
            </a:r>
            <a:r>
              <a:rPr lang="en-US" sz="1600" dirty="0" err="1">
                <a:latin typeface="TT Commons Light" panose="02000506030000020003" pitchFamily="50" charset="0"/>
              </a:rPr>
              <a:t>derivado</a:t>
            </a:r>
            <a:r>
              <a:rPr lang="en-US" sz="1600" dirty="0">
                <a:latin typeface="TT Commons Light" panose="02000506030000020003" pitchFamily="50" charset="0"/>
              </a:rPr>
              <a:t> del </a:t>
            </a:r>
            <a:r>
              <a:rPr lang="en-US" sz="1600" dirty="0" err="1">
                <a:latin typeface="TT Commons Light" panose="02000506030000020003" pitchFamily="50" charset="0"/>
              </a:rPr>
              <a:t>extracto</a:t>
            </a:r>
            <a:r>
              <a:rPr lang="en-US" sz="1600" dirty="0">
                <a:latin typeface="TT Commons Light" panose="02000506030000020003" pitchFamily="50" charset="0"/>
              </a:rPr>
              <a:t> de </a:t>
            </a:r>
            <a:r>
              <a:rPr lang="en-US" sz="1600" dirty="0" err="1">
                <a:latin typeface="TT Commons Light" panose="02000506030000020003" pitchFamily="50" charset="0"/>
              </a:rPr>
              <a:t>regaliz</a:t>
            </a:r>
            <a:r>
              <a:rPr lang="en-US" sz="1600" dirty="0">
                <a:latin typeface="TT Commons Light" panose="02000506030000020003" pitchFamily="50" charset="0"/>
              </a:rPr>
              <a:t>, que ha </a:t>
            </a:r>
            <a:r>
              <a:rPr lang="en-US" sz="1600" dirty="0" err="1">
                <a:latin typeface="TT Commons Light" panose="02000506030000020003" pitchFamily="50" charset="0"/>
              </a:rPr>
              <a:t>demostrado</a:t>
            </a:r>
            <a:r>
              <a:rPr lang="en-US" sz="1600" dirty="0">
                <a:latin typeface="TT Commons Light" panose="02000506030000020003" pitchFamily="50" charset="0"/>
              </a:rPr>
              <a:t> </a:t>
            </a:r>
            <a:r>
              <a:rPr lang="en-US" sz="1600" dirty="0" err="1">
                <a:latin typeface="TT Commons Light" panose="02000506030000020003" pitchFamily="50" charset="0"/>
              </a:rPr>
              <a:t>ser</a:t>
            </a:r>
            <a:r>
              <a:rPr lang="en-US" sz="1600" dirty="0">
                <a:latin typeface="TT Commons Light" panose="02000506030000020003" pitchFamily="50" charset="0"/>
              </a:rPr>
              <a:t> un </a:t>
            </a:r>
            <a:r>
              <a:rPr lang="en-US" sz="1600" b="1" dirty="0" err="1">
                <a:latin typeface="TT Commons Light" panose="02000506030000020003" pitchFamily="50" charset="0"/>
              </a:rPr>
              <a:t>eficaz</a:t>
            </a:r>
            <a:r>
              <a:rPr lang="en-US" sz="1600" b="1" dirty="0">
                <a:latin typeface="TT Commons Light" panose="02000506030000020003" pitchFamily="50" charset="0"/>
              </a:rPr>
              <a:t> </a:t>
            </a:r>
            <a:r>
              <a:rPr lang="en-US" sz="1600" b="1" dirty="0" err="1">
                <a:latin typeface="TT Commons Light" panose="02000506030000020003" pitchFamily="50" charset="0"/>
              </a:rPr>
              <a:t>inhibidor</a:t>
            </a:r>
            <a:r>
              <a:rPr lang="en-US" sz="1600" b="1" dirty="0">
                <a:latin typeface="TT Commons Light" panose="02000506030000020003" pitchFamily="50" charset="0"/>
              </a:rPr>
              <a:t> de la </a:t>
            </a:r>
            <a:r>
              <a:rPr lang="en-US" sz="1600" b="1" dirty="0" err="1">
                <a:latin typeface="TT Commons Light" panose="02000506030000020003" pitchFamily="50" charset="0"/>
              </a:rPr>
              <a:t>tirosinasa</a:t>
            </a:r>
            <a:r>
              <a:rPr lang="en-US" sz="1600" dirty="0">
                <a:latin typeface="TT Commons Light" panose="02000506030000020003" pitchFamily="50" charset="0"/>
              </a:rPr>
              <a:t>. Este </a:t>
            </a:r>
            <a:r>
              <a:rPr lang="en-US" sz="1600" dirty="0" err="1">
                <a:latin typeface="TT Commons Light" panose="02000506030000020003" pitchFamily="50" charset="0"/>
              </a:rPr>
              <a:t>mecanismo</a:t>
            </a:r>
            <a:r>
              <a:rPr lang="en-US" sz="1600" dirty="0">
                <a:latin typeface="TT Commons Light" panose="02000506030000020003" pitchFamily="50" charset="0"/>
              </a:rPr>
              <a:t> de </a:t>
            </a:r>
            <a:r>
              <a:rPr lang="en-US" sz="1600" dirty="0" err="1">
                <a:latin typeface="TT Commons Light" panose="02000506030000020003" pitchFamily="50" charset="0"/>
              </a:rPr>
              <a:t>acción</a:t>
            </a:r>
            <a:r>
              <a:rPr lang="en-US" sz="1600" dirty="0">
                <a:latin typeface="TT Commons Light" panose="02000506030000020003" pitchFamily="50" charset="0"/>
              </a:rPr>
              <a:t> </a:t>
            </a:r>
            <a:r>
              <a:rPr lang="en-US" sz="1600" dirty="0" err="1">
                <a:latin typeface="TT Commons Light" panose="02000506030000020003" pitchFamily="50" charset="0"/>
              </a:rPr>
              <a:t>permite</a:t>
            </a:r>
            <a:r>
              <a:rPr lang="en-US" sz="1600" dirty="0">
                <a:latin typeface="TT Commons Light" panose="02000506030000020003" pitchFamily="50" charset="0"/>
              </a:rPr>
              <a:t> </a:t>
            </a:r>
            <a:r>
              <a:rPr lang="en-US" sz="1600" dirty="0" err="1">
                <a:latin typeface="TT Commons Light" panose="02000506030000020003" pitchFamily="50" charset="0"/>
              </a:rPr>
              <a:t>reducir</a:t>
            </a:r>
            <a:r>
              <a:rPr lang="en-US" sz="1600" dirty="0">
                <a:latin typeface="TT Commons Light" panose="02000506030000020003" pitchFamily="50" charset="0"/>
              </a:rPr>
              <a:t> la </a:t>
            </a:r>
            <a:r>
              <a:rPr lang="en-US" sz="1600" dirty="0" err="1">
                <a:latin typeface="TT Commons Light" panose="02000506030000020003" pitchFamily="50" charset="0"/>
              </a:rPr>
              <a:t>producción</a:t>
            </a:r>
            <a:r>
              <a:rPr lang="en-US" sz="1600" dirty="0">
                <a:latin typeface="TT Commons Light" panose="02000506030000020003" pitchFamily="50" charset="0"/>
              </a:rPr>
              <a:t> de </a:t>
            </a:r>
            <a:r>
              <a:rPr lang="en-US" sz="1600" dirty="0" err="1">
                <a:latin typeface="TT Commons Light" panose="02000506030000020003" pitchFamily="50" charset="0"/>
              </a:rPr>
              <a:t>melanina</a:t>
            </a:r>
            <a:r>
              <a:rPr lang="en-US" sz="1600" dirty="0">
                <a:latin typeface="TT Commons Light" panose="02000506030000020003" pitchFamily="50" charset="0"/>
              </a:rPr>
              <a:t> </a:t>
            </a:r>
            <a:r>
              <a:rPr lang="en-US" sz="1600" dirty="0" err="1">
                <a:latin typeface="TT Commons Light" panose="02000506030000020003" pitchFamily="50" charset="0"/>
              </a:rPr>
              <a:t>en</a:t>
            </a:r>
            <a:r>
              <a:rPr lang="en-US" sz="1600" dirty="0">
                <a:latin typeface="TT Commons Light" panose="02000506030000020003" pitchFamily="50" charset="0"/>
              </a:rPr>
              <a:t> la </a:t>
            </a:r>
            <a:r>
              <a:rPr lang="en-US" sz="1600" dirty="0" err="1">
                <a:latin typeface="TT Commons Light" panose="02000506030000020003" pitchFamily="50" charset="0"/>
              </a:rPr>
              <a:t>piel</a:t>
            </a:r>
            <a:r>
              <a:rPr lang="en-US" sz="1600" dirty="0">
                <a:latin typeface="TT Commons Light" panose="02000506030000020003" pitchFamily="50" charset="0"/>
              </a:rPr>
              <a:t>, </a:t>
            </a:r>
          </a:p>
          <a:p>
            <a:endParaRPr lang="en-US" sz="1600" dirty="0">
              <a:latin typeface="TT Commons Light" panose="02000506030000020003" pitchFamily="50" charset="0"/>
            </a:endParaRPr>
          </a:p>
          <a:p>
            <a:r>
              <a:rPr lang="en-US" sz="1600" dirty="0" err="1">
                <a:latin typeface="TT Commons Light" panose="02000506030000020003" pitchFamily="50" charset="0"/>
              </a:rPr>
              <a:t>Además</a:t>
            </a:r>
            <a:r>
              <a:rPr lang="en-US" sz="1600" dirty="0">
                <a:latin typeface="TT Commons Light" panose="02000506030000020003" pitchFamily="50" charset="0"/>
              </a:rPr>
              <a:t>, la </a:t>
            </a:r>
            <a:r>
              <a:rPr lang="en-US" sz="1600" dirty="0" err="1">
                <a:latin typeface="TT Commons Light" panose="02000506030000020003" pitchFamily="50" charset="0"/>
              </a:rPr>
              <a:t>glabridina</a:t>
            </a:r>
            <a:r>
              <a:rPr lang="en-US" sz="1600" dirty="0">
                <a:latin typeface="TT Commons Light" panose="02000506030000020003" pitchFamily="50" charset="0"/>
              </a:rPr>
              <a:t> </a:t>
            </a:r>
            <a:r>
              <a:rPr lang="en-US" sz="1600" dirty="0" err="1">
                <a:latin typeface="TT Commons Light" panose="02000506030000020003" pitchFamily="50" charset="0"/>
              </a:rPr>
              <a:t>también</a:t>
            </a:r>
            <a:r>
              <a:rPr lang="en-US" sz="1600" dirty="0">
                <a:latin typeface="TT Commons Light" panose="02000506030000020003" pitchFamily="50" charset="0"/>
              </a:rPr>
              <a:t> </a:t>
            </a:r>
            <a:r>
              <a:rPr lang="en-US" sz="1600" dirty="0" err="1">
                <a:latin typeface="TT Commons Light" panose="02000506030000020003" pitchFamily="50" charset="0"/>
              </a:rPr>
              <a:t>exhibe</a:t>
            </a:r>
            <a:r>
              <a:rPr lang="en-US" sz="1600" dirty="0">
                <a:latin typeface="TT Commons Light" panose="02000506030000020003" pitchFamily="50" charset="0"/>
              </a:rPr>
              <a:t> </a:t>
            </a:r>
            <a:r>
              <a:rPr lang="en-US" sz="1600" b="1" dirty="0" err="1">
                <a:latin typeface="TT Commons Light" panose="02000506030000020003" pitchFamily="50" charset="0"/>
              </a:rPr>
              <a:t>propiedades</a:t>
            </a:r>
            <a:r>
              <a:rPr lang="en-US" sz="1600" b="1" dirty="0">
                <a:latin typeface="TT Commons Light" panose="02000506030000020003" pitchFamily="50" charset="0"/>
              </a:rPr>
              <a:t> </a:t>
            </a:r>
            <a:r>
              <a:rPr lang="en-US" sz="1600" b="1" dirty="0" err="1">
                <a:latin typeface="TT Commons Light" panose="02000506030000020003" pitchFamily="50" charset="0"/>
              </a:rPr>
              <a:t>antiinflamatorias</a:t>
            </a:r>
            <a:r>
              <a:rPr lang="en-US" sz="1600" dirty="0">
                <a:latin typeface="TT Commons Light" panose="02000506030000020003" pitchFamily="50" charset="0"/>
              </a:rPr>
              <a:t>, lo que </a:t>
            </a:r>
            <a:r>
              <a:rPr lang="en-US" sz="1600" dirty="0" err="1">
                <a:latin typeface="TT Commons Light" panose="02000506030000020003" pitchFamily="50" charset="0"/>
              </a:rPr>
              <a:t>puede</a:t>
            </a:r>
            <a:r>
              <a:rPr lang="en-US" sz="1600" dirty="0">
                <a:latin typeface="TT Commons Light" panose="02000506030000020003" pitchFamily="50" charset="0"/>
              </a:rPr>
              <a:t> </a:t>
            </a:r>
            <a:r>
              <a:rPr lang="en-US" sz="1600" dirty="0" err="1">
                <a:latin typeface="TT Commons Light" panose="02000506030000020003" pitchFamily="50" charset="0"/>
              </a:rPr>
              <a:t>ayudar</a:t>
            </a:r>
            <a:r>
              <a:rPr lang="en-US" sz="1600" dirty="0">
                <a:latin typeface="TT Commons Light" panose="02000506030000020003" pitchFamily="50" charset="0"/>
              </a:rPr>
              <a:t> a </a:t>
            </a:r>
            <a:r>
              <a:rPr lang="en-US" sz="1600" dirty="0" err="1">
                <a:latin typeface="TT Commons Light" panose="02000506030000020003" pitchFamily="50" charset="0"/>
              </a:rPr>
              <a:t>calmar</a:t>
            </a:r>
            <a:r>
              <a:rPr lang="en-US" sz="1600" dirty="0">
                <a:latin typeface="TT Commons Light" panose="02000506030000020003" pitchFamily="50" charset="0"/>
              </a:rPr>
              <a:t> la </a:t>
            </a:r>
            <a:r>
              <a:rPr lang="en-US" sz="1600" dirty="0" err="1">
                <a:latin typeface="TT Commons Light" panose="02000506030000020003" pitchFamily="50" charset="0"/>
              </a:rPr>
              <a:t>piel</a:t>
            </a:r>
            <a:r>
              <a:rPr lang="en-US" sz="1600" dirty="0">
                <a:latin typeface="TT Commons Light" panose="02000506030000020003" pitchFamily="50" charset="0"/>
              </a:rPr>
              <a:t> y </a:t>
            </a:r>
            <a:r>
              <a:rPr lang="en-US" sz="1600" dirty="0" err="1">
                <a:latin typeface="TT Commons Light" panose="02000506030000020003" pitchFamily="50" charset="0"/>
              </a:rPr>
              <a:t>reducir</a:t>
            </a:r>
            <a:r>
              <a:rPr lang="en-US" sz="1600" dirty="0">
                <a:latin typeface="TT Commons Light" panose="02000506030000020003" pitchFamily="50" charset="0"/>
              </a:rPr>
              <a:t> la </a:t>
            </a:r>
            <a:r>
              <a:rPr lang="en-US" sz="1600" dirty="0" err="1">
                <a:latin typeface="TT Commons Light" panose="02000506030000020003" pitchFamily="50" charset="0"/>
              </a:rPr>
              <a:t>irritación</a:t>
            </a:r>
            <a:r>
              <a:rPr lang="en-US" sz="1600" dirty="0">
                <a:latin typeface="TT Commons Light" panose="02000506030000020003" pitchFamily="50" charset="0"/>
              </a:rPr>
              <a:t>.</a:t>
            </a:r>
          </a:p>
        </p:txBody>
      </p:sp>
      <p:sp>
        <p:nvSpPr>
          <p:cNvPr id="9" name="Rectángulo 8"/>
          <p:cNvSpPr/>
          <p:nvPr/>
        </p:nvSpPr>
        <p:spPr>
          <a:xfrm>
            <a:off x="717582" y="3982705"/>
            <a:ext cx="8413948" cy="830997"/>
          </a:xfrm>
          <a:prstGeom prst="rect">
            <a:avLst/>
          </a:prstGeom>
        </p:spPr>
        <p:txBody>
          <a:bodyPr wrap="square">
            <a:spAutoFit/>
          </a:bodyPr>
          <a:lstStyle/>
          <a:p>
            <a:r>
              <a:rPr lang="en-US" sz="1600" dirty="0" err="1">
                <a:latin typeface="TT Commons Light" panose="02000506030000020003" pitchFamily="50" charset="0"/>
              </a:rPr>
              <a:t>Otro</a:t>
            </a:r>
            <a:r>
              <a:rPr lang="en-US" sz="1600" dirty="0">
                <a:latin typeface="TT Commons Light" panose="02000506030000020003" pitchFamily="50" charset="0"/>
              </a:rPr>
              <a:t> </a:t>
            </a:r>
            <a:r>
              <a:rPr lang="en-US" sz="1600" dirty="0" err="1">
                <a:latin typeface="TT Commons Light" panose="02000506030000020003" pitchFamily="50" charset="0"/>
              </a:rPr>
              <a:t>componente</a:t>
            </a:r>
            <a:r>
              <a:rPr lang="en-US" sz="1600" dirty="0">
                <a:latin typeface="TT Commons Light" panose="02000506030000020003" pitchFamily="50" charset="0"/>
              </a:rPr>
              <a:t> </a:t>
            </a:r>
            <a:r>
              <a:rPr lang="en-US" sz="1600" dirty="0" err="1">
                <a:latin typeface="TT Commons Light" panose="02000506030000020003" pitchFamily="50" charset="0"/>
              </a:rPr>
              <a:t>importante</a:t>
            </a:r>
            <a:r>
              <a:rPr lang="en-US" sz="1600" dirty="0">
                <a:latin typeface="TT Commons Light" panose="02000506030000020003" pitchFamily="50" charset="0"/>
              </a:rPr>
              <a:t> del </a:t>
            </a:r>
            <a:r>
              <a:rPr lang="en-US" sz="1600" dirty="0" err="1">
                <a:latin typeface="TT Commons Light" panose="02000506030000020003" pitchFamily="50" charset="0"/>
              </a:rPr>
              <a:t>extracto</a:t>
            </a:r>
            <a:r>
              <a:rPr lang="en-US" sz="1600" dirty="0">
                <a:latin typeface="TT Commons Light" panose="02000506030000020003" pitchFamily="50" charset="0"/>
              </a:rPr>
              <a:t> de </a:t>
            </a:r>
            <a:r>
              <a:rPr lang="en-US" sz="1600" dirty="0" err="1">
                <a:latin typeface="TT Commons Light" panose="02000506030000020003" pitchFamily="50" charset="0"/>
              </a:rPr>
              <a:t>regaliz</a:t>
            </a:r>
            <a:r>
              <a:rPr lang="en-US" sz="1600" dirty="0">
                <a:latin typeface="TT Commons Light" panose="02000506030000020003" pitchFamily="50" charset="0"/>
              </a:rPr>
              <a:t> </a:t>
            </a:r>
            <a:r>
              <a:rPr lang="en-US" sz="1600" dirty="0" err="1">
                <a:latin typeface="TT Commons Light" panose="02000506030000020003" pitchFamily="50" charset="0"/>
              </a:rPr>
              <a:t>es</a:t>
            </a:r>
            <a:r>
              <a:rPr lang="en-US" sz="1600" dirty="0">
                <a:latin typeface="TT Commons Light" panose="02000506030000020003" pitchFamily="50" charset="0"/>
              </a:rPr>
              <a:t> el </a:t>
            </a:r>
            <a:r>
              <a:rPr lang="en-US" sz="1600" b="1" dirty="0" err="1">
                <a:latin typeface="TT Commons Light" panose="02000506030000020003" pitchFamily="50" charset="0"/>
              </a:rPr>
              <a:t>liquiritin</a:t>
            </a:r>
            <a:r>
              <a:rPr lang="en-US" sz="1600" dirty="0">
                <a:latin typeface="TT Commons Light" panose="02000506030000020003" pitchFamily="50" charset="0"/>
              </a:rPr>
              <a:t>, que ha </a:t>
            </a:r>
            <a:r>
              <a:rPr lang="en-US" sz="1600" dirty="0" err="1">
                <a:latin typeface="TT Commons Light" panose="02000506030000020003" pitchFamily="50" charset="0"/>
              </a:rPr>
              <a:t>demostrado</a:t>
            </a:r>
            <a:r>
              <a:rPr lang="en-US" sz="1600" dirty="0">
                <a:latin typeface="TT Commons Light" panose="02000506030000020003" pitchFamily="50" charset="0"/>
              </a:rPr>
              <a:t> </a:t>
            </a:r>
            <a:r>
              <a:rPr lang="en-US" sz="1600" dirty="0" err="1">
                <a:latin typeface="TT Commons Light" panose="02000506030000020003" pitchFamily="50" charset="0"/>
              </a:rPr>
              <a:t>tener</a:t>
            </a:r>
            <a:r>
              <a:rPr lang="en-US" sz="1600" dirty="0">
                <a:latin typeface="TT Commons Light" panose="02000506030000020003" pitchFamily="50" charset="0"/>
              </a:rPr>
              <a:t> </a:t>
            </a:r>
            <a:r>
              <a:rPr lang="en-US" sz="1600" dirty="0" err="1">
                <a:latin typeface="TT Commons Light" panose="02000506030000020003" pitchFamily="50" charset="0"/>
              </a:rPr>
              <a:t>beneficios</a:t>
            </a:r>
            <a:r>
              <a:rPr lang="en-US" sz="1600" dirty="0">
                <a:latin typeface="TT Commons Light" panose="02000506030000020003" pitchFamily="50" charset="0"/>
              </a:rPr>
              <a:t> </a:t>
            </a:r>
            <a:r>
              <a:rPr lang="en-US" sz="1600" dirty="0" err="1">
                <a:latin typeface="TT Commons Light" panose="02000506030000020003" pitchFamily="50" charset="0"/>
              </a:rPr>
              <a:t>significativos</a:t>
            </a:r>
            <a:r>
              <a:rPr lang="en-US" sz="1600" dirty="0">
                <a:latin typeface="TT Commons Light" panose="02000506030000020003" pitchFamily="50" charset="0"/>
              </a:rPr>
              <a:t> </a:t>
            </a:r>
            <a:r>
              <a:rPr lang="en-US" sz="1600" dirty="0" err="1">
                <a:latin typeface="TT Commons Light" panose="02000506030000020003" pitchFamily="50" charset="0"/>
              </a:rPr>
              <a:t>en</a:t>
            </a:r>
            <a:r>
              <a:rPr lang="en-US" sz="1600" dirty="0">
                <a:latin typeface="TT Commons Light" panose="02000506030000020003" pitchFamily="50" charset="0"/>
              </a:rPr>
              <a:t> el </a:t>
            </a:r>
            <a:r>
              <a:rPr lang="en-US" sz="1600" dirty="0" err="1">
                <a:latin typeface="TT Commons Light" panose="02000506030000020003" pitchFamily="50" charset="0"/>
              </a:rPr>
              <a:t>tratamiento</a:t>
            </a:r>
            <a:r>
              <a:rPr lang="en-US" sz="1600" dirty="0">
                <a:latin typeface="TT Commons Light" panose="02000506030000020003" pitchFamily="50" charset="0"/>
              </a:rPr>
              <a:t> del </a:t>
            </a:r>
            <a:r>
              <a:rPr lang="en-US" sz="1600" b="1" dirty="0" err="1">
                <a:latin typeface="TT Commons Light" panose="02000506030000020003" pitchFamily="50" charset="0"/>
              </a:rPr>
              <a:t>melasma</a:t>
            </a:r>
            <a:r>
              <a:rPr lang="en-US" sz="1600" dirty="0">
                <a:latin typeface="TT Commons Light" panose="02000506030000020003" pitchFamily="50" charset="0"/>
              </a:rPr>
              <a:t>,. El </a:t>
            </a:r>
            <a:r>
              <a:rPr lang="en-US" sz="1600" dirty="0" err="1">
                <a:latin typeface="TT Commons Light" panose="02000506030000020003" pitchFamily="50" charset="0"/>
              </a:rPr>
              <a:t>liquiritin</a:t>
            </a:r>
            <a:r>
              <a:rPr lang="en-US" sz="1600" dirty="0">
                <a:latin typeface="TT Commons Light" panose="02000506030000020003" pitchFamily="50" charset="0"/>
              </a:rPr>
              <a:t> </a:t>
            </a:r>
            <a:r>
              <a:rPr lang="en-US" sz="1600" dirty="0" err="1">
                <a:latin typeface="TT Commons Light" panose="02000506030000020003" pitchFamily="50" charset="0"/>
              </a:rPr>
              <a:t>actúa</a:t>
            </a:r>
            <a:r>
              <a:rPr lang="en-US" sz="1600" dirty="0">
                <a:latin typeface="TT Commons Light" panose="02000506030000020003" pitchFamily="50" charset="0"/>
              </a:rPr>
              <a:t> de </a:t>
            </a:r>
            <a:r>
              <a:rPr lang="en-US" sz="1600" dirty="0" err="1">
                <a:latin typeface="TT Commons Light" panose="02000506030000020003" pitchFamily="50" charset="0"/>
              </a:rPr>
              <a:t>manera</a:t>
            </a:r>
            <a:r>
              <a:rPr lang="en-US" sz="1600" dirty="0">
                <a:latin typeface="TT Commons Light" panose="02000506030000020003" pitchFamily="50" charset="0"/>
              </a:rPr>
              <a:t> similar a la </a:t>
            </a:r>
            <a:r>
              <a:rPr lang="en-US" sz="1600" dirty="0" err="1">
                <a:latin typeface="TT Commons Light" panose="02000506030000020003" pitchFamily="50" charset="0"/>
              </a:rPr>
              <a:t>glabridina</a:t>
            </a:r>
            <a:r>
              <a:rPr lang="en-US" sz="1600" dirty="0">
                <a:latin typeface="TT Commons Light" panose="02000506030000020003" pitchFamily="50" charset="0"/>
              </a:rPr>
              <a:t> al </a:t>
            </a:r>
            <a:r>
              <a:rPr lang="en-US" sz="1600" dirty="0" err="1">
                <a:latin typeface="TT Commons Light" panose="02000506030000020003" pitchFamily="50" charset="0"/>
              </a:rPr>
              <a:t>inhibir</a:t>
            </a:r>
            <a:r>
              <a:rPr lang="en-US" sz="1600" dirty="0">
                <a:latin typeface="TT Commons Light" panose="02000506030000020003" pitchFamily="50" charset="0"/>
              </a:rPr>
              <a:t> la </a:t>
            </a:r>
            <a:r>
              <a:rPr lang="en-US" sz="1600" dirty="0" err="1">
                <a:latin typeface="TT Commons Light" panose="02000506030000020003" pitchFamily="50" charset="0"/>
              </a:rPr>
              <a:t>actividad</a:t>
            </a:r>
            <a:r>
              <a:rPr lang="en-US" sz="1600" dirty="0">
                <a:latin typeface="TT Commons Light" panose="02000506030000020003" pitchFamily="50" charset="0"/>
              </a:rPr>
              <a:t> de la </a:t>
            </a:r>
            <a:r>
              <a:rPr lang="en-US" sz="1600" dirty="0" err="1">
                <a:latin typeface="TT Commons Light" panose="02000506030000020003" pitchFamily="50" charset="0"/>
              </a:rPr>
              <a:t>tirosinasa</a:t>
            </a:r>
            <a:r>
              <a:rPr lang="en-US" sz="1600" dirty="0">
                <a:latin typeface="TT Commons Light" panose="02000506030000020003" pitchFamily="50" charset="0"/>
              </a:rPr>
              <a:t> y </a:t>
            </a:r>
            <a:r>
              <a:rPr lang="en-US" sz="1600" dirty="0" err="1">
                <a:latin typeface="TT Commons Light" panose="02000506030000020003" pitchFamily="50" charset="0"/>
              </a:rPr>
              <a:t>reducir</a:t>
            </a:r>
            <a:r>
              <a:rPr lang="en-US" sz="1600" dirty="0">
                <a:latin typeface="TT Commons Light" panose="02000506030000020003" pitchFamily="50" charset="0"/>
              </a:rPr>
              <a:t> la </a:t>
            </a:r>
            <a:r>
              <a:rPr lang="en-US" sz="1600" dirty="0" err="1">
                <a:latin typeface="TT Commons Light" panose="02000506030000020003" pitchFamily="50" charset="0"/>
              </a:rPr>
              <a:t>producción</a:t>
            </a:r>
            <a:r>
              <a:rPr lang="en-US" sz="1600" dirty="0">
                <a:latin typeface="TT Commons Light" panose="02000506030000020003" pitchFamily="50" charset="0"/>
              </a:rPr>
              <a:t> de </a:t>
            </a:r>
            <a:r>
              <a:rPr lang="en-US" sz="1600" dirty="0" err="1">
                <a:latin typeface="TT Commons Light" panose="02000506030000020003" pitchFamily="50" charset="0"/>
              </a:rPr>
              <a:t>melanina</a:t>
            </a:r>
            <a:r>
              <a:rPr lang="en-US" sz="1600" dirty="0">
                <a:latin typeface="TT Commons Light" panose="02000506030000020003" pitchFamily="50" charset="0"/>
              </a:rPr>
              <a:t> </a:t>
            </a:r>
            <a:r>
              <a:rPr lang="en-US" sz="1600" dirty="0" err="1">
                <a:latin typeface="TT Commons Light" panose="02000506030000020003" pitchFamily="50" charset="0"/>
              </a:rPr>
              <a:t>en</a:t>
            </a:r>
            <a:r>
              <a:rPr lang="en-US" sz="1600" dirty="0">
                <a:latin typeface="TT Commons Light" panose="02000506030000020003" pitchFamily="50" charset="0"/>
              </a:rPr>
              <a:t> la </a:t>
            </a:r>
            <a:r>
              <a:rPr lang="en-US" sz="1600" dirty="0" err="1">
                <a:latin typeface="TT Commons Light" panose="02000506030000020003" pitchFamily="50" charset="0"/>
              </a:rPr>
              <a:t>piel</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3950252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016578" cy="424732"/>
          </a:xfrm>
        </p:spPr>
        <p:txBody>
          <a:bodyPr/>
          <a:lstStyle/>
          <a:p>
            <a:r>
              <a:rPr lang="en-US" sz="2400" spc="300" dirty="0" err="1"/>
              <a:t>Ácido</a:t>
            </a:r>
            <a:r>
              <a:rPr lang="en-US" sz="2400" spc="300" dirty="0"/>
              <a:t> </a:t>
            </a:r>
            <a:r>
              <a:rPr lang="en-US" sz="2400" spc="300" dirty="0" err="1"/>
              <a:t>láctico</a:t>
            </a:r>
            <a:endParaRPr lang="es-ES" sz="2400" spc="300" dirty="0"/>
          </a:p>
        </p:txBody>
      </p:sp>
      <p:sp>
        <p:nvSpPr>
          <p:cNvPr id="2" name="Rectángulo 1"/>
          <p:cNvSpPr/>
          <p:nvPr/>
        </p:nvSpPr>
        <p:spPr>
          <a:xfrm>
            <a:off x="698500" y="1235264"/>
            <a:ext cx="8341940" cy="3046988"/>
          </a:xfrm>
          <a:prstGeom prst="rect">
            <a:avLst/>
          </a:prstGeom>
        </p:spPr>
        <p:txBody>
          <a:bodyPr wrap="square">
            <a:spAutoFit/>
          </a:bodyPr>
          <a:lstStyle/>
          <a:p>
            <a:r>
              <a:rPr lang="es-ES" sz="1600" dirty="0">
                <a:latin typeface="TT Commons Light" panose="02000506030000020003" pitchFamily="50" charset="0"/>
              </a:rPr>
              <a:t>El ácido láctico es un alfa-hidroxiácido (AHA) con propiedades exfoliantes y renovadoras. </a:t>
            </a:r>
          </a:p>
          <a:p>
            <a:endParaRPr lang="es-ES" sz="1600" b="1" dirty="0">
              <a:latin typeface="TT Commons Light" panose="02000506030000020003" pitchFamily="50" charset="0"/>
            </a:endParaRPr>
          </a:p>
          <a:p>
            <a:r>
              <a:rPr lang="es-ES" sz="1600" b="1" dirty="0">
                <a:latin typeface="TT Commons Light" panose="02000506030000020003" pitchFamily="50" charset="0"/>
              </a:rPr>
              <a:t>Inhibe la </a:t>
            </a:r>
            <a:r>
              <a:rPr lang="es-ES" sz="1600" b="1" dirty="0" err="1">
                <a:latin typeface="TT Commons Light" panose="02000506030000020003" pitchFamily="50" charset="0"/>
              </a:rPr>
              <a:t>Tirosinasa</a:t>
            </a:r>
            <a:r>
              <a:rPr lang="es-ES" sz="1600" b="1" dirty="0">
                <a:latin typeface="TT Commons Light" panose="02000506030000020003" pitchFamily="50" charset="0"/>
              </a:rPr>
              <a:t>:</a:t>
            </a:r>
            <a:r>
              <a:rPr lang="es-ES" sz="1600" dirty="0">
                <a:latin typeface="TT Commons Light" panose="02000506030000020003" pitchFamily="50" charset="0"/>
              </a:rPr>
              <a:t>. Al reducir la actividad de la </a:t>
            </a:r>
            <a:r>
              <a:rPr lang="es-ES" sz="1600" dirty="0" err="1">
                <a:latin typeface="TT Commons Light" panose="02000506030000020003" pitchFamily="50" charset="0"/>
              </a:rPr>
              <a:t>tirosinasa</a:t>
            </a:r>
            <a:r>
              <a:rPr lang="es-ES" sz="1600" dirty="0">
                <a:latin typeface="TT Commons Light" panose="02000506030000020003" pitchFamily="50" charset="0"/>
              </a:rPr>
              <a:t>, el ácido láctico ayuda a disminuir la producción de melanina, lo que puede conducir a una reducción de la </a:t>
            </a:r>
            <a:r>
              <a:rPr lang="es-ES" sz="1600" dirty="0" err="1">
                <a:latin typeface="TT Commons Light" panose="02000506030000020003" pitchFamily="50" charset="0"/>
              </a:rPr>
              <a:t>hiperpigmentación</a:t>
            </a:r>
            <a:r>
              <a:rPr lang="es-ES" sz="1600" dirty="0">
                <a:latin typeface="TT Commons Light" panose="02000506030000020003" pitchFamily="50" charset="0"/>
              </a:rPr>
              <a:t> y una mejora en el tono de la piel.</a:t>
            </a:r>
          </a:p>
          <a:p>
            <a:endParaRPr lang="es-ES" sz="1600" dirty="0">
              <a:latin typeface="TT Commons Light" panose="02000506030000020003" pitchFamily="50" charset="0"/>
            </a:endParaRPr>
          </a:p>
          <a:p>
            <a:r>
              <a:rPr lang="es-ES" sz="1600" b="1" dirty="0">
                <a:latin typeface="TT Commons Light" panose="02000506030000020003" pitchFamily="50" charset="0"/>
              </a:rPr>
              <a:t>Exfolia y promueve la renovación celular: </a:t>
            </a:r>
            <a:r>
              <a:rPr lang="es-ES" sz="1600" dirty="0">
                <a:latin typeface="TT Commons Light" panose="02000506030000020003" pitchFamily="50" charset="0"/>
              </a:rPr>
              <a:t>El ácido láctico exfolia suavemente la capa externa de la piel, eliminando las células muertas de la piel y promoviendo la renovación celular. Esto ayuda a rejuvenecer la piel y a reducir la apariencia de manchas oscuras y pigmentación irregular.</a:t>
            </a:r>
          </a:p>
          <a:p>
            <a:endParaRPr lang="es-ES" sz="1600" dirty="0">
              <a:latin typeface="TT Commons Light" panose="02000506030000020003" pitchFamily="50" charset="0"/>
            </a:endParaRPr>
          </a:p>
          <a:p>
            <a:r>
              <a:rPr lang="es-ES" sz="1600" b="1" dirty="0">
                <a:latin typeface="TT Commons Light" panose="02000506030000020003" pitchFamily="50" charset="0"/>
              </a:rPr>
              <a:t>Estimula la producción de colágeno: </a:t>
            </a:r>
            <a:r>
              <a:rPr lang="es-ES" sz="1600" dirty="0">
                <a:latin typeface="TT Commons Light" panose="02000506030000020003" pitchFamily="50" charset="0"/>
              </a:rPr>
              <a:t>Además de exfoliar la piel, el ácido láctico estimula la producción de colágeno, una proteína estructural importante para la firmeza y elasticidad de la piel. </a:t>
            </a:r>
          </a:p>
        </p:txBody>
      </p:sp>
    </p:spTree>
    <p:extLst>
      <p:ext uri="{BB962C8B-B14F-4D97-AF65-F5344CB8AC3E}">
        <p14:creationId xmlns:p14="http://schemas.microsoft.com/office/powerpoint/2010/main" val="3224870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196161" cy="424732"/>
          </a:xfrm>
        </p:spPr>
        <p:txBody>
          <a:bodyPr/>
          <a:lstStyle/>
          <a:p>
            <a:r>
              <a:rPr lang="en-US" sz="2400" spc="300" dirty="0"/>
              <a:t>retinol</a:t>
            </a:r>
            <a:endParaRPr lang="es-ES" sz="2400" spc="300" dirty="0"/>
          </a:p>
        </p:txBody>
      </p:sp>
      <p:sp>
        <p:nvSpPr>
          <p:cNvPr id="5" name="Rectángulo 4"/>
          <p:cNvSpPr/>
          <p:nvPr/>
        </p:nvSpPr>
        <p:spPr>
          <a:xfrm>
            <a:off x="615504" y="1158916"/>
            <a:ext cx="8305178" cy="2800767"/>
          </a:xfrm>
          <a:prstGeom prst="rect">
            <a:avLst/>
          </a:prstGeom>
        </p:spPr>
        <p:txBody>
          <a:bodyPr wrap="square">
            <a:spAutoFit/>
          </a:bodyPr>
          <a:lstStyle/>
          <a:p>
            <a:pPr algn="just"/>
            <a:r>
              <a:rPr lang="es-ES" sz="1600" dirty="0">
                <a:latin typeface="TT Commons Light" panose="02000506030000020003" pitchFamily="50" charset="0"/>
              </a:rPr>
              <a:t>El </a:t>
            </a:r>
            <a:r>
              <a:rPr lang="es-ES" sz="1600" dirty="0" err="1">
                <a:latin typeface="TT Commons Light" panose="02000506030000020003" pitchFamily="50" charset="0"/>
              </a:rPr>
              <a:t>retinol</a:t>
            </a:r>
            <a:r>
              <a:rPr lang="es-ES" sz="1600" dirty="0">
                <a:latin typeface="TT Commons Light" panose="02000506030000020003" pitchFamily="50" charset="0"/>
              </a:rPr>
              <a:t>, un derivado de la vitamina A, ejerce un papel crucial en los tratamientos </a:t>
            </a:r>
            <a:r>
              <a:rPr lang="es-ES" sz="1600" dirty="0" err="1">
                <a:latin typeface="TT Commons Light" panose="02000506030000020003" pitchFamily="50" charset="0"/>
              </a:rPr>
              <a:t>despigmentantes</a:t>
            </a:r>
            <a:endParaRPr lang="es-ES" sz="1600" dirty="0">
              <a:latin typeface="TT Commons Light" panose="02000506030000020003" pitchFamily="50" charset="0"/>
            </a:endParaRPr>
          </a:p>
          <a:p>
            <a:pPr algn="just"/>
            <a:endParaRPr lang="es-ES" sz="1600" dirty="0">
              <a:latin typeface="TT Commons Light" panose="02000506030000020003" pitchFamily="50" charset="0"/>
            </a:endParaRPr>
          </a:p>
          <a:p>
            <a:pPr marL="285750" indent="-285750" algn="just">
              <a:buFont typeface="Arial" panose="020B0604020202020204" pitchFamily="34" charset="0"/>
              <a:buChar char="•"/>
            </a:pPr>
            <a:r>
              <a:rPr lang="es-ES" sz="1600" b="1" dirty="0">
                <a:latin typeface="TT Commons Light" panose="02000506030000020003" pitchFamily="50" charset="0"/>
              </a:rPr>
              <a:t>Interfiere en la transferencia de </a:t>
            </a:r>
            <a:r>
              <a:rPr lang="es-ES" sz="1600" b="1" dirty="0" err="1">
                <a:latin typeface="TT Commons Light" panose="02000506030000020003" pitchFamily="50" charset="0"/>
              </a:rPr>
              <a:t>melanosomas</a:t>
            </a:r>
            <a:r>
              <a:rPr lang="es-ES" sz="1600" b="1" dirty="0">
                <a:latin typeface="TT Commons Light" panose="02000506030000020003" pitchFamily="50" charset="0"/>
              </a:rPr>
              <a:t>: </a:t>
            </a:r>
            <a:r>
              <a:rPr lang="es-ES" sz="1600" dirty="0">
                <a:latin typeface="TT Commons Light" panose="02000506030000020003" pitchFamily="50" charset="0"/>
              </a:rPr>
              <a:t>Reduce la acumulación de melanina en la piel, mejorando el tono y reduciendo la </a:t>
            </a:r>
            <a:r>
              <a:rPr lang="es-ES" sz="1600" dirty="0" err="1">
                <a:latin typeface="TT Commons Light" panose="02000506030000020003" pitchFamily="50" charset="0"/>
              </a:rPr>
              <a:t>hiperpigmentación</a:t>
            </a:r>
            <a:r>
              <a:rPr lang="es-ES" sz="1600" dirty="0">
                <a:latin typeface="TT Commons Light" panose="02000506030000020003" pitchFamily="50" charset="0"/>
              </a:rPr>
              <a:t>.</a:t>
            </a:r>
          </a:p>
          <a:p>
            <a:pPr marL="285750" indent="-285750" algn="just">
              <a:buFont typeface="Arial" panose="020B0604020202020204" pitchFamily="34" charset="0"/>
              <a:buChar char="•"/>
            </a:pPr>
            <a:endParaRPr lang="es-ES" sz="1600" dirty="0">
              <a:latin typeface="TT Commons Light" panose="02000506030000020003" pitchFamily="50" charset="0"/>
            </a:endParaRPr>
          </a:p>
          <a:p>
            <a:pPr marL="285750" indent="-285750" algn="just">
              <a:buFont typeface="Arial" panose="020B0604020202020204" pitchFamily="34" charset="0"/>
              <a:buChar char="•"/>
            </a:pPr>
            <a:r>
              <a:rPr lang="es-ES" sz="1600" b="1" dirty="0">
                <a:latin typeface="TT Commons Light" panose="02000506030000020003" pitchFamily="50" charset="0"/>
              </a:rPr>
              <a:t>Incrementa la renovación de los queratinocitos: </a:t>
            </a:r>
            <a:r>
              <a:rPr lang="es-ES" sz="1600" dirty="0">
                <a:latin typeface="TT Commons Light" panose="02000506030000020003" pitchFamily="50" charset="0"/>
              </a:rPr>
              <a:t>Acelera el proceso de descamación de las células de la piel, promoviendo una piel más fresca y luminosa.</a:t>
            </a:r>
          </a:p>
          <a:p>
            <a:pPr marL="285750" indent="-285750" algn="just">
              <a:buFont typeface="Arial" panose="020B0604020202020204" pitchFamily="34" charset="0"/>
              <a:buChar char="•"/>
            </a:pPr>
            <a:endParaRPr lang="es-ES" sz="1600" dirty="0">
              <a:latin typeface="TT Commons Light" panose="02000506030000020003" pitchFamily="50" charset="0"/>
            </a:endParaRPr>
          </a:p>
          <a:p>
            <a:pPr marL="285750" indent="-285750" algn="just">
              <a:buFont typeface="Arial" panose="020B0604020202020204" pitchFamily="34" charset="0"/>
              <a:buChar char="•"/>
            </a:pPr>
            <a:r>
              <a:rPr lang="es-ES" sz="1600" b="1" dirty="0">
                <a:latin typeface="TT Commons Light" panose="02000506030000020003" pitchFamily="50" charset="0"/>
              </a:rPr>
              <a:t>Inhibe la transcripción de la </a:t>
            </a:r>
            <a:r>
              <a:rPr lang="es-ES" sz="1600" b="1" dirty="0" err="1">
                <a:latin typeface="TT Commons Light" panose="02000506030000020003" pitchFamily="50" charset="0"/>
              </a:rPr>
              <a:t>tirosinasa</a:t>
            </a:r>
            <a:r>
              <a:rPr lang="es-ES" sz="1600" b="1" dirty="0">
                <a:latin typeface="TT Commons Light" panose="02000506030000020003" pitchFamily="50" charset="0"/>
              </a:rPr>
              <a:t>: </a:t>
            </a:r>
            <a:r>
              <a:rPr lang="es-ES" sz="1600" dirty="0">
                <a:latin typeface="TT Commons Light" panose="02000506030000020003" pitchFamily="50" charset="0"/>
              </a:rPr>
              <a:t>Reduce la producción de melanina al inhibir la actividad de la enzima </a:t>
            </a:r>
            <a:r>
              <a:rPr lang="es-ES" sz="1600" dirty="0" err="1">
                <a:latin typeface="TT Commons Light" panose="02000506030000020003" pitchFamily="50" charset="0"/>
              </a:rPr>
              <a:t>tirosinasa</a:t>
            </a:r>
            <a:r>
              <a:rPr lang="es-ES" sz="1600" dirty="0">
                <a:latin typeface="TT Commons Light" panose="02000506030000020003" pitchFamily="50" charset="0"/>
              </a:rPr>
              <a:t>, lo que mejora la pigmentación desigual de la piel.</a:t>
            </a:r>
          </a:p>
          <a:p>
            <a:pPr marL="285750" indent="-285750" algn="just">
              <a:buFont typeface="Arial" panose="020B0604020202020204" pitchFamily="34" charset="0"/>
              <a:buChar char="•"/>
            </a:pPr>
            <a:endParaRPr lang="es-ES" sz="1600" dirty="0">
              <a:latin typeface="TT Commons Light" panose="02000506030000020003" pitchFamily="50" charset="0"/>
            </a:endParaRPr>
          </a:p>
        </p:txBody>
      </p:sp>
      <p:pic>
        <p:nvPicPr>
          <p:cNvPr id="7" name="Picture 2" descr="http://www.cosmeceuticalcenter.com/blog/wp-content/uploads/2018/05/retinol2.png"/>
          <p:cNvPicPr>
            <a:picLocks noChangeAspect="1" noChangeArrowheads="1"/>
          </p:cNvPicPr>
          <p:nvPr/>
        </p:nvPicPr>
        <p:blipFill>
          <a:blip r:embed="rId2" cstate="print"/>
          <a:srcRect/>
          <a:stretch>
            <a:fillRect/>
          </a:stretch>
        </p:blipFill>
        <p:spPr bwMode="auto">
          <a:xfrm>
            <a:off x="6520160" y="4061951"/>
            <a:ext cx="2126354" cy="657237"/>
          </a:xfrm>
          <a:prstGeom prst="rect">
            <a:avLst/>
          </a:prstGeom>
          <a:noFill/>
        </p:spPr>
      </p:pic>
      <p:sp>
        <p:nvSpPr>
          <p:cNvPr id="3" name="Rectángulo 2"/>
          <p:cNvSpPr/>
          <p:nvPr/>
        </p:nvSpPr>
        <p:spPr>
          <a:xfrm>
            <a:off x="615504" y="3959683"/>
            <a:ext cx="5080000" cy="861774"/>
          </a:xfrm>
          <a:prstGeom prst="rect">
            <a:avLst/>
          </a:prstGeom>
        </p:spPr>
        <p:txBody>
          <a:bodyPr>
            <a:spAutoFit/>
          </a:bodyPr>
          <a:lstStyle/>
          <a:p>
            <a:pPr marL="285750" indent="-285750" algn="just">
              <a:buFont typeface="Arial" panose="020B0604020202020204" pitchFamily="34" charset="0"/>
              <a:buChar char="•"/>
            </a:pPr>
            <a:r>
              <a:rPr lang="es-ES" sz="1600" b="1" dirty="0">
                <a:latin typeface="TT Commons Light" panose="02000506030000020003" pitchFamily="50" charset="0"/>
              </a:rPr>
              <a:t>Acción exfoliante: </a:t>
            </a:r>
            <a:r>
              <a:rPr lang="es-ES" sz="1600" dirty="0">
                <a:latin typeface="TT Commons Light" panose="02000506030000020003" pitchFamily="50" charset="0"/>
              </a:rPr>
              <a:t>Actúa como un agente </a:t>
            </a:r>
            <a:r>
              <a:rPr lang="es-ES" sz="1600" dirty="0" err="1">
                <a:latin typeface="TT Commons Light" panose="02000506030000020003" pitchFamily="50" charset="0"/>
              </a:rPr>
              <a:t>queratolítico</a:t>
            </a:r>
            <a:r>
              <a:rPr lang="es-ES" sz="1600" dirty="0">
                <a:latin typeface="TT Commons Light" panose="02000506030000020003" pitchFamily="50" charset="0"/>
              </a:rPr>
              <a:t>, eliminando las células muertas de la piel y mejorando su textura y luminosidad</a:t>
            </a:r>
            <a:r>
              <a:rPr lang="es-ES" dirty="0">
                <a:latin typeface="TT Commons Light" panose="02000506030000020003" pitchFamily="50" charset="0"/>
              </a:rPr>
              <a:t>.. </a:t>
            </a:r>
          </a:p>
        </p:txBody>
      </p:sp>
    </p:spTree>
    <p:extLst>
      <p:ext uri="{BB962C8B-B14F-4D97-AF65-F5344CB8AC3E}">
        <p14:creationId xmlns:p14="http://schemas.microsoft.com/office/powerpoint/2010/main" val="1444662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604478" cy="424732"/>
          </a:xfrm>
        </p:spPr>
        <p:txBody>
          <a:bodyPr/>
          <a:lstStyle/>
          <a:p>
            <a:r>
              <a:rPr lang="en-US" sz="2400" spc="300" dirty="0" err="1"/>
              <a:t>Vitamina</a:t>
            </a:r>
            <a:r>
              <a:rPr lang="en-US" sz="2400" spc="300" dirty="0"/>
              <a:t> c</a:t>
            </a:r>
            <a:endParaRPr lang="es-ES" sz="2400" spc="300" dirty="0"/>
          </a:p>
        </p:txBody>
      </p:sp>
      <p:sp>
        <p:nvSpPr>
          <p:cNvPr id="2" name="Rectángulo 1"/>
          <p:cNvSpPr/>
          <p:nvPr/>
        </p:nvSpPr>
        <p:spPr>
          <a:xfrm>
            <a:off x="698500" y="1235264"/>
            <a:ext cx="8341940" cy="830997"/>
          </a:xfrm>
          <a:prstGeom prst="rect">
            <a:avLst/>
          </a:prstGeom>
        </p:spPr>
        <p:txBody>
          <a:bodyPr wrap="square">
            <a:spAutoFit/>
          </a:bodyPr>
          <a:lstStyle/>
          <a:p>
            <a:pPr algn="just"/>
            <a:r>
              <a:rPr lang="es-ES" sz="1600" dirty="0">
                <a:latin typeface="TT Commons Light" panose="02000506030000020003" pitchFamily="50" charset="0"/>
              </a:rPr>
              <a:t>La vitamina C, ácido ascórbico, es una vitamina esencial para la salud de la piel, gracias a su potente acción </a:t>
            </a:r>
            <a:r>
              <a:rPr lang="es-ES" sz="1600" b="1" dirty="0">
                <a:latin typeface="TT Commons Light" panose="02000506030000020003" pitchFamily="50" charset="0"/>
              </a:rPr>
              <a:t>antioxidante</a:t>
            </a:r>
            <a:r>
              <a:rPr lang="es-ES" sz="1600" dirty="0">
                <a:latin typeface="TT Commons Light" panose="02000506030000020003" pitchFamily="50" charset="0"/>
              </a:rPr>
              <a:t>. Además de su papel en la protección celular, la vitamina C ha demostrado ser un aliado efectivo en la lucha contra la </a:t>
            </a:r>
            <a:r>
              <a:rPr lang="es-ES" sz="1600" dirty="0" err="1">
                <a:latin typeface="TT Commons Light" panose="02000506030000020003" pitchFamily="50" charset="0"/>
              </a:rPr>
              <a:t>hiperpigmentación</a:t>
            </a:r>
            <a:r>
              <a:rPr lang="es-ES" sz="1600" dirty="0">
                <a:latin typeface="TT Commons Light" panose="02000506030000020003" pitchFamily="50" charset="0"/>
              </a:rPr>
              <a:t> y las manchas oscuras en la piel. </a:t>
            </a:r>
          </a:p>
        </p:txBody>
      </p:sp>
      <p:pic>
        <p:nvPicPr>
          <p:cNvPr id="4" name="18 Imagen" descr="200px-L-Ascorbic_acid.svg.png"/>
          <p:cNvPicPr>
            <a:picLocks noChangeAspect="1"/>
          </p:cNvPicPr>
          <p:nvPr/>
        </p:nvPicPr>
        <p:blipFill>
          <a:blip r:embed="rId2" cstate="print">
            <a:grayscl/>
          </a:blip>
          <a:stretch>
            <a:fillRect/>
          </a:stretch>
        </p:blipFill>
        <p:spPr>
          <a:xfrm>
            <a:off x="832556" y="2573678"/>
            <a:ext cx="1660905" cy="979934"/>
          </a:xfrm>
          <a:prstGeom prst="rect">
            <a:avLst/>
          </a:prstGeom>
        </p:spPr>
      </p:pic>
      <p:sp>
        <p:nvSpPr>
          <p:cNvPr id="5" name="Rectángulo 4"/>
          <p:cNvSpPr/>
          <p:nvPr/>
        </p:nvSpPr>
        <p:spPr>
          <a:xfrm>
            <a:off x="2847752" y="2280642"/>
            <a:ext cx="6336704" cy="2062103"/>
          </a:xfrm>
          <a:prstGeom prst="rect">
            <a:avLst/>
          </a:prstGeom>
        </p:spPr>
        <p:txBody>
          <a:bodyPr wrap="square">
            <a:spAutoFit/>
          </a:bodyPr>
          <a:lstStyle/>
          <a:p>
            <a:pPr algn="just"/>
            <a:r>
              <a:rPr lang="es-ES" sz="1600" dirty="0">
                <a:latin typeface="TT Commons Light" panose="02000506030000020003" pitchFamily="50" charset="0"/>
              </a:rPr>
              <a:t>El ácido ascórbico ejerce una influencia significativa en los procesos bioquímicos </a:t>
            </a:r>
            <a:r>
              <a:rPr lang="es-ES" sz="1600" b="1" dirty="0">
                <a:latin typeface="TT Commons Light" panose="02000506030000020003" pitchFamily="50" charset="0"/>
              </a:rPr>
              <a:t>que regulan la síntesis de melanina</a:t>
            </a:r>
            <a:r>
              <a:rPr lang="es-ES" sz="1600" dirty="0">
                <a:latin typeface="TT Commons Light" panose="02000506030000020003" pitchFamily="50" charset="0"/>
              </a:rPr>
              <a:t>. Por un lado, reduce la conversión de DOPA a L-</a:t>
            </a:r>
            <a:r>
              <a:rPr lang="es-ES" sz="1600" dirty="0" err="1">
                <a:latin typeface="TT Commons Light" panose="02000506030000020003" pitchFamily="50" charset="0"/>
              </a:rPr>
              <a:t>dopaquinona</a:t>
            </a:r>
            <a:r>
              <a:rPr lang="es-ES" sz="1600" dirty="0">
                <a:latin typeface="TT Commons Light" panose="02000506030000020003" pitchFamily="50" charset="0"/>
              </a:rPr>
              <a:t>, un paso crítico en la producción de melanina, lo que resulta en una </a:t>
            </a:r>
            <a:r>
              <a:rPr lang="es-ES" sz="1600" b="1" dirty="0">
                <a:latin typeface="TT Commons Light" panose="02000506030000020003" pitchFamily="50" charset="0"/>
              </a:rPr>
              <a:t>disminución de la pigmentación</a:t>
            </a:r>
            <a:r>
              <a:rPr lang="es-ES" sz="1600" dirty="0">
                <a:latin typeface="TT Commons Light" panose="02000506030000020003" pitchFamily="50" charset="0"/>
              </a:rPr>
              <a:t>. </a:t>
            </a:r>
          </a:p>
          <a:p>
            <a:pPr algn="just"/>
            <a:endParaRPr lang="es-ES" sz="1600" dirty="0">
              <a:latin typeface="TT Commons Light" panose="02000506030000020003" pitchFamily="50" charset="0"/>
            </a:endParaRPr>
          </a:p>
          <a:p>
            <a:pPr algn="just"/>
            <a:r>
              <a:rPr lang="es-ES" sz="1600" dirty="0">
                <a:latin typeface="TT Commons Light" panose="02000506030000020003" pitchFamily="50" charset="0"/>
              </a:rPr>
              <a:t>Por otro lado, al </a:t>
            </a:r>
            <a:r>
              <a:rPr lang="es-ES" sz="1600" b="1" dirty="0">
                <a:latin typeface="TT Commons Light" panose="02000506030000020003" pitchFamily="50" charset="0"/>
              </a:rPr>
              <a:t>interactuar con el cobre</a:t>
            </a:r>
            <a:r>
              <a:rPr lang="es-ES" sz="1600" dirty="0">
                <a:latin typeface="TT Commons Light" panose="02000506030000020003" pitchFamily="50" charset="0"/>
              </a:rPr>
              <a:t>, facilita la activación de la </a:t>
            </a:r>
            <a:r>
              <a:rPr lang="es-ES" sz="1600" dirty="0" err="1">
                <a:latin typeface="TT Commons Light" panose="02000506030000020003" pitchFamily="50" charset="0"/>
              </a:rPr>
              <a:t>tirosinasa</a:t>
            </a:r>
            <a:r>
              <a:rPr lang="es-ES" sz="1600" dirty="0">
                <a:latin typeface="TT Commons Light" panose="02000506030000020003" pitchFamily="50" charset="0"/>
              </a:rPr>
              <a:t>, enzima clave en la síntesis de melanina, lo que contribuye a una </a:t>
            </a:r>
            <a:r>
              <a:rPr lang="es-ES" sz="1600" b="1" dirty="0">
                <a:latin typeface="TT Commons Light" panose="02000506030000020003" pitchFamily="50" charset="0"/>
              </a:rPr>
              <a:t>regulación más precisa de la producción de pigmento. </a:t>
            </a:r>
          </a:p>
        </p:txBody>
      </p:sp>
      <p:sp>
        <p:nvSpPr>
          <p:cNvPr id="6" name="Rectángulo 5"/>
          <p:cNvSpPr/>
          <p:nvPr/>
        </p:nvSpPr>
        <p:spPr>
          <a:xfrm>
            <a:off x="698500" y="4434663"/>
            <a:ext cx="8701980" cy="584775"/>
          </a:xfrm>
          <a:prstGeom prst="rect">
            <a:avLst/>
          </a:prstGeom>
        </p:spPr>
        <p:txBody>
          <a:bodyPr wrap="square">
            <a:spAutoFit/>
          </a:bodyPr>
          <a:lstStyle/>
          <a:p>
            <a:pPr algn="just"/>
            <a:r>
              <a:rPr lang="es-ES" sz="1600" dirty="0">
                <a:latin typeface="TT Commons Light" panose="02000506030000020003" pitchFamily="50" charset="0"/>
              </a:rPr>
              <a:t>Además, tiene un efecto en la morfología de los </a:t>
            </a:r>
            <a:r>
              <a:rPr lang="es-ES" sz="1600" dirty="0" err="1">
                <a:latin typeface="TT Commons Light" panose="02000506030000020003" pitchFamily="50" charset="0"/>
              </a:rPr>
              <a:t>melanocitos</a:t>
            </a:r>
            <a:r>
              <a:rPr lang="es-ES" sz="1600" dirty="0">
                <a:latin typeface="TT Commons Light" panose="02000506030000020003" pitchFamily="50" charset="0"/>
              </a:rPr>
              <a:t> que </a:t>
            </a:r>
            <a:r>
              <a:rPr lang="es-ES" sz="1600" b="1" dirty="0">
                <a:latin typeface="TT Commons Light" panose="02000506030000020003" pitchFamily="50" charset="0"/>
              </a:rPr>
              <a:t>reduce la transferencia de pigmento a las capas superficiales de la piel</a:t>
            </a:r>
            <a:r>
              <a:rPr lang="es-ES" sz="1600" dirty="0">
                <a:latin typeface="TT Commons Light" panose="02000506030000020003" pitchFamily="50" charset="0"/>
              </a:rPr>
              <a:t>, promoviendo así un tono cutáneo más uniforme y luminoso.</a:t>
            </a:r>
          </a:p>
        </p:txBody>
      </p:sp>
    </p:spTree>
    <p:extLst>
      <p:ext uri="{BB962C8B-B14F-4D97-AF65-F5344CB8AC3E}">
        <p14:creationId xmlns:p14="http://schemas.microsoft.com/office/powerpoint/2010/main" val="1680419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153154" cy="424732"/>
          </a:xfrm>
        </p:spPr>
        <p:txBody>
          <a:bodyPr/>
          <a:lstStyle/>
          <a:p>
            <a:r>
              <a:rPr lang="en-US" sz="2400" spc="300" dirty="0" err="1"/>
              <a:t>Ácido</a:t>
            </a:r>
            <a:r>
              <a:rPr lang="en-US" sz="2400" spc="300" dirty="0"/>
              <a:t> </a:t>
            </a:r>
            <a:r>
              <a:rPr lang="en-US" sz="2400" spc="300" dirty="0" err="1"/>
              <a:t>ferúlico</a:t>
            </a:r>
            <a:endParaRPr lang="es-ES" sz="2400" spc="300" dirty="0"/>
          </a:p>
        </p:txBody>
      </p:sp>
      <p:sp>
        <p:nvSpPr>
          <p:cNvPr id="5" name="Rectángulo 4"/>
          <p:cNvSpPr/>
          <p:nvPr/>
        </p:nvSpPr>
        <p:spPr>
          <a:xfrm>
            <a:off x="615504" y="1158916"/>
            <a:ext cx="8305178" cy="830997"/>
          </a:xfrm>
          <a:prstGeom prst="rect">
            <a:avLst/>
          </a:prstGeom>
        </p:spPr>
        <p:txBody>
          <a:bodyPr wrap="square">
            <a:spAutoFit/>
          </a:bodyPr>
          <a:lstStyle/>
          <a:p>
            <a:pPr algn="just"/>
            <a:r>
              <a:rPr lang="es-ES" sz="1600" dirty="0">
                <a:latin typeface="TT Commons Light" panose="02000506030000020003" pitchFamily="50" charset="0"/>
              </a:rPr>
              <a:t>El ácido </a:t>
            </a:r>
            <a:r>
              <a:rPr lang="es-ES" sz="1600" dirty="0" err="1">
                <a:latin typeface="TT Commons Light" panose="02000506030000020003" pitchFamily="50" charset="0"/>
              </a:rPr>
              <a:t>ferúlico</a:t>
            </a:r>
            <a:r>
              <a:rPr lang="es-ES" sz="1600" dirty="0">
                <a:latin typeface="TT Commons Light" panose="02000506030000020003" pitchFamily="50" charset="0"/>
              </a:rPr>
              <a:t> es un compuesto fenólico que trabaja de manera sinérgica con otros ingredientes de la fórmula </a:t>
            </a:r>
            <a:r>
              <a:rPr lang="es-ES" sz="1600" dirty="0" err="1">
                <a:latin typeface="TT Commons Light" panose="02000506030000020003" pitchFamily="50" charset="0"/>
              </a:rPr>
              <a:t>despigmentante</a:t>
            </a:r>
            <a:r>
              <a:rPr lang="es-ES" sz="1600" dirty="0">
                <a:latin typeface="TT Commons Light" panose="02000506030000020003" pitchFamily="50" charset="0"/>
              </a:rPr>
              <a:t>, a través de varias funciones:</a:t>
            </a:r>
          </a:p>
          <a:p>
            <a:pPr algn="just"/>
            <a:endParaRPr lang="es-ES" sz="1600" dirty="0">
              <a:latin typeface="TT Commons Light" panose="02000506030000020003" pitchFamily="50"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536" y="2784698"/>
            <a:ext cx="2304256" cy="1203973"/>
          </a:xfrm>
          <a:prstGeom prst="rect">
            <a:avLst/>
          </a:prstGeom>
        </p:spPr>
      </p:pic>
      <p:sp>
        <p:nvSpPr>
          <p:cNvPr id="8" name="Rectángulo 7"/>
          <p:cNvSpPr/>
          <p:nvPr/>
        </p:nvSpPr>
        <p:spPr>
          <a:xfrm>
            <a:off x="3567832" y="1989913"/>
            <a:ext cx="5352850" cy="2800767"/>
          </a:xfrm>
          <a:prstGeom prst="rect">
            <a:avLst/>
          </a:prstGeom>
        </p:spPr>
        <p:txBody>
          <a:bodyPr wrap="square">
            <a:spAutoFit/>
          </a:bodyPr>
          <a:lstStyle/>
          <a:p>
            <a:pPr marL="285750" indent="-285750" algn="just">
              <a:buFont typeface="Arial" panose="020B0604020202020204" pitchFamily="34" charset="0"/>
              <a:buChar char="•"/>
            </a:pPr>
            <a:r>
              <a:rPr lang="es-ES" sz="1600" b="1" dirty="0">
                <a:latin typeface="TT Commons Light" panose="02000506030000020003" pitchFamily="50" charset="0"/>
              </a:rPr>
              <a:t>Antioxidante</a:t>
            </a:r>
            <a:r>
              <a:rPr lang="es-ES" sz="1600" dirty="0">
                <a:latin typeface="TT Commons Light" panose="02000506030000020003" pitchFamily="50" charset="0"/>
              </a:rPr>
              <a:t>: Protege la piel contra los radicales libres, previniendo el envejecimiento prematuro. Potencia la acción antioxidante de las vitaminas C y E.</a:t>
            </a:r>
          </a:p>
          <a:p>
            <a:pPr marL="285750" indent="-285750" algn="just">
              <a:buFont typeface="Arial" panose="020B0604020202020204" pitchFamily="34" charset="0"/>
              <a:buChar char="•"/>
            </a:pPr>
            <a:endParaRPr lang="es-ES" sz="1600" dirty="0">
              <a:latin typeface="TT Commons Light" panose="02000506030000020003" pitchFamily="50" charset="0"/>
            </a:endParaRPr>
          </a:p>
          <a:p>
            <a:pPr marL="285750" indent="-285750" algn="just">
              <a:buFont typeface="Arial" panose="020B0604020202020204" pitchFamily="34" charset="0"/>
              <a:buChar char="•"/>
            </a:pPr>
            <a:r>
              <a:rPr lang="es-ES" sz="1600" b="1" dirty="0" err="1">
                <a:latin typeface="TT Commons Light" panose="02000506030000020003" pitchFamily="50" charset="0"/>
              </a:rPr>
              <a:t>Despigmentante</a:t>
            </a:r>
            <a:r>
              <a:rPr lang="es-ES" sz="1600" dirty="0">
                <a:latin typeface="TT Commons Light" panose="02000506030000020003" pitchFamily="50" charset="0"/>
              </a:rPr>
              <a:t>: Controla la actividad de la </a:t>
            </a:r>
            <a:r>
              <a:rPr lang="es-ES" sz="1600" dirty="0" err="1">
                <a:latin typeface="TT Commons Light" panose="02000506030000020003" pitchFamily="50" charset="0"/>
              </a:rPr>
              <a:t>tirosinasa</a:t>
            </a:r>
            <a:r>
              <a:rPr lang="es-ES" sz="1600" dirty="0">
                <a:latin typeface="TT Commons Light" panose="02000506030000020003" pitchFamily="50" charset="0"/>
              </a:rPr>
              <a:t>, ayudando a aclarar las manchas oscuras y reducir la </a:t>
            </a:r>
            <a:r>
              <a:rPr lang="es-ES" sz="1600" dirty="0" err="1">
                <a:latin typeface="TT Commons Light" panose="02000506030000020003" pitchFamily="50" charset="0"/>
              </a:rPr>
              <a:t>hiperpigmentación</a:t>
            </a:r>
            <a:r>
              <a:rPr lang="es-ES" sz="1600" dirty="0">
                <a:latin typeface="TT Commons Light" panose="02000506030000020003" pitchFamily="50" charset="0"/>
              </a:rPr>
              <a:t>, logrando un tono de piel más uniforme.</a:t>
            </a:r>
          </a:p>
          <a:p>
            <a:pPr marL="285750" indent="-285750" algn="just">
              <a:buFont typeface="Arial" panose="020B0604020202020204" pitchFamily="34" charset="0"/>
              <a:buChar char="•"/>
            </a:pPr>
            <a:endParaRPr lang="es-ES" sz="1600" dirty="0">
              <a:latin typeface="TT Commons Light" panose="02000506030000020003" pitchFamily="50" charset="0"/>
            </a:endParaRPr>
          </a:p>
          <a:p>
            <a:pPr marL="285750" indent="-285750" algn="just">
              <a:buFont typeface="Arial" panose="020B0604020202020204" pitchFamily="34" charset="0"/>
              <a:buChar char="•"/>
            </a:pPr>
            <a:r>
              <a:rPr lang="es-ES" sz="1600" b="1" dirty="0">
                <a:latin typeface="TT Commons Light" panose="02000506030000020003" pitchFamily="50" charset="0"/>
              </a:rPr>
              <a:t>Protección del ADN celular</a:t>
            </a:r>
            <a:r>
              <a:rPr lang="es-ES" sz="1600" dirty="0">
                <a:latin typeface="TT Commons Light" panose="02000506030000020003" pitchFamily="50" charset="0"/>
              </a:rPr>
              <a:t>: Ofrece protección contra los daños causados por la radiación UV, protegiendo el ADN celular y reduciendo el riesgo de daño solar.</a:t>
            </a:r>
          </a:p>
        </p:txBody>
      </p:sp>
    </p:spTree>
    <p:extLst>
      <p:ext uri="{BB962C8B-B14F-4D97-AF65-F5344CB8AC3E}">
        <p14:creationId xmlns:p14="http://schemas.microsoft.com/office/powerpoint/2010/main" val="2323065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3368358" cy="424732"/>
          </a:xfrm>
        </p:spPr>
        <p:txBody>
          <a:bodyPr/>
          <a:lstStyle/>
          <a:p>
            <a:r>
              <a:rPr lang="en-US" sz="2400" spc="300" dirty="0"/>
              <a:t>POLYPODIUM LEUCOTOMOS</a:t>
            </a:r>
            <a:endParaRPr lang="es-ES" sz="2400" spc="300" dirty="0"/>
          </a:p>
        </p:txBody>
      </p:sp>
      <p:sp>
        <p:nvSpPr>
          <p:cNvPr id="5" name="Rectángulo 4"/>
          <p:cNvSpPr/>
          <p:nvPr/>
        </p:nvSpPr>
        <p:spPr>
          <a:xfrm>
            <a:off x="615504" y="1158916"/>
            <a:ext cx="8305178" cy="830997"/>
          </a:xfrm>
          <a:prstGeom prst="rect">
            <a:avLst/>
          </a:prstGeom>
        </p:spPr>
        <p:txBody>
          <a:bodyPr wrap="square">
            <a:spAutoFit/>
          </a:bodyPr>
          <a:lstStyle/>
          <a:p>
            <a:pPr algn="just"/>
            <a:r>
              <a:rPr lang="es-ES" sz="1600" dirty="0" err="1">
                <a:latin typeface="TT Commons Light" panose="02000506030000020003" pitchFamily="50" charset="0"/>
              </a:rPr>
              <a:t>Polypodium</a:t>
            </a:r>
            <a:r>
              <a:rPr lang="es-ES" sz="1600" dirty="0">
                <a:latin typeface="TT Commons Light" panose="02000506030000020003" pitchFamily="50" charset="0"/>
              </a:rPr>
              <a:t> </a:t>
            </a:r>
            <a:r>
              <a:rPr lang="es-ES" sz="1600" dirty="0" err="1">
                <a:latin typeface="TT Commons Light" panose="02000506030000020003" pitchFamily="50" charset="0"/>
              </a:rPr>
              <a:t>Leucotomos</a:t>
            </a:r>
            <a:r>
              <a:rPr lang="es-ES" sz="1600" dirty="0">
                <a:latin typeface="TT Commons Light" panose="02000506030000020003" pitchFamily="50" charset="0"/>
              </a:rPr>
              <a:t> es un helecho que contiene una variedad de compuestos </a:t>
            </a:r>
            <a:r>
              <a:rPr lang="es-ES" sz="1600" dirty="0" err="1">
                <a:latin typeface="TT Commons Light" panose="02000506030000020003" pitchFamily="50" charset="0"/>
              </a:rPr>
              <a:t>bioactivos</a:t>
            </a:r>
            <a:r>
              <a:rPr lang="es-ES" sz="1600" dirty="0">
                <a:latin typeface="TT Commons Light" panose="02000506030000020003" pitchFamily="50" charset="0"/>
              </a:rPr>
              <a:t>, incluyendo </a:t>
            </a:r>
            <a:r>
              <a:rPr lang="es-ES" sz="1600" dirty="0" err="1">
                <a:latin typeface="TT Commons Light" panose="02000506030000020003" pitchFamily="50" charset="0"/>
              </a:rPr>
              <a:t>polifenoles</a:t>
            </a:r>
            <a:r>
              <a:rPr lang="es-ES" sz="1600" dirty="0">
                <a:latin typeface="TT Commons Light" panose="02000506030000020003" pitchFamily="50" charset="0"/>
              </a:rPr>
              <a:t>, flavonoides y ácidos fenólicos, que le confieren propiedades antioxidantes y antiinflamatorias</a:t>
            </a:r>
          </a:p>
        </p:txBody>
      </p:sp>
      <p:sp>
        <p:nvSpPr>
          <p:cNvPr id="8" name="Rectángulo 7"/>
          <p:cNvSpPr/>
          <p:nvPr/>
        </p:nvSpPr>
        <p:spPr>
          <a:xfrm>
            <a:off x="2679015" y="1989913"/>
            <a:ext cx="6241667" cy="2062103"/>
          </a:xfrm>
          <a:prstGeom prst="rect">
            <a:avLst/>
          </a:prstGeom>
        </p:spPr>
        <p:txBody>
          <a:bodyPr wrap="square">
            <a:spAutoFit/>
          </a:bodyPr>
          <a:lstStyle/>
          <a:p>
            <a:pPr marL="342900" indent="-342900" algn="just">
              <a:buFont typeface="Arial" pitchFamily="34" charset="0"/>
              <a:buChar char="•"/>
            </a:pPr>
            <a:r>
              <a:rPr lang="es-ES" sz="1600" b="1" dirty="0">
                <a:latin typeface="TT Commons Light" panose="02000506030000020003" pitchFamily="50" charset="0"/>
              </a:rPr>
              <a:t>Acción foto-protectora y antioxidante: </a:t>
            </a:r>
            <a:r>
              <a:rPr lang="es-ES" sz="1600" dirty="0">
                <a:latin typeface="TT Commons Light" panose="02000506030000020003" pitchFamily="50" charset="0"/>
              </a:rPr>
              <a:t>Protege de las lesiones de ADN por UBV Y reduce los radicales libres inducidos por rayos UVA.</a:t>
            </a:r>
          </a:p>
          <a:p>
            <a:pPr marL="342900" indent="-342900" algn="just">
              <a:buFont typeface="Arial" pitchFamily="34" charset="0"/>
              <a:buChar char="•"/>
            </a:pPr>
            <a:endParaRPr lang="es-ES" sz="1600" dirty="0">
              <a:latin typeface="TT Commons Light" panose="02000506030000020003" pitchFamily="50" charset="0"/>
            </a:endParaRPr>
          </a:p>
          <a:p>
            <a:pPr marL="342900" indent="-342900" algn="just">
              <a:buFont typeface="Arial" pitchFamily="34" charset="0"/>
              <a:buChar char="•"/>
            </a:pPr>
            <a:r>
              <a:rPr lang="es-ES" sz="1600" b="1" dirty="0">
                <a:latin typeface="TT Commons Light" panose="02000506030000020003" pitchFamily="50" charset="0"/>
              </a:rPr>
              <a:t>Acción antiinflamatoria: </a:t>
            </a:r>
            <a:r>
              <a:rPr lang="es-ES" sz="1600" dirty="0">
                <a:latin typeface="TT Commons Light" panose="02000506030000020003" pitchFamily="50" charset="0"/>
              </a:rPr>
              <a:t>tanto el extracto solo como el extracto combinado con vitaminas, exhiben una actividad anti-inflamatoria.</a:t>
            </a:r>
          </a:p>
          <a:p>
            <a:pPr lvl="1" algn="just"/>
            <a:endParaRPr lang="es-ES" sz="1600" dirty="0">
              <a:latin typeface="TT Commons Light" panose="02000506030000020003" pitchFamily="50" charset="0"/>
            </a:endParaRPr>
          </a:p>
          <a:p>
            <a:pPr marL="342900" indent="-342900" algn="just">
              <a:buFont typeface="Arial" pitchFamily="34" charset="0"/>
              <a:buChar char="•"/>
            </a:pPr>
            <a:r>
              <a:rPr lang="es-ES" sz="1600" b="1" dirty="0">
                <a:latin typeface="TT Commons Light" panose="02000506030000020003" pitchFamily="50" charset="0"/>
              </a:rPr>
              <a:t>Actividad </a:t>
            </a:r>
            <a:r>
              <a:rPr lang="es-ES" sz="1600" b="1" dirty="0" err="1">
                <a:latin typeface="TT Commons Light" panose="02000506030000020003" pitchFamily="50" charset="0"/>
              </a:rPr>
              <a:t>inmunoestimuladora</a:t>
            </a:r>
            <a:r>
              <a:rPr lang="es-ES" sz="1600" b="1" dirty="0">
                <a:latin typeface="TT Commons Light" panose="02000506030000020003" pitchFamily="50" charset="0"/>
              </a:rPr>
              <a:t>.</a:t>
            </a:r>
          </a:p>
          <a:p>
            <a:pPr algn="just"/>
            <a:endParaRPr lang="es-ES" sz="1600" dirty="0">
              <a:latin typeface="TT Commons Light" panose="02000506030000020003" pitchFamily="50" charset="0"/>
            </a:endParaRPr>
          </a:p>
        </p:txBody>
      </p:sp>
      <p:pic>
        <p:nvPicPr>
          <p:cNvPr id="7" name="Picture 2" descr="Imagen relacionada"/>
          <p:cNvPicPr>
            <a:picLocks noChangeAspect="1" noChangeArrowheads="1"/>
          </p:cNvPicPr>
          <p:nvPr/>
        </p:nvPicPr>
        <p:blipFill>
          <a:blip r:embed="rId2" cstate="print"/>
          <a:srcRect/>
          <a:stretch>
            <a:fillRect/>
          </a:stretch>
        </p:blipFill>
        <p:spPr bwMode="auto">
          <a:xfrm>
            <a:off x="903536" y="2024378"/>
            <a:ext cx="1775479" cy="1720772"/>
          </a:xfrm>
          <a:prstGeom prst="rect">
            <a:avLst/>
          </a:prstGeom>
          <a:noFill/>
        </p:spPr>
      </p:pic>
      <p:sp>
        <p:nvSpPr>
          <p:cNvPr id="9" name="Rectángulo 8"/>
          <p:cNvSpPr/>
          <p:nvPr/>
        </p:nvSpPr>
        <p:spPr>
          <a:xfrm>
            <a:off x="729258" y="4152850"/>
            <a:ext cx="8305178" cy="830997"/>
          </a:xfrm>
          <a:prstGeom prst="rect">
            <a:avLst/>
          </a:prstGeom>
        </p:spPr>
        <p:txBody>
          <a:bodyPr wrap="square">
            <a:spAutoFit/>
          </a:bodyPr>
          <a:lstStyle/>
          <a:p>
            <a:pPr algn="just"/>
            <a:r>
              <a:rPr lang="es-ES" sz="1600" dirty="0">
                <a:latin typeface="TT Commons Light" panose="02000506030000020003" pitchFamily="50" charset="0"/>
              </a:rPr>
              <a:t>Recientes estudios demuestran que el </a:t>
            </a:r>
            <a:r>
              <a:rPr lang="es-ES" sz="1600" dirty="0" err="1">
                <a:latin typeface="TT Commons Light" panose="02000506030000020003" pitchFamily="50" charset="0"/>
              </a:rPr>
              <a:t>Polypodium</a:t>
            </a:r>
            <a:r>
              <a:rPr lang="es-ES" sz="1600" dirty="0">
                <a:latin typeface="TT Commons Light" panose="02000506030000020003" pitchFamily="50" charset="0"/>
              </a:rPr>
              <a:t> </a:t>
            </a:r>
            <a:r>
              <a:rPr lang="es-ES" sz="1600" dirty="0" err="1">
                <a:latin typeface="TT Commons Light" panose="02000506030000020003" pitchFamily="50" charset="0"/>
              </a:rPr>
              <a:t>Leutotomos</a:t>
            </a:r>
            <a:r>
              <a:rPr lang="es-ES" sz="1600" dirty="0">
                <a:latin typeface="TT Commons Light" panose="02000506030000020003" pitchFamily="50" charset="0"/>
              </a:rPr>
              <a:t> tiene un importante papel a</a:t>
            </a:r>
            <a:r>
              <a:rPr lang="es-ES" sz="1600" b="1" dirty="0">
                <a:latin typeface="TT Commons Light" panose="02000506030000020003" pitchFamily="50" charset="0"/>
              </a:rPr>
              <a:t>dyuvante en el tratamiento del </a:t>
            </a:r>
            <a:r>
              <a:rPr lang="es-ES" sz="1600" b="1" dirty="0" err="1">
                <a:latin typeface="TT Commons Light" panose="02000506030000020003" pitchFamily="50" charset="0"/>
              </a:rPr>
              <a:t>melasma</a:t>
            </a:r>
            <a:r>
              <a:rPr lang="es-ES" sz="1600" dirty="0">
                <a:latin typeface="TT Commons Light" panose="02000506030000020003" pitchFamily="50" charset="0"/>
              </a:rPr>
              <a:t>, ya que se observó un aumento de la eficacia en los pacientes que se les administró </a:t>
            </a:r>
            <a:r>
              <a:rPr lang="es-ES" sz="1600" dirty="0" err="1">
                <a:latin typeface="TT Commons Light" panose="02000506030000020003" pitchFamily="50" charset="0"/>
              </a:rPr>
              <a:t>Polypodium</a:t>
            </a:r>
            <a:r>
              <a:rPr lang="es-ES" sz="1600" dirty="0">
                <a:latin typeface="TT Commons Light" panose="02000506030000020003" pitchFamily="50" charset="0"/>
              </a:rPr>
              <a:t> </a:t>
            </a:r>
            <a:r>
              <a:rPr lang="es-ES" sz="1600" dirty="0" err="1">
                <a:latin typeface="TT Commons Light" panose="02000506030000020003" pitchFamily="50" charset="0"/>
              </a:rPr>
              <a:t>Leucotomos</a:t>
            </a:r>
            <a:r>
              <a:rPr lang="es-ES" sz="1600" dirty="0">
                <a:latin typeface="TT Commons Light" panose="02000506030000020003" pitchFamily="50" charset="0"/>
              </a:rPr>
              <a:t> junto con el </a:t>
            </a:r>
            <a:r>
              <a:rPr lang="es-ES" sz="1600" dirty="0" err="1">
                <a:latin typeface="TT Commons Light" panose="02000506030000020003" pitchFamily="50" charset="0"/>
              </a:rPr>
              <a:t>despigmentante</a:t>
            </a:r>
            <a:r>
              <a:rPr lang="es-ES" sz="1600" dirty="0">
                <a:latin typeface="TT Commons Light" panose="02000506030000020003" pitchFamily="50" charset="0"/>
              </a:rPr>
              <a:t> y el protector solar tópicos.</a:t>
            </a:r>
          </a:p>
        </p:txBody>
      </p:sp>
    </p:spTree>
    <p:extLst>
      <p:ext uri="{BB962C8B-B14F-4D97-AF65-F5344CB8AC3E}">
        <p14:creationId xmlns:p14="http://schemas.microsoft.com/office/powerpoint/2010/main" val="2962096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3259226" cy="424732"/>
          </a:xfrm>
        </p:spPr>
        <p:txBody>
          <a:bodyPr/>
          <a:lstStyle/>
          <a:p>
            <a:r>
              <a:rPr lang="en-US" sz="2400" spc="300" dirty="0"/>
              <a:t>HYPERICUM PERFORATUM</a:t>
            </a:r>
            <a:endParaRPr lang="es-ES" sz="2400" spc="300" dirty="0"/>
          </a:p>
        </p:txBody>
      </p:sp>
      <p:sp>
        <p:nvSpPr>
          <p:cNvPr id="5" name="Rectángulo 4"/>
          <p:cNvSpPr/>
          <p:nvPr/>
        </p:nvSpPr>
        <p:spPr>
          <a:xfrm>
            <a:off x="615504" y="1158916"/>
            <a:ext cx="8305178" cy="584775"/>
          </a:xfrm>
          <a:prstGeom prst="rect">
            <a:avLst/>
          </a:prstGeom>
        </p:spPr>
        <p:txBody>
          <a:bodyPr wrap="square">
            <a:spAutoFit/>
          </a:bodyPr>
          <a:lstStyle/>
          <a:p>
            <a:pPr algn="just"/>
            <a:r>
              <a:rPr lang="es-ES" sz="1600" dirty="0">
                <a:latin typeface="TT Commons Light" panose="02000506030000020003" pitchFamily="50" charset="0"/>
              </a:rPr>
              <a:t>La </a:t>
            </a:r>
            <a:r>
              <a:rPr lang="es-ES" sz="1600" dirty="0" err="1">
                <a:latin typeface="TT Commons Light" panose="02000506030000020003" pitchFamily="50" charset="0"/>
              </a:rPr>
              <a:t>hypericina</a:t>
            </a:r>
            <a:r>
              <a:rPr lang="es-ES" sz="1600" dirty="0">
                <a:latin typeface="TT Commons Light" panose="02000506030000020003" pitchFamily="50" charset="0"/>
              </a:rPr>
              <a:t> es un compuesto químico presente en el extracto de </a:t>
            </a:r>
            <a:r>
              <a:rPr lang="es-ES" sz="1600" dirty="0" err="1">
                <a:latin typeface="TT Commons Light" panose="02000506030000020003" pitchFamily="50" charset="0"/>
              </a:rPr>
              <a:t>Hypericum</a:t>
            </a:r>
            <a:r>
              <a:rPr lang="es-ES" sz="1600" dirty="0">
                <a:latin typeface="TT Commons Light" panose="02000506030000020003" pitchFamily="50" charset="0"/>
              </a:rPr>
              <a:t> </a:t>
            </a:r>
            <a:r>
              <a:rPr lang="es-ES" sz="1600" dirty="0" err="1">
                <a:latin typeface="TT Commons Light" panose="02000506030000020003" pitchFamily="50" charset="0"/>
              </a:rPr>
              <a:t>perforatum</a:t>
            </a:r>
            <a:r>
              <a:rPr lang="es-ES" sz="1600" dirty="0">
                <a:latin typeface="TT Commons Light" panose="02000506030000020003" pitchFamily="50" charset="0"/>
              </a:rPr>
              <a:t>, conocido como hierba de San Juan. Sus efectos específicos en la piel tienen varios beneficios potenciales:</a:t>
            </a:r>
          </a:p>
        </p:txBody>
      </p:sp>
      <p:sp>
        <p:nvSpPr>
          <p:cNvPr id="8" name="Rectángulo 7"/>
          <p:cNvSpPr/>
          <p:nvPr/>
        </p:nvSpPr>
        <p:spPr>
          <a:xfrm>
            <a:off x="2679015" y="1861105"/>
            <a:ext cx="6241667" cy="1815882"/>
          </a:xfrm>
          <a:prstGeom prst="rect">
            <a:avLst/>
          </a:prstGeom>
        </p:spPr>
        <p:txBody>
          <a:bodyPr wrap="square">
            <a:spAutoFit/>
          </a:bodyPr>
          <a:lstStyle/>
          <a:p>
            <a:pPr marL="342900" indent="-342900" algn="just">
              <a:buFont typeface="Arial" pitchFamily="34" charset="0"/>
              <a:buChar char="•"/>
            </a:pPr>
            <a:r>
              <a:rPr lang="es-ES" sz="1600" b="1" dirty="0">
                <a:latin typeface="TT Commons Light" panose="02000506030000020003" pitchFamily="50" charset="0"/>
              </a:rPr>
              <a:t>Actividad </a:t>
            </a:r>
            <a:r>
              <a:rPr lang="es-ES" sz="1600" b="1" dirty="0" err="1">
                <a:latin typeface="TT Commons Light" panose="02000506030000020003" pitchFamily="50" charset="0"/>
              </a:rPr>
              <a:t>regenerante</a:t>
            </a:r>
            <a:r>
              <a:rPr lang="es-ES" sz="1600" b="1" dirty="0">
                <a:latin typeface="TT Commons Light" panose="02000506030000020003" pitchFamily="50" charset="0"/>
              </a:rPr>
              <a:t>: </a:t>
            </a:r>
            <a:r>
              <a:rPr lang="es-ES" sz="1600" dirty="0">
                <a:latin typeface="TT Commons Light" panose="02000506030000020003" pitchFamily="50" charset="0"/>
              </a:rPr>
              <a:t>Estimula la regeneración celular, favoreciendo la cicatrización de heridas y mejorando la salud general de la piel.</a:t>
            </a:r>
          </a:p>
          <a:p>
            <a:pPr marL="342900" indent="-342900" algn="just">
              <a:buFont typeface="Arial" pitchFamily="34" charset="0"/>
              <a:buChar char="•"/>
            </a:pPr>
            <a:endParaRPr lang="es-ES" sz="1600" dirty="0">
              <a:latin typeface="TT Commons Light" panose="02000506030000020003" pitchFamily="50" charset="0"/>
            </a:endParaRPr>
          </a:p>
          <a:p>
            <a:pPr marL="342900" indent="-342900" algn="just">
              <a:buFont typeface="Arial" pitchFamily="34" charset="0"/>
              <a:buChar char="•"/>
            </a:pPr>
            <a:r>
              <a:rPr lang="es-ES" sz="1600" b="1" dirty="0">
                <a:latin typeface="TT Commons Light" panose="02000506030000020003" pitchFamily="50" charset="0"/>
              </a:rPr>
              <a:t>Estimulación del colágeno y elastina: </a:t>
            </a:r>
            <a:r>
              <a:rPr lang="es-ES" sz="1600" dirty="0">
                <a:latin typeface="TT Commons Light" panose="02000506030000020003" pitchFamily="50" charset="0"/>
              </a:rPr>
              <a:t>Promueve la producción de estas proteínas clave, lo que mejora la elasticidad y firmeza de la piel, reduciendo arrugas y líneas finas.</a:t>
            </a:r>
          </a:p>
          <a:p>
            <a:pPr marL="342900" indent="-342900" algn="just">
              <a:buFont typeface="Arial" pitchFamily="34" charset="0"/>
              <a:buChar char="•"/>
            </a:pPr>
            <a:endParaRPr lang="es-ES" sz="1600" dirty="0">
              <a:latin typeface="TT Commons Light" panose="02000506030000020003" pitchFamily="50" charset="0"/>
            </a:endParaRPr>
          </a:p>
        </p:txBody>
      </p:sp>
      <p:sp>
        <p:nvSpPr>
          <p:cNvPr id="2" name="Rectángulo 1"/>
          <p:cNvSpPr/>
          <p:nvPr/>
        </p:nvSpPr>
        <p:spPr>
          <a:xfrm>
            <a:off x="687773" y="3701933"/>
            <a:ext cx="8222182" cy="1354217"/>
          </a:xfrm>
          <a:prstGeom prst="rect">
            <a:avLst/>
          </a:prstGeom>
        </p:spPr>
        <p:txBody>
          <a:bodyPr wrap="square">
            <a:spAutoFit/>
          </a:bodyPr>
          <a:lstStyle/>
          <a:p>
            <a:pPr marL="342900" indent="-342900" algn="just">
              <a:buFont typeface="Arial" pitchFamily="34" charset="0"/>
              <a:buChar char="•"/>
            </a:pPr>
            <a:r>
              <a:rPr lang="es-ES" sz="1600" b="1" dirty="0">
                <a:latin typeface="TT Commons Light" panose="02000506030000020003" pitchFamily="50" charset="0"/>
              </a:rPr>
              <a:t>Acción antioxidante: </a:t>
            </a:r>
            <a:r>
              <a:rPr lang="es-ES" sz="1600" dirty="0">
                <a:latin typeface="TT Commons Light" panose="02000506030000020003" pitchFamily="50" charset="0"/>
              </a:rPr>
              <a:t>Protege la piel del daño causado por los radicales libres, ayudando a prevenir el envejecimiento prematuro y manteniendo una piel más saludable.</a:t>
            </a:r>
          </a:p>
          <a:p>
            <a:pPr marL="342900" indent="-342900" algn="just">
              <a:buFont typeface="Arial" pitchFamily="34" charset="0"/>
              <a:buChar char="•"/>
            </a:pPr>
            <a:endParaRPr lang="es-ES" sz="1600" b="1" dirty="0">
              <a:latin typeface="TT Commons Light" panose="02000506030000020003" pitchFamily="50" charset="0"/>
            </a:endParaRPr>
          </a:p>
          <a:p>
            <a:pPr marL="342900" indent="-342900" algn="just">
              <a:buFont typeface="Arial" pitchFamily="34" charset="0"/>
              <a:buChar char="•"/>
            </a:pPr>
            <a:r>
              <a:rPr lang="es-ES" sz="1600" b="1" dirty="0">
                <a:latin typeface="TT Commons Light" panose="02000506030000020003" pitchFamily="50" charset="0"/>
              </a:rPr>
              <a:t>Efecto anti-inflamatorio</a:t>
            </a:r>
            <a:r>
              <a:rPr lang="es-ES" sz="1600" dirty="0">
                <a:latin typeface="TT Commons Light" panose="02000506030000020003" pitchFamily="50" charset="0"/>
              </a:rPr>
              <a:t>: Reduce la inflamación en la piel, beneficiando condiciones como el acné y la dermatitis, y promoviendo una piel más calmada y equilibrada</a:t>
            </a:r>
            <a:r>
              <a:rPr lang="es-ES" dirty="0">
                <a:latin typeface="TT Commons Light" panose="02000506030000020003" pitchFamily="50" charset="0"/>
              </a:rPr>
              <a:t>.</a:t>
            </a: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14233" t="16632" r="14257" b="17719"/>
          <a:stretch/>
        </p:blipFill>
        <p:spPr>
          <a:xfrm>
            <a:off x="785914" y="2079004"/>
            <a:ext cx="1893101" cy="1183188"/>
          </a:xfrm>
          <a:prstGeom prst="rect">
            <a:avLst/>
          </a:prstGeom>
        </p:spPr>
      </p:pic>
    </p:spTree>
    <p:extLst>
      <p:ext uri="{BB962C8B-B14F-4D97-AF65-F5344CB8AC3E}">
        <p14:creationId xmlns:p14="http://schemas.microsoft.com/office/powerpoint/2010/main" val="1788721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5342809" cy="424732"/>
          </a:xfrm>
        </p:spPr>
        <p:txBody>
          <a:bodyPr/>
          <a:lstStyle/>
          <a:p>
            <a:r>
              <a:rPr lang="en-US" sz="2400" spc="300" dirty="0" err="1"/>
              <a:t>Ácido</a:t>
            </a:r>
            <a:r>
              <a:rPr lang="en-US" sz="2400" spc="300" dirty="0"/>
              <a:t> </a:t>
            </a:r>
            <a:r>
              <a:rPr lang="en-US" sz="2400" spc="300" dirty="0" err="1"/>
              <a:t>hialurónico</a:t>
            </a:r>
            <a:r>
              <a:rPr lang="en-US" sz="2400" spc="300" dirty="0"/>
              <a:t> y </a:t>
            </a:r>
            <a:r>
              <a:rPr lang="en-US" sz="2400" spc="300" dirty="0" err="1"/>
              <a:t>colágeno</a:t>
            </a:r>
            <a:r>
              <a:rPr lang="en-US" sz="2400" spc="300" dirty="0"/>
              <a:t> soluble</a:t>
            </a:r>
            <a:endParaRPr lang="es-ES" sz="2400" spc="300" dirty="0"/>
          </a:p>
        </p:txBody>
      </p:sp>
      <p:sp>
        <p:nvSpPr>
          <p:cNvPr id="2" name="Rectángulo 1"/>
          <p:cNvSpPr/>
          <p:nvPr/>
        </p:nvSpPr>
        <p:spPr>
          <a:xfrm>
            <a:off x="698500" y="1235264"/>
            <a:ext cx="8341940" cy="4031873"/>
          </a:xfrm>
          <a:prstGeom prst="rect">
            <a:avLst/>
          </a:prstGeom>
        </p:spPr>
        <p:txBody>
          <a:bodyPr wrap="square">
            <a:spAutoFit/>
          </a:bodyPr>
          <a:lstStyle/>
          <a:p>
            <a:r>
              <a:rPr lang="es-ES" sz="1600" b="1" dirty="0">
                <a:latin typeface="TT Commons Light" panose="02000506030000020003" pitchFamily="50" charset="0"/>
              </a:rPr>
              <a:t>El ácido hialurónico </a:t>
            </a:r>
            <a:r>
              <a:rPr lang="es-ES" sz="1600" dirty="0">
                <a:latin typeface="TT Commons Light" panose="02000506030000020003" pitchFamily="50" charset="0"/>
              </a:rPr>
              <a:t>es un polisacárido que se encuentra naturalmente en la piel y funciona como un importante componente de la matriz extracelular dérmica. Su estructura química única le permite retener grandes cantidades de agua, lo que contribuye a la </a:t>
            </a:r>
            <a:r>
              <a:rPr lang="es-ES" sz="1600" b="1" dirty="0">
                <a:latin typeface="TT Commons Light" panose="02000506030000020003" pitchFamily="50" charset="0"/>
              </a:rPr>
              <a:t>hidratación y elasticidad </a:t>
            </a:r>
            <a:r>
              <a:rPr lang="es-ES" sz="1600" dirty="0">
                <a:latin typeface="TT Commons Light" panose="02000506030000020003" pitchFamily="50" charset="0"/>
              </a:rPr>
              <a:t>de la piel. </a:t>
            </a:r>
          </a:p>
          <a:p>
            <a:endParaRPr lang="es-ES" sz="1600" dirty="0">
              <a:latin typeface="TT Commons Light" panose="02000506030000020003" pitchFamily="50" charset="0"/>
            </a:endParaRPr>
          </a:p>
          <a:p>
            <a:r>
              <a:rPr lang="es-ES" sz="1600" dirty="0">
                <a:latin typeface="TT Commons Light" panose="02000506030000020003" pitchFamily="50" charset="0"/>
              </a:rPr>
              <a:t>Además, al mantener la piel bien hidratada, el ácido hialurónico puede ayudar a </a:t>
            </a:r>
            <a:r>
              <a:rPr lang="es-ES" sz="1600" b="1" dirty="0">
                <a:latin typeface="TT Commons Light" panose="02000506030000020003" pitchFamily="50" charset="0"/>
              </a:rPr>
              <a:t>reducir la apariencia de las líneas finas y arrugas</a:t>
            </a:r>
            <a:r>
              <a:rPr lang="es-ES" sz="1600" dirty="0">
                <a:latin typeface="TT Commons Light" panose="02000506030000020003" pitchFamily="50" charset="0"/>
              </a:rPr>
              <a:t>, así como a mejorar la textura general de la piel.</a:t>
            </a:r>
            <a:endParaRPr lang="en-US" sz="1600" dirty="0">
              <a:latin typeface="TT Commons Light" panose="02000506030000020003" pitchFamily="50" charset="0"/>
            </a:endParaRPr>
          </a:p>
          <a:p>
            <a:endParaRPr lang="es-ES" sz="1600" dirty="0">
              <a:latin typeface="TT Commons Light" panose="02000506030000020003" pitchFamily="50" charset="0"/>
            </a:endParaRPr>
          </a:p>
          <a:p>
            <a:endParaRPr lang="es-ES" sz="1600" dirty="0">
              <a:latin typeface="TT Commons Light" panose="02000506030000020003" pitchFamily="50" charset="0"/>
            </a:endParaRPr>
          </a:p>
          <a:p>
            <a:r>
              <a:rPr lang="es-ES" sz="1600" dirty="0">
                <a:latin typeface="TT Commons Light" panose="02000506030000020003" pitchFamily="50" charset="0"/>
              </a:rPr>
              <a:t>El </a:t>
            </a:r>
            <a:r>
              <a:rPr lang="es-ES" sz="1600" b="1" dirty="0">
                <a:latin typeface="TT Commons Light" panose="02000506030000020003" pitchFamily="50" charset="0"/>
              </a:rPr>
              <a:t>colágeno</a:t>
            </a:r>
            <a:r>
              <a:rPr lang="es-ES" sz="1600" dirty="0">
                <a:latin typeface="TT Commons Light" panose="02000506030000020003" pitchFamily="50" charset="0"/>
              </a:rPr>
              <a:t> es una proteína estructural que se encuentra en la piel y que </a:t>
            </a:r>
            <a:r>
              <a:rPr lang="es-ES" sz="1600" b="1" dirty="0">
                <a:latin typeface="TT Commons Light" panose="02000506030000020003" pitchFamily="50" charset="0"/>
              </a:rPr>
              <a:t>es responsable de su firmeza, elasticidad y resistencia</a:t>
            </a:r>
            <a:r>
              <a:rPr lang="es-ES" sz="1600" dirty="0">
                <a:latin typeface="TT Commons Light" panose="02000506030000020003" pitchFamily="50" charset="0"/>
              </a:rPr>
              <a:t>. En sus formulaciones cosméticas, el colágeno soluble se utiliza para mejorar la y la firmeza de la piel, lo que puede </a:t>
            </a:r>
            <a:r>
              <a:rPr lang="es-ES" sz="1600" b="1" dirty="0">
                <a:latin typeface="TT Commons Light" panose="02000506030000020003" pitchFamily="50" charset="0"/>
              </a:rPr>
              <a:t>ayudar a reducir la apariencia de líneas finas y arrugas </a:t>
            </a:r>
            <a:r>
              <a:rPr lang="es-ES" sz="1600" dirty="0">
                <a:latin typeface="TT Commons Light" panose="02000506030000020003" pitchFamily="50" charset="0"/>
              </a:rPr>
              <a:t>y a mejorar la textura general de la piel. </a:t>
            </a:r>
          </a:p>
          <a:p>
            <a:endParaRPr lang="es-ES" sz="1600" dirty="0">
              <a:latin typeface="TT Commons Light" panose="02000506030000020003" pitchFamily="50" charset="0"/>
            </a:endParaRPr>
          </a:p>
          <a:p>
            <a:r>
              <a:rPr lang="es-ES" sz="1600" dirty="0">
                <a:latin typeface="TT Commons Light" panose="02000506030000020003" pitchFamily="50" charset="0"/>
              </a:rPr>
              <a:t>Además, el colágeno soluble también puede ayudar a </a:t>
            </a:r>
            <a:r>
              <a:rPr lang="es-ES" sz="1600" b="1" dirty="0">
                <a:latin typeface="TT Commons Light" panose="02000506030000020003" pitchFamily="50" charset="0"/>
              </a:rPr>
              <a:t>estimular la producción de colágeno </a:t>
            </a:r>
            <a:r>
              <a:rPr lang="es-ES" sz="1600" dirty="0">
                <a:latin typeface="TT Commons Light" panose="02000506030000020003" pitchFamily="50" charset="0"/>
              </a:rPr>
              <a:t>endógeno en la piel, promoviendo así una piel más joven y radiante.</a:t>
            </a:r>
          </a:p>
          <a:p>
            <a:endParaRPr lang="es-ES" sz="1600" dirty="0">
              <a:latin typeface="TT Commons Light" panose="02000506030000020003" pitchFamily="50" charset="0"/>
            </a:endParaRPr>
          </a:p>
        </p:txBody>
      </p:sp>
    </p:spTree>
    <p:extLst>
      <p:ext uri="{BB962C8B-B14F-4D97-AF65-F5344CB8AC3E}">
        <p14:creationId xmlns:p14="http://schemas.microsoft.com/office/powerpoint/2010/main" val="308416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3506812" y="1848594"/>
            <a:ext cx="5112568" cy="3323987"/>
          </a:xfrm>
          <a:prstGeom prst="rect">
            <a:avLst/>
          </a:prstGeom>
          <a:noFill/>
        </p:spPr>
        <p:txBody>
          <a:bodyPr wrap="square" rtlCol="0">
            <a:spAutoFit/>
          </a:bodyPr>
          <a:lstStyle/>
          <a:p>
            <a:pPr marL="342900" indent="-342900" algn="just"/>
            <a:r>
              <a:rPr lang="es-ES" sz="1400" dirty="0">
                <a:latin typeface="TT Commons" panose="02000506040000020004" pitchFamily="50" charset="0"/>
              </a:rPr>
              <a:t>El color de la piel es en gran manera dependiente de la cantidad y tipo de melanina producida (</a:t>
            </a:r>
            <a:r>
              <a:rPr lang="es-ES" sz="1400" dirty="0" err="1">
                <a:latin typeface="TT Commons" panose="02000506040000020004" pitchFamily="50" charset="0"/>
              </a:rPr>
              <a:t>eumelanina</a:t>
            </a:r>
            <a:r>
              <a:rPr lang="es-ES" sz="1400" dirty="0">
                <a:latin typeface="TT Commons" panose="02000506040000020004" pitchFamily="50" charset="0"/>
              </a:rPr>
              <a:t> negra o </a:t>
            </a:r>
            <a:r>
              <a:rPr lang="es-ES" sz="1400" dirty="0" err="1">
                <a:latin typeface="TT Commons" panose="02000506040000020004" pitchFamily="50" charset="0"/>
              </a:rPr>
              <a:t>feomelanina</a:t>
            </a:r>
            <a:r>
              <a:rPr lang="es-ES" sz="1400" dirty="0">
                <a:latin typeface="TT Commons" panose="02000506040000020004" pitchFamily="50" charset="0"/>
              </a:rPr>
              <a:t> de amarillo a rojizo-marrón). Los asiáticos y la gente de piel clara tienen niveles menores de </a:t>
            </a:r>
            <a:r>
              <a:rPr lang="es-ES" sz="1400" dirty="0" err="1">
                <a:latin typeface="TT Commons" panose="02000506040000020004" pitchFamily="50" charset="0"/>
              </a:rPr>
              <a:t>eumelanina</a:t>
            </a:r>
            <a:r>
              <a:rPr lang="es-ES" sz="1400" dirty="0">
                <a:latin typeface="TT Commons" panose="02000506040000020004" pitchFamily="50" charset="0"/>
              </a:rPr>
              <a:t> que la gente de piel oscura, y en correspondencia menos protección contra los efectos de la radiación. La gente con el pelo rojo se caracteriza por pigmentación con </a:t>
            </a:r>
            <a:r>
              <a:rPr lang="es-ES" sz="1400" dirty="0" err="1">
                <a:latin typeface="TT Commons" panose="02000506040000020004" pitchFamily="50" charset="0"/>
              </a:rPr>
              <a:t>feomelanina</a:t>
            </a:r>
            <a:r>
              <a:rPr lang="es-ES" sz="1400" dirty="0">
                <a:latin typeface="TT Commons" panose="02000506040000020004" pitchFamily="50" charset="0"/>
              </a:rPr>
              <a:t>, y tienen poca o ninguna </a:t>
            </a:r>
            <a:r>
              <a:rPr lang="es-ES" sz="1400" dirty="0" err="1">
                <a:latin typeface="TT Commons" panose="02000506040000020004" pitchFamily="50" charset="0"/>
              </a:rPr>
              <a:t>fotoprotección</a:t>
            </a:r>
            <a:r>
              <a:rPr lang="es-ES" sz="1400" dirty="0">
                <a:latin typeface="TT Commons" panose="02000506040000020004" pitchFamily="50" charset="0"/>
              </a:rPr>
              <a:t>. </a:t>
            </a:r>
          </a:p>
          <a:p>
            <a:pPr marL="342900" indent="-342900" algn="just"/>
            <a:endParaRPr lang="es-ES" sz="1400" dirty="0">
              <a:latin typeface="TT Commons" panose="02000506040000020004" pitchFamily="50" charset="0"/>
            </a:endParaRPr>
          </a:p>
          <a:p>
            <a:pPr marL="342900" indent="-342900" algn="just"/>
            <a:r>
              <a:rPr lang="es-ES" sz="1400" dirty="0">
                <a:latin typeface="TT Commons" panose="02000506040000020004" pitchFamily="50" charset="0"/>
              </a:rPr>
              <a:t>Adicionalmente, la distribución de melanina en la piel varía también. En gente con piel clara, la mayor parte del pigmento se encuentra en la capa basal, mientras que en aquellos con piel oscura, la melanina está completamente dispersa, alcanzando el interior de la capa córnea.</a:t>
            </a:r>
          </a:p>
          <a:p>
            <a:pPr marL="342900" indent="-342900" algn="just"/>
            <a:endParaRPr lang="es-ES" sz="1400" dirty="0">
              <a:latin typeface="TT Commons" panose="02000506040000020004" pitchFamily="50" charset="0"/>
            </a:endParaRPr>
          </a:p>
        </p:txBody>
      </p:sp>
      <p:pic>
        <p:nvPicPr>
          <p:cNvPr id="16" name="15 Imagen" descr="qym.PNG"/>
          <p:cNvPicPr>
            <a:picLocks noChangeAspect="1"/>
          </p:cNvPicPr>
          <p:nvPr/>
        </p:nvPicPr>
        <p:blipFill>
          <a:blip r:embed="rId2" cstate="print"/>
          <a:stretch>
            <a:fillRect/>
          </a:stretch>
        </p:blipFill>
        <p:spPr>
          <a:xfrm>
            <a:off x="698500" y="2208634"/>
            <a:ext cx="2749397" cy="2160240"/>
          </a:xfrm>
          <a:prstGeom prst="rect">
            <a:avLst/>
          </a:prstGeom>
        </p:spPr>
      </p:pic>
      <p:sp>
        <p:nvSpPr>
          <p:cNvPr id="14" name="13 CuadroTexto"/>
          <p:cNvSpPr txBox="1"/>
          <p:nvPr/>
        </p:nvSpPr>
        <p:spPr>
          <a:xfrm>
            <a:off x="842516" y="1151736"/>
            <a:ext cx="7776864" cy="738664"/>
          </a:xfrm>
          <a:prstGeom prst="rect">
            <a:avLst/>
          </a:prstGeom>
          <a:noFill/>
        </p:spPr>
        <p:txBody>
          <a:bodyPr wrap="square" rtlCol="0">
            <a:spAutoFit/>
          </a:bodyPr>
          <a:lstStyle/>
          <a:p>
            <a:pPr marL="342900" indent="-342900" algn="just"/>
            <a:r>
              <a:rPr lang="es-ES" sz="1400" dirty="0">
                <a:latin typeface="TT Commons" panose="02000506040000020004" pitchFamily="50" charset="0"/>
              </a:rPr>
              <a:t>El número de </a:t>
            </a:r>
            <a:r>
              <a:rPr lang="es-ES" sz="1400" dirty="0" err="1">
                <a:latin typeface="TT Commons" panose="02000506040000020004" pitchFamily="50" charset="0"/>
              </a:rPr>
              <a:t>melanocitos</a:t>
            </a:r>
            <a:r>
              <a:rPr lang="es-ES" sz="1400" dirty="0">
                <a:latin typeface="TT Commons" panose="02000506040000020004" pitchFamily="50" charset="0"/>
              </a:rPr>
              <a:t> en la piel humana es más o menos el mismo, independientemente del color de la piel. </a:t>
            </a:r>
          </a:p>
          <a:p>
            <a:pPr marL="342900" indent="-342900" algn="just"/>
            <a:endParaRPr lang="es-ES" sz="1400" dirty="0">
              <a:latin typeface="TT Commons" panose="02000506040000020004" pitchFamily="50" charset="0"/>
            </a:endParaRPr>
          </a:p>
        </p:txBody>
      </p:sp>
      <p:sp>
        <p:nvSpPr>
          <p:cNvPr id="13" name="Título 8"/>
          <p:cNvSpPr>
            <a:spLocks noGrp="1"/>
          </p:cNvSpPr>
          <p:nvPr>
            <p:ph type="title"/>
          </p:nvPr>
        </p:nvSpPr>
        <p:spPr>
          <a:xfrm>
            <a:off x="698500" y="398871"/>
            <a:ext cx="3798669" cy="424732"/>
          </a:xfrm>
        </p:spPr>
        <p:txBody>
          <a:bodyPr/>
          <a:lstStyle/>
          <a:p>
            <a:r>
              <a:rPr lang="es-ES" sz="2400" spc="300" dirty="0">
                <a:latin typeface="Bebas Neue Regular" panose="00000500000000000000" pitchFamily="50" charset="0"/>
              </a:rPr>
              <a:t>Causas de la pigmentación</a:t>
            </a:r>
          </a:p>
        </p:txBody>
      </p:sp>
    </p:spTree>
    <p:extLst>
      <p:ext uri="{BB962C8B-B14F-4D97-AF65-F5344CB8AC3E}">
        <p14:creationId xmlns:p14="http://schemas.microsoft.com/office/powerpoint/2010/main" val="972980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4067139" cy="424732"/>
          </a:xfrm>
        </p:spPr>
        <p:txBody>
          <a:bodyPr/>
          <a:lstStyle/>
          <a:p>
            <a:r>
              <a:rPr lang="en-US" sz="2400" spc="300" dirty="0"/>
              <a:t>HIDROLIZADO DE HARINA TRIGO </a:t>
            </a:r>
            <a:endParaRPr lang="es-ES" sz="2400" spc="300" dirty="0"/>
          </a:p>
        </p:txBody>
      </p:sp>
      <p:sp>
        <p:nvSpPr>
          <p:cNvPr id="2" name="Rectángulo 1"/>
          <p:cNvSpPr/>
          <p:nvPr/>
        </p:nvSpPr>
        <p:spPr>
          <a:xfrm>
            <a:off x="698500" y="1235264"/>
            <a:ext cx="8341940" cy="584775"/>
          </a:xfrm>
          <a:prstGeom prst="rect">
            <a:avLst/>
          </a:prstGeom>
        </p:spPr>
        <p:txBody>
          <a:bodyPr wrap="square">
            <a:spAutoFit/>
          </a:bodyPr>
          <a:lstStyle/>
          <a:p>
            <a:r>
              <a:rPr lang="es-ES" sz="1600" dirty="0">
                <a:latin typeface="TT Commons Light" panose="02000506030000020003" pitchFamily="50" charset="0"/>
              </a:rPr>
              <a:t>El hidrolizado de harina de trigo ejerce múltiples funciones en el cuidado de la piel, actuando como agente blanqueador, iluminador y antienvejecimiento. </a:t>
            </a:r>
          </a:p>
        </p:txBody>
      </p:sp>
      <p:pic>
        <p:nvPicPr>
          <p:cNvPr id="4" name="Picture 2" descr="https://atache.com/wp-content/uploads/2021/03/Atache-Ingredientes-HIDROLIZADO-DE-PROTEINAS-VEGETALES-m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700" y="1992611"/>
            <a:ext cx="1872208" cy="187220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725890" y="4046950"/>
            <a:ext cx="8341940" cy="1077218"/>
          </a:xfrm>
          <a:prstGeom prst="rect">
            <a:avLst/>
          </a:prstGeom>
        </p:spPr>
        <p:txBody>
          <a:bodyPr wrap="square">
            <a:spAutoFit/>
          </a:bodyPr>
          <a:lstStyle/>
          <a:p>
            <a:r>
              <a:rPr lang="es-ES" sz="1600" dirty="0">
                <a:latin typeface="TT Commons Light" panose="02000506030000020003" pitchFamily="50" charset="0"/>
              </a:rPr>
              <a:t>Destaca también por su rapidez en comparación con la </a:t>
            </a:r>
            <a:r>
              <a:rPr lang="es-ES" sz="1600" dirty="0" err="1">
                <a:latin typeface="TT Commons Light" panose="02000506030000020003" pitchFamily="50" charset="0"/>
              </a:rPr>
              <a:t>arbutina</a:t>
            </a:r>
            <a:r>
              <a:rPr lang="es-ES" sz="1600" dirty="0">
                <a:latin typeface="TT Commons Light" panose="02000506030000020003" pitchFamily="50" charset="0"/>
              </a:rPr>
              <a:t> para aclarar la piel, como evidencian pruebas in vivo. Estos resultados respaldan su uso en productos para el cuidado de la piel, ofreciendo una solución integral para combatir la pigmentación irregular, promover la luminosidad y prevenir los signos del envejecimiento cutáneo.</a:t>
            </a:r>
          </a:p>
        </p:txBody>
      </p:sp>
      <p:sp>
        <p:nvSpPr>
          <p:cNvPr id="6" name="Rectángulo 5"/>
          <p:cNvSpPr/>
          <p:nvPr/>
        </p:nvSpPr>
        <p:spPr>
          <a:xfrm>
            <a:off x="3079804" y="2106721"/>
            <a:ext cx="5728817" cy="1815882"/>
          </a:xfrm>
          <a:prstGeom prst="rect">
            <a:avLst/>
          </a:prstGeom>
        </p:spPr>
        <p:txBody>
          <a:bodyPr wrap="square">
            <a:spAutoFit/>
          </a:bodyPr>
          <a:lstStyle/>
          <a:p>
            <a:r>
              <a:rPr lang="es-ES" sz="1600" dirty="0">
                <a:latin typeface="TT Commons Light" panose="02000506030000020003" pitchFamily="50" charset="0"/>
              </a:rPr>
              <a:t>Su acción se dirige hacia la inhibición de la </a:t>
            </a:r>
            <a:r>
              <a:rPr lang="es-ES" sz="1600" dirty="0" err="1">
                <a:latin typeface="TT Commons Light" panose="02000506030000020003" pitchFamily="50" charset="0"/>
              </a:rPr>
              <a:t>melanogénesis</a:t>
            </a:r>
            <a:r>
              <a:rPr lang="es-ES" sz="1600" dirty="0">
                <a:latin typeface="TT Commons Light" panose="02000506030000020003" pitchFamily="50" charset="0"/>
              </a:rPr>
              <a:t>, apuntando específicamente a la enzima </a:t>
            </a:r>
            <a:r>
              <a:rPr lang="es-ES" sz="1600" dirty="0" err="1">
                <a:latin typeface="TT Commons Light" panose="02000506030000020003" pitchFamily="50" charset="0"/>
              </a:rPr>
              <a:t>tirosinasa</a:t>
            </a:r>
            <a:r>
              <a:rPr lang="es-ES" sz="1600" dirty="0">
                <a:latin typeface="TT Commons Light" panose="02000506030000020003" pitchFamily="50" charset="0"/>
              </a:rPr>
              <a:t> y al TRP-1, como se ha demostrado en ensayos in vitro.</a:t>
            </a:r>
          </a:p>
          <a:p>
            <a:endParaRPr lang="es-ES" sz="1600" dirty="0">
              <a:latin typeface="TT Commons Light" panose="02000506030000020003" pitchFamily="50" charset="0"/>
            </a:endParaRPr>
          </a:p>
          <a:p>
            <a:r>
              <a:rPr lang="es-ES" sz="1600" dirty="0">
                <a:latin typeface="TT Commons Light" panose="02000506030000020003" pitchFamily="50" charset="0"/>
              </a:rPr>
              <a:t>Además, este ingrediente muestra efectividad en la prevención de la coloración inducida por los rayos UV, como se ha observado en pruebas ex vivo</a:t>
            </a:r>
          </a:p>
        </p:txBody>
      </p:sp>
    </p:spTree>
    <p:extLst>
      <p:ext uri="{BB962C8B-B14F-4D97-AF65-F5344CB8AC3E}">
        <p14:creationId xmlns:p14="http://schemas.microsoft.com/office/powerpoint/2010/main" val="3849535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3651661" y="3432770"/>
            <a:ext cx="2640659" cy="662874"/>
          </a:xfrm>
          <a:prstGeom prst="rect">
            <a:avLst/>
          </a:prstGeom>
          <a:noFill/>
        </p:spPr>
        <p:txBody>
          <a:bodyPr wrap="none" rtlCol="0">
            <a:spAutoFit/>
          </a:bodyPr>
          <a:lstStyle/>
          <a:p>
            <a:pPr algn="ctr" rtl="0">
              <a:lnSpc>
                <a:spcPct val="150000"/>
              </a:lnSpc>
            </a:pPr>
            <a:r>
              <a:rPr lang="es-ES" sz="2798" b="1" dirty="0">
                <a:latin typeface="Gotham Rounded Book" pitchFamily="50" charset="0"/>
                <a:cs typeface="Gotham Book" pitchFamily="50" charset="0"/>
              </a:rPr>
              <a:t>PRODUCTOS</a:t>
            </a:r>
            <a:endParaRPr lang="es-ES" sz="2798" dirty="0">
              <a:latin typeface="Gotham Rounded Book" pitchFamily="50" charset="0"/>
              <a:cs typeface="Gotham Book" pitchFamily="50" charset="0"/>
            </a:endParaRPr>
          </a:p>
        </p:txBody>
      </p:sp>
      <p:pic>
        <p:nvPicPr>
          <p:cNvPr id="5" name="Imagen 4"/>
          <p:cNvPicPr>
            <a:picLocks noChangeAspect="1"/>
          </p:cNvPicPr>
          <p:nvPr/>
        </p:nvPicPr>
        <p:blipFill>
          <a:blip r:embed="rId3"/>
          <a:stretch>
            <a:fillRect/>
          </a:stretch>
        </p:blipFill>
        <p:spPr>
          <a:xfrm>
            <a:off x="3999880" y="374158"/>
            <a:ext cx="1944216" cy="1917944"/>
          </a:xfrm>
          <a:prstGeom prst="rect">
            <a:avLst/>
          </a:prstGeom>
        </p:spPr>
      </p:pic>
    </p:spTree>
    <p:extLst>
      <p:ext uri="{BB962C8B-B14F-4D97-AF65-F5344CB8AC3E}">
        <p14:creationId xmlns:p14="http://schemas.microsoft.com/office/powerpoint/2010/main" val="1004445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8"/>
          <p:cNvSpPr>
            <a:spLocks noGrp="1"/>
          </p:cNvSpPr>
          <p:nvPr>
            <p:ph type="title"/>
          </p:nvPr>
        </p:nvSpPr>
        <p:spPr>
          <a:xfrm>
            <a:off x="698500" y="398871"/>
            <a:ext cx="1951175" cy="424732"/>
          </a:xfrm>
        </p:spPr>
        <p:txBody>
          <a:bodyPr/>
          <a:lstStyle/>
          <a:p>
            <a:r>
              <a:rPr lang="es-ES" sz="2400" spc="300" dirty="0" err="1">
                <a:latin typeface="Bebas Neue Regular" panose="00000500000000000000" pitchFamily="50" charset="0"/>
              </a:rPr>
              <a:t>Despigmen</a:t>
            </a:r>
            <a:r>
              <a:rPr lang="es-ES" sz="2400" spc="300" dirty="0">
                <a:latin typeface="Bebas Neue Regular" panose="00000500000000000000" pitchFamily="50" charset="0"/>
              </a:rPr>
              <a:t> p3</a:t>
            </a:r>
          </a:p>
        </p:txBody>
      </p:sp>
      <p:pic>
        <p:nvPicPr>
          <p:cNvPr id="11" name="Imagen 10">
            <a:extLst>
              <a:ext uri="{FF2B5EF4-FFF2-40B4-BE49-F238E27FC236}">
                <a16:creationId xmlns:a16="http://schemas.microsoft.com/office/drawing/2014/main" id="{449EAE96-2E22-543D-45E4-C28109F0968F}"/>
              </a:ext>
            </a:extLst>
          </p:cNvPr>
          <p:cNvPicPr>
            <a:picLocks noChangeAspect="1"/>
          </p:cNvPicPr>
          <p:nvPr/>
        </p:nvPicPr>
        <p:blipFill>
          <a:blip r:embed="rId2"/>
          <a:stretch>
            <a:fillRect/>
          </a:stretch>
        </p:blipFill>
        <p:spPr>
          <a:xfrm>
            <a:off x="4247792" y="2286055"/>
            <a:ext cx="816295" cy="2360294"/>
          </a:xfrm>
          <a:prstGeom prst="rect">
            <a:avLst/>
          </a:prstGeom>
        </p:spPr>
      </p:pic>
      <p:pic>
        <p:nvPicPr>
          <p:cNvPr id="12" name="Imagen 11">
            <a:extLst>
              <a:ext uri="{FF2B5EF4-FFF2-40B4-BE49-F238E27FC236}">
                <a16:creationId xmlns:a16="http://schemas.microsoft.com/office/drawing/2014/main" id="{94D03323-2ABF-6F61-052A-64D99A9A1665}"/>
              </a:ext>
            </a:extLst>
          </p:cNvPr>
          <p:cNvPicPr>
            <a:picLocks noChangeAspect="1"/>
          </p:cNvPicPr>
          <p:nvPr/>
        </p:nvPicPr>
        <p:blipFill>
          <a:blip r:embed="rId3"/>
          <a:stretch>
            <a:fillRect/>
          </a:stretch>
        </p:blipFill>
        <p:spPr>
          <a:xfrm>
            <a:off x="7511693" y="1631540"/>
            <a:ext cx="914339" cy="2980059"/>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1189" y="2681700"/>
            <a:ext cx="573402" cy="1870047"/>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4358" y="2262957"/>
            <a:ext cx="742365" cy="2360294"/>
          </a:xfrm>
          <a:prstGeom prst="rect">
            <a:avLst/>
          </a:prstGeom>
        </p:spPr>
      </p:pic>
      <p:sp>
        <p:nvSpPr>
          <p:cNvPr id="7" name="object 9"/>
          <p:cNvSpPr/>
          <p:nvPr/>
        </p:nvSpPr>
        <p:spPr>
          <a:xfrm>
            <a:off x="786010" y="4682474"/>
            <a:ext cx="1445243" cy="53532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C00000"/>
          </a:solidFill>
          <a:ln>
            <a:noFill/>
          </a:ln>
        </p:spPr>
        <p:txBody>
          <a:bodyPr wrap="square" lIns="0" tIns="0" rIns="0" bIns="0" rtlCol="0"/>
          <a:lstStyle/>
          <a:p>
            <a:endParaRPr sz="597"/>
          </a:p>
        </p:txBody>
      </p:sp>
      <p:sp>
        <p:nvSpPr>
          <p:cNvPr id="8" name="object 14"/>
          <p:cNvSpPr txBox="1"/>
          <p:nvPr/>
        </p:nvSpPr>
        <p:spPr>
          <a:xfrm>
            <a:off x="709879" y="4800922"/>
            <a:ext cx="1587132" cy="253459"/>
          </a:xfrm>
          <a:prstGeom prst="rect">
            <a:avLst/>
          </a:prstGeom>
          <a:noFill/>
        </p:spPr>
        <p:txBody>
          <a:bodyPr vert="horz" wrap="square" lIns="0" tIns="7168" rIns="0" bIns="0" rtlCol="0">
            <a:spAutoFit/>
          </a:bodyPr>
          <a:lstStyle/>
          <a:p>
            <a:pPr marL="7168" algn="ctr">
              <a:spcBef>
                <a:spcPts val="56"/>
              </a:spcBef>
            </a:pPr>
            <a:r>
              <a:rPr lang="es-ES" sz="1600" dirty="0">
                <a:solidFill>
                  <a:schemeClr val="bg1"/>
                </a:solidFill>
                <a:latin typeface="Bebas Neue Regular" panose="00000500000000000000" pitchFamily="50" charset="0"/>
                <a:cs typeface="Carlito"/>
              </a:rPr>
              <a:t>FAIR SKIN DUO</a:t>
            </a:r>
            <a:endParaRPr sz="1600" dirty="0">
              <a:solidFill>
                <a:schemeClr val="bg1"/>
              </a:solidFill>
              <a:latin typeface="Bebas Neue Regular" panose="00000500000000000000" pitchFamily="50" charset="0"/>
              <a:cs typeface="Carlito"/>
            </a:endParaRPr>
          </a:p>
        </p:txBody>
      </p:sp>
      <p:pic>
        <p:nvPicPr>
          <p:cNvPr id="9" name="Imagen 8"/>
          <p:cNvPicPr>
            <a:picLocks noChangeAspect="1"/>
          </p:cNvPicPr>
          <p:nvPr/>
        </p:nvPicPr>
        <p:blipFill rotWithShape="1">
          <a:blip r:embed="rId6" cstate="print">
            <a:extLst>
              <a:ext uri="{28A0092B-C50C-407E-A947-70E740481C1C}">
                <a14:useLocalDpi xmlns:a14="http://schemas.microsoft.com/office/drawing/2010/main" val="0"/>
              </a:ext>
            </a:extLst>
          </a:blip>
          <a:srcRect r="54053"/>
          <a:stretch/>
        </p:blipFill>
        <p:spPr>
          <a:xfrm>
            <a:off x="924198" y="1701151"/>
            <a:ext cx="1090190" cy="2945198"/>
          </a:xfrm>
          <a:prstGeom prst="rect">
            <a:avLst/>
          </a:prstGeom>
        </p:spPr>
      </p:pic>
      <p:sp>
        <p:nvSpPr>
          <p:cNvPr id="15" name="object 23"/>
          <p:cNvSpPr txBox="1"/>
          <p:nvPr/>
        </p:nvSpPr>
        <p:spPr>
          <a:xfrm>
            <a:off x="543496" y="1164781"/>
            <a:ext cx="1774441" cy="745902"/>
          </a:xfrm>
          <a:prstGeom prst="rect">
            <a:avLst/>
          </a:prstGeom>
        </p:spPr>
        <p:txBody>
          <a:bodyPr vert="horz" wrap="square" lIns="0" tIns="7168" rIns="0" bIns="0" rtlCol="0">
            <a:spAutoFit/>
          </a:bodyPr>
          <a:lstStyle/>
          <a:p>
            <a:pPr marL="6810" marR="2867" indent="2867" algn="ctr">
              <a:spcBef>
                <a:spcPts val="56"/>
              </a:spcBef>
            </a:pPr>
            <a:r>
              <a:rPr lang="es-ES" sz="1600" b="1" dirty="0" err="1">
                <a:latin typeface="TT Commons" panose="02000506040000020004" pitchFamily="50" charset="0"/>
                <a:cs typeface="Carlito"/>
              </a:rPr>
              <a:t>Serum</a:t>
            </a:r>
            <a:r>
              <a:rPr lang="es-ES" sz="1600" b="1" dirty="0">
                <a:latin typeface="TT Commons" panose="02000506040000020004" pitchFamily="50" charset="0"/>
                <a:cs typeface="Carlito"/>
              </a:rPr>
              <a:t> Doble Acción </a:t>
            </a:r>
            <a:r>
              <a:rPr lang="es-ES" sz="1600" b="1" dirty="0" err="1">
                <a:latin typeface="TT Commons" panose="02000506040000020004" pitchFamily="50" charset="0"/>
                <a:cs typeface="Carlito"/>
              </a:rPr>
              <a:t>Despigmentante</a:t>
            </a:r>
            <a:r>
              <a:rPr lang="es-ES" sz="1600" b="1" dirty="0">
                <a:latin typeface="TT Commons" panose="02000506040000020004" pitchFamily="50" charset="0"/>
                <a:cs typeface="Carlito"/>
              </a:rPr>
              <a:t> y </a:t>
            </a:r>
            <a:r>
              <a:rPr lang="es-ES" sz="1600" b="1" dirty="0" err="1">
                <a:latin typeface="TT Commons" panose="02000506040000020004" pitchFamily="50" charset="0"/>
                <a:cs typeface="Carlito"/>
              </a:rPr>
              <a:t>Antiedad</a:t>
            </a:r>
            <a:endParaRPr lang="es-ES" sz="1600" b="1" dirty="0">
              <a:latin typeface="TT Commons" panose="02000506040000020004" pitchFamily="50" charset="0"/>
              <a:cs typeface="Carlito"/>
            </a:endParaRPr>
          </a:p>
        </p:txBody>
      </p:sp>
      <p:sp>
        <p:nvSpPr>
          <p:cNvPr id="16" name="object 9"/>
          <p:cNvSpPr/>
          <p:nvPr/>
        </p:nvSpPr>
        <p:spPr>
          <a:xfrm>
            <a:off x="2411788" y="4682474"/>
            <a:ext cx="1445243" cy="53532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C00000"/>
          </a:solidFill>
          <a:ln>
            <a:noFill/>
          </a:ln>
        </p:spPr>
        <p:txBody>
          <a:bodyPr wrap="square" lIns="0" tIns="0" rIns="0" bIns="0" rtlCol="0"/>
          <a:lstStyle/>
          <a:p>
            <a:endParaRPr sz="597"/>
          </a:p>
        </p:txBody>
      </p:sp>
      <p:sp>
        <p:nvSpPr>
          <p:cNvPr id="17" name="object 14"/>
          <p:cNvSpPr txBox="1"/>
          <p:nvPr/>
        </p:nvSpPr>
        <p:spPr>
          <a:xfrm>
            <a:off x="2362248" y="4800921"/>
            <a:ext cx="1587132" cy="253459"/>
          </a:xfrm>
          <a:prstGeom prst="rect">
            <a:avLst/>
          </a:prstGeom>
          <a:noFill/>
        </p:spPr>
        <p:txBody>
          <a:bodyPr vert="horz" wrap="square" lIns="0" tIns="7168" rIns="0" bIns="0" rtlCol="0">
            <a:spAutoFit/>
          </a:bodyPr>
          <a:lstStyle/>
          <a:p>
            <a:pPr marL="7168" algn="ctr">
              <a:spcBef>
                <a:spcPts val="56"/>
              </a:spcBef>
            </a:pPr>
            <a:r>
              <a:rPr lang="es-ES" sz="1600" dirty="0">
                <a:solidFill>
                  <a:schemeClr val="bg1"/>
                </a:solidFill>
                <a:latin typeface="Bebas Neue Regular" panose="00000500000000000000" pitchFamily="50" charset="0"/>
                <a:cs typeface="Carlito"/>
              </a:rPr>
              <a:t>DESPIGMEN SERUM</a:t>
            </a:r>
            <a:endParaRPr sz="1600" dirty="0">
              <a:solidFill>
                <a:schemeClr val="bg1"/>
              </a:solidFill>
              <a:latin typeface="Bebas Neue Regular" panose="00000500000000000000" pitchFamily="50" charset="0"/>
              <a:cs typeface="Carlito"/>
            </a:endParaRPr>
          </a:p>
        </p:txBody>
      </p:sp>
      <p:sp>
        <p:nvSpPr>
          <p:cNvPr id="18" name="object 9"/>
          <p:cNvSpPr/>
          <p:nvPr/>
        </p:nvSpPr>
        <p:spPr>
          <a:xfrm>
            <a:off x="4033125" y="4682474"/>
            <a:ext cx="1445243" cy="53532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C00000"/>
          </a:solidFill>
          <a:ln>
            <a:noFill/>
          </a:ln>
        </p:spPr>
        <p:txBody>
          <a:bodyPr wrap="square" lIns="0" tIns="0" rIns="0" bIns="0" rtlCol="0"/>
          <a:lstStyle/>
          <a:p>
            <a:endParaRPr sz="597"/>
          </a:p>
        </p:txBody>
      </p:sp>
      <p:sp>
        <p:nvSpPr>
          <p:cNvPr id="19" name="object 14"/>
          <p:cNvSpPr txBox="1"/>
          <p:nvPr/>
        </p:nvSpPr>
        <p:spPr>
          <a:xfrm>
            <a:off x="3971808" y="4800920"/>
            <a:ext cx="1587132" cy="253459"/>
          </a:xfrm>
          <a:prstGeom prst="rect">
            <a:avLst/>
          </a:prstGeom>
          <a:noFill/>
        </p:spPr>
        <p:txBody>
          <a:bodyPr vert="horz" wrap="square" lIns="0" tIns="7168" rIns="0" bIns="0" rtlCol="0">
            <a:spAutoFit/>
          </a:bodyPr>
          <a:lstStyle/>
          <a:p>
            <a:pPr marL="7168" algn="ctr">
              <a:spcBef>
                <a:spcPts val="56"/>
              </a:spcBef>
            </a:pPr>
            <a:r>
              <a:rPr lang="es-ES" sz="1600" dirty="0">
                <a:solidFill>
                  <a:schemeClr val="bg1"/>
                </a:solidFill>
                <a:latin typeface="Bebas Neue Regular" panose="00000500000000000000" pitchFamily="50" charset="0"/>
                <a:cs typeface="Carlito"/>
              </a:rPr>
              <a:t>DAY CREAM 50+ SPF</a:t>
            </a:r>
            <a:endParaRPr sz="1600" dirty="0">
              <a:solidFill>
                <a:schemeClr val="bg1"/>
              </a:solidFill>
              <a:latin typeface="Bebas Neue Regular" panose="00000500000000000000" pitchFamily="50" charset="0"/>
              <a:cs typeface="Carlito"/>
            </a:endParaRPr>
          </a:p>
        </p:txBody>
      </p:sp>
      <p:sp>
        <p:nvSpPr>
          <p:cNvPr id="20" name="object 9"/>
          <p:cNvSpPr/>
          <p:nvPr/>
        </p:nvSpPr>
        <p:spPr>
          <a:xfrm>
            <a:off x="5714670" y="4682474"/>
            <a:ext cx="1445243" cy="53532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C00000"/>
          </a:solidFill>
          <a:ln>
            <a:noFill/>
          </a:ln>
        </p:spPr>
        <p:txBody>
          <a:bodyPr wrap="square" lIns="0" tIns="0" rIns="0" bIns="0" rtlCol="0"/>
          <a:lstStyle/>
          <a:p>
            <a:endParaRPr sz="597"/>
          </a:p>
        </p:txBody>
      </p:sp>
      <p:sp>
        <p:nvSpPr>
          <p:cNvPr id="21" name="object 14"/>
          <p:cNvSpPr txBox="1"/>
          <p:nvPr/>
        </p:nvSpPr>
        <p:spPr>
          <a:xfrm>
            <a:off x="5659876" y="4806362"/>
            <a:ext cx="1587132" cy="253459"/>
          </a:xfrm>
          <a:prstGeom prst="rect">
            <a:avLst/>
          </a:prstGeom>
          <a:noFill/>
        </p:spPr>
        <p:txBody>
          <a:bodyPr vert="horz" wrap="square" lIns="0" tIns="7168" rIns="0" bIns="0" rtlCol="0">
            <a:spAutoFit/>
          </a:bodyPr>
          <a:lstStyle/>
          <a:p>
            <a:pPr marL="7168" algn="ctr">
              <a:spcBef>
                <a:spcPts val="56"/>
              </a:spcBef>
            </a:pPr>
            <a:r>
              <a:rPr lang="es-ES" sz="1600" dirty="0">
                <a:solidFill>
                  <a:schemeClr val="bg1"/>
                </a:solidFill>
                <a:latin typeface="Bebas Neue Regular" panose="00000500000000000000" pitchFamily="50" charset="0"/>
                <a:cs typeface="Carlito"/>
              </a:rPr>
              <a:t>PUNCTUAL CREAM</a:t>
            </a:r>
            <a:endParaRPr sz="1600" dirty="0">
              <a:solidFill>
                <a:schemeClr val="bg1"/>
              </a:solidFill>
              <a:latin typeface="Bebas Neue Regular" panose="00000500000000000000" pitchFamily="50" charset="0"/>
              <a:cs typeface="Carlito"/>
            </a:endParaRPr>
          </a:p>
        </p:txBody>
      </p:sp>
      <p:sp>
        <p:nvSpPr>
          <p:cNvPr id="22" name="object 9"/>
          <p:cNvSpPr/>
          <p:nvPr/>
        </p:nvSpPr>
        <p:spPr>
          <a:xfrm>
            <a:off x="7382271" y="4682474"/>
            <a:ext cx="1445243" cy="53532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C00000"/>
          </a:solidFill>
          <a:ln>
            <a:noFill/>
          </a:ln>
        </p:spPr>
        <p:txBody>
          <a:bodyPr wrap="square" lIns="0" tIns="0" rIns="0" bIns="0" rtlCol="0"/>
          <a:lstStyle/>
          <a:p>
            <a:endParaRPr sz="597"/>
          </a:p>
        </p:txBody>
      </p:sp>
      <p:sp>
        <p:nvSpPr>
          <p:cNvPr id="23" name="object 14"/>
          <p:cNvSpPr txBox="1"/>
          <p:nvPr/>
        </p:nvSpPr>
        <p:spPr>
          <a:xfrm>
            <a:off x="7311326" y="4787970"/>
            <a:ext cx="1587132" cy="253459"/>
          </a:xfrm>
          <a:prstGeom prst="rect">
            <a:avLst/>
          </a:prstGeom>
          <a:noFill/>
        </p:spPr>
        <p:txBody>
          <a:bodyPr vert="horz" wrap="square" lIns="0" tIns="7168" rIns="0" bIns="0" rtlCol="0">
            <a:spAutoFit/>
          </a:bodyPr>
          <a:lstStyle/>
          <a:p>
            <a:pPr marL="7168" algn="ctr">
              <a:spcBef>
                <a:spcPts val="56"/>
              </a:spcBef>
            </a:pPr>
            <a:r>
              <a:rPr lang="es-ES" sz="1600" dirty="0">
                <a:solidFill>
                  <a:schemeClr val="bg1"/>
                </a:solidFill>
                <a:latin typeface="Bebas Neue Regular" panose="00000500000000000000" pitchFamily="50" charset="0"/>
                <a:cs typeface="Carlito"/>
              </a:rPr>
              <a:t>WHITENING MILK</a:t>
            </a:r>
            <a:endParaRPr sz="1600" dirty="0">
              <a:solidFill>
                <a:schemeClr val="bg1"/>
              </a:solidFill>
              <a:latin typeface="Bebas Neue Regular" panose="00000500000000000000" pitchFamily="50" charset="0"/>
              <a:cs typeface="Carlito"/>
            </a:endParaRPr>
          </a:p>
        </p:txBody>
      </p:sp>
      <p:sp>
        <p:nvSpPr>
          <p:cNvPr id="24" name="object 23"/>
          <p:cNvSpPr txBox="1"/>
          <p:nvPr/>
        </p:nvSpPr>
        <p:spPr>
          <a:xfrm>
            <a:off x="2249634" y="1164781"/>
            <a:ext cx="1628985" cy="745902"/>
          </a:xfrm>
          <a:prstGeom prst="rect">
            <a:avLst/>
          </a:prstGeom>
        </p:spPr>
        <p:txBody>
          <a:bodyPr vert="horz" wrap="square" lIns="0" tIns="7168" rIns="0" bIns="0" rtlCol="0">
            <a:spAutoFit/>
          </a:bodyPr>
          <a:lstStyle/>
          <a:p>
            <a:pPr marL="6810" marR="2867" indent="2867" algn="ctr">
              <a:spcBef>
                <a:spcPts val="56"/>
              </a:spcBef>
            </a:pPr>
            <a:r>
              <a:rPr lang="es-ES" sz="1600" b="1" dirty="0" err="1">
                <a:latin typeface="TT Commons" panose="02000506040000020004" pitchFamily="50" charset="0"/>
                <a:cs typeface="Carlito"/>
              </a:rPr>
              <a:t>Serum</a:t>
            </a:r>
            <a:r>
              <a:rPr lang="es-ES" sz="1600" b="1" dirty="0">
                <a:latin typeface="TT Commons" panose="02000506040000020004" pitchFamily="50" charset="0"/>
                <a:cs typeface="Carlito"/>
              </a:rPr>
              <a:t> </a:t>
            </a:r>
            <a:r>
              <a:rPr lang="es-ES" sz="1600" b="1" dirty="0" err="1">
                <a:latin typeface="TT Commons" panose="02000506040000020004" pitchFamily="50" charset="0"/>
                <a:cs typeface="Carlito"/>
              </a:rPr>
              <a:t>Despigmentante</a:t>
            </a:r>
            <a:r>
              <a:rPr lang="es-ES" sz="1600" b="1" dirty="0">
                <a:latin typeface="TT Commons" panose="02000506040000020004" pitchFamily="50" charset="0"/>
                <a:cs typeface="Carlito"/>
              </a:rPr>
              <a:t> y </a:t>
            </a:r>
            <a:r>
              <a:rPr lang="es-ES" sz="1600" b="1" dirty="0" err="1">
                <a:latin typeface="TT Commons" panose="02000506040000020004" pitchFamily="50" charset="0"/>
                <a:cs typeface="Carlito"/>
              </a:rPr>
              <a:t>Matificante</a:t>
            </a:r>
            <a:endParaRPr lang="es-ES" sz="1600" b="1" dirty="0">
              <a:latin typeface="TT Commons" panose="02000506040000020004" pitchFamily="50" charset="0"/>
              <a:cs typeface="Carlito"/>
            </a:endParaRPr>
          </a:p>
        </p:txBody>
      </p:sp>
      <p:sp>
        <p:nvSpPr>
          <p:cNvPr id="25" name="object 23"/>
          <p:cNvSpPr txBox="1"/>
          <p:nvPr/>
        </p:nvSpPr>
        <p:spPr>
          <a:xfrm>
            <a:off x="3810316" y="1139532"/>
            <a:ext cx="1628985" cy="745902"/>
          </a:xfrm>
          <a:prstGeom prst="rect">
            <a:avLst/>
          </a:prstGeom>
        </p:spPr>
        <p:txBody>
          <a:bodyPr vert="horz" wrap="square" lIns="0" tIns="7168" rIns="0" bIns="0" rtlCol="0">
            <a:spAutoFit/>
          </a:bodyPr>
          <a:lstStyle/>
          <a:p>
            <a:pPr marL="6810" marR="2867" indent="2867" algn="ctr">
              <a:spcBef>
                <a:spcPts val="56"/>
              </a:spcBef>
            </a:pPr>
            <a:r>
              <a:rPr lang="es-ES" sz="1600" b="1" dirty="0">
                <a:latin typeface="TT Commons" panose="02000506040000020004" pitchFamily="50" charset="0"/>
                <a:cs typeface="Carlito"/>
              </a:rPr>
              <a:t>Crema </a:t>
            </a:r>
            <a:r>
              <a:rPr lang="es-ES" sz="1600" b="1" dirty="0" err="1">
                <a:latin typeface="TT Commons" panose="02000506040000020004" pitchFamily="50" charset="0"/>
                <a:cs typeface="Carlito"/>
              </a:rPr>
              <a:t>Despigmentante</a:t>
            </a:r>
            <a:r>
              <a:rPr lang="es-ES" sz="1600" b="1" dirty="0">
                <a:latin typeface="TT Commons" panose="02000506040000020004" pitchFamily="50" charset="0"/>
                <a:cs typeface="Carlito"/>
              </a:rPr>
              <a:t> </a:t>
            </a:r>
            <a:r>
              <a:rPr lang="es-ES" sz="1600" b="1" dirty="0" err="1">
                <a:latin typeface="TT Commons" panose="02000506040000020004" pitchFamily="50" charset="0"/>
                <a:cs typeface="Carlito"/>
              </a:rPr>
              <a:t>Fotoprotectora</a:t>
            </a:r>
            <a:endParaRPr lang="es-ES" sz="1600" b="1" dirty="0">
              <a:latin typeface="TT Commons" panose="02000506040000020004" pitchFamily="50" charset="0"/>
              <a:cs typeface="Carlito"/>
            </a:endParaRPr>
          </a:p>
        </p:txBody>
      </p:sp>
      <p:sp>
        <p:nvSpPr>
          <p:cNvPr id="26" name="object 23"/>
          <p:cNvSpPr txBox="1"/>
          <p:nvPr/>
        </p:nvSpPr>
        <p:spPr>
          <a:xfrm>
            <a:off x="5473397" y="1139532"/>
            <a:ext cx="1628985" cy="745902"/>
          </a:xfrm>
          <a:prstGeom prst="rect">
            <a:avLst/>
          </a:prstGeom>
        </p:spPr>
        <p:txBody>
          <a:bodyPr vert="horz" wrap="square" lIns="0" tIns="7168" rIns="0" bIns="0" rtlCol="0">
            <a:spAutoFit/>
          </a:bodyPr>
          <a:lstStyle/>
          <a:p>
            <a:pPr marL="6810" marR="2867" indent="2867" algn="ctr">
              <a:spcBef>
                <a:spcPts val="56"/>
              </a:spcBef>
            </a:pPr>
            <a:r>
              <a:rPr lang="es-ES" sz="1600" b="1" dirty="0" err="1">
                <a:latin typeface="TT Commons" panose="02000506040000020004" pitchFamily="50" charset="0"/>
                <a:cs typeface="Carlito"/>
              </a:rPr>
              <a:t>Cream</a:t>
            </a:r>
            <a:r>
              <a:rPr lang="es-ES" sz="1600" b="1" dirty="0">
                <a:latin typeface="TT Commons" panose="02000506040000020004" pitchFamily="50" charset="0"/>
                <a:cs typeface="Carlito"/>
              </a:rPr>
              <a:t>  de uso </a:t>
            </a:r>
            <a:r>
              <a:rPr lang="es-ES" sz="1600" b="1" dirty="0" err="1">
                <a:latin typeface="TT Commons" panose="02000506040000020004" pitchFamily="50" charset="0"/>
                <a:cs typeface="Carlito"/>
              </a:rPr>
              <a:t>espefíco</a:t>
            </a:r>
            <a:r>
              <a:rPr lang="es-ES" sz="1600" b="1" dirty="0">
                <a:latin typeface="TT Commons" panose="02000506040000020004" pitchFamily="50" charset="0"/>
                <a:cs typeface="Carlito"/>
              </a:rPr>
              <a:t> sobre las manchas</a:t>
            </a:r>
          </a:p>
        </p:txBody>
      </p:sp>
      <p:sp>
        <p:nvSpPr>
          <p:cNvPr id="27" name="object 23"/>
          <p:cNvSpPr txBox="1"/>
          <p:nvPr/>
        </p:nvSpPr>
        <p:spPr>
          <a:xfrm>
            <a:off x="7245205" y="1164781"/>
            <a:ext cx="1628985" cy="499681"/>
          </a:xfrm>
          <a:prstGeom prst="rect">
            <a:avLst/>
          </a:prstGeom>
        </p:spPr>
        <p:txBody>
          <a:bodyPr vert="horz" wrap="square" lIns="0" tIns="7168" rIns="0" bIns="0" rtlCol="0">
            <a:spAutoFit/>
          </a:bodyPr>
          <a:lstStyle/>
          <a:p>
            <a:pPr marL="6810" marR="2867" indent="2867" algn="ctr">
              <a:spcBef>
                <a:spcPts val="56"/>
              </a:spcBef>
            </a:pPr>
            <a:r>
              <a:rPr lang="es-ES" sz="1600" b="1" dirty="0" err="1">
                <a:latin typeface="TT Commons" panose="02000506040000020004" pitchFamily="50" charset="0"/>
                <a:cs typeface="Carlito"/>
              </a:rPr>
              <a:t>Cream</a:t>
            </a:r>
            <a:r>
              <a:rPr lang="es-ES" sz="1600" b="1" dirty="0">
                <a:latin typeface="TT Commons" panose="02000506040000020004" pitchFamily="50" charset="0"/>
                <a:cs typeface="Carlito"/>
              </a:rPr>
              <a:t> Corporal </a:t>
            </a:r>
            <a:r>
              <a:rPr lang="es-ES" sz="1600" b="1" dirty="0" err="1">
                <a:latin typeface="TT Commons" panose="02000506040000020004" pitchFamily="50" charset="0"/>
                <a:cs typeface="Carlito"/>
              </a:rPr>
              <a:t>Aclarante</a:t>
            </a:r>
            <a:endParaRPr lang="es-ES" sz="1600" b="1" dirty="0">
              <a:latin typeface="TT Commons" panose="02000506040000020004" pitchFamily="50" charset="0"/>
              <a:cs typeface="Carlito"/>
            </a:endParaRPr>
          </a:p>
        </p:txBody>
      </p:sp>
    </p:spTree>
    <p:extLst>
      <p:ext uri="{BB962C8B-B14F-4D97-AF65-F5344CB8AC3E}">
        <p14:creationId xmlns:p14="http://schemas.microsoft.com/office/powerpoint/2010/main" val="3445579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nvGraphicFramePr>
        <p:xfrm>
          <a:off x="2487712" y="1306426"/>
          <a:ext cx="4824536" cy="285277"/>
        </p:xfrm>
        <a:graphic>
          <a:graphicData uri="http://schemas.openxmlformats.org/drawingml/2006/table">
            <a:tbl>
              <a:tblPr/>
              <a:tblGrid>
                <a:gridCol w="2480083">
                  <a:extLst>
                    <a:ext uri="{9D8B030D-6E8A-4147-A177-3AD203B41FA5}">
                      <a16:colId xmlns:a16="http://schemas.microsoft.com/office/drawing/2014/main" val="691361381"/>
                    </a:ext>
                  </a:extLst>
                </a:gridCol>
                <a:gridCol w="2344453">
                  <a:extLst>
                    <a:ext uri="{9D8B030D-6E8A-4147-A177-3AD203B41FA5}">
                      <a16:colId xmlns:a16="http://schemas.microsoft.com/office/drawing/2014/main" val="3739699985"/>
                    </a:ext>
                  </a:extLst>
                </a:gridCol>
              </a:tblGrid>
              <a:tr h="285277">
                <a:tc>
                  <a:txBody>
                    <a:bodyPr/>
                    <a:lstStyle/>
                    <a:p>
                      <a:endParaRPr lang="en-US" dirty="0"/>
                    </a:p>
                  </a:txBody>
                  <a:tcPr marL="11313" marR="11313" marT="11313" marB="0" anchor="ctr">
                    <a:lnL>
                      <a:noFill/>
                    </a:lnL>
                    <a:lnR>
                      <a:noFill/>
                    </a:lnR>
                    <a:lnT>
                      <a:noFill/>
                    </a:lnT>
                    <a:lnB>
                      <a:noFill/>
                    </a:lnB>
                    <a:solidFill>
                      <a:schemeClr val="accent2">
                        <a:lumMod val="60000"/>
                        <a:lumOff val="40000"/>
                        <a:alpha val="50196"/>
                      </a:schemeClr>
                    </a:solidFill>
                  </a:tcPr>
                </a:tc>
                <a:tc>
                  <a:txBody>
                    <a:bodyPr/>
                    <a:lstStyle/>
                    <a:p>
                      <a:endParaRPr lang="en-US" dirty="0"/>
                    </a:p>
                  </a:txBody>
                  <a:tcPr marL="11313" marR="11313" marT="11313" marB="0" anchor="ctr">
                    <a:lnL>
                      <a:noFill/>
                    </a:lnL>
                    <a:lnR>
                      <a:noFill/>
                    </a:lnR>
                    <a:lnT>
                      <a:noFill/>
                    </a:lnT>
                    <a:lnB>
                      <a:noFill/>
                    </a:lnB>
                    <a:solidFill>
                      <a:schemeClr val="accent2">
                        <a:lumMod val="60000"/>
                        <a:lumOff val="40000"/>
                        <a:alpha val="50196"/>
                      </a:schemeClr>
                    </a:solidFill>
                  </a:tcPr>
                </a:tc>
                <a:extLst>
                  <a:ext uri="{0D108BD9-81ED-4DB2-BD59-A6C34878D82A}">
                    <a16:rowId xmlns:a16="http://schemas.microsoft.com/office/drawing/2014/main" val="3037796007"/>
                  </a:ext>
                </a:extLst>
              </a:tr>
            </a:tbl>
          </a:graphicData>
        </a:graphic>
      </p:graphicFrame>
      <p:sp>
        <p:nvSpPr>
          <p:cNvPr id="23" name="Título 8"/>
          <p:cNvSpPr>
            <a:spLocks noGrp="1"/>
          </p:cNvSpPr>
          <p:nvPr>
            <p:ph type="title"/>
          </p:nvPr>
        </p:nvSpPr>
        <p:spPr>
          <a:xfrm>
            <a:off x="698500" y="398871"/>
            <a:ext cx="3258456" cy="424732"/>
          </a:xfrm>
        </p:spPr>
        <p:txBody>
          <a:bodyPr/>
          <a:lstStyle/>
          <a:p>
            <a:r>
              <a:rPr lang="es-ES" sz="2400" spc="300" dirty="0"/>
              <a:t>FAIR SKIN DUO: FÓRMULA</a:t>
            </a:r>
            <a:endParaRPr lang="es-ES" sz="2400" spc="300" dirty="0">
              <a:latin typeface="Bebas Neue Regular" panose="00000500000000000000" pitchFamily="50" charset="0"/>
            </a:endParaRPr>
          </a:p>
        </p:txBody>
      </p:sp>
      <p:graphicFrame>
        <p:nvGraphicFramePr>
          <p:cNvPr id="18" name="Tabla 17"/>
          <p:cNvGraphicFramePr>
            <a:graphicFrameLocks noGrp="1"/>
          </p:cNvGraphicFramePr>
          <p:nvPr/>
        </p:nvGraphicFramePr>
        <p:xfrm>
          <a:off x="670327" y="2471871"/>
          <a:ext cx="3517404" cy="2402906"/>
        </p:xfrm>
        <a:graphic>
          <a:graphicData uri="http://schemas.openxmlformats.org/drawingml/2006/table">
            <a:tbl>
              <a:tblPr/>
              <a:tblGrid>
                <a:gridCol w="1933228">
                  <a:extLst>
                    <a:ext uri="{9D8B030D-6E8A-4147-A177-3AD203B41FA5}">
                      <a16:colId xmlns:a16="http://schemas.microsoft.com/office/drawing/2014/main" val="1771470215"/>
                    </a:ext>
                  </a:extLst>
                </a:gridCol>
                <a:gridCol w="1584176">
                  <a:extLst>
                    <a:ext uri="{9D8B030D-6E8A-4147-A177-3AD203B41FA5}">
                      <a16:colId xmlns:a16="http://schemas.microsoft.com/office/drawing/2014/main" val="3784920065"/>
                    </a:ext>
                  </a:extLst>
                </a:gridCol>
              </a:tblGrid>
              <a:tr h="504058">
                <a:tc>
                  <a:txBody>
                    <a:bodyPr/>
                    <a:lstStyle/>
                    <a:p>
                      <a:pPr algn="ctr" fontAlgn="ctr"/>
                      <a:r>
                        <a:rPr lang="en-US" sz="1600" b="1" i="0" u="none" strike="noStrike" dirty="0" err="1">
                          <a:solidFill>
                            <a:srgbClr val="FFFFFF"/>
                          </a:solidFill>
                          <a:effectLst/>
                          <a:latin typeface="TT Commons Light" panose="02000506030000020003" pitchFamily="50" charset="0"/>
                        </a:rPr>
                        <a:t>Ingredientes</a:t>
                      </a:r>
                      <a:endParaRPr lang="en-US" sz="1600" b="1" i="0" u="none" strike="noStrike" dirty="0">
                        <a:solidFill>
                          <a:srgbClr val="FFFFFF"/>
                        </a:solidFill>
                        <a:effectLst/>
                        <a:latin typeface="TT Commons Light" panose="02000506030000020003" pitchFamily="50" charset="0"/>
                      </a:endParaRPr>
                    </a:p>
                  </a:txBody>
                  <a:tcPr marL="11313" marR="11313" marT="11313" marB="0" anchor="ctr">
                    <a:lnL>
                      <a:noFill/>
                    </a:lnL>
                    <a:lnR>
                      <a:noFill/>
                    </a:lnR>
                    <a:lnT>
                      <a:noFill/>
                    </a:lnT>
                    <a:lnB>
                      <a:noFill/>
                    </a:lnB>
                    <a:solidFill>
                      <a:srgbClr val="C00000">
                        <a:alpha val="50196"/>
                      </a:srgbClr>
                    </a:solidFill>
                  </a:tcPr>
                </a:tc>
                <a:tc>
                  <a:txBody>
                    <a:bodyPr/>
                    <a:lstStyle/>
                    <a:p>
                      <a:pPr algn="ctr" fontAlgn="ctr"/>
                      <a:r>
                        <a:rPr lang="en-US" sz="1600" b="1" i="0" u="none" strike="noStrike" dirty="0" err="1">
                          <a:solidFill>
                            <a:srgbClr val="FFFFFF"/>
                          </a:solidFill>
                          <a:effectLst/>
                          <a:latin typeface="TT Commons Light" panose="02000506030000020003" pitchFamily="50" charset="0"/>
                        </a:rPr>
                        <a:t>Propiedades</a:t>
                      </a:r>
                      <a:endParaRPr lang="en-US" sz="1600" b="1" i="0" u="none" strike="noStrike" dirty="0">
                        <a:solidFill>
                          <a:srgbClr val="FFFFFF"/>
                        </a:solidFill>
                        <a:effectLst/>
                        <a:latin typeface="TT Commons Light" panose="02000506030000020003" pitchFamily="50" charset="0"/>
                      </a:endParaRPr>
                    </a:p>
                  </a:txBody>
                  <a:tcPr marL="11313" marR="11313" marT="11313" marB="0" anchor="ctr">
                    <a:lnL>
                      <a:noFill/>
                    </a:lnL>
                    <a:lnR>
                      <a:noFill/>
                    </a:lnR>
                    <a:lnT>
                      <a:noFill/>
                    </a:lnT>
                    <a:lnB>
                      <a:noFill/>
                    </a:lnB>
                    <a:solidFill>
                      <a:srgbClr val="C00000">
                        <a:alpha val="50196"/>
                      </a:srgbClr>
                    </a:solidFill>
                  </a:tcPr>
                </a:tc>
                <a:extLst>
                  <a:ext uri="{0D108BD9-81ED-4DB2-BD59-A6C34878D82A}">
                    <a16:rowId xmlns:a16="http://schemas.microsoft.com/office/drawing/2014/main" val="1690674252"/>
                  </a:ext>
                </a:extLst>
              </a:tr>
              <a:tr h="511968">
                <a:tc>
                  <a:txBody>
                    <a:bodyPr/>
                    <a:lstStyle/>
                    <a:p>
                      <a:r>
                        <a:rPr lang="es-ES" sz="1400" b="1" dirty="0">
                          <a:latin typeface="TT Commons Light" panose="02000506030000020003" pitchFamily="50" charset="0"/>
                        </a:rPr>
                        <a:t>Ácido </a:t>
                      </a:r>
                      <a:r>
                        <a:rPr lang="es-ES" sz="1400" b="1" dirty="0" err="1">
                          <a:latin typeface="TT Commons Light" panose="02000506030000020003" pitchFamily="50" charset="0"/>
                        </a:rPr>
                        <a:t>Tranexámico</a:t>
                      </a:r>
                      <a:endParaRPr lang="es-ES" sz="1400" b="1"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40000"/>
                        <a:lumOff val="60000"/>
                        <a:alpha val="50196"/>
                      </a:schemeClr>
                    </a:solidFill>
                  </a:tcPr>
                </a:tc>
                <a:tc>
                  <a:txBody>
                    <a:bodyPr/>
                    <a:lstStyle/>
                    <a:p>
                      <a:pPr algn="ctr" fontAlgn="b"/>
                      <a:r>
                        <a:rPr lang="en-US" sz="1400" b="1" i="0" u="none" strike="noStrike" dirty="0" err="1">
                          <a:solidFill>
                            <a:srgbClr val="3A3838"/>
                          </a:solidFill>
                          <a:effectLst/>
                          <a:latin typeface="TT Commons Light" panose="02000506030000020003" pitchFamily="50" charset="0"/>
                        </a:rPr>
                        <a:t>Despigmentante</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40000"/>
                        <a:lumOff val="60000"/>
                        <a:alpha val="50196"/>
                      </a:schemeClr>
                    </a:solidFill>
                  </a:tcPr>
                </a:tc>
                <a:extLst>
                  <a:ext uri="{0D108BD9-81ED-4DB2-BD59-A6C34878D82A}">
                    <a16:rowId xmlns:a16="http://schemas.microsoft.com/office/drawing/2014/main" val="1905194741"/>
                  </a:ext>
                </a:extLst>
              </a:tr>
              <a:tr h="346720">
                <a:tc>
                  <a:txBody>
                    <a:bodyPr/>
                    <a:lstStyle/>
                    <a:p>
                      <a:r>
                        <a:rPr lang="es-ES" sz="1400" b="1" dirty="0">
                          <a:latin typeface="TT Commons Light" panose="02000506030000020003" pitchFamily="50" charset="0"/>
                        </a:rPr>
                        <a:t>Alfa-</a:t>
                      </a:r>
                      <a:r>
                        <a:rPr lang="es-ES" sz="1400" b="1" dirty="0" err="1">
                          <a:latin typeface="TT Commons Light" panose="02000506030000020003" pitchFamily="50" charset="0"/>
                        </a:rPr>
                        <a:t>Arbutina</a:t>
                      </a:r>
                      <a:r>
                        <a:rPr lang="es-ES" sz="1400" b="1" dirty="0">
                          <a:latin typeface="TT Commons Light" panose="02000506030000020003" pitchFamily="50" charset="0"/>
                        </a:rPr>
                        <a:t> </a:t>
                      </a:r>
                      <a:r>
                        <a:rPr lang="es-ES" sz="1400" b="1" dirty="0" err="1">
                          <a:latin typeface="TT Commons Light" panose="02000506030000020003" pitchFamily="50" charset="0"/>
                        </a:rPr>
                        <a:t>Liposomada</a:t>
                      </a:r>
                      <a:r>
                        <a:rPr lang="es-ES" sz="1400" b="1" dirty="0">
                          <a:latin typeface="TT Commons Light" panose="02000506030000020003" pitchFamily="50" charset="0"/>
                        </a:rPr>
                        <a:t> </a:t>
                      </a:r>
                    </a:p>
                  </a:txBody>
                  <a:tcPr marL="11313" marR="11313" marT="11313" marB="0" anchor="ctr">
                    <a:lnL>
                      <a:noFill/>
                    </a:lnL>
                    <a:lnR>
                      <a:noFill/>
                    </a:lnR>
                    <a:lnT>
                      <a:noFill/>
                    </a:lnT>
                    <a:lnB>
                      <a:noFill/>
                    </a:lnB>
                    <a:solidFill>
                      <a:schemeClr val="accent2">
                        <a:lumMod val="40000"/>
                        <a:lumOff val="60000"/>
                        <a:alpha val="50196"/>
                      </a:schemeClr>
                    </a:solidFill>
                  </a:tcPr>
                </a:tc>
                <a:tc>
                  <a:txBody>
                    <a:bodyPr/>
                    <a:lstStyle/>
                    <a:p>
                      <a:pPr algn="ctr" fontAlgn="b"/>
                      <a:r>
                        <a:rPr lang="en-US" sz="1400" b="1" i="0" u="none" strike="noStrike" dirty="0" err="1">
                          <a:solidFill>
                            <a:srgbClr val="3A3838"/>
                          </a:solidFill>
                          <a:effectLst/>
                          <a:latin typeface="TT Commons Light" panose="02000506030000020003" pitchFamily="50" charset="0"/>
                        </a:rPr>
                        <a:t>Despigmentante</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40000"/>
                        <a:lumOff val="60000"/>
                        <a:alpha val="50196"/>
                      </a:schemeClr>
                    </a:solidFill>
                  </a:tcPr>
                </a:tc>
                <a:extLst>
                  <a:ext uri="{0D108BD9-81ED-4DB2-BD59-A6C34878D82A}">
                    <a16:rowId xmlns:a16="http://schemas.microsoft.com/office/drawing/2014/main" val="3135996633"/>
                  </a:ext>
                </a:extLst>
              </a:tr>
              <a:tr h="346720">
                <a:tc>
                  <a:txBody>
                    <a:bodyPr/>
                    <a:lstStyle/>
                    <a:p>
                      <a:r>
                        <a:rPr lang="es-ES" sz="1400" dirty="0">
                          <a:latin typeface="TT Commons Light" panose="02000506030000020003" pitchFamily="50" charset="0"/>
                        </a:rPr>
                        <a:t>Ácido </a:t>
                      </a:r>
                      <a:r>
                        <a:rPr lang="es-ES" sz="1400" dirty="0" err="1">
                          <a:latin typeface="TT Commons Light" panose="02000506030000020003" pitchFamily="50" charset="0"/>
                        </a:rPr>
                        <a:t>Ferúlico</a:t>
                      </a:r>
                      <a:r>
                        <a:rPr lang="es-ES" sz="1400" dirty="0">
                          <a:latin typeface="TT Commons Light" panose="02000506030000020003" pitchFamily="50" charset="0"/>
                        </a:rPr>
                        <a:t> </a:t>
                      </a:r>
                      <a:r>
                        <a:rPr lang="es-ES" sz="1400" dirty="0" err="1">
                          <a:latin typeface="TT Commons Light" panose="02000506030000020003" pitchFamily="50" charset="0"/>
                        </a:rPr>
                        <a:t>Liposomado</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60000"/>
                        <a:lumOff val="40000"/>
                        <a:alpha val="50196"/>
                      </a:schemeClr>
                    </a:solidFill>
                  </a:tcPr>
                </a:tc>
                <a:tc>
                  <a:txBody>
                    <a:bodyPr/>
                    <a:lstStyle/>
                    <a:p>
                      <a:pPr algn="ctr" fontAlgn="b"/>
                      <a:r>
                        <a:rPr lang="en-US" sz="1400" b="1" i="0" u="none" strike="noStrike" dirty="0" err="1">
                          <a:solidFill>
                            <a:srgbClr val="3A3838"/>
                          </a:solidFill>
                          <a:effectLst/>
                          <a:latin typeface="TT Commons Light" panose="02000506030000020003" pitchFamily="50" charset="0"/>
                        </a:rPr>
                        <a:t>Antioxidante</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60000"/>
                        <a:lumOff val="40000"/>
                        <a:alpha val="50196"/>
                      </a:schemeClr>
                    </a:solidFill>
                  </a:tcPr>
                </a:tc>
                <a:extLst>
                  <a:ext uri="{0D108BD9-81ED-4DB2-BD59-A6C34878D82A}">
                    <a16:rowId xmlns:a16="http://schemas.microsoft.com/office/drawing/2014/main" val="4232042214"/>
                  </a:ext>
                </a:extLst>
              </a:tr>
              <a:tr h="346720">
                <a:tc>
                  <a:txBody>
                    <a:bodyPr/>
                    <a:lstStyle/>
                    <a:p>
                      <a:r>
                        <a:rPr lang="es-ES" sz="1400" dirty="0" err="1">
                          <a:latin typeface="TT Commons Light" panose="02000506030000020003" pitchFamily="50" charset="0"/>
                        </a:rPr>
                        <a:t>Polypodium</a:t>
                      </a:r>
                      <a:r>
                        <a:rPr lang="es-ES" sz="1400" dirty="0">
                          <a:latin typeface="TT Commons Light" panose="02000506030000020003" pitchFamily="50" charset="0"/>
                        </a:rPr>
                        <a:t> </a:t>
                      </a:r>
                      <a:r>
                        <a:rPr lang="es-ES" sz="1400" dirty="0" err="1">
                          <a:latin typeface="TT Commons Light" panose="02000506030000020003" pitchFamily="50" charset="0"/>
                        </a:rPr>
                        <a:t>Leucotomos</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60000"/>
                        <a:lumOff val="40000"/>
                        <a:alpha val="50196"/>
                      </a:schemeClr>
                    </a:solidFill>
                  </a:tcPr>
                </a:tc>
                <a:tc>
                  <a:txBody>
                    <a:bodyPr/>
                    <a:lstStyle/>
                    <a:p>
                      <a:pPr algn="ctr" fontAlgn="b"/>
                      <a:r>
                        <a:rPr lang="en-US" sz="1400" b="1" i="0" u="none" strike="noStrike" dirty="0" err="1">
                          <a:solidFill>
                            <a:srgbClr val="3A3838"/>
                          </a:solidFill>
                          <a:effectLst/>
                          <a:latin typeface="TT Commons Light" panose="02000506030000020003" pitchFamily="50" charset="0"/>
                        </a:rPr>
                        <a:t>Fotoprotector</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60000"/>
                        <a:lumOff val="40000"/>
                        <a:alpha val="50196"/>
                      </a:schemeClr>
                    </a:solidFill>
                  </a:tcPr>
                </a:tc>
                <a:extLst>
                  <a:ext uri="{0D108BD9-81ED-4DB2-BD59-A6C34878D82A}">
                    <a16:rowId xmlns:a16="http://schemas.microsoft.com/office/drawing/2014/main" val="1703531611"/>
                  </a:ext>
                </a:extLst>
              </a:tr>
              <a:tr h="346720">
                <a:tc>
                  <a:txBody>
                    <a:bodyPr/>
                    <a:lstStyle/>
                    <a:p>
                      <a:r>
                        <a:rPr lang="es-ES" sz="1400" dirty="0">
                          <a:latin typeface="TT Commons Light" panose="02000506030000020003" pitchFamily="50" charset="0"/>
                        </a:rPr>
                        <a:t>Ácido Hialurónico</a:t>
                      </a:r>
                    </a:p>
                  </a:txBody>
                  <a:tcPr marL="11313" marR="11313" marT="11313" marB="0" anchor="ctr">
                    <a:lnL>
                      <a:noFill/>
                    </a:lnL>
                    <a:lnR>
                      <a:noFill/>
                    </a:lnR>
                    <a:lnT>
                      <a:noFill/>
                    </a:lnT>
                    <a:lnB>
                      <a:noFill/>
                    </a:lnB>
                    <a:solidFill>
                      <a:schemeClr val="accent2">
                        <a:lumMod val="20000"/>
                        <a:lumOff val="80000"/>
                        <a:alpha val="50196"/>
                      </a:schemeClr>
                    </a:solidFill>
                  </a:tcPr>
                </a:tc>
                <a:tc>
                  <a:txBody>
                    <a:bodyPr/>
                    <a:lstStyle/>
                    <a:p>
                      <a:pPr algn="ctr" fontAlgn="b"/>
                      <a:r>
                        <a:rPr lang="en-US" sz="1400" b="1" i="0" u="none" strike="noStrike" dirty="0" err="1">
                          <a:solidFill>
                            <a:srgbClr val="3A3838"/>
                          </a:solidFill>
                          <a:effectLst/>
                          <a:latin typeface="TT Commons Light" panose="02000506030000020003" pitchFamily="50" charset="0"/>
                        </a:rPr>
                        <a:t>Hidratante</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20000"/>
                        <a:lumOff val="80000"/>
                        <a:alpha val="50196"/>
                      </a:schemeClr>
                    </a:solidFill>
                  </a:tcPr>
                </a:tc>
                <a:extLst>
                  <a:ext uri="{0D108BD9-81ED-4DB2-BD59-A6C34878D82A}">
                    <a16:rowId xmlns:a16="http://schemas.microsoft.com/office/drawing/2014/main" val="3034936371"/>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996090482"/>
              </p:ext>
            </p:extLst>
          </p:nvPr>
        </p:nvGraphicFramePr>
        <p:xfrm>
          <a:off x="5914895" y="2471871"/>
          <a:ext cx="3456384" cy="2168503"/>
        </p:xfrm>
        <a:graphic>
          <a:graphicData uri="http://schemas.openxmlformats.org/drawingml/2006/table">
            <a:tbl>
              <a:tblPr/>
              <a:tblGrid>
                <a:gridCol w="1776776">
                  <a:extLst>
                    <a:ext uri="{9D8B030D-6E8A-4147-A177-3AD203B41FA5}">
                      <a16:colId xmlns:a16="http://schemas.microsoft.com/office/drawing/2014/main" val="1771470215"/>
                    </a:ext>
                  </a:extLst>
                </a:gridCol>
                <a:gridCol w="1679608">
                  <a:extLst>
                    <a:ext uri="{9D8B030D-6E8A-4147-A177-3AD203B41FA5}">
                      <a16:colId xmlns:a16="http://schemas.microsoft.com/office/drawing/2014/main" val="3784920065"/>
                    </a:ext>
                  </a:extLst>
                </a:gridCol>
              </a:tblGrid>
              <a:tr h="432050">
                <a:tc>
                  <a:txBody>
                    <a:bodyPr/>
                    <a:lstStyle/>
                    <a:p>
                      <a:pPr algn="ctr" fontAlgn="ctr"/>
                      <a:r>
                        <a:rPr lang="en-US" sz="1600" b="1" i="0" u="none" strike="noStrike" dirty="0" err="1">
                          <a:solidFill>
                            <a:srgbClr val="FFFFFF"/>
                          </a:solidFill>
                          <a:effectLst/>
                          <a:latin typeface="TT Commons Light" panose="02000506030000020003" pitchFamily="50" charset="0"/>
                        </a:rPr>
                        <a:t>Ingredientes</a:t>
                      </a:r>
                      <a:endParaRPr lang="en-US" sz="1600" b="1" i="0" u="none" strike="noStrike" dirty="0">
                        <a:solidFill>
                          <a:srgbClr val="FFFFFF"/>
                        </a:solidFill>
                        <a:effectLst/>
                        <a:latin typeface="TT Commons Light" panose="02000506030000020003" pitchFamily="50" charset="0"/>
                      </a:endParaRPr>
                    </a:p>
                  </a:txBody>
                  <a:tcPr marL="11313" marR="11313" marT="11313" marB="0" anchor="ctr">
                    <a:lnL>
                      <a:noFill/>
                    </a:lnL>
                    <a:lnR>
                      <a:noFill/>
                    </a:lnR>
                    <a:lnT>
                      <a:noFill/>
                    </a:lnT>
                    <a:lnB>
                      <a:noFill/>
                    </a:lnB>
                    <a:solidFill>
                      <a:srgbClr val="C00000">
                        <a:alpha val="50196"/>
                      </a:srgbClr>
                    </a:solidFill>
                  </a:tcPr>
                </a:tc>
                <a:tc>
                  <a:txBody>
                    <a:bodyPr/>
                    <a:lstStyle/>
                    <a:p>
                      <a:pPr algn="ctr" fontAlgn="ctr"/>
                      <a:r>
                        <a:rPr lang="en-US" sz="1600" b="1" i="0" u="none" strike="noStrike" dirty="0" err="1">
                          <a:solidFill>
                            <a:srgbClr val="FFFFFF"/>
                          </a:solidFill>
                          <a:effectLst/>
                          <a:latin typeface="TT Commons Light" panose="02000506030000020003" pitchFamily="50" charset="0"/>
                        </a:rPr>
                        <a:t>Propiedades</a:t>
                      </a:r>
                      <a:endParaRPr lang="en-US" sz="1600" b="1" i="0" u="none" strike="noStrike" dirty="0">
                        <a:solidFill>
                          <a:srgbClr val="FFFFFF"/>
                        </a:solidFill>
                        <a:effectLst/>
                        <a:latin typeface="TT Commons Light" panose="02000506030000020003" pitchFamily="50" charset="0"/>
                      </a:endParaRPr>
                    </a:p>
                  </a:txBody>
                  <a:tcPr marL="11313" marR="11313" marT="11313" marB="0" anchor="ctr">
                    <a:lnL>
                      <a:noFill/>
                    </a:lnL>
                    <a:lnR>
                      <a:noFill/>
                    </a:lnR>
                    <a:lnT>
                      <a:noFill/>
                    </a:lnT>
                    <a:lnB>
                      <a:noFill/>
                    </a:lnB>
                    <a:solidFill>
                      <a:srgbClr val="C00000">
                        <a:alpha val="50196"/>
                      </a:srgbClr>
                    </a:solidFill>
                  </a:tcPr>
                </a:tc>
                <a:extLst>
                  <a:ext uri="{0D108BD9-81ED-4DB2-BD59-A6C34878D82A}">
                    <a16:rowId xmlns:a16="http://schemas.microsoft.com/office/drawing/2014/main" val="1690674252"/>
                  </a:ext>
                </a:extLst>
              </a:tr>
              <a:tr h="421242">
                <a:tc>
                  <a:txBody>
                    <a:bodyPr/>
                    <a:lstStyle/>
                    <a:p>
                      <a:r>
                        <a:rPr lang="es-ES" sz="1400" b="1" dirty="0" err="1">
                          <a:latin typeface="TT Commons Light" panose="02000506030000020003" pitchFamily="50" charset="0"/>
                        </a:rPr>
                        <a:t>Niacinamida</a:t>
                      </a:r>
                      <a:endParaRPr lang="es-ES" sz="1400" b="1"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40000"/>
                        <a:lumOff val="60000"/>
                        <a:alpha val="50196"/>
                      </a:schemeClr>
                    </a:solidFill>
                  </a:tcPr>
                </a:tc>
                <a:tc>
                  <a:txBody>
                    <a:bodyPr/>
                    <a:lstStyle/>
                    <a:p>
                      <a:pPr algn="ctr" fontAlgn="b"/>
                      <a:r>
                        <a:rPr lang="en-US" sz="1400" b="1" i="0" u="none" strike="noStrike" dirty="0" err="1">
                          <a:solidFill>
                            <a:srgbClr val="3A3838"/>
                          </a:solidFill>
                          <a:effectLst/>
                          <a:latin typeface="TT Commons Light" panose="02000506030000020003" pitchFamily="50" charset="0"/>
                        </a:rPr>
                        <a:t>Despigmentante</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40000"/>
                        <a:lumOff val="60000"/>
                        <a:alpha val="50196"/>
                      </a:schemeClr>
                    </a:solidFill>
                  </a:tcPr>
                </a:tc>
                <a:extLst>
                  <a:ext uri="{0D108BD9-81ED-4DB2-BD59-A6C34878D82A}">
                    <a16:rowId xmlns:a16="http://schemas.microsoft.com/office/drawing/2014/main" val="1905194741"/>
                  </a:ext>
                </a:extLst>
              </a:tr>
              <a:tr h="285277">
                <a:tc>
                  <a:txBody>
                    <a:bodyPr/>
                    <a:lstStyle/>
                    <a:p>
                      <a:r>
                        <a:rPr lang="es-ES" sz="1400" dirty="0">
                          <a:latin typeface="TT Commons Light" panose="02000506030000020003" pitchFamily="50" charset="0"/>
                        </a:rPr>
                        <a:t>Ácido Láctico</a:t>
                      </a:r>
                    </a:p>
                  </a:txBody>
                  <a:tcPr marL="11313" marR="11313" marT="11313" marB="0" anchor="ctr">
                    <a:lnL>
                      <a:noFill/>
                    </a:lnL>
                    <a:lnR>
                      <a:noFill/>
                    </a:lnR>
                    <a:lnT>
                      <a:noFill/>
                    </a:lnT>
                    <a:lnB>
                      <a:noFill/>
                    </a:lnB>
                    <a:solidFill>
                      <a:schemeClr val="accent2">
                        <a:lumMod val="40000"/>
                        <a:lumOff val="60000"/>
                        <a:alpha val="50196"/>
                      </a:schemeClr>
                    </a:solidFill>
                  </a:tcPr>
                </a:tc>
                <a:tc>
                  <a:txBody>
                    <a:bodyPr/>
                    <a:lstStyle/>
                    <a:p>
                      <a:pPr algn="ctr" fontAlgn="b"/>
                      <a:r>
                        <a:rPr lang="en-US" sz="1400" b="1" i="0" u="none" strike="noStrike" dirty="0" err="1">
                          <a:solidFill>
                            <a:srgbClr val="3A3838"/>
                          </a:solidFill>
                          <a:effectLst/>
                          <a:latin typeface="TT Commons Light" panose="02000506030000020003" pitchFamily="50" charset="0"/>
                        </a:rPr>
                        <a:t>Queratolítico</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40000"/>
                        <a:lumOff val="60000"/>
                        <a:alpha val="50196"/>
                      </a:schemeClr>
                    </a:solidFill>
                  </a:tcPr>
                </a:tc>
                <a:extLst>
                  <a:ext uri="{0D108BD9-81ED-4DB2-BD59-A6C34878D82A}">
                    <a16:rowId xmlns:a16="http://schemas.microsoft.com/office/drawing/2014/main" val="3135996633"/>
                  </a:ext>
                </a:extLst>
              </a:tr>
              <a:tr h="285277">
                <a:tc>
                  <a:txBody>
                    <a:bodyPr/>
                    <a:lstStyle/>
                    <a:p>
                      <a:r>
                        <a:rPr lang="es-ES" sz="1400" dirty="0" err="1">
                          <a:latin typeface="TT Commons Light" panose="02000506030000020003" pitchFamily="50" charset="0"/>
                        </a:rPr>
                        <a:t>Retinol</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60000"/>
                        <a:lumOff val="40000"/>
                        <a:alpha val="50196"/>
                      </a:schemeClr>
                    </a:solidFill>
                  </a:tcPr>
                </a:tc>
                <a:tc>
                  <a:txBody>
                    <a:bodyPr/>
                    <a:lstStyle/>
                    <a:p>
                      <a:pPr algn="ctr" fontAlgn="b"/>
                      <a:r>
                        <a:rPr lang="en-US" sz="1400" b="1" i="0" u="none" strike="noStrike" dirty="0" err="1">
                          <a:solidFill>
                            <a:srgbClr val="3A3838"/>
                          </a:solidFill>
                          <a:effectLst/>
                          <a:latin typeface="TT Commons Light" panose="02000506030000020003" pitchFamily="50" charset="0"/>
                        </a:rPr>
                        <a:t>Queratolítico</a:t>
                      </a:r>
                      <a:r>
                        <a:rPr lang="en-US" sz="1400" b="1" i="0" u="none" strike="noStrike" dirty="0">
                          <a:solidFill>
                            <a:srgbClr val="3A3838"/>
                          </a:solidFill>
                          <a:effectLst/>
                          <a:latin typeface="TT Commons Light" panose="02000506030000020003" pitchFamily="50" charset="0"/>
                        </a:rPr>
                        <a:t> </a:t>
                      </a:r>
                    </a:p>
                  </a:txBody>
                  <a:tcPr marL="11313" marR="11313" marT="11313" marB="0" anchor="ctr">
                    <a:lnL>
                      <a:noFill/>
                    </a:lnL>
                    <a:lnR>
                      <a:noFill/>
                    </a:lnR>
                    <a:lnT>
                      <a:noFill/>
                    </a:lnT>
                    <a:lnB>
                      <a:noFill/>
                    </a:lnB>
                    <a:solidFill>
                      <a:schemeClr val="accent2">
                        <a:lumMod val="60000"/>
                        <a:lumOff val="40000"/>
                        <a:alpha val="50196"/>
                      </a:schemeClr>
                    </a:solidFill>
                  </a:tcPr>
                </a:tc>
                <a:extLst>
                  <a:ext uri="{0D108BD9-81ED-4DB2-BD59-A6C34878D82A}">
                    <a16:rowId xmlns:a16="http://schemas.microsoft.com/office/drawing/2014/main" val="4232042214"/>
                  </a:ext>
                </a:extLst>
              </a:tr>
              <a:tr h="314270">
                <a:tc>
                  <a:txBody>
                    <a:bodyPr/>
                    <a:lstStyle/>
                    <a:p>
                      <a:r>
                        <a:rPr lang="es-ES" sz="1400" dirty="0" err="1">
                          <a:latin typeface="TT Commons Light" panose="02000506030000020003" pitchFamily="50" charset="0"/>
                        </a:rPr>
                        <a:t>Hypericum</a:t>
                      </a:r>
                      <a:r>
                        <a:rPr lang="es-ES" sz="1400" dirty="0">
                          <a:latin typeface="TT Commons Light" panose="02000506030000020003" pitchFamily="50" charset="0"/>
                        </a:rPr>
                        <a:t> </a:t>
                      </a:r>
                      <a:r>
                        <a:rPr lang="es-ES" sz="1400" dirty="0" err="1">
                          <a:latin typeface="TT Commons Light" panose="02000506030000020003" pitchFamily="50" charset="0"/>
                        </a:rPr>
                        <a:t>Perforatum</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20000"/>
                        <a:lumOff val="80000"/>
                        <a:alpha val="50196"/>
                      </a:schemeClr>
                    </a:solidFill>
                  </a:tcPr>
                </a:tc>
                <a:tc>
                  <a:txBody>
                    <a:bodyPr/>
                    <a:lstStyle/>
                    <a:p>
                      <a:pPr algn="ctr" fontAlgn="b"/>
                      <a:r>
                        <a:rPr lang="en-US" sz="1400" b="1" i="0" u="none" strike="noStrike" dirty="0" err="1">
                          <a:solidFill>
                            <a:srgbClr val="3A3838"/>
                          </a:solidFill>
                          <a:effectLst/>
                          <a:latin typeface="TT Commons Light" panose="02000506030000020003" pitchFamily="50" charset="0"/>
                        </a:rPr>
                        <a:t>Regenerador</a:t>
                      </a:r>
                      <a:r>
                        <a:rPr lang="en-US" sz="1400" b="1" i="0" u="none" strike="noStrike" dirty="0">
                          <a:solidFill>
                            <a:srgbClr val="3A3838"/>
                          </a:solidFill>
                          <a:effectLst/>
                          <a:latin typeface="TT Commons Light" panose="02000506030000020003" pitchFamily="50" charset="0"/>
                        </a:rPr>
                        <a:t> </a:t>
                      </a:r>
                    </a:p>
                  </a:txBody>
                  <a:tcPr marL="11313" marR="11313" marT="11313" marB="0" anchor="ctr">
                    <a:lnL>
                      <a:noFill/>
                    </a:lnL>
                    <a:lnR>
                      <a:noFill/>
                    </a:lnR>
                    <a:lnT>
                      <a:noFill/>
                    </a:lnT>
                    <a:lnB>
                      <a:noFill/>
                    </a:lnB>
                    <a:solidFill>
                      <a:schemeClr val="accent2">
                        <a:lumMod val="20000"/>
                        <a:lumOff val="80000"/>
                        <a:alpha val="50196"/>
                      </a:schemeClr>
                    </a:solidFill>
                  </a:tcPr>
                </a:tc>
                <a:extLst>
                  <a:ext uri="{0D108BD9-81ED-4DB2-BD59-A6C34878D82A}">
                    <a16:rowId xmlns:a16="http://schemas.microsoft.com/office/drawing/2014/main" val="3034936371"/>
                  </a:ext>
                </a:extLst>
              </a:tr>
              <a:tr h="430387">
                <a:tc>
                  <a:txBody>
                    <a:bodyPr/>
                    <a:lstStyle/>
                    <a:p>
                      <a:r>
                        <a:rPr lang="es-ES" sz="1400" dirty="0">
                          <a:latin typeface="TT Commons Light" panose="02000506030000020003" pitchFamily="50" charset="0"/>
                        </a:rPr>
                        <a:t>Colágeno Soluble</a:t>
                      </a:r>
                    </a:p>
                  </a:txBody>
                  <a:tcPr marL="11313" marR="11313" marT="11313" marB="0" anchor="ctr">
                    <a:lnL>
                      <a:noFill/>
                    </a:lnL>
                    <a:lnR>
                      <a:noFill/>
                    </a:lnR>
                    <a:lnT>
                      <a:noFill/>
                    </a:lnT>
                    <a:lnB>
                      <a:noFill/>
                    </a:lnB>
                    <a:solidFill>
                      <a:schemeClr val="accent2">
                        <a:lumMod val="20000"/>
                        <a:lumOff val="80000"/>
                        <a:alpha val="50196"/>
                      </a:schemeClr>
                    </a:solidFill>
                  </a:tcPr>
                </a:tc>
                <a:tc>
                  <a:txBody>
                    <a:bodyPr/>
                    <a:lstStyle/>
                    <a:p>
                      <a:pPr algn="ctr" fontAlgn="b"/>
                      <a:r>
                        <a:rPr lang="es-ES" sz="1400" b="1" i="0" u="none" strike="noStrike" dirty="0">
                          <a:solidFill>
                            <a:srgbClr val="3A3838"/>
                          </a:solidFill>
                          <a:effectLst/>
                          <a:latin typeface="TT Commons Light" panose="02000506030000020003" pitchFamily="50" charset="0"/>
                        </a:rPr>
                        <a:t>Firmeza</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20000"/>
                        <a:lumOff val="80000"/>
                        <a:alpha val="50196"/>
                      </a:schemeClr>
                    </a:solidFill>
                  </a:tcPr>
                </a:tc>
                <a:extLst>
                  <a:ext uri="{0D108BD9-81ED-4DB2-BD59-A6C34878D82A}">
                    <a16:rowId xmlns:a16="http://schemas.microsoft.com/office/drawing/2014/main" val="225135189"/>
                  </a:ext>
                </a:extLst>
              </a:tr>
            </a:tbl>
          </a:graphicData>
        </a:graphic>
      </p:graphicFrame>
      <p:pic>
        <p:nvPicPr>
          <p:cNvPr id="19" name="Imagen 18"/>
          <p:cNvPicPr>
            <a:picLocks noChangeAspect="1"/>
          </p:cNvPicPr>
          <p:nvPr/>
        </p:nvPicPr>
        <p:blipFill rotWithShape="1">
          <a:blip r:embed="rId2" cstate="print">
            <a:extLst>
              <a:ext uri="{28A0092B-C50C-407E-A947-70E740481C1C}">
                <a14:useLocalDpi xmlns:a14="http://schemas.microsoft.com/office/drawing/2010/main" val="0"/>
              </a:ext>
            </a:extLst>
          </a:blip>
          <a:srcRect r="51793"/>
          <a:stretch/>
        </p:blipFill>
        <p:spPr>
          <a:xfrm>
            <a:off x="4505990" y="1915271"/>
            <a:ext cx="1090646" cy="2808311"/>
          </a:xfrm>
          <a:prstGeom prst="rect">
            <a:avLst/>
          </a:prstGeom>
        </p:spPr>
      </p:pic>
      <p:sp>
        <p:nvSpPr>
          <p:cNvPr id="20" name="CuadroTexto 19"/>
          <p:cNvSpPr txBox="1"/>
          <p:nvPr/>
        </p:nvSpPr>
        <p:spPr>
          <a:xfrm>
            <a:off x="670327" y="2133317"/>
            <a:ext cx="3517404" cy="338554"/>
          </a:xfrm>
          <a:prstGeom prst="rect">
            <a:avLst/>
          </a:prstGeom>
          <a:solidFill>
            <a:srgbClr val="C00000"/>
          </a:solidFill>
        </p:spPr>
        <p:txBody>
          <a:bodyPr wrap="square" rtlCol="0">
            <a:spAutoFit/>
          </a:bodyPr>
          <a:lstStyle/>
          <a:p>
            <a:pPr algn="ctr"/>
            <a:r>
              <a:rPr lang="es-ES" sz="1600" b="1" dirty="0">
                <a:solidFill>
                  <a:schemeClr val="bg1"/>
                </a:solidFill>
                <a:latin typeface="TT Commons Light" panose="02000506030000020003" pitchFamily="50" charset="0"/>
              </a:rPr>
              <a:t>PURE GLOW</a:t>
            </a:r>
            <a:endParaRPr lang="en-US" sz="1600" b="1" dirty="0">
              <a:solidFill>
                <a:schemeClr val="bg1"/>
              </a:solidFill>
              <a:latin typeface="TT Commons Light" panose="02000506030000020003" pitchFamily="50" charset="0"/>
            </a:endParaRPr>
          </a:p>
        </p:txBody>
      </p:sp>
      <p:sp>
        <p:nvSpPr>
          <p:cNvPr id="21" name="CuadroTexto 20"/>
          <p:cNvSpPr txBox="1"/>
          <p:nvPr/>
        </p:nvSpPr>
        <p:spPr>
          <a:xfrm>
            <a:off x="5914895" y="2133317"/>
            <a:ext cx="3456384" cy="338554"/>
          </a:xfrm>
          <a:prstGeom prst="rect">
            <a:avLst/>
          </a:prstGeom>
          <a:solidFill>
            <a:srgbClr val="C00000"/>
          </a:solidFill>
        </p:spPr>
        <p:txBody>
          <a:bodyPr wrap="square" rtlCol="0">
            <a:spAutoFit/>
          </a:bodyPr>
          <a:lstStyle/>
          <a:p>
            <a:pPr algn="ctr"/>
            <a:r>
              <a:rPr lang="es-ES" sz="1600" b="1" dirty="0">
                <a:solidFill>
                  <a:schemeClr val="bg1"/>
                </a:solidFill>
                <a:latin typeface="TT Commons Light" panose="02000506030000020003" pitchFamily="50" charset="0"/>
              </a:rPr>
              <a:t>LUMINEX COMPLEX</a:t>
            </a:r>
            <a:endParaRPr lang="en-US" sz="1600" b="1" dirty="0">
              <a:solidFill>
                <a:schemeClr val="bg1"/>
              </a:solidFill>
              <a:latin typeface="TT Commons Light" panose="02000506030000020003" pitchFamily="50" charset="0"/>
            </a:endParaRPr>
          </a:p>
        </p:txBody>
      </p:sp>
      <p:sp>
        <p:nvSpPr>
          <p:cNvPr id="22" name="16 CuadroTexto"/>
          <p:cNvSpPr txBox="1"/>
          <p:nvPr/>
        </p:nvSpPr>
        <p:spPr>
          <a:xfrm>
            <a:off x="1016811" y="1002789"/>
            <a:ext cx="7776864" cy="892552"/>
          </a:xfrm>
          <a:prstGeom prst="rect">
            <a:avLst/>
          </a:prstGeom>
          <a:noFill/>
        </p:spPr>
        <p:txBody>
          <a:bodyPr wrap="square" rtlCol="0">
            <a:spAutoFit/>
          </a:bodyPr>
          <a:lstStyle/>
          <a:p>
            <a:pPr marL="342900" indent="-342900" algn="just"/>
            <a:endParaRPr lang="es-ES" sz="1600" dirty="0">
              <a:solidFill>
                <a:schemeClr val="tx1">
                  <a:lumMod val="65000"/>
                  <a:lumOff val="35000"/>
                </a:schemeClr>
              </a:solidFill>
              <a:latin typeface="TT Commons" panose="02000506040000020004" pitchFamily="50" charset="0"/>
            </a:endParaRPr>
          </a:p>
          <a:p>
            <a:pPr marL="342900" indent="-342900" algn="ctr"/>
            <a:r>
              <a:rPr lang="es-ES" sz="2000" b="1" dirty="0">
                <a:latin typeface="TT Commons Light" panose="02000506030000020003" pitchFamily="50" charset="0"/>
              </a:rPr>
              <a:t>Nueva fórmula </a:t>
            </a:r>
            <a:r>
              <a:rPr lang="es-ES" sz="2000" b="1" dirty="0" err="1">
                <a:latin typeface="TT Commons Light" panose="02000506030000020003" pitchFamily="50" charset="0"/>
              </a:rPr>
              <a:t>Despigmentante</a:t>
            </a:r>
            <a:r>
              <a:rPr lang="es-ES" sz="2000" b="1" dirty="0">
                <a:latin typeface="TT Commons Light" panose="02000506030000020003" pitchFamily="50" charset="0"/>
              </a:rPr>
              <a:t> y </a:t>
            </a:r>
            <a:r>
              <a:rPr lang="es-ES" sz="2000" b="1" dirty="0" err="1">
                <a:latin typeface="TT Commons Light" panose="02000506030000020003" pitchFamily="50" charset="0"/>
              </a:rPr>
              <a:t>Antiedad</a:t>
            </a:r>
            <a:endParaRPr lang="es-ES" sz="2000" b="1" dirty="0">
              <a:latin typeface="TT Commons Light" panose="02000506030000020003" pitchFamily="50" charset="0"/>
            </a:endParaRPr>
          </a:p>
          <a:p>
            <a:pPr marL="342900" indent="-342900" algn="just"/>
            <a:endParaRPr lang="es-ES" sz="1600" dirty="0">
              <a:solidFill>
                <a:schemeClr val="tx1">
                  <a:lumMod val="65000"/>
                  <a:lumOff val="35000"/>
                </a:schemeClr>
              </a:solidFill>
              <a:latin typeface="TT Commons" panose="02000506040000020004" pitchFamily="50" charset="0"/>
            </a:endParaRPr>
          </a:p>
        </p:txBody>
      </p:sp>
    </p:spTree>
    <p:extLst>
      <p:ext uri="{BB962C8B-B14F-4D97-AF65-F5344CB8AC3E}">
        <p14:creationId xmlns:p14="http://schemas.microsoft.com/office/powerpoint/2010/main" val="1100068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2631728" y="1128514"/>
            <a:ext cx="6192688" cy="3785652"/>
          </a:xfrm>
          <a:prstGeom prst="rect">
            <a:avLst/>
          </a:prstGeom>
          <a:noFill/>
        </p:spPr>
        <p:txBody>
          <a:bodyPr wrap="square" rtlCol="0">
            <a:spAutoFit/>
          </a:bodyPr>
          <a:lstStyle/>
          <a:p>
            <a:pPr algn="just"/>
            <a:r>
              <a:rPr lang="es-ES" sz="1500" b="1" dirty="0">
                <a:latin typeface="TT Commons Light" panose="02000506030000020003" pitchFamily="50" charset="0"/>
              </a:rPr>
              <a:t>INDICACIÓN: Tratamiento </a:t>
            </a:r>
            <a:r>
              <a:rPr lang="es-ES" sz="1500" b="1" dirty="0" err="1">
                <a:latin typeface="TT Commons Light" panose="02000506030000020003" pitchFamily="50" charset="0"/>
              </a:rPr>
              <a:t>Despigmentante</a:t>
            </a:r>
            <a:r>
              <a:rPr lang="es-ES" sz="1500" b="1" dirty="0">
                <a:latin typeface="TT Commons Light" panose="02000506030000020003" pitchFamily="50" charset="0"/>
              </a:rPr>
              <a:t> y </a:t>
            </a:r>
            <a:r>
              <a:rPr lang="es-ES" sz="1500" b="1" dirty="0" err="1">
                <a:latin typeface="TT Commons Light" panose="02000506030000020003" pitchFamily="50" charset="0"/>
              </a:rPr>
              <a:t>Antiedad</a:t>
            </a:r>
            <a:r>
              <a:rPr lang="es-ES" sz="1500" b="1" dirty="0">
                <a:latin typeface="TT Commons Light" panose="02000506030000020003" pitchFamily="50" charset="0"/>
              </a:rPr>
              <a:t> para </a:t>
            </a:r>
            <a:r>
              <a:rPr lang="es-ES" sz="1500" dirty="0">
                <a:latin typeface="TT Commons Light" panose="02000506030000020003" pitchFamily="50" charset="0"/>
              </a:rPr>
              <a:t>pieles que manifiestan irregularidades de pigmentación y signos de la edad. </a:t>
            </a:r>
          </a:p>
          <a:p>
            <a:pPr algn="just"/>
            <a:endParaRPr lang="es-ES" sz="1500" b="1" i="1" dirty="0">
              <a:latin typeface="TT Commons Light" panose="02000506030000020003" pitchFamily="50" charset="0"/>
            </a:endParaRPr>
          </a:p>
          <a:p>
            <a:pPr algn="just"/>
            <a:r>
              <a:rPr lang="es-ES" sz="1500" b="1" dirty="0">
                <a:latin typeface="TT Commons Light" panose="02000506030000020003" pitchFamily="50" charset="0"/>
              </a:rPr>
              <a:t>INGREDIENTES: </a:t>
            </a:r>
          </a:p>
          <a:p>
            <a:pPr algn="just"/>
            <a:r>
              <a:rPr lang="es-ES" sz="1500" b="1" dirty="0" err="1">
                <a:latin typeface="TT Commons Light" panose="02000506030000020003" pitchFamily="50" charset="0"/>
              </a:rPr>
              <a:t>Pure</a:t>
            </a:r>
            <a:r>
              <a:rPr lang="es-ES" sz="1500" b="1" dirty="0">
                <a:latin typeface="TT Commons Light" panose="02000506030000020003" pitchFamily="50" charset="0"/>
              </a:rPr>
              <a:t> </a:t>
            </a:r>
            <a:r>
              <a:rPr lang="es-ES" sz="1500" b="1" dirty="0" err="1">
                <a:latin typeface="TT Commons Light" panose="02000506030000020003" pitchFamily="50" charset="0"/>
              </a:rPr>
              <a:t>Glow</a:t>
            </a:r>
            <a:r>
              <a:rPr lang="es-ES" sz="1500" b="1" dirty="0">
                <a:latin typeface="TT Commons Light" panose="02000506030000020003" pitchFamily="50" charset="0"/>
              </a:rPr>
              <a:t>: </a:t>
            </a:r>
            <a:r>
              <a:rPr lang="es-ES" sz="1500" dirty="0">
                <a:latin typeface="TT Commons Light" panose="02000506030000020003" pitchFamily="50" charset="0"/>
              </a:rPr>
              <a:t>Ácido </a:t>
            </a:r>
            <a:r>
              <a:rPr lang="es-ES" sz="1500" dirty="0" err="1">
                <a:latin typeface="TT Commons Light" panose="02000506030000020003" pitchFamily="50" charset="0"/>
              </a:rPr>
              <a:t>Tranexámico</a:t>
            </a:r>
            <a:r>
              <a:rPr lang="es-ES" sz="1500" dirty="0">
                <a:latin typeface="TT Commons Light" panose="02000506030000020003" pitchFamily="50" charset="0"/>
              </a:rPr>
              <a:t>, Alfa-</a:t>
            </a:r>
            <a:r>
              <a:rPr lang="es-ES" sz="1500" dirty="0" err="1">
                <a:latin typeface="TT Commons Light" panose="02000506030000020003" pitchFamily="50" charset="0"/>
              </a:rPr>
              <a:t>Arbutina</a:t>
            </a:r>
            <a:r>
              <a:rPr lang="es-ES" sz="1500" dirty="0">
                <a:latin typeface="TT Commons Light" panose="02000506030000020003" pitchFamily="50" charset="0"/>
              </a:rPr>
              <a:t> </a:t>
            </a:r>
            <a:r>
              <a:rPr lang="es-ES" sz="1500" dirty="0" err="1">
                <a:latin typeface="TT Commons Light" panose="02000506030000020003" pitchFamily="50" charset="0"/>
              </a:rPr>
              <a:t>Liposomada</a:t>
            </a:r>
            <a:r>
              <a:rPr lang="es-ES" sz="1500" dirty="0">
                <a:latin typeface="TT Commons Light" panose="02000506030000020003" pitchFamily="50" charset="0"/>
              </a:rPr>
              <a:t>, Ácido </a:t>
            </a:r>
            <a:r>
              <a:rPr lang="es-ES" sz="1500" dirty="0" err="1">
                <a:latin typeface="TT Commons Light" panose="02000506030000020003" pitchFamily="50" charset="0"/>
              </a:rPr>
              <a:t>Ferúlico</a:t>
            </a:r>
            <a:r>
              <a:rPr lang="es-ES" sz="1500" dirty="0">
                <a:latin typeface="TT Commons Light" panose="02000506030000020003" pitchFamily="50" charset="0"/>
              </a:rPr>
              <a:t> </a:t>
            </a:r>
            <a:r>
              <a:rPr lang="es-ES" sz="1500" dirty="0" err="1">
                <a:latin typeface="TT Commons Light" panose="02000506030000020003" pitchFamily="50" charset="0"/>
              </a:rPr>
              <a:t>Liposomado</a:t>
            </a:r>
            <a:r>
              <a:rPr lang="es-ES" sz="1500" dirty="0">
                <a:latin typeface="TT Commons Light" panose="02000506030000020003" pitchFamily="50" charset="0"/>
              </a:rPr>
              <a:t>, </a:t>
            </a:r>
            <a:r>
              <a:rPr lang="es-ES" sz="1500" dirty="0" err="1">
                <a:latin typeface="TT Commons Light" panose="02000506030000020003" pitchFamily="50" charset="0"/>
              </a:rPr>
              <a:t>Polypodium</a:t>
            </a:r>
            <a:r>
              <a:rPr lang="es-ES" sz="1500" dirty="0">
                <a:latin typeface="TT Commons Light" panose="02000506030000020003" pitchFamily="50" charset="0"/>
              </a:rPr>
              <a:t> </a:t>
            </a:r>
            <a:r>
              <a:rPr lang="es-ES" sz="1500" dirty="0" err="1">
                <a:latin typeface="TT Commons Light" panose="02000506030000020003" pitchFamily="50" charset="0"/>
              </a:rPr>
              <a:t>Leucotomos</a:t>
            </a:r>
            <a:r>
              <a:rPr lang="es-ES" sz="1500" dirty="0">
                <a:latin typeface="TT Commons Light" panose="02000506030000020003" pitchFamily="50" charset="0"/>
              </a:rPr>
              <a:t>, Ácido Hialurónico</a:t>
            </a:r>
          </a:p>
          <a:p>
            <a:pPr algn="just"/>
            <a:r>
              <a:rPr lang="es-ES" sz="1500" b="1" dirty="0" err="1">
                <a:latin typeface="TT Commons Light" panose="02000506030000020003" pitchFamily="50" charset="0"/>
              </a:rPr>
              <a:t>Luminex</a:t>
            </a:r>
            <a:r>
              <a:rPr lang="es-ES" sz="1500" b="1" dirty="0">
                <a:latin typeface="TT Commons Light" panose="02000506030000020003" pitchFamily="50" charset="0"/>
              </a:rPr>
              <a:t> </a:t>
            </a:r>
            <a:r>
              <a:rPr lang="es-ES" sz="1500" b="1" dirty="0" err="1">
                <a:latin typeface="TT Commons Light" panose="02000506030000020003" pitchFamily="50" charset="0"/>
              </a:rPr>
              <a:t>Complex</a:t>
            </a:r>
            <a:r>
              <a:rPr lang="es-ES" sz="1500" b="1" dirty="0">
                <a:latin typeface="TT Commons Light" panose="02000506030000020003" pitchFamily="50" charset="0"/>
              </a:rPr>
              <a:t>: </a:t>
            </a:r>
            <a:r>
              <a:rPr lang="es-ES" sz="1500" dirty="0" err="1">
                <a:latin typeface="TT Commons Light" panose="02000506030000020003" pitchFamily="50" charset="0"/>
              </a:rPr>
              <a:t>Niacinamida</a:t>
            </a:r>
            <a:r>
              <a:rPr lang="es-ES" sz="1500" dirty="0">
                <a:latin typeface="TT Commons Light" panose="02000506030000020003" pitchFamily="50" charset="0"/>
              </a:rPr>
              <a:t>, Ácido Láctico, Vitamina E, Retinol, </a:t>
            </a:r>
            <a:r>
              <a:rPr lang="es-ES" sz="1500" dirty="0" err="1">
                <a:latin typeface="TT Commons Light" panose="02000506030000020003" pitchFamily="50" charset="0"/>
              </a:rPr>
              <a:t>Hypericum</a:t>
            </a:r>
            <a:r>
              <a:rPr lang="es-ES" sz="1500" dirty="0">
                <a:latin typeface="TT Commons Light" panose="02000506030000020003" pitchFamily="50" charset="0"/>
              </a:rPr>
              <a:t> </a:t>
            </a:r>
            <a:r>
              <a:rPr lang="es-ES" sz="1500" dirty="0" err="1">
                <a:latin typeface="TT Commons Light" panose="02000506030000020003" pitchFamily="50" charset="0"/>
              </a:rPr>
              <a:t>Perforatum</a:t>
            </a:r>
            <a:r>
              <a:rPr lang="es-ES" sz="1500" dirty="0">
                <a:latin typeface="TT Commons Light" panose="02000506030000020003" pitchFamily="50" charset="0"/>
              </a:rPr>
              <a:t>, Colágeno Soluble </a:t>
            </a:r>
          </a:p>
          <a:p>
            <a:pPr algn="just"/>
            <a:endParaRPr lang="es-ES" sz="1500" dirty="0">
              <a:latin typeface="TT Commons Light" panose="02000506030000020003" pitchFamily="50" charset="0"/>
            </a:endParaRPr>
          </a:p>
          <a:p>
            <a:pPr algn="just"/>
            <a:r>
              <a:rPr lang="es-ES" sz="1500" b="1" dirty="0">
                <a:latin typeface="TT Commons Light" panose="02000506030000020003" pitchFamily="50" charset="0"/>
              </a:rPr>
              <a:t>ACCIÓN: </a:t>
            </a:r>
            <a:r>
              <a:rPr lang="es-ES" sz="1500" b="1" dirty="0" err="1">
                <a:latin typeface="TT Commons Light" panose="02000506030000020003" pitchFamily="50" charset="0"/>
              </a:rPr>
              <a:t>Despigmentante</a:t>
            </a:r>
            <a:r>
              <a:rPr lang="es-ES" sz="1500" b="1" dirty="0">
                <a:latin typeface="TT Commons Light" panose="02000506030000020003" pitchFamily="50" charset="0"/>
              </a:rPr>
              <a:t> · </a:t>
            </a:r>
            <a:r>
              <a:rPr lang="es-ES" sz="1500" b="1" dirty="0" err="1">
                <a:latin typeface="TT Commons Light" panose="02000506030000020003" pitchFamily="50" charset="0"/>
              </a:rPr>
              <a:t>Antiedad</a:t>
            </a:r>
            <a:r>
              <a:rPr lang="es-ES" sz="1500" b="1" dirty="0">
                <a:latin typeface="TT Commons Light" panose="02000506030000020003" pitchFamily="50" charset="0"/>
              </a:rPr>
              <a:t> · Reparadora</a:t>
            </a:r>
          </a:p>
          <a:p>
            <a:pPr algn="just">
              <a:buFont typeface="Arial" pitchFamily="34" charset="0"/>
              <a:buChar char="•"/>
            </a:pPr>
            <a:endParaRPr lang="es-ES" sz="1500" dirty="0">
              <a:latin typeface="TT Commons Light" panose="02000506030000020003" pitchFamily="50" charset="0"/>
            </a:endParaRPr>
          </a:p>
          <a:p>
            <a:pPr algn="just"/>
            <a:r>
              <a:rPr lang="es-ES" sz="1500" b="1" dirty="0">
                <a:latin typeface="TT Commons Light" panose="02000506030000020003" pitchFamily="50" charset="0"/>
              </a:rPr>
              <a:t>MODO DE USO: Día y Noche</a:t>
            </a:r>
            <a:r>
              <a:rPr lang="es-ES" sz="1500" dirty="0">
                <a:latin typeface="TT Commons Light" panose="02000506030000020003" pitchFamily="50" charset="0"/>
              </a:rPr>
              <a:t>: Aplicar dos pulsaciones de cada y extender sobre el rostro con un suave masaje en el rostro al menos dos veces al día, pudiéndose aumentar la frecuencia si fuera necesario.</a:t>
            </a:r>
          </a:p>
          <a:p>
            <a:pPr algn="just"/>
            <a:endParaRPr lang="es-ES" sz="1500" dirty="0">
              <a:latin typeface="TT Commons Light" panose="02000506030000020003" pitchFamily="50" charset="0"/>
            </a:endParaRPr>
          </a:p>
          <a:p>
            <a:pPr algn="just"/>
            <a:r>
              <a:rPr lang="es-ES" sz="1500" b="1" dirty="0">
                <a:latin typeface="TT Commons Light" panose="02000506030000020003" pitchFamily="50" charset="0"/>
              </a:rPr>
              <a:t>TIPO DE PIEL: </a:t>
            </a:r>
            <a:r>
              <a:rPr lang="es-ES" sz="1500" dirty="0">
                <a:latin typeface="TT Commons Light" panose="02000506030000020003" pitchFamily="50" charset="0"/>
              </a:rPr>
              <a:t>Todas </a:t>
            </a:r>
            <a:endParaRPr lang="es-ES" sz="1500" b="1" dirty="0">
              <a:solidFill>
                <a:schemeClr val="tx1">
                  <a:lumMod val="65000"/>
                  <a:lumOff val="35000"/>
                </a:schemeClr>
              </a:solidFill>
              <a:latin typeface="TT Commons" panose="02000506040000020004" pitchFamily="50" charset="0"/>
            </a:endParaRPr>
          </a:p>
        </p:txBody>
      </p:sp>
      <p:sp>
        <p:nvSpPr>
          <p:cNvPr id="14" name="Título 8"/>
          <p:cNvSpPr>
            <a:spLocks noGrp="1"/>
          </p:cNvSpPr>
          <p:nvPr>
            <p:ph type="title"/>
          </p:nvPr>
        </p:nvSpPr>
        <p:spPr>
          <a:xfrm>
            <a:off x="698500" y="398871"/>
            <a:ext cx="4350102" cy="424732"/>
          </a:xfrm>
        </p:spPr>
        <p:txBody>
          <a:bodyPr/>
          <a:lstStyle/>
          <a:p>
            <a:r>
              <a:rPr lang="es-ES" sz="2400" spc="300" dirty="0"/>
              <a:t>FAIR SKIN DUO: CARACTERÍSTICAS</a:t>
            </a:r>
            <a:endParaRPr lang="es-ES" sz="2400" spc="300" dirty="0">
              <a:latin typeface="Bebas Neue Regular" panose="00000500000000000000" pitchFamily="50" charset="0"/>
            </a:endParaRP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r="51793"/>
          <a:stretch/>
        </p:blipFill>
        <p:spPr>
          <a:xfrm>
            <a:off x="698500" y="1205891"/>
            <a:ext cx="1440159" cy="3708275"/>
          </a:xfrm>
          <a:prstGeom prst="rect">
            <a:avLst/>
          </a:prstGeom>
        </p:spPr>
      </p:pic>
    </p:spTree>
    <p:extLst>
      <p:ext uri="{BB962C8B-B14F-4D97-AF65-F5344CB8AC3E}">
        <p14:creationId xmlns:p14="http://schemas.microsoft.com/office/powerpoint/2010/main" val="2880278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698500" y="1128514"/>
            <a:ext cx="8197924" cy="4031873"/>
          </a:xfrm>
          <a:prstGeom prst="rect">
            <a:avLst/>
          </a:prstGeom>
          <a:noFill/>
        </p:spPr>
        <p:txBody>
          <a:bodyPr wrap="square" rtlCol="0">
            <a:spAutoFit/>
          </a:bodyPr>
          <a:lstStyle/>
          <a:p>
            <a:r>
              <a:rPr lang="es-ES" sz="1600" dirty="0">
                <a:latin typeface="TT Commons Light" panose="02000506030000020003" pitchFamily="50" charset="0"/>
              </a:rPr>
              <a:t>El Doble </a:t>
            </a:r>
            <a:r>
              <a:rPr lang="es-ES" sz="1600" dirty="0" err="1">
                <a:latin typeface="TT Commons Light" panose="02000506030000020003" pitchFamily="50" charset="0"/>
              </a:rPr>
              <a:t>Serum</a:t>
            </a:r>
            <a:r>
              <a:rPr lang="es-ES" sz="1600" dirty="0">
                <a:latin typeface="TT Commons Light" panose="02000506030000020003" pitchFamily="50" charset="0"/>
              </a:rPr>
              <a:t> </a:t>
            </a:r>
            <a:r>
              <a:rPr lang="es-ES" sz="1600" dirty="0" err="1">
                <a:latin typeface="TT Commons Light" panose="02000506030000020003" pitchFamily="50" charset="0"/>
              </a:rPr>
              <a:t>Despigmentante</a:t>
            </a:r>
            <a:r>
              <a:rPr lang="es-ES" sz="1600" dirty="0">
                <a:latin typeface="TT Commons Light" panose="02000506030000020003" pitchFamily="50" charset="0"/>
              </a:rPr>
              <a:t> </a:t>
            </a:r>
            <a:r>
              <a:rPr lang="es-ES" sz="1600" dirty="0" err="1">
                <a:latin typeface="TT Commons Light" panose="02000506030000020003" pitchFamily="50" charset="0"/>
              </a:rPr>
              <a:t>Fair</a:t>
            </a:r>
            <a:r>
              <a:rPr lang="es-ES" sz="1600" dirty="0">
                <a:latin typeface="TT Commons Light" panose="02000506030000020003" pitchFamily="50" charset="0"/>
              </a:rPr>
              <a:t> Skin </a:t>
            </a:r>
            <a:r>
              <a:rPr lang="es-ES" sz="1600" dirty="0" err="1">
                <a:latin typeface="TT Commons Light" panose="02000506030000020003" pitchFamily="50" charset="0"/>
              </a:rPr>
              <a:t>Duo</a:t>
            </a:r>
            <a:r>
              <a:rPr lang="es-ES" sz="1600" dirty="0">
                <a:latin typeface="TT Commons Light" panose="02000506030000020003" pitchFamily="50" charset="0"/>
              </a:rPr>
              <a:t> ofrece una </a:t>
            </a:r>
            <a:r>
              <a:rPr lang="es-ES" sz="1600" b="1" dirty="0">
                <a:latin typeface="TT Commons Light" panose="02000506030000020003" pitchFamily="50" charset="0"/>
              </a:rPr>
              <a:t>solución completa y efectiva </a:t>
            </a:r>
            <a:r>
              <a:rPr lang="es-ES" sz="1600" dirty="0">
                <a:latin typeface="TT Commons Light" panose="02000506030000020003" pitchFamily="50" charset="0"/>
              </a:rPr>
              <a:t>para mejorar la apariencia de la piel, abordando tanto la </a:t>
            </a:r>
            <a:r>
              <a:rPr lang="es-ES" sz="1600" dirty="0" err="1">
                <a:latin typeface="TT Commons Light" panose="02000506030000020003" pitchFamily="50" charset="0"/>
              </a:rPr>
              <a:t>hiperpigmentación</a:t>
            </a:r>
            <a:r>
              <a:rPr lang="es-ES" sz="1600" dirty="0">
                <a:latin typeface="TT Commons Light" panose="02000506030000020003" pitchFamily="50" charset="0"/>
              </a:rPr>
              <a:t> como los signos del envejecimiento, y proporcionando hidratación, protección y regeneración para una piel radiante y saludable.</a:t>
            </a:r>
            <a:endParaRPr lang="en-US" sz="1600" dirty="0">
              <a:latin typeface="TT Commons Light" panose="02000506030000020003" pitchFamily="50" charset="0"/>
            </a:endParaRPr>
          </a:p>
          <a:p>
            <a:endParaRPr lang="es-ES" sz="1600" dirty="0">
              <a:latin typeface="TT Commons Light" panose="02000506030000020003" pitchFamily="50" charset="0"/>
            </a:endParaRPr>
          </a:p>
          <a:p>
            <a:r>
              <a:rPr lang="es-ES" sz="1600" b="1" dirty="0">
                <a:latin typeface="TT Commons Light" panose="02000506030000020003" pitchFamily="50" charset="0"/>
              </a:rPr>
              <a:t>Tratamiento Integral </a:t>
            </a:r>
            <a:r>
              <a:rPr lang="es-ES" sz="1600" dirty="0">
                <a:latin typeface="TT Commons Light" panose="02000506030000020003" pitchFamily="50" charset="0"/>
              </a:rPr>
              <a:t>Aborda los problemas de </a:t>
            </a:r>
            <a:r>
              <a:rPr lang="es-ES" sz="1600" dirty="0" err="1">
                <a:latin typeface="TT Commons Light" panose="02000506030000020003" pitchFamily="50" charset="0"/>
              </a:rPr>
              <a:t>hiperpigmentación</a:t>
            </a:r>
            <a:r>
              <a:rPr lang="es-ES" sz="1600" dirty="0">
                <a:latin typeface="TT Commons Light" panose="02000506030000020003" pitchFamily="50" charset="0"/>
              </a:rPr>
              <a:t> y los signos del envejecimiento </a:t>
            </a:r>
          </a:p>
          <a:p>
            <a:r>
              <a:rPr lang="es-ES" sz="1600" dirty="0">
                <a:latin typeface="TT Commons Light" panose="02000506030000020003" pitchFamily="50" charset="0"/>
              </a:rPr>
              <a:t> </a:t>
            </a:r>
            <a:endParaRPr lang="en-US" sz="1600" dirty="0">
              <a:latin typeface="TT Commons Light" panose="02000506030000020003" pitchFamily="50" charset="0"/>
            </a:endParaRPr>
          </a:p>
          <a:p>
            <a:r>
              <a:rPr lang="es-ES" sz="1600" b="1" dirty="0">
                <a:latin typeface="TT Commons Light" panose="02000506030000020003" pitchFamily="50" charset="0"/>
              </a:rPr>
              <a:t>Eficacia Demostrada</a:t>
            </a:r>
            <a:r>
              <a:rPr lang="es-ES" sz="1600" dirty="0">
                <a:latin typeface="TT Commons Light" panose="02000506030000020003" pitchFamily="50" charset="0"/>
              </a:rPr>
              <a:t>: Formulado con ingredientes clínicamente probados</a:t>
            </a:r>
          </a:p>
          <a:p>
            <a:r>
              <a:rPr lang="es-ES" sz="1600" dirty="0">
                <a:latin typeface="TT Commons Light" panose="02000506030000020003" pitchFamily="50" charset="0"/>
              </a:rPr>
              <a:t> </a:t>
            </a:r>
            <a:endParaRPr lang="en-US" sz="1600" dirty="0">
              <a:latin typeface="TT Commons Light" panose="02000506030000020003" pitchFamily="50" charset="0"/>
            </a:endParaRPr>
          </a:p>
          <a:p>
            <a:r>
              <a:rPr lang="es-ES" sz="1600" b="1" dirty="0">
                <a:latin typeface="TT Commons Light" panose="02000506030000020003" pitchFamily="50" charset="0"/>
              </a:rPr>
              <a:t>Sinergia de Ingredientes</a:t>
            </a:r>
            <a:r>
              <a:rPr lang="es-ES" sz="1600" dirty="0">
                <a:latin typeface="TT Commons Light" panose="02000506030000020003" pitchFamily="50" charset="0"/>
              </a:rPr>
              <a:t>: La combinación de ingredientes activos trabajan en sinergia</a:t>
            </a:r>
          </a:p>
          <a:p>
            <a:endParaRPr lang="es-ES" sz="1600" dirty="0">
              <a:latin typeface="TT Commons Light" panose="02000506030000020003" pitchFamily="50" charset="0"/>
            </a:endParaRPr>
          </a:p>
          <a:p>
            <a:r>
              <a:rPr lang="es-ES" sz="1600" b="1" dirty="0">
                <a:latin typeface="TT Commons Light" panose="02000506030000020003" pitchFamily="50" charset="0"/>
              </a:rPr>
              <a:t>Renovación Celular: </a:t>
            </a:r>
            <a:r>
              <a:rPr lang="es-ES" sz="1600" dirty="0">
                <a:latin typeface="TT Commons Light" panose="02000506030000020003" pitchFamily="50" charset="0"/>
              </a:rPr>
              <a:t>Estimula la renovación celular y la exfoliación de la piel </a:t>
            </a:r>
          </a:p>
          <a:p>
            <a:endParaRPr lang="es-ES" sz="1600" dirty="0">
              <a:latin typeface="TT Commons Light" panose="02000506030000020003" pitchFamily="50" charset="0"/>
            </a:endParaRPr>
          </a:p>
          <a:p>
            <a:r>
              <a:rPr lang="es-ES" sz="1600" b="1" dirty="0">
                <a:latin typeface="TT Commons Light" panose="02000506030000020003" pitchFamily="50" charset="0"/>
              </a:rPr>
              <a:t>Hidratación Profunda:</a:t>
            </a:r>
            <a:r>
              <a:rPr lang="es-ES" sz="1600" dirty="0">
                <a:latin typeface="TT Commons Light" panose="02000506030000020003" pitchFamily="50" charset="0"/>
              </a:rPr>
              <a:t> Ayuda a mantener la piel suave y flexible.</a:t>
            </a:r>
            <a:endParaRPr lang="en-US" sz="1600" dirty="0">
              <a:latin typeface="TT Commons Light" panose="02000506030000020003" pitchFamily="50" charset="0"/>
            </a:endParaRPr>
          </a:p>
          <a:p>
            <a:r>
              <a:rPr lang="es-ES" sz="1600" dirty="0">
                <a:latin typeface="TT Commons Light" panose="02000506030000020003" pitchFamily="50" charset="0"/>
              </a:rPr>
              <a:t> </a:t>
            </a:r>
            <a:endParaRPr lang="en-US" sz="1600" dirty="0">
              <a:latin typeface="TT Commons Light" panose="02000506030000020003" pitchFamily="50" charset="0"/>
            </a:endParaRPr>
          </a:p>
          <a:p>
            <a:r>
              <a:rPr lang="es-ES" sz="1600" b="1" dirty="0">
                <a:latin typeface="TT Commons Light" panose="02000506030000020003" pitchFamily="50" charset="0"/>
              </a:rPr>
              <a:t>Protección y Regeneración</a:t>
            </a:r>
            <a:r>
              <a:rPr lang="es-ES" sz="1600" dirty="0">
                <a:latin typeface="TT Commons Light" panose="02000506030000020003" pitchFamily="50" charset="0"/>
              </a:rPr>
              <a:t>: Sus ingredientes ofrecen protección antioxidante y regeneración.</a:t>
            </a:r>
            <a:endParaRPr lang="en-US" sz="1600" dirty="0">
              <a:latin typeface="TT Commons Light" panose="02000506030000020003" pitchFamily="50" charset="0"/>
            </a:endParaRPr>
          </a:p>
          <a:p>
            <a:endParaRPr lang="en-US" sz="1600" dirty="0">
              <a:latin typeface="TT Commons Light" panose="02000506030000020003" pitchFamily="50" charset="0"/>
            </a:endParaRPr>
          </a:p>
        </p:txBody>
      </p:sp>
      <p:sp>
        <p:nvSpPr>
          <p:cNvPr id="14" name="Título 8"/>
          <p:cNvSpPr>
            <a:spLocks noGrp="1"/>
          </p:cNvSpPr>
          <p:nvPr>
            <p:ph type="title"/>
          </p:nvPr>
        </p:nvSpPr>
        <p:spPr>
          <a:xfrm>
            <a:off x="698500" y="398871"/>
            <a:ext cx="3534173" cy="424732"/>
          </a:xfrm>
        </p:spPr>
        <p:txBody>
          <a:bodyPr/>
          <a:lstStyle/>
          <a:p>
            <a:r>
              <a:rPr lang="es-ES" sz="2400" spc="300" dirty="0"/>
              <a:t>FAIR SKIN DUO: BENEFICIOS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3686741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28 Imagen" descr="fotolia_163028284.jpg"/>
          <p:cNvPicPr>
            <a:picLocks noChangeAspect="1"/>
          </p:cNvPicPr>
          <p:nvPr/>
        </p:nvPicPr>
        <p:blipFill>
          <a:blip r:embed="rId2" cstate="print"/>
          <a:srcRect l="15464" t="13477" r="16262" b="16104"/>
          <a:stretch>
            <a:fillRect/>
          </a:stretch>
        </p:blipFill>
        <p:spPr>
          <a:xfrm rot="1999162">
            <a:off x="6359875" y="1453439"/>
            <a:ext cx="662414" cy="683230"/>
          </a:xfrm>
          <a:prstGeom prst="rect">
            <a:avLst/>
          </a:prstGeom>
        </p:spPr>
      </p:pic>
      <p:sp>
        <p:nvSpPr>
          <p:cNvPr id="11" name="16 CuadroTexto"/>
          <p:cNvSpPr txBox="1"/>
          <p:nvPr/>
        </p:nvSpPr>
        <p:spPr>
          <a:xfrm>
            <a:off x="759520" y="823603"/>
            <a:ext cx="7776864" cy="892552"/>
          </a:xfrm>
          <a:prstGeom prst="rect">
            <a:avLst/>
          </a:prstGeom>
          <a:noFill/>
        </p:spPr>
        <p:txBody>
          <a:bodyPr wrap="square" rtlCol="0">
            <a:spAutoFit/>
          </a:bodyPr>
          <a:lstStyle/>
          <a:p>
            <a:pPr marL="342900" indent="-342900" algn="just"/>
            <a:endParaRPr lang="es-ES" sz="1600" dirty="0">
              <a:solidFill>
                <a:schemeClr val="tx1">
                  <a:lumMod val="65000"/>
                  <a:lumOff val="35000"/>
                </a:schemeClr>
              </a:solidFill>
              <a:latin typeface="TT Commons" panose="02000506040000020004" pitchFamily="50" charset="0"/>
            </a:endParaRPr>
          </a:p>
          <a:p>
            <a:pPr marL="342900" indent="-342900" algn="ctr"/>
            <a:r>
              <a:rPr lang="es-ES" sz="2000" i="1" dirty="0" err="1">
                <a:latin typeface="TT Commons" panose="02000506040000020004" pitchFamily="50" charset="0"/>
              </a:rPr>
              <a:t>Serum</a:t>
            </a:r>
            <a:r>
              <a:rPr lang="es-ES" sz="2000" i="1" dirty="0">
                <a:latin typeface="TT Commons" panose="02000506040000020004" pitchFamily="50" charset="0"/>
              </a:rPr>
              <a:t> despigmentante con activos </a:t>
            </a:r>
            <a:r>
              <a:rPr lang="es-ES" sz="2000" i="1" dirty="0" err="1">
                <a:latin typeface="TT Commons" panose="02000506040000020004" pitchFamily="50" charset="0"/>
              </a:rPr>
              <a:t>liposomados</a:t>
            </a:r>
            <a:r>
              <a:rPr lang="es-ES" sz="2000" i="1" dirty="0">
                <a:latin typeface="TT Commons" panose="02000506040000020004" pitchFamily="50" charset="0"/>
              </a:rPr>
              <a:t> y </a:t>
            </a:r>
            <a:r>
              <a:rPr lang="es-ES" sz="2000" i="1" dirty="0" err="1">
                <a:latin typeface="TT Commons" panose="02000506040000020004" pitchFamily="50" charset="0"/>
              </a:rPr>
              <a:t>Polypodium</a:t>
            </a:r>
            <a:endParaRPr lang="es-ES" sz="2000" i="1" dirty="0">
              <a:latin typeface="TT Commons" panose="02000506040000020004" pitchFamily="50" charset="0"/>
            </a:endParaRPr>
          </a:p>
          <a:p>
            <a:pPr marL="342900" indent="-342900" algn="just"/>
            <a:endParaRPr lang="es-ES" sz="1600" dirty="0">
              <a:solidFill>
                <a:schemeClr val="tx1">
                  <a:lumMod val="65000"/>
                  <a:lumOff val="35000"/>
                </a:schemeClr>
              </a:solidFill>
              <a:latin typeface="TT Commons" panose="02000506040000020004" pitchFamily="50" charset="0"/>
            </a:endParaRPr>
          </a:p>
        </p:txBody>
      </p:sp>
      <p:pic>
        <p:nvPicPr>
          <p:cNvPr id="13" name="12 Imagen" descr="fotolia_163028284.jpg"/>
          <p:cNvPicPr>
            <a:picLocks noChangeAspect="1"/>
          </p:cNvPicPr>
          <p:nvPr/>
        </p:nvPicPr>
        <p:blipFill>
          <a:blip r:embed="rId2" cstate="print"/>
          <a:stretch>
            <a:fillRect/>
          </a:stretch>
        </p:blipFill>
        <p:spPr>
          <a:xfrm rot="9218927">
            <a:off x="1848987" y="1913071"/>
            <a:ext cx="902238" cy="902238"/>
          </a:xfrm>
          <a:prstGeom prst="rect">
            <a:avLst/>
          </a:prstGeom>
        </p:spPr>
      </p:pic>
      <p:sp>
        <p:nvSpPr>
          <p:cNvPr id="14" name="13 CuadroTexto"/>
          <p:cNvSpPr txBox="1"/>
          <p:nvPr/>
        </p:nvSpPr>
        <p:spPr>
          <a:xfrm>
            <a:off x="975542" y="2552301"/>
            <a:ext cx="2736304" cy="2000548"/>
          </a:xfrm>
          <a:prstGeom prst="rect">
            <a:avLst/>
          </a:prstGeom>
          <a:noFill/>
        </p:spPr>
        <p:txBody>
          <a:bodyPr wrap="square" rtlCol="0">
            <a:spAutoFit/>
          </a:bodyPr>
          <a:lstStyle/>
          <a:p>
            <a:pPr algn="ctr"/>
            <a:r>
              <a:rPr lang="es-ES" dirty="0">
                <a:latin typeface="TT Commons" panose="02000506040000020004" pitchFamily="50" charset="0"/>
              </a:rPr>
              <a:t>Vitaminas C y A+E.</a:t>
            </a:r>
            <a:endParaRPr lang="es-ES" sz="1200" dirty="0">
              <a:latin typeface="TT Commons" panose="02000506040000020004" pitchFamily="50" charset="0"/>
            </a:endParaRPr>
          </a:p>
          <a:p>
            <a:pPr algn="ctr"/>
            <a:r>
              <a:rPr lang="es-ES" sz="1600" dirty="0">
                <a:latin typeface="TT Commons" panose="02000506040000020004" pitchFamily="50" charset="0"/>
              </a:rPr>
              <a:t>          </a:t>
            </a:r>
            <a:r>
              <a:rPr lang="es-ES" sz="1600" dirty="0" err="1">
                <a:latin typeface="TT Commons" panose="02000506040000020004" pitchFamily="50" charset="0"/>
              </a:rPr>
              <a:t>Liposomadas</a:t>
            </a:r>
            <a:r>
              <a:rPr lang="es-ES" sz="1600" dirty="0">
                <a:latin typeface="TT Commons" panose="02000506040000020004" pitchFamily="50" charset="0"/>
              </a:rPr>
              <a:t>.</a:t>
            </a:r>
          </a:p>
          <a:p>
            <a:pPr algn="ctr"/>
            <a:endParaRPr lang="es-ES" sz="1200" dirty="0">
              <a:latin typeface="TT Commons" panose="02000506040000020004" pitchFamily="50" charset="0"/>
            </a:endParaRPr>
          </a:p>
          <a:p>
            <a:pPr algn="ctr"/>
            <a:r>
              <a:rPr lang="es-ES" sz="1200" dirty="0">
                <a:latin typeface="TT Commons" panose="02000506040000020004" pitchFamily="50" charset="0"/>
              </a:rPr>
              <a:t>Activos  que se absorben</a:t>
            </a:r>
          </a:p>
          <a:p>
            <a:pPr algn="ctr"/>
            <a:r>
              <a:rPr lang="es-ES" sz="1200" dirty="0">
                <a:latin typeface="TT Commons" panose="02000506040000020004" pitchFamily="50" charset="0"/>
              </a:rPr>
              <a:t> hasta las capas más profundas </a:t>
            </a:r>
          </a:p>
          <a:p>
            <a:pPr algn="ctr"/>
            <a:r>
              <a:rPr lang="es-ES" sz="1200" dirty="0">
                <a:latin typeface="TT Commons" panose="02000506040000020004" pitchFamily="50" charset="0"/>
              </a:rPr>
              <a:t>de la epidermis confiriendo poder antioxidante, </a:t>
            </a:r>
            <a:r>
              <a:rPr lang="es-ES" sz="1200" dirty="0" err="1">
                <a:latin typeface="TT Commons" panose="02000506040000020004" pitchFamily="50" charset="0"/>
              </a:rPr>
              <a:t>queratolítico</a:t>
            </a:r>
            <a:r>
              <a:rPr lang="es-ES" sz="1200" dirty="0">
                <a:latin typeface="TT Commons" panose="02000506040000020004" pitchFamily="50" charset="0"/>
              </a:rPr>
              <a:t> (</a:t>
            </a:r>
            <a:r>
              <a:rPr lang="es-ES" sz="1200" dirty="0" err="1">
                <a:latin typeface="TT Commons" panose="02000506040000020004" pitchFamily="50" charset="0"/>
              </a:rPr>
              <a:t>Vit.A</a:t>
            </a:r>
            <a:r>
              <a:rPr lang="es-ES" sz="1200" dirty="0">
                <a:latin typeface="TT Commons" panose="02000506040000020004" pitchFamily="50" charset="0"/>
              </a:rPr>
              <a:t>) y </a:t>
            </a:r>
            <a:r>
              <a:rPr lang="es-ES" sz="1200" dirty="0" err="1">
                <a:latin typeface="TT Commons" panose="02000506040000020004" pitchFamily="50" charset="0"/>
              </a:rPr>
              <a:t>regenerante</a:t>
            </a:r>
            <a:r>
              <a:rPr lang="es-ES" sz="1200" dirty="0">
                <a:latin typeface="TT Commons" panose="02000506040000020004" pitchFamily="50" charset="0"/>
              </a:rPr>
              <a:t> (</a:t>
            </a:r>
            <a:r>
              <a:rPr lang="es-ES" sz="1200" dirty="0" err="1">
                <a:latin typeface="TT Commons" panose="02000506040000020004" pitchFamily="50" charset="0"/>
              </a:rPr>
              <a:t>Vit.E</a:t>
            </a:r>
            <a:r>
              <a:rPr lang="es-ES" sz="1200" dirty="0">
                <a:latin typeface="TT Commons" panose="02000506040000020004" pitchFamily="50" charset="0"/>
              </a:rPr>
              <a:t>).</a:t>
            </a:r>
            <a:endParaRPr lang="es-ES" sz="1600" dirty="0">
              <a:latin typeface="TT Commons" panose="02000506040000020004" pitchFamily="50" charset="0"/>
            </a:endParaRPr>
          </a:p>
          <a:p>
            <a:pPr algn="ctr"/>
            <a:endParaRPr lang="es-ES" dirty="0">
              <a:latin typeface="TT Commons" panose="02000506040000020004" pitchFamily="50" charset="0"/>
            </a:endParaRPr>
          </a:p>
        </p:txBody>
      </p:sp>
      <p:pic>
        <p:nvPicPr>
          <p:cNvPr id="7174" name="Picture 6" descr="Resultado de imagen de IMAGEN DE LIPOSOMA"/>
          <p:cNvPicPr>
            <a:picLocks noChangeAspect="1" noChangeArrowheads="1"/>
          </p:cNvPicPr>
          <p:nvPr/>
        </p:nvPicPr>
        <p:blipFill>
          <a:blip r:embed="rId3" cstate="print">
            <a:duotone>
              <a:schemeClr val="accent2">
                <a:shade val="45000"/>
                <a:satMod val="135000"/>
              </a:schemeClr>
              <a:prstClr val="white"/>
            </a:duotone>
          </a:blip>
          <a:srcRect l="55692" t="23674" r="11130" b="30556"/>
          <a:stretch>
            <a:fillRect/>
          </a:stretch>
        </p:blipFill>
        <p:spPr bwMode="auto">
          <a:xfrm rot="5014287">
            <a:off x="3011654" y="2939133"/>
            <a:ext cx="281732" cy="291794"/>
          </a:xfrm>
          <a:prstGeom prst="rect">
            <a:avLst/>
          </a:prstGeom>
          <a:noFill/>
        </p:spPr>
      </p:pic>
      <p:sp>
        <p:nvSpPr>
          <p:cNvPr id="27" name="26 CuadroTexto"/>
          <p:cNvSpPr txBox="1"/>
          <p:nvPr/>
        </p:nvSpPr>
        <p:spPr>
          <a:xfrm>
            <a:off x="5080000" y="4056993"/>
            <a:ext cx="3495824" cy="1231106"/>
          </a:xfrm>
          <a:prstGeom prst="rect">
            <a:avLst/>
          </a:prstGeom>
          <a:noFill/>
        </p:spPr>
        <p:txBody>
          <a:bodyPr wrap="square" rtlCol="0">
            <a:spAutoFit/>
          </a:bodyPr>
          <a:lstStyle/>
          <a:p>
            <a:pPr algn="ctr"/>
            <a:r>
              <a:rPr lang="es-ES" dirty="0">
                <a:latin typeface="TT Commons" panose="02000506040000020004" pitchFamily="50" charset="0"/>
              </a:rPr>
              <a:t>Ácido </a:t>
            </a:r>
            <a:r>
              <a:rPr lang="es-ES" dirty="0" err="1">
                <a:latin typeface="TT Commons" panose="02000506040000020004" pitchFamily="50" charset="0"/>
              </a:rPr>
              <a:t>Kójico</a:t>
            </a:r>
            <a:r>
              <a:rPr lang="es-ES" sz="1200" dirty="0">
                <a:latin typeface="TT Commons" panose="02000506040000020004" pitchFamily="50" charset="0"/>
              </a:rPr>
              <a:t>  </a:t>
            </a:r>
            <a:r>
              <a:rPr lang="es-ES" dirty="0">
                <a:latin typeface="TT Commons" panose="02000506040000020004" pitchFamily="50" charset="0"/>
              </a:rPr>
              <a:t>y </a:t>
            </a:r>
            <a:r>
              <a:rPr lang="es-ES" dirty="0" err="1">
                <a:latin typeface="TT Commons" panose="02000506040000020004" pitchFamily="50" charset="0"/>
              </a:rPr>
              <a:t>Arbutina</a:t>
            </a:r>
            <a:r>
              <a:rPr lang="es-ES" dirty="0">
                <a:latin typeface="TT Commons" panose="02000506040000020004" pitchFamily="50" charset="0"/>
              </a:rPr>
              <a:t> </a:t>
            </a:r>
            <a:r>
              <a:rPr lang="es-ES" sz="1200" dirty="0">
                <a:latin typeface="TT Commons" panose="02000506040000020004" pitchFamily="50" charset="0"/>
              </a:rPr>
              <a:t>.</a:t>
            </a:r>
            <a:endParaRPr lang="es-ES" dirty="0">
              <a:latin typeface="TT Commons" panose="02000506040000020004" pitchFamily="50" charset="0"/>
            </a:endParaRPr>
          </a:p>
          <a:p>
            <a:pPr algn="ctr"/>
            <a:r>
              <a:rPr lang="es-ES" sz="1600" dirty="0">
                <a:latin typeface="TT Commons" panose="02000506040000020004" pitchFamily="50" charset="0"/>
              </a:rPr>
              <a:t>          </a:t>
            </a:r>
            <a:r>
              <a:rPr lang="es-ES" sz="1600" dirty="0" err="1">
                <a:latin typeface="TT Commons" panose="02000506040000020004" pitchFamily="50" charset="0"/>
              </a:rPr>
              <a:t>Liposomados</a:t>
            </a:r>
            <a:endParaRPr lang="es-ES" sz="1600" dirty="0">
              <a:latin typeface="TT Commons" panose="02000506040000020004" pitchFamily="50" charset="0"/>
            </a:endParaRPr>
          </a:p>
          <a:p>
            <a:pPr algn="ctr"/>
            <a:endParaRPr lang="es-ES" sz="1600" dirty="0">
              <a:latin typeface="TT Commons" panose="02000506040000020004" pitchFamily="50" charset="0"/>
            </a:endParaRPr>
          </a:p>
          <a:p>
            <a:pPr algn="ctr"/>
            <a:r>
              <a:rPr lang="es-ES" sz="1200" dirty="0">
                <a:latin typeface="TT Commons" panose="02000506040000020004" pitchFamily="50" charset="0"/>
              </a:rPr>
              <a:t>Penetran en la epidermis homogeneizando y blanqueando el tono de la piel</a:t>
            </a:r>
          </a:p>
        </p:txBody>
      </p:sp>
      <p:pic>
        <p:nvPicPr>
          <p:cNvPr id="28" name="Picture 6" descr="Resultado de imagen de IMAGEN DE LIPOSOMA"/>
          <p:cNvPicPr>
            <a:picLocks noChangeAspect="1" noChangeArrowheads="1"/>
          </p:cNvPicPr>
          <p:nvPr/>
        </p:nvPicPr>
        <p:blipFill>
          <a:blip r:embed="rId4" cstate="print">
            <a:duotone>
              <a:schemeClr val="accent2">
                <a:shade val="45000"/>
                <a:satMod val="135000"/>
              </a:schemeClr>
              <a:prstClr val="white"/>
            </a:duotone>
          </a:blip>
          <a:srcRect l="55692" t="23674" r="11130" b="30556"/>
          <a:stretch>
            <a:fillRect/>
          </a:stretch>
        </p:blipFill>
        <p:spPr bwMode="auto">
          <a:xfrm rot="5014287">
            <a:off x="7755347" y="4362789"/>
            <a:ext cx="278069" cy="415667"/>
          </a:xfrm>
          <a:prstGeom prst="rect">
            <a:avLst/>
          </a:prstGeom>
          <a:noFill/>
        </p:spPr>
      </p:pic>
      <p:pic>
        <p:nvPicPr>
          <p:cNvPr id="34" name="33 Imagen" descr="fotolia_163028284.jpg"/>
          <p:cNvPicPr>
            <a:picLocks noChangeAspect="1"/>
          </p:cNvPicPr>
          <p:nvPr/>
        </p:nvPicPr>
        <p:blipFill>
          <a:blip r:embed="rId2" cstate="print"/>
          <a:srcRect l="9435" t="21380" r="16262" b="16104"/>
          <a:stretch>
            <a:fillRect/>
          </a:stretch>
        </p:blipFill>
        <p:spPr>
          <a:xfrm rot="13415227">
            <a:off x="6561566" y="3422211"/>
            <a:ext cx="734276" cy="617797"/>
          </a:xfrm>
          <a:prstGeom prst="rect">
            <a:avLst/>
          </a:prstGeom>
        </p:spPr>
      </p:pic>
      <p:sp>
        <p:nvSpPr>
          <p:cNvPr id="35" name="34 CuadroTexto"/>
          <p:cNvSpPr txBox="1"/>
          <p:nvPr/>
        </p:nvSpPr>
        <p:spPr>
          <a:xfrm>
            <a:off x="5080000" y="2034290"/>
            <a:ext cx="3495824" cy="1446550"/>
          </a:xfrm>
          <a:prstGeom prst="rect">
            <a:avLst/>
          </a:prstGeom>
          <a:noFill/>
        </p:spPr>
        <p:txBody>
          <a:bodyPr wrap="square" rtlCol="0">
            <a:spAutoFit/>
          </a:bodyPr>
          <a:lstStyle/>
          <a:p>
            <a:pPr algn="ctr"/>
            <a:r>
              <a:rPr lang="es-ES" dirty="0" err="1">
                <a:latin typeface="TT Commons" panose="02000506040000020004" pitchFamily="50" charset="0"/>
              </a:rPr>
              <a:t>Polypodium</a:t>
            </a:r>
            <a:r>
              <a:rPr lang="es-ES" dirty="0">
                <a:latin typeface="TT Commons" panose="02000506040000020004" pitchFamily="50" charset="0"/>
              </a:rPr>
              <a:t> </a:t>
            </a:r>
            <a:r>
              <a:rPr lang="es-ES" dirty="0" err="1">
                <a:latin typeface="TT Commons" panose="02000506040000020004" pitchFamily="50" charset="0"/>
              </a:rPr>
              <a:t>Leucotomos</a:t>
            </a:r>
            <a:r>
              <a:rPr lang="es-ES" dirty="0">
                <a:latin typeface="TT Commons" panose="02000506040000020004" pitchFamily="50" charset="0"/>
              </a:rPr>
              <a:t> </a:t>
            </a:r>
          </a:p>
          <a:p>
            <a:pPr algn="ctr"/>
            <a:r>
              <a:rPr lang="es-ES" dirty="0">
                <a:latin typeface="TT Commons" panose="02000506040000020004" pitchFamily="50" charset="0"/>
              </a:rPr>
              <a:t> Extracto de regaliz</a:t>
            </a:r>
          </a:p>
          <a:p>
            <a:pPr algn="ctr"/>
            <a:r>
              <a:rPr lang="es-ES" sz="1600" dirty="0">
                <a:latin typeface="TT Commons" panose="02000506040000020004" pitchFamily="50" charset="0"/>
              </a:rPr>
              <a:t>            </a:t>
            </a:r>
          </a:p>
          <a:p>
            <a:pPr algn="ctr"/>
            <a:r>
              <a:rPr lang="es-ES" sz="1200" dirty="0">
                <a:latin typeface="TT Commons" panose="02000506040000020004" pitchFamily="50" charset="0"/>
              </a:rPr>
              <a:t>La formulación se sincroniza con la acción regeneradora del PLE y con una alta capacidad de hidratación.</a:t>
            </a:r>
          </a:p>
        </p:txBody>
      </p:sp>
      <p:sp>
        <p:nvSpPr>
          <p:cNvPr id="23" name="Título 8"/>
          <p:cNvSpPr>
            <a:spLocks noGrp="1"/>
          </p:cNvSpPr>
          <p:nvPr>
            <p:ph type="title"/>
          </p:nvPr>
        </p:nvSpPr>
        <p:spPr>
          <a:xfrm>
            <a:off x="698500" y="398871"/>
            <a:ext cx="2855269" cy="424732"/>
          </a:xfrm>
        </p:spPr>
        <p:txBody>
          <a:bodyPr/>
          <a:lstStyle/>
          <a:p>
            <a:r>
              <a:rPr lang="es-ES" sz="2400" spc="300" dirty="0" err="1"/>
              <a:t>Despigmen</a:t>
            </a:r>
            <a:r>
              <a:rPr lang="es-ES" sz="2400" spc="300" dirty="0"/>
              <a:t> p3 </a:t>
            </a:r>
            <a:r>
              <a:rPr lang="es-ES" sz="2400" spc="300" dirty="0" err="1"/>
              <a:t>serum</a:t>
            </a:r>
            <a:endParaRPr lang="es-ES" sz="2400" spc="300" dirty="0">
              <a:latin typeface="Bebas Neue Regular" panose="00000500000000000000" pitchFamily="50" charset="0"/>
            </a:endParaRPr>
          </a:p>
        </p:txBody>
      </p:sp>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586" y="1940653"/>
            <a:ext cx="968846" cy="3080374"/>
          </a:xfrm>
          <a:prstGeom prst="rect">
            <a:avLst/>
          </a:prstGeom>
        </p:spPr>
      </p:pic>
    </p:spTree>
    <p:extLst>
      <p:ext uri="{BB962C8B-B14F-4D97-AF65-F5344CB8AC3E}">
        <p14:creationId xmlns:p14="http://schemas.microsoft.com/office/powerpoint/2010/main" val="1036339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2631728" y="1128514"/>
            <a:ext cx="6192688" cy="4616648"/>
          </a:xfrm>
          <a:prstGeom prst="rect">
            <a:avLst/>
          </a:prstGeom>
          <a:noFill/>
        </p:spPr>
        <p:txBody>
          <a:bodyPr wrap="square" rtlCol="0">
            <a:spAutoFit/>
          </a:bodyPr>
          <a:lstStyle/>
          <a:p>
            <a:pPr marL="342900" indent="-342900" algn="just"/>
            <a:r>
              <a:rPr lang="es-ES" sz="1400" b="1" dirty="0">
                <a:latin typeface="TT Commons Light" panose="02000506030000020003" pitchFamily="50" charset="0"/>
              </a:rPr>
              <a:t>INDICACIÓN:</a:t>
            </a:r>
          </a:p>
          <a:p>
            <a:pPr marL="342900" indent="-342900" algn="just"/>
            <a:r>
              <a:rPr lang="es-ES" sz="1400" dirty="0">
                <a:latin typeface="TT Commons Light" panose="02000506030000020003" pitchFamily="50" charset="0"/>
              </a:rPr>
              <a:t>Pieles que manifiestan irregularidades de pigmentación.</a:t>
            </a:r>
            <a:endParaRPr lang="es-ES" sz="1400" b="1" i="1" dirty="0">
              <a:latin typeface="TT Commons Light" panose="02000506030000020003" pitchFamily="50" charset="0"/>
            </a:endParaRPr>
          </a:p>
          <a:p>
            <a:pPr marL="342900" indent="-342900" algn="just"/>
            <a:endParaRPr lang="es-ES" sz="1400" dirty="0">
              <a:latin typeface="TT Commons Light" panose="02000506030000020003" pitchFamily="50" charset="0"/>
            </a:endParaRPr>
          </a:p>
          <a:p>
            <a:pPr marL="342900" indent="-342900" algn="just"/>
            <a:r>
              <a:rPr lang="es-ES" sz="1400" b="1" dirty="0">
                <a:latin typeface="TT Commons Light" panose="02000506030000020003" pitchFamily="50" charset="0"/>
              </a:rPr>
              <a:t>ACCIÓN:</a:t>
            </a:r>
          </a:p>
          <a:p>
            <a:pPr marL="342900" indent="-342900" algn="just">
              <a:buFont typeface="Arial" pitchFamily="34" charset="0"/>
              <a:buChar char="•"/>
            </a:pPr>
            <a:r>
              <a:rPr lang="es-ES" sz="1400" b="1" dirty="0">
                <a:latin typeface="TT Commons Light" panose="02000506030000020003" pitchFamily="50" charset="0"/>
              </a:rPr>
              <a:t>Antioxidante:  </a:t>
            </a:r>
            <a:r>
              <a:rPr lang="es-ES" sz="1400" dirty="0">
                <a:latin typeface="TT Commons Light" panose="02000506030000020003" pitchFamily="50" charset="0"/>
              </a:rPr>
              <a:t>Ayuda a frenar la acción de los radicales libres gracias su concentración de vitaminas y del extracto de </a:t>
            </a:r>
            <a:r>
              <a:rPr lang="es-ES" sz="1400" dirty="0" err="1">
                <a:latin typeface="TT Commons Light" panose="02000506030000020003" pitchFamily="50" charset="0"/>
              </a:rPr>
              <a:t>Polypodium</a:t>
            </a:r>
            <a:r>
              <a:rPr lang="es-ES" sz="1400" dirty="0">
                <a:latin typeface="TT Commons Light" panose="02000506030000020003" pitchFamily="50" charset="0"/>
              </a:rPr>
              <a:t> </a:t>
            </a:r>
            <a:r>
              <a:rPr lang="es-ES" sz="1400" dirty="0" err="1">
                <a:latin typeface="TT Commons Light" panose="02000506030000020003" pitchFamily="50" charset="0"/>
              </a:rPr>
              <a:t>Leucotomos</a:t>
            </a:r>
            <a:r>
              <a:rPr lang="es-ES" sz="1400" dirty="0">
                <a:latin typeface="TT Commons Light" panose="02000506030000020003" pitchFamily="50" charset="0"/>
              </a:rPr>
              <a:t>.</a:t>
            </a:r>
          </a:p>
          <a:p>
            <a:pPr marL="342900" indent="-342900" algn="just">
              <a:buFont typeface="Arial" pitchFamily="34" charset="0"/>
              <a:buChar char="•"/>
            </a:pPr>
            <a:r>
              <a:rPr lang="es-ES" sz="1400" b="1" dirty="0">
                <a:latin typeface="TT Commons Light" panose="02000506030000020003" pitchFamily="50" charset="0"/>
              </a:rPr>
              <a:t>Acción </a:t>
            </a:r>
            <a:r>
              <a:rPr lang="es-ES" sz="1400" b="1" dirty="0" err="1">
                <a:latin typeface="TT Commons Light" panose="02000506030000020003" pitchFamily="50" charset="0"/>
              </a:rPr>
              <a:t>aclarante</a:t>
            </a:r>
            <a:r>
              <a:rPr lang="es-ES" sz="1400" b="1" dirty="0">
                <a:latin typeface="TT Commons Light" panose="02000506030000020003" pitchFamily="50" charset="0"/>
              </a:rPr>
              <a:t>: </a:t>
            </a:r>
            <a:r>
              <a:rPr lang="es-ES" sz="1400" dirty="0">
                <a:latin typeface="TT Commons Light" panose="02000506030000020003" pitchFamily="50" charset="0"/>
              </a:rPr>
              <a:t>Permite blanquear las manchas y homogeneizar el tono de la piel gracias a la presencia de agentes </a:t>
            </a:r>
            <a:r>
              <a:rPr lang="es-ES" sz="1400" dirty="0" err="1">
                <a:latin typeface="TT Commons Light" panose="02000506030000020003" pitchFamily="50" charset="0"/>
              </a:rPr>
              <a:t>despigmentantes</a:t>
            </a:r>
            <a:r>
              <a:rPr lang="es-ES" sz="1400" dirty="0">
                <a:latin typeface="TT Commons Light" panose="02000506030000020003" pitchFamily="50" charset="0"/>
              </a:rPr>
              <a:t> como el ácido </a:t>
            </a:r>
            <a:r>
              <a:rPr lang="es-ES" sz="1400" dirty="0" err="1">
                <a:latin typeface="TT Commons Light" panose="02000506030000020003" pitchFamily="50" charset="0"/>
              </a:rPr>
              <a:t>kójico</a:t>
            </a:r>
            <a:r>
              <a:rPr lang="es-ES" sz="1400" dirty="0">
                <a:latin typeface="TT Commons Light" panose="02000506030000020003" pitchFamily="50" charset="0"/>
              </a:rPr>
              <a:t> y la </a:t>
            </a:r>
            <a:r>
              <a:rPr lang="es-ES" sz="1400" dirty="0" err="1">
                <a:latin typeface="TT Commons Light" panose="02000506030000020003" pitchFamily="50" charset="0"/>
              </a:rPr>
              <a:t>arbutina</a:t>
            </a:r>
            <a:r>
              <a:rPr lang="es-ES" sz="1400" dirty="0">
                <a:latin typeface="TT Commons Light" panose="02000506030000020003" pitchFamily="50" charset="0"/>
              </a:rPr>
              <a:t> entre otros.</a:t>
            </a:r>
          </a:p>
          <a:p>
            <a:pPr marL="342900" indent="-342900" algn="just">
              <a:buFont typeface="Arial" pitchFamily="34" charset="0"/>
              <a:buChar char="•"/>
            </a:pPr>
            <a:r>
              <a:rPr lang="es-ES" sz="1400" b="1" dirty="0">
                <a:latin typeface="TT Commons Light" panose="02000506030000020003" pitchFamily="50" charset="0"/>
              </a:rPr>
              <a:t>Renovador celular: </a:t>
            </a:r>
            <a:r>
              <a:rPr lang="es-ES" sz="1400" dirty="0">
                <a:latin typeface="TT Commons Light" panose="02000506030000020003" pitchFamily="50" charset="0"/>
              </a:rPr>
              <a:t>Presenta “efecto peeling” por la acción de determinados activos como la vitamina A.</a:t>
            </a:r>
          </a:p>
          <a:p>
            <a:pPr marL="342900" indent="-342900" algn="just">
              <a:buFont typeface="Arial" pitchFamily="34" charset="0"/>
              <a:buChar char="•"/>
            </a:pPr>
            <a:r>
              <a:rPr lang="es-ES" sz="1400" b="1" dirty="0">
                <a:latin typeface="TT Commons Light" panose="02000506030000020003" pitchFamily="50" charset="0"/>
              </a:rPr>
              <a:t>Hidratante: </a:t>
            </a:r>
            <a:r>
              <a:rPr lang="es-ES" sz="1400" dirty="0">
                <a:latin typeface="TT Commons Light" panose="02000506030000020003" pitchFamily="50" charset="0"/>
              </a:rPr>
              <a:t>ofrece hidratación en la piel sin dejar sensación grasa gracias a su efecto </a:t>
            </a:r>
            <a:r>
              <a:rPr lang="es-ES" sz="1400" dirty="0" err="1">
                <a:latin typeface="TT Commons Light" panose="02000506030000020003" pitchFamily="50" charset="0"/>
              </a:rPr>
              <a:t>matificante</a:t>
            </a:r>
            <a:r>
              <a:rPr lang="es-ES" sz="1400" dirty="0">
                <a:latin typeface="TT Commons Light" panose="02000506030000020003" pitchFamily="50" charset="0"/>
              </a:rPr>
              <a:t>.</a:t>
            </a:r>
          </a:p>
          <a:p>
            <a:pPr marL="342900" indent="-342900" algn="just">
              <a:buFont typeface="Arial" pitchFamily="34" charset="0"/>
              <a:buChar char="•"/>
            </a:pPr>
            <a:endParaRPr lang="es-ES" sz="1400" dirty="0">
              <a:latin typeface="TT Commons Light" panose="02000506030000020003" pitchFamily="50" charset="0"/>
            </a:endParaRPr>
          </a:p>
          <a:p>
            <a:pPr marL="342900" indent="-342900" algn="just"/>
            <a:r>
              <a:rPr lang="es-ES" sz="1400" b="1" dirty="0">
                <a:latin typeface="TT Commons Light" panose="02000506030000020003" pitchFamily="50" charset="0"/>
              </a:rPr>
              <a:t>MODO DE USO:</a:t>
            </a:r>
          </a:p>
          <a:p>
            <a:pPr marL="342900" indent="-342900" algn="just"/>
            <a:r>
              <a:rPr lang="es-ES" sz="1400" b="1" dirty="0">
                <a:latin typeface="TT Commons Light" panose="02000506030000020003" pitchFamily="50" charset="0"/>
              </a:rPr>
              <a:t>Día y Noche</a:t>
            </a:r>
            <a:r>
              <a:rPr lang="es-ES" sz="1400" dirty="0">
                <a:latin typeface="TT Commons Light" panose="02000506030000020003" pitchFamily="50" charset="0"/>
              </a:rPr>
              <a:t>: Aplicar con un suave masaje en el rostro al menos dos veces al día, pudiéndose aumentar la frecuencia si fuera necesario.</a:t>
            </a:r>
          </a:p>
          <a:p>
            <a:pPr marL="342900" indent="-342900" algn="just"/>
            <a:endParaRPr lang="es-ES" sz="1400" dirty="0">
              <a:latin typeface="TT Commons Light" panose="02000506030000020003" pitchFamily="50" charset="0"/>
            </a:endParaRPr>
          </a:p>
          <a:p>
            <a:pPr marL="342900" indent="-342900" algn="just"/>
            <a:r>
              <a:rPr lang="es-ES" sz="1400" b="1" dirty="0">
                <a:latin typeface="TT Commons Light" panose="02000506030000020003" pitchFamily="50" charset="0"/>
              </a:rPr>
              <a:t>TIPO DE PIEL: </a:t>
            </a:r>
            <a:r>
              <a:rPr lang="es-ES" sz="1400" dirty="0">
                <a:latin typeface="TT Commons Light" panose="02000506030000020003" pitchFamily="50" charset="0"/>
              </a:rPr>
              <a:t>Todas </a:t>
            </a:r>
          </a:p>
          <a:p>
            <a:pPr marL="342900" indent="-342900" algn="just"/>
            <a:endParaRPr lang="es-ES" sz="1400" b="1" dirty="0">
              <a:latin typeface="TT Commons Light" panose="02000506030000020003" pitchFamily="50" charset="0"/>
            </a:endParaRPr>
          </a:p>
          <a:p>
            <a:pPr marL="342900" indent="-342900" algn="just"/>
            <a:endParaRPr lang="es-ES" sz="1400" b="1" dirty="0">
              <a:latin typeface="TT Commons Light" panose="02000506030000020003" pitchFamily="50" charset="0"/>
            </a:endParaRPr>
          </a:p>
        </p:txBody>
      </p:sp>
      <p:sp>
        <p:nvSpPr>
          <p:cNvPr id="14" name="Título 8"/>
          <p:cNvSpPr>
            <a:spLocks noGrp="1"/>
          </p:cNvSpPr>
          <p:nvPr>
            <p:ph type="title"/>
          </p:nvPr>
        </p:nvSpPr>
        <p:spPr>
          <a:xfrm>
            <a:off x="698500" y="398871"/>
            <a:ext cx="6019148" cy="424732"/>
          </a:xfrm>
        </p:spPr>
        <p:txBody>
          <a:bodyPr/>
          <a:lstStyle/>
          <a:p>
            <a:r>
              <a:rPr lang="es-ES" sz="2400" spc="300" dirty="0" err="1"/>
              <a:t>Serum</a:t>
            </a:r>
            <a:r>
              <a:rPr lang="es-ES" sz="2400" spc="300" dirty="0"/>
              <a:t>: SERUM DESPIGMENTANTE MATIFICANTE </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544" y="1776586"/>
            <a:ext cx="968846" cy="3080374"/>
          </a:xfrm>
          <a:prstGeom prst="rect">
            <a:avLst/>
          </a:prstGeom>
        </p:spPr>
      </p:pic>
    </p:spTree>
    <p:extLst>
      <p:ext uri="{BB962C8B-B14F-4D97-AF65-F5344CB8AC3E}">
        <p14:creationId xmlns:p14="http://schemas.microsoft.com/office/powerpoint/2010/main" val="1036339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487712" y="1056506"/>
            <a:ext cx="6520160" cy="3970318"/>
          </a:xfrm>
          <a:prstGeom prst="rect">
            <a:avLst/>
          </a:prstGeom>
          <a:noFill/>
        </p:spPr>
        <p:txBody>
          <a:bodyPr wrap="square" rtlCol="0">
            <a:spAutoFit/>
          </a:bodyPr>
          <a:lstStyle/>
          <a:p>
            <a:pPr marL="342900" indent="-342900" algn="just"/>
            <a:r>
              <a:rPr lang="es-ES" sz="1400" b="1" dirty="0">
                <a:latin typeface="TT Commons Light" panose="02000506030000020003" pitchFamily="50" charset="0"/>
              </a:rPr>
              <a:t>INDICACIÓN:</a:t>
            </a:r>
          </a:p>
          <a:p>
            <a:pPr marL="342900" indent="-342900" algn="just"/>
            <a:r>
              <a:rPr lang="es-ES" sz="1400" dirty="0">
                <a:latin typeface="TT Commons Light" panose="02000506030000020003" pitchFamily="50" charset="0"/>
              </a:rPr>
              <a:t>Pieles que manifiestan irregularidades de pigmentación.</a:t>
            </a:r>
          </a:p>
          <a:p>
            <a:pPr marL="342900" indent="-342900" algn="just"/>
            <a:endParaRPr lang="es-ES" sz="1400" dirty="0">
              <a:latin typeface="TT Commons Light" panose="02000506030000020003" pitchFamily="50" charset="0"/>
            </a:endParaRPr>
          </a:p>
          <a:p>
            <a:pPr marL="342900" indent="-342900" algn="just"/>
            <a:r>
              <a:rPr lang="es-ES" sz="1400" b="1" dirty="0">
                <a:latin typeface="TT Commons Light" panose="02000506030000020003" pitchFamily="50" charset="0"/>
              </a:rPr>
              <a:t>ACCIÓN:</a:t>
            </a:r>
          </a:p>
          <a:p>
            <a:pPr marL="342900" indent="-342900" algn="just">
              <a:buFont typeface="Arial" pitchFamily="34" charset="0"/>
              <a:buChar char="•"/>
            </a:pPr>
            <a:r>
              <a:rPr lang="es-ES" sz="1400" dirty="0">
                <a:latin typeface="TT Commons Light" panose="02000506030000020003" pitchFamily="50" charset="0"/>
              </a:rPr>
              <a:t>Crema de día con activos </a:t>
            </a:r>
            <a:r>
              <a:rPr lang="es-ES" sz="1400" dirty="0" err="1">
                <a:latin typeface="TT Commons Light" panose="02000506030000020003" pitchFamily="50" charset="0"/>
              </a:rPr>
              <a:t>blanqueantes</a:t>
            </a:r>
            <a:r>
              <a:rPr lang="es-ES" sz="1400" dirty="0">
                <a:latin typeface="TT Commons Light" panose="02000506030000020003" pitchFamily="50" charset="0"/>
              </a:rPr>
              <a:t> que </a:t>
            </a:r>
            <a:r>
              <a:rPr lang="es-ES" sz="1400" dirty="0" err="1">
                <a:latin typeface="TT Commons Light" panose="02000506030000020003" pitchFamily="50" charset="0"/>
              </a:rPr>
              <a:t>matifican</a:t>
            </a:r>
            <a:r>
              <a:rPr lang="es-ES" sz="1400" dirty="0">
                <a:latin typeface="TT Commons Light" panose="02000506030000020003" pitchFamily="50" charset="0"/>
              </a:rPr>
              <a:t> y homogenizan el tono de la piel, combinados con filtros solares que protegen de la radiación solar y se complementan con la función </a:t>
            </a:r>
            <a:r>
              <a:rPr lang="es-ES" sz="1400" dirty="0" err="1">
                <a:latin typeface="TT Commons Light" panose="02000506030000020003" pitchFamily="50" charset="0"/>
              </a:rPr>
              <a:t>fotoprotectora</a:t>
            </a:r>
            <a:r>
              <a:rPr lang="es-ES" sz="1400" dirty="0">
                <a:latin typeface="TT Commons Light" panose="02000506030000020003" pitchFamily="50" charset="0"/>
              </a:rPr>
              <a:t> del </a:t>
            </a:r>
            <a:r>
              <a:rPr lang="es-ES" sz="1400" dirty="0" err="1">
                <a:latin typeface="TT Commons Light" panose="02000506030000020003" pitchFamily="50" charset="0"/>
              </a:rPr>
              <a:t>Polypodium</a:t>
            </a:r>
            <a:r>
              <a:rPr lang="es-ES" sz="1400" dirty="0">
                <a:latin typeface="TT Commons Light" panose="02000506030000020003" pitchFamily="50" charset="0"/>
              </a:rPr>
              <a:t>.  Combina también la función </a:t>
            </a:r>
            <a:r>
              <a:rPr lang="es-ES" sz="1400" dirty="0" err="1">
                <a:latin typeface="TT Commons Light" panose="02000506030000020003" pitchFamily="50" charset="0"/>
              </a:rPr>
              <a:t>antipolución</a:t>
            </a:r>
            <a:r>
              <a:rPr lang="es-ES" sz="1400" dirty="0">
                <a:latin typeface="TT Commons Light" panose="02000506030000020003" pitchFamily="50" charset="0"/>
              </a:rPr>
              <a:t> de las ceras de abeja y esteres de jojoba.</a:t>
            </a:r>
          </a:p>
          <a:p>
            <a:pPr marL="342900" indent="-342900" algn="just"/>
            <a:endParaRPr lang="es-ES" sz="1400" dirty="0">
              <a:latin typeface="TT Commons Light" panose="02000506030000020003" pitchFamily="50" charset="0"/>
            </a:endParaRPr>
          </a:p>
          <a:p>
            <a:pPr marL="342900" indent="-342900" algn="just"/>
            <a:r>
              <a:rPr lang="es-ES" sz="1400" b="1" dirty="0">
                <a:latin typeface="TT Commons Light" panose="02000506030000020003" pitchFamily="50" charset="0"/>
              </a:rPr>
              <a:t>INGREDIENTES: </a:t>
            </a:r>
            <a:r>
              <a:rPr lang="es-ES" sz="1400" dirty="0">
                <a:latin typeface="TT Commons Light" panose="02000506030000020003" pitchFamily="50" charset="0"/>
                <a:ea typeface="Tahoma" pitchFamily="34" charset="0"/>
                <a:cs typeface="Tahoma" pitchFamily="34" charset="0"/>
              </a:rPr>
              <a:t>Palmitato de </a:t>
            </a:r>
            <a:r>
              <a:rPr lang="es-ES" sz="1400" dirty="0" err="1">
                <a:latin typeface="TT Commons Light" panose="02000506030000020003" pitchFamily="50" charset="0"/>
                <a:ea typeface="Tahoma" pitchFamily="34" charset="0"/>
                <a:cs typeface="Tahoma" pitchFamily="34" charset="0"/>
              </a:rPr>
              <a:t>retinol</a:t>
            </a:r>
            <a:r>
              <a:rPr lang="es-ES" sz="1400" dirty="0">
                <a:latin typeface="TT Commons Light" panose="02000506030000020003" pitchFamily="50" charset="0"/>
                <a:ea typeface="Tahoma" pitchFamily="34" charset="0"/>
                <a:cs typeface="Tahoma" pitchFamily="34" charset="0"/>
              </a:rPr>
              <a:t>, ácido </a:t>
            </a:r>
            <a:r>
              <a:rPr lang="es-ES" sz="1400" dirty="0" err="1">
                <a:latin typeface="TT Commons Light" panose="02000506030000020003" pitchFamily="50" charset="0"/>
                <a:ea typeface="Tahoma" pitchFamily="34" charset="0"/>
                <a:cs typeface="Tahoma" pitchFamily="34" charset="0"/>
              </a:rPr>
              <a:t>kójico</a:t>
            </a:r>
            <a:r>
              <a:rPr lang="es-ES" sz="1400" dirty="0">
                <a:latin typeface="TT Commons Light" panose="02000506030000020003" pitchFamily="50" charset="0"/>
                <a:ea typeface="Tahoma" pitchFamily="34" charset="0"/>
                <a:cs typeface="Tahoma" pitchFamily="34" charset="0"/>
              </a:rPr>
              <a:t>, </a:t>
            </a:r>
            <a:r>
              <a:rPr lang="es-ES" sz="1400" dirty="0" err="1">
                <a:latin typeface="TT Commons Light" panose="02000506030000020003" pitchFamily="50" charset="0"/>
                <a:ea typeface="Tahoma" pitchFamily="34" charset="0"/>
                <a:cs typeface="Tahoma" pitchFamily="34" charset="0"/>
              </a:rPr>
              <a:t>arbutina</a:t>
            </a:r>
            <a:r>
              <a:rPr lang="es-ES" sz="1400" dirty="0">
                <a:latin typeface="TT Commons Light" panose="02000506030000020003" pitchFamily="50" charset="0"/>
                <a:ea typeface="Tahoma" pitchFamily="34" charset="0"/>
                <a:cs typeface="Tahoma" pitchFamily="34" charset="0"/>
              </a:rPr>
              <a:t>, extracto de  </a:t>
            </a:r>
            <a:r>
              <a:rPr lang="es-ES" sz="1400" i="1" dirty="0" err="1">
                <a:latin typeface="TT Commons Light" panose="02000506030000020003" pitchFamily="50" charset="0"/>
                <a:ea typeface="Tahoma" pitchFamily="34" charset="0"/>
                <a:cs typeface="Tahoma" pitchFamily="34" charset="0"/>
              </a:rPr>
              <a:t>Polypodium</a:t>
            </a:r>
            <a:r>
              <a:rPr lang="es-ES" sz="1400" i="1" dirty="0">
                <a:latin typeface="TT Commons Light" panose="02000506030000020003" pitchFamily="50" charset="0"/>
                <a:ea typeface="Tahoma" pitchFamily="34" charset="0"/>
                <a:cs typeface="Tahoma" pitchFamily="34" charset="0"/>
              </a:rPr>
              <a:t> </a:t>
            </a:r>
            <a:r>
              <a:rPr lang="es-ES" sz="1400" i="1" dirty="0" err="1">
                <a:latin typeface="TT Commons Light" panose="02000506030000020003" pitchFamily="50" charset="0"/>
                <a:ea typeface="Tahoma" pitchFamily="34" charset="0"/>
                <a:cs typeface="Tahoma" pitchFamily="34" charset="0"/>
              </a:rPr>
              <a:t>Leucotomos</a:t>
            </a:r>
            <a:r>
              <a:rPr lang="es-ES" sz="1400" i="1" dirty="0">
                <a:latin typeface="TT Commons Light" panose="02000506030000020003" pitchFamily="50" charset="0"/>
                <a:ea typeface="Tahoma" pitchFamily="34" charset="0"/>
                <a:cs typeface="Tahoma" pitchFamily="34" charset="0"/>
              </a:rPr>
              <a:t>, </a:t>
            </a:r>
            <a:r>
              <a:rPr lang="es-ES" sz="1400" dirty="0">
                <a:latin typeface="TT Commons Light" panose="02000506030000020003" pitchFamily="50" charset="0"/>
                <a:ea typeface="Tahoma" pitchFamily="34" charset="0"/>
                <a:cs typeface="Tahoma" pitchFamily="34" charset="0"/>
              </a:rPr>
              <a:t>EDTA, vitamina C y E,</a:t>
            </a:r>
            <a:r>
              <a:rPr lang="es-ES" sz="1400" i="1" dirty="0">
                <a:latin typeface="TT Commons Light" panose="02000506030000020003" pitchFamily="50" charset="0"/>
                <a:ea typeface="Tahoma" pitchFamily="34" charset="0"/>
                <a:cs typeface="Tahoma" pitchFamily="34" charset="0"/>
              </a:rPr>
              <a:t> </a:t>
            </a:r>
            <a:r>
              <a:rPr lang="es-ES" sz="1400" dirty="0">
                <a:latin typeface="TT Commons Light" panose="02000506030000020003" pitchFamily="50" charset="0"/>
                <a:ea typeface="Tahoma" pitchFamily="34" charset="0"/>
                <a:cs typeface="Tahoma" pitchFamily="34" charset="0"/>
              </a:rPr>
              <a:t>filtros solares 50+, ceras de abeja y esteres de jojoba</a:t>
            </a:r>
            <a:endParaRPr lang="es-ES" sz="1400" b="1" dirty="0">
              <a:latin typeface="TT Commons Light" panose="02000506030000020003" pitchFamily="50" charset="0"/>
            </a:endParaRPr>
          </a:p>
          <a:p>
            <a:pPr marL="342900" indent="-342900" algn="just"/>
            <a:endParaRPr lang="es-ES" sz="1400" b="1" dirty="0">
              <a:latin typeface="TT Commons Light" panose="02000506030000020003" pitchFamily="50" charset="0"/>
            </a:endParaRPr>
          </a:p>
          <a:p>
            <a:pPr marL="342900" indent="-342900" algn="just"/>
            <a:r>
              <a:rPr lang="es-ES" sz="1400" b="1" dirty="0">
                <a:latin typeface="TT Commons Light" panose="02000506030000020003" pitchFamily="50" charset="0"/>
              </a:rPr>
              <a:t>MODO DE USO:</a:t>
            </a:r>
          </a:p>
          <a:p>
            <a:pPr marL="342900" indent="-342900" algn="just"/>
            <a:r>
              <a:rPr lang="es-ES" sz="1400" b="1" dirty="0">
                <a:latin typeface="TT Commons Light" panose="02000506030000020003" pitchFamily="50" charset="0"/>
              </a:rPr>
              <a:t>Día</a:t>
            </a:r>
            <a:r>
              <a:rPr lang="es-ES" sz="1400" dirty="0">
                <a:latin typeface="TT Commons Light" panose="02000506030000020003" pitchFamily="50" charset="0"/>
              </a:rPr>
              <a:t>: Aplicar 30 minutos antes de la exposición solar. Aplicar de manera uniforme cubriendo toda la superficie expuesta al sol, incluso en días nublados. Es recomendable renovar la aplicación frecuentemente al menos cada 60 minutos</a:t>
            </a:r>
          </a:p>
          <a:p>
            <a:pPr marL="342900" indent="-342900" algn="just"/>
            <a:r>
              <a:rPr lang="es-ES" sz="1400" b="1" dirty="0">
                <a:latin typeface="TT Commons Light" panose="02000506030000020003" pitchFamily="50" charset="0"/>
              </a:rPr>
              <a:t>TIPO DE PIEL</a:t>
            </a:r>
            <a:r>
              <a:rPr lang="es-ES" sz="1400" dirty="0">
                <a:latin typeface="TT Commons Light" panose="02000506030000020003" pitchFamily="50" charset="0"/>
              </a:rPr>
              <a:t>: Todas </a:t>
            </a:r>
          </a:p>
          <a:p>
            <a:pPr marL="342900" indent="-342900" algn="just"/>
            <a:endParaRPr lang="es-ES" sz="1400" b="1" dirty="0">
              <a:latin typeface="TT Commons Light" panose="02000506030000020003" pitchFamily="50" charset="0"/>
            </a:endParaRPr>
          </a:p>
        </p:txBody>
      </p:sp>
      <p:sp>
        <p:nvSpPr>
          <p:cNvPr id="22" name="Título 8"/>
          <p:cNvSpPr>
            <a:spLocks noGrp="1"/>
          </p:cNvSpPr>
          <p:nvPr>
            <p:ph type="title"/>
          </p:nvPr>
        </p:nvSpPr>
        <p:spPr>
          <a:xfrm>
            <a:off x="698500" y="398871"/>
            <a:ext cx="7342266" cy="424732"/>
          </a:xfrm>
        </p:spPr>
        <p:txBody>
          <a:bodyPr/>
          <a:lstStyle/>
          <a:p>
            <a:r>
              <a:rPr lang="es-ES" sz="2400" spc="300" dirty="0" err="1"/>
              <a:t>day</a:t>
            </a:r>
            <a:r>
              <a:rPr lang="es-ES" sz="2400" spc="300" dirty="0"/>
              <a:t> </a:t>
            </a:r>
            <a:r>
              <a:rPr lang="es-ES" sz="2400" spc="300" dirty="0" err="1"/>
              <a:t>cream</a:t>
            </a:r>
            <a:r>
              <a:rPr lang="es-ES" sz="2400" spc="300" dirty="0"/>
              <a:t> 50+ </a:t>
            </a:r>
            <a:r>
              <a:rPr lang="es-ES" sz="2400" spc="300" dirty="0" err="1"/>
              <a:t>spf</a:t>
            </a:r>
            <a:r>
              <a:rPr lang="es-ES" sz="2400" spc="300" dirty="0"/>
              <a:t>: DESPIGMENTANTE FOTOPROTECTORA </a:t>
            </a:r>
          </a:p>
        </p:txBody>
      </p:sp>
      <p:pic>
        <p:nvPicPr>
          <p:cNvPr id="5" name="Imagen 4">
            <a:extLst>
              <a:ext uri="{FF2B5EF4-FFF2-40B4-BE49-F238E27FC236}">
                <a16:creationId xmlns:a16="http://schemas.microsoft.com/office/drawing/2014/main" id="{449EAE96-2E22-543D-45E4-C28109F0968F}"/>
              </a:ext>
            </a:extLst>
          </p:cNvPr>
          <p:cNvPicPr>
            <a:picLocks noChangeAspect="1"/>
          </p:cNvPicPr>
          <p:nvPr/>
        </p:nvPicPr>
        <p:blipFill>
          <a:blip r:embed="rId2"/>
          <a:stretch>
            <a:fillRect/>
          </a:stretch>
        </p:blipFill>
        <p:spPr>
          <a:xfrm>
            <a:off x="831528" y="1704578"/>
            <a:ext cx="1059927" cy="3064750"/>
          </a:xfrm>
          <a:prstGeom prst="rect">
            <a:avLst/>
          </a:prstGeom>
        </p:spPr>
      </p:pic>
    </p:spTree>
    <p:extLst>
      <p:ext uri="{BB962C8B-B14F-4D97-AF65-F5344CB8AC3E}">
        <p14:creationId xmlns:p14="http://schemas.microsoft.com/office/powerpoint/2010/main" val="1036339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631728" y="1128514"/>
            <a:ext cx="6192688" cy="3970318"/>
          </a:xfrm>
          <a:prstGeom prst="rect">
            <a:avLst/>
          </a:prstGeom>
          <a:noFill/>
        </p:spPr>
        <p:txBody>
          <a:bodyPr wrap="square" rtlCol="0">
            <a:spAutoFit/>
          </a:bodyPr>
          <a:lstStyle/>
          <a:p>
            <a:pPr marL="342900" indent="-342900" algn="just"/>
            <a:r>
              <a:rPr lang="es-ES" sz="1400" b="1" dirty="0">
                <a:latin typeface="TT Commons Light" panose="02000506030000020003" pitchFamily="50" charset="0"/>
              </a:rPr>
              <a:t>INDICACIÓN:</a:t>
            </a:r>
          </a:p>
          <a:p>
            <a:pPr marL="342900" indent="-342900" algn="just"/>
            <a:r>
              <a:rPr lang="es-ES" sz="1400" dirty="0">
                <a:latin typeface="TT Commons Light" panose="02000506030000020003" pitchFamily="50" charset="0"/>
              </a:rPr>
              <a:t>Pieles que manifiestan irregularidades de pigmentación.</a:t>
            </a:r>
          </a:p>
          <a:p>
            <a:pPr marL="342900" indent="-342900" algn="just"/>
            <a:endParaRPr lang="es-ES" sz="1400" dirty="0">
              <a:latin typeface="TT Commons Light" panose="02000506030000020003" pitchFamily="50" charset="0"/>
            </a:endParaRPr>
          </a:p>
          <a:p>
            <a:pPr marL="342900" indent="-342900" algn="just"/>
            <a:r>
              <a:rPr lang="es-ES" sz="1400" b="1" dirty="0">
                <a:latin typeface="TT Commons Light" panose="02000506030000020003" pitchFamily="50" charset="0"/>
              </a:rPr>
              <a:t>ACCIÓN:</a:t>
            </a:r>
          </a:p>
          <a:p>
            <a:pPr marL="342900" indent="-342900" algn="just">
              <a:buFont typeface="Arial" pitchFamily="34" charset="0"/>
              <a:buChar char="•"/>
            </a:pPr>
            <a:r>
              <a:rPr lang="es-ES" sz="1400" dirty="0">
                <a:latin typeface="TT Commons Light" panose="02000506030000020003" pitchFamily="50" charset="0"/>
              </a:rPr>
              <a:t>Crema puntual </a:t>
            </a:r>
            <a:r>
              <a:rPr lang="es-ES" sz="1400" dirty="0" err="1">
                <a:latin typeface="TT Commons Light" panose="02000506030000020003" pitchFamily="50" charset="0"/>
              </a:rPr>
              <a:t>matificante</a:t>
            </a:r>
            <a:r>
              <a:rPr lang="es-ES" sz="1400" dirty="0">
                <a:latin typeface="TT Commons Light" panose="02000506030000020003" pitchFamily="50" charset="0"/>
              </a:rPr>
              <a:t> con una alta concentración de activos </a:t>
            </a:r>
            <a:r>
              <a:rPr lang="es-ES" sz="1400" dirty="0" err="1">
                <a:latin typeface="TT Commons Light" panose="02000506030000020003" pitchFamily="50" charset="0"/>
              </a:rPr>
              <a:t>liposomados</a:t>
            </a:r>
            <a:r>
              <a:rPr lang="es-ES" sz="1400" dirty="0">
                <a:latin typeface="TT Commons Light" panose="02000506030000020003" pitchFamily="50" charset="0"/>
              </a:rPr>
              <a:t> que penetran en las capas más profundas de la epidermis. La acción blanqueadora se potencia con los compuestos antioxidantes del </a:t>
            </a:r>
            <a:r>
              <a:rPr lang="es-ES" sz="1400" dirty="0" err="1">
                <a:latin typeface="TT Commons Light" panose="02000506030000020003" pitchFamily="50" charset="0"/>
              </a:rPr>
              <a:t>Polypodium</a:t>
            </a:r>
            <a:r>
              <a:rPr lang="es-ES" sz="1400" dirty="0">
                <a:latin typeface="TT Commons Light" panose="02000506030000020003" pitchFamily="50" charset="0"/>
              </a:rPr>
              <a:t> </a:t>
            </a:r>
            <a:r>
              <a:rPr lang="es-ES" sz="1400" dirty="0" err="1">
                <a:latin typeface="TT Commons Light" panose="02000506030000020003" pitchFamily="50" charset="0"/>
              </a:rPr>
              <a:t>Leucotomos</a:t>
            </a:r>
            <a:r>
              <a:rPr lang="es-ES" sz="1400" dirty="0">
                <a:latin typeface="TT Commons Light" panose="02000506030000020003" pitchFamily="50" charset="0"/>
              </a:rPr>
              <a:t>.</a:t>
            </a:r>
          </a:p>
          <a:p>
            <a:pPr marL="342900" indent="-342900" algn="just"/>
            <a:endParaRPr lang="es-ES" sz="1400" dirty="0">
              <a:latin typeface="TT Commons Light" panose="02000506030000020003" pitchFamily="50" charset="0"/>
            </a:endParaRPr>
          </a:p>
          <a:p>
            <a:pPr marL="342900" indent="-342900" algn="just"/>
            <a:r>
              <a:rPr lang="es-ES" sz="1400" b="1" dirty="0">
                <a:latin typeface="TT Commons Light" panose="02000506030000020003" pitchFamily="50" charset="0"/>
              </a:rPr>
              <a:t>INGREDIENTES:</a:t>
            </a:r>
            <a:r>
              <a:rPr lang="es-ES" sz="1400" dirty="0">
                <a:latin typeface="TT Commons Light" panose="02000506030000020003" pitchFamily="50" charset="0"/>
                <a:ea typeface="Tahoma" pitchFamily="34" charset="0"/>
                <a:cs typeface="Tahoma" pitchFamily="34" charset="0"/>
              </a:rPr>
              <a:t>. Vitaminas C y E, ácido </a:t>
            </a:r>
            <a:r>
              <a:rPr lang="es-ES" sz="1400" dirty="0" err="1">
                <a:latin typeface="TT Commons Light" panose="02000506030000020003" pitchFamily="50" charset="0"/>
                <a:ea typeface="Tahoma" pitchFamily="34" charset="0"/>
                <a:cs typeface="Tahoma" pitchFamily="34" charset="0"/>
              </a:rPr>
              <a:t>kójico</a:t>
            </a:r>
            <a:r>
              <a:rPr lang="es-ES" sz="1400" dirty="0">
                <a:latin typeface="TT Commons Light" panose="02000506030000020003" pitchFamily="50" charset="0"/>
                <a:ea typeface="Tahoma" pitchFamily="34" charset="0"/>
                <a:cs typeface="Tahoma" pitchFamily="34" charset="0"/>
              </a:rPr>
              <a:t>, </a:t>
            </a:r>
            <a:r>
              <a:rPr lang="es-ES" sz="1400" dirty="0" err="1">
                <a:latin typeface="TT Commons Light" panose="02000506030000020003" pitchFamily="50" charset="0"/>
                <a:ea typeface="Tahoma" pitchFamily="34" charset="0"/>
                <a:cs typeface="Tahoma" pitchFamily="34" charset="0"/>
              </a:rPr>
              <a:t>arbutina</a:t>
            </a:r>
            <a:r>
              <a:rPr lang="es-ES" sz="1400" dirty="0">
                <a:latin typeface="TT Commons Light" panose="02000506030000020003" pitchFamily="50" charset="0"/>
                <a:ea typeface="Tahoma" pitchFamily="34" charset="0"/>
                <a:cs typeface="Tahoma" pitchFamily="34" charset="0"/>
              </a:rPr>
              <a:t>, extracto de  </a:t>
            </a:r>
            <a:r>
              <a:rPr lang="es-ES" sz="1400" i="1" dirty="0" err="1">
                <a:latin typeface="TT Commons Light" panose="02000506030000020003" pitchFamily="50" charset="0"/>
                <a:ea typeface="Tahoma" pitchFamily="34" charset="0"/>
                <a:cs typeface="Tahoma" pitchFamily="34" charset="0"/>
              </a:rPr>
              <a:t>Polypodium</a:t>
            </a:r>
            <a:r>
              <a:rPr lang="es-ES" sz="1400" i="1" dirty="0">
                <a:latin typeface="TT Commons Light" panose="02000506030000020003" pitchFamily="50" charset="0"/>
                <a:ea typeface="Tahoma" pitchFamily="34" charset="0"/>
                <a:cs typeface="Tahoma" pitchFamily="34" charset="0"/>
              </a:rPr>
              <a:t> </a:t>
            </a:r>
            <a:r>
              <a:rPr lang="es-ES" sz="1400" i="1" dirty="0" err="1">
                <a:latin typeface="TT Commons Light" panose="02000506030000020003" pitchFamily="50" charset="0"/>
                <a:ea typeface="Tahoma" pitchFamily="34" charset="0"/>
                <a:cs typeface="Tahoma" pitchFamily="34" charset="0"/>
              </a:rPr>
              <a:t>Leucotomos</a:t>
            </a:r>
            <a:r>
              <a:rPr lang="es-ES" sz="1400" i="1" dirty="0">
                <a:latin typeface="TT Commons Light" panose="02000506030000020003" pitchFamily="50" charset="0"/>
                <a:ea typeface="Tahoma" pitchFamily="34" charset="0"/>
                <a:cs typeface="Tahoma" pitchFamily="34" charset="0"/>
              </a:rPr>
              <a:t>, </a:t>
            </a:r>
            <a:r>
              <a:rPr lang="es-ES" sz="1400" dirty="0">
                <a:latin typeface="TT Commons Light" panose="02000506030000020003" pitchFamily="50" charset="0"/>
                <a:ea typeface="Tahoma" pitchFamily="34" charset="0"/>
                <a:cs typeface="Tahoma" pitchFamily="34" charset="0"/>
              </a:rPr>
              <a:t>EDTA, extracto de regaliz, palmitato de </a:t>
            </a:r>
            <a:r>
              <a:rPr lang="es-ES" sz="1400" dirty="0" err="1">
                <a:latin typeface="TT Commons Light" panose="02000506030000020003" pitchFamily="50" charset="0"/>
                <a:ea typeface="Tahoma" pitchFamily="34" charset="0"/>
                <a:cs typeface="Tahoma" pitchFamily="34" charset="0"/>
              </a:rPr>
              <a:t>retinol</a:t>
            </a:r>
            <a:r>
              <a:rPr lang="es-ES" sz="1400" dirty="0">
                <a:latin typeface="TT Commons Light" panose="02000506030000020003" pitchFamily="50" charset="0"/>
                <a:ea typeface="Tahoma" pitchFamily="34" charset="0"/>
                <a:cs typeface="Tahoma" pitchFamily="34" charset="0"/>
              </a:rPr>
              <a:t> y esteres de jojoba.</a:t>
            </a:r>
          </a:p>
          <a:p>
            <a:pPr marL="342900" indent="-342900" algn="just"/>
            <a:endParaRPr lang="es-ES" sz="1400" b="1" dirty="0">
              <a:latin typeface="TT Commons Light" panose="02000506030000020003" pitchFamily="50" charset="0"/>
            </a:endParaRPr>
          </a:p>
          <a:p>
            <a:pPr marL="342900" indent="-342900" algn="just"/>
            <a:r>
              <a:rPr lang="es-ES" sz="1400" b="1" dirty="0">
                <a:latin typeface="TT Commons Light" panose="02000506030000020003" pitchFamily="50" charset="0"/>
              </a:rPr>
              <a:t>MODO DE USO:</a:t>
            </a:r>
          </a:p>
          <a:p>
            <a:pPr marL="342900" indent="-342900" algn="just"/>
            <a:r>
              <a:rPr lang="es-ES" sz="1400" b="1" dirty="0">
                <a:latin typeface="TT Commons Light" panose="02000506030000020003" pitchFamily="50" charset="0"/>
              </a:rPr>
              <a:t>Día y noche</a:t>
            </a:r>
            <a:r>
              <a:rPr lang="es-ES" sz="1400" dirty="0">
                <a:latin typeface="TT Commons Light" panose="02000506030000020003" pitchFamily="50" charset="0"/>
              </a:rPr>
              <a:t>: Aplicar al menos tres veces al día con una ligera presión sobre las manchas y su contorno.</a:t>
            </a:r>
          </a:p>
          <a:p>
            <a:pPr marL="342900" indent="-342900" algn="just"/>
            <a:endParaRPr lang="es-ES" sz="1400" dirty="0">
              <a:latin typeface="TT Commons Light" panose="02000506030000020003" pitchFamily="50" charset="0"/>
            </a:endParaRPr>
          </a:p>
          <a:p>
            <a:pPr marL="342900" indent="-342900" algn="just"/>
            <a:r>
              <a:rPr lang="es-ES" sz="1400" b="1" dirty="0">
                <a:latin typeface="TT Commons Light" panose="02000506030000020003" pitchFamily="50" charset="0"/>
              </a:rPr>
              <a:t>TIPO DE PIEL</a:t>
            </a:r>
            <a:r>
              <a:rPr lang="es-ES" sz="1400" dirty="0">
                <a:latin typeface="TT Commons Light" panose="02000506030000020003" pitchFamily="50" charset="0"/>
              </a:rPr>
              <a:t>: Todas </a:t>
            </a:r>
          </a:p>
          <a:p>
            <a:pPr marL="342900" indent="-342900" algn="just"/>
            <a:endParaRPr lang="es-ES" sz="1400" b="1" dirty="0">
              <a:latin typeface="TT Commons Light" panose="02000506030000020003" pitchFamily="50" charset="0"/>
            </a:endParaRPr>
          </a:p>
        </p:txBody>
      </p:sp>
      <p:sp>
        <p:nvSpPr>
          <p:cNvPr id="17" name="Título 8"/>
          <p:cNvSpPr>
            <a:spLocks noGrp="1"/>
          </p:cNvSpPr>
          <p:nvPr>
            <p:ph type="title"/>
          </p:nvPr>
        </p:nvSpPr>
        <p:spPr>
          <a:xfrm>
            <a:off x="698500" y="398871"/>
            <a:ext cx="6854312" cy="424732"/>
          </a:xfrm>
        </p:spPr>
        <p:txBody>
          <a:bodyPr/>
          <a:lstStyle/>
          <a:p>
            <a:r>
              <a:rPr lang="es-ES" sz="2400" spc="300" dirty="0" err="1"/>
              <a:t>punctual</a:t>
            </a:r>
            <a:r>
              <a:rPr lang="es-ES" sz="2400" spc="300" dirty="0"/>
              <a:t> </a:t>
            </a:r>
            <a:r>
              <a:rPr lang="es-ES" sz="2400" spc="300" dirty="0" err="1"/>
              <a:t>cream</a:t>
            </a:r>
            <a:r>
              <a:rPr lang="es-ES" sz="2400" spc="300" dirty="0"/>
              <a:t>: CREMA DESPIGMENTANTE PUNTUAL </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52" y="1992610"/>
            <a:ext cx="771349" cy="2515616"/>
          </a:xfrm>
          <a:prstGeom prst="rect">
            <a:avLst/>
          </a:prstGeom>
        </p:spPr>
      </p:pic>
    </p:spTree>
    <p:extLst>
      <p:ext uri="{BB962C8B-B14F-4D97-AF65-F5344CB8AC3E}">
        <p14:creationId xmlns:p14="http://schemas.microsoft.com/office/powerpoint/2010/main" val="1036339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698500" y="1200522"/>
            <a:ext cx="8125916" cy="1077218"/>
          </a:xfrm>
          <a:prstGeom prst="rect">
            <a:avLst/>
          </a:prstGeom>
          <a:noFill/>
        </p:spPr>
        <p:txBody>
          <a:bodyPr wrap="square" rtlCol="0">
            <a:spAutoFit/>
          </a:bodyPr>
          <a:lstStyle/>
          <a:p>
            <a:pPr marL="342900" indent="-342900" algn="just"/>
            <a:r>
              <a:rPr lang="es-ES" sz="1600" dirty="0">
                <a:latin typeface="TT Commons" panose="02000506040000020004" pitchFamily="50" charset="0"/>
              </a:rPr>
              <a:t>El La </a:t>
            </a:r>
            <a:r>
              <a:rPr lang="es-ES" sz="1600" dirty="0" err="1">
                <a:latin typeface="TT Commons" panose="02000506040000020004" pitchFamily="50" charset="0"/>
              </a:rPr>
              <a:t>tirosinasa</a:t>
            </a:r>
            <a:r>
              <a:rPr lang="es-ES" sz="1600" dirty="0">
                <a:latin typeface="TT Commons" panose="02000506040000020004" pitchFamily="50" charset="0"/>
              </a:rPr>
              <a:t> es la enzima clave en la síntesis de melanina. Se activa cuando se expone a luz ultravioleta, e interviene inductivamente en varias etapas intermedias de formación de pigmentos. </a:t>
            </a:r>
          </a:p>
          <a:p>
            <a:pPr marL="342900" indent="-342900" algn="just"/>
            <a:endParaRPr lang="es-ES" sz="1600" dirty="0">
              <a:latin typeface="TT Commons" panose="02000506040000020004" pitchFamily="50" charset="0"/>
            </a:endParaRPr>
          </a:p>
        </p:txBody>
      </p:sp>
      <p:sp>
        <p:nvSpPr>
          <p:cNvPr id="12" name="11 CuadroTexto"/>
          <p:cNvSpPr txBox="1"/>
          <p:nvPr/>
        </p:nvSpPr>
        <p:spPr>
          <a:xfrm>
            <a:off x="3855864" y="2136626"/>
            <a:ext cx="4968552" cy="2800767"/>
          </a:xfrm>
          <a:prstGeom prst="rect">
            <a:avLst/>
          </a:prstGeom>
          <a:noFill/>
        </p:spPr>
        <p:txBody>
          <a:bodyPr wrap="square" rtlCol="0">
            <a:spAutoFit/>
          </a:bodyPr>
          <a:lstStyle/>
          <a:p>
            <a:pPr marL="800100" lvl="1" indent="-342900" algn="just"/>
            <a:r>
              <a:rPr lang="es-ES" sz="1600" dirty="0">
                <a:latin typeface="TT Commons" panose="02000506040000020004" pitchFamily="50" charset="0"/>
              </a:rPr>
              <a:t>Se ha determinado que la </a:t>
            </a:r>
            <a:r>
              <a:rPr lang="es-ES" sz="1600" dirty="0" err="1">
                <a:latin typeface="TT Commons" panose="02000506040000020004" pitchFamily="50" charset="0"/>
              </a:rPr>
              <a:t>tirosinasa</a:t>
            </a:r>
            <a:r>
              <a:rPr lang="es-ES" sz="1600" dirty="0">
                <a:latin typeface="TT Commons" panose="02000506040000020004" pitchFamily="50" charset="0"/>
              </a:rPr>
              <a:t> necesita tanto el sustrato como los iones metálicos divalentes para su actividad catalítica. Los procesos actualmente usados para inhibir la síntesis de melanina con miras a aclarar la piel se basan en sustancias que interaccionan directamente con la </a:t>
            </a:r>
            <a:r>
              <a:rPr lang="es-ES" sz="1600" dirty="0" err="1">
                <a:latin typeface="TT Commons" panose="02000506040000020004" pitchFamily="50" charset="0"/>
              </a:rPr>
              <a:t>tirosinasa</a:t>
            </a:r>
            <a:r>
              <a:rPr lang="es-ES" sz="1600" dirty="0">
                <a:latin typeface="TT Commons" panose="02000506040000020004" pitchFamily="50" charset="0"/>
              </a:rPr>
              <a:t>, o regulan indirectamente su actividad, por ejemplo, acomplejando los iones metálicos necesarios (cobre) como por ejemplo con la vitamina C o el EDTA.</a:t>
            </a:r>
          </a:p>
          <a:p>
            <a:pPr marL="342900" indent="-342900" algn="just"/>
            <a:endParaRPr lang="es-ES" sz="1600" dirty="0">
              <a:latin typeface="TT Commons" panose="02000506040000020004" pitchFamily="50" charset="0"/>
            </a:endParaRPr>
          </a:p>
        </p:txBody>
      </p:sp>
      <p:pic>
        <p:nvPicPr>
          <p:cNvPr id="57346" name="Picture 2"/>
          <p:cNvPicPr>
            <a:picLocks noChangeAspect="1" noChangeArrowheads="1"/>
          </p:cNvPicPr>
          <p:nvPr/>
        </p:nvPicPr>
        <p:blipFill>
          <a:blip r:embed="rId2" cstate="print"/>
          <a:srcRect/>
          <a:stretch>
            <a:fillRect/>
          </a:stretch>
        </p:blipFill>
        <p:spPr bwMode="auto">
          <a:xfrm>
            <a:off x="772015" y="2294583"/>
            <a:ext cx="3443889" cy="2282577"/>
          </a:xfrm>
          <a:prstGeom prst="rect">
            <a:avLst/>
          </a:prstGeom>
          <a:noFill/>
          <a:ln w="9525">
            <a:noFill/>
            <a:miter lim="800000"/>
            <a:headEnd/>
            <a:tailEnd/>
          </a:ln>
        </p:spPr>
      </p:pic>
      <p:sp>
        <p:nvSpPr>
          <p:cNvPr id="16" name="Título 8"/>
          <p:cNvSpPr>
            <a:spLocks noGrp="1"/>
          </p:cNvSpPr>
          <p:nvPr>
            <p:ph type="title"/>
          </p:nvPr>
        </p:nvSpPr>
        <p:spPr>
          <a:xfrm>
            <a:off x="698500" y="398871"/>
            <a:ext cx="3798669" cy="424732"/>
          </a:xfrm>
        </p:spPr>
        <p:txBody>
          <a:bodyPr/>
          <a:lstStyle/>
          <a:p>
            <a:r>
              <a:rPr lang="es-ES" sz="2400" spc="300" dirty="0">
                <a:latin typeface="Bebas Neue Regular" panose="00000500000000000000" pitchFamily="50" charset="0"/>
              </a:rPr>
              <a:t>Causas de la pigmentación</a:t>
            </a:r>
          </a:p>
        </p:txBody>
      </p:sp>
    </p:spTree>
    <p:extLst>
      <p:ext uri="{BB962C8B-B14F-4D97-AF65-F5344CB8AC3E}">
        <p14:creationId xmlns:p14="http://schemas.microsoft.com/office/powerpoint/2010/main" val="972980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631728" y="1260531"/>
            <a:ext cx="6192688" cy="3754874"/>
          </a:xfrm>
          <a:prstGeom prst="rect">
            <a:avLst/>
          </a:prstGeom>
          <a:noFill/>
        </p:spPr>
        <p:txBody>
          <a:bodyPr wrap="square" rtlCol="0">
            <a:spAutoFit/>
          </a:bodyPr>
          <a:lstStyle/>
          <a:p>
            <a:pPr marL="342900" indent="-342900" algn="just"/>
            <a:r>
              <a:rPr lang="es-ES" sz="1400" b="1">
                <a:latin typeface="TT Commons Light" panose="02000506030000020003" pitchFamily="50" charset="0"/>
              </a:rPr>
              <a:t>INDICACIÓN:</a:t>
            </a:r>
          </a:p>
          <a:p>
            <a:pPr marL="342900" indent="-342900" algn="just"/>
            <a:r>
              <a:rPr lang="es-ES" sz="1400">
                <a:latin typeface="TT Commons Light" panose="02000506030000020003" pitchFamily="50" charset="0"/>
              </a:rPr>
              <a:t>Pieles que manifiestan irregularidades de pigmentación.</a:t>
            </a:r>
          </a:p>
          <a:p>
            <a:pPr marL="342900" indent="-342900" algn="just"/>
            <a:endParaRPr lang="es-ES" sz="1400">
              <a:latin typeface="TT Commons Light" panose="02000506030000020003" pitchFamily="50" charset="0"/>
            </a:endParaRPr>
          </a:p>
          <a:p>
            <a:pPr marL="342900" indent="-342900" algn="just"/>
            <a:r>
              <a:rPr lang="es-ES" sz="1400" b="1">
                <a:latin typeface="TT Commons Light" panose="02000506030000020003" pitchFamily="50" charset="0"/>
              </a:rPr>
              <a:t>ACCIÓN:</a:t>
            </a:r>
          </a:p>
          <a:p>
            <a:pPr marL="342900" indent="-342900" algn="just">
              <a:buFont typeface="Arial" pitchFamily="34" charset="0"/>
              <a:buChar char="•"/>
            </a:pPr>
            <a:r>
              <a:rPr lang="es-ES" sz="1400">
                <a:latin typeface="TT Commons Light" panose="02000506030000020003" pitchFamily="50" charset="0"/>
              </a:rPr>
              <a:t>Leche corporal de acción aclarante, hidratante y antioxidante, de textura ligera y rápida absorción. Su fórmula está basada en el eficaz activo AXOLIGHT que actúa sobre los mecanismos de la mancha a través de una innovadora doble inhibición del proceso de la síntesis de melanina.</a:t>
            </a:r>
          </a:p>
          <a:p>
            <a:pPr marL="342900" indent="-342900" algn="just"/>
            <a:endParaRPr lang="es-ES" sz="1400">
              <a:latin typeface="TT Commons Light" panose="02000506030000020003" pitchFamily="50" charset="0"/>
            </a:endParaRPr>
          </a:p>
          <a:p>
            <a:pPr marL="342900" indent="-342900" algn="just"/>
            <a:r>
              <a:rPr lang="es-ES" sz="1400" b="1">
                <a:latin typeface="TT Commons Light" panose="02000506030000020003" pitchFamily="50" charset="0"/>
              </a:rPr>
              <a:t>INGREDIENTES: </a:t>
            </a:r>
            <a:r>
              <a:rPr lang="es-ES" sz="1400">
                <a:latin typeface="TT Commons Light" panose="02000506030000020003" pitchFamily="50" charset="0"/>
              </a:rPr>
              <a:t>Hidrolizado de Harina de Trigo</a:t>
            </a:r>
            <a:r>
              <a:rPr lang="es-ES" sz="1400">
                <a:latin typeface="TT Commons Light" panose="02000506030000020003" pitchFamily="50" charset="0"/>
                <a:ea typeface="Tahoma" pitchFamily="34" charset="0"/>
                <a:cs typeface="Tahoma" pitchFamily="34" charset="0"/>
              </a:rPr>
              <a:t>, Ácido Láctico, Glicerina, PCA Sódico, Vitamina E, EPL</a:t>
            </a:r>
          </a:p>
          <a:p>
            <a:pPr marL="342900" indent="-342900" algn="just"/>
            <a:endParaRPr lang="es-ES" sz="1400" b="1">
              <a:latin typeface="TT Commons Light" panose="02000506030000020003" pitchFamily="50" charset="0"/>
            </a:endParaRPr>
          </a:p>
          <a:p>
            <a:pPr marL="342900" indent="-342900" algn="just"/>
            <a:r>
              <a:rPr lang="es-ES" sz="1400" b="1">
                <a:latin typeface="TT Commons Light" panose="02000506030000020003" pitchFamily="50" charset="0"/>
              </a:rPr>
              <a:t>MODO DE USO:</a:t>
            </a:r>
          </a:p>
          <a:p>
            <a:pPr marL="342900" indent="-342900" algn="just"/>
            <a:r>
              <a:rPr lang="es-ES" sz="1400" b="1">
                <a:latin typeface="TT Commons Light" panose="02000506030000020003" pitchFamily="50" charset="0"/>
              </a:rPr>
              <a:t>Día y noche</a:t>
            </a:r>
            <a:r>
              <a:rPr lang="es-ES" sz="1400">
                <a:latin typeface="TT Commons Light" panose="02000506030000020003" pitchFamily="50" charset="0"/>
              </a:rPr>
              <a:t>: Aplicar dos veces al día por todo el cuerpo con un suave masaje hasta su completa absorción.</a:t>
            </a:r>
          </a:p>
          <a:p>
            <a:pPr marL="342900" indent="-342900" algn="just"/>
            <a:endParaRPr lang="es-ES" sz="1400">
              <a:latin typeface="TT Commons Light" panose="02000506030000020003" pitchFamily="50" charset="0"/>
            </a:endParaRPr>
          </a:p>
          <a:p>
            <a:pPr marL="342900" indent="-342900" algn="just"/>
            <a:r>
              <a:rPr lang="es-ES" sz="1400" b="1">
                <a:latin typeface="TT Commons Light" panose="02000506030000020003" pitchFamily="50" charset="0"/>
              </a:rPr>
              <a:t>TIPO DE PIEL</a:t>
            </a:r>
            <a:r>
              <a:rPr lang="es-ES" sz="1400">
                <a:latin typeface="TT Commons Light" panose="02000506030000020003" pitchFamily="50" charset="0"/>
              </a:rPr>
              <a:t>: Todas </a:t>
            </a:r>
            <a:endParaRPr lang="es-ES" sz="1400" b="1" dirty="0">
              <a:latin typeface="TT Commons Light" panose="02000506030000020003" pitchFamily="50" charset="0"/>
            </a:endParaRPr>
          </a:p>
        </p:txBody>
      </p:sp>
      <p:sp>
        <p:nvSpPr>
          <p:cNvPr id="17" name="Título 8"/>
          <p:cNvSpPr>
            <a:spLocks noGrp="1"/>
          </p:cNvSpPr>
          <p:nvPr>
            <p:ph type="title"/>
          </p:nvPr>
        </p:nvSpPr>
        <p:spPr>
          <a:xfrm>
            <a:off x="759520" y="408434"/>
            <a:ext cx="5700150" cy="424732"/>
          </a:xfrm>
        </p:spPr>
        <p:txBody>
          <a:bodyPr/>
          <a:lstStyle/>
          <a:p>
            <a:r>
              <a:rPr lang="es-ES" sz="2400" spc="0" dirty="0" err="1"/>
              <a:t>whitening</a:t>
            </a:r>
            <a:r>
              <a:rPr lang="es-ES" sz="2400" spc="0" dirty="0"/>
              <a:t> </a:t>
            </a:r>
            <a:r>
              <a:rPr lang="es-ES" sz="2400" spc="0" dirty="0" err="1"/>
              <a:t>milk</a:t>
            </a:r>
            <a:r>
              <a:rPr lang="es-ES" sz="2400" spc="0" dirty="0"/>
              <a:t>: LECHE DESPIGMENTANTE CORPORAL 250 ML</a:t>
            </a:r>
          </a:p>
        </p:txBody>
      </p:sp>
      <p:pic>
        <p:nvPicPr>
          <p:cNvPr id="5" name="Imagen 4">
            <a:extLst>
              <a:ext uri="{FF2B5EF4-FFF2-40B4-BE49-F238E27FC236}">
                <a16:creationId xmlns:a16="http://schemas.microsoft.com/office/drawing/2014/main" id="{94D03323-2ABF-6F61-052A-64D99A9A1665}"/>
              </a:ext>
            </a:extLst>
          </p:cNvPr>
          <p:cNvPicPr>
            <a:picLocks noChangeAspect="1"/>
          </p:cNvPicPr>
          <p:nvPr/>
        </p:nvPicPr>
        <p:blipFill>
          <a:blip r:embed="rId2"/>
          <a:stretch>
            <a:fillRect/>
          </a:stretch>
        </p:blipFill>
        <p:spPr>
          <a:xfrm>
            <a:off x="903536" y="1128514"/>
            <a:ext cx="1233078" cy="4018908"/>
          </a:xfrm>
          <a:prstGeom prst="rect">
            <a:avLst/>
          </a:prstGeom>
        </p:spPr>
      </p:pic>
    </p:spTree>
    <p:extLst>
      <p:ext uri="{BB962C8B-B14F-4D97-AF65-F5344CB8AC3E}">
        <p14:creationId xmlns:p14="http://schemas.microsoft.com/office/powerpoint/2010/main" val="3000739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2453312" y="3288754"/>
            <a:ext cx="5413663" cy="662874"/>
          </a:xfrm>
          <a:prstGeom prst="rect">
            <a:avLst/>
          </a:prstGeom>
          <a:noFill/>
        </p:spPr>
        <p:txBody>
          <a:bodyPr wrap="none" rtlCol="0">
            <a:spAutoFit/>
          </a:bodyPr>
          <a:lstStyle/>
          <a:p>
            <a:pPr algn="ctr" rtl="0">
              <a:lnSpc>
                <a:spcPct val="150000"/>
              </a:lnSpc>
            </a:pPr>
            <a:r>
              <a:rPr lang="es-ES" sz="2798" b="1" dirty="0">
                <a:latin typeface="Gotham Rounded Book"/>
                <a:cs typeface="Gotham Book" pitchFamily="50" charset="0"/>
              </a:rPr>
              <a:t>PROGRAMA PROFESIONAL</a:t>
            </a:r>
          </a:p>
        </p:txBody>
      </p:sp>
      <p:pic>
        <p:nvPicPr>
          <p:cNvPr id="5" name="Imagen 4"/>
          <p:cNvPicPr>
            <a:picLocks noChangeAspect="1"/>
          </p:cNvPicPr>
          <p:nvPr/>
        </p:nvPicPr>
        <p:blipFill>
          <a:blip r:embed="rId3"/>
          <a:stretch>
            <a:fillRect/>
          </a:stretch>
        </p:blipFill>
        <p:spPr>
          <a:xfrm>
            <a:off x="3999880" y="374158"/>
            <a:ext cx="1944216" cy="1917944"/>
          </a:xfrm>
          <a:prstGeom prst="rect">
            <a:avLst/>
          </a:prstGeom>
        </p:spPr>
      </p:pic>
    </p:spTree>
    <p:extLst>
      <p:ext uri="{BB962C8B-B14F-4D97-AF65-F5344CB8AC3E}">
        <p14:creationId xmlns:p14="http://schemas.microsoft.com/office/powerpoint/2010/main" val="3350085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399559"/>
            <a:ext cx="4948342" cy="424603"/>
          </a:xfrm>
        </p:spPr>
        <p:txBody>
          <a:bodyPr/>
          <a:lstStyle/>
          <a:p>
            <a:r>
              <a:rPr lang="es-ES" sz="2399" spc="300" dirty="0"/>
              <a:t>DESPIGMEN P3 ANTIATACHES PROGRAM</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101" y="976906"/>
            <a:ext cx="6498292" cy="3095207"/>
          </a:xfrm>
          <a:prstGeom prst="rect">
            <a:avLst/>
          </a:prstGeom>
        </p:spPr>
      </p:pic>
      <p:sp>
        <p:nvSpPr>
          <p:cNvPr id="2" name="Rectángulo 1"/>
          <p:cNvSpPr/>
          <p:nvPr/>
        </p:nvSpPr>
        <p:spPr>
          <a:xfrm>
            <a:off x="699718" y="4224857"/>
            <a:ext cx="8124698" cy="1077218"/>
          </a:xfrm>
          <a:prstGeom prst="rect">
            <a:avLst/>
          </a:prstGeom>
        </p:spPr>
        <p:txBody>
          <a:bodyPr wrap="square">
            <a:spAutoFit/>
          </a:bodyPr>
          <a:lstStyle/>
          <a:p>
            <a:pPr algn="just"/>
            <a:r>
              <a:rPr lang="en-US" sz="1600" dirty="0">
                <a:latin typeface="TT Commons Light" panose="02000506030000020003" pitchFamily="50" charset="0"/>
              </a:rPr>
              <a:t>Nuevo </a:t>
            </a:r>
            <a:r>
              <a:rPr lang="en-US" sz="1600" dirty="0" err="1">
                <a:latin typeface="TT Commons Light" panose="02000506030000020003" pitchFamily="50" charset="0"/>
              </a:rPr>
              <a:t>tratamiento</a:t>
            </a:r>
            <a:r>
              <a:rPr lang="en-US" sz="1600" dirty="0">
                <a:latin typeface="TT Commons Light" panose="02000506030000020003" pitchFamily="50" charset="0"/>
              </a:rPr>
              <a:t> </a:t>
            </a:r>
            <a:r>
              <a:rPr lang="en-US" sz="1600" dirty="0" err="1">
                <a:latin typeface="TT Commons Light" panose="02000506030000020003" pitchFamily="50" charset="0"/>
              </a:rPr>
              <a:t>profesional</a:t>
            </a:r>
            <a:r>
              <a:rPr lang="en-US" sz="1600" dirty="0">
                <a:latin typeface="TT Commons Light" panose="02000506030000020003" pitchFamily="50" charset="0"/>
              </a:rPr>
              <a:t> </a:t>
            </a:r>
            <a:r>
              <a:rPr lang="en-US" sz="1600" dirty="0" err="1">
                <a:latin typeface="TT Commons Light" panose="02000506030000020003" pitchFamily="50" charset="0"/>
              </a:rPr>
              <a:t>único</a:t>
            </a:r>
            <a:r>
              <a:rPr lang="en-US" sz="1600" dirty="0">
                <a:latin typeface="TT Commons Light" panose="02000506030000020003" pitchFamily="50" charset="0"/>
              </a:rPr>
              <a:t> e </a:t>
            </a:r>
            <a:r>
              <a:rPr lang="en-US" sz="1600" dirty="0" err="1">
                <a:latin typeface="TT Commons Light" panose="02000506030000020003" pitchFamily="50" charset="0"/>
              </a:rPr>
              <a:t>innovador</a:t>
            </a:r>
            <a:r>
              <a:rPr lang="en-US" sz="1600" dirty="0">
                <a:latin typeface="TT Commons Light" panose="02000506030000020003" pitchFamily="50" charset="0"/>
              </a:rPr>
              <a:t> </a:t>
            </a:r>
            <a:r>
              <a:rPr lang="en-US" sz="1600" dirty="0" err="1">
                <a:latin typeface="TT Commons Light" panose="02000506030000020003" pitchFamily="50" charset="0"/>
              </a:rPr>
              <a:t>diseñado</a:t>
            </a:r>
            <a:r>
              <a:rPr lang="en-US" sz="1600" dirty="0">
                <a:latin typeface="TT Commons Light" panose="02000506030000020003" pitchFamily="50" charset="0"/>
              </a:rPr>
              <a:t> para </a:t>
            </a:r>
            <a:r>
              <a:rPr lang="en-US" sz="1600" dirty="0" err="1">
                <a:latin typeface="TT Commons Light" panose="02000506030000020003" pitchFamily="50" charset="0"/>
              </a:rPr>
              <a:t>tratar</a:t>
            </a:r>
            <a:r>
              <a:rPr lang="en-US" sz="1600" dirty="0">
                <a:latin typeface="TT Commons Light" panose="02000506030000020003" pitchFamily="50" charset="0"/>
              </a:rPr>
              <a:t> </a:t>
            </a:r>
            <a:r>
              <a:rPr lang="en-US" sz="1600" dirty="0" err="1">
                <a:latin typeface="TT Commons Light" panose="02000506030000020003" pitchFamily="50" charset="0"/>
              </a:rPr>
              <a:t>eficazmente</a:t>
            </a:r>
            <a:r>
              <a:rPr lang="en-US" sz="1600" dirty="0">
                <a:latin typeface="TT Commons Light" panose="02000506030000020003" pitchFamily="50" charset="0"/>
              </a:rPr>
              <a:t> las </a:t>
            </a:r>
            <a:r>
              <a:rPr lang="en-US" sz="1600" dirty="0" err="1">
                <a:latin typeface="TT Commons Light" panose="02000506030000020003" pitchFamily="50" charset="0"/>
              </a:rPr>
              <a:t>irregularidades</a:t>
            </a:r>
            <a:r>
              <a:rPr lang="en-US" sz="1600" dirty="0">
                <a:latin typeface="TT Commons Light" panose="02000506030000020003" pitchFamily="50" charset="0"/>
              </a:rPr>
              <a:t> de </a:t>
            </a:r>
            <a:r>
              <a:rPr lang="en-US" sz="1600" dirty="0" err="1">
                <a:latin typeface="TT Commons Light" panose="02000506030000020003" pitchFamily="50" charset="0"/>
              </a:rPr>
              <a:t>pigmentación</a:t>
            </a:r>
            <a:r>
              <a:rPr lang="en-US" sz="1600" dirty="0">
                <a:latin typeface="TT Commons Light" panose="02000506030000020003" pitchFamily="50" charset="0"/>
              </a:rPr>
              <a:t> de la </a:t>
            </a:r>
            <a:r>
              <a:rPr lang="en-US" sz="1600" dirty="0" err="1">
                <a:latin typeface="TT Commons Light" panose="02000506030000020003" pitchFamily="50" charset="0"/>
              </a:rPr>
              <a:t>piel</a:t>
            </a:r>
            <a:r>
              <a:rPr lang="en-US" sz="1600" dirty="0">
                <a:latin typeface="TT Commons Light" panose="02000506030000020003" pitchFamily="50" charset="0"/>
              </a:rPr>
              <a:t>, </a:t>
            </a:r>
            <a:r>
              <a:rPr lang="en-US" sz="1600" dirty="0" err="1">
                <a:latin typeface="TT Commons Light" panose="02000506030000020003" pitchFamily="50" charset="0"/>
              </a:rPr>
              <a:t>ofreciendo</a:t>
            </a:r>
            <a:r>
              <a:rPr lang="en-US" sz="1600" dirty="0">
                <a:latin typeface="TT Commons Light" panose="02000506030000020003" pitchFamily="50" charset="0"/>
              </a:rPr>
              <a:t> </a:t>
            </a:r>
            <a:r>
              <a:rPr lang="en-US" sz="1600" dirty="0" err="1">
                <a:latin typeface="TT Commons Light" panose="02000506030000020003" pitchFamily="50" charset="0"/>
              </a:rPr>
              <a:t>una</a:t>
            </a:r>
            <a:r>
              <a:rPr lang="en-US" sz="1600" dirty="0">
                <a:latin typeface="TT Commons Light" panose="02000506030000020003" pitchFamily="50" charset="0"/>
              </a:rPr>
              <a:t> </a:t>
            </a:r>
            <a:r>
              <a:rPr lang="en-US" sz="1600" dirty="0" err="1">
                <a:latin typeface="TT Commons Light" panose="02000506030000020003" pitchFamily="50" charset="0"/>
              </a:rPr>
              <a:t>solución</a:t>
            </a:r>
            <a:r>
              <a:rPr lang="en-US" sz="1600" dirty="0">
                <a:latin typeface="TT Commons Light" panose="02000506030000020003" pitchFamily="50" charset="0"/>
              </a:rPr>
              <a:t> </a:t>
            </a:r>
            <a:r>
              <a:rPr lang="en-US" sz="1600" dirty="0" err="1">
                <a:latin typeface="TT Commons Light" panose="02000506030000020003" pitchFamily="50" charset="0"/>
              </a:rPr>
              <a:t>completa</a:t>
            </a:r>
            <a:r>
              <a:rPr lang="en-US" sz="1600" dirty="0">
                <a:latin typeface="TT Commons Light" panose="02000506030000020003" pitchFamily="50" charset="0"/>
              </a:rPr>
              <a:t> y </a:t>
            </a:r>
            <a:r>
              <a:rPr lang="en-US" sz="1600" dirty="0" err="1">
                <a:latin typeface="TT Commons Light" panose="02000506030000020003" pitchFamily="50" charset="0"/>
              </a:rPr>
              <a:t>avanzada</a:t>
            </a:r>
            <a:r>
              <a:rPr lang="en-US" sz="1600" dirty="0">
                <a:latin typeface="TT Commons Light" panose="02000506030000020003" pitchFamily="50" charset="0"/>
              </a:rPr>
              <a:t> para </a:t>
            </a:r>
            <a:r>
              <a:rPr lang="en-US" sz="1600" dirty="0" err="1">
                <a:latin typeface="TT Commons Light" panose="02000506030000020003" pitchFamily="50" charset="0"/>
              </a:rPr>
              <a:t>una</a:t>
            </a:r>
            <a:r>
              <a:rPr lang="en-US" sz="1600" dirty="0">
                <a:latin typeface="TT Commons Light" panose="02000506030000020003" pitchFamily="50" charset="0"/>
              </a:rPr>
              <a:t> </a:t>
            </a:r>
            <a:r>
              <a:rPr lang="en-US" sz="1600" dirty="0" err="1">
                <a:latin typeface="TT Commons Light" panose="02000506030000020003" pitchFamily="50" charset="0"/>
              </a:rPr>
              <a:t>tez</a:t>
            </a:r>
            <a:r>
              <a:rPr lang="en-US" sz="1600" dirty="0">
                <a:latin typeface="TT Commons Light" panose="02000506030000020003" pitchFamily="50" charset="0"/>
              </a:rPr>
              <a:t> </a:t>
            </a:r>
            <a:r>
              <a:rPr lang="en-US" sz="1600" dirty="0" err="1">
                <a:latin typeface="TT Commons Light" panose="02000506030000020003" pitchFamily="50" charset="0"/>
              </a:rPr>
              <a:t>más</a:t>
            </a:r>
            <a:r>
              <a:rPr lang="en-US" sz="1600" dirty="0">
                <a:latin typeface="TT Commons Light" panose="02000506030000020003" pitchFamily="50" charset="0"/>
              </a:rPr>
              <a:t> </a:t>
            </a:r>
            <a:r>
              <a:rPr lang="en-US" sz="1600" dirty="0" err="1">
                <a:latin typeface="TT Commons Light" panose="02000506030000020003" pitchFamily="50" charset="0"/>
              </a:rPr>
              <a:t>uniforme</a:t>
            </a:r>
            <a:r>
              <a:rPr lang="en-US" sz="1600" dirty="0">
                <a:latin typeface="TT Commons Light" panose="02000506030000020003" pitchFamily="50" charset="0"/>
              </a:rPr>
              <a:t> y </a:t>
            </a:r>
            <a:r>
              <a:rPr lang="en-US" sz="1600" dirty="0" err="1">
                <a:latin typeface="TT Commons Light" panose="02000506030000020003" pitchFamily="50" charset="0"/>
              </a:rPr>
              <a:t>radiante</a:t>
            </a:r>
            <a:r>
              <a:rPr lang="en-US" sz="1600" dirty="0">
                <a:latin typeface="TT Commons Light" panose="02000506030000020003" pitchFamily="50" charset="0"/>
              </a:rPr>
              <a:t>. </a:t>
            </a:r>
            <a:r>
              <a:rPr lang="en-US" sz="1600" dirty="0" err="1">
                <a:latin typeface="TT Commons Light" panose="02000506030000020003" pitchFamily="50" charset="0"/>
              </a:rPr>
              <a:t>Incluye</a:t>
            </a:r>
            <a:r>
              <a:rPr lang="en-US" sz="1600" dirty="0">
                <a:latin typeface="TT Commons Light" panose="02000506030000020003" pitchFamily="50" charset="0"/>
              </a:rPr>
              <a:t> </a:t>
            </a:r>
            <a:r>
              <a:rPr lang="en-US" sz="1600" dirty="0" err="1">
                <a:latin typeface="TT Commons Light" panose="02000506030000020003" pitchFamily="50" charset="0"/>
              </a:rPr>
              <a:t>cuatro</a:t>
            </a:r>
            <a:r>
              <a:rPr lang="en-US" sz="1600" dirty="0">
                <a:latin typeface="TT Commons Light" panose="02000506030000020003" pitchFamily="50" charset="0"/>
              </a:rPr>
              <a:t> </a:t>
            </a:r>
            <a:r>
              <a:rPr lang="en-US" sz="1600" dirty="0" err="1">
                <a:latin typeface="TT Commons Light" panose="02000506030000020003" pitchFamily="50" charset="0"/>
              </a:rPr>
              <a:t>potentes</a:t>
            </a:r>
            <a:r>
              <a:rPr lang="en-US" sz="1600" dirty="0">
                <a:latin typeface="TT Commons Light" panose="02000506030000020003" pitchFamily="50" charset="0"/>
              </a:rPr>
              <a:t> </a:t>
            </a:r>
            <a:r>
              <a:rPr lang="en-US" sz="1600" dirty="0" err="1">
                <a:latin typeface="TT Commons Light" panose="02000506030000020003" pitchFamily="50" charset="0"/>
              </a:rPr>
              <a:t>productos</a:t>
            </a:r>
            <a:r>
              <a:rPr lang="en-US" sz="1600" dirty="0">
                <a:latin typeface="TT Commons Light" panose="02000506030000020003" pitchFamily="50" charset="0"/>
              </a:rPr>
              <a:t> </a:t>
            </a:r>
            <a:r>
              <a:rPr lang="en-US" sz="1600" dirty="0" err="1">
                <a:latin typeface="TT Commons Light" panose="02000506030000020003" pitchFamily="50" charset="0"/>
              </a:rPr>
              <a:t>formulados</a:t>
            </a:r>
            <a:r>
              <a:rPr lang="en-US" sz="1600" dirty="0">
                <a:latin typeface="TT Commons Light" panose="02000506030000020003" pitchFamily="50" charset="0"/>
              </a:rPr>
              <a:t> con </a:t>
            </a:r>
            <a:r>
              <a:rPr lang="en-US" sz="1600" dirty="0" err="1">
                <a:latin typeface="TT Commons Light" panose="02000506030000020003" pitchFamily="50" charset="0"/>
              </a:rPr>
              <a:t>ingredientes</a:t>
            </a:r>
            <a:r>
              <a:rPr lang="en-US" sz="1600" dirty="0">
                <a:latin typeface="TT Commons Light" panose="02000506030000020003" pitchFamily="50" charset="0"/>
              </a:rPr>
              <a:t> </a:t>
            </a:r>
            <a:r>
              <a:rPr lang="en-US" sz="1600" dirty="0" err="1">
                <a:latin typeface="TT Commons Light" panose="02000506030000020003" pitchFamily="50" charset="0"/>
              </a:rPr>
              <a:t>seleccionados</a:t>
            </a:r>
            <a:r>
              <a:rPr lang="en-US" sz="1600" dirty="0">
                <a:latin typeface="TT Commons Light" panose="02000506030000020003" pitchFamily="50" charset="0"/>
              </a:rPr>
              <a:t> de la </a:t>
            </a:r>
            <a:r>
              <a:rPr lang="en-US" sz="1600" dirty="0" err="1">
                <a:latin typeface="TT Commons Light" panose="02000506030000020003" pitchFamily="50" charset="0"/>
              </a:rPr>
              <a:t>más</a:t>
            </a:r>
            <a:r>
              <a:rPr lang="en-US" sz="1600" dirty="0">
                <a:latin typeface="TT Commons Light" panose="02000506030000020003" pitchFamily="50" charset="0"/>
              </a:rPr>
              <a:t> </a:t>
            </a:r>
            <a:r>
              <a:rPr lang="en-US" sz="1600" dirty="0" err="1">
                <a:latin typeface="TT Commons Light" panose="02000506030000020003" pitchFamily="50" charset="0"/>
              </a:rPr>
              <a:t>alta</a:t>
            </a:r>
            <a:r>
              <a:rPr lang="en-US" sz="1600" dirty="0">
                <a:latin typeface="TT Commons Light" panose="02000506030000020003" pitchFamily="50" charset="0"/>
              </a:rPr>
              <a:t> </a:t>
            </a:r>
            <a:r>
              <a:rPr lang="en-US" sz="1600" dirty="0" err="1">
                <a:latin typeface="TT Commons Light" panose="02000506030000020003" pitchFamily="50" charset="0"/>
              </a:rPr>
              <a:t>calidad</a:t>
            </a:r>
            <a:r>
              <a:rPr lang="en-US" sz="1600" dirty="0">
                <a:latin typeface="TT Commons Light" panose="02000506030000020003" pitchFamily="50" charset="0"/>
              </a:rPr>
              <a:t>. </a:t>
            </a:r>
          </a:p>
        </p:txBody>
      </p:sp>
    </p:spTree>
    <p:extLst>
      <p:ext uri="{BB962C8B-B14F-4D97-AF65-F5344CB8AC3E}">
        <p14:creationId xmlns:p14="http://schemas.microsoft.com/office/powerpoint/2010/main" val="2090638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8"/>
          <p:cNvSpPr>
            <a:spLocks noGrp="1"/>
          </p:cNvSpPr>
          <p:nvPr>
            <p:ph type="title"/>
          </p:nvPr>
        </p:nvSpPr>
        <p:spPr>
          <a:xfrm>
            <a:off x="698500" y="398871"/>
            <a:ext cx="2591094" cy="424732"/>
          </a:xfrm>
        </p:spPr>
        <p:txBody>
          <a:bodyPr/>
          <a:lstStyle/>
          <a:p>
            <a:r>
              <a:rPr lang="es-ES" sz="2400" spc="300" dirty="0"/>
              <a:t>COMPLEX ACTIVATE</a:t>
            </a:r>
            <a:endParaRPr lang="es-ES" sz="2400" spc="300" dirty="0">
              <a:latin typeface="Bebas Neue Regular" panose="00000500000000000000" pitchFamily="50" charset="0"/>
            </a:endParaRPr>
          </a:p>
        </p:txBody>
      </p:sp>
      <p:sp>
        <p:nvSpPr>
          <p:cNvPr id="5" name="Rectángulo 4">
            <a:extLst>
              <a:ext uri="{FF2B5EF4-FFF2-40B4-BE49-F238E27FC236}">
                <a16:creationId xmlns:a16="http://schemas.microsoft.com/office/drawing/2014/main" id="{A297FD03-BC01-4A80-9886-5F59A936CDA1}"/>
              </a:ext>
            </a:extLst>
          </p:cNvPr>
          <p:cNvSpPr/>
          <p:nvPr/>
        </p:nvSpPr>
        <p:spPr>
          <a:xfrm>
            <a:off x="3567832" y="1235108"/>
            <a:ext cx="5343132" cy="4031873"/>
          </a:xfrm>
          <a:prstGeom prst="rect">
            <a:avLst/>
          </a:prstGeom>
        </p:spPr>
        <p:txBody>
          <a:bodyPr wrap="square">
            <a:spAutoFit/>
          </a:bodyPr>
          <a:lstStyle/>
          <a:p>
            <a:pPr algn="just"/>
            <a:r>
              <a:rPr lang="es-ES" sz="1600" b="1" dirty="0">
                <a:latin typeface="TT Commons Light" panose="02000506030000020003" pitchFamily="50" charset="0"/>
              </a:rPr>
              <a:t>DESCRIPCIÓN</a:t>
            </a:r>
          </a:p>
          <a:p>
            <a:pPr algn="just"/>
            <a:r>
              <a:rPr lang="es-ES" sz="1600" dirty="0">
                <a:latin typeface="TT Commons Light" panose="02000506030000020003" pitchFamily="50" charset="0"/>
              </a:rPr>
              <a:t>Loción base con ácido ascórbico </a:t>
            </a:r>
            <a:r>
              <a:rPr lang="es-ES" sz="1600" dirty="0" err="1">
                <a:latin typeface="TT Commons Light" panose="02000506030000020003" pitchFamily="50" charset="0"/>
              </a:rPr>
              <a:t>liposomado</a:t>
            </a:r>
            <a:r>
              <a:rPr lang="es-ES" sz="1600" dirty="0">
                <a:latin typeface="TT Commons Light" panose="02000506030000020003" pitchFamily="50" charset="0"/>
              </a:rPr>
              <a:t> (vitamina C) que lucha contra las manchas y promueve la luminosidad de la piel. Los </a:t>
            </a:r>
            <a:r>
              <a:rPr lang="es-ES" sz="1600" dirty="0" err="1">
                <a:latin typeface="TT Commons Light" panose="02000506030000020003" pitchFamily="50" charset="0"/>
              </a:rPr>
              <a:t>pidolatos</a:t>
            </a:r>
            <a:r>
              <a:rPr lang="es-ES" sz="1600" dirty="0">
                <a:latin typeface="TT Commons Light" panose="02000506030000020003" pitchFamily="50" charset="0"/>
              </a:rPr>
              <a:t> de oligoelementos y minerales (Zn, Ca, Mg) mantienen la piel equilibrada e hidratada. La fórmula se complementa con ácido </a:t>
            </a:r>
            <a:r>
              <a:rPr lang="es-ES" sz="1600" dirty="0" err="1">
                <a:latin typeface="TT Commons Light" panose="02000506030000020003" pitchFamily="50" charset="0"/>
              </a:rPr>
              <a:t>ferúlico</a:t>
            </a:r>
            <a:r>
              <a:rPr lang="es-ES" sz="1600" dirty="0">
                <a:latin typeface="TT Commons Light" panose="02000506030000020003" pitchFamily="50" charset="0"/>
              </a:rPr>
              <a:t> </a:t>
            </a:r>
            <a:r>
              <a:rPr lang="es-ES" sz="1600" dirty="0" err="1">
                <a:latin typeface="TT Commons Light" panose="02000506030000020003" pitchFamily="50" charset="0"/>
              </a:rPr>
              <a:t>liposomado</a:t>
            </a:r>
            <a:r>
              <a:rPr lang="es-ES" sz="1600" dirty="0">
                <a:latin typeface="TT Commons Light" panose="02000506030000020003" pitchFamily="50" charset="0"/>
              </a:rPr>
              <a:t> que brinda un poder antioxidante sinérgico al ácido ascórbico.</a:t>
            </a:r>
          </a:p>
          <a:p>
            <a:pPr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INGREDIENTES: </a:t>
            </a:r>
            <a:r>
              <a:rPr lang="es-ES" sz="1600" dirty="0">
                <a:latin typeface="TT Commons Light" panose="02000506030000020003" pitchFamily="50" charset="0"/>
              </a:rPr>
              <a:t>Vitamina C, Calcio, Magnesio, Zinc y Ácido </a:t>
            </a:r>
            <a:r>
              <a:rPr lang="es-ES" sz="1600" dirty="0" err="1">
                <a:latin typeface="TT Commons Light" panose="02000506030000020003" pitchFamily="50" charset="0"/>
              </a:rPr>
              <a:t>Pirrolidin</a:t>
            </a:r>
            <a:r>
              <a:rPr lang="es-ES" sz="1600" dirty="0">
                <a:latin typeface="TT Commons Light" panose="02000506030000020003" pitchFamily="50" charset="0"/>
              </a:rPr>
              <a:t> Carboxílico, Ácido </a:t>
            </a:r>
            <a:r>
              <a:rPr lang="es-ES" sz="1600" dirty="0" err="1">
                <a:latin typeface="TT Commons Light" panose="02000506030000020003" pitchFamily="50" charset="0"/>
              </a:rPr>
              <a:t>Ferúlico</a:t>
            </a:r>
            <a:endParaRPr lang="es-ES" sz="1600" dirty="0">
              <a:latin typeface="TT Commons Light" panose="02000506030000020003" pitchFamily="50" charset="0"/>
            </a:endParaRP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PRESENTACIÓN:</a:t>
            </a:r>
          </a:p>
          <a:p>
            <a:pPr algn="just"/>
            <a:r>
              <a:rPr lang="es-ES" sz="1600" dirty="0">
                <a:latin typeface="TT Commons Light" panose="02000506030000020003" pitchFamily="50" charset="0"/>
                <a:ea typeface="Calibri" panose="020F0502020204030204" pitchFamily="34" charset="0"/>
                <a:cs typeface="Arial" panose="020B0604020202020204" pitchFamily="34" charset="0"/>
              </a:rPr>
              <a:t>5 viales de 5 </a:t>
            </a:r>
            <a:r>
              <a:rPr lang="es-ES" sz="1600" dirty="0" err="1">
                <a:latin typeface="TT Commons Light" panose="02000506030000020003" pitchFamily="50" charset="0"/>
                <a:ea typeface="Calibri" panose="020F0502020204030204" pitchFamily="34" charset="0"/>
                <a:cs typeface="Arial" panose="020B0604020202020204" pitchFamily="34" charset="0"/>
              </a:rPr>
              <a:t>mL</a:t>
            </a:r>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MODO DE USO: </a:t>
            </a:r>
            <a:r>
              <a:rPr lang="es-ES" sz="1600" dirty="0">
                <a:latin typeface="TT Commons Light" panose="02000506030000020003" pitchFamily="50" charset="0"/>
                <a:ea typeface="Calibri" panose="020F0502020204030204" pitchFamily="34" charset="0"/>
                <a:cs typeface="Arial" panose="020B0604020202020204" pitchFamily="34" charset="0"/>
              </a:rPr>
              <a:t>Aplicar un vial en cada sesión y activar de forma </a:t>
            </a:r>
            <a:r>
              <a:rPr lang="es-ES" sz="1600" dirty="0">
                <a:latin typeface="TT Commons Light" panose="02000506030000020003" pitchFamily="50" charset="0"/>
              </a:rPr>
              <a:t>manual, </a:t>
            </a:r>
            <a:r>
              <a:rPr lang="es-ES" sz="1600" dirty="0" err="1">
                <a:latin typeface="TT Commons Light" panose="02000506030000020003" pitchFamily="50" charset="0"/>
              </a:rPr>
              <a:t>mesoterapia</a:t>
            </a:r>
            <a:r>
              <a:rPr lang="es-ES" sz="1600" dirty="0">
                <a:latin typeface="TT Commons Light" panose="02000506030000020003" pitchFamily="50" charset="0"/>
              </a:rPr>
              <a:t> virtual, radiofrecuencia o </a:t>
            </a:r>
            <a:r>
              <a:rPr lang="es-ES" sz="1600" dirty="0" err="1">
                <a:latin typeface="TT Commons Light" panose="02000506030000020003" pitchFamily="50" charset="0"/>
              </a:rPr>
              <a:t>lonización</a:t>
            </a:r>
            <a:endParaRPr lang="es-ES" sz="1600" dirty="0">
              <a:latin typeface="TT Commons Light" panose="02000506030000020003" pitchFamily="50" charset="0"/>
              <a:ea typeface="Calibri" panose="020F0502020204030204" pitchFamily="34" charset="0"/>
              <a:cs typeface="Arial" panose="020B0604020202020204" pitchFamily="34" charset="0"/>
            </a:endParaRP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81289" t="51102"/>
          <a:stretch/>
        </p:blipFill>
        <p:spPr>
          <a:xfrm>
            <a:off x="698500" y="1704578"/>
            <a:ext cx="2386058" cy="2970000"/>
          </a:xfrm>
          <a:prstGeom prst="rect">
            <a:avLst/>
          </a:prstGeom>
        </p:spPr>
      </p:pic>
    </p:spTree>
    <p:extLst>
      <p:ext uri="{BB962C8B-B14F-4D97-AF65-F5344CB8AC3E}">
        <p14:creationId xmlns:p14="http://schemas.microsoft.com/office/powerpoint/2010/main" val="153003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399559"/>
            <a:ext cx="1972015" cy="424603"/>
          </a:xfrm>
        </p:spPr>
        <p:txBody>
          <a:bodyPr/>
          <a:lstStyle/>
          <a:p>
            <a:r>
              <a:rPr lang="es-ES" sz="2399" spc="300" dirty="0"/>
              <a:t>ACTION SERUM</a:t>
            </a:r>
          </a:p>
        </p:txBody>
      </p:sp>
      <p:sp>
        <p:nvSpPr>
          <p:cNvPr id="9" name="Rectángulo 8">
            <a:extLst>
              <a:ext uri="{FF2B5EF4-FFF2-40B4-BE49-F238E27FC236}">
                <a16:creationId xmlns:a16="http://schemas.microsoft.com/office/drawing/2014/main" id="{A297FD03-BC01-4A80-9886-5F59A936CDA1}"/>
              </a:ext>
            </a:extLst>
          </p:cNvPr>
          <p:cNvSpPr/>
          <p:nvPr/>
        </p:nvSpPr>
        <p:spPr>
          <a:xfrm>
            <a:off x="3469228" y="1437463"/>
            <a:ext cx="5343132" cy="3785652"/>
          </a:xfrm>
          <a:prstGeom prst="rect">
            <a:avLst/>
          </a:prstGeom>
        </p:spPr>
        <p:txBody>
          <a:bodyPr wrap="square">
            <a:spAutoFit/>
          </a:bodyPr>
          <a:lstStyle/>
          <a:p>
            <a:pPr algn="just"/>
            <a:r>
              <a:rPr lang="es-ES" sz="1600" b="1" dirty="0">
                <a:latin typeface="TT Commons Light" panose="02000506030000020003" pitchFamily="50" charset="0"/>
              </a:rPr>
              <a:t>DESCRIPCIÓN</a:t>
            </a:r>
          </a:p>
          <a:p>
            <a:pPr algn="just"/>
            <a:r>
              <a:rPr lang="es-ES" sz="1600" dirty="0" err="1">
                <a:latin typeface="TT Commons Light" panose="02000506030000020003" pitchFamily="50" charset="0"/>
              </a:rPr>
              <a:t>Serum</a:t>
            </a:r>
            <a:r>
              <a:rPr lang="es-ES" sz="1600" dirty="0">
                <a:latin typeface="TT Commons Light" panose="02000506030000020003" pitchFamily="50" charset="0"/>
              </a:rPr>
              <a:t> sedoso </a:t>
            </a:r>
            <a:r>
              <a:rPr lang="es-ES" sz="1600" dirty="0" err="1">
                <a:latin typeface="TT Commons Light" panose="02000506030000020003" pitchFamily="50" charset="0"/>
              </a:rPr>
              <a:t>despigmentante</a:t>
            </a:r>
            <a:r>
              <a:rPr lang="es-ES" sz="1600" dirty="0">
                <a:latin typeface="TT Commons Light" panose="02000506030000020003" pitchFamily="50" charset="0"/>
              </a:rPr>
              <a:t> formulado con ácido </a:t>
            </a:r>
            <a:r>
              <a:rPr lang="es-ES" sz="1600" dirty="0" err="1">
                <a:latin typeface="TT Commons Light" panose="02000506030000020003" pitchFamily="50" charset="0"/>
              </a:rPr>
              <a:t>tranexámico</a:t>
            </a:r>
            <a:r>
              <a:rPr lang="es-ES" sz="1600" dirty="0">
                <a:latin typeface="TT Commons Light" panose="02000506030000020003" pitchFamily="50" charset="0"/>
              </a:rPr>
              <a:t> y alfa </a:t>
            </a:r>
            <a:r>
              <a:rPr lang="es-ES" sz="1600" dirty="0" err="1">
                <a:latin typeface="TT Commons Light" panose="02000506030000020003" pitchFamily="50" charset="0"/>
              </a:rPr>
              <a:t>arbutina</a:t>
            </a:r>
            <a:r>
              <a:rPr lang="es-ES" sz="1600" dirty="0">
                <a:latin typeface="TT Commons Light" panose="02000506030000020003" pitchFamily="50" charset="0"/>
              </a:rPr>
              <a:t> </a:t>
            </a:r>
            <a:r>
              <a:rPr lang="es-ES" sz="1600" dirty="0" err="1">
                <a:latin typeface="TT Commons Light" panose="02000506030000020003" pitchFamily="50" charset="0"/>
              </a:rPr>
              <a:t>liposomada</a:t>
            </a:r>
            <a:r>
              <a:rPr lang="es-ES" sz="1600" dirty="0">
                <a:latin typeface="TT Commons Light" panose="02000506030000020003" pitchFamily="50" charset="0"/>
              </a:rPr>
              <a:t>. Asimismo, el extracto de </a:t>
            </a:r>
            <a:r>
              <a:rPr lang="es-ES" sz="1600" dirty="0" err="1">
                <a:latin typeface="TT Commons Light" panose="02000506030000020003" pitchFamily="50" charset="0"/>
              </a:rPr>
              <a:t>Polypodium</a:t>
            </a:r>
            <a:r>
              <a:rPr lang="es-ES" sz="1600" dirty="0">
                <a:latin typeface="TT Commons Light" panose="02000506030000020003" pitchFamily="50" charset="0"/>
              </a:rPr>
              <a:t> actúa como un escudo antioxidante y el ácido hialurónico otorga una profunda hidratación en la epidermis que revierte en una piel más turgente.. </a:t>
            </a:r>
          </a:p>
          <a:p>
            <a:pPr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INGREDIENTES: </a:t>
            </a:r>
            <a:r>
              <a:rPr lang="es-ES" sz="1600" dirty="0">
                <a:latin typeface="TT Commons Light" panose="02000506030000020003" pitchFamily="50" charset="0"/>
              </a:rPr>
              <a:t>Ácido </a:t>
            </a:r>
            <a:r>
              <a:rPr lang="es-ES" sz="1600" dirty="0" err="1">
                <a:latin typeface="TT Commons Light" panose="02000506030000020003" pitchFamily="50" charset="0"/>
              </a:rPr>
              <a:t>Tranexámico</a:t>
            </a:r>
            <a:r>
              <a:rPr lang="es-ES" sz="1600" dirty="0">
                <a:latin typeface="TT Commons Light" panose="02000506030000020003" pitchFamily="50" charset="0"/>
              </a:rPr>
              <a:t>, Alfa-</a:t>
            </a:r>
            <a:r>
              <a:rPr lang="es-ES" sz="1600" dirty="0" err="1">
                <a:latin typeface="TT Commons Light" panose="02000506030000020003" pitchFamily="50" charset="0"/>
              </a:rPr>
              <a:t>Arbutina</a:t>
            </a:r>
            <a:r>
              <a:rPr lang="es-ES" sz="1600" dirty="0">
                <a:latin typeface="TT Commons Light" panose="02000506030000020003" pitchFamily="50" charset="0"/>
              </a:rPr>
              <a:t> </a:t>
            </a:r>
            <a:r>
              <a:rPr lang="es-ES" sz="1600" dirty="0" err="1">
                <a:latin typeface="TT Commons Light" panose="02000506030000020003" pitchFamily="50" charset="0"/>
              </a:rPr>
              <a:t>Liposomada</a:t>
            </a:r>
            <a:r>
              <a:rPr lang="es-ES" sz="1600" dirty="0">
                <a:latin typeface="TT Commons Light" panose="02000506030000020003" pitchFamily="50" charset="0"/>
              </a:rPr>
              <a:t>, Ácido </a:t>
            </a:r>
            <a:r>
              <a:rPr lang="es-ES" sz="1600" dirty="0" err="1">
                <a:latin typeface="TT Commons Light" panose="02000506030000020003" pitchFamily="50" charset="0"/>
              </a:rPr>
              <a:t>Ferúlico</a:t>
            </a:r>
            <a:r>
              <a:rPr lang="es-ES" sz="1600" dirty="0">
                <a:latin typeface="TT Commons Light" panose="02000506030000020003" pitchFamily="50" charset="0"/>
              </a:rPr>
              <a:t> </a:t>
            </a:r>
            <a:r>
              <a:rPr lang="es-ES" sz="1600" dirty="0" err="1">
                <a:latin typeface="TT Commons Light" panose="02000506030000020003" pitchFamily="50" charset="0"/>
              </a:rPr>
              <a:t>Liposomado</a:t>
            </a:r>
            <a:r>
              <a:rPr lang="es-ES" sz="1600" dirty="0">
                <a:latin typeface="TT Commons Light" panose="02000506030000020003" pitchFamily="50" charset="0"/>
              </a:rPr>
              <a:t>, </a:t>
            </a:r>
            <a:r>
              <a:rPr lang="es-ES" sz="1600" dirty="0" err="1">
                <a:latin typeface="TT Commons Light" panose="02000506030000020003" pitchFamily="50" charset="0"/>
              </a:rPr>
              <a:t>Polypodium</a:t>
            </a:r>
            <a:r>
              <a:rPr lang="es-ES" sz="1600" dirty="0">
                <a:latin typeface="TT Commons Light" panose="02000506030000020003" pitchFamily="50" charset="0"/>
              </a:rPr>
              <a:t> </a:t>
            </a:r>
            <a:r>
              <a:rPr lang="es-ES" sz="1600" dirty="0" err="1">
                <a:latin typeface="TT Commons Light" panose="02000506030000020003" pitchFamily="50" charset="0"/>
              </a:rPr>
              <a:t>Leucotomos</a:t>
            </a:r>
            <a:r>
              <a:rPr lang="es-ES" sz="1600" dirty="0">
                <a:latin typeface="TT Commons Light" panose="02000506030000020003" pitchFamily="50" charset="0"/>
              </a:rPr>
              <a:t>, Ácido Hialurónico</a:t>
            </a: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PRESENTACIÓN: </a:t>
            </a:r>
            <a:r>
              <a:rPr lang="es-ES" sz="1600" dirty="0" err="1">
                <a:latin typeface="TT Commons Light" panose="02000506030000020003" pitchFamily="50" charset="0"/>
                <a:ea typeface="Calibri" panose="020F0502020204030204" pitchFamily="34" charset="0"/>
                <a:cs typeface="Arial" panose="020B0604020202020204" pitchFamily="34" charset="0"/>
              </a:rPr>
              <a:t>Airless</a:t>
            </a:r>
            <a:r>
              <a:rPr lang="es-ES" sz="1600" dirty="0">
                <a:latin typeface="TT Commons Light" panose="02000506030000020003" pitchFamily="50" charset="0"/>
                <a:ea typeface="Calibri" panose="020F0502020204030204" pitchFamily="34" charset="0"/>
                <a:cs typeface="Arial" panose="020B0604020202020204" pitchFamily="34" charset="0"/>
              </a:rPr>
              <a:t> 30 </a:t>
            </a:r>
            <a:r>
              <a:rPr lang="es-ES" sz="1600" dirty="0" err="1">
                <a:latin typeface="TT Commons Light" panose="02000506030000020003" pitchFamily="50" charset="0"/>
                <a:ea typeface="Calibri" panose="020F0502020204030204" pitchFamily="34" charset="0"/>
                <a:cs typeface="Arial" panose="020B0604020202020204" pitchFamily="34" charset="0"/>
              </a:rPr>
              <a:t>mL</a:t>
            </a:r>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MODO DE USO: </a:t>
            </a:r>
            <a:r>
              <a:rPr lang="es-ES" sz="1600" dirty="0">
                <a:latin typeface="TT Commons Light" panose="02000506030000020003" pitchFamily="50" charset="0"/>
                <a:ea typeface="Calibri" panose="020F0502020204030204" pitchFamily="34" charset="0"/>
                <a:cs typeface="Arial" panose="020B0604020202020204" pitchFamily="34" charset="0"/>
              </a:rPr>
              <a:t>Aplicar 20 pulsaciones por todo el rostro,  y masajear especialmente en las zonas más pigmentadas</a:t>
            </a:r>
          </a:p>
        </p:txBody>
      </p:sp>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52121"/>
          <a:stretch/>
        </p:blipFill>
        <p:spPr>
          <a:xfrm>
            <a:off x="1258169" y="1075231"/>
            <a:ext cx="1413564" cy="4510116"/>
          </a:xfrm>
          <a:prstGeom prst="rect">
            <a:avLst/>
          </a:prstGeom>
        </p:spPr>
      </p:pic>
    </p:spTree>
    <p:extLst>
      <p:ext uri="{BB962C8B-B14F-4D97-AF65-F5344CB8AC3E}">
        <p14:creationId xmlns:p14="http://schemas.microsoft.com/office/powerpoint/2010/main" val="4195084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399559"/>
            <a:ext cx="2303836" cy="424603"/>
          </a:xfrm>
        </p:spPr>
        <p:txBody>
          <a:bodyPr/>
          <a:lstStyle/>
          <a:p>
            <a:r>
              <a:rPr lang="es-ES" sz="2399" spc="300" dirty="0"/>
              <a:t>BRIGHT PROMASK</a:t>
            </a:r>
          </a:p>
        </p:txBody>
      </p:sp>
      <p:sp>
        <p:nvSpPr>
          <p:cNvPr id="9" name="Rectángulo 8">
            <a:extLst>
              <a:ext uri="{FF2B5EF4-FFF2-40B4-BE49-F238E27FC236}">
                <a16:creationId xmlns:a16="http://schemas.microsoft.com/office/drawing/2014/main" id="{A297FD03-BC01-4A80-9886-5F59A936CDA1}"/>
              </a:ext>
            </a:extLst>
          </p:cNvPr>
          <p:cNvSpPr/>
          <p:nvPr/>
        </p:nvSpPr>
        <p:spPr>
          <a:xfrm>
            <a:off x="3469228" y="1437463"/>
            <a:ext cx="5343132" cy="3539430"/>
          </a:xfrm>
          <a:prstGeom prst="rect">
            <a:avLst/>
          </a:prstGeom>
        </p:spPr>
        <p:txBody>
          <a:bodyPr wrap="square">
            <a:spAutoFit/>
          </a:bodyPr>
          <a:lstStyle/>
          <a:p>
            <a:pPr algn="just"/>
            <a:r>
              <a:rPr lang="es-ES" sz="1600" b="1" dirty="0">
                <a:latin typeface="TT Commons Light" panose="02000506030000020003" pitchFamily="50" charset="0"/>
              </a:rPr>
              <a:t>DESCRIPCIÓN</a:t>
            </a:r>
          </a:p>
          <a:p>
            <a:pPr algn="just"/>
            <a:r>
              <a:rPr lang="es-ES" sz="1600" dirty="0">
                <a:latin typeface="TT Commons Light" panose="02000506030000020003" pitchFamily="50" charset="0"/>
              </a:rPr>
              <a:t>Mascarilla </a:t>
            </a:r>
            <a:r>
              <a:rPr lang="es-ES" sz="1600" dirty="0" err="1">
                <a:latin typeface="TT Commons Light" panose="02000506030000020003" pitchFamily="50" charset="0"/>
              </a:rPr>
              <a:t>despigmentante</a:t>
            </a:r>
            <a:r>
              <a:rPr lang="es-ES" sz="1600" dirty="0">
                <a:latin typeface="TT Commons Light" panose="02000506030000020003" pitchFamily="50" charset="0"/>
              </a:rPr>
              <a:t> de </a:t>
            </a:r>
            <a:r>
              <a:rPr lang="es-ES" sz="1600" dirty="0" err="1">
                <a:latin typeface="TT Commons Light" panose="02000506030000020003" pitchFamily="50" charset="0"/>
              </a:rPr>
              <a:t>alginato</a:t>
            </a:r>
            <a:r>
              <a:rPr lang="es-ES" sz="1600" dirty="0">
                <a:latin typeface="TT Commons Light" panose="02000506030000020003" pitchFamily="50" charset="0"/>
              </a:rPr>
              <a:t> que combina la acción exfoliante suave de las tierras de diatomeas con las propiedades </a:t>
            </a:r>
            <a:r>
              <a:rPr lang="es-ES" sz="1600" dirty="0" err="1">
                <a:latin typeface="TT Commons Light" panose="02000506030000020003" pitchFamily="50" charset="0"/>
              </a:rPr>
              <a:t>aclarantes</a:t>
            </a:r>
            <a:r>
              <a:rPr lang="es-ES" sz="1600" dirty="0">
                <a:latin typeface="TT Commons Light" panose="02000506030000020003" pitchFamily="50" charset="0"/>
              </a:rPr>
              <a:t> de los extractos de regaliz procurando una piel aterciopelada y homogénea.</a:t>
            </a:r>
          </a:p>
          <a:p>
            <a:pPr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INGREDIENTES: </a:t>
            </a:r>
            <a:r>
              <a:rPr lang="en-US" sz="1600" dirty="0" err="1">
                <a:latin typeface="TT Commons Light" panose="02000506030000020003" pitchFamily="50" charset="0"/>
              </a:rPr>
              <a:t>Glycyrrhiza</a:t>
            </a:r>
            <a:r>
              <a:rPr lang="en-US" sz="1600" dirty="0">
                <a:latin typeface="TT Commons Light" panose="02000506030000020003" pitchFamily="50" charset="0"/>
              </a:rPr>
              <a:t> </a:t>
            </a:r>
            <a:r>
              <a:rPr lang="en-US" sz="1600" dirty="0" err="1">
                <a:latin typeface="TT Commons Light" panose="02000506030000020003" pitchFamily="50" charset="0"/>
              </a:rPr>
              <a:t>glabra</a:t>
            </a:r>
            <a:r>
              <a:rPr lang="en-US" sz="1600" dirty="0">
                <a:latin typeface="TT Commons Light" panose="02000506030000020003" pitchFamily="50" charset="0"/>
              </a:rPr>
              <a:t>, </a:t>
            </a:r>
            <a:r>
              <a:rPr lang="en-US" sz="1600" dirty="0" err="1">
                <a:latin typeface="TT Commons Light" panose="02000506030000020003" pitchFamily="50" charset="0"/>
              </a:rPr>
              <a:t>Tierras</a:t>
            </a:r>
            <a:r>
              <a:rPr lang="en-US" sz="1600" dirty="0">
                <a:latin typeface="TT Commons Light" panose="02000506030000020003" pitchFamily="50" charset="0"/>
              </a:rPr>
              <a:t> de </a:t>
            </a:r>
            <a:r>
              <a:rPr lang="en-US" sz="1600" dirty="0" err="1">
                <a:latin typeface="TT Commons Light" panose="02000506030000020003" pitchFamily="50" charset="0"/>
              </a:rPr>
              <a:t>diatomeas</a:t>
            </a:r>
            <a:endParaRPr lang="es-ES" sz="1600" dirty="0">
              <a:latin typeface="TT Commons Light" panose="02000506030000020003" pitchFamily="50" charset="0"/>
            </a:endParaRP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PRESENTACIÓN: </a:t>
            </a:r>
            <a:r>
              <a:rPr lang="es-ES" sz="1600" dirty="0">
                <a:latin typeface="TT Commons Light" panose="02000506030000020003" pitchFamily="50" charset="0"/>
                <a:ea typeface="Calibri" panose="020F0502020204030204" pitchFamily="34" charset="0"/>
                <a:cs typeface="Arial" panose="020B0604020202020204" pitchFamily="34" charset="0"/>
              </a:rPr>
              <a:t>Sachet  5 </a:t>
            </a:r>
            <a:r>
              <a:rPr lang="es-ES" sz="1600" dirty="0" err="1">
                <a:latin typeface="TT Commons Light" panose="02000506030000020003" pitchFamily="50" charset="0"/>
                <a:ea typeface="Calibri" panose="020F0502020204030204" pitchFamily="34" charset="0"/>
                <a:cs typeface="Arial" panose="020B0604020202020204" pitchFamily="34" charset="0"/>
              </a:rPr>
              <a:t>uns</a:t>
            </a:r>
            <a:r>
              <a:rPr lang="es-ES" sz="1600" dirty="0">
                <a:latin typeface="TT Commons Light" panose="02000506030000020003" pitchFamily="50" charset="0"/>
                <a:ea typeface="Calibri" panose="020F0502020204030204" pitchFamily="34" charset="0"/>
                <a:cs typeface="Arial" panose="020B0604020202020204" pitchFamily="34" charset="0"/>
              </a:rPr>
              <a:t> x 30 gr</a:t>
            </a: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MODO DE USO: </a:t>
            </a:r>
            <a:r>
              <a:rPr lang="es-ES" sz="1600" dirty="0">
                <a:latin typeface="TT Commons Light" panose="02000506030000020003" pitchFamily="50" charset="0"/>
                <a:ea typeface="Calibri" panose="020F0502020204030204" pitchFamily="34" charset="0"/>
                <a:cs typeface="Arial" panose="020B0604020202020204" pitchFamily="34" charset="0"/>
              </a:rPr>
              <a:t>Verter el contenido del sobre en un bol y agregar 90 </a:t>
            </a:r>
            <a:r>
              <a:rPr lang="es-ES" sz="1600" dirty="0" err="1">
                <a:latin typeface="TT Commons Light" panose="02000506030000020003" pitchFamily="50" charset="0"/>
                <a:ea typeface="Calibri" panose="020F0502020204030204" pitchFamily="34" charset="0"/>
                <a:cs typeface="Arial" panose="020B0604020202020204" pitchFamily="34" charset="0"/>
              </a:rPr>
              <a:t>mL</a:t>
            </a:r>
            <a:r>
              <a:rPr lang="es-ES" sz="1600" dirty="0">
                <a:latin typeface="TT Commons Light" panose="02000506030000020003" pitchFamily="50" charset="0"/>
                <a:ea typeface="Calibri" panose="020F0502020204030204" pitchFamily="34" charset="0"/>
                <a:cs typeface="Arial" panose="020B0604020202020204" pitchFamily="34" charset="0"/>
              </a:rPr>
              <a:t> de agua. Remover con una espátula hasta crear unas pasta homogénea y aplicar por el rostro. Retirar a los 15 minutos cuando la máscara haya fraguado.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94" y="1560562"/>
            <a:ext cx="2198660" cy="3219622"/>
          </a:xfrm>
          <a:prstGeom prst="rect">
            <a:avLst/>
          </a:prstGeom>
        </p:spPr>
      </p:pic>
    </p:spTree>
    <p:extLst>
      <p:ext uri="{BB962C8B-B14F-4D97-AF65-F5344CB8AC3E}">
        <p14:creationId xmlns:p14="http://schemas.microsoft.com/office/powerpoint/2010/main" val="491032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399559"/>
            <a:ext cx="1761251" cy="424603"/>
          </a:xfrm>
        </p:spPr>
        <p:txBody>
          <a:bodyPr/>
          <a:lstStyle/>
          <a:p>
            <a:r>
              <a:rPr lang="es-ES" sz="2399" spc="300" dirty="0"/>
              <a:t>SPOT REPAIR</a:t>
            </a:r>
          </a:p>
        </p:txBody>
      </p:sp>
      <p:sp>
        <p:nvSpPr>
          <p:cNvPr id="9" name="Rectángulo 8">
            <a:extLst>
              <a:ext uri="{FF2B5EF4-FFF2-40B4-BE49-F238E27FC236}">
                <a16:creationId xmlns:a16="http://schemas.microsoft.com/office/drawing/2014/main" id="{A297FD03-BC01-4A80-9886-5F59A936CDA1}"/>
              </a:ext>
            </a:extLst>
          </p:cNvPr>
          <p:cNvSpPr/>
          <p:nvPr/>
        </p:nvSpPr>
        <p:spPr>
          <a:xfrm>
            <a:off x="3469228" y="1437463"/>
            <a:ext cx="5343132" cy="3277820"/>
          </a:xfrm>
          <a:prstGeom prst="rect">
            <a:avLst/>
          </a:prstGeom>
        </p:spPr>
        <p:txBody>
          <a:bodyPr wrap="square">
            <a:spAutoFit/>
          </a:bodyPr>
          <a:lstStyle/>
          <a:p>
            <a:pPr algn="just"/>
            <a:r>
              <a:rPr lang="es-ES" sz="1600" b="1" dirty="0">
                <a:latin typeface="TT Commons Light" panose="02000506030000020003" pitchFamily="50" charset="0"/>
              </a:rPr>
              <a:t>DESCRIPCIÓN</a:t>
            </a:r>
          </a:p>
          <a:p>
            <a:pPr algn="just"/>
            <a:r>
              <a:rPr lang="es-ES" sz="1600" dirty="0">
                <a:latin typeface="TT Commons Light" panose="02000506030000020003" pitchFamily="50" charset="0"/>
              </a:rPr>
              <a:t>Crema finalizadora del tratamiento, que coordina agentes regeneradores (</a:t>
            </a:r>
            <a:r>
              <a:rPr lang="es-ES" sz="1600" dirty="0" err="1">
                <a:latin typeface="TT Commons Light" panose="02000506030000020003" pitchFamily="50" charset="0"/>
              </a:rPr>
              <a:t>retinol</a:t>
            </a:r>
            <a:r>
              <a:rPr lang="es-ES" sz="1600" dirty="0">
                <a:latin typeface="TT Commons Light" panose="02000506030000020003" pitchFamily="50" charset="0"/>
              </a:rPr>
              <a:t>, extracto de </a:t>
            </a:r>
            <a:r>
              <a:rPr lang="es-ES" sz="1600" dirty="0" err="1">
                <a:latin typeface="TT Commons Light" panose="02000506030000020003" pitchFamily="50" charset="0"/>
              </a:rPr>
              <a:t>Hypericum</a:t>
            </a:r>
            <a:r>
              <a:rPr lang="es-ES" sz="1600" dirty="0">
                <a:latin typeface="TT Commons Light" panose="02000506030000020003" pitchFamily="50" charset="0"/>
              </a:rPr>
              <a:t>, colágeno), agentes hidratantes (ácido hialurónico) y finalmente se une la vitamina B3 que suaviza el tono de la piel y relaja la piel.</a:t>
            </a:r>
          </a:p>
          <a:p>
            <a:pPr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INGREDIENTES: </a:t>
            </a:r>
            <a:r>
              <a:rPr lang="es-ES" sz="1600" dirty="0" err="1">
                <a:latin typeface="TT Commons Light" panose="02000506030000020003" pitchFamily="50" charset="0"/>
              </a:rPr>
              <a:t>Niacinamida</a:t>
            </a:r>
            <a:r>
              <a:rPr lang="es-ES" sz="1600" dirty="0">
                <a:latin typeface="TT Commons Light" panose="02000506030000020003" pitchFamily="50" charset="0"/>
              </a:rPr>
              <a:t>, Ácido Láctico, Vitamina C </a:t>
            </a:r>
            <a:r>
              <a:rPr lang="es-ES" sz="1600" dirty="0" err="1">
                <a:latin typeface="TT Commons Light" panose="02000506030000020003" pitchFamily="50" charset="0"/>
              </a:rPr>
              <a:t>Liposomada</a:t>
            </a:r>
            <a:r>
              <a:rPr lang="es-ES" sz="1600" dirty="0">
                <a:latin typeface="TT Commons Light" panose="02000506030000020003" pitchFamily="50" charset="0"/>
              </a:rPr>
              <a:t>, </a:t>
            </a:r>
            <a:r>
              <a:rPr lang="es-ES" sz="1600" dirty="0" err="1">
                <a:latin typeface="TT Commons Light" panose="02000506030000020003" pitchFamily="50" charset="0"/>
              </a:rPr>
              <a:t>Retinol</a:t>
            </a:r>
            <a:r>
              <a:rPr lang="es-ES" sz="1600" dirty="0">
                <a:latin typeface="TT Commons Light" panose="02000506030000020003" pitchFamily="50" charset="0"/>
              </a:rPr>
              <a:t>, </a:t>
            </a:r>
            <a:r>
              <a:rPr lang="es-ES" sz="1600" dirty="0" err="1">
                <a:latin typeface="TT Commons Light" panose="02000506030000020003" pitchFamily="50" charset="0"/>
              </a:rPr>
              <a:t>Hypericum</a:t>
            </a:r>
            <a:r>
              <a:rPr lang="es-ES" sz="1600" dirty="0">
                <a:latin typeface="TT Commons Light" panose="02000506030000020003" pitchFamily="50" charset="0"/>
              </a:rPr>
              <a:t> </a:t>
            </a:r>
            <a:r>
              <a:rPr lang="es-ES" sz="1600" dirty="0" err="1">
                <a:latin typeface="TT Commons Light" panose="02000506030000020003" pitchFamily="50" charset="0"/>
              </a:rPr>
              <a:t>Perforatum</a:t>
            </a:r>
            <a:r>
              <a:rPr lang="es-ES" sz="1600" dirty="0">
                <a:latin typeface="TT Commons Light" panose="02000506030000020003" pitchFamily="50" charset="0"/>
              </a:rPr>
              <a:t>, Colágeno Soluble </a:t>
            </a: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PRESENTACIÓN: </a:t>
            </a:r>
            <a:r>
              <a:rPr lang="es-ES" sz="1600" dirty="0" err="1">
                <a:latin typeface="TT Commons Light" panose="02000506030000020003" pitchFamily="50" charset="0"/>
                <a:ea typeface="Calibri" panose="020F0502020204030204" pitchFamily="34" charset="0"/>
                <a:cs typeface="Arial" panose="020B0604020202020204" pitchFamily="34" charset="0"/>
              </a:rPr>
              <a:t>Airless</a:t>
            </a:r>
            <a:r>
              <a:rPr lang="es-ES" sz="1600" dirty="0">
                <a:latin typeface="TT Commons Light" panose="02000506030000020003" pitchFamily="50" charset="0"/>
                <a:ea typeface="Calibri" panose="020F0502020204030204" pitchFamily="34" charset="0"/>
                <a:cs typeface="Arial" panose="020B0604020202020204" pitchFamily="34" charset="0"/>
              </a:rPr>
              <a:t> 30 </a:t>
            </a:r>
            <a:r>
              <a:rPr lang="es-ES" sz="1600" dirty="0" err="1">
                <a:latin typeface="TT Commons Light" panose="02000506030000020003" pitchFamily="50" charset="0"/>
                <a:ea typeface="Calibri" panose="020F0502020204030204" pitchFamily="34" charset="0"/>
                <a:cs typeface="Arial" panose="020B0604020202020204" pitchFamily="34" charset="0"/>
              </a:rPr>
              <a:t>mL</a:t>
            </a:r>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MODO DE USO: </a:t>
            </a:r>
            <a:r>
              <a:rPr lang="es-ES" sz="1600" dirty="0">
                <a:latin typeface="TT Commons Light" panose="02000506030000020003" pitchFamily="50" charset="0"/>
                <a:ea typeface="Calibri" panose="020F0502020204030204" pitchFamily="34" charset="0"/>
                <a:cs typeface="Arial" panose="020B0604020202020204" pitchFamily="34" charset="0"/>
              </a:rPr>
              <a:t>Aplicar 20 pulsaciones por todo el rostro,  y masajear hasta su completa absorción como paso final.</a:t>
            </a:r>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r="47880"/>
          <a:stretch/>
        </p:blipFill>
        <p:spPr>
          <a:xfrm>
            <a:off x="941672" y="984498"/>
            <a:ext cx="1538764" cy="4510116"/>
          </a:xfrm>
          <a:prstGeom prst="rect">
            <a:avLst/>
          </a:prstGeom>
        </p:spPr>
      </p:pic>
    </p:spTree>
    <p:extLst>
      <p:ext uri="{BB962C8B-B14F-4D97-AF65-F5344CB8AC3E}">
        <p14:creationId xmlns:p14="http://schemas.microsoft.com/office/powerpoint/2010/main" val="3665123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4287912" y="2496666"/>
            <a:ext cx="4608512" cy="172819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uadroTexto"/>
          <p:cNvSpPr txBox="1"/>
          <p:nvPr/>
        </p:nvSpPr>
        <p:spPr>
          <a:xfrm>
            <a:off x="4253995" y="2237377"/>
            <a:ext cx="4536504" cy="2031325"/>
          </a:xfrm>
          <a:prstGeom prst="rect">
            <a:avLst/>
          </a:prstGeom>
          <a:noFill/>
        </p:spPr>
        <p:txBody>
          <a:bodyPr wrap="square" rtlCol="0">
            <a:spAutoFit/>
          </a:bodyPr>
          <a:lstStyle/>
          <a:p>
            <a:pPr marL="342900" indent="-342900" algn="just"/>
            <a:endParaRPr lang="es-ES" sz="1400" dirty="0">
              <a:latin typeface="TT Commons" panose="02000506040000020004" pitchFamily="50" charset="0"/>
            </a:endParaRPr>
          </a:p>
          <a:p>
            <a:pPr marL="342900" indent="-342900" algn="just"/>
            <a:endParaRPr lang="es-ES" sz="1400" dirty="0">
              <a:latin typeface="TT Commons" panose="02000506040000020004" pitchFamily="50" charset="0"/>
            </a:endParaRPr>
          </a:p>
          <a:p>
            <a:pPr marL="342900" indent="-342900" algn="just"/>
            <a:r>
              <a:rPr lang="es-ES" sz="1400" dirty="0">
                <a:latin typeface="TT Commons" panose="02000506040000020004" pitchFamily="50" charset="0"/>
              </a:rPr>
              <a:t>La </a:t>
            </a:r>
            <a:r>
              <a:rPr lang="es-ES" sz="1400" dirty="0" err="1">
                <a:latin typeface="TT Commons" panose="02000506040000020004" pitchFamily="50" charset="0"/>
              </a:rPr>
              <a:t>hiperpigmentación</a:t>
            </a:r>
            <a:r>
              <a:rPr lang="es-ES" sz="1400" dirty="0">
                <a:latin typeface="TT Commons" panose="02000506040000020004" pitchFamily="50" charset="0"/>
              </a:rPr>
              <a:t> puede producirse por diversos motivos:</a:t>
            </a:r>
          </a:p>
          <a:p>
            <a:pPr marL="800100" lvl="1" indent="-342900" algn="just">
              <a:buFont typeface="Arial" pitchFamily="34" charset="0"/>
              <a:buChar char="•"/>
            </a:pPr>
            <a:r>
              <a:rPr lang="es-ES" sz="1400" dirty="0">
                <a:latin typeface="TT Commons" panose="02000506040000020004" pitchFamily="50" charset="0"/>
              </a:rPr>
              <a:t>Aumento en el número de </a:t>
            </a:r>
            <a:r>
              <a:rPr lang="es-ES" sz="1400" dirty="0" err="1">
                <a:latin typeface="TT Commons" panose="02000506040000020004" pitchFamily="50" charset="0"/>
              </a:rPr>
              <a:t>melanocitos</a:t>
            </a:r>
            <a:endParaRPr lang="es-ES" sz="1400" dirty="0">
              <a:latin typeface="TT Commons" panose="02000506040000020004" pitchFamily="50" charset="0"/>
            </a:endParaRPr>
          </a:p>
          <a:p>
            <a:pPr marL="800100" lvl="1" indent="-342900" algn="just">
              <a:buFont typeface="Arial" pitchFamily="34" charset="0"/>
              <a:buChar char="•"/>
            </a:pPr>
            <a:r>
              <a:rPr lang="es-ES" sz="1400" dirty="0">
                <a:latin typeface="TT Commons" panose="02000506040000020004" pitchFamily="50" charset="0"/>
              </a:rPr>
              <a:t>Incremento en la producción de melanina (</a:t>
            </a:r>
            <a:r>
              <a:rPr lang="es-ES" sz="1400" dirty="0" err="1">
                <a:latin typeface="TT Commons" panose="02000506040000020004" pitchFamily="50" charset="0"/>
              </a:rPr>
              <a:t>hipermelanosis</a:t>
            </a:r>
            <a:r>
              <a:rPr lang="es-ES" sz="1400" dirty="0">
                <a:latin typeface="TT Commons" panose="02000506040000020004" pitchFamily="50" charset="0"/>
              </a:rPr>
              <a:t>  </a:t>
            </a:r>
            <a:r>
              <a:rPr lang="es-ES" sz="1400" dirty="0" err="1">
                <a:latin typeface="TT Commons" panose="02000506040000020004" pitchFamily="50" charset="0"/>
              </a:rPr>
              <a:t>melanocítica</a:t>
            </a:r>
            <a:r>
              <a:rPr lang="es-ES" sz="1400" dirty="0">
                <a:latin typeface="TT Commons" panose="02000506040000020004" pitchFamily="50" charset="0"/>
              </a:rPr>
              <a:t>)</a:t>
            </a:r>
          </a:p>
          <a:p>
            <a:pPr marL="800100" lvl="1" indent="-342900" algn="just">
              <a:buFont typeface="Arial" pitchFamily="34" charset="0"/>
              <a:buChar char="•"/>
            </a:pPr>
            <a:r>
              <a:rPr lang="es-ES" sz="1400" dirty="0">
                <a:latin typeface="TT Commons" panose="02000506040000020004" pitchFamily="50" charset="0"/>
              </a:rPr>
              <a:t>Alargamiento en la vida de los </a:t>
            </a:r>
            <a:r>
              <a:rPr lang="es-ES" sz="1400" dirty="0" err="1">
                <a:latin typeface="TT Commons" panose="02000506040000020004" pitchFamily="50" charset="0"/>
              </a:rPr>
              <a:t>queranocitos</a:t>
            </a:r>
            <a:r>
              <a:rPr lang="es-ES" sz="1400" dirty="0">
                <a:latin typeface="TT Commons" panose="02000506040000020004" pitchFamily="50" charset="0"/>
              </a:rPr>
              <a:t> más pigmentados.</a:t>
            </a:r>
          </a:p>
          <a:p>
            <a:pPr marL="800100" lvl="1" indent="-342900" algn="just">
              <a:buFont typeface="Arial" pitchFamily="34" charset="0"/>
              <a:buChar char="•"/>
            </a:pPr>
            <a:endParaRPr lang="es-ES" sz="1400" dirty="0">
              <a:latin typeface="TT Commons" panose="02000506040000020004" pitchFamily="50" charset="0"/>
            </a:endParaRPr>
          </a:p>
        </p:txBody>
      </p:sp>
      <p:pic>
        <p:nvPicPr>
          <p:cNvPr id="1030" name="Picture 6" descr="Imagen relacionada"/>
          <p:cNvPicPr>
            <a:picLocks noChangeAspect="1" noChangeArrowheads="1"/>
          </p:cNvPicPr>
          <p:nvPr/>
        </p:nvPicPr>
        <p:blipFill>
          <a:blip r:embed="rId2" cstate="print"/>
          <a:srcRect/>
          <a:stretch>
            <a:fillRect/>
          </a:stretch>
        </p:blipFill>
        <p:spPr bwMode="auto">
          <a:xfrm>
            <a:off x="710657" y="2298065"/>
            <a:ext cx="3175119" cy="3010013"/>
          </a:xfrm>
          <a:prstGeom prst="rect">
            <a:avLst/>
          </a:prstGeom>
          <a:noFill/>
        </p:spPr>
      </p:pic>
      <p:sp>
        <p:nvSpPr>
          <p:cNvPr id="14" name="13 CuadroTexto"/>
          <p:cNvSpPr txBox="1"/>
          <p:nvPr/>
        </p:nvSpPr>
        <p:spPr>
          <a:xfrm>
            <a:off x="608736" y="1128514"/>
            <a:ext cx="8287688" cy="1169551"/>
          </a:xfrm>
          <a:prstGeom prst="rect">
            <a:avLst/>
          </a:prstGeom>
          <a:noFill/>
        </p:spPr>
        <p:txBody>
          <a:bodyPr wrap="square" rtlCol="0">
            <a:spAutoFit/>
          </a:bodyPr>
          <a:lstStyle/>
          <a:p>
            <a:pPr marL="342900" indent="-342900" algn="just"/>
            <a:r>
              <a:rPr lang="es-ES" sz="1400" dirty="0">
                <a:latin typeface="TT Commons" panose="02000506040000020004" pitchFamily="50" charset="0"/>
              </a:rPr>
              <a:t>Las alteraciones del color de la piel reciben el nombre de </a:t>
            </a:r>
            <a:r>
              <a:rPr lang="es-ES" sz="1400" i="1" dirty="0">
                <a:latin typeface="TT Commons" panose="02000506040000020004" pitchFamily="50" charset="0"/>
              </a:rPr>
              <a:t>discromías</a:t>
            </a:r>
            <a:r>
              <a:rPr lang="es-ES" sz="1400" dirty="0">
                <a:latin typeface="TT Commons" panose="02000506040000020004" pitchFamily="50" charset="0"/>
              </a:rPr>
              <a:t>. A su vez, las discromías debidas a variaciones del pigmento </a:t>
            </a:r>
            <a:r>
              <a:rPr lang="es-ES" sz="1400" dirty="0" err="1">
                <a:latin typeface="TT Commons" panose="02000506040000020004" pitchFamily="50" charset="0"/>
              </a:rPr>
              <a:t>melánico</a:t>
            </a:r>
            <a:r>
              <a:rPr lang="es-ES" sz="1400" dirty="0">
                <a:latin typeface="TT Commons" panose="02000506040000020004" pitchFamily="50" charset="0"/>
              </a:rPr>
              <a:t>, pueden ser por exceso o por defecto, recibiendo el nombre de </a:t>
            </a:r>
            <a:r>
              <a:rPr lang="es-ES" sz="1400" dirty="0" err="1">
                <a:latin typeface="TT Commons" panose="02000506040000020004" pitchFamily="50" charset="0"/>
              </a:rPr>
              <a:t>hiper</a:t>
            </a:r>
            <a:r>
              <a:rPr lang="es-ES" sz="1400" dirty="0">
                <a:latin typeface="TT Commons" panose="02000506040000020004" pitchFamily="50" charset="0"/>
              </a:rPr>
              <a:t> o </a:t>
            </a:r>
            <a:r>
              <a:rPr lang="es-ES" sz="1400" dirty="0" err="1">
                <a:latin typeface="TT Commons" panose="02000506040000020004" pitchFamily="50" charset="0"/>
              </a:rPr>
              <a:t>hipomelanosis</a:t>
            </a:r>
            <a:r>
              <a:rPr lang="es-ES" sz="1400" dirty="0">
                <a:latin typeface="TT Commons" panose="02000506040000020004" pitchFamily="50" charset="0"/>
              </a:rPr>
              <a:t> respectivamente. La </a:t>
            </a:r>
            <a:r>
              <a:rPr lang="es-ES" sz="1400" dirty="0" err="1">
                <a:latin typeface="TT Commons" panose="02000506040000020004" pitchFamily="50" charset="0"/>
              </a:rPr>
              <a:t>hiperpigmentación</a:t>
            </a:r>
            <a:r>
              <a:rPr lang="es-ES" sz="1400" dirty="0">
                <a:latin typeface="TT Commons" panose="02000506040000020004" pitchFamily="50" charset="0"/>
              </a:rPr>
              <a:t> es un cambio en la coloración de la piel o mucosas, producido por el depósito de melanina, y localizado en la epidermis o en la dermis. </a:t>
            </a:r>
          </a:p>
          <a:p>
            <a:pPr marL="342900" indent="-342900" algn="just"/>
            <a:endParaRPr lang="es-ES" sz="1400" dirty="0">
              <a:latin typeface="TT Commons" panose="02000506040000020004" pitchFamily="50" charset="0"/>
            </a:endParaRPr>
          </a:p>
        </p:txBody>
      </p:sp>
      <p:sp>
        <p:nvSpPr>
          <p:cNvPr id="17" name="Título 8"/>
          <p:cNvSpPr>
            <a:spLocks noGrp="1"/>
          </p:cNvSpPr>
          <p:nvPr>
            <p:ph type="title"/>
          </p:nvPr>
        </p:nvSpPr>
        <p:spPr>
          <a:xfrm>
            <a:off x="698500" y="398871"/>
            <a:ext cx="3798669" cy="424732"/>
          </a:xfrm>
        </p:spPr>
        <p:txBody>
          <a:bodyPr/>
          <a:lstStyle/>
          <a:p>
            <a:r>
              <a:rPr lang="es-ES" sz="2400" spc="300" dirty="0">
                <a:latin typeface="Bebas Neue Regular" panose="00000500000000000000" pitchFamily="50" charset="0"/>
              </a:rPr>
              <a:t>Causas de la pigmentación</a:t>
            </a:r>
          </a:p>
        </p:txBody>
      </p:sp>
    </p:spTree>
    <p:extLst>
      <p:ext uri="{BB962C8B-B14F-4D97-AF65-F5344CB8AC3E}">
        <p14:creationId xmlns:p14="http://schemas.microsoft.com/office/powerpoint/2010/main" val="972980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CuadroTexto"/>
          <p:cNvSpPr txBox="1"/>
          <p:nvPr/>
        </p:nvSpPr>
        <p:spPr>
          <a:xfrm>
            <a:off x="698500" y="1632570"/>
            <a:ext cx="4262791" cy="2046714"/>
          </a:xfrm>
          <a:prstGeom prst="rect">
            <a:avLst/>
          </a:prstGeom>
          <a:noFill/>
        </p:spPr>
        <p:txBody>
          <a:bodyPr wrap="square" rtlCol="0">
            <a:spAutoFit/>
          </a:bodyPr>
          <a:lstStyle/>
          <a:p>
            <a:r>
              <a:rPr lang="es-ES" dirty="0">
                <a:latin typeface="TT Commons" panose="02000506040000020004" pitchFamily="50" charset="0"/>
              </a:rPr>
              <a:t>¿QUÉ FACTORES INFLUYEN EN LA HIPERPIGMENTACIÓN?</a:t>
            </a:r>
          </a:p>
          <a:p>
            <a:endParaRPr lang="es-ES" sz="1400" b="1" dirty="0">
              <a:latin typeface="TT Commons" panose="02000506040000020004" pitchFamily="50" charset="0"/>
            </a:endParaRPr>
          </a:p>
          <a:p>
            <a:endParaRPr lang="es-ES" sz="1400" b="1" dirty="0">
              <a:latin typeface="TT Commons" panose="02000506040000020004" pitchFamily="50" charset="0"/>
            </a:endParaRPr>
          </a:p>
          <a:p>
            <a:r>
              <a:rPr lang="es-ES" sz="1400" dirty="0">
                <a:latin typeface="TT Commons" panose="02000506040000020004" pitchFamily="50" charset="0"/>
              </a:rPr>
              <a:t>Las principales causas que provocan manchas o zonas oscuras son básicamente las siguientes:</a:t>
            </a:r>
          </a:p>
          <a:p>
            <a:endParaRPr lang="es-ES" sz="1400" dirty="0">
              <a:latin typeface="TT Commons" panose="02000506040000020004" pitchFamily="50" charset="0"/>
            </a:endParaRPr>
          </a:p>
          <a:p>
            <a:pPr marL="342900" indent="-342900">
              <a:lnSpc>
                <a:spcPct val="150000"/>
              </a:lnSpc>
            </a:pPr>
            <a:endParaRPr lang="es-ES" sz="1400" dirty="0">
              <a:latin typeface="TT Commons" panose="02000506040000020004" pitchFamily="50" charset="0"/>
            </a:endParaRPr>
          </a:p>
        </p:txBody>
      </p:sp>
      <p:pic>
        <p:nvPicPr>
          <p:cNvPr id="1026" name="Picture 2"/>
          <p:cNvPicPr>
            <a:picLocks noChangeAspect="1" noChangeArrowheads="1"/>
          </p:cNvPicPr>
          <p:nvPr/>
        </p:nvPicPr>
        <p:blipFill>
          <a:blip r:embed="rId2" cstate="print"/>
          <a:srcRect/>
          <a:stretch>
            <a:fillRect/>
          </a:stretch>
        </p:blipFill>
        <p:spPr bwMode="auto">
          <a:xfrm>
            <a:off x="5656064" y="1128514"/>
            <a:ext cx="3312368" cy="3524699"/>
          </a:xfrm>
          <a:prstGeom prst="rect">
            <a:avLst/>
          </a:prstGeom>
          <a:noFill/>
          <a:ln w="9525">
            <a:noFill/>
            <a:miter lim="800000"/>
            <a:headEnd/>
            <a:tailEnd/>
          </a:ln>
        </p:spPr>
      </p:pic>
      <p:sp>
        <p:nvSpPr>
          <p:cNvPr id="14" name="Título 8"/>
          <p:cNvSpPr>
            <a:spLocks noGrp="1"/>
          </p:cNvSpPr>
          <p:nvPr>
            <p:ph type="title"/>
          </p:nvPr>
        </p:nvSpPr>
        <p:spPr>
          <a:xfrm>
            <a:off x="698500" y="398871"/>
            <a:ext cx="3798669" cy="424732"/>
          </a:xfrm>
        </p:spPr>
        <p:txBody>
          <a:bodyPr/>
          <a:lstStyle/>
          <a:p>
            <a:r>
              <a:rPr lang="es-ES" sz="2400" spc="300" dirty="0">
                <a:latin typeface="Bebas Neue Regular" panose="00000500000000000000" pitchFamily="50" charset="0"/>
              </a:rPr>
              <a:t>Causas de la pigmentación</a:t>
            </a:r>
          </a:p>
        </p:txBody>
      </p:sp>
    </p:spTree>
    <p:extLst>
      <p:ext uri="{BB962C8B-B14F-4D97-AF65-F5344CB8AC3E}">
        <p14:creationId xmlns:p14="http://schemas.microsoft.com/office/powerpoint/2010/main" val="97298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615504" y="1056506"/>
            <a:ext cx="8208912" cy="523220"/>
          </a:xfrm>
          <a:prstGeom prst="rect">
            <a:avLst/>
          </a:prstGeom>
          <a:noFill/>
        </p:spPr>
        <p:txBody>
          <a:bodyPr wrap="square" rtlCol="0">
            <a:spAutoFit/>
          </a:bodyPr>
          <a:lstStyle/>
          <a:p>
            <a:pPr marL="342900" indent="-342900" algn="just"/>
            <a:r>
              <a:rPr lang="es-ES" sz="1400" dirty="0">
                <a:latin typeface="TT Commons" panose="02000506040000020004" pitchFamily="50" charset="0"/>
              </a:rPr>
              <a:t>El </a:t>
            </a:r>
            <a:r>
              <a:rPr lang="es-ES" sz="1400" dirty="0" err="1">
                <a:latin typeface="TT Commons" panose="02000506040000020004" pitchFamily="50" charset="0"/>
              </a:rPr>
              <a:t>melasma</a:t>
            </a:r>
            <a:r>
              <a:rPr lang="es-ES" sz="1400" dirty="0">
                <a:latin typeface="TT Commons" panose="02000506040000020004" pitchFamily="50" charset="0"/>
              </a:rPr>
              <a:t> es una </a:t>
            </a:r>
            <a:r>
              <a:rPr lang="es-ES" sz="1400" dirty="0" err="1">
                <a:latin typeface="TT Commons" panose="02000506040000020004" pitchFamily="50" charset="0"/>
              </a:rPr>
              <a:t>hiperpigmentación</a:t>
            </a:r>
            <a:r>
              <a:rPr lang="es-ES" sz="1400" dirty="0">
                <a:latin typeface="TT Commons" panose="02000506040000020004" pitchFamily="50" charset="0"/>
              </a:rPr>
              <a:t> epidérmica </a:t>
            </a:r>
            <a:r>
              <a:rPr lang="es-ES" sz="1400" dirty="0" err="1">
                <a:latin typeface="TT Commons" panose="02000506040000020004" pitchFamily="50" charset="0"/>
              </a:rPr>
              <a:t>melanocítica</a:t>
            </a:r>
            <a:r>
              <a:rPr lang="es-ES" sz="1400" dirty="0">
                <a:latin typeface="TT Commons" panose="02000506040000020004" pitchFamily="50" charset="0"/>
              </a:rPr>
              <a:t>, es decir, se origina por un aumento del número de los </a:t>
            </a:r>
            <a:r>
              <a:rPr lang="es-ES" sz="1400" dirty="0" err="1">
                <a:latin typeface="TT Commons" panose="02000506040000020004" pitchFamily="50" charset="0"/>
              </a:rPr>
              <a:t>melanocitos</a:t>
            </a:r>
            <a:r>
              <a:rPr lang="es-ES" sz="1400" dirty="0">
                <a:latin typeface="TT Commons" panose="02000506040000020004" pitchFamily="50" charset="0"/>
              </a:rPr>
              <a:t> en la epidermis. </a:t>
            </a:r>
          </a:p>
        </p:txBody>
      </p:sp>
      <p:sp>
        <p:nvSpPr>
          <p:cNvPr id="26" name="25 CuadroTexto"/>
          <p:cNvSpPr txBox="1"/>
          <p:nvPr/>
        </p:nvSpPr>
        <p:spPr>
          <a:xfrm>
            <a:off x="3055392" y="1743095"/>
            <a:ext cx="5769024" cy="3754874"/>
          </a:xfrm>
          <a:prstGeom prst="rect">
            <a:avLst/>
          </a:prstGeom>
          <a:noFill/>
        </p:spPr>
        <p:txBody>
          <a:bodyPr wrap="square" rtlCol="0">
            <a:spAutoFit/>
          </a:bodyPr>
          <a:lstStyle/>
          <a:p>
            <a:pPr marL="342900" indent="-342900" algn="just"/>
            <a:r>
              <a:rPr lang="es-ES" sz="1400" dirty="0">
                <a:latin typeface="TT Commons" panose="02000506040000020004" pitchFamily="50" charset="0"/>
              </a:rPr>
              <a:t>El </a:t>
            </a:r>
            <a:r>
              <a:rPr lang="es-ES" sz="1400" dirty="0" err="1">
                <a:latin typeface="TT Commons" panose="02000506040000020004" pitchFamily="50" charset="0"/>
              </a:rPr>
              <a:t>melasma</a:t>
            </a:r>
            <a:r>
              <a:rPr lang="es-ES" sz="1400" dirty="0">
                <a:latin typeface="TT Commons" panose="02000506040000020004" pitchFamily="50" charset="0"/>
              </a:rPr>
              <a:t> es uno de los trastornos de la pigmentación más frecuentes  y que ocasiona gran número de consultas clínicas. Aparece en la mayoría de los casos en mujeres, principalmente asociado a embarazo y a la administración de preparados hormonales. La exposición a la luz solar cuando se tienen </a:t>
            </a:r>
            <a:r>
              <a:rPr lang="es-ES" sz="1400" dirty="0" err="1">
                <a:latin typeface="TT Commons" panose="02000506040000020004" pitchFamily="50" charset="0"/>
              </a:rPr>
              <a:t>melasma</a:t>
            </a:r>
            <a:r>
              <a:rPr lang="es-ES" sz="1400" dirty="0">
                <a:latin typeface="TT Commons" panose="02000506040000020004" pitchFamily="50" charset="0"/>
              </a:rPr>
              <a:t>, suele exacerbar el proceso.</a:t>
            </a:r>
          </a:p>
          <a:p>
            <a:pPr marL="342900" indent="-342900" algn="just"/>
            <a:endParaRPr lang="es-ES" sz="1400" dirty="0">
              <a:latin typeface="TT Commons" panose="02000506040000020004" pitchFamily="50" charset="0"/>
            </a:endParaRPr>
          </a:p>
          <a:p>
            <a:pPr marL="342900" indent="-342900" algn="just"/>
            <a:r>
              <a:rPr lang="es-ES" sz="1400" dirty="0">
                <a:latin typeface="TT Commons" panose="02000506040000020004" pitchFamily="50" charset="0"/>
              </a:rPr>
              <a:t>Las características clínicas del </a:t>
            </a:r>
            <a:r>
              <a:rPr lang="es-ES" sz="1400" dirty="0" err="1">
                <a:latin typeface="TT Commons" panose="02000506040000020004" pitchFamily="50" charset="0"/>
              </a:rPr>
              <a:t>melasma</a:t>
            </a:r>
            <a:r>
              <a:rPr lang="es-ES" sz="1400" dirty="0">
                <a:latin typeface="TT Commons" panose="02000506040000020004" pitchFamily="50" charset="0"/>
              </a:rPr>
              <a:t> pueden ser muy variadas y se describen tres tipos:</a:t>
            </a:r>
          </a:p>
          <a:p>
            <a:pPr marL="800100" lvl="1" indent="-342900" algn="just">
              <a:buFont typeface="Arial" pitchFamily="34" charset="0"/>
              <a:buChar char="•"/>
            </a:pPr>
            <a:r>
              <a:rPr lang="es-ES" sz="1400" b="1" dirty="0">
                <a:latin typeface="TT Commons" panose="02000506040000020004" pitchFamily="50" charset="0"/>
              </a:rPr>
              <a:t>Patrón centro facial </a:t>
            </a:r>
            <a:r>
              <a:rPr lang="es-ES" sz="1400" dirty="0">
                <a:latin typeface="TT Commons" panose="02000506040000020004" pitchFamily="50" charset="0"/>
              </a:rPr>
              <a:t>(frecuente): lesiones maculosas de color pardo en ambas mejillas, dorso de nariz, frente, labio superior y mandíbula.</a:t>
            </a:r>
          </a:p>
          <a:p>
            <a:pPr marL="800100" lvl="1" indent="-342900" algn="just">
              <a:buFont typeface="Arial" pitchFamily="34" charset="0"/>
              <a:buChar char="•"/>
            </a:pPr>
            <a:r>
              <a:rPr lang="es-ES" sz="1400" b="1" dirty="0">
                <a:latin typeface="TT Commons" panose="02000506040000020004" pitchFamily="50" charset="0"/>
              </a:rPr>
              <a:t>Patrón malar</a:t>
            </a:r>
            <a:r>
              <a:rPr lang="es-ES" sz="1400" dirty="0">
                <a:latin typeface="TT Commons" panose="02000506040000020004" pitchFamily="50" charset="0"/>
              </a:rPr>
              <a:t>: mejillas y dorso nasal.</a:t>
            </a:r>
          </a:p>
          <a:p>
            <a:pPr marL="800100" lvl="1" indent="-342900" algn="just">
              <a:buFont typeface="Arial" pitchFamily="34" charset="0"/>
              <a:buChar char="•"/>
            </a:pPr>
            <a:r>
              <a:rPr lang="es-ES" sz="1400" b="1" dirty="0">
                <a:latin typeface="TT Commons" panose="02000506040000020004" pitchFamily="50" charset="0"/>
              </a:rPr>
              <a:t>Patrón mandibular</a:t>
            </a:r>
          </a:p>
          <a:p>
            <a:pPr marL="800100" lvl="1" indent="-342900" algn="just">
              <a:buFont typeface="Arial" pitchFamily="34" charset="0"/>
              <a:buChar char="•"/>
            </a:pPr>
            <a:endParaRPr lang="es-ES" sz="1400" dirty="0">
              <a:latin typeface="TT Commons" panose="02000506040000020004" pitchFamily="50" charset="0"/>
            </a:endParaRPr>
          </a:p>
          <a:p>
            <a:pPr marL="342900" indent="-342900" algn="just"/>
            <a:endParaRPr lang="es-ES" sz="1400" dirty="0">
              <a:latin typeface="TT Commons" panose="02000506040000020004" pitchFamily="50" charset="0"/>
            </a:endParaRPr>
          </a:p>
          <a:p>
            <a:pPr marL="342900" indent="-342900" algn="just"/>
            <a:endParaRPr lang="es-ES" sz="1400" dirty="0">
              <a:latin typeface="TT Commons" panose="02000506040000020004" pitchFamily="50" charset="0"/>
            </a:endParaRPr>
          </a:p>
          <a:p>
            <a:pPr marL="342900" indent="-342900" algn="just"/>
            <a:endParaRPr lang="es-ES" sz="1400" dirty="0">
              <a:latin typeface="TT Commons" panose="02000506040000020004" pitchFamily="50" charset="0"/>
            </a:endParaRPr>
          </a:p>
          <a:p>
            <a:pPr marL="342900" indent="-342900" algn="just"/>
            <a:endParaRPr lang="es-ES" sz="1400" dirty="0">
              <a:latin typeface="TT Commons" panose="02000506040000020004" pitchFamily="50" charset="0"/>
            </a:endParaRPr>
          </a:p>
        </p:txBody>
      </p:sp>
      <p:pic>
        <p:nvPicPr>
          <p:cNvPr id="1026" name="Picture 2"/>
          <p:cNvPicPr>
            <a:picLocks noChangeAspect="1" noChangeArrowheads="1"/>
          </p:cNvPicPr>
          <p:nvPr/>
        </p:nvPicPr>
        <p:blipFill>
          <a:blip r:embed="rId2" cstate="print"/>
          <a:srcRect/>
          <a:stretch>
            <a:fillRect/>
          </a:stretch>
        </p:blipFill>
        <p:spPr bwMode="auto">
          <a:xfrm>
            <a:off x="1047552" y="1795750"/>
            <a:ext cx="1590675" cy="13525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047552" y="3523942"/>
            <a:ext cx="1638300" cy="1381125"/>
          </a:xfrm>
          <a:prstGeom prst="rect">
            <a:avLst/>
          </a:prstGeom>
          <a:noFill/>
          <a:ln w="9525">
            <a:noFill/>
            <a:miter lim="800000"/>
            <a:headEnd/>
            <a:tailEnd/>
          </a:ln>
        </p:spPr>
      </p:pic>
      <p:sp>
        <p:nvSpPr>
          <p:cNvPr id="14" name="13 CuadroTexto"/>
          <p:cNvSpPr txBox="1"/>
          <p:nvPr/>
        </p:nvSpPr>
        <p:spPr>
          <a:xfrm>
            <a:off x="1119560" y="3019886"/>
            <a:ext cx="1440160" cy="307777"/>
          </a:xfrm>
          <a:prstGeom prst="rect">
            <a:avLst/>
          </a:prstGeom>
          <a:noFill/>
        </p:spPr>
        <p:txBody>
          <a:bodyPr wrap="square" rtlCol="0">
            <a:spAutoFit/>
          </a:bodyPr>
          <a:lstStyle/>
          <a:p>
            <a:pPr algn="ctr"/>
            <a:r>
              <a:rPr lang="es-ES" sz="1400" b="1" dirty="0">
                <a:solidFill>
                  <a:schemeClr val="tx1">
                    <a:lumMod val="65000"/>
                    <a:lumOff val="35000"/>
                  </a:schemeClr>
                </a:solidFill>
              </a:rPr>
              <a:t>Piel normal</a:t>
            </a:r>
          </a:p>
        </p:txBody>
      </p:sp>
      <p:sp>
        <p:nvSpPr>
          <p:cNvPr id="16" name="15 CuadroTexto"/>
          <p:cNvSpPr txBox="1"/>
          <p:nvPr/>
        </p:nvSpPr>
        <p:spPr>
          <a:xfrm>
            <a:off x="1047552" y="4810794"/>
            <a:ext cx="1512168" cy="307777"/>
          </a:xfrm>
          <a:prstGeom prst="rect">
            <a:avLst/>
          </a:prstGeom>
          <a:noFill/>
        </p:spPr>
        <p:txBody>
          <a:bodyPr wrap="square" rtlCol="0">
            <a:spAutoFit/>
          </a:bodyPr>
          <a:lstStyle/>
          <a:p>
            <a:pPr algn="ctr"/>
            <a:r>
              <a:rPr lang="es-ES" sz="1400" b="1" dirty="0">
                <a:solidFill>
                  <a:schemeClr val="tx1">
                    <a:lumMod val="65000"/>
                    <a:lumOff val="35000"/>
                  </a:schemeClr>
                </a:solidFill>
              </a:rPr>
              <a:t>Piel con </a:t>
            </a:r>
            <a:r>
              <a:rPr lang="es-ES" sz="1400" b="1" dirty="0" err="1">
                <a:solidFill>
                  <a:schemeClr val="tx1">
                    <a:lumMod val="65000"/>
                    <a:lumOff val="35000"/>
                  </a:schemeClr>
                </a:solidFill>
              </a:rPr>
              <a:t>melasma</a:t>
            </a:r>
            <a:endParaRPr lang="es-ES" sz="1400" b="1" dirty="0">
              <a:solidFill>
                <a:schemeClr val="tx1">
                  <a:lumMod val="65000"/>
                  <a:lumOff val="35000"/>
                </a:schemeClr>
              </a:solidFill>
            </a:endParaRPr>
          </a:p>
        </p:txBody>
      </p:sp>
      <p:sp>
        <p:nvSpPr>
          <p:cNvPr id="22" name="Título 8"/>
          <p:cNvSpPr>
            <a:spLocks noGrp="1"/>
          </p:cNvSpPr>
          <p:nvPr>
            <p:ph type="title"/>
          </p:nvPr>
        </p:nvSpPr>
        <p:spPr>
          <a:xfrm>
            <a:off x="698500" y="398871"/>
            <a:ext cx="1362874" cy="424732"/>
          </a:xfrm>
        </p:spPr>
        <p:txBody>
          <a:bodyPr/>
          <a:lstStyle/>
          <a:p>
            <a:r>
              <a:rPr lang="es-ES" sz="2400" spc="300" dirty="0" err="1">
                <a:latin typeface="Bebas Neue Regular" panose="00000500000000000000" pitchFamily="50" charset="0"/>
              </a:rPr>
              <a:t>melasma</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543496" y="1030850"/>
            <a:ext cx="7776864" cy="307777"/>
          </a:xfrm>
          <a:prstGeom prst="rect">
            <a:avLst/>
          </a:prstGeom>
          <a:noFill/>
        </p:spPr>
        <p:txBody>
          <a:bodyPr wrap="square" rtlCol="0">
            <a:spAutoFit/>
          </a:bodyPr>
          <a:lstStyle/>
          <a:p>
            <a:pPr marL="342900" indent="-342900" algn="just"/>
            <a:r>
              <a:rPr lang="es-ES" sz="1400" dirty="0">
                <a:latin typeface="TT Commons" panose="02000506040000020004" pitchFamily="50" charset="0"/>
              </a:rPr>
              <a:t>Pueden existir diferentes mecanismos y tipos en la </a:t>
            </a:r>
            <a:r>
              <a:rPr lang="es-ES" sz="1400" dirty="0" err="1">
                <a:latin typeface="TT Commons" panose="02000506040000020004" pitchFamily="50" charset="0"/>
              </a:rPr>
              <a:t>hiperpigmentación</a:t>
            </a:r>
            <a:r>
              <a:rPr lang="es-ES" sz="1400" dirty="0">
                <a:latin typeface="TT Commons" panose="02000506040000020004" pitchFamily="50" charset="0"/>
              </a:rPr>
              <a:t> del </a:t>
            </a:r>
            <a:r>
              <a:rPr lang="es-ES" sz="1400" dirty="0" err="1">
                <a:latin typeface="TT Commons" panose="02000506040000020004" pitchFamily="50" charset="0"/>
              </a:rPr>
              <a:t>melasma</a:t>
            </a:r>
            <a:r>
              <a:rPr lang="es-ES" sz="1400" dirty="0">
                <a:latin typeface="TT Commons" panose="02000506040000020004" pitchFamily="50" charset="0"/>
              </a:rPr>
              <a:t>:</a:t>
            </a:r>
          </a:p>
        </p:txBody>
      </p:sp>
      <p:sp>
        <p:nvSpPr>
          <p:cNvPr id="14" name="13 Rectángulo"/>
          <p:cNvSpPr/>
          <p:nvPr/>
        </p:nvSpPr>
        <p:spPr>
          <a:xfrm>
            <a:off x="1623616" y="4336533"/>
            <a:ext cx="6357118" cy="90965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lumMod val="65000"/>
                    <a:lumOff val="35000"/>
                  </a:schemeClr>
                </a:solidFill>
                <a:latin typeface="TT Commons" panose="02000506040000020004" pitchFamily="50" charset="0"/>
              </a:rPr>
              <a:t>Para determinar la profundidad del pigmento y clasificar el </a:t>
            </a:r>
            <a:r>
              <a:rPr lang="es-ES" sz="1400" dirty="0" err="1">
                <a:solidFill>
                  <a:schemeClr val="tx1">
                    <a:lumMod val="65000"/>
                    <a:lumOff val="35000"/>
                  </a:schemeClr>
                </a:solidFill>
                <a:latin typeface="TT Commons" panose="02000506040000020004" pitchFamily="50" charset="0"/>
              </a:rPr>
              <a:t>melasma</a:t>
            </a:r>
            <a:r>
              <a:rPr lang="es-ES" sz="1400" dirty="0">
                <a:solidFill>
                  <a:schemeClr val="tx1">
                    <a:lumMod val="65000"/>
                    <a:lumOff val="35000"/>
                  </a:schemeClr>
                </a:solidFill>
                <a:latin typeface="TT Commons" panose="02000506040000020004" pitchFamily="50" charset="0"/>
              </a:rPr>
              <a:t> en superficial, profundo o mixto , es especialmente útil la </a:t>
            </a:r>
            <a:r>
              <a:rPr lang="es-ES" sz="1400" b="1" dirty="0">
                <a:solidFill>
                  <a:schemeClr val="tx1">
                    <a:lumMod val="65000"/>
                    <a:lumOff val="35000"/>
                  </a:schemeClr>
                </a:solidFill>
                <a:latin typeface="TT Commons" panose="02000506040000020004" pitchFamily="50" charset="0"/>
              </a:rPr>
              <a:t>lámpara </a:t>
            </a:r>
            <a:r>
              <a:rPr lang="es-ES" sz="1400" b="1" dirty="0" err="1">
                <a:solidFill>
                  <a:schemeClr val="tx1">
                    <a:lumMod val="65000"/>
                    <a:lumOff val="35000"/>
                  </a:schemeClr>
                </a:solidFill>
                <a:latin typeface="TT Commons" panose="02000506040000020004" pitchFamily="50" charset="0"/>
              </a:rPr>
              <a:t>wood</a:t>
            </a:r>
            <a:endParaRPr lang="es-ES" sz="1400" b="1" dirty="0">
              <a:solidFill>
                <a:schemeClr val="tx1">
                  <a:lumMod val="65000"/>
                  <a:lumOff val="35000"/>
                </a:schemeClr>
              </a:solidFill>
              <a:latin typeface="TT Commons" panose="02000506040000020004" pitchFamily="50" charset="0"/>
            </a:endParaRPr>
          </a:p>
        </p:txBody>
      </p:sp>
      <p:pic>
        <p:nvPicPr>
          <p:cNvPr id="2050" name="Picture 2"/>
          <p:cNvPicPr>
            <a:picLocks noChangeAspect="1" noChangeArrowheads="1"/>
          </p:cNvPicPr>
          <p:nvPr/>
        </p:nvPicPr>
        <p:blipFill>
          <a:blip r:embed="rId2" cstate="print"/>
          <a:srcRect/>
          <a:stretch>
            <a:fillRect/>
          </a:stretch>
        </p:blipFill>
        <p:spPr bwMode="auto">
          <a:xfrm>
            <a:off x="1623616" y="1338627"/>
            <a:ext cx="6357118" cy="3144959"/>
          </a:xfrm>
          <a:prstGeom prst="rect">
            <a:avLst/>
          </a:prstGeom>
          <a:noFill/>
          <a:ln w="9525">
            <a:noFill/>
            <a:miter lim="800000"/>
            <a:headEnd/>
            <a:tailEnd/>
          </a:ln>
        </p:spPr>
      </p:pic>
      <p:sp>
        <p:nvSpPr>
          <p:cNvPr id="12" name="Título 8"/>
          <p:cNvSpPr>
            <a:spLocks noGrp="1"/>
          </p:cNvSpPr>
          <p:nvPr>
            <p:ph type="title"/>
          </p:nvPr>
        </p:nvSpPr>
        <p:spPr>
          <a:xfrm>
            <a:off x="698500" y="398871"/>
            <a:ext cx="1362874" cy="424732"/>
          </a:xfrm>
        </p:spPr>
        <p:txBody>
          <a:bodyPr/>
          <a:lstStyle/>
          <a:p>
            <a:r>
              <a:rPr lang="es-ES" sz="2400" spc="300" dirty="0" err="1">
                <a:latin typeface="Bebas Neue Regular" panose="00000500000000000000" pitchFamily="50" charset="0"/>
              </a:rPr>
              <a:t>melasma</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975544" y="2640682"/>
            <a:ext cx="7344816" cy="244827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sp>
        <p:nvSpPr>
          <p:cNvPr id="26" name="25 CuadroTexto"/>
          <p:cNvSpPr txBox="1"/>
          <p:nvPr/>
        </p:nvSpPr>
        <p:spPr>
          <a:xfrm>
            <a:off x="975544" y="1056506"/>
            <a:ext cx="7344816" cy="1815882"/>
          </a:xfrm>
          <a:prstGeom prst="rect">
            <a:avLst/>
          </a:prstGeom>
          <a:noFill/>
        </p:spPr>
        <p:txBody>
          <a:bodyPr wrap="square" rtlCol="0">
            <a:spAutoFit/>
          </a:bodyPr>
          <a:lstStyle/>
          <a:p>
            <a:pPr marL="342900" indent="-342900" algn="just"/>
            <a:r>
              <a:rPr lang="es-ES" sz="1400" dirty="0">
                <a:latin typeface="TT Commons" panose="02000506040000020004" pitchFamily="50" charset="0"/>
              </a:rPr>
              <a:t>Para la valoración clínica de los </a:t>
            </a:r>
            <a:r>
              <a:rPr lang="es-ES" sz="1400" dirty="0" err="1">
                <a:latin typeface="TT Commons" panose="02000506040000020004" pitchFamily="50" charset="0"/>
              </a:rPr>
              <a:t>melasmas</a:t>
            </a:r>
            <a:r>
              <a:rPr lang="es-ES" sz="1400" dirty="0">
                <a:latin typeface="TT Commons" panose="02000506040000020004" pitchFamily="50" charset="0"/>
              </a:rPr>
              <a:t>, es especialmente útil el </a:t>
            </a:r>
            <a:r>
              <a:rPr lang="es-ES" sz="1400" b="1" i="1" dirty="0">
                <a:latin typeface="TT Commons" panose="02000506040000020004" pitchFamily="50" charset="0"/>
              </a:rPr>
              <a:t>índice MASI  </a:t>
            </a:r>
            <a:r>
              <a:rPr lang="es-ES" sz="1400" i="1" dirty="0">
                <a:latin typeface="TT Commons" panose="02000506040000020004" pitchFamily="50" charset="0"/>
              </a:rPr>
              <a:t>(</a:t>
            </a:r>
            <a:r>
              <a:rPr lang="es-ES" sz="1400" i="1" dirty="0" err="1">
                <a:latin typeface="TT Commons" panose="02000506040000020004" pitchFamily="50" charset="0"/>
              </a:rPr>
              <a:t>Melasma</a:t>
            </a:r>
            <a:r>
              <a:rPr lang="es-ES" sz="1400" i="1" dirty="0">
                <a:latin typeface="TT Commons" panose="02000506040000020004" pitchFamily="50" charset="0"/>
              </a:rPr>
              <a:t> </a:t>
            </a:r>
            <a:r>
              <a:rPr lang="es-ES" sz="1400" i="1" dirty="0" err="1">
                <a:latin typeface="TT Commons" panose="02000506040000020004" pitchFamily="50" charset="0"/>
              </a:rPr>
              <a:t>Area</a:t>
            </a:r>
            <a:r>
              <a:rPr lang="es-ES" sz="1400" i="1" dirty="0">
                <a:latin typeface="TT Commons" panose="02000506040000020004" pitchFamily="50" charset="0"/>
              </a:rPr>
              <a:t> and </a:t>
            </a:r>
            <a:r>
              <a:rPr lang="es-ES" sz="1400" i="1" dirty="0" err="1">
                <a:latin typeface="TT Commons" panose="02000506040000020004" pitchFamily="50" charset="0"/>
              </a:rPr>
              <a:t>Severity</a:t>
            </a:r>
            <a:r>
              <a:rPr lang="es-ES" sz="1400" i="1" dirty="0">
                <a:latin typeface="TT Commons" panose="02000506040000020004" pitchFamily="50" charset="0"/>
              </a:rPr>
              <a:t> </a:t>
            </a:r>
            <a:r>
              <a:rPr lang="es-ES" sz="1400" i="1" dirty="0" err="1">
                <a:latin typeface="TT Commons" panose="02000506040000020004" pitchFamily="50" charset="0"/>
              </a:rPr>
              <a:t>Index</a:t>
            </a:r>
            <a:r>
              <a:rPr lang="es-ES" sz="1400" i="1" dirty="0">
                <a:latin typeface="TT Commons" panose="02000506040000020004" pitchFamily="50" charset="0"/>
              </a:rPr>
              <a:t>) </a:t>
            </a:r>
            <a:r>
              <a:rPr lang="es-ES" sz="1400" dirty="0">
                <a:latin typeface="TT Commons" panose="02000506040000020004" pitchFamily="50" charset="0"/>
              </a:rPr>
              <a:t>que divide la cara en cuatro áreas: frente, región malar derecha e izquierda que corresponden al 30% de la superficial facial y la barbilla con el labio superior (el 10% restante). </a:t>
            </a:r>
          </a:p>
          <a:p>
            <a:pPr marL="342900" indent="-342900" algn="just"/>
            <a:r>
              <a:rPr lang="es-ES" sz="1400" dirty="0">
                <a:latin typeface="TT Commons" panose="02000506040000020004" pitchFamily="50" charset="0"/>
              </a:rPr>
              <a:t>El índice MASI  valora la extensión, gravedad/intensidad y homogeneidad de la pigmentación. </a:t>
            </a:r>
          </a:p>
          <a:p>
            <a:pPr marL="342900" indent="-342900" algn="just"/>
            <a:endParaRPr lang="es-ES" sz="1400" dirty="0">
              <a:latin typeface="TT Commons" panose="02000506040000020004" pitchFamily="50" charset="0"/>
            </a:endParaRPr>
          </a:p>
          <a:p>
            <a:pPr marL="342900" indent="-342900" algn="just"/>
            <a:endParaRPr lang="es-ES" sz="1400" dirty="0">
              <a:latin typeface="TT Commons" panose="02000506040000020004" pitchFamily="50" charset="0"/>
            </a:endParaRPr>
          </a:p>
          <a:p>
            <a:pPr marL="342900" indent="-342900" algn="just"/>
            <a:endParaRPr lang="es-ES" sz="1400" dirty="0">
              <a:latin typeface="TT Commons" panose="02000506040000020004" pitchFamily="50" charset="0"/>
            </a:endParaRPr>
          </a:p>
          <a:p>
            <a:pPr marL="342900" indent="-342900" algn="just"/>
            <a:endParaRPr lang="es-ES" sz="1400" dirty="0">
              <a:latin typeface="TT Commons" panose="02000506040000020004" pitchFamily="50" charset="0"/>
            </a:endParaRPr>
          </a:p>
        </p:txBody>
      </p:sp>
      <p:sp>
        <p:nvSpPr>
          <p:cNvPr id="12" name="11 CuadroTexto"/>
          <p:cNvSpPr txBox="1"/>
          <p:nvPr/>
        </p:nvSpPr>
        <p:spPr>
          <a:xfrm>
            <a:off x="1119560" y="2712690"/>
            <a:ext cx="3528392" cy="1815882"/>
          </a:xfrm>
          <a:prstGeom prst="rect">
            <a:avLst/>
          </a:prstGeom>
          <a:noFill/>
        </p:spPr>
        <p:txBody>
          <a:bodyPr wrap="square" rtlCol="0">
            <a:spAutoFit/>
          </a:bodyPr>
          <a:lstStyle/>
          <a:p>
            <a:pPr marL="342900" indent="-342900">
              <a:buAutoNum type="alphaUcPeriod"/>
            </a:pPr>
            <a:r>
              <a:rPr lang="es-ES" sz="1400" b="1" dirty="0">
                <a:latin typeface="TT Commons" panose="02000506040000020004" pitchFamily="50" charset="0"/>
              </a:rPr>
              <a:t>Extensión: del 1 al 6</a:t>
            </a:r>
          </a:p>
          <a:p>
            <a:pPr marL="342900" indent="-342900"/>
            <a:r>
              <a:rPr lang="es-ES" sz="1400" dirty="0">
                <a:latin typeface="TT Commons" panose="02000506040000020004" pitchFamily="50" charset="0"/>
              </a:rPr>
              <a:t>-0 no hay afectación</a:t>
            </a:r>
          </a:p>
          <a:p>
            <a:pPr marL="342900" indent="-342900"/>
            <a:r>
              <a:rPr lang="es-ES" sz="1400" dirty="0">
                <a:latin typeface="TT Commons" panose="02000506040000020004" pitchFamily="50" charset="0"/>
              </a:rPr>
              <a:t>-1 Se afecta menos del 10%</a:t>
            </a:r>
          </a:p>
          <a:p>
            <a:pPr marL="342900" indent="-342900"/>
            <a:r>
              <a:rPr lang="es-ES" sz="1400" dirty="0">
                <a:latin typeface="TT Commons" panose="02000506040000020004" pitchFamily="50" charset="0"/>
              </a:rPr>
              <a:t>-2 Se afecta entre el 10% y 30%</a:t>
            </a:r>
          </a:p>
          <a:p>
            <a:pPr marL="342900" indent="-342900"/>
            <a:r>
              <a:rPr lang="es-ES" sz="1400" dirty="0">
                <a:latin typeface="TT Commons" panose="02000506040000020004" pitchFamily="50" charset="0"/>
              </a:rPr>
              <a:t>-3 Se afecta entre el 30% y 50%</a:t>
            </a:r>
          </a:p>
          <a:p>
            <a:pPr marL="342900" indent="-342900"/>
            <a:r>
              <a:rPr lang="es-ES" sz="1400" dirty="0">
                <a:latin typeface="TT Commons" panose="02000506040000020004" pitchFamily="50" charset="0"/>
              </a:rPr>
              <a:t>-4 Se afecta entre el 50% y 70%</a:t>
            </a:r>
          </a:p>
          <a:p>
            <a:pPr marL="342900" indent="-342900"/>
            <a:r>
              <a:rPr lang="es-ES" sz="1400" dirty="0">
                <a:latin typeface="TT Commons" panose="02000506040000020004" pitchFamily="50" charset="0"/>
              </a:rPr>
              <a:t>-5 Se afecta entre el 70% y 90%</a:t>
            </a:r>
          </a:p>
          <a:p>
            <a:pPr marL="342900" indent="-342900"/>
            <a:r>
              <a:rPr lang="es-ES" sz="1400" dirty="0">
                <a:latin typeface="TT Commons" panose="02000506040000020004" pitchFamily="50" charset="0"/>
              </a:rPr>
              <a:t>-6 Se afecta la totalidad de la piel de la región.</a:t>
            </a:r>
          </a:p>
        </p:txBody>
      </p:sp>
      <p:sp>
        <p:nvSpPr>
          <p:cNvPr id="13" name="12 CuadroTexto"/>
          <p:cNvSpPr txBox="1"/>
          <p:nvPr/>
        </p:nvSpPr>
        <p:spPr>
          <a:xfrm>
            <a:off x="5440040" y="2721982"/>
            <a:ext cx="2736304" cy="1815882"/>
          </a:xfrm>
          <a:prstGeom prst="rect">
            <a:avLst/>
          </a:prstGeom>
          <a:noFill/>
        </p:spPr>
        <p:txBody>
          <a:bodyPr wrap="square" rtlCol="0">
            <a:spAutoFit/>
          </a:bodyPr>
          <a:lstStyle/>
          <a:p>
            <a:pPr marL="342900" indent="-342900"/>
            <a:r>
              <a:rPr lang="es-ES" sz="1400" b="1" dirty="0">
                <a:latin typeface="TT Commons" panose="02000506040000020004" pitchFamily="50" charset="0"/>
              </a:rPr>
              <a:t>D. Valoración de la gravedad o intensidad comparada con la piel sana de alrededor.</a:t>
            </a:r>
          </a:p>
          <a:p>
            <a:pPr marL="342900" indent="-342900"/>
            <a:r>
              <a:rPr lang="es-ES" sz="1400" dirty="0">
                <a:latin typeface="TT Commons" panose="02000506040000020004" pitchFamily="50" charset="0"/>
              </a:rPr>
              <a:t>-0 Ausente</a:t>
            </a:r>
          </a:p>
          <a:p>
            <a:pPr marL="342900" indent="-342900"/>
            <a:r>
              <a:rPr lang="es-ES" sz="1400" dirty="0">
                <a:latin typeface="TT Commons" panose="02000506040000020004" pitchFamily="50" charset="0"/>
              </a:rPr>
              <a:t>-1 Ligera</a:t>
            </a:r>
          </a:p>
          <a:p>
            <a:pPr marL="342900" indent="-342900"/>
            <a:r>
              <a:rPr lang="es-ES" sz="1400" dirty="0">
                <a:latin typeface="TT Commons" panose="02000506040000020004" pitchFamily="50" charset="0"/>
              </a:rPr>
              <a:t>-2 Media</a:t>
            </a:r>
          </a:p>
          <a:p>
            <a:pPr marL="342900" indent="-342900"/>
            <a:r>
              <a:rPr lang="es-ES" sz="1400" dirty="0">
                <a:latin typeface="TT Commons" panose="02000506040000020004" pitchFamily="50" charset="0"/>
              </a:rPr>
              <a:t>-3 Marcada</a:t>
            </a:r>
          </a:p>
          <a:p>
            <a:pPr marL="342900" indent="-342900"/>
            <a:r>
              <a:rPr lang="es-ES" sz="1400" dirty="0">
                <a:latin typeface="TT Commons" panose="02000506040000020004" pitchFamily="50" charset="0"/>
              </a:rPr>
              <a:t>-4 Severa</a:t>
            </a:r>
          </a:p>
        </p:txBody>
      </p:sp>
      <p:sp>
        <p:nvSpPr>
          <p:cNvPr id="16" name="15 CuadroTexto"/>
          <p:cNvSpPr txBox="1"/>
          <p:nvPr/>
        </p:nvSpPr>
        <p:spPr>
          <a:xfrm>
            <a:off x="1119560" y="4738206"/>
            <a:ext cx="3960440" cy="307777"/>
          </a:xfrm>
          <a:prstGeom prst="rect">
            <a:avLst/>
          </a:prstGeom>
          <a:noFill/>
        </p:spPr>
        <p:txBody>
          <a:bodyPr wrap="square" rtlCol="0">
            <a:spAutoFit/>
          </a:bodyPr>
          <a:lstStyle/>
          <a:p>
            <a:r>
              <a:rPr lang="es-ES" sz="1400" b="1" dirty="0">
                <a:latin typeface="TT Commons" panose="02000506040000020004" pitchFamily="50" charset="0"/>
              </a:rPr>
              <a:t>H.</a:t>
            </a:r>
            <a:r>
              <a:rPr lang="es-ES" sz="1400" dirty="0">
                <a:latin typeface="TT Commons" panose="02000506040000020004" pitchFamily="50" charset="0"/>
              </a:rPr>
              <a:t> </a:t>
            </a:r>
            <a:r>
              <a:rPr lang="es-ES" sz="1400" b="1" dirty="0">
                <a:latin typeface="TT Commons" panose="02000506040000020004" pitchFamily="50" charset="0"/>
              </a:rPr>
              <a:t>Homogeneidad de la pigmentación</a:t>
            </a:r>
            <a:r>
              <a:rPr lang="es-ES" sz="1400" dirty="0">
                <a:latin typeface="TT Commons" panose="02000506040000020004" pitchFamily="50" charset="0"/>
              </a:rPr>
              <a:t>. Igual que D.</a:t>
            </a:r>
          </a:p>
        </p:txBody>
      </p:sp>
      <p:sp>
        <p:nvSpPr>
          <p:cNvPr id="17" name="Título 8"/>
          <p:cNvSpPr>
            <a:spLocks noGrp="1"/>
          </p:cNvSpPr>
          <p:nvPr>
            <p:ph type="title"/>
          </p:nvPr>
        </p:nvSpPr>
        <p:spPr>
          <a:xfrm>
            <a:off x="698500" y="398871"/>
            <a:ext cx="1362874" cy="424732"/>
          </a:xfrm>
        </p:spPr>
        <p:txBody>
          <a:bodyPr/>
          <a:lstStyle/>
          <a:p>
            <a:r>
              <a:rPr lang="es-ES" sz="2400" spc="300" dirty="0" err="1">
                <a:latin typeface="Bebas Neue Regular" panose="00000500000000000000" pitchFamily="50" charset="0"/>
              </a:rPr>
              <a:t>melasma</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Tema4 atache</Template>
  <TotalTime>36991</TotalTime>
  <Words>4930</Words>
  <Application>Microsoft Office PowerPoint</Application>
  <PresentationFormat>Personalizado</PresentationFormat>
  <Paragraphs>424</Paragraphs>
  <Slides>46</Slides>
  <Notes>4</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46</vt:i4>
      </vt:variant>
    </vt:vector>
  </HeadingPairs>
  <TitlesOfParts>
    <vt:vector size="57" baseType="lpstr">
      <vt:lpstr>Arial</vt:lpstr>
      <vt:lpstr>Arial Black</vt:lpstr>
      <vt:lpstr>Bebas Neue Regular</vt:lpstr>
      <vt:lpstr>Calibri</vt:lpstr>
      <vt:lpstr>Carlito</vt:lpstr>
      <vt:lpstr>Courier New</vt:lpstr>
      <vt:lpstr>Gotham Rounded Book</vt:lpstr>
      <vt:lpstr>TT Commons</vt:lpstr>
      <vt:lpstr>TT Commons Light</vt:lpstr>
      <vt:lpstr>Verdana</vt:lpstr>
      <vt:lpstr>Tema4 atache</vt:lpstr>
      <vt:lpstr>Presentación de PowerPoint</vt:lpstr>
      <vt:lpstr>Causas de la pigmentación</vt:lpstr>
      <vt:lpstr>Causas de la pigmentación</vt:lpstr>
      <vt:lpstr>Causas de la pigmentación</vt:lpstr>
      <vt:lpstr>Causas de la pigmentación</vt:lpstr>
      <vt:lpstr>Causas de la pigmentación</vt:lpstr>
      <vt:lpstr>melasma</vt:lpstr>
      <vt:lpstr>melasma</vt:lpstr>
      <vt:lpstr>melasma</vt:lpstr>
      <vt:lpstr>Agentes despigmentantes y protectores</vt:lpstr>
      <vt:lpstr>DESPIGMEN P3</vt:lpstr>
      <vt:lpstr>Presentación de PowerPoint</vt:lpstr>
      <vt:lpstr>DESPIGMEN P3</vt:lpstr>
      <vt:lpstr>Principios activos</vt:lpstr>
      <vt:lpstr>Ácido tranexámico</vt:lpstr>
      <vt:lpstr>Ácido tranexámico</vt:lpstr>
      <vt:lpstr>Ácido tranexámico</vt:lpstr>
      <vt:lpstr>NIACINAMIDA</vt:lpstr>
      <vt:lpstr>NIACINAMIDA</vt:lpstr>
      <vt:lpstr>ÁCIDO KÓJICO</vt:lpstr>
      <vt:lpstr>Alfa arbutina</vt:lpstr>
      <vt:lpstr>Glycyrrhiza glabra</vt:lpstr>
      <vt:lpstr>Ácido láctico</vt:lpstr>
      <vt:lpstr>retinol</vt:lpstr>
      <vt:lpstr>Vitamina c</vt:lpstr>
      <vt:lpstr>Ácido ferúlico</vt:lpstr>
      <vt:lpstr>POLYPODIUM LEUCOTOMOS</vt:lpstr>
      <vt:lpstr>HYPERICUM PERFORATUM</vt:lpstr>
      <vt:lpstr>Ácido hialurónico y colágeno soluble</vt:lpstr>
      <vt:lpstr>HIDROLIZADO DE HARINA TRIGO </vt:lpstr>
      <vt:lpstr>Presentación de PowerPoint</vt:lpstr>
      <vt:lpstr>Despigmen p3</vt:lpstr>
      <vt:lpstr>FAIR SKIN DUO: FÓRMULA</vt:lpstr>
      <vt:lpstr>FAIR SKIN DUO: CARACTERÍSTICAS</vt:lpstr>
      <vt:lpstr>FAIR SKIN DUO: BENEFICIOS</vt:lpstr>
      <vt:lpstr>Despigmen p3 serum</vt:lpstr>
      <vt:lpstr>Serum: SERUM DESPIGMENTANTE MATIFICANTE </vt:lpstr>
      <vt:lpstr>day cream 50+ spf: DESPIGMENTANTE FOTOPROTECTORA </vt:lpstr>
      <vt:lpstr>punctual cream: CREMA DESPIGMENTANTE PUNTUAL </vt:lpstr>
      <vt:lpstr>whitening milk: LECHE DESPIGMENTANTE CORPORAL 250 ML</vt:lpstr>
      <vt:lpstr>Presentación de PowerPoint</vt:lpstr>
      <vt:lpstr>DESPIGMEN P3 ANTIATACHES PROGRAM</vt:lpstr>
      <vt:lpstr>COMPLEX ACTIVATE</vt:lpstr>
      <vt:lpstr>ACTION SERUM</vt:lpstr>
      <vt:lpstr>BRIGHT PROMASK</vt:lpstr>
      <vt:lpstr>SPOT REPAIR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CMB</dc:creator>
  <cp:lastModifiedBy>Lorena Martínez</cp:lastModifiedBy>
  <cp:revision>2592</cp:revision>
  <cp:lastPrinted>2017-10-20T06:50:32Z</cp:lastPrinted>
  <dcterms:created xsi:type="dcterms:W3CDTF">2017-06-09T06:59:31Z</dcterms:created>
  <dcterms:modified xsi:type="dcterms:W3CDTF">2025-06-19T07:00:44Z</dcterms:modified>
</cp:coreProperties>
</file>