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7"/>
  </p:notesMasterIdLst>
  <p:sldIdLst>
    <p:sldId id="278" r:id="rId2"/>
    <p:sldId id="257" r:id="rId3"/>
    <p:sldId id="258" r:id="rId4"/>
    <p:sldId id="259" r:id="rId5"/>
    <p:sldId id="279" r:id="rId6"/>
    <p:sldId id="260" r:id="rId7"/>
    <p:sldId id="261" r:id="rId8"/>
    <p:sldId id="262" r:id="rId9"/>
    <p:sldId id="263" r:id="rId10"/>
    <p:sldId id="264" r:id="rId11"/>
    <p:sldId id="265" r:id="rId12"/>
    <p:sldId id="269" r:id="rId13"/>
    <p:sldId id="266" r:id="rId14"/>
    <p:sldId id="267" r:id="rId15"/>
    <p:sldId id="268" r:id="rId16"/>
    <p:sldId id="270" r:id="rId17"/>
    <p:sldId id="271" r:id="rId18"/>
    <p:sldId id="272" r:id="rId19"/>
    <p:sldId id="273" r:id="rId20"/>
    <p:sldId id="274" r:id="rId21"/>
    <p:sldId id="280" r:id="rId22"/>
    <p:sldId id="281" r:id="rId23"/>
    <p:sldId id="275" r:id="rId24"/>
    <p:sldId id="276" r:id="rId25"/>
    <p:sldId id="277" r:id="rId26"/>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92" y="90"/>
      </p:cViewPr>
      <p:guideLst>
        <p:guide orient="horz" pos="1828"/>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797800" cy="45085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10193338" y="0"/>
            <a:ext cx="7797800" cy="450850"/>
          </a:xfrm>
          <a:prstGeom prst="rect">
            <a:avLst/>
          </a:prstGeom>
        </p:spPr>
        <p:txBody>
          <a:bodyPr vert="horz" lIns="91440" tIns="45720" rIns="91440" bIns="45720" rtlCol="0"/>
          <a:lstStyle>
            <a:lvl1pPr algn="r">
              <a:defRPr sz="1200"/>
            </a:lvl1pPr>
          </a:lstStyle>
          <a:p>
            <a:fld id="{BEFD5E59-DA78-4F4C-ADF8-AB9CD502703C}" type="datetimeFigureOut">
              <a:rPr lang="en-US" smtClean="0"/>
              <a:t>1/31/2024</a:t>
            </a:fld>
            <a:endParaRPr lang="en-US"/>
          </a:p>
        </p:txBody>
      </p:sp>
      <p:sp>
        <p:nvSpPr>
          <p:cNvPr id="4" name="Marcador de imagen de diapositiva 3"/>
          <p:cNvSpPr>
            <a:spLocks noGrp="1" noRot="1" noChangeAspect="1"/>
          </p:cNvSpPr>
          <p:nvPr>
            <p:ph type="sldImg" idx="2"/>
          </p:nvPr>
        </p:nvSpPr>
        <p:spPr>
          <a:xfrm>
            <a:off x="6297613" y="1125538"/>
            <a:ext cx="5400675" cy="30384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800225" y="4333875"/>
            <a:ext cx="14395450" cy="3544888"/>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553450"/>
            <a:ext cx="7797800" cy="45085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10193338" y="8553450"/>
            <a:ext cx="7797800" cy="450850"/>
          </a:xfrm>
          <a:prstGeom prst="rect">
            <a:avLst/>
          </a:prstGeom>
        </p:spPr>
        <p:txBody>
          <a:bodyPr vert="horz" lIns="91440" tIns="45720" rIns="91440" bIns="45720" rtlCol="0" anchor="b"/>
          <a:lstStyle>
            <a:lvl1pPr algn="r">
              <a:defRPr sz="1200"/>
            </a:lvl1pPr>
          </a:lstStyle>
          <a:p>
            <a:fld id="{ADB3E4DC-137F-4DB8-813C-B1DD3CE61BA9}" type="slidenum">
              <a:rPr lang="en-US" smtClean="0"/>
              <a:t>‹Nº›</a:t>
            </a:fld>
            <a:endParaRPr lang="en-US"/>
          </a:p>
        </p:txBody>
      </p:sp>
    </p:spTree>
    <p:extLst>
      <p:ext uri="{BB962C8B-B14F-4D97-AF65-F5344CB8AC3E}">
        <p14:creationId xmlns:p14="http://schemas.microsoft.com/office/powerpoint/2010/main" val="146729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B3E4DC-137F-4DB8-813C-B1DD3CE61BA9}" type="slidenum">
              <a:rPr lang="en-US" smtClean="0"/>
              <a:t>8</a:t>
            </a:fld>
            <a:endParaRPr lang="en-US"/>
          </a:p>
        </p:txBody>
      </p:sp>
    </p:spTree>
    <p:extLst>
      <p:ext uri="{BB962C8B-B14F-4D97-AF65-F5344CB8AC3E}">
        <p14:creationId xmlns:p14="http://schemas.microsoft.com/office/powerpoint/2010/main" val="2446305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smtClean="0">
                <a:latin typeface="Bebas Neue Regular" panose="00000500000000000000" pitchFamily="50" charset="0"/>
              </a:rPr>
              <a:t>ANTIOXIDANTES</a:t>
            </a:r>
            <a:endParaRPr lang="es-ES" sz="2667" dirty="0">
              <a:latin typeface="Bebas Neue Regular" panose="00000500000000000000" pitchFamily="50" charset="0"/>
            </a:endParaRP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39375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n-US" spc="3" smtClean="0"/>
              <a:t>Formación </a:t>
            </a:r>
            <a:r>
              <a:rPr lang="en-US" smtClean="0"/>
              <a:t>Essentielle </a:t>
            </a:r>
            <a:r>
              <a:rPr lang="en-US" spc="-20" smtClean="0"/>
              <a:t>ATACHE</a:t>
            </a:r>
            <a:r>
              <a:rPr lang="en-US" spc="3" smtClean="0"/>
              <a:t> 2020</a:t>
            </a:r>
            <a:endParaRPr lang="en-US"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1/31/2024</a:t>
            </a:fld>
            <a:endParaRPr lang="en-U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39555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n-US" spc="3" smtClean="0"/>
              <a:t>Formación </a:t>
            </a:r>
            <a:r>
              <a:rPr lang="en-US" smtClean="0"/>
              <a:t>Essentielle </a:t>
            </a:r>
            <a:r>
              <a:rPr lang="en-US" spc="-20" smtClean="0"/>
              <a:t>ATACHE</a:t>
            </a:r>
            <a:r>
              <a:rPr lang="en-US" spc="3" smtClean="0"/>
              <a:t> 2020</a:t>
            </a:r>
            <a:endParaRPr lang="en-U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1/31/2024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428281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2600" y="372482"/>
            <a:ext cx="8718384" cy="251928"/>
          </a:xfrm>
        </p:spPr>
        <p:txBody>
          <a:bodyPr lIns="0" tIns="0" rIns="0" bIns="0"/>
          <a:lstStyle>
            <a:lvl1pPr>
              <a:defRPr sz="1637" b="0" i="0">
                <a:solidFill>
                  <a:schemeClr val="tx1"/>
                </a:solidFill>
                <a:latin typeface="Arial"/>
                <a:cs typeface="Arial"/>
              </a:defRPr>
            </a:lvl1pPr>
          </a:lstStyle>
          <a:p>
            <a:endParaRPr/>
          </a:p>
        </p:txBody>
      </p:sp>
      <p:sp>
        <p:nvSpPr>
          <p:cNvPr id="3" name="Holder 3"/>
          <p:cNvSpPr>
            <a:spLocks noGrp="1"/>
          </p:cNvSpPr>
          <p:nvPr>
            <p:ph sz="half" idx="2"/>
          </p:nvPr>
        </p:nvSpPr>
        <p:spPr>
          <a:xfrm>
            <a:off x="508179" y="1314450"/>
            <a:ext cx="442116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34246" y="1314450"/>
            <a:ext cx="442116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75" b="0" i="0">
                <a:solidFill>
                  <a:srgbClr val="888888"/>
                </a:solidFill>
                <a:latin typeface="Carlito"/>
                <a:cs typeface="Carlito"/>
              </a:defRPr>
            </a:lvl1pPr>
          </a:lstStyle>
          <a:p>
            <a:pPr marL="7170">
              <a:lnSpc>
                <a:spcPts val="898"/>
              </a:lnSpc>
            </a:pPr>
            <a:r>
              <a:rPr lang="en-US" spc="3" smtClean="0"/>
              <a:t>Formación </a:t>
            </a:r>
            <a:r>
              <a:rPr lang="en-US" smtClean="0"/>
              <a:t>Essentielle </a:t>
            </a:r>
            <a:r>
              <a:rPr lang="en-US" spc="-20" smtClean="0"/>
              <a:t>ATACHE</a:t>
            </a:r>
            <a:r>
              <a:rPr lang="en-US" spc="3" smtClean="0"/>
              <a:t> 2020</a:t>
            </a:r>
            <a:endParaRPr lang="en-US" spc="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7" name="Holder 7"/>
          <p:cNvSpPr>
            <a:spLocks noGrp="1"/>
          </p:cNvSpPr>
          <p:nvPr>
            <p:ph type="sldNum" sz="quarter" idx="7"/>
          </p:nvPr>
        </p:nvSpPr>
        <p:spPr/>
        <p:txBody>
          <a:bodyPr lIns="0" tIns="0" rIns="0" bIns="0"/>
          <a:lstStyle>
            <a:lvl1pPr>
              <a:defRPr sz="875" b="0" i="0">
                <a:solidFill>
                  <a:srgbClr val="888888"/>
                </a:solidFill>
                <a:latin typeface="Carlito"/>
                <a:cs typeface="Carlito"/>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4235846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0264455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5.jp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39.png"/><Relationship Id="rId18" Type="http://schemas.openxmlformats.org/officeDocument/2006/relationships/image" Target="../media/image7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28.png"/><Relationship Id="rId17" Type="http://schemas.openxmlformats.org/officeDocument/2006/relationships/image" Target="../media/image45.png"/><Relationship Id="rId2" Type="http://schemas.openxmlformats.org/officeDocument/2006/relationships/image" Target="../media/image65.png"/><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25.png"/><Relationship Id="rId10" Type="http://schemas.openxmlformats.org/officeDocument/2006/relationships/image" Target="../media/image73.png"/><Relationship Id="rId19" Type="http://schemas.openxmlformats.org/officeDocument/2006/relationships/image" Target="../media/image76.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jp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30.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image" Target="../media/image22.png"/><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15.jpg"/><Relationship Id="rId5" Type="http://schemas.openxmlformats.org/officeDocument/2006/relationships/image" Target="../media/image28.png"/><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4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4088668" y="3969361"/>
            <a:ext cx="2602893" cy="663130"/>
          </a:xfrm>
          <a:prstGeom prst="rect">
            <a:avLst/>
          </a:prstGeom>
          <a:noFill/>
        </p:spPr>
        <p:txBody>
          <a:bodyPr wrap="none" rtlCol="0">
            <a:spAutoFit/>
          </a:bodyPr>
          <a:lstStyle/>
          <a:p>
            <a:pPr algn="ctr" rtl="0">
              <a:lnSpc>
                <a:spcPct val="150000"/>
              </a:lnSpc>
            </a:pPr>
            <a:r>
              <a:rPr lang="es-ES" sz="2799" b="1" dirty="0" smtClean="0">
                <a:latin typeface="Gotham Rounded Book" pitchFamily="50" charset="0"/>
                <a:cs typeface="Gotham Book" pitchFamily="50" charset="0"/>
              </a:rPr>
              <a:t>FORMACIÓN</a:t>
            </a:r>
            <a:endParaRPr lang="es-ES" sz="2799" dirty="0">
              <a:latin typeface="Gotham Rounded Book" pitchFamily="50" charset="0"/>
              <a:cs typeface="Gotham Book" pitchFamily="50"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929" y="2172128"/>
            <a:ext cx="4322073" cy="2161036"/>
          </a:xfrm>
          <a:prstGeom prst="rect">
            <a:avLst/>
          </a:prstGeom>
        </p:spPr>
      </p:pic>
    </p:spTree>
    <p:extLst>
      <p:ext uri="{BB962C8B-B14F-4D97-AF65-F5344CB8AC3E}">
        <p14:creationId xmlns:p14="http://schemas.microsoft.com/office/powerpoint/2010/main" val="834492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041400" y="1409700"/>
            <a:ext cx="8157702" cy="3038478"/>
          </a:xfrm>
          <a:prstGeom prst="rect">
            <a:avLst/>
          </a:prstGeom>
        </p:spPr>
        <p:txBody>
          <a:bodyPr vert="horz" wrap="square" lIns="0" tIns="6812" rIns="0" bIns="0" rtlCol="0">
            <a:spAutoFit/>
          </a:bodyPr>
          <a:lstStyle/>
          <a:p>
            <a:pPr marL="1785793" indent="-258135">
              <a:spcBef>
                <a:spcPts val="54"/>
              </a:spcBef>
              <a:buChar char="•"/>
              <a:tabLst>
                <a:tab pos="1785793" algn="l"/>
                <a:tab pos="1786152" algn="l"/>
              </a:tabLst>
            </a:pPr>
            <a:r>
              <a:rPr sz="1600" dirty="0">
                <a:solidFill>
                  <a:schemeClr val="tx1"/>
                </a:solidFill>
                <a:latin typeface="TT Commons" panose="02000506040000020004" pitchFamily="50" charset="0"/>
              </a:rPr>
              <a:t>Tónico hidro-calmante y descongestivo 500 ml</a:t>
            </a:r>
          </a:p>
          <a:p>
            <a:pPr marL="1785793" indent="-258135">
              <a:spcBef>
                <a:spcPts val="1519"/>
              </a:spcBef>
              <a:buChar char="•"/>
              <a:tabLst>
                <a:tab pos="1785793" algn="l"/>
                <a:tab pos="1786152" algn="l"/>
              </a:tabLst>
            </a:pPr>
            <a:r>
              <a:rPr sz="1600" dirty="0">
                <a:solidFill>
                  <a:schemeClr val="tx1"/>
                </a:solidFill>
                <a:latin typeface="TT Commons" panose="02000506040000020004" pitchFamily="50" charset="0"/>
              </a:rPr>
              <a:t>Ingredientes: extracto de Hamamelis, hidrolizado de proteínas de soja y alantoína.</a:t>
            </a:r>
          </a:p>
          <a:p>
            <a:pPr marL="1520488">
              <a:spcBef>
                <a:spcPts val="14"/>
              </a:spcBef>
              <a:buFont typeface="Arial"/>
              <a:buChar char="•"/>
            </a:pPr>
            <a:endParaRPr sz="1600" dirty="0">
              <a:solidFill>
                <a:schemeClr val="tx1"/>
              </a:solidFill>
              <a:latin typeface="TT Commons" panose="02000506040000020004" pitchFamily="50" charset="0"/>
            </a:endParaRPr>
          </a:p>
          <a:p>
            <a:pPr marL="1785793" marR="250248" indent="-258135">
              <a:lnSpc>
                <a:spcPts val="1705"/>
              </a:lnSpc>
              <a:buChar char="•"/>
              <a:tabLst>
                <a:tab pos="1785793" algn="l"/>
                <a:tab pos="1786152" algn="l"/>
              </a:tabLst>
            </a:pPr>
            <a:r>
              <a:rPr sz="1600" dirty="0">
                <a:solidFill>
                  <a:schemeClr val="tx1"/>
                </a:solidFill>
                <a:latin typeface="TT Commons" panose="02000506040000020004" pitchFamily="50" charset="0"/>
              </a:rPr>
              <a:t>Tónico de poderosa acción hidratante y altamente eficaz para todo tipo de pieles,  incluidas las sensibles. Gracias a la combinación de sus activos naturales de origen  vegetal, la piel adquiere un estado de bienestar. Su fórmula completa el  desmaquillado, protegiendo el equilibrio cutáneo.</a:t>
            </a:r>
          </a:p>
          <a:p>
            <a:pPr marL="1520488">
              <a:spcBef>
                <a:spcPts val="28"/>
              </a:spcBef>
              <a:buFont typeface="Arial"/>
              <a:buChar char="•"/>
            </a:pPr>
            <a:endParaRPr sz="1600" dirty="0">
              <a:solidFill>
                <a:schemeClr val="tx1"/>
              </a:solidFill>
              <a:latin typeface="TT Commons" panose="02000506040000020004" pitchFamily="50" charset="0"/>
            </a:endParaRPr>
          </a:p>
          <a:p>
            <a:pPr marL="1785793" marR="2868" indent="-258135">
              <a:lnSpc>
                <a:spcPts val="1705"/>
              </a:lnSpc>
              <a:buChar char="•"/>
              <a:tabLst>
                <a:tab pos="1785793" algn="l"/>
                <a:tab pos="1786152" algn="l"/>
              </a:tabLst>
            </a:pPr>
            <a:r>
              <a:rPr sz="1600" dirty="0">
                <a:solidFill>
                  <a:schemeClr val="tx1"/>
                </a:solidFill>
                <a:latin typeface="TT Commons" panose="02000506040000020004" pitchFamily="50" charset="0"/>
              </a:rPr>
              <a:t>Modo de empleo: Para completar la eficacia de los limpiadores de la gama  ESSENTIELLE, pulverizar AQUA TONIC sobre rostro, cuello y escote y realizar un ligero  tecleo hasta su completa absorción.</a:t>
            </a:r>
          </a:p>
        </p:txBody>
      </p:sp>
      <p:sp>
        <p:nvSpPr>
          <p:cNvPr id="3" name="object 3"/>
          <p:cNvSpPr txBox="1"/>
          <p:nvPr/>
        </p:nvSpPr>
        <p:spPr>
          <a:xfrm>
            <a:off x="2537096" y="4376339"/>
            <a:ext cx="6720805"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doble desmaquillado Japonés en todo tipo de  pieles y para complementar cualquier otro tipo de desmaquillado o tras un  tratamiento más específico.</a:t>
            </a:r>
          </a:p>
        </p:txBody>
      </p:sp>
      <p:grpSp>
        <p:nvGrpSpPr>
          <p:cNvPr id="4" name="object 4"/>
          <p:cNvGrpSpPr/>
          <p:nvPr/>
        </p:nvGrpSpPr>
        <p:grpSpPr>
          <a:xfrm>
            <a:off x="422187" y="458419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202436" y="7263383"/>
              <a:ext cx="1810512"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1041400" y="4640839"/>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8"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338" y="1187214"/>
            <a:ext cx="923426" cy="33238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1" y="1096768"/>
            <a:ext cx="6581307" cy="3422172"/>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Exfoliante renovador facial a base de alfa hidroxiácido 12x5 ml</a:t>
            </a:r>
          </a:p>
          <a:p>
            <a:pPr>
              <a:spcBef>
                <a:spcPts val="14"/>
              </a:spcBef>
              <a:buFont typeface="Arial"/>
              <a:buChar char="•"/>
            </a:pPr>
            <a:endParaRPr sz="1600" dirty="0">
              <a:latin typeface="TT Commons" panose="02000506040000020004" pitchFamily="50" charset="0"/>
              <a:cs typeface="Arial"/>
            </a:endParaRPr>
          </a:p>
          <a:p>
            <a:pPr marL="265306" marR="82818" indent="-258135">
              <a:lnSpc>
                <a:spcPts val="1705"/>
              </a:lnSpc>
              <a:buChar char="•"/>
              <a:tabLst>
                <a:tab pos="264947" algn="l"/>
                <a:tab pos="265306" algn="l"/>
              </a:tabLst>
            </a:pPr>
            <a:r>
              <a:rPr sz="1600" dirty="0">
                <a:latin typeface="TT Commons" panose="02000506040000020004" pitchFamily="50" charset="0"/>
                <a:cs typeface="Arial"/>
              </a:rPr>
              <a:t>Ingredientes: ácido salicílico, hidróxido de amónico, ácido glicólico, ácido lactobiónico  y ácido málico.</a:t>
            </a:r>
          </a:p>
          <a:p>
            <a:pPr>
              <a:spcBef>
                <a:spcPts val="28"/>
              </a:spcBef>
              <a:buFont typeface="Arial"/>
              <a:buChar char="•"/>
            </a:pPr>
            <a:endParaRPr sz="1600" dirty="0">
              <a:latin typeface="TT Commons" panose="02000506040000020004" pitchFamily="50" charset="0"/>
              <a:cs typeface="Arial"/>
            </a:endParaRPr>
          </a:p>
          <a:p>
            <a:pPr marL="265306" marR="2868" indent="-258135">
              <a:lnSpc>
                <a:spcPct val="90000"/>
              </a:lnSpc>
              <a:spcBef>
                <a:spcPts val="3"/>
              </a:spcBef>
              <a:buChar char="•"/>
              <a:tabLst>
                <a:tab pos="264947" algn="l"/>
                <a:tab pos="265306" algn="l"/>
              </a:tabLst>
            </a:pPr>
            <a:r>
              <a:rPr sz="1600" dirty="0">
                <a:latin typeface="TT Commons" panose="02000506040000020004" pitchFamily="50" charset="0"/>
                <a:cs typeface="Arial"/>
              </a:rPr>
              <a:t>Potente exfoliante que elimina y limpia, en profundidad, las impurezas. Dispone de una  excepcional combinación a base de ácido lactobiónico y alfa-hidroxiácidos.  Proporciona increíbles beneficios (queratolíticos y antioxidantes). Deja la piel limpia y  fresca.</a:t>
            </a:r>
          </a:p>
          <a:p>
            <a:pPr>
              <a:spcBef>
                <a:spcPts val="17"/>
              </a:spcBef>
              <a:buFont typeface="Arial"/>
              <a:buChar char="•"/>
            </a:pPr>
            <a:endParaRPr sz="1600" dirty="0">
              <a:latin typeface="TT Commons" panose="02000506040000020004" pitchFamily="50" charset="0"/>
              <a:cs typeface="Arial"/>
            </a:endParaRPr>
          </a:p>
          <a:p>
            <a:pPr marL="265306" marR="139106" indent="-258135">
              <a:lnSpc>
                <a:spcPct val="90000"/>
              </a:lnSpc>
              <a:buChar char="•"/>
              <a:tabLst>
                <a:tab pos="264947" algn="l"/>
                <a:tab pos="265306" algn="l"/>
              </a:tabLst>
            </a:pPr>
            <a:r>
              <a:rPr sz="1600" dirty="0">
                <a:latin typeface="TT Commons" panose="02000506040000020004" pitchFamily="50" charset="0"/>
                <a:cs typeface="Arial"/>
              </a:rPr>
              <a:t>Modo de empleo: mediante aplicación con un suave pincel, preferiblemente en  abanico, dejando una fina capa en la piel actuar 10 minutos. Tras los 10 minutos,  retirar el peeling con suaves esponjas humedecidas en agua, preferentemente fría, y  sin arrastrar, dando pequeños golpes en rostro, cuello y escote.</a:t>
            </a:r>
          </a:p>
        </p:txBody>
      </p:sp>
      <p:sp>
        <p:nvSpPr>
          <p:cNvPr id="3" name="object 3"/>
          <p:cNvSpPr txBox="1"/>
          <p:nvPr/>
        </p:nvSpPr>
        <p:spPr>
          <a:xfrm>
            <a:off x="2565401" y="4510148"/>
            <a:ext cx="6444566" cy="695929"/>
          </a:xfrm>
          <a:prstGeom prst="rect">
            <a:avLst/>
          </a:prstGeom>
        </p:spPr>
        <p:txBody>
          <a:bodyPr vert="horz" wrap="square" lIns="0" tIns="30831" rIns="0" bIns="0" rtlCol="0">
            <a:spAutoFit/>
          </a:bodyPr>
          <a:lstStyle/>
          <a:p>
            <a:pPr marL="265306" marR="2868" indent="-258135">
              <a:lnSpc>
                <a:spcPct val="90000"/>
              </a:lnSpc>
              <a:spcBef>
                <a:spcPts val="243"/>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p>
        </p:txBody>
      </p:sp>
      <p:grpSp>
        <p:nvGrpSpPr>
          <p:cNvPr id="4" name="object 4"/>
          <p:cNvGrpSpPr/>
          <p:nvPr/>
        </p:nvGrpSpPr>
        <p:grpSpPr>
          <a:xfrm>
            <a:off x="445992" y="4603718"/>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27532" y="7263383"/>
              <a:ext cx="2560320"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853544" y="4660362"/>
            <a:ext cx="1188440"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Renewal</a:t>
            </a:r>
            <a:r>
              <a:rPr sz="1600" spc="-5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therapy</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905" y="1812834"/>
            <a:ext cx="937250" cy="26752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1" y="1485900"/>
            <a:ext cx="6781800" cy="2981539"/>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Exfoliante facial200 ml</a:t>
            </a:r>
          </a:p>
          <a:p>
            <a:pPr marL="265306" indent="-258135">
              <a:spcBef>
                <a:spcPts val="1519"/>
              </a:spcBef>
              <a:buFontTx/>
              <a:buChar char="•"/>
              <a:tabLst>
                <a:tab pos="264947" algn="l"/>
                <a:tab pos="265306" algn="l"/>
              </a:tabLst>
            </a:pPr>
            <a:r>
              <a:rPr sz="1600" dirty="0">
                <a:latin typeface="TT Commons" panose="02000506040000020004" pitchFamily="50" charset="0"/>
                <a:cs typeface="Arial"/>
              </a:rPr>
              <a:t>Ingredientes: </a:t>
            </a:r>
            <a:r>
              <a:rPr lang="es-ES" sz="1600" dirty="0" smtClean="0">
                <a:latin typeface="TT Commons" panose="02000506040000020004" pitchFamily="50" charset="0"/>
                <a:cs typeface="Arial"/>
              </a:rPr>
              <a:t>Celulosa </a:t>
            </a:r>
            <a:r>
              <a:rPr lang="es-ES" sz="1600" dirty="0" err="1" smtClean="0">
                <a:latin typeface="TT Commons" panose="02000506040000020004" pitchFamily="50" charset="0"/>
                <a:cs typeface="Arial"/>
              </a:rPr>
              <a:t>microcristalina</a:t>
            </a:r>
            <a:r>
              <a:rPr lang="es-ES" sz="1600" dirty="0">
                <a:latin typeface="TT Commons" panose="02000506040000020004" pitchFamily="50" charset="0"/>
                <a:cs typeface="Arial"/>
              </a:rPr>
              <a:t> (Elemento </a:t>
            </a:r>
            <a:r>
              <a:rPr lang="es-ES" sz="1600" dirty="0" err="1">
                <a:latin typeface="TT Commons" panose="02000506040000020004" pitchFamily="50" charset="0"/>
                <a:cs typeface="Arial"/>
              </a:rPr>
              <a:t>biocompatible</a:t>
            </a:r>
            <a:r>
              <a:rPr lang="es-ES" sz="1600" dirty="0">
                <a:latin typeface="TT Commons" panose="02000506040000020004" pitchFamily="50" charset="0"/>
                <a:cs typeface="Arial"/>
              </a:rPr>
              <a:t> extraído de fibras vegetales que actúa como agente exfoliante y ayuda a retirar las impurezas de la capa más superficial de la piel)</a:t>
            </a:r>
          </a:p>
          <a:p>
            <a:pPr marL="265306" marR="50910" indent="-258135">
              <a:lnSpc>
                <a:spcPct val="90000"/>
              </a:lnSpc>
              <a:buChar char="•"/>
              <a:tabLst>
                <a:tab pos="264947" algn="l"/>
                <a:tab pos="265306" algn="l"/>
              </a:tabLst>
            </a:pPr>
            <a:r>
              <a:rPr sz="1600" dirty="0" err="1" smtClean="0">
                <a:latin typeface="TT Commons" panose="02000506040000020004" pitchFamily="50" charset="0"/>
                <a:cs typeface="Arial"/>
              </a:rPr>
              <a:t>Exfoliante</a:t>
            </a:r>
            <a:r>
              <a:rPr sz="1600" dirty="0" smtClean="0">
                <a:latin typeface="TT Commons" panose="02000506040000020004" pitchFamily="50" charset="0"/>
                <a:cs typeface="Arial"/>
              </a:rPr>
              <a:t> </a:t>
            </a:r>
            <a:r>
              <a:rPr sz="1600" dirty="0">
                <a:latin typeface="TT Commons" panose="02000506040000020004" pitchFamily="50" charset="0"/>
                <a:cs typeface="Arial"/>
              </a:rPr>
              <a:t>facial de suave arrastre que combina sinérgicamente el poder  desincrustante y emoliente de las macropartículas de polietileno. Elimina las células  muertas y por ello, la piel es mas receptiva a tratamientos posteriores, aumentando a  su vez la eficacia de éstos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Modo de empleo: aplicar exfoliating scrub sobre la piel humedecida con agua o aqua  tonic. Masajear suavemente el rostro durante un minuto realizando círculos con la  yema de los dedos. Aclarar con agua y esponjas</a:t>
            </a:r>
          </a:p>
        </p:txBody>
      </p:sp>
      <p:sp>
        <p:nvSpPr>
          <p:cNvPr id="3" name="object 3"/>
          <p:cNvSpPr txBox="1"/>
          <p:nvPr/>
        </p:nvSpPr>
        <p:spPr>
          <a:xfrm>
            <a:off x="2646604" y="4545581"/>
            <a:ext cx="6934201" cy="695929"/>
          </a:xfrm>
          <a:prstGeom prst="rect">
            <a:avLst/>
          </a:prstGeom>
        </p:spPr>
        <p:txBody>
          <a:bodyPr vert="horz" wrap="square" lIns="0" tIns="30831" rIns="0" bIns="0" rtlCol="0">
            <a:spAutoFit/>
          </a:bodyPr>
          <a:lstStyle/>
          <a:p>
            <a:pPr marL="265306" marR="2868" indent="-258135">
              <a:lnSpc>
                <a:spcPct val="90000"/>
              </a:lnSpc>
              <a:spcBef>
                <a:spcPts val="243"/>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p>
        </p:txBody>
      </p:sp>
      <p:grpSp>
        <p:nvGrpSpPr>
          <p:cNvPr id="4" name="object 4"/>
          <p:cNvGrpSpPr/>
          <p:nvPr/>
        </p:nvGrpSpPr>
        <p:grpSpPr>
          <a:xfrm>
            <a:off x="413421" y="453117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41247" y="7263383"/>
              <a:ext cx="2531364"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828716" y="4587819"/>
            <a:ext cx="1172308"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Exfoliating</a:t>
            </a:r>
            <a:r>
              <a:rPr sz="1600" spc="-37"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Scrub</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462534" y="3471699"/>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12</a:t>
            </a:fld>
            <a:endParaRPr spc="6" dirty="0"/>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00" y="3258094"/>
            <a:ext cx="1588311" cy="9851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7800" y="1333500"/>
            <a:ext cx="6486160" cy="2735318"/>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Máscara facial anti-edad 200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extracto de té verde, proteínas de soja y óxido de zinc</a:t>
            </a:r>
          </a:p>
          <a:p>
            <a:pPr>
              <a:spcBef>
                <a:spcPts val="20"/>
              </a:spcBef>
              <a:buFont typeface="Arial"/>
              <a:buChar char="•"/>
            </a:pPr>
            <a:endParaRPr sz="1600" dirty="0">
              <a:latin typeface="TT Commons" panose="02000506040000020004" pitchFamily="50" charset="0"/>
              <a:cs typeface="Arial"/>
            </a:endParaRPr>
          </a:p>
          <a:p>
            <a:pPr marL="265306" marR="7529" indent="-258135">
              <a:lnSpc>
                <a:spcPct val="90000"/>
              </a:lnSpc>
              <a:buChar char="•"/>
              <a:tabLst>
                <a:tab pos="264947" algn="l"/>
                <a:tab pos="265306" algn="l"/>
              </a:tabLst>
            </a:pPr>
            <a:r>
              <a:rPr sz="1600" dirty="0">
                <a:latin typeface="TT Commons" panose="02000506040000020004" pitchFamily="50" charset="0"/>
                <a:cs typeface="Arial"/>
              </a:rPr>
              <a:t>Máscara facial de té verde que proporciona una sensación inmediata de frescor y  confort con efecto reafirmante. Potencia la acción de los ingredientes activos  contenidos en el tratamiento aplicado en cabina y en la propia máscara, favoreciendo  la penetración de estos.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Modo de empleo: aplicar una capa generosa de Green tea Mask sobre rostro y cuello,  preferentemente después del exfoliating scrub evitando el contorno de ojos y labios.  Dejar actuar durante 15 minutos y posteriormente retirar.</a:t>
            </a:r>
          </a:p>
        </p:txBody>
      </p:sp>
      <p:sp>
        <p:nvSpPr>
          <p:cNvPr id="3" name="object 3"/>
          <p:cNvSpPr txBox="1"/>
          <p:nvPr/>
        </p:nvSpPr>
        <p:spPr>
          <a:xfrm>
            <a:off x="2717799" y="4152874"/>
            <a:ext cx="6402891"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endParaRPr sz="1600">
              <a:latin typeface="TT Commons" panose="02000506040000020004" pitchFamily="50" charset="0"/>
              <a:cs typeface="Arial"/>
            </a:endParaRPr>
          </a:p>
        </p:txBody>
      </p:sp>
      <p:grpSp>
        <p:nvGrpSpPr>
          <p:cNvPr id="4" name="object 4"/>
          <p:cNvGrpSpPr/>
          <p:nvPr/>
        </p:nvGrpSpPr>
        <p:grpSpPr>
          <a:xfrm>
            <a:off x="503244" y="4499046"/>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85443" y="7263383"/>
              <a:ext cx="2444496"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43492" y="4555690"/>
            <a:ext cx="1123551"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00" y="3364655"/>
            <a:ext cx="1553278" cy="9634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0" y="1638300"/>
            <a:ext cx="6486160" cy="275019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Crema hidratante intensiva 200 ml</a:t>
            </a:r>
          </a:p>
          <a:p>
            <a:pPr>
              <a:spcBef>
                <a:spcPts val="14"/>
              </a:spcBef>
              <a:buFont typeface="Arial"/>
              <a:buChar char="•"/>
            </a:pPr>
            <a:endParaRPr sz="1600" dirty="0">
              <a:latin typeface="TT Commons" panose="02000506040000020004" pitchFamily="50" charset="0"/>
              <a:cs typeface="Arial"/>
            </a:endParaRPr>
          </a:p>
          <a:p>
            <a:pPr marL="265306" marR="268891" indent="-258135">
              <a:lnSpc>
                <a:spcPts val="1705"/>
              </a:lnSpc>
              <a:buChar char="•"/>
              <a:tabLst>
                <a:tab pos="264947" algn="l"/>
                <a:tab pos="265306" algn="l"/>
              </a:tabLst>
            </a:pPr>
            <a:r>
              <a:rPr sz="1600" dirty="0">
                <a:latin typeface="TT Commons" panose="02000506040000020004" pitchFamily="50" charset="0"/>
                <a:cs typeface="Arial"/>
              </a:rPr>
              <a:t>Ingredientes: ácido hialurónico, sodium PCA, glicerina, hidrolizado de ésteres de  jojoba y aceite de jojoba.</a:t>
            </a:r>
          </a:p>
          <a:p>
            <a:pPr>
              <a:spcBef>
                <a:spcPts val="31"/>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Crema profesional que contiene una alta concentración de activos hidratantes que  refuerza la película hidro-lipídica para conseguir una piel hidratada y tersa. Protege y  previene el envejecimiento cutáneo prematuro. Indicara para todo tipo de pieles,  especialmente las deshidratadas.</a:t>
            </a:r>
          </a:p>
          <a:p>
            <a:pPr>
              <a:spcBef>
                <a:spcPts val="14"/>
              </a:spcBef>
              <a:buFont typeface="Arial"/>
              <a:buChar char="•"/>
            </a:pPr>
            <a:endParaRPr sz="1600" dirty="0">
              <a:latin typeface="TT Commons" panose="02000506040000020004" pitchFamily="50" charset="0"/>
              <a:cs typeface="Arial"/>
            </a:endParaRPr>
          </a:p>
          <a:p>
            <a:pPr marL="265306" marR="258135" indent="-258135">
              <a:lnSpc>
                <a:spcPts val="1705"/>
              </a:lnSpc>
              <a:buChar char="•"/>
              <a:tabLst>
                <a:tab pos="264947" algn="l"/>
                <a:tab pos="265306" algn="l"/>
              </a:tabLst>
            </a:pPr>
            <a:r>
              <a:rPr sz="1600" dirty="0">
                <a:latin typeface="TT Commons" panose="02000506040000020004" pitchFamily="50" charset="0"/>
                <a:cs typeface="Arial"/>
              </a:rPr>
              <a:t>Modo de empleo: aplicar Hydrocream sobre rostro, cuello y escote mediante un  suave masaje hasta su completa absorción.</a:t>
            </a:r>
          </a:p>
        </p:txBody>
      </p:sp>
      <p:sp>
        <p:nvSpPr>
          <p:cNvPr id="3" name="object 3"/>
          <p:cNvSpPr txBox="1"/>
          <p:nvPr/>
        </p:nvSpPr>
        <p:spPr>
          <a:xfrm>
            <a:off x="2641599" y="4457575"/>
            <a:ext cx="6579102"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endParaRPr sz="1600">
              <a:latin typeface="TT Commons" panose="02000506040000020004" pitchFamily="50" charset="0"/>
              <a:cs typeface="Arial"/>
            </a:endParaRPr>
          </a:p>
        </p:txBody>
      </p:sp>
      <p:grpSp>
        <p:nvGrpSpPr>
          <p:cNvPr id="4" name="object 4"/>
          <p:cNvGrpSpPr/>
          <p:nvPr/>
        </p:nvGrpSpPr>
        <p:grpSpPr>
          <a:xfrm>
            <a:off x="427044" y="4575021"/>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106424" y="7263383"/>
              <a:ext cx="2002536"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92051" y="4631665"/>
            <a:ext cx="873315"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H</a:t>
            </a:r>
            <a:r>
              <a:rPr sz="1600" spc="-8" dirty="0">
                <a:solidFill>
                  <a:srgbClr val="FFFFFF"/>
                </a:solidFill>
                <a:latin typeface="Bebas Neue Regular" panose="00000500000000000000" pitchFamily="50" charset="0"/>
                <a:cs typeface="Carlito"/>
              </a:rPr>
              <a:t>y</a:t>
            </a:r>
            <a:r>
              <a:rPr sz="1600" spc="-3" dirty="0">
                <a:solidFill>
                  <a:srgbClr val="FFFFFF"/>
                </a:solidFill>
                <a:latin typeface="Bebas Neue Regular" panose="00000500000000000000" pitchFamily="50" charset="0"/>
                <a:cs typeface="Carlito"/>
              </a:rPr>
              <a:t>d</a:t>
            </a:r>
            <a:r>
              <a:rPr sz="1600" spc="-20" dirty="0">
                <a:solidFill>
                  <a:srgbClr val="FFFFFF"/>
                </a:solidFill>
                <a:latin typeface="Bebas Neue Regular" panose="00000500000000000000" pitchFamily="50" charset="0"/>
                <a:cs typeface="Carlito"/>
              </a:rPr>
              <a:t>r</a:t>
            </a:r>
            <a:r>
              <a:rPr sz="1600" spc="-3" dirty="0">
                <a:solidFill>
                  <a:srgbClr val="FFFFFF"/>
                </a:solidFill>
                <a:latin typeface="Bebas Neue Regular" panose="00000500000000000000" pitchFamily="50" charset="0"/>
                <a:cs typeface="Carlito"/>
              </a:rPr>
              <a:t>oc</a:t>
            </a:r>
            <a:r>
              <a:rPr sz="1600" spc="-20" dirty="0">
                <a:solidFill>
                  <a:srgbClr val="FFFFFF"/>
                </a:solidFill>
                <a:latin typeface="Bebas Neue Regular" panose="00000500000000000000" pitchFamily="50" charset="0"/>
                <a:cs typeface="Carlito"/>
              </a:rPr>
              <a:t>r</a:t>
            </a:r>
            <a:r>
              <a:rPr sz="1600" dirty="0">
                <a:solidFill>
                  <a:srgbClr val="FFFFFF"/>
                </a:solidFill>
                <a:latin typeface="Bebas Neue Regular" panose="00000500000000000000" pitchFamily="50" charset="0"/>
                <a:cs typeface="Carlito"/>
              </a:rPr>
              <a:t>e</a:t>
            </a:r>
            <a:r>
              <a:rPr sz="1600" spc="3" dirty="0">
                <a:solidFill>
                  <a:srgbClr val="FFFFFF"/>
                </a:solidFill>
                <a:latin typeface="Bebas Neue Regular" panose="00000500000000000000" pitchFamily="50" charset="0"/>
                <a:cs typeface="Carlito"/>
              </a:rPr>
              <a:t>a</a:t>
            </a:r>
            <a:r>
              <a:rPr sz="1600" dirty="0">
                <a:solidFill>
                  <a:srgbClr val="FFFFFF"/>
                </a:solidFill>
                <a:latin typeface="Bebas Neue Regular" panose="00000500000000000000" pitchFamily="50" charset="0"/>
                <a:cs typeface="Carlito"/>
              </a:rPr>
              <a:t>m</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032" y="1373820"/>
            <a:ext cx="1251636" cy="32003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5362" y="1294172"/>
            <a:ext cx="2011924" cy="3699043"/>
            <a:chOff x="326136" y="1466087"/>
            <a:chExt cx="3563620" cy="6551930"/>
          </a:xfrm>
        </p:grpSpPr>
        <p:sp>
          <p:nvSpPr>
            <p:cNvPr id="3" name="object 3"/>
            <p:cNvSpPr/>
            <p:nvPr/>
          </p:nvSpPr>
          <p:spPr>
            <a:xfrm>
              <a:off x="1024127" y="1466087"/>
              <a:ext cx="2296668" cy="6164580"/>
            </a:xfrm>
            <a:prstGeom prst="rect">
              <a:avLst/>
            </a:prstGeom>
            <a:blipFill>
              <a:blip r:embed="rId2" cstate="print"/>
              <a:stretch>
                <a:fillRect/>
              </a:stretch>
            </a:blipFill>
          </p:spPr>
          <p:txBody>
            <a:bodyPr wrap="square" lIns="0" tIns="0" rIns="0" bIns="0" rtlCol="0"/>
            <a:lstStyle/>
            <a:p>
              <a:endParaRPr sz="597"/>
            </a:p>
          </p:txBody>
        </p:sp>
        <p:sp>
          <p:nvSpPr>
            <p:cNvPr id="4" name="object 4"/>
            <p:cNvSpPr/>
            <p:nvPr/>
          </p:nvSpPr>
          <p:spPr>
            <a:xfrm>
              <a:off x="326136" y="7301483"/>
              <a:ext cx="3563112" cy="586765"/>
            </a:xfrm>
            <a:prstGeom prst="rect">
              <a:avLst/>
            </a:prstGeom>
            <a:blipFill>
              <a:blip r:embed="rId3" cstate="print"/>
              <a:stretch>
                <a:fillRect/>
              </a:stretch>
            </a:blipFill>
          </p:spPr>
          <p:txBody>
            <a:bodyPr wrap="square" lIns="0" tIns="0" rIns="0" bIns="0" rtlCol="0"/>
            <a:lstStyle/>
            <a:p>
              <a:endParaRPr sz="597"/>
            </a:p>
          </p:txBody>
        </p:sp>
        <p:sp>
          <p:nvSpPr>
            <p:cNvPr id="5" name="object 5"/>
            <p:cNvSpPr/>
            <p:nvPr/>
          </p:nvSpPr>
          <p:spPr>
            <a:xfrm>
              <a:off x="1162811" y="7263383"/>
              <a:ext cx="1889760" cy="754380"/>
            </a:xfrm>
            <a:prstGeom prst="rect">
              <a:avLst/>
            </a:prstGeom>
            <a:blipFill>
              <a:blip r:embed="rId4" cstate="print"/>
              <a:stretch>
                <a:fillRect/>
              </a:stretch>
            </a:blipFill>
          </p:spPr>
          <p:txBody>
            <a:bodyPr wrap="square" lIns="0" tIns="0" rIns="0" bIns="0" rtlCol="0"/>
            <a:lstStyle/>
            <a:p>
              <a:endParaRPr sz="597"/>
            </a:p>
          </p:txBody>
        </p:sp>
        <p:sp>
          <p:nvSpPr>
            <p:cNvPr id="6" name="object 6"/>
            <p:cNvSpPr/>
            <p:nvPr/>
          </p:nvSpPr>
          <p:spPr>
            <a:xfrm>
              <a:off x="385572" y="7341107"/>
              <a:ext cx="3448812" cy="473964"/>
            </a:xfrm>
            <a:prstGeom prst="rect">
              <a:avLst/>
            </a:prstGeom>
            <a:blipFill>
              <a:blip r:embed="rId5" cstate="print"/>
              <a:stretch>
                <a:fillRect/>
              </a:stretch>
            </a:blipFill>
          </p:spPr>
          <p:txBody>
            <a:bodyPr wrap="square" lIns="0" tIns="0" rIns="0" bIns="0" rtlCol="0"/>
            <a:lstStyle/>
            <a:p>
              <a:endParaRPr sz="597"/>
            </a:p>
          </p:txBody>
        </p:sp>
      </p:grpSp>
      <p:sp>
        <p:nvSpPr>
          <p:cNvPr id="7" name="object 7"/>
          <p:cNvSpPr txBox="1"/>
          <p:nvPr/>
        </p:nvSpPr>
        <p:spPr>
          <a:xfrm>
            <a:off x="2565400" y="1485900"/>
            <a:ext cx="6399635" cy="275019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Crema nutritiva intensiva 200 ml</a:t>
            </a:r>
          </a:p>
          <a:p>
            <a:pPr>
              <a:spcBef>
                <a:spcPts val="8"/>
              </a:spcBef>
              <a:buFont typeface="Arial"/>
              <a:buChar char="•"/>
            </a:pPr>
            <a:endParaRPr sz="1600" dirty="0">
              <a:latin typeface="TT Commons" panose="02000506040000020004" pitchFamily="50" charset="0"/>
              <a:cs typeface="Arial"/>
            </a:endParaRPr>
          </a:p>
          <a:p>
            <a:pPr marL="265306" marR="123690" indent="-258135">
              <a:lnSpc>
                <a:spcPts val="1711"/>
              </a:lnSpc>
              <a:buChar char="•"/>
              <a:tabLst>
                <a:tab pos="264947" algn="l"/>
                <a:tab pos="265306" algn="l"/>
              </a:tabLst>
            </a:pPr>
            <a:r>
              <a:rPr sz="1600" dirty="0">
                <a:latin typeface="TT Commons" panose="02000506040000020004" pitchFamily="50" charset="0"/>
                <a:cs typeface="Arial"/>
              </a:rPr>
              <a:t>Ingredientes: ácido hialurónico, manteca de Karité, </a:t>
            </a:r>
            <a:r>
              <a:rPr sz="1600" dirty="0" err="1" smtClean="0">
                <a:latin typeface="TT Commons" panose="02000506040000020004" pitchFamily="50" charset="0"/>
                <a:cs typeface="Arial"/>
              </a:rPr>
              <a:t>escual</a:t>
            </a:r>
            <a:r>
              <a:rPr lang="es-ES" sz="1600" dirty="0" smtClean="0">
                <a:latin typeface="TT Commons" panose="02000506040000020004" pitchFamily="50" charset="0"/>
                <a:cs typeface="Arial"/>
              </a:rPr>
              <a:t>e</a:t>
            </a:r>
            <a:r>
              <a:rPr sz="1600" dirty="0" smtClean="0">
                <a:latin typeface="TT Commons" panose="02000506040000020004" pitchFamily="50" charset="0"/>
                <a:cs typeface="Arial"/>
              </a:rPr>
              <a:t>no</a:t>
            </a:r>
            <a:r>
              <a:rPr sz="1600" dirty="0">
                <a:latin typeface="TT Commons" panose="02000506040000020004" pitchFamily="50" charset="0"/>
                <a:cs typeface="Arial"/>
              </a:rPr>
              <a:t>, glicerina, aceite de  jojoba, aceite de onagra, aceite de borraja y extracto de naranja.</a:t>
            </a:r>
          </a:p>
          <a:p>
            <a:pPr>
              <a:spcBef>
                <a:spcPts val="25"/>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Crema rica en activos nutritivos que estimulan la actividad celular, evitando la  sequedad de la piel. Previene y protege el envejecimiento cutáneo prematuro.  Indicada para todo tipo de pieles, en especial pieles desvitalizadas que requieren de  una nutrición específica e intensa.</a:t>
            </a:r>
          </a:p>
          <a:p>
            <a:pPr>
              <a:spcBef>
                <a:spcPts val="14"/>
              </a:spcBef>
              <a:buFont typeface="Arial"/>
              <a:buChar char="•"/>
            </a:pPr>
            <a:endParaRPr sz="1600" dirty="0">
              <a:latin typeface="TT Commons" panose="02000506040000020004" pitchFamily="50" charset="0"/>
              <a:cs typeface="Arial"/>
            </a:endParaRPr>
          </a:p>
          <a:p>
            <a:pPr marL="265306" marR="119746" indent="-258135">
              <a:lnSpc>
                <a:spcPts val="1705"/>
              </a:lnSpc>
              <a:buChar char="•"/>
              <a:tabLst>
                <a:tab pos="264947" algn="l"/>
                <a:tab pos="265306" algn="l"/>
              </a:tabLst>
            </a:pPr>
            <a:r>
              <a:rPr sz="1600" dirty="0">
                <a:latin typeface="TT Commons" panose="02000506040000020004" pitchFamily="50" charset="0"/>
                <a:cs typeface="Arial"/>
              </a:rPr>
              <a:t>Modo de empleo: aplicar NUTRICREAM sobre rostro, cuello y escote mediante un  suave masaje hasta su completa absorción.</a:t>
            </a:r>
          </a:p>
        </p:txBody>
      </p:sp>
      <p:sp>
        <p:nvSpPr>
          <p:cNvPr id="8" name="object 8"/>
          <p:cNvSpPr txBox="1"/>
          <p:nvPr/>
        </p:nvSpPr>
        <p:spPr>
          <a:xfrm>
            <a:off x="2565399" y="4305175"/>
            <a:ext cx="6530543"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p>
        </p:txBody>
      </p:sp>
      <p:sp>
        <p:nvSpPr>
          <p:cNvPr id="9" name="object 9"/>
          <p:cNvSpPr txBox="1"/>
          <p:nvPr/>
        </p:nvSpPr>
        <p:spPr>
          <a:xfrm>
            <a:off x="937362" y="4623813"/>
            <a:ext cx="810577"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Nutricream</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5060025"/>
              </p:ext>
            </p:extLst>
          </p:nvPr>
        </p:nvGraphicFramePr>
        <p:xfrm>
          <a:off x="584200" y="1028700"/>
          <a:ext cx="8305799" cy="3893307"/>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943292">
                  <a:extLst>
                    <a:ext uri="{9D8B030D-6E8A-4147-A177-3AD203B41FA5}">
                      <a16:colId xmlns:a16="http://schemas.microsoft.com/office/drawing/2014/main" val="20001"/>
                    </a:ext>
                  </a:extLst>
                </a:gridCol>
                <a:gridCol w="2857308">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271674">
                <a:tc>
                  <a:txBody>
                    <a:bodyPr/>
                    <a:lstStyle/>
                    <a:p>
                      <a:pPr>
                        <a:lnSpc>
                          <a:spcPct val="100000"/>
                        </a:lnSpc>
                      </a:pPr>
                      <a:endParaRPr sz="1300">
                        <a:latin typeface="TT Commons" panose="02000506040000020004" pitchFamily="50"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35"/>
                        </a:spcBef>
                      </a:pPr>
                      <a:r>
                        <a:rPr sz="1300" spc="-35" dirty="0">
                          <a:latin typeface="TT Commons" panose="02000506040000020004" pitchFamily="50" charset="0"/>
                          <a:cs typeface="Carlito"/>
                        </a:rPr>
                        <a:t>PASO</a:t>
                      </a:r>
                      <a:endParaRPr sz="1300">
                        <a:latin typeface="TT Commons" panose="02000506040000020004" pitchFamily="50" charset="0"/>
                        <a:cs typeface="Carlito"/>
                      </a:endParaRPr>
                    </a:p>
                  </a:txBody>
                  <a:tcPr marL="0" marR="0" marT="24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35"/>
                        </a:spcBef>
                      </a:pPr>
                      <a:r>
                        <a:rPr sz="1300" spc="-10" dirty="0">
                          <a:latin typeface="TT Commons" panose="02000506040000020004" pitchFamily="50" charset="0"/>
                          <a:cs typeface="Carlito"/>
                        </a:rPr>
                        <a:t>PRODUCTO</a:t>
                      </a:r>
                      <a:endParaRPr sz="1300">
                        <a:latin typeface="TT Commons" panose="02000506040000020004" pitchFamily="50" charset="0"/>
                        <a:cs typeface="Carlito"/>
                      </a:endParaRPr>
                    </a:p>
                  </a:txBody>
                  <a:tcPr marL="0" marR="0" marT="24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5"/>
                        </a:spcBef>
                      </a:pPr>
                      <a:r>
                        <a:rPr sz="1300" dirty="0">
                          <a:latin typeface="TT Commons" panose="02000506040000020004" pitchFamily="50" charset="0"/>
                          <a:cs typeface="Carlito"/>
                        </a:rPr>
                        <a:t>TIEMPO</a:t>
                      </a:r>
                      <a:endParaRPr sz="1300">
                        <a:latin typeface="TT Commons" panose="02000506040000020004" pitchFamily="50" charset="0"/>
                        <a:cs typeface="Carlito"/>
                      </a:endParaRPr>
                    </a:p>
                  </a:txBody>
                  <a:tcPr marL="0" marR="0" marT="24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88354">
                <a:tc rowSpan="4">
                  <a:txBody>
                    <a:bodyPr/>
                    <a:lstStyle/>
                    <a:p>
                      <a:pPr>
                        <a:lnSpc>
                          <a:spcPct val="100000"/>
                        </a:lnSpc>
                      </a:pPr>
                      <a:endParaRPr sz="1300" dirty="0" smtClean="0">
                        <a:latin typeface="TT Commons" panose="02000506040000020004" pitchFamily="50" charset="0"/>
                        <a:cs typeface="Times New Roman"/>
                      </a:endParaRPr>
                    </a:p>
                    <a:p>
                      <a:pPr>
                        <a:lnSpc>
                          <a:spcPct val="100000"/>
                        </a:lnSpc>
                      </a:pPr>
                      <a:endParaRPr sz="1300" dirty="0" smtClean="0">
                        <a:latin typeface="TT Commons" panose="02000506040000020004" pitchFamily="50" charset="0"/>
                        <a:cs typeface="Times New Roman"/>
                      </a:endParaRPr>
                    </a:p>
                    <a:p>
                      <a:pPr>
                        <a:lnSpc>
                          <a:spcPct val="100000"/>
                        </a:lnSpc>
                        <a:spcBef>
                          <a:spcPts val="15"/>
                        </a:spcBef>
                      </a:pPr>
                      <a:endParaRPr sz="1800" dirty="0" smtClean="0">
                        <a:latin typeface="TT Commons" panose="02000506040000020004" pitchFamily="50"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430"/>
                        </a:spcBef>
                      </a:pPr>
                      <a:r>
                        <a:rPr sz="1300" dirty="0">
                          <a:latin typeface="TT Commons" panose="02000506040000020004" pitchFamily="50" charset="0"/>
                          <a:cs typeface="Carlito"/>
                        </a:rPr>
                        <a:t>Desmaquillado de ojos</a:t>
                      </a:r>
                      <a:r>
                        <a:rPr sz="1300" spc="-20" dirty="0">
                          <a:latin typeface="TT Commons" panose="02000506040000020004" pitchFamily="50" charset="0"/>
                          <a:cs typeface="Carlito"/>
                        </a:rPr>
                        <a:t> </a:t>
                      </a:r>
                      <a:r>
                        <a:rPr sz="1300" spc="5" dirty="0">
                          <a:latin typeface="TT Commons" panose="02000506040000020004" pitchFamily="50" charset="0"/>
                          <a:cs typeface="Carlito"/>
                        </a:rPr>
                        <a:t>y</a:t>
                      </a:r>
                      <a:endParaRPr sz="1300">
                        <a:latin typeface="TT Commons" panose="02000506040000020004" pitchFamily="50" charset="0"/>
                        <a:cs typeface="Carlito"/>
                      </a:endParaRPr>
                    </a:p>
                    <a:p>
                      <a:pPr algn="ctr">
                        <a:lnSpc>
                          <a:spcPct val="100000"/>
                        </a:lnSpc>
                        <a:spcBef>
                          <a:spcPts val="15"/>
                        </a:spcBef>
                      </a:pPr>
                      <a:r>
                        <a:rPr sz="1300" dirty="0">
                          <a:latin typeface="TT Commons" panose="02000506040000020004" pitchFamily="50" charset="0"/>
                          <a:cs typeface="Carlito"/>
                        </a:rPr>
                        <a:t>labios</a:t>
                      </a:r>
                      <a:endParaRPr sz="1300">
                        <a:latin typeface="TT Commons" panose="02000506040000020004" pitchFamily="50" charset="0"/>
                        <a:cs typeface="Carlito"/>
                      </a:endParaRPr>
                    </a:p>
                  </a:txBody>
                  <a:tcPr marL="0" marR="0" marT="3083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270" algn="ctr">
                        <a:lnSpc>
                          <a:spcPct val="100000"/>
                        </a:lnSpc>
                        <a:spcBef>
                          <a:spcPts val="1850"/>
                        </a:spcBef>
                      </a:pPr>
                      <a:r>
                        <a:rPr sz="1300" spc="-45" dirty="0">
                          <a:latin typeface="TT Commons" panose="02000506040000020004" pitchFamily="50" charset="0"/>
                          <a:cs typeface="Carlito"/>
                        </a:rPr>
                        <a:t>Total </a:t>
                      </a:r>
                      <a:r>
                        <a:rPr sz="1300" spc="-15" dirty="0">
                          <a:latin typeface="TT Commons" panose="02000506040000020004" pitchFamily="50" charset="0"/>
                          <a:cs typeface="Carlito"/>
                        </a:rPr>
                        <a:t>make </a:t>
                      </a:r>
                      <a:r>
                        <a:rPr sz="1300" dirty="0">
                          <a:latin typeface="TT Commons" panose="02000506040000020004" pitchFamily="50" charset="0"/>
                          <a:cs typeface="Carlito"/>
                        </a:rPr>
                        <a:t>up</a:t>
                      </a:r>
                      <a:r>
                        <a:rPr sz="1300" spc="35" dirty="0">
                          <a:latin typeface="TT Commons" panose="02000506040000020004" pitchFamily="50" charset="0"/>
                          <a:cs typeface="Carlito"/>
                        </a:rPr>
                        <a:t> </a:t>
                      </a:r>
                      <a:r>
                        <a:rPr sz="1300" spc="-5" dirty="0">
                          <a:latin typeface="TT Commons" panose="02000506040000020004" pitchFamily="50" charset="0"/>
                          <a:cs typeface="Carlito"/>
                        </a:rPr>
                        <a:t>remover</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1850"/>
                        </a:spcBef>
                      </a:pPr>
                      <a:r>
                        <a:rPr sz="1300" spc="5" dirty="0">
                          <a:latin typeface="TT Commons" panose="02000506040000020004" pitchFamily="50" charset="0"/>
                          <a:cs typeface="Carlito"/>
                        </a:rPr>
                        <a:t>5</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1"/>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5" dirty="0">
                          <a:latin typeface="TT Commons" panose="02000506040000020004" pitchFamily="50" charset="0"/>
                          <a:cs typeface="Carlito"/>
                        </a:rPr>
                        <a:t>Limpieza</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2540" algn="ctr">
                        <a:lnSpc>
                          <a:spcPct val="100000"/>
                        </a:lnSpc>
                        <a:spcBef>
                          <a:spcPts val="340"/>
                        </a:spcBef>
                      </a:pPr>
                      <a:r>
                        <a:rPr sz="1300" spc="-15" dirty="0">
                          <a:latin typeface="TT Commons" panose="02000506040000020004" pitchFamily="50" charset="0"/>
                          <a:cs typeface="Carlito"/>
                        </a:rPr>
                        <a:t>Make </a:t>
                      </a:r>
                      <a:r>
                        <a:rPr sz="1300" dirty="0">
                          <a:latin typeface="TT Commons" panose="02000506040000020004" pitchFamily="50" charset="0"/>
                          <a:cs typeface="Carlito"/>
                        </a:rPr>
                        <a:t>up </a:t>
                      </a:r>
                      <a:r>
                        <a:rPr sz="1300" spc="-10" dirty="0">
                          <a:latin typeface="TT Commons" panose="02000506040000020004" pitchFamily="50" charset="0"/>
                          <a:cs typeface="Carlito"/>
                        </a:rPr>
                        <a:t>remover</a:t>
                      </a:r>
                      <a:r>
                        <a:rPr sz="1300" spc="25" dirty="0">
                          <a:latin typeface="TT Commons" panose="02000506040000020004" pitchFamily="50" charset="0"/>
                          <a:cs typeface="Carlito"/>
                        </a:rPr>
                        <a:t> </a:t>
                      </a:r>
                      <a:r>
                        <a:rPr sz="1300" spc="-5" dirty="0">
                          <a:latin typeface="TT Commons" panose="02000506040000020004" pitchFamily="50" charset="0"/>
                          <a:cs typeface="Carlito"/>
                        </a:rPr>
                        <a:t>gel</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5" dirty="0">
                          <a:latin typeface="TT Commons" panose="02000506040000020004" pitchFamily="50" charset="0"/>
                          <a:cs typeface="Carlito"/>
                        </a:rPr>
                        <a:t>2</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2"/>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20" dirty="0">
                          <a:latin typeface="TT Commons" panose="02000506040000020004" pitchFamily="50" charset="0"/>
                          <a:cs typeface="Carlito"/>
                        </a:rPr>
                        <a:t>Tonificacion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2540" algn="ctr">
                        <a:lnSpc>
                          <a:spcPct val="100000"/>
                        </a:lnSpc>
                        <a:spcBef>
                          <a:spcPts val="340"/>
                        </a:spcBef>
                      </a:pPr>
                      <a:r>
                        <a:rPr sz="1300" spc="5" dirty="0">
                          <a:latin typeface="TT Commons" panose="02000506040000020004" pitchFamily="50" charset="0"/>
                          <a:cs typeface="Carlito"/>
                        </a:rPr>
                        <a:t>Aqua</a:t>
                      </a:r>
                      <a:r>
                        <a:rPr sz="1300" spc="-30" dirty="0">
                          <a:latin typeface="TT Commons" panose="02000506040000020004" pitchFamily="50" charset="0"/>
                          <a:cs typeface="Carlito"/>
                        </a:rPr>
                        <a:t> </a:t>
                      </a:r>
                      <a:r>
                        <a:rPr sz="1300" dirty="0">
                          <a:latin typeface="TT Commons" panose="02000506040000020004" pitchFamily="50" charset="0"/>
                          <a:cs typeface="Carlito"/>
                        </a:rPr>
                        <a:t>tonic</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5" dirty="0">
                          <a:latin typeface="TT Commons" panose="02000506040000020004" pitchFamily="50" charset="0"/>
                          <a:cs typeface="Carlito"/>
                        </a:rPr>
                        <a:t>1</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3"/>
                  </a:ext>
                </a:extLst>
              </a:tr>
              <a:tr h="636703">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1850"/>
                        </a:spcBef>
                      </a:pPr>
                      <a:r>
                        <a:rPr sz="1300" spc="-5" dirty="0">
                          <a:latin typeface="TT Commons" panose="02000506040000020004" pitchFamily="50" charset="0"/>
                          <a:cs typeface="Carlito"/>
                        </a:rPr>
                        <a:t>Exfoliación</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683385" marR="206375" indent="-1470660" algn="l">
                        <a:lnSpc>
                          <a:spcPct val="100400"/>
                        </a:lnSpc>
                        <a:spcBef>
                          <a:spcPts val="420"/>
                        </a:spcBef>
                      </a:pPr>
                      <a:r>
                        <a:rPr sz="1300" spc="-5" dirty="0">
                          <a:latin typeface="TT Commons" panose="02000506040000020004" pitchFamily="50" charset="0"/>
                          <a:cs typeface="Carlito"/>
                        </a:rPr>
                        <a:t>Renewal therapy </a:t>
                      </a:r>
                      <a:r>
                        <a:rPr lang="es-ES" sz="1300" spc="-5" dirty="0" smtClean="0">
                          <a:latin typeface="TT Commons" panose="02000506040000020004" pitchFamily="50" charset="0"/>
                          <a:cs typeface="Carlito"/>
                        </a:rPr>
                        <a:t>o</a:t>
                      </a:r>
                      <a:r>
                        <a:rPr lang="es-ES" sz="1300" spc="-5" baseline="0" dirty="0" smtClean="0">
                          <a:latin typeface="TT Commons" panose="02000506040000020004" pitchFamily="50" charset="0"/>
                          <a:cs typeface="Carlito"/>
                        </a:rPr>
                        <a:t> </a:t>
                      </a:r>
                      <a:r>
                        <a:rPr sz="1300" spc="-10" dirty="0" smtClean="0">
                          <a:latin typeface="TT Commons" panose="02000506040000020004" pitchFamily="50" charset="0"/>
                          <a:cs typeface="Carlito"/>
                        </a:rPr>
                        <a:t>exfoliating  </a:t>
                      </a:r>
                      <a:r>
                        <a:rPr sz="1300" dirty="0">
                          <a:latin typeface="TT Commons" panose="02000506040000020004" pitchFamily="50" charset="0"/>
                          <a:cs typeface="Carlito"/>
                        </a:rPr>
                        <a:t>scrub</a:t>
                      </a:r>
                    </a:p>
                  </a:txBody>
                  <a:tcPr marL="0" marR="0" marT="30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270" algn="ctr">
                        <a:lnSpc>
                          <a:spcPct val="100000"/>
                        </a:lnSpc>
                        <a:spcBef>
                          <a:spcPts val="1850"/>
                        </a:spcBef>
                      </a:pPr>
                      <a:r>
                        <a:rPr sz="1300" spc="5" dirty="0">
                          <a:latin typeface="TT Commons" panose="02000506040000020004" pitchFamily="50" charset="0"/>
                          <a:cs typeface="Carlito"/>
                        </a:rPr>
                        <a:t>12/5</a:t>
                      </a:r>
                      <a:r>
                        <a:rPr sz="1300" spc="-10" dirty="0">
                          <a:latin typeface="TT Commons" panose="02000506040000020004" pitchFamily="50" charset="0"/>
                          <a:cs typeface="Carlito"/>
                        </a:rPr>
                        <a:t> </a:t>
                      </a:r>
                      <a:r>
                        <a:rPr sz="1300" spc="5"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4"/>
                  </a:ext>
                </a:extLst>
              </a:tr>
              <a:tr h="271674">
                <a:tc rowSpan="2">
                  <a:txBody>
                    <a:bodyPr/>
                    <a:lstStyle/>
                    <a:p>
                      <a:pPr marL="903605" marR="719455" lvl="0" indent="-178435">
                        <a:lnSpc>
                          <a:spcPct val="100400"/>
                        </a:lnSpc>
                        <a:spcBef>
                          <a:spcPts val="805"/>
                        </a:spcBef>
                      </a:pPr>
                      <a:endParaRPr sz="1300" dirty="0">
                        <a:latin typeface="TT Commons" panose="02000506040000020004" pitchFamily="50" charset="0"/>
                        <a:cs typeface="Carlito"/>
                      </a:endParaRPr>
                    </a:p>
                  </a:txBody>
                  <a:tcPr marL="0" marR="0" marT="57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spc="-5" dirty="0">
                          <a:latin typeface="TT Commons" panose="02000506040000020004" pitchFamily="50" charset="0"/>
                          <a:cs typeface="Carlito"/>
                        </a:rPr>
                        <a:t>Pre-extracción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marL="1270" algn="ctr">
                        <a:lnSpc>
                          <a:spcPct val="100000"/>
                        </a:lnSpc>
                        <a:spcBef>
                          <a:spcPts val="340"/>
                        </a:spcBef>
                      </a:pPr>
                      <a:r>
                        <a:rPr sz="1300" spc="-45" dirty="0">
                          <a:latin typeface="TT Commons" panose="02000506040000020004" pitchFamily="50" charset="0"/>
                          <a:cs typeface="Carlito"/>
                        </a:rPr>
                        <a:t>Total </a:t>
                      </a:r>
                      <a:r>
                        <a:rPr sz="1300" spc="-15" dirty="0">
                          <a:latin typeface="TT Commons" panose="02000506040000020004" pitchFamily="50" charset="0"/>
                          <a:cs typeface="Carlito"/>
                        </a:rPr>
                        <a:t>make </a:t>
                      </a:r>
                      <a:r>
                        <a:rPr sz="1300" dirty="0">
                          <a:latin typeface="TT Commons" panose="02000506040000020004" pitchFamily="50" charset="0"/>
                          <a:cs typeface="Carlito"/>
                        </a:rPr>
                        <a:t>up</a:t>
                      </a:r>
                      <a:r>
                        <a:rPr sz="1300" spc="35" dirty="0">
                          <a:latin typeface="TT Commons" panose="02000506040000020004" pitchFamily="50" charset="0"/>
                          <a:cs typeface="Carlito"/>
                        </a:rPr>
                        <a:t> </a:t>
                      </a:r>
                      <a:r>
                        <a:rPr sz="1300" spc="-5" dirty="0">
                          <a:latin typeface="TT Commons" panose="02000506040000020004" pitchFamily="50" charset="0"/>
                          <a:cs typeface="Carlito"/>
                        </a:rPr>
                        <a:t>remover</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spc="5" dirty="0">
                          <a:latin typeface="TT Commons" panose="02000506040000020004" pitchFamily="50" charset="0"/>
                          <a:cs typeface="Carlito"/>
                        </a:rPr>
                        <a:t>1</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extLst>
                  <a:ext uri="{0D108BD9-81ED-4DB2-BD59-A6C34878D82A}">
                    <a16:rowId xmlns:a16="http://schemas.microsoft.com/office/drawing/2014/main" val="10005"/>
                  </a:ext>
                </a:extLst>
              </a:tr>
              <a:tr h="594830">
                <a:tc vMerge="1">
                  <a:txBody>
                    <a:bodyPr/>
                    <a:lstStyle/>
                    <a:p>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spc="-10" dirty="0">
                          <a:latin typeface="TT Commons" panose="02000506040000020004" pitchFamily="50" charset="0"/>
                          <a:cs typeface="Carlito"/>
                        </a:rPr>
                        <a:t>Post-extracción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marL="1905" algn="ctr">
                        <a:lnSpc>
                          <a:spcPct val="100000"/>
                        </a:lnSpc>
                        <a:spcBef>
                          <a:spcPts val="340"/>
                        </a:spcBef>
                      </a:pPr>
                      <a:r>
                        <a:rPr sz="1300" dirty="0">
                          <a:latin typeface="TT Commons" panose="02000506040000020004" pitchFamily="50" charset="0"/>
                          <a:cs typeface="Carlito"/>
                        </a:rPr>
                        <a:t>Soft</a:t>
                      </a:r>
                      <a:r>
                        <a:rPr sz="1300" spc="5" dirty="0">
                          <a:latin typeface="TT Commons" panose="02000506040000020004" pitchFamily="50" charset="0"/>
                          <a:cs typeface="Carlito"/>
                        </a:rPr>
                        <a:t> </a:t>
                      </a:r>
                      <a:r>
                        <a:rPr sz="1300" spc="-5" dirty="0">
                          <a:latin typeface="TT Commons" panose="02000506040000020004" pitchFamily="50" charset="0"/>
                          <a:cs typeface="Carlito"/>
                        </a:rPr>
                        <a:t>therapy</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dirty="0">
                          <a:latin typeface="TT Commons" panose="02000506040000020004" pitchFamily="50" charset="0"/>
                          <a:cs typeface="Carlito"/>
                        </a:rPr>
                        <a:t>2-3 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extLst>
                  <a:ext uri="{0D108BD9-81ED-4DB2-BD59-A6C34878D82A}">
                    <a16:rowId xmlns:a16="http://schemas.microsoft.com/office/drawing/2014/main" val="10006"/>
                  </a:ext>
                </a:extLst>
              </a:tr>
              <a:tr h="271674">
                <a:tc rowSpan="4">
                  <a:txBody>
                    <a:bodyPr/>
                    <a:lstStyle/>
                    <a:p>
                      <a:pPr>
                        <a:lnSpc>
                          <a:spcPct val="100000"/>
                        </a:lnSpc>
                      </a:pPr>
                      <a:endParaRPr sz="1300" dirty="0" smtClean="0">
                        <a:latin typeface="TT Commons" panose="02000506040000020004" pitchFamily="50" charset="0"/>
                        <a:cs typeface="Times New Roman"/>
                      </a:endParaRPr>
                    </a:p>
                    <a:p>
                      <a:pPr>
                        <a:lnSpc>
                          <a:spcPct val="100000"/>
                        </a:lnSpc>
                        <a:spcBef>
                          <a:spcPts val="45"/>
                        </a:spcBef>
                      </a:pPr>
                      <a:endParaRPr sz="1600" dirty="0" smtClean="0">
                        <a:latin typeface="TT Commons" panose="02000506040000020004" pitchFamily="50"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0"/>
                        </a:spcBef>
                      </a:pPr>
                      <a:r>
                        <a:rPr sz="1300" spc="-25" dirty="0">
                          <a:latin typeface="TT Commons" panose="02000506040000020004" pitchFamily="50" charset="0"/>
                          <a:cs typeface="Carlito"/>
                        </a:rPr>
                        <a:t>Tonificar</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2540" algn="ctr">
                        <a:lnSpc>
                          <a:spcPct val="100000"/>
                        </a:lnSpc>
                        <a:spcBef>
                          <a:spcPts val="340"/>
                        </a:spcBef>
                      </a:pPr>
                      <a:r>
                        <a:rPr sz="1300" spc="5" dirty="0">
                          <a:latin typeface="TT Commons" panose="02000506040000020004" pitchFamily="50" charset="0"/>
                          <a:cs typeface="Carlito"/>
                        </a:rPr>
                        <a:t>Aqua</a:t>
                      </a:r>
                      <a:r>
                        <a:rPr sz="1300" spc="-30" dirty="0">
                          <a:latin typeface="TT Commons" panose="02000506040000020004" pitchFamily="50" charset="0"/>
                          <a:cs typeface="Carlito"/>
                        </a:rPr>
                        <a:t> </a:t>
                      </a:r>
                      <a:r>
                        <a:rPr sz="1300" dirty="0">
                          <a:latin typeface="TT Commons" panose="02000506040000020004" pitchFamily="50" charset="0"/>
                          <a:cs typeface="Carlito"/>
                        </a:rPr>
                        <a:t>tonic</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0"/>
                        </a:spcBef>
                      </a:pPr>
                      <a:r>
                        <a:rPr sz="1300" spc="5" dirty="0">
                          <a:latin typeface="TT Commons" panose="02000506040000020004" pitchFamily="50" charset="0"/>
                          <a:cs typeface="Carlito"/>
                        </a:rPr>
                        <a:t>1</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07"/>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1270" algn="ctr">
                        <a:lnSpc>
                          <a:spcPct val="100000"/>
                        </a:lnSpc>
                        <a:spcBef>
                          <a:spcPts val="340"/>
                        </a:spcBef>
                      </a:pPr>
                      <a:r>
                        <a:rPr sz="1300" dirty="0">
                          <a:latin typeface="TT Commons" panose="02000506040000020004" pitchFamily="50" charset="0"/>
                          <a:cs typeface="Carlito"/>
                        </a:rPr>
                        <a:t>Masaje</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3175" algn="ctr">
                        <a:lnSpc>
                          <a:spcPct val="100000"/>
                        </a:lnSpc>
                        <a:spcBef>
                          <a:spcPts val="340"/>
                        </a:spcBef>
                      </a:pPr>
                      <a:r>
                        <a:rPr sz="1300" dirty="0">
                          <a:latin typeface="TT Commons" panose="02000506040000020004" pitchFamily="50" charset="0"/>
                          <a:cs typeface="Carlito"/>
                        </a:rPr>
                        <a:t>Nutricream</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635" algn="ctr">
                        <a:lnSpc>
                          <a:spcPct val="100000"/>
                        </a:lnSpc>
                        <a:spcBef>
                          <a:spcPts val="340"/>
                        </a:spcBef>
                      </a:pPr>
                      <a:r>
                        <a:rPr sz="1300" spc="5" dirty="0">
                          <a:latin typeface="TT Commons" panose="02000506040000020004" pitchFamily="50" charset="0"/>
                          <a:cs typeface="Carlito"/>
                        </a:rPr>
                        <a:t>10</a:t>
                      </a:r>
                      <a:r>
                        <a:rPr sz="1300" spc="-10" dirty="0">
                          <a:latin typeface="TT Commons" panose="02000506040000020004" pitchFamily="50" charset="0"/>
                          <a:cs typeface="Carlito"/>
                        </a:rPr>
                        <a:t> </a:t>
                      </a:r>
                      <a:r>
                        <a:rPr sz="1300" spc="5"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08"/>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dirty="0">
                          <a:latin typeface="TT Commons" panose="02000506040000020004" pitchFamily="50" charset="0"/>
                          <a:cs typeface="Carlito"/>
                        </a:rPr>
                        <a:t>Oclusión</a:t>
                      </a:r>
                      <a:r>
                        <a:rPr sz="1300" spc="-15" dirty="0">
                          <a:latin typeface="TT Commons" panose="02000506040000020004" pitchFamily="50" charset="0"/>
                          <a:cs typeface="Carlito"/>
                        </a:rPr>
                        <a:t> </a:t>
                      </a:r>
                      <a:r>
                        <a:rPr sz="1300" spc="-5" dirty="0">
                          <a:latin typeface="TT Commons" panose="02000506040000020004" pitchFamily="50" charset="0"/>
                          <a:cs typeface="Carlito"/>
                        </a:rPr>
                        <a:t>penetración</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635" algn="ctr">
                        <a:lnSpc>
                          <a:spcPct val="100000"/>
                        </a:lnSpc>
                        <a:spcBef>
                          <a:spcPts val="345"/>
                        </a:spcBef>
                      </a:pPr>
                      <a:r>
                        <a:rPr sz="1300" spc="-5" dirty="0">
                          <a:latin typeface="TT Commons" panose="02000506040000020004" pitchFamily="50" charset="0"/>
                          <a:cs typeface="Carlito"/>
                        </a:rPr>
                        <a:t>Green tea </a:t>
                      </a:r>
                      <a:r>
                        <a:rPr sz="1300" dirty="0">
                          <a:latin typeface="TT Commons" panose="02000506040000020004" pitchFamily="50" charset="0"/>
                          <a:cs typeface="Carlito"/>
                        </a:rPr>
                        <a:t>mask</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spc="5" dirty="0">
                          <a:latin typeface="TT Commons" panose="02000506040000020004" pitchFamily="50" charset="0"/>
                          <a:cs typeface="Carlito"/>
                        </a:rPr>
                        <a:t>15-20</a:t>
                      </a:r>
                      <a:r>
                        <a:rPr sz="1300" dirty="0">
                          <a:latin typeface="TT Commons" panose="02000506040000020004" pitchFamily="50" charset="0"/>
                          <a:cs typeface="Carlito"/>
                        </a:rPr>
                        <a:t> min</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09"/>
                  </a:ext>
                </a:extLst>
              </a:tr>
              <a:tr h="27170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spc="-5" dirty="0">
                          <a:latin typeface="TT Commons" panose="02000506040000020004" pitchFamily="50" charset="0"/>
                          <a:cs typeface="Carlito"/>
                        </a:rPr>
                        <a:t>Hidratacion</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635" algn="ctr">
                        <a:lnSpc>
                          <a:spcPct val="100000"/>
                        </a:lnSpc>
                        <a:spcBef>
                          <a:spcPts val="345"/>
                        </a:spcBef>
                      </a:pPr>
                      <a:r>
                        <a:rPr sz="1300" spc="-5" dirty="0">
                          <a:latin typeface="TT Commons" panose="02000506040000020004" pitchFamily="50" charset="0"/>
                          <a:cs typeface="Carlito"/>
                        </a:rPr>
                        <a:t>Hidrocream</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spc="5" dirty="0">
                          <a:latin typeface="TT Commons" panose="02000506040000020004" pitchFamily="50" charset="0"/>
                          <a:cs typeface="Carlito"/>
                        </a:rPr>
                        <a:t>2</a:t>
                      </a:r>
                      <a:r>
                        <a:rPr sz="1300" spc="-5" dirty="0">
                          <a:latin typeface="TT Commons" panose="02000506040000020004" pitchFamily="50" charset="0"/>
                          <a:cs typeface="Carlito"/>
                        </a:rPr>
                        <a:t> </a:t>
                      </a:r>
                      <a:r>
                        <a:rPr sz="1300" dirty="0">
                          <a:latin typeface="TT Commons" panose="02000506040000020004" pitchFamily="50" charset="0"/>
                          <a:cs typeface="Carlito"/>
                        </a:rPr>
                        <a:t>min</a:t>
                      </a: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10"/>
                  </a:ext>
                </a:extLst>
              </a:tr>
            </a:tbl>
          </a:graphicData>
        </a:graphic>
      </p:graphicFrame>
      <p:sp>
        <p:nvSpPr>
          <p:cNvPr id="8" name="Título 8"/>
          <p:cNvSpPr txBox="1">
            <a:spLocks/>
          </p:cNvSpPr>
          <p:nvPr/>
        </p:nvSpPr>
        <p:spPr>
          <a:xfrm>
            <a:off x="698500" y="445037"/>
            <a:ext cx="3122650"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PROTOCOLO PROFESIONAL</a:t>
            </a:r>
            <a:endParaRPr lang="es-ES" sz="2400" spc="300" dirty="0">
              <a:latin typeface="Bebas Neue Regular" panose="00000500000000000000" pitchFamily="50" charset="0"/>
            </a:endParaRPr>
          </a:p>
        </p:txBody>
      </p:sp>
      <p:sp>
        <p:nvSpPr>
          <p:cNvPr id="9" name="CuadroTexto 8"/>
          <p:cNvSpPr txBox="1"/>
          <p:nvPr/>
        </p:nvSpPr>
        <p:spPr>
          <a:xfrm>
            <a:off x="812800" y="3162300"/>
            <a:ext cx="1752600" cy="584775"/>
          </a:xfrm>
          <a:prstGeom prst="rect">
            <a:avLst/>
          </a:prstGeom>
          <a:noFill/>
        </p:spPr>
        <p:txBody>
          <a:bodyPr wrap="square" rtlCol="0">
            <a:spAutoFit/>
          </a:bodyPr>
          <a:lstStyle/>
          <a:p>
            <a:pPr algn="ctr"/>
            <a:r>
              <a:rPr lang="es-ES" sz="1600" dirty="0" smtClean="0">
                <a:latin typeface="TT Commons" panose="02000506040000020004" pitchFamily="50" charset="0"/>
              </a:rPr>
              <a:t>EXTRACCIÓN DE COMEDONES</a:t>
            </a:r>
            <a:endParaRPr lang="en-US" sz="1600" dirty="0">
              <a:latin typeface="TT Commons" panose="02000506040000020004" pitchFamily="50" charset="0"/>
            </a:endParaRPr>
          </a:p>
        </p:txBody>
      </p:sp>
      <p:sp>
        <p:nvSpPr>
          <p:cNvPr id="10" name="CuadroTexto 9"/>
          <p:cNvSpPr txBox="1"/>
          <p:nvPr/>
        </p:nvSpPr>
        <p:spPr>
          <a:xfrm>
            <a:off x="812800" y="1803113"/>
            <a:ext cx="1752600" cy="338554"/>
          </a:xfrm>
          <a:prstGeom prst="rect">
            <a:avLst/>
          </a:prstGeom>
          <a:noFill/>
        </p:spPr>
        <p:txBody>
          <a:bodyPr wrap="square" rtlCol="0">
            <a:spAutoFit/>
          </a:bodyPr>
          <a:lstStyle/>
          <a:p>
            <a:pPr algn="ctr"/>
            <a:r>
              <a:rPr lang="es-ES" sz="1600" dirty="0" smtClean="0">
                <a:latin typeface="TT Commons" panose="02000506040000020004" pitchFamily="50" charset="0"/>
              </a:rPr>
              <a:t>PREPARAR</a:t>
            </a:r>
            <a:endParaRPr lang="en-US" sz="1600" dirty="0">
              <a:latin typeface="TT Commons" panose="02000506040000020004" pitchFamily="50" charset="0"/>
            </a:endParaRPr>
          </a:p>
        </p:txBody>
      </p:sp>
      <p:sp>
        <p:nvSpPr>
          <p:cNvPr id="11" name="CuadroTexto 10"/>
          <p:cNvSpPr txBox="1"/>
          <p:nvPr/>
        </p:nvSpPr>
        <p:spPr>
          <a:xfrm>
            <a:off x="812800" y="4050945"/>
            <a:ext cx="1752600" cy="338554"/>
          </a:xfrm>
          <a:prstGeom prst="rect">
            <a:avLst/>
          </a:prstGeom>
          <a:noFill/>
        </p:spPr>
        <p:txBody>
          <a:bodyPr wrap="square" rtlCol="0">
            <a:spAutoFit/>
          </a:bodyPr>
          <a:lstStyle/>
          <a:p>
            <a:pPr algn="ctr"/>
            <a:r>
              <a:rPr lang="es-ES" sz="1600" dirty="0" smtClean="0">
                <a:latin typeface="TT Commons" panose="02000506040000020004" pitchFamily="50" charset="0"/>
              </a:rPr>
              <a:t>TRATAMIENTO</a:t>
            </a:r>
            <a:endParaRPr lang="en-US" sz="1600" dirty="0">
              <a:latin typeface="TT Commons" panose="02000506040000020004" pitchFamily="50"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96219" y="1165927"/>
            <a:ext cx="1687191" cy="841315"/>
          </a:xfrm>
          <a:prstGeom prst="rect">
            <a:avLst/>
          </a:prstGeom>
        </p:spPr>
        <p:txBody>
          <a:bodyPr vert="horz" wrap="square" lIns="0" tIns="7170" rIns="0" bIns="0" rtlCol="0">
            <a:spAutoFit/>
          </a:bodyPr>
          <a:lstStyle/>
          <a:p>
            <a:pPr marL="7170" marR="2868" indent="717" algn="ctr">
              <a:spcBef>
                <a:spcPts val="56"/>
              </a:spcBef>
            </a:pPr>
            <a:r>
              <a:rPr sz="1355" spc="-3" dirty="0">
                <a:latin typeface="TT Commons" panose="02000506040000020004" pitchFamily="50" charset="0"/>
                <a:cs typeface="Carlito"/>
              </a:rPr>
              <a:t>Óleo desmaquillante,  </a:t>
            </a:r>
            <a:r>
              <a:rPr sz="1355" spc="-11" dirty="0">
                <a:latin typeface="TT Commons" panose="02000506040000020004" pitchFamily="50" charset="0"/>
                <a:cs typeface="Carlito"/>
              </a:rPr>
              <a:t>hidratante </a:t>
            </a:r>
            <a:r>
              <a:rPr sz="1355" dirty="0">
                <a:latin typeface="TT Commons" panose="02000506040000020004" pitchFamily="50" charset="0"/>
                <a:cs typeface="Carlito"/>
              </a:rPr>
              <a:t>y </a:t>
            </a:r>
            <a:r>
              <a:rPr sz="1355" spc="-8" dirty="0">
                <a:latin typeface="TT Commons" panose="02000506040000020004" pitchFamily="50" charset="0"/>
                <a:cs typeface="Carlito"/>
              </a:rPr>
              <a:t>descongestivo  para </a:t>
            </a:r>
            <a:r>
              <a:rPr sz="1355" spc="-11" dirty="0">
                <a:latin typeface="TT Commons" panose="02000506040000020004" pitchFamily="50" charset="0"/>
                <a:cs typeface="Carlito"/>
              </a:rPr>
              <a:t>rostro </a:t>
            </a:r>
            <a:r>
              <a:rPr sz="1355" dirty="0">
                <a:latin typeface="TT Commons" panose="02000506040000020004" pitchFamily="50" charset="0"/>
                <a:cs typeface="Carlito"/>
              </a:rPr>
              <a:t>y</a:t>
            </a:r>
            <a:r>
              <a:rPr sz="1355" spc="-17" dirty="0">
                <a:latin typeface="TT Commons" panose="02000506040000020004" pitchFamily="50" charset="0"/>
                <a:cs typeface="Carlito"/>
              </a:rPr>
              <a:t> </a:t>
            </a:r>
            <a:r>
              <a:rPr sz="1355" spc="-3" dirty="0">
                <a:latin typeface="TT Commons" panose="02000506040000020004" pitchFamily="50" charset="0"/>
                <a:cs typeface="Carlito"/>
              </a:rPr>
              <a:t>cuello</a:t>
            </a:r>
            <a:endParaRPr sz="1355" dirty="0">
              <a:latin typeface="TT Commons" panose="02000506040000020004" pitchFamily="50" charset="0"/>
              <a:cs typeface="Carlito"/>
            </a:endParaRPr>
          </a:p>
        </p:txBody>
      </p:sp>
      <p:grpSp>
        <p:nvGrpSpPr>
          <p:cNvPr id="16" name="object 16"/>
          <p:cNvGrpSpPr/>
          <p:nvPr/>
        </p:nvGrpSpPr>
        <p:grpSpPr>
          <a:xfrm>
            <a:off x="498173" y="4708957"/>
            <a:ext cx="1732437" cy="425903"/>
            <a:chOff x="882388" y="7781543"/>
            <a:chExt cx="5262880" cy="754380"/>
          </a:xfrm>
        </p:grpSpPr>
        <p:sp>
          <p:nvSpPr>
            <p:cNvPr id="17" name="object 17"/>
            <p:cNvSpPr/>
            <p:nvPr/>
          </p:nvSpPr>
          <p:spPr>
            <a:xfrm>
              <a:off x="882388" y="7828670"/>
              <a:ext cx="5262387" cy="577738"/>
            </a:xfrm>
            <a:prstGeom prst="rect">
              <a:avLst/>
            </a:prstGeom>
            <a:blipFill>
              <a:blip r:embed="rId2" cstate="print"/>
              <a:stretch>
                <a:fillRect/>
              </a:stretch>
            </a:blipFill>
          </p:spPr>
          <p:txBody>
            <a:bodyPr wrap="square" lIns="0" tIns="0" rIns="0" bIns="0" rtlCol="0"/>
            <a:lstStyle/>
            <a:p>
              <a:endParaRPr sz="597"/>
            </a:p>
          </p:txBody>
        </p:sp>
        <p:sp>
          <p:nvSpPr>
            <p:cNvPr id="18" name="object 18"/>
            <p:cNvSpPr/>
            <p:nvPr/>
          </p:nvSpPr>
          <p:spPr>
            <a:xfrm>
              <a:off x="1798319" y="7781543"/>
              <a:ext cx="3433572" cy="754380"/>
            </a:xfrm>
            <a:prstGeom prst="rect">
              <a:avLst/>
            </a:prstGeom>
            <a:blipFill>
              <a:blip r:embed="rId3" cstate="print"/>
              <a:stretch>
                <a:fillRect/>
              </a:stretch>
            </a:blipFill>
          </p:spPr>
          <p:txBody>
            <a:bodyPr wrap="square" lIns="0" tIns="0" rIns="0" bIns="0" rtlCol="0"/>
            <a:lstStyle/>
            <a:p>
              <a:endParaRPr sz="597"/>
            </a:p>
          </p:txBody>
        </p:sp>
        <p:sp>
          <p:nvSpPr>
            <p:cNvPr id="19" name="object 19"/>
            <p:cNvSpPr/>
            <p:nvPr/>
          </p:nvSpPr>
          <p:spPr>
            <a:xfrm>
              <a:off x="932688" y="7859267"/>
              <a:ext cx="5166360" cy="473964"/>
            </a:xfrm>
            <a:prstGeom prst="rect">
              <a:avLst/>
            </a:prstGeom>
            <a:blipFill>
              <a:blip r:embed="rId4" cstate="print"/>
              <a:stretch>
                <a:fillRect/>
              </a:stretch>
            </a:blipFill>
          </p:spPr>
          <p:txBody>
            <a:bodyPr wrap="square" lIns="0" tIns="0" rIns="0" bIns="0" rtlCol="0"/>
            <a:lstStyle/>
            <a:p>
              <a:endParaRPr sz="597"/>
            </a:p>
          </p:txBody>
        </p:sp>
      </p:grpSp>
      <p:sp>
        <p:nvSpPr>
          <p:cNvPr id="20" name="object 20"/>
          <p:cNvSpPr txBox="1"/>
          <p:nvPr/>
        </p:nvSpPr>
        <p:spPr>
          <a:xfrm>
            <a:off x="548510" y="4753528"/>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sp>
        <p:nvSpPr>
          <p:cNvPr id="23" name="object 23"/>
          <p:cNvSpPr txBox="1"/>
          <p:nvPr/>
        </p:nvSpPr>
        <p:spPr>
          <a:xfrm>
            <a:off x="1046648" y="4420686"/>
            <a:ext cx="1081965" cy="241758"/>
          </a:xfrm>
          <a:prstGeom prst="rect">
            <a:avLst/>
          </a:prstGeom>
        </p:spPr>
        <p:txBody>
          <a:bodyPr vert="horz" wrap="square" lIns="0" tIns="84607" rIns="0" bIns="0" rtlCol="0">
            <a:spAutoFit/>
          </a:bodyPr>
          <a:lstStyle/>
          <a:p>
            <a:pPr marL="7170">
              <a:spcBef>
                <a:spcPts val="610"/>
              </a:spcBef>
            </a:pPr>
            <a:r>
              <a:rPr sz="1016" spc="-51" dirty="0" err="1" smtClean="0">
                <a:solidFill>
                  <a:srgbClr val="093E68"/>
                </a:solidFill>
                <a:latin typeface="TT Commons" panose="02000506040000020004" pitchFamily="50" charset="0"/>
                <a:cs typeface="Arial"/>
              </a:rPr>
              <a:t>Volumen</a:t>
            </a:r>
            <a:r>
              <a:rPr sz="1016" spc="-51" dirty="0">
                <a:solidFill>
                  <a:srgbClr val="093E68"/>
                </a:solidFill>
                <a:latin typeface="TT Commons" panose="02000506040000020004" pitchFamily="50" charset="0"/>
                <a:cs typeface="Arial"/>
              </a:rPr>
              <a:t>: 115</a:t>
            </a:r>
            <a:r>
              <a:rPr sz="1016" spc="-62" dirty="0">
                <a:solidFill>
                  <a:srgbClr val="093E68"/>
                </a:solidFill>
                <a:latin typeface="TT Commons" panose="02000506040000020004" pitchFamily="50" charset="0"/>
                <a:cs typeface="Arial"/>
              </a:rPr>
              <a:t> </a:t>
            </a:r>
            <a:r>
              <a:rPr sz="1016" spc="-23" dirty="0">
                <a:solidFill>
                  <a:srgbClr val="093E68"/>
                </a:solidFill>
                <a:latin typeface="TT Commons" panose="02000506040000020004" pitchFamily="50" charset="0"/>
                <a:cs typeface="Arial"/>
              </a:rPr>
              <a:t>ml</a:t>
            </a:r>
            <a:endParaRPr sz="1016" dirty="0">
              <a:latin typeface="TT Commons" panose="02000506040000020004" pitchFamily="50" charset="0"/>
              <a:cs typeface="Arial"/>
            </a:endParaRPr>
          </a:p>
        </p:txBody>
      </p:sp>
      <p:sp>
        <p:nvSpPr>
          <p:cNvPr id="32" name="Título 8"/>
          <p:cNvSpPr txBox="1">
            <a:spLocks/>
          </p:cNvSpPr>
          <p:nvPr/>
        </p:nvSpPr>
        <p:spPr>
          <a:xfrm>
            <a:off x="698500" y="445037"/>
            <a:ext cx="344773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PRODUCTOS CUIDADO DIARIO</a:t>
            </a:r>
            <a:endParaRPr lang="es-ES" sz="2400" spc="300" dirty="0">
              <a:latin typeface="Bebas Neue Regular" panose="00000500000000000000" pitchFamily="50" charset="0"/>
            </a:endParaRPr>
          </a:p>
        </p:txBody>
      </p:sp>
      <p:grpSp>
        <p:nvGrpSpPr>
          <p:cNvPr id="2" name="Grupo 1"/>
          <p:cNvGrpSpPr/>
          <p:nvPr/>
        </p:nvGrpSpPr>
        <p:grpSpPr>
          <a:xfrm>
            <a:off x="2371845" y="1165927"/>
            <a:ext cx="1897724" cy="3856219"/>
            <a:chOff x="3437807" y="1165927"/>
            <a:chExt cx="1897724" cy="3856219"/>
          </a:xfrm>
        </p:grpSpPr>
        <p:sp>
          <p:nvSpPr>
            <p:cNvPr id="7" name="object 7"/>
            <p:cNvSpPr/>
            <p:nvPr/>
          </p:nvSpPr>
          <p:spPr>
            <a:xfrm>
              <a:off x="3610277" y="4737351"/>
              <a:ext cx="1545923" cy="284795"/>
            </a:xfrm>
            <a:prstGeom prst="rect">
              <a:avLst/>
            </a:prstGeom>
            <a:blipFill>
              <a:blip r:embed="rId5" cstate="print"/>
              <a:stretch>
                <a:fillRect/>
              </a:stretch>
            </a:blipFill>
          </p:spPr>
          <p:txBody>
            <a:bodyPr wrap="square" lIns="0" tIns="0" rIns="0" bIns="0" rtlCol="0"/>
            <a:lstStyle/>
            <a:p>
              <a:endParaRPr sz="597"/>
            </a:p>
          </p:txBody>
        </p:sp>
        <p:sp>
          <p:nvSpPr>
            <p:cNvPr id="9" name="object 9"/>
            <p:cNvSpPr txBox="1"/>
            <p:nvPr/>
          </p:nvSpPr>
          <p:spPr>
            <a:xfrm>
              <a:off x="3437807" y="1165927"/>
              <a:ext cx="1897724" cy="632796"/>
            </a:xfrm>
            <a:prstGeom prst="rect">
              <a:avLst/>
            </a:prstGeom>
          </p:spPr>
          <p:txBody>
            <a:bodyPr vert="horz" wrap="square" lIns="0" tIns="7170" rIns="0" bIns="0" rtlCol="0">
              <a:spAutoFit/>
            </a:bodyPr>
            <a:lstStyle/>
            <a:p>
              <a:pPr marL="393298" marR="2868" indent="-386486">
                <a:spcBef>
                  <a:spcPts val="56"/>
                </a:spcBef>
              </a:pPr>
              <a:r>
                <a:rPr sz="1355" dirty="0">
                  <a:latin typeface="TT Commons" panose="02000506040000020004" pitchFamily="50" charset="0"/>
                  <a:cs typeface="Carlito"/>
                </a:rPr>
                <a:t>Gel limpiador e </a:t>
              </a:r>
              <a:r>
                <a:rPr sz="1355" spc="-11" dirty="0">
                  <a:latin typeface="TT Commons" panose="02000506040000020004" pitchFamily="50" charset="0"/>
                  <a:cs typeface="Carlito"/>
                </a:rPr>
                <a:t>hidratante</a:t>
              </a:r>
              <a:r>
                <a:rPr sz="1355" spc="-54" dirty="0">
                  <a:latin typeface="TT Commons" panose="02000506040000020004" pitchFamily="50" charset="0"/>
                  <a:cs typeface="Carlito"/>
                </a:rPr>
                <a:t> </a:t>
              </a:r>
              <a:r>
                <a:rPr sz="1355" spc="-6" dirty="0">
                  <a:latin typeface="TT Commons" panose="02000506040000020004" pitchFamily="50" charset="0"/>
                  <a:cs typeface="Carlito"/>
                </a:rPr>
                <a:t>con  </a:t>
              </a:r>
              <a:r>
                <a:rPr sz="1355" spc="-11" dirty="0">
                  <a:latin typeface="TT Commons" panose="02000506040000020004" pitchFamily="50" charset="0"/>
                  <a:cs typeface="Carlito"/>
                </a:rPr>
                <a:t>efecto</a:t>
              </a:r>
              <a:r>
                <a:rPr sz="1355" spc="-8" dirty="0">
                  <a:latin typeface="TT Commons" panose="02000506040000020004" pitchFamily="50" charset="0"/>
                  <a:cs typeface="Carlito"/>
                </a:rPr>
                <a:t> </a:t>
              </a:r>
              <a:r>
                <a:rPr sz="1355" spc="-3" dirty="0">
                  <a:latin typeface="TT Commons" panose="02000506040000020004" pitchFamily="50" charset="0"/>
                  <a:cs typeface="Carlito"/>
                </a:rPr>
                <a:t>antipolución</a:t>
              </a:r>
              <a:endParaRPr sz="1355" dirty="0">
                <a:latin typeface="TT Commons" panose="02000506040000020004" pitchFamily="50" charset="0"/>
                <a:cs typeface="Carlito"/>
              </a:endParaRPr>
            </a:p>
          </p:txBody>
        </p:sp>
        <p:sp>
          <p:nvSpPr>
            <p:cNvPr id="21" name="object 21"/>
            <p:cNvSpPr txBox="1"/>
            <p:nvPr/>
          </p:nvSpPr>
          <p:spPr>
            <a:xfrm>
              <a:off x="3703740" y="4748536"/>
              <a:ext cx="1516830"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31"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24" name="object 24"/>
            <p:cNvSpPr txBox="1"/>
            <p:nvPr/>
          </p:nvSpPr>
          <p:spPr>
            <a:xfrm>
              <a:off x="3960208" y="4415441"/>
              <a:ext cx="1081965" cy="241758"/>
            </a:xfrm>
            <a:prstGeom prst="rect">
              <a:avLst/>
            </a:prstGeom>
          </p:spPr>
          <p:txBody>
            <a:bodyPr vert="horz" wrap="square" lIns="0" tIns="84607" rIns="0" bIns="0" rtlCol="0">
              <a:spAutoFit/>
            </a:bodyPr>
            <a:lstStyle/>
            <a:p>
              <a:pPr marL="7170">
                <a:spcBef>
                  <a:spcPts val="610"/>
                </a:spcBef>
              </a:pPr>
              <a:r>
                <a:rPr sz="1016" spc="-51" dirty="0" err="1" smtClean="0">
                  <a:solidFill>
                    <a:srgbClr val="093E68"/>
                  </a:solidFill>
                  <a:latin typeface="TT Commons" panose="02000506040000020004" pitchFamily="50" charset="0"/>
                  <a:cs typeface="Arial"/>
                </a:rPr>
                <a:t>Volumen</a:t>
              </a:r>
              <a:r>
                <a:rPr sz="1016" spc="-51" dirty="0">
                  <a:solidFill>
                    <a:srgbClr val="093E68"/>
                  </a:solidFill>
                  <a:latin typeface="TT Commons" panose="02000506040000020004" pitchFamily="50" charset="0"/>
                  <a:cs typeface="Arial"/>
                </a:rPr>
                <a:t>: 115</a:t>
              </a:r>
              <a:r>
                <a:rPr sz="1016" spc="-62" dirty="0">
                  <a:solidFill>
                    <a:srgbClr val="093E68"/>
                  </a:solidFill>
                  <a:latin typeface="TT Commons" panose="02000506040000020004" pitchFamily="50" charset="0"/>
                  <a:cs typeface="Arial"/>
                </a:rPr>
                <a:t> </a:t>
              </a:r>
              <a:r>
                <a:rPr sz="1016" spc="-23" dirty="0">
                  <a:solidFill>
                    <a:srgbClr val="093E68"/>
                  </a:solidFill>
                  <a:latin typeface="TT Commons" panose="02000506040000020004" pitchFamily="50" charset="0"/>
                  <a:cs typeface="Arial"/>
                </a:rPr>
                <a:t>ml</a:t>
              </a:r>
              <a:endParaRPr sz="1016" dirty="0">
                <a:latin typeface="TT Commons" panose="02000506040000020004" pitchFamily="50" charset="0"/>
                <a:cs typeface="Arial"/>
              </a:endParaRPr>
            </a:p>
          </p:txBody>
        </p:sp>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1088" y="1708686"/>
              <a:ext cx="765274" cy="2827634"/>
            </a:xfrm>
            <a:prstGeom prst="rect">
              <a:avLst/>
            </a:prstGeom>
          </p:spPr>
        </p:pic>
      </p:grpSp>
      <p:grpSp>
        <p:nvGrpSpPr>
          <p:cNvPr id="3" name="Grupo 2"/>
          <p:cNvGrpSpPr/>
          <p:nvPr/>
        </p:nvGrpSpPr>
        <p:grpSpPr>
          <a:xfrm>
            <a:off x="4347817" y="1183150"/>
            <a:ext cx="1436606" cy="3932216"/>
            <a:chOff x="6576921" y="1202644"/>
            <a:chExt cx="1436606" cy="3932216"/>
          </a:xfrm>
        </p:grpSpPr>
        <p:sp>
          <p:nvSpPr>
            <p:cNvPr id="10" name="object 10"/>
            <p:cNvSpPr txBox="1"/>
            <p:nvPr/>
          </p:nvSpPr>
          <p:spPr>
            <a:xfrm>
              <a:off x="6576921" y="1202644"/>
              <a:ext cx="1398933" cy="632796"/>
            </a:xfrm>
            <a:prstGeom prst="rect">
              <a:avLst/>
            </a:prstGeom>
          </p:spPr>
          <p:txBody>
            <a:bodyPr vert="horz" wrap="square" lIns="0" tIns="7170" rIns="0" bIns="0" rtlCol="0">
              <a:spAutoFit/>
            </a:bodyPr>
            <a:lstStyle/>
            <a:p>
              <a:pPr algn="ctr">
                <a:spcBef>
                  <a:spcPts val="56"/>
                </a:spcBef>
              </a:pPr>
              <a:r>
                <a:rPr sz="1355" spc="-25" dirty="0">
                  <a:latin typeface="TT Commons" panose="02000506040000020004" pitchFamily="50" charset="0"/>
                  <a:cs typeface="Carlito"/>
                </a:rPr>
                <a:t>Tónico </a:t>
              </a:r>
              <a:r>
                <a:rPr sz="1355" spc="-6" dirty="0">
                  <a:latin typeface="TT Commons" panose="02000506040000020004" pitchFamily="50" charset="0"/>
                  <a:cs typeface="Carlito"/>
                </a:rPr>
                <a:t>hidrocalmante</a:t>
              </a:r>
              <a:r>
                <a:rPr sz="1355" spc="-25" dirty="0">
                  <a:latin typeface="TT Commons" panose="02000506040000020004" pitchFamily="50" charset="0"/>
                  <a:cs typeface="Carlito"/>
                </a:rPr>
                <a:t> </a:t>
              </a:r>
              <a:r>
                <a:rPr sz="1355" dirty="0">
                  <a:latin typeface="TT Commons" panose="02000506040000020004" pitchFamily="50" charset="0"/>
                  <a:cs typeface="Carlito"/>
                </a:rPr>
                <a:t>y</a:t>
              </a:r>
            </a:p>
            <a:p>
              <a:pPr algn="ctr">
                <a:spcBef>
                  <a:spcPts val="3"/>
                </a:spcBef>
              </a:pPr>
              <a:r>
                <a:rPr sz="1355" spc="-8" dirty="0">
                  <a:latin typeface="TT Commons" panose="02000506040000020004" pitchFamily="50" charset="0"/>
                  <a:cs typeface="Carlito"/>
                </a:rPr>
                <a:t>descongestivo</a:t>
              </a:r>
              <a:endParaRPr sz="1355" dirty="0">
                <a:latin typeface="TT Commons" panose="02000506040000020004" pitchFamily="50" charset="0"/>
                <a:cs typeface="Carlito"/>
              </a:endParaRPr>
            </a:p>
          </p:txBody>
        </p:sp>
        <p:grpSp>
          <p:nvGrpSpPr>
            <p:cNvPr id="11" name="object 11"/>
            <p:cNvGrpSpPr/>
            <p:nvPr/>
          </p:nvGrpSpPr>
          <p:grpSpPr>
            <a:xfrm>
              <a:off x="6680217" y="4708957"/>
              <a:ext cx="1295383" cy="425903"/>
              <a:chOff x="11832335" y="7781543"/>
              <a:chExt cx="5318760" cy="754380"/>
            </a:xfrm>
          </p:grpSpPr>
          <p:sp>
            <p:nvSpPr>
              <p:cNvPr id="12" name="object 12"/>
              <p:cNvSpPr/>
              <p:nvPr/>
            </p:nvSpPr>
            <p:spPr>
              <a:xfrm>
                <a:off x="11832335" y="7812023"/>
                <a:ext cx="5318760" cy="601954"/>
              </a:xfrm>
              <a:prstGeom prst="rect">
                <a:avLst/>
              </a:prstGeom>
              <a:blipFill>
                <a:blip r:embed="rId7" cstate="print"/>
                <a:stretch>
                  <a:fillRect/>
                </a:stretch>
              </a:blipFill>
            </p:spPr>
            <p:txBody>
              <a:bodyPr wrap="square" lIns="0" tIns="0" rIns="0" bIns="0" rtlCol="0"/>
              <a:lstStyle/>
              <a:p>
                <a:endParaRPr sz="597"/>
              </a:p>
            </p:txBody>
          </p:sp>
          <p:sp>
            <p:nvSpPr>
              <p:cNvPr id="13" name="object 13"/>
              <p:cNvSpPr/>
              <p:nvPr/>
            </p:nvSpPr>
            <p:spPr>
              <a:xfrm>
                <a:off x="13586459" y="7781543"/>
                <a:ext cx="1810511" cy="754380"/>
              </a:xfrm>
              <a:prstGeom prst="rect">
                <a:avLst/>
              </a:prstGeom>
              <a:blipFill>
                <a:blip r:embed="rId8" cstate="print"/>
                <a:stretch>
                  <a:fillRect/>
                </a:stretch>
              </a:blipFill>
            </p:spPr>
            <p:txBody>
              <a:bodyPr wrap="square" lIns="0" tIns="0" rIns="0" bIns="0" rtlCol="0"/>
              <a:lstStyle/>
              <a:p>
                <a:endParaRPr sz="597"/>
              </a:p>
            </p:txBody>
          </p:sp>
          <p:sp>
            <p:nvSpPr>
              <p:cNvPr id="14" name="object 14"/>
              <p:cNvSpPr/>
              <p:nvPr/>
            </p:nvSpPr>
            <p:spPr>
              <a:xfrm>
                <a:off x="11891771" y="7851647"/>
                <a:ext cx="5204460" cy="489203"/>
              </a:xfrm>
              <a:prstGeom prst="rect">
                <a:avLst/>
              </a:prstGeom>
              <a:blipFill>
                <a:blip r:embed="rId9" cstate="print"/>
                <a:stretch>
                  <a:fillRect/>
                </a:stretch>
              </a:blipFill>
            </p:spPr>
            <p:txBody>
              <a:bodyPr wrap="square" lIns="0" tIns="0" rIns="0" bIns="0" rtlCol="0"/>
              <a:lstStyle/>
              <a:p>
                <a:endParaRPr sz="597"/>
              </a:p>
            </p:txBody>
          </p:sp>
        </p:grpSp>
        <p:sp>
          <p:nvSpPr>
            <p:cNvPr id="15" name="object 15"/>
            <p:cNvSpPr txBox="1"/>
            <p:nvPr/>
          </p:nvSpPr>
          <p:spPr>
            <a:xfrm>
              <a:off x="6980720" y="4744209"/>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dirty="0">
                <a:latin typeface="Bebas Neue Regular" panose="00000500000000000000" pitchFamily="50" charset="0"/>
                <a:cs typeface="Carlito"/>
              </a:endParaRPr>
            </a:p>
          </p:txBody>
        </p:sp>
        <p:sp>
          <p:nvSpPr>
            <p:cNvPr id="25" name="object 25"/>
            <p:cNvSpPr txBox="1"/>
            <p:nvPr/>
          </p:nvSpPr>
          <p:spPr>
            <a:xfrm>
              <a:off x="6931204" y="4419627"/>
              <a:ext cx="1082323" cy="241758"/>
            </a:xfrm>
            <a:prstGeom prst="rect">
              <a:avLst/>
            </a:prstGeom>
          </p:spPr>
          <p:txBody>
            <a:bodyPr vert="horz" wrap="square" lIns="0" tIns="84607" rIns="0" bIns="0" rtlCol="0">
              <a:spAutoFit/>
            </a:bodyPr>
            <a:lstStyle/>
            <a:p>
              <a:pPr marL="7170">
                <a:spcBef>
                  <a:spcPts val="613"/>
                </a:spcBef>
              </a:pPr>
              <a:r>
                <a:rPr sz="1016" spc="-51" dirty="0" err="1" smtClean="0">
                  <a:solidFill>
                    <a:srgbClr val="093E68"/>
                  </a:solidFill>
                  <a:latin typeface="TT Commons" panose="02000506040000020004" pitchFamily="50" charset="0"/>
                  <a:cs typeface="Arial"/>
                </a:rPr>
                <a:t>Volumen</a:t>
              </a:r>
              <a:r>
                <a:rPr sz="1016" spc="-51" dirty="0">
                  <a:solidFill>
                    <a:srgbClr val="093E68"/>
                  </a:solidFill>
                  <a:latin typeface="TT Commons" panose="02000506040000020004" pitchFamily="50" charset="0"/>
                  <a:cs typeface="Arial"/>
                </a:rPr>
                <a:t>: 200</a:t>
              </a:r>
              <a:r>
                <a:rPr sz="1016" spc="-62" dirty="0">
                  <a:solidFill>
                    <a:srgbClr val="093E68"/>
                  </a:solidFill>
                  <a:latin typeface="TT Commons" panose="02000506040000020004" pitchFamily="50" charset="0"/>
                  <a:cs typeface="Arial"/>
                </a:rPr>
                <a:t> </a:t>
              </a:r>
              <a:r>
                <a:rPr sz="1016" spc="-23" dirty="0">
                  <a:solidFill>
                    <a:srgbClr val="093E68"/>
                  </a:solidFill>
                  <a:latin typeface="TT Commons" panose="02000506040000020004" pitchFamily="50" charset="0"/>
                  <a:cs typeface="Arial"/>
                </a:rPr>
                <a:t>ml</a:t>
              </a:r>
              <a:endParaRPr sz="1016" dirty="0">
                <a:latin typeface="TT Commons" panose="02000506040000020004" pitchFamily="50" charset="0"/>
                <a:cs typeface="Arial"/>
              </a:endParaRPr>
            </a:p>
          </p:txBody>
        </p:sp>
        <p:pic>
          <p:nvPicPr>
            <p:cNvPr id="28" name="Imagen 27"/>
            <p:cNvPicPr>
              <a:picLocks noChangeAspect="1"/>
            </p:cNvPicPr>
            <p:nvPr/>
          </p:nvPicPr>
          <p:blipFill rotWithShape="1">
            <a:blip r:embed="rId10" cstate="print">
              <a:extLst>
                <a:ext uri="{28A0092B-C50C-407E-A947-70E740481C1C}">
                  <a14:useLocalDpi xmlns:a14="http://schemas.microsoft.com/office/drawing/2010/main" val="0"/>
                </a:ext>
              </a:extLst>
            </a:blip>
            <a:srcRect r="52568"/>
            <a:stretch/>
          </p:blipFill>
          <p:spPr>
            <a:xfrm>
              <a:off x="6811017" y="1492884"/>
              <a:ext cx="957108" cy="3138433"/>
            </a:xfrm>
            <a:prstGeom prst="rect">
              <a:avLst/>
            </a:prstGeom>
          </p:spPr>
        </p:pic>
      </p:grpSp>
      <p:pic>
        <p:nvPicPr>
          <p:cNvPr id="29" name="Imagen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6648" y="2033849"/>
            <a:ext cx="685824" cy="2444806"/>
          </a:xfrm>
          <a:prstGeom prst="rect">
            <a:avLst/>
          </a:prstGeom>
        </p:spPr>
      </p:pic>
      <p:sp>
        <p:nvSpPr>
          <p:cNvPr id="30" name="object 10"/>
          <p:cNvSpPr txBox="1"/>
          <p:nvPr/>
        </p:nvSpPr>
        <p:spPr>
          <a:xfrm>
            <a:off x="7562563" y="1124975"/>
            <a:ext cx="1962450" cy="841315"/>
          </a:xfrm>
          <a:prstGeom prst="rect">
            <a:avLst/>
          </a:prstGeom>
        </p:spPr>
        <p:txBody>
          <a:bodyPr vert="horz" wrap="square" lIns="0" tIns="7170" rIns="0" bIns="0" rtlCol="0">
            <a:spAutoFit/>
          </a:bodyPr>
          <a:lstStyle/>
          <a:p>
            <a:pPr marL="6812" marR="2868" indent="-717" algn="ctr">
              <a:spcBef>
                <a:spcPts val="56"/>
              </a:spcBef>
            </a:pPr>
            <a:r>
              <a:rPr sz="1355" spc="-6" dirty="0">
                <a:latin typeface="TT Commons" panose="02000506040000020004" pitchFamily="50" charset="0"/>
                <a:cs typeface="Carlito"/>
              </a:rPr>
              <a:t>Máscara </a:t>
            </a:r>
            <a:r>
              <a:rPr sz="1355" spc="-3" dirty="0">
                <a:latin typeface="TT Commons" panose="02000506040000020004" pitchFamily="50" charset="0"/>
                <a:cs typeface="Carlito"/>
              </a:rPr>
              <a:t>de </a:t>
            </a:r>
            <a:r>
              <a:rPr sz="1355" spc="-8" dirty="0">
                <a:latin typeface="TT Commons" panose="02000506040000020004" pitchFamily="50" charset="0"/>
                <a:cs typeface="Carlito"/>
              </a:rPr>
              <a:t>té verde </a:t>
            </a:r>
            <a:r>
              <a:rPr sz="1355" spc="-6" dirty="0">
                <a:latin typeface="TT Commons" panose="02000506040000020004" pitchFamily="50" charset="0"/>
                <a:cs typeface="Carlito"/>
              </a:rPr>
              <a:t>con  </a:t>
            </a:r>
            <a:r>
              <a:rPr sz="1355" spc="-11" dirty="0">
                <a:latin typeface="TT Commons" panose="02000506040000020004" pitchFamily="50" charset="0"/>
                <a:cs typeface="Carlito"/>
              </a:rPr>
              <a:t>efecto </a:t>
            </a:r>
            <a:r>
              <a:rPr sz="1355" spc="-6" dirty="0">
                <a:latin typeface="TT Commons" panose="02000506040000020004" pitchFamily="50" charset="0"/>
                <a:cs typeface="Carlito"/>
              </a:rPr>
              <a:t>reafirmante </a:t>
            </a:r>
            <a:r>
              <a:rPr sz="1355" spc="-3" dirty="0">
                <a:latin typeface="TT Commons" panose="02000506040000020004" pitchFamily="50" charset="0"/>
                <a:cs typeface="Carlito"/>
              </a:rPr>
              <a:t>que</a:t>
            </a:r>
            <a:r>
              <a:rPr sz="1355" spc="-25" dirty="0">
                <a:latin typeface="TT Commons" panose="02000506040000020004" pitchFamily="50" charset="0"/>
                <a:cs typeface="Carlito"/>
              </a:rPr>
              <a:t> </a:t>
            </a:r>
            <a:r>
              <a:rPr sz="1355" spc="-3" dirty="0">
                <a:latin typeface="TT Commons" panose="02000506040000020004" pitchFamily="50" charset="0"/>
                <a:cs typeface="Carlito"/>
              </a:rPr>
              <a:t>deja  una sensación </a:t>
            </a:r>
            <a:r>
              <a:rPr sz="1355" spc="-6" dirty="0">
                <a:latin typeface="TT Commons" panose="02000506040000020004" pitchFamily="50" charset="0"/>
                <a:cs typeface="Carlito"/>
              </a:rPr>
              <a:t>inmediata </a:t>
            </a:r>
            <a:r>
              <a:rPr sz="1355" spc="-3" dirty="0">
                <a:latin typeface="TT Commons" panose="02000506040000020004" pitchFamily="50" charset="0"/>
                <a:cs typeface="Carlito"/>
              </a:rPr>
              <a:t>de  </a:t>
            </a:r>
            <a:r>
              <a:rPr sz="1355" spc="-6" dirty="0">
                <a:latin typeface="TT Commons" panose="02000506040000020004" pitchFamily="50" charset="0"/>
                <a:cs typeface="Carlito"/>
              </a:rPr>
              <a:t>frescor </a:t>
            </a:r>
            <a:r>
              <a:rPr sz="1355" dirty="0">
                <a:latin typeface="TT Commons" panose="02000506040000020004" pitchFamily="50" charset="0"/>
                <a:cs typeface="Carlito"/>
              </a:rPr>
              <a:t>y</a:t>
            </a:r>
            <a:r>
              <a:rPr sz="1355" spc="-6" dirty="0">
                <a:latin typeface="TT Commons" panose="02000506040000020004" pitchFamily="50" charset="0"/>
                <a:cs typeface="Carlito"/>
              </a:rPr>
              <a:t> </a:t>
            </a:r>
            <a:r>
              <a:rPr sz="1355" spc="-11" dirty="0">
                <a:latin typeface="TT Commons" panose="02000506040000020004" pitchFamily="50" charset="0"/>
                <a:cs typeface="Carlito"/>
              </a:rPr>
              <a:t>confort</a:t>
            </a:r>
            <a:endParaRPr sz="1355" dirty="0">
              <a:latin typeface="TT Commons" panose="02000506040000020004" pitchFamily="50" charset="0"/>
              <a:cs typeface="Carlito"/>
            </a:endParaRPr>
          </a:p>
        </p:txBody>
      </p:sp>
      <p:grpSp>
        <p:nvGrpSpPr>
          <p:cNvPr id="31" name="object 20"/>
          <p:cNvGrpSpPr/>
          <p:nvPr/>
        </p:nvGrpSpPr>
        <p:grpSpPr>
          <a:xfrm>
            <a:off x="7932331" y="4664626"/>
            <a:ext cx="1429958" cy="425903"/>
            <a:chOff x="807719" y="7795259"/>
            <a:chExt cx="4089400" cy="754380"/>
          </a:xfrm>
        </p:grpSpPr>
        <p:sp>
          <p:nvSpPr>
            <p:cNvPr id="33" name="object 21"/>
            <p:cNvSpPr/>
            <p:nvPr/>
          </p:nvSpPr>
          <p:spPr>
            <a:xfrm>
              <a:off x="807719" y="7833359"/>
              <a:ext cx="4088891" cy="586765"/>
            </a:xfrm>
            <a:prstGeom prst="rect">
              <a:avLst/>
            </a:prstGeom>
            <a:blipFill>
              <a:blip r:embed="rId12" cstate="print"/>
              <a:stretch>
                <a:fillRect/>
              </a:stretch>
            </a:blipFill>
          </p:spPr>
          <p:txBody>
            <a:bodyPr wrap="square" lIns="0" tIns="0" rIns="0" bIns="0" rtlCol="0"/>
            <a:lstStyle/>
            <a:p>
              <a:endParaRPr sz="597"/>
            </a:p>
          </p:txBody>
        </p:sp>
        <p:sp>
          <p:nvSpPr>
            <p:cNvPr id="34" name="object 22"/>
            <p:cNvSpPr/>
            <p:nvPr/>
          </p:nvSpPr>
          <p:spPr>
            <a:xfrm>
              <a:off x="1621536" y="7795259"/>
              <a:ext cx="2461260" cy="754380"/>
            </a:xfrm>
            <a:prstGeom prst="rect">
              <a:avLst/>
            </a:prstGeom>
            <a:blipFill>
              <a:blip r:embed="rId13" cstate="print"/>
              <a:stretch>
                <a:fillRect/>
              </a:stretch>
            </a:blipFill>
          </p:spPr>
          <p:txBody>
            <a:bodyPr wrap="square" lIns="0" tIns="0" rIns="0" bIns="0" rtlCol="0"/>
            <a:lstStyle/>
            <a:p>
              <a:endParaRPr sz="597"/>
            </a:p>
          </p:txBody>
        </p:sp>
        <p:sp>
          <p:nvSpPr>
            <p:cNvPr id="35" name="object 23"/>
            <p:cNvSpPr/>
            <p:nvPr/>
          </p:nvSpPr>
          <p:spPr>
            <a:xfrm>
              <a:off x="867155" y="7872983"/>
              <a:ext cx="3974592" cy="473964"/>
            </a:xfrm>
            <a:prstGeom prst="rect">
              <a:avLst/>
            </a:prstGeom>
            <a:blipFill>
              <a:blip r:embed="rId14" cstate="print"/>
              <a:stretch>
                <a:fillRect/>
              </a:stretch>
            </a:blipFill>
          </p:spPr>
          <p:txBody>
            <a:bodyPr wrap="square" lIns="0" tIns="0" rIns="0" bIns="0" rtlCol="0"/>
            <a:lstStyle/>
            <a:p>
              <a:endParaRPr sz="597"/>
            </a:p>
          </p:txBody>
        </p:sp>
      </p:grpSp>
      <p:sp>
        <p:nvSpPr>
          <p:cNvPr id="36" name="object 24"/>
          <p:cNvSpPr txBox="1"/>
          <p:nvPr/>
        </p:nvSpPr>
        <p:spPr>
          <a:xfrm>
            <a:off x="8167287" y="4721127"/>
            <a:ext cx="1132872"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sp>
        <p:nvSpPr>
          <p:cNvPr id="37" name="object 30"/>
          <p:cNvSpPr txBox="1"/>
          <p:nvPr/>
        </p:nvSpPr>
        <p:spPr>
          <a:xfrm>
            <a:off x="8188779" y="4337428"/>
            <a:ext cx="896618" cy="255072"/>
          </a:xfrm>
          <a:prstGeom prst="rect">
            <a:avLst/>
          </a:prstGeom>
        </p:spPr>
        <p:txBody>
          <a:bodyPr vert="horz" wrap="square" lIns="0" tIns="84965" rIns="0" bIns="0" rtlCol="0">
            <a:spAutoFit/>
          </a:bodyPr>
          <a:lstStyle/>
          <a:p>
            <a:pPr marL="7170">
              <a:spcBef>
                <a:spcPts val="613"/>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a:t>
            </a:r>
            <a:r>
              <a:rPr lang="es-ES" sz="1100" spc="-51" dirty="0" smtClean="0">
                <a:solidFill>
                  <a:srgbClr val="093E68"/>
                </a:solidFill>
                <a:latin typeface="TT Commons" panose="02000506040000020004" pitchFamily="50" charset="0"/>
                <a:cs typeface="Arial"/>
              </a:rPr>
              <a:t>5</a:t>
            </a:r>
            <a:r>
              <a:rPr sz="1100" spc="-51" dirty="0" smtClean="0">
                <a:solidFill>
                  <a:srgbClr val="093E68"/>
                </a:solidFill>
                <a:latin typeface="TT Commons" panose="02000506040000020004" pitchFamily="50" charset="0"/>
                <a:cs typeface="Arial"/>
              </a:rPr>
              <a:t>0</a:t>
            </a:r>
            <a:r>
              <a:rPr sz="1100" spc="-102" dirty="0" smtClean="0">
                <a:solidFill>
                  <a:srgbClr val="093E68"/>
                </a:solidFill>
                <a:latin typeface="TT Commons" panose="02000506040000020004" pitchFamily="50" charset="0"/>
                <a:cs typeface="Arial"/>
              </a:rPr>
              <a:t> </a:t>
            </a:r>
            <a:r>
              <a:rPr sz="1100" spc="-23" dirty="0" smtClean="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p:txBody>
      </p:sp>
      <p:sp>
        <p:nvSpPr>
          <p:cNvPr id="39" name="object 13"/>
          <p:cNvSpPr txBox="1"/>
          <p:nvPr/>
        </p:nvSpPr>
        <p:spPr>
          <a:xfrm>
            <a:off x="5950534" y="1165927"/>
            <a:ext cx="1524897" cy="632796"/>
          </a:xfrm>
          <a:prstGeom prst="rect">
            <a:avLst/>
          </a:prstGeom>
        </p:spPr>
        <p:txBody>
          <a:bodyPr vert="horz" wrap="square" lIns="0" tIns="7170" rIns="0" bIns="0" rtlCol="0">
            <a:spAutoFit/>
          </a:bodyPr>
          <a:lstStyle/>
          <a:p>
            <a:pPr algn="ctr">
              <a:spcBef>
                <a:spcPts val="56"/>
              </a:spcBef>
            </a:pPr>
            <a:r>
              <a:rPr sz="1355" spc="-8" dirty="0">
                <a:latin typeface="TT Commons" panose="02000506040000020004" pitchFamily="50" charset="0"/>
                <a:cs typeface="Carlito"/>
              </a:rPr>
              <a:t>Exfoliante </a:t>
            </a:r>
            <a:r>
              <a:rPr sz="1355" spc="-6" dirty="0">
                <a:latin typeface="TT Commons" panose="02000506040000020004" pitchFamily="50" charset="0"/>
                <a:cs typeface="Carlito"/>
              </a:rPr>
              <a:t>facial.</a:t>
            </a:r>
            <a:r>
              <a:rPr sz="1355" spc="-14" dirty="0">
                <a:latin typeface="TT Commons" panose="02000506040000020004" pitchFamily="50" charset="0"/>
                <a:cs typeface="Carlito"/>
              </a:rPr>
              <a:t> </a:t>
            </a:r>
            <a:r>
              <a:rPr sz="1355" spc="-8" dirty="0">
                <a:latin typeface="TT Commons" panose="02000506040000020004" pitchFamily="50" charset="0"/>
                <a:cs typeface="Carlito"/>
              </a:rPr>
              <a:t>Poder</a:t>
            </a:r>
            <a:endParaRPr sz="1355" dirty="0">
              <a:latin typeface="TT Commons" panose="02000506040000020004" pitchFamily="50" charset="0"/>
              <a:cs typeface="Carlito"/>
            </a:endParaRPr>
          </a:p>
          <a:p>
            <a:pPr algn="ctr">
              <a:spcBef>
                <a:spcPts val="3"/>
              </a:spcBef>
            </a:pPr>
            <a:r>
              <a:rPr sz="1355" spc="-6" dirty="0">
                <a:latin typeface="TT Commons" panose="02000506040000020004" pitchFamily="50" charset="0"/>
                <a:cs typeface="Carlito"/>
              </a:rPr>
              <a:t>desincrustante </a:t>
            </a:r>
            <a:r>
              <a:rPr sz="1355" dirty="0">
                <a:latin typeface="TT Commons" panose="02000506040000020004" pitchFamily="50" charset="0"/>
                <a:cs typeface="Carlito"/>
              </a:rPr>
              <a:t>y</a:t>
            </a:r>
            <a:r>
              <a:rPr sz="1355" spc="-54" dirty="0">
                <a:latin typeface="TT Commons" panose="02000506040000020004" pitchFamily="50" charset="0"/>
                <a:cs typeface="Carlito"/>
              </a:rPr>
              <a:t> </a:t>
            </a:r>
            <a:r>
              <a:rPr sz="1355" spc="-3" dirty="0">
                <a:latin typeface="TT Commons" panose="02000506040000020004" pitchFamily="50" charset="0"/>
                <a:cs typeface="Carlito"/>
              </a:rPr>
              <a:t>emoliente</a:t>
            </a:r>
            <a:endParaRPr sz="1355" dirty="0">
              <a:latin typeface="TT Commons" panose="02000506040000020004" pitchFamily="50" charset="0"/>
              <a:cs typeface="Carlito"/>
            </a:endParaRPr>
          </a:p>
        </p:txBody>
      </p:sp>
      <p:grpSp>
        <p:nvGrpSpPr>
          <p:cNvPr id="40" name="object 15"/>
          <p:cNvGrpSpPr/>
          <p:nvPr/>
        </p:nvGrpSpPr>
        <p:grpSpPr>
          <a:xfrm>
            <a:off x="5972882" y="4674509"/>
            <a:ext cx="1578141" cy="425903"/>
            <a:chOff x="13356336" y="7781543"/>
            <a:chExt cx="4136390" cy="754380"/>
          </a:xfrm>
        </p:grpSpPr>
        <p:sp>
          <p:nvSpPr>
            <p:cNvPr id="41" name="object 16"/>
            <p:cNvSpPr/>
            <p:nvPr/>
          </p:nvSpPr>
          <p:spPr>
            <a:xfrm>
              <a:off x="13356336" y="7812023"/>
              <a:ext cx="4136136" cy="601954"/>
            </a:xfrm>
            <a:prstGeom prst="rect">
              <a:avLst/>
            </a:prstGeom>
            <a:blipFill>
              <a:blip r:embed="rId15"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42" name="object 17"/>
            <p:cNvSpPr/>
            <p:nvPr/>
          </p:nvSpPr>
          <p:spPr>
            <a:xfrm>
              <a:off x="14170152" y="7781543"/>
              <a:ext cx="2510028" cy="754380"/>
            </a:xfrm>
            <a:prstGeom prst="rect">
              <a:avLst/>
            </a:prstGeom>
            <a:blipFill>
              <a:blip r:embed="rId16"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43" name="object 18"/>
            <p:cNvSpPr/>
            <p:nvPr/>
          </p:nvSpPr>
          <p:spPr>
            <a:xfrm>
              <a:off x="13415772" y="7851647"/>
              <a:ext cx="4021836" cy="489203"/>
            </a:xfrm>
            <a:prstGeom prst="rect">
              <a:avLst/>
            </a:prstGeom>
            <a:blipFill>
              <a:blip r:embed="rId17" cstate="print"/>
              <a:stretch>
                <a:fillRect/>
              </a:stretch>
            </a:blipFill>
          </p:spPr>
          <p:txBody>
            <a:bodyPr wrap="square" lIns="0" tIns="0" rIns="0" bIns="0" rtlCol="0"/>
            <a:lstStyle/>
            <a:p>
              <a:endParaRPr sz="1600">
                <a:latin typeface="Bebas Neue Regular" panose="00000500000000000000" pitchFamily="50" charset="0"/>
              </a:endParaRPr>
            </a:p>
          </p:txBody>
        </p:sp>
      </p:grpSp>
      <p:sp>
        <p:nvSpPr>
          <p:cNvPr id="44" name="object 19"/>
          <p:cNvSpPr txBox="1"/>
          <p:nvPr/>
        </p:nvSpPr>
        <p:spPr>
          <a:xfrm>
            <a:off x="6161298" y="4731525"/>
            <a:ext cx="1535705"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Exfoliating</a:t>
            </a:r>
            <a:r>
              <a:rPr sz="1355" spc="-45" dirty="0">
                <a:solidFill>
                  <a:srgbClr val="FFFFFF"/>
                </a:solidFill>
                <a:latin typeface="Carlito"/>
                <a:cs typeface="Carlito"/>
              </a:rPr>
              <a:t> </a:t>
            </a:r>
            <a:r>
              <a:rPr sz="1600" spc="-3" dirty="0">
                <a:solidFill>
                  <a:srgbClr val="FFFFFF"/>
                </a:solidFill>
                <a:latin typeface="Bebas Neue Regular" panose="00000500000000000000" pitchFamily="50" charset="0"/>
                <a:cs typeface="Carlito"/>
              </a:rPr>
              <a:t>scrub</a:t>
            </a:r>
            <a:endParaRPr sz="1600" dirty="0">
              <a:latin typeface="Bebas Neue Regular" panose="00000500000000000000" pitchFamily="50" charset="0"/>
              <a:cs typeface="Carlito"/>
            </a:endParaRPr>
          </a:p>
        </p:txBody>
      </p:sp>
      <p:sp>
        <p:nvSpPr>
          <p:cNvPr id="46" name="object 30"/>
          <p:cNvSpPr txBox="1"/>
          <p:nvPr/>
        </p:nvSpPr>
        <p:spPr>
          <a:xfrm>
            <a:off x="6342269" y="4367797"/>
            <a:ext cx="896618" cy="255072"/>
          </a:xfrm>
          <a:prstGeom prst="rect">
            <a:avLst/>
          </a:prstGeom>
        </p:spPr>
        <p:txBody>
          <a:bodyPr vert="horz" wrap="square" lIns="0" tIns="84965" rIns="0" bIns="0" rtlCol="0">
            <a:spAutoFit/>
          </a:bodyPr>
          <a:lstStyle/>
          <a:p>
            <a:pPr marL="7170">
              <a:spcBef>
                <a:spcPts val="613"/>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a:t>
            </a:r>
            <a:r>
              <a:rPr lang="es-ES" sz="1100" spc="-51" dirty="0" smtClean="0">
                <a:solidFill>
                  <a:srgbClr val="093E68"/>
                </a:solidFill>
                <a:latin typeface="TT Commons" panose="02000506040000020004" pitchFamily="50" charset="0"/>
                <a:cs typeface="Arial"/>
              </a:rPr>
              <a:t>5</a:t>
            </a:r>
            <a:r>
              <a:rPr sz="1100" spc="-51" dirty="0" smtClean="0">
                <a:solidFill>
                  <a:srgbClr val="093E68"/>
                </a:solidFill>
                <a:latin typeface="TT Commons" panose="02000506040000020004" pitchFamily="50" charset="0"/>
                <a:cs typeface="Arial"/>
              </a:rPr>
              <a:t>0</a:t>
            </a:r>
            <a:r>
              <a:rPr sz="1100" spc="-102" dirty="0" smtClean="0">
                <a:solidFill>
                  <a:srgbClr val="093E68"/>
                </a:solidFill>
                <a:latin typeface="TT Commons" panose="02000506040000020004" pitchFamily="50" charset="0"/>
                <a:cs typeface="Arial"/>
              </a:rPr>
              <a:t> </a:t>
            </a:r>
            <a:r>
              <a:rPr sz="1100" spc="-23" dirty="0" smtClean="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p:txBody>
      </p:sp>
      <p:pic>
        <p:nvPicPr>
          <p:cNvPr id="47" name="Imagen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81077" y="3176886"/>
            <a:ext cx="1253772" cy="1043407"/>
          </a:xfrm>
          <a:prstGeom prst="rect">
            <a:avLst/>
          </a:prstGeom>
        </p:spPr>
      </p:pic>
      <p:pic>
        <p:nvPicPr>
          <p:cNvPr id="48" name="Imagen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53114" y="3174151"/>
            <a:ext cx="1309946" cy="10901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8693" y="1121624"/>
            <a:ext cx="6505107" cy="3646336"/>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Óleo desmaquillante rostro y ojos 115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aceite de girasol, aceite de zanahoria y aceite de germen de trigo</a:t>
            </a:r>
          </a:p>
          <a:p>
            <a:pPr>
              <a:spcBef>
                <a:spcPts val="20"/>
              </a:spcBef>
              <a:buFont typeface="Arial"/>
              <a:buChar char="•"/>
            </a:pPr>
            <a:endParaRPr sz="1600" dirty="0">
              <a:latin typeface="TT Commons" panose="02000506040000020004" pitchFamily="50" charset="0"/>
              <a:cs typeface="Arial"/>
            </a:endParaRPr>
          </a:p>
          <a:p>
            <a:pPr marL="265306" marR="184280" indent="-258135">
              <a:lnSpc>
                <a:spcPct val="90000"/>
              </a:lnSpc>
              <a:buChar char="•"/>
              <a:tabLst>
                <a:tab pos="264947" algn="l"/>
                <a:tab pos="265306" algn="l"/>
              </a:tabLst>
            </a:pPr>
            <a:r>
              <a:rPr sz="1600" dirty="0">
                <a:latin typeface="TT Commons" panose="02000506040000020004" pitchFamily="50" charset="0"/>
                <a:cs typeface="Arial"/>
              </a:rPr>
              <a:t>Formulado con aceites naturales actúa como limpiador descongestivo, relajante de la  piel y fortalecedor de la pestañas. En contacto con el agua se transforma en una  emulsión que desmaquilla al instante todos los tipos de maquillajes, incluidos los  resistentes al agua. Limpia perfectamente pestañas y contorno de ojos.</a:t>
            </a:r>
          </a:p>
          <a:p>
            <a:pPr>
              <a:spcBef>
                <a:spcPts val="17"/>
              </a:spcBef>
              <a:buFont typeface="Arial"/>
              <a:buChar char="•"/>
            </a:pPr>
            <a:endParaRPr sz="1600" dirty="0">
              <a:latin typeface="TT Commons" panose="02000506040000020004" pitchFamily="50" charset="0"/>
              <a:cs typeface="Arial"/>
            </a:endParaRPr>
          </a:p>
          <a:p>
            <a:pPr marL="265306" marR="2868" indent="-258135">
              <a:lnSpc>
                <a:spcPct val="90000"/>
              </a:lnSpc>
              <a:spcBef>
                <a:spcPts val="3"/>
              </a:spcBef>
              <a:buChar char="•"/>
              <a:tabLst>
                <a:tab pos="264947" algn="l"/>
                <a:tab pos="265306" algn="l"/>
              </a:tabLst>
            </a:pPr>
            <a:r>
              <a:rPr sz="1600" dirty="0">
                <a:latin typeface="TT Commons" panose="02000506040000020004" pitchFamily="50" charset="0"/>
                <a:cs typeface="Arial"/>
              </a:rPr>
              <a:t>Modo de empleo: aplicar sobre rostro, pestañas y párpados. A continuación, masajear  suavemente con los dedos humedecidos en agua hasta que el aceite se transforme en  una emulsión. Retirar y aclarar con agua templada, pudiéndose realizar con la ayuda  de un disco de algodón humedecido en agua.</a:t>
            </a:r>
          </a:p>
        </p:txBody>
      </p:sp>
      <p:sp>
        <p:nvSpPr>
          <p:cNvPr id="3" name="object 3"/>
          <p:cNvSpPr txBox="1"/>
          <p:nvPr/>
        </p:nvSpPr>
        <p:spPr>
          <a:xfrm>
            <a:off x="2300703" y="4747445"/>
            <a:ext cx="6194055"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doble desmaquillado Japonés en todo tipo de  pieles y previo a cualquier otro tratamiento más específico.</a:t>
            </a:r>
          </a:p>
        </p:txBody>
      </p:sp>
      <p:grpSp>
        <p:nvGrpSpPr>
          <p:cNvPr id="4" name="object 4"/>
          <p:cNvGrpSpPr/>
          <p:nvPr/>
        </p:nvGrpSpPr>
        <p:grpSpPr>
          <a:xfrm>
            <a:off x="194094" y="4762152"/>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390144" y="7263383"/>
              <a:ext cx="3433572"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354708" y="4818796"/>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238398" y="3356942"/>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18</a:t>
            </a:fld>
            <a:endParaRPr spc="6" dirty="0"/>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CUIDADO DIARIO</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412" y="1521166"/>
            <a:ext cx="905045" cy="322627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8693" y="1210103"/>
            <a:ext cx="7130284" cy="292819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Gel desmaquillarte facial 115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agentes de limpieza extra suaves.</a:t>
            </a:r>
          </a:p>
          <a:p>
            <a:pPr>
              <a:spcBef>
                <a:spcPts val="14"/>
              </a:spcBef>
              <a:buFont typeface="Arial"/>
              <a:buChar char="•"/>
            </a:pPr>
            <a:endParaRPr sz="1600" dirty="0">
              <a:latin typeface="TT Commons" panose="02000506040000020004" pitchFamily="50" charset="0"/>
              <a:cs typeface="Arial"/>
            </a:endParaRPr>
          </a:p>
          <a:p>
            <a:pPr marL="265306" marR="223717" indent="-258135">
              <a:lnSpc>
                <a:spcPts val="1705"/>
              </a:lnSpc>
              <a:buChar char="•"/>
              <a:tabLst>
                <a:tab pos="264947" algn="l"/>
                <a:tab pos="265306" algn="l"/>
              </a:tabLst>
            </a:pPr>
            <a:r>
              <a:rPr sz="1600" dirty="0">
                <a:latin typeface="TT Commons" panose="02000506040000020004" pitchFamily="50" charset="0"/>
                <a:cs typeface="Arial"/>
              </a:rPr>
              <a:t>Este Gel libre de aceites y perfume, se transforma en una espuma limpiadora que  desmaquilla y elimina las impurezas de la piel para que esté perfectamente limpia y  fresca. Fácil de aclarar, su textura elimina el exceso de grasa, impurezas y  contaminantes.</a:t>
            </a:r>
          </a:p>
          <a:p>
            <a:pPr>
              <a:spcBef>
                <a:spcPts val="28"/>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Modo de empleo: Aplicar MAKEUP REMOVER GEL sobre el rostro con los dedos  humedecidos en agua y masajear con suaves masajes circulares hasta que aparezca  una espuma suave, evitando el contorno de los ojos. Retirar con agua templada o con  la ayuda de un algodón humedecido en agua.</a:t>
            </a:r>
          </a:p>
        </p:txBody>
      </p:sp>
      <p:sp>
        <p:nvSpPr>
          <p:cNvPr id="3" name="object 3"/>
          <p:cNvSpPr txBox="1"/>
          <p:nvPr/>
        </p:nvSpPr>
        <p:spPr>
          <a:xfrm>
            <a:off x="2308693" y="4246129"/>
            <a:ext cx="6832008"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doble desmaquillado Japonés en todo tipo de  pieles y previo a cualquier otro tratamiento más específico.</a:t>
            </a:r>
            <a:endParaRPr sz="1600">
              <a:latin typeface="TT Commons" panose="02000506040000020004" pitchFamily="50" charset="0"/>
              <a:cs typeface="Arial"/>
            </a:endParaRPr>
          </a:p>
        </p:txBody>
      </p:sp>
      <p:grpSp>
        <p:nvGrpSpPr>
          <p:cNvPr id="4" name="object 4"/>
          <p:cNvGrpSpPr/>
          <p:nvPr/>
        </p:nvGrpSpPr>
        <p:grpSpPr>
          <a:xfrm>
            <a:off x="242511" y="4682414"/>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507492" y="7263383"/>
              <a:ext cx="3198875"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469377" y="4739058"/>
            <a:ext cx="1549454"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4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238398" y="3356942"/>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19</a:t>
            </a:fld>
            <a:endParaRPr spc="6" dirty="0"/>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CUIDADO DIARIO</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762" y="1220129"/>
            <a:ext cx="939026" cy="34696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2</a:t>
            </a:fld>
            <a:endParaRPr sz="875">
              <a:latin typeface="Carlito"/>
              <a:cs typeface="Carlito"/>
            </a:endParaRPr>
          </a:p>
        </p:txBody>
      </p:sp>
      <p:sp>
        <p:nvSpPr>
          <p:cNvPr id="6" name="object 6"/>
          <p:cNvSpPr txBox="1"/>
          <p:nvPr/>
        </p:nvSpPr>
        <p:spPr>
          <a:xfrm>
            <a:off x="805917" y="1247444"/>
            <a:ext cx="3257366" cy="2031173"/>
          </a:xfrm>
          <a:prstGeom prst="rect">
            <a:avLst/>
          </a:prstGeom>
        </p:spPr>
        <p:txBody>
          <a:bodyPr vert="horz" wrap="square" lIns="0" tIns="131929" rIns="0" bIns="0" rtlCol="0">
            <a:spAutoFit/>
          </a:bodyPr>
          <a:lstStyle/>
          <a:p>
            <a:pPr marL="200772" indent="-193960">
              <a:spcBef>
                <a:spcPts val="1039"/>
              </a:spcBef>
              <a:buAutoNum type="arabicPeriod"/>
              <a:tabLst>
                <a:tab pos="201130" algn="l"/>
              </a:tabLst>
            </a:pPr>
            <a:r>
              <a:rPr dirty="0">
                <a:latin typeface="Bebas Neue Regular" panose="00000500000000000000" pitchFamily="50" charset="0"/>
                <a:cs typeface="Carlito"/>
              </a:rPr>
              <a:t>Línea Essentielle.</a:t>
            </a:r>
          </a:p>
          <a:p>
            <a:pPr marL="200772" indent="-193960">
              <a:spcBef>
                <a:spcPts val="982"/>
              </a:spcBef>
              <a:buAutoNum type="arabicPeriod"/>
              <a:tabLst>
                <a:tab pos="201130" algn="l"/>
              </a:tabLst>
            </a:pPr>
            <a:r>
              <a:rPr dirty="0">
                <a:latin typeface="Bebas Neue Regular" panose="00000500000000000000" pitchFamily="50" charset="0"/>
                <a:cs typeface="Carlito"/>
              </a:rPr>
              <a:t>Productos profesionales.</a:t>
            </a:r>
          </a:p>
          <a:p>
            <a:pPr marL="200772" indent="-193960">
              <a:spcBef>
                <a:spcPts val="982"/>
              </a:spcBef>
              <a:buAutoNum type="arabicPeriod"/>
              <a:tabLst>
                <a:tab pos="201130" algn="l"/>
              </a:tabLst>
            </a:pPr>
            <a:r>
              <a:rPr dirty="0">
                <a:latin typeface="Bebas Neue Regular" panose="00000500000000000000" pitchFamily="50" charset="0"/>
                <a:cs typeface="Carlito"/>
              </a:rPr>
              <a:t>Protocolo de tratamiento.</a:t>
            </a:r>
          </a:p>
          <a:p>
            <a:pPr marL="200772" indent="-193960">
              <a:spcBef>
                <a:spcPts val="982"/>
              </a:spcBef>
              <a:buAutoNum type="arabicPeriod"/>
              <a:tabLst>
                <a:tab pos="201130" algn="l"/>
              </a:tabLst>
            </a:pPr>
            <a:r>
              <a:rPr dirty="0">
                <a:latin typeface="Bebas Neue Regular" panose="00000500000000000000" pitchFamily="50" charset="0"/>
                <a:cs typeface="Carlito"/>
              </a:rPr>
              <a:t>Productos para tratamiento en casa.</a:t>
            </a:r>
          </a:p>
          <a:p>
            <a:pPr marL="200772" indent="-193960">
              <a:spcBef>
                <a:spcPts val="982"/>
              </a:spcBef>
              <a:buAutoNum type="arabicPeriod"/>
              <a:tabLst>
                <a:tab pos="201130" algn="l"/>
              </a:tabLst>
            </a:pPr>
            <a:r>
              <a:rPr dirty="0">
                <a:latin typeface="Bebas Neue Regular" panose="00000500000000000000" pitchFamily="50" charset="0"/>
                <a:cs typeface="Carlito"/>
              </a:rPr>
              <a:t>Rutina de tratamiento</a:t>
            </a:r>
          </a:p>
        </p:txBody>
      </p:sp>
      <p:sp>
        <p:nvSpPr>
          <p:cNvPr id="10" name="Título 8"/>
          <p:cNvSpPr>
            <a:spLocks noGrp="1"/>
          </p:cNvSpPr>
          <p:nvPr>
            <p:ph type="title"/>
          </p:nvPr>
        </p:nvSpPr>
        <p:spPr>
          <a:xfrm>
            <a:off x="698500" y="445037"/>
            <a:ext cx="803105" cy="332399"/>
          </a:xfrm>
        </p:spPr>
        <p:txBody>
          <a:bodyPr/>
          <a:lstStyle/>
          <a:p>
            <a:r>
              <a:rPr lang="es-ES" sz="2400" spc="300" dirty="0" smtClean="0">
                <a:latin typeface="Bebas Neue Regular" panose="00000500000000000000" pitchFamily="50" charset="0"/>
              </a:rPr>
              <a:t>índice</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08498" y="1139306"/>
            <a:ext cx="8292680" cy="2816879"/>
          </a:xfrm>
          <a:prstGeom prst="rect">
            <a:avLst/>
          </a:prstGeom>
        </p:spPr>
        <p:txBody>
          <a:bodyPr vert="horz" wrap="square" lIns="0" tIns="6812" rIns="0" bIns="0" rtlCol="0">
            <a:spAutoFit/>
          </a:bodyPr>
          <a:lstStyle/>
          <a:p>
            <a:pPr marL="1785793" indent="-258135">
              <a:spcBef>
                <a:spcPts val="54"/>
              </a:spcBef>
              <a:buChar char="•"/>
              <a:tabLst>
                <a:tab pos="1785793" algn="l"/>
                <a:tab pos="1786152" algn="l"/>
              </a:tabLst>
            </a:pPr>
            <a:r>
              <a:rPr sz="1600" dirty="0">
                <a:solidFill>
                  <a:schemeClr val="tx1"/>
                </a:solidFill>
                <a:latin typeface="TT Commons" panose="02000506040000020004" pitchFamily="50" charset="0"/>
              </a:rPr>
              <a:t>Tónico hidro-calmante y descongestivo 200 ml</a:t>
            </a:r>
          </a:p>
          <a:p>
            <a:pPr marL="1785793" indent="-258135">
              <a:spcBef>
                <a:spcPts val="1519"/>
              </a:spcBef>
              <a:buChar char="•"/>
              <a:tabLst>
                <a:tab pos="1785793" algn="l"/>
                <a:tab pos="1786152" algn="l"/>
              </a:tabLst>
            </a:pPr>
            <a:r>
              <a:rPr sz="1600" dirty="0">
                <a:solidFill>
                  <a:schemeClr val="tx1"/>
                </a:solidFill>
                <a:latin typeface="TT Commons" panose="02000506040000020004" pitchFamily="50" charset="0"/>
              </a:rPr>
              <a:t>Ingredientes: extracto de Hamamelis, hidrolizado de proteínas de soja y alantoína.</a:t>
            </a:r>
          </a:p>
          <a:p>
            <a:pPr marL="1520488">
              <a:spcBef>
                <a:spcPts val="14"/>
              </a:spcBef>
              <a:buFont typeface="Arial"/>
              <a:buChar char="•"/>
            </a:pPr>
            <a:endParaRPr sz="1600" dirty="0">
              <a:solidFill>
                <a:schemeClr val="tx1"/>
              </a:solidFill>
              <a:latin typeface="TT Commons" panose="02000506040000020004" pitchFamily="50" charset="0"/>
            </a:endParaRPr>
          </a:p>
          <a:p>
            <a:pPr marL="1785793" marR="250248" indent="-258135">
              <a:lnSpc>
                <a:spcPts val="1705"/>
              </a:lnSpc>
              <a:buChar char="•"/>
              <a:tabLst>
                <a:tab pos="1785793" algn="l"/>
                <a:tab pos="1786152" algn="l"/>
              </a:tabLst>
            </a:pPr>
            <a:r>
              <a:rPr sz="1600" dirty="0">
                <a:solidFill>
                  <a:schemeClr val="tx1"/>
                </a:solidFill>
                <a:latin typeface="TT Commons" panose="02000506040000020004" pitchFamily="50" charset="0"/>
              </a:rPr>
              <a:t>Tónico de poderosa acción hidratante y altamente eficaz para todo tipo de pieles,  incluidas las sensibles. Gracias a la combinación de sus activos naturales de origen  vegetal, la piel adquiere un estado de bienestar. Su fórmula completa el  desmaquillado, protegiendo el equilibrio cutáneo.</a:t>
            </a:r>
          </a:p>
          <a:p>
            <a:pPr marL="1520488">
              <a:spcBef>
                <a:spcPts val="28"/>
              </a:spcBef>
              <a:buFont typeface="Arial"/>
              <a:buChar char="•"/>
            </a:pPr>
            <a:endParaRPr sz="1600" dirty="0">
              <a:solidFill>
                <a:schemeClr val="tx1"/>
              </a:solidFill>
              <a:latin typeface="TT Commons" panose="02000506040000020004" pitchFamily="50" charset="0"/>
            </a:endParaRPr>
          </a:p>
          <a:p>
            <a:pPr marL="1785793" marR="2868" indent="-258135">
              <a:lnSpc>
                <a:spcPts val="1705"/>
              </a:lnSpc>
              <a:buChar char="•"/>
              <a:tabLst>
                <a:tab pos="1785793" algn="l"/>
                <a:tab pos="1786152" algn="l"/>
              </a:tabLst>
            </a:pPr>
            <a:r>
              <a:rPr sz="1600" dirty="0">
                <a:solidFill>
                  <a:schemeClr val="tx1"/>
                </a:solidFill>
                <a:latin typeface="TT Commons" panose="02000506040000020004" pitchFamily="50" charset="0"/>
              </a:rPr>
              <a:t>Modo de empleo: Para completar la eficacia de los limpiadores de la gama  ESSENTIELLE, pulverizar AQUA TONIC sobre rostro, cuello y escote y realizar un ligero  tecleo hasta su completa absorción.</a:t>
            </a:r>
          </a:p>
        </p:txBody>
      </p:sp>
      <p:sp>
        <p:nvSpPr>
          <p:cNvPr id="13" name="object 13"/>
          <p:cNvSpPr txBox="1">
            <a:spLocks noGrp="1"/>
          </p:cNvSpPr>
          <p:nvPr>
            <p:ph type="sldNum" sz="quarter" idx="7"/>
          </p:nvPr>
        </p:nvSpPr>
        <p:spPr>
          <a:xfrm>
            <a:off x="5238398" y="3356942"/>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20</a:t>
            </a:fld>
            <a:endParaRPr spc="6" dirty="0"/>
          </a:p>
        </p:txBody>
      </p:sp>
      <p:sp>
        <p:nvSpPr>
          <p:cNvPr id="3" name="object 3"/>
          <p:cNvSpPr txBox="1"/>
          <p:nvPr/>
        </p:nvSpPr>
        <p:spPr>
          <a:xfrm>
            <a:off x="2308693" y="4029305"/>
            <a:ext cx="6832008"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spc="-93" dirty="0">
                <a:latin typeface="TT Commons" panose="02000506040000020004" pitchFamily="50" charset="0"/>
                <a:cs typeface="Arial"/>
              </a:rPr>
              <a:t>Combinar </a:t>
            </a:r>
            <a:r>
              <a:rPr sz="1600" spc="-90" dirty="0">
                <a:latin typeface="TT Commons" panose="02000506040000020004" pitchFamily="50" charset="0"/>
                <a:cs typeface="Arial"/>
              </a:rPr>
              <a:t>con </a:t>
            </a:r>
            <a:r>
              <a:rPr sz="1600" spc="-54" dirty="0">
                <a:latin typeface="TT Commons" panose="02000506040000020004" pitchFamily="50" charset="0"/>
                <a:cs typeface="Arial"/>
              </a:rPr>
              <a:t>otros </a:t>
            </a:r>
            <a:r>
              <a:rPr sz="1600" spc="-68" dirty="0">
                <a:latin typeface="TT Commons" panose="02000506040000020004" pitchFamily="50" charset="0"/>
                <a:cs typeface="Arial"/>
              </a:rPr>
              <a:t>productos: </a:t>
            </a:r>
            <a:r>
              <a:rPr sz="1600" spc="-147" dirty="0">
                <a:latin typeface="TT Commons" panose="02000506040000020004" pitchFamily="50" charset="0"/>
                <a:cs typeface="Arial"/>
              </a:rPr>
              <a:t>Para </a:t>
            </a:r>
            <a:r>
              <a:rPr sz="1600" spc="-56" dirty="0">
                <a:latin typeface="TT Commons" panose="02000506040000020004" pitchFamily="50" charset="0"/>
                <a:cs typeface="Arial"/>
              </a:rPr>
              <a:t>doble </a:t>
            </a:r>
            <a:r>
              <a:rPr sz="1600" spc="-73" dirty="0">
                <a:latin typeface="TT Commons" panose="02000506040000020004" pitchFamily="50" charset="0"/>
                <a:cs typeface="Arial"/>
              </a:rPr>
              <a:t>desmaquillado </a:t>
            </a:r>
            <a:r>
              <a:rPr sz="1600" spc="-127" dirty="0">
                <a:latin typeface="TT Commons" panose="02000506040000020004" pitchFamily="50" charset="0"/>
                <a:cs typeface="Arial"/>
              </a:rPr>
              <a:t>Japonés </a:t>
            </a:r>
            <a:r>
              <a:rPr sz="1600" spc="-82" dirty="0">
                <a:latin typeface="TT Commons" panose="02000506040000020004" pitchFamily="50" charset="0"/>
                <a:cs typeface="Arial"/>
              </a:rPr>
              <a:t>en </a:t>
            </a:r>
            <a:r>
              <a:rPr sz="1600" spc="-28" dirty="0">
                <a:latin typeface="TT Commons" panose="02000506040000020004" pitchFamily="50" charset="0"/>
                <a:cs typeface="Arial"/>
              </a:rPr>
              <a:t>todo </a:t>
            </a:r>
            <a:r>
              <a:rPr sz="1600" spc="-11" dirty="0">
                <a:latin typeface="TT Commons" panose="02000506040000020004" pitchFamily="50" charset="0"/>
                <a:cs typeface="Arial"/>
              </a:rPr>
              <a:t>tipo</a:t>
            </a:r>
            <a:r>
              <a:rPr sz="1600" spc="-158" dirty="0">
                <a:latin typeface="TT Commons" panose="02000506040000020004" pitchFamily="50" charset="0"/>
                <a:cs typeface="Arial"/>
              </a:rPr>
              <a:t> </a:t>
            </a:r>
            <a:r>
              <a:rPr sz="1600" spc="-82" dirty="0">
                <a:latin typeface="TT Commons" panose="02000506040000020004" pitchFamily="50" charset="0"/>
                <a:cs typeface="Arial"/>
              </a:rPr>
              <a:t>de  </a:t>
            </a:r>
            <a:r>
              <a:rPr sz="1600" spc="-76" dirty="0">
                <a:latin typeface="TT Commons" panose="02000506040000020004" pitchFamily="50" charset="0"/>
                <a:cs typeface="Arial"/>
              </a:rPr>
              <a:t>pieles </a:t>
            </a:r>
            <a:r>
              <a:rPr sz="1600" spc="-96" dirty="0">
                <a:latin typeface="TT Commons" panose="02000506040000020004" pitchFamily="50" charset="0"/>
                <a:cs typeface="Arial"/>
              </a:rPr>
              <a:t>y </a:t>
            </a:r>
            <a:r>
              <a:rPr sz="1600" spc="-88" dirty="0">
                <a:latin typeface="TT Commons" panose="02000506040000020004" pitchFamily="50" charset="0"/>
                <a:cs typeface="Arial"/>
              </a:rPr>
              <a:t>para </a:t>
            </a:r>
            <a:r>
              <a:rPr sz="1600" spc="-62" dirty="0">
                <a:latin typeface="TT Commons" panose="02000506040000020004" pitchFamily="50" charset="0"/>
                <a:cs typeface="Arial"/>
              </a:rPr>
              <a:t>complementar cualquier </a:t>
            </a:r>
            <a:r>
              <a:rPr sz="1600" spc="-14" dirty="0">
                <a:latin typeface="TT Commons" panose="02000506040000020004" pitchFamily="50" charset="0"/>
                <a:cs typeface="Arial"/>
              </a:rPr>
              <a:t>otro </a:t>
            </a:r>
            <a:r>
              <a:rPr sz="1600" spc="-11" dirty="0">
                <a:latin typeface="TT Commons" panose="02000506040000020004" pitchFamily="50" charset="0"/>
                <a:cs typeface="Arial"/>
              </a:rPr>
              <a:t>tipo </a:t>
            </a:r>
            <a:r>
              <a:rPr sz="1600" spc="-82" dirty="0">
                <a:latin typeface="TT Commons" panose="02000506040000020004" pitchFamily="50" charset="0"/>
                <a:cs typeface="Arial"/>
              </a:rPr>
              <a:t>de </a:t>
            </a:r>
            <a:r>
              <a:rPr sz="1600" spc="-73" dirty="0">
                <a:latin typeface="TT Commons" panose="02000506040000020004" pitchFamily="50" charset="0"/>
                <a:cs typeface="Arial"/>
              </a:rPr>
              <a:t>desmaquillado </a:t>
            </a:r>
            <a:r>
              <a:rPr sz="1600" spc="-56" dirty="0">
                <a:latin typeface="TT Commons" panose="02000506040000020004" pitchFamily="50" charset="0"/>
                <a:cs typeface="Arial"/>
              </a:rPr>
              <a:t>o </a:t>
            </a:r>
            <a:r>
              <a:rPr sz="1600" spc="-64" dirty="0">
                <a:latin typeface="TT Commons" panose="02000506040000020004" pitchFamily="50" charset="0"/>
                <a:cs typeface="Arial"/>
              </a:rPr>
              <a:t>tras </a:t>
            </a:r>
            <a:r>
              <a:rPr sz="1600" spc="-59" dirty="0">
                <a:latin typeface="TT Commons" panose="02000506040000020004" pitchFamily="50" charset="0"/>
                <a:cs typeface="Arial"/>
              </a:rPr>
              <a:t>un  </a:t>
            </a:r>
            <a:r>
              <a:rPr sz="1600" spc="-37" dirty="0">
                <a:latin typeface="TT Commons" panose="02000506040000020004" pitchFamily="50" charset="0"/>
                <a:cs typeface="Arial"/>
              </a:rPr>
              <a:t>tratamiento </a:t>
            </a:r>
            <a:r>
              <a:rPr sz="1600" spc="-133" dirty="0">
                <a:latin typeface="TT Commons" panose="02000506040000020004" pitchFamily="50" charset="0"/>
                <a:cs typeface="Arial"/>
              </a:rPr>
              <a:t>más</a:t>
            </a:r>
            <a:r>
              <a:rPr sz="1600" spc="-127" dirty="0">
                <a:latin typeface="TT Commons" panose="02000506040000020004" pitchFamily="50" charset="0"/>
                <a:cs typeface="Arial"/>
              </a:rPr>
              <a:t> </a:t>
            </a:r>
            <a:r>
              <a:rPr sz="1600" spc="-82" dirty="0">
                <a:latin typeface="TT Commons" panose="02000506040000020004" pitchFamily="50" charset="0"/>
                <a:cs typeface="Arial"/>
              </a:rPr>
              <a:t>específico.</a:t>
            </a:r>
            <a:endParaRPr sz="1600" dirty="0">
              <a:latin typeface="TT Commons" panose="02000506040000020004" pitchFamily="50" charset="0"/>
              <a:cs typeface="Arial"/>
            </a:endParaRPr>
          </a:p>
        </p:txBody>
      </p:sp>
      <p:grpSp>
        <p:nvGrpSpPr>
          <p:cNvPr id="4" name="object 4"/>
          <p:cNvGrpSpPr/>
          <p:nvPr/>
        </p:nvGrpSpPr>
        <p:grpSpPr>
          <a:xfrm>
            <a:off x="298209" y="4728253"/>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202436" y="7263383"/>
              <a:ext cx="1810512"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17422" y="4784897"/>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8"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CUIDADO DIARIO</a:t>
            </a:r>
          </a:p>
        </p:txBody>
      </p:sp>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r="52568"/>
          <a:stretch/>
        </p:blipFill>
        <p:spPr>
          <a:xfrm>
            <a:off x="698500" y="876300"/>
            <a:ext cx="1200737" cy="39373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1" y="1485900"/>
            <a:ext cx="6781800" cy="3320093"/>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err="1">
                <a:latin typeface="TT Commons" panose="02000506040000020004" pitchFamily="50" charset="0"/>
                <a:cs typeface="Arial"/>
              </a:rPr>
              <a:t>Exfoliante</a:t>
            </a:r>
            <a:r>
              <a:rPr sz="1600" dirty="0">
                <a:latin typeface="TT Commons" panose="02000506040000020004" pitchFamily="50" charset="0"/>
                <a:cs typeface="Arial"/>
              </a:rPr>
              <a:t> </a:t>
            </a:r>
            <a:r>
              <a:rPr sz="1600" dirty="0" smtClean="0">
                <a:latin typeface="TT Commons" panose="02000506040000020004" pitchFamily="50" charset="0"/>
                <a:cs typeface="Arial"/>
              </a:rPr>
              <a:t>facial</a:t>
            </a:r>
            <a:r>
              <a:rPr lang="es-ES" sz="1600" dirty="0" smtClean="0">
                <a:latin typeface="TT Commons" panose="02000506040000020004" pitchFamily="50" charset="0"/>
                <a:cs typeface="Arial"/>
              </a:rPr>
              <a:t> 5</a:t>
            </a:r>
            <a:r>
              <a:rPr sz="1600" dirty="0" smtClean="0">
                <a:latin typeface="TT Commons" panose="02000506040000020004" pitchFamily="50" charset="0"/>
                <a:cs typeface="Arial"/>
              </a:rPr>
              <a:t>0 </a:t>
            </a:r>
            <a:r>
              <a:rPr sz="1600" dirty="0">
                <a:latin typeface="TT Commons" panose="02000506040000020004" pitchFamily="50" charset="0"/>
                <a:cs typeface="Arial"/>
              </a:rPr>
              <a:t>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a:t>
            </a:r>
            <a:r>
              <a:rPr lang="es-ES" sz="1600" dirty="0">
                <a:latin typeface="TT Commons" panose="02000506040000020004" pitchFamily="50" charset="0"/>
                <a:cs typeface="Arial"/>
              </a:rPr>
              <a:t>Celulosa </a:t>
            </a:r>
            <a:r>
              <a:rPr lang="es-ES" sz="1600" dirty="0" err="1" smtClean="0">
                <a:latin typeface="TT Commons" panose="02000506040000020004" pitchFamily="50" charset="0"/>
                <a:cs typeface="Arial"/>
              </a:rPr>
              <a:t>microcristalina</a:t>
            </a:r>
            <a:r>
              <a:rPr lang="es-ES" sz="1600" dirty="0" smtClean="0">
                <a:latin typeface="TT Commons" panose="02000506040000020004" pitchFamily="50" charset="0"/>
                <a:cs typeface="Arial"/>
              </a:rPr>
              <a:t> </a:t>
            </a:r>
            <a:r>
              <a:rPr lang="es-ES" sz="1600" dirty="0">
                <a:latin typeface="TT Commons" panose="02000506040000020004" pitchFamily="50" charset="0"/>
                <a:cs typeface="Arial"/>
              </a:rPr>
              <a:t>(</a:t>
            </a:r>
            <a:r>
              <a:rPr lang="es-ES" sz="1600" dirty="0">
                <a:latin typeface="TT Commons" panose="02000506040000020004" pitchFamily="50" charset="0"/>
                <a:cs typeface="Arial"/>
              </a:rPr>
              <a:t>Elemento </a:t>
            </a:r>
            <a:r>
              <a:rPr lang="es-ES" sz="1600" dirty="0" err="1">
                <a:latin typeface="TT Commons" panose="02000506040000020004" pitchFamily="50" charset="0"/>
                <a:cs typeface="Arial"/>
              </a:rPr>
              <a:t>biocompatible</a:t>
            </a:r>
            <a:r>
              <a:rPr lang="es-ES" sz="1600" dirty="0">
                <a:latin typeface="TT Commons" panose="02000506040000020004" pitchFamily="50" charset="0"/>
                <a:cs typeface="Arial"/>
              </a:rPr>
              <a:t> extraído de fibras vegetales que actúa como agente exfoliante y ayuda a retirar las impurezas de la capa más superficial de la </a:t>
            </a:r>
            <a:r>
              <a:rPr lang="es-ES" sz="1600" dirty="0">
                <a:latin typeface="TT Commons" panose="02000506040000020004" pitchFamily="50" charset="0"/>
                <a:cs typeface="Arial"/>
              </a:rPr>
              <a:t>piel)</a:t>
            </a:r>
            <a:endParaRPr lang="es-ES"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50910" indent="-258135">
              <a:lnSpc>
                <a:spcPct val="90000"/>
              </a:lnSpc>
              <a:buChar char="•"/>
              <a:tabLst>
                <a:tab pos="264947" algn="l"/>
                <a:tab pos="265306" algn="l"/>
              </a:tabLst>
            </a:pPr>
            <a:r>
              <a:rPr sz="1600" dirty="0">
                <a:latin typeface="TT Commons" panose="02000506040000020004" pitchFamily="50" charset="0"/>
                <a:cs typeface="Arial"/>
              </a:rPr>
              <a:t>Exfoliante facial de suave arrastre que combina sinérgicamente el poder  desincrustante y emoliente de las macropartículas de polietileno. Elimina las células  muertas y por ello, la piel es mas receptiva a tratamientos posteriores, aumentando a  su vez la eficacia de éstos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Modo de empleo: aplicar exfoliating scrub sobre la piel humedecida con agua o aqua  tonic. Masajear suavemente el rostro durante un minuto realizando círculos con la  yema de los dedos. Aclarar con agua y esponjas</a:t>
            </a:r>
          </a:p>
        </p:txBody>
      </p:sp>
      <p:sp>
        <p:nvSpPr>
          <p:cNvPr id="3" name="object 3"/>
          <p:cNvSpPr txBox="1"/>
          <p:nvPr/>
        </p:nvSpPr>
        <p:spPr>
          <a:xfrm>
            <a:off x="2641599" y="4304959"/>
            <a:ext cx="6934201" cy="695929"/>
          </a:xfrm>
          <a:prstGeom prst="rect">
            <a:avLst/>
          </a:prstGeom>
        </p:spPr>
        <p:txBody>
          <a:bodyPr vert="horz" wrap="square" lIns="0" tIns="30831" rIns="0" bIns="0" rtlCol="0">
            <a:spAutoFit/>
          </a:bodyPr>
          <a:lstStyle/>
          <a:p>
            <a:pPr marL="265306" marR="2868" indent="-258135">
              <a:lnSpc>
                <a:spcPct val="90000"/>
              </a:lnSpc>
              <a:spcBef>
                <a:spcPts val="243"/>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p>
        </p:txBody>
      </p:sp>
      <p:grpSp>
        <p:nvGrpSpPr>
          <p:cNvPr id="4" name="object 4"/>
          <p:cNvGrpSpPr/>
          <p:nvPr/>
        </p:nvGrpSpPr>
        <p:grpSpPr>
          <a:xfrm>
            <a:off x="413421" y="453117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41247" y="7263383"/>
              <a:ext cx="2531364"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828716" y="4587819"/>
            <a:ext cx="1172308"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Exfoliating</a:t>
            </a:r>
            <a:r>
              <a:rPr sz="1600" spc="-37"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Scrub</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462534" y="3471699"/>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21</a:t>
            </a:fld>
            <a:endParaRPr spc="6" dirty="0"/>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CUIDADO DIARIO</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50" y="3121067"/>
            <a:ext cx="1466844" cy="1220729"/>
          </a:xfrm>
          <a:prstGeom prst="rect">
            <a:avLst/>
          </a:prstGeom>
        </p:spPr>
      </p:pic>
    </p:spTree>
    <p:extLst>
      <p:ext uri="{BB962C8B-B14F-4D97-AF65-F5344CB8AC3E}">
        <p14:creationId xmlns:p14="http://schemas.microsoft.com/office/powerpoint/2010/main" val="6707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7800" y="1333500"/>
            <a:ext cx="6486160" cy="2735318"/>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Máscara facial anti-</a:t>
            </a:r>
            <a:r>
              <a:rPr sz="1600" dirty="0" err="1">
                <a:latin typeface="TT Commons" panose="02000506040000020004" pitchFamily="50" charset="0"/>
                <a:cs typeface="Arial"/>
              </a:rPr>
              <a:t>edad</a:t>
            </a:r>
            <a:r>
              <a:rPr sz="1600" dirty="0">
                <a:latin typeface="TT Commons" panose="02000506040000020004" pitchFamily="50" charset="0"/>
                <a:cs typeface="Arial"/>
              </a:rPr>
              <a:t> </a:t>
            </a:r>
            <a:r>
              <a:rPr lang="es-ES" sz="1600" dirty="0" smtClean="0">
                <a:latin typeface="TT Commons" panose="02000506040000020004" pitchFamily="50" charset="0"/>
                <a:cs typeface="Arial"/>
              </a:rPr>
              <a:t>5</a:t>
            </a:r>
            <a:r>
              <a:rPr sz="1600" dirty="0" smtClean="0">
                <a:latin typeface="TT Commons" panose="02000506040000020004" pitchFamily="50" charset="0"/>
                <a:cs typeface="Arial"/>
              </a:rPr>
              <a:t>0 </a:t>
            </a:r>
            <a:r>
              <a:rPr sz="1600" dirty="0">
                <a:latin typeface="TT Commons" panose="02000506040000020004" pitchFamily="50" charset="0"/>
                <a:cs typeface="Arial"/>
              </a:rPr>
              <a:t>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extracto de té verde, proteínas de soja y óxido de zinc</a:t>
            </a:r>
          </a:p>
          <a:p>
            <a:pPr>
              <a:spcBef>
                <a:spcPts val="20"/>
              </a:spcBef>
              <a:buFont typeface="Arial"/>
              <a:buChar char="•"/>
            </a:pPr>
            <a:endParaRPr sz="1600" dirty="0">
              <a:latin typeface="TT Commons" panose="02000506040000020004" pitchFamily="50" charset="0"/>
              <a:cs typeface="Arial"/>
            </a:endParaRPr>
          </a:p>
          <a:p>
            <a:pPr marL="265306" marR="7529" indent="-258135">
              <a:lnSpc>
                <a:spcPct val="90000"/>
              </a:lnSpc>
              <a:buChar char="•"/>
              <a:tabLst>
                <a:tab pos="264947" algn="l"/>
                <a:tab pos="265306" algn="l"/>
              </a:tabLst>
            </a:pPr>
            <a:r>
              <a:rPr sz="1600" dirty="0">
                <a:latin typeface="TT Commons" panose="02000506040000020004" pitchFamily="50" charset="0"/>
                <a:cs typeface="Arial"/>
              </a:rPr>
              <a:t>Máscara facial de té verde que proporciona una sensación inmediata de frescor y  confort con efecto reafirmante. Potencia la acción de los ingredientes activos  contenidos en el tratamiento aplicado en cabina y en la propia máscara, favoreciendo  la penetración de estos.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Modo de empleo: aplicar una capa generosa de Green tea Mask sobre rostro y cuello,  preferentemente después del exfoliating scrub evitando el contorno de ojos y labios.  Dejar actuar durante 15 minutos y posteriormente retirar.</a:t>
            </a:r>
          </a:p>
        </p:txBody>
      </p:sp>
      <p:sp>
        <p:nvSpPr>
          <p:cNvPr id="3" name="object 3"/>
          <p:cNvSpPr txBox="1"/>
          <p:nvPr/>
        </p:nvSpPr>
        <p:spPr>
          <a:xfrm>
            <a:off x="2717799" y="4152874"/>
            <a:ext cx="6402891"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Combinar con otros productos: para completar la rutina del protocolo profesional  completo de limpieza profunda y/o como tratamiento semanal en tratamientos para  casa.</a:t>
            </a:r>
            <a:endParaRPr sz="1600">
              <a:latin typeface="TT Commons" panose="02000506040000020004" pitchFamily="50" charset="0"/>
              <a:cs typeface="Arial"/>
            </a:endParaRPr>
          </a:p>
        </p:txBody>
      </p:sp>
      <p:grpSp>
        <p:nvGrpSpPr>
          <p:cNvPr id="4" name="object 4"/>
          <p:cNvGrpSpPr/>
          <p:nvPr/>
        </p:nvGrpSpPr>
        <p:grpSpPr>
          <a:xfrm>
            <a:off x="503244" y="4499046"/>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85443" y="7263383"/>
              <a:ext cx="2444496"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43492" y="4555690"/>
            <a:ext cx="1123551"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CUIDADO DIARIO</a:t>
            </a:r>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22" y="3177111"/>
            <a:ext cx="1532564" cy="1275422"/>
          </a:xfrm>
          <a:prstGeom prst="rect">
            <a:avLst/>
          </a:prstGeom>
        </p:spPr>
      </p:pic>
    </p:spTree>
    <p:extLst>
      <p:ext uri="{BB962C8B-B14F-4D97-AF65-F5344CB8AC3E}">
        <p14:creationId xmlns:p14="http://schemas.microsoft.com/office/powerpoint/2010/main" val="703694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2605" y="1686339"/>
            <a:ext cx="7944446" cy="2241366"/>
          </a:xfrm>
          <a:custGeom>
            <a:avLst/>
            <a:gdLst/>
            <a:ahLst/>
            <a:cxnLst/>
            <a:rect l="l" t="t" r="r" b="b"/>
            <a:pathLst>
              <a:path w="14071600" h="3970020">
                <a:moveTo>
                  <a:pt x="0" y="3970020"/>
                </a:moveTo>
                <a:lnTo>
                  <a:pt x="14071092" y="3970020"/>
                </a:lnTo>
                <a:lnTo>
                  <a:pt x="14071092" y="0"/>
                </a:lnTo>
                <a:lnTo>
                  <a:pt x="0" y="0"/>
                </a:lnTo>
                <a:lnTo>
                  <a:pt x="0" y="3970020"/>
                </a:lnTo>
                <a:close/>
              </a:path>
            </a:pathLst>
          </a:custGeom>
          <a:ln w="9144">
            <a:solidFill>
              <a:srgbClr val="00AFEF"/>
            </a:solidFill>
            <a:prstDash val="sysDash"/>
          </a:ln>
        </p:spPr>
        <p:txBody>
          <a:bodyPr wrap="square" lIns="0" tIns="0" rIns="0" bIns="0" rtlCol="0"/>
          <a:lstStyle/>
          <a:p>
            <a:endParaRPr sz="597"/>
          </a:p>
        </p:txBody>
      </p:sp>
      <p:sp>
        <p:nvSpPr>
          <p:cNvPr id="3" name="object 3"/>
          <p:cNvSpPr txBox="1"/>
          <p:nvPr/>
        </p:nvSpPr>
        <p:spPr>
          <a:xfrm>
            <a:off x="1113871" y="1692218"/>
            <a:ext cx="7721098" cy="2187732"/>
          </a:xfrm>
          <a:prstGeom prst="rect">
            <a:avLst/>
          </a:prstGeom>
        </p:spPr>
        <p:txBody>
          <a:bodyPr vert="horz" wrap="square" lIns="0" tIns="6812" rIns="0" bIns="0" rtlCol="0">
            <a:spAutoFit/>
          </a:bodyPr>
          <a:lstStyle/>
          <a:p>
            <a:pPr>
              <a:spcBef>
                <a:spcPts val="54"/>
              </a:spcBef>
            </a:pPr>
            <a:r>
              <a:rPr sz="1581" spc="-3" dirty="0">
                <a:solidFill>
                  <a:srgbClr val="404040"/>
                </a:solidFill>
                <a:latin typeface="TT Commons" panose="02000506040000020004" pitchFamily="50" charset="0"/>
                <a:cs typeface="Carlito"/>
              </a:rPr>
              <a:t>1. </a:t>
            </a:r>
            <a:r>
              <a:rPr sz="1581" spc="-11" dirty="0">
                <a:solidFill>
                  <a:srgbClr val="404040"/>
                </a:solidFill>
                <a:latin typeface="TT Commons" panose="02000506040000020004" pitchFamily="50" charset="0"/>
                <a:cs typeface="Carlito"/>
              </a:rPr>
              <a:t>Paso</a:t>
            </a:r>
            <a:r>
              <a:rPr sz="1581" spc="-2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1</a:t>
            </a:r>
            <a:endParaRPr sz="1581" dirty="0">
              <a:latin typeface="TT Commons" panose="02000506040000020004" pitchFamily="50" charset="0"/>
              <a:cs typeface="Carlito"/>
            </a:endParaRPr>
          </a:p>
          <a:p>
            <a:pPr>
              <a:lnSpc>
                <a:spcPct val="100000"/>
              </a:lnSpc>
            </a:pPr>
            <a:r>
              <a:rPr sz="1581" spc="-6" dirty="0">
                <a:solidFill>
                  <a:srgbClr val="404040"/>
                </a:solidFill>
                <a:latin typeface="TT Commons" panose="02000506040000020004" pitchFamily="50" charset="0"/>
                <a:cs typeface="Carlito"/>
              </a:rPr>
              <a:t>Eliminar </a:t>
            </a:r>
            <a:r>
              <a:rPr sz="1581" spc="-3" dirty="0">
                <a:solidFill>
                  <a:srgbClr val="404040"/>
                </a:solidFill>
                <a:latin typeface="TT Commons" panose="02000506040000020004" pitchFamily="50" charset="0"/>
                <a:cs typeface="Carlito"/>
              </a:rPr>
              <a:t>maquillaje </a:t>
            </a:r>
            <a:r>
              <a:rPr sz="1581" spc="-8" dirty="0">
                <a:solidFill>
                  <a:srgbClr val="404040"/>
                </a:solidFill>
                <a:latin typeface="TT Commons" panose="02000506040000020004" pitchFamily="50" charset="0"/>
                <a:cs typeface="Carlito"/>
              </a:rPr>
              <a:t>con </a:t>
            </a:r>
            <a:r>
              <a:rPr sz="1581" spc="-11" dirty="0">
                <a:solidFill>
                  <a:srgbClr val="404040"/>
                </a:solidFill>
                <a:latin typeface="TT Commons" panose="02000506040000020004" pitchFamily="50" charset="0"/>
                <a:cs typeface="Carlito"/>
              </a:rPr>
              <a:t>productos </a:t>
            </a:r>
            <a:r>
              <a:rPr sz="1581" spc="-6" dirty="0">
                <a:solidFill>
                  <a:srgbClr val="404040"/>
                </a:solidFill>
                <a:latin typeface="TT Commons" panose="02000506040000020004" pitchFamily="50" charset="0"/>
                <a:cs typeface="Carlito"/>
              </a:rPr>
              <a:t>oleosos </a:t>
            </a:r>
            <a:r>
              <a:rPr sz="1581" spc="-8" dirty="0">
                <a:solidFill>
                  <a:srgbClr val="404040"/>
                </a:solidFill>
                <a:latin typeface="TT Commons" panose="02000506040000020004" pitchFamily="50" charset="0"/>
                <a:cs typeface="Carlito"/>
              </a:rPr>
              <a:t>con </a:t>
            </a:r>
            <a:r>
              <a:rPr sz="1581" spc="-34" dirty="0">
                <a:solidFill>
                  <a:srgbClr val="404040"/>
                </a:solidFill>
                <a:latin typeface="TT Commons" panose="02000506040000020004" pitchFamily="50" charset="0"/>
                <a:cs typeface="Carlito"/>
              </a:rPr>
              <a:t>Total </a:t>
            </a:r>
            <a:r>
              <a:rPr sz="1581" spc="-14" dirty="0">
                <a:solidFill>
                  <a:srgbClr val="404040"/>
                </a:solidFill>
                <a:latin typeface="TT Commons" panose="02000506040000020004" pitchFamily="50" charset="0"/>
                <a:cs typeface="Carlito"/>
              </a:rPr>
              <a:t>Make </a:t>
            </a:r>
            <a:r>
              <a:rPr sz="1581" spc="-3" dirty="0">
                <a:solidFill>
                  <a:srgbClr val="404040"/>
                </a:solidFill>
                <a:latin typeface="TT Commons" panose="02000506040000020004" pitchFamily="50" charset="0"/>
                <a:cs typeface="Carlito"/>
              </a:rPr>
              <a:t>up </a:t>
            </a:r>
            <a:r>
              <a:rPr sz="1581" spc="-8" dirty="0">
                <a:solidFill>
                  <a:srgbClr val="404040"/>
                </a:solidFill>
                <a:latin typeface="TT Commons" panose="02000506040000020004" pitchFamily="50" charset="0"/>
                <a:cs typeface="Carlito"/>
              </a:rPr>
              <a:t>Remover </a:t>
            </a:r>
            <a:r>
              <a:rPr sz="1581" spc="-3" dirty="0">
                <a:solidFill>
                  <a:srgbClr val="404040"/>
                </a:solidFill>
                <a:latin typeface="TT Commons" panose="02000506040000020004" pitchFamily="50" charset="0"/>
                <a:cs typeface="Carlito"/>
              </a:rPr>
              <a:t>(TMR) + Aqua</a:t>
            </a:r>
            <a:r>
              <a:rPr sz="1581" spc="248"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tonic</a:t>
            </a:r>
            <a:endParaRPr sz="1581" dirty="0">
              <a:latin typeface="TT Commons" panose="02000506040000020004" pitchFamily="50" charset="0"/>
              <a:cs typeface="Carlito"/>
            </a:endParaRPr>
          </a:p>
          <a:p>
            <a:pPr>
              <a:spcBef>
                <a:spcPts val="3"/>
              </a:spcBef>
            </a:pPr>
            <a:endParaRPr sz="1553" dirty="0">
              <a:latin typeface="TT Commons" panose="02000506040000020004" pitchFamily="50" charset="0"/>
              <a:cs typeface="Carlito"/>
            </a:endParaRPr>
          </a:p>
          <a:p>
            <a:pPr>
              <a:lnSpc>
                <a:spcPct val="100000"/>
              </a:lnSpc>
            </a:pPr>
            <a:r>
              <a:rPr sz="1581" spc="-3" dirty="0">
                <a:solidFill>
                  <a:srgbClr val="404040"/>
                </a:solidFill>
                <a:latin typeface="TT Commons" panose="02000506040000020004" pitchFamily="50" charset="0"/>
                <a:cs typeface="Carlito"/>
              </a:rPr>
              <a:t>1. </a:t>
            </a:r>
            <a:r>
              <a:rPr sz="1581" spc="-11" dirty="0">
                <a:solidFill>
                  <a:srgbClr val="404040"/>
                </a:solidFill>
                <a:latin typeface="TT Commons" panose="02000506040000020004" pitchFamily="50" charset="0"/>
                <a:cs typeface="Carlito"/>
              </a:rPr>
              <a:t>Paso</a:t>
            </a:r>
            <a:r>
              <a:rPr sz="1581" spc="-2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2</a:t>
            </a:r>
            <a:endParaRPr sz="1581" dirty="0">
              <a:latin typeface="TT Commons" panose="02000506040000020004" pitchFamily="50" charset="0"/>
              <a:cs typeface="Carlito"/>
            </a:endParaRPr>
          </a:p>
          <a:p>
            <a:pPr>
              <a:lnSpc>
                <a:spcPct val="100000"/>
              </a:lnSpc>
            </a:pPr>
            <a:r>
              <a:rPr sz="1581" spc="-11" dirty="0">
                <a:solidFill>
                  <a:srgbClr val="404040"/>
                </a:solidFill>
                <a:latin typeface="TT Commons" panose="02000506040000020004" pitchFamily="50" charset="0"/>
                <a:cs typeface="Carlito"/>
              </a:rPr>
              <a:t>Limpieza </a:t>
            </a:r>
            <a:r>
              <a:rPr sz="1581" spc="-8" dirty="0">
                <a:solidFill>
                  <a:srgbClr val="404040"/>
                </a:solidFill>
                <a:latin typeface="TT Commons" panose="02000506040000020004" pitchFamily="50" charset="0"/>
                <a:cs typeface="Carlito"/>
              </a:rPr>
              <a:t>con </a:t>
            </a:r>
            <a:r>
              <a:rPr sz="1581" spc="-6" dirty="0">
                <a:solidFill>
                  <a:srgbClr val="404040"/>
                </a:solidFill>
                <a:latin typeface="TT Commons" panose="02000506040000020004" pitchFamily="50" charset="0"/>
                <a:cs typeface="Carlito"/>
              </a:rPr>
              <a:t>sensitive </a:t>
            </a:r>
            <a:r>
              <a:rPr sz="1581" spc="-3" dirty="0">
                <a:solidFill>
                  <a:srgbClr val="404040"/>
                </a:solidFill>
                <a:latin typeface="TT Commons" panose="02000506040000020004" pitchFamily="50" charset="0"/>
                <a:cs typeface="Carlito"/>
              </a:rPr>
              <a:t>cleanser y aqua </a:t>
            </a:r>
            <a:r>
              <a:rPr sz="1581" spc="-8" dirty="0">
                <a:solidFill>
                  <a:srgbClr val="404040"/>
                </a:solidFill>
                <a:latin typeface="TT Commons" panose="02000506040000020004" pitchFamily="50" charset="0"/>
                <a:cs typeface="Carlito"/>
              </a:rPr>
              <a:t>tonic </a:t>
            </a:r>
            <a:r>
              <a:rPr sz="1581" spc="-14" dirty="0">
                <a:solidFill>
                  <a:srgbClr val="404040"/>
                </a:solidFill>
                <a:latin typeface="TT Commons" panose="02000506040000020004" pitchFamily="50" charset="0"/>
                <a:cs typeface="Carlito"/>
              </a:rPr>
              <a:t>para </a:t>
            </a:r>
            <a:r>
              <a:rPr sz="1581" spc="-8" dirty="0">
                <a:solidFill>
                  <a:srgbClr val="404040"/>
                </a:solidFill>
                <a:latin typeface="TT Commons" panose="02000506040000020004" pitchFamily="50" charset="0"/>
                <a:cs typeface="Carlito"/>
              </a:rPr>
              <a:t>generar </a:t>
            </a:r>
            <a:r>
              <a:rPr sz="1581" spc="-6" dirty="0">
                <a:solidFill>
                  <a:srgbClr val="404040"/>
                </a:solidFill>
                <a:latin typeface="TT Commons" panose="02000506040000020004" pitchFamily="50" charset="0"/>
                <a:cs typeface="Carlito"/>
              </a:rPr>
              <a:t>una </a:t>
            </a:r>
            <a:r>
              <a:rPr sz="1581" spc="-3" dirty="0">
                <a:solidFill>
                  <a:srgbClr val="404040"/>
                </a:solidFill>
                <a:latin typeface="TT Commons" panose="02000506040000020004" pitchFamily="50" charset="0"/>
                <a:cs typeface="Carlito"/>
              </a:rPr>
              <a:t>mousse y </a:t>
            </a:r>
            <a:r>
              <a:rPr sz="1581" spc="-6" dirty="0">
                <a:solidFill>
                  <a:srgbClr val="404040"/>
                </a:solidFill>
                <a:latin typeface="TT Commons" panose="02000506040000020004" pitchFamily="50" charset="0"/>
                <a:cs typeface="Carlito"/>
              </a:rPr>
              <a:t>aplicar </a:t>
            </a:r>
            <a:r>
              <a:rPr sz="1581" spc="-3" dirty="0">
                <a:solidFill>
                  <a:srgbClr val="404040"/>
                </a:solidFill>
                <a:latin typeface="TT Commons" panose="02000506040000020004" pitchFamily="50" charset="0"/>
                <a:cs typeface="Carlito"/>
              </a:rPr>
              <a:t>en </a:t>
            </a:r>
            <a:r>
              <a:rPr sz="1581" spc="-14" dirty="0">
                <a:solidFill>
                  <a:srgbClr val="404040"/>
                </a:solidFill>
                <a:latin typeface="TT Commons" panose="02000506040000020004" pitchFamily="50" charset="0"/>
                <a:cs typeface="Carlito"/>
              </a:rPr>
              <a:t>cara </a:t>
            </a:r>
            <a:r>
              <a:rPr sz="1581" spc="-3" dirty="0">
                <a:solidFill>
                  <a:srgbClr val="404040"/>
                </a:solidFill>
                <a:latin typeface="TT Commons" panose="02000506040000020004" pitchFamily="50" charset="0"/>
                <a:cs typeface="Carlito"/>
              </a:rPr>
              <a:t>y</a:t>
            </a:r>
            <a:r>
              <a:rPr sz="1581" spc="231"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cuello</a:t>
            </a:r>
            <a:endParaRPr sz="1581" dirty="0">
              <a:latin typeface="TT Commons" panose="02000506040000020004" pitchFamily="50" charset="0"/>
              <a:cs typeface="Carlito"/>
            </a:endParaRPr>
          </a:p>
          <a:p>
            <a:pPr>
              <a:spcBef>
                <a:spcPts val="3"/>
              </a:spcBef>
            </a:pPr>
            <a:endParaRPr sz="1553" dirty="0">
              <a:latin typeface="TT Commons" panose="02000506040000020004" pitchFamily="50" charset="0"/>
              <a:cs typeface="Carlito"/>
            </a:endParaRPr>
          </a:p>
          <a:p>
            <a:pPr marL="193601" indent="-193601">
              <a:buAutoNum type="arabicPeriod"/>
              <a:tabLst>
                <a:tab pos="193601" algn="l"/>
              </a:tabLst>
            </a:pPr>
            <a:r>
              <a:rPr sz="1581" spc="-8" dirty="0">
                <a:solidFill>
                  <a:srgbClr val="404040"/>
                </a:solidFill>
                <a:latin typeface="TT Commons" panose="02000506040000020004" pitchFamily="50" charset="0"/>
                <a:cs typeface="Carlito"/>
              </a:rPr>
              <a:t>Recomendación:</a:t>
            </a:r>
            <a:endParaRPr sz="1581" dirty="0">
              <a:latin typeface="TT Commons" panose="02000506040000020004" pitchFamily="50" charset="0"/>
              <a:cs typeface="Carlito"/>
            </a:endParaRPr>
          </a:p>
          <a:p>
            <a:pPr marL="516270" lvl="1" indent="-258493">
              <a:buFont typeface="Arial"/>
              <a:buChar char="•"/>
              <a:tabLst>
                <a:tab pos="516270" algn="l"/>
                <a:tab pos="516629" algn="l"/>
              </a:tabLst>
            </a:pPr>
            <a:r>
              <a:rPr sz="1581" spc="-6" dirty="0">
                <a:solidFill>
                  <a:srgbClr val="404040"/>
                </a:solidFill>
                <a:latin typeface="TT Commons" panose="02000506040000020004" pitchFamily="50" charset="0"/>
                <a:cs typeface="Carlito"/>
              </a:rPr>
              <a:t>Exfoliación una </a:t>
            </a:r>
            <a:r>
              <a:rPr sz="1581" spc="-14" dirty="0">
                <a:solidFill>
                  <a:srgbClr val="404040"/>
                </a:solidFill>
                <a:latin typeface="TT Commons" panose="02000506040000020004" pitchFamily="50" charset="0"/>
                <a:cs typeface="Carlito"/>
              </a:rPr>
              <a:t>vez </a:t>
            </a:r>
            <a:r>
              <a:rPr sz="1581" spc="-6" dirty="0">
                <a:solidFill>
                  <a:srgbClr val="404040"/>
                </a:solidFill>
                <a:latin typeface="TT Commons" panose="02000506040000020004" pitchFamily="50" charset="0"/>
                <a:cs typeface="Carlito"/>
              </a:rPr>
              <a:t>por semana </a:t>
            </a:r>
            <a:r>
              <a:rPr sz="1581" spc="-8" dirty="0">
                <a:solidFill>
                  <a:srgbClr val="404040"/>
                </a:solidFill>
                <a:latin typeface="TT Commons" panose="02000506040000020004" pitchFamily="50" charset="0"/>
                <a:cs typeface="Carlito"/>
              </a:rPr>
              <a:t>con Exfoliating</a:t>
            </a:r>
            <a:r>
              <a:rPr sz="1581" spc="79" dirty="0">
                <a:solidFill>
                  <a:srgbClr val="404040"/>
                </a:solidFill>
                <a:latin typeface="TT Commons" panose="02000506040000020004" pitchFamily="50" charset="0"/>
                <a:cs typeface="Carlito"/>
              </a:rPr>
              <a:t> </a:t>
            </a:r>
            <a:r>
              <a:rPr sz="1581" spc="-6" dirty="0">
                <a:solidFill>
                  <a:srgbClr val="404040"/>
                </a:solidFill>
                <a:latin typeface="TT Commons" panose="02000506040000020004" pitchFamily="50" charset="0"/>
                <a:cs typeface="Carlito"/>
              </a:rPr>
              <a:t>Scrub</a:t>
            </a:r>
            <a:endParaRPr sz="1581" dirty="0">
              <a:latin typeface="TT Commons" panose="02000506040000020004" pitchFamily="50" charset="0"/>
              <a:cs typeface="Carlito"/>
            </a:endParaRPr>
          </a:p>
          <a:p>
            <a:pPr marL="516270" lvl="1" indent="-258493">
              <a:buFont typeface="Arial"/>
              <a:buChar char="•"/>
              <a:tabLst>
                <a:tab pos="516270" algn="l"/>
                <a:tab pos="516629" algn="l"/>
              </a:tabLst>
            </a:pPr>
            <a:r>
              <a:rPr sz="1581" spc="-8" dirty="0">
                <a:solidFill>
                  <a:srgbClr val="404040"/>
                </a:solidFill>
                <a:latin typeface="TT Commons" panose="02000506040000020004" pitchFamily="50" charset="0"/>
                <a:cs typeface="Carlito"/>
              </a:rPr>
              <a:t>Peeling con </a:t>
            </a:r>
            <a:r>
              <a:rPr sz="1581" spc="-11" dirty="0">
                <a:solidFill>
                  <a:srgbClr val="404040"/>
                </a:solidFill>
                <a:latin typeface="TT Commons" panose="02000506040000020004" pitchFamily="50" charset="0"/>
                <a:cs typeface="Carlito"/>
              </a:rPr>
              <a:t>renewal</a:t>
            </a:r>
            <a:r>
              <a:rPr sz="1581" spc="25"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therapy</a:t>
            </a:r>
            <a:endParaRPr sz="1581" dirty="0">
              <a:latin typeface="TT Commons" panose="02000506040000020004" pitchFamily="50" charset="0"/>
              <a:cs typeface="Carlito"/>
            </a:endParaRPr>
          </a:p>
        </p:txBody>
      </p:sp>
      <p:sp>
        <p:nvSpPr>
          <p:cNvPr id="8" name="object 8"/>
          <p:cNvSpPr txBox="1">
            <a:spLocks noGrp="1"/>
          </p:cNvSpPr>
          <p:nvPr>
            <p:ph type="sldNum" sz="quarter" idx="7"/>
          </p:nvPr>
        </p:nvSpPr>
        <p:spPr>
          <a:xfrm>
            <a:off x="5238398" y="3356942"/>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23</a:t>
            </a:fld>
            <a:endParaRPr spc="6" dirty="0"/>
          </a:p>
        </p:txBody>
      </p:sp>
      <p:sp>
        <p:nvSpPr>
          <p:cNvPr id="4" name="object 4"/>
          <p:cNvSpPr txBox="1"/>
          <p:nvPr/>
        </p:nvSpPr>
        <p:spPr>
          <a:xfrm>
            <a:off x="1062605" y="1190743"/>
            <a:ext cx="7944446" cy="300534"/>
          </a:xfrm>
          <a:prstGeom prst="rect">
            <a:avLst/>
          </a:prstGeom>
          <a:solidFill>
            <a:srgbClr val="00AFEF"/>
          </a:solidFill>
          <a:ln w="12192">
            <a:solidFill>
              <a:srgbClr val="63D23C"/>
            </a:solidFill>
          </a:ln>
        </p:spPr>
        <p:txBody>
          <a:bodyPr vert="horz" wrap="square" lIns="0" tIns="5019" rIns="0" bIns="0" rtlCol="0">
            <a:spAutoFit/>
          </a:bodyPr>
          <a:lstStyle/>
          <a:p>
            <a:pPr algn="ctr">
              <a:spcBef>
                <a:spcPts val="40"/>
              </a:spcBef>
            </a:pPr>
            <a:r>
              <a:rPr sz="1920" spc="300" dirty="0">
                <a:solidFill>
                  <a:srgbClr val="FFFFFF"/>
                </a:solidFill>
                <a:latin typeface="Bebas Neue Regular" panose="00000500000000000000" pitchFamily="50" charset="0"/>
                <a:cs typeface="Carlito"/>
              </a:rPr>
              <a:t>Rutina de doble desmquillado</a:t>
            </a:r>
            <a:endParaRPr sz="1920" spc="300" dirty="0">
              <a:latin typeface="Bebas Neue Regular" panose="00000500000000000000" pitchFamily="50" charset="0"/>
              <a:cs typeface="Carlito"/>
            </a:endParaRPr>
          </a:p>
        </p:txBody>
      </p:sp>
      <p:sp>
        <p:nvSpPr>
          <p:cNvPr id="10" name="Título 8"/>
          <p:cNvSpPr txBox="1">
            <a:spLocks/>
          </p:cNvSpPr>
          <p:nvPr/>
        </p:nvSpPr>
        <p:spPr>
          <a:xfrm>
            <a:off x="698500" y="445037"/>
            <a:ext cx="1804981"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RUTINA DIARIA</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88032" y="2145533"/>
            <a:ext cx="7684531" cy="2982752"/>
            <a:chOff x="2281427" y="3241079"/>
            <a:chExt cx="13611225" cy="5283200"/>
          </a:xfrm>
        </p:grpSpPr>
        <p:sp>
          <p:nvSpPr>
            <p:cNvPr id="3" name="object 3"/>
            <p:cNvSpPr/>
            <p:nvPr/>
          </p:nvSpPr>
          <p:spPr>
            <a:xfrm>
              <a:off x="9970774" y="3241079"/>
              <a:ext cx="1604193" cy="4578880"/>
            </a:xfrm>
            <a:prstGeom prst="rect">
              <a:avLst/>
            </a:prstGeom>
            <a:blipFill>
              <a:blip r:embed="rId2" cstate="print"/>
              <a:stretch>
                <a:fillRect/>
              </a:stretch>
            </a:blipFill>
          </p:spPr>
          <p:txBody>
            <a:bodyPr wrap="square" lIns="0" tIns="0" rIns="0" bIns="0" rtlCol="0"/>
            <a:lstStyle/>
            <a:p>
              <a:endParaRPr sz="597"/>
            </a:p>
          </p:txBody>
        </p:sp>
        <p:sp>
          <p:nvSpPr>
            <p:cNvPr id="4" name="object 4"/>
            <p:cNvSpPr/>
            <p:nvPr/>
          </p:nvSpPr>
          <p:spPr>
            <a:xfrm>
              <a:off x="2281427" y="7792211"/>
              <a:ext cx="13610844" cy="617219"/>
            </a:xfrm>
            <a:prstGeom prst="rect">
              <a:avLst/>
            </a:prstGeom>
            <a:blipFill>
              <a:blip r:embed="rId3" cstate="print"/>
              <a:stretch>
                <a:fillRect/>
              </a:stretch>
            </a:blipFill>
          </p:spPr>
          <p:txBody>
            <a:bodyPr wrap="square" lIns="0" tIns="0" rIns="0" bIns="0" rtlCol="0"/>
            <a:lstStyle/>
            <a:p>
              <a:endParaRPr sz="597"/>
            </a:p>
          </p:txBody>
        </p:sp>
        <p:sp>
          <p:nvSpPr>
            <p:cNvPr id="5" name="object 5"/>
            <p:cNvSpPr/>
            <p:nvPr/>
          </p:nvSpPr>
          <p:spPr>
            <a:xfrm>
              <a:off x="7981187" y="7769351"/>
              <a:ext cx="2209800" cy="754380"/>
            </a:xfrm>
            <a:prstGeom prst="rect">
              <a:avLst/>
            </a:prstGeom>
            <a:blipFill>
              <a:blip r:embed="rId4" cstate="print"/>
              <a:stretch>
                <a:fillRect/>
              </a:stretch>
            </a:blipFill>
          </p:spPr>
          <p:txBody>
            <a:bodyPr wrap="square" lIns="0" tIns="0" rIns="0" bIns="0" rtlCol="0"/>
            <a:lstStyle/>
            <a:p>
              <a:endParaRPr sz="597"/>
            </a:p>
          </p:txBody>
        </p:sp>
        <p:sp>
          <p:nvSpPr>
            <p:cNvPr id="6" name="object 6"/>
            <p:cNvSpPr/>
            <p:nvPr/>
          </p:nvSpPr>
          <p:spPr>
            <a:xfrm>
              <a:off x="2340863" y="7831835"/>
              <a:ext cx="13496544" cy="504444"/>
            </a:xfrm>
            <a:prstGeom prst="rect">
              <a:avLst/>
            </a:prstGeom>
            <a:blipFill>
              <a:blip r:embed="rId5" cstate="print"/>
              <a:stretch>
                <a:fillRect/>
              </a:stretch>
            </a:blipFill>
          </p:spPr>
          <p:txBody>
            <a:bodyPr wrap="square" lIns="0" tIns="0" rIns="0" bIns="0" rtlCol="0"/>
            <a:lstStyle/>
            <a:p>
              <a:endParaRPr sz="597"/>
            </a:p>
          </p:txBody>
        </p:sp>
      </p:grpSp>
      <p:sp>
        <p:nvSpPr>
          <p:cNvPr id="7" name="object 7"/>
          <p:cNvSpPr txBox="1"/>
          <p:nvPr/>
        </p:nvSpPr>
        <p:spPr>
          <a:xfrm>
            <a:off x="3416380" y="1373911"/>
            <a:ext cx="3491828" cy="253100"/>
          </a:xfrm>
          <a:prstGeom prst="rect">
            <a:avLst/>
          </a:prstGeom>
        </p:spPr>
        <p:txBody>
          <a:bodyPr vert="horz" wrap="square" lIns="0" tIns="6812" rIns="0" bIns="0" rtlCol="0">
            <a:spAutoFit/>
          </a:bodyPr>
          <a:lstStyle/>
          <a:p>
            <a:pPr marL="7170">
              <a:spcBef>
                <a:spcPts val="54"/>
              </a:spcBef>
            </a:pPr>
            <a:r>
              <a:rPr sz="1600" spc="-3" dirty="0">
                <a:latin typeface="TT Commons" panose="02000506040000020004" pitchFamily="50" charset="0"/>
                <a:cs typeface="Carlito"/>
              </a:rPr>
              <a:t>Gel </a:t>
            </a:r>
            <a:r>
              <a:rPr sz="1600" spc="-8" dirty="0">
                <a:latin typeface="TT Commons" panose="02000506040000020004" pitchFamily="50" charset="0"/>
                <a:cs typeface="Carlito"/>
              </a:rPr>
              <a:t>calmante regenerados</a:t>
            </a:r>
            <a:r>
              <a:rPr sz="1600" spc="3" dirty="0">
                <a:latin typeface="TT Commons" panose="02000506040000020004" pitchFamily="50" charset="0"/>
                <a:cs typeface="Carlito"/>
              </a:rPr>
              <a:t> </a:t>
            </a:r>
            <a:r>
              <a:rPr sz="1600" spc="-8" dirty="0">
                <a:latin typeface="TT Commons" panose="02000506040000020004" pitchFamily="50" charset="0"/>
                <a:cs typeface="Carlito"/>
              </a:rPr>
              <a:t>post-depilatorio</a:t>
            </a:r>
            <a:endParaRPr sz="1600" dirty="0">
              <a:latin typeface="TT Commons" panose="02000506040000020004" pitchFamily="50" charset="0"/>
              <a:cs typeface="Carlito"/>
            </a:endParaRPr>
          </a:p>
        </p:txBody>
      </p:sp>
      <p:sp>
        <p:nvSpPr>
          <p:cNvPr id="8" name="object 8"/>
          <p:cNvSpPr txBox="1"/>
          <p:nvPr/>
        </p:nvSpPr>
        <p:spPr>
          <a:xfrm>
            <a:off x="4636459" y="4758746"/>
            <a:ext cx="990904"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Depil</a:t>
            </a:r>
            <a:r>
              <a:rPr sz="1600" spc="-34"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Comfort</a:t>
            </a:r>
            <a:endParaRPr sz="1600" dirty="0">
              <a:latin typeface="Bebas Neue Regular" panose="00000500000000000000" pitchFamily="50" charset="0"/>
              <a:cs typeface="Carlito"/>
            </a:endParaRPr>
          </a:p>
        </p:txBody>
      </p:sp>
      <p:sp>
        <p:nvSpPr>
          <p:cNvPr id="15" name="object 15"/>
          <p:cNvSpPr txBox="1">
            <a:spLocks noGrp="1"/>
          </p:cNvSpPr>
          <p:nvPr>
            <p:ph type="sldNum" sz="quarter" idx="7"/>
          </p:nvPr>
        </p:nvSpPr>
        <p:spPr>
          <a:xfrm>
            <a:off x="5238398" y="3356942"/>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24</a:t>
            </a:fld>
            <a:endParaRPr spc="6" dirty="0"/>
          </a:p>
        </p:txBody>
      </p:sp>
      <p:sp>
        <p:nvSpPr>
          <p:cNvPr id="12" name="object 12"/>
          <p:cNvSpPr txBox="1"/>
          <p:nvPr/>
        </p:nvSpPr>
        <p:spPr>
          <a:xfrm>
            <a:off x="3202874" y="3591859"/>
            <a:ext cx="1292048" cy="500932"/>
          </a:xfrm>
          <a:prstGeom prst="rect">
            <a:avLst/>
          </a:prstGeom>
        </p:spPr>
        <p:txBody>
          <a:bodyPr vert="horz" wrap="square" lIns="0" tIns="84607" rIns="0" bIns="0" rtlCol="0">
            <a:spAutoFit/>
          </a:bodyPr>
          <a:lstStyle/>
          <a:p>
            <a:pPr marL="7170">
              <a:spcBef>
                <a:spcPts val="610"/>
              </a:spcBef>
            </a:pPr>
            <a:r>
              <a:rPr sz="1100" spc="-3" dirty="0" err="1" smtClean="0">
                <a:solidFill>
                  <a:srgbClr val="093E68"/>
                </a:solidFill>
                <a:latin typeface="TT Commons" panose="02000506040000020004" pitchFamily="50" charset="0"/>
                <a:cs typeface="TeXGyreAdventor"/>
              </a:rPr>
              <a:t>Volumen</a:t>
            </a:r>
            <a:r>
              <a:rPr sz="1100" spc="-3" dirty="0">
                <a:solidFill>
                  <a:srgbClr val="093E68"/>
                </a:solidFill>
                <a:latin typeface="TT Commons" panose="02000506040000020004" pitchFamily="50" charset="0"/>
                <a:cs typeface="TeXGyreAdventor"/>
              </a:rPr>
              <a:t>: 50</a:t>
            </a:r>
            <a:r>
              <a:rPr sz="1100" spc="8" dirty="0">
                <a:solidFill>
                  <a:srgbClr val="093E68"/>
                </a:solidFill>
                <a:latin typeface="TT Commons" panose="02000506040000020004" pitchFamily="50" charset="0"/>
                <a:cs typeface="TeXGyreAdventor"/>
              </a:rPr>
              <a:t> </a:t>
            </a:r>
            <a:r>
              <a:rPr sz="1100" dirty="0">
                <a:solidFill>
                  <a:srgbClr val="093E68"/>
                </a:solidFill>
                <a:latin typeface="TT Commons" panose="02000506040000020004" pitchFamily="50" charset="0"/>
                <a:cs typeface="TeXGyreAdventor"/>
              </a:rPr>
              <a:t>ml</a:t>
            </a:r>
            <a:endParaRPr sz="1100" dirty="0">
              <a:latin typeface="TT Commons" panose="02000506040000020004" pitchFamily="50" charset="0"/>
              <a:cs typeface="TeXGyreAdventor"/>
            </a:endParaRPr>
          </a:p>
          <a:p>
            <a:pPr marL="7170">
              <a:spcBef>
                <a:spcPts val="610"/>
              </a:spcBef>
            </a:pPr>
            <a:r>
              <a:rPr sz="1100" dirty="0">
                <a:solidFill>
                  <a:srgbClr val="093E68"/>
                </a:solidFill>
                <a:latin typeface="TT Commons" panose="02000506040000020004" pitchFamily="50" charset="0"/>
                <a:cs typeface="TeXGyreAdventor"/>
              </a:rPr>
              <a:t>Código:</a:t>
            </a:r>
            <a:r>
              <a:rPr sz="1100" spc="-23" dirty="0">
                <a:solidFill>
                  <a:srgbClr val="093E68"/>
                </a:solidFill>
                <a:latin typeface="TT Commons" panose="02000506040000020004" pitchFamily="50" charset="0"/>
                <a:cs typeface="TeXGyreAdventor"/>
              </a:rPr>
              <a:t> </a:t>
            </a:r>
            <a:r>
              <a:rPr sz="1100" spc="-6" dirty="0">
                <a:solidFill>
                  <a:srgbClr val="093E68"/>
                </a:solidFill>
                <a:latin typeface="TT Commons" panose="02000506040000020004" pitchFamily="50" charset="0"/>
                <a:cs typeface="TeXGyreAdventor"/>
              </a:rPr>
              <a:t>0640553</a:t>
            </a:r>
            <a:endParaRPr sz="1100" dirty="0">
              <a:latin typeface="TT Commons" panose="02000506040000020004" pitchFamily="50" charset="0"/>
              <a:cs typeface="TeXGyreAdventor"/>
            </a:endParaRPr>
          </a:p>
        </p:txBody>
      </p:sp>
      <p:sp>
        <p:nvSpPr>
          <p:cNvPr id="13" name="object 13"/>
          <p:cNvSpPr txBox="1"/>
          <p:nvPr/>
        </p:nvSpPr>
        <p:spPr>
          <a:xfrm>
            <a:off x="6910162" y="3591859"/>
            <a:ext cx="1292048" cy="500932"/>
          </a:xfrm>
          <a:prstGeom prst="rect">
            <a:avLst/>
          </a:prstGeom>
        </p:spPr>
        <p:txBody>
          <a:bodyPr vert="horz" wrap="square" lIns="0" tIns="84607" rIns="0" bIns="0" rtlCol="0">
            <a:spAutoFit/>
          </a:bodyPr>
          <a:lstStyle/>
          <a:p>
            <a:pPr marL="7170">
              <a:spcBef>
                <a:spcPts val="610"/>
              </a:spcBef>
            </a:pPr>
            <a:r>
              <a:rPr sz="1100" spc="-3" dirty="0" err="1" smtClean="0">
                <a:solidFill>
                  <a:srgbClr val="093E68"/>
                </a:solidFill>
                <a:latin typeface="TT Commons" panose="02000506040000020004" pitchFamily="50" charset="0"/>
                <a:cs typeface="TeXGyreAdventor"/>
              </a:rPr>
              <a:t>Volumen</a:t>
            </a:r>
            <a:r>
              <a:rPr sz="1100" spc="-3" dirty="0">
                <a:solidFill>
                  <a:srgbClr val="093E68"/>
                </a:solidFill>
                <a:latin typeface="TT Commons" panose="02000506040000020004" pitchFamily="50" charset="0"/>
                <a:cs typeface="TeXGyreAdventor"/>
              </a:rPr>
              <a:t>: 250</a:t>
            </a:r>
            <a:r>
              <a:rPr sz="1100" spc="-31" dirty="0">
                <a:solidFill>
                  <a:srgbClr val="093E68"/>
                </a:solidFill>
                <a:latin typeface="TT Commons" panose="02000506040000020004" pitchFamily="50" charset="0"/>
                <a:cs typeface="TeXGyreAdventor"/>
              </a:rPr>
              <a:t> </a:t>
            </a:r>
            <a:r>
              <a:rPr sz="1100" dirty="0">
                <a:solidFill>
                  <a:srgbClr val="093E68"/>
                </a:solidFill>
                <a:latin typeface="TT Commons" panose="02000506040000020004" pitchFamily="50" charset="0"/>
                <a:cs typeface="TeXGyreAdventor"/>
              </a:rPr>
              <a:t>ml</a:t>
            </a:r>
            <a:endParaRPr sz="1100" dirty="0">
              <a:latin typeface="TT Commons" panose="02000506040000020004" pitchFamily="50" charset="0"/>
              <a:cs typeface="TeXGyreAdventor"/>
            </a:endParaRPr>
          </a:p>
          <a:p>
            <a:pPr marL="7170">
              <a:spcBef>
                <a:spcPts val="610"/>
              </a:spcBef>
            </a:pPr>
            <a:r>
              <a:rPr sz="1100" dirty="0">
                <a:solidFill>
                  <a:srgbClr val="093E68"/>
                </a:solidFill>
                <a:latin typeface="TT Commons" panose="02000506040000020004" pitchFamily="50" charset="0"/>
                <a:cs typeface="TeXGyreAdventor"/>
              </a:rPr>
              <a:t>Código:</a:t>
            </a:r>
            <a:r>
              <a:rPr sz="1100" spc="-45" dirty="0">
                <a:solidFill>
                  <a:srgbClr val="093E68"/>
                </a:solidFill>
                <a:latin typeface="TT Commons" panose="02000506040000020004" pitchFamily="50" charset="0"/>
                <a:cs typeface="TeXGyreAdventor"/>
              </a:rPr>
              <a:t> </a:t>
            </a:r>
            <a:r>
              <a:rPr sz="1100" spc="-6" dirty="0">
                <a:solidFill>
                  <a:srgbClr val="093E68"/>
                </a:solidFill>
                <a:latin typeface="TT Commons" panose="02000506040000020004" pitchFamily="50" charset="0"/>
                <a:cs typeface="TeXGyreAdventor"/>
              </a:rPr>
              <a:t>0640554</a:t>
            </a:r>
            <a:endParaRPr sz="1100" dirty="0">
              <a:latin typeface="TT Commons" panose="02000506040000020004" pitchFamily="50" charset="0"/>
              <a:cs typeface="TeXGyreAdventor"/>
            </a:endParaRPr>
          </a:p>
        </p:txBody>
      </p:sp>
      <p:sp>
        <p:nvSpPr>
          <p:cNvPr id="17" name="Título 8"/>
          <p:cNvSpPr txBox="1">
            <a:spLocks/>
          </p:cNvSpPr>
          <p:nvPr/>
        </p:nvSpPr>
        <p:spPr>
          <a:xfrm>
            <a:off x="698500" y="445037"/>
            <a:ext cx="1737655"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regenerador</a:t>
            </a:r>
            <a:endParaRPr lang="es-ES" sz="2400" spc="300" dirty="0">
              <a:latin typeface="Bebas Neue Regular" panose="00000500000000000000" pitchFamily="50" charset="0"/>
            </a:endParaRPr>
          </a:p>
        </p:txBody>
      </p:sp>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4454" y="2153238"/>
            <a:ext cx="943402" cy="23872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1943" y="1571618"/>
            <a:ext cx="6401857" cy="2710183"/>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Gel regenerador 50 ml / 250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Hypericum perforatum L.</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Indicado para calmar la piel y recuperar su estado natural tras la depilación. Regenera  la piel dañada por la depilación laser o IPL. Gracias a su principal activo, el extracto de  </a:t>
            </a:r>
            <a:r>
              <a:rPr sz="1600" i="1" dirty="0">
                <a:latin typeface="TT Commons" panose="02000506040000020004" pitchFamily="50" charset="0"/>
                <a:cs typeface="Trebuchet MS"/>
              </a:rPr>
              <a:t>Hypericum perforatum L. </a:t>
            </a:r>
            <a:r>
              <a:rPr sz="1600" dirty="0">
                <a:latin typeface="TT Commons" panose="02000506040000020004" pitchFamily="50" charset="0"/>
                <a:cs typeface="Arial"/>
              </a:rPr>
              <a:t>También indicado para calmar y descongestionar la piel  enrojecida después del sol.</a:t>
            </a:r>
          </a:p>
          <a:p>
            <a:pPr>
              <a:spcBef>
                <a:spcPts val="28"/>
              </a:spcBef>
              <a:buFont typeface="Arial"/>
              <a:buChar char="•"/>
            </a:pPr>
            <a:endParaRPr sz="1600" dirty="0">
              <a:latin typeface="TT Commons" panose="02000506040000020004" pitchFamily="50" charset="0"/>
              <a:cs typeface="Arial"/>
            </a:endParaRPr>
          </a:p>
          <a:p>
            <a:pPr marL="265306" marR="96442" indent="-258135">
              <a:lnSpc>
                <a:spcPts val="1705"/>
              </a:lnSpc>
              <a:spcBef>
                <a:spcPts val="3"/>
              </a:spcBef>
              <a:buChar char="•"/>
              <a:tabLst>
                <a:tab pos="264947" algn="l"/>
                <a:tab pos="265306" algn="l"/>
              </a:tabLst>
            </a:pPr>
            <a:r>
              <a:rPr sz="1600" dirty="0">
                <a:latin typeface="TT Commons" panose="02000506040000020004" pitchFamily="50" charset="0"/>
                <a:cs typeface="Arial"/>
              </a:rPr>
              <a:t>Modo de empleo: aplicar dos veces al día sobre las zonas previamente depiladas con  Laser, IPL, o cualquier técnica depilatoria, para calmar y regenerar la piel durante al  menos los 7 días posteriores.</a:t>
            </a:r>
          </a:p>
        </p:txBody>
      </p:sp>
      <p:grpSp>
        <p:nvGrpSpPr>
          <p:cNvPr id="3" name="object 3"/>
          <p:cNvGrpSpPr/>
          <p:nvPr/>
        </p:nvGrpSpPr>
        <p:grpSpPr>
          <a:xfrm>
            <a:off x="189285" y="4416418"/>
            <a:ext cx="2001527" cy="425903"/>
            <a:chOff x="335272" y="7263383"/>
            <a:chExt cx="3545204" cy="754380"/>
          </a:xfrm>
        </p:grpSpPr>
        <p:sp>
          <p:nvSpPr>
            <p:cNvPr id="4" name="object 4"/>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1002792" y="7263383"/>
              <a:ext cx="2209800" cy="754380"/>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7" name="object 7"/>
          <p:cNvSpPr txBox="1"/>
          <p:nvPr/>
        </p:nvSpPr>
        <p:spPr>
          <a:xfrm>
            <a:off x="695785" y="4473062"/>
            <a:ext cx="990904"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Depil</a:t>
            </a:r>
            <a:r>
              <a:rPr sz="1600" spc="-34"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Comfort</a:t>
            </a:r>
            <a:endParaRPr sz="1600" dirty="0">
              <a:latin typeface="Bebas Neue Regular" panose="00000500000000000000" pitchFamily="50" charset="0"/>
              <a:cs typeface="Carlito"/>
            </a:endParaRPr>
          </a:p>
        </p:txBody>
      </p:sp>
      <p:sp>
        <p:nvSpPr>
          <p:cNvPr id="11" name="object 11"/>
          <p:cNvSpPr/>
          <p:nvPr/>
        </p:nvSpPr>
        <p:spPr>
          <a:xfrm>
            <a:off x="1013563" y="1434239"/>
            <a:ext cx="1250175" cy="3026059"/>
          </a:xfrm>
          <a:prstGeom prst="rect">
            <a:avLst/>
          </a:prstGeom>
          <a:blipFill>
            <a:blip r:embed="rId5" cstate="print"/>
            <a:stretch>
              <a:fillRect/>
            </a:stretch>
          </a:blipFill>
        </p:spPr>
        <p:txBody>
          <a:bodyPr wrap="square" lIns="0" tIns="0" rIns="0" bIns="0" rtlCol="0"/>
          <a:lstStyle/>
          <a:p>
            <a:endParaRPr sz="597"/>
          </a:p>
        </p:txBody>
      </p:sp>
      <p:sp>
        <p:nvSpPr>
          <p:cNvPr id="16" name="Título 8"/>
          <p:cNvSpPr txBox="1">
            <a:spLocks/>
          </p:cNvSpPr>
          <p:nvPr/>
        </p:nvSpPr>
        <p:spPr>
          <a:xfrm>
            <a:off x="698500" y="445037"/>
            <a:ext cx="1737655"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regenerador</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531" y="2424326"/>
            <a:ext cx="734032" cy="1857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16151" y="3582768"/>
            <a:ext cx="9331139" cy="1466870"/>
          </a:xfrm>
          <a:prstGeom prst="rect">
            <a:avLst/>
          </a:prstGeom>
        </p:spPr>
        <p:txBody>
          <a:bodyPr vert="horz" wrap="square" lIns="0" tIns="7170" rIns="0" bIns="0" rtlCol="0">
            <a:spAutoFit/>
          </a:bodyPr>
          <a:lstStyle/>
          <a:p>
            <a:pPr marL="76006" marR="72421" algn="ctr">
              <a:lnSpc>
                <a:spcPct val="150000"/>
              </a:lnSpc>
              <a:spcBef>
                <a:spcPts val="56"/>
              </a:spcBef>
            </a:pPr>
            <a:r>
              <a:rPr sz="1600" spc="-178" dirty="0">
                <a:solidFill>
                  <a:srgbClr val="404040"/>
                </a:solidFill>
                <a:latin typeface="TT Commons" panose="02000506040000020004" pitchFamily="50" charset="0"/>
                <a:cs typeface="Arial"/>
              </a:rPr>
              <a:t>La </a:t>
            </a:r>
            <a:r>
              <a:rPr sz="1600" spc="-82" dirty="0">
                <a:solidFill>
                  <a:srgbClr val="404040"/>
                </a:solidFill>
                <a:latin typeface="TT Commons" panose="02000506040000020004" pitchFamily="50" charset="0"/>
                <a:cs typeface="Arial"/>
              </a:rPr>
              <a:t>línea de </a:t>
            </a:r>
            <a:r>
              <a:rPr sz="1600" spc="-76" dirty="0">
                <a:solidFill>
                  <a:srgbClr val="404040"/>
                </a:solidFill>
                <a:latin typeface="TT Commons" panose="02000506040000020004" pitchFamily="50" charset="0"/>
                <a:cs typeface="Arial"/>
              </a:rPr>
              <a:t>limpieza </a:t>
            </a:r>
            <a:r>
              <a:rPr sz="1600" spc="-82" dirty="0">
                <a:solidFill>
                  <a:srgbClr val="404040"/>
                </a:solidFill>
                <a:latin typeface="TT Commons" panose="02000506040000020004" pitchFamily="50" charset="0"/>
                <a:cs typeface="Arial"/>
              </a:rPr>
              <a:t>de </a:t>
            </a:r>
            <a:r>
              <a:rPr sz="1600" spc="-229" dirty="0">
                <a:solidFill>
                  <a:srgbClr val="404040"/>
                </a:solidFill>
                <a:latin typeface="TT Commons" panose="02000506040000020004" pitchFamily="50" charset="0"/>
                <a:cs typeface="Arial"/>
              </a:rPr>
              <a:t>ATACHE, </a:t>
            </a:r>
            <a:r>
              <a:rPr sz="1600" spc="-85" dirty="0">
                <a:solidFill>
                  <a:srgbClr val="404040"/>
                </a:solidFill>
                <a:latin typeface="TT Commons" panose="02000506040000020004" pitchFamily="50" charset="0"/>
                <a:cs typeface="Arial"/>
              </a:rPr>
              <a:t>Essentielle, </a:t>
            </a:r>
            <a:r>
              <a:rPr sz="1600" spc="-136" dirty="0">
                <a:solidFill>
                  <a:srgbClr val="404040"/>
                </a:solidFill>
                <a:latin typeface="TT Commons" panose="02000506040000020004" pitchFamily="50" charset="0"/>
                <a:cs typeface="Arial"/>
              </a:rPr>
              <a:t>basa </a:t>
            </a:r>
            <a:r>
              <a:rPr sz="1600" spc="-121" dirty="0">
                <a:solidFill>
                  <a:srgbClr val="404040"/>
                </a:solidFill>
                <a:latin typeface="TT Commons" panose="02000506040000020004" pitchFamily="50" charset="0"/>
                <a:cs typeface="Arial"/>
              </a:rPr>
              <a:t>su </a:t>
            </a:r>
            <a:r>
              <a:rPr sz="1600" spc="-88" dirty="0">
                <a:solidFill>
                  <a:srgbClr val="404040"/>
                </a:solidFill>
                <a:latin typeface="TT Commons" panose="02000506040000020004" pitchFamily="50" charset="0"/>
                <a:cs typeface="Arial"/>
              </a:rPr>
              <a:t>acción </a:t>
            </a:r>
            <a:r>
              <a:rPr sz="1600" spc="-85" dirty="0">
                <a:solidFill>
                  <a:srgbClr val="404040"/>
                </a:solidFill>
                <a:latin typeface="TT Commons" panose="02000506040000020004" pitchFamily="50" charset="0"/>
                <a:cs typeface="Arial"/>
              </a:rPr>
              <a:t>en </a:t>
            </a:r>
            <a:r>
              <a:rPr sz="1600" spc="-71" dirty="0">
                <a:solidFill>
                  <a:srgbClr val="404040"/>
                </a:solidFill>
                <a:latin typeface="TT Commons" panose="02000506040000020004" pitchFamily="50" charset="0"/>
                <a:cs typeface="Arial"/>
              </a:rPr>
              <a:t>la </a:t>
            </a:r>
            <a:r>
              <a:rPr sz="1600" spc="-93" dirty="0">
                <a:solidFill>
                  <a:srgbClr val="404040"/>
                </a:solidFill>
                <a:latin typeface="TT Commons" panose="02000506040000020004" pitchFamily="50" charset="0"/>
                <a:cs typeface="Arial"/>
              </a:rPr>
              <a:t>conservación saludable </a:t>
            </a:r>
            <a:r>
              <a:rPr sz="1600" spc="-85" dirty="0">
                <a:solidFill>
                  <a:srgbClr val="404040"/>
                </a:solidFill>
                <a:latin typeface="TT Commons" panose="02000506040000020004" pitchFamily="50" charset="0"/>
                <a:cs typeface="Arial"/>
              </a:rPr>
              <a:t>de </a:t>
            </a:r>
            <a:r>
              <a:rPr sz="1600" spc="-71" dirty="0">
                <a:solidFill>
                  <a:srgbClr val="404040"/>
                </a:solidFill>
                <a:latin typeface="TT Commons" panose="02000506040000020004" pitchFamily="50" charset="0"/>
                <a:cs typeface="Arial"/>
              </a:rPr>
              <a:t>la </a:t>
            </a:r>
            <a:r>
              <a:rPr sz="1600" spc="-45" dirty="0">
                <a:solidFill>
                  <a:srgbClr val="404040"/>
                </a:solidFill>
                <a:latin typeface="TT Commons" panose="02000506040000020004" pitchFamily="50" charset="0"/>
                <a:cs typeface="Arial"/>
              </a:rPr>
              <a:t>piel </a:t>
            </a:r>
            <a:r>
              <a:rPr sz="1600" spc="-71" dirty="0">
                <a:solidFill>
                  <a:srgbClr val="404040"/>
                </a:solidFill>
                <a:latin typeface="TT Commons" panose="02000506040000020004" pitchFamily="50" charset="0"/>
                <a:cs typeface="Arial"/>
              </a:rPr>
              <a:t>mediante </a:t>
            </a:r>
            <a:r>
              <a:rPr sz="1600" spc="-56" dirty="0">
                <a:solidFill>
                  <a:srgbClr val="404040"/>
                </a:solidFill>
                <a:latin typeface="TT Commons" panose="02000506040000020004" pitchFamily="50" charset="0"/>
                <a:cs typeface="Arial"/>
              </a:rPr>
              <a:t>el </a:t>
            </a:r>
            <a:r>
              <a:rPr sz="1600" spc="-25" dirty="0">
                <a:solidFill>
                  <a:srgbClr val="404040"/>
                </a:solidFill>
                <a:latin typeface="TT Commons" panose="02000506040000020004" pitchFamily="50" charset="0"/>
                <a:cs typeface="Arial"/>
              </a:rPr>
              <a:t>ritual  </a:t>
            </a:r>
            <a:r>
              <a:rPr sz="1600" spc="-85" dirty="0">
                <a:solidFill>
                  <a:srgbClr val="404040"/>
                </a:solidFill>
                <a:latin typeface="TT Commons" panose="02000506040000020004" pitchFamily="50" charset="0"/>
                <a:cs typeface="Arial"/>
              </a:rPr>
              <a:t>de </a:t>
            </a:r>
            <a:r>
              <a:rPr sz="1600" spc="-82" dirty="0">
                <a:solidFill>
                  <a:srgbClr val="404040"/>
                </a:solidFill>
                <a:latin typeface="TT Commons" panose="02000506040000020004" pitchFamily="50" charset="0"/>
                <a:cs typeface="Arial"/>
              </a:rPr>
              <a:t>limpieza </a:t>
            </a:r>
            <a:r>
              <a:rPr sz="1600" spc="-107" dirty="0">
                <a:solidFill>
                  <a:srgbClr val="404040"/>
                </a:solidFill>
                <a:latin typeface="TT Commons" panose="02000506040000020004" pitchFamily="50" charset="0"/>
                <a:cs typeface="Arial"/>
              </a:rPr>
              <a:t>gracias </a:t>
            </a:r>
            <a:r>
              <a:rPr sz="1600" spc="-138" dirty="0">
                <a:solidFill>
                  <a:srgbClr val="404040"/>
                </a:solidFill>
                <a:latin typeface="TT Commons" panose="02000506040000020004" pitchFamily="50" charset="0"/>
                <a:cs typeface="Arial"/>
              </a:rPr>
              <a:t>a </a:t>
            </a:r>
            <a:r>
              <a:rPr sz="1600" spc="-76" dirty="0">
                <a:solidFill>
                  <a:srgbClr val="404040"/>
                </a:solidFill>
                <a:latin typeface="TT Commons" panose="02000506040000020004" pitchFamily="50" charset="0"/>
                <a:cs typeface="Arial"/>
              </a:rPr>
              <a:t>la </a:t>
            </a:r>
            <a:r>
              <a:rPr sz="1600" spc="-73" dirty="0">
                <a:solidFill>
                  <a:srgbClr val="404040"/>
                </a:solidFill>
                <a:latin typeface="TT Commons" panose="02000506040000020004" pitchFamily="50" charset="0"/>
                <a:cs typeface="Arial"/>
              </a:rPr>
              <a:t>combinación </a:t>
            </a:r>
            <a:r>
              <a:rPr sz="1600" spc="-82" dirty="0">
                <a:solidFill>
                  <a:srgbClr val="404040"/>
                </a:solidFill>
                <a:latin typeface="TT Commons" panose="02000506040000020004" pitchFamily="50" charset="0"/>
                <a:cs typeface="Arial"/>
              </a:rPr>
              <a:t>de </a:t>
            </a:r>
            <a:r>
              <a:rPr sz="1600" spc="-141" dirty="0">
                <a:solidFill>
                  <a:srgbClr val="404040"/>
                </a:solidFill>
                <a:latin typeface="TT Commons" panose="02000506040000020004" pitchFamily="50" charset="0"/>
                <a:cs typeface="Arial"/>
              </a:rPr>
              <a:t>sus</a:t>
            </a:r>
            <a:r>
              <a:rPr sz="1600" spc="-62" dirty="0">
                <a:solidFill>
                  <a:srgbClr val="404040"/>
                </a:solidFill>
                <a:latin typeface="TT Commons" panose="02000506040000020004" pitchFamily="50" charset="0"/>
                <a:cs typeface="Arial"/>
              </a:rPr>
              <a:t> productos.</a:t>
            </a:r>
            <a:endParaRPr sz="1600" dirty="0">
              <a:latin typeface="TT Commons" panose="02000506040000020004" pitchFamily="50" charset="0"/>
              <a:cs typeface="Arial"/>
            </a:endParaRPr>
          </a:p>
          <a:p>
            <a:pPr marL="6812" marR="2868" algn="ctr">
              <a:lnSpc>
                <a:spcPct val="150000"/>
              </a:lnSpc>
            </a:pPr>
            <a:r>
              <a:rPr sz="1600" spc="-138" dirty="0">
                <a:solidFill>
                  <a:srgbClr val="404040"/>
                </a:solidFill>
                <a:latin typeface="TT Commons" panose="02000506040000020004" pitchFamily="50" charset="0"/>
                <a:cs typeface="Arial"/>
              </a:rPr>
              <a:t>Con </a:t>
            </a:r>
            <a:r>
              <a:rPr sz="1600" spc="-96" dirty="0">
                <a:solidFill>
                  <a:srgbClr val="404040"/>
                </a:solidFill>
                <a:latin typeface="TT Commons" panose="02000506040000020004" pitchFamily="50" charset="0"/>
                <a:cs typeface="Arial"/>
              </a:rPr>
              <a:t>estos </a:t>
            </a:r>
            <a:r>
              <a:rPr sz="1600" spc="-62" dirty="0">
                <a:solidFill>
                  <a:srgbClr val="404040"/>
                </a:solidFill>
                <a:latin typeface="TT Commons" panose="02000506040000020004" pitchFamily="50" charset="0"/>
                <a:cs typeface="Arial"/>
              </a:rPr>
              <a:t>productos </a:t>
            </a:r>
            <a:r>
              <a:rPr sz="1600" spc="-99" dirty="0">
                <a:solidFill>
                  <a:srgbClr val="404040"/>
                </a:solidFill>
                <a:latin typeface="TT Commons" panose="02000506040000020004" pitchFamily="50" charset="0"/>
                <a:cs typeface="Arial"/>
              </a:rPr>
              <a:t>conseguimos </a:t>
            </a:r>
            <a:r>
              <a:rPr sz="1600" spc="-88" dirty="0">
                <a:solidFill>
                  <a:srgbClr val="404040"/>
                </a:solidFill>
                <a:latin typeface="TT Commons" panose="02000506040000020004" pitchFamily="50" charset="0"/>
                <a:cs typeface="Arial"/>
              </a:rPr>
              <a:t>una </a:t>
            </a:r>
            <a:r>
              <a:rPr sz="1600" spc="-42" dirty="0">
                <a:solidFill>
                  <a:srgbClr val="404040"/>
                </a:solidFill>
                <a:latin typeface="TT Commons" panose="02000506040000020004" pitchFamily="50" charset="0"/>
                <a:cs typeface="Arial"/>
              </a:rPr>
              <a:t>piel </a:t>
            </a:r>
            <a:r>
              <a:rPr sz="1600" spc="-85" dirty="0">
                <a:solidFill>
                  <a:srgbClr val="404040"/>
                </a:solidFill>
                <a:latin typeface="TT Commons" panose="02000506040000020004" pitchFamily="50" charset="0"/>
                <a:cs typeface="Arial"/>
              </a:rPr>
              <a:t>cuidada </a:t>
            </a:r>
            <a:r>
              <a:rPr sz="1600" spc="-96" dirty="0">
                <a:solidFill>
                  <a:srgbClr val="404040"/>
                </a:solidFill>
                <a:latin typeface="TT Commons" panose="02000506040000020004" pitchFamily="50" charset="0"/>
                <a:cs typeface="Arial"/>
              </a:rPr>
              <a:t>y </a:t>
            </a:r>
            <a:r>
              <a:rPr sz="1600" spc="-85" dirty="0">
                <a:solidFill>
                  <a:srgbClr val="404040"/>
                </a:solidFill>
                <a:latin typeface="TT Commons" panose="02000506040000020004" pitchFamily="50" charset="0"/>
                <a:cs typeface="Arial"/>
              </a:rPr>
              <a:t>con </a:t>
            </a:r>
            <a:r>
              <a:rPr sz="1600" spc="-59" dirty="0">
                <a:solidFill>
                  <a:srgbClr val="404040"/>
                </a:solidFill>
                <a:latin typeface="TT Commons" panose="02000506040000020004" pitchFamily="50" charset="0"/>
                <a:cs typeface="Arial"/>
              </a:rPr>
              <a:t>un </a:t>
            </a:r>
            <a:r>
              <a:rPr sz="1600" spc="-85" dirty="0">
                <a:solidFill>
                  <a:srgbClr val="404040"/>
                </a:solidFill>
                <a:latin typeface="TT Commons" panose="02000506040000020004" pitchFamily="50" charset="0"/>
                <a:cs typeface="Arial"/>
              </a:rPr>
              <a:t>aspecto </a:t>
            </a:r>
            <a:r>
              <a:rPr sz="1600" spc="-82" dirty="0">
                <a:solidFill>
                  <a:srgbClr val="404040"/>
                </a:solidFill>
                <a:latin typeface="TT Commons" panose="02000506040000020004" pitchFamily="50" charset="0"/>
                <a:cs typeface="Arial"/>
              </a:rPr>
              <a:t>saludable, </a:t>
            </a:r>
            <a:r>
              <a:rPr sz="1600" spc="-113" dirty="0">
                <a:solidFill>
                  <a:srgbClr val="404040"/>
                </a:solidFill>
                <a:latin typeface="TT Commons" panose="02000506040000020004" pitchFamily="50" charset="0"/>
                <a:cs typeface="Arial"/>
              </a:rPr>
              <a:t>suave, </a:t>
            </a:r>
            <a:r>
              <a:rPr sz="1600" spc="-64" dirty="0">
                <a:solidFill>
                  <a:srgbClr val="404040"/>
                </a:solidFill>
                <a:latin typeface="TT Commons" panose="02000506040000020004" pitchFamily="50" charset="0"/>
                <a:cs typeface="Arial"/>
              </a:rPr>
              <a:t>liso </a:t>
            </a:r>
            <a:r>
              <a:rPr sz="1600" spc="-96" dirty="0">
                <a:solidFill>
                  <a:srgbClr val="404040"/>
                </a:solidFill>
                <a:latin typeface="TT Commons" panose="02000506040000020004" pitchFamily="50" charset="0"/>
                <a:cs typeface="Arial"/>
              </a:rPr>
              <a:t>y </a:t>
            </a:r>
            <a:r>
              <a:rPr sz="1600" spc="-124" dirty="0">
                <a:solidFill>
                  <a:srgbClr val="404040"/>
                </a:solidFill>
                <a:latin typeface="TT Commons" panose="02000506040000020004" pitchFamily="50" charset="0"/>
                <a:cs typeface="Arial"/>
              </a:rPr>
              <a:t>además </a:t>
            </a:r>
            <a:r>
              <a:rPr sz="1600" spc="-82" dirty="0">
                <a:solidFill>
                  <a:srgbClr val="404040"/>
                </a:solidFill>
                <a:latin typeface="TT Commons" panose="02000506040000020004" pitchFamily="50" charset="0"/>
                <a:cs typeface="Arial"/>
              </a:rPr>
              <a:t>incrementamos  </a:t>
            </a:r>
            <a:r>
              <a:rPr sz="1600" spc="-71" dirty="0">
                <a:solidFill>
                  <a:srgbClr val="404040"/>
                </a:solidFill>
                <a:latin typeface="TT Commons" panose="02000506040000020004" pitchFamily="50" charset="0"/>
                <a:cs typeface="Arial"/>
              </a:rPr>
              <a:t>la</a:t>
            </a:r>
            <a:r>
              <a:rPr sz="1600" spc="-110" dirty="0">
                <a:solidFill>
                  <a:srgbClr val="404040"/>
                </a:solidFill>
                <a:latin typeface="TT Commons" panose="02000506040000020004" pitchFamily="50" charset="0"/>
                <a:cs typeface="Arial"/>
              </a:rPr>
              <a:t> </a:t>
            </a:r>
            <a:r>
              <a:rPr sz="1600" spc="-76" dirty="0">
                <a:solidFill>
                  <a:srgbClr val="404040"/>
                </a:solidFill>
                <a:latin typeface="TT Commons" panose="02000506040000020004" pitchFamily="50" charset="0"/>
                <a:cs typeface="Arial"/>
              </a:rPr>
              <a:t>predisposición</a:t>
            </a:r>
            <a:r>
              <a:rPr sz="1600" spc="-115" dirty="0">
                <a:solidFill>
                  <a:srgbClr val="404040"/>
                </a:solidFill>
                <a:latin typeface="TT Commons" panose="02000506040000020004" pitchFamily="50" charset="0"/>
                <a:cs typeface="Arial"/>
              </a:rPr>
              <a:t> </a:t>
            </a:r>
            <a:r>
              <a:rPr sz="1600" spc="-93" dirty="0">
                <a:solidFill>
                  <a:srgbClr val="404040"/>
                </a:solidFill>
                <a:latin typeface="TT Commons" panose="02000506040000020004" pitchFamily="50" charset="0"/>
                <a:cs typeface="Arial"/>
              </a:rPr>
              <a:t>para</a:t>
            </a:r>
            <a:r>
              <a:rPr sz="1600" spc="-115" dirty="0">
                <a:solidFill>
                  <a:srgbClr val="404040"/>
                </a:solidFill>
                <a:latin typeface="TT Commons" panose="02000506040000020004" pitchFamily="50" charset="0"/>
                <a:cs typeface="Arial"/>
              </a:rPr>
              <a:t> </a:t>
            </a:r>
            <a:r>
              <a:rPr sz="1600" spc="-82" dirty="0">
                <a:solidFill>
                  <a:srgbClr val="404040"/>
                </a:solidFill>
                <a:latin typeface="TT Commons" panose="02000506040000020004" pitchFamily="50" charset="0"/>
                <a:cs typeface="Arial"/>
              </a:rPr>
              <a:t>absorber</a:t>
            </a:r>
            <a:r>
              <a:rPr sz="1600" spc="-110" dirty="0">
                <a:solidFill>
                  <a:srgbClr val="404040"/>
                </a:solidFill>
                <a:latin typeface="TT Commons" panose="02000506040000020004" pitchFamily="50" charset="0"/>
                <a:cs typeface="Arial"/>
              </a:rPr>
              <a:t> </a:t>
            </a:r>
            <a:r>
              <a:rPr sz="1600" spc="-85" dirty="0">
                <a:solidFill>
                  <a:srgbClr val="404040"/>
                </a:solidFill>
                <a:latin typeface="TT Commons" panose="02000506040000020004" pitchFamily="50" charset="0"/>
                <a:cs typeface="Arial"/>
              </a:rPr>
              <a:t>los</a:t>
            </a:r>
            <a:r>
              <a:rPr sz="1600" spc="-104" dirty="0">
                <a:solidFill>
                  <a:srgbClr val="404040"/>
                </a:solidFill>
                <a:latin typeface="TT Commons" panose="02000506040000020004" pitchFamily="50" charset="0"/>
                <a:cs typeface="Arial"/>
              </a:rPr>
              <a:t> </a:t>
            </a:r>
            <a:r>
              <a:rPr sz="1600" spc="-73" dirty="0">
                <a:solidFill>
                  <a:srgbClr val="404040"/>
                </a:solidFill>
                <a:latin typeface="TT Commons" panose="02000506040000020004" pitchFamily="50" charset="0"/>
                <a:cs typeface="Arial"/>
              </a:rPr>
              <a:t>ingredientes</a:t>
            </a:r>
            <a:r>
              <a:rPr sz="1600" spc="-115" dirty="0">
                <a:solidFill>
                  <a:srgbClr val="404040"/>
                </a:solidFill>
                <a:latin typeface="TT Commons" panose="02000506040000020004" pitchFamily="50" charset="0"/>
                <a:cs typeface="Arial"/>
              </a:rPr>
              <a:t> </a:t>
            </a:r>
            <a:r>
              <a:rPr sz="1600" spc="-85" dirty="0">
                <a:solidFill>
                  <a:srgbClr val="404040"/>
                </a:solidFill>
                <a:latin typeface="TT Commons" panose="02000506040000020004" pitchFamily="50" charset="0"/>
                <a:cs typeface="Arial"/>
              </a:rPr>
              <a:t>activos</a:t>
            </a:r>
            <a:r>
              <a:rPr sz="1600" spc="-113" dirty="0">
                <a:solidFill>
                  <a:srgbClr val="404040"/>
                </a:solidFill>
                <a:latin typeface="TT Commons" panose="02000506040000020004" pitchFamily="50" charset="0"/>
                <a:cs typeface="Arial"/>
              </a:rPr>
              <a:t> </a:t>
            </a:r>
            <a:r>
              <a:rPr sz="1600" spc="-85" dirty="0">
                <a:solidFill>
                  <a:srgbClr val="404040"/>
                </a:solidFill>
                <a:latin typeface="TT Commons" panose="02000506040000020004" pitchFamily="50" charset="0"/>
                <a:cs typeface="Arial"/>
              </a:rPr>
              <a:t>de</a:t>
            </a:r>
            <a:r>
              <a:rPr sz="1600" spc="-102" dirty="0">
                <a:solidFill>
                  <a:srgbClr val="404040"/>
                </a:solidFill>
                <a:latin typeface="TT Commons" panose="02000506040000020004" pitchFamily="50" charset="0"/>
                <a:cs typeface="Arial"/>
              </a:rPr>
              <a:t> </a:t>
            </a:r>
            <a:r>
              <a:rPr sz="1600" spc="-54" dirty="0">
                <a:solidFill>
                  <a:srgbClr val="404040"/>
                </a:solidFill>
                <a:latin typeface="TT Commons" panose="02000506040000020004" pitchFamily="50" charset="0"/>
                <a:cs typeface="Arial"/>
              </a:rPr>
              <a:t>otros</a:t>
            </a:r>
            <a:r>
              <a:rPr sz="1600" spc="-107" dirty="0">
                <a:solidFill>
                  <a:srgbClr val="404040"/>
                </a:solidFill>
                <a:latin typeface="TT Commons" panose="02000506040000020004" pitchFamily="50" charset="0"/>
                <a:cs typeface="Arial"/>
              </a:rPr>
              <a:t> </a:t>
            </a:r>
            <a:r>
              <a:rPr sz="1600" spc="-62" dirty="0">
                <a:solidFill>
                  <a:srgbClr val="404040"/>
                </a:solidFill>
                <a:latin typeface="TT Commons" panose="02000506040000020004" pitchFamily="50" charset="0"/>
                <a:cs typeface="Arial"/>
              </a:rPr>
              <a:t>tratamientos.</a:t>
            </a:r>
            <a:endParaRPr sz="1600" dirty="0">
              <a:latin typeface="TT Commons" panose="02000506040000020004" pitchFamily="50" charset="0"/>
              <a:cs typeface="Arial"/>
            </a:endParaRPr>
          </a:p>
        </p:txBody>
      </p:sp>
      <p:sp>
        <p:nvSpPr>
          <p:cNvPr id="20" name="object 20"/>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3</a:t>
            </a:fld>
            <a:endParaRPr sz="875">
              <a:latin typeface="Carlito"/>
              <a:cs typeface="Carlito"/>
            </a:endParaRPr>
          </a:p>
        </p:txBody>
      </p:sp>
      <p:sp>
        <p:nvSpPr>
          <p:cNvPr id="23"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LIMPIEZA Y CUIDADO DIARIO</a:t>
            </a:r>
            <a:endParaRPr lang="es-ES" sz="2400" spc="300" dirty="0">
              <a:latin typeface="Bebas Neue Regular" panose="00000500000000000000" pitchFamily="50" charset="0"/>
            </a:endParaRPr>
          </a:p>
        </p:txBody>
      </p:sp>
      <p:grpSp>
        <p:nvGrpSpPr>
          <p:cNvPr id="31" name="Grupo 30"/>
          <p:cNvGrpSpPr/>
          <p:nvPr/>
        </p:nvGrpSpPr>
        <p:grpSpPr>
          <a:xfrm>
            <a:off x="5652762" y="1287703"/>
            <a:ext cx="3472078" cy="2406975"/>
            <a:chOff x="5652762" y="1287703"/>
            <a:chExt cx="3472078" cy="2406975"/>
          </a:xfrm>
        </p:grpSpPr>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065" y="1409700"/>
              <a:ext cx="598210" cy="2210344"/>
            </a:xfrm>
            <a:prstGeom prst="rect">
              <a:avLst/>
            </a:prstGeom>
          </p:spPr>
        </p:pic>
        <p:pic>
          <p:nvPicPr>
            <p:cNvPr id="26" name="Imagen 25"/>
            <p:cNvPicPr>
              <a:picLocks noChangeAspect="1"/>
            </p:cNvPicPr>
            <p:nvPr/>
          </p:nvPicPr>
          <p:blipFill rotWithShape="1">
            <a:blip r:embed="rId3" cstate="print">
              <a:extLst>
                <a:ext uri="{28A0092B-C50C-407E-A947-70E740481C1C}">
                  <a14:useLocalDpi xmlns:a14="http://schemas.microsoft.com/office/drawing/2010/main" val="0"/>
                </a:ext>
              </a:extLst>
            </a:blip>
            <a:srcRect r="52568"/>
            <a:stretch/>
          </p:blipFill>
          <p:spPr>
            <a:xfrm>
              <a:off x="6794928" y="1287703"/>
              <a:ext cx="734040" cy="2406975"/>
            </a:xfrm>
            <a:prstGeom prst="rect">
              <a:avLst/>
            </a:prstGeom>
          </p:spPr>
        </p:pic>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871" y="1798018"/>
              <a:ext cx="511120" cy="1822026"/>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4794" y="2932825"/>
              <a:ext cx="770046" cy="640843"/>
            </a:xfrm>
            <a:prstGeom prst="rect">
              <a:avLst/>
            </a:prstGeom>
          </p:spPr>
        </p:pic>
        <p:pic>
          <p:nvPicPr>
            <p:cNvPr id="29" name="Imagen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762" y="2964596"/>
              <a:ext cx="770046" cy="640843"/>
            </a:xfrm>
            <a:prstGeom prst="rect">
              <a:avLst/>
            </a:prstGeom>
          </p:spPr>
        </p:pic>
        <p:pic>
          <p:nvPicPr>
            <p:cNvPr id="30" name="Imagen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6487" y="2097051"/>
              <a:ext cx="573235" cy="1450577"/>
            </a:xfrm>
            <a:prstGeom prst="rect">
              <a:avLst/>
            </a:prstGeom>
          </p:spPr>
        </p:pic>
      </p:grpSp>
      <p:grpSp>
        <p:nvGrpSpPr>
          <p:cNvPr id="33" name="Grupo 32"/>
          <p:cNvGrpSpPr/>
          <p:nvPr/>
        </p:nvGrpSpPr>
        <p:grpSpPr>
          <a:xfrm>
            <a:off x="496797" y="1073975"/>
            <a:ext cx="3469302" cy="2571148"/>
            <a:chOff x="496797" y="1073975"/>
            <a:chExt cx="3469302" cy="2571148"/>
          </a:xfrm>
        </p:grpSpPr>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2828" y="1451521"/>
              <a:ext cx="595311" cy="2122147"/>
            </a:xfrm>
            <a:prstGeom prst="rect">
              <a:avLst/>
            </a:prstGeom>
          </p:spPr>
        </p:pic>
        <p:sp>
          <p:nvSpPr>
            <p:cNvPr id="35" name="object 10"/>
            <p:cNvSpPr/>
            <p:nvPr/>
          </p:nvSpPr>
          <p:spPr>
            <a:xfrm>
              <a:off x="2857687" y="1657130"/>
              <a:ext cx="641882" cy="1885346"/>
            </a:xfrm>
            <a:prstGeom prst="rect">
              <a:avLst/>
            </a:prstGeom>
            <a:blipFill>
              <a:blip r:embed="rId9" cstate="print"/>
              <a:stretch>
                <a:fillRect/>
              </a:stretch>
            </a:blipFill>
          </p:spPr>
          <p:txBody>
            <a:bodyPr wrap="square" lIns="0" tIns="0" rIns="0" bIns="0" rtlCol="0"/>
            <a:lstStyle/>
            <a:p>
              <a:endParaRPr sz="597"/>
            </a:p>
          </p:txBody>
        </p:sp>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9116" y="2267697"/>
              <a:ext cx="376983" cy="1076048"/>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7324" y="1123126"/>
              <a:ext cx="695681" cy="2504095"/>
            </a:xfrm>
            <a:prstGeom prst="rect">
              <a:avLst/>
            </a:prstGeom>
          </p:spPr>
        </p:pic>
        <p:pic>
          <p:nvPicPr>
            <p:cNvPr id="38" name="Imagen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6797" y="1554483"/>
              <a:ext cx="817629" cy="2090640"/>
            </a:xfrm>
            <a:prstGeom prst="rect">
              <a:avLst/>
            </a:prstGeom>
          </p:spPr>
        </p:pic>
        <p:pic>
          <p:nvPicPr>
            <p:cNvPr id="39" name="Imagen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7300" y="1073975"/>
              <a:ext cx="707342" cy="2546069"/>
            </a:xfrm>
            <a:prstGeom prst="rect">
              <a:avLst/>
            </a:prstGeom>
          </p:spPr>
        </p:pic>
        <p:pic>
          <p:nvPicPr>
            <p:cNvPr id="40" name="Imagen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32194" y="3013617"/>
              <a:ext cx="917107" cy="568854"/>
            </a:xfrm>
            <a:prstGeom prst="rect">
              <a:avLst/>
            </a:prstGeom>
          </p:spPr>
        </p:pic>
        <p:pic>
          <p:nvPicPr>
            <p:cNvPr id="41" name="Imagen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33377" y="2995715"/>
              <a:ext cx="917107" cy="568854"/>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7238" y="1485900"/>
            <a:ext cx="7798176" cy="2253624"/>
          </a:xfrm>
          <a:prstGeom prst="rect">
            <a:avLst/>
          </a:prstGeom>
        </p:spPr>
        <p:txBody>
          <a:bodyPr vert="horz" wrap="square" lIns="0" tIns="7170" rIns="0" bIns="0" rtlCol="0">
            <a:spAutoFit/>
          </a:bodyPr>
          <a:lstStyle/>
          <a:p>
            <a:pPr marL="7170" marR="3227" indent="258135" algn="just">
              <a:spcBef>
                <a:spcPts val="56"/>
              </a:spcBef>
            </a:pPr>
            <a:r>
              <a:rPr sz="1807" dirty="0">
                <a:solidFill>
                  <a:srgbClr val="404040"/>
                </a:solidFill>
                <a:latin typeface="TT Commons" panose="02000506040000020004" pitchFamily="50" charset="0"/>
                <a:cs typeface="Arial"/>
              </a:rPr>
              <a:t>ESSENTIELLE, línea de productos básicos para el cuidado de la piel, cubre las  necesidades básicas en dermocosmética, como complemento de otros programas de  ATACHE específicos en cabina, así como para el cuidado en casa.</a:t>
            </a:r>
            <a:endParaRPr sz="1807" dirty="0">
              <a:latin typeface="TT Commons" panose="02000506040000020004" pitchFamily="50" charset="0"/>
              <a:cs typeface="Arial"/>
            </a:endParaRPr>
          </a:p>
          <a:p>
            <a:pPr>
              <a:lnSpc>
                <a:spcPct val="100000"/>
              </a:lnSpc>
            </a:pPr>
            <a:endParaRPr sz="1807" dirty="0">
              <a:latin typeface="TT Commons" panose="02000506040000020004" pitchFamily="50" charset="0"/>
              <a:cs typeface="Arial"/>
            </a:endParaRPr>
          </a:p>
          <a:p>
            <a:pPr>
              <a:spcBef>
                <a:spcPts val="20"/>
              </a:spcBef>
            </a:pPr>
            <a:endParaRPr sz="1948" dirty="0">
              <a:latin typeface="TT Commons" panose="02000506040000020004" pitchFamily="50" charset="0"/>
              <a:cs typeface="Arial"/>
            </a:endParaRPr>
          </a:p>
          <a:p>
            <a:pPr marL="7170" marR="2868" indent="258135" algn="just">
              <a:spcBef>
                <a:spcPts val="3"/>
              </a:spcBef>
            </a:pPr>
            <a:r>
              <a:rPr sz="1807" dirty="0">
                <a:solidFill>
                  <a:srgbClr val="404040"/>
                </a:solidFill>
                <a:latin typeface="TT Commons" panose="02000506040000020004" pitchFamily="50" charset="0"/>
                <a:cs typeface="Arial"/>
              </a:rPr>
              <a:t>ESSENTIELLE basa su filosofía en la conservación de la belleza natural de la piel, y  mediante el ritual de limpieza, se mantendrá cuidada con un aspecto saludable, suave  y liso.</a:t>
            </a:r>
            <a:endParaRPr sz="1807" dirty="0">
              <a:latin typeface="TT Commons" panose="02000506040000020004" pitchFamily="50" charset="0"/>
              <a:cs typeface="Arial"/>
            </a:endParaRPr>
          </a:p>
        </p:txBody>
      </p:sp>
      <p:sp>
        <p:nvSpPr>
          <p:cNvPr id="6" name="object 6"/>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4</a:t>
            </a:fld>
            <a:endParaRPr sz="875">
              <a:latin typeface="Carlito"/>
              <a:cs typeface="Carlito"/>
            </a:endParaRPr>
          </a:p>
        </p:txBody>
      </p:sp>
      <p:sp>
        <p:nvSpPr>
          <p:cNvPr id="8"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LIMPIEZA Y CUIDADO DIARIO</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18108" y="1132963"/>
            <a:ext cx="8253750" cy="3985771"/>
          </a:xfrm>
          <a:prstGeom prst="rect">
            <a:avLst/>
          </a:prstGeom>
          <a:noFill/>
        </p:spPr>
        <p:txBody>
          <a:bodyPr wrap="square" rtlCol="0">
            <a:spAutoFit/>
          </a:bodyPr>
          <a:lstStyle/>
          <a:p>
            <a:pPr marL="285739" indent="-285739" algn="just">
              <a:buFont typeface="Arial" pitchFamily="34" charset="0"/>
              <a:buChar char="•"/>
            </a:pPr>
            <a:endParaRPr lang="es-ES" sz="1167" dirty="0">
              <a:solidFill>
                <a:schemeClr val="tx1">
                  <a:lumMod val="65000"/>
                  <a:lumOff val="35000"/>
                </a:schemeClr>
              </a:solidFill>
              <a:latin typeface="TT Commons" panose="02000506040000020004" pitchFamily="50" charset="0"/>
              <a:ea typeface="Tahoma" pitchFamily="34" charset="0"/>
              <a:cs typeface="Tahoma" pitchFamily="34" charset="0"/>
            </a:endParaRPr>
          </a:p>
          <a:p>
            <a:pPr>
              <a:spcBef>
                <a:spcPts val="500"/>
              </a:spcBef>
            </a:pPr>
            <a:r>
              <a:rPr lang="es-ES" sz="1600" b="1" i="1" dirty="0">
                <a:latin typeface="TT Commons Light" panose="02000506030000020003" pitchFamily="50" charset="0"/>
              </a:rPr>
              <a:t>Aceites de girasol, zanahoria y germen de trigo</a:t>
            </a:r>
            <a:r>
              <a:rPr lang="es-ES" sz="1600" dirty="0">
                <a:latin typeface="TT Commons Light" panose="02000506030000020003" pitchFamily="50" charset="0"/>
              </a:rPr>
              <a:t>: Antioxidantes naturales con efecto regenerador de la piel y tejido cutáneo</a:t>
            </a:r>
          </a:p>
          <a:p>
            <a:pPr>
              <a:spcBef>
                <a:spcPts val="500"/>
              </a:spcBef>
            </a:pPr>
            <a:r>
              <a:rPr lang="es-ES" sz="1600" b="1" i="1" dirty="0">
                <a:latin typeface="TT Commons Light" panose="02000506030000020003" pitchFamily="50" charset="0"/>
              </a:rPr>
              <a:t>Proteínas de soja</a:t>
            </a:r>
            <a:r>
              <a:rPr lang="es-ES" sz="1600" b="1" dirty="0">
                <a:latin typeface="TT Commons Light" panose="02000506030000020003" pitchFamily="50" charset="0"/>
              </a:rPr>
              <a:t>: </a:t>
            </a:r>
            <a:r>
              <a:rPr lang="es-ES" sz="1600" dirty="0">
                <a:latin typeface="TT Commons Light" panose="02000506030000020003" pitchFamily="50" charset="0"/>
              </a:rPr>
              <a:t>Favorece la respiración celular, permitiendo que la piel se defienda activamente del envejecimiento, dinamizando el metabolismo cutáneo.</a:t>
            </a:r>
          </a:p>
          <a:p>
            <a:pPr>
              <a:spcBef>
                <a:spcPts val="500"/>
              </a:spcBef>
            </a:pPr>
            <a:r>
              <a:rPr lang="es-ES" sz="1600" b="1" i="1" dirty="0">
                <a:latin typeface="TT Commons Light" panose="02000506030000020003" pitchFamily="50" charset="0"/>
              </a:rPr>
              <a:t>Té verde: </a:t>
            </a:r>
            <a:r>
              <a:rPr lang="es-ES" sz="1600" dirty="0">
                <a:latin typeface="TT Commons Light" panose="02000506030000020003" pitchFamily="50" charset="0"/>
              </a:rPr>
              <a:t>Compuesto por Proteínas, Aminoácidos, Vitaminas C y B, Cafeína y Flavonoides. Posee efectos tónico-estimulantes, antioxidantes y suavizantes.</a:t>
            </a:r>
          </a:p>
          <a:p>
            <a:pPr>
              <a:spcBef>
                <a:spcPts val="500"/>
              </a:spcBef>
            </a:pPr>
            <a:r>
              <a:rPr lang="es-ES" sz="1600" b="1" i="1" dirty="0">
                <a:latin typeface="TT Commons Light" panose="02000506030000020003" pitchFamily="50" charset="0"/>
              </a:rPr>
              <a:t>Ácido hialurónico</a:t>
            </a:r>
            <a:r>
              <a:rPr lang="es-ES" sz="1600" dirty="0">
                <a:latin typeface="TT Commons Light" panose="02000506030000020003" pitchFamily="50" charset="0"/>
              </a:rPr>
              <a:t>: Aporta hidratación a la piel, rellena las arrugas, uniformizando y suavizando la piel</a:t>
            </a:r>
          </a:p>
          <a:p>
            <a:pPr>
              <a:spcBef>
                <a:spcPts val="500"/>
              </a:spcBef>
            </a:pPr>
            <a:r>
              <a:rPr lang="es-ES" sz="1600" b="1" i="1" dirty="0">
                <a:latin typeface="TT Commons Light" panose="02000506030000020003" pitchFamily="50" charset="0"/>
              </a:rPr>
              <a:t>Extracto de </a:t>
            </a:r>
            <a:r>
              <a:rPr lang="es-ES" sz="1600" b="1" i="1" dirty="0" err="1">
                <a:latin typeface="TT Commons Light" panose="02000506030000020003" pitchFamily="50" charset="0"/>
              </a:rPr>
              <a:t>hammamelis</a:t>
            </a:r>
            <a:r>
              <a:rPr lang="es-ES" sz="1600" dirty="0">
                <a:latin typeface="TT Commons Light" panose="02000506030000020003" pitchFamily="50" charset="0"/>
              </a:rPr>
              <a:t>: Astringente, descongestivo, cicatrizante y vasoconstrictor periférico</a:t>
            </a:r>
          </a:p>
          <a:p>
            <a:pPr>
              <a:spcBef>
                <a:spcPts val="500"/>
              </a:spcBef>
            </a:pPr>
            <a:r>
              <a:rPr lang="es-ES" sz="1600" b="1" i="1" dirty="0">
                <a:latin typeface="TT Commons Light" panose="02000506030000020003" pitchFamily="50" charset="0"/>
              </a:rPr>
              <a:t>Aceite de jojoba: </a:t>
            </a:r>
            <a:r>
              <a:rPr lang="es-ES" altLang="en-US" sz="1600" dirty="0">
                <a:latin typeface="TT Commons Light" panose="02000506030000020003" pitchFamily="50" charset="0"/>
              </a:rPr>
              <a:t>Actúa como humectante y suavizante de la piel por acción conjunta al formar una capa lipídica parcialmente oclusiva incrementando así la hidratación evitando la evaporación del agua</a:t>
            </a:r>
            <a:endParaRPr lang="es-ES" sz="1600" dirty="0">
              <a:latin typeface="TT Commons Light" panose="02000506030000020003" pitchFamily="50" charset="0"/>
            </a:endParaRPr>
          </a:p>
          <a:p>
            <a:pPr>
              <a:spcBef>
                <a:spcPts val="500"/>
              </a:spcBef>
            </a:pPr>
            <a:r>
              <a:rPr lang="es-ES" sz="1600" b="1" i="1" dirty="0">
                <a:latin typeface="TT Commons Light" panose="02000506030000020003" pitchFamily="50" charset="0"/>
              </a:rPr>
              <a:t>Manteca de </a:t>
            </a:r>
            <a:r>
              <a:rPr lang="es-ES" sz="1600" b="1" i="1" dirty="0" err="1">
                <a:latin typeface="TT Commons Light" panose="02000506030000020003" pitchFamily="50" charset="0"/>
              </a:rPr>
              <a:t>karité</a:t>
            </a:r>
            <a:r>
              <a:rPr lang="es-ES" sz="1600" dirty="0">
                <a:latin typeface="TT Commons Light" panose="02000506030000020003" pitchFamily="50" charset="0"/>
              </a:rPr>
              <a:t>: Ayuda a restablecer el equilibrio de la piel agrietada, envejecida y dañada, proporcionando una agradable sensación de suavidad.</a:t>
            </a:r>
          </a:p>
          <a:p>
            <a:pPr>
              <a:spcBef>
                <a:spcPts val="500"/>
              </a:spcBef>
            </a:pPr>
            <a:r>
              <a:rPr lang="es-ES" sz="1600" b="1" i="1" dirty="0" err="1">
                <a:latin typeface="TT Commons Light" panose="02000506030000020003" pitchFamily="50" charset="0"/>
              </a:rPr>
              <a:t>Hypericum</a:t>
            </a:r>
            <a:r>
              <a:rPr lang="es-ES" sz="1600" b="1" i="1" dirty="0">
                <a:latin typeface="TT Commons Light" panose="02000506030000020003" pitchFamily="50" charset="0"/>
              </a:rPr>
              <a:t> </a:t>
            </a:r>
            <a:r>
              <a:rPr lang="es-ES" sz="1600" b="1" i="1" dirty="0" err="1">
                <a:latin typeface="TT Commons Light" panose="02000506030000020003" pitchFamily="50" charset="0"/>
              </a:rPr>
              <a:t>perforatum</a:t>
            </a:r>
            <a:r>
              <a:rPr lang="es-ES" sz="1600" b="1" i="1" dirty="0">
                <a:latin typeface="TT Commons Light" panose="02000506030000020003" pitchFamily="50" charset="0"/>
              </a:rPr>
              <a:t>: </a:t>
            </a:r>
            <a:r>
              <a:rPr lang="es-ES" sz="1600" dirty="0">
                <a:latin typeface="TT Commons Light" panose="02000506030000020003" pitchFamily="50" charset="0"/>
              </a:rPr>
              <a:t>Calma, descongestiona y renueva la piel dañada.</a:t>
            </a:r>
            <a:endParaRPr lang="en-US" sz="1600" dirty="0">
              <a:latin typeface="TT Commons Light" panose="02000506030000020003" pitchFamily="50" charset="0"/>
            </a:endParaRPr>
          </a:p>
        </p:txBody>
      </p:sp>
      <p:sp>
        <p:nvSpPr>
          <p:cNvPr id="17" name="Título 8"/>
          <p:cNvSpPr>
            <a:spLocks noGrp="1"/>
          </p:cNvSpPr>
          <p:nvPr>
            <p:ph type="title"/>
          </p:nvPr>
        </p:nvSpPr>
        <p:spPr>
          <a:xfrm>
            <a:off x="699717" y="400354"/>
            <a:ext cx="1912703" cy="424603"/>
          </a:xfrm>
        </p:spPr>
        <p:txBody>
          <a:bodyPr/>
          <a:lstStyle/>
          <a:p>
            <a:pPr algn="l" rtl="0"/>
            <a:r>
              <a:rPr lang="es-ES" sz="2399" spc="300" dirty="0"/>
              <a:t>INGREDIENTES</a:t>
            </a:r>
          </a:p>
        </p:txBody>
      </p:sp>
    </p:spTree>
    <p:extLst>
      <p:ext uri="{BB962C8B-B14F-4D97-AF65-F5344CB8AC3E}">
        <p14:creationId xmlns:p14="http://schemas.microsoft.com/office/powerpoint/2010/main" val="1966669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217522" y="4726165"/>
            <a:ext cx="2336011" cy="339847"/>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5874014" y="4708957"/>
            <a:ext cx="1022166" cy="425903"/>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5251078" y="4748536"/>
            <a:ext cx="2271480" cy="276191"/>
          </a:xfrm>
          <a:prstGeom prst="rect">
            <a:avLst/>
          </a:prstGeom>
          <a:blipFill>
            <a:blip r:embed="rId4" cstate="print"/>
            <a:stretch>
              <a:fillRect/>
            </a:stretch>
          </a:blipFill>
        </p:spPr>
        <p:txBody>
          <a:bodyPr wrap="square" lIns="0" tIns="0" rIns="0" bIns="0" rtlCol="0"/>
          <a:lstStyle/>
          <a:p>
            <a:endParaRPr sz="597"/>
          </a:p>
        </p:txBody>
      </p:sp>
      <p:sp>
        <p:nvSpPr>
          <p:cNvPr id="8" name="object 8"/>
          <p:cNvSpPr txBox="1"/>
          <p:nvPr/>
        </p:nvSpPr>
        <p:spPr>
          <a:xfrm>
            <a:off x="402729" y="1196480"/>
            <a:ext cx="1885372" cy="653571"/>
          </a:xfrm>
          <a:prstGeom prst="rect">
            <a:avLst/>
          </a:prstGeom>
        </p:spPr>
        <p:txBody>
          <a:bodyPr vert="horz" wrap="square" lIns="0" tIns="7170" rIns="0" bIns="0" rtlCol="0">
            <a:spAutoFit/>
          </a:bodyPr>
          <a:lstStyle/>
          <a:p>
            <a:pPr marL="7170" marR="2868" indent="717" algn="ctr">
              <a:spcBef>
                <a:spcPts val="56"/>
              </a:spcBef>
            </a:pPr>
            <a:r>
              <a:rPr sz="1400" spc="-3" dirty="0">
                <a:latin typeface="TT Commons" panose="02000506040000020004" pitchFamily="50" charset="0"/>
                <a:cs typeface="Carlito"/>
              </a:rPr>
              <a:t>Óleo desmaquillante,  </a:t>
            </a:r>
            <a:r>
              <a:rPr sz="1400" spc="-11" dirty="0">
                <a:latin typeface="TT Commons" panose="02000506040000020004" pitchFamily="50" charset="0"/>
                <a:cs typeface="Carlito"/>
              </a:rPr>
              <a:t>hidratante </a:t>
            </a:r>
            <a:r>
              <a:rPr sz="1400" dirty="0">
                <a:latin typeface="TT Commons" panose="02000506040000020004" pitchFamily="50" charset="0"/>
                <a:cs typeface="Carlito"/>
              </a:rPr>
              <a:t>y </a:t>
            </a:r>
            <a:r>
              <a:rPr sz="1400" spc="-8" dirty="0">
                <a:latin typeface="TT Commons" panose="02000506040000020004" pitchFamily="50" charset="0"/>
                <a:cs typeface="Carlito"/>
              </a:rPr>
              <a:t>descongestivo  para </a:t>
            </a:r>
            <a:r>
              <a:rPr sz="1400" spc="-11" dirty="0">
                <a:latin typeface="TT Commons" panose="02000506040000020004" pitchFamily="50" charset="0"/>
                <a:cs typeface="Carlito"/>
              </a:rPr>
              <a:t>rostro </a:t>
            </a:r>
            <a:r>
              <a:rPr sz="1400" dirty="0">
                <a:latin typeface="TT Commons" panose="02000506040000020004" pitchFamily="50" charset="0"/>
                <a:cs typeface="Carlito"/>
              </a:rPr>
              <a:t>y</a:t>
            </a:r>
            <a:r>
              <a:rPr sz="1400" spc="-17" dirty="0">
                <a:latin typeface="TT Commons" panose="02000506040000020004" pitchFamily="50" charset="0"/>
                <a:cs typeface="Carlito"/>
              </a:rPr>
              <a:t> </a:t>
            </a:r>
            <a:r>
              <a:rPr sz="1400" spc="-3" dirty="0">
                <a:latin typeface="TT Commons" panose="02000506040000020004" pitchFamily="50" charset="0"/>
                <a:cs typeface="Carlito"/>
              </a:rPr>
              <a:t>cuello</a:t>
            </a:r>
            <a:endParaRPr sz="1400" dirty="0">
              <a:latin typeface="TT Commons" panose="02000506040000020004" pitchFamily="50" charset="0"/>
              <a:cs typeface="Carlito"/>
            </a:endParaRPr>
          </a:p>
        </p:txBody>
      </p:sp>
      <p:sp>
        <p:nvSpPr>
          <p:cNvPr id="9" name="object 9"/>
          <p:cNvSpPr txBox="1"/>
          <p:nvPr/>
        </p:nvSpPr>
        <p:spPr>
          <a:xfrm>
            <a:off x="2787080" y="1221403"/>
            <a:ext cx="2137400" cy="438127"/>
          </a:xfrm>
          <a:prstGeom prst="rect">
            <a:avLst/>
          </a:prstGeom>
        </p:spPr>
        <p:txBody>
          <a:bodyPr vert="horz" wrap="square" lIns="0" tIns="7170" rIns="0" bIns="0" rtlCol="0">
            <a:spAutoFit/>
          </a:bodyPr>
          <a:lstStyle/>
          <a:p>
            <a:pPr algn="ctr">
              <a:spcBef>
                <a:spcPts val="56"/>
              </a:spcBef>
            </a:pPr>
            <a:r>
              <a:rPr sz="1400" dirty="0">
                <a:latin typeface="TT Commons" panose="02000506040000020004" pitchFamily="50" charset="0"/>
                <a:cs typeface="Carlito"/>
              </a:rPr>
              <a:t>Gel </a:t>
            </a:r>
            <a:r>
              <a:rPr sz="1400" spc="-3" dirty="0">
                <a:latin typeface="TT Commons" panose="02000506040000020004" pitchFamily="50" charset="0"/>
                <a:cs typeface="Carlito"/>
              </a:rPr>
              <a:t>limpiador </a:t>
            </a:r>
            <a:r>
              <a:rPr sz="1400" dirty="0">
                <a:latin typeface="TT Commons" panose="02000506040000020004" pitchFamily="50" charset="0"/>
                <a:cs typeface="Carlito"/>
              </a:rPr>
              <a:t>e </a:t>
            </a:r>
            <a:r>
              <a:rPr sz="1400" spc="-11" dirty="0">
                <a:latin typeface="TT Commons" panose="02000506040000020004" pitchFamily="50" charset="0"/>
                <a:cs typeface="Carlito"/>
              </a:rPr>
              <a:t>hidratante</a:t>
            </a:r>
            <a:r>
              <a:rPr sz="1400" spc="-25" dirty="0">
                <a:latin typeface="TT Commons" panose="02000506040000020004" pitchFamily="50" charset="0"/>
                <a:cs typeface="Carlito"/>
              </a:rPr>
              <a:t> </a:t>
            </a:r>
            <a:r>
              <a:rPr sz="1400" spc="-6" dirty="0">
                <a:latin typeface="TT Commons" panose="02000506040000020004" pitchFamily="50" charset="0"/>
                <a:cs typeface="Carlito"/>
              </a:rPr>
              <a:t>con</a:t>
            </a:r>
            <a:endParaRPr sz="1400">
              <a:latin typeface="TT Commons" panose="02000506040000020004" pitchFamily="50" charset="0"/>
              <a:cs typeface="Carlito"/>
            </a:endParaRPr>
          </a:p>
          <a:p>
            <a:pPr algn="ctr">
              <a:spcBef>
                <a:spcPts val="3"/>
              </a:spcBef>
            </a:pPr>
            <a:r>
              <a:rPr sz="1400" spc="-11" dirty="0">
                <a:latin typeface="TT Commons" panose="02000506040000020004" pitchFamily="50" charset="0"/>
                <a:cs typeface="Carlito"/>
              </a:rPr>
              <a:t>efecto</a:t>
            </a:r>
            <a:r>
              <a:rPr sz="1400" spc="-6" dirty="0">
                <a:latin typeface="TT Commons" panose="02000506040000020004" pitchFamily="50" charset="0"/>
                <a:cs typeface="Carlito"/>
              </a:rPr>
              <a:t> anti-polución</a:t>
            </a:r>
            <a:endParaRPr sz="1400">
              <a:latin typeface="TT Commons" panose="02000506040000020004" pitchFamily="50" charset="0"/>
              <a:cs typeface="Carlito"/>
            </a:endParaRPr>
          </a:p>
        </p:txBody>
      </p:sp>
      <p:sp>
        <p:nvSpPr>
          <p:cNvPr id="10" name="object 10"/>
          <p:cNvSpPr txBox="1"/>
          <p:nvPr/>
        </p:nvSpPr>
        <p:spPr>
          <a:xfrm>
            <a:off x="5560037" y="1221403"/>
            <a:ext cx="1631910" cy="438127"/>
          </a:xfrm>
          <a:prstGeom prst="rect">
            <a:avLst/>
          </a:prstGeom>
        </p:spPr>
        <p:txBody>
          <a:bodyPr vert="horz" wrap="square" lIns="0" tIns="7170" rIns="0" bIns="0" rtlCol="0">
            <a:spAutoFit/>
          </a:bodyPr>
          <a:lstStyle/>
          <a:p>
            <a:pPr algn="ctr">
              <a:spcBef>
                <a:spcPts val="56"/>
              </a:spcBef>
            </a:pPr>
            <a:r>
              <a:rPr sz="1400" spc="-25" dirty="0">
                <a:latin typeface="TT Commons" panose="02000506040000020004" pitchFamily="50" charset="0"/>
                <a:cs typeface="Carlito"/>
              </a:rPr>
              <a:t>Tónico </a:t>
            </a:r>
            <a:r>
              <a:rPr sz="1400" spc="-6" dirty="0">
                <a:latin typeface="TT Commons" panose="02000506040000020004" pitchFamily="50" charset="0"/>
                <a:cs typeface="Carlito"/>
              </a:rPr>
              <a:t>hidrocalmante</a:t>
            </a:r>
            <a:r>
              <a:rPr sz="1400" spc="-25" dirty="0">
                <a:latin typeface="TT Commons" panose="02000506040000020004" pitchFamily="50" charset="0"/>
                <a:cs typeface="Carlito"/>
              </a:rPr>
              <a:t> </a:t>
            </a:r>
            <a:r>
              <a:rPr sz="1400" dirty="0">
                <a:latin typeface="TT Commons" panose="02000506040000020004" pitchFamily="50" charset="0"/>
                <a:cs typeface="Carlito"/>
              </a:rPr>
              <a:t>y</a:t>
            </a:r>
            <a:endParaRPr sz="1400">
              <a:latin typeface="TT Commons" panose="02000506040000020004" pitchFamily="50" charset="0"/>
              <a:cs typeface="Carlito"/>
            </a:endParaRPr>
          </a:p>
          <a:p>
            <a:pPr algn="ctr">
              <a:spcBef>
                <a:spcPts val="3"/>
              </a:spcBef>
            </a:pPr>
            <a:r>
              <a:rPr sz="1400" spc="-8" dirty="0">
                <a:latin typeface="TT Commons" panose="02000506040000020004" pitchFamily="50" charset="0"/>
                <a:cs typeface="Carlito"/>
              </a:rPr>
              <a:t>descongestivo</a:t>
            </a:r>
            <a:endParaRPr sz="1400">
              <a:latin typeface="TT Commons" panose="02000506040000020004" pitchFamily="50" charset="0"/>
              <a:cs typeface="Carlito"/>
            </a:endParaRPr>
          </a:p>
        </p:txBody>
      </p:sp>
      <p:sp>
        <p:nvSpPr>
          <p:cNvPr id="11" name="object 11"/>
          <p:cNvSpPr txBox="1"/>
          <p:nvPr/>
        </p:nvSpPr>
        <p:spPr>
          <a:xfrm>
            <a:off x="8017151" y="1221403"/>
            <a:ext cx="1870673" cy="438127"/>
          </a:xfrm>
          <a:prstGeom prst="rect">
            <a:avLst/>
          </a:prstGeom>
        </p:spPr>
        <p:txBody>
          <a:bodyPr vert="horz" wrap="square" lIns="0" tIns="7170" rIns="0" bIns="0" rtlCol="0">
            <a:spAutoFit/>
          </a:bodyPr>
          <a:lstStyle/>
          <a:p>
            <a:pPr algn="ctr">
              <a:spcBef>
                <a:spcPts val="56"/>
              </a:spcBef>
            </a:pPr>
            <a:r>
              <a:rPr sz="1400" spc="-8" dirty="0">
                <a:latin typeface="TT Commons" panose="02000506040000020004" pitchFamily="50" charset="0"/>
                <a:cs typeface="Carlito"/>
              </a:rPr>
              <a:t>Exfoliante </a:t>
            </a:r>
            <a:r>
              <a:rPr sz="1400" spc="-6" dirty="0">
                <a:latin typeface="TT Commons" panose="02000506040000020004" pitchFamily="50" charset="0"/>
                <a:cs typeface="Carlito"/>
              </a:rPr>
              <a:t>renovador</a:t>
            </a:r>
            <a:r>
              <a:rPr sz="1400" spc="-23" dirty="0">
                <a:latin typeface="TT Commons" panose="02000506040000020004" pitchFamily="50" charset="0"/>
                <a:cs typeface="Carlito"/>
              </a:rPr>
              <a:t> </a:t>
            </a:r>
            <a:r>
              <a:rPr sz="1400" spc="-6" dirty="0">
                <a:latin typeface="TT Commons" panose="02000506040000020004" pitchFamily="50" charset="0"/>
                <a:cs typeface="Carlito"/>
              </a:rPr>
              <a:t>facial</a:t>
            </a:r>
            <a:endParaRPr sz="1400">
              <a:latin typeface="TT Commons" panose="02000506040000020004" pitchFamily="50" charset="0"/>
              <a:cs typeface="Carlito"/>
            </a:endParaRPr>
          </a:p>
          <a:p>
            <a:pPr marL="717" algn="ctr">
              <a:spcBef>
                <a:spcPts val="3"/>
              </a:spcBef>
            </a:pPr>
            <a:r>
              <a:rPr sz="1400" spc="-6" dirty="0">
                <a:latin typeface="TT Commons" panose="02000506040000020004" pitchFamily="50" charset="0"/>
                <a:cs typeface="Carlito"/>
              </a:rPr>
              <a:t>con</a:t>
            </a:r>
            <a:r>
              <a:rPr sz="1400" spc="-17" dirty="0">
                <a:latin typeface="TT Commons" panose="02000506040000020004" pitchFamily="50" charset="0"/>
                <a:cs typeface="Carlito"/>
              </a:rPr>
              <a:t> </a:t>
            </a:r>
            <a:r>
              <a:rPr sz="1400" spc="-6" dirty="0">
                <a:latin typeface="TT Commons" panose="02000506040000020004" pitchFamily="50" charset="0"/>
                <a:cs typeface="Carlito"/>
              </a:rPr>
              <a:t>alfa-hidroxiácidos</a:t>
            </a:r>
            <a:endParaRPr sz="1400">
              <a:latin typeface="TT Commons" panose="02000506040000020004" pitchFamily="50" charset="0"/>
              <a:cs typeface="Carlito"/>
            </a:endParaRPr>
          </a:p>
        </p:txBody>
      </p:sp>
      <p:sp>
        <p:nvSpPr>
          <p:cNvPr id="12" name="object 12"/>
          <p:cNvSpPr txBox="1"/>
          <p:nvPr/>
        </p:nvSpPr>
        <p:spPr>
          <a:xfrm>
            <a:off x="6004366" y="4765974"/>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8"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a:latin typeface="Bebas Neue Regular" panose="00000500000000000000" pitchFamily="50" charset="0"/>
              <a:cs typeface="Carlito"/>
            </a:endParaRPr>
          </a:p>
        </p:txBody>
      </p:sp>
      <p:grpSp>
        <p:nvGrpSpPr>
          <p:cNvPr id="13" name="object 13"/>
          <p:cNvGrpSpPr/>
          <p:nvPr/>
        </p:nvGrpSpPr>
        <p:grpSpPr>
          <a:xfrm>
            <a:off x="7540627" y="4708957"/>
            <a:ext cx="2335294" cy="425903"/>
            <a:chOff x="13356336" y="7781543"/>
            <a:chExt cx="4136390" cy="754380"/>
          </a:xfrm>
        </p:grpSpPr>
        <p:sp>
          <p:nvSpPr>
            <p:cNvPr id="14" name="object 14"/>
            <p:cNvSpPr/>
            <p:nvPr/>
          </p:nvSpPr>
          <p:spPr>
            <a:xfrm>
              <a:off x="13356336" y="7812023"/>
              <a:ext cx="4136136" cy="601954"/>
            </a:xfrm>
            <a:prstGeom prst="rect">
              <a:avLst/>
            </a:prstGeom>
            <a:blipFill>
              <a:blip r:embed="rId5" cstate="print"/>
              <a:stretch>
                <a:fillRect/>
              </a:stretch>
            </a:blipFill>
          </p:spPr>
          <p:txBody>
            <a:bodyPr wrap="square" lIns="0" tIns="0" rIns="0" bIns="0" rtlCol="0"/>
            <a:lstStyle/>
            <a:p>
              <a:endParaRPr sz="597"/>
            </a:p>
          </p:txBody>
        </p:sp>
        <p:sp>
          <p:nvSpPr>
            <p:cNvPr id="15" name="object 15"/>
            <p:cNvSpPr/>
            <p:nvPr/>
          </p:nvSpPr>
          <p:spPr>
            <a:xfrm>
              <a:off x="14144244" y="7781543"/>
              <a:ext cx="2560319" cy="754380"/>
            </a:xfrm>
            <a:prstGeom prst="rect">
              <a:avLst/>
            </a:prstGeom>
            <a:blipFill>
              <a:blip r:embed="rId6" cstate="print"/>
              <a:stretch>
                <a:fillRect/>
              </a:stretch>
            </a:blipFill>
          </p:spPr>
          <p:txBody>
            <a:bodyPr wrap="square" lIns="0" tIns="0" rIns="0" bIns="0" rtlCol="0"/>
            <a:lstStyle/>
            <a:p>
              <a:endParaRPr sz="597"/>
            </a:p>
          </p:txBody>
        </p:sp>
        <p:sp>
          <p:nvSpPr>
            <p:cNvPr id="16" name="object 16"/>
            <p:cNvSpPr/>
            <p:nvPr/>
          </p:nvSpPr>
          <p:spPr>
            <a:xfrm>
              <a:off x="13415772" y="7851647"/>
              <a:ext cx="4021836" cy="489203"/>
            </a:xfrm>
            <a:prstGeom prst="rect">
              <a:avLst/>
            </a:prstGeom>
            <a:blipFill>
              <a:blip r:embed="rId7" cstate="print"/>
              <a:stretch>
                <a:fillRect/>
              </a:stretch>
            </a:blipFill>
          </p:spPr>
          <p:txBody>
            <a:bodyPr wrap="square" lIns="0" tIns="0" rIns="0" bIns="0" rtlCol="0"/>
            <a:lstStyle/>
            <a:p>
              <a:endParaRPr sz="597"/>
            </a:p>
          </p:txBody>
        </p:sp>
      </p:grpSp>
      <p:sp>
        <p:nvSpPr>
          <p:cNvPr id="17" name="object 17"/>
          <p:cNvSpPr txBox="1"/>
          <p:nvPr/>
        </p:nvSpPr>
        <p:spPr>
          <a:xfrm>
            <a:off x="8115596" y="4765974"/>
            <a:ext cx="1188440"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Renewal</a:t>
            </a:r>
            <a:r>
              <a:rPr sz="1600" spc="-5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therapy</a:t>
            </a:r>
            <a:endParaRPr sz="1600">
              <a:latin typeface="Bebas Neue Regular" panose="00000500000000000000" pitchFamily="50" charset="0"/>
              <a:cs typeface="Carlito"/>
            </a:endParaRPr>
          </a:p>
        </p:txBody>
      </p:sp>
      <p:sp>
        <p:nvSpPr>
          <p:cNvPr id="21" name="object 21"/>
          <p:cNvSpPr/>
          <p:nvPr/>
        </p:nvSpPr>
        <p:spPr>
          <a:xfrm>
            <a:off x="456017" y="4738211"/>
            <a:ext cx="2308477" cy="331272"/>
          </a:xfrm>
          <a:prstGeom prst="rect">
            <a:avLst/>
          </a:prstGeom>
          <a:blipFill>
            <a:blip r:embed="rId8" cstate="print"/>
            <a:stretch>
              <a:fillRect/>
            </a:stretch>
          </a:blipFill>
        </p:spPr>
        <p:txBody>
          <a:bodyPr wrap="square" lIns="0" tIns="0" rIns="0" bIns="0" rtlCol="0"/>
          <a:lstStyle/>
          <a:p>
            <a:endParaRPr sz="597"/>
          </a:p>
        </p:txBody>
      </p:sp>
      <p:sp>
        <p:nvSpPr>
          <p:cNvPr id="22" name="object 22"/>
          <p:cNvSpPr/>
          <p:nvPr/>
        </p:nvSpPr>
        <p:spPr>
          <a:xfrm>
            <a:off x="641005" y="4716700"/>
            <a:ext cx="1938502" cy="425903"/>
          </a:xfrm>
          <a:prstGeom prst="rect">
            <a:avLst/>
          </a:prstGeom>
          <a:blipFill>
            <a:blip r:embed="rId9" cstate="print"/>
            <a:stretch>
              <a:fillRect/>
            </a:stretch>
          </a:blipFill>
        </p:spPr>
        <p:txBody>
          <a:bodyPr wrap="square" lIns="0" tIns="0" rIns="0" bIns="0" rtlCol="0"/>
          <a:lstStyle/>
          <a:p>
            <a:endParaRPr sz="597"/>
          </a:p>
        </p:txBody>
      </p:sp>
      <p:sp>
        <p:nvSpPr>
          <p:cNvPr id="23" name="object 23"/>
          <p:cNvSpPr/>
          <p:nvPr/>
        </p:nvSpPr>
        <p:spPr>
          <a:xfrm>
            <a:off x="489573" y="4760581"/>
            <a:ext cx="2243947" cy="267587"/>
          </a:xfrm>
          <a:prstGeom prst="rect">
            <a:avLst/>
          </a:prstGeom>
          <a:blipFill>
            <a:blip r:embed="rId10" cstate="print"/>
            <a:stretch>
              <a:fillRect/>
            </a:stretch>
          </a:blipFill>
        </p:spPr>
        <p:txBody>
          <a:bodyPr wrap="square" lIns="0" tIns="0" rIns="0" bIns="0" rtlCol="0"/>
          <a:lstStyle/>
          <a:p>
            <a:endParaRPr sz="597"/>
          </a:p>
        </p:txBody>
      </p:sp>
      <p:sp>
        <p:nvSpPr>
          <p:cNvPr id="24" name="object 24"/>
          <p:cNvSpPr txBox="1"/>
          <p:nvPr/>
        </p:nvSpPr>
        <p:spPr>
          <a:xfrm>
            <a:off x="770496" y="4773201"/>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grpSp>
        <p:nvGrpSpPr>
          <p:cNvPr id="25" name="object 25"/>
          <p:cNvGrpSpPr/>
          <p:nvPr/>
        </p:nvGrpSpPr>
        <p:grpSpPr>
          <a:xfrm>
            <a:off x="2751589" y="4716700"/>
            <a:ext cx="2320595" cy="425903"/>
            <a:chOff x="4873752" y="7795259"/>
            <a:chExt cx="4110354" cy="754380"/>
          </a:xfrm>
        </p:grpSpPr>
        <p:sp>
          <p:nvSpPr>
            <p:cNvPr id="26" name="object 26"/>
            <p:cNvSpPr/>
            <p:nvPr/>
          </p:nvSpPr>
          <p:spPr>
            <a:xfrm>
              <a:off x="4873752" y="7818119"/>
              <a:ext cx="4110228" cy="617220"/>
            </a:xfrm>
            <a:prstGeom prst="rect">
              <a:avLst/>
            </a:prstGeom>
            <a:blipFill>
              <a:blip r:embed="rId11" cstate="print"/>
              <a:stretch>
                <a:fillRect/>
              </a:stretch>
            </a:blipFill>
          </p:spPr>
          <p:txBody>
            <a:bodyPr wrap="square" lIns="0" tIns="0" rIns="0" bIns="0" rtlCol="0"/>
            <a:lstStyle/>
            <a:p>
              <a:endParaRPr sz="597"/>
            </a:p>
          </p:txBody>
        </p:sp>
        <p:sp>
          <p:nvSpPr>
            <p:cNvPr id="27" name="object 27"/>
            <p:cNvSpPr/>
            <p:nvPr/>
          </p:nvSpPr>
          <p:spPr>
            <a:xfrm>
              <a:off x="5358384" y="7795259"/>
              <a:ext cx="3140964" cy="754380"/>
            </a:xfrm>
            <a:prstGeom prst="rect">
              <a:avLst/>
            </a:prstGeom>
            <a:blipFill>
              <a:blip r:embed="rId12" cstate="print"/>
              <a:stretch>
                <a:fillRect/>
              </a:stretch>
            </a:blipFill>
          </p:spPr>
          <p:txBody>
            <a:bodyPr wrap="square" lIns="0" tIns="0" rIns="0" bIns="0" rtlCol="0"/>
            <a:lstStyle/>
            <a:p>
              <a:endParaRPr sz="597"/>
            </a:p>
          </p:txBody>
        </p:sp>
        <p:sp>
          <p:nvSpPr>
            <p:cNvPr id="28" name="object 28"/>
            <p:cNvSpPr/>
            <p:nvPr/>
          </p:nvSpPr>
          <p:spPr>
            <a:xfrm>
              <a:off x="4933188" y="7857743"/>
              <a:ext cx="3995928" cy="504444"/>
            </a:xfrm>
            <a:prstGeom prst="rect">
              <a:avLst/>
            </a:prstGeom>
            <a:blipFill>
              <a:blip r:embed="rId13" cstate="print"/>
              <a:stretch>
                <a:fillRect/>
              </a:stretch>
            </a:blipFill>
          </p:spPr>
          <p:txBody>
            <a:bodyPr wrap="square" lIns="0" tIns="0" rIns="0" bIns="0" rtlCol="0"/>
            <a:lstStyle/>
            <a:p>
              <a:endParaRPr sz="597"/>
            </a:p>
          </p:txBody>
        </p:sp>
      </p:grpSp>
      <p:sp>
        <p:nvSpPr>
          <p:cNvPr id="29" name="object 29"/>
          <p:cNvSpPr txBox="1"/>
          <p:nvPr/>
        </p:nvSpPr>
        <p:spPr>
          <a:xfrm>
            <a:off x="3154834" y="4773201"/>
            <a:ext cx="1516471"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3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a:latin typeface="Bebas Neue Regular" panose="00000500000000000000" pitchFamily="50" charset="0"/>
              <a:cs typeface="Carlito"/>
            </a:endParaRPr>
          </a:p>
        </p:txBody>
      </p:sp>
      <p:sp>
        <p:nvSpPr>
          <p:cNvPr id="37" name="object 37"/>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6</a:t>
            </a:fld>
            <a:endParaRPr sz="875">
              <a:latin typeface="Carlito"/>
              <a:cs typeface="Carlito"/>
            </a:endParaRPr>
          </a:p>
        </p:txBody>
      </p:sp>
      <p:sp>
        <p:nvSpPr>
          <p:cNvPr id="30" name="object 30"/>
          <p:cNvSpPr txBox="1"/>
          <p:nvPr/>
        </p:nvSpPr>
        <p:spPr>
          <a:xfrm>
            <a:off x="1558775" y="3927060"/>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250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Código:</a:t>
            </a:r>
            <a:r>
              <a:rPr sz="1100" spc="-71"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0640532</a:t>
            </a:r>
            <a:endParaRPr sz="1100" dirty="0">
              <a:latin typeface="TT Commons" panose="02000506040000020004" pitchFamily="50" charset="0"/>
              <a:cs typeface="Arial"/>
            </a:endParaRPr>
          </a:p>
        </p:txBody>
      </p:sp>
      <p:sp>
        <p:nvSpPr>
          <p:cNvPr id="31" name="object 31"/>
          <p:cNvSpPr txBox="1"/>
          <p:nvPr/>
        </p:nvSpPr>
        <p:spPr>
          <a:xfrm>
            <a:off x="3919738" y="3927060"/>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500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Código:</a:t>
            </a:r>
            <a:r>
              <a:rPr sz="1100" spc="-79"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0640530</a:t>
            </a:r>
            <a:endParaRPr sz="1100" dirty="0">
              <a:latin typeface="TT Commons" panose="02000506040000020004" pitchFamily="50" charset="0"/>
              <a:cs typeface="Arial"/>
            </a:endParaRPr>
          </a:p>
        </p:txBody>
      </p:sp>
      <p:sp>
        <p:nvSpPr>
          <p:cNvPr id="32" name="object 32"/>
          <p:cNvSpPr txBox="1"/>
          <p:nvPr/>
        </p:nvSpPr>
        <p:spPr>
          <a:xfrm>
            <a:off x="6441096" y="3927060"/>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500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Código:</a:t>
            </a:r>
            <a:r>
              <a:rPr sz="1100" spc="-79"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0640531</a:t>
            </a:r>
            <a:endParaRPr sz="1100" dirty="0">
              <a:latin typeface="TT Commons" panose="02000506040000020004" pitchFamily="50" charset="0"/>
              <a:cs typeface="Arial"/>
            </a:endParaRPr>
          </a:p>
        </p:txBody>
      </p:sp>
      <p:sp>
        <p:nvSpPr>
          <p:cNvPr id="33" name="object 33"/>
          <p:cNvSpPr txBox="1"/>
          <p:nvPr/>
        </p:nvSpPr>
        <p:spPr>
          <a:xfrm>
            <a:off x="8537197" y="3909852"/>
            <a:ext cx="1009905"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12 </a:t>
            </a:r>
            <a:r>
              <a:rPr sz="1100" spc="-85" dirty="0">
                <a:solidFill>
                  <a:srgbClr val="093E68"/>
                </a:solidFill>
                <a:latin typeface="TT Commons" panose="02000506040000020004" pitchFamily="50" charset="0"/>
                <a:cs typeface="Arial"/>
              </a:rPr>
              <a:t>x </a:t>
            </a:r>
            <a:r>
              <a:rPr sz="1100" spc="-51" dirty="0">
                <a:solidFill>
                  <a:srgbClr val="093E68"/>
                </a:solidFill>
                <a:latin typeface="TT Commons" panose="02000506040000020004" pitchFamily="50" charset="0"/>
                <a:cs typeface="Arial"/>
              </a:rPr>
              <a:t>5</a:t>
            </a:r>
            <a:r>
              <a:rPr sz="1100" spc="-59"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Código:</a:t>
            </a:r>
            <a:r>
              <a:rPr sz="1100" spc="-48"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0640529</a:t>
            </a:r>
            <a:endParaRPr sz="1100" dirty="0">
              <a:latin typeface="TT Commons" panose="02000506040000020004" pitchFamily="50" charset="0"/>
              <a:cs typeface="Arial"/>
            </a:endParaRPr>
          </a:p>
        </p:txBody>
      </p:sp>
      <p:sp>
        <p:nvSpPr>
          <p:cNvPr id="39" name="Título 8"/>
          <p:cNvSpPr txBox="1">
            <a:spLocks/>
          </p:cNvSpPr>
          <p:nvPr/>
        </p:nvSpPr>
        <p:spPr>
          <a:xfrm>
            <a:off x="698500" y="445037"/>
            <a:ext cx="3433632"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PRODUCTOS PROFESIONALES</a:t>
            </a:r>
            <a:endParaRPr lang="es-ES" sz="2400" spc="300" dirty="0">
              <a:latin typeface="Bebas Neue Regular" panose="00000500000000000000" pitchFamily="50" charset="0"/>
            </a:endParaRPr>
          </a:p>
        </p:txBody>
      </p:sp>
      <p:pic>
        <p:nvPicPr>
          <p:cNvPr id="36" name="Imagen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75233" y="2617099"/>
            <a:ext cx="683836" cy="1951919"/>
          </a:xfrm>
          <a:prstGeom prst="rect">
            <a:avLst/>
          </a:prstGeom>
        </p:spPr>
      </p:pic>
      <p:pic>
        <p:nvPicPr>
          <p:cNvPr id="38" name="Imagen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54373" y="1684790"/>
            <a:ext cx="811088" cy="2919501"/>
          </a:xfrm>
          <a:prstGeom prst="rect">
            <a:avLst/>
          </a:prstGeom>
        </p:spPr>
      </p:pic>
      <p:pic>
        <p:nvPicPr>
          <p:cNvPr id="40" name="Imagen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9660" y="1691421"/>
            <a:ext cx="824683" cy="2968437"/>
          </a:xfrm>
          <a:prstGeom prst="rect">
            <a:avLst/>
          </a:prstGeom>
        </p:spPr>
      </p:pic>
      <p:pic>
        <p:nvPicPr>
          <p:cNvPr id="41" name="Imagen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8719" y="2042726"/>
            <a:ext cx="729599" cy="26008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468389" y="4779919"/>
            <a:ext cx="2336011" cy="339847"/>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8102511" y="4762711"/>
            <a:ext cx="1066908" cy="425903"/>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7501945" y="4802290"/>
            <a:ext cx="2271481" cy="276191"/>
          </a:xfrm>
          <a:prstGeom prst="rect">
            <a:avLst/>
          </a:prstGeom>
          <a:blipFill>
            <a:blip r:embed="rId4" cstate="print"/>
            <a:stretch>
              <a:fillRect/>
            </a:stretch>
          </a:blipFill>
        </p:spPr>
        <p:txBody>
          <a:bodyPr wrap="square" lIns="0" tIns="0" rIns="0" bIns="0" rtlCol="0"/>
          <a:lstStyle/>
          <a:p>
            <a:endParaRPr sz="597"/>
          </a:p>
        </p:txBody>
      </p:sp>
      <p:sp>
        <p:nvSpPr>
          <p:cNvPr id="10" name="object 10"/>
          <p:cNvSpPr txBox="1"/>
          <p:nvPr/>
        </p:nvSpPr>
        <p:spPr>
          <a:xfrm>
            <a:off x="2691110" y="1230803"/>
            <a:ext cx="1962450" cy="841315"/>
          </a:xfrm>
          <a:prstGeom prst="rect">
            <a:avLst/>
          </a:prstGeom>
        </p:spPr>
        <p:txBody>
          <a:bodyPr vert="horz" wrap="square" lIns="0" tIns="7170" rIns="0" bIns="0" rtlCol="0">
            <a:spAutoFit/>
          </a:bodyPr>
          <a:lstStyle/>
          <a:p>
            <a:pPr marL="6812" marR="2868" indent="-717" algn="ctr">
              <a:spcBef>
                <a:spcPts val="56"/>
              </a:spcBef>
            </a:pPr>
            <a:r>
              <a:rPr sz="1355" spc="-6" dirty="0">
                <a:latin typeface="TT Commons" panose="02000506040000020004" pitchFamily="50" charset="0"/>
                <a:cs typeface="Carlito"/>
              </a:rPr>
              <a:t>Máscara </a:t>
            </a:r>
            <a:r>
              <a:rPr sz="1355" spc="-3" dirty="0">
                <a:latin typeface="TT Commons" panose="02000506040000020004" pitchFamily="50" charset="0"/>
                <a:cs typeface="Carlito"/>
              </a:rPr>
              <a:t>de </a:t>
            </a:r>
            <a:r>
              <a:rPr sz="1355" spc="-8" dirty="0">
                <a:latin typeface="TT Commons" panose="02000506040000020004" pitchFamily="50" charset="0"/>
                <a:cs typeface="Carlito"/>
              </a:rPr>
              <a:t>té verde </a:t>
            </a:r>
            <a:r>
              <a:rPr sz="1355" spc="-6" dirty="0">
                <a:latin typeface="TT Commons" panose="02000506040000020004" pitchFamily="50" charset="0"/>
                <a:cs typeface="Carlito"/>
              </a:rPr>
              <a:t>con  </a:t>
            </a:r>
            <a:r>
              <a:rPr sz="1355" spc="-11" dirty="0">
                <a:latin typeface="TT Commons" panose="02000506040000020004" pitchFamily="50" charset="0"/>
                <a:cs typeface="Carlito"/>
              </a:rPr>
              <a:t>efecto </a:t>
            </a:r>
            <a:r>
              <a:rPr sz="1355" spc="-6" dirty="0">
                <a:latin typeface="TT Commons" panose="02000506040000020004" pitchFamily="50" charset="0"/>
                <a:cs typeface="Carlito"/>
              </a:rPr>
              <a:t>reafirmante </a:t>
            </a:r>
            <a:r>
              <a:rPr sz="1355" spc="-3" dirty="0">
                <a:latin typeface="TT Commons" panose="02000506040000020004" pitchFamily="50" charset="0"/>
                <a:cs typeface="Carlito"/>
              </a:rPr>
              <a:t>que</a:t>
            </a:r>
            <a:r>
              <a:rPr sz="1355" spc="-25" dirty="0">
                <a:latin typeface="TT Commons" panose="02000506040000020004" pitchFamily="50" charset="0"/>
                <a:cs typeface="Carlito"/>
              </a:rPr>
              <a:t> </a:t>
            </a:r>
            <a:r>
              <a:rPr sz="1355" spc="-3" dirty="0">
                <a:latin typeface="TT Commons" panose="02000506040000020004" pitchFamily="50" charset="0"/>
                <a:cs typeface="Carlito"/>
              </a:rPr>
              <a:t>deja  una sensación </a:t>
            </a:r>
            <a:r>
              <a:rPr sz="1355" spc="-6" dirty="0">
                <a:latin typeface="TT Commons" panose="02000506040000020004" pitchFamily="50" charset="0"/>
                <a:cs typeface="Carlito"/>
              </a:rPr>
              <a:t>inmediata </a:t>
            </a:r>
            <a:r>
              <a:rPr sz="1355" spc="-3" dirty="0">
                <a:latin typeface="TT Commons" panose="02000506040000020004" pitchFamily="50" charset="0"/>
                <a:cs typeface="Carlito"/>
              </a:rPr>
              <a:t>de  </a:t>
            </a:r>
            <a:r>
              <a:rPr sz="1355" spc="-6" dirty="0">
                <a:latin typeface="TT Commons" panose="02000506040000020004" pitchFamily="50" charset="0"/>
                <a:cs typeface="Carlito"/>
              </a:rPr>
              <a:t>frescor </a:t>
            </a:r>
            <a:r>
              <a:rPr sz="1355" dirty="0">
                <a:latin typeface="TT Commons" panose="02000506040000020004" pitchFamily="50" charset="0"/>
                <a:cs typeface="Carlito"/>
              </a:rPr>
              <a:t>y</a:t>
            </a:r>
            <a:r>
              <a:rPr sz="1355" spc="-6" dirty="0">
                <a:latin typeface="TT Commons" panose="02000506040000020004" pitchFamily="50" charset="0"/>
                <a:cs typeface="Carlito"/>
              </a:rPr>
              <a:t> </a:t>
            </a:r>
            <a:r>
              <a:rPr sz="1355" spc="-11" dirty="0">
                <a:latin typeface="TT Commons" panose="02000506040000020004" pitchFamily="50" charset="0"/>
                <a:cs typeface="Carlito"/>
              </a:rPr>
              <a:t>confort</a:t>
            </a:r>
            <a:endParaRPr sz="1355">
              <a:latin typeface="TT Commons" panose="02000506040000020004" pitchFamily="50" charset="0"/>
              <a:cs typeface="Carlito"/>
            </a:endParaRPr>
          </a:p>
        </p:txBody>
      </p:sp>
      <p:sp>
        <p:nvSpPr>
          <p:cNvPr id="11" name="object 11"/>
          <p:cNvSpPr txBox="1"/>
          <p:nvPr/>
        </p:nvSpPr>
        <p:spPr>
          <a:xfrm>
            <a:off x="5137473" y="1275157"/>
            <a:ext cx="2189025" cy="424277"/>
          </a:xfrm>
          <a:prstGeom prst="rect">
            <a:avLst/>
          </a:prstGeom>
        </p:spPr>
        <p:txBody>
          <a:bodyPr vert="horz" wrap="square" lIns="0" tIns="7170" rIns="0" bIns="0" rtlCol="0">
            <a:spAutoFit/>
          </a:bodyPr>
          <a:lstStyle/>
          <a:p>
            <a:pPr algn="ctr">
              <a:spcBef>
                <a:spcPts val="56"/>
              </a:spcBef>
            </a:pPr>
            <a:r>
              <a:rPr sz="1355" spc="-6" dirty="0">
                <a:latin typeface="TT Commons" panose="02000506040000020004" pitchFamily="50" charset="0"/>
                <a:cs typeface="Carlito"/>
              </a:rPr>
              <a:t>Crema </a:t>
            </a:r>
            <a:r>
              <a:rPr sz="1355" spc="-11" dirty="0">
                <a:latin typeface="TT Commons" panose="02000506040000020004" pitchFamily="50" charset="0"/>
                <a:cs typeface="Carlito"/>
              </a:rPr>
              <a:t>hidratante </a:t>
            </a:r>
            <a:r>
              <a:rPr sz="1355" spc="-8" dirty="0">
                <a:latin typeface="TT Commons" panose="02000506040000020004" pitchFamily="50" charset="0"/>
                <a:cs typeface="Carlito"/>
              </a:rPr>
              <a:t>intensiva</a:t>
            </a:r>
            <a:r>
              <a:rPr sz="1355" spc="6" dirty="0">
                <a:latin typeface="TT Commons" panose="02000506040000020004" pitchFamily="50" charset="0"/>
                <a:cs typeface="Carlito"/>
              </a:rPr>
              <a:t> </a:t>
            </a:r>
            <a:r>
              <a:rPr sz="1355" spc="-8" dirty="0">
                <a:latin typeface="TT Commons" panose="02000506040000020004" pitchFamily="50" charset="0"/>
                <a:cs typeface="Carlito"/>
              </a:rPr>
              <a:t>con</a:t>
            </a:r>
            <a:endParaRPr sz="1355" dirty="0">
              <a:latin typeface="TT Commons" panose="02000506040000020004" pitchFamily="50" charset="0"/>
              <a:cs typeface="Carlito"/>
            </a:endParaRPr>
          </a:p>
          <a:p>
            <a:pPr algn="ctr">
              <a:spcBef>
                <a:spcPts val="3"/>
              </a:spcBef>
            </a:pPr>
            <a:r>
              <a:rPr sz="1355" spc="-3" dirty="0">
                <a:latin typeface="TT Commons" panose="02000506040000020004" pitchFamily="50" charset="0"/>
                <a:cs typeface="Carlito"/>
              </a:rPr>
              <a:t>aceite de</a:t>
            </a:r>
            <a:r>
              <a:rPr sz="1355" spc="-20" dirty="0">
                <a:latin typeface="TT Commons" panose="02000506040000020004" pitchFamily="50" charset="0"/>
                <a:cs typeface="Carlito"/>
              </a:rPr>
              <a:t> </a:t>
            </a:r>
            <a:r>
              <a:rPr sz="1355" spc="-3" dirty="0">
                <a:latin typeface="TT Commons" panose="02000506040000020004" pitchFamily="50" charset="0"/>
                <a:cs typeface="Carlito"/>
              </a:rPr>
              <a:t>jojoba</a:t>
            </a:r>
            <a:endParaRPr sz="1355" dirty="0">
              <a:latin typeface="TT Commons" panose="02000506040000020004" pitchFamily="50" charset="0"/>
              <a:cs typeface="Carlito"/>
            </a:endParaRPr>
          </a:p>
        </p:txBody>
      </p:sp>
      <p:sp>
        <p:nvSpPr>
          <p:cNvPr id="12" name="object 12"/>
          <p:cNvSpPr txBox="1"/>
          <p:nvPr/>
        </p:nvSpPr>
        <p:spPr>
          <a:xfrm>
            <a:off x="7600103" y="1275157"/>
            <a:ext cx="2055302" cy="424277"/>
          </a:xfrm>
          <a:prstGeom prst="rect">
            <a:avLst/>
          </a:prstGeom>
        </p:spPr>
        <p:txBody>
          <a:bodyPr vert="horz" wrap="square" lIns="0" tIns="7170" rIns="0" bIns="0" rtlCol="0">
            <a:spAutoFit/>
          </a:bodyPr>
          <a:lstStyle/>
          <a:p>
            <a:pPr algn="ctr">
              <a:spcBef>
                <a:spcPts val="56"/>
              </a:spcBef>
            </a:pPr>
            <a:r>
              <a:rPr sz="1355" spc="-6" dirty="0">
                <a:latin typeface="TT Commons" panose="02000506040000020004" pitchFamily="50" charset="0"/>
                <a:cs typeface="Carlito"/>
              </a:rPr>
              <a:t>Crema nutritiva </a:t>
            </a:r>
            <a:r>
              <a:rPr sz="1355" spc="-8" dirty="0">
                <a:latin typeface="TT Commons" panose="02000506040000020004" pitchFamily="50" charset="0"/>
                <a:cs typeface="Carlito"/>
              </a:rPr>
              <a:t>intensiva con</a:t>
            </a:r>
            <a:endParaRPr sz="1355">
              <a:latin typeface="TT Commons" panose="02000506040000020004" pitchFamily="50" charset="0"/>
              <a:cs typeface="Carlito"/>
            </a:endParaRPr>
          </a:p>
          <a:p>
            <a:pPr algn="ctr">
              <a:spcBef>
                <a:spcPts val="3"/>
              </a:spcBef>
            </a:pPr>
            <a:r>
              <a:rPr sz="1355" spc="-6" dirty="0">
                <a:latin typeface="TT Commons" panose="02000506040000020004" pitchFamily="50" charset="0"/>
                <a:cs typeface="Carlito"/>
              </a:rPr>
              <a:t>manteca </a:t>
            </a:r>
            <a:r>
              <a:rPr sz="1355" spc="-3" dirty="0">
                <a:latin typeface="TT Commons" panose="02000506040000020004" pitchFamily="50" charset="0"/>
                <a:cs typeface="Carlito"/>
              </a:rPr>
              <a:t>de</a:t>
            </a:r>
            <a:r>
              <a:rPr sz="1355" spc="-17" dirty="0">
                <a:latin typeface="TT Commons" panose="02000506040000020004" pitchFamily="50" charset="0"/>
                <a:cs typeface="Carlito"/>
              </a:rPr>
              <a:t> </a:t>
            </a:r>
            <a:r>
              <a:rPr sz="1355" spc="-6" dirty="0">
                <a:latin typeface="TT Commons" panose="02000506040000020004" pitchFamily="50" charset="0"/>
                <a:cs typeface="Carlito"/>
              </a:rPr>
              <a:t>karité</a:t>
            </a:r>
            <a:endParaRPr sz="1355">
              <a:latin typeface="TT Commons" panose="02000506040000020004" pitchFamily="50" charset="0"/>
              <a:cs typeface="Carlito"/>
            </a:endParaRPr>
          </a:p>
        </p:txBody>
      </p:sp>
      <p:sp>
        <p:nvSpPr>
          <p:cNvPr id="14" name="object 14"/>
          <p:cNvSpPr txBox="1"/>
          <p:nvPr/>
        </p:nvSpPr>
        <p:spPr>
          <a:xfrm>
            <a:off x="8232863" y="4819728"/>
            <a:ext cx="810577"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Nutricream</a:t>
            </a:r>
            <a:endParaRPr sz="1600">
              <a:latin typeface="Bebas Neue Regular" panose="00000500000000000000" pitchFamily="50" charset="0"/>
              <a:cs typeface="Carlito"/>
            </a:endParaRPr>
          </a:p>
        </p:txBody>
      </p:sp>
      <p:grpSp>
        <p:nvGrpSpPr>
          <p:cNvPr id="20" name="object 20"/>
          <p:cNvGrpSpPr/>
          <p:nvPr/>
        </p:nvGrpSpPr>
        <p:grpSpPr>
          <a:xfrm>
            <a:off x="2706883" y="4770454"/>
            <a:ext cx="2308765" cy="425903"/>
            <a:chOff x="807719" y="7795259"/>
            <a:chExt cx="4089400" cy="754380"/>
          </a:xfrm>
        </p:grpSpPr>
        <p:sp>
          <p:nvSpPr>
            <p:cNvPr id="21" name="object 21"/>
            <p:cNvSpPr/>
            <p:nvPr/>
          </p:nvSpPr>
          <p:spPr>
            <a:xfrm>
              <a:off x="807719" y="7833359"/>
              <a:ext cx="4088891" cy="586765"/>
            </a:xfrm>
            <a:prstGeom prst="rect">
              <a:avLst/>
            </a:prstGeom>
            <a:blipFill>
              <a:blip r:embed="rId5" cstate="print"/>
              <a:stretch>
                <a:fillRect/>
              </a:stretch>
            </a:blipFill>
          </p:spPr>
          <p:txBody>
            <a:bodyPr wrap="square" lIns="0" tIns="0" rIns="0" bIns="0" rtlCol="0"/>
            <a:lstStyle/>
            <a:p>
              <a:endParaRPr sz="597"/>
            </a:p>
          </p:txBody>
        </p:sp>
        <p:sp>
          <p:nvSpPr>
            <p:cNvPr id="22" name="object 22"/>
            <p:cNvSpPr/>
            <p:nvPr/>
          </p:nvSpPr>
          <p:spPr>
            <a:xfrm>
              <a:off x="1621536" y="7795259"/>
              <a:ext cx="2461260" cy="754380"/>
            </a:xfrm>
            <a:prstGeom prst="rect">
              <a:avLst/>
            </a:prstGeom>
            <a:blipFill>
              <a:blip r:embed="rId6" cstate="print"/>
              <a:stretch>
                <a:fillRect/>
              </a:stretch>
            </a:blipFill>
          </p:spPr>
          <p:txBody>
            <a:bodyPr wrap="square" lIns="0" tIns="0" rIns="0" bIns="0" rtlCol="0"/>
            <a:lstStyle/>
            <a:p>
              <a:endParaRPr sz="597"/>
            </a:p>
          </p:txBody>
        </p:sp>
        <p:sp>
          <p:nvSpPr>
            <p:cNvPr id="23" name="object 23"/>
            <p:cNvSpPr/>
            <p:nvPr/>
          </p:nvSpPr>
          <p:spPr>
            <a:xfrm>
              <a:off x="867155" y="7872983"/>
              <a:ext cx="3974592" cy="473964"/>
            </a:xfrm>
            <a:prstGeom prst="rect">
              <a:avLst/>
            </a:prstGeom>
            <a:blipFill>
              <a:blip r:embed="rId7" cstate="print"/>
              <a:stretch>
                <a:fillRect/>
              </a:stretch>
            </a:blipFill>
          </p:spPr>
          <p:txBody>
            <a:bodyPr wrap="square" lIns="0" tIns="0" rIns="0" bIns="0" rtlCol="0"/>
            <a:lstStyle/>
            <a:p>
              <a:endParaRPr sz="597"/>
            </a:p>
          </p:txBody>
        </p:sp>
      </p:grpSp>
      <p:sp>
        <p:nvSpPr>
          <p:cNvPr id="24" name="object 24"/>
          <p:cNvSpPr txBox="1"/>
          <p:nvPr/>
        </p:nvSpPr>
        <p:spPr>
          <a:xfrm>
            <a:off x="3295834" y="4826955"/>
            <a:ext cx="1132872"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grpSp>
        <p:nvGrpSpPr>
          <p:cNvPr id="25" name="object 25"/>
          <p:cNvGrpSpPr/>
          <p:nvPr/>
        </p:nvGrpSpPr>
        <p:grpSpPr>
          <a:xfrm>
            <a:off x="5127794" y="4770454"/>
            <a:ext cx="2320595" cy="425903"/>
            <a:chOff x="4873752" y="7795259"/>
            <a:chExt cx="4110354" cy="754380"/>
          </a:xfrm>
        </p:grpSpPr>
        <p:sp>
          <p:nvSpPr>
            <p:cNvPr id="26" name="object 26"/>
            <p:cNvSpPr/>
            <p:nvPr/>
          </p:nvSpPr>
          <p:spPr>
            <a:xfrm>
              <a:off x="4873752" y="7818119"/>
              <a:ext cx="4110228" cy="617220"/>
            </a:xfrm>
            <a:prstGeom prst="rect">
              <a:avLst/>
            </a:prstGeom>
            <a:blipFill>
              <a:blip r:embed="rId8" cstate="print"/>
              <a:stretch>
                <a:fillRect/>
              </a:stretch>
            </a:blipFill>
          </p:spPr>
          <p:txBody>
            <a:bodyPr wrap="square" lIns="0" tIns="0" rIns="0" bIns="0" rtlCol="0"/>
            <a:lstStyle/>
            <a:p>
              <a:endParaRPr sz="597"/>
            </a:p>
          </p:txBody>
        </p:sp>
        <p:sp>
          <p:nvSpPr>
            <p:cNvPr id="27" name="object 27"/>
            <p:cNvSpPr/>
            <p:nvPr/>
          </p:nvSpPr>
          <p:spPr>
            <a:xfrm>
              <a:off x="5928360" y="7795259"/>
              <a:ext cx="2002536" cy="754380"/>
            </a:xfrm>
            <a:prstGeom prst="rect">
              <a:avLst/>
            </a:prstGeom>
            <a:blipFill>
              <a:blip r:embed="rId9" cstate="print"/>
              <a:stretch>
                <a:fillRect/>
              </a:stretch>
            </a:blipFill>
          </p:spPr>
          <p:txBody>
            <a:bodyPr wrap="square" lIns="0" tIns="0" rIns="0" bIns="0" rtlCol="0"/>
            <a:lstStyle/>
            <a:p>
              <a:endParaRPr sz="597"/>
            </a:p>
          </p:txBody>
        </p:sp>
        <p:sp>
          <p:nvSpPr>
            <p:cNvPr id="28" name="object 28"/>
            <p:cNvSpPr/>
            <p:nvPr/>
          </p:nvSpPr>
          <p:spPr>
            <a:xfrm>
              <a:off x="4933188" y="7857743"/>
              <a:ext cx="3995928" cy="504444"/>
            </a:xfrm>
            <a:prstGeom prst="rect">
              <a:avLst/>
            </a:prstGeom>
            <a:blipFill>
              <a:blip r:embed="rId10" cstate="print"/>
              <a:stretch>
                <a:fillRect/>
              </a:stretch>
            </a:blipFill>
          </p:spPr>
          <p:txBody>
            <a:bodyPr wrap="square" lIns="0" tIns="0" rIns="0" bIns="0" rtlCol="0"/>
            <a:lstStyle/>
            <a:p>
              <a:endParaRPr sz="597"/>
            </a:p>
          </p:txBody>
        </p:sp>
      </p:grpSp>
      <p:sp>
        <p:nvSpPr>
          <p:cNvPr id="29" name="object 29"/>
          <p:cNvSpPr txBox="1"/>
          <p:nvPr/>
        </p:nvSpPr>
        <p:spPr>
          <a:xfrm>
            <a:off x="5852832" y="4826955"/>
            <a:ext cx="873315"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H</a:t>
            </a:r>
            <a:r>
              <a:rPr sz="1600" spc="-8" dirty="0">
                <a:solidFill>
                  <a:srgbClr val="FFFFFF"/>
                </a:solidFill>
                <a:latin typeface="Bebas Neue Regular" panose="00000500000000000000" pitchFamily="50" charset="0"/>
                <a:cs typeface="Carlito"/>
              </a:rPr>
              <a:t>y</a:t>
            </a:r>
            <a:r>
              <a:rPr sz="1600" spc="-3" dirty="0">
                <a:solidFill>
                  <a:srgbClr val="FFFFFF"/>
                </a:solidFill>
                <a:latin typeface="Bebas Neue Regular" panose="00000500000000000000" pitchFamily="50" charset="0"/>
                <a:cs typeface="Carlito"/>
              </a:rPr>
              <a:t>d</a:t>
            </a:r>
            <a:r>
              <a:rPr sz="1600" spc="-20" dirty="0">
                <a:solidFill>
                  <a:srgbClr val="FFFFFF"/>
                </a:solidFill>
                <a:latin typeface="Bebas Neue Regular" panose="00000500000000000000" pitchFamily="50" charset="0"/>
                <a:cs typeface="Carlito"/>
              </a:rPr>
              <a:t>r</a:t>
            </a:r>
            <a:r>
              <a:rPr sz="1600" spc="-3" dirty="0">
                <a:solidFill>
                  <a:srgbClr val="FFFFFF"/>
                </a:solidFill>
                <a:latin typeface="Bebas Neue Regular" panose="00000500000000000000" pitchFamily="50" charset="0"/>
                <a:cs typeface="Carlito"/>
              </a:rPr>
              <a:t>oc</a:t>
            </a:r>
            <a:r>
              <a:rPr sz="1600" spc="-20" dirty="0">
                <a:solidFill>
                  <a:srgbClr val="FFFFFF"/>
                </a:solidFill>
                <a:latin typeface="Bebas Neue Regular" panose="00000500000000000000" pitchFamily="50" charset="0"/>
                <a:cs typeface="Carlito"/>
              </a:rPr>
              <a:t>r</a:t>
            </a:r>
            <a:r>
              <a:rPr sz="1600" dirty="0">
                <a:solidFill>
                  <a:srgbClr val="FFFFFF"/>
                </a:solidFill>
                <a:latin typeface="Bebas Neue Regular" panose="00000500000000000000" pitchFamily="50" charset="0"/>
                <a:cs typeface="Carlito"/>
              </a:rPr>
              <a:t>e</a:t>
            </a:r>
            <a:r>
              <a:rPr sz="1600" spc="3" dirty="0">
                <a:solidFill>
                  <a:srgbClr val="FFFFFF"/>
                </a:solidFill>
                <a:latin typeface="Bebas Neue Regular" panose="00000500000000000000" pitchFamily="50" charset="0"/>
                <a:cs typeface="Carlito"/>
              </a:rPr>
              <a:t>a</a:t>
            </a:r>
            <a:r>
              <a:rPr sz="1600" dirty="0">
                <a:solidFill>
                  <a:srgbClr val="FFFFFF"/>
                </a:solidFill>
                <a:latin typeface="Bebas Neue Regular" panose="00000500000000000000" pitchFamily="50" charset="0"/>
                <a:cs typeface="Carlito"/>
              </a:rPr>
              <a:t>m</a:t>
            </a:r>
            <a:endParaRPr sz="1600">
              <a:latin typeface="Bebas Neue Regular" panose="00000500000000000000" pitchFamily="50" charset="0"/>
              <a:cs typeface="Carlito"/>
            </a:endParaRPr>
          </a:p>
        </p:txBody>
      </p:sp>
      <p:sp>
        <p:nvSpPr>
          <p:cNvPr id="30" name="object 30"/>
          <p:cNvSpPr txBox="1"/>
          <p:nvPr/>
        </p:nvSpPr>
        <p:spPr>
          <a:xfrm>
            <a:off x="3397152" y="2779360"/>
            <a:ext cx="896618" cy="501293"/>
          </a:xfrm>
          <a:prstGeom prst="rect">
            <a:avLst/>
          </a:prstGeom>
        </p:spPr>
        <p:txBody>
          <a:bodyPr vert="horz" wrap="square" lIns="0" tIns="84965" rIns="0" bIns="0" rtlCol="0">
            <a:spAutoFit/>
          </a:bodyPr>
          <a:lstStyle/>
          <a:p>
            <a:pPr marL="7170">
              <a:spcBef>
                <a:spcPts val="613"/>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200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Código:</a:t>
            </a:r>
            <a:r>
              <a:rPr sz="1100" spc="-90" dirty="0">
                <a:solidFill>
                  <a:srgbClr val="093E68"/>
                </a:solidFill>
                <a:latin typeface="TT Commons" panose="02000506040000020004" pitchFamily="50" charset="0"/>
                <a:cs typeface="Arial"/>
              </a:rPr>
              <a:t> </a:t>
            </a:r>
            <a:r>
              <a:rPr sz="1100" spc="-51" dirty="0">
                <a:solidFill>
                  <a:srgbClr val="093E68"/>
                </a:solidFill>
                <a:latin typeface="TT Commons" panose="02000506040000020004" pitchFamily="50" charset="0"/>
                <a:cs typeface="Arial"/>
              </a:rPr>
              <a:t>0640533</a:t>
            </a:r>
            <a:endParaRPr sz="1100" dirty="0">
              <a:latin typeface="TT Commons" panose="02000506040000020004" pitchFamily="50" charset="0"/>
              <a:cs typeface="Arial"/>
            </a:endParaRPr>
          </a:p>
        </p:txBody>
      </p:sp>
      <p:sp>
        <p:nvSpPr>
          <p:cNvPr id="31" name="object 31"/>
          <p:cNvSpPr txBox="1"/>
          <p:nvPr/>
        </p:nvSpPr>
        <p:spPr>
          <a:xfrm>
            <a:off x="6298022" y="3869176"/>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200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Código:</a:t>
            </a:r>
            <a:r>
              <a:rPr sz="1100" spc="-90" dirty="0">
                <a:solidFill>
                  <a:srgbClr val="093E68"/>
                </a:solidFill>
                <a:latin typeface="TT Commons" panose="02000506040000020004" pitchFamily="50" charset="0"/>
                <a:cs typeface="Arial"/>
              </a:rPr>
              <a:t> </a:t>
            </a:r>
            <a:r>
              <a:rPr sz="1100" spc="-51" dirty="0">
                <a:solidFill>
                  <a:srgbClr val="093E68"/>
                </a:solidFill>
                <a:latin typeface="TT Commons" panose="02000506040000020004" pitchFamily="50" charset="0"/>
                <a:cs typeface="Arial"/>
              </a:rPr>
              <a:t>0640535</a:t>
            </a:r>
            <a:endParaRPr sz="1100" dirty="0">
              <a:latin typeface="TT Commons" panose="02000506040000020004" pitchFamily="50" charset="0"/>
              <a:cs typeface="Arial"/>
            </a:endParaRPr>
          </a:p>
        </p:txBody>
      </p:sp>
      <p:sp>
        <p:nvSpPr>
          <p:cNvPr id="32" name="object 32"/>
          <p:cNvSpPr txBox="1"/>
          <p:nvPr/>
        </p:nvSpPr>
        <p:spPr>
          <a:xfrm>
            <a:off x="8701992" y="3479274"/>
            <a:ext cx="953414" cy="916791"/>
          </a:xfrm>
          <a:prstGeom prst="rect">
            <a:avLst/>
          </a:prstGeom>
        </p:spPr>
        <p:txBody>
          <a:bodyPr vert="horz" wrap="square" lIns="0" tIns="84965" rIns="0" bIns="0" rtlCol="0">
            <a:spAutoFit/>
          </a:bodyPr>
          <a:lstStyle/>
          <a:p>
            <a:pPr>
              <a:lnSpc>
                <a:spcPct val="100000"/>
              </a:lnSpc>
            </a:pPr>
            <a:endParaRPr sz="1100" dirty="0">
              <a:latin typeface="TT Commons" panose="02000506040000020004" pitchFamily="50" charset="0"/>
              <a:cs typeface="Arial"/>
            </a:endParaRPr>
          </a:p>
          <a:p>
            <a:pPr>
              <a:spcBef>
                <a:spcPts val="25"/>
              </a:spcBef>
            </a:pPr>
            <a:endParaRPr sz="1100" dirty="0">
              <a:latin typeface="TT Commons" panose="02000506040000020004" pitchFamily="50" charset="0"/>
              <a:cs typeface="Arial"/>
            </a:endParaRPr>
          </a:p>
          <a:p>
            <a:pPr marL="7170">
              <a:spcBef>
                <a:spcPts val="610"/>
              </a:spcBef>
            </a:pPr>
            <a:r>
              <a:rPr sz="1100" spc="-51" dirty="0" err="1" smtClean="0">
                <a:solidFill>
                  <a:srgbClr val="093E68"/>
                </a:solidFill>
                <a:latin typeface="TT Commons" panose="02000506040000020004" pitchFamily="50" charset="0"/>
                <a:cs typeface="Arial"/>
              </a:rPr>
              <a:t>Volumen</a:t>
            </a:r>
            <a:r>
              <a:rPr sz="1100" spc="-51" dirty="0">
                <a:solidFill>
                  <a:srgbClr val="093E68"/>
                </a:solidFill>
                <a:latin typeface="TT Commons" panose="02000506040000020004" pitchFamily="50" charset="0"/>
                <a:cs typeface="Arial"/>
              </a:rPr>
              <a:t>: 200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3"/>
              </a:spcBef>
            </a:pPr>
            <a:r>
              <a:rPr sz="1100" spc="-62" dirty="0">
                <a:solidFill>
                  <a:srgbClr val="093E68"/>
                </a:solidFill>
                <a:latin typeface="TT Commons" panose="02000506040000020004" pitchFamily="50" charset="0"/>
                <a:cs typeface="Arial"/>
              </a:rPr>
              <a:t>Código:</a:t>
            </a:r>
            <a:r>
              <a:rPr sz="1100" spc="-90" dirty="0">
                <a:solidFill>
                  <a:srgbClr val="093E68"/>
                </a:solidFill>
                <a:latin typeface="TT Commons" panose="02000506040000020004" pitchFamily="50" charset="0"/>
                <a:cs typeface="Arial"/>
              </a:rPr>
              <a:t> </a:t>
            </a:r>
            <a:r>
              <a:rPr sz="1100" spc="-51" dirty="0">
                <a:solidFill>
                  <a:srgbClr val="093E68"/>
                </a:solidFill>
                <a:latin typeface="TT Commons" panose="02000506040000020004" pitchFamily="50" charset="0"/>
                <a:cs typeface="Arial"/>
              </a:rPr>
              <a:t>0640536</a:t>
            </a:r>
            <a:endParaRPr sz="1100" dirty="0">
              <a:latin typeface="TT Commons" panose="02000506040000020004" pitchFamily="50" charset="0"/>
              <a:cs typeface="Arial"/>
            </a:endParaRPr>
          </a:p>
        </p:txBody>
      </p:sp>
      <p:sp>
        <p:nvSpPr>
          <p:cNvPr id="38"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sp>
        <p:nvSpPr>
          <p:cNvPr id="35" name="object 3"/>
          <p:cNvSpPr/>
          <p:nvPr/>
        </p:nvSpPr>
        <p:spPr>
          <a:xfrm>
            <a:off x="7556756" y="1884839"/>
            <a:ext cx="1083556" cy="2907125"/>
          </a:xfrm>
          <a:prstGeom prst="rect">
            <a:avLst/>
          </a:prstGeom>
          <a:blipFill>
            <a:blip r:embed="rId11" cstate="print"/>
            <a:stretch>
              <a:fillRect/>
            </a:stretch>
          </a:blipFill>
        </p:spPr>
        <p:txBody>
          <a:bodyPr wrap="square" lIns="0" tIns="0" rIns="0" bIns="0" rtlCol="0"/>
          <a:lstStyle/>
          <a:p>
            <a:endParaRPr sz="597"/>
          </a:p>
        </p:txBody>
      </p:sp>
      <p:pic>
        <p:nvPicPr>
          <p:cNvPr id="39" name="Imagen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743" y="3601644"/>
            <a:ext cx="1588311" cy="985182"/>
          </a:xfrm>
          <a:prstGeom prst="rect">
            <a:avLst/>
          </a:prstGeom>
        </p:spPr>
      </p:pic>
      <p:pic>
        <p:nvPicPr>
          <p:cNvPr id="40" name="Imagen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7473" y="1836449"/>
            <a:ext cx="1127271" cy="2882380"/>
          </a:xfrm>
          <a:prstGeom prst="rect">
            <a:avLst/>
          </a:prstGeom>
        </p:spPr>
      </p:pic>
      <p:sp>
        <p:nvSpPr>
          <p:cNvPr id="13" name="object 13"/>
          <p:cNvSpPr txBox="1"/>
          <p:nvPr/>
        </p:nvSpPr>
        <p:spPr>
          <a:xfrm>
            <a:off x="375139" y="1278739"/>
            <a:ext cx="1909033" cy="424277"/>
          </a:xfrm>
          <a:prstGeom prst="rect">
            <a:avLst/>
          </a:prstGeom>
        </p:spPr>
        <p:txBody>
          <a:bodyPr vert="horz" wrap="square" lIns="0" tIns="7170" rIns="0" bIns="0" rtlCol="0">
            <a:spAutoFit/>
          </a:bodyPr>
          <a:lstStyle/>
          <a:p>
            <a:pPr algn="ctr">
              <a:spcBef>
                <a:spcPts val="56"/>
              </a:spcBef>
            </a:pPr>
            <a:r>
              <a:rPr sz="1355" spc="-8" dirty="0">
                <a:latin typeface="TT Commons" panose="02000506040000020004" pitchFamily="50" charset="0"/>
                <a:cs typeface="Carlito"/>
              </a:rPr>
              <a:t>Exfoliante </a:t>
            </a:r>
            <a:r>
              <a:rPr sz="1355" spc="-6" dirty="0">
                <a:latin typeface="TT Commons" panose="02000506040000020004" pitchFamily="50" charset="0"/>
                <a:cs typeface="Carlito"/>
              </a:rPr>
              <a:t>facial.</a:t>
            </a:r>
            <a:r>
              <a:rPr sz="1355" spc="-14" dirty="0">
                <a:latin typeface="TT Commons" panose="02000506040000020004" pitchFamily="50" charset="0"/>
                <a:cs typeface="Carlito"/>
              </a:rPr>
              <a:t> </a:t>
            </a:r>
            <a:r>
              <a:rPr sz="1355" spc="-8" dirty="0">
                <a:latin typeface="TT Commons" panose="02000506040000020004" pitchFamily="50" charset="0"/>
                <a:cs typeface="Carlito"/>
              </a:rPr>
              <a:t>Poder</a:t>
            </a:r>
            <a:endParaRPr sz="1355" dirty="0">
              <a:latin typeface="TT Commons" panose="02000506040000020004" pitchFamily="50" charset="0"/>
              <a:cs typeface="Carlito"/>
            </a:endParaRPr>
          </a:p>
          <a:p>
            <a:pPr algn="ctr">
              <a:spcBef>
                <a:spcPts val="3"/>
              </a:spcBef>
            </a:pPr>
            <a:r>
              <a:rPr sz="1355" spc="-6" dirty="0">
                <a:latin typeface="TT Commons" panose="02000506040000020004" pitchFamily="50" charset="0"/>
                <a:cs typeface="Carlito"/>
              </a:rPr>
              <a:t>desincrustante </a:t>
            </a:r>
            <a:r>
              <a:rPr sz="1355" dirty="0">
                <a:latin typeface="TT Commons" panose="02000506040000020004" pitchFamily="50" charset="0"/>
                <a:cs typeface="Carlito"/>
              </a:rPr>
              <a:t>y</a:t>
            </a:r>
            <a:r>
              <a:rPr sz="1355" spc="-54" dirty="0">
                <a:latin typeface="TT Commons" panose="02000506040000020004" pitchFamily="50" charset="0"/>
                <a:cs typeface="Carlito"/>
              </a:rPr>
              <a:t> </a:t>
            </a:r>
            <a:r>
              <a:rPr sz="1355" spc="-3" dirty="0">
                <a:latin typeface="TT Commons" panose="02000506040000020004" pitchFamily="50" charset="0"/>
                <a:cs typeface="Carlito"/>
              </a:rPr>
              <a:t>emoliente</a:t>
            </a:r>
            <a:endParaRPr sz="1355" dirty="0">
              <a:latin typeface="TT Commons" panose="02000506040000020004" pitchFamily="50" charset="0"/>
              <a:cs typeface="Carlito"/>
            </a:endParaRPr>
          </a:p>
        </p:txBody>
      </p:sp>
      <p:grpSp>
        <p:nvGrpSpPr>
          <p:cNvPr id="15" name="object 15"/>
          <p:cNvGrpSpPr/>
          <p:nvPr/>
        </p:nvGrpSpPr>
        <p:grpSpPr>
          <a:xfrm>
            <a:off x="332635" y="4766293"/>
            <a:ext cx="2335294" cy="425903"/>
            <a:chOff x="13356336" y="7781543"/>
            <a:chExt cx="4136390" cy="754380"/>
          </a:xfrm>
        </p:grpSpPr>
        <p:sp>
          <p:nvSpPr>
            <p:cNvPr id="16" name="object 16"/>
            <p:cNvSpPr/>
            <p:nvPr/>
          </p:nvSpPr>
          <p:spPr>
            <a:xfrm>
              <a:off x="13356336" y="7812023"/>
              <a:ext cx="4136136" cy="601954"/>
            </a:xfrm>
            <a:prstGeom prst="rect">
              <a:avLst/>
            </a:prstGeom>
            <a:blipFill>
              <a:blip r:embed="rId14"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17" name="object 17"/>
            <p:cNvSpPr/>
            <p:nvPr/>
          </p:nvSpPr>
          <p:spPr>
            <a:xfrm>
              <a:off x="14170152" y="7781543"/>
              <a:ext cx="2510028" cy="754380"/>
            </a:xfrm>
            <a:prstGeom prst="rect">
              <a:avLst/>
            </a:prstGeom>
            <a:blipFill>
              <a:blip r:embed="rId15"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18" name="object 18"/>
            <p:cNvSpPr/>
            <p:nvPr/>
          </p:nvSpPr>
          <p:spPr>
            <a:xfrm>
              <a:off x="13415772" y="7851647"/>
              <a:ext cx="4021836" cy="489203"/>
            </a:xfrm>
            <a:prstGeom prst="rect">
              <a:avLst/>
            </a:prstGeom>
            <a:blipFill>
              <a:blip r:embed="rId16" cstate="print"/>
              <a:stretch>
                <a:fillRect/>
              </a:stretch>
            </a:blipFill>
          </p:spPr>
          <p:txBody>
            <a:bodyPr wrap="square" lIns="0" tIns="0" rIns="0" bIns="0" rtlCol="0"/>
            <a:lstStyle/>
            <a:p>
              <a:endParaRPr sz="1600">
                <a:latin typeface="Bebas Neue Regular" panose="00000500000000000000" pitchFamily="50" charset="0"/>
              </a:endParaRPr>
            </a:p>
          </p:txBody>
        </p:sp>
      </p:grpSp>
      <p:sp>
        <p:nvSpPr>
          <p:cNvPr id="19" name="object 19"/>
          <p:cNvSpPr txBox="1"/>
          <p:nvPr/>
        </p:nvSpPr>
        <p:spPr>
          <a:xfrm>
            <a:off x="922231" y="4823309"/>
            <a:ext cx="1535705"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Exfoliating</a:t>
            </a:r>
            <a:r>
              <a:rPr sz="1355" spc="-45" dirty="0">
                <a:solidFill>
                  <a:srgbClr val="FFFFFF"/>
                </a:solidFill>
                <a:latin typeface="Carlito"/>
                <a:cs typeface="Carlito"/>
              </a:rPr>
              <a:t> </a:t>
            </a:r>
            <a:r>
              <a:rPr sz="1600" spc="-3" dirty="0">
                <a:solidFill>
                  <a:srgbClr val="FFFFFF"/>
                </a:solidFill>
                <a:latin typeface="Bebas Neue Regular" panose="00000500000000000000" pitchFamily="50" charset="0"/>
                <a:cs typeface="Carlito"/>
              </a:rPr>
              <a:t>scrub</a:t>
            </a:r>
            <a:endParaRPr sz="1600" dirty="0">
              <a:latin typeface="Bebas Neue Regular" panose="00000500000000000000" pitchFamily="50" charset="0"/>
              <a:cs typeface="Carlito"/>
            </a:endParaRPr>
          </a:p>
        </p:txBody>
      </p:sp>
      <p:pic>
        <p:nvPicPr>
          <p:cNvPr id="37" name="Imagen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02625" y="3606987"/>
            <a:ext cx="1553278" cy="963452"/>
          </a:xfrm>
          <a:prstGeom prst="rect">
            <a:avLst/>
          </a:prstGeom>
        </p:spPr>
      </p:pic>
      <p:sp>
        <p:nvSpPr>
          <p:cNvPr id="2" name="Rectángulo 1"/>
          <p:cNvSpPr/>
          <p:nvPr/>
        </p:nvSpPr>
        <p:spPr>
          <a:xfrm>
            <a:off x="-831105" y="2810922"/>
            <a:ext cx="2741713" cy="507831"/>
          </a:xfrm>
          <a:prstGeom prst="rect">
            <a:avLst/>
          </a:prstGeom>
        </p:spPr>
        <p:txBody>
          <a:bodyPr wrap="square">
            <a:spAutoFit/>
          </a:bodyPr>
          <a:lstStyle/>
          <a:p>
            <a:pPr marL="1612986">
              <a:spcBef>
                <a:spcPts val="613"/>
              </a:spcBef>
            </a:pPr>
            <a:r>
              <a:rPr lang="pt-BR" sz="1100" spc="-51" dirty="0" err="1">
                <a:solidFill>
                  <a:srgbClr val="093E68"/>
                </a:solidFill>
                <a:latin typeface="TT Commons" panose="02000506040000020004" pitchFamily="50" charset="0"/>
                <a:cs typeface="Arial"/>
              </a:rPr>
              <a:t>Volumen</a:t>
            </a:r>
            <a:r>
              <a:rPr lang="pt-BR" sz="1100" spc="-51" dirty="0">
                <a:solidFill>
                  <a:srgbClr val="093E68"/>
                </a:solidFill>
                <a:latin typeface="TT Commons" panose="02000506040000020004" pitchFamily="50" charset="0"/>
                <a:cs typeface="Arial"/>
              </a:rPr>
              <a:t>: 200 ml</a:t>
            </a:r>
          </a:p>
          <a:p>
            <a:pPr marL="1612986">
              <a:spcBef>
                <a:spcPts val="610"/>
              </a:spcBef>
            </a:pPr>
            <a:r>
              <a:rPr lang="pt-BR" sz="1100" spc="-51" dirty="0">
                <a:solidFill>
                  <a:srgbClr val="093E68"/>
                </a:solidFill>
                <a:latin typeface="TT Commons" panose="02000506040000020004" pitchFamily="50" charset="0"/>
                <a:cs typeface="Arial"/>
              </a:rPr>
              <a:t>Código: 0640534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0" y="1409700"/>
            <a:ext cx="6505107" cy="2956917"/>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spc="-93" dirty="0">
                <a:latin typeface="TT Commons" panose="02000506040000020004" pitchFamily="50" charset="0"/>
                <a:cs typeface="Arial"/>
              </a:rPr>
              <a:t>Óleo </a:t>
            </a:r>
            <a:r>
              <a:rPr sz="1600" spc="-76" dirty="0">
                <a:latin typeface="TT Commons" panose="02000506040000020004" pitchFamily="50" charset="0"/>
                <a:cs typeface="Arial"/>
              </a:rPr>
              <a:t>desmaquillante </a:t>
            </a:r>
            <a:r>
              <a:rPr sz="1600" spc="-51" dirty="0">
                <a:latin typeface="TT Commons" panose="02000506040000020004" pitchFamily="50" charset="0"/>
                <a:cs typeface="Arial"/>
              </a:rPr>
              <a:t>rostro </a:t>
            </a:r>
            <a:r>
              <a:rPr sz="1600" spc="-96" dirty="0">
                <a:latin typeface="TT Commons" panose="02000506040000020004" pitchFamily="50" charset="0"/>
                <a:cs typeface="Arial"/>
              </a:rPr>
              <a:t>y </a:t>
            </a:r>
            <a:r>
              <a:rPr sz="1600" spc="-76" dirty="0">
                <a:latin typeface="TT Commons" panose="02000506040000020004" pitchFamily="50" charset="0"/>
                <a:cs typeface="Arial"/>
              </a:rPr>
              <a:t>ojos </a:t>
            </a:r>
            <a:r>
              <a:rPr sz="1600" spc="-88" dirty="0">
                <a:latin typeface="TT Commons" panose="02000506040000020004" pitchFamily="50" charset="0"/>
                <a:cs typeface="Arial"/>
              </a:rPr>
              <a:t>500</a:t>
            </a:r>
            <a:r>
              <a:rPr sz="1600" spc="-294" dirty="0">
                <a:latin typeface="TT Commons" panose="02000506040000020004" pitchFamily="50" charset="0"/>
                <a:cs typeface="Arial"/>
              </a:rPr>
              <a:t> </a:t>
            </a:r>
            <a:r>
              <a:rPr sz="1600" spc="-45" dirty="0">
                <a:latin typeface="TT Commons" panose="02000506040000020004" pitchFamily="50" charset="0"/>
                <a:cs typeface="Arial"/>
              </a:rPr>
              <a:t>ml</a:t>
            </a:r>
            <a:endParaRPr sz="1600" dirty="0">
              <a:latin typeface="TT Commons" panose="02000506040000020004" pitchFamily="50" charset="0"/>
              <a:cs typeface="Arial"/>
            </a:endParaRPr>
          </a:p>
          <a:p>
            <a:pPr marL="265306" indent="-258135">
              <a:spcBef>
                <a:spcPts val="1519"/>
              </a:spcBef>
              <a:buChar char="•"/>
              <a:tabLst>
                <a:tab pos="264947" algn="l"/>
                <a:tab pos="265306" algn="l"/>
              </a:tabLst>
            </a:pPr>
            <a:r>
              <a:rPr sz="1600" spc="-76" dirty="0">
                <a:latin typeface="TT Commons" panose="02000506040000020004" pitchFamily="50" charset="0"/>
                <a:cs typeface="Arial"/>
              </a:rPr>
              <a:t>Ingredientes: </a:t>
            </a:r>
            <a:r>
              <a:rPr sz="1600" spc="-68" dirty="0">
                <a:latin typeface="TT Commons" panose="02000506040000020004" pitchFamily="50" charset="0"/>
                <a:cs typeface="Arial"/>
              </a:rPr>
              <a:t>aceite </a:t>
            </a:r>
            <a:r>
              <a:rPr sz="1600" spc="-82" dirty="0">
                <a:latin typeface="TT Commons" panose="02000506040000020004" pitchFamily="50" charset="0"/>
                <a:cs typeface="Arial"/>
              </a:rPr>
              <a:t>de </a:t>
            </a:r>
            <a:r>
              <a:rPr sz="1600" spc="-76" dirty="0">
                <a:latin typeface="TT Commons" panose="02000506040000020004" pitchFamily="50" charset="0"/>
                <a:cs typeface="Arial"/>
              </a:rPr>
              <a:t>girasol, </a:t>
            </a:r>
            <a:r>
              <a:rPr sz="1600" spc="-71" dirty="0">
                <a:latin typeface="TT Commons" panose="02000506040000020004" pitchFamily="50" charset="0"/>
                <a:cs typeface="Arial"/>
              </a:rPr>
              <a:t>aceite </a:t>
            </a:r>
            <a:r>
              <a:rPr sz="1600" spc="-85" dirty="0">
                <a:latin typeface="TT Commons" panose="02000506040000020004" pitchFamily="50" charset="0"/>
                <a:cs typeface="Arial"/>
              </a:rPr>
              <a:t>de </a:t>
            </a:r>
            <a:r>
              <a:rPr sz="1600" spc="-96" dirty="0">
                <a:latin typeface="TT Commons" panose="02000506040000020004" pitchFamily="50" charset="0"/>
                <a:cs typeface="Arial"/>
              </a:rPr>
              <a:t>zanahoria y </a:t>
            </a:r>
            <a:r>
              <a:rPr sz="1600" spc="-71" dirty="0">
                <a:latin typeface="TT Commons" panose="02000506040000020004" pitchFamily="50" charset="0"/>
                <a:cs typeface="Arial"/>
              </a:rPr>
              <a:t>aceite </a:t>
            </a:r>
            <a:r>
              <a:rPr sz="1600" spc="-85" dirty="0">
                <a:latin typeface="TT Commons" panose="02000506040000020004" pitchFamily="50" charset="0"/>
                <a:cs typeface="Arial"/>
              </a:rPr>
              <a:t>de germen</a:t>
            </a:r>
            <a:r>
              <a:rPr sz="1600" spc="-342" dirty="0">
                <a:latin typeface="TT Commons" panose="02000506040000020004" pitchFamily="50" charset="0"/>
                <a:cs typeface="Arial"/>
              </a:rPr>
              <a:t> </a:t>
            </a:r>
            <a:r>
              <a:rPr sz="1600" spc="-85" dirty="0">
                <a:latin typeface="TT Commons" panose="02000506040000020004" pitchFamily="50" charset="0"/>
                <a:cs typeface="Arial"/>
              </a:rPr>
              <a:t>de </a:t>
            </a:r>
            <a:r>
              <a:rPr sz="1600" spc="-34" dirty="0">
                <a:latin typeface="TT Commons" panose="02000506040000020004" pitchFamily="50" charset="0"/>
                <a:cs typeface="Arial"/>
              </a:rPr>
              <a:t>trigo.</a:t>
            </a:r>
            <a:endParaRPr sz="1600" dirty="0">
              <a:latin typeface="TT Commons" panose="02000506040000020004" pitchFamily="50" charset="0"/>
              <a:cs typeface="Arial"/>
            </a:endParaRPr>
          </a:p>
          <a:p>
            <a:pPr>
              <a:spcBef>
                <a:spcPts val="20"/>
              </a:spcBef>
              <a:buFont typeface="Arial"/>
              <a:buChar char="•"/>
            </a:pPr>
            <a:endParaRPr sz="1600" dirty="0">
              <a:latin typeface="TT Commons" panose="02000506040000020004" pitchFamily="50" charset="0"/>
              <a:cs typeface="Arial"/>
            </a:endParaRPr>
          </a:p>
          <a:p>
            <a:pPr marL="265306" marR="129785" indent="-258135">
              <a:lnSpc>
                <a:spcPct val="90000"/>
              </a:lnSpc>
              <a:buChar char="•"/>
              <a:tabLst>
                <a:tab pos="264947" algn="l"/>
                <a:tab pos="265306" algn="l"/>
              </a:tabLst>
            </a:pPr>
            <a:r>
              <a:rPr sz="1600" spc="-79" dirty="0">
                <a:latin typeface="TT Commons" panose="02000506040000020004" pitchFamily="50" charset="0"/>
                <a:cs typeface="Arial"/>
              </a:rPr>
              <a:t>Formulado </a:t>
            </a:r>
            <a:r>
              <a:rPr sz="1600" spc="-88" dirty="0">
                <a:latin typeface="TT Commons" panose="02000506040000020004" pitchFamily="50" charset="0"/>
                <a:cs typeface="Arial"/>
              </a:rPr>
              <a:t>con </a:t>
            </a:r>
            <a:r>
              <a:rPr sz="1600" spc="-85" dirty="0">
                <a:latin typeface="TT Commons" panose="02000506040000020004" pitchFamily="50" charset="0"/>
                <a:cs typeface="Arial"/>
              </a:rPr>
              <a:t>aceites </a:t>
            </a:r>
            <a:r>
              <a:rPr sz="1600" spc="-71" dirty="0">
                <a:latin typeface="TT Commons" panose="02000506040000020004" pitchFamily="50" charset="0"/>
                <a:cs typeface="Arial"/>
              </a:rPr>
              <a:t>naturales </a:t>
            </a:r>
            <a:r>
              <a:rPr sz="1600" spc="-76" dirty="0">
                <a:latin typeface="TT Commons" panose="02000506040000020004" pitchFamily="50" charset="0"/>
                <a:cs typeface="Arial"/>
              </a:rPr>
              <a:t>actúa </a:t>
            </a:r>
            <a:r>
              <a:rPr sz="1600" spc="-88" dirty="0">
                <a:latin typeface="TT Commons" panose="02000506040000020004" pitchFamily="50" charset="0"/>
                <a:cs typeface="Arial"/>
              </a:rPr>
              <a:t>como </a:t>
            </a:r>
            <a:r>
              <a:rPr sz="1600" spc="-51" dirty="0">
                <a:latin typeface="TT Commons" panose="02000506040000020004" pitchFamily="50" charset="0"/>
                <a:cs typeface="Arial"/>
              </a:rPr>
              <a:t>limpiador </a:t>
            </a:r>
            <a:r>
              <a:rPr sz="1600" spc="-96" dirty="0">
                <a:latin typeface="TT Commons" panose="02000506040000020004" pitchFamily="50" charset="0"/>
                <a:cs typeface="Arial"/>
              </a:rPr>
              <a:t>descongestivo, </a:t>
            </a:r>
            <a:r>
              <a:rPr sz="1600" spc="-62" dirty="0">
                <a:latin typeface="TT Commons" panose="02000506040000020004" pitchFamily="50" charset="0"/>
                <a:cs typeface="Arial"/>
              </a:rPr>
              <a:t>relajante </a:t>
            </a:r>
            <a:r>
              <a:rPr sz="1600" spc="-85" dirty="0">
                <a:latin typeface="TT Commons" panose="02000506040000020004" pitchFamily="50" charset="0"/>
                <a:cs typeface="Arial"/>
              </a:rPr>
              <a:t>de</a:t>
            </a:r>
            <a:r>
              <a:rPr sz="1600" spc="-240" dirty="0">
                <a:latin typeface="TT Commons" panose="02000506040000020004" pitchFamily="50" charset="0"/>
                <a:cs typeface="Arial"/>
              </a:rPr>
              <a:t> </a:t>
            </a:r>
            <a:r>
              <a:rPr sz="1600" spc="-71" dirty="0">
                <a:latin typeface="TT Commons" panose="02000506040000020004" pitchFamily="50" charset="0"/>
                <a:cs typeface="Arial"/>
              </a:rPr>
              <a:t>la  </a:t>
            </a:r>
            <a:r>
              <a:rPr sz="1600" spc="-45" dirty="0">
                <a:latin typeface="TT Commons" panose="02000506040000020004" pitchFamily="50" charset="0"/>
                <a:cs typeface="Arial"/>
              </a:rPr>
              <a:t>piel </a:t>
            </a:r>
            <a:r>
              <a:rPr sz="1600" spc="-96" dirty="0">
                <a:latin typeface="TT Commons" panose="02000506040000020004" pitchFamily="50" charset="0"/>
                <a:cs typeface="Arial"/>
              </a:rPr>
              <a:t>y </a:t>
            </a:r>
            <a:r>
              <a:rPr sz="1600" spc="-56" dirty="0">
                <a:latin typeface="TT Commons" panose="02000506040000020004" pitchFamily="50" charset="0"/>
                <a:cs typeface="Arial"/>
              </a:rPr>
              <a:t>fortalecedor </a:t>
            </a:r>
            <a:r>
              <a:rPr sz="1600" spc="-85" dirty="0">
                <a:latin typeface="TT Commons" panose="02000506040000020004" pitchFamily="50" charset="0"/>
                <a:cs typeface="Arial"/>
              </a:rPr>
              <a:t>de </a:t>
            </a:r>
            <a:r>
              <a:rPr sz="1600" spc="-71" dirty="0">
                <a:latin typeface="TT Commons" panose="02000506040000020004" pitchFamily="50" charset="0"/>
                <a:cs typeface="Arial"/>
              </a:rPr>
              <a:t>la </a:t>
            </a:r>
            <a:r>
              <a:rPr sz="1600" spc="-107" dirty="0">
                <a:latin typeface="TT Commons" panose="02000506040000020004" pitchFamily="50" charset="0"/>
                <a:cs typeface="Arial"/>
              </a:rPr>
              <a:t>pestañas. </a:t>
            </a:r>
            <a:r>
              <a:rPr sz="1600" spc="-172" dirty="0">
                <a:latin typeface="TT Commons" panose="02000506040000020004" pitchFamily="50" charset="0"/>
                <a:cs typeface="Arial"/>
              </a:rPr>
              <a:t>En </a:t>
            </a:r>
            <a:r>
              <a:rPr sz="1600" spc="-56" dirty="0">
                <a:latin typeface="TT Commons" panose="02000506040000020004" pitchFamily="50" charset="0"/>
                <a:cs typeface="Arial"/>
              </a:rPr>
              <a:t>contacto </a:t>
            </a:r>
            <a:r>
              <a:rPr sz="1600" spc="-85" dirty="0">
                <a:latin typeface="TT Commons" panose="02000506040000020004" pitchFamily="50" charset="0"/>
                <a:cs typeface="Arial"/>
              </a:rPr>
              <a:t>con </a:t>
            </a:r>
            <a:r>
              <a:rPr sz="1600" spc="-54" dirty="0">
                <a:latin typeface="TT Commons" panose="02000506040000020004" pitchFamily="50" charset="0"/>
                <a:cs typeface="Arial"/>
              </a:rPr>
              <a:t>el </a:t>
            </a:r>
            <a:r>
              <a:rPr sz="1600" spc="-119" dirty="0">
                <a:latin typeface="TT Commons" panose="02000506040000020004" pitchFamily="50" charset="0"/>
                <a:cs typeface="Arial"/>
              </a:rPr>
              <a:t>agua </a:t>
            </a:r>
            <a:r>
              <a:rPr sz="1600" spc="-141" dirty="0">
                <a:latin typeface="TT Commons" panose="02000506040000020004" pitchFamily="50" charset="0"/>
                <a:cs typeface="Arial"/>
              </a:rPr>
              <a:t>se </a:t>
            </a:r>
            <a:r>
              <a:rPr sz="1600" spc="-68" dirty="0">
                <a:latin typeface="TT Commons" panose="02000506040000020004" pitchFamily="50" charset="0"/>
                <a:cs typeface="Arial"/>
              </a:rPr>
              <a:t>transforma </a:t>
            </a:r>
            <a:r>
              <a:rPr sz="1600" spc="-85" dirty="0">
                <a:latin typeface="TT Commons" panose="02000506040000020004" pitchFamily="50" charset="0"/>
                <a:cs typeface="Arial"/>
              </a:rPr>
              <a:t>en </a:t>
            </a:r>
            <a:r>
              <a:rPr sz="1600" spc="-93" dirty="0">
                <a:latin typeface="TT Commons" panose="02000506040000020004" pitchFamily="50" charset="0"/>
                <a:cs typeface="Arial"/>
              </a:rPr>
              <a:t>una  </a:t>
            </a:r>
            <a:r>
              <a:rPr sz="1600" spc="-73" dirty="0">
                <a:latin typeface="TT Commons" panose="02000506040000020004" pitchFamily="50" charset="0"/>
                <a:cs typeface="Arial"/>
              </a:rPr>
              <a:t>emulsión </a:t>
            </a:r>
            <a:r>
              <a:rPr sz="1600" spc="-79" dirty="0">
                <a:latin typeface="TT Commons" panose="02000506040000020004" pitchFamily="50" charset="0"/>
                <a:cs typeface="Arial"/>
              </a:rPr>
              <a:t>que </a:t>
            </a:r>
            <a:r>
              <a:rPr sz="1600" spc="-85" dirty="0">
                <a:latin typeface="TT Commons" panose="02000506040000020004" pitchFamily="50" charset="0"/>
                <a:cs typeface="Arial"/>
              </a:rPr>
              <a:t>desmaquilla </a:t>
            </a:r>
            <a:r>
              <a:rPr sz="1600" spc="-73" dirty="0">
                <a:latin typeface="TT Commons" panose="02000506040000020004" pitchFamily="50" charset="0"/>
                <a:cs typeface="Arial"/>
              </a:rPr>
              <a:t>al </a:t>
            </a:r>
            <a:r>
              <a:rPr sz="1600" spc="-64" dirty="0">
                <a:latin typeface="TT Commons" panose="02000506040000020004" pitchFamily="50" charset="0"/>
                <a:cs typeface="Arial"/>
              </a:rPr>
              <a:t>instante, incluidos </a:t>
            </a:r>
            <a:r>
              <a:rPr sz="1600" spc="-82" dirty="0">
                <a:latin typeface="TT Commons" panose="02000506040000020004" pitchFamily="50" charset="0"/>
                <a:cs typeface="Arial"/>
              </a:rPr>
              <a:t>los </a:t>
            </a:r>
            <a:r>
              <a:rPr sz="1600" spc="-76" dirty="0">
                <a:latin typeface="TT Commons" panose="02000506040000020004" pitchFamily="50" charset="0"/>
                <a:cs typeface="Arial"/>
              </a:rPr>
              <a:t>resistentes </a:t>
            </a:r>
            <a:r>
              <a:rPr sz="1600" spc="-71" dirty="0">
                <a:latin typeface="TT Commons" panose="02000506040000020004" pitchFamily="50" charset="0"/>
                <a:cs typeface="Arial"/>
              </a:rPr>
              <a:t>al </a:t>
            </a:r>
            <a:r>
              <a:rPr sz="1600" spc="-104" dirty="0">
                <a:latin typeface="TT Commons" panose="02000506040000020004" pitchFamily="50" charset="0"/>
                <a:cs typeface="Arial"/>
              </a:rPr>
              <a:t>agua. </a:t>
            </a:r>
            <a:r>
              <a:rPr sz="1600" spc="-85" dirty="0">
                <a:latin typeface="TT Commons" panose="02000506040000020004" pitchFamily="50" charset="0"/>
                <a:cs typeface="Arial"/>
              </a:rPr>
              <a:t>Limpia  </a:t>
            </a:r>
            <a:r>
              <a:rPr sz="1600" spc="-56" dirty="0">
                <a:latin typeface="TT Commons" panose="02000506040000020004" pitchFamily="50" charset="0"/>
                <a:cs typeface="Arial"/>
              </a:rPr>
              <a:t>perfectamente </a:t>
            </a:r>
            <a:r>
              <a:rPr sz="1600" spc="-102" dirty="0">
                <a:latin typeface="TT Commons" panose="02000506040000020004" pitchFamily="50" charset="0"/>
                <a:cs typeface="Arial"/>
              </a:rPr>
              <a:t>pestañas </a:t>
            </a:r>
            <a:r>
              <a:rPr sz="1600" spc="-96" dirty="0">
                <a:latin typeface="TT Commons" panose="02000506040000020004" pitchFamily="50" charset="0"/>
                <a:cs typeface="Arial"/>
              </a:rPr>
              <a:t>y </a:t>
            </a:r>
            <a:r>
              <a:rPr sz="1600" spc="-45" dirty="0">
                <a:latin typeface="TT Commons" panose="02000506040000020004" pitchFamily="50" charset="0"/>
                <a:cs typeface="Arial"/>
              </a:rPr>
              <a:t>contorno </a:t>
            </a:r>
            <a:r>
              <a:rPr sz="1600" spc="-82" dirty="0">
                <a:latin typeface="TT Commons" panose="02000506040000020004" pitchFamily="50" charset="0"/>
                <a:cs typeface="Arial"/>
              </a:rPr>
              <a:t>de </a:t>
            </a:r>
            <a:r>
              <a:rPr sz="1600" spc="-64" dirty="0">
                <a:latin typeface="TT Commons" panose="02000506040000020004" pitchFamily="50" charset="0"/>
                <a:cs typeface="Arial"/>
              </a:rPr>
              <a:t>todos </a:t>
            </a:r>
            <a:r>
              <a:rPr sz="1600" spc="-85" dirty="0">
                <a:latin typeface="TT Commons" panose="02000506040000020004" pitchFamily="50" charset="0"/>
                <a:cs typeface="Arial"/>
              </a:rPr>
              <a:t>los </a:t>
            </a:r>
            <a:r>
              <a:rPr sz="1600" spc="-51" dirty="0">
                <a:latin typeface="TT Commons" panose="02000506040000020004" pitchFamily="50" charset="0"/>
                <a:cs typeface="Arial"/>
              </a:rPr>
              <a:t>tipos </a:t>
            </a:r>
            <a:r>
              <a:rPr sz="1600" spc="-85" dirty="0">
                <a:latin typeface="TT Commons" panose="02000506040000020004" pitchFamily="50" charset="0"/>
                <a:cs typeface="Arial"/>
              </a:rPr>
              <a:t>de </a:t>
            </a:r>
            <a:r>
              <a:rPr sz="1600" spc="-64" dirty="0">
                <a:latin typeface="TT Commons" panose="02000506040000020004" pitchFamily="50" charset="0"/>
                <a:cs typeface="Arial"/>
              </a:rPr>
              <a:t>maquillaje</a:t>
            </a:r>
            <a:r>
              <a:rPr sz="1600" spc="-287" dirty="0">
                <a:latin typeface="TT Commons" panose="02000506040000020004" pitchFamily="50" charset="0"/>
                <a:cs typeface="Arial"/>
              </a:rPr>
              <a:t> </a:t>
            </a:r>
            <a:r>
              <a:rPr sz="1600" spc="-71" dirty="0">
                <a:latin typeface="TT Commons" panose="02000506040000020004" pitchFamily="50" charset="0"/>
                <a:cs typeface="Arial"/>
              </a:rPr>
              <a:t>ojos.</a:t>
            </a:r>
            <a:endParaRPr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2868" indent="-258135">
              <a:lnSpc>
                <a:spcPct val="90000"/>
              </a:lnSpc>
              <a:spcBef>
                <a:spcPts val="3"/>
              </a:spcBef>
              <a:buChar char="•"/>
              <a:tabLst>
                <a:tab pos="264947" algn="l"/>
                <a:tab pos="265306" algn="l"/>
              </a:tabLst>
            </a:pPr>
            <a:r>
              <a:rPr sz="1600" spc="-51" dirty="0">
                <a:latin typeface="TT Commons" panose="02000506040000020004" pitchFamily="50" charset="0"/>
                <a:cs typeface="Arial"/>
              </a:rPr>
              <a:t>Modo </a:t>
            </a:r>
            <a:r>
              <a:rPr sz="1600" spc="-85" dirty="0">
                <a:latin typeface="TT Commons" panose="02000506040000020004" pitchFamily="50" charset="0"/>
                <a:cs typeface="Arial"/>
              </a:rPr>
              <a:t>de </a:t>
            </a:r>
            <a:r>
              <a:rPr sz="1600" spc="-68" dirty="0">
                <a:latin typeface="TT Commons" panose="02000506040000020004" pitchFamily="50" charset="0"/>
                <a:cs typeface="Arial"/>
              </a:rPr>
              <a:t>empleo: aplicar </a:t>
            </a:r>
            <a:r>
              <a:rPr sz="1600" spc="-82" dirty="0">
                <a:latin typeface="TT Commons" panose="02000506040000020004" pitchFamily="50" charset="0"/>
                <a:cs typeface="Arial"/>
              </a:rPr>
              <a:t>sobre </a:t>
            </a:r>
            <a:r>
              <a:rPr sz="1600" spc="-54" dirty="0">
                <a:latin typeface="TT Commons" panose="02000506040000020004" pitchFamily="50" charset="0"/>
                <a:cs typeface="Arial"/>
              </a:rPr>
              <a:t>rostro, </a:t>
            </a:r>
            <a:r>
              <a:rPr sz="1600" spc="-102" dirty="0">
                <a:latin typeface="TT Commons" panose="02000506040000020004" pitchFamily="50" charset="0"/>
                <a:cs typeface="Arial"/>
              </a:rPr>
              <a:t>pestañas </a:t>
            </a:r>
            <a:r>
              <a:rPr sz="1600" spc="-96" dirty="0">
                <a:latin typeface="TT Commons" panose="02000506040000020004" pitchFamily="50" charset="0"/>
                <a:cs typeface="Arial"/>
              </a:rPr>
              <a:t>y </a:t>
            </a:r>
            <a:r>
              <a:rPr sz="1600" spc="-82" dirty="0">
                <a:latin typeface="TT Commons" panose="02000506040000020004" pitchFamily="50" charset="0"/>
                <a:cs typeface="Arial"/>
              </a:rPr>
              <a:t>párpados. </a:t>
            </a:r>
            <a:r>
              <a:rPr sz="1600" spc="-167" dirty="0">
                <a:latin typeface="TT Commons" panose="02000506040000020004" pitchFamily="50" charset="0"/>
                <a:cs typeface="Arial"/>
              </a:rPr>
              <a:t>A </a:t>
            </a:r>
            <a:r>
              <a:rPr sz="1600" spc="-59" dirty="0">
                <a:latin typeface="TT Commons" panose="02000506040000020004" pitchFamily="50" charset="0"/>
                <a:cs typeface="Arial"/>
              </a:rPr>
              <a:t>continuación, </a:t>
            </a:r>
            <a:r>
              <a:rPr sz="1600" spc="-96" dirty="0">
                <a:latin typeface="TT Commons" panose="02000506040000020004" pitchFamily="50" charset="0"/>
                <a:cs typeface="Arial"/>
              </a:rPr>
              <a:t>masajear  </a:t>
            </a:r>
            <a:r>
              <a:rPr sz="1600" spc="-90" dirty="0">
                <a:latin typeface="TT Commons" panose="02000506040000020004" pitchFamily="50" charset="0"/>
                <a:cs typeface="Arial"/>
              </a:rPr>
              <a:t>suavemente </a:t>
            </a:r>
            <a:r>
              <a:rPr sz="1600" spc="-85" dirty="0">
                <a:latin typeface="TT Commons" panose="02000506040000020004" pitchFamily="50" charset="0"/>
                <a:cs typeface="Arial"/>
              </a:rPr>
              <a:t>con </a:t>
            </a:r>
            <a:r>
              <a:rPr sz="1600" spc="-82" dirty="0">
                <a:latin typeface="TT Commons" panose="02000506040000020004" pitchFamily="50" charset="0"/>
                <a:cs typeface="Arial"/>
              </a:rPr>
              <a:t>los </a:t>
            </a:r>
            <a:r>
              <a:rPr sz="1600" spc="-93" dirty="0">
                <a:latin typeface="TT Commons" panose="02000506040000020004" pitchFamily="50" charset="0"/>
                <a:cs typeface="Arial"/>
              </a:rPr>
              <a:t>dedos </a:t>
            </a:r>
            <a:r>
              <a:rPr sz="1600" spc="-79" dirty="0">
                <a:latin typeface="TT Commons" panose="02000506040000020004" pitchFamily="50" charset="0"/>
                <a:cs typeface="Arial"/>
              </a:rPr>
              <a:t>humedecidos </a:t>
            </a:r>
            <a:r>
              <a:rPr sz="1600" spc="-82" dirty="0">
                <a:latin typeface="TT Commons" panose="02000506040000020004" pitchFamily="50" charset="0"/>
                <a:cs typeface="Arial"/>
              </a:rPr>
              <a:t>en </a:t>
            </a:r>
            <a:r>
              <a:rPr sz="1600" spc="-119" dirty="0">
                <a:latin typeface="TT Commons" panose="02000506040000020004" pitchFamily="50" charset="0"/>
                <a:cs typeface="Arial"/>
              </a:rPr>
              <a:t>agua </a:t>
            </a:r>
            <a:r>
              <a:rPr sz="1600" spc="-96" dirty="0">
                <a:latin typeface="TT Commons" panose="02000506040000020004" pitchFamily="50" charset="0"/>
                <a:cs typeface="Arial"/>
              </a:rPr>
              <a:t>hasta </a:t>
            </a:r>
            <a:r>
              <a:rPr sz="1600" spc="-76" dirty="0">
                <a:latin typeface="TT Commons" panose="02000506040000020004" pitchFamily="50" charset="0"/>
                <a:cs typeface="Arial"/>
              </a:rPr>
              <a:t>que </a:t>
            </a:r>
            <a:r>
              <a:rPr sz="1600" spc="-54" dirty="0">
                <a:latin typeface="TT Commons" panose="02000506040000020004" pitchFamily="50" charset="0"/>
                <a:cs typeface="Arial"/>
              </a:rPr>
              <a:t>el </a:t>
            </a:r>
            <a:r>
              <a:rPr sz="1600" spc="-68" dirty="0">
                <a:latin typeface="TT Commons" panose="02000506040000020004" pitchFamily="50" charset="0"/>
                <a:cs typeface="Arial"/>
              </a:rPr>
              <a:t>aceite </a:t>
            </a:r>
            <a:r>
              <a:rPr sz="1600" spc="-141" dirty="0">
                <a:latin typeface="TT Commons" panose="02000506040000020004" pitchFamily="50" charset="0"/>
                <a:cs typeface="Arial"/>
              </a:rPr>
              <a:t>se </a:t>
            </a:r>
            <a:r>
              <a:rPr sz="1600" spc="-56" dirty="0">
                <a:latin typeface="TT Commons" panose="02000506040000020004" pitchFamily="50" charset="0"/>
                <a:cs typeface="Arial"/>
              </a:rPr>
              <a:t>transforme </a:t>
            </a:r>
            <a:r>
              <a:rPr sz="1600" spc="-85" dirty="0">
                <a:latin typeface="TT Commons" panose="02000506040000020004" pitchFamily="50" charset="0"/>
                <a:cs typeface="Arial"/>
              </a:rPr>
              <a:t>en  una </a:t>
            </a:r>
            <a:r>
              <a:rPr sz="1600" spc="-68" dirty="0">
                <a:latin typeface="TT Commons" panose="02000506040000020004" pitchFamily="50" charset="0"/>
                <a:cs typeface="Arial"/>
              </a:rPr>
              <a:t>emulsión. </a:t>
            </a:r>
            <a:r>
              <a:rPr sz="1600" spc="-73" dirty="0">
                <a:latin typeface="TT Commons" panose="02000506040000020004" pitchFamily="50" charset="0"/>
                <a:cs typeface="Arial"/>
              </a:rPr>
              <a:t>Retirar </a:t>
            </a:r>
            <a:r>
              <a:rPr sz="1600" spc="-96" dirty="0">
                <a:latin typeface="TT Commons" panose="02000506040000020004" pitchFamily="50" charset="0"/>
                <a:cs typeface="Arial"/>
              </a:rPr>
              <a:t>y </a:t>
            </a:r>
            <a:r>
              <a:rPr sz="1600" spc="-76" dirty="0">
                <a:latin typeface="TT Commons" panose="02000506040000020004" pitchFamily="50" charset="0"/>
                <a:cs typeface="Arial"/>
              </a:rPr>
              <a:t>aclarar </a:t>
            </a:r>
            <a:r>
              <a:rPr sz="1600" spc="-85" dirty="0">
                <a:latin typeface="TT Commons" panose="02000506040000020004" pitchFamily="50" charset="0"/>
                <a:cs typeface="Arial"/>
              </a:rPr>
              <a:t>con </a:t>
            </a:r>
            <a:r>
              <a:rPr sz="1600" spc="-121" dirty="0">
                <a:latin typeface="TT Commons" panose="02000506040000020004" pitchFamily="50" charset="0"/>
                <a:cs typeface="Arial"/>
              </a:rPr>
              <a:t>agua </a:t>
            </a:r>
            <a:r>
              <a:rPr sz="1600" spc="-64" dirty="0">
                <a:latin typeface="TT Commons" panose="02000506040000020004" pitchFamily="50" charset="0"/>
                <a:cs typeface="Arial"/>
              </a:rPr>
              <a:t>templada, </a:t>
            </a:r>
            <a:r>
              <a:rPr sz="1600" spc="-76" dirty="0">
                <a:latin typeface="TT Commons" panose="02000506040000020004" pitchFamily="50" charset="0"/>
                <a:cs typeface="Arial"/>
              </a:rPr>
              <a:t>pudiéndose </a:t>
            </a:r>
            <a:r>
              <a:rPr sz="1600" spc="-73" dirty="0">
                <a:latin typeface="TT Commons" panose="02000506040000020004" pitchFamily="50" charset="0"/>
                <a:cs typeface="Arial"/>
              </a:rPr>
              <a:t>realizar </a:t>
            </a:r>
            <a:r>
              <a:rPr sz="1600" spc="-85" dirty="0">
                <a:latin typeface="TT Commons" panose="02000506040000020004" pitchFamily="50" charset="0"/>
                <a:cs typeface="Arial"/>
              </a:rPr>
              <a:t>con </a:t>
            </a:r>
            <a:r>
              <a:rPr sz="1600" spc="-73" dirty="0">
                <a:latin typeface="TT Commons" panose="02000506040000020004" pitchFamily="50" charset="0"/>
                <a:cs typeface="Arial"/>
              </a:rPr>
              <a:t>la </a:t>
            </a:r>
            <a:r>
              <a:rPr sz="1600" spc="-104" dirty="0">
                <a:latin typeface="TT Commons" panose="02000506040000020004" pitchFamily="50" charset="0"/>
                <a:cs typeface="Arial"/>
              </a:rPr>
              <a:t>ayuda  </a:t>
            </a:r>
            <a:r>
              <a:rPr sz="1600" spc="-82" dirty="0">
                <a:latin typeface="TT Commons" panose="02000506040000020004" pitchFamily="50" charset="0"/>
                <a:cs typeface="Arial"/>
              </a:rPr>
              <a:t>de </a:t>
            </a:r>
            <a:r>
              <a:rPr sz="1600" spc="-59" dirty="0">
                <a:latin typeface="TT Commons" panose="02000506040000020004" pitchFamily="50" charset="0"/>
                <a:cs typeface="Arial"/>
              </a:rPr>
              <a:t>un </a:t>
            </a:r>
            <a:r>
              <a:rPr sz="1600" spc="-90" dirty="0">
                <a:latin typeface="TT Commons" panose="02000506040000020004" pitchFamily="50" charset="0"/>
                <a:cs typeface="Arial"/>
              </a:rPr>
              <a:t>disco </a:t>
            </a:r>
            <a:r>
              <a:rPr sz="1600" spc="-82" dirty="0">
                <a:latin typeface="TT Commons" panose="02000506040000020004" pitchFamily="50" charset="0"/>
                <a:cs typeface="Arial"/>
              </a:rPr>
              <a:t>de </a:t>
            </a:r>
            <a:r>
              <a:rPr sz="1600" spc="-76" dirty="0">
                <a:latin typeface="TT Commons" panose="02000506040000020004" pitchFamily="50" charset="0"/>
                <a:cs typeface="Arial"/>
              </a:rPr>
              <a:t>algodón </a:t>
            </a:r>
            <a:r>
              <a:rPr sz="1600" spc="-71" dirty="0">
                <a:latin typeface="TT Commons" panose="02000506040000020004" pitchFamily="50" charset="0"/>
                <a:cs typeface="Arial"/>
              </a:rPr>
              <a:t>humedecido </a:t>
            </a:r>
            <a:r>
              <a:rPr sz="1600" spc="-82" dirty="0">
                <a:latin typeface="TT Commons" panose="02000506040000020004" pitchFamily="50" charset="0"/>
                <a:cs typeface="Arial"/>
              </a:rPr>
              <a:t>en</a:t>
            </a:r>
            <a:r>
              <a:rPr sz="1600" spc="-96" dirty="0">
                <a:latin typeface="TT Commons" panose="02000506040000020004" pitchFamily="50" charset="0"/>
                <a:cs typeface="Arial"/>
              </a:rPr>
              <a:t> </a:t>
            </a:r>
            <a:r>
              <a:rPr sz="1600" spc="-107" dirty="0">
                <a:latin typeface="TT Commons" panose="02000506040000020004" pitchFamily="50" charset="0"/>
                <a:cs typeface="Arial"/>
              </a:rPr>
              <a:t>agua.</a:t>
            </a:r>
            <a:endParaRPr sz="1600" dirty="0">
              <a:latin typeface="TT Commons" panose="02000506040000020004" pitchFamily="50" charset="0"/>
              <a:cs typeface="Arial"/>
            </a:endParaRPr>
          </a:p>
        </p:txBody>
      </p:sp>
      <p:sp>
        <p:nvSpPr>
          <p:cNvPr id="3" name="object 3"/>
          <p:cNvSpPr txBox="1"/>
          <p:nvPr/>
        </p:nvSpPr>
        <p:spPr>
          <a:xfrm>
            <a:off x="2641600" y="4445726"/>
            <a:ext cx="6194055"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spc="-93" dirty="0">
                <a:latin typeface="TT Commons" panose="02000506040000020004" pitchFamily="50" charset="0"/>
                <a:cs typeface="Arial"/>
              </a:rPr>
              <a:t>Combinar </a:t>
            </a:r>
            <a:r>
              <a:rPr sz="1600" spc="-90" dirty="0">
                <a:latin typeface="TT Commons" panose="02000506040000020004" pitchFamily="50" charset="0"/>
                <a:cs typeface="Arial"/>
              </a:rPr>
              <a:t>con </a:t>
            </a:r>
            <a:r>
              <a:rPr sz="1600" spc="-54" dirty="0">
                <a:latin typeface="TT Commons" panose="02000506040000020004" pitchFamily="50" charset="0"/>
                <a:cs typeface="Arial"/>
              </a:rPr>
              <a:t>otros </a:t>
            </a:r>
            <a:r>
              <a:rPr sz="1600" spc="-68" dirty="0">
                <a:latin typeface="TT Commons" panose="02000506040000020004" pitchFamily="50" charset="0"/>
                <a:cs typeface="Arial"/>
              </a:rPr>
              <a:t>productos: </a:t>
            </a:r>
            <a:r>
              <a:rPr sz="1600" spc="-147" dirty="0">
                <a:latin typeface="TT Commons" panose="02000506040000020004" pitchFamily="50" charset="0"/>
                <a:cs typeface="Arial"/>
              </a:rPr>
              <a:t>Para </a:t>
            </a:r>
            <a:r>
              <a:rPr sz="1600" spc="-56" dirty="0">
                <a:latin typeface="TT Commons" panose="02000506040000020004" pitchFamily="50" charset="0"/>
                <a:cs typeface="Arial"/>
              </a:rPr>
              <a:t>doble </a:t>
            </a:r>
            <a:r>
              <a:rPr sz="1600" spc="-73" dirty="0">
                <a:latin typeface="TT Commons" panose="02000506040000020004" pitchFamily="50" charset="0"/>
                <a:cs typeface="Arial"/>
              </a:rPr>
              <a:t>desmaquillado </a:t>
            </a:r>
            <a:r>
              <a:rPr sz="1600" spc="-127" dirty="0">
                <a:latin typeface="TT Commons" panose="02000506040000020004" pitchFamily="50" charset="0"/>
                <a:cs typeface="Arial"/>
              </a:rPr>
              <a:t>Japonés </a:t>
            </a:r>
            <a:r>
              <a:rPr sz="1600" spc="-82" dirty="0">
                <a:latin typeface="TT Commons" panose="02000506040000020004" pitchFamily="50" charset="0"/>
                <a:cs typeface="Arial"/>
              </a:rPr>
              <a:t>en </a:t>
            </a:r>
            <a:r>
              <a:rPr sz="1600" spc="-28" dirty="0">
                <a:latin typeface="TT Commons" panose="02000506040000020004" pitchFamily="50" charset="0"/>
                <a:cs typeface="Arial"/>
              </a:rPr>
              <a:t>todo </a:t>
            </a:r>
            <a:r>
              <a:rPr sz="1600" spc="-11" dirty="0">
                <a:latin typeface="TT Commons" panose="02000506040000020004" pitchFamily="50" charset="0"/>
                <a:cs typeface="Arial"/>
              </a:rPr>
              <a:t>tipo</a:t>
            </a:r>
            <a:r>
              <a:rPr sz="1600" spc="-158" dirty="0">
                <a:latin typeface="TT Commons" panose="02000506040000020004" pitchFamily="50" charset="0"/>
                <a:cs typeface="Arial"/>
              </a:rPr>
              <a:t> </a:t>
            </a:r>
            <a:r>
              <a:rPr sz="1600" spc="-82" dirty="0">
                <a:latin typeface="TT Commons" panose="02000506040000020004" pitchFamily="50" charset="0"/>
                <a:cs typeface="Arial"/>
              </a:rPr>
              <a:t>de  </a:t>
            </a:r>
            <a:r>
              <a:rPr sz="1600" spc="-76" dirty="0">
                <a:latin typeface="TT Commons" panose="02000506040000020004" pitchFamily="50" charset="0"/>
                <a:cs typeface="Arial"/>
              </a:rPr>
              <a:t>pieles </a:t>
            </a:r>
            <a:r>
              <a:rPr sz="1600" spc="-96" dirty="0">
                <a:latin typeface="TT Commons" panose="02000506040000020004" pitchFamily="50" charset="0"/>
                <a:cs typeface="Arial"/>
              </a:rPr>
              <a:t>y </a:t>
            </a:r>
            <a:r>
              <a:rPr sz="1600" spc="-56" dirty="0">
                <a:latin typeface="TT Commons" panose="02000506040000020004" pitchFamily="50" charset="0"/>
                <a:cs typeface="Arial"/>
              </a:rPr>
              <a:t>previo </a:t>
            </a:r>
            <a:r>
              <a:rPr sz="1600" spc="-138" dirty="0">
                <a:latin typeface="TT Commons" panose="02000506040000020004" pitchFamily="50" charset="0"/>
                <a:cs typeface="Arial"/>
              </a:rPr>
              <a:t>a </a:t>
            </a:r>
            <a:r>
              <a:rPr sz="1600" spc="-62" dirty="0">
                <a:latin typeface="TT Commons" panose="02000506040000020004" pitchFamily="50" charset="0"/>
                <a:cs typeface="Arial"/>
              </a:rPr>
              <a:t>cualquier </a:t>
            </a:r>
            <a:r>
              <a:rPr sz="1600" spc="-14" dirty="0">
                <a:latin typeface="TT Commons" panose="02000506040000020004" pitchFamily="50" charset="0"/>
                <a:cs typeface="Arial"/>
              </a:rPr>
              <a:t>otro </a:t>
            </a:r>
            <a:r>
              <a:rPr sz="1600" spc="-37" dirty="0">
                <a:latin typeface="TT Commons" panose="02000506040000020004" pitchFamily="50" charset="0"/>
                <a:cs typeface="Arial"/>
              </a:rPr>
              <a:t>tratamiento </a:t>
            </a:r>
            <a:r>
              <a:rPr sz="1600" spc="-133" dirty="0">
                <a:latin typeface="TT Commons" panose="02000506040000020004" pitchFamily="50" charset="0"/>
                <a:cs typeface="Arial"/>
              </a:rPr>
              <a:t>más</a:t>
            </a:r>
            <a:r>
              <a:rPr sz="1600" spc="-167" dirty="0">
                <a:latin typeface="TT Commons" panose="02000506040000020004" pitchFamily="50" charset="0"/>
                <a:cs typeface="Arial"/>
              </a:rPr>
              <a:t> </a:t>
            </a:r>
            <a:r>
              <a:rPr sz="1600" spc="-82" dirty="0">
                <a:latin typeface="TT Commons" panose="02000506040000020004" pitchFamily="50" charset="0"/>
                <a:cs typeface="Arial"/>
              </a:rPr>
              <a:t>específico.</a:t>
            </a:r>
            <a:endParaRPr sz="1600" dirty="0">
              <a:latin typeface="TT Commons" panose="02000506040000020004" pitchFamily="50" charset="0"/>
              <a:cs typeface="Arial"/>
            </a:endParaRPr>
          </a:p>
        </p:txBody>
      </p:sp>
      <p:sp>
        <p:nvSpPr>
          <p:cNvPr id="6" name="object 6"/>
          <p:cNvSpPr/>
          <p:nvPr/>
        </p:nvSpPr>
        <p:spPr>
          <a:xfrm>
            <a:off x="517034" y="4726004"/>
            <a:ext cx="2011637" cy="3312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553171" y="4704494"/>
            <a:ext cx="1938502" cy="425903"/>
          </a:xfrm>
          <a:prstGeom prst="rect">
            <a:avLst/>
          </a:prstGeom>
          <a:blipFill>
            <a:blip r:embed="rId4" cstate="print"/>
            <a:stretch>
              <a:fillRect/>
            </a:stretch>
          </a:blipFill>
        </p:spPr>
        <p:txBody>
          <a:bodyPr wrap="square" lIns="0" tIns="0" rIns="0" bIns="0" rtlCol="0"/>
          <a:lstStyle/>
          <a:p>
            <a:endParaRPr sz="597"/>
          </a:p>
        </p:txBody>
      </p:sp>
      <p:sp>
        <p:nvSpPr>
          <p:cNvPr id="8" name="object 8"/>
          <p:cNvSpPr/>
          <p:nvPr/>
        </p:nvSpPr>
        <p:spPr>
          <a:xfrm>
            <a:off x="550590" y="4748375"/>
            <a:ext cx="1947106" cy="267587"/>
          </a:xfrm>
          <a:prstGeom prst="rect">
            <a:avLst/>
          </a:prstGeom>
          <a:blipFill>
            <a:blip r:embed="rId5" cstate="print"/>
            <a:stretch>
              <a:fillRect/>
            </a:stretch>
          </a:blipFill>
        </p:spPr>
        <p:txBody>
          <a:bodyPr wrap="square" lIns="0" tIns="0" rIns="0" bIns="0" rtlCol="0"/>
          <a:lstStyle/>
          <a:p>
            <a:endParaRPr sz="597"/>
          </a:p>
        </p:txBody>
      </p:sp>
      <p:sp>
        <p:nvSpPr>
          <p:cNvPr id="9" name="object 9"/>
          <p:cNvSpPr txBox="1"/>
          <p:nvPr/>
        </p:nvSpPr>
        <p:spPr>
          <a:xfrm>
            <a:off x="682806" y="4761138"/>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571305" y="3645018"/>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8</a:t>
            </a:fld>
            <a:endParaRPr spc="6" dirty="0"/>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7622" y="1327068"/>
            <a:ext cx="926933" cy="33043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0" y="1409700"/>
            <a:ext cx="6505107" cy="292819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Gel desmaquillarte facial 500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agentes de limpieza extra suaves.</a:t>
            </a:r>
          </a:p>
          <a:p>
            <a:pPr>
              <a:spcBef>
                <a:spcPts val="14"/>
              </a:spcBef>
              <a:buFont typeface="Arial"/>
              <a:buChar char="•"/>
            </a:pPr>
            <a:endParaRPr sz="1600" dirty="0">
              <a:latin typeface="TT Commons" panose="02000506040000020004" pitchFamily="50" charset="0"/>
              <a:cs typeface="Arial"/>
            </a:endParaRPr>
          </a:p>
          <a:p>
            <a:pPr marL="265306" marR="223717" indent="-258135">
              <a:lnSpc>
                <a:spcPts val="1705"/>
              </a:lnSpc>
              <a:buChar char="•"/>
              <a:tabLst>
                <a:tab pos="264947" algn="l"/>
                <a:tab pos="265306" algn="l"/>
              </a:tabLst>
            </a:pPr>
            <a:r>
              <a:rPr sz="1600" dirty="0">
                <a:latin typeface="TT Commons" panose="02000506040000020004" pitchFamily="50" charset="0"/>
                <a:cs typeface="Arial"/>
              </a:rPr>
              <a:t>Este Gel libre de aceites y perfume, se transforma en una espuma limpiadora que  desmaquilla y elimina las impurezas de la piel para que esté perfectamente limpia y  fresca. Fácil de aclarar, su textura elimina el exceso de grasa, impurezas y  contaminantes.</a:t>
            </a:r>
          </a:p>
          <a:p>
            <a:pPr>
              <a:spcBef>
                <a:spcPts val="28"/>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Modo de empleo: Aplicar MAKEUP REMOVER GEL sobre el rostro con los dedos  humedecidos en agua y masajear con suaves masajes circulares hasta que aparezca  una espuma suave, evitando el contorno de los ojos. Retirar con agua templada o con  la ayuda de un algodón humedecido en agua.</a:t>
            </a:r>
          </a:p>
        </p:txBody>
      </p:sp>
      <p:sp>
        <p:nvSpPr>
          <p:cNvPr id="3" name="object 3"/>
          <p:cNvSpPr txBox="1"/>
          <p:nvPr/>
        </p:nvSpPr>
        <p:spPr>
          <a:xfrm>
            <a:off x="2641600" y="4445726"/>
            <a:ext cx="6232984"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spc="-93" dirty="0">
                <a:latin typeface="TT Commons" panose="02000506040000020004" pitchFamily="50" charset="0"/>
                <a:cs typeface="Arial"/>
              </a:rPr>
              <a:t>Combinar </a:t>
            </a:r>
            <a:r>
              <a:rPr sz="1600" spc="-90" dirty="0">
                <a:latin typeface="TT Commons" panose="02000506040000020004" pitchFamily="50" charset="0"/>
                <a:cs typeface="Arial"/>
              </a:rPr>
              <a:t>con </a:t>
            </a:r>
            <a:r>
              <a:rPr sz="1600" spc="-54" dirty="0">
                <a:latin typeface="TT Commons" panose="02000506040000020004" pitchFamily="50" charset="0"/>
                <a:cs typeface="Arial"/>
              </a:rPr>
              <a:t>otros </a:t>
            </a:r>
            <a:r>
              <a:rPr sz="1600" spc="-68" dirty="0">
                <a:latin typeface="TT Commons" panose="02000506040000020004" pitchFamily="50" charset="0"/>
                <a:cs typeface="Arial"/>
              </a:rPr>
              <a:t>productos: </a:t>
            </a:r>
            <a:r>
              <a:rPr sz="1600" spc="-147" dirty="0">
                <a:latin typeface="TT Commons" panose="02000506040000020004" pitchFamily="50" charset="0"/>
                <a:cs typeface="Arial"/>
              </a:rPr>
              <a:t>Para </a:t>
            </a:r>
            <a:r>
              <a:rPr sz="1600" spc="-56" dirty="0">
                <a:latin typeface="TT Commons" panose="02000506040000020004" pitchFamily="50" charset="0"/>
                <a:cs typeface="Arial"/>
              </a:rPr>
              <a:t>doble </a:t>
            </a:r>
            <a:r>
              <a:rPr sz="1600" spc="-73" dirty="0">
                <a:latin typeface="TT Commons" panose="02000506040000020004" pitchFamily="50" charset="0"/>
                <a:cs typeface="Arial"/>
              </a:rPr>
              <a:t>desmaquillado </a:t>
            </a:r>
            <a:r>
              <a:rPr sz="1600" spc="-127" dirty="0">
                <a:latin typeface="TT Commons" panose="02000506040000020004" pitchFamily="50" charset="0"/>
                <a:cs typeface="Arial"/>
              </a:rPr>
              <a:t>Japonés </a:t>
            </a:r>
            <a:r>
              <a:rPr sz="1600" spc="-82" dirty="0">
                <a:latin typeface="TT Commons" panose="02000506040000020004" pitchFamily="50" charset="0"/>
                <a:cs typeface="Arial"/>
              </a:rPr>
              <a:t>en </a:t>
            </a:r>
            <a:r>
              <a:rPr sz="1600" spc="-28" dirty="0">
                <a:latin typeface="TT Commons" panose="02000506040000020004" pitchFamily="50" charset="0"/>
                <a:cs typeface="Arial"/>
              </a:rPr>
              <a:t>todo </a:t>
            </a:r>
            <a:r>
              <a:rPr sz="1600" spc="-11" dirty="0">
                <a:latin typeface="TT Commons" panose="02000506040000020004" pitchFamily="50" charset="0"/>
                <a:cs typeface="Arial"/>
              </a:rPr>
              <a:t>tipo</a:t>
            </a:r>
            <a:r>
              <a:rPr sz="1600" spc="-158" dirty="0">
                <a:latin typeface="TT Commons" panose="02000506040000020004" pitchFamily="50" charset="0"/>
                <a:cs typeface="Arial"/>
              </a:rPr>
              <a:t> </a:t>
            </a:r>
            <a:r>
              <a:rPr sz="1600" spc="-82" dirty="0">
                <a:latin typeface="TT Commons" panose="02000506040000020004" pitchFamily="50" charset="0"/>
                <a:cs typeface="Arial"/>
              </a:rPr>
              <a:t>de  </a:t>
            </a:r>
            <a:r>
              <a:rPr sz="1600" spc="-76" dirty="0">
                <a:latin typeface="TT Commons" panose="02000506040000020004" pitchFamily="50" charset="0"/>
                <a:cs typeface="Arial"/>
              </a:rPr>
              <a:t>pieles </a:t>
            </a:r>
            <a:r>
              <a:rPr sz="1600" spc="-96" dirty="0">
                <a:latin typeface="TT Commons" panose="02000506040000020004" pitchFamily="50" charset="0"/>
                <a:cs typeface="Arial"/>
              </a:rPr>
              <a:t>y </a:t>
            </a:r>
            <a:r>
              <a:rPr sz="1600" spc="-56" dirty="0">
                <a:latin typeface="TT Commons" panose="02000506040000020004" pitchFamily="50" charset="0"/>
                <a:cs typeface="Arial"/>
              </a:rPr>
              <a:t>previo </a:t>
            </a:r>
            <a:r>
              <a:rPr sz="1600" spc="-138" dirty="0">
                <a:latin typeface="TT Commons" panose="02000506040000020004" pitchFamily="50" charset="0"/>
                <a:cs typeface="Arial"/>
              </a:rPr>
              <a:t>a </a:t>
            </a:r>
            <a:r>
              <a:rPr sz="1600" spc="-62" dirty="0">
                <a:latin typeface="TT Commons" panose="02000506040000020004" pitchFamily="50" charset="0"/>
                <a:cs typeface="Arial"/>
              </a:rPr>
              <a:t>cualquier </a:t>
            </a:r>
            <a:r>
              <a:rPr sz="1600" spc="-14" dirty="0">
                <a:latin typeface="TT Commons" panose="02000506040000020004" pitchFamily="50" charset="0"/>
                <a:cs typeface="Arial"/>
              </a:rPr>
              <a:t>otro </a:t>
            </a:r>
            <a:r>
              <a:rPr sz="1600" spc="-37" dirty="0">
                <a:latin typeface="TT Commons" panose="02000506040000020004" pitchFamily="50" charset="0"/>
                <a:cs typeface="Arial"/>
              </a:rPr>
              <a:t>tratamiento </a:t>
            </a:r>
            <a:r>
              <a:rPr sz="1600" spc="-133" dirty="0">
                <a:latin typeface="TT Commons" panose="02000506040000020004" pitchFamily="50" charset="0"/>
                <a:cs typeface="Arial"/>
              </a:rPr>
              <a:t>más</a:t>
            </a:r>
            <a:r>
              <a:rPr sz="1600" spc="-167" dirty="0">
                <a:latin typeface="TT Commons" panose="02000506040000020004" pitchFamily="50" charset="0"/>
                <a:cs typeface="Arial"/>
              </a:rPr>
              <a:t> </a:t>
            </a:r>
            <a:r>
              <a:rPr sz="1600" spc="-82" dirty="0">
                <a:latin typeface="TT Commons" panose="02000506040000020004" pitchFamily="50" charset="0"/>
                <a:cs typeface="Arial"/>
              </a:rPr>
              <a:t>específico.</a:t>
            </a:r>
            <a:endParaRPr sz="1600" dirty="0">
              <a:latin typeface="TT Commons" panose="02000506040000020004" pitchFamily="50" charset="0"/>
              <a:cs typeface="Arial"/>
            </a:endParaRPr>
          </a:p>
        </p:txBody>
      </p:sp>
      <p:grpSp>
        <p:nvGrpSpPr>
          <p:cNvPr id="4" name="object 4"/>
          <p:cNvGrpSpPr/>
          <p:nvPr/>
        </p:nvGrpSpPr>
        <p:grpSpPr>
          <a:xfrm>
            <a:off x="522192" y="461601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507492" y="7263383"/>
              <a:ext cx="3198875"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749058" y="4672659"/>
            <a:ext cx="1549454"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4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571305" y="3556539"/>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9</a:t>
            </a:fld>
            <a:endParaRPr spc="6" dirty="0"/>
          </a:p>
        </p:txBody>
      </p:sp>
      <p:sp>
        <p:nvSpPr>
          <p:cNvPr id="15"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PRODUCTOS PROFESIONALES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77" y="1067017"/>
            <a:ext cx="967677" cy="34831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7124</TotalTime>
  <Words>2673</Words>
  <Application>Microsoft Office PowerPoint</Application>
  <PresentationFormat>Personalizado</PresentationFormat>
  <Paragraphs>283</Paragraphs>
  <Slides>25</Slides>
  <Notes>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25</vt:i4>
      </vt:variant>
    </vt:vector>
  </HeadingPairs>
  <TitlesOfParts>
    <vt:vector size="39" baseType="lpstr">
      <vt:lpstr>Arial</vt:lpstr>
      <vt:lpstr>Bebas Neue Regular</vt:lpstr>
      <vt:lpstr>Calibri</vt:lpstr>
      <vt:lpstr>Carlito</vt:lpstr>
      <vt:lpstr>Gotham Book</vt:lpstr>
      <vt:lpstr>Gotham Rounded Book</vt:lpstr>
      <vt:lpstr>Tahoma</vt:lpstr>
      <vt:lpstr>TeXGyreAdventor</vt:lpstr>
      <vt:lpstr>Times New Roman</vt:lpstr>
      <vt:lpstr>Trebuchet MS</vt:lpstr>
      <vt:lpstr>TT Commons</vt:lpstr>
      <vt:lpstr>TT Commons Light</vt:lpstr>
      <vt:lpstr>Verdana</vt:lpstr>
      <vt:lpstr>Tema4 atache</vt:lpstr>
      <vt:lpstr>Presentación de PowerPoint</vt:lpstr>
      <vt:lpstr>índice</vt:lpstr>
      <vt:lpstr>Presentación de PowerPoint</vt:lpstr>
      <vt:lpstr>Presentación de PowerPoint</vt:lpstr>
      <vt:lpstr>INGREDIENTES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25</cp:revision>
  <dcterms:created xsi:type="dcterms:W3CDTF">2021-05-19T09:38:14Z</dcterms:created>
  <dcterms:modified xsi:type="dcterms:W3CDTF">2024-01-31T11:54:52Z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2016</vt:lpwstr>
  </property>
  <property fmtid="{D5CDD505-2E9C-101B-9397-08002B2CF9AE}" pid="4" name="LastSaved">
    <vt:filetime>2021-05-19T00:00:00Z</vt:filetime>
  </property>
</Properties>
</file>