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26"/>
  </p:notesMasterIdLst>
  <p:sldIdLst>
    <p:sldId id="281" r:id="rId2"/>
    <p:sldId id="257" r:id="rId3"/>
    <p:sldId id="258" r:id="rId4"/>
    <p:sldId id="282" r:id="rId5"/>
    <p:sldId id="260" r:id="rId6"/>
    <p:sldId id="261" r:id="rId7"/>
    <p:sldId id="287" r:id="rId8"/>
    <p:sldId id="288" r:id="rId9"/>
    <p:sldId id="289" r:id="rId10"/>
    <p:sldId id="290" r:id="rId11"/>
    <p:sldId id="29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83" r:id="rId25"/>
  </p:sldIdLst>
  <p:sldSz cx="10160000" cy="5715000"/>
  <p:notesSz cx="17995900" cy="9004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8" userDrawn="1">
          <p15:clr>
            <a:srgbClr val="A4A3A4"/>
          </p15:clr>
        </p15:guide>
        <p15:guide id="2" pos="1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2" y="120"/>
      </p:cViewPr>
      <p:guideLst>
        <p:guide orient="horz" pos="1828"/>
        <p:guide pos="12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193338" y="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C77E-8C29-4857-946A-5F1343B5D5C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297613" y="1125538"/>
            <a:ext cx="5400675" cy="303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00225" y="4333875"/>
            <a:ext cx="14395450" cy="354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5345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193338" y="855345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49F7-407B-42EE-8495-CC12BE92BE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4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49F7-407B-42EE-8495-CC12BE92BE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7359"/>
            <a:ext cx="8763000" cy="3516333"/>
          </a:xfrm>
        </p:spPr>
        <p:txBody>
          <a:bodyPr>
            <a:normAutofit/>
          </a:bodyPr>
          <a:lstStyle>
            <a:lvl1pPr marL="0" indent="0" algn="l">
              <a:buNone/>
              <a:defRPr sz="1667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ES" dirty="0" smtClean="0"/>
              <a:t>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8500" y="372409"/>
            <a:ext cx="1769395" cy="5027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7" dirty="0" smtClean="0">
                <a:latin typeface="Bebas Neue Regular" panose="00000500000000000000" pitchFamily="50" charset="0"/>
              </a:rPr>
              <a:t>ANTIOXIDANTES</a:t>
            </a:r>
            <a:endParaRPr lang="es-ES" sz="2667" dirty="0">
              <a:latin typeface="Bebas Neue Regular" panose="00000500000000000000" pitchFamily="50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10160000" cy="5715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372"/>
            <a:ext cx="7172092" cy="4617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5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170C-E5A7-46E8-9FF6-145373DD2470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AC75B473-98F4-4B5A-B573-DD412AD82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170C-E5A7-46E8-9FF6-145373DD2470}" type="datetimeFigureOut">
              <a:rPr lang="es-ES" smtClean="0"/>
              <a:t>31/01/2024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AC75B473-98F4-4B5A-B573-DD412AD82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372"/>
            <a:ext cx="917239" cy="4617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447"/>
            <a:ext cx="3177686" cy="14448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1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667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jpg"/><Relationship Id="rId7" Type="http://schemas.openxmlformats.org/officeDocument/2006/relationships/image" Target="../media/image2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-114300"/>
            <a:ext cx="3034733" cy="20932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1333500"/>
            <a:ext cx="10820400" cy="43669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43191" y="3969361"/>
            <a:ext cx="2093843" cy="663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9" b="1" dirty="0" smtClean="0">
                <a:latin typeface="Gotham Rounded Book" pitchFamily="50" charset="0"/>
                <a:cs typeface="Gotham Book" pitchFamily="50" charset="0"/>
              </a:rPr>
              <a:t>TRAINING</a:t>
            </a:r>
            <a:endParaRPr lang="es-ES" sz="2799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7" b="34030"/>
          <a:stretch/>
        </p:blipFill>
        <p:spPr>
          <a:xfrm>
            <a:off x="3229075" y="2857500"/>
            <a:ext cx="43220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61377" y="1181100"/>
            <a:ext cx="8153812" cy="420546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r>
              <a:rPr lang="es-ES" sz="1600" b="1" spc="-8" dirty="0" smtClean="0">
                <a:latin typeface="TT Commons" panose="02000506040000020004" pitchFamily="50" charset="0"/>
                <a:cs typeface="Carlito"/>
              </a:rPr>
              <a:t>Proteínas </a:t>
            </a:r>
            <a:r>
              <a:rPr lang="es-ES" sz="1600" b="1" spc="-3" dirty="0">
                <a:latin typeface="TT Commons" panose="02000506040000020004" pitchFamily="50" charset="0"/>
                <a:cs typeface="Carlito"/>
              </a:rPr>
              <a:t>de la </a:t>
            </a:r>
            <a:r>
              <a:rPr lang="es-ES" sz="1600" b="1" spc="-3" dirty="0" smtClean="0">
                <a:latin typeface="TT Commons" panose="02000506040000020004" pitchFamily="50" charset="0"/>
                <a:cs typeface="Carlito"/>
              </a:rPr>
              <a:t>leche: </a:t>
            </a:r>
          </a:p>
          <a:p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Previenen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los daños del estrés oxidativo y el envejecimiento prematuro. Actúan como un potente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activo </a:t>
            </a:r>
            <a:r>
              <a:rPr lang="es-ES" sz="1600" b="1" spc="-11" dirty="0" err="1">
                <a:latin typeface="TT Commons" panose="02000506040000020004" pitchFamily="50" charset="0"/>
                <a:cs typeface="Carlito"/>
              </a:rPr>
              <a:t>antiedad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ya que aportan vitalidad y energía a las células e inducen la síntesis de colágeno mejorando así la firmeza y suavidad cutánea y es eficaz como activo iluminador de la 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piel.</a:t>
            </a:r>
            <a:endParaRPr lang="en-US" sz="1600" spc="-11" dirty="0">
              <a:latin typeface="TT Commons" panose="02000506040000020004" pitchFamily="50" charset="0"/>
              <a:cs typeface="Carli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spc="-11" dirty="0">
                <a:latin typeface="TT Commons" panose="02000506040000020004" pitchFamily="50" charset="0"/>
                <a:cs typeface="Carlito"/>
              </a:rPr>
              <a:t>Estimula la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regeneración celular</a:t>
            </a:r>
            <a:endParaRPr lang="en-US" sz="1600" b="1" spc="-11" dirty="0">
              <a:latin typeface="TT Commons" panose="02000506040000020004" pitchFamily="50" charset="0"/>
              <a:cs typeface="Carli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spc="-11" dirty="0">
                <a:latin typeface="TT Commons" panose="02000506040000020004" pitchFamily="50" charset="0"/>
                <a:cs typeface="Carlito"/>
              </a:rPr>
              <a:t>Promueve la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síntesis de ATP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 (la molécula portadora de la energía primaria para todas las formas de vida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)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y la producción de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colágeno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</a:t>
            </a:r>
            <a:endParaRPr lang="en-US" sz="1600" spc="-11" dirty="0">
              <a:latin typeface="TT Commons" panose="02000506040000020004" pitchFamily="50" charset="0"/>
              <a:cs typeface="Carli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spc="-11" dirty="0">
                <a:latin typeface="TT Commons" panose="02000506040000020004" pitchFamily="50" charset="0"/>
                <a:cs typeface="Carlito"/>
              </a:rPr>
              <a:t>Protege de los impactos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proinflamatorios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externos: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Calma y suaviza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la piel eficazmente y acelera la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reducción de rojeces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e irritaciones</a:t>
            </a:r>
            <a:endParaRPr lang="en-US" sz="1600" spc="-11" dirty="0">
              <a:latin typeface="TT Commons" panose="02000506040000020004" pitchFamily="50" charset="0"/>
              <a:cs typeface="Carli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Disminuye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la síntesis de 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melanina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spc="-11" dirty="0">
              <a:latin typeface="TT Commons" panose="02000506040000020004" pitchFamily="50" charset="0"/>
              <a:cs typeface="Carlito"/>
            </a:endParaRPr>
          </a:p>
          <a:p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Solución de </a:t>
            </a:r>
            <a:r>
              <a:rPr lang="es-ES" sz="1600" b="1" spc="-11" dirty="0" err="1">
                <a:latin typeface="TT Commons" panose="02000506040000020004" pitchFamily="50" charset="0"/>
                <a:cs typeface="Carlito"/>
              </a:rPr>
              <a:t>dihidroavenantramida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 D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.</a:t>
            </a:r>
          </a:p>
          <a:p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Las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 </a:t>
            </a:r>
            <a:r>
              <a:rPr lang="es-ES" sz="1600" b="1" spc="-11" dirty="0" err="1">
                <a:latin typeface="TT Commons" panose="02000506040000020004" pitchFamily="50" charset="0"/>
                <a:cs typeface="Carlito"/>
              </a:rPr>
              <a:t>avenantramidas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 son unos 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polifenoles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 que se encuentran casi exclusivamente en la avena. Según  estudios científicos, estos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antioxidantes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combaten la oxidación celular, y tienen un efecto 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antiinflamatorio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. Las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avenantramidas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también ayudan a reducir la irritación de la piel y recuden el prurito gracias a sus propiedades </a:t>
            </a:r>
            <a:r>
              <a:rPr lang="es-ES" sz="1600" b="1" spc="-11" dirty="0" smtClean="0">
                <a:latin typeface="TT Commons" panose="02000506040000020004" pitchFamily="50" charset="0"/>
                <a:cs typeface="Carlito"/>
              </a:rPr>
              <a:t>antihistamínicas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.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 marL="297931" marR="2868" indent="-291119">
              <a:spcBef>
                <a:spcPts val="54"/>
              </a:spcBef>
              <a:buAutoNum type="arabicPeriod" startAt="6"/>
              <a:tabLst>
                <a:tab pos="297931" algn="l"/>
                <a:tab pos="298289" algn="l"/>
              </a:tabLst>
            </a:pPr>
            <a:endParaRPr lang="es-ES" sz="1600" b="1" spc="-8" dirty="0" smtClean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3386376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Ingredientes PRINCIPALES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11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509764" y="1138115"/>
            <a:ext cx="8691210" cy="3713021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7171" marR="2868">
              <a:tabLst>
                <a:tab pos="200772" algn="l"/>
              </a:tabLst>
            </a:pPr>
            <a:r>
              <a:rPr sz="1600" b="1" i="1" spc="-6" dirty="0" err="1" smtClean="0">
                <a:latin typeface="TT Commons" panose="02000506040000020004" pitchFamily="50" charset="0"/>
                <a:cs typeface="Carlito"/>
              </a:rPr>
              <a:t>Alantoína</a:t>
            </a:r>
            <a:r>
              <a:rPr sz="1600" b="1" i="1" spc="-6" dirty="0">
                <a:latin typeface="TT Commons" panose="02000506040000020004" pitchFamily="50" charset="0"/>
                <a:cs typeface="Carlito"/>
              </a:rPr>
              <a:t>: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Incrementa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la acción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calmante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y </a:t>
            </a:r>
            <a:r>
              <a:rPr sz="1600" spc="-11" dirty="0">
                <a:latin typeface="TT Commons" panose="02000506040000020004" pitchFamily="50" charset="0"/>
                <a:cs typeface="Carlito"/>
              </a:rPr>
              <a:t>promueve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y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acelera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los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procesos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de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repacación </a:t>
            </a:r>
            <a:r>
              <a:rPr sz="1600" spc="-11" dirty="0">
                <a:latin typeface="TT Commons" panose="02000506040000020004" pitchFamily="50" charset="0"/>
                <a:cs typeface="Carlito"/>
              </a:rPr>
              <a:t>natural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de la 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piel.</a:t>
            </a:r>
            <a:endParaRPr sz="1600" dirty="0">
              <a:latin typeface="TT Commons" panose="02000506040000020004" pitchFamily="50" charset="0"/>
              <a:cs typeface="Carlito"/>
            </a:endParaRPr>
          </a:p>
          <a:p>
            <a:pPr marL="7171" marR="370711">
              <a:tabLst>
                <a:tab pos="200772" algn="l"/>
              </a:tabLst>
            </a:pPr>
            <a:endParaRPr lang="es-ES" sz="1600" b="1" i="1" spc="-6" dirty="0">
              <a:latin typeface="TT Commons" panose="02000506040000020004" pitchFamily="50" charset="0"/>
              <a:cs typeface="Carlito"/>
            </a:endParaRPr>
          </a:p>
          <a:p>
            <a:pPr marL="7171" marR="370711">
              <a:tabLst>
                <a:tab pos="200772" algn="l"/>
              </a:tabLst>
            </a:pPr>
            <a:r>
              <a:rPr sz="1600" b="1" i="1" spc="-6" dirty="0" err="1" smtClean="0">
                <a:latin typeface="TT Commons" panose="02000506040000020004" pitchFamily="50" charset="0"/>
                <a:cs typeface="Carlito"/>
              </a:rPr>
              <a:t>Provitamina</a:t>
            </a:r>
            <a:r>
              <a:rPr sz="1600" b="1" i="1" spc="-6" dirty="0" smtClean="0">
                <a:latin typeface="TT Commons" panose="02000506040000020004" pitchFamily="50" charset="0"/>
                <a:cs typeface="Carlito"/>
              </a:rPr>
              <a:t> </a:t>
            </a:r>
            <a:r>
              <a:rPr sz="1600" b="1" i="1" spc="-3" dirty="0">
                <a:latin typeface="TT Commons" panose="02000506040000020004" pitchFamily="50" charset="0"/>
                <a:cs typeface="Carlito"/>
              </a:rPr>
              <a:t>B5: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propiedades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anti-inflamatorias, mejora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a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regeneración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celular y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deja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la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piel </a:t>
            </a:r>
            <a:r>
              <a:rPr sz="1600" spc="-11" dirty="0">
                <a:latin typeface="TT Commons" panose="02000506040000020004" pitchFamily="50" charset="0"/>
                <a:cs typeface="Carlito"/>
              </a:rPr>
              <a:t>suave </a:t>
            </a:r>
            <a:r>
              <a:rPr sz="1600" spc="-3" dirty="0">
                <a:latin typeface="TT Commons" panose="02000506040000020004" pitchFamily="50" charset="0"/>
                <a:cs typeface="Carlito"/>
              </a:rPr>
              <a:t>y 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elástica.</a:t>
            </a:r>
            <a:endParaRPr sz="1600" dirty="0">
              <a:latin typeface="TT Commons" panose="02000506040000020004" pitchFamily="50" charset="0"/>
              <a:cs typeface="Carlito"/>
            </a:endParaRPr>
          </a:p>
          <a:p>
            <a:pPr>
              <a:spcBef>
                <a:spcPts val="3"/>
              </a:spcBef>
            </a:pPr>
            <a:endParaRPr lang="es-ES" sz="1600" dirty="0" smtClean="0">
              <a:latin typeface="TT Commons" panose="02000506040000020004" pitchFamily="50" charset="0"/>
              <a:cs typeface="Carlito"/>
            </a:endParaRPr>
          </a:p>
          <a:p>
            <a:pPr marL="6812" marR="2868">
              <a:spcBef>
                <a:spcPts val="54"/>
              </a:spcBef>
              <a:tabLst>
                <a:tab pos="297931" algn="l"/>
                <a:tab pos="298289" algn="l"/>
              </a:tabLst>
            </a:pPr>
            <a:r>
              <a:rPr lang="es-ES" sz="1600" b="1" spc="-8" dirty="0" err="1">
                <a:latin typeface="TT Commons" panose="02000506040000020004" pitchFamily="50" charset="0"/>
                <a:cs typeface="Carlito"/>
              </a:rPr>
              <a:t>Kaolín</a:t>
            </a:r>
            <a:r>
              <a:rPr lang="es-ES" sz="1600" b="1" spc="-8" dirty="0">
                <a:latin typeface="TT Commons" panose="02000506040000020004" pitchFamily="50" charset="0"/>
                <a:cs typeface="Carlito"/>
              </a:rPr>
              <a:t>: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empleado </a:t>
            </a:r>
            <a:r>
              <a:rPr lang="es-ES" sz="1600" spc="-14" dirty="0">
                <a:latin typeface="TT Commons" panose="02000506040000020004" pitchFamily="50" charset="0"/>
                <a:cs typeface="Carlito"/>
              </a:rPr>
              <a:t>durante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siglos por sus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excelentes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propiedades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purificantes,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elimina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impurezas,  toxinas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y el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exceso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de</a:t>
            </a:r>
            <a:r>
              <a:rPr lang="es-ES" sz="1600" spc="3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grasa.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>
              <a:spcBef>
                <a:spcPts val="3"/>
              </a:spcBef>
            </a:pP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 marL="7171">
              <a:tabLst>
                <a:tab pos="200772" algn="l"/>
              </a:tabLst>
            </a:pPr>
            <a:r>
              <a:rPr lang="es-ES" sz="1600" b="1" spc="-6" dirty="0">
                <a:latin typeface="TT Commons" panose="02000506040000020004" pitchFamily="50" charset="0"/>
                <a:cs typeface="Carlito"/>
              </a:rPr>
              <a:t>Óxido </a:t>
            </a:r>
            <a:r>
              <a:rPr lang="es-ES" sz="1600" b="1" spc="-3" dirty="0">
                <a:latin typeface="TT Commons" panose="02000506040000020004" pitchFamily="50" charset="0"/>
                <a:cs typeface="Carlito"/>
              </a:rPr>
              <a:t>de </a:t>
            </a:r>
            <a:r>
              <a:rPr lang="es-ES" sz="1600" b="1" spc="-6" dirty="0">
                <a:latin typeface="TT Commons" panose="02000506040000020004" pitchFamily="50" charset="0"/>
                <a:cs typeface="Carlito"/>
              </a:rPr>
              <a:t>zinc: </a:t>
            </a:r>
            <a:r>
              <a:rPr lang="es-ES" sz="1600" spc="-23" dirty="0">
                <a:latin typeface="TT Commons" panose="02000506040000020004" pitchFamily="50" charset="0"/>
                <a:cs typeface="Carlito"/>
              </a:rPr>
              <a:t>protector, </a:t>
            </a:r>
            <a:r>
              <a:rPr lang="es-ES" sz="1600" spc="-8" dirty="0" err="1">
                <a:latin typeface="TT Commons" panose="02000506040000020004" pitchFamily="50" charset="0"/>
                <a:cs typeface="Carlito"/>
              </a:rPr>
              <a:t>antiirritante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y</a:t>
            </a:r>
            <a:r>
              <a:rPr lang="es-ES" sz="1600" spc="82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calmante.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>
              <a:lnSpc>
                <a:spcPct val="100000"/>
              </a:lnSpc>
            </a:pP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 marL="7171">
              <a:spcBef>
                <a:spcPts val="3"/>
              </a:spcBef>
              <a:tabLst>
                <a:tab pos="200772" algn="l"/>
              </a:tabLst>
            </a:pPr>
            <a:r>
              <a:rPr lang="es-ES" sz="1600" b="1" spc="-6" dirty="0">
                <a:latin typeface="TT Commons" panose="02000506040000020004" pitchFamily="50" charset="0"/>
                <a:cs typeface="Carlito"/>
              </a:rPr>
              <a:t>Gel </a:t>
            </a:r>
            <a:r>
              <a:rPr lang="es-ES" sz="1600" b="1" spc="-3" dirty="0">
                <a:latin typeface="TT Commons" panose="02000506040000020004" pitchFamily="50" charset="0"/>
                <a:cs typeface="Carlito"/>
              </a:rPr>
              <a:t>de aloe </a:t>
            </a:r>
            <a:r>
              <a:rPr lang="es-ES" sz="1600" b="1" spc="-14" dirty="0">
                <a:latin typeface="TT Commons" panose="02000506040000020004" pitchFamily="50" charset="0"/>
                <a:cs typeface="Carlito"/>
              </a:rPr>
              <a:t>vera: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purificante, </a:t>
            </a:r>
            <a:r>
              <a:rPr lang="es-ES" sz="1600" spc="-20" dirty="0">
                <a:latin typeface="TT Commons" panose="02000506040000020004" pitchFamily="50" charset="0"/>
                <a:cs typeface="Carlito"/>
              </a:rPr>
              <a:t>regenerador,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calmante, </a:t>
            </a:r>
            <a:r>
              <a:rPr lang="es-ES" sz="1600" spc="-14" dirty="0">
                <a:latin typeface="TT Commons" panose="02000506040000020004" pitchFamily="50" charset="0"/>
                <a:cs typeface="Carlito"/>
              </a:rPr>
              <a:t>hidratante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y</a:t>
            </a:r>
            <a:r>
              <a:rPr lang="es-ES" sz="1600" spc="147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protectora.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>
              <a:lnSpc>
                <a:spcPct val="100000"/>
              </a:lnSpc>
            </a:pP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 marL="7171">
              <a:tabLst>
                <a:tab pos="265306" algn="l"/>
              </a:tabLst>
            </a:pPr>
            <a:r>
              <a:rPr lang="es-ES" sz="1600" b="1" spc="-8" dirty="0" err="1">
                <a:latin typeface="TT Commons" panose="02000506040000020004" pitchFamily="50" charset="0"/>
                <a:cs typeface="Carlito"/>
              </a:rPr>
              <a:t>Olivem</a:t>
            </a:r>
            <a:r>
              <a:rPr lang="es-ES" sz="1600" b="1" spc="-8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b="1" spc="-6" dirty="0">
                <a:latin typeface="TT Commons" panose="02000506040000020004" pitchFamily="50" charset="0"/>
                <a:cs typeface="Carlito"/>
              </a:rPr>
              <a:t>300: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agente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derivado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del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aceite de </a:t>
            </a:r>
            <a:r>
              <a:rPr lang="es-ES" sz="1600" spc="-8" dirty="0">
                <a:latin typeface="TT Commons" panose="02000506040000020004" pitchFamily="50" charset="0"/>
                <a:cs typeface="Carlito"/>
              </a:rPr>
              <a:t>oliva con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propiedades emolientes </a:t>
            </a:r>
            <a:r>
              <a:rPr lang="es-ES" sz="1600" spc="-3" dirty="0">
                <a:latin typeface="TT Commons" panose="02000506040000020004" pitchFamily="50" charset="0"/>
                <a:cs typeface="Carlito"/>
              </a:rPr>
              <a:t>y</a:t>
            </a:r>
            <a:r>
              <a:rPr lang="es-ES" sz="1600" spc="152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spc="-6" dirty="0">
                <a:latin typeface="TT Commons" panose="02000506040000020004" pitchFamily="50" charset="0"/>
                <a:cs typeface="Carlito"/>
              </a:rPr>
              <a:t>calmantes.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  <a:p>
            <a:pPr>
              <a:spcBef>
                <a:spcPts val="3"/>
              </a:spcBef>
              <a:buAutoNum type="arabicPeriod"/>
            </a:pP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1729641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ingredientes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87151" y="3412635"/>
            <a:ext cx="3212185" cy="283877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7170">
              <a:spcBef>
                <a:spcPts val="54"/>
              </a:spcBef>
            </a:pPr>
            <a:r>
              <a:rPr lang="es-ES" spc="300" dirty="0" smtClean="0">
                <a:latin typeface="Bebas Neue Regular" panose="00000500000000000000" pitchFamily="50" charset="0"/>
                <a:cs typeface="Arial"/>
              </a:rPr>
              <a:t>TRATAMIENTOS PROFESIONALES</a:t>
            </a:r>
            <a:endParaRPr lang="es-ES" spc="300" dirty="0">
              <a:latin typeface="Bebas Neue Regular" panose="00000500000000000000" pitchFamily="50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5918" y="3433630"/>
            <a:ext cx="2740188" cy="283877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7170">
              <a:spcBef>
                <a:spcPts val="54"/>
              </a:spcBef>
            </a:pPr>
            <a:r>
              <a:rPr spc="300" dirty="0">
                <a:latin typeface="Bebas Neue Regular" panose="00000500000000000000" pitchFamily="50" charset="0"/>
                <a:cs typeface="Arial"/>
              </a:rPr>
              <a:t>Tratamientos para casa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7530" y="3828299"/>
            <a:ext cx="9510032" cy="1370654"/>
          </a:xfrm>
          <a:prstGeom prst="rect">
            <a:avLst/>
          </a:prstGeom>
        </p:spPr>
        <p:txBody>
          <a:bodyPr vert="horz" wrap="square" lIns="0" tIns="34058" rIns="0" bIns="0" rtlCol="0">
            <a:spAutoFit/>
          </a:bodyPr>
          <a:lstStyle/>
          <a:p>
            <a:pPr marL="258135" marR="255267" algn="ctr">
              <a:lnSpc>
                <a:spcPts val="1711"/>
              </a:lnSpc>
              <a:spcBef>
                <a:spcPts val="268"/>
              </a:spcBef>
            </a:pPr>
            <a:r>
              <a:rPr sz="1600" dirty="0">
                <a:latin typeface="TT Commons" panose="02000506040000020004" pitchFamily="50" charset="0"/>
                <a:cs typeface="Arial"/>
              </a:rPr>
              <a:t>La línea de pieles sensibles de ATACHE, </a:t>
            </a:r>
            <a:r>
              <a:rPr lang="es-ES" sz="1600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sz="1600" dirty="0" smtClean="0">
                <a:latin typeface="TT Commons" panose="02000506040000020004" pitchFamily="50" charset="0"/>
                <a:cs typeface="Arial"/>
              </a:rPr>
              <a:t>Soft </a:t>
            </a:r>
            <a:r>
              <a:rPr sz="1600" dirty="0">
                <a:latin typeface="TT Commons" panose="02000506040000020004" pitchFamily="50" charset="0"/>
                <a:cs typeface="Arial"/>
              </a:rPr>
              <a:t>Derm, es una solución que aporta productos calmantes, reparadores,  protectores y relajantes que devuelven el equilibrio a las pieles más sensibles desde su limpieza y cuidado diario.</a:t>
            </a:r>
          </a:p>
          <a:p>
            <a:pPr algn="ctr">
              <a:spcBef>
                <a:spcPts val="17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 marR="2868" algn="ctr">
              <a:lnSpc>
                <a:spcPts val="1705"/>
              </a:lnSpc>
            </a:pPr>
            <a:r>
              <a:rPr sz="1600" dirty="0">
                <a:latin typeface="TT Commons" panose="02000506040000020004" pitchFamily="50" charset="0"/>
                <a:cs typeface="Arial"/>
              </a:rPr>
              <a:t>Con el agua termal como base de la formulación, gracias a sus productos se cubren las necesidades básicas de las pieles  sensibles: limpieza diaria, hidratación y protección</a:t>
            </a: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698500" y="445037"/>
            <a:ext cx="6026586" cy="332399"/>
          </a:xfrm>
        </p:spPr>
        <p:txBody>
          <a:bodyPr/>
          <a:lstStyle/>
          <a:p>
            <a:r>
              <a:rPr lang="es-ES" sz="2400" spc="300" dirty="0">
                <a:latin typeface="Bebas Neue Regular" panose="00000500000000000000" pitchFamily="50" charset="0"/>
                <a:cs typeface="Arial"/>
              </a:rPr>
              <a:t>Hidratación y cuidado para pieles </a:t>
            </a:r>
            <a:r>
              <a:rPr lang="es-ES" sz="2400" spc="300" dirty="0" smtClean="0">
                <a:latin typeface="Bebas Neue Regular" panose="00000500000000000000" pitchFamily="50" charset="0"/>
                <a:cs typeface="Arial"/>
              </a:rPr>
              <a:t>sensibles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92963" y="946141"/>
            <a:ext cx="2636443" cy="2493261"/>
            <a:chOff x="919557" y="908597"/>
            <a:chExt cx="2636443" cy="249326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563" y="2331178"/>
              <a:ext cx="330079" cy="94216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71" y="1708269"/>
              <a:ext cx="1043858" cy="169358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635" y="929871"/>
              <a:ext cx="674365" cy="242736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57" y="908597"/>
              <a:ext cx="674365" cy="2427368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5851051" y="946141"/>
            <a:ext cx="2994824" cy="2686578"/>
            <a:chOff x="5781950" y="952454"/>
            <a:chExt cx="2994824" cy="2686578"/>
          </a:xfrm>
        </p:grpSpPr>
        <p:sp>
          <p:nvSpPr>
            <p:cNvPr id="4" name="object 4"/>
            <p:cNvSpPr/>
            <p:nvPr/>
          </p:nvSpPr>
          <p:spPr>
            <a:xfrm>
              <a:off x="6217046" y="2602527"/>
              <a:ext cx="1079781" cy="10365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97"/>
            </a:p>
          </p:txBody>
        </p:sp>
        <p:sp>
          <p:nvSpPr>
            <p:cNvPr id="5" name="object 5"/>
            <p:cNvSpPr/>
            <p:nvPr/>
          </p:nvSpPr>
          <p:spPr>
            <a:xfrm>
              <a:off x="5781950" y="1699429"/>
              <a:ext cx="510135" cy="18058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97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F986D17-0A45-4420-8C4F-976FB604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814" y="1934960"/>
              <a:ext cx="722647" cy="1466898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168" y="1088310"/>
              <a:ext cx="611860" cy="2324324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465" y="952454"/>
              <a:ext cx="704309" cy="24811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9"/>
          <p:cNvSpPr/>
          <p:nvPr/>
        </p:nvSpPr>
        <p:spPr>
          <a:xfrm>
            <a:off x="6832601" y="4683123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5" name="object 9"/>
          <p:cNvSpPr/>
          <p:nvPr/>
        </p:nvSpPr>
        <p:spPr>
          <a:xfrm>
            <a:off x="4844536" y="4683123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4" name="object 9"/>
          <p:cNvSpPr/>
          <p:nvPr/>
        </p:nvSpPr>
        <p:spPr>
          <a:xfrm>
            <a:off x="2801428" y="4694661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8" name="object 8"/>
          <p:cNvSpPr/>
          <p:nvPr/>
        </p:nvSpPr>
        <p:spPr>
          <a:xfrm>
            <a:off x="732940" y="4717597"/>
            <a:ext cx="1534970" cy="42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9" name="object 9"/>
          <p:cNvSpPr/>
          <p:nvPr/>
        </p:nvSpPr>
        <p:spPr>
          <a:xfrm>
            <a:off x="739804" y="4686300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0" name="object 10"/>
          <p:cNvSpPr/>
          <p:nvPr/>
        </p:nvSpPr>
        <p:spPr>
          <a:xfrm>
            <a:off x="775941" y="4729642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0" y="97790"/>
                </a:moveTo>
                <a:lnTo>
                  <a:pt x="7684" y="59723"/>
                </a:lnTo>
                <a:lnTo>
                  <a:pt x="28640" y="28640"/>
                </a:lnTo>
                <a:lnTo>
                  <a:pt x="59723" y="7684"/>
                </a:lnTo>
                <a:lnTo>
                  <a:pt x="97789" y="0"/>
                </a:lnTo>
                <a:lnTo>
                  <a:pt x="3341878" y="0"/>
                </a:lnTo>
                <a:lnTo>
                  <a:pt x="3379928" y="7684"/>
                </a:lnTo>
                <a:lnTo>
                  <a:pt x="3411013" y="28640"/>
                </a:lnTo>
                <a:lnTo>
                  <a:pt x="3431978" y="59723"/>
                </a:lnTo>
                <a:lnTo>
                  <a:pt x="3439667" y="97790"/>
                </a:lnTo>
                <a:lnTo>
                  <a:pt x="3439667" y="488950"/>
                </a:lnTo>
                <a:lnTo>
                  <a:pt x="3431978" y="527011"/>
                </a:lnTo>
                <a:lnTo>
                  <a:pt x="3411013" y="558095"/>
                </a:lnTo>
                <a:lnTo>
                  <a:pt x="3379928" y="579054"/>
                </a:lnTo>
                <a:lnTo>
                  <a:pt x="3341878" y="586740"/>
                </a:lnTo>
                <a:lnTo>
                  <a:pt x="97789" y="586740"/>
                </a:lnTo>
                <a:lnTo>
                  <a:pt x="59723" y="579054"/>
                </a:lnTo>
                <a:lnTo>
                  <a:pt x="28640" y="558095"/>
                </a:lnTo>
                <a:lnTo>
                  <a:pt x="7684" y="527011"/>
                </a:lnTo>
                <a:lnTo>
                  <a:pt x="0" y="488950"/>
                </a:lnTo>
                <a:lnTo>
                  <a:pt x="0" y="97790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4" name="object 14"/>
          <p:cNvSpPr txBox="1"/>
          <p:nvPr/>
        </p:nvSpPr>
        <p:spPr>
          <a:xfrm>
            <a:off x="1107429" y="4731099"/>
            <a:ext cx="127734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Sensitive Cleanser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21464" y="4728433"/>
            <a:ext cx="96831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Aqua defense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43999" y="4726540"/>
            <a:ext cx="94501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Healing mask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267825" y="4716215"/>
            <a:ext cx="89948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 Therapy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90586" y="1190631"/>
            <a:ext cx="1697408" cy="499683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Máscara facial</a:t>
            </a:r>
          </a:p>
          <a:p>
            <a:pPr marL="717" algn="ctr">
              <a:spcBef>
                <a:spcPts val="3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calmante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832600" y="1171128"/>
            <a:ext cx="1939793" cy="745904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Serum facial con efecto  normalizador, ultra-  calmante e hidratante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42060" y="4059715"/>
            <a:ext cx="829578" cy="374958"/>
          </a:xfrm>
          <a:prstGeom prst="rect">
            <a:avLst/>
          </a:prstGeom>
        </p:spPr>
        <p:txBody>
          <a:bodyPr vert="horz" wrap="square" lIns="0" tIns="67040" rIns="0" bIns="0" rtlCol="0">
            <a:spAutoFit/>
          </a:bodyPr>
          <a:lstStyle/>
          <a:p>
            <a:pPr marL="7170">
              <a:spcBef>
                <a:spcPts val="474"/>
              </a:spcBef>
            </a:pPr>
            <a:r>
              <a:rPr sz="790" dirty="0" err="1" smtClean="0">
                <a:latin typeface="TeXGyreAdventor"/>
                <a:cs typeface="TeXGyreAdventor"/>
              </a:rPr>
              <a:t>Volumen</a:t>
            </a:r>
            <a:r>
              <a:rPr sz="790" dirty="0">
                <a:latin typeface="TeXGyreAdventor"/>
                <a:cs typeface="TeXGyreAdventor"/>
              </a:rPr>
              <a:t>: 500</a:t>
            </a:r>
            <a:r>
              <a:rPr sz="790" spc="-73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ml</a:t>
            </a:r>
          </a:p>
          <a:p>
            <a:pPr marL="7170">
              <a:spcBef>
                <a:spcPts val="474"/>
              </a:spcBef>
            </a:pPr>
            <a:r>
              <a:rPr sz="790" dirty="0">
                <a:latin typeface="TeXGyreAdventor"/>
                <a:cs typeface="TeXGyreAdventor"/>
              </a:rPr>
              <a:t>Código:</a:t>
            </a:r>
            <a:r>
              <a:rPr sz="790" spc="-71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0640853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68182" y="4082409"/>
            <a:ext cx="829578" cy="375321"/>
          </a:xfrm>
          <a:prstGeom prst="rect">
            <a:avLst/>
          </a:prstGeom>
        </p:spPr>
        <p:txBody>
          <a:bodyPr vert="horz" wrap="square" lIns="0" tIns="67399" rIns="0" bIns="0" rtlCol="0">
            <a:spAutoFit/>
          </a:bodyPr>
          <a:lstStyle/>
          <a:p>
            <a:pPr marL="7170">
              <a:spcBef>
                <a:spcPts val="474"/>
              </a:spcBef>
            </a:pPr>
            <a:r>
              <a:rPr sz="790" dirty="0" err="1" smtClean="0">
                <a:latin typeface="TeXGyreAdventor"/>
                <a:cs typeface="TeXGyreAdventor"/>
              </a:rPr>
              <a:t>Volumen</a:t>
            </a:r>
            <a:r>
              <a:rPr sz="790" dirty="0">
                <a:latin typeface="TeXGyreAdventor"/>
                <a:cs typeface="TeXGyreAdventor"/>
              </a:rPr>
              <a:t>: 500</a:t>
            </a:r>
            <a:r>
              <a:rPr sz="790" spc="-73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ml</a:t>
            </a:r>
          </a:p>
          <a:p>
            <a:pPr marL="7170">
              <a:spcBef>
                <a:spcPts val="474"/>
              </a:spcBef>
            </a:pPr>
            <a:r>
              <a:rPr sz="790" dirty="0">
                <a:latin typeface="TeXGyreAdventor"/>
                <a:cs typeface="TeXGyreAdventor"/>
              </a:rPr>
              <a:t>Código:</a:t>
            </a:r>
            <a:r>
              <a:rPr sz="790" spc="-71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0640852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548677" y="4049570"/>
            <a:ext cx="920279" cy="375321"/>
          </a:xfrm>
          <a:prstGeom prst="rect">
            <a:avLst/>
          </a:prstGeom>
        </p:spPr>
        <p:txBody>
          <a:bodyPr vert="horz" wrap="square" lIns="0" tIns="67399" rIns="0" bIns="0" rtlCol="0">
            <a:spAutoFit/>
          </a:bodyPr>
          <a:lstStyle/>
          <a:p>
            <a:pPr marL="7170">
              <a:spcBef>
                <a:spcPts val="474"/>
              </a:spcBef>
            </a:pPr>
            <a:r>
              <a:rPr sz="790" dirty="0" err="1" smtClean="0">
                <a:latin typeface="TeXGyreAdventor"/>
                <a:cs typeface="TeXGyreAdventor"/>
              </a:rPr>
              <a:t>Volumen</a:t>
            </a:r>
            <a:r>
              <a:rPr sz="790" dirty="0">
                <a:latin typeface="TeXGyreAdventor"/>
                <a:cs typeface="TeXGyreAdventor"/>
              </a:rPr>
              <a:t>: 24 x 4</a:t>
            </a:r>
            <a:r>
              <a:rPr sz="790" spc="-68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ml</a:t>
            </a:r>
          </a:p>
          <a:p>
            <a:pPr marL="7170">
              <a:spcBef>
                <a:spcPts val="474"/>
              </a:spcBef>
            </a:pPr>
            <a:r>
              <a:rPr sz="790" dirty="0">
                <a:latin typeface="TeXGyreAdventor"/>
                <a:cs typeface="TeXGyreAdventor"/>
              </a:rPr>
              <a:t>Código:</a:t>
            </a:r>
            <a:r>
              <a:rPr sz="790" spc="-31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0640850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56135" y="4029422"/>
            <a:ext cx="829578" cy="375321"/>
          </a:xfrm>
          <a:prstGeom prst="rect">
            <a:avLst/>
          </a:prstGeom>
        </p:spPr>
        <p:txBody>
          <a:bodyPr vert="horz" wrap="square" lIns="0" tIns="67399" rIns="0" bIns="0" rtlCol="0">
            <a:spAutoFit/>
          </a:bodyPr>
          <a:lstStyle/>
          <a:p>
            <a:pPr marL="7170">
              <a:spcBef>
                <a:spcPts val="474"/>
              </a:spcBef>
            </a:pPr>
            <a:r>
              <a:rPr sz="790" dirty="0" err="1" smtClean="0">
                <a:latin typeface="TeXGyreAdventor"/>
                <a:cs typeface="TeXGyreAdventor"/>
              </a:rPr>
              <a:t>Volumen</a:t>
            </a:r>
            <a:r>
              <a:rPr sz="790" dirty="0">
                <a:latin typeface="TeXGyreAdventor"/>
                <a:cs typeface="TeXGyreAdventor"/>
              </a:rPr>
              <a:t>: 200</a:t>
            </a:r>
            <a:r>
              <a:rPr sz="790" spc="-73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ml</a:t>
            </a:r>
          </a:p>
          <a:p>
            <a:pPr marL="7170">
              <a:spcBef>
                <a:spcPts val="474"/>
              </a:spcBef>
            </a:pPr>
            <a:r>
              <a:rPr sz="790" dirty="0">
                <a:latin typeface="TeXGyreAdventor"/>
                <a:cs typeface="TeXGyreAdventor"/>
              </a:rPr>
              <a:t>Código:</a:t>
            </a:r>
            <a:r>
              <a:rPr sz="790" spc="-71" dirty="0">
                <a:latin typeface="TeXGyreAdventor"/>
                <a:cs typeface="TeXGyreAdventor"/>
              </a:rPr>
              <a:t> </a:t>
            </a:r>
            <a:r>
              <a:rPr sz="790" dirty="0">
                <a:latin typeface="TeXGyreAdventor"/>
                <a:cs typeface="TeXGyreAdventor"/>
              </a:rPr>
              <a:t>0640851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15546" y="1138150"/>
            <a:ext cx="1978454" cy="992125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Gel limpiador</a:t>
            </a:r>
            <a:r>
              <a:rPr sz="1600" spc="-62" dirty="0">
                <a:latin typeface="TT Commons" panose="02000506040000020004" pitchFamily="50" charset="0"/>
                <a:cs typeface="Carlito"/>
              </a:rPr>
              <a:t>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con  </a:t>
            </a:r>
            <a:r>
              <a:rPr sz="1600" dirty="0">
                <a:latin typeface="TT Commons" panose="02000506040000020004" pitchFamily="50" charset="0"/>
                <a:cs typeface="Carlito"/>
              </a:rPr>
              <a:t>acción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calmante, 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descongestiva </a:t>
            </a:r>
            <a:r>
              <a:rPr sz="1600" dirty="0">
                <a:latin typeface="TT Commons" panose="02000506040000020004" pitchFamily="50" charset="0"/>
                <a:cs typeface="Carlito"/>
              </a:rPr>
              <a:t>y 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reparadora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01428" y="1185640"/>
            <a:ext cx="1942015" cy="499683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indent="-1076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Tónico facial calmante,  reparador y relajante</a:t>
            </a:r>
          </a:p>
        </p:txBody>
      </p:sp>
      <p:sp>
        <p:nvSpPr>
          <p:cNvPr id="51" name="Título 50"/>
          <p:cNvSpPr>
            <a:spLocks noGrp="1"/>
          </p:cNvSpPr>
          <p:nvPr>
            <p:ph type="title"/>
          </p:nvPr>
        </p:nvSpPr>
        <p:spPr>
          <a:xfrm>
            <a:off x="698500" y="445037"/>
            <a:ext cx="3430426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Productos profesionales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344273"/>
            <a:ext cx="375910" cy="107298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10" y="2628900"/>
            <a:ext cx="1188797" cy="19287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48" y="1793236"/>
            <a:ext cx="768000" cy="276440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1721240"/>
            <a:ext cx="768000" cy="276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32978" y="4715840"/>
            <a:ext cx="1534970" cy="42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0" name="object 10"/>
          <p:cNvSpPr txBox="1"/>
          <p:nvPr/>
        </p:nvSpPr>
        <p:spPr>
          <a:xfrm>
            <a:off x="545383" y="1148066"/>
            <a:ext cx="8954710" cy="394462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139295" indent="-258852">
              <a:spcBef>
                <a:spcPts val="54"/>
              </a:spcBef>
              <a:buChar char="•"/>
              <a:tabLst>
                <a:tab pos="2139295" algn="l"/>
                <a:tab pos="2139653" algn="l"/>
              </a:tabLst>
            </a:pPr>
            <a:r>
              <a:rPr sz="1600" spc="-121" dirty="0">
                <a:latin typeface="TT Commons" panose="02000506040000020004" pitchFamily="50" charset="0"/>
                <a:cs typeface="Arial"/>
              </a:rPr>
              <a:t>Gel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limpiador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500</a:t>
            </a:r>
            <a:r>
              <a:rPr sz="1600" spc="-20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indent="-258852">
              <a:spcBef>
                <a:spcPts val="1519"/>
              </a:spcBef>
              <a:buChar char="•"/>
              <a:tabLst>
                <a:tab pos="2139295" algn="l"/>
                <a:tab pos="2139653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Gglucamate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miracare </a:t>
            </a:r>
            <a:r>
              <a:rPr sz="1600" spc="-367" dirty="0">
                <a:latin typeface="TT Commons" panose="02000506040000020004" pitchFamily="50" charset="0"/>
                <a:cs typeface="Arial"/>
              </a:rPr>
              <a:t>® </a:t>
            </a:r>
            <a:r>
              <a:rPr lang="es-ES" sz="1600" spc="-96" dirty="0">
                <a:latin typeface="TT Commons" panose="02000506040000020004" pitchFamily="50" charset="0"/>
                <a:cs typeface="Arial"/>
              </a:rPr>
              <a:t> </a:t>
            </a:r>
            <a:r>
              <a:rPr lang="es-ES" sz="1600" spc="-96" dirty="0" smtClean="0">
                <a:latin typeface="TT Commons" panose="02000506040000020004" pitchFamily="50" charset="0"/>
                <a:cs typeface="Arial"/>
              </a:rPr>
              <a:t> (</a:t>
            </a:r>
            <a:r>
              <a:rPr sz="1600" spc="-96" dirty="0" err="1" smtClean="0">
                <a:latin typeface="TT Commons" panose="02000506040000020004" pitchFamily="50" charset="0"/>
                <a:cs typeface="Arial"/>
              </a:rPr>
              <a:t>Agentes</a:t>
            </a:r>
            <a:r>
              <a:rPr sz="1600" spc="-96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suaves).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120822" indent="-258493">
              <a:lnSpc>
                <a:spcPct val="90000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121" dirty="0">
                <a:latin typeface="TT Commons" panose="02000506040000020004" pitchFamily="50" charset="0"/>
                <a:cs typeface="Arial"/>
              </a:rPr>
              <a:t>Gel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limpiador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textura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suave,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acción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descongestiva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reparadora, 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formulado </a:t>
            </a:r>
            <a:r>
              <a:rPr sz="1600" spc="-136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base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0" dirty="0">
                <a:latin typeface="TT Commons" panose="02000506040000020004" pitchFamily="50" charset="0"/>
                <a:cs typeface="Arial"/>
              </a:rPr>
              <a:t>termal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enriquecido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activos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cuidadosos,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respetan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al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máximo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integridad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</a:t>
            </a:r>
            <a:r>
              <a:rPr sz="1600" spc="-17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sensible.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9322" indent="-258493">
              <a:lnSpc>
                <a:spcPct val="90000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aplicar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rostro,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cuello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escote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realizando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</a:t>
            </a:r>
            <a:r>
              <a:rPr sz="1600" spc="-22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o 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trazando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círculos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yemas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los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dedos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humedecidos en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31" dirty="0">
                <a:latin typeface="TT Commons" panose="02000506040000020004" pitchFamily="50" charset="0"/>
                <a:cs typeface="Arial"/>
              </a:rPr>
              <a:t>tibia,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secar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toallas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celulosa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preferiblemente.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2868" indent="-258493">
              <a:lnSpc>
                <a:spcPct val="90000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Combinar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productos: </a:t>
            </a:r>
            <a:r>
              <a:rPr sz="1600" spc="-147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doble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 </a:t>
            </a:r>
            <a:r>
              <a:rPr sz="1600" spc="-127" dirty="0">
                <a:latin typeface="TT Commons" panose="02000506040000020004" pitchFamily="50" charset="0"/>
                <a:cs typeface="Arial"/>
              </a:rPr>
              <a:t>Japonés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pieles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sensibles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combinado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14" dirty="0">
                <a:latin typeface="TT Commons" panose="02000506040000020004" pitchFamily="50" charset="0"/>
                <a:cs typeface="Arial"/>
              </a:rPr>
              <a:t>total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make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up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remover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gel,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aqua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defense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manera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regular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todo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aquellos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lugares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donde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calidad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del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14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baja,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 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básica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antes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cualquier </a:t>
            </a:r>
            <a:r>
              <a:rPr sz="1600" spc="-14" dirty="0">
                <a:latin typeface="TT Commons" panose="02000506040000020004" pitchFamily="50" charset="0"/>
                <a:cs typeface="Arial"/>
              </a:rPr>
              <a:t>otro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37" dirty="0">
                <a:latin typeface="TT Commons" panose="02000506040000020004" pitchFamily="50" charset="0"/>
                <a:cs typeface="Arial"/>
              </a:rPr>
              <a:t>tratamiento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>
              <a:spcBef>
                <a:spcPts val="709"/>
              </a:spcBef>
            </a:pPr>
            <a:r>
              <a:rPr sz="1355" spc="-6" dirty="0">
                <a:solidFill>
                  <a:srgbClr val="FFFFFF"/>
                </a:solidFill>
                <a:latin typeface="Carlito"/>
                <a:cs typeface="Carlito"/>
              </a:rPr>
              <a:t>Sensitive</a:t>
            </a:r>
            <a:r>
              <a:rPr sz="1355" spc="6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Cleanser</a:t>
            </a:r>
            <a:endParaRPr sz="1355" dirty="0">
              <a:latin typeface="Carlito"/>
              <a:cs typeface="Carlito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8500" y="445037"/>
            <a:ext cx="3430426" cy="332399"/>
          </a:xfrm>
        </p:spPr>
        <p:txBody>
          <a:bodyPr/>
          <a:lstStyle/>
          <a:p>
            <a:r>
              <a:rPr lang="es-ES" sz="2400" spc="300" dirty="0">
                <a:latin typeface="Bebas Neue Regular" panose="00000500000000000000" pitchFamily="50" charset="0"/>
              </a:rPr>
              <a:t>Productos profesionales</a:t>
            </a:r>
          </a:p>
        </p:txBody>
      </p:sp>
      <p:sp>
        <p:nvSpPr>
          <p:cNvPr id="14" name="object 9"/>
          <p:cNvSpPr/>
          <p:nvPr/>
        </p:nvSpPr>
        <p:spPr>
          <a:xfrm>
            <a:off x="203200" y="4771457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5" name="object 14"/>
          <p:cNvSpPr txBox="1"/>
          <p:nvPr/>
        </p:nvSpPr>
        <p:spPr>
          <a:xfrm>
            <a:off x="534688" y="4816256"/>
            <a:ext cx="127734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Sensitive Cleanser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940488"/>
            <a:ext cx="1048858" cy="377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15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2156615" y="1360101"/>
            <a:ext cx="7033488" cy="321083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65306" indent="-258135">
              <a:spcBef>
                <a:spcPts val="54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115" dirty="0">
                <a:latin typeface="TT Commons" panose="02000506040000020004" pitchFamily="50" charset="0"/>
                <a:cs typeface="Arial"/>
              </a:rPr>
              <a:t>Tónico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500</a:t>
            </a:r>
            <a:r>
              <a:rPr sz="1600" spc="-20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8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322310" indent="-258135">
              <a:lnSpc>
                <a:spcPts val="1711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88" dirty="0">
                <a:latin typeface="TT Commons" panose="02000506040000020004" pitchFamily="50" charset="0"/>
                <a:cs typeface="Trebuchet MS"/>
              </a:rPr>
              <a:t>Enteromorpha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Alantoína, 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pantenol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o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provitamina</a:t>
            </a:r>
            <a:r>
              <a:rPr sz="1600" spc="-152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B5.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Solución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reparadora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relajante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aporta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sensible una</a:t>
            </a:r>
            <a:r>
              <a:rPr sz="1600" spc="-24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agradable 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sensación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frescor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confort,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dejándola </a:t>
            </a:r>
            <a:r>
              <a:rPr sz="1600" spc="-133" dirty="0">
                <a:latin typeface="TT Commons" panose="02000506040000020004" pitchFamily="50" charset="0"/>
                <a:cs typeface="Arial"/>
              </a:rPr>
              <a:t>suave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27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elástica.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115085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aplicar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directamente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rostro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completando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absorción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 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ligeros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toques.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333783" indent="-258135">
              <a:lnSpc>
                <a:spcPct val="90000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Combinar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productos: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complemento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doble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 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japonés,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40" dirty="0">
                <a:latin typeface="TT Commons" panose="02000506040000020004" pitchFamily="50" charset="0"/>
                <a:cs typeface="Arial"/>
              </a:rPr>
              <a:t>sustitutivo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del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emulsionar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productos,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todo 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aquellos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lugares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donde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14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baja</a:t>
            </a:r>
            <a:r>
              <a:rPr sz="1600" spc="-1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calidad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6570" y="4635822"/>
            <a:ext cx="1225223" cy="42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98500" y="445037"/>
            <a:ext cx="3430426" cy="332399"/>
          </a:xfrm>
        </p:spPr>
        <p:txBody>
          <a:bodyPr/>
          <a:lstStyle/>
          <a:p>
            <a:r>
              <a:rPr lang="es-ES" sz="2400" spc="300" dirty="0">
                <a:latin typeface="Bebas Neue Regular" panose="00000500000000000000" pitchFamily="50" charset="0"/>
              </a:rPr>
              <a:t>Productos profesionales</a:t>
            </a:r>
            <a:endParaRPr lang="es-ES" sz="2400" dirty="0"/>
          </a:p>
        </p:txBody>
      </p:sp>
      <p:sp>
        <p:nvSpPr>
          <p:cNvPr id="15" name="object 9"/>
          <p:cNvSpPr/>
          <p:nvPr/>
        </p:nvSpPr>
        <p:spPr>
          <a:xfrm>
            <a:off x="188210" y="4800716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6" name="object 26"/>
          <p:cNvSpPr txBox="1"/>
          <p:nvPr/>
        </p:nvSpPr>
        <p:spPr>
          <a:xfrm>
            <a:off x="608246" y="4834488"/>
            <a:ext cx="96831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Aqua defense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4" y="1083033"/>
            <a:ext cx="997611" cy="359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16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2243302" y="1596426"/>
            <a:ext cx="7041016" cy="252859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65306" indent="-258135">
              <a:spcBef>
                <a:spcPts val="54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113" dirty="0">
                <a:latin typeface="TT Commons" panose="02000506040000020004" pitchFamily="50" charset="0"/>
                <a:cs typeface="Arial"/>
              </a:rPr>
              <a:t>Máscara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200</a:t>
            </a:r>
            <a:r>
              <a:rPr sz="1600" spc="-203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429150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Kaolín,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óxido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zinc,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90" dirty="0">
                <a:latin typeface="TT Commons" panose="02000506040000020004" pitchFamily="50" charset="0"/>
                <a:cs typeface="Trebuchet MS"/>
              </a:rPr>
              <a:t>Enteromorpha 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i="1" spc="-82" dirty="0">
                <a:latin typeface="TT Commons" panose="02000506040000020004" pitchFamily="50" charset="0"/>
                <a:cs typeface="Trebuchet MS"/>
              </a:rPr>
              <a:t>Capparis </a:t>
            </a:r>
            <a:r>
              <a:rPr sz="1600" i="1" spc="-62" dirty="0">
                <a:latin typeface="TT Commons" panose="02000506040000020004" pitchFamily="50" charset="0"/>
                <a:cs typeface="Trebuchet MS"/>
              </a:rPr>
              <a:t>spinosa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aceite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jojoba.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196470" indent="-258135">
              <a:lnSpc>
                <a:spcPts val="1711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113" dirty="0">
                <a:latin typeface="TT Commons" panose="02000506040000020004" pitchFamily="50" charset="0"/>
                <a:cs typeface="Arial"/>
              </a:rPr>
              <a:t>Máscara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forma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una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película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protectora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previene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aparición</a:t>
            </a:r>
            <a:r>
              <a:rPr sz="1600" spc="-25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signos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estrés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cutáneo. </a:t>
            </a:r>
            <a:r>
              <a:rPr sz="1600" spc="-200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exclusiva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fórmula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protege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deja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flexible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confortable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ct val="90000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empleo::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Humedecer una </a:t>
            </a:r>
            <a:r>
              <a:rPr sz="1600" spc="-158" dirty="0">
                <a:latin typeface="TT Commons" panose="02000506040000020004" pitchFamily="50" charset="0"/>
                <a:cs typeface="Arial"/>
              </a:rPr>
              <a:t>gasa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estéril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aqua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defense,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acoplarla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el 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rostro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cuello.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ayuda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pincel,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aplicar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máscara.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Dejar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actuar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20 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minutos,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25" dirty="0">
                <a:latin typeface="TT Commons" panose="02000506040000020004" pitchFamily="50" charset="0"/>
                <a:cs typeface="Arial"/>
              </a:rPr>
              <a:t>retirar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primeramente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gasa,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continuación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eliminar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los restos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 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esponjas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31" dirty="0">
                <a:latin typeface="TT Commons" panose="02000506040000020004" pitchFamily="50" charset="0"/>
                <a:cs typeface="Arial"/>
              </a:rPr>
              <a:t>tibia.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037" y="4741022"/>
            <a:ext cx="945016" cy="424277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Healing</a:t>
            </a:r>
            <a:r>
              <a:rPr sz="1355" spc="-42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dirty="0">
                <a:solidFill>
                  <a:srgbClr val="FFFFFF"/>
                </a:solidFill>
                <a:latin typeface="Carlito"/>
                <a:cs typeface="Carlito"/>
              </a:rPr>
              <a:t>mask</a:t>
            </a:r>
            <a:endParaRPr sz="1355" dirty="0">
              <a:latin typeface="Carlito"/>
              <a:cs typeface="Carlito"/>
            </a:endParaRPr>
          </a:p>
        </p:txBody>
      </p:sp>
      <p:sp>
        <p:nvSpPr>
          <p:cNvPr id="15" name="Título 13"/>
          <p:cNvSpPr txBox="1">
            <a:spLocks/>
          </p:cNvSpPr>
          <p:nvPr/>
        </p:nvSpPr>
        <p:spPr>
          <a:xfrm>
            <a:off x="698500" y="445037"/>
            <a:ext cx="3430426" cy="3323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r>
              <a:rPr lang="es-ES" sz="2400" spc="300" dirty="0">
                <a:latin typeface="Bebas Neue Regular" panose="00000500000000000000" pitchFamily="50" charset="0"/>
              </a:rPr>
              <a:t>Productos profesionales</a:t>
            </a:r>
            <a:endParaRPr lang="es-ES" sz="2400" dirty="0"/>
          </a:p>
        </p:txBody>
      </p:sp>
      <p:sp>
        <p:nvSpPr>
          <p:cNvPr id="16" name="object 9"/>
          <p:cNvSpPr/>
          <p:nvPr/>
        </p:nvSpPr>
        <p:spPr>
          <a:xfrm>
            <a:off x="301287" y="4827093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7" name="object 32"/>
          <p:cNvSpPr txBox="1"/>
          <p:nvPr/>
        </p:nvSpPr>
        <p:spPr>
          <a:xfrm>
            <a:off x="700750" y="4870510"/>
            <a:ext cx="94501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Healing mask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5" y="2019301"/>
            <a:ext cx="1647334" cy="267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17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2201859" y="1934854"/>
            <a:ext cx="7143548" cy="229981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65306" indent="-258135">
              <a:spcBef>
                <a:spcPts val="54"/>
              </a:spcBef>
              <a:buChar char="•"/>
              <a:tabLst>
                <a:tab pos="264947" algn="l"/>
                <a:tab pos="265306" algn="l"/>
                <a:tab pos="2736232" algn="l"/>
              </a:tabLst>
            </a:pPr>
            <a:r>
              <a:rPr sz="1600" spc="-115" dirty="0">
                <a:latin typeface="TT Commons" panose="02000506040000020004" pitchFamily="50" charset="0"/>
                <a:cs typeface="Arial"/>
              </a:rPr>
              <a:t>Serum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descongestivo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24	</a:t>
            </a:r>
            <a:r>
              <a:rPr sz="1600" spc="-129" dirty="0">
                <a:latin typeface="TT Commons" panose="02000506040000020004" pitchFamily="50" charset="0"/>
                <a:cs typeface="Arial"/>
              </a:rPr>
              <a:t>x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4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 err="1">
                <a:latin typeface="TT Commons" panose="02000506040000020004" pitchFamily="50" charset="0"/>
                <a:cs typeface="Arial"/>
              </a:rPr>
              <a:t>agua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2" dirty="0" err="1" smtClean="0">
                <a:latin typeface="TT Commons" panose="02000506040000020004" pitchFamily="50" charset="0"/>
                <a:cs typeface="Arial"/>
              </a:rPr>
              <a:t>termal</a:t>
            </a:r>
            <a:r>
              <a:rPr sz="1600" spc="-102" dirty="0" smtClean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90" dirty="0">
                <a:latin typeface="TT Commons" panose="02000506040000020004" pitchFamily="50" charset="0"/>
                <a:cs typeface="Trebuchet MS"/>
              </a:rPr>
              <a:t>Enteromorpha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i="1" spc="-82" dirty="0">
                <a:latin typeface="TT Commons" panose="02000506040000020004" pitchFamily="50" charset="0"/>
                <a:cs typeface="Trebuchet MS"/>
              </a:rPr>
              <a:t>Capparis </a:t>
            </a:r>
            <a:r>
              <a:rPr sz="1600" i="1" spc="-62" dirty="0">
                <a:latin typeface="TT Commons" panose="02000506040000020004" pitchFamily="50" charset="0"/>
                <a:cs typeface="Trebuchet MS"/>
              </a:rPr>
              <a:t>spinosa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proteínas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leche.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76006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115" dirty="0">
                <a:latin typeface="TT Commons" panose="02000506040000020004" pitchFamily="50" charset="0"/>
                <a:cs typeface="Arial"/>
              </a:rPr>
              <a:t>Serum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efecto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normalizador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ultra-calmante desarrollado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forma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exclusiva</a:t>
            </a:r>
            <a:r>
              <a:rPr sz="1600" spc="-22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para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sensible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recupere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34" dirty="0">
                <a:latin typeface="TT Commons" panose="02000506040000020004" pitchFamily="50" charset="0"/>
                <a:cs typeface="Arial"/>
              </a:rPr>
              <a:t>confort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dejándola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suave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lisa.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32680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Aplicar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contenido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</a:t>
            </a:r>
            <a:r>
              <a:rPr sz="1600" spc="-25" dirty="0">
                <a:latin typeface="TT Commons" panose="02000506040000020004" pitchFamily="50" charset="0"/>
                <a:cs typeface="Arial"/>
              </a:rPr>
              <a:t>tubo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231" dirty="0">
                <a:latin typeface="TT Commons" panose="02000506040000020004" pitchFamily="50" charset="0"/>
                <a:cs typeface="Arial"/>
              </a:rPr>
              <a:t>SOFT-THERAPY, </a:t>
            </a:r>
            <a:r>
              <a:rPr lang="es-ES" sz="1600" spc="-231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 err="1" smtClean="0">
                <a:latin typeface="TT Commons" panose="02000506040000020004" pitchFamily="50" charset="0"/>
                <a:cs typeface="Arial"/>
              </a:rPr>
              <a:t>realizando</a:t>
            </a:r>
            <a:r>
              <a:rPr sz="1600" spc="-79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masaje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hasta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completa</a:t>
            </a:r>
            <a:r>
              <a:rPr sz="1600" spc="-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absorción.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868" y="4681424"/>
            <a:ext cx="1156390" cy="42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5" name="Título 13"/>
          <p:cNvSpPr txBox="1">
            <a:spLocks/>
          </p:cNvSpPr>
          <p:nvPr/>
        </p:nvSpPr>
        <p:spPr>
          <a:xfrm>
            <a:off x="698500" y="445037"/>
            <a:ext cx="3430426" cy="3323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r>
              <a:rPr lang="es-ES" sz="2400" spc="300" dirty="0">
                <a:latin typeface="Bebas Neue Regular" panose="00000500000000000000" pitchFamily="50" charset="0"/>
              </a:rPr>
              <a:t>Productos profesionales</a:t>
            </a:r>
            <a:endParaRPr lang="es-ES" sz="2400" dirty="0"/>
          </a:p>
        </p:txBody>
      </p:sp>
      <p:sp>
        <p:nvSpPr>
          <p:cNvPr id="16" name="object 9"/>
          <p:cNvSpPr/>
          <p:nvPr/>
        </p:nvSpPr>
        <p:spPr>
          <a:xfrm>
            <a:off x="224548" y="4776069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7" name="object 38"/>
          <p:cNvSpPr txBox="1"/>
          <p:nvPr/>
        </p:nvSpPr>
        <p:spPr>
          <a:xfrm>
            <a:off x="659772" y="4809161"/>
            <a:ext cx="89948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 Therapy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171700"/>
            <a:ext cx="654933" cy="186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18</a:t>
            </a:fld>
            <a:endParaRPr spc="6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08863"/>
              </p:ext>
            </p:extLst>
          </p:nvPr>
        </p:nvGraphicFramePr>
        <p:xfrm>
          <a:off x="373303" y="1452021"/>
          <a:ext cx="8861857" cy="3764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755">
                <a:tc>
                  <a:txBody>
                    <a:bodyPr/>
                    <a:lstStyle/>
                    <a:p>
                      <a:pPr marL="0" algn="ctr" defTabSz="761970" rtl="0" eaLnBrk="1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600" kern="1200" spc="-10" dirty="0">
                        <a:solidFill>
                          <a:schemeClr val="tx1"/>
                        </a:solidFill>
                        <a:latin typeface="TT Commons" panose="02000506040000020004" pitchFamily="50" charset="0"/>
                        <a:ea typeface="+mn-ea"/>
                        <a:cs typeface="Carlito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35" dirty="0">
                          <a:latin typeface="TT Commons" panose="02000506040000020004" pitchFamily="50" charset="0"/>
                          <a:cs typeface="Carlito"/>
                        </a:rPr>
                        <a:t>PASO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096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835" algn="l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latin typeface="TT Commons" panose="02000506040000020004" pitchFamily="50" charset="0"/>
                          <a:cs typeface="Carlito"/>
                        </a:rPr>
                        <a:t>PRODUCTO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096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8219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TIEMPO</a:t>
                      </a:r>
                    </a:p>
                  </a:txBody>
                  <a:tcPr marL="0" marR="0" marT="44096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79">
                <a:tc rowSpan="3">
                  <a:txBody>
                    <a:bodyPr/>
                    <a:lstStyle/>
                    <a:p>
                      <a:pPr marL="0" algn="ctr" defTabSz="761970" rtl="0" eaLnBrk="1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lang="es-ES" sz="1600" kern="1200" spc="-10" dirty="0" smtClean="0">
                        <a:solidFill>
                          <a:schemeClr val="tx1"/>
                        </a:solidFill>
                        <a:latin typeface="TT Commons" panose="02000506040000020004" pitchFamily="50" charset="0"/>
                        <a:ea typeface="+mn-ea"/>
                        <a:cs typeface="Carlito"/>
                      </a:endParaRPr>
                    </a:p>
                    <a:p>
                      <a:pPr marL="0" algn="ctr" defTabSz="761970" rtl="0" eaLnBrk="1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kern="1200" spc="-10" dirty="0" smtClean="0">
                          <a:solidFill>
                            <a:schemeClr val="tx1"/>
                          </a:solidFill>
                          <a:latin typeface="TT Commons" panose="02000506040000020004" pitchFamily="50" charset="0"/>
                          <a:ea typeface="+mn-ea"/>
                          <a:cs typeface="Carlito"/>
                        </a:rPr>
                        <a:t>DESMAQUILLAR</a:t>
                      </a:r>
                      <a:endParaRPr sz="1600" kern="1200" spc="-10" dirty="0">
                        <a:solidFill>
                          <a:schemeClr val="tx1"/>
                        </a:solidFill>
                        <a:latin typeface="TT Commons" panose="02000506040000020004" pitchFamily="50" charset="0"/>
                        <a:ea typeface="+mn-ea"/>
                        <a:cs typeface="Carlito"/>
                      </a:endParaRPr>
                    </a:p>
                  </a:txBody>
                  <a:tcPr marL="0" marR="0" marT="2151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ts val="2745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Desmaquillado de</a:t>
                      </a:r>
                      <a:r>
                        <a:rPr sz="1600" spc="-1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ojos</a:t>
                      </a:r>
                    </a:p>
                  </a:txBody>
                  <a:tcPr marL="0" marR="0" marT="44096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6555" algn="ctr">
                        <a:lnSpc>
                          <a:spcPts val="2745"/>
                        </a:lnSpc>
                        <a:spcBef>
                          <a:spcPts val="615"/>
                        </a:spcBef>
                      </a:pPr>
                      <a:r>
                        <a:rPr sz="1600" spc="-45" dirty="0">
                          <a:latin typeface="TT Commons" panose="02000506040000020004" pitchFamily="50" charset="0"/>
                          <a:cs typeface="Carlito"/>
                        </a:rPr>
                        <a:t>Total </a:t>
                      </a:r>
                      <a:r>
                        <a:rPr sz="1600" spc="-15" dirty="0">
                          <a:latin typeface="TT Commons" panose="02000506040000020004" pitchFamily="50" charset="0"/>
                          <a:cs typeface="Carlito"/>
                        </a:rPr>
                        <a:t>Make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up</a:t>
                      </a:r>
                      <a:r>
                        <a:rPr sz="1600" spc="5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remover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096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0" algn="ctr">
                        <a:lnSpc>
                          <a:spcPts val="2075"/>
                        </a:lnSpc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5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 min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ts val="2150"/>
                        </a:lnSpc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Desmaquillado de</a:t>
                      </a:r>
                      <a:r>
                        <a:rPr sz="1600" spc="-2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labios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algn="ctr">
                        <a:lnSpc>
                          <a:spcPts val="2745"/>
                        </a:lnSpc>
                        <a:spcBef>
                          <a:spcPts val="615"/>
                        </a:spcBef>
                      </a:pPr>
                      <a:r>
                        <a:rPr lang="en-US" sz="1600" spc="-45" dirty="0" smtClean="0">
                          <a:latin typeface="TT Commons" panose="02000506040000020004" pitchFamily="50" charset="0"/>
                          <a:cs typeface="Carlito"/>
                        </a:rPr>
                        <a:t>Total </a:t>
                      </a:r>
                      <a:r>
                        <a:rPr lang="en-US" sz="1600" spc="-15" dirty="0" smtClean="0">
                          <a:latin typeface="TT Commons" panose="02000506040000020004" pitchFamily="50" charset="0"/>
                          <a:cs typeface="Carlito"/>
                        </a:rPr>
                        <a:t>Make </a:t>
                      </a:r>
                      <a:r>
                        <a:rPr lang="en-US" sz="1600" dirty="0" smtClean="0">
                          <a:latin typeface="TT Commons" panose="02000506040000020004" pitchFamily="50" charset="0"/>
                          <a:cs typeface="Carlito"/>
                        </a:rPr>
                        <a:t>up</a:t>
                      </a:r>
                      <a:r>
                        <a:rPr lang="en-US" sz="1600" spc="55" dirty="0" smtClean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lang="en-US" sz="1600" spc="-5" dirty="0" smtClean="0">
                          <a:latin typeface="TT Commons" panose="02000506040000020004" pitchFamily="50" charset="0"/>
                          <a:cs typeface="Carlito"/>
                        </a:rPr>
                        <a:t>remover</a:t>
                      </a:r>
                      <a:endParaRPr lang="en-US"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05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T Commons" panose="02000506040000020004" pitchFamily="50" charset="0"/>
                        <a:cs typeface="Times New Roman"/>
                      </a:endParaRPr>
                    </a:p>
                    <a:p>
                      <a:pPr marL="0" algn="ctr" defTabSz="761970" rtl="0" eaLnBrk="1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600" kern="1200" spc="-10" dirty="0">
                        <a:solidFill>
                          <a:schemeClr val="tx1"/>
                        </a:solidFill>
                        <a:latin typeface="TT Commons" panose="02000506040000020004" pitchFamily="50" charset="0"/>
                        <a:ea typeface="+mn-ea"/>
                        <a:cs typeface="Carlito"/>
                      </a:endParaRPr>
                    </a:p>
                    <a:p>
                      <a:pPr marL="0" algn="ctr" defTabSz="761970" rtl="0" eaLnBrk="1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kern="1200" spc="-10" dirty="0">
                          <a:solidFill>
                            <a:schemeClr val="tx1"/>
                          </a:solidFill>
                          <a:latin typeface="TT Commons" panose="02000506040000020004" pitchFamily="50" charset="0"/>
                          <a:ea typeface="+mn-ea"/>
                          <a:cs typeface="Carlito"/>
                        </a:rPr>
                        <a:t>PREPARAR LA PIEL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  <a:p>
                      <a:pPr marR="1682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Limpieza </a:t>
                      </a:r>
                      <a:r>
                        <a:rPr sz="1600" spc="-15" dirty="0">
                          <a:latin typeface="TT Commons" panose="02000506040000020004" pitchFamily="50" charset="0"/>
                          <a:cs typeface="Carlito"/>
                        </a:rPr>
                        <a:t>cara, </a:t>
                      </a: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cuello y</a:t>
                      </a:r>
                      <a:r>
                        <a:rPr sz="1600" spc="-20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escote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35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T Commons" panose="02000506040000020004" pitchFamily="50" charset="0"/>
                        <a:cs typeface="Times New Roman"/>
                      </a:endParaRPr>
                    </a:p>
                    <a:p>
                      <a:pPr marL="6858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Sensitive</a:t>
                      </a:r>
                      <a:r>
                        <a:rPr sz="1600" spc="-2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Cleanser</a:t>
                      </a:r>
                    </a:p>
                  </a:txBody>
                  <a:tcPr marL="0" marR="0" marT="35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T Commons" panose="02000506040000020004" pitchFamily="50" charset="0"/>
                        <a:cs typeface="Times New Roman"/>
                      </a:endParaRPr>
                    </a:p>
                    <a:p>
                      <a:pPr marR="1708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Exfoliación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14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T Commons" panose="02000506040000020004" pitchFamily="50" charset="0"/>
                        <a:cs typeface="Times New Roman"/>
                      </a:endParaRPr>
                    </a:p>
                    <a:p>
                      <a:pPr marL="739140" algn="ctr">
                        <a:lnSpc>
                          <a:spcPct val="100000"/>
                        </a:lnSpc>
                      </a:pPr>
                      <a:r>
                        <a:rPr lang="es-ES" sz="1600" spc="-5" dirty="0" err="1" smtClean="0">
                          <a:latin typeface="TT Commons" panose="02000506040000020004" pitchFamily="50" charset="0"/>
                          <a:cs typeface="Carlito"/>
                        </a:rPr>
                        <a:t>Exfoliating</a:t>
                      </a:r>
                      <a:r>
                        <a:rPr lang="es-ES" sz="1600" spc="-5" dirty="0" smtClean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lang="es-ES" sz="1600" spc="-5" dirty="0" err="1" smtClean="0">
                          <a:latin typeface="TT Commons" panose="02000506040000020004" pitchFamily="50" charset="0"/>
                          <a:cs typeface="Carlito"/>
                        </a:rPr>
                        <a:t>Scrub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1434" marB="0"/>
                </a:tc>
                <a:tc>
                  <a:txBody>
                    <a:bodyPr/>
                    <a:lstStyle/>
                    <a:p>
                      <a:pPr marL="10210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6-8 min</a:t>
                      </a:r>
                    </a:p>
                  </a:txBody>
                  <a:tcPr marL="0" marR="0" marT="297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spc="-20" dirty="0">
                          <a:latin typeface="TT Commons" panose="02000506040000020004" pitchFamily="50" charset="0"/>
                          <a:cs typeface="Carlito"/>
                        </a:rPr>
                        <a:t>Tonificación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44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Aqua</a:t>
                      </a:r>
                      <a:r>
                        <a:rPr sz="1600" spc="-2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TT Commons" panose="02000506040000020004" pitchFamily="50" charset="0"/>
                          <a:cs typeface="Carlito"/>
                        </a:rPr>
                        <a:t>defense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T Commons" panose="02000506040000020004" pitchFamily="50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0" dirty="0">
                          <a:latin typeface="TT Commons" panose="02000506040000020004" pitchFamily="50" charset="0"/>
                          <a:cs typeface="Carlito"/>
                        </a:rPr>
                        <a:t>ACTIVACIÓN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45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Serum</a:t>
                      </a:r>
                      <a:r>
                        <a:rPr sz="1600" spc="-20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descongestivo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45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219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Soft</a:t>
                      </a: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Therapy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4445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5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 min</a:t>
                      </a:r>
                    </a:p>
                  </a:txBody>
                  <a:tcPr marL="0" marR="0" marT="4445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Oclusión </a:t>
                      </a:r>
                      <a:r>
                        <a:rPr sz="1600" spc="-130" dirty="0">
                          <a:latin typeface="TT Commons" panose="02000506040000020004" pitchFamily="50" charset="0"/>
                          <a:cs typeface="Arial"/>
                        </a:rPr>
                        <a:t>–</a:t>
                      </a:r>
                      <a:r>
                        <a:rPr sz="1600" spc="-135" dirty="0">
                          <a:latin typeface="TT Commons" panose="02000506040000020004" pitchFamily="50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penetración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6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663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Mascarilla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6" marB="0"/>
                </a:tc>
                <a:tc>
                  <a:txBody>
                    <a:bodyPr/>
                    <a:lstStyle/>
                    <a:p>
                      <a:pPr marL="966469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Healing</a:t>
                      </a: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Mask</a:t>
                      </a:r>
                    </a:p>
                  </a:txBody>
                  <a:tcPr marL="0" marR="0" marT="29756" marB="0"/>
                </a:tc>
                <a:tc>
                  <a:txBody>
                    <a:bodyPr/>
                    <a:lstStyle/>
                    <a:p>
                      <a:pPr marL="106680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20 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min</a:t>
                      </a:r>
                    </a:p>
                  </a:txBody>
                  <a:tcPr marL="0" marR="0" marT="29756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Protección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6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5" dirty="0">
                          <a:latin typeface="TT Commons" panose="02000506040000020004" pitchFamily="50" charset="0"/>
                          <a:cs typeface="Carlito"/>
                        </a:rPr>
                        <a:t>Protección</a:t>
                      </a:r>
                      <a:endParaRPr sz="160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6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s-ES" sz="1600" spc="-5" dirty="0" err="1" smtClean="0">
                          <a:latin typeface="TT Commons" panose="02000506040000020004" pitchFamily="50" charset="0"/>
                          <a:cs typeface="Carlito"/>
                        </a:rPr>
                        <a:t>Aqua</a:t>
                      </a:r>
                      <a:r>
                        <a:rPr lang="es-ES" sz="1600" spc="-5" dirty="0" smtClean="0">
                          <a:latin typeface="TT Commons" panose="02000506040000020004" pitchFamily="50" charset="0"/>
                          <a:cs typeface="Carlito"/>
                        </a:rPr>
                        <a:t> </a:t>
                      </a:r>
                      <a:r>
                        <a:rPr lang="es-ES" sz="1600" spc="-5" dirty="0" err="1" smtClean="0">
                          <a:latin typeface="TT Commons" panose="02000506040000020004" pitchFamily="50" charset="0"/>
                          <a:cs typeface="Carlito"/>
                        </a:rPr>
                        <a:t>Tonic</a:t>
                      </a:r>
                      <a:r>
                        <a:rPr lang="es-ES" sz="1600" spc="-5" baseline="0" dirty="0" smtClean="0">
                          <a:latin typeface="TT Commons" panose="02000506040000020004" pitchFamily="50" charset="0"/>
                          <a:cs typeface="Carlito"/>
                        </a:rPr>
                        <a:t> + </a:t>
                      </a:r>
                      <a:r>
                        <a:rPr lang="es-ES" sz="1600" spc="-5" dirty="0" err="1" smtClean="0">
                          <a:latin typeface="TT Commons" panose="02000506040000020004" pitchFamily="50" charset="0"/>
                          <a:cs typeface="Carlito"/>
                        </a:rPr>
                        <a:t>Hydrocream</a:t>
                      </a:r>
                      <a:endParaRPr sz="1600" dirty="0">
                        <a:latin typeface="TT Commons" panose="02000506040000020004" pitchFamily="50" charset="0"/>
                        <a:cs typeface="Carlito"/>
                      </a:endParaRPr>
                    </a:p>
                  </a:txBody>
                  <a:tcPr marL="0" marR="0" marT="29756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5" dirty="0">
                          <a:latin typeface="TT Commons" panose="02000506040000020004" pitchFamily="50" charset="0"/>
                          <a:cs typeface="Carlito"/>
                        </a:rPr>
                        <a:t>2</a:t>
                      </a:r>
                      <a:r>
                        <a:rPr sz="1600" dirty="0">
                          <a:latin typeface="TT Commons" panose="02000506040000020004" pitchFamily="50" charset="0"/>
                          <a:cs typeface="Carlito"/>
                        </a:rPr>
                        <a:t> min</a:t>
                      </a:r>
                    </a:p>
                  </a:txBody>
                  <a:tcPr marL="0" marR="0" marT="29756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1394613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protocolo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65600" y="2734318"/>
            <a:ext cx="552619" cy="201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23" name="object 23"/>
          <p:cNvSpPr txBox="1"/>
          <p:nvPr/>
        </p:nvSpPr>
        <p:spPr>
          <a:xfrm>
            <a:off x="86937" y="1226450"/>
            <a:ext cx="1942015" cy="992125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6812" marR="2868" indent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Gel limpiador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con </a:t>
            </a:r>
            <a:r>
              <a:rPr sz="1600" dirty="0">
                <a:latin typeface="TT Commons" panose="02000506040000020004" pitchFamily="50" charset="0"/>
                <a:cs typeface="Carlito"/>
              </a:rPr>
              <a:t>acción  </a:t>
            </a:r>
            <a:r>
              <a:rPr sz="1600" spc="-6" dirty="0">
                <a:latin typeface="TT Commons" panose="02000506040000020004" pitchFamily="50" charset="0"/>
                <a:cs typeface="Carlito"/>
              </a:rPr>
              <a:t>calmante,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descongestiva</a:t>
            </a:r>
            <a:r>
              <a:rPr sz="1600" spc="-28" dirty="0">
                <a:latin typeface="TT Commons" panose="02000506040000020004" pitchFamily="50" charset="0"/>
                <a:cs typeface="Carlito"/>
              </a:rPr>
              <a:t> </a:t>
            </a:r>
            <a:r>
              <a:rPr sz="1600" dirty="0">
                <a:latin typeface="TT Commons" panose="02000506040000020004" pitchFamily="50" charset="0"/>
                <a:cs typeface="Carlito"/>
              </a:rPr>
              <a:t>y  </a:t>
            </a:r>
            <a:r>
              <a:rPr sz="1600" spc="-8" dirty="0">
                <a:latin typeface="TT Commons" panose="02000506040000020004" pitchFamily="50" charset="0"/>
                <a:cs typeface="Carlito"/>
              </a:rPr>
              <a:t>reparadora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5600" y="1226450"/>
            <a:ext cx="1920744" cy="992125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Emulsión facial con efecto  calmante, descongestivo,  reparador y protector.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16035" y="1228501"/>
            <a:ext cx="1897165" cy="512507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6812" marR="2868" indent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Tónico facial calmante,</a:t>
            </a:r>
          </a:p>
          <a:p>
            <a:pPr marL="6812" marR="2868" indent="2868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reparador y relajante</a:t>
            </a:r>
          </a:p>
        </p:txBody>
      </p:sp>
      <p:sp>
        <p:nvSpPr>
          <p:cNvPr id="27" name="object 27"/>
          <p:cNvSpPr/>
          <p:nvPr/>
        </p:nvSpPr>
        <p:spPr>
          <a:xfrm>
            <a:off x="6193597" y="3799504"/>
            <a:ext cx="1010467" cy="947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29" name="object 29"/>
          <p:cNvSpPr/>
          <p:nvPr/>
        </p:nvSpPr>
        <p:spPr>
          <a:xfrm>
            <a:off x="8351132" y="4727025"/>
            <a:ext cx="1039375" cy="42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35" name="object 35"/>
          <p:cNvSpPr txBox="1"/>
          <p:nvPr/>
        </p:nvSpPr>
        <p:spPr>
          <a:xfrm>
            <a:off x="6187437" y="1217846"/>
            <a:ext cx="1942015" cy="1238346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indent="-717" algn="ctr">
              <a:spcBef>
                <a:spcPts val="56"/>
              </a:spcBef>
            </a:pPr>
            <a:r>
              <a:rPr sz="1600" dirty="0">
                <a:latin typeface="TT Commons" panose="02000506040000020004" pitchFamily="50" charset="0"/>
                <a:cs typeface="Carlito"/>
              </a:rPr>
              <a:t>Crema facial reparadora,  descongestiva y calmante  con efecto antiedad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89000" y="4063778"/>
            <a:ext cx="1147929" cy="418762"/>
          </a:xfrm>
          <a:prstGeom prst="rect">
            <a:avLst/>
          </a:prstGeom>
        </p:spPr>
        <p:txBody>
          <a:bodyPr vert="horz" wrap="square" lIns="0" tIns="76003" rIns="0" bIns="0" rtlCol="0">
            <a:spAutoFit/>
          </a:bodyPr>
          <a:lstStyle/>
          <a:p>
            <a:pPr marL="7170">
              <a:spcBef>
                <a:spcPts val="542"/>
              </a:spcBef>
            </a:pPr>
            <a:r>
              <a:rPr sz="903" spc="-3" dirty="0" err="1" smtClean="0">
                <a:latin typeface="TeXGyreAdventor"/>
                <a:cs typeface="TeXGyreAdventor"/>
              </a:rPr>
              <a:t>Volumen</a:t>
            </a:r>
            <a:r>
              <a:rPr sz="903" spc="-3" dirty="0">
                <a:latin typeface="TeXGyreAdventor"/>
                <a:cs typeface="TeXGyreAdventor"/>
              </a:rPr>
              <a:t>: 115 ml</a:t>
            </a:r>
            <a:endParaRPr sz="903" dirty="0">
              <a:latin typeface="TeXGyreAdventor"/>
              <a:cs typeface="TeXGyreAdventor"/>
            </a:endParaRPr>
          </a:p>
          <a:p>
            <a:pPr marL="7170">
              <a:spcBef>
                <a:spcPts val="542"/>
              </a:spcBef>
            </a:pPr>
            <a:r>
              <a:rPr sz="903" spc="-6" dirty="0">
                <a:latin typeface="TeXGyreAdventor"/>
                <a:cs typeface="TeXGyreAdventor"/>
              </a:rPr>
              <a:t>Código:</a:t>
            </a:r>
            <a:r>
              <a:rPr sz="903" spc="6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640862</a:t>
            </a:r>
            <a:endParaRPr sz="903" dirty="0">
              <a:latin typeface="TeXGyreAdventor"/>
              <a:cs typeface="TeXGyreAdvento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1755" y="4063778"/>
            <a:ext cx="1147929" cy="418762"/>
          </a:xfrm>
          <a:prstGeom prst="rect">
            <a:avLst/>
          </a:prstGeom>
        </p:spPr>
        <p:txBody>
          <a:bodyPr vert="horz" wrap="square" lIns="0" tIns="76003" rIns="0" bIns="0" rtlCol="0">
            <a:spAutoFit/>
          </a:bodyPr>
          <a:lstStyle/>
          <a:p>
            <a:pPr marL="7170">
              <a:spcBef>
                <a:spcPts val="542"/>
              </a:spcBef>
            </a:pPr>
            <a:r>
              <a:rPr sz="903" spc="-3" dirty="0" err="1" smtClean="0">
                <a:latin typeface="TeXGyreAdventor"/>
                <a:cs typeface="TeXGyreAdventor"/>
              </a:rPr>
              <a:t>Volumen</a:t>
            </a:r>
            <a:r>
              <a:rPr sz="903" spc="-3" dirty="0">
                <a:latin typeface="TeXGyreAdventor"/>
                <a:cs typeface="TeXGyreAdventor"/>
              </a:rPr>
              <a:t>: 50</a:t>
            </a:r>
            <a:r>
              <a:rPr sz="903" spc="-37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ml</a:t>
            </a:r>
            <a:endParaRPr sz="903" dirty="0">
              <a:latin typeface="TeXGyreAdventor"/>
              <a:cs typeface="TeXGyreAdventor"/>
            </a:endParaRPr>
          </a:p>
          <a:p>
            <a:pPr marL="7170">
              <a:spcBef>
                <a:spcPts val="542"/>
              </a:spcBef>
            </a:pPr>
            <a:r>
              <a:rPr sz="903" spc="-3" dirty="0">
                <a:latin typeface="TeXGyreAdventor"/>
                <a:cs typeface="TeXGyreAdventor"/>
              </a:rPr>
              <a:t>Código:</a:t>
            </a:r>
            <a:r>
              <a:rPr sz="903" spc="-34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640861</a:t>
            </a:r>
            <a:endParaRPr sz="903" dirty="0">
              <a:latin typeface="TeXGyreAdventor"/>
              <a:cs typeface="TeXGyreAdventor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84871" y="4063778"/>
            <a:ext cx="1147929" cy="418762"/>
          </a:xfrm>
          <a:prstGeom prst="rect">
            <a:avLst/>
          </a:prstGeom>
        </p:spPr>
        <p:txBody>
          <a:bodyPr vert="horz" wrap="square" lIns="0" tIns="76003" rIns="0" bIns="0" rtlCol="0">
            <a:spAutoFit/>
          </a:bodyPr>
          <a:lstStyle/>
          <a:p>
            <a:pPr marL="7170">
              <a:spcBef>
                <a:spcPts val="542"/>
              </a:spcBef>
            </a:pPr>
            <a:r>
              <a:rPr sz="903" spc="-3" dirty="0" err="1" smtClean="0">
                <a:latin typeface="TeXGyreAdventor"/>
                <a:cs typeface="TeXGyreAdventor"/>
              </a:rPr>
              <a:t>Volumen</a:t>
            </a:r>
            <a:r>
              <a:rPr sz="903" spc="-3" dirty="0">
                <a:latin typeface="TeXGyreAdventor"/>
                <a:cs typeface="TeXGyreAdventor"/>
              </a:rPr>
              <a:t>: 50</a:t>
            </a:r>
            <a:r>
              <a:rPr sz="903" spc="-37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ml</a:t>
            </a:r>
            <a:endParaRPr sz="903" dirty="0">
              <a:latin typeface="TeXGyreAdventor"/>
              <a:cs typeface="TeXGyreAdventor"/>
            </a:endParaRPr>
          </a:p>
          <a:p>
            <a:pPr marL="7170">
              <a:spcBef>
                <a:spcPts val="542"/>
              </a:spcBef>
            </a:pPr>
            <a:r>
              <a:rPr sz="903" spc="-3" dirty="0">
                <a:latin typeface="TeXGyreAdventor"/>
                <a:cs typeface="TeXGyreAdventor"/>
              </a:rPr>
              <a:t>Código:</a:t>
            </a:r>
            <a:r>
              <a:rPr sz="903" spc="-34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640860</a:t>
            </a:r>
            <a:endParaRPr sz="903" dirty="0">
              <a:latin typeface="TeXGyreAdventor"/>
              <a:cs typeface="TeXGyreAdvento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5271" y="4065156"/>
            <a:ext cx="1147929" cy="418762"/>
          </a:xfrm>
          <a:prstGeom prst="rect">
            <a:avLst/>
          </a:prstGeom>
        </p:spPr>
        <p:txBody>
          <a:bodyPr vert="horz" wrap="square" lIns="0" tIns="76003" rIns="0" bIns="0" rtlCol="0">
            <a:spAutoFit/>
          </a:bodyPr>
          <a:lstStyle/>
          <a:p>
            <a:pPr marL="7170">
              <a:spcBef>
                <a:spcPts val="542"/>
              </a:spcBef>
            </a:pPr>
            <a:r>
              <a:rPr sz="903" spc="-3" dirty="0" err="1" smtClean="0">
                <a:latin typeface="TeXGyreAdventor"/>
                <a:cs typeface="TeXGyreAdventor"/>
              </a:rPr>
              <a:t>Volumen</a:t>
            </a:r>
            <a:r>
              <a:rPr sz="903" spc="-3" dirty="0">
                <a:latin typeface="TeXGyreAdventor"/>
                <a:cs typeface="TeXGyreAdventor"/>
              </a:rPr>
              <a:t>: 200 ml</a:t>
            </a:r>
            <a:endParaRPr sz="903" dirty="0">
              <a:latin typeface="TeXGyreAdventor"/>
              <a:cs typeface="TeXGyreAdventor"/>
            </a:endParaRPr>
          </a:p>
          <a:p>
            <a:pPr marL="7170">
              <a:spcBef>
                <a:spcPts val="542"/>
              </a:spcBef>
            </a:pPr>
            <a:r>
              <a:rPr sz="903" spc="-3" dirty="0">
                <a:latin typeface="TeXGyreAdventor"/>
                <a:cs typeface="TeXGyreAdventor"/>
              </a:rPr>
              <a:t>Código:</a:t>
            </a:r>
            <a:r>
              <a:rPr sz="903" spc="6" dirty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640865</a:t>
            </a:r>
            <a:endParaRPr sz="903" dirty="0">
              <a:latin typeface="TeXGyreAdventor"/>
              <a:cs typeface="TeXGyreAdventor"/>
            </a:endParaRP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8500" y="445037"/>
            <a:ext cx="5034968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Productos para tratamiento en casa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FF986D17-0A45-4420-8C4F-976FB6047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88" y="2971281"/>
            <a:ext cx="874692" cy="1775534"/>
          </a:xfrm>
          <a:prstGeom prst="rect">
            <a:avLst/>
          </a:prstGeom>
        </p:spPr>
      </p:pic>
      <p:sp>
        <p:nvSpPr>
          <p:cNvPr id="44" name="object 38"/>
          <p:cNvSpPr txBox="1"/>
          <p:nvPr/>
        </p:nvSpPr>
        <p:spPr>
          <a:xfrm>
            <a:off x="9037471" y="4123605"/>
            <a:ext cx="1147929" cy="418762"/>
          </a:xfrm>
          <a:prstGeom prst="rect">
            <a:avLst/>
          </a:prstGeom>
        </p:spPr>
        <p:txBody>
          <a:bodyPr vert="horz" wrap="square" lIns="0" tIns="76003" rIns="0" bIns="0" rtlCol="0">
            <a:spAutoFit/>
          </a:bodyPr>
          <a:lstStyle/>
          <a:p>
            <a:pPr marL="7170">
              <a:spcBef>
                <a:spcPts val="542"/>
              </a:spcBef>
            </a:pPr>
            <a:r>
              <a:rPr sz="903" spc="-3" dirty="0" err="1" smtClean="0">
                <a:latin typeface="TeXGyreAdventor"/>
                <a:cs typeface="TeXGyreAdventor"/>
              </a:rPr>
              <a:t>Volumen</a:t>
            </a:r>
            <a:r>
              <a:rPr sz="903" spc="-3" dirty="0">
                <a:latin typeface="TeXGyreAdventor"/>
                <a:cs typeface="TeXGyreAdventor"/>
              </a:rPr>
              <a:t>: </a:t>
            </a:r>
            <a:r>
              <a:rPr lang="es-ES" sz="903" spc="-3" dirty="0" smtClean="0">
                <a:latin typeface="TeXGyreAdventor"/>
                <a:cs typeface="TeXGyreAdventor"/>
              </a:rPr>
              <a:t>3</a:t>
            </a:r>
            <a:r>
              <a:rPr sz="903" spc="-3" dirty="0" smtClean="0">
                <a:latin typeface="TeXGyreAdventor"/>
                <a:cs typeface="TeXGyreAdventor"/>
              </a:rPr>
              <a:t>0</a:t>
            </a:r>
            <a:r>
              <a:rPr sz="903" spc="-37" dirty="0" smtClean="0">
                <a:latin typeface="TeXGyreAdventor"/>
                <a:cs typeface="TeXGyreAdventor"/>
              </a:rPr>
              <a:t> </a:t>
            </a:r>
            <a:r>
              <a:rPr sz="903" spc="-3" dirty="0">
                <a:latin typeface="TeXGyreAdventor"/>
                <a:cs typeface="TeXGyreAdventor"/>
              </a:rPr>
              <a:t>ml</a:t>
            </a:r>
            <a:endParaRPr sz="903" dirty="0">
              <a:latin typeface="TeXGyreAdventor"/>
              <a:cs typeface="TeXGyreAdventor"/>
            </a:endParaRPr>
          </a:p>
          <a:p>
            <a:pPr marL="7170">
              <a:spcBef>
                <a:spcPts val="542"/>
              </a:spcBef>
            </a:pPr>
            <a:r>
              <a:rPr sz="903" spc="-3" dirty="0">
                <a:latin typeface="TeXGyreAdventor"/>
                <a:cs typeface="TeXGyreAdventor"/>
              </a:rPr>
              <a:t>Código:</a:t>
            </a:r>
            <a:r>
              <a:rPr sz="903" spc="-34" dirty="0">
                <a:latin typeface="TeXGyreAdventor"/>
                <a:cs typeface="TeXGyreAdventor"/>
              </a:rPr>
              <a:t> </a:t>
            </a:r>
            <a:r>
              <a:rPr sz="903" spc="-3" dirty="0" smtClean="0">
                <a:latin typeface="TeXGyreAdventor"/>
                <a:cs typeface="TeXGyreAdventor"/>
              </a:rPr>
              <a:t>64086</a:t>
            </a:r>
            <a:r>
              <a:rPr lang="es-ES" sz="903" spc="-3" dirty="0" smtClean="0">
                <a:latin typeface="TeXGyreAdventor"/>
                <a:cs typeface="TeXGyreAdventor"/>
              </a:rPr>
              <a:t>6</a:t>
            </a:r>
            <a:endParaRPr sz="903" dirty="0">
              <a:latin typeface="TeXGyreAdventor"/>
              <a:cs typeface="TeXGyreAdventor"/>
            </a:endParaRPr>
          </a:p>
        </p:txBody>
      </p:sp>
      <p:sp>
        <p:nvSpPr>
          <p:cNvPr id="45" name="object 9"/>
          <p:cNvSpPr/>
          <p:nvPr/>
        </p:nvSpPr>
        <p:spPr>
          <a:xfrm>
            <a:off x="8175502" y="4733398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6" name="object 9"/>
          <p:cNvSpPr/>
          <p:nvPr/>
        </p:nvSpPr>
        <p:spPr>
          <a:xfrm>
            <a:off x="6187437" y="4733398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7" name="object 9"/>
          <p:cNvSpPr/>
          <p:nvPr/>
        </p:nvSpPr>
        <p:spPr>
          <a:xfrm>
            <a:off x="4144329" y="4744936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8" name="object 9"/>
          <p:cNvSpPr/>
          <p:nvPr/>
        </p:nvSpPr>
        <p:spPr>
          <a:xfrm>
            <a:off x="2104996" y="4743572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9" name="object 7"/>
          <p:cNvSpPr/>
          <p:nvPr/>
        </p:nvSpPr>
        <p:spPr>
          <a:xfrm>
            <a:off x="50800" y="4721864"/>
            <a:ext cx="2011637" cy="4000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0" name="object 8"/>
          <p:cNvSpPr/>
          <p:nvPr/>
        </p:nvSpPr>
        <p:spPr>
          <a:xfrm>
            <a:off x="288273" y="4734770"/>
            <a:ext cx="1534970" cy="425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1" name="object 9"/>
          <p:cNvSpPr/>
          <p:nvPr/>
        </p:nvSpPr>
        <p:spPr>
          <a:xfrm>
            <a:off x="86937" y="4746815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2" name="object 10"/>
          <p:cNvSpPr/>
          <p:nvPr/>
        </p:nvSpPr>
        <p:spPr>
          <a:xfrm>
            <a:off x="86937" y="4746815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0" y="97790"/>
                </a:moveTo>
                <a:lnTo>
                  <a:pt x="7684" y="59723"/>
                </a:lnTo>
                <a:lnTo>
                  <a:pt x="28640" y="28640"/>
                </a:lnTo>
                <a:lnTo>
                  <a:pt x="59723" y="7684"/>
                </a:lnTo>
                <a:lnTo>
                  <a:pt x="97789" y="0"/>
                </a:lnTo>
                <a:lnTo>
                  <a:pt x="3341878" y="0"/>
                </a:lnTo>
                <a:lnTo>
                  <a:pt x="3379928" y="7684"/>
                </a:lnTo>
                <a:lnTo>
                  <a:pt x="3411013" y="28640"/>
                </a:lnTo>
                <a:lnTo>
                  <a:pt x="3431978" y="59723"/>
                </a:lnTo>
                <a:lnTo>
                  <a:pt x="3439667" y="97790"/>
                </a:lnTo>
                <a:lnTo>
                  <a:pt x="3439667" y="488950"/>
                </a:lnTo>
                <a:lnTo>
                  <a:pt x="3431978" y="527011"/>
                </a:lnTo>
                <a:lnTo>
                  <a:pt x="3411013" y="558095"/>
                </a:lnTo>
                <a:lnTo>
                  <a:pt x="3379928" y="579054"/>
                </a:lnTo>
                <a:lnTo>
                  <a:pt x="3341878" y="586740"/>
                </a:lnTo>
                <a:lnTo>
                  <a:pt x="97789" y="586740"/>
                </a:lnTo>
                <a:lnTo>
                  <a:pt x="59723" y="579054"/>
                </a:lnTo>
                <a:lnTo>
                  <a:pt x="28640" y="558095"/>
                </a:lnTo>
                <a:lnTo>
                  <a:pt x="7684" y="527011"/>
                </a:lnTo>
                <a:lnTo>
                  <a:pt x="0" y="488950"/>
                </a:lnTo>
                <a:lnTo>
                  <a:pt x="0" y="97790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418425" y="4791614"/>
            <a:ext cx="127734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Sensitive Cleanser</a:t>
            </a:r>
          </a:p>
        </p:txBody>
      </p:sp>
      <p:sp>
        <p:nvSpPr>
          <p:cNvPr id="54" name="object 20"/>
          <p:cNvSpPr txBox="1"/>
          <p:nvPr/>
        </p:nvSpPr>
        <p:spPr>
          <a:xfrm>
            <a:off x="4373085" y="4792565"/>
            <a:ext cx="1650193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Intensive defense 8 SPF</a:t>
            </a:r>
          </a:p>
        </p:txBody>
      </p:sp>
      <p:sp>
        <p:nvSpPr>
          <p:cNvPr id="55" name="object 26"/>
          <p:cNvSpPr txBox="1"/>
          <p:nvPr/>
        </p:nvSpPr>
        <p:spPr>
          <a:xfrm>
            <a:off x="2641304" y="4766490"/>
            <a:ext cx="96831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Aqua defense</a:t>
            </a:r>
          </a:p>
        </p:txBody>
      </p:sp>
      <p:sp>
        <p:nvSpPr>
          <p:cNvPr id="56" name="object 32"/>
          <p:cNvSpPr txBox="1"/>
          <p:nvPr/>
        </p:nvSpPr>
        <p:spPr>
          <a:xfrm>
            <a:off x="6586900" y="4776815"/>
            <a:ext cx="94501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 repare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57" name="object 38"/>
          <p:cNvSpPr txBox="1"/>
          <p:nvPr/>
        </p:nvSpPr>
        <p:spPr>
          <a:xfrm>
            <a:off x="8610726" y="4766490"/>
            <a:ext cx="89948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 Therapy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71685" y="1202793"/>
            <a:ext cx="1861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T Commons" panose="02000506040000020004" pitchFamily="50" charset="0"/>
                <a:cs typeface="Carlito"/>
              </a:rPr>
              <a:t>Suero</a:t>
            </a:r>
            <a:r>
              <a:rPr lang="en-US" sz="1600" dirty="0" smtClean="0">
                <a:latin typeface="TT Commons" panose="02000506040000020004" pitchFamily="50" charset="0"/>
                <a:cs typeface="Carlito"/>
              </a:rPr>
              <a:t> Ultra-</a:t>
            </a:r>
            <a:r>
              <a:rPr lang="en-US" sz="1600" dirty="0" err="1" smtClean="0">
                <a:latin typeface="TT Commons" panose="02000506040000020004" pitchFamily="50" charset="0"/>
                <a:cs typeface="Carlito"/>
              </a:rPr>
              <a:t>calmante</a:t>
            </a:r>
            <a:r>
              <a:rPr lang="en-US" sz="1600" dirty="0">
                <a:latin typeface="TT Commons" panose="02000506040000020004" pitchFamily="50" charset="0"/>
                <a:cs typeface="Carlito"/>
              </a:rPr>
              <a:t>, </a:t>
            </a:r>
            <a:r>
              <a:rPr lang="en-US" sz="1600" dirty="0" err="1">
                <a:latin typeface="TT Commons" panose="02000506040000020004" pitchFamily="50" charset="0"/>
                <a:cs typeface="Carlito"/>
              </a:rPr>
              <a:t>reparador</a:t>
            </a:r>
            <a:r>
              <a:rPr lang="en-US" sz="1600" dirty="0">
                <a:latin typeface="TT Commons" panose="02000506040000020004" pitchFamily="50" charset="0"/>
                <a:cs typeface="Carlito"/>
              </a:rPr>
              <a:t> e </a:t>
            </a:r>
            <a:r>
              <a:rPr lang="en-US" sz="1600" dirty="0" err="1">
                <a:latin typeface="TT Commons" panose="02000506040000020004" pitchFamily="50" charset="0"/>
                <a:cs typeface="Carlito"/>
              </a:rPr>
              <a:t>hidratante</a:t>
            </a:r>
            <a:endParaRPr lang="en-US" sz="1600" dirty="0">
              <a:latin typeface="TT Commons" panose="02000506040000020004" pitchFamily="50" charset="0"/>
              <a:cs typeface="Carlito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5" y="2287844"/>
            <a:ext cx="611860" cy="232432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24" y="2132569"/>
            <a:ext cx="704309" cy="248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05916" y="1247444"/>
            <a:ext cx="8007884" cy="2666155"/>
          </a:xfrm>
          <a:prstGeom prst="rect">
            <a:avLst/>
          </a:prstGeom>
        </p:spPr>
        <p:txBody>
          <a:bodyPr vert="horz" wrap="square" lIns="0" tIns="131929" rIns="0" bIns="0" rtlCol="0">
            <a:spAutoFit/>
          </a:bodyPr>
          <a:lstStyle/>
          <a:p>
            <a:pPr marL="657972" lvl="1" indent="-193960">
              <a:spcBef>
                <a:spcPts val="1039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LA PIEL SENSIBLE.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LÍNEA SOFT DERM.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INGREDIENTES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PRODUCTOS PROFESIONALES.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PROTOCOLO DE TRATAMIENTO.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PRODUCTOS PARA TRATAMIENTO EN CASA.</a:t>
            </a:r>
          </a:p>
          <a:p>
            <a:pPr marL="657972" lvl="1" indent="-193960">
              <a:spcBef>
                <a:spcPts val="982"/>
              </a:spcBef>
              <a:buAutoNum type="arabicPeriod"/>
              <a:tabLst>
                <a:tab pos="201130" algn="l"/>
              </a:tabLst>
            </a:pPr>
            <a:r>
              <a:rPr lang="es-ES" sz="1637" spc="300" dirty="0" smtClean="0">
                <a:latin typeface="Bebas Neue Regular" panose="00000500000000000000" pitchFamily="50" charset="0"/>
                <a:cs typeface="Carlito"/>
              </a:rPr>
              <a:t>RUTINA DE TRATAMIENTO</a:t>
            </a:r>
            <a:endParaRPr lang="es-ES" sz="1637" spc="300" dirty="0"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803105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índice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63130" y="1405703"/>
            <a:ext cx="9049354" cy="371584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139295" indent="-258852">
              <a:spcBef>
                <a:spcPts val="54"/>
              </a:spcBef>
              <a:buChar char="•"/>
              <a:tabLst>
                <a:tab pos="2139295" algn="l"/>
                <a:tab pos="2139653" algn="l"/>
              </a:tabLst>
            </a:pPr>
            <a:r>
              <a:rPr sz="1600" spc="-121" dirty="0">
                <a:latin typeface="TT Commons" panose="02000506040000020004" pitchFamily="50" charset="0"/>
                <a:cs typeface="Arial"/>
              </a:rPr>
              <a:t>Gel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limpiador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115</a:t>
            </a:r>
            <a:r>
              <a:rPr sz="1600" spc="-20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indent="-258852">
              <a:spcBef>
                <a:spcPts val="1516"/>
              </a:spcBef>
              <a:buChar char="•"/>
              <a:tabLst>
                <a:tab pos="2139295" algn="l"/>
                <a:tab pos="2139653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Gglucamate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miracare </a:t>
            </a:r>
            <a:r>
              <a:rPr sz="1600" spc="-367" dirty="0">
                <a:latin typeface="TT Commons" panose="02000506040000020004" pitchFamily="50" charset="0"/>
                <a:cs typeface="Arial"/>
              </a:rPr>
              <a:t>®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(Agentes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</a:t>
            </a:r>
            <a:r>
              <a:rPr sz="1600" spc="-3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suaves).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292912" indent="-258493">
              <a:lnSpc>
                <a:spcPct val="90000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121" dirty="0">
                <a:latin typeface="TT Commons" panose="02000506040000020004" pitchFamily="50" charset="0"/>
                <a:cs typeface="Arial"/>
              </a:rPr>
              <a:t>Gel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limpiador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textura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suave,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acción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descongestiva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reparadora, 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formulado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base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27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termal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enriquecido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activos de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limpieza</a:t>
            </a:r>
            <a:r>
              <a:rPr sz="1600" spc="-178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cuidadosos,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respetan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al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máximo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integridad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</a:t>
            </a:r>
            <a:r>
              <a:rPr sz="1600" spc="-17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sensible.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1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2868" indent="-258493">
              <a:lnSpc>
                <a:spcPts val="1711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aplicar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sensitive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cleanser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yema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los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dedos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humedecidos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en 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agua,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mediante movimientos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circulares.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Aclarar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agua.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139295" marR="334142" indent="-258493">
              <a:lnSpc>
                <a:spcPct val="90000"/>
              </a:lnSpc>
              <a:buChar char="•"/>
              <a:tabLst>
                <a:tab pos="2139295" algn="l"/>
                <a:tab pos="2139653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Combinar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productos: </a:t>
            </a:r>
            <a:r>
              <a:rPr sz="1600" spc="-147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doble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pieles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sensibles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combinado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14" dirty="0">
                <a:latin typeface="TT Commons" panose="02000506040000020004" pitchFamily="50" charset="0"/>
                <a:cs typeface="Arial"/>
              </a:rPr>
              <a:t>total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make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up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remover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gel,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aqua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defense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manera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regular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todo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aquellos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lugares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donde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calidad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del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14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baja,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 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básica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antes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cualquier </a:t>
            </a:r>
            <a:r>
              <a:rPr sz="1600" spc="-14" dirty="0">
                <a:latin typeface="TT Commons" panose="02000506040000020004" pitchFamily="50" charset="0"/>
                <a:cs typeface="Arial"/>
              </a:rPr>
              <a:t>otro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37" dirty="0">
                <a:latin typeface="TT Commons" panose="02000506040000020004" pitchFamily="50" charset="0"/>
                <a:cs typeface="Arial"/>
              </a:rPr>
              <a:t>tratamiento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>
              <a:spcBef>
                <a:spcPts val="709"/>
              </a:spcBef>
            </a:pPr>
            <a:r>
              <a:rPr sz="1355" spc="-6" dirty="0">
                <a:solidFill>
                  <a:srgbClr val="FFFFFF"/>
                </a:solidFill>
                <a:latin typeface="Carlito"/>
                <a:cs typeface="Carlito"/>
              </a:rPr>
              <a:t>Sensitive</a:t>
            </a:r>
            <a:r>
              <a:rPr sz="1355" spc="6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Cleanser</a:t>
            </a:r>
            <a:endParaRPr sz="1355" dirty="0">
              <a:latin typeface="Carlito"/>
              <a:cs typeface="Carlito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8500" y="445037"/>
            <a:ext cx="5034968" cy="332399"/>
          </a:xfrm>
        </p:spPr>
        <p:txBody>
          <a:bodyPr/>
          <a:lstStyle/>
          <a:p>
            <a:r>
              <a:rPr lang="es-ES" sz="2400" spc="300" dirty="0">
                <a:latin typeface="Bebas Neue Regular" panose="00000500000000000000" pitchFamily="50" charset="0"/>
              </a:rPr>
              <a:t>Productos para tratamiento en casa</a:t>
            </a:r>
          </a:p>
        </p:txBody>
      </p:sp>
      <p:sp>
        <p:nvSpPr>
          <p:cNvPr id="14" name="object 9"/>
          <p:cNvSpPr/>
          <p:nvPr/>
        </p:nvSpPr>
        <p:spPr>
          <a:xfrm>
            <a:off x="127000" y="4821489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5" name="object 14"/>
          <p:cNvSpPr txBox="1"/>
          <p:nvPr/>
        </p:nvSpPr>
        <p:spPr>
          <a:xfrm>
            <a:off x="458488" y="4866288"/>
            <a:ext cx="127734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Sensitive Cleanser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374502"/>
            <a:ext cx="859768" cy="326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56615" y="1360101"/>
            <a:ext cx="7099811" cy="321083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65306" indent="-258135">
              <a:spcBef>
                <a:spcPts val="54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115" dirty="0">
                <a:latin typeface="TT Commons" panose="02000506040000020004" pitchFamily="50" charset="0"/>
                <a:cs typeface="Arial"/>
              </a:rPr>
              <a:t>Tónico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200</a:t>
            </a:r>
            <a:r>
              <a:rPr sz="1600" spc="-20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8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388278" indent="-258135">
              <a:lnSpc>
                <a:spcPts val="1711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88" dirty="0">
                <a:latin typeface="TT Commons" panose="02000506040000020004" pitchFamily="50" charset="0"/>
                <a:cs typeface="Trebuchet MS"/>
              </a:rPr>
              <a:t>Enteromorpha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Alantoína, 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pantenol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o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provitamina</a:t>
            </a:r>
            <a:r>
              <a:rPr sz="1600" spc="-152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B5.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68119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Solución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reparadora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relajante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aporta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sensible una</a:t>
            </a:r>
            <a:r>
              <a:rPr sz="1600" spc="-24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agradable 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sensación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frescor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confort,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dejándola </a:t>
            </a:r>
            <a:r>
              <a:rPr sz="1600" spc="-133" dirty="0">
                <a:latin typeface="TT Commons" panose="02000506040000020004" pitchFamily="50" charset="0"/>
                <a:cs typeface="Arial"/>
              </a:rPr>
              <a:t>suave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29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elástica.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181412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aplicar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directamente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rostro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completando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absorción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 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ligeros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toques.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ct val="90000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Combinar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productos: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complemento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doble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desmaquillado,</a:t>
            </a:r>
            <a:r>
              <a:rPr sz="1600" spc="-268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 </a:t>
            </a:r>
            <a:r>
              <a:rPr sz="1600" spc="-40" dirty="0">
                <a:latin typeface="TT Commons" panose="02000506040000020004" pitchFamily="50" charset="0"/>
                <a:cs typeface="Arial"/>
              </a:rPr>
              <a:t>sustitutivo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del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emulsionar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productos,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sobre 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todo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aquellos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lugares 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donde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14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baja</a:t>
            </a:r>
            <a:r>
              <a:rPr sz="1600" spc="-2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calidad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591" y="4693011"/>
            <a:ext cx="765406" cy="424277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355" dirty="0">
                <a:solidFill>
                  <a:srgbClr val="FFFFFF"/>
                </a:solidFill>
                <a:latin typeface="Carlito"/>
                <a:cs typeface="Carlito"/>
              </a:rPr>
              <a:t>Aqua</a:t>
            </a:r>
            <a:r>
              <a:rPr sz="1355" spc="-4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6" dirty="0">
                <a:solidFill>
                  <a:srgbClr val="FFFFFF"/>
                </a:solidFill>
                <a:latin typeface="Carlito"/>
                <a:cs typeface="Carlito"/>
              </a:rPr>
              <a:t>tonic</a:t>
            </a:r>
            <a:endParaRPr sz="1355">
              <a:latin typeface="Carlito"/>
              <a:cs typeface="Carlito"/>
            </a:endParaRPr>
          </a:p>
        </p:txBody>
      </p:sp>
      <p:sp>
        <p:nvSpPr>
          <p:cNvPr id="15" name="Título 12"/>
          <p:cNvSpPr>
            <a:spLocks noGrp="1"/>
          </p:cNvSpPr>
          <p:nvPr>
            <p:ph type="title"/>
          </p:nvPr>
        </p:nvSpPr>
        <p:spPr>
          <a:xfrm>
            <a:off x="698500" y="445037"/>
            <a:ext cx="5034968" cy="332399"/>
          </a:xfrm>
        </p:spPr>
        <p:txBody>
          <a:bodyPr/>
          <a:lstStyle/>
          <a:p>
            <a:r>
              <a:rPr lang="es-ES" sz="2400" spc="300" dirty="0">
                <a:latin typeface="Bebas Neue Regular" panose="00000500000000000000" pitchFamily="50" charset="0"/>
              </a:rPr>
              <a:t>Productos para tratamiento en casa</a:t>
            </a:r>
          </a:p>
        </p:txBody>
      </p:sp>
      <p:sp>
        <p:nvSpPr>
          <p:cNvPr id="16" name="object 9"/>
          <p:cNvSpPr/>
          <p:nvPr/>
        </p:nvSpPr>
        <p:spPr>
          <a:xfrm>
            <a:off x="214600" y="4784122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7" name="object 26"/>
          <p:cNvSpPr txBox="1"/>
          <p:nvPr/>
        </p:nvSpPr>
        <p:spPr>
          <a:xfrm>
            <a:off x="750908" y="4807040"/>
            <a:ext cx="968319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Aqua defense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8" y="1290849"/>
            <a:ext cx="931088" cy="328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61966" y="1576924"/>
            <a:ext cx="9109225" cy="334189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246493" indent="-258493">
              <a:spcBef>
                <a:spcPts val="54"/>
              </a:spcBef>
              <a:buChar char="•"/>
              <a:tabLst>
                <a:tab pos="2246493" algn="l"/>
                <a:tab pos="2246851" algn="l"/>
              </a:tabLst>
            </a:pPr>
            <a:r>
              <a:rPr sz="1600" spc="-99" dirty="0">
                <a:latin typeface="TT Commons" panose="02000506040000020004" pitchFamily="50" charset="0"/>
                <a:cs typeface="Arial"/>
              </a:rPr>
              <a:t>Emulsión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115</a:t>
            </a:r>
            <a:r>
              <a:rPr sz="1600" spc="-22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246493" indent="-258493">
              <a:lnSpc>
                <a:spcPts val="1801"/>
              </a:lnSpc>
              <a:spcBef>
                <a:spcPts val="1519"/>
              </a:spcBef>
              <a:buChar char="•"/>
              <a:tabLst>
                <a:tab pos="2246493" algn="l"/>
                <a:tab pos="2246851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90" dirty="0">
                <a:latin typeface="TT Commons" panose="02000506040000020004" pitchFamily="50" charset="0"/>
                <a:cs typeface="Trebuchet MS"/>
              </a:rPr>
              <a:t>Enteromorpha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246493">
              <a:lnSpc>
                <a:spcPts val="1801"/>
              </a:lnSpc>
            </a:pPr>
            <a:r>
              <a:rPr sz="1600" i="1" spc="-82" dirty="0">
                <a:latin typeface="TT Commons" panose="02000506040000020004" pitchFamily="50" charset="0"/>
                <a:cs typeface="Trebuchet MS"/>
              </a:rPr>
              <a:t>Capparis </a:t>
            </a:r>
            <a:r>
              <a:rPr sz="1600" i="1" spc="-62" dirty="0">
                <a:latin typeface="TT Commons" panose="02000506040000020004" pitchFamily="50" charset="0"/>
                <a:cs typeface="Trebuchet MS"/>
              </a:rPr>
              <a:t>spinosa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gel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aloe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vera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3" dirty="0">
                <a:latin typeface="TT Commons" panose="02000506040000020004" pitchFamily="50" charset="0"/>
                <a:cs typeface="Arial"/>
              </a:rPr>
              <a:t>filtro</a:t>
            </a:r>
            <a:r>
              <a:rPr sz="1600" spc="-3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solar.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246493" marR="547820" indent="-258135">
              <a:lnSpc>
                <a:spcPts val="1705"/>
              </a:lnSpc>
              <a:buChar char="•"/>
              <a:tabLst>
                <a:tab pos="2246493" algn="l"/>
                <a:tab pos="2246851" algn="l"/>
              </a:tabLst>
            </a:pPr>
            <a:r>
              <a:rPr sz="1600" spc="-79" dirty="0">
                <a:latin typeface="TT Commons" panose="02000506040000020004" pitchFamily="50" charset="0"/>
                <a:cs typeface="Arial"/>
              </a:rPr>
              <a:t>Equilibrada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emulsión facial 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creada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específicamente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el</a:t>
            </a:r>
            <a:r>
              <a:rPr sz="1600" spc="-33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cuidado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pieles 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sensibles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efecto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descongestivo,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reparador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263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protector.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246493" marR="157749" indent="-258135">
              <a:lnSpc>
                <a:spcPts val="1705"/>
              </a:lnSpc>
              <a:buChar char="•"/>
              <a:tabLst>
                <a:tab pos="2246493" algn="l"/>
                <a:tab pos="2246851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empleo:: extender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suave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masaje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emulsión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21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día 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intensive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defense,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hasta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completa</a:t>
            </a:r>
            <a:r>
              <a:rPr sz="1600" spc="-1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absorción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246493" marR="2868" indent="-258135">
              <a:lnSpc>
                <a:spcPts val="1711"/>
              </a:lnSpc>
              <a:buChar char="•"/>
              <a:tabLst>
                <a:tab pos="2246493" algn="l"/>
                <a:tab pos="2246851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Combinar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otros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productos: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40" dirty="0">
                <a:latin typeface="TT Commons" panose="02000506040000020004" pitchFamily="50" charset="0"/>
                <a:cs typeface="Arial"/>
              </a:rPr>
              <a:t>tratamiento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principal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tras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limpieza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</a:t>
            </a:r>
            <a:r>
              <a:rPr sz="1600" spc="-22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sensitive 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cleanser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o doble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desmaquillado,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37" dirty="0">
                <a:latin typeface="TT Commons" panose="02000506040000020004" pitchFamily="50" charset="0"/>
                <a:cs typeface="Arial"/>
              </a:rPr>
              <a:t>tratamiento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completo </a:t>
            </a:r>
            <a:r>
              <a:rPr sz="1600" spc="-23" dirty="0">
                <a:latin typeface="TT Commons" panose="02000506040000020004" pitchFamily="50" charset="0"/>
                <a:cs typeface="Arial"/>
              </a:rPr>
              <a:t>junto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31" dirty="0">
                <a:latin typeface="TT Commons" panose="02000506040000020004" pitchFamily="50" charset="0"/>
                <a:cs typeface="Arial"/>
              </a:rPr>
              <a:t>soft</a:t>
            </a:r>
            <a:r>
              <a:rPr sz="1600" spc="-16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repair.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>
              <a:spcBef>
                <a:spcPts val="1392"/>
              </a:spcBef>
            </a:pPr>
            <a:r>
              <a:rPr sz="1355" spc="-6" dirty="0">
                <a:solidFill>
                  <a:srgbClr val="FFFFFF"/>
                </a:solidFill>
                <a:latin typeface="Carlito"/>
                <a:cs typeface="Carlito"/>
              </a:rPr>
              <a:t>Intensive </a:t>
            </a:r>
            <a:r>
              <a:rPr sz="1355" spc="-8" dirty="0">
                <a:solidFill>
                  <a:srgbClr val="FFFFFF"/>
                </a:solidFill>
                <a:latin typeface="Carlito"/>
                <a:cs typeface="Carlito"/>
              </a:rPr>
              <a:t>defense </a:t>
            </a:r>
            <a:r>
              <a:rPr sz="1355" dirty="0">
                <a:solidFill>
                  <a:srgbClr val="FFFFFF"/>
                </a:solidFill>
                <a:latin typeface="Carlito"/>
                <a:cs typeface="Carlito"/>
              </a:rPr>
              <a:t>8</a:t>
            </a:r>
            <a:r>
              <a:rPr sz="1355" spc="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SPF</a:t>
            </a:r>
            <a:endParaRPr sz="1355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822" y="1390358"/>
            <a:ext cx="988610" cy="3181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4" name="Título 12"/>
          <p:cNvSpPr txBox="1">
            <a:spLocks/>
          </p:cNvSpPr>
          <p:nvPr/>
        </p:nvSpPr>
        <p:spPr>
          <a:xfrm>
            <a:off x="698500" y="445037"/>
            <a:ext cx="5034968" cy="3323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r>
              <a:rPr lang="es-ES" sz="2400" spc="300" dirty="0">
                <a:latin typeface="Bebas Neue Regular" panose="00000500000000000000" pitchFamily="50" charset="0"/>
              </a:rPr>
              <a:t>Productos para tratamiento en casa</a:t>
            </a:r>
          </a:p>
        </p:txBody>
      </p:sp>
      <p:sp>
        <p:nvSpPr>
          <p:cNvPr id="15" name="object 9"/>
          <p:cNvSpPr/>
          <p:nvPr/>
        </p:nvSpPr>
        <p:spPr>
          <a:xfrm>
            <a:off x="203044" y="4775940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6" name="object 20"/>
          <p:cNvSpPr txBox="1"/>
          <p:nvPr/>
        </p:nvSpPr>
        <p:spPr>
          <a:xfrm>
            <a:off x="431800" y="4823569"/>
            <a:ext cx="1650193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Intensive defense 8 SPF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43302" y="1115099"/>
            <a:ext cx="7137454" cy="404516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265306" indent="-258135">
              <a:spcBef>
                <a:spcPts val="54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129" dirty="0">
                <a:latin typeface="TT Commons" panose="02000506040000020004" pitchFamily="50" charset="0"/>
                <a:cs typeface="Arial"/>
              </a:rPr>
              <a:t>Crema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noche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anti-edad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calmante 50</a:t>
            </a:r>
            <a:r>
              <a:rPr sz="1600" spc="-29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ml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135">
              <a:lnSpc>
                <a:spcPts val="1801"/>
              </a:lnSpc>
              <a:spcBef>
                <a:spcPts val="1519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76" dirty="0">
                <a:latin typeface="TT Commons" panose="02000506040000020004" pitchFamily="50" charset="0"/>
                <a:cs typeface="Arial"/>
              </a:rPr>
              <a:t>Ingredientes: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termal,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alga </a:t>
            </a:r>
            <a:r>
              <a:rPr sz="1600" i="1" spc="-90" dirty="0">
                <a:latin typeface="TT Commons" panose="02000506040000020004" pitchFamily="50" charset="0"/>
                <a:cs typeface="Trebuchet MS"/>
              </a:rPr>
              <a:t>Enteromorpha </a:t>
            </a:r>
            <a:r>
              <a:rPr sz="1600" i="1" spc="-68" dirty="0">
                <a:latin typeface="TT Commons" panose="02000506040000020004" pitchFamily="50" charset="0"/>
                <a:cs typeface="Trebuchet MS"/>
              </a:rPr>
              <a:t>compressa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extracto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>
              <a:lnSpc>
                <a:spcPts val="1801"/>
              </a:lnSpc>
            </a:pPr>
            <a:r>
              <a:rPr sz="1600" i="1" spc="-82" dirty="0">
                <a:latin typeface="TT Commons" panose="02000506040000020004" pitchFamily="50" charset="0"/>
                <a:cs typeface="Trebuchet MS"/>
              </a:rPr>
              <a:t>Capparis </a:t>
            </a:r>
            <a:r>
              <a:rPr sz="1600" i="1" spc="-62" dirty="0">
                <a:latin typeface="TT Commons" panose="02000506040000020004" pitchFamily="50" charset="0"/>
                <a:cs typeface="Trebuchet MS"/>
              </a:rPr>
              <a:t>spinosa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aceite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jojoba.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spc="-129" dirty="0">
                <a:latin typeface="TT Commons" panose="02000506040000020004" pitchFamily="50" charset="0"/>
                <a:cs typeface="Arial"/>
              </a:rPr>
              <a:t>Crema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anti-edad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especialmente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suave,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aroma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fresco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delicado,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fuente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suavidad  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e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hidratación.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Formulada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especialmente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aplicar </a:t>
            </a:r>
            <a:r>
              <a:rPr sz="1600" spc="-34" dirty="0">
                <a:latin typeface="TT Commons" panose="02000506040000020004" pitchFamily="50" charset="0"/>
                <a:cs typeface="Arial"/>
              </a:rPr>
              <a:t>por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noche,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momento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idóneo 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renovación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piel,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conseguir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una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acción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reparadora,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descongestiva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relajante,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que</a:t>
            </a:r>
            <a:r>
              <a:rPr sz="1600" spc="-11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aporta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36" dirty="0">
                <a:latin typeface="TT Commons" panose="02000506040000020004" pitchFamily="50" charset="0"/>
                <a:cs typeface="Arial"/>
              </a:rPr>
              <a:t>a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piel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sensible</a:t>
            </a:r>
            <a:r>
              <a:rPr sz="1600" spc="-12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una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sensación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0" dirty="0">
                <a:latin typeface="TT Commons" panose="02000506040000020004" pitchFamily="50" charset="0"/>
                <a:cs typeface="Arial"/>
              </a:rPr>
              <a:t>confort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inmediato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148428" indent="-258135">
              <a:lnSpc>
                <a:spcPts val="1705"/>
              </a:lnSpc>
              <a:spcBef>
                <a:spcPts val="3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-51" dirty="0">
                <a:latin typeface="TT Commons" panose="02000506040000020004" pitchFamily="50" charset="0"/>
                <a:cs typeface="Arial"/>
              </a:rPr>
              <a:t>Modo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empleo: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extender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un 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suave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masaje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crema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facial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calmante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18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noche, 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hasta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64" dirty="0" err="1">
                <a:latin typeface="TT Commons" panose="02000506040000020004" pitchFamily="50" charset="0"/>
                <a:cs typeface="Arial"/>
              </a:rPr>
              <a:t>completa</a:t>
            </a:r>
            <a:r>
              <a:rPr sz="1600" spc="-28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9" dirty="0" err="1" smtClean="0">
                <a:latin typeface="TT Commons" panose="02000506040000020004" pitchFamily="50" charset="0"/>
                <a:cs typeface="Arial"/>
              </a:rPr>
              <a:t>absorción</a:t>
            </a:r>
            <a:endParaRPr lang="es-ES" sz="1600" spc="-79" dirty="0" smtClean="0">
              <a:latin typeface="TT Commons" panose="02000506040000020004" pitchFamily="50" charset="0"/>
              <a:cs typeface="Arial"/>
            </a:endParaRPr>
          </a:p>
          <a:p>
            <a:pPr marL="265306" marR="148428" indent="-258135">
              <a:lnSpc>
                <a:spcPts val="1705"/>
              </a:lnSpc>
              <a:spcBef>
                <a:spcPts val="3"/>
              </a:spcBef>
              <a:buChar char="•"/>
              <a:tabLst>
                <a:tab pos="264947" algn="l"/>
                <a:tab pos="265306" algn="l"/>
              </a:tabLst>
            </a:pPr>
            <a:endParaRPr lang="es-ES" sz="1600" spc="-79" dirty="0">
              <a:latin typeface="TT Commons" panose="02000506040000020004" pitchFamily="50" charset="0"/>
              <a:cs typeface="Arial"/>
            </a:endParaRPr>
          </a:p>
          <a:p>
            <a:pPr marL="265306" marR="148428" indent="-258135">
              <a:lnSpc>
                <a:spcPts val="1705"/>
              </a:lnSpc>
              <a:spcBef>
                <a:spcPts val="3"/>
              </a:spcBef>
              <a:buFontTx/>
              <a:buChar char="•"/>
              <a:tabLst>
                <a:tab pos="264947" algn="l"/>
                <a:tab pos="265306" algn="l"/>
              </a:tabLst>
            </a:pPr>
            <a:r>
              <a:rPr lang="es-ES" sz="1600" spc="-51" dirty="0">
                <a:latin typeface="TT Commons" panose="02000506040000020004" pitchFamily="50" charset="0"/>
                <a:cs typeface="Arial"/>
              </a:rPr>
              <a:t>Combinar con otros productos: se recomienda aplicar tras la limpieza con </a:t>
            </a:r>
            <a:r>
              <a:rPr lang="es-ES" sz="1600" spc="-51" dirty="0" err="1">
                <a:latin typeface="TT Commons" panose="02000506040000020004" pitchFamily="50" charset="0"/>
                <a:cs typeface="Arial"/>
              </a:rPr>
              <a:t>sensitive</a:t>
            </a:r>
            <a:r>
              <a:rPr lang="es-ES" sz="1600" spc="-51" dirty="0">
                <a:latin typeface="TT Commons" panose="02000506040000020004" pitchFamily="50" charset="0"/>
                <a:cs typeface="Arial"/>
              </a:rPr>
              <a:t>  </a:t>
            </a:r>
            <a:r>
              <a:rPr lang="es-ES" sz="1600" spc="-51" dirty="0" err="1">
                <a:latin typeface="TT Commons" panose="02000506040000020004" pitchFamily="50" charset="0"/>
                <a:cs typeface="Arial"/>
              </a:rPr>
              <a:t>cleanser</a:t>
            </a:r>
            <a:r>
              <a:rPr lang="es-ES" sz="1600" spc="-51" dirty="0">
                <a:latin typeface="TT Commons" panose="02000506040000020004" pitchFamily="50" charset="0"/>
                <a:cs typeface="Arial"/>
              </a:rPr>
              <a:t> o aplicando la rutina completa de doble desmaquillado para poder  aprovechar todas sus propiedades. Puede aplicarse junto a </a:t>
            </a:r>
            <a:r>
              <a:rPr lang="es-ES" sz="1600" spc="-51" dirty="0" err="1">
                <a:latin typeface="TT Commons" panose="02000506040000020004" pitchFamily="50" charset="0"/>
                <a:cs typeface="Arial"/>
              </a:rPr>
              <a:t>intensive</a:t>
            </a:r>
            <a:r>
              <a:rPr lang="es-ES" sz="1600" spc="-51" dirty="0">
                <a:latin typeface="TT Commons" panose="02000506040000020004" pitchFamily="50" charset="0"/>
                <a:cs typeface="Arial"/>
              </a:rPr>
              <a:t> </a:t>
            </a:r>
            <a:r>
              <a:rPr lang="es-ES" sz="1600" spc="-51" dirty="0" err="1">
                <a:latin typeface="TT Commons" panose="02000506040000020004" pitchFamily="50" charset="0"/>
                <a:cs typeface="Arial"/>
              </a:rPr>
              <a:t>defense</a:t>
            </a:r>
            <a:r>
              <a:rPr lang="es-ES" sz="1600" spc="-51" dirty="0">
                <a:latin typeface="TT Commons" panose="02000506040000020004" pitchFamily="50" charset="0"/>
                <a:cs typeface="Arial"/>
              </a:rPr>
              <a:t> de  manera paralela o en días alternos.</a:t>
            </a:r>
          </a:p>
          <a:p>
            <a:pPr marL="265306" marR="148428" indent="-258135">
              <a:lnSpc>
                <a:spcPts val="1705"/>
              </a:lnSpc>
              <a:spcBef>
                <a:spcPts val="3"/>
              </a:spcBef>
              <a:buChar char="•"/>
              <a:tabLst>
                <a:tab pos="264947" algn="l"/>
                <a:tab pos="265306" algn="l"/>
              </a:tabLst>
            </a:pP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12" y="4600431"/>
            <a:ext cx="782614" cy="424277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Soft</a:t>
            </a:r>
            <a:r>
              <a:rPr sz="1355" spc="-4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Repair</a:t>
            </a:r>
            <a:endParaRPr sz="1355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449" y="2743782"/>
            <a:ext cx="1835931" cy="172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698500" y="445037"/>
            <a:ext cx="5034968" cy="3323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r>
              <a:rPr lang="es-ES" sz="2400" spc="300" dirty="0">
                <a:latin typeface="Bebas Neue Regular" panose="00000500000000000000" pitchFamily="50" charset="0"/>
              </a:rPr>
              <a:t>Productos para tratamiento en casa</a:t>
            </a:r>
          </a:p>
        </p:txBody>
      </p:sp>
      <p:sp>
        <p:nvSpPr>
          <p:cNvPr id="17" name="object 9"/>
          <p:cNvSpPr/>
          <p:nvPr/>
        </p:nvSpPr>
        <p:spPr>
          <a:xfrm>
            <a:off x="183449" y="4693450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8" name="object 32"/>
          <p:cNvSpPr txBox="1"/>
          <p:nvPr/>
        </p:nvSpPr>
        <p:spPr>
          <a:xfrm>
            <a:off x="582912" y="4736867"/>
            <a:ext cx="94501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 repare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46406" y="1465232"/>
            <a:ext cx="7137454" cy="342576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Serum</a:t>
            </a: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antiedad</a:t>
            </a: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con efecto ultra calmante</a:t>
            </a:r>
            <a:endParaRPr lang="es-ES" sz="1600" b="1" dirty="0">
              <a:solidFill>
                <a:schemeClr val="bg2">
                  <a:lumMod val="25000"/>
                </a:schemeClr>
              </a:solidFill>
              <a:latin typeface="TT Commons" panose="02000506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bg2">
                  <a:lumMod val="25000"/>
                </a:schemeClr>
              </a:solidFill>
              <a:latin typeface="TT Commons" panose="02000506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Descripción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Serum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con efecto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antiedad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, hidratante y reparador. Cuenta con propiedades inductoras de la síntesis del colágeno y reorganizadoras de los fibroblastos que reparan la arquitectura de la dermis, aportando tersura, vitalidad y suavidad. Además, tiene propiedades antioxidantes,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antiestrés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y protectoras.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bg2">
                  <a:lumMod val="25000"/>
                </a:schemeClr>
              </a:solidFill>
              <a:latin typeface="TT Commons" panose="02000506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Indicaciones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: Indicado en todo tipo de pieles comprendidas entre los 20 y 35 que quieren recuperar vitalidad, firmeza y aportar hidratación y protección a su piel. Además, es apto para pieles secas, estresadas o con rojeces y/o inflamación.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2">
                  <a:lumMod val="25000"/>
                </a:schemeClr>
              </a:solidFill>
              <a:latin typeface="TT Commons" panose="02000506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Ingredientes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Lactokine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™,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Gatuline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®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Derma-Sensitive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Capparis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spinosa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fruit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extract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) )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Symcalmin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®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agua termal</a:t>
            </a: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T Commons" panose="02000506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TT Commons" panose="02000506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921" marR="148428" indent="-285750">
              <a:lnSpc>
                <a:spcPts val="1705"/>
              </a:lnSpc>
              <a:spcBef>
                <a:spcPts val="3"/>
              </a:spcBef>
              <a:buFont typeface="Arial" panose="020B0604020202020204" pitchFamily="34" charset="0"/>
              <a:buChar char="•"/>
              <a:tabLst>
                <a:tab pos="264947" algn="l"/>
                <a:tab pos="265306" algn="l"/>
              </a:tabLst>
            </a:pP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12" y="4600431"/>
            <a:ext cx="782614" cy="424277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Soft</a:t>
            </a:r>
            <a:r>
              <a:rPr sz="1355" spc="-4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55" spc="-3" dirty="0">
                <a:solidFill>
                  <a:srgbClr val="FFFFFF"/>
                </a:solidFill>
                <a:latin typeface="Carlito"/>
                <a:cs typeface="Carlito"/>
              </a:rPr>
              <a:t>Repair</a:t>
            </a:r>
            <a:endParaRPr sz="1355">
              <a:latin typeface="Carlito"/>
              <a:cs typeface="Carlito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698500" y="445037"/>
            <a:ext cx="5034968" cy="3323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r>
              <a:rPr lang="es-ES" sz="2400" spc="300" dirty="0">
                <a:latin typeface="Bebas Neue Regular" panose="00000500000000000000" pitchFamily="50" charset="0"/>
              </a:rPr>
              <a:t>Productos para tratamiento en casa</a:t>
            </a:r>
          </a:p>
        </p:txBody>
      </p:sp>
      <p:sp>
        <p:nvSpPr>
          <p:cNvPr id="17" name="object 9"/>
          <p:cNvSpPr/>
          <p:nvPr/>
        </p:nvSpPr>
        <p:spPr>
          <a:xfrm>
            <a:off x="183449" y="4693450"/>
            <a:ext cx="1942015" cy="331258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18" name="object 32"/>
          <p:cNvSpPr txBox="1"/>
          <p:nvPr/>
        </p:nvSpPr>
        <p:spPr>
          <a:xfrm>
            <a:off x="582912" y="4736867"/>
            <a:ext cx="945016" cy="25346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Soft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 THERAPY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986D17-0A45-4420-8C4F-976FB6047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448903"/>
            <a:ext cx="1524000" cy="30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60376" y="1147938"/>
            <a:ext cx="5319481" cy="1443531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marR="2868" algn="just">
              <a:spcBef>
                <a:spcPts val="56"/>
              </a:spcBef>
            </a:pPr>
            <a:r>
              <a:rPr sz="1600" spc="42" dirty="0">
                <a:latin typeface="TT Commons" panose="02000506040000020004" pitchFamily="50" charset="0"/>
                <a:cs typeface="Arial"/>
              </a:rPr>
              <a:t>Existen </a:t>
            </a:r>
            <a:r>
              <a:rPr sz="1600" spc="45" dirty="0">
                <a:latin typeface="TT Commons" panose="02000506040000020004" pitchFamily="50" charset="0"/>
                <a:cs typeface="Arial"/>
              </a:rPr>
              <a:t>personas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37" dirty="0">
                <a:latin typeface="TT Commons" panose="02000506040000020004" pitchFamily="50" charset="0"/>
                <a:cs typeface="Arial"/>
              </a:rPr>
              <a:t>"en </a:t>
            </a:r>
            <a:r>
              <a:rPr sz="1600" spc="42" dirty="0">
                <a:latin typeface="TT Commons" panose="02000506040000020004" pitchFamily="50" charset="0"/>
                <a:cs typeface="Arial"/>
              </a:rPr>
              <a:t>apariencia" </a:t>
            </a:r>
            <a:r>
              <a:rPr sz="1600" spc="28" dirty="0">
                <a:latin typeface="TT Commons" panose="02000506040000020004" pitchFamily="50" charset="0"/>
                <a:cs typeface="Arial"/>
              </a:rPr>
              <a:t>carecen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síntomas  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externos </a:t>
            </a:r>
            <a:r>
              <a:rPr sz="1600" spc="28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que,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sin 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embargo, 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al </a:t>
            </a:r>
            <a:r>
              <a:rPr sz="1600" spc="42" dirty="0">
                <a:latin typeface="TT Commons" panose="02000506040000020004" pitchFamily="50" charset="0"/>
                <a:cs typeface="Arial"/>
              </a:rPr>
              <a:t>aplicarse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una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crema 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"tienen 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una 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sensación </a:t>
            </a:r>
            <a:r>
              <a:rPr sz="1600" spc="73" dirty="0">
                <a:latin typeface="TT Commons" panose="02000506040000020004" pitchFamily="50" charset="0"/>
                <a:cs typeface="Arial"/>
              </a:rPr>
              <a:t>terrible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73" dirty="0">
                <a:latin typeface="TT Commons" panose="02000506040000020004" pitchFamily="50" charset="0"/>
                <a:cs typeface="Arial"/>
              </a:rPr>
              <a:t>ardor </a:t>
            </a:r>
            <a:r>
              <a:rPr sz="1600" spc="28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molestias".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 marR="3944" algn="just">
              <a:spcBef>
                <a:spcPts val="1626"/>
              </a:spcBef>
            </a:pPr>
            <a:r>
              <a:rPr sz="1600" spc="-8" dirty="0">
                <a:latin typeface="TT Commons" panose="02000506040000020004" pitchFamily="50" charset="0"/>
                <a:cs typeface="Arial"/>
              </a:rPr>
              <a:t>Este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hecho </a:t>
            </a:r>
            <a:r>
              <a:rPr sz="1600" spc="3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37" dirty="0">
                <a:latin typeface="TT Commons" panose="02000506040000020004" pitchFamily="50" charset="0"/>
                <a:cs typeface="Arial"/>
              </a:rPr>
              <a:t>consecuencia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tener </a:t>
            </a:r>
            <a:r>
              <a:rPr sz="1600" b="1" spc="14" dirty="0">
                <a:latin typeface="TT Commons" panose="02000506040000020004" pitchFamily="50" charset="0"/>
                <a:cs typeface="Trebuchet MS"/>
              </a:rPr>
              <a:t>"la </a:t>
            </a:r>
            <a:r>
              <a:rPr sz="1600" b="1" spc="25" dirty="0">
                <a:latin typeface="TT Commons" panose="02000506040000020004" pitchFamily="50" charset="0"/>
                <a:cs typeface="Trebuchet MS"/>
              </a:rPr>
              <a:t>capa </a:t>
            </a:r>
            <a:r>
              <a:rPr sz="1600" b="1" spc="76" dirty="0">
                <a:latin typeface="TT Commons" panose="02000506040000020004" pitchFamily="50" charset="0"/>
                <a:cs typeface="Trebuchet MS"/>
              </a:rPr>
              <a:t>más </a:t>
            </a:r>
            <a:r>
              <a:rPr sz="1600" b="1" spc="11" dirty="0">
                <a:latin typeface="TT Commons" panose="02000506040000020004" pitchFamily="50" charset="0"/>
                <a:cs typeface="Trebuchet MS"/>
              </a:rPr>
              <a:t>superficial  </a:t>
            </a:r>
            <a:r>
              <a:rPr sz="1600" b="1" spc="23" dirty="0">
                <a:latin typeface="TT Commons" panose="02000506040000020004" pitchFamily="50" charset="0"/>
                <a:cs typeface="Trebuchet MS"/>
              </a:rPr>
              <a:t>de </a:t>
            </a:r>
            <a:r>
              <a:rPr sz="1600" b="1" spc="11" dirty="0">
                <a:latin typeface="TT Commons" panose="02000506040000020004" pitchFamily="50" charset="0"/>
                <a:cs typeface="Trebuchet MS"/>
              </a:rPr>
              <a:t>la </a:t>
            </a:r>
            <a:r>
              <a:rPr sz="1600" b="1" spc="6" dirty="0">
                <a:latin typeface="TT Commons" panose="02000506040000020004" pitchFamily="50" charset="0"/>
                <a:cs typeface="Trebuchet MS"/>
              </a:rPr>
              <a:t>piel </a:t>
            </a:r>
            <a:r>
              <a:rPr sz="1600" b="1" spc="79" dirty="0">
                <a:latin typeface="TT Commons" panose="02000506040000020004" pitchFamily="50" charset="0"/>
                <a:cs typeface="Trebuchet MS"/>
              </a:rPr>
              <a:t>más </a:t>
            </a:r>
            <a:r>
              <a:rPr sz="1600" b="1" spc="45" dirty="0">
                <a:latin typeface="TT Commons" panose="02000506040000020004" pitchFamily="50" charset="0"/>
                <a:cs typeface="Trebuchet MS"/>
              </a:rPr>
              <a:t>delgada </a:t>
            </a:r>
            <a:r>
              <a:rPr sz="1600" b="1" spc="23" dirty="0">
                <a:latin typeface="TT Commons" panose="02000506040000020004" pitchFamily="50" charset="0"/>
                <a:cs typeface="Trebuchet MS"/>
              </a:rPr>
              <a:t>de </a:t>
            </a:r>
            <a:r>
              <a:rPr sz="1600" b="1" spc="31" dirty="0">
                <a:latin typeface="TT Commons" panose="02000506040000020004" pitchFamily="50" charset="0"/>
                <a:cs typeface="Trebuchet MS"/>
              </a:rPr>
              <a:t>lo</a:t>
            </a:r>
            <a:r>
              <a:rPr sz="1600" b="1" spc="-88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20" dirty="0">
                <a:latin typeface="TT Commons" panose="02000506040000020004" pitchFamily="50" charset="0"/>
                <a:cs typeface="Trebuchet MS"/>
              </a:rPr>
              <a:t>habitual"</a:t>
            </a:r>
            <a:r>
              <a:rPr sz="1600" spc="20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8334" y="1067705"/>
            <a:ext cx="3312576" cy="1603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8" name="object 8"/>
          <p:cNvSpPr txBox="1"/>
          <p:nvPr/>
        </p:nvSpPr>
        <p:spPr>
          <a:xfrm>
            <a:off x="365559" y="3017106"/>
            <a:ext cx="4863866" cy="2195018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algn="ctr">
              <a:spcBef>
                <a:spcPts val="56"/>
              </a:spcBef>
            </a:pPr>
            <a:r>
              <a:rPr sz="1600" b="1" spc="34" dirty="0">
                <a:latin typeface="TT Commons" panose="02000506040000020004" pitchFamily="50" charset="0"/>
                <a:cs typeface="Trebuchet MS"/>
              </a:rPr>
              <a:t>FACTORES</a:t>
            </a:r>
            <a:r>
              <a:rPr sz="1600" b="1" spc="3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45" dirty="0">
                <a:latin typeface="TT Commons" panose="02000506040000020004" pitchFamily="50" charset="0"/>
                <a:cs typeface="Trebuchet MS"/>
              </a:rPr>
              <a:t>EXÓGENOS</a:t>
            </a:r>
            <a:endParaRPr sz="1600" dirty="0">
              <a:latin typeface="TT Commons" panose="02000506040000020004" pitchFamily="50" charset="0"/>
              <a:cs typeface="Trebuchet MS"/>
            </a:endParaRPr>
          </a:p>
          <a:p>
            <a:pPr marL="265306" indent="-258493">
              <a:spcBef>
                <a:spcPts val="1626"/>
              </a:spcBef>
              <a:buChar char="•"/>
              <a:tabLst>
                <a:tab pos="265306" algn="l"/>
                <a:tab pos="265663" algn="l"/>
              </a:tabLst>
            </a:pPr>
            <a:r>
              <a:rPr sz="1600" spc="-42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clima </a:t>
            </a:r>
            <a:r>
              <a:rPr sz="1600" spc="28" dirty="0">
                <a:latin typeface="TT Commons" panose="02000506040000020004" pitchFamily="50" charset="0"/>
                <a:cs typeface="Arial"/>
              </a:rPr>
              <a:t>y las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influencias</a:t>
            </a:r>
            <a:r>
              <a:rPr sz="1600" spc="21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ambientales.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buChar char="•"/>
              <a:tabLst>
                <a:tab pos="265306" algn="l"/>
                <a:tab pos="265663" algn="l"/>
                <a:tab pos="520931" algn="l"/>
                <a:tab pos="1351983" algn="l"/>
                <a:tab pos="1668557" algn="l"/>
                <a:tab pos="1927767" algn="l"/>
                <a:tab pos="2344369" algn="l"/>
                <a:tab pos="2759178" algn="l"/>
                <a:tab pos="3524978" algn="l"/>
              </a:tabLst>
            </a:pPr>
            <a:r>
              <a:rPr sz="1600" spc="-64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spc="-20" dirty="0">
                <a:latin typeface="TT Commons" panose="02000506040000020004" pitchFamily="50" charset="0"/>
                <a:cs typeface="Arial"/>
              </a:rPr>
              <a:t>l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co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n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ta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c</a:t>
            </a:r>
            <a:r>
              <a:rPr sz="1600" spc="136" dirty="0">
                <a:latin typeface="TT Commons" panose="02000506040000020004" pitchFamily="50" charset="0"/>
                <a:cs typeface="Arial"/>
              </a:rPr>
              <a:t>t</a:t>
            </a:r>
            <a:r>
              <a:rPr sz="1600" spc="79" dirty="0">
                <a:latin typeface="TT Commons" panose="02000506040000020004" pitchFamily="50" charset="0"/>
                <a:cs typeface="Arial"/>
              </a:rPr>
              <a:t>o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d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28" dirty="0">
                <a:latin typeface="TT Commons" panose="02000506040000020004" pitchFamily="50" charset="0"/>
                <a:cs typeface="Arial"/>
              </a:rPr>
              <a:t>l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a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76" dirty="0">
                <a:latin typeface="TT Commons" panose="02000506040000020004" pitchFamily="50" charset="0"/>
                <a:cs typeface="Arial"/>
              </a:rPr>
              <a:t>pie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l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co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n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25" dirty="0">
                <a:latin typeface="TT Commons" panose="02000506040000020004" pitchFamily="50" charset="0"/>
                <a:cs typeface="Arial"/>
              </a:rPr>
              <a:t>ag</a:t>
            </a:r>
            <a:r>
              <a:rPr sz="1600" spc="20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nt</a:t>
            </a:r>
            <a:r>
              <a:rPr sz="1600" spc="82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spc="11" dirty="0">
                <a:latin typeface="TT Commons" panose="02000506040000020004" pitchFamily="50" charset="0"/>
                <a:cs typeface="Arial"/>
              </a:rPr>
              <a:t>s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102" dirty="0" err="1" smtClean="0">
                <a:latin typeface="TT Commons" panose="02000506040000020004" pitchFamily="50" charset="0"/>
                <a:cs typeface="Arial"/>
              </a:rPr>
              <a:t>q</a:t>
            </a:r>
            <a:r>
              <a:rPr sz="1600" spc="62" dirty="0" err="1" smtClean="0">
                <a:latin typeface="TT Commons" panose="02000506040000020004" pitchFamily="50" charset="0"/>
                <a:cs typeface="Arial"/>
              </a:rPr>
              <a:t>uímicos</a:t>
            </a:r>
            <a:endParaRPr lang="es-ES" sz="1600" spc="62" dirty="0" smtClean="0">
              <a:latin typeface="TT Commons" panose="02000506040000020004" pitchFamily="50" charset="0"/>
              <a:cs typeface="Arial"/>
            </a:endParaRPr>
          </a:p>
          <a:p>
            <a:pPr marL="265306" marR="3227" algn="just">
              <a:spcBef>
                <a:spcPts val="56"/>
              </a:spcBef>
            </a:pPr>
            <a:r>
              <a:rPr lang="es-ES" sz="1600" spc="73" dirty="0">
                <a:latin typeface="TT Commons" panose="02000506040000020004" pitchFamily="50" charset="0"/>
                <a:cs typeface="Arial"/>
              </a:rPr>
              <a:t>como </a:t>
            </a:r>
            <a:r>
              <a:rPr lang="es-ES" sz="1600" spc="31" dirty="0">
                <a:latin typeface="TT Commons" panose="02000506040000020004" pitchFamily="50" charset="0"/>
                <a:cs typeface="Arial"/>
              </a:rPr>
              <a:t>las </a:t>
            </a:r>
            <a:r>
              <a:rPr lang="es-ES" sz="1600" spc="42" dirty="0">
                <a:latin typeface="TT Commons" panose="02000506040000020004" pitchFamily="50" charset="0"/>
                <a:cs typeface="Arial"/>
              </a:rPr>
              <a:t>sustancias </a:t>
            </a:r>
            <a:r>
              <a:rPr lang="es-ES" sz="1600" spc="71" dirty="0">
                <a:latin typeface="TT Commons" panose="02000506040000020004" pitchFamily="50" charset="0"/>
                <a:cs typeface="Arial"/>
              </a:rPr>
              <a:t>limpiadoras </a:t>
            </a:r>
            <a:r>
              <a:rPr lang="es-ES" sz="1600" spc="76" dirty="0">
                <a:latin typeface="TT Commons" panose="02000506040000020004" pitchFamily="50" charset="0"/>
                <a:cs typeface="Arial"/>
              </a:rPr>
              <a:t>o </a:t>
            </a:r>
            <a:r>
              <a:rPr lang="es-ES" sz="1600" spc="59" dirty="0">
                <a:latin typeface="TT Commons" panose="02000506040000020004" pitchFamily="50" charset="0"/>
                <a:cs typeface="Arial"/>
              </a:rPr>
              <a:t>los  </a:t>
            </a:r>
            <a:r>
              <a:rPr lang="es-ES" sz="1600" spc="54" dirty="0">
                <a:latin typeface="TT Commons" panose="02000506040000020004" pitchFamily="50" charset="0"/>
                <a:cs typeface="Arial"/>
              </a:rPr>
              <a:t>disolventes.</a:t>
            </a:r>
            <a:endParaRPr lang="es-ES" sz="1600" dirty="0">
              <a:latin typeface="TT Commons" panose="02000506040000020004" pitchFamily="50" charset="0"/>
              <a:cs typeface="Arial"/>
            </a:endParaRPr>
          </a:p>
          <a:p>
            <a:pPr marL="265306" indent="-258493" algn="just">
              <a:buChar char="•"/>
              <a:tabLst>
                <a:tab pos="265663" algn="l"/>
              </a:tabLst>
            </a:pPr>
            <a:r>
              <a:rPr lang="es-ES" sz="1600" spc="-20" dirty="0">
                <a:latin typeface="TT Commons" panose="02000506040000020004" pitchFamily="50" charset="0"/>
                <a:cs typeface="Arial"/>
              </a:rPr>
              <a:t>La </a:t>
            </a:r>
            <a:r>
              <a:rPr lang="es-ES" sz="1600" spc="68" dirty="0">
                <a:latin typeface="TT Commons" panose="02000506040000020004" pitchFamily="50" charset="0"/>
                <a:cs typeface="Arial"/>
              </a:rPr>
              <a:t>exposición</a:t>
            </a:r>
            <a:r>
              <a:rPr lang="es-ES" sz="1600" spc="88" dirty="0">
                <a:latin typeface="TT Commons" panose="02000506040000020004" pitchFamily="50" charset="0"/>
                <a:cs typeface="Arial"/>
              </a:rPr>
              <a:t> </a:t>
            </a:r>
            <a:r>
              <a:rPr lang="es-ES" sz="1600" spc="-3" dirty="0">
                <a:latin typeface="TT Commons" panose="02000506040000020004" pitchFamily="50" charset="0"/>
                <a:cs typeface="Arial"/>
              </a:rPr>
              <a:t>UV.</a:t>
            </a:r>
            <a:endParaRPr lang="es-ES"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493" algn="just">
              <a:buChar char="•"/>
              <a:tabLst>
                <a:tab pos="265663" algn="l"/>
              </a:tabLst>
            </a:pPr>
            <a:r>
              <a:rPr lang="es-ES" sz="1600" spc="31" dirty="0">
                <a:latin typeface="TT Commons" panose="02000506040000020004" pitchFamily="50" charset="0"/>
                <a:cs typeface="Arial"/>
              </a:rPr>
              <a:t>Preparados </a:t>
            </a:r>
            <a:r>
              <a:rPr lang="es-ES" sz="1600" spc="45" dirty="0">
                <a:latin typeface="TT Commons" panose="02000506040000020004" pitchFamily="50" charset="0"/>
                <a:cs typeface="Arial"/>
              </a:rPr>
              <a:t>para </a:t>
            </a:r>
            <a:r>
              <a:rPr lang="es-ES" sz="1600" spc="42" dirty="0">
                <a:latin typeface="TT Commons" panose="02000506040000020004" pitchFamily="50" charset="0"/>
                <a:cs typeface="Arial"/>
              </a:rPr>
              <a:t>el </a:t>
            </a:r>
            <a:r>
              <a:rPr lang="es-ES" sz="1600" spc="62" dirty="0">
                <a:latin typeface="TT Commons" panose="02000506040000020004" pitchFamily="50" charset="0"/>
                <a:cs typeface="Arial"/>
              </a:rPr>
              <a:t>cuidado </a:t>
            </a:r>
            <a:r>
              <a:rPr lang="es-ES" sz="1600" spc="51" dirty="0">
                <a:latin typeface="TT Commons" panose="02000506040000020004" pitchFamily="50" charset="0"/>
                <a:cs typeface="Arial"/>
              </a:rPr>
              <a:t>de </a:t>
            </a:r>
            <a:r>
              <a:rPr lang="es-ES" sz="1600" spc="45" dirty="0">
                <a:latin typeface="TT Commons" panose="02000506040000020004" pitchFamily="50" charset="0"/>
                <a:cs typeface="Arial"/>
              </a:rPr>
              <a:t>la </a:t>
            </a:r>
            <a:r>
              <a:rPr lang="es-ES" sz="1600" spc="68" dirty="0">
                <a:latin typeface="TT Commons" panose="02000506040000020004" pitchFamily="50" charset="0"/>
                <a:cs typeface="Arial"/>
              </a:rPr>
              <a:t>piel </a:t>
            </a:r>
            <a:r>
              <a:rPr lang="es-ES" sz="1600" spc="28" dirty="0">
                <a:latin typeface="TT Commons" panose="02000506040000020004" pitchFamily="50" charset="0"/>
                <a:cs typeface="Arial"/>
              </a:rPr>
              <a:t>y </a:t>
            </a:r>
            <a:r>
              <a:rPr lang="es-ES" sz="1600" spc="45" dirty="0">
                <a:latin typeface="TT Commons" panose="02000506040000020004" pitchFamily="50" charset="0"/>
                <a:cs typeface="Arial"/>
              </a:rPr>
              <a:t>para </a:t>
            </a:r>
            <a:r>
              <a:rPr lang="es-ES" sz="1600" spc="42" dirty="0">
                <a:latin typeface="TT Commons" panose="02000506040000020004" pitchFamily="50" charset="0"/>
                <a:cs typeface="Arial"/>
              </a:rPr>
              <a:t>la  </a:t>
            </a:r>
            <a:r>
              <a:rPr lang="es-ES" sz="1600" spc="56" dirty="0">
                <a:latin typeface="TT Commons" panose="02000506040000020004" pitchFamily="50" charset="0"/>
                <a:cs typeface="Arial"/>
              </a:rPr>
              <a:t>terapia, </a:t>
            </a:r>
            <a:r>
              <a:rPr lang="es-ES" sz="1600" spc="76" dirty="0">
                <a:latin typeface="TT Commons" panose="02000506040000020004" pitchFamily="50" charset="0"/>
                <a:cs typeface="Arial"/>
              </a:rPr>
              <a:t>como </a:t>
            </a:r>
            <a:r>
              <a:rPr lang="es-ES" sz="1600" spc="59" dirty="0">
                <a:latin typeface="TT Commons" panose="02000506040000020004" pitchFamily="50" charset="0"/>
                <a:cs typeface="Arial"/>
              </a:rPr>
              <a:t>los </a:t>
            </a:r>
            <a:r>
              <a:rPr lang="es-ES" sz="1600" spc="64" dirty="0">
                <a:latin typeface="TT Commons" panose="02000506040000020004" pitchFamily="50" charset="0"/>
                <a:cs typeface="Arial"/>
              </a:rPr>
              <a:t>medicamentos </a:t>
            </a:r>
            <a:r>
              <a:rPr lang="es-ES" sz="1600" spc="59" dirty="0">
                <a:latin typeface="TT Commons" panose="02000506040000020004" pitchFamily="50" charset="0"/>
                <a:cs typeface="Arial"/>
              </a:rPr>
              <a:t>(tópicos </a:t>
            </a:r>
            <a:r>
              <a:rPr lang="es-ES" sz="1600" dirty="0">
                <a:latin typeface="TT Commons" panose="02000506040000020004" pitchFamily="50" charset="0"/>
                <a:cs typeface="Arial"/>
              </a:rPr>
              <a:t>e  </a:t>
            </a:r>
            <a:r>
              <a:rPr lang="es-ES" sz="1600" spc="59" dirty="0">
                <a:latin typeface="TT Commons" panose="02000506040000020004" pitchFamily="50" charset="0"/>
                <a:cs typeface="Arial"/>
              </a:rPr>
              <a:t>internos</a:t>
            </a:r>
            <a:r>
              <a:rPr lang="es-ES" sz="1600" spc="59" dirty="0" smtClean="0">
                <a:latin typeface="TT Commons" panose="02000506040000020004" pitchFamily="50" charset="0"/>
                <a:cs typeface="Arial"/>
              </a:rPr>
              <a:t>).</a:t>
            </a:r>
            <a:endParaRPr lang="es-ES"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9425" y="3017105"/>
            <a:ext cx="4293084" cy="1935973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algn="ctr">
              <a:spcBef>
                <a:spcPts val="56"/>
              </a:spcBef>
            </a:pPr>
            <a:r>
              <a:rPr sz="1600" b="1" spc="34" dirty="0">
                <a:latin typeface="TT Commons" panose="02000506040000020004" pitchFamily="50" charset="0"/>
                <a:cs typeface="Trebuchet MS"/>
              </a:rPr>
              <a:t>FACTORES</a:t>
            </a:r>
            <a:r>
              <a:rPr sz="1600" b="1" spc="11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62" dirty="0">
                <a:latin typeface="TT Commons" panose="02000506040000020004" pitchFamily="50" charset="0"/>
                <a:cs typeface="Trebuchet MS"/>
              </a:rPr>
              <a:t>ENDÓGENOS</a:t>
            </a:r>
            <a:endParaRPr sz="1600" dirty="0">
              <a:latin typeface="TT Commons" panose="02000506040000020004" pitchFamily="50" charset="0"/>
              <a:cs typeface="Trebuchet MS"/>
            </a:endParaRPr>
          </a:p>
          <a:p>
            <a:pPr marL="265306" indent="-258135">
              <a:spcBef>
                <a:spcPts val="1626"/>
              </a:spcBef>
              <a:buChar char="•"/>
              <a:tabLst>
                <a:tab pos="264947" algn="l"/>
                <a:tab pos="265306" algn="l"/>
              </a:tabLst>
            </a:pPr>
            <a:r>
              <a:rPr sz="1600" spc="48" dirty="0">
                <a:latin typeface="TT Commons" panose="02000506040000020004" pitchFamily="50" charset="0"/>
                <a:cs typeface="Arial"/>
              </a:rPr>
              <a:t>Predisposición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genética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135">
              <a:buChar char="•"/>
              <a:tabLst>
                <a:tab pos="264947" algn="l"/>
                <a:tab pos="265306" algn="l"/>
              </a:tabLst>
            </a:pPr>
            <a:r>
              <a:rPr sz="1600" spc="-42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envejecimiento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cutáneo</a:t>
            </a:r>
            <a:r>
              <a:rPr sz="1600" spc="15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76" dirty="0">
                <a:latin typeface="TT Commons" panose="02000506040000020004" pitchFamily="50" charset="0"/>
                <a:cs typeface="Arial"/>
              </a:rPr>
              <a:t>biológico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135">
              <a:buChar char="•"/>
              <a:tabLst>
                <a:tab pos="264947" algn="l"/>
                <a:tab pos="265306" algn="l"/>
              </a:tabLst>
            </a:pPr>
            <a:r>
              <a:rPr sz="1600" spc="51" dirty="0">
                <a:latin typeface="TT Commons" panose="02000506040000020004" pitchFamily="50" charset="0"/>
                <a:cs typeface="Arial"/>
              </a:rPr>
              <a:t>Influencias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hormonales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135">
              <a:buChar char="•"/>
              <a:tabLst>
                <a:tab pos="264947" algn="l"/>
                <a:tab pos="265306" algn="l"/>
                <a:tab pos="1525148" algn="l"/>
                <a:tab pos="2810805" algn="l"/>
                <a:tab pos="4196130" algn="l"/>
              </a:tabLst>
            </a:pPr>
            <a:r>
              <a:rPr sz="1600" spc="59" dirty="0">
                <a:latin typeface="TT Commons" panose="02000506040000020004" pitchFamily="50" charset="0"/>
                <a:cs typeface="Arial"/>
              </a:rPr>
              <a:t>Determin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a</a:t>
            </a:r>
            <a:r>
              <a:rPr sz="1600" spc="34" dirty="0">
                <a:latin typeface="TT Commons" panose="02000506040000020004" pitchFamily="50" charset="0"/>
                <a:cs typeface="Arial"/>
              </a:rPr>
              <a:t>da</a:t>
            </a:r>
            <a:r>
              <a:rPr sz="1600" spc="31" dirty="0">
                <a:latin typeface="TT Commons" panose="02000506040000020004" pitchFamily="50" charset="0"/>
                <a:cs typeface="Arial"/>
              </a:rPr>
              <a:t>s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spc="37" dirty="0">
                <a:latin typeface="TT Commons" panose="02000506040000020004" pitchFamily="50" charset="0"/>
                <a:cs typeface="Arial"/>
              </a:rPr>
              <a:t>n</a:t>
            </a:r>
            <a:r>
              <a:rPr sz="1600" spc="79" dirty="0">
                <a:latin typeface="TT Commons" panose="02000506040000020004" pitchFamily="50" charset="0"/>
                <a:cs typeface="Arial"/>
              </a:rPr>
              <a:t>fe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r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medad</a:t>
            </a:r>
            <a:r>
              <a:rPr sz="1600" spc="45" dirty="0">
                <a:latin typeface="TT Commons" panose="02000506040000020004" pitchFamily="50" charset="0"/>
                <a:cs typeface="Arial"/>
              </a:rPr>
              <a:t>e</a:t>
            </a:r>
            <a:r>
              <a:rPr sz="1600" spc="11" dirty="0">
                <a:latin typeface="TT Commons" panose="02000506040000020004" pitchFamily="50" charset="0"/>
                <a:cs typeface="Arial"/>
              </a:rPr>
              <a:t>s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73" dirty="0">
                <a:latin typeface="TT Commons" panose="02000506040000020004" pitchFamily="50" charset="0"/>
                <a:cs typeface="Arial"/>
              </a:rPr>
              <a:t>dermatol</a:t>
            </a:r>
            <a:r>
              <a:rPr sz="1600" spc="96" dirty="0">
                <a:latin typeface="TT Commons" panose="02000506040000020004" pitchFamily="50" charset="0"/>
                <a:cs typeface="Arial"/>
              </a:rPr>
              <a:t>ó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gicas</a:t>
            </a:r>
            <a:r>
              <a:rPr sz="1600" dirty="0">
                <a:latin typeface="TT Commons" panose="02000506040000020004" pitchFamily="50" charset="0"/>
                <a:cs typeface="Arial"/>
              </a:rPr>
              <a:t>	</a:t>
            </a:r>
            <a:r>
              <a:rPr sz="1600" spc="28" dirty="0" smtClean="0">
                <a:latin typeface="TT Commons" panose="02000506040000020004" pitchFamily="50" charset="0"/>
                <a:cs typeface="Arial"/>
              </a:rPr>
              <a:t>y</a:t>
            </a:r>
            <a:r>
              <a:rPr lang="es-ES" sz="1600" spc="28" dirty="0">
                <a:latin typeface="TT Commons" panose="02000506040000020004" pitchFamily="50" charset="0"/>
                <a:cs typeface="Arial"/>
              </a:rPr>
              <a:t> </a:t>
            </a:r>
            <a:r>
              <a:rPr lang="pt-BR" sz="1600" spc="48" dirty="0" smtClean="0">
                <a:latin typeface="TT Commons" panose="02000506040000020004" pitchFamily="50" charset="0"/>
                <a:cs typeface="Arial"/>
              </a:rPr>
              <a:t>sistémicas (derm</a:t>
            </a:r>
            <a:r>
              <a:rPr lang="pt-BR" sz="1600" spc="59" dirty="0" smtClean="0">
                <a:latin typeface="TT Commons" panose="02000506040000020004" pitchFamily="50" charset="0"/>
                <a:cs typeface="Arial"/>
              </a:rPr>
              <a:t>a</a:t>
            </a:r>
            <a:r>
              <a:rPr lang="pt-BR" sz="1600" spc="110" dirty="0" smtClean="0">
                <a:latin typeface="TT Commons" panose="02000506040000020004" pitchFamily="50" charset="0"/>
                <a:cs typeface="Arial"/>
              </a:rPr>
              <a:t>ti</a:t>
            </a:r>
            <a:r>
              <a:rPr lang="pt-BR" sz="1600" spc="124" dirty="0" smtClean="0">
                <a:latin typeface="TT Commons" panose="02000506040000020004" pitchFamily="50" charset="0"/>
                <a:cs typeface="Arial"/>
              </a:rPr>
              <a:t>t</a:t>
            </a:r>
            <a:r>
              <a:rPr lang="pt-BR" sz="1600" spc="28" dirty="0" smtClean="0">
                <a:latin typeface="TT Commons" panose="02000506040000020004" pitchFamily="50" charset="0"/>
                <a:cs typeface="Arial"/>
              </a:rPr>
              <a:t>e</a:t>
            </a:r>
            <a:r>
              <a:rPr lang="pt-BR" sz="1600" spc="71" dirty="0" smtClean="0">
                <a:latin typeface="TT Commons" panose="02000506040000020004" pitchFamily="50" charset="0"/>
                <a:cs typeface="Arial"/>
              </a:rPr>
              <a:t>s</a:t>
            </a:r>
            <a:r>
              <a:rPr lang="pt-BR" sz="1600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lang="pt-BR" sz="1600" spc="56" dirty="0" err="1" smtClean="0">
                <a:latin typeface="TT Commons" panose="02000506040000020004" pitchFamily="50" charset="0"/>
                <a:cs typeface="Arial"/>
              </a:rPr>
              <a:t>at</a:t>
            </a:r>
            <a:r>
              <a:rPr lang="pt-BR" sz="1600" spc="82" dirty="0" err="1" smtClean="0">
                <a:latin typeface="TT Commons" panose="02000506040000020004" pitchFamily="50" charset="0"/>
                <a:cs typeface="Arial"/>
              </a:rPr>
              <a:t>ó</a:t>
            </a:r>
            <a:r>
              <a:rPr lang="pt-BR" sz="1600" spc="51" dirty="0" err="1" smtClean="0">
                <a:latin typeface="TT Commons" panose="02000506040000020004" pitchFamily="50" charset="0"/>
                <a:cs typeface="Arial"/>
              </a:rPr>
              <a:t>pica</a:t>
            </a:r>
            <a:r>
              <a:rPr lang="pt-BR" sz="1600" spc="31" dirty="0" smtClean="0">
                <a:latin typeface="TT Commons" panose="02000506040000020004" pitchFamily="50" charset="0"/>
                <a:cs typeface="Arial"/>
              </a:rPr>
              <a:t>,</a:t>
            </a:r>
            <a:r>
              <a:rPr lang="pt-BR" sz="1600" dirty="0" smtClean="0">
                <a:latin typeface="TT Commons" panose="02000506040000020004" pitchFamily="50" charset="0"/>
                <a:cs typeface="Arial"/>
              </a:rPr>
              <a:t> </a:t>
            </a:r>
            <a:r>
              <a:rPr lang="pt-BR" sz="1600" spc="54" dirty="0" err="1" smtClean="0">
                <a:latin typeface="TT Commons" panose="02000506040000020004" pitchFamily="50" charset="0"/>
                <a:cs typeface="Arial"/>
              </a:rPr>
              <a:t>p</a:t>
            </a:r>
            <a:r>
              <a:rPr lang="pt-BR" sz="1600" spc="56" dirty="0" err="1" smtClean="0">
                <a:latin typeface="TT Commons" panose="02000506040000020004" pitchFamily="50" charset="0"/>
                <a:cs typeface="Arial"/>
              </a:rPr>
              <a:t>s</a:t>
            </a:r>
            <a:r>
              <a:rPr lang="pt-BR" sz="1600" spc="48" dirty="0" err="1" smtClean="0">
                <a:latin typeface="TT Commons" panose="02000506040000020004" pitchFamily="50" charset="0"/>
                <a:cs typeface="Arial"/>
              </a:rPr>
              <a:t>oriasi</a:t>
            </a:r>
            <a:r>
              <a:rPr lang="pt-BR" sz="1600" spc="71" dirty="0" err="1" smtClean="0">
                <a:latin typeface="TT Commons" panose="02000506040000020004" pitchFamily="50" charset="0"/>
                <a:cs typeface="Arial"/>
              </a:rPr>
              <a:t>s</a:t>
            </a:r>
            <a:r>
              <a:rPr lang="pt-BR" sz="1600" spc="51" dirty="0">
                <a:latin typeface="TT Commons" panose="02000506040000020004" pitchFamily="50" charset="0"/>
                <a:cs typeface="Arial"/>
              </a:rPr>
              <a:t>,  </a:t>
            </a:r>
            <a:r>
              <a:rPr lang="pt-BR" sz="1600" spc="59" dirty="0" err="1">
                <a:latin typeface="TT Commons" panose="02000506040000020004" pitchFamily="50" charset="0"/>
                <a:cs typeface="Arial"/>
              </a:rPr>
              <a:t>ictiosis</a:t>
            </a:r>
            <a:r>
              <a:rPr lang="pt-BR" sz="1600" spc="59" dirty="0">
                <a:latin typeface="TT Commons" panose="02000506040000020004" pitchFamily="50" charset="0"/>
                <a:cs typeface="Arial"/>
              </a:rPr>
              <a:t>,</a:t>
            </a:r>
            <a:r>
              <a:rPr lang="pt-BR" sz="1600" spc="64" dirty="0">
                <a:latin typeface="TT Commons" panose="02000506040000020004" pitchFamily="50" charset="0"/>
                <a:cs typeface="Arial"/>
              </a:rPr>
              <a:t> </a:t>
            </a:r>
            <a:r>
              <a:rPr lang="pt-BR" sz="1600" spc="42" dirty="0">
                <a:latin typeface="TT Commons" panose="02000506040000020004" pitchFamily="50" charset="0"/>
                <a:cs typeface="Arial"/>
              </a:rPr>
              <a:t>diabetes</a:t>
            </a:r>
            <a:r>
              <a:rPr lang="pt-BR" sz="1600" spc="42" dirty="0" smtClean="0">
                <a:latin typeface="TT Commons" panose="02000506040000020004" pitchFamily="50" charset="0"/>
                <a:cs typeface="Arial"/>
              </a:rPr>
              <a:t>).</a:t>
            </a:r>
            <a:endParaRPr lang="pt-BR"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4" name="Título 13"/>
          <p:cNvSpPr>
            <a:spLocks noGrp="1" noChangeAspect="1"/>
          </p:cNvSpPr>
          <p:nvPr>
            <p:ph type="title"/>
          </p:nvPr>
        </p:nvSpPr>
        <p:spPr>
          <a:xfrm>
            <a:off x="698500" y="458836"/>
            <a:ext cx="928139" cy="332399"/>
          </a:xfrm>
        </p:spPr>
        <p:txBody>
          <a:bodyPr wrap="square"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La piel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5051063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Los seis síntomas de la piel sensible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603394" y="1251832"/>
            <a:ext cx="3314296" cy="331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9" name="object 4"/>
          <p:cNvSpPr txBox="1"/>
          <p:nvPr/>
        </p:nvSpPr>
        <p:spPr>
          <a:xfrm>
            <a:off x="1918569" y="1514687"/>
            <a:ext cx="1308898" cy="285329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pc="82" dirty="0">
                <a:latin typeface="TT Commons" panose="02000506040000020004" pitchFamily="50" charset="0"/>
                <a:cs typeface="Arial"/>
              </a:rPr>
              <a:t>Inflamación</a:t>
            </a:r>
            <a:endParaRPr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7420511" y="1514687"/>
            <a:ext cx="1098097" cy="285329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>
              <a:spcBef>
                <a:spcPts val="56"/>
              </a:spcBef>
            </a:pPr>
            <a:r>
              <a:rPr spc="34" dirty="0">
                <a:latin typeface="TT Commons" panose="02000506040000020004" pitchFamily="50" charset="0"/>
                <a:cs typeface="Arial"/>
              </a:rPr>
              <a:t>Sequedad</a:t>
            </a:r>
            <a:endParaRPr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064039" y="2835559"/>
            <a:ext cx="766481" cy="285692"/>
          </a:xfrm>
          <a:prstGeom prst="rect">
            <a:avLst/>
          </a:prstGeom>
        </p:spPr>
        <p:txBody>
          <a:bodyPr vert="horz" wrap="square" lIns="0" tIns="7529" rIns="0" bIns="0" rtlCol="0">
            <a:spAutoFit/>
          </a:bodyPr>
          <a:lstStyle/>
          <a:p>
            <a:pPr marL="7170">
              <a:spcBef>
                <a:spcPts val="59"/>
              </a:spcBef>
            </a:pPr>
            <a:r>
              <a:rPr spc="82" dirty="0">
                <a:latin typeface="TT Commons" panose="02000506040000020004" pitchFamily="50" charset="0"/>
                <a:cs typeface="Arial"/>
              </a:rPr>
              <a:t>Prurito</a:t>
            </a:r>
            <a:endParaRPr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7550851" y="2835559"/>
            <a:ext cx="1485640" cy="285692"/>
          </a:xfrm>
          <a:prstGeom prst="rect">
            <a:avLst/>
          </a:prstGeom>
        </p:spPr>
        <p:txBody>
          <a:bodyPr vert="horz" wrap="square" lIns="0" tIns="7529" rIns="0" bIns="0" rtlCol="0">
            <a:spAutoFit/>
          </a:bodyPr>
          <a:lstStyle/>
          <a:p>
            <a:pPr marL="7170">
              <a:spcBef>
                <a:spcPts val="59"/>
              </a:spcBef>
            </a:pPr>
            <a:r>
              <a:rPr spc="54" dirty="0">
                <a:latin typeface="TT Commons" panose="02000506040000020004" pitchFamily="50" charset="0"/>
                <a:cs typeface="Arial"/>
              </a:rPr>
              <a:t>Descamación</a:t>
            </a:r>
            <a:endParaRPr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985681" y="4113239"/>
            <a:ext cx="1204932" cy="285692"/>
          </a:xfrm>
          <a:prstGeom prst="rect">
            <a:avLst/>
          </a:prstGeom>
        </p:spPr>
        <p:txBody>
          <a:bodyPr vert="horz" wrap="square" lIns="0" tIns="7529" rIns="0" bIns="0" rtlCol="0">
            <a:spAutoFit/>
          </a:bodyPr>
          <a:lstStyle/>
          <a:p>
            <a:pPr marL="7170">
              <a:spcBef>
                <a:spcPts val="59"/>
              </a:spcBef>
            </a:pPr>
            <a:r>
              <a:rPr spc="8" dirty="0">
                <a:latin typeface="TT Commons" panose="02000506040000020004" pitchFamily="50" charset="0"/>
                <a:cs typeface="Arial"/>
              </a:rPr>
              <a:t>Piel</a:t>
            </a:r>
            <a:r>
              <a:rPr spc="40" dirty="0">
                <a:latin typeface="TT Commons" panose="02000506040000020004" pitchFamily="50" charset="0"/>
                <a:cs typeface="Arial"/>
              </a:rPr>
              <a:t> </a:t>
            </a:r>
            <a:r>
              <a:rPr spc="99" dirty="0">
                <a:latin typeface="TT Commons" panose="02000506040000020004" pitchFamily="50" charset="0"/>
                <a:cs typeface="Arial"/>
              </a:rPr>
              <a:t>tirante</a:t>
            </a:r>
            <a:endParaRPr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7821808" y="4113239"/>
            <a:ext cx="630608" cy="285692"/>
          </a:xfrm>
          <a:prstGeom prst="rect">
            <a:avLst/>
          </a:prstGeom>
        </p:spPr>
        <p:txBody>
          <a:bodyPr vert="horz" wrap="square" lIns="0" tIns="7529" rIns="0" bIns="0" rtlCol="0">
            <a:spAutoFit/>
          </a:bodyPr>
          <a:lstStyle/>
          <a:p>
            <a:pPr marL="7170">
              <a:spcBef>
                <a:spcPts val="59"/>
              </a:spcBef>
            </a:pPr>
            <a:r>
              <a:rPr spc="42" dirty="0">
                <a:latin typeface="TT Commons" panose="02000506040000020004" pitchFamily="50" charset="0"/>
                <a:cs typeface="Arial"/>
              </a:rPr>
              <a:t>Rojez</a:t>
            </a:r>
            <a:endParaRPr>
              <a:latin typeface="TT Commons" panose="02000506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5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2612" y="1189396"/>
            <a:ext cx="9144358" cy="3266912"/>
          </a:xfrm>
          <a:prstGeom prst="rect">
            <a:avLst/>
          </a:prstGeom>
        </p:spPr>
        <p:txBody>
          <a:bodyPr vert="horz" wrap="square" lIns="0" tIns="127627" rIns="0" bIns="0" rtlCol="0">
            <a:spAutoFit/>
          </a:bodyPr>
          <a:lstStyle/>
          <a:p>
            <a:pPr marL="265306" indent="-258493">
              <a:spcBef>
                <a:spcPts val="1005"/>
              </a:spcBef>
              <a:buAutoNum type="arabicPeriod"/>
              <a:tabLst>
                <a:tab pos="265663" algn="l"/>
              </a:tabLst>
            </a:pPr>
            <a:r>
              <a:rPr sz="1600" b="1" spc="-25" dirty="0">
                <a:latin typeface="TT Commons" panose="02000506040000020004" pitchFamily="50" charset="0"/>
                <a:cs typeface="Trebuchet MS"/>
              </a:rPr>
              <a:t>Piel </a:t>
            </a:r>
            <a:r>
              <a:rPr sz="1600" b="1" spc="51" dirty="0">
                <a:latin typeface="TT Commons" panose="02000506040000020004" pitchFamily="50" charset="0"/>
                <a:cs typeface="Trebuchet MS"/>
              </a:rPr>
              <a:t>muy </a:t>
            </a:r>
            <a:r>
              <a:rPr sz="1600" b="1" spc="-6" dirty="0">
                <a:latin typeface="TT Commons" panose="02000506040000020004" pitchFamily="50" charset="0"/>
                <a:cs typeface="Trebuchet MS"/>
              </a:rPr>
              <a:t>fina, </a:t>
            </a:r>
            <a:r>
              <a:rPr sz="1600" b="1" spc="20" dirty="0">
                <a:latin typeface="TT Commons" panose="02000506040000020004" pitchFamily="50" charset="0"/>
                <a:cs typeface="Trebuchet MS"/>
              </a:rPr>
              <a:t>delicada </a:t>
            </a:r>
            <a:r>
              <a:rPr sz="1600" b="1" spc="-20" dirty="0">
                <a:latin typeface="TT Commons" panose="02000506040000020004" pitchFamily="50" charset="0"/>
                <a:cs typeface="Trebuchet MS"/>
              </a:rPr>
              <a:t>y </a:t>
            </a:r>
            <a:r>
              <a:rPr sz="1600" b="1" spc="40" dirty="0">
                <a:latin typeface="TT Commons" panose="02000506040000020004" pitchFamily="50" charset="0"/>
                <a:cs typeface="Trebuchet MS"/>
              </a:rPr>
              <a:t>blanca</a:t>
            </a:r>
            <a:r>
              <a:rPr sz="1600" spc="40" dirty="0">
                <a:latin typeface="TT Commons" panose="02000506040000020004" pitchFamily="50" charset="0"/>
                <a:cs typeface="Arial"/>
              </a:rPr>
              <a:t>, </a:t>
            </a:r>
            <a:r>
              <a:rPr sz="1600" spc="11" dirty="0">
                <a:latin typeface="TT Commons" panose="02000506040000020004" pitchFamily="50" charset="0"/>
                <a:cs typeface="Arial"/>
              </a:rPr>
              <a:t>ya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estrato 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córneo </a:t>
            </a:r>
            <a:r>
              <a:rPr sz="1600" spc="6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76" dirty="0">
                <a:latin typeface="TT Commons" panose="02000506040000020004" pitchFamily="50" charset="0"/>
                <a:cs typeface="Arial"/>
              </a:rPr>
              <a:t>extremadamente</a:t>
            </a:r>
            <a:r>
              <a:rPr sz="1600" spc="27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73" dirty="0">
                <a:latin typeface="TT Commons" panose="02000506040000020004" pitchFamily="50" charset="0"/>
                <a:cs typeface="Arial"/>
              </a:rPr>
              <a:t>delgado.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49"/>
              </a:spcBef>
              <a:buAutoNum type="arabicPeriod"/>
              <a:tabLst>
                <a:tab pos="265663" algn="l"/>
              </a:tabLst>
            </a:pPr>
            <a:r>
              <a:rPr sz="1600" spc="56" dirty="0">
                <a:latin typeface="TT Commons" panose="02000506040000020004" pitchFamily="50" charset="0"/>
                <a:cs typeface="Arial"/>
              </a:rPr>
              <a:t>Apariencia </a:t>
            </a:r>
            <a:r>
              <a:rPr sz="1600" spc="48" dirty="0">
                <a:latin typeface="TT Commons" panose="02000506040000020004" pitchFamily="50" charset="0"/>
                <a:cs typeface="Arial"/>
              </a:rPr>
              <a:t>cutánea</a:t>
            </a:r>
            <a:r>
              <a:rPr sz="1600" spc="9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88" dirty="0">
                <a:latin typeface="TT Commons" panose="02000506040000020004" pitchFamily="50" charset="0"/>
                <a:cs typeface="Arial"/>
              </a:rPr>
              <a:t>frágil.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49"/>
              </a:spcBef>
              <a:buAutoNum type="arabicPeriod"/>
              <a:tabLst>
                <a:tab pos="265663" algn="l"/>
              </a:tabLst>
            </a:pPr>
            <a:r>
              <a:rPr sz="1600" b="1" spc="-25" dirty="0">
                <a:latin typeface="TT Commons" panose="02000506040000020004" pitchFamily="50" charset="0"/>
                <a:cs typeface="Trebuchet MS"/>
              </a:rPr>
              <a:t>Piel </a:t>
            </a:r>
            <a:r>
              <a:rPr sz="1600" b="1" spc="34" dirty="0">
                <a:latin typeface="TT Commons" panose="02000506040000020004" pitchFamily="50" charset="0"/>
                <a:cs typeface="Trebuchet MS"/>
              </a:rPr>
              <a:t>seca </a:t>
            </a:r>
            <a:r>
              <a:rPr sz="1600" b="1" spc="73" dirty="0">
                <a:latin typeface="TT Commons" panose="02000506040000020004" pitchFamily="50" charset="0"/>
                <a:cs typeface="Trebuchet MS"/>
              </a:rPr>
              <a:t>o </a:t>
            </a:r>
            <a:r>
              <a:rPr sz="1600" b="1" spc="40" dirty="0">
                <a:latin typeface="TT Commons" panose="02000506040000020004" pitchFamily="50" charset="0"/>
                <a:cs typeface="Trebuchet MS"/>
              </a:rPr>
              <a:t>con </a:t>
            </a:r>
            <a:r>
              <a:rPr sz="1600" b="1" spc="8" dirty="0">
                <a:latin typeface="TT Commons" panose="02000506040000020004" pitchFamily="50" charset="0"/>
                <a:cs typeface="Trebuchet MS"/>
              </a:rPr>
              <a:t>tendencia </a:t>
            </a:r>
            <a:r>
              <a:rPr sz="1600" b="1" spc="28" dirty="0">
                <a:latin typeface="TT Commons" panose="02000506040000020004" pitchFamily="50" charset="0"/>
                <a:cs typeface="Trebuchet MS"/>
              </a:rPr>
              <a:t>a </a:t>
            </a:r>
            <a:r>
              <a:rPr sz="1600" b="1" spc="34" dirty="0">
                <a:latin typeface="TT Commons" panose="02000506040000020004" pitchFamily="50" charset="0"/>
                <a:cs typeface="Trebuchet MS"/>
              </a:rPr>
              <a:t>seca </a:t>
            </a:r>
            <a:r>
              <a:rPr sz="1600" spc="-3" dirty="0">
                <a:latin typeface="TT Commons" panose="02000506040000020004" pitchFamily="50" charset="0"/>
                <a:cs typeface="Arial"/>
              </a:rPr>
              <a:t>(es 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propensa </a:t>
            </a:r>
            <a:r>
              <a:rPr sz="1600" spc="-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64" dirty="0">
                <a:latin typeface="TT Commons" panose="02000506040000020004" pitchFamily="50" charset="0"/>
                <a:cs typeface="Arial"/>
              </a:rPr>
              <a:t>presentar 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deficiencia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42" dirty="0">
                <a:latin typeface="TT Commons" panose="02000506040000020004" pitchFamily="50" charset="0"/>
                <a:cs typeface="Arial"/>
              </a:rPr>
              <a:t>grasa </a:t>
            </a:r>
            <a:r>
              <a:rPr sz="1600" spc="34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308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humedad).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50910" indent="-258493">
              <a:lnSpc>
                <a:spcPct val="150000"/>
              </a:lnSpc>
              <a:buAutoNum type="arabicPeriod"/>
              <a:tabLst>
                <a:tab pos="265663" algn="l"/>
              </a:tabLst>
            </a:pPr>
            <a:r>
              <a:rPr sz="1600" b="1" spc="-6" dirty="0">
                <a:latin typeface="TT Commons" panose="02000506040000020004" pitchFamily="50" charset="0"/>
                <a:cs typeface="Trebuchet MS"/>
              </a:rPr>
              <a:t>Frecuentemente </a:t>
            </a:r>
            <a:r>
              <a:rPr sz="1600" b="1" spc="8" dirty="0">
                <a:latin typeface="TT Commons" panose="02000506040000020004" pitchFamily="50" charset="0"/>
                <a:cs typeface="Trebuchet MS"/>
              </a:rPr>
              <a:t>aparece </a:t>
            </a:r>
            <a:r>
              <a:rPr sz="1600" b="1" spc="42" dirty="0">
                <a:latin typeface="TT Commons" panose="02000506040000020004" pitchFamily="50" charset="0"/>
                <a:cs typeface="Trebuchet MS"/>
              </a:rPr>
              <a:t>cuperosis </a:t>
            </a:r>
            <a:r>
              <a:rPr sz="1600" dirty="0">
                <a:latin typeface="TT Commons" panose="02000506040000020004" pitchFamily="50" charset="0"/>
                <a:cs typeface="Arial"/>
              </a:rPr>
              <a:t>(ya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los </a:t>
            </a:r>
            <a:r>
              <a:rPr sz="1600" spc="25" dirty="0">
                <a:latin typeface="TT Commons" panose="02000506040000020004" pitchFamily="50" charset="0"/>
                <a:cs typeface="Arial"/>
              </a:rPr>
              <a:t>vasos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sanguíneos 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son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más reactivos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en  </a:t>
            </a:r>
            <a:r>
              <a:rPr sz="1600" spc="34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pieles</a:t>
            </a:r>
            <a:r>
              <a:rPr sz="1600" spc="9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normales).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51"/>
              </a:spcBef>
              <a:buAutoNum type="arabicPeriod"/>
              <a:tabLst>
                <a:tab pos="265663" algn="l"/>
              </a:tabLst>
            </a:pPr>
            <a:r>
              <a:rPr sz="1600" spc="79" dirty="0">
                <a:latin typeface="TT Commons" panose="02000506040000020004" pitchFamily="50" charset="0"/>
                <a:cs typeface="Arial"/>
              </a:rPr>
              <a:t>Textura </a:t>
            </a:r>
            <a:r>
              <a:rPr sz="1600" spc="93" dirty="0">
                <a:latin typeface="TT Commons" panose="02000506040000020004" pitchFamily="50" charset="0"/>
                <a:cs typeface="Arial"/>
              </a:rPr>
              <a:t>no </a:t>
            </a:r>
            <a:r>
              <a:rPr sz="1600" spc="96" dirty="0">
                <a:latin typeface="TT Commons" panose="02000506040000020004" pitchFamily="50" charset="0"/>
                <a:cs typeface="Arial"/>
              </a:rPr>
              <a:t>uniforme: </a:t>
            </a:r>
            <a:r>
              <a:rPr sz="1600" b="1" spc="40" dirty="0">
                <a:latin typeface="TT Commons" panose="02000506040000020004" pitchFamily="50" charset="0"/>
                <a:cs typeface="Trebuchet MS"/>
              </a:rPr>
              <a:t>escamas, </a:t>
            </a:r>
            <a:r>
              <a:rPr sz="1600" b="1" spc="31" dirty="0">
                <a:latin typeface="TT Commons" panose="02000506040000020004" pitchFamily="50" charset="0"/>
                <a:cs typeface="Trebuchet MS"/>
              </a:rPr>
              <a:t>ligero </a:t>
            </a:r>
            <a:r>
              <a:rPr sz="1600" b="1" spc="45" dirty="0">
                <a:latin typeface="TT Commons" panose="02000506040000020004" pitchFamily="50" charset="0"/>
                <a:cs typeface="Trebuchet MS"/>
              </a:rPr>
              <a:t>engrosamiento </a:t>
            </a:r>
            <a:r>
              <a:rPr sz="1600" b="1" spc="11" dirty="0">
                <a:latin typeface="TT Commons" panose="02000506040000020004" pitchFamily="50" charset="0"/>
                <a:cs typeface="Trebuchet MS"/>
              </a:rPr>
              <a:t>(queratosis),</a:t>
            </a:r>
            <a:r>
              <a:rPr sz="1600" b="1" spc="-96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31" dirty="0">
                <a:latin typeface="TT Commons" panose="02000506040000020004" pitchFamily="50" charset="0"/>
                <a:cs typeface="Trebuchet MS"/>
              </a:rPr>
              <a:t>erupciones</a:t>
            </a:r>
            <a:r>
              <a:rPr sz="1600" spc="31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49"/>
              </a:spcBef>
              <a:buAutoNum type="arabicPeriod"/>
              <a:tabLst>
                <a:tab pos="265663" algn="l"/>
              </a:tabLst>
            </a:pPr>
            <a:r>
              <a:rPr sz="1600" spc="4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b="1" spc="11" dirty="0">
                <a:latin typeface="TT Commons" panose="02000506040000020004" pitchFamily="50" charset="0"/>
                <a:cs typeface="Trebuchet MS"/>
              </a:rPr>
              <a:t>tendencia </a:t>
            </a:r>
            <a:r>
              <a:rPr sz="1600" b="1" spc="28" dirty="0">
                <a:latin typeface="TT Commons" panose="02000506040000020004" pitchFamily="50" charset="0"/>
                <a:cs typeface="Trebuchet MS"/>
              </a:rPr>
              <a:t>a </a:t>
            </a:r>
            <a:r>
              <a:rPr sz="1600" b="1" spc="37" dirty="0">
                <a:latin typeface="TT Commons" panose="02000506040000020004" pitchFamily="50" charset="0"/>
                <a:cs typeface="Trebuchet MS"/>
              </a:rPr>
              <a:t>manchas, </a:t>
            </a:r>
            <a:r>
              <a:rPr sz="1600" b="1" spc="-8" dirty="0">
                <a:latin typeface="TT Commons" panose="02000506040000020004" pitchFamily="50" charset="0"/>
                <a:cs typeface="Trebuchet MS"/>
              </a:rPr>
              <a:t>eritema, </a:t>
            </a:r>
            <a:r>
              <a:rPr sz="1600" b="1" spc="3" dirty="0">
                <a:latin typeface="TT Commons" panose="02000506040000020004" pitchFamily="50" charset="0"/>
                <a:cs typeface="Trebuchet MS"/>
              </a:rPr>
              <a:t>prurito, </a:t>
            </a:r>
            <a:r>
              <a:rPr sz="1600" b="1" spc="14" dirty="0">
                <a:latin typeface="TT Commons" panose="02000506040000020004" pitchFamily="50" charset="0"/>
                <a:cs typeface="Trebuchet MS"/>
              </a:rPr>
              <a:t>calor </a:t>
            </a:r>
            <a:r>
              <a:rPr sz="1600" b="1" spc="-20" dirty="0">
                <a:latin typeface="TT Commons" panose="02000506040000020004" pitchFamily="50" charset="0"/>
                <a:cs typeface="Trebuchet MS"/>
              </a:rPr>
              <a:t>y</a:t>
            </a:r>
            <a:r>
              <a:rPr sz="1600" b="1" spc="73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8" dirty="0">
                <a:latin typeface="TT Commons" panose="02000506040000020004" pitchFamily="50" charset="0"/>
                <a:cs typeface="Trebuchet MS"/>
              </a:rPr>
              <a:t>tirantez</a:t>
            </a:r>
            <a:r>
              <a:rPr sz="1600" spc="8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49"/>
              </a:spcBef>
              <a:buAutoNum type="arabicPeriod"/>
              <a:tabLst>
                <a:tab pos="265663" algn="l"/>
              </a:tabLst>
            </a:pPr>
            <a:r>
              <a:rPr sz="1600" b="1" spc="93" dirty="0">
                <a:latin typeface="TT Commons" panose="02000506040000020004" pitchFamily="50" charset="0"/>
                <a:cs typeface="Trebuchet MS"/>
              </a:rPr>
              <a:t>No </a:t>
            </a:r>
            <a:r>
              <a:rPr sz="1600" b="1" spc="-11" dirty="0">
                <a:latin typeface="TT Commons" panose="02000506040000020004" pitchFamily="50" charset="0"/>
                <a:cs typeface="Trebuchet MS"/>
              </a:rPr>
              <a:t>tiene </a:t>
            </a:r>
            <a:r>
              <a:rPr sz="1600" b="1" spc="42" dirty="0">
                <a:latin typeface="TT Commons" panose="02000506040000020004" pitchFamily="50" charset="0"/>
                <a:cs typeface="Trebuchet MS"/>
              </a:rPr>
              <a:t>propensión </a:t>
            </a:r>
            <a:r>
              <a:rPr sz="1600" b="1" spc="28" dirty="0">
                <a:latin typeface="TT Commons" panose="02000506040000020004" pitchFamily="50" charset="0"/>
                <a:cs typeface="Trebuchet MS"/>
              </a:rPr>
              <a:t>a </a:t>
            </a:r>
            <a:r>
              <a:rPr sz="1600" b="1" spc="62" dirty="0">
                <a:latin typeface="TT Commons" panose="02000506040000020004" pitchFamily="50" charset="0"/>
                <a:cs typeface="Trebuchet MS"/>
              </a:rPr>
              <a:t>los </a:t>
            </a:r>
            <a:r>
              <a:rPr sz="1600" b="1" spc="51" dirty="0">
                <a:latin typeface="TT Commons" panose="02000506040000020004" pitchFamily="50" charset="0"/>
                <a:cs typeface="Trebuchet MS"/>
              </a:rPr>
              <a:t>comedones </a:t>
            </a:r>
            <a:r>
              <a:rPr sz="1600" b="1" spc="-20" dirty="0">
                <a:latin typeface="TT Commons" panose="02000506040000020004" pitchFamily="50" charset="0"/>
                <a:cs typeface="Trebuchet MS"/>
              </a:rPr>
              <a:t>y</a:t>
            </a:r>
            <a:r>
              <a:rPr sz="1600" b="1" spc="-104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51" dirty="0">
                <a:latin typeface="TT Commons" panose="02000506040000020004" pitchFamily="50" charset="0"/>
                <a:cs typeface="Trebuchet MS"/>
              </a:rPr>
              <a:t>pústulas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spcBef>
                <a:spcPts val="949"/>
              </a:spcBef>
              <a:buAutoNum type="arabicPeriod"/>
              <a:tabLst>
                <a:tab pos="265663" algn="l"/>
              </a:tabLst>
            </a:pPr>
            <a:r>
              <a:rPr sz="1600" b="1" spc="-3" dirty="0">
                <a:latin typeface="TT Commons" panose="02000506040000020004" pitchFamily="50" charset="0"/>
                <a:cs typeface="Trebuchet MS"/>
              </a:rPr>
              <a:t>Envejecimiento </a:t>
            </a:r>
            <a:r>
              <a:rPr sz="1600" b="1" spc="93" dirty="0">
                <a:latin typeface="TT Commons" panose="02000506040000020004" pitchFamily="50" charset="0"/>
                <a:cs typeface="Trebuchet MS"/>
              </a:rPr>
              <a:t>más </a:t>
            </a:r>
            <a:r>
              <a:rPr sz="1600" b="1" spc="20" dirty="0">
                <a:latin typeface="TT Commons" panose="02000506040000020004" pitchFamily="50" charset="0"/>
                <a:cs typeface="Trebuchet MS"/>
              </a:rPr>
              <a:t>rápido, </a:t>
            </a:r>
            <a:r>
              <a:rPr sz="1600" b="1" spc="23" dirty="0">
                <a:latin typeface="TT Commons" panose="02000506040000020004" pitchFamily="50" charset="0"/>
                <a:cs typeface="Trebuchet MS"/>
              </a:rPr>
              <a:t>aparición </a:t>
            </a:r>
            <a:r>
              <a:rPr sz="1600" b="1" spc="20" dirty="0">
                <a:latin typeface="TT Commons" panose="02000506040000020004" pitchFamily="50" charset="0"/>
                <a:cs typeface="Trebuchet MS"/>
              </a:rPr>
              <a:t>prematura </a:t>
            </a:r>
            <a:r>
              <a:rPr sz="1600" b="1" spc="25" dirty="0">
                <a:latin typeface="TT Commons" panose="02000506040000020004" pitchFamily="50" charset="0"/>
                <a:cs typeface="Trebuchet MS"/>
              </a:rPr>
              <a:t>de</a:t>
            </a:r>
            <a:r>
              <a:rPr sz="1600" b="1" spc="-82" dirty="0">
                <a:latin typeface="TT Commons" panose="02000506040000020004" pitchFamily="50" charset="0"/>
                <a:cs typeface="Trebuchet MS"/>
              </a:rPr>
              <a:t> </a:t>
            </a:r>
            <a:r>
              <a:rPr sz="1600" b="1" spc="59" dirty="0">
                <a:latin typeface="TT Commons" panose="02000506040000020004" pitchFamily="50" charset="0"/>
                <a:cs typeface="Trebuchet MS"/>
              </a:rPr>
              <a:t>arrugas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4869603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Características de la piel sensible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37068" y="1312734"/>
            <a:ext cx="3080639" cy="1111407"/>
          </a:xfrm>
          <a:custGeom>
            <a:avLst/>
            <a:gdLst/>
            <a:ahLst/>
            <a:cxnLst/>
            <a:rect l="l" t="t" r="r" b="b"/>
            <a:pathLst>
              <a:path w="5468620" h="1981200">
                <a:moveTo>
                  <a:pt x="0" y="330200"/>
                </a:moveTo>
                <a:lnTo>
                  <a:pt x="3580" y="281403"/>
                </a:lnTo>
                <a:lnTo>
                  <a:pt x="13979" y="234831"/>
                </a:lnTo>
                <a:lnTo>
                  <a:pt x="30688" y="190992"/>
                </a:lnTo>
                <a:lnTo>
                  <a:pt x="53195" y="150399"/>
                </a:lnTo>
                <a:lnTo>
                  <a:pt x="80989" y="113561"/>
                </a:lnTo>
                <a:lnTo>
                  <a:pt x="113561" y="80989"/>
                </a:lnTo>
                <a:lnTo>
                  <a:pt x="150399" y="53195"/>
                </a:lnTo>
                <a:lnTo>
                  <a:pt x="190992" y="30688"/>
                </a:lnTo>
                <a:lnTo>
                  <a:pt x="234831" y="13979"/>
                </a:lnTo>
                <a:lnTo>
                  <a:pt x="281403" y="3580"/>
                </a:lnTo>
                <a:lnTo>
                  <a:pt x="330200" y="0"/>
                </a:lnTo>
                <a:lnTo>
                  <a:pt x="5137912" y="0"/>
                </a:lnTo>
                <a:lnTo>
                  <a:pt x="5186708" y="3580"/>
                </a:lnTo>
                <a:lnTo>
                  <a:pt x="5233280" y="13979"/>
                </a:lnTo>
                <a:lnTo>
                  <a:pt x="5277119" y="30688"/>
                </a:lnTo>
                <a:lnTo>
                  <a:pt x="5317712" y="53195"/>
                </a:lnTo>
                <a:lnTo>
                  <a:pt x="5354550" y="80989"/>
                </a:lnTo>
                <a:lnTo>
                  <a:pt x="5387122" y="113561"/>
                </a:lnTo>
                <a:lnTo>
                  <a:pt x="5414916" y="150399"/>
                </a:lnTo>
                <a:lnTo>
                  <a:pt x="5437423" y="190992"/>
                </a:lnTo>
                <a:lnTo>
                  <a:pt x="5454132" y="234831"/>
                </a:lnTo>
                <a:lnTo>
                  <a:pt x="5464531" y="281403"/>
                </a:lnTo>
                <a:lnTo>
                  <a:pt x="5468112" y="330200"/>
                </a:lnTo>
                <a:lnTo>
                  <a:pt x="5468112" y="1651000"/>
                </a:lnTo>
                <a:lnTo>
                  <a:pt x="5464531" y="1699796"/>
                </a:lnTo>
                <a:lnTo>
                  <a:pt x="5454132" y="1746368"/>
                </a:lnTo>
                <a:lnTo>
                  <a:pt x="5437423" y="1790207"/>
                </a:lnTo>
                <a:lnTo>
                  <a:pt x="5414916" y="1830800"/>
                </a:lnTo>
                <a:lnTo>
                  <a:pt x="5387122" y="1867638"/>
                </a:lnTo>
                <a:lnTo>
                  <a:pt x="5354550" y="1900210"/>
                </a:lnTo>
                <a:lnTo>
                  <a:pt x="5317712" y="1928004"/>
                </a:lnTo>
                <a:lnTo>
                  <a:pt x="5277119" y="1950511"/>
                </a:lnTo>
                <a:lnTo>
                  <a:pt x="5233280" y="1967220"/>
                </a:lnTo>
                <a:lnTo>
                  <a:pt x="5186708" y="1977619"/>
                </a:lnTo>
                <a:lnTo>
                  <a:pt x="5137912" y="1981200"/>
                </a:lnTo>
                <a:lnTo>
                  <a:pt x="330200" y="1981200"/>
                </a:lnTo>
                <a:lnTo>
                  <a:pt x="281403" y="1977619"/>
                </a:lnTo>
                <a:lnTo>
                  <a:pt x="234831" y="1967220"/>
                </a:lnTo>
                <a:lnTo>
                  <a:pt x="190992" y="1950511"/>
                </a:lnTo>
                <a:lnTo>
                  <a:pt x="150399" y="1928004"/>
                </a:lnTo>
                <a:lnTo>
                  <a:pt x="113561" y="1900210"/>
                </a:lnTo>
                <a:lnTo>
                  <a:pt x="80989" y="1867638"/>
                </a:lnTo>
                <a:lnTo>
                  <a:pt x="53195" y="1830800"/>
                </a:lnTo>
                <a:lnTo>
                  <a:pt x="30688" y="1790207"/>
                </a:lnTo>
                <a:lnTo>
                  <a:pt x="13979" y="1746368"/>
                </a:lnTo>
                <a:lnTo>
                  <a:pt x="3580" y="1699796"/>
                </a:lnTo>
                <a:lnTo>
                  <a:pt x="0" y="1651000"/>
                </a:lnTo>
                <a:lnTo>
                  <a:pt x="0" y="330200"/>
                </a:lnTo>
                <a:close/>
              </a:path>
            </a:pathLst>
          </a:custGeom>
          <a:solidFill>
            <a:srgbClr val="FFCCFF"/>
          </a:solidFill>
          <a:ln w="12192"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7" name="object 7"/>
          <p:cNvSpPr txBox="1"/>
          <p:nvPr/>
        </p:nvSpPr>
        <p:spPr>
          <a:xfrm>
            <a:off x="1691649" y="1482533"/>
            <a:ext cx="2582507" cy="771808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algn="ctr">
              <a:spcBef>
                <a:spcPts val="56"/>
              </a:spcBef>
            </a:pPr>
            <a:r>
              <a:rPr sz="2484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/>
                <a:cs typeface="Carlito"/>
              </a:rPr>
              <a:t>Evitar la irritación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492853" y="1224299"/>
            <a:ext cx="3093171" cy="1125702"/>
            <a:chOff x="9729216" y="1609343"/>
            <a:chExt cx="5478780" cy="1993900"/>
          </a:xfrm>
          <a:solidFill>
            <a:srgbClr val="FFCCFF"/>
          </a:solidFill>
        </p:grpSpPr>
        <p:sp>
          <p:nvSpPr>
            <p:cNvPr id="9" name="object 9"/>
            <p:cNvSpPr/>
            <p:nvPr/>
          </p:nvSpPr>
          <p:spPr>
            <a:xfrm>
              <a:off x="9735312" y="1615439"/>
              <a:ext cx="5466715" cy="1981200"/>
            </a:xfrm>
            <a:custGeom>
              <a:avLst/>
              <a:gdLst/>
              <a:ahLst/>
              <a:cxnLst/>
              <a:rect l="l" t="t" r="r" b="b"/>
              <a:pathLst>
                <a:path w="5466715" h="1981200">
                  <a:moveTo>
                    <a:pt x="5136388" y="0"/>
                  </a:moveTo>
                  <a:lnTo>
                    <a:pt x="330200" y="0"/>
                  </a:lnTo>
                  <a:lnTo>
                    <a:pt x="281403" y="3580"/>
                  </a:lnTo>
                  <a:lnTo>
                    <a:pt x="234831" y="13979"/>
                  </a:lnTo>
                  <a:lnTo>
                    <a:pt x="190992" y="30688"/>
                  </a:lnTo>
                  <a:lnTo>
                    <a:pt x="150399" y="53195"/>
                  </a:lnTo>
                  <a:lnTo>
                    <a:pt x="113561" y="80989"/>
                  </a:lnTo>
                  <a:lnTo>
                    <a:pt x="80989" y="113561"/>
                  </a:lnTo>
                  <a:lnTo>
                    <a:pt x="53195" y="150399"/>
                  </a:lnTo>
                  <a:lnTo>
                    <a:pt x="30688" y="190992"/>
                  </a:lnTo>
                  <a:lnTo>
                    <a:pt x="13979" y="234831"/>
                  </a:lnTo>
                  <a:lnTo>
                    <a:pt x="3580" y="281403"/>
                  </a:lnTo>
                  <a:lnTo>
                    <a:pt x="0" y="330200"/>
                  </a:lnTo>
                  <a:lnTo>
                    <a:pt x="0" y="1651000"/>
                  </a:lnTo>
                  <a:lnTo>
                    <a:pt x="3580" y="1699796"/>
                  </a:lnTo>
                  <a:lnTo>
                    <a:pt x="13979" y="1746368"/>
                  </a:lnTo>
                  <a:lnTo>
                    <a:pt x="30688" y="1790207"/>
                  </a:lnTo>
                  <a:lnTo>
                    <a:pt x="53195" y="1830800"/>
                  </a:lnTo>
                  <a:lnTo>
                    <a:pt x="80989" y="1867638"/>
                  </a:lnTo>
                  <a:lnTo>
                    <a:pt x="113561" y="1900210"/>
                  </a:lnTo>
                  <a:lnTo>
                    <a:pt x="150399" y="1928004"/>
                  </a:lnTo>
                  <a:lnTo>
                    <a:pt x="190992" y="1950511"/>
                  </a:lnTo>
                  <a:lnTo>
                    <a:pt x="234831" y="1967220"/>
                  </a:lnTo>
                  <a:lnTo>
                    <a:pt x="281403" y="1977619"/>
                  </a:lnTo>
                  <a:lnTo>
                    <a:pt x="330200" y="1981200"/>
                  </a:lnTo>
                  <a:lnTo>
                    <a:pt x="5136388" y="1981200"/>
                  </a:lnTo>
                  <a:lnTo>
                    <a:pt x="5185184" y="1977619"/>
                  </a:lnTo>
                  <a:lnTo>
                    <a:pt x="5231756" y="1967220"/>
                  </a:lnTo>
                  <a:lnTo>
                    <a:pt x="5275595" y="1950511"/>
                  </a:lnTo>
                  <a:lnTo>
                    <a:pt x="5316188" y="1928004"/>
                  </a:lnTo>
                  <a:lnTo>
                    <a:pt x="5353026" y="1900210"/>
                  </a:lnTo>
                  <a:lnTo>
                    <a:pt x="5385598" y="1867638"/>
                  </a:lnTo>
                  <a:lnTo>
                    <a:pt x="5413392" y="1830800"/>
                  </a:lnTo>
                  <a:lnTo>
                    <a:pt x="5435899" y="1790207"/>
                  </a:lnTo>
                  <a:lnTo>
                    <a:pt x="5452608" y="1746368"/>
                  </a:lnTo>
                  <a:lnTo>
                    <a:pt x="5463007" y="1699796"/>
                  </a:lnTo>
                  <a:lnTo>
                    <a:pt x="5466588" y="1651000"/>
                  </a:lnTo>
                  <a:lnTo>
                    <a:pt x="5466588" y="330200"/>
                  </a:lnTo>
                  <a:lnTo>
                    <a:pt x="5463007" y="281403"/>
                  </a:lnTo>
                  <a:lnTo>
                    <a:pt x="5452608" y="234831"/>
                  </a:lnTo>
                  <a:lnTo>
                    <a:pt x="5435899" y="190992"/>
                  </a:lnTo>
                  <a:lnTo>
                    <a:pt x="5413392" y="150399"/>
                  </a:lnTo>
                  <a:lnTo>
                    <a:pt x="5385598" y="113561"/>
                  </a:lnTo>
                  <a:lnTo>
                    <a:pt x="5353026" y="80989"/>
                  </a:lnTo>
                  <a:lnTo>
                    <a:pt x="5316188" y="53195"/>
                  </a:lnTo>
                  <a:lnTo>
                    <a:pt x="5275595" y="30688"/>
                  </a:lnTo>
                  <a:lnTo>
                    <a:pt x="5231756" y="13979"/>
                  </a:lnTo>
                  <a:lnTo>
                    <a:pt x="5185184" y="3580"/>
                  </a:lnTo>
                  <a:lnTo>
                    <a:pt x="5136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sz="597"/>
            </a:p>
          </p:txBody>
        </p:sp>
        <p:sp>
          <p:nvSpPr>
            <p:cNvPr id="10" name="object 10"/>
            <p:cNvSpPr/>
            <p:nvPr/>
          </p:nvSpPr>
          <p:spPr>
            <a:xfrm>
              <a:off x="9735312" y="1615439"/>
              <a:ext cx="5466715" cy="1981200"/>
            </a:xfrm>
            <a:custGeom>
              <a:avLst/>
              <a:gdLst/>
              <a:ahLst/>
              <a:cxnLst/>
              <a:rect l="l" t="t" r="r" b="b"/>
              <a:pathLst>
                <a:path w="5466715" h="1981200">
                  <a:moveTo>
                    <a:pt x="0" y="330200"/>
                  </a:moveTo>
                  <a:lnTo>
                    <a:pt x="3580" y="281403"/>
                  </a:lnTo>
                  <a:lnTo>
                    <a:pt x="13979" y="234831"/>
                  </a:lnTo>
                  <a:lnTo>
                    <a:pt x="30688" y="190992"/>
                  </a:lnTo>
                  <a:lnTo>
                    <a:pt x="53195" y="150399"/>
                  </a:lnTo>
                  <a:lnTo>
                    <a:pt x="80989" y="113561"/>
                  </a:lnTo>
                  <a:lnTo>
                    <a:pt x="113561" y="80989"/>
                  </a:lnTo>
                  <a:lnTo>
                    <a:pt x="150399" y="53195"/>
                  </a:lnTo>
                  <a:lnTo>
                    <a:pt x="190992" y="30688"/>
                  </a:lnTo>
                  <a:lnTo>
                    <a:pt x="234831" y="13979"/>
                  </a:lnTo>
                  <a:lnTo>
                    <a:pt x="281403" y="3580"/>
                  </a:lnTo>
                  <a:lnTo>
                    <a:pt x="330200" y="0"/>
                  </a:lnTo>
                  <a:lnTo>
                    <a:pt x="5136388" y="0"/>
                  </a:lnTo>
                  <a:lnTo>
                    <a:pt x="5185184" y="3580"/>
                  </a:lnTo>
                  <a:lnTo>
                    <a:pt x="5231756" y="13979"/>
                  </a:lnTo>
                  <a:lnTo>
                    <a:pt x="5275595" y="30688"/>
                  </a:lnTo>
                  <a:lnTo>
                    <a:pt x="5316188" y="53195"/>
                  </a:lnTo>
                  <a:lnTo>
                    <a:pt x="5353026" y="80989"/>
                  </a:lnTo>
                  <a:lnTo>
                    <a:pt x="5385598" y="113561"/>
                  </a:lnTo>
                  <a:lnTo>
                    <a:pt x="5413392" y="150399"/>
                  </a:lnTo>
                  <a:lnTo>
                    <a:pt x="5435899" y="190992"/>
                  </a:lnTo>
                  <a:lnTo>
                    <a:pt x="5452608" y="234831"/>
                  </a:lnTo>
                  <a:lnTo>
                    <a:pt x="5463007" y="281403"/>
                  </a:lnTo>
                  <a:lnTo>
                    <a:pt x="5466588" y="330200"/>
                  </a:lnTo>
                  <a:lnTo>
                    <a:pt x="5466588" y="1651000"/>
                  </a:lnTo>
                  <a:lnTo>
                    <a:pt x="5463007" y="1699796"/>
                  </a:lnTo>
                  <a:lnTo>
                    <a:pt x="5452608" y="1746368"/>
                  </a:lnTo>
                  <a:lnTo>
                    <a:pt x="5435899" y="1790207"/>
                  </a:lnTo>
                  <a:lnTo>
                    <a:pt x="5413392" y="1830800"/>
                  </a:lnTo>
                  <a:lnTo>
                    <a:pt x="5385598" y="1867638"/>
                  </a:lnTo>
                  <a:lnTo>
                    <a:pt x="5353026" y="1900210"/>
                  </a:lnTo>
                  <a:lnTo>
                    <a:pt x="5316188" y="1928004"/>
                  </a:lnTo>
                  <a:lnTo>
                    <a:pt x="5275595" y="1950511"/>
                  </a:lnTo>
                  <a:lnTo>
                    <a:pt x="5231756" y="1967220"/>
                  </a:lnTo>
                  <a:lnTo>
                    <a:pt x="5185184" y="1977619"/>
                  </a:lnTo>
                  <a:lnTo>
                    <a:pt x="5136388" y="1981200"/>
                  </a:lnTo>
                  <a:lnTo>
                    <a:pt x="330200" y="1981200"/>
                  </a:lnTo>
                  <a:lnTo>
                    <a:pt x="281403" y="1977619"/>
                  </a:lnTo>
                  <a:lnTo>
                    <a:pt x="234831" y="1967220"/>
                  </a:lnTo>
                  <a:lnTo>
                    <a:pt x="190992" y="1950511"/>
                  </a:lnTo>
                  <a:lnTo>
                    <a:pt x="150399" y="1928004"/>
                  </a:lnTo>
                  <a:lnTo>
                    <a:pt x="113561" y="1900210"/>
                  </a:lnTo>
                  <a:lnTo>
                    <a:pt x="80989" y="1867638"/>
                  </a:lnTo>
                  <a:lnTo>
                    <a:pt x="53195" y="1830800"/>
                  </a:lnTo>
                  <a:lnTo>
                    <a:pt x="30688" y="1790207"/>
                  </a:lnTo>
                  <a:lnTo>
                    <a:pt x="13979" y="1746368"/>
                  </a:lnTo>
                  <a:lnTo>
                    <a:pt x="3580" y="1699796"/>
                  </a:lnTo>
                  <a:lnTo>
                    <a:pt x="0" y="1651000"/>
                  </a:lnTo>
                  <a:lnTo>
                    <a:pt x="0" y="33020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endParaRPr sz="59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0561" y="2502010"/>
            <a:ext cx="8548167" cy="1812758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7170" marR="2868">
              <a:lnSpc>
                <a:spcPct val="150000"/>
              </a:lnSpc>
              <a:spcBef>
                <a:spcPts val="54"/>
              </a:spcBef>
            </a:pPr>
            <a:r>
              <a:rPr sz="1600" spc="8" dirty="0">
                <a:latin typeface="TT Commons" panose="02000506040000020004" pitchFamily="50" charset="0"/>
                <a:cs typeface="Arial"/>
              </a:rPr>
              <a:t>Por </a:t>
            </a:r>
            <a:r>
              <a:rPr sz="1600" spc="31" dirty="0">
                <a:latin typeface="TT Commons" panose="02000506040000020004" pitchFamily="50" charset="0"/>
                <a:cs typeface="Arial"/>
              </a:rPr>
              <a:t>eso </a:t>
            </a:r>
            <a:r>
              <a:rPr sz="1600" spc="96" dirty="0">
                <a:latin typeface="TT Commons" panose="02000506040000020004" pitchFamily="50" charset="0"/>
                <a:cs typeface="Arial"/>
              </a:rPr>
              <a:t>mismo, </a:t>
            </a:r>
            <a:r>
              <a:rPr sz="1600" spc="68" dirty="0">
                <a:latin typeface="TT Commons" panose="02000506040000020004" pitchFamily="50" charset="0"/>
                <a:cs typeface="Arial"/>
              </a:rPr>
              <a:t>los </a:t>
            </a:r>
            <a:r>
              <a:rPr sz="1600" spc="88" dirty="0">
                <a:latin typeface="TT Commons" panose="02000506040000020004" pitchFamily="50" charset="0"/>
                <a:cs typeface="Arial"/>
              </a:rPr>
              <a:t>productos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cosméticos </a:t>
            </a:r>
            <a:r>
              <a:rPr sz="1600" spc="73" dirty="0">
                <a:latin typeface="TT Commons" panose="02000506040000020004" pitchFamily="50" charset="0"/>
                <a:cs typeface="Arial"/>
              </a:rPr>
              <a:t>orientados </a:t>
            </a:r>
            <a:r>
              <a:rPr sz="1600" spc="-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pieles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sensibles </a:t>
            </a:r>
            <a:r>
              <a:rPr sz="1600" spc="62" dirty="0">
                <a:latin typeface="TT Commons" panose="02000506040000020004" pitchFamily="50" charset="0"/>
                <a:cs typeface="Arial"/>
              </a:rPr>
              <a:t>han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tener </a:t>
            </a:r>
            <a:r>
              <a:rPr sz="1600" spc="99" dirty="0">
                <a:latin typeface="TT Commons" panose="02000506040000020004" pitchFamily="50" charset="0"/>
                <a:cs typeface="Arial"/>
              </a:rPr>
              <a:t>un  </a:t>
            </a:r>
            <a:r>
              <a:rPr sz="1600" spc="82" dirty="0">
                <a:latin typeface="TT Commons" panose="02000506040000020004" pitchFamily="50" charset="0"/>
                <a:cs typeface="Arial"/>
              </a:rPr>
              <a:t>contenido </a:t>
            </a:r>
            <a:r>
              <a:rPr sz="1600" spc="56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b="1" spc="25" dirty="0">
                <a:latin typeface="TT Commons" panose="02000506040000020004" pitchFamily="50" charset="0"/>
                <a:cs typeface="Trebuchet MS"/>
              </a:rPr>
              <a:t>activos </a:t>
            </a:r>
            <a:r>
              <a:rPr sz="1600" b="1" spc="17" dirty="0">
                <a:latin typeface="TT Commons" panose="02000506040000020004" pitchFamily="50" charset="0"/>
                <a:cs typeface="Trebuchet MS"/>
              </a:rPr>
              <a:t>calmantes, reparadores, </a:t>
            </a:r>
            <a:r>
              <a:rPr sz="1600" b="1" spc="14" dirty="0">
                <a:latin typeface="TT Commons" panose="02000506040000020004" pitchFamily="50" charset="0"/>
                <a:cs typeface="Trebuchet MS"/>
              </a:rPr>
              <a:t>protectores </a:t>
            </a:r>
            <a:r>
              <a:rPr sz="1600" b="1" spc="-20" dirty="0">
                <a:latin typeface="TT Commons" panose="02000506040000020004" pitchFamily="50" charset="0"/>
                <a:cs typeface="Trebuchet MS"/>
              </a:rPr>
              <a:t>y </a:t>
            </a:r>
            <a:r>
              <a:rPr sz="1600" b="1" dirty="0">
                <a:latin typeface="TT Commons" panose="02000506040000020004" pitchFamily="50" charset="0"/>
                <a:cs typeface="Trebuchet MS"/>
              </a:rPr>
              <a:t>relajantes </a:t>
            </a:r>
            <a:r>
              <a:rPr sz="1600" b="1" spc="40" dirty="0">
                <a:latin typeface="TT Commons" panose="02000506040000020004" pitchFamily="50" charset="0"/>
                <a:cs typeface="Trebuchet MS"/>
              </a:rPr>
              <a:t>con </a:t>
            </a:r>
            <a:r>
              <a:rPr sz="1600" b="1" spc="-17" dirty="0">
                <a:latin typeface="TT Commons" panose="02000506040000020004" pitchFamily="50" charset="0"/>
                <a:cs typeface="Trebuchet MS"/>
              </a:rPr>
              <a:t>el </a:t>
            </a:r>
            <a:r>
              <a:rPr sz="1600" b="1" spc="8" dirty="0">
                <a:latin typeface="TT Commons" panose="02000506040000020004" pitchFamily="50" charset="0"/>
                <a:cs typeface="Trebuchet MS"/>
              </a:rPr>
              <a:t>fin</a:t>
            </a:r>
            <a:r>
              <a:rPr sz="1600" b="1" spc="59" dirty="0">
                <a:latin typeface="TT Commons" panose="02000506040000020004" pitchFamily="50" charset="0"/>
                <a:cs typeface="Trebuchet MS"/>
              </a:rPr>
              <a:t> de</a:t>
            </a:r>
            <a:r>
              <a:rPr sz="1600" spc="59" dirty="0">
                <a:latin typeface="TT Commons" panose="02000506040000020004" pitchFamily="50" charset="0"/>
                <a:cs typeface="Arial"/>
              </a:rPr>
              <a:t>: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97931" indent="-291119">
              <a:spcBef>
                <a:spcPts val="949"/>
              </a:spcBef>
              <a:buAutoNum type="arabicPeriod"/>
              <a:tabLst>
                <a:tab pos="297931" algn="l"/>
                <a:tab pos="298289" algn="l"/>
              </a:tabLst>
            </a:pPr>
            <a:r>
              <a:rPr sz="1600" spc="90" dirty="0">
                <a:latin typeface="TT Commons" panose="02000506040000020004" pitchFamily="50" charset="0"/>
                <a:cs typeface="Arial"/>
              </a:rPr>
              <a:t>Disminuir </a:t>
            </a:r>
            <a:r>
              <a:rPr sz="1600" spc="45" dirty="0">
                <a:latin typeface="TT Commons" panose="02000506040000020004" pitchFamily="50" charset="0"/>
                <a:cs typeface="Arial"/>
              </a:rPr>
              <a:t>la sensación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85" dirty="0">
                <a:latin typeface="TT Commons" panose="02000506040000020004" pitchFamily="50" charset="0"/>
                <a:cs typeface="Arial"/>
              </a:rPr>
              <a:t> tirantez.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97931" indent="-291119">
              <a:spcBef>
                <a:spcPts val="949"/>
              </a:spcBef>
              <a:buAutoNum type="arabicPeriod"/>
              <a:tabLst>
                <a:tab pos="297931" algn="l"/>
                <a:tab pos="298289" algn="l"/>
              </a:tabLst>
            </a:pPr>
            <a:r>
              <a:rPr sz="1600" spc="68" dirty="0">
                <a:latin typeface="TT Commons" panose="02000506040000020004" pitchFamily="50" charset="0"/>
                <a:cs typeface="Arial"/>
              </a:rPr>
              <a:t>Aliviar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110" dirty="0">
                <a:latin typeface="TT Commons" panose="02000506040000020004" pitchFamily="50" charset="0"/>
                <a:cs typeface="Arial"/>
              </a:rPr>
              <a:t>prurito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característico de </a:t>
            </a:r>
            <a:r>
              <a:rPr sz="1600" spc="31" dirty="0">
                <a:latin typeface="TT Commons" panose="02000506040000020004" pitchFamily="50" charset="0"/>
                <a:cs typeface="Arial"/>
              </a:rPr>
              <a:t>estas</a:t>
            </a:r>
            <a:r>
              <a:rPr sz="1600" spc="10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54" dirty="0">
                <a:latin typeface="TT Commons" panose="02000506040000020004" pitchFamily="50" charset="0"/>
                <a:cs typeface="Arial"/>
              </a:rPr>
              <a:t>pieles.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97931" indent="-291119">
              <a:spcBef>
                <a:spcPts val="949"/>
              </a:spcBef>
              <a:buAutoNum type="arabicPeriod"/>
              <a:tabLst>
                <a:tab pos="297931" algn="l"/>
                <a:tab pos="298289" algn="l"/>
              </a:tabLst>
            </a:pPr>
            <a:r>
              <a:rPr sz="1600" spc="64" dirty="0">
                <a:latin typeface="TT Commons" panose="02000506040000020004" pitchFamily="50" charset="0"/>
                <a:cs typeface="Arial"/>
              </a:rPr>
              <a:t>Conseguir una </a:t>
            </a:r>
            <a:r>
              <a:rPr sz="1600" spc="79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calmada, </a:t>
            </a:r>
            <a:r>
              <a:rPr sz="1600" spc="85" dirty="0">
                <a:latin typeface="TT Commons" panose="02000506040000020004" pitchFamily="50" charset="0"/>
                <a:cs typeface="Arial"/>
              </a:rPr>
              <a:t>protegida </a:t>
            </a:r>
            <a:r>
              <a:rPr sz="1600" spc="34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7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51" dirty="0">
                <a:latin typeface="TT Commons" panose="02000506040000020004" pitchFamily="50" charset="0"/>
                <a:cs typeface="Arial"/>
              </a:rPr>
              <a:t>lisa.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16" name="Título 13"/>
          <p:cNvSpPr txBox="1">
            <a:spLocks noChangeAspect="1"/>
          </p:cNvSpPr>
          <p:nvPr/>
        </p:nvSpPr>
        <p:spPr>
          <a:xfrm>
            <a:off x="698500" y="458837"/>
            <a:ext cx="5676900" cy="3323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0" b="0" i="0" kern="2000" spc="125" baseline="0">
                <a:solidFill>
                  <a:srgbClr val="585858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7170">
              <a:spcBef>
                <a:spcPts val="54"/>
              </a:spcBef>
            </a:pPr>
            <a:r>
              <a:rPr lang="es-ES" sz="2400" spc="300" dirty="0">
                <a:latin typeface="Bebas Neue Regular" panose="00000500000000000000" pitchFamily="50" charset="0"/>
                <a:cs typeface="Arial"/>
              </a:rPr>
              <a:t>Objetivos cosméticos en pieles sensibles</a:t>
            </a:r>
          </a:p>
        </p:txBody>
      </p:sp>
      <p:sp>
        <p:nvSpPr>
          <p:cNvPr id="17" name="object 7"/>
          <p:cNvSpPr txBox="1"/>
          <p:nvPr/>
        </p:nvSpPr>
        <p:spPr>
          <a:xfrm>
            <a:off x="5634523" y="1417729"/>
            <a:ext cx="2809901" cy="771808"/>
          </a:xfrm>
          <a:prstGeom prst="rect">
            <a:avLst/>
          </a:prstGeom>
        </p:spPr>
        <p:txBody>
          <a:bodyPr vert="horz" wrap="square" lIns="0" tIns="7170" rIns="0" bIns="0" rtlCol="0">
            <a:spAutoFit/>
          </a:bodyPr>
          <a:lstStyle/>
          <a:p>
            <a:pPr marL="7170" algn="ctr">
              <a:spcBef>
                <a:spcPts val="56"/>
              </a:spcBef>
            </a:pPr>
            <a:r>
              <a:rPr lang="es-ES" sz="2484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/>
                <a:cs typeface="Carlito"/>
              </a:rPr>
              <a:t>TRATAR LA REACTIVIDAD</a:t>
            </a:r>
            <a:endParaRPr sz="2484" spc="300" dirty="0">
              <a:solidFill>
                <a:schemeClr val="tx1">
                  <a:lumMod val="50000"/>
                  <a:lumOff val="50000"/>
                </a:schemeClr>
              </a:solidFill>
              <a:latin typeface="Gotham Rounded Light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7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368140" y="990340"/>
            <a:ext cx="8956143" cy="4125955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spcBef>
                <a:spcPts val="8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 marR="5378" algn="just">
              <a:lnSpc>
                <a:spcPts val="1711"/>
              </a:lnSpc>
            </a:pPr>
            <a:r>
              <a:rPr sz="1600" spc="-141" dirty="0">
                <a:latin typeface="TT Commons" panose="02000506040000020004" pitchFamily="50" charset="0"/>
                <a:cs typeface="Arial"/>
              </a:rPr>
              <a:t>Esta 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procede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termas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29" dirty="0">
                <a:latin typeface="TT Commons" panose="02000506040000020004" pitchFamily="50" charset="0"/>
                <a:cs typeface="Arial"/>
              </a:rPr>
              <a:t>Salies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Béarn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situada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los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pirineos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atlánticos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franceses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considerada 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altamente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efectiva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tratamientos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reumatología,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ginecología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12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pediatría.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 marR="2868" algn="just">
              <a:lnSpc>
                <a:spcPts val="1705"/>
              </a:lnSpc>
            </a:pPr>
            <a:r>
              <a:rPr sz="1600" spc="-141" dirty="0">
                <a:latin typeface="TT Commons" panose="02000506040000020004" pitchFamily="50" charset="0"/>
                <a:cs typeface="Arial"/>
              </a:rPr>
              <a:t>Está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catalogada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como </a:t>
            </a:r>
            <a:r>
              <a:rPr sz="1600" spc="-25" dirty="0">
                <a:latin typeface="TT Commons" panose="02000506040000020004" pitchFamily="50" charset="0"/>
                <a:cs typeface="Arial"/>
              </a:rPr>
              <a:t>“hipotermal”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por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temeratura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su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fuente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23ºC. </a:t>
            </a:r>
            <a:r>
              <a:rPr sz="1600" spc="-23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119" dirty="0">
                <a:latin typeface="TT Commons" panose="02000506040000020004" pitchFamily="50" charset="0"/>
                <a:cs typeface="Arial"/>
              </a:rPr>
              <a:t>agua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cloruro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sódica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altamente 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concentrada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minerales,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aproximadamente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1:1000,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notable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presencia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calcio,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magnesio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sulfatos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que 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ofrece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efectos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terapéuticos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22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relajantes.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7170" marR="3390892">
              <a:lnSpc>
                <a:spcPts val="1705"/>
              </a:lnSpc>
              <a:spcBef>
                <a:spcPts val="3"/>
              </a:spcBef>
            </a:pPr>
            <a:r>
              <a:rPr sz="1600" spc="-150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manera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general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cuenta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con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propiedades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calmante,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descongestiva</a:t>
            </a:r>
            <a:r>
              <a:rPr sz="1600" spc="-223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Antiinflamatoria.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6812">
              <a:tabLst>
                <a:tab pos="297931" algn="l"/>
                <a:tab pos="298289" algn="l"/>
              </a:tabLst>
            </a:pPr>
            <a:r>
              <a:rPr sz="1600" spc="-93" dirty="0">
                <a:latin typeface="TT Commons" panose="02000506040000020004" pitchFamily="50" charset="0"/>
                <a:cs typeface="Arial"/>
              </a:rPr>
              <a:t>Composición: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lnSpc>
                <a:spcPts val="1801"/>
              </a:lnSpc>
              <a:buChar char="•"/>
              <a:tabLst>
                <a:tab pos="265306" algn="l"/>
                <a:tab pos="265663" algn="l"/>
              </a:tabLst>
            </a:pPr>
            <a:r>
              <a:rPr sz="1600" spc="-107" dirty="0">
                <a:latin typeface="TT Commons" panose="02000506040000020004" pitchFamily="50" charset="0"/>
                <a:cs typeface="Arial"/>
              </a:rPr>
              <a:t>Calcio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magnesio.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lnSpc>
                <a:spcPts val="1708"/>
              </a:lnSpc>
              <a:buChar char="•"/>
              <a:tabLst>
                <a:tab pos="265306" algn="l"/>
                <a:tab pos="265663" algn="l"/>
              </a:tabLst>
            </a:pPr>
            <a:r>
              <a:rPr sz="1600" spc="-56" dirty="0">
                <a:latin typeface="TT Commons" panose="02000506040000020004" pitchFamily="50" charset="0"/>
                <a:cs typeface="Arial"/>
              </a:rPr>
              <a:t>Hierro.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lnSpc>
                <a:spcPts val="1708"/>
              </a:lnSpc>
              <a:buChar char="•"/>
              <a:tabLst>
                <a:tab pos="265306" algn="l"/>
                <a:tab pos="265663" algn="l"/>
              </a:tabLst>
            </a:pPr>
            <a:r>
              <a:rPr sz="1600" spc="-96" dirty="0">
                <a:latin typeface="TT Commons" panose="02000506040000020004" pitchFamily="50" charset="0"/>
                <a:cs typeface="Arial"/>
              </a:rPr>
              <a:t>Manganeso.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lnSpc>
                <a:spcPts val="1708"/>
              </a:lnSpc>
              <a:buChar char="•"/>
              <a:tabLst>
                <a:tab pos="265306" algn="l"/>
                <a:tab pos="265663" algn="l"/>
              </a:tabLst>
            </a:pPr>
            <a:r>
              <a:rPr sz="1600" spc="-107" dirty="0">
                <a:latin typeface="TT Commons" panose="02000506040000020004" pitchFamily="50" charset="0"/>
                <a:cs typeface="Arial"/>
              </a:rPr>
              <a:t>Zinc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493">
              <a:lnSpc>
                <a:spcPts val="1804"/>
              </a:lnSpc>
              <a:buChar char="•"/>
              <a:tabLst>
                <a:tab pos="265306" algn="l"/>
                <a:tab pos="265663" algn="l"/>
              </a:tabLst>
            </a:pPr>
            <a:r>
              <a:rPr sz="1600" spc="-96" dirty="0">
                <a:latin typeface="TT Commons" panose="02000506040000020004" pitchFamily="50" charset="0"/>
                <a:cs typeface="Arial"/>
              </a:rPr>
              <a:t>Cobre.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009" y="2817778"/>
            <a:ext cx="3417545" cy="2206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608039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Ingredientes: agua termal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072688" y="3357563"/>
            <a:ext cx="87312" cy="23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11">
              <a:lnSpc>
                <a:spcPts val="898"/>
              </a:lnSpc>
            </a:pPr>
            <a:fld id="{81D60167-4931-47E6-BA6A-407CBD079E47}" type="slidenum">
              <a:rPr spc="6" dirty="0"/>
              <a:pPr marL="21511">
                <a:lnSpc>
                  <a:spcPts val="898"/>
                </a:lnSpc>
              </a:pPr>
              <a:t>8</a:t>
            </a:fld>
            <a:endParaRPr spc="6" dirty="0"/>
          </a:p>
        </p:txBody>
      </p:sp>
      <p:sp>
        <p:nvSpPr>
          <p:cNvPr id="4" name="object 4"/>
          <p:cNvSpPr txBox="1"/>
          <p:nvPr/>
        </p:nvSpPr>
        <p:spPr>
          <a:xfrm>
            <a:off x="443168" y="1095095"/>
            <a:ext cx="8698738" cy="348167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marL="7170">
              <a:spcBef>
                <a:spcPts val="54"/>
              </a:spcBef>
              <a:tabLst>
                <a:tab pos="297931" algn="l"/>
              </a:tabLst>
            </a:pPr>
            <a:r>
              <a:rPr sz="1600" spc="-93" dirty="0" err="1" smtClean="0">
                <a:latin typeface="TT Commons" panose="02000506040000020004" pitchFamily="50" charset="0"/>
                <a:cs typeface="Arial"/>
              </a:rPr>
              <a:t>Composición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: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0"/>
              </a:spcBef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 algn="just">
              <a:lnSpc>
                <a:spcPct val="90000"/>
              </a:lnSpc>
              <a:buChar char="•"/>
              <a:tabLst>
                <a:tab pos="265306" algn="l"/>
              </a:tabLst>
            </a:pPr>
            <a:r>
              <a:rPr sz="1600" b="1" spc="-110" dirty="0">
                <a:latin typeface="TT Commons" panose="02000506040000020004" pitchFamily="50" charset="0"/>
                <a:cs typeface="Arial"/>
              </a:rPr>
              <a:t>Calcio </a:t>
            </a:r>
            <a:r>
              <a:rPr sz="1600" b="1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b="1" spc="-99" dirty="0">
                <a:latin typeface="TT Commons" panose="02000506040000020004" pitchFamily="50" charset="0"/>
                <a:cs typeface="Arial"/>
              </a:rPr>
              <a:t>magnesio: 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Favorecen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metabolismo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de los 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fibroblastos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indispensables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fabricación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colágeno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elastina. 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Bajos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niveles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provocan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un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envejecimiento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prematuro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una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reacción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anti- </a:t>
            </a:r>
            <a:r>
              <a:rPr sz="1600" spc="-54" dirty="0" err="1" smtClean="0">
                <a:latin typeface="TT Commons" panose="02000506040000020004" pitchFamily="50" charset="0"/>
                <a:cs typeface="Arial"/>
              </a:rPr>
              <a:t>inflamatoria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600" b="1" dirty="0">
              <a:latin typeface="TT Commons" panose="02000506040000020004" pitchFamily="50" charset="0"/>
              <a:cs typeface="Arial"/>
            </a:endParaRPr>
          </a:p>
          <a:p>
            <a:pPr marL="265306" marR="6453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b="1" spc="-59" dirty="0">
                <a:latin typeface="TT Commons" panose="02000506040000020004" pitchFamily="50" charset="0"/>
                <a:cs typeface="Arial"/>
              </a:rPr>
              <a:t>Hierro</a:t>
            </a:r>
            <a:r>
              <a:rPr sz="1600" spc="-59" dirty="0">
                <a:latin typeface="TT Commons" panose="02000506040000020004" pitchFamily="50" charset="0"/>
                <a:cs typeface="Arial"/>
              </a:rPr>
              <a:t>: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indispensable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para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transporte </a:t>
            </a:r>
            <a:r>
              <a:rPr sz="1600" spc="-62" dirty="0">
                <a:latin typeface="TT Commons" panose="02000506040000020004" pitchFamily="50" charset="0"/>
                <a:cs typeface="Arial"/>
              </a:rPr>
              <a:t>del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oxígeno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oxigenación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los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tejidos </a:t>
            </a:r>
            <a:r>
              <a:rPr sz="1600" spc="-34" dirty="0">
                <a:latin typeface="TT Commons" panose="02000506040000020004" pitchFamily="50" charset="0"/>
                <a:cs typeface="Arial"/>
              </a:rPr>
              <a:t>por lo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que </a:t>
            </a:r>
            <a:r>
              <a:rPr sz="1600" spc="-141" dirty="0">
                <a:latin typeface="TT Commons" panose="02000506040000020004" pitchFamily="50" charset="0"/>
                <a:cs typeface="Arial"/>
              </a:rPr>
              <a:t>es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muy 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importante</a:t>
            </a:r>
            <a:r>
              <a:rPr sz="1600" spc="-113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para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el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sistema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inmunitario</a:t>
            </a:r>
            <a:r>
              <a:rPr sz="1600" spc="-121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la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piel.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indent="-258135">
              <a:buChar char="•"/>
              <a:tabLst>
                <a:tab pos="264947" algn="l"/>
                <a:tab pos="265306" algn="l"/>
              </a:tabLst>
            </a:pPr>
            <a:r>
              <a:rPr sz="1600" b="1" spc="-104" dirty="0">
                <a:latin typeface="TT Commons" panose="02000506040000020004" pitchFamily="50" charset="0"/>
                <a:cs typeface="Arial"/>
              </a:rPr>
              <a:t>Manganeso: </a:t>
            </a:r>
            <a:r>
              <a:rPr sz="1600" spc="-104" dirty="0">
                <a:latin typeface="TT Commons" panose="02000506040000020004" pitchFamily="50" charset="0"/>
                <a:cs typeface="Arial"/>
              </a:rPr>
              <a:t>ayuda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fijación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vitaminas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el </a:t>
            </a:r>
            <a:r>
              <a:rPr sz="1600" spc="-25" dirty="0">
                <a:latin typeface="TT Commons" panose="02000506040000020004" pitchFamily="50" charset="0"/>
                <a:cs typeface="Arial"/>
              </a:rPr>
              <a:t>tejido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conjuntivo</a:t>
            </a:r>
            <a:r>
              <a:rPr sz="1600" spc="-226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45" dirty="0">
                <a:latin typeface="TT Commons" panose="02000506040000020004" pitchFamily="50" charset="0"/>
                <a:cs typeface="Arial"/>
              </a:rPr>
              <a:t>térmico.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2868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b="1" spc="-96" dirty="0">
                <a:latin typeface="TT Commons" panose="02000506040000020004" pitchFamily="50" charset="0"/>
                <a:cs typeface="Arial"/>
              </a:rPr>
              <a:t>Zinc: </a:t>
            </a:r>
            <a:r>
              <a:rPr sz="1600" spc="-48" dirty="0">
                <a:latin typeface="TT Commons" panose="02000506040000020004" pitchFamily="50" charset="0"/>
                <a:cs typeface="Arial"/>
              </a:rPr>
              <a:t>interviene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56" dirty="0">
                <a:latin typeface="TT Commons" panose="02000506040000020004" pitchFamily="50" charset="0"/>
                <a:cs typeface="Arial"/>
              </a:rPr>
              <a:t>nivel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ayudando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síntesis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queratina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colágeno.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Contribuye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68" dirty="0">
                <a:latin typeface="TT Commons" panose="02000506040000020004" pitchFamily="50" charset="0"/>
                <a:cs typeface="Arial"/>
              </a:rPr>
              <a:t>la 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cicatrización </a:t>
            </a:r>
            <a:r>
              <a:rPr sz="1600" spc="-85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93" dirty="0">
                <a:latin typeface="TT Commons" panose="02000506040000020004" pitchFamily="50" charset="0"/>
                <a:cs typeface="Arial"/>
              </a:rPr>
              <a:t>lesiones</a:t>
            </a:r>
            <a:r>
              <a:rPr sz="1600" spc="-195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cutáneas.</a:t>
            </a:r>
            <a:endParaRPr sz="1600" dirty="0">
              <a:latin typeface="TT Commons" panose="02000506040000020004" pitchFamily="50" charset="0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1600" dirty="0">
              <a:latin typeface="TT Commons" panose="02000506040000020004" pitchFamily="50" charset="0"/>
              <a:cs typeface="Arial"/>
            </a:endParaRPr>
          </a:p>
          <a:p>
            <a:pPr marL="265306" marR="5378" indent="-258135">
              <a:lnSpc>
                <a:spcPts val="1705"/>
              </a:lnSpc>
              <a:buChar char="•"/>
              <a:tabLst>
                <a:tab pos="264947" algn="l"/>
                <a:tab pos="265306" algn="l"/>
              </a:tabLst>
            </a:pPr>
            <a:r>
              <a:rPr sz="1600" b="1" spc="-102" dirty="0">
                <a:latin typeface="TT Commons" panose="02000506040000020004" pitchFamily="50" charset="0"/>
                <a:cs typeface="Arial"/>
              </a:rPr>
              <a:t>Cobre</a:t>
            </a:r>
            <a:r>
              <a:rPr sz="1600" spc="-102" dirty="0">
                <a:latin typeface="TT Commons" panose="02000506040000020004" pitchFamily="50" charset="0"/>
                <a:cs typeface="Arial"/>
              </a:rPr>
              <a:t>: </a:t>
            </a:r>
            <a:r>
              <a:rPr sz="1600" spc="-51" dirty="0">
                <a:latin typeface="TT Commons" panose="02000506040000020004" pitchFamily="50" charset="0"/>
                <a:cs typeface="Arial"/>
              </a:rPr>
              <a:t>participa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en </a:t>
            </a:r>
            <a:r>
              <a:rPr sz="1600" spc="-110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reacciones </a:t>
            </a:r>
            <a:r>
              <a:rPr sz="1600" spc="-79" dirty="0">
                <a:latin typeface="TT Commons" panose="02000506040000020004" pitchFamily="50" charset="0"/>
                <a:cs typeface="Arial"/>
              </a:rPr>
              <a:t>redox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107" dirty="0">
                <a:latin typeface="TT Commons" panose="02000506040000020004" pitchFamily="50" charset="0"/>
                <a:cs typeface="Arial"/>
              </a:rPr>
              <a:t>las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células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42" dirty="0">
                <a:latin typeface="TT Commons" panose="02000506040000020004" pitchFamily="50" charset="0"/>
                <a:cs typeface="Arial"/>
              </a:rPr>
              <a:t>piel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contribuye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la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elaboración </a:t>
            </a:r>
            <a:r>
              <a:rPr sz="1600" spc="-82" dirty="0">
                <a:latin typeface="TT Commons" panose="02000506040000020004" pitchFamily="50" charset="0"/>
                <a:cs typeface="Arial"/>
              </a:rPr>
              <a:t>de </a:t>
            </a:r>
            <a:r>
              <a:rPr sz="1600" spc="-76" dirty="0">
                <a:latin typeface="TT Commons" panose="02000506040000020004" pitchFamily="50" charset="0"/>
                <a:cs typeface="Arial"/>
              </a:rPr>
              <a:t>la  </a:t>
            </a:r>
            <a:r>
              <a:rPr sz="1600" spc="-73" dirty="0">
                <a:latin typeface="TT Commons" panose="02000506040000020004" pitchFamily="50" charset="0"/>
                <a:cs typeface="Arial"/>
              </a:rPr>
              <a:t>melanina </a:t>
            </a:r>
            <a:r>
              <a:rPr sz="1600" spc="-71" dirty="0">
                <a:latin typeface="TT Commons" panose="02000506040000020004" pitchFamily="50" charset="0"/>
                <a:cs typeface="Arial"/>
              </a:rPr>
              <a:t>llevando </a:t>
            </a:r>
            <a:r>
              <a:rPr sz="1600" spc="-138" dirty="0">
                <a:latin typeface="TT Commons" panose="02000506040000020004" pitchFamily="50" charset="0"/>
                <a:cs typeface="Arial"/>
              </a:rPr>
              <a:t>a </a:t>
            </a:r>
            <a:r>
              <a:rPr sz="1600" spc="-99" dirty="0">
                <a:latin typeface="TT Commons" panose="02000506040000020004" pitchFamily="50" charset="0"/>
                <a:cs typeface="Arial"/>
              </a:rPr>
              <a:t>cabo </a:t>
            </a:r>
            <a:r>
              <a:rPr sz="1600" spc="-88" dirty="0">
                <a:latin typeface="TT Commons" panose="02000506040000020004" pitchFamily="50" charset="0"/>
                <a:cs typeface="Arial"/>
              </a:rPr>
              <a:t>una </a:t>
            </a:r>
            <a:r>
              <a:rPr sz="1600" spc="-90" dirty="0">
                <a:latin typeface="TT Commons" panose="02000506040000020004" pitchFamily="50" charset="0"/>
                <a:cs typeface="Arial"/>
              </a:rPr>
              <a:t>acción </a:t>
            </a:r>
            <a:r>
              <a:rPr sz="1600" spc="-64" dirty="0">
                <a:latin typeface="TT Commons" panose="02000506040000020004" pitchFamily="50" charset="0"/>
                <a:cs typeface="Arial"/>
              </a:rPr>
              <a:t>antioxidante </a:t>
            </a:r>
            <a:r>
              <a:rPr sz="1600" spc="-96" dirty="0">
                <a:latin typeface="TT Commons" panose="02000506040000020004" pitchFamily="50" charset="0"/>
                <a:cs typeface="Arial"/>
              </a:rPr>
              <a:t>y</a:t>
            </a:r>
            <a:r>
              <a:rPr sz="1600" spc="-124" dirty="0">
                <a:latin typeface="TT Commons" panose="02000506040000020004" pitchFamily="50" charset="0"/>
                <a:cs typeface="Arial"/>
              </a:rPr>
              <a:t> </a:t>
            </a:r>
            <a:r>
              <a:rPr sz="1600" spc="-54" dirty="0">
                <a:latin typeface="TT Commons" panose="02000506040000020004" pitchFamily="50" charset="0"/>
                <a:cs typeface="Arial"/>
              </a:rPr>
              <a:t>antiinflamatoria.</a:t>
            </a:r>
            <a:endParaRPr sz="1600" dirty="0">
              <a:latin typeface="TT Commons" panose="02000506040000020004" pitchFamily="50" charset="0"/>
              <a:cs typeface="Arial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608039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Ingredientes: agua termal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9764" y="1138115"/>
            <a:ext cx="8691210" cy="4192640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r>
              <a:rPr sz="1600" b="1" spc="-8" dirty="0">
                <a:latin typeface="TT Commons" panose="02000506040000020004" pitchFamily="50" charset="0"/>
                <a:cs typeface="Carlito"/>
              </a:rPr>
              <a:t>Extracto </a:t>
            </a:r>
            <a:r>
              <a:rPr sz="1600" b="1" spc="-3" dirty="0">
                <a:latin typeface="TT Commons" panose="02000506040000020004" pitchFamily="50" charset="0"/>
                <a:cs typeface="Carlito"/>
              </a:rPr>
              <a:t>de </a:t>
            </a:r>
            <a:r>
              <a:rPr sz="1600" b="1" spc="-11" dirty="0">
                <a:latin typeface="TT Commons" panose="02000506040000020004" pitchFamily="50" charset="0"/>
                <a:cs typeface="Carlito"/>
              </a:rPr>
              <a:t>alga </a:t>
            </a:r>
            <a:r>
              <a:rPr sz="1600" b="1" i="1" spc="-8" dirty="0">
                <a:latin typeface="TT Commons" panose="02000506040000020004" pitchFamily="50" charset="0"/>
                <a:cs typeface="Carlito"/>
              </a:rPr>
              <a:t>Enteromorpha </a:t>
            </a:r>
            <a:r>
              <a:rPr sz="1600" b="1" i="1" spc="-6" dirty="0">
                <a:latin typeface="TT Commons" panose="02000506040000020004" pitchFamily="50" charset="0"/>
                <a:cs typeface="Carlito"/>
              </a:rPr>
              <a:t>compressa: </a:t>
            </a:r>
            <a:r>
              <a:rPr lang="es-ES" sz="1600" b="1" i="1" spc="-6" dirty="0" smtClean="0">
                <a:latin typeface="TT Commons" panose="02000506040000020004" pitchFamily="50" charset="0"/>
                <a:cs typeface="Carlito"/>
              </a:rPr>
              <a:t> </a:t>
            </a:r>
          </a:p>
          <a:p>
            <a:endParaRPr lang="es-ES" sz="1600" b="1" i="1" spc="-6" dirty="0" smtClean="0">
              <a:latin typeface="TT Commons" panose="02000506040000020004" pitchFamily="50" charset="0"/>
              <a:cs typeface="Carlito"/>
            </a:endParaRPr>
          </a:p>
          <a:p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Contiene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alto contenido de proteínas, lípidos, vitaminas B, C y E; minerales, polisacáridos y carotenoides. 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Estas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vitaminas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y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nutrientes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ayudan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a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mantener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una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barrera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cutánea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saludable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y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ayudan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a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reponer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y </a:t>
            </a:r>
            <a:r>
              <a:rPr lang="en-US" sz="1600" b="1" spc="-11" dirty="0" err="1">
                <a:latin typeface="TT Commons" panose="02000506040000020004" pitchFamily="50" charset="0"/>
                <a:cs typeface="Carlito"/>
              </a:rPr>
              <a:t>mantener</a:t>
            </a:r>
            <a:r>
              <a:rPr lang="en-US" sz="1600" b="1" spc="-11" dirty="0">
                <a:latin typeface="TT Commons" panose="02000506040000020004" pitchFamily="50" charset="0"/>
                <a:cs typeface="Carlito"/>
              </a:rPr>
              <a:t> la </a:t>
            </a:r>
            <a:r>
              <a:rPr lang="en-US" sz="1600" b="1" spc="-11" dirty="0" err="1">
                <a:latin typeface="TT Commons" panose="02000506040000020004" pitchFamily="50" charset="0"/>
                <a:cs typeface="Carlito"/>
              </a:rPr>
              <a:t>hidratación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de la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piel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, </a:t>
            </a:r>
            <a:r>
              <a:rPr lang="en-US" sz="1600" b="1" spc="-11" dirty="0" err="1">
                <a:latin typeface="TT Commons" panose="02000506040000020004" pitchFamily="50" charset="0"/>
                <a:cs typeface="Carlito"/>
              </a:rPr>
              <a:t>reduciendo</a:t>
            </a:r>
            <a:r>
              <a:rPr lang="en-US" sz="1600" b="1" spc="-11" dirty="0">
                <a:latin typeface="TT Commons" panose="02000506040000020004" pitchFamily="50" charset="0"/>
                <a:cs typeface="Carlito"/>
              </a:rPr>
              <a:t> la </a:t>
            </a:r>
            <a:r>
              <a:rPr lang="en-US" sz="1600" b="1" spc="-11" dirty="0" err="1">
                <a:latin typeface="TT Commons" panose="02000506040000020004" pitchFamily="50" charset="0"/>
                <a:cs typeface="Carlito"/>
              </a:rPr>
              <a:t>descamación</a:t>
            </a:r>
            <a:r>
              <a:rPr lang="en-US" sz="1600" b="1" spc="-1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de la </a:t>
            </a:r>
            <a:r>
              <a:rPr lang="en-US" sz="1600" spc="-11" dirty="0" err="1">
                <a:latin typeface="TT Commons" panose="02000506040000020004" pitchFamily="50" charset="0"/>
                <a:cs typeface="Carlito"/>
              </a:rPr>
              <a:t>piel</a:t>
            </a:r>
            <a:r>
              <a:rPr lang="en-US" sz="1600" spc="-11" dirty="0">
                <a:latin typeface="TT Commons" panose="02000506040000020004" pitchFamily="50" charset="0"/>
                <a:cs typeface="Carlito"/>
              </a:rPr>
              <a:t> sensible</a:t>
            </a:r>
            <a:r>
              <a:rPr lang="en-US" sz="1600" spc="-11" dirty="0" smtClean="0">
                <a:latin typeface="TT Commons" panose="02000506040000020004" pitchFamily="50" charset="0"/>
                <a:cs typeface="Carlito"/>
              </a:rPr>
              <a:t>.</a:t>
            </a:r>
          </a:p>
          <a:p>
            <a:endParaRPr lang="en-US" sz="1600" spc="-11" dirty="0">
              <a:latin typeface="TT Commons" panose="02000506040000020004" pitchFamily="50" charset="0"/>
              <a:cs typeface="Carlito"/>
            </a:endParaRPr>
          </a:p>
          <a:p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Tiene acción </a:t>
            </a:r>
            <a:r>
              <a:rPr lang="es-ES" sz="1600" b="1" spc="-11" dirty="0" err="1">
                <a:latin typeface="TT Commons" panose="02000506040000020004" pitchFamily="50" charset="0"/>
                <a:cs typeface="Carlito"/>
              </a:rPr>
              <a:t>antipruriginosa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 y calmante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. Inhibe la unión de los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neuromediadores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que activan la sensación de picor con sus receptores en queratinocitos y fibroblastos. Estudios demuestran que se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reduce la intensidad y la duración del prurito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y se retrasa su aparición</a:t>
            </a:r>
            <a:endParaRPr sz="1600" spc="-11" dirty="0">
              <a:latin typeface="TT Commons" panose="02000506040000020004" pitchFamily="50" charset="0"/>
              <a:cs typeface="Carlito"/>
            </a:endParaRPr>
          </a:p>
          <a:p>
            <a:pPr>
              <a:spcBef>
                <a:spcPts val="3"/>
              </a:spcBef>
              <a:buAutoNum type="arabicPeriod"/>
            </a:pPr>
            <a:endParaRPr sz="1600" dirty="0">
              <a:latin typeface="TT Commons" panose="02000506040000020004" pitchFamily="50" charset="0"/>
              <a:cs typeface="Carlito"/>
            </a:endParaRPr>
          </a:p>
          <a:p>
            <a:r>
              <a:rPr sz="1600" b="1" i="1" spc="-3" dirty="0" err="1" smtClean="0">
                <a:latin typeface="TT Commons" panose="02000506040000020004" pitchFamily="50" charset="0"/>
                <a:cs typeface="Carlito"/>
              </a:rPr>
              <a:t>Extracto</a:t>
            </a:r>
            <a:r>
              <a:rPr sz="1600" b="1" i="1" spc="-3" dirty="0" smtClean="0">
                <a:latin typeface="TT Commons" panose="02000506040000020004" pitchFamily="50" charset="0"/>
                <a:cs typeface="Carlito"/>
              </a:rPr>
              <a:t> </a:t>
            </a:r>
            <a:r>
              <a:rPr sz="1600" b="1" i="1" spc="-3" dirty="0">
                <a:latin typeface="TT Commons" panose="02000506040000020004" pitchFamily="50" charset="0"/>
                <a:cs typeface="Carlito"/>
              </a:rPr>
              <a:t>de </a:t>
            </a:r>
            <a:r>
              <a:rPr sz="1600" b="1" i="1" spc="-3" dirty="0" err="1">
                <a:latin typeface="TT Commons" panose="02000506040000020004" pitchFamily="50" charset="0"/>
                <a:cs typeface="Carlito"/>
              </a:rPr>
              <a:t>Capparis</a:t>
            </a:r>
            <a:r>
              <a:rPr sz="1600" b="1" i="1" spc="-3" dirty="0">
                <a:latin typeface="TT Commons" panose="02000506040000020004" pitchFamily="50" charset="0"/>
                <a:cs typeface="Carlito"/>
              </a:rPr>
              <a:t> </a:t>
            </a:r>
            <a:r>
              <a:rPr sz="1600" b="1" i="1" spc="-6" dirty="0" err="1" smtClean="0">
                <a:latin typeface="TT Commons" panose="02000506040000020004" pitchFamily="50" charset="0"/>
                <a:cs typeface="Carlito"/>
              </a:rPr>
              <a:t>spinosa</a:t>
            </a:r>
            <a:r>
              <a:rPr lang="es-ES" sz="1600" b="1" spc="-6" dirty="0" smtClean="0">
                <a:latin typeface="TT Commons" panose="02000506040000020004" pitchFamily="50" charset="0"/>
                <a:cs typeface="Carlito"/>
              </a:rPr>
              <a:t>:</a:t>
            </a:r>
          </a:p>
          <a:p>
            <a:endParaRPr lang="es-ES" sz="1600" b="1" spc="-6" dirty="0" smtClean="0">
              <a:latin typeface="TT Commons" panose="02000506040000020004" pitchFamily="50" charset="0"/>
              <a:cs typeface="Carlito"/>
            </a:endParaRPr>
          </a:p>
          <a:p>
            <a:r>
              <a:rPr lang="es-ES" sz="1600" spc="-11" dirty="0">
                <a:latin typeface="TT Commons" panose="02000506040000020004" pitchFamily="50" charset="0"/>
                <a:cs typeface="Carlito"/>
              </a:rPr>
              <a:t>Tiene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propiedades antiinflamatorias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debido al contenido en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capaprenoles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. Reduce la secreción de mediadores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proinflamatorios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(IL-8 y TNF-alfa) y disminuye los signos de inflamación, como la sensación de escozor, tirantez, </a:t>
            </a:r>
            <a:r>
              <a:rPr lang="es-ES" sz="1600" spc="-11" dirty="0" smtClean="0">
                <a:latin typeface="TT Commons" panose="02000506040000020004" pitchFamily="50" charset="0"/>
                <a:cs typeface="Carlito"/>
              </a:rPr>
              <a:t>y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enrojecimiento. </a:t>
            </a:r>
            <a:r>
              <a:rPr lang="es-ES" sz="1600" b="1" spc="-11" dirty="0">
                <a:latin typeface="TT Commons" panose="02000506040000020004" pitchFamily="50" charset="0"/>
                <a:cs typeface="Carlito"/>
              </a:rPr>
              <a:t>Mejora el confort 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de las pieles sensibles e </a:t>
            </a:r>
            <a:r>
              <a:rPr lang="es-ES" sz="1600" spc="-11" dirty="0" err="1">
                <a:latin typeface="TT Commons" panose="02000506040000020004" pitchFamily="50" charset="0"/>
                <a:cs typeface="Carlito"/>
              </a:rPr>
              <a:t>hiperreactivas</a:t>
            </a:r>
            <a:r>
              <a:rPr lang="es-ES" sz="1600" spc="-11" dirty="0">
                <a:latin typeface="TT Commons" panose="02000506040000020004" pitchFamily="50" charset="0"/>
                <a:cs typeface="Carlito"/>
              </a:rPr>
              <a:t> aumentando la flexibilidad y  suavidad de la piel.</a:t>
            </a:r>
            <a:endParaRPr lang="en-US" sz="1600" spc="-11" dirty="0">
              <a:latin typeface="TT Commons" panose="02000506040000020004" pitchFamily="50" charset="0"/>
              <a:cs typeface="Carlito"/>
            </a:endParaRPr>
          </a:p>
          <a:p>
            <a:pPr>
              <a:spcBef>
                <a:spcPts val="3"/>
              </a:spcBef>
            </a:pP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8500" y="445037"/>
            <a:ext cx="3386376" cy="332399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Ingredientes PRINCIPALES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 atache</Template>
  <TotalTime>3545</TotalTime>
  <Words>2434</Words>
  <Application>Microsoft Office PowerPoint</Application>
  <PresentationFormat>Personalizado</PresentationFormat>
  <Paragraphs>294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Bebas Neue Regular</vt:lpstr>
      <vt:lpstr>Calibri</vt:lpstr>
      <vt:lpstr>Carlito</vt:lpstr>
      <vt:lpstr>Gotham Book</vt:lpstr>
      <vt:lpstr>Gotham Rounded Book</vt:lpstr>
      <vt:lpstr>Gotham Rounded Light</vt:lpstr>
      <vt:lpstr>TeXGyreAdventor</vt:lpstr>
      <vt:lpstr>Times New Roman</vt:lpstr>
      <vt:lpstr>Trebuchet MS</vt:lpstr>
      <vt:lpstr>TT Commons</vt:lpstr>
      <vt:lpstr>Verdana</vt:lpstr>
      <vt:lpstr>Tema4 atache</vt:lpstr>
      <vt:lpstr>Presentación de PowerPoint</vt:lpstr>
      <vt:lpstr>índice</vt:lpstr>
      <vt:lpstr>La piel</vt:lpstr>
      <vt:lpstr>Los seis síntomas de la piel sensible</vt:lpstr>
      <vt:lpstr>Características de la piel sensible</vt:lpstr>
      <vt:lpstr>Presentación de PowerPoint</vt:lpstr>
      <vt:lpstr>Ingredientes: agua termal</vt:lpstr>
      <vt:lpstr>Ingredientes: agua termal</vt:lpstr>
      <vt:lpstr>Ingredientes PRINCIPALES</vt:lpstr>
      <vt:lpstr>Ingredientes PRINCIPALES</vt:lpstr>
      <vt:lpstr>ingredientes</vt:lpstr>
      <vt:lpstr>Hidratación y cuidado para pieles sensibles</vt:lpstr>
      <vt:lpstr>Productos profesionales</vt:lpstr>
      <vt:lpstr>Productos profesionales</vt:lpstr>
      <vt:lpstr>Productos profesionales</vt:lpstr>
      <vt:lpstr>Presentación de PowerPoint</vt:lpstr>
      <vt:lpstr>Presentación de PowerPoint</vt:lpstr>
      <vt:lpstr>protocolo</vt:lpstr>
      <vt:lpstr>Productos para tratamiento en casa</vt:lpstr>
      <vt:lpstr>Productos para tratamiento en casa</vt:lpstr>
      <vt:lpstr>Productos para tratamiento en casa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YOUCEF BOURAHEL</dc:creator>
  <cp:lastModifiedBy>Lorena Martinez</cp:lastModifiedBy>
  <cp:revision>34</cp:revision>
  <dcterms:created xsi:type="dcterms:W3CDTF">2021-04-29T11:50:44Z</dcterms:created>
  <dcterms:modified xsi:type="dcterms:W3CDTF">2024-01-31T12:01:12Z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2021-04-29T00:00:00Z</vt:filetime>
  </property>
</Properties>
</file>