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609" r:id="rId2"/>
    <p:sldId id="611" r:id="rId3"/>
    <p:sldId id="619" r:id="rId4"/>
    <p:sldId id="582" r:id="rId5"/>
    <p:sldId id="620" r:id="rId6"/>
    <p:sldId id="648" r:id="rId7"/>
    <p:sldId id="612" r:id="rId8"/>
    <p:sldId id="649" r:id="rId9"/>
    <p:sldId id="632" r:id="rId10"/>
    <p:sldId id="633" r:id="rId11"/>
    <p:sldId id="621" r:id="rId12"/>
    <p:sldId id="643" r:id="rId13"/>
    <p:sldId id="644" r:id="rId14"/>
    <p:sldId id="645" r:id="rId15"/>
    <p:sldId id="646" r:id="rId16"/>
    <p:sldId id="658" r:id="rId17"/>
    <p:sldId id="659" r:id="rId18"/>
    <p:sldId id="660" r:id="rId19"/>
    <p:sldId id="661" r:id="rId20"/>
    <p:sldId id="647" r:id="rId21"/>
    <p:sldId id="622" r:id="rId22"/>
    <p:sldId id="662" r:id="rId23"/>
    <p:sldId id="635" r:id="rId24"/>
    <p:sldId id="636" r:id="rId25"/>
    <p:sldId id="637" r:id="rId26"/>
    <p:sldId id="664" r:id="rId27"/>
    <p:sldId id="638" r:id="rId28"/>
    <p:sldId id="639" r:id="rId29"/>
    <p:sldId id="642" r:id="rId30"/>
    <p:sldId id="665" r:id="rId31"/>
    <p:sldId id="641" r:id="rId32"/>
    <p:sldId id="623" r:id="rId33"/>
    <p:sldId id="625" r:id="rId34"/>
    <p:sldId id="626" r:id="rId35"/>
    <p:sldId id="624" r:id="rId36"/>
    <p:sldId id="627" r:id="rId37"/>
    <p:sldId id="629" r:id="rId38"/>
    <p:sldId id="628" r:id="rId39"/>
  </p:sldIdLst>
  <p:sldSz cx="10160000" cy="571341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953"/>
    <a:srgbClr val="FBFBFB"/>
    <a:srgbClr val="59ACD3"/>
    <a:srgbClr val="5AADD4"/>
    <a:srgbClr val="509DC2"/>
    <a:srgbClr val="7E98AA"/>
    <a:srgbClr val="FFFFFF"/>
    <a:srgbClr val="FDFDFD"/>
    <a:srgbClr val="F7F7F7"/>
    <a:srgbClr val="F8F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148"/>
  </p:normalViewPr>
  <p:slideViewPr>
    <p:cSldViewPr>
      <p:cViewPr varScale="1">
        <p:scale>
          <a:sx n="87" d="100"/>
          <a:sy n="87" d="100"/>
        </p:scale>
        <p:origin x="450" y="90"/>
      </p:cViewPr>
      <p:guideLst>
        <p:guide orient="horz" pos="1800"/>
        <p:guide pos="32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5E08F-1702-B24C-B93C-19A03ACCB07D}" type="datetimeFigureOut">
              <a:rPr lang="es-ES_tradnl" smtClean="0"/>
              <a:pPr/>
              <a:t>31/01/2024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EC700-6D31-674E-9210-2B86FC388371}" type="slidenum">
              <a:rPr lang="es-ES_tradnl" smtClean="0"/>
              <a:pPr/>
              <a:t>‹Nº›</a:t>
            </a:fld>
            <a:endParaRPr lang="es-ES_tradnl"/>
          </a:p>
        </p:txBody>
      </p:sp>
    </p:spTree>
    <p:extLst>
      <p:ext uri="{BB962C8B-B14F-4D97-AF65-F5344CB8AC3E}">
        <p14:creationId xmlns:p14="http://schemas.microsoft.com/office/powerpoint/2010/main" val="30111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26</a:t>
            </a:fld>
            <a:endParaRPr lang="en-GB"/>
          </a:p>
        </p:txBody>
      </p:sp>
    </p:spTree>
    <p:extLst>
      <p:ext uri="{BB962C8B-B14F-4D97-AF65-F5344CB8AC3E}">
        <p14:creationId xmlns:p14="http://schemas.microsoft.com/office/powerpoint/2010/main" val="7434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30</a:t>
            </a:fld>
            <a:endParaRPr lang="en-GB"/>
          </a:p>
        </p:txBody>
      </p:sp>
    </p:spTree>
    <p:extLst>
      <p:ext uri="{BB962C8B-B14F-4D97-AF65-F5344CB8AC3E}">
        <p14:creationId xmlns:p14="http://schemas.microsoft.com/office/powerpoint/2010/main" val="368818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pPr algn="l" rtl="0"/>
            <a:fld id="{12C8F59A-4366-4994-903E-E0C58E034AC1}" type="slidenum">
              <a:rPr lang="en-GB" smtClean="0"/>
              <a:t>31</a:t>
            </a:fld>
            <a:endParaRPr lang="en-GB"/>
          </a:p>
        </p:txBody>
      </p:sp>
    </p:spTree>
    <p:extLst>
      <p:ext uri="{BB962C8B-B14F-4D97-AF65-F5344CB8AC3E}">
        <p14:creationId xmlns:p14="http://schemas.microsoft.com/office/powerpoint/2010/main" val="404614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33</a:t>
            </a:fld>
            <a:endParaRPr lang="en-GB"/>
          </a:p>
        </p:txBody>
      </p:sp>
    </p:spTree>
    <p:extLst>
      <p:ext uri="{BB962C8B-B14F-4D97-AF65-F5344CB8AC3E}">
        <p14:creationId xmlns:p14="http://schemas.microsoft.com/office/powerpoint/2010/main" val="266447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34</a:t>
            </a:fld>
            <a:endParaRPr lang="en-GB"/>
          </a:p>
        </p:txBody>
      </p:sp>
    </p:spTree>
    <p:extLst>
      <p:ext uri="{BB962C8B-B14F-4D97-AF65-F5344CB8AC3E}">
        <p14:creationId xmlns:p14="http://schemas.microsoft.com/office/powerpoint/2010/main" val="9744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6968"/>
            <a:ext cx="8763000" cy="3515357"/>
          </a:xfrm>
        </p:spPr>
        <p:txBody>
          <a:bodyPr>
            <a:normAutofit/>
          </a:bodyPr>
          <a:lstStyle>
            <a:lvl1pPr marL="0" indent="0" algn="l">
              <a:buNone/>
              <a:defRPr sz="1666"/>
            </a:lvl1pPr>
            <a:lvl2pPr marL="380871" indent="0" algn="ctr">
              <a:buNone/>
              <a:defRPr sz="1666"/>
            </a:lvl2pPr>
            <a:lvl3pPr marL="761741" indent="0" algn="ctr">
              <a:buNone/>
              <a:defRPr sz="1500"/>
            </a:lvl3pPr>
            <a:lvl4pPr marL="1142611" indent="0" algn="ctr">
              <a:buNone/>
              <a:defRPr sz="1333"/>
            </a:lvl4pPr>
            <a:lvl5pPr marL="1523482" indent="0" algn="ctr">
              <a:buNone/>
              <a:defRPr sz="1333"/>
            </a:lvl5pPr>
            <a:lvl6pPr marL="1904353" indent="0" algn="ctr">
              <a:buNone/>
              <a:defRPr sz="1333"/>
            </a:lvl6pPr>
            <a:lvl7pPr marL="2285223" indent="0" algn="ctr">
              <a:buNone/>
              <a:defRPr sz="1333"/>
            </a:lvl7pPr>
            <a:lvl8pPr marL="2666093" indent="0" algn="ctr">
              <a:buNone/>
              <a:defRPr sz="1333"/>
            </a:lvl8pPr>
            <a:lvl9pPr marL="3046964" indent="0" algn="ctr">
              <a:buNone/>
              <a:defRPr sz="1333"/>
            </a:lvl9pPr>
          </a:lstStyle>
          <a:p>
            <a:r>
              <a:rPr lang="es-ES" dirty="0" smtClean="0"/>
              <a:t>Texto </a:t>
            </a:r>
            <a:r>
              <a:rPr lang="es-ES" dirty="0" err="1" smtClean="0"/>
              <a:t>texto</a:t>
            </a:r>
            <a:r>
              <a:rPr lang="es-ES" dirty="0" smtClean="0"/>
              <a:t> </a:t>
            </a:r>
            <a:r>
              <a:rPr lang="es-ES" dirty="0" err="1" smtClean="0"/>
              <a:t>texto</a:t>
            </a:r>
            <a:r>
              <a:rPr lang="es-ES" dirty="0" smtClean="0"/>
              <a:t> </a:t>
            </a:r>
            <a:endParaRPr lang="es-ES" dirty="0"/>
          </a:p>
        </p:txBody>
      </p:sp>
      <p:sp>
        <p:nvSpPr>
          <p:cNvPr id="7" name="Rectángulo 6"/>
          <p:cNvSpPr/>
          <p:nvPr/>
        </p:nvSpPr>
        <p:spPr>
          <a:xfrm>
            <a:off x="698501" y="372306"/>
            <a:ext cx="1769395" cy="502626"/>
          </a:xfrm>
          <a:prstGeom prst="rect">
            <a:avLst/>
          </a:prstGeom>
          <a:solidFill>
            <a:schemeClr val="bg1"/>
          </a:solidFill>
        </p:spPr>
        <p:txBody>
          <a:bodyPr wrap="none">
            <a:spAutoFit/>
          </a:bodyPr>
          <a:lstStyle/>
          <a:p>
            <a:r>
              <a:rPr lang="es-ES" sz="2666" dirty="0" smtClean="0">
                <a:latin typeface="Bebas Neue Regular" panose="00000500000000000000" pitchFamily="50" charset="0"/>
              </a:rPr>
              <a:t>ANTIOXIDANTES</a:t>
            </a:r>
            <a:endParaRPr lang="es-ES" sz="2666" dirty="0">
              <a:latin typeface="Bebas Neue Regular" panose="00000500000000000000" pitchFamily="50" charset="0"/>
            </a:endParaRPr>
          </a:p>
        </p:txBody>
      </p:sp>
      <p:grpSp>
        <p:nvGrpSpPr>
          <p:cNvPr id="19" name="Grupo 18"/>
          <p:cNvGrpSpPr/>
          <p:nvPr/>
        </p:nvGrpSpPr>
        <p:grpSpPr>
          <a:xfrm>
            <a:off x="0" y="0"/>
            <a:ext cx="10160000" cy="5713413"/>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267"/>
            <a:ext cx="7172092" cy="461601"/>
          </a:xfrm>
          <a:prstGeom prst="rect">
            <a:avLst/>
          </a:prstGeom>
          <a:solidFill>
            <a:schemeClr val="bg1"/>
          </a:solidFill>
        </p:spPr>
        <p:txBody>
          <a:bodyPr vert="horz" wrap="none" lIns="91440" tIns="45720" rIns="91440" bIns="45720" rtlCol="0" anchor="ctr">
            <a:spAutoFit/>
          </a:body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114644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698501" y="483019"/>
            <a:ext cx="6314229" cy="256096"/>
          </a:xfrm>
        </p:spPr>
        <p:txBody>
          <a:bodyPr lIns="0" tIns="0" rIns="0" bIns="0"/>
          <a:lstStyle>
            <a:lvl1pPr>
              <a:defRPr sz="1849" b="0" i="0">
                <a:solidFill>
                  <a:srgbClr val="585858"/>
                </a:solidFill>
                <a:latin typeface="Carlito"/>
                <a:cs typeface="Carlito"/>
              </a:defRPr>
            </a:lvl1pPr>
          </a:lstStyle>
          <a:p>
            <a:r>
              <a:rPr lang="es-ES" smtClean="0"/>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smtClean="0"/>
              <a:t>Editar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95FF23A-6227-4435-9EC8-D40D4694E31D}" type="datetimeFigureOut">
              <a:rPr lang="es-ES" smtClean="0"/>
              <a:pPr/>
              <a:t>31/01/2024</a:t>
            </a:fld>
            <a:endParaRPr lang="es-E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6E465026-7CB4-4BEC-BED0-BB10A1A4BEF4}" type="slidenum">
              <a:rPr lang="es-ES" smtClean="0"/>
              <a:pPr/>
              <a:t>‹Nº›</a:t>
            </a:fld>
            <a:endParaRPr lang="es-ES"/>
          </a:p>
        </p:txBody>
      </p:sp>
    </p:spTree>
    <p:extLst>
      <p:ext uri="{BB962C8B-B14F-4D97-AF65-F5344CB8AC3E}">
        <p14:creationId xmlns:p14="http://schemas.microsoft.com/office/powerpoint/2010/main" val="355661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95FF23A-6227-4435-9EC8-D40D4694E31D}" type="datetimeFigureOut">
              <a:rPr lang="es-ES" smtClean="0"/>
              <a:pPr/>
              <a:t>31/01/2024</a:t>
            </a:fld>
            <a:endParaRPr lang="es-E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6E465026-7CB4-4BEC-BED0-BB10A1A4BEF4}" type="slidenum">
              <a:rPr lang="es-ES" smtClean="0"/>
              <a:pPr/>
              <a:t>‹Nº›</a:t>
            </a:fld>
            <a:endParaRPr lang="es-ES"/>
          </a:p>
        </p:txBody>
      </p:sp>
    </p:spTree>
    <p:extLst>
      <p:ext uri="{BB962C8B-B14F-4D97-AF65-F5344CB8AC3E}">
        <p14:creationId xmlns:p14="http://schemas.microsoft.com/office/powerpoint/2010/main" val="25088250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1" y="380267"/>
            <a:ext cx="917239" cy="461601"/>
          </a:xfrm>
          <a:prstGeom prst="rect">
            <a:avLst/>
          </a:prstGeom>
          <a:solidFill>
            <a:schemeClr val="bg1"/>
          </a:solidFill>
        </p:spPr>
        <p:txBody>
          <a:bodyPr vert="horz" wrap="none" lIns="91440" tIns="45720" rIns="91440" bIns="45720" rtlCol="0" anchor="ctr">
            <a:spAutoFit/>
          </a:bodyPr>
          <a:lstStyle/>
          <a:p>
            <a:r>
              <a:rPr lang="es-ES" dirty="0" smtClean="0"/>
              <a:t>ÍNDICE</a:t>
            </a:r>
            <a:endParaRPr lang="es-ES" dirty="0"/>
          </a:p>
        </p:txBody>
      </p:sp>
      <p:sp>
        <p:nvSpPr>
          <p:cNvPr id="3" name="Marcador de texto 2"/>
          <p:cNvSpPr>
            <a:spLocks noGrp="1"/>
          </p:cNvSpPr>
          <p:nvPr>
            <p:ph type="body" idx="1"/>
          </p:nvPr>
        </p:nvSpPr>
        <p:spPr>
          <a:xfrm>
            <a:off x="698500" y="1263096"/>
            <a:ext cx="3177686" cy="1444439"/>
          </a:xfrm>
          <a:prstGeom prst="rect">
            <a:avLst/>
          </a:prstGeom>
        </p:spPr>
        <p:txBody>
          <a:bodyPr vert="horz" wrap="square" lIns="91440" tIns="45720" rIns="91440" bIns="45720" rtlCol="0">
            <a:normAutofit/>
          </a:bodyPr>
          <a:lstStyle/>
          <a:p>
            <a:pPr lvl="0"/>
            <a:r>
              <a:rPr lang="es-ES" dirty="0" smtClean="0"/>
              <a:t>TEXTO</a:t>
            </a:r>
          </a:p>
          <a:p>
            <a:pPr lvl="0"/>
            <a:r>
              <a:rPr lang="es-ES" dirty="0" smtClean="0"/>
              <a:t>TEXTO</a:t>
            </a:r>
          </a:p>
          <a:p>
            <a:pPr lvl="0"/>
            <a:r>
              <a:rPr lang="es-ES" dirty="0" smtClean="0"/>
              <a:t>TEXTO</a:t>
            </a:r>
          </a:p>
          <a:p>
            <a:pPr lvl="0"/>
            <a:r>
              <a:rPr lang="es-ES" dirty="0" smtClean="0"/>
              <a:t>TEXTO</a:t>
            </a:r>
            <a:endParaRPr lang="es-ES" dirty="0"/>
          </a:p>
        </p:txBody>
      </p:sp>
    </p:spTree>
    <p:extLst>
      <p:ext uri="{BB962C8B-B14F-4D97-AF65-F5344CB8AC3E}">
        <p14:creationId xmlns:p14="http://schemas.microsoft.com/office/powerpoint/2010/main" val="73486101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txStyles>
    <p:titleStyle>
      <a:lvl1pPr algn="l" defTabSz="761741" rtl="0" eaLnBrk="1" latinLnBrk="0" hangingPunct="1">
        <a:lnSpc>
          <a:spcPct val="90000"/>
        </a:lnSpc>
        <a:spcBef>
          <a:spcPct val="0"/>
        </a:spcBef>
        <a:buNone/>
        <a:defRPr sz="2666" kern="2000" spc="125" baseline="0">
          <a:solidFill>
            <a:schemeClr val="tx1"/>
          </a:solidFill>
          <a:latin typeface="Bebas Neue Regular" panose="00000500000000000000" pitchFamily="50" charset="0"/>
          <a:ea typeface="+mj-ea"/>
          <a:cs typeface="+mj-cs"/>
        </a:defRPr>
      </a:lvl1pPr>
    </p:titleStyle>
    <p:bodyStyle>
      <a:lvl1pPr marL="190435" indent="-190435" algn="l" defTabSz="761741" rtl="0" eaLnBrk="1" latinLnBrk="0" hangingPunct="1">
        <a:lnSpc>
          <a:spcPct val="90000"/>
        </a:lnSpc>
        <a:spcBef>
          <a:spcPts val="833"/>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1pPr>
      <a:lvl2pPr marL="57130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2pPr>
      <a:lvl3pPr marL="95217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3pPr>
      <a:lvl4pPr marL="133304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4pPr>
      <a:lvl5pPr marL="171391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5pPr>
      <a:lvl6pPr marL="2094787"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565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6529"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739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741" rtl="0" eaLnBrk="1" latinLnBrk="0" hangingPunct="1">
        <a:defRPr sz="1500" kern="1200">
          <a:solidFill>
            <a:schemeClr val="tx1"/>
          </a:solidFill>
          <a:latin typeface="+mn-lt"/>
          <a:ea typeface="+mn-ea"/>
          <a:cs typeface="+mn-cs"/>
        </a:defRPr>
      </a:lvl1pPr>
      <a:lvl2pPr marL="380871" algn="l" defTabSz="761741" rtl="0" eaLnBrk="1" latinLnBrk="0" hangingPunct="1">
        <a:defRPr sz="1500" kern="1200">
          <a:solidFill>
            <a:schemeClr val="tx1"/>
          </a:solidFill>
          <a:latin typeface="+mn-lt"/>
          <a:ea typeface="+mn-ea"/>
          <a:cs typeface="+mn-cs"/>
        </a:defRPr>
      </a:lvl2pPr>
      <a:lvl3pPr marL="761741" algn="l" defTabSz="761741" rtl="0" eaLnBrk="1" latinLnBrk="0" hangingPunct="1">
        <a:defRPr sz="1500" kern="1200">
          <a:solidFill>
            <a:schemeClr val="tx1"/>
          </a:solidFill>
          <a:latin typeface="+mn-lt"/>
          <a:ea typeface="+mn-ea"/>
          <a:cs typeface="+mn-cs"/>
        </a:defRPr>
      </a:lvl3pPr>
      <a:lvl4pPr marL="1142611" algn="l" defTabSz="761741" rtl="0" eaLnBrk="1" latinLnBrk="0" hangingPunct="1">
        <a:defRPr sz="1500" kern="1200">
          <a:solidFill>
            <a:schemeClr val="tx1"/>
          </a:solidFill>
          <a:latin typeface="+mn-lt"/>
          <a:ea typeface="+mn-ea"/>
          <a:cs typeface="+mn-cs"/>
        </a:defRPr>
      </a:lvl4pPr>
      <a:lvl5pPr marL="1523482" algn="l" defTabSz="761741" rtl="0" eaLnBrk="1" latinLnBrk="0" hangingPunct="1">
        <a:defRPr sz="1500" kern="1200">
          <a:solidFill>
            <a:schemeClr val="tx1"/>
          </a:solidFill>
          <a:latin typeface="+mn-lt"/>
          <a:ea typeface="+mn-ea"/>
          <a:cs typeface="+mn-cs"/>
        </a:defRPr>
      </a:lvl5pPr>
      <a:lvl6pPr marL="1904353" algn="l" defTabSz="761741" rtl="0" eaLnBrk="1" latinLnBrk="0" hangingPunct="1">
        <a:defRPr sz="1500" kern="1200">
          <a:solidFill>
            <a:schemeClr val="tx1"/>
          </a:solidFill>
          <a:latin typeface="+mn-lt"/>
          <a:ea typeface="+mn-ea"/>
          <a:cs typeface="+mn-cs"/>
        </a:defRPr>
      </a:lvl6pPr>
      <a:lvl7pPr marL="2285223" algn="l" defTabSz="761741" rtl="0" eaLnBrk="1" latinLnBrk="0" hangingPunct="1">
        <a:defRPr sz="1500" kern="1200">
          <a:solidFill>
            <a:schemeClr val="tx1"/>
          </a:solidFill>
          <a:latin typeface="+mn-lt"/>
          <a:ea typeface="+mn-ea"/>
          <a:cs typeface="+mn-cs"/>
        </a:defRPr>
      </a:lvl7pPr>
      <a:lvl8pPr marL="2666093" algn="l" defTabSz="761741" rtl="0" eaLnBrk="1" latinLnBrk="0" hangingPunct="1">
        <a:defRPr sz="1500" kern="1200">
          <a:solidFill>
            <a:schemeClr val="tx1"/>
          </a:solidFill>
          <a:latin typeface="+mn-lt"/>
          <a:ea typeface="+mn-ea"/>
          <a:cs typeface="+mn-cs"/>
        </a:defRPr>
      </a:lvl8pPr>
      <a:lvl9pPr marL="3046964" algn="l" defTabSz="76174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7" Type="http://schemas.openxmlformats.org/officeDocument/2006/relationships/image" Target="../media/image14.tiff"/><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tiff"/><Relationship Id="rId5" Type="http://schemas.openxmlformats.org/officeDocument/2006/relationships/image" Target="../media/image12.png"/><Relationship Id="rId4" Type="http://schemas.openxmlformats.org/officeDocument/2006/relationships/image" Target="../media/image11.tif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4.tiff"/><Relationship Id="rId3" Type="http://schemas.openxmlformats.org/officeDocument/2006/relationships/image" Target="../media/image19.png"/><Relationship Id="rId7" Type="http://schemas.openxmlformats.org/officeDocument/2006/relationships/image" Target="../media/image13.tif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tiff"/><Relationship Id="rId4" Type="http://schemas.openxmlformats.org/officeDocument/2006/relationships/image" Target="../media/image10.tiff"/></Relationships>
</file>

<file path=ppt/slides/_rels/slide2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7" Type="http://schemas.openxmlformats.org/officeDocument/2006/relationships/image" Target="../media/image14.tiff"/><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tiff"/><Relationship Id="rId5" Type="http://schemas.openxmlformats.org/officeDocument/2006/relationships/image" Target="../media/image12.png"/><Relationship Id="rId4" Type="http://schemas.openxmlformats.org/officeDocument/2006/relationships/image" Target="../media/image11.tif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960" y="-114269"/>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4185438" y="3932090"/>
            <a:ext cx="2093843" cy="662874"/>
          </a:xfrm>
          <a:prstGeom prst="rect">
            <a:avLst/>
          </a:prstGeom>
          <a:noFill/>
        </p:spPr>
        <p:txBody>
          <a:bodyPr wrap="none" rtlCol="0">
            <a:spAutoFit/>
          </a:bodyPr>
          <a:lstStyle/>
          <a:p>
            <a:pPr algn="ctr" rtl="0">
              <a:lnSpc>
                <a:spcPct val="150000"/>
              </a:lnSpc>
            </a:pPr>
            <a:r>
              <a:rPr lang="es-ES" sz="2798" b="1" dirty="0" smtClean="0">
                <a:latin typeface="Gotham Rounded Book" pitchFamily="50" charset="0"/>
                <a:cs typeface="Gotham Book" pitchFamily="50" charset="0"/>
              </a:rPr>
              <a:t>TRAINING</a:t>
            </a:r>
            <a:endParaRPr lang="es-ES" sz="2798" dirty="0">
              <a:latin typeface="Gotham Rounded Book" pitchFamily="50" charset="0"/>
              <a:cs typeface="Gotham Book" pitchFamily="50" charset="0"/>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7632" y="3119758"/>
            <a:ext cx="3308546" cy="792486"/>
          </a:xfrm>
          <a:prstGeom prst="rect">
            <a:avLst/>
          </a:prstGeom>
        </p:spPr>
      </p:pic>
    </p:spTree>
    <p:extLst>
      <p:ext uri="{BB962C8B-B14F-4D97-AF65-F5344CB8AC3E}">
        <p14:creationId xmlns:p14="http://schemas.microsoft.com/office/powerpoint/2010/main" val="3649426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3010311" cy="424732"/>
          </a:xfrm>
        </p:spPr>
        <p:txBody>
          <a:bodyPr/>
          <a:lstStyle/>
          <a:p>
            <a:pPr algn="l" rtl="0"/>
            <a:r>
              <a:rPr lang="es-ES" sz="2400" spc="300" dirty="0" smtClean="0">
                <a:latin typeface="Bebas Neue Regular" panose="00000500000000000000" pitchFamily="50" charset="0"/>
              </a:rPr>
              <a:t>VITAL AGE PROPERTIES</a:t>
            </a:r>
            <a:endParaRPr lang="es-ES" sz="2400" spc="300" dirty="0">
              <a:latin typeface="Bebas Neue Regular" panose="00000500000000000000" pitchFamily="50" charset="0"/>
            </a:endParaRPr>
          </a:p>
        </p:txBody>
      </p:sp>
      <p:sp>
        <p:nvSpPr>
          <p:cNvPr id="3" name="Rectángulo 2"/>
          <p:cNvSpPr/>
          <p:nvPr/>
        </p:nvSpPr>
        <p:spPr>
          <a:xfrm>
            <a:off x="5210656" y="1344538"/>
            <a:ext cx="3672631" cy="3785652"/>
          </a:xfrm>
          <a:prstGeom prst="rect">
            <a:avLst/>
          </a:prstGeom>
        </p:spPr>
        <p:txBody>
          <a:bodyPr wrap="square">
            <a:spAutoFit/>
          </a:bodyPr>
          <a:lstStyle/>
          <a:p>
            <a:pPr algn="just">
              <a:buClr>
                <a:srgbClr val="7F7F7F"/>
              </a:buClr>
              <a:buFont typeface="Arial" pitchFamily="34" charset="0"/>
              <a:buChar char="•"/>
            </a:pPr>
            <a:r>
              <a:rPr lang="en-GB" sz="1600" dirty="0">
                <a:latin typeface="TT Commons Light" panose="02000506030000020003" pitchFamily="50" charset="0"/>
              </a:rPr>
              <a:t> It reduces the appearance of existing wrinkles, prevents the appearance of new ones, and protects against premature skin ageing.</a:t>
            </a:r>
          </a:p>
          <a:p>
            <a:pPr algn="just">
              <a:buClr>
                <a:srgbClr val="7F7F7F"/>
              </a:buClr>
              <a:buFont typeface="Arial" pitchFamily="34" charset="0"/>
              <a:buChar char="•"/>
            </a:pPr>
            <a:r>
              <a:rPr lang="en-GB" sz="1600" dirty="0" smtClean="0">
                <a:latin typeface="TT Commons Light" panose="02000506030000020003" pitchFamily="50" charset="0"/>
              </a:rPr>
              <a:t> </a:t>
            </a:r>
            <a:r>
              <a:rPr lang="en-GB" sz="1600" dirty="0">
                <a:latin typeface="TT Commons Light" panose="02000506030000020003" pitchFamily="50" charset="0"/>
              </a:rPr>
              <a:t>It stimulates the synthesis of collagen and elastin.</a:t>
            </a:r>
          </a:p>
          <a:p>
            <a:pPr algn="just">
              <a:buClr>
                <a:srgbClr val="7F7F7F"/>
              </a:buClr>
              <a:buFont typeface="Arial" pitchFamily="34" charset="0"/>
              <a:buChar char="•"/>
            </a:pPr>
            <a:r>
              <a:rPr lang="en-GB" sz="1600" dirty="0" smtClean="0">
                <a:latin typeface="TT Commons Light" panose="02000506030000020003" pitchFamily="50" charset="0"/>
              </a:rPr>
              <a:t> </a:t>
            </a:r>
            <a:r>
              <a:rPr lang="en-GB" sz="1600" dirty="0">
                <a:latin typeface="TT Commons Light" panose="02000506030000020003" pitchFamily="50" charset="0"/>
              </a:rPr>
              <a:t>It increases the cellular renewal of the epidermis.</a:t>
            </a:r>
          </a:p>
          <a:p>
            <a:pPr algn="just">
              <a:buClr>
                <a:srgbClr val="7F7F7F"/>
              </a:buClr>
              <a:buFont typeface="Arial" pitchFamily="34" charset="0"/>
              <a:buChar char="•"/>
            </a:pPr>
            <a:r>
              <a:rPr lang="en-GB" sz="1600" dirty="0" smtClean="0">
                <a:latin typeface="TT Commons Light" panose="02000506030000020003" pitchFamily="50" charset="0"/>
              </a:rPr>
              <a:t> </a:t>
            </a:r>
            <a:r>
              <a:rPr lang="en-GB" sz="1600" dirty="0">
                <a:latin typeface="TT Commons Light" panose="02000506030000020003" pitchFamily="50" charset="0"/>
              </a:rPr>
              <a:t>It activates cellular energy, improves the functions of skin cells.</a:t>
            </a:r>
          </a:p>
          <a:p>
            <a:pPr algn="just">
              <a:buClr>
                <a:srgbClr val="7F7F7F"/>
              </a:buClr>
              <a:buFont typeface="Arial" pitchFamily="34" charset="0"/>
              <a:buChar char="•"/>
            </a:pPr>
            <a:r>
              <a:rPr lang="en-GB" sz="1600" dirty="0" smtClean="0">
                <a:latin typeface="TT Commons Light" panose="02000506030000020003" pitchFamily="50" charset="0"/>
              </a:rPr>
              <a:t> </a:t>
            </a:r>
            <a:r>
              <a:rPr lang="en-GB" sz="1600" dirty="0">
                <a:latin typeface="TT Commons Light" panose="02000506030000020003" pitchFamily="50" charset="0"/>
              </a:rPr>
              <a:t>It neutralises reactive oxygen species (ROS).</a:t>
            </a:r>
          </a:p>
          <a:p>
            <a:pPr algn="just">
              <a:buClr>
                <a:srgbClr val="7F7F7F"/>
              </a:buClr>
              <a:buFont typeface="Arial" pitchFamily="34" charset="0"/>
              <a:buChar char="•"/>
            </a:pPr>
            <a:r>
              <a:rPr lang="en-GB" sz="1600" dirty="0" smtClean="0">
                <a:latin typeface="TT Commons Light" panose="02000506030000020003" pitchFamily="50" charset="0"/>
              </a:rPr>
              <a:t> </a:t>
            </a:r>
            <a:r>
              <a:rPr lang="en-GB" sz="1600" dirty="0">
                <a:latin typeface="TT Commons Light" panose="02000506030000020003" pitchFamily="50" charset="0"/>
              </a:rPr>
              <a:t>It strengthens the skin’s anti-oxidant defence system.</a:t>
            </a:r>
          </a:p>
          <a:p>
            <a:pPr algn="just">
              <a:buClr>
                <a:srgbClr val="7F7F7F"/>
              </a:buClr>
              <a:buFont typeface="Arial" pitchFamily="34" charset="0"/>
              <a:buChar char="•"/>
            </a:pPr>
            <a:r>
              <a:rPr lang="en-GB" sz="1600" dirty="0" smtClean="0">
                <a:latin typeface="TT Commons Light" panose="02000506030000020003" pitchFamily="50" charset="0"/>
              </a:rPr>
              <a:t> </a:t>
            </a:r>
            <a:r>
              <a:rPr lang="en-GB" sz="1600" dirty="0">
                <a:latin typeface="TT Commons Light" panose="02000506030000020003" pitchFamily="50" charset="0"/>
              </a:rPr>
              <a:t>It improves the skin’s hydration levels.</a:t>
            </a:r>
          </a:p>
        </p:txBody>
      </p:sp>
      <p:grpSp>
        <p:nvGrpSpPr>
          <p:cNvPr id="10" name="Grupo 9"/>
          <p:cNvGrpSpPr/>
          <p:nvPr/>
        </p:nvGrpSpPr>
        <p:grpSpPr>
          <a:xfrm>
            <a:off x="471488" y="846721"/>
            <a:ext cx="4517462" cy="4373883"/>
            <a:chOff x="196068" y="398871"/>
            <a:chExt cx="5431619" cy="5258985"/>
          </a:xfrm>
        </p:grpSpPr>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571" y="398871"/>
              <a:ext cx="3927872" cy="5258985"/>
            </a:xfrm>
            <a:prstGeom prst="rect">
              <a:avLst/>
            </a:prstGeom>
          </p:spPr>
        </p:pic>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t="15405" r="53189" b="6943"/>
            <a:stretch/>
          </p:blipFill>
          <p:spPr>
            <a:xfrm>
              <a:off x="2102422" y="2499283"/>
              <a:ext cx="1262627" cy="2588992"/>
            </a:xfrm>
            <a:prstGeom prst="rect">
              <a:avLst/>
            </a:prstGeom>
          </p:spPr>
        </p:pic>
        <p:pic>
          <p:nvPicPr>
            <p:cNvPr id="14" name="Imagen 13"/>
            <p:cNvPicPr>
              <a:picLocks noChangeAspect="1"/>
            </p:cNvPicPr>
            <p:nvPr/>
          </p:nvPicPr>
          <p:blipFill rotWithShape="1">
            <a:blip r:embed="rId4" cstate="print">
              <a:extLst>
                <a:ext uri="{28A0092B-C50C-407E-A947-70E740481C1C}">
                  <a14:useLocalDpi xmlns:a14="http://schemas.microsoft.com/office/drawing/2010/main" val="0"/>
                </a:ext>
              </a:extLst>
            </a:blip>
            <a:srcRect t="33157" r="51783" b="31715"/>
            <a:stretch/>
          </p:blipFill>
          <p:spPr>
            <a:xfrm>
              <a:off x="2823803" y="3365522"/>
              <a:ext cx="1899476" cy="1710564"/>
            </a:xfrm>
            <a:prstGeom prst="rect">
              <a:avLst/>
            </a:prstGeom>
          </p:spPr>
        </p:pic>
        <p:pic>
          <p:nvPicPr>
            <p:cNvPr id="15" name="Imagen 14"/>
            <p:cNvPicPr>
              <a:picLocks noChangeAspect="1"/>
            </p:cNvPicPr>
            <p:nvPr/>
          </p:nvPicPr>
          <p:blipFill rotWithShape="1">
            <a:blip r:embed="rId5" cstate="print">
              <a:extLst>
                <a:ext uri="{28A0092B-C50C-407E-A947-70E740481C1C}">
                  <a14:useLocalDpi xmlns:a14="http://schemas.microsoft.com/office/drawing/2010/main" val="0"/>
                </a:ext>
              </a:extLst>
            </a:blip>
            <a:srcRect t="14908" r="55088"/>
            <a:stretch/>
          </p:blipFill>
          <p:spPr>
            <a:xfrm>
              <a:off x="4662559" y="2700938"/>
              <a:ext cx="965128" cy="2234180"/>
            </a:xfrm>
            <a:prstGeom prst="rect">
              <a:avLst/>
            </a:prstGeom>
          </p:spPr>
        </p:pic>
        <p:pic>
          <p:nvPicPr>
            <p:cNvPr id="16" name="Imagen 15"/>
            <p:cNvPicPr>
              <a:picLocks noChangeAspect="1"/>
            </p:cNvPicPr>
            <p:nvPr/>
          </p:nvPicPr>
          <p:blipFill rotWithShape="1">
            <a:blip r:embed="rId6" cstate="print">
              <a:extLst>
                <a:ext uri="{28A0092B-C50C-407E-A947-70E740481C1C}">
                  <a14:useLocalDpi xmlns:a14="http://schemas.microsoft.com/office/drawing/2010/main" val="0"/>
                </a:ext>
              </a:extLst>
            </a:blip>
            <a:srcRect r="51338"/>
            <a:stretch/>
          </p:blipFill>
          <p:spPr>
            <a:xfrm>
              <a:off x="196068" y="1181347"/>
              <a:ext cx="1415539" cy="3894739"/>
            </a:xfrm>
            <a:prstGeom prst="rect">
              <a:avLst/>
            </a:prstGeom>
          </p:spPr>
        </p:pic>
        <p:pic>
          <p:nvPicPr>
            <p:cNvPr id="17" name="Imagen 16"/>
            <p:cNvPicPr>
              <a:picLocks noChangeAspect="1"/>
            </p:cNvPicPr>
            <p:nvPr/>
          </p:nvPicPr>
          <p:blipFill rotWithShape="1">
            <a:blip r:embed="rId6" cstate="print">
              <a:extLst>
                <a:ext uri="{28A0092B-C50C-407E-A947-70E740481C1C}">
                  <a14:useLocalDpi xmlns:a14="http://schemas.microsoft.com/office/drawing/2010/main" val="0"/>
                </a:ext>
              </a:extLst>
            </a:blip>
            <a:srcRect l="51426"/>
            <a:stretch/>
          </p:blipFill>
          <p:spPr>
            <a:xfrm>
              <a:off x="1307294" y="1260563"/>
              <a:ext cx="1413002" cy="3894739"/>
            </a:xfrm>
            <a:prstGeom prst="rect">
              <a:avLst/>
            </a:prstGeom>
          </p:spPr>
        </p:pic>
        <p:pic>
          <p:nvPicPr>
            <p:cNvPr id="18" name="Imagen 17"/>
            <p:cNvPicPr>
              <a:picLocks noChangeAspect="1"/>
            </p:cNvPicPr>
            <p:nvPr/>
          </p:nvPicPr>
          <p:blipFill rotWithShape="1">
            <a:blip r:embed="rId7" cstate="print">
              <a:extLst>
                <a:ext uri="{28A0092B-C50C-407E-A947-70E740481C1C}">
                  <a14:useLocalDpi xmlns:a14="http://schemas.microsoft.com/office/drawing/2010/main" val="0"/>
                </a:ext>
              </a:extLst>
            </a:blip>
            <a:srcRect l="54794" t="17435" r="15497" b="10460"/>
            <a:stretch/>
          </p:blipFill>
          <p:spPr>
            <a:xfrm>
              <a:off x="4160177" y="2928714"/>
              <a:ext cx="695205" cy="2085615"/>
            </a:xfrm>
            <a:prstGeom prst="rect">
              <a:avLst/>
            </a:prstGeom>
          </p:spPr>
        </p:pic>
      </p:grpSp>
    </p:spTree>
    <p:extLst>
      <p:ext uri="{BB962C8B-B14F-4D97-AF65-F5344CB8AC3E}">
        <p14:creationId xmlns:p14="http://schemas.microsoft.com/office/powerpoint/2010/main" val="2591695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3819443" y="3028268"/>
            <a:ext cx="2825838" cy="662874"/>
          </a:xfrm>
          <a:prstGeom prst="rect">
            <a:avLst/>
          </a:prstGeom>
          <a:noFill/>
        </p:spPr>
        <p:txBody>
          <a:bodyPr wrap="none" rtlCol="0">
            <a:spAutoFit/>
          </a:bodyPr>
          <a:lstStyle/>
          <a:p>
            <a:pPr algn="ctr">
              <a:lnSpc>
                <a:spcPct val="150000"/>
              </a:lnSpc>
            </a:pPr>
            <a:r>
              <a:rPr lang="es-ES" sz="2798" b="1" dirty="0" smtClean="0">
                <a:latin typeface="Gotham Rounded Book" pitchFamily="50" charset="0"/>
                <a:cs typeface="Gotham Book" pitchFamily="50" charset="0"/>
              </a:rPr>
              <a:t>INGREDIENTS</a:t>
            </a:r>
            <a:endParaRPr lang="es-ES" sz="2798" dirty="0">
              <a:latin typeface="Gotham Rounded Book" pitchFamily="50" charset="0"/>
              <a:cs typeface="Gotham Book" pitchFamily="50" charset="0"/>
            </a:endParaRPr>
          </a:p>
        </p:txBody>
      </p:sp>
      <p:pic>
        <p:nvPicPr>
          <p:cNvPr id="6" name="Imagen 5"/>
          <p:cNvPicPr>
            <a:picLocks noChangeAspect="1"/>
          </p:cNvPicPr>
          <p:nvPr/>
        </p:nvPicPr>
        <p:blipFill>
          <a:blip r:embed="rId3"/>
          <a:stretch>
            <a:fillRect/>
          </a:stretch>
        </p:blipFill>
        <p:spPr>
          <a:xfrm>
            <a:off x="4054785" y="428635"/>
            <a:ext cx="2355228" cy="1959877"/>
          </a:xfrm>
          <a:prstGeom prst="rect">
            <a:avLst/>
          </a:prstGeom>
        </p:spPr>
      </p:pic>
    </p:spTree>
    <p:extLst>
      <p:ext uri="{BB962C8B-B14F-4D97-AF65-F5344CB8AC3E}">
        <p14:creationId xmlns:p14="http://schemas.microsoft.com/office/powerpoint/2010/main" val="3469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3567832" y="1632570"/>
            <a:ext cx="5112568" cy="2462213"/>
          </a:xfrm>
          <a:prstGeom prst="rect">
            <a:avLst/>
          </a:prstGeom>
          <a:noFill/>
        </p:spPr>
        <p:txBody>
          <a:bodyPr wrap="square" rtlCol="0">
            <a:spAutoFit/>
          </a:bodyPr>
          <a:lstStyle/>
          <a:p>
            <a:pPr marL="342900" indent="-342900" algn="l" rtl="0"/>
            <a:r>
              <a:rPr lang="es-ES" sz="1400" b="1" i="1" dirty="0" smtClean="0">
                <a:latin typeface="TT Commons Light" panose="02000506030000020003" pitchFamily="50" charset="0"/>
              </a:rPr>
              <a:t>Retinol in the skin</a:t>
            </a:r>
          </a:p>
          <a:p>
            <a:pPr marL="342900" indent="-342900" algn="l" rtl="0"/>
            <a:endParaRPr lang="es-ES" sz="1400" b="1" i="1" dirty="0" smtClean="0">
              <a:latin typeface="TT Commons Light" panose="02000506030000020003" pitchFamily="50" charset="0"/>
            </a:endParaRPr>
          </a:p>
          <a:p>
            <a:pPr marL="342900" indent="-342900" algn="l" rtl="0">
              <a:buFont typeface="Arial" pitchFamily="34" charset="0"/>
              <a:buChar char="•"/>
            </a:pPr>
            <a:r>
              <a:rPr lang="es-ES" sz="1400" dirty="0" smtClean="0">
                <a:latin typeface="TT Commons Light" panose="02000506030000020003" pitchFamily="50" charset="0"/>
              </a:rPr>
              <a:t>It acts as a growth regulator of epithelial tissue. It produces protein synthesis in ribosomes, stabilizes lysosomal membranes, regulates the epithelial mitotic index and affects the metabolism of mucopolysaccharide acids. Therefore, its deficit causes a </a:t>
            </a:r>
            <a:r>
              <a:rPr lang="es-ES" sz="1400" b="1" dirty="0" err="1" smtClean="0">
                <a:latin typeface="TT Commons Light" panose="02000506030000020003" pitchFamily="50" charset="0"/>
              </a:rPr>
              <a:t>dry</a:t>
            </a:r>
            <a:r>
              <a:rPr lang="es-ES" sz="1400" b="1" dirty="0" smtClean="0">
                <a:latin typeface="TT Commons Light" panose="02000506030000020003" pitchFamily="50" charset="0"/>
              </a:rPr>
              <a:t> and wrinkled skin. </a:t>
            </a:r>
            <a:r>
              <a:rPr lang="es-ES" sz="1400" dirty="0" smtClean="0">
                <a:latin typeface="TT Commons Light" panose="02000506030000020003" pitchFamily="50" charset="0"/>
              </a:rPr>
              <a:t>From a cosmetic point of view, the application of Vitamin A is especially useful in winter.</a:t>
            </a:r>
          </a:p>
          <a:p>
            <a:pPr marL="342900" indent="-342900" algn="l" rtl="0"/>
            <a:endParaRPr lang="es-ES" sz="1400" b="1" i="1" dirty="0" smtClean="0">
              <a:latin typeface="TT Commons Light" panose="02000506030000020003" pitchFamily="50" charset="0"/>
            </a:endParaRPr>
          </a:p>
          <a:p>
            <a:pPr marL="342900" indent="-342900" algn="l" rtl="0">
              <a:buFont typeface="Arial" pitchFamily="34" charset="0"/>
              <a:buChar char="•"/>
            </a:pPr>
            <a:endParaRPr lang="es-ES" sz="1400" dirty="0" smtClean="0">
              <a:latin typeface="TT Commons Light" panose="02000506030000020003" pitchFamily="50" charset="0"/>
            </a:endParaRPr>
          </a:p>
          <a:p>
            <a:pPr marL="342900" indent="-342900" algn="l" rtl="0">
              <a:buFont typeface="Arial" pitchFamily="34" charset="0"/>
              <a:buChar char="•"/>
            </a:pPr>
            <a:endParaRPr lang="es-ES" sz="1400" dirty="0" smtClean="0">
              <a:latin typeface="TT Commons Light" panose="02000506030000020003" pitchFamily="50" charset="0"/>
            </a:endParaRPr>
          </a:p>
        </p:txBody>
      </p:sp>
      <p:pic>
        <p:nvPicPr>
          <p:cNvPr id="16" name="Imagen 12"/>
          <p:cNvPicPr>
            <a:picLocks noChangeAspect="1"/>
          </p:cNvPicPr>
          <p:nvPr/>
        </p:nvPicPr>
        <p:blipFill>
          <a:blip r:embed="rId2" cstate="print">
            <a:extLst>
              <a:ext uri="{28A0092B-C50C-407E-A947-70E740481C1C}">
                <a14:useLocalDpi xmlns:a14="http://schemas.microsoft.com/office/drawing/2010/main" val="0"/>
              </a:ext>
            </a:extLst>
          </a:blip>
          <a:srcRect l="25473" t="6791" r="10845" b="77821"/>
          <a:stretch>
            <a:fillRect/>
          </a:stretch>
        </p:blipFill>
        <p:spPr>
          <a:xfrm>
            <a:off x="1551608" y="2640682"/>
            <a:ext cx="1800200" cy="648072"/>
          </a:xfrm>
          <a:prstGeom prst="rect">
            <a:avLst/>
          </a:prstGeom>
        </p:spPr>
      </p:pic>
      <p:sp>
        <p:nvSpPr>
          <p:cNvPr id="22" name="21 Rectángulo"/>
          <p:cNvSpPr/>
          <p:nvPr/>
        </p:nvSpPr>
        <p:spPr>
          <a:xfrm>
            <a:off x="3567832" y="1560562"/>
            <a:ext cx="5256584" cy="3096344"/>
          </a:xfrm>
          <a:prstGeom prst="rect">
            <a:avLst/>
          </a:prstGeom>
          <a:noFill/>
          <a:ln>
            <a:solidFill>
              <a:schemeClr val="accent5">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600">
              <a:latin typeface="TT Commons" panose="02000506040000020004" pitchFamily="50" charset="0"/>
            </a:endParaRPr>
          </a:p>
        </p:txBody>
      </p:sp>
      <p:sp>
        <p:nvSpPr>
          <p:cNvPr id="17" name="Título 8"/>
          <p:cNvSpPr>
            <a:spLocks noGrp="1"/>
          </p:cNvSpPr>
          <p:nvPr>
            <p:ph type="title"/>
          </p:nvPr>
        </p:nvSpPr>
        <p:spPr>
          <a:xfrm>
            <a:off x="698500" y="398871"/>
            <a:ext cx="1765227" cy="424732"/>
          </a:xfrm>
        </p:spPr>
        <p:txBody>
          <a:bodyPr/>
          <a:lstStyle/>
          <a:p>
            <a:pPr algn="l" rtl="0"/>
            <a:r>
              <a:rPr lang="es-ES" sz="2400" spc="300" dirty="0" err="1" smtClean="0"/>
              <a:t>Ingredients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3478841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3567832" y="1632570"/>
            <a:ext cx="5256584" cy="3431709"/>
          </a:xfrm>
          <a:prstGeom prst="rect">
            <a:avLst/>
          </a:prstGeom>
          <a:noFill/>
        </p:spPr>
        <p:txBody>
          <a:bodyPr wrap="square" rtlCol="0">
            <a:spAutoFit/>
          </a:bodyPr>
          <a:lstStyle/>
          <a:p>
            <a:pPr marL="342900" indent="-342900" algn="l" rtl="0"/>
            <a:r>
              <a:rPr lang="es-ES" sz="1400" b="1" i="1" dirty="0" smtClean="0">
                <a:latin typeface="TT Commons Light" panose="02000506030000020003" pitchFamily="50" charset="0"/>
              </a:rPr>
              <a:t>Retinol benefits</a:t>
            </a:r>
          </a:p>
          <a:p>
            <a:pPr marL="342900" indent="-342900" algn="l" rtl="0"/>
            <a:endParaRPr lang="es-ES" sz="1400" b="1" i="1" dirty="0" smtClean="0">
              <a:latin typeface="TT Commons Light" panose="02000506030000020003" pitchFamily="50" charset="0"/>
            </a:endParaRPr>
          </a:p>
          <a:p>
            <a:pPr marL="285750" indent="-285750" algn="l" rtl="0">
              <a:lnSpc>
                <a:spcPct val="150000"/>
              </a:lnSpc>
              <a:buFont typeface="Arial" charset="0"/>
              <a:buChar char="•"/>
            </a:pPr>
            <a:r>
              <a:rPr lang="es-ES" sz="1400" dirty="0" smtClean="0">
                <a:latin typeface="TT Commons Light" panose="02000506030000020003" pitchFamily="50" charset="0"/>
              </a:rPr>
              <a:t>Strengthens the skin's natural defense mechanism, fighting free radicals. </a:t>
            </a:r>
          </a:p>
          <a:p>
            <a:pPr marL="285750" indent="-285750" algn="l" rtl="0">
              <a:lnSpc>
                <a:spcPct val="150000"/>
              </a:lnSpc>
              <a:buFont typeface="Arial" charset="0"/>
              <a:buChar char="•"/>
            </a:pPr>
            <a:r>
              <a:rPr lang="es-ES" sz="1400" dirty="0" smtClean="0">
                <a:latin typeface="TT Commons Light" panose="02000506030000020003" pitchFamily="50" charset="0"/>
              </a:rPr>
              <a:t>Increases cell regeneration, enhances </a:t>
            </a:r>
            <a:r>
              <a:rPr lang="es-ES" sz="1400" b="1" dirty="0" smtClean="0">
                <a:latin typeface="TT Commons Light" panose="02000506030000020003" pitchFamily="50" charset="0"/>
              </a:rPr>
              <a:t>cell renewal </a:t>
            </a:r>
          </a:p>
          <a:p>
            <a:pPr marL="285750" indent="-285750" algn="l" rtl="0">
              <a:lnSpc>
                <a:spcPct val="150000"/>
              </a:lnSpc>
              <a:buFont typeface="Arial" charset="0"/>
              <a:buChar char="•"/>
            </a:pPr>
            <a:r>
              <a:rPr lang="es-ES" sz="1400" dirty="0" smtClean="0">
                <a:latin typeface="TT Commons Light" panose="02000506030000020003" pitchFamily="50" charset="0"/>
              </a:rPr>
              <a:t>Stimulates the synthesis of collagen and elastin. </a:t>
            </a:r>
          </a:p>
          <a:p>
            <a:pPr marL="285750" indent="-285750" algn="l" rtl="0">
              <a:lnSpc>
                <a:spcPct val="150000"/>
              </a:lnSpc>
              <a:buFont typeface="Arial" charset="0"/>
              <a:buChar char="•"/>
            </a:pPr>
            <a:r>
              <a:rPr lang="es-ES" sz="1400" dirty="0" smtClean="0">
                <a:latin typeface="TT Commons Light" panose="02000506030000020003" pitchFamily="50" charset="0"/>
              </a:rPr>
              <a:t>Reduces skin wrinkles and fine lines. </a:t>
            </a:r>
          </a:p>
          <a:p>
            <a:pPr marL="285750" indent="-285750" algn="l" rtl="0">
              <a:lnSpc>
                <a:spcPct val="150000"/>
              </a:lnSpc>
              <a:buFont typeface="Arial" charset="0"/>
              <a:buChar char="•"/>
            </a:pPr>
            <a:r>
              <a:rPr lang="es-ES" sz="1400" dirty="0" smtClean="0">
                <a:latin typeface="TT Commons Light" panose="02000506030000020003" pitchFamily="50" charset="0"/>
              </a:rPr>
              <a:t>Helps in fading of spots</a:t>
            </a:r>
          </a:p>
          <a:p>
            <a:pPr marL="285750" indent="-285750" algn="l" rtl="0">
              <a:lnSpc>
                <a:spcPct val="150000"/>
              </a:lnSpc>
              <a:buFont typeface="Arial" charset="0"/>
              <a:buChar char="•"/>
            </a:pPr>
            <a:r>
              <a:rPr lang="es-ES" sz="1400" dirty="0" smtClean="0">
                <a:latin typeface="TT Commons Light" panose="02000506030000020003" pitchFamily="50" charset="0"/>
              </a:rPr>
              <a:t>Acts as an exfoliant and stimulant of cell regeneration</a:t>
            </a:r>
            <a:endParaRPr lang="es-ES" sz="1400" i="1" dirty="0" smtClean="0">
              <a:latin typeface="TT Commons Light" panose="02000506030000020003" pitchFamily="50" charset="0"/>
            </a:endParaRPr>
          </a:p>
          <a:p>
            <a:pPr marL="342900" indent="-342900" algn="l" rtl="0">
              <a:buFont typeface="Arial" pitchFamily="34" charset="0"/>
              <a:buChar char="•"/>
            </a:pPr>
            <a:endParaRPr lang="es-ES" sz="1400" i="1" dirty="0" smtClean="0">
              <a:latin typeface="TT Commons Light" panose="02000506030000020003" pitchFamily="50" charset="0"/>
            </a:endParaRPr>
          </a:p>
          <a:p>
            <a:pPr marL="342900" indent="-342900" algn="l" rtl="0">
              <a:buFont typeface="Arial" pitchFamily="34" charset="0"/>
              <a:buChar char="•"/>
            </a:pPr>
            <a:endParaRPr lang="es-ES" sz="1400" dirty="0" smtClean="0">
              <a:latin typeface="TT Commons Light" panose="02000506030000020003" pitchFamily="50" charset="0"/>
            </a:endParaRPr>
          </a:p>
          <a:p>
            <a:pPr marL="342900" indent="-342900" algn="l" rtl="0">
              <a:buFont typeface="Arial" pitchFamily="34" charset="0"/>
              <a:buChar char="•"/>
            </a:pPr>
            <a:endParaRPr lang="es-ES" sz="1400" dirty="0" smtClean="0">
              <a:latin typeface="TT Commons Light" panose="02000506030000020003" pitchFamily="50" charset="0"/>
            </a:endParaRPr>
          </a:p>
        </p:txBody>
      </p:sp>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rcRect l="25473" t="6791" r="10845" b="77821"/>
          <a:stretch>
            <a:fillRect/>
          </a:stretch>
        </p:blipFill>
        <p:spPr>
          <a:xfrm>
            <a:off x="1551608" y="2640682"/>
            <a:ext cx="1800200" cy="648072"/>
          </a:xfrm>
          <a:prstGeom prst="rect">
            <a:avLst/>
          </a:prstGeom>
        </p:spPr>
      </p:pic>
      <p:sp>
        <p:nvSpPr>
          <p:cNvPr id="14" name="13 Rectángulo"/>
          <p:cNvSpPr/>
          <p:nvPr/>
        </p:nvSpPr>
        <p:spPr>
          <a:xfrm>
            <a:off x="3567832" y="1560562"/>
            <a:ext cx="5256584" cy="3096344"/>
          </a:xfrm>
          <a:prstGeom prst="rect">
            <a:avLst/>
          </a:prstGeom>
          <a:noFill/>
          <a:ln>
            <a:solidFill>
              <a:schemeClr val="accent5">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latin typeface="TT Commons" panose="02000506040000020004" pitchFamily="50" charset="0"/>
            </a:endParaRPr>
          </a:p>
        </p:txBody>
      </p:sp>
      <p:sp>
        <p:nvSpPr>
          <p:cNvPr id="17" name="Título 8"/>
          <p:cNvSpPr>
            <a:spLocks noGrp="1"/>
          </p:cNvSpPr>
          <p:nvPr>
            <p:ph type="title"/>
          </p:nvPr>
        </p:nvSpPr>
        <p:spPr>
          <a:xfrm>
            <a:off x="698500" y="398871"/>
            <a:ext cx="1765227" cy="424732"/>
          </a:xfrm>
        </p:spPr>
        <p:txBody>
          <a:bodyPr/>
          <a:lstStyle/>
          <a:p>
            <a:r>
              <a:rPr lang="es-ES" sz="2400" spc="300" dirty="0" err="1"/>
              <a:t>Ingredients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3505008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3567832" y="1560562"/>
            <a:ext cx="5256584" cy="2954655"/>
          </a:xfrm>
          <a:prstGeom prst="rect">
            <a:avLst/>
          </a:prstGeom>
          <a:noFill/>
        </p:spPr>
        <p:txBody>
          <a:bodyPr wrap="square" rtlCol="0">
            <a:spAutoFit/>
          </a:bodyPr>
          <a:lstStyle/>
          <a:p>
            <a:pPr marL="342900" indent="-342900" algn="l" rtl="0"/>
            <a:r>
              <a:rPr lang="es-ES" sz="1400" b="1" i="1" dirty="0" smtClean="0">
                <a:latin typeface="TT Commons Light" panose="02000506030000020003" pitchFamily="50" charset="0"/>
              </a:rPr>
              <a:t>Coenzyme Q10 on the skin</a:t>
            </a:r>
          </a:p>
          <a:p>
            <a:pPr marL="342900" indent="-342900" algn="l" rtl="0"/>
            <a:endParaRPr lang="es-ES" sz="1400" b="1" i="1" dirty="0" smtClean="0">
              <a:latin typeface="TT Commons Light" panose="02000506030000020003" pitchFamily="50" charset="0"/>
            </a:endParaRPr>
          </a:p>
          <a:p>
            <a:pPr marL="342900" indent="-342900" algn="l" rtl="0">
              <a:buFont typeface="Arial" pitchFamily="34" charset="0"/>
              <a:buChar char="•"/>
            </a:pPr>
            <a:r>
              <a:rPr lang="es-ES" sz="1400" dirty="0" smtClean="0">
                <a:latin typeface="TT Commons Light" panose="02000506030000020003" pitchFamily="50" charset="0"/>
              </a:rPr>
              <a:t>The term coenzyme Q or </a:t>
            </a:r>
            <a:r>
              <a:rPr lang="es-ES" sz="1400" dirty="0" err="1" smtClean="0">
                <a:latin typeface="TT Commons Light" panose="02000506030000020003" pitchFamily="50" charset="0"/>
              </a:rPr>
              <a:t>Ubiquinone</a:t>
            </a:r>
            <a:r>
              <a:rPr lang="es-ES" sz="1400" dirty="0" smtClean="0">
                <a:latin typeface="TT Commons Light" panose="02000506030000020003" pitchFamily="50" charset="0"/>
              </a:rPr>
              <a:t> refers to a derivative of fat-soluble quinones that participate in the cellular respiratory chain where they can react with ROS preventing direct damage to </a:t>
            </a:r>
            <a:r>
              <a:rPr lang="es-ES" sz="1400" dirty="0" err="1" smtClean="0">
                <a:latin typeface="TT Commons Light" panose="02000506030000020003" pitchFamily="50" charset="0"/>
              </a:rPr>
              <a:t>biomolecules</a:t>
            </a:r>
            <a:r>
              <a:rPr lang="es-ES" sz="1400" dirty="0" smtClean="0">
                <a:latin typeface="TT Commons Light" panose="02000506030000020003" pitchFamily="50" charset="0"/>
              </a:rPr>
              <a:t> and the beginning of lipid peroxidation. </a:t>
            </a:r>
          </a:p>
          <a:p>
            <a:pPr marL="342900" indent="-342900" algn="l" rtl="0"/>
            <a:endParaRPr lang="es-ES" sz="1400" dirty="0" smtClean="0">
              <a:latin typeface="TT Commons Light" panose="02000506030000020003" pitchFamily="50" charset="0"/>
            </a:endParaRPr>
          </a:p>
          <a:p>
            <a:pPr marL="342900" indent="-342900" algn="l" rtl="0">
              <a:buFont typeface="Arial" pitchFamily="34" charset="0"/>
              <a:buChar char="•"/>
            </a:pPr>
            <a:r>
              <a:rPr lang="es-ES" sz="1400" dirty="0" smtClean="0">
                <a:latin typeface="TT Commons Light" panose="02000506030000020003" pitchFamily="50" charset="0"/>
              </a:rPr>
              <a:t>The aging process is associated with an increase in cellular oxidation.</a:t>
            </a:r>
          </a:p>
          <a:p>
            <a:pPr marL="342900" indent="-342900" algn="l" rtl="0">
              <a:buFont typeface="Arial" pitchFamily="34" charset="0"/>
              <a:buChar char="•"/>
            </a:pPr>
            <a:endParaRPr lang="es-ES" sz="1400" dirty="0" smtClean="0">
              <a:latin typeface="TT Commons Light" panose="02000506030000020003" pitchFamily="50" charset="0"/>
            </a:endParaRPr>
          </a:p>
          <a:p>
            <a:pPr marL="342900" indent="-342900">
              <a:buFont typeface="Arial" pitchFamily="34" charset="0"/>
              <a:buChar char="•"/>
            </a:pPr>
            <a:r>
              <a:rPr lang="es-ES" sz="1400" dirty="0" smtClean="0">
                <a:latin typeface="TT Commons Light" panose="02000506030000020003" pitchFamily="50" charset="0"/>
              </a:rPr>
              <a:t>CQ10 is effective against stress </a:t>
            </a:r>
            <a:r>
              <a:rPr lang="es-ES" sz="1400" dirty="0" err="1" smtClean="0">
                <a:latin typeface="TT Commons Light" panose="02000506030000020003" pitchFamily="50" charset="0"/>
              </a:rPr>
              <a:t>oxidative</a:t>
            </a:r>
            <a:r>
              <a:rPr lang="es-ES" sz="1400" dirty="0" smtClean="0">
                <a:latin typeface="TT Commons Light" panose="02000506030000020003" pitchFamily="50" charset="0"/>
              </a:rPr>
              <a:t> caused by UVA radiation and has a significant suppression of the expression of the </a:t>
            </a:r>
            <a:r>
              <a:rPr lang="es-ES" sz="1400" dirty="0" err="1" smtClean="0">
                <a:latin typeface="TT Commons Light" panose="02000506030000020003" pitchFamily="50" charset="0"/>
              </a:rPr>
              <a:t>collagenase</a:t>
            </a:r>
            <a:r>
              <a:rPr lang="es-ES" sz="1400" dirty="0" smtClean="0">
                <a:latin typeface="TT Commons Light" panose="02000506030000020003" pitchFamily="50" charset="0"/>
              </a:rPr>
              <a:t> in </a:t>
            </a:r>
            <a:r>
              <a:rPr lang="es-ES" sz="1400" dirty="0" err="1" smtClean="0">
                <a:latin typeface="TT Commons Light" panose="02000506030000020003" pitchFamily="50" charset="0"/>
              </a:rPr>
              <a:t>the</a:t>
            </a:r>
            <a:r>
              <a:rPr lang="es-ES" sz="1400" dirty="0" smtClean="0">
                <a:latin typeface="TT Commons Light" panose="02000506030000020003" pitchFamily="50" charset="0"/>
              </a:rPr>
              <a:t> </a:t>
            </a:r>
            <a:r>
              <a:rPr lang="es-ES" sz="1400" dirty="0">
                <a:latin typeface="TT Commons Light" panose="02000506030000020003" pitchFamily="50" charset="0"/>
              </a:rPr>
              <a:t>dermal </a:t>
            </a:r>
            <a:r>
              <a:rPr lang="es-ES" sz="1400" dirty="0" err="1">
                <a:latin typeface="TT Commons Light" panose="02000506030000020003" pitchFamily="50" charset="0"/>
              </a:rPr>
              <a:t>fibroblasts</a:t>
            </a:r>
            <a:r>
              <a:rPr lang="es-ES" sz="1400" dirty="0" smtClean="0">
                <a:latin typeface="TT Commons Light" panose="02000506030000020003" pitchFamily="50" charset="0"/>
              </a:rPr>
              <a:t>. </a:t>
            </a:r>
          </a:p>
          <a:p>
            <a:pPr marL="342900" indent="-342900" algn="l" rtl="0">
              <a:buFont typeface="Arial" pitchFamily="34" charset="0"/>
              <a:buChar char="•"/>
            </a:pPr>
            <a:endParaRPr lang="es-ES" sz="1400" dirty="0" smtClean="0">
              <a:latin typeface="TT Commons Light" panose="02000506030000020003" pitchFamily="50" charset="0"/>
            </a:endParaRPr>
          </a:p>
        </p:txBody>
      </p:sp>
      <p:sp>
        <p:nvSpPr>
          <p:cNvPr id="24" name="23 Rectángulo"/>
          <p:cNvSpPr/>
          <p:nvPr/>
        </p:nvSpPr>
        <p:spPr>
          <a:xfrm>
            <a:off x="3567832" y="1488554"/>
            <a:ext cx="5256584" cy="3456384"/>
          </a:xfrm>
          <a:prstGeom prst="rect">
            <a:avLst/>
          </a:prstGeom>
          <a:noFill/>
          <a:ln>
            <a:solidFill>
              <a:schemeClr val="accent5">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latin typeface="TT Commons" panose="02000506040000020004" pitchFamily="50" charset="0"/>
            </a:endParaRPr>
          </a:p>
        </p:txBody>
      </p:sp>
      <p:pic>
        <p:nvPicPr>
          <p:cNvPr id="13" name="12 Imagen" descr="Unibuinone.svg.png"/>
          <p:cNvPicPr>
            <a:picLocks noChangeAspect="1"/>
          </p:cNvPicPr>
          <p:nvPr/>
        </p:nvPicPr>
        <p:blipFill>
          <a:blip r:embed="rId2" cstate="print"/>
          <a:stretch>
            <a:fillRect/>
          </a:stretch>
        </p:blipFill>
        <p:spPr>
          <a:xfrm>
            <a:off x="1623616" y="2568674"/>
            <a:ext cx="1644842" cy="772666"/>
          </a:xfrm>
          <a:prstGeom prst="rect">
            <a:avLst/>
          </a:prstGeom>
        </p:spPr>
      </p:pic>
      <p:sp>
        <p:nvSpPr>
          <p:cNvPr id="17" name="Título 8"/>
          <p:cNvSpPr>
            <a:spLocks noGrp="1"/>
          </p:cNvSpPr>
          <p:nvPr>
            <p:ph type="title"/>
          </p:nvPr>
        </p:nvSpPr>
        <p:spPr>
          <a:xfrm>
            <a:off x="698500" y="398871"/>
            <a:ext cx="1765227" cy="424732"/>
          </a:xfrm>
        </p:spPr>
        <p:txBody>
          <a:bodyPr/>
          <a:lstStyle/>
          <a:p>
            <a:r>
              <a:rPr lang="es-ES" sz="2400" spc="300" dirty="0" err="1"/>
              <a:t>Ingredients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704923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3567832" y="1488554"/>
            <a:ext cx="5256584" cy="3631763"/>
          </a:xfrm>
          <a:prstGeom prst="rect">
            <a:avLst/>
          </a:prstGeom>
          <a:noFill/>
        </p:spPr>
        <p:txBody>
          <a:bodyPr wrap="square" rtlCol="0">
            <a:spAutoFit/>
          </a:bodyPr>
          <a:lstStyle/>
          <a:p>
            <a:pPr marL="342900" indent="-342900" algn="l" rtl="0"/>
            <a:r>
              <a:rPr lang="es-ES" sz="1400" b="1" i="1" dirty="0" smtClean="0">
                <a:latin typeface="TT Commons Light" panose="02000506030000020003" pitchFamily="50" charset="0"/>
              </a:rPr>
              <a:t>Benefits of CQ10</a:t>
            </a:r>
          </a:p>
          <a:p>
            <a:pPr marL="342900" indent="-342900" algn="l" rtl="0">
              <a:buFont typeface="Arial" pitchFamily="34" charset="0"/>
              <a:buChar char="•"/>
            </a:pPr>
            <a:endParaRPr lang="es-ES" sz="1400" i="1" dirty="0" smtClean="0">
              <a:latin typeface="TT Commons Light" panose="02000506030000020003" pitchFamily="50" charset="0"/>
            </a:endParaRPr>
          </a:p>
          <a:p>
            <a:pPr marL="285750" indent="-285750" algn="l" rtl="0">
              <a:lnSpc>
                <a:spcPct val="150000"/>
              </a:lnSpc>
              <a:buFont typeface="Arial" charset="0"/>
              <a:buChar char="•"/>
            </a:pPr>
            <a:r>
              <a:rPr lang="es-ES" sz="1400" dirty="0" smtClean="0">
                <a:latin typeface="TT Commons Light" panose="02000506030000020003" pitchFamily="50" charset="0"/>
              </a:rPr>
              <a:t>Coenzyme Q10 plays a role in scavenging oxygen free radicals</a:t>
            </a:r>
          </a:p>
          <a:p>
            <a:pPr marL="285750" indent="-285750" algn="l" rtl="0">
              <a:lnSpc>
                <a:spcPct val="150000"/>
              </a:lnSpc>
              <a:buFont typeface="Arial" charset="0"/>
              <a:buChar char="•"/>
            </a:pPr>
            <a:r>
              <a:rPr lang="es-ES" sz="1400" dirty="0" smtClean="0">
                <a:latin typeface="TT Commons Light" panose="02000506030000020003" pitchFamily="50" charset="0"/>
              </a:rPr>
              <a:t>Inhibits </a:t>
            </a:r>
            <a:r>
              <a:rPr lang="es-ES" sz="1400" dirty="0" err="1" smtClean="0">
                <a:latin typeface="TT Commons Light" panose="02000506030000020003" pitchFamily="50" charset="0"/>
              </a:rPr>
              <a:t>collagenase</a:t>
            </a:r>
            <a:r>
              <a:rPr lang="es-ES" sz="1400" dirty="0" smtClean="0">
                <a:latin typeface="TT Commons Light" panose="02000506030000020003" pitchFamily="50" charset="0"/>
              </a:rPr>
              <a:t>, an enzyme that is responsible for the deterioration of collagen fibers. </a:t>
            </a:r>
          </a:p>
          <a:p>
            <a:pPr marL="285750" indent="-285750" algn="l" rtl="0">
              <a:lnSpc>
                <a:spcPct val="150000"/>
              </a:lnSpc>
              <a:buFont typeface="Arial" charset="0"/>
              <a:buChar char="•"/>
            </a:pPr>
            <a:r>
              <a:rPr lang="es-ES" sz="1400" dirty="0" smtClean="0">
                <a:latin typeface="TT Commons Light" panose="02000506030000020003" pitchFamily="50" charset="0"/>
              </a:rPr>
              <a:t>Natural Q10 levels drop dramatically after age 40. It is related to the aging process.</a:t>
            </a:r>
          </a:p>
          <a:p>
            <a:pPr marL="285750" indent="-285750" algn="l" rtl="0">
              <a:lnSpc>
                <a:spcPct val="150000"/>
              </a:lnSpc>
              <a:buFont typeface="Arial" charset="0"/>
              <a:buChar char="•"/>
            </a:pPr>
            <a:r>
              <a:rPr lang="es-ES" sz="1400" dirty="0" smtClean="0">
                <a:latin typeface="TT Commons Light" panose="02000506030000020003" pitchFamily="50" charset="0"/>
              </a:rPr>
              <a:t>Coenzyme Q10 reinforces the action and effects of RETINOL.</a:t>
            </a:r>
            <a:endParaRPr lang="es-ES_tradnl" sz="1400" dirty="0" smtClean="0">
              <a:latin typeface="TT Commons Light" panose="02000506030000020003" pitchFamily="50" charset="0"/>
            </a:endParaRPr>
          </a:p>
          <a:p>
            <a:pPr marL="342900" indent="-342900" algn="l" rtl="0"/>
            <a:endParaRPr lang="es-ES" sz="1400" i="1" dirty="0" smtClean="0">
              <a:latin typeface="TT Commons Light" panose="02000506030000020003" pitchFamily="50" charset="0"/>
            </a:endParaRPr>
          </a:p>
          <a:p>
            <a:pPr marL="342900" indent="-342900" algn="l" rtl="0">
              <a:buFont typeface="Arial" pitchFamily="34" charset="0"/>
              <a:buChar char="•"/>
            </a:pPr>
            <a:endParaRPr lang="es-ES" sz="1400" i="1" dirty="0" smtClean="0">
              <a:latin typeface="TT Commons Light" panose="02000506030000020003" pitchFamily="50" charset="0"/>
            </a:endParaRPr>
          </a:p>
          <a:p>
            <a:pPr marL="342900" indent="-342900" algn="l" rtl="0">
              <a:buFont typeface="Arial" pitchFamily="34" charset="0"/>
              <a:buChar char="•"/>
            </a:pPr>
            <a:endParaRPr lang="es-ES" sz="1400" i="1" dirty="0" smtClean="0">
              <a:latin typeface="TT Commons Light" panose="02000506030000020003" pitchFamily="50" charset="0"/>
            </a:endParaRPr>
          </a:p>
          <a:p>
            <a:pPr marL="342900" indent="-342900" algn="l" rtl="0">
              <a:buFont typeface="Arial" pitchFamily="34" charset="0"/>
              <a:buChar char="•"/>
            </a:pPr>
            <a:endParaRPr lang="es-ES" sz="1400" dirty="0" smtClean="0">
              <a:latin typeface="TT Commons Light" panose="02000506030000020003" pitchFamily="50" charset="0"/>
            </a:endParaRPr>
          </a:p>
          <a:p>
            <a:pPr marL="342900" indent="-342900" algn="l" rtl="0">
              <a:buFont typeface="Arial" pitchFamily="34" charset="0"/>
              <a:buChar char="•"/>
            </a:pPr>
            <a:endParaRPr lang="es-ES" sz="1400" dirty="0" smtClean="0">
              <a:latin typeface="TT Commons Light" panose="02000506030000020003" pitchFamily="50" charset="0"/>
            </a:endParaRPr>
          </a:p>
        </p:txBody>
      </p:sp>
      <p:sp>
        <p:nvSpPr>
          <p:cNvPr id="24" name="23 Rectángulo"/>
          <p:cNvSpPr/>
          <p:nvPr/>
        </p:nvSpPr>
        <p:spPr>
          <a:xfrm>
            <a:off x="3567832" y="1416546"/>
            <a:ext cx="5256584" cy="3456384"/>
          </a:xfrm>
          <a:prstGeom prst="rect">
            <a:avLst/>
          </a:prstGeom>
          <a:noFill/>
          <a:ln>
            <a:solidFill>
              <a:schemeClr val="accent5">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latin typeface="TT Commons" panose="02000506040000020004" pitchFamily="50" charset="0"/>
            </a:endParaRPr>
          </a:p>
        </p:txBody>
      </p:sp>
      <p:pic>
        <p:nvPicPr>
          <p:cNvPr id="13" name="12 Imagen" descr="Unibuinone.svg.png"/>
          <p:cNvPicPr>
            <a:picLocks noChangeAspect="1"/>
          </p:cNvPicPr>
          <p:nvPr/>
        </p:nvPicPr>
        <p:blipFill>
          <a:blip r:embed="rId2" cstate="print"/>
          <a:stretch>
            <a:fillRect/>
          </a:stretch>
        </p:blipFill>
        <p:spPr>
          <a:xfrm>
            <a:off x="1623616" y="2496666"/>
            <a:ext cx="1644842" cy="772666"/>
          </a:xfrm>
          <a:prstGeom prst="rect">
            <a:avLst/>
          </a:prstGeom>
        </p:spPr>
      </p:pic>
      <p:sp>
        <p:nvSpPr>
          <p:cNvPr id="17" name="Título 8"/>
          <p:cNvSpPr>
            <a:spLocks noGrp="1"/>
          </p:cNvSpPr>
          <p:nvPr>
            <p:ph type="title"/>
          </p:nvPr>
        </p:nvSpPr>
        <p:spPr>
          <a:xfrm>
            <a:off x="698500" y="398871"/>
            <a:ext cx="1765227" cy="424732"/>
          </a:xfrm>
        </p:spPr>
        <p:txBody>
          <a:bodyPr/>
          <a:lstStyle/>
          <a:p>
            <a:r>
              <a:rPr lang="es-ES" sz="2400" spc="300" dirty="0" err="1"/>
              <a:t>Ingredients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1030339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49" y="1256951"/>
            <a:ext cx="8093951" cy="3107680"/>
          </a:xfrm>
          <a:prstGeom prst="rect">
            <a:avLst/>
          </a:prstGeom>
          <a:noFill/>
        </p:spPr>
        <p:txBody>
          <a:bodyPr wrap="square" rtlCol="0">
            <a:spAutoFit/>
          </a:bodyPr>
          <a:lstStyle/>
          <a:p>
            <a:r>
              <a:rPr lang="es-ES" sz="1999" b="1" i="1" dirty="0" err="1">
                <a:latin typeface="TT Commons Light" panose="02000506030000020003" pitchFamily="50" charset="0"/>
              </a:rPr>
              <a:t>Niacinamide</a:t>
            </a:r>
            <a:endParaRPr lang="es-ES" sz="1999" b="1" i="1" dirty="0">
              <a:latin typeface="TT Commons Light" panose="02000506030000020003" pitchFamily="50" charset="0"/>
            </a:endParaRPr>
          </a:p>
          <a:p>
            <a:endParaRPr lang="en-US" sz="1600" dirty="0">
              <a:latin typeface="TT Commons Light" panose="02000506030000020003" pitchFamily="50" charset="0"/>
            </a:endParaRPr>
          </a:p>
          <a:p>
            <a:r>
              <a:rPr lang="en-US" sz="1600" dirty="0">
                <a:latin typeface="TT Commons Light" panose="02000506030000020003" pitchFamily="50" charset="0"/>
              </a:rPr>
              <a:t>Vitamin B3, niacin or nicotinamide, is a </a:t>
            </a:r>
            <a:r>
              <a:rPr lang="en-US" sz="1600" b="1" dirty="0">
                <a:latin typeface="TT Commons Light" panose="02000506030000020003" pitchFamily="50" charset="0"/>
              </a:rPr>
              <a:t>multifunctional</a:t>
            </a:r>
            <a:r>
              <a:rPr lang="en-US" sz="1600" dirty="0">
                <a:latin typeface="TT Commons Light" panose="02000506030000020003" pitchFamily="50" charset="0"/>
              </a:rPr>
              <a:t> vitamin that is among the first options of the latest cosmetic formulations.</a:t>
            </a:r>
          </a:p>
          <a:p>
            <a:endParaRPr lang="en-US" sz="1600" dirty="0">
              <a:latin typeface="TT Commons Light" panose="02000506030000020003" pitchFamily="50" charset="0"/>
            </a:endParaRPr>
          </a:p>
          <a:p>
            <a:r>
              <a:rPr lang="en-US" sz="1600" dirty="0">
                <a:latin typeface="TT Commons Light" panose="02000506030000020003" pitchFamily="50" charset="0"/>
              </a:rPr>
              <a:t>This group B vitamin is involved in the formation of the coenzyme NADH which is necessary for the production of </a:t>
            </a:r>
            <a:r>
              <a:rPr lang="en-US" sz="1600" b="1" dirty="0">
                <a:latin typeface="TT Commons Light" panose="02000506030000020003" pitchFamily="50" charset="0"/>
              </a:rPr>
              <a:t>cellular energy </a:t>
            </a:r>
            <a:r>
              <a:rPr lang="en-US" sz="1600" dirty="0">
                <a:latin typeface="TT Commons Light" panose="02000506030000020003" pitchFamily="50" charset="0"/>
              </a:rPr>
              <a:t>and activates the synthesis of ATP molecules, the large energy stores involved in all energy transactions, therefore, it is of vital importance for the proper functioning of cellular respiratory processes.</a:t>
            </a:r>
          </a:p>
          <a:p>
            <a:endParaRPr lang="en-US" sz="1600" dirty="0">
              <a:latin typeface="TT Commons Light" panose="02000506030000020003" pitchFamily="50" charset="0"/>
            </a:endParaRPr>
          </a:p>
          <a:p>
            <a:r>
              <a:rPr lang="en-US" sz="1600" dirty="0">
                <a:latin typeface="TT Commons Light" panose="02000506030000020003" pitchFamily="50" charset="0"/>
              </a:rPr>
              <a:t>It is known for its anti-aging, depigmenting, protective, </a:t>
            </a:r>
            <a:r>
              <a:rPr lang="en-US" sz="1600" dirty="0" err="1">
                <a:latin typeface="TT Commons Light" panose="02000506030000020003" pitchFamily="50" charset="0"/>
              </a:rPr>
              <a:t>seborregulating</a:t>
            </a:r>
            <a:r>
              <a:rPr lang="en-US" sz="1600" dirty="0">
                <a:latin typeface="TT Commons Light" panose="02000506030000020003" pitchFamily="50" charset="0"/>
              </a:rPr>
              <a:t> and soothing role.</a:t>
            </a:r>
          </a:p>
          <a:p>
            <a:pPr marL="342797" indent="-342797"/>
            <a:endParaRPr lang="en-US" sz="1600" dirty="0">
              <a:latin typeface="TT Commons Light" panose="02000506030000020003" pitchFamily="50" charset="0"/>
            </a:endParaRPr>
          </a:p>
        </p:txBody>
      </p:sp>
      <p:sp>
        <p:nvSpPr>
          <p:cNvPr id="17" name="Título 8"/>
          <p:cNvSpPr>
            <a:spLocks noGrp="1"/>
          </p:cNvSpPr>
          <p:nvPr>
            <p:ph type="title"/>
          </p:nvPr>
        </p:nvSpPr>
        <p:spPr>
          <a:xfrm>
            <a:off x="699717" y="399559"/>
            <a:ext cx="1763624" cy="424603"/>
          </a:xfrm>
        </p:spPr>
        <p:txBody>
          <a:bodyPr/>
          <a:lstStyle/>
          <a:p>
            <a:r>
              <a:rPr lang="es-ES" sz="2399" spc="300" dirty="0" smtClean="0"/>
              <a:t>INGREDIENTS</a:t>
            </a:r>
            <a:endParaRPr lang="es-ES" sz="2399" spc="300" dirty="0"/>
          </a:p>
        </p:txBody>
      </p:sp>
    </p:spTree>
    <p:extLst>
      <p:ext uri="{BB962C8B-B14F-4D97-AF65-F5344CB8AC3E}">
        <p14:creationId xmlns:p14="http://schemas.microsoft.com/office/powerpoint/2010/main" val="934447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49" y="1256951"/>
            <a:ext cx="8093951" cy="3353833"/>
          </a:xfrm>
          <a:prstGeom prst="rect">
            <a:avLst/>
          </a:prstGeom>
          <a:noFill/>
        </p:spPr>
        <p:txBody>
          <a:bodyPr wrap="square" rtlCol="0">
            <a:spAutoFit/>
          </a:bodyPr>
          <a:lstStyle/>
          <a:p>
            <a:r>
              <a:rPr lang="es-ES" sz="1999" b="1" i="1" dirty="0" err="1">
                <a:latin typeface="TT Commons Light" panose="02000506030000020003" pitchFamily="50" charset="0"/>
              </a:rPr>
              <a:t>Niacinamide</a:t>
            </a:r>
            <a:endParaRPr lang="es-ES" sz="1999" b="1" i="1" dirty="0">
              <a:latin typeface="TT Commons Light" panose="02000506030000020003" pitchFamily="50" charset="0"/>
            </a:endParaRPr>
          </a:p>
          <a:p>
            <a:endParaRPr lang="en-US" sz="1600" dirty="0">
              <a:latin typeface="TT Commons Light" panose="02000506030000020003" pitchFamily="50" charset="0"/>
            </a:endParaRPr>
          </a:p>
          <a:p>
            <a:r>
              <a:rPr lang="en-US" sz="1600" b="1" dirty="0">
                <a:latin typeface="TT Commons Light" panose="02000506030000020003" pitchFamily="50" charset="0"/>
              </a:rPr>
              <a:t>Anti-aging effect</a:t>
            </a:r>
          </a:p>
          <a:p>
            <a:r>
              <a:rPr lang="en-US" sz="1600" dirty="0">
                <a:latin typeface="TT Commons Light" panose="02000506030000020003" pitchFamily="50" charset="0"/>
              </a:rPr>
              <a:t>The vitamin B3 derivative has antioxidant properties and protects the skin from free radicals. This prevents premature aging of the skin. This substance also stimulates the production of lipids and the formation of collagen and elastin. The result is a firmer and softer complexion that gains elasticity.</a:t>
            </a:r>
          </a:p>
          <a:p>
            <a:r>
              <a:rPr lang="en-US" sz="1600" dirty="0">
                <a:latin typeface="TT Commons Light" panose="02000506030000020003" pitchFamily="50" charset="0"/>
              </a:rPr>
              <a:t> </a:t>
            </a:r>
          </a:p>
          <a:p>
            <a:r>
              <a:rPr lang="en-US" sz="1600" b="1" dirty="0">
                <a:latin typeface="TT Commons Light" panose="02000506030000020003" pitchFamily="50" charset="0"/>
              </a:rPr>
              <a:t>Strengthens the skin’s protective function and moisturizes</a:t>
            </a:r>
          </a:p>
          <a:p>
            <a:r>
              <a:rPr lang="en-US" sz="1600" dirty="0">
                <a:latin typeface="TT Commons Light" panose="02000506030000020003" pitchFamily="50" charset="0"/>
              </a:rPr>
              <a:t>Studies have shown that this substance has a regenerative effect on a damaged skin barrier. Vitamin B3 increases the synthesis of lipids and ceramides, which are essential for the skin’s protective function. An intact skin barrier ensures that the skin loses less moisture and becomes more resistant to external influences. Therefore, products containing </a:t>
            </a:r>
            <a:r>
              <a:rPr lang="en-US" sz="1600" dirty="0" err="1">
                <a:latin typeface="TT Commons Light" panose="02000506030000020003" pitchFamily="50" charset="0"/>
              </a:rPr>
              <a:t>niacinamide</a:t>
            </a:r>
            <a:r>
              <a:rPr lang="en-US" sz="1600" dirty="0">
                <a:latin typeface="TT Commons Light" panose="02000506030000020003" pitchFamily="50" charset="0"/>
              </a:rPr>
              <a:t> are also ideal for dry skin.</a:t>
            </a:r>
          </a:p>
          <a:p>
            <a:pPr marL="342797" indent="-342797"/>
            <a:endParaRPr lang="en-US" sz="1600" dirty="0">
              <a:latin typeface="TT Commons Light" panose="02000506030000020003" pitchFamily="50" charset="0"/>
            </a:endParaRPr>
          </a:p>
        </p:txBody>
      </p:sp>
      <p:sp>
        <p:nvSpPr>
          <p:cNvPr id="17" name="Título 8"/>
          <p:cNvSpPr>
            <a:spLocks noGrp="1"/>
          </p:cNvSpPr>
          <p:nvPr>
            <p:ph type="title"/>
          </p:nvPr>
        </p:nvSpPr>
        <p:spPr>
          <a:xfrm>
            <a:off x="699717" y="399559"/>
            <a:ext cx="1763624" cy="424603"/>
          </a:xfrm>
        </p:spPr>
        <p:txBody>
          <a:bodyPr/>
          <a:lstStyle/>
          <a:p>
            <a:r>
              <a:rPr lang="es-ES" sz="2399" spc="300" dirty="0" smtClean="0"/>
              <a:t>INGREDIENTS</a:t>
            </a:r>
            <a:endParaRPr lang="es-ES" sz="2399" spc="300" dirty="0"/>
          </a:p>
        </p:txBody>
      </p:sp>
    </p:spTree>
    <p:extLst>
      <p:ext uri="{BB962C8B-B14F-4D97-AF65-F5344CB8AC3E}">
        <p14:creationId xmlns:p14="http://schemas.microsoft.com/office/powerpoint/2010/main" val="1321206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49" y="1256951"/>
            <a:ext cx="8093951" cy="3846138"/>
          </a:xfrm>
          <a:prstGeom prst="rect">
            <a:avLst/>
          </a:prstGeom>
          <a:noFill/>
        </p:spPr>
        <p:txBody>
          <a:bodyPr wrap="square" rtlCol="0">
            <a:spAutoFit/>
          </a:bodyPr>
          <a:lstStyle/>
          <a:p>
            <a:r>
              <a:rPr lang="es-ES" sz="1999" b="1" i="1" dirty="0" err="1">
                <a:latin typeface="TT Commons Light" panose="02000506030000020003" pitchFamily="50" charset="0"/>
              </a:rPr>
              <a:t>Niacinamide</a:t>
            </a:r>
            <a:endParaRPr lang="es-ES" sz="1999" b="1" i="1" dirty="0">
              <a:latin typeface="TT Commons Light" panose="02000506030000020003" pitchFamily="50" charset="0"/>
            </a:endParaRPr>
          </a:p>
          <a:p>
            <a:endParaRPr lang="en-US" sz="1600" dirty="0">
              <a:latin typeface="TT Commons Light" panose="02000506030000020003" pitchFamily="50" charset="0"/>
            </a:endParaRPr>
          </a:p>
          <a:p>
            <a:pPr lvl="0"/>
            <a:r>
              <a:rPr lang="en-US" sz="1600" b="1" dirty="0">
                <a:latin typeface="TT Commons Light" panose="02000506030000020003" pitchFamily="50" charset="0"/>
              </a:rPr>
              <a:t>Depigmenting effect</a:t>
            </a:r>
          </a:p>
          <a:p>
            <a:pPr lvl="0"/>
            <a:r>
              <a:rPr lang="en-US" sz="1600" dirty="0">
                <a:latin typeface="TT Commons Light" panose="02000506030000020003" pitchFamily="50" charset="0"/>
              </a:rPr>
              <a:t>By </a:t>
            </a:r>
            <a:r>
              <a:rPr lang="en-US" sz="1600" b="1" dirty="0">
                <a:latin typeface="TT Commons Light" panose="02000506030000020003" pitchFamily="50" charset="0"/>
              </a:rPr>
              <a:t>inhibiting the transfer of the melanosome from melanocytes to keratinocytes </a:t>
            </a:r>
            <a:r>
              <a:rPr lang="en-US" sz="1600" dirty="0">
                <a:latin typeface="TT Commons Light" panose="02000506030000020003" pitchFamily="50" charset="0"/>
              </a:rPr>
              <a:t>and is an ingredient with </a:t>
            </a:r>
            <a:r>
              <a:rPr lang="en-US" sz="1600" dirty="0" err="1">
                <a:latin typeface="TT Commons Light" panose="02000506030000020003" pitchFamily="50" charset="0"/>
              </a:rPr>
              <a:t>antiglycation</a:t>
            </a:r>
            <a:r>
              <a:rPr lang="en-US" sz="1600" dirty="0">
                <a:latin typeface="TT Commons Light" panose="02000506030000020003" pitchFamily="50" charset="0"/>
              </a:rPr>
              <a:t> function of proteins, thus improving skin tone by preventing it from acquiring a yellow color. </a:t>
            </a:r>
          </a:p>
          <a:p>
            <a:pPr lvl="0"/>
            <a:r>
              <a:rPr lang="en-US" sz="1600" dirty="0">
                <a:latin typeface="TT Commons Light" panose="02000506030000020003" pitchFamily="50" charset="0"/>
              </a:rPr>
              <a:t> </a:t>
            </a:r>
          </a:p>
          <a:p>
            <a:pPr lvl="0"/>
            <a:r>
              <a:rPr lang="en-US" sz="1600" b="1" dirty="0">
                <a:latin typeface="TT Commons Light" panose="02000506030000020003" pitchFamily="50" charset="0"/>
              </a:rPr>
              <a:t>Reduces impurities, minimizes pores and calms</a:t>
            </a:r>
          </a:p>
          <a:p>
            <a:pPr lvl="0"/>
            <a:r>
              <a:rPr lang="en-US" sz="1600" dirty="0">
                <a:latin typeface="TT Commons Light" panose="02000506030000020003" pitchFamily="50" charset="0"/>
              </a:rPr>
              <a:t>Improves skin texture and the appearance of pores. It relaxes skin and facial redness, homogenizing skin tone and improves the appearance of marks and scars.</a:t>
            </a:r>
          </a:p>
          <a:p>
            <a:pPr lvl="0"/>
            <a:r>
              <a:rPr lang="en-US" sz="1600" dirty="0">
                <a:latin typeface="TT Commons Light" panose="02000506030000020003" pitchFamily="50" charset="0"/>
              </a:rPr>
              <a:t> </a:t>
            </a:r>
          </a:p>
          <a:p>
            <a:pPr lvl="0"/>
            <a:r>
              <a:rPr lang="en-US" sz="1600" b="1" dirty="0">
                <a:latin typeface="TT Commons Light" panose="02000506030000020003" pitchFamily="50" charset="0"/>
              </a:rPr>
              <a:t>Anti-pollution effect</a:t>
            </a:r>
          </a:p>
          <a:p>
            <a:pPr lvl="0"/>
            <a:r>
              <a:rPr lang="en-US" sz="1600" dirty="0">
                <a:latin typeface="TT Commons Light" panose="02000506030000020003" pitchFamily="50" charset="0"/>
              </a:rPr>
              <a:t>It protects the skin from the damage of everyday life and the factors to which the skins are exposed on a daily basis such as pollution, UV radiation or tobacco.</a:t>
            </a:r>
          </a:p>
          <a:p>
            <a:pPr marL="342797" indent="-342797" algn="ctr"/>
            <a:endParaRPr lang="en-US" sz="1600" dirty="0">
              <a:latin typeface="TT Commons Light" panose="02000506030000020003" pitchFamily="50" charset="0"/>
            </a:endParaRPr>
          </a:p>
        </p:txBody>
      </p:sp>
      <p:sp>
        <p:nvSpPr>
          <p:cNvPr id="17" name="Título 8"/>
          <p:cNvSpPr>
            <a:spLocks noGrp="1"/>
          </p:cNvSpPr>
          <p:nvPr>
            <p:ph type="title"/>
          </p:nvPr>
        </p:nvSpPr>
        <p:spPr>
          <a:xfrm>
            <a:off x="699717" y="399559"/>
            <a:ext cx="1763624" cy="424603"/>
          </a:xfrm>
        </p:spPr>
        <p:txBody>
          <a:bodyPr/>
          <a:lstStyle/>
          <a:p>
            <a:r>
              <a:rPr lang="es-ES" sz="2399" spc="300" dirty="0" smtClean="0"/>
              <a:t>INGREDIENTS</a:t>
            </a:r>
            <a:endParaRPr lang="es-ES" sz="2399" spc="300" dirty="0"/>
          </a:p>
        </p:txBody>
      </p:sp>
    </p:spTree>
    <p:extLst>
      <p:ext uri="{BB962C8B-B14F-4D97-AF65-F5344CB8AC3E}">
        <p14:creationId xmlns:p14="http://schemas.microsoft.com/office/powerpoint/2010/main" val="1736114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49" y="1409309"/>
            <a:ext cx="8093951" cy="3353833"/>
          </a:xfrm>
          <a:prstGeom prst="rect">
            <a:avLst/>
          </a:prstGeom>
          <a:noFill/>
        </p:spPr>
        <p:txBody>
          <a:bodyPr wrap="square" rtlCol="0">
            <a:spAutoFit/>
          </a:bodyPr>
          <a:lstStyle/>
          <a:p>
            <a:pPr algn="just"/>
            <a:r>
              <a:rPr lang="en-US" sz="1999" b="1" dirty="0">
                <a:latin typeface="TT Commons Light" panose="02000506030000020003" pitchFamily="50" charset="0"/>
              </a:rPr>
              <a:t>Other ingredients</a:t>
            </a:r>
          </a:p>
          <a:p>
            <a:pPr algn="just"/>
            <a:endParaRPr lang="en-US" sz="1600" dirty="0">
              <a:latin typeface="TT Commons Light" panose="02000506030000020003" pitchFamily="50" charset="0"/>
            </a:endParaRPr>
          </a:p>
          <a:p>
            <a:pPr algn="just"/>
            <a:r>
              <a:rPr lang="en-US" sz="1600" b="1" dirty="0">
                <a:latin typeface="TT Commons Light" panose="02000506030000020003" pitchFamily="50" charset="0"/>
              </a:rPr>
              <a:t>Hyaluronic acid: </a:t>
            </a:r>
            <a:r>
              <a:rPr lang="en-US" sz="1600" dirty="0">
                <a:latin typeface="TT Commons Light" panose="02000506030000020003" pitchFamily="50" charset="0"/>
              </a:rPr>
              <a:t>In addition to </a:t>
            </a:r>
            <a:r>
              <a:rPr lang="en-US" sz="1600" b="1" dirty="0">
                <a:latin typeface="TT Commons Light" panose="02000506030000020003" pitchFamily="50" charset="0"/>
              </a:rPr>
              <a:t>moisturizing</a:t>
            </a:r>
            <a:r>
              <a:rPr lang="en-US" sz="1600" dirty="0">
                <a:latin typeface="TT Commons Light" panose="02000506030000020003" pitchFamily="50" charset="0"/>
              </a:rPr>
              <a:t>, hyaluronic acid improves the surface appearance of the skin and increases its elasticity and firmness. Another of its advantages is that it provides volume in the dermis producing a "filling" effect that softens wrinkles and fine lines.</a:t>
            </a:r>
          </a:p>
          <a:p>
            <a:pPr algn="just"/>
            <a:endParaRPr lang="en-US" sz="1600" dirty="0">
              <a:latin typeface="TT Commons Light" panose="02000506030000020003" pitchFamily="50" charset="0"/>
            </a:endParaRPr>
          </a:p>
          <a:p>
            <a:pPr algn="just"/>
            <a:r>
              <a:rPr lang="en-US" sz="1600" b="1" dirty="0" err="1">
                <a:latin typeface="TT Commons Light" panose="02000506030000020003" pitchFamily="50" charset="0"/>
              </a:rPr>
              <a:t>Panthenol</a:t>
            </a:r>
            <a:r>
              <a:rPr lang="en-US" sz="1600" b="1" dirty="0">
                <a:latin typeface="TT Commons Light" panose="02000506030000020003" pitchFamily="50" charset="0"/>
              </a:rPr>
              <a:t> or </a:t>
            </a:r>
            <a:r>
              <a:rPr lang="en-US" sz="1600" b="1" dirty="0" err="1">
                <a:latin typeface="TT Commons Light" panose="02000506030000020003" pitchFamily="50" charset="0"/>
              </a:rPr>
              <a:t>provitamin</a:t>
            </a:r>
            <a:r>
              <a:rPr lang="en-US" sz="1600" b="1" dirty="0">
                <a:latin typeface="TT Commons Light" panose="02000506030000020003" pitchFamily="50" charset="0"/>
              </a:rPr>
              <a:t> B5</a:t>
            </a:r>
            <a:r>
              <a:rPr lang="en-US" sz="1600" dirty="0">
                <a:latin typeface="TT Commons Light" panose="02000506030000020003" pitchFamily="50" charset="0"/>
              </a:rPr>
              <a:t>, is a precursor of vitamin B5, which when applied to the skin is able to penetrate the epidermis and metabolize quickly. It has synergistic action with </a:t>
            </a:r>
            <a:r>
              <a:rPr lang="en-US" sz="1600" dirty="0" err="1">
                <a:latin typeface="TT Commons Light" panose="02000506030000020003" pitchFamily="50" charset="0"/>
              </a:rPr>
              <a:t>niacinamide</a:t>
            </a:r>
            <a:r>
              <a:rPr lang="en-US" sz="1600" dirty="0">
                <a:latin typeface="TT Commons Light" panose="02000506030000020003" pitchFamily="50" charset="0"/>
              </a:rPr>
              <a:t> in its action against skin aging.</a:t>
            </a:r>
          </a:p>
          <a:p>
            <a:pPr algn="just"/>
            <a:endParaRPr lang="en-US" sz="1600" dirty="0">
              <a:latin typeface="TT Commons Light" panose="02000506030000020003" pitchFamily="50" charset="0"/>
            </a:endParaRPr>
          </a:p>
          <a:p>
            <a:pPr algn="just"/>
            <a:r>
              <a:rPr lang="en-US" sz="1600" dirty="0">
                <a:latin typeface="TT Commons Light" panose="02000506030000020003" pitchFamily="50" charset="0"/>
              </a:rPr>
              <a:t>It is a repairing ingredient that promotes skin regeneration processes by helping to repair barrier function and thus reduce your water loss. It is also able to attract and retain water so it increases its </a:t>
            </a:r>
            <a:r>
              <a:rPr lang="en-US" sz="1600" b="1" dirty="0">
                <a:latin typeface="TT Commons Light" panose="02000506030000020003" pitchFamily="50" charset="0"/>
              </a:rPr>
              <a:t>moisturizing properties</a:t>
            </a:r>
            <a:r>
              <a:rPr lang="en-US" sz="1600" dirty="0">
                <a:latin typeface="TT Commons Light" panose="02000506030000020003" pitchFamily="50" charset="0"/>
              </a:rPr>
              <a:t>. Finally it has a calming effect.</a:t>
            </a:r>
          </a:p>
        </p:txBody>
      </p:sp>
      <p:sp>
        <p:nvSpPr>
          <p:cNvPr id="17" name="Título 8"/>
          <p:cNvSpPr>
            <a:spLocks noGrp="1"/>
          </p:cNvSpPr>
          <p:nvPr>
            <p:ph type="title"/>
          </p:nvPr>
        </p:nvSpPr>
        <p:spPr>
          <a:xfrm>
            <a:off x="699717" y="399559"/>
            <a:ext cx="1763624" cy="424603"/>
          </a:xfrm>
        </p:spPr>
        <p:txBody>
          <a:bodyPr/>
          <a:lstStyle/>
          <a:p>
            <a:r>
              <a:rPr lang="es-ES" sz="2399" spc="300" dirty="0" smtClean="0"/>
              <a:t>INGREDIENTS</a:t>
            </a:r>
            <a:endParaRPr lang="es-ES" sz="2399" spc="300" dirty="0"/>
          </a:p>
        </p:txBody>
      </p:sp>
    </p:spTree>
    <p:extLst>
      <p:ext uri="{BB962C8B-B14F-4D97-AF65-F5344CB8AC3E}">
        <p14:creationId xmlns:p14="http://schemas.microsoft.com/office/powerpoint/2010/main" val="3078755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9334116" y="5105922"/>
            <a:ext cx="100353" cy="461537"/>
          </a:xfrm>
          <a:prstGeom prst="rect">
            <a:avLst/>
          </a:prstGeom>
        </p:spPr>
        <p:txBody>
          <a:bodyPr vert="horz" wrap="square" lIns="0" tIns="0" rIns="0" bIns="0" rtlCol="0">
            <a:spAutoFit/>
          </a:bodyPr>
          <a:lstStyle/>
          <a:p>
            <a:pPr marL="21505">
              <a:lnSpc>
                <a:spcPts val="898"/>
              </a:lnSpc>
            </a:pPr>
            <a:fld id="{81D60167-4931-47E6-BA6A-407CBD079E47}" type="slidenum">
              <a:rPr sz="875" spc="6" dirty="0">
                <a:solidFill>
                  <a:srgbClr val="888888"/>
                </a:solidFill>
                <a:latin typeface="Carlito"/>
                <a:cs typeface="Carlito"/>
              </a:rPr>
              <a:pPr marL="21505">
                <a:lnSpc>
                  <a:spcPts val="898"/>
                </a:lnSpc>
              </a:pPr>
              <a:t>2</a:t>
            </a:fld>
            <a:endParaRPr sz="875">
              <a:latin typeface="Carlito"/>
              <a:cs typeface="Carlito"/>
            </a:endParaRPr>
          </a:p>
        </p:txBody>
      </p:sp>
      <p:sp>
        <p:nvSpPr>
          <p:cNvPr id="6" name="object 6"/>
          <p:cNvSpPr txBox="1"/>
          <p:nvPr/>
        </p:nvSpPr>
        <p:spPr>
          <a:xfrm>
            <a:off x="807104" y="1247097"/>
            <a:ext cx="3256461" cy="2031135"/>
          </a:xfrm>
          <a:prstGeom prst="rect">
            <a:avLst/>
          </a:prstGeom>
        </p:spPr>
        <p:txBody>
          <a:bodyPr vert="horz" wrap="square" lIns="0" tIns="131892" rIns="0" bIns="0" rtlCol="0">
            <a:spAutoFit/>
          </a:bodyPr>
          <a:lstStyle/>
          <a:p>
            <a:pPr marL="200712" indent="-193902">
              <a:spcBef>
                <a:spcPts val="1039"/>
              </a:spcBef>
              <a:buAutoNum type="arabicPeriod"/>
              <a:tabLst>
                <a:tab pos="201070" algn="l"/>
              </a:tabLst>
            </a:pPr>
            <a:r>
              <a:rPr lang="es-ES" dirty="0" smtClean="0">
                <a:latin typeface="Bebas Neue Regular" panose="00000500000000000000" pitchFamily="50" charset="0"/>
                <a:cs typeface="Carlito"/>
              </a:rPr>
              <a:t>PRESENTATION VITAL AGE</a:t>
            </a:r>
          </a:p>
          <a:p>
            <a:pPr marL="200712" indent="-193902">
              <a:spcBef>
                <a:spcPts val="1039"/>
              </a:spcBef>
              <a:buAutoNum type="arabicPeriod"/>
              <a:tabLst>
                <a:tab pos="201070" algn="l"/>
              </a:tabLst>
            </a:pPr>
            <a:r>
              <a:rPr lang="es-ES" dirty="0" smtClean="0">
                <a:latin typeface="Bebas Neue Regular" panose="00000500000000000000" pitchFamily="50" charset="0"/>
                <a:cs typeface="Carlito"/>
              </a:rPr>
              <a:t>SKIN AGING: </a:t>
            </a:r>
            <a:r>
              <a:rPr lang="es-ES" dirty="0" err="1" smtClean="0">
                <a:latin typeface="Bebas Neue Regular" panose="00000500000000000000" pitchFamily="50" charset="0"/>
                <a:cs typeface="Carlito"/>
              </a:rPr>
              <a:t>wrinkles</a:t>
            </a:r>
            <a:endParaRPr lang="es-ES" dirty="0" smtClean="0">
              <a:latin typeface="Bebas Neue Regular" panose="00000500000000000000" pitchFamily="50" charset="0"/>
              <a:cs typeface="Carlito"/>
            </a:endParaRPr>
          </a:p>
          <a:p>
            <a:pPr marL="200712" indent="-193902">
              <a:spcBef>
                <a:spcPts val="1039"/>
              </a:spcBef>
              <a:buAutoNum type="arabicPeriod"/>
              <a:tabLst>
                <a:tab pos="201070" algn="l"/>
              </a:tabLst>
            </a:pPr>
            <a:r>
              <a:rPr lang="es-ES" dirty="0" smtClean="0">
                <a:latin typeface="Bebas Neue Regular" panose="00000500000000000000" pitchFamily="50" charset="0"/>
                <a:cs typeface="Carlito"/>
              </a:rPr>
              <a:t>INGREDIENTS</a:t>
            </a:r>
            <a:endParaRPr dirty="0">
              <a:latin typeface="Bebas Neue Regular" panose="00000500000000000000" pitchFamily="50" charset="0"/>
              <a:cs typeface="Carlito"/>
            </a:endParaRPr>
          </a:p>
          <a:p>
            <a:pPr marL="200712" indent="-193902">
              <a:spcBef>
                <a:spcPts val="982"/>
              </a:spcBef>
              <a:buAutoNum type="arabicPeriod"/>
              <a:tabLst>
                <a:tab pos="201070" algn="l"/>
              </a:tabLst>
            </a:pPr>
            <a:r>
              <a:rPr lang="es-ES" dirty="0" smtClean="0">
                <a:latin typeface="Bebas Neue Regular" panose="00000500000000000000" pitchFamily="50" charset="0"/>
                <a:cs typeface="Carlito"/>
              </a:rPr>
              <a:t>HOME CARE PRODUCTS</a:t>
            </a:r>
          </a:p>
          <a:p>
            <a:pPr marL="200712" indent="-193902">
              <a:spcBef>
                <a:spcPts val="982"/>
              </a:spcBef>
              <a:buAutoNum type="arabicPeriod"/>
              <a:tabLst>
                <a:tab pos="201070" algn="l"/>
              </a:tabLst>
            </a:pPr>
            <a:r>
              <a:rPr lang="es-ES" dirty="0" smtClean="0">
                <a:latin typeface="Bebas Neue Regular" panose="00000500000000000000" pitchFamily="50" charset="0"/>
                <a:cs typeface="Carlito"/>
              </a:rPr>
              <a:t>PROESSIONAL PROGRAM</a:t>
            </a:r>
          </a:p>
        </p:txBody>
      </p:sp>
      <p:sp>
        <p:nvSpPr>
          <p:cNvPr id="10" name="Título 8"/>
          <p:cNvSpPr>
            <a:spLocks noGrp="1"/>
          </p:cNvSpPr>
          <p:nvPr>
            <p:ph type="title"/>
          </p:nvPr>
        </p:nvSpPr>
        <p:spPr>
          <a:xfrm>
            <a:off x="699718" y="444931"/>
            <a:ext cx="730969" cy="332270"/>
          </a:xfrm>
        </p:spPr>
        <p:txBody>
          <a:bodyPr/>
          <a:lstStyle/>
          <a:p>
            <a:r>
              <a:rPr lang="es-ES" sz="2399" spc="300" dirty="0" smtClean="0">
                <a:latin typeface="Bebas Neue Regular" panose="00000500000000000000" pitchFamily="50" charset="0"/>
              </a:rPr>
              <a:t>INDEX</a:t>
            </a:r>
            <a:endParaRPr lang="es-ES" sz="2399" spc="300" dirty="0">
              <a:latin typeface="Bebas Neue Regular" panose="00000500000000000000" pitchFamily="50" charset="0"/>
            </a:endParaRPr>
          </a:p>
        </p:txBody>
      </p:sp>
    </p:spTree>
    <p:extLst>
      <p:ext uri="{BB962C8B-B14F-4D97-AF65-F5344CB8AC3E}">
        <p14:creationId xmlns:p14="http://schemas.microsoft.com/office/powerpoint/2010/main" val="469766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615504" y="1056506"/>
            <a:ext cx="8093951" cy="4031873"/>
          </a:xfrm>
          <a:prstGeom prst="rect">
            <a:avLst/>
          </a:prstGeom>
          <a:noFill/>
        </p:spPr>
        <p:txBody>
          <a:bodyPr wrap="square" rtlCol="0">
            <a:spAutoFit/>
          </a:bodyPr>
          <a:lstStyle/>
          <a:p>
            <a:r>
              <a:rPr lang="en-US" sz="1600" b="1" dirty="0">
                <a:latin typeface="TT Commons Light" panose="02000506030000020003" pitchFamily="50" charset="0"/>
              </a:rPr>
              <a:t>Retinol palmitate </a:t>
            </a:r>
            <a:endParaRPr lang="en-US" sz="1600" dirty="0">
              <a:latin typeface="TT Commons Light" panose="02000506030000020003" pitchFamily="50" charset="0"/>
            </a:endParaRPr>
          </a:p>
          <a:p>
            <a:r>
              <a:rPr lang="en-US" sz="1600" dirty="0">
                <a:latin typeface="TT Commons Light" panose="02000506030000020003" pitchFamily="50" charset="0"/>
              </a:rPr>
              <a:t>It increases cell regeneration and </a:t>
            </a:r>
            <a:r>
              <a:rPr lang="en-US" sz="1600" b="1" dirty="0">
                <a:latin typeface="TT Commons Light" panose="02000506030000020003" pitchFamily="50" charset="0"/>
              </a:rPr>
              <a:t>stimulates collagen and elastin </a:t>
            </a:r>
            <a:r>
              <a:rPr lang="en-US" sz="1600" dirty="0">
                <a:latin typeface="TT Commons Light" panose="02000506030000020003" pitchFamily="50" charset="0"/>
              </a:rPr>
              <a:t>synthesis, increasing the elasticity and smoothness of the skin and reducing the depth of wrinkles and expression lines. It provides an exfoliating effect that helps to fade the stains. In addition, it has a powerful effect neutralizing free radicals that provides protection against </a:t>
            </a:r>
            <a:r>
              <a:rPr lang="en-US" sz="1600" dirty="0" err="1">
                <a:latin typeface="TT Commons Light" panose="02000506030000020003" pitchFamily="50" charset="0"/>
              </a:rPr>
              <a:t>photoaging</a:t>
            </a:r>
            <a:r>
              <a:rPr lang="en-US" sz="1600" dirty="0">
                <a:latin typeface="TT Commons Light" panose="02000506030000020003" pitchFamily="50" charset="0"/>
              </a:rPr>
              <a:t>. </a:t>
            </a:r>
          </a:p>
          <a:p>
            <a:endParaRPr lang="en-US" sz="1600" dirty="0">
              <a:latin typeface="TT Commons Light" panose="02000506030000020003" pitchFamily="50" charset="0"/>
            </a:endParaRPr>
          </a:p>
          <a:p>
            <a:r>
              <a:rPr lang="en-US" sz="1600" b="1" dirty="0" err="1">
                <a:latin typeface="TT Commons Light" panose="02000506030000020003" pitchFamily="50" charset="0"/>
              </a:rPr>
              <a:t>Shea</a:t>
            </a:r>
            <a:r>
              <a:rPr lang="en-US" sz="1600" b="1" dirty="0">
                <a:latin typeface="TT Commons Light" panose="02000506030000020003" pitchFamily="50" charset="0"/>
              </a:rPr>
              <a:t> </a:t>
            </a:r>
            <a:r>
              <a:rPr lang="en-US" sz="1600" b="1" dirty="0" smtClean="0">
                <a:latin typeface="TT Commons Light" panose="02000506030000020003" pitchFamily="50" charset="0"/>
              </a:rPr>
              <a:t>butter </a:t>
            </a:r>
            <a:endParaRPr lang="en-US" sz="1600" dirty="0">
              <a:latin typeface="TT Commons Light" panose="02000506030000020003" pitchFamily="50" charset="0"/>
            </a:endParaRPr>
          </a:p>
          <a:p>
            <a:r>
              <a:rPr lang="en-US" sz="1600" dirty="0">
                <a:latin typeface="TT Commons Light" panose="02000506030000020003" pitchFamily="50" charset="0"/>
              </a:rPr>
              <a:t>Ingredient with </a:t>
            </a:r>
            <a:r>
              <a:rPr lang="en-US" sz="1600" b="1" dirty="0">
                <a:latin typeface="TT Commons Light" panose="02000506030000020003" pitchFamily="50" charset="0"/>
              </a:rPr>
              <a:t>powerful nourishing </a:t>
            </a:r>
            <a:r>
              <a:rPr lang="en-US" sz="1600" dirty="0">
                <a:latin typeface="TT Commons Light" panose="02000506030000020003" pitchFamily="50" charset="0"/>
              </a:rPr>
              <a:t>properties, softening and restoring skin balance. In addition, it is a powerful cell regenerator of natural origin. It provides vitality and luminosity and improves the skin barrier thus avoiding excessive dehydration and protecting it from climatic aggressions and pollution. It is very effective regenerating aged, dry, dehydrated, irritated and dull-colored </a:t>
            </a:r>
            <a:r>
              <a:rPr lang="en-US" sz="1600" dirty="0" smtClean="0">
                <a:latin typeface="TT Commons Light" panose="02000506030000020003" pitchFamily="50" charset="0"/>
              </a:rPr>
              <a:t>skin</a:t>
            </a:r>
          </a:p>
          <a:p>
            <a:endParaRPr lang="en-US" sz="1600" dirty="0" smtClean="0">
              <a:latin typeface="TT Commons Light" panose="02000506030000020003" pitchFamily="50" charset="0"/>
            </a:endParaRPr>
          </a:p>
          <a:p>
            <a:r>
              <a:rPr lang="en-US" sz="1600" b="1" dirty="0" err="1">
                <a:latin typeface="TT Commons Light" panose="02000506030000020003" pitchFamily="50" charset="0"/>
              </a:rPr>
              <a:t>Hypericum</a:t>
            </a:r>
            <a:r>
              <a:rPr lang="en-US" sz="1600" b="1" dirty="0">
                <a:latin typeface="TT Commons Light" panose="02000506030000020003" pitchFamily="50" charset="0"/>
              </a:rPr>
              <a:t> </a:t>
            </a:r>
            <a:r>
              <a:rPr lang="en-US" sz="1600" b="1" dirty="0" err="1">
                <a:latin typeface="TT Commons Light" panose="02000506030000020003" pitchFamily="50" charset="0"/>
              </a:rPr>
              <a:t>Perforatum</a:t>
            </a:r>
            <a:r>
              <a:rPr lang="en-US" sz="1600" dirty="0">
                <a:latin typeface="TT Commons Light" panose="02000506030000020003" pitchFamily="50" charset="0"/>
              </a:rPr>
              <a:t>: known as St. John's </a:t>
            </a:r>
            <a:r>
              <a:rPr lang="en-US" sz="1600" dirty="0" err="1">
                <a:latin typeface="TT Commons Light" panose="02000506030000020003" pitchFamily="50" charset="0"/>
              </a:rPr>
              <a:t>wort</a:t>
            </a:r>
            <a:r>
              <a:rPr lang="en-US" sz="1600" dirty="0">
                <a:latin typeface="TT Commons Light" panose="02000506030000020003" pitchFamily="50" charset="0"/>
              </a:rPr>
              <a:t>, it can help reduce swelling and soothe irritated skin. It also has antioxidant properties, which means it can help protect the skin from premature ageing. In addition, </a:t>
            </a:r>
            <a:r>
              <a:rPr lang="en-US" sz="1600" dirty="0" err="1">
                <a:latin typeface="TT Commons Light" panose="02000506030000020003" pitchFamily="50" charset="0"/>
              </a:rPr>
              <a:t>Hypericum</a:t>
            </a:r>
            <a:r>
              <a:rPr lang="en-US" sz="1600" dirty="0">
                <a:latin typeface="TT Commons Light" panose="02000506030000020003" pitchFamily="50" charset="0"/>
              </a:rPr>
              <a:t> </a:t>
            </a:r>
            <a:r>
              <a:rPr lang="en-US" sz="1600" dirty="0" err="1">
                <a:latin typeface="TT Commons Light" panose="02000506030000020003" pitchFamily="50" charset="0"/>
              </a:rPr>
              <a:t>perforatum</a:t>
            </a:r>
            <a:r>
              <a:rPr lang="en-US" sz="1600" dirty="0">
                <a:latin typeface="TT Commons Light" panose="02000506030000020003" pitchFamily="50" charset="0"/>
              </a:rPr>
              <a:t> oil has a positive effect on skin regeneration, which can improve the appearance and overall health of the skin.</a:t>
            </a:r>
            <a:endParaRPr lang="en-US" sz="1600" dirty="0">
              <a:latin typeface="TT Commons Light" panose="02000506030000020003" pitchFamily="50" charset="0"/>
            </a:endParaRPr>
          </a:p>
        </p:txBody>
      </p:sp>
      <p:sp>
        <p:nvSpPr>
          <p:cNvPr id="17" name="Título 8"/>
          <p:cNvSpPr>
            <a:spLocks noGrp="1"/>
          </p:cNvSpPr>
          <p:nvPr>
            <p:ph type="title"/>
          </p:nvPr>
        </p:nvSpPr>
        <p:spPr>
          <a:xfrm>
            <a:off x="699717" y="399559"/>
            <a:ext cx="1763624" cy="424603"/>
          </a:xfrm>
        </p:spPr>
        <p:txBody>
          <a:bodyPr/>
          <a:lstStyle/>
          <a:p>
            <a:r>
              <a:rPr lang="es-ES" sz="2399" spc="300" dirty="0" smtClean="0"/>
              <a:t>INGREDIENTS</a:t>
            </a:r>
            <a:endParaRPr lang="es-ES" sz="2399" spc="300" dirty="0"/>
          </a:p>
        </p:txBody>
      </p:sp>
    </p:spTree>
    <p:extLst>
      <p:ext uri="{BB962C8B-B14F-4D97-AF65-F5344CB8AC3E}">
        <p14:creationId xmlns:p14="http://schemas.microsoft.com/office/powerpoint/2010/main" val="2963110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2819171" y="3028268"/>
            <a:ext cx="4826386" cy="738215"/>
          </a:xfrm>
          <a:prstGeom prst="rect">
            <a:avLst/>
          </a:prstGeom>
          <a:noFill/>
        </p:spPr>
        <p:txBody>
          <a:bodyPr wrap="none" rtlCol="0">
            <a:spAutoFit/>
          </a:bodyPr>
          <a:lstStyle/>
          <a:p>
            <a:pPr algn="ctr">
              <a:lnSpc>
                <a:spcPct val="150000"/>
              </a:lnSpc>
            </a:pPr>
            <a:r>
              <a:rPr lang="es-ES" sz="2798" b="1" dirty="0" smtClean="0">
                <a:latin typeface="Gotham Rounded Book" pitchFamily="50" charset="0"/>
                <a:cs typeface="Gotham Book" pitchFamily="50" charset="0"/>
              </a:rPr>
              <a:t>HOME CARE PRODUCTS</a:t>
            </a:r>
            <a:endParaRPr lang="es-ES" sz="2798" dirty="0">
              <a:latin typeface="Gotham Rounded Book" pitchFamily="50" charset="0"/>
              <a:cs typeface="Gotham Book" pitchFamily="50" charset="0"/>
            </a:endParaRPr>
          </a:p>
        </p:txBody>
      </p:sp>
      <p:pic>
        <p:nvPicPr>
          <p:cNvPr id="6" name="Imagen 5"/>
          <p:cNvPicPr>
            <a:picLocks noChangeAspect="1"/>
          </p:cNvPicPr>
          <p:nvPr/>
        </p:nvPicPr>
        <p:blipFill>
          <a:blip r:embed="rId3"/>
          <a:stretch>
            <a:fillRect/>
          </a:stretch>
        </p:blipFill>
        <p:spPr>
          <a:xfrm>
            <a:off x="4054785" y="428635"/>
            <a:ext cx="2355228" cy="1959877"/>
          </a:xfrm>
          <a:prstGeom prst="rect">
            <a:avLst/>
          </a:prstGeom>
        </p:spPr>
      </p:pic>
    </p:spTree>
    <p:extLst>
      <p:ext uri="{BB962C8B-B14F-4D97-AF65-F5344CB8AC3E}">
        <p14:creationId xmlns:p14="http://schemas.microsoft.com/office/powerpoint/2010/main" val="3737418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8350224" y="4725712"/>
            <a:ext cx="1039086" cy="425785"/>
          </a:xfrm>
          <a:prstGeom prst="rect">
            <a:avLst/>
          </a:prstGeom>
          <a:blipFill>
            <a:blip r:embed="rId2" cstate="print"/>
            <a:stretch>
              <a:fillRect/>
            </a:stretch>
          </a:blipFill>
        </p:spPr>
        <p:txBody>
          <a:bodyPr wrap="square" lIns="0" tIns="0" rIns="0" bIns="0" rtlCol="0"/>
          <a:lstStyle/>
          <a:p>
            <a:endParaRPr sz="597"/>
          </a:p>
        </p:txBody>
      </p:sp>
      <p:sp>
        <p:nvSpPr>
          <p:cNvPr id="42" name="Título 41"/>
          <p:cNvSpPr>
            <a:spLocks noGrp="1"/>
          </p:cNvSpPr>
          <p:nvPr>
            <p:ph type="title"/>
          </p:nvPr>
        </p:nvSpPr>
        <p:spPr>
          <a:xfrm>
            <a:off x="699717" y="444931"/>
            <a:ext cx="3226396" cy="332270"/>
          </a:xfrm>
        </p:spPr>
        <p:txBody>
          <a:bodyPr/>
          <a:lstStyle/>
          <a:p>
            <a:r>
              <a:rPr lang="es-ES" sz="2399" spc="300" dirty="0" err="1">
                <a:latin typeface="Bebas Neue Regular" panose="00000500000000000000" pitchFamily="50" charset="0"/>
              </a:rPr>
              <a:t>Products</a:t>
            </a:r>
            <a:r>
              <a:rPr lang="es-ES" sz="2399" spc="300" dirty="0">
                <a:latin typeface="Bebas Neue Regular" panose="00000500000000000000" pitchFamily="50" charset="0"/>
              </a:rPr>
              <a:t> VITAL AGE LINE</a:t>
            </a:r>
            <a:endParaRPr lang="es-ES" sz="2399" spc="300" dirty="0">
              <a:solidFill>
                <a:schemeClr val="tx1"/>
              </a:solidFill>
              <a:latin typeface="Bebas Neue Regular" panose="00000500000000000000" pitchFamily="50" charset="0"/>
            </a:endParaRPr>
          </a:p>
        </p:txBody>
      </p:sp>
      <p:sp>
        <p:nvSpPr>
          <p:cNvPr id="50" name="object 8"/>
          <p:cNvSpPr/>
          <p:nvPr/>
        </p:nvSpPr>
        <p:spPr>
          <a:xfrm>
            <a:off x="905836" y="4732836"/>
            <a:ext cx="1534544" cy="425785"/>
          </a:xfrm>
          <a:prstGeom prst="rect">
            <a:avLst/>
          </a:prstGeom>
          <a:blipFill>
            <a:blip r:embed="rId3" cstate="print"/>
            <a:stretch>
              <a:fillRect/>
            </a:stretch>
          </a:blipFill>
        </p:spPr>
        <p:txBody>
          <a:bodyPr wrap="square" lIns="0" tIns="0" rIns="0" bIns="0" rtlCol="0"/>
          <a:lstStyle/>
          <a:p>
            <a:endParaRPr sz="597"/>
          </a:p>
        </p:txBody>
      </p:sp>
      <p:sp>
        <p:nvSpPr>
          <p:cNvPr id="51" name="object 9"/>
          <p:cNvSpPr/>
          <p:nvPr/>
        </p:nvSpPr>
        <p:spPr>
          <a:xfrm>
            <a:off x="678326" y="4690067"/>
            <a:ext cx="1595508" cy="33116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chemeClr val="bg2">
              <a:lumMod val="90000"/>
            </a:schemeClr>
          </a:solidFill>
          <a:ln>
            <a:noFill/>
          </a:ln>
        </p:spPr>
        <p:txBody>
          <a:bodyPr wrap="square" lIns="0" tIns="0" rIns="0" bIns="0" rtlCol="0"/>
          <a:lstStyle/>
          <a:p>
            <a:endParaRPr sz="597"/>
          </a:p>
        </p:txBody>
      </p:sp>
      <p:sp>
        <p:nvSpPr>
          <p:cNvPr id="52" name="object 10"/>
          <p:cNvSpPr/>
          <p:nvPr/>
        </p:nvSpPr>
        <p:spPr>
          <a:xfrm>
            <a:off x="704556" y="4744877"/>
            <a:ext cx="1941476" cy="331166"/>
          </a:xfrm>
          <a:custGeom>
            <a:avLst/>
            <a:gdLst/>
            <a:ahLst/>
            <a:cxnLst/>
            <a:rect l="l" t="t" r="r" b="b"/>
            <a:pathLst>
              <a:path w="3439795" h="586740">
                <a:moveTo>
                  <a:pt x="0" y="97790"/>
                </a:moveTo>
                <a:lnTo>
                  <a:pt x="7684" y="59723"/>
                </a:lnTo>
                <a:lnTo>
                  <a:pt x="28640" y="28640"/>
                </a:lnTo>
                <a:lnTo>
                  <a:pt x="59723" y="7684"/>
                </a:lnTo>
                <a:lnTo>
                  <a:pt x="97789" y="0"/>
                </a:lnTo>
                <a:lnTo>
                  <a:pt x="3341878" y="0"/>
                </a:lnTo>
                <a:lnTo>
                  <a:pt x="3379928" y="7684"/>
                </a:lnTo>
                <a:lnTo>
                  <a:pt x="3411013" y="28640"/>
                </a:lnTo>
                <a:lnTo>
                  <a:pt x="3431978" y="59723"/>
                </a:lnTo>
                <a:lnTo>
                  <a:pt x="3439667" y="97790"/>
                </a:lnTo>
                <a:lnTo>
                  <a:pt x="3439667" y="488950"/>
                </a:lnTo>
                <a:lnTo>
                  <a:pt x="3431978" y="527011"/>
                </a:lnTo>
                <a:lnTo>
                  <a:pt x="3411013" y="558095"/>
                </a:lnTo>
                <a:lnTo>
                  <a:pt x="3379928" y="579054"/>
                </a:lnTo>
                <a:lnTo>
                  <a:pt x="3341878" y="586740"/>
                </a:lnTo>
                <a:lnTo>
                  <a:pt x="97789" y="586740"/>
                </a:lnTo>
                <a:lnTo>
                  <a:pt x="59723" y="579054"/>
                </a:lnTo>
                <a:lnTo>
                  <a:pt x="28640" y="558095"/>
                </a:lnTo>
                <a:lnTo>
                  <a:pt x="7684" y="527011"/>
                </a:lnTo>
                <a:lnTo>
                  <a:pt x="0" y="488950"/>
                </a:lnTo>
                <a:lnTo>
                  <a:pt x="0" y="97790"/>
                </a:lnTo>
                <a:close/>
              </a:path>
            </a:pathLst>
          </a:custGeom>
          <a:ln w="9144">
            <a:noFill/>
          </a:ln>
        </p:spPr>
        <p:txBody>
          <a:bodyPr wrap="square" lIns="0" tIns="0" rIns="0" bIns="0" rtlCol="0"/>
          <a:lstStyle/>
          <a:p>
            <a:endParaRPr sz="597"/>
          </a:p>
        </p:txBody>
      </p:sp>
      <p:sp>
        <p:nvSpPr>
          <p:cNvPr id="53" name="object 14"/>
          <p:cNvSpPr txBox="1"/>
          <p:nvPr/>
        </p:nvSpPr>
        <p:spPr>
          <a:xfrm>
            <a:off x="1157615" y="4725712"/>
            <a:ext cx="1276994" cy="253391"/>
          </a:xfrm>
          <a:prstGeom prst="rect">
            <a:avLst/>
          </a:prstGeom>
        </p:spPr>
        <p:txBody>
          <a:bodyPr vert="horz" wrap="square" lIns="0" tIns="7168" rIns="0" bIns="0" rtlCol="0">
            <a:spAutoFit/>
          </a:bodyPr>
          <a:lstStyle/>
          <a:p>
            <a:pPr marL="7168">
              <a:spcBef>
                <a:spcPts val="56"/>
              </a:spcBef>
            </a:pPr>
            <a:r>
              <a:rPr lang="es-ES" sz="1600" dirty="0">
                <a:solidFill>
                  <a:schemeClr val="tx1">
                    <a:lumMod val="50000"/>
                    <a:lumOff val="50000"/>
                  </a:schemeClr>
                </a:solidFill>
                <a:latin typeface="Bebas Neue Regular" panose="00000500000000000000" pitchFamily="50" charset="0"/>
                <a:cs typeface="Carlito"/>
              </a:rPr>
              <a:t>SERUM 2</a:t>
            </a:r>
            <a:endParaRPr sz="1600" dirty="0">
              <a:solidFill>
                <a:schemeClr val="tx1">
                  <a:lumMod val="50000"/>
                  <a:lumOff val="50000"/>
                </a:schemeClr>
              </a:solidFill>
              <a:latin typeface="Bebas Neue Regular" panose="00000500000000000000" pitchFamily="50" charset="0"/>
              <a:cs typeface="Carlito"/>
            </a:endParaRPr>
          </a:p>
        </p:txBody>
      </p:sp>
      <p:sp>
        <p:nvSpPr>
          <p:cNvPr id="47" name="object 9"/>
          <p:cNvSpPr/>
          <p:nvPr/>
        </p:nvSpPr>
        <p:spPr>
          <a:xfrm>
            <a:off x="5963286" y="4709893"/>
            <a:ext cx="1595507" cy="33116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chemeClr val="bg2">
              <a:lumMod val="90000"/>
            </a:schemeClr>
          </a:solidFill>
          <a:ln>
            <a:noFill/>
          </a:ln>
        </p:spPr>
        <p:txBody>
          <a:bodyPr wrap="square" lIns="0" tIns="0" rIns="0" bIns="0" rtlCol="0"/>
          <a:lstStyle/>
          <a:p>
            <a:endParaRPr sz="597"/>
          </a:p>
        </p:txBody>
      </p:sp>
      <p:sp>
        <p:nvSpPr>
          <p:cNvPr id="54" name="object 20"/>
          <p:cNvSpPr txBox="1"/>
          <p:nvPr/>
        </p:nvSpPr>
        <p:spPr>
          <a:xfrm>
            <a:off x="6049277" y="4757922"/>
            <a:ext cx="1649734" cy="253391"/>
          </a:xfrm>
          <a:prstGeom prst="rect">
            <a:avLst/>
          </a:prstGeom>
        </p:spPr>
        <p:txBody>
          <a:bodyPr vert="horz" wrap="square" lIns="0" tIns="7168" rIns="0" bIns="0" rtlCol="0">
            <a:spAutoFit/>
          </a:bodyPr>
          <a:lstStyle/>
          <a:p>
            <a:pPr marL="7168">
              <a:spcBef>
                <a:spcPts val="56"/>
              </a:spcBef>
            </a:pPr>
            <a:r>
              <a:rPr lang="es-ES" sz="1600" dirty="0">
                <a:solidFill>
                  <a:schemeClr val="tx1">
                    <a:lumMod val="50000"/>
                    <a:lumOff val="50000"/>
                  </a:schemeClr>
                </a:solidFill>
                <a:latin typeface="Bebas Neue Regular" panose="00000500000000000000" pitchFamily="50" charset="0"/>
                <a:cs typeface="Carlito"/>
              </a:rPr>
              <a:t>WRINKLE ATTACK DAY</a:t>
            </a:r>
            <a:endParaRPr sz="1600" dirty="0">
              <a:solidFill>
                <a:schemeClr val="tx1">
                  <a:lumMod val="50000"/>
                  <a:lumOff val="50000"/>
                </a:schemeClr>
              </a:solidFill>
              <a:latin typeface="Bebas Neue Regular" panose="00000500000000000000" pitchFamily="50" charset="0"/>
              <a:cs typeface="Carlito"/>
            </a:endParaRPr>
          </a:p>
        </p:txBody>
      </p:sp>
      <p:sp>
        <p:nvSpPr>
          <p:cNvPr id="46" name="object 9"/>
          <p:cNvSpPr/>
          <p:nvPr/>
        </p:nvSpPr>
        <p:spPr>
          <a:xfrm>
            <a:off x="7770034" y="4709893"/>
            <a:ext cx="1595508" cy="33116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chemeClr val="bg2">
              <a:lumMod val="90000"/>
            </a:schemeClr>
          </a:solidFill>
          <a:ln>
            <a:noFill/>
          </a:ln>
        </p:spPr>
        <p:txBody>
          <a:bodyPr wrap="square" lIns="0" tIns="0" rIns="0" bIns="0" rtlCol="0"/>
          <a:lstStyle/>
          <a:p>
            <a:endParaRPr sz="597"/>
          </a:p>
        </p:txBody>
      </p:sp>
      <p:sp>
        <p:nvSpPr>
          <p:cNvPr id="56" name="object 32"/>
          <p:cNvSpPr txBox="1"/>
          <p:nvPr/>
        </p:nvSpPr>
        <p:spPr>
          <a:xfrm>
            <a:off x="7996403" y="4743127"/>
            <a:ext cx="1353162" cy="253391"/>
          </a:xfrm>
          <a:prstGeom prst="rect">
            <a:avLst/>
          </a:prstGeom>
        </p:spPr>
        <p:txBody>
          <a:bodyPr vert="horz" wrap="square" lIns="0" tIns="7168" rIns="0" bIns="0" rtlCol="0">
            <a:spAutoFit/>
          </a:bodyPr>
          <a:lstStyle/>
          <a:p>
            <a:pPr marL="7168">
              <a:spcBef>
                <a:spcPts val="56"/>
              </a:spcBef>
            </a:pPr>
            <a:r>
              <a:rPr lang="es-ES" sz="1600" dirty="0">
                <a:solidFill>
                  <a:schemeClr val="tx1">
                    <a:lumMod val="50000"/>
                    <a:lumOff val="50000"/>
                  </a:schemeClr>
                </a:solidFill>
                <a:latin typeface="Bebas Neue Regular" panose="00000500000000000000" pitchFamily="50" charset="0"/>
                <a:cs typeface="Carlito"/>
              </a:rPr>
              <a:t>EYE WRINKLE ATTACK</a:t>
            </a:r>
            <a:endParaRPr sz="1600" dirty="0">
              <a:solidFill>
                <a:schemeClr val="tx1">
                  <a:lumMod val="50000"/>
                  <a:lumOff val="50000"/>
                </a:schemeClr>
              </a:solidFill>
              <a:latin typeface="Bebas Neue Regular" panose="00000500000000000000" pitchFamily="50" charset="0"/>
              <a:cs typeface="Carlito"/>
            </a:endParaRPr>
          </a:p>
        </p:txBody>
      </p:sp>
      <p:grpSp>
        <p:nvGrpSpPr>
          <p:cNvPr id="4" name="Grupo 3"/>
          <p:cNvGrpSpPr/>
          <p:nvPr/>
        </p:nvGrpSpPr>
        <p:grpSpPr>
          <a:xfrm>
            <a:off x="4156559" y="4697672"/>
            <a:ext cx="1750284" cy="331166"/>
            <a:chOff x="2908869" y="4732778"/>
            <a:chExt cx="1750770" cy="331258"/>
          </a:xfrm>
        </p:grpSpPr>
        <p:sp>
          <p:nvSpPr>
            <p:cNvPr id="48" name="object 9"/>
            <p:cNvSpPr/>
            <p:nvPr/>
          </p:nvSpPr>
          <p:spPr>
            <a:xfrm>
              <a:off x="2908869" y="4732778"/>
              <a:ext cx="1595951"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chemeClr val="bg2">
                <a:lumMod val="90000"/>
              </a:schemeClr>
            </a:solidFill>
            <a:ln>
              <a:noFill/>
            </a:ln>
          </p:spPr>
          <p:txBody>
            <a:bodyPr wrap="square" lIns="0" tIns="0" rIns="0" bIns="0" rtlCol="0"/>
            <a:lstStyle/>
            <a:p>
              <a:endParaRPr sz="597"/>
            </a:p>
          </p:txBody>
        </p:sp>
        <p:sp>
          <p:nvSpPr>
            <p:cNvPr id="55" name="object 26"/>
            <p:cNvSpPr txBox="1"/>
            <p:nvPr/>
          </p:nvSpPr>
          <p:spPr>
            <a:xfrm>
              <a:off x="2953678" y="4771677"/>
              <a:ext cx="1705961" cy="253461"/>
            </a:xfrm>
            <a:prstGeom prst="rect">
              <a:avLst/>
            </a:prstGeom>
          </p:spPr>
          <p:txBody>
            <a:bodyPr vert="horz" wrap="square" lIns="0" tIns="7168" rIns="0" bIns="0" rtlCol="0">
              <a:spAutoFit/>
            </a:bodyPr>
            <a:lstStyle/>
            <a:p>
              <a:pPr marL="7168">
                <a:spcBef>
                  <a:spcPts val="56"/>
                </a:spcBef>
              </a:pPr>
              <a:r>
                <a:rPr lang="es-ES" sz="1600" dirty="0">
                  <a:solidFill>
                    <a:schemeClr val="tx1">
                      <a:lumMod val="50000"/>
                      <a:lumOff val="50000"/>
                    </a:schemeClr>
                  </a:solidFill>
                  <a:latin typeface="Bebas Neue Regular" panose="00000500000000000000" pitchFamily="50" charset="0"/>
                  <a:cs typeface="Carlito"/>
                </a:rPr>
                <a:t>WRINKLE ATTCK NIGHT</a:t>
              </a:r>
              <a:endParaRPr sz="1600" dirty="0">
                <a:solidFill>
                  <a:schemeClr val="tx1">
                    <a:lumMod val="50000"/>
                    <a:lumOff val="50000"/>
                  </a:schemeClr>
                </a:solidFill>
                <a:latin typeface="Bebas Neue Regular" panose="00000500000000000000" pitchFamily="50" charset="0"/>
                <a:cs typeface="Carlito"/>
              </a:endParaRPr>
            </a:p>
          </p:txBody>
        </p:sp>
      </p:grpSp>
      <p:sp>
        <p:nvSpPr>
          <p:cNvPr id="26" name="object 9"/>
          <p:cNvSpPr/>
          <p:nvPr/>
        </p:nvSpPr>
        <p:spPr>
          <a:xfrm>
            <a:off x="2386055" y="4697671"/>
            <a:ext cx="1595508" cy="33116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chemeClr val="bg2">
              <a:lumMod val="90000"/>
            </a:schemeClr>
          </a:solidFill>
          <a:ln>
            <a:noFill/>
          </a:ln>
        </p:spPr>
        <p:txBody>
          <a:bodyPr wrap="square" lIns="0" tIns="0" rIns="0" bIns="0" rtlCol="0"/>
          <a:lstStyle/>
          <a:p>
            <a:endParaRPr sz="597"/>
          </a:p>
        </p:txBody>
      </p:sp>
      <p:sp>
        <p:nvSpPr>
          <p:cNvPr id="28" name="object 25"/>
          <p:cNvSpPr txBox="1"/>
          <p:nvPr/>
        </p:nvSpPr>
        <p:spPr>
          <a:xfrm>
            <a:off x="2273834" y="1181278"/>
            <a:ext cx="1896638" cy="499544"/>
          </a:xfrm>
          <a:prstGeom prst="rect">
            <a:avLst/>
          </a:prstGeom>
        </p:spPr>
        <p:txBody>
          <a:bodyPr vert="horz" wrap="square" lIns="0" tIns="7168" rIns="0" bIns="0" rtlCol="0">
            <a:spAutoFit/>
          </a:bodyPr>
          <a:lstStyle/>
          <a:p>
            <a:pPr marL="6810" marR="2867" indent="2867" algn="ctr">
              <a:spcBef>
                <a:spcPts val="56"/>
              </a:spcBef>
            </a:pPr>
            <a:r>
              <a:rPr lang="es-ES" sz="1600" b="1" dirty="0" err="1">
                <a:latin typeface="TT Commons" panose="02000506040000020004" pitchFamily="50" charset="0"/>
                <a:cs typeface="Carlito"/>
              </a:rPr>
              <a:t>Smoothing</a:t>
            </a:r>
            <a:r>
              <a:rPr lang="es-ES" sz="1600" b="1" dirty="0">
                <a:latin typeface="TT Commons" panose="02000506040000020004" pitchFamily="50" charset="0"/>
                <a:cs typeface="Carlito"/>
              </a:rPr>
              <a:t> </a:t>
            </a:r>
            <a:r>
              <a:rPr lang="es-ES" sz="1600" dirty="0">
                <a:latin typeface="TT Commons" panose="02000506040000020004" pitchFamily="50" charset="0"/>
                <a:cs typeface="Carlito"/>
              </a:rPr>
              <a:t>anti-</a:t>
            </a:r>
            <a:r>
              <a:rPr lang="es-ES" sz="1600" dirty="0" err="1">
                <a:latin typeface="TT Commons" panose="02000506040000020004" pitchFamily="50" charset="0"/>
                <a:cs typeface="Carlito"/>
              </a:rPr>
              <a:t>ageing</a:t>
            </a:r>
            <a:r>
              <a:rPr lang="es-ES" sz="1600" dirty="0">
                <a:latin typeface="TT Commons" panose="02000506040000020004" pitchFamily="50" charset="0"/>
                <a:cs typeface="Carlito"/>
              </a:rPr>
              <a:t> </a:t>
            </a:r>
            <a:r>
              <a:rPr lang="es-ES" sz="1600" dirty="0" err="1">
                <a:latin typeface="TT Commons" panose="02000506040000020004" pitchFamily="50" charset="0"/>
                <a:cs typeface="Carlito"/>
              </a:rPr>
              <a:t>serum</a:t>
            </a:r>
            <a:endParaRPr sz="1600" dirty="0">
              <a:latin typeface="TT Commons" panose="02000506040000020004" pitchFamily="50" charset="0"/>
              <a:cs typeface="Carlito"/>
            </a:endParaRPr>
          </a:p>
        </p:txBody>
      </p:sp>
      <p:sp>
        <p:nvSpPr>
          <p:cNvPr id="30" name="object 14"/>
          <p:cNvSpPr txBox="1"/>
          <p:nvPr/>
        </p:nvSpPr>
        <p:spPr>
          <a:xfrm>
            <a:off x="2698781" y="4736559"/>
            <a:ext cx="993468" cy="253391"/>
          </a:xfrm>
          <a:prstGeom prst="rect">
            <a:avLst/>
          </a:prstGeom>
        </p:spPr>
        <p:txBody>
          <a:bodyPr vert="horz" wrap="square" lIns="0" tIns="7168" rIns="0" bIns="0" rtlCol="0">
            <a:spAutoFit/>
          </a:bodyPr>
          <a:lstStyle/>
          <a:p>
            <a:pPr marL="7168">
              <a:spcBef>
                <a:spcPts val="56"/>
              </a:spcBef>
            </a:pPr>
            <a:r>
              <a:rPr lang="es-ES" sz="1600" dirty="0">
                <a:solidFill>
                  <a:schemeClr val="tx1">
                    <a:lumMod val="50000"/>
                    <a:lumOff val="50000"/>
                  </a:schemeClr>
                </a:solidFill>
                <a:latin typeface="Bebas Neue Regular" panose="00000500000000000000" pitchFamily="50" charset="0"/>
                <a:cs typeface="Carlito"/>
              </a:rPr>
              <a:t>ANTIAGE V-B3</a:t>
            </a:r>
            <a:endParaRPr sz="1600" dirty="0">
              <a:solidFill>
                <a:schemeClr val="tx1">
                  <a:lumMod val="50000"/>
                  <a:lumOff val="50000"/>
                </a:schemeClr>
              </a:solidFill>
              <a:latin typeface="Bebas Neue Regular" panose="00000500000000000000" pitchFamily="50" charset="0"/>
              <a:cs typeface="Carlito"/>
            </a:endParaRPr>
          </a:p>
        </p:txBody>
      </p:sp>
      <p:sp>
        <p:nvSpPr>
          <p:cNvPr id="31" name="object 23"/>
          <p:cNvSpPr txBox="1"/>
          <p:nvPr/>
        </p:nvSpPr>
        <p:spPr>
          <a:xfrm>
            <a:off x="537931" y="1100187"/>
            <a:ext cx="1746070" cy="992123"/>
          </a:xfrm>
          <a:prstGeom prst="rect">
            <a:avLst/>
          </a:prstGeom>
        </p:spPr>
        <p:txBody>
          <a:bodyPr vert="horz" wrap="square" lIns="0" tIns="7168" rIns="0" bIns="0" rtlCol="0">
            <a:spAutoFit/>
          </a:bodyPr>
          <a:lstStyle/>
          <a:p>
            <a:pPr marL="6810" marR="2867" indent="2867" algn="ctr">
              <a:spcBef>
                <a:spcPts val="56"/>
              </a:spcBef>
            </a:pPr>
            <a:r>
              <a:rPr lang="en-US" sz="1600" b="1" dirty="0">
                <a:latin typeface="TT Commons" panose="02000506040000020004" pitchFamily="50" charset="0"/>
                <a:cs typeface="Carlito"/>
              </a:rPr>
              <a:t>Double intensive anti-wrinkle serum </a:t>
            </a:r>
            <a:r>
              <a:rPr lang="en-US" sz="1600" dirty="0">
                <a:latin typeface="TT Commons" panose="02000506040000020004" pitchFamily="50" charset="0"/>
                <a:cs typeface="Carlito"/>
              </a:rPr>
              <a:t>with Retinol and CoQ10</a:t>
            </a:r>
            <a:endParaRPr sz="1600" dirty="0">
              <a:latin typeface="TT Commons" panose="02000506040000020004" pitchFamily="50" charset="0"/>
              <a:cs typeface="Carlito"/>
            </a:endParaRPr>
          </a:p>
        </p:txBody>
      </p:sp>
      <p:sp>
        <p:nvSpPr>
          <p:cNvPr id="32" name="object 24"/>
          <p:cNvSpPr txBox="1"/>
          <p:nvPr/>
        </p:nvSpPr>
        <p:spPr>
          <a:xfrm>
            <a:off x="6049277" y="1246198"/>
            <a:ext cx="1436712" cy="745902"/>
          </a:xfrm>
          <a:prstGeom prst="rect">
            <a:avLst/>
          </a:prstGeom>
        </p:spPr>
        <p:txBody>
          <a:bodyPr vert="horz" wrap="square" lIns="0" tIns="7168" rIns="0" bIns="0" rtlCol="0">
            <a:spAutoFit/>
          </a:bodyPr>
          <a:lstStyle/>
          <a:p>
            <a:pPr marL="7168" marR="2867" algn="ctr">
              <a:spcBef>
                <a:spcPts val="56"/>
              </a:spcBef>
            </a:pPr>
            <a:r>
              <a:rPr lang="en-US" sz="1600" b="1" dirty="0">
                <a:latin typeface="TT Commons" panose="02000506040000020004" pitchFamily="50" charset="0"/>
                <a:cs typeface="Carlito"/>
              </a:rPr>
              <a:t>Moisturizer </a:t>
            </a:r>
            <a:r>
              <a:rPr lang="en-US" sz="1600" dirty="0">
                <a:latin typeface="TT Commons" panose="02000506040000020004" pitchFamily="50" charset="0"/>
                <a:cs typeface="Carlito"/>
              </a:rPr>
              <a:t>that blurs expression </a:t>
            </a:r>
            <a:r>
              <a:rPr lang="en-US" sz="1600" dirty="0" smtClean="0">
                <a:latin typeface="TT Commons" panose="02000506040000020004" pitchFamily="50" charset="0"/>
                <a:cs typeface="Carlito"/>
              </a:rPr>
              <a:t>lines</a:t>
            </a:r>
            <a:endParaRPr lang="en-US" sz="1600" dirty="0">
              <a:latin typeface="TT Commons" panose="02000506040000020004" pitchFamily="50" charset="0"/>
              <a:cs typeface="Carlito"/>
            </a:endParaRPr>
          </a:p>
        </p:txBody>
      </p:sp>
      <p:sp>
        <p:nvSpPr>
          <p:cNvPr id="33" name="object 25"/>
          <p:cNvSpPr txBox="1"/>
          <p:nvPr/>
        </p:nvSpPr>
        <p:spPr>
          <a:xfrm>
            <a:off x="4219580" y="1346407"/>
            <a:ext cx="1440595" cy="499544"/>
          </a:xfrm>
          <a:prstGeom prst="rect">
            <a:avLst/>
          </a:prstGeom>
        </p:spPr>
        <p:txBody>
          <a:bodyPr vert="horz" wrap="square" lIns="0" tIns="7168" rIns="0" bIns="0" rtlCol="0">
            <a:spAutoFit/>
          </a:bodyPr>
          <a:lstStyle/>
          <a:p>
            <a:pPr marL="6810" marR="2867" indent="2867" algn="ctr">
              <a:spcBef>
                <a:spcPts val="56"/>
              </a:spcBef>
            </a:pPr>
            <a:r>
              <a:rPr lang="es-ES" sz="1600" b="1" dirty="0">
                <a:latin typeface="TT Commons" panose="02000506040000020004" pitchFamily="50" charset="0"/>
                <a:cs typeface="Carlito"/>
              </a:rPr>
              <a:t>Anti-</a:t>
            </a:r>
            <a:r>
              <a:rPr lang="es-ES" sz="1600" b="1" dirty="0" err="1">
                <a:latin typeface="TT Commons" panose="02000506040000020004" pitchFamily="50" charset="0"/>
                <a:cs typeface="Carlito"/>
              </a:rPr>
              <a:t>aging</a:t>
            </a:r>
            <a:r>
              <a:rPr lang="es-ES" sz="1600" b="1" dirty="0">
                <a:latin typeface="TT Commons" panose="02000506040000020004" pitchFamily="50" charset="0"/>
                <a:cs typeface="Carlito"/>
              </a:rPr>
              <a:t> </a:t>
            </a:r>
            <a:r>
              <a:rPr lang="es-ES" sz="1600" b="1" dirty="0" err="1">
                <a:latin typeface="TT Commons" panose="02000506040000020004" pitchFamily="50" charset="0"/>
                <a:cs typeface="Carlito"/>
              </a:rPr>
              <a:t>cream</a:t>
            </a:r>
            <a:r>
              <a:rPr lang="es-ES" sz="1600" b="1" dirty="0">
                <a:latin typeface="TT Commons" panose="02000506040000020004" pitchFamily="50" charset="0"/>
                <a:cs typeface="Carlito"/>
              </a:rPr>
              <a:t> </a:t>
            </a:r>
            <a:r>
              <a:rPr lang="es-ES" sz="1600" dirty="0">
                <a:latin typeface="TT Commons" panose="02000506040000020004" pitchFamily="50" charset="0"/>
                <a:cs typeface="Carlito"/>
              </a:rPr>
              <a:t>at </a:t>
            </a:r>
            <a:r>
              <a:rPr lang="es-ES" sz="1600" dirty="0" err="1">
                <a:latin typeface="TT Commons" panose="02000506040000020004" pitchFamily="50" charset="0"/>
                <a:cs typeface="Carlito"/>
              </a:rPr>
              <a:t>night</a:t>
            </a:r>
            <a:endParaRPr lang="es-ES" sz="1600" dirty="0">
              <a:latin typeface="TT Commons" panose="02000506040000020004" pitchFamily="50" charset="0"/>
              <a:cs typeface="Carlito"/>
            </a:endParaRPr>
          </a:p>
        </p:txBody>
      </p:sp>
      <p:sp>
        <p:nvSpPr>
          <p:cNvPr id="36" name="object 35"/>
          <p:cNvSpPr txBox="1"/>
          <p:nvPr/>
        </p:nvSpPr>
        <p:spPr>
          <a:xfrm>
            <a:off x="7751876" y="1346407"/>
            <a:ext cx="1623941" cy="499681"/>
          </a:xfrm>
          <a:prstGeom prst="rect">
            <a:avLst/>
          </a:prstGeom>
        </p:spPr>
        <p:txBody>
          <a:bodyPr vert="horz" wrap="square" lIns="0" tIns="7168" rIns="0" bIns="0" rtlCol="0">
            <a:spAutoFit/>
          </a:bodyPr>
          <a:lstStyle/>
          <a:p>
            <a:pPr marL="7168" marR="2867" indent="-717" algn="ctr">
              <a:spcBef>
                <a:spcPts val="56"/>
              </a:spcBef>
            </a:pPr>
            <a:r>
              <a:rPr lang="es-ES" sz="1600" b="1" dirty="0" err="1">
                <a:latin typeface="TT Commons" panose="02000506040000020004" pitchFamily="50" charset="0"/>
                <a:cs typeface="Carlito"/>
              </a:rPr>
              <a:t>Eye</a:t>
            </a:r>
            <a:r>
              <a:rPr lang="es-ES" sz="1600" b="1" dirty="0">
                <a:latin typeface="TT Commons" panose="02000506040000020004" pitchFamily="50" charset="0"/>
                <a:cs typeface="Carlito"/>
              </a:rPr>
              <a:t> </a:t>
            </a:r>
            <a:r>
              <a:rPr lang="es-ES" sz="1600" b="1" dirty="0" err="1">
                <a:latin typeface="TT Commons" panose="02000506040000020004" pitchFamily="50" charset="0"/>
                <a:cs typeface="Carlito"/>
              </a:rPr>
              <a:t>contour</a:t>
            </a:r>
            <a:r>
              <a:rPr lang="es-ES" sz="1600" dirty="0">
                <a:latin typeface="TT Commons" panose="02000506040000020004" pitchFamily="50" charset="0"/>
                <a:cs typeface="Carlito"/>
              </a:rPr>
              <a:t>, </a:t>
            </a:r>
            <a:r>
              <a:rPr lang="es-ES" sz="1600" dirty="0" err="1">
                <a:latin typeface="TT Commons" panose="02000506040000020004" pitchFamily="50" charset="0"/>
                <a:cs typeface="Carlito"/>
              </a:rPr>
              <a:t>wrinkle</a:t>
            </a:r>
            <a:r>
              <a:rPr lang="es-ES" sz="1600" dirty="0">
                <a:latin typeface="TT Commons" panose="02000506040000020004" pitchFamily="50" charset="0"/>
                <a:cs typeface="Carlito"/>
              </a:rPr>
              <a:t> corrector</a:t>
            </a:r>
            <a:endParaRPr sz="1600" dirty="0">
              <a:latin typeface="TT Commons" panose="02000506040000020004" pitchFamily="50" charset="0"/>
              <a:cs typeface="Carlito"/>
            </a:endParaRPr>
          </a:p>
        </p:txBody>
      </p:sp>
      <p:pic>
        <p:nvPicPr>
          <p:cNvPr id="38" name="Imagen 37"/>
          <p:cNvPicPr>
            <a:picLocks noChangeAspect="1"/>
          </p:cNvPicPr>
          <p:nvPr/>
        </p:nvPicPr>
        <p:blipFill rotWithShape="1">
          <a:blip r:embed="rId4" cstate="print">
            <a:extLst>
              <a:ext uri="{28A0092B-C50C-407E-A947-70E740481C1C}">
                <a14:useLocalDpi xmlns:a14="http://schemas.microsoft.com/office/drawing/2010/main" val="0"/>
              </a:ext>
            </a:extLst>
          </a:blip>
          <a:srcRect t="15405" r="53189" b="6943"/>
          <a:stretch/>
        </p:blipFill>
        <p:spPr>
          <a:xfrm>
            <a:off x="6044798" y="2420635"/>
            <a:ext cx="1050123" cy="2153257"/>
          </a:xfrm>
          <a:prstGeom prst="rect">
            <a:avLst/>
          </a:prstGeom>
        </p:spPr>
      </p:pic>
      <p:pic>
        <p:nvPicPr>
          <p:cNvPr id="39" name="Imagen 38"/>
          <p:cNvPicPr>
            <a:picLocks noChangeAspect="1"/>
          </p:cNvPicPr>
          <p:nvPr/>
        </p:nvPicPr>
        <p:blipFill rotWithShape="1">
          <a:blip r:embed="rId5" cstate="print">
            <a:extLst>
              <a:ext uri="{28A0092B-C50C-407E-A947-70E740481C1C}">
                <a14:useLocalDpi xmlns:a14="http://schemas.microsoft.com/office/drawing/2010/main" val="0"/>
              </a:ext>
            </a:extLst>
          </a:blip>
          <a:srcRect t="33157" r="51783" b="31715"/>
          <a:stretch/>
        </p:blipFill>
        <p:spPr>
          <a:xfrm>
            <a:off x="4080386" y="3179535"/>
            <a:ext cx="1579789" cy="1422671"/>
          </a:xfrm>
          <a:prstGeom prst="rect">
            <a:avLst/>
          </a:prstGeom>
        </p:spPr>
      </p:pic>
      <p:pic>
        <p:nvPicPr>
          <p:cNvPr id="43" name="Imagen 42"/>
          <p:cNvPicPr>
            <a:picLocks noChangeAspect="1"/>
          </p:cNvPicPr>
          <p:nvPr/>
        </p:nvPicPr>
        <p:blipFill rotWithShape="1">
          <a:blip r:embed="rId6" cstate="print">
            <a:extLst>
              <a:ext uri="{28A0092B-C50C-407E-A947-70E740481C1C}">
                <a14:useLocalDpi xmlns:a14="http://schemas.microsoft.com/office/drawing/2010/main" val="0"/>
              </a:ext>
            </a:extLst>
          </a:blip>
          <a:srcRect t="14908" r="55088"/>
          <a:stretch/>
        </p:blipFill>
        <p:spPr>
          <a:xfrm>
            <a:off x="2669346" y="2571868"/>
            <a:ext cx="802694" cy="1858161"/>
          </a:xfrm>
          <a:prstGeom prst="rect">
            <a:avLst/>
          </a:prstGeom>
        </p:spPr>
      </p:pic>
      <p:pic>
        <p:nvPicPr>
          <p:cNvPr id="45" name="Imagen 44"/>
          <p:cNvPicPr>
            <a:picLocks noChangeAspect="1"/>
          </p:cNvPicPr>
          <p:nvPr/>
        </p:nvPicPr>
        <p:blipFill rotWithShape="1">
          <a:blip r:embed="rId7" cstate="print">
            <a:extLst>
              <a:ext uri="{28A0092B-C50C-407E-A947-70E740481C1C}">
                <a14:useLocalDpi xmlns:a14="http://schemas.microsoft.com/office/drawing/2010/main" val="0"/>
              </a:ext>
            </a:extLst>
          </a:blip>
          <a:srcRect l="51426"/>
          <a:stretch/>
        </p:blipFill>
        <p:spPr>
          <a:xfrm>
            <a:off x="875528" y="1528723"/>
            <a:ext cx="1175190" cy="3239243"/>
          </a:xfrm>
          <a:prstGeom prst="rect">
            <a:avLst/>
          </a:prstGeom>
        </p:spPr>
      </p:pic>
      <p:pic>
        <p:nvPicPr>
          <p:cNvPr id="49" name="Imagen 48"/>
          <p:cNvPicPr>
            <a:picLocks noChangeAspect="1"/>
          </p:cNvPicPr>
          <p:nvPr/>
        </p:nvPicPr>
        <p:blipFill rotWithShape="1">
          <a:blip r:embed="rId8" cstate="print">
            <a:extLst>
              <a:ext uri="{28A0092B-C50C-407E-A947-70E740481C1C}">
                <a14:useLocalDpi xmlns:a14="http://schemas.microsoft.com/office/drawing/2010/main" val="0"/>
              </a:ext>
            </a:extLst>
          </a:blip>
          <a:srcRect l="54794" t="17435" r="15497" b="10460"/>
          <a:stretch/>
        </p:blipFill>
        <p:spPr>
          <a:xfrm>
            <a:off x="8261514" y="2571868"/>
            <a:ext cx="578200" cy="1734600"/>
          </a:xfrm>
          <a:prstGeom prst="rect">
            <a:avLst/>
          </a:prstGeom>
        </p:spPr>
      </p:pic>
    </p:spTree>
    <p:extLst>
      <p:ext uri="{BB962C8B-B14F-4D97-AF65-F5344CB8AC3E}">
        <p14:creationId xmlns:p14="http://schemas.microsoft.com/office/powerpoint/2010/main" val="405431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1335583" y="853977"/>
            <a:ext cx="7776864" cy="892552"/>
          </a:xfrm>
          <a:prstGeom prst="rect">
            <a:avLst/>
          </a:prstGeom>
          <a:noFill/>
        </p:spPr>
        <p:txBody>
          <a:bodyPr wrap="square" rtlCol="0">
            <a:spAutoFit/>
          </a:bodyPr>
          <a:lstStyle/>
          <a:p>
            <a:pPr marL="342900" indent="-342900" algn="l" rtl="0"/>
            <a:endParaRPr lang="es-ES" sz="1600" dirty="0" smtClean="0">
              <a:latin typeface="TT Commons" panose="02000506040000020004" pitchFamily="50" charset="0"/>
            </a:endParaRPr>
          </a:p>
          <a:p>
            <a:pPr marL="342900" indent="-342900" algn="ctr" rtl="0"/>
            <a:r>
              <a:rPr lang="es-ES" sz="2000" i="1" dirty="0" smtClean="0">
                <a:latin typeface="TT Commons" panose="02000506040000020004" pitchFamily="50" charset="0"/>
              </a:rPr>
              <a:t>Intensive anti-wrinkle treatment in dual-phase formula</a:t>
            </a:r>
          </a:p>
          <a:p>
            <a:pPr marL="342900" indent="-342900" algn="l" rtl="0"/>
            <a:endParaRPr lang="es-ES" sz="1600" dirty="0" smtClean="0">
              <a:latin typeface="TT Commons" panose="02000506040000020004" pitchFamily="50" charset="0"/>
            </a:endParaRPr>
          </a:p>
        </p:txBody>
      </p:sp>
      <p:pic>
        <p:nvPicPr>
          <p:cNvPr id="10" name="9 Imagen" descr="fotolia_163028284.jpg"/>
          <p:cNvPicPr>
            <a:picLocks noChangeAspect="1"/>
          </p:cNvPicPr>
          <p:nvPr/>
        </p:nvPicPr>
        <p:blipFill>
          <a:blip r:embed="rId2" cstate="print"/>
          <a:stretch>
            <a:fillRect/>
          </a:stretch>
        </p:blipFill>
        <p:spPr>
          <a:xfrm>
            <a:off x="2487711" y="1910876"/>
            <a:ext cx="1272531" cy="1272531"/>
          </a:xfrm>
          <a:prstGeom prst="rect">
            <a:avLst/>
          </a:prstGeom>
        </p:spPr>
      </p:pic>
      <p:pic>
        <p:nvPicPr>
          <p:cNvPr id="13" name="12 Imagen" descr="fotolia_163028284.jpg"/>
          <p:cNvPicPr>
            <a:picLocks noChangeAspect="1"/>
          </p:cNvPicPr>
          <p:nvPr/>
        </p:nvPicPr>
        <p:blipFill>
          <a:blip r:embed="rId2" cstate="print"/>
          <a:stretch>
            <a:fillRect/>
          </a:stretch>
        </p:blipFill>
        <p:spPr>
          <a:xfrm rot="14077436">
            <a:off x="6338998" y="1729714"/>
            <a:ext cx="1272531" cy="1272531"/>
          </a:xfrm>
          <a:prstGeom prst="rect">
            <a:avLst/>
          </a:prstGeom>
        </p:spPr>
      </p:pic>
      <p:sp>
        <p:nvSpPr>
          <p:cNvPr id="14" name="13 CuadroTexto"/>
          <p:cNvSpPr txBox="1"/>
          <p:nvPr/>
        </p:nvSpPr>
        <p:spPr>
          <a:xfrm>
            <a:off x="1839639" y="3063004"/>
            <a:ext cx="2664296" cy="646331"/>
          </a:xfrm>
          <a:prstGeom prst="rect">
            <a:avLst/>
          </a:prstGeom>
          <a:noFill/>
        </p:spPr>
        <p:txBody>
          <a:bodyPr wrap="square" rtlCol="0">
            <a:spAutoFit/>
          </a:bodyPr>
          <a:lstStyle/>
          <a:p>
            <a:pPr algn="ctr" rtl="0"/>
            <a:r>
              <a:rPr lang="es-ES" dirty="0" smtClean="0">
                <a:latin typeface="TT Commons" panose="02000506040000020004" pitchFamily="50" charset="0"/>
              </a:rPr>
              <a:t>Pure retinol </a:t>
            </a:r>
            <a:r>
              <a:rPr lang="es-ES" sz="1200" dirty="0" smtClean="0">
                <a:latin typeface="TT Commons" panose="02000506040000020004" pitchFamily="50" charset="0"/>
              </a:rPr>
              <a:t>0.3%</a:t>
            </a:r>
          </a:p>
          <a:p>
            <a:pPr algn="ctr" rtl="0"/>
            <a:r>
              <a:rPr lang="es-ES" dirty="0" smtClean="0">
                <a:latin typeface="TT Commons" panose="02000506040000020004" pitchFamily="50" charset="0"/>
              </a:rPr>
              <a:t>Molecular film</a:t>
            </a:r>
            <a:endParaRPr lang="es-ES" dirty="0">
              <a:latin typeface="TT Commons" panose="02000506040000020004" pitchFamily="50" charset="0"/>
            </a:endParaRPr>
          </a:p>
        </p:txBody>
      </p:sp>
      <p:sp>
        <p:nvSpPr>
          <p:cNvPr id="16" name="15 CuadroTexto"/>
          <p:cNvSpPr txBox="1"/>
          <p:nvPr/>
        </p:nvSpPr>
        <p:spPr>
          <a:xfrm>
            <a:off x="5728071" y="3063004"/>
            <a:ext cx="2664296" cy="646331"/>
          </a:xfrm>
          <a:prstGeom prst="rect">
            <a:avLst/>
          </a:prstGeom>
          <a:noFill/>
        </p:spPr>
        <p:txBody>
          <a:bodyPr wrap="square" rtlCol="0">
            <a:spAutoFit/>
          </a:bodyPr>
          <a:lstStyle/>
          <a:p>
            <a:pPr algn="ctr" rtl="0"/>
            <a:r>
              <a:rPr lang="es-ES" dirty="0" smtClean="0">
                <a:latin typeface="TT Commons" panose="02000506040000020004" pitchFamily="50" charset="0"/>
              </a:rPr>
              <a:t>Coenzyme Q10 </a:t>
            </a:r>
            <a:r>
              <a:rPr lang="es-ES" sz="1200" dirty="0" smtClean="0">
                <a:latin typeface="TT Commons" panose="02000506040000020004" pitchFamily="50" charset="0"/>
              </a:rPr>
              <a:t>0.2%</a:t>
            </a:r>
          </a:p>
          <a:p>
            <a:pPr algn="ctr" rtl="0"/>
            <a:r>
              <a:rPr lang="es-ES" dirty="0" err="1" smtClean="0">
                <a:latin typeface="TT Commons" panose="02000506040000020004" pitchFamily="50" charset="0"/>
              </a:rPr>
              <a:t>liposome</a:t>
            </a:r>
            <a:endParaRPr lang="es-ES" dirty="0">
              <a:latin typeface="TT Commons" panose="02000506040000020004" pitchFamily="50" charset="0"/>
            </a:endParaRPr>
          </a:p>
        </p:txBody>
      </p:sp>
      <p:sp>
        <p:nvSpPr>
          <p:cNvPr id="22" name="21 CuadroTexto"/>
          <p:cNvSpPr txBox="1"/>
          <p:nvPr/>
        </p:nvSpPr>
        <p:spPr>
          <a:xfrm>
            <a:off x="1983655" y="3855092"/>
            <a:ext cx="2304256" cy="600164"/>
          </a:xfrm>
          <a:prstGeom prst="rect">
            <a:avLst/>
          </a:prstGeom>
          <a:noFill/>
        </p:spPr>
        <p:txBody>
          <a:bodyPr wrap="square" rtlCol="0">
            <a:spAutoFit/>
          </a:bodyPr>
          <a:lstStyle/>
          <a:p>
            <a:pPr algn="ctr" rtl="0"/>
            <a:r>
              <a:rPr lang="es-ES" sz="1100" dirty="0" smtClean="0">
                <a:latin typeface="TT Commons" panose="02000506040000020004" pitchFamily="50" charset="0"/>
              </a:rPr>
              <a:t>Fine molecule that ensures its stability and favors its penetration into the deepest layers of the skin</a:t>
            </a:r>
          </a:p>
        </p:txBody>
      </p:sp>
      <p:sp>
        <p:nvSpPr>
          <p:cNvPr id="23" name="22 CuadroTexto"/>
          <p:cNvSpPr txBox="1"/>
          <p:nvPr/>
        </p:nvSpPr>
        <p:spPr>
          <a:xfrm>
            <a:off x="6016103" y="3903000"/>
            <a:ext cx="2304256" cy="600164"/>
          </a:xfrm>
          <a:prstGeom prst="rect">
            <a:avLst/>
          </a:prstGeom>
          <a:noFill/>
        </p:spPr>
        <p:txBody>
          <a:bodyPr wrap="square" rtlCol="0">
            <a:spAutoFit/>
          </a:bodyPr>
          <a:lstStyle/>
          <a:p>
            <a:pPr algn="ctr" rtl="0"/>
            <a:r>
              <a:rPr lang="es-ES" sz="1100" dirty="0" smtClean="0">
                <a:latin typeface="TT Commons" panose="02000506040000020004" pitchFamily="50" charset="0"/>
              </a:rPr>
              <a:t>Promotes penetration into the deepest layers of the epidermis, providing stability of the assets</a:t>
            </a:r>
          </a:p>
        </p:txBody>
      </p:sp>
      <p:sp>
        <p:nvSpPr>
          <p:cNvPr id="24" name="Título 8"/>
          <p:cNvSpPr>
            <a:spLocks noGrp="1"/>
          </p:cNvSpPr>
          <p:nvPr>
            <p:ph type="title"/>
          </p:nvPr>
        </p:nvSpPr>
        <p:spPr>
          <a:xfrm>
            <a:off x="698500" y="398871"/>
            <a:ext cx="1332416" cy="424732"/>
          </a:xfrm>
        </p:spPr>
        <p:txBody>
          <a:bodyPr/>
          <a:lstStyle/>
          <a:p>
            <a:pPr algn="l" rtl="0"/>
            <a:r>
              <a:rPr lang="es-ES" sz="2400" spc="300" dirty="0" err="1" smtClean="0">
                <a:latin typeface="Bebas Neue Regular" panose="00000500000000000000" pitchFamily="50" charset="0"/>
              </a:rPr>
              <a:t>Serum</a:t>
            </a:r>
            <a:r>
              <a:rPr lang="es-ES" sz="2400" spc="300" dirty="0" smtClean="0">
                <a:latin typeface="Bebas Neue Regular" panose="00000500000000000000" pitchFamily="50" charset="0"/>
              </a:rPr>
              <a:t> 2 </a:t>
            </a:r>
            <a:endParaRPr lang="es-ES" sz="2400" spc="300" dirty="0">
              <a:latin typeface="Bebas Neue Regular" panose="00000500000000000000" pitchFamily="50" charset="0"/>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51426"/>
          <a:stretch/>
        </p:blipFill>
        <p:spPr>
          <a:xfrm>
            <a:off x="4348387" y="480442"/>
            <a:ext cx="1739724" cy="4795300"/>
          </a:xfrm>
          <a:prstGeom prst="rect">
            <a:avLst/>
          </a:prstGeom>
        </p:spPr>
      </p:pic>
    </p:spTree>
    <p:extLst>
      <p:ext uri="{BB962C8B-B14F-4D97-AF65-F5344CB8AC3E}">
        <p14:creationId xmlns:p14="http://schemas.microsoft.com/office/powerpoint/2010/main" val="10614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2559720" y="1056506"/>
            <a:ext cx="6264696" cy="4616648"/>
          </a:xfrm>
          <a:prstGeom prst="rect">
            <a:avLst/>
          </a:prstGeom>
          <a:noFill/>
        </p:spPr>
        <p:txBody>
          <a:bodyPr wrap="square" rtlCol="0">
            <a:spAutoFit/>
          </a:bodyPr>
          <a:lstStyle/>
          <a:p>
            <a:pPr marL="342900" indent="-342900" algn="l" rtl="0"/>
            <a:r>
              <a:rPr lang="es-ES" sz="1400" b="1" dirty="0" smtClean="0">
                <a:latin typeface="TT Commons Light" panose="02000506030000020003" pitchFamily="50" charset="0"/>
              </a:rPr>
              <a:t>DOUBLE SERUM 30ml Anti-Wrinkle Action</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INDICATION: </a:t>
            </a:r>
            <a:r>
              <a:rPr lang="es-ES" sz="1400" dirty="0" err="1" smtClean="0">
                <a:latin typeface="TT Commons Light" panose="02000506030000020003" pitchFamily="50" charset="0"/>
              </a:rPr>
              <a:t>Skins</a:t>
            </a:r>
            <a:r>
              <a:rPr lang="es-ES" sz="1400" dirty="0" smtClean="0">
                <a:latin typeface="TT Commons Light" panose="02000506030000020003" pitchFamily="50" charset="0"/>
              </a:rPr>
              <a:t> that show deficiencies due to aging, </a:t>
            </a:r>
            <a:r>
              <a:rPr lang="es-ES" sz="1400" b="1" i="1" dirty="0" smtClean="0">
                <a:latin typeface="TT Commons Light" panose="02000506030000020003" pitchFamily="50" charset="0"/>
              </a:rPr>
              <a:t>Ideal in the 40 years.</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ACTION:</a:t>
            </a:r>
          </a:p>
          <a:p>
            <a:pPr marL="342900" indent="-342900" algn="l" rtl="0">
              <a:buFont typeface="Arial" pitchFamily="34" charset="0"/>
              <a:buChar char="•"/>
            </a:pPr>
            <a:r>
              <a:rPr lang="es-ES" sz="1400" b="1" dirty="0" smtClean="0">
                <a:latin typeface="TT Commons Light" panose="02000506030000020003" pitchFamily="50" charset="0"/>
              </a:rPr>
              <a:t>Anti-aging: </a:t>
            </a:r>
            <a:r>
              <a:rPr lang="es-ES" sz="1400" dirty="0" smtClean="0">
                <a:latin typeface="TT Commons Light" panose="02000506030000020003" pitchFamily="50" charset="0"/>
              </a:rPr>
              <a:t>Reduces wrinkles and fine lines, and minimizes skin roughness. Its low molecular weight contributes to a greater penetration, stimulating the collagen and elastin of the skin.</a:t>
            </a:r>
          </a:p>
          <a:p>
            <a:pPr marL="342900" indent="-342900" algn="l" rtl="0">
              <a:buFont typeface="Arial" pitchFamily="34" charset="0"/>
              <a:buChar char="•"/>
            </a:pPr>
            <a:r>
              <a:rPr lang="es-ES" sz="1400" b="1" dirty="0" smtClean="0">
                <a:latin typeface="TT Commons Light" panose="02000506030000020003" pitchFamily="50" charset="0"/>
              </a:rPr>
              <a:t>Moisturizing: </a:t>
            </a:r>
            <a:r>
              <a:rPr lang="es-ES" sz="1400" dirty="0" smtClean="0">
                <a:latin typeface="TT Commons Light" panose="02000506030000020003" pitchFamily="50" charset="0"/>
              </a:rPr>
              <a:t>It helps to improve the hydration of the facial skin, improving its texture and balancing the production of fat.</a:t>
            </a:r>
          </a:p>
          <a:p>
            <a:pPr marL="342900" indent="-342900" algn="l" rtl="0">
              <a:buFont typeface="Arial" pitchFamily="34" charset="0"/>
              <a:buChar char="•"/>
            </a:pPr>
            <a:r>
              <a:rPr lang="es-ES" sz="1400" b="1" dirty="0" smtClean="0">
                <a:latin typeface="TT Commons Light" panose="02000506030000020003" pitchFamily="50" charset="0"/>
              </a:rPr>
              <a:t>Clarifying action: </a:t>
            </a:r>
            <a:r>
              <a:rPr lang="es-ES" sz="1400" dirty="0" smtClean="0">
                <a:latin typeface="TT Commons Light" panose="02000506030000020003" pitchFamily="50" charset="0"/>
              </a:rPr>
              <a:t>Due to the action of retinol, it softens the spots and prevents the accelerated formation of new ones. </a:t>
            </a:r>
          </a:p>
          <a:p>
            <a:pPr marL="342900" indent="-342900" algn="l" rtl="0">
              <a:buFont typeface="Arial" pitchFamily="34" charset="0"/>
              <a:buChar char="•"/>
            </a:pPr>
            <a:r>
              <a:rPr lang="es-ES" sz="1400" b="1" dirty="0" smtClean="0">
                <a:latin typeface="TT Commons Light" panose="02000506030000020003" pitchFamily="50" charset="0"/>
              </a:rPr>
              <a:t>Cellular renovator: </a:t>
            </a:r>
            <a:r>
              <a:rPr lang="es-ES" sz="1400" dirty="0" smtClean="0">
                <a:latin typeface="TT Commons Light" panose="02000506030000020003" pitchFamily="50" charset="0"/>
              </a:rPr>
              <a:t>It acts as a stimulator of cell regeneration, reactivating cell energy and preventing its wear. </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HOW TO USE: </a:t>
            </a:r>
            <a:r>
              <a:rPr lang="es-ES" sz="1400" b="1" dirty="0" err="1" smtClean="0">
                <a:latin typeface="TT Commons Light" panose="02000506030000020003" pitchFamily="50" charset="0"/>
              </a:rPr>
              <a:t>Night</a:t>
            </a:r>
            <a:r>
              <a:rPr lang="es-ES" sz="1400" dirty="0" smtClean="0">
                <a:latin typeface="TT Commons Light" panose="02000506030000020003" pitchFamily="50" charset="0"/>
              </a:rPr>
              <a:t>: </a:t>
            </a:r>
            <a:r>
              <a:rPr lang="es-ES" sz="1400" dirty="0" err="1" smtClean="0">
                <a:latin typeface="TT Commons Light" panose="02000506030000020003" pitchFamily="50" charset="0"/>
              </a:rPr>
              <a:t>One</a:t>
            </a:r>
            <a:r>
              <a:rPr lang="es-ES" sz="1400" dirty="0" smtClean="0">
                <a:latin typeface="TT Commons Light" panose="02000506030000020003" pitchFamily="50" charset="0"/>
              </a:rPr>
              <a:t> </a:t>
            </a:r>
            <a:r>
              <a:rPr lang="es-ES" sz="1400" dirty="0" err="1" smtClean="0">
                <a:latin typeface="TT Commons Light" panose="02000506030000020003" pitchFamily="50" charset="0"/>
              </a:rPr>
              <a:t>squeeze</a:t>
            </a:r>
            <a:r>
              <a:rPr lang="es-ES" sz="1400" dirty="0" smtClean="0">
                <a:latin typeface="TT Commons Light" panose="02000506030000020003" pitchFamily="50" charset="0"/>
              </a:rPr>
              <a:t> on the palm of the hand, mix and apply to the face and décolleté. Two pumps for dry skin.</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TYPE OF SKIN: </a:t>
            </a:r>
            <a:r>
              <a:rPr lang="es-ES" sz="1400" dirty="0" smtClean="0">
                <a:latin typeface="TT Commons Light" panose="02000506030000020003" pitchFamily="50" charset="0"/>
              </a:rPr>
              <a:t>All </a:t>
            </a:r>
          </a:p>
          <a:p>
            <a:pPr marL="342900" indent="-342900" algn="l" rtl="0"/>
            <a:endParaRPr lang="es-ES" sz="1400" b="1" dirty="0" smtClean="0">
              <a:latin typeface="TT Commons Light" panose="02000506030000020003" pitchFamily="50" charset="0"/>
            </a:endParaRPr>
          </a:p>
          <a:p>
            <a:pPr marL="342900" indent="-342900" algn="l" rtl="0"/>
            <a:endParaRPr lang="es-ES" sz="1400" b="1" dirty="0" smtClean="0">
              <a:latin typeface="TT Commons Light" panose="02000506030000020003" pitchFamily="50" charset="0"/>
            </a:endParaRPr>
          </a:p>
        </p:txBody>
      </p:sp>
      <p:sp>
        <p:nvSpPr>
          <p:cNvPr id="12" name="Título 8"/>
          <p:cNvSpPr>
            <a:spLocks noGrp="1"/>
          </p:cNvSpPr>
          <p:nvPr>
            <p:ph type="title"/>
          </p:nvPr>
        </p:nvSpPr>
        <p:spPr>
          <a:xfrm>
            <a:off x="698500" y="398871"/>
            <a:ext cx="1245854" cy="424732"/>
          </a:xfrm>
        </p:spPr>
        <p:txBody>
          <a:bodyPr/>
          <a:lstStyle/>
          <a:p>
            <a:pPr algn="l" rtl="0"/>
            <a:r>
              <a:rPr lang="es-ES" sz="2400" spc="300" dirty="0" err="1" smtClean="0">
                <a:latin typeface="Bebas Neue Regular" panose="00000500000000000000" pitchFamily="50" charset="0"/>
              </a:rPr>
              <a:t>Serum</a:t>
            </a:r>
            <a:r>
              <a:rPr lang="es-ES" sz="2400" spc="300" dirty="0" smtClean="0">
                <a:latin typeface="Bebas Neue Regular" panose="00000500000000000000" pitchFamily="50" charset="0"/>
              </a:rPr>
              <a:t> 2</a:t>
            </a:r>
            <a:endParaRPr lang="es-ES" sz="2400" spc="300" dirty="0">
              <a:latin typeface="Bebas Neue Regular" panose="00000500000000000000" pitchFamily="50" charset="0"/>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51426"/>
          <a:stretch/>
        </p:blipFill>
        <p:spPr>
          <a:xfrm>
            <a:off x="451565" y="425836"/>
            <a:ext cx="1739724" cy="4795300"/>
          </a:xfrm>
          <a:prstGeom prst="rect">
            <a:avLst/>
          </a:prstGeom>
        </p:spPr>
      </p:pic>
    </p:spTree>
    <p:extLst>
      <p:ext uri="{BB962C8B-B14F-4D97-AF65-F5344CB8AC3E}">
        <p14:creationId xmlns:p14="http://schemas.microsoft.com/office/powerpoint/2010/main" val="651825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16 CuadroTexto"/>
          <p:cNvSpPr txBox="1"/>
          <p:nvPr/>
        </p:nvSpPr>
        <p:spPr>
          <a:xfrm>
            <a:off x="2703736" y="1488554"/>
            <a:ext cx="6192688" cy="3108543"/>
          </a:xfrm>
          <a:prstGeom prst="rect">
            <a:avLst/>
          </a:prstGeom>
          <a:noFill/>
        </p:spPr>
        <p:txBody>
          <a:bodyPr wrap="square" rtlCol="0">
            <a:spAutoFit/>
          </a:bodyPr>
          <a:lstStyle/>
          <a:p>
            <a:pPr marL="342900" indent="-342900" algn="l" rtl="0"/>
            <a:r>
              <a:rPr lang="es-ES" sz="1400" b="1" dirty="0" smtClean="0">
                <a:latin typeface="TT Commons Light" panose="02000506030000020003" pitchFamily="50" charset="0"/>
              </a:rPr>
              <a:t>FEATURES</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Container:</a:t>
            </a:r>
          </a:p>
          <a:p>
            <a:pPr marL="342900" indent="-342900" algn="l" rtl="0"/>
            <a:endParaRPr lang="es-ES" sz="1400" b="1" dirty="0" smtClean="0">
              <a:latin typeface="TT Commons Light" panose="02000506030000020003" pitchFamily="50" charset="0"/>
            </a:endParaRPr>
          </a:p>
          <a:p>
            <a:pPr marL="342900" indent="-342900" algn="l" rtl="0"/>
            <a:r>
              <a:rPr lang="es-ES" sz="1400" dirty="0" smtClean="0">
                <a:latin typeface="TT Commons Light" panose="02000506030000020003" pitchFamily="50" charset="0"/>
              </a:rPr>
              <a:t>Dispenser: Double dosed opening to expel the necessary amount of both formulas in one application.</a:t>
            </a:r>
          </a:p>
          <a:p>
            <a:pPr marL="342900" indent="-342900" algn="l" rtl="0"/>
            <a:r>
              <a:rPr lang="es-ES" sz="1400" dirty="0" smtClean="0">
                <a:latin typeface="TT Commons Light" panose="02000506030000020003" pitchFamily="50" charset="0"/>
              </a:rPr>
              <a:t>Body: Transparent bottle with two ingredient separator tubes to maintain their stability and purity. </a:t>
            </a:r>
          </a:p>
          <a:p>
            <a:pPr marL="342900" indent="-342900" algn="l" rtl="0"/>
            <a:r>
              <a:rPr lang="es-ES" sz="1400" dirty="0" smtClean="0">
                <a:latin typeface="TT Commons Light" panose="02000506030000020003" pitchFamily="50" charset="0"/>
              </a:rPr>
              <a:t>Airless: Maintains the stability of the products</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Colour: </a:t>
            </a:r>
            <a:r>
              <a:rPr lang="es-ES" sz="1400" dirty="0" smtClean="0">
                <a:latin typeface="TT Commons Light" panose="02000506030000020003" pitchFamily="50" charset="0"/>
              </a:rPr>
              <a:t>Yellow characteristic of the active ingredients</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Touch: </a:t>
            </a:r>
            <a:r>
              <a:rPr lang="es-ES" sz="1400" dirty="0" smtClean="0">
                <a:latin typeface="TT Commons Light" panose="02000506030000020003" pitchFamily="50" charset="0"/>
              </a:rPr>
              <a:t>Immediate absorption that creates a sensation </a:t>
            </a:r>
            <a:r>
              <a:rPr lang="es-ES" sz="1400" b="1" i="1" dirty="0" smtClean="0">
                <a:latin typeface="TT Commons Light" panose="02000506030000020003" pitchFamily="50" charset="0"/>
              </a:rPr>
              <a:t>dry and silky </a:t>
            </a:r>
            <a:r>
              <a:rPr lang="es-ES" sz="1400" dirty="0" smtClean="0">
                <a:latin typeface="TT Commons Light" panose="02000506030000020003" pitchFamily="50" charset="0"/>
              </a:rPr>
              <a:t>durably</a:t>
            </a:r>
            <a:endParaRPr lang="es-ES" sz="1400" b="1" dirty="0" smtClean="0">
              <a:latin typeface="TT Commons Light" panose="02000506030000020003" pitchFamily="50" charset="0"/>
            </a:endParaRPr>
          </a:p>
          <a:p>
            <a:pPr marL="342900" indent="-342900" algn="l" rtl="0"/>
            <a:endParaRPr lang="es-ES" sz="1400" b="1" dirty="0" smtClean="0">
              <a:latin typeface="TT Commons Light" panose="02000506030000020003" pitchFamily="50" charset="0"/>
            </a:endParaRPr>
          </a:p>
        </p:txBody>
      </p:sp>
      <p:sp>
        <p:nvSpPr>
          <p:cNvPr id="12" name="Título 8"/>
          <p:cNvSpPr>
            <a:spLocks noGrp="1"/>
          </p:cNvSpPr>
          <p:nvPr>
            <p:ph type="title"/>
          </p:nvPr>
        </p:nvSpPr>
        <p:spPr>
          <a:xfrm>
            <a:off x="698500" y="398871"/>
            <a:ext cx="1245854" cy="424732"/>
          </a:xfrm>
        </p:spPr>
        <p:txBody>
          <a:bodyPr/>
          <a:lstStyle/>
          <a:p>
            <a:pPr algn="l" rtl="0"/>
            <a:r>
              <a:rPr lang="es-ES" sz="2400" spc="300" dirty="0" err="1" smtClean="0">
                <a:latin typeface="Bebas Neue Regular" panose="00000500000000000000" pitchFamily="50" charset="0"/>
              </a:rPr>
              <a:t>Serum</a:t>
            </a:r>
            <a:r>
              <a:rPr lang="es-ES" sz="2400" spc="300" dirty="0" smtClean="0">
                <a:latin typeface="Bebas Neue Regular" panose="00000500000000000000" pitchFamily="50" charset="0"/>
              </a:rPr>
              <a:t> 2</a:t>
            </a:r>
            <a:endParaRPr lang="es-ES" sz="2400" spc="300" dirty="0">
              <a:latin typeface="Bebas Neue Regular" panose="00000500000000000000" pitchFamily="50" charset="0"/>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51426"/>
          <a:stretch/>
        </p:blipFill>
        <p:spPr>
          <a:xfrm>
            <a:off x="698500" y="398871"/>
            <a:ext cx="1739724" cy="4795300"/>
          </a:xfrm>
          <a:prstGeom prst="rect">
            <a:avLst/>
          </a:prstGeom>
        </p:spPr>
      </p:pic>
    </p:spTree>
    <p:extLst>
      <p:ext uri="{BB962C8B-B14F-4D97-AF65-F5344CB8AC3E}">
        <p14:creationId xmlns:p14="http://schemas.microsoft.com/office/powerpoint/2010/main" val="630349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A297FD03-BC01-4A80-9886-5F59A936CDA1}"/>
              </a:ext>
            </a:extLst>
          </p:cNvPr>
          <p:cNvSpPr/>
          <p:nvPr/>
        </p:nvSpPr>
        <p:spPr>
          <a:xfrm>
            <a:off x="2718457" y="1178706"/>
            <a:ext cx="6104921" cy="3785652"/>
          </a:xfrm>
          <a:prstGeom prst="rect">
            <a:avLst/>
          </a:prstGeom>
        </p:spPr>
        <p:txBody>
          <a:bodyPr wrap="square">
            <a:spAutoFit/>
          </a:bodyPr>
          <a:lstStyle/>
          <a:p>
            <a:pPr algn="just"/>
            <a:r>
              <a:rPr lang="es-ES" sz="1600" b="1" dirty="0">
                <a:latin typeface="TT Commons Light" panose="02000506030000020003" pitchFamily="50" charset="0"/>
                <a:ea typeface="Calibri" panose="020F0502020204030204" pitchFamily="34" charset="0"/>
                <a:cs typeface="Arial" panose="020B0604020202020204" pitchFamily="34" charset="0"/>
              </a:rPr>
              <a:t>Anti-</a:t>
            </a:r>
            <a:r>
              <a:rPr lang="es-ES" sz="1600" b="1" dirty="0" err="1">
                <a:latin typeface="TT Commons Light" panose="02000506030000020003" pitchFamily="50" charset="0"/>
                <a:ea typeface="Calibri" panose="020F0502020204030204" pitchFamily="34" charset="0"/>
                <a:cs typeface="Arial" panose="020B0604020202020204" pitchFamily="34" charset="0"/>
              </a:rPr>
              <a:t>aging</a:t>
            </a:r>
            <a:r>
              <a:rPr lang="es-ES" sz="1600" b="1" dirty="0">
                <a:latin typeface="TT Commons Light" panose="02000506030000020003" pitchFamily="50" charset="0"/>
                <a:ea typeface="Calibri" panose="020F0502020204030204" pitchFamily="34" charset="0"/>
                <a:cs typeface="Arial" panose="020B0604020202020204" pitchFamily="34" charset="0"/>
              </a:rPr>
              <a:t> </a:t>
            </a:r>
            <a:r>
              <a:rPr lang="es-ES" sz="1600" b="1" dirty="0" err="1">
                <a:latin typeface="TT Commons Light" panose="02000506030000020003" pitchFamily="50" charset="0"/>
                <a:ea typeface="Calibri" panose="020F0502020204030204" pitchFamily="34" charset="0"/>
                <a:cs typeface="Arial" panose="020B0604020202020204" pitchFamily="34" charset="0"/>
              </a:rPr>
              <a:t>Smoother</a:t>
            </a:r>
            <a:r>
              <a:rPr lang="es-ES" sz="1600" b="1" dirty="0">
                <a:latin typeface="TT Commons Light" panose="02000506030000020003" pitchFamily="50" charset="0"/>
                <a:ea typeface="Calibri" panose="020F0502020204030204" pitchFamily="34" charset="0"/>
                <a:cs typeface="Arial" panose="020B0604020202020204" pitchFamily="34" charset="0"/>
              </a:rPr>
              <a:t> </a:t>
            </a:r>
            <a:r>
              <a:rPr lang="es-ES" sz="1600" b="1" dirty="0" err="1">
                <a:latin typeface="TT Commons Light" panose="02000506030000020003" pitchFamily="50" charset="0"/>
                <a:ea typeface="Calibri" panose="020F0502020204030204" pitchFamily="34" charset="0"/>
                <a:cs typeface="Arial" panose="020B0604020202020204" pitchFamily="34" charset="0"/>
              </a:rPr>
              <a:t>serum</a:t>
            </a:r>
            <a:r>
              <a:rPr lang="es-ES" sz="1600" b="1" dirty="0">
                <a:latin typeface="TT Commons Light" panose="02000506030000020003" pitchFamily="50" charset="0"/>
                <a:ea typeface="Calibri" panose="020F0502020204030204" pitchFamily="34" charset="0"/>
                <a:cs typeface="Arial" panose="020B0604020202020204" pitchFamily="34" charset="0"/>
              </a:rPr>
              <a:t> </a:t>
            </a:r>
            <a:r>
              <a:rPr lang="es-ES" sz="1600" b="1" dirty="0" err="1">
                <a:latin typeface="TT Commons Light" panose="02000506030000020003" pitchFamily="50" charset="0"/>
                <a:ea typeface="Calibri" panose="020F0502020204030204" pitchFamily="34" charset="0"/>
                <a:cs typeface="Arial" panose="020B0604020202020204" pitchFamily="34" charset="0"/>
              </a:rPr>
              <a:t>Retinol</a:t>
            </a:r>
            <a:r>
              <a:rPr lang="es-ES" sz="1600" b="1" dirty="0">
                <a:latin typeface="TT Commons Light" panose="02000506030000020003" pitchFamily="50" charset="0"/>
                <a:ea typeface="Calibri" panose="020F0502020204030204" pitchFamily="34" charset="0"/>
                <a:cs typeface="Arial" panose="020B0604020202020204" pitchFamily="34" charset="0"/>
              </a:rPr>
              <a:t> + </a:t>
            </a:r>
            <a:r>
              <a:rPr lang="es-ES" sz="1600" b="1" dirty="0" err="1">
                <a:latin typeface="TT Commons Light" panose="02000506030000020003" pitchFamily="50" charset="0"/>
                <a:ea typeface="Calibri" panose="020F0502020204030204" pitchFamily="34" charset="0"/>
                <a:cs typeface="Arial" panose="020B0604020202020204" pitchFamily="34" charset="0"/>
              </a:rPr>
              <a:t>Niacinamide</a:t>
            </a:r>
            <a:endParaRPr lang="es-ES" sz="1600" b="1" dirty="0">
              <a:latin typeface="TT Commons Light" panose="02000506030000020003" pitchFamily="50" charset="0"/>
              <a:ea typeface="Calibri" panose="020F0502020204030204" pitchFamily="34" charset="0"/>
              <a:cs typeface="Arial" panose="020B0604020202020204" pitchFamily="34" charset="0"/>
            </a:endParaRPr>
          </a:p>
          <a:p>
            <a:pPr algn="just"/>
            <a:endParaRPr lang="es-ES" sz="1600" b="1"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DESCRIPTION</a:t>
            </a:r>
          </a:p>
          <a:p>
            <a:pPr algn="just"/>
            <a:r>
              <a:rPr lang="es-ES" sz="1600" dirty="0" err="1">
                <a:latin typeface="TT Commons Light" panose="02000506030000020003" pitchFamily="50" charset="0"/>
                <a:ea typeface="Calibri" panose="020F0502020204030204" pitchFamily="34" charset="0"/>
                <a:cs typeface="Arial" panose="020B0604020202020204" pitchFamily="34" charset="0"/>
              </a:rPr>
              <a:t>Creamy</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serum</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with</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smoothing</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effect</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that</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promotes</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cellular</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energy</a:t>
            </a:r>
            <a:r>
              <a:rPr lang="es-ES" sz="1600" dirty="0">
                <a:latin typeface="TT Commons Light" panose="02000506030000020003" pitchFamily="50" charset="0"/>
                <a:ea typeface="Calibri" panose="020F0502020204030204" pitchFamily="34" charset="0"/>
                <a:cs typeface="Arial" panose="020B0604020202020204" pitchFamily="34" charset="0"/>
              </a:rPr>
              <a:t> and </a:t>
            </a:r>
            <a:r>
              <a:rPr lang="es-ES" sz="1600" dirty="0" err="1">
                <a:latin typeface="TT Commons Light" panose="02000506030000020003" pitchFamily="50" charset="0"/>
                <a:ea typeface="Calibri" panose="020F0502020204030204" pitchFamily="34" charset="0"/>
                <a:cs typeface="Arial" panose="020B0604020202020204" pitchFamily="34" charset="0"/>
              </a:rPr>
              <a:t>corrects</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expression</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lines</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It</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manages</a:t>
            </a:r>
            <a:r>
              <a:rPr lang="es-ES" sz="1600" dirty="0">
                <a:latin typeface="TT Commons Light" panose="02000506030000020003" pitchFamily="50" charset="0"/>
                <a:ea typeface="Calibri" panose="020F0502020204030204" pitchFamily="34" charset="0"/>
                <a:cs typeface="Arial" panose="020B0604020202020204" pitchFamily="34" charset="0"/>
              </a:rPr>
              <a:t> to </a:t>
            </a:r>
            <a:r>
              <a:rPr lang="es-ES" sz="1600" dirty="0" err="1">
                <a:latin typeface="TT Commons Light" panose="02000506030000020003" pitchFamily="50" charset="0"/>
                <a:ea typeface="Calibri" panose="020F0502020204030204" pitchFamily="34" charset="0"/>
                <a:cs typeface="Arial" panose="020B0604020202020204" pitchFamily="34" charset="0"/>
              </a:rPr>
              <a:t>stimulate</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collagen</a:t>
            </a:r>
            <a:r>
              <a:rPr lang="es-ES" sz="1600" dirty="0">
                <a:latin typeface="TT Commons Light" panose="02000506030000020003" pitchFamily="50" charset="0"/>
                <a:ea typeface="Calibri" panose="020F0502020204030204" pitchFamily="34" charset="0"/>
                <a:cs typeface="Arial" panose="020B0604020202020204" pitchFamily="34" charset="0"/>
              </a:rPr>
              <a:t> and </a:t>
            </a:r>
            <a:r>
              <a:rPr lang="es-ES" sz="1600" dirty="0" err="1">
                <a:latin typeface="TT Commons Light" panose="02000506030000020003" pitchFamily="50" charset="0"/>
                <a:ea typeface="Calibri" panose="020F0502020204030204" pitchFamily="34" charset="0"/>
                <a:cs typeface="Arial" panose="020B0604020202020204" pitchFamily="34" charset="0"/>
              </a:rPr>
              <a:t>elastin</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smoothing</a:t>
            </a:r>
            <a:r>
              <a:rPr lang="es-ES" sz="1600" dirty="0">
                <a:latin typeface="TT Commons Light" panose="02000506030000020003" pitchFamily="50" charset="0"/>
                <a:ea typeface="Calibri" panose="020F0502020204030204" pitchFamily="34" charset="0"/>
                <a:cs typeface="Arial" panose="020B0604020202020204" pitchFamily="34" charset="0"/>
              </a:rPr>
              <a:t> fine </a:t>
            </a:r>
            <a:r>
              <a:rPr lang="es-ES" sz="1600" dirty="0" err="1">
                <a:latin typeface="TT Commons Light" panose="02000506030000020003" pitchFamily="50" charset="0"/>
                <a:ea typeface="Calibri" panose="020F0502020204030204" pitchFamily="34" charset="0"/>
                <a:cs typeface="Arial" panose="020B0604020202020204" pitchFamily="34" charset="0"/>
              </a:rPr>
              <a:t>wrinkles</a:t>
            </a:r>
            <a:r>
              <a:rPr lang="es-ES" sz="1600" dirty="0">
                <a:latin typeface="TT Commons Light" panose="02000506030000020003" pitchFamily="50" charset="0"/>
                <a:ea typeface="Calibri" panose="020F0502020204030204" pitchFamily="34" charset="0"/>
                <a:cs typeface="Arial" panose="020B0604020202020204" pitchFamily="34" charset="0"/>
              </a:rPr>
              <a:t> and has </a:t>
            </a:r>
            <a:r>
              <a:rPr lang="es-ES" sz="1600" dirty="0" err="1">
                <a:latin typeface="TT Commons Light" panose="02000506030000020003" pitchFamily="50" charset="0"/>
                <a:ea typeface="Calibri" panose="020F0502020204030204" pitchFamily="34" charset="0"/>
                <a:cs typeface="Arial" panose="020B0604020202020204" pitchFamily="34" charset="0"/>
              </a:rPr>
              <a:t>high</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moisturizing</a:t>
            </a:r>
            <a:r>
              <a:rPr lang="es-ES" sz="1600" dirty="0">
                <a:latin typeface="TT Commons Light" panose="02000506030000020003" pitchFamily="50" charset="0"/>
                <a:ea typeface="Calibri" panose="020F0502020204030204" pitchFamily="34" charset="0"/>
                <a:cs typeface="Arial" panose="020B0604020202020204" pitchFamily="34" charset="0"/>
              </a:rPr>
              <a:t> and </a:t>
            </a:r>
            <a:r>
              <a:rPr lang="es-ES" sz="1600" dirty="0" err="1">
                <a:latin typeface="TT Commons Light" panose="02000506030000020003" pitchFamily="50" charset="0"/>
                <a:ea typeface="Calibri" panose="020F0502020204030204" pitchFamily="34" charset="0"/>
                <a:cs typeface="Arial" panose="020B0604020202020204" pitchFamily="34" charset="0"/>
              </a:rPr>
              <a:t>repairing</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properties</a:t>
            </a:r>
            <a:r>
              <a:rPr lang="es-ES" sz="1600" dirty="0">
                <a:latin typeface="TT Commons Light" panose="02000506030000020003" pitchFamily="50" charset="0"/>
                <a:ea typeface="Calibri" panose="020F0502020204030204" pitchFamily="34" charset="0"/>
                <a:cs typeface="Arial" panose="020B0604020202020204" pitchFamily="34" charset="0"/>
              </a:rPr>
              <a:t> in </a:t>
            </a:r>
            <a:r>
              <a:rPr lang="es-ES" sz="1600" dirty="0" err="1">
                <a:latin typeface="TT Commons Light" panose="02000506030000020003" pitchFamily="50" charset="0"/>
                <a:ea typeface="Calibri" panose="020F0502020204030204" pitchFamily="34" charset="0"/>
                <a:cs typeface="Arial" panose="020B0604020202020204" pitchFamily="34" charset="0"/>
              </a:rPr>
              <a:t>the</a:t>
            </a:r>
            <a:r>
              <a:rPr lang="es-ES" sz="1600" dirty="0">
                <a:latin typeface="TT Commons Light" panose="02000506030000020003" pitchFamily="50" charset="0"/>
                <a:ea typeface="Calibri" panose="020F0502020204030204" pitchFamily="34" charset="0"/>
                <a:cs typeface="Arial" panose="020B0604020202020204" pitchFamily="34" charset="0"/>
              </a:rPr>
              <a:t> skin </a:t>
            </a:r>
            <a:r>
              <a:rPr lang="es-ES" sz="1600" dirty="0" err="1">
                <a:latin typeface="TT Commons Light" panose="02000506030000020003" pitchFamily="50" charset="0"/>
                <a:ea typeface="Calibri" panose="020F0502020204030204" pitchFamily="34" charset="0"/>
                <a:cs typeface="Arial" panose="020B0604020202020204" pitchFamily="34" charset="0"/>
              </a:rPr>
              <a:t>barrier</a:t>
            </a:r>
            <a:r>
              <a:rPr lang="es-ES" sz="1600" dirty="0">
                <a:latin typeface="TT Commons Light" panose="02000506030000020003" pitchFamily="50" charset="0"/>
                <a:ea typeface="Calibri" panose="020F0502020204030204" pitchFamily="34" charset="0"/>
                <a:cs typeface="Arial" panose="020B0604020202020204" pitchFamily="34" charset="0"/>
              </a:rPr>
              <a:t>.</a:t>
            </a:r>
          </a:p>
          <a:p>
            <a:pPr algn="just"/>
            <a:endParaRPr lang="es-ES" sz="1600" b="1"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INDICATIONS</a:t>
            </a:r>
          </a:p>
          <a:p>
            <a:pPr algn="just"/>
            <a:r>
              <a:rPr lang="es-ES" sz="1600" dirty="0" err="1">
                <a:latin typeface="TT Commons Light" panose="02000506030000020003" pitchFamily="50" charset="0"/>
                <a:ea typeface="Calibri" panose="020F0502020204030204" pitchFamily="34" charset="0"/>
                <a:cs typeface="Arial" panose="020B0604020202020204" pitchFamily="34" charset="0"/>
              </a:rPr>
              <a:t>Skins</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seeking</a:t>
            </a:r>
            <a:r>
              <a:rPr lang="es-ES" sz="1600" dirty="0">
                <a:latin typeface="TT Commons Light" panose="02000506030000020003" pitchFamily="50" charset="0"/>
                <a:ea typeface="Calibri" panose="020F0502020204030204" pitchFamily="34" charset="0"/>
                <a:cs typeface="Arial" panose="020B0604020202020204" pitchFamily="34" charset="0"/>
              </a:rPr>
              <a:t> a dual-</a:t>
            </a:r>
            <a:r>
              <a:rPr lang="es-ES" sz="1600" dirty="0" err="1">
                <a:latin typeface="TT Commons Light" panose="02000506030000020003" pitchFamily="50" charset="0"/>
                <a:ea typeface="Calibri" panose="020F0502020204030204" pitchFamily="34" charset="0"/>
                <a:cs typeface="Arial" panose="020B0604020202020204" pitchFamily="34" charset="0"/>
              </a:rPr>
              <a:t>effect</a:t>
            </a:r>
            <a:r>
              <a:rPr lang="es-ES" sz="1600" dirty="0">
                <a:latin typeface="TT Commons Light" panose="02000506030000020003" pitchFamily="50" charset="0"/>
                <a:ea typeface="Calibri" panose="020F0502020204030204" pitchFamily="34" charset="0"/>
                <a:cs typeface="Arial" panose="020B0604020202020204" pitchFamily="34" charset="0"/>
              </a:rPr>
              <a:t> anti-</a:t>
            </a:r>
            <a:r>
              <a:rPr lang="es-ES" sz="1600" dirty="0" err="1">
                <a:latin typeface="TT Commons Light" panose="02000506030000020003" pitchFamily="50" charset="0"/>
                <a:ea typeface="Calibri" panose="020F0502020204030204" pitchFamily="34" charset="0"/>
                <a:cs typeface="Arial" panose="020B0604020202020204" pitchFamily="34" charset="0"/>
              </a:rPr>
              <a:t>aging</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treatment</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an</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internal</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regeneration</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thanks</a:t>
            </a:r>
            <a:r>
              <a:rPr lang="es-ES" sz="1600" dirty="0">
                <a:latin typeface="TT Commons Light" panose="02000506030000020003" pitchFamily="50" charset="0"/>
                <a:ea typeface="Calibri" panose="020F0502020204030204" pitchFamily="34" charset="0"/>
                <a:cs typeface="Arial" panose="020B0604020202020204" pitchFamily="34" charset="0"/>
              </a:rPr>
              <a:t> to </a:t>
            </a:r>
            <a:r>
              <a:rPr lang="es-ES" sz="1600" dirty="0" err="1">
                <a:latin typeface="TT Commons Light" panose="02000506030000020003" pitchFamily="50" charset="0"/>
                <a:ea typeface="Calibri" panose="020F0502020204030204" pitchFamily="34" charset="0"/>
                <a:cs typeface="Arial" panose="020B0604020202020204" pitchFamily="34" charset="0"/>
              </a:rPr>
              <a:t>its</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action</a:t>
            </a:r>
            <a:r>
              <a:rPr lang="es-ES" sz="1600" dirty="0">
                <a:latin typeface="TT Commons Light" panose="02000506030000020003" pitchFamily="50" charset="0"/>
                <a:ea typeface="Calibri" panose="020F0502020204030204" pitchFamily="34" charset="0"/>
                <a:cs typeface="Arial" panose="020B0604020202020204" pitchFamily="34" charset="0"/>
              </a:rPr>
              <a:t> as a </a:t>
            </a:r>
            <a:r>
              <a:rPr lang="es-ES" sz="1600" dirty="0" err="1">
                <a:latin typeface="TT Commons Light" panose="02000506030000020003" pitchFamily="50" charset="0"/>
                <a:ea typeface="Calibri" panose="020F0502020204030204" pitchFamily="34" charset="0"/>
                <a:cs typeface="Arial" panose="020B0604020202020204" pitchFamily="34" charset="0"/>
              </a:rPr>
              <a:t>promoter</a:t>
            </a:r>
            <a:r>
              <a:rPr lang="es-ES" sz="1600" dirty="0">
                <a:latin typeface="TT Commons Light" panose="02000506030000020003" pitchFamily="50" charset="0"/>
                <a:ea typeface="Calibri" panose="020F0502020204030204" pitchFamily="34" charset="0"/>
                <a:cs typeface="Arial" panose="020B0604020202020204" pitchFamily="34" charset="0"/>
              </a:rPr>
              <a:t> of </a:t>
            </a:r>
            <a:r>
              <a:rPr lang="es-ES" sz="1600" dirty="0" err="1">
                <a:latin typeface="TT Commons Light" panose="02000506030000020003" pitchFamily="50" charset="0"/>
                <a:ea typeface="Calibri" panose="020F0502020204030204" pitchFamily="34" charset="0"/>
                <a:cs typeface="Arial" panose="020B0604020202020204" pitchFamily="34" charset="0"/>
              </a:rPr>
              <a:t>cellular</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energy</a:t>
            </a:r>
            <a:r>
              <a:rPr lang="es-ES" sz="1600" dirty="0">
                <a:latin typeface="TT Commons Light" panose="02000506030000020003" pitchFamily="50" charset="0"/>
                <a:ea typeface="Calibri" panose="020F0502020204030204" pitchFamily="34" charset="0"/>
                <a:cs typeface="Arial" panose="020B0604020202020204" pitchFamily="34" charset="0"/>
              </a:rPr>
              <a:t> and a </a:t>
            </a:r>
            <a:r>
              <a:rPr lang="es-ES" sz="1600" dirty="0" err="1">
                <a:latin typeface="TT Commons Light" panose="02000506030000020003" pitchFamily="50" charset="0"/>
                <a:ea typeface="Calibri" panose="020F0502020204030204" pitchFamily="34" charset="0"/>
                <a:cs typeface="Arial" panose="020B0604020202020204" pitchFamily="34" charset="0"/>
              </a:rPr>
              <a:t>smoothing</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effect</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correcting</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wrinkles</a:t>
            </a:r>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endParaRPr lang="es-ES" sz="1600" b="1"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INGREDIENTS: </a:t>
            </a:r>
            <a:r>
              <a:rPr lang="es-ES" sz="1600" dirty="0" err="1">
                <a:latin typeface="TT Commons Light" panose="02000506030000020003" pitchFamily="50" charset="0"/>
                <a:ea typeface="Calibri" panose="020F0502020204030204" pitchFamily="34" charset="0"/>
                <a:cs typeface="Arial" panose="020B0604020202020204" pitchFamily="34" charset="0"/>
              </a:rPr>
              <a:t>Liposomal</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smtClean="0">
                <a:latin typeface="TT Commons Light" panose="02000506030000020003" pitchFamily="50" charset="0"/>
                <a:ea typeface="Calibri" panose="020F0502020204030204" pitchFamily="34" charset="0"/>
                <a:cs typeface="Arial" panose="020B0604020202020204" pitchFamily="34" charset="0"/>
              </a:rPr>
              <a:t>retinol</a:t>
            </a:r>
            <a:r>
              <a:rPr lang="es-ES" sz="1600" dirty="0" smtClean="0">
                <a:latin typeface="TT Commons Light" panose="02000506030000020003" pitchFamily="50" charset="0"/>
                <a:ea typeface="Calibri" panose="020F0502020204030204" pitchFamily="34" charset="0"/>
                <a:cs typeface="Arial" panose="020B0604020202020204" pitchFamily="34" charset="0"/>
              </a:rPr>
              <a:t> (0,2%), </a:t>
            </a:r>
            <a:r>
              <a:rPr lang="es-ES" sz="1600" dirty="0" err="1">
                <a:latin typeface="TT Commons Light" panose="02000506030000020003" pitchFamily="50" charset="0"/>
                <a:ea typeface="Calibri" panose="020F0502020204030204" pitchFamily="34" charset="0"/>
                <a:cs typeface="Arial" panose="020B0604020202020204" pitchFamily="34" charset="0"/>
              </a:rPr>
              <a:t>vitamin</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smtClean="0">
                <a:latin typeface="TT Commons Light" panose="02000506030000020003" pitchFamily="50" charset="0"/>
                <a:ea typeface="Calibri" panose="020F0502020204030204" pitchFamily="34" charset="0"/>
                <a:cs typeface="Arial" panose="020B0604020202020204" pitchFamily="34" charset="0"/>
              </a:rPr>
              <a:t>B3 (3%), </a:t>
            </a:r>
            <a:r>
              <a:rPr lang="es-ES" sz="1600" dirty="0" err="1">
                <a:latin typeface="TT Commons Light" panose="02000506030000020003" pitchFamily="50" charset="0"/>
                <a:ea typeface="Calibri" panose="020F0502020204030204" pitchFamily="34" charset="0"/>
                <a:cs typeface="Arial" panose="020B0604020202020204" pitchFamily="34" charset="0"/>
              </a:rPr>
              <a:t>hyaluronic</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acid</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provitamin</a:t>
            </a:r>
            <a:r>
              <a:rPr lang="es-ES" sz="1600" dirty="0">
                <a:latin typeface="TT Commons Light" panose="02000506030000020003" pitchFamily="50" charset="0"/>
                <a:ea typeface="Calibri" panose="020F0502020204030204" pitchFamily="34" charset="0"/>
                <a:cs typeface="Arial" panose="020B0604020202020204" pitchFamily="34" charset="0"/>
              </a:rPr>
              <a:t> B5</a:t>
            </a:r>
          </a:p>
        </p:txBody>
      </p:sp>
      <p:sp>
        <p:nvSpPr>
          <p:cNvPr id="14" name="Título 8"/>
          <p:cNvSpPr>
            <a:spLocks noGrp="1"/>
          </p:cNvSpPr>
          <p:nvPr>
            <p:ph type="title"/>
          </p:nvPr>
        </p:nvSpPr>
        <p:spPr>
          <a:xfrm>
            <a:off x="699717" y="399559"/>
            <a:ext cx="1914435" cy="424603"/>
          </a:xfrm>
        </p:spPr>
        <p:txBody>
          <a:bodyPr/>
          <a:lstStyle/>
          <a:p>
            <a:r>
              <a:rPr lang="es-ES" sz="2399" spc="300" dirty="0" smtClean="0"/>
              <a:t>ANTIAGE V-B3</a:t>
            </a:r>
            <a:endParaRPr lang="es-ES" sz="2399" spc="300" dirty="0"/>
          </a:p>
        </p:txBody>
      </p:sp>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r="54887"/>
          <a:stretch/>
        </p:blipFill>
        <p:spPr>
          <a:xfrm>
            <a:off x="724159" y="1416546"/>
            <a:ext cx="1254720" cy="3398207"/>
          </a:xfrm>
          <a:prstGeom prst="rect">
            <a:avLst/>
          </a:prstGeom>
        </p:spPr>
      </p:pic>
    </p:spTree>
    <p:extLst>
      <p:ext uri="{BB962C8B-B14F-4D97-AF65-F5344CB8AC3E}">
        <p14:creationId xmlns:p14="http://schemas.microsoft.com/office/powerpoint/2010/main" val="2973493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703736" y="1416546"/>
            <a:ext cx="6192688" cy="3539430"/>
          </a:xfrm>
          <a:prstGeom prst="rect">
            <a:avLst/>
          </a:prstGeom>
          <a:noFill/>
        </p:spPr>
        <p:txBody>
          <a:bodyPr wrap="square" rtlCol="0">
            <a:spAutoFit/>
          </a:bodyPr>
          <a:lstStyle/>
          <a:p>
            <a:pPr marL="342900" indent="-342900" algn="l" rtl="0"/>
            <a:r>
              <a:rPr lang="es-ES" sz="1400" b="1" dirty="0" smtClean="0">
                <a:latin typeface="TT Commons Light" panose="02000506030000020003" pitchFamily="50" charset="0"/>
              </a:rPr>
              <a:t>DAY CREAM 50ml Anti-Wrinkle Action</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INDICATION:</a:t>
            </a:r>
          </a:p>
          <a:p>
            <a:pPr marL="342900" indent="-342900" algn="l" rtl="0"/>
            <a:r>
              <a:rPr lang="es-ES" sz="1400" dirty="0" smtClean="0">
                <a:latin typeface="TT Commons Light" panose="02000506030000020003" pitchFamily="50" charset="0"/>
              </a:rPr>
              <a:t>Skins that show deficiencies due to aging, Ideal from 35 years of age.</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ACTION:</a:t>
            </a:r>
          </a:p>
          <a:p>
            <a:pPr marL="342900" indent="-342900" algn="l" rtl="0">
              <a:buFont typeface="Arial" pitchFamily="34" charset="0"/>
              <a:buChar char="•"/>
            </a:pPr>
            <a:r>
              <a:rPr lang="es-ES" sz="1400" dirty="0" smtClean="0">
                <a:latin typeface="TT Commons Light" panose="02000506030000020003" pitchFamily="50" charset="0"/>
              </a:rPr>
              <a:t>Blurs expression lines and wrinkles, making the skin soft, without leaving a greasy feeling. Potentiates the </a:t>
            </a:r>
            <a:r>
              <a:rPr lang="es-ES" sz="1400" dirty="0" err="1" smtClean="0">
                <a:latin typeface="TT Commons Light" panose="02000506030000020003" pitchFamily="50" charset="0"/>
              </a:rPr>
              <a:t>effects</a:t>
            </a:r>
            <a:r>
              <a:rPr lang="es-ES" sz="1400" dirty="0" smtClean="0">
                <a:latin typeface="TT Commons Light" panose="02000506030000020003" pitchFamily="50" charset="0"/>
              </a:rPr>
              <a:t> of </a:t>
            </a:r>
            <a:r>
              <a:rPr lang="es-ES" sz="1400" dirty="0" err="1" smtClean="0">
                <a:latin typeface="TT Commons Light" panose="02000506030000020003" pitchFamily="50" charset="0"/>
              </a:rPr>
              <a:t>serum</a:t>
            </a:r>
            <a:r>
              <a:rPr lang="es-ES" sz="1400" dirty="0" smtClean="0">
                <a:latin typeface="TT Commons Light" panose="02000506030000020003" pitchFamily="50" charset="0"/>
              </a:rPr>
              <a:t> at night</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INGREDIENTS: </a:t>
            </a:r>
            <a:r>
              <a:rPr lang="es-ES" sz="1400" dirty="0" smtClean="0">
                <a:latin typeface="TT Commons Light" panose="02000506030000020003" pitchFamily="50" charset="0"/>
              </a:rPr>
              <a:t>Retinol Palmitate, Interference Pigments and Sunscreens</a:t>
            </a:r>
          </a:p>
          <a:p>
            <a:pPr marL="342900" indent="-342900" algn="l" rtl="0"/>
            <a:endParaRPr lang="es-ES" sz="1400" b="1"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HOW TO USE:</a:t>
            </a:r>
          </a:p>
          <a:p>
            <a:pPr marL="342900" indent="-342900" algn="l" rtl="0"/>
            <a:r>
              <a:rPr lang="es-ES" sz="1400" b="1" dirty="0" smtClean="0">
                <a:latin typeface="TT Commons Light" panose="02000506030000020003" pitchFamily="50" charset="0"/>
              </a:rPr>
              <a:t>Day</a:t>
            </a:r>
            <a:r>
              <a:rPr lang="es-ES" sz="1400" dirty="0" smtClean="0">
                <a:latin typeface="TT Commons Light" panose="02000506030000020003" pitchFamily="50" charset="0"/>
              </a:rPr>
              <a:t>: Apply in the morning, after cleaning.</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TYPE OF SKIN</a:t>
            </a:r>
            <a:r>
              <a:rPr lang="es-ES" sz="1400" dirty="0" smtClean="0">
                <a:latin typeface="TT Commons Light" panose="02000506030000020003" pitchFamily="50" charset="0"/>
              </a:rPr>
              <a:t>: All </a:t>
            </a:r>
          </a:p>
          <a:p>
            <a:pPr marL="342900" indent="-342900" algn="l" rtl="0"/>
            <a:endParaRPr lang="es-ES" sz="1400" b="1" dirty="0" smtClean="0">
              <a:latin typeface="TT Commons Light" panose="02000506030000020003" pitchFamily="50" charset="0"/>
            </a:endParaRPr>
          </a:p>
        </p:txBody>
      </p:sp>
      <p:sp>
        <p:nvSpPr>
          <p:cNvPr id="12" name="Título 8"/>
          <p:cNvSpPr>
            <a:spLocks noGrp="1"/>
          </p:cNvSpPr>
          <p:nvPr>
            <p:ph type="title"/>
          </p:nvPr>
        </p:nvSpPr>
        <p:spPr>
          <a:xfrm>
            <a:off x="698500" y="398871"/>
            <a:ext cx="2853089" cy="424732"/>
          </a:xfrm>
        </p:spPr>
        <p:txBody>
          <a:bodyPr/>
          <a:lstStyle/>
          <a:p>
            <a:pPr algn="l" rtl="0"/>
            <a:r>
              <a:rPr lang="es-ES" sz="2400" spc="300" dirty="0" err="1" smtClean="0">
                <a:latin typeface="Bebas Neue Regular" panose="00000500000000000000" pitchFamily="50" charset="0"/>
              </a:rPr>
              <a:t>Wrinkle</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attack</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day</a:t>
            </a:r>
            <a:endParaRPr lang="es-ES" sz="2400" spc="300" dirty="0">
              <a:latin typeface="Bebas Neue Regular" panose="00000500000000000000" pitchFamily="50" charset="0"/>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t="15405" r="53189" b="6943"/>
          <a:stretch/>
        </p:blipFill>
        <p:spPr>
          <a:xfrm>
            <a:off x="471488" y="1605576"/>
            <a:ext cx="1541770" cy="3161369"/>
          </a:xfrm>
          <a:prstGeom prst="rect">
            <a:avLst/>
          </a:prstGeom>
        </p:spPr>
      </p:pic>
    </p:spTree>
    <p:extLst>
      <p:ext uri="{BB962C8B-B14F-4D97-AF65-F5344CB8AC3E}">
        <p14:creationId xmlns:p14="http://schemas.microsoft.com/office/powerpoint/2010/main" val="1756742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775744" y="1342447"/>
            <a:ext cx="6192688" cy="3754874"/>
          </a:xfrm>
          <a:prstGeom prst="rect">
            <a:avLst/>
          </a:prstGeom>
          <a:noFill/>
        </p:spPr>
        <p:txBody>
          <a:bodyPr wrap="square" rtlCol="0">
            <a:spAutoFit/>
          </a:bodyPr>
          <a:lstStyle/>
          <a:p>
            <a:pPr marL="342900" indent="-342900" algn="l" rtl="0"/>
            <a:r>
              <a:rPr lang="es-ES" sz="1400" b="1" dirty="0" smtClean="0">
                <a:latin typeface="TT Commons Light" panose="02000506030000020003" pitchFamily="50" charset="0"/>
              </a:rPr>
              <a:t>SERUM C 15ml Anti-Wrinkle Action</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INDICATION:</a:t>
            </a:r>
          </a:p>
          <a:p>
            <a:pPr marL="342900" indent="-342900" algn="l" rtl="0"/>
            <a:r>
              <a:rPr lang="es-ES" sz="1400" dirty="0" smtClean="0">
                <a:latin typeface="TT Commons Light" panose="02000506030000020003" pitchFamily="50" charset="0"/>
              </a:rPr>
              <a:t>Visible signs around the eye, Ideal from 35 years.</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ACTION:</a:t>
            </a:r>
          </a:p>
          <a:p>
            <a:pPr algn="l" rtl="0"/>
            <a:r>
              <a:rPr lang="es-ES" sz="1400" dirty="0" smtClean="0">
                <a:latin typeface="TT Commons Light" panose="02000506030000020003" pitchFamily="50" charset="0"/>
              </a:rPr>
              <a:t>Corrects wrinkles, lines of expression, irregularities and loss of luminosity in the contour of the eye.</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INGREDIENTS: </a:t>
            </a:r>
            <a:r>
              <a:rPr lang="es-ES" sz="1400" dirty="0" smtClean="0">
                <a:latin typeface="TT Commons Light" panose="02000506030000020003" pitchFamily="50" charset="0"/>
              </a:rPr>
              <a:t>Coenzyme Q10, Pure Retinol, MDI </a:t>
            </a:r>
            <a:r>
              <a:rPr lang="es-ES" sz="1400" dirty="0" err="1" smtClean="0">
                <a:latin typeface="TT Commons Light" panose="02000506030000020003" pitchFamily="50" charset="0"/>
              </a:rPr>
              <a:t>Complex</a:t>
            </a:r>
            <a:r>
              <a:rPr lang="es-ES" sz="1400" dirty="0" smtClean="0">
                <a:latin typeface="TT Commons Light" panose="02000506030000020003" pitchFamily="50" charset="0"/>
              </a:rPr>
              <a:t> ® , </a:t>
            </a:r>
            <a:r>
              <a:rPr lang="es-ES" sz="1400" dirty="0" err="1" smtClean="0">
                <a:latin typeface="TT Commons Light" panose="02000506030000020003" pitchFamily="50" charset="0"/>
              </a:rPr>
              <a:t>Eyeseryl</a:t>
            </a:r>
            <a:r>
              <a:rPr lang="es-ES" sz="1400" dirty="0" smtClean="0">
                <a:latin typeface="TT Commons Light" panose="02000506030000020003" pitchFamily="50" charset="0"/>
              </a:rPr>
              <a:t> ® </a:t>
            </a:r>
          </a:p>
          <a:p>
            <a:pPr marL="342900" indent="-342900" algn="l" rtl="0"/>
            <a:endParaRPr lang="es-ES" sz="1400" b="1"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HOW TO USE:</a:t>
            </a:r>
          </a:p>
          <a:p>
            <a:pPr marL="342900" indent="-342900" algn="l" rtl="0"/>
            <a:r>
              <a:rPr lang="es-ES" sz="1400" b="1" dirty="0" smtClean="0">
                <a:latin typeface="TT Commons Light" panose="02000506030000020003" pitchFamily="50" charset="0"/>
              </a:rPr>
              <a:t>Day and night</a:t>
            </a:r>
            <a:r>
              <a:rPr lang="es-ES" sz="1400" dirty="0" smtClean="0">
                <a:latin typeface="TT Commons Light" panose="02000506030000020003" pitchFamily="50" charset="0"/>
              </a:rPr>
              <a:t>: Apply in the morning and at night, using small touches, focusing especially on wrinkles and expression lines</a:t>
            </a:r>
          </a:p>
          <a:p>
            <a:pPr marL="342900" indent="-342900" algn="l" rtl="0"/>
            <a:endParaRPr lang="es-ES" sz="1400" dirty="0" smtClean="0">
              <a:latin typeface="TT Commons Light" panose="02000506030000020003" pitchFamily="50" charset="0"/>
            </a:endParaRPr>
          </a:p>
          <a:p>
            <a:pPr marL="342900" indent="-342900" algn="l" rtl="0"/>
            <a:r>
              <a:rPr lang="es-ES" sz="1400" b="1" dirty="0" smtClean="0">
                <a:latin typeface="TT Commons Light" panose="02000506030000020003" pitchFamily="50" charset="0"/>
              </a:rPr>
              <a:t>TYPE OF SKIN</a:t>
            </a:r>
            <a:r>
              <a:rPr lang="es-ES" sz="1400" dirty="0" smtClean="0">
                <a:latin typeface="TT Commons Light" panose="02000506030000020003" pitchFamily="50" charset="0"/>
              </a:rPr>
              <a:t>: All </a:t>
            </a:r>
          </a:p>
          <a:p>
            <a:pPr marL="342900" indent="-342900" algn="l" rtl="0"/>
            <a:endParaRPr lang="es-ES" sz="1400" b="1" dirty="0" smtClean="0">
              <a:latin typeface="TT Commons Light" panose="02000506030000020003" pitchFamily="50" charset="0"/>
            </a:endParaRPr>
          </a:p>
        </p:txBody>
      </p:sp>
      <p:sp>
        <p:nvSpPr>
          <p:cNvPr id="12" name="Título 8"/>
          <p:cNvSpPr>
            <a:spLocks noGrp="1"/>
          </p:cNvSpPr>
          <p:nvPr>
            <p:ph type="title"/>
          </p:nvPr>
        </p:nvSpPr>
        <p:spPr>
          <a:xfrm>
            <a:off x="698500" y="398871"/>
            <a:ext cx="2838021" cy="424732"/>
          </a:xfrm>
        </p:spPr>
        <p:txBody>
          <a:bodyPr/>
          <a:lstStyle/>
          <a:p>
            <a:pPr algn="l" rtl="0"/>
            <a:r>
              <a:rPr lang="es-ES" sz="2400" spc="300" dirty="0" err="1" smtClean="0">
                <a:latin typeface="Bebas Neue Regular" panose="00000500000000000000" pitchFamily="50" charset="0"/>
              </a:rPr>
              <a:t>Eye</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wrinkle</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attack</a:t>
            </a:r>
            <a:endParaRPr lang="es-ES" sz="2400" spc="300" dirty="0">
              <a:latin typeface="Bebas Neue Regular" panose="00000500000000000000" pitchFamily="50" charset="0"/>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54794" t="17435" r="15497" b="10460"/>
          <a:stretch/>
        </p:blipFill>
        <p:spPr>
          <a:xfrm>
            <a:off x="903536" y="1704578"/>
            <a:ext cx="936104" cy="2808312"/>
          </a:xfrm>
          <a:prstGeom prst="rect">
            <a:avLst/>
          </a:prstGeom>
        </p:spPr>
      </p:pic>
    </p:spTree>
    <p:extLst>
      <p:ext uri="{BB962C8B-B14F-4D97-AF65-F5344CB8AC3E}">
        <p14:creationId xmlns:p14="http://schemas.microsoft.com/office/powerpoint/2010/main" val="3993209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775744" y="1342447"/>
            <a:ext cx="6192688" cy="3970318"/>
          </a:xfrm>
          <a:prstGeom prst="rect">
            <a:avLst/>
          </a:prstGeom>
          <a:noFill/>
        </p:spPr>
        <p:txBody>
          <a:bodyPr wrap="square" rtlCol="0">
            <a:spAutoFit/>
          </a:bodyPr>
          <a:lstStyle/>
          <a:p>
            <a:r>
              <a:rPr lang="es-ES" sz="1400" b="1" dirty="0" err="1">
                <a:latin typeface="TT Commons Light" panose="02000506030000020003" pitchFamily="50" charset="0"/>
                <a:ea typeface="Calibri" panose="020F0502020204030204" pitchFamily="34" charset="0"/>
                <a:cs typeface="Arial" panose="020B0604020202020204" pitchFamily="34" charset="0"/>
              </a:rPr>
              <a:t>Cream</a:t>
            </a:r>
            <a:r>
              <a:rPr lang="es-ES" sz="1400" b="1" dirty="0">
                <a:latin typeface="TT Commons Light" panose="02000506030000020003" pitchFamily="50" charset="0"/>
                <a:ea typeface="Calibri" panose="020F0502020204030204" pitchFamily="34" charset="0"/>
                <a:cs typeface="Arial" panose="020B0604020202020204" pitchFamily="34" charset="0"/>
              </a:rPr>
              <a:t> anti-</a:t>
            </a:r>
            <a:r>
              <a:rPr lang="es-ES" sz="1400" b="1" dirty="0" err="1">
                <a:latin typeface="TT Commons Light" panose="02000506030000020003" pitchFamily="50" charset="0"/>
                <a:ea typeface="Calibri" panose="020F0502020204030204" pitchFamily="34" charset="0"/>
                <a:cs typeface="Arial" panose="020B0604020202020204" pitchFamily="34" charset="0"/>
              </a:rPr>
              <a:t>aging</a:t>
            </a:r>
            <a:r>
              <a:rPr lang="es-ES" sz="1400" b="1" dirty="0">
                <a:latin typeface="TT Commons Light" panose="02000506030000020003" pitchFamily="50" charset="0"/>
                <a:ea typeface="Calibri" panose="020F0502020204030204" pitchFamily="34" charset="0"/>
                <a:cs typeface="Arial" panose="020B0604020202020204" pitchFamily="34" charset="0"/>
              </a:rPr>
              <a:t> </a:t>
            </a:r>
            <a:r>
              <a:rPr lang="es-ES" sz="1400" b="1" dirty="0" err="1">
                <a:latin typeface="TT Commons Light" panose="02000506030000020003" pitchFamily="50" charset="0"/>
                <a:ea typeface="Calibri" panose="020F0502020204030204" pitchFamily="34" charset="0"/>
                <a:cs typeface="Arial" panose="020B0604020202020204" pitchFamily="34" charset="0"/>
              </a:rPr>
              <a:t>night</a:t>
            </a:r>
            <a:r>
              <a:rPr lang="es-ES" sz="1400" b="1" dirty="0">
                <a:latin typeface="TT Commons Light" panose="02000506030000020003" pitchFamily="50" charset="0"/>
                <a:ea typeface="Calibri" panose="020F0502020204030204" pitchFamily="34" charset="0"/>
                <a:cs typeface="Arial" panose="020B0604020202020204" pitchFamily="34" charset="0"/>
              </a:rPr>
              <a:t> and </a:t>
            </a:r>
            <a:r>
              <a:rPr lang="es-ES" sz="1400" b="1" dirty="0" err="1">
                <a:latin typeface="TT Commons Light" panose="02000506030000020003" pitchFamily="50" charset="0"/>
                <a:ea typeface="Calibri" panose="020F0502020204030204" pitchFamily="34" charset="0"/>
                <a:cs typeface="Arial" panose="020B0604020202020204" pitchFamily="34" charset="0"/>
              </a:rPr>
              <a:t>intensive</a:t>
            </a:r>
            <a:r>
              <a:rPr lang="es-ES" sz="1400" b="1" dirty="0">
                <a:latin typeface="TT Commons Light" panose="02000506030000020003" pitchFamily="50" charset="0"/>
                <a:ea typeface="Calibri" panose="020F0502020204030204" pitchFamily="34" charset="0"/>
                <a:cs typeface="Arial" panose="020B0604020202020204" pitchFamily="34" charset="0"/>
              </a:rPr>
              <a:t> </a:t>
            </a:r>
            <a:r>
              <a:rPr lang="es-ES" sz="1400" b="1" dirty="0" err="1">
                <a:latin typeface="TT Commons Light" panose="02000506030000020003" pitchFamily="50" charset="0"/>
                <a:ea typeface="Calibri" panose="020F0502020204030204" pitchFamily="34" charset="0"/>
                <a:cs typeface="Arial" panose="020B0604020202020204" pitchFamily="34" charset="0"/>
              </a:rPr>
              <a:t>treatment</a:t>
            </a:r>
            <a:r>
              <a:rPr lang="es-ES" sz="1400" b="1" dirty="0">
                <a:latin typeface="TT Commons Light" panose="02000506030000020003" pitchFamily="50" charset="0"/>
                <a:ea typeface="Calibri" panose="020F0502020204030204" pitchFamily="34" charset="0"/>
                <a:cs typeface="Arial" panose="020B0604020202020204" pitchFamily="34" charset="0"/>
              </a:rPr>
              <a:t> </a:t>
            </a:r>
            <a:r>
              <a:rPr lang="es-ES" sz="1400" b="1" dirty="0" err="1">
                <a:latin typeface="TT Commons Light" panose="02000506030000020003" pitchFamily="50" charset="0"/>
                <a:ea typeface="Calibri" panose="020F0502020204030204" pitchFamily="34" charset="0"/>
                <a:cs typeface="Arial" panose="020B0604020202020204" pitchFamily="34" charset="0"/>
              </a:rPr>
              <a:t>enhancer</a:t>
            </a:r>
            <a:r>
              <a:rPr lang="es-ES" sz="1400" b="1" dirty="0">
                <a:latin typeface="TT Commons Light" panose="02000506030000020003" pitchFamily="50" charset="0"/>
                <a:ea typeface="Calibri" panose="020F0502020204030204" pitchFamily="34" charset="0"/>
                <a:cs typeface="Arial" panose="020B0604020202020204" pitchFamily="34" charset="0"/>
              </a:rPr>
              <a:t> </a:t>
            </a:r>
            <a:r>
              <a:rPr lang="es-ES" sz="1400" b="1" dirty="0" err="1">
                <a:latin typeface="TT Commons Light" panose="02000506030000020003" pitchFamily="50" charset="0"/>
                <a:ea typeface="Calibri" panose="020F0502020204030204" pitchFamily="34" charset="0"/>
                <a:cs typeface="Arial" panose="020B0604020202020204" pitchFamily="34" charset="0"/>
              </a:rPr>
              <a:t>Serum</a:t>
            </a:r>
            <a:r>
              <a:rPr lang="es-ES" sz="1400" b="1" dirty="0">
                <a:latin typeface="TT Commons Light" panose="02000506030000020003" pitchFamily="50" charset="0"/>
                <a:ea typeface="Calibri" panose="020F0502020204030204" pitchFamily="34" charset="0"/>
                <a:cs typeface="Arial" panose="020B0604020202020204" pitchFamily="34" charset="0"/>
              </a:rPr>
              <a:t> </a:t>
            </a:r>
            <a:r>
              <a:rPr lang="es-ES" sz="1400" b="1" dirty="0" err="1">
                <a:latin typeface="TT Commons Light" panose="02000506030000020003" pitchFamily="50" charset="0"/>
                <a:ea typeface="Calibri" panose="020F0502020204030204" pitchFamily="34" charset="0"/>
                <a:cs typeface="Arial" panose="020B0604020202020204" pitchFamily="34" charset="0"/>
              </a:rPr>
              <a:t>two</a:t>
            </a:r>
            <a:r>
              <a:rPr lang="es-ES" sz="1400" b="1" dirty="0">
                <a:latin typeface="TT Commons Light" panose="02000506030000020003" pitchFamily="50" charset="0"/>
                <a:ea typeface="Calibri" panose="020F0502020204030204" pitchFamily="34" charset="0"/>
                <a:cs typeface="Arial" panose="020B0604020202020204" pitchFamily="34" charset="0"/>
              </a:rPr>
              <a:t> </a:t>
            </a:r>
          </a:p>
          <a:p>
            <a:endParaRPr lang="es-ES" sz="1400" b="1" dirty="0">
              <a:latin typeface="TT Commons Light" panose="02000506030000020003" pitchFamily="50" charset="0"/>
              <a:ea typeface="Calibri" panose="020F0502020204030204" pitchFamily="34" charset="0"/>
              <a:cs typeface="Arial" panose="020B0604020202020204" pitchFamily="34" charset="0"/>
            </a:endParaRPr>
          </a:p>
          <a:p>
            <a:r>
              <a:rPr lang="es-ES" sz="1400" b="1" dirty="0" err="1">
                <a:latin typeface="TT Commons Light" panose="02000506030000020003" pitchFamily="50" charset="0"/>
                <a:ea typeface="Calibri" panose="020F0502020204030204" pitchFamily="34" charset="0"/>
                <a:cs typeface="Arial" panose="020B0604020202020204" pitchFamily="34" charset="0"/>
              </a:rPr>
              <a:t>Description</a:t>
            </a:r>
            <a:r>
              <a:rPr lang="es-ES" sz="1400" dirty="0">
                <a:latin typeface="TT Commons Light" panose="02000506030000020003" pitchFamily="50" charset="0"/>
                <a:ea typeface="Calibri" panose="020F0502020204030204" pitchFamily="34" charset="0"/>
                <a:cs typeface="Arial" panose="020B0604020202020204" pitchFamily="34" charset="0"/>
              </a:rPr>
              <a:t>: </a:t>
            </a:r>
          </a:p>
          <a:p>
            <a:endParaRPr lang="es-ES" sz="1400" dirty="0">
              <a:latin typeface="TT Commons Light" panose="02000506030000020003" pitchFamily="50" charset="0"/>
              <a:ea typeface="Calibri" panose="020F0502020204030204" pitchFamily="34" charset="0"/>
              <a:cs typeface="Arial" panose="020B0604020202020204" pitchFamily="34" charset="0"/>
            </a:endParaRPr>
          </a:p>
          <a:p>
            <a:r>
              <a:rPr lang="es-ES" sz="1400" dirty="0" err="1">
                <a:latin typeface="TT Commons Light" panose="02000506030000020003" pitchFamily="50" charset="0"/>
                <a:ea typeface="Calibri" panose="020F0502020204030204" pitchFamily="34" charset="0"/>
                <a:cs typeface="Arial" panose="020B0604020202020204" pitchFamily="34" charset="0"/>
              </a:rPr>
              <a:t>Cream</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night</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based</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on</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Vitamin</a:t>
            </a:r>
            <a:r>
              <a:rPr lang="es-ES" sz="1400" dirty="0">
                <a:latin typeface="TT Commons Light" panose="02000506030000020003" pitchFamily="50" charset="0"/>
                <a:ea typeface="Calibri" panose="020F0502020204030204" pitchFamily="34" charset="0"/>
                <a:cs typeface="Arial" panose="020B0604020202020204" pitchFamily="34" charset="0"/>
              </a:rPr>
              <a:t> A (</a:t>
            </a:r>
            <a:r>
              <a:rPr lang="es-ES" sz="1400" dirty="0" err="1">
                <a:latin typeface="TT Commons Light" panose="02000506030000020003" pitchFamily="50" charset="0"/>
                <a:ea typeface="Calibri" panose="020F0502020204030204" pitchFamily="34" charset="0"/>
                <a:cs typeface="Arial" panose="020B0604020202020204" pitchFamily="34" charset="0"/>
              </a:rPr>
              <a:t>Retinol</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Palmitate</a:t>
            </a:r>
            <a:r>
              <a:rPr lang="es-ES" sz="1400" dirty="0">
                <a:latin typeface="TT Commons Light" panose="02000506030000020003" pitchFamily="50" charset="0"/>
                <a:ea typeface="Calibri" panose="020F0502020204030204" pitchFamily="34" charset="0"/>
                <a:cs typeface="Arial" panose="020B0604020202020204" pitchFamily="34" charset="0"/>
              </a:rPr>
              <a:t>) and </a:t>
            </a:r>
            <a:r>
              <a:rPr lang="es-ES" sz="1400" dirty="0" err="1">
                <a:latin typeface="TT Commons Light" panose="02000506030000020003" pitchFamily="50" charset="0"/>
                <a:ea typeface="Calibri" panose="020F0502020204030204" pitchFamily="34" charset="0"/>
                <a:cs typeface="Arial" panose="020B0604020202020204" pitchFamily="34" charset="0"/>
              </a:rPr>
              <a:t>butter</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Shea</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that</a:t>
            </a:r>
            <a:r>
              <a:rPr lang="es-ES" sz="1400" dirty="0">
                <a:latin typeface="TT Commons Light" panose="02000506030000020003" pitchFamily="50" charset="0"/>
                <a:ea typeface="Calibri" panose="020F0502020204030204" pitchFamily="34" charset="0"/>
                <a:cs typeface="Arial" panose="020B0604020202020204" pitchFamily="34" charset="0"/>
              </a:rPr>
              <a:t> reduces </a:t>
            </a:r>
            <a:r>
              <a:rPr lang="es-ES" sz="1400" dirty="0" err="1">
                <a:latin typeface="TT Commons Light" panose="02000506030000020003" pitchFamily="50" charset="0"/>
                <a:ea typeface="Calibri" panose="020F0502020204030204" pitchFamily="34" charset="0"/>
                <a:cs typeface="Arial" panose="020B0604020202020204" pitchFamily="34" charset="0"/>
              </a:rPr>
              <a:t>expression</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wrinkles</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protects</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brakes</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photoaging</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nourishes</a:t>
            </a:r>
            <a:r>
              <a:rPr lang="es-ES" sz="1400" dirty="0">
                <a:latin typeface="TT Commons Light" panose="02000506030000020003" pitchFamily="50" charset="0"/>
                <a:ea typeface="Calibri" panose="020F0502020204030204" pitchFamily="34" charset="0"/>
                <a:cs typeface="Arial" panose="020B0604020202020204" pitchFamily="34" charset="0"/>
              </a:rPr>
              <a:t> and </a:t>
            </a:r>
            <a:r>
              <a:rPr lang="es-ES" sz="1400" dirty="0" err="1">
                <a:latin typeface="TT Commons Light" panose="02000506030000020003" pitchFamily="50" charset="0"/>
                <a:ea typeface="Calibri" panose="020F0502020204030204" pitchFamily="34" charset="0"/>
                <a:cs typeface="Arial" panose="020B0604020202020204" pitchFamily="34" charset="0"/>
              </a:rPr>
              <a:t>regenerates</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Its</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assets</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increase</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cell</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renewal</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providing</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luminosity</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vitality</a:t>
            </a:r>
            <a:r>
              <a:rPr lang="es-ES" sz="1400" dirty="0">
                <a:latin typeface="TT Commons Light" panose="02000506030000020003" pitchFamily="50" charset="0"/>
                <a:ea typeface="Calibri" panose="020F0502020204030204" pitchFamily="34" charset="0"/>
                <a:cs typeface="Arial" panose="020B0604020202020204" pitchFamily="34" charset="0"/>
              </a:rPr>
              <a:t> and </a:t>
            </a:r>
            <a:r>
              <a:rPr lang="es-ES" sz="1400" dirty="0" err="1">
                <a:latin typeface="TT Commons Light" panose="02000506030000020003" pitchFamily="50" charset="0"/>
                <a:ea typeface="Calibri" panose="020F0502020204030204" pitchFamily="34" charset="0"/>
                <a:cs typeface="Arial" panose="020B0604020202020204" pitchFamily="34" charset="0"/>
              </a:rPr>
              <a:t>improving</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the</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appearance</a:t>
            </a:r>
            <a:r>
              <a:rPr lang="es-ES" sz="1400" dirty="0">
                <a:latin typeface="TT Commons Light" panose="02000506030000020003" pitchFamily="50" charset="0"/>
                <a:ea typeface="Calibri" panose="020F0502020204030204" pitchFamily="34" charset="0"/>
                <a:cs typeface="Arial" panose="020B0604020202020204" pitchFamily="34" charset="0"/>
              </a:rPr>
              <a:t> of </a:t>
            </a:r>
            <a:r>
              <a:rPr lang="es-ES" sz="1400" dirty="0" err="1">
                <a:latin typeface="TT Commons Light" panose="02000506030000020003" pitchFamily="50" charset="0"/>
                <a:ea typeface="Calibri" panose="020F0502020204030204" pitchFamily="34" charset="0"/>
                <a:cs typeface="Arial" panose="020B0604020202020204" pitchFamily="34" charset="0"/>
              </a:rPr>
              <a:t>the</a:t>
            </a:r>
            <a:r>
              <a:rPr lang="es-ES" sz="1400" dirty="0">
                <a:latin typeface="TT Commons Light" panose="02000506030000020003" pitchFamily="50" charset="0"/>
                <a:ea typeface="Calibri" panose="020F0502020204030204" pitchFamily="34" charset="0"/>
                <a:cs typeface="Arial" panose="020B0604020202020204" pitchFamily="34" charset="0"/>
              </a:rPr>
              <a:t> skin.</a:t>
            </a:r>
          </a:p>
          <a:p>
            <a:pPr marL="380893" indent="-380893">
              <a:buFont typeface="Courier New" panose="02070309020205020404" pitchFamily="49" charset="0"/>
              <a:buChar char="o"/>
            </a:pPr>
            <a:endParaRPr lang="es-ES" sz="1400" dirty="0">
              <a:latin typeface="TT Commons Light" panose="02000506030000020003" pitchFamily="50" charset="0"/>
              <a:ea typeface="Calibri" panose="020F0502020204030204" pitchFamily="34" charset="0"/>
              <a:cs typeface="Arial" panose="020B0604020202020204" pitchFamily="34" charset="0"/>
            </a:endParaRPr>
          </a:p>
          <a:p>
            <a:r>
              <a:rPr lang="es-ES" sz="1400" b="1" dirty="0" err="1">
                <a:latin typeface="TT Commons Light" panose="02000506030000020003" pitchFamily="50" charset="0"/>
                <a:ea typeface="Calibri" panose="020F0502020204030204" pitchFamily="34" charset="0"/>
                <a:cs typeface="Arial" panose="020B0604020202020204" pitchFamily="34" charset="0"/>
              </a:rPr>
              <a:t>Indications</a:t>
            </a:r>
            <a:r>
              <a:rPr lang="es-ES" sz="1400" dirty="0">
                <a:latin typeface="TT Commons Light" panose="02000506030000020003" pitchFamily="50" charset="0"/>
                <a:ea typeface="Calibri" panose="020F0502020204030204" pitchFamily="34" charset="0"/>
                <a:cs typeface="Arial" panose="020B0604020202020204" pitchFamily="34" charset="0"/>
              </a:rPr>
              <a:t>:</a:t>
            </a:r>
          </a:p>
          <a:p>
            <a:endParaRPr lang="es-ES" sz="1400" dirty="0">
              <a:latin typeface="TT Commons Light" panose="02000506030000020003" pitchFamily="50" charset="0"/>
              <a:ea typeface="Calibri" panose="020F0502020204030204" pitchFamily="34" charset="0"/>
              <a:cs typeface="Arial" panose="020B0604020202020204" pitchFamily="34" charset="0"/>
            </a:endParaRPr>
          </a:p>
          <a:p>
            <a:r>
              <a:rPr lang="es-ES" sz="1400" dirty="0" err="1">
                <a:latin typeface="TT Commons Light" panose="02000506030000020003" pitchFamily="50" charset="0"/>
                <a:ea typeface="Calibri" panose="020F0502020204030204" pitchFamily="34" charset="0"/>
                <a:cs typeface="Arial" panose="020B0604020202020204" pitchFamily="34" charset="0"/>
              </a:rPr>
              <a:t>Indicated</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on</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skins</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from</a:t>
            </a:r>
            <a:r>
              <a:rPr lang="es-ES" sz="1400" dirty="0">
                <a:latin typeface="TT Commons Light" panose="02000506030000020003" pitchFamily="50" charset="0"/>
                <a:ea typeface="Calibri" panose="020F0502020204030204" pitchFamily="34" charset="0"/>
                <a:cs typeface="Arial" panose="020B0604020202020204" pitchFamily="34" charset="0"/>
              </a:rPr>
              <a:t> 40 </a:t>
            </a:r>
            <a:r>
              <a:rPr lang="es-ES" sz="1400" dirty="0" err="1">
                <a:latin typeface="TT Commons Light" panose="02000506030000020003" pitchFamily="50" charset="0"/>
                <a:ea typeface="Calibri" panose="020F0502020204030204" pitchFamily="34" charset="0"/>
                <a:cs typeface="Arial" panose="020B0604020202020204" pitchFamily="34" charset="0"/>
              </a:rPr>
              <a:t>years</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dry</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or</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aged</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that</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seek</a:t>
            </a:r>
            <a:r>
              <a:rPr lang="es-ES" sz="1400" dirty="0">
                <a:latin typeface="TT Commons Light" panose="02000506030000020003" pitchFamily="50" charset="0"/>
                <a:ea typeface="Calibri" panose="020F0502020204030204" pitchFamily="34" charset="0"/>
                <a:cs typeface="Arial" panose="020B0604020202020204" pitchFamily="34" charset="0"/>
              </a:rPr>
              <a:t> to reduce </a:t>
            </a:r>
            <a:r>
              <a:rPr lang="es-ES" sz="1400" dirty="0" err="1">
                <a:latin typeface="TT Commons Light" panose="02000506030000020003" pitchFamily="50" charset="0"/>
                <a:ea typeface="Calibri" panose="020F0502020204030204" pitchFamily="34" charset="0"/>
                <a:cs typeface="Arial" panose="020B0604020202020204" pitchFamily="34" charset="0"/>
              </a:rPr>
              <a:t>wrinkles</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expression</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lines</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nourish</a:t>
            </a:r>
            <a:r>
              <a:rPr lang="es-ES" sz="1400" dirty="0">
                <a:latin typeface="TT Commons Light" panose="02000506030000020003" pitchFamily="50" charset="0"/>
                <a:ea typeface="Calibri" panose="020F0502020204030204" pitchFamily="34" charset="0"/>
                <a:cs typeface="Arial" panose="020B0604020202020204" pitchFamily="34" charset="0"/>
              </a:rPr>
              <a:t> and </a:t>
            </a:r>
            <a:r>
              <a:rPr lang="es-ES" sz="1400" dirty="0" err="1">
                <a:latin typeface="TT Commons Light" panose="02000506030000020003" pitchFamily="50" charset="0"/>
                <a:ea typeface="Calibri" panose="020F0502020204030204" pitchFamily="34" charset="0"/>
                <a:cs typeface="Arial" panose="020B0604020202020204" pitchFamily="34" charset="0"/>
              </a:rPr>
              <a:t>repair</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their</a:t>
            </a:r>
            <a:r>
              <a:rPr lang="es-ES" sz="1400" dirty="0">
                <a:latin typeface="TT Commons Light" panose="02000506030000020003" pitchFamily="50" charset="0"/>
                <a:ea typeface="Calibri" panose="020F0502020204030204" pitchFamily="34" charset="0"/>
                <a:cs typeface="Arial" panose="020B0604020202020204" pitchFamily="34" charset="0"/>
              </a:rPr>
              <a:t> skin. In </a:t>
            </a:r>
            <a:r>
              <a:rPr lang="es-ES" sz="1400" dirty="0" err="1">
                <a:latin typeface="TT Commons Light" panose="02000506030000020003" pitchFamily="50" charset="0"/>
                <a:ea typeface="Calibri" panose="020F0502020204030204" pitchFamily="34" charset="0"/>
                <a:cs typeface="Arial" panose="020B0604020202020204" pitchFamily="34" charset="0"/>
              </a:rPr>
              <a:t>addition</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it</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protects</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thephotoaging</a:t>
            </a:r>
            <a:r>
              <a:rPr lang="es-ES" sz="1400" dirty="0">
                <a:latin typeface="TT Commons Light" panose="02000506030000020003" pitchFamily="50" charset="0"/>
                <a:ea typeface="Calibri" panose="020F0502020204030204" pitchFamily="34" charset="0"/>
                <a:cs typeface="Arial" panose="020B0604020202020204" pitchFamily="34" charset="0"/>
              </a:rPr>
              <a:t>. </a:t>
            </a:r>
          </a:p>
          <a:p>
            <a:endParaRPr lang="es-ES" sz="1400" dirty="0">
              <a:latin typeface="TT Commons Light" panose="02000506030000020003" pitchFamily="50" charset="0"/>
              <a:ea typeface="Calibri" panose="020F0502020204030204" pitchFamily="34" charset="0"/>
              <a:cs typeface="Arial" panose="020B0604020202020204" pitchFamily="34" charset="0"/>
            </a:endParaRPr>
          </a:p>
          <a:p>
            <a:r>
              <a:rPr lang="es-ES" sz="1400" b="1" dirty="0" err="1">
                <a:latin typeface="TT Commons Light" panose="02000506030000020003" pitchFamily="50" charset="0"/>
                <a:ea typeface="Calibri" panose="020F0502020204030204" pitchFamily="34" charset="0"/>
                <a:cs typeface="Arial" panose="020B0604020202020204" pitchFamily="34" charset="0"/>
              </a:rPr>
              <a:t>Ingredients</a:t>
            </a:r>
            <a:r>
              <a:rPr lang="es-ES" sz="1400" dirty="0">
                <a:latin typeface="TT Commons Light" panose="02000506030000020003" pitchFamily="50" charset="0"/>
                <a:ea typeface="Calibri" panose="020F0502020204030204" pitchFamily="34" charset="0"/>
                <a:cs typeface="Arial" panose="020B0604020202020204" pitchFamily="34" charset="0"/>
              </a:rPr>
              <a:t>: </a:t>
            </a:r>
          </a:p>
          <a:p>
            <a:endParaRPr lang="es-ES" sz="1400" dirty="0">
              <a:latin typeface="TT Commons Light" panose="02000506030000020003" pitchFamily="50" charset="0"/>
              <a:ea typeface="Calibri" panose="020F0502020204030204" pitchFamily="34" charset="0"/>
              <a:cs typeface="Arial" panose="020B0604020202020204" pitchFamily="34" charset="0"/>
            </a:endParaRPr>
          </a:p>
          <a:p>
            <a:r>
              <a:rPr lang="es-ES" sz="1400" dirty="0" err="1">
                <a:latin typeface="TT Commons Light" panose="02000506030000020003" pitchFamily="50" charset="0"/>
                <a:ea typeface="Calibri" panose="020F0502020204030204" pitchFamily="34" charset="0"/>
                <a:cs typeface="Arial" panose="020B0604020202020204" pitchFamily="34" charset="0"/>
              </a:rPr>
              <a:t>Vitamin</a:t>
            </a:r>
            <a:r>
              <a:rPr lang="es-ES" sz="1400" dirty="0">
                <a:latin typeface="TT Commons Light" panose="02000506030000020003" pitchFamily="50" charset="0"/>
                <a:ea typeface="Calibri" panose="020F0502020204030204" pitchFamily="34" charset="0"/>
                <a:cs typeface="Arial" panose="020B0604020202020204" pitchFamily="34" charset="0"/>
              </a:rPr>
              <a:t> A (</a:t>
            </a:r>
            <a:r>
              <a:rPr lang="es-ES" sz="1400" dirty="0" err="1">
                <a:latin typeface="TT Commons Light" panose="02000506030000020003" pitchFamily="50" charset="0"/>
                <a:ea typeface="Calibri" panose="020F0502020204030204" pitchFamily="34" charset="0"/>
                <a:cs typeface="Arial" panose="020B0604020202020204" pitchFamily="34" charset="0"/>
              </a:rPr>
              <a:t>Retinol</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Palmitate</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butter</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shea</a:t>
            </a:r>
            <a:r>
              <a:rPr lang="es-ES" sz="1400" dirty="0">
                <a:latin typeface="TT Commons Light" panose="02000506030000020003" pitchFamily="50" charset="0"/>
                <a:ea typeface="Calibri" panose="020F0502020204030204" pitchFamily="34" charset="0"/>
                <a:cs typeface="Arial" panose="020B0604020202020204" pitchFamily="34" charset="0"/>
              </a:rPr>
              <a:t>.</a:t>
            </a:r>
          </a:p>
          <a:p>
            <a:pPr marL="342900" indent="-342900" algn="l" rtl="0"/>
            <a:endParaRPr lang="es-ES" sz="1400" b="1" dirty="0" smtClean="0">
              <a:latin typeface="TT Commons Light" panose="02000506030000020003" pitchFamily="50" charset="0"/>
            </a:endParaRPr>
          </a:p>
        </p:txBody>
      </p:sp>
      <p:sp>
        <p:nvSpPr>
          <p:cNvPr id="12" name="Título 8"/>
          <p:cNvSpPr>
            <a:spLocks noGrp="1"/>
          </p:cNvSpPr>
          <p:nvPr>
            <p:ph type="title"/>
          </p:nvPr>
        </p:nvSpPr>
        <p:spPr>
          <a:xfrm>
            <a:off x="698500" y="398871"/>
            <a:ext cx="3099310" cy="424732"/>
          </a:xfrm>
        </p:spPr>
        <p:txBody>
          <a:bodyPr/>
          <a:lstStyle/>
          <a:p>
            <a:pPr algn="l" rtl="0"/>
            <a:r>
              <a:rPr lang="es-ES" sz="2400" spc="300" dirty="0" err="1" smtClean="0">
                <a:latin typeface="Bebas Neue Regular" panose="00000500000000000000" pitchFamily="50" charset="0"/>
              </a:rPr>
              <a:t>wrinkle</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attack</a:t>
            </a:r>
            <a:r>
              <a:rPr lang="es-ES" sz="2400" spc="300" dirty="0" smtClean="0">
                <a:latin typeface="Bebas Neue Regular" panose="00000500000000000000" pitchFamily="50" charset="0"/>
              </a:rPr>
              <a:t> NIGHT</a:t>
            </a:r>
            <a:endParaRPr lang="es-ES" sz="2400" spc="300" dirty="0">
              <a:latin typeface="Bebas Neue Regular" panose="00000500000000000000" pitchFamily="50"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310" y="2568674"/>
            <a:ext cx="2431434" cy="1767589"/>
          </a:xfrm>
          <a:prstGeom prst="rect">
            <a:avLst/>
          </a:prstGeom>
        </p:spPr>
      </p:pic>
    </p:spTree>
    <p:extLst>
      <p:ext uri="{BB962C8B-B14F-4D97-AF65-F5344CB8AC3E}">
        <p14:creationId xmlns:p14="http://schemas.microsoft.com/office/powerpoint/2010/main" val="192302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3646412" y="3028268"/>
            <a:ext cx="3171895" cy="662874"/>
          </a:xfrm>
          <a:prstGeom prst="rect">
            <a:avLst/>
          </a:prstGeom>
          <a:noFill/>
        </p:spPr>
        <p:txBody>
          <a:bodyPr wrap="none" rtlCol="0">
            <a:spAutoFit/>
          </a:bodyPr>
          <a:lstStyle/>
          <a:p>
            <a:pPr algn="ctr">
              <a:lnSpc>
                <a:spcPct val="150000"/>
              </a:lnSpc>
            </a:pPr>
            <a:r>
              <a:rPr lang="es-ES" sz="2798" b="1" dirty="0" smtClean="0">
                <a:latin typeface="Gotham Rounded Book" pitchFamily="50" charset="0"/>
                <a:cs typeface="Gotham Book" pitchFamily="50" charset="0"/>
              </a:rPr>
              <a:t>PRESENTATION</a:t>
            </a:r>
            <a:endParaRPr lang="es-ES" sz="2798" dirty="0">
              <a:latin typeface="Gotham Rounded Book" pitchFamily="50" charset="0"/>
              <a:cs typeface="Gotham Book" pitchFamily="50" charset="0"/>
            </a:endParaRPr>
          </a:p>
        </p:txBody>
      </p:sp>
      <p:pic>
        <p:nvPicPr>
          <p:cNvPr id="6" name="Imagen 5"/>
          <p:cNvPicPr>
            <a:picLocks noChangeAspect="1"/>
          </p:cNvPicPr>
          <p:nvPr/>
        </p:nvPicPr>
        <p:blipFill>
          <a:blip r:embed="rId3"/>
          <a:stretch>
            <a:fillRect/>
          </a:stretch>
        </p:blipFill>
        <p:spPr>
          <a:xfrm>
            <a:off x="4054785" y="428635"/>
            <a:ext cx="2355228" cy="1959877"/>
          </a:xfrm>
          <a:prstGeom prst="rect">
            <a:avLst/>
          </a:prstGeom>
        </p:spPr>
      </p:pic>
    </p:spTree>
    <p:extLst>
      <p:ext uri="{BB962C8B-B14F-4D97-AF65-F5344CB8AC3E}">
        <p14:creationId xmlns:p14="http://schemas.microsoft.com/office/powerpoint/2010/main" val="1301086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A297FD03-BC01-4A80-9886-5F59A936CDA1}"/>
              </a:ext>
            </a:extLst>
          </p:cNvPr>
          <p:cNvSpPr/>
          <p:nvPr/>
        </p:nvSpPr>
        <p:spPr>
          <a:xfrm>
            <a:off x="3351807" y="1178240"/>
            <a:ext cx="5472609" cy="4062651"/>
          </a:xfrm>
          <a:prstGeom prst="rect">
            <a:avLst/>
          </a:prstGeom>
        </p:spPr>
        <p:txBody>
          <a:bodyPr wrap="square">
            <a:spAutoFit/>
          </a:bodyPr>
          <a:lstStyle/>
          <a:p>
            <a:r>
              <a:rPr lang="en-GB" sz="1400" dirty="0">
                <a:latin typeface="TT Commons ExtraBold" panose="02000903030000020004" pitchFamily="50" charset="0"/>
              </a:rPr>
              <a:t>An intensive, anti-ageing </a:t>
            </a:r>
            <a:r>
              <a:rPr lang="en-GB" sz="1400" dirty="0" err="1">
                <a:latin typeface="TT Commons ExtraBold" panose="02000903030000020004" pitchFamily="50" charset="0"/>
              </a:rPr>
              <a:t>recuperator</a:t>
            </a:r>
            <a:r>
              <a:rPr lang="en-GB" sz="1400" dirty="0">
                <a:latin typeface="TT Commons ExtraBold" panose="02000903030000020004" pitchFamily="50" charset="0"/>
              </a:rPr>
              <a:t> that acts on the latest signs of ageing </a:t>
            </a:r>
            <a:endParaRPr lang="en-US" sz="1400" dirty="0">
              <a:latin typeface="TT Commons ExtraBold" panose="02000903030000020004" pitchFamily="50" charset="0"/>
            </a:endParaRPr>
          </a:p>
          <a:p>
            <a:r>
              <a:rPr lang="es-ES" i="1" dirty="0"/>
              <a:t> </a:t>
            </a:r>
            <a:endParaRPr lang="es-ES" sz="12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algn="just"/>
            <a:r>
              <a:rPr lang="es-ES" sz="1200" b="1"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Description</a:t>
            </a:r>
            <a:r>
              <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p>
          <a:p>
            <a:pPr algn="just"/>
            <a:endPar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r>
              <a:rPr lang="en-GB"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An exceptional anti-ageing CREAM containing a combination of active ingredients that work together to reduce the appearance of wrinkles and expression lines, improve the skin's hydration and suppleness, reduce the appearance of dark spots, and leave skin looking more radiant and luminous.</a:t>
            </a:r>
            <a:endParaRPr lang="en-U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algn="just"/>
            <a:endParaRPr lang="es-ES" sz="1200" dirty="0">
              <a:latin typeface="TT Commons" panose="02000506040000020004" pitchFamily="50" charset="0"/>
              <a:ea typeface="Calibri" panose="020F0502020204030204" pitchFamily="34" charset="0"/>
              <a:cs typeface="Arial" panose="020B0604020202020204" pitchFamily="34" charset="0"/>
            </a:endParaRPr>
          </a:p>
          <a:p>
            <a:pPr algn="just"/>
            <a:r>
              <a:rPr lang="es-ES" sz="1200" b="1"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Indications</a:t>
            </a:r>
            <a:r>
              <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t>
            </a:r>
          </a:p>
          <a:p>
            <a:pPr algn="just"/>
            <a:endPar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r>
              <a:rPr lang="en-GB"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“VITAL AGE ANTIAGE VB_3 WRINKLE ATTACK” cream is suitable for all skin types, particularly those showing signs of ageing, such as wrinkles, expression lines, a lack of luminosity and reduced suppleness. This cream can be beneficial to dry skin, mature skin, dull skin lacking luminosity, and </a:t>
            </a:r>
            <a:r>
              <a:rPr lang="en-GB" sz="1200"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hyperpigmented</a:t>
            </a:r>
            <a:r>
              <a:rPr lang="en-GB"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skin. </a:t>
            </a:r>
            <a:endParaRPr lang="en-U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algn="just"/>
            <a:endPar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algn="just"/>
            <a:r>
              <a:rPr lang="es-ES" sz="1200" b="1"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Ingredients</a:t>
            </a:r>
            <a:r>
              <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200"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Liposomal</a:t>
            </a:r>
            <a:r>
              <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200"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Retinol</a:t>
            </a:r>
            <a:r>
              <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200"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Niacinamide</a:t>
            </a:r>
            <a:r>
              <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200"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Hypericum</a:t>
            </a:r>
            <a:r>
              <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200"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Oil</a:t>
            </a:r>
            <a:r>
              <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200"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Hialuronic</a:t>
            </a:r>
            <a:r>
              <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200"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acid</a:t>
            </a:r>
            <a:r>
              <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Marine </a:t>
            </a:r>
            <a:r>
              <a:rPr lang="es-ES" sz="1200"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Colagen</a:t>
            </a:r>
            <a:r>
              <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t>
            </a:r>
            <a:endPar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marL="380893" indent="-380893" algn="just">
              <a:buFont typeface="Courier New" panose="02070309020205020404" pitchFamily="49" charset="0"/>
              <a:buChar char="o"/>
            </a:pPr>
            <a:endPar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p:txBody>
      </p:sp>
      <p:sp>
        <p:nvSpPr>
          <p:cNvPr id="14" name="Título 8"/>
          <p:cNvSpPr>
            <a:spLocks noGrp="1"/>
          </p:cNvSpPr>
          <p:nvPr>
            <p:ph type="title"/>
          </p:nvPr>
        </p:nvSpPr>
        <p:spPr>
          <a:xfrm>
            <a:off x="698500" y="398871"/>
            <a:ext cx="4182620" cy="424732"/>
          </a:xfrm>
        </p:spPr>
        <p:txBody>
          <a:bodyPr/>
          <a:lstStyle/>
          <a:p>
            <a:r>
              <a:rPr lang="es-ES" sz="2400" spc="300" dirty="0" err="1" smtClean="0">
                <a:latin typeface="Bebas Neue Regular" panose="00000500000000000000" pitchFamily="50" charset="0"/>
              </a:rPr>
              <a:t>Antiage</a:t>
            </a:r>
            <a:r>
              <a:rPr lang="es-ES" sz="2400" spc="300" dirty="0" smtClean="0">
                <a:latin typeface="Bebas Neue Regular" panose="00000500000000000000" pitchFamily="50" charset="0"/>
              </a:rPr>
              <a:t> v_b3 </a:t>
            </a:r>
            <a:r>
              <a:rPr lang="es-ES" sz="2400" spc="300" dirty="0" err="1" smtClean="0">
                <a:latin typeface="Bebas Neue Regular" panose="00000500000000000000" pitchFamily="50" charset="0"/>
              </a:rPr>
              <a:t>Wrinkle</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attack</a:t>
            </a:r>
            <a:endParaRPr lang="es-ES" sz="2400" spc="300" dirty="0">
              <a:latin typeface="Bebas Neue Regular" panose="00000500000000000000" pitchFamily="50" charset="0"/>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88" y="2712690"/>
            <a:ext cx="2188446" cy="1560563"/>
          </a:xfrm>
          <a:prstGeom prst="rect">
            <a:avLst/>
          </a:prstGeom>
        </p:spPr>
      </p:pic>
    </p:spTree>
    <p:extLst>
      <p:ext uri="{BB962C8B-B14F-4D97-AF65-F5344CB8AC3E}">
        <p14:creationId xmlns:p14="http://schemas.microsoft.com/office/powerpoint/2010/main" val="1219385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8"/>
          <p:cNvSpPr>
            <a:spLocks noGrp="1"/>
          </p:cNvSpPr>
          <p:nvPr>
            <p:ph type="title"/>
          </p:nvPr>
        </p:nvSpPr>
        <p:spPr>
          <a:xfrm>
            <a:off x="698500" y="398871"/>
            <a:ext cx="1685077" cy="424732"/>
          </a:xfrm>
        </p:spPr>
        <p:txBody>
          <a:bodyPr/>
          <a:lstStyle/>
          <a:p>
            <a:pPr algn="l" rtl="0"/>
            <a:r>
              <a:rPr lang="es-ES" sz="2400" spc="300" dirty="0" smtClean="0">
                <a:latin typeface="Bebas Neue Regular" panose="00000500000000000000" pitchFamily="50" charset="0"/>
              </a:rPr>
              <a:t>HYDRAMASK</a:t>
            </a:r>
            <a:endParaRPr lang="es-ES" sz="2400" spc="300" dirty="0">
              <a:latin typeface="Bebas Neue Regular" panose="00000500000000000000" pitchFamily="50" charset="0"/>
            </a:endParaRPr>
          </a:p>
        </p:txBody>
      </p:sp>
      <p:sp>
        <p:nvSpPr>
          <p:cNvPr id="6" name="Rectángulo 5"/>
          <p:cNvSpPr/>
          <p:nvPr/>
        </p:nvSpPr>
        <p:spPr>
          <a:xfrm>
            <a:off x="3423816" y="1344538"/>
            <a:ext cx="5400600" cy="2462213"/>
          </a:xfrm>
          <a:prstGeom prst="rect">
            <a:avLst/>
          </a:prstGeom>
        </p:spPr>
        <p:txBody>
          <a:bodyPr wrap="square">
            <a:spAutoFit/>
          </a:bodyPr>
          <a:lstStyle/>
          <a:p>
            <a:pPr algn="l" rtl="0"/>
            <a:r>
              <a:rPr lang="es-ES" sz="1400" b="1" dirty="0">
                <a:latin typeface="TT Commons Light" panose="02000506030000020003" pitchFamily="50" charset="0"/>
                <a:ea typeface="Calibri" panose="020F0502020204030204" pitchFamily="34" charset="0"/>
                <a:cs typeface="Arial" panose="020B0604020202020204" pitchFamily="34" charset="0"/>
              </a:rPr>
              <a:t>Description</a:t>
            </a:r>
            <a:r>
              <a:rPr lang="es-ES" sz="1400" dirty="0">
                <a:latin typeface="TT Commons Light" panose="02000506030000020003" pitchFamily="50" charset="0"/>
                <a:ea typeface="Calibri" panose="020F0502020204030204" pitchFamily="34" charset="0"/>
                <a:cs typeface="Arial" panose="020B0604020202020204" pitchFamily="34" charset="0"/>
              </a:rPr>
              <a:t>: </a:t>
            </a:r>
            <a:endParaRPr lang="es-ES" sz="1400" dirty="0" smtClean="0">
              <a:latin typeface="TT Commons Light" panose="02000506030000020003" pitchFamily="50" charset="0"/>
              <a:ea typeface="Calibri" panose="020F0502020204030204" pitchFamily="34" charset="0"/>
              <a:cs typeface="Arial" panose="020B0604020202020204" pitchFamily="34" charset="0"/>
            </a:endParaRPr>
          </a:p>
          <a:p>
            <a:pPr marL="457200" indent="-457200" algn="l" rtl="0">
              <a:buFont typeface="Courier New" panose="02070309020205020404" pitchFamily="49" charset="0"/>
              <a:buChar char="o"/>
            </a:pPr>
            <a:endParaRPr lang="es-ES" sz="1400" dirty="0">
              <a:latin typeface="TT Commons Light" panose="02000506030000020003" pitchFamily="50" charset="0"/>
              <a:ea typeface="Calibri" panose="020F0502020204030204" pitchFamily="34" charset="0"/>
              <a:cs typeface="Arial" panose="020B0604020202020204" pitchFamily="34" charset="0"/>
            </a:endParaRPr>
          </a:p>
          <a:p>
            <a:r>
              <a:rPr lang="es-ES" sz="1400" dirty="0" smtClean="0">
                <a:latin typeface="TT Commons Light" panose="02000506030000020003" pitchFamily="50" charset="0"/>
                <a:ea typeface="Calibri" panose="020F0502020204030204" pitchFamily="34" charset="0"/>
                <a:cs typeface="Arial" panose="020B0604020202020204" pitchFamily="34" charset="0"/>
              </a:rPr>
              <a:t>Face mask </a:t>
            </a:r>
            <a:r>
              <a:rPr lang="es-ES" sz="1400" dirty="0">
                <a:latin typeface="TT Commons Light" panose="02000506030000020003" pitchFamily="50" charset="0"/>
                <a:ea typeface="Calibri" panose="020F0502020204030204" pitchFamily="34" charset="0"/>
                <a:cs typeface="Arial" panose="020B0604020202020204" pitchFamily="34" charset="0"/>
              </a:rPr>
              <a:t>single-use for face and neck with anti-wrinkle and nourishing properties. It is ideal for weekly use in order to complement the Vital Age treatment routine and / or </a:t>
            </a:r>
            <a:r>
              <a:rPr lang="es-ES" sz="1400" dirty="0" err="1">
                <a:latin typeface="TT Commons Light" panose="02000506030000020003" pitchFamily="50" charset="0"/>
                <a:ea typeface="Calibri" panose="020F0502020204030204" pitchFamily="34" charset="0"/>
                <a:cs typeface="Arial" panose="020B0604020202020204" pitchFamily="34" charset="0"/>
              </a:rPr>
              <a:t>other</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smtClean="0">
                <a:latin typeface="TT Commons Light" panose="02000506030000020003" pitchFamily="50" charset="0"/>
                <a:ea typeface="Calibri" panose="020F0502020204030204" pitchFamily="34" charset="0"/>
                <a:cs typeface="Arial" panose="020B0604020202020204" pitchFamily="34" charset="0"/>
              </a:rPr>
              <a:t>anti-</a:t>
            </a:r>
            <a:r>
              <a:rPr lang="es-ES" sz="1400" dirty="0" err="1" smtClean="0">
                <a:latin typeface="TT Commons Light" panose="02000506030000020003" pitchFamily="50" charset="0"/>
                <a:ea typeface="Calibri" panose="020F0502020204030204" pitchFamily="34" charset="0"/>
                <a:cs typeface="Arial" panose="020B0604020202020204" pitchFamily="34" charset="0"/>
              </a:rPr>
              <a:t>aging</a:t>
            </a:r>
            <a:r>
              <a:rPr lang="es-ES" sz="1400" dirty="0">
                <a:latin typeface="TT Commons Light" panose="02000506030000020003" pitchFamily="50" charset="0"/>
                <a:ea typeface="Calibri" panose="020F0502020204030204" pitchFamily="34" charset="0"/>
                <a:cs typeface="Arial" panose="020B0604020202020204" pitchFamily="34" charset="0"/>
              </a:rPr>
              <a:t>, firming and </a:t>
            </a:r>
            <a:r>
              <a:rPr lang="es-ES" sz="1400" dirty="0" err="1" smtClean="0">
                <a:latin typeface="TT Commons Light" panose="02000506030000020003" pitchFamily="50" charset="0"/>
                <a:ea typeface="Calibri" panose="020F0502020204030204" pitchFamily="34" charset="0"/>
                <a:cs typeface="Arial" panose="020B0604020202020204" pitchFamily="34" charset="0"/>
              </a:rPr>
              <a:t>moisturizing</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treatments</a:t>
            </a:r>
            <a:endParaRPr lang="es-ES" sz="1400" dirty="0">
              <a:latin typeface="TT Commons Light" panose="02000506030000020003" pitchFamily="50" charset="0"/>
              <a:ea typeface="Calibri" panose="020F0502020204030204" pitchFamily="34" charset="0"/>
              <a:cs typeface="Arial" panose="020B0604020202020204" pitchFamily="34" charset="0"/>
            </a:endParaRPr>
          </a:p>
          <a:p>
            <a:pPr marL="457200" indent="-457200" algn="l" rtl="0">
              <a:buFont typeface="Courier New" panose="02070309020205020404" pitchFamily="49" charset="0"/>
              <a:buChar char="o"/>
            </a:pPr>
            <a:endParaRPr lang="es-ES" sz="1400" dirty="0">
              <a:latin typeface="TT Commons Light" panose="02000506030000020003" pitchFamily="50" charset="0"/>
              <a:ea typeface="Calibri" panose="020F0502020204030204" pitchFamily="34" charset="0"/>
              <a:cs typeface="Arial" panose="020B0604020202020204" pitchFamily="34" charset="0"/>
            </a:endParaRPr>
          </a:p>
          <a:p>
            <a:pPr algn="l" rtl="0"/>
            <a:r>
              <a:rPr lang="es-ES" sz="1400" b="1" dirty="0">
                <a:latin typeface="TT Commons Light" panose="02000506030000020003" pitchFamily="50" charset="0"/>
                <a:ea typeface="Calibri" panose="020F0502020204030204" pitchFamily="34" charset="0"/>
                <a:cs typeface="Arial" panose="020B0604020202020204" pitchFamily="34" charset="0"/>
              </a:rPr>
              <a:t>Ingredients</a:t>
            </a:r>
            <a:r>
              <a:rPr lang="es-ES" sz="1400" dirty="0">
                <a:latin typeface="TT Commons Light" panose="02000506030000020003" pitchFamily="50" charset="0"/>
                <a:ea typeface="Calibri" panose="020F0502020204030204" pitchFamily="34" charset="0"/>
                <a:cs typeface="Arial" panose="020B0604020202020204" pitchFamily="34" charset="0"/>
              </a:rPr>
              <a:t>: </a:t>
            </a:r>
            <a:endParaRPr lang="es-ES" sz="1400" dirty="0" smtClean="0">
              <a:latin typeface="TT Commons Light" panose="02000506030000020003" pitchFamily="50" charset="0"/>
              <a:ea typeface="Calibri" panose="020F0502020204030204" pitchFamily="34" charset="0"/>
              <a:cs typeface="Arial" panose="020B0604020202020204" pitchFamily="34" charset="0"/>
            </a:endParaRPr>
          </a:p>
          <a:p>
            <a:pPr marL="457200" indent="-457200" algn="l" rtl="0">
              <a:buFont typeface="Courier New" panose="02070309020205020404" pitchFamily="49" charset="0"/>
              <a:buChar char="o"/>
            </a:pPr>
            <a:endParaRPr lang="es-ES" sz="1400" dirty="0">
              <a:latin typeface="TT Commons Light" panose="02000506030000020003" pitchFamily="50" charset="0"/>
              <a:ea typeface="Calibri" panose="020F0502020204030204" pitchFamily="34" charset="0"/>
              <a:cs typeface="Arial" panose="020B0604020202020204" pitchFamily="34" charset="0"/>
            </a:endParaRPr>
          </a:p>
          <a:p>
            <a:r>
              <a:rPr lang="es-ES" sz="1400" dirty="0" err="1" smtClean="0">
                <a:latin typeface="TT Commons Light" panose="02000506030000020003" pitchFamily="50" charset="0"/>
                <a:ea typeface="Calibri" panose="020F0502020204030204" pitchFamily="34" charset="0"/>
                <a:cs typeface="Arial" panose="020B0604020202020204" pitchFamily="34" charset="0"/>
              </a:rPr>
              <a:t>HyaluronicAcid</a:t>
            </a:r>
            <a:r>
              <a:rPr lang="es-ES" sz="1400" dirty="0" smtClean="0">
                <a:latin typeface="TT Commons Light" panose="02000506030000020003" pitchFamily="50" charset="0"/>
                <a:ea typeface="Calibri" panose="020F0502020204030204" pitchFamily="34" charset="0"/>
                <a:cs typeface="Arial" panose="020B0604020202020204" pitchFamily="34" charset="0"/>
              </a:rPr>
              <a:t>, </a:t>
            </a:r>
            <a:r>
              <a:rPr lang="es-ES" sz="1400" dirty="0" err="1" smtClean="0">
                <a:latin typeface="TT Commons Light" panose="02000506030000020003" pitchFamily="50" charset="0"/>
                <a:ea typeface="Calibri" panose="020F0502020204030204" pitchFamily="34" charset="0"/>
                <a:cs typeface="Arial" panose="020B0604020202020204" pitchFamily="34" charset="0"/>
              </a:rPr>
              <a:t>codium</a:t>
            </a:r>
            <a:r>
              <a:rPr lang="es-ES" sz="1400" dirty="0" smtClean="0">
                <a:latin typeface="TT Commons Light" panose="02000506030000020003" pitchFamily="50" charset="0"/>
                <a:ea typeface="Calibri" panose="020F0502020204030204" pitchFamily="34" charset="0"/>
                <a:cs typeface="Arial" panose="020B0604020202020204" pitchFamily="34" charset="0"/>
              </a:rPr>
              <a:t> </a:t>
            </a:r>
            <a:r>
              <a:rPr lang="es-ES" sz="1400" dirty="0" err="1" smtClean="0">
                <a:latin typeface="TT Commons Light" panose="02000506030000020003" pitchFamily="50" charset="0"/>
                <a:ea typeface="Calibri" panose="020F0502020204030204" pitchFamily="34" charset="0"/>
                <a:cs typeface="Arial" panose="020B0604020202020204" pitchFamily="34" charset="0"/>
              </a:rPr>
              <a:t>tomentosum</a:t>
            </a:r>
            <a:r>
              <a:rPr lang="es-ES" sz="1400" dirty="0">
                <a:latin typeface="TT Commons Light" panose="02000506030000020003" pitchFamily="50" charset="0"/>
                <a:ea typeface="Calibri" panose="020F0502020204030204" pitchFamily="34" charset="0"/>
                <a:cs typeface="Arial" panose="020B0604020202020204" pitchFamily="34" charset="0"/>
              </a:rPr>
              <a:t> </a:t>
            </a:r>
            <a:r>
              <a:rPr lang="es-ES" sz="1400" dirty="0" err="1">
                <a:latin typeface="TT Commons Light" panose="02000506030000020003" pitchFamily="50" charset="0"/>
                <a:ea typeface="Calibri" panose="020F0502020204030204" pitchFamily="34" charset="0"/>
                <a:cs typeface="Arial" panose="020B0604020202020204" pitchFamily="34" charset="0"/>
              </a:rPr>
              <a:t>extract</a:t>
            </a:r>
            <a:r>
              <a:rPr lang="es-ES" sz="1400" dirty="0">
                <a:latin typeface="TT Commons Light" panose="02000506030000020003" pitchFamily="50" charset="0"/>
                <a:ea typeface="Calibri" panose="020F0502020204030204" pitchFamily="34" charset="0"/>
                <a:cs typeface="Arial" panose="020B0604020202020204" pitchFamily="34" charset="0"/>
              </a:rPr>
              <a:t>, candela extract </a:t>
            </a:r>
            <a:r>
              <a:rPr lang="es-ES" sz="1400" dirty="0" err="1">
                <a:latin typeface="TT Commons Light" panose="02000506030000020003" pitchFamily="50" charset="0"/>
                <a:ea typeface="Calibri" panose="020F0502020204030204" pitchFamily="34" charset="0"/>
                <a:cs typeface="Arial" panose="020B0604020202020204" pitchFamily="34" charset="0"/>
              </a:rPr>
              <a:t>officinalis</a:t>
            </a:r>
            <a:r>
              <a:rPr lang="es-ES" sz="1400" dirty="0">
                <a:latin typeface="TT Commons Light" panose="02000506030000020003" pitchFamily="50" charset="0"/>
                <a:ea typeface="Calibri" panose="020F0502020204030204" pitchFamily="34" charset="0"/>
                <a:cs typeface="Arial" panose="020B0604020202020204" pitchFamily="34" charset="0"/>
              </a:rPr>
              <a:t>.</a:t>
            </a:r>
          </a:p>
          <a:p>
            <a:pPr algn="l" rtl="0"/>
            <a:endParaRPr lang="es-ES" sz="1400" dirty="0">
              <a:latin typeface="TT Commons Light" panose="02000506030000020003" pitchFamily="50" charset="0"/>
              <a:ea typeface="Calibri" panose="020F0502020204030204" pitchFamily="34" charset="0"/>
              <a:cs typeface="Arial" panose="020B0604020202020204" pitchFamily="34" charset="0"/>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19823">
            <a:off x="736194" y="1457426"/>
            <a:ext cx="2551542" cy="3028293"/>
          </a:xfrm>
          <a:prstGeom prst="rect">
            <a:avLst/>
          </a:prstGeom>
        </p:spPr>
      </p:pic>
    </p:spTree>
    <p:extLst>
      <p:ext uri="{BB962C8B-B14F-4D97-AF65-F5344CB8AC3E}">
        <p14:creationId xmlns:p14="http://schemas.microsoft.com/office/powerpoint/2010/main" val="3775280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2553778" y="3028268"/>
            <a:ext cx="5357172" cy="662874"/>
          </a:xfrm>
          <a:prstGeom prst="rect">
            <a:avLst/>
          </a:prstGeom>
          <a:noFill/>
        </p:spPr>
        <p:txBody>
          <a:bodyPr wrap="none" rtlCol="0">
            <a:spAutoFit/>
          </a:bodyPr>
          <a:lstStyle/>
          <a:p>
            <a:pPr algn="ctr">
              <a:lnSpc>
                <a:spcPct val="150000"/>
              </a:lnSpc>
            </a:pPr>
            <a:r>
              <a:rPr lang="es-ES" sz="2798" b="1" dirty="0" smtClean="0">
                <a:latin typeface="Gotham Rounded Book" pitchFamily="50" charset="0"/>
                <a:cs typeface="Gotham Book" pitchFamily="50" charset="0"/>
              </a:rPr>
              <a:t>PROFESSIONAL PROGRAM</a:t>
            </a:r>
            <a:endParaRPr lang="es-ES" sz="2798" dirty="0">
              <a:latin typeface="Gotham Rounded Book" pitchFamily="50" charset="0"/>
              <a:cs typeface="Gotham Book" pitchFamily="50" charset="0"/>
            </a:endParaRPr>
          </a:p>
        </p:txBody>
      </p:sp>
      <p:pic>
        <p:nvPicPr>
          <p:cNvPr id="6" name="Imagen 5"/>
          <p:cNvPicPr>
            <a:picLocks noChangeAspect="1"/>
          </p:cNvPicPr>
          <p:nvPr/>
        </p:nvPicPr>
        <p:blipFill>
          <a:blip r:embed="rId3"/>
          <a:stretch>
            <a:fillRect/>
          </a:stretch>
        </p:blipFill>
        <p:spPr>
          <a:xfrm>
            <a:off x="4054785" y="428635"/>
            <a:ext cx="2355228" cy="1959877"/>
          </a:xfrm>
          <a:prstGeom prst="rect">
            <a:avLst/>
          </a:prstGeom>
        </p:spPr>
      </p:pic>
    </p:spTree>
    <p:extLst>
      <p:ext uri="{BB962C8B-B14F-4D97-AF65-F5344CB8AC3E}">
        <p14:creationId xmlns:p14="http://schemas.microsoft.com/office/powerpoint/2010/main" val="2852172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700936" y="400247"/>
            <a:ext cx="4891788" cy="424475"/>
          </a:xfrm>
        </p:spPr>
        <p:txBody>
          <a:bodyPr/>
          <a:lstStyle/>
          <a:p>
            <a:r>
              <a:rPr lang="es-ES" sz="2398" spc="300" dirty="0" smtClean="0"/>
              <a:t>VITAL AGE WRINKLE ATTACK PROGRAM</a:t>
            </a:r>
            <a:endParaRPr lang="es-ES" sz="2398" spc="300"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936" y="984498"/>
            <a:ext cx="8392368" cy="4352757"/>
          </a:xfrm>
          <a:prstGeom prst="rect">
            <a:avLst/>
          </a:prstGeom>
        </p:spPr>
      </p:pic>
    </p:spTree>
    <p:extLst>
      <p:ext uri="{BB962C8B-B14F-4D97-AF65-F5344CB8AC3E}">
        <p14:creationId xmlns:p14="http://schemas.microsoft.com/office/powerpoint/2010/main" val="34060029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700936" y="400247"/>
            <a:ext cx="4891788" cy="424475"/>
          </a:xfrm>
        </p:spPr>
        <p:txBody>
          <a:bodyPr/>
          <a:lstStyle/>
          <a:p>
            <a:r>
              <a:rPr lang="es-ES" sz="2398" spc="300" dirty="0"/>
              <a:t>VITAL AGE WRINKLE ATTACK PROGRAM</a:t>
            </a:r>
          </a:p>
        </p:txBody>
      </p:sp>
      <p:sp>
        <p:nvSpPr>
          <p:cNvPr id="4" name="Rectángulo 3">
            <a:extLst>
              <a:ext uri="{FF2B5EF4-FFF2-40B4-BE49-F238E27FC236}">
                <a16:creationId xmlns:a16="http://schemas.microsoft.com/office/drawing/2014/main" id="{0CB0CF79-389A-473E-8717-636D0B538712}"/>
              </a:ext>
            </a:extLst>
          </p:cNvPr>
          <p:cNvSpPr/>
          <p:nvPr/>
        </p:nvSpPr>
        <p:spPr>
          <a:xfrm>
            <a:off x="700935" y="1335671"/>
            <a:ext cx="8278230" cy="3785652"/>
          </a:xfrm>
          <a:prstGeom prst="rect">
            <a:avLst/>
          </a:prstGeom>
        </p:spPr>
        <p:txBody>
          <a:bodyPr wrap="square">
            <a:spAutoFit/>
          </a:bodyPr>
          <a:lstStyle/>
          <a:p>
            <a:pPr algn="just"/>
            <a:r>
              <a:rPr lang="es-ES" sz="1600" b="1" dirty="0">
                <a:latin typeface="TT Commons Light" panose="02000506030000020003" pitchFamily="50" charset="0"/>
                <a:ea typeface="Calibri" panose="020F0502020204030204" pitchFamily="34" charset="0"/>
                <a:cs typeface="Arial" panose="020B0604020202020204" pitchFamily="34" charset="0"/>
              </a:rPr>
              <a:t>PROFFESIONAL TREATMENT</a:t>
            </a:r>
          </a:p>
          <a:p>
            <a:pPr algn="just"/>
            <a:endParaRPr lang="es-ES" sz="1600" b="1" dirty="0">
              <a:latin typeface="TT Commons Light" panose="02000506030000020003" pitchFamily="50" charset="0"/>
              <a:ea typeface="Calibri" panose="020F0502020204030204" pitchFamily="34" charset="0"/>
              <a:cs typeface="Arial" panose="020B0604020202020204" pitchFamily="34" charset="0"/>
            </a:endParaRPr>
          </a:p>
          <a:p>
            <a:r>
              <a:rPr lang="en-US" sz="1600" dirty="0">
                <a:latin typeface="TT Commons Light" panose="02000506030000020003" pitchFamily="50" charset="0"/>
              </a:rPr>
              <a:t>Reduce the appearance of wrinkles and delay their appearance. The vital age Retinol treatment can begin at any time during the year; it must be applied on a continuous basis, and can be uses as many times as the professional sees </a:t>
            </a:r>
            <a:r>
              <a:rPr lang="en-US" sz="1600" dirty="0" smtClean="0">
                <a:latin typeface="TT Commons Light" panose="02000506030000020003" pitchFamily="50" charset="0"/>
              </a:rPr>
              <a:t>necessary</a:t>
            </a:r>
            <a:r>
              <a:rPr lang="en-US" sz="1600" dirty="0">
                <a:latin typeface="TT Commons Light" panose="02000506030000020003" pitchFamily="50" charset="0"/>
              </a:rPr>
              <a:t>.</a:t>
            </a:r>
            <a:endParaRPr lang="en-US" sz="1600" dirty="0" smtClean="0">
              <a:latin typeface="TT Commons Light" panose="02000506030000020003" pitchFamily="50" charset="0"/>
            </a:endParaRPr>
          </a:p>
          <a:p>
            <a:endParaRPr lang="en-US" sz="1600" dirty="0">
              <a:latin typeface="TT Commons Light" panose="02000506030000020003" pitchFamily="50" charset="0"/>
            </a:endParaRPr>
          </a:p>
          <a:p>
            <a:r>
              <a:rPr lang="en-US" sz="1600" dirty="0" smtClean="0">
                <a:latin typeface="TT Commons Light" panose="02000506030000020003" pitchFamily="50" charset="0"/>
              </a:rPr>
              <a:t>Vital </a:t>
            </a:r>
            <a:r>
              <a:rPr lang="en-US" sz="1600" dirty="0">
                <a:latin typeface="TT Commons Light" panose="02000506030000020003" pitchFamily="50" charset="0"/>
              </a:rPr>
              <a:t>age Retinol is designed to fit all types of skin, especially those exposed to internal and external factors which cause the pre-empted appearance of wrinkles. </a:t>
            </a:r>
            <a:endParaRPr lang="en-US" sz="1600" dirty="0" smtClean="0">
              <a:latin typeface="TT Commons Light" panose="02000506030000020003" pitchFamily="50" charset="0"/>
            </a:endParaRPr>
          </a:p>
          <a:p>
            <a:endParaRPr lang="en-US" sz="1600" dirty="0">
              <a:latin typeface="TT Commons Light" panose="02000506030000020003" pitchFamily="50" charset="0"/>
            </a:endParaRPr>
          </a:p>
          <a:p>
            <a:r>
              <a:rPr lang="en-US" sz="1600" dirty="0" smtClean="0">
                <a:latin typeface="TT Commons Light" panose="02000506030000020003" pitchFamily="50" charset="0"/>
              </a:rPr>
              <a:t>When </a:t>
            </a:r>
            <a:r>
              <a:rPr lang="en-US" sz="1600" dirty="0">
                <a:latin typeface="TT Commons Light" panose="02000506030000020003" pitchFamily="50" charset="0"/>
              </a:rPr>
              <a:t>to begin treatment? </a:t>
            </a:r>
            <a:endParaRPr lang="en-US" sz="1600" dirty="0" smtClean="0">
              <a:latin typeface="TT Commons Light" panose="02000506030000020003" pitchFamily="50" charset="0"/>
            </a:endParaRPr>
          </a:p>
          <a:p>
            <a:endParaRPr lang="en-US" sz="1600" dirty="0" smtClean="0">
              <a:latin typeface="TT Commons Light" panose="02000506030000020003" pitchFamily="50" charset="0"/>
            </a:endParaRPr>
          </a:p>
          <a:p>
            <a:r>
              <a:rPr lang="en-US" sz="1600" dirty="0" smtClean="0">
                <a:latin typeface="TT Commons Light" panose="02000506030000020003" pitchFamily="50" charset="0"/>
              </a:rPr>
              <a:t>As </a:t>
            </a:r>
            <a:r>
              <a:rPr lang="en-US" sz="1600" dirty="0">
                <a:latin typeface="TT Commons Light" panose="02000506030000020003" pitchFamily="50" charset="0"/>
              </a:rPr>
              <a:t>preventative treatment; begin use before wrinkles caused by expression lines begin to appear on face. </a:t>
            </a:r>
            <a:endParaRPr lang="en-US" sz="1600" dirty="0" smtClean="0">
              <a:latin typeface="TT Commons Light" panose="02000506030000020003" pitchFamily="50" charset="0"/>
            </a:endParaRPr>
          </a:p>
          <a:p>
            <a:endParaRPr lang="en-US" sz="1600" dirty="0">
              <a:latin typeface="TT Commons Light" panose="02000506030000020003" pitchFamily="50" charset="0"/>
            </a:endParaRPr>
          </a:p>
          <a:p>
            <a:r>
              <a:rPr lang="en-US" sz="1600" dirty="0" smtClean="0">
                <a:latin typeface="TT Commons Light" panose="02000506030000020003" pitchFamily="50" charset="0"/>
              </a:rPr>
              <a:t>As </a:t>
            </a:r>
            <a:r>
              <a:rPr lang="en-US" sz="1600" dirty="0">
                <a:latin typeface="TT Commons Light" panose="02000506030000020003" pitchFamily="50" charset="0"/>
              </a:rPr>
              <a:t>reduction treatment; at any moment to reduce the appearance of current wrinkles.  </a:t>
            </a:r>
          </a:p>
        </p:txBody>
      </p:sp>
    </p:spTree>
    <p:extLst>
      <p:ext uri="{BB962C8B-B14F-4D97-AF65-F5344CB8AC3E}">
        <p14:creationId xmlns:p14="http://schemas.microsoft.com/office/powerpoint/2010/main" val="3401816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631728" y="1290722"/>
            <a:ext cx="6192688" cy="3631763"/>
          </a:xfrm>
          <a:prstGeom prst="rect">
            <a:avLst/>
          </a:prstGeom>
          <a:noFill/>
        </p:spPr>
        <p:txBody>
          <a:bodyPr wrap="square" rtlCol="0">
            <a:spAutoFit/>
          </a:bodyPr>
          <a:lstStyle/>
          <a:p>
            <a:pPr algn="just"/>
            <a:r>
              <a:rPr lang="es-ES" altLang="en-US" sz="1600" dirty="0">
                <a:latin typeface="TT Commons Light" panose="02000506030000020003" pitchFamily="50" charset="0"/>
              </a:rPr>
              <a:t>High </a:t>
            </a:r>
            <a:r>
              <a:rPr lang="es-ES" altLang="en-US" sz="1600" dirty="0" err="1">
                <a:latin typeface="TT Commons Light" panose="02000506030000020003" pitchFamily="50" charset="0"/>
              </a:rPr>
              <a:t>concentration</a:t>
            </a:r>
            <a:r>
              <a:rPr lang="es-ES" altLang="en-US" sz="1600" dirty="0">
                <a:latin typeface="TT Commons Light" panose="02000506030000020003" pitchFamily="50" charset="0"/>
              </a:rPr>
              <a:t> of RETINOL </a:t>
            </a:r>
            <a:r>
              <a:rPr lang="es-ES" altLang="en-US" sz="1600" dirty="0" err="1">
                <a:latin typeface="TT Commons Light" panose="02000506030000020003" pitchFamily="50" charset="0"/>
              </a:rPr>
              <a:t>that</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guarantees</a:t>
            </a:r>
            <a:r>
              <a:rPr lang="es-ES" altLang="en-US" sz="1600" dirty="0">
                <a:latin typeface="TT Commons Light" panose="02000506030000020003" pitchFamily="50" charset="0"/>
              </a:rPr>
              <a:t> and </a:t>
            </a:r>
            <a:r>
              <a:rPr lang="es-ES" altLang="en-US" sz="1600" dirty="0" err="1">
                <a:latin typeface="TT Commons Light" panose="02000506030000020003" pitchFamily="50" charset="0"/>
              </a:rPr>
              <a:t>imporves</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penetration</a:t>
            </a:r>
            <a:r>
              <a:rPr lang="es-ES" altLang="en-US" sz="1600" dirty="0">
                <a:latin typeface="TT Commons Light" panose="02000506030000020003" pitchFamily="50" charset="0"/>
              </a:rPr>
              <a:t> of </a:t>
            </a:r>
            <a:r>
              <a:rPr lang="es-ES" altLang="en-US" sz="1600" dirty="0" err="1">
                <a:latin typeface="TT Commons Light" panose="02000506030000020003" pitchFamily="50" charset="0"/>
              </a:rPr>
              <a:t>pure</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Vitamin</a:t>
            </a:r>
            <a:r>
              <a:rPr lang="es-ES" altLang="en-US" sz="1600" dirty="0">
                <a:latin typeface="TT Commons Light" panose="02000506030000020003" pitchFamily="50" charset="0"/>
              </a:rPr>
              <a:t> A </a:t>
            </a:r>
            <a:r>
              <a:rPr lang="es-ES" altLang="en-US" sz="1600" dirty="0" err="1">
                <a:latin typeface="TT Commons Light" panose="02000506030000020003" pitchFamily="50" charset="0"/>
              </a:rPr>
              <a:t>by</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reducing</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notably</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thw</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wrinkles</a:t>
            </a:r>
            <a:r>
              <a:rPr lang="es-ES" altLang="en-US" sz="1600" dirty="0">
                <a:latin typeface="TT Commons Light" panose="02000506030000020003" pitchFamily="50" charset="0"/>
              </a:rPr>
              <a:t> in </a:t>
            </a:r>
            <a:r>
              <a:rPr lang="es-ES" altLang="en-US" sz="1600" dirty="0" err="1">
                <a:latin typeface="TT Commons Light" panose="02000506030000020003" pitchFamily="50" charset="0"/>
              </a:rPr>
              <a:t>face</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neck</a:t>
            </a:r>
            <a:r>
              <a:rPr lang="es-ES" altLang="en-US" sz="1600" dirty="0">
                <a:latin typeface="TT Commons Light" panose="02000506030000020003" pitchFamily="50" charset="0"/>
              </a:rPr>
              <a:t> and </a:t>
            </a:r>
            <a:r>
              <a:rPr lang="es-ES" altLang="en-US" sz="1600" dirty="0" err="1">
                <a:latin typeface="TT Commons Light" panose="02000506030000020003" pitchFamily="50" charset="0"/>
              </a:rPr>
              <a:t>neckline</a:t>
            </a:r>
            <a:r>
              <a:rPr lang="es-ES" altLang="en-US" sz="1600" dirty="0">
                <a:latin typeface="TT Commons Light" panose="02000506030000020003" pitchFamily="50" charset="0"/>
              </a:rPr>
              <a:t>. </a:t>
            </a:r>
            <a:endParaRPr lang="es-ES_tradnl" altLang="en-US" sz="1600" dirty="0">
              <a:latin typeface="TT Commons Light" panose="02000506030000020003" pitchFamily="50" charset="0"/>
            </a:endParaRPr>
          </a:p>
          <a:p>
            <a:pPr marL="342900" indent="-342900" algn="l" rtl="0"/>
            <a:endParaRPr lang="es-ES" sz="1600" b="1" dirty="0" smtClean="0">
              <a:latin typeface="TT Commons Light" panose="02000506030000020003" pitchFamily="50" charset="0"/>
            </a:endParaRPr>
          </a:p>
          <a:p>
            <a:pPr>
              <a:spcBef>
                <a:spcPct val="50000"/>
              </a:spcBef>
            </a:pPr>
            <a:r>
              <a:rPr lang="en-US" altLang="en-US" sz="1600" b="1" dirty="0">
                <a:latin typeface="TT Commons Light" panose="02000506030000020003" pitchFamily="50" charset="0"/>
              </a:rPr>
              <a:t>Active ingredients:</a:t>
            </a:r>
          </a:p>
          <a:p>
            <a:pPr>
              <a:spcBef>
                <a:spcPct val="50000"/>
              </a:spcBef>
              <a:buFontTx/>
              <a:buChar char="-"/>
            </a:pPr>
            <a:r>
              <a:rPr lang="en-US" altLang="en-US" sz="1600" dirty="0" smtClean="0">
                <a:latin typeface="TT Commons Light" panose="02000506030000020003" pitchFamily="50" charset="0"/>
              </a:rPr>
              <a:t>Pure Retinol</a:t>
            </a:r>
            <a:endParaRPr lang="en-US" altLang="en-US" sz="1600" dirty="0">
              <a:latin typeface="TT Commons Light" panose="02000506030000020003" pitchFamily="50" charset="0"/>
            </a:endParaRPr>
          </a:p>
          <a:p>
            <a:pPr>
              <a:spcBef>
                <a:spcPct val="50000"/>
              </a:spcBef>
              <a:buFontTx/>
              <a:buChar char="-"/>
            </a:pPr>
            <a:endParaRPr lang="es-ES" sz="1600" b="1" dirty="0">
              <a:latin typeface="TT Commons Light" panose="02000506030000020003" pitchFamily="50" charset="0"/>
            </a:endParaRPr>
          </a:p>
          <a:p>
            <a:pPr marL="342900" indent="-342900"/>
            <a:r>
              <a:rPr lang="en-US" altLang="en-US" sz="1600" b="1" dirty="0" smtClean="0">
                <a:latin typeface="TT Commons Light" panose="02000506030000020003" pitchFamily="50" charset="0"/>
              </a:rPr>
              <a:t>Instructions </a:t>
            </a:r>
            <a:r>
              <a:rPr lang="en-US" altLang="en-US" sz="1600" b="1" dirty="0">
                <a:latin typeface="TT Commons Light" panose="02000506030000020003" pitchFamily="50" charset="0"/>
              </a:rPr>
              <a:t>for use</a:t>
            </a:r>
            <a:r>
              <a:rPr lang="en-US" altLang="en-US" sz="1600" dirty="0">
                <a:latin typeface="TT Commons Light" panose="02000506030000020003" pitchFamily="50" charset="0"/>
              </a:rPr>
              <a:t>: </a:t>
            </a:r>
            <a:endParaRPr lang="en-US" altLang="en-US" sz="1600" dirty="0" smtClean="0">
              <a:latin typeface="TT Commons Light" panose="02000506030000020003" pitchFamily="50" charset="0"/>
            </a:endParaRPr>
          </a:p>
          <a:p>
            <a:pPr marL="342900" indent="-342900"/>
            <a:r>
              <a:rPr lang="en-US" sz="1600" dirty="0" smtClean="0">
                <a:latin typeface="TT Commons Light" panose="02000506030000020003" pitchFamily="50" charset="0"/>
              </a:rPr>
              <a:t>Mix </a:t>
            </a:r>
            <a:r>
              <a:rPr lang="en-US" sz="1600" dirty="0">
                <a:latin typeface="TT Commons Light" panose="02000506030000020003" pitchFamily="50" charset="0"/>
              </a:rPr>
              <a:t>the necessary amount of RETINOL7 and COENZYME Q108 in a small bowl. Apply the mixture by massaging into the wrinkle or expression line area. Finish applying any remaining product to the face, neck and décolletage by massaging in until fully absorbed</a:t>
            </a:r>
            <a:r>
              <a:rPr lang="en-US" altLang="en-US" sz="1600" dirty="0" smtClean="0">
                <a:latin typeface="TT Commons Light" panose="02000506030000020003" pitchFamily="50" charset="0"/>
              </a:rPr>
              <a:t>.</a:t>
            </a:r>
            <a:endParaRPr lang="en-US" altLang="en-US" sz="1600" dirty="0">
              <a:latin typeface="TT Commons Light" panose="02000506030000020003" pitchFamily="50" charset="0"/>
            </a:endParaRPr>
          </a:p>
          <a:p>
            <a:pPr marL="342900" indent="-342900" algn="l" rtl="0"/>
            <a:endParaRPr lang="es-ES" sz="1600" b="1" dirty="0" smtClean="0">
              <a:latin typeface="TT Commons Light" panose="02000506030000020003" pitchFamily="50" charset="0"/>
            </a:endParaRPr>
          </a:p>
        </p:txBody>
      </p:sp>
      <p:sp>
        <p:nvSpPr>
          <p:cNvPr id="12" name="Título 8"/>
          <p:cNvSpPr>
            <a:spLocks noGrp="1"/>
          </p:cNvSpPr>
          <p:nvPr>
            <p:ph type="title"/>
          </p:nvPr>
        </p:nvSpPr>
        <p:spPr>
          <a:xfrm>
            <a:off x="698500" y="398871"/>
            <a:ext cx="1904689" cy="424732"/>
          </a:xfrm>
        </p:spPr>
        <p:txBody>
          <a:bodyPr/>
          <a:lstStyle/>
          <a:p>
            <a:pPr algn="l" rtl="0"/>
            <a:r>
              <a:rPr lang="es-ES" sz="2400" spc="300" dirty="0" smtClean="0">
                <a:latin typeface="Bebas Neue Regular" panose="00000500000000000000" pitchFamily="50" charset="0"/>
              </a:rPr>
              <a:t>RETINOL PURE</a:t>
            </a:r>
            <a:endParaRPr lang="es-ES" sz="2400" spc="300" dirty="0">
              <a:latin typeface="Bebas Neue Regular" panose="00000500000000000000" pitchFamily="50" charset="0"/>
            </a:endParaRP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61909" t="11647"/>
          <a:stretch/>
        </p:blipFill>
        <p:spPr>
          <a:xfrm>
            <a:off x="975544" y="1488554"/>
            <a:ext cx="1107598" cy="3277376"/>
          </a:xfrm>
          <a:prstGeom prst="rect">
            <a:avLst/>
          </a:prstGeom>
        </p:spPr>
      </p:pic>
    </p:spTree>
    <p:extLst>
      <p:ext uri="{BB962C8B-B14F-4D97-AF65-F5344CB8AC3E}">
        <p14:creationId xmlns:p14="http://schemas.microsoft.com/office/powerpoint/2010/main" val="1123957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8"/>
          <p:cNvSpPr>
            <a:spLocks noGrp="1"/>
          </p:cNvSpPr>
          <p:nvPr>
            <p:ph type="title"/>
          </p:nvPr>
        </p:nvSpPr>
        <p:spPr>
          <a:xfrm>
            <a:off x="698500" y="398871"/>
            <a:ext cx="962123" cy="424732"/>
          </a:xfrm>
        </p:spPr>
        <p:txBody>
          <a:bodyPr/>
          <a:lstStyle/>
          <a:p>
            <a:pPr algn="l" rtl="0"/>
            <a:r>
              <a:rPr lang="es-ES" sz="2400" spc="300" dirty="0" smtClean="0">
                <a:latin typeface="Bebas Neue Regular" panose="00000500000000000000" pitchFamily="50" charset="0"/>
              </a:rPr>
              <a:t>COQ10</a:t>
            </a:r>
            <a:endParaRPr lang="es-ES" sz="2400" spc="300" dirty="0">
              <a:latin typeface="Bebas Neue Regular" panose="00000500000000000000" pitchFamily="50" charset="0"/>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34669" t="5823" r="38091"/>
          <a:stretch/>
        </p:blipFill>
        <p:spPr>
          <a:xfrm>
            <a:off x="831528" y="1272530"/>
            <a:ext cx="792088" cy="3493400"/>
          </a:xfrm>
          <a:prstGeom prst="rect">
            <a:avLst/>
          </a:prstGeom>
        </p:spPr>
      </p:pic>
      <p:sp>
        <p:nvSpPr>
          <p:cNvPr id="7" name="16 CuadroTexto"/>
          <p:cNvSpPr txBox="1"/>
          <p:nvPr/>
        </p:nvSpPr>
        <p:spPr>
          <a:xfrm>
            <a:off x="2631728" y="1290722"/>
            <a:ext cx="6192688" cy="3477875"/>
          </a:xfrm>
          <a:prstGeom prst="rect">
            <a:avLst/>
          </a:prstGeom>
          <a:noFill/>
        </p:spPr>
        <p:txBody>
          <a:bodyPr wrap="square" rtlCol="0">
            <a:spAutoFit/>
          </a:bodyPr>
          <a:lstStyle/>
          <a:p>
            <a:pPr algn="just"/>
            <a:r>
              <a:rPr lang="es-ES" altLang="en-US" sz="1600" dirty="0">
                <a:latin typeface="TT Commons Light" panose="02000506030000020003" pitchFamily="50" charset="0"/>
              </a:rPr>
              <a:t>High </a:t>
            </a:r>
            <a:r>
              <a:rPr lang="es-ES" altLang="en-US" sz="1600" dirty="0" err="1">
                <a:latin typeface="TT Commons Light" panose="02000506030000020003" pitchFamily="50" charset="0"/>
              </a:rPr>
              <a:t>concentration</a:t>
            </a:r>
            <a:r>
              <a:rPr lang="es-ES" altLang="en-US" sz="1600" dirty="0">
                <a:latin typeface="TT Commons Light" panose="02000506030000020003" pitchFamily="50" charset="0"/>
              </a:rPr>
              <a:t> of COENZYME Q10, </a:t>
            </a:r>
            <a:r>
              <a:rPr lang="es-ES" altLang="en-US" sz="1600" dirty="0" err="1">
                <a:latin typeface="TT Commons Light" panose="02000506030000020003" pitchFamily="50" charset="0"/>
              </a:rPr>
              <a:t>that</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strengthen</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the</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action</a:t>
            </a:r>
            <a:r>
              <a:rPr lang="es-ES" altLang="en-US" sz="1600" dirty="0">
                <a:latin typeface="TT Commons Light" panose="02000506030000020003" pitchFamily="50" charset="0"/>
              </a:rPr>
              <a:t> and </a:t>
            </a:r>
            <a:r>
              <a:rPr lang="es-ES" altLang="en-US" sz="1600" dirty="0" err="1">
                <a:latin typeface="TT Commons Light" panose="02000506030000020003" pitchFamily="50" charset="0"/>
              </a:rPr>
              <a:t>the</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effects</a:t>
            </a:r>
            <a:r>
              <a:rPr lang="es-ES" altLang="en-US" sz="1600" dirty="0">
                <a:latin typeface="TT Commons Light" panose="02000506030000020003" pitchFamily="50" charset="0"/>
              </a:rPr>
              <a:t> of RETINOL. </a:t>
            </a:r>
            <a:endParaRPr lang="es-ES_tradnl" altLang="en-US" sz="1600" dirty="0">
              <a:latin typeface="TT Commons Light" panose="02000506030000020003" pitchFamily="50" charset="0"/>
            </a:endParaRPr>
          </a:p>
          <a:p>
            <a:pPr marL="342900" indent="-342900" algn="l" rtl="0"/>
            <a:endParaRPr lang="es-ES" sz="1600" b="1" dirty="0" smtClean="0">
              <a:latin typeface="TT Commons Light" panose="02000506030000020003" pitchFamily="50" charset="0"/>
            </a:endParaRPr>
          </a:p>
          <a:p>
            <a:pPr>
              <a:spcBef>
                <a:spcPct val="50000"/>
              </a:spcBef>
            </a:pPr>
            <a:r>
              <a:rPr lang="en-US" altLang="en-US" sz="1600" b="1" dirty="0">
                <a:latin typeface="TT Commons Light" panose="02000506030000020003" pitchFamily="50" charset="0"/>
              </a:rPr>
              <a:t>Active ingredients:</a:t>
            </a:r>
          </a:p>
          <a:p>
            <a:pPr>
              <a:spcBef>
                <a:spcPct val="50000"/>
              </a:spcBef>
              <a:buFontTx/>
              <a:buChar char="-"/>
            </a:pPr>
            <a:r>
              <a:rPr lang="en-US" altLang="en-US" sz="1600" dirty="0" err="1" smtClean="0">
                <a:latin typeface="TT Commons Light" panose="02000506030000020003" pitchFamily="50" charset="0"/>
              </a:rPr>
              <a:t>Coenzime</a:t>
            </a:r>
            <a:r>
              <a:rPr lang="en-US" altLang="en-US" sz="1600" dirty="0" smtClean="0">
                <a:latin typeface="TT Commons Light" panose="02000506030000020003" pitchFamily="50" charset="0"/>
              </a:rPr>
              <a:t> Q10</a:t>
            </a:r>
            <a:endParaRPr lang="en-US" altLang="en-US" sz="1600" dirty="0">
              <a:latin typeface="TT Commons Light" panose="02000506030000020003" pitchFamily="50" charset="0"/>
            </a:endParaRPr>
          </a:p>
          <a:p>
            <a:pPr>
              <a:spcBef>
                <a:spcPct val="50000"/>
              </a:spcBef>
              <a:buFontTx/>
              <a:buChar char="-"/>
            </a:pPr>
            <a:endParaRPr lang="es-ES" sz="1600" b="1" dirty="0">
              <a:latin typeface="TT Commons Light" panose="02000506030000020003" pitchFamily="50" charset="0"/>
            </a:endParaRPr>
          </a:p>
          <a:p>
            <a:pPr marL="342900" indent="-342900"/>
            <a:r>
              <a:rPr lang="en-US" altLang="en-US" sz="1600" b="1" dirty="0" smtClean="0">
                <a:latin typeface="TT Commons Light" panose="02000506030000020003" pitchFamily="50" charset="0"/>
              </a:rPr>
              <a:t>Instructions </a:t>
            </a:r>
            <a:r>
              <a:rPr lang="en-US" altLang="en-US" sz="1600" b="1" dirty="0">
                <a:latin typeface="TT Commons Light" panose="02000506030000020003" pitchFamily="50" charset="0"/>
              </a:rPr>
              <a:t>for use</a:t>
            </a:r>
            <a:r>
              <a:rPr lang="en-US" altLang="en-US" sz="1600" dirty="0">
                <a:latin typeface="TT Commons Light" panose="02000506030000020003" pitchFamily="50" charset="0"/>
              </a:rPr>
              <a:t>: </a:t>
            </a:r>
            <a:endParaRPr lang="en-US" altLang="en-US" sz="1600" dirty="0" smtClean="0">
              <a:latin typeface="TT Commons Light" panose="02000506030000020003" pitchFamily="50" charset="0"/>
            </a:endParaRPr>
          </a:p>
          <a:p>
            <a:pPr marL="342900" indent="-342900"/>
            <a:r>
              <a:rPr lang="en-US" sz="1600" dirty="0" smtClean="0">
                <a:latin typeface="TT Commons Light" panose="02000506030000020003" pitchFamily="50" charset="0"/>
              </a:rPr>
              <a:t>Mix </a:t>
            </a:r>
            <a:r>
              <a:rPr lang="en-US" sz="1600" dirty="0">
                <a:latin typeface="TT Commons Light" panose="02000506030000020003" pitchFamily="50" charset="0"/>
              </a:rPr>
              <a:t>the necessary amount of RETINOL7 and COENZYME Q108 in a small bowl. Apply the mixture by massaging into the wrinkle or expression line area. Finish applying any remaining product to the face, neck and décolletage by massaging in until fully absorbed</a:t>
            </a:r>
            <a:r>
              <a:rPr lang="en-US" altLang="en-US" sz="1600" dirty="0" smtClean="0">
                <a:latin typeface="TT Commons Light" panose="02000506030000020003" pitchFamily="50" charset="0"/>
              </a:rPr>
              <a:t>.</a:t>
            </a:r>
            <a:endParaRPr lang="en-US" altLang="en-US" sz="1600" dirty="0">
              <a:latin typeface="TT Commons Light" panose="02000506030000020003" pitchFamily="50" charset="0"/>
            </a:endParaRPr>
          </a:p>
          <a:p>
            <a:pPr marL="342900" indent="-342900" algn="l" rtl="0"/>
            <a:endParaRPr lang="es-ES" sz="1600" b="1" dirty="0" smtClean="0">
              <a:latin typeface="TT Commons Light" panose="02000506030000020003" pitchFamily="50" charset="0"/>
            </a:endParaRPr>
          </a:p>
        </p:txBody>
      </p:sp>
    </p:spTree>
    <p:extLst>
      <p:ext uri="{BB962C8B-B14F-4D97-AF65-F5344CB8AC3E}">
        <p14:creationId xmlns:p14="http://schemas.microsoft.com/office/powerpoint/2010/main" val="111510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631728" y="1290722"/>
            <a:ext cx="6192688" cy="3533275"/>
          </a:xfrm>
          <a:prstGeom prst="rect">
            <a:avLst/>
          </a:prstGeom>
          <a:noFill/>
        </p:spPr>
        <p:txBody>
          <a:bodyPr wrap="square" rtlCol="0">
            <a:spAutoFit/>
          </a:bodyPr>
          <a:lstStyle/>
          <a:p>
            <a:pPr algn="just"/>
            <a:r>
              <a:rPr lang="es-ES" altLang="en-US" sz="1600" dirty="0" err="1">
                <a:latin typeface="TT Commons Light" panose="02000506030000020003" pitchFamily="50" charset="0"/>
              </a:rPr>
              <a:t>Innovatve</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mask</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with</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hydrogel</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technology</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that</a:t>
            </a:r>
            <a:r>
              <a:rPr lang="es-ES" altLang="en-US" sz="1600" dirty="0">
                <a:latin typeface="TT Commons Light" panose="02000506030000020003" pitchFamily="50" charset="0"/>
              </a:rPr>
              <a:t> combines active </a:t>
            </a:r>
            <a:r>
              <a:rPr lang="es-ES" altLang="en-US" sz="1600" dirty="0" err="1">
                <a:latin typeface="TT Commons Light" panose="02000506030000020003" pitchFamily="50" charset="0"/>
              </a:rPr>
              <a:t>ingredients</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with</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moisturizing</a:t>
            </a:r>
            <a:r>
              <a:rPr lang="es-ES" altLang="en-US" sz="1600" dirty="0">
                <a:latin typeface="TT Commons Light" panose="02000506030000020003" pitchFamily="50" charset="0"/>
              </a:rPr>
              <a:t> and </a:t>
            </a:r>
            <a:r>
              <a:rPr lang="es-ES" altLang="en-US" sz="1600" dirty="0" err="1">
                <a:latin typeface="TT Commons Light" panose="02000506030000020003" pitchFamily="50" charset="0"/>
              </a:rPr>
              <a:t>nutritive</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effect</a:t>
            </a:r>
            <a:r>
              <a:rPr lang="es-ES" altLang="en-US" sz="1600" dirty="0">
                <a:latin typeface="TT Commons Light" panose="02000506030000020003" pitchFamily="50" charset="0"/>
              </a:rPr>
              <a:t> and </a:t>
            </a:r>
            <a:r>
              <a:rPr lang="es-ES" altLang="en-US" sz="1600" dirty="0" err="1">
                <a:latin typeface="TT Commons Light" panose="02000506030000020003" pitchFamily="50" charset="0"/>
              </a:rPr>
              <a:t>prolonged</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duration</a:t>
            </a:r>
            <a:r>
              <a:rPr lang="es-ES" altLang="en-US" sz="1600" dirty="0">
                <a:latin typeface="TT Commons Light" panose="02000506030000020003" pitchFamily="50" charset="0"/>
              </a:rPr>
              <a:t>.</a:t>
            </a:r>
          </a:p>
          <a:p>
            <a:pPr>
              <a:spcBef>
                <a:spcPct val="50000"/>
              </a:spcBef>
            </a:pPr>
            <a:endParaRPr lang="es-ES_tradnl" altLang="en-US" sz="1600" dirty="0">
              <a:latin typeface="TT Commons Light" panose="02000506030000020003" pitchFamily="50" charset="0"/>
            </a:endParaRPr>
          </a:p>
          <a:p>
            <a:pPr>
              <a:spcBef>
                <a:spcPct val="50000"/>
              </a:spcBef>
            </a:pPr>
            <a:r>
              <a:rPr lang="en-US" altLang="en-US" sz="1600" b="1" dirty="0">
                <a:latin typeface="TT Commons Light" panose="02000506030000020003" pitchFamily="50" charset="0"/>
              </a:rPr>
              <a:t>Active ingredients</a:t>
            </a:r>
            <a:r>
              <a:rPr lang="en-US" altLang="en-US" sz="1600" b="1" dirty="0" smtClean="0">
                <a:latin typeface="TT Commons Light" panose="02000506030000020003" pitchFamily="50" charset="0"/>
              </a:rPr>
              <a:t>:</a:t>
            </a:r>
          </a:p>
          <a:p>
            <a:pPr>
              <a:spcBef>
                <a:spcPct val="50000"/>
              </a:spcBef>
            </a:pPr>
            <a:endParaRPr lang="en-US" altLang="en-US" sz="1600" b="1" dirty="0">
              <a:latin typeface="TT Commons Light" panose="02000506030000020003" pitchFamily="50" charset="0"/>
            </a:endParaRPr>
          </a:p>
          <a:p>
            <a:pPr>
              <a:lnSpc>
                <a:spcPct val="90000"/>
              </a:lnSpc>
              <a:buFont typeface="Wingdings" panose="05000000000000000000" pitchFamily="2" charset="2"/>
              <a:buChar char="§"/>
            </a:pPr>
            <a:r>
              <a:rPr lang="es-ES" altLang="en-US" sz="1600" dirty="0" err="1" smtClean="0">
                <a:latin typeface="TT Commons Light" panose="02000506030000020003" pitchFamily="50" charset="0"/>
              </a:rPr>
              <a:t>Sodium</a:t>
            </a:r>
            <a:r>
              <a:rPr lang="es-ES" altLang="en-US" sz="1600" dirty="0" smtClean="0">
                <a:latin typeface="TT Commons Light" panose="02000506030000020003" pitchFamily="50" charset="0"/>
              </a:rPr>
              <a:t> </a:t>
            </a:r>
            <a:r>
              <a:rPr lang="es-ES" altLang="en-US" sz="1600" dirty="0" err="1" smtClean="0">
                <a:latin typeface="TT Commons Light" panose="02000506030000020003" pitchFamily="50" charset="0"/>
              </a:rPr>
              <a:t>hyaluronate</a:t>
            </a:r>
            <a:endParaRPr lang="es-ES" altLang="en-US" sz="1600" dirty="0" smtClean="0">
              <a:latin typeface="TT Commons Light" panose="02000506030000020003" pitchFamily="50" charset="0"/>
            </a:endParaRPr>
          </a:p>
          <a:p>
            <a:pPr>
              <a:lnSpc>
                <a:spcPct val="90000"/>
              </a:lnSpc>
              <a:buFont typeface="Wingdings" panose="05000000000000000000" pitchFamily="2" charset="2"/>
              <a:buChar char="§"/>
            </a:pPr>
            <a:r>
              <a:rPr lang="es-ES" altLang="en-US" sz="1600" dirty="0" err="1" smtClean="0">
                <a:latin typeface="TT Commons Light" panose="02000506030000020003" pitchFamily="50" charset="0"/>
              </a:rPr>
              <a:t>Codium</a:t>
            </a:r>
            <a:r>
              <a:rPr lang="es-ES" altLang="en-US" sz="1600" dirty="0" smtClean="0">
                <a:latin typeface="TT Commons Light" panose="02000506030000020003" pitchFamily="50" charset="0"/>
              </a:rPr>
              <a:t> </a:t>
            </a:r>
            <a:r>
              <a:rPr lang="es-ES" altLang="en-US" sz="1600" dirty="0" err="1" smtClean="0">
                <a:latin typeface="TT Commons Light" panose="02000506030000020003" pitchFamily="50" charset="0"/>
              </a:rPr>
              <a:t>tomentosum</a:t>
            </a:r>
            <a:r>
              <a:rPr lang="es-ES" altLang="en-US" sz="1600" dirty="0" smtClean="0">
                <a:latin typeface="TT Commons Light" panose="02000506030000020003" pitchFamily="50" charset="0"/>
              </a:rPr>
              <a:t>:</a:t>
            </a:r>
          </a:p>
          <a:p>
            <a:pPr>
              <a:lnSpc>
                <a:spcPct val="90000"/>
              </a:lnSpc>
              <a:buFont typeface="Wingdings" panose="05000000000000000000" pitchFamily="2" charset="2"/>
              <a:buChar char="§"/>
            </a:pPr>
            <a:r>
              <a:rPr lang="es-ES" altLang="en-US" sz="1600" dirty="0" err="1" smtClean="0">
                <a:latin typeface="TT Commons Light" panose="02000506030000020003" pitchFamily="50" charset="0"/>
              </a:rPr>
              <a:t>Calendula</a:t>
            </a:r>
            <a:r>
              <a:rPr lang="es-ES" altLang="en-US" sz="1600" dirty="0" smtClean="0">
                <a:latin typeface="TT Commons Light" panose="02000506030000020003" pitchFamily="50" charset="0"/>
              </a:rPr>
              <a:t> </a:t>
            </a:r>
            <a:r>
              <a:rPr lang="es-ES" altLang="en-US" sz="1600" dirty="0" err="1" smtClean="0">
                <a:latin typeface="TT Commons Light" panose="02000506030000020003" pitchFamily="50" charset="0"/>
              </a:rPr>
              <a:t>officinalis</a:t>
            </a:r>
            <a:r>
              <a:rPr lang="es-ES" altLang="en-US" sz="1600" dirty="0" smtClean="0">
                <a:latin typeface="TT Commons Light" panose="02000506030000020003" pitchFamily="50" charset="0"/>
              </a:rPr>
              <a:t>:</a:t>
            </a:r>
          </a:p>
          <a:p>
            <a:pPr>
              <a:lnSpc>
                <a:spcPct val="90000"/>
              </a:lnSpc>
            </a:pPr>
            <a:endParaRPr lang="en-US" altLang="en-US" sz="1600" dirty="0" smtClean="0">
              <a:latin typeface="TT Commons Light" panose="02000506030000020003" pitchFamily="50" charset="0"/>
            </a:endParaRPr>
          </a:p>
          <a:p>
            <a:pPr marL="342900" indent="-342900"/>
            <a:r>
              <a:rPr lang="en-US" altLang="en-US" sz="1600" b="1" dirty="0" smtClean="0">
                <a:latin typeface="TT Commons Light" panose="02000506030000020003" pitchFamily="50" charset="0"/>
              </a:rPr>
              <a:t>Instructions </a:t>
            </a:r>
            <a:r>
              <a:rPr lang="en-US" altLang="en-US" sz="1600" b="1" dirty="0">
                <a:latin typeface="TT Commons Light" panose="02000506030000020003" pitchFamily="50" charset="0"/>
              </a:rPr>
              <a:t>for use : </a:t>
            </a:r>
            <a:r>
              <a:rPr lang="en-US" sz="1600" dirty="0">
                <a:latin typeface="TT Commons Light" panose="02000506030000020003" pitchFamily="50" charset="0"/>
              </a:rPr>
              <a:t>Remove the two “face and neck” masks. Remove the protective film and adjust the masks, using the gel part, to the face and neck until perfectly attached. Leave on for 20 minutes then remove.</a:t>
            </a:r>
            <a:r>
              <a:rPr lang="en-US" altLang="en-US" sz="1600" dirty="0" smtClean="0">
                <a:latin typeface="TT Commons Light" panose="02000506030000020003" pitchFamily="50" charset="0"/>
              </a:rPr>
              <a:t>.</a:t>
            </a:r>
            <a:endParaRPr lang="en-US" altLang="en-US" sz="1600" dirty="0">
              <a:latin typeface="TT Commons Light" panose="02000506030000020003" pitchFamily="50" charset="0"/>
            </a:endParaRPr>
          </a:p>
          <a:p>
            <a:pPr marL="342900" indent="-342900" algn="l" rtl="0"/>
            <a:endParaRPr lang="es-ES" sz="1400" b="1" dirty="0" smtClean="0">
              <a:latin typeface="TT Commons Light" panose="02000506030000020003" pitchFamily="50" charset="0"/>
            </a:endParaRPr>
          </a:p>
        </p:txBody>
      </p:sp>
      <p:sp>
        <p:nvSpPr>
          <p:cNvPr id="12" name="Título 8"/>
          <p:cNvSpPr>
            <a:spLocks noGrp="1"/>
          </p:cNvSpPr>
          <p:nvPr>
            <p:ph type="title"/>
          </p:nvPr>
        </p:nvSpPr>
        <p:spPr>
          <a:xfrm>
            <a:off x="698500" y="398871"/>
            <a:ext cx="1685077" cy="424732"/>
          </a:xfrm>
        </p:spPr>
        <p:txBody>
          <a:bodyPr/>
          <a:lstStyle/>
          <a:p>
            <a:pPr algn="l" rtl="0"/>
            <a:r>
              <a:rPr lang="es-ES" sz="2400" spc="300" dirty="0" smtClean="0">
                <a:latin typeface="Bebas Neue Regular" panose="00000500000000000000" pitchFamily="50" charset="0"/>
              </a:rPr>
              <a:t>HYDRAMASK</a:t>
            </a:r>
            <a:endParaRPr lang="es-ES" sz="2400" spc="300" dirty="0">
              <a:latin typeface="Bebas Neue Regular" panose="00000500000000000000" pitchFamily="50" charset="0"/>
            </a:endParaRP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t="15138" r="40249"/>
          <a:stretch/>
        </p:blipFill>
        <p:spPr>
          <a:xfrm>
            <a:off x="471488" y="1704578"/>
            <a:ext cx="1728192" cy="2913106"/>
          </a:xfrm>
          <a:prstGeom prst="rect">
            <a:avLst/>
          </a:prstGeom>
        </p:spPr>
      </p:pic>
    </p:spTree>
    <p:extLst>
      <p:ext uri="{BB962C8B-B14F-4D97-AF65-F5344CB8AC3E}">
        <p14:creationId xmlns:p14="http://schemas.microsoft.com/office/powerpoint/2010/main" val="4217175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8"/>
          <p:cNvSpPr>
            <a:spLocks noGrp="1"/>
          </p:cNvSpPr>
          <p:nvPr>
            <p:ph type="title"/>
          </p:nvPr>
        </p:nvSpPr>
        <p:spPr>
          <a:xfrm>
            <a:off x="698500" y="398871"/>
            <a:ext cx="1822935" cy="424732"/>
          </a:xfrm>
        </p:spPr>
        <p:txBody>
          <a:bodyPr/>
          <a:lstStyle/>
          <a:p>
            <a:pPr algn="l" rtl="0"/>
            <a:r>
              <a:rPr lang="es-ES" sz="2400" spc="300" dirty="0" smtClean="0">
                <a:latin typeface="Bebas Neue Regular" panose="00000500000000000000" pitchFamily="50" charset="0"/>
              </a:rPr>
              <a:t>HYDROCREAM</a:t>
            </a:r>
            <a:endParaRPr lang="es-ES" sz="2400" spc="300" dirty="0">
              <a:latin typeface="Bebas Neue Regular" panose="00000500000000000000" pitchFamily="50" charset="0"/>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4952" t="11647" r="65331"/>
          <a:stretch/>
        </p:blipFill>
        <p:spPr>
          <a:xfrm>
            <a:off x="831528" y="1488554"/>
            <a:ext cx="864096" cy="3277376"/>
          </a:xfrm>
          <a:prstGeom prst="rect">
            <a:avLst/>
          </a:prstGeom>
        </p:spPr>
      </p:pic>
      <p:sp>
        <p:nvSpPr>
          <p:cNvPr id="6" name="16 CuadroTexto"/>
          <p:cNvSpPr txBox="1"/>
          <p:nvPr/>
        </p:nvSpPr>
        <p:spPr>
          <a:xfrm>
            <a:off x="2631728" y="1290722"/>
            <a:ext cx="6192688" cy="2805896"/>
          </a:xfrm>
          <a:prstGeom prst="rect">
            <a:avLst/>
          </a:prstGeom>
          <a:noFill/>
        </p:spPr>
        <p:txBody>
          <a:bodyPr wrap="square" rtlCol="0">
            <a:spAutoFit/>
          </a:bodyPr>
          <a:lstStyle/>
          <a:p>
            <a:pPr algn="just"/>
            <a:r>
              <a:rPr lang="es-ES" altLang="en-US" sz="1600" dirty="0" err="1">
                <a:latin typeface="TT Commons Light" panose="02000506030000020003" pitchFamily="50" charset="0"/>
              </a:rPr>
              <a:t>Developed</a:t>
            </a:r>
            <a:r>
              <a:rPr lang="es-ES" altLang="en-US" sz="1600" dirty="0">
                <a:latin typeface="TT Commons Light" panose="02000506030000020003" pitchFamily="50" charset="0"/>
              </a:rPr>
              <a:t> to </a:t>
            </a:r>
            <a:r>
              <a:rPr lang="es-ES" altLang="en-US" sz="1600" dirty="0" err="1">
                <a:latin typeface="TT Commons Light" panose="02000506030000020003" pitchFamily="50" charset="0"/>
              </a:rPr>
              <a:t>finalise</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the</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cabin</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session</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attenuates</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the</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expression</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lines</a:t>
            </a:r>
            <a:r>
              <a:rPr lang="es-ES" altLang="en-US" sz="1600" dirty="0">
                <a:latin typeface="TT Commons Light" panose="02000506030000020003" pitchFamily="50" charset="0"/>
              </a:rPr>
              <a:t> and </a:t>
            </a:r>
            <a:r>
              <a:rPr lang="es-ES" altLang="en-US" sz="1600" dirty="0" err="1">
                <a:latin typeface="TT Commons Light" panose="02000506030000020003" pitchFamily="50" charset="0"/>
              </a:rPr>
              <a:t>provides</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softness</a:t>
            </a:r>
            <a:r>
              <a:rPr lang="es-ES" altLang="en-US" sz="1600" dirty="0">
                <a:latin typeface="TT Commons Light" panose="02000506030000020003" pitchFamily="50" charset="0"/>
              </a:rPr>
              <a:t> to </a:t>
            </a:r>
            <a:r>
              <a:rPr lang="es-ES" altLang="en-US" sz="1600" dirty="0" err="1">
                <a:latin typeface="TT Commons Light" panose="02000506030000020003" pitchFamily="50" charset="0"/>
              </a:rPr>
              <a:t>the</a:t>
            </a:r>
            <a:r>
              <a:rPr lang="es-ES" altLang="en-US" sz="1600" dirty="0">
                <a:latin typeface="TT Commons Light" panose="02000506030000020003" pitchFamily="50" charset="0"/>
              </a:rPr>
              <a:t> skin </a:t>
            </a:r>
            <a:r>
              <a:rPr lang="es-ES" altLang="en-US" sz="1600" dirty="0" err="1">
                <a:latin typeface="TT Commons Light" panose="02000506030000020003" pitchFamily="50" charset="0"/>
              </a:rPr>
              <a:t>without</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leaving</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greasy</a:t>
            </a:r>
            <a:r>
              <a:rPr lang="es-ES" altLang="en-US" sz="1600" dirty="0">
                <a:latin typeface="TT Commons Light" panose="02000506030000020003" pitchFamily="50" charset="0"/>
              </a:rPr>
              <a:t> </a:t>
            </a:r>
            <a:r>
              <a:rPr lang="es-ES" altLang="en-US" sz="1600" dirty="0" err="1">
                <a:latin typeface="TT Commons Light" panose="02000506030000020003" pitchFamily="50" charset="0"/>
              </a:rPr>
              <a:t>sensation</a:t>
            </a:r>
            <a:r>
              <a:rPr lang="es-ES" altLang="en-US" sz="1600" dirty="0">
                <a:latin typeface="TT Commons Light" panose="02000506030000020003" pitchFamily="50" charset="0"/>
              </a:rPr>
              <a:t>. </a:t>
            </a:r>
          </a:p>
          <a:p>
            <a:pPr marL="342900" indent="-342900" algn="l" rtl="0"/>
            <a:endParaRPr lang="es-ES" sz="1600" b="1" dirty="0" smtClean="0">
              <a:latin typeface="TT Commons Light" panose="02000506030000020003" pitchFamily="50" charset="0"/>
            </a:endParaRPr>
          </a:p>
          <a:p>
            <a:pPr>
              <a:spcBef>
                <a:spcPct val="50000"/>
              </a:spcBef>
            </a:pPr>
            <a:r>
              <a:rPr lang="en-US" altLang="en-US" sz="1600" b="1" dirty="0">
                <a:latin typeface="TT Commons Light" panose="02000506030000020003" pitchFamily="50" charset="0"/>
              </a:rPr>
              <a:t>Active ingredients:</a:t>
            </a:r>
          </a:p>
          <a:p>
            <a:pPr marL="265306" marR="268891" indent="-258135">
              <a:lnSpc>
                <a:spcPts val="1705"/>
              </a:lnSpc>
              <a:buChar char="•"/>
              <a:tabLst>
                <a:tab pos="264947" algn="l"/>
                <a:tab pos="265306" algn="l"/>
              </a:tabLst>
            </a:pPr>
            <a:r>
              <a:rPr lang="en-US" sz="1600" dirty="0" smtClean="0">
                <a:latin typeface="TT Commons Light" panose="02000506030000020003" pitchFamily="50" charset="0"/>
                <a:cs typeface="Arial"/>
              </a:rPr>
              <a:t>Hyaluronic </a:t>
            </a:r>
            <a:r>
              <a:rPr lang="en-US" sz="1600" dirty="0">
                <a:latin typeface="TT Commons Light" panose="02000506030000020003" pitchFamily="50" charset="0"/>
                <a:cs typeface="Arial"/>
              </a:rPr>
              <a:t>acid, sodium PCA, glycerin, hydrolyzed jojoba esters and jojoba oil.</a:t>
            </a:r>
          </a:p>
          <a:p>
            <a:pPr>
              <a:spcBef>
                <a:spcPct val="50000"/>
              </a:spcBef>
            </a:pPr>
            <a:endParaRPr lang="es-ES" sz="1600" b="1" dirty="0">
              <a:latin typeface="TT Commons Light" panose="02000506030000020003" pitchFamily="50" charset="0"/>
            </a:endParaRPr>
          </a:p>
          <a:p>
            <a:pPr marL="342900" indent="-342900"/>
            <a:r>
              <a:rPr lang="en-US" altLang="en-US" sz="1600" b="1" dirty="0" smtClean="0">
                <a:latin typeface="TT Commons Light" panose="02000506030000020003" pitchFamily="50" charset="0"/>
              </a:rPr>
              <a:t>Instructions </a:t>
            </a:r>
            <a:r>
              <a:rPr lang="en-US" altLang="en-US" sz="1600" b="1" dirty="0">
                <a:latin typeface="TT Commons Light" panose="02000506030000020003" pitchFamily="50" charset="0"/>
              </a:rPr>
              <a:t>for use</a:t>
            </a:r>
            <a:r>
              <a:rPr lang="en-US" altLang="en-US" sz="1600" dirty="0">
                <a:latin typeface="TT Commons Light" panose="02000506030000020003" pitchFamily="50" charset="0"/>
              </a:rPr>
              <a:t>: </a:t>
            </a:r>
            <a:endParaRPr lang="en-US" altLang="en-US" sz="1600" dirty="0" smtClean="0">
              <a:latin typeface="TT Commons Light" panose="02000506030000020003" pitchFamily="50" charset="0"/>
            </a:endParaRPr>
          </a:p>
          <a:p>
            <a:pPr marL="342900" indent="-342900"/>
            <a:r>
              <a:rPr lang="en-US" sz="1600" dirty="0">
                <a:latin typeface="TT Commons Light" panose="02000506030000020003" pitchFamily="50" charset="0"/>
              </a:rPr>
              <a:t>Apply </a:t>
            </a:r>
            <a:r>
              <a:rPr lang="en-US" sz="1600" dirty="0" smtClean="0">
                <a:latin typeface="TT Commons Light" panose="02000506030000020003" pitchFamily="50" charset="0"/>
              </a:rPr>
              <a:t>HYDROCREAM </a:t>
            </a:r>
            <a:r>
              <a:rPr lang="en-US" sz="1600" dirty="0">
                <a:latin typeface="TT Commons Light" panose="02000506030000020003" pitchFamily="50" charset="0"/>
              </a:rPr>
              <a:t>by gently massaging into the face, neck and décolletage until fully absorbed.</a:t>
            </a:r>
            <a:endParaRPr lang="es-ES" sz="1600" b="1" dirty="0" smtClean="0">
              <a:latin typeface="TT Commons Light" panose="02000506030000020003" pitchFamily="50" charset="0"/>
            </a:endParaRPr>
          </a:p>
        </p:txBody>
      </p:sp>
    </p:spTree>
    <p:extLst>
      <p:ext uri="{BB962C8B-B14F-4D97-AF65-F5344CB8AC3E}">
        <p14:creationId xmlns:p14="http://schemas.microsoft.com/office/powerpoint/2010/main" val="1526264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3538533" cy="424732"/>
          </a:xfrm>
        </p:spPr>
        <p:txBody>
          <a:bodyPr/>
          <a:lstStyle/>
          <a:p>
            <a:r>
              <a:rPr lang="es-ES" sz="2400" spc="300" dirty="0"/>
              <a:t>Vital </a:t>
            </a:r>
            <a:r>
              <a:rPr lang="es-ES" sz="2400" spc="300" dirty="0" err="1"/>
              <a:t>age</a:t>
            </a:r>
            <a:r>
              <a:rPr lang="es-ES" sz="2400" spc="300" dirty="0"/>
              <a:t> </a:t>
            </a:r>
            <a:r>
              <a:rPr lang="es-ES" sz="2400" spc="300" dirty="0" smtClean="0">
                <a:latin typeface="Bebas Neue Regular" panose="00000500000000000000" pitchFamily="50" charset="0"/>
              </a:rPr>
              <a:t>- PRESENTATION</a:t>
            </a:r>
            <a:endParaRPr lang="es-ES" sz="2400" spc="300" dirty="0">
              <a:latin typeface="Bebas Neue Regular" panose="00000500000000000000" pitchFamily="50" charset="0"/>
            </a:endParaRPr>
          </a:p>
        </p:txBody>
      </p:sp>
      <p:sp>
        <p:nvSpPr>
          <p:cNvPr id="3" name="Rectángulo 2"/>
          <p:cNvSpPr/>
          <p:nvPr/>
        </p:nvSpPr>
        <p:spPr>
          <a:xfrm>
            <a:off x="5368032" y="1720356"/>
            <a:ext cx="3609663" cy="2923877"/>
          </a:xfrm>
          <a:prstGeom prst="rect">
            <a:avLst/>
          </a:prstGeom>
        </p:spPr>
        <p:txBody>
          <a:bodyPr wrap="square">
            <a:spAutoFit/>
          </a:bodyPr>
          <a:lstStyle/>
          <a:p>
            <a:pPr algn="just"/>
            <a:r>
              <a:rPr lang="en-US" sz="1600" dirty="0">
                <a:latin typeface="TT Commons Light" panose="02000506030000020003" pitchFamily="50" charset="0"/>
              </a:rPr>
              <a:t>A full anti-wrinkle treatment which associates pure RETINOL with Q10 Con-enzyme, thus obtaining an extra powerful action, against free radicals. This perfect combination increase the action of the RETINOL and increases the production of energy in skin cells, enhancing its normal function. Moreover, it </a:t>
            </a:r>
            <a:r>
              <a:rPr lang="en-US" sz="1600" dirty="0" err="1">
                <a:latin typeface="TT Commons Light" panose="02000506030000020003" pitchFamily="50" charset="0"/>
              </a:rPr>
              <a:t>smoothes</a:t>
            </a:r>
            <a:r>
              <a:rPr lang="en-US" sz="1600" dirty="0">
                <a:latin typeface="TT Commons Light" panose="02000506030000020003" pitchFamily="50" charset="0"/>
              </a:rPr>
              <a:t> out lines of expression and attenuates wrinkles of the face, neck and décolletage.</a:t>
            </a:r>
          </a:p>
          <a:p>
            <a:pPr algn="just">
              <a:spcBef>
                <a:spcPct val="50000"/>
              </a:spcBef>
            </a:pPr>
            <a:r>
              <a:rPr lang="en-US" altLang="en-US" sz="1600" dirty="0" smtClean="0">
                <a:latin typeface="TT Commons Light" panose="02000506030000020003" pitchFamily="50" charset="0"/>
              </a:rPr>
              <a:t>.</a:t>
            </a:r>
            <a:endParaRPr lang="en-US" altLang="en-US" sz="1600" dirty="0">
              <a:latin typeface="TT Commons Light" panose="02000506030000020003" pitchFamily="50" charset="0"/>
            </a:endParaRPr>
          </a:p>
        </p:txBody>
      </p:sp>
      <p:grpSp>
        <p:nvGrpSpPr>
          <p:cNvPr id="9" name="Grupo 8"/>
          <p:cNvGrpSpPr/>
          <p:nvPr/>
        </p:nvGrpSpPr>
        <p:grpSpPr>
          <a:xfrm>
            <a:off x="471488" y="846721"/>
            <a:ext cx="4517462" cy="4373883"/>
            <a:chOff x="196068" y="398871"/>
            <a:chExt cx="5431619" cy="5258985"/>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571" y="398871"/>
              <a:ext cx="3927872" cy="5258985"/>
            </a:xfrm>
            <a:prstGeom prst="rect">
              <a:avLst/>
            </a:prstGeom>
          </p:spPr>
        </p:pic>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t="15405" r="53189" b="6943"/>
            <a:stretch/>
          </p:blipFill>
          <p:spPr>
            <a:xfrm>
              <a:off x="2102422" y="2499283"/>
              <a:ext cx="1262627" cy="2588992"/>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t="33157" r="51783" b="31715"/>
            <a:stretch/>
          </p:blipFill>
          <p:spPr>
            <a:xfrm>
              <a:off x="2823803" y="3365522"/>
              <a:ext cx="1899476" cy="1710564"/>
            </a:xfrm>
            <a:prstGeom prst="rect">
              <a:avLst/>
            </a:prstGeom>
          </p:spPr>
        </p:pic>
        <p:pic>
          <p:nvPicPr>
            <p:cNvPr id="7" name="Imagen 6"/>
            <p:cNvPicPr>
              <a:picLocks noChangeAspect="1"/>
            </p:cNvPicPr>
            <p:nvPr/>
          </p:nvPicPr>
          <p:blipFill rotWithShape="1">
            <a:blip r:embed="rId5" cstate="print">
              <a:extLst>
                <a:ext uri="{28A0092B-C50C-407E-A947-70E740481C1C}">
                  <a14:useLocalDpi xmlns:a14="http://schemas.microsoft.com/office/drawing/2010/main" val="0"/>
                </a:ext>
              </a:extLst>
            </a:blip>
            <a:srcRect t="14908" r="55088"/>
            <a:stretch/>
          </p:blipFill>
          <p:spPr>
            <a:xfrm>
              <a:off x="4662559" y="2700938"/>
              <a:ext cx="965128" cy="2234180"/>
            </a:xfrm>
            <a:prstGeom prst="rect">
              <a:avLst/>
            </a:prstGeom>
          </p:spPr>
        </p:pic>
        <p:pic>
          <p:nvPicPr>
            <p:cNvPr id="17" name="Imagen 16"/>
            <p:cNvPicPr>
              <a:picLocks noChangeAspect="1"/>
            </p:cNvPicPr>
            <p:nvPr/>
          </p:nvPicPr>
          <p:blipFill rotWithShape="1">
            <a:blip r:embed="rId6" cstate="print">
              <a:extLst>
                <a:ext uri="{28A0092B-C50C-407E-A947-70E740481C1C}">
                  <a14:useLocalDpi xmlns:a14="http://schemas.microsoft.com/office/drawing/2010/main" val="0"/>
                </a:ext>
              </a:extLst>
            </a:blip>
            <a:srcRect r="51338"/>
            <a:stretch/>
          </p:blipFill>
          <p:spPr>
            <a:xfrm>
              <a:off x="196068" y="1181347"/>
              <a:ext cx="1415539" cy="3894739"/>
            </a:xfrm>
            <a:prstGeom prst="rect">
              <a:avLst/>
            </a:prstGeom>
          </p:spPr>
        </p:pic>
        <p:pic>
          <p:nvPicPr>
            <p:cNvPr id="2" name="Imagen 1"/>
            <p:cNvPicPr>
              <a:picLocks noChangeAspect="1"/>
            </p:cNvPicPr>
            <p:nvPr/>
          </p:nvPicPr>
          <p:blipFill rotWithShape="1">
            <a:blip r:embed="rId6" cstate="print">
              <a:extLst>
                <a:ext uri="{28A0092B-C50C-407E-A947-70E740481C1C}">
                  <a14:useLocalDpi xmlns:a14="http://schemas.microsoft.com/office/drawing/2010/main" val="0"/>
                </a:ext>
              </a:extLst>
            </a:blip>
            <a:srcRect l="51426"/>
            <a:stretch/>
          </p:blipFill>
          <p:spPr>
            <a:xfrm>
              <a:off x="1307294" y="1260563"/>
              <a:ext cx="1413002" cy="3894739"/>
            </a:xfrm>
            <a:prstGeom prst="rect">
              <a:avLst/>
            </a:prstGeom>
          </p:spPr>
        </p:pic>
        <p:pic>
          <p:nvPicPr>
            <p:cNvPr id="5" name="Imagen 4"/>
            <p:cNvPicPr>
              <a:picLocks noChangeAspect="1"/>
            </p:cNvPicPr>
            <p:nvPr/>
          </p:nvPicPr>
          <p:blipFill rotWithShape="1">
            <a:blip r:embed="rId7" cstate="print">
              <a:extLst>
                <a:ext uri="{28A0092B-C50C-407E-A947-70E740481C1C}">
                  <a14:useLocalDpi xmlns:a14="http://schemas.microsoft.com/office/drawing/2010/main" val="0"/>
                </a:ext>
              </a:extLst>
            </a:blip>
            <a:srcRect l="54794" t="17435" r="15497" b="10460"/>
            <a:stretch/>
          </p:blipFill>
          <p:spPr>
            <a:xfrm>
              <a:off x="4160177" y="2928714"/>
              <a:ext cx="695205" cy="2085615"/>
            </a:xfrm>
            <a:prstGeom prst="rect">
              <a:avLst/>
            </a:prstGeom>
          </p:spPr>
        </p:pic>
      </p:grpSp>
    </p:spTree>
    <p:extLst>
      <p:ext uri="{BB962C8B-B14F-4D97-AF65-F5344CB8AC3E}">
        <p14:creationId xmlns:p14="http://schemas.microsoft.com/office/powerpoint/2010/main" val="972980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2847770" y="3028268"/>
            <a:ext cx="4769191" cy="738215"/>
          </a:xfrm>
          <a:prstGeom prst="rect">
            <a:avLst/>
          </a:prstGeom>
          <a:noFill/>
        </p:spPr>
        <p:txBody>
          <a:bodyPr wrap="none" rtlCol="0">
            <a:spAutoFit/>
          </a:bodyPr>
          <a:lstStyle/>
          <a:p>
            <a:pPr algn="ctr">
              <a:lnSpc>
                <a:spcPct val="150000"/>
              </a:lnSpc>
            </a:pPr>
            <a:r>
              <a:rPr lang="es-ES" sz="2798" b="1" dirty="0" smtClean="0">
                <a:latin typeface="Gotham Rounded Book" pitchFamily="50" charset="0"/>
                <a:cs typeface="Gotham Book" pitchFamily="50" charset="0"/>
              </a:rPr>
              <a:t>SKIN AGING: WRINKLES</a:t>
            </a:r>
            <a:endParaRPr lang="es-ES" sz="2798" dirty="0">
              <a:latin typeface="Gotham Rounded Book" pitchFamily="50" charset="0"/>
              <a:cs typeface="Gotham Book" pitchFamily="50" charset="0"/>
            </a:endParaRPr>
          </a:p>
        </p:txBody>
      </p:sp>
      <p:pic>
        <p:nvPicPr>
          <p:cNvPr id="6" name="Imagen 5"/>
          <p:cNvPicPr>
            <a:picLocks noChangeAspect="1"/>
          </p:cNvPicPr>
          <p:nvPr/>
        </p:nvPicPr>
        <p:blipFill>
          <a:blip r:embed="rId3"/>
          <a:stretch>
            <a:fillRect/>
          </a:stretch>
        </p:blipFill>
        <p:spPr>
          <a:xfrm>
            <a:off x="4054785" y="428635"/>
            <a:ext cx="2355228" cy="1959877"/>
          </a:xfrm>
          <a:prstGeom prst="rect">
            <a:avLst/>
          </a:prstGeom>
        </p:spPr>
      </p:pic>
    </p:spTree>
    <p:extLst>
      <p:ext uri="{BB962C8B-B14F-4D97-AF65-F5344CB8AC3E}">
        <p14:creationId xmlns:p14="http://schemas.microsoft.com/office/powerpoint/2010/main" val="2146079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656496" cy="424732"/>
          </a:xfrm>
        </p:spPr>
        <p:txBody>
          <a:bodyPr/>
          <a:lstStyle/>
          <a:p>
            <a:pPr algn="l" rtl="0"/>
            <a:r>
              <a:rPr lang="es-ES" sz="2400" spc="300" dirty="0" smtClean="0">
                <a:latin typeface="Bebas Neue Regular" panose="00000500000000000000" pitchFamily="50" charset="0"/>
              </a:rPr>
              <a:t>THE SIGNS OF AGING</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491068" y="1272530"/>
            <a:ext cx="8333348" cy="4031873"/>
          </a:xfrm>
          <a:prstGeom prst="rect">
            <a:avLst/>
          </a:prstGeom>
          <a:noFill/>
          <a:ln w="9525">
            <a:noFill/>
            <a:miter lim="800000"/>
            <a:headEnd/>
            <a:tailEnd/>
          </a:ln>
        </p:spPr>
        <p:txBody>
          <a:bodyPr wrap="square">
            <a:spAutoFit/>
          </a:bodyPr>
          <a:lstStyle/>
          <a:p>
            <a:pPr marL="285750" indent="-285750">
              <a:buFont typeface="Courier New" panose="02070309020205020404" pitchFamily="49" charset="0"/>
              <a:buChar char="o"/>
            </a:pPr>
            <a:r>
              <a:rPr lang="en-US" sz="1600" dirty="0">
                <a:latin typeface="TT Commons Light" panose="02000506030000020003" pitchFamily="50" charset="0"/>
              </a:rPr>
              <a:t>Wrinkles. </a:t>
            </a:r>
            <a:endParaRPr lang="en-US" sz="1600" dirty="0" smtClean="0">
              <a:latin typeface="TT Commons Light" panose="02000506030000020003" pitchFamily="50" charset="0"/>
            </a:endParaRPr>
          </a:p>
          <a:p>
            <a:pPr marL="285750" indent="-285750">
              <a:buFont typeface="Courier New" panose="02070309020205020404" pitchFamily="49" charset="0"/>
              <a:buChar char="o"/>
            </a:pPr>
            <a:endParaRPr lang="en-US" sz="1600" dirty="0">
              <a:latin typeface="TT Commons Light" panose="02000506030000020003" pitchFamily="50" charset="0"/>
            </a:endParaRPr>
          </a:p>
          <a:p>
            <a:pPr marL="285750" indent="-285750">
              <a:buFont typeface="Courier New" panose="02070309020205020404" pitchFamily="49" charset="0"/>
              <a:buChar char="o"/>
            </a:pPr>
            <a:r>
              <a:rPr lang="en-US" sz="1600" dirty="0" smtClean="0">
                <a:latin typeface="TT Commons Light" panose="02000506030000020003" pitchFamily="50" charset="0"/>
              </a:rPr>
              <a:t>Dark </a:t>
            </a:r>
            <a:r>
              <a:rPr lang="en-US" sz="1600" dirty="0">
                <a:latin typeface="TT Commons Light" panose="02000506030000020003" pitchFamily="50" charset="0"/>
              </a:rPr>
              <a:t>spots</a:t>
            </a:r>
            <a:r>
              <a:rPr lang="en-US" sz="1600" dirty="0" smtClean="0">
                <a:latin typeface="TT Commons Light" panose="02000506030000020003" pitchFamily="50" charset="0"/>
              </a:rPr>
              <a:t>.</a:t>
            </a:r>
          </a:p>
          <a:p>
            <a:pPr marL="285750" indent="-285750">
              <a:buFont typeface="Courier New" panose="02070309020205020404" pitchFamily="49" charset="0"/>
              <a:buChar char="o"/>
            </a:pPr>
            <a:endParaRPr lang="en-US" sz="1600" dirty="0">
              <a:latin typeface="TT Commons Light" panose="02000506030000020003" pitchFamily="50" charset="0"/>
            </a:endParaRPr>
          </a:p>
          <a:p>
            <a:pPr marL="285750" indent="-285750">
              <a:buFont typeface="Courier New" panose="02070309020205020404" pitchFamily="49" charset="0"/>
              <a:buChar char="o"/>
            </a:pPr>
            <a:r>
              <a:rPr lang="en-US" sz="1600" dirty="0">
                <a:latin typeface="TT Commons Light" panose="02000506030000020003" pitchFamily="50" charset="0"/>
              </a:rPr>
              <a:t>Epidermis fine and brittle</a:t>
            </a:r>
            <a:r>
              <a:rPr lang="en-US" sz="1600" dirty="0" smtClean="0">
                <a:latin typeface="TT Commons Light" panose="02000506030000020003" pitchFamily="50" charset="0"/>
              </a:rPr>
              <a:t>.</a:t>
            </a:r>
          </a:p>
          <a:p>
            <a:pPr marL="285750" indent="-285750">
              <a:buFont typeface="Courier New" panose="02070309020205020404" pitchFamily="49" charset="0"/>
              <a:buChar char="o"/>
            </a:pPr>
            <a:endParaRPr lang="en-US" sz="1600" dirty="0">
              <a:latin typeface="TT Commons Light" panose="02000506030000020003" pitchFamily="50" charset="0"/>
            </a:endParaRPr>
          </a:p>
          <a:p>
            <a:pPr marL="285750" indent="-285750">
              <a:buFont typeface="Courier New" panose="02070309020205020404" pitchFamily="49" charset="0"/>
              <a:buChar char="o"/>
            </a:pPr>
            <a:r>
              <a:rPr lang="en-US" sz="1600" dirty="0">
                <a:latin typeface="TT Commons Light" panose="02000506030000020003" pitchFamily="50" charset="0"/>
              </a:rPr>
              <a:t>L</a:t>
            </a:r>
            <a:r>
              <a:rPr lang="en-US" sz="1600" dirty="0" smtClean="0">
                <a:latin typeface="TT Commons Light" panose="02000506030000020003" pitchFamily="50" charset="0"/>
              </a:rPr>
              <a:t>oss </a:t>
            </a:r>
            <a:r>
              <a:rPr lang="en-US" sz="1600" dirty="0">
                <a:latin typeface="TT Commons Light" panose="02000506030000020003" pitchFamily="50" charset="0"/>
              </a:rPr>
              <a:t>of skin’s ability to retain hydration</a:t>
            </a:r>
            <a:r>
              <a:rPr lang="en-US" sz="1600" dirty="0" smtClean="0">
                <a:latin typeface="TT Commons Light" panose="02000506030000020003" pitchFamily="50" charset="0"/>
              </a:rPr>
              <a:t>.</a:t>
            </a:r>
          </a:p>
          <a:p>
            <a:pPr marL="285750" indent="-285750">
              <a:buFont typeface="Courier New" panose="02070309020205020404" pitchFamily="49" charset="0"/>
              <a:buChar char="o"/>
            </a:pPr>
            <a:endParaRPr lang="en-US" sz="1600" dirty="0">
              <a:latin typeface="TT Commons Light" panose="02000506030000020003" pitchFamily="50" charset="0"/>
            </a:endParaRPr>
          </a:p>
          <a:p>
            <a:pPr marL="285750" indent="-285750">
              <a:buFont typeface="Courier New" panose="02070309020205020404" pitchFamily="49" charset="0"/>
              <a:buChar char="o"/>
            </a:pPr>
            <a:r>
              <a:rPr lang="en-US" sz="1600" dirty="0">
                <a:latin typeface="TT Commons Light" panose="02000506030000020003" pitchFamily="50" charset="0"/>
              </a:rPr>
              <a:t>Flaccidity. </a:t>
            </a:r>
            <a:endParaRPr lang="en-US" sz="1600" dirty="0" smtClean="0">
              <a:latin typeface="TT Commons Light" panose="02000506030000020003" pitchFamily="50" charset="0"/>
            </a:endParaRPr>
          </a:p>
          <a:p>
            <a:pPr marL="285750" indent="-285750">
              <a:buFont typeface="Courier New" panose="02070309020205020404" pitchFamily="49" charset="0"/>
              <a:buChar char="o"/>
            </a:pPr>
            <a:endParaRPr lang="en-US" sz="1600" dirty="0">
              <a:latin typeface="TT Commons Light" panose="02000506030000020003" pitchFamily="50" charset="0"/>
            </a:endParaRPr>
          </a:p>
          <a:p>
            <a:pPr marL="285750" indent="-285750">
              <a:buFont typeface="Courier New" panose="02070309020205020404" pitchFamily="49" charset="0"/>
              <a:buChar char="o"/>
            </a:pPr>
            <a:r>
              <a:rPr lang="en-US" sz="1600" dirty="0">
                <a:latin typeface="TT Commons Light" panose="02000506030000020003" pitchFamily="50" charset="0"/>
              </a:rPr>
              <a:t>Dehydration</a:t>
            </a:r>
            <a:r>
              <a:rPr lang="en-US" sz="1600" dirty="0" smtClean="0">
                <a:latin typeface="TT Commons Light" panose="02000506030000020003" pitchFamily="50" charset="0"/>
              </a:rPr>
              <a:t>.</a:t>
            </a:r>
          </a:p>
          <a:p>
            <a:pPr marL="285750" indent="-285750">
              <a:buFont typeface="Courier New" panose="02070309020205020404" pitchFamily="49" charset="0"/>
              <a:buChar char="o"/>
            </a:pPr>
            <a:endParaRPr lang="en-US" sz="1600" dirty="0">
              <a:latin typeface="TT Commons Light" panose="02000506030000020003" pitchFamily="50" charset="0"/>
            </a:endParaRPr>
          </a:p>
          <a:p>
            <a:pPr marL="285750" indent="-285750">
              <a:buFont typeface="Courier New" panose="02070309020205020404" pitchFamily="49" charset="0"/>
              <a:buChar char="o"/>
            </a:pPr>
            <a:r>
              <a:rPr lang="en-US" sz="1600" dirty="0">
                <a:latin typeface="TT Commons Light" panose="02000506030000020003" pitchFamily="50" charset="0"/>
              </a:rPr>
              <a:t>Lack of luminosity due to the slowing of the cell renewal process. Wrinkles cause an irregular light reflection by the formation of wrinkles or furrows</a:t>
            </a:r>
            <a:r>
              <a:rPr lang="en-US" sz="1600" dirty="0" smtClean="0">
                <a:latin typeface="TT Commons Light" panose="02000506030000020003" pitchFamily="50" charset="0"/>
              </a:rPr>
              <a:t>.</a:t>
            </a:r>
          </a:p>
          <a:p>
            <a:pPr marL="285750" indent="-285750">
              <a:buFont typeface="Courier New" panose="02070309020205020404" pitchFamily="49" charset="0"/>
              <a:buChar char="o"/>
            </a:pPr>
            <a:endParaRPr lang="en-US" sz="1600" dirty="0">
              <a:latin typeface="TT Commons Light" panose="02000506030000020003" pitchFamily="50" charset="0"/>
            </a:endParaRPr>
          </a:p>
          <a:p>
            <a:pPr marL="285750" indent="-285750">
              <a:buFont typeface="Courier New" panose="02070309020205020404" pitchFamily="49" charset="0"/>
              <a:buChar char="o"/>
            </a:pPr>
            <a:r>
              <a:rPr lang="es-ES" sz="1600" dirty="0" err="1">
                <a:latin typeface="TT Commons Light" panose="02000506030000020003" pitchFamily="50" charset="0"/>
              </a:rPr>
              <a:t>Loss</a:t>
            </a:r>
            <a:r>
              <a:rPr lang="es-ES" sz="1600" dirty="0">
                <a:latin typeface="TT Commons Light" panose="02000506030000020003" pitchFamily="50" charset="0"/>
              </a:rPr>
              <a:t> of </a:t>
            </a:r>
            <a:r>
              <a:rPr lang="es-ES" sz="1600" dirty="0" err="1">
                <a:latin typeface="TT Commons Light" panose="02000506030000020003" pitchFamily="50" charset="0"/>
              </a:rPr>
              <a:t>elasticity</a:t>
            </a:r>
            <a:r>
              <a:rPr lang="es-ES" sz="1600" dirty="0">
                <a:latin typeface="TT Commons Light" panose="02000506030000020003" pitchFamily="50" charset="0"/>
              </a:rPr>
              <a:t>.</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2679326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423788" cy="424732"/>
          </a:xfrm>
        </p:spPr>
        <p:txBody>
          <a:bodyPr/>
          <a:lstStyle/>
          <a:p>
            <a:pPr algn="l" rtl="0"/>
            <a:r>
              <a:rPr lang="es-ES" sz="2400" spc="300" dirty="0" smtClean="0">
                <a:latin typeface="Bebas Neue Regular" panose="00000500000000000000" pitchFamily="50" charset="0"/>
              </a:rPr>
              <a:t>WRINKLES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491068" y="1272530"/>
            <a:ext cx="4588932" cy="4031873"/>
          </a:xfrm>
          <a:prstGeom prst="rect">
            <a:avLst/>
          </a:prstGeom>
          <a:noFill/>
          <a:ln w="9525">
            <a:noFill/>
            <a:miter lim="800000"/>
            <a:headEnd/>
            <a:tailEnd/>
          </a:ln>
        </p:spPr>
        <p:txBody>
          <a:bodyPr wrap="square">
            <a:spAutoFit/>
          </a:bodyPr>
          <a:lstStyle/>
          <a:p>
            <a:pPr algn="just" eaLnBrk="0" hangingPunct="0">
              <a:buClr>
                <a:srgbClr val="7F7F7F"/>
              </a:buClr>
            </a:pPr>
            <a:r>
              <a:rPr lang="es-ES" sz="1600" dirty="0" err="1">
                <a:latin typeface="TT Commons Light" panose="02000506030000020003" pitchFamily="50" charset="0"/>
                <a:ea typeface="ＭＳ Ｐゴシック"/>
                <a:cs typeface="ＭＳ Ｐゴシック"/>
              </a:rPr>
              <a:t>Wrinkle</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is</a:t>
            </a:r>
            <a:r>
              <a:rPr lang="es-ES" sz="1600" dirty="0">
                <a:latin typeface="TT Commons Light" panose="02000506030000020003" pitchFamily="50" charset="0"/>
                <a:ea typeface="ＭＳ Ｐゴシック"/>
                <a:cs typeface="ＭＳ Ｐゴシック"/>
              </a:rPr>
              <a:t> a </a:t>
            </a:r>
            <a:r>
              <a:rPr lang="es-ES" sz="1600" dirty="0" err="1">
                <a:latin typeface="TT Commons Light" panose="02000506030000020003" pitchFamily="50" charset="0"/>
                <a:ea typeface="ＭＳ Ｐゴシック"/>
                <a:cs typeface="ＭＳ Ｐゴシック"/>
              </a:rPr>
              <a:t>folding</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or</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furrows</a:t>
            </a:r>
            <a:r>
              <a:rPr lang="es-ES" sz="1600" dirty="0">
                <a:latin typeface="TT Commons Light" panose="02000506030000020003" pitchFamily="50" charset="0"/>
                <a:ea typeface="ＭＳ Ｐゴシック"/>
                <a:cs typeface="ＭＳ Ｐゴシック"/>
              </a:rPr>
              <a:t> in skin </a:t>
            </a:r>
            <a:r>
              <a:rPr lang="es-ES" sz="1600" dirty="0" err="1">
                <a:latin typeface="TT Commons Light" panose="02000506030000020003" pitchFamily="50" charset="0"/>
                <a:ea typeface="ＭＳ Ｐゴシック"/>
                <a:cs typeface="ＭＳ Ｐゴシック"/>
              </a:rPr>
              <a:t>or</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any</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other</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membrane</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produced</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by</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diminution</a:t>
            </a:r>
            <a:r>
              <a:rPr lang="es-ES" sz="1600" dirty="0">
                <a:latin typeface="TT Commons Light" panose="02000506030000020003" pitchFamily="50" charset="0"/>
                <a:ea typeface="ＭＳ Ｐゴシック"/>
                <a:cs typeface="ＭＳ Ｐゴシック"/>
              </a:rPr>
              <a:t> of </a:t>
            </a:r>
            <a:r>
              <a:rPr lang="es-ES" sz="1600" dirty="0" err="1">
                <a:latin typeface="TT Commons Light" panose="02000506030000020003" pitchFamily="50" charset="0"/>
                <a:ea typeface="ＭＳ Ｐゴシック"/>
                <a:cs typeface="ＭＳ Ｐゴシック"/>
              </a:rPr>
              <a:t>deeper</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fat</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layer</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by</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reduction</a:t>
            </a:r>
            <a:r>
              <a:rPr lang="es-ES" sz="1600" dirty="0">
                <a:latin typeface="TT Commons Light" panose="02000506030000020003" pitchFamily="50" charset="0"/>
                <a:ea typeface="ＭＳ Ｐゴシック"/>
                <a:cs typeface="ＭＳ Ｐゴシック"/>
              </a:rPr>
              <a:t> of </a:t>
            </a:r>
            <a:r>
              <a:rPr lang="es-ES" sz="1600" dirty="0" err="1">
                <a:latin typeface="TT Commons Light" panose="02000506030000020003" pitchFamily="50" charset="0"/>
                <a:ea typeface="ＭＳ Ｐゴシック"/>
                <a:cs typeface="ＭＳ Ｐゴシック"/>
              </a:rPr>
              <a:t>number</a:t>
            </a:r>
            <a:r>
              <a:rPr lang="es-ES" sz="1600" dirty="0">
                <a:latin typeface="TT Commons Light" panose="02000506030000020003" pitchFamily="50" charset="0"/>
                <a:ea typeface="ＭＳ Ｐゴシック"/>
                <a:cs typeface="ＭＳ Ｐゴシック"/>
              </a:rPr>
              <a:t> of </a:t>
            </a:r>
            <a:r>
              <a:rPr lang="es-ES" sz="1600" dirty="0" err="1">
                <a:latin typeface="TT Commons Light" panose="02000506030000020003" pitchFamily="50" charset="0"/>
                <a:ea typeface="ＭＳ Ｐゴシック"/>
                <a:cs typeface="ＭＳ Ｐゴシック"/>
              </a:rPr>
              <a:t>cells</a:t>
            </a:r>
            <a:r>
              <a:rPr lang="es-ES" sz="1600" dirty="0">
                <a:latin typeface="TT Commons Light" panose="02000506030000020003" pitchFamily="50" charset="0"/>
                <a:ea typeface="ＭＳ Ｐゴシック"/>
                <a:cs typeface="ＭＳ Ｐゴシック"/>
              </a:rPr>
              <a:t> in dermis </a:t>
            </a:r>
            <a:r>
              <a:rPr lang="es-ES" sz="1600" dirty="0" err="1">
                <a:latin typeface="TT Commons Light" panose="02000506030000020003" pitchFamily="50" charset="0"/>
                <a:ea typeface="ＭＳ Ｐゴシック"/>
                <a:cs typeface="ＭＳ Ｐゴシック"/>
              </a:rPr>
              <a:t>or</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by</a:t>
            </a:r>
            <a:r>
              <a:rPr lang="es-ES" sz="1600" dirty="0">
                <a:latin typeface="TT Commons Light" panose="02000506030000020003" pitchFamily="50" charset="0"/>
                <a:ea typeface="ＭＳ Ｐゴシック"/>
                <a:cs typeface="ＭＳ Ｐゴシック"/>
              </a:rPr>
              <a:t> non </a:t>
            </a:r>
            <a:r>
              <a:rPr lang="es-ES" sz="1600" dirty="0" err="1">
                <a:latin typeface="TT Commons Light" panose="02000506030000020003" pitchFamily="50" charset="0"/>
                <a:ea typeface="ＭＳ Ｐゴシック"/>
                <a:cs typeface="ＭＳ Ｐゴシック"/>
              </a:rPr>
              <a:t>proper</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fonctioning</a:t>
            </a:r>
            <a:r>
              <a:rPr lang="es-ES" sz="1600" dirty="0">
                <a:latin typeface="TT Commons Light" panose="02000506030000020003" pitchFamily="50" charset="0"/>
                <a:ea typeface="ＭＳ Ｐゴシック"/>
                <a:cs typeface="ＭＳ Ｐゴシック"/>
              </a:rPr>
              <a:t> of </a:t>
            </a:r>
            <a:r>
              <a:rPr lang="es-ES" sz="1600" dirty="0" err="1">
                <a:latin typeface="TT Commons Light" panose="02000506030000020003" pitchFamily="50" charset="0"/>
                <a:ea typeface="ＭＳ Ｐゴシック"/>
                <a:cs typeface="ＭＳ Ｐゴシック"/>
              </a:rPr>
              <a:t>them</a:t>
            </a:r>
            <a:r>
              <a:rPr lang="es-ES" sz="1600" dirty="0">
                <a:latin typeface="TT Commons Light" panose="02000506030000020003" pitchFamily="50" charset="0"/>
                <a:ea typeface="ＭＳ Ｐゴシック"/>
                <a:cs typeface="ＭＳ Ｐゴシック"/>
              </a:rPr>
              <a:t>. </a:t>
            </a:r>
          </a:p>
          <a:p>
            <a:pPr algn="just" eaLnBrk="0" hangingPunct="0">
              <a:buClr>
                <a:srgbClr val="7F7F7F"/>
              </a:buClr>
            </a:pPr>
            <a:endParaRPr lang="es-ES" sz="1600" dirty="0">
              <a:latin typeface="TT Commons Light" panose="02000506030000020003" pitchFamily="50" charset="0"/>
              <a:ea typeface="ＭＳ Ｐゴシック"/>
              <a:cs typeface="ＭＳ Ｐゴシック"/>
            </a:endParaRPr>
          </a:p>
          <a:p>
            <a:pPr algn="just" eaLnBrk="0" hangingPunct="0">
              <a:buClr>
                <a:srgbClr val="7F7F7F"/>
              </a:buClr>
            </a:pPr>
            <a:r>
              <a:rPr lang="es-ES" sz="1600" dirty="0" err="1">
                <a:latin typeface="TT Commons Light" panose="02000506030000020003" pitchFamily="50" charset="0"/>
                <a:ea typeface="ＭＳ Ｐゴシック"/>
                <a:cs typeface="ＭＳ Ｐゴシック"/>
              </a:rPr>
              <a:t>Essetially</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with</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passage</a:t>
            </a:r>
            <a:r>
              <a:rPr lang="es-ES" sz="1600" dirty="0">
                <a:latin typeface="TT Commons Light" panose="02000506030000020003" pitchFamily="50" charset="0"/>
                <a:ea typeface="ＭＳ Ｐゴシック"/>
                <a:cs typeface="ＭＳ Ｐゴシック"/>
              </a:rPr>
              <a:t> of time, </a:t>
            </a:r>
            <a:r>
              <a:rPr lang="es-ES" sz="1600" dirty="0" err="1">
                <a:latin typeface="TT Commons Light" panose="02000506030000020003" pitchFamily="50" charset="0"/>
                <a:ea typeface="ＭＳ Ｐゴシック"/>
                <a:cs typeface="ＭＳ Ｐゴシック"/>
              </a:rPr>
              <a:t>an</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alteratio</a:t>
            </a:r>
            <a:r>
              <a:rPr lang="es-ES" sz="1600" dirty="0">
                <a:latin typeface="TT Commons Light" panose="02000506030000020003" pitchFamily="50" charset="0"/>
                <a:ea typeface="ＭＳ Ｐゴシック"/>
                <a:cs typeface="ＭＳ Ｐゴシック"/>
              </a:rPr>
              <a:t> of </a:t>
            </a:r>
            <a:r>
              <a:rPr lang="es-ES" sz="1600" dirty="0" err="1">
                <a:latin typeface="TT Commons Light" panose="02000506030000020003" pitchFamily="50" charset="0"/>
                <a:ea typeface="ＭＳ Ｐゴシック"/>
                <a:cs typeface="ＭＳ Ｐゴシック"/>
              </a:rPr>
              <a:t>elastine</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fibers</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is</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produced</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loss</a:t>
            </a:r>
            <a:r>
              <a:rPr lang="es-ES" sz="1600" dirty="0">
                <a:latin typeface="TT Commons Light" panose="02000506030000020003" pitchFamily="50" charset="0"/>
                <a:ea typeface="ＭＳ Ｐゴシック"/>
                <a:cs typeface="ＭＳ Ｐゴシック"/>
              </a:rPr>
              <a:t> of </a:t>
            </a:r>
            <a:r>
              <a:rPr lang="es-ES" sz="1600" dirty="0" err="1">
                <a:latin typeface="TT Commons Light" panose="02000506030000020003" pitchFamily="50" charset="0"/>
                <a:ea typeface="ＭＳ Ｐゴシック"/>
                <a:cs typeface="ＭＳ Ｐゴシック"/>
              </a:rPr>
              <a:t>elasticity</a:t>
            </a:r>
            <a:r>
              <a:rPr lang="es-ES" sz="1600" dirty="0">
                <a:latin typeface="TT Commons Light" panose="02000506030000020003" pitchFamily="50" charset="0"/>
                <a:ea typeface="ＭＳ Ｐゴシック"/>
                <a:cs typeface="ＭＳ Ｐゴシック"/>
              </a:rPr>
              <a:t>) and </a:t>
            </a:r>
            <a:r>
              <a:rPr lang="es-ES" sz="1600" dirty="0" err="1">
                <a:latin typeface="TT Commons Light" panose="02000506030000020003" pitchFamily="50" charset="0"/>
                <a:ea typeface="ＭＳ Ｐゴシック"/>
                <a:cs typeface="ＭＳ Ｐゴシック"/>
              </a:rPr>
              <a:t>collagen</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loss</a:t>
            </a:r>
            <a:r>
              <a:rPr lang="es-ES" sz="1600" dirty="0">
                <a:latin typeface="TT Commons Light" panose="02000506030000020003" pitchFamily="50" charset="0"/>
                <a:ea typeface="ＭＳ Ｐゴシック"/>
                <a:cs typeface="ＭＳ Ｐゴシック"/>
              </a:rPr>
              <a:t> of </a:t>
            </a:r>
            <a:r>
              <a:rPr lang="es-ES" sz="1600" dirty="0" err="1">
                <a:latin typeface="TT Commons Light" panose="02000506030000020003" pitchFamily="50" charset="0"/>
                <a:ea typeface="ＭＳ Ｐゴシック"/>
                <a:cs typeface="ＭＳ Ｐゴシック"/>
              </a:rPr>
              <a:t>firmness</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located</a:t>
            </a:r>
            <a:r>
              <a:rPr lang="es-ES" sz="1600" dirty="0">
                <a:latin typeface="TT Commons Light" panose="02000506030000020003" pitchFamily="50" charset="0"/>
                <a:ea typeface="ＭＳ Ｐゴシック"/>
                <a:cs typeface="ＭＳ Ｐゴシック"/>
              </a:rPr>
              <a:t> in dermis , </a:t>
            </a:r>
            <a:r>
              <a:rPr lang="es-ES" sz="1600" dirty="0" err="1">
                <a:latin typeface="TT Commons Light" panose="02000506030000020003" pitchFamily="50" charset="0"/>
                <a:ea typeface="ＭＳ Ｐゴシック"/>
                <a:cs typeface="ＭＳ Ｐゴシック"/>
              </a:rPr>
              <a:t>reduction</a:t>
            </a:r>
            <a:r>
              <a:rPr lang="es-ES" sz="1600" dirty="0">
                <a:latin typeface="TT Commons Light" panose="02000506030000020003" pitchFamily="50" charset="0"/>
                <a:ea typeface="ＭＳ Ｐゴシック"/>
                <a:cs typeface="ＭＳ Ｐゴシック"/>
              </a:rPr>
              <a:t> of </a:t>
            </a:r>
            <a:r>
              <a:rPr lang="es-ES" sz="1600" dirty="0" err="1">
                <a:latin typeface="TT Commons Light" panose="02000506030000020003" pitchFamily="50" charset="0"/>
                <a:ea typeface="ＭＳ Ｐゴシック"/>
                <a:cs typeface="ＭＳ Ｐゴシック"/>
              </a:rPr>
              <a:t>water</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content</a:t>
            </a:r>
            <a:r>
              <a:rPr lang="es-ES" sz="1600" dirty="0">
                <a:latin typeface="TT Commons Light" panose="02000506030000020003" pitchFamily="50" charset="0"/>
                <a:ea typeface="ＭＳ Ｐゴシック"/>
                <a:cs typeface="ＭＳ Ｐゴシック"/>
              </a:rPr>
              <a:t>, skin produces </a:t>
            </a:r>
            <a:r>
              <a:rPr lang="es-ES" sz="1600" dirty="0" err="1">
                <a:latin typeface="TT Commons Light" panose="02000506030000020003" pitchFamily="50" charset="0"/>
                <a:ea typeface="ＭＳ Ｐゴシック"/>
                <a:cs typeface="ＭＳ Ｐゴシック"/>
              </a:rPr>
              <a:t>less</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fat</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compound</a:t>
            </a:r>
            <a:r>
              <a:rPr lang="es-ES" sz="1600" dirty="0">
                <a:latin typeface="TT Commons Light" panose="02000506030000020003" pitchFamily="50" charset="0"/>
                <a:ea typeface="ＭＳ Ｐゴシック"/>
                <a:cs typeface="ＭＳ Ｐゴシック"/>
              </a:rPr>
              <a:t> and </a:t>
            </a:r>
            <a:r>
              <a:rPr lang="es-ES" sz="1600" dirty="0" err="1">
                <a:latin typeface="TT Commons Light" panose="02000506030000020003" pitchFamily="50" charset="0"/>
                <a:ea typeface="ＭＳ Ｐゴシック"/>
                <a:cs typeface="ＭＳ Ｐゴシック"/>
              </a:rPr>
              <a:t>external</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layer</a:t>
            </a:r>
            <a:r>
              <a:rPr lang="es-ES" sz="1600" dirty="0">
                <a:latin typeface="TT Commons Light" panose="02000506030000020003" pitchFamily="50" charset="0"/>
                <a:ea typeface="ＭＳ Ｐゴシック"/>
                <a:cs typeface="ＭＳ Ｐゴシック"/>
              </a:rPr>
              <a:t> (epidermis) </a:t>
            </a:r>
            <a:r>
              <a:rPr lang="es-ES" sz="1600" dirty="0" err="1">
                <a:latin typeface="TT Commons Light" panose="02000506030000020003" pitchFamily="50" charset="0"/>
                <a:ea typeface="ＭＳ Ｐゴシック"/>
                <a:cs typeface="ＭＳ Ｐゴシック"/>
              </a:rPr>
              <a:t>become</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less</a:t>
            </a:r>
            <a:r>
              <a:rPr lang="es-ES" sz="1600" dirty="0">
                <a:latin typeface="TT Commons Light" panose="02000506030000020003" pitchFamily="50" charset="0"/>
                <a:ea typeface="ＭＳ Ｐゴシック"/>
                <a:cs typeface="ＭＳ Ｐゴシック"/>
              </a:rPr>
              <a:t> </a:t>
            </a:r>
            <a:r>
              <a:rPr lang="es-ES" sz="1600" dirty="0" err="1">
                <a:latin typeface="TT Commons Light" panose="02000506030000020003" pitchFamily="50" charset="0"/>
                <a:ea typeface="ＭＳ Ｐゴシック"/>
                <a:cs typeface="ＭＳ Ｐゴシック"/>
              </a:rPr>
              <a:t>smoother</a:t>
            </a:r>
            <a:r>
              <a:rPr lang="es-ES" sz="1600" dirty="0">
                <a:latin typeface="TT Commons Light" panose="02000506030000020003" pitchFamily="50" charset="0"/>
                <a:ea typeface="ＭＳ Ｐゴシック"/>
                <a:cs typeface="ＭＳ Ｐゴシック"/>
              </a:rPr>
              <a:t> and </a:t>
            </a:r>
            <a:r>
              <a:rPr lang="es-ES" sz="1600" dirty="0" err="1">
                <a:latin typeface="TT Commons Light" panose="02000506030000020003" pitchFamily="50" charset="0"/>
                <a:ea typeface="ＭＳ Ｐゴシック"/>
                <a:cs typeface="ＭＳ Ｐゴシック"/>
              </a:rPr>
              <a:t>dryer</a:t>
            </a:r>
            <a:r>
              <a:rPr lang="es-ES" sz="1600" dirty="0">
                <a:latin typeface="TT Commons Light" panose="02000506030000020003" pitchFamily="50" charset="0"/>
                <a:ea typeface="ＭＳ Ｐゴシック"/>
                <a:cs typeface="ＭＳ Ｐゴシック"/>
              </a:rPr>
              <a:t>. </a:t>
            </a:r>
          </a:p>
          <a:p>
            <a:pPr algn="just"/>
            <a:endParaRPr lang="en-US" sz="1600" dirty="0">
              <a:latin typeface="TT Commons Light" panose="02000506030000020003" pitchFamily="50" charset="0"/>
            </a:endParaRPr>
          </a:p>
          <a:p>
            <a:pPr algn="just"/>
            <a:r>
              <a:rPr lang="en-US" sz="1600" dirty="0">
                <a:latin typeface="TT Commons Light" panose="02000506030000020003" pitchFamily="50" charset="0"/>
              </a:rPr>
              <a:t>The first wrinkles that appear are the so-called expression wrinkles that </a:t>
            </a:r>
            <a:r>
              <a:rPr lang="en-US" sz="1600" dirty="0" smtClean="0">
                <a:latin typeface="TT Commons Light" panose="02000506030000020003" pitchFamily="50" charset="0"/>
              </a:rPr>
              <a:t>are produced </a:t>
            </a:r>
            <a:r>
              <a:rPr lang="en-US" sz="1600" dirty="0">
                <a:latin typeface="TT Commons Light" panose="02000506030000020003" pitchFamily="50" charset="0"/>
              </a:rPr>
              <a:t>by the repeated action of the muscles of the face to perform </a:t>
            </a:r>
            <a:r>
              <a:rPr lang="en-US" sz="1600" dirty="0" smtClean="0">
                <a:latin typeface="TT Commons Light" panose="02000506030000020003" pitchFamily="50" charset="0"/>
              </a:rPr>
              <a:t>the facial </a:t>
            </a:r>
            <a:r>
              <a:rPr lang="en-US" sz="1600" dirty="0">
                <a:latin typeface="TT Commons Light" panose="02000506030000020003" pitchFamily="50" charset="0"/>
              </a:rPr>
              <a:t>expressions. </a:t>
            </a:r>
            <a:endParaRPr lang="en-US" sz="1600" dirty="0" smtClean="0">
              <a:latin typeface="TT Commons Light" panose="02000506030000020003" pitchFamily="50" charset="0"/>
            </a:endParaRPr>
          </a:p>
          <a:p>
            <a:pPr algn="just"/>
            <a:endParaRPr lang="es-ES" sz="1600" dirty="0">
              <a:solidFill>
                <a:srgbClr val="111111"/>
              </a:solidFill>
              <a:latin typeface="TT Commons Light" panose="02000506030000020003" pitchFamily="50" charset="0"/>
            </a:endParaRPr>
          </a:p>
        </p:txBody>
      </p:sp>
      <p:pic>
        <p:nvPicPr>
          <p:cNvPr id="27" name="13 Imagen" descr="cambios-piel-joven-vieja-grafico.jpg"/>
          <p:cNvPicPr>
            <a:picLocks noChangeAspect="1"/>
          </p:cNvPicPr>
          <p:nvPr/>
        </p:nvPicPr>
        <p:blipFill>
          <a:blip r:embed="rId2" cstate="print"/>
          <a:srcRect/>
          <a:stretch>
            <a:fillRect/>
          </a:stretch>
        </p:blipFill>
        <p:spPr bwMode="auto">
          <a:xfrm>
            <a:off x="5512048" y="1632570"/>
            <a:ext cx="4417927" cy="2586013"/>
          </a:xfrm>
          <a:prstGeom prst="rect">
            <a:avLst/>
          </a:prstGeom>
          <a:noFill/>
          <a:ln w="9525">
            <a:noFill/>
            <a:miter lim="800000"/>
            <a:headEnd/>
            <a:tailEnd/>
          </a:ln>
        </p:spPr>
      </p:pic>
    </p:spTree>
    <p:extLst>
      <p:ext uri="{BB962C8B-B14F-4D97-AF65-F5344CB8AC3E}">
        <p14:creationId xmlns:p14="http://schemas.microsoft.com/office/powerpoint/2010/main" val="2664859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667718" cy="424732"/>
          </a:xfrm>
        </p:spPr>
        <p:txBody>
          <a:bodyPr/>
          <a:lstStyle/>
          <a:p>
            <a:pPr algn="l" rtl="0"/>
            <a:r>
              <a:rPr lang="es-ES" sz="2400" spc="300" dirty="0" smtClean="0">
                <a:latin typeface="Bebas Neue Regular" panose="00000500000000000000" pitchFamily="50" charset="0"/>
              </a:rPr>
              <a:t>TYPES OF WRINKLES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491068" y="1272530"/>
            <a:ext cx="8333348" cy="4185761"/>
          </a:xfrm>
          <a:prstGeom prst="rect">
            <a:avLst/>
          </a:prstGeom>
          <a:noFill/>
          <a:ln w="9525">
            <a:noFill/>
            <a:miter lim="800000"/>
            <a:headEnd/>
            <a:tailEnd/>
          </a:ln>
        </p:spPr>
        <p:txBody>
          <a:bodyPr wrap="square">
            <a:spAutoFit/>
          </a:bodyPr>
          <a:lstStyle/>
          <a:p>
            <a:r>
              <a:rPr lang="en-US" sz="1400" b="1" dirty="0">
                <a:latin typeface="TT Commons Light" panose="02000506030000020003" pitchFamily="50" charset="0"/>
              </a:rPr>
              <a:t>WRINKLES BY SUN DAMAGE</a:t>
            </a:r>
          </a:p>
          <a:p>
            <a:r>
              <a:rPr lang="en-US" sz="1400" dirty="0">
                <a:latin typeface="TT Commons Light" panose="02000506030000020003" pitchFamily="50" charset="0"/>
              </a:rPr>
              <a:t>UV-B rays penetrate in cellular layers of epidermis and provoke damages in DNA of keratinocytes and melanocytes, forerunner of most skin cancers.</a:t>
            </a:r>
          </a:p>
          <a:p>
            <a:r>
              <a:rPr lang="en-US" sz="1400" dirty="0">
                <a:latin typeface="TT Commons Light" panose="02000506030000020003" pitchFamily="50" charset="0"/>
              </a:rPr>
              <a:t>UVA rays penetrate in dermis and are the main cause of immune </a:t>
            </a:r>
            <a:r>
              <a:rPr lang="en-US" sz="1400" dirty="0" err="1">
                <a:latin typeface="TT Commons Light" panose="02000506030000020003" pitchFamily="50" charset="0"/>
              </a:rPr>
              <a:t>supression</a:t>
            </a:r>
            <a:r>
              <a:rPr lang="en-US" sz="1400" dirty="0">
                <a:latin typeface="TT Commons Light" panose="02000506030000020003" pitchFamily="50" charset="0"/>
              </a:rPr>
              <a:t> and early skin AGEING, produce destruction of collagen and </a:t>
            </a:r>
            <a:r>
              <a:rPr lang="en-US" sz="1400" dirty="0" err="1">
                <a:latin typeface="TT Commons Light" panose="02000506030000020003" pitchFamily="50" charset="0"/>
              </a:rPr>
              <a:t>elastineL</a:t>
            </a:r>
            <a:r>
              <a:rPr lang="en-US" sz="1400" dirty="0">
                <a:latin typeface="TT Commons Light" panose="02000506030000020003" pitchFamily="50" charset="0"/>
              </a:rPr>
              <a:t>. </a:t>
            </a:r>
          </a:p>
          <a:p>
            <a:r>
              <a:rPr lang="en-US" sz="1400" dirty="0">
                <a:latin typeface="TT Commons Light" panose="02000506030000020003" pitchFamily="50" charset="0"/>
              </a:rPr>
              <a:t>IR rays create Reactive Oxygen Species (ROS), as a consequence destruction of collagen and elastic fibers of dermis, that leads to early AGEING of skin. </a:t>
            </a:r>
          </a:p>
          <a:p>
            <a:r>
              <a:rPr lang="en-US" sz="1400" dirty="0">
                <a:latin typeface="TT Commons Light" panose="02000506030000020003" pitchFamily="50" charset="0"/>
              </a:rPr>
              <a:t> </a:t>
            </a:r>
          </a:p>
          <a:p>
            <a:r>
              <a:rPr lang="en-GB" sz="1400" b="1" dirty="0">
                <a:latin typeface="TT Commons Light" panose="02000506030000020003" pitchFamily="50" charset="0"/>
              </a:rPr>
              <a:t>EXPRESSION WRINKLES</a:t>
            </a:r>
            <a:endParaRPr lang="en-US" sz="1400" b="1" dirty="0">
              <a:latin typeface="TT Commons Light" panose="02000506030000020003" pitchFamily="50" charset="0"/>
            </a:endParaRPr>
          </a:p>
          <a:p>
            <a:r>
              <a:rPr lang="en-GB" sz="1400" dirty="0">
                <a:latin typeface="TT Commons Light" panose="02000506030000020003" pitchFamily="50" charset="0"/>
              </a:rPr>
              <a:t>These are wrinkles that appear as a result of the way that muscles work to control our facial expressions.  They are characterised by their appearance from middle age and are evident when we laugh, when we are surprised, when we are annoyed or cry, they disappear when we are relaxed, but with the passing of the years if they are not treated then they will leave marks on the skin.</a:t>
            </a:r>
            <a:endParaRPr lang="en-US" sz="1400" dirty="0">
              <a:latin typeface="TT Commons Light" panose="02000506030000020003" pitchFamily="50" charset="0"/>
            </a:endParaRPr>
          </a:p>
          <a:p>
            <a:r>
              <a:rPr lang="en-GB" sz="1400" dirty="0">
                <a:latin typeface="TT Commons Light" panose="02000506030000020003" pitchFamily="50" charset="0"/>
              </a:rPr>
              <a:t>    </a:t>
            </a:r>
            <a:endParaRPr lang="en-US" sz="1400" dirty="0">
              <a:latin typeface="TT Commons Light" panose="02000506030000020003" pitchFamily="50" charset="0"/>
            </a:endParaRPr>
          </a:p>
          <a:p>
            <a:r>
              <a:rPr lang="en-GB" sz="1400" b="1" dirty="0">
                <a:latin typeface="TT Commons Light" panose="02000506030000020003" pitchFamily="50" charset="0"/>
              </a:rPr>
              <a:t>GRAVITY WRINKLES</a:t>
            </a:r>
            <a:endParaRPr lang="en-US" sz="1400" dirty="0">
              <a:latin typeface="TT Commons Light" panose="02000506030000020003" pitchFamily="50" charset="0"/>
            </a:endParaRPr>
          </a:p>
          <a:p>
            <a:r>
              <a:rPr lang="en-GB" sz="1400" dirty="0">
                <a:latin typeface="TT Commons Light" panose="02000506030000020003" pitchFamily="50" charset="0"/>
              </a:rPr>
              <a:t>These are wrinkles that appear as a result of the chronological ageing process and the effect of gravity with the dropping of the skin on the face and neck, and the flaccidity of the facial muscles. The effects of gravity become evident from the age of 50 onwards, which is when the firmness and elasticity of the skin reduces significantly.</a:t>
            </a:r>
            <a:endParaRPr lang="en-US" sz="1400" dirty="0">
              <a:latin typeface="TT Commons Light" panose="02000506030000020003" pitchFamily="50" charset="0"/>
            </a:endParaRPr>
          </a:p>
          <a:p>
            <a:r>
              <a:rPr lang="en-US" sz="1400" dirty="0">
                <a:latin typeface="TT Commons Light" panose="02000506030000020003" pitchFamily="50" charset="0"/>
              </a:rPr>
              <a:t> </a:t>
            </a:r>
          </a:p>
        </p:txBody>
      </p:sp>
    </p:spTree>
    <p:extLst>
      <p:ext uri="{BB962C8B-B14F-4D97-AF65-F5344CB8AC3E}">
        <p14:creationId xmlns:p14="http://schemas.microsoft.com/office/powerpoint/2010/main" val="3043560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699716" y="1520389"/>
            <a:ext cx="8196707" cy="3508653"/>
          </a:xfrm>
          <a:prstGeom prst="rect">
            <a:avLst/>
          </a:prstGeom>
          <a:noFill/>
        </p:spPr>
        <p:txBody>
          <a:bodyPr wrap="square" rtlCol="0">
            <a:spAutoFit/>
          </a:bodyPr>
          <a:lstStyle/>
          <a:p>
            <a:pPr algn="just"/>
            <a:r>
              <a:rPr lang="en-US" sz="1600" dirty="0" smtClean="0">
                <a:solidFill>
                  <a:schemeClr val="bg2">
                    <a:lumMod val="10000"/>
                  </a:schemeClr>
                </a:solidFill>
                <a:latin typeface="TT Commons Light" panose="02000506030000020003" pitchFamily="50" charset="0"/>
              </a:rPr>
              <a:t>The </a:t>
            </a:r>
            <a:r>
              <a:rPr lang="en-US" sz="1600" dirty="0">
                <a:solidFill>
                  <a:schemeClr val="bg2">
                    <a:lumMod val="10000"/>
                  </a:schemeClr>
                </a:solidFill>
                <a:latin typeface="TT Commons Light" panose="02000506030000020003" pitchFamily="50" charset="0"/>
              </a:rPr>
              <a:t>eyes is the most expressive area of the face. It is a very important area in the</a:t>
            </a:r>
          </a:p>
          <a:p>
            <a:pPr algn="just"/>
            <a:r>
              <a:rPr lang="en-US" sz="1600" dirty="0">
                <a:solidFill>
                  <a:schemeClr val="bg2">
                    <a:lumMod val="10000"/>
                  </a:schemeClr>
                </a:solidFill>
                <a:latin typeface="TT Commons Light" panose="02000506030000020003" pitchFamily="50" charset="0"/>
              </a:rPr>
              <a:t>female aesthetics so great attention is paid to it. But also, it is the place of the face where the signs of aging are first manifested. In the area of the eye contour not only the signs of time are manifested but also stress, fatigue, lack of </a:t>
            </a:r>
            <a:r>
              <a:rPr lang="en-US" sz="1600" dirty="0" smtClean="0">
                <a:solidFill>
                  <a:schemeClr val="bg2">
                    <a:lumMod val="10000"/>
                  </a:schemeClr>
                </a:solidFill>
                <a:latin typeface="TT Commons Light" panose="02000506030000020003" pitchFamily="50" charset="0"/>
              </a:rPr>
              <a:t>sleep...</a:t>
            </a:r>
            <a:endParaRPr lang="en-US" sz="1600" dirty="0">
              <a:solidFill>
                <a:schemeClr val="bg2">
                  <a:lumMod val="10000"/>
                </a:schemeClr>
              </a:solidFill>
              <a:latin typeface="TT Commons Light" panose="02000506030000020003" pitchFamily="50" charset="0"/>
            </a:endParaRPr>
          </a:p>
          <a:p>
            <a:pPr algn="just"/>
            <a:endParaRPr lang="en-US" sz="1600" dirty="0">
              <a:solidFill>
                <a:schemeClr val="bg2">
                  <a:lumMod val="10000"/>
                </a:schemeClr>
              </a:solidFill>
              <a:latin typeface="TT Commons Light" panose="02000506030000020003" pitchFamily="50" charset="0"/>
            </a:endParaRPr>
          </a:p>
          <a:p>
            <a:pPr algn="just"/>
            <a:r>
              <a:rPr lang="en-US" sz="1600" dirty="0">
                <a:solidFill>
                  <a:schemeClr val="bg2">
                    <a:lumMod val="10000"/>
                  </a:schemeClr>
                </a:solidFill>
                <a:latin typeface="TT Commons Light" panose="02000506030000020003" pitchFamily="50" charset="0"/>
              </a:rPr>
              <a:t>The eye socket is one of the most fragile and delicate areas of the face</a:t>
            </a:r>
            <a:r>
              <a:rPr lang="en-US" sz="1600" dirty="0" smtClean="0">
                <a:solidFill>
                  <a:schemeClr val="bg2">
                    <a:lumMod val="10000"/>
                  </a:schemeClr>
                </a:solidFill>
                <a:latin typeface="TT Commons Light" panose="02000506030000020003" pitchFamily="50" charset="0"/>
              </a:rPr>
              <a:t>:</a:t>
            </a:r>
          </a:p>
          <a:p>
            <a:pPr algn="just"/>
            <a:endParaRPr lang="en-US" sz="1600" dirty="0">
              <a:solidFill>
                <a:schemeClr val="bg2">
                  <a:lumMod val="10000"/>
                </a:schemeClr>
              </a:solidFill>
              <a:latin typeface="TT Commons Light" panose="02000506030000020003" pitchFamily="50" charset="0"/>
            </a:endParaRPr>
          </a:p>
          <a:p>
            <a:pPr marL="285750" indent="-285750" algn="just">
              <a:buFont typeface="Courier New" panose="02070309020205020404" pitchFamily="49" charset="0"/>
              <a:buChar char="o"/>
            </a:pPr>
            <a:r>
              <a:rPr lang="en-US" sz="1600" dirty="0" smtClean="0">
                <a:solidFill>
                  <a:schemeClr val="bg2">
                    <a:lumMod val="10000"/>
                  </a:schemeClr>
                </a:solidFill>
                <a:latin typeface="TT Commons Light" panose="02000506030000020003" pitchFamily="50" charset="0"/>
              </a:rPr>
              <a:t>It </a:t>
            </a:r>
            <a:r>
              <a:rPr lang="en-US" sz="1600" dirty="0">
                <a:solidFill>
                  <a:schemeClr val="bg2">
                    <a:lumMod val="10000"/>
                  </a:schemeClr>
                </a:solidFill>
                <a:latin typeface="TT Commons Light" panose="02000506030000020003" pitchFamily="50" charset="0"/>
              </a:rPr>
              <a:t>is in constant motion (about 15,000 blinks daily</a:t>
            </a:r>
            <a:r>
              <a:rPr lang="en-US" sz="1600" dirty="0" smtClean="0">
                <a:solidFill>
                  <a:schemeClr val="bg2">
                    <a:lumMod val="10000"/>
                  </a:schemeClr>
                </a:solidFill>
                <a:latin typeface="TT Commons Light" panose="02000506030000020003" pitchFamily="50" charset="0"/>
              </a:rPr>
              <a:t>).</a:t>
            </a:r>
          </a:p>
          <a:p>
            <a:pPr algn="just"/>
            <a:endParaRPr lang="en-US" sz="1600" dirty="0">
              <a:solidFill>
                <a:schemeClr val="bg2">
                  <a:lumMod val="10000"/>
                </a:schemeClr>
              </a:solidFill>
              <a:latin typeface="TT Commons Light" panose="02000506030000020003" pitchFamily="50" charset="0"/>
            </a:endParaRPr>
          </a:p>
          <a:p>
            <a:pPr marL="285750" indent="-285750" algn="just">
              <a:buFont typeface="Courier New" panose="02070309020205020404" pitchFamily="49" charset="0"/>
              <a:buChar char="o"/>
            </a:pPr>
            <a:r>
              <a:rPr lang="en-US" sz="1600" dirty="0" smtClean="0">
                <a:solidFill>
                  <a:schemeClr val="bg2">
                    <a:lumMod val="10000"/>
                  </a:schemeClr>
                </a:solidFill>
                <a:latin typeface="TT Commons Light" panose="02000506030000020003" pitchFamily="50" charset="0"/>
              </a:rPr>
              <a:t>Its </a:t>
            </a:r>
            <a:r>
              <a:rPr lang="en-US" sz="1600" dirty="0">
                <a:solidFill>
                  <a:schemeClr val="bg2">
                    <a:lumMod val="10000"/>
                  </a:schemeClr>
                </a:solidFill>
                <a:latin typeface="TT Commons Light" panose="02000506030000020003" pitchFamily="50" charset="0"/>
              </a:rPr>
              <a:t>physiology is different from that of the rest of the face (less thickness of the skin, no muscles that support the skin and has decreased levels of protective sebum and </a:t>
            </a:r>
            <a:r>
              <a:rPr lang="en-US" sz="1600" dirty="0" err="1">
                <a:solidFill>
                  <a:schemeClr val="bg2">
                    <a:lumMod val="10000"/>
                  </a:schemeClr>
                </a:solidFill>
                <a:latin typeface="TT Commons Light" panose="02000506030000020003" pitchFamily="50" charset="0"/>
              </a:rPr>
              <a:t>hydrolipid</a:t>
            </a:r>
            <a:r>
              <a:rPr lang="en-US" sz="1600" dirty="0">
                <a:solidFill>
                  <a:schemeClr val="bg2">
                    <a:lumMod val="10000"/>
                  </a:schemeClr>
                </a:solidFill>
                <a:latin typeface="TT Commons Light" panose="02000506030000020003" pitchFamily="50" charset="0"/>
              </a:rPr>
              <a:t> film</a:t>
            </a:r>
            <a:r>
              <a:rPr lang="en-US" sz="1600" dirty="0" smtClean="0">
                <a:solidFill>
                  <a:schemeClr val="bg2">
                    <a:lumMod val="10000"/>
                  </a:schemeClr>
                </a:solidFill>
                <a:latin typeface="TT Commons Light" panose="02000506030000020003" pitchFamily="50" charset="0"/>
              </a:rPr>
              <a:t>.</a:t>
            </a:r>
          </a:p>
          <a:p>
            <a:pPr algn="just"/>
            <a:endParaRPr lang="en-US" sz="1600" dirty="0">
              <a:solidFill>
                <a:schemeClr val="bg2">
                  <a:lumMod val="10000"/>
                </a:schemeClr>
              </a:solidFill>
              <a:latin typeface="TT Commons Light" panose="02000506030000020003" pitchFamily="50" charset="0"/>
            </a:endParaRPr>
          </a:p>
          <a:p>
            <a:pPr marL="285750" indent="-285750" algn="just">
              <a:buFont typeface="Courier New" panose="02070309020205020404" pitchFamily="49" charset="0"/>
              <a:buChar char="o"/>
            </a:pPr>
            <a:r>
              <a:rPr lang="en-US" sz="1600" dirty="0" smtClean="0">
                <a:solidFill>
                  <a:schemeClr val="bg2">
                    <a:lumMod val="10000"/>
                  </a:schemeClr>
                </a:solidFill>
                <a:latin typeface="TT Commons Light" panose="02000506030000020003" pitchFamily="50" charset="0"/>
              </a:rPr>
              <a:t>There </a:t>
            </a:r>
            <a:r>
              <a:rPr lang="en-US" sz="1600" dirty="0">
                <a:solidFill>
                  <a:schemeClr val="bg2">
                    <a:lumMod val="10000"/>
                  </a:schemeClr>
                </a:solidFill>
                <a:latin typeface="TT Commons Light" panose="02000506030000020003" pitchFamily="50" charset="0"/>
              </a:rPr>
              <a:t>are three basic problems: wrinkles (crow’s feet), bags and dark circles. </a:t>
            </a:r>
          </a:p>
          <a:p>
            <a:pPr marL="342797" indent="-342797"/>
            <a:endParaRPr lang="es-ES" sz="1400" dirty="0">
              <a:solidFill>
                <a:schemeClr val="bg2">
                  <a:lumMod val="10000"/>
                </a:schemeClr>
              </a:solidFill>
              <a:latin typeface="TT Commons" panose="02000506040000020004" pitchFamily="50" charset="0"/>
            </a:endParaRPr>
          </a:p>
        </p:txBody>
      </p:sp>
      <p:sp>
        <p:nvSpPr>
          <p:cNvPr id="17" name="Título 8"/>
          <p:cNvSpPr>
            <a:spLocks noGrp="1"/>
          </p:cNvSpPr>
          <p:nvPr>
            <p:ph type="title"/>
          </p:nvPr>
        </p:nvSpPr>
        <p:spPr>
          <a:xfrm>
            <a:off x="699717" y="399559"/>
            <a:ext cx="1968809" cy="424603"/>
          </a:xfrm>
        </p:spPr>
        <p:txBody>
          <a:bodyPr/>
          <a:lstStyle/>
          <a:p>
            <a:r>
              <a:rPr lang="en-US" sz="2399" spc="300" dirty="0" smtClean="0"/>
              <a:t>EYE WRINKLES</a:t>
            </a:r>
            <a:endParaRPr lang="en-US" sz="2399" spc="300" dirty="0"/>
          </a:p>
        </p:txBody>
      </p:sp>
    </p:spTree>
    <p:extLst>
      <p:ext uri="{BB962C8B-B14F-4D97-AF65-F5344CB8AC3E}">
        <p14:creationId xmlns:p14="http://schemas.microsoft.com/office/powerpoint/2010/main" val="1482573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Tema4 atache</Template>
  <TotalTime>34485</TotalTime>
  <Words>2967</Words>
  <Application>Microsoft Office PowerPoint</Application>
  <PresentationFormat>Personalizado</PresentationFormat>
  <Paragraphs>322</Paragraphs>
  <Slides>38</Slides>
  <Notes>5</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38</vt:i4>
      </vt:variant>
    </vt:vector>
  </HeadingPairs>
  <TitlesOfParts>
    <vt:vector size="52" baseType="lpstr">
      <vt:lpstr>ＭＳ Ｐゴシック</vt:lpstr>
      <vt:lpstr>Arial</vt:lpstr>
      <vt:lpstr>Bebas Neue Regular</vt:lpstr>
      <vt:lpstr>Calibri</vt:lpstr>
      <vt:lpstr>Carlito</vt:lpstr>
      <vt:lpstr>Courier New</vt:lpstr>
      <vt:lpstr>Gotham Book</vt:lpstr>
      <vt:lpstr>Gotham Rounded Book</vt:lpstr>
      <vt:lpstr>TT Commons</vt:lpstr>
      <vt:lpstr>TT Commons ExtraBold</vt:lpstr>
      <vt:lpstr>TT Commons Light</vt:lpstr>
      <vt:lpstr>Verdana</vt:lpstr>
      <vt:lpstr>Wingdings</vt:lpstr>
      <vt:lpstr>Tema4 atache</vt:lpstr>
      <vt:lpstr>Presentación de PowerPoint</vt:lpstr>
      <vt:lpstr>INDEX</vt:lpstr>
      <vt:lpstr>Presentación de PowerPoint</vt:lpstr>
      <vt:lpstr>Vital age - PRESENTATION</vt:lpstr>
      <vt:lpstr>Presentación de PowerPoint</vt:lpstr>
      <vt:lpstr>THE SIGNS OF AGING</vt:lpstr>
      <vt:lpstr>WRINKLES</vt:lpstr>
      <vt:lpstr>TYPES OF WRINKLES</vt:lpstr>
      <vt:lpstr>EYE WRINKLES</vt:lpstr>
      <vt:lpstr>VITAL AGE PROPERTIES</vt:lpstr>
      <vt:lpstr>Presentación de PowerPoint</vt:lpstr>
      <vt:lpstr>Ingredients</vt:lpstr>
      <vt:lpstr>Ingredients</vt:lpstr>
      <vt:lpstr>Ingredients</vt:lpstr>
      <vt:lpstr>Ingredients</vt:lpstr>
      <vt:lpstr>INGREDIENTS</vt:lpstr>
      <vt:lpstr>INGREDIENTS</vt:lpstr>
      <vt:lpstr>INGREDIENTS</vt:lpstr>
      <vt:lpstr>INGREDIENTS</vt:lpstr>
      <vt:lpstr>INGREDIENTS</vt:lpstr>
      <vt:lpstr>Presentación de PowerPoint</vt:lpstr>
      <vt:lpstr>Products VITAL AGE LINE</vt:lpstr>
      <vt:lpstr>Serum 2 </vt:lpstr>
      <vt:lpstr>Serum 2</vt:lpstr>
      <vt:lpstr>Serum 2</vt:lpstr>
      <vt:lpstr>ANTIAGE V-B3</vt:lpstr>
      <vt:lpstr>Wrinkle attack day</vt:lpstr>
      <vt:lpstr>Eye wrinkle attack</vt:lpstr>
      <vt:lpstr>wrinkle attack NIGHT</vt:lpstr>
      <vt:lpstr>Antiage v_b3 Wrinkle attack</vt:lpstr>
      <vt:lpstr>HYDRAMASK</vt:lpstr>
      <vt:lpstr>Presentación de PowerPoint</vt:lpstr>
      <vt:lpstr>VITAL AGE WRINKLE ATTACK PROGRAM</vt:lpstr>
      <vt:lpstr>VITAL AGE WRINKLE ATTACK PROGRAM</vt:lpstr>
      <vt:lpstr>RETINOL PURE</vt:lpstr>
      <vt:lpstr>COQ10</vt:lpstr>
      <vt:lpstr>HYDRAMASK</vt:lpstr>
      <vt:lpstr>HYDROCREAM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CMB</dc:creator>
  <cp:lastModifiedBy>Lorena Martinez</cp:lastModifiedBy>
  <cp:revision>2604</cp:revision>
  <cp:lastPrinted>2017-10-20T06:50:32Z</cp:lastPrinted>
  <dcterms:created xsi:type="dcterms:W3CDTF">2017-06-09T06:59:31Z</dcterms:created>
  <dcterms:modified xsi:type="dcterms:W3CDTF">2024-01-31T16:36:22Z</dcterms:modified>
</cp:coreProperties>
</file>