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609" r:id="rId2"/>
    <p:sldId id="611" r:id="rId3"/>
    <p:sldId id="619" r:id="rId4"/>
    <p:sldId id="582" r:id="rId5"/>
    <p:sldId id="620" r:id="rId6"/>
    <p:sldId id="648" r:id="rId7"/>
    <p:sldId id="612" r:id="rId8"/>
    <p:sldId id="649" r:id="rId9"/>
    <p:sldId id="632" r:id="rId10"/>
    <p:sldId id="633" r:id="rId11"/>
    <p:sldId id="621" r:id="rId12"/>
    <p:sldId id="651" r:id="rId13"/>
    <p:sldId id="652" r:id="rId14"/>
    <p:sldId id="653" r:id="rId15"/>
    <p:sldId id="654" r:id="rId16"/>
    <p:sldId id="664" r:id="rId17"/>
    <p:sldId id="665" r:id="rId18"/>
    <p:sldId id="666" r:id="rId19"/>
    <p:sldId id="667" r:id="rId20"/>
    <p:sldId id="668" r:id="rId21"/>
    <p:sldId id="647" r:id="rId22"/>
    <p:sldId id="622" r:id="rId23"/>
    <p:sldId id="669" r:id="rId24"/>
    <p:sldId id="656" r:id="rId25"/>
    <p:sldId id="657" r:id="rId26"/>
    <p:sldId id="658" r:id="rId27"/>
    <p:sldId id="671" r:id="rId28"/>
    <p:sldId id="659" r:id="rId29"/>
    <p:sldId id="660" r:id="rId30"/>
    <p:sldId id="661" r:id="rId31"/>
    <p:sldId id="672" r:id="rId32"/>
    <p:sldId id="662" r:id="rId33"/>
    <p:sldId id="663" r:id="rId34"/>
    <p:sldId id="623" r:id="rId35"/>
    <p:sldId id="625" r:id="rId36"/>
    <p:sldId id="626" r:id="rId37"/>
    <p:sldId id="624" r:id="rId38"/>
    <p:sldId id="627" r:id="rId39"/>
    <p:sldId id="629" r:id="rId40"/>
    <p:sldId id="628" r:id="rId41"/>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953"/>
    <a:srgbClr val="FBFBFB"/>
    <a:srgbClr val="59ACD3"/>
    <a:srgbClr val="5AADD4"/>
    <a:srgbClr val="509DC2"/>
    <a:srgbClr val="7E98AA"/>
    <a:srgbClr val="FFFFFF"/>
    <a:srgbClr val="FDFDFD"/>
    <a:srgbClr val="F7F7F7"/>
    <a:srgbClr val="F8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148"/>
  </p:normalViewPr>
  <p:slideViewPr>
    <p:cSldViewPr>
      <p:cViewPr varScale="1">
        <p:scale>
          <a:sx n="87" d="100"/>
          <a:sy n="87" d="100"/>
        </p:scale>
        <p:origin x="450" y="90"/>
      </p:cViewPr>
      <p:guideLst>
        <p:guide orient="horz" pos="1800"/>
        <p:guide pos="32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31/01/2024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27</a:t>
            </a:fld>
            <a:endParaRPr lang="en-GB"/>
          </a:p>
        </p:txBody>
      </p:sp>
    </p:spTree>
    <p:extLst>
      <p:ext uri="{BB962C8B-B14F-4D97-AF65-F5344CB8AC3E}">
        <p14:creationId xmlns:p14="http://schemas.microsoft.com/office/powerpoint/2010/main" val="68386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30</a:t>
            </a:fld>
            <a:endParaRPr lang="en-GB"/>
          </a:p>
        </p:txBody>
      </p:sp>
    </p:spTree>
    <p:extLst>
      <p:ext uri="{BB962C8B-B14F-4D97-AF65-F5344CB8AC3E}">
        <p14:creationId xmlns:p14="http://schemas.microsoft.com/office/powerpoint/2010/main" val="410854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31</a:t>
            </a:fld>
            <a:endParaRPr lang="en-GB"/>
          </a:p>
        </p:txBody>
      </p:sp>
    </p:spTree>
    <p:extLst>
      <p:ext uri="{BB962C8B-B14F-4D97-AF65-F5344CB8AC3E}">
        <p14:creationId xmlns:p14="http://schemas.microsoft.com/office/powerpoint/2010/main" val="220021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32</a:t>
            </a:fld>
            <a:endParaRPr lang="en-GB"/>
          </a:p>
        </p:txBody>
      </p:sp>
    </p:spTree>
    <p:extLst>
      <p:ext uri="{BB962C8B-B14F-4D97-AF65-F5344CB8AC3E}">
        <p14:creationId xmlns:p14="http://schemas.microsoft.com/office/powerpoint/2010/main" val="178184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35</a:t>
            </a:fld>
            <a:endParaRPr lang="en-GB"/>
          </a:p>
        </p:txBody>
      </p:sp>
    </p:spTree>
    <p:extLst>
      <p:ext uri="{BB962C8B-B14F-4D97-AF65-F5344CB8AC3E}">
        <p14:creationId xmlns:p14="http://schemas.microsoft.com/office/powerpoint/2010/main" val="26644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36</a:t>
            </a:fld>
            <a:endParaRPr lang="en-GB"/>
          </a:p>
        </p:txBody>
      </p:sp>
    </p:spTree>
    <p:extLst>
      <p:ext uri="{BB962C8B-B14F-4D97-AF65-F5344CB8AC3E}">
        <p14:creationId xmlns:p14="http://schemas.microsoft.com/office/powerpoint/2010/main" val="9744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1464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31/01/2024</a:t>
            </a:fld>
            <a:endParaRPr lang="es-E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355661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31/01/2024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2508825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7348610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3.tiff"/><Relationship Id="rId3" Type="http://schemas.openxmlformats.org/officeDocument/2006/relationships/image" Target="../media/image19.png"/><Relationship Id="rId7" Type="http://schemas.openxmlformats.org/officeDocument/2006/relationships/image" Target="../media/image13.tif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tiff"/></Relationships>
</file>

<file path=ppt/slides/_rels/slide2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tiff"/></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4185438" y="3932090"/>
            <a:ext cx="2093843"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CAPACITACIÓN</a:t>
            </a:r>
            <a:endParaRPr lang="es-ES" sz="2798" dirty="0">
              <a:latin typeface="Gotham Rounded Book" pitchFamily="50" charset="0"/>
              <a:cs typeface="Gotham Book" pitchFamily="50" charset="0"/>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632" y="3119758"/>
            <a:ext cx="3308546" cy="792486"/>
          </a:xfrm>
          <a:prstGeom prst="rect">
            <a:avLst/>
          </a:prstGeom>
        </p:spPr>
      </p:pic>
    </p:spTree>
    <p:extLst>
      <p:ext uri="{BB962C8B-B14F-4D97-AF65-F5344CB8AC3E}">
        <p14:creationId xmlns:p14="http://schemas.microsoft.com/office/powerpoint/2010/main" val="364942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583866" cy="424732"/>
          </a:xfrm>
        </p:spPr>
        <p:txBody>
          <a:bodyPr/>
          <a:lstStyle/>
          <a:p>
            <a:pPr algn="l" rtl="0"/>
            <a:r>
              <a:rPr lang="es-ES" sz="2400" spc="300" dirty="0" smtClean="0">
                <a:latin typeface="Bebas Neue Regular" panose="00000500000000000000" pitchFamily="50" charset="0"/>
              </a:rPr>
              <a:t>PROPIEDADES DE VITAL AGE</a:t>
            </a:r>
            <a:endParaRPr lang="es-ES" sz="2400" spc="300" dirty="0">
              <a:latin typeface="Bebas Neue Regular" panose="00000500000000000000" pitchFamily="50" charset="0"/>
            </a:endParaRPr>
          </a:p>
        </p:txBody>
      </p:sp>
      <p:sp>
        <p:nvSpPr>
          <p:cNvPr id="3" name="Rectángulo 2"/>
          <p:cNvSpPr/>
          <p:nvPr/>
        </p:nvSpPr>
        <p:spPr>
          <a:xfrm>
            <a:off x="5220277" y="1392175"/>
            <a:ext cx="3875355" cy="3293209"/>
          </a:xfrm>
          <a:prstGeom prst="rect">
            <a:avLst/>
          </a:prstGeom>
        </p:spPr>
        <p:txBody>
          <a:bodyPr wrap="square">
            <a:spAutoFit/>
          </a:bodyPr>
          <a:lstStyle/>
          <a:p>
            <a:pPr algn="l" rtl="0">
              <a:buClr>
                <a:srgbClr val="7F7F7F"/>
              </a:buClr>
              <a:buFont typeface="Arial" pitchFamily="34" charset="0"/>
              <a:buChar char="•"/>
            </a:pPr>
            <a:r>
              <a:rPr lang="en-GB" sz="1600" dirty="0">
                <a:latin typeface="TT Commons Light" panose="02000506030000020003" pitchFamily="50" charset="0"/>
              </a:rPr>
              <a:t>Reduce la aparición de arrugas existentes, previene la aparición de nuevas y protege contra el envejecimiento prematuro de la piel.</a:t>
            </a:r>
          </a:p>
          <a:p>
            <a:pPr algn="l" rtl="0">
              <a:buClr>
                <a:srgbClr val="7F7F7F"/>
              </a:buClr>
              <a:buFont typeface="Arial" pitchFamily="34" charset="0"/>
              <a:buChar char="•"/>
            </a:pPr>
            <a:r>
              <a:rPr lang="en-GB" sz="1600" dirty="0" err="1" smtClean="0">
                <a:latin typeface="TT Commons Light" panose="02000506030000020003" pitchFamily="50" charset="0"/>
              </a:rPr>
              <a:t>Estimula</a:t>
            </a:r>
            <a:r>
              <a:rPr lang="en-GB" sz="1600" dirty="0" smtClean="0">
                <a:latin typeface="TT Commons Light" panose="02000506030000020003" pitchFamily="50" charset="0"/>
              </a:rPr>
              <a:t> </a:t>
            </a:r>
            <a:r>
              <a:rPr lang="en-GB" sz="1600" dirty="0">
                <a:latin typeface="TT Commons Light" panose="02000506030000020003" pitchFamily="50" charset="0"/>
              </a:rPr>
              <a:t>la síntesis de colágeno y elastina.</a:t>
            </a:r>
          </a:p>
          <a:p>
            <a:pPr algn="l" rtl="0">
              <a:buClr>
                <a:srgbClr val="7F7F7F"/>
              </a:buClr>
              <a:buFont typeface="Arial" pitchFamily="34" charset="0"/>
              <a:buChar char="•"/>
            </a:pPr>
            <a:r>
              <a:rPr lang="en-GB" sz="1600" dirty="0" err="1" smtClean="0">
                <a:latin typeface="TT Commons Light" panose="02000506030000020003" pitchFamily="50" charset="0"/>
              </a:rPr>
              <a:t>Aumenta</a:t>
            </a:r>
            <a:r>
              <a:rPr lang="en-GB" sz="1600" dirty="0" smtClean="0">
                <a:latin typeface="TT Commons Light" panose="02000506030000020003" pitchFamily="50" charset="0"/>
              </a:rPr>
              <a:t> </a:t>
            </a:r>
            <a:r>
              <a:rPr lang="en-GB" sz="1600" dirty="0">
                <a:latin typeface="TT Commons Light" panose="02000506030000020003" pitchFamily="50" charset="0"/>
              </a:rPr>
              <a:t>la renovación celular de la epidermis.</a:t>
            </a:r>
          </a:p>
          <a:p>
            <a:pPr algn="l" rtl="0">
              <a:buClr>
                <a:srgbClr val="7F7F7F"/>
              </a:buClr>
              <a:buFont typeface="Arial" pitchFamily="34" charset="0"/>
              <a:buChar char="•"/>
            </a:pPr>
            <a:r>
              <a:rPr lang="en-GB" sz="1600" dirty="0" err="1" smtClean="0">
                <a:latin typeface="TT Commons Light" panose="02000506030000020003" pitchFamily="50" charset="0"/>
              </a:rPr>
              <a:t>Activa</a:t>
            </a:r>
            <a:r>
              <a:rPr lang="en-GB" sz="1600" dirty="0" smtClean="0">
                <a:latin typeface="TT Commons Light" panose="02000506030000020003" pitchFamily="50" charset="0"/>
              </a:rPr>
              <a:t> </a:t>
            </a:r>
            <a:r>
              <a:rPr lang="en-GB" sz="1600" dirty="0">
                <a:latin typeface="TT Commons Light" panose="02000506030000020003" pitchFamily="50" charset="0"/>
              </a:rPr>
              <a:t>la energía celular, mejora las funciones de las células de la piel.</a:t>
            </a:r>
          </a:p>
          <a:p>
            <a:pPr algn="l" rtl="0">
              <a:buClr>
                <a:srgbClr val="7F7F7F"/>
              </a:buClr>
              <a:buFont typeface="Arial" pitchFamily="34" charset="0"/>
              <a:buChar char="•"/>
            </a:pPr>
            <a:r>
              <a:rPr lang="en-GB" sz="1600" dirty="0" err="1" smtClean="0">
                <a:latin typeface="TT Commons Light" panose="02000506030000020003" pitchFamily="50" charset="0"/>
              </a:rPr>
              <a:t>Neutraliza</a:t>
            </a:r>
            <a:r>
              <a:rPr lang="en-GB" sz="1600" dirty="0" smtClean="0">
                <a:latin typeface="TT Commons Light" panose="02000506030000020003" pitchFamily="50" charset="0"/>
              </a:rPr>
              <a:t> </a:t>
            </a:r>
            <a:r>
              <a:rPr lang="en-GB" sz="1600" dirty="0">
                <a:latin typeface="TT Commons Light" panose="02000506030000020003" pitchFamily="50" charset="0"/>
              </a:rPr>
              <a:t>las especies reactivas de oxígeno (ROS).</a:t>
            </a:r>
          </a:p>
          <a:p>
            <a:pPr algn="l" rtl="0">
              <a:buClr>
                <a:srgbClr val="7F7F7F"/>
              </a:buClr>
              <a:buFont typeface="Arial" pitchFamily="34" charset="0"/>
              <a:buChar char="•"/>
            </a:pPr>
            <a:r>
              <a:rPr lang="en-GB" sz="1600" dirty="0" err="1" smtClean="0">
                <a:latin typeface="TT Commons Light" panose="02000506030000020003" pitchFamily="50" charset="0"/>
              </a:rPr>
              <a:t>Refuerza</a:t>
            </a:r>
            <a:r>
              <a:rPr lang="en-GB" sz="1600" dirty="0" smtClean="0">
                <a:latin typeface="TT Commons Light" panose="02000506030000020003" pitchFamily="50" charset="0"/>
              </a:rPr>
              <a:t> </a:t>
            </a:r>
            <a:r>
              <a:rPr lang="en-GB" sz="1600" dirty="0">
                <a:latin typeface="TT Commons Light" panose="02000506030000020003" pitchFamily="50" charset="0"/>
              </a:rPr>
              <a:t>el sistema de defensa antioxidante de la piel.</a:t>
            </a:r>
          </a:p>
          <a:p>
            <a:pPr algn="l" rtl="0">
              <a:buClr>
                <a:srgbClr val="7F7F7F"/>
              </a:buClr>
              <a:buFont typeface="Arial" pitchFamily="34" charset="0"/>
              <a:buChar char="•"/>
            </a:pPr>
            <a:r>
              <a:rPr lang="en-GB" sz="1600" dirty="0" err="1" smtClean="0">
                <a:latin typeface="TT Commons Light" panose="02000506030000020003" pitchFamily="50" charset="0"/>
              </a:rPr>
              <a:t>Mejora</a:t>
            </a:r>
            <a:r>
              <a:rPr lang="en-GB" sz="1600" dirty="0" smtClean="0">
                <a:latin typeface="TT Commons Light" panose="02000506030000020003" pitchFamily="50" charset="0"/>
              </a:rPr>
              <a:t> </a:t>
            </a:r>
            <a:r>
              <a:rPr lang="en-GB" sz="1600" dirty="0">
                <a:latin typeface="TT Commons Light" panose="02000506030000020003" pitchFamily="50" charset="0"/>
              </a:rPr>
              <a:t>los niveles de hidratación de la piel.</a:t>
            </a:r>
          </a:p>
        </p:txBody>
      </p:sp>
      <p:grpSp>
        <p:nvGrpSpPr>
          <p:cNvPr id="10" name="Grupo 9"/>
          <p:cNvGrpSpPr/>
          <p:nvPr/>
        </p:nvGrpSpPr>
        <p:grpSpPr>
          <a:xfrm>
            <a:off x="471488" y="846721"/>
            <a:ext cx="4517462" cy="4373883"/>
            <a:chOff x="196068" y="398871"/>
            <a:chExt cx="5431619" cy="5258985"/>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571" y="398871"/>
              <a:ext cx="3927872" cy="5258985"/>
            </a:xfrm>
            <a:prstGeom prst="rect">
              <a:avLst/>
            </a:prstGeom>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t="15405" r="53189" b="6943"/>
            <a:stretch/>
          </p:blipFill>
          <p:spPr>
            <a:xfrm>
              <a:off x="2102422" y="2499283"/>
              <a:ext cx="1262627" cy="2588992"/>
            </a:xfrm>
            <a:prstGeom prst="rect">
              <a:avLst/>
            </a:prstGeom>
          </p:spPr>
        </p:pic>
        <p:pic>
          <p:nvPicPr>
            <p:cNvPr id="14" name="Imagen 13"/>
            <p:cNvPicPr>
              <a:picLocks noChangeAspect="1"/>
            </p:cNvPicPr>
            <p:nvPr/>
          </p:nvPicPr>
          <p:blipFill rotWithShape="1">
            <a:blip r:embed="rId4" cstate="print">
              <a:extLst>
                <a:ext uri="{28A0092B-C50C-407E-A947-70E740481C1C}">
                  <a14:useLocalDpi xmlns:a14="http://schemas.microsoft.com/office/drawing/2010/main" val="0"/>
                </a:ext>
              </a:extLst>
            </a:blip>
            <a:srcRect t="33157" r="51783" b="31715"/>
            <a:stretch/>
          </p:blipFill>
          <p:spPr>
            <a:xfrm>
              <a:off x="2823803" y="3365522"/>
              <a:ext cx="1899476" cy="1710564"/>
            </a:xfrm>
            <a:prstGeom prst="rect">
              <a:avLst/>
            </a:prstGeom>
          </p:spPr>
        </p:pic>
        <p:pic>
          <p:nvPicPr>
            <p:cNvPr id="15" name="Imagen 14"/>
            <p:cNvPicPr>
              <a:picLocks noChangeAspect="1"/>
            </p:cNvPicPr>
            <p:nvPr/>
          </p:nvPicPr>
          <p:blipFill rotWithShape="1">
            <a:blip r:embed="rId5" cstate="print">
              <a:extLst>
                <a:ext uri="{28A0092B-C50C-407E-A947-70E740481C1C}">
                  <a14:useLocalDpi xmlns:a14="http://schemas.microsoft.com/office/drawing/2010/main" val="0"/>
                </a:ext>
              </a:extLst>
            </a:blip>
            <a:srcRect t="14908" r="55088"/>
            <a:stretch/>
          </p:blipFill>
          <p:spPr>
            <a:xfrm>
              <a:off x="4662559" y="2700938"/>
              <a:ext cx="965128" cy="2234180"/>
            </a:xfrm>
            <a:prstGeom prst="rect">
              <a:avLst/>
            </a:prstGeom>
          </p:spPr>
        </p:pic>
        <p:pic>
          <p:nvPicPr>
            <p:cNvPr id="16" name="Imagen 15"/>
            <p:cNvPicPr>
              <a:picLocks noChangeAspect="1"/>
            </p:cNvPicPr>
            <p:nvPr/>
          </p:nvPicPr>
          <p:blipFill rotWithShape="1">
            <a:blip r:embed="rId6" cstate="print">
              <a:extLst>
                <a:ext uri="{28A0092B-C50C-407E-A947-70E740481C1C}">
                  <a14:useLocalDpi xmlns:a14="http://schemas.microsoft.com/office/drawing/2010/main" val="0"/>
                </a:ext>
              </a:extLst>
            </a:blip>
            <a:srcRect r="51338"/>
            <a:stretch/>
          </p:blipFill>
          <p:spPr>
            <a:xfrm>
              <a:off x="196068" y="1181347"/>
              <a:ext cx="1415539" cy="3894739"/>
            </a:xfrm>
            <a:prstGeom prst="rect">
              <a:avLst/>
            </a:prstGeom>
          </p:spPr>
        </p:pic>
        <p:pic>
          <p:nvPicPr>
            <p:cNvPr id="17" name="Imagen 16"/>
            <p:cNvPicPr>
              <a:picLocks noChangeAspect="1"/>
            </p:cNvPicPr>
            <p:nvPr/>
          </p:nvPicPr>
          <p:blipFill rotWithShape="1">
            <a:blip r:embed="rId6" cstate="print">
              <a:extLst>
                <a:ext uri="{28A0092B-C50C-407E-A947-70E740481C1C}">
                  <a14:useLocalDpi xmlns:a14="http://schemas.microsoft.com/office/drawing/2010/main" val="0"/>
                </a:ext>
              </a:extLst>
            </a:blip>
            <a:srcRect l="51426"/>
            <a:stretch/>
          </p:blipFill>
          <p:spPr>
            <a:xfrm>
              <a:off x="1307294" y="1260563"/>
              <a:ext cx="1413002" cy="3894739"/>
            </a:xfrm>
            <a:prstGeom prst="rect">
              <a:avLst/>
            </a:prstGeom>
          </p:spPr>
        </p:pic>
        <p:pic>
          <p:nvPicPr>
            <p:cNvPr id="18" name="Imagen 17"/>
            <p:cNvPicPr>
              <a:picLocks noChangeAspect="1"/>
            </p:cNvPicPr>
            <p:nvPr/>
          </p:nvPicPr>
          <p:blipFill rotWithShape="1">
            <a:blip r:embed="rId7" cstate="print">
              <a:extLst>
                <a:ext uri="{28A0092B-C50C-407E-A947-70E740481C1C}">
                  <a14:useLocalDpi xmlns:a14="http://schemas.microsoft.com/office/drawing/2010/main" val="0"/>
                </a:ext>
              </a:extLst>
            </a:blip>
            <a:srcRect l="54794" t="17435" r="15497" b="10460"/>
            <a:stretch/>
          </p:blipFill>
          <p:spPr>
            <a:xfrm>
              <a:off x="4160177" y="2928714"/>
              <a:ext cx="695205" cy="2085615"/>
            </a:xfrm>
            <a:prstGeom prst="rect">
              <a:avLst/>
            </a:prstGeom>
          </p:spPr>
        </p:pic>
      </p:grpSp>
    </p:spTree>
    <p:extLst>
      <p:ext uri="{BB962C8B-B14F-4D97-AF65-F5344CB8AC3E}">
        <p14:creationId xmlns:p14="http://schemas.microsoft.com/office/powerpoint/2010/main" val="2591695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819443" y="3028268"/>
            <a:ext cx="2825838"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INGREDIENTES</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3469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1632570"/>
            <a:ext cx="5112568" cy="2677656"/>
          </a:xfrm>
          <a:prstGeom prst="rect">
            <a:avLst/>
          </a:prstGeom>
          <a:noFill/>
        </p:spPr>
        <p:txBody>
          <a:bodyPr wrap="square" rtlCol="0">
            <a:spAutoFit/>
          </a:bodyPr>
          <a:lstStyle/>
          <a:p>
            <a:pPr marL="342900" indent="-342900"/>
            <a:r>
              <a:rPr lang="es-ES" sz="1400" b="1" i="1" dirty="0" smtClean="0">
                <a:solidFill>
                  <a:schemeClr val="tx1">
                    <a:lumMod val="65000"/>
                    <a:lumOff val="35000"/>
                  </a:schemeClr>
                </a:solidFill>
                <a:latin typeface="TT Commons" panose="02000506040000020004" pitchFamily="50" charset="0"/>
              </a:rPr>
              <a:t>El Retinol en la piel</a:t>
            </a: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Actúa como regulador del crecimiento del tejido epitelial. Produce síntesis proteica en los ribosomas, labiliza las membranas lisosómicas, regula el índice mitótico epitelial y afecta el metabolismo de los ácidos mucopolisacaridos. Por tanto, su déficit causa una </a:t>
            </a:r>
            <a:r>
              <a:rPr lang="es-ES" sz="1400" b="1" dirty="0" smtClean="0">
                <a:solidFill>
                  <a:schemeClr val="tx1">
                    <a:lumMod val="65000"/>
                    <a:lumOff val="35000"/>
                  </a:schemeClr>
                </a:solidFill>
                <a:latin typeface="TT Commons" panose="02000506040000020004" pitchFamily="50" charset="0"/>
              </a:rPr>
              <a:t>piel seca y arrugada. </a:t>
            </a:r>
            <a:r>
              <a:rPr lang="es-ES" sz="1400" dirty="0" smtClean="0">
                <a:solidFill>
                  <a:schemeClr val="tx1">
                    <a:lumMod val="65000"/>
                    <a:lumOff val="35000"/>
                  </a:schemeClr>
                </a:solidFill>
                <a:latin typeface="TT Commons" panose="02000506040000020004" pitchFamily="50" charset="0"/>
              </a:rPr>
              <a:t>Desde el punto de vista cosmético, la aplicación de Vitamina A es útil especialmente en invierno.</a:t>
            </a:r>
          </a:p>
          <a:p>
            <a:pPr marL="342900" indent="-342900"/>
            <a:endParaRPr lang="es-ES" sz="1400" b="1" i="1"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p:txBody>
      </p:sp>
      <p:pic>
        <p:nvPicPr>
          <p:cNvPr id="16" name="Imagen 12"/>
          <p:cNvPicPr>
            <a:picLocks noChangeAspect="1"/>
          </p:cNvPicPr>
          <p:nvPr/>
        </p:nvPicPr>
        <p:blipFill>
          <a:blip r:embed="rId2" cstate="print">
            <a:extLst>
              <a:ext uri="{28A0092B-C50C-407E-A947-70E740481C1C}">
                <a14:useLocalDpi xmlns:a14="http://schemas.microsoft.com/office/drawing/2010/main" val="0"/>
              </a:ext>
            </a:extLst>
          </a:blip>
          <a:srcRect l="25473" t="6791" r="10845" b="77821"/>
          <a:stretch>
            <a:fillRect/>
          </a:stretch>
        </p:blipFill>
        <p:spPr>
          <a:xfrm>
            <a:off x="1551608" y="2640682"/>
            <a:ext cx="1800200" cy="648072"/>
          </a:xfrm>
          <a:prstGeom prst="rect">
            <a:avLst/>
          </a:prstGeom>
        </p:spPr>
      </p:pic>
      <p:sp>
        <p:nvSpPr>
          <p:cNvPr id="22" name="21 Rectángulo"/>
          <p:cNvSpPr/>
          <p:nvPr/>
        </p:nvSpPr>
        <p:spPr>
          <a:xfrm>
            <a:off x="3567832" y="1560562"/>
            <a:ext cx="5256584" cy="3096344"/>
          </a:xfrm>
          <a:prstGeom prst="rect">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TT Commons" panose="02000506040000020004" pitchFamily="50" charset="0"/>
            </a:endParaRPr>
          </a:p>
        </p:txBody>
      </p:sp>
      <p:sp>
        <p:nvSpPr>
          <p:cNvPr id="17" name="Título 8"/>
          <p:cNvSpPr>
            <a:spLocks noGrp="1"/>
          </p:cNvSpPr>
          <p:nvPr>
            <p:ph type="title"/>
          </p:nvPr>
        </p:nvSpPr>
        <p:spPr>
          <a:xfrm>
            <a:off x="698500" y="398871"/>
            <a:ext cx="1915909" cy="424732"/>
          </a:xfrm>
        </p:spPr>
        <p:txBody>
          <a:bodyPr/>
          <a:lstStyle/>
          <a:p>
            <a:r>
              <a:rPr lang="es-ES" sz="2400" spc="300" dirty="0" smtClean="0">
                <a:latin typeface="Bebas Neue Regular" panose="00000500000000000000" pitchFamily="50" charset="0"/>
              </a:rPr>
              <a:t>INGREDIENTES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4159531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1632570"/>
            <a:ext cx="5256584" cy="3524042"/>
          </a:xfrm>
          <a:prstGeom prst="rect">
            <a:avLst/>
          </a:prstGeom>
          <a:noFill/>
        </p:spPr>
        <p:txBody>
          <a:bodyPr wrap="square" rtlCol="0">
            <a:spAutoFit/>
          </a:bodyPr>
          <a:lstStyle/>
          <a:p>
            <a:pPr marL="342900" indent="-342900"/>
            <a:r>
              <a:rPr lang="es-ES" sz="1400" b="1" i="1" dirty="0" smtClean="0">
                <a:solidFill>
                  <a:schemeClr val="tx1">
                    <a:lumMod val="65000"/>
                    <a:lumOff val="35000"/>
                  </a:schemeClr>
                </a:solidFill>
                <a:latin typeface="TT Commons" panose="02000506040000020004" pitchFamily="50" charset="0"/>
              </a:rPr>
              <a:t>Beneficios del retinol</a:t>
            </a: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Fortalece el mecanismo de defensa natural de la piel, luchando contra los radicales libres.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Aumenta la regeneración celular, potencia la </a:t>
            </a:r>
            <a:r>
              <a:rPr lang="es-ES" sz="1400" b="1" dirty="0" smtClean="0">
                <a:solidFill>
                  <a:schemeClr val="tx1">
                    <a:lumMod val="65000"/>
                    <a:lumOff val="35000"/>
                  </a:schemeClr>
                </a:solidFill>
                <a:latin typeface="TT Commons" panose="02000506040000020004" pitchFamily="50" charset="0"/>
              </a:rPr>
              <a:t>renovación celular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Estimula la síntesis de colágeno y elastina.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Reduce las arrugas de la piel y las líneas finas.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Ayuda en el desvanecimiento de las manchas</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Actúa como exfoliante y estimulante de la regeneración celular</a:t>
            </a:r>
            <a:endParaRPr lang="es-ES" sz="1400" i="1"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400" i="1"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600"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600" dirty="0" smtClean="0">
              <a:solidFill>
                <a:schemeClr val="tx1">
                  <a:lumMod val="65000"/>
                  <a:lumOff val="35000"/>
                </a:schemeClr>
              </a:solidFill>
              <a:latin typeface="TT Commons" panose="02000506040000020004" pitchFamily="50" charset="0"/>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rcRect l="25473" t="6791" r="10845" b="77821"/>
          <a:stretch>
            <a:fillRect/>
          </a:stretch>
        </p:blipFill>
        <p:spPr>
          <a:xfrm>
            <a:off x="1551608" y="2640682"/>
            <a:ext cx="1800200" cy="648072"/>
          </a:xfrm>
          <a:prstGeom prst="rect">
            <a:avLst/>
          </a:prstGeom>
        </p:spPr>
      </p:pic>
      <p:sp>
        <p:nvSpPr>
          <p:cNvPr id="14" name="13 Rectángulo"/>
          <p:cNvSpPr/>
          <p:nvPr/>
        </p:nvSpPr>
        <p:spPr>
          <a:xfrm>
            <a:off x="3567832" y="1560562"/>
            <a:ext cx="5256584" cy="3096344"/>
          </a:xfrm>
          <a:prstGeom prst="rect">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sp>
        <p:nvSpPr>
          <p:cNvPr id="17"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844895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1560562"/>
            <a:ext cx="5256584" cy="3385542"/>
          </a:xfrm>
          <a:prstGeom prst="rect">
            <a:avLst/>
          </a:prstGeom>
          <a:noFill/>
        </p:spPr>
        <p:txBody>
          <a:bodyPr wrap="square" rtlCol="0">
            <a:spAutoFit/>
          </a:bodyPr>
          <a:lstStyle/>
          <a:p>
            <a:pPr marL="342900" indent="-342900"/>
            <a:r>
              <a:rPr lang="es-ES" sz="1600" b="1" i="1" dirty="0" smtClean="0">
                <a:solidFill>
                  <a:schemeClr val="tx1">
                    <a:lumMod val="65000"/>
                    <a:lumOff val="35000"/>
                  </a:schemeClr>
                </a:solidFill>
                <a:latin typeface="TT Commons" panose="02000506040000020004" pitchFamily="50" charset="0"/>
              </a:rPr>
              <a:t>Coenzima Q</a:t>
            </a:r>
            <a:r>
              <a:rPr lang="es-ES" sz="1000" b="1" i="1" dirty="0" smtClean="0">
                <a:solidFill>
                  <a:schemeClr val="tx1">
                    <a:lumMod val="65000"/>
                    <a:lumOff val="35000"/>
                  </a:schemeClr>
                </a:solidFill>
                <a:latin typeface="TT Commons" panose="02000506040000020004" pitchFamily="50" charset="0"/>
              </a:rPr>
              <a:t>10</a:t>
            </a:r>
            <a:r>
              <a:rPr lang="es-ES" sz="1600" b="1" i="1" dirty="0" smtClean="0">
                <a:solidFill>
                  <a:schemeClr val="tx1">
                    <a:lumMod val="65000"/>
                    <a:lumOff val="35000"/>
                  </a:schemeClr>
                </a:solidFill>
                <a:latin typeface="TT Commons" panose="02000506040000020004" pitchFamily="50" charset="0"/>
              </a:rPr>
              <a:t> en la piel</a:t>
            </a:r>
          </a:p>
          <a:p>
            <a:pPr marL="342900" indent="-342900" algn="just"/>
            <a:endParaRPr lang="es-ES" sz="1400" b="1" i="1"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El término coenzima Q o </a:t>
            </a:r>
            <a:r>
              <a:rPr lang="es-ES" sz="1400" dirty="0" err="1" smtClean="0">
                <a:solidFill>
                  <a:schemeClr val="tx1">
                    <a:lumMod val="65000"/>
                    <a:lumOff val="35000"/>
                  </a:schemeClr>
                </a:solidFill>
                <a:latin typeface="TT Commons" panose="02000506040000020004" pitchFamily="50" charset="0"/>
              </a:rPr>
              <a:t>Ubiquinona</a:t>
            </a:r>
            <a:r>
              <a:rPr lang="es-ES" sz="1400" dirty="0" smtClean="0">
                <a:solidFill>
                  <a:schemeClr val="tx1">
                    <a:lumMod val="65000"/>
                    <a:lumOff val="35000"/>
                  </a:schemeClr>
                </a:solidFill>
                <a:latin typeface="TT Commons" panose="02000506040000020004" pitchFamily="50" charset="0"/>
              </a:rPr>
              <a:t> se refiere a derivado de quinonas liposolubles que participan en la cadena respiratoria celular en donde pueden reaccionar con los ROS previniendo el daño directo a </a:t>
            </a:r>
            <a:r>
              <a:rPr lang="es-ES" sz="1400" dirty="0" err="1" smtClean="0">
                <a:solidFill>
                  <a:schemeClr val="tx1">
                    <a:lumMod val="65000"/>
                    <a:lumOff val="35000"/>
                  </a:schemeClr>
                </a:solidFill>
                <a:latin typeface="TT Commons" panose="02000506040000020004" pitchFamily="50" charset="0"/>
              </a:rPr>
              <a:t>biomoléculas</a:t>
            </a:r>
            <a:r>
              <a:rPr lang="es-ES" sz="1400" dirty="0" smtClean="0">
                <a:solidFill>
                  <a:schemeClr val="tx1">
                    <a:lumMod val="65000"/>
                    <a:lumOff val="35000"/>
                  </a:schemeClr>
                </a:solidFill>
                <a:latin typeface="TT Commons" panose="02000506040000020004" pitchFamily="50" charset="0"/>
              </a:rPr>
              <a:t> y el comienzo de peroxidación de los lípidos. </a:t>
            </a: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El proceso de envejecimiento viene asociado a un aumento de la oxidación celular.</a:t>
            </a:r>
          </a:p>
          <a:p>
            <a:pPr marL="342900" indent="-342900" algn="just">
              <a:buFont typeface="Arial" pitchFamily="34" charset="0"/>
              <a:buChar char="•"/>
            </a:pPr>
            <a:endParaRPr lang="es-ES" sz="1400" dirty="0" smtClean="0">
              <a:solidFill>
                <a:schemeClr val="tx1">
                  <a:lumMod val="65000"/>
                  <a:lumOff val="35000"/>
                </a:schemeClr>
              </a:solidFill>
              <a:latin typeface="TT Commons" panose="02000506040000020004" pitchFamily="50" charset="0"/>
            </a:endParaRPr>
          </a:p>
          <a:p>
            <a:pPr marL="342900" indent="-342900" algn="just">
              <a:buFont typeface="Arial" pitchFamily="34" charset="0"/>
              <a:buChar char="•"/>
            </a:pPr>
            <a:r>
              <a:rPr lang="es-ES" sz="1400" dirty="0" smtClean="0">
                <a:solidFill>
                  <a:schemeClr val="tx1">
                    <a:lumMod val="65000"/>
                    <a:lumOff val="35000"/>
                  </a:schemeClr>
                </a:solidFill>
                <a:latin typeface="TT Commons" panose="02000506040000020004" pitchFamily="50" charset="0"/>
              </a:rPr>
              <a:t>La CQ10 es efectiva frente al estrés oxidativo ocasionado por las radiaciones UVA y tiene una significativa supresión de la expresión </a:t>
            </a:r>
            <a:r>
              <a:rPr lang="es-ES" sz="1400" dirty="0" smtClean="0">
                <a:solidFill>
                  <a:schemeClr val="tx1">
                    <a:lumMod val="65000"/>
                    <a:lumOff val="35000"/>
                  </a:schemeClr>
                </a:solidFill>
                <a:latin typeface="TT Commons" panose="02000506040000020004" pitchFamily="50" charset="0"/>
              </a:rPr>
              <a:t>de la </a:t>
            </a:r>
            <a:r>
              <a:rPr lang="es-ES" sz="1400" dirty="0" err="1" smtClean="0">
                <a:solidFill>
                  <a:schemeClr val="tx1">
                    <a:lumMod val="65000"/>
                    <a:lumOff val="35000"/>
                  </a:schemeClr>
                </a:solidFill>
                <a:latin typeface="TT Commons" panose="02000506040000020004" pitchFamily="50" charset="0"/>
              </a:rPr>
              <a:t>colagenasa</a:t>
            </a:r>
            <a:r>
              <a:rPr lang="es-ES" sz="1400" dirty="0" smtClean="0">
                <a:solidFill>
                  <a:schemeClr val="tx1">
                    <a:lumMod val="65000"/>
                    <a:lumOff val="35000"/>
                  </a:schemeClr>
                </a:solidFill>
                <a:latin typeface="TT Commons" panose="02000506040000020004" pitchFamily="50" charset="0"/>
              </a:rPr>
              <a:t> en los </a:t>
            </a:r>
            <a:r>
              <a:rPr lang="es-ES" sz="1400" dirty="0" err="1" smtClean="0">
                <a:solidFill>
                  <a:schemeClr val="tx1">
                    <a:lumMod val="65000"/>
                    <a:lumOff val="35000"/>
                  </a:schemeClr>
                </a:solidFill>
                <a:latin typeface="TT Commons" panose="02000506040000020004" pitchFamily="50" charset="0"/>
              </a:rPr>
              <a:t>fribroblastos</a:t>
            </a:r>
            <a:r>
              <a:rPr lang="es-ES" sz="1400" dirty="0" smtClean="0">
                <a:solidFill>
                  <a:schemeClr val="tx1">
                    <a:lumMod val="65000"/>
                    <a:lumOff val="35000"/>
                  </a:schemeClr>
                </a:solidFill>
                <a:latin typeface="TT Commons" panose="02000506040000020004" pitchFamily="50" charset="0"/>
              </a:rPr>
              <a:t> dérmicos. </a:t>
            </a:r>
          </a:p>
          <a:p>
            <a:pPr marL="342900" indent="-342900">
              <a:buFont typeface="Arial" pitchFamily="34" charset="0"/>
              <a:buChar char="•"/>
            </a:pPr>
            <a:endParaRPr lang="es-ES" sz="1600" dirty="0" smtClean="0">
              <a:solidFill>
                <a:schemeClr val="tx1">
                  <a:lumMod val="65000"/>
                  <a:lumOff val="35000"/>
                </a:schemeClr>
              </a:solidFill>
              <a:latin typeface="TT Commons" panose="02000506040000020004" pitchFamily="50" charset="0"/>
            </a:endParaRPr>
          </a:p>
        </p:txBody>
      </p:sp>
      <p:sp>
        <p:nvSpPr>
          <p:cNvPr id="24" name="23 Rectángulo"/>
          <p:cNvSpPr/>
          <p:nvPr/>
        </p:nvSpPr>
        <p:spPr>
          <a:xfrm>
            <a:off x="3567832" y="1488554"/>
            <a:ext cx="5256584" cy="3456384"/>
          </a:xfrm>
          <a:prstGeom prst="rect">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pic>
        <p:nvPicPr>
          <p:cNvPr id="13" name="12 Imagen" descr="Unibuinone.svg.png"/>
          <p:cNvPicPr>
            <a:picLocks noChangeAspect="1"/>
          </p:cNvPicPr>
          <p:nvPr/>
        </p:nvPicPr>
        <p:blipFill>
          <a:blip r:embed="rId2" cstate="print"/>
          <a:stretch>
            <a:fillRect/>
          </a:stretch>
        </p:blipFill>
        <p:spPr>
          <a:xfrm>
            <a:off x="1623616" y="2568674"/>
            <a:ext cx="1644842" cy="772666"/>
          </a:xfrm>
          <a:prstGeom prst="rect">
            <a:avLst/>
          </a:prstGeom>
        </p:spPr>
      </p:pic>
      <p:sp>
        <p:nvSpPr>
          <p:cNvPr id="17"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59667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3567832" y="1488554"/>
            <a:ext cx="5256584" cy="3954929"/>
          </a:xfrm>
          <a:prstGeom prst="rect">
            <a:avLst/>
          </a:prstGeom>
          <a:noFill/>
        </p:spPr>
        <p:txBody>
          <a:bodyPr wrap="square" rtlCol="0">
            <a:spAutoFit/>
          </a:bodyPr>
          <a:lstStyle/>
          <a:p>
            <a:pPr marL="342900" indent="-342900"/>
            <a:r>
              <a:rPr lang="es-ES" sz="1600" b="1" i="1" dirty="0" smtClean="0">
                <a:solidFill>
                  <a:schemeClr val="tx1">
                    <a:lumMod val="65000"/>
                    <a:lumOff val="35000"/>
                  </a:schemeClr>
                </a:solidFill>
                <a:latin typeface="TT Commons" panose="02000506040000020004" pitchFamily="50" charset="0"/>
              </a:rPr>
              <a:t>Beneficios de la CQ</a:t>
            </a:r>
            <a:r>
              <a:rPr lang="es-ES" sz="1000" b="1" i="1" dirty="0" smtClean="0">
                <a:solidFill>
                  <a:schemeClr val="tx1">
                    <a:lumMod val="65000"/>
                    <a:lumOff val="35000"/>
                  </a:schemeClr>
                </a:solidFill>
                <a:latin typeface="TT Commons" panose="02000506040000020004" pitchFamily="50" charset="0"/>
              </a:rPr>
              <a:t>10</a:t>
            </a:r>
          </a:p>
          <a:p>
            <a:pPr marL="342900" indent="-342900">
              <a:buFont typeface="Arial" pitchFamily="34" charset="0"/>
              <a:buChar char="•"/>
            </a:pPr>
            <a:endParaRPr lang="es-ES" sz="1400" i="1" dirty="0" smtClean="0">
              <a:solidFill>
                <a:schemeClr val="tx1">
                  <a:lumMod val="65000"/>
                  <a:lumOff val="35000"/>
                </a:schemeClr>
              </a:solidFill>
              <a:latin typeface="TT Commons" panose="02000506040000020004" pitchFamily="50" charset="0"/>
            </a:endParaRP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La coenzima Q10 desempeña un papel en la eliminación de los radicales libres de oxigeno</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Inhibe la </a:t>
            </a:r>
            <a:r>
              <a:rPr lang="es-ES" sz="1400" dirty="0" err="1" smtClean="0">
                <a:solidFill>
                  <a:schemeClr val="tx1">
                    <a:lumMod val="65000"/>
                    <a:lumOff val="35000"/>
                  </a:schemeClr>
                </a:solidFill>
                <a:latin typeface="TT Commons" panose="02000506040000020004" pitchFamily="50" charset="0"/>
              </a:rPr>
              <a:t>colagenasa</a:t>
            </a:r>
            <a:r>
              <a:rPr lang="es-ES" sz="1400" dirty="0" smtClean="0">
                <a:solidFill>
                  <a:schemeClr val="tx1">
                    <a:lumMod val="65000"/>
                    <a:lumOff val="35000"/>
                  </a:schemeClr>
                </a:solidFill>
                <a:latin typeface="TT Commons" panose="02000506040000020004" pitchFamily="50" charset="0"/>
              </a:rPr>
              <a:t>, una enzima que es responsable del deterioro de las fibras de colágeno.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Los niveles naturales de Q10 se reducen dramáticamente a partir de los 40 años. Se relaciona con el proceso de envejecimiento. </a:t>
            </a:r>
          </a:p>
          <a:p>
            <a:pPr marL="285750" indent="-285750">
              <a:lnSpc>
                <a:spcPct val="150000"/>
              </a:lnSpc>
              <a:buFont typeface="Arial" charset="0"/>
              <a:buChar char="•"/>
            </a:pPr>
            <a:r>
              <a:rPr lang="es-ES" sz="1400" dirty="0" smtClean="0">
                <a:solidFill>
                  <a:schemeClr val="tx1">
                    <a:lumMod val="65000"/>
                    <a:lumOff val="35000"/>
                  </a:schemeClr>
                </a:solidFill>
                <a:latin typeface="TT Commons" panose="02000506040000020004" pitchFamily="50" charset="0"/>
              </a:rPr>
              <a:t>La Coenzima Q10 refuerza la acción y los efectos de RETINOL.</a:t>
            </a:r>
            <a:endParaRPr lang="es-ES_tradnl" sz="1400" dirty="0" smtClean="0">
              <a:solidFill>
                <a:schemeClr val="tx1">
                  <a:lumMod val="65000"/>
                  <a:lumOff val="35000"/>
                </a:schemeClr>
              </a:solidFill>
              <a:latin typeface="TT Commons" panose="02000506040000020004" pitchFamily="50" charset="0"/>
            </a:endParaRPr>
          </a:p>
          <a:p>
            <a:pPr marL="342900" indent="-342900"/>
            <a:endParaRPr lang="es-ES" sz="1400" i="1"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400" i="1"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400" i="1"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600" dirty="0" smtClean="0">
              <a:solidFill>
                <a:schemeClr val="tx1">
                  <a:lumMod val="65000"/>
                  <a:lumOff val="35000"/>
                </a:schemeClr>
              </a:solidFill>
              <a:latin typeface="TT Commons" panose="02000506040000020004" pitchFamily="50" charset="0"/>
            </a:endParaRPr>
          </a:p>
          <a:p>
            <a:pPr marL="342900" indent="-342900">
              <a:buFont typeface="Arial" pitchFamily="34" charset="0"/>
              <a:buChar char="•"/>
            </a:pPr>
            <a:endParaRPr lang="es-ES" sz="1600" dirty="0" smtClean="0">
              <a:solidFill>
                <a:schemeClr val="tx1">
                  <a:lumMod val="65000"/>
                  <a:lumOff val="35000"/>
                </a:schemeClr>
              </a:solidFill>
              <a:latin typeface="TT Commons" panose="02000506040000020004" pitchFamily="50" charset="0"/>
            </a:endParaRPr>
          </a:p>
        </p:txBody>
      </p:sp>
      <p:sp>
        <p:nvSpPr>
          <p:cNvPr id="24" name="23 Rectángulo"/>
          <p:cNvSpPr/>
          <p:nvPr/>
        </p:nvSpPr>
        <p:spPr>
          <a:xfrm>
            <a:off x="3567832" y="1416546"/>
            <a:ext cx="5256584" cy="3456384"/>
          </a:xfrm>
          <a:prstGeom prst="rect">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pic>
        <p:nvPicPr>
          <p:cNvPr id="13" name="12 Imagen" descr="Unibuinone.svg.png"/>
          <p:cNvPicPr>
            <a:picLocks noChangeAspect="1"/>
          </p:cNvPicPr>
          <p:nvPr/>
        </p:nvPicPr>
        <p:blipFill>
          <a:blip r:embed="rId2" cstate="print"/>
          <a:stretch>
            <a:fillRect/>
          </a:stretch>
        </p:blipFill>
        <p:spPr>
          <a:xfrm>
            <a:off x="1623616" y="2496666"/>
            <a:ext cx="1644842" cy="772666"/>
          </a:xfrm>
          <a:prstGeom prst="rect">
            <a:avLst/>
          </a:prstGeom>
        </p:spPr>
      </p:pic>
      <p:sp>
        <p:nvSpPr>
          <p:cNvPr id="17" name="Título 8"/>
          <p:cNvSpPr>
            <a:spLocks noGrp="1"/>
          </p:cNvSpPr>
          <p:nvPr>
            <p:ph type="title"/>
          </p:nvPr>
        </p:nvSpPr>
        <p:spPr>
          <a:xfrm>
            <a:off x="698500" y="398871"/>
            <a:ext cx="1915909" cy="424732"/>
          </a:xfrm>
        </p:spPr>
        <p:txBody>
          <a:bodyPr/>
          <a:lstStyle/>
          <a:p>
            <a:r>
              <a:rPr lang="es-ES" sz="2400" spc="300" dirty="0" smtClean="0"/>
              <a:t>INGREDIENTES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216222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8303493" cy="4399982"/>
          </a:xfrm>
          <a:prstGeom prst="rect">
            <a:avLst/>
          </a:prstGeom>
          <a:noFill/>
        </p:spPr>
        <p:txBody>
          <a:bodyPr wrap="square" rtlCol="0">
            <a:spAutoFit/>
          </a:bodyPr>
          <a:lstStyle/>
          <a:p>
            <a:pPr marL="342797" indent="-342797" algn="just"/>
            <a:r>
              <a:rPr lang="es-ES" sz="1999" b="1" i="1" dirty="0" err="1">
                <a:solidFill>
                  <a:schemeClr val="bg2">
                    <a:lumMod val="10000"/>
                  </a:schemeClr>
                </a:solidFill>
                <a:latin typeface="TT Commons Light" panose="02000506030000020003" pitchFamily="50" charset="0"/>
              </a:rPr>
              <a:t>Retinol</a:t>
            </a:r>
            <a:r>
              <a:rPr lang="es-ES" sz="1999" b="1" i="1" dirty="0">
                <a:solidFill>
                  <a:schemeClr val="bg2">
                    <a:lumMod val="10000"/>
                  </a:schemeClr>
                </a:solidFill>
                <a:latin typeface="TT Commons Light" panose="02000506030000020003" pitchFamily="50" charset="0"/>
              </a:rPr>
              <a:t> </a:t>
            </a:r>
            <a:r>
              <a:rPr lang="es-ES" sz="1999" b="1" i="1" dirty="0" err="1">
                <a:solidFill>
                  <a:schemeClr val="bg2">
                    <a:lumMod val="10000"/>
                  </a:schemeClr>
                </a:solidFill>
                <a:latin typeface="TT Commons Light" panose="02000506030000020003" pitchFamily="50" charset="0"/>
              </a:rPr>
              <a:t>Liposomado</a:t>
            </a:r>
            <a:endParaRPr lang="es-ES" sz="1999" b="1" i="1" dirty="0">
              <a:solidFill>
                <a:schemeClr val="bg2">
                  <a:lumMod val="10000"/>
                </a:schemeClr>
              </a:solidFill>
              <a:latin typeface="TT Commons Light" panose="02000506030000020003" pitchFamily="50" charset="0"/>
            </a:endParaRPr>
          </a:p>
          <a:p>
            <a:pPr marL="342797" indent="-342797" algn="just"/>
            <a:endParaRPr lang="es-ES" sz="1600" dirty="0">
              <a:solidFill>
                <a:schemeClr val="bg2">
                  <a:lumMod val="10000"/>
                </a:schemeClr>
              </a:solidFill>
              <a:latin typeface="TT Commons Light" panose="02000506030000020003" pitchFamily="50" charset="0"/>
            </a:endParaRPr>
          </a:p>
          <a:p>
            <a:pPr algn="just"/>
            <a:r>
              <a:rPr lang="es-ES" sz="1600" dirty="0">
                <a:solidFill>
                  <a:schemeClr val="bg2">
                    <a:lumMod val="10000"/>
                  </a:schemeClr>
                </a:solidFill>
                <a:latin typeface="TT Commons Light" panose="02000506030000020003" pitchFamily="50" charset="0"/>
              </a:rPr>
              <a:t>Favorece el </a:t>
            </a:r>
            <a:r>
              <a:rPr lang="es-ES" sz="1600" b="1" dirty="0">
                <a:solidFill>
                  <a:schemeClr val="bg2">
                    <a:lumMod val="10000"/>
                  </a:schemeClr>
                </a:solidFill>
                <a:latin typeface="TT Commons Light" panose="02000506030000020003" pitchFamily="50" charset="0"/>
              </a:rPr>
              <a:t>crecimiento</a:t>
            </a:r>
            <a:r>
              <a:rPr lang="es-ES" sz="1600" dirty="0">
                <a:solidFill>
                  <a:schemeClr val="bg2">
                    <a:lumMod val="10000"/>
                  </a:schemeClr>
                </a:solidFill>
                <a:latin typeface="TT Commons Light" panose="02000506030000020003" pitchFamily="50" charset="0"/>
              </a:rPr>
              <a:t> y desarrollo normal de los </a:t>
            </a:r>
            <a:r>
              <a:rPr lang="es-ES" sz="1600" b="1" dirty="0">
                <a:solidFill>
                  <a:schemeClr val="bg2">
                    <a:lumMod val="10000"/>
                  </a:schemeClr>
                </a:solidFill>
                <a:latin typeface="TT Commons Light" panose="02000506030000020003" pitchFamily="50" charset="0"/>
              </a:rPr>
              <a:t>tejidos epiteliales</a:t>
            </a:r>
            <a:r>
              <a:rPr lang="es-ES" sz="1600" dirty="0">
                <a:solidFill>
                  <a:schemeClr val="bg2">
                    <a:lumMod val="10000"/>
                  </a:schemeClr>
                </a:solidFill>
                <a:latin typeface="TT Commons Light" panose="02000506030000020003" pitchFamily="50" charset="0"/>
              </a:rPr>
              <a:t>. </a:t>
            </a:r>
            <a:r>
              <a:rPr lang="es-ES" sz="1600" b="1" dirty="0">
                <a:solidFill>
                  <a:schemeClr val="bg2">
                    <a:lumMod val="10000"/>
                  </a:schemeClr>
                </a:solidFill>
                <a:latin typeface="TT Commons Light" panose="02000506030000020003" pitchFamily="50" charset="0"/>
              </a:rPr>
              <a:t>Inhibe las </a:t>
            </a:r>
            <a:r>
              <a:rPr lang="es-ES" sz="1600" b="1" dirty="0" err="1">
                <a:solidFill>
                  <a:schemeClr val="bg2">
                    <a:lumMod val="10000"/>
                  </a:schemeClr>
                </a:solidFill>
                <a:latin typeface="TT Commons Light" panose="02000506030000020003" pitchFamily="50" charset="0"/>
              </a:rPr>
              <a:t>metaloproteinasas</a:t>
            </a:r>
            <a:r>
              <a:rPr lang="es-ES" sz="1600" dirty="0">
                <a:solidFill>
                  <a:schemeClr val="bg2">
                    <a:lumMod val="10000"/>
                  </a:schemeClr>
                </a:solidFill>
                <a:latin typeface="TT Commons Light" panose="02000506030000020003" pitchFamily="50" charset="0"/>
              </a:rPr>
              <a:t>, causantes de la desintegración de la matriz extracelular dérmica y la formación de radicales libres, que destruyen los lípidos, lipoproteínas y membranas celulares. Convenientemente formulado, se manifiesta como el mejor y </a:t>
            </a:r>
            <a:r>
              <a:rPr lang="es-ES" sz="1600" b="1" dirty="0">
                <a:solidFill>
                  <a:schemeClr val="bg2">
                    <a:lumMod val="10000"/>
                  </a:schemeClr>
                </a:solidFill>
                <a:latin typeface="TT Commons Light" panose="02000506030000020003" pitchFamily="50" charset="0"/>
              </a:rPr>
              <a:t>más eficaz anti-arrugas</a:t>
            </a:r>
            <a:r>
              <a:rPr lang="es-ES" sz="1600" dirty="0">
                <a:solidFill>
                  <a:schemeClr val="bg2">
                    <a:lumMod val="10000"/>
                  </a:schemeClr>
                </a:solidFill>
                <a:latin typeface="TT Commons Light" panose="02000506030000020003" pitchFamily="50" charset="0"/>
              </a:rPr>
              <a:t> conocido.</a:t>
            </a:r>
          </a:p>
          <a:p>
            <a:pPr algn="just"/>
            <a:endParaRPr lang="es-ES" sz="1600" dirty="0">
              <a:solidFill>
                <a:schemeClr val="bg2">
                  <a:lumMod val="10000"/>
                </a:schemeClr>
              </a:solidFill>
              <a:latin typeface="TT Commons Light" panose="02000506030000020003" pitchFamily="50" charset="0"/>
            </a:endParaRPr>
          </a:p>
          <a:p>
            <a:pPr algn="just"/>
            <a:endParaRPr lang="es-ES" sz="1600" dirty="0">
              <a:solidFill>
                <a:schemeClr val="bg2">
                  <a:lumMod val="10000"/>
                </a:schemeClr>
              </a:solidFill>
              <a:latin typeface="TT Commons Light" panose="02000506030000020003" pitchFamily="50" charset="0"/>
            </a:endParaRPr>
          </a:p>
          <a:p>
            <a:pPr marL="285664" indent="-285664" algn="just">
              <a:lnSpc>
                <a:spcPct val="150000"/>
              </a:lnSpc>
              <a:buFont typeface="Arial" charset="0"/>
              <a:buChar char="•"/>
            </a:pPr>
            <a:r>
              <a:rPr lang="es-ES" sz="1600" dirty="0">
                <a:solidFill>
                  <a:schemeClr val="bg2">
                    <a:lumMod val="10000"/>
                  </a:schemeClr>
                </a:solidFill>
                <a:latin typeface="TT Commons Light" panose="02000506030000020003" pitchFamily="50" charset="0"/>
              </a:rPr>
              <a:t>Fortalece el mecanismo de defensa natural de la piel, luchando contra los radicales libres.   </a:t>
            </a:r>
          </a:p>
          <a:p>
            <a:pPr marL="285664" indent="-285664" algn="just">
              <a:lnSpc>
                <a:spcPct val="150000"/>
              </a:lnSpc>
              <a:buFont typeface="Arial" charset="0"/>
              <a:buChar char="•"/>
            </a:pPr>
            <a:r>
              <a:rPr lang="es-ES" sz="1600" dirty="0">
                <a:solidFill>
                  <a:schemeClr val="bg2">
                    <a:lumMod val="10000"/>
                  </a:schemeClr>
                </a:solidFill>
                <a:latin typeface="TT Commons Light" panose="02000506030000020003" pitchFamily="50" charset="0"/>
              </a:rPr>
              <a:t>Aumenta la </a:t>
            </a:r>
            <a:r>
              <a:rPr lang="es-ES" sz="1600" b="1" dirty="0">
                <a:solidFill>
                  <a:schemeClr val="bg2">
                    <a:lumMod val="10000"/>
                  </a:schemeClr>
                </a:solidFill>
                <a:latin typeface="TT Commons Light" panose="02000506030000020003" pitchFamily="50" charset="0"/>
              </a:rPr>
              <a:t>regeneración celular</a:t>
            </a:r>
            <a:r>
              <a:rPr lang="es-ES" sz="1600" dirty="0">
                <a:solidFill>
                  <a:schemeClr val="bg2">
                    <a:lumMod val="10000"/>
                  </a:schemeClr>
                </a:solidFill>
                <a:latin typeface="TT Commons Light" panose="02000506030000020003" pitchFamily="50" charset="0"/>
              </a:rPr>
              <a:t>, potencia la renovación celular por su </a:t>
            </a:r>
            <a:r>
              <a:rPr lang="es-ES" sz="1600" b="1" dirty="0">
                <a:solidFill>
                  <a:schemeClr val="bg2">
                    <a:lumMod val="10000"/>
                  </a:schemeClr>
                </a:solidFill>
                <a:latin typeface="TT Commons Light" panose="02000506030000020003" pitchFamily="50" charset="0"/>
              </a:rPr>
              <a:t>acción exfoliante </a:t>
            </a:r>
          </a:p>
          <a:p>
            <a:pPr marL="285664" indent="-285664" algn="just">
              <a:lnSpc>
                <a:spcPct val="150000"/>
              </a:lnSpc>
              <a:buFont typeface="Arial" charset="0"/>
              <a:buChar char="•"/>
            </a:pPr>
            <a:r>
              <a:rPr lang="es-ES" sz="1600" dirty="0">
                <a:solidFill>
                  <a:schemeClr val="bg2">
                    <a:lumMod val="10000"/>
                  </a:schemeClr>
                </a:solidFill>
                <a:latin typeface="TT Commons Light" panose="02000506030000020003" pitchFamily="50" charset="0"/>
              </a:rPr>
              <a:t>Estimula la síntesis de </a:t>
            </a:r>
            <a:r>
              <a:rPr lang="es-ES" sz="1600" b="1" dirty="0">
                <a:solidFill>
                  <a:schemeClr val="bg2">
                    <a:lumMod val="10000"/>
                  </a:schemeClr>
                </a:solidFill>
                <a:latin typeface="TT Commons Light" panose="02000506030000020003" pitchFamily="50" charset="0"/>
              </a:rPr>
              <a:t>colágeno y elastina</a:t>
            </a:r>
            <a:r>
              <a:rPr lang="es-ES" sz="1600" dirty="0">
                <a:solidFill>
                  <a:schemeClr val="bg2">
                    <a:lumMod val="10000"/>
                  </a:schemeClr>
                </a:solidFill>
                <a:latin typeface="TT Commons Light" panose="02000506030000020003" pitchFamily="50" charset="0"/>
              </a:rPr>
              <a:t>.   </a:t>
            </a:r>
          </a:p>
          <a:p>
            <a:pPr marL="285664" indent="-285664" algn="just">
              <a:lnSpc>
                <a:spcPct val="150000"/>
              </a:lnSpc>
              <a:buFont typeface="Arial" charset="0"/>
              <a:buChar char="•"/>
            </a:pPr>
            <a:r>
              <a:rPr lang="es-ES" sz="1600" dirty="0">
                <a:solidFill>
                  <a:schemeClr val="bg2">
                    <a:lumMod val="10000"/>
                  </a:schemeClr>
                </a:solidFill>
                <a:latin typeface="TT Commons Light" panose="02000506030000020003" pitchFamily="50" charset="0"/>
              </a:rPr>
              <a:t>Reduce las arrugas de la piel y las líneas finas.  </a:t>
            </a:r>
          </a:p>
          <a:p>
            <a:pPr marL="285664" indent="-285664" algn="just">
              <a:lnSpc>
                <a:spcPct val="150000"/>
              </a:lnSpc>
              <a:buFont typeface="Arial" charset="0"/>
              <a:buChar char="•"/>
            </a:pPr>
            <a:r>
              <a:rPr lang="es-ES" sz="1600" dirty="0">
                <a:solidFill>
                  <a:schemeClr val="bg2">
                    <a:lumMod val="10000"/>
                  </a:schemeClr>
                </a:solidFill>
                <a:latin typeface="TT Commons Light" panose="02000506030000020003" pitchFamily="50" charset="0"/>
              </a:rPr>
              <a:t>Ayuda en el desvanecimiento de las manchas</a:t>
            </a:r>
          </a:p>
          <a:p>
            <a:pPr marL="342797" indent="-342797" algn="just">
              <a:buFont typeface="Arial" pitchFamily="34" charset="0"/>
              <a:buChar char="•"/>
            </a:pPr>
            <a:endParaRPr lang="es-ES" sz="1400" dirty="0">
              <a:solidFill>
                <a:schemeClr val="tx1">
                  <a:lumMod val="65000"/>
                  <a:lumOff val="35000"/>
                </a:schemeClr>
              </a:solidFill>
              <a:latin typeface="TT Commons" panose="02000506040000020004" pitchFamily="50" charset="0"/>
            </a:endParaRPr>
          </a:p>
          <a:p>
            <a:pPr marL="342797" indent="-342797" algn="just">
              <a:buFont typeface="Arial" pitchFamily="34" charset="0"/>
              <a:buChar char="•"/>
            </a:pPr>
            <a:endParaRPr lang="es-ES" sz="1400" dirty="0">
              <a:solidFill>
                <a:schemeClr val="tx1">
                  <a:lumMod val="65000"/>
                  <a:lumOff val="35000"/>
                </a:schemeClr>
              </a:solidFill>
              <a:latin typeface="TT Commons" panose="02000506040000020004" pitchFamily="50" charset="0"/>
            </a:endParaRPr>
          </a:p>
        </p:txBody>
      </p:sp>
      <p:sp>
        <p:nvSpPr>
          <p:cNvPr id="17" name="Título 8"/>
          <p:cNvSpPr>
            <a:spLocks noGrp="1"/>
          </p:cNvSpPr>
          <p:nvPr>
            <p:ph type="title"/>
          </p:nvPr>
        </p:nvSpPr>
        <p:spPr>
          <a:xfrm>
            <a:off x="699717" y="399559"/>
            <a:ext cx="1912703" cy="424603"/>
          </a:xfrm>
        </p:spPr>
        <p:txBody>
          <a:bodyPr/>
          <a:lstStyle/>
          <a:p>
            <a:r>
              <a:rPr lang="es-ES" sz="2399" spc="300" dirty="0" smtClean="0"/>
              <a:t>INGREDIENTES</a:t>
            </a:r>
            <a:endParaRPr lang="es-ES" sz="2399" spc="300" dirty="0"/>
          </a:p>
        </p:txBody>
      </p:sp>
    </p:spTree>
    <p:extLst>
      <p:ext uri="{BB962C8B-B14F-4D97-AF65-F5344CB8AC3E}">
        <p14:creationId xmlns:p14="http://schemas.microsoft.com/office/powerpoint/2010/main" val="4137861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8093951" cy="3107680"/>
          </a:xfrm>
          <a:prstGeom prst="rect">
            <a:avLst/>
          </a:prstGeom>
          <a:noFill/>
        </p:spPr>
        <p:txBody>
          <a:bodyPr wrap="square" rtlCol="0">
            <a:spAutoFit/>
          </a:bodyPr>
          <a:lstStyle/>
          <a:p>
            <a:r>
              <a:rPr lang="es-ES" sz="1999" b="1" i="1" dirty="0" err="1">
                <a:latin typeface="TT Commons Light" panose="02000506030000020003" pitchFamily="50" charset="0"/>
              </a:rPr>
              <a:t>Niacinamida</a:t>
            </a:r>
            <a:endParaRPr lang="es-ES" sz="1999" b="1" i="1" dirty="0">
              <a:latin typeface="TT Commons Light" panose="02000506030000020003" pitchFamily="50" charset="0"/>
            </a:endParaRPr>
          </a:p>
          <a:p>
            <a:endParaRPr lang="en-US" sz="1600" dirty="0">
              <a:latin typeface="TT Commons Light" panose="02000506030000020003" pitchFamily="50" charset="0"/>
            </a:endParaRPr>
          </a:p>
          <a:p>
            <a:r>
              <a:rPr lang="es-ES" sz="1600" dirty="0">
                <a:latin typeface="TT Commons Light" panose="02000506030000020003" pitchFamily="50" charset="0"/>
              </a:rPr>
              <a:t>La </a:t>
            </a:r>
            <a:r>
              <a:rPr lang="es-ES" sz="1600" b="1" dirty="0">
                <a:latin typeface="TT Commons Light" panose="02000506030000020003" pitchFamily="50" charset="0"/>
              </a:rPr>
              <a:t>vitamina B3</a:t>
            </a:r>
            <a:r>
              <a:rPr lang="es-ES" sz="1600" dirty="0">
                <a:latin typeface="TT Commons Light" panose="02000506030000020003" pitchFamily="50" charset="0"/>
              </a:rPr>
              <a:t>, niacina o </a:t>
            </a:r>
            <a:r>
              <a:rPr lang="es-ES" sz="1600" dirty="0" err="1">
                <a:latin typeface="TT Commons Light" panose="02000506030000020003" pitchFamily="50" charset="0"/>
              </a:rPr>
              <a:t>nicotinamida</a:t>
            </a:r>
            <a:r>
              <a:rPr lang="es-ES" sz="1600" dirty="0">
                <a:latin typeface="TT Commons Light" panose="02000506030000020003" pitchFamily="50" charset="0"/>
              </a:rPr>
              <a:t>, es una vitamina </a:t>
            </a:r>
            <a:r>
              <a:rPr lang="es-ES" sz="1600" b="1" dirty="0">
                <a:latin typeface="TT Commons Light" panose="02000506030000020003" pitchFamily="50" charset="0"/>
              </a:rPr>
              <a:t>multifuncional</a:t>
            </a:r>
            <a:r>
              <a:rPr lang="es-ES" sz="1600" dirty="0">
                <a:latin typeface="TT Commons Light" panose="02000506030000020003" pitchFamily="50" charset="0"/>
              </a:rPr>
              <a:t> que se encuentra entre las primeras opciones de las más recientes formulaciones cosméticas.</a:t>
            </a:r>
          </a:p>
          <a:p>
            <a:endParaRPr lang="en-US" sz="1600" dirty="0">
              <a:latin typeface="TT Commons Light" panose="02000506030000020003" pitchFamily="50" charset="0"/>
            </a:endParaRPr>
          </a:p>
          <a:p>
            <a:r>
              <a:rPr lang="es-ES" sz="1600" dirty="0">
                <a:latin typeface="TT Commons Light" panose="02000506030000020003" pitchFamily="50" charset="0"/>
              </a:rPr>
              <a:t>Esta vitamina del grupo B está involucrada en la formación de la coenzima NADH que es necesaria para la </a:t>
            </a:r>
            <a:r>
              <a:rPr lang="es-ES" sz="1600" b="1" dirty="0">
                <a:latin typeface="TT Commons Light" panose="02000506030000020003" pitchFamily="50" charset="0"/>
              </a:rPr>
              <a:t>producción de energía celular </a:t>
            </a:r>
            <a:r>
              <a:rPr lang="es-ES" sz="1600" dirty="0">
                <a:latin typeface="TT Commons Light" panose="02000506030000020003" pitchFamily="50" charset="0"/>
              </a:rPr>
              <a:t>y activa la síntesis de las moléculas ATP, las grandes almacenadoras de la energía que intervienen en todas las transacciones energéticas, por tanto, es de vital importancia para el correcto funcionamiento de los procesos respiratorios celulares.</a:t>
            </a:r>
          </a:p>
          <a:p>
            <a:endParaRPr lang="es-ES" sz="1600" dirty="0">
              <a:latin typeface="TT Commons Light" panose="02000506030000020003" pitchFamily="50" charset="0"/>
            </a:endParaRPr>
          </a:p>
          <a:p>
            <a:r>
              <a:rPr lang="es-ES" sz="1600" dirty="0">
                <a:latin typeface="TT Commons Light" panose="02000506030000020003" pitchFamily="50" charset="0"/>
              </a:rPr>
              <a:t>Es conocida por su papel </a:t>
            </a:r>
            <a:r>
              <a:rPr lang="es-ES" sz="1600" b="1" dirty="0" err="1">
                <a:latin typeface="TT Commons Light" panose="02000506030000020003" pitchFamily="50" charset="0"/>
              </a:rPr>
              <a:t>antiedad</a:t>
            </a:r>
            <a:r>
              <a:rPr lang="es-ES" sz="1600" b="1" dirty="0">
                <a:latin typeface="TT Commons Light" panose="02000506030000020003" pitchFamily="50" charset="0"/>
              </a:rPr>
              <a:t>, </a:t>
            </a:r>
            <a:r>
              <a:rPr lang="es-ES" sz="1600" b="1" dirty="0" err="1">
                <a:latin typeface="TT Commons Light" panose="02000506030000020003" pitchFamily="50" charset="0"/>
              </a:rPr>
              <a:t>despigmentante</a:t>
            </a:r>
            <a:r>
              <a:rPr lang="es-ES" sz="1600" b="1" dirty="0">
                <a:latin typeface="TT Commons Light" panose="02000506030000020003" pitchFamily="50" charset="0"/>
              </a:rPr>
              <a:t>, protector, </a:t>
            </a:r>
            <a:r>
              <a:rPr lang="es-ES" sz="1600" b="1" dirty="0" err="1">
                <a:latin typeface="TT Commons Light" panose="02000506030000020003" pitchFamily="50" charset="0"/>
              </a:rPr>
              <a:t>seborregulador</a:t>
            </a:r>
            <a:r>
              <a:rPr lang="es-ES" sz="1600" b="1" dirty="0">
                <a:latin typeface="TT Commons Light" panose="02000506030000020003" pitchFamily="50" charset="0"/>
              </a:rPr>
              <a:t> y calmante</a:t>
            </a:r>
            <a:r>
              <a:rPr lang="es-ES" sz="1600" dirty="0">
                <a:latin typeface="TT Commons Light" panose="02000506030000020003" pitchFamily="50" charset="0"/>
              </a:rPr>
              <a:t>.</a:t>
            </a:r>
            <a:endParaRPr lang="en-US" sz="1600" dirty="0">
              <a:latin typeface="TT Commons Light" panose="02000506030000020003" pitchFamily="50" charset="0"/>
            </a:endParaRPr>
          </a:p>
          <a:p>
            <a:pPr marL="342797" indent="-342797"/>
            <a:endParaRPr lang="en-US" sz="1600" dirty="0">
              <a:latin typeface="TT Commons Light" panose="02000506030000020003" pitchFamily="50" charset="0"/>
            </a:endParaRPr>
          </a:p>
        </p:txBody>
      </p:sp>
      <p:sp>
        <p:nvSpPr>
          <p:cNvPr id="17" name="Título 8"/>
          <p:cNvSpPr>
            <a:spLocks noGrp="1"/>
          </p:cNvSpPr>
          <p:nvPr>
            <p:ph type="title"/>
          </p:nvPr>
        </p:nvSpPr>
        <p:spPr>
          <a:xfrm>
            <a:off x="699717" y="399559"/>
            <a:ext cx="1912703" cy="424603"/>
          </a:xfrm>
        </p:spPr>
        <p:txBody>
          <a:bodyPr/>
          <a:lstStyle/>
          <a:p>
            <a:r>
              <a:rPr lang="es-ES" sz="2399" spc="300" dirty="0" smtClean="0"/>
              <a:t>INGREDIENTES</a:t>
            </a:r>
            <a:endParaRPr lang="es-ES" sz="2399" spc="300" dirty="0"/>
          </a:p>
        </p:txBody>
      </p:sp>
    </p:spTree>
    <p:extLst>
      <p:ext uri="{BB962C8B-B14F-4D97-AF65-F5344CB8AC3E}">
        <p14:creationId xmlns:p14="http://schemas.microsoft.com/office/powerpoint/2010/main" val="2989473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8093951" cy="3846138"/>
          </a:xfrm>
          <a:prstGeom prst="rect">
            <a:avLst/>
          </a:prstGeom>
          <a:noFill/>
        </p:spPr>
        <p:txBody>
          <a:bodyPr wrap="square" rtlCol="0">
            <a:spAutoFit/>
          </a:bodyPr>
          <a:lstStyle/>
          <a:p>
            <a:r>
              <a:rPr lang="es-ES" sz="1999" b="1" i="1" dirty="0" err="1">
                <a:latin typeface="TT Commons Light" panose="02000506030000020003" pitchFamily="50" charset="0"/>
              </a:rPr>
              <a:t>Niacinamida</a:t>
            </a:r>
            <a:endParaRPr lang="es-ES" sz="1999" b="1" i="1" dirty="0">
              <a:latin typeface="TT Commons Light" panose="02000506030000020003" pitchFamily="50" charset="0"/>
            </a:endParaRPr>
          </a:p>
          <a:p>
            <a:endParaRPr lang="en-US" sz="1600" dirty="0">
              <a:latin typeface="TT Commons Light" panose="02000506030000020003" pitchFamily="50" charset="0"/>
            </a:endParaRPr>
          </a:p>
          <a:p>
            <a:r>
              <a:rPr lang="es-ES" sz="1600" b="1" dirty="0">
                <a:latin typeface="TT Commons Light" panose="02000506030000020003" pitchFamily="50" charset="0"/>
              </a:rPr>
              <a:t>Efecto antienvejecimiento</a:t>
            </a:r>
            <a:endParaRPr lang="en-US" sz="1600" dirty="0">
              <a:latin typeface="TT Commons Light" panose="02000506030000020003" pitchFamily="50" charset="0"/>
            </a:endParaRPr>
          </a:p>
          <a:p>
            <a:r>
              <a:rPr lang="es-ES" sz="1600" dirty="0">
                <a:latin typeface="TT Commons Light" panose="02000506030000020003" pitchFamily="50" charset="0"/>
              </a:rPr>
              <a:t>El derivado de la vitamina B3 tiene propiedades antioxidantes y protege la piel de los radicales libres. Esto previene el envejecimiento prematuro de la piel. La sustancia también estimula la producción de lípidos y la </a:t>
            </a:r>
            <a:r>
              <a:rPr lang="es-ES" sz="1600" b="1" dirty="0">
                <a:latin typeface="TT Commons Light" panose="02000506030000020003" pitchFamily="50" charset="0"/>
              </a:rPr>
              <a:t>formación de colágeno y elastina</a:t>
            </a:r>
            <a:r>
              <a:rPr lang="es-ES" sz="1600" dirty="0">
                <a:latin typeface="TT Commons Light" panose="02000506030000020003" pitchFamily="50" charset="0"/>
              </a:rPr>
              <a:t>. El resultado es una tez más firme y suave que gana elasticidad.</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a:latin typeface="TT Commons Light" panose="02000506030000020003" pitchFamily="50" charset="0"/>
              </a:rPr>
              <a:t>Fortalece la función protectora de la piel e hidrata</a:t>
            </a:r>
            <a:endParaRPr lang="en-US" sz="1600" dirty="0">
              <a:latin typeface="TT Commons Light" panose="02000506030000020003" pitchFamily="50" charset="0"/>
            </a:endParaRPr>
          </a:p>
          <a:p>
            <a:r>
              <a:rPr lang="es-ES" sz="1600" dirty="0">
                <a:latin typeface="TT Commons Light" panose="02000506030000020003" pitchFamily="50" charset="0"/>
              </a:rPr>
              <a:t>Los estudios han demostrado que esta sustancia tiene un efecto </a:t>
            </a:r>
            <a:r>
              <a:rPr lang="es-ES" sz="1600" b="1" dirty="0">
                <a:latin typeface="TT Commons Light" panose="02000506030000020003" pitchFamily="50" charset="0"/>
              </a:rPr>
              <a:t>regenerador sobre una barrera cutánea</a:t>
            </a:r>
            <a:r>
              <a:rPr lang="es-ES" sz="1600" dirty="0">
                <a:latin typeface="TT Commons Light" panose="02000506030000020003" pitchFamily="50" charset="0"/>
              </a:rPr>
              <a:t> dañada. La vitamina B3 </a:t>
            </a:r>
            <a:r>
              <a:rPr lang="es-ES" sz="1600" b="1" dirty="0">
                <a:latin typeface="TT Commons Light" panose="02000506030000020003" pitchFamily="50" charset="0"/>
              </a:rPr>
              <a:t>incrementa la síntesis de lípidos y </a:t>
            </a:r>
            <a:r>
              <a:rPr lang="es-ES" sz="1600" b="1" dirty="0" err="1">
                <a:latin typeface="TT Commons Light" panose="02000506030000020003" pitchFamily="50" charset="0"/>
              </a:rPr>
              <a:t>ceramidas</a:t>
            </a:r>
            <a:r>
              <a:rPr lang="es-ES" sz="1600" dirty="0">
                <a:latin typeface="TT Commons Light" panose="02000506030000020003" pitchFamily="50" charset="0"/>
              </a:rPr>
              <a:t>, que son esenciales para la </a:t>
            </a:r>
            <a:r>
              <a:rPr lang="es-ES" sz="1600" b="1" dirty="0">
                <a:latin typeface="TT Commons Light" panose="02000506030000020003" pitchFamily="50" charset="0"/>
              </a:rPr>
              <a:t>función protectora </a:t>
            </a:r>
            <a:r>
              <a:rPr lang="es-ES" sz="1600" dirty="0">
                <a:latin typeface="TT Commons Light" panose="02000506030000020003" pitchFamily="50" charset="0"/>
              </a:rPr>
              <a:t>de la piel. Una barrera cutánea intacta asegura que la piel pierda menos humedad y se vuelva más resistente a las influencias externas. Por lo tanto, los productos que contienen </a:t>
            </a:r>
            <a:r>
              <a:rPr lang="es-ES" sz="1600" dirty="0" err="1">
                <a:latin typeface="TT Commons Light" panose="02000506030000020003" pitchFamily="50" charset="0"/>
              </a:rPr>
              <a:t>niacinamida</a:t>
            </a:r>
            <a:r>
              <a:rPr lang="es-ES" sz="1600" dirty="0">
                <a:latin typeface="TT Commons Light" panose="02000506030000020003" pitchFamily="50" charset="0"/>
              </a:rPr>
              <a:t> también son ideales para la piel seca.</a:t>
            </a:r>
            <a:endParaRPr lang="en-US" sz="1600" dirty="0">
              <a:latin typeface="TT Commons Light" panose="02000506030000020003" pitchFamily="50" charset="0"/>
            </a:endParaRPr>
          </a:p>
          <a:p>
            <a:pPr marL="342797" indent="-342797"/>
            <a:endParaRPr lang="en-US" sz="1600" dirty="0">
              <a:latin typeface="TT Commons Light" panose="02000506030000020003" pitchFamily="50" charset="0"/>
            </a:endParaRPr>
          </a:p>
        </p:txBody>
      </p:sp>
      <p:sp>
        <p:nvSpPr>
          <p:cNvPr id="17" name="Título 8"/>
          <p:cNvSpPr>
            <a:spLocks noGrp="1"/>
          </p:cNvSpPr>
          <p:nvPr>
            <p:ph type="title"/>
          </p:nvPr>
        </p:nvSpPr>
        <p:spPr>
          <a:xfrm>
            <a:off x="699717" y="399559"/>
            <a:ext cx="1912703" cy="424603"/>
          </a:xfrm>
        </p:spPr>
        <p:txBody>
          <a:bodyPr/>
          <a:lstStyle/>
          <a:p>
            <a:r>
              <a:rPr lang="es-ES" sz="2399" spc="300" dirty="0" smtClean="0"/>
              <a:t>INGREDIENTES</a:t>
            </a:r>
            <a:endParaRPr lang="es-ES" sz="2399" spc="300" dirty="0"/>
          </a:p>
        </p:txBody>
      </p:sp>
    </p:spTree>
    <p:extLst>
      <p:ext uri="{BB962C8B-B14F-4D97-AF65-F5344CB8AC3E}">
        <p14:creationId xmlns:p14="http://schemas.microsoft.com/office/powerpoint/2010/main" val="4288464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256951"/>
            <a:ext cx="8093951" cy="3846138"/>
          </a:xfrm>
          <a:prstGeom prst="rect">
            <a:avLst/>
          </a:prstGeom>
          <a:noFill/>
        </p:spPr>
        <p:txBody>
          <a:bodyPr wrap="square" rtlCol="0">
            <a:spAutoFit/>
          </a:bodyPr>
          <a:lstStyle/>
          <a:p>
            <a:r>
              <a:rPr lang="es-ES" sz="1999" b="1" i="1" dirty="0" err="1">
                <a:latin typeface="TT Commons Light" panose="02000506030000020003" pitchFamily="50" charset="0"/>
              </a:rPr>
              <a:t>Niacinamida</a:t>
            </a:r>
            <a:endParaRPr lang="es-ES" sz="1999" b="1" i="1" dirty="0">
              <a:latin typeface="TT Commons Light" panose="02000506030000020003" pitchFamily="50" charset="0"/>
            </a:endParaRPr>
          </a:p>
          <a:p>
            <a:endParaRPr lang="en-US" sz="1600" dirty="0">
              <a:latin typeface="TT Commons Light" panose="02000506030000020003" pitchFamily="50" charset="0"/>
            </a:endParaRPr>
          </a:p>
          <a:p>
            <a:pPr lvl="0"/>
            <a:r>
              <a:rPr lang="es-ES" sz="1600" b="1" dirty="0">
                <a:latin typeface="TT Commons Light" panose="02000506030000020003" pitchFamily="50" charset="0"/>
              </a:rPr>
              <a:t>Efecto </a:t>
            </a:r>
            <a:r>
              <a:rPr lang="es-ES" sz="1600" b="1" dirty="0" err="1">
                <a:latin typeface="TT Commons Light" panose="02000506030000020003" pitchFamily="50" charset="0"/>
              </a:rPr>
              <a:t>despigmentante</a:t>
            </a:r>
            <a:endParaRPr lang="es-ES" sz="1600" b="1" dirty="0">
              <a:latin typeface="TT Commons Light" panose="02000506030000020003" pitchFamily="50" charset="0"/>
            </a:endParaRPr>
          </a:p>
          <a:p>
            <a:pPr lvl="0"/>
            <a:r>
              <a:rPr lang="es-ES" sz="1600" dirty="0">
                <a:latin typeface="TT Commons Light" panose="02000506030000020003" pitchFamily="50" charset="0"/>
              </a:rPr>
              <a:t>Al </a:t>
            </a:r>
            <a:r>
              <a:rPr lang="es-ES" sz="1600" b="1" dirty="0">
                <a:latin typeface="TT Commons Light" panose="02000506030000020003" pitchFamily="50" charset="0"/>
              </a:rPr>
              <a:t>inhibir la transferencia del </a:t>
            </a:r>
            <a:r>
              <a:rPr lang="es-ES" sz="1600" b="1" dirty="0" err="1">
                <a:latin typeface="TT Commons Light" panose="02000506030000020003" pitchFamily="50" charset="0"/>
              </a:rPr>
              <a:t>melanosoma</a:t>
            </a:r>
            <a:r>
              <a:rPr lang="es-ES" sz="1600" b="1" dirty="0">
                <a:latin typeface="TT Commons Light" panose="02000506030000020003" pitchFamily="50" charset="0"/>
              </a:rPr>
              <a:t> </a:t>
            </a:r>
            <a:r>
              <a:rPr lang="es-ES" sz="1600" dirty="0">
                <a:latin typeface="TT Commons Light" panose="02000506030000020003" pitchFamily="50" charset="0"/>
              </a:rPr>
              <a:t>desde los </a:t>
            </a:r>
            <a:r>
              <a:rPr lang="es-ES" sz="1600" dirty="0" err="1">
                <a:latin typeface="TT Commons Light" panose="02000506030000020003" pitchFamily="50" charset="0"/>
              </a:rPr>
              <a:t>melanocitos</a:t>
            </a:r>
            <a:r>
              <a:rPr lang="es-ES" sz="1600" dirty="0">
                <a:latin typeface="TT Commons Light" panose="02000506030000020003" pitchFamily="50" charset="0"/>
              </a:rPr>
              <a:t> a los queratinocitos y es un ingrediente con función </a:t>
            </a:r>
            <a:r>
              <a:rPr lang="es-ES" sz="1600" dirty="0" err="1">
                <a:latin typeface="TT Commons Light" panose="02000506030000020003" pitchFamily="50" charset="0"/>
              </a:rPr>
              <a:t>antiglicación</a:t>
            </a:r>
            <a:r>
              <a:rPr lang="es-ES" sz="1600" dirty="0">
                <a:latin typeface="TT Commons Light" panose="02000506030000020003" pitchFamily="50" charset="0"/>
              </a:rPr>
              <a:t> de las proteínas, por lo que mejora el tono de la piel evitando que adquiera un color amarillo. </a:t>
            </a:r>
            <a:endParaRPr lang="en-US" sz="1600" dirty="0">
              <a:latin typeface="TT Commons Light" panose="02000506030000020003" pitchFamily="50" charset="0"/>
            </a:endParaRPr>
          </a:p>
          <a:p>
            <a:pPr lvl="0"/>
            <a:r>
              <a:rPr lang="es-ES" sz="1600" dirty="0">
                <a:latin typeface="TT Commons Light" panose="02000506030000020003" pitchFamily="50" charset="0"/>
              </a:rPr>
              <a:t> </a:t>
            </a:r>
            <a:endParaRPr lang="en-US" sz="1600" dirty="0">
              <a:latin typeface="TT Commons Light" panose="02000506030000020003" pitchFamily="50" charset="0"/>
            </a:endParaRPr>
          </a:p>
          <a:p>
            <a:pPr lvl="0"/>
            <a:r>
              <a:rPr lang="es-ES" sz="1600" b="1" dirty="0">
                <a:latin typeface="TT Commons Light" panose="02000506030000020003" pitchFamily="50" charset="0"/>
              </a:rPr>
              <a:t>Reduce impurezas, minimiza los poros y calma</a:t>
            </a:r>
            <a:endParaRPr lang="en-US" sz="1600" b="1" dirty="0">
              <a:latin typeface="TT Commons Light" panose="02000506030000020003" pitchFamily="50" charset="0"/>
            </a:endParaRPr>
          </a:p>
          <a:p>
            <a:pPr lvl="0"/>
            <a:r>
              <a:rPr lang="es-ES" sz="1600" dirty="0">
                <a:latin typeface="TT Commons Light" panose="02000506030000020003" pitchFamily="50" charset="0"/>
              </a:rPr>
              <a:t>Mejora la textura de las pieles y el aspecto de los poros. Relaja la piel y el enrojecimiento facial, homogenizando el  tono de la piel y mejora la apariencia de marcas y cicatrices.</a:t>
            </a:r>
            <a:endParaRPr lang="en-US" sz="1600" dirty="0">
              <a:latin typeface="TT Commons Light" panose="02000506030000020003" pitchFamily="50" charset="0"/>
            </a:endParaRPr>
          </a:p>
          <a:p>
            <a:pPr lvl="0"/>
            <a:r>
              <a:rPr lang="es-ES" sz="1600" dirty="0">
                <a:latin typeface="TT Commons Light" panose="02000506030000020003" pitchFamily="50" charset="0"/>
              </a:rPr>
              <a:t> </a:t>
            </a:r>
            <a:endParaRPr lang="en-US" sz="1600" dirty="0">
              <a:latin typeface="TT Commons Light" panose="02000506030000020003" pitchFamily="50" charset="0"/>
            </a:endParaRPr>
          </a:p>
          <a:p>
            <a:pPr lvl="0"/>
            <a:r>
              <a:rPr lang="es-ES" sz="1600" b="1" dirty="0">
                <a:latin typeface="TT Commons Light" panose="02000506030000020003" pitchFamily="50" charset="0"/>
              </a:rPr>
              <a:t>Efecto </a:t>
            </a:r>
            <a:r>
              <a:rPr lang="es-ES" sz="1600" b="1" dirty="0" err="1">
                <a:latin typeface="TT Commons Light" panose="02000506030000020003" pitchFamily="50" charset="0"/>
              </a:rPr>
              <a:t>antipolución</a:t>
            </a:r>
            <a:endParaRPr lang="en-US" sz="1600" b="1" dirty="0">
              <a:latin typeface="TT Commons Light" panose="02000506030000020003" pitchFamily="50" charset="0"/>
            </a:endParaRPr>
          </a:p>
          <a:p>
            <a:pPr lvl="0"/>
            <a:r>
              <a:rPr lang="es-ES" sz="1600" dirty="0">
                <a:latin typeface="TT Commons Light" panose="02000506030000020003" pitchFamily="50" charset="0"/>
              </a:rPr>
              <a:t>Protege la piel frente a los daños de la vida cotidiana y los factores a los que se exponen las pieles a diario como la polución, la radiación UV o el tabaco.</a:t>
            </a:r>
            <a:endParaRPr lang="en-US" sz="1600" dirty="0">
              <a:latin typeface="TT Commons Light" panose="02000506030000020003" pitchFamily="50" charset="0"/>
            </a:endParaRPr>
          </a:p>
          <a:p>
            <a:pPr marL="342797" indent="-342797" algn="ctr"/>
            <a:endParaRPr lang="en-US" sz="1600" dirty="0">
              <a:latin typeface="TT Commons Light" panose="02000506030000020003" pitchFamily="50" charset="0"/>
            </a:endParaRPr>
          </a:p>
        </p:txBody>
      </p:sp>
      <p:sp>
        <p:nvSpPr>
          <p:cNvPr id="17" name="Título 8"/>
          <p:cNvSpPr>
            <a:spLocks noGrp="1"/>
          </p:cNvSpPr>
          <p:nvPr>
            <p:ph type="title"/>
          </p:nvPr>
        </p:nvSpPr>
        <p:spPr>
          <a:xfrm>
            <a:off x="699717" y="399559"/>
            <a:ext cx="1912703" cy="424603"/>
          </a:xfrm>
        </p:spPr>
        <p:txBody>
          <a:bodyPr/>
          <a:lstStyle/>
          <a:p>
            <a:r>
              <a:rPr lang="es-ES" sz="2399" spc="300" dirty="0" smtClean="0"/>
              <a:t>INGREDIENTES</a:t>
            </a:r>
            <a:endParaRPr lang="es-ES" sz="2399" spc="300" dirty="0"/>
          </a:p>
        </p:txBody>
      </p:sp>
    </p:spTree>
    <p:extLst>
      <p:ext uri="{BB962C8B-B14F-4D97-AF65-F5344CB8AC3E}">
        <p14:creationId xmlns:p14="http://schemas.microsoft.com/office/powerpoint/2010/main" val="4033850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334116" y="5105922"/>
            <a:ext cx="100353" cy="461537"/>
          </a:xfrm>
          <a:prstGeom prst="rect">
            <a:avLst/>
          </a:prstGeom>
        </p:spPr>
        <p:txBody>
          <a:bodyPr vert="horz" wrap="square" lIns="0" tIns="0" rIns="0" bIns="0" rtlCol="0">
            <a:spAutoFit/>
          </a:bodyPr>
          <a:lstStyle/>
          <a:p>
            <a:pPr marL="21505" algn="l" rtl="0">
              <a:lnSpc>
                <a:spcPts val="898"/>
              </a:lnSpc>
            </a:pPr>
            <a:fld id="{81D60167-4931-47E6-BA6A-407CBD079E47}" type="slidenum">
              <a:rPr sz="875" spc="6" dirty="0">
                <a:solidFill>
                  <a:srgbClr val="888888"/>
                </a:solidFill>
                <a:latin typeface="Carlito"/>
                <a:cs typeface="Carlito"/>
              </a:rPr>
              <a:pPr marL="21505" algn="l" rtl="0">
                <a:lnSpc>
                  <a:spcPts val="898"/>
                </a:lnSpc>
              </a:pPr>
              <a:t>2</a:t>
            </a:fld>
            <a:endParaRPr sz="875">
              <a:latin typeface="Carlito"/>
              <a:cs typeface="Carlito"/>
            </a:endParaRPr>
          </a:p>
        </p:txBody>
      </p:sp>
      <p:sp>
        <p:nvSpPr>
          <p:cNvPr id="6" name="object 6"/>
          <p:cNvSpPr txBox="1"/>
          <p:nvPr/>
        </p:nvSpPr>
        <p:spPr>
          <a:xfrm>
            <a:off x="807104" y="1247097"/>
            <a:ext cx="3256461" cy="2031135"/>
          </a:xfrm>
          <a:prstGeom prst="rect">
            <a:avLst/>
          </a:prstGeom>
        </p:spPr>
        <p:txBody>
          <a:bodyPr vert="horz" wrap="square" lIns="0" tIns="131892" rIns="0" bIns="0" rtlCol="0">
            <a:spAutoFit/>
          </a:bodyPr>
          <a:lstStyle/>
          <a:p>
            <a:pPr marL="200712" indent="-193902" algn="l" rtl="0">
              <a:spcBef>
                <a:spcPts val="1039"/>
              </a:spcBef>
              <a:buAutoNum type="arabicPeriod"/>
              <a:tabLst>
                <a:tab pos="201070" algn="l"/>
              </a:tabLst>
            </a:pPr>
            <a:r>
              <a:rPr lang="es-ES" dirty="0" smtClean="0">
                <a:latin typeface="Bebas Neue Regular" panose="00000500000000000000" pitchFamily="50" charset="0"/>
                <a:cs typeface="Carlito"/>
              </a:rPr>
              <a:t>PRESENTACIÓN VITAL AGE</a:t>
            </a:r>
          </a:p>
          <a:p>
            <a:pPr marL="200712" indent="-193902" algn="l" rtl="0">
              <a:spcBef>
                <a:spcPts val="1039"/>
              </a:spcBef>
              <a:buAutoNum type="arabicPeriod"/>
              <a:tabLst>
                <a:tab pos="201070" algn="l"/>
              </a:tabLst>
            </a:pPr>
            <a:r>
              <a:rPr lang="es-ES" dirty="0" smtClean="0">
                <a:latin typeface="Bebas Neue Regular" panose="00000500000000000000" pitchFamily="50" charset="0"/>
                <a:cs typeface="Carlito"/>
              </a:rPr>
              <a:t>ENVEJECIMIENTO DE LA PIEL: arrugas</a:t>
            </a:r>
          </a:p>
          <a:p>
            <a:pPr marL="200712" indent="-193902" algn="l" rtl="0">
              <a:spcBef>
                <a:spcPts val="1039"/>
              </a:spcBef>
              <a:buAutoNum type="arabicPeriod"/>
              <a:tabLst>
                <a:tab pos="201070" algn="l"/>
              </a:tabLst>
            </a:pPr>
            <a:r>
              <a:rPr lang="es-ES" dirty="0" smtClean="0">
                <a:latin typeface="Bebas Neue Regular" panose="00000500000000000000" pitchFamily="50" charset="0"/>
                <a:cs typeface="Carlito"/>
              </a:rPr>
              <a:t>INGREDIENTES</a:t>
            </a:r>
            <a:endParaRPr dirty="0">
              <a:latin typeface="Bebas Neue Regular" panose="00000500000000000000" pitchFamily="50" charset="0"/>
              <a:cs typeface="Carlito"/>
            </a:endParaRPr>
          </a:p>
          <a:p>
            <a:pPr marL="200712" indent="-193902" algn="l" rtl="0">
              <a:spcBef>
                <a:spcPts val="982"/>
              </a:spcBef>
              <a:buAutoNum type="arabicPeriod"/>
              <a:tabLst>
                <a:tab pos="201070" algn="l"/>
              </a:tabLst>
            </a:pPr>
            <a:r>
              <a:rPr lang="es-ES" dirty="0" smtClean="0">
                <a:latin typeface="Bebas Neue Regular" panose="00000500000000000000" pitchFamily="50" charset="0"/>
                <a:cs typeface="Carlito"/>
              </a:rPr>
              <a:t>PRODUCTOS PARA EL CUIDADO EN CASA</a:t>
            </a:r>
          </a:p>
          <a:p>
            <a:pPr marL="200712" indent="-193902" algn="l" rtl="0">
              <a:spcBef>
                <a:spcPts val="982"/>
              </a:spcBef>
              <a:buAutoNum type="arabicPeriod"/>
              <a:tabLst>
                <a:tab pos="201070" algn="l"/>
              </a:tabLst>
            </a:pPr>
            <a:r>
              <a:rPr lang="es-ES" dirty="0" smtClean="0">
                <a:latin typeface="Bebas Neue Regular" panose="00000500000000000000" pitchFamily="50" charset="0"/>
                <a:cs typeface="Carlito"/>
              </a:rPr>
              <a:t>PROGRAMA PROFESIONAL</a:t>
            </a:r>
          </a:p>
        </p:txBody>
      </p:sp>
      <p:sp>
        <p:nvSpPr>
          <p:cNvPr id="10" name="Título 8"/>
          <p:cNvSpPr>
            <a:spLocks noGrp="1"/>
          </p:cNvSpPr>
          <p:nvPr>
            <p:ph type="title"/>
          </p:nvPr>
        </p:nvSpPr>
        <p:spPr>
          <a:xfrm>
            <a:off x="699718" y="444931"/>
            <a:ext cx="730969" cy="332270"/>
          </a:xfrm>
        </p:spPr>
        <p:txBody>
          <a:bodyPr/>
          <a:lstStyle/>
          <a:p>
            <a:pPr algn="l" rtl="0"/>
            <a:r>
              <a:rPr lang="es-ES" sz="2399" spc="300" dirty="0" smtClean="0">
                <a:latin typeface="Bebas Neue Regular" panose="00000500000000000000" pitchFamily="50" charset="0"/>
              </a:rPr>
              <a:t>ÍNDICE</a:t>
            </a:r>
            <a:endParaRPr lang="es-ES" sz="2399" spc="300" dirty="0">
              <a:latin typeface="Bebas Neue Regular" panose="00000500000000000000" pitchFamily="50" charset="0"/>
            </a:endParaRPr>
          </a:p>
        </p:txBody>
      </p:sp>
    </p:spTree>
    <p:extLst>
      <p:ext uri="{BB962C8B-B14F-4D97-AF65-F5344CB8AC3E}">
        <p14:creationId xmlns:p14="http://schemas.microsoft.com/office/powerpoint/2010/main" val="469766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85449" y="1409308"/>
            <a:ext cx="8093951" cy="3599986"/>
          </a:xfrm>
          <a:prstGeom prst="rect">
            <a:avLst/>
          </a:prstGeom>
          <a:noFill/>
        </p:spPr>
        <p:txBody>
          <a:bodyPr wrap="square" rtlCol="0">
            <a:spAutoFit/>
          </a:bodyPr>
          <a:lstStyle/>
          <a:p>
            <a:pPr algn="just"/>
            <a:r>
              <a:rPr lang="es-ES" sz="1999" b="1" dirty="0">
                <a:latin typeface="TT Commons Light" panose="02000506030000020003" pitchFamily="50" charset="0"/>
              </a:rPr>
              <a:t>Otros ingredientes</a:t>
            </a:r>
          </a:p>
          <a:p>
            <a:pPr algn="just"/>
            <a:endParaRPr lang="es-ES" sz="1600" b="1" dirty="0">
              <a:latin typeface="TT Commons Light" panose="02000506030000020003" pitchFamily="50" charset="0"/>
            </a:endParaRPr>
          </a:p>
          <a:p>
            <a:pPr algn="just"/>
            <a:r>
              <a:rPr lang="es-ES" sz="1600" b="1" dirty="0">
                <a:latin typeface="TT Commons Light" panose="02000506030000020003" pitchFamily="50" charset="0"/>
              </a:rPr>
              <a:t>Acido hialurónico:</a:t>
            </a:r>
            <a:r>
              <a:rPr lang="es-ES" sz="1600" dirty="0">
                <a:latin typeface="TT Commons Light" panose="02000506030000020003" pitchFamily="50" charset="0"/>
              </a:rPr>
              <a:t> Además de </a:t>
            </a:r>
            <a:r>
              <a:rPr lang="es-ES" sz="1600" b="1" dirty="0">
                <a:latin typeface="TT Commons Light" panose="02000506030000020003" pitchFamily="50" charset="0"/>
              </a:rPr>
              <a:t>hidratar</a:t>
            </a:r>
            <a:r>
              <a:rPr lang="es-ES" sz="1600" dirty="0">
                <a:latin typeface="TT Commons Light" panose="02000506030000020003" pitchFamily="50" charset="0"/>
              </a:rPr>
              <a:t>, el ácido hialurónico mejora el aspecto superficial de la piel e incrementan su </a:t>
            </a:r>
            <a:r>
              <a:rPr lang="es-ES" sz="1600" b="1" dirty="0">
                <a:latin typeface="TT Commons Light" panose="02000506030000020003" pitchFamily="50" charset="0"/>
              </a:rPr>
              <a:t>elasticidad y firmeza</a:t>
            </a:r>
            <a:r>
              <a:rPr lang="es-ES" sz="1600" dirty="0">
                <a:latin typeface="TT Commons Light" panose="02000506030000020003" pitchFamily="50" charset="0"/>
              </a:rPr>
              <a:t>. Otra de sus ventajas es que aporta </a:t>
            </a:r>
            <a:r>
              <a:rPr lang="es-ES" sz="1600" b="1" dirty="0">
                <a:latin typeface="TT Commons Light" panose="02000506030000020003" pitchFamily="50" charset="0"/>
              </a:rPr>
              <a:t>volumen</a:t>
            </a:r>
            <a:r>
              <a:rPr lang="es-ES" sz="1600" dirty="0">
                <a:latin typeface="TT Commons Light" panose="02000506030000020003" pitchFamily="50" charset="0"/>
              </a:rPr>
              <a:t> en la dermis produciendo un efecto “relleno” que suaviza las arrugas y las líneas de expresión.</a:t>
            </a:r>
          </a:p>
          <a:p>
            <a:pPr algn="just"/>
            <a:endParaRPr lang="en-US" sz="1600" dirty="0">
              <a:latin typeface="TT Commons Light" panose="02000506030000020003" pitchFamily="50" charset="0"/>
            </a:endParaRPr>
          </a:p>
          <a:p>
            <a:pPr algn="just"/>
            <a:r>
              <a:rPr lang="es-ES" sz="1600" b="1" dirty="0">
                <a:latin typeface="TT Commons Light" panose="02000506030000020003" pitchFamily="50" charset="0"/>
              </a:rPr>
              <a:t>El </a:t>
            </a:r>
            <a:r>
              <a:rPr lang="es-ES" sz="1600" b="1" dirty="0" err="1">
                <a:latin typeface="TT Commons Light" panose="02000506030000020003" pitchFamily="50" charset="0"/>
              </a:rPr>
              <a:t>pantenol</a:t>
            </a:r>
            <a:r>
              <a:rPr lang="es-ES" sz="1600" b="1" dirty="0">
                <a:latin typeface="TT Commons Light" panose="02000506030000020003" pitchFamily="50" charset="0"/>
              </a:rPr>
              <a:t> o provitamina B5</a:t>
            </a:r>
            <a:r>
              <a:rPr lang="es-ES" sz="1600" dirty="0">
                <a:latin typeface="TT Commons Light" panose="02000506030000020003" pitchFamily="50" charset="0"/>
              </a:rPr>
              <a:t>, es un precursor de la vitamina B5, Que Cuando aplicamos sobre la piel es capaz de penetrar en la epidermis y de metabolizarse rápidamente. Tiene </a:t>
            </a:r>
            <a:r>
              <a:rPr lang="es-ES" sz="1600" b="1" dirty="0">
                <a:latin typeface="TT Commons Light" panose="02000506030000020003" pitchFamily="50" charset="0"/>
              </a:rPr>
              <a:t>acción sinérgica con la </a:t>
            </a:r>
            <a:r>
              <a:rPr lang="es-ES" sz="1600" b="1" dirty="0" err="1">
                <a:latin typeface="TT Commons Light" panose="02000506030000020003" pitchFamily="50" charset="0"/>
              </a:rPr>
              <a:t>niacinamida</a:t>
            </a:r>
            <a:r>
              <a:rPr lang="es-ES" sz="1600" dirty="0">
                <a:latin typeface="TT Commons Light" panose="02000506030000020003" pitchFamily="50" charset="0"/>
              </a:rPr>
              <a:t> en su acción contra el envejecimiento cutáneo.</a:t>
            </a:r>
          </a:p>
          <a:p>
            <a:pPr algn="just"/>
            <a:endParaRPr lang="en-US" sz="1600" dirty="0">
              <a:latin typeface="TT Commons Light" panose="02000506030000020003" pitchFamily="50" charset="0"/>
            </a:endParaRPr>
          </a:p>
          <a:p>
            <a:pPr algn="just"/>
            <a:r>
              <a:rPr lang="es-ES" sz="1600" dirty="0">
                <a:latin typeface="TT Commons Light" panose="02000506030000020003" pitchFamily="50" charset="0"/>
              </a:rPr>
              <a:t>Es un ingrediente </a:t>
            </a:r>
            <a:r>
              <a:rPr lang="es-ES" sz="1600" b="1" dirty="0">
                <a:latin typeface="TT Commons Light" panose="02000506030000020003" pitchFamily="50" charset="0"/>
              </a:rPr>
              <a:t>reparador</a:t>
            </a:r>
            <a:r>
              <a:rPr lang="es-ES" sz="1600" dirty="0">
                <a:latin typeface="TT Commons Light" panose="02000506030000020003" pitchFamily="50" charset="0"/>
              </a:rPr>
              <a:t> que promueve los procesos de regeneración de la piel ayudando </a:t>
            </a:r>
            <a:r>
              <a:rPr lang="es-ES" sz="1600" b="1" dirty="0">
                <a:latin typeface="TT Commons Light" panose="02000506030000020003" pitchFamily="50" charset="0"/>
              </a:rPr>
              <a:t>reparar la función barrera </a:t>
            </a:r>
            <a:r>
              <a:rPr lang="es-ES" sz="1600" dirty="0">
                <a:latin typeface="TT Commons Light" panose="02000506030000020003" pitchFamily="50" charset="0"/>
              </a:rPr>
              <a:t>y, por tanto, a reducir su pérdida de agua. Además es capaz de atraer y retener el agua por lo que aumenta sus </a:t>
            </a:r>
            <a:r>
              <a:rPr lang="es-ES" sz="1600" b="1" dirty="0">
                <a:latin typeface="TT Commons Light" panose="02000506030000020003" pitchFamily="50" charset="0"/>
              </a:rPr>
              <a:t>propiedades humectantes</a:t>
            </a:r>
            <a:r>
              <a:rPr lang="es-ES" sz="1600" dirty="0">
                <a:latin typeface="TT Commons Light" panose="02000506030000020003" pitchFamily="50" charset="0"/>
              </a:rPr>
              <a:t>. Por último tiene un efecto calmante.</a:t>
            </a:r>
            <a:endParaRPr lang="en-US" sz="1600" dirty="0">
              <a:latin typeface="TT Commons Light" panose="02000506030000020003" pitchFamily="50" charset="0"/>
            </a:endParaRPr>
          </a:p>
        </p:txBody>
      </p:sp>
      <p:sp>
        <p:nvSpPr>
          <p:cNvPr id="17" name="Título 8"/>
          <p:cNvSpPr>
            <a:spLocks noGrp="1"/>
          </p:cNvSpPr>
          <p:nvPr>
            <p:ph type="title"/>
          </p:nvPr>
        </p:nvSpPr>
        <p:spPr>
          <a:xfrm>
            <a:off x="699717" y="399559"/>
            <a:ext cx="1912703" cy="424603"/>
          </a:xfrm>
        </p:spPr>
        <p:txBody>
          <a:bodyPr/>
          <a:lstStyle/>
          <a:p>
            <a:r>
              <a:rPr lang="es-ES" sz="2399" spc="300" dirty="0" smtClean="0"/>
              <a:t>INGREDIENTES</a:t>
            </a:r>
            <a:endParaRPr lang="es-ES" sz="2399" spc="300" dirty="0"/>
          </a:p>
        </p:txBody>
      </p:sp>
    </p:spTree>
    <p:extLst>
      <p:ext uri="{BB962C8B-B14F-4D97-AF65-F5344CB8AC3E}">
        <p14:creationId xmlns:p14="http://schemas.microsoft.com/office/powerpoint/2010/main" val="3078570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43496" y="1200522"/>
            <a:ext cx="8093951" cy="4524315"/>
          </a:xfrm>
          <a:prstGeom prst="rect">
            <a:avLst/>
          </a:prstGeom>
          <a:noFill/>
        </p:spPr>
        <p:txBody>
          <a:bodyPr wrap="square" rtlCol="0">
            <a:spAutoFit/>
          </a:bodyPr>
          <a:lstStyle/>
          <a:p>
            <a:pPr algn="l" rtl="0"/>
            <a:r>
              <a:rPr lang="en-US" sz="1600" b="1" dirty="0" err="1" smtClean="0">
                <a:latin typeface="TT Commons Light" panose="02000506030000020003" pitchFamily="50" charset="0"/>
              </a:rPr>
              <a:t>Palmitato</a:t>
            </a:r>
            <a:r>
              <a:rPr lang="en-US" sz="1600" b="1" dirty="0" smtClean="0">
                <a:latin typeface="TT Commons Light" panose="02000506030000020003" pitchFamily="50" charset="0"/>
              </a:rPr>
              <a:t> </a:t>
            </a:r>
            <a:r>
              <a:rPr lang="en-US" sz="1600" b="1" dirty="0">
                <a:latin typeface="TT Commons Light" panose="02000506030000020003" pitchFamily="50" charset="0"/>
              </a:rPr>
              <a:t>de </a:t>
            </a:r>
            <a:r>
              <a:rPr lang="en-US" sz="1600" b="1" dirty="0" smtClean="0">
                <a:latin typeface="TT Commons Light" panose="02000506030000020003" pitchFamily="50" charset="0"/>
              </a:rPr>
              <a:t>retinol: </a:t>
            </a:r>
            <a:r>
              <a:rPr lang="en-US" sz="1600" dirty="0" err="1" smtClean="0">
                <a:latin typeface="TT Commons Light" panose="02000506030000020003" pitchFamily="50" charset="0"/>
              </a:rPr>
              <a:t>Aumenta</a:t>
            </a:r>
            <a:r>
              <a:rPr lang="en-US" sz="1600" dirty="0" smtClean="0">
                <a:latin typeface="TT Commons Light" panose="02000506030000020003" pitchFamily="50" charset="0"/>
              </a:rPr>
              <a:t> </a:t>
            </a:r>
            <a:r>
              <a:rPr lang="en-US" sz="1600" dirty="0">
                <a:latin typeface="TT Commons Light" panose="02000506030000020003" pitchFamily="50" charset="0"/>
              </a:rPr>
              <a:t>la regeneración </a:t>
            </a:r>
            <a:r>
              <a:rPr lang="en-US" sz="1600" dirty="0" err="1">
                <a:latin typeface="TT Commons Light" panose="02000506030000020003" pitchFamily="50" charset="0"/>
              </a:rPr>
              <a:t>celular</a:t>
            </a:r>
            <a:r>
              <a:rPr lang="en-US" sz="1600" dirty="0">
                <a:latin typeface="TT Commons Light" panose="02000506030000020003" pitchFamily="50" charset="0"/>
              </a:rPr>
              <a:t> </a:t>
            </a:r>
            <a:r>
              <a:rPr lang="en-US" sz="1600" dirty="0" smtClean="0">
                <a:latin typeface="TT Commons Light" panose="02000506030000020003" pitchFamily="50" charset="0"/>
              </a:rPr>
              <a:t>y </a:t>
            </a:r>
            <a:r>
              <a:rPr lang="en-US" sz="1600" b="1" dirty="0" err="1" smtClean="0">
                <a:latin typeface="TT Commons Light" panose="02000506030000020003" pitchFamily="50" charset="0"/>
              </a:rPr>
              <a:t>estimula</a:t>
            </a:r>
            <a:r>
              <a:rPr lang="en-US" sz="1600" b="1" dirty="0" smtClean="0">
                <a:latin typeface="TT Commons Light" panose="02000506030000020003" pitchFamily="50" charset="0"/>
              </a:rPr>
              <a:t> </a:t>
            </a:r>
            <a:r>
              <a:rPr lang="en-US" sz="1600" b="1" dirty="0">
                <a:latin typeface="TT Commons Light" panose="02000506030000020003" pitchFamily="50" charset="0"/>
              </a:rPr>
              <a:t>el colágeno y </a:t>
            </a:r>
            <a:r>
              <a:rPr lang="en-US" sz="1600" b="1" dirty="0" smtClean="0">
                <a:latin typeface="TT Commons Light" panose="02000506030000020003" pitchFamily="50" charset="0"/>
              </a:rPr>
              <a:t>la</a:t>
            </a:r>
            <a:r>
              <a:rPr lang="en-US" sz="1600" dirty="0">
                <a:latin typeface="TT Commons Light" panose="02000506030000020003" pitchFamily="50" charset="0"/>
              </a:rPr>
              <a:t> </a:t>
            </a:r>
            <a:r>
              <a:rPr lang="en-US" sz="1600" dirty="0" err="1" smtClean="0">
                <a:latin typeface="TT Commons Light" panose="02000506030000020003" pitchFamily="50" charset="0"/>
              </a:rPr>
              <a:t>síntesis</a:t>
            </a:r>
            <a:r>
              <a:rPr lang="en-US" sz="1600" dirty="0" smtClean="0">
                <a:latin typeface="TT Commons Light" panose="02000506030000020003" pitchFamily="50" charset="0"/>
              </a:rPr>
              <a:t> de</a:t>
            </a:r>
            <a:r>
              <a:rPr lang="en-US" sz="1600" b="1" dirty="0" smtClean="0">
                <a:latin typeface="TT Commons Light" panose="02000506030000020003" pitchFamily="50" charset="0"/>
              </a:rPr>
              <a:t> </a:t>
            </a:r>
            <a:r>
              <a:rPr lang="en-US" sz="1600" b="1" dirty="0" err="1" smtClean="0">
                <a:latin typeface="TT Commons Light" panose="02000506030000020003" pitchFamily="50" charset="0"/>
              </a:rPr>
              <a:t>elastina</a:t>
            </a:r>
            <a:r>
              <a:rPr lang="en-US" sz="1600" dirty="0" smtClean="0">
                <a:latin typeface="TT Commons Light" panose="02000506030000020003" pitchFamily="50" charset="0"/>
              </a:rPr>
              <a:t>, </a:t>
            </a:r>
            <a:r>
              <a:rPr lang="en-US" sz="1600" dirty="0">
                <a:latin typeface="TT Commons Light" panose="02000506030000020003" pitchFamily="50" charset="0"/>
              </a:rPr>
              <a:t>aumentando la elasticidad y tersura de la piel y reduciendo la profundidad de las arrugas y líneas de expresión. Proporciona un efecto exfoliante que ayuda a desvanecer las manchas. Además, tiene un potente efecto neutralizador de radicales libres que proporciona </a:t>
            </a:r>
            <a:r>
              <a:rPr lang="en-US" sz="1600" dirty="0" err="1">
                <a:latin typeface="TT Commons Light" panose="02000506030000020003" pitchFamily="50" charset="0"/>
              </a:rPr>
              <a:t>protección</a:t>
            </a:r>
            <a:r>
              <a:rPr lang="en-US" sz="1600" dirty="0">
                <a:latin typeface="TT Commons Light" panose="02000506030000020003" pitchFamily="50" charset="0"/>
              </a:rPr>
              <a:t> </a:t>
            </a:r>
            <a:r>
              <a:rPr lang="en-US" sz="1600" dirty="0" smtClean="0">
                <a:latin typeface="TT Commons Light" panose="02000506030000020003" pitchFamily="50" charset="0"/>
              </a:rPr>
              <a:t>contra el </a:t>
            </a:r>
            <a:r>
              <a:rPr lang="en-US" sz="1600" dirty="0" err="1" smtClean="0">
                <a:latin typeface="TT Commons Light" panose="02000506030000020003" pitchFamily="50" charset="0"/>
              </a:rPr>
              <a:t>fotoenvejecimiento</a:t>
            </a:r>
            <a:r>
              <a:rPr lang="en-US" sz="1600" dirty="0">
                <a:latin typeface="TT Commons Light" panose="02000506030000020003" pitchFamily="50" charset="0"/>
              </a:rPr>
              <a:t>.</a:t>
            </a:r>
          </a:p>
          <a:p>
            <a:pPr algn="l" rtl="0"/>
            <a:endParaRPr lang="en-US" sz="1600" dirty="0">
              <a:latin typeface="TT Commons Light" panose="02000506030000020003" pitchFamily="50" charset="0"/>
            </a:endParaRPr>
          </a:p>
          <a:p>
            <a:pPr algn="l" rtl="0"/>
            <a:r>
              <a:rPr lang="en-US" sz="1600" b="1" dirty="0" smtClean="0">
                <a:latin typeface="TT Commons Light" panose="02000506030000020003" pitchFamily="50" charset="0"/>
              </a:rPr>
              <a:t>Manteca de </a:t>
            </a:r>
            <a:r>
              <a:rPr lang="en-US" sz="1600" b="1" dirty="0" err="1" smtClean="0">
                <a:latin typeface="TT Commons Light" panose="02000506030000020003" pitchFamily="50" charset="0"/>
              </a:rPr>
              <a:t>Karité</a:t>
            </a:r>
            <a:r>
              <a:rPr lang="en-US" sz="1600" b="1" dirty="0" smtClean="0">
                <a:latin typeface="TT Commons Light" panose="02000506030000020003" pitchFamily="50" charset="0"/>
              </a:rPr>
              <a:t>: </a:t>
            </a:r>
            <a:r>
              <a:rPr lang="en-US" sz="1600" b="1" dirty="0" err="1" smtClean="0">
                <a:latin typeface="TT Commons Light" panose="02000506030000020003" pitchFamily="50" charset="0"/>
              </a:rPr>
              <a:t>Poderoso</a:t>
            </a:r>
            <a:r>
              <a:rPr lang="en-US" sz="1600" b="1" dirty="0" smtClean="0">
                <a:latin typeface="TT Commons Light" panose="02000506030000020003" pitchFamily="50" charset="0"/>
              </a:rPr>
              <a:t> </a:t>
            </a:r>
            <a:r>
              <a:rPr lang="en-US" sz="1600" dirty="0" err="1" smtClean="0">
                <a:latin typeface="TT Commons Light" panose="02000506030000020003" pitchFamily="50" charset="0"/>
              </a:rPr>
              <a:t>ingrediente</a:t>
            </a:r>
            <a:r>
              <a:rPr lang="en-US" sz="1600" dirty="0" smtClean="0">
                <a:latin typeface="TT Commons Light" panose="02000506030000020003" pitchFamily="50" charset="0"/>
              </a:rPr>
              <a:t> </a:t>
            </a:r>
            <a:r>
              <a:rPr lang="en-US" sz="1600" b="1" dirty="0" err="1" smtClean="0">
                <a:latin typeface="TT Commons Light" panose="02000506030000020003" pitchFamily="50" charset="0"/>
              </a:rPr>
              <a:t>nutritivo</a:t>
            </a:r>
            <a:r>
              <a:rPr lang="en-US" sz="1600" b="1" dirty="0" smtClean="0">
                <a:latin typeface="TT Commons Light" panose="02000506030000020003" pitchFamily="50" charset="0"/>
              </a:rPr>
              <a:t> </a:t>
            </a:r>
            <a:r>
              <a:rPr lang="en-US" sz="1600" dirty="0">
                <a:latin typeface="TT Commons Light" panose="02000506030000020003" pitchFamily="50" charset="0"/>
              </a:rPr>
              <a:t>con </a:t>
            </a:r>
            <a:r>
              <a:rPr lang="en-US" sz="1600" dirty="0" smtClean="0">
                <a:latin typeface="TT Commons Light" panose="02000506030000020003" pitchFamily="50" charset="0"/>
              </a:rPr>
              <a:t> </a:t>
            </a:r>
            <a:r>
              <a:rPr lang="en-US" sz="1600" dirty="0" err="1" smtClean="0">
                <a:latin typeface="TT Commons Light" panose="02000506030000020003" pitchFamily="50" charset="0"/>
              </a:rPr>
              <a:t>propiedades</a:t>
            </a:r>
            <a:r>
              <a:rPr lang="en-US" sz="1600" dirty="0" smtClean="0">
                <a:latin typeface="TT Commons Light" panose="02000506030000020003" pitchFamily="50" charset="0"/>
              </a:rPr>
              <a:t> </a:t>
            </a:r>
            <a:r>
              <a:rPr lang="en-US" sz="1600" dirty="0">
                <a:latin typeface="TT Commons Light" panose="02000506030000020003" pitchFamily="50" charset="0"/>
              </a:rPr>
              <a:t>suavizantes y restauradoras del equilibrio de la piel. Además, es un potente regenerador celular de origen natural. Aporta vitalidad y luminosidad y mejora la barrera cutánea evitando así la deshidratación excesiva y protegiéndola de las agresiones climáticas y la polución. Es muy eficaz regenerando pieles envejecidas, secas, deshidratadas, irritadas y de color </a:t>
            </a:r>
            <a:r>
              <a:rPr lang="en-US" sz="1600" dirty="0" err="1">
                <a:latin typeface="TT Commons Light" panose="02000506030000020003" pitchFamily="50" charset="0"/>
              </a:rPr>
              <a:t>apagado</a:t>
            </a:r>
            <a:r>
              <a:rPr lang="en-US" sz="1600" dirty="0" smtClean="0">
                <a:latin typeface="TT Commons Light" panose="02000506030000020003" pitchFamily="50" charset="0"/>
              </a:rPr>
              <a:t>.</a:t>
            </a:r>
          </a:p>
          <a:p>
            <a:pPr algn="l" rtl="0"/>
            <a:endParaRPr lang="es-ES" sz="1600" dirty="0">
              <a:latin typeface="TT Commons Light" panose="02000506030000020003" pitchFamily="50" charset="0"/>
            </a:endParaRPr>
          </a:p>
          <a:p>
            <a:r>
              <a:rPr lang="es-ES" sz="1600" b="1" dirty="0" err="1" smtClean="0">
                <a:latin typeface="TT Commons Light" panose="02000506030000020003" pitchFamily="50" charset="0"/>
              </a:rPr>
              <a:t>Hypericum</a:t>
            </a:r>
            <a:r>
              <a:rPr lang="es-ES" sz="1600" b="1" dirty="0" smtClean="0">
                <a:latin typeface="TT Commons Light" panose="02000506030000020003" pitchFamily="50" charset="0"/>
              </a:rPr>
              <a:t> </a:t>
            </a:r>
            <a:r>
              <a:rPr lang="es-ES" sz="1600" b="1" dirty="0" err="1" smtClean="0">
                <a:latin typeface="TT Commons Light" panose="02000506030000020003" pitchFamily="50" charset="0"/>
              </a:rPr>
              <a:t>Perforatum</a:t>
            </a:r>
            <a:r>
              <a:rPr lang="es-ES" sz="1600" dirty="0" smtClean="0">
                <a:latin typeface="TT Commons Light" panose="02000506030000020003" pitchFamily="50" charset="0"/>
              </a:rPr>
              <a:t>: </a:t>
            </a:r>
            <a:r>
              <a:rPr lang="es-ES" sz="1600" dirty="0">
                <a:latin typeface="TT Commons Light" panose="02000506030000020003" pitchFamily="50" charset="0"/>
              </a:rPr>
              <a:t>conocido como </a:t>
            </a:r>
            <a:r>
              <a:rPr lang="es-ES" sz="1600" dirty="0" smtClean="0">
                <a:latin typeface="TT Commons Light" panose="02000506030000020003" pitchFamily="50" charset="0"/>
              </a:rPr>
              <a:t>hierba </a:t>
            </a:r>
            <a:r>
              <a:rPr lang="es-ES" sz="1600" dirty="0">
                <a:latin typeface="TT Commons Light" panose="02000506030000020003" pitchFamily="50" charset="0"/>
              </a:rPr>
              <a:t>de San Juan, puede ayudar a reducir la </a:t>
            </a:r>
            <a:r>
              <a:rPr lang="es-ES" sz="1600" dirty="0" smtClean="0">
                <a:latin typeface="TT Commons Light" panose="02000506030000020003" pitchFamily="50" charset="0"/>
              </a:rPr>
              <a:t>hinchazón y </a:t>
            </a:r>
            <a:r>
              <a:rPr lang="es-ES" sz="1600" dirty="0">
                <a:latin typeface="TT Commons Light" panose="02000506030000020003" pitchFamily="50" charset="0"/>
              </a:rPr>
              <a:t>calmar la piel irritada. También tiene propiedades antioxidantes, lo que </a:t>
            </a:r>
            <a:r>
              <a:rPr lang="es-ES" sz="1600" dirty="0" err="1">
                <a:latin typeface="TT Commons Light" panose="02000506030000020003" pitchFamily="50" charset="0"/>
              </a:rPr>
              <a:t>signiﬁca</a:t>
            </a:r>
            <a:r>
              <a:rPr lang="es-ES" sz="1600" dirty="0">
                <a:latin typeface="TT Commons Light" panose="02000506030000020003" pitchFamily="50" charset="0"/>
              </a:rPr>
              <a:t> que puede ayudar a proteger la piel </a:t>
            </a:r>
            <a:r>
              <a:rPr lang="es-ES" sz="1600" dirty="0" smtClean="0">
                <a:latin typeface="TT Commons Light" panose="02000506030000020003" pitchFamily="50" charset="0"/>
              </a:rPr>
              <a:t>del </a:t>
            </a:r>
            <a:r>
              <a:rPr lang="es-ES" sz="1600" dirty="0">
                <a:latin typeface="TT Commons Light" panose="02000506030000020003" pitchFamily="50" charset="0"/>
              </a:rPr>
              <a:t>envejecimiento prematuro. Además, el aceite de </a:t>
            </a:r>
            <a:r>
              <a:rPr lang="es-ES" sz="1600" dirty="0" err="1">
                <a:latin typeface="TT Commons Light" panose="02000506030000020003" pitchFamily="50" charset="0"/>
              </a:rPr>
              <a:t>Hypericum</a:t>
            </a:r>
            <a:r>
              <a:rPr lang="es-ES" sz="1600" dirty="0">
                <a:latin typeface="TT Commons Light" panose="02000506030000020003" pitchFamily="50" charset="0"/>
              </a:rPr>
              <a:t> </a:t>
            </a:r>
            <a:r>
              <a:rPr lang="es-ES" sz="1600" dirty="0" err="1">
                <a:latin typeface="TT Commons Light" panose="02000506030000020003" pitchFamily="50" charset="0"/>
              </a:rPr>
              <a:t>perforatum</a:t>
            </a:r>
            <a:r>
              <a:rPr lang="es-ES" sz="1600" dirty="0">
                <a:latin typeface="TT Commons Light" panose="02000506030000020003" pitchFamily="50" charset="0"/>
              </a:rPr>
              <a:t> tiene un efecto positivo en la regeneración cutánea, lo que puede mejorar la apariencia y la salud general de la piel.</a:t>
            </a:r>
            <a:endParaRPr lang="en-US" sz="1600" dirty="0">
              <a:latin typeface="TT Commons Light" panose="02000506030000020003" pitchFamily="50" charset="0"/>
            </a:endParaRPr>
          </a:p>
          <a:p>
            <a:pPr algn="l" rtl="0"/>
            <a:endParaRPr lang="en-US" sz="1600" dirty="0">
              <a:latin typeface="TT Commons Light" panose="02000506030000020003" pitchFamily="50" charset="0"/>
            </a:endParaRPr>
          </a:p>
        </p:txBody>
      </p:sp>
      <p:sp>
        <p:nvSpPr>
          <p:cNvPr id="17" name="Título 8"/>
          <p:cNvSpPr>
            <a:spLocks noGrp="1"/>
          </p:cNvSpPr>
          <p:nvPr>
            <p:ph type="title"/>
          </p:nvPr>
        </p:nvSpPr>
        <p:spPr>
          <a:xfrm>
            <a:off x="699717" y="399559"/>
            <a:ext cx="1763624" cy="424603"/>
          </a:xfrm>
        </p:spPr>
        <p:txBody>
          <a:bodyPr/>
          <a:lstStyle/>
          <a:p>
            <a:pPr algn="l" rtl="0"/>
            <a:r>
              <a:rPr lang="es-ES" sz="2399" spc="300" dirty="0" smtClean="0"/>
              <a:t>INGREDIENTES</a:t>
            </a:r>
            <a:endParaRPr lang="es-ES" sz="2399" spc="300" dirty="0"/>
          </a:p>
        </p:txBody>
      </p:sp>
    </p:spTree>
    <p:extLst>
      <p:ext uri="{BB962C8B-B14F-4D97-AF65-F5344CB8AC3E}">
        <p14:creationId xmlns:p14="http://schemas.microsoft.com/office/powerpoint/2010/main" val="2963110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1102037" y="3028268"/>
            <a:ext cx="8260659" cy="738215"/>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PRODUCTOS PARA EL CUIDADO EN CASA</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3737418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p:nvPr/>
        </p:nvSpPr>
        <p:spPr>
          <a:xfrm>
            <a:off x="704556" y="1161650"/>
            <a:ext cx="1569278" cy="745697"/>
          </a:xfrm>
          <a:prstGeom prst="rect">
            <a:avLst/>
          </a:prstGeom>
        </p:spPr>
        <p:txBody>
          <a:bodyPr vert="horz" wrap="square" lIns="0" tIns="7168" rIns="0" bIns="0" rtlCol="0">
            <a:spAutoFit/>
          </a:bodyPr>
          <a:lstStyle/>
          <a:p>
            <a:pPr marL="6810" marR="2867" indent="2867" algn="ctr">
              <a:spcBef>
                <a:spcPts val="56"/>
              </a:spcBef>
            </a:pPr>
            <a:r>
              <a:rPr lang="es-ES" sz="1600" b="1" dirty="0">
                <a:latin typeface="TT Commons" panose="02000506040000020004" pitchFamily="50" charset="0"/>
                <a:cs typeface="Carlito"/>
              </a:rPr>
              <a:t>Doble </a:t>
            </a:r>
            <a:r>
              <a:rPr lang="es-ES" sz="1600" b="1" dirty="0" err="1">
                <a:latin typeface="TT Commons" panose="02000506040000020004" pitchFamily="50" charset="0"/>
                <a:cs typeface="Carlito"/>
              </a:rPr>
              <a:t>serum</a:t>
            </a:r>
            <a:r>
              <a:rPr lang="es-ES" sz="1600" b="1" dirty="0">
                <a:latin typeface="TT Commons" panose="02000506040000020004" pitchFamily="50" charset="0"/>
                <a:cs typeface="Carlito"/>
              </a:rPr>
              <a:t> intensivo antiarrugas</a:t>
            </a:r>
            <a:endParaRPr sz="1600" dirty="0">
              <a:latin typeface="TT Commons" panose="02000506040000020004" pitchFamily="50" charset="0"/>
              <a:cs typeface="Carlito"/>
            </a:endParaRPr>
          </a:p>
        </p:txBody>
      </p:sp>
      <p:sp>
        <p:nvSpPr>
          <p:cNvPr id="29" name="object 29"/>
          <p:cNvSpPr/>
          <p:nvPr/>
        </p:nvSpPr>
        <p:spPr>
          <a:xfrm>
            <a:off x="8350224" y="4725712"/>
            <a:ext cx="1039086" cy="425785"/>
          </a:xfrm>
          <a:prstGeom prst="rect">
            <a:avLst/>
          </a:prstGeom>
          <a:blipFill>
            <a:blip r:embed="rId2" cstate="print"/>
            <a:stretch>
              <a:fillRect/>
            </a:stretch>
          </a:blipFill>
        </p:spPr>
        <p:txBody>
          <a:bodyPr wrap="square" lIns="0" tIns="0" rIns="0" bIns="0" rtlCol="0"/>
          <a:lstStyle/>
          <a:p>
            <a:endParaRPr sz="597"/>
          </a:p>
        </p:txBody>
      </p:sp>
      <p:sp>
        <p:nvSpPr>
          <p:cNvPr id="42" name="Título 41"/>
          <p:cNvSpPr>
            <a:spLocks noGrp="1"/>
          </p:cNvSpPr>
          <p:nvPr>
            <p:ph type="title"/>
          </p:nvPr>
        </p:nvSpPr>
        <p:spPr>
          <a:xfrm>
            <a:off x="699717" y="444913"/>
            <a:ext cx="3554024" cy="332307"/>
          </a:xfrm>
        </p:spPr>
        <p:txBody>
          <a:bodyPr/>
          <a:lstStyle/>
          <a:p>
            <a:r>
              <a:rPr lang="es-ES" sz="2399" spc="300" dirty="0">
                <a:solidFill>
                  <a:schemeClr val="tx1"/>
                </a:solidFill>
                <a:latin typeface="Bebas Neue Regular" panose="00000500000000000000" pitchFamily="50" charset="0"/>
              </a:rPr>
              <a:t>Productos línea VITAL AGE</a:t>
            </a:r>
          </a:p>
        </p:txBody>
      </p:sp>
      <p:sp>
        <p:nvSpPr>
          <p:cNvPr id="50" name="object 8"/>
          <p:cNvSpPr/>
          <p:nvPr/>
        </p:nvSpPr>
        <p:spPr>
          <a:xfrm>
            <a:off x="905836" y="4732836"/>
            <a:ext cx="1534544" cy="425785"/>
          </a:xfrm>
          <a:prstGeom prst="rect">
            <a:avLst/>
          </a:prstGeom>
          <a:blipFill>
            <a:blip r:embed="rId3" cstate="print"/>
            <a:stretch>
              <a:fillRect/>
            </a:stretch>
          </a:blipFill>
        </p:spPr>
        <p:txBody>
          <a:bodyPr wrap="square" lIns="0" tIns="0" rIns="0" bIns="0" rtlCol="0"/>
          <a:lstStyle/>
          <a:p>
            <a:endParaRPr sz="597"/>
          </a:p>
        </p:txBody>
      </p:sp>
      <p:sp>
        <p:nvSpPr>
          <p:cNvPr id="51" name="object 9"/>
          <p:cNvSpPr/>
          <p:nvPr/>
        </p:nvSpPr>
        <p:spPr>
          <a:xfrm>
            <a:off x="678326" y="4690067"/>
            <a:ext cx="1595508"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52" name="object 10"/>
          <p:cNvSpPr/>
          <p:nvPr/>
        </p:nvSpPr>
        <p:spPr>
          <a:xfrm>
            <a:off x="704556" y="4744877"/>
            <a:ext cx="1941476" cy="331166"/>
          </a:xfrm>
          <a:custGeom>
            <a:avLst/>
            <a:gdLst/>
            <a:ahLst/>
            <a:cxnLst/>
            <a:rect l="l" t="t" r="r" b="b"/>
            <a:pathLst>
              <a:path w="3439795" h="586740">
                <a:moveTo>
                  <a:pt x="0" y="97790"/>
                </a:moveTo>
                <a:lnTo>
                  <a:pt x="7684" y="59723"/>
                </a:lnTo>
                <a:lnTo>
                  <a:pt x="28640" y="28640"/>
                </a:lnTo>
                <a:lnTo>
                  <a:pt x="59723" y="7684"/>
                </a:lnTo>
                <a:lnTo>
                  <a:pt x="97789" y="0"/>
                </a:lnTo>
                <a:lnTo>
                  <a:pt x="3341878" y="0"/>
                </a:lnTo>
                <a:lnTo>
                  <a:pt x="3379928" y="7684"/>
                </a:lnTo>
                <a:lnTo>
                  <a:pt x="3411013" y="28640"/>
                </a:lnTo>
                <a:lnTo>
                  <a:pt x="3431978" y="59723"/>
                </a:lnTo>
                <a:lnTo>
                  <a:pt x="3439667" y="97790"/>
                </a:lnTo>
                <a:lnTo>
                  <a:pt x="3439667" y="488950"/>
                </a:lnTo>
                <a:lnTo>
                  <a:pt x="3431978" y="527011"/>
                </a:lnTo>
                <a:lnTo>
                  <a:pt x="3411013" y="558095"/>
                </a:lnTo>
                <a:lnTo>
                  <a:pt x="3379928" y="579054"/>
                </a:lnTo>
                <a:lnTo>
                  <a:pt x="3341878" y="586740"/>
                </a:lnTo>
                <a:lnTo>
                  <a:pt x="97789" y="586740"/>
                </a:lnTo>
                <a:lnTo>
                  <a:pt x="59723" y="579054"/>
                </a:lnTo>
                <a:lnTo>
                  <a:pt x="28640" y="558095"/>
                </a:lnTo>
                <a:lnTo>
                  <a:pt x="7684" y="527011"/>
                </a:lnTo>
                <a:lnTo>
                  <a:pt x="0" y="488950"/>
                </a:lnTo>
                <a:lnTo>
                  <a:pt x="0" y="97790"/>
                </a:lnTo>
                <a:close/>
              </a:path>
            </a:pathLst>
          </a:custGeom>
          <a:ln w="9144">
            <a:noFill/>
          </a:ln>
        </p:spPr>
        <p:txBody>
          <a:bodyPr wrap="square" lIns="0" tIns="0" rIns="0" bIns="0" rtlCol="0"/>
          <a:lstStyle/>
          <a:p>
            <a:endParaRPr sz="597"/>
          </a:p>
        </p:txBody>
      </p:sp>
      <p:sp>
        <p:nvSpPr>
          <p:cNvPr id="53" name="object 14"/>
          <p:cNvSpPr txBox="1"/>
          <p:nvPr/>
        </p:nvSpPr>
        <p:spPr>
          <a:xfrm>
            <a:off x="1157615" y="4725712"/>
            <a:ext cx="1276994"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SERUM 2</a:t>
            </a:r>
            <a:endParaRPr sz="1600" dirty="0">
              <a:solidFill>
                <a:schemeClr val="tx1">
                  <a:lumMod val="50000"/>
                  <a:lumOff val="50000"/>
                </a:schemeClr>
              </a:solidFill>
              <a:latin typeface="Bebas Neue Regular" panose="00000500000000000000" pitchFamily="50" charset="0"/>
              <a:cs typeface="Carlito"/>
            </a:endParaRPr>
          </a:p>
        </p:txBody>
      </p:sp>
      <p:sp>
        <p:nvSpPr>
          <p:cNvPr id="24" name="object 24"/>
          <p:cNvSpPr txBox="1"/>
          <p:nvPr/>
        </p:nvSpPr>
        <p:spPr>
          <a:xfrm>
            <a:off x="5786098" y="1193749"/>
            <a:ext cx="1920210" cy="745697"/>
          </a:xfrm>
          <a:prstGeom prst="rect">
            <a:avLst/>
          </a:prstGeom>
        </p:spPr>
        <p:txBody>
          <a:bodyPr vert="horz" wrap="square" lIns="0" tIns="7168" rIns="0" bIns="0" rtlCol="0">
            <a:spAutoFit/>
          </a:bodyPr>
          <a:lstStyle/>
          <a:p>
            <a:pPr marL="7168" marR="2867" algn="ctr">
              <a:spcBef>
                <a:spcPts val="56"/>
              </a:spcBef>
            </a:pPr>
            <a:r>
              <a:rPr lang="es-ES" sz="1600" b="1" dirty="0">
                <a:latin typeface="TT Commons" panose="02000506040000020004" pitchFamily="50" charset="0"/>
                <a:cs typeface="Carlito"/>
              </a:rPr>
              <a:t>Crema hidratante </a:t>
            </a:r>
            <a:r>
              <a:rPr lang="es-ES" sz="1600" dirty="0">
                <a:latin typeface="TT Commons" panose="02000506040000020004" pitchFamily="50" charset="0"/>
                <a:cs typeface="Carlito"/>
              </a:rPr>
              <a:t>difumina las líneas de expresión</a:t>
            </a:r>
            <a:r>
              <a:rPr sz="1600" dirty="0">
                <a:latin typeface="TT Commons" panose="02000506040000020004" pitchFamily="50" charset="0"/>
                <a:cs typeface="Carlito"/>
              </a:rPr>
              <a:t>.</a:t>
            </a:r>
          </a:p>
        </p:txBody>
      </p:sp>
      <p:sp>
        <p:nvSpPr>
          <p:cNvPr id="47" name="object 9"/>
          <p:cNvSpPr/>
          <p:nvPr/>
        </p:nvSpPr>
        <p:spPr>
          <a:xfrm>
            <a:off x="5963287" y="4709894"/>
            <a:ext cx="1595507"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54" name="object 20"/>
          <p:cNvSpPr txBox="1"/>
          <p:nvPr/>
        </p:nvSpPr>
        <p:spPr>
          <a:xfrm>
            <a:off x="6049278" y="4757923"/>
            <a:ext cx="1649734"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WRINKLE ATTACK DAY</a:t>
            </a:r>
            <a:endParaRPr sz="1600" dirty="0">
              <a:solidFill>
                <a:schemeClr val="tx1">
                  <a:lumMod val="50000"/>
                  <a:lumOff val="50000"/>
                </a:schemeClr>
              </a:solidFill>
              <a:latin typeface="Bebas Neue Regular" panose="00000500000000000000" pitchFamily="50" charset="0"/>
              <a:cs typeface="Carlito"/>
            </a:endParaRPr>
          </a:p>
        </p:txBody>
      </p:sp>
      <p:sp>
        <p:nvSpPr>
          <p:cNvPr id="35" name="object 35"/>
          <p:cNvSpPr txBox="1"/>
          <p:nvPr/>
        </p:nvSpPr>
        <p:spPr>
          <a:xfrm>
            <a:off x="7597051" y="1185147"/>
            <a:ext cx="1941476" cy="499544"/>
          </a:xfrm>
          <a:prstGeom prst="rect">
            <a:avLst/>
          </a:prstGeom>
        </p:spPr>
        <p:txBody>
          <a:bodyPr vert="horz" wrap="square" lIns="0" tIns="7168" rIns="0" bIns="0" rtlCol="0">
            <a:spAutoFit/>
          </a:bodyPr>
          <a:lstStyle/>
          <a:p>
            <a:pPr marL="7168" marR="2867" indent="-717" algn="ctr">
              <a:spcBef>
                <a:spcPts val="56"/>
              </a:spcBef>
            </a:pPr>
            <a:r>
              <a:rPr lang="es-ES" sz="1600" b="1" dirty="0">
                <a:latin typeface="TT Commons" panose="02000506040000020004" pitchFamily="50" charset="0"/>
                <a:cs typeface="Carlito"/>
              </a:rPr>
              <a:t>Contorno de ojos</a:t>
            </a:r>
            <a:r>
              <a:rPr sz="1600" dirty="0">
                <a:latin typeface="TT Commons" panose="02000506040000020004" pitchFamily="50" charset="0"/>
                <a:cs typeface="Carlito"/>
              </a:rPr>
              <a:t>,  </a:t>
            </a:r>
            <a:r>
              <a:rPr lang="es-ES" sz="1600" dirty="0">
                <a:latin typeface="TT Commons" panose="02000506040000020004" pitchFamily="50" charset="0"/>
                <a:cs typeface="Carlito"/>
              </a:rPr>
              <a:t>corrector de arrugas</a:t>
            </a:r>
            <a:endParaRPr sz="1600" dirty="0">
              <a:latin typeface="TT Commons" panose="02000506040000020004" pitchFamily="50" charset="0"/>
              <a:cs typeface="Carlito"/>
            </a:endParaRPr>
          </a:p>
        </p:txBody>
      </p:sp>
      <p:sp>
        <p:nvSpPr>
          <p:cNvPr id="46" name="object 9"/>
          <p:cNvSpPr/>
          <p:nvPr/>
        </p:nvSpPr>
        <p:spPr>
          <a:xfrm>
            <a:off x="7770034" y="4709894"/>
            <a:ext cx="1595508"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56" name="object 32"/>
          <p:cNvSpPr txBox="1"/>
          <p:nvPr/>
        </p:nvSpPr>
        <p:spPr>
          <a:xfrm>
            <a:off x="7996403" y="4743128"/>
            <a:ext cx="1353162"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EYE WRINKLE ATTACK</a:t>
            </a:r>
            <a:endParaRPr sz="1600" dirty="0">
              <a:solidFill>
                <a:schemeClr val="tx1">
                  <a:lumMod val="50000"/>
                  <a:lumOff val="50000"/>
                </a:schemeClr>
              </a:solidFill>
              <a:latin typeface="Bebas Neue Regular" panose="00000500000000000000" pitchFamily="50" charset="0"/>
              <a:cs typeface="Carlito"/>
            </a:endParaRPr>
          </a:p>
        </p:txBody>
      </p:sp>
      <p:sp>
        <p:nvSpPr>
          <p:cNvPr id="25" name="object 25"/>
          <p:cNvSpPr txBox="1"/>
          <p:nvPr/>
        </p:nvSpPr>
        <p:spPr>
          <a:xfrm>
            <a:off x="3980177" y="1193749"/>
            <a:ext cx="1896638" cy="512365"/>
          </a:xfrm>
          <a:prstGeom prst="rect">
            <a:avLst/>
          </a:prstGeom>
        </p:spPr>
        <p:txBody>
          <a:bodyPr vert="horz" wrap="square" lIns="0" tIns="7168" rIns="0" bIns="0" rtlCol="0">
            <a:spAutoFit/>
          </a:bodyPr>
          <a:lstStyle/>
          <a:p>
            <a:pPr marL="6810" marR="2867" indent="2867" algn="ctr">
              <a:spcBef>
                <a:spcPts val="56"/>
              </a:spcBef>
            </a:pPr>
            <a:r>
              <a:rPr lang="es-ES" sz="1600" b="1" dirty="0">
                <a:latin typeface="TT Commons" panose="02000506040000020004" pitchFamily="50" charset="0"/>
                <a:cs typeface="Carlito"/>
              </a:rPr>
              <a:t>Crema </a:t>
            </a:r>
            <a:r>
              <a:rPr lang="es-ES" sz="1600" b="1" dirty="0" err="1">
                <a:latin typeface="TT Commons" panose="02000506040000020004" pitchFamily="50" charset="0"/>
                <a:cs typeface="Carlito"/>
              </a:rPr>
              <a:t>antiedad</a:t>
            </a:r>
            <a:r>
              <a:rPr sz="1600" dirty="0">
                <a:latin typeface="TT Commons" panose="02000506040000020004" pitchFamily="50" charset="0"/>
                <a:cs typeface="Carlito"/>
              </a:rPr>
              <a:t> </a:t>
            </a:r>
            <a:endParaRPr lang="es-ES" sz="1600" dirty="0">
              <a:latin typeface="TT Commons" panose="02000506040000020004" pitchFamily="50" charset="0"/>
              <a:cs typeface="Carlito"/>
            </a:endParaRPr>
          </a:p>
          <a:p>
            <a:pPr marL="6810" marR="2867" indent="2867" algn="ctr">
              <a:spcBef>
                <a:spcPts val="56"/>
              </a:spcBef>
            </a:pPr>
            <a:r>
              <a:rPr lang="es-ES" sz="1600" dirty="0">
                <a:latin typeface="TT Commons" panose="02000506040000020004" pitchFamily="50" charset="0"/>
                <a:cs typeface="Carlito"/>
              </a:rPr>
              <a:t>de noche</a:t>
            </a:r>
            <a:endParaRPr sz="1600" dirty="0">
              <a:latin typeface="TT Commons" panose="02000506040000020004" pitchFamily="50" charset="0"/>
              <a:cs typeface="Carlito"/>
            </a:endParaRPr>
          </a:p>
        </p:txBody>
      </p:sp>
      <p:sp>
        <p:nvSpPr>
          <p:cNvPr id="48" name="object 9"/>
          <p:cNvSpPr/>
          <p:nvPr/>
        </p:nvSpPr>
        <p:spPr>
          <a:xfrm>
            <a:off x="4156559" y="4697671"/>
            <a:ext cx="1595508"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55" name="object 26"/>
          <p:cNvSpPr txBox="1"/>
          <p:nvPr/>
        </p:nvSpPr>
        <p:spPr>
          <a:xfrm>
            <a:off x="4201356" y="4736559"/>
            <a:ext cx="1705487"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WRINKLE ATTCK NIGHT</a:t>
            </a:r>
            <a:endParaRPr sz="1600" dirty="0">
              <a:solidFill>
                <a:schemeClr val="tx1">
                  <a:lumMod val="50000"/>
                  <a:lumOff val="50000"/>
                </a:schemeClr>
              </a:solidFill>
              <a:latin typeface="Bebas Neue Regular" panose="00000500000000000000" pitchFamily="50" charset="0"/>
              <a:cs typeface="Carlito"/>
            </a:endParaRPr>
          </a:p>
        </p:txBody>
      </p:sp>
      <p:sp>
        <p:nvSpPr>
          <p:cNvPr id="26" name="object 9"/>
          <p:cNvSpPr/>
          <p:nvPr/>
        </p:nvSpPr>
        <p:spPr>
          <a:xfrm>
            <a:off x="2386055" y="4697671"/>
            <a:ext cx="1595508" cy="33116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chemeClr val="bg2">
              <a:lumMod val="90000"/>
            </a:schemeClr>
          </a:solidFill>
          <a:ln>
            <a:noFill/>
          </a:ln>
        </p:spPr>
        <p:txBody>
          <a:bodyPr wrap="square" lIns="0" tIns="0" rIns="0" bIns="0" rtlCol="0"/>
          <a:lstStyle/>
          <a:p>
            <a:endParaRPr sz="597"/>
          </a:p>
        </p:txBody>
      </p:sp>
      <p:sp>
        <p:nvSpPr>
          <p:cNvPr id="28" name="object 25"/>
          <p:cNvSpPr txBox="1"/>
          <p:nvPr/>
        </p:nvSpPr>
        <p:spPr>
          <a:xfrm>
            <a:off x="2273834" y="1181278"/>
            <a:ext cx="1896638" cy="499544"/>
          </a:xfrm>
          <a:prstGeom prst="rect">
            <a:avLst/>
          </a:prstGeom>
        </p:spPr>
        <p:txBody>
          <a:bodyPr vert="horz" wrap="square" lIns="0" tIns="7168" rIns="0" bIns="0" rtlCol="0">
            <a:spAutoFit/>
          </a:bodyPr>
          <a:lstStyle/>
          <a:p>
            <a:pPr marL="6810" marR="2867" indent="2867" algn="ctr">
              <a:spcBef>
                <a:spcPts val="56"/>
              </a:spcBef>
            </a:pPr>
            <a:r>
              <a:rPr lang="es-ES" sz="1600" b="1" dirty="0" err="1">
                <a:latin typeface="TT Commons" panose="02000506040000020004" pitchFamily="50" charset="0"/>
                <a:cs typeface="Carlito"/>
              </a:rPr>
              <a:t>Serum</a:t>
            </a:r>
            <a:r>
              <a:rPr lang="es-ES" sz="1600" b="1" dirty="0">
                <a:latin typeface="TT Commons" panose="02000506040000020004" pitchFamily="50" charset="0"/>
                <a:cs typeface="Carlito"/>
              </a:rPr>
              <a:t> </a:t>
            </a:r>
            <a:r>
              <a:rPr lang="es-ES" sz="1600" b="1" dirty="0" err="1">
                <a:latin typeface="TT Commons" panose="02000506040000020004" pitchFamily="50" charset="0"/>
                <a:cs typeface="Carlito"/>
              </a:rPr>
              <a:t>antiedad</a:t>
            </a:r>
            <a:r>
              <a:rPr sz="1600" dirty="0">
                <a:latin typeface="TT Commons" panose="02000506040000020004" pitchFamily="50" charset="0"/>
                <a:cs typeface="Carlito"/>
              </a:rPr>
              <a:t> </a:t>
            </a:r>
            <a:r>
              <a:rPr lang="es-ES" sz="1600" dirty="0">
                <a:latin typeface="TT Commons" panose="02000506040000020004" pitchFamily="50" charset="0"/>
                <a:cs typeface="Carlito"/>
              </a:rPr>
              <a:t>alisador</a:t>
            </a:r>
            <a:endParaRPr sz="1600" dirty="0">
              <a:latin typeface="TT Commons" panose="02000506040000020004" pitchFamily="50" charset="0"/>
              <a:cs typeface="Carlito"/>
            </a:endParaRPr>
          </a:p>
        </p:txBody>
      </p:sp>
      <p:sp>
        <p:nvSpPr>
          <p:cNvPr id="30" name="object 14"/>
          <p:cNvSpPr txBox="1"/>
          <p:nvPr/>
        </p:nvSpPr>
        <p:spPr>
          <a:xfrm>
            <a:off x="2698781" y="4736559"/>
            <a:ext cx="993468" cy="253391"/>
          </a:xfrm>
          <a:prstGeom prst="rect">
            <a:avLst/>
          </a:prstGeom>
        </p:spPr>
        <p:txBody>
          <a:bodyPr vert="horz" wrap="square" lIns="0" tIns="7168" rIns="0" bIns="0" rtlCol="0">
            <a:spAutoFit/>
          </a:bodyPr>
          <a:lstStyle/>
          <a:p>
            <a:pPr marL="7168">
              <a:spcBef>
                <a:spcPts val="56"/>
              </a:spcBef>
            </a:pPr>
            <a:r>
              <a:rPr lang="es-ES" sz="1600" dirty="0">
                <a:solidFill>
                  <a:schemeClr val="tx1">
                    <a:lumMod val="50000"/>
                    <a:lumOff val="50000"/>
                  </a:schemeClr>
                </a:solidFill>
                <a:latin typeface="Bebas Neue Regular" panose="00000500000000000000" pitchFamily="50" charset="0"/>
                <a:cs typeface="Carlito"/>
              </a:rPr>
              <a:t>ANTIAGE V-B3</a:t>
            </a:r>
            <a:endParaRPr sz="1600" dirty="0">
              <a:solidFill>
                <a:schemeClr val="tx1">
                  <a:lumMod val="50000"/>
                  <a:lumOff val="50000"/>
                </a:schemeClr>
              </a:solidFill>
              <a:latin typeface="Bebas Neue Regular" panose="00000500000000000000" pitchFamily="50" charset="0"/>
              <a:cs typeface="Carlito"/>
            </a:endParaRPr>
          </a:p>
        </p:txBody>
      </p:sp>
      <p:pic>
        <p:nvPicPr>
          <p:cNvPr id="31" name="Imagen 30"/>
          <p:cNvPicPr>
            <a:picLocks noChangeAspect="1"/>
          </p:cNvPicPr>
          <p:nvPr/>
        </p:nvPicPr>
        <p:blipFill rotWithShape="1">
          <a:blip r:embed="rId4" cstate="print">
            <a:extLst>
              <a:ext uri="{28A0092B-C50C-407E-A947-70E740481C1C}">
                <a14:useLocalDpi xmlns:a14="http://schemas.microsoft.com/office/drawing/2010/main" val="0"/>
              </a:ext>
            </a:extLst>
          </a:blip>
          <a:srcRect t="15405" r="53189" b="6943"/>
          <a:stretch/>
        </p:blipFill>
        <p:spPr>
          <a:xfrm>
            <a:off x="6044798" y="2420635"/>
            <a:ext cx="1050123" cy="2153257"/>
          </a:xfrm>
          <a:prstGeom prst="rect">
            <a:avLst/>
          </a:prstGeom>
        </p:spPr>
      </p:pic>
      <p:pic>
        <p:nvPicPr>
          <p:cNvPr id="32" name="Imagen 31"/>
          <p:cNvPicPr>
            <a:picLocks noChangeAspect="1"/>
          </p:cNvPicPr>
          <p:nvPr/>
        </p:nvPicPr>
        <p:blipFill rotWithShape="1">
          <a:blip r:embed="rId5" cstate="print">
            <a:extLst>
              <a:ext uri="{28A0092B-C50C-407E-A947-70E740481C1C}">
                <a14:useLocalDpi xmlns:a14="http://schemas.microsoft.com/office/drawing/2010/main" val="0"/>
              </a:ext>
            </a:extLst>
          </a:blip>
          <a:srcRect t="33157" r="51783" b="31715"/>
          <a:stretch/>
        </p:blipFill>
        <p:spPr>
          <a:xfrm>
            <a:off x="4080386" y="3179535"/>
            <a:ext cx="1579789" cy="1422671"/>
          </a:xfrm>
          <a:prstGeom prst="rect">
            <a:avLst/>
          </a:prstGeom>
        </p:spPr>
      </p:pic>
      <p:pic>
        <p:nvPicPr>
          <p:cNvPr id="33" name="Imagen 32"/>
          <p:cNvPicPr>
            <a:picLocks noChangeAspect="1"/>
          </p:cNvPicPr>
          <p:nvPr/>
        </p:nvPicPr>
        <p:blipFill rotWithShape="1">
          <a:blip r:embed="rId6" cstate="print">
            <a:extLst>
              <a:ext uri="{28A0092B-C50C-407E-A947-70E740481C1C}">
                <a14:useLocalDpi xmlns:a14="http://schemas.microsoft.com/office/drawing/2010/main" val="0"/>
              </a:ext>
            </a:extLst>
          </a:blip>
          <a:srcRect t="14908" r="55088"/>
          <a:stretch/>
        </p:blipFill>
        <p:spPr>
          <a:xfrm>
            <a:off x="2669346" y="2571868"/>
            <a:ext cx="802694" cy="1858161"/>
          </a:xfrm>
          <a:prstGeom prst="rect">
            <a:avLst/>
          </a:prstGeom>
        </p:spPr>
      </p:pic>
      <p:pic>
        <p:nvPicPr>
          <p:cNvPr id="36" name="Imagen 35"/>
          <p:cNvPicPr>
            <a:picLocks noChangeAspect="1"/>
          </p:cNvPicPr>
          <p:nvPr/>
        </p:nvPicPr>
        <p:blipFill rotWithShape="1">
          <a:blip r:embed="rId7" cstate="print">
            <a:extLst>
              <a:ext uri="{28A0092B-C50C-407E-A947-70E740481C1C}">
                <a14:useLocalDpi xmlns:a14="http://schemas.microsoft.com/office/drawing/2010/main" val="0"/>
              </a:ext>
            </a:extLst>
          </a:blip>
          <a:srcRect l="51426"/>
          <a:stretch/>
        </p:blipFill>
        <p:spPr>
          <a:xfrm>
            <a:off x="875528" y="1528723"/>
            <a:ext cx="1175190" cy="3239243"/>
          </a:xfrm>
          <a:prstGeom prst="rect">
            <a:avLst/>
          </a:prstGeom>
        </p:spPr>
      </p:pic>
      <p:pic>
        <p:nvPicPr>
          <p:cNvPr id="37" name="Imagen 36"/>
          <p:cNvPicPr>
            <a:picLocks noChangeAspect="1"/>
          </p:cNvPicPr>
          <p:nvPr/>
        </p:nvPicPr>
        <p:blipFill rotWithShape="1">
          <a:blip r:embed="rId8" cstate="print">
            <a:extLst>
              <a:ext uri="{28A0092B-C50C-407E-A947-70E740481C1C}">
                <a14:useLocalDpi xmlns:a14="http://schemas.microsoft.com/office/drawing/2010/main" val="0"/>
              </a:ext>
            </a:extLst>
          </a:blip>
          <a:srcRect l="54794" t="17435" r="15497" b="10460"/>
          <a:stretch/>
        </p:blipFill>
        <p:spPr>
          <a:xfrm>
            <a:off x="8261514" y="2571868"/>
            <a:ext cx="578200" cy="1734600"/>
          </a:xfrm>
          <a:prstGeom prst="rect">
            <a:avLst/>
          </a:prstGeom>
        </p:spPr>
      </p:pic>
    </p:spTree>
    <p:extLst>
      <p:ext uri="{BB962C8B-B14F-4D97-AF65-F5344CB8AC3E}">
        <p14:creationId xmlns:p14="http://schemas.microsoft.com/office/powerpoint/2010/main" val="1392727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1335583" y="853977"/>
            <a:ext cx="7776864" cy="892552"/>
          </a:xfrm>
          <a:prstGeom prst="rect">
            <a:avLst/>
          </a:prstGeom>
          <a:noFill/>
        </p:spPr>
        <p:txBody>
          <a:bodyPr wrap="square" rtlCol="0">
            <a:spAutoFit/>
          </a:bodyPr>
          <a:lstStyle/>
          <a:p>
            <a:pPr marL="342900" indent="-342900" algn="just"/>
            <a:endParaRPr lang="es-ES" sz="1600" dirty="0" smtClean="0">
              <a:solidFill>
                <a:schemeClr val="tx1">
                  <a:lumMod val="65000"/>
                  <a:lumOff val="35000"/>
                </a:schemeClr>
              </a:solidFill>
              <a:latin typeface="TT Commons" panose="02000506040000020004" pitchFamily="50" charset="0"/>
            </a:endParaRPr>
          </a:p>
          <a:p>
            <a:pPr marL="342900" indent="-342900" algn="ctr"/>
            <a:r>
              <a:rPr lang="es-ES" sz="2000" i="1" dirty="0" smtClean="0">
                <a:solidFill>
                  <a:schemeClr val="tx1">
                    <a:lumMod val="65000"/>
                    <a:lumOff val="35000"/>
                  </a:schemeClr>
                </a:solidFill>
                <a:latin typeface="TT Commons" panose="02000506040000020004" pitchFamily="50" charset="0"/>
              </a:rPr>
              <a:t>Tratamiento antiarrugas intensivo en fórmula de doble fase</a:t>
            </a:r>
          </a:p>
          <a:p>
            <a:pPr marL="342900" indent="-342900" algn="just"/>
            <a:endParaRPr lang="es-ES" sz="1600" dirty="0" smtClean="0">
              <a:solidFill>
                <a:schemeClr val="tx1">
                  <a:lumMod val="65000"/>
                  <a:lumOff val="35000"/>
                </a:schemeClr>
              </a:solidFill>
              <a:latin typeface="TT Commons" panose="02000506040000020004" pitchFamily="50" charset="0"/>
            </a:endParaRPr>
          </a:p>
        </p:txBody>
      </p:sp>
      <p:pic>
        <p:nvPicPr>
          <p:cNvPr id="10" name="9 Imagen" descr="fotolia_163028284.jpg"/>
          <p:cNvPicPr>
            <a:picLocks noChangeAspect="1"/>
          </p:cNvPicPr>
          <p:nvPr/>
        </p:nvPicPr>
        <p:blipFill>
          <a:blip r:embed="rId2" cstate="print"/>
          <a:stretch>
            <a:fillRect/>
          </a:stretch>
        </p:blipFill>
        <p:spPr>
          <a:xfrm>
            <a:off x="2487711" y="1910876"/>
            <a:ext cx="1272531" cy="1272531"/>
          </a:xfrm>
          <a:prstGeom prst="rect">
            <a:avLst/>
          </a:prstGeom>
        </p:spPr>
      </p:pic>
      <p:pic>
        <p:nvPicPr>
          <p:cNvPr id="13" name="12 Imagen" descr="fotolia_163028284.jpg"/>
          <p:cNvPicPr>
            <a:picLocks noChangeAspect="1"/>
          </p:cNvPicPr>
          <p:nvPr/>
        </p:nvPicPr>
        <p:blipFill>
          <a:blip r:embed="rId2" cstate="print"/>
          <a:stretch>
            <a:fillRect/>
          </a:stretch>
        </p:blipFill>
        <p:spPr>
          <a:xfrm rot="14077436">
            <a:off x="6338998" y="1729714"/>
            <a:ext cx="1272531" cy="1272531"/>
          </a:xfrm>
          <a:prstGeom prst="rect">
            <a:avLst/>
          </a:prstGeom>
        </p:spPr>
      </p:pic>
      <p:sp>
        <p:nvSpPr>
          <p:cNvPr id="14" name="13 CuadroTexto"/>
          <p:cNvSpPr txBox="1"/>
          <p:nvPr/>
        </p:nvSpPr>
        <p:spPr>
          <a:xfrm>
            <a:off x="1839639" y="3063004"/>
            <a:ext cx="2664296" cy="646331"/>
          </a:xfrm>
          <a:prstGeom prst="rect">
            <a:avLst/>
          </a:prstGeom>
          <a:noFill/>
        </p:spPr>
        <p:txBody>
          <a:bodyPr wrap="square" rtlCol="0">
            <a:spAutoFit/>
          </a:bodyPr>
          <a:lstStyle/>
          <a:p>
            <a:pPr algn="ctr"/>
            <a:r>
              <a:rPr lang="es-ES" dirty="0" smtClean="0">
                <a:solidFill>
                  <a:schemeClr val="tx1">
                    <a:lumMod val="65000"/>
                    <a:lumOff val="35000"/>
                  </a:schemeClr>
                </a:solidFill>
                <a:latin typeface="TT Commons" panose="02000506040000020004" pitchFamily="50" charset="0"/>
              </a:rPr>
              <a:t>Retinol puro </a:t>
            </a:r>
            <a:r>
              <a:rPr lang="es-ES" sz="1200" dirty="0" smtClean="0">
                <a:solidFill>
                  <a:schemeClr val="tx1">
                    <a:lumMod val="65000"/>
                    <a:lumOff val="35000"/>
                  </a:schemeClr>
                </a:solidFill>
                <a:latin typeface="TT Commons" panose="02000506040000020004" pitchFamily="50" charset="0"/>
              </a:rPr>
              <a:t>0.3%</a:t>
            </a:r>
          </a:p>
          <a:p>
            <a:pPr algn="ctr"/>
            <a:r>
              <a:rPr lang="es-ES" dirty="0" smtClean="0">
                <a:solidFill>
                  <a:schemeClr val="tx1">
                    <a:lumMod val="65000"/>
                    <a:lumOff val="35000"/>
                  </a:schemeClr>
                </a:solidFill>
                <a:latin typeface="TT Commons" panose="02000506040000020004" pitchFamily="50" charset="0"/>
              </a:rPr>
              <a:t>Film molecular</a:t>
            </a:r>
            <a:endParaRPr lang="es-ES" dirty="0">
              <a:solidFill>
                <a:schemeClr val="tx1">
                  <a:lumMod val="65000"/>
                  <a:lumOff val="35000"/>
                </a:schemeClr>
              </a:solidFill>
              <a:latin typeface="TT Commons" panose="02000506040000020004" pitchFamily="50" charset="0"/>
            </a:endParaRPr>
          </a:p>
        </p:txBody>
      </p:sp>
      <p:sp>
        <p:nvSpPr>
          <p:cNvPr id="16" name="15 CuadroTexto"/>
          <p:cNvSpPr txBox="1"/>
          <p:nvPr/>
        </p:nvSpPr>
        <p:spPr>
          <a:xfrm>
            <a:off x="5728071" y="3063004"/>
            <a:ext cx="2664296" cy="646331"/>
          </a:xfrm>
          <a:prstGeom prst="rect">
            <a:avLst/>
          </a:prstGeom>
          <a:noFill/>
        </p:spPr>
        <p:txBody>
          <a:bodyPr wrap="square" rtlCol="0">
            <a:spAutoFit/>
          </a:bodyPr>
          <a:lstStyle/>
          <a:p>
            <a:pPr algn="ctr"/>
            <a:r>
              <a:rPr lang="es-ES" dirty="0" smtClean="0">
                <a:solidFill>
                  <a:schemeClr val="tx1">
                    <a:lumMod val="65000"/>
                    <a:lumOff val="35000"/>
                  </a:schemeClr>
                </a:solidFill>
                <a:latin typeface="TT Commons" panose="02000506040000020004" pitchFamily="50" charset="0"/>
              </a:rPr>
              <a:t>Coenzima Q10 </a:t>
            </a:r>
            <a:r>
              <a:rPr lang="es-ES" sz="1200" dirty="0" smtClean="0">
                <a:solidFill>
                  <a:schemeClr val="tx1">
                    <a:lumMod val="65000"/>
                    <a:lumOff val="35000"/>
                  </a:schemeClr>
                </a:solidFill>
                <a:latin typeface="TT Commons" panose="02000506040000020004" pitchFamily="50" charset="0"/>
              </a:rPr>
              <a:t>0.2%</a:t>
            </a:r>
          </a:p>
          <a:p>
            <a:pPr algn="ctr"/>
            <a:r>
              <a:rPr lang="es-ES" dirty="0" err="1" smtClean="0">
                <a:solidFill>
                  <a:schemeClr val="tx1">
                    <a:lumMod val="65000"/>
                    <a:lumOff val="35000"/>
                  </a:schemeClr>
                </a:solidFill>
                <a:latin typeface="TT Commons" panose="02000506040000020004" pitchFamily="50" charset="0"/>
              </a:rPr>
              <a:t>liposomada</a:t>
            </a:r>
            <a:endParaRPr lang="es-ES" dirty="0">
              <a:solidFill>
                <a:schemeClr val="tx1">
                  <a:lumMod val="65000"/>
                  <a:lumOff val="35000"/>
                </a:schemeClr>
              </a:solidFill>
              <a:latin typeface="TT Commons" panose="02000506040000020004" pitchFamily="50" charset="0"/>
            </a:endParaRPr>
          </a:p>
        </p:txBody>
      </p:sp>
      <p:sp>
        <p:nvSpPr>
          <p:cNvPr id="22" name="21 CuadroTexto"/>
          <p:cNvSpPr txBox="1"/>
          <p:nvPr/>
        </p:nvSpPr>
        <p:spPr>
          <a:xfrm>
            <a:off x="1983655" y="3855092"/>
            <a:ext cx="2304256" cy="600164"/>
          </a:xfrm>
          <a:prstGeom prst="rect">
            <a:avLst/>
          </a:prstGeom>
          <a:noFill/>
        </p:spPr>
        <p:txBody>
          <a:bodyPr wrap="square" rtlCol="0">
            <a:spAutoFit/>
          </a:bodyPr>
          <a:lstStyle/>
          <a:p>
            <a:pPr algn="ctr"/>
            <a:r>
              <a:rPr lang="es-ES" sz="1100" dirty="0" smtClean="0">
                <a:solidFill>
                  <a:schemeClr val="tx1">
                    <a:lumMod val="65000"/>
                    <a:lumOff val="35000"/>
                  </a:schemeClr>
                </a:solidFill>
                <a:latin typeface="TT Commons" panose="02000506040000020004" pitchFamily="50" charset="0"/>
              </a:rPr>
              <a:t>Molécula fina que asegura su estabilidad y favorece su penetración en las capas más profundas de la piel</a:t>
            </a:r>
          </a:p>
        </p:txBody>
      </p:sp>
      <p:sp>
        <p:nvSpPr>
          <p:cNvPr id="23" name="22 CuadroTexto"/>
          <p:cNvSpPr txBox="1"/>
          <p:nvPr/>
        </p:nvSpPr>
        <p:spPr>
          <a:xfrm>
            <a:off x="6016103" y="3903000"/>
            <a:ext cx="2304256" cy="600164"/>
          </a:xfrm>
          <a:prstGeom prst="rect">
            <a:avLst/>
          </a:prstGeom>
          <a:noFill/>
        </p:spPr>
        <p:txBody>
          <a:bodyPr wrap="square" rtlCol="0">
            <a:spAutoFit/>
          </a:bodyPr>
          <a:lstStyle/>
          <a:p>
            <a:pPr algn="ctr"/>
            <a:r>
              <a:rPr lang="es-ES" sz="1100" dirty="0" smtClean="0">
                <a:solidFill>
                  <a:schemeClr val="tx1">
                    <a:lumMod val="65000"/>
                    <a:lumOff val="35000"/>
                  </a:schemeClr>
                </a:solidFill>
                <a:latin typeface="TT Commons" panose="02000506040000020004" pitchFamily="50" charset="0"/>
              </a:rPr>
              <a:t>Favorece la penetración en las capas más profundas de la epidermis , aportando estabilidad  de los activos</a:t>
            </a:r>
          </a:p>
        </p:txBody>
      </p:sp>
      <p:sp>
        <p:nvSpPr>
          <p:cNvPr id="24" name="Título 8"/>
          <p:cNvSpPr>
            <a:spLocks noGrp="1"/>
          </p:cNvSpPr>
          <p:nvPr>
            <p:ph type="title"/>
          </p:nvPr>
        </p:nvSpPr>
        <p:spPr>
          <a:xfrm>
            <a:off x="698500" y="398871"/>
            <a:ext cx="1332416" cy="424732"/>
          </a:xfrm>
        </p:spPr>
        <p:txBody>
          <a:bodyPr/>
          <a:lstStyle/>
          <a:p>
            <a:r>
              <a:rPr lang="es-ES" sz="2400" spc="300" dirty="0" err="1" smtClean="0">
                <a:latin typeface="Bebas Neue Regular" panose="00000500000000000000" pitchFamily="50" charset="0"/>
              </a:rPr>
              <a:t>Serum</a:t>
            </a:r>
            <a:r>
              <a:rPr lang="es-ES" sz="2400" spc="300" dirty="0" smtClean="0">
                <a:latin typeface="Bebas Neue Regular" panose="00000500000000000000" pitchFamily="50" charset="0"/>
              </a:rPr>
              <a:t> 2 </a:t>
            </a:r>
            <a:endParaRPr lang="es-ES" sz="2400" spc="300" dirty="0">
              <a:latin typeface="Bebas Neue Regular" panose="00000500000000000000" pitchFamily="50" charset="0"/>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51426"/>
          <a:stretch/>
        </p:blipFill>
        <p:spPr>
          <a:xfrm>
            <a:off x="4348387" y="480442"/>
            <a:ext cx="1739724" cy="4795300"/>
          </a:xfrm>
          <a:prstGeom prst="rect">
            <a:avLst/>
          </a:prstGeom>
        </p:spPr>
      </p:pic>
    </p:spTree>
    <p:extLst>
      <p:ext uri="{BB962C8B-B14F-4D97-AF65-F5344CB8AC3E}">
        <p14:creationId xmlns:p14="http://schemas.microsoft.com/office/powerpoint/2010/main" val="201972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559720" y="1056506"/>
            <a:ext cx="6264696" cy="4339650"/>
          </a:xfrm>
          <a:prstGeom prst="rect">
            <a:avLst/>
          </a:prstGeom>
          <a:noFill/>
        </p:spPr>
        <p:txBody>
          <a:bodyPr wrap="square" rtlCol="0">
            <a:spAutoFit/>
          </a:bodyPr>
          <a:lstStyle/>
          <a:p>
            <a:pPr marL="342900" indent="-342900" algn="just"/>
            <a:r>
              <a:rPr lang="es-ES" sz="1200" b="1" dirty="0" smtClean="0">
                <a:solidFill>
                  <a:schemeClr val="tx1">
                    <a:lumMod val="65000"/>
                    <a:lumOff val="35000"/>
                  </a:schemeClr>
                </a:solidFill>
                <a:latin typeface="TT Commons" panose="02000506040000020004" pitchFamily="50" charset="0"/>
              </a:rPr>
              <a:t>SERUM DOBLE 30ml Acción Antiarrugas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INDICACIÓN:</a:t>
            </a:r>
          </a:p>
          <a:p>
            <a:pPr marL="342900" indent="-342900" algn="just"/>
            <a:r>
              <a:rPr lang="es-ES" sz="1200" dirty="0" smtClean="0">
                <a:solidFill>
                  <a:schemeClr val="tx1">
                    <a:lumMod val="65000"/>
                    <a:lumOff val="35000"/>
                  </a:schemeClr>
                </a:solidFill>
                <a:latin typeface="TT Commons" panose="02000506040000020004" pitchFamily="50" charset="0"/>
              </a:rPr>
              <a:t>Pieles que manifiestan deficiencias a causa del envejecimiento, </a:t>
            </a:r>
            <a:r>
              <a:rPr lang="es-ES" sz="1200" b="1" i="1" dirty="0" smtClean="0">
                <a:solidFill>
                  <a:schemeClr val="tx1">
                    <a:lumMod val="65000"/>
                    <a:lumOff val="35000"/>
                  </a:schemeClr>
                </a:solidFill>
                <a:latin typeface="TT Commons" panose="02000506040000020004" pitchFamily="50" charset="0"/>
              </a:rPr>
              <a:t>Ideal  en los 40 años.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ACCIÓN:</a:t>
            </a:r>
          </a:p>
          <a:p>
            <a:pPr marL="342900" indent="-342900" algn="just">
              <a:buFont typeface="Arial" pitchFamily="34" charset="0"/>
              <a:buChar char="•"/>
            </a:pPr>
            <a:r>
              <a:rPr lang="es-ES" sz="1200" b="1" dirty="0" smtClean="0">
                <a:solidFill>
                  <a:schemeClr val="bg1">
                    <a:lumMod val="50000"/>
                  </a:schemeClr>
                </a:solidFill>
                <a:latin typeface="TT Commons" panose="02000506040000020004" pitchFamily="50" charset="0"/>
              </a:rPr>
              <a:t>Antiedad: </a:t>
            </a:r>
            <a:r>
              <a:rPr lang="es-ES" sz="1200" dirty="0" smtClean="0">
                <a:solidFill>
                  <a:schemeClr val="tx1">
                    <a:lumMod val="65000"/>
                    <a:lumOff val="35000"/>
                  </a:schemeClr>
                </a:solidFill>
                <a:latin typeface="TT Commons" panose="02000506040000020004" pitchFamily="50" charset="0"/>
              </a:rPr>
              <a:t>Reduce las arrugas y líneas de expresión, y minimiza la rugosidad de la piel. Su bajo peso molecular contribuye a una penetración mayor, estimulando el colágeno y la elastina de la piel. </a:t>
            </a:r>
          </a:p>
          <a:p>
            <a:pPr marL="342900" indent="-342900" algn="just">
              <a:buFont typeface="Arial" pitchFamily="34" charset="0"/>
              <a:buChar char="•"/>
            </a:pPr>
            <a:r>
              <a:rPr lang="es-ES" sz="1200" b="1" dirty="0" smtClean="0">
                <a:solidFill>
                  <a:schemeClr val="bg1">
                    <a:lumMod val="50000"/>
                  </a:schemeClr>
                </a:solidFill>
                <a:latin typeface="TT Commons" panose="02000506040000020004" pitchFamily="50" charset="0"/>
              </a:rPr>
              <a:t>Hidratante: </a:t>
            </a:r>
            <a:r>
              <a:rPr lang="es-ES" sz="1200" dirty="0" smtClean="0">
                <a:solidFill>
                  <a:schemeClr val="tx1">
                    <a:lumMod val="65000"/>
                    <a:lumOff val="35000"/>
                  </a:schemeClr>
                </a:solidFill>
                <a:latin typeface="TT Commons" panose="02000506040000020004" pitchFamily="50" charset="0"/>
              </a:rPr>
              <a:t>Contribuye a mejorar la hidratación de la piel del rostro, mejorando su textura y equilibrando la producción de grasa.</a:t>
            </a:r>
          </a:p>
          <a:p>
            <a:pPr marL="342900" indent="-342900" algn="just">
              <a:buFont typeface="Arial" pitchFamily="34" charset="0"/>
              <a:buChar char="•"/>
            </a:pPr>
            <a:r>
              <a:rPr lang="es-ES" sz="1200" b="1" dirty="0" smtClean="0">
                <a:solidFill>
                  <a:schemeClr val="bg1">
                    <a:lumMod val="50000"/>
                  </a:schemeClr>
                </a:solidFill>
                <a:latin typeface="TT Commons" panose="02000506040000020004" pitchFamily="50" charset="0"/>
              </a:rPr>
              <a:t>Acción aclarante: </a:t>
            </a:r>
            <a:r>
              <a:rPr lang="es-ES" sz="1200" dirty="0" smtClean="0">
                <a:solidFill>
                  <a:schemeClr val="tx1">
                    <a:lumMod val="65000"/>
                    <a:lumOff val="35000"/>
                  </a:schemeClr>
                </a:solidFill>
                <a:latin typeface="TT Commons" panose="02000506040000020004" pitchFamily="50" charset="0"/>
              </a:rPr>
              <a:t>Por la acción del retinol suaviza las manchas y previene la formación acelerada de nuevas. </a:t>
            </a:r>
          </a:p>
          <a:p>
            <a:pPr marL="342900" indent="-342900" algn="just">
              <a:buFont typeface="Arial" pitchFamily="34" charset="0"/>
              <a:buChar char="•"/>
            </a:pPr>
            <a:r>
              <a:rPr lang="es-ES" sz="1200" b="1" dirty="0" smtClean="0">
                <a:solidFill>
                  <a:schemeClr val="bg1">
                    <a:lumMod val="50000"/>
                  </a:schemeClr>
                </a:solidFill>
                <a:latin typeface="TT Commons" panose="02000506040000020004" pitchFamily="50" charset="0"/>
              </a:rPr>
              <a:t>Renovador celular: </a:t>
            </a:r>
            <a:r>
              <a:rPr lang="es-ES" sz="1200" dirty="0" smtClean="0">
                <a:solidFill>
                  <a:schemeClr val="tx1">
                    <a:lumMod val="65000"/>
                    <a:lumOff val="35000"/>
                  </a:schemeClr>
                </a:solidFill>
                <a:latin typeface="TT Commons" panose="02000506040000020004" pitchFamily="50" charset="0"/>
              </a:rPr>
              <a:t>Actúa como estimulador de la regeneración celular, reactivando la energía celular y previniendo su desgaste. </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MODO DE USO:</a:t>
            </a:r>
          </a:p>
          <a:p>
            <a:pPr marL="342900" indent="-342900" algn="just"/>
            <a:r>
              <a:rPr lang="es-ES" sz="1200" b="1" dirty="0" smtClean="0">
                <a:solidFill>
                  <a:schemeClr val="bg1">
                    <a:lumMod val="50000"/>
                  </a:schemeClr>
                </a:solidFill>
                <a:latin typeface="TT Commons" panose="02000506040000020004" pitchFamily="50" charset="0"/>
              </a:rPr>
              <a:t>Noche</a:t>
            </a:r>
            <a:r>
              <a:rPr lang="es-ES" sz="1200" dirty="0" smtClean="0">
                <a:solidFill>
                  <a:schemeClr val="bg1">
                    <a:lumMod val="50000"/>
                  </a:schemeClr>
                </a:solidFill>
                <a:latin typeface="TT Commons" panose="02000506040000020004" pitchFamily="50" charset="0"/>
              </a:rPr>
              <a:t>:</a:t>
            </a:r>
            <a:r>
              <a:rPr lang="es-ES" sz="1200" dirty="0" smtClean="0">
                <a:solidFill>
                  <a:schemeClr val="tx1">
                    <a:lumMod val="65000"/>
                    <a:lumOff val="35000"/>
                  </a:schemeClr>
                </a:solidFill>
                <a:latin typeface="TT Commons" panose="02000506040000020004" pitchFamily="50" charset="0"/>
              </a:rPr>
              <a:t> Una pulsación en la palma de la mano, mezclar y aplicar sobre rostro y escote. Dos pulsaciones para pieles secas.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TIPO DE PIEL: </a:t>
            </a:r>
            <a:r>
              <a:rPr lang="es-ES" sz="1200" dirty="0" smtClean="0">
                <a:solidFill>
                  <a:schemeClr val="tx1">
                    <a:lumMod val="65000"/>
                    <a:lumOff val="35000"/>
                  </a:schemeClr>
                </a:solidFill>
                <a:latin typeface="TT Commons" panose="02000506040000020004" pitchFamily="50" charset="0"/>
              </a:rPr>
              <a:t>Todas </a:t>
            </a:r>
          </a:p>
          <a:p>
            <a:pPr marL="342900" indent="-342900" algn="just"/>
            <a:endParaRPr lang="es-ES" sz="1200" b="1" dirty="0" smtClean="0">
              <a:solidFill>
                <a:schemeClr val="tx1">
                  <a:lumMod val="65000"/>
                  <a:lumOff val="35000"/>
                </a:schemeClr>
              </a:solidFill>
              <a:latin typeface="TT Commons" panose="02000506040000020004" pitchFamily="50" charset="0"/>
            </a:endParaRPr>
          </a:p>
          <a:p>
            <a:pPr marL="342900" indent="-342900" algn="just"/>
            <a:endParaRPr lang="es-ES" sz="1200" b="1" dirty="0" smtClean="0">
              <a:solidFill>
                <a:schemeClr val="tx1">
                  <a:lumMod val="65000"/>
                  <a:lumOff val="35000"/>
                </a:schemeClr>
              </a:solidFill>
              <a:latin typeface="TT Commons" panose="02000506040000020004" pitchFamily="50" charset="0"/>
            </a:endParaRPr>
          </a:p>
        </p:txBody>
      </p:sp>
      <p:sp>
        <p:nvSpPr>
          <p:cNvPr id="12" name="Título 8"/>
          <p:cNvSpPr>
            <a:spLocks noGrp="1"/>
          </p:cNvSpPr>
          <p:nvPr>
            <p:ph type="title"/>
          </p:nvPr>
        </p:nvSpPr>
        <p:spPr>
          <a:xfrm>
            <a:off x="698500" y="398871"/>
            <a:ext cx="1245854" cy="424732"/>
          </a:xfrm>
        </p:spPr>
        <p:txBody>
          <a:bodyPr/>
          <a:lstStyle/>
          <a:p>
            <a:r>
              <a:rPr lang="es-ES" sz="2400" spc="300" dirty="0" err="1" smtClean="0">
                <a:latin typeface="Bebas Neue Regular" panose="00000500000000000000" pitchFamily="50" charset="0"/>
              </a:rPr>
              <a:t>Serum</a:t>
            </a:r>
            <a:r>
              <a:rPr lang="es-ES" sz="2400" spc="300" dirty="0" smtClean="0">
                <a:latin typeface="Bebas Neue Regular" panose="00000500000000000000" pitchFamily="50" charset="0"/>
              </a:rPr>
              <a:t> 2</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1426"/>
          <a:stretch/>
        </p:blipFill>
        <p:spPr>
          <a:xfrm>
            <a:off x="615504" y="398871"/>
            <a:ext cx="1739724" cy="4795300"/>
          </a:xfrm>
          <a:prstGeom prst="rect">
            <a:avLst/>
          </a:prstGeom>
        </p:spPr>
      </p:pic>
    </p:spTree>
    <p:extLst>
      <p:ext uri="{BB962C8B-B14F-4D97-AF65-F5344CB8AC3E}">
        <p14:creationId xmlns:p14="http://schemas.microsoft.com/office/powerpoint/2010/main" val="450234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6 CuadroTexto"/>
          <p:cNvSpPr txBox="1"/>
          <p:nvPr/>
        </p:nvSpPr>
        <p:spPr>
          <a:xfrm>
            <a:off x="2703736" y="1488554"/>
            <a:ext cx="6192688" cy="2677656"/>
          </a:xfrm>
          <a:prstGeom prst="rect">
            <a:avLst/>
          </a:prstGeom>
          <a:noFill/>
        </p:spPr>
        <p:txBody>
          <a:bodyPr wrap="square" rtlCol="0">
            <a:spAutoFit/>
          </a:bodyPr>
          <a:lstStyle/>
          <a:p>
            <a:pPr marL="342900" indent="-342900" algn="just"/>
            <a:r>
              <a:rPr lang="es-ES" sz="1200" b="1" dirty="0" smtClean="0">
                <a:solidFill>
                  <a:schemeClr val="tx1">
                    <a:lumMod val="65000"/>
                    <a:lumOff val="35000"/>
                  </a:schemeClr>
                </a:solidFill>
                <a:latin typeface="TT Commons" panose="02000506040000020004" pitchFamily="50" charset="0"/>
              </a:rPr>
              <a:t>CARACTERÍSTICAS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Envase:</a:t>
            </a:r>
          </a:p>
          <a:p>
            <a:pPr marL="342900" indent="-342900" algn="just"/>
            <a:endParaRPr lang="es-ES" sz="1200" b="1" dirty="0" smtClean="0">
              <a:solidFill>
                <a:schemeClr val="tx1">
                  <a:lumMod val="65000"/>
                  <a:lumOff val="35000"/>
                </a:schemeClr>
              </a:solidFill>
              <a:latin typeface="TT Commons" panose="02000506040000020004" pitchFamily="50" charset="0"/>
            </a:endParaRPr>
          </a:p>
          <a:p>
            <a:pPr marL="342900" indent="-342900" algn="just"/>
            <a:r>
              <a:rPr lang="es-ES" sz="1200" dirty="0" smtClean="0">
                <a:solidFill>
                  <a:schemeClr val="tx1">
                    <a:lumMod val="65000"/>
                    <a:lumOff val="35000"/>
                  </a:schemeClr>
                </a:solidFill>
                <a:latin typeface="TT Commons" panose="02000506040000020004" pitchFamily="50" charset="0"/>
              </a:rPr>
              <a:t>Dispensador: Doble abertura dosificada para expulsar la cantidad necesaria de ambas fórmulas en una aplicación.</a:t>
            </a:r>
          </a:p>
          <a:p>
            <a:pPr marL="342900" indent="-342900" algn="just"/>
            <a:r>
              <a:rPr lang="es-ES" sz="1200" dirty="0" smtClean="0">
                <a:solidFill>
                  <a:schemeClr val="tx1">
                    <a:lumMod val="65000"/>
                    <a:lumOff val="35000"/>
                  </a:schemeClr>
                </a:solidFill>
                <a:latin typeface="TT Commons" panose="02000506040000020004" pitchFamily="50" charset="0"/>
              </a:rPr>
              <a:t>Cuerpo: Frasco transparente con dos tubos separadores de ingredientes que permite mantener la estabilidad y pureza de estos. </a:t>
            </a:r>
          </a:p>
          <a:p>
            <a:pPr marL="342900" indent="-342900" algn="just"/>
            <a:r>
              <a:rPr lang="es-ES" sz="1200" dirty="0" smtClean="0">
                <a:solidFill>
                  <a:schemeClr val="tx1">
                    <a:lumMod val="65000"/>
                    <a:lumOff val="35000"/>
                  </a:schemeClr>
                </a:solidFill>
                <a:latin typeface="TT Commons" panose="02000506040000020004" pitchFamily="50" charset="0"/>
              </a:rPr>
              <a:t>Airless: Permite mantener la estabilidad de los productos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Color: </a:t>
            </a:r>
            <a:r>
              <a:rPr lang="es-ES" sz="1200" dirty="0" smtClean="0">
                <a:solidFill>
                  <a:schemeClr val="tx1">
                    <a:lumMod val="65000"/>
                    <a:lumOff val="35000"/>
                  </a:schemeClr>
                </a:solidFill>
                <a:latin typeface="TT Commons" panose="02000506040000020004" pitchFamily="50" charset="0"/>
              </a:rPr>
              <a:t>Amarillo propio de los ingredientes activos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Tacto:  </a:t>
            </a:r>
            <a:r>
              <a:rPr lang="es-ES" sz="1200" dirty="0" smtClean="0">
                <a:solidFill>
                  <a:schemeClr val="tx1">
                    <a:lumMod val="65000"/>
                    <a:lumOff val="35000"/>
                  </a:schemeClr>
                </a:solidFill>
                <a:latin typeface="TT Commons" panose="02000506040000020004" pitchFamily="50" charset="0"/>
              </a:rPr>
              <a:t>Absorbsión inmediata que genera una sensación </a:t>
            </a:r>
            <a:r>
              <a:rPr lang="es-ES" sz="1200" b="1" i="1" dirty="0" smtClean="0">
                <a:solidFill>
                  <a:schemeClr val="tx1">
                    <a:lumMod val="65000"/>
                    <a:lumOff val="35000"/>
                  </a:schemeClr>
                </a:solidFill>
                <a:latin typeface="TT Commons" panose="02000506040000020004" pitchFamily="50" charset="0"/>
              </a:rPr>
              <a:t>seca y sedosa </a:t>
            </a:r>
            <a:r>
              <a:rPr lang="es-ES" sz="1200" dirty="0" smtClean="0">
                <a:solidFill>
                  <a:schemeClr val="tx1">
                    <a:lumMod val="65000"/>
                    <a:lumOff val="35000"/>
                  </a:schemeClr>
                </a:solidFill>
                <a:latin typeface="TT Commons" panose="02000506040000020004" pitchFamily="50" charset="0"/>
              </a:rPr>
              <a:t>de forma duradera</a:t>
            </a:r>
            <a:endParaRPr lang="es-ES" sz="1200" b="1" dirty="0" smtClean="0">
              <a:solidFill>
                <a:schemeClr val="tx1">
                  <a:lumMod val="65000"/>
                  <a:lumOff val="35000"/>
                </a:schemeClr>
              </a:solidFill>
              <a:latin typeface="TT Commons" panose="02000506040000020004" pitchFamily="50" charset="0"/>
            </a:endParaRPr>
          </a:p>
          <a:p>
            <a:pPr marL="342900" indent="-342900" algn="just"/>
            <a:endParaRPr lang="es-ES" sz="1200" b="1" dirty="0" smtClean="0">
              <a:solidFill>
                <a:schemeClr val="tx1">
                  <a:lumMod val="65000"/>
                  <a:lumOff val="35000"/>
                </a:schemeClr>
              </a:solidFill>
              <a:latin typeface="TT Commons" panose="02000506040000020004" pitchFamily="50" charset="0"/>
            </a:endParaRPr>
          </a:p>
        </p:txBody>
      </p:sp>
      <p:sp>
        <p:nvSpPr>
          <p:cNvPr id="12" name="Título 8"/>
          <p:cNvSpPr>
            <a:spLocks noGrp="1"/>
          </p:cNvSpPr>
          <p:nvPr>
            <p:ph type="title"/>
          </p:nvPr>
        </p:nvSpPr>
        <p:spPr>
          <a:xfrm>
            <a:off x="698500" y="398871"/>
            <a:ext cx="1245854" cy="424732"/>
          </a:xfrm>
        </p:spPr>
        <p:txBody>
          <a:bodyPr/>
          <a:lstStyle/>
          <a:p>
            <a:r>
              <a:rPr lang="es-ES" sz="2400" spc="300" dirty="0" err="1" smtClean="0">
                <a:latin typeface="Bebas Neue Regular" panose="00000500000000000000" pitchFamily="50" charset="0"/>
              </a:rPr>
              <a:t>Serum</a:t>
            </a:r>
            <a:r>
              <a:rPr lang="es-ES" sz="2400" spc="300" dirty="0" smtClean="0">
                <a:latin typeface="Bebas Neue Regular" panose="00000500000000000000" pitchFamily="50" charset="0"/>
              </a:rPr>
              <a:t> 2</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1426"/>
          <a:stretch/>
        </p:blipFill>
        <p:spPr>
          <a:xfrm>
            <a:off x="615504" y="398871"/>
            <a:ext cx="1739724" cy="4795300"/>
          </a:xfrm>
          <a:prstGeom prst="rect">
            <a:avLst/>
          </a:prstGeom>
        </p:spPr>
      </p:pic>
    </p:spTree>
    <p:extLst>
      <p:ext uri="{BB962C8B-B14F-4D97-AF65-F5344CB8AC3E}">
        <p14:creationId xmlns:p14="http://schemas.microsoft.com/office/powerpoint/2010/main" val="74056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A297FD03-BC01-4A80-9886-5F59A936CDA1}"/>
              </a:ext>
            </a:extLst>
          </p:cNvPr>
          <p:cNvSpPr/>
          <p:nvPr/>
        </p:nvSpPr>
        <p:spPr>
          <a:xfrm>
            <a:off x="2718457" y="1178706"/>
            <a:ext cx="6104921" cy="3784600"/>
          </a:xfrm>
          <a:prstGeom prst="rect">
            <a:avLst/>
          </a:prstGeom>
        </p:spPr>
        <p:txBody>
          <a:bodyPr wrap="square">
            <a:spAutoFit/>
          </a:bodyPr>
          <a:lstStyle/>
          <a:p>
            <a:pPr algn="just"/>
            <a:r>
              <a:rPr lang="es-ES" sz="1600" b="1" dirty="0" err="1">
                <a:latin typeface="TT Commons Light" panose="02000506030000020003" pitchFamily="50" charset="0"/>
                <a:ea typeface="Calibri" panose="020F0502020204030204" pitchFamily="34" charset="0"/>
                <a:cs typeface="Arial" panose="020B0604020202020204" pitchFamily="34" charset="0"/>
              </a:rPr>
              <a:t>Serum</a:t>
            </a:r>
            <a:r>
              <a:rPr lang="es-ES" sz="1600" b="1" dirty="0">
                <a:latin typeface="TT Commons Light" panose="02000506030000020003" pitchFamily="50" charset="0"/>
                <a:ea typeface="Calibri" panose="020F0502020204030204" pitchFamily="34" charset="0"/>
                <a:cs typeface="Arial" panose="020B0604020202020204" pitchFamily="34" charset="0"/>
              </a:rPr>
              <a:t> </a:t>
            </a:r>
            <a:r>
              <a:rPr lang="es-ES" sz="1600" b="1" dirty="0" err="1">
                <a:latin typeface="TT Commons Light" panose="02000506030000020003" pitchFamily="50" charset="0"/>
                <a:ea typeface="Calibri" panose="020F0502020204030204" pitchFamily="34" charset="0"/>
                <a:cs typeface="Arial" panose="020B0604020202020204" pitchFamily="34" charset="0"/>
              </a:rPr>
              <a:t>Antiedad</a:t>
            </a:r>
            <a:r>
              <a:rPr lang="es-ES" sz="1600" b="1" dirty="0">
                <a:latin typeface="TT Commons Light" panose="02000506030000020003" pitchFamily="50" charset="0"/>
                <a:ea typeface="Calibri" panose="020F0502020204030204" pitchFamily="34" charset="0"/>
                <a:cs typeface="Arial" panose="020B0604020202020204" pitchFamily="34" charset="0"/>
              </a:rPr>
              <a:t> Alisador </a:t>
            </a:r>
            <a:r>
              <a:rPr lang="es-ES" sz="1600" b="1" dirty="0" err="1">
                <a:latin typeface="TT Commons Light" panose="02000506030000020003" pitchFamily="50" charset="0"/>
                <a:ea typeface="Calibri" panose="020F0502020204030204" pitchFamily="34" charset="0"/>
                <a:cs typeface="Arial" panose="020B0604020202020204" pitchFamily="34" charset="0"/>
              </a:rPr>
              <a:t>Retinol</a:t>
            </a:r>
            <a:r>
              <a:rPr lang="es-ES" sz="1600" b="1" dirty="0">
                <a:latin typeface="TT Commons Light" panose="02000506030000020003" pitchFamily="50" charset="0"/>
                <a:ea typeface="Calibri" panose="020F0502020204030204" pitchFamily="34" charset="0"/>
                <a:cs typeface="Arial" panose="020B0604020202020204" pitchFamily="34" charset="0"/>
              </a:rPr>
              <a:t> + </a:t>
            </a:r>
            <a:r>
              <a:rPr lang="es-ES" sz="1600" b="1" dirty="0" err="1">
                <a:latin typeface="TT Commons Light" panose="02000506030000020003" pitchFamily="50" charset="0"/>
                <a:ea typeface="Calibri" panose="020F0502020204030204" pitchFamily="34" charset="0"/>
                <a:cs typeface="Arial" panose="020B0604020202020204" pitchFamily="34" charset="0"/>
              </a:rPr>
              <a:t>Niacinamida</a:t>
            </a:r>
            <a:endParaRPr lang="es-ES" sz="1600" b="1"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DESCRIPCIÓN</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dirty="0" err="1">
                <a:latin typeface="TT Commons Light" panose="02000506030000020003" pitchFamily="50" charset="0"/>
                <a:ea typeface="Calibri" panose="020F0502020204030204" pitchFamily="34" charset="0"/>
                <a:cs typeface="Arial" panose="020B0604020202020204" pitchFamily="34" charset="0"/>
              </a:rPr>
              <a:t>Serum</a:t>
            </a:r>
            <a:r>
              <a:rPr lang="es-ES" sz="1600" dirty="0">
                <a:latin typeface="TT Commons Light" panose="02000506030000020003" pitchFamily="50" charset="0"/>
                <a:ea typeface="Calibri" panose="020F0502020204030204" pitchFamily="34" charset="0"/>
                <a:cs typeface="Arial" panose="020B0604020202020204" pitchFamily="34" charset="0"/>
              </a:rPr>
              <a:t> cremoso con efecto alisado que promueve la energía celular y corrige las líneas de expresión. Consigue estimular el colágeno y la elastina suavizando las finas arrugas y tiene altas propiedades humectantes y reparadoras en la barrera cutánea.</a:t>
            </a:r>
          </a:p>
          <a:p>
            <a:pPr marL="380779" indent="-380779" algn="just">
              <a:buFont typeface="Courier New" panose="02070309020205020404" pitchFamily="49" charset="0"/>
              <a:buChar char="o"/>
            </a:pPr>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INDICACIONES</a:t>
            </a:r>
            <a:endParaRPr lang="es-ES" sz="1600" dirty="0">
              <a:latin typeface="TT Commons Light" panose="02000506030000020003" pitchFamily="50" charset="0"/>
              <a:ea typeface="Calibri" panose="020F0502020204030204" pitchFamily="34" charset="0"/>
              <a:cs typeface="Arial" panose="020B0604020202020204" pitchFamily="34" charset="0"/>
            </a:endParaRPr>
          </a:p>
          <a:p>
            <a:r>
              <a:rPr lang="es-ES" sz="1600" dirty="0">
                <a:latin typeface="TT Commons Light" panose="02000506030000020003" pitchFamily="50" charset="0"/>
              </a:rPr>
              <a:t>Pieles que buscan un tratamiento </a:t>
            </a:r>
            <a:r>
              <a:rPr lang="es-ES" sz="1600" dirty="0" err="1">
                <a:latin typeface="TT Commons Light" panose="02000506030000020003" pitchFamily="50" charset="0"/>
              </a:rPr>
              <a:t>antiedad</a:t>
            </a:r>
            <a:r>
              <a:rPr lang="es-ES" sz="1600" dirty="0">
                <a:latin typeface="TT Commons Light" panose="02000506030000020003" pitchFamily="50" charset="0"/>
              </a:rPr>
              <a:t> de doble efecto: una regeneración a nivel interno gracias su acción como promotor de la energía celular y un efecto alisado corrector de las arrugas</a:t>
            </a:r>
          </a:p>
          <a:p>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INGREDIENTES</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a:latin typeface="TT Commons Light" panose="02000506030000020003" pitchFamily="50" charset="0"/>
                <a:ea typeface="Calibri" panose="020F0502020204030204" pitchFamily="34" charset="0"/>
                <a:cs typeface="Arial" panose="020B0604020202020204" pitchFamily="34" charset="0"/>
              </a:rPr>
              <a:t>Retinol</a:t>
            </a:r>
            <a:r>
              <a:rPr lang="es-ES" sz="1600" dirty="0">
                <a:latin typeface="TT Commons Light" panose="02000506030000020003" pitchFamily="50" charset="0"/>
                <a:ea typeface="Calibri" panose="020F0502020204030204" pitchFamily="34" charset="0"/>
                <a:cs typeface="Arial" panose="020B0604020202020204" pitchFamily="34" charset="0"/>
              </a:rPr>
              <a:t>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liposomado</a:t>
            </a:r>
            <a:r>
              <a:rPr lang="es-ES" sz="1600" dirty="0" smtClean="0">
                <a:latin typeface="TT Commons Light" panose="02000506030000020003" pitchFamily="50" charset="0"/>
                <a:ea typeface="Calibri" panose="020F0502020204030204" pitchFamily="34" charset="0"/>
                <a:cs typeface="Arial" panose="020B0604020202020204" pitchFamily="34" charset="0"/>
              </a:rPr>
              <a:t> (0,2%), </a:t>
            </a:r>
            <a:r>
              <a:rPr lang="es-ES" sz="1600" dirty="0">
                <a:latin typeface="TT Commons Light" panose="02000506030000020003" pitchFamily="50" charset="0"/>
                <a:ea typeface="Calibri" panose="020F0502020204030204" pitchFamily="34" charset="0"/>
                <a:cs typeface="Arial" panose="020B0604020202020204" pitchFamily="34" charset="0"/>
              </a:rPr>
              <a:t>vitamina </a:t>
            </a:r>
            <a:r>
              <a:rPr lang="es-ES" sz="1600" dirty="0" smtClean="0">
                <a:latin typeface="TT Commons Light" panose="02000506030000020003" pitchFamily="50" charset="0"/>
                <a:ea typeface="Calibri" panose="020F0502020204030204" pitchFamily="34" charset="0"/>
                <a:cs typeface="Arial" panose="020B0604020202020204" pitchFamily="34" charset="0"/>
              </a:rPr>
              <a:t>B3 (3%), </a:t>
            </a:r>
            <a:r>
              <a:rPr lang="es-ES" sz="1600" dirty="0">
                <a:latin typeface="TT Commons Light" panose="02000506030000020003" pitchFamily="50" charset="0"/>
                <a:ea typeface="Calibri" panose="020F0502020204030204" pitchFamily="34" charset="0"/>
                <a:cs typeface="Arial" panose="020B0604020202020204" pitchFamily="34" charset="0"/>
              </a:rPr>
              <a:t>ácido hialurónico, provitamina B5</a:t>
            </a:r>
          </a:p>
        </p:txBody>
      </p:sp>
      <p:sp>
        <p:nvSpPr>
          <p:cNvPr id="14" name="Título 8"/>
          <p:cNvSpPr>
            <a:spLocks noGrp="1"/>
          </p:cNvSpPr>
          <p:nvPr>
            <p:ph type="title"/>
          </p:nvPr>
        </p:nvSpPr>
        <p:spPr>
          <a:xfrm>
            <a:off x="699717" y="399559"/>
            <a:ext cx="1914435" cy="424603"/>
          </a:xfrm>
        </p:spPr>
        <p:txBody>
          <a:bodyPr/>
          <a:lstStyle/>
          <a:p>
            <a:r>
              <a:rPr lang="es-ES" sz="2399" spc="300" dirty="0" smtClean="0"/>
              <a:t>ANTIAGE V-B3</a:t>
            </a:r>
            <a:endParaRPr lang="es-ES" sz="2399" spc="300" dirty="0"/>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54887"/>
          <a:stretch/>
        </p:blipFill>
        <p:spPr>
          <a:xfrm>
            <a:off x="680226" y="1360213"/>
            <a:ext cx="1330370" cy="3603093"/>
          </a:xfrm>
          <a:prstGeom prst="rect">
            <a:avLst/>
          </a:prstGeom>
        </p:spPr>
      </p:pic>
    </p:spTree>
    <p:extLst>
      <p:ext uri="{BB962C8B-B14F-4D97-AF65-F5344CB8AC3E}">
        <p14:creationId xmlns:p14="http://schemas.microsoft.com/office/powerpoint/2010/main" val="3625013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703736" y="1416546"/>
            <a:ext cx="6192688" cy="3046988"/>
          </a:xfrm>
          <a:prstGeom prst="rect">
            <a:avLst/>
          </a:prstGeom>
          <a:noFill/>
        </p:spPr>
        <p:txBody>
          <a:bodyPr wrap="square" rtlCol="0">
            <a:spAutoFit/>
          </a:bodyPr>
          <a:lstStyle/>
          <a:p>
            <a:pPr marL="342900" indent="-342900" algn="just"/>
            <a:r>
              <a:rPr lang="es-ES" sz="1200" b="1" dirty="0" smtClean="0">
                <a:solidFill>
                  <a:schemeClr val="tx1">
                    <a:lumMod val="65000"/>
                    <a:lumOff val="35000"/>
                  </a:schemeClr>
                </a:solidFill>
                <a:latin typeface="TT Commons" panose="02000506040000020004" pitchFamily="50" charset="0"/>
              </a:rPr>
              <a:t>CREMA DÍA 50ml Acción Antiarrugas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INDICACIÓN:</a:t>
            </a:r>
          </a:p>
          <a:p>
            <a:pPr marL="342900" indent="-342900" algn="just"/>
            <a:r>
              <a:rPr lang="es-ES" sz="1200" dirty="0" smtClean="0">
                <a:solidFill>
                  <a:schemeClr val="tx1">
                    <a:lumMod val="65000"/>
                    <a:lumOff val="35000"/>
                  </a:schemeClr>
                </a:solidFill>
                <a:latin typeface="TT Commons" panose="02000506040000020004" pitchFamily="50" charset="0"/>
              </a:rPr>
              <a:t>Pieles que manifiestan deficiencias a causa del envejecimiento, Ideal a partir de los 35 años.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ACCIÓN:</a:t>
            </a:r>
          </a:p>
          <a:p>
            <a:pPr marL="342900" indent="-342900" algn="just">
              <a:buFont typeface="Arial" pitchFamily="34" charset="0"/>
              <a:buChar char="•"/>
            </a:pPr>
            <a:r>
              <a:rPr lang="es-ES" sz="1200" dirty="0" smtClean="0">
                <a:solidFill>
                  <a:schemeClr val="tx1">
                    <a:lumMod val="65000"/>
                    <a:lumOff val="35000"/>
                  </a:schemeClr>
                </a:solidFill>
                <a:latin typeface="TT Commons" panose="02000506040000020004" pitchFamily="50" charset="0"/>
              </a:rPr>
              <a:t>Difumina las líneas de expresión y arrugas, aportando suavidad a la piel, sin dejar sensación grasa.  Potencia los efectos del </a:t>
            </a:r>
            <a:r>
              <a:rPr lang="es-ES" sz="1200" dirty="0" err="1" smtClean="0">
                <a:solidFill>
                  <a:schemeClr val="tx1">
                    <a:lumMod val="65000"/>
                    <a:lumOff val="35000"/>
                  </a:schemeClr>
                </a:solidFill>
                <a:latin typeface="TT Commons" panose="02000506040000020004" pitchFamily="50" charset="0"/>
              </a:rPr>
              <a:t>serum</a:t>
            </a:r>
            <a:r>
              <a:rPr lang="es-ES" sz="1200" dirty="0" smtClean="0">
                <a:solidFill>
                  <a:schemeClr val="tx1">
                    <a:lumMod val="65000"/>
                    <a:lumOff val="35000"/>
                  </a:schemeClr>
                </a:solidFill>
                <a:latin typeface="TT Commons" panose="02000506040000020004" pitchFamily="50" charset="0"/>
              </a:rPr>
              <a:t> de noche</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INGREDIENTES: </a:t>
            </a:r>
            <a:r>
              <a:rPr lang="es-ES" sz="1200" dirty="0" smtClean="0">
                <a:solidFill>
                  <a:schemeClr val="tx1">
                    <a:lumMod val="65000"/>
                    <a:lumOff val="35000"/>
                  </a:schemeClr>
                </a:solidFill>
                <a:latin typeface="TT Commons" panose="02000506040000020004" pitchFamily="50" charset="0"/>
              </a:rPr>
              <a:t>Palmitato de retinol, pigmentos de interferencia y filtros solares</a:t>
            </a:r>
          </a:p>
          <a:p>
            <a:pPr marL="342900" indent="-342900" algn="just"/>
            <a:endParaRPr lang="es-ES" sz="1200" b="1"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MODO DE USO:</a:t>
            </a:r>
          </a:p>
          <a:p>
            <a:pPr marL="342900" indent="-342900" algn="just"/>
            <a:r>
              <a:rPr lang="es-ES" sz="1200" b="1" dirty="0" smtClean="0">
                <a:solidFill>
                  <a:schemeClr val="bg1">
                    <a:lumMod val="50000"/>
                  </a:schemeClr>
                </a:solidFill>
                <a:latin typeface="TT Commons" panose="02000506040000020004" pitchFamily="50" charset="0"/>
              </a:rPr>
              <a:t>Día</a:t>
            </a:r>
            <a:r>
              <a:rPr lang="es-ES" sz="1200" dirty="0" smtClean="0">
                <a:solidFill>
                  <a:schemeClr val="bg1">
                    <a:lumMod val="50000"/>
                  </a:schemeClr>
                </a:solidFill>
                <a:latin typeface="TT Commons" panose="02000506040000020004" pitchFamily="50" charset="0"/>
              </a:rPr>
              <a:t>:</a:t>
            </a:r>
            <a:r>
              <a:rPr lang="es-ES" sz="1200" dirty="0" smtClean="0">
                <a:solidFill>
                  <a:schemeClr val="tx1">
                    <a:lumMod val="65000"/>
                    <a:lumOff val="35000"/>
                  </a:schemeClr>
                </a:solidFill>
                <a:latin typeface="TT Commons" panose="02000506040000020004" pitchFamily="50" charset="0"/>
              </a:rPr>
              <a:t> Aplicar por la mañana, después de limpiar.</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TIPO DE PIEL</a:t>
            </a:r>
            <a:r>
              <a:rPr lang="es-ES" sz="1200" dirty="0" smtClean="0">
                <a:solidFill>
                  <a:schemeClr val="tx1">
                    <a:lumMod val="65000"/>
                    <a:lumOff val="35000"/>
                  </a:schemeClr>
                </a:solidFill>
                <a:latin typeface="TT Commons" panose="02000506040000020004" pitchFamily="50" charset="0"/>
              </a:rPr>
              <a:t>: Todas </a:t>
            </a:r>
          </a:p>
          <a:p>
            <a:pPr marL="342900" indent="-342900" algn="just"/>
            <a:endParaRPr lang="es-ES" sz="1200" b="1" dirty="0" smtClean="0">
              <a:solidFill>
                <a:schemeClr val="tx1">
                  <a:lumMod val="65000"/>
                  <a:lumOff val="35000"/>
                </a:schemeClr>
              </a:solidFill>
              <a:latin typeface="TT Commons" panose="02000506040000020004" pitchFamily="50" charset="0"/>
            </a:endParaRPr>
          </a:p>
        </p:txBody>
      </p:sp>
      <p:sp>
        <p:nvSpPr>
          <p:cNvPr id="12" name="Título 8"/>
          <p:cNvSpPr>
            <a:spLocks noGrp="1"/>
          </p:cNvSpPr>
          <p:nvPr>
            <p:ph type="title"/>
          </p:nvPr>
        </p:nvSpPr>
        <p:spPr>
          <a:xfrm>
            <a:off x="698500" y="398871"/>
            <a:ext cx="2853089" cy="424732"/>
          </a:xfrm>
        </p:spPr>
        <p:txBody>
          <a:bodyPr/>
          <a:lstStyle/>
          <a:p>
            <a:r>
              <a:rPr lang="es-ES" sz="2400" spc="300" dirty="0" err="1" smtClean="0">
                <a:latin typeface="Bebas Neue Regular" panose="00000500000000000000" pitchFamily="50" charset="0"/>
              </a:rPr>
              <a:t>Wrinkle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attack</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day</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t="15405" r="53189" b="6943"/>
          <a:stretch/>
        </p:blipFill>
        <p:spPr>
          <a:xfrm>
            <a:off x="471488" y="1409663"/>
            <a:ext cx="1541770" cy="3161369"/>
          </a:xfrm>
          <a:prstGeom prst="rect">
            <a:avLst/>
          </a:prstGeom>
        </p:spPr>
      </p:pic>
    </p:spTree>
    <p:extLst>
      <p:ext uri="{BB962C8B-B14F-4D97-AF65-F5344CB8AC3E}">
        <p14:creationId xmlns:p14="http://schemas.microsoft.com/office/powerpoint/2010/main" val="3855457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775744" y="1465902"/>
            <a:ext cx="6192688" cy="3046988"/>
          </a:xfrm>
          <a:prstGeom prst="rect">
            <a:avLst/>
          </a:prstGeom>
          <a:noFill/>
        </p:spPr>
        <p:txBody>
          <a:bodyPr wrap="square" rtlCol="0">
            <a:spAutoFit/>
          </a:bodyPr>
          <a:lstStyle/>
          <a:p>
            <a:pPr marL="342900" indent="-342900" algn="just"/>
            <a:r>
              <a:rPr lang="es-ES" sz="1200" b="1" dirty="0" smtClean="0">
                <a:solidFill>
                  <a:schemeClr val="tx1">
                    <a:lumMod val="65000"/>
                    <a:lumOff val="35000"/>
                  </a:schemeClr>
                </a:solidFill>
                <a:latin typeface="TT Commons" panose="02000506040000020004" pitchFamily="50" charset="0"/>
              </a:rPr>
              <a:t>SERUM C 15ml Acción Antiarrugas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INDICACIÓN:</a:t>
            </a:r>
          </a:p>
          <a:p>
            <a:pPr marL="342900" indent="-342900" algn="just"/>
            <a:r>
              <a:rPr lang="es-ES" sz="1200" dirty="0" smtClean="0">
                <a:solidFill>
                  <a:schemeClr val="tx1">
                    <a:lumMod val="65000"/>
                    <a:lumOff val="35000"/>
                  </a:schemeClr>
                </a:solidFill>
                <a:latin typeface="TT Commons" panose="02000506040000020004" pitchFamily="50" charset="0"/>
              </a:rPr>
              <a:t>Signos visibles en el contorno del ojo, Ideal a partir de los 35 años.</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ACCIÓN:</a:t>
            </a:r>
          </a:p>
          <a:p>
            <a:pPr algn="just"/>
            <a:r>
              <a:rPr lang="es-ES" sz="1200" dirty="0" smtClean="0">
                <a:solidFill>
                  <a:schemeClr val="tx1">
                    <a:lumMod val="65000"/>
                    <a:lumOff val="35000"/>
                  </a:schemeClr>
                </a:solidFill>
                <a:latin typeface="TT Commons" panose="02000506040000020004" pitchFamily="50" charset="0"/>
              </a:rPr>
              <a:t>Corrige arrugas, líneas de expresión, irregularidades y pérdida de luminosidad en el contorno del ojo.</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INGREDIENTES: </a:t>
            </a:r>
            <a:r>
              <a:rPr lang="es-ES" sz="1200" dirty="0" smtClean="0">
                <a:solidFill>
                  <a:schemeClr val="tx1">
                    <a:lumMod val="65000"/>
                    <a:lumOff val="35000"/>
                  </a:schemeClr>
                </a:solidFill>
                <a:latin typeface="TT Commons" panose="02000506040000020004" pitchFamily="50" charset="0"/>
              </a:rPr>
              <a:t>Coenzima Q10, Retinol puro, MDI </a:t>
            </a:r>
            <a:r>
              <a:rPr lang="es-ES" sz="1200" dirty="0" err="1" smtClean="0">
                <a:solidFill>
                  <a:schemeClr val="tx1">
                    <a:lumMod val="65000"/>
                    <a:lumOff val="35000"/>
                  </a:schemeClr>
                </a:solidFill>
                <a:latin typeface="TT Commons" panose="02000506040000020004" pitchFamily="50" charset="0"/>
              </a:rPr>
              <a:t>Complex</a:t>
            </a:r>
            <a:r>
              <a:rPr lang="es-ES" sz="1200" dirty="0" smtClean="0">
                <a:latin typeface="TT Commons" panose="02000506040000020004" pitchFamily="50" charset="0"/>
              </a:rPr>
              <a:t> ® </a:t>
            </a:r>
            <a:r>
              <a:rPr lang="es-ES" sz="1200" dirty="0" smtClean="0">
                <a:solidFill>
                  <a:schemeClr val="tx1">
                    <a:lumMod val="65000"/>
                    <a:lumOff val="35000"/>
                  </a:schemeClr>
                </a:solidFill>
                <a:latin typeface="TT Commons" panose="02000506040000020004" pitchFamily="50" charset="0"/>
              </a:rPr>
              <a:t>, </a:t>
            </a:r>
            <a:r>
              <a:rPr lang="es-ES" sz="1200" dirty="0" err="1" smtClean="0">
                <a:solidFill>
                  <a:schemeClr val="tx1">
                    <a:lumMod val="65000"/>
                    <a:lumOff val="35000"/>
                  </a:schemeClr>
                </a:solidFill>
                <a:latin typeface="TT Commons" panose="02000506040000020004" pitchFamily="50" charset="0"/>
              </a:rPr>
              <a:t>Eyeseryl</a:t>
            </a:r>
            <a:r>
              <a:rPr lang="es-ES" sz="1200" dirty="0" smtClean="0">
                <a:latin typeface="TT Commons" panose="02000506040000020004" pitchFamily="50" charset="0"/>
              </a:rPr>
              <a:t> ® </a:t>
            </a:r>
            <a:endParaRPr lang="es-ES" sz="1200" dirty="0" smtClean="0">
              <a:solidFill>
                <a:schemeClr val="tx1">
                  <a:lumMod val="65000"/>
                  <a:lumOff val="35000"/>
                </a:schemeClr>
              </a:solidFill>
              <a:latin typeface="TT Commons" panose="02000506040000020004" pitchFamily="50" charset="0"/>
            </a:endParaRPr>
          </a:p>
          <a:p>
            <a:pPr marL="342900" indent="-342900" algn="just"/>
            <a:endParaRPr lang="es-ES" sz="1200" b="1"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MODO DE USO:</a:t>
            </a:r>
          </a:p>
          <a:p>
            <a:pPr marL="342900" indent="-342900" algn="just"/>
            <a:r>
              <a:rPr lang="es-ES" sz="1200" b="1" dirty="0" smtClean="0">
                <a:solidFill>
                  <a:schemeClr val="bg1">
                    <a:lumMod val="50000"/>
                  </a:schemeClr>
                </a:solidFill>
                <a:latin typeface="TT Commons" panose="02000506040000020004" pitchFamily="50" charset="0"/>
              </a:rPr>
              <a:t>Día y noche</a:t>
            </a:r>
            <a:r>
              <a:rPr lang="es-ES" sz="1200" dirty="0" smtClean="0">
                <a:solidFill>
                  <a:schemeClr val="bg1">
                    <a:lumMod val="50000"/>
                  </a:schemeClr>
                </a:solidFill>
                <a:latin typeface="TT Commons" panose="02000506040000020004" pitchFamily="50" charset="0"/>
              </a:rPr>
              <a:t>:</a:t>
            </a:r>
            <a:r>
              <a:rPr lang="es-ES" sz="1200" dirty="0" smtClean="0">
                <a:solidFill>
                  <a:schemeClr val="tx1">
                    <a:lumMod val="65000"/>
                    <a:lumOff val="35000"/>
                  </a:schemeClr>
                </a:solidFill>
                <a:latin typeface="TT Commons" panose="02000506040000020004" pitchFamily="50" charset="0"/>
              </a:rPr>
              <a:t> Aplicar por la mañana y por las noches, mediante pequeños toques, incidiendo sobre todo en las arrugas y líneas de expresión</a:t>
            </a:r>
          </a:p>
          <a:p>
            <a:pPr marL="342900" indent="-342900" algn="just"/>
            <a:endParaRPr lang="es-ES" sz="1200" dirty="0" smtClean="0">
              <a:solidFill>
                <a:schemeClr val="tx1">
                  <a:lumMod val="65000"/>
                  <a:lumOff val="35000"/>
                </a:schemeClr>
              </a:solidFill>
              <a:latin typeface="TT Commons" panose="02000506040000020004" pitchFamily="50" charset="0"/>
            </a:endParaRPr>
          </a:p>
          <a:p>
            <a:pPr marL="342900" indent="-342900" algn="just"/>
            <a:r>
              <a:rPr lang="es-ES" sz="1200" b="1" dirty="0" smtClean="0">
                <a:solidFill>
                  <a:schemeClr val="tx1">
                    <a:lumMod val="65000"/>
                    <a:lumOff val="35000"/>
                  </a:schemeClr>
                </a:solidFill>
                <a:latin typeface="TT Commons" panose="02000506040000020004" pitchFamily="50" charset="0"/>
              </a:rPr>
              <a:t>TIPO DE PIEL</a:t>
            </a:r>
            <a:r>
              <a:rPr lang="es-ES" sz="1200" dirty="0" smtClean="0">
                <a:solidFill>
                  <a:schemeClr val="tx1">
                    <a:lumMod val="65000"/>
                    <a:lumOff val="35000"/>
                  </a:schemeClr>
                </a:solidFill>
                <a:latin typeface="TT Commons" panose="02000506040000020004" pitchFamily="50" charset="0"/>
              </a:rPr>
              <a:t>: Todas </a:t>
            </a:r>
          </a:p>
          <a:p>
            <a:pPr marL="342900" indent="-342900" algn="just"/>
            <a:endParaRPr lang="es-ES" sz="1200" b="1" dirty="0" smtClean="0">
              <a:solidFill>
                <a:schemeClr val="tx1">
                  <a:lumMod val="65000"/>
                  <a:lumOff val="35000"/>
                </a:schemeClr>
              </a:solidFill>
              <a:latin typeface="TT Commons" panose="02000506040000020004" pitchFamily="50" charset="0"/>
            </a:endParaRPr>
          </a:p>
        </p:txBody>
      </p:sp>
      <p:sp>
        <p:nvSpPr>
          <p:cNvPr id="12" name="Título 8"/>
          <p:cNvSpPr>
            <a:spLocks noGrp="1"/>
          </p:cNvSpPr>
          <p:nvPr>
            <p:ph type="title"/>
          </p:nvPr>
        </p:nvSpPr>
        <p:spPr>
          <a:xfrm>
            <a:off x="698500" y="398871"/>
            <a:ext cx="2838021" cy="424732"/>
          </a:xfrm>
        </p:spPr>
        <p:txBody>
          <a:bodyPr/>
          <a:lstStyle/>
          <a:p>
            <a:r>
              <a:rPr lang="es-ES" sz="2400" spc="300" dirty="0" err="1" smtClean="0">
                <a:latin typeface="Bebas Neue Regular" panose="00000500000000000000" pitchFamily="50" charset="0"/>
              </a:rPr>
              <a:t>Eye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wrinkle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attack</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4794" t="17435" r="15497" b="10460"/>
          <a:stretch/>
        </p:blipFill>
        <p:spPr>
          <a:xfrm>
            <a:off x="903536" y="1704578"/>
            <a:ext cx="936104" cy="2808312"/>
          </a:xfrm>
          <a:prstGeom prst="rect">
            <a:avLst/>
          </a:prstGeom>
        </p:spPr>
      </p:pic>
    </p:spTree>
    <p:extLst>
      <p:ext uri="{BB962C8B-B14F-4D97-AF65-F5344CB8AC3E}">
        <p14:creationId xmlns:p14="http://schemas.microsoft.com/office/powerpoint/2010/main" val="1318631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3646412" y="3028268"/>
            <a:ext cx="3171895"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PRESENTACIÓN</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1301086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00" y="1776586"/>
            <a:ext cx="2431434" cy="1767589"/>
          </a:xfrm>
          <a:prstGeom prst="rect">
            <a:avLst/>
          </a:prstGeom>
        </p:spPr>
      </p:pic>
      <p:sp>
        <p:nvSpPr>
          <p:cNvPr id="30" name="Rectángulo 29">
            <a:extLst>
              <a:ext uri="{FF2B5EF4-FFF2-40B4-BE49-F238E27FC236}">
                <a16:creationId xmlns:a16="http://schemas.microsoft.com/office/drawing/2014/main" id="{A297FD03-BC01-4A80-9886-5F59A936CDA1}"/>
              </a:ext>
            </a:extLst>
          </p:cNvPr>
          <p:cNvSpPr/>
          <p:nvPr/>
        </p:nvSpPr>
        <p:spPr>
          <a:xfrm>
            <a:off x="3351807" y="1178240"/>
            <a:ext cx="5472609" cy="3600986"/>
          </a:xfrm>
          <a:prstGeom prst="rect">
            <a:avLst/>
          </a:prstGeom>
        </p:spPr>
        <p:txBody>
          <a:bodyPr wrap="square">
            <a:spAutoFit/>
          </a:bodyPr>
          <a:lstStyle/>
          <a:p>
            <a:pPr algn="just"/>
            <a:r>
              <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Crema </a:t>
            </a:r>
            <a:r>
              <a:rPr lang="es-ES" sz="1200" b="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antiedad</a:t>
            </a:r>
            <a:r>
              <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de noche y potenciador de tratamiento intensivo </a:t>
            </a:r>
            <a:r>
              <a:rPr lang="es-ES" sz="1200" b="1"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Serum</a:t>
            </a:r>
            <a:r>
              <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2 </a:t>
            </a:r>
          </a:p>
          <a:p>
            <a:pPr algn="just"/>
            <a:endPar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Descripción</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endPar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Crema </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de noche a base de Vitamina A (Palmitato de retinol) y manteca de </a:t>
            </a:r>
            <a:r>
              <a:rPr lang="es-ES"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Karité</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que reduce las arrugas de expresión, protege frene al </a:t>
            </a:r>
            <a:r>
              <a:rPr lang="es-ES"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fotoenvejecimiento</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nutre y regenera. Sus activos aumentan la renovación celular, aportando luminosidad, vitalidad y mejorando el aspecto de la piel.</a:t>
            </a:r>
          </a:p>
          <a:p>
            <a:pPr marL="380893" indent="-380893" algn="just">
              <a:buFont typeface="Courier New" panose="02070309020205020404" pitchFamily="49" charset="0"/>
              <a:buChar char="o"/>
            </a:pPr>
            <a:endParaRPr lang="es-ES" sz="1200" dirty="0">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Indicaciones</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p>
          <a:p>
            <a:pPr algn="just"/>
            <a:endPar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Indicado </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en pieles a partir de 40 años, secas o envejecidas que buscan reducir las arrugas, las líneas de expresión, nutrir y reparar su piel.  Además, protege frene al </a:t>
            </a:r>
            <a:r>
              <a:rPr lang="es-ES"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fotoenvejecimiento</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p>
          <a:p>
            <a:pPr algn="just"/>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Ingredientes</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endPar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Vitamina </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 (Palmitato de retinol)</a:t>
            </a:r>
            <a:r>
              <a:rPr lang="es-ES" sz="1200" dirty="0">
                <a:latin typeface="TT Commons" panose="02000506040000020004" pitchFamily="50" charset="0"/>
                <a:ea typeface="Calibri" panose="020F0502020204030204" pitchFamily="34" charset="0"/>
                <a:cs typeface="Arial" panose="020B0604020202020204" pitchFamily="34" charset="0"/>
              </a:rPr>
              <a:t>, manteca de </a:t>
            </a:r>
            <a:r>
              <a:rPr lang="es-ES" sz="1200" dirty="0" err="1">
                <a:latin typeface="TT Commons" panose="02000506040000020004" pitchFamily="50" charset="0"/>
                <a:ea typeface="Calibri" panose="020F0502020204030204" pitchFamily="34" charset="0"/>
                <a:cs typeface="Arial" panose="020B0604020202020204" pitchFamily="34" charset="0"/>
              </a:rPr>
              <a:t>karité</a:t>
            </a:r>
            <a:r>
              <a:rPr lang="es-ES" sz="1200" dirty="0">
                <a:latin typeface="TT Commons" panose="02000506040000020004" pitchFamily="50" charset="0"/>
                <a:ea typeface="Calibri" panose="020F0502020204030204" pitchFamily="34" charset="0"/>
                <a:cs typeface="Arial" panose="020B0604020202020204" pitchFamily="34" charset="0"/>
              </a:rPr>
              <a:t>.</a:t>
            </a:r>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380893" indent="-380893" algn="just">
              <a:buFont typeface="Courier New" panose="02070309020205020404" pitchFamily="49" charset="0"/>
              <a:buChar char="o"/>
            </a:pPr>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p:txBody>
      </p:sp>
      <p:sp>
        <p:nvSpPr>
          <p:cNvPr id="14" name="Título 8"/>
          <p:cNvSpPr>
            <a:spLocks noGrp="1"/>
          </p:cNvSpPr>
          <p:nvPr>
            <p:ph type="title"/>
          </p:nvPr>
        </p:nvSpPr>
        <p:spPr>
          <a:xfrm>
            <a:off x="698500" y="398871"/>
            <a:ext cx="3099310" cy="424732"/>
          </a:xfrm>
        </p:spPr>
        <p:txBody>
          <a:bodyPr/>
          <a:lstStyle/>
          <a:p>
            <a:r>
              <a:rPr lang="es-ES" sz="2400" spc="300" dirty="0" err="1" smtClean="0">
                <a:latin typeface="Bebas Neue Regular" panose="00000500000000000000" pitchFamily="50" charset="0"/>
              </a:rPr>
              <a:t>Wrinkle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attack</a:t>
            </a:r>
            <a:r>
              <a:rPr lang="es-ES" sz="2400" spc="300" dirty="0" smtClean="0">
                <a:latin typeface="Bebas Neue Regular" panose="00000500000000000000" pitchFamily="50" charset="0"/>
              </a:rPr>
              <a:t> NIGHT</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756825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A297FD03-BC01-4A80-9886-5F59A936CDA1}"/>
              </a:ext>
            </a:extLst>
          </p:cNvPr>
          <p:cNvSpPr/>
          <p:nvPr/>
        </p:nvSpPr>
        <p:spPr>
          <a:xfrm>
            <a:off x="3351807" y="1178240"/>
            <a:ext cx="5472609" cy="4124206"/>
          </a:xfrm>
          <a:prstGeom prst="rect">
            <a:avLst/>
          </a:prstGeom>
        </p:spPr>
        <p:txBody>
          <a:bodyPr wrap="square">
            <a:spAutoFit/>
          </a:bodyPr>
          <a:lstStyle/>
          <a:p>
            <a:r>
              <a:rPr lang="es-ES" sz="1400" dirty="0">
                <a:latin typeface="TT Commons ExtraBold" panose="02000903030000020004" pitchFamily="50" charset="0"/>
              </a:rPr>
              <a:t>Recuperador intensivo </a:t>
            </a:r>
            <a:r>
              <a:rPr lang="es-ES" sz="1400" dirty="0" err="1">
                <a:latin typeface="TT Commons ExtraBold" panose="02000903030000020004" pitchFamily="50" charset="0"/>
              </a:rPr>
              <a:t>antiedad</a:t>
            </a:r>
            <a:r>
              <a:rPr lang="es-ES" sz="1400" dirty="0">
                <a:latin typeface="TT Commons ExtraBold" panose="02000903030000020004" pitchFamily="50" charset="0"/>
              </a:rPr>
              <a:t>, </a:t>
            </a:r>
            <a:r>
              <a:rPr lang="es-ES" sz="1400" dirty="0" err="1">
                <a:latin typeface="TT Commons ExtraBold" panose="02000903030000020004" pitchFamily="50" charset="0"/>
              </a:rPr>
              <a:t>actua</a:t>
            </a:r>
            <a:r>
              <a:rPr lang="es-ES" sz="1400" dirty="0">
                <a:latin typeface="TT Commons ExtraBold" panose="02000903030000020004" pitchFamily="50" charset="0"/>
              </a:rPr>
              <a:t> sobre los últimos efectos del envejecimiento </a:t>
            </a:r>
            <a:endParaRPr lang="en-US" sz="1400" dirty="0">
              <a:latin typeface="TT Commons ExtraBold" panose="02000903030000020004" pitchFamily="50" charset="0"/>
            </a:endParaRPr>
          </a:p>
          <a:p>
            <a:r>
              <a:rPr lang="es-ES" i="1" dirty="0"/>
              <a:t> </a:t>
            </a:r>
            <a:endPar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Descripción</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endPar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Excepcional CREMA </a:t>
            </a:r>
            <a:r>
              <a:rPr lang="es-ES"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antiedad</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que contiene una combinación de ingredientes activos que trabajan juntos para reducir la apariencia de arrugas y líneas </a:t>
            </a:r>
            <a:r>
              <a:rPr lang="es-ES"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ﬁnas</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mejorar la hidratación y elasticidad de la piel, reducir la apariencia de manchas oscuras y hacer que la piel luzca más radiante y luminosa.</a:t>
            </a:r>
            <a:endParaRPr lang="en-U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endParaRPr lang="es-ES" sz="1200" dirty="0">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Indicaciones</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t>
            </a:r>
          </a:p>
          <a:p>
            <a:pPr algn="just"/>
            <a:endPar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La crema </a:t>
            </a:r>
            <a:r>
              <a:rPr lang="es-ES"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antiedad</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“VITAL AGE ANTIAGE VB_3 WRINKLE ATTACK” es adecuada para todo tipo de piel, especialmente aquellas que presentan signos de envejecimiento, como arrugas, líneas </a:t>
            </a:r>
            <a:r>
              <a:rPr lang="es-ES"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ﬁnas</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falta de luminosidad y elasticidad reducida. Esta crema puede ser </a:t>
            </a:r>
            <a:r>
              <a:rPr lang="es-ES"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beneﬁciosa</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para pieles secas, pieles maduras, pieles opacas, con falta de luminosidad o pieles </a:t>
            </a:r>
            <a:r>
              <a:rPr lang="es-ES" sz="1200" dirty="0" err="1">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hiperpigmentadas</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endParaRPr lang="en-U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Ingredientes</a:t>
            </a:r>
            <a:r>
              <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Retinol</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Liposomado</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Niacinamida</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Aceite de </a:t>
            </a:r>
            <a:r>
              <a:rPr lang="es-ES" sz="1200" dirty="0" err="1"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Hypericum</a:t>
            </a:r>
            <a:r>
              <a:rPr lang="es-ES" sz="1200" dirty="0" smtClean="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rPr>
              <a:t>, Ácido Hialurónico, Colágeno Marino</a:t>
            </a:r>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a:p>
            <a:pPr marL="380893" indent="-380893" algn="just">
              <a:buFont typeface="Courier New" panose="02070309020205020404" pitchFamily="49" charset="0"/>
              <a:buChar char="o"/>
            </a:pPr>
            <a:endParaRPr lang="es-ES" sz="1200" dirty="0">
              <a:solidFill>
                <a:schemeClr val="bg2">
                  <a:lumMod val="25000"/>
                </a:schemeClr>
              </a:solidFill>
              <a:latin typeface="TT Commons" panose="02000506040000020004" pitchFamily="50" charset="0"/>
              <a:ea typeface="Calibri" panose="020F0502020204030204" pitchFamily="34" charset="0"/>
              <a:cs typeface="Arial" panose="020B0604020202020204" pitchFamily="34" charset="0"/>
            </a:endParaRPr>
          </a:p>
        </p:txBody>
      </p:sp>
      <p:sp>
        <p:nvSpPr>
          <p:cNvPr id="14" name="Título 8"/>
          <p:cNvSpPr>
            <a:spLocks noGrp="1"/>
          </p:cNvSpPr>
          <p:nvPr>
            <p:ph type="title"/>
          </p:nvPr>
        </p:nvSpPr>
        <p:spPr>
          <a:xfrm>
            <a:off x="698500" y="398871"/>
            <a:ext cx="4992136" cy="424732"/>
          </a:xfrm>
        </p:spPr>
        <p:txBody>
          <a:bodyPr/>
          <a:lstStyle/>
          <a:p>
            <a:r>
              <a:rPr lang="es-ES" sz="2400" spc="300" dirty="0" err="1" smtClean="0">
                <a:latin typeface="Bebas Neue Regular" panose="00000500000000000000" pitchFamily="50" charset="0"/>
              </a:rPr>
              <a:t>Antiage</a:t>
            </a:r>
            <a:r>
              <a:rPr lang="es-ES" sz="2400" spc="300" dirty="0" smtClean="0">
                <a:latin typeface="Bebas Neue Regular" panose="00000500000000000000" pitchFamily="50" charset="0"/>
              </a:rPr>
              <a:t> v_b3 </a:t>
            </a:r>
            <a:r>
              <a:rPr lang="es-ES" sz="2400" spc="300" dirty="0" err="1" smtClean="0">
                <a:latin typeface="Bebas Neue Regular" panose="00000500000000000000" pitchFamily="50" charset="0"/>
              </a:rPr>
              <a:t>Wrinkle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attack</a:t>
            </a:r>
            <a:r>
              <a:rPr lang="es-ES" sz="2400" spc="300" dirty="0" smtClean="0">
                <a:latin typeface="Bebas Neue Regular" panose="00000500000000000000" pitchFamily="50" charset="0"/>
              </a:rPr>
              <a:t> NIGHT</a:t>
            </a:r>
            <a:endParaRPr lang="es-ES" sz="2400" spc="300" dirty="0">
              <a:latin typeface="Bebas Neue Regular" panose="00000500000000000000" pitchFamily="50"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8" y="2712690"/>
            <a:ext cx="2188446" cy="1560563"/>
          </a:xfrm>
          <a:prstGeom prst="rect">
            <a:avLst/>
          </a:prstGeom>
        </p:spPr>
      </p:pic>
    </p:spTree>
    <p:extLst>
      <p:ext uri="{BB962C8B-B14F-4D97-AF65-F5344CB8AC3E}">
        <p14:creationId xmlns:p14="http://schemas.microsoft.com/office/powerpoint/2010/main" val="3430840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8"/>
          <p:cNvSpPr>
            <a:spLocks noGrp="1"/>
          </p:cNvSpPr>
          <p:nvPr>
            <p:ph type="title"/>
          </p:nvPr>
        </p:nvSpPr>
        <p:spPr>
          <a:xfrm>
            <a:off x="698500" y="398871"/>
            <a:ext cx="1685077" cy="424732"/>
          </a:xfrm>
        </p:spPr>
        <p:txBody>
          <a:bodyPr/>
          <a:lstStyle/>
          <a:p>
            <a:r>
              <a:rPr lang="es-ES" sz="2400" spc="300" dirty="0" smtClean="0">
                <a:latin typeface="Bebas Neue Regular" panose="00000500000000000000" pitchFamily="50" charset="0"/>
              </a:rPr>
              <a:t>HYDRAMASK</a:t>
            </a:r>
            <a:endParaRPr lang="es-ES" sz="2400" spc="300" dirty="0">
              <a:latin typeface="Bebas Neue Regular" panose="00000500000000000000" pitchFamily="50" charset="0"/>
            </a:endParaRPr>
          </a:p>
        </p:txBody>
      </p:sp>
      <p:sp>
        <p:nvSpPr>
          <p:cNvPr id="6" name="Rectángulo 5"/>
          <p:cNvSpPr/>
          <p:nvPr/>
        </p:nvSpPr>
        <p:spPr>
          <a:xfrm>
            <a:off x="3423816" y="1344538"/>
            <a:ext cx="5400600" cy="1938992"/>
          </a:xfrm>
          <a:prstGeom prst="rect">
            <a:avLst/>
          </a:prstGeom>
        </p:spPr>
        <p:txBody>
          <a:bodyPr wrap="square">
            <a:spAutoFit/>
          </a:bodyPr>
          <a:lstStyle/>
          <a:p>
            <a:pPr algn="just"/>
            <a:r>
              <a:rPr lang="es-ES" sz="1200" b="1" dirty="0">
                <a:latin typeface="TT Commons" panose="02000506040000020004" pitchFamily="50" charset="0"/>
                <a:ea typeface="Calibri" panose="020F0502020204030204" pitchFamily="34" charset="0"/>
                <a:cs typeface="Arial" panose="020B0604020202020204" pitchFamily="34" charset="0"/>
              </a:rPr>
              <a:t>Descripción</a:t>
            </a:r>
            <a:r>
              <a:rPr lang="es-ES" sz="1200" dirty="0">
                <a:latin typeface="TT Commons" panose="02000506040000020004" pitchFamily="50" charset="0"/>
                <a:ea typeface="Calibri" panose="020F0502020204030204" pitchFamily="34" charset="0"/>
                <a:cs typeface="Arial" panose="020B0604020202020204" pitchFamily="34" charset="0"/>
              </a:rPr>
              <a:t>: </a:t>
            </a:r>
            <a:endParaRPr lang="es-ES" sz="1200" dirty="0" smtClean="0">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Courier New" panose="02070309020205020404" pitchFamily="49" charset="0"/>
              <a:buChar char="o"/>
            </a:pPr>
            <a:endParaRPr lang="es-ES" sz="1200" dirty="0">
              <a:latin typeface="TT Commons" panose="02000506040000020004" pitchFamily="50" charset="0"/>
              <a:ea typeface="Calibri" panose="020F0502020204030204" pitchFamily="34" charset="0"/>
              <a:cs typeface="Arial" panose="020B0604020202020204" pitchFamily="34" charset="0"/>
            </a:endParaRPr>
          </a:p>
          <a:p>
            <a:pPr algn="just"/>
            <a:r>
              <a:rPr lang="es-ES" sz="1200" dirty="0" smtClean="0">
                <a:latin typeface="TT Commons" panose="02000506040000020004" pitchFamily="50" charset="0"/>
                <a:ea typeface="Calibri" panose="020F0502020204030204" pitchFamily="34" charset="0"/>
                <a:cs typeface="Arial" panose="020B0604020202020204" pitchFamily="34" charset="0"/>
              </a:rPr>
              <a:t>Mascarilla </a:t>
            </a:r>
            <a:r>
              <a:rPr lang="es-ES" sz="1200" dirty="0">
                <a:latin typeface="TT Commons" panose="02000506040000020004" pitchFamily="50" charset="0"/>
                <a:ea typeface="Calibri" panose="020F0502020204030204" pitchFamily="34" charset="0"/>
                <a:cs typeface="Arial" panose="020B0604020202020204" pitchFamily="34" charset="0"/>
              </a:rPr>
              <a:t>de un solo uso para cara y cuello con propiedades antiarrugas y nutritivo. Es ideal para uso semanal con el fin de complementar la rutina de tratamiento Vital Age y/o otros tratamientos </a:t>
            </a:r>
            <a:r>
              <a:rPr lang="es-ES" sz="1200" dirty="0" err="1">
                <a:latin typeface="TT Commons" panose="02000506040000020004" pitchFamily="50" charset="0"/>
                <a:ea typeface="Calibri" panose="020F0502020204030204" pitchFamily="34" charset="0"/>
                <a:cs typeface="Arial" panose="020B0604020202020204" pitchFamily="34" charset="0"/>
              </a:rPr>
              <a:t>antiedad</a:t>
            </a:r>
            <a:r>
              <a:rPr lang="es-ES" sz="1200" dirty="0">
                <a:latin typeface="TT Commons" panose="02000506040000020004" pitchFamily="50" charset="0"/>
                <a:ea typeface="Calibri" panose="020F0502020204030204" pitchFamily="34" charset="0"/>
                <a:cs typeface="Arial" panose="020B0604020202020204" pitchFamily="34" charset="0"/>
              </a:rPr>
              <a:t>, reafirmantes e hidratantes.</a:t>
            </a:r>
          </a:p>
          <a:p>
            <a:pPr marL="457200" indent="-457200" algn="just">
              <a:buFont typeface="Courier New" panose="02070309020205020404" pitchFamily="49" charset="0"/>
              <a:buChar char="o"/>
            </a:pPr>
            <a:endParaRPr lang="es-ES" sz="1200" dirty="0">
              <a:latin typeface="TT Commons" panose="02000506040000020004" pitchFamily="50" charset="0"/>
              <a:ea typeface="Calibri" panose="020F0502020204030204" pitchFamily="34" charset="0"/>
              <a:cs typeface="Arial" panose="020B0604020202020204" pitchFamily="34" charset="0"/>
            </a:endParaRPr>
          </a:p>
          <a:p>
            <a:pPr algn="just"/>
            <a:r>
              <a:rPr lang="es-ES" sz="1200" b="1" dirty="0">
                <a:latin typeface="TT Commons" panose="02000506040000020004" pitchFamily="50" charset="0"/>
                <a:ea typeface="Calibri" panose="020F0502020204030204" pitchFamily="34" charset="0"/>
                <a:cs typeface="Arial" panose="020B0604020202020204" pitchFamily="34" charset="0"/>
              </a:rPr>
              <a:t>Ingredientes</a:t>
            </a:r>
            <a:r>
              <a:rPr lang="es-ES" sz="1200" dirty="0">
                <a:latin typeface="TT Commons" panose="02000506040000020004" pitchFamily="50" charset="0"/>
                <a:ea typeface="Calibri" panose="020F0502020204030204" pitchFamily="34" charset="0"/>
                <a:cs typeface="Arial" panose="020B0604020202020204" pitchFamily="34" charset="0"/>
              </a:rPr>
              <a:t>: </a:t>
            </a:r>
            <a:endParaRPr lang="es-ES" sz="1200" dirty="0" smtClean="0">
              <a:latin typeface="TT Commons" panose="02000506040000020004" pitchFamily="50" charset="0"/>
              <a:ea typeface="Calibri" panose="020F0502020204030204" pitchFamily="34" charset="0"/>
              <a:cs typeface="Arial" panose="020B0604020202020204" pitchFamily="34" charset="0"/>
            </a:endParaRPr>
          </a:p>
          <a:p>
            <a:pPr marL="457200" indent="-457200" algn="just">
              <a:buFont typeface="Courier New" panose="02070309020205020404" pitchFamily="49" charset="0"/>
              <a:buChar char="o"/>
            </a:pPr>
            <a:endParaRPr lang="es-ES" sz="1200" dirty="0">
              <a:latin typeface="TT Commons" panose="02000506040000020004" pitchFamily="50" charset="0"/>
              <a:ea typeface="Calibri" panose="020F0502020204030204" pitchFamily="34" charset="0"/>
              <a:cs typeface="Arial" panose="020B0604020202020204" pitchFamily="34" charset="0"/>
            </a:endParaRPr>
          </a:p>
          <a:p>
            <a:pPr algn="just"/>
            <a:r>
              <a:rPr lang="es-ES" sz="1200" dirty="0" smtClean="0">
                <a:latin typeface="TT Commons" panose="02000506040000020004" pitchFamily="50" charset="0"/>
                <a:ea typeface="Calibri" panose="020F0502020204030204" pitchFamily="34" charset="0"/>
                <a:cs typeface="Arial" panose="020B0604020202020204" pitchFamily="34" charset="0"/>
              </a:rPr>
              <a:t>ácido </a:t>
            </a:r>
            <a:r>
              <a:rPr lang="es-ES" sz="1200" dirty="0">
                <a:latin typeface="TT Commons" panose="02000506040000020004" pitchFamily="50" charset="0"/>
                <a:ea typeface="Calibri" panose="020F0502020204030204" pitchFamily="34" charset="0"/>
                <a:cs typeface="Arial" panose="020B0604020202020204" pitchFamily="34" charset="0"/>
              </a:rPr>
              <a:t>hialurónico, extracto de </a:t>
            </a:r>
            <a:r>
              <a:rPr lang="es-ES" sz="1200" dirty="0" err="1">
                <a:latin typeface="TT Commons" panose="02000506040000020004" pitchFamily="50" charset="0"/>
                <a:ea typeface="Calibri" panose="020F0502020204030204" pitchFamily="34" charset="0"/>
                <a:cs typeface="Arial" panose="020B0604020202020204" pitchFamily="34" charset="0"/>
              </a:rPr>
              <a:t>codium</a:t>
            </a:r>
            <a:r>
              <a:rPr lang="es-ES" sz="1200" dirty="0">
                <a:latin typeface="TT Commons" panose="02000506040000020004" pitchFamily="50" charset="0"/>
                <a:ea typeface="Calibri" panose="020F0502020204030204" pitchFamily="34" charset="0"/>
                <a:cs typeface="Arial" panose="020B0604020202020204" pitchFamily="34" charset="0"/>
              </a:rPr>
              <a:t> </a:t>
            </a:r>
            <a:r>
              <a:rPr lang="es-ES" sz="1200" dirty="0" err="1">
                <a:latin typeface="TT Commons" panose="02000506040000020004" pitchFamily="50" charset="0"/>
                <a:ea typeface="Calibri" panose="020F0502020204030204" pitchFamily="34" charset="0"/>
                <a:cs typeface="Arial" panose="020B0604020202020204" pitchFamily="34" charset="0"/>
              </a:rPr>
              <a:t>tomentosum</a:t>
            </a:r>
            <a:r>
              <a:rPr lang="es-ES" sz="1200" dirty="0">
                <a:latin typeface="TT Commons" panose="02000506040000020004" pitchFamily="50" charset="0"/>
                <a:ea typeface="Calibri" panose="020F0502020204030204" pitchFamily="34" charset="0"/>
                <a:cs typeface="Arial" panose="020B0604020202020204" pitchFamily="34" charset="0"/>
              </a:rPr>
              <a:t>, extracto de candela </a:t>
            </a:r>
            <a:r>
              <a:rPr lang="es-ES" sz="1200" dirty="0" err="1">
                <a:latin typeface="TT Commons" panose="02000506040000020004" pitchFamily="50" charset="0"/>
                <a:ea typeface="Calibri" panose="020F0502020204030204" pitchFamily="34" charset="0"/>
                <a:cs typeface="Arial" panose="020B0604020202020204" pitchFamily="34" charset="0"/>
              </a:rPr>
              <a:t>officinalis</a:t>
            </a:r>
            <a:r>
              <a:rPr lang="es-ES" sz="1200" dirty="0">
                <a:latin typeface="TT Commons" panose="02000506040000020004" pitchFamily="50" charset="0"/>
                <a:ea typeface="Calibri" panose="020F0502020204030204" pitchFamily="34" charset="0"/>
                <a:cs typeface="Arial" panose="020B0604020202020204" pitchFamily="34" charset="0"/>
              </a:rPr>
              <a:t>.</a:t>
            </a:r>
          </a:p>
          <a:p>
            <a:pPr algn="just"/>
            <a:endParaRPr lang="es-ES" sz="1200" dirty="0">
              <a:latin typeface="TT Commons" panose="02000506040000020004" pitchFamily="50" charset="0"/>
              <a:ea typeface="Calibri" panose="020F0502020204030204" pitchFamily="34" charset="0"/>
              <a:cs typeface="Arial" panose="020B060402020202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9823">
            <a:off x="736194" y="1457426"/>
            <a:ext cx="2551542" cy="3028293"/>
          </a:xfrm>
          <a:prstGeom prst="rect">
            <a:avLst/>
          </a:prstGeom>
        </p:spPr>
      </p:pic>
    </p:spTree>
    <p:extLst>
      <p:ext uri="{BB962C8B-B14F-4D97-AF65-F5344CB8AC3E}">
        <p14:creationId xmlns:p14="http://schemas.microsoft.com/office/powerpoint/2010/main" val="4126007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698500" y="1200522"/>
            <a:ext cx="8269932" cy="954107"/>
          </a:xfrm>
          <a:prstGeom prst="rect">
            <a:avLst/>
          </a:prstGeom>
          <a:noFill/>
        </p:spPr>
        <p:txBody>
          <a:bodyPr wrap="square" rtlCol="0">
            <a:spAutoFit/>
          </a:bodyPr>
          <a:lstStyle/>
          <a:p>
            <a:pPr marL="342900" indent="-342900" algn="just"/>
            <a:r>
              <a:rPr lang="es-ES" sz="1400" dirty="0" smtClean="0">
                <a:solidFill>
                  <a:schemeClr val="tx1">
                    <a:lumMod val="65000"/>
                    <a:lumOff val="35000"/>
                  </a:schemeClr>
                </a:solidFill>
                <a:latin typeface="TT Commons" panose="02000506040000020004" pitchFamily="50" charset="0"/>
              </a:rPr>
              <a:t>Este estudio tiene como objetivo determinar la efectividad de los tratamientos antiarrugas, la aceptabilidad, la efectividad subjetiva y la tolerancia del producto según lo evaluado por 20 voluntarios durante 28 días, utilizando suero 2 una vez al día por la noche. </a:t>
            </a:r>
          </a:p>
          <a:p>
            <a:pPr marL="4000500" lvl="8" indent="-342900" algn="r"/>
            <a:r>
              <a:rPr lang="es-ES" sz="1200" i="1" dirty="0" smtClean="0">
                <a:solidFill>
                  <a:schemeClr val="tx1">
                    <a:lumMod val="65000"/>
                    <a:lumOff val="35000"/>
                  </a:schemeClr>
                </a:solidFill>
                <a:latin typeface="TT Commons" panose="02000506040000020004" pitchFamily="50" charset="0"/>
              </a:rPr>
              <a:t>Estudio realizado por </a:t>
            </a:r>
            <a:r>
              <a:rPr lang="es-ES" sz="1200" i="1" dirty="0" err="1" smtClean="0">
                <a:solidFill>
                  <a:schemeClr val="tx1">
                    <a:lumMod val="65000"/>
                    <a:lumOff val="35000"/>
                  </a:schemeClr>
                </a:solidFill>
                <a:latin typeface="TT Commons" panose="02000506040000020004" pitchFamily="50" charset="0"/>
              </a:rPr>
              <a:t>Zurco</a:t>
            </a:r>
            <a:r>
              <a:rPr lang="es-ES" sz="1200" i="1" dirty="0" smtClean="0">
                <a:solidFill>
                  <a:schemeClr val="tx1">
                    <a:lumMod val="65000"/>
                    <a:lumOff val="35000"/>
                  </a:schemeClr>
                </a:solidFill>
                <a:latin typeface="TT Commons" panose="02000506040000020004" pitchFamily="50" charset="0"/>
              </a:rPr>
              <a:t> </a:t>
            </a:r>
            <a:r>
              <a:rPr lang="es-ES" sz="1200" i="1" dirty="0" err="1" smtClean="0">
                <a:solidFill>
                  <a:schemeClr val="tx1">
                    <a:lumMod val="65000"/>
                    <a:lumOff val="35000"/>
                  </a:schemeClr>
                </a:solidFill>
                <a:latin typeface="TT Commons" panose="02000506040000020004" pitchFamily="50" charset="0"/>
              </a:rPr>
              <a:t>Bioresearch</a:t>
            </a:r>
            <a:r>
              <a:rPr lang="es-ES" sz="1400" dirty="0" smtClean="0">
                <a:solidFill>
                  <a:schemeClr val="tx1">
                    <a:lumMod val="65000"/>
                    <a:lumOff val="35000"/>
                  </a:schemeClr>
                </a:solidFill>
                <a:latin typeface="TT Commons" panose="02000506040000020004" pitchFamily="50" charset="0"/>
              </a:rPr>
              <a:t>.</a:t>
            </a:r>
            <a:endParaRPr lang="es-ES" sz="1400" b="1" dirty="0" smtClean="0">
              <a:solidFill>
                <a:schemeClr val="tx1">
                  <a:lumMod val="65000"/>
                  <a:lumOff val="35000"/>
                </a:schemeClr>
              </a:solidFill>
              <a:latin typeface="TT Commons" panose="02000506040000020004" pitchFamily="50" charset="0"/>
            </a:endParaRPr>
          </a:p>
        </p:txBody>
      </p:sp>
      <p:sp>
        <p:nvSpPr>
          <p:cNvPr id="13" name="12 CuadroTexto"/>
          <p:cNvSpPr txBox="1"/>
          <p:nvPr/>
        </p:nvSpPr>
        <p:spPr>
          <a:xfrm>
            <a:off x="975544" y="2401071"/>
            <a:ext cx="3096344" cy="1754326"/>
          </a:xfrm>
          <a:prstGeom prst="rect">
            <a:avLst/>
          </a:prstGeom>
          <a:noFill/>
        </p:spPr>
        <p:txBody>
          <a:bodyPr wrap="square" rtlCol="0">
            <a:spAutoFit/>
          </a:bodyPr>
          <a:lstStyle/>
          <a:p>
            <a:r>
              <a:rPr lang="es-ES" sz="1200" b="1" dirty="0" smtClean="0">
                <a:solidFill>
                  <a:schemeClr val="tx1">
                    <a:lumMod val="65000"/>
                    <a:lumOff val="35000"/>
                  </a:schemeClr>
                </a:solidFill>
                <a:latin typeface="TT Commons" panose="02000506040000020004" pitchFamily="50" charset="0"/>
              </a:rPr>
              <a:t>Características de los participantes </a:t>
            </a:r>
            <a:r>
              <a:rPr lang="es-ES" sz="1200" dirty="0" smtClean="0">
                <a:solidFill>
                  <a:schemeClr val="tx1">
                    <a:lumMod val="65000"/>
                    <a:lumOff val="35000"/>
                  </a:schemeClr>
                </a:solidFill>
                <a:latin typeface="TT Commons" panose="02000506040000020004" pitchFamily="50" charset="0"/>
              </a:rPr>
              <a:t> </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Género femenino.  </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Edad: más de 40 años.  </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Todos los tipos de piel.  </a:t>
            </a:r>
          </a:p>
          <a:p>
            <a:pPr>
              <a:buFont typeface="Arial" pitchFamily="34" charset="0"/>
              <a:buChar char="•"/>
            </a:pPr>
            <a:r>
              <a:rPr lang="es-ES" sz="1200" dirty="0" err="1" smtClean="0">
                <a:solidFill>
                  <a:schemeClr val="tx1">
                    <a:lumMod val="65000"/>
                    <a:lumOff val="35000"/>
                  </a:schemeClr>
                </a:solidFill>
                <a:latin typeface="TT Commons" panose="02000506040000020004" pitchFamily="50" charset="0"/>
              </a:rPr>
              <a:t>Fototipos</a:t>
            </a:r>
            <a:r>
              <a:rPr lang="es-ES" sz="1200" dirty="0" smtClean="0">
                <a:solidFill>
                  <a:schemeClr val="tx1">
                    <a:lumMod val="65000"/>
                    <a:lumOff val="35000"/>
                  </a:schemeClr>
                </a:solidFill>
                <a:latin typeface="TT Commons" panose="02000506040000020004" pitchFamily="50" charset="0"/>
              </a:rPr>
              <a:t>: de I a VI.  </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Buen estado de salud.  </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Disponibilidad durante la duración de la prueba.  </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Comprensión de la información provista.</a:t>
            </a:r>
            <a:endParaRPr lang="es-ES" sz="1200" dirty="0">
              <a:solidFill>
                <a:schemeClr val="tx1">
                  <a:lumMod val="65000"/>
                  <a:lumOff val="35000"/>
                </a:schemeClr>
              </a:solidFill>
              <a:latin typeface="TT Commons" panose="02000506040000020004" pitchFamily="50" charset="0"/>
            </a:endParaRPr>
          </a:p>
        </p:txBody>
      </p:sp>
      <p:sp>
        <p:nvSpPr>
          <p:cNvPr id="24" name="23 CuadroTexto"/>
          <p:cNvSpPr txBox="1"/>
          <p:nvPr/>
        </p:nvSpPr>
        <p:spPr>
          <a:xfrm>
            <a:off x="4071888" y="2401071"/>
            <a:ext cx="3816424" cy="2492990"/>
          </a:xfrm>
          <a:prstGeom prst="rect">
            <a:avLst/>
          </a:prstGeom>
          <a:noFill/>
        </p:spPr>
        <p:txBody>
          <a:bodyPr wrap="square" rtlCol="0">
            <a:spAutoFit/>
          </a:bodyPr>
          <a:lstStyle/>
          <a:p>
            <a:r>
              <a:rPr lang="es-ES" sz="1200" b="1" dirty="0" smtClean="0">
                <a:solidFill>
                  <a:schemeClr val="tx1">
                    <a:lumMod val="65000"/>
                    <a:lumOff val="35000"/>
                  </a:schemeClr>
                </a:solidFill>
                <a:latin typeface="TT Commons" panose="02000506040000020004" pitchFamily="50" charset="0"/>
              </a:rPr>
              <a:t>Resultados</a:t>
            </a:r>
            <a:endParaRPr lang="es-ES" sz="1200" dirty="0" smtClean="0">
              <a:solidFill>
                <a:schemeClr val="tx1">
                  <a:lumMod val="65000"/>
                  <a:lumOff val="35000"/>
                </a:schemeClr>
              </a:solidFill>
              <a:latin typeface="TT Commons" panose="02000506040000020004" pitchFamily="50" charset="0"/>
            </a:endParaRPr>
          </a:p>
          <a:p>
            <a:endParaRPr lang="es-ES" sz="1200" dirty="0" smtClean="0">
              <a:solidFill>
                <a:schemeClr val="tx1">
                  <a:lumMod val="65000"/>
                  <a:lumOff val="35000"/>
                </a:schemeClr>
              </a:solidFill>
              <a:latin typeface="TT Commons" panose="02000506040000020004" pitchFamily="50" charset="0"/>
            </a:endParaRPr>
          </a:p>
          <a:p>
            <a:r>
              <a:rPr lang="es-ES" sz="1200" dirty="0" smtClean="0">
                <a:solidFill>
                  <a:schemeClr val="tx1">
                    <a:lumMod val="65000"/>
                    <a:lumOff val="35000"/>
                  </a:schemeClr>
                </a:solidFill>
                <a:latin typeface="TT Commons" panose="02000506040000020004" pitchFamily="50" charset="0"/>
              </a:rPr>
              <a:t>El 95% de las consumidoras están satisfechas con los resultados de serum2.</a:t>
            </a:r>
          </a:p>
          <a:p>
            <a:endParaRPr lang="es-ES" sz="1200" dirty="0" smtClean="0">
              <a:solidFill>
                <a:schemeClr val="tx1">
                  <a:lumMod val="65000"/>
                  <a:lumOff val="35000"/>
                </a:schemeClr>
              </a:solidFill>
              <a:latin typeface="TT Commons" panose="02000506040000020004" pitchFamily="50" charset="0"/>
            </a:endParaRPr>
          </a:p>
          <a:p>
            <a:r>
              <a:rPr lang="es-ES" sz="1200" dirty="0" smtClean="0">
                <a:solidFill>
                  <a:schemeClr val="tx1">
                    <a:lumMod val="65000"/>
                    <a:lumOff val="35000"/>
                  </a:schemeClr>
                </a:solidFill>
                <a:latin typeface="TT Commons" panose="02000506040000020004" pitchFamily="50" charset="0"/>
              </a:rPr>
              <a:t>Constatado:</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100% Nutrición en profundidad</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95% Hidratación</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85% Piel más firme, elástica y resplandeciente</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79% Protección frente a los efectos nocivos de las agresiones externas</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64% Piel más joven y tersa</a:t>
            </a:r>
          </a:p>
          <a:p>
            <a:pPr>
              <a:buFont typeface="Arial" pitchFamily="34" charset="0"/>
              <a:buChar char="•"/>
            </a:pPr>
            <a:r>
              <a:rPr lang="es-ES" sz="1200" dirty="0" smtClean="0">
                <a:solidFill>
                  <a:schemeClr val="tx1">
                    <a:lumMod val="65000"/>
                    <a:lumOff val="35000"/>
                  </a:schemeClr>
                </a:solidFill>
                <a:latin typeface="TT Commons" panose="02000506040000020004" pitchFamily="50" charset="0"/>
              </a:rPr>
              <a:t>74% Reafirma la piel</a:t>
            </a:r>
          </a:p>
        </p:txBody>
      </p:sp>
      <p:sp>
        <p:nvSpPr>
          <p:cNvPr id="26" name="25 Rectángulo redondeado"/>
          <p:cNvSpPr/>
          <p:nvPr/>
        </p:nvSpPr>
        <p:spPr>
          <a:xfrm>
            <a:off x="903536" y="2257055"/>
            <a:ext cx="2808312" cy="201622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redondeado"/>
          <p:cNvSpPr/>
          <p:nvPr/>
        </p:nvSpPr>
        <p:spPr>
          <a:xfrm>
            <a:off x="3999880" y="2257055"/>
            <a:ext cx="3744416" cy="273630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24 Imagen" descr="Figure 12.PNG"/>
          <p:cNvPicPr>
            <a:picLocks noChangeAspect="1"/>
          </p:cNvPicPr>
          <p:nvPr/>
        </p:nvPicPr>
        <p:blipFill>
          <a:blip r:embed="rId2" cstate="print"/>
          <a:srcRect l="30416" r="31210" b="11234"/>
          <a:stretch>
            <a:fillRect/>
          </a:stretch>
        </p:blipFill>
        <p:spPr>
          <a:xfrm>
            <a:off x="8032328" y="3071431"/>
            <a:ext cx="1152128" cy="1107553"/>
          </a:xfrm>
          <a:prstGeom prst="rect">
            <a:avLst/>
          </a:prstGeom>
        </p:spPr>
      </p:pic>
      <p:sp>
        <p:nvSpPr>
          <p:cNvPr id="16" name="Título 8"/>
          <p:cNvSpPr>
            <a:spLocks noGrp="1"/>
          </p:cNvSpPr>
          <p:nvPr>
            <p:ph type="title"/>
          </p:nvPr>
        </p:nvSpPr>
        <p:spPr>
          <a:xfrm>
            <a:off x="698500" y="398871"/>
            <a:ext cx="7591052" cy="424732"/>
          </a:xfrm>
        </p:spPr>
        <p:txBody>
          <a:bodyPr/>
          <a:lstStyle/>
          <a:p>
            <a:r>
              <a:rPr lang="es-ES" sz="2400" spc="300" dirty="0" smtClean="0">
                <a:latin typeface="Bebas Neue Regular" panose="00000500000000000000" pitchFamily="50" charset="0"/>
              </a:rPr>
              <a:t>Estudio de efectividad y tolerancia </a:t>
            </a:r>
            <a:r>
              <a:rPr lang="es-ES" sz="2400" spc="300" dirty="0" err="1" smtClean="0">
                <a:latin typeface="Bebas Neue Regular" panose="00000500000000000000" pitchFamily="50" charset="0"/>
              </a:rPr>
              <a:t>serum</a:t>
            </a:r>
            <a:r>
              <a:rPr lang="es-ES" sz="2400" spc="300" dirty="0" smtClean="0">
                <a:latin typeface="Bebas Neue Regular" panose="00000500000000000000" pitchFamily="50" charset="0"/>
              </a:rPr>
              <a:t> 2 vital </a:t>
            </a:r>
            <a:r>
              <a:rPr lang="es-ES" sz="2400" spc="300" dirty="0" err="1" smtClean="0">
                <a:latin typeface="Bebas Neue Regular" panose="00000500000000000000" pitchFamily="50" charset="0"/>
              </a:rPr>
              <a:t>age</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869488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2553778" y="3028268"/>
            <a:ext cx="5357172"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PROGRAMA PROFESIONAL</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2852172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700936" y="400247"/>
            <a:ext cx="4635436" cy="424475"/>
          </a:xfrm>
        </p:spPr>
        <p:txBody>
          <a:bodyPr/>
          <a:lstStyle/>
          <a:p>
            <a:pPr algn="l" rtl="0"/>
            <a:r>
              <a:rPr lang="es-ES" sz="2398" spc="300" dirty="0" smtClean="0"/>
              <a:t>PROGRAMA ANTIARRUGAS VITAL AGE</a:t>
            </a:r>
            <a:endParaRPr lang="es-ES" sz="2398" spc="3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36" y="984498"/>
            <a:ext cx="8392368" cy="4352757"/>
          </a:xfrm>
          <a:prstGeom prst="rect">
            <a:avLst/>
          </a:prstGeom>
        </p:spPr>
      </p:pic>
    </p:spTree>
    <p:extLst>
      <p:ext uri="{BB962C8B-B14F-4D97-AF65-F5344CB8AC3E}">
        <p14:creationId xmlns:p14="http://schemas.microsoft.com/office/powerpoint/2010/main" val="3406002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700936" y="400247"/>
            <a:ext cx="4635436" cy="424475"/>
          </a:xfrm>
        </p:spPr>
        <p:txBody>
          <a:bodyPr/>
          <a:lstStyle/>
          <a:p>
            <a:r>
              <a:rPr lang="es-ES" sz="2398" spc="300" dirty="0"/>
              <a:t>PROGRAMA ANTIARRUGAS VITAL AGE</a:t>
            </a:r>
          </a:p>
        </p:txBody>
      </p:sp>
      <p:sp>
        <p:nvSpPr>
          <p:cNvPr id="4" name="Rectángulo 3">
            <a:extLst>
              <a:ext uri="{FF2B5EF4-FFF2-40B4-BE49-F238E27FC236}">
                <a16:creationId xmlns:a16="http://schemas.microsoft.com/office/drawing/2014/main" id="{0CB0CF79-389A-473E-8717-636D0B538712}"/>
              </a:ext>
            </a:extLst>
          </p:cNvPr>
          <p:cNvSpPr/>
          <p:nvPr/>
        </p:nvSpPr>
        <p:spPr>
          <a:xfrm>
            <a:off x="700935" y="1335671"/>
            <a:ext cx="8278230" cy="4031873"/>
          </a:xfrm>
          <a:prstGeom prst="rect">
            <a:avLst/>
          </a:prstGeom>
        </p:spPr>
        <p:txBody>
          <a:bodyPr wrap="square">
            <a:spAutoFit/>
          </a:bodyPr>
          <a:lstStyle/>
          <a:p>
            <a:pPr algn="l" rtl="0"/>
            <a:r>
              <a:rPr lang="es-ES" sz="1600" b="1" dirty="0" smtClean="0">
                <a:latin typeface="TT Commons Light" panose="02000506030000020003" pitchFamily="50" charset="0"/>
                <a:ea typeface="Calibri" panose="020F0502020204030204" pitchFamily="34" charset="0"/>
                <a:cs typeface="Arial" panose="020B0604020202020204" pitchFamily="34" charset="0"/>
              </a:rPr>
              <a:t>TRATAMIENTO </a:t>
            </a:r>
            <a:r>
              <a:rPr lang="es-ES" sz="1600" b="1" dirty="0">
                <a:latin typeface="TT Commons Light" panose="02000506030000020003" pitchFamily="50" charset="0"/>
                <a:ea typeface="Calibri" panose="020F0502020204030204" pitchFamily="34" charset="0"/>
                <a:cs typeface="Arial" panose="020B0604020202020204" pitchFamily="34" charset="0"/>
              </a:rPr>
              <a:t>PROFESIONAL</a:t>
            </a:r>
          </a:p>
          <a:p>
            <a:pPr algn="l" rtl="0"/>
            <a:endParaRPr lang="es-ES" sz="1600" b="1" dirty="0">
              <a:latin typeface="TT Commons Light" panose="02000506030000020003" pitchFamily="50" charset="0"/>
              <a:ea typeface="Calibri" panose="020F0502020204030204" pitchFamily="34" charset="0"/>
              <a:cs typeface="Arial" panose="020B0604020202020204" pitchFamily="34" charset="0"/>
            </a:endParaRPr>
          </a:p>
          <a:p>
            <a:pPr algn="l" rtl="0"/>
            <a:r>
              <a:rPr lang="en-US" sz="1600" dirty="0">
                <a:latin typeface="TT Commons Light" panose="02000506030000020003" pitchFamily="50" charset="0"/>
              </a:rPr>
              <a:t>Reduce la aparición de arrugas y retrasa su aparición. El tratamiento con Retinol de vital age puede comenzar en cualquier momento del año; debe ser aplicado de forma continua, pudiendo ser utilizado tantas veces como el </a:t>
            </a:r>
            <a:r>
              <a:rPr lang="en-US" sz="1600" dirty="0" err="1">
                <a:latin typeface="TT Commons Light" panose="02000506030000020003" pitchFamily="50" charset="0"/>
              </a:rPr>
              <a:t>profesional</a:t>
            </a:r>
            <a:r>
              <a:rPr lang="en-US" sz="1600" dirty="0">
                <a:latin typeface="TT Commons Light" panose="02000506030000020003" pitchFamily="50" charset="0"/>
              </a:rPr>
              <a:t> </a:t>
            </a:r>
            <a:r>
              <a:rPr lang="en-US" sz="1600" dirty="0" err="1" smtClean="0">
                <a:latin typeface="TT Commons Light" panose="02000506030000020003" pitchFamily="50" charset="0"/>
              </a:rPr>
              <a:t>vea</a:t>
            </a:r>
            <a:r>
              <a:rPr lang="en-US" sz="1600" dirty="0" smtClean="0">
                <a:latin typeface="TT Commons Light" panose="02000506030000020003" pitchFamily="50" charset="0"/>
              </a:rPr>
              <a:t> </a:t>
            </a:r>
            <a:r>
              <a:rPr lang="en-US" sz="1600" dirty="0" err="1" smtClean="0">
                <a:latin typeface="TT Commons Light" panose="02000506030000020003" pitchFamily="50" charset="0"/>
              </a:rPr>
              <a:t>necesario</a:t>
            </a:r>
            <a:r>
              <a:rPr lang="en-US" sz="1600" dirty="0">
                <a:latin typeface="TT Commons Light" panose="02000506030000020003" pitchFamily="50" charset="0"/>
              </a:rPr>
              <a:t>.</a:t>
            </a:r>
            <a:endParaRPr lang="en-US" sz="1600" dirty="0" smtClean="0">
              <a:latin typeface="TT Commons Light" panose="02000506030000020003" pitchFamily="50" charset="0"/>
            </a:endParaRPr>
          </a:p>
          <a:p>
            <a:pPr algn="l" rtl="0"/>
            <a:endParaRPr lang="en-US" sz="1600" dirty="0">
              <a:latin typeface="TT Commons Light" panose="02000506030000020003" pitchFamily="50" charset="0"/>
            </a:endParaRPr>
          </a:p>
          <a:p>
            <a:pPr algn="l" rtl="0"/>
            <a:r>
              <a:rPr lang="en-US" sz="1600" dirty="0" smtClean="0">
                <a:latin typeface="TT Commons Light" panose="02000506030000020003" pitchFamily="50" charset="0"/>
              </a:rPr>
              <a:t>Vital Age </a:t>
            </a:r>
            <a:r>
              <a:rPr lang="en-US" sz="1600" dirty="0">
                <a:latin typeface="TT Commons Light" panose="02000506030000020003" pitchFamily="50" charset="0"/>
              </a:rPr>
              <a:t>Retinol está diseñado para adaptarse a todo tipo de pieles, especialmente aquellas expuestas a factores internos y externos que provocan la aparición anticipada de arrugas.</a:t>
            </a:r>
            <a:endParaRPr lang="en-US" sz="1600" dirty="0" smtClean="0">
              <a:latin typeface="TT Commons Light" panose="02000506030000020003" pitchFamily="50" charset="0"/>
            </a:endParaRPr>
          </a:p>
          <a:p>
            <a:pPr algn="l" rtl="0"/>
            <a:endParaRPr lang="en-US" sz="1600" dirty="0">
              <a:latin typeface="TT Commons Light" panose="02000506030000020003" pitchFamily="50" charset="0"/>
            </a:endParaRPr>
          </a:p>
          <a:p>
            <a:pPr algn="l" rtl="0"/>
            <a:r>
              <a:rPr lang="en-US" sz="1600" dirty="0" err="1" smtClean="0">
                <a:latin typeface="TT Commons Light" panose="02000506030000020003" pitchFamily="50" charset="0"/>
              </a:rPr>
              <a:t>Cuando</a:t>
            </a:r>
            <a:r>
              <a:rPr lang="en-US" sz="1600" dirty="0" smtClean="0">
                <a:latin typeface="TT Commons Light" panose="02000506030000020003" pitchFamily="50" charset="0"/>
              </a:rPr>
              <a:t> </a:t>
            </a:r>
            <a:r>
              <a:rPr lang="en-US" sz="1600" dirty="0" err="1" smtClean="0">
                <a:latin typeface="TT Commons Light" panose="02000506030000020003" pitchFamily="50" charset="0"/>
              </a:rPr>
              <a:t>comenzar</a:t>
            </a:r>
            <a:r>
              <a:rPr lang="en-US" sz="1600" dirty="0" smtClean="0">
                <a:latin typeface="TT Commons Light" panose="02000506030000020003" pitchFamily="50" charset="0"/>
              </a:rPr>
              <a:t> </a:t>
            </a:r>
            <a:r>
              <a:rPr lang="en-US" sz="1600" dirty="0">
                <a:latin typeface="TT Commons Light" panose="02000506030000020003" pitchFamily="50" charset="0"/>
              </a:rPr>
              <a:t>el </a:t>
            </a:r>
            <a:r>
              <a:rPr lang="en-US" sz="1600" dirty="0" err="1" smtClean="0">
                <a:latin typeface="TT Commons Light" panose="02000506030000020003" pitchFamily="50" charset="0"/>
              </a:rPr>
              <a:t>tratamiento</a:t>
            </a:r>
            <a:r>
              <a:rPr lang="en-US" sz="1600" dirty="0" smtClean="0">
                <a:latin typeface="TT Commons Light" panose="02000506030000020003" pitchFamily="50" charset="0"/>
              </a:rPr>
              <a:t>:</a:t>
            </a:r>
          </a:p>
          <a:p>
            <a:pPr algn="l" rtl="0"/>
            <a:endParaRPr lang="en-US" sz="1600" dirty="0" smtClean="0">
              <a:latin typeface="TT Commons Light" panose="02000506030000020003" pitchFamily="50" charset="0"/>
            </a:endParaRPr>
          </a:p>
          <a:p>
            <a:pPr algn="l" rtl="0"/>
            <a:r>
              <a:rPr lang="en-US" sz="1600" dirty="0" smtClean="0">
                <a:latin typeface="TT Commons Light" panose="02000506030000020003" pitchFamily="50" charset="0"/>
              </a:rPr>
              <a:t>Como </a:t>
            </a:r>
            <a:r>
              <a:rPr lang="en-US" sz="1600" dirty="0" err="1" smtClean="0">
                <a:latin typeface="TT Commons Light" panose="02000506030000020003" pitchFamily="50" charset="0"/>
              </a:rPr>
              <a:t>tratamiento</a:t>
            </a:r>
            <a:r>
              <a:rPr lang="en-US" sz="1600" dirty="0" smtClean="0">
                <a:latin typeface="TT Commons Light" panose="02000506030000020003" pitchFamily="50" charset="0"/>
              </a:rPr>
              <a:t> </a:t>
            </a:r>
            <a:r>
              <a:rPr lang="en-US" sz="1600" dirty="0">
                <a:latin typeface="TT Commons Light" panose="02000506030000020003" pitchFamily="50" charset="0"/>
              </a:rPr>
              <a:t>preventivo; Comience a usar antes de que comiencen a aparecer las arrugas causadas por las líneas de expresión en la cara.</a:t>
            </a:r>
            <a:endParaRPr lang="en-US" sz="1600" dirty="0" smtClean="0">
              <a:latin typeface="TT Commons Light" panose="02000506030000020003" pitchFamily="50" charset="0"/>
            </a:endParaRPr>
          </a:p>
          <a:p>
            <a:pPr algn="l" rtl="0"/>
            <a:endParaRPr lang="en-US" sz="1600" dirty="0">
              <a:latin typeface="TT Commons Light" panose="02000506030000020003" pitchFamily="50" charset="0"/>
            </a:endParaRPr>
          </a:p>
          <a:p>
            <a:pPr algn="l" rtl="0"/>
            <a:r>
              <a:rPr lang="en-US" sz="1600" dirty="0" smtClean="0">
                <a:latin typeface="TT Commons Light" panose="02000506030000020003" pitchFamily="50" charset="0"/>
              </a:rPr>
              <a:t>Como </a:t>
            </a:r>
            <a:r>
              <a:rPr lang="en-US" sz="1600" dirty="0" err="1" smtClean="0">
                <a:latin typeface="TT Commons Light" panose="02000506030000020003" pitchFamily="50" charset="0"/>
              </a:rPr>
              <a:t>tratamiento</a:t>
            </a:r>
            <a:r>
              <a:rPr lang="en-US" sz="1600" dirty="0" smtClean="0">
                <a:latin typeface="TT Commons Light" panose="02000506030000020003" pitchFamily="50" charset="0"/>
              </a:rPr>
              <a:t> </a:t>
            </a:r>
            <a:r>
              <a:rPr lang="en-US" sz="1600" dirty="0">
                <a:latin typeface="TT Commons Light" panose="02000506030000020003" pitchFamily="50" charset="0"/>
              </a:rPr>
              <a:t>de reducción; en cualquier momento para reducir la apariencia de las arrugas actuales.</a:t>
            </a:r>
          </a:p>
        </p:txBody>
      </p:sp>
    </p:spTree>
    <p:extLst>
      <p:ext uri="{BB962C8B-B14F-4D97-AF65-F5344CB8AC3E}">
        <p14:creationId xmlns:p14="http://schemas.microsoft.com/office/powerpoint/2010/main" val="3401816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290722"/>
            <a:ext cx="6192688" cy="3662541"/>
          </a:xfrm>
          <a:prstGeom prst="rect">
            <a:avLst/>
          </a:prstGeom>
          <a:noFill/>
        </p:spPr>
        <p:txBody>
          <a:bodyPr wrap="square" rtlCol="0">
            <a:spAutoFit/>
          </a:bodyPr>
          <a:lstStyle/>
          <a:p>
            <a:r>
              <a:rPr lang="es-ES" altLang="en-US" sz="1600" dirty="0" smtClean="0">
                <a:latin typeface="TT Commons Light" panose="02000506030000020003" pitchFamily="50" charset="0"/>
              </a:rPr>
              <a:t>Alta concentración de </a:t>
            </a:r>
            <a:r>
              <a:rPr lang="es-ES" altLang="en-US" sz="1600" dirty="0">
                <a:latin typeface="TT Commons Light" panose="02000506030000020003" pitchFamily="50" charset="0"/>
              </a:rPr>
              <a:t>RETINOL puro que </a:t>
            </a:r>
            <a:r>
              <a:rPr lang="es-ES" altLang="en-US" sz="1600" dirty="0" smtClean="0">
                <a:latin typeface="TT Commons Light" panose="02000506030000020003" pitchFamily="50" charset="0"/>
              </a:rPr>
              <a:t>garantiza y mejora la penetración de vitamina A, </a:t>
            </a:r>
            <a:r>
              <a:rPr lang="es-ES" altLang="en-US" sz="1600" dirty="0">
                <a:latin typeface="TT Commons Light" panose="02000506030000020003" pitchFamily="50" charset="0"/>
              </a:rPr>
              <a:t>reduciendo notablemente </a:t>
            </a:r>
            <a:r>
              <a:rPr lang="es-ES" altLang="en-US" sz="1600" dirty="0" smtClean="0">
                <a:latin typeface="TT Commons Light" panose="02000506030000020003" pitchFamily="50" charset="0"/>
              </a:rPr>
              <a:t>las arrugas en rostro, cuello y escote</a:t>
            </a:r>
            <a:r>
              <a:rPr lang="es-ES" altLang="en-US" sz="1600" dirty="0">
                <a:latin typeface="TT Commons Light" panose="02000506030000020003" pitchFamily="50" charset="0"/>
              </a:rPr>
              <a:t>.</a:t>
            </a:r>
            <a:endParaRPr lang="es-ES_tradnl" altLang="en-US" sz="1600" dirty="0">
              <a:latin typeface="TT Commons Light" panose="02000506030000020003" pitchFamily="50" charset="0"/>
            </a:endParaRPr>
          </a:p>
          <a:p>
            <a:pPr marL="342900" indent="-342900" algn="l" rtl="0"/>
            <a:endParaRPr lang="es-ES" sz="1600" b="1" dirty="0" smtClean="0">
              <a:latin typeface="TT Commons Light" panose="02000506030000020003" pitchFamily="50" charset="0"/>
            </a:endParaRPr>
          </a:p>
          <a:p>
            <a:pPr algn="l" rtl="0">
              <a:spcBef>
                <a:spcPct val="50000"/>
              </a:spcBef>
            </a:pPr>
            <a:r>
              <a:rPr lang="en-US" altLang="en-US" sz="1600" b="1" dirty="0">
                <a:latin typeface="TT Commons Light" panose="02000506030000020003" pitchFamily="50" charset="0"/>
              </a:rPr>
              <a:t>Ingredientes activos:</a:t>
            </a:r>
          </a:p>
          <a:p>
            <a:pPr algn="l" rtl="0">
              <a:spcBef>
                <a:spcPct val="50000"/>
              </a:spcBef>
              <a:buFontTx/>
              <a:buChar char="-"/>
            </a:pPr>
            <a:r>
              <a:rPr lang="en-US" altLang="en-US" sz="1600" dirty="0" smtClean="0">
                <a:latin typeface="TT Commons Light" panose="02000506030000020003" pitchFamily="50" charset="0"/>
              </a:rPr>
              <a:t>Retinol puro</a:t>
            </a:r>
            <a:endParaRPr lang="en-US" altLang="en-US" sz="1600" dirty="0">
              <a:latin typeface="TT Commons Light" panose="02000506030000020003" pitchFamily="50" charset="0"/>
            </a:endParaRPr>
          </a:p>
          <a:p>
            <a:pPr algn="l" rtl="0">
              <a:spcBef>
                <a:spcPct val="50000"/>
              </a:spcBef>
              <a:buFontTx/>
              <a:buChar char="-"/>
            </a:pPr>
            <a:endParaRPr lang="es-ES" sz="1600" b="1" dirty="0">
              <a:latin typeface="TT Commons Light" panose="02000506030000020003" pitchFamily="50" charset="0"/>
            </a:endParaRPr>
          </a:p>
          <a:p>
            <a:pPr marL="342900" indent="-342900" algn="l" rtl="0"/>
            <a:r>
              <a:rPr lang="en-US" altLang="en-US" sz="1600" b="1" dirty="0" err="1" smtClean="0">
                <a:latin typeface="TT Commons Light" panose="02000506030000020003" pitchFamily="50" charset="0"/>
              </a:rPr>
              <a:t>Instrucciones</a:t>
            </a:r>
            <a:r>
              <a:rPr lang="en-US" altLang="en-US" sz="1600" b="1" dirty="0" smtClean="0">
                <a:latin typeface="TT Commons Light" panose="02000506030000020003" pitchFamily="50" charset="0"/>
              </a:rPr>
              <a:t> de </a:t>
            </a:r>
            <a:r>
              <a:rPr lang="en-US" altLang="en-US" sz="1600" b="1" dirty="0" err="1" smtClean="0">
                <a:latin typeface="TT Commons Light" panose="02000506030000020003" pitchFamily="50" charset="0"/>
              </a:rPr>
              <a:t>uso</a:t>
            </a:r>
            <a:r>
              <a:rPr lang="en-US" altLang="en-US" sz="1600" dirty="0" smtClean="0">
                <a:latin typeface="TT Commons Light" panose="02000506030000020003" pitchFamily="50" charset="0"/>
              </a:rPr>
              <a:t>:</a:t>
            </a:r>
          </a:p>
          <a:p>
            <a:pPr marL="342900" indent="-342900" algn="l" rtl="0"/>
            <a:r>
              <a:rPr lang="en-US" sz="1600" dirty="0" err="1" smtClean="0">
                <a:latin typeface="TT Commons Light" panose="02000506030000020003" pitchFamily="50" charset="0"/>
              </a:rPr>
              <a:t>Mezclar</a:t>
            </a:r>
            <a:r>
              <a:rPr lang="en-US" sz="1600" dirty="0" smtClean="0">
                <a:latin typeface="TT Commons Light" panose="02000506030000020003" pitchFamily="50" charset="0"/>
              </a:rPr>
              <a:t> la </a:t>
            </a:r>
            <a:r>
              <a:rPr lang="en-US" sz="1600" dirty="0">
                <a:latin typeface="TT Commons Light" panose="02000506030000020003" pitchFamily="50" charset="0"/>
              </a:rPr>
              <a:t>cantidad necesaria de </a:t>
            </a:r>
            <a:r>
              <a:rPr lang="en-US" sz="1600" dirty="0" smtClean="0">
                <a:latin typeface="TT Commons Light" panose="02000506030000020003" pitchFamily="50" charset="0"/>
              </a:rPr>
              <a:t>RETINOL </a:t>
            </a:r>
            <a:r>
              <a:rPr lang="en-US" sz="1600" dirty="0">
                <a:latin typeface="TT Commons Light" panose="02000506030000020003" pitchFamily="50" charset="0"/>
              </a:rPr>
              <a:t>y COENZIMA </a:t>
            </a:r>
            <a:r>
              <a:rPr lang="en-US" sz="1600" dirty="0" smtClean="0">
                <a:latin typeface="TT Commons Light" panose="02000506030000020003" pitchFamily="50" charset="0"/>
              </a:rPr>
              <a:t>Q10 </a:t>
            </a:r>
            <a:r>
              <a:rPr lang="en-US" sz="1600" dirty="0">
                <a:latin typeface="TT Commons Light" panose="02000506030000020003" pitchFamily="50" charset="0"/>
              </a:rPr>
              <a:t>en un bol pequeño. Aplicar la mezcla masajeando en la zona de las arrugas o líneas de expresión. Terminar de aplicar los restos de producto en rostro, cuello y escote masajeando hasta su total </a:t>
            </a:r>
            <a:r>
              <a:rPr lang="en-US" sz="1600" dirty="0" err="1">
                <a:latin typeface="TT Commons Light" panose="02000506030000020003" pitchFamily="50" charset="0"/>
              </a:rPr>
              <a:t>absorción</a:t>
            </a:r>
            <a:r>
              <a:rPr lang="en-US" sz="1600" dirty="0" smtClean="0">
                <a:latin typeface="TT Commons Light" panose="02000506030000020003" pitchFamily="50" charset="0"/>
              </a:rPr>
              <a:t>.</a:t>
            </a:r>
            <a:endParaRPr lang="en-US" altLang="en-US" sz="1600" dirty="0">
              <a:latin typeface="TT Commons Light" panose="02000506030000020003" pitchFamily="50" charset="0"/>
            </a:endParaRPr>
          </a:p>
          <a:p>
            <a:pPr marL="342900" indent="-342900" algn="l" rtl="0"/>
            <a:endParaRPr lang="es-ES" sz="1600" b="1" dirty="0" smtClean="0">
              <a:latin typeface="TT Commons Light" panose="02000506030000020003" pitchFamily="50" charset="0"/>
            </a:endParaRPr>
          </a:p>
        </p:txBody>
      </p:sp>
      <p:sp>
        <p:nvSpPr>
          <p:cNvPr id="12" name="Título 8"/>
          <p:cNvSpPr>
            <a:spLocks noGrp="1"/>
          </p:cNvSpPr>
          <p:nvPr>
            <p:ph type="title"/>
          </p:nvPr>
        </p:nvSpPr>
        <p:spPr>
          <a:xfrm>
            <a:off x="698500" y="398871"/>
            <a:ext cx="1904689" cy="424732"/>
          </a:xfrm>
        </p:spPr>
        <p:txBody>
          <a:bodyPr/>
          <a:lstStyle/>
          <a:p>
            <a:pPr algn="l" rtl="0"/>
            <a:r>
              <a:rPr lang="es-ES" sz="2400" spc="300" dirty="0" smtClean="0">
                <a:latin typeface="Bebas Neue Regular" panose="00000500000000000000" pitchFamily="50" charset="0"/>
              </a:rPr>
              <a:t>RETINOL PURO</a:t>
            </a:r>
            <a:endParaRPr lang="es-ES" sz="2400" spc="300" dirty="0">
              <a:latin typeface="Bebas Neue Regular" panose="00000500000000000000" pitchFamily="50"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61909" t="11647"/>
          <a:stretch/>
        </p:blipFill>
        <p:spPr>
          <a:xfrm>
            <a:off x="975544" y="1488554"/>
            <a:ext cx="1107598" cy="3277376"/>
          </a:xfrm>
          <a:prstGeom prst="rect">
            <a:avLst/>
          </a:prstGeom>
        </p:spPr>
      </p:pic>
    </p:spTree>
    <p:extLst>
      <p:ext uri="{BB962C8B-B14F-4D97-AF65-F5344CB8AC3E}">
        <p14:creationId xmlns:p14="http://schemas.microsoft.com/office/powerpoint/2010/main" val="1123957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8"/>
          <p:cNvSpPr>
            <a:spLocks noGrp="1"/>
          </p:cNvSpPr>
          <p:nvPr>
            <p:ph type="title"/>
          </p:nvPr>
        </p:nvSpPr>
        <p:spPr>
          <a:xfrm>
            <a:off x="698500" y="398871"/>
            <a:ext cx="962123" cy="424732"/>
          </a:xfrm>
        </p:spPr>
        <p:txBody>
          <a:bodyPr/>
          <a:lstStyle/>
          <a:p>
            <a:pPr algn="l" rtl="0"/>
            <a:r>
              <a:rPr lang="es-ES" sz="2400" spc="300" dirty="0" smtClean="0">
                <a:latin typeface="Bebas Neue Regular" panose="00000500000000000000" pitchFamily="50" charset="0"/>
              </a:rPr>
              <a:t>COQ10</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34669" t="5823" r="38091"/>
          <a:stretch/>
        </p:blipFill>
        <p:spPr>
          <a:xfrm>
            <a:off x="831528" y="1272530"/>
            <a:ext cx="792088" cy="3493400"/>
          </a:xfrm>
          <a:prstGeom prst="rect">
            <a:avLst/>
          </a:prstGeom>
        </p:spPr>
      </p:pic>
      <p:sp>
        <p:nvSpPr>
          <p:cNvPr id="7" name="16 CuadroTexto"/>
          <p:cNvSpPr txBox="1"/>
          <p:nvPr/>
        </p:nvSpPr>
        <p:spPr>
          <a:xfrm>
            <a:off x="2631728" y="1290722"/>
            <a:ext cx="6192688" cy="3477875"/>
          </a:xfrm>
          <a:prstGeom prst="rect">
            <a:avLst/>
          </a:prstGeom>
          <a:noFill/>
        </p:spPr>
        <p:txBody>
          <a:bodyPr wrap="square" rtlCol="0">
            <a:spAutoFit/>
          </a:bodyPr>
          <a:lstStyle/>
          <a:p>
            <a:pPr algn="l" rtl="0"/>
            <a:r>
              <a:rPr lang="es-ES" altLang="en-US" sz="1600" dirty="0" smtClean="0">
                <a:latin typeface="TT Commons Light" panose="02000506030000020003" pitchFamily="50" charset="0"/>
              </a:rPr>
              <a:t>Alta concentración de </a:t>
            </a:r>
            <a:r>
              <a:rPr lang="es-ES" altLang="en-US" sz="1600" dirty="0">
                <a:latin typeface="TT Commons Light" panose="02000506030000020003" pitchFamily="50" charset="0"/>
              </a:rPr>
              <a:t>COENZIMA Q10</a:t>
            </a:r>
            <a:r>
              <a:rPr lang="es-ES" altLang="en-US" sz="1600" dirty="0" smtClean="0">
                <a:latin typeface="TT Commons Light" panose="02000506030000020003" pitchFamily="50" charset="0"/>
              </a:rPr>
              <a:t>, que fortalece </a:t>
            </a:r>
            <a:r>
              <a:rPr lang="es-ES" altLang="en-US" sz="1600" dirty="0">
                <a:latin typeface="TT Commons Light" panose="02000506030000020003" pitchFamily="50" charset="0"/>
              </a:rPr>
              <a:t>la </a:t>
            </a:r>
            <a:r>
              <a:rPr lang="es-ES" altLang="en-US" sz="1600" dirty="0" smtClean="0">
                <a:latin typeface="TT Commons Light" panose="02000506030000020003" pitchFamily="50" charset="0"/>
              </a:rPr>
              <a:t>acción y efectos del </a:t>
            </a:r>
            <a:r>
              <a:rPr lang="es-ES" altLang="en-US" sz="1600" dirty="0">
                <a:latin typeface="TT Commons Light" panose="02000506030000020003" pitchFamily="50" charset="0"/>
              </a:rPr>
              <a:t>RETINOL.</a:t>
            </a:r>
            <a:endParaRPr lang="es-ES_tradnl" altLang="en-US" sz="1600" dirty="0">
              <a:latin typeface="TT Commons Light" panose="02000506030000020003" pitchFamily="50" charset="0"/>
            </a:endParaRPr>
          </a:p>
          <a:p>
            <a:pPr marL="342900" indent="-342900" algn="l" rtl="0"/>
            <a:endParaRPr lang="es-ES" sz="1600" b="1" dirty="0" smtClean="0">
              <a:latin typeface="TT Commons Light" panose="02000506030000020003" pitchFamily="50" charset="0"/>
            </a:endParaRPr>
          </a:p>
          <a:p>
            <a:pPr algn="l" rtl="0">
              <a:spcBef>
                <a:spcPct val="50000"/>
              </a:spcBef>
            </a:pPr>
            <a:r>
              <a:rPr lang="en-US" altLang="en-US" sz="1600" b="1" dirty="0">
                <a:latin typeface="TT Commons Light" panose="02000506030000020003" pitchFamily="50" charset="0"/>
              </a:rPr>
              <a:t>Ingredientes activos:</a:t>
            </a:r>
          </a:p>
          <a:p>
            <a:pPr algn="l" rtl="0">
              <a:spcBef>
                <a:spcPct val="50000"/>
              </a:spcBef>
              <a:buFontTx/>
              <a:buChar char="-"/>
            </a:pPr>
            <a:r>
              <a:rPr lang="en-US" altLang="en-US" sz="1600" dirty="0" err="1" smtClean="0">
                <a:latin typeface="TT Commons Light" panose="02000506030000020003" pitchFamily="50" charset="0"/>
              </a:rPr>
              <a:t>Coenzima</a:t>
            </a:r>
            <a:r>
              <a:rPr lang="en-US" altLang="en-US" sz="1600" dirty="0" smtClean="0">
                <a:latin typeface="TT Commons Light" panose="02000506030000020003" pitchFamily="50" charset="0"/>
              </a:rPr>
              <a:t> Q10</a:t>
            </a:r>
            <a:endParaRPr lang="en-US" altLang="en-US" sz="1600" dirty="0">
              <a:latin typeface="TT Commons Light" panose="02000506030000020003" pitchFamily="50" charset="0"/>
            </a:endParaRPr>
          </a:p>
          <a:p>
            <a:pPr algn="l" rtl="0">
              <a:spcBef>
                <a:spcPct val="50000"/>
              </a:spcBef>
              <a:buFontTx/>
              <a:buChar char="-"/>
            </a:pPr>
            <a:endParaRPr lang="es-ES" sz="1600" b="1" dirty="0">
              <a:latin typeface="TT Commons Light" panose="02000506030000020003" pitchFamily="50" charset="0"/>
            </a:endParaRPr>
          </a:p>
          <a:p>
            <a:pPr marL="342900" indent="-342900" algn="l" rtl="0"/>
            <a:r>
              <a:rPr lang="en-US" altLang="en-US" sz="1600" b="1" dirty="0" err="1" smtClean="0">
                <a:latin typeface="TT Commons Light" panose="02000506030000020003" pitchFamily="50" charset="0"/>
              </a:rPr>
              <a:t>Instrucciones</a:t>
            </a:r>
            <a:r>
              <a:rPr lang="en-US" altLang="en-US" sz="1600" b="1" dirty="0" smtClean="0">
                <a:latin typeface="TT Commons Light" panose="02000506030000020003" pitchFamily="50" charset="0"/>
              </a:rPr>
              <a:t> de </a:t>
            </a:r>
            <a:r>
              <a:rPr lang="en-US" altLang="en-US" sz="1600" b="1" dirty="0" err="1" smtClean="0">
                <a:latin typeface="TT Commons Light" panose="02000506030000020003" pitchFamily="50" charset="0"/>
              </a:rPr>
              <a:t>uso</a:t>
            </a:r>
            <a:r>
              <a:rPr lang="en-US" altLang="en-US" sz="1600" b="1" dirty="0" smtClean="0">
                <a:latin typeface="TT Commons Light" panose="02000506030000020003" pitchFamily="50" charset="0"/>
              </a:rPr>
              <a:t> </a:t>
            </a:r>
            <a:r>
              <a:rPr lang="en-US" altLang="en-US" sz="1600" dirty="0" smtClean="0">
                <a:latin typeface="TT Commons Light" panose="02000506030000020003" pitchFamily="50" charset="0"/>
              </a:rPr>
              <a:t>:</a:t>
            </a:r>
          </a:p>
          <a:p>
            <a:pPr marL="342900" indent="-342900" algn="l" rtl="0"/>
            <a:r>
              <a:rPr lang="en-US" sz="1600" dirty="0" err="1" smtClean="0">
                <a:latin typeface="TT Commons Light" panose="02000506030000020003" pitchFamily="50" charset="0"/>
              </a:rPr>
              <a:t>Mezclar</a:t>
            </a:r>
            <a:r>
              <a:rPr lang="en-US" sz="1600" dirty="0" smtClean="0">
                <a:latin typeface="TT Commons Light" panose="02000506030000020003" pitchFamily="50" charset="0"/>
              </a:rPr>
              <a:t> la </a:t>
            </a:r>
            <a:r>
              <a:rPr lang="en-US" sz="1600" dirty="0">
                <a:latin typeface="TT Commons Light" panose="02000506030000020003" pitchFamily="50" charset="0"/>
              </a:rPr>
              <a:t>cantidad necesaria de </a:t>
            </a:r>
            <a:r>
              <a:rPr lang="en-US" sz="1600" dirty="0" smtClean="0">
                <a:latin typeface="TT Commons Light" panose="02000506030000020003" pitchFamily="50" charset="0"/>
              </a:rPr>
              <a:t>RETINOL </a:t>
            </a:r>
            <a:r>
              <a:rPr lang="en-US" sz="1600" dirty="0">
                <a:latin typeface="TT Commons Light" panose="02000506030000020003" pitchFamily="50" charset="0"/>
              </a:rPr>
              <a:t>y COENZIMA </a:t>
            </a:r>
            <a:r>
              <a:rPr lang="en-US" sz="1600" dirty="0" smtClean="0">
                <a:latin typeface="TT Commons Light" panose="02000506030000020003" pitchFamily="50" charset="0"/>
              </a:rPr>
              <a:t>Q10 </a:t>
            </a:r>
            <a:r>
              <a:rPr lang="en-US" sz="1600" dirty="0">
                <a:latin typeface="TT Commons Light" panose="02000506030000020003" pitchFamily="50" charset="0"/>
              </a:rPr>
              <a:t>en un bol pequeño. Aplicar la mezcla masajeando en la zona de las arrugas o líneas de expresión. Terminar de aplicar los restos de producto en rostro, cuello y escote masajeando hasta su total absorción.</a:t>
            </a:r>
            <a:r>
              <a:rPr lang="en-US" altLang="en-US" sz="1600" dirty="0" smtClean="0">
                <a:latin typeface="TT Commons Light" panose="02000506030000020003" pitchFamily="50" charset="0"/>
              </a:rPr>
              <a:t>.</a:t>
            </a:r>
            <a:endParaRPr lang="en-US" altLang="en-US" sz="1600" dirty="0">
              <a:latin typeface="TT Commons Light" panose="02000506030000020003" pitchFamily="50" charset="0"/>
            </a:endParaRPr>
          </a:p>
          <a:p>
            <a:pPr marL="342900" indent="-342900" algn="l" rtl="0"/>
            <a:endParaRPr lang="es-ES" sz="1600" b="1" dirty="0" smtClean="0">
              <a:latin typeface="TT Commons Light" panose="02000506030000020003" pitchFamily="50" charset="0"/>
            </a:endParaRPr>
          </a:p>
        </p:txBody>
      </p:sp>
    </p:spTree>
    <p:extLst>
      <p:ext uri="{BB962C8B-B14F-4D97-AF65-F5344CB8AC3E}">
        <p14:creationId xmlns:p14="http://schemas.microsoft.com/office/powerpoint/2010/main" val="111510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290722"/>
            <a:ext cx="6192688" cy="3779496"/>
          </a:xfrm>
          <a:prstGeom prst="rect">
            <a:avLst/>
          </a:prstGeom>
          <a:noFill/>
        </p:spPr>
        <p:txBody>
          <a:bodyPr wrap="square" rtlCol="0">
            <a:spAutoFit/>
          </a:bodyPr>
          <a:lstStyle/>
          <a:p>
            <a:pPr algn="l" rtl="0"/>
            <a:r>
              <a:rPr lang="es-ES" altLang="en-US" sz="1600" dirty="0">
                <a:latin typeface="TT Commons Light" panose="02000506030000020003" pitchFamily="50" charset="0"/>
              </a:rPr>
              <a:t>I</a:t>
            </a:r>
            <a:r>
              <a:rPr lang="es-ES" altLang="en-US" sz="1600" dirty="0" smtClean="0">
                <a:latin typeface="TT Commons Light" panose="02000506030000020003" pitchFamily="50" charset="0"/>
              </a:rPr>
              <a:t>nnovadora </a:t>
            </a:r>
            <a:r>
              <a:rPr lang="es-ES" altLang="en-US" sz="1600" dirty="0">
                <a:latin typeface="TT Commons Light" panose="02000506030000020003" pitchFamily="50" charset="0"/>
              </a:rPr>
              <a:t>máscara con hidrogel tecnología</a:t>
            </a:r>
            <a:r>
              <a:rPr lang="es-ES" altLang="en-US" sz="1600" dirty="0" smtClean="0">
                <a:latin typeface="TT Commons Light" panose="02000506030000020003" pitchFamily="50" charset="0"/>
              </a:rPr>
              <a:t>, ese combina activos ingredientes </a:t>
            </a:r>
            <a:r>
              <a:rPr lang="es-ES" altLang="en-US" sz="1600" dirty="0">
                <a:latin typeface="TT Commons Light" panose="02000506030000020003" pitchFamily="50" charset="0"/>
              </a:rPr>
              <a:t>con </a:t>
            </a:r>
            <a:r>
              <a:rPr lang="es-ES" altLang="en-US" sz="1600" dirty="0" smtClean="0">
                <a:latin typeface="TT Commons Light" panose="02000506030000020003" pitchFamily="50" charset="0"/>
              </a:rPr>
              <a:t>hidratante y nutritivo efecto </a:t>
            </a:r>
            <a:r>
              <a:rPr lang="es-ES" altLang="en-US" sz="1600" dirty="0" err="1" smtClean="0">
                <a:latin typeface="TT Commons Light" panose="02000506030000020003" pitchFamily="50" charset="0"/>
              </a:rPr>
              <a:t>yprolongado</a:t>
            </a:r>
            <a:r>
              <a:rPr lang="es-ES" altLang="en-US" sz="1600" dirty="0" smtClean="0">
                <a:latin typeface="TT Commons Light" panose="02000506030000020003" pitchFamily="50" charset="0"/>
              </a:rPr>
              <a:t> </a:t>
            </a:r>
            <a:r>
              <a:rPr lang="es-ES" altLang="en-US" sz="1600" dirty="0">
                <a:latin typeface="TT Commons Light" panose="02000506030000020003" pitchFamily="50" charset="0"/>
              </a:rPr>
              <a:t>duración.</a:t>
            </a:r>
          </a:p>
          <a:p>
            <a:pPr algn="l" rtl="0">
              <a:spcBef>
                <a:spcPct val="50000"/>
              </a:spcBef>
            </a:pPr>
            <a:endParaRPr lang="es-ES_tradnl" altLang="en-US" sz="1600" dirty="0">
              <a:latin typeface="TT Commons Light" panose="02000506030000020003" pitchFamily="50" charset="0"/>
            </a:endParaRPr>
          </a:p>
          <a:p>
            <a:pPr algn="l" rtl="0">
              <a:spcBef>
                <a:spcPct val="50000"/>
              </a:spcBef>
            </a:pPr>
            <a:r>
              <a:rPr lang="en-US" altLang="en-US" sz="1600" b="1" dirty="0">
                <a:latin typeface="TT Commons Light" panose="02000506030000020003" pitchFamily="50" charset="0"/>
              </a:rPr>
              <a:t>Ingredientes activos</a:t>
            </a:r>
            <a:r>
              <a:rPr lang="en-US" altLang="en-US" sz="1600" b="1" dirty="0" smtClean="0">
                <a:latin typeface="TT Commons Light" panose="02000506030000020003" pitchFamily="50" charset="0"/>
              </a:rPr>
              <a:t>:</a:t>
            </a:r>
          </a:p>
          <a:p>
            <a:pPr algn="l" rtl="0">
              <a:spcBef>
                <a:spcPct val="50000"/>
              </a:spcBef>
            </a:pPr>
            <a:endParaRPr lang="en-US" altLang="en-US" sz="1600" b="1" dirty="0">
              <a:latin typeface="TT Commons Light" panose="02000506030000020003" pitchFamily="50" charset="0"/>
            </a:endParaRPr>
          </a:p>
          <a:p>
            <a:pPr algn="l" rtl="0">
              <a:lnSpc>
                <a:spcPct val="90000"/>
              </a:lnSpc>
              <a:buFont typeface="Wingdings" panose="05000000000000000000" pitchFamily="2" charset="2"/>
              <a:buChar char="§"/>
            </a:pPr>
            <a:r>
              <a:rPr lang="es-ES" altLang="en-US" sz="1600" dirty="0" err="1" smtClean="0">
                <a:latin typeface="TT Commons Light" panose="02000506030000020003" pitchFamily="50" charset="0"/>
              </a:rPr>
              <a:t>Hialuronato</a:t>
            </a:r>
            <a:r>
              <a:rPr lang="es-ES" altLang="en-US" sz="1600" dirty="0" smtClean="0">
                <a:latin typeface="TT Commons Light" panose="02000506030000020003" pitchFamily="50" charset="0"/>
              </a:rPr>
              <a:t> sódico</a:t>
            </a:r>
          </a:p>
          <a:p>
            <a:pPr algn="l" rtl="0">
              <a:lnSpc>
                <a:spcPct val="90000"/>
              </a:lnSpc>
              <a:buFont typeface="Wingdings" panose="05000000000000000000" pitchFamily="2" charset="2"/>
              <a:buChar char="§"/>
            </a:pPr>
            <a:r>
              <a:rPr lang="es-ES" altLang="en-US" sz="1600" dirty="0" err="1" smtClean="0">
                <a:latin typeface="TT Commons Light" panose="02000506030000020003" pitchFamily="50" charset="0"/>
              </a:rPr>
              <a:t>Codio</a:t>
            </a:r>
            <a:r>
              <a:rPr lang="es-ES" altLang="en-US" sz="1600" dirty="0" smtClean="0">
                <a:latin typeface="TT Commons Light" panose="02000506030000020003" pitchFamily="50" charset="0"/>
              </a:rPr>
              <a:t> </a:t>
            </a:r>
            <a:r>
              <a:rPr lang="es-ES" altLang="en-US" sz="1600" dirty="0" err="1" smtClean="0">
                <a:latin typeface="TT Commons Light" panose="02000506030000020003" pitchFamily="50" charset="0"/>
              </a:rPr>
              <a:t>tomentoso</a:t>
            </a:r>
            <a:r>
              <a:rPr lang="es-ES" altLang="en-US" sz="1600" dirty="0" smtClean="0">
                <a:latin typeface="TT Commons Light" panose="02000506030000020003" pitchFamily="50" charset="0"/>
              </a:rPr>
              <a:t>:</a:t>
            </a:r>
          </a:p>
          <a:p>
            <a:pPr algn="l" rtl="0">
              <a:lnSpc>
                <a:spcPct val="90000"/>
              </a:lnSpc>
              <a:buFont typeface="Wingdings" panose="05000000000000000000" pitchFamily="2" charset="2"/>
              <a:buChar char="§"/>
            </a:pPr>
            <a:r>
              <a:rPr lang="es-ES" altLang="en-US" sz="1600" dirty="0" err="1" smtClean="0">
                <a:latin typeface="TT Commons Light" panose="02000506030000020003" pitchFamily="50" charset="0"/>
              </a:rPr>
              <a:t>Caléndula</a:t>
            </a:r>
            <a:r>
              <a:rPr lang="es-ES" altLang="en-US" sz="1600" dirty="0" smtClean="0">
                <a:latin typeface="TT Commons Light" panose="02000506030000020003" pitchFamily="50" charset="0"/>
              </a:rPr>
              <a:t> </a:t>
            </a:r>
            <a:r>
              <a:rPr lang="es-ES" altLang="en-US" sz="1600" dirty="0" err="1" smtClean="0">
                <a:latin typeface="TT Commons Light" panose="02000506030000020003" pitchFamily="50" charset="0"/>
              </a:rPr>
              <a:t>officinalis</a:t>
            </a:r>
            <a:r>
              <a:rPr lang="es-ES" altLang="en-US" sz="1600" dirty="0" smtClean="0">
                <a:latin typeface="TT Commons Light" panose="02000506030000020003" pitchFamily="50" charset="0"/>
              </a:rPr>
              <a:t>:</a:t>
            </a:r>
          </a:p>
          <a:p>
            <a:pPr algn="l" rtl="0">
              <a:lnSpc>
                <a:spcPct val="90000"/>
              </a:lnSpc>
            </a:pPr>
            <a:endParaRPr lang="en-US" altLang="en-US" sz="1600" dirty="0" smtClean="0">
              <a:latin typeface="TT Commons Light" panose="02000506030000020003" pitchFamily="50" charset="0"/>
            </a:endParaRPr>
          </a:p>
          <a:p>
            <a:pPr marL="342900" indent="-342900" algn="l" rtl="0"/>
            <a:r>
              <a:rPr lang="en-US" altLang="en-US" sz="1600" b="1" dirty="0" err="1" smtClean="0">
                <a:latin typeface="TT Commons Light" panose="02000506030000020003" pitchFamily="50" charset="0"/>
              </a:rPr>
              <a:t>Instrucciones</a:t>
            </a:r>
            <a:r>
              <a:rPr lang="en-US" altLang="en-US" sz="1600" b="1" dirty="0" smtClean="0">
                <a:latin typeface="TT Commons Light" panose="02000506030000020003" pitchFamily="50" charset="0"/>
              </a:rPr>
              <a:t> de </a:t>
            </a:r>
            <a:r>
              <a:rPr lang="en-US" altLang="en-US" sz="1600" b="1" dirty="0" err="1" smtClean="0">
                <a:latin typeface="TT Commons Light" panose="02000506030000020003" pitchFamily="50" charset="0"/>
              </a:rPr>
              <a:t>uso</a:t>
            </a:r>
            <a:r>
              <a:rPr lang="en-US" altLang="en-US" sz="1600" b="1" dirty="0" smtClean="0">
                <a:latin typeface="TT Commons Light" panose="02000506030000020003" pitchFamily="50" charset="0"/>
              </a:rPr>
              <a:t>: </a:t>
            </a:r>
            <a:r>
              <a:rPr lang="en-US" altLang="en-US" sz="1600" dirty="0" err="1" smtClean="0">
                <a:latin typeface="TT Commons Light" panose="02000506030000020003" pitchFamily="50" charset="0"/>
              </a:rPr>
              <a:t>Separar</a:t>
            </a:r>
            <a:r>
              <a:rPr lang="en-US" sz="1600" dirty="0" smtClean="0">
                <a:latin typeface="TT Commons Light" panose="02000506030000020003" pitchFamily="50" charset="0"/>
              </a:rPr>
              <a:t> </a:t>
            </a:r>
            <a:r>
              <a:rPr lang="en-US" sz="1600" dirty="0">
                <a:latin typeface="TT Commons Light" panose="02000506030000020003" pitchFamily="50" charset="0"/>
              </a:rPr>
              <a:t>las dos máscaras de “cara y cuello”. Retire la película protectora y ajuste las máscaras, utilizando la parte de gel, en la cara y el cuello hasta que queden perfectamente adheridas. Dejar actuar durante 20 minutos y luego </a:t>
            </a:r>
            <a:r>
              <a:rPr lang="en-US" sz="1600" dirty="0" err="1">
                <a:latin typeface="TT Commons Light" panose="02000506030000020003" pitchFamily="50" charset="0"/>
              </a:rPr>
              <a:t>retirar</a:t>
            </a:r>
            <a:r>
              <a:rPr lang="en-US" sz="1600" dirty="0" smtClean="0">
                <a:latin typeface="TT Commons Light" panose="02000506030000020003" pitchFamily="50" charset="0"/>
              </a:rPr>
              <a:t>.</a:t>
            </a:r>
            <a:endParaRPr lang="en-US" altLang="en-US" sz="1600" dirty="0">
              <a:latin typeface="TT Commons Light" panose="02000506030000020003" pitchFamily="50" charset="0"/>
            </a:endParaRPr>
          </a:p>
          <a:p>
            <a:pPr marL="342900" indent="-342900" algn="l" rtl="0"/>
            <a:endParaRPr lang="es-ES" sz="1400" b="1" dirty="0" smtClean="0">
              <a:latin typeface="TT Commons Light" panose="02000506030000020003" pitchFamily="50" charset="0"/>
            </a:endParaRPr>
          </a:p>
        </p:txBody>
      </p:sp>
      <p:sp>
        <p:nvSpPr>
          <p:cNvPr id="12" name="Título 8"/>
          <p:cNvSpPr>
            <a:spLocks noGrp="1"/>
          </p:cNvSpPr>
          <p:nvPr>
            <p:ph type="title"/>
          </p:nvPr>
        </p:nvSpPr>
        <p:spPr>
          <a:xfrm>
            <a:off x="698500" y="398871"/>
            <a:ext cx="1685077" cy="424732"/>
          </a:xfrm>
        </p:spPr>
        <p:txBody>
          <a:bodyPr/>
          <a:lstStyle/>
          <a:p>
            <a:pPr algn="l" rtl="0"/>
            <a:r>
              <a:rPr lang="es-ES" sz="2400" spc="300" dirty="0" smtClean="0">
                <a:latin typeface="Bebas Neue Regular" panose="00000500000000000000" pitchFamily="50" charset="0"/>
              </a:rPr>
              <a:t>HYDRAMASK</a:t>
            </a:r>
            <a:endParaRPr lang="es-ES" sz="2400" spc="300" dirty="0">
              <a:latin typeface="Bebas Neue Regular" panose="00000500000000000000" pitchFamily="50" charset="0"/>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15138" r="40249"/>
          <a:stretch/>
        </p:blipFill>
        <p:spPr>
          <a:xfrm>
            <a:off x="471488" y="1704578"/>
            <a:ext cx="1728192" cy="2913106"/>
          </a:xfrm>
          <a:prstGeom prst="rect">
            <a:avLst/>
          </a:prstGeom>
        </p:spPr>
      </p:pic>
    </p:spTree>
    <p:extLst>
      <p:ext uri="{BB962C8B-B14F-4D97-AF65-F5344CB8AC3E}">
        <p14:creationId xmlns:p14="http://schemas.microsoft.com/office/powerpoint/2010/main" val="4217175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543662" cy="424732"/>
          </a:xfrm>
        </p:spPr>
        <p:txBody>
          <a:bodyPr/>
          <a:lstStyle/>
          <a:p>
            <a:pPr algn="l" rtl="0"/>
            <a:r>
              <a:rPr lang="es-ES" sz="2400" spc="300" dirty="0" smtClean="0"/>
              <a:t>Vital AGE </a:t>
            </a:r>
            <a:r>
              <a:rPr lang="es-ES" sz="2400" spc="300" dirty="0" smtClean="0">
                <a:latin typeface="Bebas Neue Regular" panose="00000500000000000000" pitchFamily="50" charset="0"/>
              </a:rPr>
              <a:t>- PRESENTACIÓN</a:t>
            </a:r>
            <a:endParaRPr lang="es-ES" sz="2400" spc="300" dirty="0">
              <a:latin typeface="Bebas Neue Regular" panose="00000500000000000000" pitchFamily="50" charset="0"/>
            </a:endParaRPr>
          </a:p>
        </p:txBody>
      </p:sp>
      <p:sp>
        <p:nvSpPr>
          <p:cNvPr id="3" name="Rectángulo 2"/>
          <p:cNvSpPr/>
          <p:nvPr/>
        </p:nvSpPr>
        <p:spPr>
          <a:xfrm>
            <a:off x="5368032" y="1720356"/>
            <a:ext cx="3609663" cy="3416320"/>
          </a:xfrm>
          <a:prstGeom prst="rect">
            <a:avLst/>
          </a:prstGeom>
        </p:spPr>
        <p:txBody>
          <a:bodyPr wrap="square">
            <a:spAutoFit/>
          </a:bodyPr>
          <a:lstStyle/>
          <a:p>
            <a:pPr algn="l" rtl="0"/>
            <a:r>
              <a:rPr lang="en-US" sz="1600" dirty="0">
                <a:latin typeface="TT Commons Light" panose="02000506030000020003" pitchFamily="50" charset="0"/>
              </a:rPr>
              <a:t>Un completo tratamiento antiarrugas que asocia RETINOL puro con Q10 Con-enzima, obteniendo así una acción extra potente, contra los radicales libres. </a:t>
            </a:r>
            <a:endParaRPr lang="en-US" sz="1600" dirty="0" smtClean="0">
              <a:latin typeface="TT Commons Light" panose="02000506030000020003" pitchFamily="50" charset="0"/>
            </a:endParaRPr>
          </a:p>
          <a:p>
            <a:pPr algn="l" rtl="0"/>
            <a:endParaRPr lang="en-US" sz="1600" dirty="0">
              <a:latin typeface="TT Commons Light" panose="02000506030000020003" pitchFamily="50" charset="0"/>
            </a:endParaRPr>
          </a:p>
          <a:p>
            <a:pPr algn="l" rtl="0"/>
            <a:r>
              <a:rPr lang="en-US" sz="1600" dirty="0" err="1" smtClean="0">
                <a:latin typeface="TT Commons Light" panose="02000506030000020003" pitchFamily="50" charset="0"/>
              </a:rPr>
              <a:t>Esta</a:t>
            </a:r>
            <a:r>
              <a:rPr lang="en-US" sz="1600" dirty="0" smtClean="0">
                <a:latin typeface="TT Commons Light" panose="02000506030000020003" pitchFamily="50" charset="0"/>
              </a:rPr>
              <a:t> </a:t>
            </a:r>
            <a:r>
              <a:rPr lang="en-US" sz="1600" dirty="0">
                <a:latin typeface="TT Commons Light" panose="02000506030000020003" pitchFamily="50" charset="0"/>
              </a:rPr>
              <a:t>combinación perfecta aumenta la acción del RETINOL y aumenta la producción de energía en las células de la piel, potenciando su función normal. </a:t>
            </a:r>
            <a:r>
              <a:rPr lang="en-US" sz="1600" dirty="0" err="1">
                <a:latin typeface="TT Commons Light" panose="02000506030000020003" pitchFamily="50" charset="0"/>
              </a:rPr>
              <a:t>Además</a:t>
            </a:r>
            <a:r>
              <a:rPr lang="en-US" sz="1600" dirty="0" smtClean="0">
                <a:latin typeface="TT Commons Light" panose="02000506030000020003" pitchFamily="50" charset="0"/>
              </a:rPr>
              <a:t>, </a:t>
            </a:r>
            <a:r>
              <a:rPr lang="en-US" sz="1600" dirty="0" err="1" smtClean="0">
                <a:latin typeface="TT Commons Light" panose="02000506030000020003" pitchFamily="50" charset="0"/>
              </a:rPr>
              <a:t>suaviza</a:t>
            </a:r>
            <a:r>
              <a:rPr lang="en-US" sz="1600" dirty="0" smtClean="0">
                <a:latin typeface="TT Commons Light" panose="02000506030000020003" pitchFamily="50" charset="0"/>
              </a:rPr>
              <a:t>, </a:t>
            </a:r>
            <a:r>
              <a:rPr lang="en-US" sz="1600" dirty="0" err="1" smtClean="0">
                <a:latin typeface="TT Commons Light" panose="02000506030000020003" pitchFamily="50" charset="0"/>
              </a:rPr>
              <a:t>elimina</a:t>
            </a:r>
            <a:r>
              <a:rPr lang="en-US" sz="1600" dirty="0" smtClean="0">
                <a:latin typeface="TT Commons Light" panose="02000506030000020003" pitchFamily="50" charset="0"/>
              </a:rPr>
              <a:t> </a:t>
            </a:r>
            <a:r>
              <a:rPr lang="en-US" sz="1600" dirty="0">
                <a:latin typeface="TT Commons Light" panose="02000506030000020003" pitchFamily="50" charset="0"/>
              </a:rPr>
              <a:t>líneas de expresión y atenúa las arrugas del rostro, cuello y escote.</a:t>
            </a:r>
          </a:p>
          <a:p>
            <a:pPr algn="l" rtl="0">
              <a:spcBef>
                <a:spcPct val="50000"/>
              </a:spcBef>
            </a:pPr>
            <a:r>
              <a:rPr lang="en-US" altLang="en-US" sz="1600" dirty="0" smtClean="0">
                <a:latin typeface="TT Commons Light" panose="02000506030000020003" pitchFamily="50" charset="0"/>
              </a:rPr>
              <a:t>.</a:t>
            </a:r>
            <a:endParaRPr lang="en-US" altLang="en-US" sz="1600" dirty="0">
              <a:latin typeface="TT Commons Light" panose="02000506030000020003" pitchFamily="50" charset="0"/>
            </a:endParaRPr>
          </a:p>
        </p:txBody>
      </p:sp>
      <p:grpSp>
        <p:nvGrpSpPr>
          <p:cNvPr id="11" name="Grupo 10"/>
          <p:cNvGrpSpPr/>
          <p:nvPr/>
        </p:nvGrpSpPr>
        <p:grpSpPr>
          <a:xfrm>
            <a:off x="471488" y="912490"/>
            <a:ext cx="4517462" cy="4373883"/>
            <a:chOff x="196068" y="398871"/>
            <a:chExt cx="5431619" cy="5258985"/>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571" y="398871"/>
              <a:ext cx="3927872" cy="5258985"/>
            </a:xfrm>
            <a:prstGeom prst="rect">
              <a:avLst/>
            </a:prstGeom>
          </p:spPr>
        </p:pic>
        <p:pic>
          <p:nvPicPr>
            <p:cNvPr id="15" name="Imagen 14"/>
            <p:cNvPicPr>
              <a:picLocks noChangeAspect="1"/>
            </p:cNvPicPr>
            <p:nvPr/>
          </p:nvPicPr>
          <p:blipFill rotWithShape="1">
            <a:blip r:embed="rId3" cstate="print">
              <a:extLst>
                <a:ext uri="{28A0092B-C50C-407E-A947-70E740481C1C}">
                  <a14:useLocalDpi xmlns:a14="http://schemas.microsoft.com/office/drawing/2010/main" val="0"/>
                </a:ext>
              </a:extLst>
            </a:blip>
            <a:srcRect t="15405" r="53189" b="6943"/>
            <a:stretch/>
          </p:blipFill>
          <p:spPr>
            <a:xfrm>
              <a:off x="2102422" y="2499283"/>
              <a:ext cx="1262627" cy="2588992"/>
            </a:xfrm>
            <a:prstGeom prst="rect">
              <a:avLst/>
            </a:prstGeom>
          </p:spPr>
        </p:pic>
        <p:pic>
          <p:nvPicPr>
            <p:cNvPr id="17" name="Imagen 16"/>
            <p:cNvPicPr>
              <a:picLocks noChangeAspect="1"/>
            </p:cNvPicPr>
            <p:nvPr/>
          </p:nvPicPr>
          <p:blipFill rotWithShape="1">
            <a:blip r:embed="rId4" cstate="print">
              <a:extLst>
                <a:ext uri="{28A0092B-C50C-407E-A947-70E740481C1C}">
                  <a14:useLocalDpi xmlns:a14="http://schemas.microsoft.com/office/drawing/2010/main" val="0"/>
                </a:ext>
              </a:extLst>
            </a:blip>
            <a:srcRect t="33157" r="51783" b="31715"/>
            <a:stretch/>
          </p:blipFill>
          <p:spPr>
            <a:xfrm>
              <a:off x="2823803" y="3365522"/>
              <a:ext cx="1899476" cy="1710564"/>
            </a:xfrm>
            <a:prstGeom prst="rect">
              <a:avLst/>
            </a:prstGeom>
          </p:spPr>
        </p:pic>
        <p:pic>
          <p:nvPicPr>
            <p:cNvPr id="18" name="Imagen 17"/>
            <p:cNvPicPr>
              <a:picLocks noChangeAspect="1"/>
            </p:cNvPicPr>
            <p:nvPr/>
          </p:nvPicPr>
          <p:blipFill rotWithShape="1">
            <a:blip r:embed="rId5" cstate="print">
              <a:extLst>
                <a:ext uri="{28A0092B-C50C-407E-A947-70E740481C1C}">
                  <a14:useLocalDpi xmlns:a14="http://schemas.microsoft.com/office/drawing/2010/main" val="0"/>
                </a:ext>
              </a:extLst>
            </a:blip>
            <a:srcRect t="14908" r="55088"/>
            <a:stretch/>
          </p:blipFill>
          <p:spPr>
            <a:xfrm>
              <a:off x="4662559" y="2700938"/>
              <a:ext cx="965128" cy="2234180"/>
            </a:xfrm>
            <a:prstGeom prst="rect">
              <a:avLst/>
            </a:prstGeom>
          </p:spPr>
        </p:pic>
        <p:pic>
          <p:nvPicPr>
            <p:cNvPr id="24" name="Imagen 23"/>
            <p:cNvPicPr>
              <a:picLocks noChangeAspect="1"/>
            </p:cNvPicPr>
            <p:nvPr/>
          </p:nvPicPr>
          <p:blipFill rotWithShape="1">
            <a:blip r:embed="rId6" cstate="print">
              <a:extLst>
                <a:ext uri="{28A0092B-C50C-407E-A947-70E740481C1C}">
                  <a14:useLocalDpi xmlns:a14="http://schemas.microsoft.com/office/drawing/2010/main" val="0"/>
                </a:ext>
              </a:extLst>
            </a:blip>
            <a:srcRect r="51338"/>
            <a:stretch/>
          </p:blipFill>
          <p:spPr>
            <a:xfrm>
              <a:off x="196068" y="1181347"/>
              <a:ext cx="1415539" cy="3894739"/>
            </a:xfrm>
            <a:prstGeom prst="rect">
              <a:avLst/>
            </a:prstGeom>
          </p:spPr>
        </p:pic>
        <p:pic>
          <p:nvPicPr>
            <p:cNvPr id="25" name="Imagen 24"/>
            <p:cNvPicPr>
              <a:picLocks noChangeAspect="1"/>
            </p:cNvPicPr>
            <p:nvPr/>
          </p:nvPicPr>
          <p:blipFill rotWithShape="1">
            <a:blip r:embed="rId6" cstate="print">
              <a:extLst>
                <a:ext uri="{28A0092B-C50C-407E-A947-70E740481C1C}">
                  <a14:useLocalDpi xmlns:a14="http://schemas.microsoft.com/office/drawing/2010/main" val="0"/>
                </a:ext>
              </a:extLst>
            </a:blip>
            <a:srcRect l="51426"/>
            <a:stretch/>
          </p:blipFill>
          <p:spPr>
            <a:xfrm>
              <a:off x="1307294" y="1260563"/>
              <a:ext cx="1413002" cy="3894739"/>
            </a:xfrm>
            <a:prstGeom prst="rect">
              <a:avLst/>
            </a:prstGeom>
          </p:spPr>
        </p:pic>
        <p:pic>
          <p:nvPicPr>
            <p:cNvPr id="26" name="Imagen 25"/>
            <p:cNvPicPr>
              <a:picLocks noChangeAspect="1"/>
            </p:cNvPicPr>
            <p:nvPr/>
          </p:nvPicPr>
          <p:blipFill rotWithShape="1">
            <a:blip r:embed="rId7" cstate="print">
              <a:extLst>
                <a:ext uri="{28A0092B-C50C-407E-A947-70E740481C1C}">
                  <a14:useLocalDpi xmlns:a14="http://schemas.microsoft.com/office/drawing/2010/main" val="0"/>
                </a:ext>
              </a:extLst>
            </a:blip>
            <a:srcRect l="54794" t="17435" r="15497" b="10460"/>
            <a:stretch/>
          </p:blipFill>
          <p:spPr>
            <a:xfrm>
              <a:off x="4160177" y="2928714"/>
              <a:ext cx="695205" cy="2085615"/>
            </a:xfrm>
            <a:prstGeom prst="rect">
              <a:avLst/>
            </a:prstGeom>
          </p:spPr>
        </p:pic>
      </p:gr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8"/>
          <p:cNvSpPr>
            <a:spLocks noGrp="1"/>
          </p:cNvSpPr>
          <p:nvPr>
            <p:ph type="title"/>
          </p:nvPr>
        </p:nvSpPr>
        <p:spPr>
          <a:xfrm>
            <a:off x="698500" y="398871"/>
            <a:ext cx="1822935" cy="424732"/>
          </a:xfrm>
        </p:spPr>
        <p:txBody>
          <a:bodyPr/>
          <a:lstStyle/>
          <a:p>
            <a:pPr algn="l" rtl="0"/>
            <a:r>
              <a:rPr lang="es-ES" sz="2400" spc="300" dirty="0" err="1" smtClean="0">
                <a:latin typeface="Bebas Neue Regular" panose="00000500000000000000" pitchFamily="50" charset="0"/>
              </a:rPr>
              <a:t>HYDROCReam</a:t>
            </a:r>
            <a:endParaRPr lang="es-ES" sz="2400" spc="300" dirty="0">
              <a:latin typeface="Bebas Neue Regular" panose="00000500000000000000" pitchFamily="50"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4952" t="11647" r="65331"/>
          <a:stretch/>
        </p:blipFill>
        <p:spPr>
          <a:xfrm>
            <a:off x="831528" y="1488554"/>
            <a:ext cx="864096" cy="3277376"/>
          </a:xfrm>
          <a:prstGeom prst="rect">
            <a:avLst/>
          </a:prstGeom>
        </p:spPr>
      </p:pic>
      <p:sp>
        <p:nvSpPr>
          <p:cNvPr id="6" name="16 CuadroTexto"/>
          <p:cNvSpPr txBox="1"/>
          <p:nvPr/>
        </p:nvSpPr>
        <p:spPr>
          <a:xfrm>
            <a:off x="2631728" y="1290722"/>
            <a:ext cx="6192688" cy="2805896"/>
          </a:xfrm>
          <a:prstGeom prst="rect">
            <a:avLst/>
          </a:prstGeom>
          <a:noFill/>
        </p:spPr>
        <p:txBody>
          <a:bodyPr wrap="square" rtlCol="0">
            <a:spAutoFit/>
          </a:bodyPr>
          <a:lstStyle/>
          <a:p>
            <a:r>
              <a:rPr lang="es-ES" altLang="en-US" sz="1600" dirty="0" smtClean="0">
                <a:latin typeface="TT Commons Light" panose="02000506030000020003" pitchFamily="50" charset="0"/>
              </a:rPr>
              <a:t>Desarrollado para finalizar </a:t>
            </a:r>
            <a:r>
              <a:rPr lang="es-ES" altLang="en-US" sz="1600" dirty="0">
                <a:latin typeface="TT Commons Light" panose="02000506030000020003" pitchFamily="50" charset="0"/>
              </a:rPr>
              <a:t>la sesión </a:t>
            </a:r>
            <a:r>
              <a:rPr lang="es-ES" altLang="en-US" sz="1600" dirty="0" smtClean="0">
                <a:latin typeface="TT Commons Light" panose="02000506030000020003" pitchFamily="50" charset="0"/>
              </a:rPr>
              <a:t>en cabina</a:t>
            </a:r>
            <a:r>
              <a:rPr lang="es-ES" altLang="en-US" sz="1600" dirty="0">
                <a:latin typeface="TT Commons Light" panose="02000506030000020003" pitchFamily="50" charset="0"/>
              </a:rPr>
              <a:t>, atenúa las </a:t>
            </a:r>
            <a:r>
              <a:rPr lang="es-ES" altLang="en-US" sz="1600" dirty="0" smtClean="0">
                <a:latin typeface="TT Commons Light" panose="02000506030000020003" pitchFamily="50" charset="0"/>
              </a:rPr>
              <a:t>líneas de </a:t>
            </a:r>
            <a:r>
              <a:rPr lang="es-ES" altLang="en-US" sz="1600" dirty="0">
                <a:latin typeface="TT Commons Light" panose="02000506030000020003" pitchFamily="50" charset="0"/>
              </a:rPr>
              <a:t>expresión </a:t>
            </a:r>
            <a:r>
              <a:rPr lang="es-ES" altLang="en-US" sz="1600" dirty="0" smtClean="0">
                <a:latin typeface="TT Commons Light" panose="02000506030000020003" pitchFamily="50" charset="0"/>
              </a:rPr>
              <a:t>y proporciona suavidad a la piel sin dejarla con sensación grasa.</a:t>
            </a:r>
            <a:endParaRPr lang="es-ES" altLang="en-US" sz="1600" dirty="0">
              <a:latin typeface="TT Commons Light" panose="02000506030000020003" pitchFamily="50" charset="0"/>
            </a:endParaRPr>
          </a:p>
          <a:p>
            <a:pPr marL="342900" indent="-342900" algn="l" rtl="0"/>
            <a:endParaRPr lang="es-ES" sz="1600" b="1" dirty="0" smtClean="0">
              <a:latin typeface="TT Commons Light" panose="02000506030000020003" pitchFamily="50" charset="0"/>
            </a:endParaRPr>
          </a:p>
          <a:p>
            <a:pPr algn="l" rtl="0">
              <a:spcBef>
                <a:spcPct val="50000"/>
              </a:spcBef>
            </a:pPr>
            <a:r>
              <a:rPr lang="en-US" altLang="en-US" sz="1600" b="1" dirty="0">
                <a:latin typeface="TT Commons Light" panose="02000506030000020003" pitchFamily="50" charset="0"/>
              </a:rPr>
              <a:t>Ingredientes activos:</a:t>
            </a:r>
          </a:p>
          <a:p>
            <a:pPr marL="265306" marR="268891" indent="-258135">
              <a:lnSpc>
                <a:spcPts val="1705"/>
              </a:lnSpc>
              <a:buChar char="•"/>
              <a:tabLst>
                <a:tab pos="264947" algn="l"/>
                <a:tab pos="265306" algn="l"/>
              </a:tabLst>
            </a:pPr>
            <a:r>
              <a:rPr lang="en-US" sz="1600" dirty="0" err="1" smtClean="0">
                <a:latin typeface="TT Commons Light" panose="02000506030000020003" pitchFamily="50" charset="0"/>
                <a:cs typeface="Arial"/>
              </a:rPr>
              <a:t>Ácido</a:t>
            </a:r>
            <a:r>
              <a:rPr lang="en-US" sz="1600" dirty="0" smtClean="0">
                <a:latin typeface="TT Commons Light" panose="02000506030000020003" pitchFamily="50" charset="0"/>
                <a:cs typeface="Arial"/>
              </a:rPr>
              <a:t> </a:t>
            </a:r>
            <a:r>
              <a:rPr lang="en-US" sz="1600" dirty="0" err="1">
                <a:latin typeface="TT Commons Light" panose="02000506030000020003" pitchFamily="50" charset="0"/>
                <a:cs typeface="Arial"/>
              </a:rPr>
              <a:t>Hialurónico</a:t>
            </a:r>
            <a:r>
              <a:rPr lang="en-US" sz="1600" dirty="0" smtClean="0">
                <a:latin typeface="TT Commons Light" panose="02000506030000020003" pitchFamily="50" charset="0"/>
                <a:cs typeface="Arial"/>
              </a:rPr>
              <a:t>, </a:t>
            </a:r>
            <a:r>
              <a:rPr lang="en-US" sz="1600" dirty="0">
                <a:latin typeface="TT Commons Light" panose="02000506030000020003" pitchFamily="50" charset="0"/>
                <a:cs typeface="Arial"/>
              </a:rPr>
              <a:t>PCA sódico, glicerina, ésteres de jojoba hidrolizados y aceite de jojoba.</a:t>
            </a:r>
          </a:p>
          <a:p>
            <a:pPr algn="l" rtl="0">
              <a:spcBef>
                <a:spcPct val="50000"/>
              </a:spcBef>
            </a:pPr>
            <a:endParaRPr lang="es-ES" sz="1600" b="1" dirty="0">
              <a:latin typeface="TT Commons Light" panose="02000506030000020003" pitchFamily="50" charset="0"/>
            </a:endParaRPr>
          </a:p>
          <a:p>
            <a:pPr marL="342900" indent="-342900" algn="l" rtl="0"/>
            <a:r>
              <a:rPr lang="en-US" altLang="en-US" sz="1600" b="1" dirty="0" err="1" smtClean="0">
                <a:latin typeface="TT Commons Light" panose="02000506030000020003" pitchFamily="50" charset="0"/>
              </a:rPr>
              <a:t>Instrucciones</a:t>
            </a:r>
            <a:r>
              <a:rPr lang="en-US" altLang="en-US" sz="1600" b="1" dirty="0" smtClean="0">
                <a:latin typeface="TT Commons Light" panose="02000506030000020003" pitchFamily="50" charset="0"/>
              </a:rPr>
              <a:t> de </a:t>
            </a:r>
            <a:r>
              <a:rPr lang="en-US" altLang="en-US" sz="1600" b="1" dirty="0" err="1" smtClean="0">
                <a:latin typeface="TT Commons Light" panose="02000506030000020003" pitchFamily="50" charset="0"/>
              </a:rPr>
              <a:t>uso</a:t>
            </a:r>
            <a:r>
              <a:rPr lang="en-US" altLang="en-US" sz="1600" dirty="0" smtClean="0">
                <a:latin typeface="TT Commons Light" panose="02000506030000020003" pitchFamily="50" charset="0"/>
              </a:rPr>
              <a:t>:</a:t>
            </a:r>
          </a:p>
          <a:p>
            <a:pPr marL="342900" indent="-342900" algn="l" rtl="0"/>
            <a:r>
              <a:rPr lang="en-US" sz="1600" dirty="0" err="1" smtClean="0">
                <a:latin typeface="TT Commons Light" panose="02000506030000020003" pitchFamily="50" charset="0"/>
              </a:rPr>
              <a:t>Aplicar</a:t>
            </a:r>
            <a:r>
              <a:rPr lang="en-US" sz="1600" dirty="0" smtClean="0">
                <a:latin typeface="TT Commons Light" panose="02000506030000020003" pitchFamily="50" charset="0"/>
              </a:rPr>
              <a:t> HYDROCREAM </a:t>
            </a:r>
            <a:r>
              <a:rPr lang="en-US" sz="1600" dirty="0" err="1" smtClean="0">
                <a:latin typeface="TT Commons Light" panose="02000506030000020003" pitchFamily="50" charset="0"/>
              </a:rPr>
              <a:t>mediante</a:t>
            </a:r>
            <a:r>
              <a:rPr lang="en-US" sz="1600" dirty="0" smtClean="0">
                <a:latin typeface="TT Commons Light" panose="02000506030000020003" pitchFamily="50" charset="0"/>
              </a:rPr>
              <a:t> </a:t>
            </a:r>
            <a:r>
              <a:rPr lang="en-US" sz="1600" dirty="0">
                <a:latin typeface="TT Commons Light" panose="02000506030000020003" pitchFamily="50" charset="0"/>
              </a:rPr>
              <a:t>un suave masaje en rostro, cuello y escote hasta su total absorción.</a:t>
            </a:r>
            <a:endParaRPr lang="es-ES" sz="1600" b="1" dirty="0" smtClean="0">
              <a:latin typeface="TT Commons Light" panose="02000506030000020003" pitchFamily="50" charset="0"/>
            </a:endParaRPr>
          </a:p>
        </p:txBody>
      </p:sp>
    </p:spTree>
    <p:extLst>
      <p:ext uri="{BB962C8B-B14F-4D97-AF65-F5344CB8AC3E}">
        <p14:creationId xmlns:p14="http://schemas.microsoft.com/office/powerpoint/2010/main" val="1526264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9" y="1333130"/>
            <a:ext cx="10817394" cy="4365742"/>
          </a:xfrm>
          <a:prstGeom prst="rect">
            <a:avLst/>
          </a:prstGeom>
        </p:spPr>
      </p:pic>
      <p:sp>
        <p:nvSpPr>
          <p:cNvPr id="9" name="CuadroTexto 8"/>
          <p:cNvSpPr txBox="1"/>
          <p:nvPr/>
        </p:nvSpPr>
        <p:spPr>
          <a:xfrm>
            <a:off x="2847770" y="3028268"/>
            <a:ext cx="4769191" cy="738215"/>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ENVEJECIMIENTO DE LA PIEL: ARRUGAS</a:t>
            </a:r>
            <a:endParaRPr lang="es-ES" sz="2798" dirty="0">
              <a:latin typeface="Gotham Rounded Book" pitchFamily="50" charset="0"/>
              <a:cs typeface="Gotham Book" pitchFamily="50" charset="0"/>
            </a:endParaRPr>
          </a:p>
        </p:txBody>
      </p:sp>
      <p:pic>
        <p:nvPicPr>
          <p:cNvPr id="6" name="Imagen 5"/>
          <p:cNvPicPr>
            <a:picLocks noChangeAspect="1"/>
          </p:cNvPicPr>
          <p:nvPr/>
        </p:nvPicPr>
        <p:blipFill>
          <a:blip r:embed="rId3"/>
          <a:stretch>
            <a:fillRect/>
          </a:stretch>
        </p:blipFill>
        <p:spPr>
          <a:xfrm>
            <a:off x="4054785" y="428635"/>
            <a:ext cx="2355228" cy="1959877"/>
          </a:xfrm>
          <a:prstGeom prst="rect">
            <a:avLst/>
          </a:prstGeom>
        </p:spPr>
      </p:pic>
    </p:spTree>
    <p:extLst>
      <p:ext uri="{BB962C8B-B14F-4D97-AF65-F5344CB8AC3E}">
        <p14:creationId xmlns:p14="http://schemas.microsoft.com/office/powerpoint/2010/main" val="2146079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165476" cy="424732"/>
          </a:xfrm>
        </p:spPr>
        <p:txBody>
          <a:bodyPr/>
          <a:lstStyle/>
          <a:p>
            <a:pPr algn="l" rtl="0"/>
            <a:r>
              <a:rPr lang="es-ES" sz="2400" spc="300" dirty="0" smtClean="0">
                <a:latin typeface="Bebas Neue Regular" panose="00000500000000000000" pitchFamily="50" charset="0"/>
              </a:rPr>
              <a:t>LOS SIGNOS DEL ENVEJECIMIENTO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8333348" cy="4031873"/>
          </a:xfrm>
          <a:prstGeom prst="rect">
            <a:avLst/>
          </a:prstGeom>
          <a:noFill/>
          <a:ln w="9525">
            <a:noFill/>
            <a:miter lim="800000"/>
            <a:headEnd/>
            <a:tailEnd/>
          </a:ln>
        </p:spPr>
        <p:txBody>
          <a:bodyPr wrap="square">
            <a:spAutoFit/>
          </a:bodyPr>
          <a:lstStyle/>
          <a:p>
            <a:pPr marL="285750" indent="-285750" algn="l" rtl="0">
              <a:buFont typeface="Courier New" panose="02070309020205020404" pitchFamily="49" charset="0"/>
              <a:buChar char="o"/>
            </a:pPr>
            <a:r>
              <a:rPr lang="en-US" sz="1600" dirty="0">
                <a:latin typeface="TT Commons Light" panose="02000506030000020003" pitchFamily="50" charset="0"/>
              </a:rPr>
              <a:t>Arrugas.</a:t>
            </a:r>
            <a:endParaRPr lang="en-US" sz="1600" dirty="0" smtClean="0">
              <a:latin typeface="TT Commons Light" panose="02000506030000020003" pitchFamily="50" charset="0"/>
            </a:endParaRPr>
          </a:p>
          <a:p>
            <a:pPr marL="285750" indent="-285750" algn="l" rtl="0">
              <a:buFont typeface="Courier New" panose="02070309020205020404" pitchFamily="49" charset="0"/>
              <a:buChar char="o"/>
            </a:pPr>
            <a:endParaRPr lang="en-US" sz="1600" dirty="0">
              <a:latin typeface="TT Commons Light" panose="02000506030000020003" pitchFamily="50" charset="0"/>
            </a:endParaRPr>
          </a:p>
          <a:p>
            <a:pPr marL="285750" indent="-285750" algn="l" rtl="0">
              <a:buFont typeface="Courier New" panose="02070309020205020404" pitchFamily="49" charset="0"/>
              <a:buChar char="o"/>
            </a:pPr>
            <a:r>
              <a:rPr lang="en-US" sz="1600" dirty="0" err="1" smtClean="0">
                <a:latin typeface="TT Commons Light" panose="02000506030000020003" pitchFamily="50" charset="0"/>
              </a:rPr>
              <a:t>Manchas</a:t>
            </a:r>
            <a:r>
              <a:rPr lang="en-US" sz="1600" dirty="0" smtClean="0">
                <a:latin typeface="TT Commons Light" panose="02000506030000020003" pitchFamily="50" charset="0"/>
              </a:rPr>
              <a:t>.</a:t>
            </a:r>
          </a:p>
          <a:p>
            <a:pPr marL="285750" indent="-285750" algn="l" rtl="0">
              <a:buFont typeface="Courier New" panose="02070309020205020404" pitchFamily="49" charset="0"/>
              <a:buChar char="o"/>
            </a:pPr>
            <a:endParaRPr lang="en-US" sz="1600" dirty="0">
              <a:latin typeface="TT Commons Light" panose="02000506030000020003" pitchFamily="50" charset="0"/>
            </a:endParaRPr>
          </a:p>
          <a:p>
            <a:pPr marL="285750" indent="-285750" algn="l" rtl="0">
              <a:buFont typeface="Courier New" panose="02070309020205020404" pitchFamily="49" charset="0"/>
              <a:buChar char="o"/>
            </a:pPr>
            <a:r>
              <a:rPr lang="en-US" sz="1600" dirty="0">
                <a:latin typeface="TT Commons Light" panose="02000506030000020003" pitchFamily="50" charset="0"/>
              </a:rPr>
              <a:t>Epidermis fina y quebradiza</a:t>
            </a:r>
            <a:r>
              <a:rPr lang="en-US" sz="1600" dirty="0" smtClean="0">
                <a:latin typeface="TT Commons Light" panose="02000506030000020003" pitchFamily="50" charset="0"/>
              </a:rPr>
              <a:t>.</a:t>
            </a:r>
          </a:p>
          <a:p>
            <a:pPr marL="285750" indent="-285750" algn="l" rtl="0">
              <a:buFont typeface="Courier New" panose="02070309020205020404" pitchFamily="49" charset="0"/>
              <a:buChar char="o"/>
            </a:pPr>
            <a:endParaRPr lang="en-US" sz="1600" dirty="0">
              <a:latin typeface="TT Commons Light" panose="02000506030000020003" pitchFamily="50" charset="0"/>
            </a:endParaRPr>
          </a:p>
          <a:p>
            <a:pPr marL="285750" indent="-285750" algn="l" rtl="0">
              <a:buFont typeface="Courier New" panose="02070309020205020404" pitchFamily="49" charset="0"/>
              <a:buChar char="o"/>
            </a:pPr>
            <a:r>
              <a:rPr lang="en-US" sz="1600" dirty="0" err="1" smtClean="0">
                <a:latin typeface="TT Commons Light" panose="02000506030000020003" pitchFamily="50" charset="0"/>
              </a:rPr>
              <a:t>Pérdida</a:t>
            </a:r>
            <a:r>
              <a:rPr lang="en-US" sz="1600" dirty="0" smtClean="0">
                <a:latin typeface="TT Commons Light" panose="02000506030000020003" pitchFamily="50" charset="0"/>
              </a:rPr>
              <a:t> de </a:t>
            </a:r>
            <a:r>
              <a:rPr lang="en-US" sz="1600" dirty="0">
                <a:latin typeface="TT Commons Light" panose="02000506030000020003" pitchFamily="50" charset="0"/>
              </a:rPr>
              <a:t>la capacidad de la piel para retener la hidratación</a:t>
            </a:r>
            <a:r>
              <a:rPr lang="en-US" sz="1600" dirty="0" smtClean="0">
                <a:latin typeface="TT Commons Light" panose="02000506030000020003" pitchFamily="50" charset="0"/>
              </a:rPr>
              <a:t>.</a:t>
            </a:r>
          </a:p>
          <a:p>
            <a:pPr marL="285750" indent="-285750" algn="l" rtl="0">
              <a:buFont typeface="Courier New" panose="02070309020205020404" pitchFamily="49" charset="0"/>
              <a:buChar char="o"/>
            </a:pPr>
            <a:endParaRPr lang="en-US" sz="1600" dirty="0">
              <a:latin typeface="TT Commons Light" panose="02000506030000020003" pitchFamily="50" charset="0"/>
            </a:endParaRPr>
          </a:p>
          <a:p>
            <a:pPr marL="285750" indent="-285750" algn="l" rtl="0">
              <a:buFont typeface="Courier New" panose="02070309020205020404" pitchFamily="49" charset="0"/>
              <a:buChar char="o"/>
            </a:pPr>
            <a:r>
              <a:rPr lang="en-US" sz="1600" dirty="0" err="1" smtClean="0">
                <a:latin typeface="TT Commons Light" panose="02000506030000020003" pitchFamily="50" charset="0"/>
              </a:rPr>
              <a:t>Flacidez</a:t>
            </a:r>
            <a:r>
              <a:rPr lang="en-US" sz="1600" dirty="0">
                <a:latin typeface="TT Commons Light" panose="02000506030000020003" pitchFamily="50" charset="0"/>
              </a:rPr>
              <a:t>.</a:t>
            </a:r>
            <a:endParaRPr lang="en-US" sz="1600" dirty="0" smtClean="0">
              <a:latin typeface="TT Commons Light" panose="02000506030000020003" pitchFamily="50" charset="0"/>
            </a:endParaRPr>
          </a:p>
          <a:p>
            <a:pPr marL="285750" indent="-285750" algn="l" rtl="0">
              <a:buFont typeface="Courier New" panose="02070309020205020404" pitchFamily="49" charset="0"/>
              <a:buChar char="o"/>
            </a:pPr>
            <a:endParaRPr lang="en-US" sz="1600" dirty="0">
              <a:latin typeface="TT Commons Light" panose="02000506030000020003" pitchFamily="50" charset="0"/>
            </a:endParaRPr>
          </a:p>
          <a:p>
            <a:pPr marL="285750" indent="-285750" algn="l" rtl="0">
              <a:buFont typeface="Courier New" panose="02070309020205020404" pitchFamily="49" charset="0"/>
              <a:buChar char="o"/>
            </a:pPr>
            <a:r>
              <a:rPr lang="en-US" sz="1600" dirty="0">
                <a:latin typeface="TT Commons Light" panose="02000506030000020003" pitchFamily="50" charset="0"/>
              </a:rPr>
              <a:t>Deshidración</a:t>
            </a:r>
            <a:r>
              <a:rPr lang="en-US" sz="1600" dirty="0" smtClean="0">
                <a:latin typeface="TT Commons Light" panose="02000506030000020003" pitchFamily="50" charset="0"/>
              </a:rPr>
              <a:t>.</a:t>
            </a:r>
          </a:p>
          <a:p>
            <a:pPr marL="285750" indent="-285750" algn="l" rtl="0">
              <a:buFont typeface="Courier New" panose="02070309020205020404" pitchFamily="49" charset="0"/>
              <a:buChar char="o"/>
            </a:pPr>
            <a:endParaRPr lang="en-US" sz="1600" dirty="0">
              <a:latin typeface="TT Commons Light" panose="02000506030000020003" pitchFamily="50" charset="0"/>
            </a:endParaRPr>
          </a:p>
          <a:p>
            <a:pPr marL="285750" indent="-285750" algn="l" rtl="0">
              <a:buFont typeface="Courier New" panose="02070309020205020404" pitchFamily="49" charset="0"/>
              <a:buChar char="o"/>
            </a:pPr>
            <a:r>
              <a:rPr lang="en-US" sz="1600" dirty="0">
                <a:latin typeface="TT Commons Light" panose="02000506030000020003" pitchFamily="50" charset="0"/>
              </a:rPr>
              <a:t>Falta de luminosidad debido a la ralentización del proceso de renovación celular. Las arrugas provocan un reflejo de luz irregular por la formación de arrugas o surcos</a:t>
            </a:r>
            <a:r>
              <a:rPr lang="en-US" sz="1600" dirty="0" smtClean="0">
                <a:latin typeface="TT Commons Light" panose="02000506030000020003" pitchFamily="50" charset="0"/>
              </a:rPr>
              <a:t>.</a:t>
            </a:r>
          </a:p>
          <a:p>
            <a:pPr marL="285750" indent="-285750" algn="l" rtl="0">
              <a:buFont typeface="Courier New" panose="02070309020205020404" pitchFamily="49" charset="0"/>
              <a:buChar char="o"/>
            </a:pPr>
            <a:endParaRPr lang="en-US" sz="1600" dirty="0">
              <a:latin typeface="TT Commons Light" panose="02000506030000020003" pitchFamily="50" charset="0"/>
            </a:endParaRPr>
          </a:p>
          <a:p>
            <a:pPr marL="285750" indent="-285750" algn="l" rtl="0">
              <a:buFont typeface="Courier New" panose="02070309020205020404" pitchFamily="49" charset="0"/>
              <a:buChar char="o"/>
            </a:pPr>
            <a:r>
              <a:rPr lang="es-ES" sz="1600" dirty="0" smtClean="0">
                <a:latin typeface="TT Commons Light" panose="02000506030000020003" pitchFamily="50" charset="0"/>
              </a:rPr>
              <a:t>Pérdida de elasticidad</a:t>
            </a:r>
            <a:r>
              <a:rPr lang="es-ES" sz="1600" dirty="0">
                <a:latin typeface="TT Commons Light" panose="02000506030000020003" pitchFamily="50" charset="0"/>
              </a:rPr>
              <a:t>.</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67932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423788" cy="424732"/>
          </a:xfrm>
        </p:spPr>
        <p:txBody>
          <a:bodyPr/>
          <a:lstStyle/>
          <a:p>
            <a:pPr algn="l" rtl="0"/>
            <a:r>
              <a:rPr lang="es-ES" sz="2400" spc="300" dirty="0" smtClean="0">
                <a:latin typeface="Bebas Neue Regular" panose="00000500000000000000" pitchFamily="50" charset="0"/>
              </a:rPr>
              <a:t>ARRUGAS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4588932" cy="4278094"/>
          </a:xfrm>
          <a:prstGeom prst="rect">
            <a:avLst/>
          </a:prstGeom>
          <a:noFill/>
          <a:ln w="9525">
            <a:noFill/>
            <a:miter lim="800000"/>
            <a:headEnd/>
            <a:tailEnd/>
          </a:ln>
        </p:spPr>
        <p:txBody>
          <a:bodyPr wrap="square">
            <a:spAutoFit/>
          </a:bodyPr>
          <a:lstStyle/>
          <a:p>
            <a:pPr algn="l" rtl="0" eaLnBrk="0" hangingPunct="0">
              <a:buClr>
                <a:srgbClr val="7F7F7F"/>
              </a:buClr>
            </a:pPr>
            <a:r>
              <a:rPr lang="es-ES" sz="1600" dirty="0" smtClean="0">
                <a:latin typeface="TT Commons Light" panose="02000506030000020003" pitchFamily="50" charset="0"/>
                <a:ea typeface="ＭＳ Ｐゴシック"/>
                <a:cs typeface="ＭＳ Ｐゴシック"/>
              </a:rPr>
              <a:t>La </a:t>
            </a:r>
            <a:r>
              <a:rPr lang="es-ES" sz="1600" dirty="0">
                <a:latin typeface="TT Commons Light" panose="02000506030000020003" pitchFamily="50" charset="0"/>
                <a:ea typeface="ＭＳ Ｐゴシック"/>
                <a:cs typeface="ＭＳ Ｐゴシック"/>
              </a:rPr>
              <a:t>a</a:t>
            </a:r>
            <a:r>
              <a:rPr lang="es-ES" sz="1600" dirty="0" smtClean="0">
                <a:latin typeface="TT Commons Light" panose="02000506030000020003" pitchFamily="50" charset="0"/>
                <a:ea typeface="ＭＳ Ｐゴシック"/>
                <a:cs typeface="ＭＳ Ｐゴシック"/>
              </a:rPr>
              <a:t>rruga es un pliegue </a:t>
            </a:r>
            <a:r>
              <a:rPr lang="es-ES" sz="1600" dirty="0">
                <a:latin typeface="TT Commons Light" panose="02000506030000020003" pitchFamily="50" charset="0"/>
                <a:ea typeface="ＭＳ Ｐゴシック"/>
                <a:cs typeface="ＭＳ Ｐゴシック"/>
              </a:rPr>
              <a:t>o </a:t>
            </a:r>
            <a:r>
              <a:rPr lang="es-ES" sz="1600" dirty="0" smtClean="0">
                <a:latin typeface="TT Commons Light" panose="02000506030000020003" pitchFamily="50" charset="0"/>
                <a:ea typeface="ＭＳ Ｐゴシック"/>
                <a:cs typeface="ＭＳ Ｐゴシック"/>
              </a:rPr>
              <a:t>surcos en la piel producido por la disminución de la grasa en la  capa más profunda, por la reducción del número de células en </a:t>
            </a:r>
            <a:r>
              <a:rPr lang="es-ES" sz="1600" dirty="0">
                <a:latin typeface="TT Commons Light" panose="02000506030000020003" pitchFamily="50" charset="0"/>
                <a:ea typeface="ＭＳ Ｐゴシック"/>
                <a:cs typeface="ＭＳ Ｐゴシック"/>
              </a:rPr>
              <a:t>la </a:t>
            </a:r>
            <a:r>
              <a:rPr lang="es-ES" sz="1600" dirty="0" smtClean="0">
                <a:latin typeface="TT Commons Light" panose="02000506030000020003" pitchFamily="50" charset="0"/>
                <a:ea typeface="ＭＳ Ｐゴシック"/>
                <a:cs typeface="ＭＳ Ｐゴシック"/>
              </a:rPr>
              <a:t>dermis o por el no adecuado funcionando de ellas</a:t>
            </a:r>
            <a:r>
              <a:rPr lang="es-ES" sz="1600" dirty="0">
                <a:latin typeface="TT Commons Light" panose="02000506030000020003" pitchFamily="50" charset="0"/>
                <a:ea typeface="ＭＳ Ｐゴシック"/>
                <a:cs typeface="ＭＳ Ｐゴシック"/>
              </a:rPr>
              <a:t>.</a:t>
            </a:r>
          </a:p>
          <a:p>
            <a:pPr algn="l" rtl="0" eaLnBrk="0" hangingPunct="0">
              <a:buClr>
                <a:srgbClr val="7F7F7F"/>
              </a:buClr>
            </a:pPr>
            <a:endParaRPr lang="es-ES" sz="1600" dirty="0">
              <a:latin typeface="TT Commons Light" panose="02000506030000020003" pitchFamily="50" charset="0"/>
              <a:ea typeface="ＭＳ Ｐゴシック"/>
              <a:cs typeface="ＭＳ Ｐゴシック"/>
            </a:endParaRPr>
          </a:p>
          <a:p>
            <a:pPr eaLnBrk="0" hangingPunct="0">
              <a:buClr>
                <a:srgbClr val="7F7F7F"/>
              </a:buClr>
            </a:pPr>
            <a:r>
              <a:rPr lang="es-ES" sz="1600" dirty="0" smtClean="0">
                <a:latin typeface="TT Commons Light" panose="02000506030000020003" pitchFamily="50" charset="0"/>
                <a:ea typeface="ＭＳ Ｐゴシック"/>
                <a:cs typeface="ＭＳ Ｐゴシック"/>
              </a:rPr>
              <a:t>Esencialmente, </a:t>
            </a:r>
            <a:r>
              <a:rPr lang="es-ES" sz="1600" dirty="0">
                <a:latin typeface="TT Commons Light" panose="02000506030000020003" pitchFamily="50" charset="0"/>
                <a:ea typeface="ＭＳ Ｐゴシック"/>
                <a:cs typeface="ＭＳ Ｐゴシック"/>
              </a:rPr>
              <a:t>con </a:t>
            </a:r>
            <a:r>
              <a:rPr lang="es-ES" sz="1600" dirty="0" smtClean="0">
                <a:latin typeface="TT Commons Light" panose="02000506030000020003" pitchFamily="50" charset="0"/>
                <a:ea typeface="ＭＳ Ｐゴシック"/>
                <a:cs typeface="ＭＳ Ｐゴシック"/>
              </a:rPr>
              <a:t>paso del tiempo se produce una alteración de las fibras de elastina (pérdida de elasticidad</a:t>
            </a:r>
            <a:r>
              <a:rPr lang="es-ES" sz="1600" dirty="0">
                <a:latin typeface="TT Commons Light" panose="02000506030000020003" pitchFamily="50" charset="0"/>
                <a:ea typeface="ＭＳ Ｐゴシック"/>
                <a:cs typeface="ＭＳ Ｐゴシック"/>
              </a:rPr>
              <a:t>) </a:t>
            </a:r>
            <a:r>
              <a:rPr lang="es-ES" sz="1600" dirty="0" smtClean="0">
                <a:latin typeface="TT Commons Light" panose="02000506030000020003" pitchFamily="50" charset="0"/>
                <a:ea typeface="ＭＳ Ｐゴシック"/>
                <a:cs typeface="ＭＳ Ｐゴシック"/>
              </a:rPr>
              <a:t>y colágeno (pérdida de firmeza) situadas en </a:t>
            </a:r>
            <a:r>
              <a:rPr lang="es-ES" sz="1600" dirty="0">
                <a:latin typeface="TT Commons Light" panose="02000506030000020003" pitchFamily="50" charset="0"/>
                <a:ea typeface="ＭＳ Ｐゴシック"/>
                <a:cs typeface="ＭＳ Ｐゴシック"/>
              </a:rPr>
              <a:t>la </a:t>
            </a:r>
            <a:r>
              <a:rPr lang="es-ES" sz="1600" dirty="0" smtClean="0">
                <a:latin typeface="TT Commons Light" panose="02000506030000020003" pitchFamily="50" charset="0"/>
                <a:ea typeface="ＭＳ Ｐゴシック"/>
                <a:cs typeface="ＭＳ Ｐゴシック"/>
              </a:rPr>
              <a:t>dermis, una </a:t>
            </a:r>
            <a:r>
              <a:rPr lang="es-ES" sz="1600" dirty="0">
                <a:latin typeface="TT Commons Light" panose="02000506030000020003" pitchFamily="50" charset="0"/>
                <a:ea typeface="ＭＳ Ｐゴシック"/>
                <a:cs typeface="ＭＳ Ｐゴシック"/>
              </a:rPr>
              <a:t>reducción del </a:t>
            </a:r>
            <a:r>
              <a:rPr lang="es-ES" sz="1600" dirty="0" smtClean="0">
                <a:latin typeface="TT Commons Light" panose="02000506030000020003" pitchFamily="50" charset="0"/>
                <a:ea typeface="ＭＳ Ｐゴシック"/>
                <a:cs typeface="ＭＳ Ｐゴシック"/>
              </a:rPr>
              <a:t>contenido de agua, </a:t>
            </a:r>
            <a:r>
              <a:rPr lang="es-ES" sz="1600" dirty="0">
                <a:latin typeface="TT Commons Light" panose="02000506030000020003" pitchFamily="50" charset="0"/>
                <a:ea typeface="ＭＳ Ｐゴシック"/>
                <a:cs typeface="ＭＳ Ｐゴシック"/>
              </a:rPr>
              <a:t>la piel </a:t>
            </a:r>
            <a:r>
              <a:rPr lang="es-ES" sz="1600" dirty="0" smtClean="0">
                <a:latin typeface="TT Commons Light" panose="02000506030000020003" pitchFamily="50" charset="0"/>
                <a:ea typeface="ＭＳ Ｐゴシック"/>
                <a:cs typeface="ＭＳ Ｐゴシック"/>
              </a:rPr>
              <a:t>produce menos </a:t>
            </a:r>
            <a:r>
              <a:rPr lang="es-ES" sz="1600" dirty="0">
                <a:latin typeface="TT Commons Light" panose="02000506030000020003" pitchFamily="50" charset="0"/>
                <a:ea typeface="ＭＳ Ｐゴシック"/>
                <a:cs typeface="ＭＳ Ｐゴシック"/>
              </a:rPr>
              <a:t>grasa </a:t>
            </a:r>
            <a:r>
              <a:rPr lang="es-ES" sz="1600" dirty="0" smtClean="0">
                <a:latin typeface="TT Commons Light" panose="02000506030000020003" pitchFamily="50" charset="0"/>
                <a:ea typeface="ＭＳ Ｐゴシック"/>
                <a:cs typeface="ＭＳ Ｐゴシック"/>
              </a:rPr>
              <a:t>en la capa externa (epidermis) y tiende a volverse </a:t>
            </a:r>
            <a:r>
              <a:rPr lang="es-ES" sz="1600" dirty="0">
                <a:latin typeface="TT Commons Light" panose="02000506030000020003" pitchFamily="50" charset="0"/>
                <a:ea typeface="ＭＳ Ｐゴシック"/>
                <a:cs typeface="ＭＳ Ｐゴシック"/>
              </a:rPr>
              <a:t>menos </a:t>
            </a:r>
            <a:r>
              <a:rPr lang="es-ES" sz="1600" dirty="0" smtClean="0">
                <a:latin typeface="TT Commons Light" panose="02000506030000020003" pitchFamily="50" charset="0"/>
                <a:ea typeface="ＭＳ Ｐゴシック"/>
                <a:cs typeface="ＭＳ Ｐゴシック"/>
              </a:rPr>
              <a:t>suave y más seca.</a:t>
            </a:r>
            <a:endParaRPr lang="es-ES" sz="1600" dirty="0">
              <a:latin typeface="TT Commons Light" panose="02000506030000020003" pitchFamily="50" charset="0"/>
              <a:ea typeface="ＭＳ Ｐゴシック"/>
              <a:cs typeface="ＭＳ Ｐゴシック"/>
            </a:endParaRPr>
          </a:p>
          <a:p>
            <a:pPr algn="l" rtl="0"/>
            <a:endParaRPr lang="en-US" sz="1600" dirty="0">
              <a:latin typeface="TT Commons Light" panose="02000506030000020003" pitchFamily="50" charset="0"/>
            </a:endParaRPr>
          </a:p>
          <a:p>
            <a:pPr algn="l" rtl="0"/>
            <a:r>
              <a:rPr lang="en-US" sz="1600" dirty="0">
                <a:latin typeface="TT Commons Light" panose="02000506030000020003" pitchFamily="50" charset="0"/>
              </a:rPr>
              <a:t>Las primeras arrugas que aparecen son las </a:t>
            </a:r>
            <a:r>
              <a:rPr lang="en-US" sz="1600" dirty="0" err="1">
                <a:latin typeface="TT Commons Light" panose="02000506030000020003" pitchFamily="50" charset="0"/>
              </a:rPr>
              <a:t>llamadas</a:t>
            </a:r>
            <a:r>
              <a:rPr lang="en-US" sz="1600" dirty="0">
                <a:latin typeface="TT Commons Light" panose="02000506030000020003" pitchFamily="50" charset="0"/>
              </a:rPr>
              <a:t> </a:t>
            </a:r>
            <a:r>
              <a:rPr lang="en-US" sz="1600" dirty="0" err="1" smtClean="0">
                <a:latin typeface="TT Commons Light" panose="02000506030000020003" pitchFamily="50" charset="0"/>
              </a:rPr>
              <a:t>líneas</a:t>
            </a:r>
            <a:r>
              <a:rPr lang="en-US" sz="1600" dirty="0" smtClean="0">
                <a:latin typeface="TT Commons Light" panose="02000506030000020003" pitchFamily="50" charset="0"/>
              </a:rPr>
              <a:t> </a:t>
            </a:r>
            <a:r>
              <a:rPr lang="en-US" sz="1600" dirty="0">
                <a:latin typeface="TT Commons Light" panose="02000506030000020003" pitchFamily="50" charset="0"/>
              </a:rPr>
              <a:t>de </a:t>
            </a:r>
            <a:r>
              <a:rPr lang="en-US" sz="1600" dirty="0" err="1">
                <a:latin typeface="TT Commons Light" panose="02000506030000020003" pitchFamily="50" charset="0"/>
              </a:rPr>
              <a:t>expresión</a:t>
            </a:r>
            <a:r>
              <a:rPr lang="en-US" sz="1600" dirty="0">
                <a:latin typeface="TT Commons Light" panose="02000506030000020003" pitchFamily="50" charset="0"/>
              </a:rPr>
              <a:t> </a:t>
            </a:r>
            <a:r>
              <a:rPr lang="en-US" sz="1600" dirty="0" smtClean="0">
                <a:latin typeface="TT Commons Light" panose="02000506030000020003" pitchFamily="50" charset="0"/>
              </a:rPr>
              <a:t>que son </a:t>
            </a:r>
            <a:r>
              <a:rPr lang="en-US" sz="1600" dirty="0" err="1" smtClean="0">
                <a:latin typeface="TT Commons Light" panose="02000506030000020003" pitchFamily="50" charset="0"/>
              </a:rPr>
              <a:t>producidas</a:t>
            </a:r>
            <a:r>
              <a:rPr lang="en-US" sz="1600" dirty="0" smtClean="0">
                <a:latin typeface="TT Commons Light" panose="02000506030000020003" pitchFamily="50" charset="0"/>
              </a:rPr>
              <a:t> </a:t>
            </a:r>
            <a:r>
              <a:rPr lang="en-US" sz="1600" dirty="0" err="1" smtClean="0">
                <a:latin typeface="TT Commons Light" panose="02000506030000020003" pitchFamily="50" charset="0"/>
              </a:rPr>
              <a:t>por</a:t>
            </a:r>
            <a:r>
              <a:rPr lang="en-US" sz="1600" dirty="0" smtClean="0">
                <a:latin typeface="TT Commons Light" panose="02000506030000020003" pitchFamily="50" charset="0"/>
              </a:rPr>
              <a:t> </a:t>
            </a:r>
            <a:r>
              <a:rPr lang="en-US" sz="1600" dirty="0">
                <a:latin typeface="TT Commons Light" panose="02000506030000020003" pitchFamily="50" charset="0"/>
              </a:rPr>
              <a:t>la acción repetida de los músculos de la cara para </a:t>
            </a:r>
            <a:r>
              <a:rPr lang="en-US" sz="1600" dirty="0" err="1" smtClean="0">
                <a:latin typeface="TT Commons Light" panose="02000506030000020003" pitchFamily="50" charset="0"/>
              </a:rPr>
              <a:t>realizar</a:t>
            </a:r>
            <a:r>
              <a:rPr lang="en-US" sz="1600" dirty="0" smtClean="0">
                <a:latin typeface="TT Commons Light" panose="02000506030000020003" pitchFamily="50" charset="0"/>
              </a:rPr>
              <a:t> la expression facial.</a:t>
            </a:r>
          </a:p>
          <a:p>
            <a:pPr algn="l" rtl="0"/>
            <a:endParaRPr lang="es-ES" sz="1600" dirty="0">
              <a:solidFill>
                <a:srgbClr val="111111"/>
              </a:solidFill>
              <a:latin typeface="TT Commons Light" panose="02000506030000020003" pitchFamily="50" charset="0"/>
            </a:endParaRPr>
          </a:p>
        </p:txBody>
      </p:sp>
      <p:pic>
        <p:nvPicPr>
          <p:cNvPr id="27" name="13 Imagen" descr="cambios-piel-joven-vieja-grafico.jpg"/>
          <p:cNvPicPr>
            <a:picLocks noChangeAspect="1"/>
          </p:cNvPicPr>
          <p:nvPr/>
        </p:nvPicPr>
        <p:blipFill>
          <a:blip r:embed="rId2" cstate="print"/>
          <a:srcRect/>
          <a:stretch>
            <a:fillRect/>
          </a:stretch>
        </p:blipFill>
        <p:spPr bwMode="auto">
          <a:xfrm>
            <a:off x="5512048" y="1632570"/>
            <a:ext cx="4417927" cy="2586013"/>
          </a:xfrm>
          <a:prstGeom prst="rect">
            <a:avLst/>
          </a:prstGeom>
          <a:noFill/>
          <a:ln w="9525">
            <a:noFill/>
            <a:miter lim="800000"/>
            <a:headEnd/>
            <a:tailEnd/>
          </a:ln>
        </p:spPr>
      </p:pic>
    </p:spTree>
    <p:extLst>
      <p:ext uri="{BB962C8B-B14F-4D97-AF65-F5344CB8AC3E}">
        <p14:creationId xmlns:p14="http://schemas.microsoft.com/office/powerpoint/2010/main" val="2664859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667718" cy="424732"/>
          </a:xfrm>
        </p:spPr>
        <p:txBody>
          <a:bodyPr/>
          <a:lstStyle/>
          <a:p>
            <a:pPr algn="l" rtl="0"/>
            <a:r>
              <a:rPr lang="es-ES" sz="2400" spc="300" dirty="0" smtClean="0">
                <a:latin typeface="Bebas Neue Regular" panose="00000500000000000000" pitchFamily="50" charset="0"/>
              </a:rPr>
              <a:t>TIPOS DE ARRUGAS</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491068" y="1272530"/>
            <a:ext cx="8333348" cy="4401205"/>
          </a:xfrm>
          <a:prstGeom prst="rect">
            <a:avLst/>
          </a:prstGeom>
          <a:noFill/>
          <a:ln w="9525">
            <a:noFill/>
            <a:miter lim="800000"/>
            <a:headEnd/>
            <a:tailEnd/>
          </a:ln>
        </p:spPr>
        <p:txBody>
          <a:bodyPr wrap="square">
            <a:spAutoFit/>
          </a:bodyPr>
          <a:lstStyle/>
          <a:p>
            <a:pPr algn="l" rtl="0"/>
            <a:r>
              <a:rPr lang="en-US" sz="1400" b="1" dirty="0">
                <a:latin typeface="TT Commons Light" panose="02000506030000020003" pitchFamily="50" charset="0"/>
              </a:rPr>
              <a:t>ARRUGAS POR DAÑO SOLAR</a:t>
            </a:r>
          </a:p>
          <a:p>
            <a:pPr algn="l" rtl="0"/>
            <a:r>
              <a:rPr lang="en-US" sz="1400" dirty="0">
                <a:latin typeface="TT Commons Light" panose="02000506030000020003" pitchFamily="50" charset="0"/>
              </a:rPr>
              <a:t>Los rayos UV-B penetran en las capas celulares de la epidermis y provocan daños en el ADN de los queratinocitos y melanocitos, precursores de la mayoría de los cánceres de piel.</a:t>
            </a:r>
          </a:p>
          <a:p>
            <a:pPr algn="l" rtl="0"/>
            <a:r>
              <a:rPr lang="en-US" sz="1400" dirty="0">
                <a:latin typeface="TT Commons Light" panose="02000506030000020003" pitchFamily="50" charset="0"/>
              </a:rPr>
              <a:t>Los rayos UVA penetran en la dermis y son la principal causa </a:t>
            </a:r>
            <a:r>
              <a:rPr lang="en-US" sz="1400" dirty="0" smtClean="0">
                <a:latin typeface="TT Commons Light" panose="02000506030000020003" pitchFamily="50" charset="0"/>
              </a:rPr>
              <a:t>de </a:t>
            </a:r>
            <a:r>
              <a:rPr lang="en-US" sz="1400" dirty="0" err="1" smtClean="0">
                <a:latin typeface="TT Commons Light" panose="02000506030000020003" pitchFamily="50" charset="0"/>
              </a:rPr>
              <a:t>supresión</a:t>
            </a:r>
            <a:r>
              <a:rPr lang="en-US" sz="1400" dirty="0" smtClean="0">
                <a:latin typeface="TT Commons Light" panose="02000506030000020003" pitchFamily="50" charset="0"/>
              </a:rPr>
              <a:t> y de </a:t>
            </a:r>
            <a:r>
              <a:rPr lang="en-US" sz="1400" dirty="0">
                <a:latin typeface="TT Commons Light" panose="02000506030000020003" pitchFamily="50" charset="0"/>
              </a:rPr>
              <a:t>ENVEJECIMIENTO temprano de la piel, producen destrucción del </a:t>
            </a:r>
            <a:r>
              <a:rPr lang="en-US" sz="1400" dirty="0" err="1">
                <a:latin typeface="TT Commons Light" panose="02000506030000020003" pitchFamily="50" charset="0"/>
              </a:rPr>
              <a:t>colágeno</a:t>
            </a:r>
            <a:r>
              <a:rPr lang="en-US" sz="1400" dirty="0">
                <a:latin typeface="TT Commons Light" panose="02000506030000020003" pitchFamily="50" charset="0"/>
              </a:rPr>
              <a:t> </a:t>
            </a:r>
            <a:r>
              <a:rPr lang="en-US" sz="1400" dirty="0" smtClean="0">
                <a:latin typeface="TT Commons Light" panose="02000506030000020003" pitchFamily="50" charset="0"/>
              </a:rPr>
              <a:t>y </a:t>
            </a:r>
            <a:r>
              <a:rPr lang="en-US" sz="1400" dirty="0" err="1" smtClean="0">
                <a:latin typeface="TT Commons Light" panose="02000506030000020003" pitchFamily="50" charset="0"/>
              </a:rPr>
              <a:t>elastina</a:t>
            </a:r>
            <a:r>
              <a:rPr lang="en-US" sz="1400" dirty="0" smtClean="0">
                <a:latin typeface="TT Commons Light" panose="02000506030000020003" pitchFamily="50" charset="0"/>
              </a:rPr>
              <a:t>.</a:t>
            </a:r>
            <a:endParaRPr lang="en-US" sz="1400" dirty="0">
              <a:latin typeface="TT Commons Light" panose="02000506030000020003" pitchFamily="50" charset="0"/>
            </a:endParaRPr>
          </a:p>
          <a:p>
            <a:pPr algn="l" rtl="0"/>
            <a:r>
              <a:rPr lang="en-US" sz="1400" dirty="0">
                <a:latin typeface="TT Commons Light" panose="02000506030000020003" pitchFamily="50" charset="0"/>
              </a:rPr>
              <a:t>Los rayos IR crean Especies Reactivas de Oxígeno (ROS), como consecuencia de la destrucción del colágeno y las fibras elásticas de la dermis, lo que conduce al ENVEJECIMIENTO temprano de la piel.</a:t>
            </a:r>
          </a:p>
          <a:p>
            <a:pPr algn="l" rtl="0"/>
            <a:r>
              <a:rPr lang="en-US" sz="1400" dirty="0">
                <a:latin typeface="TT Commons Light" panose="02000506030000020003" pitchFamily="50" charset="0"/>
              </a:rPr>
              <a:t> </a:t>
            </a:r>
          </a:p>
          <a:p>
            <a:pPr algn="l" rtl="0"/>
            <a:r>
              <a:rPr lang="en-GB" sz="1400" b="1" dirty="0">
                <a:latin typeface="TT Commons Light" panose="02000506030000020003" pitchFamily="50" charset="0"/>
              </a:rPr>
              <a:t>ARRUGAS DE EXPRESIÓN</a:t>
            </a:r>
            <a:endParaRPr lang="en-US" sz="1400" b="1" dirty="0">
              <a:latin typeface="TT Commons Light" panose="02000506030000020003" pitchFamily="50" charset="0"/>
            </a:endParaRPr>
          </a:p>
          <a:p>
            <a:pPr algn="l" rtl="0"/>
            <a:r>
              <a:rPr lang="en-GB" sz="1400" dirty="0">
                <a:latin typeface="TT Commons Light" panose="02000506030000020003" pitchFamily="50" charset="0"/>
              </a:rPr>
              <a:t>Estas son arrugas que aparecen como resultado de la forma en que los músculos trabajan para controlar nuestras expresiones faciales. Se caracterizan por su aparición a partir de la mediana edad y se manifiestan cuando reímos, cuando nos sorprendemos, cuando nos enfadamos o lloramos, desaparecen cuando estamos relajados, pero con el paso de los años si no se tratan se van dejar marcas en la piel.</a:t>
            </a:r>
            <a:endParaRPr lang="en-US" sz="1400" dirty="0">
              <a:latin typeface="TT Commons Light" panose="02000506030000020003" pitchFamily="50" charset="0"/>
            </a:endParaRPr>
          </a:p>
          <a:p>
            <a:pPr algn="l" rtl="0"/>
            <a:r>
              <a:rPr lang="en-GB" sz="1400" dirty="0">
                <a:latin typeface="TT Commons Light" panose="02000506030000020003" pitchFamily="50" charset="0"/>
              </a:rPr>
              <a:t> </a:t>
            </a:r>
            <a:endParaRPr lang="en-US" sz="1400" dirty="0">
              <a:latin typeface="TT Commons Light" panose="02000506030000020003" pitchFamily="50" charset="0"/>
            </a:endParaRPr>
          </a:p>
          <a:p>
            <a:pPr algn="l" rtl="0"/>
            <a:r>
              <a:rPr lang="en-GB" sz="1400" b="1" dirty="0">
                <a:latin typeface="TT Commons Light" panose="02000506030000020003" pitchFamily="50" charset="0"/>
              </a:rPr>
              <a:t>ARRUGAS DE GRAVEDAD</a:t>
            </a:r>
            <a:endParaRPr lang="en-US" sz="1400" dirty="0">
              <a:latin typeface="TT Commons Light" panose="02000506030000020003" pitchFamily="50" charset="0"/>
            </a:endParaRPr>
          </a:p>
          <a:p>
            <a:pPr algn="l" rtl="0"/>
            <a:r>
              <a:rPr lang="en-GB" sz="1400" dirty="0">
                <a:latin typeface="TT Commons Light" panose="02000506030000020003" pitchFamily="50" charset="0"/>
              </a:rPr>
              <a:t>Son arrugas que aparecen como consecuencia del proceso de envejecimiento cronológico y del efecto de la gravedad con el desprendimiento de la piel del rostro y cuello, y la flacidez de los músculos faciales. Los efectos de la gravedad se hacen evidentes a partir de los 50 años, que es cuando la firmeza y elasticidad de la piel se reduce significativamente.</a:t>
            </a:r>
            <a:endParaRPr lang="en-US" sz="1400" dirty="0">
              <a:latin typeface="TT Commons Light" panose="02000506030000020003" pitchFamily="50" charset="0"/>
            </a:endParaRPr>
          </a:p>
          <a:p>
            <a:pPr algn="l" rtl="0"/>
            <a:r>
              <a:rPr lang="en-US" sz="1400" dirty="0">
                <a:latin typeface="TT Commons Light" panose="02000506030000020003" pitchFamily="50" charset="0"/>
              </a:rPr>
              <a:t> </a:t>
            </a:r>
          </a:p>
        </p:txBody>
      </p:sp>
    </p:spTree>
    <p:extLst>
      <p:ext uri="{BB962C8B-B14F-4D97-AF65-F5344CB8AC3E}">
        <p14:creationId xmlns:p14="http://schemas.microsoft.com/office/powerpoint/2010/main" val="304356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699716" y="1520389"/>
            <a:ext cx="8196707" cy="3508653"/>
          </a:xfrm>
          <a:prstGeom prst="rect">
            <a:avLst/>
          </a:prstGeom>
          <a:noFill/>
        </p:spPr>
        <p:txBody>
          <a:bodyPr wrap="square" rtlCol="0">
            <a:spAutoFit/>
          </a:bodyPr>
          <a:lstStyle/>
          <a:p>
            <a:pPr algn="l" rtl="0"/>
            <a:r>
              <a:rPr lang="en-US" sz="1600" dirty="0" smtClean="0">
                <a:solidFill>
                  <a:schemeClr val="bg2">
                    <a:lumMod val="10000"/>
                  </a:schemeClr>
                </a:solidFill>
                <a:latin typeface="TT Commons Light" panose="02000506030000020003" pitchFamily="50" charset="0"/>
              </a:rPr>
              <a:t>Los </a:t>
            </a:r>
            <a:r>
              <a:rPr lang="en-US" sz="1600" dirty="0" err="1">
                <a:solidFill>
                  <a:schemeClr val="bg2">
                    <a:lumMod val="10000"/>
                  </a:schemeClr>
                </a:solidFill>
                <a:latin typeface="TT Commons Light" panose="02000506030000020003" pitchFamily="50" charset="0"/>
              </a:rPr>
              <a:t>ojos</a:t>
            </a:r>
            <a:r>
              <a:rPr lang="en-US" sz="1600" dirty="0">
                <a:solidFill>
                  <a:schemeClr val="bg2">
                    <a:lumMod val="10000"/>
                  </a:schemeClr>
                </a:solidFill>
                <a:latin typeface="TT Commons Light" panose="02000506030000020003" pitchFamily="50" charset="0"/>
              </a:rPr>
              <a:t> </a:t>
            </a:r>
            <a:r>
              <a:rPr lang="en-US" sz="1600" dirty="0" smtClean="0">
                <a:solidFill>
                  <a:schemeClr val="bg2">
                    <a:lumMod val="10000"/>
                  </a:schemeClr>
                </a:solidFill>
                <a:latin typeface="TT Commons Light" panose="02000506030000020003" pitchFamily="50" charset="0"/>
              </a:rPr>
              <a:t>son </a:t>
            </a:r>
            <a:r>
              <a:rPr lang="en-US" sz="1600" dirty="0">
                <a:solidFill>
                  <a:schemeClr val="bg2">
                    <a:lumMod val="10000"/>
                  </a:schemeClr>
                </a:solidFill>
                <a:latin typeface="TT Commons Light" panose="02000506030000020003" pitchFamily="50" charset="0"/>
              </a:rPr>
              <a:t>la zona más expresiva del rostro. Es un área muy importante en el</a:t>
            </a:r>
          </a:p>
          <a:p>
            <a:pPr algn="l" rtl="0"/>
            <a:r>
              <a:rPr lang="en-US" sz="1600" dirty="0">
                <a:solidFill>
                  <a:schemeClr val="bg2">
                    <a:lumMod val="10000"/>
                  </a:schemeClr>
                </a:solidFill>
                <a:latin typeface="TT Commons Light" panose="02000506030000020003" pitchFamily="50" charset="0"/>
              </a:rPr>
              <a:t>estética femenina por lo que se le presta gran atención. Pero también, es el lugar del rostro donde primero se manifiestan los signos de la edad. En la zona del contorno de ojos no sólo se manifiestan los signos del tiempo sino también el estrés, el cansancio, la </a:t>
            </a:r>
            <a:r>
              <a:rPr lang="en-US" sz="1600" dirty="0" err="1">
                <a:solidFill>
                  <a:schemeClr val="bg2">
                    <a:lumMod val="10000"/>
                  </a:schemeClr>
                </a:solidFill>
                <a:latin typeface="TT Commons Light" panose="02000506030000020003" pitchFamily="50" charset="0"/>
              </a:rPr>
              <a:t>falta</a:t>
            </a:r>
            <a:r>
              <a:rPr lang="en-US" sz="1600" dirty="0">
                <a:solidFill>
                  <a:schemeClr val="bg2">
                    <a:lumMod val="10000"/>
                  </a:schemeClr>
                </a:solidFill>
                <a:latin typeface="TT Commons Light" panose="02000506030000020003" pitchFamily="50" charset="0"/>
              </a:rPr>
              <a:t> </a:t>
            </a:r>
            <a:r>
              <a:rPr lang="en-US" sz="1600" dirty="0" smtClean="0">
                <a:solidFill>
                  <a:schemeClr val="bg2">
                    <a:lumMod val="10000"/>
                  </a:schemeClr>
                </a:solidFill>
                <a:latin typeface="TT Commons Light" panose="02000506030000020003" pitchFamily="50" charset="0"/>
              </a:rPr>
              <a:t>de </a:t>
            </a:r>
            <a:r>
              <a:rPr lang="en-US" sz="1600" dirty="0" err="1" smtClean="0">
                <a:solidFill>
                  <a:schemeClr val="bg2">
                    <a:lumMod val="10000"/>
                  </a:schemeClr>
                </a:solidFill>
                <a:latin typeface="TT Commons Light" panose="02000506030000020003" pitchFamily="50" charset="0"/>
              </a:rPr>
              <a:t>dormir</a:t>
            </a:r>
            <a:r>
              <a:rPr lang="en-US" sz="1600" dirty="0" smtClean="0">
                <a:solidFill>
                  <a:schemeClr val="bg2">
                    <a:lumMod val="10000"/>
                  </a:schemeClr>
                </a:solidFill>
                <a:latin typeface="TT Commons Light" panose="02000506030000020003" pitchFamily="50" charset="0"/>
              </a:rPr>
              <a:t>...</a:t>
            </a:r>
            <a:endParaRPr lang="en-US" sz="1600" dirty="0">
              <a:solidFill>
                <a:schemeClr val="bg2">
                  <a:lumMod val="10000"/>
                </a:schemeClr>
              </a:solidFill>
              <a:latin typeface="TT Commons Light" panose="02000506030000020003" pitchFamily="50" charset="0"/>
            </a:endParaRPr>
          </a:p>
          <a:p>
            <a:pPr algn="l" rtl="0"/>
            <a:endParaRPr lang="en-US" sz="1600" dirty="0">
              <a:solidFill>
                <a:schemeClr val="bg2">
                  <a:lumMod val="10000"/>
                </a:schemeClr>
              </a:solidFill>
              <a:latin typeface="TT Commons Light" panose="02000506030000020003" pitchFamily="50" charset="0"/>
            </a:endParaRPr>
          </a:p>
          <a:p>
            <a:pPr algn="l" rtl="0"/>
            <a:r>
              <a:rPr lang="en-US" sz="1600" dirty="0">
                <a:solidFill>
                  <a:schemeClr val="bg2">
                    <a:lumMod val="10000"/>
                  </a:schemeClr>
                </a:solidFill>
                <a:latin typeface="TT Commons Light" panose="02000506030000020003" pitchFamily="50" charset="0"/>
              </a:rPr>
              <a:t>La cuenca del ojo es una de las zonas más frágiles y delicadas del rostro.</a:t>
            </a:r>
            <a:r>
              <a:rPr lang="en-US" sz="1600" dirty="0" smtClean="0">
                <a:solidFill>
                  <a:schemeClr val="bg2">
                    <a:lumMod val="10000"/>
                  </a:schemeClr>
                </a:solidFill>
                <a:latin typeface="TT Commons Light" panose="02000506030000020003" pitchFamily="50" charset="0"/>
              </a:rPr>
              <a:t>:</a:t>
            </a:r>
          </a:p>
          <a:p>
            <a:pPr algn="l" rtl="0"/>
            <a:endParaRPr lang="en-US" sz="1600" dirty="0">
              <a:solidFill>
                <a:schemeClr val="bg2">
                  <a:lumMod val="10000"/>
                </a:schemeClr>
              </a:solidFill>
              <a:latin typeface="TT Commons Light" panose="02000506030000020003" pitchFamily="50" charset="0"/>
            </a:endParaRPr>
          </a:p>
          <a:p>
            <a:pPr marL="285750" indent="-285750" algn="l" rtl="0">
              <a:buFont typeface="Courier New" panose="02070309020205020404" pitchFamily="49" charset="0"/>
              <a:buChar char="o"/>
            </a:pPr>
            <a:r>
              <a:rPr lang="en-US" sz="1600" dirty="0" err="1" smtClean="0">
                <a:solidFill>
                  <a:schemeClr val="bg2">
                    <a:lumMod val="10000"/>
                  </a:schemeClr>
                </a:solidFill>
                <a:latin typeface="TT Commons Light" panose="02000506030000020003" pitchFamily="50" charset="0"/>
              </a:rPr>
              <a:t>Está</a:t>
            </a:r>
            <a:r>
              <a:rPr lang="en-US" sz="1600" dirty="0" smtClean="0">
                <a:solidFill>
                  <a:schemeClr val="bg2">
                    <a:lumMod val="10000"/>
                  </a:schemeClr>
                </a:solidFill>
                <a:latin typeface="TT Commons Light" panose="02000506030000020003" pitchFamily="50" charset="0"/>
              </a:rPr>
              <a:t> </a:t>
            </a:r>
            <a:r>
              <a:rPr lang="en-US" sz="1600" dirty="0">
                <a:solidFill>
                  <a:schemeClr val="bg2">
                    <a:lumMod val="10000"/>
                  </a:schemeClr>
                </a:solidFill>
                <a:latin typeface="TT Commons Light" panose="02000506030000020003" pitchFamily="50" charset="0"/>
              </a:rPr>
              <a:t>en constante movimiento (alrededor de 15.000 parpadeos diarios</a:t>
            </a:r>
            <a:r>
              <a:rPr lang="en-US" sz="1600" dirty="0" smtClean="0">
                <a:solidFill>
                  <a:schemeClr val="bg2">
                    <a:lumMod val="10000"/>
                  </a:schemeClr>
                </a:solidFill>
                <a:latin typeface="TT Commons Light" panose="02000506030000020003" pitchFamily="50" charset="0"/>
              </a:rPr>
              <a:t>).</a:t>
            </a:r>
          </a:p>
          <a:p>
            <a:pPr algn="l" rtl="0"/>
            <a:endParaRPr lang="en-US" sz="1600" dirty="0">
              <a:solidFill>
                <a:schemeClr val="bg2">
                  <a:lumMod val="10000"/>
                </a:schemeClr>
              </a:solidFill>
              <a:latin typeface="TT Commons Light" panose="02000506030000020003" pitchFamily="50" charset="0"/>
            </a:endParaRPr>
          </a:p>
          <a:p>
            <a:pPr marL="285750" indent="-285750">
              <a:buFont typeface="Courier New" panose="02070309020205020404" pitchFamily="49" charset="0"/>
              <a:buChar char="o"/>
            </a:pPr>
            <a:r>
              <a:rPr lang="en-US" sz="1600" dirty="0" smtClean="0">
                <a:solidFill>
                  <a:schemeClr val="bg2">
                    <a:lumMod val="10000"/>
                  </a:schemeClr>
                </a:solidFill>
                <a:latin typeface="TT Commons Light" panose="02000506030000020003" pitchFamily="50" charset="0"/>
              </a:rPr>
              <a:t>Su </a:t>
            </a:r>
            <a:r>
              <a:rPr lang="en-US" sz="1600" dirty="0" err="1" smtClean="0">
                <a:solidFill>
                  <a:schemeClr val="bg2">
                    <a:lumMod val="10000"/>
                  </a:schemeClr>
                </a:solidFill>
                <a:latin typeface="TT Commons Light" panose="02000506030000020003" pitchFamily="50" charset="0"/>
              </a:rPr>
              <a:t>fisiología</a:t>
            </a:r>
            <a:r>
              <a:rPr lang="en-US" sz="1600" dirty="0" smtClean="0">
                <a:solidFill>
                  <a:schemeClr val="bg2">
                    <a:lumMod val="10000"/>
                  </a:schemeClr>
                </a:solidFill>
                <a:latin typeface="TT Commons Light" panose="02000506030000020003" pitchFamily="50" charset="0"/>
              </a:rPr>
              <a:t> </a:t>
            </a:r>
            <a:r>
              <a:rPr lang="en-US" sz="1600" dirty="0">
                <a:solidFill>
                  <a:schemeClr val="bg2">
                    <a:lumMod val="10000"/>
                  </a:schemeClr>
                </a:solidFill>
                <a:latin typeface="TT Commons Light" panose="02000506030000020003" pitchFamily="50" charset="0"/>
              </a:rPr>
              <a:t>es diferente a la del resto de la cara (menor grosor de la piel, sin músculos que sostienen la piel y tiene niveles disminuidos de sebo protector y </a:t>
            </a:r>
            <a:r>
              <a:rPr lang="en-US" sz="1600" dirty="0" err="1">
                <a:solidFill>
                  <a:schemeClr val="bg2">
                    <a:lumMod val="10000"/>
                  </a:schemeClr>
                </a:solidFill>
                <a:latin typeface="TT Commons Light" panose="02000506030000020003" pitchFamily="50" charset="0"/>
              </a:rPr>
              <a:t>película</a:t>
            </a:r>
            <a:r>
              <a:rPr lang="en-US" sz="1600" dirty="0">
                <a:solidFill>
                  <a:schemeClr val="bg2">
                    <a:lumMod val="10000"/>
                  </a:schemeClr>
                </a:solidFill>
                <a:latin typeface="TT Commons Light" panose="02000506030000020003" pitchFamily="50" charset="0"/>
              </a:rPr>
              <a:t> </a:t>
            </a:r>
            <a:r>
              <a:rPr lang="en-US" sz="1600" dirty="0" err="1" smtClean="0">
                <a:solidFill>
                  <a:schemeClr val="bg2">
                    <a:lumMod val="10000"/>
                  </a:schemeClr>
                </a:solidFill>
                <a:latin typeface="TT Commons Light" panose="02000506030000020003" pitchFamily="50" charset="0"/>
              </a:rPr>
              <a:t>hidrolipídica</a:t>
            </a:r>
            <a:r>
              <a:rPr lang="en-US" sz="1600" dirty="0" smtClean="0">
                <a:solidFill>
                  <a:schemeClr val="bg2">
                    <a:lumMod val="10000"/>
                  </a:schemeClr>
                </a:solidFill>
                <a:latin typeface="TT Commons Light" panose="02000506030000020003" pitchFamily="50" charset="0"/>
              </a:rPr>
              <a:t>.</a:t>
            </a:r>
          </a:p>
          <a:p>
            <a:pPr algn="l" rtl="0"/>
            <a:endParaRPr lang="en-US" sz="1600" dirty="0">
              <a:solidFill>
                <a:schemeClr val="bg2">
                  <a:lumMod val="10000"/>
                </a:schemeClr>
              </a:solidFill>
              <a:latin typeface="TT Commons Light" panose="02000506030000020003" pitchFamily="50" charset="0"/>
            </a:endParaRPr>
          </a:p>
          <a:p>
            <a:pPr marL="285750" indent="-285750" algn="l" rtl="0">
              <a:buFont typeface="Courier New" panose="02070309020205020404" pitchFamily="49" charset="0"/>
              <a:buChar char="o"/>
            </a:pPr>
            <a:r>
              <a:rPr lang="en-US" sz="1600" dirty="0" err="1" smtClean="0">
                <a:solidFill>
                  <a:schemeClr val="bg2">
                    <a:lumMod val="10000"/>
                  </a:schemeClr>
                </a:solidFill>
                <a:latin typeface="TT Commons Light" panose="02000506030000020003" pitchFamily="50" charset="0"/>
              </a:rPr>
              <a:t>Estos</a:t>
            </a:r>
            <a:r>
              <a:rPr lang="en-US" sz="1600" dirty="0" smtClean="0">
                <a:solidFill>
                  <a:schemeClr val="bg2">
                    <a:lumMod val="10000"/>
                  </a:schemeClr>
                </a:solidFill>
                <a:latin typeface="TT Commons Light" panose="02000506030000020003" pitchFamily="50" charset="0"/>
              </a:rPr>
              <a:t> son </a:t>
            </a:r>
            <a:r>
              <a:rPr lang="en-US" sz="1600" dirty="0">
                <a:solidFill>
                  <a:schemeClr val="bg2">
                    <a:lumMod val="10000"/>
                  </a:schemeClr>
                </a:solidFill>
                <a:latin typeface="TT Commons Light" panose="02000506030000020003" pitchFamily="50" charset="0"/>
              </a:rPr>
              <a:t>tres los problemas básicos: las arrugas (patas de gallo), las bolsas y las ojeras.</a:t>
            </a:r>
          </a:p>
          <a:p>
            <a:pPr marL="342797" indent="-342797" algn="l" rtl="0"/>
            <a:endParaRPr lang="es-ES" sz="1400" dirty="0">
              <a:solidFill>
                <a:schemeClr val="bg2">
                  <a:lumMod val="10000"/>
                </a:schemeClr>
              </a:solidFill>
              <a:latin typeface="TT Commons" panose="02000506040000020004" pitchFamily="50" charset="0"/>
            </a:endParaRPr>
          </a:p>
        </p:txBody>
      </p:sp>
      <p:sp>
        <p:nvSpPr>
          <p:cNvPr id="17" name="Título 8"/>
          <p:cNvSpPr>
            <a:spLocks noGrp="1"/>
          </p:cNvSpPr>
          <p:nvPr>
            <p:ph type="title"/>
          </p:nvPr>
        </p:nvSpPr>
        <p:spPr>
          <a:xfrm>
            <a:off x="699717" y="399559"/>
            <a:ext cx="2868115" cy="424603"/>
          </a:xfrm>
        </p:spPr>
        <p:txBody>
          <a:bodyPr/>
          <a:lstStyle/>
          <a:p>
            <a:pPr algn="l" rtl="0"/>
            <a:r>
              <a:rPr lang="en-US" sz="2399" spc="300" dirty="0" smtClean="0"/>
              <a:t>ARRUGAS EN LOS OJOS</a:t>
            </a:r>
            <a:endParaRPr lang="en-US" sz="2399" spc="300" dirty="0"/>
          </a:p>
        </p:txBody>
      </p:sp>
    </p:spTree>
    <p:extLst>
      <p:ext uri="{BB962C8B-B14F-4D97-AF65-F5344CB8AC3E}">
        <p14:creationId xmlns:p14="http://schemas.microsoft.com/office/powerpoint/2010/main" val="1482573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34536</TotalTime>
  <Words>3530</Words>
  <Application>Microsoft Office PowerPoint</Application>
  <PresentationFormat>Personalizado</PresentationFormat>
  <Paragraphs>360</Paragraphs>
  <Slides>40</Slides>
  <Notes>6</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40</vt:i4>
      </vt:variant>
    </vt:vector>
  </HeadingPairs>
  <TitlesOfParts>
    <vt:vector size="54" baseType="lpstr">
      <vt:lpstr>ＭＳ Ｐゴシック</vt:lpstr>
      <vt:lpstr>Arial</vt:lpstr>
      <vt:lpstr>Bebas Neue Regular</vt:lpstr>
      <vt:lpstr>Calibri</vt:lpstr>
      <vt:lpstr>Carlito</vt:lpstr>
      <vt:lpstr>Courier New</vt:lpstr>
      <vt:lpstr>Gotham Book</vt:lpstr>
      <vt:lpstr>Gotham Rounded Book</vt:lpstr>
      <vt:lpstr>TT Commons</vt:lpstr>
      <vt:lpstr>TT Commons ExtraBold</vt:lpstr>
      <vt:lpstr>TT Commons Light</vt:lpstr>
      <vt:lpstr>Verdana</vt:lpstr>
      <vt:lpstr>Wingdings</vt:lpstr>
      <vt:lpstr>Tema4 atache</vt:lpstr>
      <vt:lpstr>Presentación de PowerPoint</vt:lpstr>
      <vt:lpstr>ÍNDICE</vt:lpstr>
      <vt:lpstr>Presentación de PowerPoint</vt:lpstr>
      <vt:lpstr>Vital AGE - PRESENTACIÓN</vt:lpstr>
      <vt:lpstr>Presentación de PowerPoint</vt:lpstr>
      <vt:lpstr>LOS SIGNOS DEL ENVEJECIMIENTO</vt:lpstr>
      <vt:lpstr>ARRUGAS</vt:lpstr>
      <vt:lpstr>TIPOS DE ARRUGAS</vt:lpstr>
      <vt:lpstr>ARRUGAS EN LOS OJOS</vt:lpstr>
      <vt:lpstr>PROPIEDADES DE VITAL AGE</vt:lpstr>
      <vt:lpstr>Presentación de PowerPoint</vt:lpstr>
      <vt:lpstr>INGREDIENTES</vt:lpstr>
      <vt:lpstr>INGREDIENTES</vt:lpstr>
      <vt:lpstr>INGREDIENTES</vt:lpstr>
      <vt:lpstr>INGREDIENTES</vt:lpstr>
      <vt:lpstr>INGREDIENTES</vt:lpstr>
      <vt:lpstr>INGREDIENTES</vt:lpstr>
      <vt:lpstr>INGREDIENTES</vt:lpstr>
      <vt:lpstr>INGREDIENTES</vt:lpstr>
      <vt:lpstr>INGREDIENTES</vt:lpstr>
      <vt:lpstr>INGREDIENTES</vt:lpstr>
      <vt:lpstr>Presentación de PowerPoint</vt:lpstr>
      <vt:lpstr>Productos línea VITAL AGE</vt:lpstr>
      <vt:lpstr>Serum 2 </vt:lpstr>
      <vt:lpstr>Serum 2</vt:lpstr>
      <vt:lpstr>Serum 2</vt:lpstr>
      <vt:lpstr>ANTIAGE V-B3</vt:lpstr>
      <vt:lpstr>Wrinkle attack day</vt:lpstr>
      <vt:lpstr>Eye wrinkle attack</vt:lpstr>
      <vt:lpstr>Wrinkle attack NIGHT</vt:lpstr>
      <vt:lpstr>Antiage v_b3 Wrinkle attack NIGHT</vt:lpstr>
      <vt:lpstr>HYDRAMASK</vt:lpstr>
      <vt:lpstr>Estudio de efectividad y tolerancia serum 2 vital age</vt:lpstr>
      <vt:lpstr>Presentación de PowerPoint</vt:lpstr>
      <vt:lpstr>PROGRAMA ANTIARRUGAS VITAL AGE</vt:lpstr>
      <vt:lpstr>PROGRAMA ANTIARRUGAS VITAL AGE</vt:lpstr>
      <vt:lpstr>RETINOL PURO</vt:lpstr>
      <vt:lpstr>COQ10</vt:lpstr>
      <vt:lpstr>HYDRAMASK</vt:lpstr>
      <vt:lpstr>HYDROCReam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2611</cp:revision>
  <cp:lastPrinted>2017-10-20T06:50:32Z</cp:lastPrinted>
  <dcterms:created xsi:type="dcterms:W3CDTF">2017-06-09T06:59:31Z</dcterms:created>
  <dcterms:modified xsi:type="dcterms:W3CDTF">2024-01-31T16:36:06Z</dcterms:modified>
</cp:coreProperties>
</file>