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609" r:id="rId2"/>
    <p:sldId id="611" r:id="rId3"/>
    <p:sldId id="619" r:id="rId4"/>
    <p:sldId id="640" r:id="rId5"/>
    <p:sldId id="620" r:id="rId6"/>
    <p:sldId id="613" r:id="rId7"/>
    <p:sldId id="612" r:id="rId8"/>
    <p:sldId id="614" r:id="rId9"/>
    <p:sldId id="632" r:id="rId10"/>
    <p:sldId id="633" r:id="rId11"/>
    <p:sldId id="621" r:id="rId12"/>
    <p:sldId id="641" r:id="rId13"/>
    <p:sldId id="642" r:id="rId14"/>
    <p:sldId id="643" r:id="rId15"/>
    <p:sldId id="644" r:id="rId16"/>
    <p:sldId id="645" r:id="rId17"/>
    <p:sldId id="646" r:id="rId18"/>
    <p:sldId id="647" r:id="rId19"/>
    <p:sldId id="622" r:id="rId20"/>
    <p:sldId id="671" r:id="rId21"/>
    <p:sldId id="649" r:id="rId22"/>
    <p:sldId id="650" r:id="rId23"/>
    <p:sldId id="651" r:id="rId24"/>
    <p:sldId id="652" r:id="rId25"/>
    <p:sldId id="653" r:id="rId26"/>
    <p:sldId id="661" r:id="rId27"/>
    <p:sldId id="662" r:id="rId28"/>
    <p:sldId id="663" r:id="rId29"/>
    <p:sldId id="664" r:id="rId30"/>
    <p:sldId id="665" r:id="rId31"/>
    <p:sldId id="666" r:id="rId32"/>
    <p:sldId id="667" r:id="rId33"/>
    <p:sldId id="668" r:id="rId34"/>
    <p:sldId id="672" r:id="rId35"/>
    <p:sldId id="623" r:id="rId36"/>
    <p:sldId id="625" r:id="rId37"/>
    <p:sldId id="655" r:id="rId38"/>
    <p:sldId id="656" r:id="rId39"/>
    <p:sldId id="657" r:id="rId40"/>
    <p:sldId id="658" r:id="rId41"/>
    <p:sldId id="659" r:id="rId42"/>
    <p:sldId id="660" r:id="rId43"/>
  </p:sldIdLst>
  <p:sldSz cx="10160000" cy="571341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953"/>
    <a:srgbClr val="FBFBFB"/>
    <a:srgbClr val="59ACD3"/>
    <a:srgbClr val="5AADD4"/>
    <a:srgbClr val="509DC2"/>
    <a:srgbClr val="7E98AA"/>
    <a:srgbClr val="FFFFFF"/>
    <a:srgbClr val="FDFDFD"/>
    <a:srgbClr val="F7F7F7"/>
    <a:srgbClr val="F8F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0" autoAdjust="0"/>
    <p:restoredTop sz="94148"/>
  </p:normalViewPr>
  <p:slideViewPr>
    <p:cSldViewPr>
      <p:cViewPr varScale="1">
        <p:scale>
          <a:sx n="87" d="100"/>
          <a:sy n="87" d="100"/>
        </p:scale>
        <p:origin x="450" y="90"/>
      </p:cViewPr>
      <p:guideLst>
        <p:guide orient="horz" pos="18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5E08F-1702-B24C-B93C-19A03ACCB07D}" type="datetimeFigureOut">
              <a:rPr lang="es-ES_tradnl" smtClean="0"/>
              <a:pPr/>
              <a:t>31/01/2024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EC700-6D31-674E-9210-2B86FC388371}" type="slidenum">
              <a:rPr lang="es-ES_tradnl" smtClean="0"/>
              <a:pPr/>
              <a:t>‹Nº›</a:t>
            </a:fld>
            <a:endParaRPr lang="es-ES_tradnl"/>
          </a:p>
        </p:txBody>
      </p:sp>
    </p:spTree>
    <p:extLst>
      <p:ext uri="{BB962C8B-B14F-4D97-AF65-F5344CB8AC3E}">
        <p14:creationId xmlns:p14="http://schemas.microsoft.com/office/powerpoint/2010/main" val="30111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a:r>
              <a:rPr lang="en-GB" dirty="0"/>
              <a:t/>
            </a:r>
            <a:br>
              <a:rPr lang="en-GB" dirty="0"/>
            </a:br>
            <a:endParaRPr lang="en-GB" dirty="0"/>
          </a:p>
        </p:txBody>
      </p:sp>
      <p:sp>
        <p:nvSpPr>
          <p:cNvPr id="4" name="Marcador de número de diapositiva 3"/>
          <p:cNvSpPr>
            <a:spLocks noGrp="1"/>
          </p:cNvSpPr>
          <p:nvPr>
            <p:ph type="sldNum" sz="quarter" idx="10"/>
          </p:nvPr>
        </p:nvSpPr>
        <p:spPr/>
        <p:txBody>
          <a:bodyPr/>
          <a:lstStyle/>
          <a:p>
            <a:pPr algn="l" rtl="0"/>
            <a:fld id="{12C8F59A-4366-4994-903E-E0C58E034AC1}" type="slidenum">
              <a:rPr lang="en-GB" smtClean="0"/>
              <a:t>34</a:t>
            </a:fld>
            <a:endParaRPr lang="en-GB"/>
          </a:p>
        </p:txBody>
      </p:sp>
    </p:spTree>
    <p:extLst>
      <p:ext uri="{BB962C8B-B14F-4D97-AF65-F5344CB8AC3E}">
        <p14:creationId xmlns:p14="http://schemas.microsoft.com/office/powerpoint/2010/main" val="260853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
            </a:r>
            <a:br>
              <a:rPr lang="en-GB" dirty="0"/>
            </a:br>
            <a:endParaRPr lang="en-GB" dirty="0"/>
          </a:p>
        </p:txBody>
      </p:sp>
      <p:sp>
        <p:nvSpPr>
          <p:cNvPr id="4" name="Marcador de número de diapositiva 3"/>
          <p:cNvSpPr>
            <a:spLocks noGrp="1"/>
          </p:cNvSpPr>
          <p:nvPr>
            <p:ph type="sldNum" sz="quarter" idx="10"/>
          </p:nvPr>
        </p:nvSpPr>
        <p:spPr/>
        <p:txBody>
          <a:bodyPr/>
          <a:lstStyle/>
          <a:p>
            <a:fld id="{12C8F59A-4366-4994-903E-E0C58E034AC1}" type="slidenum">
              <a:rPr lang="en-GB" smtClean="0"/>
              <a:t>36</a:t>
            </a:fld>
            <a:endParaRPr lang="en-GB"/>
          </a:p>
        </p:txBody>
      </p:sp>
    </p:spTree>
    <p:extLst>
      <p:ext uri="{BB962C8B-B14F-4D97-AF65-F5344CB8AC3E}">
        <p14:creationId xmlns:p14="http://schemas.microsoft.com/office/powerpoint/2010/main" val="26644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a:r>
              <a:rPr lang="en-GB" dirty="0"/>
              <a:t/>
            </a:r>
            <a:br>
              <a:rPr lang="en-GB" dirty="0"/>
            </a:br>
            <a:endParaRPr lang="en-GB" dirty="0"/>
          </a:p>
        </p:txBody>
      </p:sp>
      <p:sp>
        <p:nvSpPr>
          <p:cNvPr id="4" name="Marcador de número de diapositiva 3"/>
          <p:cNvSpPr>
            <a:spLocks noGrp="1"/>
          </p:cNvSpPr>
          <p:nvPr>
            <p:ph type="sldNum" sz="quarter" idx="10"/>
          </p:nvPr>
        </p:nvSpPr>
        <p:spPr/>
        <p:txBody>
          <a:bodyPr/>
          <a:lstStyle/>
          <a:p>
            <a:pPr algn="l" rtl="0"/>
            <a:fld id="{12C8F59A-4366-4994-903E-E0C58E034AC1}" type="slidenum">
              <a:rPr lang="en-GB" smtClean="0"/>
              <a:t>37</a:t>
            </a:fld>
            <a:endParaRPr lang="en-GB"/>
          </a:p>
        </p:txBody>
      </p:sp>
    </p:spTree>
    <p:extLst>
      <p:ext uri="{BB962C8B-B14F-4D97-AF65-F5344CB8AC3E}">
        <p14:creationId xmlns:p14="http://schemas.microsoft.com/office/powerpoint/2010/main" val="3396110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698500" y="1406968"/>
            <a:ext cx="8763000" cy="3515357"/>
          </a:xfrm>
        </p:spPr>
        <p:txBody>
          <a:bodyPr>
            <a:normAutofit/>
          </a:bodyPr>
          <a:lstStyle>
            <a:lvl1pPr marL="0" indent="0" algn="l">
              <a:buNone/>
              <a:defRPr sz="1666"/>
            </a:lvl1pPr>
            <a:lvl2pPr marL="380871" indent="0" algn="ctr">
              <a:buNone/>
              <a:defRPr sz="1666"/>
            </a:lvl2pPr>
            <a:lvl3pPr marL="761741" indent="0" algn="ctr">
              <a:buNone/>
              <a:defRPr sz="1500"/>
            </a:lvl3pPr>
            <a:lvl4pPr marL="1142611" indent="0" algn="ctr">
              <a:buNone/>
              <a:defRPr sz="1333"/>
            </a:lvl4pPr>
            <a:lvl5pPr marL="1523482" indent="0" algn="ctr">
              <a:buNone/>
              <a:defRPr sz="1333"/>
            </a:lvl5pPr>
            <a:lvl6pPr marL="1904353" indent="0" algn="ctr">
              <a:buNone/>
              <a:defRPr sz="1333"/>
            </a:lvl6pPr>
            <a:lvl7pPr marL="2285223" indent="0" algn="ctr">
              <a:buNone/>
              <a:defRPr sz="1333"/>
            </a:lvl7pPr>
            <a:lvl8pPr marL="2666093" indent="0" algn="ctr">
              <a:buNone/>
              <a:defRPr sz="1333"/>
            </a:lvl8pPr>
            <a:lvl9pPr marL="3046964" indent="0" algn="ctr">
              <a:buNone/>
              <a:defRPr sz="1333"/>
            </a:lvl9pPr>
          </a:lstStyle>
          <a:p>
            <a:r>
              <a:rPr lang="es-ES" dirty="0" smtClean="0"/>
              <a:t>Texto </a:t>
            </a:r>
            <a:r>
              <a:rPr lang="es-ES" dirty="0" err="1" smtClean="0"/>
              <a:t>texto</a:t>
            </a:r>
            <a:r>
              <a:rPr lang="es-ES" dirty="0" smtClean="0"/>
              <a:t> </a:t>
            </a:r>
            <a:r>
              <a:rPr lang="es-ES" dirty="0" err="1" smtClean="0"/>
              <a:t>texto</a:t>
            </a:r>
            <a:r>
              <a:rPr lang="es-ES" dirty="0" smtClean="0"/>
              <a:t> </a:t>
            </a:r>
            <a:endParaRPr lang="es-ES" dirty="0"/>
          </a:p>
        </p:txBody>
      </p:sp>
      <p:sp>
        <p:nvSpPr>
          <p:cNvPr id="7" name="Rectángulo 6"/>
          <p:cNvSpPr/>
          <p:nvPr/>
        </p:nvSpPr>
        <p:spPr>
          <a:xfrm>
            <a:off x="698501" y="372306"/>
            <a:ext cx="1769395" cy="502626"/>
          </a:xfrm>
          <a:prstGeom prst="rect">
            <a:avLst/>
          </a:prstGeom>
          <a:solidFill>
            <a:schemeClr val="bg1"/>
          </a:solidFill>
        </p:spPr>
        <p:txBody>
          <a:bodyPr wrap="none">
            <a:spAutoFit/>
          </a:bodyPr>
          <a:lstStyle/>
          <a:p>
            <a:r>
              <a:rPr lang="es-ES" sz="2666" dirty="0" smtClean="0">
                <a:latin typeface="Bebas Neue Regular" panose="00000500000000000000" pitchFamily="50" charset="0"/>
              </a:rPr>
              <a:t>ANTIOXIDANTES</a:t>
            </a:r>
            <a:endParaRPr lang="es-ES" sz="2666" dirty="0">
              <a:latin typeface="Bebas Neue Regular" panose="00000500000000000000" pitchFamily="50" charset="0"/>
            </a:endParaRPr>
          </a:p>
        </p:txBody>
      </p:sp>
      <p:grpSp>
        <p:nvGrpSpPr>
          <p:cNvPr id="19" name="Grupo 18"/>
          <p:cNvGrpSpPr/>
          <p:nvPr/>
        </p:nvGrpSpPr>
        <p:grpSpPr>
          <a:xfrm>
            <a:off x="0" y="0"/>
            <a:ext cx="10160000" cy="5713413"/>
            <a:chOff x="0" y="0"/>
            <a:chExt cx="12192000" cy="6858000"/>
          </a:xfrm>
        </p:grpSpPr>
        <p:sp>
          <p:nvSpPr>
            <p:cNvPr id="14" name="Rectángulo 1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00">
                <a:ln>
                  <a:noFill/>
                </a:ln>
                <a:noFill/>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28" y="138127"/>
              <a:ext cx="10420014" cy="115078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220" y="228576"/>
              <a:ext cx="1480780" cy="1021404"/>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5532" y="6319010"/>
              <a:ext cx="350196" cy="350196"/>
            </a:xfrm>
            <a:prstGeom prst="rect">
              <a:avLst/>
            </a:prstGeom>
          </p:spPr>
        </p:pic>
        <p:cxnSp>
          <p:nvCxnSpPr>
            <p:cNvPr id="11" name="Conector recto 10"/>
            <p:cNvCxnSpPr/>
            <p:nvPr/>
          </p:nvCxnSpPr>
          <p:spPr>
            <a:xfrm flipH="1">
              <a:off x="838200" y="6494108"/>
              <a:ext cx="4881665"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a:off x="6494835" y="6494108"/>
              <a:ext cx="4858965"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6" name="Marcador de título 1"/>
          <p:cNvSpPr>
            <a:spLocks noGrp="1" noChangeAspect="1"/>
          </p:cNvSpPr>
          <p:nvPr>
            <p:ph type="title"/>
          </p:nvPr>
        </p:nvSpPr>
        <p:spPr>
          <a:xfrm>
            <a:off x="698500" y="380267"/>
            <a:ext cx="7172092" cy="461601"/>
          </a:xfrm>
          <a:prstGeom prst="rect">
            <a:avLst/>
          </a:prstGeom>
          <a:solidFill>
            <a:schemeClr val="bg1"/>
          </a:solidFill>
        </p:spPr>
        <p:txBody>
          <a:bodyPr vert="horz" wrap="none" lIns="91440" tIns="45720" rIns="91440" bIns="45720" rtlCol="0" anchor="ctr">
            <a:spAutoFit/>
          </a:bodyPr>
          <a:lstStyle/>
          <a:p>
            <a:r>
              <a:rPr lang="es-ES" smtClean="0"/>
              <a:t>Haga clic para modificar el estilo de título del patrón</a:t>
            </a:r>
            <a:endParaRPr lang="es-ES" dirty="0"/>
          </a:p>
        </p:txBody>
      </p:sp>
    </p:spTree>
    <p:extLst>
      <p:ext uri="{BB962C8B-B14F-4D97-AF65-F5344CB8AC3E}">
        <p14:creationId xmlns:p14="http://schemas.microsoft.com/office/powerpoint/2010/main" val="114644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Holder 2"/>
          <p:cNvSpPr>
            <a:spLocks noGrp="1"/>
          </p:cNvSpPr>
          <p:nvPr>
            <p:ph type="title"/>
          </p:nvPr>
        </p:nvSpPr>
        <p:spPr>
          <a:xfrm>
            <a:off x="698501" y="483019"/>
            <a:ext cx="6314229" cy="256096"/>
          </a:xfrm>
        </p:spPr>
        <p:txBody>
          <a:bodyPr lIns="0" tIns="0" rIns="0" bIns="0"/>
          <a:lstStyle>
            <a:lvl1pPr>
              <a:defRPr sz="1849" b="0" i="0">
                <a:solidFill>
                  <a:srgbClr val="585858"/>
                </a:solidFill>
                <a:latin typeface="Carlito"/>
                <a:cs typeface="Carlito"/>
              </a:defRPr>
            </a:lvl1pPr>
          </a:lstStyle>
          <a:p>
            <a:r>
              <a:rPr lang="es-ES" smtClean="0"/>
              <a:t>Haga clic para modificar el estilo de título del patrón</a:t>
            </a:r>
            <a:endParaRPr/>
          </a:p>
        </p:txBody>
      </p:sp>
      <p:sp>
        <p:nvSpPr>
          <p:cNvPr id="3" name="Holder 3"/>
          <p:cNvSpPr>
            <a:spLocks noGrp="1"/>
          </p:cNvSpPr>
          <p:nvPr>
            <p:ph type="body" idx="1"/>
          </p:nvPr>
        </p:nvSpPr>
        <p:spPr/>
        <p:txBody>
          <a:bodyPr lIns="0" tIns="0" rIns="0" bIns="0"/>
          <a:lstStyle>
            <a:lvl1pPr>
              <a:defRPr sz="1200" b="0" i="0">
                <a:solidFill>
                  <a:srgbClr val="585858"/>
                </a:solidFill>
                <a:latin typeface="Carlito"/>
                <a:cs typeface="Carlito"/>
              </a:defRPr>
            </a:lvl1pPr>
          </a:lstStyle>
          <a:p>
            <a:pPr lvl="0"/>
            <a:r>
              <a:rPr lang="es-ES" smtClean="0"/>
              <a:t>Editar el estilo de texto del patrón</a:t>
            </a:r>
          </a:p>
        </p:txBody>
      </p:sp>
      <p:sp>
        <p:nvSpPr>
          <p:cNvPr id="4" name="Holder 4"/>
          <p:cNvSpPr>
            <a:spLocks noGrp="1"/>
          </p:cNvSpPr>
          <p:nvPr>
            <p:ph type="ftr" sz="quarter" idx="5"/>
          </p:nvPr>
        </p:nvSpPr>
        <p:spPr/>
        <p:txBody>
          <a:bodyPr lIns="0" tIns="0" rIns="0" bIns="0"/>
          <a:lstStyle>
            <a:lvl1pPr>
              <a:defRPr sz="1100" b="0" i="0">
                <a:solidFill>
                  <a:srgbClr val="7E7E7E"/>
                </a:solidFill>
                <a:latin typeface="Carlito"/>
                <a:cs typeface="Carlito"/>
              </a:defRPr>
            </a:lvl1pPr>
          </a:lstStyle>
          <a:p>
            <a:endParaRPr lang="es-E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95FF23A-6227-4435-9EC8-D40D4694E31D}" type="datetimeFigureOut">
              <a:rPr lang="es-ES" smtClean="0"/>
              <a:pPr/>
              <a:t>31/01/2024</a:t>
            </a:fld>
            <a:endParaRPr lang="es-ES"/>
          </a:p>
        </p:txBody>
      </p:sp>
      <p:sp>
        <p:nvSpPr>
          <p:cNvPr id="6" name="Holder 6"/>
          <p:cNvSpPr>
            <a:spLocks noGrp="1"/>
          </p:cNvSpPr>
          <p:nvPr>
            <p:ph type="sldNum" sz="quarter" idx="7"/>
          </p:nvPr>
        </p:nvSpPr>
        <p:spPr/>
        <p:txBody>
          <a:bodyPr lIns="0" tIns="0" rIns="0" bIns="0"/>
          <a:lstStyle>
            <a:lvl1pPr>
              <a:defRPr sz="850" b="0" i="0">
                <a:solidFill>
                  <a:srgbClr val="7E7E7E"/>
                </a:solidFill>
                <a:latin typeface="Verdana"/>
                <a:cs typeface="Verdana"/>
              </a:defRPr>
            </a:lvl1pPr>
          </a:lstStyle>
          <a:p>
            <a:fld id="{6E465026-7CB4-4BEC-BED0-BB10A1A4BEF4}" type="slidenum">
              <a:rPr lang="es-ES" smtClean="0"/>
              <a:pPr/>
              <a:t>‹Nº›</a:t>
            </a:fld>
            <a:endParaRPr lang="es-ES"/>
          </a:p>
        </p:txBody>
      </p:sp>
    </p:spTree>
    <p:extLst>
      <p:ext uri="{BB962C8B-B14F-4D97-AF65-F5344CB8AC3E}">
        <p14:creationId xmlns:p14="http://schemas.microsoft.com/office/powerpoint/2010/main" val="355661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En blanco">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00" b="0" i="0">
                <a:solidFill>
                  <a:srgbClr val="7E7E7E"/>
                </a:solidFill>
                <a:latin typeface="Carlito"/>
                <a:cs typeface="Carlito"/>
              </a:defRPr>
            </a:lvl1pPr>
          </a:lstStyle>
          <a:p>
            <a:endParaRPr lang="es-E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95FF23A-6227-4435-9EC8-D40D4694E31D}" type="datetimeFigureOut">
              <a:rPr lang="es-ES" smtClean="0"/>
              <a:pPr/>
              <a:t>31/01/2024</a:t>
            </a:fld>
            <a:endParaRPr lang="es-ES"/>
          </a:p>
        </p:txBody>
      </p:sp>
      <p:sp>
        <p:nvSpPr>
          <p:cNvPr id="4" name="Holder 4"/>
          <p:cNvSpPr>
            <a:spLocks noGrp="1"/>
          </p:cNvSpPr>
          <p:nvPr>
            <p:ph type="sldNum" sz="quarter" idx="7"/>
          </p:nvPr>
        </p:nvSpPr>
        <p:spPr/>
        <p:txBody>
          <a:bodyPr lIns="0" tIns="0" rIns="0" bIns="0"/>
          <a:lstStyle>
            <a:lvl1pPr>
              <a:defRPr sz="850" b="0" i="0">
                <a:solidFill>
                  <a:srgbClr val="7E7E7E"/>
                </a:solidFill>
                <a:latin typeface="Verdana"/>
                <a:cs typeface="Verdana"/>
              </a:defRPr>
            </a:lvl1pPr>
          </a:lstStyle>
          <a:p>
            <a:fld id="{6E465026-7CB4-4BEC-BED0-BB10A1A4BEF4}" type="slidenum">
              <a:rPr lang="es-ES" smtClean="0"/>
              <a:pPr/>
              <a:t>‹Nº›</a:t>
            </a:fld>
            <a:endParaRPr lang="es-ES"/>
          </a:p>
        </p:txBody>
      </p:sp>
    </p:spTree>
    <p:extLst>
      <p:ext uri="{BB962C8B-B14F-4D97-AF65-F5344CB8AC3E}">
        <p14:creationId xmlns:p14="http://schemas.microsoft.com/office/powerpoint/2010/main" val="2508825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noChangeAspect="1"/>
          </p:cNvSpPr>
          <p:nvPr>
            <p:ph type="title"/>
          </p:nvPr>
        </p:nvSpPr>
        <p:spPr>
          <a:xfrm>
            <a:off x="698501" y="380267"/>
            <a:ext cx="917239" cy="461601"/>
          </a:xfrm>
          <a:prstGeom prst="rect">
            <a:avLst/>
          </a:prstGeom>
          <a:solidFill>
            <a:schemeClr val="bg1"/>
          </a:solidFill>
        </p:spPr>
        <p:txBody>
          <a:bodyPr vert="horz" wrap="none" lIns="91440" tIns="45720" rIns="91440" bIns="45720" rtlCol="0" anchor="ctr">
            <a:spAutoFit/>
          </a:bodyPr>
          <a:lstStyle/>
          <a:p>
            <a:r>
              <a:rPr lang="es-ES" dirty="0" smtClean="0"/>
              <a:t>ÍNDICE</a:t>
            </a:r>
            <a:endParaRPr lang="es-ES" dirty="0"/>
          </a:p>
        </p:txBody>
      </p:sp>
      <p:sp>
        <p:nvSpPr>
          <p:cNvPr id="3" name="Marcador de texto 2"/>
          <p:cNvSpPr>
            <a:spLocks noGrp="1"/>
          </p:cNvSpPr>
          <p:nvPr>
            <p:ph type="body" idx="1"/>
          </p:nvPr>
        </p:nvSpPr>
        <p:spPr>
          <a:xfrm>
            <a:off x="698500" y="1263096"/>
            <a:ext cx="3177686" cy="1444439"/>
          </a:xfrm>
          <a:prstGeom prst="rect">
            <a:avLst/>
          </a:prstGeom>
        </p:spPr>
        <p:txBody>
          <a:bodyPr vert="horz" wrap="square" lIns="91440" tIns="45720" rIns="91440" bIns="45720" rtlCol="0">
            <a:normAutofit/>
          </a:bodyPr>
          <a:lstStyle/>
          <a:p>
            <a:pPr lvl="0"/>
            <a:r>
              <a:rPr lang="es-ES" dirty="0" smtClean="0"/>
              <a:t>TEXTO</a:t>
            </a:r>
          </a:p>
          <a:p>
            <a:pPr lvl="0"/>
            <a:r>
              <a:rPr lang="es-ES" dirty="0" smtClean="0"/>
              <a:t>TEXTO</a:t>
            </a:r>
          </a:p>
          <a:p>
            <a:pPr lvl="0"/>
            <a:r>
              <a:rPr lang="es-ES" dirty="0" smtClean="0"/>
              <a:t>TEXTO</a:t>
            </a:r>
          </a:p>
          <a:p>
            <a:pPr lvl="0"/>
            <a:r>
              <a:rPr lang="es-ES" dirty="0" smtClean="0"/>
              <a:t>TEXTO</a:t>
            </a:r>
            <a:endParaRPr lang="es-ES" dirty="0"/>
          </a:p>
        </p:txBody>
      </p:sp>
    </p:spTree>
    <p:extLst>
      <p:ext uri="{BB962C8B-B14F-4D97-AF65-F5344CB8AC3E}">
        <p14:creationId xmlns:p14="http://schemas.microsoft.com/office/powerpoint/2010/main" val="73486101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txStyles>
    <p:titleStyle>
      <a:lvl1pPr algn="l" defTabSz="761741" rtl="0" eaLnBrk="1" latinLnBrk="0" hangingPunct="1">
        <a:lnSpc>
          <a:spcPct val="90000"/>
        </a:lnSpc>
        <a:spcBef>
          <a:spcPct val="0"/>
        </a:spcBef>
        <a:buNone/>
        <a:defRPr sz="2666" kern="2000" spc="125" baseline="0">
          <a:solidFill>
            <a:schemeClr val="tx1"/>
          </a:solidFill>
          <a:latin typeface="Bebas Neue Regular" panose="00000500000000000000" pitchFamily="50" charset="0"/>
          <a:ea typeface="+mj-ea"/>
          <a:cs typeface="+mj-cs"/>
        </a:defRPr>
      </a:lvl1pPr>
    </p:titleStyle>
    <p:bodyStyle>
      <a:lvl1pPr marL="190435" indent="-190435" algn="l" defTabSz="761741" rtl="0" eaLnBrk="1" latinLnBrk="0" hangingPunct="1">
        <a:lnSpc>
          <a:spcPct val="90000"/>
        </a:lnSpc>
        <a:spcBef>
          <a:spcPts val="833"/>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1pPr>
      <a:lvl2pPr marL="571306"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2pPr>
      <a:lvl3pPr marL="952176"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3pPr>
      <a:lvl4pPr marL="1333047"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4pPr>
      <a:lvl5pPr marL="1713917" indent="-190435" algn="l" defTabSz="761741" rtl="0" eaLnBrk="1" latinLnBrk="0" hangingPunct="1">
        <a:lnSpc>
          <a:spcPct val="90000"/>
        </a:lnSpc>
        <a:spcBef>
          <a:spcPts val="417"/>
        </a:spcBef>
        <a:buFont typeface="Arial" panose="020B0604020202020204" pitchFamily="34" charset="0"/>
        <a:buChar char="•"/>
        <a:defRPr sz="1666" kern="1200" baseline="0">
          <a:solidFill>
            <a:schemeClr val="tx1"/>
          </a:solidFill>
          <a:latin typeface="TT Commons" panose="02000506040000020004" pitchFamily="50" charset="0"/>
          <a:ea typeface="+mn-ea"/>
          <a:cs typeface="+mn-cs"/>
        </a:defRPr>
      </a:lvl5pPr>
      <a:lvl6pPr marL="2094787"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5658"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6529"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7398" indent="-190435" algn="l" defTabSz="76174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s-ES"/>
      </a:defPPr>
      <a:lvl1pPr marL="0" algn="l" defTabSz="761741" rtl="0" eaLnBrk="1" latinLnBrk="0" hangingPunct="1">
        <a:defRPr sz="1500" kern="1200">
          <a:solidFill>
            <a:schemeClr val="tx1"/>
          </a:solidFill>
          <a:latin typeface="+mn-lt"/>
          <a:ea typeface="+mn-ea"/>
          <a:cs typeface="+mn-cs"/>
        </a:defRPr>
      </a:lvl1pPr>
      <a:lvl2pPr marL="380871" algn="l" defTabSz="761741" rtl="0" eaLnBrk="1" latinLnBrk="0" hangingPunct="1">
        <a:defRPr sz="1500" kern="1200">
          <a:solidFill>
            <a:schemeClr val="tx1"/>
          </a:solidFill>
          <a:latin typeface="+mn-lt"/>
          <a:ea typeface="+mn-ea"/>
          <a:cs typeface="+mn-cs"/>
        </a:defRPr>
      </a:lvl2pPr>
      <a:lvl3pPr marL="761741" algn="l" defTabSz="761741" rtl="0" eaLnBrk="1" latinLnBrk="0" hangingPunct="1">
        <a:defRPr sz="1500" kern="1200">
          <a:solidFill>
            <a:schemeClr val="tx1"/>
          </a:solidFill>
          <a:latin typeface="+mn-lt"/>
          <a:ea typeface="+mn-ea"/>
          <a:cs typeface="+mn-cs"/>
        </a:defRPr>
      </a:lvl3pPr>
      <a:lvl4pPr marL="1142611" algn="l" defTabSz="761741" rtl="0" eaLnBrk="1" latinLnBrk="0" hangingPunct="1">
        <a:defRPr sz="1500" kern="1200">
          <a:solidFill>
            <a:schemeClr val="tx1"/>
          </a:solidFill>
          <a:latin typeface="+mn-lt"/>
          <a:ea typeface="+mn-ea"/>
          <a:cs typeface="+mn-cs"/>
        </a:defRPr>
      </a:lvl4pPr>
      <a:lvl5pPr marL="1523482" algn="l" defTabSz="761741" rtl="0" eaLnBrk="1" latinLnBrk="0" hangingPunct="1">
        <a:defRPr sz="1500" kern="1200">
          <a:solidFill>
            <a:schemeClr val="tx1"/>
          </a:solidFill>
          <a:latin typeface="+mn-lt"/>
          <a:ea typeface="+mn-ea"/>
          <a:cs typeface="+mn-cs"/>
        </a:defRPr>
      </a:lvl5pPr>
      <a:lvl6pPr marL="1904353" algn="l" defTabSz="761741" rtl="0" eaLnBrk="1" latinLnBrk="0" hangingPunct="1">
        <a:defRPr sz="1500" kern="1200">
          <a:solidFill>
            <a:schemeClr val="tx1"/>
          </a:solidFill>
          <a:latin typeface="+mn-lt"/>
          <a:ea typeface="+mn-ea"/>
          <a:cs typeface="+mn-cs"/>
        </a:defRPr>
      </a:lvl6pPr>
      <a:lvl7pPr marL="2285223" algn="l" defTabSz="761741" rtl="0" eaLnBrk="1" latinLnBrk="0" hangingPunct="1">
        <a:defRPr sz="1500" kern="1200">
          <a:solidFill>
            <a:schemeClr val="tx1"/>
          </a:solidFill>
          <a:latin typeface="+mn-lt"/>
          <a:ea typeface="+mn-ea"/>
          <a:cs typeface="+mn-cs"/>
        </a:defRPr>
      </a:lvl7pPr>
      <a:lvl8pPr marL="2666093" algn="l" defTabSz="761741" rtl="0" eaLnBrk="1" latinLnBrk="0" hangingPunct="1">
        <a:defRPr sz="1500" kern="1200">
          <a:solidFill>
            <a:schemeClr val="tx1"/>
          </a:solidFill>
          <a:latin typeface="+mn-lt"/>
          <a:ea typeface="+mn-ea"/>
          <a:cs typeface="+mn-cs"/>
        </a:defRPr>
      </a:lvl8pPr>
      <a:lvl9pPr marL="3046964" algn="l" defTabSz="76174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tif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170.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70.sv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tiff"/><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4960" y="-114269"/>
            <a:ext cx="3033890" cy="2092701"/>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92" y="1333130"/>
            <a:ext cx="10817394" cy="4365742"/>
          </a:xfrm>
          <a:prstGeom prst="rect">
            <a:avLst/>
          </a:prstGeom>
        </p:spPr>
      </p:pic>
      <p:sp>
        <p:nvSpPr>
          <p:cNvPr id="9" name="CuadroTexto 8"/>
          <p:cNvSpPr txBox="1"/>
          <p:nvPr/>
        </p:nvSpPr>
        <p:spPr>
          <a:xfrm>
            <a:off x="3930884" y="3932090"/>
            <a:ext cx="2602957" cy="662874"/>
          </a:xfrm>
          <a:prstGeom prst="rect">
            <a:avLst/>
          </a:prstGeom>
          <a:noFill/>
        </p:spPr>
        <p:txBody>
          <a:bodyPr wrap="none" rtlCol="0">
            <a:spAutoFit/>
          </a:bodyPr>
          <a:lstStyle/>
          <a:p>
            <a:pPr algn="ctr" rtl="0">
              <a:lnSpc>
                <a:spcPct val="150000"/>
              </a:lnSpc>
            </a:pPr>
            <a:r>
              <a:rPr lang="es-ES" sz="2798" b="1" dirty="0" smtClean="0">
                <a:latin typeface="Gotham Rounded Book" pitchFamily="50" charset="0"/>
                <a:cs typeface="Gotham Book" pitchFamily="50" charset="0"/>
              </a:rPr>
              <a:t>FORMACIÓN</a:t>
            </a:r>
            <a:endParaRPr lang="es-ES" sz="2798" dirty="0">
              <a:latin typeface="Gotham Rounded Book" pitchFamily="50" charset="0"/>
              <a:cs typeface="Gotham Book" pitchFamily="50"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847" y="2896533"/>
            <a:ext cx="2017021" cy="1008510"/>
          </a:xfrm>
          <a:prstGeom prst="rect">
            <a:avLst/>
          </a:prstGeom>
        </p:spPr>
      </p:pic>
    </p:spTree>
    <p:extLst>
      <p:ext uri="{BB962C8B-B14F-4D97-AF65-F5344CB8AC3E}">
        <p14:creationId xmlns:p14="http://schemas.microsoft.com/office/powerpoint/2010/main" val="3649426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2782365" cy="424732"/>
          </a:xfrm>
        </p:spPr>
        <p:txBody>
          <a:bodyPr/>
          <a:lstStyle/>
          <a:p>
            <a:pPr algn="l" rtl="0"/>
            <a:r>
              <a:rPr lang="es-ES" sz="2400" spc="300" dirty="0" smtClean="0">
                <a:latin typeface="Bebas Neue Regular" panose="00000500000000000000" pitchFamily="50" charset="0"/>
              </a:rPr>
              <a:t>CVITAL PROPIEDADES</a:t>
            </a:r>
            <a:endParaRPr lang="es-ES" sz="2400" spc="300" dirty="0">
              <a:latin typeface="Bebas Neue Regular" panose="00000500000000000000" pitchFamily="50" charset="0"/>
            </a:endParaRPr>
          </a:p>
        </p:txBody>
      </p:sp>
      <p:sp>
        <p:nvSpPr>
          <p:cNvPr id="3" name="Rectángulo 2"/>
          <p:cNvSpPr/>
          <p:nvPr/>
        </p:nvSpPr>
        <p:spPr>
          <a:xfrm>
            <a:off x="5368032" y="2227671"/>
            <a:ext cx="3609663" cy="2554545"/>
          </a:xfrm>
          <a:prstGeom prst="rect">
            <a:avLst/>
          </a:prstGeom>
        </p:spPr>
        <p:txBody>
          <a:bodyPr wrap="square">
            <a:spAutoFit/>
          </a:bodyPr>
          <a:lstStyle/>
          <a:p>
            <a:pPr marL="285750" indent="-285750" algn="just">
              <a:spcBef>
                <a:spcPct val="50000"/>
              </a:spcBef>
              <a:buFont typeface="Courier New" panose="02070309020205020404" pitchFamily="49" charset="0"/>
              <a:buChar char="o"/>
            </a:pPr>
            <a:r>
              <a:rPr lang="es-ES" altLang="en-US" sz="1600" dirty="0" smtClean="0">
                <a:latin typeface="TT Commons Light" panose="02000506030000020003" pitchFamily="50" charset="0"/>
              </a:rPr>
              <a:t>Devuelve </a:t>
            </a:r>
            <a:r>
              <a:rPr lang="es-ES" altLang="en-US" sz="1600" dirty="0">
                <a:latin typeface="TT Commons Light" panose="02000506030000020003" pitchFamily="50" charset="0"/>
              </a:rPr>
              <a:t>a la piel todo su resplandor y vitalidad.</a:t>
            </a:r>
          </a:p>
          <a:p>
            <a:pPr marL="285750" indent="-285750" algn="just">
              <a:spcBef>
                <a:spcPct val="50000"/>
              </a:spcBef>
              <a:buFont typeface="Courier New" panose="02070309020205020404" pitchFamily="49" charset="0"/>
              <a:buChar char="o"/>
            </a:pPr>
            <a:r>
              <a:rPr lang="es-ES" altLang="en-US" sz="1600" dirty="0">
                <a:latin typeface="TT Commons Light" panose="02000506030000020003" pitchFamily="50" charset="0"/>
              </a:rPr>
              <a:t>Restaura y mejora el mecanismo de defensa antioxidante.</a:t>
            </a:r>
          </a:p>
          <a:p>
            <a:pPr marL="285750" indent="-285750" algn="just">
              <a:spcBef>
                <a:spcPct val="50000"/>
              </a:spcBef>
              <a:buFont typeface="Courier New" panose="02070309020205020404" pitchFamily="49" charset="0"/>
              <a:buChar char="o"/>
            </a:pPr>
            <a:r>
              <a:rPr lang="es-ES" altLang="en-US" sz="1600" dirty="0">
                <a:latin typeface="TT Commons Light" panose="02000506030000020003" pitchFamily="50" charset="0"/>
              </a:rPr>
              <a:t>Protege la piel del envejecimiento prematuro.</a:t>
            </a:r>
          </a:p>
          <a:p>
            <a:pPr marL="285750" indent="-285750" algn="just">
              <a:spcBef>
                <a:spcPct val="50000"/>
              </a:spcBef>
              <a:buFont typeface="Courier New" panose="02070309020205020404" pitchFamily="49" charset="0"/>
              <a:buChar char="o"/>
            </a:pPr>
            <a:r>
              <a:rPr lang="es-ES" altLang="en-US" sz="1600" dirty="0" smtClean="0">
                <a:latin typeface="TT Commons Light" panose="02000506030000020003" pitchFamily="50" charset="0"/>
              </a:rPr>
              <a:t>Reactiva </a:t>
            </a:r>
            <a:r>
              <a:rPr lang="es-ES" altLang="en-US" sz="1600" dirty="0">
                <a:latin typeface="TT Commons Light" panose="02000506030000020003" pitchFamily="50" charset="0"/>
              </a:rPr>
              <a:t>la renovación celular.</a:t>
            </a:r>
          </a:p>
          <a:p>
            <a:pPr marL="285750" indent="-285750" algn="just">
              <a:spcBef>
                <a:spcPct val="50000"/>
              </a:spcBef>
              <a:buFont typeface="Courier New" panose="02070309020205020404" pitchFamily="49" charset="0"/>
              <a:buChar char="o"/>
            </a:pPr>
            <a:r>
              <a:rPr lang="es-ES" altLang="en-US" sz="1600" dirty="0">
                <a:latin typeface="TT Commons Light" panose="02000506030000020003" pitchFamily="50" charset="0"/>
              </a:rPr>
              <a:t>Proporciona firmeza y elasticidad.</a:t>
            </a:r>
          </a:p>
        </p:txBody>
      </p:sp>
      <p:grpSp>
        <p:nvGrpSpPr>
          <p:cNvPr id="34" name="Grupo 33"/>
          <p:cNvGrpSpPr/>
          <p:nvPr/>
        </p:nvGrpSpPr>
        <p:grpSpPr>
          <a:xfrm>
            <a:off x="622879" y="2100799"/>
            <a:ext cx="4532957" cy="2553550"/>
            <a:chOff x="622879" y="2100799"/>
            <a:chExt cx="4532957" cy="2553550"/>
          </a:xfrm>
        </p:grpSpPr>
        <p:pic>
          <p:nvPicPr>
            <p:cNvPr id="35" name="Imagen 34"/>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661155" y="2836583"/>
              <a:ext cx="855420" cy="1817766"/>
            </a:xfrm>
            <a:prstGeom prst="rect">
              <a:avLst/>
            </a:prstGeom>
          </p:spPr>
        </p:pic>
        <p:pic>
          <p:nvPicPr>
            <p:cNvPr id="36" name="Imagen 35"/>
            <p:cNvPicPr>
              <a:picLocks noChangeAspect="1"/>
            </p:cNvPicPr>
            <p:nvPr/>
          </p:nvPicPr>
          <p:blipFill rotWithShape="1">
            <a:blip r:embed="rId3" cstate="print">
              <a:extLst>
                <a:ext uri="{28A0092B-C50C-407E-A947-70E740481C1C}">
                  <a14:useLocalDpi xmlns:a14="http://schemas.microsoft.com/office/drawing/2010/main" val="0"/>
                </a:ext>
              </a:extLst>
            </a:blip>
            <a:srcRect l="45240" t="12297" b="15576"/>
            <a:stretch/>
          </p:blipFill>
          <p:spPr>
            <a:xfrm>
              <a:off x="622879" y="2100799"/>
              <a:ext cx="1389511" cy="2352402"/>
            </a:xfrm>
            <a:prstGeom prst="rect">
              <a:avLst/>
            </a:prstGeom>
          </p:spPr>
        </p:pic>
        <p:pic>
          <p:nvPicPr>
            <p:cNvPr id="37" name="Imagen 36"/>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188796" y="2822150"/>
              <a:ext cx="855420" cy="1817766"/>
            </a:xfrm>
            <a:prstGeom prst="rect">
              <a:avLst/>
            </a:prstGeom>
          </p:spPr>
        </p:pic>
        <p:pic>
          <p:nvPicPr>
            <p:cNvPr id="38" name="Imagen 37"/>
            <p:cNvPicPr>
              <a:picLocks noChangeAspect="1"/>
            </p:cNvPicPr>
            <p:nvPr/>
          </p:nvPicPr>
          <p:blipFill rotWithShape="1">
            <a:blip r:embed="rId4" cstate="print">
              <a:extLst>
                <a:ext uri="{28A0092B-C50C-407E-A947-70E740481C1C}">
                  <a14:useLocalDpi xmlns:a14="http://schemas.microsoft.com/office/drawing/2010/main" val="0"/>
                </a:ext>
              </a:extLst>
            </a:blip>
            <a:srcRect t="25279" r="55673" b="17348"/>
            <a:stretch/>
          </p:blipFill>
          <p:spPr>
            <a:xfrm>
              <a:off x="1226995" y="2700687"/>
              <a:ext cx="1124796" cy="1871229"/>
            </a:xfrm>
            <a:prstGeom prst="rect">
              <a:avLst/>
            </a:prstGeom>
          </p:spPr>
        </p:pic>
        <p:pic>
          <p:nvPicPr>
            <p:cNvPr id="39" name="Gráfico 3">
              <a:extLst>
                <a:ext uri="{FF2B5EF4-FFF2-40B4-BE49-F238E27FC236}">
                  <a16:creationId xmlns:a16="http://schemas.microsoft.com/office/drawing/2014/main" id="{81C57356-6826-494D-B4BD-F1D9A35494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09960" y="3636301"/>
              <a:ext cx="1293469" cy="947330"/>
            </a:xfrm>
            <a:prstGeom prst="rect">
              <a:avLst/>
            </a:prstGeom>
          </p:spPr>
        </p:pic>
        <p:pic>
          <p:nvPicPr>
            <p:cNvPr id="40" name="Imagen 39"/>
            <p:cNvPicPr>
              <a:picLocks noChangeAspect="1"/>
            </p:cNvPicPr>
            <p:nvPr/>
          </p:nvPicPr>
          <p:blipFill rotWithShape="1">
            <a:blip r:embed="rId7" cstate="print">
              <a:extLst>
                <a:ext uri="{28A0092B-C50C-407E-A947-70E740481C1C}">
                  <a14:useLocalDpi xmlns:a14="http://schemas.microsoft.com/office/drawing/2010/main" val="0"/>
                </a:ext>
              </a:extLst>
            </a:blip>
            <a:srcRect l="40798" t="25133" r="48274" b="20772"/>
            <a:stretch/>
          </p:blipFill>
          <p:spPr>
            <a:xfrm>
              <a:off x="4068887" y="2807614"/>
              <a:ext cx="534637" cy="1764302"/>
            </a:xfrm>
            <a:prstGeom prst="rect">
              <a:avLst/>
            </a:prstGeom>
          </p:spPr>
        </p:pic>
        <p:pic>
          <p:nvPicPr>
            <p:cNvPr id="41" name="Imagen 40"/>
            <p:cNvPicPr>
              <a:picLocks noChangeAspect="1"/>
            </p:cNvPicPr>
            <p:nvPr/>
          </p:nvPicPr>
          <p:blipFill rotWithShape="1">
            <a:blip r:embed="rId8" cstate="print">
              <a:extLst>
                <a:ext uri="{28A0092B-C50C-407E-A947-70E740481C1C}">
                  <a14:useLocalDpi xmlns:a14="http://schemas.microsoft.com/office/drawing/2010/main" val="0"/>
                </a:ext>
              </a:extLst>
            </a:blip>
            <a:srcRect r="54887"/>
            <a:stretch/>
          </p:blipFill>
          <p:spPr>
            <a:xfrm>
              <a:off x="4403429" y="2531939"/>
              <a:ext cx="752407" cy="2037775"/>
            </a:xfrm>
            <a:prstGeom prst="rect">
              <a:avLst/>
            </a:prstGeom>
          </p:spPr>
        </p:pic>
      </p:grpSp>
    </p:spTree>
    <p:extLst>
      <p:ext uri="{BB962C8B-B14F-4D97-AF65-F5344CB8AC3E}">
        <p14:creationId xmlns:p14="http://schemas.microsoft.com/office/powerpoint/2010/main" val="2591695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3691716" y="3028268"/>
            <a:ext cx="3081293" cy="662874"/>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INGREDIENTES</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3469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766487" y="1704578"/>
            <a:ext cx="5112568" cy="3785652"/>
          </a:xfrm>
          <a:prstGeom prst="rect">
            <a:avLst/>
          </a:prstGeom>
          <a:noFill/>
        </p:spPr>
        <p:txBody>
          <a:bodyPr wrap="square" rtlCol="0">
            <a:spAutoFit/>
          </a:bodyPr>
          <a:lstStyle/>
          <a:p>
            <a:pPr marL="342900" indent="-342900"/>
            <a:r>
              <a:rPr lang="es-ES" sz="1600" b="1" i="1" dirty="0" smtClean="0">
                <a:solidFill>
                  <a:schemeClr val="tx1">
                    <a:lumMod val="65000"/>
                    <a:lumOff val="35000"/>
                  </a:schemeClr>
                </a:solidFill>
                <a:latin typeface="TT Commons" panose="02000506040000020004" pitchFamily="50" charset="0"/>
              </a:rPr>
              <a:t>Vitamina C (Antioxidante hidrosoluble)</a:t>
            </a:r>
          </a:p>
          <a:p>
            <a:pPr marL="342900" indent="-342900" algn="just"/>
            <a:endParaRPr lang="es-ES" sz="1600" b="1" i="1" dirty="0" smtClean="0">
              <a:solidFill>
                <a:schemeClr val="tx1">
                  <a:lumMod val="65000"/>
                  <a:lumOff val="35000"/>
                </a:schemeClr>
              </a:solidFill>
              <a:latin typeface="TT Commons" panose="02000506040000020004" pitchFamily="50" charset="0"/>
            </a:endParaRPr>
          </a:p>
          <a:p>
            <a:pPr marL="342900" indent="-342900" algn="just">
              <a:buFont typeface="Arial" pitchFamily="34" charset="0"/>
              <a:buChar char="•"/>
            </a:pPr>
            <a:r>
              <a:rPr lang="es-ES" sz="1600" dirty="0" smtClean="0">
                <a:solidFill>
                  <a:schemeClr val="tx1">
                    <a:lumMod val="65000"/>
                    <a:lumOff val="35000"/>
                  </a:schemeClr>
                </a:solidFill>
                <a:latin typeface="TT Commons" panose="02000506040000020004" pitchFamily="50" charset="0"/>
              </a:rPr>
              <a:t>La vitamina C es una forma química del </a:t>
            </a:r>
            <a:r>
              <a:rPr lang="es-ES" sz="1600" b="1" dirty="0" smtClean="0">
                <a:solidFill>
                  <a:schemeClr val="tx1">
                    <a:lumMod val="65000"/>
                    <a:lumOff val="35000"/>
                  </a:schemeClr>
                </a:solidFill>
                <a:latin typeface="TT Commons" panose="02000506040000020004" pitchFamily="50" charset="0"/>
              </a:rPr>
              <a:t>ácido ascórbico. </a:t>
            </a:r>
            <a:r>
              <a:rPr lang="es-ES" sz="1600" dirty="0" smtClean="0">
                <a:solidFill>
                  <a:schemeClr val="tx1">
                    <a:lumMod val="65000"/>
                    <a:lumOff val="35000"/>
                  </a:schemeClr>
                </a:solidFill>
                <a:latin typeface="TT Commons" panose="02000506040000020004" pitchFamily="50" charset="0"/>
              </a:rPr>
              <a:t>Se trata de una vitamina </a:t>
            </a:r>
            <a:r>
              <a:rPr lang="es-ES" sz="1600" b="1" dirty="0" smtClean="0">
                <a:solidFill>
                  <a:schemeClr val="tx1">
                    <a:lumMod val="65000"/>
                    <a:lumOff val="35000"/>
                  </a:schemeClr>
                </a:solidFill>
                <a:latin typeface="TT Commons" panose="02000506040000020004" pitchFamily="50" charset="0"/>
              </a:rPr>
              <a:t>hidrosoluble</a:t>
            </a:r>
            <a:r>
              <a:rPr lang="es-ES" sz="1600" dirty="0" smtClean="0">
                <a:solidFill>
                  <a:schemeClr val="tx1">
                    <a:lumMod val="65000"/>
                    <a:lumOff val="35000"/>
                  </a:schemeClr>
                </a:solidFill>
                <a:latin typeface="TT Commons" panose="02000506040000020004" pitchFamily="50" charset="0"/>
              </a:rPr>
              <a:t>, con gran acción antioxidante.</a:t>
            </a:r>
          </a:p>
          <a:p>
            <a:pPr marL="342900" indent="-342900" algn="just"/>
            <a:endParaRPr lang="es-ES" sz="1600" dirty="0" smtClean="0">
              <a:solidFill>
                <a:schemeClr val="tx1">
                  <a:lumMod val="65000"/>
                  <a:lumOff val="35000"/>
                </a:schemeClr>
              </a:solidFill>
              <a:latin typeface="TT Commons" panose="02000506040000020004" pitchFamily="50" charset="0"/>
            </a:endParaRPr>
          </a:p>
          <a:p>
            <a:pPr marL="342900" indent="-342900" algn="just">
              <a:buFont typeface="Arial" pitchFamily="34" charset="0"/>
              <a:buChar char="•"/>
            </a:pPr>
            <a:r>
              <a:rPr lang="es-ES" sz="1600" dirty="0" smtClean="0">
                <a:solidFill>
                  <a:schemeClr val="tx1">
                    <a:lumMod val="65000"/>
                    <a:lumOff val="35000"/>
                  </a:schemeClr>
                </a:solidFill>
                <a:latin typeface="TT Commons" panose="02000506040000020004" pitchFamily="50" charset="0"/>
              </a:rPr>
              <a:t>La vitamina C es </a:t>
            </a:r>
            <a:r>
              <a:rPr lang="es-ES" sz="1600" b="1" dirty="0" smtClean="0">
                <a:solidFill>
                  <a:schemeClr val="tx1">
                    <a:lumMod val="65000"/>
                    <a:lumOff val="35000"/>
                  </a:schemeClr>
                </a:solidFill>
                <a:latin typeface="TT Commons" panose="02000506040000020004" pitchFamily="50" charset="0"/>
              </a:rPr>
              <a:t>muy lábil y se oxida</a:t>
            </a:r>
            <a:r>
              <a:rPr lang="es-ES" sz="1600" dirty="0" smtClean="0">
                <a:solidFill>
                  <a:schemeClr val="tx1">
                    <a:lumMod val="65000"/>
                    <a:lumOff val="35000"/>
                  </a:schemeClr>
                </a:solidFill>
                <a:latin typeface="TT Commons" panose="02000506040000020004" pitchFamily="50" charset="0"/>
              </a:rPr>
              <a:t> con mucha facilidad tanto en las cocciones por la temperatura como por el aire y la luz solar.</a:t>
            </a:r>
          </a:p>
          <a:p>
            <a:pPr marL="342900" indent="-342900" algn="just"/>
            <a:endParaRPr lang="es-ES" sz="1600" dirty="0" smtClean="0">
              <a:solidFill>
                <a:schemeClr val="tx1">
                  <a:lumMod val="65000"/>
                  <a:lumOff val="35000"/>
                </a:schemeClr>
              </a:solidFill>
              <a:latin typeface="TT Commons" panose="02000506040000020004" pitchFamily="50" charset="0"/>
            </a:endParaRPr>
          </a:p>
          <a:p>
            <a:pPr marL="342900" indent="-342900" algn="just">
              <a:buFont typeface="Arial" pitchFamily="34" charset="0"/>
              <a:buChar char="•"/>
            </a:pPr>
            <a:r>
              <a:rPr lang="es-ES" sz="1600" dirty="0" smtClean="0">
                <a:solidFill>
                  <a:schemeClr val="tx1">
                    <a:lumMod val="65000"/>
                    <a:lumOff val="35000"/>
                  </a:schemeClr>
                </a:solidFill>
                <a:latin typeface="TT Commons" panose="02000506040000020004" pitchFamily="50" charset="0"/>
              </a:rPr>
              <a:t>Los niveles cutáneos de vitamina C no se pueden aumentar con la ingesta, pero si con la aplicación tópica.</a:t>
            </a:r>
          </a:p>
          <a:p>
            <a:pPr marL="342900" indent="-342900"/>
            <a:endParaRPr lang="es-ES" sz="1600" b="1" i="1"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p:txBody>
      </p:sp>
      <p:sp>
        <p:nvSpPr>
          <p:cNvPr id="22" name="21 Rectángulo"/>
          <p:cNvSpPr/>
          <p:nvPr/>
        </p:nvSpPr>
        <p:spPr>
          <a:xfrm>
            <a:off x="3649486" y="1560562"/>
            <a:ext cx="5256584" cy="3240360"/>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18 Imagen" descr="200px-L-Ascorbic_acid.svg.png"/>
          <p:cNvPicPr>
            <a:picLocks noChangeAspect="1"/>
          </p:cNvPicPr>
          <p:nvPr/>
        </p:nvPicPr>
        <p:blipFill>
          <a:blip r:embed="rId2" cstate="print">
            <a:grayscl/>
          </a:blip>
          <a:stretch>
            <a:fillRect/>
          </a:stretch>
        </p:blipFill>
        <p:spPr>
          <a:xfrm>
            <a:off x="1705270" y="2208634"/>
            <a:ext cx="1660905" cy="979934"/>
          </a:xfrm>
          <a:prstGeom prst="rect">
            <a:avLst/>
          </a:prstGeom>
        </p:spPr>
      </p:pic>
      <p:sp>
        <p:nvSpPr>
          <p:cNvPr id="14" name="Título 8"/>
          <p:cNvSpPr>
            <a:spLocks noGrp="1"/>
          </p:cNvSpPr>
          <p:nvPr>
            <p:ph type="title"/>
          </p:nvPr>
        </p:nvSpPr>
        <p:spPr>
          <a:xfrm>
            <a:off x="698500" y="398871"/>
            <a:ext cx="1041824" cy="424732"/>
          </a:xfrm>
        </p:spPr>
        <p:txBody>
          <a:bodyPr/>
          <a:lstStyle/>
          <a:p>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31337694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39840" y="1743095"/>
            <a:ext cx="5256584" cy="3231654"/>
          </a:xfrm>
          <a:prstGeom prst="rect">
            <a:avLst/>
          </a:prstGeom>
          <a:noFill/>
        </p:spPr>
        <p:txBody>
          <a:bodyPr wrap="square" rtlCol="0">
            <a:spAutoFit/>
          </a:bodyPr>
          <a:lstStyle/>
          <a:p>
            <a:pPr marL="342900" indent="-342900"/>
            <a:r>
              <a:rPr lang="es-ES" sz="1600" b="1" i="1" dirty="0" smtClean="0">
                <a:solidFill>
                  <a:schemeClr val="tx1">
                    <a:lumMod val="65000"/>
                    <a:lumOff val="35000"/>
                  </a:schemeClr>
                </a:solidFill>
                <a:latin typeface="TT Commons" panose="02000506040000020004" pitchFamily="50" charset="0"/>
              </a:rPr>
              <a:t>Beneficios de la Vitamina C</a:t>
            </a:r>
          </a:p>
          <a:p>
            <a:pPr marL="342900" indent="-342900"/>
            <a:endParaRPr lang="es-ES" sz="1600" b="1" i="1"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r>
              <a:rPr lang="es-ES" sz="1600" dirty="0" smtClean="0">
                <a:solidFill>
                  <a:schemeClr val="tx1">
                    <a:lumMod val="65000"/>
                    <a:lumOff val="35000"/>
                  </a:schemeClr>
                </a:solidFill>
                <a:latin typeface="TT Commons" panose="02000506040000020004" pitchFamily="50" charset="0"/>
              </a:rPr>
              <a:t>Ayuda a reducir la producción de ROS tanto endógenos como exógenos. </a:t>
            </a:r>
          </a:p>
          <a:p>
            <a:pPr marL="342900" indent="-342900"/>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r>
              <a:rPr lang="es-ES" sz="1600" dirty="0" smtClean="0">
                <a:solidFill>
                  <a:schemeClr val="tx1">
                    <a:lumMod val="65000"/>
                    <a:lumOff val="35000"/>
                  </a:schemeClr>
                </a:solidFill>
                <a:latin typeface="TT Commons" panose="02000506040000020004" pitchFamily="50" charset="0"/>
              </a:rPr>
              <a:t>Estimula los fibroblastos dérmicos para sintetizar colágeno</a:t>
            </a:r>
          </a:p>
          <a:p>
            <a:pPr marL="342900" indent="-342900"/>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r>
              <a:rPr lang="es-ES" sz="1600" dirty="0" smtClean="0">
                <a:solidFill>
                  <a:schemeClr val="tx1">
                    <a:lumMod val="65000"/>
                    <a:lumOff val="35000"/>
                  </a:schemeClr>
                </a:solidFill>
                <a:latin typeface="TT Commons" panose="02000506040000020004" pitchFamily="50" charset="0"/>
              </a:rPr>
              <a:t>Disminuye el daño </a:t>
            </a:r>
            <a:r>
              <a:rPr lang="es-ES" sz="1600" dirty="0" err="1" smtClean="0">
                <a:solidFill>
                  <a:schemeClr val="tx1">
                    <a:lumMod val="65000"/>
                    <a:lumOff val="35000"/>
                  </a:schemeClr>
                </a:solidFill>
                <a:latin typeface="TT Commons" panose="02000506040000020004" pitchFamily="50" charset="0"/>
              </a:rPr>
              <a:t>oxidativo</a:t>
            </a:r>
            <a:r>
              <a:rPr lang="es-ES" sz="1600" dirty="0" smtClean="0">
                <a:solidFill>
                  <a:schemeClr val="tx1">
                    <a:lumMod val="65000"/>
                    <a:lumOff val="35000"/>
                  </a:schemeClr>
                </a:solidFill>
                <a:latin typeface="TT Commons" panose="02000506040000020004" pitchFamily="50" charset="0"/>
              </a:rPr>
              <a:t> del ADN y el daño </a:t>
            </a:r>
            <a:r>
              <a:rPr lang="es-ES" sz="1600" dirty="0" err="1" smtClean="0">
                <a:solidFill>
                  <a:schemeClr val="tx1">
                    <a:lumMod val="65000"/>
                    <a:lumOff val="35000"/>
                  </a:schemeClr>
                </a:solidFill>
                <a:latin typeface="TT Commons" panose="02000506040000020004" pitchFamily="50" charset="0"/>
              </a:rPr>
              <a:t>oxidativo</a:t>
            </a:r>
            <a:r>
              <a:rPr lang="es-ES" sz="1600" dirty="0" smtClean="0">
                <a:solidFill>
                  <a:schemeClr val="tx1">
                    <a:lumMod val="65000"/>
                    <a:lumOff val="35000"/>
                  </a:schemeClr>
                </a:solidFill>
                <a:latin typeface="TT Commons" panose="02000506040000020004" pitchFamily="50" charset="0"/>
              </a:rPr>
              <a:t> de las proteínas</a:t>
            </a:r>
          </a:p>
          <a:p>
            <a:pPr marL="342900" indent="-342900"/>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r>
              <a:rPr lang="es-ES" sz="1600" dirty="0" smtClean="0">
                <a:solidFill>
                  <a:schemeClr val="tx1">
                    <a:lumMod val="65000"/>
                    <a:lumOff val="35000"/>
                  </a:schemeClr>
                </a:solidFill>
                <a:latin typeface="TT Commons" panose="02000506040000020004" pitchFamily="50" charset="0"/>
              </a:rPr>
              <a:t>Disminuye la </a:t>
            </a:r>
            <a:r>
              <a:rPr lang="es-ES" sz="1600" dirty="0" err="1" smtClean="0">
                <a:solidFill>
                  <a:schemeClr val="tx1">
                    <a:lumMod val="65000"/>
                    <a:lumOff val="35000"/>
                  </a:schemeClr>
                </a:solidFill>
                <a:latin typeface="TT Commons" panose="02000506040000020004" pitchFamily="50" charset="0"/>
              </a:rPr>
              <a:t>hiperpigmentación</a:t>
            </a:r>
            <a:r>
              <a:rPr lang="es-ES" sz="1600" dirty="0" smtClean="0">
                <a:solidFill>
                  <a:schemeClr val="tx1">
                    <a:lumMod val="65000"/>
                    <a:lumOff val="35000"/>
                  </a:schemeClr>
                </a:solidFill>
                <a:latin typeface="TT Commons" panose="02000506040000020004" pitchFamily="50" charset="0"/>
              </a:rPr>
              <a:t> de la piel</a:t>
            </a:r>
            <a:endParaRPr lang="es-ES" sz="1400" b="1" i="1" dirty="0" smtClean="0">
              <a:solidFill>
                <a:schemeClr val="tx1">
                  <a:lumMod val="65000"/>
                  <a:lumOff val="35000"/>
                </a:schemeClr>
              </a:solidFill>
            </a:endParaRPr>
          </a:p>
          <a:p>
            <a:pPr marL="342900" indent="-342900">
              <a:buFont typeface="Arial" pitchFamily="34" charset="0"/>
              <a:buChar char="•"/>
            </a:pPr>
            <a:endParaRPr lang="es-ES" sz="1400" dirty="0" smtClean="0">
              <a:solidFill>
                <a:schemeClr val="tx1">
                  <a:lumMod val="65000"/>
                  <a:lumOff val="35000"/>
                </a:schemeClr>
              </a:solidFill>
            </a:endParaRPr>
          </a:p>
          <a:p>
            <a:pPr marL="342900" indent="-342900">
              <a:buFont typeface="Arial" pitchFamily="34" charset="0"/>
              <a:buChar char="•"/>
            </a:pPr>
            <a:endParaRPr lang="es-ES" sz="1400" dirty="0" smtClean="0">
              <a:solidFill>
                <a:schemeClr val="tx1">
                  <a:lumMod val="65000"/>
                  <a:lumOff val="35000"/>
                </a:schemeClr>
              </a:solidFill>
            </a:endParaRPr>
          </a:p>
        </p:txBody>
      </p:sp>
      <p:sp>
        <p:nvSpPr>
          <p:cNvPr id="22" name="21 Rectángulo"/>
          <p:cNvSpPr/>
          <p:nvPr/>
        </p:nvSpPr>
        <p:spPr>
          <a:xfrm>
            <a:off x="3639840" y="1671087"/>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18 Imagen" descr="200px-L-Ascorbic_acid.svg.png"/>
          <p:cNvPicPr>
            <a:picLocks noChangeAspect="1"/>
          </p:cNvPicPr>
          <p:nvPr/>
        </p:nvPicPr>
        <p:blipFill>
          <a:blip r:embed="rId2" cstate="print">
            <a:grayscl/>
          </a:blip>
          <a:stretch>
            <a:fillRect/>
          </a:stretch>
        </p:blipFill>
        <p:spPr>
          <a:xfrm>
            <a:off x="1695624" y="2319159"/>
            <a:ext cx="1660905" cy="979934"/>
          </a:xfrm>
          <a:prstGeom prst="rect">
            <a:avLst/>
          </a:prstGeom>
        </p:spPr>
      </p:pic>
      <p:sp>
        <p:nvSpPr>
          <p:cNvPr id="14" name="Título 8"/>
          <p:cNvSpPr>
            <a:spLocks noGrp="1"/>
          </p:cNvSpPr>
          <p:nvPr>
            <p:ph type="title"/>
          </p:nvPr>
        </p:nvSpPr>
        <p:spPr>
          <a:xfrm>
            <a:off x="698500" y="398871"/>
            <a:ext cx="1041824" cy="424732"/>
          </a:xfrm>
        </p:spPr>
        <p:txBody>
          <a:bodyPr/>
          <a:lstStyle/>
          <a:p>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626712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39840" y="1704578"/>
            <a:ext cx="5112568" cy="3293209"/>
          </a:xfrm>
          <a:prstGeom prst="rect">
            <a:avLst/>
          </a:prstGeom>
          <a:noFill/>
        </p:spPr>
        <p:txBody>
          <a:bodyPr wrap="square" rtlCol="0">
            <a:spAutoFit/>
          </a:bodyPr>
          <a:lstStyle/>
          <a:p>
            <a:pPr marL="342900" indent="-342900"/>
            <a:r>
              <a:rPr lang="es-ES" sz="1600" b="1" i="1" dirty="0" smtClean="0">
                <a:solidFill>
                  <a:schemeClr val="tx1">
                    <a:lumMod val="65000"/>
                    <a:lumOff val="35000"/>
                  </a:schemeClr>
                </a:solidFill>
                <a:latin typeface="TT Commons" panose="02000506040000020004" pitchFamily="50" charset="0"/>
              </a:rPr>
              <a:t>Vitamina E (Antioxidante liposoluble)</a:t>
            </a:r>
          </a:p>
          <a:p>
            <a:pPr marL="342900" indent="-342900" algn="just"/>
            <a:endParaRPr lang="es-ES" sz="1600" b="1" i="1" dirty="0" smtClean="0">
              <a:solidFill>
                <a:schemeClr val="tx1">
                  <a:lumMod val="65000"/>
                  <a:lumOff val="35000"/>
                </a:schemeClr>
              </a:solidFill>
              <a:latin typeface="TT Commons" panose="02000506040000020004" pitchFamily="50" charset="0"/>
            </a:endParaRPr>
          </a:p>
          <a:p>
            <a:pPr marL="342900" indent="-342900" algn="just">
              <a:buFont typeface="Arial" pitchFamily="34" charset="0"/>
              <a:buChar char="•"/>
            </a:pPr>
            <a:r>
              <a:rPr lang="es-ES" sz="1600" dirty="0" smtClean="0">
                <a:solidFill>
                  <a:schemeClr val="tx1">
                    <a:lumMod val="65000"/>
                    <a:lumOff val="35000"/>
                  </a:schemeClr>
                </a:solidFill>
                <a:latin typeface="TT Commons" panose="02000506040000020004" pitchFamily="50" charset="0"/>
              </a:rPr>
              <a:t>La vitamina E, actúa como un antioxidante, eliminando los radicales libres. Se encuentra normalmente en el estrato córneo, especialmente en las capas bajas del mismo. </a:t>
            </a:r>
          </a:p>
          <a:p>
            <a:pPr marL="342900" indent="-342900" algn="just"/>
            <a:endParaRPr lang="es-ES" sz="1600" dirty="0" smtClean="0">
              <a:solidFill>
                <a:schemeClr val="tx1">
                  <a:lumMod val="65000"/>
                  <a:lumOff val="35000"/>
                </a:schemeClr>
              </a:solidFill>
              <a:latin typeface="TT Commons" panose="02000506040000020004" pitchFamily="50" charset="0"/>
            </a:endParaRPr>
          </a:p>
          <a:p>
            <a:pPr marL="342900" indent="-342900" algn="just">
              <a:buFont typeface="Arial" pitchFamily="34" charset="0"/>
              <a:buChar char="•"/>
            </a:pPr>
            <a:r>
              <a:rPr lang="es-ES" sz="1600" dirty="0" smtClean="0">
                <a:solidFill>
                  <a:schemeClr val="tx1">
                    <a:lumMod val="65000"/>
                    <a:lumOff val="35000"/>
                  </a:schemeClr>
                </a:solidFill>
                <a:latin typeface="TT Commons" panose="02000506040000020004" pitchFamily="50" charset="0"/>
              </a:rPr>
              <a:t>Los </a:t>
            </a:r>
            <a:r>
              <a:rPr lang="es-ES" sz="1600" dirty="0" err="1" smtClean="0">
                <a:solidFill>
                  <a:schemeClr val="tx1">
                    <a:lumMod val="65000"/>
                    <a:lumOff val="35000"/>
                  </a:schemeClr>
                </a:solidFill>
                <a:latin typeface="TT Commons" panose="02000506040000020004" pitchFamily="50" charset="0"/>
              </a:rPr>
              <a:t>ésteres</a:t>
            </a:r>
            <a:r>
              <a:rPr lang="es-ES" sz="1600" dirty="0" smtClean="0">
                <a:solidFill>
                  <a:schemeClr val="tx1">
                    <a:lumMod val="65000"/>
                    <a:lumOff val="35000"/>
                  </a:schemeClr>
                </a:solidFill>
                <a:latin typeface="TT Commons" panose="02000506040000020004" pitchFamily="50" charset="0"/>
              </a:rPr>
              <a:t> de vitamina E, especialmente el acetato son prometedores, ya que tienen un papel protector frente a las radiaciones UV, que bajo esta forma es fácilmente asimilable por la piel y que penetra y se absorbe bien. </a:t>
            </a: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p:txBody>
      </p:sp>
      <p:sp>
        <p:nvSpPr>
          <p:cNvPr id="22" name="21 Rectángulo"/>
          <p:cNvSpPr/>
          <p:nvPr/>
        </p:nvSpPr>
        <p:spPr>
          <a:xfrm>
            <a:off x="3639840"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TT Commons" panose="02000506040000020004" pitchFamily="50" charset="0"/>
            </a:endParaRPr>
          </a:p>
        </p:txBody>
      </p:sp>
      <p:pic>
        <p:nvPicPr>
          <p:cNvPr id="13" name="Picture 8" descr="Tocopherol, alpha-.svg"/>
          <p:cNvPicPr>
            <a:picLocks noChangeAspect="1" noChangeArrowheads="1"/>
          </p:cNvPicPr>
          <p:nvPr/>
        </p:nvPicPr>
        <p:blipFill>
          <a:blip r:embed="rId2" cstate="print"/>
          <a:srcRect/>
          <a:stretch>
            <a:fillRect/>
          </a:stretch>
        </p:blipFill>
        <p:spPr bwMode="auto">
          <a:xfrm>
            <a:off x="1551608" y="2712690"/>
            <a:ext cx="1824769" cy="504056"/>
          </a:xfrm>
          <a:prstGeom prst="rect">
            <a:avLst/>
          </a:prstGeom>
          <a:noFill/>
          <a:ln w="9525">
            <a:noFill/>
            <a:miter lim="800000"/>
            <a:headEnd/>
            <a:tailEnd/>
          </a:ln>
        </p:spPr>
      </p:pic>
      <p:sp>
        <p:nvSpPr>
          <p:cNvPr id="14" name="Título 8"/>
          <p:cNvSpPr>
            <a:spLocks noGrp="1"/>
          </p:cNvSpPr>
          <p:nvPr>
            <p:ph type="title"/>
          </p:nvPr>
        </p:nvSpPr>
        <p:spPr>
          <a:xfrm>
            <a:off x="698500" y="398871"/>
            <a:ext cx="1041824" cy="424732"/>
          </a:xfrm>
        </p:spPr>
        <p:txBody>
          <a:bodyPr/>
          <a:lstStyle/>
          <a:p>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2753485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567832" y="1704578"/>
            <a:ext cx="5112568" cy="3293209"/>
          </a:xfrm>
          <a:prstGeom prst="rect">
            <a:avLst/>
          </a:prstGeom>
          <a:noFill/>
        </p:spPr>
        <p:txBody>
          <a:bodyPr wrap="square" rtlCol="0">
            <a:spAutoFit/>
          </a:bodyPr>
          <a:lstStyle/>
          <a:p>
            <a:pPr marL="342900" indent="-342900"/>
            <a:r>
              <a:rPr lang="es-ES" sz="1600" b="1" i="1" dirty="0" smtClean="0">
                <a:solidFill>
                  <a:schemeClr val="tx1">
                    <a:lumMod val="65000"/>
                    <a:lumOff val="35000"/>
                  </a:schemeClr>
                </a:solidFill>
                <a:latin typeface="TT Commons" panose="02000506040000020004" pitchFamily="50" charset="0"/>
              </a:rPr>
              <a:t>Beneficios de la vitamina E</a:t>
            </a:r>
          </a:p>
          <a:p>
            <a:pPr marL="342900" indent="-342900">
              <a:buFont typeface="Arial" pitchFamily="34" charset="0"/>
              <a:buChar char="•"/>
            </a:pPr>
            <a:endParaRPr lang="es-ES" sz="1600" b="1" i="1" dirty="0" smtClean="0">
              <a:solidFill>
                <a:schemeClr val="tx1">
                  <a:lumMod val="65000"/>
                  <a:lumOff val="35000"/>
                </a:schemeClr>
              </a:solidFill>
              <a:latin typeface="TT Commons" panose="02000506040000020004" pitchFamily="50" charset="0"/>
            </a:endParaRPr>
          </a:p>
          <a:p>
            <a:pPr>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ea typeface="Calibri" charset="0"/>
                <a:cs typeface="Calibri" charset="0"/>
              </a:rPr>
              <a:t>Protector natural contra la oxidación de las membranas celulares</a:t>
            </a:r>
          </a:p>
          <a:p>
            <a:endParaRPr lang="es-ES" altLang="es-ES_tradnl" sz="1600" dirty="0" smtClean="0">
              <a:solidFill>
                <a:schemeClr val="tx1">
                  <a:lumMod val="65000"/>
                  <a:lumOff val="35000"/>
                </a:schemeClr>
              </a:solidFill>
              <a:latin typeface="TT Commons" panose="02000506040000020004" pitchFamily="50" charset="0"/>
              <a:ea typeface="Calibri" charset="0"/>
              <a:cs typeface="Calibri" charset="0"/>
            </a:endParaRPr>
          </a:p>
          <a:p>
            <a:pPr>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ea typeface="Calibri" charset="0"/>
                <a:cs typeface="Calibri" charset="0"/>
              </a:rPr>
              <a:t>Aumenta la micro circulación de piel mejorando la elasticidad</a:t>
            </a:r>
          </a:p>
          <a:p>
            <a:endParaRPr lang="es-ES" altLang="es-ES_tradnl" sz="1600" dirty="0" smtClean="0">
              <a:solidFill>
                <a:schemeClr val="tx1">
                  <a:lumMod val="65000"/>
                  <a:lumOff val="35000"/>
                </a:schemeClr>
              </a:solidFill>
              <a:latin typeface="TT Commons" panose="02000506040000020004" pitchFamily="50" charset="0"/>
              <a:ea typeface="Calibri" charset="0"/>
              <a:cs typeface="Calibri" charset="0"/>
            </a:endParaRPr>
          </a:p>
          <a:p>
            <a:pPr>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ea typeface="Calibri" charset="0"/>
                <a:cs typeface="Calibri" charset="0"/>
              </a:rPr>
              <a:t>Buen protector frente a la radiación UV e IR </a:t>
            </a:r>
          </a:p>
          <a:p>
            <a:endParaRPr lang="es-ES" altLang="es-ES_tradnl" sz="1600" dirty="0" smtClean="0">
              <a:solidFill>
                <a:schemeClr val="tx1">
                  <a:lumMod val="65000"/>
                  <a:lumOff val="35000"/>
                </a:schemeClr>
              </a:solidFill>
              <a:latin typeface="TT Commons" panose="02000506040000020004" pitchFamily="50" charset="0"/>
              <a:ea typeface="Calibri" charset="0"/>
              <a:cs typeface="Calibri" charset="0"/>
            </a:endParaRPr>
          </a:p>
          <a:p>
            <a:pPr>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ea typeface="Calibri" charset="0"/>
                <a:cs typeface="Calibri" charset="0"/>
              </a:rPr>
              <a:t>Potencia el efecto antioxidante de la Vitamina C</a:t>
            </a: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p:txBody>
      </p:sp>
      <p:sp>
        <p:nvSpPr>
          <p:cNvPr id="22" name="21 Rectángulo"/>
          <p:cNvSpPr/>
          <p:nvPr/>
        </p:nvSpPr>
        <p:spPr>
          <a:xfrm>
            <a:off x="3567832"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TT Commons" panose="02000506040000020004" pitchFamily="50" charset="0"/>
            </a:endParaRPr>
          </a:p>
        </p:txBody>
      </p:sp>
      <p:pic>
        <p:nvPicPr>
          <p:cNvPr id="12" name="Picture 8" descr="Tocopherol, alpha-.svg"/>
          <p:cNvPicPr>
            <a:picLocks noChangeAspect="1" noChangeArrowheads="1"/>
          </p:cNvPicPr>
          <p:nvPr/>
        </p:nvPicPr>
        <p:blipFill>
          <a:blip r:embed="rId2" cstate="print"/>
          <a:srcRect/>
          <a:stretch>
            <a:fillRect/>
          </a:stretch>
        </p:blipFill>
        <p:spPr bwMode="auto">
          <a:xfrm>
            <a:off x="1479600" y="2712690"/>
            <a:ext cx="1824769" cy="504056"/>
          </a:xfrm>
          <a:prstGeom prst="rect">
            <a:avLst/>
          </a:prstGeom>
          <a:noFill/>
          <a:ln w="9525">
            <a:noFill/>
            <a:miter lim="800000"/>
            <a:headEnd/>
            <a:tailEnd/>
          </a:ln>
        </p:spPr>
      </p:pic>
      <p:sp>
        <p:nvSpPr>
          <p:cNvPr id="14" name="Título 8"/>
          <p:cNvSpPr>
            <a:spLocks noGrp="1"/>
          </p:cNvSpPr>
          <p:nvPr>
            <p:ph type="title"/>
          </p:nvPr>
        </p:nvSpPr>
        <p:spPr>
          <a:xfrm>
            <a:off x="698500" y="398871"/>
            <a:ext cx="1041824" cy="424732"/>
          </a:xfrm>
        </p:spPr>
        <p:txBody>
          <a:bodyPr/>
          <a:lstStyle/>
          <a:p>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149178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79591" y="1704578"/>
            <a:ext cx="5112568" cy="3293209"/>
          </a:xfrm>
          <a:prstGeom prst="rect">
            <a:avLst/>
          </a:prstGeom>
          <a:noFill/>
        </p:spPr>
        <p:txBody>
          <a:bodyPr wrap="square" rtlCol="0">
            <a:spAutoFit/>
          </a:bodyPr>
          <a:lstStyle/>
          <a:p>
            <a:pPr marL="342900" indent="-342900"/>
            <a:r>
              <a:rPr lang="es-ES" sz="1600" b="1" i="1" dirty="0" smtClean="0">
                <a:solidFill>
                  <a:schemeClr val="tx1">
                    <a:lumMod val="65000"/>
                    <a:lumOff val="35000"/>
                  </a:schemeClr>
                </a:solidFill>
                <a:latin typeface="TT Commons" panose="02000506040000020004" pitchFamily="50" charset="0"/>
              </a:rPr>
              <a:t>Ácido lipoico (Antioxidante </a:t>
            </a:r>
            <a:r>
              <a:rPr lang="es-ES" sz="1600" b="1" i="1" dirty="0" err="1" smtClean="0">
                <a:solidFill>
                  <a:schemeClr val="tx1">
                    <a:lumMod val="65000"/>
                    <a:lumOff val="35000"/>
                  </a:schemeClr>
                </a:solidFill>
                <a:latin typeface="TT Commons" panose="02000506040000020004" pitchFamily="50" charset="0"/>
              </a:rPr>
              <a:t>hidro</a:t>
            </a:r>
            <a:r>
              <a:rPr lang="es-ES" sz="1600" b="1" i="1" dirty="0" smtClean="0">
                <a:solidFill>
                  <a:schemeClr val="tx1">
                    <a:lumMod val="65000"/>
                    <a:lumOff val="35000"/>
                  </a:schemeClr>
                </a:solidFill>
                <a:latin typeface="TT Commons" panose="02000506040000020004" pitchFamily="50" charset="0"/>
              </a:rPr>
              <a:t>-liposoluble)</a:t>
            </a:r>
          </a:p>
          <a:p>
            <a:pPr marL="342900" indent="-342900" algn="just"/>
            <a:endParaRPr lang="es-ES" sz="1600" b="1" i="1" dirty="0" smtClean="0">
              <a:solidFill>
                <a:schemeClr val="tx1">
                  <a:lumMod val="65000"/>
                  <a:lumOff val="35000"/>
                </a:schemeClr>
              </a:solidFill>
              <a:latin typeface="TT Commons" panose="02000506040000020004" pitchFamily="50" charset="0"/>
            </a:endParaRPr>
          </a:p>
          <a:p>
            <a:pPr marL="342900" indent="-342900" algn="just">
              <a:buFont typeface="Arial" pitchFamily="34" charset="0"/>
              <a:buChar char="•"/>
            </a:pPr>
            <a:r>
              <a:rPr lang="es-ES" sz="1600" dirty="0" smtClean="0">
                <a:solidFill>
                  <a:schemeClr val="tx1">
                    <a:lumMod val="65000"/>
                    <a:lumOff val="35000"/>
                  </a:schemeClr>
                </a:solidFill>
                <a:latin typeface="TT Commons" panose="02000506040000020004" pitchFamily="50" charset="0"/>
              </a:rPr>
              <a:t>Se le considera el antioxidante universal, esto significa que puede ejercer su efecto protector tanto en la fase acuosa como en la fase </a:t>
            </a:r>
            <a:r>
              <a:rPr lang="es-ES" sz="1600" dirty="0" err="1" smtClean="0">
                <a:solidFill>
                  <a:schemeClr val="tx1">
                    <a:lumMod val="65000"/>
                    <a:lumOff val="35000"/>
                  </a:schemeClr>
                </a:solidFill>
                <a:latin typeface="TT Commons" panose="02000506040000020004" pitchFamily="50" charset="0"/>
              </a:rPr>
              <a:t>lipídica</a:t>
            </a:r>
            <a:r>
              <a:rPr lang="es-ES" sz="1600" dirty="0" smtClean="0">
                <a:solidFill>
                  <a:schemeClr val="tx1">
                    <a:lumMod val="65000"/>
                    <a:lumOff val="35000"/>
                  </a:schemeClr>
                </a:solidFill>
                <a:latin typeface="TT Commons" panose="02000506040000020004" pitchFamily="50" charset="0"/>
              </a:rPr>
              <a:t>. Por eso el ácido alfa lipoico atraviesa membranas (entre otras, la barrera </a:t>
            </a:r>
            <a:r>
              <a:rPr lang="es-ES" sz="1600" dirty="0" err="1" smtClean="0">
                <a:solidFill>
                  <a:schemeClr val="tx1">
                    <a:lumMod val="65000"/>
                    <a:lumOff val="35000"/>
                  </a:schemeClr>
                </a:solidFill>
                <a:latin typeface="TT Commons" panose="02000506040000020004" pitchFamily="50" charset="0"/>
              </a:rPr>
              <a:t>hematoencefálica</a:t>
            </a:r>
            <a:r>
              <a:rPr lang="es-ES" sz="1600" dirty="0" smtClean="0">
                <a:solidFill>
                  <a:schemeClr val="tx1">
                    <a:lumMod val="65000"/>
                    <a:lumOff val="35000"/>
                  </a:schemeClr>
                </a:solidFill>
                <a:latin typeface="TT Commons" panose="02000506040000020004" pitchFamily="50" charset="0"/>
              </a:rPr>
              <a:t>) con facilidad, proporcionando protección antioxidante en todas las partes del cuerpo. Además, el ácido alfa lipoico tiene un efecto antioxidante tanto en su forma oxidada (ácido </a:t>
            </a:r>
            <a:r>
              <a:rPr lang="es-ES" sz="1600" dirty="0" err="1" smtClean="0">
                <a:solidFill>
                  <a:schemeClr val="tx1">
                    <a:lumMod val="65000"/>
                    <a:lumOff val="35000"/>
                  </a:schemeClr>
                </a:solidFill>
                <a:latin typeface="TT Commons" panose="02000506040000020004" pitchFamily="50" charset="0"/>
              </a:rPr>
              <a:t>alfalipoico</a:t>
            </a:r>
            <a:r>
              <a:rPr lang="es-ES" sz="1600" dirty="0" smtClean="0">
                <a:solidFill>
                  <a:schemeClr val="tx1">
                    <a:lumMod val="65000"/>
                    <a:lumOff val="35000"/>
                  </a:schemeClr>
                </a:solidFill>
                <a:latin typeface="TT Commons" panose="02000506040000020004" pitchFamily="50" charset="0"/>
              </a:rPr>
              <a:t>, LA) como en la reducida (DHLA, ácido </a:t>
            </a:r>
            <a:r>
              <a:rPr lang="es-ES" sz="1600" dirty="0" err="1" smtClean="0">
                <a:solidFill>
                  <a:schemeClr val="tx1">
                    <a:lumMod val="65000"/>
                    <a:lumOff val="35000"/>
                  </a:schemeClr>
                </a:solidFill>
                <a:latin typeface="TT Commons" panose="02000506040000020004" pitchFamily="50" charset="0"/>
              </a:rPr>
              <a:t>dihidrolipoico</a:t>
            </a:r>
            <a:r>
              <a:rPr lang="es-ES" sz="1600" dirty="0" smtClean="0">
                <a:solidFill>
                  <a:schemeClr val="tx1">
                    <a:lumMod val="65000"/>
                    <a:lumOff val="35000"/>
                  </a:schemeClr>
                </a:solidFill>
                <a:latin typeface="TT Commons" panose="02000506040000020004" pitchFamily="50" charset="0"/>
              </a:rPr>
              <a:t>). </a:t>
            </a: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a:p>
            <a:pPr marL="342900" indent="-342900">
              <a:buFont typeface="Arial" pitchFamily="34" charset="0"/>
              <a:buChar char="•"/>
            </a:pPr>
            <a:endParaRPr lang="es-ES" sz="1600" dirty="0" smtClean="0">
              <a:solidFill>
                <a:schemeClr val="tx1">
                  <a:lumMod val="65000"/>
                  <a:lumOff val="35000"/>
                </a:schemeClr>
              </a:solidFill>
              <a:latin typeface="TT Commons" panose="02000506040000020004" pitchFamily="50" charset="0"/>
            </a:endParaRPr>
          </a:p>
        </p:txBody>
      </p:sp>
      <p:sp>
        <p:nvSpPr>
          <p:cNvPr id="22" name="21 Rectángulo"/>
          <p:cNvSpPr/>
          <p:nvPr/>
        </p:nvSpPr>
        <p:spPr>
          <a:xfrm>
            <a:off x="3679591"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TT Commons" panose="02000506040000020004" pitchFamily="50" charset="0"/>
            </a:endParaRPr>
          </a:p>
        </p:txBody>
      </p:sp>
      <p:pic>
        <p:nvPicPr>
          <p:cNvPr id="19" name="18 Imagen" descr="Lipoic-acid-2D-skeletal.png"/>
          <p:cNvPicPr>
            <a:picLocks noChangeAspect="1"/>
          </p:cNvPicPr>
          <p:nvPr/>
        </p:nvPicPr>
        <p:blipFill>
          <a:blip r:embed="rId2" cstate="print"/>
          <a:stretch>
            <a:fillRect/>
          </a:stretch>
        </p:blipFill>
        <p:spPr>
          <a:xfrm>
            <a:off x="1735376" y="2424658"/>
            <a:ext cx="1584176" cy="756525"/>
          </a:xfrm>
          <a:prstGeom prst="rect">
            <a:avLst/>
          </a:prstGeom>
        </p:spPr>
      </p:pic>
      <p:sp>
        <p:nvSpPr>
          <p:cNvPr id="14" name="Título 8"/>
          <p:cNvSpPr>
            <a:spLocks noGrp="1"/>
          </p:cNvSpPr>
          <p:nvPr>
            <p:ph type="title"/>
          </p:nvPr>
        </p:nvSpPr>
        <p:spPr>
          <a:xfrm>
            <a:off x="698500" y="398871"/>
            <a:ext cx="1041824" cy="424732"/>
          </a:xfrm>
        </p:spPr>
        <p:txBody>
          <a:bodyPr/>
          <a:lstStyle/>
          <a:p>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3586635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681768" y="1704578"/>
            <a:ext cx="5112568" cy="3145476"/>
          </a:xfrm>
          <a:prstGeom prst="rect">
            <a:avLst/>
          </a:prstGeom>
          <a:noFill/>
        </p:spPr>
        <p:txBody>
          <a:bodyPr wrap="square" rtlCol="0">
            <a:spAutoFit/>
          </a:bodyPr>
          <a:lstStyle/>
          <a:p>
            <a:pPr marL="342900" indent="-342900"/>
            <a:r>
              <a:rPr lang="es-ES" sz="1600" b="1" i="1" dirty="0" smtClean="0">
                <a:solidFill>
                  <a:schemeClr val="tx1">
                    <a:lumMod val="65000"/>
                    <a:lumOff val="35000"/>
                  </a:schemeClr>
                </a:solidFill>
                <a:latin typeface="TT Commons" panose="02000506040000020004" pitchFamily="50" charset="0"/>
              </a:rPr>
              <a:t>Beneficio del ácido lipoico </a:t>
            </a:r>
          </a:p>
          <a:p>
            <a:pPr marL="342900" indent="-342900" algn="just"/>
            <a:endParaRPr lang="es-ES" sz="1600" b="1" i="1" dirty="0" smtClean="0">
              <a:solidFill>
                <a:schemeClr val="tx1">
                  <a:lumMod val="65000"/>
                  <a:lumOff val="35000"/>
                </a:schemeClr>
              </a:solidFill>
              <a:latin typeface="TT Commons" panose="02000506040000020004" pitchFamily="50" charset="0"/>
            </a:endParaRPr>
          </a:p>
          <a:p>
            <a:pPr algn="just">
              <a:lnSpc>
                <a:spcPct val="80000"/>
              </a:lnSpc>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rPr>
              <a:t>Potencia los efectos positivos de otros antioxidantes como la vitamina E, C y CQ10. Ayuda a regenerar estas vitaminas en el cuerpo.  </a:t>
            </a:r>
          </a:p>
          <a:p>
            <a:pPr algn="just">
              <a:lnSpc>
                <a:spcPct val="80000"/>
              </a:lnSpc>
              <a:buFont typeface="Wingdings" charset="2"/>
              <a:buChar char="q"/>
            </a:pPr>
            <a:endParaRPr lang="es-ES" altLang="es-ES_tradnl" sz="1600" dirty="0" smtClean="0">
              <a:solidFill>
                <a:schemeClr val="tx1">
                  <a:lumMod val="65000"/>
                  <a:lumOff val="35000"/>
                </a:schemeClr>
              </a:solidFill>
              <a:latin typeface="TT Commons" panose="02000506040000020004" pitchFamily="50" charset="0"/>
            </a:endParaRPr>
          </a:p>
          <a:p>
            <a:pPr algn="just">
              <a:lnSpc>
                <a:spcPct val="80000"/>
              </a:lnSpc>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rPr>
              <a:t>El ácido lipoico mejora el funcionamiento celular.</a:t>
            </a:r>
          </a:p>
          <a:p>
            <a:pPr algn="just">
              <a:lnSpc>
                <a:spcPct val="80000"/>
              </a:lnSpc>
              <a:buFont typeface="Wingdings" charset="2"/>
              <a:buChar char="q"/>
            </a:pPr>
            <a:endParaRPr lang="es-ES" altLang="es-ES_tradnl" sz="1600" dirty="0" smtClean="0">
              <a:solidFill>
                <a:schemeClr val="tx1">
                  <a:lumMod val="65000"/>
                  <a:lumOff val="35000"/>
                </a:schemeClr>
              </a:solidFill>
              <a:latin typeface="TT Commons" panose="02000506040000020004" pitchFamily="50" charset="0"/>
            </a:endParaRPr>
          </a:p>
          <a:p>
            <a:pPr algn="just">
              <a:lnSpc>
                <a:spcPct val="80000"/>
              </a:lnSpc>
              <a:buFont typeface="Arial" pitchFamily="34" charset="0"/>
              <a:buChar char="•"/>
            </a:pPr>
            <a:r>
              <a:rPr lang="es-ES_tradnl" altLang="es-ES_tradnl" sz="1600" dirty="0" smtClean="0">
                <a:solidFill>
                  <a:schemeClr val="tx1">
                    <a:lumMod val="65000"/>
                    <a:lumOff val="35000"/>
                  </a:schemeClr>
                </a:solidFill>
                <a:latin typeface="TT Commons" panose="02000506040000020004" pitchFamily="50" charset="0"/>
              </a:rPr>
              <a:t>Potencia a la absorción de la Vitamina C en la dermis.</a:t>
            </a:r>
          </a:p>
          <a:p>
            <a:pPr algn="just">
              <a:lnSpc>
                <a:spcPct val="80000"/>
              </a:lnSpc>
              <a:buFont typeface="Wingdings" charset="2"/>
              <a:buChar char="q"/>
            </a:pPr>
            <a:endParaRPr lang="es-ES_tradnl" altLang="es-ES_tradnl" sz="1600" dirty="0" smtClean="0">
              <a:solidFill>
                <a:schemeClr val="tx1">
                  <a:lumMod val="65000"/>
                  <a:lumOff val="35000"/>
                </a:schemeClr>
              </a:solidFill>
              <a:latin typeface="TT Commons" panose="02000506040000020004" pitchFamily="50" charset="0"/>
            </a:endParaRPr>
          </a:p>
          <a:p>
            <a:pPr algn="just">
              <a:lnSpc>
                <a:spcPct val="80000"/>
              </a:lnSpc>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rPr>
              <a:t>Mejora de la microcirculación  cutánea.</a:t>
            </a:r>
          </a:p>
          <a:p>
            <a:pPr algn="just">
              <a:lnSpc>
                <a:spcPct val="80000"/>
              </a:lnSpc>
            </a:pPr>
            <a:endParaRPr lang="es-ES_tradnl" altLang="es-ES_tradnl" sz="1600" dirty="0" smtClean="0">
              <a:solidFill>
                <a:schemeClr val="tx1">
                  <a:lumMod val="65000"/>
                  <a:lumOff val="35000"/>
                </a:schemeClr>
              </a:solidFill>
              <a:latin typeface="TT Commons" panose="02000506040000020004" pitchFamily="50" charset="0"/>
            </a:endParaRPr>
          </a:p>
          <a:p>
            <a:pPr algn="just">
              <a:lnSpc>
                <a:spcPct val="80000"/>
              </a:lnSpc>
              <a:buFont typeface="Arial" pitchFamily="34" charset="0"/>
              <a:buChar char="•"/>
            </a:pPr>
            <a:r>
              <a:rPr lang="es-ES" altLang="es-ES_tradnl" sz="1600" dirty="0" smtClean="0">
                <a:solidFill>
                  <a:schemeClr val="tx1">
                    <a:lumMod val="65000"/>
                    <a:lumOff val="35000"/>
                  </a:schemeClr>
                </a:solidFill>
                <a:latin typeface="TT Commons" panose="02000506040000020004" pitchFamily="50" charset="0"/>
              </a:rPr>
              <a:t>Refuerza la función barrera de la piel y evita su pigmentación.</a:t>
            </a:r>
            <a:endParaRPr lang="es-ES" sz="1600" dirty="0" smtClean="0">
              <a:solidFill>
                <a:schemeClr val="tx1">
                  <a:lumMod val="65000"/>
                  <a:lumOff val="35000"/>
                </a:schemeClr>
              </a:solidFill>
              <a:latin typeface="TT Commons" panose="02000506040000020004" pitchFamily="50" charset="0"/>
            </a:endParaRPr>
          </a:p>
          <a:p>
            <a:pPr algn="just">
              <a:lnSpc>
                <a:spcPct val="80000"/>
              </a:lnSpc>
              <a:buFont typeface="Wingdings" charset="2"/>
              <a:buChar char="q"/>
            </a:pPr>
            <a:endParaRPr lang="es-ES" altLang="es-ES_tradnl" sz="1600" dirty="0" smtClean="0">
              <a:latin typeface="TT Commons" panose="02000506040000020004" pitchFamily="50" charset="0"/>
              <a:ea typeface="ＭＳ Ｐゴシック" charset="-128"/>
            </a:endParaRPr>
          </a:p>
        </p:txBody>
      </p:sp>
      <p:sp>
        <p:nvSpPr>
          <p:cNvPr id="22" name="21 Rectángulo"/>
          <p:cNvSpPr/>
          <p:nvPr/>
        </p:nvSpPr>
        <p:spPr>
          <a:xfrm>
            <a:off x="3681768" y="1632570"/>
            <a:ext cx="5256584" cy="3096344"/>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TT Commons" panose="02000506040000020004" pitchFamily="50" charset="0"/>
            </a:endParaRPr>
          </a:p>
        </p:txBody>
      </p:sp>
      <p:pic>
        <p:nvPicPr>
          <p:cNvPr id="16" name="15 Imagen" descr="Lipoic-acid-2D-skeletal.png"/>
          <p:cNvPicPr>
            <a:picLocks noChangeAspect="1"/>
          </p:cNvPicPr>
          <p:nvPr/>
        </p:nvPicPr>
        <p:blipFill>
          <a:blip r:embed="rId2" cstate="print"/>
          <a:stretch>
            <a:fillRect/>
          </a:stretch>
        </p:blipFill>
        <p:spPr>
          <a:xfrm>
            <a:off x="1737553" y="2424658"/>
            <a:ext cx="1584176" cy="756525"/>
          </a:xfrm>
          <a:prstGeom prst="rect">
            <a:avLst/>
          </a:prstGeom>
        </p:spPr>
      </p:pic>
      <p:sp>
        <p:nvSpPr>
          <p:cNvPr id="14" name="Título 8"/>
          <p:cNvSpPr>
            <a:spLocks noGrp="1"/>
          </p:cNvSpPr>
          <p:nvPr>
            <p:ph type="title"/>
          </p:nvPr>
        </p:nvSpPr>
        <p:spPr>
          <a:xfrm>
            <a:off x="698500" y="398871"/>
            <a:ext cx="1041824" cy="424732"/>
          </a:xfrm>
        </p:spPr>
        <p:txBody>
          <a:bodyPr/>
          <a:lstStyle/>
          <a:p>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4005447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CuadroTexto"/>
          <p:cNvSpPr txBox="1"/>
          <p:nvPr/>
        </p:nvSpPr>
        <p:spPr>
          <a:xfrm>
            <a:off x="2127672" y="408434"/>
            <a:ext cx="7776864" cy="464871"/>
          </a:xfrm>
          <a:prstGeom prst="rect">
            <a:avLst/>
          </a:prstGeom>
          <a:noFill/>
        </p:spPr>
        <p:txBody>
          <a:bodyPr wrap="square" rtlCol="0">
            <a:spAutoFit/>
          </a:bodyPr>
          <a:lstStyle/>
          <a:p>
            <a:pPr marL="342900" indent="-342900">
              <a:lnSpc>
                <a:spcPct val="150000"/>
              </a:lnSpc>
            </a:pPr>
            <a:r>
              <a:rPr lang="es-ES" dirty="0" smtClean="0">
                <a:solidFill>
                  <a:schemeClr val="tx1">
                    <a:lumMod val="65000"/>
                    <a:lumOff val="35000"/>
                  </a:schemeClr>
                </a:solidFill>
              </a:rPr>
              <a:t>BIOLOGICAL TRIPLE ANTIOXIDANT NP - CVITAL</a:t>
            </a:r>
          </a:p>
        </p:txBody>
      </p:sp>
      <p:sp>
        <p:nvSpPr>
          <p:cNvPr id="11" name="16 CuadroTexto"/>
          <p:cNvSpPr txBox="1"/>
          <p:nvPr/>
        </p:nvSpPr>
        <p:spPr>
          <a:xfrm>
            <a:off x="851815" y="1007719"/>
            <a:ext cx="7776864" cy="830997"/>
          </a:xfrm>
          <a:prstGeom prst="rect">
            <a:avLst/>
          </a:prstGeom>
          <a:noFill/>
        </p:spPr>
        <p:txBody>
          <a:bodyPr wrap="square" rtlCol="0">
            <a:spAutoFit/>
          </a:bodyPr>
          <a:lstStyle/>
          <a:p>
            <a:pPr marL="342900" indent="-342900" algn="just"/>
            <a:endParaRPr lang="es-ES" sz="1600" dirty="0" smtClean="0">
              <a:solidFill>
                <a:schemeClr val="tx1">
                  <a:lumMod val="65000"/>
                  <a:lumOff val="35000"/>
                </a:schemeClr>
              </a:solidFill>
              <a:latin typeface="TT Commons" panose="02000506040000020004" pitchFamily="50" charset="0"/>
            </a:endParaRPr>
          </a:p>
          <a:p>
            <a:pPr marL="342900" indent="-342900" algn="ctr"/>
            <a:r>
              <a:rPr lang="es-ES" sz="1600" i="1" dirty="0" smtClean="0">
                <a:solidFill>
                  <a:schemeClr val="tx1">
                    <a:lumMod val="65000"/>
                    <a:lumOff val="35000"/>
                  </a:schemeClr>
                </a:solidFill>
                <a:latin typeface="TT Commons" panose="02000506040000020004" pitchFamily="50" charset="0"/>
              </a:rPr>
              <a:t>Tratamiento triple antioxidante</a:t>
            </a:r>
          </a:p>
          <a:p>
            <a:pPr marL="342900" indent="-342900" algn="just"/>
            <a:endParaRPr lang="es-ES" sz="1600" dirty="0" smtClean="0">
              <a:solidFill>
                <a:schemeClr val="tx1">
                  <a:lumMod val="65000"/>
                  <a:lumOff val="35000"/>
                </a:schemeClr>
              </a:solidFill>
              <a:latin typeface="TT Commons" panose="02000506040000020004" pitchFamily="50" charset="0"/>
            </a:endParaRPr>
          </a:p>
        </p:txBody>
      </p:sp>
      <p:pic>
        <p:nvPicPr>
          <p:cNvPr id="10" name="9 Imagen" descr="fotolia_163028284.jpg"/>
          <p:cNvPicPr>
            <a:picLocks noChangeAspect="1"/>
          </p:cNvPicPr>
          <p:nvPr/>
        </p:nvPicPr>
        <p:blipFill>
          <a:blip r:embed="rId2" cstate="print"/>
          <a:stretch>
            <a:fillRect/>
          </a:stretch>
        </p:blipFill>
        <p:spPr>
          <a:xfrm>
            <a:off x="2003943" y="2064618"/>
            <a:ext cx="1272531" cy="1272531"/>
          </a:xfrm>
          <a:prstGeom prst="rect">
            <a:avLst/>
          </a:prstGeom>
        </p:spPr>
      </p:pic>
      <p:pic>
        <p:nvPicPr>
          <p:cNvPr id="13" name="12 Imagen" descr="fotolia_163028284.jpg"/>
          <p:cNvPicPr>
            <a:picLocks noChangeAspect="1"/>
          </p:cNvPicPr>
          <p:nvPr/>
        </p:nvPicPr>
        <p:blipFill>
          <a:blip r:embed="rId2" cstate="print"/>
          <a:stretch>
            <a:fillRect/>
          </a:stretch>
        </p:blipFill>
        <p:spPr>
          <a:xfrm rot="14077436">
            <a:off x="5855230" y="1883456"/>
            <a:ext cx="1272531" cy="1272531"/>
          </a:xfrm>
          <a:prstGeom prst="rect">
            <a:avLst/>
          </a:prstGeom>
        </p:spPr>
      </p:pic>
      <p:sp>
        <p:nvSpPr>
          <p:cNvPr id="14" name="13 CuadroTexto"/>
          <p:cNvSpPr txBox="1"/>
          <p:nvPr/>
        </p:nvSpPr>
        <p:spPr>
          <a:xfrm>
            <a:off x="1355871" y="3216746"/>
            <a:ext cx="2664296" cy="584775"/>
          </a:xfrm>
          <a:prstGeom prst="rect">
            <a:avLst/>
          </a:prstGeom>
          <a:noFill/>
        </p:spPr>
        <p:txBody>
          <a:bodyPr wrap="square" rtlCol="0">
            <a:spAutoFit/>
          </a:bodyPr>
          <a:lstStyle/>
          <a:p>
            <a:pPr algn="ctr"/>
            <a:r>
              <a:rPr lang="es-ES" sz="1600" dirty="0" smtClean="0">
                <a:solidFill>
                  <a:schemeClr val="tx1">
                    <a:lumMod val="65000"/>
                    <a:lumOff val="35000"/>
                  </a:schemeClr>
                </a:solidFill>
                <a:latin typeface="TT Commons" panose="02000506040000020004" pitchFamily="50" charset="0"/>
              </a:rPr>
              <a:t>Vitamina C pura 5%</a:t>
            </a:r>
          </a:p>
          <a:p>
            <a:pPr algn="ctr"/>
            <a:r>
              <a:rPr lang="es-ES" sz="1600" dirty="0" smtClean="0">
                <a:solidFill>
                  <a:schemeClr val="tx1">
                    <a:lumMod val="65000"/>
                    <a:lumOff val="35000"/>
                  </a:schemeClr>
                </a:solidFill>
                <a:latin typeface="TT Commons" panose="02000506040000020004" pitchFamily="50" charset="0"/>
              </a:rPr>
              <a:t>Ácido ascórbico</a:t>
            </a:r>
            <a:endParaRPr lang="es-ES" sz="1600" dirty="0">
              <a:solidFill>
                <a:schemeClr val="tx1">
                  <a:lumMod val="65000"/>
                  <a:lumOff val="35000"/>
                </a:schemeClr>
              </a:solidFill>
              <a:latin typeface="TT Commons" panose="02000506040000020004" pitchFamily="50" charset="0"/>
            </a:endParaRPr>
          </a:p>
        </p:txBody>
      </p:sp>
      <p:sp>
        <p:nvSpPr>
          <p:cNvPr id="16" name="15 CuadroTexto"/>
          <p:cNvSpPr txBox="1"/>
          <p:nvPr/>
        </p:nvSpPr>
        <p:spPr>
          <a:xfrm>
            <a:off x="5244303" y="3290494"/>
            <a:ext cx="2664296" cy="584775"/>
          </a:xfrm>
          <a:prstGeom prst="rect">
            <a:avLst/>
          </a:prstGeom>
          <a:noFill/>
        </p:spPr>
        <p:txBody>
          <a:bodyPr wrap="square" rtlCol="0">
            <a:spAutoFit/>
          </a:bodyPr>
          <a:lstStyle/>
          <a:p>
            <a:pPr algn="ctr"/>
            <a:r>
              <a:rPr lang="es-ES" sz="1600" dirty="0" smtClean="0">
                <a:solidFill>
                  <a:schemeClr val="tx1">
                    <a:lumMod val="65000"/>
                    <a:lumOff val="35000"/>
                  </a:schemeClr>
                </a:solidFill>
                <a:latin typeface="TT Commons" panose="02000506040000020004" pitchFamily="50" charset="0"/>
              </a:rPr>
              <a:t>Vitamina E (Tocoferol) 2%</a:t>
            </a:r>
          </a:p>
          <a:p>
            <a:pPr algn="ctr"/>
            <a:r>
              <a:rPr lang="es-ES" sz="1600" dirty="0" smtClean="0">
                <a:solidFill>
                  <a:schemeClr val="tx1">
                    <a:lumMod val="65000"/>
                    <a:lumOff val="35000"/>
                  </a:schemeClr>
                </a:solidFill>
                <a:latin typeface="TT Commons" panose="02000506040000020004" pitchFamily="50" charset="0"/>
              </a:rPr>
              <a:t>Ácido lipoico 2%</a:t>
            </a:r>
            <a:endParaRPr lang="es-ES" sz="1600" dirty="0">
              <a:solidFill>
                <a:schemeClr val="tx1">
                  <a:lumMod val="65000"/>
                  <a:lumOff val="35000"/>
                </a:schemeClr>
              </a:solidFill>
              <a:latin typeface="TT Commons" panose="02000506040000020004" pitchFamily="50" charset="0"/>
            </a:endParaRPr>
          </a:p>
        </p:txBody>
      </p:sp>
      <p:sp>
        <p:nvSpPr>
          <p:cNvPr id="22" name="21 CuadroTexto"/>
          <p:cNvSpPr txBox="1"/>
          <p:nvPr/>
        </p:nvSpPr>
        <p:spPr>
          <a:xfrm>
            <a:off x="1499887" y="4008834"/>
            <a:ext cx="2304256" cy="584775"/>
          </a:xfrm>
          <a:prstGeom prst="rect">
            <a:avLst/>
          </a:prstGeom>
          <a:noFill/>
        </p:spPr>
        <p:txBody>
          <a:bodyPr wrap="square" rtlCol="0">
            <a:spAutoFit/>
          </a:bodyPr>
          <a:lstStyle/>
          <a:p>
            <a:pPr algn="ctr"/>
            <a:r>
              <a:rPr lang="es-ES" sz="1600" dirty="0" err="1" smtClean="0">
                <a:solidFill>
                  <a:schemeClr val="tx1">
                    <a:lumMod val="65000"/>
                    <a:lumOff val="35000"/>
                  </a:schemeClr>
                </a:solidFill>
                <a:latin typeface="TT Commons" panose="02000506040000020004" pitchFamily="50" charset="0"/>
              </a:rPr>
              <a:t>Serum</a:t>
            </a:r>
            <a:r>
              <a:rPr lang="es-ES" sz="1600" dirty="0" smtClean="0">
                <a:solidFill>
                  <a:schemeClr val="tx1">
                    <a:lumMod val="65000"/>
                    <a:lumOff val="35000"/>
                  </a:schemeClr>
                </a:solidFill>
                <a:latin typeface="TT Commons" panose="02000506040000020004" pitchFamily="50" charset="0"/>
              </a:rPr>
              <a:t> Antioxidante Hidrosoluble</a:t>
            </a:r>
          </a:p>
        </p:txBody>
      </p:sp>
      <p:sp>
        <p:nvSpPr>
          <p:cNvPr id="23" name="22 CuadroTexto"/>
          <p:cNvSpPr txBox="1"/>
          <p:nvPr/>
        </p:nvSpPr>
        <p:spPr>
          <a:xfrm>
            <a:off x="5532335" y="4056742"/>
            <a:ext cx="2304256" cy="830997"/>
          </a:xfrm>
          <a:prstGeom prst="rect">
            <a:avLst/>
          </a:prstGeom>
          <a:noFill/>
        </p:spPr>
        <p:txBody>
          <a:bodyPr wrap="square" rtlCol="0">
            <a:spAutoFit/>
          </a:bodyPr>
          <a:lstStyle/>
          <a:p>
            <a:pPr algn="ctr"/>
            <a:r>
              <a:rPr lang="es-ES" sz="1600" dirty="0" smtClean="0">
                <a:solidFill>
                  <a:schemeClr val="tx1">
                    <a:lumMod val="65000"/>
                    <a:lumOff val="35000"/>
                  </a:schemeClr>
                </a:solidFill>
                <a:latin typeface="TT Commons" panose="02000506040000020004" pitchFamily="50" charset="0"/>
              </a:rPr>
              <a:t>Fluido Antioxidante liposoluble (Vitamina E) + Universal (Ácido lipoico)</a:t>
            </a:r>
          </a:p>
        </p:txBody>
      </p:sp>
      <p:sp>
        <p:nvSpPr>
          <p:cNvPr id="17" name="Título 8"/>
          <p:cNvSpPr>
            <a:spLocks noGrp="1"/>
          </p:cNvSpPr>
          <p:nvPr>
            <p:ph type="title"/>
          </p:nvPr>
        </p:nvSpPr>
        <p:spPr>
          <a:xfrm>
            <a:off x="698500" y="398871"/>
            <a:ext cx="5792996" cy="424732"/>
          </a:xfrm>
        </p:spPr>
        <p:txBody>
          <a:bodyPr/>
          <a:lstStyle/>
          <a:p>
            <a:r>
              <a:rPr lang="es-ES" sz="2400" spc="300" dirty="0" err="1" smtClean="0">
                <a:latin typeface="Bebas Neue Regular" panose="00000500000000000000" pitchFamily="50" charset="0"/>
              </a:rPr>
              <a:t>Biological</a:t>
            </a:r>
            <a:r>
              <a:rPr lang="es-ES" sz="2400" spc="300" dirty="0" smtClean="0">
                <a:latin typeface="Bebas Neue Regular" panose="00000500000000000000" pitchFamily="50" charset="0"/>
              </a:rPr>
              <a:t> triple </a:t>
            </a:r>
            <a:r>
              <a:rPr lang="es-ES" sz="2400" spc="300" dirty="0" err="1" smtClean="0">
                <a:latin typeface="Bebas Neue Regular" panose="00000500000000000000" pitchFamily="50" charset="0"/>
              </a:rPr>
              <a:t>antioxidant</a:t>
            </a:r>
            <a:r>
              <a:rPr lang="es-ES" sz="2400" spc="300" dirty="0" smtClean="0">
                <a:latin typeface="Bebas Neue Regular" panose="00000500000000000000" pitchFamily="50" charset="0"/>
              </a:rPr>
              <a:t> </a:t>
            </a:r>
            <a:r>
              <a:rPr lang="es-ES" sz="2400" spc="300" dirty="0" err="1" smtClean="0">
                <a:latin typeface="Bebas Neue Regular" panose="00000500000000000000" pitchFamily="50" charset="0"/>
              </a:rPr>
              <a:t>np</a:t>
            </a:r>
            <a:r>
              <a:rPr lang="es-ES" sz="2400" spc="300" dirty="0" smtClean="0">
                <a:latin typeface="Bebas Neue Regular" panose="00000500000000000000" pitchFamily="50" charset="0"/>
              </a:rPr>
              <a:t> - </a:t>
            </a:r>
            <a:r>
              <a:rPr lang="es-ES" sz="2400" spc="300" dirty="0" err="1" smtClean="0">
                <a:latin typeface="Bebas Neue Regular" panose="00000500000000000000" pitchFamily="50" charset="0"/>
              </a:rPr>
              <a:t>cvital</a:t>
            </a:r>
            <a:endParaRPr lang="es-ES" sz="2400" spc="300" dirty="0">
              <a:latin typeface="Bebas Neue Regular" panose="00000500000000000000" pitchFamily="50" charset="0"/>
            </a:endParaRPr>
          </a:p>
        </p:txBody>
      </p:sp>
    </p:spTree>
    <p:extLst>
      <p:ext uri="{BB962C8B-B14F-4D97-AF65-F5344CB8AC3E}">
        <p14:creationId xmlns:p14="http://schemas.microsoft.com/office/powerpoint/2010/main" val="1231748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2000074" y="3028268"/>
            <a:ext cx="6464590" cy="738215"/>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PRODUCTOS CUIDADO EN CASA</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3737418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9334116" y="5105922"/>
            <a:ext cx="100353" cy="461537"/>
          </a:xfrm>
          <a:prstGeom prst="rect">
            <a:avLst/>
          </a:prstGeom>
        </p:spPr>
        <p:txBody>
          <a:bodyPr vert="horz" wrap="square" lIns="0" tIns="0" rIns="0" bIns="0" rtlCol="0">
            <a:spAutoFit/>
          </a:bodyPr>
          <a:lstStyle/>
          <a:p>
            <a:pPr marL="21505">
              <a:lnSpc>
                <a:spcPts val="898"/>
              </a:lnSpc>
            </a:pPr>
            <a:fld id="{81D60167-4931-47E6-BA6A-407CBD079E47}" type="slidenum">
              <a:rPr sz="875" spc="6" dirty="0">
                <a:solidFill>
                  <a:srgbClr val="888888"/>
                </a:solidFill>
                <a:latin typeface="Carlito"/>
                <a:cs typeface="Carlito"/>
              </a:rPr>
              <a:pPr marL="21505">
                <a:lnSpc>
                  <a:spcPts val="898"/>
                </a:lnSpc>
              </a:pPr>
              <a:t>2</a:t>
            </a:fld>
            <a:endParaRPr sz="875">
              <a:latin typeface="Carlito"/>
              <a:cs typeface="Carlito"/>
            </a:endParaRPr>
          </a:p>
        </p:txBody>
      </p:sp>
      <p:sp>
        <p:nvSpPr>
          <p:cNvPr id="6" name="object 6"/>
          <p:cNvSpPr txBox="1"/>
          <p:nvPr/>
        </p:nvSpPr>
        <p:spPr>
          <a:xfrm>
            <a:off x="807104" y="1247097"/>
            <a:ext cx="3256461" cy="2436375"/>
          </a:xfrm>
          <a:prstGeom prst="rect">
            <a:avLst/>
          </a:prstGeom>
        </p:spPr>
        <p:txBody>
          <a:bodyPr vert="horz" wrap="square" lIns="0" tIns="131892" rIns="0" bIns="0" rtlCol="0">
            <a:spAutoFit/>
          </a:bodyPr>
          <a:lstStyle/>
          <a:p>
            <a:pPr marL="200712" indent="-193902">
              <a:spcBef>
                <a:spcPts val="1039"/>
              </a:spcBef>
              <a:buAutoNum type="arabicPeriod"/>
              <a:tabLst>
                <a:tab pos="201070" algn="l"/>
              </a:tabLst>
            </a:pPr>
            <a:r>
              <a:rPr lang="es-ES" dirty="0" smtClean="0">
                <a:latin typeface="Bebas Neue Regular" panose="00000500000000000000" pitchFamily="50" charset="0"/>
                <a:cs typeface="Carlito"/>
              </a:rPr>
              <a:t>PRESENTACIÓN CVITAL</a:t>
            </a:r>
          </a:p>
          <a:p>
            <a:pPr marL="200712" indent="-193902">
              <a:spcBef>
                <a:spcPts val="1039"/>
              </a:spcBef>
              <a:buAutoNum type="arabicPeriod"/>
              <a:tabLst>
                <a:tab pos="201070" algn="l"/>
              </a:tabLst>
            </a:pPr>
            <a:r>
              <a:rPr lang="es-ES" dirty="0">
                <a:latin typeface="Bebas Neue Regular" panose="00000500000000000000" pitchFamily="50" charset="0"/>
                <a:cs typeface="Carlito"/>
              </a:rPr>
              <a:t>OXIDACIÓN </a:t>
            </a:r>
            <a:r>
              <a:rPr lang="es-ES" dirty="0" smtClean="0">
                <a:latin typeface="Bebas Neue Regular" panose="00000500000000000000" pitchFamily="50" charset="0"/>
                <a:cs typeface="Carlito"/>
              </a:rPr>
              <a:t>DE LA PIEL</a:t>
            </a:r>
            <a:endParaRPr lang="es-ES" dirty="0">
              <a:latin typeface="Bebas Neue Regular" panose="00000500000000000000" pitchFamily="50" charset="0"/>
              <a:cs typeface="Carlito"/>
            </a:endParaRP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INGREDIENTES</a:t>
            </a:r>
            <a:endParaRPr dirty="0">
              <a:latin typeface="Bebas Neue Regular" panose="00000500000000000000" pitchFamily="50" charset="0"/>
              <a:cs typeface="Carlito"/>
            </a:endParaRP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PRODUCTOS CUIDADO EN CASA</a:t>
            </a: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PROGRAMA PROFESIONAL</a:t>
            </a:r>
          </a:p>
          <a:p>
            <a:pPr marL="200712" indent="-193902">
              <a:spcBef>
                <a:spcPts val="982"/>
              </a:spcBef>
              <a:buAutoNum type="arabicPeriod"/>
              <a:tabLst>
                <a:tab pos="201070" algn="l"/>
              </a:tabLst>
            </a:pPr>
            <a:r>
              <a:rPr lang="es-ES" dirty="0" smtClean="0">
                <a:latin typeface="Bebas Neue Regular" panose="00000500000000000000" pitchFamily="50" charset="0"/>
                <a:cs typeface="Carlito"/>
              </a:rPr>
              <a:t>NUEVA GENERACIÓN DE ANTIOXIDANTES</a:t>
            </a:r>
          </a:p>
        </p:txBody>
      </p:sp>
      <p:sp>
        <p:nvSpPr>
          <p:cNvPr id="10" name="Título 8"/>
          <p:cNvSpPr>
            <a:spLocks noGrp="1"/>
          </p:cNvSpPr>
          <p:nvPr>
            <p:ph type="title"/>
          </p:nvPr>
        </p:nvSpPr>
        <p:spPr>
          <a:xfrm>
            <a:off x="699718" y="444931"/>
            <a:ext cx="801501" cy="332270"/>
          </a:xfrm>
        </p:spPr>
        <p:txBody>
          <a:bodyPr/>
          <a:lstStyle/>
          <a:p>
            <a:r>
              <a:rPr lang="es-ES" sz="2399" spc="300" dirty="0" smtClean="0">
                <a:latin typeface="Bebas Neue Regular" panose="00000500000000000000" pitchFamily="50" charset="0"/>
              </a:rPr>
              <a:t>ÍNDICE</a:t>
            </a:r>
            <a:endParaRPr lang="es-ES" sz="2399" spc="300" dirty="0">
              <a:latin typeface="Bebas Neue Regular" panose="00000500000000000000" pitchFamily="50" charset="0"/>
            </a:endParaRPr>
          </a:p>
        </p:txBody>
      </p:sp>
    </p:spTree>
    <p:extLst>
      <p:ext uri="{BB962C8B-B14F-4D97-AF65-F5344CB8AC3E}">
        <p14:creationId xmlns:p14="http://schemas.microsoft.com/office/powerpoint/2010/main" val="469766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txBox="1"/>
          <p:nvPr/>
        </p:nvSpPr>
        <p:spPr>
          <a:xfrm>
            <a:off x="42504" y="1183377"/>
            <a:ext cx="1941476" cy="745697"/>
          </a:xfrm>
          <a:prstGeom prst="rect">
            <a:avLst/>
          </a:prstGeom>
        </p:spPr>
        <p:txBody>
          <a:bodyPr vert="horz" wrap="square" lIns="0" tIns="7168" rIns="0" bIns="0" rtlCol="0">
            <a:spAutoFit/>
          </a:bodyPr>
          <a:lstStyle/>
          <a:p>
            <a:pPr marL="6810" marR="2867" indent="2867" algn="ctr">
              <a:spcBef>
                <a:spcPts val="56"/>
              </a:spcBef>
            </a:pPr>
            <a:r>
              <a:rPr lang="es-ES" sz="1600" b="1" dirty="0" err="1">
                <a:latin typeface="TT Commons" panose="02000506040000020004" pitchFamily="50" charset="0"/>
                <a:cs typeface="Carlito"/>
              </a:rPr>
              <a:t>Serum</a:t>
            </a:r>
            <a:r>
              <a:rPr lang="es-ES" sz="1600" b="1" dirty="0">
                <a:latin typeface="TT Commons" panose="02000506040000020004" pitchFamily="50" charset="0"/>
                <a:cs typeface="Carlito"/>
              </a:rPr>
              <a:t> Triple Antioxidante Intensivo</a:t>
            </a:r>
            <a:endParaRPr sz="1600" b="1" dirty="0">
              <a:latin typeface="TT Commons" panose="02000506040000020004" pitchFamily="50" charset="0"/>
              <a:cs typeface="Carlito"/>
            </a:endParaRPr>
          </a:p>
        </p:txBody>
      </p:sp>
      <p:sp>
        <p:nvSpPr>
          <p:cNvPr id="42" name="Título 41"/>
          <p:cNvSpPr>
            <a:spLocks noGrp="1"/>
          </p:cNvSpPr>
          <p:nvPr>
            <p:ph type="title"/>
          </p:nvPr>
        </p:nvSpPr>
        <p:spPr>
          <a:xfrm>
            <a:off x="699717" y="444913"/>
            <a:ext cx="3148577" cy="332307"/>
          </a:xfrm>
        </p:spPr>
        <p:txBody>
          <a:bodyPr/>
          <a:lstStyle/>
          <a:p>
            <a:r>
              <a:rPr lang="es-ES" sz="2399" spc="300" dirty="0">
                <a:solidFill>
                  <a:schemeClr val="tx1"/>
                </a:solidFill>
                <a:latin typeface="Bebas Neue Regular" panose="00000500000000000000" pitchFamily="50" charset="0"/>
              </a:rPr>
              <a:t>Productos línea CVITAL</a:t>
            </a:r>
          </a:p>
        </p:txBody>
      </p:sp>
      <p:sp>
        <p:nvSpPr>
          <p:cNvPr id="51" name="object 9"/>
          <p:cNvSpPr/>
          <p:nvPr/>
        </p:nvSpPr>
        <p:spPr>
          <a:xfrm>
            <a:off x="183456" y="4704167"/>
            <a:ext cx="1445243" cy="53532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2" name="object 10"/>
          <p:cNvSpPr/>
          <p:nvPr/>
        </p:nvSpPr>
        <p:spPr>
          <a:xfrm>
            <a:off x="704556" y="4744877"/>
            <a:ext cx="1941476" cy="331166"/>
          </a:xfrm>
          <a:custGeom>
            <a:avLst/>
            <a:gdLst/>
            <a:ahLst/>
            <a:cxnLst/>
            <a:rect l="l" t="t" r="r" b="b"/>
            <a:pathLst>
              <a:path w="3439795" h="586740">
                <a:moveTo>
                  <a:pt x="0" y="97790"/>
                </a:moveTo>
                <a:lnTo>
                  <a:pt x="7684" y="59723"/>
                </a:lnTo>
                <a:lnTo>
                  <a:pt x="28640" y="28640"/>
                </a:lnTo>
                <a:lnTo>
                  <a:pt x="59723" y="7684"/>
                </a:lnTo>
                <a:lnTo>
                  <a:pt x="97789" y="0"/>
                </a:lnTo>
                <a:lnTo>
                  <a:pt x="3341878" y="0"/>
                </a:lnTo>
                <a:lnTo>
                  <a:pt x="3379928" y="7684"/>
                </a:lnTo>
                <a:lnTo>
                  <a:pt x="3411013" y="28640"/>
                </a:lnTo>
                <a:lnTo>
                  <a:pt x="3431978" y="59723"/>
                </a:lnTo>
                <a:lnTo>
                  <a:pt x="3439667" y="97790"/>
                </a:lnTo>
                <a:lnTo>
                  <a:pt x="3439667" y="488950"/>
                </a:lnTo>
                <a:lnTo>
                  <a:pt x="3431978" y="527011"/>
                </a:lnTo>
                <a:lnTo>
                  <a:pt x="3411013" y="558095"/>
                </a:lnTo>
                <a:lnTo>
                  <a:pt x="3379928" y="579054"/>
                </a:lnTo>
                <a:lnTo>
                  <a:pt x="3341878" y="586740"/>
                </a:lnTo>
                <a:lnTo>
                  <a:pt x="97789" y="586740"/>
                </a:lnTo>
                <a:lnTo>
                  <a:pt x="59723" y="579054"/>
                </a:lnTo>
                <a:lnTo>
                  <a:pt x="28640" y="558095"/>
                </a:lnTo>
                <a:lnTo>
                  <a:pt x="7684" y="527011"/>
                </a:lnTo>
                <a:lnTo>
                  <a:pt x="0" y="488950"/>
                </a:lnTo>
                <a:lnTo>
                  <a:pt x="0" y="97790"/>
                </a:lnTo>
                <a:close/>
              </a:path>
            </a:pathLst>
          </a:custGeom>
          <a:ln w="9144">
            <a:noFill/>
          </a:ln>
        </p:spPr>
        <p:txBody>
          <a:bodyPr wrap="square" lIns="0" tIns="0" rIns="0" bIns="0" rtlCol="0"/>
          <a:lstStyle/>
          <a:p>
            <a:endParaRPr sz="597"/>
          </a:p>
        </p:txBody>
      </p:sp>
      <p:sp>
        <p:nvSpPr>
          <p:cNvPr id="53" name="object 14"/>
          <p:cNvSpPr txBox="1"/>
          <p:nvPr/>
        </p:nvSpPr>
        <p:spPr>
          <a:xfrm>
            <a:off x="108492" y="4739812"/>
            <a:ext cx="1587132"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BIOLOGICAL TRIPLE ANTIOXIDANT</a:t>
            </a:r>
            <a:endParaRPr sz="1600" dirty="0">
              <a:solidFill>
                <a:schemeClr val="tx1">
                  <a:lumMod val="50000"/>
                  <a:lumOff val="50000"/>
                </a:schemeClr>
              </a:solidFill>
              <a:latin typeface="Bebas Neue Regular" panose="00000500000000000000" pitchFamily="50" charset="0"/>
              <a:cs typeface="Carlito"/>
            </a:endParaRPr>
          </a:p>
        </p:txBody>
      </p:sp>
      <p:sp>
        <p:nvSpPr>
          <p:cNvPr id="35" name="object 35"/>
          <p:cNvSpPr txBox="1"/>
          <p:nvPr/>
        </p:nvSpPr>
        <p:spPr>
          <a:xfrm>
            <a:off x="8050975" y="1184780"/>
            <a:ext cx="1941476" cy="499544"/>
          </a:xfrm>
          <a:prstGeom prst="rect">
            <a:avLst/>
          </a:prstGeom>
        </p:spPr>
        <p:txBody>
          <a:bodyPr vert="horz" wrap="square" lIns="0" tIns="7168" rIns="0" bIns="0" rtlCol="0">
            <a:spAutoFit/>
          </a:bodyPr>
          <a:lstStyle/>
          <a:p>
            <a:pPr marL="7168" marR="2867" indent="-717" algn="ctr">
              <a:spcBef>
                <a:spcPts val="56"/>
              </a:spcBef>
            </a:pPr>
            <a:r>
              <a:rPr lang="es-ES" sz="1600" b="1" dirty="0">
                <a:latin typeface="TT Commons" panose="02000506040000020004" pitchFamily="50" charset="0"/>
                <a:cs typeface="Carlito"/>
              </a:rPr>
              <a:t>Contorno de ojos </a:t>
            </a:r>
            <a:r>
              <a:rPr lang="es-ES" sz="1600" dirty="0">
                <a:latin typeface="TT Commons" panose="02000506040000020004" pitchFamily="50" charset="0"/>
                <a:cs typeface="Carlito"/>
              </a:rPr>
              <a:t>multivitamínico</a:t>
            </a:r>
            <a:endParaRPr sz="1600" dirty="0">
              <a:latin typeface="TT Commons" panose="02000506040000020004" pitchFamily="50" charset="0"/>
              <a:cs typeface="Carlito"/>
            </a:endParaRPr>
          </a:p>
        </p:txBody>
      </p:sp>
      <p:sp>
        <p:nvSpPr>
          <p:cNvPr id="46" name="object 9"/>
          <p:cNvSpPr/>
          <p:nvPr/>
        </p:nvSpPr>
        <p:spPr>
          <a:xfrm>
            <a:off x="8406651" y="4685539"/>
            <a:ext cx="1297402" cy="528397"/>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6" name="object 32"/>
          <p:cNvSpPr txBox="1"/>
          <p:nvPr/>
        </p:nvSpPr>
        <p:spPr>
          <a:xfrm>
            <a:off x="8406650" y="4728946"/>
            <a:ext cx="1297402"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CONTORNO MULTIVITAMÍNICO</a:t>
            </a:r>
            <a:endParaRPr sz="1600" dirty="0">
              <a:solidFill>
                <a:schemeClr val="tx1">
                  <a:lumMod val="50000"/>
                  <a:lumOff val="50000"/>
                </a:schemeClr>
              </a:solidFill>
              <a:latin typeface="Bebas Neue Regular" panose="00000500000000000000" pitchFamily="50" charset="0"/>
              <a:cs typeface="Carlito"/>
            </a:endParaRPr>
          </a:p>
        </p:txBody>
      </p:sp>
      <p:sp>
        <p:nvSpPr>
          <p:cNvPr id="24" name="object 24"/>
          <p:cNvSpPr txBox="1"/>
          <p:nvPr/>
        </p:nvSpPr>
        <p:spPr>
          <a:xfrm>
            <a:off x="6334668" y="1183377"/>
            <a:ext cx="1920210" cy="745697"/>
          </a:xfrm>
          <a:prstGeom prst="rect">
            <a:avLst/>
          </a:prstGeom>
        </p:spPr>
        <p:txBody>
          <a:bodyPr vert="horz" wrap="square" lIns="0" tIns="7168" rIns="0" bIns="0" rtlCol="0">
            <a:spAutoFit/>
          </a:bodyPr>
          <a:lstStyle/>
          <a:p>
            <a:pPr marL="7168" marR="2867" algn="ctr">
              <a:spcBef>
                <a:spcPts val="56"/>
              </a:spcBef>
            </a:pPr>
            <a:r>
              <a:rPr lang="es-ES" sz="1600" b="1" dirty="0">
                <a:latin typeface="TT Commons" panose="02000506040000020004" pitchFamily="50" charset="0"/>
                <a:cs typeface="Carlito"/>
              </a:rPr>
              <a:t>Crema y Gel </a:t>
            </a:r>
            <a:r>
              <a:rPr lang="es-ES" sz="1600" b="1" dirty="0" err="1">
                <a:latin typeface="TT Commons" panose="02000506040000020004" pitchFamily="50" charset="0"/>
                <a:cs typeface="Carlito"/>
              </a:rPr>
              <a:t>hidroprotector</a:t>
            </a:r>
            <a:r>
              <a:rPr lang="es-ES" sz="1600" b="1" dirty="0">
                <a:latin typeface="TT Commons" panose="02000506040000020004" pitchFamily="50" charset="0"/>
                <a:cs typeface="Carlito"/>
              </a:rPr>
              <a:t> </a:t>
            </a:r>
            <a:r>
              <a:rPr lang="es-ES" sz="1600" dirty="0">
                <a:latin typeface="TT Commons" panose="02000506040000020004" pitchFamily="50" charset="0"/>
                <a:cs typeface="Carlito"/>
              </a:rPr>
              <a:t>y antioxidante</a:t>
            </a:r>
            <a:endParaRPr sz="1600" dirty="0">
              <a:latin typeface="TT Commons" panose="02000506040000020004" pitchFamily="50" charset="0"/>
              <a:cs typeface="Carlito"/>
            </a:endParaRPr>
          </a:p>
        </p:txBody>
      </p:sp>
      <p:grpSp>
        <p:nvGrpSpPr>
          <p:cNvPr id="2" name="Grupo 1"/>
          <p:cNvGrpSpPr/>
          <p:nvPr/>
        </p:nvGrpSpPr>
        <p:grpSpPr>
          <a:xfrm>
            <a:off x="6789574" y="4655769"/>
            <a:ext cx="1357702" cy="550030"/>
            <a:chOff x="6026554" y="4699354"/>
            <a:chExt cx="1357702" cy="550030"/>
          </a:xfrm>
        </p:grpSpPr>
        <p:sp>
          <p:nvSpPr>
            <p:cNvPr id="47" name="object 9"/>
            <p:cNvSpPr/>
            <p:nvPr/>
          </p:nvSpPr>
          <p:spPr>
            <a:xfrm>
              <a:off x="6026554" y="4699354"/>
              <a:ext cx="1357702" cy="550029"/>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4" name="object 20"/>
            <p:cNvSpPr txBox="1"/>
            <p:nvPr/>
          </p:nvSpPr>
          <p:spPr>
            <a:xfrm>
              <a:off x="6047820" y="4736879"/>
              <a:ext cx="1336436" cy="512505"/>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GEL / CREMA </a:t>
              </a:r>
              <a:endParaRPr lang="es-ES" sz="1600" dirty="0" smtClean="0">
                <a:solidFill>
                  <a:schemeClr val="tx1">
                    <a:lumMod val="50000"/>
                    <a:lumOff val="50000"/>
                  </a:schemeClr>
                </a:solidFill>
                <a:latin typeface="Bebas Neue Regular" panose="00000500000000000000" pitchFamily="50" charset="0"/>
                <a:cs typeface="Carlito"/>
              </a:endParaRPr>
            </a:p>
            <a:p>
              <a:pPr marL="7168" algn="ctr">
                <a:spcBef>
                  <a:spcPts val="56"/>
                </a:spcBef>
              </a:pPr>
              <a:r>
                <a:rPr lang="es-ES" sz="1600" dirty="0" smtClean="0">
                  <a:solidFill>
                    <a:schemeClr val="tx1">
                      <a:lumMod val="50000"/>
                      <a:lumOff val="50000"/>
                    </a:schemeClr>
                  </a:solidFill>
                  <a:latin typeface="Bebas Neue Regular" panose="00000500000000000000" pitchFamily="50" charset="0"/>
                  <a:cs typeface="Carlito"/>
                </a:rPr>
                <a:t>HIDROPROTECTOR</a:t>
              </a:r>
              <a:endParaRPr sz="1600" dirty="0">
                <a:solidFill>
                  <a:schemeClr val="tx1">
                    <a:lumMod val="50000"/>
                    <a:lumOff val="50000"/>
                  </a:schemeClr>
                </a:solidFill>
                <a:latin typeface="Bebas Neue Regular" panose="00000500000000000000" pitchFamily="50" charset="0"/>
                <a:cs typeface="Carlito"/>
              </a:endParaRPr>
            </a:p>
          </p:txBody>
        </p:sp>
      </p:grpSp>
      <p:sp>
        <p:nvSpPr>
          <p:cNvPr id="25" name="object 25"/>
          <p:cNvSpPr txBox="1"/>
          <p:nvPr/>
        </p:nvSpPr>
        <p:spPr>
          <a:xfrm>
            <a:off x="3220171" y="1184780"/>
            <a:ext cx="1635092" cy="745902"/>
          </a:xfrm>
          <a:prstGeom prst="rect">
            <a:avLst/>
          </a:prstGeom>
        </p:spPr>
        <p:txBody>
          <a:bodyPr vert="horz" wrap="square" lIns="0" tIns="7168" rIns="0" bIns="0" rtlCol="0">
            <a:spAutoFit/>
          </a:bodyPr>
          <a:lstStyle/>
          <a:p>
            <a:pPr marL="6810" marR="2867" indent="2867" algn="ctr">
              <a:spcBef>
                <a:spcPts val="56"/>
              </a:spcBef>
            </a:pPr>
            <a:r>
              <a:rPr lang="es-ES" sz="1600" b="1" dirty="0">
                <a:latin typeface="TT Commons" panose="02000506040000020004" pitchFamily="50" charset="0"/>
                <a:cs typeface="Carlito"/>
              </a:rPr>
              <a:t>Complejo Protector </a:t>
            </a:r>
            <a:r>
              <a:rPr lang="es-ES" sz="1600" dirty="0">
                <a:latin typeface="TT Commons" panose="02000506040000020004" pitchFamily="50" charset="0"/>
                <a:cs typeface="Carlito"/>
              </a:rPr>
              <a:t>Triple Antioxidante</a:t>
            </a:r>
            <a:endParaRPr sz="1600" dirty="0">
              <a:latin typeface="TT Commons" panose="02000506040000020004" pitchFamily="50" charset="0"/>
              <a:cs typeface="Carlito"/>
            </a:endParaRPr>
          </a:p>
        </p:txBody>
      </p:sp>
      <p:sp>
        <p:nvSpPr>
          <p:cNvPr id="48" name="object 9"/>
          <p:cNvSpPr/>
          <p:nvPr/>
        </p:nvSpPr>
        <p:spPr>
          <a:xfrm>
            <a:off x="3209135" y="4698875"/>
            <a:ext cx="1448362" cy="528396"/>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55" name="object 26"/>
          <p:cNvSpPr txBox="1"/>
          <p:nvPr/>
        </p:nvSpPr>
        <p:spPr>
          <a:xfrm>
            <a:off x="3257222" y="4727592"/>
            <a:ext cx="1400275"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BLAST C ANTIOXIDANT CREAM</a:t>
            </a:r>
            <a:endParaRPr sz="1600" dirty="0">
              <a:solidFill>
                <a:schemeClr val="tx1">
                  <a:lumMod val="50000"/>
                  <a:lumOff val="50000"/>
                </a:schemeClr>
              </a:solidFill>
              <a:latin typeface="Bebas Neue Regular" panose="00000500000000000000" pitchFamily="50" charset="0"/>
              <a:cs typeface="Carlito"/>
            </a:endParaRPr>
          </a:p>
        </p:txBody>
      </p:sp>
      <p:sp>
        <p:nvSpPr>
          <p:cNvPr id="28" name="object 9"/>
          <p:cNvSpPr/>
          <p:nvPr/>
        </p:nvSpPr>
        <p:spPr>
          <a:xfrm>
            <a:off x="1763299" y="4698062"/>
            <a:ext cx="1252242" cy="547067"/>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38" name="object 14"/>
          <p:cNvSpPr txBox="1"/>
          <p:nvPr/>
        </p:nvSpPr>
        <p:spPr>
          <a:xfrm>
            <a:off x="1671489" y="4733708"/>
            <a:ext cx="1344052" cy="499681"/>
          </a:xfrm>
          <a:prstGeom prst="rect">
            <a:avLst/>
          </a:prstGeom>
        </p:spPr>
        <p:txBody>
          <a:bodyPr vert="horz" wrap="square" lIns="0" tIns="7168" rIns="0" bIns="0" rtlCol="0">
            <a:spAutoFit/>
          </a:bodyPr>
          <a:lstStyle/>
          <a:p>
            <a:pPr marL="7168" algn="ctr">
              <a:spcBef>
                <a:spcPts val="56"/>
              </a:spcBef>
            </a:pPr>
            <a:r>
              <a:rPr lang="es-ES" sz="1600" dirty="0">
                <a:solidFill>
                  <a:schemeClr val="tx1">
                    <a:lumMod val="50000"/>
                    <a:lumOff val="50000"/>
                  </a:schemeClr>
                </a:solidFill>
                <a:latin typeface="Bebas Neue Regular" panose="00000500000000000000" pitchFamily="50" charset="0"/>
                <a:cs typeface="Carlito"/>
              </a:rPr>
              <a:t>BLAST C VELVET SERUM</a:t>
            </a:r>
            <a:endParaRPr sz="1600" dirty="0">
              <a:solidFill>
                <a:schemeClr val="tx1">
                  <a:lumMod val="50000"/>
                  <a:lumOff val="50000"/>
                </a:schemeClr>
              </a:solidFill>
              <a:latin typeface="Bebas Neue Regular" panose="00000500000000000000" pitchFamily="50" charset="0"/>
              <a:cs typeface="Carlito"/>
            </a:endParaRPr>
          </a:p>
        </p:txBody>
      </p:sp>
      <p:sp>
        <p:nvSpPr>
          <p:cNvPr id="39" name="object 23"/>
          <p:cNvSpPr txBox="1"/>
          <p:nvPr/>
        </p:nvSpPr>
        <p:spPr>
          <a:xfrm>
            <a:off x="1521909" y="1187483"/>
            <a:ext cx="1941476" cy="758517"/>
          </a:xfrm>
          <a:prstGeom prst="rect">
            <a:avLst/>
          </a:prstGeom>
        </p:spPr>
        <p:txBody>
          <a:bodyPr vert="horz" wrap="square" lIns="0" tIns="7168" rIns="0" bIns="0" rtlCol="0">
            <a:spAutoFit/>
          </a:bodyPr>
          <a:lstStyle/>
          <a:p>
            <a:pPr marL="6810" marR="2867" indent="2867" algn="ctr">
              <a:spcBef>
                <a:spcPts val="56"/>
              </a:spcBef>
            </a:pPr>
            <a:r>
              <a:rPr lang="es-ES" sz="1600" b="1" dirty="0" err="1" smtClean="0">
                <a:latin typeface="TT Commons" panose="02000506040000020004" pitchFamily="50" charset="0"/>
                <a:cs typeface="Carlito"/>
              </a:rPr>
              <a:t>Serum</a:t>
            </a:r>
            <a:r>
              <a:rPr lang="es-ES" sz="1600" b="1" dirty="0" smtClean="0">
                <a:latin typeface="TT Commons" panose="02000506040000020004" pitchFamily="50" charset="0"/>
                <a:cs typeface="Carlito"/>
              </a:rPr>
              <a:t> Triple</a:t>
            </a:r>
            <a:endParaRPr lang="es-ES" sz="1600" b="1" dirty="0">
              <a:latin typeface="TT Commons" panose="02000506040000020004" pitchFamily="50" charset="0"/>
              <a:cs typeface="Carlito"/>
            </a:endParaRPr>
          </a:p>
          <a:p>
            <a:pPr marL="6810" marR="2867" indent="2867" algn="ctr">
              <a:spcBef>
                <a:spcPts val="56"/>
              </a:spcBef>
            </a:pPr>
            <a:r>
              <a:rPr lang="es-ES" sz="1600" b="1" dirty="0">
                <a:latin typeface="TT Commons" panose="02000506040000020004" pitchFamily="50" charset="0"/>
                <a:cs typeface="Carlito"/>
              </a:rPr>
              <a:t>Iluminador </a:t>
            </a:r>
            <a:r>
              <a:rPr lang="es-ES" sz="1600" i="1" dirty="0">
                <a:latin typeface="TT Commons" panose="02000506040000020004" pitchFamily="50" charset="0"/>
                <a:cs typeface="Carlito"/>
              </a:rPr>
              <a:t>Antioxidan</a:t>
            </a:r>
            <a:r>
              <a:rPr lang="es-ES" sz="1600" dirty="0">
                <a:latin typeface="TT Commons" panose="02000506040000020004" pitchFamily="50" charset="0"/>
                <a:cs typeface="Carlito"/>
              </a:rPr>
              <a:t>te</a:t>
            </a:r>
            <a:endParaRPr sz="1600" dirty="0">
              <a:latin typeface="TT Commons" panose="02000506040000020004" pitchFamily="50" charset="0"/>
              <a:cs typeface="Carlito"/>
            </a:endParaRPr>
          </a:p>
        </p:txBody>
      </p:sp>
      <p:pic>
        <p:nvPicPr>
          <p:cNvPr id="41" name="Imagen 40"/>
          <p:cNvPicPr>
            <a:picLocks noChangeAspect="1"/>
          </p:cNvPicPr>
          <p:nvPr/>
        </p:nvPicPr>
        <p:blipFill rotWithShape="1">
          <a:blip r:embed="rId2" cstate="print">
            <a:extLst>
              <a:ext uri="{28A0092B-C50C-407E-A947-70E740481C1C}">
                <a14:useLocalDpi xmlns:a14="http://schemas.microsoft.com/office/drawing/2010/main" val="0"/>
              </a:ext>
            </a:extLst>
          </a:blip>
          <a:srcRect r="54887"/>
          <a:stretch/>
        </p:blipFill>
        <p:spPr>
          <a:xfrm>
            <a:off x="1912995" y="2146244"/>
            <a:ext cx="857679" cy="2322888"/>
          </a:xfrm>
          <a:prstGeom prst="rect">
            <a:avLst/>
          </a:prstGeom>
        </p:spPr>
      </p:pic>
      <p:pic>
        <p:nvPicPr>
          <p:cNvPr id="43" name="Imagen 42"/>
          <p:cNvPicPr>
            <a:picLocks noChangeAspect="1"/>
          </p:cNvPicPr>
          <p:nvPr/>
        </p:nvPicPr>
        <p:blipFill rotWithShape="1">
          <a:blip r:embed="rId3" cstate="print">
            <a:extLst>
              <a:ext uri="{28A0092B-C50C-407E-A947-70E740481C1C}">
                <a14:useLocalDpi xmlns:a14="http://schemas.microsoft.com/office/drawing/2010/main" val="0"/>
              </a:ext>
            </a:extLst>
          </a:blip>
          <a:srcRect l="40798" t="25133" r="48274" b="20772"/>
          <a:stretch/>
        </p:blipFill>
        <p:spPr>
          <a:xfrm>
            <a:off x="8754394" y="2280642"/>
            <a:ext cx="660081" cy="2178268"/>
          </a:xfrm>
          <a:prstGeom prst="rect">
            <a:avLst/>
          </a:prstGeom>
        </p:spPr>
      </p:pic>
      <p:pic>
        <p:nvPicPr>
          <p:cNvPr id="44" name="Imagen 43"/>
          <p:cNvPicPr>
            <a:picLocks noChangeAspect="1"/>
          </p:cNvPicPr>
          <p:nvPr/>
        </p:nvPicPr>
        <p:blipFill rotWithShape="1">
          <a:blip r:embed="rId4" cstate="print">
            <a:extLst>
              <a:ext uri="{28A0092B-C50C-407E-A947-70E740481C1C}">
                <a14:useLocalDpi xmlns:a14="http://schemas.microsoft.com/office/drawing/2010/main" val="0"/>
              </a:ext>
            </a:extLst>
          </a:blip>
          <a:srcRect l="31503" t="54095" r="48826" b="21317"/>
          <a:stretch/>
        </p:blipFill>
        <p:spPr>
          <a:xfrm>
            <a:off x="3426697" y="3290375"/>
            <a:ext cx="1401663" cy="1168054"/>
          </a:xfrm>
          <a:prstGeom prst="rect">
            <a:avLst/>
          </a:prstGeom>
        </p:spPr>
      </p:pic>
      <p:pic>
        <p:nvPicPr>
          <p:cNvPr id="49" name="Imagen 48"/>
          <p:cNvPicPr>
            <a:picLocks noChangeAspect="1"/>
          </p:cNvPicPr>
          <p:nvPr/>
        </p:nvPicPr>
        <p:blipFill rotWithShape="1">
          <a:blip r:embed="rId5" cstate="print">
            <a:extLst>
              <a:ext uri="{28A0092B-C50C-407E-A947-70E740481C1C}">
                <a14:useLocalDpi xmlns:a14="http://schemas.microsoft.com/office/drawing/2010/main" val="0"/>
              </a:ext>
            </a:extLst>
          </a:blip>
          <a:srcRect t="25279" r="55673" b="17348"/>
          <a:stretch/>
        </p:blipFill>
        <p:spPr>
          <a:xfrm>
            <a:off x="180363" y="2111517"/>
            <a:ext cx="1388711" cy="2310283"/>
          </a:xfrm>
          <a:prstGeom prst="rect">
            <a:avLst/>
          </a:prstGeom>
        </p:spPr>
      </p:pic>
      <p:pic>
        <p:nvPicPr>
          <p:cNvPr id="26" name="Imagen 25"/>
          <p:cNvPicPr>
            <a:picLocks noChangeAspect="1"/>
          </p:cNvPicPr>
          <p:nvPr/>
        </p:nvPicPr>
        <p:blipFill rotWithShape="1">
          <a:blip r:embed="rId6" cstate="print">
            <a:extLst>
              <a:ext uri="{28A0092B-C50C-407E-A947-70E740481C1C}">
                <a14:useLocalDpi xmlns:a14="http://schemas.microsoft.com/office/drawing/2010/main" val="0"/>
              </a:ext>
            </a:extLst>
          </a:blip>
          <a:srcRect l="-1" r="56045"/>
          <a:stretch/>
        </p:blipFill>
        <p:spPr>
          <a:xfrm>
            <a:off x="6553606" y="1936306"/>
            <a:ext cx="1000850" cy="2729827"/>
          </a:xfrm>
          <a:prstGeom prst="rect">
            <a:avLst/>
          </a:prstGeom>
        </p:spPr>
      </p:pic>
      <p:pic>
        <p:nvPicPr>
          <p:cNvPr id="27" name="Imagen 26"/>
          <p:cNvPicPr>
            <a:picLocks noChangeAspect="1"/>
          </p:cNvPicPr>
          <p:nvPr/>
        </p:nvPicPr>
        <p:blipFill rotWithShape="1">
          <a:blip r:embed="rId7" cstate="print">
            <a:extLst>
              <a:ext uri="{28A0092B-C50C-407E-A947-70E740481C1C}">
                <a14:useLocalDpi xmlns:a14="http://schemas.microsoft.com/office/drawing/2010/main" val="0"/>
              </a:ext>
            </a:extLst>
          </a:blip>
          <a:srcRect r="54533"/>
          <a:stretch/>
        </p:blipFill>
        <p:spPr>
          <a:xfrm>
            <a:off x="7185296" y="1936305"/>
            <a:ext cx="1035256" cy="2729827"/>
          </a:xfrm>
          <a:prstGeom prst="rect">
            <a:avLst/>
          </a:prstGeom>
        </p:spPr>
      </p:pic>
      <p:pic>
        <p:nvPicPr>
          <p:cNvPr id="29" name="Imagen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5357" y="1938846"/>
            <a:ext cx="628807" cy="2619537"/>
          </a:xfrm>
          <a:prstGeom prst="rect">
            <a:avLst/>
          </a:prstGeom>
        </p:spPr>
      </p:pic>
      <p:grpSp>
        <p:nvGrpSpPr>
          <p:cNvPr id="30" name="Grupo 29"/>
          <p:cNvGrpSpPr/>
          <p:nvPr/>
        </p:nvGrpSpPr>
        <p:grpSpPr>
          <a:xfrm>
            <a:off x="4935791" y="4696580"/>
            <a:ext cx="1357702" cy="550029"/>
            <a:chOff x="6026554" y="4699354"/>
            <a:chExt cx="1357702" cy="550029"/>
          </a:xfrm>
        </p:grpSpPr>
        <p:sp>
          <p:nvSpPr>
            <p:cNvPr id="31" name="object 9"/>
            <p:cNvSpPr/>
            <p:nvPr/>
          </p:nvSpPr>
          <p:spPr>
            <a:xfrm>
              <a:off x="6026554" y="4699354"/>
              <a:ext cx="1357702" cy="550029"/>
            </a:xfrm>
            <a:custGeom>
              <a:avLst/>
              <a:gdLst/>
              <a:ahLst/>
              <a:cxnLst/>
              <a:rect l="l" t="t" r="r" b="b"/>
              <a:pathLst>
                <a:path w="3439795" h="586740">
                  <a:moveTo>
                    <a:pt x="3341878" y="0"/>
                  </a:moveTo>
                  <a:lnTo>
                    <a:pt x="97789" y="0"/>
                  </a:lnTo>
                  <a:lnTo>
                    <a:pt x="59723" y="7684"/>
                  </a:lnTo>
                  <a:lnTo>
                    <a:pt x="28640" y="28640"/>
                  </a:lnTo>
                  <a:lnTo>
                    <a:pt x="7684" y="59723"/>
                  </a:lnTo>
                  <a:lnTo>
                    <a:pt x="0" y="97790"/>
                  </a:lnTo>
                  <a:lnTo>
                    <a:pt x="0" y="488950"/>
                  </a:lnTo>
                  <a:lnTo>
                    <a:pt x="7684" y="527011"/>
                  </a:lnTo>
                  <a:lnTo>
                    <a:pt x="28640" y="558095"/>
                  </a:lnTo>
                  <a:lnTo>
                    <a:pt x="59723" y="579054"/>
                  </a:lnTo>
                  <a:lnTo>
                    <a:pt x="97789" y="586740"/>
                  </a:lnTo>
                  <a:lnTo>
                    <a:pt x="3341878" y="586740"/>
                  </a:lnTo>
                  <a:lnTo>
                    <a:pt x="3379928" y="579054"/>
                  </a:lnTo>
                  <a:lnTo>
                    <a:pt x="3411013" y="558095"/>
                  </a:lnTo>
                  <a:lnTo>
                    <a:pt x="3431978" y="527011"/>
                  </a:lnTo>
                  <a:lnTo>
                    <a:pt x="3439667" y="488950"/>
                  </a:lnTo>
                  <a:lnTo>
                    <a:pt x="3439667" y="97790"/>
                  </a:lnTo>
                  <a:lnTo>
                    <a:pt x="3431978" y="59723"/>
                  </a:lnTo>
                  <a:lnTo>
                    <a:pt x="3411013" y="28640"/>
                  </a:lnTo>
                  <a:lnTo>
                    <a:pt x="3379928" y="7684"/>
                  </a:lnTo>
                  <a:lnTo>
                    <a:pt x="3341878" y="0"/>
                  </a:lnTo>
                  <a:close/>
                </a:path>
              </a:pathLst>
            </a:custGeom>
            <a:solidFill>
              <a:srgbClr val="92D050">
                <a:alpha val="69804"/>
              </a:srgbClr>
            </a:solidFill>
            <a:ln>
              <a:noFill/>
            </a:ln>
          </p:spPr>
          <p:txBody>
            <a:bodyPr wrap="square" lIns="0" tIns="0" rIns="0" bIns="0" rtlCol="0"/>
            <a:lstStyle/>
            <a:p>
              <a:endParaRPr sz="597"/>
            </a:p>
          </p:txBody>
        </p:sp>
        <p:sp>
          <p:nvSpPr>
            <p:cNvPr id="32" name="object 20"/>
            <p:cNvSpPr txBox="1"/>
            <p:nvPr/>
          </p:nvSpPr>
          <p:spPr>
            <a:xfrm>
              <a:off x="6047820" y="4736879"/>
              <a:ext cx="1336436" cy="499681"/>
            </a:xfrm>
            <a:prstGeom prst="rect">
              <a:avLst/>
            </a:prstGeom>
          </p:spPr>
          <p:txBody>
            <a:bodyPr vert="horz" wrap="square" lIns="0" tIns="7168" rIns="0" bIns="0" rtlCol="0">
              <a:spAutoFit/>
            </a:bodyPr>
            <a:lstStyle/>
            <a:p>
              <a:pPr marL="7168" algn="ctr">
                <a:spcBef>
                  <a:spcPts val="56"/>
                </a:spcBef>
              </a:pPr>
              <a:r>
                <a:rPr lang="es-ES" sz="1600" dirty="0" err="1" smtClean="0">
                  <a:solidFill>
                    <a:schemeClr val="tx1">
                      <a:lumMod val="50000"/>
                      <a:lumOff val="50000"/>
                    </a:schemeClr>
                  </a:solidFill>
                  <a:latin typeface="Bebas Neue Regular" panose="00000500000000000000" pitchFamily="50" charset="0"/>
                  <a:cs typeface="Carlito"/>
                </a:rPr>
                <a:t>Blast</a:t>
              </a:r>
              <a:r>
                <a:rPr lang="es-ES" sz="1600" dirty="0" smtClean="0">
                  <a:solidFill>
                    <a:schemeClr val="tx1">
                      <a:lumMod val="50000"/>
                      <a:lumOff val="50000"/>
                    </a:schemeClr>
                  </a:solidFill>
                  <a:latin typeface="Bebas Neue Regular" panose="00000500000000000000" pitchFamily="50" charset="0"/>
                  <a:cs typeface="Carlito"/>
                </a:rPr>
                <a:t> </a:t>
              </a:r>
              <a:r>
                <a:rPr lang="es-ES" sz="1600" dirty="0" err="1" smtClean="0">
                  <a:solidFill>
                    <a:schemeClr val="tx1">
                      <a:lumMod val="50000"/>
                      <a:lumOff val="50000"/>
                    </a:schemeClr>
                  </a:solidFill>
                  <a:latin typeface="Bebas Neue Regular" panose="00000500000000000000" pitchFamily="50" charset="0"/>
                  <a:cs typeface="Carlito"/>
                </a:rPr>
                <a:t>antioxidant</a:t>
              </a:r>
              <a:r>
                <a:rPr lang="es-ES" sz="1600" dirty="0" smtClean="0">
                  <a:solidFill>
                    <a:schemeClr val="tx1">
                      <a:lumMod val="50000"/>
                      <a:lumOff val="50000"/>
                    </a:schemeClr>
                  </a:solidFill>
                  <a:latin typeface="Bebas Neue Regular" panose="00000500000000000000" pitchFamily="50" charset="0"/>
                  <a:cs typeface="Carlito"/>
                </a:rPr>
                <a:t> celular </a:t>
              </a:r>
              <a:r>
                <a:rPr lang="es-ES" sz="1600" dirty="0" err="1" smtClean="0">
                  <a:solidFill>
                    <a:schemeClr val="tx1">
                      <a:lumMod val="50000"/>
                      <a:lumOff val="50000"/>
                    </a:schemeClr>
                  </a:solidFill>
                  <a:latin typeface="Bebas Neue Regular" panose="00000500000000000000" pitchFamily="50" charset="0"/>
                  <a:cs typeface="Carlito"/>
                </a:rPr>
                <a:t>protection</a:t>
              </a:r>
              <a:endParaRPr lang="es-ES" sz="1600" dirty="0" smtClean="0">
                <a:solidFill>
                  <a:schemeClr val="tx1">
                    <a:lumMod val="50000"/>
                    <a:lumOff val="50000"/>
                  </a:schemeClr>
                </a:solidFill>
                <a:latin typeface="Bebas Neue Regular" panose="00000500000000000000" pitchFamily="50" charset="0"/>
                <a:cs typeface="Carlito"/>
              </a:endParaRPr>
            </a:p>
          </p:txBody>
        </p:sp>
      </p:grpSp>
      <p:sp>
        <p:nvSpPr>
          <p:cNvPr id="33" name="object 25"/>
          <p:cNvSpPr txBox="1"/>
          <p:nvPr/>
        </p:nvSpPr>
        <p:spPr>
          <a:xfrm>
            <a:off x="4772214" y="1174182"/>
            <a:ext cx="1635092" cy="745902"/>
          </a:xfrm>
          <a:prstGeom prst="rect">
            <a:avLst/>
          </a:prstGeom>
        </p:spPr>
        <p:txBody>
          <a:bodyPr vert="horz" wrap="square" lIns="0" tIns="7168" rIns="0" bIns="0" rtlCol="0">
            <a:spAutoFit/>
          </a:bodyPr>
          <a:lstStyle/>
          <a:p>
            <a:pPr marL="6810" marR="2867" indent="2867" algn="ctr">
              <a:spcBef>
                <a:spcPts val="56"/>
              </a:spcBef>
            </a:pPr>
            <a:r>
              <a:rPr lang="es-ES" sz="1600" b="1" dirty="0" smtClean="0">
                <a:latin typeface="TT Commons" panose="02000506040000020004" pitchFamily="50" charset="0"/>
                <a:cs typeface="Carlito"/>
              </a:rPr>
              <a:t>Crema Antioxidante</a:t>
            </a:r>
            <a:r>
              <a:rPr lang="es-ES" sz="1600" dirty="0" smtClean="0">
                <a:latin typeface="TT Commons" panose="02000506040000020004" pitchFamily="50" charset="0"/>
                <a:cs typeface="Carlito"/>
              </a:rPr>
              <a:t> con protección solar</a:t>
            </a:r>
            <a:endParaRPr sz="1600" dirty="0">
              <a:latin typeface="TT Commons" panose="02000506040000020004" pitchFamily="50" charset="0"/>
              <a:cs typeface="Carlito"/>
            </a:endParaRPr>
          </a:p>
        </p:txBody>
      </p:sp>
    </p:spTree>
    <p:extLst>
      <p:ext uri="{BB962C8B-B14F-4D97-AF65-F5344CB8AC3E}">
        <p14:creationId xmlns:p14="http://schemas.microsoft.com/office/powerpoint/2010/main" val="3761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2509716" y="1056506"/>
            <a:ext cx="6386707" cy="4154984"/>
          </a:xfrm>
          <a:prstGeom prst="rect">
            <a:avLst/>
          </a:prstGeom>
          <a:noFill/>
        </p:spPr>
        <p:txBody>
          <a:bodyPr wrap="square" rtlCol="0">
            <a:spAutoFit/>
          </a:bodyPr>
          <a:lstStyle/>
          <a:p>
            <a:pPr marL="342900" indent="-342900" algn="just"/>
            <a:r>
              <a:rPr lang="es-ES" sz="1200" b="1" dirty="0" smtClean="0">
                <a:solidFill>
                  <a:schemeClr val="tx1">
                    <a:lumMod val="65000"/>
                    <a:lumOff val="35000"/>
                  </a:schemeClr>
                </a:solidFill>
                <a:latin typeface="TT Commons" panose="02000506040000020004" pitchFamily="50" charset="0"/>
              </a:rPr>
              <a:t>SERUM 30ml + FLUIDO 15ml Acción Antioxidante</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INDICACIÓN:</a:t>
            </a:r>
          </a:p>
          <a:p>
            <a:pPr marL="342900" indent="-342900" algn="just"/>
            <a:r>
              <a:rPr lang="es-ES" sz="1200" dirty="0" smtClean="0">
                <a:solidFill>
                  <a:schemeClr val="tx1">
                    <a:lumMod val="65000"/>
                    <a:lumOff val="35000"/>
                  </a:schemeClr>
                </a:solidFill>
                <a:latin typeface="TT Commons" panose="02000506040000020004" pitchFamily="50" charset="0"/>
              </a:rPr>
              <a:t>Pieles que manifiestan deficiencias a causa de la oxidación. Pieles desvitalizadas. Ideal a partir de los 20 años. (No usar en pieles sensibles)</a:t>
            </a:r>
            <a:endParaRPr lang="es-ES" sz="1200" b="1" i="1" dirty="0" smtClean="0">
              <a:solidFill>
                <a:schemeClr val="tx1">
                  <a:lumMod val="65000"/>
                  <a:lumOff val="35000"/>
                </a:schemeClr>
              </a:solidFill>
              <a:latin typeface="TT Commons" panose="02000506040000020004" pitchFamily="50" charset="0"/>
            </a:endParaRP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ACCIÓN:</a:t>
            </a:r>
          </a:p>
          <a:p>
            <a:pPr marL="342900" indent="-342900" algn="just"/>
            <a:r>
              <a:rPr lang="es-ES" sz="1200" b="1" dirty="0" smtClean="0">
                <a:solidFill>
                  <a:schemeClr val="bg1">
                    <a:lumMod val="50000"/>
                  </a:schemeClr>
                </a:solidFill>
                <a:latin typeface="TT Commons" panose="02000506040000020004" pitchFamily="50" charset="0"/>
              </a:rPr>
              <a:t>Antioxidante: </a:t>
            </a:r>
            <a:r>
              <a:rPr lang="es-ES" sz="1200" dirty="0" smtClean="0">
                <a:solidFill>
                  <a:schemeClr val="tx1">
                    <a:lumMod val="65000"/>
                    <a:lumOff val="35000"/>
                  </a:schemeClr>
                </a:solidFill>
                <a:latin typeface="TT Commons" panose="02000506040000020004" pitchFamily="50" charset="0"/>
              </a:rPr>
              <a:t>El poder antioxidante de la vitamina c, es potenciado por su combinación con la vitamina e y el ácido lipoico, toda la célula está protegida de la oxidación.</a:t>
            </a:r>
          </a:p>
          <a:p>
            <a:pPr marL="342900" indent="-342900" algn="just">
              <a:buFont typeface="Arial" pitchFamily="34" charset="0"/>
              <a:buChar char="•"/>
            </a:pPr>
            <a:r>
              <a:rPr lang="es-ES" sz="1200" dirty="0" smtClean="0">
                <a:solidFill>
                  <a:schemeClr val="tx1">
                    <a:lumMod val="65000"/>
                    <a:lumOff val="35000"/>
                  </a:schemeClr>
                </a:solidFill>
                <a:latin typeface="TT Commons" panose="02000506040000020004" pitchFamily="50" charset="0"/>
              </a:rPr>
              <a:t>Pieles mixtas o grasas:  La vitamina C equilibra el pH y potencia la acción defensa de la piel.</a:t>
            </a:r>
          </a:p>
          <a:p>
            <a:pPr marL="342900" indent="-342900" algn="just">
              <a:buFont typeface="Arial" pitchFamily="34" charset="0"/>
              <a:buChar char="•"/>
            </a:pPr>
            <a:r>
              <a:rPr lang="es-ES" sz="1200" dirty="0" smtClean="0">
                <a:solidFill>
                  <a:schemeClr val="tx1">
                    <a:lumMod val="65000"/>
                    <a:lumOff val="35000"/>
                  </a:schemeClr>
                </a:solidFill>
                <a:latin typeface="TT Commons" panose="02000506040000020004" pitchFamily="50" charset="0"/>
              </a:rPr>
              <a:t>Pieles con manchas y ojeras: Se benefician por su acción despigmentante.</a:t>
            </a:r>
          </a:p>
          <a:p>
            <a:pPr marL="342900" indent="-342900" algn="just">
              <a:buFont typeface="Arial" pitchFamily="34" charset="0"/>
              <a:buChar char="•"/>
            </a:pPr>
            <a:r>
              <a:rPr lang="es-ES" sz="1200" dirty="0" smtClean="0">
                <a:solidFill>
                  <a:schemeClr val="tx1">
                    <a:lumMod val="65000"/>
                    <a:lumOff val="35000"/>
                  </a:schemeClr>
                </a:solidFill>
                <a:latin typeface="TT Commons" panose="02000506040000020004" pitchFamily="50" charset="0"/>
              </a:rPr>
              <a:t>Pieles secas: Proporciona iluminación y </a:t>
            </a:r>
            <a:r>
              <a:rPr lang="es-ES" sz="1200" dirty="0" err="1" smtClean="0">
                <a:solidFill>
                  <a:schemeClr val="tx1">
                    <a:lumMod val="65000"/>
                    <a:lumOff val="35000"/>
                  </a:schemeClr>
                </a:solidFill>
                <a:latin typeface="TT Commons" panose="02000506040000020004" pitchFamily="50" charset="0"/>
              </a:rPr>
              <a:t>vitalidid</a:t>
            </a:r>
            <a:r>
              <a:rPr lang="es-ES" sz="1200" dirty="0" smtClean="0">
                <a:solidFill>
                  <a:schemeClr val="tx1">
                    <a:lumMod val="65000"/>
                    <a:lumOff val="35000"/>
                  </a:schemeClr>
                </a:solidFill>
                <a:latin typeface="TT Commons" panose="02000506040000020004" pitchFamily="50" charset="0"/>
              </a:rPr>
              <a:t>, especialmente si se acompaña con ácido lipoico.</a:t>
            </a:r>
          </a:p>
          <a:p>
            <a:pPr marL="342900" indent="-342900" algn="just">
              <a:buFont typeface="Arial" pitchFamily="34" charset="0"/>
              <a:buChar char="•"/>
            </a:pPr>
            <a:r>
              <a:rPr lang="es-ES" sz="1200" dirty="0" smtClean="0">
                <a:solidFill>
                  <a:schemeClr val="tx1">
                    <a:lumMod val="65000"/>
                    <a:lumOff val="35000"/>
                  </a:schemeClr>
                </a:solidFill>
                <a:latin typeface="TT Commons" panose="02000506040000020004" pitchFamily="50" charset="0"/>
              </a:rPr>
              <a:t>Pieles envejecidas: La acción fotoprotectora y antioxidante de la vitamina e en conjunto con la vitamina c, es potenciada por el acido lipoico. </a:t>
            </a:r>
          </a:p>
          <a:p>
            <a:pPr marL="342900" indent="-342900" algn="just">
              <a:buFont typeface="Arial" pitchFamily="34" charset="0"/>
              <a:buChar char="•"/>
            </a:pPr>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MODO DE USO:</a:t>
            </a:r>
          </a:p>
          <a:p>
            <a:pPr marL="342900" indent="-342900" algn="just"/>
            <a:r>
              <a:rPr lang="es-ES" sz="1200" b="1" dirty="0" smtClean="0">
                <a:solidFill>
                  <a:schemeClr val="bg1">
                    <a:lumMod val="50000"/>
                  </a:schemeClr>
                </a:solidFill>
                <a:latin typeface="TT Commons" panose="02000506040000020004" pitchFamily="50" charset="0"/>
              </a:rPr>
              <a:t>Noche piel normal a seca</a:t>
            </a:r>
            <a:r>
              <a:rPr lang="es-ES" sz="1200" dirty="0" smtClean="0">
                <a:solidFill>
                  <a:schemeClr val="bg1">
                    <a:lumMod val="50000"/>
                  </a:schemeClr>
                </a:solidFill>
                <a:latin typeface="TT Commons" panose="02000506040000020004" pitchFamily="50" charset="0"/>
              </a:rPr>
              <a:t>:</a:t>
            </a:r>
            <a:r>
              <a:rPr lang="es-ES" sz="1200" dirty="0" smtClean="0">
                <a:solidFill>
                  <a:schemeClr val="tx1">
                    <a:lumMod val="65000"/>
                    <a:lumOff val="35000"/>
                  </a:schemeClr>
                </a:solidFill>
                <a:latin typeface="TT Commons" panose="02000506040000020004" pitchFamily="50" charset="0"/>
              </a:rPr>
              <a:t> Dos pulsaciones en la palma de la mano del </a:t>
            </a:r>
            <a:r>
              <a:rPr lang="es-ES" sz="1200" dirty="0" err="1" smtClean="0">
                <a:solidFill>
                  <a:schemeClr val="tx1">
                    <a:lumMod val="65000"/>
                    <a:lumOff val="35000"/>
                  </a:schemeClr>
                </a:solidFill>
                <a:latin typeface="TT Commons" panose="02000506040000020004" pitchFamily="50" charset="0"/>
              </a:rPr>
              <a:t>serum</a:t>
            </a:r>
            <a:r>
              <a:rPr lang="es-ES" sz="1200" dirty="0" smtClean="0">
                <a:solidFill>
                  <a:schemeClr val="tx1">
                    <a:lumMod val="65000"/>
                    <a:lumOff val="35000"/>
                  </a:schemeClr>
                </a:solidFill>
                <a:latin typeface="TT Commons" panose="02000506040000020004" pitchFamily="50" charset="0"/>
              </a:rPr>
              <a:t> + tres pulsaciones del fluido, mezclar de manera uniforme y aplicar</a:t>
            </a:r>
          </a:p>
          <a:p>
            <a:pPr marL="342900" indent="-342900" algn="just"/>
            <a:r>
              <a:rPr lang="es-ES" sz="1200" b="1" dirty="0" smtClean="0">
                <a:solidFill>
                  <a:schemeClr val="bg1">
                    <a:lumMod val="50000"/>
                  </a:schemeClr>
                </a:solidFill>
                <a:latin typeface="TT Commons" panose="02000506040000020004" pitchFamily="50" charset="0"/>
              </a:rPr>
              <a:t>Noche piel mixta a grasa</a:t>
            </a:r>
            <a:r>
              <a:rPr lang="es-ES" sz="1200" dirty="0" smtClean="0">
                <a:solidFill>
                  <a:schemeClr val="bg1">
                    <a:lumMod val="50000"/>
                  </a:schemeClr>
                </a:solidFill>
                <a:latin typeface="TT Commons" panose="02000506040000020004" pitchFamily="50" charset="0"/>
              </a:rPr>
              <a:t>:</a:t>
            </a:r>
            <a:r>
              <a:rPr lang="es-ES" sz="1200" dirty="0" smtClean="0">
                <a:solidFill>
                  <a:schemeClr val="tx1">
                    <a:lumMod val="65000"/>
                    <a:lumOff val="35000"/>
                  </a:schemeClr>
                </a:solidFill>
                <a:latin typeface="TT Commons" panose="02000506040000020004" pitchFamily="50" charset="0"/>
              </a:rPr>
              <a:t> Una pulsación en la palma de la mano del </a:t>
            </a:r>
            <a:r>
              <a:rPr lang="es-ES" sz="1200" dirty="0" err="1" smtClean="0">
                <a:solidFill>
                  <a:schemeClr val="tx1">
                    <a:lumMod val="65000"/>
                    <a:lumOff val="35000"/>
                  </a:schemeClr>
                </a:solidFill>
                <a:latin typeface="TT Commons" panose="02000506040000020004" pitchFamily="50" charset="0"/>
              </a:rPr>
              <a:t>serum</a:t>
            </a:r>
            <a:r>
              <a:rPr lang="es-ES" sz="1200" dirty="0" smtClean="0">
                <a:solidFill>
                  <a:schemeClr val="tx1">
                    <a:lumMod val="65000"/>
                    <a:lumOff val="35000"/>
                  </a:schemeClr>
                </a:solidFill>
                <a:latin typeface="TT Commons" panose="02000506040000020004" pitchFamily="50" charset="0"/>
              </a:rPr>
              <a:t> + dos pulsaciones del fluido, mezclar de manera uniforme y aplicar.</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TIPO DE PIEL: </a:t>
            </a:r>
            <a:r>
              <a:rPr lang="es-ES" sz="1200" dirty="0" smtClean="0">
                <a:solidFill>
                  <a:schemeClr val="tx1">
                    <a:lumMod val="65000"/>
                    <a:lumOff val="35000"/>
                  </a:schemeClr>
                </a:solidFill>
                <a:latin typeface="TT Commons" panose="02000506040000020004" pitchFamily="50" charset="0"/>
              </a:rPr>
              <a:t>Todas excepto sensibles</a:t>
            </a:r>
            <a:endParaRPr lang="es-ES" sz="1200" b="1" dirty="0" smtClean="0">
              <a:solidFill>
                <a:schemeClr val="tx1">
                  <a:lumMod val="65000"/>
                  <a:lumOff val="35000"/>
                </a:schemeClr>
              </a:solidFill>
              <a:latin typeface="TT Commons" panose="02000506040000020004" pitchFamily="50" charset="0"/>
            </a:endParaRPr>
          </a:p>
        </p:txBody>
      </p:sp>
      <p:sp>
        <p:nvSpPr>
          <p:cNvPr id="14" name="Título 8"/>
          <p:cNvSpPr>
            <a:spLocks noGrp="1"/>
          </p:cNvSpPr>
          <p:nvPr>
            <p:ph type="title"/>
          </p:nvPr>
        </p:nvSpPr>
        <p:spPr>
          <a:xfrm>
            <a:off x="698500" y="445037"/>
            <a:ext cx="803105" cy="332399"/>
          </a:xfrm>
        </p:spPr>
        <p:txBody>
          <a:bodyPr/>
          <a:lstStyle/>
          <a:p>
            <a:r>
              <a:rPr lang="es-ES" sz="2400" spc="300" dirty="0" smtClean="0">
                <a:latin typeface="Bebas Neue Regular" panose="00000500000000000000" pitchFamily="50" charset="0"/>
              </a:rPr>
              <a:t>índice</a:t>
            </a:r>
            <a:endParaRPr lang="es-ES" sz="2400" spc="300" dirty="0">
              <a:latin typeface="Bebas Neue Regular" panose="00000500000000000000" pitchFamily="50" charset="0"/>
            </a:endParaRPr>
          </a:p>
        </p:txBody>
      </p:sp>
      <p:sp>
        <p:nvSpPr>
          <p:cNvPr id="16" name="Título 8"/>
          <p:cNvSpPr txBox="1">
            <a:spLocks/>
          </p:cNvSpPr>
          <p:nvPr/>
        </p:nvSpPr>
        <p:spPr>
          <a:xfrm>
            <a:off x="698500" y="398871"/>
            <a:ext cx="5792996" cy="424732"/>
          </a:xfrm>
          <a:prstGeom prst="rect">
            <a:avLst/>
          </a:prstGeom>
          <a:solidFill>
            <a:schemeClr val="bg1"/>
          </a:solidFill>
        </p:spPr>
        <p:txBody>
          <a:bodyPr vert="horz" wrap="none" lIns="91440" tIns="45720" rIns="91440" bIns="45720" rtlCol="0" anchor="ctr">
            <a:spAutoFit/>
          </a:bodyPr>
          <a:lstStyle>
            <a:lvl1pPr algn="l" defTabSz="761741" rtl="0" eaLnBrk="1" latinLnBrk="0" hangingPunct="1">
              <a:lnSpc>
                <a:spcPct val="90000"/>
              </a:lnSpc>
              <a:spcBef>
                <a:spcPct val="0"/>
              </a:spcBef>
              <a:buNone/>
              <a:defRPr sz="2666" kern="2000" spc="125" baseline="0">
                <a:solidFill>
                  <a:schemeClr val="tx1"/>
                </a:solidFill>
                <a:latin typeface="Bebas Neue Regular" panose="00000500000000000000" pitchFamily="50" charset="0"/>
                <a:ea typeface="+mj-ea"/>
                <a:cs typeface="+mj-cs"/>
              </a:defRPr>
            </a:lvl1pPr>
          </a:lstStyle>
          <a:p>
            <a:r>
              <a:rPr lang="es-ES" sz="2400" spc="300" dirty="0" err="1" smtClean="0"/>
              <a:t>Biological</a:t>
            </a:r>
            <a:r>
              <a:rPr lang="es-ES" sz="2400" spc="300" dirty="0" smtClean="0"/>
              <a:t> triple </a:t>
            </a:r>
            <a:r>
              <a:rPr lang="es-ES" sz="2400" spc="300" dirty="0" err="1" smtClean="0"/>
              <a:t>antioxidant</a:t>
            </a:r>
            <a:r>
              <a:rPr lang="es-ES" sz="2400" spc="300" dirty="0" smtClean="0"/>
              <a:t> </a:t>
            </a:r>
            <a:r>
              <a:rPr lang="es-ES" sz="2400" spc="300" dirty="0" err="1" smtClean="0"/>
              <a:t>np</a:t>
            </a:r>
            <a:r>
              <a:rPr lang="es-ES" sz="2400" spc="300" dirty="0" smtClean="0"/>
              <a:t> - </a:t>
            </a:r>
            <a:r>
              <a:rPr lang="es-ES" sz="2400" spc="300" dirty="0" err="1" smtClean="0"/>
              <a:t>cvital</a:t>
            </a:r>
            <a:endParaRPr lang="es-ES" sz="2400" spc="3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25279" r="55673" b="17348"/>
          <a:stretch/>
        </p:blipFill>
        <p:spPr>
          <a:xfrm>
            <a:off x="399480" y="1632570"/>
            <a:ext cx="1864835" cy="3102371"/>
          </a:xfrm>
          <a:prstGeom prst="rect">
            <a:avLst/>
          </a:prstGeom>
        </p:spPr>
      </p:pic>
    </p:spTree>
    <p:extLst>
      <p:ext uri="{BB962C8B-B14F-4D97-AF65-F5344CB8AC3E}">
        <p14:creationId xmlns:p14="http://schemas.microsoft.com/office/powerpoint/2010/main" val="691055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6 CuadroTexto"/>
          <p:cNvSpPr txBox="1"/>
          <p:nvPr/>
        </p:nvSpPr>
        <p:spPr>
          <a:xfrm>
            <a:off x="2487712" y="1844927"/>
            <a:ext cx="6455027" cy="3539430"/>
          </a:xfrm>
          <a:prstGeom prst="rect">
            <a:avLst/>
          </a:prstGeom>
          <a:noFill/>
        </p:spPr>
        <p:txBody>
          <a:bodyPr wrap="square" rtlCol="0">
            <a:spAutoFit/>
          </a:bodyPr>
          <a:lstStyle/>
          <a:p>
            <a:pPr marL="342900" indent="-342900" algn="just"/>
            <a:r>
              <a:rPr lang="es-ES" sz="1400" b="1" dirty="0" smtClean="0">
                <a:solidFill>
                  <a:schemeClr val="tx1">
                    <a:lumMod val="65000"/>
                    <a:lumOff val="35000"/>
                  </a:schemeClr>
                </a:solidFill>
                <a:latin typeface="TT Commons" panose="02000506040000020004" pitchFamily="50" charset="0"/>
              </a:rPr>
              <a:t>CARACTERÍSTICAS</a:t>
            </a:r>
          </a:p>
          <a:p>
            <a:pPr marL="342900" indent="-342900" algn="just"/>
            <a:endParaRPr lang="es-ES" sz="1400" dirty="0" smtClean="0">
              <a:solidFill>
                <a:schemeClr val="tx1">
                  <a:lumMod val="65000"/>
                  <a:lumOff val="35000"/>
                </a:schemeClr>
              </a:solidFill>
              <a:latin typeface="TT Commons" panose="02000506040000020004" pitchFamily="50" charset="0"/>
            </a:endParaRPr>
          </a:p>
          <a:p>
            <a:pPr marL="342900" indent="-342900" algn="just"/>
            <a:r>
              <a:rPr lang="es-ES" sz="1400" b="1" dirty="0" smtClean="0">
                <a:solidFill>
                  <a:schemeClr val="tx1">
                    <a:lumMod val="65000"/>
                    <a:lumOff val="35000"/>
                  </a:schemeClr>
                </a:solidFill>
                <a:latin typeface="TT Commons" panose="02000506040000020004" pitchFamily="50" charset="0"/>
              </a:rPr>
              <a:t>Envase:</a:t>
            </a:r>
          </a:p>
          <a:p>
            <a:pPr marL="342900" indent="-342900" algn="just"/>
            <a:endParaRPr lang="es-ES" sz="1400" dirty="0" smtClean="0">
              <a:solidFill>
                <a:schemeClr val="tx1">
                  <a:lumMod val="65000"/>
                  <a:lumOff val="35000"/>
                </a:schemeClr>
              </a:solidFill>
              <a:latin typeface="TT Commons" panose="02000506040000020004" pitchFamily="50" charset="0"/>
            </a:endParaRPr>
          </a:p>
          <a:p>
            <a:pPr marL="342900" indent="-342900" algn="just"/>
            <a:r>
              <a:rPr lang="es-ES" sz="1400" dirty="0" smtClean="0">
                <a:solidFill>
                  <a:schemeClr val="tx1">
                    <a:lumMod val="65000"/>
                    <a:lumOff val="35000"/>
                  </a:schemeClr>
                </a:solidFill>
                <a:latin typeface="TT Commons" panose="02000506040000020004" pitchFamily="50" charset="0"/>
              </a:rPr>
              <a:t>Cuerpo: Frascos independientes que permite mantener por un lado la </a:t>
            </a:r>
            <a:r>
              <a:rPr lang="es-ES" sz="1400" dirty="0" err="1" smtClean="0">
                <a:solidFill>
                  <a:schemeClr val="tx1">
                    <a:lumMod val="65000"/>
                    <a:lumOff val="35000"/>
                  </a:schemeClr>
                </a:solidFill>
                <a:latin typeface="TT Commons" panose="02000506040000020004" pitchFamily="50" charset="0"/>
              </a:rPr>
              <a:t>vitamica</a:t>
            </a:r>
            <a:r>
              <a:rPr lang="es-ES" sz="1400" dirty="0" smtClean="0">
                <a:solidFill>
                  <a:schemeClr val="tx1">
                    <a:lumMod val="65000"/>
                    <a:lumOff val="35000"/>
                  </a:schemeClr>
                </a:solidFill>
                <a:latin typeface="TT Commons" panose="02000506040000020004" pitchFamily="50" charset="0"/>
              </a:rPr>
              <a:t> C de forma estable por mas tiempo y complementando el tratamiento con la mezcla externa de los ingredientes</a:t>
            </a:r>
          </a:p>
          <a:p>
            <a:pPr marL="342900" indent="-342900" algn="just"/>
            <a:r>
              <a:rPr lang="es-ES" sz="1400" dirty="0" smtClean="0">
                <a:solidFill>
                  <a:schemeClr val="tx1">
                    <a:lumMod val="65000"/>
                    <a:lumOff val="35000"/>
                  </a:schemeClr>
                </a:solidFill>
                <a:latin typeface="TT Commons" panose="02000506040000020004" pitchFamily="50" charset="0"/>
              </a:rPr>
              <a:t>Airless: Permite mantener la estabilidad de los productos, evita su oxidación.</a:t>
            </a:r>
          </a:p>
          <a:p>
            <a:pPr marL="342900" indent="-342900" algn="just"/>
            <a:endParaRPr lang="es-ES" sz="1400" dirty="0" smtClean="0">
              <a:solidFill>
                <a:schemeClr val="tx1">
                  <a:lumMod val="65000"/>
                  <a:lumOff val="35000"/>
                </a:schemeClr>
              </a:solidFill>
              <a:latin typeface="TT Commons" panose="02000506040000020004" pitchFamily="50" charset="0"/>
            </a:endParaRPr>
          </a:p>
          <a:p>
            <a:pPr marL="342900" indent="-342900" algn="just"/>
            <a:r>
              <a:rPr lang="es-ES" sz="1400" b="1" dirty="0" smtClean="0">
                <a:solidFill>
                  <a:schemeClr val="tx1">
                    <a:lumMod val="65000"/>
                    <a:lumOff val="35000"/>
                  </a:schemeClr>
                </a:solidFill>
                <a:latin typeface="TT Commons" panose="02000506040000020004" pitchFamily="50" charset="0"/>
              </a:rPr>
              <a:t>Color: </a:t>
            </a:r>
            <a:r>
              <a:rPr lang="es-ES" sz="1400" dirty="0" smtClean="0">
                <a:solidFill>
                  <a:schemeClr val="tx1">
                    <a:lumMod val="65000"/>
                    <a:lumOff val="35000"/>
                  </a:schemeClr>
                </a:solidFill>
                <a:latin typeface="TT Commons" panose="02000506040000020004" pitchFamily="50" charset="0"/>
              </a:rPr>
              <a:t>Transparente </a:t>
            </a:r>
            <a:r>
              <a:rPr lang="es-ES" sz="1400" dirty="0" err="1" smtClean="0">
                <a:solidFill>
                  <a:schemeClr val="tx1">
                    <a:lumMod val="65000"/>
                    <a:lumOff val="35000"/>
                  </a:schemeClr>
                </a:solidFill>
                <a:latin typeface="TT Commons" panose="02000506040000020004" pitchFamily="50" charset="0"/>
              </a:rPr>
              <a:t>serum</a:t>
            </a:r>
            <a:r>
              <a:rPr lang="es-ES" sz="1400" dirty="0" smtClean="0">
                <a:solidFill>
                  <a:schemeClr val="tx1">
                    <a:lumMod val="65000"/>
                    <a:lumOff val="35000"/>
                  </a:schemeClr>
                </a:solidFill>
                <a:latin typeface="TT Commons" panose="02000506040000020004" pitchFamily="50" charset="0"/>
              </a:rPr>
              <a:t> – Blanco fluido</a:t>
            </a:r>
          </a:p>
          <a:p>
            <a:pPr marL="342900" indent="-342900" algn="just"/>
            <a:endParaRPr lang="es-ES" sz="1400" dirty="0" smtClean="0">
              <a:solidFill>
                <a:schemeClr val="tx1">
                  <a:lumMod val="65000"/>
                  <a:lumOff val="35000"/>
                </a:schemeClr>
              </a:solidFill>
              <a:latin typeface="TT Commons" panose="02000506040000020004" pitchFamily="50" charset="0"/>
            </a:endParaRPr>
          </a:p>
          <a:p>
            <a:pPr marL="342900" indent="-342900" algn="just"/>
            <a:r>
              <a:rPr lang="es-ES" sz="1400" b="1" dirty="0" smtClean="0">
                <a:solidFill>
                  <a:schemeClr val="tx1">
                    <a:lumMod val="65000"/>
                    <a:lumOff val="35000"/>
                  </a:schemeClr>
                </a:solidFill>
                <a:latin typeface="TT Commons" panose="02000506040000020004" pitchFamily="50" charset="0"/>
              </a:rPr>
              <a:t>Tacto:  </a:t>
            </a:r>
            <a:r>
              <a:rPr lang="es-ES" sz="1400" dirty="0" smtClean="0">
                <a:solidFill>
                  <a:schemeClr val="tx1">
                    <a:lumMod val="65000"/>
                    <a:lumOff val="35000"/>
                  </a:schemeClr>
                </a:solidFill>
                <a:latin typeface="TT Commons" panose="02000506040000020004" pitchFamily="50" charset="0"/>
              </a:rPr>
              <a:t>Absorbsión inmediata que genera una sensación </a:t>
            </a:r>
            <a:r>
              <a:rPr lang="es-ES" sz="1400" b="1" i="1" dirty="0" smtClean="0">
                <a:solidFill>
                  <a:schemeClr val="tx1">
                    <a:lumMod val="65000"/>
                    <a:lumOff val="35000"/>
                  </a:schemeClr>
                </a:solidFill>
                <a:latin typeface="TT Commons" panose="02000506040000020004" pitchFamily="50" charset="0"/>
              </a:rPr>
              <a:t>sedosa. Luminosidad inmediata</a:t>
            </a:r>
            <a:endParaRPr lang="es-ES" sz="1400" b="1" dirty="0" smtClean="0">
              <a:solidFill>
                <a:schemeClr val="tx1">
                  <a:lumMod val="65000"/>
                  <a:lumOff val="35000"/>
                </a:schemeClr>
              </a:solidFill>
              <a:latin typeface="TT Commons" panose="02000506040000020004" pitchFamily="50" charset="0"/>
            </a:endParaRPr>
          </a:p>
          <a:p>
            <a:pPr marL="342900" indent="-342900" algn="just"/>
            <a:endParaRPr lang="es-ES" sz="1400" dirty="0" smtClean="0">
              <a:solidFill>
                <a:schemeClr val="tx1">
                  <a:lumMod val="65000"/>
                  <a:lumOff val="35000"/>
                </a:schemeClr>
              </a:solidFill>
              <a:latin typeface="TT Commons" panose="02000506040000020004" pitchFamily="50" charset="0"/>
            </a:endParaRPr>
          </a:p>
          <a:p>
            <a:pPr marL="342900" indent="-342900" algn="just"/>
            <a:endParaRPr lang="es-ES" sz="1400" dirty="0" smtClean="0">
              <a:solidFill>
                <a:schemeClr val="tx1">
                  <a:lumMod val="65000"/>
                  <a:lumOff val="35000"/>
                </a:schemeClr>
              </a:solidFill>
              <a:latin typeface="TT Commons" panose="02000506040000020004" pitchFamily="50" charset="0"/>
            </a:endParaRPr>
          </a:p>
          <a:p>
            <a:pPr marL="342900" indent="-342900" algn="just"/>
            <a:endParaRPr lang="es-ES" sz="1400" b="1" dirty="0" smtClean="0">
              <a:solidFill>
                <a:schemeClr val="tx1">
                  <a:lumMod val="65000"/>
                  <a:lumOff val="35000"/>
                </a:schemeClr>
              </a:solidFill>
              <a:latin typeface="TT Commons" panose="02000506040000020004" pitchFamily="50" charset="0"/>
            </a:endParaRPr>
          </a:p>
        </p:txBody>
      </p:sp>
      <p:sp>
        <p:nvSpPr>
          <p:cNvPr id="17" name="16 CuadroTexto"/>
          <p:cNvSpPr txBox="1"/>
          <p:nvPr/>
        </p:nvSpPr>
        <p:spPr>
          <a:xfrm>
            <a:off x="2127672" y="408434"/>
            <a:ext cx="7776864" cy="464871"/>
          </a:xfrm>
          <a:prstGeom prst="rect">
            <a:avLst/>
          </a:prstGeom>
          <a:noFill/>
        </p:spPr>
        <p:txBody>
          <a:bodyPr wrap="square" rtlCol="0">
            <a:spAutoFit/>
          </a:bodyPr>
          <a:lstStyle/>
          <a:p>
            <a:pPr marL="342900" indent="-342900">
              <a:lnSpc>
                <a:spcPct val="150000"/>
              </a:lnSpc>
            </a:pPr>
            <a:r>
              <a:rPr lang="es-ES" dirty="0" smtClean="0">
                <a:solidFill>
                  <a:schemeClr val="tx1">
                    <a:lumMod val="65000"/>
                    <a:lumOff val="35000"/>
                  </a:schemeClr>
                </a:solidFill>
              </a:rPr>
              <a:t>BIOLOGICAL TRIPLE ANTIOXIDANT NP - CVITAL</a:t>
            </a:r>
          </a:p>
        </p:txBody>
      </p:sp>
      <p:sp>
        <p:nvSpPr>
          <p:cNvPr id="14" name="Título 8"/>
          <p:cNvSpPr>
            <a:spLocks noGrp="1"/>
          </p:cNvSpPr>
          <p:nvPr>
            <p:ph type="title"/>
          </p:nvPr>
        </p:nvSpPr>
        <p:spPr>
          <a:xfrm>
            <a:off x="698500" y="398871"/>
            <a:ext cx="5792996" cy="424732"/>
          </a:xfrm>
        </p:spPr>
        <p:txBody>
          <a:bodyPr/>
          <a:lstStyle/>
          <a:p>
            <a:r>
              <a:rPr lang="es-ES" sz="2400" spc="300" dirty="0" err="1"/>
              <a:t>Biological</a:t>
            </a:r>
            <a:r>
              <a:rPr lang="es-ES" sz="2400" spc="300" dirty="0"/>
              <a:t> triple </a:t>
            </a:r>
            <a:r>
              <a:rPr lang="es-ES" sz="2400" spc="300" dirty="0" err="1"/>
              <a:t>antioxidant</a:t>
            </a:r>
            <a:r>
              <a:rPr lang="es-ES" sz="2400" spc="300" dirty="0"/>
              <a:t> </a:t>
            </a:r>
            <a:r>
              <a:rPr lang="es-ES" sz="2400" spc="300" dirty="0" err="1"/>
              <a:t>np</a:t>
            </a:r>
            <a:r>
              <a:rPr lang="es-ES" sz="2400" spc="300" dirty="0"/>
              <a:t> - </a:t>
            </a:r>
            <a:r>
              <a:rPr lang="es-ES" sz="2400" spc="300" dirty="0" err="1" smtClean="0"/>
              <a:t>cvital</a:t>
            </a:r>
            <a:endParaRPr lang="es-ES" sz="2400" spc="300" dirty="0">
              <a:latin typeface="Bebas Neue Regular" panose="00000500000000000000" pitchFamily="50"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25279" r="55673" b="17348"/>
          <a:stretch/>
        </p:blipFill>
        <p:spPr>
          <a:xfrm>
            <a:off x="399480" y="1632570"/>
            <a:ext cx="1864835" cy="3102371"/>
          </a:xfrm>
          <a:prstGeom prst="rect">
            <a:avLst/>
          </a:prstGeom>
        </p:spPr>
      </p:pic>
    </p:spTree>
    <p:extLst>
      <p:ext uri="{BB962C8B-B14F-4D97-AF65-F5344CB8AC3E}">
        <p14:creationId xmlns:p14="http://schemas.microsoft.com/office/powerpoint/2010/main" val="678207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90722"/>
            <a:ext cx="6192688" cy="4062651"/>
          </a:xfrm>
          <a:prstGeom prst="rect">
            <a:avLst/>
          </a:prstGeom>
          <a:noFill/>
        </p:spPr>
        <p:txBody>
          <a:bodyPr wrap="square" rtlCol="0">
            <a:spAutoFit/>
          </a:bodyPr>
          <a:lstStyle/>
          <a:p>
            <a:pPr marL="342900" indent="-342900" algn="just"/>
            <a:r>
              <a:rPr lang="es-ES" sz="1200" b="1" dirty="0" smtClean="0">
                <a:solidFill>
                  <a:schemeClr val="tx1">
                    <a:lumMod val="65000"/>
                    <a:lumOff val="35000"/>
                  </a:schemeClr>
                </a:solidFill>
                <a:latin typeface="TT Commons" panose="02000506040000020004" pitchFamily="50" charset="0"/>
              </a:rPr>
              <a:t>GEL DÍA 50ml Acción Antioxidante</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INDICACIÓN:</a:t>
            </a:r>
          </a:p>
          <a:p>
            <a:pPr marL="342900" indent="-342900" algn="just"/>
            <a:r>
              <a:rPr lang="es-ES" sz="1200" dirty="0" smtClean="0">
                <a:solidFill>
                  <a:schemeClr val="tx1">
                    <a:lumMod val="65000"/>
                    <a:lumOff val="35000"/>
                  </a:schemeClr>
                </a:solidFill>
                <a:latin typeface="TT Commons" panose="02000506040000020004" pitchFamily="50" charset="0"/>
              </a:rPr>
              <a:t>Hidratación de mixtas a grasas. Primeros signos del envejecimiento</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ACCIÓN:</a:t>
            </a:r>
          </a:p>
          <a:p>
            <a:pPr marL="342900" indent="-342900" algn="just">
              <a:buFont typeface="Arial" pitchFamily="34" charset="0"/>
              <a:buChar char="•"/>
            </a:pPr>
            <a:r>
              <a:rPr lang="es-ES_tradnl" altLang="es-ES_tradnl" sz="1200" dirty="0" smtClean="0">
                <a:solidFill>
                  <a:schemeClr val="tx1">
                    <a:lumMod val="65000"/>
                    <a:lumOff val="35000"/>
                  </a:schemeClr>
                </a:solidFill>
                <a:latin typeface="TT Commons" panose="02000506040000020004" pitchFamily="50" charset="0"/>
              </a:rPr>
              <a:t>Acelera la renovación celular de la piel realizando una acción protectora frente a los signos del paso del tiempo.</a:t>
            </a:r>
          </a:p>
          <a:p>
            <a:pPr marL="342900" indent="-342900" algn="just"/>
            <a:endParaRPr lang="es-ES" sz="1200" dirty="0" smtClean="0">
              <a:solidFill>
                <a:schemeClr val="tx1">
                  <a:lumMod val="65000"/>
                  <a:lumOff val="35000"/>
                </a:schemeClr>
              </a:solidFill>
              <a:latin typeface="TT Commons" panose="02000506040000020004" pitchFamily="50" charset="0"/>
            </a:endParaRPr>
          </a:p>
          <a:p>
            <a:pPr>
              <a:spcBef>
                <a:spcPct val="50000"/>
              </a:spcBef>
            </a:pPr>
            <a:r>
              <a:rPr lang="es-ES" sz="1200" b="1" dirty="0" smtClean="0">
                <a:solidFill>
                  <a:schemeClr val="tx1">
                    <a:lumMod val="65000"/>
                    <a:lumOff val="35000"/>
                  </a:schemeClr>
                </a:solidFill>
                <a:latin typeface="TT Commons" panose="02000506040000020004" pitchFamily="50" charset="0"/>
              </a:rPr>
              <a:t>INGREDIENTES:</a:t>
            </a:r>
            <a:r>
              <a:rPr lang="es-ES" altLang="es-ES_tradnl" sz="1200" dirty="0" smtClean="0">
                <a:solidFill>
                  <a:schemeClr val="tx1">
                    <a:lumMod val="65000"/>
                    <a:lumOff val="35000"/>
                  </a:schemeClr>
                </a:solidFill>
                <a:latin typeface="TT Commons" panose="02000506040000020004" pitchFamily="50" charset="0"/>
              </a:rPr>
              <a:t> *</a:t>
            </a:r>
            <a:r>
              <a:rPr lang="es-ES_tradnl" altLang="es-ES_tradnl" sz="1200" b="1" dirty="0" smtClean="0">
                <a:solidFill>
                  <a:schemeClr val="tx1">
                    <a:lumMod val="65000"/>
                    <a:lumOff val="35000"/>
                  </a:schemeClr>
                </a:solidFill>
                <a:latin typeface="TT Commons" panose="02000506040000020004" pitchFamily="50" charset="0"/>
              </a:rPr>
              <a:t>Extracto de Naranja  </a:t>
            </a:r>
            <a:r>
              <a:rPr lang="es-ES_tradnl" altLang="es-ES_tradnl" sz="1200" dirty="0" smtClean="0">
                <a:solidFill>
                  <a:schemeClr val="tx1">
                    <a:lumMod val="65000"/>
                    <a:lumOff val="35000"/>
                  </a:schemeClr>
                </a:solidFill>
                <a:latin typeface="TT Commons" panose="02000506040000020004" pitchFamily="50" charset="0"/>
              </a:rPr>
              <a:t>2%,  Ácido Lipoico 0,5%, </a:t>
            </a:r>
            <a:r>
              <a:rPr lang="es-ES_tradnl" altLang="es-ES_tradnl" sz="1200" dirty="0" smtClean="0">
                <a:solidFill>
                  <a:schemeClr val="tx1">
                    <a:lumMod val="65000"/>
                    <a:lumOff val="35000"/>
                  </a:schemeClr>
                </a:solidFill>
                <a:latin typeface="TT Commons" panose="02000506040000020004" pitchFamily="50" charset="0"/>
              </a:rPr>
              <a:t>*</a:t>
            </a:r>
            <a:r>
              <a:rPr lang="es-ES_tradnl" altLang="es-ES_tradnl" sz="1200" b="1" dirty="0" smtClean="0">
                <a:solidFill>
                  <a:schemeClr val="tx1">
                    <a:lumMod val="65000"/>
                    <a:lumOff val="35000"/>
                  </a:schemeClr>
                </a:solidFill>
                <a:latin typeface="TT Commons" panose="02000506040000020004" pitchFamily="50" charset="0"/>
              </a:rPr>
              <a:t>Acido </a:t>
            </a:r>
            <a:r>
              <a:rPr lang="es-ES_tradnl" altLang="es-ES_tradnl" sz="1200" b="1" dirty="0" err="1" smtClean="0">
                <a:solidFill>
                  <a:schemeClr val="tx1">
                    <a:lumMod val="65000"/>
                    <a:lumOff val="35000"/>
                  </a:schemeClr>
                </a:solidFill>
                <a:latin typeface="TT Commons" panose="02000506040000020004" pitchFamily="50" charset="0"/>
              </a:rPr>
              <a:t>glicólico</a:t>
            </a:r>
            <a:r>
              <a:rPr lang="es-ES_tradnl" altLang="es-ES_tradnl" sz="1200" b="1" dirty="0" smtClean="0">
                <a:solidFill>
                  <a:schemeClr val="tx1">
                    <a:lumMod val="65000"/>
                    <a:lumOff val="35000"/>
                  </a:schemeClr>
                </a:solidFill>
                <a:latin typeface="TT Commons" panose="02000506040000020004" pitchFamily="50" charset="0"/>
              </a:rPr>
              <a:t> </a:t>
            </a:r>
            <a:r>
              <a:rPr lang="es-ES_tradnl" altLang="es-ES_tradnl" sz="1200" b="1" dirty="0" err="1" smtClean="0">
                <a:solidFill>
                  <a:schemeClr val="tx1">
                    <a:lumMod val="65000"/>
                    <a:lumOff val="35000"/>
                  </a:schemeClr>
                </a:solidFill>
                <a:latin typeface="TT Commons" panose="02000506040000020004" pitchFamily="50" charset="0"/>
              </a:rPr>
              <a:t>Ph</a:t>
            </a:r>
            <a:r>
              <a:rPr lang="es-ES_tradnl" altLang="es-ES_tradnl" sz="1200" b="1" dirty="0" smtClean="0">
                <a:solidFill>
                  <a:schemeClr val="tx1">
                    <a:lumMod val="65000"/>
                    <a:lumOff val="35000"/>
                  </a:schemeClr>
                </a:solidFill>
                <a:latin typeface="TT Commons" panose="02000506040000020004" pitchFamily="50" charset="0"/>
              </a:rPr>
              <a:t> </a:t>
            </a:r>
            <a:r>
              <a:rPr lang="es-ES_tradnl" altLang="es-ES_tradnl" sz="1200" b="1" dirty="0" smtClean="0">
                <a:solidFill>
                  <a:schemeClr val="tx1">
                    <a:lumMod val="65000"/>
                    <a:lumOff val="35000"/>
                  </a:schemeClr>
                </a:solidFill>
                <a:latin typeface="TT Commons" panose="02000506040000020004" pitchFamily="50" charset="0"/>
              </a:rPr>
              <a:t>5.5 </a:t>
            </a:r>
            <a:r>
              <a:rPr lang="es-ES_tradnl" altLang="es-ES_tradnl" sz="1200" dirty="0">
                <a:solidFill>
                  <a:schemeClr val="tx1">
                    <a:lumMod val="65000"/>
                    <a:lumOff val="35000"/>
                  </a:schemeClr>
                </a:solidFill>
                <a:latin typeface="TT Commons" panose="02000506040000020004" pitchFamily="50" charset="0"/>
              </a:rPr>
              <a:t>20 %</a:t>
            </a:r>
            <a:r>
              <a:rPr lang="es-ES_tradnl" altLang="es-ES_tradnl" sz="1200" b="1" dirty="0" smtClean="0">
                <a:solidFill>
                  <a:schemeClr val="tx1">
                    <a:lumMod val="65000"/>
                    <a:lumOff val="35000"/>
                  </a:schemeClr>
                </a:solidFill>
                <a:latin typeface="TT Commons" panose="02000506040000020004" pitchFamily="50" charset="0"/>
              </a:rPr>
              <a:t>  </a:t>
            </a:r>
            <a:r>
              <a:rPr lang="es-ES_tradnl" altLang="es-ES_tradnl" sz="1200" dirty="0" smtClean="0">
                <a:solidFill>
                  <a:schemeClr val="tx1">
                    <a:lumMod val="65000"/>
                    <a:lumOff val="35000"/>
                  </a:schemeClr>
                </a:solidFill>
                <a:latin typeface="TT Commons" panose="02000506040000020004" pitchFamily="50" charset="0"/>
              </a:rPr>
              <a:t>Vitamina E 0,4%</a:t>
            </a:r>
          </a:p>
          <a:p>
            <a:pPr marL="342900" indent="-342900" algn="just"/>
            <a:endParaRPr lang="es-ES" sz="1200" b="1"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MODO DE USO:</a:t>
            </a:r>
          </a:p>
          <a:p>
            <a:pPr marL="342900" indent="-342900" algn="just"/>
            <a:r>
              <a:rPr lang="es-ES" sz="1200" b="1" dirty="0" smtClean="0">
                <a:solidFill>
                  <a:schemeClr val="bg1">
                    <a:lumMod val="50000"/>
                  </a:schemeClr>
                </a:solidFill>
                <a:latin typeface="TT Commons" panose="02000506040000020004" pitchFamily="50" charset="0"/>
              </a:rPr>
              <a:t>Día</a:t>
            </a:r>
            <a:r>
              <a:rPr lang="es-ES" sz="1200" dirty="0" smtClean="0">
                <a:solidFill>
                  <a:schemeClr val="bg1">
                    <a:lumMod val="50000"/>
                  </a:schemeClr>
                </a:solidFill>
                <a:latin typeface="TT Commons" panose="02000506040000020004" pitchFamily="50" charset="0"/>
              </a:rPr>
              <a:t>:</a:t>
            </a:r>
            <a:r>
              <a:rPr lang="es-ES" sz="1200" dirty="0" smtClean="0">
                <a:solidFill>
                  <a:schemeClr val="tx1">
                    <a:lumMod val="65000"/>
                    <a:lumOff val="35000"/>
                  </a:schemeClr>
                </a:solidFill>
                <a:latin typeface="TT Commons" panose="02000506040000020004" pitchFamily="50" charset="0"/>
              </a:rPr>
              <a:t> Aplicar por la mañana, después de limpiar.</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TIPO DE PIEL</a:t>
            </a:r>
            <a:r>
              <a:rPr lang="es-ES" sz="1200" dirty="0" smtClean="0">
                <a:solidFill>
                  <a:schemeClr val="tx1">
                    <a:lumMod val="65000"/>
                    <a:lumOff val="35000"/>
                  </a:schemeClr>
                </a:solidFill>
                <a:latin typeface="TT Commons" panose="02000506040000020004" pitchFamily="50" charset="0"/>
              </a:rPr>
              <a:t>: Mixtas a grasas</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i="1" dirty="0" smtClean="0">
                <a:solidFill>
                  <a:schemeClr val="tx1">
                    <a:lumMod val="65000"/>
                    <a:lumOff val="35000"/>
                  </a:schemeClr>
                </a:solidFill>
                <a:latin typeface="TT Commons" panose="02000506040000020004" pitchFamily="50" charset="0"/>
              </a:rPr>
              <a:t>*El ácido </a:t>
            </a:r>
            <a:r>
              <a:rPr lang="es-ES" sz="1200" i="1" dirty="0" err="1" smtClean="0">
                <a:solidFill>
                  <a:schemeClr val="tx1">
                    <a:lumMod val="65000"/>
                    <a:lumOff val="35000"/>
                  </a:schemeClr>
                </a:solidFill>
                <a:latin typeface="TT Commons" panose="02000506040000020004" pitchFamily="50" charset="0"/>
              </a:rPr>
              <a:t>glicólico</a:t>
            </a:r>
            <a:r>
              <a:rPr lang="es-ES" sz="1200" i="1" dirty="0" smtClean="0">
                <a:solidFill>
                  <a:schemeClr val="tx1">
                    <a:lumMod val="65000"/>
                    <a:lumOff val="35000"/>
                  </a:schemeClr>
                </a:solidFill>
                <a:latin typeface="TT Commons" panose="02000506040000020004" pitchFamily="50" charset="0"/>
              </a:rPr>
              <a:t> tiene una acción exfoliante eliminando las células muertas que se acumulan en la superficie y tiene la capacidad de mantener la hidratación propia de la piel.</a:t>
            </a:r>
          </a:p>
          <a:p>
            <a:pPr marL="342900" indent="-342900" algn="just"/>
            <a:endParaRPr lang="es-ES" sz="1200" b="1" dirty="0" smtClean="0">
              <a:solidFill>
                <a:schemeClr val="tx1">
                  <a:lumMod val="65000"/>
                  <a:lumOff val="35000"/>
                </a:schemeClr>
              </a:solidFill>
              <a:latin typeface="TT Commons" panose="02000506040000020004" pitchFamily="50" charset="0"/>
            </a:endParaRPr>
          </a:p>
        </p:txBody>
      </p:sp>
      <p:sp>
        <p:nvSpPr>
          <p:cNvPr id="12" name="Título 8"/>
          <p:cNvSpPr>
            <a:spLocks noGrp="1"/>
          </p:cNvSpPr>
          <p:nvPr>
            <p:ph type="title"/>
          </p:nvPr>
        </p:nvSpPr>
        <p:spPr>
          <a:xfrm>
            <a:off x="698500" y="398871"/>
            <a:ext cx="3430747" cy="424732"/>
          </a:xfrm>
        </p:spPr>
        <p:txBody>
          <a:bodyPr/>
          <a:lstStyle/>
          <a:p>
            <a:r>
              <a:rPr lang="es-ES" sz="2400" spc="300" dirty="0" smtClean="0">
                <a:latin typeface="Bebas Neue Regular" panose="00000500000000000000" pitchFamily="50" charset="0"/>
              </a:rPr>
              <a:t>Gel </a:t>
            </a:r>
            <a:r>
              <a:rPr lang="es-ES" sz="2400" spc="300" dirty="0" err="1" smtClean="0">
                <a:latin typeface="Bebas Neue Regular" panose="00000500000000000000" pitchFamily="50" charset="0"/>
              </a:rPr>
              <a:t>hidroprotector</a:t>
            </a:r>
            <a:r>
              <a:rPr lang="es-ES" sz="2400" spc="300" dirty="0" smtClean="0">
                <a:latin typeface="Bebas Neue Regular" panose="00000500000000000000" pitchFamily="50" charset="0"/>
              </a:rPr>
              <a:t> día </a:t>
            </a:r>
            <a:endParaRPr lang="es-ES" sz="2400" spc="300" dirty="0">
              <a:latin typeface="Bebas Neue Regular" panose="00000500000000000000" pitchFamily="50" charset="0"/>
            </a:endParaRP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 r="56045"/>
          <a:stretch/>
        </p:blipFill>
        <p:spPr>
          <a:xfrm>
            <a:off x="724807" y="1128514"/>
            <a:ext cx="1496180" cy="4080843"/>
          </a:xfrm>
          <a:prstGeom prst="rect">
            <a:avLst/>
          </a:prstGeom>
        </p:spPr>
      </p:pic>
    </p:spTree>
    <p:extLst>
      <p:ext uri="{BB962C8B-B14F-4D97-AF65-F5344CB8AC3E}">
        <p14:creationId xmlns:p14="http://schemas.microsoft.com/office/powerpoint/2010/main" val="3545666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1728" y="1200522"/>
            <a:ext cx="6192688" cy="3970318"/>
          </a:xfrm>
          <a:prstGeom prst="rect">
            <a:avLst/>
          </a:prstGeom>
          <a:noFill/>
        </p:spPr>
        <p:txBody>
          <a:bodyPr wrap="square" rtlCol="0">
            <a:spAutoFit/>
          </a:bodyPr>
          <a:lstStyle/>
          <a:p>
            <a:pPr marL="342900" indent="-342900" algn="just"/>
            <a:r>
              <a:rPr lang="es-ES" sz="1200" b="1" dirty="0" smtClean="0">
                <a:solidFill>
                  <a:schemeClr val="tx1">
                    <a:lumMod val="65000"/>
                    <a:lumOff val="35000"/>
                  </a:schemeClr>
                </a:solidFill>
                <a:latin typeface="TT Commons" panose="02000506040000020004" pitchFamily="50" charset="0"/>
              </a:rPr>
              <a:t>CREMA DÍA 50ml Acción Antioxidante</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INDICACIÓN:</a:t>
            </a:r>
          </a:p>
          <a:p>
            <a:pPr marL="342900" indent="-342900" algn="just"/>
            <a:r>
              <a:rPr lang="es-ES" sz="1200" dirty="0" smtClean="0">
                <a:solidFill>
                  <a:schemeClr val="tx1">
                    <a:lumMod val="65000"/>
                    <a:lumOff val="35000"/>
                  </a:schemeClr>
                </a:solidFill>
                <a:latin typeface="TT Commons" panose="02000506040000020004" pitchFamily="50" charset="0"/>
              </a:rPr>
              <a:t>Ultra hidratación de pieles normales a secas. Primeros signos del envejecimiento</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ACCIÓN:</a:t>
            </a:r>
          </a:p>
          <a:p>
            <a:pPr marL="342900" indent="-342900" algn="just">
              <a:buFont typeface="Arial" pitchFamily="34" charset="0"/>
              <a:buChar char="•"/>
            </a:pPr>
            <a:r>
              <a:rPr lang="es-ES_tradnl" altLang="es-ES_tradnl" sz="1200" dirty="0" smtClean="0">
                <a:solidFill>
                  <a:schemeClr val="tx1">
                    <a:lumMod val="65000"/>
                    <a:lumOff val="35000"/>
                  </a:schemeClr>
                </a:solidFill>
                <a:latin typeface="TT Commons" panose="02000506040000020004" pitchFamily="50" charset="0"/>
              </a:rPr>
              <a:t>Acelera la renovación celular de la piel realizando una acción protectora frente a los signos del paso del tiempo.</a:t>
            </a:r>
          </a:p>
          <a:p>
            <a:pPr marL="342900" indent="-342900" algn="just"/>
            <a:endParaRPr lang="es-ES" sz="1200" dirty="0" smtClean="0">
              <a:solidFill>
                <a:schemeClr val="tx1">
                  <a:lumMod val="65000"/>
                  <a:lumOff val="35000"/>
                </a:schemeClr>
              </a:solidFill>
              <a:latin typeface="TT Commons" panose="02000506040000020004" pitchFamily="50" charset="0"/>
            </a:endParaRPr>
          </a:p>
          <a:p>
            <a:r>
              <a:rPr lang="es-ES" sz="1200" b="1" dirty="0" smtClean="0">
                <a:solidFill>
                  <a:schemeClr val="tx1">
                    <a:lumMod val="65000"/>
                    <a:lumOff val="35000"/>
                  </a:schemeClr>
                </a:solidFill>
                <a:latin typeface="TT Commons" panose="02000506040000020004" pitchFamily="50" charset="0"/>
              </a:rPr>
              <a:t>INGREDIENTES:</a:t>
            </a:r>
            <a:r>
              <a:rPr lang="es-ES_tradnl" altLang="es-ES_tradnl" sz="1200" dirty="0" smtClean="0">
                <a:latin typeface="TT Commons" panose="02000506040000020004" pitchFamily="50" charset="0"/>
              </a:rPr>
              <a:t> </a:t>
            </a:r>
            <a:r>
              <a:rPr lang="es-ES_tradnl" altLang="es-ES_tradnl" sz="1200" dirty="0" smtClean="0">
                <a:solidFill>
                  <a:schemeClr val="tx1">
                    <a:lumMod val="65000"/>
                    <a:lumOff val="35000"/>
                  </a:schemeClr>
                </a:solidFill>
                <a:latin typeface="TT Commons" panose="02000506040000020004" pitchFamily="50" charset="0"/>
              </a:rPr>
              <a:t>Extracto de Naranja  2%, *</a:t>
            </a:r>
            <a:r>
              <a:rPr lang="es-ES_tradnl" altLang="es-ES_tradnl" sz="1200" b="1" dirty="0" smtClean="0">
                <a:solidFill>
                  <a:schemeClr val="tx1">
                    <a:lumMod val="65000"/>
                    <a:lumOff val="35000"/>
                  </a:schemeClr>
                </a:solidFill>
                <a:latin typeface="TT Commons" panose="02000506040000020004" pitchFamily="50" charset="0"/>
              </a:rPr>
              <a:t>Aceite de Jojoba 0,5%, </a:t>
            </a:r>
            <a:r>
              <a:rPr lang="es-ES_tradnl" altLang="es-ES_tradnl" sz="1200" dirty="0" smtClean="0">
                <a:solidFill>
                  <a:schemeClr val="tx1">
                    <a:lumMod val="65000"/>
                    <a:lumOff val="35000"/>
                  </a:schemeClr>
                </a:solidFill>
                <a:latin typeface="TT Commons" panose="02000506040000020004" pitchFamily="50" charset="0"/>
              </a:rPr>
              <a:t>Ácido Lipoico 0,5%, Vitamina E  0,2%, </a:t>
            </a:r>
            <a:r>
              <a:rPr lang="es-ES_tradnl" altLang="es-ES_tradnl" sz="1200" b="1" dirty="0" smtClean="0">
                <a:solidFill>
                  <a:schemeClr val="tx1">
                    <a:lumMod val="65000"/>
                    <a:lumOff val="35000"/>
                  </a:schemeClr>
                </a:solidFill>
                <a:latin typeface="TT Commons" panose="02000506040000020004" pitchFamily="50" charset="0"/>
              </a:rPr>
              <a:t>Ácido </a:t>
            </a:r>
            <a:r>
              <a:rPr lang="es-ES_tradnl" altLang="es-ES_tradnl" sz="1200" b="1" dirty="0" err="1" smtClean="0">
                <a:solidFill>
                  <a:schemeClr val="tx1">
                    <a:lumMod val="65000"/>
                    <a:lumOff val="35000"/>
                  </a:schemeClr>
                </a:solidFill>
                <a:latin typeface="TT Commons" panose="02000506040000020004" pitchFamily="50" charset="0"/>
              </a:rPr>
              <a:t>Glicólico</a:t>
            </a:r>
            <a:r>
              <a:rPr lang="es-ES_tradnl" altLang="es-ES_tradnl" sz="1200" b="1" dirty="0" smtClean="0">
                <a:solidFill>
                  <a:schemeClr val="tx1">
                    <a:lumMod val="65000"/>
                    <a:lumOff val="35000"/>
                  </a:schemeClr>
                </a:solidFill>
                <a:latin typeface="TT Commons" panose="02000506040000020004" pitchFamily="50" charset="0"/>
              </a:rPr>
              <a:t> 4%</a:t>
            </a:r>
            <a:endParaRPr lang="es-ES" altLang="es-ES_tradnl" sz="1200" b="1" dirty="0" smtClean="0">
              <a:solidFill>
                <a:schemeClr val="tx1">
                  <a:lumMod val="65000"/>
                  <a:lumOff val="35000"/>
                </a:schemeClr>
              </a:solidFill>
              <a:latin typeface="TT Commons" panose="02000506040000020004" pitchFamily="50" charset="0"/>
            </a:endParaRPr>
          </a:p>
          <a:p>
            <a:pPr marL="342900" indent="-342900" algn="just"/>
            <a:endParaRPr lang="es-ES" sz="1200" b="1"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MODO DE USO:</a:t>
            </a:r>
          </a:p>
          <a:p>
            <a:pPr marL="342900" indent="-342900" algn="just"/>
            <a:r>
              <a:rPr lang="es-ES" sz="1200" b="1" dirty="0" smtClean="0">
                <a:solidFill>
                  <a:schemeClr val="bg1">
                    <a:lumMod val="50000"/>
                  </a:schemeClr>
                </a:solidFill>
                <a:latin typeface="TT Commons" panose="02000506040000020004" pitchFamily="50" charset="0"/>
              </a:rPr>
              <a:t>Día</a:t>
            </a:r>
            <a:r>
              <a:rPr lang="es-ES" sz="1200" dirty="0" smtClean="0">
                <a:solidFill>
                  <a:schemeClr val="bg1">
                    <a:lumMod val="50000"/>
                  </a:schemeClr>
                </a:solidFill>
                <a:latin typeface="TT Commons" panose="02000506040000020004" pitchFamily="50" charset="0"/>
              </a:rPr>
              <a:t>:</a:t>
            </a:r>
            <a:r>
              <a:rPr lang="es-ES" sz="1200" dirty="0" smtClean="0">
                <a:solidFill>
                  <a:schemeClr val="tx1">
                    <a:lumMod val="65000"/>
                    <a:lumOff val="35000"/>
                  </a:schemeClr>
                </a:solidFill>
                <a:latin typeface="TT Commons" panose="02000506040000020004" pitchFamily="50" charset="0"/>
              </a:rPr>
              <a:t> Aplicar por la mañana, después de limpiar.</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TIPO DE PIEL</a:t>
            </a:r>
            <a:r>
              <a:rPr lang="es-ES" sz="1200" dirty="0" smtClean="0">
                <a:solidFill>
                  <a:schemeClr val="tx1">
                    <a:lumMod val="65000"/>
                    <a:lumOff val="35000"/>
                  </a:schemeClr>
                </a:solidFill>
                <a:latin typeface="TT Commons" panose="02000506040000020004" pitchFamily="50" charset="0"/>
              </a:rPr>
              <a:t>: Normales a secas</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i="1" dirty="0" smtClean="0">
                <a:solidFill>
                  <a:schemeClr val="tx1">
                    <a:lumMod val="65000"/>
                    <a:lumOff val="35000"/>
                  </a:schemeClr>
                </a:solidFill>
                <a:latin typeface="TT Commons" panose="02000506040000020004" pitchFamily="50" charset="0"/>
              </a:rPr>
              <a:t>*El aceite de jojoba concentra grandes cantidades de </a:t>
            </a:r>
            <a:r>
              <a:rPr lang="es-ES" sz="1200" i="1" dirty="0" err="1" smtClean="0">
                <a:solidFill>
                  <a:schemeClr val="tx1">
                    <a:lumMod val="65000"/>
                    <a:lumOff val="35000"/>
                  </a:schemeClr>
                </a:solidFill>
                <a:latin typeface="TT Commons" panose="02000506040000020004" pitchFamily="50" charset="0"/>
              </a:rPr>
              <a:t>ceramidas</a:t>
            </a:r>
            <a:r>
              <a:rPr lang="es-ES" sz="1200" i="1" dirty="0" smtClean="0">
                <a:solidFill>
                  <a:schemeClr val="tx1">
                    <a:lumMod val="65000"/>
                    <a:lumOff val="35000"/>
                  </a:schemeClr>
                </a:solidFill>
                <a:latin typeface="TT Commons" panose="02000506040000020004" pitchFamily="50" charset="0"/>
              </a:rPr>
              <a:t>, unas sustancias oleosas que promueven la hidratación profunda de la piel sin dejar sensación de grasa</a:t>
            </a:r>
          </a:p>
          <a:p>
            <a:pPr marL="342900" indent="-342900" algn="just"/>
            <a:endParaRPr lang="es-ES" sz="1200" b="1" dirty="0" smtClean="0">
              <a:solidFill>
                <a:schemeClr val="tx1">
                  <a:lumMod val="65000"/>
                  <a:lumOff val="35000"/>
                </a:schemeClr>
              </a:solidFill>
              <a:latin typeface="TT Commons" panose="02000506040000020004" pitchFamily="50" charset="0"/>
            </a:endParaRPr>
          </a:p>
        </p:txBody>
      </p:sp>
      <p:sp>
        <p:nvSpPr>
          <p:cNvPr id="13" name="Título 8"/>
          <p:cNvSpPr>
            <a:spLocks noGrp="1"/>
          </p:cNvSpPr>
          <p:nvPr>
            <p:ph type="title"/>
          </p:nvPr>
        </p:nvSpPr>
        <p:spPr>
          <a:xfrm>
            <a:off x="698500" y="398871"/>
            <a:ext cx="3895618" cy="424732"/>
          </a:xfrm>
        </p:spPr>
        <p:txBody>
          <a:bodyPr/>
          <a:lstStyle/>
          <a:p>
            <a:r>
              <a:rPr lang="es-ES" sz="2400" spc="300" dirty="0" smtClean="0">
                <a:latin typeface="Bebas Neue Regular" panose="00000500000000000000" pitchFamily="50" charset="0"/>
              </a:rPr>
              <a:t>Crema </a:t>
            </a:r>
            <a:r>
              <a:rPr lang="es-ES" sz="2400" spc="300" dirty="0" err="1" smtClean="0">
                <a:latin typeface="Bebas Neue Regular" panose="00000500000000000000" pitchFamily="50" charset="0"/>
              </a:rPr>
              <a:t>hidroprotectora</a:t>
            </a:r>
            <a:r>
              <a:rPr lang="es-ES" sz="2400" spc="300" dirty="0" smtClean="0">
                <a:latin typeface="Bebas Neue Regular" panose="00000500000000000000" pitchFamily="50" charset="0"/>
              </a:rPr>
              <a:t> día</a:t>
            </a:r>
            <a:endParaRPr lang="es-ES" sz="2400" spc="300" dirty="0">
              <a:latin typeface="Bebas Neue Regular" panose="00000500000000000000" pitchFamily="50"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r="54533"/>
          <a:stretch/>
        </p:blipFill>
        <p:spPr>
          <a:xfrm>
            <a:off x="698500" y="1093334"/>
            <a:ext cx="1547613" cy="4080843"/>
          </a:xfrm>
          <a:prstGeom prst="rect">
            <a:avLst/>
          </a:prstGeom>
        </p:spPr>
      </p:pic>
    </p:spTree>
    <p:extLst>
      <p:ext uri="{BB962C8B-B14F-4D97-AF65-F5344CB8AC3E}">
        <p14:creationId xmlns:p14="http://schemas.microsoft.com/office/powerpoint/2010/main" val="347689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559720" y="1146706"/>
            <a:ext cx="6336704" cy="4062651"/>
          </a:xfrm>
          <a:prstGeom prst="rect">
            <a:avLst/>
          </a:prstGeom>
          <a:noFill/>
        </p:spPr>
        <p:txBody>
          <a:bodyPr wrap="square" rtlCol="0">
            <a:spAutoFit/>
          </a:bodyPr>
          <a:lstStyle/>
          <a:p>
            <a:pPr marL="342900" indent="-342900" algn="just"/>
            <a:r>
              <a:rPr lang="es-ES" sz="1200" b="1" dirty="0" smtClean="0">
                <a:solidFill>
                  <a:schemeClr val="tx1">
                    <a:lumMod val="65000"/>
                    <a:lumOff val="35000"/>
                  </a:schemeClr>
                </a:solidFill>
                <a:latin typeface="TT Commons" panose="02000506040000020004" pitchFamily="50" charset="0"/>
              </a:rPr>
              <a:t>GEL - CREMA Contorno 15ml Acción Antioxidante y </a:t>
            </a:r>
            <a:r>
              <a:rPr lang="es-ES" sz="1200" b="1" dirty="0" err="1" smtClean="0">
                <a:solidFill>
                  <a:schemeClr val="tx1">
                    <a:lumMod val="65000"/>
                    <a:lumOff val="35000"/>
                  </a:schemeClr>
                </a:solidFill>
                <a:latin typeface="TT Commons" panose="02000506040000020004" pitchFamily="50" charset="0"/>
              </a:rPr>
              <a:t>antiojeras</a:t>
            </a:r>
            <a:endParaRPr lang="es-ES" sz="1200" b="1" dirty="0" smtClean="0">
              <a:solidFill>
                <a:schemeClr val="tx1">
                  <a:lumMod val="65000"/>
                  <a:lumOff val="35000"/>
                </a:schemeClr>
              </a:solidFill>
              <a:latin typeface="TT Commons" panose="02000506040000020004" pitchFamily="50" charset="0"/>
            </a:endParaRP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INDICACIÓN:</a:t>
            </a:r>
          </a:p>
          <a:p>
            <a:pPr marL="342900" indent="-342900" algn="just"/>
            <a:r>
              <a:rPr lang="es-ES" sz="1200" dirty="0" smtClean="0">
                <a:solidFill>
                  <a:schemeClr val="tx1">
                    <a:lumMod val="65000"/>
                    <a:lumOff val="35000"/>
                  </a:schemeClr>
                </a:solidFill>
                <a:latin typeface="TT Commons" panose="02000506040000020004" pitchFamily="50" charset="0"/>
              </a:rPr>
              <a:t>Primeros signos del envejecimiento, disminución de bolsas y ojeras</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ACCIÓN:</a:t>
            </a:r>
          </a:p>
          <a:p>
            <a:pPr marL="342900" indent="-342900" algn="just">
              <a:buFont typeface="Arial" pitchFamily="34" charset="0"/>
              <a:buChar char="•"/>
            </a:pPr>
            <a:r>
              <a:rPr lang="es-ES_tradnl" altLang="es-ES_tradnl" sz="1200" dirty="0" smtClean="0">
                <a:solidFill>
                  <a:schemeClr val="tx1">
                    <a:lumMod val="65000"/>
                    <a:lumOff val="35000"/>
                  </a:schemeClr>
                </a:solidFill>
                <a:latin typeface="TT Commons" panose="02000506040000020004" pitchFamily="50" charset="0"/>
              </a:rPr>
              <a:t>Tratamiento antioxidante específico que regenera, nutre e hidrata la zona del contorno del ojo. Previene y protege del envejecimiento prematuro.  </a:t>
            </a:r>
            <a:endParaRPr lang="es-ES" altLang="es-ES_tradnl" sz="1200" dirty="0" smtClean="0">
              <a:solidFill>
                <a:schemeClr val="tx1">
                  <a:lumMod val="65000"/>
                  <a:lumOff val="35000"/>
                </a:schemeClr>
              </a:solidFill>
              <a:latin typeface="TT Commons" panose="02000506040000020004" pitchFamily="50" charset="0"/>
            </a:endParaRPr>
          </a:p>
          <a:p>
            <a:pPr marL="342900" indent="-342900" algn="just"/>
            <a:endParaRPr lang="es-ES" sz="1200" dirty="0" smtClean="0">
              <a:solidFill>
                <a:schemeClr val="tx1">
                  <a:lumMod val="65000"/>
                  <a:lumOff val="35000"/>
                </a:schemeClr>
              </a:solidFill>
              <a:latin typeface="TT Commons" panose="02000506040000020004" pitchFamily="50" charset="0"/>
            </a:endParaRPr>
          </a:p>
          <a:p>
            <a:pPr>
              <a:spcBef>
                <a:spcPct val="50000"/>
              </a:spcBef>
            </a:pPr>
            <a:r>
              <a:rPr lang="es-ES" sz="1200" b="1" dirty="0" smtClean="0">
                <a:solidFill>
                  <a:schemeClr val="tx1">
                    <a:lumMod val="65000"/>
                    <a:lumOff val="35000"/>
                  </a:schemeClr>
                </a:solidFill>
                <a:latin typeface="TT Commons" panose="02000506040000020004" pitchFamily="50" charset="0"/>
              </a:rPr>
              <a:t>INGREDIENTES:</a:t>
            </a:r>
            <a:r>
              <a:rPr lang="es-ES_tradnl" altLang="es-ES_tradnl" sz="1200" dirty="0" smtClean="0">
                <a:solidFill>
                  <a:schemeClr val="tx1">
                    <a:lumMod val="65000"/>
                    <a:lumOff val="35000"/>
                  </a:schemeClr>
                </a:solidFill>
                <a:latin typeface="TT Commons" panose="02000506040000020004" pitchFamily="50" charset="0"/>
              </a:rPr>
              <a:t>Extracto de Naranja 0,5%, Vitamina A 0,20%, Vitamina E 0,25%, MDI </a:t>
            </a:r>
            <a:r>
              <a:rPr lang="es-ES_tradnl" altLang="es-ES_tradnl" sz="1200" dirty="0" err="1" smtClean="0">
                <a:solidFill>
                  <a:schemeClr val="tx1">
                    <a:lumMod val="65000"/>
                    <a:lumOff val="35000"/>
                  </a:schemeClr>
                </a:solidFill>
                <a:latin typeface="TT Commons" panose="02000506040000020004" pitchFamily="50" charset="0"/>
              </a:rPr>
              <a:t>complex</a:t>
            </a:r>
            <a:r>
              <a:rPr lang="es-ES" altLang="es-ES_tradnl" sz="1200" dirty="0" smtClean="0">
                <a:solidFill>
                  <a:schemeClr val="tx1">
                    <a:lumMod val="65000"/>
                    <a:lumOff val="35000"/>
                  </a:schemeClr>
                </a:solidFill>
                <a:latin typeface="TT Commons" panose="02000506040000020004" pitchFamily="50" charset="0"/>
              </a:rPr>
              <a:t>® </a:t>
            </a:r>
            <a:r>
              <a:rPr lang="es-ES_tradnl" altLang="es-ES_tradnl" sz="1200" dirty="0" smtClean="0">
                <a:solidFill>
                  <a:schemeClr val="tx1">
                    <a:lumMod val="65000"/>
                    <a:lumOff val="35000"/>
                  </a:schemeClr>
                </a:solidFill>
                <a:latin typeface="TT Commons" panose="02000506040000020004" pitchFamily="50" charset="0"/>
              </a:rPr>
              <a:t> 1%, Alfa-</a:t>
            </a:r>
            <a:r>
              <a:rPr lang="es-ES_tradnl" altLang="es-ES_tradnl" sz="1200" dirty="0" err="1" smtClean="0">
                <a:solidFill>
                  <a:schemeClr val="tx1">
                    <a:lumMod val="65000"/>
                    <a:lumOff val="35000"/>
                  </a:schemeClr>
                </a:solidFill>
                <a:latin typeface="TT Commons" panose="02000506040000020004" pitchFamily="50" charset="0"/>
              </a:rPr>
              <a:t>Bisabolol</a:t>
            </a:r>
            <a:r>
              <a:rPr lang="es-ES_tradnl" altLang="es-ES_tradnl" sz="1200" dirty="0" smtClean="0">
                <a:solidFill>
                  <a:schemeClr val="tx1">
                    <a:lumMod val="65000"/>
                    <a:lumOff val="35000"/>
                  </a:schemeClr>
                </a:solidFill>
                <a:latin typeface="TT Commons" panose="02000506040000020004" pitchFamily="50" charset="0"/>
              </a:rPr>
              <a:t> 0,5% , Cafeína 2%, Pigmentos de interferencia</a:t>
            </a:r>
          </a:p>
          <a:p>
            <a:pPr marL="342900" indent="-342900" algn="just"/>
            <a:endParaRPr lang="es-ES" sz="1200" b="1"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MODO DE USO:</a:t>
            </a:r>
          </a:p>
          <a:p>
            <a:pPr marL="342900" indent="-342900" algn="just"/>
            <a:r>
              <a:rPr lang="es-ES" sz="1200" b="1" dirty="0" smtClean="0">
                <a:solidFill>
                  <a:schemeClr val="bg1">
                    <a:lumMod val="50000"/>
                  </a:schemeClr>
                </a:solidFill>
                <a:latin typeface="TT Commons" panose="02000506040000020004" pitchFamily="50" charset="0"/>
              </a:rPr>
              <a:t>Día y noche</a:t>
            </a:r>
            <a:r>
              <a:rPr lang="es-ES" sz="1200" dirty="0" smtClean="0">
                <a:solidFill>
                  <a:schemeClr val="bg1">
                    <a:lumMod val="50000"/>
                  </a:schemeClr>
                </a:solidFill>
                <a:latin typeface="TT Commons" panose="02000506040000020004" pitchFamily="50" charset="0"/>
              </a:rPr>
              <a:t>:</a:t>
            </a:r>
            <a:r>
              <a:rPr lang="es-ES" sz="1200" dirty="0" smtClean="0">
                <a:solidFill>
                  <a:schemeClr val="tx1">
                    <a:lumMod val="65000"/>
                    <a:lumOff val="35000"/>
                  </a:schemeClr>
                </a:solidFill>
                <a:latin typeface="TT Commons" panose="02000506040000020004" pitchFamily="50" charset="0"/>
              </a:rPr>
              <a:t> Aplicar pequeños toques en el contorno del ojo.</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b="1" dirty="0" smtClean="0">
                <a:solidFill>
                  <a:schemeClr val="tx1">
                    <a:lumMod val="65000"/>
                    <a:lumOff val="35000"/>
                  </a:schemeClr>
                </a:solidFill>
                <a:latin typeface="TT Commons" panose="02000506040000020004" pitchFamily="50" charset="0"/>
              </a:rPr>
              <a:t>TIPO DE PIEL</a:t>
            </a:r>
            <a:r>
              <a:rPr lang="es-ES" sz="1200" dirty="0" smtClean="0">
                <a:solidFill>
                  <a:schemeClr val="tx1">
                    <a:lumMod val="65000"/>
                    <a:lumOff val="35000"/>
                  </a:schemeClr>
                </a:solidFill>
                <a:latin typeface="TT Commons" panose="02000506040000020004" pitchFamily="50" charset="0"/>
              </a:rPr>
              <a:t>: Todas</a:t>
            </a: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endParaRPr lang="es-ES" sz="1200" dirty="0" smtClean="0">
              <a:solidFill>
                <a:schemeClr val="tx1">
                  <a:lumMod val="65000"/>
                  <a:lumOff val="35000"/>
                </a:schemeClr>
              </a:solidFill>
              <a:latin typeface="TT Commons" panose="02000506040000020004" pitchFamily="50" charset="0"/>
            </a:endParaRPr>
          </a:p>
          <a:p>
            <a:pPr marL="342900" indent="-342900" algn="just"/>
            <a:r>
              <a:rPr lang="es-ES" sz="1200" i="1" dirty="0" smtClean="0">
                <a:solidFill>
                  <a:schemeClr val="tx1">
                    <a:lumMod val="65000"/>
                    <a:lumOff val="35000"/>
                  </a:schemeClr>
                </a:solidFill>
                <a:latin typeface="TT Commons" panose="02000506040000020004" pitchFamily="50" charset="0"/>
              </a:rPr>
              <a:t>*El alfa </a:t>
            </a:r>
            <a:r>
              <a:rPr lang="es-ES" sz="1200" i="1" dirty="0" err="1" smtClean="0">
                <a:solidFill>
                  <a:schemeClr val="tx1">
                    <a:lumMod val="65000"/>
                    <a:lumOff val="35000"/>
                  </a:schemeClr>
                </a:solidFill>
                <a:latin typeface="TT Commons" panose="02000506040000020004" pitchFamily="50" charset="0"/>
              </a:rPr>
              <a:t>bisabolol</a:t>
            </a:r>
            <a:r>
              <a:rPr lang="es-ES" sz="1200" i="1" dirty="0" smtClean="0">
                <a:solidFill>
                  <a:schemeClr val="tx1">
                    <a:lumMod val="65000"/>
                    <a:lumOff val="35000"/>
                  </a:schemeClr>
                </a:solidFill>
                <a:latin typeface="TT Commons" panose="02000506040000020004" pitchFamily="50" charset="0"/>
              </a:rPr>
              <a:t> actúa como descongestionante, disminuyendo las bolsas del contorno</a:t>
            </a:r>
          </a:p>
          <a:p>
            <a:pPr marL="342900" indent="-342900" algn="just"/>
            <a:r>
              <a:rPr lang="es-ES" sz="1200" i="1" dirty="0" smtClean="0">
                <a:solidFill>
                  <a:schemeClr val="tx1">
                    <a:lumMod val="65000"/>
                    <a:lumOff val="35000"/>
                  </a:schemeClr>
                </a:solidFill>
                <a:latin typeface="TT Commons" panose="02000506040000020004" pitchFamily="50" charset="0"/>
              </a:rPr>
              <a:t>*La cafeína actúa como </a:t>
            </a:r>
            <a:r>
              <a:rPr lang="es-ES" sz="1200" i="1" dirty="0" err="1" smtClean="0">
                <a:solidFill>
                  <a:schemeClr val="tx1">
                    <a:lumMod val="65000"/>
                    <a:lumOff val="35000"/>
                  </a:schemeClr>
                </a:solidFill>
                <a:latin typeface="TT Commons" panose="02000506040000020004" pitchFamily="50" charset="0"/>
              </a:rPr>
              <a:t>drenante</a:t>
            </a:r>
            <a:r>
              <a:rPr lang="es-ES" sz="1200" i="1" dirty="0" smtClean="0">
                <a:solidFill>
                  <a:schemeClr val="tx1">
                    <a:lumMod val="65000"/>
                    <a:lumOff val="35000"/>
                  </a:schemeClr>
                </a:solidFill>
                <a:latin typeface="TT Commons" panose="02000506040000020004" pitchFamily="50" charset="0"/>
              </a:rPr>
              <a:t>, disminuyendo la sombra del contorno</a:t>
            </a:r>
          </a:p>
          <a:p>
            <a:pPr marL="342900" indent="-342900" algn="just"/>
            <a:endParaRPr lang="es-ES" sz="1200" b="1" dirty="0" smtClean="0">
              <a:solidFill>
                <a:schemeClr val="tx1">
                  <a:lumMod val="65000"/>
                  <a:lumOff val="35000"/>
                </a:schemeClr>
              </a:solidFill>
              <a:latin typeface="TT Commons" panose="02000506040000020004" pitchFamily="50" charset="0"/>
            </a:endParaRPr>
          </a:p>
        </p:txBody>
      </p:sp>
      <p:sp>
        <p:nvSpPr>
          <p:cNvPr id="12" name="Título 8"/>
          <p:cNvSpPr>
            <a:spLocks noGrp="1"/>
          </p:cNvSpPr>
          <p:nvPr>
            <p:ph type="title"/>
          </p:nvPr>
        </p:nvSpPr>
        <p:spPr>
          <a:xfrm>
            <a:off x="698500" y="398871"/>
            <a:ext cx="4740593" cy="424732"/>
          </a:xfrm>
        </p:spPr>
        <p:txBody>
          <a:bodyPr/>
          <a:lstStyle/>
          <a:p>
            <a:r>
              <a:rPr lang="es-ES" sz="2400" spc="300" dirty="0" smtClean="0">
                <a:latin typeface="Bebas Neue Regular" panose="00000500000000000000" pitchFamily="50" charset="0"/>
              </a:rPr>
              <a:t>Contorno de ojos multivitamínico</a:t>
            </a:r>
            <a:endParaRPr lang="es-ES" sz="2400" spc="300" dirty="0">
              <a:latin typeface="Bebas Neue Regular" panose="00000500000000000000" pitchFamily="50" charset="0"/>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0798" t="25133" r="48274" b="20772"/>
          <a:stretch/>
        </p:blipFill>
        <p:spPr>
          <a:xfrm>
            <a:off x="903536" y="1704578"/>
            <a:ext cx="936104" cy="3089144"/>
          </a:xfrm>
          <a:prstGeom prst="rect">
            <a:avLst/>
          </a:prstGeom>
        </p:spPr>
      </p:pic>
    </p:spTree>
    <p:extLst>
      <p:ext uri="{BB962C8B-B14F-4D97-AF65-F5344CB8AC3E}">
        <p14:creationId xmlns:p14="http://schemas.microsoft.com/office/powerpoint/2010/main" val="3775038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78" y="1333553"/>
            <a:ext cx="10814389" cy="4364529"/>
          </a:xfrm>
          <a:prstGeom prst="rect">
            <a:avLst/>
          </a:prstGeom>
        </p:spPr>
      </p:pic>
      <p:sp>
        <p:nvSpPr>
          <p:cNvPr id="9" name="CuadroTexto 8"/>
          <p:cNvSpPr txBox="1"/>
          <p:nvPr/>
        </p:nvSpPr>
        <p:spPr>
          <a:xfrm>
            <a:off x="3086254" y="3028221"/>
            <a:ext cx="4292137" cy="1384097"/>
          </a:xfrm>
          <a:prstGeom prst="rect">
            <a:avLst/>
          </a:prstGeom>
          <a:noFill/>
        </p:spPr>
        <p:txBody>
          <a:bodyPr wrap="none" rtlCol="0">
            <a:spAutoFit/>
          </a:bodyPr>
          <a:lstStyle/>
          <a:p>
            <a:pPr algn="ctr" rtl="0">
              <a:lnSpc>
                <a:spcPct val="150000"/>
              </a:lnSpc>
            </a:pPr>
            <a:r>
              <a:rPr lang="es-ES" sz="2798" b="1" dirty="0">
                <a:latin typeface="Gotham Rounded Book" pitchFamily="50" charset="0"/>
                <a:cs typeface="Gotham Book" pitchFamily="50" charset="0"/>
              </a:rPr>
              <a:t>NUEVA GENERACIÓN</a:t>
            </a:r>
          </a:p>
          <a:p>
            <a:pPr algn="ctr" rtl="0">
              <a:lnSpc>
                <a:spcPct val="150000"/>
              </a:lnSpc>
            </a:pPr>
            <a:r>
              <a:rPr lang="es-ES" sz="2798" b="1" dirty="0">
                <a:latin typeface="Gotham Rounded Book" pitchFamily="50" charset="0"/>
                <a:cs typeface="Gotham Book" pitchFamily="50" charset="0"/>
              </a:rPr>
              <a:t>DE ANTIOXIDANTES</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422" y="419660"/>
            <a:ext cx="2187785" cy="2044730"/>
          </a:xfrm>
          <a:prstGeom prst="rect">
            <a:avLst/>
          </a:prstGeom>
        </p:spPr>
      </p:pic>
    </p:spTree>
    <p:extLst>
      <p:ext uri="{BB962C8B-B14F-4D97-AF65-F5344CB8AC3E}">
        <p14:creationId xmlns:p14="http://schemas.microsoft.com/office/powerpoint/2010/main" val="685868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3357004" y="1128995"/>
            <a:ext cx="5671233" cy="4247317"/>
          </a:xfrm>
          <a:prstGeom prst="rect">
            <a:avLst/>
          </a:prstGeom>
          <a:noFill/>
        </p:spPr>
        <p:txBody>
          <a:bodyPr wrap="square" rtlCol="0">
            <a:spAutoFit/>
          </a:bodyPr>
          <a:lstStyle/>
          <a:p>
            <a:r>
              <a:rPr lang="es-ES" sz="1500" dirty="0" err="1">
                <a:latin typeface="TT Commons Light" panose="02000506020000020004" pitchFamily="2" charset="0"/>
              </a:rPr>
              <a:t>Blast</a:t>
            </a:r>
            <a:r>
              <a:rPr lang="es-ES" sz="1500" dirty="0">
                <a:latin typeface="TT Commons Light" panose="02000506020000020004" pitchFamily="2" charset="0"/>
              </a:rPr>
              <a:t> C </a:t>
            </a:r>
            <a:r>
              <a:rPr lang="es-ES" sz="1500" dirty="0" err="1">
                <a:latin typeface="TT Commons Light" panose="02000506020000020004" pitchFamily="2" charset="0"/>
              </a:rPr>
              <a:t>Antioxidant</a:t>
            </a:r>
            <a:r>
              <a:rPr lang="es-ES" sz="1500" dirty="0">
                <a:latin typeface="TT Commons Light" panose="02000506020000020004" pitchFamily="2" charset="0"/>
              </a:rPr>
              <a:t> </a:t>
            </a:r>
            <a:r>
              <a:rPr lang="es-ES" sz="1500" dirty="0" smtClean="0">
                <a:latin typeface="TT Commons Light" panose="02000506020000020004" pitchFamily="2" charset="0"/>
              </a:rPr>
              <a:t>nace</a:t>
            </a:r>
            <a:r>
              <a:rPr lang="es-ES" sz="1500" dirty="0">
                <a:latin typeface="TT Commons Light" panose="02000506020000020004" pitchFamily="2" charset="0"/>
              </a:rPr>
              <a:t>, integrado en la línea </a:t>
            </a:r>
            <a:r>
              <a:rPr lang="es-ES" sz="1500" dirty="0" err="1">
                <a:latin typeface="TT Commons Light" panose="02000506020000020004" pitchFamily="2" charset="0"/>
              </a:rPr>
              <a:t>Cvital</a:t>
            </a:r>
            <a:r>
              <a:rPr lang="es-ES" sz="1500" dirty="0">
                <a:latin typeface="TT Commons Light" panose="02000506020000020004" pitchFamily="2" charset="0"/>
              </a:rPr>
              <a:t>, como una solución no solo en la lucha por ralentizar el proceso de envejecimiento de la piel, sino por mantener y optimizar sus funciones principales activas.</a:t>
            </a:r>
          </a:p>
          <a:p>
            <a:endParaRPr lang="es-ES" sz="1500" b="1" dirty="0">
              <a:latin typeface="TT Commons Light" panose="02000506020000020004" pitchFamily="2" charset="0"/>
            </a:endParaRPr>
          </a:p>
          <a:p>
            <a:r>
              <a:rPr lang="es-ES" sz="1500" b="1" dirty="0">
                <a:latin typeface="TT Commons Light" panose="02000506020000020004" pitchFamily="2" charset="0"/>
              </a:rPr>
              <a:t>Cuenta en su diseño, con un enfoque preventivo global, con el objetivo de anticiparse y/o reparar los signos del envejecimiento</a:t>
            </a:r>
            <a:r>
              <a:rPr lang="es-ES" sz="1500" dirty="0">
                <a:latin typeface="TT Commons Light" panose="02000506020000020004" pitchFamily="2" charset="0"/>
              </a:rPr>
              <a:t> desde distintos puntos de vista, aunque sinérgicos. </a:t>
            </a:r>
          </a:p>
          <a:p>
            <a:endParaRPr lang="es-ES" sz="1500" dirty="0">
              <a:latin typeface="TT Commons Light" panose="02000506020000020004" pitchFamily="2" charset="0"/>
            </a:endParaRPr>
          </a:p>
          <a:p>
            <a:r>
              <a:rPr lang="es-ES" sz="1500" dirty="0" err="1">
                <a:latin typeface="TT Commons Light" panose="02000506020000020004" pitchFamily="2" charset="0"/>
              </a:rPr>
              <a:t>Blast</a:t>
            </a:r>
            <a:r>
              <a:rPr lang="es-ES" sz="1500" dirty="0">
                <a:latin typeface="TT Commons Light" panose="02000506020000020004" pitchFamily="2" charset="0"/>
              </a:rPr>
              <a:t> C </a:t>
            </a:r>
            <a:r>
              <a:rPr lang="es-ES" sz="1500" dirty="0" err="1">
                <a:latin typeface="TT Commons Light" panose="02000506020000020004" pitchFamily="2" charset="0"/>
              </a:rPr>
              <a:t>Antioxidant</a:t>
            </a:r>
            <a:r>
              <a:rPr lang="es-ES" sz="1500" dirty="0">
                <a:latin typeface="TT Commons Light" panose="02000506020000020004" pitchFamily="2" charset="0"/>
              </a:rPr>
              <a:t> </a:t>
            </a:r>
            <a:r>
              <a:rPr lang="es-ES" sz="1500" dirty="0" err="1">
                <a:latin typeface="TT Commons Light" panose="02000506020000020004" pitchFamily="2" charset="0"/>
              </a:rPr>
              <a:t>Cream</a:t>
            </a:r>
            <a:r>
              <a:rPr lang="es-ES" sz="1500" dirty="0">
                <a:latin typeface="TT Commons Light" panose="02000506020000020004" pitchFamily="2" charset="0"/>
              </a:rPr>
              <a:t> es una combinación del </a:t>
            </a:r>
            <a:r>
              <a:rPr lang="es-ES" sz="1500" b="1" dirty="0">
                <a:latin typeface="TT Commons Light" panose="02000506020000020004" pitchFamily="2" charset="0"/>
              </a:rPr>
              <a:t>Complejo Intensivo Triple Antioxidante y del Pro </a:t>
            </a:r>
            <a:r>
              <a:rPr lang="es-ES" sz="1500" b="1" dirty="0" err="1">
                <a:latin typeface="TT Commons Light" panose="02000506020000020004" pitchFamily="2" charset="0"/>
              </a:rPr>
              <a:t>Blast</a:t>
            </a:r>
            <a:r>
              <a:rPr lang="es-ES" sz="1500" b="1" dirty="0">
                <a:latin typeface="TT Commons Light" panose="02000506020000020004" pitchFamily="2" charset="0"/>
              </a:rPr>
              <a:t> </a:t>
            </a:r>
            <a:r>
              <a:rPr lang="es-ES" sz="1500" b="1" dirty="0" err="1">
                <a:latin typeface="TT Commons Light" panose="02000506020000020004" pitchFamily="2" charset="0"/>
              </a:rPr>
              <a:t>System</a:t>
            </a:r>
            <a:r>
              <a:rPr lang="es-ES" sz="1500" b="1" dirty="0">
                <a:latin typeface="TT Commons Light" panose="02000506020000020004" pitchFamily="2" charset="0"/>
              </a:rPr>
              <a:t>. Que trabaja por un lado en la neutralización de los ROS y por otro en el restablecimiento de la calidad de la piel, a través de la optimización de sus funciones vitales. </a:t>
            </a:r>
          </a:p>
          <a:p>
            <a:endParaRPr lang="es-ES" sz="1500" b="1" dirty="0">
              <a:latin typeface="TT Commons Light" panose="02000506020000020004" pitchFamily="2" charset="0"/>
            </a:endParaRPr>
          </a:p>
          <a:p>
            <a:r>
              <a:rPr lang="es-ES" sz="1500" dirty="0">
                <a:latin typeface="TT Commons Light" panose="02000506020000020004" pitchFamily="2" charset="0"/>
              </a:rPr>
              <a:t>Presenta además,  activos en forma libre y </a:t>
            </a:r>
            <a:r>
              <a:rPr lang="es-ES" sz="1500" dirty="0" err="1">
                <a:latin typeface="TT Commons Light" panose="02000506020000020004" pitchFamily="2" charset="0"/>
              </a:rPr>
              <a:t>liposomada</a:t>
            </a:r>
            <a:r>
              <a:rPr lang="es-ES" sz="1500" dirty="0">
                <a:latin typeface="TT Commons Light" panose="02000506020000020004" pitchFamily="2" charset="0"/>
              </a:rPr>
              <a:t>, logrando así actuar tanto en la superficie como en las capas más profundas de la epidermis, ejerciendo una mayor potencia, eficacia y duración de su actividad. </a:t>
            </a:r>
          </a:p>
          <a:p>
            <a:pPr algn="l" rtl="0" fontAlgn="base">
              <a:spcBef>
                <a:spcPct val="0"/>
              </a:spcBef>
              <a:spcAft>
                <a:spcPct val="0"/>
              </a:spcAft>
            </a:pPr>
            <a:endParaRPr lang="es-ES" altLang="es-ES" sz="1500" dirty="0">
              <a:latin typeface="TT Commons" panose="02000506040000020004" pitchFamily="50" charset="0"/>
              <a:ea typeface="Calibri" panose="020F0502020204030204" pitchFamily="34" charset="0"/>
              <a:cs typeface="Times New Roman" panose="02020603050405020304" pitchFamily="18" charset="0"/>
            </a:endParaRPr>
          </a:p>
          <a:p>
            <a:pPr marL="342701" indent="-342701"/>
            <a:endParaRPr lang="es-ES" sz="1500" dirty="0">
              <a:latin typeface="TT Commons" panose="02000506040000020004"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700933" y="400242"/>
            <a:ext cx="3620906" cy="424485"/>
          </a:xfrm>
        </p:spPr>
        <p:txBody>
          <a:bodyPr>
            <a:normAutofit/>
          </a:bodyPr>
          <a:lstStyle/>
          <a:p>
            <a:pPr algn="l" rtl="0"/>
            <a:r>
              <a:rPr lang="es-ES" sz="2398" spc="300" dirty="0"/>
              <a:t>BLAST C ANTIOXIDANT CREAM</a:t>
            </a: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r="54887"/>
          <a:stretch/>
        </p:blipFill>
        <p:spPr>
          <a:xfrm>
            <a:off x="252109" y="1920602"/>
            <a:ext cx="1061881" cy="2875935"/>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568" y="1128995"/>
            <a:ext cx="880375" cy="3667542"/>
          </a:xfrm>
          <a:prstGeom prst="rect">
            <a:avLst/>
          </a:prstGeom>
        </p:spPr>
      </p:pic>
      <p:pic>
        <p:nvPicPr>
          <p:cNvPr id="6" name="Gráfico 3">
            <a:extLst>
              <a:ext uri="{FF2B5EF4-FFF2-40B4-BE49-F238E27FC236}">
                <a16:creationId xmlns:a16="http://schemas.microsoft.com/office/drawing/2014/main" id="{81C57356-6826-494D-B4BD-F1D9A35494C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20758" y="3432770"/>
            <a:ext cx="1905411" cy="1395512"/>
          </a:xfrm>
          <a:prstGeom prst="rect">
            <a:avLst/>
          </a:prstGeom>
        </p:spPr>
      </p:pic>
    </p:spTree>
    <p:extLst>
      <p:ext uri="{BB962C8B-B14F-4D97-AF65-F5344CB8AC3E}">
        <p14:creationId xmlns:p14="http://schemas.microsoft.com/office/powerpoint/2010/main" val="21526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093951" cy="4523058"/>
          </a:xfrm>
          <a:prstGeom prst="rect">
            <a:avLst/>
          </a:prstGeom>
          <a:noFill/>
        </p:spPr>
        <p:txBody>
          <a:bodyPr wrap="square" rtlCol="0">
            <a:spAutoFit/>
          </a:bodyPr>
          <a:lstStyle/>
          <a:p>
            <a:pPr marL="342797" indent="-342797"/>
            <a:r>
              <a:rPr lang="es-ES" sz="1999" b="1" dirty="0">
                <a:latin typeface="TT Commons Light" panose="02000506030000020003" pitchFamily="50" charset="0"/>
                <a:ea typeface="Calibri" panose="020F0502020204030204" pitchFamily="34" charset="0"/>
                <a:cs typeface="Times New Roman" panose="02020603050405020304" pitchFamily="18" charset="0"/>
              </a:rPr>
              <a:t>Vitamina C </a:t>
            </a:r>
            <a:r>
              <a:rPr lang="es-ES" sz="1999" b="1" dirty="0" err="1">
                <a:latin typeface="TT Commons Light" panose="02000506030000020003" pitchFamily="50" charset="0"/>
                <a:ea typeface="Calibri" panose="020F0502020204030204" pitchFamily="34" charset="0"/>
                <a:cs typeface="Times New Roman" panose="02020603050405020304" pitchFamily="18" charset="0"/>
              </a:rPr>
              <a:t>Liposomada</a:t>
            </a:r>
            <a:endParaRPr lang="es-ES" sz="1999" b="1"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endParaRPr lang="es-ES" sz="1600" b="1" dirty="0">
              <a:latin typeface="TT Commons" panose="02000506040000020004" pitchFamily="50" charset="0"/>
              <a:ea typeface="Calibri" panose="020F0502020204030204" pitchFamily="34" charset="0"/>
              <a:cs typeface="Times New Roman" panose="02020603050405020304" pitchFamily="18" charset="0"/>
            </a:endParaRPr>
          </a:p>
          <a:p>
            <a:pPr marL="342797" indent="-342797" algn="just"/>
            <a:r>
              <a:rPr lang="es-ES" sz="1600" dirty="0">
                <a:latin typeface="TT Commons Light" panose="02000506030000020003" pitchFamily="50" charset="0"/>
              </a:rPr>
              <a:t>El activo se presenta en forma </a:t>
            </a:r>
            <a:r>
              <a:rPr lang="es-ES" sz="1600" b="1" dirty="0" err="1">
                <a:latin typeface="TT Commons Light" panose="02000506030000020003" pitchFamily="50" charset="0"/>
              </a:rPr>
              <a:t>liposomada</a:t>
            </a:r>
            <a:r>
              <a:rPr lang="es-ES" sz="1600" dirty="0">
                <a:latin typeface="TT Commons Light" panose="02000506030000020003" pitchFamily="50" charset="0"/>
              </a:rPr>
              <a:t>, lo que hace que aumente su estabilidad, </a:t>
            </a:r>
            <a:r>
              <a:rPr lang="es-ES" sz="1600" dirty="0" err="1">
                <a:latin typeface="TT Commons Light" panose="02000506030000020003" pitchFamily="50" charset="0"/>
              </a:rPr>
              <a:t>biodisponiblidad</a:t>
            </a:r>
            <a:r>
              <a:rPr lang="es-ES" sz="1600" dirty="0">
                <a:latin typeface="TT Commons Light" panose="02000506030000020003" pitchFamily="50" charset="0"/>
              </a:rPr>
              <a:t> y </a:t>
            </a:r>
            <a:r>
              <a:rPr lang="es-ES" sz="1600" b="1" dirty="0">
                <a:latin typeface="TT Commons Light" panose="02000506030000020003" pitchFamily="50" charset="0"/>
              </a:rPr>
              <a:t>capacidad de penetración</a:t>
            </a:r>
            <a:r>
              <a:rPr lang="es-ES" sz="1600" dirty="0">
                <a:latin typeface="TT Commons Light" panose="02000506030000020003" pitchFamily="50" charset="0"/>
              </a:rPr>
              <a:t> a capas más profundas de la piel. Reduce la aparición temprana de los signos de la edad al </a:t>
            </a:r>
            <a:r>
              <a:rPr lang="es-ES" sz="1600" b="1" dirty="0">
                <a:latin typeface="TT Commons Light" panose="02000506030000020003" pitchFamily="50" charset="0"/>
              </a:rPr>
              <a:t>neutralizar los radicales libres </a:t>
            </a:r>
            <a:r>
              <a:rPr lang="es-ES" sz="1600" dirty="0">
                <a:latin typeface="TT Commons Light" panose="02000506030000020003" pitchFamily="50" charset="0"/>
              </a:rPr>
              <a:t>producidos por factores internos y externos. Favorece la </a:t>
            </a:r>
            <a:r>
              <a:rPr lang="es-ES" sz="1600" b="1" dirty="0">
                <a:latin typeface="TT Commons Light" panose="02000506030000020003" pitchFamily="50" charset="0"/>
              </a:rPr>
              <a:t>síntesis de colágeno </a:t>
            </a:r>
            <a:r>
              <a:rPr lang="es-ES" sz="1600" dirty="0">
                <a:latin typeface="TT Commons Light" panose="02000506030000020003" pitchFamily="50" charset="0"/>
              </a:rPr>
              <a:t>y elastina, mejora la estructura de la piel, reduce las arrugas, las líneas de expresión y aporta firmeza. </a:t>
            </a:r>
            <a:r>
              <a:rPr lang="es-ES" sz="1600" b="1" dirty="0">
                <a:latin typeface="TT Commons Light" panose="02000506030000020003" pitchFamily="50" charset="0"/>
              </a:rPr>
              <a:t>Normaliza la producción de melanina </a:t>
            </a:r>
            <a:r>
              <a:rPr lang="es-ES" sz="1600" dirty="0">
                <a:latin typeface="TT Commons Light" panose="02000506030000020003" pitchFamily="50" charset="0"/>
              </a:rPr>
              <a:t>y actúa unificando el tono. </a:t>
            </a:r>
            <a:r>
              <a:rPr lang="es-ES" sz="1600" b="1" dirty="0">
                <a:latin typeface="TT Commons Light" panose="02000506030000020003" pitchFamily="50" charset="0"/>
              </a:rPr>
              <a:t>Aporta luminosidad </a:t>
            </a:r>
            <a:r>
              <a:rPr lang="es-ES" sz="1600" dirty="0">
                <a:latin typeface="TT Commons Light" panose="02000506030000020003" pitchFamily="50" charset="0"/>
              </a:rPr>
              <a:t>y vitalidad gracias a su efecto renovador de las capas superficiales de la piel. </a:t>
            </a:r>
            <a:endParaRPr lang="es-ES" sz="1600" b="1"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lgn="just"/>
            <a:endParaRPr lang="es-ES" sz="1600"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algn="just"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Penetra a mayor profundidad</a:t>
            </a:r>
          </a:p>
          <a:p>
            <a:pPr marL="342797" indent="-342797" algn="just"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Atraviesa la membrana de la célula</a:t>
            </a:r>
          </a:p>
          <a:p>
            <a:pPr marL="342797" indent="-342797" algn="just"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Liberación progresiva, mayor duración de su acción</a:t>
            </a:r>
          </a:p>
          <a:p>
            <a:pPr marL="342797" indent="-342797" algn="just"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Neutraliza los radicales libres</a:t>
            </a:r>
          </a:p>
          <a:p>
            <a:pPr marL="342797" indent="-342797" algn="just"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Estimula el colágeno</a:t>
            </a:r>
          </a:p>
          <a:p>
            <a:pPr marL="342797" indent="-342797" algn="just"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Normaliza la melanina</a:t>
            </a:r>
          </a:p>
          <a:p>
            <a:pPr fontAlgn="base">
              <a:spcBef>
                <a:spcPct val="0"/>
              </a:spcBef>
              <a:spcAft>
                <a:spcPct val="0"/>
              </a:spcAft>
            </a:pPr>
            <a:endParaRPr lang="es-ES" altLang="es-ES" sz="1400" dirty="0">
              <a:latin typeface="TT Commons" panose="02000506040000020004" pitchFamily="50" charset="0"/>
              <a:ea typeface="Calibri" panose="020F0502020204030204" pitchFamily="34" charset="0"/>
              <a:cs typeface="Times New Roman" panose="02020603050405020304" pitchFamily="18" charset="0"/>
            </a:endParaRPr>
          </a:p>
          <a:p>
            <a:pPr marL="342797" indent="-342797"/>
            <a:endParaRPr lang="es-ES" sz="1400" dirty="0">
              <a:latin typeface="TT Commons" panose="02000506040000020004"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699717" y="399554"/>
            <a:ext cx="3571653" cy="424614"/>
          </a:xfrm>
        </p:spPr>
        <p:txBody>
          <a:bodyPr/>
          <a:lstStyle/>
          <a:p>
            <a:r>
              <a:rPr lang="es-ES" sz="2399" spc="300" dirty="0"/>
              <a:t>INGREDIENTES PRINCIPALES</a:t>
            </a:r>
          </a:p>
        </p:txBody>
      </p:sp>
      <p:sp>
        <p:nvSpPr>
          <p:cNvPr id="6" name="CuadroTexto 5">
            <a:extLst>
              <a:ext uri="{FF2B5EF4-FFF2-40B4-BE49-F238E27FC236}">
                <a16:creationId xmlns:a16="http://schemas.microsoft.com/office/drawing/2014/main" id="{F722DC65-980C-47B9-A118-B0E9E9379B4D}"/>
              </a:ext>
            </a:extLst>
          </p:cNvPr>
          <p:cNvSpPr txBox="1"/>
          <p:nvPr/>
        </p:nvSpPr>
        <p:spPr>
          <a:xfrm>
            <a:off x="5064371" y="2981942"/>
            <a:ext cx="2955407" cy="646151"/>
          </a:xfrm>
          <a:prstGeom prst="rect">
            <a:avLst/>
          </a:prstGeom>
          <a:noFill/>
        </p:spPr>
        <p:txBody>
          <a:bodyPr wrap="square" rtlCol="0">
            <a:spAutoFit/>
          </a:bodyPr>
          <a:lstStyle/>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r>
              <a:rPr lang="es-ES" sz="1200" dirty="0">
                <a:latin typeface="TT Commons Light" panose="02000506020000020004" pitchFamily="2" charset="0"/>
              </a:rPr>
              <a:t> </a:t>
            </a:r>
          </a:p>
        </p:txBody>
      </p:sp>
    </p:spTree>
    <p:extLst>
      <p:ext uri="{BB962C8B-B14F-4D97-AF65-F5344CB8AC3E}">
        <p14:creationId xmlns:p14="http://schemas.microsoft.com/office/powerpoint/2010/main" val="14004892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093951" cy="3599986"/>
          </a:xfrm>
          <a:prstGeom prst="rect">
            <a:avLst/>
          </a:prstGeom>
          <a:noFill/>
        </p:spPr>
        <p:txBody>
          <a:bodyPr wrap="square" rtlCol="0">
            <a:spAutoFit/>
          </a:bodyPr>
          <a:lstStyle/>
          <a:p>
            <a:pPr fontAlgn="base">
              <a:spcBef>
                <a:spcPct val="0"/>
              </a:spcBef>
              <a:spcAft>
                <a:spcPct val="0"/>
              </a:spcAft>
            </a:pPr>
            <a:r>
              <a:rPr lang="es-ES" altLang="es-ES" sz="1999" b="1" dirty="0">
                <a:latin typeface="TT Commons Light" panose="02000506030000020003" pitchFamily="50" charset="0"/>
                <a:ea typeface="Calibri" panose="020F0502020204030204" pitchFamily="34" charset="0"/>
                <a:cs typeface="Times New Roman" panose="02020603050405020304" pitchFamily="18" charset="0"/>
              </a:rPr>
              <a:t>Ácido </a:t>
            </a:r>
            <a:r>
              <a:rPr lang="es-ES" altLang="es-ES" sz="1999" b="1" dirty="0" err="1">
                <a:latin typeface="TT Commons Light" panose="02000506030000020003" pitchFamily="50" charset="0"/>
                <a:ea typeface="Calibri" panose="020F0502020204030204" pitchFamily="34" charset="0"/>
                <a:cs typeface="Times New Roman" panose="02020603050405020304" pitchFamily="18" charset="0"/>
              </a:rPr>
              <a:t>Ferúlico</a:t>
            </a:r>
            <a:r>
              <a:rPr lang="es-ES" altLang="es-ES" sz="1999" b="1" dirty="0">
                <a:latin typeface="TT Commons Light" panose="02000506030000020003" pitchFamily="50" charset="0"/>
                <a:ea typeface="Calibri" panose="020F0502020204030204" pitchFamily="34" charset="0"/>
                <a:cs typeface="Times New Roman" panose="02020603050405020304" pitchFamily="18" charset="0"/>
              </a:rPr>
              <a:t> </a:t>
            </a:r>
            <a:r>
              <a:rPr lang="es-ES" altLang="es-ES" sz="1999" b="1" dirty="0" err="1">
                <a:latin typeface="TT Commons Light" panose="02000506030000020003" pitchFamily="50" charset="0"/>
                <a:ea typeface="Calibri" panose="020F0502020204030204" pitchFamily="34" charset="0"/>
                <a:cs typeface="Times New Roman" panose="02020603050405020304" pitchFamily="18" charset="0"/>
              </a:rPr>
              <a:t>Liposomado</a:t>
            </a:r>
            <a:endParaRPr lang="es-ES" altLang="es-ES" sz="1999" b="1" dirty="0">
              <a:latin typeface="TT Commons Light" panose="02000506030000020003" pitchFamily="50" charset="0"/>
              <a:ea typeface="Calibri" panose="020F0502020204030204" pitchFamily="34" charset="0"/>
              <a:cs typeface="Times New Roman" panose="02020603050405020304" pitchFamily="18" charset="0"/>
            </a:endParaRPr>
          </a:p>
          <a:p>
            <a:pPr fontAlgn="base">
              <a:spcBef>
                <a:spcPct val="0"/>
              </a:spcBef>
              <a:spcAft>
                <a:spcPct val="0"/>
              </a:spcAft>
            </a:pPr>
            <a:endParaRPr lang="es-ES" altLang="es-ES" sz="1600" b="1" dirty="0">
              <a:latin typeface="TT Commons Light" panose="02000506030000020003" pitchFamily="50" charset="0"/>
              <a:ea typeface="Calibri" panose="020F0502020204030204" pitchFamily="34" charset="0"/>
              <a:cs typeface="Times New Roman" panose="02020603050405020304" pitchFamily="18" charset="0"/>
            </a:endParaRPr>
          </a:p>
          <a:p>
            <a:pPr algn="just" fontAlgn="base">
              <a:spcBef>
                <a:spcPct val="0"/>
              </a:spcBef>
              <a:spcAft>
                <a:spcPct val="0"/>
              </a:spcAft>
            </a:pPr>
            <a:r>
              <a:rPr lang="es-ES" sz="1600" dirty="0">
                <a:latin typeface="TT Commons Light" panose="02000506030000020003" pitchFamily="50" charset="0"/>
              </a:rPr>
              <a:t>El elevado poder </a:t>
            </a:r>
            <a:r>
              <a:rPr lang="es-ES" sz="1600" b="1" dirty="0">
                <a:latin typeface="TT Commons Light" panose="02000506030000020003" pitchFamily="50" charset="0"/>
              </a:rPr>
              <a:t>antioxidante</a:t>
            </a:r>
            <a:r>
              <a:rPr lang="es-ES" sz="1600" dirty="0">
                <a:latin typeface="TT Commons Light" panose="02000506030000020003" pitchFamily="50" charset="0"/>
              </a:rPr>
              <a:t> y protector frente al </a:t>
            </a:r>
            <a:r>
              <a:rPr lang="es-ES" sz="1600" dirty="0" err="1">
                <a:latin typeface="TT Commons Light" panose="02000506030000020003" pitchFamily="50" charset="0"/>
              </a:rPr>
              <a:t>fotoenvejecimiento</a:t>
            </a:r>
            <a:r>
              <a:rPr lang="es-ES" sz="1600" dirty="0">
                <a:latin typeface="TT Commons Light" panose="02000506030000020003" pitchFamily="50" charset="0"/>
              </a:rPr>
              <a:t> de ácido </a:t>
            </a:r>
            <a:r>
              <a:rPr lang="es-ES" sz="1600" dirty="0" err="1">
                <a:latin typeface="TT Commons Light" panose="02000506030000020003" pitchFamily="50" charset="0"/>
              </a:rPr>
              <a:t>ferúlico</a:t>
            </a:r>
            <a:r>
              <a:rPr lang="es-ES" sz="1600" dirty="0">
                <a:latin typeface="TT Commons Light" panose="02000506030000020003" pitchFamily="50" charset="0"/>
              </a:rPr>
              <a:t> ayuda a neutralizar los radicales libres y frenar la acción de los rayos UV A/B. Activa la </a:t>
            </a:r>
            <a:r>
              <a:rPr lang="es-ES" sz="1600" b="1" dirty="0">
                <a:latin typeface="TT Commons Light" panose="02000506030000020003" pitchFamily="50" charset="0"/>
              </a:rPr>
              <a:t>producción de colágeno y elastina</a:t>
            </a:r>
            <a:r>
              <a:rPr lang="es-ES" sz="1600" dirty="0">
                <a:latin typeface="TT Commons Light" panose="02000506030000020003" pitchFamily="50" charset="0"/>
              </a:rPr>
              <a:t> y ayuda en la unificación del tono. Ejerce una acción sinérgica con la vitamina C, ya que estabiliza la molécula, potencia su efecto y permite un mayor índice de penetración. Gracias a la encapsulación en liposomas, mejora su estabilidad, </a:t>
            </a:r>
            <a:r>
              <a:rPr lang="es-ES" sz="1600" dirty="0" err="1">
                <a:latin typeface="TT Commons Light" panose="02000506030000020003" pitchFamily="50" charset="0"/>
              </a:rPr>
              <a:t>biodisponiblidad</a:t>
            </a:r>
            <a:r>
              <a:rPr lang="es-ES" sz="1600" dirty="0">
                <a:latin typeface="TT Commons Light" panose="02000506030000020003" pitchFamily="50" charset="0"/>
              </a:rPr>
              <a:t>, </a:t>
            </a:r>
            <a:r>
              <a:rPr lang="es-ES" sz="1600" b="1" dirty="0">
                <a:latin typeface="TT Commons Light" panose="02000506030000020003" pitchFamily="50" charset="0"/>
              </a:rPr>
              <a:t>capacidad de penetración </a:t>
            </a:r>
            <a:r>
              <a:rPr lang="es-ES" sz="1600" dirty="0">
                <a:latin typeface="TT Commons Light" panose="02000506030000020003" pitchFamily="50" charset="0"/>
              </a:rPr>
              <a:t>y prolonga su efecto.</a:t>
            </a:r>
          </a:p>
          <a:p>
            <a:pPr fontAlgn="base">
              <a:spcBef>
                <a:spcPct val="0"/>
              </a:spcBef>
              <a:spcAft>
                <a:spcPct val="0"/>
              </a:spcAft>
            </a:pPr>
            <a:endParaRPr lang="es-ES" altLang="es-ES" sz="1600" b="1" dirty="0">
              <a:latin typeface="TT Commons Light" panose="02000506030000020003" pitchFamily="50" charset="0"/>
              <a:ea typeface="Calibri" panose="020F0502020204030204" pitchFamily="34" charset="0"/>
              <a:cs typeface="Times New Roman" panose="02020603050405020304" pitchFamily="18" charset="0"/>
            </a:endParaRPr>
          </a:p>
          <a:p>
            <a:pPr marL="342797" indent="-342797"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Poderoso antioxidante </a:t>
            </a:r>
          </a:p>
          <a:p>
            <a:pPr marL="342797" indent="-342797"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Mejora la producción de colágeno y elastina</a:t>
            </a:r>
          </a:p>
          <a:p>
            <a:pPr marL="342797" indent="-342797" fontAlgn="base">
              <a:spcBef>
                <a:spcPct val="0"/>
              </a:spcBef>
              <a:spcAft>
                <a:spcPct val="0"/>
              </a:spcAft>
              <a:buFont typeface="Arial" pitchFamily="34" charset="0"/>
              <a:buChar char="•"/>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Capaz de frenar la acción de los rayos UVA y UVB, preventivo en cuanto a daño solar. </a:t>
            </a:r>
          </a:p>
          <a:p>
            <a:pPr marL="342797" indent="-342797" fontAlgn="base">
              <a:spcBef>
                <a:spcPct val="0"/>
              </a:spcBef>
              <a:spcAft>
                <a:spcPct val="0"/>
              </a:spcAft>
              <a:buFont typeface="Arial" pitchFamily="34" charset="0"/>
              <a:buChar char="•"/>
            </a:pPr>
            <a:r>
              <a:rPr lang="es-ES" altLang="es-ES" sz="1600" dirty="0" err="1">
                <a:latin typeface="TT Commons Light" panose="02000506030000020003" pitchFamily="50" charset="0"/>
                <a:ea typeface="Calibri" panose="020F0502020204030204" pitchFamily="34" charset="0"/>
                <a:cs typeface="Times New Roman" panose="02020603050405020304" pitchFamily="18" charset="0"/>
              </a:rPr>
              <a:t>Liposomado</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 Liberación progresiva,  penetración profunda (x12 frente a libre y mayor biodisponibilidad. </a:t>
            </a:r>
            <a:endParaRPr lang="es-ES" sz="1400" dirty="0">
              <a:latin typeface="TT Commons" panose="02000506040000020004"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699717" y="399554"/>
            <a:ext cx="3571653" cy="424614"/>
          </a:xfrm>
        </p:spPr>
        <p:txBody>
          <a:bodyPr/>
          <a:lstStyle/>
          <a:p>
            <a:r>
              <a:rPr lang="es-ES" sz="2399" spc="300" dirty="0"/>
              <a:t>INGREDIENTES PRINCIPALES</a:t>
            </a:r>
          </a:p>
        </p:txBody>
      </p:sp>
      <p:sp>
        <p:nvSpPr>
          <p:cNvPr id="6" name="CuadroTexto 5">
            <a:extLst>
              <a:ext uri="{FF2B5EF4-FFF2-40B4-BE49-F238E27FC236}">
                <a16:creationId xmlns:a16="http://schemas.microsoft.com/office/drawing/2014/main" id="{F722DC65-980C-47B9-A118-B0E9E9379B4D}"/>
              </a:ext>
            </a:extLst>
          </p:cNvPr>
          <p:cNvSpPr txBox="1"/>
          <p:nvPr/>
        </p:nvSpPr>
        <p:spPr>
          <a:xfrm>
            <a:off x="5064371" y="2981942"/>
            <a:ext cx="2955407" cy="646151"/>
          </a:xfrm>
          <a:prstGeom prst="rect">
            <a:avLst/>
          </a:prstGeom>
          <a:noFill/>
        </p:spPr>
        <p:txBody>
          <a:bodyPr wrap="square" rtlCol="0">
            <a:spAutoFit/>
          </a:bodyPr>
          <a:lstStyle/>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pPr marL="285664" indent="-285664" eaLnBrk="0" fontAlgn="base" hangingPunct="0">
              <a:spcBef>
                <a:spcPct val="0"/>
              </a:spcBef>
              <a:spcAft>
                <a:spcPct val="0"/>
              </a:spcAft>
              <a:buFontTx/>
              <a:buChar char="-"/>
            </a:pPr>
            <a:endParaRPr lang="es-ES" altLang="es-ES" sz="1200" dirty="0">
              <a:latin typeface="TT Commons Light" panose="02000506020000020004" pitchFamily="2" charset="0"/>
            </a:endParaRPr>
          </a:p>
          <a:p>
            <a:r>
              <a:rPr lang="es-ES" sz="1200" dirty="0">
                <a:latin typeface="TT Commons Light" panose="02000506020000020004" pitchFamily="2" charset="0"/>
              </a:rPr>
              <a:t> </a:t>
            </a:r>
          </a:p>
        </p:txBody>
      </p:sp>
    </p:spTree>
    <p:extLst>
      <p:ext uri="{BB962C8B-B14F-4D97-AF65-F5344CB8AC3E}">
        <p14:creationId xmlns:p14="http://schemas.microsoft.com/office/powerpoint/2010/main" val="3278437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3621406" y="3028268"/>
            <a:ext cx="3221908" cy="662874"/>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PRESENTACIÓN</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1301086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246309" cy="4338445"/>
          </a:xfrm>
          <a:prstGeom prst="rect">
            <a:avLst/>
          </a:prstGeom>
          <a:noFill/>
        </p:spPr>
        <p:txBody>
          <a:bodyPr wrap="square" rtlCol="0">
            <a:spAutoFit/>
          </a:bodyPr>
          <a:lstStyle/>
          <a:p>
            <a:pPr algn="just"/>
            <a:r>
              <a:rPr lang="es-ES" sz="1999" b="1" dirty="0">
                <a:latin typeface="TT Commons Light" panose="02000506030000020003" pitchFamily="50" charset="0"/>
                <a:ea typeface="Calibri" panose="020F0502020204030204" pitchFamily="34" charset="0"/>
                <a:cs typeface="Times New Roman" panose="02020603050405020304" pitchFamily="18" charset="0"/>
              </a:rPr>
              <a:t>Ácido </a:t>
            </a:r>
            <a:r>
              <a:rPr lang="es-ES" sz="1999" b="1" dirty="0" err="1">
                <a:latin typeface="TT Commons Light" panose="02000506030000020003" pitchFamily="50" charset="0"/>
                <a:ea typeface="Calibri" panose="020F0502020204030204" pitchFamily="34" charset="0"/>
                <a:cs typeface="Times New Roman" panose="02020603050405020304" pitchFamily="18" charset="0"/>
              </a:rPr>
              <a:t>Tranexámico</a:t>
            </a:r>
            <a:endParaRPr lang="es-ES" sz="1999" b="1" dirty="0">
              <a:latin typeface="TT Commons Light" panose="02000506030000020003" pitchFamily="50" charset="0"/>
              <a:ea typeface="Calibri" panose="020F0502020204030204" pitchFamily="34" charset="0"/>
              <a:cs typeface="Times New Roman" panose="02020603050405020304" pitchFamily="18" charset="0"/>
            </a:endParaRPr>
          </a:p>
          <a:p>
            <a:pPr algn="just"/>
            <a:endParaRPr lang="es-ES" sz="1600" b="1" dirty="0">
              <a:solidFill>
                <a:schemeClr val="tx1">
                  <a:lumMod val="65000"/>
                  <a:lumOff val="35000"/>
                </a:schemeClr>
              </a:solidFill>
              <a:latin typeface="TT Commons Light" panose="02000506030000020003" pitchFamily="50" charset="0"/>
              <a:ea typeface="Calibri" panose="020F0502020204030204" pitchFamily="34" charset="0"/>
              <a:cs typeface="Times New Roman" panose="02020603050405020304" pitchFamily="18" charset="0"/>
            </a:endParaRPr>
          </a:p>
          <a:p>
            <a:pPr algn="just"/>
            <a:r>
              <a:rPr lang="es-ES" sz="1600" dirty="0">
                <a:latin typeface="TT Commons Light" panose="02000506030000020003" pitchFamily="50" charset="0"/>
              </a:rPr>
              <a:t>El </a:t>
            </a:r>
            <a:r>
              <a:rPr lang="es-ES" sz="1600" b="1" dirty="0">
                <a:latin typeface="TT Commons Light" panose="02000506030000020003" pitchFamily="50" charset="0"/>
              </a:rPr>
              <a:t>ácido </a:t>
            </a:r>
            <a:r>
              <a:rPr lang="es-ES" sz="1600" b="1" dirty="0" err="1">
                <a:latin typeface="TT Commons Light" panose="02000506030000020003" pitchFamily="50" charset="0"/>
              </a:rPr>
              <a:t>tranexámico</a:t>
            </a:r>
            <a:r>
              <a:rPr lang="es-ES" sz="1600" dirty="0">
                <a:latin typeface="TT Commons Light" panose="02000506030000020003" pitchFamily="50" charset="0"/>
              </a:rPr>
              <a:t> es un activo ha demostrado ser eficaz en el tratamiento del </a:t>
            </a:r>
            <a:r>
              <a:rPr lang="es-ES" sz="1600" dirty="0" err="1">
                <a:latin typeface="TT Commons Light" panose="02000506030000020003" pitchFamily="50" charset="0"/>
              </a:rPr>
              <a:t>melasma</a:t>
            </a:r>
            <a:r>
              <a:rPr lang="es-ES" sz="1600" dirty="0">
                <a:latin typeface="TT Commons Light" panose="02000506030000020003" pitchFamily="50" charset="0"/>
              </a:rPr>
              <a:t>. Esta sustancia ha sido utilizada en medicina para </a:t>
            </a:r>
            <a:r>
              <a:rPr lang="en-US" sz="1600" dirty="0" err="1">
                <a:latin typeface="TT Commons Light" panose="02000506030000020003" pitchFamily="50" charset="0"/>
              </a:rPr>
              <a:t>mejorar</a:t>
            </a:r>
            <a:r>
              <a:rPr lang="en-US" sz="1600" dirty="0">
                <a:latin typeface="TT Commons Light" panose="02000506030000020003" pitchFamily="50" charset="0"/>
              </a:rPr>
              <a:t> la </a:t>
            </a:r>
            <a:r>
              <a:rPr lang="en-US" sz="1600" dirty="0" err="1">
                <a:latin typeface="TT Commons Light" panose="02000506030000020003" pitchFamily="50" charset="0"/>
              </a:rPr>
              <a:t>coagulación</a:t>
            </a:r>
            <a:r>
              <a:rPr lang="en-US" sz="1600" dirty="0">
                <a:latin typeface="TT Commons Light" panose="02000506030000020003" pitchFamily="50" charset="0"/>
              </a:rPr>
              <a:t> y s</a:t>
            </a:r>
            <a:r>
              <a:rPr lang="es-ES" sz="1600" dirty="0" err="1">
                <a:latin typeface="TT Commons Light" panose="02000506030000020003" pitchFamily="50" charset="0"/>
              </a:rPr>
              <a:t>us</a:t>
            </a:r>
            <a:r>
              <a:rPr lang="es-ES" sz="1600" dirty="0">
                <a:latin typeface="TT Commons Light" panose="02000506030000020003" pitchFamily="50" charset="0"/>
              </a:rPr>
              <a:t> propiedades </a:t>
            </a:r>
            <a:r>
              <a:rPr lang="es-ES" sz="1600" b="1" dirty="0" err="1">
                <a:latin typeface="TT Commons Light" panose="02000506030000020003" pitchFamily="50" charset="0"/>
              </a:rPr>
              <a:t>despigmentantes</a:t>
            </a:r>
            <a:r>
              <a:rPr lang="es-ES" sz="1600" dirty="0">
                <a:latin typeface="TT Commons Light" panose="02000506030000020003" pitchFamily="50" charset="0"/>
              </a:rPr>
              <a:t> han sido descubiertas solo hace unos años, al probarse que aplicado tópicamente ayuda a </a:t>
            </a:r>
            <a:r>
              <a:rPr lang="es-ES" sz="1600" b="1" dirty="0">
                <a:latin typeface="TT Commons Light" panose="02000506030000020003" pitchFamily="50" charset="0"/>
              </a:rPr>
              <a:t>combatir todo tipo de manchas</a:t>
            </a:r>
            <a:r>
              <a:rPr lang="es-ES" sz="1600" dirty="0">
                <a:latin typeface="TT Commons Light" panose="02000506030000020003" pitchFamily="50" charset="0"/>
              </a:rPr>
              <a:t>, y especialmente las producidas por el sol.</a:t>
            </a:r>
          </a:p>
          <a:p>
            <a:pPr algn="just"/>
            <a:endParaRPr lang="en-US" sz="1600" dirty="0">
              <a:latin typeface="TT Commons Light" panose="02000506030000020003" pitchFamily="50" charset="0"/>
            </a:endParaRPr>
          </a:p>
          <a:p>
            <a:pPr algn="just"/>
            <a:r>
              <a:rPr lang="es-ES" sz="1600" dirty="0">
                <a:latin typeface="TT Commons Light" panose="02000506030000020003" pitchFamily="50" charset="0"/>
              </a:rPr>
              <a:t>Según los estudios, el ácido </a:t>
            </a:r>
            <a:r>
              <a:rPr lang="es-ES" sz="1600" dirty="0" err="1">
                <a:latin typeface="TT Commons Light" panose="02000506030000020003" pitchFamily="50" charset="0"/>
              </a:rPr>
              <a:t>tranexámico</a:t>
            </a:r>
            <a:r>
              <a:rPr lang="es-ES" sz="1600" dirty="0">
                <a:latin typeface="TT Commons Light" panose="02000506030000020003" pitchFamily="50" charset="0"/>
              </a:rPr>
              <a:t> también actúa dentro de las capas superficiales de la piel para hacerla </a:t>
            </a:r>
            <a:r>
              <a:rPr lang="es-ES" sz="1600" b="1" dirty="0">
                <a:latin typeface="TT Commons Light" panose="02000506030000020003" pitchFamily="50" charset="0"/>
              </a:rPr>
              <a:t>más resistente a la exposición solar</a:t>
            </a:r>
            <a:r>
              <a:rPr lang="es-ES" sz="1600" dirty="0">
                <a:latin typeface="TT Commons Light" panose="02000506030000020003" pitchFamily="50" charset="0"/>
              </a:rPr>
              <a:t>. Es decir que el ácido </a:t>
            </a:r>
            <a:r>
              <a:rPr lang="es-ES" sz="1600" dirty="0" err="1">
                <a:latin typeface="TT Commons Light" panose="02000506030000020003" pitchFamily="50" charset="0"/>
              </a:rPr>
              <a:t>tranexámico</a:t>
            </a:r>
            <a:r>
              <a:rPr lang="es-ES" sz="1600" dirty="0">
                <a:latin typeface="TT Commons Light" panose="02000506030000020003" pitchFamily="50" charset="0"/>
              </a:rPr>
              <a:t> ayuda a prevenir la formación de manchas y también a tratar las ya existentes.</a:t>
            </a:r>
          </a:p>
          <a:p>
            <a:pPr algn="just"/>
            <a:endParaRPr lang="en-US" sz="1600" dirty="0">
              <a:latin typeface="TT Commons Light" panose="02000506030000020003" pitchFamily="50" charset="0"/>
            </a:endParaRPr>
          </a:p>
          <a:p>
            <a:pPr algn="just"/>
            <a:r>
              <a:rPr lang="es-ES" sz="1600" dirty="0">
                <a:latin typeface="TT Commons Light" panose="02000506030000020003" pitchFamily="50" charset="0"/>
              </a:rPr>
              <a:t>Actúa de diferentes formas para prevenir y tratar las manchas: </a:t>
            </a:r>
            <a:endParaRPr lang="en-US" sz="1600" dirty="0">
              <a:latin typeface="TT Commons Light" panose="02000506030000020003" pitchFamily="50" charset="0"/>
            </a:endParaRPr>
          </a:p>
          <a:p>
            <a:pPr marL="285664" indent="-285664" algn="just">
              <a:buFont typeface="Arial" panose="020B0604020202020204" pitchFamily="34" charset="0"/>
              <a:buChar char="•"/>
            </a:pPr>
            <a:r>
              <a:rPr lang="es-ES" sz="1600" dirty="0">
                <a:latin typeface="TT Commons Light" panose="02000506030000020003" pitchFamily="50" charset="0"/>
              </a:rPr>
              <a:t>Sobre los </a:t>
            </a:r>
            <a:r>
              <a:rPr lang="es-ES" sz="1600" b="1" dirty="0" err="1">
                <a:latin typeface="TT Commons Light" panose="02000506030000020003" pitchFamily="50" charset="0"/>
              </a:rPr>
              <a:t>melanocitos</a:t>
            </a:r>
            <a:r>
              <a:rPr lang="es-ES" sz="1600" dirty="0">
                <a:latin typeface="TT Commons Light" panose="02000506030000020003" pitchFamily="50" charset="0"/>
              </a:rPr>
              <a:t>, evitando y reduciendo la formación de manchas.</a:t>
            </a:r>
            <a:endParaRPr lang="en-US" sz="1600" dirty="0">
              <a:latin typeface="TT Commons Light" panose="02000506030000020003" pitchFamily="50" charset="0"/>
            </a:endParaRPr>
          </a:p>
          <a:p>
            <a:pPr marL="285664" indent="-285664" algn="just">
              <a:buFont typeface="Arial" panose="020B0604020202020204" pitchFamily="34" charset="0"/>
              <a:buChar char="•"/>
            </a:pPr>
            <a:r>
              <a:rPr lang="es-ES" sz="1600" dirty="0">
                <a:latin typeface="TT Commons Light" panose="02000506030000020003" pitchFamily="50" charset="0"/>
              </a:rPr>
              <a:t>Sobre los </a:t>
            </a:r>
            <a:r>
              <a:rPr lang="es-ES" sz="1600" b="1" dirty="0">
                <a:latin typeface="TT Commons Light" panose="02000506030000020003" pitchFamily="50" charset="0"/>
              </a:rPr>
              <a:t>queratinocitos</a:t>
            </a:r>
            <a:r>
              <a:rPr lang="es-ES" sz="1600" dirty="0">
                <a:latin typeface="TT Commons Light" panose="02000506030000020003" pitchFamily="50" charset="0"/>
              </a:rPr>
              <a:t>, interrumpiendo el proceso inflamatorio que puede favorecer las manchas.</a:t>
            </a:r>
            <a:endParaRPr lang="en-US" sz="1600" dirty="0">
              <a:latin typeface="TT Commons Light" panose="02000506030000020003" pitchFamily="50" charset="0"/>
            </a:endParaRPr>
          </a:p>
          <a:p>
            <a:pPr marL="285664" indent="-285664" algn="just">
              <a:buFont typeface="Arial" panose="020B0604020202020204" pitchFamily="34" charset="0"/>
              <a:buChar char="•"/>
            </a:pPr>
            <a:r>
              <a:rPr lang="es-ES" sz="1600" dirty="0">
                <a:latin typeface="TT Commons Light" panose="02000506030000020003" pitchFamily="50" charset="0"/>
              </a:rPr>
              <a:t>Sobre las células de los </a:t>
            </a:r>
            <a:r>
              <a:rPr lang="es-ES" sz="1600" b="1" dirty="0">
                <a:latin typeface="TT Commons Light" panose="02000506030000020003" pitchFamily="50" charset="0"/>
              </a:rPr>
              <a:t>vasos sanguíneos</a:t>
            </a:r>
            <a:r>
              <a:rPr lang="es-ES" sz="1600" dirty="0">
                <a:latin typeface="TT Commons Light" panose="02000506030000020003" pitchFamily="50" charset="0"/>
              </a:rPr>
              <a:t>, reduciendo la vascularización que puede darse en manchas como el </a:t>
            </a:r>
            <a:r>
              <a:rPr lang="es-ES" sz="1600" dirty="0" err="1">
                <a:latin typeface="TT Commons Light" panose="02000506030000020003" pitchFamily="50" charset="0"/>
              </a:rPr>
              <a:t>melasma</a:t>
            </a:r>
            <a:r>
              <a:rPr lang="es-ES" sz="1600" dirty="0">
                <a:latin typeface="TT Commons Light" panose="02000506030000020003" pitchFamily="50" charset="0"/>
              </a:rPr>
              <a:t>.</a:t>
            </a:r>
            <a:r>
              <a:rPr lang="es-ES" altLang="es-ES" sz="1600" dirty="0">
                <a:latin typeface="TT Commons Light" panose="02000506030000020003" pitchFamily="50" charset="0"/>
              </a:rPr>
              <a:t> </a:t>
            </a:r>
            <a:endParaRPr lang="es-ES" sz="1600" dirty="0">
              <a:latin typeface="TT Commons Light" panose="02000506030000020003"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699717" y="399554"/>
            <a:ext cx="3571653" cy="424614"/>
          </a:xfrm>
        </p:spPr>
        <p:txBody>
          <a:bodyPr/>
          <a:lstStyle/>
          <a:p>
            <a:r>
              <a:rPr lang="es-ES" sz="2399" spc="300" dirty="0"/>
              <a:t>INGREDIENTES PRINCIPALES</a:t>
            </a:r>
          </a:p>
        </p:txBody>
      </p:sp>
    </p:spTree>
    <p:extLst>
      <p:ext uri="{BB962C8B-B14F-4D97-AF65-F5344CB8AC3E}">
        <p14:creationId xmlns:p14="http://schemas.microsoft.com/office/powerpoint/2010/main" val="3385759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42633" y="1104593"/>
            <a:ext cx="8322488" cy="4092291"/>
          </a:xfrm>
          <a:prstGeom prst="rect">
            <a:avLst/>
          </a:prstGeom>
          <a:noFill/>
        </p:spPr>
        <p:txBody>
          <a:bodyPr wrap="square" rtlCol="0">
            <a:spAutoFit/>
          </a:bodyPr>
          <a:lstStyle/>
          <a:p>
            <a:pPr algn="just"/>
            <a:r>
              <a:rPr lang="es-ES" sz="1999" b="1" dirty="0" err="1">
                <a:latin typeface="TT Commons Light" panose="02000506030000020003" pitchFamily="50" charset="0"/>
                <a:ea typeface="Calibri" panose="020F0502020204030204" pitchFamily="34" charset="0"/>
                <a:cs typeface="Times New Roman" panose="02020603050405020304" pitchFamily="18" charset="0"/>
              </a:rPr>
              <a:t>ProBlast</a:t>
            </a:r>
            <a:r>
              <a:rPr lang="es-ES" sz="1999" b="1" dirty="0">
                <a:latin typeface="TT Commons Light" panose="02000506030000020003" pitchFamily="50" charset="0"/>
                <a:ea typeface="Calibri" panose="020F0502020204030204" pitchFamily="34" charset="0"/>
                <a:cs typeface="Times New Roman" panose="02020603050405020304" pitchFamily="18" charset="0"/>
              </a:rPr>
              <a:t> </a:t>
            </a:r>
            <a:r>
              <a:rPr lang="es-ES" sz="1999" b="1" dirty="0" err="1">
                <a:latin typeface="TT Commons Light" panose="02000506030000020003" pitchFamily="50" charset="0"/>
                <a:ea typeface="Calibri" panose="020F0502020204030204" pitchFamily="34" charset="0"/>
                <a:cs typeface="Times New Roman" panose="02020603050405020304" pitchFamily="18" charset="0"/>
              </a:rPr>
              <a:t>System</a:t>
            </a:r>
            <a:endParaRPr lang="es-ES" sz="1999" b="1" dirty="0">
              <a:latin typeface="TT Commons Light" panose="02000506030000020003" pitchFamily="50" charset="0"/>
              <a:ea typeface="Calibri" panose="020F0502020204030204" pitchFamily="34" charset="0"/>
              <a:cs typeface="Times New Roman" panose="02020603050405020304" pitchFamily="18" charset="0"/>
            </a:endParaRPr>
          </a:p>
          <a:p>
            <a:pPr algn="just"/>
            <a:endParaRPr lang="es-ES" sz="1600" b="1" dirty="0">
              <a:solidFill>
                <a:schemeClr val="tx1">
                  <a:lumMod val="65000"/>
                  <a:lumOff val="35000"/>
                </a:schemeClr>
              </a:solidFill>
              <a:latin typeface="TT Commons Light" panose="02000506030000020003" pitchFamily="50" charset="0"/>
              <a:ea typeface="Calibri" panose="020F0502020204030204" pitchFamily="34" charset="0"/>
              <a:cs typeface="Times New Roman" panose="02020603050405020304" pitchFamily="18" charset="0"/>
            </a:endParaRPr>
          </a:p>
          <a:p>
            <a:pPr lvl="0" algn="just" eaLnBrk="0" fontAlgn="base" hangingPunct="0">
              <a:spcBef>
                <a:spcPct val="0"/>
              </a:spcBef>
              <a:spcAft>
                <a:spcPct val="0"/>
              </a:spcAft>
              <a:buClr>
                <a:srgbClr val="88903B"/>
              </a:buClr>
              <a:buSzPct val="105000"/>
            </a:pP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Está basado en un </a:t>
            </a: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cóctel de </a:t>
            </a:r>
            <a:r>
              <a:rPr lang="es-ES" altLang="es-ES" sz="1600" b="1" dirty="0" err="1">
                <a:latin typeface="TT Commons Light" panose="02000506030000020003" pitchFamily="50" charset="0"/>
                <a:ea typeface="Calibri" panose="020F0502020204030204" pitchFamily="34" charset="0"/>
                <a:cs typeface="Times New Roman" panose="02020603050405020304" pitchFamily="18" charset="0"/>
              </a:rPr>
              <a:t>probióticos</a:t>
            </a: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 </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que potencian la capacidad natural de la piel de renovarse rápida y eficazmente, mediante la aceleración y mejora del proceso de </a:t>
            </a: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renovación y regeneración natural de la piel</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   Aporta proteínas y enzimas esenciales que mejoran la cohesión celular, protegiendo la piel y evitando la pérdida </a:t>
            </a:r>
            <a:r>
              <a:rPr lang="es-ES" altLang="es-ES" sz="1600" dirty="0" err="1">
                <a:latin typeface="TT Commons Light" panose="02000506030000020003" pitchFamily="50" charset="0"/>
                <a:ea typeface="Calibri" panose="020F0502020204030204" pitchFamily="34" charset="0"/>
                <a:cs typeface="Times New Roman" panose="02020603050405020304" pitchFamily="18" charset="0"/>
              </a:rPr>
              <a:t>transdérmica</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 de agua. </a:t>
            </a:r>
          </a:p>
          <a:p>
            <a:pPr marL="285664" indent="-285664" algn="just" eaLnBrk="0" fontAlgn="base" hangingPunct="0">
              <a:spcBef>
                <a:spcPct val="0"/>
              </a:spcBef>
              <a:spcAft>
                <a:spcPct val="0"/>
              </a:spcAft>
              <a:buClr>
                <a:srgbClr val="88903B"/>
              </a:buClr>
              <a:buSzPct val="105000"/>
              <a:buFont typeface="Arial" panose="020B0604020202020204" pitchFamily="34" charset="0"/>
              <a:buChar char="•"/>
            </a:pPr>
            <a:endParaRPr lang="es-ES" altLang="es-ES" sz="1600" dirty="0">
              <a:latin typeface="TT Commons Light" panose="02000506030000020003" pitchFamily="50"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buClr>
                <a:srgbClr val="88903B"/>
              </a:buClr>
              <a:buSzPct val="105000"/>
            </a:pP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Fortalece la </a:t>
            </a:r>
            <a:r>
              <a:rPr lang="es-ES" altLang="es-ES" sz="1600" b="1" dirty="0" err="1">
                <a:latin typeface="TT Commons Light" panose="02000506030000020003" pitchFamily="50" charset="0"/>
                <a:ea typeface="Calibri" panose="020F0502020204030204" pitchFamily="34" charset="0"/>
                <a:cs typeface="Times New Roman" panose="02020603050405020304" pitchFamily="18" charset="0"/>
              </a:rPr>
              <a:t>microbiota</a:t>
            </a: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 </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de la piel, aumentando o </a:t>
            </a: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restableciendo</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 el poder protector del </a:t>
            </a:r>
            <a:r>
              <a:rPr lang="es-ES" altLang="es-ES" sz="1600" b="1" dirty="0">
                <a:latin typeface="TT Commons Light" panose="02000506030000020003" pitchFamily="50" charset="0"/>
                <a:ea typeface="Calibri" panose="020F0502020204030204" pitchFamily="34" charset="0"/>
                <a:cs typeface="Times New Roman" panose="02020603050405020304" pitchFamily="18" charset="0"/>
              </a:rPr>
              <a:t>manto ácido </a:t>
            </a:r>
            <a:r>
              <a:rPr lang="es-ES" altLang="es-ES" sz="1600" dirty="0">
                <a:latin typeface="TT Commons Light" panose="02000506030000020003" pitchFamily="50" charset="0"/>
                <a:ea typeface="Calibri" panose="020F0502020204030204" pitchFamily="34" charset="0"/>
                <a:cs typeface="Times New Roman" panose="02020603050405020304" pitchFamily="18" charset="0"/>
              </a:rPr>
              <a:t>(recuperación acelerada de la riqueza de especies). </a:t>
            </a:r>
            <a:r>
              <a:rPr lang="es-ES" altLang="es-ES" sz="1600" dirty="0">
                <a:latin typeface="TT Commons Light" panose="02000506030000020003" pitchFamily="50" charset="0"/>
              </a:rPr>
              <a:t>El aporte de Pro </a:t>
            </a:r>
            <a:r>
              <a:rPr lang="es-ES" altLang="es-ES" sz="1600" dirty="0" err="1">
                <a:latin typeface="TT Commons Light" panose="02000506030000020003" pitchFamily="50" charset="0"/>
              </a:rPr>
              <a:t>Blast</a:t>
            </a:r>
            <a:r>
              <a:rPr lang="es-ES" altLang="es-ES" sz="1600" dirty="0">
                <a:latin typeface="TT Commons Light" panose="02000506030000020003" pitchFamily="50" charset="0"/>
              </a:rPr>
              <a:t> </a:t>
            </a:r>
            <a:r>
              <a:rPr lang="es-ES" altLang="es-ES" sz="1600" dirty="0" err="1">
                <a:latin typeface="TT Commons Light" panose="02000506030000020003" pitchFamily="50" charset="0"/>
              </a:rPr>
              <a:t>System</a:t>
            </a:r>
            <a:r>
              <a:rPr lang="es-ES" altLang="es-ES" sz="1600" dirty="0">
                <a:latin typeface="TT Commons Light" panose="02000506030000020003" pitchFamily="50" charset="0"/>
              </a:rPr>
              <a:t>, recupera y mejora la </a:t>
            </a:r>
            <a:r>
              <a:rPr lang="es-ES" altLang="es-ES" sz="1600" dirty="0" err="1">
                <a:latin typeface="TT Commons Light" panose="02000506030000020003" pitchFamily="50" charset="0"/>
              </a:rPr>
              <a:t>microbiota</a:t>
            </a:r>
            <a:r>
              <a:rPr lang="es-ES" altLang="es-ES" sz="1600" dirty="0">
                <a:latin typeface="TT Commons Light" panose="02000506030000020003" pitchFamily="50" charset="0"/>
              </a:rPr>
              <a:t>, permitiendo a la membrana celular recupera y mantener su calidad y eficiencia. </a:t>
            </a:r>
          </a:p>
          <a:p>
            <a:pPr algn="just" eaLnBrk="0" fontAlgn="base" hangingPunct="0">
              <a:spcBef>
                <a:spcPct val="0"/>
              </a:spcBef>
              <a:spcAft>
                <a:spcPct val="0"/>
              </a:spcAft>
              <a:buClr>
                <a:srgbClr val="88903B"/>
              </a:buClr>
              <a:buSzPct val="105000"/>
            </a:pPr>
            <a:endParaRPr lang="es-ES" sz="1600" dirty="0">
              <a:latin typeface="TT Commons Light" panose="02000506030000020003" pitchFamily="50"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buClr>
                <a:srgbClr val="88903B"/>
              </a:buClr>
              <a:buSzPct val="105000"/>
            </a:pPr>
            <a:r>
              <a:rPr lang="es-ES" sz="1600" b="1" dirty="0">
                <a:latin typeface="TT Commons Light" panose="02000506030000020003" pitchFamily="50" charset="0"/>
                <a:ea typeface="Calibri" panose="020F0502020204030204" pitchFamily="34" charset="0"/>
                <a:cs typeface="Times New Roman" panose="02020603050405020304" pitchFamily="18" charset="0"/>
              </a:rPr>
              <a:t>Ácido Hialurónico</a:t>
            </a:r>
          </a:p>
          <a:p>
            <a:pPr algn="just" eaLnBrk="0" fontAlgn="base" hangingPunct="0">
              <a:spcBef>
                <a:spcPct val="0"/>
              </a:spcBef>
              <a:spcAft>
                <a:spcPct val="0"/>
              </a:spcAft>
              <a:buClr>
                <a:srgbClr val="88903B"/>
              </a:buClr>
              <a:buSzPct val="105000"/>
            </a:pPr>
            <a:r>
              <a:rPr lang="es-ES" sz="1600" dirty="0">
                <a:latin typeface="TT Commons Light" panose="02000506030000020003" pitchFamily="50" charset="0"/>
                <a:ea typeface="Calibri" panose="020F0502020204030204" pitchFamily="34" charset="0"/>
                <a:cs typeface="Times New Roman" panose="02020603050405020304" pitchFamily="18" charset="0"/>
              </a:rPr>
              <a:t>Además de hidratar, el ácido hialurónico mejora el aspecto superficial de la piel e incrementan su elasticidad y firmeza. Otra de sus ventajas es que aportan volumen en la dermis produciendo un efecto “relleno” que suaviza las arrugas y las líneas de expresión.</a:t>
            </a:r>
            <a:endParaRPr lang="en-US" sz="1600" dirty="0">
              <a:latin typeface="TT Commons Light" panose="02000506030000020003" pitchFamily="50" charset="0"/>
              <a:ea typeface="Calibri" panose="020F0502020204030204" pitchFamily="34" charset="0"/>
              <a:cs typeface="Times New Roman" panose="02020603050405020304" pitchFamily="18" charset="0"/>
            </a:endParaRPr>
          </a:p>
          <a:p>
            <a:pPr algn="just" eaLnBrk="0" fontAlgn="base" hangingPunct="0">
              <a:spcBef>
                <a:spcPct val="0"/>
              </a:spcBef>
              <a:spcAft>
                <a:spcPct val="0"/>
              </a:spcAft>
              <a:buClr>
                <a:srgbClr val="88903B"/>
              </a:buClr>
              <a:buSzPct val="105000"/>
            </a:pPr>
            <a:endParaRPr lang="es-ES" sz="1600" dirty="0">
              <a:latin typeface="TT Commons Light" panose="02000506030000020003" pitchFamily="50" charset="0"/>
              <a:ea typeface="Calibri" panose="020F0502020204030204" pitchFamily="34" charset="0"/>
              <a:cs typeface="Times New Roman" panose="02020603050405020304" pitchFamily="18" charset="0"/>
            </a:endParaRPr>
          </a:p>
        </p:txBody>
      </p:sp>
      <p:sp>
        <p:nvSpPr>
          <p:cNvPr id="17" name="Título 8"/>
          <p:cNvSpPr>
            <a:spLocks noGrp="1"/>
          </p:cNvSpPr>
          <p:nvPr>
            <p:ph type="title"/>
          </p:nvPr>
        </p:nvSpPr>
        <p:spPr>
          <a:xfrm>
            <a:off x="699717" y="399554"/>
            <a:ext cx="3571653" cy="424614"/>
          </a:xfrm>
        </p:spPr>
        <p:txBody>
          <a:bodyPr/>
          <a:lstStyle/>
          <a:p>
            <a:r>
              <a:rPr lang="es-ES" sz="2399" spc="300" dirty="0"/>
              <a:t>INGREDIENTES PRINCIPALES</a:t>
            </a:r>
          </a:p>
        </p:txBody>
      </p:sp>
    </p:spTree>
    <p:extLst>
      <p:ext uri="{BB962C8B-B14F-4D97-AF65-F5344CB8AC3E}">
        <p14:creationId xmlns:p14="http://schemas.microsoft.com/office/powerpoint/2010/main" val="3189027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8"/>
          <p:cNvSpPr>
            <a:spLocks noGrp="1"/>
          </p:cNvSpPr>
          <p:nvPr>
            <p:ph type="title"/>
          </p:nvPr>
        </p:nvSpPr>
        <p:spPr>
          <a:xfrm>
            <a:off x="700934" y="400242"/>
            <a:ext cx="3827101" cy="424485"/>
          </a:xfrm>
        </p:spPr>
        <p:txBody>
          <a:bodyPr>
            <a:normAutofit/>
          </a:bodyPr>
          <a:lstStyle/>
          <a:p>
            <a:pPr algn="l" rtl="0"/>
            <a:r>
              <a:rPr lang="es-ES" sz="2398" spc="300" dirty="0" smtClean="0"/>
              <a:t>BLAST C ANTIOXIDANT CREAM</a:t>
            </a:r>
            <a:endParaRPr lang="es-ES" sz="2398" spc="300" dirty="0"/>
          </a:p>
        </p:txBody>
      </p:sp>
      <p:sp>
        <p:nvSpPr>
          <p:cNvPr id="6" name="16 CuadroTexto"/>
          <p:cNvSpPr txBox="1"/>
          <p:nvPr/>
        </p:nvSpPr>
        <p:spPr>
          <a:xfrm>
            <a:off x="2633087" y="1057508"/>
            <a:ext cx="6189249" cy="3970318"/>
          </a:xfrm>
          <a:prstGeom prst="rect">
            <a:avLst/>
          </a:prstGeom>
          <a:noFill/>
        </p:spPr>
        <p:txBody>
          <a:bodyPr wrap="square" rtlCol="0">
            <a:spAutoFit/>
          </a:bodyPr>
          <a:lstStyle/>
          <a:p>
            <a:pPr marL="342701" indent="-342701"/>
            <a:r>
              <a:rPr lang="en-US" sz="1400" b="1" dirty="0">
                <a:latin typeface="TT Commons Light" panose="02000506030000020003" pitchFamily="50" charset="0"/>
              </a:rPr>
              <a:t>CREMA ANTIOXIDANTE </a:t>
            </a:r>
            <a:r>
              <a:rPr lang="en-US" sz="1400" dirty="0">
                <a:latin typeface="TT Commons Light" panose="02000506030000020003" pitchFamily="50" charset="0"/>
              </a:rPr>
              <a:t>(Textura fluida y sedosa)</a:t>
            </a:r>
          </a:p>
          <a:p>
            <a:pPr marL="342701" indent="-342701"/>
            <a:endParaRPr lang="en-US" sz="1400" dirty="0">
              <a:latin typeface="TT Commons Light" panose="02000506030000020003" pitchFamily="50" charset="0"/>
            </a:endParaRPr>
          </a:p>
          <a:p>
            <a:pPr marL="342701" indent="-342701"/>
            <a:r>
              <a:rPr lang="en-US" sz="1400" b="1" dirty="0">
                <a:latin typeface="TT Commons Light" panose="02000506030000020003" pitchFamily="50" charset="0"/>
              </a:rPr>
              <a:t>INDICACIÓN: </a:t>
            </a:r>
            <a:r>
              <a:rPr lang="en-US" sz="1400" b="1" dirty="0" err="1">
                <a:latin typeface="TT Commons Light" panose="02000506030000020003" pitchFamily="50" charset="0"/>
              </a:rPr>
              <a:t>T</a:t>
            </a:r>
            <a:r>
              <a:rPr lang="en-US" sz="1400" dirty="0" err="1">
                <a:latin typeface="TT Commons Light" panose="02000506030000020003" pitchFamily="50" charset="0"/>
              </a:rPr>
              <a:t>ratamiento</a:t>
            </a:r>
            <a:r>
              <a:rPr lang="en-US" sz="1400" dirty="0">
                <a:latin typeface="TT Commons Light" panose="02000506030000020003" pitchFamily="50" charset="0"/>
              </a:rPr>
              <a:t> ideal para la piel que muestra signos de </a:t>
            </a:r>
            <a:r>
              <a:rPr lang="en-US" sz="1400" dirty="0" err="1">
                <a:latin typeface="TT Commons Light" panose="02000506030000020003" pitchFamily="50" charset="0"/>
              </a:rPr>
              <a:t>envejecimiento</a:t>
            </a:r>
            <a:r>
              <a:rPr lang="en-US" sz="1400" dirty="0">
                <a:latin typeface="TT Commons Light" panose="02000506030000020003" pitchFamily="50" charset="0"/>
              </a:rPr>
              <a:t> </a:t>
            </a:r>
            <a:r>
              <a:rPr lang="en-US" sz="1400" dirty="0" err="1">
                <a:latin typeface="TT Commons Light" panose="02000506030000020003" pitchFamily="50" charset="0"/>
              </a:rPr>
              <a:t>prematuros</a:t>
            </a:r>
            <a:r>
              <a:rPr lang="en-US" sz="1400" dirty="0">
                <a:latin typeface="TT Commons Light" panose="02000506030000020003" pitchFamily="50" charset="0"/>
              </a:rPr>
              <a:t>, buscando recuperar la vitalidad, la luminosidad y mejorar la salud</a:t>
            </a:r>
          </a:p>
          <a:p>
            <a:pPr marL="342701" indent="-342701"/>
            <a:r>
              <a:rPr lang="en-US" sz="1400" dirty="0">
                <a:latin typeface="TT Commons Light" panose="02000506030000020003" pitchFamily="50" charset="0"/>
              </a:rPr>
              <a:t>facial.</a:t>
            </a:r>
          </a:p>
          <a:p>
            <a:pPr marL="342701" indent="-342701"/>
            <a:endParaRPr lang="en-US" sz="1400" dirty="0">
              <a:latin typeface="TT Commons Light" panose="02000506030000020003" pitchFamily="50" charset="0"/>
            </a:endParaRPr>
          </a:p>
          <a:p>
            <a:pPr marL="342701" indent="-342701"/>
            <a:r>
              <a:rPr lang="en-US" sz="1400" b="1" dirty="0">
                <a:latin typeface="TT Commons Light" panose="02000506030000020003" pitchFamily="50" charset="0"/>
              </a:rPr>
              <a:t>DESCRIPCIÓN: </a:t>
            </a:r>
            <a:r>
              <a:rPr lang="en-US" sz="1400" dirty="0">
                <a:latin typeface="TT Commons Light" panose="02000506030000020003" pitchFamily="50" charset="0"/>
              </a:rPr>
              <a:t>Blast C Antioxidant Cream </a:t>
            </a:r>
            <a:r>
              <a:rPr lang="en-US" sz="1400" dirty="0" err="1">
                <a:latin typeface="TT Commons Light" panose="02000506030000020003" pitchFamily="50" charset="0"/>
              </a:rPr>
              <a:t>es</a:t>
            </a:r>
            <a:r>
              <a:rPr lang="en-US" sz="1400" dirty="0">
                <a:latin typeface="TT Commons Light" panose="02000506030000020003" pitchFamily="50" charset="0"/>
              </a:rPr>
              <a:t> una combinación del Complejo Intensivo Triple Antioxidante y el Sistema Pro Blast. Actúa por un lado en la neutralización de </a:t>
            </a:r>
            <a:r>
              <a:rPr lang="en-US" sz="1400" dirty="0" err="1">
                <a:latin typeface="TT Commons Light" panose="02000506030000020003" pitchFamily="50" charset="0"/>
              </a:rPr>
              <a:t>los</a:t>
            </a:r>
            <a:r>
              <a:rPr lang="en-US" sz="1400" dirty="0">
                <a:latin typeface="TT Commons Light" panose="02000506030000020003" pitchFamily="50" charset="0"/>
              </a:rPr>
              <a:t> ROS y por otro en la restauración de la calidad de la piel, a través de la optimización de sus funciones vitales.</a:t>
            </a:r>
          </a:p>
          <a:p>
            <a:pPr marL="342701" indent="-342701"/>
            <a:endParaRPr lang="en-US" sz="1400" dirty="0">
              <a:latin typeface="TT Commons Light" panose="02000506030000020003" pitchFamily="50" charset="0"/>
            </a:endParaRPr>
          </a:p>
          <a:p>
            <a:pPr marL="342701" indent="-342701"/>
            <a:r>
              <a:rPr lang="en-US" sz="1400" b="1" dirty="0">
                <a:latin typeface="TT Commons Light" panose="02000506030000020003" pitchFamily="50" charset="0"/>
              </a:rPr>
              <a:t>INGREDIENTES: </a:t>
            </a:r>
            <a:r>
              <a:rPr lang="en-US" sz="1400" dirty="0" err="1">
                <a:latin typeface="TT Commons Light" panose="02000506030000020003" pitchFamily="50" charset="0"/>
              </a:rPr>
              <a:t>vitamina</a:t>
            </a:r>
            <a:r>
              <a:rPr lang="en-US" sz="1400" dirty="0">
                <a:latin typeface="TT Commons Light" panose="02000506030000020003" pitchFamily="50" charset="0"/>
              </a:rPr>
              <a:t> C </a:t>
            </a:r>
            <a:r>
              <a:rPr lang="en-US" sz="1400" dirty="0" err="1">
                <a:latin typeface="TT Commons Light" panose="02000506030000020003" pitchFamily="50" charset="0"/>
              </a:rPr>
              <a:t>liposomada</a:t>
            </a:r>
            <a:r>
              <a:rPr lang="en-US" sz="1400" dirty="0">
                <a:latin typeface="TT Commons Light" panose="02000506030000020003" pitchFamily="50" charset="0"/>
              </a:rPr>
              <a:t>, vitamina C estabilizada, </a:t>
            </a:r>
            <a:r>
              <a:rPr lang="en-US" sz="1400" dirty="0" err="1">
                <a:latin typeface="TT Commons Light" panose="02000506030000020003" pitchFamily="50" charset="0"/>
              </a:rPr>
              <a:t>ácido</a:t>
            </a:r>
            <a:r>
              <a:rPr lang="en-US" sz="1400" dirty="0">
                <a:latin typeface="TT Commons Light" panose="02000506030000020003" pitchFamily="50" charset="0"/>
              </a:rPr>
              <a:t> </a:t>
            </a:r>
            <a:r>
              <a:rPr lang="en-US" sz="1400" dirty="0" err="1">
                <a:latin typeface="TT Commons Light" panose="02000506030000020003" pitchFamily="50" charset="0"/>
              </a:rPr>
              <a:t>ferúlico</a:t>
            </a:r>
            <a:r>
              <a:rPr lang="en-US" sz="1400" dirty="0">
                <a:latin typeface="TT Commons Light" panose="02000506030000020003" pitchFamily="50" charset="0"/>
              </a:rPr>
              <a:t> </a:t>
            </a:r>
            <a:r>
              <a:rPr lang="en-US" sz="1400" dirty="0" err="1">
                <a:latin typeface="TT Commons Light" panose="02000506030000020003" pitchFamily="50" charset="0"/>
              </a:rPr>
              <a:t>liposomado</a:t>
            </a:r>
            <a:r>
              <a:rPr lang="en-US" sz="1400" dirty="0">
                <a:latin typeface="TT Commons Light" panose="02000506030000020003" pitchFamily="50" charset="0"/>
              </a:rPr>
              <a:t>, </a:t>
            </a:r>
            <a:r>
              <a:rPr lang="en-US" sz="1400" dirty="0" err="1">
                <a:latin typeface="TT Commons Light" panose="02000506030000020003" pitchFamily="50" charset="0"/>
              </a:rPr>
              <a:t>extracto</a:t>
            </a:r>
            <a:r>
              <a:rPr lang="en-US" sz="1400" dirty="0">
                <a:latin typeface="TT Commons Light" panose="02000506030000020003" pitchFamily="50" charset="0"/>
              </a:rPr>
              <a:t>  de </a:t>
            </a:r>
            <a:r>
              <a:rPr lang="en-US" sz="1400" dirty="0" err="1">
                <a:latin typeface="TT Commons Light" panose="02000506030000020003" pitchFamily="50" charset="0"/>
              </a:rPr>
              <a:t>rodiola</a:t>
            </a:r>
            <a:r>
              <a:rPr lang="en-US" sz="1400" dirty="0">
                <a:latin typeface="TT Commons Light" panose="02000506030000020003" pitchFamily="50" charset="0"/>
              </a:rPr>
              <a:t> y </a:t>
            </a:r>
            <a:r>
              <a:rPr lang="en-US" sz="1400" dirty="0" err="1">
                <a:latin typeface="TT Commons Light" panose="02000506030000020003" pitchFamily="50" charset="0"/>
              </a:rPr>
              <a:t>complejo</a:t>
            </a:r>
            <a:r>
              <a:rPr lang="en-US" sz="1400" dirty="0">
                <a:latin typeface="TT Commons Light" panose="02000506030000020003" pitchFamily="50" charset="0"/>
              </a:rPr>
              <a:t> </a:t>
            </a:r>
            <a:r>
              <a:rPr lang="en-US" sz="1400" dirty="0" err="1">
                <a:latin typeface="TT Commons Light" panose="02000506030000020003" pitchFamily="50" charset="0"/>
              </a:rPr>
              <a:t>probiótico</a:t>
            </a:r>
            <a:endParaRPr lang="en-US" sz="1400" dirty="0">
              <a:latin typeface="TT Commons Light" panose="02000506030000020003" pitchFamily="50" charset="0"/>
            </a:endParaRPr>
          </a:p>
          <a:p>
            <a:pPr marL="342701" indent="-342701"/>
            <a:endParaRPr lang="en-US" sz="1400" dirty="0">
              <a:latin typeface="TT Commons Light" panose="02000506030000020003" pitchFamily="50" charset="0"/>
            </a:endParaRPr>
          </a:p>
          <a:p>
            <a:pPr marL="342804" indent="-342804"/>
            <a:r>
              <a:rPr lang="es-ES" sz="1400" dirty="0">
                <a:latin typeface="TT Commons Light" panose="02000506030000020003" pitchFamily="50" charset="0"/>
              </a:rPr>
              <a:t> </a:t>
            </a:r>
            <a:r>
              <a:rPr lang="es-ES" sz="1400" b="1" dirty="0">
                <a:latin typeface="TT Commons Light" panose="02000506030000020003" pitchFamily="50" charset="0"/>
              </a:rPr>
              <a:t>MODO DE USO: Día </a:t>
            </a:r>
            <a:r>
              <a:rPr lang="es-ES" sz="1400" b="1" dirty="0" smtClean="0">
                <a:latin typeface="TT Commons Light" panose="02000506030000020003" pitchFamily="50" charset="0"/>
              </a:rPr>
              <a:t>y noche</a:t>
            </a:r>
            <a:r>
              <a:rPr lang="es-ES" sz="1400" dirty="0">
                <a:latin typeface="TT Commons Light" panose="02000506030000020003" pitchFamily="50" charset="0"/>
              </a:rPr>
              <a:t>: Aplicar en rostro, cuello y  escote realizando suavemente un masaje</a:t>
            </a:r>
          </a:p>
          <a:p>
            <a:pPr marL="342804" indent="-342804"/>
            <a:endParaRPr lang="es-ES" sz="1400" dirty="0">
              <a:latin typeface="TT Commons Light" panose="02000506030000020003" pitchFamily="50" charset="0"/>
            </a:endParaRPr>
          </a:p>
          <a:p>
            <a:pPr marL="342804" indent="-342804"/>
            <a:r>
              <a:rPr lang="es-ES" sz="1400" b="1" dirty="0">
                <a:latin typeface="TT Commons Light" panose="02000506030000020003" pitchFamily="50" charset="0"/>
              </a:rPr>
              <a:t>TIPO DE PIEL</a:t>
            </a:r>
            <a:r>
              <a:rPr lang="es-ES" sz="1400" dirty="0">
                <a:latin typeface="TT Commons Light" panose="02000506030000020003" pitchFamily="50" charset="0"/>
              </a:rPr>
              <a:t>: Todos</a:t>
            </a:r>
            <a:endParaRPr lang="es-ES" sz="1200" dirty="0">
              <a:solidFill>
                <a:schemeClr val="tx1">
                  <a:lumMod val="65000"/>
                  <a:lumOff val="35000"/>
                </a:schemeClr>
              </a:solidFill>
              <a:latin typeface="TT Commons" panose="02000506040000020004" pitchFamily="50" charset="0"/>
            </a:endParaRPr>
          </a:p>
        </p:txBody>
      </p:sp>
      <p:pic>
        <p:nvPicPr>
          <p:cNvPr id="5" name="Gráfico 3">
            <a:extLst>
              <a:ext uri="{FF2B5EF4-FFF2-40B4-BE49-F238E27FC236}">
                <a16:creationId xmlns:a16="http://schemas.microsoft.com/office/drawing/2014/main" id="{81C57356-6826-494D-B4BD-F1D9A35494CF}"/>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358226" y="2704392"/>
            <a:ext cx="2135796" cy="1564245"/>
          </a:xfrm>
          <a:prstGeom prst="rect">
            <a:avLst/>
          </a:prstGeom>
        </p:spPr>
      </p:pic>
    </p:spTree>
    <p:extLst>
      <p:ext uri="{BB962C8B-B14F-4D97-AF65-F5344CB8AC3E}">
        <p14:creationId xmlns:p14="http://schemas.microsoft.com/office/powerpoint/2010/main" val="3875251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8"/>
          <p:cNvSpPr>
            <a:spLocks noGrp="1"/>
          </p:cNvSpPr>
          <p:nvPr>
            <p:ph type="title"/>
          </p:nvPr>
        </p:nvSpPr>
        <p:spPr>
          <a:xfrm>
            <a:off x="699717" y="399559"/>
            <a:ext cx="3713837" cy="424603"/>
          </a:xfrm>
        </p:spPr>
        <p:txBody>
          <a:bodyPr/>
          <a:lstStyle/>
          <a:p>
            <a:r>
              <a:rPr lang="es-ES" sz="2399" spc="300" dirty="0" smtClean="0"/>
              <a:t>VELVET ANTIOXIDANT SERUM</a:t>
            </a:r>
            <a:endParaRPr lang="es-ES" sz="2399" spc="300" dirty="0"/>
          </a:p>
        </p:txBody>
      </p:sp>
      <p:sp>
        <p:nvSpPr>
          <p:cNvPr id="6" name="16 CuadroTexto"/>
          <p:cNvSpPr txBox="1"/>
          <p:nvPr/>
        </p:nvSpPr>
        <p:spPr>
          <a:xfrm>
            <a:off x="2489920" y="1057007"/>
            <a:ext cx="6475201" cy="4461520"/>
          </a:xfrm>
          <a:prstGeom prst="rect">
            <a:avLst/>
          </a:prstGeom>
          <a:noFill/>
        </p:spPr>
        <p:txBody>
          <a:bodyPr wrap="square" rtlCol="0">
            <a:spAutoFit/>
          </a:bodyPr>
          <a:lstStyle/>
          <a:p>
            <a:pPr marL="342797" indent="-342797" algn="just"/>
            <a:r>
              <a:rPr lang="es-ES" sz="1600" b="1" dirty="0" err="1">
                <a:latin typeface="TT Commons Light" panose="02000506030000020003" pitchFamily="50" charset="0"/>
              </a:rPr>
              <a:t>Serum</a:t>
            </a:r>
            <a:r>
              <a:rPr lang="es-ES" sz="1600" b="1" dirty="0">
                <a:latin typeface="TT Commons Light" panose="02000506030000020003" pitchFamily="50" charset="0"/>
              </a:rPr>
              <a:t> Triple Efecto Iluminador – Textura sedosa</a:t>
            </a:r>
          </a:p>
          <a:p>
            <a:pPr marL="342797" indent="-342797" algn="just"/>
            <a:endParaRPr lang="es-ES" sz="1600" dirty="0">
              <a:latin typeface="TT Commons Light" panose="02000506030000020003" pitchFamily="50" charset="0"/>
            </a:endParaRPr>
          </a:p>
          <a:p>
            <a:pPr marL="342797" indent="-342797" algn="just"/>
            <a:r>
              <a:rPr lang="es-ES" sz="1600" b="1" dirty="0">
                <a:latin typeface="TT Commons Light" panose="02000506030000020003" pitchFamily="50" charset="0"/>
              </a:rPr>
              <a:t>DESCRIPCIÓN:</a:t>
            </a:r>
          </a:p>
          <a:p>
            <a:pPr algn="just"/>
            <a:r>
              <a:rPr lang="es-ES" sz="1600" dirty="0"/>
              <a:t> </a:t>
            </a:r>
            <a:r>
              <a:rPr lang="es-ES" sz="1600" dirty="0" err="1">
                <a:latin typeface="TT Commons Light" panose="02000506030000020003" pitchFamily="50" charset="0"/>
              </a:rPr>
              <a:t>Serum</a:t>
            </a:r>
            <a:r>
              <a:rPr lang="es-ES" sz="1600" dirty="0">
                <a:latin typeface="TT Commons Light" panose="02000506030000020003" pitchFamily="50" charset="0"/>
              </a:rPr>
              <a:t> Tripe Iluminador antioxidante con enfoque preventivo global para anticiparse y/o reparar los signos del envejecimiento. Sus activos en forma libre y </a:t>
            </a:r>
            <a:r>
              <a:rPr lang="es-ES" sz="1600" dirty="0" err="1">
                <a:latin typeface="TT Commons Light" panose="02000506030000020003" pitchFamily="50" charset="0"/>
              </a:rPr>
              <a:t>liposomada</a:t>
            </a:r>
            <a:r>
              <a:rPr lang="es-ES" sz="1600" dirty="0">
                <a:latin typeface="TT Commons Light" panose="02000506030000020003" pitchFamily="50" charset="0"/>
              </a:rPr>
              <a:t> intervienen unificando y blanqueando el rostro. La combinación de su triple efecto iluminador y del Pro </a:t>
            </a:r>
            <a:r>
              <a:rPr lang="es-ES" sz="1600" dirty="0" err="1">
                <a:latin typeface="TT Commons Light" panose="02000506030000020003" pitchFamily="50" charset="0"/>
              </a:rPr>
              <a:t>Blast</a:t>
            </a:r>
            <a:r>
              <a:rPr lang="es-ES" sz="1600" dirty="0">
                <a:latin typeface="TT Commons Light" panose="02000506030000020003" pitchFamily="50" charset="0"/>
              </a:rPr>
              <a:t> </a:t>
            </a:r>
            <a:r>
              <a:rPr lang="es-ES" sz="1600" dirty="0" err="1">
                <a:latin typeface="TT Commons Light" panose="02000506030000020003" pitchFamily="50" charset="0"/>
              </a:rPr>
              <a:t>System</a:t>
            </a:r>
            <a:r>
              <a:rPr lang="es-ES" sz="1600" dirty="0">
                <a:latin typeface="TT Commons Light" panose="02000506030000020003" pitchFamily="50" charset="0"/>
              </a:rPr>
              <a:t> proporciona una piel iluminada y aterciopelada. </a:t>
            </a:r>
          </a:p>
          <a:p>
            <a:pPr algn="just"/>
            <a:endParaRPr lang="es-ES" sz="1600" dirty="0">
              <a:latin typeface="TT Commons Light" panose="02000506030000020003" pitchFamily="50" charset="0"/>
            </a:endParaRPr>
          </a:p>
          <a:p>
            <a:pPr algn="just"/>
            <a:r>
              <a:rPr lang="es-ES" sz="1600" b="1" dirty="0">
                <a:latin typeface="TT Commons Light" panose="02000506030000020003" pitchFamily="50" charset="0"/>
              </a:rPr>
              <a:t>INDICACIÓN:</a:t>
            </a:r>
            <a:endParaRPr lang="es-ES" altLang="es-ES" sz="1600" dirty="0">
              <a:latin typeface="TT Commons" panose="02000506040000020004" pitchFamily="50" charset="0"/>
            </a:endParaRPr>
          </a:p>
          <a:p>
            <a:pPr algn="just"/>
            <a:r>
              <a:rPr lang="es-ES" altLang="es-ES" sz="1600" dirty="0">
                <a:latin typeface="TT Commons Light" panose="02000506030000020003" pitchFamily="50" charset="0"/>
              </a:rPr>
              <a:t>Tratamiento idóneo para pieles que muestran signos de envejecimiento prematuro, que buscan recuperar vitalidad, luminosidad y mejorar la salud del rostro. Ideal </a:t>
            </a:r>
            <a:r>
              <a:rPr lang="es-ES" sz="1600" dirty="0">
                <a:latin typeface="TT Commons Light" panose="02000506030000020003" pitchFamily="50" charset="0"/>
              </a:rPr>
              <a:t>para prevenir y ayudar a corregir los efectos de la pigmentación y el daño solar.</a:t>
            </a:r>
          </a:p>
          <a:p>
            <a:pPr algn="just"/>
            <a:endParaRPr lang="es-ES" sz="1600" dirty="0">
              <a:solidFill>
                <a:schemeClr val="tx1">
                  <a:lumMod val="65000"/>
                  <a:lumOff val="35000"/>
                </a:schemeClr>
              </a:solidFill>
              <a:latin typeface="TT Commons Light" panose="02000506030000020003" pitchFamily="50" charset="0"/>
            </a:endParaRPr>
          </a:p>
          <a:p>
            <a:pPr algn="just"/>
            <a:r>
              <a:rPr lang="es-ES" sz="1600" b="1" dirty="0">
                <a:latin typeface="TT Commons Light" panose="02000506030000020003" pitchFamily="50" charset="0"/>
              </a:rPr>
              <a:t>INGREDIENTES: </a:t>
            </a:r>
            <a:r>
              <a:rPr lang="es-ES" sz="1600" dirty="0">
                <a:latin typeface="TT Commons Light" panose="02000506030000020003" pitchFamily="50" charset="0"/>
              </a:rPr>
              <a:t>Vitamina C </a:t>
            </a:r>
            <a:r>
              <a:rPr lang="es-ES" sz="1600" dirty="0" err="1">
                <a:latin typeface="TT Commons Light" panose="02000506030000020003" pitchFamily="50" charset="0"/>
              </a:rPr>
              <a:t>liposomada</a:t>
            </a:r>
            <a:r>
              <a:rPr lang="es-ES" sz="1600" dirty="0">
                <a:latin typeface="TT Commons Light" panose="02000506030000020003" pitchFamily="50" charset="0"/>
              </a:rPr>
              <a:t>,, ácido </a:t>
            </a:r>
            <a:r>
              <a:rPr lang="es-ES" sz="1600" dirty="0" err="1">
                <a:latin typeface="TT Commons Light" panose="02000506030000020003" pitchFamily="50" charset="0"/>
              </a:rPr>
              <a:t>ferúlico</a:t>
            </a:r>
            <a:r>
              <a:rPr lang="es-ES" sz="1600" dirty="0">
                <a:latin typeface="TT Commons Light" panose="02000506030000020003" pitchFamily="50" charset="0"/>
              </a:rPr>
              <a:t> </a:t>
            </a:r>
            <a:r>
              <a:rPr lang="es-ES" sz="1600" dirty="0" err="1">
                <a:latin typeface="TT Commons Light" panose="02000506030000020003" pitchFamily="50" charset="0"/>
              </a:rPr>
              <a:t>liposomado</a:t>
            </a:r>
            <a:r>
              <a:rPr lang="es-ES" sz="1600" dirty="0">
                <a:latin typeface="TT Commons Light" panose="02000506030000020003" pitchFamily="50" charset="0"/>
              </a:rPr>
              <a:t>, ácido </a:t>
            </a:r>
            <a:r>
              <a:rPr lang="es-ES" sz="1600" dirty="0" err="1">
                <a:latin typeface="TT Commons Light" panose="02000506030000020003" pitchFamily="50" charset="0"/>
              </a:rPr>
              <a:t>tranexámico</a:t>
            </a:r>
            <a:r>
              <a:rPr lang="es-ES" sz="1600" dirty="0">
                <a:latin typeface="TT Commons Light" panose="02000506030000020003" pitchFamily="50" charset="0"/>
              </a:rPr>
              <a:t>, ácido hialurónico y complejo </a:t>
            </a:r>
            <a:r>
              <a:rPr lang="es-ES" sz="1600" dirty="0" err="1">
                <a:latin typeface="TT Commons Light" panose="02000506030000020003" pitchFamily="50" charset="0"/>
              </a:rPr>
              <a:t>probiótico</a:t>
            </a:r>
            <a:endParaRPr lang="es-ES" sz="1600" dirty="0">
              <a:latin typeface="TT Commons Light" panose="02000506030000020003" pitchFamily="50" charset="0"/>
            </a:endParaRPr>
          </a:p>
          <a:p>
            <a:pPr algn="just"/>
            <a:endParaRPr lang="es-ES" sz="1200" dirty="0">
              <a:latin typeface="TT Commons" panose="02000506040000020004" pitchFamily="50" charset="0"/>
            </a:endParaRP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r="54887"/>
          <a:stretch/>
        </p:blipFill>
        <p:spPr>
          <a:xfrm>
            <a:off x="699717" y="1416546"/>
            <a:ext cx="1299620" cy="3519817"/>
          </a:xfrm>
          <a:prstGeom prst="rect">
            <a:avLst/>
          </a:prstGeom>
        </p:spPr>
      </p:pic>
    </p:spTree>
    <p:extLst>
      <p:ext uri="{BB962C8B-B14F-4D97-AF65-F5344CB8AC3E}">
        <p14:creationId xmlns:p14="http://schemas.microsoft.com/office/powerpoint/2010/main" val="151926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A297FD03-BC01-4A80-9886-5F59A936CDA1}"/>
              </a:ext>
            </a:extLst>
          </p:cNvPr>
          <p:cNvSpPr/>
          <p:nvPr/>
        </p:nvSpPr>
        <p:spPr>
          <a:xfrm>
            <a:off x="2660607" y="1178708"/>
            <a:ext cx="6162771" cy="3553832"/>
          </a:xfrm>
          <a:prstGeom prst="rect">
            <a:avLst/>
          </a:prstGeom>
        </p:spPr>
        <p:txBody>
          <a:bodyPr wrap="square">
            <a:spAutoFit/>
          </a:bodyPr>
          <a:lstStyle/>
          <a:p>
            <a:pPr algn="l" rtl="0"/>
            <a:r>
              <a:rPr lang="en-US" sz="1500" b="1" dirty="0">
                <a:latin typeface="TT Commons Light" panose="02000506030000020003" pitchFamily="50" charset="0"/>
                <a:ea typeface="Calibri" panose="020F0502020204030204" pitchFamily="34" charset="0"/>
                <a:cs typeface="Arial" panose="020B0604020202020204" pitchFamily="34" charset="0"/>
              </a:rPr>
              <a:t>Crema antioxidante con </a:t>
            </a:r>
            <a:r>
              <a:rPr lang="en-US" sz="1500" b="1" dirty="0" err="1">
                <a:latin typeface="TT Commons Light" panose="02000506030000020003" pitchFamily="50" charset="0"/>
                <a:ea typeface="Calibri" panose="020F0502020204030204" pitchFamily="34" charset="0"/>
                <a:cs typeface="Arial" panose="020B0604020202020204" pitchFamily="34" charset="0"/>
              </a:rPr>
              <a:t>protección</a:t>
            </a:r>
            <a:r>
              <a:rPr lang="en-US" sz="1500" b="1" dirty="0">
                <a:latin typeface="TT Commons Light" panose="02000506030000020003" pitchFamily="50" charset="0"/>
                <a:ea typeface="Calibri" panose="020F0502020204030204" pitchFamily="34" charset="0"/>
                <a:cs typeface="Arial" panose="020B0604020202020204" pitchFamily="34" charset="0"/>
              </a:rPr>
              <a:t> solar</a:t>
            </a:r>
          </a:p>
          <a:p>
            <a:pPr algn="l" rtl="0"/>
            <a:endParaRPr lang="en-US" sz="1500" b="1" dirty="0">
              <a:latin typeface="TT Commons Light" panose="02000506030000020003" pitchFamily="50" charset="0"/>
              <a:ea typeface="Calibri" panose="020F0502020204030204" pitchFamily="34" charset="0"/>
              <a:cs typeface="Arial" panose="020B0604020202020204" pitchFamily="34" charset="0"/>
            </a:endParaRPr>
          </a:p>
          <a:p>
            <a:pPr algn="l" rtl="0"/>
            <a:r>
              <a:rPr lang="en-US" sz="1500" b="1" dirty="0">
                <a:latin typeface="TT Commons Light" panose="02000506030000020003" pitchFamily="50" charset="0"/>
                <a:ea typeface="Calibri" panose="020F0502020204030204" pitchFamily="34" charset="0"/>
                <a:cs typeface="Arial" panose="020B0604020202020204" pitchFamily="34" charset="0"/>
              </a:rPr>
              <a:t>Descripción:</a:t>
            </a:r>
          </a:p>
          <a:p>
            <a:pPr algn="l" rtl="0"/>
            <a:r>
              <a:rPr lang="en-US" sz="1500" dirty="0">
                <a:latin typeface="TT Commons Light" panose="02000506030000020003" pitchFamily="50" charset="0"/>
                <a:ea typeface="Calibri" panose="020F0502020204030204" pitchFamily="34" charset="0"/>
                <a:cs typeface="Arial" panose="020B0604020202020204" pitchFamily="34" charset="0"/>
              </a:rPr>
              <a:t>Crema antioxidante con vitamina C </a:t>
            </a:r>
            <a:r>
              <a:rPr lang="en-US" sz="1500" dirty="0" err="1">
                <a:latin typeface="TT Commons Light" panose="02000506030000020003" pitchFamily="50" charset="0"/>
                <a:ea typeface="Calibri" panose="020F0502020204030204" pitchFamily="34" charset="0"/>
                <a:cs typeface="Arial" panose="020B0604020202020204" pitchFamily="34" charset="0"/>
              </a:rPr>
              <a:t>liposomada</a:t>
            </a:r>
            <a:r>
              <a:rPr lang="en-US" sz="1500" dirty="0">
                <a:latin typeface="TT Commons Light" panose="02000506030000020003" pitchFamily="50" charset="0"/>
                <a:ea typeface="Calibri" panose="020F0502020204030204" pitchFamily="34" charset="0"/>
                <a:cs typeface="Arial" panose="020B0604020202020204" pitchFamily="34" charset="0"/>
              </a:rPr>
              <a:t> y </a:t>
            </a:r>
            <a:r>
              <a:rPr lang="en-US" sz="1500" dirty="0" err="1">
                <a:latin typeface="TT Commons Light" panose="02000506030000020003" pitchFamily="50" charset="0"/>
                <a:ea typeface="Calibri" panose="020F0502020204030204" pitchFamily="34" charset="0"/>
                <a:cs typeface="Arial" panose="020B0604020202020204" pitchFamily="34" charset="0"/>
              </a:rPr>
              <a:t>niacinamida</a:t>
            </a:r>
            <a:r>
              <a:rPr lang="en-US" sz="1500" dirty="0">
                <a:latin typeface="TT Commons Light" panose="02000506030000020003" pitchFamily="50" charset="0"/>
                <a:ea typeface="Calibri" panose="020F0502020204030204" pitchFamily="34" charset="0"/>
                <a:cs typeface="Arial" panose="020B0604020202020204" pitchFamily="34" charset="0"/>
              </a:rPr>
              <a:t>, que ayuda a reducir las líneas finas y las arrugas, mejora la textura y protege la piel del daño ambiental y los efectos del estrés cutáneo diario.</a:t>
            </a:r>
          </a:p>
          <a:p>
            <a:pPr algn="l" rtl="0"/>
            <a:endParaRPr lang="en-US" sz="1500" dirty="0">
              <a:latin typeface="TT Commons Light" panose="02000506030000020003" pitchFamily="50" charset="0"/>
              <a:ea typeface="Calibri" panose="020F0502020204030204" pitchFamily="34" charset="0"/>
              <a:cs typeface="Arial" panose="020B0604020202020204" pitchFamily="34" charset="0"/>
            </a:endParaRPr>
          </a:p>
          <a:p>
            <a:pPr algn="l" rtl="0"/>
            <a:r>
              <a:rPr lang="en-US" sz="1500" b="1" dirty="0">
                <a:latin typeface="TT Commons Light" panose="02000506030000020003" pitchFamily="50" charset="0"/>
                <a:ea typeface="Calibri" panose="020F0502020204030204" pitchFamily="34" charset="0"/>
                <a:cs typeface="Arial" panose="020B0604020202020204" pitchFamily="34" charset="0"/>
              </a:rPr>
              <a:t>Indicaciones:</a:t>
            </a:r>
          </a:p>
          <a:p>
            <a:pPr algn="l" rtl="0"/>
            <a:r>
              <a:rPr lang="en-US" sz="1500" dirty="0">
                <a:latin typeface="TT Commons Light" panose="02000506030000020003" pitchFamily="50" charset="0"/>
                <a:ea typeface="Calibri" panose="020F0502020204030204" pitchFamily="34" charset="0"/>
                <a:cs typeface="Arial" panose="020B0604020202020204" pitchFamily="34" charset="0"/>
              </a:rPr>
              <a:t>Tiene propiedades antioxidantes, ayuda a reducir la apariencia de líneas finas y arrugas, mejora la textura de la piel.</a:t>
            </a:r>
            <a:r>
              <a:rPr lang="en-US" sz="1500" dirty="0">
                <a:latin typeface="TT Commons Light" panose="02000506030000020003" pitchFamily="50" charset="0"/>
                <a:ea typeface="Calibri" panose="020F0502020204030204" pitchFamily="34" charset="0"/>
                <a:cs typeface="Arial" panose="020B0604020202020204" pitchFamily="34" charset="0"/>
              </a:rPr>
              <a:t>y protege</a:t>
            </a:r>
            <a:r>
              <a:rPr lang="en-US" sz="1500" dirty="0">
                <a:latin typeface="TT Commons Light" panose="02000506030000020003" pitchFamily="50" charset="0"/>
                <a:ea typeface="Calibri" panose="020F0502020204030204" pitchFamily="34" charset="0"/>
                <a:cs typeface="Arial" panose="020B0604020202020204" pitchFamily="34" charset="0"/>
              </a:rPr>
              <a:t>contra el estrés ambiental.</a:t>
            </a:r>
          </a:p>
          <a:p>
            <a:pPr algn="l" rtl="0"/>
            <a:r>
              <a:rPr lang="en-US" sz="1500" dirty="0">
                <a:latin typeface="TT Commons Light" panose="02000506030000020003" pitchFamily="50" charset="0"/>
                <a:ea typeface="Calibri" panose="020F0502020204030204" pitchFamily="34" charset="0"/>
                <a:cs typeface="Arial" panose="020B0604020202020204" pitchFamily="34" charset="0"/>
              </a:rPr>
              <a:t>Gracias a sus filtros protege la piel de los rayos UV y la luz azul que emiten los dispositivos electrónicos. Ideal para todo tipo de piel.</a:t>
            </a:r>
          </a:p>
          <a:p>
            <a:pPr algn="l" rtl="0"/>
            <a:endParaRPr lang="en-US" sz="1500" dirty="0">
              <a:latin typeface="TT Commons Light" panose="02000506030000020003" pitchFamily="50" charset="0"/>
              <a:ea typeface="Calibri" panose="020F0502020204030204" pitchFamily="34" charset="0"/>
              <a:cs typeface="Arial" panose="020B0604020202020204" pitchFamily="34" charset="0"/>
            </a:endParaRPr>
          </a:p>
          <a:p>
            <a:pPr algn="l" rtl="0"/>
            <a:r>
              <a:rPr lang="en-US" sz="1500" b="1" dirty="0" err="1">
                <a:latin typeface="TT Commons Light" panose="02000506030000020003" pitchFamily="50" charset="0"/>
                <a:ea typeface="Calibri" panose="020F0502020204030204" pitchFamily="34" charset="0"/>
                <a:cs typeface="Arial" panose="020B0604020202020204" pitchFamily="34" charset="0"/>
              </a:rPr>
              <a:t>Ingredientes</a:t>
            </a:r>
            <a:r>
              <a:rPr lang="en-US" sz="1500" dirty="0">
                <a:latin typeface="TT Commons Light" panose="02000506030000020003" pitchFamily="50" charset="0"/>
                <a:ea typeface="Calibri" panose="020F0502020204030204" pitchFamily="34" charset="0"/>
                <a:cs typeface="Arial" panose="020B0604020202020204" pitchFamily="34" charset="0"/>
              </a:rPr>
              <a:t>: </a:t>
            </a:r>
            <a:r>
              <a:rPr lang="en-US" sz="1500" dirty="0" err="1">
                <a:latin typeface="TT Commons Light" panose="02000506030000020003" pitchFamily="50" charset="0"/>
                <a:ea typeface="Calibri" panose="020F0502020204030204" pitchFamily="34" charset="0"/>
                <a:cs typeface="Arial" panose="020B0604020202020204" pitchFamily="34" charset="0"/>
              </a:rPr>
              <a:t>vitamina</a:t>
            </a:r>
            <a:r>
              <a:rPr lang="en-US" sz="1500" dirty="0">
                <a:latin typeface="TT Commons Light" panose="02000506030000020003" pitchFamily="50" charset="0"/>
                <a:ea typeface="Calibri" panose="020F0502020204030204" pitchFamily="34" charset="0"/>
                <a:cs typeface="Arial" panose="020B0604020202020204" pitchFamily="34" charset="0"/>
              </a:rPr>
              <a:t> </a:t>
            </a:r>
            <a:r>
              <a:rPr lang="en-US" sz="1500" dirty="0">
                <a:latin typeface="TT Commons Light" panose="02000506030000020003" pitchFamily="50" charset="0"/>
                <a:ea typeface="Calibri" panose="020F0502020204030204" pitchFamily="34" charset="0"/>
                <a:cs typeface="Arial" panose="020B0604020202020204" pitchFamily="34" charset="0"/>
              </a:rPr>
              <a:t>C </a:t>
            </a:r>
            <a:r>
              <a:rPr lang="en-US" sz="1500" dirty="0" err="1">
                <a:latin typeface="TT Commons Light" panose="02000506030000020003" pitchFamily="50" charset="0"/>
                <a:ea typeface="Calibri" panose="020F0502020204030204" pitchFamily="34" charset="0"/>
                <a:cs typeface="Arial" panose="020B0604020202020204" pitchFamily="34" charset="0"/>
              </a:rPr>
              <a:t>liposomada</a:t>
            </a:r>
            <a:r>
              <a:rPr lang="en-US" sz="1500" dirty="0">
                <a:latin typeface="TT Commons Light" panose="02000506030000020003" pitchFamily="50" charset="0"/>
                <a:ea typeface="Calibri" panose="020F0502020204030204" pitchFamily="34" charset="0"/>
                <a:cs typeface="Arial" panose="020B0604020202020204" pitchFamily="34" charset="0"/>
              </a:rPr>
              <a:t> y </a:t>
            </a:r>
            <a:r>
              <a:rPr lang="en-US" sz="1500" dirty="0" err="1">
                <a:latin typeface="TT Commons Light" panose="02000506030000020003" pitchFamily="50" charset="0"/>
                <a:ea typeface="Calibri" panose="020F0502020204030204" pitchFamily="34" charset="0"/>
                <a:cs typeface="Arial" panose="020B0604020202020204" pitchFamily="34" charset="0"/>
              </a:rPr>
              <a:t>niacinamida</a:t>
            </a:r>
            <a:r>
              <a:rPr lang="en-US" sz="1500" dirty="0">
                <a:latin typeface="TT Commons Light" panose="02000506030000020003" pitchFamily="50" charset="0"/>
                <a:ea typeface="Calibri" panose="020F0502020204030204" pitchFamily="34" charset="0"/>
                <a:cs typeface="Arial" panose="020B0604020202020204" pitchFamily="34" charset="0"/>
              </a:rPr>
              <a:t>, </a:t>
            </a:r>
            <a:r>
              <a:rPr lang="en-US" sz="1500" dirty="0" err="1">
                <a:latin typeface="TT Commons Light" panose="02000506030000020003" pitchFamily="50" charset="0"/>
                <a:ea typeface="Calibri" panose="020F0502020204030204" pitchFamily="34" charset="0"/>
                <a:cs typeface="Arial" panose="020B0604020202020204" pitchFamily="34" charset="0"/>
              </a:rPr>
              <a:t>extracto</a:t>
            </a:r>
            <a:r>
              <a:rPr lang="en-US" sz="1500" dirty="0">
                <a:latin typeface="TT Commons Light" panose="02000506030000020003" pitchFamily="50" charset="0"/>
                <a:ea typeface="Calibri" panose="020F0502020204030204" pitchFamily="34" charset="0"/>
                <a:cs typeface="Arial" panose="020B0604020202020204" pitchFamily="34" charset="0"/>
              </a:rPr>
              <a:t> de </a:t>
            </a:r>
            <a:r>
              <a:rPr lang="en-US" sz="1500" dirty="0" err="1">
                <a:latin typeface="TT Commons Light" panose="02000506030000020003" pitchFamily="50" charset="0"/>
                <a:ea typeface="Calibri" panose="020F0502020204030204" pitchFamily="34" charset="0"/>
                <a:cs typeface="Arial" panose="020B0604020202020204" pitchFamily="34" charset="0"/>
              </a:rPr>
              <a:t>polypodium</a:t>
            </a:r>
            <a:r>
              <a:rPr lang="en-US" sz="1500" dirty="0">
                <a:latin typeface="TT Commons Light" panose="02000506030000020003" pitchFamily="50" charset="0"/>
                <a:ea typeface="Calibri" panose="020F0502020204030204" pitchFamily="34" charset="0"/>
                <a:cs typeface="Arial" panose="020B0604020202020204" pitchFamily="34" charset="0"/>
              </a:rPr>
              <a:t> </a:t>
            </a:r>
            <a:r>
              <a:rPr lang="en-US" sz="1500" dirty="0" err="1">
                <a:latin typeface="TT Commons Light" panose="02000506030000020003" pitchFamily="50" charset="0"/>
                <a:ea typeface="Calibri" panose="020F0502020204030204" pitchFamily="34" charset="0"/>
                <a:cs typeface="Arial" panose="020B0604020202020204" pitchFamily="34" charset="0"/>
              </a:rPr>
              <a:t>leucotomos</a:t>
            </a:r>
            <a:r>
              <a:rPr lang="en-US" sz="1500" dirty="0">
                <a:latin typeface="TT Commons Light" panose="02000506030000020003" pitchFamily="50" charset="0"/>
                <a:ea typeface="Calibri" panose="020F0502020204030204" pitchFamily="34" charset="0"/>
                <a:cs typeface="Arial" panose="020B0604020202020204" pitchFamily="34" charset="0"/>
              </a:rPr>
              <a:t>, Pro </a:t>
            </a:r>
            <a:r>
              <a:rPr lang="en-US" sz="1500" dirty="0">
                <a:latin typeface="TT Commons Light" panose="02000506030000020003" pitchFamily="50" charset="0"/>
                <a:ea typeface="Calibri" panose="020F0502020204030204" pitchFamily="34" charset="0"/>
                <a:cs typeface="Arial" panose="020B0604020202020204" pitchFamily="34" charset="0"/>
              </a:rPr>
              <a:t>Blast System y filtros de interferencia y SPF 15.</a:t>
            </a:r>
            <a:endParaRPr lang="es-ES" sz="1200" dirty="0">
              <a:solidFill>
                <a:schemeClr val="bg2">
                  <a:lumMod val="25000"/>
                </a:schemeClr>
              </a:solidFill>
              <a:latin typeface="TT Commons" panose="02000506040000020004" pitchFamily="50" charset="0"/>
              <a:ea typeface="Calibri" panose="020F0502020204030204" pitchFamily="34" charset="0"/>
              <a:cs typeface="Arial" panose="020B0604020202020204" pitchFamily="34" charset="0"/>
            </a:endParaRPr>
          </a:p>
        </p:txBody>
      </p:sp>
      <p:sp>
        <p:nvSpPr>
          <p:cNvPr id="14" name="Título 8"/>
          <p:cNvSpPr>
            <a:spLocks noGrp="1"/>
          </p:cNvSpPr>
          <p:nvPr>
            <p:ph type="title"/>
          </p:nvPr>
        </p:nvSpPr>
        <p:spPr>
          <a:xfrm>
            <a:off x="699718" y="399553"/>
            <a:ext cx="7540226" cy="424614"/>
          </a:xfrm>
        </p:spPr>
        <p:txBody>
          <a:bodyPr/>
          <a:lstStyle/>
          <a:p>
            <a:r>
              <a:rPr lang="en-US" sz="2399" spc="300" dirty="0">
                <a:solidFill>
                  <a:srgbClr val="585858"/>
                </a:solidFill>
                <a:cs typeface="Carlito"/>
              </a:rPr>
              <a:t>Blast antioxidant &amp; cellular protection cream 50 ml</a:t>
            </a:r>
            <a:endParaRPr lang="es-ES" sz="2399" spc="300" dirty="0">
              <a:solidFill>
                <a:srgbClr val="585858"/>
              </a:solidFill>
              <a:cs typeface="Carlito"/>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701" y="1273012"/>
            <a:ext cx="749740" cy="3123332"/>
          </a:xfrm>
          <a:prstGeom prst="rect">
            <a:avLst/>
          </a:prstGeom>
        </p:spPr>
      </p:pic>
      <p:sp>
        <p:nvSpPr>
          <p:cNvPr id="8" name="Rectángulo 7"/>
          <p:cNvSpPr/>
          <p:nvPr/>
        </p:nvSpPr>
        <p:spPr>
          <a:xfrm>
            <a:off x="813986" y="4380283"/>
            <a:ext cx="1317221" cy="646151"/>
          </a:xfrm>
          <a:prstGeom prst="rect">
            <a:avLst/>
          </a:prstGeom>
        </p:spPr>
        <p:txBody>
          <a:bodyPr wrap="square">
            <a:spAutoFit/>
          </a:bodyPr>
          <a:lstStyle/>
          <a:p>
            <a:pPr algn="ctr" rtl="0"/>
            <a:r>
              <a:rPr lang="es-ES" sz="1799" dirty="0" err="1">
                <a:latin typeface="TT Commons Light" panose="02000506030000020003" pitchFamily="50" charset="0"/>
              </a:rPr>
              <a:t>Airless</a:t>
            </a:r>
            <a:r>
              <a:rPr lang="es-ES" sz="1799" dirty="0">
                <a:latin typeface="TT Commons Light" panose="02000506030000020003" pitchFamily="50" charset="0"/>
              </a:rPr>
              <a:t> </a:t>
            </a:r>
            <a:endParaRPr lang="es-ES" sz="1799" dirty="0">
              <a:latin typeface="TT Commons Light" panose="02000506030000020003" pitchFamily="50" charset="0"/>
            </a:endParaRPr>
          </a:p>
          <a:p>
            <a:pPr algn="ctr" rtl="0"/>
            <a:r>
              <a:rPr lang="es-ES" sz="1799" dirty="0">
                <a:latin typeface="TT Commons Light" panose="02000506030000020003" pitchFamily="50" charset="0"/>
              </a:rPr>
              <a:t>50 mililitros</a:t>
            </a:r>
            <a:endParaRPr lang="es-ES" sz="1799" dirty="0">
              <a:solidFill>
                <a:schemeClr val="bg2">
                  <a:lumMod val="25000"/>
                </a:schemeClr>
              </a:solidFill>
              <a:latin typeface="TT Commons Light" panose="02000506030000020003"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4582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2553778" y="3028268"/>
            <a:ext cx="5357172" cy="662874"/>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PROFESSIONAL PROGRAM</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2852172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8"/>
          <p:cNvSpPr>
            <a:spLocks noGrp="1"/>
          </p:cNvSpPr>
          <p:nvPr>
            <p:ph type="title"/>
          </p:nvPr>
        </p:nvSpPr>
        <p:spPr>
          <a:xfrm>
            <a:off x="700936" y="400247"/>
            <a:ext cx="4313425" cy="424475"/>
          </a:xfrm>
        </p:spPr>
        <p:txBody>
          <a:bodyPr/>
          <a:lstStyle/>
          <a:p>
            <a:r>
              <a:rPr lang="es-ES" sz="2398" spc="300" dirty="0" smtClean="0"/>
              <a:t>CVITAL </a:t>
            </a:r>
            <a:r>
              <a:rPr lang="es-ES" sz="2398" spc="300" dirty="0" err="1" smtClean="0"/>
              <a:t>PROGRAMa</a:t>
            </a:r>
            <a:r>
              <a:rPr lang="es-ES" sz="2398" spc="300" dirty="0"/>
              <a:t> </a:t>
            </a:r>
            <a:r>
              <a:rPr lang="es-ES" sz="2398" spc="300" dirty="0" err="1"/>
              <a:t>ANTIOXIDANTe</a:t>
            </a:r>
            <a:endParaRPr lang="es-ES" sz="2398" spc="300" dirty="0"/>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45" y="1128514"/>
            <a:ext cx="8752408" cy="4109685"/>
          </a:xfrm>
          <a:prstGeom prst="rect">
            <a:avLst/>
          </a:prstGeom>
        </p:spPr>
      </p:pic>
    </p:spTree>
    <p:extLst>
      <p:ext uri="{BB962C8B-B14F-4D97-AF65-F5344CB8AC3E}">
        <p14:creationId xmlns:p14="http://schemas.microsoft.com/office/powerpoint/2010/main" val="3406002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8"/>
          <p:cNvSpPr>
            <a:spLocks noGrp="1"/>
          </p:cNvSpPr>
          <p:nvPr>
            <p:ph type="title"/>
          </p:nvPr>
        </p:nvSpPr>
        <p:spPr>
          <a:xfrm>
            <a:off x="702153" y="400930"/>
            <a:ext cx="4145561" cy="424357"/>
          </a:xfrm>
        </p:spPr>
        <p:txBody>
          <a:bodyPr>
            <a:normAutofit/>
          </a:bodyPr>
          <a:lstStyle/>
          <a:p>
            <a:pPr algn="l" rtl="0"/>
            <a:r>
              <a:rPr lang="es-ES" sz="2398" spc="300" dirty="0"/>
              <a:t>PROGRAMA DE ANTIOXIDANTES CVITAL</a:t>
            </a:r>
          </a:p>
        </p:txBody>
      </p:sp>
      <p:sp>
        <p:nvSpPr>
          <p:cNvPr id="4" name="Rectángulo 3">
            <a:extLst>
              <a:ext uri="{FF2B5EF4-FFF2-40B4-BE49-F238E27FC236}">
                <a16:creationId xmlns:a16="http://schemas.microsoft.com/office/drawing/2014/main" id="{0CB0CF79-389A-473E-8717-636D0B538712}"/>
              </a:ext>
            </a:extLst>
          </p:cNvPr>
          <p:cNvSpPr/>
          <p:nvPr/>
        </p:nvSpPr>
        <p:spPr>
          <a:xfrm>
            <a:off x="702152" y="1336094"/>
            <a:ext cx="8275930" cy="4247317"/>
          </a:xfrm>
          <a:prstGeom prst="rect">
            <a:avLst/>
          </a:prstGeom>
        </p:spPr>
        <p:txBody>
          <a:bodyPr wrap="square">
            <a:spAutoFit/>
          </a:bodyPr>
          <a:lstStyle/>
          <a:p>
            <a:pPr algn="l" rtl="0"/>
            <a:r>
              <a:rPr lang="es-ES" sz="1600" b="1" dirty="0">
                <a:latin typeface="TT Commons Light" panose="02000506030000020003" pitchFamily="50" charset="0"/>
                <a:ea typeface="Calibri" panose="020F0502020204030204" pitchFamily="34" charset="0"/>
                <a:cs typeface="Arial" panose="020B0604020202020204" pitchFamily="34" charset="0"/>
              </a:rPr>
              <a:t>TRATAMIENTO PROFESIONAL</a:t>
            </a:r>
          </a:p>
          <a:p>
            <a:pPr algn="l" rtl="0"/>
            <a:endParaRPr lang="es-ES" sz="1600" b="1" dirty="0">
              <a:latin typeface="TT Commons Light" panose="02000506030000020003" pitchFamily="50" charset="0"/>
              <a:ea typeface="Calibri" panose="020F0502020204030204" pitchFamily="34" charset="0"/>
              <a:cs typeface="Arial" panose="020B0604020202020204" pitchFamily="34" charset="0"/>
            </a:endParaRPr>
          </a:p>
          <a:p>
            <a:r>
              <a:rPr lang="en-US" sz="1600" dirty="0" err="1">
                <a:latin typeface="TT Commons Light" panose="02000506030000020003" pitchFamily="50" charset="0"/>
              </a:rPr>
              <a:t>Innovador</a:t>
            </a:r>
            <a:r>
              <a:rPr lang="en-US" sz="1600" dirty="0">
                <a:latin typeface="TT Commons Light" panose="02000506030000020003" pitchFamily="50" charset="0"/>
              </a:rPr>
              <a:t> </a:t>
            </a:r>
            <a:r>
              <a:rPr lang="en-US" sz="1600" dirty="0" err="1">
                <a:latin typeface="TT Commons Light" panose="02000506030000020003" pitchFamily="50" charset="0"/>
              </a:rPr>
              <a:t>tratamiento</a:t>
            </a:r>
            <a:r>
              <a:rPr lang="en-US" sz="1600" dirty="0">
                <a:latin typeface="TT Commons Light" panose="02000506030000020003" pitchFamily="50" charset="0"/>
              </a:rPr>
              <a:t>  </a:t>
            </a:r>
            <a:r>
              <a:rPr lang="en-US" sz="1600" dirty="0" err="1">
                <a:latin typeface="TT Commons Light" panose="02000506030000020003" pitchFamily="50" charset="0"/>
              </a:rPr>
              <a:t>basado</a:t>
            </a:r>
            <a:r>
              <a:rPr lang="en-US" sz="1600" dirty="0">
                <a:latin typeface="TT Commons Light" panose="02000506030000020003" pitchFamily="50" charset="0"/>
              </a:rPr>
              <a:t> </a:t>
            </a:r>
            <a:r>
              <a:rPr lang="en-US" sz="1600" dirty="0" err="1">
                <a:latin typeface="TT Commons Light" panose="02000506030000020003" pitchFamily="50" charset="0"/>
              </a:rPr>
              <a:t>en</a:t>
            </a:r>
            <a:r>
              <a:rPr lang="en-US" sz="1600" dirty="0">
                <a:latin typeface="TT Commons Light" panose="02000506030000020003" pitchFamily="50" charset="0"/>
              </a:rPr>
              <a:t> </a:t>
            </a:r>
            <a:r>
              <a:rPr lang="en-US" sz="1600" dirty="0" err="1">
                <a:latin typeface="TT Commons Light" panose="02000506030000020003" pitchFamily="50" charset="0"/>
              </a:rPr>
              <a:t>una</a:t>
            </a:r>
            <a:r>
              <a:rPr lang="en-US" sz="1600" dirty="0">
                <a:latin typeface="TT Commons Light" panose="02000506030000020003" pitchFamily="50" charset="0"/>
              </a:rPr>
              <a:t> eficaz combinación de VITAMINA C (ÁCIDO L-ASCÓRBICO) con ÁCIDO LIPOICO y VITAMINA E, que potencia la acción antienvejecimiento y antioxidante de cada uno de ellos, neutralizando y previniendo los efectos nocivos de los radicales libres, encargados de acelerar el proceso de envejecimiento de la piel.</a:t>
            </a:r>
          </a:p>
          <a:p>
            <a:pPr algn="l" rtl="0"/>
            <a:endParaRPr lang="es-ES" sz="1600" dirty="0">
              <a:latin typeface="TT Commons Light" panose="02000506030000020003" pitchFamily="50" charset="0"/>
            </a:endParaRPr>
          </a:p>
          <a:p>
            <a:pPr algn="l" rtl="0"/>
            <a:r>
              <a:rPr lang="es-ES" sz="1600" dirty="0">
                <a:latin typeface="TT Commons Light" panose="02000506030000020003" pitchFamily="50" charset="0"/>
              </a:rPr>
              <a:t>RECOMENDADO COMO:</a:t>
            </a:r>
            <a:endParaRPr lang="en-US" sz="1600" dirty="0">
              <a:latin typeface="TT Commons Light" panose="02000506030000020003" pitchFamily="50" charset="0"/>
            </a:endParaRPr>
          </a:p>
          <a:p>
            <a:pPr algn="l" rtl="0"/>
            <a:r>
              <a:rPr lang="es-ES" sz="1600" dirty="0">
                <a:latin typeface="TT Commons Light" panose="02000506030000020003" pitchFamily="50" charset="0"/>
              </a:rPr>
              <a:t> </a:t>
            </a:r>
            <a:endParaRPr lang="en-US" sz="1600" dirty="0">
              <a:latin typeface="TT Commons Light" panose="02000506030000020003" pitchFamily="50" charset="0"/>
            </a:endParaRPr>
          </a:p>
          <a:p>
            <a:pPr algn="l" rtl="0"/>
            <a:r>
              <a:rPr lang="en-US" sz="1600" dirty="0">
                <a:latin typeface="TT Commons Light" panose="02000506030000020003" pitchFamily="50" charset="0"/>
              </a:rPr>
              <a:t>Neutralizante de los radicales libres, responsable de la acción oxidante que provoca la pérdida de elasticidad, firmeza y luminosidad de la piel.</a:t>
            </a:r>
          </a:p>
          <a:p>
            <a:pPr algn="l" rtl="0"/>
            <a:r>
              <a:rPr lang="en-US" sz="1600" dirty="0">
                <a:latin typeface="TT Commons Light" panose="02000506030000020003" pitchFamily="50" charset="0"/>
              </a:rPr>
              <a:t> </a:t>
            </a:r>
          </a:p>
          <a:p>
            <a:pPr algn="l" rtl="0"/>
            <a:r>
              <a:rPr lang="en-US" sz="1600" dirty="0">
                <a:latin typeface="TT Commons Light" panose="02000506030000020003" pitchFamily="50" charset="0"/>
              </a:rPr>
              <a:t>Protege la piel del envejecimiento prematuro y activa la síntesis de colágeno.</a:t>
            </a:r>
          </a:p>
          <a:p>
            <a:pPr algn="l" rtl="0"/>
            <a:r>
              <a:rPr lang="en-US" sz="1600" dirty="0">
                <a:latin typeface="TT Commons Light" panose="02000506030000020003" pitchFamily="50" charset="0"/>
              </a:rPr>
              <a:t> </a:t>
            </a:r>
          </a:p>
          <a:p>
            <a:pPr algn="l" rtl="0"/>
            <a:r>
              <a:rPr lang="en-US" sz="1600" dirty="0">
                <a:latin typeface="TT Commons Light" panose="02000506030000020003" pitchFamily="50" charset="0"/>
              </a:rPr>
              <a:t>El tratamiento C Vital se puede iniciar en cualquier época del año, como tratamiento continuado, tantas veces como el profesional lo estime necesario.</a:t>
            </a:r>
          </a:p>
          <a:p>
            <a:pPr algn="l" rtl="0"/>
            <a:r>
              <a:rPr lang="en-US" sz="1400" dirty="0">
                <a:latin typeface="TT Commons Light" panose="02000506030000020003" pitchFamily="50" charset="0"/>
              </a:rPr>
              <a:t> </a:t>
            </a:r>
            <a:endParaRPr lang="en-US" sz="1799" dirty="0">
              <a:latin typeface="TT Commons Light" panose="02000506030000020003" pitchFamily="50" charset="0"/>
            </a:endParaRPr>
          </a:p>
        </p:txBody>
      </p:sp>
    </p:spTree>
    <p:extLst>
      <p:ext uri="{BB962C8B-B14F-4D97-AF65-F5344CB8AC3E}">
        <p14:creationId xmlns:p14="http://schemas.microsoft.com/office/powerpoint/2010/main" val="159263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2408" y="1291158"/>
            <a:ext cx="6190968" cy="3139321"/>
          </a:xfrm>
          <a:prstGeom prst="rect">
            <a:avLst/>
          </a:prstGeom>
          <a:noFill/>
        </p:spPr>
        <p:txBody>
          <a:bodyPr wrap="square" rtlCol="0">
            <a:spAutoFit/>
          </a:bodyPr>
          <a:lstStyle/>
          <a:p>
            <a:pPr algn="l" rtl="0">
              <a:spcBef>
                <a:spcPct val="50000"/>
              </a:spcBef>
            </a:pPr>
            <a:r>
              <a:rPr lang="en-US" altLang="en-US" sz="1600" b="1" dirty="0" err="1">
                <a:latin typeface="TT Commons Light" panose="02000506030000020003" pitchFamily="50" charset="0"/>
              </a:rPr>
              <a:t>Loción</a:t>
            </a:r>
            <a:r>
              <a:rPr lang="en-US" altLang="en-US" sz="1600" b="1" dirty="0">
                <a:latin typeface="TT Commons Light" panose="02000506030000020003" pitchFamily="50" charset="0"/>
              </a:rPr>
              <a:t> </a:t>
            </a:r>
            <a:r>
              <a:rPr lang="en-US" altLang="en-US" sz="1600" dirty="0" err="1">
                <a:latin typeface="TT Commons Light" panose="02000506030000020003" pitchFamily="50" charset="0"/>
              </a:rPr>
              <a:t>rica</a:t>
            </a:r>
            <a:r>
              <a:rPr lang="en-US" altLang="en-US" sz="1600" dirty="0">
                <a:latin typeface="TT Commons Light" panose="02000506030000020003" pitchFamily="50" charset="0"/>
              </a:rPr>
              <a:t> en </a:t>
            </a:r>
            <a:r>
              <a:rPr lang="en-US" altLang="en-US" sz="1600" dirty="0" err="1">
                <a:latin typeface="TT Commons Light" panose="02000506030000020003" pitchFamily="50" charset="0"/>
              </a:rPr>
              <a:t>vitaminas</a:t>
            </a:r>
            <a:r>
              <a:rPr lang="en-US" altLang="en-US" sz="1600" dirty="0">
                <a:latin typeface="TT Commons Light" panose="02000506030000020003" pitchFamily="50" charset="0"/>
              </a:rPr>
              <a:t> que </a:t>
            </a:r>
            <a:r>
              <a:rPr lang="en-US" altLang="en-US" sz="1600" dirty="0" err="1">
                <a:latin typeface="TT Commons Light" panose="02000506030000020003" pitchFamily="50" charset="0"/>
              </a:rPr>
              <a:t>evita</a:t>
            </a:r>
            <a:r>
              <a:rPr lang="en-US" altLang="en-US" sz="1600" dirty="0">
                <a:latin typeface="TT Commons Light" panose="02000506030000020003" pitchFamily="50" charset="0"/>
              </a:rPr>
              <a:t> el </a:t>
            </a:r>
            <a:r>
              <a:rPr lang="en-US" altLang="en-US" sz="1600" dirty="0" err="1">
                <a:latin typeface="TT Commons Light" panose="02000506030000020003" pitchFamily="50" charset="0"/>
              </a:rPr>
              <a:t>exceso</a:t>
            </a:r>
            <a:r>
              <a:rPr lang="en-US" altLang="en-US" sz="1600" dirty="0">
                <a:latin typeface="TT Commons Light" panose="02000506030000020003" pitchFamily="50" charset="0"/>
              </a:rPr>
              <a:t> de </a:t>
            </a:r>
            <a:r>
              <a:rPr lang="en-US" altLang="en-US" sz="1600" dirty="0" err="1">
                <a:latin typeface="TT Commons Light" panose="02000506030000020003" pitchFamily="50" charset="0"/>
              </a:rPr>
              <a:t>queratinización</a:t>
            </a:r>
            <a:r>
              <a:rPr lang="en-US" altLang="en-US" sz="1600" dirty="0">
                <a:latin typeface="TT Commons Light" panose="02000506030000020003" pitchFamily="50" charset="0"/>
              </a:rPr>
              <a:t> de la piel y ayuda a mantener los niveles de hidratación adecuados. Da una sensación inmediata de frescura y bienestar.</a:t>
            </a:r>
          </a:p>
          <a:p>
            <a:pPr marL="342804" indent="-342804"/>
            <a:endParaRPr lang="es-ES" sz="1600" b="1" dirty="0">
              <a:latin typeface="TT Commons Light" panose="02000506030000020003" pitchFamily="50" charset="0"/>
            </a:endParaRPr>
          </a:p>
          <a:p>
            <a:pPr algn="l" rtl="0">
              <a:spcBef>
                <a:spcPct val="50000"/>
              </a:spcBef>
            </a:pPr>
            <a:r>
              <a:rPr lang="en-US" altLang="en-US" sz="1600" b="1" dirty="0">
                <a:latin typeface="TT Commons Light" panose="02000506030000020003" pitchFamily="50" charset="0"/>
              </a:rPr>
              <a:t>Ingredientes activos:</a:t>
            </a:r>
          </a:p>
          <a:p>
            <a:pPr algn="l" rtl="0">
              <a:spcBef>
                <a:spcPct val="50000"/>
              </a:spcBef>
              <a:buFontTx/>
              <a:buChar char="-"/>
            </a:pPr>
            <a:r>
              <a:rPr lang="en-US" altLang="en-US" sz="1600" dirty="0">
                <a:latin typeface="TT Commons Light" panose="02000506030000020003" pitchFamily="50" charset="0"/>
              </a:rPr>
              <a:t>Vitaminas (A, B, C, E, B5)</a:t>
            </a:r>
          </a:p>
          <a:p>
            <a:pPr algn="l" rtl="0">
              <a:spcBef>
                <a:spcPct val="50000"/>
              </a:spcBef>
              <a:buFontTx/>
              <a:buChar char="-"/>
            </a:pPr>
            <a:r>
              <a:rPr lang="en-US" altLang="en-US" sz="1600" dirty="0">
                <a:latin typeface="TT Commons Light" panose="02000506030000020003" pitchFamily="50" charset="0"/>
              </a:rPr>
              <a:t>Extractos ( Focus y Asculum )</a:t>
            </a:r>
          </a:p>
          <a:p>
            <a:pPr marL="342804" indent="-342804"/>
            <a:endParaRPr lang="es-ES" sz="1600" b="1" dirty="0">
              <a:latin typeface="TT Commons Light" panose="02000506030000020003" pitchFamily="50" charset="0"/>
            </a:endParaRPr>
          </a:p>
          <a:p>
            <a:pPr marL="342804" indent="-342804"/>
            <a:r>
              <a:rPr lang="en-US" altLang="en-US" sz="1600" b="1" dirty="0">
                <a:latin typeface="TT Commons Light" panose="02000506030000020003" pitchFamily="50" charset="0"/>
              </a:rPr>
              <a:t>Instrucciones de uso</a:t>
            </a:r>
            <a:r>
              <a:rPr lang="en-US" altLang="en-US" sz="1600" dirty="0">
                <a:latin typeface="TT Commons Light" panose="02000506030000020003" pitchFamily="50" charset="0"/>
              </a:rPr>
              <a:t>: poner </a:t>
            </a:r>
            <a:r>
              <a:rPr lang="en-US" altLang="en-US" sz="1600" dirty="0" err="1">
                <a:latin typeface="TT Commons Light" panose="02000506030000020003" pitchFamily="50" charset="0"/>
              </a:rPr>
              <a:t>en</a:t>
            </a:r>
            <a:r>
              <a:rPr lang="en-US" altLang="en-US" sz="1600" dirty="0">
                <a:latin typeface="TT Commons Light" panose="02000506030000020003" pitchFamily="50" charset="0"/>
              </a:rPr>
              <a:t> el </a:t>
            </a:r>
            <a:r>
              <a:rPr lang="en-US" altLang="en-US" sz="1600" dirty="0" err="1">
                <a:latin typeface="TT Commons Light" panose="02000506030000020003" pitchFamily="50" charset="0"/>
              </a:rPr>
              <a:t>dosificador</a:t>
            </a:r>
            <a:r>
              <a:rPr lang="en-US" altLang="en-US" sz="1600" dirty="0">
                <a:latin typeface="TT Commons Light" panose="02000506030000020003" pitchFamily="50" charset="0"/>
              </a:rPr>
              <a:t> 20ml, </a:t>
            </a:r>
            <a:r>
              <a:rPr lang="en-US" altLang="en-US" sz="1600" dirty="0" err="1">
                <a:latin typeface="TT Commons Light" panose="02000506030000020003" pitchFamily="50" charset="0"/>
              </a:rPr>
              <a:t>luego</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introduzcir</a:t>
            </a:r>
            <a:r>
              <a:rPr lang="en-US" altLang="en-US" sz="1600" dirty="0">
                <a:latin typeface="TT Commons Light" panose="02000506030000020003" pitchFamily="50" charset="0"/>
              </a:rPr>
              <a:t> la Mascarilla Facial Comprimida</a:t>
            </a:r>
          </a:p>
          <a:p>
            <a:pPr marL="342804" indent="-342804"/>
            <a:endParaRPr lang="es-ES" sz="1400" b="1" dirty="0">
              <a:latin typeface="TT Commons Light" panose="02000506030000020003" pitchFamily="50" charset="0"/>
            </a:endParaRPr>
          </a:p>
        </p:txBody>
      </p:sp>
      <p:sp>
        <p:nvSpPr>
          <p:cNvPr id="12" name="Título 8"/>
          <p:cNvSpPr>
            <a:spLocks noGrp="1"/>
          </p:cNvSpPr>
          <p:nvPr>
            <p:ph type="title"/>
          </p:nvPr>
        </p:nvSpPr>
        <p:spPr>
          <a:xfrm>
            <a:off x="699718" y="399560"/>
            <a:ext cx="4089133" cy="424603"/>
          </a:xfrm>
        </p:spPr>
        <p:txBody>
          <a:bodyPr/>
          <a:lstStyle/>
          <a:p>
            <a:r>
              <a:rPr lang="es-ES" sz="2399" spc="300" dirty="0"/>
              <a:t>complejo </a:t>
            </a:r>
            <a:r>
              <a:rPr lang="es-ES" sz="2399" spc="300" dirty="0" err="1"/>
              <a:t>VitaminICO</a:t>
            </a:r>
            <a:r>
              <a:rPr lang="es-ES" sz="2399" spc="300" dirty="0"/>
              <a:t> (loción)</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709" y="1289385"/>
            <a:ext cx="937964" cy="3716288"/>
          </a:xfrm>
          <a:prstGeom prst="rect">
            <a:avLst/>
          </a:prstGeom>
        </p:spPr>
      </p:pic>
    </p:spTree>
    <p:extLst>
      <p:ext uri="{BB962C8B-B14F-4D97-AF65-F5344CB8AC3E}">
        <p14:creationId xmlns:p14="http://schemas.microsoft.com/office/powerpoint/2010/main" val="1481686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776384" y="2029602"/>
            <a:ext cx="6190968" cy="2277547"/>
          </a:xfrm>
          <a:prstGeom prst="rect">
            <a:avLst/>
          </a:prstGeom>
          <a:noFill/>
        </p:spPr>
        <p:txBody>
          <a:bodyPr wrap="square" rtlCol="0">
            <a:spAutoFit/>
          </a:bodyPr>
          <a:lstStyle/>
          <a:p>
            <a:pPr>
              <a:spcBef>
                <a:spcPct val="50000"/>
              </a:spcBef>
            </a:pPr>
            <a:r>
              <a:rPr lang="en-US" altLang="en-US" sz="1600" b="1" dirty="0" err="1">
                <a:latin typeface="TT Commons Light" panose="02000506030000020003" pitchFamily="50" charset="0"/>
              </a:rPr>
              <a:t>Máscara</a:t>
            </a:r>
            <a:r>
              <a:rPr lang="en-US" altLang="en-US" sz="1600" b="1" dirty="0">
                <a:latin typeface="TT Commons Light" panose="02000506030000020003" pitchFamily="50" charset="0"/>
              </a:rPr>
              <a:t> </a:t>
            </a:r>
            <a:r>
              <a:rPr lang="en-US" altLang="en-US" sz="1600" dirty="0" err="1">
                <a:latin typeface="TT Commons Light" panose="02000506030000020003" pitchFamily="50" charset="0"/>
              </a:rPr>
              <a:t>hecha</a:t>
            </a:r>
            <a:r>
              <a:rPr lang="en-US" altLang="en-US" sz="1600" dirty="0">
                <a:latin typeface="TT Commons Light" panose="02000506030000020003" pitchFamily="50" charset="0"/>
              </a:rPr>
              <a:t> de un material </a:t>
            </a:r>
            <a:r>
              <a:rPr lang="en-US" altLang="en-US" sz="1600" dirty="0" err="1">
                <a:latin typeface="TT Commons Light" panose="02000506030000020003" pitchFamily="50" charset="0"/>
              </a:rPr>
              <a:t>comprimido</a:t>
            </a:r>
            <a:r>
              <a:rPr lang="en-US" altLang="en-US" sz="1600" dirty="0">
                <a:latin typeface="TT Commons Light" panose="02000506030000020003" pitchFamily="50" charset="0"/>
              </a:rPr>
              <a:t> extensible</a:t>
            </a:r>
            <a:r>
              <a:rPr lang="es-ES_tradnl" altLang="en-US" sz="1600" dirty="0">
                <a:latin typeface="TT Commons Light" panose="02000506030000020003" pitchFamily="50" charset="0"/>
              </a:rPr>
              <a:t>.</a:t>
            </a:r>
            <a:endParaRPr lang="es-ES" altLang="en-US" sz="1600" dirty="0">
              <a:latin typeface="TT Commons Light" panose="02000506030000020003" pitchFamily="50" charset="0"/>
            </a:endParaRPr>
          </a:p>
          <a:p>
            <a:pPr marL="342804" indent="-342804"/>
            <a:endParaRPr lang="es-ES" sz="1600" b="1" dirty="0">
              <a:latin typeface="TT Commons Light" panose="02000506030000020003" pitchFamily="50" charset="0"/>
            </a:endParaRPr>
          </a:p>
          <a:p>
            <a:pPr>
              <a:spcBef>
                <a:spcPct val="50000"/>
              </a:spcBef>
            </a:pPr>
            <a:r>
              <a:rPr lang="en-US" altLang="en-US" sz="1600" b="1" dirty="0" err="1">
                <a:latin typeface="TT Commons Light" panose="02000506030000020003" pitchFamily="50" charset="0"/>
              </a:rPr>
              <a:t>Instrucciones</a:t>
            </a:r>
            <a:r>
              <a:rPr lang="en-US" altLang="en-US" sz="1600" b="1" dirty="0">
                <a:latin typeface="TT Commons Light" panose="02000506030000020003" pitchFamily="50" charset="0"/>
              </a:rPr>
              <a:t> de </a:t>
            </a:r>
            <a:r>
              <a:rPr lang="en-US" altLang="en-US" sz="1600" b="1" dirty="0" err="1">
                <a:latin typeface="TT Commons Light" panose="02000506030000020003" pitchFamily="50" charset="0"/>
              </a:rPr>
              <a:t>uso</a:t>
            </a:r>
            <a:r>
              <a:rPr lang="en-US" altLang="en-US" sz="1600" b="1" dirty="0">
                <a:latin typeface="TT Commons Light" panose="02000506030000020003" pitchFamily="50" charset="0"/>
              </a:rPr>
              <a:t> : </a:t>
            </a:r>
            <a:r>
              <a:rPr lang="en-US" altLang="en-US" sz="1600" dirty="0" err="1">
                <a:latin typeface="TT Commons Light" panose="02000506030000020003" pitchFamily="50" charset="0"/>
              </a:rPr>
              <a:t>Introducir</a:t>
            </a:r>
            <a:r>
              <a:rPr lang="en-US" altLang="en-US" sz="1600" dirty="0">
                <a:latin typeface="TT Commons Light" panose="02000506030000020003" pitchFamily="50" charset="0"/>
              </a:rPr>
              <a:t> la mascarilla en la mezcla del complejo vitamínico y el sérum.</a:t>
            </a:r>
          </a:p>
          <a:p>
            <a:pPr algn="l" rtl="0">
              <a:spcBef>
                <a:spcPct val="50000"/>
              </a:spcBef>
            </a:pPr>
            <a:r>
              <a:rPr lang="en-US" altLang="en-US" sz="1600" dirty="0">
                <a:latin typeface="TT Commons Light" panose="02000506030000020003" pitchFamily="50" charset="0"/>
              </a:rPr>
              <a:t>Extender y </a:t>
            </a:r>
            <a:r>
              <a:rPr lang="en-US" altLang="en-US" sz="1600" dirty="0" err="1">
                <a:latin typeface="TT Commons Light" panose="02000506030000020003" pitchFamily="50" charset="0"/>
              </a:rPr>
              <a:t>aplicar</a:t>
            </a:r>
            <a:r>
              <a:rPr lang="en-US" altLang="en-US" sz="1600" dirty="0">
                <a:latin typeface="TT Commons Light" panose="02000506030000020003" pitchFamily="50" charset="0"/>
              </a:rPr>
              <a:t> sobre el rostro, mojando varias veces la brocha en</a:t>
            </a:r>
            <a:r>
              <a:rPr lang="es-ES_tradnl" altLang="en-US" sz="1600" dirty="0">
                <a:latin typeface="TT Commons Light" panose="02000506030000020003" pitchFamily="50" charset="0"/>
              </a:rPr>
              <a:t> </a:t>
            </a:r>
            <a:r>
              <a:rPr lang="en-US" altLang="en-US" sz="1600" dirty="0">
                <a:latin typeface="TT Commons Light" panose="02000506030000020003" pitchFamily="50" charset="0"/>
              </a:rPr>
              <a:t>la </a:t>
            </a:r>
            <a:r>
              <a:rPr lang="es-ES" altLang="en-US" sz="1600" dirty="0">
                <a:latin typeface="TT Commons Light" panose="02000506030000020003" pitchFamily="50" charset="0"/>
              </a:rPr>
              <a:t>solución</a:t>
            </a:r>
            <a:r>
              <a:rPr lang="es-ES_tradnl" altLang="en-US" sz="1600" dirty="0">
                <a:latin typeface="TT Commons Light" panose="02000506030000020003" pitchFamily="50" charset="0"/>
              </a:rPr>
              <a:t>.</a:t>
            </a:r>
            <a:endParaRPr lang="es-ES" altLang="en-US" sz="1600" dirty="0">
              <a:latin typeface="TT Commons Light" panose="02000506030000020003" pitchFamily="50" charset="0"/>
            </a:endParaRPr>
          </a:p>
          <a:p>
            <a:pPr marL="342804" indent="-342804"/>
            <a:r>
              <a:rPr lang="en-US" altLang="en-US" sz="1600" dirty="0">
                <a:latin typeface="TT Commons Light" panose="02000506030000020003" pitchFamily="50" charset="0"/>
              </a:rPr>
              <a:t>.</a:t>
            </a:r>
          </a:p>
          <a:p>
            <a:pPr marL="342804" indent="-342804"/>
            <a:endParaRPr lang="es-ES" sz="1400" b="1" dirty="0">
              <a:latin typeface="TT Commons Light" panose="02000506030000020003" pitchFamily="50" charset="0"/>
            </a:endParaRPr>
          </a:p>
        </p:txBody>
      </p:sp>
      <p:sp>
        <p:nvSpPr>
          <p:cNvPr id="12" name="Título 8"/>
          <p:cNvSpPr>
            <a:spLocks noGrp="1"/>
          </p:cNvSpPr>
          <p:nvPr>
            <p:ph type="title"/>
          </p:nvPr>
        </p:nvSpPr>
        <p:spPr>
          <a:xfrm>
            <a:off x="699717" y="399560"/>
            <a:ext cx="4288866" cy="424603"/>
          </a:xfrm>
        </p:spPr>
        <p:txBody>
          <a:bodyPr/>
          <a:lstStyle/>
          <a:p>
            <a:pPr algn="l" rtl="0"/>
            <a:r>
              <a:rPr lang="es-ES" sz="2399" spc="300" dirty="0"/>
              <a:t>MASCARILLA FACIAL COMPRIMIDA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781" y="2352791"/>
            <a:ext cx="1821468" cy="1630538"/>
          </a:xfrm>
          <a:prstGeom prst="rect">
            <a:avLst/>
          </a:prstGeom>
        </p:spPr>
      </p:pic>
    </p:spTree>
    <p:extLst>
      <p:ext uri="{BB962C8B-B14F-4D97-AF65-F5344CB8AC3E}">
        <p14:creationId xmlns:p14="http://schemas.microsoft.com/office/powerpoint/2010/main" val="2595940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9717" y="399554"/>
            <a:ext cx="1479933" cy="424614"/>
          </a:xfrm>
        </p:spPr>
        <p:txBody>
          <a:bodyPr>
            <a:normAutofit/>
          </a:bodyPr>
          <a:lstStyle/>
          <a:p>
            <a:pPr algn="l"/>
            <a:r>
              <a:rPr lang="es-ES" sz="2399" spc="300" dirty="0"/>
              <a:t>CVITAL</a:t>
            </a:r>
          </a:p>
        </p:txBody>
      </p:sp>
      <p:sp>
        <p:nvSpPr>
          <p:cNvPr id="3" name="Rectángulo 2"/>
          <p:cNvSpPr/>
          <p:nvPr/>
        </p:nvSpPr>
        <p:spPr>
          <a:xfrm>
            <a:off x="5367952" y="1720672"/>
            <a:ext cx="3608661" cy="3208571"/>
          </a:xfrm>
          <a:prstGeom prst="rect">
            <a:avLst/>
          </a:prstGeom>
        </p:spPr>
        <p:txBody>
          <a:bodyPr wrap="square">
            <a:spAutoFit/>
          </a:bodyPr>
          <a:lstStyle/>
          <a:p>
            <a:pPr algn="just">
              <a:spcBef>
                <a:spcPct val="50000"/>
              </a:spcBef>
            </a:pPr>
            <a:r>
              <a:rPr lang="es-ES" altLang="en-US" sz="1500" dirty="0">
                <a:latin typeface="TT Commons Light" panose="02000506030000020003" pitchFamily="50" charset="0"/>
              </a:rPr>
              <a:t>El estrés, la contaminación, demasiado sol, los cambios bruscos de temperatura producen radicales libres que dañan las células de la piel acelerando la aparición de signos de envejecimiento prematuro en forma de arrugas, líneas de expresión, pérdida de elasticidad y luminosidad.</a:t>
            </a:r>
          </a:p>
          <a:p>
            <a:pPr algn="just">
              <a:spcBef>
                <a:spcPct val="50000"/>
              </a:spcBef>
            </a:pPr>
            <a:r>
              <a:rPr lang="es-ES" altLang="en-US" sz="1500" dirty="0">
                <a:latin typeface="TT Commons Light" panose="02000506030000020003" pitchFamily="50" charset="0"/>
              </a:rPr>
              <a:t>La línea C VITAL nos ayuda a prevenir y reparar, de forma natural y directa, los signos visibles del envejecimiento de la piel. Confort extremo durante y después del tratamiento que proporciona luminosidad y vitalidad instantáneas.</a:t>
            </a:r>
          </a:p>
        </p:txBody>
      </p:sp>
      <p:grpSp>
        <p:nvGrpSpPr>
          <p:cNvPr id="35" name="Grupo 34"/>
          <p:cNvGrpSpPr/>
          <p:nvPr/>
        </p:nvGrpSpPr>
        <p:grpSpPr>
          <a:xfrm>
            <a:off x="622879" y="2100799"/>
            <a:ext cx="4532957" cy="2553550"/>
            <a:chOff x="622879" y="2100799"/>
            <a:chExt cx="4532957" cy="2553550"/>
          </a:xfrm>
        </p:grpSpPr>
        <p:pic>
          <p:nvPicPr>
            <p:cNvPr id="36" name="Imagen 35"/>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661155" y="2836583"/>
              <a:ext cx="855420" cy="1817766"/>
            </a:xfrm>
            <a:prstGeom prst="rect">
              <a:avLst/>
            </a:prstGeom>
          </p:spPr>
        </p:pic>
        <p:pic>
          <p:nvPicPr>
            <p:cNvPr id="37" name="Imagen 36"/>
            <p:cNvPicPr>
              <a:picLocks noChangeAspect="1"/>
            </p:cNvPicPr>
            <p:nvPr/>
          </p:nvPicPr>
          <p:blipFill rotWithShape="1">
            <a:blip r:embed="rId3" cstate="print">
              <a:extLst>
                <a:ext uri="{28A0092B-C50C-407E-A947-70E740481C1C}">
                  <a14:useLocalDpi xmlns:a14="http://schemas.microsoft.com/office/drawing/2010/main" val="0"/>
                </a:ext>
              </a:extLst>
            </a:blip>
            <a:srcRect l="45240" t="12297" b="15576"/>
            <a:stretch/>
          </p:blipFill>
          <p:spPr>
            <a:xfrm>
              <a:off x="622879" y="2100799"/>
              <a:ext cx="1389511" cy="2352402"/>
            </a:xfrm>
            <a:prstGeom prst="rect">
              <a:avLst/>
            </a:prstGeom>
          </p:spPr>
        </p:pic>
        <p:pic>
          <p:nvPicPr>
            <p:cNvPr id="38" name="Imagen 37"/>
            <p:cNvPicPr>
              <a:picLocks noChangeAspect="1"/>
            </p:cNvPicPr>
            <p:nvPr/>
          </p:nvPicPr>
          <p:blipFill rotWithShape="1">
            <a:blip r:embed="rId2" cstate="print">
              <a:extLst>
                <a:ext uri="{28A0092B-C50C-407E-A947-70E740481C1C}">
                  <a14:useLocalDpi xmlns:a14="http://schemas.microsoft.com/office/drawing/2010/main" val="0"/>
                </a:ext>
              </a:extLst>
            </a:blip>
            <a:srcRect l="33883" t="24557" r="48632" b="19710"/>
            <a:stretch/>
          </p:blipFill>
          <p:spPr>
            <a:xfrm>
              <a:off x="2188796" y="2822150"/>
              <a:ext cx="855420" cy="1817766"/>
            </a:xfrm>
            <a:prstGeom prst="rect">
              <a:avLst/>
            </a:prstGeom>
          </p:spPr>
        </p:pic>
        <p:pic>
          <p:nvPicPr>
            <p:cNvPr id="39" name="Imagen 38"/>
            <p:cNvPicPr>
              <a:picLocks noChangeAspect="1"/>
            </p:cNvPicPr>
            <p:nvPr/>
          </p:nvPicPr>
          <p:blipFill rotWithShape="1">
            <a:blip r:embed="rId4" cstate="print">
              <a:extLst>
                <a:ext uri="{28A0092B-C50C-407E-A947-70E740481C1C}">
                  <a14:useLocalDpi xmlns:a14="http://schemas.microsoft.com/office/drawing/2010/main" val="0"/>
                </a:ext>
              </a:extLst>
            </a:blip>
            <a:srcRect t="25279" r="55673" b="17348"/>
            <a:stretch/>
          </p:blipFill>
          <p:spPr>
            <a:xfrm>
              <a:off x="1226995" y="2700687"/>
              <a:ext cx="1124796" cy="1871229"/>
            </a:xfrm>
            <a:prstGeom prst="rect">
              <a:avLst/>
            </a:prstGeom>
          </p:spPr>
        </p:pic>
        <p:pic>
          <p:nvPicPr>
            <p:cNvPr id="40" name="Gráfico 3">
              <a:extLst>
                <a:ext uri="{FF2B5EF4-FFF2-40B4-BE49-F238E27FC236}">
                  <a16:creationId xmlns:a16="http://schemas.microsoft.com/office/drawing/2014/main" id="{81C57356-6826-494D-B4BD-F1D9A35494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09960" y="3636301"/>
              <a:ext cx="1293469" cy="947330"/>
            </a:xfrm>
            <a:prstGeom prst="rect">
              <a:avLst/>
            </a:prstGeom>
          </p:spPr>
        </p:pic>
        <p:pic>
          <p:nvPicPr>
            <p:cNvPr id="41" name="Imagen 40"/>
            <p:cNvPicPr>
              <a:picLocks noChangeAspect="1"/>
            </p:cNvPicPr>
            <p:nvPr/>
          </p:nvPicPr>
          <p:blipFill rotWithShape="1">
            <a:blip r:embed="rId7" cstate="print">
              <a:extLst>
                <a:ext uri="{28A0092B-C50C-407E-A947-70E740481C1C}">
                  <a14:useLocalDpi xmlns:a14="http://schemas.microsoft.com/office/drawing/2010/main" val="0"/>
                </a:ext>
              </a:extLst>
            </a:blip>
            <a:srcRect l="40798" t="25133" r="48274" b="20772"/>
            <a:stretch/>
          </p:blipFill>
          <p:spPr>
            <a:xfrm>
              <a:off x="4068887" y="2807614"/>
              <a:ext cx="534637" cy="1764302"/>
            </a:xfrm>
            <a:prstGeom prst="rect">
              <a:avLst/>
            </a:prstGeom>
          </p:spPr>
        </p:pic>
        <p:pic>
          <p:nvPicPr>
            <p:cNvPr id="42" name="Imagen 41"/>
            <p:cNvPicPr>
              <a:picLocks noChangeAspect="1"/>
            </p:cNvPicPr>
            <p:nvPr/>
          </p:nvPicPr>
          <p:blipFill rotWithShape="1">
            <a:blip r:embed="rId8" cstate="print">
              <a:extLst>
                <a:ext uri="{28A0092B-C50C-407E-A947-70E740481C1C}">
                  <a14:useLocalDpi xmlns:a14="http://schemas.microsoft.com/office/drawing/2010/main" val="0"/>
                </a:ext>
              </a:extLst>
            </a:blip>
            <a:srcRect r="54887"/>
            <a:stretch/>
          </p:blipFill>
          <p:spPr>
            <a:xfrm>
              <a:off x="4403429" y="2531939"/>
              <a:ext cx="752407" cy="2037775"/>
            </a:xfrm>
            <a:prstGeom prst="rect">
              <a:avLst/>
            </a:prstGeom>
          </p:spPr>
        </p:pic>
      </p:grpSp>
    </p:spTree>
    <p:extLst>
      <p:ext uri="{BB962C8B-B14F-4D97-AF65-F5344CB8AC3E}">
        <p14:creationId xmlns:p14="http://schemas.microsoft.com/office/powerpoint/2010/main" val="3238762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2408" y="1291157"/>
            <a:ext cx="6190968" cy="4001095"/>
          </a:xfrm>
          <a:prstGeom prst="rect">
            <a:avLst/>
          </a:prstGeom>
          <a:noFill/>
        </p:spPr>
        <p:txBody>
          <a:bodyPr wrap="square" rtlCol="0">
            <a:spAutoFit/>
          </a:bodyPr>
          <a:lstStyle/>
          <a:p>
            <a:pPr algn="l" rtl="0">
              <a:spcBef>
                <a:spcPct val="50000"/>
              </a:spcBef>
            </a:pPr>
            <a:r>
              <a:rPr lang="en-US" altLang="en-US" sz="1600" b="1" dirty="0" err="1">
                <a:latin typeface="TT Commons Light" panose="02000506030000020003" pitchFamily="50" charset="0"/>
              </a:rPr>
              <a:t>Suero</a:t>
            </a:r>
            <a:r>
              <a:rPr lang="en-US" altLang="en-US" sz="1600" b="1" dirty="0">
                <a:latin typeface="TT Commons Light" panose="02000506030000020003" pitchFamily="50" charset="0"/>
              </a:rPr>
              <a:t>: </a:t>
            </a:r>
            <a:r>
              <a:rPr lang="en-US" altLang="en-US" sz="1600" dirty="0" err="1">
                <a:latin typeface="TT Commons Light" panose="02000506030000020003" pitchFamily="50" charset="0"/>
              </a:rPr>
              <a:t>Vitamina</a:t>
            </a:r>
            <a:r>
              <a:rPr lang="en-US" altLang="en-US" sz="1600" dirty="0">
                <a:latin typeface="TT Commons Light" panose="02000506030000020003" pitchFamily="50" charset="0"/>
              </a:rPr>
              <a:t> C </a:t>
            </a:r>
            <a:r>
              <a:rPr lang="en-US" altLang="en-US" sz="1600" dirty="0" err="1">
                <a:latin typeface="TT Commons Light" panose="02000506030000020003" pitchFamily="50" charset="0"/>
              </a:rPr>
              <a:t>estable</a:t>
            </a:r>
            <a:r>
              <a:rPr lang="en-US" altLang="en-US" sz="1600" dirty="0">
                <a:latin typeface="TT Commons Light" panose="02000506030000020003" pitchFamily="50" charset="0"/>
              </a:rPr>
              <a:t> y pura, formulada para la estabilidad de la misma. Protege la piel contra la acción de los </a:t>
            </a:r>
            <a:r>
              <a:rPr lang="en-US" altLang="en-US" sz="1600" dirty="0" err="1">
                <a:latin typeface="TT Commons Light" panose="02000506030000020003" pitchFamily="50" charset="0"/>
              </a:rPr>
              <a:t>radicales</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libres</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reactivando</a:t>
            </a:r>
            <a:r>
              <a:rPr lang="en-US" altLang="en-US" sz="1600" dirty="0">
                <a:latin typeface="TT Commons Light" panose="02000506030000020003" pitchFamily="50" charset="0"/>
              </a:rPr>
              <a:t> el </a:t>
            </a:r>
            <a:r>
              <a:rPr lang="en-US" altLang="en-US" sz="1600" dirty="0" err="1">
                <a:latin typeface="TT Commons Light" panose="02000506030000020003" pitchFamily="50" charset="0"/>
              </a:rPr>
              <a:t>metabolismo</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celular</a:t>
            </a:r>
            <a:r>
              <a:rPr lang="en-US" altLang="en-US" sz="1600" dirty="0">
                <a:latin typeface="TT Commons Light" panose="02000506030000020003" pitchFamily="50" charset="0"/>
              </a:rPr>
              <a:t> y aportando al rostro luminosidad inmediata</a:t>
            </a:r>
            <a:r>
              <a:rPr lang="es-ES_tradnl" altLang="en-US" sz="1600" dirty="0">
                <a:latin typeface="TT Commons Light" panose="02000506030000020003" pitchFamily="50" charset="0"/>
              </a:rPr>
              <a:t>.</a:t>
            </a:r>
            <a:endParaRPr lang="es-ES" altLang="en-US" sz="1600" dirty="0">
              <a:latin typeface="TT Commons Light" panose="02000506030000020003" pitchFamily="50" charset="0"/>
            </a:endParaRPr>
          </a:p>
          <a:p>
            <a:pPr algn="l" rtl="0">
              <a:spcBef>
                <a:spcPct val="50000"/>
              </a:spcBef>
            </a:pPr>
            <a:endParaRPr lang="es-ES_tradnl" altLang="en-US" sz="1600" b="1" dirty="0">
              <a:latin typeface="TT Commons Light" panose="02000506030000020003" pitchFamily="50" charset="0"/>
            </a:endParaRPr>
          </a:p>
          <a:p>
            <a:pPr algn="l" rtl="0">
              <a:spcBef>
                <a:spcPct val="50000"/>
              </a:spcBef>
            </a:pPr>
            <a:r>
              <a:rPr lang="en-US" altLang="en-US" sz="1600" b="1" dirty="0" err="1">
                <a:latin typeface="TT Commons Light" panose="02000506030000020003" pitchFamily="50" charset="0"/>
              </a:rPr>
              <a:t>Ingredientes</a:t>
            </a:r>
            <a:r>
              <a:rPr lang="en-US" altLang="en-US" sz="1600" b="1" dirty="0">
                <a:latin typeface="TT Commons Light" panose="02000506030000020003" pitchFamily="50" charset="0"/>
              </a:rPr>
              <a:t>:</a:t>
            </a:r>
          </a:p>
          <a:p>
            <a:pPr algn="l" rtl="0">
              <a:spcBef>
                <a:spcPct val="50000"/>
              </a:spcBef>
              <a:buFontTx/>
              <a:buChar char="-"/>
            </a:pPr>
            <a:r>
              <a:rPr lang="en-US" altLang="en-US" sz="1600" dirty="0">
                <a:latin typeface="TT Commons Light" panose="02000506030000020003" pitchFamily="50" charset="0"/>
              </a:rPr>
              <a:t>Vitamina C Pura Estable</a:t>
            </a:r>
          </a:p>
          <a:p>
            <a:pPr algn="l" rtl="0">
              <a:spcBef>
                <a:spcPct val="50000"/>
              </a:spcBef>
            </a:pPr>
            <a:endParaRPr lang="en-US" altLang="en-US" sz="1600" b="1" dirty="0">
              <a:latin typeface="TT Commons Light" panose="02000506030000020003" pitchFamily="50" charset="0"/>
            </a:endParaRPr>
          </a:p>
          <a:p>
            <a:pPr algn="l" rtl="0">
              <a:spcBef>
                <a:spcPct val="50000"/>
              </a:spcBef>
            </a:pPr>
            <a:r>
              <a:rPr lang="en-US" altLang="en-US" sz="1600" b="1" dirty="0" err="1">
                <a:latin typeface="TT Commons Light" panose="02000506030000020003" pitchFamily="50" charset="0"/>
              </a:rPr>
              <a:t>Instrucciones</a:t>
            </a:r>
            <a:r>
              <a:rPr lang="en-US" altLang="en-US" sz="1600" b="1" dirty="0">
                <a:latin typeface="TT Commons Light" panose="02000506030000020003" pitchFamily="50" charset="0"/>
              </a:rPr>
              <a:t> de </a:t>
            </a:r>
            <a:r>
              <a:rPr lang="en-US" altLang="en-US" sz="1600" b="1" dirty="0" err="1">
                <a:latin typeface="TT Commons Light" panose="02000506030000020003" pitchFamily="50" charset="0"/>
              </a:rPr>
              <a:t>uso</a:t>
            </a:r>
            <a:r>
              <a:rPr lang="en-US" altLang="en-US" sz="1600" b="1" dirty="0">
                <a:latin typeface="TT Commons Light" panose="02000506030000020003" pitchFamily="50" charset="0"/>
              </a:rPr>
              <a:t>: </a:t>
            </a:r>
            <a:r>
              <a:rPr lang="en-US" altLang="en-US" sz="1600" dirty="0" err="1">
                <a:latin typeface="TT Commons Light" panose="02000506030000020003" pitchFamily="50" charset="0"/>
              </a:rPr>
              <a:t>agregar</a:t>
            </a:r>
            <a:r>
              <a:rPr lang="en-US" altLang="en-US" sz="1600" dirty="0">
                <a:latin typeface="TT Commons Light" panose="02000506030000020003" pitchFamily="50" charset="0"/>
              </a:rPr>
              <a:t> 2 </a:t>
            </a:r>
            <a:r>
              <a:rPr lang="en-US" altLang="en-US" sz="1600" dirty="0" err="1">
                <a:latin typeface="TT Commons Light" panose="02000506030000020003" pitchFamily="50" charset="0"/>
              </a:rPr>
              <a:t>pulsaciones</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en</a:t>
            </a:r>
            <a:r>
              <a:rPr lang="en-US" altLang="en-US" sz="1600" dirty="0">
                <a:latin typeface="TT Commons Light" panose="02000506030000020003" pitchFamily="50" charset="0"/>
              </a:rPr>
              <a:t> el </a:t>
            </a:r>
            <a:r>
              <a:rPr lang="en-US" altLang="en-US" sz="1600" dirty="0" err="1">
                <a:latin typeface="TT Commons Light" panose="02000506030000020003" pitchFamily="50" charset="0"/>
              </a:rPr>
              <a:t>dosificador</a:t>
            </a:r>
            <a:r>
              <a:rPr lang="en-US" altLang="en-US" sz="1600" dirty="0">
                <a:latin typeface="TT Commons Light" panose="02000506030000020003" pitchFamily="50" charset="0"/>
              </a:rPr>
              <a:t> y mezclar con Vitamin Complex.</a:t>
            </a:r>
          </a:p>
          <a:p>
            <a:pPr algn="l" rtl="0">
              <a:spcBef>
                <a:spcPct val="50000"/>
              </a:spcBef>
            </a:pPr>
            <a:r>
              <a:rPr lang="en-US" altLang="en-US" sz="1600" dirty="0">
                <a:latin typeface="TT Commons Light" panose="02000506030000020003" pitchFamily="50" charset="0"/>
              </a:rPr>
              <a:t>Luego, </a:t>
            </a:r>
            <a:r>
              <a:rPr lang="en-US" altLang="en-US" sz="1600" dirty="0" err="1">
                <a:latin typeface="TT Commons Light" panose="02000506030000020003" pitchFamily="50" charset="0"/>
              </a:rPr>
              <a:t>mezclar</a:t>
            </a:r>
            <a:r>
              <a:rPr lang="en-US" altLang="en-US" sz="1600" dirty="0">
                <a:latin typeface="TT Commons Light" panose="02000506030000020003" pitchFamily="50" charset="0"/>
              </a:rPr>
              <a:t> 12 </a:t>
            </a:r>
            <a:r>
              <a:rPr lang="en-US" altLang="en-US" sz="1600" dirty="0" err="1">
                <a:latin typeface="TT Commons Light" panose="02000506030000020003" pitchFamily="50" charset="0"/>
              </a:rPr>
              <a:t>pulsaciones</a:t>
            </a:r>
            <a:r>
              <a:rPr lang="en-US" altLang="en-US" sz="1600" dirty="0">
                <a:latin typeface="TT Commons Light" panose="02000506030000020003" pitchFamily="50" charset="0"/>
              </a:rPr>
              <a:t> de Serum con 12 </a:t>
            </a:r>
            <a:r>
              <a:rPr lang="en-US" altLang="en-US" sz="1600" dirty="0" err="1">
                <a:latin typeface="TT Commons Light" panose="02000506030000020003" pitchFamily="50" charset="0"/>
              </a:rPr>
              <a:t>pulsaciones</a:t>
            </a:r>
            <a:r>
              <a:rPr lang="en-US" altLang="en-US" sz="1600" dirty="0">
                <a:latin typeface="TT Commons Light" panose="02000506030000020003" pitchFamily="50" charset="0"/>
              </a:rPr>
              <a:t> de Fluido activo y </a:t>
            </a:r>
            <a:r>
              <a:rPr lang="en-US" altLang="en-US" sz="1600" dirty="0" err="1">
                <a:latin typeface="TT Commons Light" panose="02000506030000020003" pitchFamily="50" charset="0"/>
              </a:rPr>
              <a:t>masajear</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en</a:t>
            </a:r>
            <a:r>
              <a:rPr lang="en-US" altLang="en-US" sz="1600" dirty="0">
                <a:latin typeface="TT Commons Light" panose="02000506030000020003" pitchFamily="50" charset="0"/>
              </a:rPr>
              <a:t> rostro, cuello y escote hasta su total absorción.</a:t>
            </a:r>
          </a:p>
          <a:p>
            <a:pPr marL="342804" indent="-342804"/>
            <a:r>
              <a:rPr lang="en-US" altLang="en-US" sz="1600" dirty="0">
                <a:latin typeface="TT Commons Light" panose="02000506030000020003" pitchFamily="50" charset="0"/>
              </a:rPr>
              <a:t>.</a:t>
            </a:r>
          </a:p>
          <a:p>
            <a:pPr marL="342804" indent="-342804"/>
            <a:endParaRPr lang="es-ES" sz="1400" b="1" dirty="0">
              <a:latin typeface="TT Commons Light" panose="02000506030000020003" pitchFamily="50" charset="0"/>
            </a:endParaRPr>
          </a:p>
        </p:txBody>
      </p:sp>
      <p:sp>
        <p:nvSpPr>
          <p:cNvPr id="12" name="Título 8"/>
          <p:cNvSpPr>
            <a:spLocks noGrp="1"/>
          </p:cNvSpPr>
          <p:nvPr>
            <p:ph type="title"/>
          </p:nvPr>
        </p:nvSpPr>
        <p:spPr>
          <a:xfrm>
            <a:off x="699717" y="399560"/>
            <a:ext cx="3234732" cy="424603"/>
          </a:xfrm>
        </p:spPr>
        <p:txBody>
          <a:bodyPr/>
          <a:lstStyle/>
          <a:p>
            <a:r>
              <a:rPr lang="es-ES" sz="2399" spc="300" dirty="0"/>
              <a:t>SERUM VITAMINA C PURA</a:t>
            </a: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13419" t="4628" r="48075" b="12190"/>
          <a:stretch/>
        </p:blipFill>
        <p:spPr>
          <a:xfrm>
            <a:off x="832709" y="1057007"/>
            <a:ext cx="1156172" cy="3815365"/>
          </a:xfrm>
          <a:prstGeom prst="rect">
            <a:avLst/>
          </a:prstGeom>
        </p:spPr>
      </p:pic>
    </p:spTree>
    <p:extLst>
      <p:ext uri="{BB962C8B-B14F-4D97-AF65-F5344CB8AC3E}">
        <p14:creationId xmlns:p14="http://schemas.microsoft.com/office/powerpoint/2010/main" val="1998967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2408" y="1291158"/>
            <a:ext cx="6190968" cy="3508653"/>
          </a:xfrm>
          <a:prstGeom prst="rect">
            <a:avLst/>
          </a:prstGeom>
          <a:noFill/>
        </p:spPr>
        <p:txBody>
          <a:bodyPr wrap="square" rtlCol="0">
            <a:spAutoFit/>
          </a:bodyPr>
          <a:lstStyle/>
          <a:p>
            <a:pPr algn="l" rtl="0">
              <a:spcBef>
                <a:spcPct val="50000"/>
              </a:spcBef>
            </a:pPr>
            <a:r>
              <a:rPr lang="en-US" altLang="en-US" sz="1600" b="1" dirty="0" err="1">
                <a:latin typeface="TT Commons Light" panose="02000506030000020003" pitchFamily="50" charset="0"/>
              </a:rPr>
              <a:t>Emulsión</a:t>
            </a:r>
            <a:r>
              <a:rPr lang="en-US" altLang="en-US" sz="1600" b="1" dirty="0">
                <a:latin typeface="TT Commons Light" panose="02000506030000020003" pitchFamily="50" charset="0"/>
              </a:rPr>
              <a:t> </a:t>
            </a:r>
            <a:r>
              <a:rPr lang="en-US" altLang="en-US" sz="1600" dirty="0" err="1">
                <a:latin typeface="TT Commons Light" panose="02000506030000020003" pitchFamily="50" charset="0"/>
              </a:rPr>
              <a:t>rápidamente</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absorbida</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Transmite</a:t>
            </a:r>
            <a:r>
              <a:rPr lang="en-US" altLang="en-US" sz="1600" dirty="0">
                <a:latin typeface="TT Commons Light" panose="02000506030000020003" pitchFamily="50" charset="0"/>
              </a:rPr>
              <a:t> un aspecto revitalizado y luminoso a la piel</a:t>
            </a:r>
            <a:r>
              <a:rPr lang="es-ES_tradnl" altLang="en-US" sz="1600" dirty="0">
                <a:latin typeface="TT Commons Light" panose="02000506030000020003" pitchFamily="50" charset="0"/>
              </a:rPr>
              <a:t>.</a:t>
            </a:r>
          </a:p>
          <a:p>
            <a:pPr algn="l" rtl="0">
              <a:spcBef>
                <a:spcPct val="50000"/>
              </a:spcBef>
            </a:pPr>
            <a:endParaRPr lang="es-ES_tradnl" altLang="en-US" sz="1600" dirty="0">
              <a:latin typeface="TT Commons Light" panose="02000506030000020003" pitchFamily="50" charset="0"/>
            </a:endParaRPr>
          </a:p>
          <a:p>
            <a:pPr algn="l" rtl="0">
              <a:spcBef>
                <a:spcPct val="50000"/>
              </a:spcBef>
            </a:pPr>
            <a:r>
              <a:rPr lang="en-US" altLang="en-US" sz="1600" b="1" dirty="0">
                <a:latin typeface="TT Commons Light" panose="02000506030000020003" pitchFamily="50" charset="0"/>
              </a:rPr>
              <a:t>Ingredientes activos:</a:t>
            </a:r>
          </a:p>
          <a:p>
            <a:pPr algn="l" rtl="0">
              <a:spcBef>
                <a:spcPct val="50000"/>
              </a:spcBef>
              <a:buFontTx/>
              <a:buChar char="-"/>
            </a:pPr>
            <a:r>
              <a:rPr lang="en-US" altLang="en-US" sz="1600" dirty="0" err="1">
                <a:latin typeface="TT Commons Light" panose="02000506030000020003" pitchFamily="50" charset="0"/>
              </a:rPr>
              <a:t>ácido</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lipoico</a:t>
            </a:r>
            <a:endParaRPr lang="en-US" altLang="en-US" sz="1600" dirty="0">
              <a:latin typeface="TT Commons Light" panose="02000506030000020003" pitchFamily="50" charset="0"/>
            </a:endParaRPr>
          </a:p>
          <a:p>
            <a:pPr algn="l" rtl="0">
              <a:spcBef>
                <a:spcPct val="50000"/>
              </a:spcBef>
              <a:buFontTx/>
              <a:buChar char="-"/>
            </a:pPr>
            <a:r>
              <a:rPr lang="en-US" altLang="en-US" sz="1600" dirty="0">
                <a:latin typeface="TT Commons Light" panose="02000506030000020003" pitchFamily="50" charset="0"/>
              </a:rPr>
              <a:t>vitamina e</a:t>
            </a:r>
          </a:p>
          <a:p>
            <a:pPr marL="342804" indent="-342804"/>
            <a:endParaRPr lang="en-US" altLang="en-US" sz="1600" dirty="0">
              <a:latin typeface="TT Commons Light" panose="02000506030000020003" pitchFamily="50" charset="0"/>
            </a:endParaRPr>
          </a:p>
          <a:p>
            <a:pPr marL="342804" indent="-342804"/>
            <a:r>
              <a:rPr lang="en-US" altLang="en-US" sz="1600" b="1" dirty="0">
                <a:latin typeface="TT Commons Light" panose="02000506030000020003" pitchFamily="50" charset="0"/>
              </a:rPr>
              <a:t>Instrucciones de </a:t>
            </a:r>
            <a:r>
              <a:rPr lang="en-US" altLang="en-US" sz="1600" b="1" dirty="0" err="1">
                <a:latin typeface="TT Commons Light" panose="02000506030000020003" pitchFamily="50" charset="0"/>
              </a:rPr>
              <a:t>uso</a:t>
            </a:r>
            <a:r>
              <a:rPr lang="en-US" altLang="en-US" sz="1600" b="1" dirty="0">
                <a:latin typeface="TT Commons Light" panose="02000506030000020003" pitchFamily="50" charset="0"/>
              </a:rPr>
              <a:t> : </a:t>
            </a:r>
            <a:r>
              <a:rPr lang="en-US" altLang="en-US" sz="1600" dirty="0" err="1">
                <a:latin typeface="TT Commons Light" panose="02000506030000020003" pitchFamily="50" charset="0"/>
              </a:rPr>
              <a:t>Mezclar</a:t>
            </a:r>
            <a:r>
              <a:rPr lang="en-US" altLang="en-US" sz="1600" dirty="0">
                <a:latin typeface="TT Commons Light" panose="02000506030000020003" pitchFamily="50" charset="0"/>
              </a:rPr>
              <a:t> 12 pulsaciones de Active Fluid con 12 pulsaciones de Serum y </a:t>
            </a:r>
            <a:r>
              <a:rPr lang="en-US" altLang="en-US" sz="1600" dirty="0" err="1">
                <a:latin typeface="TT Commons Light" panose="02000506030000020003" pitchFamily="50" charset="0"/>
              </a:rPr>
              <a:t>masajear</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apropiadamente</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según</a:t>
            </a:r>
            <a:r>
              <a:rPr lang="en-US" altLang="en-US" sz="1600" dirty="0">
                <a:latin typeface="TT Commons Light" panose="02000506030000020003" pitchFamily="50" charset="0"/>
              </a:rPr>
              <a:t> el tipo de piel y el volumen de la </a:t>
            </a:r>
            <a:r>
              <a:rPr lang="en-US" altLang="en-US" sz="1600" dirty="0" err="1">
                <a:latin typeface="TT Commons Light" panose="02000506030000020003" pitchFamily="50" charset="0"/>
              </a:rPr>
              <a:t>cara</a:t>
            </a:r>
            <a:r>
              <a:rPr lang="en-US" altLang="en-US" sz="1600" dirty="0">
                <a:latin typeface="TT Commons Light" panose="02000506030000020003" pitchFamily="50" charset="0"/>
              </a:rPr>
              <a:t> hasta </a:t>
            </a:r>
            <a:r>
              <a:rPr lang="en-US" altLang="en-US" sz="1600" dirty="0" err="1">
                <a:latin typeface="TT Commons Light" panose="02000506030000020003" pitchFamily="50" charset="0"/>
              </a:rPr>
              <a:t>completar</a:t>
            </a:r>
            <a:r>
              <a:rPr lang="en-US" altLang="en-US" sz="1600" dirty="0">
                <a:latin typeface="TT Commons Light" panose="02000506030000020003" pitchFamily="50" charset="0"/>
              </a:rPr>
              <a:t> la absorción.</a:t>
            </a:r>
          </a:p>
          <a:p>
            <a:pPr marL="342804" indent="-342804"/>
            <a:r>
              <a:rPr lang="en-US" altLang="en-US" sz="1600" dirty="0">
                <a:latin typeface="TT Commons Light" panose="02000506030000020003" pitchFamily="50" charset="0"/>
              </a:rPr>
              <a:t>.</a:t>
            </a:r>
          </a:p>
          <a:p>
            <a:pPr marL="342804" indent="-342804"/>
            <a:endParaRPr lang="es-ES" sz="1400" b="1" dirty="0">
              <a:latin typeface="TT Commons Light" panose="02000506030000020003" pitchFamily="50" charset="0"/>
            </a:endParaRPr>
          </a:p>
        </p:txBody>
      </p:sp>
      <p:sp>
        <p:nvSpPr>
          <p:cNvPr id="12" name="Título 8"/>
          <p:cNvSpPr>
            <a:spLocks noGrp="1"/>
          </p:cNvSpPr>
          <p:nvPr>
            <p:ph type="title"/>
          </p:nvPr>
        </p:nvSpPr>
        <p:spPr>
          <a:xfrm>
            <a:off x="699718" y="399560"/>
            <a:ext cx="5652958" cy="424603"/>
          </a:xfrm>
        </p:spPr>
        <p:txBody>
          <a:bodyPr/>
          <a:lstStyle/>
          <a:p>
            <a:pPr algn="l" rtl="0"/>
            <a:r>
              <a:rPr lang="es-ES" sz="2399" spc="300" dirty="0"/>
              <a:t>ACTIVE FLUID (VITAMINA E + ÁCIDO LIPOICO)</a:t>
            </a: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54177" t="4628" r="-2128" b="12190"/>
          <a:stretch/>
        </p:blipFill>
        <p:spPr>
          <a:xfrm>
            <a:off x="976684" y="1045006"/>
            <a:ext cx="1439760" cy="3815365"/>
          </a:xfrm>
          <a:prstGeom prst="rect">
            <a:avLst/>
          </a:prstGeom>
        </p:spPr>
      </p:pic>
    </p:spTree>
    <p:extLst>
      <p:ext uri="{BB962C8B-B14F-4D97-AF65-F5344CB8AC3E}">
        <p14:creationId xmlns:p14="http://schemas.microsoft.com/office/powerpoint/2010/main" val="2547324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6 CuadroTexto"/>
          <p:cNvSpPr txBox="1"/>
          <p:nvPr/>
        </p:nvSpPr>
        <p:spPr>
          <a:xfrm>
            <a:off x="2632408" y="1291158"/>
            <a:ext cx="6190968" cy="4001095"/>
          </a:xfrm>
          <a:prstGeom prst="rect">
            <a:avLst/>
          </a:prstGeom>
          <a:noFill/>
        </p:spPr>
        <p:txBody>
          <a:bodyPr wrap="square" rtlCol="0">
            <a:spAutoFit/>
          </a:bodyPr>
          <a:lstStyle/>
          <a:p>
            <a:pPr>
              <a:spcBef>
                <a:spcPct val="50000"/>
              </a:spcBef>
            </a:pPr>
            <a:r>
              <a:rPr lang="en-US" altLang="en-US" sz="1600" b="1" dirty="0" err="1">
                <a:latin typeface="TT Commons Light" panose="02000506030000020003" pitchFamily="50" charset="0"/>
              </a:rPr>
              <a:t>Máscara</a:t>
            </a:r>
            <a:r>
              <a:rPr lang="en-US" altLang="en-US" sz="1600" b="1" dirty="0">
                <a:latin typeface="TT Commons Light" panose="02000506030000020003" pitchFamily="50" charset="0"/>
              </a:rPr>
              <a:t> </a:t>
            </a:r>
            <a:r>
              <a:rPr lang="en-US" altLang="en-US" sz="1600" b="1" dirty="0" err="1">
                <a:latin typeface="TT Commons Light" panose="02000506030000020003" pitchFamily="50" charset="0"/>
              </a:rPr>
              <a:t>hidroplástica</a:t>
            </a:r>
            <a:r>
              <a:rPr lang="en-US" altLang="en-US" sz="1600" b="1" dirty="0">
                <a:latin typeface="TT Commons Light" panose="02000506030000020003" pitchFamily="50" charset="0"/>
              </a:rPr>
              <a:t>:</a:t>
            </a:r>
            <a:r>
              <a:rPr lang="en-US" altLang="en-US" sz="1600" dirty="0">
                <a:latin typeface="TT Commons Light" panose="02000506030000020003" pitchFamily="50" charset="0"/>
              </a:rPr>
              <a:t> ayuda a la piel a recuperar toda su flexibilidad y previene la formación de radicales libres.</a:t>
            </a:r>
          </a:p>
          <a:p>
            <a:pPr algn="l" rtl="0">
              <a:spcBef>
                <a:spcPct val="50000"/>
              </a:spcBef>
            </a:pPr>
            <a:r>
              <a:rPr lang="en-US" altLang="en-US" sz="1600" dirty="0">
                <a:latin typeface="TT Commons Light" panose="02000506030000020003" pitchFamily="50" charset="0"/>
              </a:rPr>
              <a:t>Potencia la acción de los principios activos del programa, favoreciendo la penetración.</a:t>
            </a:r>
          </a:p>
          <a:p>
            <a:pPr marL="342804" indent="-342804"/>
            <a:r>
              <a:rPr lang="en-US" altLang="en-US" sz="1600" dirty="0">
                <a:latin typeface="TT Commons Light" panose="02000506030000020003" pitchFamily="50" charset="0"/>
              </a:rPr>
              <a:t>.</a:t>
            </a:r>
          </a:p>
          <a:p>
            <a:pPr marL="342804" indent="-342804"/>
            <a:r>
              <a:rPr lang="en-US" altLang="en-US" sz="1600" b="1" dirty="0">
                <a:latin typeface="TT Commons Light" panose="02000506030000020003" pitchFamily="50" charset="0"/>
              </a:rPr>
              <a:t>Ingredientes activos: </a:t>
            </a:r>
            <a:r>
              <a:rPr lang="en-US" altLang="en-US" sz="1600" b="1" dirty="0" err="1">
                <a:latin typeface="TT Commons Light" panose="02000506030000020003" pitchFamily="50" charset="0"/>
              </a:rPr>
              <a:t>Té</a:t>
            </a:r>
            <a:r>
              <a:rPr lang="en-US" altLang="en-US" sz="1600" b="1" dirty="0">
                <a:latin typeface="TT Commons Light" panose="02000506030000020003" pitchFamily="50" charset="0"/>
              </a:rPr>
              <a:t> Verde</a:t>
            </a:r>
            <a:endParaRPr lang="en-US" altLang="en-US" sz="1600" dirty="0">
              <a:latin typeface="TT Commons Light" panose="02000506030000020003" pitchFamily="50" charset="0"/>
            </a:endParaRPr>
          </a:p>
          <a:p>
            <a:pPr marL="342804" indent="-342804"/>
            <a:endParaRPr lang="es-ES" altLang="en-US" sz="1600" dirty="0">
              <a:latin typeface="TT Commons Light" panose="02000506030000020003" pitchFamily="50" charset="0"/>
            </a:endParaRPr>
          </a:p>
          <a:p>
            <a:pPr algn="l" rtl="0">
              <a:spcBef>
                <a:spcPct val="50000"/>
              </a:spcBef>
            </a:pPr>
            <a:r>
              <a:rPr lang="en-US" altLang="en-US" sz="1600" b="1" dirty="0">
                <a:latin typeface="TT Commons Light" panose="02000506030000020003" pitchFamily="50" charset="0"/>
              </a:rPr>
              <a:t>Instrucciones de uso</a:t>
            </a:r>
            <a:r>
              <a:rPr lang="en-US" altLang="en-US" sz="1600" dirty="0">
                <a:latin typeface="TT Commons Light" panose="02000506030000020003" pitchFamily="50" charset="0"/>
              </a:rPr>
              <a:t>: Verter 30 </a:t>
            </a:r>
            <a:r>
              <a:rPr lang="en-US" altLang="en-US" sz="1600" dirty="0" err="1">
                <a:latin typeface="TT Commons Light" panose="02000506030000020003" pitchFamily="50" charset="0"/>
              </a:rPr>
              <a:t>gramos</a:t>
            </a:r>
            <a:r>
              <a:rPr lang="en-US" altLang="en-US" sz="1600" dirty="0">
                <a:latin typeface="TT Commons Light" panose="02000506030000020003" pitchFamily="50" charset="0"/>
              </a:rPr>
              <a:t> de polvo en un bol, oxigenar.</a:t>
            </a:r>
          </a:p>
          <a:p>
            <a:pPr algn="l" rtl="0">
              <a:spcBef>
                <a:spcPct val="50000"/>
              </a:spcBef>
            </a:pPr>
            <a:r>
              <a:rPr lang="en-US" altLang="en-US" sz="1600" dirty="0">
                <a:latin typeface="TT Commons Light" panose="02000506030000020003" pitchFamily="50" charset="0"/>
              </a:rPr>
              <a:t>Y añadir 90-110 ml de agua.</a:t>
            </a:r>
          </a:p>
          <a:p>
            <a:pPr algn="l" rtl="0">
              <a:spcBef>
                <a:spcPct val="50000"/>
              </a:spcBef>
            </a:pPr>
            <a:r>
              <a:rPr lang="en-US" altLang="en-US" sz="1600" dirty="0" err="1">
                <a:latin typeface="TT Commons Light" panose="02000506030000020003" pitchFamily="50" charset="0"/>
              </a:rPr>
              <a:t>Mezclar</a:t>
            </a:r>
            <a:r>
              <a:rPr lang="en-US" altLang="en-US" sz="1600" dirty="0">
                <a:latin typeface="TT Commons Light" panose="02000506030000020003" pitchFamily="50" charset="0"/>
              </a:rPr>
              <a:t> hasta que tenga una pasta suave. </a:t>
            </a:r>
            <a:r>
              <a:rPr lang="en-US" altLang="en-US" sz="1600" dirty="0" err="1">
                <a:latin typeface="TT Commons Light" panose="02000506030000020003" pitchFamily="50" charset="0"/>
              </a:rPr>
              <a:t>Después</a:t>
            </a:r>
            <a:r>
              <a:rPr lang="en-US" altLang="en-US" sz="1600" dirty="0">
                <a:latin typeface="TT Commons Light" panose="02000506030000020003" pitchFamily="50" charset="0"/>
              </a:rPr>
              <a:t>, </a:t>
            </a:r>
            <a:r>
              <a:rPr lang="en-US" altLang="en-US" sz="1600" dirty="0" err="1">
                <a:latin typeface="TT Commons Light" panose="02000506030000020003" pitchFamily="50" charset="0"/>
              </a:rPr>
              <a:t>aplicar</a:t>
            </a:r>
            <a:r>
              <a:rPr lang="en-US" altLang="en-US" sz="1600" dirty="0">
                <a:latin typeface="TT Commons Light" panose="02000506030000020003" pitchFamily="50" charset="0"/>
              </a:rPr>
              <a:t> la mascarilla antioxidante en la parte superior del rostro, incluido el cuello y el escote con espátula. 15'-20'</a:t>
            </a:r>
          </a:p>
          <a:p>
            <a:pPr marL="342804" indent="-342804"/>
            <a:endParaRPr lang="en-US" altLang="en-US" sz="1600" dirty="0">
              <a:latin typeface="TT Commons Light" panose="02000506030000020003" pitchFamily="50" charset="0"/>
            </a:endParaRPr>
          </a:p>
          <a:p>
            <a:pPr marL="342804" indent="-342804"/>
            <a:endParaRPr lang="es-ES" sz="1400" b="1" dirty="0">
              <a:latin typeface="TT Commons Light" panose="02000506030000020003" pitchFamily="50" charset="0"/>
            </a:endParaRPr>
          </a:p>
        </p:txBody>
      </p:sp>
      <p:sp>
        <p:nvSpPr>
          <p:cNvPr id="12" name="Título 8"/>
          <p:cNvSpPr>
            <a:spLocks noGrp="1"/>
          </p:cNvSpPr>
          <p:nvPr>
            <p:ph type="title"/>
          </p:nvPr>
        </p:nvSpPr>
        <p:spPr>
          <a:xfrm>
            <a:off x="699718" y="399560"/>
            <a:ext cx="3587713" cy="424603"/>
          </a:xfrm>
        </p:spPr>
        <p:txBody>
          <a:bodyPr/>
          <a:lstStyle/>
          <a:p>
            <a:pPr algn="l" rtl="0"/>
            <a:r>
              <a:rPr lang="es-ES" sz="2399" spc="300" dirty="0"/>
              <a:t>MASCARILLA ANTIOXIDANTE</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93" y="2100444"/>
            <a:ext cx="2156610" cy="2135257"/>
          </a:xfrm>
          <a:prstGeom prst="rect">
            <a:avLst/>
          </a:prstGeom>
        </p:spPr>
      </p:pic>
    </p:spTree>
    <p:extLst>
      <p:ext uri="{BB962C8B-B14F-4D97-AF65-F5344CB8AC3E}">
        <p14:creationId xmlns:p14="http://schemas.microsoft.com/office/powerpoint/2010/main" val="1315450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39" y="1333130"/>
            <a:ext cx="10817394" cy="4365742"/>
          </a:xfrm>
          <a:prstGeom prst="rect">
            <a:avLst/>
          </a:prstGeom>
        </p:spPr>
      </p:pic>
      <p:sp>
        <p:nvSpPr>
          <p:cNvPr id="9" name="CuadroTexto 8"/>
          <p:cNvSpPr txBox="1"/>
          <p:nvPr/>
        </p:nvSpPr>
        <p:spPr>
          <a:xfrm>
            <a:off x="2894095" y="3028268"/>
            <a:ext cx="4676538" cy="738215"/>
          </a:xfrm>
          <a:prstGeom prst="rect">
            <a:avLst/>
          </a:prstGeom>
          <a:noFill/>
        </p:spPr>
        <p:txBody>
          <a:bodyPr wrap="none" rtlCol="0">
            <a:spAutoFit/>
          </a:bodyPr>
          <a:lstStyle/>
          <a:p>
            <a:pPr algn="ctr">
              <a:lnSpc>
                <a:spcPct val="150000"/>
              </a:lnSpc>
            </a:pPr>
            <a:r>
              <a:rPr lang="es-ES" sz="2798" b="1" dirty="0" smtClean="0">
                <a:latin typeface="Gotham Rounded Book" pitchFamily="50" charset="0"/>
                <a:cs typeface="Gotham Book" pitchFamily="50" charset="0"/>
              </a:rPr>
              <a:t>OXIDACIÓN DE LA PIEL</a:t>
            </a:r>
            <a:endParaRPr lang="es-ES" sz="2798" dirty="0">
              <a:latin typeface="Gotham Rounded Book" pitchFamily="50" charset="0"/>
              <a:cs typeface="Gotham Book" pitchFamily="50" charset="0"/>
            </a:endParaRPr>
          </a:p>
        </p:txBody>
      </p:sp>
      <p:pic>
        <p:nvPicPr>
          <p:cNvPr id="5" name="Imagen 4"/>
          <p:cNvPicPr>
            <a:picLocks noChangeAspect="1"/>
          </p:cNvPicPr>
          <p:nvPr/>
        </p:nvPicPr>
        <p:blipFill rotWithShape="1">
          <a:blip r:embed="rId3"/>
          <a:srcRect l="12153"/>
          <a:stretch/>
        </p:blipFill>
        <p:spPr>
          <a:xfrm>
            <a:off x="4138160" y="418983"/>
            <a:ext cx="2188393" cy="2045298"/>
          </a:xfrm>
          <a:prstGeom prst="rect">
            <a:avLst/>
          </a:prstGeom>
        </p:spPr>
      </p:pic>
    </p:spTree>
    <p:extLst>
      <p:ext uri="{BB962C8B-B14F-4D97-AF65-F5344CB8AC3E}">
        <p14:creationId xmlns:p14="http://schemas.microsoft.com/office/powerpoint/2010/main" val="2146079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3307316" cy="424732"/>
          </a:xfrm>
        </p:spPr>
        <p:txBody>
          <a:bodyPr/>
          <a:lstStyle/>
          <a:p>
            <a:pPr algn="l" rtl="0"/>
            <a:r>
              <a:rPr lang="es-ES" sz="2400" spc="300" dirty="0" smtClean="0">
                <a:latin typeface="Bebas Neue Regular" panose="00000500000000000000" pitchFamily="50" charset="0"/>
              </a:rPr>
              <a:t>¿POR QUÉ ENVEJECEMOS?</a:t>
            </a:r>
            <a:endParaRPr lang="es-ES" sz="2400" spc="300" dirty="0">
              <a:latin typeface="Bebas Neue Regular" panose="00000500000000000000" pitchFamily="50" charset="0"/>
            </a:endParaRPr>
          </a:p>
        </p:txBody>
      </p:sp>
      <p:sp>
        <p:nvSpPr>
          <p:cNvPr id="12" name="10 CuadroTexto"/>
          <p:cNvSpPr txBox="1">
            <a:spLocks noChangeArrowheads="1"/>
          </p:cNvSpPr>
          <p:nvPr/>
        </p:nvSpPr>
        <p:spPr bwMode="auto">
          <a:xfrm>
            <a:off x="491068" y="1272530"/>
            <a:ext cx="8333348" cy="4031873"/>
          </a:xfrm>
          <a:prstGeom prst="rect">
            <a:avLst/>
          </a:prstGeom>
          <a:noFill/>
          <a:ln w="9525">
            <a:noFill/>
            <a:miter lim="800000"/>
            <a:headEnd/>
            <a:tailEnd/>
          </a:ln>
        </p:spPr>
        <p:txBody>
          <a:bodyPr wrap="square">
            <a:spAutoFit/>
          </a:bodyPr>
          <a:lstStyle/>
          <a:p>
            <a:pPr algn="just"/>
            <a:r>
              <a:rPr lang="es-ES" sz="1600" dirty="0" smtClean="0">
                <a:solidFill>
                  <a:srgbClr val="111111"/>
                </a:solidFill>
                <a:latin typeface="TT Commons Light" panose="02000506030000020003" pitchFamily="50" charset="0"/>
              </a:rPr>
              <a:t>El ENVEJECIMIENTO </a:t>
            </a:r>
            <a:r>
              <a:rPr lang="es-ES" sz="1600" dirty="0">
                <a:solidFill>
                  <a:srgbClr val="111111"/>
                </a:solidFill>
                <a:latin typeface="TT Commons Light" panose="02000506030000020003" pitchFamily="50" charset="0"/>
              </a:rPr>
              <a:t>DE LA PIEL es un proceso causado principalmente por RADICALES LIBRES que son producidos por múltiples factores, incluyendo:</a:t>
            </a:r>
          </a:p>
          <a:p>
            <a:pPr marL="285750" indent="-285750" algn="just">
              <a:buFont typeface="Arial" panose="020B0604020202020204" pitchFamily="34" charset="0"/>
              <a:buChar char="•"/>
            </a:pPr>
            <a:r>
              <a:rPr lang="es-ES" sz="1600" dirty="0">
                <a:solidFill>
                  <a:srgbClr val="111111"/>
                </a:solidFill>
                <a:latin typeface="TT Commons Light" panose="02000506030000020003" pitchFamily="50" charset="0"/>
              </a:rPr>
              <a:t>Factores Intrínsecos: Metabolismo (procesos propios del organismo vinculados a la respiración y a la combustión de los alimentos), herencia genética y el paso del tiempo.</a:t>
            </a:r>
          </a:p>
          <a:p>
            <a:pPr marL="285750" indent="-285750" algn="just">
              <a:buFont typeface="Arial" panose="020B0604020202020204" pitchFamily="34" charset="0"/>
              <a:buChar char="•"/>
            </a:pPr>
            <a:r>
              <a:rPr lang="es-ES" sz="1600" dirty="0">
                <a:solidFill>
                  <a:srgbClr val="111111"/>
                </a:solidFill>
                <a:latin typeface="TT Commons Light" panose="02000506030000020003" pitchFamily="50" charset="0"/>
              </a:rPr>
              <a:t>Factores extrínsecos: exposición solar, tabaco, alcohol, contaminación ambiental, deportes excesivos y cambios bruscos de temperatura.</a:t>
            </a:r>
          </a:p>
          <a:p>
            <a:pPr algn="just"/>
            <a:endParaRPr lang="es-ES" sz="1600" dirty="0">
              <a:solidFill>
                <a:srgbClr val="111111"/>
              </a:solidFill>
              <a:latin typeface="TT Commons Light" panose="02000506030000020003" pitchFamily="50" charset="0"/>
            </a:endParaRPr>
          </a:p>
          <a:p>
            <a:pPr algn="just"/>
            <a:r>
              <a:rPr lang="es-ES" sz="1600" dirty="0">
                <a:solidFill>
                  <a:srgbClr val="111111"/>
                </a:solidFill>
                <a:latin typeface="TT Commons Light" panose="02000506030000020003" pitchFamily="50" charset="0"/>
              </a:rPr>
              <a:t>ENVEJECEMOS porque </a:t>
            </a:r>
            <a:r>
              <a:rPr lang="es-ES" sz="1600" dirty="0" smtClean="0">
                <a:solidFill>
                  <a:srgbClr val="111111"/>
                </a:solidFill>
                <a:latin typeface="TT Commons Light" panose="02000506030000020003" pitchFamily="50" charset="0"/>
              </a:rPr>
              <a:t>nos OXIDAMOS</a:t>
            </a:r>
            <a:r>
              <a:rPr lang="es-ES" sz="1600" dirty="0">
                <a:solidFill>
                  <a:srgbClr val="111111"/>
                </a:solidFill>
                <a:latin typeface="TT Commons Light" panose="02000506030000020003" pitchFamily="50" charset="0"/>
              </a:rPr>
              <a:t>, debido a la disminución de nuestra capacidad de defensa antioxidante natural contra los radicales libres con el tiempo.</a:t>
            </a:r>
          </a:p>
          <a:p>
            <a:pPr algn="just"/>
            <a:endParaRPr lang="es-ES" sz="1600" dirty="0">
              <a:solidFill>
                <a:srgbClr val="111111"/>
              </a:solidFill>
              <a:latin typeface="TT Commons Light" panose="02000506030000020003" pitchFamily="50" charset="0"/>
            </a:endParaRPr>
          </a:p>
          <a:p>
            <a:pPr algn="ctr"/>
            <a:r>
              <a:rPr lang="es-ES" sz="1600" dirty="0">
                <a:solidFill>
                  <a:srgbClr val="111111"/>
                </a:solidFill>
                <a:latin typeface="TT Commons Light" panose="02000506030000020003" pitchFamily="50" charset="0"/>
              </a:rPr>
              <a:t>AUMENTO DE LA PRODUCCIÓN DE RADICALES LIBRES</a:t>
            </a:r>
          </a:p>
          <a:p>
            <a:pPr algn="ctr"/>
            <a:endParaRPr lang="es-ES" sz="1600" dirty="0">
              <a:solidFill>
                <a:srgbClr val="111111"/>
              </a:solidFill>
              <a:latin typeface="TT Commons Light" panose="02000506030000020003" pitchFamily="50" charset="0"/>
            </a:endParaRPr>
          </a:p>
          <a:p>
            <a:pPr algn="ctr"/>
            <a:r>
              <a:rPr lang="es-ES" sz="1600" dirty="0">
                <a:solidFill>
                  <a:srgbClr val="111111"/>
                </a:solidFill>
                <a:latin typeface="TT Commons Light" panose="02000506030000020003" pitchFamily="50" charset="0"/>
              </a:rPr>
              <a:t>REDUCCIÓN DE LA DEFENSA ANTIOXIDANTE NATURAL</a:t>
            </a:r>
          </a:p>
          <a:p>
            <a:pPr algn="just"/>
            <a:endParaRPr lang="es-ES" sz="1600" dirty="0">
              <a:solidFill>
                <a:srgbClr val="111111"/>
              </a:solidFill>
              <a:latin typeface="TT Commons Light" panose="02000506030000020003" pitchFamily="50" charset="0"/>
            </a:endParaRPr>
          </a:p>
          <a:p>
            <a:pPr algn="just"/>
            <a:r>
              <a:rPr lang="es-ES" sz="1600" dirty="0">
                <a:solidFill>
                  <a:srgbClr val="111111"/>
                </a:solidFill>
                <a:latin typeface="TT Commons Light" panose="02000506030000020003" pitchFamily="50" charset="0"/>
              </a:rPr>
              <a:t>ESTRÉS </a:t>
            </a:r>
            <a:r>
              <a:rPr lang="es-ES" sz="1600" dirty="0" smtClean="0">
                <a:solidFill>
                  <a:srgbClr val="111111"/>
                </a:solidFill>
                <a:latin typeface="TT Commons Light" panose="02000506030000020003" pitchFamily="50" charset="0"/>
              </a:rPr>
              <a:t>OXIDATIVO:  Las </a:t>
            </a:r>
            <a:r>
              <a:rPr lang="es-ES" sz="1600" dirty="0">
                <a:solidFill>
                  <a:srgbClr val="111111"/>
                </a:solidFill>
                <a:latin typeface="TT Commons Light" panose="02000506030000020003" pitchFamily="50" charset="0"/>
              </a:rPr>
              <a:t>células modifican su estructura y función, lo que resulta en alteraciones que pueden conducir a la muerte celular.</a:t>
            </a:r>
          </a:p>
        </p:txBody>
      </p:sp>
    </p:spTree>
    <p:extLst>
      <p:ext uri="{BB962C8B-B14F-4D97-AF65-F5344CB8AC3E}">
        <p14:creationId xmlns:p14="http://schemas.microsoft.com/office/powerpoint/2010/main" val="2983912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2464136" cy="424732"/>
          </a:xfrm>
        </p:spPr>
        <p:txBody>
          <a:bodyPr/>
          <a:lstStyle/>
          <a:p>
            <a:pPr algn="l" rtl="0"/>
            <a:r>
              <a:rPr lang="es-ES" sz="2400" spc="300" dirty="0" smtClean="0">
                <a:latin typeface="Bebas Neue Regular" panose="00000500000000000000" pitchFamily="50" charset="0"/>
              </a:rPr>
              <a:t>Radicales libres</a:t>
            </a:r>
            <a:endParaRPr lang="es-ES" sz="2400" spc="300" dirty="0">
              <a:latin typeface="Bebas Neue Regular" panose="00000500000000000000" pitchFamily="50" charset="0"/>
            </a:endParaRPr>
          </a:p>
        </p:txBody>
      </p:sp>
      <p:sp>
        <p:nvSpPr>
          <p:cNvPr id="12" name="10 CuadroTexto"/>
          <p:cNvSpPr txBox="1">
            <a:spLocks noChangeArrowheads="1"/>
          </p:cNvSpPr>
          <p:nvPr/>
        </p:nvSpPr>
        <p:spPr bwMode="auto">
          <a:xfrm>
            <a:off x="491068" y="1272530"/>
            <a:ext cx="4584350" cy="3293209"/>
          </a:xfrm>
          <a:prstGeom prst="rect">
            <a:avLst/>
          </a:prstGeom>
          <a:noFill/>
          <a:ln w="9525">
            <a:noFill/>
            <a:miter lim="800000"/>
            <a:headEnd/>
            <a:tailEnd/>
          </a:ln>
        </p:spPr>
        <p:txBody>
          <a:bodyPr wrap="square">
            <a:spAutoFit/>
          </a:bodyPr>
          <a:lstStyle/>
          <a:p>
            <a:pPr algn="just"/>
            <a:r>
              <a:rPr lang="es-ES" sz="1600" dirty="0">
                <a:solidFill>
                  <a:srgbClr val="111111"/>
                </a:solidFill>
                <a:latin typeface="TT Commons Light" panose="02000506030000020003" pitchFamily="50" charset="0"/>
              </a:rPr>
              <a:t>Los radicales libres tienen electrones no emparejados en su órbita externa. Esa circunstancia los hace altamente reactivos al renunciar o capturar electrones de otras moléculas circundantes. Por lo tanto, actúan como agente oxidante.</a:t>
            </a:r>
          </a:p>
          <a:p>
            <a:pPr algn="just"/>
            <a:endParaRPr lang="es-ES" sz="1600" dirty="0">
              <a:solidFill>
                <a:srgbClr val="111111"/>
              </a:solidFill>
              <a:latin typeface="TT Commons Light" panose="02000506030000020003" pitchFamily="50" charset="0"/>
            </a:endParaRPr>
          </a:p>
          <a:p>
            <a:pPr algn="just"/>
            <a:r>
              <a:rPr lang="es-ES" sz="1600" dirty="0">
                <a:solidFill>
                  <a:srgbClr val="111111"/>
                </a:solidFill>
                <a:latin typeface="TT Commons Light" panose="02000506030000020003" pitchFamily="50" charset="0"/>
              </a:rPr>
              <a:t>El término "radicales libres de oxígeno" o "especies reactivas de oxígeno (ROS)" incluye radicales derivados del oxígeno (como </a:t>
            </a:r>
            <a:r>
              <a:rPr lang="es-ES" sz="1600" dirty="0" err="1">
                <a:solidFill>
                  <a:srgbClr val="111111"/>
                </a:solidFill>
                <a:latin typeface="TT Commons Light" panose="02000506030000020003" pitchFamily="50" charset="0"/>
              </a:rPr>
              <a:t>superóxido</a:t>
            </a:r>
            <a:r>
              <a:rPr lang="es-ES" sz="1600" dirty="0">
                <a:solidFill>
                  <a:srgbClr val="111111"/>
                </a:solidFill>
                <a:latin typeface="TT Commons Light" panose="02000506030000020003" pitchFamily="50" charset="0"/>
              </a:rPr>
              <a:t> O2-  o hidroxilo OH-), peróxido de hidrógeno (H2O2), ozono (O3), etc.</a:t>
            </a:r>
          </a:p>
          <a:p>
            <a:pPr algn="just"/>
            <a:endParaRPr lang="es-ES" sz="1600" dirty="0">
              <a:solidFill>
                <a:srgbClr val="111111"/>
              </a:solidFill>
              <a:latin typeface="TT Commons Light" panose="02000506030000020003" pitchFamily="50" charset="0"/>
            </a:endParaRPr>
          </a:p>
          <a:p>
            <a:pPr algn="just"/>
            <a:r>
              <a:rPr lang="es-ES" sz="1600" dirty="0">
                <a:solidFill>
                  <a:srgbClr val="111111"/>
                </a:solidFill>
                <a:latin typeface="TT Commons Light" panose="02000506030000020003" pitchFamily="50" charset="0"/>
              </a:rPr>
              <a:t>Debido a su alta reactividad generalmente la vida útil de los radicales libres es muy corta (milisegundos).</a:t>
            </a:r>
          </a:p>
        </p:txBody>
      </p:sp>
      <p:pic>
        <p:nvPicPr>
          <p:cNvPr id="21" name="Picture 6" descr="330px-Free-radicals-oxygen"/>
          <p:cNvPicPr>
            <a:picLocks noChangeAspect="1" noChangeArrowheads="1"/>
          </p:cNvPicPr>
          <p:nvPr/>
        </p:nvPicPr>
        <p:blipFill rotWithShape="1">
          <a:blip r:embed="rId2" cstate="print"/>
          <a:srcRect t="21093"/>
          <a:stretch/>
        </p:blipFill>
        <p:spPr bwMode="auto">
          <a:xfrm>
            <a:off x="5075418" y="1272530"/>
            <a:ext cx="3768624" cy="2369835"/>
          </a:xfrm>
          <a:prstGeom prst="rect">
            <a:avLst/>
          </a:prstGeom>
          <a:noFill/>
          <a:ln w="9525">
            <a:noFill/>
            <a:miter lim="800000"/>
            <a:headEnd/>
            <a:tailEnd/>
          </a:ln>
        </p:spPr>
      </p:pic>
      <p:sp>
        <p:nvSpPr>
          <p:cNvPr id="4" name="Rectángulo 3"/>
          <p:cNvSpPr/>
          <p:nvPr/>
        </p:nvSpPr>
        <p:spPr>
          <a:xfrm>
            <a:off x="491068" y="4728914"/>
            <a:ext cx="8352974" cy="584775"/>
          </a:xfrm>
          <a:prstGeom prst="rect">
            <a:avLst/>
          </a:prstGeom>
        </p:spPr>
        <p:txBody>
          <a:bodyPr wrap="square">
            <a:spAutoFit/>
          </a:bodyPr>
          <a:lstStyle/>
          <a:p>
            <a:r>
              <a:rPr lang="es-ES" sz="1600" dirty="0">
                <a:latin typeface="TT Commons Light" panose="02000506030000020003" pitchFamily="50" charset="0"/>
                <a:cs typeface="Arial" charset="0"/>
              </a:rPr>
              <a:t>Para combatir los efectos nocivos de estos radicales, </a:t>
            </a:r>
            <a:r>
              <a:rPr lang="es-ES" sz="1600" b="1" dirty="0">
                <a:latin typeface="TT Commons Light" panose="02000506030000020003" pitchFamily="50" charset="0"/>
                <a:cs typeface="Arial" charset="0"/>
              </a:rPr>
              <a:t>la piel tiene un sistema de defensa constituido por antioxidantes</a:t>
            </a:r>
          </a:p>
        </p:txBody>
      </p:sp>
    </p:spTree>
    <p:extLst>
      <p:ext uri="{BB962C8B-B14F-4D97-AF65-F5344CB8AC3E}">
        <p14:creationId xmlns:p14="http://schemas.microsoft.com/office/powerpoint/2010/main" val="2664859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8"/>
          <p:cNvSpPr>
            <a:spLocks noGrp="1"/>
          </p:cNvSpPr>
          <p:nvPr>
            <p:ph type="title"/>
          </p:nvPr>
        </p:nvSpPr>
        <p:spPr>
          <a:xfrm>
            <a:off x="698500" y="398871"/>
            <a:ext cx="4274632" cy="424732"/>
          </a:xfrm>
        </p:spPr>
        <p:txBody>
          <a:bodyPr/>
          <a:lstStyle/>
          <a:p>
            <a:pPr algn="l" rtl="0"/>
            <a:r>
              <a:rPr lang="es-ES" sz="2400" spc="300" dirty="0" smtClean="0">
                <a:latin typeface="Bebas Neue Regular" panose="00000500000000000000" pitchFamily="50" charset="0"/>
              </a:rPr>
              <a:t>El papel de los </a:t>
            </a:r>
            <a:r>
              <a:rPr lang="es-ES" sz="2400" spc="300" dirty="0" err="1" smtClean="0">
                <a:latin typeface="Bebas Neue Regular" panose="00000500000000000000" pitchFamily="50" charset="0"/>
              </a:rPr>
              <a:t>ANTIOXIDANtes</a:t>
            </a:r>
            <a:endParaRPr lang="es-ES" sz="2400" spc="300" dirty="0">
              <a:latin typeface="Bebas Neue Regular" panose="00000500000000000000" pitchFamily="50" charset="0"/>
            </a:endParaRPr>
          </a:p>
        </p:txBody>
      </p:sp>
      <p:sp>
        <p:nvSpPr>
          <p:cNvPr id="12" name="10 CuadroTexto"/>
          <p:cNvSpPr txBox="1">
            <a:spLocks noChangeArrowheads="1"/>
          </p:cNvSpPr>
          <p:nvPr/>
        </p:nvSpPr>
        <p:spPr bwMode="auto">
          <a:xfrm>
            <a:off x="491068" y="1272530"/>
            <a:ext cx="8333348" cy="830997"/>
          </a:xfrm>
          <a:prstGeom prst="rect">
            <a:avLst/>
          </a:prstGeom>
          <a:noFill/>
          <a:ln w="9525">
            <a:noFill/>
            <a:miter lim="800000"/>
            <a:headEnd/>
            <a:tailEnd/>
          </a:ln>
        </p:spPr>
        <p:txBody>
          <a:bodyPr wrap="square">
            <a:spAutoFit/>
          </a:bodyPr>
          <a:lstStyle/>
          <a:p>
            <a:pPr algn="just"/>
            <a:r>
              <a:rPr lang="es-ES" sz="1600" dirty="0">
                <a:solidFill>
                  <a:srgbClr val="111111"/>
                </a:solidFill>
                <a:latin typeface="TT Commons Light" panose="02000506030000020003" pitchFamily="50" charset="0"/>
              </a:rPr>
              <a:t>Sustancias capaces de neutralizar o eliminar los radicales libres. Fortalecen el sistema antioxidante del cuerpo y retrasan el envejecimiento de la piel.</a:t>
            </a:r>
          </a:p>
          <a:p>
            <a:pPr algn="just"/>
            <a:r>
              <a:rPr lang="en-US" sz="1600" dirty="0" smtClean="0">
                <a:solidFill>
                  <a:srgbClr val="111111"/>
                </a:solidFill>
                <a:latin typeface="TT Commons Light" panose="02000506030000020003" pitchFamily="50" charset="0"/>
              </a:rPr>
              <a:t> </a:t>
            </a:r>
            <a:endParaRPr lang="en-US" sz="1600" dirty="0">
              <a:solidFill>
                <a:srgbClr val="111111"/>
              </a:solidFill>
              <a:latin typeface="TT Commons Light" panose="02000506030000020003" pitchFamily="50" charset="0"/>
            </a:endParaRPr>
          </a:p>
        </p:txBody>
      </p:sp>
      <p:sp>
        <p:nvSpPr>
          <p:cNvPr id="4" name="10 CuadroTexto"/>
          <p:cNvSpPr txBox="1">
            <a:spLocks noChangeArrowheads="1"/>
          </p:cNvSpPr>
          <p:nvPr/>
        </p:nvSpPr>
        <p:spPr bwMode="auto">
          <a:xfrm>
            <a:off x="2271688" y="1967679"/>
            <a:ext cx="4684876" cy="509242"/>
          </a:xfrm>
          <a:prstGeom prst="rect">
            <a:avLst/>
          </a:prstGeom>
          <a:noFill/>
          <a:ln w="9525">
            <a:noFill/>
            <a:miter lim="800000"/>
            <a:headEnd/>
            <a:tailEnd/>
          </a:ln>
        </p:spPr>
        <p:txBody>
          <a:bodyPr wrap="square">
            <a:spAutoFit/>
          </a:bodyPr>
          <a:lstStyle/>
          <a:p>
            <a:pPr algn="ctr">
              <a:lnSpc>
                <a:spcPct val="200000"/>
              </a:lnSpc>
            </a:pPr>
            <a:r>
              <a:rPr lang="es-ES" sz="1600" dirty="0">
                <a:solidFill>
                  <a:srgbClr val="111111"/>
                </a:solidFill>
                <a:latin typeface="TT Commons Light" panose="02000506030000020003" pitchFamily="50" charset="0"/>
              </a:rPr>
              <a:t>Hay </a:t>
            </a:r>
            <a:r>
              <a:rPr lang="es-ES" sz="1600" b="1" dirty="0">
                <a:solidFill>
                  <a:srgbClr val="111111"/>
                </a:solidFill>
                <a:latin typeface="TT Commons Light" panose="02000506030000020003" pitchFamily="50" charset="0"/>
              </a:rPr>
              <a:t>dos tipos </a:t>
            </a:r>
            <a:r>
              <a:rPr lang="es-ES" sz="1600" dirty="0">
                <a:solidFill>
                  <a:srgbClr val="111111"/>
                </a:solidFill>
                <a:latin typeface="TT Commons Light" panose="02000506030000020003" pitchFamily="50" charset="0"/>
              </a:rPr>
              <a:t>de antioxidantes</a:t>
            </a:r>
          </a:p>
        </p:txBody>
      </p:sp>
      <p:sp>
        <p:nvSpPr>
          <p:cNvPr id="5" name="10 CuadroTexto"/>
          <p:cNvSpPr txBox="1">
            <a:spLocks noChangeArrowheads="1"/>
          </p:cNvSpPr>
          <p:nvPr/>
        </p:nvSpPr>
        <p:spPr bwMode="auto">
          <a:xfrm>
            <a:off x="1733876" y="2733596"/>
            <a:ext cx="1117086" cy="584775"/>
          </a:xfrm>
          <a:prstGeom prst="rect">
            <a:avLst/>
          </a:prstGeom>
          <a:noFill/>
          <a:ln w="9525">
            <a:noFill/>
            <a:miter lim="800000"/>
            <a:headEnd/>
            <a:tailEnd/>
          </a:ln>
        </p:spPr>
        <p:txBody>
          <a:bodyPr wrap="square">
            <a:spAutoFit/>
          </a:bodyPr>
          <a:lstStyle/>
          <a:p>
            <a:pPr algn="just">
              <a:lnSpc>
                <a:spcPct val="200000"/>
              </a:lnSpc>
            </a:pPr>
            <a:r>
              <a:rPr lang="en-US" sz="1600" dirty="0" smtClean="0">
                <a:solidFill>
                  <a:srgbClr val="111111"/>
                </a:solidFill>
                <a:latin typeface="TT Commons Light" panose="02000506030000020003" pitchFamily="50" charset="0"/>
              </a:rPr>
              <a:t>Enzymatic</a:t>
            </a:r>
          </a:p>
        </p:txBody>
      </p:sp>
      <p:pic>
        <p:nvPicPr>
          <p:cNvPr id="6" name="Picture 2" descr="Círculo blanco icono 3d con número de viñeta del 1 al 12. Vector Premium "/>
          <p:cNvPicPr>
            <a:picLocks noChangeAspect="1" noChangeArrowheads="1"/>
          </p:cNvPicPr>
          <p:nvPr/>
        </p:nvPicPr>
        <p:blipFill rotWithShape="1">
          <a:blip r:embed="rId2">
            <a:extLst>
              <a:ext uri="{28A0092B-C50C-407E-A947-70E740481C1C}">
                <a14:useLocalDpi xmlns:a14="http://schemas.microsoft.com/office/drawing/2010/main" val="0"/>
              </a:ext>
            </a:extLst>
          </a:blip>
          <a:srcRect l="3142" t="10478" r="82943" b="54650"/>
          <a:stretch/>
        </p:blipFill>
        <p:spPr bwMode="auto">
          <a:xfrm>
            <a:off x="1958374" y="2238653"/>
            <a:ext cx="626628" cy="652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írculo blanco icono 3d con número de viñeta del 1 al 12. Vector Premium "/>
          <p:cNvPicPr>
            <a:picLocks noChangeAspect="1" noChangeArrowheads="1"/>
          </p:cNvPicPr>
          <p:nvPr/>
        </p:nvPicPr>
        <p:blipFill rotWithShape="1">
          <a:blip r:embed="rId2">
            <a:extLst>
              <a:ext uri="{28A0092B-C50C-407E-A947-70E740481C1C}">
                <a14:useLocalDpi xmlns:a14="http://schemas.microsoft.com/office/drawing/2010/main" val="0"/>
              </a:ext>
            </a:extLst>
          </a:blip>
          <a:srcRect l="18712" t="10478" r="66970" b="54650"/>
          <a:stretch/>
        </p:blipFill>
        <p:spPr bwMode="auto">
          <a:xfrm>
            <a:off x="6843650" y="2230494"/>
            <a:ext cx="636600" cy="643919"/>
          </a:xfrm>
          <a:prstGeom prst="rect">
            <a:avLst/>
          </a:prstGeom>
          <a:noFill/>
          <a:extLst>
            <a:ext uri="{909E8E84-426E-40DD-AFC4-6F175D3DCCD1}">
              <a14:hiddenFill xmlns:a14="http://schemas.microsoft.com/office/drawing/2010/main">
                <a:solidFill>
                  <a:srgbClr val="FFFFFF"/>
                </a:solidFill>
              </a14:hiddenFill>
            </a:ext>
          </a:extLst>
        </p:spPr>
      </p:pic>
      <p:sp>
        <p:nvSpPr>
          <p:cNvPr id="8" name="10 CuadroTexto"/>
          <p:cNvSpPr txBox="1">
            <a:spLocks noChangeArrowheads="1"/>
          </p:cNvSpPr>
          <p:nvPr/>
        </p:nvSpPr>
        <p:spPr bwMode="auto">
          <a:xfrm>
            <a:off x="6592168" y="2662828"/>
            <a:ext cx="2061850" cy="584775"/>
          </a:xfrm>
          <a:prstGeom prst="rect">
            <a:avLst/>
          </a:prstGeom>
          <a:noFill/>
          <a:ln w="9525">
            <a:noFill/>
            <a:miter lim="800000"/>
            <a:headEnd/>
            <a:tailEnd/>
          </a:ln>
        </p:spPr>
        <p:txBody>
          <a:bodyPr wrap="square">
            <a:spAutoFit/>
          </a:bodyPr>
          <a:lstStyle/>
          <a:p>
            <a:pPr algn="just">
              <a:lnSpc>
                <a:spcPct val="200000"/>
              </a:lnSpc>
            </a:pPr>
            <a:r>
              <a:rPr lang="en-US" sz="1600" dirty="0" smtClean="0">
                <a:solidFill>
                  <a:srgbClr val="111111"/>
                </a:solidFill>
                <a:latin typeface="TT Commons Light" panose="02000506030000020003" pitchFamily="50" charset="0"/>
              </a:rPr>
              <a:t>Non enzymatic</a:t>
            </a:r>
          </a:p>
        </p:txBody>
      </p:sp>
      <p:sp>
        <p:nvSpPr>
          <p:cNvPr id="9" name="Rectangle 3"/>
          <p:cNvSpPr txBox="1">
            <a:spLocks noChangeArrowheads="1"/>
          </p:cNvSpPr>
          <p:nvPr/>
        </p:nvSpPr>
        <p:spPr>
          <a:xfrm>
            <a:off x="501549" y="3248352"/>
            <a:ext cx="3540278" cy="18406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1400" dirty="0">
                <a:latin typeface="TT Commons Light" panose="02000506030000020003" pitchFamily="50" charset="0"/>
              </a:rPr>
              <a:t>Los antioxidantes son proteínas que se encuentran dentro de las células,  y son fabricados por el cuerpo. Para ejercer su acción necesitan la presencia de un metal, como cobre, hierro, magnesio, zinc o selenio. </a:t>
            </a:r>
          </a:p>
          <a:p>
            <a:pPr algn="just"/>
            <a:r>
              <a:rPr lang="es-ES" sz="1400" dirty="0">
                <a:latin typeface="TT Commons Light" panose="02000506030000020003" pitchFamily="50" charset="0"/>
              </a:rPr>
              <a:t>Por esta razón, es muy importante tomar alimentos que contengan estos minerales; la falta de cualquiera de ellos puede afectar la función de estas enzimas.</a:t>
            </a:r>
          </a:p>
        </p:txBody>
      </p:sp>
      <p:sp>
        <p:nvSpPr>
          <p:cNvPr id="10" name="Rectangle 3"/>
          <p:cNvSpPr txBox="1">
            <a:spLocks noChangeArrowheads="1"/>
          </p:cNvSpPr>
          <p:nvPr/>
        </p:nvSpPr>
        <p:spPr>
          <a:xfrm>
            <a:off x="5440040" y="3228670"/>
            <a:ext cx="3617959" cy="1860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1400" dirty="0">
                <a:latin typeface="TT Commons Light" panose="02000506030000020003" pitchFamily="50" charset="0"/>
              </a:rPr>
              <a:t>Los antioxidantes se encuentran dentro y fuera de la célula. Una diferencia con el grupo anterior es que los antioxidantes no enzimáticos se consumen después de reaccionar con el radical libre, por lo tanto, tienen que ser reemplazados constantemente.</a:t>
            </a:r>
          </a:p>
          <a:p>
            <a:pPr algn="just"/>
            <a:r>
              <a:rPr lang="es-ES" sz="1400" dirty="0">
                <a:latin typeface="TT Commons Light" panose="02000506030000020003" pitchFamily="50" charset="0"/>
              </a:rPr>
              <a:t>Algunos de ellos son sintetizados por el cuerpo, mientras que otros tienen que ser obtenidos a través de la dieta. </a:t>
            </a:r>
            <a:endParaRPr lang="en-US" sz="1400" dirty="0">
              <a:latin typeface="TT Commons Light" panose="02000506030000020003" pitchFamily="50" charset="0"/>
            </a:endParaRPr>
          </a:p>
        </p:txBody>
      </p:sp>
    </p:spTree>
    <p:extLst>
      <p:ext uri="{BB962C8B-B14F-4D97-AF65-F5344CB8AC3E}">
        <p14:creationId xmlns:p14="http://schemas.microsoft.com/office/powerpoint/2010/main" val="763101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6 CuadroTexto"/>
          <p:cNvSpPr txBox="1"/>
          <p:nvPr/>
        </p:nvSpPr>
        <p:spPr>
          <a:xfrm>
            <a:off x="699717" y="1520389"/>
            <a:ext cx="4710574" cy="3754874"/>
          </a:xfrm>
          <a:prstGeom prst="rect">
            <a:avLst/>
          </a:prstGeom>
          <a:noFill/>
        </p:spPr>
        <p:txBody>
          <a:bodyPr wrap="square" rtlCol="0">
            <a:spAutoFit/>
          </a:bodyPr>
          <a:lstStyle/>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Marcado aumento de la opacidad.</a:t>
            </a:r>
          </a:p>
          <a:p>
            <a:pPr marL="342797" indent="-342797" algn="just">
              <a:buFont typeface="Courier New" panose="02070309020205020404" pitchFamily="49" charset="0"/>
              <a:buChar char="o"/>
            </a:pP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Aumento de la </a:t>
            </a:r>
            <a:r>
              <a:rPr lang="es-ES" sz="1600" dirty="0" err="1" smtClean="0">
                <a:solidFill>
                  <a:schemeClr val="bg2">
                    <a:lumMod val="10000"/>
                  </a:schemeClr>
                </a:solidFill>
                <a:latin typeface="TT Commons Light" panose="02000506030000020003" pitchFamily="50" charset="0"/>
              </a:rPr>
              <a:t>hiperpigmentación</a:t>
            </a:r>
            <a:r>
              <a:rPr lang="es-ES" sz="1600" dirty="0" smtClean="0">
                <a:solidFill>
                  <a:schemeClr val="bg2">
                    <a:lumMod val="10000"/>
                  </a:schemeClr>
                </a:solidFill>
                <a:latin typeface="TT Commons Light" panose="02000506030000020003" pitchFamily="50" charset="0"/>
              </a:rPr>
              <a:t>.</a:t>
            </a: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Aumento de la pérdida de elasticidad.</a:t>
            </a:r>
          </a:p>
          <a:p>
            <a:pPr marL="342797" indent="-342797" algn="just">
              <a:buFont typeface="Courier New" panose="02070309020205020404" pitchFamily="49" charset="0"/>
              <a:buChar char="o"/>
            </a:pP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Aumento de las arrugas.</a:t>
            </a:r>
          </a:p>
          <a:p>
            <a:pPr marL="342797" indent="-342797" algn="just">
              <a:buFont typeface="Courier New" panose="02070309020205020404" pitchFamily="49" charset="0"/>
              <a:buChar char="o"/>
            </a:pP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Pérdida de luminosidad y vitalidad.</a:t>
            </a:r>
          </a:p>
          <a:p>
            <a:pPr marL="342797" indent="-342797" algn="just">
              <a:buFont typeface="Courier New" panose="02070309020205020404" pitchFamily="49" charset="0"/>
              <a:buChar char="o"/>
            </a:pP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Pérdida de hidratación.</a:t>
            </a:r>
          </a:p>
          <a:p>
            <a:pPr marL="342797" indent="-342797" algn="just">
              <a:buFont typeface="Courier New" panose="02070309020205020404" pitchFamily="49" charset="0"/>
              <a:buChar char="o"/>
            </a:pPr>
            <a:endParaRPr lang="es-ES" sz="1600" dirty="0">
              <a:solidFill>
                <a:schemeClr val="bg2">
                  <a:lumMod val="10000"/>
                </a:schemeClr>
              </a:solidFill>
              <a:latin typeface="TT Commons Light" panose="02000506030000020003" pitchFamily="50" charset="0"/>
            </a:endParaRPr>
          </a:p>
          <a:p>
            <a:pPr marL="342797" indent="-342797" algn="just">
              <a:buFont typeface="Courier New" panose="02070309020205020404" pitchFamily="49" charset="0"/>
              <a:buChar char="o"/>
            </a:pPr>
            <a:r>
              <a:rPr lang="es-ES" sz="1600" dirty="0">
                <a:solidFill>
                  <a:schemeClr val="bg2">
                    <a:lumMod val="10000"/>
                  </a:schemeClr>
                </a:solidFill>
                <a:latin typeface="TT Commons Light" panose="02000506030000020003" pitchFamily="50" charset="0"/>
              </a:rPr>
              <a:t> Pérdida de firmeza.</a:t>
            </a:r>
          </a:p>
          <a:p>
            <a:pPr marL="342797" indent="-342797"/>
            <a:endParaRPr lang="en-US" sz="1600" dirty="0">
              <a:solidFill>
                <a:schemeClr val="bg2">
                  <a:lumMod val="10000"/>
                </a:schemeClr>
              </a:solidFill>
              <a:latin typeface="TT Commons Light" panose="02000506030000020003" pitchFamily="50" charset="0"/>
            </a:endParaRPr>
          </a:p>
          <a:p>
            <a:pPr marL="342797" indent="-342797"/>
            <a:endParaRPr lang="es-ES" sz="1400" dirty="0">
              <a:solidFill>
                <a:schemeClr val="bg2">
                  <a:lumMod val="10000"/>
                </a:schemeClr>
              </a:solidFill>
              <a:latin typeface="TT Commons" panose="02000506040000020004" pitchFamily="50" charset="0"/>
            </a:endParaRPr>
          </a:p>
        </p:txBody>
      </p:sp>
      <p:sp>
        <p:nvSpPr>
          <p:cNvPr id="17" name="Título 8"/>
          <p:cNvSpPr>
            <a:spLocks noGrp="1"/>
          </p:cNvSpPr>
          <p:nvPr>
            <p:ph type="title"/>
          </p:nvPr>
        </p:nvSpPr>
        <p:spPr>
          <a:xfrm>
            <a:off x="699717" y="399559"/>
            <a:ext cx="5932714" cy="424603"/>
          </a:xfrm>
        </p:spPr>
        <p:txBody>
          <a:bodyPr/>
          <a:lstStyle/>
          <a:p>
            <a:r>
              <a:rPr lang="en-US" sz="2399" spc="300" dirty="0" smtClean="0"/>
              <a:t>CAMBIOS SIGNIFICATIVOS DEL ENVEJECIMIENTO</a:t>
            </a:r>
            <a:endParaRPr lang="en-US" sz="2399" spc="300" dirty="0"/>
          </a:p>
        </p:txBody>
      </p:sp>
      <p:grpSp>
        <p:nvGrpSpPr>
          <p:cNvPr id="27" name="33 Grupo"/>
          <p:cNvGrpSpPr/>
          <p:nvPr/>
        </p:nvGrpSpPr>
        <p:grpSpPr>
          <a:xfrm>
            <a:off x="4575944" y="1564606"/>
            <a:ext cx="4624076" cy="2953903"/>
            <a:chOff x="2415704" y="552450"/>
            <a:chExt cx="6768264" cy="4323630"/>
          </a:xfrm>
        </p:grpSpPr>
        <p:sp>
          <p:nvSpPr>
            <p:cNvPr id="28" name="14 CuadroTexto"/>
            <p:cNvSpPr txBox="1"/>
            <p:nvPr/>
          </p:nvSpPr>
          <p:spPr>
            <a:xfrm>
              <a:off x="2779696" y="4320275"/>
              <a:ext cx="1656184" cy="507831"/>
            </a:xfrm>
            <a:prstGeom prst="rect">
              <a:avLst/>
            </a:prstGeom>
            <a:solidFill>
              <a:schemeClr val="bg1"/>
            </a:solidFill>
          </p:spPr>
          <p:txBody>
            <a:bodyPr wrap="square" rtlCol="0">
              <a:spAutoFit/>
            </a:bodyPr>
            <a:lstStyle/>
            <a:p>
              <a:pPr algn="ctr"/>
              <a:r>
                <a:rPr lang="es-ES" sz="900" dirty="0" smtClean="0">
                  <a:solidFill>
                    <a:schemeClr val="tx1">
                      <a:lumMod val="65000"/>
                      <a:lumOff val="35000"/>
                    </a:schemeClr>
                  </a:solidFill>
                </a:rPr>
                <a:t>Se empiezan a notar los primeros signos de envejecimiento</a:t>
              </a:r>
              <a:endParaRPr lang="es-ES" sz="900" b="1" dirty="0">
                <a:solidFill>
                  <a:schemeClr val="tx1">
                    <a:lumMod val="65000"/>
                    <a:lumOff val="35000"/>
                  </a:schemeClr>
                </a:solidFill>
              </a:endParaRPr>
            </a:p>
          </p:txBody>
        </p:sp>
        <p:sp>
          <p:nvSpPr>
            <p:cNvPr id="29" name="14 CuadroTexto"/>
            <p:cNvSpPr txBox="1"/>
            <p:nvPr/>
          </p:nvSpPr>
          <p:spPr>
            <a:xfrm>
              <a:off x="4583938" y="4359716"/>
              <a:ext cx="1656184" cy="369332"/>
            </a:xfrm>
            <a:prstGeom prst="rect">
              <a:avLst/>
            </a:prstGeom>
            <a:solidFill>
              <a:schemeClr val="bg1"/>
            </a:solidFill>
          </p:spPr>
          <p:txBody>
            <a:bodyPr wrap="square" rtlCol="0">
              <a:spAutoFit/>
            </a:bodyPr>
            <a:lstStyle/>
            <a:p>
              <a:pPr algn="ctr"/>
              <a:r>
                <a:rPr lang="es-ES" sz="900" dirty="0" smtClean="0">
                  <a:solidFill>
                    <a:schemeClr val="tx1">
                      <a:lumMod val="65000"/>
                      <a:lumOff val="35000"/>
                    </a:schemeClr>
                  </a:solidFill>
                </a:rPr>
                <a:t>Ya se notan y se ven las arrugas y líneas</a:t>
              </a:r>
              <a:endParaRPr lang="es-ES" sz="900" b="1" dirty="0">
                <a:solidFill>
                  <a:schemeClr val="tx1">
                    <a:lumMod val="65000"/>
                    <a:lumOff val="35000"/>
                  </a:schemeClr>
                </a:solidFill>
              </a:endParaRPr>
            </a:p>
          </p:txBody>
        </p:sp>
        <p:sp>
          <p:nvSpPr>
            <p:cNvPr id="30" name="14 CuadroTexto"/>
            <p:cNvSpPr txBox="1"/>
            <p:nvPr/>
          </p:nvSpPr>
          <p:spPr>
            <a:xfrm>
              <a:off x="6074247" y="4368249"/>
              <a:ext cx="2643785" cy="507831"/>
            </a:xfrm>
            <a:prstGeom prst="rect">
              <a:avLst/>
            </a:prstGeom>
            <a:solidFill>
              <a:schemeClr val="bg1"/>
            </a:solidFill>
          </p:spPr>
          <p:txBody>
            <a:bodyPr wrap="square" rtlCol="0">
              <a:spAutoFit/>
            </a:bodyPr>
            <a:lstStyle/>
            <a:p>
              <a:pPr algn="ctr"/>
              <a:r>
                <a:rPr lang="es-ES" sz="900" dirty="0" smtClean="0">
                  <a:solidFill>
                    <a:schemeClr val="tx1">
                      <a:lumMod val="65000"/>
                      <a:lumOff val="35000"/>
                    </a:schemeClr>
                  </a:solidFill>
                </a:rPr>
                <a:t>Los cambios hormonales provocados por la menopausia generan nuevos </a:t>
              </a:r>
              <a:r>
                <a:rPr lang="es-ES" sz="900" dirty="0" err="1" smtClean="0">
                  <a:solidFill>
                    <a:schemeClr val="tx1">
                      <a:lumMod val="65000"/>
                      <a:lumOff val="35000"/>
                    </a:schemeClr>
                  </a:solidFill>
                </a:rPr>
                <a:t>signso</a:t>
              </a:r>
              <a:r>
                <a:rPr lang="es-ES" sz="900" dirty="0" smtClean="0">
                  <a:solidFill>
                    <a:schemeClr val="tx1">
                      <a:lumMod val="65000"/>
                      <a:lumOff val="35000"/>
                    </a:schemeClr>
                  </a:solidFill>
                </a:rPr>
                <a:t> de la edad específica para pieles maduras</a:t>
              </a:r>
              <a:endParaRPr lang="es-ES" sz="900" b="1" dirty="0">
                <a:solidFill>
                  <a:schemeClr val="tx1">
                    <a:lumMod val="65000"/>
                    <a:lumOff val="35000"/>
                  </a:schemeClr>
                </a:solidFill>
              </a:endParaRPr>
            </a:p>
          </p:txBody>
        </p:sp>
        <p:grpSp>
          <p:nvGrpSpPr>
            <p:cNvPr id="31" name="32 Grupo"/>
            <p:cNvGrpSpPr/>
            <p:nvPr/>
          </p:nvGrpSpPr>
          <p:grpSpPr>
            <a:xfrm>
              <a:off x="2415704" y="552450"/>
              <a:ext cx="6768264" cy="3816424"/>
              <a:chOff x="2415704" y="552450"/>
              <a:chExt cx="6768264" cy="3816424"/>
            </a:xfrm>
          </p:grpSpPr>
          <p:pic>
            <p:nvPicPr>
              <p:cNvPr id="32" name="11 Imagen" descr="Signos-de-envejecimiento-de-la-piel.png"/>
              <p:cNvPicPr>
                <a:picLocks noChangeAspect="1"/>
              </p:cNvPicPr>
              <p:nvPr/>
            </p:nvPicPr>
            <p:blipFill rotWithShape="1">
              <a:blip r:embed="rId2" cstate="print"/>
              <a:srcRect l="2721" t="3526" r="3392" b="23840"/>
              <a:stretch/>
            </p:blipFill>
            <p:spPr bwMode="auto">
              <a:xfrm>
                <a:off x="2415704" y="624458"/>
                <a:ext cx="6768264" cy="3744416"/>
              </a:xfrm>
              <a:prstGeom prst="rect">
                <a:avLst/>
              </a:prstGeom>
              <a:noFill/>
              <a:ln w="9525">
                <a:noFill/>
                <a:miter lim="800000"/>
                <a:headEnd/>
                <a:tailEnd/>
              </a:ln>
            </p:spPr>
          </p:pic>
          <p:sp>
            <p:nvSpPr>
              <p:cNvPr id="33" name="20 CuadroTexto"/>
              <p:cNvSpPr txBox="1"/>
              <p:nvPr/>
            </p:nvSpPr>
            <p:spPr>
              <a:xfrm>
                <a:off x="3639597" y="3504778"/>
                <a:ext cx="1656184" cy="507831"/>
              </a:xfrm>
              <a:prstGeom prst="rect">
                <a:avLst/>
              </a:prstGeom>
              <a:solidFill>
                <a:schemeClr val="bg1"/>
              </a:solidFill>
            </p:spPr>
            <p:txBody>
              <a:bodyPr wrap="square" rtlCol="0">
                <a:spAutoFit/>
              </a:bodyPr>
              <a:lstStyle/>
              <a:p>
                <a:pPr algn="ctr"/>
                <a:r>
                  <a:rPr lang="en-GB" sz="900" dirty="0" err="1" smtClean="0">
                    <a:solidFill>
                      <a:schemeClr val="tx1">
                        <a:lumMod val="65000"/>
                        <a:lumOff val="35000"/>
                      </a:schemeClr>
                    </a:solidFill>
                  </a:rPr>
                  <a:t>Primeros</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signos</a:t>
                </a:r>
                <a:r>
                  <a:rPr lang="en-GB" sz="900" dirty="0" smtClean="0">
                    <a:solidFill>
                      <a:schemeClr val="tx1">
                        <a:lumMod val="65000"/>
                        <a:lumOff val="35000"/>
                      </a:schemeClr>
                    </a:solidFill>
                  </a:rPr>
                  <a:t> del </a:t>
                </a:r>
                <a:r>
                  <a:rPr lang="en-GB" sz="900" dirty="0" err="1" smtClean="0">
                    <a:solidFill>
                      <a:schemeClr val="tx1">
                        <a:lumMod val="65000"/>
                        <a:lumOff val="35000"/>
                      </a:schemeClr>
                    </a:solidFill>
                  </a:rPr>
                  <a:t>envejecimiento</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finas</a:t>
                </a:r>
                <a:r>
                  <a:rPr lang="en-GB" sz="900" dirty="0" smtClean="0">
                    <a:solidFill>
                      <a:schemeClr val="tx1">
                        <a:lumMod val="65000"/>
                        <a:lumOff val="35000"/>
                      </a:schemeClr>
                    </a:solidFill>
                  </a:rPr>
                  <a:t> l</a:t>
                </a:r>
                <a:r>
                  <a:rPr lang="es-ES" sz="900" dirty="0" err="1" smtClean="0">
                    <a:solidFill>
                      <a:schemeClr val="tx1">
                        <a:lumMod val="65000"/>
                        <a:lumOff val="35000"/>
                      </a:schemeClr>
                    </a:solidFill>
                  </a:rPr>
                  <a:t>íneas</a:t>
                </a:r>
                <a:r>
                  <a:rPr lang="es-ES" sz="900" dirty="0" smtClean="0">
                    <a:solidFill>
                      <a:schemeClr val="tx1">
                        <a:lumMod val="65000"/>
                        <a:lumOff val="35000"/>
                      </a:schemeClr>
                    </a:solidFill>
                  </a:rPr>
                  <a:t> y arrugas</a:t>
                </a:r>
                <a:endParaRPr lang="es-ES" sz="900" b="1" dirty="0">
                  <a:solidFill>
                    <a:schemeClr val="tx1">
                      <a:lumMod val="65000"/>
                      <a:lumOff val="35000"/>
                    </a:schemeClr>
                  </a:solidFill>
                </a:endParaRPr>
              </a:p>
            </p:txBody>
          </p:sp>
          <p:sp>
            <p:nvSpPr>
              <p:cNvPr id="34" name="14 CuadroTexto"/>
              <p:cNvSpPr txBox="1"/>
              <p:nvPr/>
            </p:nvSpPr>
            <p:spPr>
              <a:xfrm>
                <a:off x="5399561" y="2872675"/>
                <a:ext cx="1656184" cy="230832"/>
              </a:xfrm>
              <a:prstGeom prst="rect">
                <a:avLst/>
              </a:prstGeom>
              <a:solidFill>
                <a:schemeClr val="bg1"/>
              </a:solidFill>
            </p:spPr>
            <p:txBody>
              <a:bodyPr wrap="square" rtlCol="0">
                <a:spAutoFit/>
              </a:bodyPr>
              <a:lstStyle/>
              <a:p>
                <a:pPr algn="ctr"/>
                <a:r>
                  <a:rPr lang="es-ES" sz="900" dirty="0" smtClean="0">
                    <a:solidFill>
                      <a:schemeClr val="tx1">
                        <a:lumMod val="65000"/>
                        <a:lumOff val="35000"/>
                      </a:schemeClr>
                    </a:solidFill>
                  </a:rPr>
                  <a:t>Arrugas y líneas más profundas</a:t>
                </a:r>
                <a:endParaRPr lang="es-ES" sz="900" b="1" dirty="0">
                  <a:solidFill>
                    <a:schemeClr val="tx1">
                      <a:lumMod val="65000"/>
                      <a:lumOff val="35000"/>
                    </a:schemeClr>
                  </a:solidFill>
                </a:endParaRPr>
              </a:p>
            </p:txBody>
          </p:sp>
          <p:sp>
            <p:nvSpPr>
              <p:cNvPr id="35" name="14 CuadroTexto"/>
              <p:cNvSpPr txBox="1"/>
              <p:nvPr/>
            </p:nvSpPr>
            <p:spPr>
              <a:xfrm>
                <a:off x="5433133" y="3504778"/>
                <a:ext cx="1656184" cy="507831"/>
              </a:xfrm>
              <a:prstGeom prst="rect">
                <a:avLst/>
              </a:prstGeom>
              <a:solidFill>
                <a:schemeClr val="bg1"/>
              </a:solidFill>
            </p:spPr>
            <p:txBody>
              <a:bodyPr wrap="square" rtlCol="0">
                <a:spAutoFit/>
              </a:bodyPr>
              <a:lstStyle/>
              <a:p>
                <a:pPr algn="ctr"/>
                <a:r>
                  <a:rPr lang="en-GB" sz="900" dirty="0" err="1" smtClean="0">
                    <a:solidFill>
                      <a:schemeClr val="tx1">
                        <a:lumMod val="65000"/>
                        <a:lumOff val="35000"/>
                      </a:schemeClr>
                    </a:solidFill>
                  </a:rPr>
                  <a:t>Primeros</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signos</a:t>
                </a:r>
                <a:r>
                  <a:rPr lang="en-GB" sz="900" dirty="0" smtClean="0">
                    <a:solidFill>
                      <a:schemeClr val="tx1">
                        <a:lumMod val="65000"/>
                        <a:lumOff val="35000"/>
                      </a:schemeClr>
                    </a:solidFill>
                  </a:rPr>
                  <a:t> del </a:t>
                </a:r>
                <a:r>
                  <a:rPr lang="en-GB" sz="900" dirty="0" err="1" smtClean="0">
                    <a:solidFill>
                      <a:schemeClr val="tx1">
                        <a:lumMod val="65000"/>
                        <a:lumOff val="35000"/>
                      </a:schemeClr>
                    </a:solidFill>
                  </a:rPr>
                  <a:t>envejecimiento</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finas</a:t>
                </a:r>
                <a:r>
                  <a:rPr lang="en-GB" sz="900" dirty="0" smtClean="0">
                    <a:solidFill>
                      <a:schemeClr val="tx1">
                        <a:lumMod val="65000"/>
                        <a:lumOff val="35000"/>
                      </a:schemeClr>
                    </a:solidFill>
                  </a:rPr>
                  <a:t> l</a:t>
                </a:r>
                <a:r>
                  <a:rPr lang="es-ES" sz="900" dirty="0" err="1" smtClean="0">
                    <a:solidFill>
                      <a:schemeClr val="tx1">
                        <a:lumMod val="65000"/>
                        <a:lumOff val="35000"/>
                      </a:schemeClr>
                    </a:solidFill>
                  </a:rPr>
                  <a:t>íneas</a:t>
                </a:r>
                <a:r>
                  <a:rPr lang="es-ES" sz="900" dirty="0" smtClean="0">
                    <a:solidFill>
                      <a:schemeClr val="tx1">
                        <a:lumMod val="65000"/>
                        <a:lumOff val="35000"/>
                      </a:schemeClr>
                    </a:solidFill>
                  </a:rPr>
                  <a:t> y arrugas</a:t>
                </a:r>
                <a:endParaRPr lang="es-ES" sz="900" b="1" dirty="0">
                  <a:solidFill>
                    <a:schemeClr val="tx1">
                      <a:lumMod val="65000"/>
                      <a:lumOff val="35000"/>
                    </a:schemeClr>
                  </a:solidFill>
                </a:endParaRPr>
              </a:p>
            </p:txBody>
          </p:sp>
          <p:sp>
            <p:nvSpPr>
              <p:cNvPr id="36" name="14 CuadroTexto"/>
              <p:cNvSpPr txBox="1"/>
              <p:nvPr/>
            </p:nvSpPr>
            <p:spPr>
              <a:xfrm>
                <a:off x="7224077" y="3504778"/>
                <a:ext cx="1656184" cy="507831"/>
              </a:xfrm>
              <a:prstGeom prst="rect">
                <a:avLst/>
              </a:prstGeom>
              <a:solidFill>
                <a:schemeClr val="bg1"/>
              </a:solidFill>
            </p:spPr>
            <p:txBody>
              <a:bodyPr wrap="square" rtlCol="0">
                <a:spAutoFit/>
              </a:bodyPr>
              <a:lstStyle/>
              <a:p>
                <a:pPr algn="ctr"/>
                <a:r>
                  <a:rPr lang="en-GB" sz="900" dirty="0" err="1" smtClean="0">
                    <a:solidFill>
                      <a:schemeClr val="tx1">
                        <a:lumMod val="65000"/>
                        <a:lumOff val="35000"/>
                      </a:schemeClr>
                    </a:solidFill>
                  </a:rPr>
                  <a:t>Primeros</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signos</a:t>
                </a:r>
                <a:r>
                  <a:rPr lang="en-GB" sz="900" dirty="0" smtClean="0">
                    <a:solidFill>
                      <a:schemeClr val="tx1">
                        <a:lumMod val="65000"/>
                        <a:lumOff val="35000"/>
                      </a:schemeClr>
                    </a:solidFill>
                  </a:rPr>
                  <a:t> del </a:t>
                </a:r>
                <a:r>
                  <a:rPr lang="en-GB" sz="900" dirty="0" err="1" smtClean="0">
                    <a:solidFill>
                      <a:schemeClr val="tx1">
                        <a:lumMod val="65000"/>
                        <a:lumOff val="35000"/>
                      </a:schemeClr>
                    </a:solidFill>
                  </a:rPr>
                  <a:t>envejecimiento</a:t>
                </a:r>
                <a:r>
                  <a:rPr lang="en-GB" sz="900" dirty="0" smtClean="0">
                    <a:solidFill>
                      <a:schemeClr val="tx1">
                        <a:lumMod val="65000"/>
                        <a:lumOff val="35000"/>
                      </a:schemeClr>
                    </a:solidFill>
                  </a:rPr>
                  <a:t>: </a:t>
                </a:r>
                <a:r>
                  <a:rPr lang="en-GB" sz="900" dirty="0" err="1" smtClean="0">
                    <a:solidFill>
                      <a:schemeClr val="tx1">
                        <a:lumMod val="65000"/>
                        <a:lumOff val="35000"/>
                      </a:schemeClr>
                    </a:solidFill>
                  </a:rPr>
                  <a:t>finas</a:t>
                </a:r>
                <a:r>
                  <a:rPr lang="en-GB" sz="900" dirty="0" smtClean="0">
                    <a:solidFill>
                      <a:schemeClr val="tx1">
                        <a:lumMod val="65000"/>
                        <a:lumOff val="35000"/>
                      </a:schemeClr>
                    </a:solidFill>
                  </a:rPr>
                  <a:t> l</a:t>
                </a:r>
                <a:r>
                  <a:rPr lang="es-ES" sz="900" dirty="0" err="1" smtClean="0">
                    <a:solidFill>
                      <a:schemeClr val="tx1">
                        <a:lumMod val="65000"/>
                        <a:lumOff val="35000"/>
                      </a:schemeClr>
                    </a:solidFill>
                  </a:rPr>
                  <a:t>íneas</a:t>
                </a:r>
                <a:r>
                  <a:rPr lang="es-ES" sz="900" dirty="0" smtClean="0">
                    <a:solidFill>
                      <a:schemeClr val="tx1">
                        <a:lumMod val="65000"/>
                        <a:lumOff val="35000"/>
                      </a:schemeClr>
                    </a:solidFill>
                  </a:rPr>
                  <a:t> y arrugas</a:t>
                </a:r>
                <a:endParaRPr lang="es-ES" sz="900" b="1" dirty="0">
                  <a:solidFill>
                    <a:schemeClr val="tx1">
                      <a:lumMod val="65000"/>
                      <a:lumOff val="35000"/>
                    </a:schemeClr>
                  </a:solidFill>
                </a:endParaRPr>
              </a:p>
            </p:txBody>
          </p:sp>
          <p:sp>
            <p:nvSpPr>
              <p:cNvPr id="37" name="14 CuadroTexto"/>
              <p:cNvSpPr txBox="1"/>
              <p:nvPr/>
            </p:nvSpPr>
            <p:spPr>
              <a:xfrm>
                <a:off x="7214510" y="2926719"/>
                <a:ext cx="1656184" cy="230832"/>
              </a:xfrm>
              <a:prstGeom prst="rect">
                <a:avLst/>
              </a:prstGeom>
              <a:solidFill>
                <a:schemeClr val="bg1"/>
              </a:solidFill>
            </p:spPr>
            <p:txBody>
              <a:bodyPr wrap="square" rtlCol="0">
                <a:spAutoFit/>
              </a:bodyPr>
              <a:lstStyle/>
              <a:p>
                <a:pPr algn="ctr"/>
                <a:r>
                  <a:rPr lang="es-ES" sz="900" dirty="0" smtClean="0">
                    <a:solidFill>
                      <a:schemeClr val="tx1">
                        <a:lumMod val="65000"/>
                        <a:lumOff val="35000"/>
                      </a:schemeClr>
                    </a:solidFill>
                  </a:rPr>
                  <a:t>Arrugas y líneas más profundas</a:t>
                </a:r>
              </a:p>
            </p:txBody>
          </p:sp>
          <p:sp>
            <p:nvSpPr>
              <p:cNvPr id="38" name="14 CuadroTexto"/>
              <p:cNvSpPr txBox="1"/>
              <p:nvPr/>
            </p:nvSpPr>
            <p:spPr>
              <a:xfrm>
                <a:off x="7194720" y="2192678"/>
                <a:ext cx="1773712" cy="507831"/>
              </a:xfrm>
              <a:prstGeom prst="rect">
                <a:avLst/>
              </a:prstGeom>
              <a:solidFill>
                <a:schemeClr val="bg1"/>
              </a:solidFill>
            </p:spPr>
            <p:txBody>
              <a:bodyPr wrap="square" rtlCol="0">
                <a:spAutoFit/>
              </a:bodyPr>
              <a:lstStyle/>
              <a:p>
                <a:pPr algn="ctr"/>
                <a:r>
                  <a:rPr lang="es-ES" sz="900" dirty="0" smtClean="0">
                    <a:solidFill>
                      <a:schemeClr val="tx1">
                        <a:lumMod val="65000"/>
                        <a:lumOff val="35000"/>
                      </a:schemeClr>
                    </a:solidFill>
                  </a:rPr>
                  <a:t>Problemas piel madura: dureza, </a:t>
                </a:r>
                <a:r>
                  <a:rPr lang="es-ES" sz="900" dirty="0" err="1" smtClean="0">
                    <a:solidFill>
                      <a:schemeClr val="tx1">
                        <a:lumMod val="65000"/>
                        <a:lumOff val="35000"/>
                      </a:schemeClr>
                    </a:solidFill>
                  </a:rPr>
                  <a:t>descolgamiento</a:t>
                </a:r>
                <a:r>
                  <a:rPr lang="es-ES" sz="900" dirty="0" smtClean="0">
                    <a:solidFill>
                      <a:schemeClr val="tx1">
                        <a:lumMod val="65000"/>
                        <a:lumOff val="35000"/>
                      </a:schemeClr>
                    </a:solidFill>
                  </a:rPr>
                  <a:t> y manchas en la piel</a:t>
                </a:r>
                <a:endParaRPr lang="es-ES" sz="900" b="1" dirty="0">
                  <a:solidFill>
                    <a:schemeClr val="tx1">
                      <a:lumMod val="65000"/>
                      <a:lumOff val="35000"/>
                    </a:schemeClr>
                  </a:solidFill>
                </a:endParaRPr>
              </a:p>
            </p:txBody>
          </p:sp>
          <p:pic>
            <p:nvPicPr>
              <p:cNvPr id="39" name="Imagen 5"/>
              <p:cNvPicPr>
                <a:picLocks noChangeAspect="1"/>
              </p:cNvPicPr>
              <p:nvPr/>
            </p:nvPicPr>
            <p:blipFill rotWithShape="1">
              <a:blip r:embed="rId3" cstate="print">
                <a:extLst>
                  <a:ext uri="{28A0092B-C50C-407E-A947-70E740481C1C}">
                    <a14:useLocalDpi xmlns:a14="http://schemas.microsoft.com/office/drawing/2010/main" val="0"/>
                  </a:ext>
                </a:extLst>
              </a:blip>
              <a:srcRect t="9529" r="66210" b="11856"/>
              <a:stretch/>
            </p:blipFill>
            <p:spPr>
              <a:xfrm>
                <a:off x="3927872" y="1848594"/>
                <a:ext cx="1036800" cy="1440000"/>
              </a:xfrm>
              <a:prstGeom prst="rect">
                <a:avLst/>
              </a:prstGeom>
            </p:spPr>
          </p:pic>
          <p:pic>
            <p:nvPicPr>
              <p:cNvPr id="40" name="Imagen 5"/>
              <p:cNvPicPr>
                <a:picLocks noChangeAspect="1"/>
              </p:cNvPicPr>
              <p:nvPr/>
            </p:nvPicPr>
            <p:blipFill rotWithShape="1">
              <a:blip r:embed="rId3" cstate="print">
                <a:extLst>
                  <a:ext uri="{28A0092B-C50C-407E-A947-70E740481C1C}">
                    <a14:useLocalDpi xmlns:a14="http://schemas.microsoft.com/office/drawing/2010/main" val="0"/>
                  </a:ext>
                </a:extLst>
              </a:blip>
              <a:srcRect l="33571" t="9529" r="32639" b="11856"/>
              <a:stretch/>
            </p:blipFill>
            <p:spPr>
              <a:xfrm>
                <a:off x="5728072" y="1056506"/>
                <a:ext cx="1036800" cy="1440000"/>
              </a:xfrm>
              <a:prstGeom prst="rect">
                <a:avLst/>
              </a:prstGeom>
            </p:spPr>
          </p:pic>
          <p:pic>
            <p:nvPicPr>
              <p:cNvPr id="41" name="Imagen 5"/>
              <p:cNvPicPr>
                <a:picLocks/>
              </p:cNvPicPr>
              <p:nvPr/>
            </p:nvPicPr>
            <p:blipFill rotWithShape="1">
              <a:blip r:embed="rId4" cstate="print">
                <a:extLst>
                  <a:ext uri="{28A0092B-C50C-407E-A947-70E740481C1C}">
                    <a14:useLocalDpi xmlns:a14="http://schemas.microsoft.com/office/drawing/2010/main" val="0"/>
                  </a:ext>
                </a:extLst>
              </a:blip>
              <a:srcRect l="69020" t="9529" r="472" b="11856"/>
              <a:stretch/>
            </p:blipFill>
            <p:spPr>
              <a:xfrm>
                <a:off x="7672288" y="552450"/>
                <a:ext cx="1008000" cy="1440000"/>
              </a:xfrm>
              <a:prstGeom prst="rect">
                <a:avLst/>
              </a:prstGeom>
            </p:spPr>
          </p:pic>
        </p:grpSp>
      </p:grpSp>
    </p:spTree>
    <p:extLst>
      <p:ext uri="{BB962C8B-B14F-4D97-AF65-F5344CB8AC3E}">
        <p14:creationId xmlns:p14="http://schemas.microsoft.com/office/powerpoint/2010/main" val="1482573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4 atach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4 atache" id="{30CCF2F1-6F2D-48AE-80CD-5E91AA5FF062}" vid="{DB240467-B112-49BA-A9A5-762E65B510B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Tema4 atache</Template>
  <TotalTime>36840</TotalTime>
  <Words>3593</Words>
  <Application>Microsoft Office PowerPoint</Application>
  <PresentationFormat>Personalizado</PresentationFormat>
  <Paragraphs>391</Paragraphs>
  <Slides>42</Slides>
  <Notes>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42</vt:i4>
      </vt:variant>
    </vt:vector>
  </HeadingPairs>
  <TitlesOfParts>
    <vt:vector size="56" baseType="lpstr">
      <vt:lpstr>ＭＳ Ｐゴシック</vt:lpstr>
      <vt:lpstr>Arial</vt:lpstr>
      <vt:lpstr>Bebas Neue Regular</vt:lpstr>
      <vt:lpstr>Calibri</vt:lpstr>
      <vt:lpstr>Carlito</vt:lpstr>
      <vt:lpstr>Courier New</vt:lpstr>
      <vt:lpstr>Gotham Book</vt:lpstr>
      <vt:lpstr>Gotham Rounded Book</vt:lpstr>
      <vt:lpstr>Times New Roman</vt:lpstr>
      <vt:lpstr>TT Commons</vt:lpstr>
      <vt:lpstr>TT Commons Light</vt:lpstr>
      <vt:lpstr>Verdana</vt:lpstr>
      <vt:lpstr>Wingdings</vt:lpstr>
      <vt:lpstr>Tema4 atache</vt:lpstr>
      <vt:lpstr>Presentación de PowerPoint</vt:lpstr>
      <vt:lpstr>ÍNDICE</vt:lpstr>
      <vt:lpstr>Presentación de PowerPoint</vt:lpstr>
      <vt:lpstr>CVITAL</vt:lpstr>
      <vt:lpstr>Presentación de PowerPoint</vt:lpstr>
      <vt:lpstr>¿POR QUÉ ENVEJECEMOS?</vt:lpstr>
      <vt:lpstr>Radicales libres</vt:lpstr>
      <vt:lpstr>El papel de los ANTIOXIDANtes</vt:lpstr>
      <vt:lpstr>CAMBIOS SIGNIFICATIVOS DEL ENVEJECIMIENTO</vt:lpstr>
      <vt:lpstr>CVITAL PROPIEDADES</vt:lpstr>
      <vt:lpstr>Presentación de PowerPoint</vt:lpstr>
      <vt:lpstr>cvital</vt:lpstr>
      <vt:lpstr>cvital</vt:lpstr>
      <vt:lpstr>cvital</vt:lpstr>
      <vt:lpstr>cvital</vt:lpstr>
      <vt:lpstr>cvital</vt:lpstr>
      <vt:lpstr>cvital</vt:lpstr>
      <vt:lpstr>Biological triple antioxidant np - cvital</vt:lpstr>
      <vt:lpstr>Presentación de PowerPoint</vt:lpstr>
      <vt:lpstr>Productos línea CVITAL</vt:lpstr>
      <vt:lpstr>índice</vt:lpstr>
      <vt:lpstr>Biological triple antioxidant np - cvital</vt:lpstr>
      <vt:lpstr>Gel hidroprotector día </vt:lpstr>
      <vt:lpstr>Crema hidroprotectora día</vt:lpstr>
      <vt:lpstr>Contorno de ojos multivitamínico</vt:lpstr>
      <vt:lpstr>Presentación de PowerPoint</vt:lpstr>
      <vt:lpstr>BLAST C ANTIOXIDANT CREAM</vt:lpstr>
      <vt:lpstr>INGREDIENTES PRINCIPALES</vt:lpstr>
      <vt:lpstr>INGREDIENTES PRINCIPALES</vt:lpstr>
      <vt:lpstr>INGREDIENTES PRINCIPALES</vt:lpstr>
      <vt:lpstr>INGREDIENTES PRINCIPALES</vt:lpstr>
      <vt:lpstr>BLAST C ANTIOXIDANT CREAM</vt:lpstr>
      <vt:lpstr>VELVET ANTIOXIDANT SERUM</vt:lpstr>
      <vt:lpstr>Blast antioxidant &amp; cellular protection cream 50 ml</vt:lpstr>
      <vt:lpstr>Presentación de PowerPoint</vt:lpstr>
      <vt:lpstr>CVITAL PROGRAMa ANTIOXIDANTe</vt:lpstr>
      <vt:lpstr>PROGRAMA DE ANTIOXIDANTES CVITAL</vt:lpstr>
      <vt:lpstr>complejo VitaminICO (loción)</vt:lpstr>
      <vt:lpstr>MASCARILLA FACIAL COMPRIMIDA</vt:lpstr>
      <vt:lpstr>SERUM VITAMINA C PURA</vt:lpstr>
      <vt:lpstr>ACTIVE FLUID (VITAMINA E + ÁCIDO LIPOICO)</vt:lpstr>
      <vt:lpstr>MASCARILLA ANTIOXIDANTE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CMB</dc:creator>
  <cp:lastModifiedBy>Lorena Martinez</cp:lastModifiedBy>
  <cp:revision>2601</cp:revision>
  <cp:lastPrinted>2017-10-20T06:50:32Z</cp:lastPrinted>
  <dcterms:created xsi:type="dcterms:W3CDTF">2017-06-09T06:59:31Z</dcterms:created>
  <dcterms:modified xsi:type="dcterms:W3CDTF">2024-01-31T15:18:34Z</dcterms:modified>
</cp:coreProperties>
</file>