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609" r:id="rId2"/>
    <p:sldId id="611" r:id="rId3"/>
    <p:sldId id="619" r:id="rId4"/>
    <p:sldId id="582" r:id="rId5"/>
    <p:sldId id="620" r:id="rId6"/>
    <p:sldId id="613" r:id="rId7"/>
    <p:sldId id="612" r:id="rId8"/>
    <p:sldId id="614" r:id="rId9"/>
    <p:sldId id="632" r:id="rId10"/>
    <p:sldId id="633" r:id="rId11"/>
    <p:sldId id="621" r:id="rId12"/>
    <p:sldId id="583" r:id="rId13"/>
    <p:sldId id="584" r:id="rId14"/>
    <p:sldId id="585" r:id="rId15"/>
    <p:sldId id="586" r:id="rId16"/>
    <p:sldId id="587" r:id="rId17"/>
    <p:sldId id="588" r:id="rId18"/>
    <p:sldId id="589" r:id="rId19"/>
    <p:sldId id="622" r:id="rId20"/>
    <p:sldId id="644" r:id="rId21"/>
    <p:sldId id="646" r:id="rId22"/>
    <p:sldId id="590" r:id="rId23"/>
    <p:sldId id="591" r:id="rId24"/>
    <p:sldId id="592" r:id="rId25"/>
    <p:sldId id="593" r:id="rId26"/>
    <p:sldId id="594" r:id="rId27"/>
    <p:sldId id="635" r:id="rId28"/>
    <p:sldId id="636" r:id="rId29"/>
    <p:sldId id="637" r:id="rId30"/>
    <p:sldId id="638" r:id="rId31"/>
    <p:sldId id="639" r:id="rId32"/>
    <p:sldId id="640" r:id="rId33"/>
    <p:sldId id="641" r:id="rId34"/>
    <p:sldId id="645" r:id="rId35"/>
    <p:sldId id="623" r:id="rId36"/>
    <p:sldId id="625" r:id="rId37"/>
    <p:sldId id="626" r:id="rId38"/>
    <p:sldId id="624" r:id="rId39"/>
    <p:sldId id="627" r:id="rId40"/>
    <p:sldId id="628" r:id="rId41"/>
    <p:sldId id="629" r:id="rId42"/>
    <p:sldId id="630" r:id="rId43"/>
  </p:sldIdLst>
  <p:sldSz cx="10160000" cy="571341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953"/>
    <a:srgbClr val="FBFBFB"/>
    <a:srgbClr val="59ACD3"/>
    <a:srgbClr val="5AADD4"/>
    <a:srgbClr val="509DC2"/>
    <a:srgbClr val="7E98AA"/>
    <a:srgbClr val="FFFFFF"/>
    <a:srgbClr val="FDFDFD"/>
    <a:srgbClr val="F7F7F7"/>
    <a:srgbClr val="F8F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148"/>
  </p:normalViewPr>
  <p:slideViewPr>
    <p:cSldViewPr>
      <p:cViewPr varScale="1">
        <p:scale>
          <a:sx n="87" d="100"/>
          <a:sy n="87" d="100"/>
        </p:scale>
        <p:origin x="450" y="90"/>
      </p:cViewPr>
      <p:guideLst>
        <p:guide orient="horz" pos="18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5E08F-1702-B24C-B93C-19A03ACCB07D}" type="datetimeFigureOut">
              <a:rPr lang="es-ES_tradnl" smtClean="0"/>
              <a:pPr/>
              <a:t>21/02/2024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EC700-6D31-674E-9210-2B86FC388371}" type="slidenum">
              <a:rPr lang="es-ES_tradnl" smtClean="0"/>
              <a:pPr/>
              <a:t>‹Nº›</a:t>
            </a:fld>
            <a:endParaRPr lang="es-ES_tradnl"/>
          </a:p>
        </p:txBody>
      </p:sp>
    </p:spTree>
    <p:extLst>
      <p:ext uri="{BB962C8B-B14F-4D97-AF65-F5344CB8AC3E}">
        <p14:creationId xmlns:p14="http://schemas.microsoft.com/office/powerpoint/2010/main" val="30111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
            </a:r>
            <a:br>
              <a:rPr lang="en-GB" dirty="0"/>
            </a:br>
            <a:endParaRPr lang="en-GB" dirty="0"/>
          </a:p>
        </p:txBody>
      </p:sp>
      <p:sp>
        <p:nvSpPr>
          <p:cNvPr id="4" name="Marcador de número de diapositiva 3"/>
          <p:cNvSpPr>
            <a:spLocks noGrp="1"/>
          </p:cNvSpPr>
          <p:nvPr>
            <p:ph type="sldNum" sz="quarter" idx="10"/>
          </p:nvPr>
        </p:nvSpPr>
        <p:spPr/>
        <p:txBody>
          <a:bodyPr/>
          <a:lstStyle/>
          <a:p>
            <a:fld id="{12C8F59A-4366-4994-903E-E0C58E034AC1}" type="slidenum">
              <a:rPr lang="en-GB" smtClean="0"/>
              <a:t>34</a:t>
            </a:fld>
            <a:endParaRPr lang="en-GB"/>
          </a:p>
        </p:txBody>
      </p:sp>
    </p:spTree>
    <p:extLst>
      <p:ext uri="{BB962C8B-B14F-4D97-AF65-F5344CB8AC3E}">
        <p14:creationId xmlns:p14="http://schemas.microsoft.com/office/powerpoint/2010/main" val="257576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
            </a:r>
            <a:br>
              <a:rPr lang="en-GB" dirty="0"/>
            </a:br>
            <a:endParaRPr lang="en-GB" dirty="0"/>
          </a:p>
        </p:txBody>
      </p:sp>
      <p:sp>
        <p:nvSpPr>
          <p:cNvPr id="4" name="Marcador de número de diapositiva 3"/>
          <p:cNvSpPr>
            <a:spLocks noGrp="1"/>
          </p:cNvSpPr>
          <p:nvPr>
            <p:ph type="sldNum" sz="quarter" idx="10"/>
          </p:nvPr>
        </p:nvSpPr>
        <p:spPr/>
        <p:txBody>
          <a:bodyPr/>
          <a:lstStyle/>
          <a:p>
            <a:fld id="{12C8F59A-4366-4994-903E-E0C58E034AC1}" type="slidenum">
              <a:rPr lang="en-GB" smtClean="0"/>
              <a:t>36</a:t>
            </a:fld>
            <a:endParaRPr lang="en-GB"/>
          </a:p>
        </p:txBody>
      </p:sp>
    </p:spTree>
    <p:extLst>
      <p:ext uri="{BB962C8B-B14F-4D97-AF65-F5344CB8AC3E}">
        <p14:creationId xmlns:p14="http://schemas.microsoft.com/office/powerpoint/2010/main" val="26644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
            </a:r>
            <a:br>
              <a:rPr lang="en-GB" dirty="0"/>
            </a:br>
            <a:endParaRPr lang="en-GB" dirty="0"/>
          </a:p>
        </p:txBody>
      </p:sp>
      <p:sp>
        <p:nvSpPr>
          <p:cNvPr id="4" name="Marcador de número de diapositiva 3"/>
          <p:cNvSpPr>
            <a:spLocks noGrp="1"/>
          </p:cNvSpPr>
          <p:nvPr>
            <p:ph type="sldNum" sz="quarter" idx="10"/>
          </p:nvPr>
        </p:nvSpPr>
        <p:spPr/>
        <p:txBody>
          <a:bodyPr/>
          <a:lstStyle/>
          <a:p>
            <a:fld id="{12C8F59A-4366-4994-903E-E0C58E034AC1}" type="slidenum">
              <a:rPr lang="en-GB" smtClean="0"/>
              <a:t>37</a:t>
            </a:fld>
            <a:endParaRPr lang="en-GB"/>
          </a:p>
        </p:txBody>
      </p:sp>
    </p:spTree>
    <p:extLst>
      <p:ext uri="{BB962C8B-B14F-4D97-AF65-F5344CB8AC3E}">
        <p14:creationId xmlns:p14="http://schemas.microsoft.com/office/powerpoint/2010/main" val="9744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698500" y="1406968"/>
            <a:ext cx="8763000" cy="3515357"/>
          </a:xfrm>
        </p:spPr>
        <p:txBody>
          <a:bodyPr>
            <a:normAutofit/>
          </a:bodyPr>
          <a:lstStyle>
            <a:lvl1pPr marL="0" indent="0" algn="l">
              <a:buNone/>
              <a:defRPr sz="1666"/>
            </a:lvl1pPr>
            <a:lvl2pPr marL="380871" indent="0" algn="ctr">
              <a:buNone/>
              <a:defRPr sz="1666"/>
            </a:lvl2pPr>
            <a:lvl3pPr marL="761741" indent="0" algn="ctr">
              <a:buNone/>
              <a:defRPr sz="1500"/>
            </a:lvl3pPr>
            <a:lvl4pPr marL="1142611" indent="0" algn="ctr">
              <a:buNone/>
              <a:defRPr sz="1333"/>
            </a:lvl4pPr>
            <a:lvl5pPr marL="1523482" indent="0" algn="ctr">
              <a:buNone/>
              <a:defRPr sz="1333"/>
            </a:lvl5pPr>
            <a:lvl6pPr marL="1904353" indent="0" algn="ctr">
              <a:buNone/>
              <a:defRPr sz="1333"/>
            </a:lvl6pPr>
            <a:lvl7pPr marL="2285223" indent="0" algn="ctr">
              <a:buNone/>
              <a:defRPr sz="1333"/>
            </a:lvl7pPr>
            <a:lvl8pPr marL="2666093" indent="0" algn="ctr">
              <a:buNone/>
              <a:defRPr sz="1333"/>
            </a:lvl8pPr>
            <a:lvl9pPr marL="3046964" indent="0" algn="ctr">
              <a:buNone/>
              <a:defRPr sz="1333"/>
            </a:lvl9pPr>
          </a:lstStyle>
          <a:p>
            <a:r>
              <a:rPr lang="es-ES" dirty="0" smtClean="0"/>
              <a:t>Texto </a:t>
            </a:r>
            <a:r>
              <a:rPr lang="es-ES" dirty="0" err="1" smtClean="0"/>
              <a:t>texto</a:t>
            </a:r>
            <a:r>
              <a:rPr lang="es-ES" dirty="0" smtClean="0"/>
              <a:t> </a:t>
            </a:r>
            <a:r>
              <a:rPr lang="es-ES" dirty="0" err="1" smtClean="0"/>
              <a:t>texto</a:t>
            </a:r>
            <a:r>
              <a:rPr lang="es-ES" dirty="0" smtClean="0"/>
              <a:t> </a:t>
            </a:r>
            <a:endParaRPr lang="es-ES" dirty="0"/>
          </a:p>
        </p:txBody>
      </p:sp>
      <p:sp>
        <p:nvSpPr>
          <p:cNvPr id="7" name="Rectángulo 6"/>
          <p:cNvSpPr/>
          <p:nvPr/>
        </p:nvSpPr>
        <p:spPr>
          <a:xfrm>
            <a:off x="698501" y="372306"/>
            <a:ext cx="1769395" cy="502626"/>
          </a:xfrm>
          <a:prstGeom prst="rect">
            <a:avLst/>
          </a:prstGeom>
          <a:solidFill>
            <a:schemeClr val="bg1"/>
          </a:solidFill>
        </p:spPr>
        <p:txBody>
          <a:bodyPr wrap="none">
            <a:spAutoFit/>
          </a:bodyPr>
          <a:lstStyle/>
          <a:p>
            <a:r>
              <a:rPr lang="es-ES" sz="2666" dirty="0" smtClean="0">
                <a:latin typeface="Bebas Neue Regular" panose="00000500000000000000" pitchFamily="50" charset="0"/>
              </a:rPr>
              <a:t>ANTIOXIDANTES</a:t>
            </a:r>
            <a:endParaRPr lang="es-ES" sz="2666" dirty="0">
              <a:latin typeface="Bebas Neue Regular" panose="00000500000000000000" pitchFamily="50" charset="0"/>
            </a:endParaRPr>
          </a:p>
        </p:txBody>
      </p:sp>
      <p:grpSp>
        <p:nvGrpSpPr>
          <p:cNvPr id="19" name="Grupo 18"/>
          <p:cNvGrpSpPr/>
          <p:nvPr/>
        </p:nvGrpSpPr>
        <p:grpSpPr>
          <a:xfrm>
            <a:off x="0" y="0"/>
            <a:ext cx="10160000" cy="5713413"/>
            <a:chOff x="0" y="0"/>
            <a:chExt cx="12192000" cy="6858000"/>
          </a:xfrm>
        </p:grpSpPr>
        <p:sp>
          <p:nvSpPr>
            <p:cNvPr id="14" name="Rectángulo 1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00">
                <a:ln>
                  <a:noFill/>
                </a:ln>
                <a:noFill/>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28" y="138127"/>
              <a:ext cx="10420014" cy="1150786"/>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220" y="228576"/>
              <a:ext cx="1480780" cy="102140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5532" y="6319010"/>
              <a:ext cx="350196" cy="350196"/>
            </a:xfrm>
            <a:prstGeom prst="rect">
              <a:avLst/>
            </a:prstGeom>
          </p:spPr>
        </p:pic>
        <p:cxnSp>
          <p:nvCxnSpPr>
            <p:cNvPr id="11" name="Conector recto 10"/>
            <p:cNvCxnSpPr/>
            <p:nvPr/>
          </p:nvCxnSpPr>
          <p:spPr>
            <a:xfrm flipH="1">
              <a:off x="838200" y="6494108"/>
              <a:ext cx="4881665"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a:off x="6494835" y="6494108"/>
              <a:ext cx="4858965"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6" name="Marcador de título 1"/>
          <p:cNvSpPr>
            <a:spLocks noGrp="1" noChangeAspect="1"/>
          </p:cNvSpPr>
          <p:nvPr>
            <p:ph type="title"/>
          </p:nvPr>
        </p:nvSpPr>
        <p:spPr>
          <a:xfrm>
            <a:off x="698500" y="380267"/>
            <a:ext cx="7172092" cy="461601"/>
          </a:xfrm>
          <a:prstGeom prst="rect">
            <a:avLst/>
          </a:prstGeom>
          <a:solidFill>
            <a:schemeClr val="bg1"/>
          </a:solidFill>
        </p:spPr>
        <p:txBody>
          <a:bodyPr vert="horz" wrap="none" lIns="91440" tIns="45720" rIns="91440" bIns="45720" rtlCol="0" anchor="ctr">
            <a:spAutoFit/>
          </a:body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114644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a:xfrm>
            <a:off x="698501" y="483019"/>
            <a:ext cx="6314229" cy="256096"/>
          </a:xfrm>
        </p:spPr>
        <p:txBody>
          <a:bodyPr lIns="0" tIns="0" rIns="0" bIns="0"/>
          <a:lstStyle>
            <a:lvl1pPr>
              <a:defRPr sz="1849" b="0" i="0">
                <a:solidFill>
                  <a:srgbClr val="585858"/>
                </a:solidFill>
                <a:latin typeface="Carlito"/>
                <a:cs typeface="Carlito"/>
              </a:defRPr>
            </a:lvl1pPr>
          </a:lstStyle>
          <a:p>
            <a:r>
              <a:rPr lang="es-ES" smtClean="0"/>
              <a:t>Haga clic para modificar el estilo de título del patrón</a:t>
            </a:r>
            <a:endParaRPr/>
          </a:p>
        </p:txBody>
      </p:sp>
      <p:sp>
        <p:nvSpPr>
          <p:cNvPr id="3" name="Holder 3"/>
          <p:cNvSpPr>
            <a:spLocks noGrp="1"/>
          </p:cNvSpPr>
          <p:nvPr>
            <p:ph type="body" idx="1"/>
          </p:nvPr>
        </p:nvSpPr>
        <p:spPr/>
        <p:txBody>
          <a:bodyPr lIns="0" tIns="0" rIns="0" bIns="0"/>
          <a:lstStyle>
            <a:lvl1pPr>
              <a:defRPr sz="1200" b="0" i="0">
                <a:solidFill>
                  <a:srgbClr val="585858"/>
                </a:solidFill>
                <a:latin typeface="Carlito"/>
                <a:cs typeface="Carlito"/>
              </a:defRPr>
            </a:lvl1pPr>
          </a:lstStyle>
          <a:p>
            <a:pPr lvl="0"/>
            <a:r>
              <a:rPr lang="es-ES" smtClean="0"/>
              <a:t>Editar el estilo de texto del patrón</a:t>
            </a:r>
          </a:p>
        </p:txBody>
      </p:sp>
      <p:sp>
        <p:nvSpPr>
          <p:cNvPr id="4" name="Holder 4"/>
          <p:cNvSpPr>
            <a:spLocks noGrp="1"/>
          </p:cNvSpPr>
          <p:nvPr>
            <p:ph type="ftr" sz="quarter" idx="5"/>
          </p:nvPr>
        </p:nvSpPr>
        <p:spPr/>
        <p:txBody>
          <a:bodyPr lIns="0" tIns="0" rIns="0" bIns="0"/>
          <a:lstStyle>
            <a:lvl1pPr>
              <a:defRPr sz="1100" b="0" i="0">
                <a:solidFill>
                  <a:srgbClr val="7E7E7E"/>
                </a:solidFill>
                <a:latin typeface="Carlito"/>
                <a:cs typeface="Carlito"/>
              </a:defRPr>
            </a:lvl1pPr>
          </a:lstStyle>
          <a:p>
            <a:endParaRPr lang="es-E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95FF23A-6227-4435-9EC8-D40D4694E31D}" type="datetimeFigureOut">
              <a:rPr lang="es-ES" smtClean="0"/>
              <a:pPr/>
              <a:t>21/02/2024</a:t>
            </a:fld>
            <a:endParaRPr lang="es-ES"/>
          </a:p>
        </p:txBody>
      </p:sp>
      <p:sp>
        <p:nvSpPr>
          <p:cNvPr id="6" name="Holder 6"/>
          <p:cNvSpPr>
            <a:spLocks noGrp="1"/>
          </p:cNvSpPr>
          <p:nvPr>
            <p:ph type="sldNum" sz="quarter" idx="7"/>
          </p:nvPr>
        </p:nvSpPr>
        <p:spPr/>
        <p:txBody>
          <a:bodyPr lIns="0" tIns="0" rIns="0" bIns="0"/>
          <a:lstStyle>
            <a:lvl1pPr>
              <a:defRPr sz="850" b="0" i="0">
                <a:solidFill>
                  <a:srgbClr val="7E7E7E"/>
                </a:solidFill>
                <a:latin typeface="Verdana"/>
                <a:cs typeface="Verdana"/>
              </a:defRPr>
            </a:lvl1pPr>
          </a:lstStyle>
          <a:p>
            <a:fld id="{6E465026-7CB4-4BEC-BED0-BB10A1A4BEF4}" type="slidenum">
              <a:rPr lang="es-ES" smtClean="0"/>
              <a:pPr/>
              <a:t>‹Nº›</a:t>
            </a:fld>
            <a:endParaRPr lang="es-ES"/>
          </a:p>
        </p:txBody>
      </p:sp>
    </p:spTree>
    <p:extLst>
      <p:ext uri="{BB962C8B-B14F-4D97-AF65-F5344CB8AC3E}">
        <p14:creationId xmlns:p14="http://schemas.microsoft.com/office/powerpoint/2010/main" val="355661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En blanco">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0">
                <a:solidFill>
                  <a:srgbClr val="7E7E7E"/>
                </a:solidFill>
                <a:latin typeface="Carlito"/>
                <a:cs typeface="Carlito"/>
              </a:defRPr>
            </a:lvl1pPr>
          </a:lstStyle>
          <a:p>
            <a:endParaRPr lang="es-E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95FF23A-6227-4435-9EC8-D40D4694E31D}" type="datetimeFigureOut">
              <a:rPr lang="es-ES" smtClean="0"/>
              <a:pPr/>
              <a:t>21/02/2024</a:t>
            </a:fld>
            <a:endParaRPr lang="es-ES"/>
          </a:p>
        </p:txBody>
      </p:sp>
      <p:sp>
        <p:nvSpPr>
          <p:cNvPr id="4" name="Holder 4"/>
          <p:cNvSpPr>
            <a:spLocks noGrp="1"/>
          </p:cNvSpPr>
          <p:nvPr>
            <p:ph type="sldNum" sz="quarter" idx="7"/>
          </p:nvPr>
        </p:nvSpPr>
        <p:spPr/>
        <p:txBody>
          <a:bodyPr lIns="0" tIns="0" rIns="0" bIns="0"/>
          <a:lstStyle>
            <a:lvl1pPr>
              <a:defRPr sz="850" b="0" i="0">
                <a:solidFill>
                  <a:srgbClr val="7E7E7E"/>
                </a:solidFill>
                <a:latin typeface="Verdana"/>
                <a:cs typeface="Verdana"/>
              </a:defRPr>
            </a:lvl1pPr>
          </a:lstStyle>
          <a:p>
            <a:fld id="{6E465026-7CB4-4BEC-BED0-BB10A1A4BEF4}" type="slidenum">
              <a:rPr lang="es-ES" smtClean="0"/>
              <a:pPr/>
              <a:t>‹Nº›</a:t>
            </a:fld>
            <a:endParaRPr lang="es-ES"/>
          </a:p>
        </p:txBody>
      </p:sp>
    </p:spTree>
    <p:extLst>
      <p:ext uri="{BB962C8B-B14F-4D97-AF65-F5344CB8AC3E}">
        <p14:creationId xmlns:p14="http://schemas.microsoft.com/office/powerpoint/2010/main" val="2508825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noChangeAspect="1"/>
          </p:cNvSpPr>
          <p:nvPr>
            <p:ph type="title"/>
          </p:nvPr>
        </p:nvSpPr>
        <p:spPr>
          <a:xfrm>
            <a:off x="698501" y="380267"/>
            <a:ext cx="917239" cy="461601"/>
          </a:xfrm>
          <a:prstGeom prst="rect">
            <a:avLst/>
          </a:prstGeom>
          <a:solidFill>
            <a:schemeClr val="bg1"/>
          </a:solidFill>
        </p:spPr>
        <p:txBody>
          <a:bodyPr vert="horz" wrap="none" lIns="91440" tIns="45720" rIns="91440" bIns="45720" rtlCol="0" anchor="ctr">
            <a:spAutoFit/>
          </a:bodyPr>
          <a:lstStyle/>
          <a:p>
            <a:r>
              <a:rPr lang="es-ES" dirty="0" smtClean="0"/>
              <a:t>ÍNDICE</a:t>
            </a:r>
            <a:endParaRPr lang="es-ES" dirty="0"/>
          </a:p>
        </p:txBody>
      </p:sp>
      <p:sp>
        <p:nvSpPr>
          <p:cNvPr id="3" name="Marcador de texto 2"/>
          <p:cNvSpPr>
            <a:spLocks noGrp="1"/>
          </p:cNvSpPr>
          <p:nvPr>
            <p:ph type="body" idx="1"/>
          </p:nvPr>
        </p:nvSpPr>
        <p:spPr>
          <a:xfrm>
            <a:off x="698500" y="1263096"/>
            <a:ext cx="3177686" cy="1444439"/>
          </a:xfrm>
          <a:prstGeom prst="rect">
            <a:avLst/>
          </a:prstGeom>
        </p:spPr>
        <p:txBody>
          <a:bodyPr vert="horz" wrap="square" lIns="91440" tIns="45720" rIns="91440" bIns="45720" rtlCol="0">
            <a:normAutofit/>
          </a:bodyPr>
          <a:lstStyle/>
          <a:p>
            <a:pPr lvl="0"/>
            <a:r>
              <a:rPr lang="es-ES" dirty="0" smtClean="0"/>
              <a:t>TEXTO</a:t>
            </a:r>
          </a:p>
          <a:p>
            <a:pPr lvl="0"/>
            <a:r>
              <a:rPr lang="es-ES" dirty="0" smtClean="0"/>
              <a:t>TEXTO</a:t>
            </a:r>
          </a:p>
          <a:p>
            <a:pPr lvl="0"/>
            <a:r>
              <a:rPr lang="es-ES" dirty="0" smtClean="0"/>
              <a:t>TEXTO</a:t>
            </a:r>
          </a:p>
          <a:p>
            <a:pPr lvl="0"/>
            <a:r>
              <a:rPr lang="es-ES" dirty="0" smtClean="0"/>
              <a:t>TEXTO</a:t>
            </a:r>
            <a:endParaRPr lang="es-ES" dirty="0"/>
          </a:p>
        </p:txBody>
      </p:sp>
    </p:spTree>
    <p:extLst>
      <p:ext uri="{BB962C8B-B14F-4D97-AF65-F5344CB8AC3E}">
        <p14:creationId xmlns:p14="http://schemas.microsoft.com/office/powerpoint/2010/main" val="73486101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txStyles>
    <p:titleStyle>
      <a:lvl1pPr algn="l" defTabSz="761741" rtl="0" eaLnBrk="1" latinLnBrk="0" hangingPunct="1">
        <a:lnSpc>
          <a:spcPct val="90000"/>
        </a:lnSpc>
        <a:spcBef>
          <a:spcPct val="0"/>
        </a:spcBef>
        <a:buNone/>
        <a:defRPr sz="2666" kern="2000" spc="125" baseline="0">
          <a:solidFill>
            <a:schemeClr val="tx1"/>
          </a:solidFill>
          <a:latin typeface="Bebas Neue Regular" panose="00000500000000000000" pitchFamily="50" charset="0"/>
          <a:ea typeface="+mj-ea"/>
          <a:cs typeface="+mj-cs"/>
        </a:defRPr>
      </a:lvl1pPr>
    </p:titleStyle>
    <p:bodyStyle>
      <a:lvl1pPr marL="190435" indent="-190435" algn="l" defTabSz="761741" rtl="0" eaLnBrk="1" latinLnBrk="0" hangingPunct="1">
        <a:lnSpc>
          <a:spcPct val="90000"/>
        </a:lnSpc>
        <a:spcBef>
          <a:spcPts val="833"/>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1pPr>
      <a:lvl2pPr marL="571306"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2pPr>
      <a:lvl3pPr marL="952176"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3pPr>
      <a:lvl4pPr marL="1333047"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4pPr>
      <a:lvl5pPr marL="1713917"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5pPr>
      <a:lvl6pPr marL="2094787"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5658"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6529"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7398"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761741" rtl="0" eaLnBrk="1" latinLnBrk="0" hangingPunct="1">
        <a:defRPr sz="1500" kern="1200">
          <a:solidFill>
            <a:schemeClr val="tx1"/>
          </a:solidFill>
          <a:latin typeface="+mn-lt"/>
          <a:ea typeface="+mn-ea"/>
          <a:cs typeface="+mn-cs"/>
        </a:defRPr>
      </a:lvl1pPr>
      <a:lvl2pPr marL="380871" algn="l" defTabSz="761741" rtl="0" eaLnBrk="1" latinLnBrk="0" hangingPunct="1">
        <a:defRPr sz="1500" kern="1200">
          <a:solidFill>
            <a:schemeClr val="tx1"/>
          </a:solidFill>
          <a:latin typeface="+mn-lt"/>
          <a:ea typeface="+mn-ea"/>
          <a:cs typeface="+mn-cs"/>
        </a:defRPr>
      </a:lvl2pPr>
      <a:lvl3pPr marL="761741" algn="l" defTabSz="761741" rtl="0" eaLnBrk="1" latinLnBrk="0" hangingPunct="1">
        <a:defRPr sz="1500" kern="1200">
          <a:solidFill>
            <a:schemeClr val="tx1"/>
          </a:solidFill>
          <a:latin typeface="+mn-lt"/>
          <a:ea typeface="+mn-ea"/>
          <a:cs typeface="+mn-cs"/>
        </a:defRPr>
      </a:lvl3pPr>
      <a:lvl4pPr marL="1142611" algn="l" defTabSz="761741" rtl="0" eaLnBrk="1" latinLnBrk="0" hangingPunct="1">
        <a:defRPr sz="1500" kern="1200">
          <a:solidFill>
            <a:schemeClr val="tx1"/>
          </a:solidFill>
          <a:latin typeface="+mn-lt"/>
          <a:ea typeface="+mn-ea"/>
          <a:cs typeface="+mn-cs"/>
        </a:defRPr>
      </a:lvl4pPr>
      <a:lvl5pPr marL="1523482" algn="l" defTabSz="761741" rtl="0" eaLnBrk="1" latinLnBrk="0" hangingPunct="1">
        <a:defRPr sz="1500" kern="1200">
          <a:solidFill>
            <a:schemeClr val="tx1"/>
          </a:solidFill>
          <a:latin typeface="+mn-lt"/>
          <a:ea typeface="+mn-ea"/>
          <a:cs typeface="+mn-cs"/>
        </a:defRPr>
      </a:lvl5pPr>
      <a:lvl6pPr marL="1904353" algn="l" defTabSz="761741" rtl="0" eaLnBrk="1" latinLnBrk="0" hangingPunct="1">
        <a:defRPr sz="1500" kern="1200">
          <a:solidFill>
            <a:schemeClr val="tx1"/>
          </a:solidFill>
          <a:latin typeface="+mn-lt"/>
          <a:ea typeface="+mn-ea"/>
          <a:cs typeface="+mn-cs"/>
        </a:defRPr>
      </a:lvl6pPr>
      <a:lvl7pPr marL="2285223" algn="l" defTabSz="761741" rtl="0" eaLnBrk="1" latinLnBrk="0" hangingPunct="1">
        <a:defRPr sz="1500" kern="1200">
          <a:solidFill>
            <a:schemeClr val="tx1"/>
          </a:solidFill>
          <a:latin typeface="+mn-lt"/>
          <a:ea typeface="+mn-ea"/>
          <a:cs typeface="+mn-cs"/>
        </a:defRPr>
      </a:lvl7pPr>
      <a:lvl8pPr marL="2666093" algn="l" defTabSz="761741" rtl="0" eaLnBrk="1" latinLnBrk="0" hangingPunct="1">
        <a:defRPr sz="1500" kern="1200">
          <a:solidFill>
            <a:schemeClr val="tx1"/>
          </a:solidFill>
          <a:latin typeface="+mn-lt"/>
          <a:ea typeface="+mn-ea"/>
          <a:cs typeface="+mn-cs"/>
        </a:defRPr>
      </a:lvl8pPr>
      <a:lvl9pPr marL="3046964" algn="l" defTabSz="76174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tif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17.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7.tiff"/><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tif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17.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7.sv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tif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4960" y="-114269"/>
            <a:ext cx="3033890" cy="2092701"/>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92" y="1333130"/>
            <a:ext cx="10817394" cy="4365742"/>
          </a:xfrm>
          <a:prstGeom prst="rect">
            <a:avLst/>
          </a:prstGeom>
        </p:spPr>
      </p:pic>
      <p:sp>
        <p:nvSpPr>
          <p:cNvPr id="9" name="CuadroTexto 8"/>
          <p:cNvSpPr txBox="1"/>
          <p:nvPr/>
        </p:nvSpPr>
        <p:spPr>
          <a:xfrm>
            <a:off x="4185438" y="3932090"/>
            <a:ext cx="2093843" cy="662874"/>
          </a:xfrm>
          <a:prstGeom prst="rect">
            <a:avLst/>
          </a:prstGeom>
          <a:noFill/>
        </p:spPr>
        <p:txBody>
          <a:bodyPr wrap="none" rtlCol="0">
            <a:spAutoFit/>
          </a:bodyPr>
          <a:lstStyle/>
          <a:p>
            <a:pPr algn="ctr" rtl="0">
              <a:lnSpc>
                <a:spcPct val="150000"/>
              </a:lnSpc>
            </a:pPr>
            <a:r>
              <a:rPr lang="es-ES" sz="2798" b="1" dirty="0" smtClean="0">
                <a:latin typeface="Gotham Rounded Book" pitchFamily="50" charset="0"/>
                <a:cs typeface="Gotham Book" pitchFamily="50" charset="0"/>
              </a:rPr>
              <a:t>TRAINING</a:t>
            </a:r>
            <a:endParaRPr lang="es-ES" sz="2798" dirty="0">
              <a:latin typeface="Gotham Rounded Book" pitchFamily="50" charset="0"/>
              <a:cs typeface="Gotham Book" pitchFamily="50"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847" y="2896533"/>
            <a:ext cx="2017021" cy="1008510"/>
          </a:xfrm>
          <a:prstGeom prst="rect">
            <a:avLst/>
          </a:prstGeom>
        </p:spPr>
      </p:pic>
    </p:spTree>
    <p:extLst>
      <p:ext uri="{BB962C8B-B14F-4D97-AF65-F5344CB8AC3E}">
        <p14:creationId xmlns:p14="http://schemas.microsoft.com/office/powerpoint/2010/main" val="3649426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2604752" cy="424732"/>
          </a:xfrm>
        </p:spPr>
        <p:txBody>
          <a:bodyPr/>
          <a:lstStyle/>
          <a:p>
            <a:pPr algn="l" rtl="0"/>
            <a:r>
              <a:rPr lang="es-ES" sz="2400" spc="300" dirty="0" smtClean="0">
                <a:latin typeface="Bebas Neue Regular" panose="00000500000000000000" pitchFamily="50" charset="0"/>
              </a:rPr>
              <a:t>CVITAL PROPERTIES</a:t>
            </a:r>
            <a:endParaRPr lang="es-ES" sz="2400" spc="300" dirty="0">
              <a:latin typeface="Bebas Neue Regular" panose="00000500000000000000" pitchFamily="50" charset="0"/>
            </a:endParaRPr>
          </a:p>
        </p:txBody>
      </p:sp>
      <p:sp>
        <p:nvSpPr>
          <p:cNvPr id="3" name="Rectángulo 2"/>
          <p:cNvSpPr/>
          <p:nvPr/>
        </p:nvSpPr>
        <p:spPr>
          <a:xfrm>
            <a:off x="5368032" y="2227671"/>
            <a:ext cx="3609663" cy="2308324"/>
          </a:xfrm>
          <a:prstGeom prst="rect">
            <a:avLst/>
          </a:prstGeom>
        </p:spPr>
        <p:txBody>
          <a:bodyPr wrap="square">
            <a:spAutoFit/>
          </a:bodyPr>
          <a:lstStyle/>
          <a:p>
            <a:pPr marL="285750" indent="-285750" algn="just">
              <a:spcBef>
                <a:spcPct val="50000"/>
              </a:spcBef>
              <a:buFont typeface="Courier New" panose="02070309020205020404" pitchFamily="49" charset="0"/>
              <a:buChar char="o"/>
            </a:pPr>
            <a:r>
              <a:rPr lang="en-US" altLang="en-US" sz="1600" dirty="0">
                <a:latin typeface="TT Commons Light" panose="02000506030000020003" pitchFamily="50" charset="0"/>
              </a:rPr>
              <a:t>Gives the skin all its radiance and vitality.</a:t>
            </a:r>
          </a:p>
          <a:p>
            <a:pPr marL="285750" indent="-285750" algn="just">
              <a:spcBef>
                <a:spcPct val="50000"/>
              </a:spcBef>
              <a:buFont typeface="Courier New" panose="02070309020205020404" pitchFamily="49" charset="0"/>
              <a:buChar char="o"/>
            </a:pPr>
            <a:r>
              <a:rPr lang="en-US" altLang="en-US" sz="1600" dirty="0" smtClean="0">
                <a:latin typeface="TT Commons Light" panose="02000506030000020003" pitchFamily="50" charset="0"/>
              </a:rPr>
              <a:t>Restores </a:t>
            </a:r>
            <a:r>
              <a:rPr lang="en-US" altLang="en-US" sz="1600" dirty="0">
                <a:latin typeface="TT Commons Light" panose="02000506030000020003" pitchFamily="50" charset="0"/>
              </a:rPr>
              <a:t>and enhances the antioxidant defense mechanism.</a:t>
            </a:r>
          </a:p>
          <a:p>
            <a:pPr marL="285750" indent="-285750" algn="just">
              <a:spcBef>
                <a:spcPct val="50000"/>
              </a:spcBef>
              <a:buFont typeface="Courier New" panose="02070309020205020404" pitchFamily="49" charset="0"/>
              <a:buChar char="o"/>
            </a:pPr>
            <a:r>
              <a:rPr lang="en-US" altLang="en-US" sz="1600" dirty="0" smtClean="0">
                <a:latin typeface="TT Commons Light" panose="02000506030000020003" pitchFamily="50" charset="0"/>
              </a:rPr>
              <a:t>Protects </a:t>
            </a:r>
            <a:r>
              <a:rPr lang="en-US" altLang="en-US" sz="1600" dirty="0">
                <a:latin typeface="TT Commons Light" panose="02000506030000020003" pitchFamily="50" charset="0"/>
              </a:rPr>
              <a:t>the skin from premature aging.</a:t>
            </a:r>
          </a:p>
          <a:p>
            <a:pPr marL="285750" indent="-285750" algn="just">
              <a:spcBef>
                <a:spcPct val="50000"/>
              </a:spcBef>
              <a:buFont typeface="Courier New" panose="02070309020205020404" pitchFamily="49" charset="0"/>
              <a:buChar char="o"/>
            </a:pPr>
            <a:r>
              <a:rPr lang="en-US" altLang="en-US" sz="1600" dirty="0" smtClean="0">
                <a:latin typeface="TT Commons Light" panose="02000506030000020003" pitchFamily="50" charset="0"/>
              </a:rPr>
              <a:t> </a:t>
            </a:r>
            <a:r>
              <a:rPr lang="en-US" altLang="en-US" sz="1600" dirty="0">
                <a:latin typeface="TT Commons Light" panose="02000506030000020003" pitchFamily="50" charset="0"/>
              </a:rPr>
              <a:t>Reactivate the cellular renewal.</a:t>
            </a:r>
          </a:p>
          <a:p>
            <a:pPr marL="285750" indent="-285750" algn="just">
              <a:spcBef>
                <a:spcPct val="50000"/>
              </a:spcBef>
              <a:buFont typeface="Courier New" panose="02070309020205020404" pitchFamily="49" charset="0"/>
              <a:buChar char="o"/>
            </a:pPr>
            <a:r>
              <a:rPr lang="en-US" altLang="en-US" sz="1600" dirty="0" smtClean="0">
                <a:latin typeface="TT Commons Light" panose="02000506030000020003" pitchFamily="50" charset="0"/>
              </a:rPr>
              <a:t>It provides </a:t>
            </a:r>
            <a:r>
              <a:rPr lang="en-US" altLang="en-US" sz="1600" dirty="0">
                <a:latin typeface="TT Commons Light" panose="02000506030000020003" pitchFamily="50" charset="0"/>
              </a:rPr>
              <a:t>firmness and elasticity.</a:t>
            </a:r>
          </a:p>
        </p:txBody>
      </p:sp>
      <p:grpSp>
        <p:nvGrpSpPr>
          <p:cNvPr id="2" name="Grupo 1"/>
          <p:cNvGrpSpPr/>
          <p:nvPr/>
        </p:nvGrpSpPr>
        <p:grpSpPr>
          <a:xfrm>
            <a:off x="622879" y="2100799"/>
            <a:ext cx="4532957" cy="2553550"/>
            <a:chOff x="622879" y="2100799"/>
            <a:chExt cx="4532957" cy="2553550"/>
          </a:xfrm>
        </p:grpSpPr>
        <p:pic>
          <p:nvPicPr>
            <p:cNvPr id="27" name="Imagen 26"/>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661155" y="2836583"/>
              <a:ext cx="855420" cy="1817766"/>
            </a:xfrm>
            <a:prstGeom prst="rect">
              <a:avLst/>
            </a:prstGeom>
          </p:spPr>
        </p:pic>
        <p:pic>
          <p:nvPicPr>
            <p:cNvPr id="31" name="Imagen 30"/>
            <p:cNvPicPr>
              <a:picLocks noChangeAspect="1"/>
            </p:cNvPicPr>
            <p:nvPr/>
          </p:nvPicPr>
          <p:blipFill rotWithShape="1">
            <a:blip r:embed="rId3" cstate="print">
              <a:extLst>
                <a:ext uri="{28A0092B-C50C-407E-A947-70E740481C1C}">
                  <a14:useLocalDpi xmlns:a14="http://schemas.microsoft.com/office/drawing/2010/main" val="0"/>
                </a:ext>
              </a:extLst>
            </a:blip>
            <a:srcRect l="45240" t="12297" b="15576"/>
            <a:stretch/>
          </p:blipFill>
          <p:spPr>
            <a:xfrm>
              <a:off x="622879" y="2100799"/>
              <a:ext cx="1389511" cy="2352402"/>
            </a:xfrm>
            <a:prstGeom prst="rect">
              <a:avLst/>
            </a:prstGeom>
          </p:spPr>
        </p:pic>
        <p:pic>
          <p:nvPicPr>
            <p:cNvPr id="32" name="Imagen 31"/>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188796" y="2822150"/>
              <a:ext cx="855420" cy="1817766"/>
            </a:xfrm>
            <a:prstGeom prst="rect">
              <a:avLst/>
            </a:prstGeom>
          </p:spPr>
        </p:pic>
        <p:pic>
          <p:nvPicPr>
            <p:cNvPr id="33" name="Imagen 32"/>
            <p:cNvPicPr>
              <a:picLocks noChangeAspect="1"/>
            </p:cNvPicPr>
            <p:nvPr/>
          </p:nvPicPr>
          <p:blipFill rotWithShape="1">
            <a:blip r:embed="rId4" cstate="print">
              <a:extLst>
                <a:ext uri="{28A0092B-C50C-407E-A947-70E740481C1C}">
                  <a14:useLocalDpi xmlns:a14="http://schemas.microsoft.com/office/drawing/2010/main" val="0"/>
                </a:ext>
              </a:extLst>
            </a:blip>
            <a:srcRect t="25279" r="55673" b="17348"/>
            <a:stretch/>
          </p:blipFill>
          <p:spPr>
            <a:xfrm>
              <a:off x="1226995" y="2700687"/>
              <a:ext cx="1124796" cy="1871229"/>
            </a:xfrm>
            <a:prstGeom prst="rect">
              <a:avLst/>
            </a:prstGeom>
          </p:spPr>
        </p:pic>
        <p:pic>
          <p:nvPicPr>
            <p:cNvPr id="34" name="Gráfico 3">
              <a:extLst>
                <a:ext uri="{FF2B5EF4-FFF2-40B4-BE49-F238E27FC236}">
                  <a16:creationId xmlns:a16="http://schemas.microsoft.com/office/drawing/2014/main" id="{81C57356-6826-494D-B4BD-F1D9A35494C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09960" y="3636301"/>
              <a:ext cx="1293469" cy="947330"/>
            </a:xfrm>
            <a:prstGeom prst="rect">
              <a:avLst/>
            </a:prstGeom>
          </p:spPr>
        </p:pic>
        <p:pic>
          <p:nvPicPr>
            <p:cNvPr id="28" name="Imagen 27"/>
            <p:cNvPicPr>
              <a:picLocks noChangeAspect="1"/>
            </p:cNvPicPr>
            <p:nvPr/>
          </p:nvPicPr>
          <p:blipFill rotWithShape="1">
            <a:blip r:embed="rId7" cstate="print">
              <a:extLst>
                <a:ext uri="{28A0092B-C50C-407E-A947-70E740481C1C}">
                  <a14:useLocalDpi xmlns:a14="http://schemas.microsoft.com/office/drawing/2010/main" val="0"/>
                </a:ext>
              </a:extLst>
            </a:blip>
            <a:srcRect l="40798" t="25133" r="48274" b="20772"/>
            <a:stretch/>
          </p:blipFill>
          <p:spPr>
            <a:xfrm>
              <a:off x="4068887" y="2807614"/>
              <a:ext cx="534637" cy="1764302"/>
            </a:xfrm>
            <a:prstGeom prst="rect">
              <a:avLst/>
            </a:prstGeom>
          </p:spPr>
        </p:pic>
        <p:pic>
          <p:nvPicPr>
            <p:cNvPr id="35" name="Imagen 34"/>
            <p:cNvPicPr>
              <a:picLocks noChangeAspect="1"/>
            </p:cNvPicPr>
            <p:nvPr/>
          </p:nvPicPr>
          <p:blipFill rotWithShape="1">
            <a:blip r:embed="rId8" cstate="print">
              <a:extLst>
                <a:ext uri="{28A0092B-C50C-407E-A947-70E740481C1C}">
                  <a14:useLocalDpi xmlns:a14="http://schemas.microsoft.com/office/drawing/2010/main" val="0"/>
                </a:ext>
              </a:extLst>
            </a:blip>
            <a:srcRect r="54887"/>
            <a:stretch/>
          </p:blipFill>
          <p:spPr>
            <a:xfrm>
              <a:off x="4403429" y="2531939"/>
              <a:ext cx="752407" cy="2037775"/>
            </a:xfrm>
            <a:prstGeom prst="rect">
              <a:avLst/>
            </a:prstGeom>
          </p:spPr>
        </p:pic>
      </p:grpSp>
    </p:spTree>
    <p:extLst>
      <p:ext uri="{BB962C8B-B14F-4D97-AF65-F5344CB8AC3E}">
        <p14:creationId xmlns:p14="http://schemas.microsoft.com/office/powerpoint/2010/main" val="2591695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3819443" y="3028268"/>
            <a:ext cx="2825838" cy="662874"/>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INGREDIENTS</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3469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766487" y="1704578"/>
            <a:ext cx="5112568" cy="3293209"/>
          </a:xfrm>
          <a:prstGeom prst="rect">
            <a:avLst/>
          </a:prstGeom>
          <a:noFill/>
        </p:spPr>
        <p:txBody>
          <a:bodyPr wrap="square" rtlCol="0">
            <a:spAutoFit/>
          </a:bodyPr>
          <a:lstStyle/>
          <a:p>
            <a:pPr marL="342900" indent="-342900" algn="l" rtl="0"/>
            <a:r>
              <a:rPr lang="es-ES" sz="1600" b="1" i="1" dirty="0" smtClean="0">
                <a:latin typeface="TT Commons Light" panose="02000506030000020003" pitchFamily="50" charset="0"/>
              </a:rPr>
              <a:t>Vitamin C (water-soluble antioxidant)</a:t>
            </a:r>
          </a:p>
          <a:p>
            <a:pPr marL="342900" indent="-342900" algn="l" rtl="0"/>
            <a:endParaRPr lang="es-ES" sz="1600" b="1" i="1"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Vitamin C is a chemical form of the </a:t>
            </a:r>
            <a:r>
              <a:rPr lang="es-ES" sz="1600" b="1" dirty="0" smtClean="0">
                <a:latin typeface="TT Commons Light" panose="02000506030000020003" pitchFamily="50" charset="0"/>
              </a:rPr>
              <a:t>ascorbic acid. </a:t>
            </a:r>
            <a:r>
              <a:rPr lang="es-ES" sz="1600" dirty="0" smtClean="0">
                <a:latin typeface="TT Commons Light" panose="02000506030000020003" pitchFamily="50" charset="0"/>
              </a:rPr>
              <a:t>It is a vitamin </a:t>
            </a:r>
            <a:r>
              <a:rPr lang="es-ES" sz="1600" b="1" dirty="0" smtClean="0">
                <a:latin typeface="TT Commons Light" panose="02000506030000020003" pitchFamily="50" charset="0"/>
              </a:rPr>
              <a:t>water soluble</a:t>
            </a:r>
            <a:r>
              <a:rPr lang="es-ES" sz="1600" dirty="0" smtClean="0">
                <a:latin typeface="TT Commons Light" panose="02000506030000020003" pitchFamily="50" charset="0"/>
              </a:rPr>
              <a:t>, with great antioxidant action.</a:t>
            </a:r>
          </a:p>
          <a:p>
            <a:pPr marL="342900" indent="-342900" algn="l" rtl="0"/>
            <a:endParaRPr lang="es-ES" sz="1600"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Vitamin C is </a:t>
            </a:r>
            <a:r>
              <a:rPr lang="es-ES" sz="1600" b="1" dirty="0" smtClean="0">
                <a:latin typeface="TT Commons Light" panose="02000506030000020003" pitchFamily="50" charset="0"/>
              </a:rPr>
              <a:t>very labile and oxidizes</a:t>
            </a:r>
            <a:r>
              <a:rPr lang="es-ES" sz="1600" dirty="0" smtClean="0">
                <a:latin typeface="TT Commons Light" panose="02000506030000020003" pitchFamily="50" charset="0"/>
              </a:rPr>
              <a:t> very easily both in cooking by temperature and by air and sunlight.</a:t>
            </a:r>
          </a:p>
          <a:p>
            <a:pPr marL="342900" indent="-342900" algn="l" rtl="0"/>
            <a:endParaRPr lang="es-ES" sz="1600"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Skin levels of vitamin C cannot be increased with ingestion, but with topical application.</a:t>
            </a:r>
          </a:p>
          <a:p>
            <a:pPr marL="342900" indent="-342900" algn="l" rtl="0"/>
            <a:endParaRPr lang="es-ES" sz="1600" b="1" i="1" dirty="0" smtClean="0">
              <a:latin typeface="TT Commons Light" panose="02000506030000020003" pitchFamily="50" charset="0"/>
            </a:endParaRPr>
          </a:p>
          <a:p>
            <a:pPr marL="342900" indent="-342900" algn="l" rtl="0">
              <a:buFont typeface="Arial" pitchFamily="34" charset="0"/>
              <a:buChar char="•"/>
            </a:pPr>
            <a:endParaRPr lang="es-ES" sz="1600" dirty="0" smtClean="0">
              <a:latin typeface="TT Commons Light" panose="02000506030000020003" pitchFamily="50" charset="0"/>
            </a:endParaRPr>
          </a:p>
          <a:p>
            <a:pPr marL="342900" indent="-342900" algn="l" rtl="0">
              <a:buFont typeface="Arial" pitchFamily="34" charset="0"/>
              <a:buChar char="•"/>
            </a:pPr>
            <a:endParaRPr lang="es-ES" sz="1600" dirty="0" smtClean="0">
              <a:latin typeface="TT Commons Light" panose="02000506030000020003" pitchFamily="50" charset="0"/>
            </a:endParaRPr>
          </a:p>
        </p:txBody>
      </p:sp>
      <p:sp>
        <p:nvSpPr>
          <p:cNvPr id="22" name="21 Rectángulo"/>
          <p:cNvSpPr/>
          <p:nvPr/>
        </p:nvSpPr>
        <p:spPr>
          <a:xfrm>
            <a:off x="3649486" y="1560562"/>
            <a:ext cx="5256584" cy="3240360"/>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19" name="18 Imagen" descr="200px-L-Ascorbic_acid.svg.png"/>
          <p:cNvPicPr>
            <a:picLocks noChangeAspect="1"/>
          </p:cNvPicPr>
          <p:nvPr/>
        </p:nvPicPr>
        <p:blipFill>
          <a:blip r:embed="rId2" cstate="print">
            <a:grayscl/>
          </a:blip>
          <a:stretch>
            <a:fillRect/>
          </a:stretch>
        </p:blipFill>
        <p:spPr>
          <a:xfrm>
            <a:off x="1705270" y="2208634"/>
            <a:ext cx="1660905" cy="979934"/>
          </a:xfrm>
          <a:prstGeom prst="rect">
            <a:avLst/>
          </a:prstGeom>
        </p:spPr>
      </p:pic>
      <p:sp>
        <p:nvSpPr>
          <p:cNvPr id="14" name="Título 8"/>
          <p:cNvSpPr>
            <a:spLocks noGrp="1"/>
          </p:cNvSpPr>
          <p:nvPr>
            <p:ph type="title"/>
          </p:nvPr>
        </p:nvSpPr>
        <p:spPr>
          <a:xfrm>
            <a:off x="698500" y="398871"/>
            <a:ext cx="6182205" cy="424732"/>
          </a:xfrm>
        </p:spPr>
        <p:txBody>
          <a:bodyPr/>
          <a:lstStyle/>
          <a:p>
            <a:pPr algn="l" rtl="0"/>
            <a:r>
              <a:rPr lang="es-ES" sz="2400" spc="300" dirty="0" smtClean="0">
                <a:latin typeface="Bebas Neue Regular" panose="00000500000000000000" pitchFamily="50" charset="0"/>
              </a:rPr>
              <a:t>MAIN INGREDIENTS: PURE AND STABLE VITAMIN c</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39840" y="1743095"/>
            <a:ext cx="5256584" cy="3231654"/>
          </a:xfrm>
          <a:prstGeom prst="rect">
            <a:avLst/>
          </a:prstGeom>
          <a:noFill/>
        </p:spPr>
        <p:txBody>
          <a:bodyPr wrap="square" rtlCol="0">
            <a:spAutoFit/>
          </a:bodyPr>
          <a:lstStyle/>
          <a:p>
            <a:pPr marL="342900" indent="-342900" algn="l" rtl="0"/>
            <a:r>
              <a:rPr lang="es-ES" sz="1600" b="1" i="1" dirty="0" smtClean="0">
                <a:latin typeface="TT Commons Light" panose="02000506030000020003" pitchFamily="50" charset="0"/>
              </a:rPr>
              <a:t>Benefits of Vitamin C</a:t>
            </a:r>
          </a:p>
          <a:p>
            <a:pPr marL="342900" indent="-342900" algn="l" rtl="0"/>
            <a:endParaRPr lang="es-ES" sz="1600" b="1" i="1"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Helps reduce both endogenous and exogenous ROS production. </a:t>
            </a:r>
          </a:p>
          <a:p>
            <a:pPr marL="342900" indent="-342900" algn="l" rtl="0"/>
            <a:endParaRPr lang="es-ES" sz="1600"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Stimulates dermal fibroblasts to synthesize collagen</a:t>
            </a:r>
          </a:p>
          <a:p>
            <a:pPr marL="342900" indent="-342900" algn="l" rtl="0"/>
            <a:endParaRPr lang="es-ES" sz="1600"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Decrease damage </a:t>
            </a:r>
            <a:r>
              <a:rPr lang="es-ES" sz="1600" dirty="0" err="1" smtClean="0">
                <a:latin typeface="TT Commons Light" panose="02000506030000020003" pitchFamily="50" charset="0"/>
              </a:rPr>
              <a:t>oxidative</a:t>
            </a:r>
            <a:r>
              <a:rPr lang="es-ES" sz="1600" dirty="0" smtClean="0">
                <a:latin typeface="TT Commons Light" panose="02000506030000020003" pitchFamily="50" charset="0"/>
              </a:rPr>
              <a:t> DNA and damage </a:t>
            </a:r>
            <a:r>
              <a:rPr lang="es-ES" sz="1600" dirty="0" err="1" smtClean="0">
                <a:latin typeface="TT Commons Light" panose="02000506030000020003" pitchFamily="50" charset="0"/>
              </a:rPr>
              <a:t>oxidative</a:t>
            </a:r>
            <a:r>
              <a:rPr lang="es-ES" sz="1600" dirty="0" smtClean="0">
                <a:latin typeface="TT Commons Light" panose="02000506030000020003" pitchFamily="50" charset="0"/>
              </a:rPr>
              <a:t> of proteins</a:t>
            </a:r>
          </a:p>
          <a:p>
            <a:pPr marL="342900" indent="-342900" algn="l" rtl="0"/>
            <a:endParaRPr lang="es-ES" sz="1600"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Decreases the </a:t>
            </a:r>
            <a:r>
              <a:rPr lang="es-ES" sz="1600" dirty="0" err="1" smtClean="0">
                <a:latin typeface="TT Commons Light" panose="02000506030000020003" pitchFamily="50" charset="0"/>
              </a:rPr>
              <a:t>hyperpigmentation</a:t>
            </a:r>
            <a:r>
              <a:rPr lang="es-ES" sz="1600" dirty="0" smtClean="0">
                <a:latin typeface="TT Commons Light" panose="02000506030000020003" pitchFamily="50" charset="0"/>
              </a:rPr>
              <a:t> of the skin</a:t>
            </a:r>
            <a:endParaRPr lang="es-ES" sz="1400" b="1" i="1" dirty="0" smtClean="0">
              <a:latin typeface="TT Commons Light" panose="02000506030000020003" pitchFamily="50" charset="0"/>
            </a:endParaRPr>
          </a:p>
          <a:p>
            <a:pPr marL="342900" indent="-342900" algn="l" rtl="0">
              <a:buFont typeface="Arial" pitchFamily="34" charset="0"/>
              <a:buChar char="•"/>
            </a:pPr>
            <a:endParaRPr lang="es-ES" sz="1400" dirty="0" smtClean="0">
              <a:latin typeface="TT Commons Light" panose="02000506030000020003" pitchFamily="50" charset="0"/>
            </a:endParaRPr>
          </a:p>
          <a:p>
            <a:pPr marL="342900" indent="-342900" algn="l" rtl="0">
              <a:buFont typeface="Arial" pitchFamily="34" charset="0"/>
              <a:buChar char="•"/>
            </a:pPr>
            <a:endParaRPr lang="es-ES" sz="1400" dirty="0" smtClean="0">
              <a:latin typeface="TT Commons Light" panose="02000506030000020003" pitchFamily="50" charset="0"/>
            </a:endParaRPr>
          </a:p>
        </p:txBody>
      </p:sp>
      <p:sp>
        <p:nvSpPr>
          <p:cNvPr id="22" name="21 Rectángulo"/>
          <p:cNvSpPr/>
          <p:nvPr/>
        </p:nvSpPr>
        <p:spPr>
          <a:xfrm>
            <a:off x="3639840" y="1671087"/>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19" name="18 Imagen" descr="200px-L-Ascorbic_acid.svg.png"/>
          <p:cNvPicPr>
            <a:picLocks noChangeAspect="1"/>
          </p:cNvPicPr>
          <p:nvPr/>
        </p:nvPicPr>
        <p:blipFill>
          <a:blip r:embed="rId2" cstate="print">
            <a:grayscl/>
          </a:blip>
          <a:stretch>
            <a:fillRect/>
          </a:stretch>
        </p:blipFill>
        <p:spPr>
          <a:xfrm>
            <a:off x="1695624" y="2319159"/>
            <a:ext cx="1660905" cy="979934"/>
          </a:xfrm>
          <a:prstGeom prst="rect">
            <a:avLst/>
          </a:prstGeom>
        </p:spPr>
      </p:pic>
      <p:sp>
        <p:nvSpPr>
          <p:cNvPr id="14" name="Título 8"/>
          <p:cNvSpPr>
            <a:spLocks noGrp="1"/>
          </p:cNvSpPr>
          <p:nvPr>
            <p:ph type="title"/>
          </p:nvPr>
        </p:nvSpPr>
        <p:spPr>
          <a:xfrm>
            <a:off x="698500" y="398871"/>
            <a:ext cx="6268767" cy="424732"/>
          </a:xfrm>
        </p:spPr>
        <p:txBody>
          <a:bodyPr/>
          <a:lstStyle/>
          <a:p>
            <a:r>
              <a:rPr lang="es-ES" sz="2400" spc="300" dirty="0"/>
              <a:t>MAIN </a:t>
            </a:r>
            <a:r>
              <a:rPr lang="es-ES" sz="2400" spc="300" dirty="0" smtClean="0"/>
              <a:t>INGREDIENTS</a:t>
            </a:r>
            <a:r>
              <a:rPr lang="es-ES" sz="2400" spc="300" dirty="0"/>
              <a:t>: PURE AND STABLE </a:t>
            </a:r>
            <a:r>
              <a:rPr lang="es-ES" sz="2400" spc="300" dirty="0" smtClean="0"/>
              <a:t>VITAMIN </a:t>
            </a:r>
            <a:r>
              <a:rPr lang="es-ES" sz="2400" spc="300" dirty="0"/>
              <a:t>c</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39840" y="1704578"/>
            <a:ext cx="5112568" cy="3046988"/>
          </a:xfrm>
          <a:prstGeom prst="rect">
            <a:avLst/>
          </a:prstGeom>
          <a:noFill/>
        </p:spPr>
        <p:txBody>
          <a:bodyPr wrap="square" rtlCol="0">
            <a:spAutoFit/>
          </a:bodyPr>
          <a:lstStyle/>
          <a:p>
            <a:pPr marL="342900" indent="-342900" algn="l" rtl="0"/>
            <a:r>
              <a:rPr lang="es-ES" sz="1600" b="1" i="1" dirty="0" smtClean="0">
                <a:latin typeface="TT Commons Light" panose="02000506030000020003" pitchFamily="50" charset="0"/>
              </a:rPr>
              <a:t>Vitamin E (fat-soluble antioxidant)</a:t>
            </a:r>
          </a:p>
          <a:p>
            <a:pPr marL="342900" indent="-342900" algn="l" rtl="0"/>
            <a:endParaRPr lang="es-ES" sz="1600" b="1" i="1"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Vitamin E acts as an antioxidant, eliminating free radicals. It is normally found in the stratum corneum, especially in its lower layers.</a:t>
            </a:r>
          </a:p>
          <a:p>
            <a:pPr marL="342900" indent="-342900" algn="l" rtl="0"/>
            <a:endParaRPr lang="es-ES" sz="1600" dirty="0" smtClean="0">
              <a:latin typeface="TT Commons Light" panose="02000506030000020003" pitchFamily="50" charset="0"/>
            </a:endParaRPr>
          </a:p>
          <a:p>
            <a:pPr marL="342900" indent="-342900" algn="l" rtl="0">
              <a:buFont typeface="Arial" pitchFamily="34" charset="0"/>
              <a:buChar char="•"/>
            </a:pPr>
            <a:r>
              <a:rPr lang="es-ES" sz="1600" dirty="0" smtClean="0">
                <a:latin typeface="TT Commons Light" panose="02000506030000020003" pitchFamily="50" charset="0"/>
              </a:rPr>
              <a:t>The </a:t>
            </a:r>
            <a:r>
              <a:rPr lang="es-ES" sz="1600" dirty="0" err="1" smtClean="0">
                <a:latin typeface="TT Commons Light" panose="02000506030000020003" pitchFamily="50" charset="0"/>
              </a:rPr>
              <a:t>esters</a:t>
            </a:r>
            <a:r>
              <a:rPr lang="es-ES" sz="1600" dirty="0" smtClean="0">
                <a:latin typeface="TT Commons Light" panose="02000506030000020003" pitchFamily="50" charset="0"/>
              </a:rPr>
              <a:t> of vitamin E, especially acetate, are promising, since they have a protective role against UV radiation, which in this form is easily assimilated by the skin and penetrates and is well absorbed. </a:t>
            </a:r>
          </a:p>
          <a:p>
            <a:pPr marL="342900" indent="-342900" algn="l" rtl="0">
              <a:buFont typeface="Arial" pitchFamily="34" charset="0"/>
              <a:buChar char="•"/>
            </a:pPr>
            <a:endParaRPr lang="es-ES" sz="1600" dirty="0" smtClean="0">
              <a:latin typeface="TT Commons Light" panose="02000506030000020003" pitchFamily="50" charset="0"/>
            </a:endParaRPr>
          </a:p>
          <a:p>
            <a:pPr marL="342900" indent="-342900" algn="l" rtl="0">
              <a:buFont typeface="Arial" pitchFamily="34" charset="0"/>
              <a:buChar char="•"/>
            </a:pPr>
            <a:endParaRPr lang="es-ES" sz="1600" dirty="0" smtClean="0">
              <a:latin typeface="TT Commons Light" panose="02000506030000020003" pitchFamily="50" charset="0"/>
            </a:endParaRPr>
          </a:p>
        </p:txBody>
      </p:sp>
      <p:sp>
        <p:nvSpPr>
          <p:cNvPr id="22" name="21 Rectángulo"/>
          <p:cNvSpPr/>
          <p:nvPr/>
        </p:nvSpPr>
        <p:spPr>
          <a:xfrm>
            <a:off x="3639840"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600">
              <a:latin typeface="TT Commons" panose="02000506040000020004" pitchFamily="50" charset="0"/>
            </a:endParaRPr>
          </a:p>
        </p:txBody>
      </p:sp>
      <p:pic>
        <p:nvPicPr>
          <p:cNvPr id="13" name="Picture 8" descr="Tocopherol, alpha-.svg"/>
          <p:cNvPicPr>
            <a:picLocks noChangeAspect="1" noChangeArrowheads="1"/>
          </p:cNvPicPr>
          <p:nvPr/>
        </p:nvPicPr>
        <p:blipFill>
          <a:blip r:embed="rId2" cstate="print"/>
          <a:srcRect/>
          <a:stretch>
            <a:fillRect/>
          </a:stretch>
        </p:blipFill>
        <p:spPr bwMode="auto">
          <a:xfrm>
            <a:off x="1551608" y="2712690"/>
            <a:ext cx="1824769" cy="504056"/>
          </a:xfrm>
          <a:prstGeom prst="rect">
            <a:avLst/>
          </a:prstGeom>
          <a:noFill/>
          <a:ln w="9525">
            <a:noFill/>
            <a:miter lim="800000"/>
            <a:headEnd/>
            <a:tailEnd/>
          </a:ln>
        </p:spPr>
      </p:pic>
      <p:sp>
        <p:nvSpPr>
          <p:cNvPr id="14" name="Título 8"/>
          <p:cNvSpPr>
            <a:spLocks noGrp="1"/>
          </p:cNvSpPr>
          <p:nvPr>
            <p:ph type="title"/>
          </p:nvPr>
        </p:nvSpPr>
        <p:spPr>
          <a:xfrm>
            <a:off x="698500" y="398871"/>
            <a:ext cx="3891963" cy="424732"/>
          </a:xfrm>
        </p:spPr>
        <p:txBody>
          <a:bodyPr/>
          <a:lstStyle/>
          <a:p>
            <a:r>
              <a:rPr lang="es-ES" sz="2400" spc="300" dirty="0"/>
              <a:t>MAIN </a:t>
            </a:r>
            <a:r>
              <a:rPr lang="es-ES" sz="2400" spc="300" dirty="0" smtClean="0"/>
              <a:t>INGREDIENTS</a:t>
            </a:r>
            <a:r>
              <a:rPr lang="es-ES" sz="2400" spc="300" dirty="0"/>
              <a:t>: VITAMIN </a:t>
            </a:r>
            <a:r>
              <a:rPr lang="es-ES" sz="2400" spc="300" dirty="0" smtClean="0"/>
              <a:t>E</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567832" y="1704578"/>
            <a:ext cx="5112568" cy="2800767"/>
          </a:xfrm>
          <a:prstGeom prst="rect">
            <a:avLst/>
          </a:prstGeom>
          <a:noFill/>
        </p:spPr>
        <p:txBody>
          <a:bodyPr wrap="square" rtlCol="0">
            <a:spAutoFit/>
          </a:bodyPr>
          <a:lstStyle/>
          <a:p>
            <a:pPr marL="342900" indent="-342900" algn="l" rtl="0"/>
            <a:r>
              <a:rPr lang="es-ES" sz="1600" b="1" i="1" dirty="0" smtClean="0">
                <a:latin typeface="TT Commons Light" panose="02000506030000020003" pitchFamily="50" charset="0"/>
              </a:rPr>
              <a:t>Benefits of vitamin E</a:t>
            </a:r>
          </a:p>
          <a:p>
            <a:pPr marL="342900" indent="-342900" algn="l" rtl="0">
              <a:buFont typeface="Arial" pitchFamily="34" charset="0"/>
              <a:buChar char="•"/>
            </a:pPr>
            <a:endParaRPr lang="es-ES" sz="1600" b="1" i="1" dirty="0" smtClean="0">
              <a:latin typeface="TT Commons Light" panose="02000506030000020003" pitchFamily="50" charset="0"/>
            </a:endParaRPr>
          </a:p>
          <a:p>
            <a:pPr algn="l" rtl="0">
              <a:buFont typeface="Arial" pitchFamily="34" charset="0"/>
              <a:buChar char="•"/>
            </a:pPr>
            <a:r>
              <a:rPr lang="es-ES" altLang="es-ES_tradnl" sz="1600" dirty="0" smtClean="0">
                <a:latin typeface="TT Commons Light" panose="02000506030000020003" pitchFamily="50" charset="0"/>
                <a:ea typeface="Calibri" charset="0"/>
                <a:cs typeface="Calibri" charset="0"/>
              </a:rPr>
              <a:t>Natural protector against oxidation of cell membranes</a:t>
            </a:r>
          </a:p>
          <a:p>
            <a:pPr algn="l" rtl="0"/>
            <a:endParaRPr lang="es-ES" altLang="es-ES_tradnl" sz="1600" dirty="0" smtClean="0">
              <a:latin typeface="TT Commons Light" panose="02000506030000020003" pitchFamily="50" charset="0"/>
              <a:ea typeface="Calibri" charset="0"/>
              <a:cs typeface="Calibri" charset="0"/>
            </a:endParaRPr>
          </a:p>
          <a:p>
            <a:pPr algn="l" rtl="0">
              <a:buFont typeface="Arial" pitchFamily="34" charset="0"/>
              <a:buChar char="•"/>
            </a:pPr>
            <a:r>
              <a:rPr lang="es-ES" altLang="es-ES_tradnl" sz="1600" dirty="0" smtClean="0">
                <a:latin typeface="TT Commons Light" panose="02000506030000020003" pitchFamily="50" charset="0"/>
                <a:ea typeface="Calibri" charset="0"/>
                <a:cs typeface="Calibri" charset="0"/>
              </a:rPr>
              <a:t>Increases skin microcirculation improving elasticity</a:t>
            </a:r>
          </a:p>
          <a:p>
            <a:pPr algn="l" rtl="0"/>
            <a:endParaRPr lang="es-ES" altLang="es-ES_tradnl" sz="1600" dirty="0" smtClean="0">
              <a:latin typeface="TT Commons Light" panose="02000506030000020003" pitchFamily="50" charset="0"/>
              <a:ea typeface="Calibri" charset="0"/>
              <a:cs typeface="Calibri" charset="0"/>
            </a:endParaRPr>
          </a:p>
          <a:p>
            <a:pPr algn="l" rtl="0">
              <a:buFont typeface="Arial" pitchFamily="34" charset="0"/>
              <a:buChar char="•"/>
            </a:pPr>
            <a:r>
              <a:rPr lang="es-ES" altLang="es-ES_tradnl" sz="1600" dirty="0" smtClean="0">
                <a:latin typeface="TT Commons Light" panose="02000506030000020003" pitchFamily="50" charset="0"/>
                <a:ea typeface="Calibri" charset="0"/>
                <a:cs typeface="Calibri" charset="0"/>
              </a:rPr>
              <a:t>Good protector against UV and IR radiation </a:t>
            </a:r>
          </a:p>
          <a:p>
            <a:pPr algn="l" rtl="0"/>
            <a:endParaRPr lang="es-ES" altLang="es-ES_tradnl" sz="1600" dirty="0" smtClean="0">
              <a:latin typeface="TT Commons Light" panose="02000506030000020003" pitchFamily="50" charset="0"/>
              <a:ea typeface="Calibri" charset="0"/>
              <a:cs typeface="Calibri" charset="0"/>
            </a:endParaRPr>
          </a:p>
          <a:p>
            <a:pPr algn="l" rtl="0">
              <a:buFont typeface="Arial" pitchFamily="34" charset="0"/>
              <a:buChar char="•"/>
            </a:pPr>
            <a:r>
              <a:rPr lang="es-ES" altLang="es-ES_tradnl" sz="1600" dirty="0" smtClean="0">
                <a:latin typeface="TT Commons Light" panose="02000506030000020003" pitchFamily="50" charset="0"/>
                <a:ea typeface="Calibri" charset="0"/>
                <a:cs typeface="Calibri" charset="0"/>
              </a:rPr>
              <a:t>Enhances the antioxidant effect of Vitamin C</a:t>
            </a:r>
          </a:p>
          <a:p>
            <a:pPr marL="342900" indent="-342900" algn="l" rtl="0">
              <a:buFont typeface="Arial" pitchFamily="34" charset="0"/>
              <a:buChar char="•"/>
            </a:pPr>
            <a:endParaRPr lang="es-ES" sz="1600" dirty="0" smtClean="0">
              <a:latin typeface="TT Commons Light" panose="02000506030000020003" pitchFamily="50" charset="0"/>
            </a:endParaRPr>
          </a:p>
          <a:p>
            <a:pPr marL="342900" indent="-342900" algn="l" rtl="0">
              <a:buFont typeface="Arial" pitchFamily="34" charset="0"/>
              <a:buChar char="•"/>
            </a:pPr>
            <a:endParaRPr lang="es-ES" sz="1600" dirty="0" smtClean="0">
              <a:latin typeface="TT Commons Light" panose="02000506030000020003" pitchFamily="50" charset="0"/>
            </a:endParaRPr>
          </a:p>
        </p:txBody>
      </p:sp>
      <p:sp>
        <p:nvSpPr>
          <p:cNvPr id="22" name="21 Rectángulo"/>
          <p:cNvSpPr/>
          <p:nvPr/>
        </p:nvSpPr>
        <p:spPr>
          <a:xfrm>
            <a:off x="3567832"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600">
              <a:latin typeface="TT Commons" panose="02000506040000020004" pitchFamily="50" charset="0"/>
            </a:endParaRPr>
          </a:p>
        </p:txBody>
      </p:sp>
      <p:pic>
        <p:nvPicPr>
          <p:cNvPr id="12" name="Picture 8" descr="Tocopherol, alpha-.svg"/>
          <p:cNvPicPr>
            <a:picLocks noChangeAspect="1" noChangeArrowheads="1"/>
          </p:cNvPicPr>
          <p:nvPr/>
        </p:nvPicPr>
        <p:blipFill>
          <a:blip r:embed="rId2" cstate="print"/>
          <a:srcRect/>
          <a:stretch>
            <a:fillRect/>
          </a:stretch>
        </p:blipFill>
        <p:spPr bwMode="auto">
          <a:xfrm>
            <a:off x="1479600" y="2712690"/>
            <a:ext cx="1824769" cy="504056"/>
          </a:xfrm>
          <a:prstGeom prst="rect">
            <a:avLst/>
          </a:prstGeom>
          <a:noFill/>
          <a:ln w="9525">
            <a:noFill/>
            <a:miter lim="800000"/>
            <a:headEnd/>
            <a:tailEnd/>
          </a:ln>
        </p:spPr>
      </p:pic>
      <p:sp>
        <p:nvSpPr>
          <p:cNvPr id="14" name="Título 8"/>
          <p:cNvSpPr>
            <a:spLocks noGrp="1"/>
          </p:cNvSpPr>
          <p:nvPr>
            <p:ph type="title"/>
          </p:nvPr>
        </p:nvSpPr>
        <p:spPr>
          <a:xfrm>
            <a:off x="698500" y="398871"/>
            <a:ext cx="3891963" cy="424732"/>
          </a:xfrm>
        </p:spPr>
        <p:txBody>
          <a:bodyPr/>
          <a:lstStyle/>
          <a:p>
            <a:r>
              <a:rPr lang="es-ES" sz="2400" spc="300" dirty="0"/>
              <a:t>MAIN </a:t>
            </a:r>
            <a:r>
              <a:rPr lang="es-ES" sz="2400" spc="300" dirty="0" smtClean="0"/>
              <a:t>INGREDIENTS</a:t>
            </a:r>
            <a:r>
              <a:rPr lang="es-ES" sz="2400" spc="300" dirty="0"/>
              <a:t>: VITAMIN E</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79591" y="1704578"/>
            <a:ext cx="5112568" cy="3046988"/>
          </a:xfrm>
          <a:prstGeom prst="rect">
            <a:avLst/>
          </a:prstGeom>
          <a:noFill/>
        </p:spPr>
        <p:txBody>
          <a:bodyPr wrap="square" rtlCol="0">
            <a:spAutoFit/>
          </a:bodyPr>
          <a:lstStyle/>
          <a:p>
            <a:pPr marL="342900" indent="-342900" algn="l" rtl="0"/>
            <a:r>
              <a:rPr lang="es-ES" sz="1600" b="1" i="1" dirty="0" smtClean="0">
                <a:latin typeface="TT Commons Light" panose="02000506030000020003" pitchFamily="50" charset="0"/>
              </a:rPr>
              <a:t>Lipoic acid (Antioxidant </a:t>
            </a:r>
            <a:r>
              <a:rPr lang="es-ES" sz="1600" b="1" i="1" dirty="0" err="1" smtClean="0">
                <a:latin typeface="TT Commons Light" panose="02000506030000020003" pitchFamily="50" charset="0"/>
              </a:rPr>
              <a:t>hydro</a:t>
            </a:r>
            <a:r>
              <a:rPr lang="es-ES" sz="1600" b="1" i="1" dirty="0" smtClean="0">
                <a:latin typeface="TT Commons Light" panose="02000506030000020003" pitchFamily="50" charset="0"/>
              </a:rPr>
              <a:t>-liposoluble)</a:t>
            </a:r>
          </a:p>
          <a:p>
            <a:pPr marL="342900" indent="-342900" algn="l" rtl="0"/>
            <a:endParaRPr lang="es-ES" sz="1600" b="1" i="1" dirty="0" smtClean="0">
              <a:latin typeface="TT Commons Light" panose="02000506030000020003" pitchFamily="50" charset="0"/>
            </a:endParaRPr>
          </a:p>
          <a:p>
            <a:pPr marL="342900" indent="-342900">
              <a:buFont typeface="Arial" pitchFamily="34" charset="0"/>
              <a:buChar char="•"/>
            </a:pPr>
            <a:r>
              <a:rPr lang="es-ES" sz="1600" dirty="0" smtClean="0">
                <a:latin typeface="TT Commons Light" panose="02000506030000020003" pitchFamily="50" charset="0"/>
              </a:rPr>
              <a:t>It is considered the universal antioxidant, this means that it can exert its protective effect both in the aqueous phase and in </a:t>
            </a:r>
            <a:r>
              <a:rPr lang="es-ES" sz="1600" dirty="0" err="1" smtClean="0">
                <a:latin typeface="TT Commons Light" panose="02000506030000020003" pitchFamily="50" charset="0"/>
              </a:rPr>
              <a:t>the</a:t>
            </a:r>
            <a:r>
              <a:rPr lang="es-ES" sz="1600" dirty="0">
                <a:latin typeface="TT Commons Light" panose="02000506030000020003" pitchFamily="50" charset="0"/>
              </a:rPr>
              <a:t> </a:t>
            </a:r>
            <a:r>
              <a:rPr lang="es-ES" sz="1600" dirty="0" err="1">
                <a:latin typeface="TT Commons Light" panose="02000506030000020003" pitchFamily="50" charset="0"/>
              </a:rPr>
              <a:t>lipid</a:t>
            </a:r>
            <a:r>
              <a:rPr lang="es-ES" sz="1600" dirty="0">
                <a:latin typeface="TT Commons Light" panose="02000506030000020003" pitchFamily="50" charset="0"/>
              </a:rPr>
              <a:t> </a:t>
            </a:r>
            <a:r>
              <a:rPr lang="es-ES" sz="1600" dirty="0" err="1" smtClean="0">
                <a:latin typeface="TT Commons Light" panose="02000506030000020003" pitchFamily="50" charset="0"/>
              </a:rPr>
              <a:t>phase</a:t>
            </a:r>
            <a:r>
              <a:rPr lang="es-ES" sz="1600" dirty="0" smtClean="0">
                <a:latin typeface="TT Commons Light" panose="02000506030000020003" pitchFamily="50" charset="0"/>
              </a:rPr>
              <a:t>. That is why alpha lipoic acid crosses </a:t>
            </a:r>
            <a:r>
              <a:rPr lang="es-ES" sz="1600" dirty="0" err="1" smtClean="0">
                <a:latin typeface="TT Commons Light" panose="02000506030000020003" pitchFamily="50" charset="0"/>
              </a:rPr>
              <a:t>membranes</a:t>
            </a:r>
            <a:r>
              <a:rPr lang="es-ES" sz="1600" dirty="0" smtClean="0">
                <a:latin typeface="TT Commons Light" panose="02000506030000020003" pitchFamily="50" charset="0"/>
              </a:rPr>
              <a:t> </a:t>
            </a:r>
            <a:r>
              <a:rPr lang="es-ES" sz="1600" dirty="0" err="1" smtClean="0">
                <a:latin typeface="TT Commons Light" panose="02000506030000020003" pitchFamily="50" charset="0"/>
              </a:rPr>
              <a:t>easily</a:t>
            </a:r>
            <a:r>
              <a:rPr lang="es-ES" sz="1600" dirty="0" smtClean="0">
                <a:latin typeface="TT Commons Light" panose="02000506030000020003" pitchFamily="50" charset="0"/>
              </a:rPr>
              <a:t>, providing antioxidant protection in all parts of the body. In addition, alpha lipoic acid has an antioxidant effect both in its oxidized form (</a:t>
            </a:r>
            <a:r>
              <a:rPr lang="es-ES" sz="1600" dirty="0" err="1" smtClean="0">
                <a:latin typeface="TT Commons Light" panose="02000506030000020003" pitchFamily="50" charset="0"/>
              </a:rPr>
              <a:t>acidalpha-lipoic</a:t>
            </a:r>
            <a:r>
              <a:rPr lang="es-ES" sz="1600" dirty="0" smtClean="0">
                <a:latin typeface="TT Commons Light" panose="02000506030000020003" pitchFamily="50" charset="0"/>
              </a:rPr>
              <a:t>, LA) and </a:t>
            </a:r>
            <a:r>
              <a:rPr lang="es-ES" sz="1600" dirty="0" err="1" smtClean="0">
                <a:latin typeface="TT Commons Light" panose="02000506030000020003" pitchFamily="50" charset="0"/>
              </a:rPr>
              <a:t>reduced</a:t>
            </a:r>
            <a:r>
              <a:rPr lang="es-ES" sz="1600" dirty="0" smtClean="0">
                <a:latin typeface="TT Commons Light" panose="02000506030000020003" pitchFamily="50" charset="0"/>
              </a:rPr>
              <a:t> </a:t>
            </a:r>
            <a:r>
              <a:rPr lang="es-ES" sz="1600" dirty="0" err="1" smtClean="0">
                <a:latin typeface="TT Commons Light" panose="02000506030000020003" pitchFamily="50" charset="0"/>
              </a:rPr>
              <a:t>form</a:t>
            </a:r>
            <a:r>
              <a:rPr lang="es-ES" sz="1600" dirty="0" smtClean="0">
                <a:latin typeface="TT Commons Light" panose="02000506030000020003" pitchFamily="50" charset="0"/>
              </a:rPr>
              <a:t> (DHLA, acid </a:t>
            </a:r>
            <a:r>
              <a:rPr lang="es-ES" sz="1600" dirty="0" err="1" smtClean="0">
                <a:latin typeface="TT Commons Light" panose="02000506030000020003" pitchFamily="50" charset="0"/>
              </a:rPr>
              <a:t>dihydrolipoic</a:t>
            </a:r>
            <a:r>
              <a:rPr lang="es-ES" sz="1600" dirty="0" smtClean="0">
                <a:latin typeface="TT Commons Light" panose="02000506030000020003" pitchFamily="50" charset="0"/>
              </a:rPr>
              <a:t>). </a:t>
            </a:r>
          </a:p>
          <a:p>
            <a:pPr marL="342900" indent="-342900" algn="l" rtl="0">
              <a:buFont typeface="Arial" pitchFamily="34" charset="0"/>
              <a:buChar char="•"/>
            </a:pPr>
            <a:endParaRPr lang="es-ES" sz="1600" dirty="0" smtClean="0">
              <a:latin typeface="TT Commons Light" panose="02000506030000020003" pitchFamily="50" charset="0"/>
            </a:endParaRPr>
          </a:p>
          <a:p>
            <a:pPr marL="342900" indent="-342900" algn="l" rtl="0">
              <a:buFont typeface="Arial" pitchFamily="34" charset="0"/>
              <a:buChar char="•"/>
            </a:pPr>
            <a:endParaRPr lang="es-ES" sz="1600" dirty="0" smtClean="0">
              <a:latin typeface="TT Commons Light" panose="02000506030000020003" pitchFamily="50" charset="0"/>
            </a:endParaRPr>
          </a:p>
        </p:txBody>
      </p:sp>
      <p:sp>
        <p:nvSpPr>
          <p:cNvPr id="22" name="21 Rectángulo"/>
          <p:cNvSpPr/>
          <p:nvPr/>
        </p:nvSpPr>
        <p:spPr>
          <a:xfrm>
            <a:off x="3679591"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600">
              <a:latin typeface="TT Commons" panose="02000506040000020004" pitchFamily="50" charset="0"/>
            </a:endParaRPr>
          </a:p>
        </p:txBody>
      </p:sp>
      <p:pic>
        <p:nvPicPr>
          <p:cNvPr id="19" name="18 Imagen" descr="Lipoic-acid-2D-skeletal.png"/>
          <p:cNvPicPr>
            <a:picLocks noChangeAspect="1"/>
          </p:cNvPicPr>
          <p:nvPr/>
        </p:nvPicPr>
        <p:blipFill>
          <a:blip r:embed="rId2" cstate="print"/>
          <a:stretch>
            <a:fillRect/>
          </a:stretch>
        </p:blipFill>
        <p:spPr>
          <a:xfrm>
            <a:off x="1735376" y="2424658"/>
            <a:ext cx="1584176" cy="756525"/>
          </a:xfrm>
          <a:prstGeom prst="rect">
            <a:avLst/>
          </a:prstGeom>
        </p:spPr>
      </p:pic>
      <p:sp>
        <p:nvSpPr>
          <p:cNvPr id="14" name="Título 8"/>
          <p:cNvSpPr>
            <a:spLocks noGrp="1"/>
          </p:cNvSpPr>
          <p:nvPr>
            <p:ph type="title"/>
          </p:nvPr>
        </p:nvSpPr>
        <p:spPr>
          <a:xfrm>
            <a:off x="698500" y="398871"/>
            <a:ext cx="4086375" cy="424732"/>
          </a:xfrm>
        </p:spPr>
        <p:txBody>
          <a:bodyPr/>
          <a:lstStyle/>
          <a:p>
            <a:r>
              <a:rPr lang="es-ES" sz="2400" spc="300" dirty="0"/>
              <a:t>MAIN </a:t>
            </a:r>
            <a:r>
              <a:rPr lang="es-ES" sz="2400" spc="300" dirty="0" smtClean="0"/>
              <a:t>INGREDIENTS</a:t>
            </a:r>
            <a:r>
              <a:rPr lang="es-ES" sz="2400" spc="300" dirty="0"/>
              <a:t>: </a:t>
            </a:r>
            <a:r>
              <a:rPr lang="es-ES" sz="2400" spc="300" dirty="0" smtClean="0"/>
              <a:t>LIPOIC ACID</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81768" y="1704578"/>
            <a:ext cx="5112568" cy="3145476"/>
          </a:xfrm>
          <a:prstGeom prst="rect">
            <a:avLst/>
          </a:prstGeom>
          <a:noFill/>
        </p:spPr>
        <p:txBody>
          <a:bodyPr wrap="square" rtlCol="0">
            <a:spAutoFit/>
          </a:bodyPr>
          <a:lstStyle/>
          <a:p>
            <a:pPr marL="342900" indent="-342900" algn="l" rtl="0"/>
            <a:r>
              <a:rPr lang="es-ES" sz="1600" b="1" i="1" dirty="0" smtClean="0">
                <a:latin typeface="TT Commons Light" panose="02000506030000020003" pitchFamily="50" charset="0"/>
              </a:rPr>
              <a:t>Lipoic acid benefit </a:t>
            </a:r>
          </a:p>
          <a:p>
            <a:pPr marL="342900" indent="-342900" algn="l" rtl="0"/>
            <a:endParaRPr lang="es-ES" sz="1600" b="1" i="1" dirty="0" smtClean="0">
              <a:latin typeface="TT Commons Light" panose="02000506030000020003" pitchFamily="50" charset="0"/>
            </a:endParaRPr>
          </a:p>
          <a:p>
            <a:pPr algn="l" rtl="0">
              <a:lnSpc>
                <a:spcPct val="80000"/>
              </a:lnSpc>
              <a:buFont typeface="Arial" pitchFamily="34" charset="0"/>
              <a:buChar char="•"/>
            </a:pPr>
            <a:r>
              <a:rPr lang="es-ES" altLang="es-ES_tradnl" sz="1600" dirty="0" smtClean="0">
                <a:latin typeface="TT Commons Light" panose="02000506030000020003" pitchFamily="50" charset="0"/>
              </a:rPr>
              <a:t>It enhances the positive effects of other antioxidants such as vitamin E, C and CQ10. It helps to regenerate these vitamins in the body.</a:t>
            </a:r>
          </a:p>
          <a:p>
            <a:pPr algn="l" rtl="0">
              <a:lnSpc>
                <a:spcPct val="80000"/>
              </a:lnSpc>
              <a:buFont typeface="Wingdings" charset="2"/>
              <a:buChar char="q"/>
            </a:pPr>
            <a:endParaRPr lang="es-ES" altLang="es-ES_tradnl" sz="1600" dirty="0" smtClean="0">
              <a:latin typeface="TT Commons Light" panose="02000506030000020003" pitchFamily="50" charset="0"/>
            </a:endParaRPr>
          </a:p>
          <a:p>
            <a:pPr algn="l" rtl="0">
              <a:lnSpc>
                <a:spcPct val="80000"/>
              </a:lnSpc>
              <a:buFont typeface="Arial" pitchFamily="34" charset="0"/>
              <a:buChar char="•"/>
            </a:pPr>
            <a:r>
              <a:rPr lang="es-ES" altLang="es-ES_tradnl" sz="1600" dirty="0" smtClean="0">
                <a:latin typeface="TT Commons Light" panose="02000506030000020003" pitchFamily="50" charset="0"/>
              </a:rPr>
              <a:t>Lipoic acid improves cell function.</a:t>
            </a:r>
          </a:p>
          <a:p>
            <a:pPr algn="l" rtl="0">
              <a:lnSpc>
                <a:spcPct val="80000"/>
              </a:lnSpc>
              <a:buFont typeface="Wingdings" charset="2"/>
              <a:buChar char="q"/>
            </a:pPr>
            <a:endParaRPr lang="es-ES" altLang="es-ES_tradnl" sz="1600" dirty="0" smtClean="0">
              <a:latin typeface="TT Commons Light" panose="02000506030000020003" pitchFamily="50" charset="0"/>
            </a:endParaRPr>
          </a:p>
          <a:p>
            <a:pPr algn="l" rtl="0">
              <a:lnSpc>
                <a:spcPct val="80000"/>
              </a:lnSpc>
              <a:buFont typeface="Arial" pitchFamily="34" charset="0"/>
              <a:buChar char="•"/>
            </a:pPr>
            <a:r>
              <a:rPr lang="es-ES_tradnl" altLang="es-ES_tradnl" sz="1600" dirty="0" smtClean="0">
                <a:latin typeface="TT Commons Light" panose="02000506030000020003" pitchFamily="50" charset="0"/>
              </a:rPr>
              <a:t>Enhances the absorption of Vitamin C in the dermis.</a:t>
            </a:r>
          </a:p>
          <a:p>
            <a:pPr algn="l" rtl="0">
              <a:lnSpc>
                <a:spcPct val="80000"/>
              </a:lnSpc>
              <a:buFont typeface="Wingdings" charset="2"/>
              <a:buChar char="q"/>
            </a:pPr>
            <a:endParaRPr lang="es-ES_tradnl" altLang="es-ES_tradnl" sz="1600" dirty="0" smtClean="0">
              <a:latin typeface="TT Commons Light" panose="02000506030000020003" pitchFamily="50" charset="0"/>
            </a:endParaRPr>
          </a:p>
          <a:p>
            <a:pPr algn="l" rtl="0">
              <a:lnSpc>
                <a:spcPct val="80000"/>
              </a:lnSpc>
              <a:buFont typeface="Arial" pitchFamily="34" charset="0"/>
              <a:buChar char="•"/>
            </a:pPr>
            <a:r>
              <a:rPr lang="es-ES" altLang="es-ES_tradnl" sz="1600" dirty="0" smtClean="0">
                <a:latin typeface="TT Commons Light" panose="02000506030000020003" pitchFamily="50" charset="0"/>
              </a:rPr>
              <a:t>Improvement of skin microcirculation.</a:t>
            </a:r>
          </a:p>
          <a:p>
            <a:pPr algn="l" rtl="0">
              <a:lnSpc>
                <a:spcPct val="80000"/>
              </a:lnSpc>
            </a:pPr>
            <a:endParaRPr lang="es-ES_tradnl" altLang="es-ES_tradnl" sz="1600" dirty="0" smtClean="0">
              <a:latin typeface="TT Commons Light" panose="02000506030000020003" pitchFamily="50" charset="0"/>
            </a:endParaRPr>
          </a:p>
          <a:p>
            <a:pPr algn="l" rtl="0">
              <a:lnSpc>
                <a:spcPct val="80000"/>
              </a:lnSpc>
              <a:buFont typeface="Arial" pitchFamily="34" charset="0"/>
              <a:buChar char="•"/>
            </a:pPr>
            <a:r>
              <a:rPr lang="es-ES" altLang="es-ES_tradnl" sz="1600" dirty="0" smtClean="0">
                <a:latin typeface="TT Commons Light" panose="02000506030000020003" pitchFamily="50" charset="0"/>
              </a:rPr>
              <a:t>Strengthens the barrier function of the skin and prevents pigmentation.</a:t>
            </a:r>
            <a:endParaRPr lang="es-ES" sz="1600" dirty="0" smtClean="0">
              <a:latin typeface="TT Commons Light" panose="02000506030000020003" pitchFamily="50" charset="0"/>
            </a:endParaRPr>
          </a:p>
          <a:p>
            <a:pPr algn="l" rtl="0">
              <a:lnSpc>
                <a:spcPct val="80000"/>
              </a:lnSpc>
              <a:buFont typeface="Wingdings" charset="2"/>
              <a:buChar char="q"/>
            </a:pPr>
            <a:endParaRPr lang="es-ES" altLang="es-ES_tradnl" sz="1600" dirty="0" smtClean="0">
              <a:latin typeface="TT Commons Light" panose="02000506030000020003" pitchFamily="50" charset="0"/>
              <a:ea typeface="ＭＳ Ｐゴシック" charset="-128"/>
            </a:endParaRPr>
          </a:p>
        </p:txBody>
      </p:sp>
      <p:sp>
        <p:nvSpPr>
          <p:cNvPr id="22" name="21 Rectángulo"/>
          <p:cNvSpPr/>
          <p:nvPr/>
        </p:nvSpPr>
        <p:spPr>
          <a:xfrm>
            <a:off x="3681768"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600">
              <a:latin typeface="TT Commons" panose="02000506040000020004" pitchFamily="50" charset="0"/>
            </a:endParaRPr>
          </a:p>
        </p:txBody>
      </p:sp>
      <p:pic>
        <p:nvPicPr>
          <p:cNvPr id="16" name="15 Imagen" descr="Lipoic-acid-2D-skeletal.png"/>
          <p:cNvPicPr>
            <a:picLocks noChangeAspect="1"/>
          </p:cNvPicPr>
          <p:nvPr/>
        </p:nvPicPr>
        <p:blipFill>
          <a:blip r:embed="rId2" cstate="print"/>
          <a:stretch>
            <a:fillRect/>
          </a:stretch>
        </p:blipFill>
        <p:spPr>
          <a:xfrm>
            <a:off x="1737553" y="2424658"/>
            <a:ext cx="1584176" cy="756525"/>
          </a:xfrm>
          <a:prstGeom prst="rect">
            <a:avLst/>
          </a:prstGeom>
        </p:spPr>
      </p:pic>
      <p:sp>
        <p:nvSpPr>
          <p:cNvPr id="14" name="Título 8"/>
          <p:cNvSpPr>
            <a:spLocks noGrp="1"/>
          </p:cNvSpPr>
          <p:nvPr>
            <p:ph type="title"/>
          </p:nvPr>
        </p:nvSpPr>
        <p:spPr>
          <a:xfrm>
            <a:off x="698500" y="398871"/>
            <a:ext cx="4086375" cy="424732"/>
          </a:xfrm>
        </p:spPr>
        <p:txBody>
          <a:bodyPr/>
          <a:lstStyle/>
          <a:p>
            <a:r>
              <a:rPr lang="es-ES" sz="2400" spc="300" dirty="0"/>
              <a:t>MAIN </a:t>
            </a:r>
            <a:r>
              <a:rPr lang="es-ES" sz="2400" spc="300" dirty="0" smtClean="0"/>
              <a:t>INGREDIENTS</a:t>
            </a:r>
            <a:r>
              <a:rPr lang="es-ES" sz="2400" spc="300" dirty="0"/>
              <a:t>: LIPOIC ACID</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fotolia_163028284.jpg"/>
          <p:cNvPicPr>
            <a:picLocks noChangeAspect="1"/>
          </p:cNvPicPr>
          <p:nvPr/>
        </p:nvPicPr>
        <p:blipFill>
          <a:blip r:embed="rId2" cstate="print"/>
          <a:stretch>
            <a:fillRect/>
          </a:stretch>
        </p:blipFill>
        <p:spPr>
          <a:xfrm>
            <a:off x="2003943" y="1689769"/>
            <a:ext cx="1272531" cy="1272531"/>
          </a:xfrm>
          <a:prstGeom prst="rect">
            <a:avLst/>
          </a:prstGeom>
        </p:spPr>
      </p:pic>
      <p:pic>
        <p:nvPicPr>
          <p:cNvPr id="13" name="12 Imagen" descr="fotolia_163028284.jpg"/>
          <p:cNvPicPr>
            <a:picLocks noChangeAspect="1"/>
          </p:cNvPicPr>
          <p:nvPr/>
        </p:nvPicPr>
        <p:blipFill>
          <a:blip r:embed="rId2" cstate="print"/>
          <a:stretch>
            <a:fillRect/>
          </a:stretch>
        </p:blipFill>
        <p:spPr>
          <a:xfrm rot="14077436">
            <a:off x="5855230" y="1508607"/>
            <a:ext cx="1272531" cy="1272531"/>
          </a:xfrm>
          <a:prstGeom prst="rect">
            <a:avLst/>
          </a:prstGeom>
        </p:spPr>
      </p:pic>
      <p:sp>
        <p:nvSpPr>
          <p:cNvPr id="14" name="13 CuadroTexto"/>
          <p:cNvSpPr txBox="1"/>
          <p:nvPr/>
        </p:nvSpPr>
        <p:spPr>
          <a:xfrm>
            <a:off x="1355871" y="2841897"/>
            <a:ext cx="2664296" cy="584775"/>
          </a:xfrm>
          <a:prstGeom prst="rect">
            <a:avLst/>
          </a:prstGeom>
          <a:noFill/>
        </p:spPr>
        <p:txBody>
          <a:bodyPr wrap="square" rtlCol="0">
            <a:spAutoFit/>
          </a:bodyPr>
          <a:lstStyle/>
          <a:p>
            <a:pPr algn="ctr" rtl="0"/>
            <a:r>
              <a:rPr lang="es-ES" sz="1600" dirty="0" smtClean="0">
                <a:latin typeface="TT Commons" panose="02000506040000020004" pitchFamily="50" charset="0"/>
              </a:rPr>
              <a:t>Pure Vitamin C 5%</a:t>
            </a:r>
          </a:p>
          <a:p>
            <a:pPr algn="ctr" rtl="0"/>
            <a:r>
              <a:rPr lang="es-ES" sz="1600" dirty="0" smtClean="0">
                <a:latin typeface="TT Commons" panose="02000506040000020004" pitchFamily="50" charset="0"/>
              </a:rPr>
              <a:t>Ascorbic acid</a:t>
            </a:r>
            <a:endParaRPr lang="es-ES" sz="1600" dirty="0">
              <a:latin typeface="TT Commons" panose="02000506040000020004" pitchFamily="50" charset="0"/>
            </a:endParaRPr>
          </a:p>
        </p:txBody>
      </p:sp>
      <p:sp>
        <p:nvSpPr>
          <p:cNvPr id="16" name="15 CuadroTexto"/>
          <p:cNvSpPr txBox="1"/>
          <p:nvPr/>
        </p:nvSpPr>
        <p:spPr>
          <a:xfrm>
            <a:off x="5244303" y="2915645"/>
            <a:ext cx="2664296" cy="584775"/>
          </a:xfrm>
          <a:prstGeom prst="rect">
            <a:avLst/>
          </a:prstGeom>
          <a:noFill/>
        </p:spPr>
        <p:txBody>
          <a:bodyPr wrap="square" rtlCol="0">
            <a:spAutoFit/>
          </a:bodyPr>
          <a:lstStyle/>
          <a:p>
            <a:pPr algn="ctr" rtl="0"/>
            <a:r>
              <a:rPr lang="es-ES" sz="1600" dirty="0" smtClean="0">
                <a:latin typeface="TT Commons" panose="02000506040000020004" pitchFamily="50" charset="0"/>
              </a:rPr>
              <a:t>Vitamin E (Tocopherol) 2%</a:t>
            </a:r>
          </a:p>
          <a:p>
            <a:pPr algn="ctr" rtl="0"/>
            <a:r>
              <a:rPr lang="es-ES" sz="1600" dirty="0" smtClean="0">
                <a:latin typeface="TT Commons" panose="02000506040000020004" pitchFamily="50" charset="0"/>
              </a:rPr>
              <a:t>2% lipoic acid</a:t>
            </a:r>
            <a:endParaRPr lang="es-ES" sz="1600" dirty="0">
              <a:latin typeface="TT Commons" panose="02000506040000020004" pitchFamily="50" charset="0"/>
            </a:endParaRPr>
          </a:p>
        </p:txBody>
      </p:sp>
      <p:sp>
        <p:nvSpPr>
          <p:cNvPr id="22" name="21 CuadroTexto"/>
          <p:cNvSpPr txBox="1"/>
          <p:nvPr/>
        </p:nvSpPr>
        <p:spPr>
          <a:xfrm>
            <a:off x="1499887" y="3633985"/>
            <a:ext cx="2304256" cy="584775"/>
          </a:xfrm>
          <a:prstGeom prst="rect">
            <a:avLst/>
          </a:prstGeom>
          <a:noFill/>
        </p:spPr>
        <p:txBody>
          <a:bodyPr wrap="square" rtlCol="0">
            <a:spAutoFit/>
          </a:bodyPr>
          <a:lstStyle/>
          <a:p>
            <a:pPr algn="ctr"/>
            <a:r>
              <a:rPr lang="es-ES" sz="1600" dirty="0" err="1" smtClean="0">
                <a:latin typeface="TT Commons" panose="02000506040000020004" pitchFamily="50" charset="0"/>
              </a:rPr>
              <a:t>Water</a:t>
            </a:r>
            <a:r>
              <a:rPr lang="es-ES" sz="1600" dirty="0" smtClean="0">
                <a:latin typeface="TT Commons" panose="02000506040000020004" pitchFamily="50" charset="0"/>
              </a:rPr>
              <a:t> Soluble </a:t>
            </a:r>
            <a:r>
              <a:rPr lang="es-ES" sz="1600" dirty="0" err="1">
                <a:latin typeface="TT Commons" panose="02000506040000020004" pitchFamily="50" charset="0"/>
              </a:rPr>
              <a:t>Antioxidant</a:t>
            </a:r>
            <a:r>
              <a:rPr lang="es-ES" sz="1600" dirty="0">
                <a:latin typeface="TT Commons" panose="02000506040000020004" pitchFamily="50" charset="0"/>
              </a:rPr>
              <a:t> </a:t>
            </a:r>
            <a:r>
              <a:rPr lang="es-ES" sz="1600" dirty="0" err="1">
                <a:latin typeface="TT Commons" panose="02000506040000020004" pitchFamily="50" charset="0"/>
              </a:rPr>
              <a:t>Serum</a:t>
            </a:r>
            <a:endParaRPr lang="es-ES" sz="1600" dirty="0" smtClean="0">
              <a:latin typeface="TT Commons" panose="02000506040000020004" pitchFamily="50" charset="0"/>
            </a:endParaRPr>
          </a:p>
        </p:txBody>
      </p:sp>
      <p:sp>
        <p:nvSpPr>
          <p:cNvPr id="23" name="22 CuadroTexto"/>
          <p:cNvSpPr txBox="1"/>
          <p:nvPr/>
        </p:nvSpPr>
        <p:spPr>
          <a:xfrm>
            <a:off x="5532335" y="3681893"/>
            <a:ext cx="2304256" cy="830997"/>
          </a:xfrm>
          <a:prstGeom prst="rect">
            <a:avLst/>
          </a:prstGeom>
          <a:noFill/>
        </p:spPr>
        <p:txBody>
          <a:bodyPr wrap="square" rtlCol="0">
            <a:spAutoFit/>
          </a:bodyPr>
          <a:lstStyle/>
          <a:p>
            <a:pPr algn="ctr" rtl="0"/>
            <a:r>
              <a:rPr lang="es-ES" sz="1600" dirty="0" smtClean="0">
                <a:latin typeface="TT Commons" panose="02000506040000020004" pitchFamily="50" charset="0"/>
              </a:rPr>
              <a:t>Liposoluble Antioxidant Fluid (Vitamin E) + Universal (Lipoic Acid)</a:t>
            </a:r>
          </a:p>
        </p:txBody>
      </p:sp>
      <p:sp>
        <p:nvSpPr>
          <p:cNvPr id="17" name="Título 8"/>
          <p:cNvSpPr>
            <a:spLocks noGrp="1"/>
          </p:cNvSpPr>
          <p:nvPr>
            <p:ph type="title"/>
          </p:nvPr>
        </p:nvSpPr>
        <p:spPr>
          <a:xfrm>
            <a:off x="698500" y="398871"/>
            <a:ext cx="4482189" cy="424732"/>
          </a:xfrm>
        </p:spPr>
        <p:txBody>
          <a:bodyPr/>
          <a:lstStyle/>
          <a:p>
            <a:pPr algn="l" rtl="0"/>
            <a:r>
              <a:rPr lang="es-ES" sz="2400" spc="300" dirty="0" smtClean="0">
                <a:latin typeface="Bebas Neue Regular" panose="00000500000000000000" pitchFamily="50" charset="0"/>
              </a:rPr>
              <a:t>TRIPLE ANTIOXIDANT COMBINATION</a:t>
            </a:r>
            <a:endParaRPr lang="es-ES" sz="2400" spc="300" dirty="0">
              <a:latin typeface="Bebas Neue Regular" panose="00000500000000000000" pitchFamily="50" charset="0"/>
            </a:endParaRPr>
          </a:p>
        </p:txBody>
      </p:sp>
      <p:sp>
        <p:nvSpPr>
          <p:cNvPr id="12" name="Rectángulo 11"/>
          <p:cNvSpPr/>
          <p:nvPr/>
        </p:nvSpPr>
        <p:spPr>
          <a:xfrm>
            <a:off x="3276474" y="1102923"/>
            <a:ext cx="2595582" cy="707886"/>
          </a:xfrm>
          <a:prstGeom prst="rect">
            <a:avLst/>
          </a:prstGeom>
        </p:spPr>
        <p:txBody>
          <a:bodyPr wrap="none">
            <a:spAutoFit/>
          </a:bodyPr>
          <a:lstStyle/>
          <a:p>
            <a:r>
              <a:rPr lang="es-ES" sz="2400" dirty="0" smtClean="0">
                <a:latin typeface="TT Commons" panose="02000506040000020004" pitchFamily="50" charset="0"/>
              </a:rPr>
              <a:t>More</a:t>
            </a:r>
            <a:r>
              <a:rPr lang="es-ES" sz="4000" dirty="0" smtClean="0">
                <a:latin typeface="TT Commons" panose="02000506040000020004" pitchFamily="50" charset="0"/>
              </a:rPr>
              <a:t> </a:t>
            </a:r>
            <a:r>
              <a:rPr lang="es-ES" sz="2400" dirty="0" err="1" smtClean="0">
                <a:latin typeface="TT Commons" panose="02000506040000020004" pitchFamily="50" charset="0"/>
              </a:rPr>
              <a:t>effectiveness</a:t>
            </a:r>
            <a:r>
              <a:rPr lang="es-ES" sz="2400" dirty="0" smtClean="0">
                <a:latin typeface="TT Commons" panose="02000506040000020004" pitchFamily="50" charset="0"/>
              </a:rPr>
              <a:t> </a:t>
            </a:r>
            <a:endParaRPr lang="en-GB" sz="2400" dirty="0">
              <a:latin typeface="TT Commons" panose="02000506040000020004" pitchFamily="50" charset="0"/>
            </a:endParaRPr>
          </a:p>
        </p:txBody>
      </p:sp>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2819171" y="3028268"/>
            <a:ext cx="4826386" cy="738215"/>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HOME CARE PRODUCTS</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3737418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9334116" y="5105922"/>
            <a:ext cx="100353" cy="461537"/>
          </a:xfrm>
          <a:prstGeom prst="rect">
            <a:avLst/>
          </a:prstGeom>
        </p:spPr>
        <p:txBody>
          <a:bodyPr vert="horz" wrap="square" lIns="0" tIns="0" rIns="0" bIns="0" rtlCol="0">
            <a:spAutoFit/>
          </a:bodyPr>
          <a:lstStyle/>
          <a:p>
            <a:pPr marL="21505">
              <a:lnSpc>
                <a:spcPts val="898"/>
              </a:lnSpc>
            </a:pPr>
            <a:fld id="{81D60167-4931-47E6-BA6A-407CBD079E47}" type="slidenum">
              <a:rPr sz="875" spc="6" dirty="0">
                <a:solidFill>
                  <a:srgbClr val="888888"/>
                </a:solidFill>
                <a:latin typeface="Carlito"/>
                <a:cs typeface="Carlito"/>
              </a:rPr>
              <a:pPr marL="21505">
                <a:lnSpc>
                  <a:spcPts val="898"/>
                </a:lnSpc>
              </a:pPr>
              <a:t>2</a:t>
            </a:fld>
            <a:endParaRPr sz="875">
              <a:latin typeface="Carlito"/>
              <a:cs typeface="Carlito"/>
            </a:endParaRPr>
          </a:p>
        </p:txBody>
      </p:sp>
      <p:sp>
        <p:nvSpPr>
          <p:cNvPr id="6" name="object 6"/>
          <p:cNvSpPr txBox="1"/>
          <p:nvPr/>
        </p:nvSpPr>
        <p:spPr>
          <a:xfrm>
            <a:off x="807104" y="1247097"/>
            <a:ext cx="3256461" cy="2436375"/>
          </a:xfrm>
          <a:prstGeom prst="rect">
            <a:avLst/>
          </a:prstGeom>
        </p:spPr>
        <p:txBody>
          <a:bodyPr vert="horz" wrap="square" lIns="0" tIns="131892" rIns="0" bIns="0" rtlCol="0">
            <a:spAutoFit/>
          </a:bodyPr>
          <a:lstStyle/>
          <a:p>
            <a:pPr marL="200712" indent="-193902">
              <a:spcBef>
                <a:spcPts val="1039"/>
              </a:spcBef>
              <a:buAutoNum type="arabicPeriod"/>
              <a:tabLst>
                <a:tab pos="201070" algn="l"/>
              </a:tabLst>
            </a:pPr>
            <a:r>
              <a:rPr lang="es-ES" dirty="0" smtClean="0">
                <a:latin typeface="Bebas Neue Regular" panose="00000500000000000000" pitchFamily="50" charset="0"/>
                <a:cs typeface="Carlito"/>
              </a:rPr>
              <a:t>PRESENTATION CVITAL</a:t>
            </a:r>
          </a:p>
          <a:p>
            <a:pPr marL="200712" indent="-193902">
              <a:spcBef>
                <a:spcPts val="1039"/>
              </a:spcBef>
              <a:buAutoNum type="arabicPeriod"/>
              <a:tabLst>
                <a:tab pos="201070" algn="l"/>
              </a:tabLst>
            </a:pPr>
            <a:r>
              <a:rPr lang="es-ES" dirty="0" smtClean="0">
                <a:latin typeface="Bebas Neue Regular" panose="00000500000000000000" pitchFamily="50" charset="0"/>
                <a:cs typeface="Carlito"/>
              </a:rPr>
              <a:t>SKIN AGING: OXIDATION</a:t>
            </a:r>
            <a:endParaRPr lang="es-ES" dirty="0">
              <a:latin typeface="Bebas Neue Regular" panose="00000500000000000000" pitchFamily="50" charset="0"/>
              <a:cs typeface="Carlito"/>
            </a:endParaRP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INGREDIENTS</a:t>
            </a:r>
            <a:endParaRPr dirty="0">
              <a:latin typeface="Bebas Neue Regular" panose="00000500000000000000" pitchFamily="50" charset="0"/>
              <a:cs typeface="Carlito"/>
            </a:endParaRP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HOME CARE PRODUCTS</a:t>
            </a: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PROESSIONAL PROGRAM</a:t>
            </a: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NEW GENERATION OF ANTIOXIDANTS</a:t>
            </a:r>
          </a:p>
        </p:txBody>
      </p:sp>
      <p:sp>
        <p:nvSpPr>
          <p:cNvPr id="10" name="Título 8"/>
          <p:cNvSpPr>
            <a:spLocks noGrp="1"/>
          </p:cNvSpPr>
          <p:nvPr>
            <p:ph type="title"/>
          </p:nvPr>
        </p:nvSpPr>
        <p:spPr>
          <a:xfrm>
            <a:off x="699718" y="444931"/>
            <a:ext cx="730969" cy="332270"/>
          </a:xfrm>
        </p:spPr>
        <p:txBody>
          <a:bodyPr/>
          <a:lstStyle/>
          <a:p>
            <a:r>
              <a:rPr lang="es-ES" sz="2399" spc="300" dirty="0" smtClean="0">
                <a:latin typeface="Bebas Neue Regular" panose="00000500000000000000" pitchFamily="50" charset="0"/>
              </a:rPr>
              <a:t>INDEX</a:t>
            </a:r>
            <a:endParaRPr lang="es-ES" sz="2399" spc="300" dirty="0">
              <a:latin typeface="Bebas Neue Regular" panose="00000500000000000000" pitchFamily="50" charset="0"/>
            </a:endParaRPr>
          </a:p>
        </p:txBody>
      </p:sp>
    </p:spTree>
    <p:extLst>
      <p:ext uri="{BB962C8B-B14F-4D97-AF65-F5344CB8AC3E}">
        <p14:creationId xmlns:p14="http://schemas.microsoft.com/office/powerpoint/2010/main" val="469766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txBox="1"/>
          <p:nvPr/>
        </p:nvSpPr>
        <p:spPr>
          <a:xfrm>
            <a:off x="113330" y="1184779"/>
            <a:ext cx="1941476" cy="499681"/>
          </a:xfrm>
          <a:prstGeom prst="rect">
            <a:avLst/>
          </a:prstGeom>
        </p:spPr>
        <p:txBody>
          <a:bodyPr vert="horz" wrap="square" lIns="0" tIns="7168" rIns="0" bIns="0" rtlCol="0">
            <a:spAutoFit/>
          </a:bodyPr>
          <a:lstStyle/>
          <a:p>
            <a:pPr marL="6810" marR="2867" indent="2867" algn="ctr">
              <a:spcBef>
                <a:spcPts val="56"/>
              </a:spcBef>
            </a:pPr>
            <a:r>
              <a:rPr lang="es-ES" sz="1600" b="1" dirty="0">
                <a:latin typeface="TT Commons" panose="02000506040000020004" pitchFamily="50" charset="0"/>
                <a:cs typeface="Carlito"/>
              </a:rPr>
              <a:t>Triple </a:t>
            </a:r>
            <a:r>
              <a:rPr lang="es-ES" sz="1600" b="1" dirty="0" err="1">
                <a:latin typeface="TT Commons" panose="02000506040000020004" pitchFamily="50" charset="0"/>
                <a:cs typeface="Carlito"/>
              </a:rPr>
              <a:t>Serum</a:t>
            </a:r>
            <a:r>
              <a:rPr lang="es-ES" sz="1600" b="1" dirty="0">
                <a:latin typeface="TT Commons" panose="02000506040000020004" pitchFamily="50" charset="0"/>
                <a:cs typeface="Carlito"/>
              </a:rPr>
              <a:t> </a:t>
            </a:r>
            <a:r>
              <a:rPr lang="es-ES" sz="1600" b="1" dirty="0" err="1">
                <a:latin typeface="TT Commons" panose="02000506040000020004" pitchFamily="50" charset="0"/>
                <a:cs typeface="Carlito"/>
              </a:rPr>
              <a:t>Intensive</a:t>
            </a:r>
            <a:r>
              <a:rPr lang="es-ES" sz="1600" b="1" dirty="0">
                <a:latin typeface="TT Commons" panose="02000506040000020004" pitchFamily="50" charset="0"/>
                <a:cs typeface="Carlito"/>
              </a:rPr>
              <a:t> </a:t>
            </a:r>
            <a:r>
              <a:rPr lang="es-ES" sz="1600" b="1" dirty="0" err="1">
                <a:latin typeface="TT Commons" panose="02000506040000020004" pitchFamily="50" charset="0"/>
                <a:cs typeface="Carlito"/>
              </a:rPr>
              <a:t>Antioxidant</a:t>
            </a:r>
            <a:endParaRPr sz="1600" b="1" dirty="0">
              <a:latin typeface="TT Commons" panose="02000506040000020004" pitchFamily="50" charset="0"/>
              <a:cs typeface="Carlito"/>
            </a:endParaRPr>
          </a:p>
        </p:txBody>
      </p:sp>
      <p:sp>
        <p:nvSpPr>
          <p:cNvPr id="42" name="Título 41"/>
          <p:cNvSpPr>
            <a:spLocks noGrp="1"/>
          </p:cNvSpPr>
          <p:nvPr>
            <p:ph type="title"/>
          </p:nvPr>
        </p:nvSpPr>
        <p:spPr>
          <a:xfrm>
            <a:off x="699717" y="444931"/>
            <a:ext cx="3295326" cy="332270"/>
          </a:xfrm>
        </p:spPr>
        <p:txBody>
          <a:bodyPr/>
          <a:lstStyle/>
          <a:p>
            <a:r>
              <a:rPr lang="es-ES" sz="2399" spc="300" dirty="0" smtClean="0">
                <a:solidFill>
                  <a:schemeClr val="tx1"/>
                </a:solidFill>
                <a:latin typeface="Bebas Neue Regular" panose="00000500000000000000" pitchFamily="50" charset="0"/>
              </a:rPr>
              <a:t>CVITAL line - </a:t>
            </a:r>
            <a:r>
              <a:rPr lang="es-ES" sz="2399" spc="300" dirty="0" err="1" smtClean="0">
                <a:solidFill>
                  <a:schemeClr val="tx1"/>
                </a:solidFill>
                <a:latin typeface="Bebas Neue Regular" panose="00000500000000000000" pitchFamily="50" charset="0"/>
              </a:rPr>
              <a:t>positioning</a:t>
            </a:r>
            <a:endParaRPr lang="es-ES" sz="2399" spc="300" dirty="0">
              <a:solidFill>
                <a:schemeClr val="tx1"/>
              </a:solidFill>
              <a:latin typeface="Bebas Neue Regular" panose="00000500000000000000" pitchFamily="50" charset="0"/>
            </a:endParaRPr>
          </a:p>
        </p:txBody>
      </p:sp>
      <p:sp>
        <p:nvSpPr>
          <p:cNvPr id="51" name="object 9"/>
          <p:cNvSpPr/>
          <p:nvPr/>
        </p:nvSpPr>
        <p:spPr>
          <a:xfrm>
            <a:off x="113330" y="4704167"/>
            <a:ext cx="1941476" cy="33116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2" name="object 10"/>
          <p:cNvSpPr/>
          <p:nvPr/>
        </p:nvSpPr>
        <p:spPr>
          <a:xfrm>
            <a:off x="704556" y="4744877"/>
            <a:ext cx="1941476" cy="331166"/>
          </a:xfrm>
          <a:custGeom>
            <a:avLst/>
            <a:gdLst/>
            <a:ahLst/>
            <a:cxnLst/>
            <a:rect l="l" t="t" r="r" b="b"/>
            <a:pathLst>
              <a:path w="3439795" h="586740">
                <a:moveTo>
                  <a:pt x="0" y="97790"/>
                </a:moveTo>
                <a:lnTo>
                  <a:pt x="7684" y="59723"/>
                </a:lnTo>
                <a:lnTo>
                  <a:pt x="28640" y="28640"/>
                </a:lnTo>
                <a:lnTo>
                  <a:pt x="59723" y="7684"/>
                </a:lnTo>
                <a:lnTo>
                  <a:pt x="97789" y="0"/>
                </a:lnTo>
                <a:lnTo>
                  <a:pt x="3341878" y="0"/>
                </a:lnTo>
                <a:lnTo>
                  <a:pt x="3379928" y="7684"/>
                </a:lnTo>
                <a:lnTo>
                  <a:pt x="3411013" y="28640"/>
                </a:lnTo>
                <a:lnTo>
                  <a:pt x="3431978" y="59723"/>
                </a:lnTo>
                <a:lnTo>
                  <a:pt x="3439667" y="97790"/>
                </a:lnTo>
                <a:lnTo>
                  <a:pt x="3439667" y="488950"/>
                </a:lnTo>
                <a:lnTo>
                  <a:pt x="3431978" y="527011"/>
                </a:lnTo>
                <a:lnTo>
                  <a:pt x="3411013" y="558095"/>
                </a:lnTo>
                <a:lnTo>
                  <a:pt x="3379928" y="579054"/>
                </a:lnTo>
                <a:lnTo>
                  <a:pt x="3341878" y="586740"/>
                </a:lnTo>
                <a:lnTo>
                  <a:pt x="97789" y="586740"/>
                </a:lnTo>
                <a:lnTo>
                  <a:pt x="59723" y="579054"/>
                </a:lnTo>
                <a:lnTo>
                  <a:pt x="28640" y="558095"/>
                </a:lnTo>
                <a:lnTo>
                  <a:pt x="7684" y="527011"/>
                </a:lnTo>
                <a:lnTo>
                  <a:pt x="0" y="488950"/>
                </a:lnTo>
                <a:lnTo>
                  <a:pt x="0" y="97790"/>
                </a:lnTo>
                <a:close/>
              </a:path>
            </a:pathLst>
          </a:custGeom>
          <a:ln w="9144">
            <a:noFill/>
          </a:ln>
        </p:spPr>
        <p:txBody>
          <a:bodyPr wrap="square" lIns="0" tIns="0" rIns="0" bIns="0" rtlCol="0"/>
          <a:lstStyle/>
          <a:p>
            <a:endParaRPr sz="597"/>
          </a:p>
        </p:txBody>
      </p:sp>
      <p:sp>
        <p:nvSpPr>
          <p:cNvPr id="53" name="object 14"/>
          <p:cNvSpPr txBox="1"/>
          <p:nvPr/>
        </p:nvSpPr>
        <p:spPr>
          <a:xfrm>
            <a:off x="108492" y="4739812"/>
            <a:ext cx="1946314" cy="253391"/>
          </a:xfrm>
          <a:prstGeom prst="rect">
            <a:avLst/>
          </a:prstGeom>
        </p:spPr>
        <p:txBody>
          <a:bodyPr vert="horz" wrap="square" lIns="0" tIns="7168" rIns="0" bIns="0" rtlCol="0">
            <a:spAutoFit/>
          </a:bodyPr>
          <a:lstStyle/>
          <a:p>
            <a:pPr marL="7168">
              <a:spcBef>
                <a:spcPts val="56"/>
              </a:spcBef>
            </a:pPr>
            <a:r>
              <a:rPr lang="es-ES" sz="1600" dirty="0">
                <a:solidFill>
                  <a:schemeClr val="tx1">
                    <a:lumMod val="50000"/>
                    <a:lumOff val="50000"/>
                  </a:schemeClr>
                </a:solidFill>
                <a:latin typeface="Bebas Neue Regular" panose="00000500000000000000" pitchFamily="50" charset="0"/>
                <a:cs typeface="Carlito"/>
              </a:rPr>
              <a:t>BIOLOGICAL TRIPLE ANTIOXIDANT</a:t>
            </a:r>
            <a:endParaRPr sz="1600" dirty="0">
              <a:solidFill>
                <a:schemeClr val="tx1">
                  <a:lumMod val="50000"/>
                  <a:lumOff val="50000"/>
                </a:schemeClr>
              </a:solidFill>
              <a:latin typeface="Bebas Neue Regular" panose="00000500000000000000" pitchFamily="50" charset="0"/>
              <a:cs typeface="Carlito"/>
            </a:endParaRPr>
          </a:p>
        </p:txBody>
      </p:sp>
      <p:sp>
        <p:nvSpPr>
          <p:cNvPr id="35" name="object 35"/>
          <p:cNvSpPr txBox="1"/>
          <p:nvPr/>
        </p:nvSpPr>
        <p:spPr>
          <a:xfrm>
            <a:off x="8050975" y="1184780"/>
            <a:ext cx="1941476" cy="499544"/>
          </a:xfrm>
          <a:prstGeom prst="rect">
            <a:avLst/>
          </a:prstGeom>
        </p:spPr>
        <p:txBody>
          <a:bodyPr vert="horz" wrap="square" lIns="0" tIns="7168" rIns="0" bIns="0" rtlCol="0">
            <a:spAutoFit/>
          </a:bodyPr>
          <a:lstStyle/>
          <a:p>
            <a:pPr marL="7168" marR="2867" indent="-717" algn="ctr">
              <a:spcBef>
                <a:spcPts val="56"/>
              </a:spcBef>
            </a:pPr>
            <a:r>
              <a:rPr lang="es-ES" sz="1600" b="1" dirty="0">
                <a:latin typeface="TT Commons" panose="02000506040000020004" pitchFamily="50" charset="0"/>
                <a:cs typeface="Carlito"/>
              </a:rPr>
              <a:t>Multivitamin</a:t>
            </a:r>
            <a:r>
              <a:rPr lang="es-ES" sz="1600" dirty="0">
                <a:latin typeface="TT Commons" panose="02000506040000020004" pitchFamily="50" charset="0"/>
                <a:cs typeface="Carlito"/>
              </a:rPr>
              <a:t> eye contour</a:t>
            </a:r>
            <a:endParaRPr sz="1600" dirty="0">
              <a:latin typeface="TT Commons" panose="02000506040000020004" pitchFamily="50" charset="0"/>
              <a:cs typeface="Carlito"/>
            </a:endParaRPr>
          </a:p>
        </p:txBody>
      </p:sp>
      <p:sp>
        <p:nvSpPr>
          <p:cNvPr id="46" name="object 9"/>
          <p:cNvSpPr/>
          <p:nvPr/>
        </p:nvSpPr>
        <p:spPr>
          <a:xfrm>
            <a:off x="8050975" y="4699355"/>
            <a:ext cx="1941476" cy="33116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6" name="object 32"/>
          <p:cNvSpPr txBox="1"/>
          <p:nvPr/>
        </p:nvSpPr>
        <p:spPr>
          <a:xfrm>
            <a:off x="8175086" y="4742761"/>
            <a:ext cx="1817365" cy="253391"/>
          </a:xfrm>
          <a:prstGeom prst="rect">
            <a:avLst/>
          </a:prstGeom>
        </p:spPr>
        <p:txBody>
          <a:bodyPr vert="horz" wrap="square" lIns="0" tIns="7168" rIns="0" bIns="0" rtlCol="0">
            <a:spAutoFit/>
          </a:bodyPr>
          <a:lstStyle/>
          <a:p>
            <a:pPr marL="7168">
              <a:spcBef>
                <a:spcPts val="56"/>
              </a:spcBef>
            </a:pPr>
            <a:r>
              <a:rPr lang="es-ES" sz="1600" dirty="0">
                <a:solidFill>
                  <a:schemeClr val="tx1">
                    <a:lumMod val="50000"/>
                    <a:lumOff val="50000"/>
                  </a:schemeClr>
                </a:solidFill>
                <a:latin typeface="Bebas Neue Regular" panose="00000500000000000000" pitchFamily="50" charset="0"/>
                <a:cs typeface="Carlito"/>
              </a:rPr>
              <a:t>MULTIVITAMIN CONTOUR</a:t>
            </a:r>
            <a:endParaRPr sz="1600" dirty="0">
              <a:solidFill>
                <a:schemeClr val="tx1">
                  <a:lumMod val="50000"/>
                  <a:lumOff val="50000"/>
                </a:schemeClr>
              </a:solidFill>
              <a:latin typeface="Bebas Neue Regular" panose="00000500000000000000" pitchFamily="50" charset="0"/>
              <a:cs typeface="Carlito"/>
            </a:endParaRPr>
          </a:p>
        </p:txBody>
      </p:sp>
      <p:sp>
        <p:nvSpPr>
          <p:cNvPr id="24" name="object 24"/>
          <p:cNvSpPr txBox="1"/>
          <p:nvPr/>
        </p:nvSpPr>
        <p:spPr>
          <a:xfrm>
            <a:off x="6047819" y="1181846"/>
            <a:ext cx="1920210" cy="745697"/>
          </a:xfrm>
          <a:prstGeom prst="rect">
            <a:avLst/>
          </a:prstGeom>
        </p:spPr>
        <p:txBody>
          <a:bodyPr vert="horz" wrap="square" lIns="0" tIns="7168" rIns="0" bIns="0" rtlCol="0">
            <a:spAutoFit/>
          </a:bodyPr>
          <a:lstStyle/>
          <a:p>
            <a:pPr marL="7168" marR="2867" algn="ctr">
              <a:spcBef>
                <a:spcPts val="56"/>
              </a:spcBef>
            </a:pPr>
            <a:r>
              <a:rPr lang="es-ES" sz="1600" b="1" dirty="0">
                <a:latin typeface="TT Commons" panose="02000506040000020004" pitchFamily="50" charset="0"/>
                <a:cs typeface="Carlito"/>
              </a:rPr>
              <a:t>Hydroprotective and antioxidant</a:t>
            </a:r>
            <a:r>
              <a:rPr lang="es-ES" sz="1600" b="1" dirty="0" err="1">
                <a:latin typeface="TT Commons" panose="02000506040000020004" pitchFamily="50" charset="0"/>
                <a:cs typeface="Carlito"/>
              </a:rPr>
              <a:t> cream and gel</a:t>
            </a:r>
            <a:r>
              <a:rPr lang="es-ES" sz="1600" b="1" dirty="0">
                <a:latin typeface="TT Commons" panose="02000506040000020004" pitchFamily="50" charset="0"/>
                <a:cs typeface="Carlito"/>
              </a:rPr>
              <a:t> </a:t>
            </a:r>
            <a:endParaRPr sz="1600" dirty="0">
              <a:latin typeface="TT Commons" panose="02000506040000020004" pitchFamily="50" charset="0"/>
              <a:cs typeface="Carlito"/>
            </a:endParaRPr>
          </a:p>
        </p:txBody>
      </p:sp>
      <p:sp>
        <p:nvSpPr>
          <p:cNvPr id="47" name="object 9"/>
          <p:cNvSpPr/>
          <p:nvPr/>
        </p:nvSpPr>
        <p:spPr>
          <a:xfrm>
            <a:off x="6026554" y="4699355"/>
            <a:ext cx="1941476" cy="33116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4" name="object 20"/>
          <p:cNvSpPr txBox="1"/>
          <p:nvPr/>
        </p:nvSpPr>
        <p:spPr>
          <a:xfrm>
            <a:off x="6047820" y="4736879"/>
            <a:ext cx="2145386" cy="253391"/>
          </a:xfrm>
          <a:prstGeom prst="rect">
            <a:avLst/>
          </a:prstGeom>
        </p:spPr>
        <p:txBody>
          <a:bodyPr vert="horz" wrap="square" lIns="0" tIns="7168" rIns="0" bIns="0" rtlCol="0">
            <a:spAutoFit/>
          </a:bodyPr>
          <a:lstStyle/>
          <a:p>
            <a:pPr marL="7168">
              <a:spcBef>
                <a:spcPts val="56"/>
              </a:spcBef>
            </a:pPr>
            <a:r>
              <a:rPr lang="es-ES" sz="1600" dirty="0">
                <a:solidFill>
                  <a:schemeClr val="tx1">
                    <a:lumMod val="50000"/>
                    <a:lumOff val="50000"/>
                  </a:schemeClr>
                </a:solidFill>
                <a:latin typeface="Bebas Neue Regular" panose="00000500000000000000" pitchFamily="50" charset="0"/>
                <a:cs typeface="Carlito"/>
              </a:rPr>
              <a:t>GEL/ HYDROPROTECTIVE CREAM</a:t>
            </a:r>
            <a:endParaRPr sz="1600" dirty="0">
              <a:solidFill>
                <a:schemeClr val="tx1">
                  <a:lumMod val="50000"/>
                  <a:lumOff val="50000"/>
                </a:schemeClr>
              </a:solidFill>
              <a:latin typeface="Bebas Neue Regular" panose="00000500000000000000" pitchFamily="50" charset="0"/>
              <a:cs typeface="Carlito"/>
            </a:endParaRPr>
          </a:p>
        </p:txBody>
      </p:sp>
      <p:sp>
        <p:nvSpPr>
          <p:cNvPr id="25" name="object 25"/>
          <p:cNvSpPr txBox="1"/>
          <p:nvPr/>
        </p:nvSpPr>
        <p:spPr>
          <a:xfrm>
            <a:off x="4002713" y="1185261"/>
            <a:ext cx="1896638" cy="499681"/>
          </a:xfrm>
          <a:prstGeom prst="rect">
            <a:avLst/>
          </a:prstGeom>
        </p:spPr>
        <p:txBody>
          <a:bodyPr vert="horz" wrap="square" lIns="0" tIns="7168" rIns="0" bIns="0" rtlCol="0">
            <a:spAutoFit/>
          </a:bodyPr>
          <a:lstStyle/>
          <a:p>
            <a:pPr marL="6810" marR="2867" indent="2867" algn="ctr">
              <a:spcBef>
                <a:spcPts val="56"/>
              </a:spcBef>
            </a:pPr>
            <a:r>
              <a:rPr lang="es-ES" sz="1600" b="1" dirty="0" err="1" smtClean="0">
                <a:latin typeface="TT Commons" panose="02000506040000020004" pitchFamily="50" charset="0"/>
                <a:cs typeface="Carlito"/>
              </a:rPr>
              <a:t>Antioxidant</a:t>
            </a:r>
            <a:r>
              <a:rPr lang="es-ES" sz="1600" b="1" dirty="0" smtClean="0">
                <a:latin typeface="TT Commons" panose="02000506040000020004" pitchFamily="50" charset="0"/>
                <a:cs typeface="Carlito"/>
              </a:rPr>
              <a:t> Protector </a:t>
            </a:r>
            <a:r>
              <a:rPr lang="es-ES" sz="1600" b="1" dirty="0" err="1" smtClean="0">
                <a:latin typeface="TT Commons" panose="02000506040000020004" pitchFamily="50" charset="0"/>
                <a:cs typeface="Carlito"/>
              </a:rPr>
              <a:t>Complex</a:t>
            </a:r>
            <a:endParaRPr sz="1600" dirty="0">
              <a:latin typeface="TT Commons" panose="02000506040000020004" pitchFamily="50" charset="0"/>
              <a:cs typeface="Carlito"/>
            </a:endParaRPr>
          </a:p>
        </p:txBody>
      </p:sp>
      <p:sp>
        <p:nvSpPr>
          <p:cNvPr id="48" name="object 9"/>
          <p:cNvSpPr/>
          <p:nvPr/>
        </p:nvSpPr>
        <p:spPr>
          <a:xfrm>
            <a:off x="3991677" y="4699356"/>
            <a:ext cx="1941476" cy="33116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5" name="object 26"/>
          <p:cNvSpPr txBox="1"/>
          <p:nvPr/>
        </p:nvSpPr>
        <p:spPr>
          <a:xfrm>
            <a:off x="4039765" y="4728072"/>
            <a:ext cx="1889614" cy="253391"/>
          </a:xfrm>
          <a:prstGeom prst="rect">
            <a:avLst/>
          </a:prstGeom>
        </p:spPr>
        <p:txBody>
          <a:bodyPr vert="horz" wrap="square" lIns="0" tIns="7168" rIns="0" bIns="0" rtlCol="0">
            <a:spAutoFit/>
          </a:bodyPr>
          <a:lstStyle/>
          <a:p>
            <a:pPr marL="7168">
              <a:spcBef>
                <a:spcPts val="56"/>
              </a:spcBef>
            </a:pPr>
            <a:r>
              <a:rPr lang="es-ES" sz="1600" dirty="0">
                <a:solidFill>
                  <a:schemeClr val="tx1">
                    <a:lumMod val="50000"/>
                    <a:lumOff val="50000"/>
                  </a:schemeClr>
                </a:solidFill>
                <a:latin typeface="Bebas Neue Regular" panose="00000500000000000000" pitchFamily="50" charset="0"/>
                <a:cs typeface="Carlito"/>
              </a:rPr>
              <a:t>BLAST C ANTIOXIDANT CREAM</a:t>
            </a:r>
            <a:endParaRPr sz="1600" dirty="0">
              <a:solidFill>
                <a:schemeClr val="tx1">
                  <a:lumMod val="50000"/>
                  <a:lumOff val="50000"/>
                </a:schemeClr>
              </a:solidFill>
              <a:latin typeface="Bebas Neue Regular" panose="00000500000000000000" pitchFamily="50" charset="0"/>
              <a:cs typeface="Carlito"/>
            </a:endParaRPr>
          </a:p>
        </p:txBody>
      </p:sp>
      <p:sp>
        <p:nvSpPr>
          <p:cNvPr id="28" name="object 9"/>
          <p:cNvSpPr/>
          <p:nvPr/>
        </p:nvSpPr>
        <p:spPr>
          <a:xfrm>
            <a:off x="2148208" y="4692426"/>
            <a:ext cx="1760525" cy="33116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38" name="object 14"/>
          <p:cNvSpPr txBox="1"/>
          <p:nvPr/>
        </p:nvSpPr>
        <p:spPr>
          <a:xfrm>
            <a:off x="2056399" y="4728071"/>
            <a:ext cx="1946314" cy="25339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BLAST C VELVET SERUM</a:t>
            </a:r>
            <a:endParaRPr sz="1600" dirty="0">
              <a:solidFill>
                <a:schemeClr val="tx1">
                  <a:lumMod val="50000"/>
                  <a:lumOff val="50000"/>
                </a:schemeClr>
              </a:solidFill>
              <a:latin typeface="Bebas Neue Regular" panose="00000500000000000000" pitchFamily="50" charset="0"/>
              <a:cs typeface="Carlito"/>
            </a:endParaRPr>
          </a:p>
        </p:txBody>
      </p:sp>
      <p:sp>
        <p:nvSpPr>
          <p:cNvPr id="39" name="object 23"/>
          <p:cNvSpPr txBox="1"/>
          <p:nvPr/>
        </p:nvSpPr>
        <p:spPr>
          <a:xfrm>
            <a:off x="1906819" y="1181846"/>
            <a:ext cx="1941476" cy="512505"/>
          </a:xfrm>
          <a:prstGeom prst="rect">
            <a:avLst/>
          </a:prstGeom>
        </p:spPr>
        <p:txBody>
          <a:bodyPr vert="horz" wrap="square" lIns="0" tIns="7168" rIns="0" bIns="0" rtlCol="0">
            <a:spAutoFit/>
          </a:bodyPr>
          <a:lstStyle/>
          <a:p>
            <a:pPr marL="6810" marR="2867" indent="2867" algn="ctr">
              <a:spcBef>
                <a:spcPts val="56"/>
              </a:spcBef>
            </a:pPr>
            <a:r>
              <a:rPr lang="es-ES" sz="1600" b="1" dirty="0" err="1">
                <a:latin typeface="TT Commons" panose="02000506040000020004" pitchFamily="50" charset="0"/>
                <a:cs typeface="Carlito"/>
              </a:rPr>
              <a:t>Serum</a:t>
            </a:r>
            <a:r>
              <a:rPr lang="es-ES" sz="1600" b="1" dirty="0">
                <a:latin typeface="TT Commons" panose="02000506040000020004" pitchFamily="50" charset="0"/>
                <a:cs typeface="Carlito"/>
              </a:rPr>
              <a:t> Triple</a:t>
            </a:r>
          </a:p>
          <a:p>
            <a:pPr marL="6810" marR="2867" indent="2867" algn="ctr">
              <a:spcBef>
                <a:spcPts val="56"/>
              </a:spcBef>
            </a:pPr>
            <a:r>
              <a:rPr lang="es-ES" sz="1600" b="1" dirty="0" err="1" smtClean="0">
                <a:latin typeface="TT Commons" panose="02000506040000020004" pitchFamily="50" charset="0"/>
                <a:cs typeface="Carlito"/>
              </a:rPr>
              <a:t>Iluminator</a:t>
            </a:r>
            <a:r>
              <a:rPr lang="es-ES" sz="1600" b="1" dirty="0" smtClean="0">
                <a:latin typeface="TT Commons" panose="02000506040000020004" pitchFamily="50" charset="0"/>
                <a:cs typeface="Carlito"/>
              </a:rPr>
              <a:t> </a:t>
            </a:r>
            <a:r>
              <a:rPr lang="es-ES" sz="1600" b="1" i="1" dirty="0" err="1" smtClean="0">
                <a:latin typeface="TT Commons" panose="02000506040000020004" pitchFamily="50" charset="0"/>
                <a:cs typeface="Carlito"/>
              </a:rPr>
              <a:t>Antioxidan</a:t>
            </a:r>
            <a:r>
              <a:rPr lang="es-ES" sz="1600" b="1" dirty="0" err="1" smtClean="0">
                <a:latin typeface="TT Commons" panose="02000506040000020004" pitchFamily="50" charset="0"/>
                <a:cs typeface="Carlito"/>
              </a:rPr>
              <a:t>t</a:t>
            </a:r>
            <a:endParaRPr sz="1600" b="1" dirty="0">
              <a:latin typeface="TT Commons" panose="02000506040000020004" pitchFamily="50" charset="0"/>
              <a:cs typeface="Carlito"/>
            </a:endParaRPr>
          </a:p>
        </p:txBody>
      </p:sp>
      <p:pic>
        <p:nvPicPr>
          <p:cNvPr id="40" name="Imagen 39"/>
          <p:cNvPicPr>
            <a:picLocks noChangeAspect="1"/>
          </p:cNvPicPr>
          <p:nvPr/>
        </p:nvPicPr>
        <p:blipFill rotWithShape="1">
          <a:blip r:embed="rId2" cstate="print">
            <a:extLst>
              <a:ext uri="{28A0092B-C50C-407E-A947-70E740481C1C}">
                <a14:useLocalDpi xmlns:a14="http://schemas.microsoft.com/office/drawing/2010/main" val="0"/>
              </a:ext>
            </a:extLst>
          </a:blip>
          <a:srcRect r="54887"/>
          <a:stretch/>
        </p:blipFill>
        <p:spPr>
          <a:xfrm>
            <a:off x="2459049" y="2111517"/>
            <a:ext cx="857679" cy="2322888"/>
          </a:xfrm>
          <a:prstGeom prst="rect">
            <a:avLst/>
          </a:prstGeom>
        </p:spPr>
      </p:pic>
      <p:pic>
        <p:nvPicPr>
          <p:cNvPr id="43" name="Imagen 42"/>
          <p:cNvPicPr>
            <a:picLocks noChangeAspect="1"/>
          </p:cNvPicPr>
          <p:nvPr/>
        </p:nvPicPr>
        <p:blipFill rotWithShape="1">
          <a:blip r:embed="rId3" cstate="print">
            <a:extLst>
              <a:ext uri="{28A0092B-C50C-407E-A947-70E740481C1C}">
                <a14:useLocalDpi xmlns:a14="http://schemas.microsoft.com/office/drawing/2010/main" val="0"/>
              </a:ext>
            </a:extLst>
          </a:blip>
          <a:srcRect l="40798" t="25133" r="48274" b="20772"/>
          <a:stretch/>
        </p:blipFill>
        <p:spPr>
          <a:xfrm>
            <a:off x="8754394" y="2280642"/>
            <a:ext cx="660081" cy="2178268"/>
          </a:xfrm>
          <a:prstGeom prst="rect">
            <a:avLst/>
          </a:prstGeom>
        </p:spPr>
      </p:pic>
      <p:pic>
        <p:nvPicPr>
          <p:cNvPr id="57" name="Imagen 56"/>
          <p:cNvPicPr>
            <a:picLocks noChangeAspect="1"/>
          </p:cNvPicPr>
          <p:nvPr/>
        </p:nvPicPr>
        <p:blipFill rotWithShape="1">
          <a:blip r:embed="rId4" cstate="print">
            <a:extLst>
              <a:ext uri="{28A0092B-C50C-407E-A947-70E740481C1C}">
                <a14:useLocalDpi xmlns:a14="http://schemas.microsoft.com/office/drawing/2010/main" val="0"/>
              </a:ext>
            </a:extLst>
          </a:blip>
          <a:srcRect t="25279" r="55673" b="17348"/>
          <a:stretch/>
        </p:blipFill>
        <p:spPr>
          <a:xfrm>
            <a:off x="399480" y="2124122"/>
            <a:ext cx="1388711" cy="2310283"/>
          </a:xfrm>
          <a:prstGeom prst="rect">
            <a:avLst/>
          </a:prstGeom>
        </p:spPr>
      </p:pic>
      <p:pic>
        <p:nvPicPr>
          <p:cNvPr id="59" name="Gráfico 3">
            <a:extLst>
              <a:ext uri="{FF2B5EF4-FFF2-40B4-BE49-F238E27FC236}">
                <a16:creationId xmlns:a16="http://schemas.microsoft.com/office/drawing/2014/main" id="{81C57356-6826-494D-B4BD-F1D9A35494CF}"/>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4039765" y="3198054"/>
            <a:ext cx="1721552" cy="1260856"/>
          </a:xfrm>
          <a:prstGeom prst="rect">
            <a:avLst/>
          </a:prstGeom>
        </p:spPr>
      </p:pic>
      <p:pic>
        <p:nvPicPr>
          <p:cNvPr id="26" name="Imagen 25"/>
          <p:cNvPicPr>
            <a:picLocks noChangeAspect="1"/>
          </p:cNvPicPr>
          <p:nvPr/>
        </p:nvPicPr>
        <p:blipFill rotWithShape="1">
          <a:blip r:embed="rId8" cstate="print">
            <a:extLst>
              <a:ext uri="{28A0092B-C50C-407E-A947-70E740481C1C}">
                <a14:useLocalDpi xmlns:a14="http://schemas.microsoft.com/office/drawing/2010/main" val="0"/>
              </a:ext>
            </a:extLst>
          </a:blip>
          <a:srcRect l="-1" r="56045"/>
          <a:stretch/>
        </p:blipFill>
        <p:spPr>
          <a:xfrm>
            <a:off x="6086099" y="1908047"/>
            <a:ext cx="1000850" cy="2729827"/>
          </a:xfrm>
          <a:prstGeom prst="rect">
            <a:avLst/>
          </a:prstGeom>
        </p:spPr>
      </p:pic>
      <p:pic>
        <p:nvPicPr>
          <p:cNvPr id="27" name="Imagen 26"/>
          <p:cNvPicPr>
            <a:picLocks noChangeAspect="1"/>
          </p:cNvPicPr>
          <p:nvPr/>
        </p:nvPicPr>
        <p:blipFill rotWithShape="1">
          <a:blip r:embed="rId9" cstate="print">
            <a:extLst>
              <a:ext uri="{28A0092B-C50C-407E-A947-70E740481C1C}">
                <a14:useLocalDpi xmlns:a14="http://schemas.microsoft.com/office/drawing/2010/main" val="0"/>
              </a:ext>
            </a:extLst>
          </a:blip>
          <a:srcRect r="54533"/>
          <a:stretch/>
        </p:blipFill>
        <p:spPr>
          <a:xfrm>
            <a:off x="6717789" y="1908046"/>
            <a:ext cx="1035256" cy="2729827"/>
          </a:xfrm>
          <a:prstGeom prst="rect">
            <a:avLst/>
          </a:prstGeom>
        </p:spPr>
      </p:pic>
    </p:spTree>
    <p:extLst>
      <p:ext uri="{BB962C8B-B14F-4D97-AF65-F5344CB8AC3E}">
        <p14:creationId xmlns:p14="http://schemas.microsoft.com/office/powerpoint/2010/main" val="28689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txBox="1"/>
          <p:nvPr/>
        </p:nvSpPr>
        <p:spPr>
          <a:xfrm>
            <a:off x="42504" y="1183377"/>
            <a:ext cx="1628985" cy="745902"/>
          </a:xfrm>
          <a:prstGeom prst="rect">
            <a:avLst/>
          </a:prstGeom>
        </p:spPr>
        <p:txBody>
          <a:bodyPr vert="horz" wrap="square" lIns="0" tIns="7168" rIns="0" bIns="0" rtlCol="0">
            <a:spAutoFit/>
          </a:bodyPr>
          <a:lstStyle/>
          <a:p>
            <a:pPr marL="6810" marR="2867" indent="2867" algn="ctr">
              <a:spcBef>
                <a:spcPts val="56"/>
              </a:spcBef>
            </a:pPr>
            <a:r>
              <a:rPr lang="es-ES" sz="1600" b="1" dirty="0">
                <a:latin typeface="TT Commons" panose="02000506040000020004" pitchFamily="50" charset="0"/>
                <a:cs typeface="Carlito"/>
              </a:rPr>
              <a:t>Triple </a:t>
            </a:r>
            <a:r>
              <a:rPr lang="es-ES" sz="1600" b="1" dirty="0" err="1">
                <a:latin typeface="TT Commons" panose="02000506040000020004" pitchFamily="50" charset="0"/>
                <a:cs typeface="Carlito"/>
              </a:rPr>
              <a:t>Serum</a:t>
            </a:r>
            <a:r>
              <a:rPr lang="es-ES" sz="1600" b="1" dirty="0">
                <a:latin typeface="TT Commons" panose="02000506040000020004" pitchFamily="50" charset="0"/>
                <a:cs typeface="Carlito"/>
              </a:rPr>
              <a:t> </a:t>
            </a:r>
            <a:r>
              <a:rPr lang="es-ES" sz="1600" b="1" dirty="0" err="1">
                <a:latin typeface="TT Commons" panose="02000506040000020004" pitchFamily="50" charset="0"/>
                <a:cs typeface="Carlito"/>
              </a:rPr>
              <a:t>Intensive</a:t>
            </a:r>
            <a:r>
              <a:rPr lang="es-ES" sz="1600" b="1" dirty="0">
                <a:latin typeface="TT Commons" panose="02000506040000020004" pitchFamily="50" charset="0"/>
                <a:cs typeface="Carlito"/>
              </a:rPr>
              <a:t> </a:t>
            </a:r>
            <a:r>
              <a:rPr lang="es-ES" sz="1600" b="1" dirty="0" err="1">
                <a:latin typeface="TT Commons" panose="02000506040000020004" pitchFamily="50" charset="0"/>
                <a:cs typeface="Carlito"/>
              </a:rPr>
              <a:t>Antioxidant</a:t>
            </a:r>
            <a:endParaRPr lang="es-ES" sz="1600" b="1" dirty="0">
              <a:latin typeface="TT Commons" panose="02000506040000020004" pitchFamily="50" charset="0"/>
              <a:cs typeface="Carlito"/>
            </a:endParaRPr>
          </a:p>
        </p:txBody>
      </p:sp>
      <p:sp>
        <p:nvSpPr>
          <p:cNvPr id="42" name="Título 41"/>
          <p:cNvSpPr>
            <a:spLocks noGrp="1"/>
          </p:cNvSpPr>
          <p:nvPr>
            <p:ph type="title"/>
          </p:nvPr>
        </p:nvSpPr>
        <p:spPr>
          <a:xfrm>
            <a:off x="699717" y="444931"/>
            <a:ext cx="2819233" cy="332270"/>
          </a:xfrm>
        </p:spPr>
        <p:txBody>
          <a:bodyPr/>
          <a:lstStyle/>
          <a:p>
            <a:r>
              <a:rPr lang="es-ES" sz="2399" spc="300" dirty="0">
                <a:solidFill>
                  <a:schemeClr val="tx1"/>
                </a:solidFill>
                <a:latin typeface="Bebas Neue Regular" panose="00000500000000000000" pitchFamily="50" charset="0"/>
              </a:rPr>
              <a:t>CVITAL </a:t>
            </a:r>
            <a:r>
              <a:rPr lang="es-ES" sz="2399" spc="300" dirty="0" smtClean="0">
                <a:solidFill>
                  <a:schemeClr val="tx1"/>
                </a:solidFill>
                <a:latin typeface="Bebas Neue Regular" panose="00000500000000000000" pitchFamily="50" charset="0"/>
              </a:rPr>
              <a:t>line </a:t>
            </a:r>
            <a:r>
              <a:rPr lang="es-ES" sz="2399" spc="300" dirty="0" err="1" smtClean="0">
                <a:solidFill>
                  <a:schemeClr val="tx1"/>
                </a:solidFill>
                <a:latin typeface="Bebas Neue Regular" panose="00000500000000000000" pitchFamily="50" charset="0"/>
              </a:rPr>
              <a:t>products</a:t>
            </a:r>
            <a:endParaRPr lang="es-ES" sz="2399" spc="300" dirty="0">
              <a:solidFill>
                <a:schemeClr val="tx1"/>
              </a:solidFill>
              <a:latin typeface="Bebas Neue Regular" panose="00000500000000000000" pitchFamily="50" charset="0"/>
            </a:endParaRPr>
          </a:p>
        </p:txBody>
      </p:sp>
      <p:sp>
        <p:nvSpPr>
          <p:cNvPr id="51" name="object 9"/>
          <p:cNvSpPr/>
          <p:nvPr/>
        </p:nvSpPr>
        <p:spPr>
          <a:xfrm>
            <a:off x="183456" y="4704167"/>
            <a:ext cx="1445243" cy="53532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2" name="object 10"/>
          <p:cNvSpPr/>
          <p:nvPr/>
        </p:nvSpPr>
        <p:spPr>
          <a:xfrm>
            <a:off x="704556" y="4744877"/>
            <a:ext cx="1941476" cy="331166"/>
          </a:xfrm>
          <a:custGeom>
            <a:avLst/>
            <a:gdLst/>
            <a:ahLst/>
            <a:cxnLst/>
            <a:rect l="l" t="t" r="r" b="b"/>
            <a:pathLst>
              <a:path w="3439795" h="586740">
                <a:moveTo>
                  <a:pt x="0" y="97790"/>
                </a:moveTo>
                <a:lnTo>
                  <a:pt x="7684" y="59723"/>
                </a:lnTo>
                <a:lnTo>
                  <a:pt x="28640" y="28640"/>
                </a:lnTo>
                <a:lnTo>
                  <a:pt x="59723" y="7684"/>
                </a:lnTo>
                <a:lnTo>
                  <a:pt x="97789" y="0"/>
                </a:lnTo>
                <a:lnTo>
                  <a:pt x="3341878" y="0"/>
                </a:lnTo>
                <a:lnTo>
                  <a:pt x="3379928" y="7684"/>
                </a:lnTo>
                <a:lnTo>
                  <a:pt x="3411013" y="28640"/>
                </a:lnTo>
                <a:lnTo>
                  <a:pt x="3431978" y="59723"/>
                </a:lnTo>
                <a:lnTo>
                  <a:pt x="3439667" y="97790"/>
                </a:lnTo>
                <a:lnTo>
                  <a:pt x="3439667" y="488950"/>
                </a:lnTo>
                <a:lnTo>
                  <a:pt x="3431978" y="527011"/>
                </a:lnTo>
                <a:lnTo>
                  <a:pt x="3411013" y="558095"/>
                </a:lnTo>
                <a:lnTo>
                  <a:pt x="3379928" y="579054"/>
                </a:lnTo>
                <a:lnTo>
                  <a:pt x="3341878" y="586740"/>
                </a:lnTo>
                <a:lnTo>
                  <a:pt x="97789" y="586740"/>
                </a:lnTo>
                <a:lnTo>
                  <a:pt x="59723" y="579054"/>
                </a:lnTo>
                <a:lnTo>
                  <a:pt x="28640" y="558095"/>
                </a:lnTo>
                <a:lnTo>
                  <a:pt x="7684" y="527011"/>
                </a:lnTo>
                <a:lnTo>
                  <a:pt x="0" y="488950"/>
                </a:lnTo>
                <a:lnTo>
                  <a:pt x="0" y="97790"/>
                </a:lnTo>
                <a:close/>
              </a:path>
            </a:pathLst>
          </a:custGeom>
          <a:ln w="9144">
            <a:noFill/>
          </a:ln>
        </p:spPr>
        <p:txBody>
          <a:bodyPr wrap="square" lIns="0" tIns="0" rIns="0" bIns="0" rtlCol="0"/>
          <a:lstStyle/>
          <a:p>
            <a:endParaRPr sz="597"/>
          </a:p>
        </p:txBody>
      </p:sp>
      <p:sp>
        <p:nvSpPr>
          <p:cNvPr id="53" name="object 14"/>
          <p:cNvSpPr txBox="1"/>
          <p:nvPr/>
        </p:nvSpPr>
        <p:spPr>
          <a:xfrm>
            <a:off x="108492" y="4739812"/>
            <a:ext cx="1587132"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BIOLOGICAL TRIPLE ANTIOXIDANT</a:t>
            </a:r>
            <a:endParaRPr sz="1600" dirty="0">
              <a:solidFill>
                <a:schemeClr val="tx1">
                  <a:lumMod val="50000"/>
                  <a:lumOff val="50000"/>
                </a:schemeClr>
              </a:solidFill>
              <a:latin typeface="Bebas Neue Regular" panose="00000500000000000000" pitchFamily="50" charset="0"/>
              <a:cs typeface="Carlito"/>
            </a:endParaRPr>
          </a:p>
        </p:txBody>
      </p:sp>
      <p:sp>
        <p:nvSpPr>
          <p:cNvPr id="35" name="object 35"/>
          <p:cNvSpPr txBox="1"/>
          <p:nvPr/>
        </p:nvSpPr>
        <p:spPr>
          <a:xfrm>
            <a:off x="8113696" y="1191676"/>
            <a:ext cx="1941476" cy="499544"/>
          </a:xfrm>
          <a:prstGeom prst="rect">
            <a:avLst/>
          </a:prstGeom>
        </p:spPr>
        <p:txBody>
          <a:bodyPr vert="horz" wrap="square" lIns="0" tIns="7168" rIns="0" bIns="0" rtlCol="0">
            <a:spAutoFit/>
          </a:bodyPr>
          <a:lstStyle/>
          <a:p>
            <a:pPr marL="7168" marR="2867" indent="-717" algn="ctr">
              <a:spcBef>
                <a:spcPts val="56"/>
              </a:spcBef>
            </a:pPr>
            <a:r>
              <a:rPr lang="es-ES" sz="1600" b="1" dirty="0" err="1">
                <a:latin typeface="TT Commons" panose="02000506040000020004" pitchFamily="50" charset="0"/>
                <a:cs typeface="Carlito"/>
              </a:rPr>
              <a:t>Multivitamin</a:t>
            </a:r>
            <a:r>
              <a:rPr lang="es-ES" sz="1600" dirty="0">
                <a:latin typeface="TT Commons" panose="02000506040000020004" pitchFamily="50" charset="0"/>
                <a:cs typeface="Carlito"/>
              </a:rPr>
              <a:t> </a:t>
            </a:r>
            <a:r>
              <a:rPr lang="es-ES" sz="1600" dirty="0" err="1">
                <a:latin typeface="TT Commons" panose="02000506040000020004" pitchFamily="50" charset="0"/>
                <a:cs typeface="Carlito"/>
              </a:rPr>
              <a:t>eye</a:t>
            </a:r>
            <a:r>
              <a:rPr lang="es-ES" sz="1600" dirty="0">
                <a:latin typeface="TT Commons" panose="02000506040000020004" pitchFamily="50" charset="0"/>
                <a:cs typeface="Carlito"/>
              </a:rPr>
              <a:t> </a:t>
            </a:r>
            <a:r>
              <a:rPr lang="es-ES" sz="1600" dirty="0" err="1">
                <a:latin typeface="TT Commons" panose="02000506040000020004" pitchFamily="50" charset="0"/>
                <a:cs typeface="Carlito"/>
              </a:rPr>
              <a:t>contour</a:t>
            </a:r>
            <a:endParaRPr lang="es-ES" sz="1600" dirty="0">
              <a:latin typeface="TT Commons" panose="02000506040000020004" pitchFamily="50" charset="0"/>
              <a:cs typeface="Carlito"/>
            </a:endParaRPr>
          </a:p>
        </p:txBody>
      </p:sp>
      <p:sp>
        <p:nvSpPr>
          <p:cNvPr id="46" name="object 9"/>
          <p:cNvSpPr/>
          <p:nvPr/>
        </p:nvSpPr>
        <p:spPr>
          <a:xfrm>
            <a:off x="8406651" y="4685539"/>
            <a:ext cx="1297402" cy="528397"/>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6" name="object 32"/>
          <p:cNvSpPr txBox="1"/>
          <p:nvPr/>
        </p:nvSpPr>
        <p:spPr>
          <a:xfrm>
            <a:off x="8406650" y="4728946"/>
            <a:ext cx="1297402"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CONTORNO MULTIVITAMÍNICO</a:t>
            </a:r>
            <a:endParaRPr sz="1600" dirty="0">
              <a:solidFill>
                <a:schemeClr val="tx1">
                  <a:lumMod val="50000"/>
                  <a:lumOff val="50000"/>
                </a:schemeClr>
              </a:solidFill>
              <a:latin typeface="Bebas Neue Regular" panose="00000500000000000000" pitchFamily="50" charset="0"/>
              <a:cs typeface="Carlito"/>
            </a:endParaRPr>
          </a:p>
        </p:txBody>
      </p:sp>
      <p:sp>
        <p:nvSpPr>
          <p:cNvPr id="24" name="object 24"/>
          <p:cNvSpPr txBox="1"/>
          <p:nvPr/>
        </p:nvSpPr>
        <p:spPr>
          <a:xfrm>
            <a:off x="6742146" y="1183377"/>
            <a:ext cx="1512732" cy="745697"/>
          </a:xfrm>
          <a:prstGeom prst="rect">
            <a:avLst/>
          </a:prstGeom>
        </p:spPr>
        <p:txBody>
          <a:bodyPr vert="horz" wrap="square" lIns="0" tIns="7168" rIns="0" bIns="0" rtlCol="0">
            <a:spAutoFit/>
          </a:bodyPr>
          <a:lstStyle/>
          <a:p>
            <a:pPr marL="7168" marR="2867" algn="ctr">
              <a:spcBef>
                <a:spcPts val="56"/>
              </a:spcBef>
            </a:pPr>
            <a:r>
              <a:rPr lang="en-US" sz="1600" b="1" dirty="0" err="1">
                <a:latin typeface="TT Commons" panose="02000506040000020004" pitchFamily="50" charset="0"/>
                <a:cs typeface="Carlito"/>
              </a:rPr>
              <a:t>Hydroprotective</a:t>
            </a:r>
            <a:r>
              <a:rPr lang="en-US" sz="1600" b="1" dirty="0">
                <a:latin typeface="TT Commons" panose="02000506040000020004" pitchFamily="50" charset="0"/>
                <a:cs typeface="Carlito"/>
              </a:rPr>
              <a:t> and antioxidant cream and gel </a:t>
            </a:r>
            <a:endParaRPr lang="en-US" sz="1600" dirty="0">
              <a:latin typeface="TT Commons" panose="02000506040000020004" pitchFamily="50" charset="0"/>
              <a:cs typeface="Carlito"/>
            </a:endParaRPr>
          </a:p>
        </p:txBody>
      </p:sp>
      <p:grpSp>
        <p:nvGrpSpPr>
          <p:cNvPr id="2" name="Grupo 1"/>
          <p:cNvGrpSpPr/>
          <p:nvPr/>
        </p:nvGrpSpPr>
        <p:grpSpPr>
          <a:xfrm>
            <a:off x="6789574" y="4655769"/>
            <a:ext cx="1357702" cy="550030"/>
            <a:chOff x="6026554" y="4699354"/>
            <a:chExt cx="1357702" cy="550030"/>
          </a:xfrm>
        </p:grpSpPr>
        <p:sp>
          <p:nvSpPr>
            <p:cNvPr id="47" name="object 9"/>
            <p:cNvSpPr/>
            <p:nvPr/>
          </p:nvSpPr>
          <p:spPr>
            <a:xfrm>
              <a:off x="6026554" y="4699354"/>
              <a:ext cx="1357702" cy="550029"/>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4" name="object 20"/>
            <p:cNvSpPr txBox="1"/>
            <p:nvPr/>
          </p:nvSpPr>
          <p:spPr>
            <a:xfrm>
              <a:off x="6047820" y="4736879"/>
              <a:ext cx="1336436" cy="512505"/>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GEL / CREMA </a:t>
              </a:r>
              <a:endParaRPr lang="es-ES" sz="1600" dirty="0" smtClean="0">
                <a:solidFill>
                  <a:schemeClr val="tx1">
                    <a:lumMod val="50000"/>
                    <a:lumOff val="50000"/>
                  </a:schemeClr>
                </a:solidFill>
                <a:latin typeface="Bebas Neue Regular" panose="00000500000000000000" pitchFamily="50" charset="0"/>
                <a:cs typeface="Carlito"/>
              </a:endParaRPr>
            </a:p>
            <a:p>
              <a:pPr marL="7168" algn="ctr">
                <a:spcBef>
                  <a:spcPts val="56"/>
                </a:spcBef>
              </a:pPr>
              <a:r>
                <a:rPr lang="es-ES" sz="1600" dirty="0" smtClean="0">
                  <a:solidFill>
                    <a:schemeClr val="tx1">
                      <a:lumMod val="50000"/>
                      <a:lumOff val="50000"/>
                    </a:schemeClr>
                  </a:solidFill>
                  <a:latin typeface="Bebas Neue Regular" panose="00000500000000000000" pitchFamily="50" charset="0"/>
                  <a:cs typeface="Carlito"/>
                </a:rPr>
                <a:t>HIDROPROTECTOR</a:t>
              </a:r>
              <a:endParaRPr sz="1600" dirty="0">
                <a:solidFill>
                  <a:schemeClr val="tx1">
                    <a:lumMod val="50000"/>
                    <a:lumOff val="50000"/>
                  </a:schemeClr>
                </a:solidFill>
                <a:latin typeface="Bebas Neue Regular" panose="00000500000000000000" pitchFamily="50" charset="0"/>
                <a:cs typeface="Carlito"/>
              </a:endParaRPr>
            </a:p>
          </p:txBody>
        </p:sp>
      </p:grpSp>
      <p:sp>
        <p:nvSpPr>
          <p:cNvPr id="25" name="object 25"/>
          <p:cNvSpPr txBox="1"/>
          <p:nvPr/>
        </p:nvSpPr>
        <p:spPr>
          <a:xfrm>
            <a:off x="3220171" y="1184780"/>
            <a:ext cx="1552043" cy="745902"/>
          </a:xfrm>
          <a:prstGeom prst="rect">
            <a:avLst/>
          </a:prstGeom>
        </p:spPr>
        <p:txBody>
          <a:bodyPr vert="horz" wrap="square" lIns="0" tIns="7168" rIns="0" bIns="0" rtlCol="0">
            <a:spAutoFit/>
          </a:bodyPr>
          <a:lstStyle/>
          <a:p>
            <a:pPr marL="6810" marR="2867" indent="2867" algn="ctr">
              <a:spcBef>
                <a:spcPts val="56"/>
              </a:spcBef>
            </a:pPr>
            <a:r>
              <a:rPr lang="es-ES" sz="1600" b="1" dirty="0" err="1">
                <a:latin typeface="TT Commons" panose="02000506040000020004" pitchFamily="50" charset="0"/>
                <a:cs typeface="Carlito"/>
              </a:rPr>
              <a:t>Antioxidant</a:t>
            </a:r>
            <a:r>
              <a:rPr lang="es-ES" sz="1600" b="1" dirty="0">
                <a:latin typeface="TT Commons" panose="02000506040000020004" pitchFamily="50" charset="0"/>
                <a:cs typeface="Carlito"/>
              </a:rPr>
              <a:t> Protector </a:t>
            </a:r>
            <a:r>
              <a:rPr lang="es-ES" sz="1600" b="1" dirty="0" err="1">
                <a:latin typeface="TT Commons" panose="02000506040000020004" pitchFamily="50" charset="0"/>
                <a:cs typeface="Carlito"/>
              </a:rPr>
              <a:t>Complex</a:t>
            </a:r>
            <a:endParaRPr lang="es-ES" sz="1600" dirty="0">
              <a:latin typeface="TT Commons" panose="02000506040000020004" pitchFamily="50" charset="0"/>
              <a:cs typeface="Carlito"/>
            </a:endParaRPr>
          </a:p>
        </p:txBody>
      </p:sp>
      <p:sp>
        <p:nvSpPr>
          <p:cNvPr id="48" name="object 9"/>
          <p:cNvSpPr/>
          <p:nvPr/>
        </p:nvSpPr>
        <p:spPr>
          <a:xfrm>
            <a:off x="3209135" y="4698875"/>
            <a:ext cx="1448362" cy="52839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5" name="object 26"/>
          <p:cNvSpPr txBox="1"/>
          <p:nvPr/>
        </p:nvSpPr>
        <p:spPr>
          <a:xfrm>
            <a:off x="3257222" y="4727592"/>
            <a:ext cx="1400275"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BLAST C ANTIOXIDANT CREAM</a:t>
            </a:r>
            <a:endParaRPr sz="1600" dirty="0">
              <a:solidFill>
                <a:schemeClr val="tx1">
                  <a:lumMod val="50000"/>
                  <a:lumOff val="50000"/>
                </a:schemeClr>
              </a:solidFill>
              <a:latin typeface="Bebas Neue Regular" panose="00000500000000000000" pitchFamily="50" charset="0"/>
              <a:cs typeface="Carlito"/>
            </a:endParaRPr>
          </a:p>
        </p:txBody>
      </p:sp>
      <p:sp>
        <p:nvSpPr>
          <p:cNvPr id="28" name="object 9"/>
          <p:cNvSpPr/>
          <p:nvPr/>
        </p:nvSpPr>
        <p:spPr>
          <a:xfrm>
            <a:off x="1763299" y="4698062"/>
            <a:ext cx="1252242" cy="547067"/>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38" name="object 14"/>
          <p:cNvSpPr txBox="1"/>
          <p:nvPr/>
        </p:nvSpPr>
        <p:spPr>
          <a:xfrm>
            <a:off x="1671489" y="4733708"/>
            <a:ext cx="1344052"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BLAST C VELVET SERUM</a:t>
            </a:r>
            <a:endParaRPr sz="1600" dirty="0">
              <a:solidFill>
                <a:schemeClr val="tx1">
                  <a:lumMod val="50000"/>
                  <a:lumOff val="50000"/>
                </a:schemeClr>
              </a:solidFill>
              <a:latin typeface="Bebas Neue Regular" panose="00000500000000000000" pitchFamily="50" charset="0"/>
              <a:cs typeface="Carlito"/>
            </a:endParaRPr>
          </a:p>
        </p:txBody>
      </p:sp>
      <p:sp>
        <p:nvSpPr>
          <p:cNvPr id="39" name="object 23"/>
          <p:cNvSpPr txBox="1"/>
          <p:nvPr/>
        </p:nvSpPr>
        <p:spPr>
          <a:xfrm>
            <a:off x="1521909" y="1187483"/>
            <a:ext cx="1941476" cy="771550"/>
          </a:xfrm>
          <a:prstGeom prst="rect">
            <a:avLst/>
          </a:prstGeom>
        </p:spPr>
        <p:txBody>
          <a:bodyPr vert="horz" wrap="square" lIns="0" tIns="7168" rIns="0" bIns="0" rtlCol="0">
            <a:spAutoFit/>
          </a:bodyPr>
          <a:lstStyle/>
          <a:p>
            <a:pPr marL="6810" marR="2867" indent="2867" algn="ctr">
              <a:spcBef>
                <a:spcPts val="56"/>
              </a:spcBef>
            </a:pPr>
            <a:r>
              <a:rPr lang="es-ES" sz="1600" b="1" dirty="0" err="1">
                <a:latin typeface="TT Commons" panose="02000506040000020004" pitchFamily="50" charset="0"/>
                <a:cs typeface="Carlito"/>
              </a:rPr>
              <a:t>Serum</a:t>
            </a:r>
            <a:r>
              <a:rPr lang="es-ES" sz="1600" b="1" dirty="0">
                <a:latin typeface="TT Commons" panose="02000506040000020004" pitchFamily="50" charset="0"/>
                <a:cs typeface="Carlito"/>
              </a:rPr>
              <a:t> Triple</a:t>
            </a:r>
          </a:p>
          <a:p>
            <a:pPr marL="6810" marR="2867" indent="2867" algn="ctr">
              <a:spcBef>
                <a:spcPts val="56"/>
              </a:spcBef>
            </a:pPr>
            <a:r>
              <a:rPr lang="es-ES" sz="1600" b="1" dirty="0" err="1">
                <a:latin typeface="TT Commons" panose="02000506040000020004" pitchFamily="50" charset="0"/>
                <a:cs typeface="Carlito"/>
              </a:rPr>
              <a:t>Iluminator</a:t>
            </a:r>
            <a:r>
              <a:rPr lang="es-ES" sz="1600" b="1" dirty="0">
                <a:latin typeface="TT Commons" panose="02000506040000020004" pitchFamily="50" charset="0"/>
                <a:cs typeface="Carlito"/>
              </a:rPr>
              <a:t> </a:t>
            </a:r>
            <a:endParaRPr lang="es-ES" sz="1600" b="1" i="1" dirty="0">
              <a:latin typeface="TT Commons" panose="02000506040000020004" pitchFamily="50" charset="0"/>
              <a:cs typeface="Carlito"/>
            </a:endParaRPr>
          </a:p>
          <a:p>
            <a:pPr marL="6810" marR="2867" indent="2867" algn="ctr">
              <a:spcBef>
                <a:spcPts val="56"/>
              </a:spcBef>
            </a:pPr>
            <a:r>
              <a:rPr lang="es-ES" sz="1600" i="1" dirty="0" err="1" smtClean="0">
                <a:latin typeface="TT Commons" panose="02000506040000020004" pitchFamily="50" charset="0"/>
                <a:cs typeface="Carlito"/>
              </a:rPr>
              <a:t>Antioxidan</a:t>
            </a:r>
            <a:r>
              <a:rPr lang="es-ES" sz="1600" dirty="0" err="1" smtClean="0">
                <a:latin typeface="TT Commons" panose="02000506040000020004" pitchFamily="50" charset="0"/>
                <a:cs typeface="Carlito"/>
              </a:rPr>
              <a:t>t</a:t>
            </a:r>
            <a:endParaRPr sz="1600" dirty="0">
              <a:latin typeface="TT Commons" panose="02000506040000020004" pitchFamily="50" charset="0"/>
              <a:cs typeface="Carlito"/>
            </a:endParaRPr>
          </a:p>
        </p:txBody>
      </p:sp>
      <p:pic>
        <p:nvPicPr>
          <p:cNvPr id="41" name="Imagen 40"/>
          <p:cNvPicPr>
            <a:picLocks noChangeAspect="1"/>
          </p:cNvPicPr>
          <p:nvPr/>
        </p:nvPicPr>
        <p:blipFill rotWithShape="1">
          <a:blip r:embed="rId2" cstate="print">
            <a:extLst>
              <a:ext uri="{28A0092B-C50C-407E-A947-70E740481C1C}">
                <a14:useLocalDpi xmlns:a14="http://schemas.microsoft.com/office/drawing/2010/main" val="0"/>
              </a:ext>
            </a:extLst>
          </a:blip>
          <a:srcRect r="54887"/>
          <a:stretch/>
        </p:blipFill>
        <p:spPr>
          <a:xfrm>
            <a:off x="1912995" y="2146244"/>
            <a:ext cx="857679" cy="2322888"/>
          </a:xfrm>
          <a:prstGeom prst="rect">
            <a:avLst/>
          </a:prstGeom>
        </p:spPr>
      </p:pic>
      <p:pic>
        <p:nvPicPr>
          <p:cNvPr id="43" name="Imagen 42"/>
          <p:cNvPicPr>
            <a:picLocks noChangeAspect="1"/>
          </p:cNvPicPr>
          <p:nvPr/>
        </p:nvPicPr>
        <p:blipFill rotWithShape="1">
          <a:blip r:embed="rId3" cstate="print">
            <a:extLst>
              <a:ext uri="{28A0092B-C50C-407E-A947-70E740481C1C}">
                <a14:useLocalDpi xmlns:a14="http://schemas.microsoft.com/office/drawing/2010/main" val="0"/>
              </a:ext>
            </a:extLst>
          </a:blip>
          <a:srcRect l="40798" t="25133" r="48274" b="20772"/>
          <a:stretch/>
        </p:blipFill>
        <p:spPr>
          <a:xfrm>
            <a:off x="8754394" y="2280642"/>
            <a:ext cx="660081" cy="2178268"/>
          </a:xfrm>
          <a:prstGeom prst="rect">
            <a:avLst/>
          </a:prstGeom>
        </p:spPr>
      </p:pic>
      <p:pic>
        <p:nvPicPr>
          <p:cNvPr id="44" name="Imagen 43"/>
          <p:cNvPicPr>
            <a:picLocks noChangeAspect="1"/>
          </p:cNvPicPr>
          <p:nvPr/>
        </p:nvPicPr>
        <p:blipFill rotWithShape="1">
          <a:blip r:embed="rId4" cstate="print">
            <a:extLst>
              <a:ext uri="{28A0092B-C50C-407E-A947-70E740481C1C}">
                <a14:useLocalDpi xmlns:a14="http://schemas.microsoft.com/office/drawing/2010/main" val="0"/>
              </a:ext>
            </a:extLst>
          </a:blip>
          <a:srcRect l="31503" t="54095" r="48826" b="21317"/>
          <a:stretch/>
        </p:blipFill>
        <p:spPr>
          <a:xfrm>
            <a:off x="3426697" y="3290375"/>
            <a:ext cx="1401663" cy="1168054"/>
          </a:xfrm>
          <a:prstGeom prst="rect">
            <a:avLst/>
          </a:prstGeom>
        </p:spPr>
      </p:pic>
      <p:pic>
        <p:nvPicPr>
          <p:cNvPr id="49" name="Imagen 48"/>
          <p:cNvPicPr>
            <a:picLocks noChangeAspect="1"/>
          </p:cNvPicPr>
          <p:nvPr/>
        </p:nvPicPr>
        <p:blipFill rotWithShape="1">
          <a:blip r:embed="rId5" cstate="print">
            <a:extLst>
              <a:ext uri="{28A0092B-C50C-407E-A947-70E740481C1C}">
                <a14:useLocalDpi xmlns:a14="http://schemas.microsoft.com/office/drawing/2010/main" val="0"/>
              </a:ext>
            </a:extLst>
          </a:blip>
          <a:srcRect t="25279" r="55673" b="17348"/>
          <a:stretch/>
        </p:blipFill>
        <p:spPr>
          <a:xfrm>
            <a:off x="180363" y="2111517"/>
            <a:ext cx="1388711" cy="2310283"/>
          </a:xfrm>
          <a:prstGeom prst="rect">
            <a:avLst/>
          </a:prstGeom>
        </p:spPr>
      </p:pic>
      <p:pic>
        <p:nvPicPr>
          <p:cNvPr id="26" name="Imagen 25"/>
          <p:cNvPicPr>
            <a:picLocks noChangeAspect="1"/>
          </p:cNvPicPr>
          <p:nvPr/>
        </p:nvPicPr>
        <p:blipFill rotWithShape="1">
          <a:blip r:embed="rId6" cstate="print">
            <a:extLst>
              <a:ext uri="{28A0092B-C50C-407E-A947-70E740481C1C}">
                <a14:useLocalDpi xmlns:a14="http://schemas.microsoft.com/office/drawing/2010/main" val="0"/>
              </a:ext>
            </a:extLst>
          </a:blip>
          <a:srcRect l="-1" r="56045"/>
          <a:stretch/>
        </p:blipFill>
        <p:spPr>
          <a:xfrm>
            <a:off x="6553606" y="1936306"/>
            <a:ext cx="1000850" cy="2729827"/>
          </a:xfrm>
          <a:prstGeom prst="rect">
            <a:avLst/>
          </a:prstGeom>
        </p:spPr>
      </p:pic>
      <p:pic>
        <p:nvPicPr>
          <p:cNvPr id="27" name="Imagen 26"/>
          <p:cNvPicPr>
            <a:picLocks noChangeAspect="1"/>
          </p:cNvPicPr>
          <p:nvPr/>
        </p:nvPicPr>
        <p:blipFill rotWithShape="1">
          <a:blip r:embed="rId7" cstate="print">
            <a:extLst>
              <a:ext uri="{28A0092B-C50C-407E-A947-70E740481C1C}">
                <a14:useLocalDpi xmlns:a14="http://schemas.microsoft.com/office/drawing/2010/main" val="0"/>
              </a:ext>
            </a:extLst>
          </a:blip>
          <a:srcRect r="54533"/>
          <a:stretch/>
        </p:blipFill>
        <p:spPr>
          <a:xfrm>
            <a:off x="7185296" y="1936305"/>
            <a:ext cx="1035256" cy="2729827"/>
          </a:xfrm>
          <a:prstGeom prst="rect">
            <a:avLst/>
          </a:prstGeom>
        </p:spPr>
      </p:pic>
      <p:pic>
        <p:nvPicPr>
          <p:cNvPr id="29" name="Imagen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5357" y="1938846"/>
            <a:ext cx="628807" cy="2619537"/>
          </a:xfrm>
          <a:prstGeom prst="rect">
            <a:avLst/>
          </a:prstGeom>
        </p:spPr>
      </p:pic>
      <p:grpSp>
        <p:nvGrpSpPr>
          <p:cNvPr id="30" name="Grupo 29"/>
          <p:cNvGrpSpPr/>
          <p:nvPr/>
        </p:nvGrpSpPr>
        <p:grpSpPr>
          <a:xfrm>
            <a:off x="4935791" y="4696580"/>
            <a:ext cx="1357702" cy="550029"/>
            <a:chOff x="6026554" y="4699354"/>
            <a:chExt cx="1357702" cy="550029"/>
          </a:xfrm>
        </p:grpSpPr>
        <p:sp>
          <p:nvSpPr>
            <p:cNvPr id="31" name="object 9"/>
            <p:cNvSpPr/>
            <p:nvPr/>
          </p:nvSpPr>
          <p:spPr>
            <a:xfrm>
              <a:off x="6026554" y="4699354"/>
              <a:ext cx="1357702" cy="550029"/>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32" name="object 20"/>
            <p:cNvSpPr txBox="1"/>
            <p:nvPr/>
          </p:nvSpPr>
          <p:spPr>
            <a:xfrm>
              <a:off x="6047820" y="4736879"/>
              <a:ext cx="1336436" cy="499681"/>
            </a:xfrm>
            <a:prstGeom prst="rect">
              <a:avLst/>
            </a:prstGeom>
          </p:spPr>
          <p:txBody>
            <a:bodyPr vert="horz" wrap="square" lIns="0" tIns="7168" rIns="0" bIns="0" rtlCol="0">
              <a:spAutoFit/>
            </a:bodyPr>
            <a:lstStyle/>
            <a:p>
              <a:pPr marL="7168" algn="ctr">
                <a:spcBef>
                  <a:spcPts val="56"/>
                </a:spcBef>
              </a:pPr>
              <a:r>
                <a:rPr lang="es-ES" sz="1600" dirty="0" err="1" smtClean="0">
                  <a:solidFill>
                    <a:schemeClr val="tx1">
                      <a:lumMod val="50000"/>
                      <a:lumOff val="50000"/>
                    </a:schemeClr>
                  </a:solidFill>
                  <a:latin typeface="Bebas Neue Regular" panose="00000500000000000000" pitchFamily="50" charset="0"/>
                  <a:cs typeface="Carlito"/>
                </a:rPr>
                <a:t>Blast</a:t>
              </a:r>
              <a:r>
                <a:rPr lang="es-ES" sz="1600" dirty="0" smtClean="0">
                  <a:solidFill>
                    <a:schemeClr val="tx1">
                      <a:lumMod val="50000"/>
                      <a:lumOff val="50000"/>
                    </a:schemeClr>
                  </a:solidFill>
                  <a:latin typeface="Bebas Neue Regular" panose="00000500000000000000" pitchFamily="50" charset="0"/>
                  <a:cs typeface="Carlito"/>
                </a:rPr>
                <a:t> </a:t>
              </a:r>
              <a:r>
                <a:rPr lang="es-ES" sz="1600" dirty="0" err="1" smtClean="0">
                  <a:solidFill>
                    <a:schemeClr val="tx1">
                      <a:lumMod val="50000"/>
                      <a:lumOff val="50000"/>
                    </a:schemeClr>
                  </a:solidFill>
                  <a:latin typeface="Bebas Neue Regular" panose="00000500000000000000" pitchFamily="50" charset="0"/>
                  <a:cs typeface="Carlito"/>
                </a:rPr>
                <a:t>antioxidant</a:t>
              </a:r>
              <a:r>
                <a:rPr lang="es-ES" sz="1600" dirty="0" smtClean="0">
                  <a:solidFill>
                    <a:schemeClr val="tx1">
                      <a:lumMod val="50000"/>
                      <a:lumOff val="50000"/>
                    </a:schemeClr>
                  </a:solidFill>
                  <a:latin typeface="Bebas Neue Regular" panose="00000500000000000000" pitchFamily="50" charset="0"/>
                  <a:cs typeface="Carlito"/>
                </a:rPr>
                <a:t> celular </a:t>
              </a:r>
              <a:r>
                <a:rPr lang="es-ES" sz="1600" dirty="0" err="1" smtClean="0">
                  <a:solidFill>
                    <a:schemeClr val="tx1">
                      <a:lumMod val="50000"/>
                      <a:lumOff val="50000"/>
                    </a:schemeClr>
                  </a:solidFill>
                  <a:latin typeface="Bebas Neue Regular" panose="00000500000000000000" pitchFamily="50" charset="0"/>
                  <a:cs typeface="Carlito"/>
                </a:rPr>
                <a:t>protection</a:t>
              </a:r>
              <a:endParaRPr lang="es-ES" sz="1600" dirty="0" smtClean="0">
                <a:solidFill>
                  <a:schemeClr val="tx1">
                    <a:lumMod val="50000"/>
                    <a:lumOff val="50000"/>
                  </a:schemeClr>
                </a:solidFill>
                <a:latin typeface="Bebas Neue Regular" panose="00000500000000000000" pitchFamily="50" charset="0"/>
                <a:cs typeface="Carlito"/>
              </a:endParaRPr>
            </a:p>
          </p:txBody>
        </p:sp>
      </p:grpSp>
      <p:sp>
        <p:nvSpPr>
          <p:cNvPr id="33" name="object 25"/>
          <p:cNvSpPr txBox="1"/>
          <p:nvPr/>
        </p:nvSpPr>
        <p:spPr>
          <a:xfrm>
            <a:off x="4772214" y="1174182"/>
            <a:ext cx="1635092" cy="499681"/>
          </a:xfrm>
          <a:prstGeom prst="rect">
            <a:avLst/>
          </a:prstGeom>
        </p:spPr>
        <p:txBody>
          <a:bodyPr vert="horz" wrap="square" lIns="0" tIns="7168" rIns="0" bIns="0" rtlCol="0">
            <a:spAutoFit/>
          </a:bodyPr>
          <a:lstStyle/>
          <a:p>
            <a:pPr marL="6810" marR="2867" indent="2867" algn="ctr">
              <a:spcBef>
                <a:spcPts val="56"/>
              </a:spcBef>
            </a:pPr>
            <a:r>
              <a:rPr lang="es-ES" sz="1600" b="1" dirty="0" err="1" smtClean="0">
                <a:latin typeface="TT Commons" panose="02000506040000020004" pitchFamily="50" charset="0"/>
                <a:cs typeface="Carlito"/>
              </a:rPr>
              <a:t>Antioxidant</a:t>
            </a:r>
            <a:r>
              <a:rPr lang="es-ES" sz="1600" b="1" dirty="0" smtClean="0">
                <a:latin typeface="TT Commons" panose="02000506040000020004" pitchFamily="50" charset="0"/>
                <a:cs typeface="Carlito"/>
              </a:rPr>
              <a:t> Crema</a:t>
            </a:r>
            <a:r>
              <a:rPr lang="es-ES" sz="1600" dirty="0" smtClean="0">
                <a:latin typeface="TT Commons" panose="02000506040000020004" pitchFamily="50" charset="0"/>
                <a:cs typeface="Carlito"/>
              </a:rPr>
              <a:t> </a:t>
            </a:r>
            <a:r>
              <a:rPr lang="es-ES" sz="1600" dirty="0" err="1" smtClean="0">
                <a:latin typeface="TT Commons" panose="02000506040000020004" pitchFamily="50" charset="0"/>
                <a:cs typeface="Carlito"/>
              </a:rPr>
              <a:t>with</a:t>
            </a:r>
            <a:r>
              <a:rPr lang="es-ES" sz="1600" dirty="0" smtClean="0">
                <a:latin typeface="TT Commons" panose="02000506040000020004" pitchFamily="50" charset="0"/>
                <a:cs typeface="Carlito"/>
              </a:rPr>
              <a:t> </a:t>
            </a:r>
            <a:r>
              <a:rPr lang="es-ES" sz="1600" dirty="0" err="1" smtClean="0">
                <a:latin typeface="TT Commons" panose="02000506040000020004" pitchFamily="50" charset="0"/>
                <a:cs typeface="Carlito"/>
              </a:rPr>
              <a:t>sun</a:t>
            </a:r>
            <a:r>
              <a:rPr lang="es-ES" sz="1600" dirty="0" smtClean="0">
                <a:latin typeface="TT Commons" panose="02000506040000020004" pitchFamily="50" charset="0"/>
                <a:cs typeface="Carlito"/>
              </a:rPr>
              <a:t> </a:t>
            </a:r>
            <a:r>
              <a:rPr lang="es-ES" sz="1600" dirty="0" err="1" smtClean="0">
                <a:latin typeface="TT Commons" panose="02000506040000020004" pitchFamily="50" charset="0"/>
                <a:cs typeface="Carlito"/>
              </a:rPr>
              <a:t>protection</a:t>
            </a:r>
            <a:endParaRPr sz="1600" dirty="0">
              <a:latin typeface="TT Commons" panose="02000506040000020004" pitchFamily="50" charset="0"/>
              <a:cs typeface="Carlito"/>
            </a:endParaRPr>
          </a:p>
        </p:txBody>
      </p:sp>
    </p:spTree>
    <p:extLst>
      <p:ext uri="{BB962C8B-B14F-4D97-AF65-F5344CB8AC3E}">
        <p14:creationId xmlns:p14="http://schemas.microsoft.com/office/powerpoint/2010/main" val="8475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2527414" y="1416546"/>
            <a:ext cx="6386707" cy="3539430"/>
          </a:xfrm>
          <a:prstGeom prst="rect">
            <a:avLst/>
          </a:prstGeom>
          <a:noFill/>
        </p:spPr>
        <p:txBody>
          <a:bodyPr wrap="square" rtlCol="0">
            <a:spAutoFit/>
          </a:bodyPr>
          <a:lstStyle/>
          <a:p>
            <a:pPr marL="342900" indent="-342900" algn="l" rtl="0"/>
            <a:r>
              <a:rPr lang="es-ES" sz="1400" b="1" dirty="0" smtClean="0">
                <a:latin typeface="TT Commons Light" panose="02000506030000020003" pitchFamily="50" charset="0"/>
              </a:rPr>
              <a:t>SERUM 30ml + FLUID 15ml Antioxidant Action</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INDICATION:</a:t>
            </a:r>
          </a:p>
          <a:p>
            <a:pPr marL="342900" indent="-342900" algn="l" rtl="0"/>
            <a:r>
              <a:rPr lang="es-ES" sz="1400" dirty="0" smtClean="0">
                <a:latin typeface="TT Commons Light" panose="02000506030000020003" pitchFamily="50" charset="0"/>
              </a:rPr>
              <a:t>Skins that show deficiencies due to oxidation. Devitalized skins. Ideal from the age of 20. (Do not use on sensitive skin)</a:t>
            </a:r>
            <a:endParaRPr lang="es-ES" sz="1400" b="1" i="1" dirty="0" smtClean="0">
              <a:latin typeface="TT Commons Light" panose="02000506030000020003" pitchFamily="50" charset="0"/>
            </a:endParaRP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ACTION:</a:t>
            </a:r>
          </a:p>
          <a:p>
            <a:pPr marL="342900" indent="-342900" algn="l" rtl="0"/>
            <a:r>
              <a:rPr lang="es-ES" sz="1400" b="1" dirty="0" smtClean="0">
                <a:latin typeface="TT Commons Light" panose="02000506030000020003" pitchFamily="50" charset="0"/>
              </a:rPr>
              <a:t>Antioxidant: </a:t>
            </a:r>
            <a:r>
              <a:rPr lang="es-ES" sz="1400" dirty="0" smtClean="0">
                <a:latin typeface="TT Commons Light" panose="02000506030000020003" pitchFamily="50" charset="0"/>
              </a:rPr>
              <a:t>The antioxidant power of vitamin C is enhanced by its combination with vitamin E and lipoic acid, the entire cell is protected from oxidation.</a:t>
            </a:r>
          </a:p>
          <a:p>
            <a:pPr marL="342900" indent="-342900" algn="l" rtl="0">
              <a:buFont typeface="Arial" pitchFamily="34" charset="0"/>
              <a:buChar char="•"/>
            </a:pPr>
            <a:r>
              <a:rPr lang="es-ES" sz="1400" dirty="0" smtClean="0">
                <a:latin typeface="TT Commons Light" panose="02000506030000020003" pitchFamily="50" charset="0"/>
              </a:rPr>
              <a:t>Combination or oily skin: Vitamin C balances the pH and enhances the defense action of the skin.</a:t>
            </a:r>
          </a:p>
          <a:p>
            <a:pPr marL="342900" indent="-342900" algn="l" rtl="0">
              <a:buFont typeface="Arial" pitchFamily="34" charset="0"/>
              <a:buChar char="•"/>
            </a:pPr>
            <a:r>
              <a:rPr lang="es-ES" sz="1400" dirty="0" smtClean="0">
                <a:latin typeface="TT Commons Light" panose="02000506030000020003" pitchFamily="50" charset="0"/>
              </a:rPr>
              <a:t>Skin with spots and dark circles: They benefit from its depigmenting action.</a:t>
            </a:r>
          </a:p>
          <a:p>
            <a:pPr marL="342900" indent="-342900" algn="l" rtl="0">
              <a:buFont typeface="Arial" pitchFamily="34" charset="0"/>
              <a:buChar char="•"/>
            </a:pPr>
            <a:r>
              <a:rPr lang="es-ES" sz="1400" dirty="0" smtClean="0">
                <a:latin typeface="TT Commons Light" panose="02000506030000020003" pitchFamily="50" charset="0"/>
              </a:rPr>
              <a:t>Dry skin: Provides lighting and </a:t>
            </a:r>
            <a:r>
              <a:rPr lang="es-ES" sz="1400" dirty="0" err="1" smtClean="0">
                <a:latin typeface="TT Commons Light" panose="02000506030000020003" pitchFamily="50" charset="0"/>
              </a:rPr>
              <a:t>vitality</a:t>
            </a:r>
            <a:r>
              <a:rPr lang="es-ES" sz="1400" dirty="0" smtClean="0">
                <a:latin typeface="TT Commons Light" panose="02000506030000020003" pitchFamily="50" charset="0"/>
              </a:rPr>
              <a:t>, especially if it is accompanied with lipoic acid.</a:t>
            </a:r>
          </a:p>
          <a:p>
            <a:pPr marL="342900" indent="-342900" algn="l" rtl="0">
              <a:buFont typeface="Arial" pitchFamily="34" charset="0"/>
              <a:buChar char="•"/>
            </a:pPr>
            <a:r>
              <a:rPr lang="es-ES" sz="1400" dirty="0" smtClean="0">
                <a:latin typeface="TT Commons Light" panose="02000506030000020003" pitchFamily="50" charset="0"/>
              </a:rPr>
              <a:t>Aged skin: The photoprotective and antioxidant action of vitamin E in conjunction with vitamin C, is enhanced by lipoic acid. </a:t>
            </a:r>
          </a:p>
          <a:p>
            <a:pPr marL="342900" indent="-342900" algn="l" rtl="0">
              <a:buFont typeface="Arial" pitchFamily="34" charset="0"/>
              <a:buChar char="•"/>
            </a:pPr>
            <a:endParaRPr lang="es-ES" sz="1400" dirty="0" smtClean="0">
              <a:latin typeface="TT Commons Light" panose="02000506030000020003" pitchFamily="50" charset="0"/>
            </a:endParaRPr>
          </a:p>
        </p:txBody>
      </p:sp>
      <p:sp>
        <p:nvSpPr>
          <p:cNvPr id="14" name="Título 8"/>
          <p:cNvSpPr>
            <a:spLocks noGrp="1"/>
          </p:cNvSpPr>
          <p:nvPr>
            <p:ph type="title"/>
          </p:nvPr>
        </p:nvSpPr>
        <p:spPr>
          <a:xfrm>
            <a:off x="698500" y="445037"/>
            <a:ext cx="803105" cy="332399"/>
          </a:xfrm>
        </p:spPr>
        <p:txBody>
          <a:bodyPr/>
          <a:lstStyle/>
          <a:p>
            <a:pPr algn="l" rtl="0"/>
            <a:r>
              <a:rPr lang="es-ES" sz="2400" spc="300" dirty="0" smtClean="0">
                <a:latin typeface="Bebas Neue Regular" panose="00000500000000000000" pitchFamily="50" charset="0"/>
              </a:rPr>
              <a:t>index</a:t>
            </a:r>
            <a:endParaRPr lang="es-ES" sz="2400" spc="300" dirty="0">
              <a:latin typeface="Bebas Neue Regular" panose="00000500000000000000" pitchFamily="50" charset="0"/>
            </a:endParaRPr>
          </a:p>
        </p:txBody>
      </p:sp>
      <p:sp>
        <p:nvSpPr>
          <p:cNvPr id="16" name="Título 8"/>
          <p:cNvSpPr txBox="1">
            <a:spLocks/>
          </p:cNvSpPr>
          <p:nvPr/>
        </p:nvSpPr>
        <p:spPr>
          <a:xfrm>
            <a:off x="698500" y="398871"/>
            <a:ext cx="5792996" cy="424732"/>
          </a:xfrm>
          <a:prstGeom prst="rect">
            <a:avLst/>
          </a:prstGeom>
          <a:solidFill>
            <a:schemeClr val="bg1"/>
          </a:solidFill>
        </p:spPr>
        <p:txBody>
          <a:bodyPr vert="horz" wrap="none" lIns="91440" tIns="45720" rIns="91440" bIns="45720" rtlCol="0" anchor="ctr">
            <a:spAutoFit/>
          </a:bodyPr>
          <a:lstStyle>
            <a:lvl1pPr algn="l" defTabSz="761741" rtl="0" eaLnBrk="1" latinLnBrk="0" hangingPunct="1">
              <a:lnSpc>
                <a:spcPct val="90000"/>
              </a:lnSpc>
              <a:spcBef>
                <a:spcPct val="0"/>
              </a:spcBef>
              <a:buNone/>
              <a:defRPr sz="2666" kern="2000" spc="125" baseline="0">
                <a:solidFill>
                  <a:schemeClr val="tx1"/>
                </a:solidFill>
                <a:latin typeface="Bebas Neue Regular" panose="00000500000000000000" pitchFamily="50" charset="0"/>
                <a:ea typeface="+mj-ea"/>
                <a:cs typeface="+mj-cs"/>
              </a:defRPr>
            </a:lvl1pPr>
          </a:lstStyle>
          <a:p>
            <a:pPr algn="l" rtl="0"/>
            <a:r>
              <a:rPr lang="es-ES" sz="2400" spc="300" dirty="0" err="1" smtClean="0"/>
              <a:t>Biological</a:t>
            </a:r>
            <a:r>
              <a:rPr lang="es-ES" sz="2400" spc="300" dirty="0" smtClean="0"/>
              <a:t> triple </a:t>
            </a:r>
            <a:r>
              <a:rPr lang="es-ES" sz="2400" spc="300" dirty="0" err="1" smtClean="0"/>
              <a:t>antioxidant</a:t>
            </a:r>
            <a:r>
              <a:rPr lang="es-ES" sz="2400" spc="300" dirty="0" smtClean="0"/>
              <a:t> </a:t>
            </a:r>
            <a:r>
              <a:rPr lang="es-ES" sz="2400" spc="300" dirty="0" err="1" smtClean="0"/>
              <a:t>np</a:t>
            </a:r>
            <a:r>
              <a:rPr lang="es-ES" sz="2400" spc="300" dirty="0" smtClean="0"/>
              <a:t> - </a:t>
            </a:r>
            <a:r>
              <a:rPr lang="es-ES" sz="2400" spc="300" dirty="0" err="1" smtClean="0"/>
              <a:t>cvital</a:t>
            </a:r>
            <a:endParaRPr lang="es-ES" sz="2400" spc="3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25279" r="55673" b="17348"/>
          <a:stretch/>
        </p:blipFill>
        <p:spPr>
          <a:xfrm>
            <a:off x="399480" y="1632570"/>
            <a:ext cx="1864835" cy="3102371"/>
          </a:xfrm>
          <a:prstGeom prst="rect">
            <a:avLst/>
          </a:prstGeom>
        </p:spPr>
      </p:pic>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6 CuadroTexto"/>
          <p:cNvSpPr txBox="1"/>
          <p:nvPr/>
        </p:nvSpPr>
        <p:spPr>
          <a:xfrm>
            <a:off x="2441396" y="1344538"/>
            <a:ext cx="6455027" cy="3754874"/>
          </a:xfrm>
          <a:prstGeom prst="rect">
            <a:avLst/>
          </a:prstGeom>
          <a:noFill/>
        </p:spPr>
        <p:txBody>
          <a:bodyPr wrap="square" rtlCol="0">
            <a:spAutoFit/>
          </a:bodyPr>
          <a:lstStyle/>
          <a:p>
            <a:pPr marL="342900" indent="-342900"/>
            <a:r>
              <a:rPr lang="es-ES" sz="1400" b="1" dirty="0" smtClean="0">
                <a:latin typeface="TT Commons Light" panose="02000506030000020003" pitchFamily="50" charset="0"/>
              </a:rPr>
              <a:t>HOW </a:t>
            </a:r>
            <a:r>
              <a:rPr lang="es-ES" sz="1400" b="1" dirty="0">
                <a:latin typeface="TT Commons Light" panose="02000506030000020003" pitchFamily="50" charset="0"/>
              </a:rPr>
              <a:t>TO USE:</a:t>
            </a:r>
          </a:p>
          <a:p>
            <a:pPr marL="342900" indent="-342900"/>
            <a:r>
              <a:rPr lang="es-ES" sz="1400" b="1" dirty="0" err="1">
                <a:latin typeface="TT Commons Light" panose="02000506030000020003" pitchFamily="50" charset="0"/>
              </a:rPr>
              <a:t>Night</a:t>
            </a:r>
            <a:r>
              <a:rPr lang="es-ES" sz="1400" b="1" dirty="0">
                <a:latin typeface="TT Commons Light" panose="02000506030000020003" pitchFamily="50" charset="0"/>
              </a:rPr>
              <a:t> normal to </a:t>
            </a:r>
            <a:r>
              <a:rPr lang="es-ES" sz="1400" b="1" dirty="0" err="1">
                <a:latin typeface="TT Commons Light" panose="02000506030000020003" pitchFamily="50" charset="0"/>
              </a:rPr>
              <a:t>dry</a:t>
            </a:r>
            <a:r>
              <a:rPr lang="es-ES" sz="1400" b="1" dirty="0">
                <a:latin typeface="TT Commons Light" panose="02000506030000020003" pitchFamily="50" charset="0"/>
              </a:rPr>
              <a:t> skin</a:t>
            </a:r>
            <a:r>
              <a:rPr lang="es-ES" sz="1400" dirty="0">
                <a:latin typeface="TT Commons Light" panose="02000506030000020003" pitchFamily="50" charset="0"/>
              </a:rPr>
              <a:t>: </a:t>
            </a:r>
            <a:r>
              <a:rPr lang="es-ES" sz="1400" dirty="0" err="1">
                <a:latin typeface="TT Commons Light" panose="02000506030000020003" pitchFamily="50" charset="0"/>
              </a:rPr>
              <a:t>Two</a:t>
            </a:r>
            <a:r>
              <a:rPr lang="es-ES" sz="1400" dirty="0">
                <a:latin typeface="TT Commons Light" panose="02000506030000020003" pitchFamily="50" charset="0"/>
              </a:rPr>
              <a:t> </a:t>
            </a:r>
            <a:r>
              <a:rPr lang="es-ES" sz="1400" dirty="0" err="1">
                <a:latin typeface="TT Commons Light" panose="02000506030000020003" pitchFamily="50" charset="0"/>
              </a:rPr>
              <a:t>squeezes</a:t>
            </a:r>
            <a:r>
              <a:rPr lang="es-ES" sz="1400" dirty="0">
                <a:latin typeface="TT Commons Light" panose="02000506030000020003" pitchFamily="50" charset="0"/>
              </a:rPr>
              <a:t> of </a:t>
            </a:r>
            <a:r>
              <a:rPr lang="es-ES" sz="1400" dirty="0" err="1">
                <a:latin typeface="TT Commons Light" panose="02000506030000020003" pitchFamily="50" charset="0"/>
              </a:rPr>
              <a:t>the</a:t>
            </a:r>
            <a:r>
              <a:rPr lang="es-ES" sz="1400" dirty="0">
                <a:latin typeface="TT Commons Light" panose="02000506030000020003" pitchFamily="50" charset="0"/>
              </a:rPr>
              <a:t> </a:t>
            </a:r>
            <a:r>
              <a:rPr lang="es-ES" sz="1400" dirty="0" err="1">
                <a:latin typeface="TT Commons Light" panose="02000506030000020003" pitchFamily="50" charset="0"/>
              </a:rPr>
              <a:t>serum</a:t>
            </a:r>
            <a:r>
              <a:rPr lang="es-ES" sz="1400" dirty="0">
                <a:latin typeface="TT Commons Light" panose="02000506030000020003" pitchFamily="50" charset="0"/>
              </a:rPr>
              <a:t> + </a:t>
            </a:r>
            <a:r>
              <a:rPr lang="es-ES" sz="1400" dirty="0" err="1">
                <a:latin typeface="TT Commons Light" panose="02000506030000020003" pitchFamily="50" charset="0"/>
              </a:rPr>
              <a:t>three</a:t>
            </a:r>
            <a:r>
              <a:rPr lang="es-ES" sz="1400" dirty="0">
                <a:latin typeface="TT Commons Light" panose="02000506030000020003" pitchFamily="50" charset="0"/>
              </a:rPr>
              <a:t> </a:t>
            </a:r>
            <a:r>
              <a:rPr lang="es-ES" sz="1400" dirty="0" err="1">
                <a:latin typeface="TT Commons Light" panose="02000506030000020003" pitchFamily="50" charset="0"/>
              </a:rPr>
              <a:t>squeezes</a:t>
            </a:r>
            <a:r>
              <a:rPr lang="es-ES" sz="1400" dirty="0">
                <a:latin typeface="TT Commons Light" panose="02000506030000020003" pitchFamily="50" charset="0"/>
              </a:rPr>
              <a:t> of </a:t>
            </a:r>
            <a:r>
              <a:rPr lang="es-ES" sz="1400" dirty="0" err="1">
                <a:latin typeface="TT Commons Light" panose="02000506030000020003" pitchFamily="50" charset="0"/>
              </a:rPr>
              <a:t>the</a:t>
            </a:r>
            <a:r>
              <a:rPr lang="es-ES" sz="1400" dirty="0">
                <a:latin typeface="TT Commons Light" panose="02000506030000020003" pitchFamily="50" charset="0"/>
              </a:rPr>
              <a:t> fluid, mix </a:t>
            </a:r>
            <a:r>
              <a:rPr lang="es-ES" sz="1400" dirty="0" err="1">
                <a:latin typeface="TT Commons Light" panose="02000506030000020003" pitchFamily="50" charset="0"/>
              </a:rPr>
              <a:t>evenly</a:t>
            </a:r>
            <a:r>
              <a:rPr lang="es-ES" sz="1400" dirty="0">
                <a:latin typeface="TT Commons Light" panose="02000506030000020003" pitchFamily="50" charset="0"/>
              </a:rPr>
              <a:t> and </a:t>
            </a:r>
            <a:r>
              <a:rPr lang="es-ES" sz="1400" dirty="0" err="1">
                <a:latin typeface="TT Commons Light" panose="02000506030000020003" pitchFamily="50" charset="0"/>
              </a:rPr>
              <a:t>apply</a:t>
            </a:r>
            <a:endParaRPr lang="es-ES" sz="1400" dirty="0">
              <a:latin typeface="TT Commons Light" panose="02000506030000020003" pitchFamily="50" charset="0"/>
            </a:endParaRPr>
          </a:p>
          <a:p>
            <a:pPr marL="342900" indent="-342900"/>
            <a:r>
              <a:rPr lang="es-ES" sz="1400" b="1" dirty="0" err="1">
                <a:latin typeface="TT Commons Light" panose="02000506030000020003" pitchFamily="50" charset="0"/>
              </a:rPr>
              <a:t>Night</a:t>
            </a:r>
            <a:r>
              <a:rPr lang="es-ES" sz="1400" b="1" dirty="0">
                <a:latin typeface="TT Commons Light" panose="02000506030000020003" pitchFamily="50" charset="0"/>
              </a:rPr>
              <a:t> </a:t>
            </a:r>
            <a:r>
              <a:rPr lang="es-ES" sz="1400" b="1" dirty="0" err="1">
                <a:latin typeface="TT Commons Light" panose="02000506030000020003" pitchFamily="50" charset="0"/>
              </a:rPr>
              <a:t>combination</a:t>
            </a:r>
            <a:r>
              <a:rPr lang="es-ES" sz="1400" b="1" dirty="0">
                <a:latin typeface="TT Commons Light" panose="02000506030000020003" pitchFamily="50" charset="0"/>
              </a:rPr>
              <a:t> to </a:t>
            </a:r>
            <a:r>
              <a:rPr lang="es-ES" sz="1400" b="1" dirty="0" err="1">
                <a:latin typeface="TT Commons Light" panose="02000506030000020003" pitchFamily="50" charset="0"/>
              </a:rPr>
              <a:t>oily</a:t>
            </a:r>
            <a:r>
              <a:rPr lang="es-ES" sz="1400" b="1" dirty="0">
                <a:latin typeface="TT Commons Light" panose="02000506030000020003" pitchFamily="50" charset="0"/>
              </a:rPr>
              <a:t> skin</a:t>
            </a:r>
            <a:r>
              <a:rPr lang="es-ES" sz="1400" dirty="0">
                <a:latin typeface="TT Commons Light" panose="02000506030000020003" pitchFamily="50" charset="0"/>
              </a:rPr>
              <a:t>: </a:t>
            </a:r>
            <a:r>
              <a:rPr lang="es-ES" sz="1400" dirty="0" err="1">
                <a:latin typeface="TT Commons Light" panose="02000506030000020003" pitchFamily="50" charset="0"/>
              </a:rPr>
              <a:t>One</a:t>
            </a:r>
            <a:r>
              <a:rPr lang="es-ES" sz="1400" dirty="0">
                <a:latin typeface="TT Commons Light" panose="02000506030000020003" pitchFamily="50" charset="0"/>
              </a:rPr>
              <a:t> </a:t>
            </a:r>
            <a:r>
              <a:rPr lang="es-ES" sz="1400" dirty="0" err="1">
                <a:latin typeface="TT Commons Light" panose="02000506030000020003" pitchFamily="50" charset="0"/>
              </a:rPr>
              <a:t>squeeze</a:t>
            </a:r>
            <a:r>
              <a:rPr lang="es-ES" sz="1400" dirty="0">
                <a:latin typeface="TT Commons Light" panose="02000506030000020003" pitchFamily="50" charset="0"/>
              </a:rPr>
              <a:t> of </a:t>
            </a:r>
            <a:r>
              <a:rPr lang="es-ES" sz="1400" dirty="0" err="1">
                <a:latin typeface="TT Commons Light" panose="02000506030000020003" pitchFamily="50" charset="0"/>
              </a:rPr>
              <a:t>the</a:t>
            </a:r>
            <a:r>
              <a:rPr lang="es-ES" sz="1400" dirty="0">
                <a:latin typeface="TT Commons Light" panose="02000506030000020003" pitchFamily="50" charset="0"/>
              </a:rPr>
              <a:t> </a:t>
            </a:r>
            <a:r>
              <a:rPr lang="es-ES" sz="1400" dirty="0" err="1">
                <a:latin typeface="TT Commons Light" panose="02000506030000020003" pitchFamily="50" charset="0"/>
              </a:rPr>
              <a:t>serum</a:t>
            </a:r>
            <a:r>
              <a:rPr lang="es-ES" sz="1400" dirty="0">
                <a:latin typeface="TT Commons Light" panose="02000506030000020003" pitchFamily="50" charset="0"/>
              </a:rPr>
              <a:t> + </a:t>
            </a:r>
            <a:r>
              <a:rPr lang="es-ES" sz="1400" dirty="0" err="1">
                <a:latin typeface="TT Commons Light" panose="02000506030000020003" pitchFamily="50" charset="0"/>
              </a:rPr>
              <a:t>two</a:t>
            </a:r>
            <a:r>
              <a:rPr lang="es-ES" sz="1400" dirty="0">
                <a:latin typeface="TT Commons Light" panose="02000506030000020003" pitchFamily="50" charset="0"/>
              </a:rPr>
              <a:t> </a:t>
            </a:r>
            <a:r>
              <a:rPr lang="es-ES" sz="1400" dirty="0" err="1">
                <a:latin typeface="TT Commons Light" panose="02000506030000020003" pitchFamily="50" charset="0"/>
              </a:rPr>
              <a:t>squeezes</a:t>
            </a:r>
            <a:r>
              <a:rPr lang="es-ES" sz="1400" dirty="0">
                <a:latin typeface="TT Commons Light" panose="02000506030000020003" pitchFamily="50" charset="0"/>
              </a:rPr>
              <a:t> of </a:t>
            </a:r>
            <a:r>
              <a:rPr lang="es-ES" sz="1400" dirty="0" err="1">
                <a:latin typeface="TT Commons Light" panose="02000506030000020003" pitchFamily="50" charset="0"/>
              </a:rPr>
              <a:t>the</a:t>
            </a:r>
            <a:r>
              <a:rPr lang="es-ES" sz="1400" dirty="0">
                <a:latin typeface="TT Commons Light" panose="02000506030000020003" pitchFamily="50" charset="0"/>
              </a:rPr>
              <a:t> fluid, mix </a:t>
            </a:r>
            <a:r>
              <a:rPr lang="es-ES" sz="1400" dirty="0" err="1">
                <a:latin typeface="TT Commons Light" panose="02000506030000020003" pitchFamily="50" charset="0"/>
              </a:rPr>
              <a:t>evenly</a:t>
            </a:r>
            <a:r>
              <a:rPr lang="es-ES" sz="1400" dirty="0">
                <a:latin typeface="TT Commons Light" panose="02000506030000020003" pitchFamily="50" charset="0"/>
              </a:rPr>
              <a:t> and </a:t>
            </a:r>
            <a:r>
              <a:rPr lang="es-ES" sz="1400" dirty="0" err="1">
                <a:latin typeface="TT Commons Light" panose="02000506030000020003" pitchFamily="50" charset="0"/>
              </a:rPr>
              <a:t>apply</a:t>
            </a:r>
            <a:r>
              <a:rPr lang="es-ES" sz="1400" dirty="0">
                <a:latin typeface="TT Commons Light" panose="02000506030000020003" pitchFamily="50" charset="0"/>
              </a:rPr>
              <a:t>.</a:t>
            </a:r>
          </a:p>
          <a:p>
            <a:pPr marL="342900" indent="-342900"/>
            <a:endParaRPr lang="es-ES" sz="1400" dirty="0">
              <a:latin typeface="TT Commons Light" panose="02000506030000020003" pitchFamily="50" charset="0"/>
            </a:endParaRPr>
          </a:p>
          <a:p>
            <a:pPr marL="342900" indent="-342900"/>
            <a:r>
              <a:rPr lang="es-ES" sz="1400" b="1" dirty="0">
                <a:latin typeface="TT Commons Light" panose="02000506030000020003" pitchFamily="50" charset="0"/>
              </a:rPr>
              <a:t>TYPE OF SKIN: </a:t>
            </a:r>
            <a:r>
              <a:rPr lang="es-ES" sz="1400" dirty="0" err="1">
                <a:latin typeface="TT Commons Light" panose="02000506030000020003" pitchFamily="50" charset="0"/>
              </a:rPr>
              <a:t>All</a:t>
            </a:r>
            <a:r>
              <a:rPr lang="es-ES" sz="1400" dirty="0">
                <a:latin typeface="TT Commons Light" panose="02000506030000020003" pitchFamily="50" charset="0"/>
              </a:rPr>
              <a:t> </a:t>
            </a:r>
            <a:r>
              <a:rPr lang="es-ES" sz="1400" dirty="0" err="1">
                <a:latin typeface="TT Commons Light" panose="02000506030000020003" pitchFamily="50" charset="0"/>
              </a:rPr>
              <a:t>except</a:t>
            </a:r>
            <a:r>
              <a:rPr lang="es-ES" sz="1400" dirty="0">
                <a:latin typeface="TT Commons Light" panose="02000506030000020003" pitchFamily="50" charset="0"/>
              </a:rPr>
              <a:t> </a:t>
            </a:r>
            <a:r>
              <a:rPr lang="es-ES" sz="1400" dirty="0" err="1">
                <a:latin typeface="TT Commons Light" panose="02000506030000020003" pitchFamily="50" charset="0"/>
              </a:rPr>
              <a:t>sensitive</a:t>
            </a:r>
            <a:endParaRPr lang="es-ES" sz="1400" b="1" dirty="0">
              <a:latin typeface="TT Commons Light" panose="02000506030000020003" pitchFamily="50" charset="0"/>
            </a:endParaRPr>
          </a:p>
          <a:p>
            <a:pPr marL="342900" indent="-342900" algn="l" rtl="0"/>
            <a:endParaRPr lang="es-ES" sz="1400" dirty="0" smtClean="0">
              <a:latin typeface="TT Commons Light" panose="02000506030000020003" pitchFamily="50" charset="0"/>
            </a:endParaRPr>
          </a:p>
          <a:p>
            <a:pPr marL="342900" indent="-342900" algn="l" rtl="0"/>
            <a:r>
              <a:rPr lang="es-ES" sz="1400" b="1" dirty="0" err="1" smtClean="0">
                <a:latin typeface="TT Commons Light" panose="02000506030000020003" pitchFamily="50" charset="0"/>
              </a:rPr>
              <a:t>Container</a:t>
            </a:r>
            <a:r>
              <a:rPr lang="es-ES" sz="1400" b="1" dirty="0" smtClean="0">
                <a:latin typeface="TT Commons Light" panose="02000506030000020003" pitchFamily="50" charset="0"/>
              </a:rPr>
              <a:t>: </a:t>
            </a:r>
            <a:r>
              <a:rPr lang="es-ES" sz="1400" dirty="0" err="1" smtClean="0">
                <a:latin typeface="TT Commons Light" panose="02000506030000020003" pitchFamily="50" charset="0"/>
              </a:rPr>
              <a:t>Independent</a:t>
            </a:r>
            <a:r>
              <a:rPr lang="es-ES" sz="1400" dirty="0" smtClean="0">
                <a:latin typeface="TT Commons Light" panose="02000506030000020003" pitchFamily="50" charset="0"/>
              </a:rPr>
              <a:t> bottles that allow to keep on one side the </a:t>
            </a:r>
            <a:r>
              <a:rPr lang="es-ES" sz="1400" dirty="0" err="1" smtClean="0">
                <a:latin typeface="TT Commons Light" panose="02000506030000020003" pitchFamily="50" charset="0"/>
              </a:rPr>
              <a:t>vitamin</a:t>
            </a:r>
            <a:r>
              <a:rPr lang="es-ES" sz="1400" dirty="0" smtClean="0">
                <a:latin typeface="TT Commons Light" panose="02000506030000020003" pitchFamily="50" charset="0"/>
              </a:rPr>
              <a:t> C in a stable way for a longer time and complementing the treatment with the external mixture of </a:t>
            </a:r>
            <a:r>
              <a:rPr lang="es-ES" sz="1400" dirty="0" err="1" smtClean="0">
                <a:latin typeface="TT Commons Light" panose="02000506030000020003" pitchFamily="50" charset="0"/>
              </a:rPr>
              <a:t>the</a:t>
            </a:r>
            <a:r>
              <a:rPr lang="es-ES" sz="1400" dirty="0" smtClean="0">
                <a:latin typeface="TT Commons Light" panose="02000506030000020003" pitchFamily="50" charset="0"/>
              </a:rPr>
              <a:t> </a:t>
            </a:r>
            <a:r>
              <a:rPr lang="es-ES" sz="1400" dirty="0" err="1" smtClean="0">
                <a:latin typeface="TT Commons Light" panose="02000506030000020003" pitchFamily="50" charset="0"/>
              </a:rPr>
              <a:t>ingredients</a:t>
            </a:r>
            <a:endParaRPr lang="es-ES" sz="1400" dirty="0" smtClean="0">
              <a:latin typeface="TT Commons Light" panose="02000506030000020003" pitchFamily="50" charset="0"/>
            </a:endParaRPr>
          </a:p>
          <a:p>
            <a:pPr marL="342900" indent="-342900" algn="l" rtl="0"/>
            <a:endParaRPr lang="es-ES" sz="1400" dirty="0" smtClean="0">
              <a:latin typeface="TT Commons Light" panose="02000506030000020003" pitchFamily="50" charset="0"/>
            </a:endParaRPr>
          </a:p>
          <a:p>
            <a:pPr marL="342900" indent="-342900" algn="l" rtl="0"/>
            <a:r>
              <a:rPr lang="es-ES" sz="1400" dirty="0" smtClean="0">
                <a:latin typeface="TT Commons Light" panose="02000506030000020003" pitchFamily="50" charset="0"/>
              </a:rPr>
              <a:t>Airless: Maintains the stability of the products, prevents oxidation.</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Colour: </a:t>
            </a:r>
            <a:r>
              <a:rPr lang="es-ES" sz="1400" dirty="0" smtClean="0">
                <a:latin typeface="TT Commons Light" panose="02000506030000020003" pitchFamily="50" charset="0"/>
              </a:rPr>
              <a:t>Transparent </a:t>
            </a:r>
            <a:r>
              <a:rPr lang="es-ES" sz="1400" dirty="0" err="1" smtClean="0">
                <a:latin typeface="TT Commons Light" panose="02000506030000020003" pitchFamily="50" charset="0"/>
              </a:rPr>
              <a:t>serum</a:t>
            </a:r>
            <a:r>
              <a:rPr lang="es-ES" sz="1400" dirty="0" smtClean="0">
                <a:latin typeface="TT Commons Light" panose="02000506030000020003" pitchFamily="50" charset="0"/>
              </a:rPr>
              <a:t> - Fluid white</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Touch: </a:t>
            </a:r>
            <a:r>
              <a:rPr lang="es-ES" sz="1400" dirty="0" smtClean="0">
                <a:latin typeface="TT Commons Light" panose="02000506030000020003" pitchFamily="50" charset="0"/>
              </a:rPr>
              <a:t>Immediate absorption that creates a sensation </a:t>
            </a:r>
            <a:r>
              <a:rPr lang="es-ES" sz="1400" b="1" i="1" dirty="0" smtClean="0">
                <a:latin typeface="TT Commons Light" panose="02000506030000020003" pitchFamily="50" charset="0"/>
              </a:rPr>
              <a:t>silky. </a:t>
            </a:r>
            <a:r>
              <a:rPr lang="es-ES" sz="1400" b="1" i="1" dirty="0" err="1" smtClean="0">
                <a:latin typeface="TT Commons Light" panose="02000506030000020003" pitchFamily="50" charset="0"/>
              </a:rPr>
              <a:t>Immediate</a:t>
            </a:r>
            <a:r>
              <a:rPr lang="es-ES" sz="1400" b="1" i="1" dirty="0" smtClean="0">
                <a:latin typeface="TT Commons Light" panose="02000506030000020003" pitchFamily="50" charset="0"/>
              </a:rPr>
              <a:t> </a:t>
            </a:r>
            <a:r>
              <a:rPr lang="es-ES" sz="1400" b="1" i="1" dirty="0" err="1" smtClean="0">
                <a:latin typeface="TT Commons Light" panose="02000506030000020003" pitchFamily="50" charset="0"/>
              </a:rPr>
              <a:t>luminosity</a:t>
            </a:r>
            <a:endParaRPr lang="es-ES" sz="1400" b="1" dirty="0" smtClean="0">
              <a:solidFill>
                <a:schemeClr val="tx1">
                  <a:lumMod val="65000"/>
                  <a:lumOff val="35000"/>
                </a:schemeClr>
              </a:solidFill>
              <a:latin typeface="TT Commons" panose="02000506040000020004" pitchFamily="50" charset="0"/>
            </a:endParaRPr>
          </a:p>
        </p:txBody>
      </p:sp>
      <p:sp>
        <p:nvSpPr>
          <p:cNvPr id="17" name="16 CuadroTexto"/>
          <p:cNvSpPr txBox="1"/>
          <p:nvPr/>
        </p:nvSpPr>
        <p:spPr>
          <a:xfrm>
            <a:off x="2127672" y="408434"/>
            <a:ext cx="7776864" cy="464871"/>
          </a:xfrm>
          <a:prstGeom prst="rect">
            <a:avLst/>
          </a:prstGeom>
          <a:noFill/>
        </p:spPr>
        <p:txBody>
          <a:bodyPr wrap="square" rtlCol="0">
            <a:spAutoFit/>
          </a:bodyPr>
          <a:lstStyle/>
          <a:p>
            <a:pPr marL="342900" indent="-342900" algn="l" rtl="0">
              <a:lnSpc>
                <a:spcPct val="150000"/>
              </a:lnSpc>
            </a:pPr>
            <a:r>
              <a:rPr lang="es-ES" dirty="0" smtClean="0">
                <a:solidFill>
                  <a:schemeClr val="tx1">
                    <a:lumMod val="65000"/>
                    <a:lumOff val="35000"/>
                  </a:schemeClr>
                </a:solidFill>
              </a:rPr>
              <a:t>BIOLOGICAL TRIPLE ANTIOXIDANT NP - CVITAL</a:t>
            </a:r>
          </a:p>
        </p:txBody>
      </p:sp>
      <p:sp>
        <p:nvSpPr>
          <p:cNvPr id="14" name="Título 8"/>
          <p:cNvSpPr>
            <a:spLocks noGrp="1"/>
          </p:cNvSpPr>
          <p:nvPr>
            <p:ph type="title"/>
          </p:nvPr>
        </p:nvSpPr>
        <p:spPr>
          <a:xfrm>
            <a:off x="698500" y="398871"/>
            <a:ext cx="5792996" cy="424732"/>
          </a:xfrm>
        </p:spPr>
        <p:txBody>
          <a:bodyPr/>
          <a:lstStyle/>
          <a:p>
            <a:pPr algn="l" rtl="0"/>
            <a:r>
              <a:rPr lang="es-ES" sz="2400" spc="300" dirty="0" err="1"/>
              <a:t>Biological</a:t>
            </a:r>
            <a:r>
              <a:rPr lang="es-ES" sz="2400" spc="300" dirty="0"/>
              <a:t> triple </a:t>
            </a:r>
            <a:r>
              <a:rPr lang="es-ES" sz="2400" spc="300" dirty="0" err="1"/>
              <a:t>antioxidant</a:t>
            </a:r>
            <a:r>
              <a:rPr lang="es-ES" sz="2400" spc="300" dirty="0"/>
              <a:t> </a:t>
            </a:r>
            <a:r>
              <a:rPr lang="es-ES" sz="2400" spc="300" dirty="0" err="1"/>
              <a:t>np</a:t>
            </a:r>
            <a:r>
              <a:rPr lang="es-ES" sz="2400" spc="300" dirty="0"/>
              <a:t> - </a:t>
            </a:r>
            <a:r>
              <a:rPr lang="es-ES" sz="2400" spc="300" dirty="0" err="1" smtClean="0"/>
              <a:t>cvital</a:t>
            </a:r>
            <a:endParaRPr lang="es-ES" sz="2400" spc="300" dirty="0">
              <a:latin typeface="Bebas Neue Regular" panose="00000500000000000000" pitchFamily="50" charset="0"/>
            </a:endParaRP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25279" r="55673" b="17348"/>
          <a:stretch/>
        </p:blipFill>
        <p:spPr>
          <a:xfrm>
            <a:off x="399480" y="1632570"/>
            <a:ext cx="1864835" cy="3102371"/>
          </a:xfrm>
          <a:prstGeom prst="rect">
            <a:avLst/>
          </a:prstGeom>
        </p:spPr>
      </p:pic>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1728" y="1290722"/>
            <a:ext cx="6192688" cy="3862596"/>
          </a:xfrm>
          <a:prstGeom prst="rect">
            <a:avLst/>
          </a:prstGeom>
          <a:noFill/>
        </p:spPr>
        <p:txBody>
          <a:bodyPr wrap="square" rtlCol="0">
            <a:spAutoFit/>
          </a:bodyPr>
          <a:lstStyle/>
          <a:p>
            <a:pPr marL="342900" indent="-342900" algn="l" rtl="0"/>
            <a:r>
              <a:rPr lang="es-ES" sz="1400" b="1" dirty="0" smtClean="0">
                <a:latin typeface="TT Commons Light" panose="02000506030000020003" pitchFamily="50" charset="0"/>
              </a:rPr>
              <a:t>DAY GEL 50ml Antioxidant Action</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INDICATION: </a:t>
            </a:r>
            <a:r>
              <a:rPr lang="es-ES" sz="1400" dirty="0" err="1" smtClean="0">
                <a:latin typeface="TT Commons Light" panose="02000506030000020003" pitchFamily="50" charset="0"/>
              </a:rPr>
              <a:t>Hydration</a:t>
            </a:r>
            <a:r>
              <a:rPr lang="es-ES" sz="1400" dirty="0" smtClean="0">
                <a:latin typeface="TT Commons Light" panose="02000506030000020003" pitchFamily="50" charset="0"/>
              </a:rPr>
              <a:t> from mixed to fat. First signs of aging</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ACTION: </a:t>
            </a:r>
            <a:r>
              <a:rPr lang="es-ES_tradnl" altLang="es-ES_tradnl" sz="1400" dirty="0" err="1" smtClean="0">
                <a:latin typeface="TT Commons Light" panose="02000506030000020003" pitchFamily="50" charset="0"/>
              </a:rPr>
              <a:t>It</a:t>
            </a:r>
            <a:r>
              <a:rPr lang="es-ES_tradnl" altLang="es-ES_tradnl" sz="1400" dirty="0" smtClean="0">
                <a:latin typeface="TT Commons Light" panose="02000506030000020003" pitchFamily="50" charset="0"/>
              </a:rPr>
              <a:t> accelerates the cell renewal of the skin performing a protective action against the signs of the passage of time.</a:t>
            </a:r>
          </a:p>
          <a:p>
            <a:pPr marL="342900" indent="-342900" algn="l" rtl="0"/>
            <a:endParaRPr lang="es-ES" sz="1400" dirty="0" smtClean="0">
              <a:latin typeface="TT Commons Light" panose="02000506030000020003" pitchFamily="50" charset="0"/>
            </a:endParaRPr>
          </a:p>
          <a:p>
            <a:pPr>
              <a:spcBef>
                <a:spcPct val="50000"/>
              </a:spcBef>
            </a:pPr>
            <a:r>
              <a:rPr lang="es-ES" sz="1400" b="1" dirty="0" smtClean="0">
                <a:latin typeface="TT Commons Light" panose="02000506030000020003" pitchFamily="50" charset="0"/>
              </a:rPr>
              <a:t>INGREDIENTS:</a:t>
            </a:r>
            <a:r>
              <a:rPr lang="es-ES" altLang="es-ES_tradnl" sz="1400" dirty="0" smtClean="0">
                <a:latin typeface="TT Commons Light" panose="02000506030000020003" pitchFamily="50" charset="0"/>
              </a:rPr>
              <a:t> *</a:t>
            </a:r>
            <a:r>
              <a:rPr lang="es-ES_tradnl" altLang="es-ES_tradnl" sz="1400" b="1" dirty="0" smtClean="0">
                <a:latin typeface="TT Commons Light" panose="02000506030000020003" pitchFamily="50" charset="0"/>
              </a:rPr>
              <a:t>Orange Extract </a:t>
            </a:r>
            <a:r>
              <a:rPr lang="es-ES_tradnl" altLang="es-ES_tradnl" sz="1400" dirty="0" smtClean="0">
                <a:latin typeface="TT Commons Light" panose="02000506030000020003" pitchFamily="50" charset="0"/>
              </a:rPr>
              <a:t>2%, Lipoic Acid 0.5%, *</a:t>
            </a:r>
            <a:r>
              <a:rPr lang="es-ES_tradnl" altLang="es-ES_tradnl" sz="1400" b="1" dirty="0" err="1" smtClean="0">
                <a:latin typeface="TT Commons Light" panose="02000506030000020003" pitchFamily="50" charset="0"/>
              </a:rPr>
              <a:t>Acid</a:t>
            </a:r>
            <a:r>
              <a:rPr lang="es-ES_tradnl" altLang="es-ES_tradnl" sz="1400" b="1" dirty="0" smtClean="0">
                <a:latin typeface="TT Commons Light" panose="02000506030000020003" pitchFamily="50" charset="0"/>
              </a:rPr>
              <a:t> </a:t>
            </a:r>
            <a:r>
              <a:rPr lang="es-ES_tradnl" altLang="es-ES_tradnl" sz="1400" b="1" dirty="0" err="1" smtClean="0">
                <a:latin typeface="TT Commons Light" panose="02000506030000020003" pitchFamily="50" charset="0"/>
              </a:rPr>
              <a:t>glycolic</a:t>
            </a:r>
            <a:r>
              <a:rPr lang="es-ES_tradnl" altLang="es-ES_tradnl" sz="1400" b="1" dirty="0" smtClean="0">
                <a:latin typeface="TT Commons Light" panose="02000506030000020003" pitchFamily="50" charset="0"/>
              </a:rPr>
              <a:t> </a:t>
            </a:r>
            <a:r>
              <a:rPr lang="es-ES_tradnl" altLang="es-ES_tradnl" sz="1400" b="1" dirty="0" err="1" smtClean="0">
                <a:latin typeface="TT Commons Light" panose="02000506030000020003" pitchFamily="50" charset="0"/>
              </a:rPr>
              <a:t>Ph</a:t>
            </a:r>
            <a:r>
              <a:rPr lang="es-ES_tradnl" altLang="es-ES_tradnl" sz="1400" b="1" dirty="0" smtClean="0">
                <a:latin typeface="TT Commons Light" panose="02000506030000020003" pitchFamily="50" charset="0"/>
              </a:rPr>
              <a:t> 5.5 </a:t>
            </a:r>
            <a:r>
              <a:rPr lang="es-ES_tradnl" altLang="es-ES_tradnl" sz="1400" dirty="0">
                <a:latin typeface="TT Commons Light" panose="02000506030000020003" pitchFamily="50" charset="0"/>
              </a:rPr>
              <a:t>20%</a:t>
            </a:r>
            <a:r>
              <a:rPr lang="es-ES_tradnl" altLang="es-ES_tradnl" sz="1400" b="1" dirty="0" smtClean="0">
                <a:latin typeface="TT Commons Light" panose="02000506030000020003" pitchFamily="50" charset="0"/>
              </a:rPr>
              <a:t>, </a:t>
            </a:r>
            <a:r>
              <a:rPr lang="es-ES_tradnl" altLang="es-ES_tradnl" sz="1400" dirty="0" smtClean="0">
                <a:latin typeface="TT Commons Light" panose="02000506030000020003" pitchFamily="50" charset="0"/>
              </a:rPr>
              <a:t>Vitamin E 0.4%</a:t>
            </a:r>
          </a:p>
          <a:p>
            <a:pPr marL="342900" indent="-342900" algn="l" rtl="0"/>
            <a:endParaRPr lang="es-ES" sz="1400" b="1"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HOW TO USE: Day</a:t>
            </a:r>
            <a:r>
              <a:rPr lang="es-ES" sz="1400" dirty="0" smtClean="0">
                <a:latin typeface="TT Commons Light" panose="02000506030000020003" pitchFamily="50" charset="0"/>
              </a:rPr>
              <a:t>: Apply in the morning, after cleaning.</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TYPE OF SKIN</a:t>
            </a:r>
            <a:r>
              <a:rPr lang="es-ES" sz="1400" dirty="0" smtClean="0">
                <a:latin typeface="TT Commons Light" panose="02000506030000020003" pitchFamily="50" charset="0"/>
              </a:rPr>
              <a:t>: Mixed to fat</a:t>
            </a:r>
          </a:p>
          <a:p>
            <a:pPr marL="342900" indent="-342900" algn="l" rtl="0"/>
            <a:endParaRPr lang="es-ES" sz="1400" dirty="0" smtClean="0">
              <a:latin typeface="TT Commons Light" panose="02000506030000020003" pitchFamily="50" charset="0"/>
            </a:endParaRPr>
          </a:p>
          <a:p>
            <a:pPr marL="342900" indent="-342900" algn="l" rtl="0"/>
            <a:r>
              <a:rPr lang="es-ES" sz="1400" i="1" dirty="0" smtClean="0">
                <a:latin typeface="TT Commons Light" panose="02000506030000020003" pitchFamily="50" charset="0"/>
              </a:rPr>
              <a:t>* Acid </a:t>
            </a:r>
            <a:r>
              <a:rPr lang="es-ES" sz="1400" i="1" dirty="0" err="1" smtClean="0">
                <a:latin typeface="TT Commons Light" panose="02000506030000020003" pitchFamily="50" charset="0"/>
              </a:rPr>
              <a:t>glycolic</a:t>
            </a:r>
            <a:r>
              <a:rPr lang="es-ES" sz="1400" i="1" dirty="0" smtClean="0">
                <a:latin typeface="TT Commons Light" panose="02000506030000020003" pitchFamily="50" charset="0"/>
              </a:rPr>
              <a:t> has an exfoliating action eliminating dead cells that accumulate on the surface and has the ability to maintain the skin's own hydration.</a:t>
            </a:r>
          </a:p>
          <a:p>
            <a:pPr marL="342900" indent="-342900" algn="l" rtl="0"/>
            <a:endParaRPr lang="es-ES" sz="1400" b="1" dirty="0" smtClean="0">
              <a:latin typeface="TT Commons Light" panose="02000506030000020003" pitchFamily="50" charset="0"/>
            </a:endParaRPr>
          </a:p>
        </p:txBody>
      </p:sp>
      <p:sp>
        <p:nvSpPr>
          <p:cNvPr id="12" name="Título 8"/>
          <p:cNvSpPr>
            <a:spLocks noGrp="1"/>
          </p:cNvSpPr>
          <p:nvPr>
            <p:ph type="title"/>
          </p:nvPr>
        </p:nvSpPr>
        <p:spPr>
          <a:xfrm>
            <a:off x="698500" y="398871"/>
            <a:ext cx="3430747" cy="424732"/>
          </a:xfrm>
        </p:spPr>
        <p:txBody>
          <a:bodyPr/>
          <a:lstStyle/>
          <a:p>
            <a:pPr algn="l" rtl="0"/>
            <a:r>
              <a:rPr lang="es-ES" sz="2400" spc="300" dirty="0" smtClean="0">
                <a:latin typeface="Bebas Neue Regular" panose="00000500000000000000" pitchFamily="50" charset="0"/>
              </a:rPr>
              <a:t>Gel </a:t>
            </a:r>
            <a:r>
              <a:rPr lang="es-ES" sz="2400" spc="300" dirty="0" err="1" smtClean="0">
                <a:latin typeface="Bebas Neue Regular" panose="00000500000000000000" pitchFamily="50" charset="0"/>
              </a:rPr>
              <a:t>hydroprotective</a:t>
            </a:r>
            <a:r>
              <a:rPr lang="es-ES" sz="2400" spc="300" dirty="0" smtClean="0">
                <a:latin typeface="Bebas Neue Regular" panose="00000500000000000000" pitchFamily="50" charset="0"/>
              </a:rPr>
              <a:t> day </a:t>
            </a:r>
            <a:endParaRPr lang="es-ES" sz="2400" spc="300" dirty="0">
              <a:latin typeface="Bebas Neue Regular" panose="00000500000000000000" pitchFamily="50" charset="0"/>
            </a:endParaRPr>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1" r="56045"/>
          <a:stretch/>
        </p:blipFill>
        <p:spPr>
          <a:xfrm>
            <a:off x="724807" y="1128514"/>
            <a:ext cx="1496180" cy="4080843"/>
          </a:xfrm>
          <a:prstGeom prst="rect">
            <a:avLst/>
          </a:prstGeom>
        </p:spPr>
      </p:pic>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46309" y="1344538"/>
            <a:ext cx="6192688" cy="3754874"/>
          </a:xfrm>
          <a:prstGeom prst="rect">
            <a:avLst/>
          </a:prstGeom>
          <a:noFill/>
        </p:spPr>
        <p:txBody>
          <a:bodyPr wrap="square" rtlCol="0">
            <a:spAutoFit/>
          </a:bodyPr>
          <a:lstStyle/>
          <a:p>
            <a:pPr marL="342900" indent="-342900" algn="l" rtl="0"/>
            <a:r>
              <a:rPr lang="es-ES" sz="1400" b="1" dirty="0" smtClean="0">
                <a:latin typeface="TT Commons Light" panose="02000506030000020003" pitchFamily="50" charset="0"/>
              </a:rPr>
              <a:t>DAY CREAM 50ml Antioxidant Action</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INDICATION: </a:t>
            </a:r>
            <a:r>
              <a:rPr lang="es-ES" sz="1400" dirty="0" smtClean="0">
                <a:latin typeface="TT Commons Light" panose="02000506030000020003" pitchFamily="50" charset="0"/>
              </a:rPr>
              <a:t>Ultra hydration for normal to dry skin. First signs of aging</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ACTION: </a:t>
            </a:r>
            <a:r>
              <a:rPr lang="es-ES_tradnl" altLang="es-ES_tradnl" sz="1400" dirty="0" err="1" smtClean="0">
                <a:latin typeface="TT Commons Light" panose="02000506030000020003" pitchFamily="50" charset="0"/>
              </a:rPr>
              <a:t>It</a:t>
            </a:r>
            <a:r>
              <a:rPr lang="es-ES_tradnl" altLang="es-ES_tradnl" sz="1400" dirty="0" smtClean="0">
                <a:latin typeface="TT Commons Light" panose="02000506030000020003" pitchFamily="50" charset="0"/>
              </a:rPr>
              <a:t> accelerates the cell renewal of the skin performing a protective action against the signs of the passage of time.</a:t>
            </a:r>
          </a:p>
          <a:p>
            <a:pPr marL="342900" indent="-342900" algn="l" rtl="0"/>
            <a:endParaRPr lang="es-ES" sz="1400" dirty="0" smtClean="0">
              <a:latin typeface="TT Commons Light" panose="02000506030000020003" pitchFamily="50" charset="0"/>
            </a:endParaRPr>
          </a:p>
          <a:p>
            <a:pPr algn="l" rtl="0"/>
            <a:r>
              <a:rPr lang="es-ES" sz="1400" b="1" dirty="0" smtClean="0">
                <a:latin typeface="TT Commons Light" panose="02000506030000020003" pitchFamily="50" charset="0"/>
              </a:rPr>
              <a:t>INGREDIENTS:</a:t>
            </a:r>
            <a:r>
              <a:rPr lang="es-ES_tradnl" altLang="es-ES_tradnl" sz="1400" dirty="0" smtClean="0">
                <a:latin typeface="TT Commons Light" panose="02000506030000020003" pitchFamily="50" charset="0"/>
              </a:rPr>
              <a:t> Orange Extract 2%, *</a:t>
            </a:r>
            <a:r>
              <a:rPr lang="es-ES_tradnl" altLang="es-ES_tradnl" sz="1400" b="1" dirty="0" smtClean="0">
                <a:latin typeface="TT Commons Light" panose="02000506030000020003" pitchFamily="50" charset="0"/>
              </a:rPr>
              <a:t>Jojoba Oil 0.5%, </a:t>
            </a:r>
            <a:r>
              <a:rPr lang="es-ES_tradnl" altLang="es-ES_tradnl" sz="1400" dirty="0" smtClean="0">
                <a:latin typeface="TT Commons Light" panose="02000506030000020003" pitchFamily="50" charset="0"/>
              </a:rPr>
              <a:t>Lipoic Acid 0.5%, Vitamin E 0.2%, </a:t>
            </a:r>
            <a:r>
              <a:rPr lang="es-ES_tradnl" altLang="es-ES_tradnl" sz="1400" b="1" dirty="0" smtClean="0">
                <a:latin typeface="TT Commons Light" panose="02000506030000020003" pitchFamily="50" charset="0"/>
              </a:rPr>
              <a:t>Acid </a:t>
            </a:r>
            <a:r>
              <a:rPr lang="es-ES_tradnl" altLang="es-ES_tradnl" sz="1400" b="1" dirty="0" err="1" smtClean="0">
                <a:latin typeface="TT Commons Light" panose="02000506030000020003" pitchFamily="50" charset="0"/>
              </a:rPr>
              <a:t>Glycolic</a:t>
            </a:r>
            <a:r>
              <a:rPr lang="es-ES_tradnl" altLang="es-ES_tradnl" sz="1400" b="1" dirty="0" smtClean="0">
                <a:latin typeface="TT Commons Light" panose="02000506030000020003" pitchFamily="50" charset="0"/>
              </a:rPr>
              <a:t> </a:t>
            </a:r>
            <a:r>
              <a:rPr lang="es-ES_tradnl" altLang="es-ES_tradnl" sz="1400" b="1" dirty="0" err="1" smtClean="0">
                <a:latin typeface="TT Commons Light" panose="02000506030000020003" pitchFamily="50" charset="0"/>
              </a:rPr>
              <a:t>ph</a:t>
            </a:r>
            <a:r>
              <a:rPr lang="es-ES_tradnl" altLang="es-ES_tradnl" sz="1400" b="1" dirty="0" smtClean="0">
                <a:latin typeface="TT Commons Light" panose="02000506030000020003" pitchFamily="50" charset="0"/>
              </a:rPr>
              <a:t> 5.5 4</a:t>
            </a:r>
            <a:r>
              <a:rPr lang="es-ES_tradnl" altLang="es-ES_tradnl" sz="1400" b="1" dirty="0" smtClean="0">
                <a:latin typeface="TT Commons Light" panose="02000506030000020003" pitchFamily="50" charset="0"/>
              </a:rPr>
              <a:t>%</a:t>
            </a:r>
            <a:endParaRPr lang="es-ES" altLang="es-ES_tradnl" sz="1400" b="1" dirty="0" smtClean="0">
              <a:latin typeface="TT Commons Light" panose="02000506030000020003" pitchFamily="50" charset="0"/>
            </a:endParaRPr>
          </a:p>
          <a:p>
            <a:pPr marL="342900" indent="-342900" algn="l" rtl="0"/>
            <a:endParaRPr lang="es-ES" sz="1400" b="1"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HOW TO USE: Day</a:t>
            </a:r>
            <a:r>
              <a:rPr lang="es-ES" sz="1400" dirty="0" smtClean="0">
                <a:latin typeface="TT Commons Light" panose="02000506030000020003" pitchFamily="50" charset="0"/>
              </a:rPr>
              <a:t>: Apply in the morning, after cleaning.</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TYPE OF SKIN</a:t>
            </a:r>
            <a:r>
              <a:rPr lang="es-ES" sz="1400" dirty="0" smtClean="0">
                <a:latin typeface="TT Commons Light" panose="02000506030000020003" pitchFamily="50" charset="0"/>
              </a:rPr>
              <a:t>: Normal to dry</a:t>
            </a:r>
          </a:p>
          <a:p>
            <a:pPr marL="342900" indent="-342900" algn="l" rtl="0"/>
            <a:endParaRPr lang="es-ES" sz="1400" dirty="0" smtClean="0">
              <a:latin typeface="TT Commons Light" panose="02000506030000020003" pitchFamily="50" charset="0"/>
            </a:endParaRPr>
          </a:p>
          <a:p>
            <a:pPr marL="342900" indent="-342900" algn="l" rtl="0"/>
            <a:r>
              <a:rPr lang="es-ES" sz="1400" i="1" dirty="0" smtClean="0">
                <a:latin typeface="TT Commons Light" panose="02000506030000020003" pitchFamily="50" charset="0"/>
              </a:rPr>
              <a:t>* Jojoba oil concentrates large amounts of </a:t>
            </a:r>
            <a:r>
              <a:rPr lang="es-ES" sz="1400" i="1" dirty="0" err="1" smtClean="0">
                <a:latin typeface="TT Commons Light" panose="02000506030000020003" pitchFamily="50" charset="0"/>
              </a:rPr>
              <a:t>ceramides</a:t>
            </a:r>
            <a:r>
              <a:rPr lang="es-ES" sz="1400" i="1" dirty="0" smtClean="0">
                <a:latin typeface="TT Commons Light" panose="02000506030000020003" pitchFamily="50" charset="0"/>
              </a:rPr>
              <a:t>, oily substances that promote deep hydration of the skin without leaving a greasy feeling</a:t>
            </a:r>
          </a:p>
          <a:p>
            <a:pPr marL="342900" indent="-342900" algn="l" rtl="0"/>
            <a:endParaRPr lang="es-ES" sz="1400" b="1" dirty="0" smtClean="0">
              <a:latin typeface="TT Commons Light" panose="02000506030000020003" pitchFamily="50" charset="0"/>
            </a:endParaRPr>
          </a:p>
        </p:txBody>
      </p:sp>
      <p:sp>
        <p:nvSpPr>
          <p:cNvPr id="13" name="Título 8"/>
          <p:cNvSpPr>
            <a:spLocks noGrp="1"/>
          </p:cNvSpPr>
          <p:nvPr>
            <p:ph type="title"/>
          </p:nvPr>
        </p:nvSpPr>
        <p:spPr>
          <a:xfrm>
            <a:off x="698500" y="398871"/>
            <a:ext cx="3895618" cy="424732"/>
          </a:xfrm>
        </p:spPr>
        <p:txBody>
          <a:bodyPr/>
          <a:lstStyle/>
          <a:p>
            <a:pPr algn="l" rtl="0"/>
            <a:r>
              <a:rPr lang="es-ES" sz="2400" spc="300" dirty="0" smtClean="0">
                <a:latin typeface="Bebas Neue Regular" panose="00000500000000000000" pitchFamily="50" charset="0"/>
              </a:rPr>
              <a:t>Cream </a:t>
            </a:r>
            <a:r>
              <a:rPr lang="es-ES" sz="2400" spc="300" dirty="0" err="1" smtClean="0">
                <a:latin typeface="Bebas Neue Regular" panose="00000500000000000000" pitchFamily="50" charset="0"/>
              </a:rPr>
              <a:t>hydroprotective</a:t>
            </a:r>
            <a:r>
              <a:rPr lang="es-ES" sz="2400" spc="300" dirty="0" smtClean="0">
                <a:latin typeface="Bebas Neue Regular" panose="00000500000000000000" pitchFamily="50" charset="0"/>
              </a:rPr>
              <a:t> day</a:t>
            </a:r>
            <a:endParaRPr lang="es-ES" sz="2400" spc="300" dirty="0">
              <a:latin typeface="Bebas Neue Regular" panose="00000500000000000000" pitchFamily="50" charset="0"/>
            </a:endParaRPr>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r="54533"/>
          <a:stretch/>
        </p:blipFill>
        <p:spPr>
          <a:xfrm>
            <a:off x="698500" y="1093334"/>
            <a:ext cx="1547613" cy="4080843"/>
          </a:xfrm>
          <a:prstGeom prst="rect">
            <a:avLst/>
          </a:prstGeom>
        </p:spPr>
      </p:pic>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559720" y="1146706"/>
            <a:ext cx="6336704" cy="4078039"/>
          </a:xfrm>
          <a:prstGeom prst="rect">
            <a:avLst/>
          </a:prstGeom>
          <a:noFill/>
        </p:spPr>
        <p:txBody>
          <a:bodyPr wrap="square" rtlCol="0">
            <a:spAutoFit/>
          </a:bodyPr>
          <a:lstStyle/>
          <a:p>
            <a:pPr marL="342900" indent="-342900" algn="l" rtl="0"/>
            <a:r>
              <a:rPr lang="es-ES" sz="1400" b="1" dirty="0" smtClean="0">
                <a:latin typeface="TT Commons Light" panose="02000506030000020003" pitchFamily="50" charset="0"/>
              </a:rPr>
              <a:t>GEL - Contour CREAM 15ml Antioxidant Action and </a:t>
            </a:r>
            <a:r>
              <a:rPr lang="es-ES" sz="1400" b="1" dirty="0" err="1" smtClean="0">
                <a:latin typeface="TT Commons Light" panose="02000506030000020003" pitchFamily="50" charset="0"/>
              </a:rPr>
              <a:t>dark circles</a:t>
            </a:r>
            <a:endParaRPr lang="es-ES" sz="1400" b="1" dirty="0" smtClean="0">
              <a:latin typeface="TT Commons Light" panose="02000506030000020003" pitchFamily="50" charset="0"/>
            </a:endParaRP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INDICATION: </a:t>
            </a:r>
            <a:r>
              <a:rPr lang="es-ES" sz="1400" dirty="0" err="1" smtClean="0">
                <a:latin typeface="TT Commons Light" panose="02000506030000020003" pitchFamily="50" charset="0"/>
              </a:rPr>
              <a:t>First</a:t>
            </a:r>
            <a:r>
              <a:rPr lang="es-ES" sz="1400" dirty="0" smtClean="0">
                <a:latin typeface="TT Commons Light" panose="02000506030000020003" pitchFamily="50" charset="0"/>
              </a:rPr>
              <a:t> signs of aging, reduction of bags and dark circles</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ACTION: </a:t>
            </a:r>
            <a:r>
              <a:rPr lang="es-ES_tradnl" altLang="es-ES_tradnl" sz="1400" dirty="0" err="1" smtClean="0">
                <a:latin typeface="TT Commons Light" panose="02000506030000020003" pitchFamily="50" charset="0"/>
              </a:rPr>
              <a:t>Specific</a:t>
            </a:r>
            <a:r>
              <a:rPr lang="es-ES_tradnl" altLang="es-ES_tradnl" sz="1400" dirty="0" smtClean="0">
                <a:latin typeface="TT Commons Light" panose="02000506030000020003" pitchFamily="50" charset="0"/>
              </a:rPr>
              <a:t> antioxidant treatment that regenerates, nourishes and hydrates the area around the eye. Prevents and protects against premature aging.</a:t>
            </a:r>
            <a:endParaRPr lang="es-ES" altLang="es-ES_tradnl" sz="1400" dirty="0" smtClean="0">
              <a:latin typeface="TT Commons Light" panose="02000506030000020003" pitchFamily="50" charset="0"/>
            </a:endParaRPr>
          </a:p>
          <a:p>
            <a:pPr marL="342900" indent="-342900" algn="l" rtl="0"/>
            <a:endParaRPr lang="es-ES" sz="1400" dirty="0" smtClean="0">
              <a:latin typeface="TT Commons Light" panose="02000506030000020003" pitchFamily="50" charset="0"/>
            </a:endParaRPr>
          </a:p>
          <a:p>
            <a:pPr algn="l" rtl="0">
              <a:spcBef>
                <a:spcPct val="50000"/>
              </a:spcBef>
            </a:pPr>
            <a:r>
              <a:rPr lang="es-ES" sz="1400" b="1" dirty="0" smtClean="0">
                <a:latin typeface="TT Commons Light" panose="02000506030000020003" pitchFamily="50" charset="0"/>
              </a:rPr>
              <a:t>INGREDIENTS:</a:t>
            </a:r>
            <a:r>
              <a:rPr lang="es-ES_tradnl" altLang="es-ES_tradnl" sz="1400" dirty="0" smtClean="0">
                <a:latin typeface="TT Commons Light" panose="02000506030000020003" pitchFamily="50" charset="0"/>
              </a:rPr>
              <a:t>Orange Extract 0.5%, Vitamin A 0.20%, Vitamin E 0.25%, MDI </a:t>
            </a:r>
            <a:r>
              <a:rPr lang="es-ES_tradnl" altLang="es-ES_tradnl" sz="1400" dirty="0" err="1" smtClean="0">
                <a:latin typeface="TT Commons Light" panose="02000506030000020003" pitchFamily="50" charset="0"/>
              </a:rPr>
              <a:t>complex</a:t>
            </a:r>
            <a:r>
              <a:rPr lang="es-ES" altLang="es-ES_tradnl" sz="1400" dirty="0" smtClean="0">
                <a:latin typeface="TT Commons Light" panose="02000506030000020003" pitchFamily="50" charset="0"/>
              </a:rPr>
              <a:t>® </a:t>
            </a:r>
            <a:r>
              <a:rPr lang="es-ES_tradnl" altLang="es-ES_tradnl" sz="1400" dirty="0" smtClean="0">
                <a:latin typeface="TT Commons Light" panose="02000506030000020003" pitchFamily="50" charset="0"/>
              </a:rPr>
              <a:t> 1%, Alpha-</a:t>
            </a:r>
            <a:r>
              <a:rPr lang="es-ES_tradnl" altLang="es-ES_tradnl" sz="1400" dirty="0" err="1" smtClean="0">
                <a:latin typeface="TT Commons Light" panose="02000506030000020003" pitchFamily="50" charset="0"/>
              </a:rPr>
              <a:t>Bisabolol</a:t>
            </a:r>
            <a:r>
              <a:rPr lang="es-ES_tradnl" altLang="es-ES_tradnl" sz="1400" dirty="0" smtClean="0">
                <a:latin typeface="TT Commons Light" panose="02000506030000020003" pitchFamily="50" charset="0"/>
              </a:rPr>
              <a:t> 0.5%, Caffeine 2%, Interference Pigments</a:t>
            </a:r>
          </a:p>
          <a:p>
            <a:pPr marL="342900" indent="-342900" algn="l" rtl="0"/>
            <a:endParaRPr lang="es-ES" sz="1400" b="1"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HOW TO USE: Day and night</a:t>
            </a:r>
            <a:r>
              <a:rPr lang="es-ES" sz="1400" dirty="0" smtClean="0">
                <a:latin typeface="TT Commons Light" panose="02000506030000020003" pitchFamily="50" charset="0"/>
              </a:rPr>
              <a:t>: Apply small touches to the contour of the eye.</a:t>
            </a:r>
          </a:p>
          <a:p>
            <a:pPr marL="342900" indent="-342900" algn="l" rtl="0"/>
            <a:endParaRPr lang="es-ES" sz="1400" dirty="0" smtClean="0">
              <a:latin typeface="TT Commons Light" panose="02000506030000020003" pitchFamily="50" charset="0"/>
            </a:endParaRPr>
          </a:p>
          <a:p>
            <a:pPr marL="342900" indent="-342900" algn="l" rtl="0"/>
            <a:r>
              <a:rPr lang="es-ES" sz="1400" b="1" dirty="0" smtClean="0">
                <a:latin typeface="TT Commons Light" panose="02000506030000020003" pitchFamily="50" charset="0"/>
              </a:rPr>
              <a:t>TYPE OF SKIN</a:t>
            </a:r>
            <a:r>
              <a:rPr lang="es-ES" sz="1400" dirty="0" smtClean="0">
                <a:latin typeface="TT Commons Light" panose="02000506030000020003" pitchFamily="50" charset="0"/>
              </a:rPr>
              <a:t>: All</a:t>
            </a:r>
          </a:p>
          <a:p>
            <a:pPr marL="342900" indent="-342900" algn="l" rtl="0"/>
            <a:endParaRPr lang="es-ES" sz="1400" dirty="0" smtClean="0">
              <a:latin typeface="TT Commons Light" panose="02000506030000020003" pitchFamily="50" charset="0"/>
            </a:endParaRPr>
          </a:p>
          <a:p>
            <a:pPr marL="342900" indent="-342900" algn="l" rtl="0"/>
            <a:endParaRPr lang="es-ES" sz="1400" dirty="0" smtClean="0">
              <a:latin typeface="TT Commons Light" panose="02000506030000020003" pitchFamily="50" charset="0"/>
            </a:endParaRPr>
          </a:p>
          <a:p>
            <a:pPr marL="342900" indent="-342900" algn="l" rtl="0"/>
            <a:r>
              <a:rPr lang="es-ES" sz="1400" i="1" dirty="0" smtClean="0">
                <a:latin typeface="TT Commons Light" panose="02000506030000020003" pitchFamily="50" charset="0"/>
              </a:rPr>
              <a:t>* The alpha </a:t>
            </a:r>
            <a:r>
              <a:rPr lang="es-ES" sz="1400" i="1" dirty="0" err="1" smtClean="0">
                <a:latin typeface="TT Commons Light" panose="02000506030000020003" pitchFamily="50" charset="0"/>
              </a:rPr>
              <a:t>bisabolol</a:t>
            </a:r>
            <a:r>
              <a:rPr lang="es-ES" sz="1400" i="1" dirty="0" smtClean="0">
                <a:latin typeface="TT Commons Light" panose="02000506030000020003" pitchFamily="50" charset="0"/>
              </a:rPr>
              <a:t> acts as a decongestant, reducing contour bags</a:t>
            </a:r>
          </a:p>
          <a:p>
            <a:pPr marL="342900" indent="-342900" algn="l" rtl="0"/>
            <a:r>
              <a:rPr lang="es-ES" sz="1400" i="1" dirty="0" smtClean="0">
                <a:latin typeface="TT Commons Light" panose="02000506030000020003" pitchFamily="50" charset="0"/>
              </a:rPr>
              <a:t>* Caffeine acts as </a:t>
            </a:r>
            <a:r>
              <a:rPr lang="es-ES" sz="1400" i="1" dirty="0" err="1" smtClean="0">
                <a:latin typeface="TT Commons Light" panose="02000506030000020003" pitchFamily="50" charset="0"/>
              </a:rPr>
              <a:t>draining</a:t>
            </a:r>
            <a:r>
              <a:rPr lang="es-ES" sz="1400" i="1" dirty="0" smtClean="0">
                <a:latin typeface="TT Commons Light" panose="02000506030000020003" pitchFamily="50" charset="0"/>
              </a:rPr>
              <a:t>, decreasing the shadow of the contour</a:t>
            </a:r>
          </a:p>
          <a:p>
            <a:pPr marL="342900" indent="-342900" algn="l" rtl="0"/>
            <a:endParaRPr lang="es-ES" sz="1400" b="1" dirty="0" smtClean="0">
              <a:latin typeface="TT Commons Light" panose="02000506030000020003" pitchFamily="50" charset="0"/>
            </a:endParaRPr>
          </a:p>
        </p:txBody>
      </p:sp>
      <p:sp>
        <p:nvSpPr>
          <p:cNvPr id="12" name="Título 8"/>
          <p:cNvSpPr>
            <a:spLocks noGrp="1"/>
          </p:cNvSpPr>
          <p:nvPr>
            <p:ph type="title"/>
          </p:nvPr>
        </p:nvSpPr>
        <p:spPr>
          <a:xfrm>
            <a:off x="698500" y="398871"/>
            <a:ext cx="4740593" cy="424732"/>
          </a:xfrm>
        </p:spPr>
        <p:txBody>
          <a:bodyPr/>
          <a:lstStyle/>
          <a:p>
            <a:pPr algn="l" rtl="0"/>
            <a:r>
              <a:rPr lang="es-ES" sz="2400" spc="300" dirty="0" smtClean="0">
                <a:latin typeface="Bebas Neue Regular" panose="00000500000000000000" pitchFamily="50" charset="0"/>
              </a:rPr>
              <a:t>Multivitamin eye contour</a:t>
            </a:r>
            <a:endParaRPr lang="es-ES" sz="2400" spc="300" dirty="0">
              <a:latin typeface="Bebas Neue Regular" panose="00000500000000000000" pitchFamily="50" charset="0"/>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0798" t="25133" r="48274" b="20772"/>
          <a:stretch/>
        </p:blipFill>
        <p:spPr>
          <a:xfrm>
            <a:off x="903536" y="1704578"/>
            <a:ext cx="936104" cy="3089144"/>
          </a:xfrm>
          <a:prstGeom prst="rect">
            <a:avLst/>
          </a:prstGeom>
        </p:spPr>
      </p:pic>
    </p:spTree>
    <p:extLst>
      <p:ext uri="{BB962C8B-B14F-4D97-AF65-F5344CB8AC3E}">
        <p14:creationId xmlns:p14="http://schemas.microsoft.com/office/powerpoint/2010/main" val="1036339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3264646" y="3028268"/>
            <a:ext cx="3935436" cy="1384097"/>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NEW GENERATION</a:t>
            </a:r>
          </a:p>
          <a:p>
            <a:pPr algn="ctr">
              <a:lnSpc>
                <a:spcPct val="150000"/>
              </a:lnSpc>
            </a:pPr>
            <a:r>
              <a:rPr lang="es-ES" sz="2798" b="1" dirty="0" smtClean="0">
                <a:latin typeface="Gotham Rounded Book" pitchFamily="50" charset="0"/>
                <a:cs typeface="Gotham Book" pitchFamily="50" charset="0"/>
              </a:rPr>
              <a:t>OF ANTIOXIDANTS </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929427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356525" y="1128514"/>
            <a:ext cx="5672808" cy="4462760"/>
          </a:xfrm>
          <a:prstGeom prst="rect">
            <a:avLst/>
          </a:prstGeom>
          <a:noFill/>
        </p:spPr>
        <p:txBody>
          <a:bodyPr wrap="square" rtlCol="0">
            <a:spAutoFit/>
          </a:bodyPr>
          <a:lstStyle/>
          <a:p>
            <a:pPr algn="just"/>
            <a:r>
              <a:rPr lang="es-ES" sz="1600" dirty="0" err="1">
                <a:latin typeface="TT Commons Light" panose="02000506020000020004" pitchFamily="2" charset="0"/>
              </a:rPr>
              <a:t>Blast</a:t>
            </a:r>
            <a:r>
              <a:rPr lang="es-ES" sz="1600" dirty="0">
                <a:latin typeface="TT Commons Light" panose="02000506020000020004" pitchFamily="2" charset="0"/>
              </a:rPr>
              <a:t> C </a:t>
            </a:r>
            <a:r>
              <a:rPr lang="es-ES" sz="1600" dirty="0" err="1">
                <a:latin typeface="TT Commons Light" panose="02000506020000020004" pitchFamily="2" charset="0"/>
              </a:rPr>
              <a:t>antioxidant</a:t>
            </a:r>
            <a:r>
              <a:rPr lang="es-ES" sz="1600" dirty="0">
                <a:latin typeface="TT Commons Light" panose="02000506020000020004" pitchFamily="2" charset="0"/>
              </a:rPr>
              <a:t> </a:t>
            </a:r>
            <a:r>
              <a:rPr lang="es-ES" sz="1600" dirty="0" err="1" smtClean="0">
                <a:latin typeface="TT Commons Light" panose="02000506020000020004" pitchFamily="2" charset="0"/>
              </a:rPr>
              <a:t>is</a:t>
            </a:r>
            <a:r>
              <a:rPr lang="es-ES" sz="1600" dirty="0" smtClean="0">
                <a:latin typeface="TT Commons Light" panose="02000506020000020004" pitchFamily="2" charset="0"/>
              </a:rPr>
              <a:t> </a:t>
            </a:r>
            <a:r>
              <a:rPr lang="es-ES" sz="1600" dirty="0" err="1">
                <a:latin typeface="TT Commons Light" panose="02000506020000020004" pitchFamily="2" charset="0"/>
              </a:rPr>
              <a:t>born</a:t>
            </a:r>
            <a:r>
              <a:rPr lang="es-ES" sz="1600" dirty="0">
                <a:latin typeface="TT Commons Light" panose="02000506020000020004" pitchFamily="2" charset="0"/>
              </a:rPr>
              <a:t>, </a:t>
            </a:r>
            <a:r>
              <a:rPr lang="es-ES" sz="1600" dirty="0" err="1">
                <a:latin typeface="TT Commons Light" panose="02000506020000020004" pitchFamily="2" charset="0"/>
              </a:rPr>
              <a:t>integrated</a:t>
            </a:r>
            <a:r>
              <a:rPr lang="es-ES" sz="1600" dirty="0">
                <a:latin typeface="TT Commons Light" panose="02000506020000020004" pitchFamily="2" charset="0"/>
              </a:rPr>
              <a:t> </a:t>
            </a:r>
            <a:r>
              <a:rPr lang="es-ES" sz="1600" dirty="0" err="1">
                <a:latin typeface="TT Commons Light" panose="02000506020000020004" pitchFamily="2" charset="0"/>
              </a:rPr>
              <a:t>into</a:t>
            </a:r>
            <a:r>
              <a:rPr lang="es-ES" sz="1600" dirty="0">
                <a:latin typeface="TT Commons Light" panose="02000506020000020004" pitchFamily="2" charset="0"/>
              </a:rPr>
              <a:t> </a:t>
            </a:r>
            <a:r>
              <a:rPr lang="es-ES" sz="1600" dirty="0" err="1">
                <a:latin typeface="TT Commons Light" panose="02000506020000020004" pitchFamily="2" charset="0"/>
              </a:rPr>
              <a:t>the</a:t>
            </a:r>
            <a:r>
              <a:rPr lang="es-ES" sz="1600" dirty="0">
                <a:latin typeface="TT Commons Light" panose="02000506020000020004" pitchFamily="2" charset="0"/>
              </a:rPr>
              <a:t> line </a:t>
            </a:r>
            <a:r>
              <a:rPr lang="es-ES" sz="1600" dirty="0" err="1">
                <a:latin typeface="TT Commons Light" panose="02000506020000020004" pitchFamily="2" charset="0"/>
              </a:rPr>
              <a:t>Cvital</a:t>
            </a:r>
            <a:r>
              <a:rPr lang="es-ES" sz="1600" dirty="0">
                <a:latin typeface="TT Commons Light" panose="02000506020000020004" pitchFamily="2" charset="0"/>
              </a:rPr>
              <a:t>, as a </a:t>
            </a:r>
            <a:r>
              <a:rPr lang="es-ES" sz="1600" dirty="0" err="1">
                <a:latin typeface="TT Commons Light" panose="02000506020000020004" pitchFamily="2" charset="0"/>
              </a:rPr>
              <a:t>solution</a:t>
            </a:r>
            <a:r>
              <a:rPr lang="es-ES" sz="1600" dirty="0">
                <a:latin typeface="TT Commons Light" panose="02000506020000020004" pitchFamily="2" charset="0"/>
              </a:rPr>
              <a:t> </a:t>
            </a:r>
            <a:r>
              <a:rPr lang="es-ES" sz="1600" dirty="0" err="1">
                <a:latin typeface="TT Commons Light" panose="02000506020000020004" pitchFamily="2" charset="0"/>
              </a:rPr>
              <a:t>not</a:t>
            </a:r>
            <a:r>
              <a:rPr lang="es-ES" sz="1600" dirty="0">
                <a:latin typeface="TT Commons Light" panose="02000506020000020004" pitchFamily="2" charset="0"/>
              </a:rPr>
              <a:t> </a:t>
            </a:r>
            <a:r>
              <a:rPr lang="es-ES" sz="1600" dirty="0" err="1">
                <a:latin typeface="TT Commons Light" panose="02000506020000020004" pitchFamily="2" charset="0"/>
              </a:rPr>
              <a:t>only</a:t>
            </a:r>
            <a:r>
              <a:rPr lang="es-ES" sz="1600" dirty="0">
                <a:latin typeface="TT Commons Light" panose="02000506020000020004" pitchFamily="2" charset="0"/>
              </a:rPr>
              <a:t> in </a:t>
            </a:r>
            <a:r>
              <a:rPr lang="es-ES" sz="1600" dirty="0" err="1">
                <a:latin typeface="TT Commons Light" panose="02000506020000020004" pitchFamily="2" charset="0"/>
              </a:rPr>
              <a:t>the</a:t>
            </a:r>
            <a:r>
              <a:rPr lang="es-ES" sz="1600" dirty="0">
                <a:latin typeface="TT Commons Light" panose="02000506020000020004" pitchFamily="2" charset="0"/>
              </a:rPr>
              <a:t> </a:t>
            </a:r>
            <a:r>
              <a:rPr lang="es-ES" sz="1600" dirty="0" err="1">
                <a:latin typeface="TT Commons Light" panose="02000506020000020004" pitchFamily="2" charset="0"/>
              </a:rPr>
              <a:t>struggle</a:t>
            </a:r>
            <a:r>
              <a:rPr lang="es-ES" sz="1600" dirty="0">
                <a:latin typeface="TT Commons Light" panose="02000506020000020004" pitchFamily="2" charset="0"/>
              </a:rPr>
              <a:t> to </a:t>
            </a:r>
            <a:r>
              <a:rPr lang="es-ES" sz="1600" dirty="0" err="1">
                <a:latin typeface="TT Commons Light" panose="02000506020000020004" pitchFamily="2" charset="0"/>
              </a:rPr>
              <a:t>slow</a:t>
            </a:r>
            <a:r>
              <a:rPr lang="es-ES" sz="1600" dirty="0">
                <a:latin typeface="TT Commons Light" panose="02000506020000020004" pitchFamily="2" charset="0"/>
              </a:rPr>
              <a:t> </a:t>
            </a:r>
            <a:r>
              <a:rPr lang="es-ES" sz="1600" dirty="0" err="1">
                <a:latin typeface="TT Commons Light" panose="02000506020000020004" pitchFamily="2" charset="0"/>
              </a:rPr>
              <a:t>down</a:t>
            </a:r>
            <a:r>
              <a:rPr lang="es-ES" sz="1600" dirty="0">
                <a:latin typeface="TT Commons Light" panose="02000506020000020004" pitchFamily="2" charset="0"/>
              </a:rPr>
              <a:t> </a:t>
            </a:r>
            <a:r>
              <a:rPr lang="es-ES" sz="1600" dirty="0" err="1">
                <a:latin typeface="TT Commons Light" panose="02000506020000020004" pitchFamily="2" charset="0"/>
              </a:rPr>
              <a:t>the</a:t>
            </a:r>
            <a:r>
              <a:rPr lang="es-ES" sz="1600" dirty="0">
                <a:latin typeface="TT Commons Light" panose="02000506020000020004" pitchFamily="2" charset="0"/>
              </a:rPr>
              <a:t> </a:t>
            </a:r>
            <a:r>
              <a:rPr lang="es-ES" sz="1600" dirty="0" err="1">
                <a:latin typeface="TT Commons Light" panose="02000506020000020004" pitchFamily="2" charset="0"/>
              </a:rPr>
              <a:t>aging</a:t>
            </a:r>
            <a:r>
              <a:rPr lang="es-ES" sz="1600" dirty="0">
                <a:latin typeface="TT Commons Light" panose="02000506020000020004" pitchFamily="2" charset="0"/>
              </a:rPr>
              <a:t> </a:t>
            </a:r>
            <a:r>
              <a:rPr lang="es-ES" sz="1600" dirty="0" err="1">
                <a:latin typeface="TT Commons Light" panose="02000506020000020004" pitchFamily="2" charset="0"/>
              </a:rPr>
              <a:t>process</a:t>
            </a:r>
            <a:r>
              <a:rPr lang="es-ES" sz="1600" dirty="0">
                <a:latin typeface="TT Commons Light" panose="02000506020000020004" pitchFamily="2" charset="0"/>
              </a:rPr>
              <a:t> skin, </a:t>
            </a:r>
            <a:r>
              <a:rPr lang="es-ES" sz="1600" dirty="0" err="1">
                <a:latin typeface="TT Commons Light" panose="02000506020000020004" pitchFamily="2" charset="0"/>
              </a:rPr>
              <a:t>but</a:t>
            </a:r>
            <a:r>
              <a:rPr lang="es-ES" sz="1600" dirty="0">
                <a:latin typeface="TT Commons Light" panose="02000506020000020004" pitchFamily="2" charset="0"/>
              </a:rPr>
              <a:t> to </a:t>
            </a:r>
            <a:r>
              <a:rPr lang="es-ES" sz="1600" dirty="0" err="1">
                <a:latin typeface="TT Commons Light" panose="02000506020000020004" pitchFamily="2" charset="0"/>
              </a:rPr>
              <a:t>maintain</a:t>
            </a:r>
            <a:r>
              <a:rPr lang="es-ES" sz="1600" dirty="0">
                <a:latin typeface="TT Commons Light" panose="02000506020000020004" pitchFamily="2" charset="0"/>
              </a:rPr>
              <a:t> and </a:t>
            </a:r>
            <a:r>
              <a:rPr lang="es-ES" sz="1600" dirty="0" err="1">
                <a:latin typeface="TT Commons Light" panose="02000506020000020004" pitchFamily="2" charset="0"/>
              </a:rPr>
              <a:t>optimize</a:t>
            </a:r>
            <a:r>
              <a:rPr lang="es-ES" sz="1600" dirty="0">
                <a:latin typeface="TT Commons Light" panose="02000506020000020004" pitchFamily="2" charset="0"/>
              </a:rPr>
              <a:t> </a:t>
            </a:r>
            <a:r>
              <a:rPr lang="es-ES" sz="1600" dirty="0" err="1">
                <a:latin typeface="TT Commons Light" panose="02000506020000020004" pitchFamily="2" charset="0"/>
              </a:rPr>
              <a:t>your</a:t>
            </a:r>
            <a:r>
              <a:rPr lang="es-ES" sz="1600" dirty="0">
                <a:latin typeface="TT Commons Light" panose="02000506020000020004" pitchFamily="2" charset="0"/>
              </a:rPr>
              <a:t> principal </a:t>
            </a:r>
            <a:r>
              <a:rPr lang="es-ES" sz="1600" dirty="0" err="1">
                <a:latin typeface="TT Commons Light" panose="02000506020000020004" pitchFamily="2" charset="0"/>
              </a:rPr>
              <a:t>functions</a:t>
            </a:r>
            <a:r>
              <a:rPr lang="es-ES" sz="1600" dirty="0">
                <a:latin typeface="TT Commons Light" panose="02000506020000020004" pitchFamily="2" charset="0"/>
              </a:rPr>
              <a:t> active.</a:t>
            </a:r>
          </a:p>
          <a:p>
            <a:pPr algn="just"/>
            <a:endParaRPr lang="es-ES" sz="1600" b="1" dirty="0">
              <a:latin typeface="TT Commons Light" panose="02000506020000020004" pitchFamily="2" charset="0"/>
            </a:endParaRPr>
          </a:p>
          <a:p>
            <a:pPr algn="just"/>
            <a:r>
              <a:rPr lang="es-ES" sz="1600" b="1" dirty="0">
                <a:latin typeface="TT Commons Light" panose="02000506020000020004" pitchFamily="2" charset="0"/>
              </a:rPr>
              <a:t>I has a global </a:t>
            </a:r>
            <a:r>
              <a:rPr lang="es-ES" sz="1600" b="1" dirty="0" err="1">
                <a:latin typeface="TT Commons Light" panose="02000506020000020004" pitchFamily="2" charset="0"/>
              </a:rPr>
              <a:t>preventive</a:t>
            </a:r>
            <a:r>
              <a:rPr lang="es-ES" sz="1600" b="1" dirty="0">
                <a:latin typeface="TT Commons Light" panose="02000506020000020004" pitchFamily="2" charset="0"/>
              </a:rPr>
              <a:t> </a:t>
            </a:r>
            <a:r>
              <a:rPr lang="es-ES" sz="1600" b="1" dirty="0" err="1">
                <a:latin typeface="TT Commons Light" panose="02000506020000020004" pitchFamily="2" charset="0"/>
              </a:rPr>
              <a:t>approach</a:t>
            </a:r>
            <a:r>
              <a:rPr lang="es-ES" sz="1600" b="1" dirty="0">
                <a:latin typeface="TT Commons Light" panose="02000506020000020004" pitchFamily="2" charset="0"/>
              </a:rPr>
              <a:t>, </a:t>
            </a:r>
            <a:r>
              <a:rPr lang="es-ES" sz="1600" b="1" dirty="0" err="1">
                <a:latin typeface="TT Commons Light" panose="02000506020000020004" pitchFamily="2" charset="0"/>
              </a:rPr>
              <a:t>with</a:t>
            </a:r>
            <a:r>
              <a:rPr lang="es-ES" sz="1600" b="1" dirty="0">
                <a:latin typeface="TT Commons Light" panose="02000506020000020004" pitchFamily="2" charset="0"/>
              </a:rPr>
              <a:t> </a:t>
            </a:r>
            <a:r>
              <a:rPr lang="es-ES" sz="1600" b="1" dirty="0" err="1">
                <a:latin typeface="TT Commons Light" panose="02000506020000020004" pitchFamily="2" charset="0"/>
              </a:rPr>
              <a:t>the</a:t>
            </a:r>
            <a:r>
              <a:rPr lang="es-ES" sz="1600" b="1" dirty="0">
                <a:latin typeface="TT Commons Light" panose="02000506020000020004" pitchFamily="2" charset="0"/>
              </a:rPr>
              <a:t> </a:t>
            </a:r>
            <a:r>
              <a:rPr lang="es-ES" sz="1600" b="1" dirty="0" err="1">
                <a:latin typeface="TT Commons Light" panose="02000506020000020004" pitchFamily="2" charset="0"/>
              </a:rPr>
              <a:t>aim</a:t>
            </a:r>
            <a:r>
              <a:rPr lang="es-ES" sz="1600" b="1" dirty="0">
                <a:latin typeface="TT Commons Light" panose="02000506020000020004" pitchFamily="2" charset="0"/>
              </a:rPr>
              <a:t> of </a:t>
            </a:r>
            <a:r>
              <a:rPr lang="es-ES" sz="1600" b="1" dirty="0" err="1">
                <a:latin typeface="TT Commons Light" panose="02000506020000020004" pitchFamily="2" charset="0"/>
              </a:rPr>
              <a:t>anticipating</a:t>
            </a:r>
            <a:r>
              <a:rPr lang="es-ES" sz="1600" b="1" dirty="0">
                <a:latin typeface="TT Commons Light" panose="02000506020000020004" pitchFamily="2" charset="0"/>
              </a:rPr>
              <a:t> and/</a:t>
            </a:r>
            <a:r>
              <a:rPr lang="es-ES" sz="1600" b="1" dirty="0" err="1">
                <a:latin typeface="TT Commons Light" panose="02000506020000020004" pitchFamily="2" charset="0"/>
              </a:rPr>
              <a:t>or</a:t>
            </a:r>
            <a:r>
              <a:rPr lang="es-ES" sz="1600" b="1" dirty="0">
                <a:latin typeface="TT Commons Light" panose="02000506020000020004" pitchFamily="2" charset="0"/>
              </a:rPr>
              <a:t> </a:t>
            </a:r>
            <a:r>
              <a:rPr lang="es-ES" sz="1600" b="1" dirty="0" err="1">
                <a:latin typeface="TT Commons Light" panose="02000506020000020004" pitchFamily="2" charset="0"/>
              </a:rPr>
              <a:t>repairing</a:t>
            </a:r>
            <a:r>
              <a:rPr lang="es-ES" sz="1600" b="1" dirty="0">
                <a:latin typeface="TT Commons Light" panose="02000506020000020004" pitchFamily="2" charset="0"/>
              </a:rPr>
              <a:t> </a:t>
            </a:r>
            <a:r>
              <a:rPr lang="es-ES" sz="1600" b="1" dirty="0" err="1">
                <a:latin typeface="TT Commons Light" panose="02000506020000020004" pitchFamily="2" charset="0"/>
              </a:rPr>
              <a:t>the</a:t>
            </a:r>
            <a:r>
              <a:rPr lang="es-ES" sz="1600" b="1" dirty="0">
                <a:latin typeface="TT Commons Light" panose="02000506020000020004" pitchFamily="2" charset="0"/>
              </a:rPr>
              <a:t> </a:t>
            </a:r>
            <a:r>
              <a:rPr lang="es-ES" sz="1600" b="1" dirty="0" err="1">
                <a:latin typeface="TT Commons Light" panose="02000506020000020004" pitchFamily="2" charset="0"/>
              </a:rPr>
              <a:t>signs</a:t>
            </a:r>
            <a:r>
              <a:rPr lang="es-ES" sz="1600" b="1" dirty="0">
                <a:latin typeface="TT Commons Light" panose="02000506020000020004" pitchFamily="2" charset="0"/>
              </a:rPr>
              <a:t> of </a:t>
            </a:r>
            <a:r>
              <a:rPr lang="es-ES" sz="1600" b="1" dirty="0" err="1">
                <a:latin typeface="TT Commons Light" panose="02000506020000020004" pitchFamily="2" charset="0"/>
              </a:rPr>
              <a:t>aging</a:t>
            </a:r>
            <a:r>
              <a:rPr lang="es-ES" sz="1600" dirty="0">
                <a:latin typeface="TT Commons Light" panose="02000506020000020004" pitchFamily="2" charset="0"/>
              </a:rPr>
              <a:t> </a:t>
            </a:r>
            <a:r>
              <a:rPr lang="es-ES" sz="1600" dirty="0" err="1">
                <a:latin typeface="TT Commons Light" panose="02000506020000020004" pitchFamily="2" charset="0"/>
              </a:rPr>
              <a:t>from</a:t>
            </a:r>
            <a:r>
              <a:rPr lang="es-ES" sz="1600" dirty="0">
                <a:latin typeface="TT Commons Light" panose="02000506020000020004" pitchFamily="2" charset="0"/>
              </a:rPr>
              <a:t> </a:t>
            </a:r>
            <a:r>
              <a:rPr lang="es-ES" sz="1600" dirty="0" err="1">
                <a:latin typeface="TT Commons Light" panose="02000506020000020004" pitchFamily="2" charset="0"/>
              </a:rPr>
              <a:t>different</a:t>
            </a:r>
            <a:r>
              <a:rPr lang="es-ES" sz="1600" dirty="0">
                <a:latin typeface="TT Commons Light" panose="02000506020000020004" pitchFamily="2" charset="0"/>
              </a:rPr>
              <a:t> </a:t>
            </a:r>
            <a:r>
              <a:rPr lang="es-ES" sz="1600" dirty="0" err="1">
                <a:latin typeface="TT Commons Light" panose="02000506020000020004" pitchFamily="2" charset="0"/>
              </a:rPr>
              <a:t>points</a:t>
            </a:r>
            <a:r>
              <a:rPr lang="es-ES" sz="1600" dirty="0">
                <a:latin typeface="TT Commons Light" panose="02000506020000020004" pitchFamily="2" charset="0"/>
              </a:rPr>
              <a:t> of </a:t>
            </a:r>
            <a:r>
              <a:rPr lang="es-ES" sz="1600" dirty="0" err="1">
                <a:latin typeface="TT Commons Light" panose="02000506020000020004" pitchFamily="2" charset="0"/>
              </a:rPr>
              <a:t>view</a:t>
            </a:r>
            <a:r>
              <a:rPr lang="es-ES" sz="1600" dirty="0">
                <a:latin typeface="TT Commons Light" panose="02000506020000020004" pitchFamily="2" charset="0"/>
              </a:rPr>
              <a:t>, </a:t>
            </a:r>
            <a:r>
              <a:rPr lang="es-ES" sz="1600" dirty="0" err="1">
                <a:latin typeface="TT Commons Light" panose="02000506020000020004" pitchFamily="2" charset="0"/>
              </a:rPr>
              <a:t>although</a:t>
            </a:r>
            <a:r>
              <a:rPr lang="es-ES" sz="1600" dirty="0">
                <a:latin typeface="TT Commons Light" panose="02000506020000020004" pitchFamily="2" charset="0"/>
              </a:rPr>
              <a:t> </a:t>
            </a:r>
            <a:r>
              <a:rPr lang="es-ES" sz="1600" dirty="0" err="1">
                <a:latin typeface="TT Commons Light" panose="02000506020000020004" pitchFamily="2" charset="0"/>
              </a:rPr>
              <a:t>synergistic</a:t>
            </a:r>
            <a:r>
              <a:rPr lang="es-ES" sz="1600" dirty="0">
                <a:latin typeface="TT Commons Light" panose="02000506020000020004" pitchFamily="2" charset="0"/>
              </a:rPr>
              <a:t>. </a:t>
            </a:r>
          </a:p>
          <a:p>
            <a:pPr algn="just"/>
            <a:endParaRPr lang="es-ES" sz="1600" dirty="0">
              <a:latin typeface="TT Commons Light" panose="02000506020000020004" pitchFamily="2" charset="0"/>
            </a:endParaRPr>
          </a:p>
          <a:p>
            <a:pPr algn="just"/>
            <a:r>
              <a:rPr lang="es-ES" sz="1600" dirty="0" err="1">
                <a:latin typeface="TT Commons Light" panose="02000506020000020004" pitchFamily="2" charset="0"/>
              </a:rPr>
              <a:t>Blast</a:t>
            </a:r>
            <a:r>
              <a:rPr lang="es-ES" sz="1600" dirty="0">
                <a:latin typeface="TT Commons Light" panose="02000506020000020004" pitchFamily="2" charset="0"/>
              </a:rPr>
              <a:t> C </a:t>
            </a:r>
            <a:r>
              <a:rPr lang="es-ES" sz="1600" dirty="0" err="1">
                <a:latin typeface="TT Commons Light" panose="02000506020000020004" pitchFamily="2" charset="0"/>
              </a:rPr>
              <a:t>antioxidant</a:t>
            </a:r>
            <a:r>
              <a:rPr lang="es-ES" sz="1600" dirty="0">
                <a:latin typeface="TT Commons Light" panose="02000506020000020004" pitchFamily="2" charset="0"/>
              </a:rPr>
              <a:t> </a:t>
            </a:r>
            <a:r>
              <a:rPr lang="es-ES" sz="1600" dirty="0" err="1">
                <a:latin typeface="TT Commons Light" panose="02000506020000020004" pitchFamily="2" charset="0"/>
              </a:rPr>
              <a:t>Cream</a:t>
            </a:r>
            <a:r>
              <a:rPr lang="es-ES" sz="1600" dirty="0">
                <a:latin typeface="TT Commons Light" panose="02000506020000020004" pitchFamily="2" charset="0"/>
              </a:rPr>
              <a:t> </a:t>
            </a:r>
            <a:r>
              <a:rPr lang="es-ES" sz="1600" dirty="0" err="1">
                <a:latin typeface="TT Commons Light" panose="02000506020000020004" pitchFamily="2" charset="0"/>
              </a:rPr>
              <a:t>is</a:t>
            </a:r>
            <a:r>
              <a:rPr lang="es-ES" sz="1600" dirty="0">
                <a:latin typeface="TT Commons Light" panose="02000506020000020004" pitchFamily="2" charset="0"/>
              </a:rPr>
              <a:t> a </a:t>
            </a:r>
            <a:r>
              <a:rPr lang="es-ES" sz="1600" dirty="0" err="1">
                <a:latin typeface="TT Commons Light" panose="02000506020000020004" pitchFamily="2" charset="0"/>
              </a:rPr>
              <a:t>combination</a:t>
            </a:r>
            <a:r>
              <a:rPr lang="es-ES" sz="1600" dirty="0">
                <a:latin typeface="TT Commons Light" panose="02000506020000020004" pitchFamily="2" charset="0"/>
              </a:rPr>
              <a:t> of </a:t>
            </a:r>
            <a:r>
              <a:rPr lang="es-ES" sz="1600" b="1" dirty="0" err="1">
                <a:latin typeface="TT Commons Light" panose="02000506020000020004" pitchFamily="2" charset="0"/>
              </a:rPr>
              <a:t>Intensive</a:t>
            </a:r>
            <a:r>
              <a:rPr lang="es-ES" sz="1600" b="1" dirty="0">
                <a:latin typeface="TT Commons Light" panose="02000506020000020004" pitchFamily="2" charset="0"/>
              </a:rPr>
              <a:t> Triple </a:t>
            </a:r>
            <a:r>
              <a:rPr lang="es-ES" sz="1600" b="1" dirty="0" err="1">
                <a:latin typeface="TT Commons Light" panose="02000506020000020004" pitchFamily="2" charset="0"/>
              </a:rPr>
              <a:t>Antioxidant</a:t>
            </a:r>
            <a:r>
              <a:rPr lang="es-ES" sz="1600" b="1" dirty="0">
                <a:latin typeface="TT Commons Light" panose="02000506020000020004" pitchFamily="2" charset="0"/>
              </a:rPr>
              <a:t> </a:t>
            </a:r>
            <a:r>
              <a:rPr lang="es-ES" sz="1600" b="1" dirty="0" err="1">
                <a:latin typeface="TT Commons Light" panose="02000506020000020004" pitchFamily="2" charset="0"/>
              </a:rPr>
              <a:t>Complex</a:t>
            </a:r>
            <a:r>
              <a:rPr lang="es-ES" sz="1600" b="1" dirty="0">
                <a:latin typeface="TT Commons Light" panose="02000506020000020004" pitchFamily="2" charset="0"/>
              </a:rPr>
              <a:t> and Pro </a:t>
            </a:r>
            <a:r>
              <a:rPr lang="es-ES" sz="1600" b="1" dirty="0" err="1">
                <a:latin typeface="TT Commons Light" panose="02000506020000020004" pitchFamily="2" charset="0"/>
              </a:rPr>
              <a:t>Blast</a:t>
            </a:r>
            <a:r>
              <a:rPr lang="es-ES" sz="1600" b="1" dirty="0">
                <a:latin typeface="TT Commons Light" panose="02000506020000020004" pitchFamily="2" charset="0"/>
              </a:rPr>
              <a:t> </a:t>
            </a:r>
            <a:r>
              <a:rPr lang="es-ES" sz="1600" b="1" dirty="0" err="1">
                <a:latin typeface="TT Commons Light" panose="02000506020000020004" pitchFamily="2" charset="0"/>
              </a:rPr>
              <a:t>System</a:t>
            </a:r>
            <a:r>
              <a:rPr lang="es-ES" sz="1600" b="1" dirty="0">
                <a:latin typeface="TT Commons Light" panose="02000506020000020004" pitchFamily="2" charset="0"/>
              </a:rPr>
              <a:t>. </a:t>
            </a:r>
            <a:r>
              <a:rPr lang="es-ES" sz="1600" b="1" dirty="0" err="1">
                <a:latin typeface="TT Commons Light" panose="02000506020000020004" pitchFamily="2" charset="0"/>
              </a:rPr>
              <a:t>It</a:t>
            </a:r>
            <a:r>
              <a:rPr lang="es-ES" sz="1600" b="1" dirty="0">
                <a:latin typeface="TT Commons Light" panose="02000506020000020004" pitchFamily="2" charset="0"/>
              </a:rPr>
              <a:t> </a:t>
            </a:r>
            <a:r>
              <a:rPr lang="es-ES" sz="1600" b="1" dirty="0" err="1">
                <a:latin typeface="TT Commons Light" panose="02000506020000020004" pitchFamily="2" charset="0"/>
              </a:rPr>
              <a:t>works</a:t>
            </a:r>
            <a:r>
              <a:rPr lang="es-ES" sz="1600" b="1" dirty="0">
                <a:latin typeface="TT Commons Light" panose="02000506020000020004" pitchFamily="2" charset="0"/>
              </a:rPr>
              <a:t>, </a:t>
            </a:r>
            <a:r>
              <a:rPr lang="es-ES" sz="1600" b="1" dirty="0" err="1">
                <a:latin typeface="TT Commons Light" panose="02000506020000020004" pitchFamily="2" charset="0"/>
              </a:rPr>
              <a:t>on</a:t>
            </a:r>
            <a:r>
              <a:rPr lang="es-ES" sz="1600" b="1" dirty="0">
                <a:latin typeface="TT Commons Light" panose="02000506020000020004" pitchFamily="2" charset="0"/>
              </a:rPr>
              <a:t> </a:t>
            </a:r>
            <a:r>
              <a:rPr lang="es-ES" sz="1600" b="1" dirty="0" err="1">
                <a:latin typeface="TT Commons Light" panose="02000506020000020004" pitchFamily="2" charset="0"/>
              </a:rPr>
              <a:t>the</a:t>
            </a:r>
            <a:r>
              <a:rPr lang="es-ES" sz="1600" b="1" dirty="0">
                <a:latin typeface="TT Commons Light" panose="02000506020000020004" pitchFamily="2" charset="0"/>
              </a:rPr>
              <a:t> </a:t>
            </a:r>
            <a:r>
              <a:rPr lang="es-ES" sz="1600" b="1" dirty="0" err="1">
                <a:latin typeface="TT Commons Light" panose="02000506020000020004" pitchFamily="2" charset="0"/>
              </a:rPr>
              <a:t>one</a:t>
            </a:r>
            <a:r>
              <a:rPr lang="es-ES" sz="1600" b="1" dirty="0">
                <a:latin typeface="TT Commons Light" panose="02000506020000020004" pitchFamily="2" charset="0"/>
              </a:rPr>
              <a:t> </a:t>
            </a:r>
            <a:r>
              <a:rPr lang="es-ES" sz="1600" b="1" dirty="0" err="1">
                <a:latin typeface="TT Commons Light" panose="02000506020000020004" pitchFamily="2" charset="0"/>
              </a:rPr>
              <a:t>hand</a:t>
            </a:r>
            <a:r>
              <a:rPr lang="es-ES" sz="1600" b="1" dirty="0">
                <a:latin typeface="TT Commons Light" panose="02000506020000020004" pitchFamily="2" charset="0"/>
              </a:rPr>
              <a:t>, </a:t>
            </a:r>
            <a:r>
              <a:rPr lang="es-ES" sz="1600" b="1" dirty="0" err="1">
                <a:latin typeface="TT Commons Light" panose="02000506020000020004" pitchFamily="2" charset="0"/>
              </a:rPr>
              <a:t>neutralizating</a:t>
            </a:r>
            <a:r>
              <a:rPr lang="es-ES" sz="1600" b="1" dirty="0">
                <a:latin typeface="TT Commons Light" panose="02000506020000020004" pitchFamily="2" charset="0"/>
              </a:rPr>
              <a:t> ROS and </a:t>
            </a:r>
            <a:r>
              <a:rPr lang="es-ES" sz="1600" b="1" dirty="0" err="1">
                <a:latin typeface="TT Commons Light" panose="02000506020000020004" pitchFamily="2" charset="0"/>
              </a:rPr>
              <a:t>on</a:t>
            </a:r>
            <a:r>
              <a:rPr lang="es-ES" sz="1600" b="1" dirty="0">
                <a:latin typeface="TT Commons Light" panose="02000506020000020004" pitchFamily="2" charset="0"/>
              </a:rPr>
              <a:t> </a:t>
            </a:r>
            <a:r>
              <a:rPr lang="es-ES" sz="1600" b="1" dirty="0" err="1">
                <a:latin typeface="TT Commons Light" panose="02000506020000020004" pitchFamily="2" charset="0"/>
              </a:rPr>
              <a:t>the</a:t>
            </a:r>
            <a:r>
              <a:rPr lang="es-ES" sz="1600" b="1" dirty="0">
                <a:latin typeface="TT Commons Light" panose="02000506020000020004" pitchFamily="2" charset="0"/>
              </a:rPr>
              <a:t> </a:t>
            </a:r>
            <a:r>
              <a:rPr lang="es-ES" sz="1600" b="1" dirty="0" err="1">
                <a:latin typeface="TT Commons Light" panose="02000506020000020004" pitchFamily="2" charset="0"/>
              </a:rPr>
              <a:t>other</a:t>
            </a:r>
            <a:r>
              <a:rPr lang="es-ES" sz="1600" b="1" dirty="0">
                <a:latin typeface="TT Commons Light" panose="02000506020000020004" pitchFamily="2" charset="0"/>
              </a:rPr>
              <a:t> </a:t>
            </a:r>
            <a:r>
              <a:rPr lang="es-ES" sz="1600" b="1" dirty="0" err="1">
                <a:latin typeface="TT Commons Light" panose="02000506020000020004" pitchFamily="2" charset="0"/>
              </a:rPr>
              <a:t>hand</a:t>
            </a:r>
            <a:r>
              <a:rPr lang="es-ES" sz="1600" b="1" dirty="0">
                <a:latin typeface="TT Commons Light" panose="02000506020000020004" pitchFamily="2" charset="0"/>
              </a:rPr>
              <a:t>, </a:t>
            </a:r>
            <a:r>
              <a:rPr lang="es-ES" sz="1600" b="1" dirty="0" err="1">
                <a:latin typeface="TT Commons Light" panose="02000506020000020004" pitchFamily="2" charset="0"/>
              </a:rPr>
              <a:t>restoring</a:t>
            </a:r>
            <a:r>
              <a:rPr lang="es-ES" sz="1600" b="1" dirty="0">
                <a:latin typeface="TT Commons Light" panose="02000506020000020004" pitchFamily="2" charset="0"/>
              </a:rPr>
              <a:t> </a:t>
            </a:r>
            <a:r>
              <a:rPr lang="es-ES" sz="1600" b="1" dirty="0" err="1">
                <a:latin typeface="TT Commons Light" panose="02000506020000020004" pitchFamily="2" charset="0"/>
              </a:rPr>
              <a:t>the</a:t>
            </a:r>
            <a:r>
              <a:rPr lang="es-ES" sz="1600" b="1" dirty="0">
                <a:latin typeface="TT Commons Light" panose="02000506020000020004" pitchFamily="2" charset="0"/>
              </a:rPr>
              <a:t> </a:t>
            </a:r>
            <a:r>
              <a:rPr lang="es-ES" sz="1600" b="1" dirty="0" err="1">
                <a:latin typeface="TT Commons Light" panose="02000506020000020004" pitchFamily="2" charset="0"/>
              </a:rPr>
              <a:t>quality</a:t>
            </a:r>
            <a:r>
              <a:rPr lang="es-ES" sz="1600" b="1" dirty="0">
                <a:latin typeface="TT Commons Light" panose="02000506020000020004" pitchFamily="2" charset="0"/>
              </a:rPr>
              <a:t> of </a:t>
            </a:r>
            <a:r>
              <a:rPr lang="es-ES" sz="1600" b="1" dirty="0" err="1">
                <a:latin typeface="TT Commons Light" panose="02000506020000020004" pitchFamily="2" charset="0"/>
              </a:rPr>
              <a:t>the</a:t>
            </a:r>
            <a:r>
              <a:rPr lang="es-ES" sz="1600" b="1" dirty="0">
                <a:latin typeface="TT Commons Light" panose="02000506020000020004" pitchFamily="2" charset="0"/>
              </a:rPr>
              <a:t> skin, </a:t>
            </a:r>
            <a:r>
              <a:rPr lang="es-ES" sz="1600" b="1" dirty="0" err="1">
                <a:latin typeface="TT Commons Light" panose="02000506020000020004" pitchFamily="2" charset="0"/>
              </a:rPr>
              <a:t>through</a:t>
            </a:r>
            <a:r>
              <a:rPr lang="es-ES" sz="1600" b="1" dirty="0">
                <a:latin typeface="TT Commons Light" panose="02000506020000020004" pitchFamily="2" charset="0"/>
              </a:rPr>
              <a:t> </a:t>
            </a:r>
            <a:r>
              <a:rPr lang="es-ES" sz="1600" b="1" dirty="0" err="1">
                <a:latin typeface="TT Commons Light" panose="02000506020000020004" pitchFamily="2" charset="0"/>
              </a:rPr>
              <a:t>the</a:t>
            </a:r>
            <a:r>
              <a:rPr lang="es-ES" sz="1600" b="1" dirty="0">
                <a:latin typeface="TT Commons Light" panose="02000506020000020004" pitchFamily="2" charset="0"/>
              </a:rPr>
              <a:t> </a:t>
            </a:r>
            <a:r>
              <a:rPr lang="es-ES" sz="1600" b="1" dirty="0" err="1">
                <a:latin typeface="TT Commons Light" panose="02000506020000020004" pitchFamily="2" charset="0"/>
              </a:rPr>
              <a:t>optimization</a:t>
            </a:r>
            <a:r>
              <a:rPr lang="es-ES" sz="1600" b="1" dirty="0">
                <a:latin typeface="TT Commons Light" panose="02000506020000020004" pitchFamily="2" charset="0"/>
              </a:rPr>
              <a:t> of </a:t>
            </a:r>
            <a:r>
              <a:rPr lang="es-ES" sz="1600" b="1" dirty="0" err="1">
                <a:latin typeface="TT Commons Light" panose="02000506020000020004" pitchFamily="2" charset="0"/>
              </a:rPr>
              <a:t>its</a:t>
            </a:r>
            <a:r>
              <a:rPr lang="es-ES" sz="1600" b="1" dirty="0">
                <a:latin typeface="TT Commons Light" panose="02000506020000020004" pitchFamily="2" charset="0"/>
              </a:rPr>
              <a:t> vital </a:t>
            </a:r>
            <a:r>
              <a:rPr lang="es-ES" sz="1600" b="1" dirty="0" err="1">
                <a:latin typeface="TT Commons Light" panose="02000506020000020004" pitchFamily="2" charset="0"/>
              </a:rPr>
              <a:t>functions</a:t>
            </a:r>
            <a:r>
              <a:rPr lang="es-ES" sz="1600" b="1" dirty="0">
                <a:latin typeface="TT Commons Light" panose="02000506020000020004" pitchFamily="2" charset="0"/>
              </a:rPr>
              <a:t>. </a:t>
            </a:r>
          </a:p>
          <a:p>
            <a:pPr algn="just"/>
            <a:endParaRPr lang="es-ES" sz="1600" b="1" dirty="0">
              <a:latin typeface="TT Commons Light" panose="02000506020000020004" pitchFamily="2" charset="0"/>
            </a:endParaRPr>
          </a:p>
          <a:p>
            <a:pPr algn="just"/>
            <a:r>
              <a:rPr lang="es-ES" sz="1600" dirty="0" err="1">
                <a:latin typeface="TT Commons Light" panose="02000506020000020004" pitchFamily="2" charset="0"/>
              </a:rPr>
              <a:t>It</a:t>
            </a:r>
            <a:r>
              <a:rPr lang="es-ES" sz="1600" dirty="0">
                <a:latin typeface="TT Commons Light" panose="02000506020000020004" pitchFamily="2" charset="0"/>
              </a:rPr>
              <a:t> </a:t>
            </a:r>
            <a:r>
              <a:rPr lang="es-ES" sz="1600" dirty="0" err="1">
                <a:latin typeface="TT Commons Light" panose="02000506020000020004" pitchFamily="2" charset="0"/>
              </a:rPr>
              <a:t>also</a:t>
            </a:r>
            <a:r>
              <a:rPr lang="es-ES" sz="1600" dirty="0">
                <a:latin typeface="TT Commons Light" panose="02000506020000020004" pitchFamily="2" charset="0"/>
              </a:rPr>
              <a:t> </a:t>
            </a:r>
            <a:r>
              <a:rPr lang="es-ES" sz="1600" dirty="0" err="1">
                <a:latin typeface="TT Commons Light" panose="02000506020000020004" pitchFamily="2" charset="0"/>
              </a:rPr>
              <a:t>presents</a:t>
            </a:r>
            <a:r>
              <a:rPr lang="es-ES" sz="1600" dirty="0">
                <a:latin typeface="TT Commons Light" panose="02000506020000020004" pitchFamily="2" charset="0"/>
              </a:rPr>
              <a:t> active </a:t>
            </a:r>
            <a:r>
              <a:rPr lang="es-ES" sz="1600" dirty="0" err="1">
                <a:latin typeface="TT Commons Light" panose="02000506020000020004" pitchFamily="2" charset="0"/>
              </a:rPr>
              <a:t>ingredients</a:t>
            </a:r>
            <a:r>
              <a:rPr lang="es-ES" sz="1600" dirty="0">
                <a:latin typeface="TT Commons Light" panose="02000506020000020004" pitchFamily="2" charset="0"/>
              </a:rPr>
              <a:t> free and </a:t>
            </a:r>
            <a:r>
              <a:rPr lang="es-ES" sz="1600" dirty="0" err="1">
                <a:latin typeface="TT Commons Light" panose="02000506020000020004" pitchFamily="2" charset="0"/>
              </a:rPr>
              <a:t>liposomal</a:t>
            </a:r>
            <a:r>
              <a:rPr lang="es-ES" sz="1600" dirty="0">
                <a:latin typeface="TT Commons Light" panose="02000506020000020004" pitchFamily="2" charset="0"/>
              </a:rPr>
              <a:t>, </a:t>
            </a:r>
            <a:r>
              <a:rPr lang="es-ES" sz="1600" dirty="0" err="1">
                <a:latin typeface="TT Commons Light" panose="02000506020000020004" pitchFamily="2" charset="0"/>
              </a:rPr>
              <a:t>achieving</a:t>
            </a:r>
            <a:r>
              <a:rPr lang="es-ES" sz="1600" dirty="0">
                <a:latin typeface="TT Commons Light" panose="02000506020000020004" pitchFamily="2" charset="0"/>
              </a:rPr>
              <a:t> to </a:t>
            </a:r>
            <a:r>
              <a:rPr lang="es-ES" sz="1600" dirty="0" err="1">
                <a:latin typeface="TT Commons Light" panose="02000506020000020004" pitchFamily="2" charset="0"/>
              </a:rPr>
              <a:t>act</a:t>
            </a:r>
            <a:r>
              <a:rPr lang="es-ES" sz="1600" dirty="0">
                <a:latin typeface="TT Commons Light" panose="02000506020000020004" pitchFamily="2" charset="0"/>
              </a:rPr>
              <a:t> </a:t>
            </a:r>
            <a:r>
              <a:rPr lang="es-ES" sz="1600" dirty="0" err="1">
                <a:latin typeface="TT Commons Light" panose="02000506020000020004" pitchFamily="2" charset="0"/>
              </a:rPr>
              <a:t>both</a:t>
            </a:r>
            <a:r>
              <a:rPr lang="es-ES" sz="1600" dirty="0">
                <a:latin typeface="TT Commons Light" panose="02000506020000020004" pitchFamily="2" charset="0"/>
              </a:rPr>
              <a:t> </a:t>
            </a:r>
            <a:r>
              <a:rPr lang="es-ES" sz="1600" dirty="0" err="1">
                <a:latin typeface="TT Commons Light" panose="02000506020000020004" pitchFamily="2" charset="0"/>
              </a:rPr>
              <a:t>on</a:t>
            </a:r>
            <a:r>
              <a:rPr lang="es-ES" sz="1600" dirty="0">
                <a:latin typeface="TT Commons Light" panose="02000506020000020004" pitchFamily="2" charset="0"/>
              </a:rPr>
              <a:t> </a:t>
            </a:r>
            <a:r>
              <a:rPr lang="es-ES" sz="1600" dirty="0" err="1">
                <a:latin typeface="TT Commons Light" panose="02000506020000020004" pitchFamily="2" charset="0"/>
              </a:rPr>
              <a:t>the</a:t>
            </a:r>
            <a:r>
              <a:rPr lang="es-ES" sz="1600" dirty="0">
                <a:latin typeface="TT Commons Light" panose="02000506020000020004" pitchFamily="2" charset="0"/>
              </a:rPr>
              <a:t> </a:t>
            </a:r>
            <a:r>
              <a:rPr lang="es-ES" sz="1600" dirty="0" err="1">
                <a:latin typeface="TT Commons Light" panose="02000506020000020004" pitchFamily="2" charset="0"/>
              </a:rPr>
              <a:t>surface</a:t>
            </a:r>
            <a:r>
              <a:rPr lang="es-ES" sz="1600" dirty="0">
                <a:latin typeface="TT Commons Light" panose="02000506020000020004" pitchFamily="2" charset="0"/>
              </a:rPr>
              <a:t> and in </a:t>
            </a:r>
            <a:r>
              <a:rPr lang="es-ES" sz="1600" dirty="0" err="1">
                <a:latin typeface="TT Commons Light" panose="02000506020000020004" pitchFamily="2" charset="0"/>
              </a:rPr>
              <a:t>the</a:t>
            </a:r>
            <a:r>
              <a:rPr lang="es-ES" sz="1600" dirty="0">
                <a:latin typeface="TT Commons Light" panose="02000506020000020004" pitchFamily="2" charset="0"/>
              </a:rPr>
              <a:t> </a:t>
            </a:r>
            <a:r>
              <a:rPr lang="es-ES" sz="1600" dirty="0" err="1">
                <a:latin typeface="TT Commons Light" panose="02000506020000020004" pitchFamily="2" charset="0"/>
              </a:rPr>
              <a:t>deeper</a:t>
            </a:r>
            <a:r>
              <a:rPr lang="es-ES" sz="1600" dirty="0">
                <a:latin typeface="TT Commons Light" panose="02000506020000020004" pitchFamily="2" charset="0"/>
              </a:rPr>
              <a:t> </a:t>
            </a:r>
            <a:r>
              <a:rPr lang="es-ES" sz="1600" dirty="0" err="1">
                <a:latin typeface="TT Commons Light" panose="02000506020000020004" pitchFamily="2" charset="0"/>
              </a:rPr>
              <a:t>layers</a:t>
            </a:r>
            <a:r>
              <a:rPr lang="es-ES" sz="1600" dirty="0">
                <a:latin typeface="TT Commons Light" panose="02000506020000020004" pitchFamily="2" charset="0"/>
              </a:rPr>
              <a:t> of </a:t>
            </a:r>
            <a:r>
              <a:rPr lang="es-ES" sz="1600" dirty="0" err="1">
                <a:latin typeface="TT Commons Light" panose="02000506020000020004" pitchFamily="2" charset="0"/>
              </a:rPr>
              <a:t>the</a:t>
            </a:r>
            <a:r>
              <a:rPr lang="es-ES" sz="1600" dirty="0">
                <a:latin typeface="TT Commons Light" panose="02000506020000020004" pitchFamily="2" charset="0"/>
              </a:rPr>
              <a:t> epidermis, </a:t>
            </a:r>
            <a:r>
              <a:rPr lang="es-ES" sz="1600" dirty="0" err="1">
                <a:latin typeface="TT Commons Light" panose="02000506020000020004" pitchFamily="2" charset="0"/>
              </a:rPr>
              <a:t>with</a:t>
            </a:r>
            <a:r>
              <a:rPr lang="es-ES" sz="1600" dirty="0">
                <a:latin typeface="TT Commons Light" panose="02000506020000020004" pitchFamily="2" charset="0"/>
              </a:rPr>
              <a:t> a </a:t>
            </a:r>
            <a:r>
              <a:rPr lang="es-ES" sz="1600" dirty="0" err="1">
                <a:latin typeface="TT Commons Light" panose="02000506020000020004" pitchFamily="2" charset="0"/>
              </a:rPr>
              <a:t>greater</a:t>
            </a:r>
            <a:r>
              <a:rPr lang="es-ES" sz="1600" dirty="0">
                <a:latin typeface="TT Commons Light" panose="02000506020000020004" pitchFamily="2" charset="0"/>
              </a:rPr>
              <a:t> </a:t>
            </a:r>
            <a:r>
              <a:rPr lang="es-ES" sz="1600" dirty="0" err="1">
                <a:latin typeface="TT Commons Light" panose="02000506020000020004" pitchFamily="2" charset="0"/>
              </a:rPr>
              <a:t>power</a:t>
            </a:r>
            <a:r>
              <a:rPr lang="es-ES" sz="1600" dirty="0">
                <a:latin typeface="TT Commons Light" panose="02000506020000020004" pitchFamily="2" charset="0"/>
              </a:rPr>
              <a:t>, </a:t>
            </a:r>
            <a:r>
              <a:rPr lang="es-ES" sz="1600" dirty="0" err="1">
                <a:latin typeface="TT Commons Light" panose="02000506020000020004" pitchFamily="2" charset="0"/>
              </a:rPr>
              <a:t>efficiency</a:t>
            </a:r>
            <a:r>
              <a:rPr lang="es-ES" sz="1600" dirty="0">
                <a:latin typeface="TT Commons Light" panose="02000506020000020004" pitchFamily="2" charset="0"/>
              </a:rPr>
              <a:t> and </a:t>
            </a:r>
            <a:r>
              <a:rPr lang="es-ES" sz="1600" dirty="0" err="1">
                <a:latin typeface="TT Commons Light" panose="02000506020000020004" pitchFamily="2" charset="0"/>
              </a:rPr>
              <a:t>duration</a:t>
            </a:r>
            <a:r>
              <a:rPr lang="es-ES" sz="1600" dirty="0">
                <a:latin typeface="TT Commons Light" panose="02000506020000020004" pitchFamily="2" charset="0"/>
              </a:rPr>
              <a:t> of </a:t>
            </a:r>
            <a:r>
              <a:rPr lang="es-ES" sz="1600" dirty="0" err="1">
                <a:latin typeface="TT Commons Light" panose="02000506020000020004" pitchFamily="2" charset="0"/>
              </a:rPr>
              <a:t>its</a:t>
            </a:r>
            <a:r>
              <a:rPr lang="es-ES" sz="1600" dirty="0">
                <a:latin typeface="TT Commons Light" panose="02000506020000020004" pitchFamily="2" charset="0"/>
              </a:rPr>
              <a:t> </a:t>
            </a:r>
            <a:r>
              <a:rPr lang="es-ES" sz="1600" dirty="0" err="1">
                <a:latin typeface="TT Commons Light" panose="02000506020000020004" pitchFamily="2" charset="0"/>
              </a:rPr>
              <a:t>activity</a:t>
            </a:r>
            <a:r>
              <a:rPr lang="es-ES" sz="1600" dirty="0">
                <a:latin typeface="TT Commons Light" panose="02000506020000020004" pitchFamily="2" charset="0"/>
              </a:rPr>
              <a:t>. </a:t>
            </a:r>
          </a:p>
          <a:p>
            <a:pPr algn="just" fontAlgn="base">
              <a:spcBef>
                <a:spcPct val="0"/>
              </a:spcBef>
              <a:spcAft>
                <a:spcPct val="0"/>
              </a:spcAft>
            </a:pPr>
            <a:endParaRPr lang="es-ES" altLang="es-ES" sz="1400" dirty="0">
              <a:latin typeface="TT Commons" panose="02000506040000020004" pitchFamily="50" charset="0"/>
              <a:ea typeface="Calibri" panose="020F0502020204030204" pitchFamily="34" charset="0"/>
              <a:cs typeface="Times New Roman" panose="02020603050405020304" pitchFamily="18" charset="0"/>
            </a:endParaRPr>
          </a:p>
          <a:p>
            <a:pPr marL="342797" indent="-342797" algn="just"/>
            <a:endParaRPr lang="es-ES" sz="1400" dirty="0">
              <a:latin typeface="TT Commons" panose="02000506040000020004" pitchFamily="50" charset="0"/>
              <a:ea typeface="Calibri" panose="020F0502020204030204" pitchFamily="34" charset="0"/>
              <a:cs typeface="Times New Roman" panose="02020603050405020304" pitchFamily="18" charset="0"/>
            </a:endParaRPr>
          </a:p>
        </p:txBody>
      </p:sp>
      <p:sp>
        <p:nvSpPr>
          <p:cNvPr id="17" name="Título 8"/>
          <p:cNvSpPr>
            <a:spLocks noGrp="1"/>
          </p:cNvSpPr>
          <p:nvPr>
            <p:ph type="title"/>
          </p:nvPr>
        </p:nvSpPr>
        <p:spPr>
          <a:xfrm>
            <a:off x="699717" y="399559"/>
            <a:ext cx="2909643" cy="424603"/>
          </a:xfrm>
        </p:spPr>
        <p:txBody>
          <a:bodyPr/>
          <a:lstStyle/>
          <a:p>
            <a:r>
              <a:rPr lang="es-ES" sz="2399" spc="300" dirty="0" smtClean="0"/>
              <a:t>BLAST C ANTIOXIDANT</a:t>
            </a:r>
            <a:endParaRPr lang="es-ES" sz="2399" spc="3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r="54887"/>
          <a:stretch/>
        </p:blipFill>
        <p:spPr>
          <a:xfrm>
            <a:off x="543496" y="1344783"/>
            <a:ext cx="1113508" cy="3015761"/>
          </a:xfrm>
          <a:prstGeom prst="rect">
            <a:avLst/>
          </a:prstGeom>
        </p:spPr>
      </p:pic>
      <p:pic>
        <p:nvPicPr>
          <p:cNvPr id="8" name="Gráfico 3">
            <a:extLst>
              <a:ext uri="{FF2B5EF4-FFF2-40B4-BE49-F238E27FC236}">
                <a16:creationId xmlns:a16="http://schemas.microsoft.com/office/drawing/2014/main" id="{81C57356-6826-494D-B4BD-F1D9A35494CF}"/>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1548793" y="3093049"/>
            <a:ext cx="1771785" cy="1297646"/>
          </a:xfrm>
          <a:prstGeom prst="rect">
            <a:avLst/>
          </a:prstGeom>
        </p:spPr>
      </p:pic>
    </p:spTree>
    <p:extLst>
      <p:ext uri="{BB962C8B-B14F-4D97-AF65-F5344CB8AC3E}">
        <p14:creationId xmlns:p14="http://schemas.microsoft.com/office/powerpoint/2010/main" val="277191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42633" y="1104593"/>
            <a:ext cx="8093951" cy="4446136"/>
          </a:xfrm>
          <a:prstGeom prst="rect">
            <a:avLst/>
          </a:prstGeom>
          <a:noFill/>
        </p:spPr>
        <p:txBody>
          <a:bodyPr wrap="square" rtlCol="0">
            <a:spAutoFit/>
          </a:bodyPr>
          <a:lstStyle/>
          <a:p>
            <a:pPr marL="342797" indent="-342797"/>
            <a:r>
              <a:rPr lang="en-US" sz="1500" b="1" dirty="0">
                <a:latin typeface="TT Commons Light" panose="02000506030000020003" pitchFamily="50" charset="0"/>
                <a:ea typeface="Calibri" panose="020F0502020204030204" pitchFamily="34" charset="0"/>
                <a:cs typeface="Times New Roman" panose="02020603050405020304" pitchFamily="18" charset="0"/>
              </a:rPr>
              <a:t>Vitamin C Liposome</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Penetrates to greater depth</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Crosses the membrane of the cell</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Progressive release, longer duration of action</a:t>
            </a:r>
          </a:p>
          <a:p>
            <a:pPr marL="342797" indent="-342797"/>
            <a:endParaRPr lang="en-US" sz="1500"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r>
              <a:rPr lang="en-US" sz="1500" b="1" dirty="0">
                <a:latin typeface="TT Commons Light" panose="02000506030000020003" pitchFamily="50" charset="0"/>
                <a:ea typeface="Calibri" panose="020F0502020204030204" pitchFamily="34" charset="0"/>
                <a:cs typeface="Times New Roman" panose="02020603050405020304" pitchFamily="18" charset="0"/>
              </a:rPr>
              <a:t>Vitamin C Stabilized</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It acts on the most superficial layers of the epidermis. </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Increased bioavailability (degree and speed)</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Increases the duration of your activity. </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It resists high temperatures.</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Less oxidation against pure and stable VC </a:t>
            </a:r>
          </a:p>
          <a:p>
            <a:pPr marL="342797" indent="-342797"/>
            <a:endParaRPr lang="en-US" sz="1500" b="1"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r>
              <a:rPr lang="en-US" sz="1500" b="1" dirty="0" err="1">
                <a:latin typeface="TT Commons Light" panose="02000506030000020003" pitchFamily="50" charset="0"/>
                <a:ea typeface="Calibri" panose="020F0502020204030204" pitchFamily="34" charset="0"/>
                <a:cs typeface="Times New Roman" panose="02020603050405020304" pitchFamily="18" charset="0"/>
              </a:rPr>
              <a:t>Ferulic</a:t>
            </a:r>
            <a:r>
              <a:rPr lang="en-US" sz="1500" b="1" dirty="0">
                <a:latin typeface="TT Commons Light" panose="02000506030000020003" pitchFamily="50" charset="0"/>
                <a:ea typeface="Calibri" panose="020F0502020204030204" pitchFamily="34" charset="0"/>
                <a:cs typeface="Times New Roman" panose="02020603050405020304" pitchFamily="18" charset="0"/>
              </a:rPr>
              <a:t> acid</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Powerful antioxidant </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Improves collagen and elastin production</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Able to stop the action of UVA and UVB rays, preventive in terms of sun damage. </a:t>
            </a:r>
          </a:p>
          <a:p>
            <a:pPr marL="342797" indent="-342797">
              <a:buFont typeface="Arial" panose="020B0604020202020204" pitchFamily="34" charset="0"/>
              <a:buChar char="•"/>
            </a:pPr>
            <a:r>
              <a:rPr lang="en-US" sz="1500" dirty="0">
                <a:latin typeface="TT Commons Light" panose="02000506030000020003" pitchFamily="50" charset="0"/>
                <a:ea typeface="Calibri" panose="020F0502020204030204" pitchFamily="34" charset="0"/>
                <a:cs typeface="Times New Roman" panose="02020603050405020304" pitchFamily="18" charset="0"/>
              </a:rPr>
              <a:t>Liposome: Progressive release,  deep penetration (x12 versus free and increased bioavailability</a:t>
            </a:r>
            <a:r>
              <a:rPr lang="en-US" sz="1400" dirty="0">
                <a:latin typeface="TT Commons Light" panose="02000506030000020003" pitchFamily="50" charset="0"/>
                <a:ea typeface="Calibri" panose="020F0502020204030204" pitchFamily="34" charset="0"/>
                <a:cs typeface="Times New Roman" panose="02020603050405020304" pitchFamily="18" charset="0"/>
              </a:rPr>
              <a:t>. </a:t>
            </a:r>
          </a:p>
          <a:p>
            <a:pPr fontAlgn="base">
              <a:spcBef>
                <a:spcPct val="0"/>
              </a:spcBef>
              <a:spcAft>
                <a:spcPct val="0"/>
              </a:spcAft>
            </a:pPr>
            <a:endParaRPr lang="es-ES" altLang="es-ES" sz="1400" dirty="0">
              <a:latin typeface="TT Commons" panose="02000506040000020004" pitchFamily="50" charset="0"/>
              <a:ea typeface="Calibri" panose="020F0502020204030204" pitchFamily="34" charset="0"/>
              <a:cs typeface="Times New Roman" panose="02020603050405020304" pitchFamily="18" charset="0"/>
            </a:endParaRPr>
          </a:p>
          <a:p>
            <a:pPr marL="342797" indent="-342797"/>
            <a:endParaRPr lang="es-ES" sz="1400" dirty="0">
              <a:latin typeface="TT Commons" panose="02000506040000020004" pitchFamily="50" charset="0"/>
              <a:ea typeface="Calibri" panose="020F0502020204030204" pitchFamily="34" charset="0"/>
              <a:cs typeface="Times New Roman" panose="02020603050405020304" pitchFamily="18" charset="0"/>
            </a:endParaRPr>
          </a:p>
        </p:txBody>
      </p:sp>
      <p:sp>
        <p:nvSpPr>
          <p:cNvPr id="17" name="Título 8"/>
          <p:cNvSpPr>
            <a:spLocks noGrp="1"/>
          </p:cNvSpPr>
          <p:nvPr>
            <p:ph type="title"/>
          </p:nvPr>
        </p:nvSpPr>
        <p:spPr>
          <a:xfrm>
            <a:off x="699717" y="399559"/>
            <a:ext cx="1763624" cy="424603"/>
          </a:xfrm>
        </p:spPr>
        <p:txBody>
          <a:bodyPr/>
          <a:lstStyle/>
          <a:p>
            <a:r>
              <a:rPr lang="es-ES" sz="2399" spc="300" dirty="0" smtClean="0"/>
              <a:t>INGREDIENTS</a:t>
            </a:r>
            <a:endParaRPr lang="es-ES" sz="2399" spc="300" dirty="0"/>
          </a:p>
        </p:txBody>
      </p:sp>
      <p:sp>
        <p:nvSpPr>
          <p:cNvPr id="6" name="CuadroTexto 5">
            <a:extLst>
              <a:ext uri="{FF2B5EF4-FFF2-40B4-BE49-F238E27FC236}">
                <a16:creationId xmlns:a16="http://schemas.microsoft.com/office/drawing/2014/main" id="{F722DC65-980C-47B9-A118-B0E9E9379B4D}"/>
              </a:ext>
            </a:extLst>
          </p:cNvPr>
          <p:cNvSpPr txBox="1"/>
          <p:nvPr/>
        </p:nvSpPr>
        <p:spPr>
          <a:xfrm>
            <a:off x="5064371" y="2981942"/>
            <a:ext cx="2955407" cy="646151"/>
          </a:xfrm>
          <a:prstGeom prst="rect">
            <a:avLst/>
          </a:prstGeom>
          <a:noFill/>
        </p:spPr>
        <p:txBody>
          <a:bodyPr wrap="square" rtlCol="0">
            <a:spAutoFit/>
          </a:bodyPr>
          <a:lstStyle/>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r>
              <a:rPr lang="es-ES" sz="1200" dirty="0">
                <a:latin typeface="TT Commons Light" panose="02000506020000020004" pitchFamily="2" charset="0"/>
              </a:rPr>
              <a:t> </a:t>
            </a:r>
          </a:p>
        </p:txBody>
      </p:sp>
    </p:spTree>
    <p:extLst>
      <p:ext uri="{BB962C8B-B14F-4D97-AF65-F5344CB8AC3E}">
        <p14:creationId xmlns:p14="http://schemas.microsoft.com/office/powerpoint/2010/main" val="649377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3646412" y="3028268"/>
            <a:ext cx="3171895" cy="662874"/>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PRESENTATION</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1301086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42633" y="1104593"/>
            <a:ext cx="8093951" cy="4184598"/>
          </a:xfrm>
          <a:prstGeom prst="rect">
            <a:avLst/>
          </a:prstGeom>
          <a:noFill/>
        </p:spPr>
        <p:txBody>
          <a:bodyPr wrap="square" rtlCol="0">
            <a:spAutoFit/>
          </a:bodyPr>
          <a:lstStyle/>
          <a:p>
            <a:pPr marL="342797" indent="-342797"/>
            <a:r>
              <a:rPr lang="en-US" sz="1400" b="1" dirty="0" err="1">
                <a:latin typeface="TT Commons Light" panose="02000506030000020003" pitchFamily="50" charset="0"/>
                <a:ea typeface="Calibri" panose="020F0502020204030204" pitchFamily="34" charset="0"/>
                <a:cs typeface="Times New Roman" panose="02020603050405020304" pitchFamily="18" charset="0"/>
              </a:rPr>
              <a:t>Rhodiola</a:t>
            </a:r>
            <a:r>
              <a:rPr lang="en-US" sz="1400" b="1" dirty="0">
                <a:latin typeface="TT Commons Light" panose="02000506030000020003" pitchFamily="50" charset="0"/>
                <a:ea typeface="Calibri" panose="020F0502020204030204" pitchFamily="34" charset="0"/>
                <a:cs typeface="Times New Roman" panose="02020603050405020304" pitchFamily="18" charset="0"/>
              </a:rPr>
              <a:t> extract</a:t>
            </a:r>
          </a:p>
          <a:p>
            <a:pPr marL="342797" indent="-342797"/>
            <a:endParaRPr lang="en-US" sz="1400"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buFont typeface="Arial" panose="020B0604020202020204" pitchFamily="34" charset="0"/>
              <a:buChar char="•"/>
            </a:pPr>
            <a:r>
              <a:rPr lang="en-US" sz="1400" dirty="0">
                <a:latin typeface="TT Commons Light" panose="02000506030000020003" pitchFamily="50" charset="0"/>
                <a:ea typeface="Calibri" panose="020F0502020204030204" pitchFamily="34" charset="0"/>
                <a:cs typeface="Times New Roman" panose="02020603050405020304" pitchFamily="18" charset="0"/>
              </a:rPr>
              <a:t>Excellent antioxidant, slows the action of ROS. </a:t>
            </a:r>
          </a:p>
          <a:p>
            <a:pPr marL="342797" indent="-342797">
              <a:buFont typeface="Arial" panose="020B0604020202020204" pitchFamily="34" charset="0"/>
              <a:buChar char="•"/>
            </a:pPr>
            <a:r>
              <a:rPr lang="en-US" sz="1400" dirty="0">
                <a:latin typeface="TT Commons Light" panose="02000506030000020003" pitchFamily="50" charset="0"/>
                <a:ea typeface="Calibri" panose="020F0502020204030204" pitchFamily="34" charset="0"/>
                <a:cs typeface="Times New Roman" panose="02020603050405020304" pitchFamily="18" charset="0"/>
              </a:rPr>
              <a:t>Protects structural proteins and prevents their breakdown. </a:t>
            </a:r>
          </a:p>
          <a:p>
            <a:pPr marL="342797" indent="-342797">
              <a:buFont typeface="Arial" panose="020B0604020202020204" pitchFamily="34" charset="0"/>
              <a:buChar char="•"/>
            </a:pPr>
            <a:r>
              <a:rPr lang="en-US" sz="1400" dirty="0">
                <a:latin typeface="TT Commons Light" panose="02000506030000020003" pitchFamily="50" charset="0"/>
                <a:ea typeface="Calibri" panose="020F0502020204030204" pitchFamily="34" charset="0"/>
                <a:cs typeface="Times New Roman" panose="02020603050405020304" pitchFamily="18" charset="0"/>
              </a:rPr>
              <a:t>Reduces water loss (retains and improves the function of other assets).</a:t>
            </a:r>
          </a:p>
          <a:p>
            <a:pPr marL="342797" indent="-342797">
              <a:buFont typeface="Arial" panose="020B0604020202020204" pitchFamily="34" charset="0"/>
              <a:buChar char="•"/>
            </a:pPr>
            <a:r>
              <a:rPr lang="en-US" sz="1400" dirty="0" err="1">
                <a:latin typeface="TT Commons Light" panose="02000506030000020003" pitchFamily="50" charset="0"/>
                <a:ea typeface="Calibri" panose="020F0502020204030204" pitchFamily="34" charset="0"/>
                <a:cs typeface="Times New Roman" panose="02020603050405020304" pitchFamily="18" charset="0"/>
              </a:rPr>
              <a:t>Defence</a:t>
            </a:r>
            <a:r>
              <a:rPr lang="en-US" sz="1400" dirty="0">
                <a:latin typeface="TT Commons Light" panose="02000506030000020003" pitchFamily="50" charset="0"/>
                <a:ea typeface="Calibri" panose="020F0502020204030204" pitchFamily="34" charset="0"/>
                <a:cs typeface="Times New Roman" panose="02020603050405020304" pitchFamily="18" charset="0"/>
              </a:rPr>
              <a:t> against external factors</a:t>
            </a:r>
          </a:p>
          <a:p>
            <a:pPr marL="342797" indent="-342797">
              <a:buFont typeface="Arial" panose="020B0604020202020204" pitchFamily="34" charset="0"/>
              <a:buChar char="•"/>
            </a:pPr>
            <a:r>
              <a:rPr lang="en-US" sz="1400" dirty="0">
                <a:latin typeface="TT Commons Light" panose="02000506030000020003" pitchFamily="50" charset="0"/>
                <a:ea typeface="Calibri" panose="020F0502020204030204" pitchFamily="34" charset="0"/>
                <a:cs typeface="Times New Roman" panose="02020603050405020304" pitchFamily="18" charset="0"/>
              </a:rPr>
              <a:t>Multivitamin pump</a:t>
            </a:r>
          </a:p>
          <a:p>
            <a:pPr marL="342797" indent="-342797">
              <a:buFont typeface="Arial" panose="020B0604020202020204" pitchFamily="34" charset="0"/>
              <a:buChar char="•"/>
            </a:pPr>
            <a:r>
              <a:rPr lang="en-US" sz="1400" dirty="0">
                <a:latin typeface="TT Commons Light" panose="02000506030000020003" pitchFamily="50" charset="0"/>
                <a:ea typeface="Calibri" panose="020F0502020204030204" pitchFamily="34" charset="0"/>
                <a:cs typeface="Times New Roman" panose="02020603050405020304" pitchFamily="18" charset="0"/>
              </a:rPr>
              <a:t>It collaborates with the correct course of skin cellular processes. </a:t>
            </a:r>
          </a:p>
          <a:p>
            <a:pPr marL="342797" indent="-342797"/>
            <a:endParaRPr lang="en-US" sz="1400"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r>
              <a:rPr lang="en-US" sz="1400" b="1" dirty="0" err="1">
                <a:latin typeface="TT Commons Light" panose="02000506030000020003" pitchFamily="50" charset="0"/>
                <a:ea typeface="Calibri" panose="020F0502020204030204" pitchFamily="34" charset="0"/>
                <a:cs typeface="Times New Roman" panose="02020603050405020304" pitchFamily="18" charset="0"/>
              </a:rPr>
              <a:t>ProBlast</a:t>
            </a:r>
            <a:r>
              <a:rPr lang="en-US" sz="1400" b="1" dirty="0">
                <a:latin typeface="TT Commons Light" panose="02000506030000020003" pitchFamily="50" charset="0"/>
                <a:ea typeface="Calibri" panose="020F0502020204030204" pitchFamily="34" charset="0"/>
                <a:cs typeface="Times New Roman" panose="02020603050405020304" pitchFamily="18" charset="0"/>
              </a:rPr>
              <a:t> System</a:t>
            </a:r>
          </a:p>
          <a:p>
            <a:pPr marL="342797" indent="-342797"/>
            <a:endParaRPr lang="en-US" sz="1400"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r>
              <a:rPr lang="en-US" sz="1400" dirty="0">
                <a:latin typeface="TT Commons Light" panose="02000506030000020003" pitchFamily="50" charset="0"/>
                <a:ea typeface="Calibri" panose="020F0502020204030204" pitchFamily="34" charset="0"/>
                <a:cs typeface="Times New Roman" panose="02020603050405020304" pitchFamily="18" charset="0"/>
              </a:rPr>
              <a:t>It is based on a </a:t>
            </a:r>
            <a:r>
              <a:rPr lang="en-US" sz="1400" b="1" dirty="0">
                <a:latin typeface="TT Commons Light" panose="02000506030000020003" pitchFamily="50" charset="0"/>
                <a:ea typeface="Calibri" panose="020F0502020204030204" pitchFamily="34" charset="0"/>
                <a:cs typeface="Times New Roman" panose="02020603050405020304" pitchFamily="18" charset="0"/>
              </a:rPr>
              <a:t>cocktail of probiotics </a:t>
            </a:r>
            <a:r>
              <a:rPr lang="en-US" sz="1400" dirty="0">
                <a:latin typeface="TT Commons Light" panose="02000506030000020003" pitchFamily="50" charset="0"/>
                <a:ea typeface="Calibri" panose="020F0502020204030204" pitchFamily="34" charset="0"/>
                <a:cs typeface="Times New Roman" panose="02020603050405020304" pitchFamily="18" charset="0"/>
              </a:rPr>
              <a:t>that enhance the skin’s natural ability to renew itself quickly and effectively, by accelerating and improving the </a:t>
            </a:r>
            <a:r>
              <a:rPr lang="en-US" sz="1400" b="1" dirty="0">
                <a:latin typeface="TT Commons Light" panose="02000506030000020003" pitchFamily="50" charset="0"/>
                <a:ea typeface="Calibri" panose="020F0502020204030204" pitchFamily="34" charset="0"/>
                <a:cs typeface="Times New Roman" panose="02020603050405020304" pitchFamily="18" charset="0"/>
              </a:rPr>
              <a:t>process of renewal and natural regeneration of the skin.  </a:t>
            </a:r>
          </a:p>
          <a:p>
            <a:pPr marL="342797" indent="-342797"/>
            <a:r>
              <a:rPr lang="en-US" sz="1400" dirty="0">
                <a:latin typeface="TT Commons Light" panose="02000506030000020003" pitchFamily="50" charset="0"/>
                <a:ea typeface="Calibri" panose="020F0502020204030204" pitchFamily="34" charset="0"/>
                <a:cs typeface="Times New Roman" panose="02020603050405020304" pitchFamily="18" charset="0"/>
              </a:rPr>
              <a:t>In addition, it provides proteins and essential enzymes that improve cell cohesion, protecting the skin and avoiding transdermal water loss. </a:t>
            </a:r>
          </a:p>
          <a:p>
            <a:pPr marL="342797" indent="-342797"/>
            <a:endParaRPr lang="en-US" sz="1400"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r>
              <a:rPr lang="en-US" sz="1400" b="1" dirty="0">
                <a:latin typeface="TT Commons Light" panose="02000506030000020003" pitchFamily="50" charset="0"/>
                <a:ea typeface="Calibri" panose="020F0502020204030204" pitchFamily="34" charset="0"/>
                <a:cs typeface="Times New Roman" panose="02020603050405020304" pitchFamily="18" charset="0"/>
              </a:rPr>
              <a:t>Strengthens the skin microbiota</a:t>
            </a:r>
            <a:r>
              <a:rPr lang="en-US" sz="1400" dirty="0">
                <a:latin typeface="TT Commons Light" panose="02000506030000020003" pitchFamily="50" charset="0"/>
                <a:ea typeface="Calibri" panose="020F0502020204030204" pitchFamily="34" charset="0"/>
                <a:cs typeface="Times New Roman" panose="02020603050405020304" pitchFamily="18" charset="0"/>
              </a:rPr>
              <a:t>, increasing or restoring the </a:t>
            </a:r>
            <a:r>
              <a:rPr lang="en-US" sz="1400" b="1" dirty="0">
                <a:latin typeface="TT Commons Light" panose="02000506030000020003" pitchFamily="50" charset="0"/>
                <a:ea typeface="Calibri" panose="020F0502020204030204" pitchFamily="34" charset="0"/>
                <a:cs typeface="Times New Roman" panose="02020603050405020304" pitchFamily="18" charset="0"/>
              </a:rPr>
              <a:t>protective power of the acid mantle </a:t>
            </a:r>
            <a:r>
              <a:rPr lang="en-US" sz="1400" dirty="0">
                <a:latin typeface="TT Commons Light" panose="02000506030000020003" pitchFamily="50" charset="0"/>
                <a:ea typeface="Calibri" panose="020F0502020204030204" pitchFamily="34" charset="0"/>
                <a:cs typeface="Times New Roman" panose="02020603050405020304" pitchFamily="18" charset="0"/>
              </a:rPr>
              <a:t>(accelerated recovery of species richness). The contribution of Pro Blast System recovers and improves the microbiota, allowing the cell membrane to recover and maintain its quality and efficiency. </a:t>
            </a:r>
          </a:p>
        </p:txBody>
      </p:sp>
      <p:sp>
        <p:nvSpPr>
          <p:cNvPr id="17" name="Título 8"/>
          <p:cNvSpPr>
            <a:spLocks noGrp="1"/>
          </p:cNvSpPr>
          <p:nvPr>
            <p:ph type="title"/>
          </p:nvPr>
        </p:nvSpPr>
        <p:spPr>
          <a:xfrm>
            <a:off x="699717" y="399559"/>
            <a:ext cx="1763624" cy="424603"/>
          </a:xfrm>
        </p:spPr>
        <p:txBody>
          <a:bodyPr/>
          <a:lstStyle/>
          <a:p>
            <a:r>
              <a:rPr lang="es-ES" sz="2399" spc="300" dirty="0" smtClean="0"/>
              <a:t>INGREDIENTS</a:t>
            </a:r>
            <a:endParaRPr lang="es-ES" sz="2399" spc="300" dirty="0"/>
          </a:p>
        </p:txBody>
      </p:sp>
      <p:sp>
        <p:nvSpPr>
          <p:cNvPr id="6" name="CuadroTexto 5">
            <a:extLst>
              <a:ext uri="{FF2B5EF4-FFF2-40B4-BE49-F238E27FC236}">
                <a16:creationId xmlns:a16="http://schemas.microsoft.com/office/drawing/2014/main" id="{F722DC65-980C-47B9-A118-B0E9E9379B4D}"/>
              </a:ext>
            </a:extLst>
          </p:cNvPr>
          <p:cNvSpPr txBox="1"/>
          <p:nvPr/>
        </p:nvSpPr>
        <p:spPr>
          <a:xfrm>
            <a:off x="5064371" y="2981942"/>
            <a:ext cx="2955407" cy="646151"/>
          </a:xfrm>
          <a:prstGeom prst="rect">
            <a:avLst/>
          </a:prstGeom>
          <a:noFill/>
        </p:spPr>
        <p:txBody>
          <a:bodyPr wrap="square" rtlCol="0">
            <a:spAutoFit/>
          </a:bodyPr>
          <a:lstStyle/>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r>
              <a:rPr lang="es-ES" sz="1200" dirty="0">
                <a:latin typeface="TT Commons Light" panose="02000506020000020004" pitchFamily="2" charset="0"/>
              </a:rPr>
              <a:t> </a:t>
            </a:r>
          </a:p>
        </p:txBody>
      </p:sp>
    </p:spTree>
    <p:extLst>
      <p:ext uri="{BB962C8B-B14F-4D97-AF65-F5344CB8AC3E}">
        <p14:creationId xmlns:p14="http://schemas.microsoft.com/office/powerpoint/2010/main" val="1907255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42633" y="1104593"/>
            <a:ext cx="8246309" cy="4092291"/>
          </a:xfrm>
          <a:prstGeom prst="rect">
            <a:avLst/>
          </a:prstGeom>
          <a:noFill/>
        </p:spPr>
        <p:txBody>
          <a:bodyPr wrap="square" rtlCol="0">
            <a:spAutoFit/>
          </a:bodyPr>
          <a:lstStyle/>
          <a:p>
            <a:pPr algn="just"/>
            <a:r>
              <a:rPr lang="es-ES" sz="1999" b="1" dirty="0" err="1">
                <a:latin typeface="TT Commons Light" panose="02000506030000020003" pitchFamily="50" charset="0"/>
                <a:ea typeface="Calibri" panose="020F0502020204030204" pitchFamily="34" charset="0"/>
                <a:cs typeface="Times New Roman" panose="02020603050405020304" pitchFamily="18" charset="0"/>
              </a:rPr>
              <a:t>Tranexamic</a:t>
            </a:r>
            <a:r>
              <a:rPr lang="es-ES" sz="1999" b="1" dirty="0">
                <a:latin typeface="TT Commons Light" panose="02000506030000020003" pitchFamily="50" charset="0"/>
                <a:ea typeface="Calibri" panose="020F0502020204030204" pitchFamily="34" charset="0"/>
                <a:cs typeface="Times New Roman" panose="02020603050405020304" pitchFamily="18" charset="0"/>
              </a:rPr>
              <a:t> </a:t>
            </a:r>
            <a:r>
              <a:rPr lang="es-ES" sz="1999" b="1" dirty="0" err="1">
                <a:latin typeface="TT Commons Light" panose="02000506030000020003" pitchFamily="50" charset="0"/>
                <a:ea typeface="Calibri" panose="020F0502020204030204" pitchFamily="34" charset="0"/>
                <a:cs typeface="Times New Roman" panose="02020603050405020304" pitchFamily="18" charset="0"/>
              </a:rPr>
              <a:t>acid</a:t>
            </a:r>
            <a:endParaRPr lang="es-ES" sz="1999" b="1" dirty="0">
              <a:latin typeface="TT Commons Light" panose="02000506030000020003" pitchFamily="50" charset="0"/>
              <a:ea typeface="Calibri" panose="020F0502020204030204" pitchFamily="34" charset="0"/>
              <a:cs typeface="Times New Roman" panose="02020603050405020304" pitchFamily="18" charset="0"/>
            </a:endParaRPr>
          </a:p>
          <a:p>
            <a:pPr algn="just"/>
            <a:endParaRPr lang="es-ES" sz="1600" b="1" dirty="0">
              <a:solidFill>
                <a:schemeClr val="tx1">
                  <a:lumMod val="65000"/>
                  <a:lumOff val="35000"/>
                </a:schemeClr>
              </a:solidFill>
              <a:latin typeface="TT Commons Light" panose="02000506030000020003" pitchFamily="50" charset="0"/>
              <a:ea typeface="Calibri" panose="020F0502020204030204" pitchFamily="34" charset="0"/>
              <a:cs typeface="Times New Roman" panose="02020603050405020304" pitchFamily="18" charset="0"/>
            </a:endParaRPr>
          </a:p>
          <a:p>
            <a:pPr algn="just"/>
            <a:r>
              <a:rPr lang="en-US" sz="1600" dirty="0" err="1">
                <a:latin typeface="TT Commons Light" panose="02000506030000020003" pitchFamily="50" charset="0"/>
              </a:rPr>
              <a:t>Tranexamic</a:t>
            </a:r>
            <a:r>
              <a:rPr lang="en-US" sz="1600" dirty="0">
                <a:latin typeface="TT Commons Light" panose="02000506030000020003" pitchFamily="50" charset="0"/>
              </a:rPr>
              <a:t> acid is an active substance that has been shown to be effective in the </a:t>
            </a:r>
            <a:r>
              <a:rPr lang="en-US" sz="1600" b="1" dirty="0">
                <a:latin typeface="TT Commons Light" panose="02000506030000020003" pitchFamily="50" charset="0"/>
              </a:rPr>
              <a:t>treatment of </a:t>
            </a:r>
            <a:r>
              <a:rPr lang="en-US" sz="1600" b="1" dirty="0" err="1">
                <a:latin typeface="TT Commons Light" panose="02000506030000020003" pitchFamily="50" charset="0"/>
              </a:rPr>
              <a:t>melasma</a:t>
            </a:r>
            <a:r>
              <a:rPr lang="en-US" sz="1600" dirty="0">
                <a:latin typeface="TT Commons Light" panose="02000506030000020003" pitchFamily="50" charset="0"/>
              </a:rPr>
              <a:t>. This substance has been used in medicine to improve coagulation and its depigmenting properties have been discovered only a few years ago, when it is proven that applied topically helps combat all types of stains, and especially those produced by the sun.</a:t>
            </a:r>
          </a:p>
          <a:p>
            <a:pPr algn="just"/>
            <a:endParaRPr lang="en-US" sz="1600" dirty="0">
              <a:latin typeface="TT Commons Light" panose="02000506030000020003" pitchFamily="50" charset="0"/>
            </a:endParaRPr>
          </a:p>
          <a:p>
            <a:pPr algn="just"/>
            <a:r>
              <a:rPr lang="en-US" sz="1600" dirty="0">
                <a:latin typeface="TT Commons Light" panose="02000506030000020003" pitchFamily="50" charset="0"/>
              </a:rPr>
              <a:t>According to studies, </a:t>
            </a:r>
            <a:r>
              <a:rPr lang="en-US" sz="1600" dirty="0" err="1">
                <a:latin typeface="TT Commons Light" panose="02000506030000020003" pitchFamily="50" charset="0"/>
              </a:rPr>
              <a:t>tranexamic</a:t>
            </a:r>
            <a:r>
              <a:rPr lang="en-US" sz="1600" dirty="0">
                <a:latin typeface="TT Commons Light" panose="02000506030000020003" pitchFamily="50" charset="0"/>
              </a:rPr>
              <a:t> acid also acts within the surface layers of the skin to make it more resistant to sun exposure. In other words, </a:t>
            </a:r>
            <a:r>
              <a:rPr lang="en-US" sz="1600" b="1" dirty="0" err="1">
                <a:latin typeface="TT Commons Light" panose="02000506030000020003" pitchFamily="50" charset="0"/>
              </a:rPr>
              <a:t>tranexamic</a:t>
            </a:r>
            <a:r>
              <a:rPr lang="en-US" sz="1600" b="1" dirty="0">
                <a:latin typeface="TT Commons Light" panose="02000506030000020003" pitchFamily="50" charset="0"/>
              </a:rPr>
              <a:t> acid helps to prevent the formation of stains and also to treat existing ones.</a:t>
            </a:r>
          </a:p>
          <a:p>
            <a:pPr algn="just"/>
            <a:endParaRPr lang="en-US" sz="1600" dirty="0">
              <a:latin typeface="TT Commons Light" panose="02000506030000020003" pitchFamily="50" charset="0"/>
            </a:endParaRPr>
          </a:p>
          <a:p>
            <a:pPr algn="just"/>
            <a:r>
              <a:rPr lang="en-US" sz="1600" dirty="0">
                <a:latin typeface="TT Commons Light" panose="02000506030000020003" pitchFamily="50" charset="0"/>
              </a:rPr>
              <a:t>It acts in different ways to prevent and treat stains: </a:t>
            </a:r>
          </a:p>
          <a:p>
            <a:pPr marL="285664" indent="-285664" algn="just">
              <a:buFont typeface="Arial" panose="020B0604020202020204" pitchFamily="34" charset="0"/>
              <a:buChar char="•"/>
            </a:pPr>
            <a:r>
              <a:rPr lang="en-US" sz="1600" dirty="0">
                <a:latin typeface="TT Commons Light" panose="02000506030000020003" pitchFamily="50" charset="0"/>
              </a:rPr>
              <a:t>On melanocytes, avoiding and reducing the formation of spots.</a:t>
            </a:r>
          </a:p>
          <a:p>
            <a:pPr marL="285664" indent="-285664" algn="just">
              <a:buFont typeface="Arial" panose="020B0604020202020204" pitchFamily="34" charset="0"/>
              <a:buChar char="•"/>
            </a:pPr>
            <a:r>
              <a:rPr lang="en-US" sz="1600" dirty="0">
                <a:latin typeface="TT Commons Light" panose="02000506030000020003" pitchFamily="50" charset="0"/>
              </a:rPr>
              <a:t>On keratinocytes, interrupting the inflammatory process that can favor stains.</a:t>
            </a:r>
          </a:p>
          <a:p>
            <a:pPr marL="285664" indent="-285664" algn="just">
              <a:buFont typeface="Arial" panose="020B0604020202020204" pitchFamily="34" charset="0"/>
              <a:buChar char="•"/>
            </a:pPr>
            <a:r>
              <a:rPr lang="en-US" sz="1600" dirty="0">
                <a:latin typeface="TT Commons Light" panose="02000506030000020003" pitchFamily="50" charset="0"/>
              </a:rPr>
              <a:t>On the cells of the blood vessels, reducing the vascularization that can occur in spots such as </a:t>
            </a:r>
            <a:r>
              <a:rPr lang="en-US" sz="1600" dirty="0" err="1">
                <a:latin typeface="TT Commons Light" panose="02000506030000020003" pitchFamily="50" charset="0"/>
              </a:rPr>
              <a:t>melasma</a:t>
            </a:r>
            <a:r>
              <a:rPr lang="en-US" sz="1600" dirty="0">
                <a:latin typeface="TT Commons Light" panose="02000506030000020003" pitchFamily="50" charset="0"/>
              </a:rPr>
              <a:t>. </a:t>
            </a:r>
          </a:p>
        </p:txBody>
      </p:sp>
      <p:sp>
        <p:nvSpPr>
          <p:cNvPr id="17" name="Título 8"/>
          <p:cNvSpPr>
            <a:spLocks noGrp="1"/>
          </p:cNvSpPr>
          <p:nvPr>
            <p:ph type="title"/>
          </p:nvPr>
        </p:nvSpPr>
        <p:spPr>
          <a:xfrm>
            <a:off x="699717" y="399559"/>
            <a:ext cx="1763624" cy="424603"/>
          </a:xfrm>
        </p:spPr>
        <p:txBody>
          <a:bodyPr/>
          <a:lstStyle/>
          <a:p>
            <a:r>
              <a:rPr lang="es-ES" sz="2399" spc="300" dirty="0" smtClean="0"/>
              <a:t>INGREDIENTS</a:t>
            </a:r>
            <a:endParaRPr lang="es-ES" sz="2399" spc="300" dirty="0"/>
          </a:p>
        </p:txBody>
      </p:sp>
    </p:spTree>
    <p:extLst>
      <p:ext uri="{BB962C8B-B14F-4D97-AF65-F5344CB8AC3E}">
        <p14:creationId xmlns:p14="http://schemas.microsoft.com/office/powerpoint/2010/main" val="23188588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8"/>
          <p:cNvSpPr>
            <a:spLocks noGrp="1"/>
          </p:cNvSpPr>
          <p:nvPr>
            <p:ph type="title"/>
          </p:nvPr>
        </p:nvSpPr>
        <p:spPr>
          <a:xfrm>
            <a:off x="699717" y="399559"/>
            <a:ext cx="3828164" cy="424603"/>
          </a:xfrm>
        </p:spPr>
        <p:txBody>
          <a:bodyPr/>
          <a:lstStyle/>
          <a:p>
            <a:r>
              <a:rPr lang="es-ES" sz="2399" spc="300" dirty="0" smtClean="0"/>
              <a:t>BLAST </a:t>
            </a:r>
            <a:r>
              <a:rPr lang="es-ES" sz="2399" spc="300" dirty="0"/>
              <a:t>C ANTIOXIDANT CREAM</a:t>
            </a:r>
          </a:p>
        </p:txBody>
      </p:sp>
      <p:sp>
        <p:nvSpPr>
          <p:cNvPr id="6" name="16 CuadroTexto"/>
          <p:cNvSpPr txBox="1"/>
          <p:nvPr/>
        </p:nvSpPr>
        <p:spPr>
          <a:xfrm>
            <a:off x="2632408" y="1057008"/>
            <a:ext cx="6190968" cy="3970318"/>
          </a:xfrm>
          <a:prstGeom prst="rect">
            <a:avLst/>
          </a:prstGeom>
          <a:noFill/>
        </p:spPr>
        <p:txBody>
          <a:bodyPr wrap="square" rtlCol="0">
            <a:spAutoFit/>
          </a:bodyPr>
          <a:lstStyle/>
          <a:p>
            <a:pPr marL="342797" indent="-342797" algn="just"/>
            <a:r>
              <a:rPr lang="en-US" sz="1400" b="1" dirty="0">
                <a:latin typeface="TT Commons Light" panose="02000506030000020003" pitchFamily="50" charset="0"/>
              </a:rPr>
              <a:t>ANTIOXIDANT CREAM </a:t>
            </a:r>
            <a:r>
              <a:rPr lang="en-US" sz="1400" dirty="0">
                <a:latin typeface="TT Commons Light" panose="02000506030000020003" pitchFamily="50" charset="0"/>
              </a:rPr>
              <a:t>(Fluid and silky texture)</a:t>
            </a:r>
          </a:p>
          <a:p>
            <a:pPr marL="342797" indent="-342797" algn="just"/>
            <a:endParaRPr lang="en-US" sz="1400" dirty="0">
              <a:latin typeface="TT Commons Light" panose="02000506030000020003" pitchFamily="50" charset="0"/>
            </a:endParaRPr>
          </a:p>
          <a:p>
            <a:pPr marL="342797" indent="-342797" algn="just"/>
            <a:r>
              <a:rPr lang="en-US" sz="1400" b="1" dirty="0">
                <a:latin typeface="TT Commons Light" panose="02000506030000020003" pitchFamily="50" charset="0"/>
              </a:rPr>
              <a:t>INDICATION</a:t>
            </a:r>
            <a:r>
              <a:rPr lang="en-US" sz="1400" b="1" dirty="0" smtClean="0">
                <a:latin typeface="TT Commons Light" panose="02000506030000020003" pitchFamily="50" charset="0"/>
              </a:rPr>
              <a:t>: </a:t>
            </a:r>
            <a:r>
              <a:rPr lang="en-US" sz="1400" dirty="0" smtClean="0">
                <a:latin typeface="TT Commons Light" panose="02000506030000020003" pitchFamily="50" charset="0"/>
              </a:rPr>
              <a:t>Ideal </a:t>
            </a:r>
            <a:r>
              <a:rPr lang="en-US" sz="1400" dirty="0">
                <a:latin typeface="TT Commons Light" panose="02000506030000020003" pitchFamily="50" charset="0"/>
              </a:rPr>
              <a:t>treatment for skin showing signs of aging</a:t>
            </a:r>
          </a:p>
          <a:p>
            <a:pPr marL="342797" indent="-342797" algn="just"/>
            <a:r>
              <a:rPr lang="en-US" sz="1400" dirty="0">
                <a:latin typeface="TT Commons Light" panose="02000506030000020003" pitchFamily="50" charset="0"/>
              </a:rPr>
              <a:t>premature, seeking to regain vitality, luminosity and improve health</a:t>
            </a:r>
          </a:p>
          <a:p>
            <a:pPr marL="342797" indent="-342797" algn="just"/>
            <a:r>
              <a:rPr lang="en-US" sz="1400" dirty="0">
                <a:latin typeface="TT Commons Light" panose="02000506030000020003" pitchFamily="50" charset="0"/>
              </a:rPr>
              <a:t>facial.</a:t>
            </a:r>
          </a:p>
          <a:p>
            <a:pPr marL="342797" indent="-342797" algn="just"/>
            <a:endParaRPr lang="en-US" sz="1400" dirty="0">
              <a:latin typeface="TT Commons Light" panose="02000506030000020003" pitchFamily="50" charset="0"/>
            </a:endParaRPr>
          </a:p>
          <a:p>
            <a:pPr marL="342797" indent="-342797" algn="just"/>
            <a:r>
              <a:rPr lang="en-US" sz="1400" b="1" dirty="0">
                <a:latin typeface="TT Commons Light" panose="02000506030000020003" pitchFamily="50" charset="0"/>
              </a:rPr>
              <a:t> DESCRIPTION</a:t>
            </a:r>
            <a:r>
              <a:rPr lang="en-US" sz="1400" b="1" dirty="0" smtClean="0">
                <a:latin typeface="TT Commons Light" panose="02000506030000020003" pitchFamily="50" charset="0"/>
              </a:rPr>
              <a:t>: </a:t>
            </a:r>
            <a:r>
              <a:rPr lang="en-US" sz="1400" dirty="0" smtClean="0">
                <a:latin typeface="TT Commons Light" panose="02000506030000020003" pitchFamily="50" charset="0"/>
              </a:rPr>
              <a:t>Blast </a:t>
            </a:r>
            <a:r>
              <a:rPr lang="en-US" sz="1400" dirty="0">
                <a:latin typeface="TT Commons Light" panose="02000506030000020003" pitchFamily="50" charset="0"/>
              </a:rPr>
              <a:t>C Antioxidant Cream is a combination of the Triple Antioxidant Intensive Complex and the Pro Blast System. It works on the one hand in the neutralization of the ROS and on the other in the restoration of the quality of the skin, through the optimization of its vital functions. </a:t>
            </a:r>
          </a:p>
          <a:p>
            <a:pPr marL="342797" indent="-342797" algn="just"/>
            <a:endParaRPr lang="en-US" sz="1400" dirty="0">
              <a:latin typeface="TT Commons Light" panose="02000506030000020003" pitchFamily="50" charset="0"/>
            </a:endParaRPr>
          </a:p>
          <a:p>
            <a:pPr marL="342797" indent="-342797" algn="just"/>
            <a:r>
              <a:rPr lang="en-US" sz="1400" b="1" dirty="0">
                <a:latin typeface="TT Commons Light" panose="02000506030000020003" pitchFamily="50" charset="0"/>
              </a:rPr>
              <a:t>INGREDIENTS: </a:t>
            </a:r>
            <a:r>
              <a:rPr lang="en-US" sz="1400" b="1" dirty="0" smtClean="0">
                <a:latin typeface="TT Commons Light" panose="02000506030000020003" pitchFamily="50" charset="0"/>
              </a:rPr>
              <a:t> </a:t>
            </a:r>
            <a:r>
              <a:rPr lang="en-US" sz="1400" dirty="0" smtClean="0">
                <a:latin typeface="TT Commons Light" panose="02000506030000020003" pitchFamily="50" charset="0"/>
              </a:rPr>
              <a:t>Liposome </a:t>
            </a:r>
            <a:r>
              <a:rPr lang="en-US" sz="1400" dirty="0">
                <a:latin typeface="TT Commons Light" panose="02000506030000020003" pitchFamily="50" charset="0"/>
              </a:rPr>
              <a:t>vitamin C, stabilized vitamin C, liposome </a:t>
            </a:r>
            <a:r>
              <a:rPr lang="en-US" sz="1400" dirty="0" err="1">
                <a:latin typeface="TT Commons Light" panose="02000506030000020003" pitchFamily="50" charset="0"/>
              </a:rPr>
              <a:t>ferulic</a:t>
            </a:r>
            <a:r>
              <a:rPr lang="en-US" sz="1400" dirty="0">
                <a:latin typeface="TT Commons Light" panose="02000506030000020003" pitchFamily="50" charset="0"/>
              </a:rPr>
              <a:t> acid,</a:t>
            </a:r>
          </a:p>
          <a:p>
            <a:pPr marL="342797" indent="-342797" algn="just"/>
            <a:r>
              <a:rPr lang="en-US" sz="1400" dirty="0" err="1">
                <a:latin typeface="TT Commons Light" panose="02000506030000020003" pitchFamily="50" charset="0"/>
              </a:rPr>
              <a:t>rhodiola</a:t>
            </a:r>
            <a:r>
              <a:rPr lang="en-US" sz="1400" dirty="0">
                <a:latin typeface="TT Commons Light" panose="02000506030000020003" pitchFamily="50" charset="0"/>
              </a:rPr>
              <a:t> extract and probiotic </a:t>
            </a:r>
            <a:r>
              <a:rPr lang="en-US" sz="1400" dirty="0" smtClean="0">
                <a:latin typeface="TT Commons Light" panose="02000506030000020003" pitchFamily="50" charset="0"/>
              </a:rPr>
              <a:t>complex</a:t>
            </a:r>
          </a:p>
          <a:p>
            <a:pPr marL="342797" indent="-342797" algn="just"/>
            <a:endParaRPr lang="en-US" sz="1400" dirty="0" smtClean="0">
              <a:latin typeface="TT Commons Light" panose="02000506030000020003" pitchFamily="50" charset="0"/>
            </a:endParaRPr>
          </a:p>
          <a:p>
            <a:pPr marL="342900" indent="-342900"/>
            <a:r>
              <a:rPr lang="es-ES" sz="1400" dirty="0">
                <a:latin typeface="TT Commons Light" panose="02000506030000020003" pitchFamily="50" charset="0"/>
              </a:rPr>
              <a:t> </a:t>
            </a:r>
            <a:r>
              <a:rPr lang="es-ES" sz="1400" b="1" dirty="0">
                <a:latin typeface="TT Commons Light" panose="02000506030000020003" pitchFamily="50" charset="0"/>
              </a:rPr>
              <a:t>HOW TO USE: Day and </a:t>
            </a:r>
            <a:r>
              <a:rPr lang="es-ES" sz="1400" b="1" dirty="0" err="1">
                <a:latin typeface="TT Commons Light" panose="02000506030000020003" pitchFamily="50" charset="0"/>
              </a:rPr>
              <a:t>night</a:t>
            </a:r>
            <a:r>
              <a:rPr lang="es-ES" sz="1400" dirty="0">
                <a:latin typeface="TT Commons Light" panose="02000506030000020003" pitchFamily="50" charset="0"/>
              </a:rPr>
              <a:t>: </a:t>
            </a:r>
            <a:r>
              <a:rPr lang="es-ES" sz="1400" dirty="0" err="1">
                <a:latin typeface="TT Commons Light" panose="02000506030000020003" pitchFamily="50" charset="0"/>
              </a:rPr>
              <a:t>Apply</a:t>
            </a:r>
            <a:r>
              <a:rPr lang="es-ES" sz="1400" dirty="0">
                <a:latin typeface="TT Commons Light" panose="02000506030000020003" pitchFamily="50" charset="0"/>
              </a:rPr>
              <a:t> </a:t>
            </a:r>
            <a:r>
              <a:rPr lang="es-ES" sz="1400" dirty="0" err="1" smtClean="0">
                <a:latin typeface="TT Commons Light" panose="02000506030000020003" pitchFamily="50" charset="0"/>
              </a:rPr>
              <a:t>all</a:t>
            </a:r>
            <a:r>
              <a:rPr lang="es-ES" sz="1400" dirty="0" smtClean="0">
                <a:latin typeface="TT Commons Light" panose="02000506030000020003" pitchFamily="50" charset="0"/>
              </a:rPr>
              <a:t> </a:t>
            </a:r>
            <a:r>
              <a:rPr lang="es-ES" sz="1400" dirty="0" err="1" smtClean="0">
                <a:latin typeface="TT Commons Light" panose="02000506030000020003" pitchFamily="50" charset="0"/>
              </a:rPr>
              <a:t>over</a:t>
            </a:r>
            <a:r>
              <a:rPr lang="es-ES" sz="1400" dirty="0" smtClean="0">
                <a:latin typeface="TT Commons Light" panose="02000506030000020003" pitchFamily="50" charset="0"/>
              </a:rPr>
              <a:t> </a:t>
            </a:r>
            <a:r>
              <a:rPr lang="es-ES" sz="1400" dirty="0" err="1" smtClean="0">
                <a:latin typeface="TT Commons Light" panose="02000506030000020003" pitchFamily="50" charset="0"/>
              </a:rPr>
              <a:t>the</a:t>
            </a:r>
            <a:r>
              <a:rPr lang="es-ES" sz="1400" dirty="0" smtClean="0">
                <a:latin typeface="TT Commons Light" panose="02000506030000020003" pitchFamily="50" charset="0"/>
              </a:rPr>
              <a:t> </a:t>
            </a:r>
            <a:r>
              <a:rPr lang="es-ES" sz="1400" dirty="0" err="1" smtClean="0">
                <a:latin typeface="TT Commons Light" panose="02000506030000020003" pitchFamily="50" charset="0"/>
              </a:rPr>
              <a:t>face</a:t>
            </a:r>
            <a:r>
              <a:rPr lang="es-ES" sz="1400" dirty="0" smtClean="0">
                <a:latin typeface="TT Commons Light" panose="02000506030000020003" pitchFamily="50" charset="0"/>
              </a:rPr>
              <a:t>, </a:t>
            </a:r>
            <a:r>
              <a:rPr lang="es-ES" sz="1400" dirty="0" err="1" smtClean="0">
                <a:latin typeface="TT Commons Light" panose="02000506030000020003" pitchFamily="50" charset="0"/>
              </a:rPr>
              <a:t>neck</a:t>
            </a:r>
            <a:r>
              <a:rPr lang="es-ES" sz="1400" dirty="0" smtClean="0">
                <a:latin typeface="TT Commons Light" panose="02000506030000020003" pitchFamily="50" charset="0"/>
              </a:rPr>
              <a:t> </a:t>
            </a:r>
            <a:r>
              <a:rPr lang="es-ES" sz="1400" dirty="0" err="1" smtClean="0">
                <a:latin typeface="TT Commons Light" panose="02000506030000020003" pitchFamily="50" charset="0"/>
              </a:rPr>
              <a:t>an</a:t>
            </a:r>
            <a:r>
              <a:rPr lang="es-ES" sz="1400" dirty="0" smtClean="0">
                <a:latin typeface="TT Commons Light" panose="02000506030000020003" pitchFamily="50" charset="0"/>
              </a:rPr>
              <a:t> </a:t>
            </a:r>
            <a:r>
              <a:rPr lang="es-ES" sz="1400" dirty="0" err="1" smtClean="0">
                <a:latin typeface="TT Commons Light" panose="02000506030000020003" pitchFamily="50" charset="0"/>
              </a:rPr>
              <a:t>decollete</a:t>
            </a:r>
            <a:r>
              <a:rPr lang="es-ES" sz="1400" dirty="0" smtClean="0">
                <a:latin typeface="TT Commons Light" panose="02000506030000020003" pitchFamily="50" charset="0"/>
              </a:rPr>
              <a:t> and </a:t>
            </a:r>
            <a:r>
              <a:rPr lang="es-ES" sz="1400" dirty="0" err="1" smtClean="0">
                <a:latin typeface="TT Commons Light" panose="02000506030000020003" pitchFamily="50" charset="0"/>
              </a:rPr>
              <a:t>gently</a:t>
            </a:r>
            <a:r>
              <a:rPr lang="es-ES" sz="1400" dirty="0" smtClean="0">
                <a:latin typeface="TT Commons Light" panose="02000506030000020003" pitchFamily="50" charset="0"/>
              </a:rPr>
              <a:t> </a:t>
            </a:r>
            <a:r>
              <a:rPr lang="es-ES" sz="1400" dirty="0" err="1" smtClean="0">
                <a:latin typeface="TT Commons Light" panose="02000506030000020003" pitchFamily="50" charset="0"/>
              </a:rPr>
              <a:t>massage</a:t>
            </a:r>
            <a:endParaRPr lang="es-ES" sz="1400" dirty="0" smtClean="0">
              <a:latin typeface="TT Commons Light" panose="02000506030000020003" pitchFamily="50" charset="0"/>
            </a:endParaRPr>
          </a:p>
          <a:p>
            <a:pPr marL="342900" indent="-342900"/>
            <a:endParaRPr lang="es-ES" sz="1400" dirty="0">
              <a:latin typeface="TT Commons Light" panose="02000506030000020003" pitchFamily="50" charset="0"/>
            </a:endParaRPr>
          </a:p>
          <a:p>
            <a:pPr marL="342900" indent="-342900"/>
            <a:r>
              <a:rPr lang="es-ES" sz="1400" b="1" dirty="0">
                <a:latin typeface="TT Commons Light" panose="02000506030000020003" pitchFamily="50" charset="0"/>
              </a:rPr>
              <a:t>TYPE OF SKIN</a:t>
            </a:r>
            <a:r>
              <a:rPr lang="es-ES" sz="1400" dirty="0">
                <a:latin typeface="TT Commons Light" panose="02000506030000020003" pitchFamily="50" charset="0"/>
              </a:rPr>
              <a:t>: </a:t>
            </a:r>
            <a:r>
              <a:rPr lang="es-ES" sz="1400" dirty="0" err="1" smtClean="0">
                <a:latin typeface="TT Commons Light" panose="02000506030000020003" pitchFamily="50" charset="0"/>
              </a:rPr>
              <a:t>All</a:t>
            </a:r>
            <a:endParaRPr lang="es-ES" sz="1200" dirty="0">
              <a:solidFill>
                <a:schemeClr val="tx1">
                  <a:lumMod val="65000"/>
                  <a:lumOff val="35000"/>
                </a:schemeClr>
              </a:solidFill>
              <a:latin typeface="TT Commons" panose="02000506040000020004" pitchFamily="50" charset="0"/>
            </a:endParaRPr>
          </a:p>
        </p:txBody>
      </p:sp>
      <p:pic>
        <p:nvPicPr>
          <p:cNvPr id="5" name="Gráfico 3">
            <a:extLst>
              <a:ext uri="{FF2B5EF4-FFF2-40B4-BE49-F238E27FC236}">
                <a16:creationId xmlns:a16="http://schemas.microsoft.com/office/drawing/2014/main" id="{81C57356-6826-494D-B4BD-F1D9A35494C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356913" y="2704349"/>
            <a:ext cx="2136389" cy="1564680"/>
          </a:xfrm>
          <a:prstGeom prst="rect">
            <a:avLst/>
          </a:prstGeom>
        </p:spPr>
      </p:pic>
    </p:spTree>
    <p:extLst>
      <p:ext uri="{BB962C8B-B14F-4D97-AF65-F5344CB8AC3E}">
        <p14:creationId xmlns:p14="http://schemas.microsoft.com/office/powerpoint/2010/main" val="2954342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8"/>
          <p:cNvSpPr>
            <a:spLocks noGrp="1"/>
          </p:cNvSpPr>
          <p:nvPr>
            <p:ph type="title"/>
          </p:nvPr>
        </p:nvSpPr>
        <p:spPr>
          <a:xfrm>
            <a:off x="699717" y="399559"/>
            <a:ext cx="3713837" cy="424603"/>
          </a:xfrm>
        </p:spPr>
        <p:txBody>
          <a:bodyPr/>
          <a:lstStyle/>
          <a:p>
            <a:r>
              <a:rPr lang="es-ES" sz="2399" spc="300" dirty="0" smtClean="0"/>
              <a:t>VELVET ANTIOXIDANT SERUM</a:t>
            </a:r>
            <a:endParaRPr lang="es-ES" sz="2399" spc="300" dirty="0"/>
          </a:p>
        </p:txBody>
      </p:sp>
      <p:sp>
        <p:nvSpPr>
          <p:cNvPr id="6" name="16 CuadroTexto"/>
          <p:cNvSpPr txBox="1"/>
          <p:nvPr/>
        </p:nvSpPr>
        <p:spPr>
          <a:xfrm>
            <a:off x="2489920" y="1057007"/>
            <a:ext cx="6475201" cy="4215368"/>
          </a:xfrm>
          <a:prstGeom prst="rect">
            <a:avLst/>
          </a:prstGeom>
          <a:noFill/>
        </p:spPr>
        <p:txBody>
          <a:bodyPr wrap="square" rtlCol="0">
            <a:spAutoFit/>
          </a:bodyPr>
          <a:lstStyle/>
          <a:p>
            <a:pPr marL="342797" indent="-342797" algn="just"/>
            <a:r>
              <a:rPr lang="en-US" sz="1600" b="1" dirty="0">
                <a:latin typeface="TT Commons Light" panose="02000506030000020003" pitchFamily="50" charset="0"/>
              </a:rPr>
              <a:t>Triple Illuminating Effect Serum - Silky Texture</a:t>
            </a:r>
          </a:p>
          <a:p>
            <a:pPr marL="342797" indent="-342797" algn="just"/>
            <a:endParaRPr lang="en-US" sz="1600" b="1" dirty="0">
              <a:latin typeface="TT Commons Light" panose="02000506030000020003" pitchFamily="50" charset="0"/>
            </a:endParaRPr>
          </a:p>
          <a:p>
            <a:pPr marL="342797" indent="-342797" algn="just"/>
            <a:r>
              <a:rPr lang="en-US" sz="1600" b="1" dirty="0">
                <a:latin typeface="TT Commons Light" panose="02000506030000020003" pitchFamily="50" charset="0"/>
              </a:rPr>
              <a:t>DESCRIPTION:</a:t>
            </a:r>
          </a:p>
          <a:p>
            <a:pPr marL="342797" indent="-342797" algn="just"/>
            <a:r>
              <a:rPr lang="en-US" sz="1600" b="1" dirty="0">
                <a:latin typeface="TT Commons Light" panose="02000506030000020003" pitchFamily="50" charset="0"/>
              </a:rPr>
              <a:t> </a:t>
            </a:r>
            <a:r>
              <a:rPr lang="en-US" sz="1600" dirty="0">
                <a:latin typeface="TT Commons Light" panose="02000506030000020003" pitchFamily="50" charset="0"/>
              </a:rPr>
              <a:t>Illuminating Triple Antioxidant Serum with a global preventive approach to anticipate and/or repair the signs of aging. Its free-form and liposome assets intervene by unifying and whitening the face. The combination of its triple illuminator effect and the Pro Blast System provides an illuminated and velvety skin. </a:t>
            </a:r>
          </a:p>
          <a:p>
            <a:pPr marL="342797" indent="-342797" algn="just"/>
            <a:endParaRPr lang="en-US" sz="1600" b="1" dirty="0">
              <a:latin typeface="TT Commons Light" panose="02000506030000020003" pitchFamily="50" charset="0"/>
            </a:endParaRPr>
          </a:p>
          <a:p>
            <a:pPr marL="342797" indent="-342797" algn="just"/>
            <a:r>
              <a:rPr lang="en-US" sz="1600" b="1" dirty="0">
                <a:latin typeface="TT Commons Light" panose="02000506030000020003" pitchFamily="50" charset="0"/>
              </a:rPr>
              <a:t>INDICATION:</a:t>
            </a:r>
          </a:p>
          <a:p>
            <a:pPr marL="342797" indent="-342797" algn="just"/>
            <a:r>
              <a:rPr lang="en-US" sz="1600" dirty="0">
                <a:latin typeface="TT Commons Light" panose="02000506030000020003" pitchFamily="50" charset="0"/>
              </a:rPr>
              <a:t>Ideal treatment for skins that show signs of premature aging, seeking to recover vitality, luminosity and improve the health of the face. Ideal to prevent and help correct the effects of pigmentation and sun damage.</a:t>
            </a:r>
          </a:p>
          <a:p>
            <a:pPr marL="342797" indent="-342797" algn="just"/>
            <a:endParaRPr lang="en-US" sz="1600" b="1" dirty="0">
              <a:latin typeface="TT Commons Light" panose="02000506030000020003" pitchFamily="50" charset="0"/>
            </a:endParaRPr>
          </a:p>
          <a:p>
            <a:pPr marL="342797" indent="-342797" algn="just"/>
            <a:r>
              <a:rPr lang="en-US" sz="1600" b="1" dirty="0">
                <a:latin typeface="TT Commons Light" panose="02000506030000020003" pitchFamily="50" charset="0"/>
              </a:rPr>
              <a:t>INGREDIENTS: </a:t>
            </a:r>
            <a:r>
              <a:rPr lang="en-US" sz="1600" dirty="0">
                <a:latin typeface="TT Commons Light" panose="02000506030000020003" pitchFamily="50" charset="0"/>
              </a:rPr>
              <a:t>Liposomal vitamin C, liposomal </a:t>
            </a:r>
            <a:r>
              <a:rPr lang="en-US" sz="1600" dirty="0" err="1">
                <a:latin typeface="TT Commons Light" panose="02000506030000020003" pitchFamily="50" charset="0"/>
              </a:rPr>
              <a:t>ferulic</a:t>
            </a:r>
            <a:r>
              <a:rPr lang="en-US" sz="1600" dirty="0">
                <a:latin typeface="TT Commons Light" panose="02000506030000020003" pitchFamily="50" charset="0"/>
              </a:rPr>
              <a:t> acid, </a:t>
            </a:r>
            <a:r>
              <a:rPr lang="en-US" sz="1600" dirty="0" err="1">
                <a:latin typeface="TT Commons Light" panose="02000506030000020003" pitchFamily="50" charset="0"/>
              </a:rPr>
              <a:t>tranexamic</a:t>
            </a:r>
            <a:r>
              <a:rPr lang="en-US" sz="1600" dirty="0">
                <a:latin typeface="TT Commons Light" panose="02000506030000020003" pitchFamily="50" charset="0"/>
              </a:rPr>
              <a:t> acid, </a:t>
            </a:r>
            <a:r>
              <a:rPr lang="en-US" sz="1600" dirty="0" err="1" smtClean="0">
                <a:latin typeface="TT Commons Light" panose="02000506030000020003" pitchFamily="50" charset="0"/>
              </a:rPr>
              <a:t>hialuronic</a:t>
            </a:r>
            <a:r>
              <a:rPr lang="en-US" sz="1600" dirty="0" smtClean="0">
                <a:latin typeface="TT Commons Light" panose="02000506030000020003" pitchFamily="50" charset="0"/>
              </a:rPr>
              <a:t> </a:t>
            </a:r>
            <a:r>
              <a:rPr lang="en-US" sz="1600" dirty="0">
                <a:latin typeface="TT Commons Light" panose="02000506030000020003" pitchFamily="50" charset="0"/>
              </a:rPr>
              <a:t>acid and probiotic complex</a:t>
            </a:r>
          </a:p>
          <a:p>
            <a:pPr algn="just"/>
            <a:endParaRPr lang="es-ES" sz="1200" dirty="0">
              <a:latin typeface="TT Commons" panose="02000506040000020004" pitchFamily="50" charset="0"/>
            </a:endParaRP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14294" r="54887"/>
          <a:stretch/>
        </p:blipFill>
        <p:spPr>
          <a:xfrm>
            <a:off x="615504" y="1632570"/>
            <a:ext cx="1330245" cy="3087768"/>
          </a:xfrm>
          <a:prstGeom prst="rect">
            <a:avLst/>
          </a:prstGeom>
        </p:spPr>
      </p:pic>
    </p:spTree>
    <p:extLst>
      <p:ext uri="{BB962C8B-B14F-4D97-AF65-F5344CB8AC3E}">
        <p14:creationId xmlns:p14="http://schemas.microsoft.com/office/powerpoint/2010/main" val="53983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A297FD03-BC01-4A80-9886-5F59A936CDA1}"/>
              </a:ext>
            </a:extLst>
          </p:cNvPr>
          <p:cNvSpPr/>
          <p:nvPr/>
        </p:nvSpPr>
        <p:spPr>
          <a:xfrm>
            <a:off x="2660607" y="1178708"/>
            <a:ext cx="6162771" cy="3553832"/>
          </a:xfrm>
          <a:prstGeom prst="rect">
            <a:avLst/>
          </a:prstGeom>
        </p:spPr>
        <p:txBody>
          <a:bodyPr wrap="square">
            <a:spAutoFit/>
          </a:bodyPr>
          <a:lstStyle/>
          <a:p>
            <a:r>
              <a:rPr lang="en-US" sz="1500" b="1" dirty="0">
                <a:latin typeface="TT Commons Light" panose="02000506030000020003" pitchFamily="50" charset="0"/>
                <a:ea typeface="Calibri" panose="020F0502020204030204" pitchFamily="34" charset="0"/>
                <a:cs typeface="Arial" panose="020B0604020202020204" pitchFamily="34" charset="0"/>
              </a:rPr>
              <a:t>Antioxidant cream with sun protection</a:t>
            </a:r>
          </a:p>
          <a:p>
            <a:endParaRPr lang="en-US" sz="1500" b="1" dirty="0">
              <a:latin typeface="TT Commons Light" panose="02000506030000020003" pitchFamily="50" charset="0"/>
              <a:ea typeface="Calibri" panose="020F0502020204030204" pitchFamily="34" charset="0"/>
              <a:cs typeface="Arial" panose="020B0604020202020204" pitchFamily="34" charset="0"/>
            </a:endParaRPr>
          </a:p>
          <a:p>
            <a:r>
              <a:rPr lang="en-US" sz="1500" b="1" dirty="0">
                <a:latin typeface="TT Commons Light" panose="02000506030000020003" pitchFamily="50" charset="0"/>
                <a:ea typeface="Calibri" panose="020F0502020204030204" pitchFamily="34" charset="0"/>
                <a:cs typeface="Arial" panose="020B0604020202020204" pitchFamily="34" charset="0"/>
              </a:rPr>
              <a:t>Description: </a:t>
            </a:r>
          </a:p>
          <a:p>
            <a:r>
              <a:rPr lang="en-US" sz="1500" dirty="0">
                <a:latin typeface="TT Commons Light" panose="02000506030000020003" pitchFamily="50" charset="0"/>
                <a:ea typeface="Calibri" panose="020F0502020204030204" pitchFamily="34" charset="0"/>
                <a:cs typeface="Arial" panose="020B0604020202020204" pitchFamily="34" charset="0"/>
              </a:rPr>
              <a:t>Antioxidant cream with liposomal vitamin C and </a:t>
            </a:r>
            <a:r>
              <a:rPr lang="en-US" sz="1500" dirty="0" err="1">
                <a:latin typeface="TT Commons Light" panose="02000506030000020003" pitchFamily="50" charset="0"/>
                <a:ea typeface="Calibri" panose="020F0502020204030204" pitchFamily="34" charset="0"/>
                <a:cs typeface="Arial" panose="020B0604020202020204" pitchFamily="34" charset="0"/>
              </a:rPr>
              <a:t>niacinamide</a:t>
            </a:r>
            <a:r>
              <a:rPr lang="en-US" sz="1500" dirty="0">
                <a:latin typeface="TT Commons Light" panose="02000506030000020003" pitchFamily="50" charset="0"/>
                <a:ea typeface="Calibri" panose="020F0502020204030204" pitchFamily="34" charset="0"/>
                <a:cs typeface="Arial" panose="020B0604020202020204" pitchFamily="34" charset="0"/>
              </a:rPr>
              <a:t>, which helps reduce fine lines and wrinkles, improves texture and protects skin from environmental damage and the effects of everyday skin stress. </a:t>
            </a:r>
          </a:p>
          <a:p>
            <a:endParaRPr lang="en-US" sz="1500" dirty="0">
              <a:latin typeface="TT Commons Light" panose="02000506030000020003" pitchFamily="50" charset="0"/>
              <a:ea typeface="Calibri" panose="020F0502020204030204" pitchFamily="34" charset="0"/>
              <a:cs typeface="Arial" panose="020B0604020202020204" pitchFamily="34" charset="0"/>
            </a:endParaRPr>
          </a:p>
          <a:p>
            <a:r>
              <a:rPr lang="en-US" sz="1500" b="1" dirty="0">
                <a:latin typeface="TT Commons Light" panose="02000506030000020003" pitchFamily="50" charset="0"/>
                <a:ea typeface="Calibri" panose="020F0502020204030204" pitchFamily="34" charset="0"/>
                <a:cs typeface="Arial" panose="020B0604020202020204" pitchFamily="34" charset="0"/>
              </a:rPr>
              <a:t>Indications:</a:t>
            </a:r>
          </a:p>
          <a:p>
            <a:r>
              <a:rPr lang="en-US" sz="1500" dirty="0">
                <a:latin typeface="TT Commons Light" panose="02000506030000020003" pitchFamily="50" charset="0"/>
                <a:ea typeface="Calibri" panose="020F0502020204030204" pitchFamily="34" charset="0"/>
                <a:cs typeface="Arial" panose="020B0604020202020204" pitchFamily="34" charset="0"/>
              </a:rPr>
              <a:t>Has antioxidant properties, helps to reduce the appearance of fine lines and wrinkles, improves skin texture and protects against environmental stress.</a:t>
            </a:r>
          </a:p>
          <a:p>
            <a:r>
              <a:rPr lang="en-US" sz="1500" dirty="0">
                <a:latin typeface="TT Commons Light" panose="02000506030000020003" pitchFamily="50" charset="0"/>
                <a:ea typeface="Calibri" panose="020F0502020204030204" pitchFamily="34" charset="0"/>
                <a:cs typeface="Arial" panose="020B0604020202020204" pitchFamily="34" charset="0"/>
              </a:rPr>
              <a:t>Thanks to its filters, it protects the skin from UV rays and blue light emitted by electronic devices. Ideal for all skin types.</a:t>
            </a:r>
          </a:p>
          <a:p>
            <a:endParaRPr lang="en-US" sz="1500" dirty="0">
              <a:latin typeface="TT Commons Light" panose="02000506030000020003" pitchFamily="50" charset="0"/>
              <a:ea typeface="Calibri" panose="020F0502020204030204" pitchFamily="34" charset="0"/>
              <a:cs typeface="Arial" panose="020B0604020202020204" pitchFamily="34" charset="0"/>
            </a:endParaRPr>
          </a:p>
          <a:p>
            <a:r>
              <a:rPr lang="en-US" sz="1500" b="1" dirty="0">
                <a:latin typeface="TT Commons Light" panose="02000506030000020003" pitchFamily="50" charset="0"/>
                <a:ea typeface="Calibri" panose="020F0502020204030204" pitchFamily="34" charset="0"/>
                <a:cs typeface="Arial" panose="020B0604020202020204" pitchFamily="34" charset="0"/>
              </a:rPr>
              <a:t>Ingredients</a:t>
            </a:r>
            <a:r>
              <a:rPr lang="en-US" sz="1500" dirty="0">
                <a:latin typeface="TT Commons Light" panose="02000506030000020003" pitchFamily="50" charset="0"/>
                <a:ea typeface="Calibri" panose="020F0502020204030204" pitchFamily="34" charset="0"/>
                <a:cs typeface="Arial" panose="020B0604020202020204" pitchFamily="34" charset="0"/>
              </a:rPr>
              <a:t>: </a:t>
            </a:r>
            <a:r>
              <a:rPr lang="en-US" sz="1500" dirty="0" err="1">
                <a:latin typeface="TT Commons Light" panose="02000506030000020003" pitchFamily="50" charset="0"/>
                <a:ea typeface="Calibri" panose="020F0502020204030204" pitchFamily="34" charset="0"/>
                <a:cs typeface="Arial" panose="020B0604020202020204" pitchFamily="34" charset="0"/>
              </a:rPr>
              <a:t>Liposomed</a:t>
            </a:r>
            <a:r>
              <a:rPr lang="en-US" sz="1500" dirty="0">
                <a:latin typeface="TT Commons Light" panose="02000506030000020003" pitchFamily="50" charset="0"/>
                <a:ea typeface="Calibri" panose="020F0502020204030204" pitchFamily="34" charset="0"/>
                <a:cs typeface="Arial" panose="020B0604020202020204" pitchFamily="34" charset="0"/>
              </a:rPr>
              <a:t> vitamin C and </a:t>
            </a:r>
            <a:r>
              <a:rPr lang="en-US" sz="1500" dirty="0" err="1">
                <a:latin typeface="TT Commons Light" panose="02000506030000020003" pitchFamily="50" charset="0"/>
                <a:ea typeface="Calibri" panose="020F0502020204030204" pitchFamily="34" charset="0"/>
                <a:cs typeface="Arial" panose="020B0604020202020204" pitchFamily="34" charset="0"/>
              </a:rPr>
              <a:t>niacinamide</a:t>
            </a:r>
            <a:r>
              <a:rPr lang="en-US" sz="1500" dirty="0">
                <a:latin typeface="TT Commons Light" panose="02000506030000020003" pitchFamily="50" charset="0"/>
                <a:ea typeface="Calibri" panose="020F0502020204030204" pitchFamily="34" charset="0"/>
                <a:cs typeface="Arial" panose="020B0604020202020204" pitchFamily="34" charset="0"/>
              </a:rPr>
              <a:t>, </a:t>
            </a:r>
            <a:r>
              <a:rPr lang="en-US" sz="1500" dirty="0" err="1">
                <a:latin typeface="TT Commons Light" panose="02000506030000020003" pitchFamily="50" charset="0"/>
                <a:ea typeface="Calibri" panose="020F0502020204030204" pitchFamily="34" charset="0"/>
                <a:cs typeface="Arial" panose="020B0604020202020204" pitchFamily="34" charset="0"/>
              </a:rPr>
              <a:t>Polypodium</a:t>
            </a:r>
            <a:r>
              <a:rPr lang="en-US" sz="1500" dirty="0">
                <a:latin typeface="TT Commons Light" panose="02000506030000020003" pitchFamily="50" charset="0"/>
                <a:ea typeface="Calibri" panose="020F0502020204030204" pitchFamily="34" charset="0"/>
                <a:cs typeface="Arial" panose="020B0604020202020204" pitchFamily="34" charset="0"/>
              </a:rPr>
              <a:t> rhizome extract, Pro Blast System and interference filters and SPF 15.</a:t>
            </a:r>
            <a:endParaRPr lang="es-ES" sz="1200" dirty="0">
              <a:solidFill>
                <a:schemeClr val="bg2">
                  <a:lumMod val="25000"/>
                </a:schemeClr>
              </a:solidFill>
              <a:latin typeface="TT Commons" panose="02000506040000020004" pitchFamily="50" charset="0"/>
              <a:ea typeface="Calibri" panose="020F0502020204030204" pitchFamily="34" charset="0"/>
              <a:cs typeface="Arial" panose="020B0604020202020204" pitchFamily="34" charset="0"/>
            </a:endParaRPr>
          </a:p>
        </p:txBody>
      </p:sp>
      <p:sp>
        <p:nvSpPr>
          <p:cNvPr id="14" name="Título 8"/>
          <p:cNvSpPr>
            <a:spLocks noGrp="1"/>
          </p:cNvSpPr>
          <p:nvPr>
            <p:ph type="title"/>
          </p:nvPr>
        </p:nvSpPr>
        <p:spPr>
          <a:xfrm>
            <a:off x="699718" y="399553"/>
            <a:ext cx="7540226" cy="424614"/>
          </a:xfrm>
        </p:spPr>
        <p:txBody>
          <a:bodyPr/>
          <a:lstStyle/>
          <a:p>
            <a:r>
              <a:rPr lang="en-US" sz="2399" spc="300" dirty="0">
                <a:solidFill>
                  <a:srgbClr val="585858"/>
                </a:solidFill>
                <a:cs typeface="Carlito"/>
              </a:rPr>
              <a:t>Blast antioxidant &amp; cellular protection cream 50 ml</a:t>
            </a:r>
            <a:endParaRPr lang="es-ES" sz="2399" spc="300" dirty="0">
              <a:solidFill>
                <a:srgbClr val="585858"/>
              </a:solidFill>
              <a:cs typeface="Carlito"/>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701" y="1273012"/>
            <a:ext cx="749740" cy="3123332"/>
          </a:xfrm>
          <a:prstGeom prst="rect">
            <a:avLst/>
          </a:prstGeom>
        </p:spPr>
      </p:pic>
      <p:sp>
        <p:nvSpPr>
          <p:cNvPr id="8" name="Rectángulo 7"/>
          <p:cNvSpPr/>
          <p:nvPr/>
        </p:nvSpPr>
        <p:spPr>
          <a:xfrm>
            <a:off x="813986" y="4380283"/>
            <a:ext cx="1317221" cy="646151"/>
          </a:xfrm>
          <a:prstGeom prst="rect">
            <a:avLst/>
          </a:prstGeom>
        </p:spPr>
        <p:txBody>
          <a:bodyPr wrap="square">
            <a:spAutoFit/>
          </a:bodyPr>
          <a:lstStyle/>
          <a:p>
            <a:pPr algn="ctr"/>
            <a:r>
              <a:rPr lang="es-ES" sz="1799" dirty="0" err="1">
                <a:latin typeface="TT Commons Light" panose="02000506030000020003" pitchFamily="50" charset="0"/>
              </a:rPr>
              <a:t>Airless</a:t>
            </a:r>
            <a:endParaRPr lang="es-ES" sz="1799" dirty="0">
              <a:latin typeface="TT Commons Light" panose="02000506030000020003" pitchFamily="50" charset="0"/>
            </a:endParaRPr>
          </a:p>
          <a:p>
            <a:pPr algn="ctr"/>
            <a:r>
              <a:rPr lang="es-ES" sz="1799" dirty="0">
                <a:latin typeface="TT Commons Light" panose="02000506030000020003" pitchFamily="50" charset="0"/>
              </a:rPr>
              <a:t>50 </a:t>
            </a:r>
            <a:r>
              <a:rPr lang="es-ES" sz="1799" dirty="0" err="1">
                <a:latin typeface="TT Commons Light" panose="02000506030000020003" pitchFamily="50" charset="0"/>
              </a:rPr>
              <a:t>mL</a:t>
            </a:r>
            <a:endParaRPr lang="es-ES" sz="1799" dirty="0">
              <a:solidFill>
                <a:schemeClr val="bg2">
                  <a:lumMod val="25000"/>
                </a:schemeClr>
              </a:solidFill>
              <a:latin typeface="TT Commons Light" panose="02000506030000020003"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54370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2553778" y="3028268"/>
            <a:ext cx="5357172" cy="662874"/>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PROFESSIONAL PROGRAM</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2852172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8"/>
          <p:cNvSpPr>
            <a:spLocks noGrp="1"/>
          </p:cNvSpPr>
          <p:nvPr>
            <p:ph type="title"/>
          </p:nvPr>
        </p:nvSpPr>
        <p:spPr>
          <a:xfrm>
            <a:off x="700936" y="400247"/>
            <a:ext cx="4146713" cy="424475"/>
          </a:xfrm>
        </p:spPr>
        <p:txBody>
          <a:bodyPr/>
          <a:lstStyle/>
          <a:p>
            <a:r>
              <a:rPr lang="es-ES" sz="2398" spc="300" dirty="0" smtClean="0"/>
              <a:t>CVITAL ANTIOXIDANT PROGRAM</a:t>
            </a:r>
            <a:endParaRPr lang="es-ES" sz="2398" spc="300" dirty="0"/>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45" y="1128514"/>
            <a:ext cx="8752408" cy="4109685"/>
          </a:xfrm>
          <a:prstGeom prst="rect">
            <a:avLst/>
          </a:prstGeom>
        </p:spPr>
      </p:pic>
    </p:spTree>
    <p:extLst>
      <p:ext uri="{BB962C8B-B14F-4D97-AF65-F5344CB8AC3E}">
        <p14:creationId xmlns:p14="http://schemas.microsoft.com/office/powerpoint/2010/main" val="3406002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8"/>
          <p:cNvSpPr>
            <a:spLocks noGrp="1"/>
          </p:cNvSpPr>
          <p:nvPr>
            <p:ph type="title"/>
          </p:nvPr>
        </p:nvSpPr>
        <p:spPr>
          <a:xfrm>
            <a:off x="700936" y="400247"/>
            <a:ext cx="4146713" cy="424475"/>
          </a:xfrm>
        </p:spPr>
        <p:txBody>
          <a:bodyPr/>
          <a:lstStyle/>
          <a:p>
            <a:r>
              <a:rPr lang="es-ES" sz="2398" spc="300" dirty="0" smtClean="0"/>
              <a:t>CVITAL ANTIOXIDANT PROGRAM</a:t>
            </a:r>
            <a:endParaRPr lang="es-ES" sz="2398" spc="300" dirty="0"/>
          </a:p>
        </p:txBody>
      </p:sp>
      <p:sp>
        <p:nvSpPr>
          <p:cNvPr id="4" name="Rectángulo 3">
            <a:extLst>
              <a:ext uri="{FF2B5EF4-FFF2-40B4-BE49-F238E27FC236}">
                <a16:creationId xmlns:a16="http://schemas.microsoft.com/office/drawing/2014/main" id="{0CB0CF79-389A-473E-8717-636D0B538712}"/>
              </a:ext>
            </a:extLst>
          </p:cNvPr>
          <p:cNvSpPr/>
          <p:nvPr/>
        </p:nvSpPr>
        <p:spPr>
          <a:xfrm>
            <a:off x="700935" y="1335671"/>
            <a:ext cx="8278230" cy="4247317"/>
          </a:xfrm>
          <a:prstGeom prst="rect">
            <a:avLst/>
          </a:prstGeom>
        </p:spPr>
        <p:txBody>
          <a:bodyPr wrap="square">
            <a:spAutoFit/>
          </a:bodyPr>
          <a:lstStyle/>
          <a:p>
            <a:pPr algn="just"/>
            <a:r>
              <a:rPr lang="es-ES" sz="1600" b="1" dirty="0">
                <a:latin typeface="TT Commons Light" panose="02000506030000020003" pitchFamily="50" charset="0"/>
                <a:ea typeface="Calibri" panose="020F0502020204030204" pitchFamily="34" charset="0"/>
                <a:cs typeface="Arial" panose="020B0604020202020204" pitchFamily="34" charset="0"/>
              </a:rPr>
              <a:t>PROFFESIONAL TREATMENT</a:t>
            </a:r>
          </a:p>
          <a:p>
            <a:pPr algn="just"/>
            <a:endParaRPr lang="es-ES" sz="1600" b="1" dirty="0">
              <a:latin typeface="TT Commons Light" panose="02000506030000020003" pitchFamily="50" charset="0"/>
              <a:ea typeface="Calibri" panose="020F0502020204030204" pitchFamily="34" charset="0"/>
              <a:cs typeface="Arial" panose="020B0604020202020204" pitchFamily="34" charset="0"/>
            </a:endParaRPr>
          </a:p>
          <a:p>
            <a:r>
              <a:rPr lang="en-US" sz="1600" dirty="0">
                <a:latin typeface="TT Commons Light" panose="02000506030000020003" pitchFamily="50" charset="0"/>
              </a:rPr>
              <a:t>Innovative </a:t>
            </a:r>
            <a:r>
              <a:rPr lang="en-US" sz="1600" dirty="0" smtClean="0">
                <a:latin typeface="TT Commons Light" panose="02000506030000020003" pitchFamily="50" charset="0"/>
              </a:rPr>
              <a:t>treatment based </a:t>
            </a:r>
            <a:r>
              <a:rPr lang="en-US" sz="1600" dirty="0">
                <a:latin typeface="TT Commons Light" panose="02000506030000020003" pitchFamily="50" charset="0"/>
              </a:rPr>
              <a:t>on an effective combination of VITAMIN C (L-ASCORBIC ACID) with LIPOIC ACID and VITAMIN E, which enhances the anti-aging and antioxidant action of each of them, neutralizing and preventing the harmful effects of free radicals, responsible for accelerating the process of skin aging</a:t>
            </a:r>
            <a:r>
              <a:rPr lang="en-US" sz="1600" dirty="0" smtClean="0">
                <a:latin typeface="TT Commons Light" panose="02000506030000020003" pitchFamily="50" charset="0"/>
              </a:rPr>
              <a:t>.</a:t>
            </a:r>
          </a:p>
          <a:p>
            <a:endParaRPr lang="es-ES" sz="1600" dirty="0">
              <a:latin typeface="TT Commons Light" panose="02000506030000020003" pitchFamily="50" charset="0"/>
            </a:endParaRPr>
          </a:p>
          <a:p>
            <a:r>
              <a:rPr lang="es-ES" sz="1600" dirty="0">
                <a:latin typeface="TT Commons Light" panose="02000506030000020003" pitchFamily="50" charset="0"/>
              </a:rPr>
              <a:t>RECOMMENDED TO:</a:t>
            </a:r>
            <a:endParaRPr lang="en-US" sz="1600" dirty="0">
              <a:latin typeface="TT Commons Light" panose="02000506030000020003" pitchFamily="50" charset="0"/>
            </a:endParaRPr>
          </a:p>
          <a:p>
            <a:r>
              <a:rPr lang="es-ES" sz="1600" dirty="0">
                <a:latin typeface="TT Commons Light" panose="02000506030000020003" pitchFamily="50" charset="0"/>
              </a:rPr>
              <a:t> </a:t>
            </a:r>
            <a:endParaRPr lang="en-US" sz="1600" dirty="0">
              <a:latin typeface="TT Commons Light" panose="02000506030000020003" pitchFamily="50" charset="0"/>
            </a:endParaRPr>
          </a:p>
          <a:p>
            <a:r>
              <a:rPr lang="en-US" sz="1600" dirty="0">
                <a:latin typeface="TT Commons Light" panose="02000506030000020003" pitchFamily="50" charset="0"/>
              </a:rPr>
              <a:t>Neutralizing free radicals, responsible for the oxidant action causing loss of elasticity, firmness and skin luminosity. </a:t>
            </a:r>
          </a:p>
          <a:p>
            <a:r>
              <a:rPr lang="en-US" sz="1600" dirty="0">
                <a:latin typeface="TT Commons Light" panose="02000506030000020003" pitchFamily="50" charset="0"/>
              </a:rPr>
              <a:t> </a:t>
            </a:r>
          </a:p>
          <a:p>
            <a:r>
              <a:rPr lang="en-US" sz="1600" dirty="0">
                <a:latin typeface="TT Commons Light" panose="02000506030000020003" pitchFamily="50" charset="0"/>
              </a:rPr>
              <a:t>Protecting skin from premature ageing and activating collagen synthesis.</a:t>
            </a:r>
          </a:p>
          <a:p>
            <a:r>
              <a:rPr lang="en-US" sz="1600" dirty="0">
                <a:latin typeface="TT Commons Light" panose="02000506030000020003" pitchFamily="50" charset="0"/>
              </a:rPr>
              <a:t> </a:t>
            </a:r>
          </a:p>
          <a:p>
            <a:r>
              <a:rPr lang="en-US" sz="1600" dirty="0">
                <a:latin typeface="TT Commons Light" panose="02000506030000020003" pitchFamily="50" charset="0"/>
              </a:rPr>
              <a:t> C Vital treatment can be started any time of the year, as a continuous treatment, as many times that the professional deems necessary</a:t>
            </a:r>
          </a:p>
          <a:p>
            <a:r>
              <a:rPr lang="en-US" sz="1400" dirty="0">
                <a:latin typeface="TT Commons Light" panose="02000506030000020003" pitchFamily="50" charset="0"/>
              </a:rPr>
              <a:t> </a:t>
            </a:r>
            <a:endParaRPr lang="en-US" sz="1799" dirty="0">
              <a:latin typeface="TT Commons Light" panose="02000506030000020003" pitchFamily="50" charset="0"/>
            </a:endParaRPr>
          </a:p>
        </p:txBody>
      </p:sp>
    </p:spTree>
    <p:extLst>
      <p:ext uri="{BB962C8B-B14F-4D97-AF65-F5344CB8AC3E}">
        <p14:creationId xmlns:p14="http://schemas.microsoft.com/office/powerpoint/2010/main" val="34018160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1728" y="1290722"/>
            <a:ext cx="6192688" cy="3139321"/>
          </a:xfrm>
          <a:prstGeom prst="rect">
            <a:avLst/>
          </a:prstGeom>
          <a:noFill/>
        </p:spPr>
        <p:txBody>
          <a:bodyPr wrap="square" rtlCol="0">
            <a:spAutoFit/>
          </a:bodyPr>
          <a:lstStyle/>
          <a:p>
            <a:pPr>
              <a:spcBef>
                <a:spcPct val="50000"/>
              </a:spcBef>
            </a:pPr>
            <a:r>
              <a:rPr lang="en-US" altLang="en-US" sz="1600" b="1" dirty="0">
                <a:latin typeface="TT Commons Light" panose="02000506030000020003" pitchFamily="50" charset="0"/>
              </a:rPr>
              <a:t>Lotion</a:t>
            </a:r>
            <a:r>
              <a:rPr lang="en-US" altLang="en-US" sz="1600" dirty="0">
                <a:latin typeface="TT Commons Light" panose="02000506030000020003" pitchFamily="50" charset="0"/>
              </a:rPr>
              <a:t> Rich in vitamins avoids excessive </a:t>
            </a:r>
            <a:r>
              <a:rPr lang="en-US" altLang="en-US" sz="1600" dirty="0" err="1">
                <a:latin typeface="TT Commons Light" panose="02000506030000020003" pitchFamily="50" charset="0"/>
              </a:rPr>
              <a:t>queratinization</a:t>
            </a:r>
            <a:r>
              <a:rPr lang="en-US" altLang="en-US" sz="1600" dirty="0">
                <a:latin typeface="TT Commons Light" panose="02000506030000020003" pitchFamily="50" charset="0"/>
              </a:rPr>
              <a:t> of the skin and helps it maintain appropriate hydration levels. Gives you and immediate sensation of freshness and well-being.</a:t>
            </a:r>
          </a:p>
          <a:p>
            <a:pPr marL="342900" indent="-342900" algn="l" rtl="0"/>
            <a:endParaRPr lang="es-ES" sz="1600" b="1" dirty="0" smtClean="0">
              <a:latin typeface="TT Commons Light" panose="02000506030000020003" pitchFamily="50" charset="0"/>
            </a:endParaRPr>
          </a:p>
          <a:p>
            <a:pPr>
              <a:spcBef>
                <a:spcPct val="50000"/>
              </a:spcBef>
            </a:pPr>
            <a:r>
              <a:rPr lang="en-US" altLang="en-US" sz="1600" b="1" dirty="0">
                <a:latin typeface="TT Commons Light" panose="02000506030000020003" pitchFamily="50" charset="0"/>
              </a:rPr>
              <a:t>Active ingredients:</a:t>
            </a:r>
          </a:p>
          <a:p>
            <a:pPr>
              <a:spcBef>
                <a:spcPct val="50000"/>
              </a:spcBef>
              <a:buFontTx/>
              <a:buChar char="-"/>
            </a:pPr>
            <a:r>
              <a:rPr lang="en-US" altLang="en-US" sz="1600" dirty="0">
                <a:latin typeface="TT Commons Light" panose="02000506030000020003" pitchFamily="50" charset="0"/>
              </a:rPr>
              <a:t>Vitamins ( A, B, C, E, B5 )</a:t>
            </a:r>
          </a:p>
          <a:p>
            <a:pPr>
              <a:spcBef>
                <a:spcPct val="50000"/>
              </a:spcBef>
              <a:buFontTx/>
              <a:buChar char="-"/>
            </a:pPr>
            <a:r>
              <a:rPr lang="en-US" altLang="en-US" sz="1600" dirty="0">
                <a:latin typeface="TT Commons Light" panose="02000506030000020003" pitchFamily="50" charset="0"/>
              </a:rPr>
              <a:t>Extracts ( Focus y Asculum )</a:t>
            </a:r>
          </a:p>
          <a:p>
            <a:pPr marL="342900" indent="-342900" algn="l" rtl="0"/>
            <a:endParaRPr lang="es-ES" sz="1600" b="1" dirty="0" smtClean="0">
              <a:latin typeface="TT Commons Light" panose="02000506030000020003" pitchFamily="50" charset="0"/>
            </a:endParaRPr>
          </a:p>
          <a:p>
            <a:pPr marL="342900" indent="-342900"/>
            <a:r>
              <a:rPr lang="en-US" altLang="en-US" sz="1600" b="1" dirty="0">
                <a:latin typeface="TT Commons Light" panose="02000506030000020003" pitchFamily="50" charset="0"/>
              </a:rPr>
              <a:t>Instructions for use</a:t>
            </a:r>
            <a:r>
              <a:rPr lang="en-US" altLang="en-US" sz="1600" dirty="0">
                <a:latin typeface="TT Commons Light" panose="02000506030000020003" pitchFamily="50" charset="0"/>
              </a:rPr>
              <a:t>: put into the </a:t>
            </a:r>
            <a:r>
              <a:rPr lang="en-US" altLang="en-US" sz="1600" dirty="0" err="1" smtClean="0">
                <a:latin typeface="TT Commons Light" panose="02000506030000020003" pitchFamily="50" charset="0"/>
              </a:rPr>
              <a:t>dossifies</a:t>
            </a:r>
            <a:r>
              <a:rPr lang="en-US" altLang="en-US" sz="1600" dirty="0" smtClean="0">
                <a:latin typeface="TT Commons Light" panose="02000506030000020003" pitchFamily="50" charset="0"/>
              </a:rPr>
              <a:t> </a:t>
            </a:r>
            <a:r>
              <a:rPr lang="en-US" altLang="en-US" sz="1600" dirty="0">
                <a:latin typeface="TT Commons Light" panose="02000506030000020003" pitchFamily="50" charset="0"/>
              </a:rPr>
              <a:t>20 </a:t>
            </a:r>
            <a:r>
              <a:rPr lang="en-US" altLang="en-US" sz="1600" dirty="0" smtClean="0">
                <a:latin typeface="TT Commons Light" panose="02000506030000020003" pitchFamily="50" charset="0"/>
              </a:rPr>
              <a:t>ml, then introduce Compressed Facial Mask</a:t>
            </a:r>
            <a:endParaRPr lang="en-US" altLang="en-US" sz="1600" dirty="0">
              <a:latin typeface="TT Commons Light" panose="02000506030000020003" pitchFamily="50" charset="0"/>
            </a:endParaRPr>
          </a:p>
          <a:p>
            <a:pPr marL="342900" indent="-342900" algn="l" rtl="0"/>
            <a:endParaRPr lang="es-ES" sz="1400" b="1" dirty="0" smtClean="0">
              <a:latin typeface="TT Commons Light" panose="02000506030000020003" pitchFamily="50" charset="0"/>
            </a:endParaRPr>
          </a:p>
        </p:txBody>
      </p:sp>
      <p:sp>
        <p:nvSpPr>
          <p:cNvPr id="12" name="Título 8"/>
          <p:cNvSpPr>
            <a:spLocks noGrp="1"/>
          </p:cNvSpPr>
          <p:nvPr>
            <p:ph type="title"/>
          </p:nvPr>
        </p:nvSpPr>
        <p:spPr>
          <a:xfrm>
            <a:off x="698500" y="398871"/>
            <a:ext cx="4528869" cy="424732"/>
          </a:xfrm>
        </p:spPr>
        <p:txBody>
          <a:bodyPr/>
          <a:lstStyle/>
          <a:p>
            <a:pPr algn="l" rtl="0"/>
            <a:r>
              <a:rPr lang="es-ES" sz="2400" spc="300" dirty="0" err="1" smtClean="0">
                <a:latin typeface="Bebas Neue Regular" panose="00000500000000000000" pitchFamily="50" charset="0"/>
              </a:rPr>
              <a:t>Vitamin</a:t>
            </a:r>
            <a:r>
              <a:rPr lang="es-ES" sz="2400" spc="300" dirty="0" smtClean="0">
                <a:latin typeface="Bebas Neue Regular" panose="00000500000000000000" pitchFamily="50" charset="0"/>
              </a:rPr>
              <a:t> </a:t>
            </a:r>
            <a:r>
              <a:rPr lang="es-ES" sz="2400" spc="300" dirty="0" err="1" smtClean="0">
                <a:latin typeface="Bebas Neue Regular" panose="00000500000000000000" pitchFamily="50" charset="0"/>
              </a:rPr>
              <a:t>complex</a:t>
            </a:r>
            <a:r>
              <a:rPr lang="es-ES" sz="2400" spc="300" dirty="0" smtClean="0">
                <a:latin typeface="Bebas Neue Regular" panose="00000500000000000000" pitchFamily="50" charset="0"/>
              </a:rPr>
              <a:t> (facial </a:t>
            </a:r>
            <a:r>
              <a:rPr lang="es-ES" sz="2400" spc="300" dirty="0" err="1" smtClean="0">
                <a:latin typeface="Bebas Neue Regular" panose="00000500000000000000" pitchFamily="50" charset="0"/>
              </a:rPr>
              <a:t>lotion</a:t>
            </a:r>
            <a:r>
              <a:rPr lang="es-ES" sz="2400" spc="300" dirty="0" smtClean="0">
                <a:latin typeface="Bebas Neue Regular" panose="00000500000000000000" pitchFamily="50" charset="0"/>
              </a:rPr>
              <a:t>)</a:t>
            </a:r>
            <a:endParaRPr lang="es-ES" sz="2400" spc="300" dirty="0">
              <a:latin typeface="Bebas Neue Regular" panose="00000500000000000000" pitchFamily="50"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528" y="1288949"/>
            <a:ext cx="938225" cy="3717321"/>
          </a:xfrm>
          <a:prstGeom prst="rect">
            <a:avLst/>
          </a:prstGeom>
        </p:spPr>
      </p:pic>
    </p:spTree>
    <p:extLst>
      <p:ext uri="{BB962C8B-B14F-4D97-AF65-F5344CB8AC3E}">
        <p14:creationId xmlns:p14="http://schemas.microsoft.com/office/powerpoint/2010/main" val="11239579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775744" y="2029371"/>
            <a:ext cx="6192688" cy="2277547"/>
          </a:xfrm>
          <a:prstGeom prst="rect">
            <a:avLst/>
          </a:prstGeom>
          <a:noFill/>
        </p:spPr>
        <p:txBody>
          <a:bodyPr wrap="square" rtlCol="0">
            <a:spAutoFit/>
          </a:bodyPr>
          <a:lstStyle/>
          <a:p>
            <a:pPr>
              <a:spcBef>
                <a:spcPct val="50000"/>
              </a:spcBef>
            </a:pPr>
            <a:r>
              <a:rPr lang="en-US" altLang="en-US" sz="1600" dirty="0" smtClean="0">
                <a:latin typeface="TT Commons Light" panose="02000506030000020003" pitchFamily="50" charset="0"/>
              </a:rPr>
              <a:t>Made </a:t>
            </a:r>
            <a:r>
              <a:rPr lang="en-US" altLang="en-US" sz="1600" dirty="0">
                <a:latin typeface="TT Commons Light" panose="02000506030000020003" pitchFamily="50" charset="0"/>
              </a:rPr>
              <a:t>of </a:t>
            </a:r>
            <a:r>
              <a:rPr lang="en-US" altLang="en-US" sz="1600" dirty="0" smtClean="0">
                <a:latin typeface="TT Commons Light" panose="02000506030000020003" pitchFamily="50" charset="0"/>
              </a:rPr>
              <a:t>extendible compressed </a:t>
            </a:r>
            <a:r>
              <a:rPr lang="en-US" altLang="en-US" sz="1600" b="1" dirty="0">
                <a:latin typeface="TT Commons Light" panose="02000506030000020003" pitchFamily="50" charset="0"/>
              </a:rPr>
              <a:t>Mask</a:t>
            </a:r>
            <a:r>
              <a:rPr lang="es-ES_tradnl" altLang="en-US" sz="1600" b="1" dirty="0">
                <a:latin typeface="TT Commons Light" panose="02000506030000020003" pitchFamily="50" charset="0"/>
              </a:rPr>
              <a:t> </a:t>
            </a:r>
            <a:r>
              <a:rPr lang="es-ES_tradnl" altLang="en-US" sz="1600" dirty="0">
                <a:latin typeface="TT Commons Light" panose="02000506030000020003" pitchFamily="50" charset="0"/>
              </a:rPr>
              <a:t>material.</a:t>
            </a:r>
            <a:endParaRPr lang="es-ES" altLang="en-US" sz="1600" dirty="0">
              <a:latin typeface="TT Commons Light" panose="02000506030000020003" pitchFamily="50" charset="0"/>
            </a:endParaRPr>
          </a:p>
          <a:p>
            <a:pPr marL="342900" indent="-342900" algn="l" rtl="0"/>
            <a:endParaRPr lang="es-ES" sz="1600" b="1" dirty="0" smtClean="0">
              <a:latin typeface="TT Commons Light" panose="02000506030000020003" pitchFamily="50" charset="0"/>
            </a:endParaRPr>
          </a:p>
          <a:p>
            <a:pPr>
              <a:spcBef>
                <a:spcPct val="50000"/>
              </a:spcBef>
            </a:pPr>
            <a:r>
              <a:rPr lang="en-US" altLang="en-US" sz="1600" b="1" dirty="0">
                <a:latin typeface="TT Commons Light" panose="02000506030000020003" pitchFamily="50" charset="0"/>
              </a:rPr>
              <a:t>Instruction use: </a:t>
            </a:r>
            <a:r>
              <a:rPr lang="en-US" altLang="en-US" sz="1600" dirty="0">
                <a:latin typeface="TT Commons Light" panose="02000506030000020003" pitchFamily="50" charset="0"/>
              </a:rPr>
              <a:t>Introduce one mask in the mixture of the vitamin complex and serum.</a:t>
            </a:r>
          </a:p>
          <a:p>
            <a:pPr>
              <a:spcBef>
                <a:spcPct val="50000"/>
              </a:spcBef>
            </a:pPr>
            <a:r>
              <a:rPr lang="en-US" altLang="en-US" sz="1600" dirty="0">
                <a:latin typeface="TT Commons Light" panose="02000506030000020003" pitchFamily="50" charset="0"/>
              </a:rPr>
              <a:t>Extend and application on the face, wetting several times the brush in</a:t>
            </a:r>
            <a:r>
              <a:rPr lang="es-ES_tradnl" altLang="en-US" sz="1600" dirty="0">
                <a:latin typeface="TT Commons Light" panose="02000506030000020003" pitchFamily="50" charset="0"/>
              </a:rPr>
              <a:t> </a:t>
            </a:r>
            <a:r>
              <a:rPr lang="en-US" altLang="en-US" sz="1600" dirty="0">
                <a:latin typeface="TT Commons Light" panose="02000506030000020003" pitchFamily="50" charset="0"/>
              </a:rPr>
              <a:t>the vitamin</a:t>
            </a:r>
            <a:r>
              <a:rPr lang="es-ES_tradnl" altLang="en-US" sz="1600" dirty="0">
                <a:latin typeface="TT Commons Light" panose="02000506030000020003" pitchFamily="50" charset="0"/>
              </a:rPr>
              <a:t> </a:t>
            </a:r>
            <a:r>
              <a:rPr lang="es-ES_tradnl" altLang="en-US" sz="1600" dirty="0" err="1">
                <a:latin typeface="TT Commons Light" panose="02000506030000020003" pitchFamily="50" charset="0"/>
              </a:rPr>
              <a:t>Solutions</a:t>
            </a:r>
            <a:r>
              <a:rPr lang="es-ES_tradnl" altLang="en-US" sz="1600" dirty="0">
                <a:latin typeface="TT Commons Light" panose="02000506030000020003" pitchFamily="50" charset="0"/>
              </a:rPr>
              <a:t>. </a:t>
            </a:r>
            <a:endParaRPr lang="es-ES" altLang="en-US" sz="1600" dirty="0">
              <a:latin typeface="TT Commons Light" panose="02000506030000020003" pitchFamily="50" charset="0"/>
            </a:endParaRPr>
          </a:p>
          <a:p>
            <a:pPr marL="342900" indent="-342900"/>
            <a:r>
              <a:rPr lang="en-US" altLang="en-US" sz="1600" dirty="0" smtClean="0">
                <a:latin typeface="TT Commons Light" panose="02000506030000020003" pitchFamily="50" charset="0"/>
              </a:rPr>
              <a:t>.</a:t>
            </a:r>
            <a:endParaRPr lang="en-US" altLang="en-US" sz="1600" dirty="0">
              <a:latin typeface="TT Commons Light" panose="02000506030000020003" pitchFamily="50" charset="0"/>
            </a:endParaRPr>
          </a:p>
          <a:p>
            <a:pPr marL="342900" indent="-342900" algn="l" rtl="0"/>
            <a:endParaRPr lang="es-ES" sz="1400" b="1" dirty="0" smtClean="0">
              <a:latin typeface="TT Commons Light" panose="02000506030000020003" pitchFamily="50" charset="0"/>
            </a:endParaRPr>
          </a:p>
        </p:txBody>
      </p:sp>
      <p:sp>
        <p:nvSpPr>
          <p:cNvPr id="12" name="Título 8"/>
          <p:cNvSpPr>
            <a:spLocks noGrp="1"/>
          </p:cNvSpPr>
          <p:nvPr>
            <p:ph type="title"/>
          </p:nvPr>
        </p:nvSpPr>
        <p:spPr>
          <a:xfrm>
            <a:off x="698500" y="398871"/>
            <a:ext cx="3492495" cy="424732"/>
          </a:xfrm>
        </p:spPr>
        <p:txBody>
          <a:bodyPr/>
          <a:lstStyle/>
          <a:p>
            <a:pPr algn="l" rtl="0"/>
            <a:r>
              <a:rPr lang="es-ES" sz="2400" spc="300" dirty="0" smtClean="0">
                <a:latin typeface="Bebas Neue Regular" panose="00000500000000000000" pitchFamily="50" charset="0"/>
              </a:rPr>
              <a:t>COMPRESSED FACIAL MASK</a:t>
            </a:r>
            <a:endParaRPr lang="es-ES" sz="2400" spc="300" dirty="0">
              <a:latin typeface="Bebas Neue Regular" panose="00000500000000000000" pitchFamily="50"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480" y="2352650"/>
            <a:ext cx="1821974" cy="1630991"/>
          </a:xfrm>
          <a:prstGeom prst="rect">
            <a:avLst/>
          </a:prstGeom>
        </p:spPr>
      </p:pic>
    </p:spTree>
    <p:extLst>
      <p:ext uri="{BB962C8B-B14F-4D97-AF65-F5344CB8AC3E}">
        <p14:creationId xmlns:p14="http://schemas.microsoft.com/office/powerpoint/2010/main" val="111510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3133294" cy="424732"/>
          </a:xfrm>
        </p:spPr>
        <p:txBody>
          <a:bodyPr/>
          <a:lstStyle/>
          <a:p>
            <a:pPr algn="l" rtl="0"/>
            <a:r>
              <a:rPr lang="es-ES" sz="2400" spc="300" dirty="0" err="1" smtClean="0">
                <a:latin typeface="Bebas Neue Regular" panose="00000500000000000000" pitchFamily="50" charset="0"/>
              </a:rPr>
              <a:t>Cvital</a:t>
            </a:r>
            <a:r>
              <a:rPr lang="es-ES" sz="2400" spc="300" dirty="0" smtClean="0">
                <a:latin typeface="Bebas Neue Regular" panose="00000500000000000000" pitchFamily="50" charset="0"/>
              </a:rPr>
              <a:t> - PRESENTATION</a:t>
            </a:r>
            <a:endParaRPr lang="es-ES" sz="2400" spc="300" dirty="0">
              <a:latin typeface="Bebas Neue Regular" panose="00000500000000000000" pitchFamily="50" charset="0"/>
            </a:endParaRPr>
          </a:p>
        </p:txBody>
      </p:sp>
      <p:sp>
        <p:nvSpPr>
          <p:cNvPr id="3" name="Rectángulo 2"/>
          <p:cNvSpPr/>
          <p:nvPr/>
        </p:nvSpPr>
        <p:spPr>
          <a:xfrm>
            <a:off x="5368032" y="1720356"/>
            <a:ext cx="3609663" cy="2923877"/>
          </a:xfrm>
          <a:prstGeom prst="rect">
            <a:avLst/>
          </a:prstGeom>
        </p:spPr>
        <p:txBody>
          <a:bodyPr wrap="square">
            <a:spAutoFit/>
          </a:bodyPr>
          <a:lstStyle/>
          <a:p>
            <a:pPr algn="just">
              <a:spcBef>
                <a:spcPct val="50000"/>
              </a:spcBef>
            </a:pPr>
            <a:r>
              <a:rPr lang="en-US" altLang="en-US" sz="1600" dirty="0" smtClean="0">
                <a:latin typeface="TT Commons Light" panose="02000506030000020003" pitchFamily="50" charset="0"/>
              </a:rPr>
              <a:t>Stress</a:t>
            </a:r>
            <a:r>
              <a:rPr lang="en-US" altLang="en-US" sz="1600" dirty="0">
                <a:latin typeface="TT Commons Light" panose="02000506030000020003" pitchFamily="50" charset="0"/>
              </a:rPr>
              <a:t>, pollution, too much sun, abrupt temperature changes produce free radicals that damage skin cells accelerating the appearance of sings of premature ageing in the form of wrinkles, expression lines, loss of elasticity, and luminosity.</a:t>
            </a:r>
          </a:p>
          <a:p>
            <a:pPr algn="just">
              <a:spcBef>
                <a:spcPct val="50000"/>
              </a:spcBef>
            </a:pPr>
            <a:r>
              <a:rPr lang="en-US" altLang="en-US" sz="1600" dirty="0">
                <a:latin typeface="TT Commons Light" panose="02000506030000020003" pitchFamily="50" charset="0"/>
              </a:rPr>
              <a:t>The line C VITAL help us, to prevent and repair, at the natural form and direct, the visible signs of skin ageing. Extreme comfort during and after treatment providing instant luminosity and vitality.</a:t>
            </a:r>
          </a:p>
        </p:txBody>
      </p:sp>
      <p:grpSp>
        <p:nvGrpSpPr>
          <p:cNvPr id="22" name="Grupo 21"/>
          <p:cNvGrpSpPr/>
          <p:nvPr/>
        </p:nvGrpSpPr>
        <p:grpSpPr>
          <a:xfrm>
            <a:off x="622879" y="2100799"/>
            <a:ext cx="4532957" cy="2553550"/>
            <a:chOff x="622879" y="2100799"/>
            <a:chExt cx="4532957" cy="2553550"/>
          </a:xfrm>
        </p:grpSpPr>
        <p:pic>
          <p:nvPicPr>
            <p:cNvPr id="23" name="Imagen 22"/>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661155" y="2836583"/>
              <a:ext cx="855420" cy="1817766"/>
            </a:xfrm>
            <a:prstGeom prst="rect">
              <a:avLst/>
            </a:prstGeom>
          </p:spPr>
        </p:pic>
        <p:pic>
          <p:nvPicPr>
            <p:cNvPr id="24" name="Imagen 23"/>
            <p:cNvPicPr>
              <a:picLocks noChangeAspect="1"/>
            </p:cNvPicPr>
            <p:nvPr/>
          </p:nvPicPr>
          <p:blipFill rotWithShape="1">
            <a:blip r:embed="rId3" cstate="print">
              <a:extLst>
                <a:ext uri="{28A0092B-C50C-407E-A947-70E740481C1C}">
                  <a14:useLocalDpi xmlns:a14="http://schemas.microsoft.com/office/drawing/2010/main" val="0"/>
                </a:ext>
              </a:extLst>
            </a:blip>
            <a:srcRect l="45240" t="12297" b="15576"/>
            <a:stretch/>
          </p:blipFill>
          <p:spPr>
            <a:xfrm>
              <a:off x="622879" y="2100799"/>
              <a:ext cx="1389511" cy="2352402"/>
            </a:xfrm>
            <a:prstGeom prst="rect">
              <a:avLst/>
            </a:prstGeom>
          </p:spPr>
        </p:pic>
        <p:pic>
          <p:nvPicPr>
            <p:cNvPr id="25" name="Imagen 24"/>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188796" y="2822150"/>
              <a:ext cx="855420" cy="1817766"/>
            </a:xfrm>
            <a:prstGeom prst="rect">
              <a:avLst/>
            </a:prstGeom>
          </p:spPr>
        </p:pic>
        <p:pic>
          <p:nvPicPr>
            <p:cNvPr id="26" name="Imagen 25"/>
            <p:cNvPicPr>
              <a:picLocks noChangeAspect="1"/>
            </p:cNvPicPr>
            <p:nvPr/>
          </p:nvPicPr>
          <p:blipFill rotWithShape="1">
            <a:blip r:embed="rId4" cstate="print">
              <a:extLst>
                <a:ext uri="{28A0092B-C50C-407E-A947-70E740481C1C}">
                  <a14:useLocalDpi xmlns:a14="http://schemas.microsoft.com/office/drawing/2010/main" val="0"/>
                </a:ext>
              </a:extLst>
            </a:blip>
            <a:srcRect t="25279" r="55673" b="17348"/>
            <a:stretch/>
          </p:blipFill>
          <p:spPr>
            <a:xfrm>
              <a:off x="1226995" y="2700687"/>
              <a:ext cx="1124796" cy="1871229"/>
            </a:xfrm>
            <a:prstGeom prst="rect">
              <a:avLst/>
            </a:prstGeom>
          </p:spPr>
        </p:pic>
        <p:pic>
          <p:nvPicPr>
            <p:cNvPr id="30" name="Gráfico 3">
              <a:extLst>
                <a:ext uri="{FF2B5EF4-FFF2-40B4-BE49-F238E27FC236}">
                  <a16:creationId xmlns:a16="http://schemas.microsoft.com/office/drawing/2014/main" id="{81C57356-6826-494D-B4BD-F1D9A35494C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09960" y="3636301"/>
              <a:ext cx="1293469" cy="947330"/>
            </a:xfrm>
            <a:prstGeom prst="rect">
              <a:avLst/>
            </a:prstGeom>
          </p:spPr>
        </p:pic>
        <p:pic>
          <p:nvPicPr>
            <p:cNvPr id="31" name="Imagen 30"/>
            <p:cNvPicPr>
              <a:picLocks noChangeAspect="1"/>
            </p:cNvPicPr>
            <p:nvPr/>
          </p:nvPicPr>
          <p:blipFill rotWithShape="1">
            <a:blip r:embed="rId7" cstate="print">
              <a:extLst>
                <a:ext uri="{28A0092B-C50C-407E-A947-70E740481C1C}">
                  <a14:useLocalDpi xmlns:a14="http://schemas.microsoft.com/office/drawing/2010/main" val="0"/>
                </a:ext>
              </a:extLst>
            </a:blip>
            <a:srcRect l="40798" t="25133" r="48274" b="20772"/>
            <a:stretch/>
          </p:blipFill>
          <p:spPr>
            <a:xfrm>
              <a:off x="4068887" y="2807614"/>
              <a:ext cx="534637" cy="1764302"/>
            </a:xfrm>
            <a:prstGeom prst="rect">
              <a:avLst/>
            </a:prstGeom>
          </p:spPr>
        </p:pic>
        <p:pic>
          <p:nvPicPr>
            <p:cNvPr id="32" name="Imagen 31"/>
            <p:cNvPicPr>
              <a:picLocks noChangeAspect="1"/>
            </p:cNvPicPr>
            <p:nvPr/>
          </p:nvPicPr>
          <p:blipFill rotWithShape="1">
            <a:blip r:embed="rId8" cstate="print">
              <a:extLst>
                <a:ext uri="{28A0092B-C50C-407E-A947-70E740481C1C}">
                  <a14:useLocalDpi xmlns:a14="http://schemas.microsoft.com/office/drawing/2010/main" val="0"/>
                </a:ext>
              </a:extLst>
            </a:blip>
            <a:srcRect r="54887"/>
            <a:stretch/>
          </p:blipFill>
          <p:spPr>
            <a:xfrm>
              <a:off x="4403429" y="2531939"/>
              <a:ext cx="752407" cy="2037775"/>
            </a:xfrm>
            <a:prstGeom prst="rect">
              <a:avLst/>
            </a:prstGeom>
          </p:spPr>
        </p:pic>
      </p:grpSp>
    </p:spTree>
    <p:extLst>
      <p:ext uri="{BB962C8B-B14F-4D97-AF65-F5344CB8AC3E}">
        <p14:creationId xmlns:p14="http://schemas.microsoft.com/office/powerpoint/2010/main" val="9729808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1728" y="1290722"/>
            <a:ext cx="6192688" cy="4124206"/>
          </a:xfrm>
          <a:prstGeom prst="rect">
            <a:avLst/>
          </a:prstGeom>
          <a:noFill/>
        </p:spPr>
        <p:txBody>
          <a:bodyPr wrap="square" rtlCol="0">
            <a:spAutoFit/>
          </a:bodyPr>
          <a:lstStyle/>
          <a:p>
            <a:pPr>
              <a:spcBef>
                <a:spcPct val="50000"/>
              </a:spcBef>
            </a:pPr>
            <a:r>
              <a:rPr lang="en-US" altLang="en-US" sz="1600" b="1" dirty="0">
                <a:latin typeface="TT Commons Light" panose="02000506030000020003" pitchFamily="50" charset="0"/>
              </a:rPr>
              <a:t>Serum</a:t>
            </a:r>
            <a:r>
              <a:rPr lang="en-US" altLang="en-US" sz="1600" dirty="0">
                <a:latin typeface="TT Commons Light" panose="02000506030000020003" pitchFamily="50" charset="0"/>
              </a:rPr>
              <a:t> pure stable vitamin C, formulated for the stability of the same. Protects the skin against the action of free radical.</a:t>
            </a:r>
          </a:p>
          <a:p>
            <a:pPr>
              <a:spcBef>
                <a:spcPct val="50000"/>
              </a:spcBef>
            </a:pPr>
            <a:r>
              <a:rPr lang="en-US" altLang="en-US" sz="1600" dirty="0">
                <a:latin typeface="TT Commons Light" panose="02000506030000020003" pitchFamily="50" charset="0"/>
              </a:rPr>
              <a:t>Reactivating Celle metabolism and giving the face immediate luminosity</a:t>
            </a:r>
            <a:r>
              <a:rPr lang="es-ES_tradnl" altLang="en-US" sz="1600" dirty="0">
                <a:latin typeface="TT Commons Light" panose="02000506030000020003" pitchFamily="50" charset="0"/>
              </a:rPr>
              <a:t>.</a:t>
            </a:r>
            <a:endParaRPr lang="es-ES" altLang="en-US" sz="1600" dirty="0">
              <a:latin typeface="TT Commons Light" panose="02000506030000020003" pitchFamily="50" charset="0"/>
            </a:endParaRPr>
          </a:p>
          <a:p>
            <a:pPr>
              <a:spcBef>
                <a:spcPct val="50000"/>
              </a:spcBef>
            </a:pPr>
            <a:endParaRPr lang="es-ES_tradnl" altLang="en-US" sz="1600" b="1" dirty="0" smtClean="0">
              <a:latin typeface="TT Commons Light" panose="02000506030000020003" pitchFamily="50" charset="0"/>
            </a:endParaRPr>
          </a:p>
          <a:p>
            <a:pPr>
              <a:spcBef>
                <a:spcPct val="50000"/>
              </a:spcBef>
            </a:pPr>
            <a:r>
              <a:rPr lang="es-ES_tradnl" altLang="en-US" sz="1600" b="1" dirty="0" smtClean="0">
                <a:latin typeface="TT Commons Light" panose="02000506030000020003" pitchFamily="50" charset="0"/>
              </a:rPr>
              <a:t>Active </a:t>
            </a:r>
            <a:r>
              <a:rPr lang="en-US" altLang="en-US" sz="1600" b="1" dirty="0">
                <a:latin typeface="TT Commons Light" panose="02000506030000020003" pitchFamily="50" charset="0"/>
              </a:rPr>
              <a:t>ingredients:</a:t>
            </a:r>
          </a:p>
          <a:p>
            <a:pPr>
              <a:spcBef>
                <a:spcPct val="50000"/>
              </a:spcBef>
              <a:buFontTx/>
              <a:buChar char="-"/>
            </a:pPr>
            <a:r>
              <a:rPr lang="en-US" altLang="en-US" sz="1600" dirty="0">
                <a:latin typeface="TT Commons Light" panose="02000506030000020003" pitchFamily="50" charset="0"/>
              </a:rPr>
              <a:t>Vitamin C Pure Stable</a:t>
            </a:r>
          </a:p>
          <a:p>
            <a:pPr>
              <a:spcBef>
                <a:spcPct val="50000"/>
              </a:spcBef>
            </a:pPr>
            <a:endParaRPr lang="en-US" altLang="en-US" sz="1600" b="1" dirty="0" smtClean="0">
              <a:latin typeface="TT Commons Light" panose="02000506030000020003" pitchFamily="50" charset="0"/>
            </a:endParaRPr>
          </a:p>
          <a:p>
            <a:pPr>
              <a:spcBef>
                <a:spcPct val="50000"/>
              </a:spcBef>
            </a:pPr>
            <a:r>
              <a:rPr lang="en-US" altLang="en-US" sz="1600" b="1" dirty="0" smtClean="0">
                <a:latin typeface="TT Commons Light" panose="02000506030000020003" pitchFamily="50" charset="0"/>
              </a:rPr>
              <a:t>Instructions </a:t>
            </a:r>
            <a:r>
              <a:rPr lang="en-US" altLang="en-US" sz="1600" b="1" dirty="0">
                <a:latin typeface="TT Commons Light" panose="02000506030000020003" pitchFamily="50" charset="0"/>
              </a:rPr>
              <a:t>for use:</a:t>
            </a:r>
            <a:r>
              <a:rPr lang="en-US" altLang="en-US" sz="1600" dirty="0">
                <a:latin typeface="TT Commons Light" panose="02000506030000020003" pitchFamily="50" charset="0"/>
              </a:rPr>
              <a:t> add </a:t>
            </a:r>
            <a:r>
              <a:rPr lang="en-US" altLang="en-US" sz="1600" dirty="0" smtClean="0">
                <a:latin typeface="TT Commons Light" panose="02000506030000020003" pitchFamily="50" charset="0"/>
              </a:rPr>
              <a:t>2 puff into </a:t>
            </a:r>
            <a:r>
              <a:rPr lang="en-US" altLang="en-US" sz="1600" dirty="0">
                <a:latin typeface="TT Commons Light" panose="02000506030000020003" pitchFamily="50" charset="0"/>
              </a:rPr>
              <a:t>the </a:t>
            </a:r>
            <a:r>
              <a:rPr lang="en-US" altLang="en-US" sz="1600" dirty="0" err="1" smtClean="0">
                <a:latin typeface="TT Commons Light" panose="02000506030000020003" pitchFamily="50" charset="0"/>
              </a:rPr>
              <a:t>dossifies</a:t>
            </a:r>
            <a:r>
              <a:rPr lang="en-US" altLang="en-US" sz="1600" dirty="0" smtClean="0">
                <a:latin typeface="TT Commons Light" panose="02000506030000020003" pitchFamily="50" charset="0"/>
              </a:rPr>
              <a:t> and mix with Vitamin Complex</a:t>
            </a:r>
            <a:r>
              <a:rPr lang="en-US" altLang="en-US" sz="1600" dirty="0">
                <a:latin typeface="TT Commons Light" panose="02000506030000020003" pitchFamily="50" charset="0"/>
              </a:rPr>
              <a:t>.</a:t>
            </a:r>
          </a:p>
          <a:p>
            <a:pPr>
              <a:spcBef>
                <a:spcPct val="50000"/>
              </a:spcBef>
            </a:pPr>
            <a:r>
              <a:rPr lang="en-US" altLang="en-US" sz="1600" dirty="0" smtClean="0">
                <a:latin typeface="TT Commons Light" panose="02000506030000020003" pitchFamily="50" charset="0"/>
              </a:rPr>
              <a:t>Then, mix 12 puff of Serum with 12 puff of Active fluid and massage </a:t>
            </a:r>
            <a:r>
              <a:rPr lang="en-US" altLang="en-US" sz="1600" dirty="0">
                <a:latin typeface="TT Commons Light" panose="02000506030000020003" pitchFamily="50" charset="0"/>
              </a:rPr>
              <a:t>in the face, neck and décolletage until completely absorbed.</a:t>
            </a:r>
          </a:p>
          <a:p>
            <a:pPr marL="342900" indent="-342900"/>
            <a:r>
              <a:rPr lang="en-US" altLang="en-US" sz="1600" dirty="0" smtClean="0">
                <a:latin typeface="TT Commons Light" panose="02000506030000020003" pitchFamily="50" charset="0"/>
              </a:rPr>
              <a:t>.</a:t>
            </a:r>
            <a:endParaRPr lang="en-US" altLang="en-US" sz="1600" dirty="0">
              <a:latin typeface="TT Commons Light" panose="02000506030000020003" pitchFamily="50" charset="0"/>
            </a:endParaRPr>
          </a:p>
          <a:p>
            <a:pPr marL="342900" indent="-342900" algn="l" rtl="0"/>
            <a:endParaRPr lang="es-ES" sz="1400" b="1" dirty="0" smtClean="0">
              <a:latin typeface="TT Commons Light" panose="02000506030000020003" pitchFamily="50" charset="0"/>
            </a:endParaRPr>
          </a:p>
        </p:txBody>
      </p:sp>
      <p:sp>
        <p:nvSpPr>
          <p:cNvPr id="12" name="Título 8"/>
          <p:cNvSpPr>
            <a:spLocks noGrp="1"/>
          </p:cNvSpPr>
          <p:nvPr>
            <p:ph type="title"/>
          </p:nvPr>
        </p:nvSpPr>
        <p:spPr>
          <a:xfrm>
            <a:off x="698500" y="398871"/>
            <a:ext cx="3048783" cy="424732"/>
          </a:xfrm>
        </p:spPr>
        <p:txBody>
          <a:bodyPr/>
          <a:lstStyle/>
          <a:p>
            <a:pPr algn="l" rtl="0"/>
            <a:r>
              <a:rPr lang="es-ES" sz="2400" spc="300" dirty="0" smtClean="0">
                <a:latin typeface="Bebas Neue Regular" panose="00000500000000000000" pitchFamily="50" charset="0"/>
              </a:rPr>
              <a:t>SERUM PURE VITAMIN C</a:t>
            </a:r>
            <a:endParaRPr lang="es-ES" sz="2400" spc="300" dirty="0">
              <a:latin typeface="Bebas Neue Regular" panose="00000500000000000000" pitchFamily="50"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3419" t="4628" r="48075" b="12190"/>
          <a:stretch/>
        </p:blipFill>
        <p:spPr>
          <a:xfrm>
            <a:off x="831528" y="1056506"/>
            <a:ext cx="1156493" cy="3816425"/>
          </a:xfrm>
          <a:prstGeom prst="rect">
            <a:avLst/>
          </a:prstGeom>
        </p:spPr>
      </p:pic>
    </p:spTree>
    <p:extLst>
      <p:ext uri="{BB962C8B-B14F-4D97-AF65-F5344CB8AC3E}">
        <p14:creationId xmlns:p14="http://schemas.microsoft.com/office/powerpoint/2010/main" val="1526264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1728" y="1290722"/>
            <a:ext cx="6192688" cy="3508653"/>
          </a:xfrm>
          <a:prstGeom prst="rect">
            <a:avLst/>
          </a:prstGeom>
          <a:noFill/>
        </p:spPr>
        <p:txBody>
          <a:bodyPr wrap="square" rtlCol="0">
            <a:spAutoFit/>
          </a:bodyPr>
          <a:lstStyle/>
          <a:p>
            <a:pPr>
              <a:spcBef>
                <a:spcPct val="50000"/>
              </a:spcBef>
            </a:pPr>
            <a:r>
              <a:rPr lang="en-US" altLang="en-US" sz="1600" b="1" dirty="0">
                <a:latin typeface="TT Commons Light" panose="02000506030000020003" pitchFamily="50" charset="0"/>
              </a:rPr>
              <a:t>Emulsion </a:t>
            </a:r>
            <a:r>
              <a:rPr lang="en-US" altLang="en-US" sz="1600" dirty="0">
                <a:latin typeface="TT Commons Light" panose="02000506030000020003" pitchFamily="50" charset="0"/>
              </a:rPr>
              <a:t>rapidly absorbed. transmits a revitalized and luminous appearance to skin</a:t>
            </a:r>
            <a:r>
              <a:rPr lang="es-ES_tradnl" altLang="en-US" sz="1600" dirty="0">
                <a:latin typeface="TT Commons Light" panose="02000506030000020003" pitchFamily="50" charset="0"/>
              </a:rPr>
              <a:t>.</a:t>
            </a:r>
          </a:p>
          <a:p>
            <a:pPr>
              <a:spcBef>
                <a:spcPct val="50000"/>
              </a:spcBef>
            </a:pPr>
            <a:endParaRPr lang="es-ES_tradnl" altLang="en-US" sz="1600" dirty="0">
              <a:latin typeface="TT Commons Light" panose="02000506030000020003" pitchFamily="50" charset="0"/>
            </a:endParaRPr>
          </a:p>
          <a:p>
            <a:pPr>
              <a:spcBef>
                <a:spcPct val="50000"/>
              </a:spcBef>
            </a:pPr>
            <a:r>
              <a:rPr lang="en-US" altLang="en-US" sz="1600" b="1" dirty="0">
                <a:latin typeface="TT Commons Light" panose="02000506030000020003" pitchFamily="50" charset="0"/>
              </a:rPr>
              <a:t>Active ingredients:</a:t>
            </a:r>
          </a:p>
          <a:p>
            <a:pPr>
              <a:spcBef>
                <a:spcPct val="50000"/>
              </a:spcBef>
              <a:buFontTx/>
              <a:buChar char="-"/>
            </a:pPr>
            <a:r>
              <a:rPr lang="en-US" altLang="en-US" sz="1600" dirty="0">
                <a:latin typeface="TT Commons Light" panose="02000506030000020003" pitchFamily="50" charset="0"/>
              </a:rPr>
              <a:t>Lipoid Acid</a:t>
            </a:r>
          </a:p>
          <a:p>
            <a:pPr>
              <a:spcBef>
                <a:spcPct val="50000"/>
              </a:spcBef>
              <a:buFontTx/>
              <a:buChar char="-"/>
            </a:pPr>
            <a:r>
              <a:rPr lang="en-US" altLang="en-US" sz="1600" dirty="0">
                <a:latin typeface="TT Commons Light" panose="02000506030000020003" pitchFamily="50" charset="0"/>
              </a:rPr>
              <a:t>Vitamin E</a:t>
            </a:r>
          </a:p>
          <a:p>
            <a:pPr marL="342900" indent="-342900"/>
            <a:endParaRPr lang="en-US" altLang="en-US" sz="1600" dirty="0" smtClean="0">
              <a:latin typeface="TT Commons Light" panose="02000506030000020003" pitchFamily="50" charset="0"/>
            </a:endParaRPr>
          </a:p>
          <a:p>
            <a:pPr marL="342900" indent="-342900"/>
            <a:r>
              <a:rPr lang="en-US" altLang="en-US" sz="1600" b="1" dirty="0">
                <a:latin typeface="TT Commons Light" panose="02000506030000020003" pitchFamily="50" charset="0"/>
              </a:rPr>
              <a:t>Instructions for use : </a:t>
            </a:r>
            <a:r>
              <a:rPr lang="en-US" altLang="en-US" sz="1600" dirty="0" smtClean="0">
                <a:latin typeface="TT Commons Light" panose="02000506030000020003" pitchFamily="50" charset="0"/>
              </a:rPr>
              <a:t>Mix 12 puff of Active Fluid with 12 puff of Serum and massage </a:t>
            </a:r>
            <a:r>
              <a:rPr lang="en-US" altLang="en-US" sz="1600" dirty="0">
                <a:latin typeface="TT Commons Light" panose="02000506030000020003" pitchFamily="50" charset="0"/>
              </a:rPr>
              <a:t>appropriate to skin type and face volume into skin to complete absorption.</a:t>
            </a:r>
          </a:p>
          <a:p>
            <a:pPr marL="342900" indent="-342900"/>
            <a:r>
              <a:rPr lang="en-US" altLang="en-US" sz="1600" dirty="0" smtClean="0">
                <a:latin typeface="TT Commons Light" panose="02000506030000020003" pitchFamily="50" charset="0"/>
              </a:rPr>
              <a:t>.</a:t>
            </a:r>
            <a:endParaRPr lang="en-US" altLang="en-US" sz="1600" dirty="0">
              <a:latin typeface="TT Commons Light" panose="02000506030000020003" pitchFamily="50" charset="0"/>
            </a:endParaRPr>
          </a:p>
          <a:p>
            <a:pPr marL="342900" indent="-342900" algn="l" rtl="0"/>
            <a:endParaRPr lang="es-ES" sz="1400" b="1" dirty="0" smtClean="0">
              <a:latin typeface="TT Commons Light" panose="02000506030000020003" pitchFamily="50" charset="0"/>
            </a:endParaRPr>
          </a:p>
        </p:txBody>
      </p:sp>
      <p:sp>
        <p:nvSpPr>
          <p:cNvPr id="12" name="Título 8"/>
          <p:cNvSpPr>
            <a:spLocks noGrp="1"/>
          </p:cNvSpPr>
          <p:nvPr>
            <p:ph type="title"/>
          </p:nvPr>
        </p:nvSpPr>
        <p:spPr>
          <a:xfrm>
            <a:off x="698500" y="398871"/>
            <a:ext cx="5168851" cy="424732"/>
          </a:xfrm>
        </p:spPr>
        <p:txBody>
          <a:bodyPr/>
          <a:lstStyle/>
          <a:p>
            <a:pPr algn="l" rtl="0"/>
            <a:r>
              <a:rPr lang="es-ES" sz="2400" spc="300" dirty="0" smtClean="0">
                <a:latin typeface="Bebas Neue Regular" panose="00000500000000000000" pitchFamily="50" charset="0"/>
              </a:rPr>
              <a:t>ACTIVE FLUID (VITAMIN E + LIPOIC ACID)</a:t>
            </a:r>
            <a:endParaRPr lang="es-ES" sz="2400" spc="300" dirty="0">
              <a:latin typeface="Bebas Neue Regular" panose="00000500000000000000" pitchFamily="50"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54177" t="4628" r="-2128" b="12190"/>
          <a:stretch/>
        </p:blipFill>
        <p:spPr>
          <a:xfrm>
            <a:off x="975544" y="1044502"/>
            <a:ext cx="1440160" cy="3816425"/>
          </a:xfrm>
          <a:prstGeom prst="rect">
            <a:avLst/>
          </a:prstGeom>
        </p:spPr>
      </p:pic>
    </p:spTree>
    <p:extLst>
      <p:ext uri="{BB962C8B-B14F-4D97-AF65-F5344CB8AC3E}">
        <p14:creationId xmlns:p14="http://schemas.microsoft.com/office/powerpoint/2010/main" val="42171759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1728" y="1290722"/>
            <a:ext cx="6192688" cy="3754874"/>
          </a:xfrm>
          <a:prstGeom prst="rect">
            <a:avLst/>
          </a:prstGeom>
          <a:noFill/>
        </p:spPr>
        <p:txBody>
          <a:bodyPr wrap="square" rtlCol="0">
            <a:spAutoFit/>
          </a:bodyPr>
          <a:lstStyle/>
          <a:p>
            <a:pPr>
              <a:spcBef>
                <a:spcPct val="50000"/>
              </a:spcBef>
            </a:pPr>
            <a:r>
              <a:rPr lang="en-US" altLang="en-US" sz="1600" b="1" dirty="0">
                <a:latin typeface="TT Commons Light" panose="02000506030000020003" pitchFamily="50" charset="0"/>
              </a:rPr>
              <a:t>Powder</a:t>
            </a:r>
            <a:r>
              <a:rPr lang="en-US" altLang="en-US" sz="1600" dirty="0">
                <a:latin typeface="TT Commons Light" panose="02000506030000020003" pitchFamily="50" charset="0"/>
              </a:rPr>
              <a:t> based </a:t>
            </a:r>
            <a:r>
              <a:rPr lang="en-US" altLang="en-US" sz="1600" b="1" dirty="0">
                <a:latin typeface="TT Commons Light" panose="02000506030000020003" pitchFamily="50" charset="0"/>
              </a:rPr>
              <a:t>mask</a:t>
            </a:r>
            <a:r>
              <a:rPr lang="en-US" altLang="en-US" sz="1600" dirty="0">
                <a:latin typeface="TT Commons Light" panose="02000506030000020003" pitchFamily="50" charset="0"/>
              </a:rPr>
              <a:t>, helps the skin regain all its suppleness and prevents the formation of free radicals.</a:t>
            </a:r>
          </a:p>
          <a:p>
            <a:pPr>
              <a:spcBef>
                <a:spcPct val="50000"/>
              </a:spcBef>
            </a:pPr>
            <a:r>
              <a:rPr lang="en-US" altLang="en-US" sz="1600" dirty="0">
                <a:latin typeface="TT Commons Light" panose="02000506030000020003" pitchFamily="50" charset="0"/>
              </a:rPr>
              <a:t>It enhances the action of the programs active ingredients, helping penetration.</a:t>
            </a:r>
          </a:p>
          <a:p>
            <a:pPr marL="342900" indent="-342900"/>
            <a:r>
              <a:rPr lang="en-US" altLang="en-US" sz="1600" dirty="0" smtClean="0">
                <a:latin typeface="TT Commons Light" panose="02000506030000020003" pitchFamily="50" charset="0"/>
              </a:rPr>
              <a:t>.</a:t>
            </a:r>
          </a:p>
          <a:p>
            <a:pPr marL="342900" indent="-342900"/>
            <a:r>
              <a:rPr lang="en-US" altLang="en-US" sz="1600" b="1" dirty="0">
                <a:latin typeface="TT Commons Light" panose="02000506030000020003" pitchFamily="50" charset="0"/>
              </a:rPr>
              <a:t>Active ingredients: Green</a:t>
            </a:r>
            <a:r>
              <a:rPr lang="en-US" altLang="en-US" sz="1600" dirty="0">
                <a:latin typeface="TT Commons Light" panose="02000506030000020003" pitchFamily="50" charset="0"/>
              </a:rPr>
              <a:t> tea</a:t>
            </a:r>
          </a:p>
          <a:p>
            <a:pPr marL="342900" indent="-342900"/>
            <a:endParaRPr lang="es-ES" altLang="en-US" sz="1600" dirty="0" smtClean="0">
              <a:latin typeface="TT Commons Light" panose="02000506030000020003" pitchFamily="50" charset="0"/>
            </a:endParaRPr>
          </a:p>
          <a:p>
            <a:pPr>
              <a:spcBef>
                <a:spcPct val="50000"/>
              </a:spcBef>
            </a:pPr>
            <a:r>
              <a:rPr lang="en-US" altLang="en-US" sz="1600" b="1" dirty="0">
                <a:latin typeface="TT Commons Light" panose="02000506030000020003" pitchFamily="50" charset="0"/>
              </a:rPr>
              <a:t>Instructions for use</a:t>
            </a:r>
            <a:r>
              <a:rPr lang="en-US" altLang="en-US" sz="1600" dirty="0">
                <a:latin typeface="TT Commons Light" panose="02000506030000020003" pitchFamily="50" charset="0"/>
              </a:rPr>
              <a:t>: Pour 30 grow of powder into a bowl, oxygenate.</a:t>
            </a:r>
          </a:p>
          <a:p>
            <a:pPr>
              <a:spcBef>
                <a:spcPct val="50000"/>
              </a:spcBef>
            </a:pPr>
            <a:r>
              <a:rPr lang="en-US" altLang="en-US" sz="1600" dirty="0">
                <a:latin typeface="TT Commons Light" panose="02000506030000020003" pitchFamily="50" charset="0"/>
              </a:rPr>
              <a:t>And add 90-110 ml of water.</a:t>
            </a:r>
          </a:p>
          <a:p>
            <a:pPr>
              <a:spcBef>
                <a:spcPct val="50000"/>
              </a:spcBef>
            </a:pPr>
            <a:r>
              <a:rPr lang="en-US" altLang="en-US" sz="1600" dirty="0">
                <a:latin typeface="TT Commons Light" panose="02000506030000020003" pitchFamily="50" charset="0"/>
              </a:rPr>
              <a:t>Mix until you have a smooth paste. Now apply the antioxidant mask on top of the face, including the neck and décolletage with spatula.15’-20’</a:t>
            </a:r>
          </a:p>
          <a:p>
            <a:pPr marL="342900" indent="-342900"/>
            <a:endParaRPr lang="en-US" altLang="en-US" sz="1600" dirty="0">
              <a:latin typeface="TT Commons Light" panose="02000506030000020003" pitchFamily="50" charset="0"/>
            </a:endParaRPr>
          </a:p>
          <a:p>
            <a:pPr marL="342900" indent="-342900" algn="l" rtl="0"/>
            <a:endParaRPr lang="es-ES" sz="1400" b="1" dirty="0" smtClean="0">
              <a:latin typeface="TT Commons Light" panose="02000506030000020003" pitchFamily="50" charset="0"/>
            </a:endParaRPr>
          </a:p>
        </p:txBody>
      </p:sp>
      <p:sp>
        <p:nvSpPr>
          <p:cNvPr id="12" name="Título 8"/>
          <p:cNvSpPr>
            <a:spLocks noGrp="1"/>
          </p:cNvSpPr>
          <p:nvPr>
            <p:ph type="title"/>
          </p:nvPr>
        </p:nvSpPr>
        <p:spPr>
          <a:xfrm>
            <a:off x="698500" y="398871"/>
            <a:ext cx="2584234" cy="424732"/>
          </a:xfrm>
        </p:spPr>
        <p:txBody>
          <a:bodyPr/>
          <a:lstStyle/>
          <a:p>
            <a:pPr algn="l" rtl="0"/>
            <a:r>
              <a:rPr lang="es-ES" sz="2400" spc="300" dirty="0" smtClean="0">
                <a:latin typeface="Bebas Neue Regular" panose="00000500000000000000" pitchFamily="50" charset="0"/>
              </a:rPr>
              <a:t>ANTIOXIDANT MASK</a:t>
            </a:r>
            <a:endParaRPr lang="es-ES" sz="2400" spc="300" dirty="0">
              <a:latin typeface="Bebas Neue Regular" panose="00000500000000000000" pitchFamily="50"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472" y="2100234"/>
            <a:ext cx="2157209" cy="2135850"/>
          </a:xfrm>
          <a:prstGeom prst="rect">
            <a:avLst/>
          </a:prstGeom>
        </p:spPr>
      </p:pic>
    </p:spTree>
    <p:extLst>
      <p:ext uri="{BB962C8B-B14F-4D97-AF65-F5344CB8AC3E}">
        <p14:creationId xmlns:p14="http://schemas.microsoft.com/office/powerpoint/2010/main" val="3158164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2791695" y="3028268"/>
            <a:ext cx="4881337" cy="738215"/>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SKIN AGING: OXIDATION</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2146079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2299027" cy="424732"/>
          </a:xfrm>
        </p:spPr>
        <p:txBody>
          <a:bodyPr/>
          <a:lstStyle/>
          <a:p>
            <a:pPr algn="l" rtl="0"/>
            <a:r>
              <a:rPr lang="es-ES" sz="2400" spc="300" dirty="0" smtClean="0">
                <a:latin typeface="Bebas Neue Regular" panose="00000500000000000000" pitchFamily="50" charset="0"/>
              </a:rPr>
              <a:t>WHY DO WE AGE?</a:t>
            </a:r>
            <a:endParaRPr lang="es-ES" sz="2400" spc="300" dirty="0">
              <a:latin typeface="Bebas Neue Regular" panose="00000500000000000000" pitchFamily="50" charset="0"/>
            </a:endParaRPr>
          </a:p>
        </p:txBody>
      </p:sp>
      <p:sp>
        <p:nvSpPr>
          <p:cNvPr id="12" name="10 CuadroTexto"/>
          <p:cNvSpPr txBox="1">
            <a:spLocks noChangeArrowheads="1"/>
          </p:cNvSpPr>
          <p:nvPr/>
        </p:nvSpPr>
        <p:spPr bwMode="auto">
          <a:xfrm>
            <a:off x="491068" y="1272530"/>
            <a:ext cx="8333348" cy="4031873"/>
          </a:xfrm>
          <a:prstGeom prst="rect">
            <a:avLst/>
          </a:prstGeom>
          <a:noFill/>
          <a:ln w="9525">
            <a:noFill/>
            <a:miter lim="800000"/>
            <a:headEnd/>
            <a:tailEnd/>
          </a:ln>
        </p:spPr>
        <p:txBody>
          <a:bodyPr wrap="square">
            <a:spAutoFit/>
          </a:bodyPr>
          <a:lstStyle/>
          <a:p>
            <a:pPr algn="just"/>
            <a:r>
              <a:rPr lang="en-US" sz="1600" dirty="0">
                <a:solidFill>
                  <a:srgbClr val="111111"/>
                </a:solidFill>
                <a:latin typeface="TT Commons Light" panose="02000506030000020003" pitchFamily="50" charset="0"/>
              </a:rPr>
              <a:t>SKIN AGING is a process primarily caused by FREE RADICALS that are produced by multiple factors, including:</a:t>
            </a:r>
          </a:p>
          <a:p>
            <a:pPr marL="285750" indent="-285750" algn="just">
              <a:buFont typeface="Courier New" panose="02070309020205020404" pitchFamily="49" charset="0"/>
              <a:buChar char="o"/>
            </a:pPr>
            <a:r>
              <a:rPr lang="en-US" sz="1600" b="1" dirty="0" smtClean="0">
                <a:solidFill>
                  <a:srgbClr val="111111"/>
                </a:solidFill>
                <a:latin typeface="TT Commons Light" panose="02000506030000020003" pitchFamily="50" charset="0"/>
              </a:rPr>
              <a:t>Intrinsic </a:t>
            </a:r>
            <a:r>
              <a:rPr lang="en-US" sz="1600" b="1" dirty="0">
                <a:solidFill>
                  <a:srgbClr val="111111"/>
                </a:solidFill>
                <a:latin typeface="TT Commons Light" panose="02000506030000020003" pitchFamily="50" charset="0"/>
              </a:rPr>
              <a:t>Factors</a:t>
            </a:r>
            <a:r>
              <a:rPr lang="en-US" sz="1600" dirty="0">
                <a:solidFill>
                  <a:srgbClr val="111111"/>
                </a:solidFill>
                <a:latin typeface="TT Commons Light" panose="02000506030000020003" pitchFamily="50" charset="0"/>
              </a:rPr>
              <a:t>: Metabolism (the organism’s own processes linked to breathing and the combustion of food), genetic inheritance and the passage of time.</a:t>
            </a:r>
          </a:p>
          <a:p>
            <a:pPr marL="285750" indent="-285750" algn="just">
              <a:buFont typeface="Courier New" panose="02070309020205020404" pitchFamily="49" charset="0"/>
              <a:buChar char="o"/>
            </a:pPr>
            <a:r>
              <a:rPr lang="en-US" sz="1600" b="1" dirty="0" smtClean="0">
                <a:solidFill>
                  <a:srgbClr val="111111"/>
                </a:solidFill>
                <a:latin typeface="TT Commons Light" panose="02000506030000020003" pitchFamily="50" charset="0"/>
              </a:rPr>
              <a:t>Extrinsic </a:t>
            </a:r>
            <a:r>
              <a:rPr lang="en-US" sz="1600" b="1" dirty="0">
                <a:solidFill>
                  <a:srgbClr val="111111"/>
                </a:solidFill>
                <a:latin typeface="TT Commons Light" panose="02000506030000020003" pitchFamily="50" charset="0"/>
              </a:rPr>
              <a:t>Factors</a:t>
            </a:r>
            <a:r>
              <a:rPr lang="en-US" sz="1600" dirty="0">
                <a:solidFill>
                  <a:srgbClr val="111111"/>
                </a:solidFill>
                <a:latin typeface="TT Commons Light" panose="02000506030000020003" pitchFamily="50" charset="0"/>
              </a:rPr>
              <a:t>: Sun exposure, tobacco, alcohol, environmental pollution, excessive sport and sudden changes in temperature</a:t>
            </a:r>
            <a:r>
              <a:rPr lang="en-US" sz="1600" dirty="0" smtClean="0">
                <a:solidFill>
                  <a:srgbClr val="111111"/>
                </a:solidFill>
                <a:latin typeface="TT Commons Light" panose="02000506030000020003" pitchFamily="50" charset="0"/>
              </a:rPr>
              <a:t>.</a:t>
            </a:r>
          </a:p>
          <a:p>
            <a:pPr algn="just"/>
            <a:endParaRPr lang="en-US" sz="1600" dirty="0">
              <a:solidFill>
                <a:srgbClr val="111111"/>
              </a:solidFill>
              <a:latin typeface="TT Commons Light" panose="02000506030000020003" pitchFamily="50" charset="0"/>
            </a:endParaRPr>
          </a:p>
          <a:p>
            <a:pPr algn="just"/>
            <a:r>
              <a:rPr lang="en-US" sz="1600" dirty="0" smtClean="0">
                <a:solidFill>
                  <a:srgbClr val="111111"/>
                </a:solidFill>
                <a:latin typeface="TT Commons Light" panose="02000506030000020003" pitchFamily="50" charset="0"/>
              </a:rPr>
              <a:t>WE </a:t>
            </a:r>
            <a:r>
              <a:rPr lang="en-US" sz="1600" dirty="0">
                <a:solidFill>
                  <a:srgbClr val="111111"/>
                </a:solidFill>
                <a:latin typeface="TT Commons Light" panose="02000506030000020003" pitchFamily="50" charset="0"/>
              </a:rPr>
              <a:t>AGE because we OXIDIZE, due to the decrease of our Natural Antioxidant Defense ability against free radicals over time</a:t>
            </a:r>
            <a:r>
              <a:rPr lang="en-US" sz="1600" dirty="0" smtClean="0">
                <a:solidFill>
                  <a:srgbClr val="111111"/>
                </a:solidFill>
                <a:latin typeface="TT Commons Light" panose="02000506030000020003" pitchFamily="50" charset="0"/>
              </a:rPr>
              <a:t>.</a:t>
            </a:r>
          </a:p>
          <a:p>
            <a:pPr algn="just"/>
            <a:endParaRPr lang="es-ES" sz="1600" dirty="0">
              <a:solidFill>
                <a:srgbClr val="111111"/>
              </a:solidFill>
              <a:latin typeface="TT Commons Light" panose="02000506030000020003" pitchFamily="50" charset="0"/>
            </a:endParaRPr>
          </a:p>
          <a:p>
            <a:pPr algn="ctr"/>
            <a:r>
              <a:rPr lang="en-US" sz="1600" dirty="0">
                <a:solidFill>
                  <a:srgbClr val="111111"/>
                </a:solidFill>
                <a:latin typeface="TT Commons Light" panose="02000506030000020003" pitchFamily="50" charset="0"/>
              </a:rPr>
              <a:t>INCREASED PRODUCTION OF FREE RADICALS</a:t>
            </a:r>
          </a:p>
          <a:p>
            <a:pPr algn="ctr"/>
            <a:endParaRPr lang="en-US" sz="1600" dirty="0">
              <a:solidFill>
                <a:srgbClr val="111111"/>
              </a:solidFill>
              <a:latin typeface="TT Commons Light" panose="02000506030000020003" pitchFamily="50" charset="0"/>
            </a:endParaRPr>
          </a:p>
          <a:p>
            <a:pPr algn="ctr"/>
            <a:r>
              <a:rPr lang="en-US" sz="1600" dirty="0">
                <a:solidFill>
                  <a:srgbClr val="111111"/>
                </a:solidFill>
                <a:latin typeface="TT Commons Light" panose="02000506030000020003" pitchFamily="50" charset="0"/>
              </a:rPr>
              <a:t>REDUCTION OF NATURAL ANTIOXIDANT </a:t>
            </a:r>
            <a:r>
              <a:rPr lang="en-US" sz="1600" dirty="0" smtClean="0">
                <a:solidFill>
                  <a:srgbClr val="111111"/>
                </a:solidFill>
                <a:latin typeface="TT Commons Light" panose="02000506030000020003" pitchFamily="50" charset="0"/>
              </a:rPr>
              <a:t>DEFENSE</a:t>
            </a:r>
          </a:p>
          <a:p>
            <a:pPr algn="ctr"/>
            <a:endParaRPr lang="en-US" sz="1600" dirty="0">
              <a:solidFill>
                <a:srgbClr val="111111"/>
              </a:solidFill>
              <a:latin typeface="TT Commons Light" panose="02000506030000020003" pitchFamily="50" charset="0"/>
            </a:endParaRPr>
          </a:p>
          <a:p>
            <a:pPr algn="ctr"/>
            <a:r>
              <a:rPr lang="en-US" sz="1600" dirty="0" smtClean="0">
                <a:solidFill>
                  <a:srgbClr val="111111"/>
                </a:solidFill>
                <a:latin typeface="TT Commons Light" panose="02000506030000020003" pitchFamily="50" charset="0"/>
              </a:rPr>
              <a:t>OXIDATIVE </a:t>
            </a:r>
            <a:r>
              <a:rPr lang="en-US" sz="1600" dirty="0">
                <a:solidFill>
                  <a:srgbClr val="111111"/>
                </a:solidFill>
                <a:latin typeface="TT Commons Light" panose="02000506030000020003" pitchFamily="50" charset="0"/>
              </a:rPr>
              <a:t>STRESS</a:t>
            </a:r>
          </a:p>
          <a:p>
            <a:pPr algn="ctr"/>
            <a:r>
              <a:rPr lang="en-US" sz="1600" dirty="0">
                <a:solidFill>
                  <a:srgbClr val="111111"/>
                </a:solidFill>
                <a:latin typeface="TT Commons Light" panose="02000506030000020003" pitchFamily="50" charset="0"/>
              </a:rPr>
              <a:t>   Cells modify their structure and function, resulting in alterations that can lead to cell death.</a:t>
            </a:r>
          </a:p>
        </p:txBody>
      </p:sp>
    </p:spTree>
    <p:extLst>
      <p:ext uri="{BB962C8B-B14F-4D97-AF65-F5344CB8AC3E}">
        <p14:creationId xmlns:p14="http://schemas.microsoft.com/office/powerpoint/2010/main" val="2983912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2066591" cy="424732"/>
          </a:xfrm>
        </p:spPr>
        <p:txBody>
          <a:bodyPr/>
          <a:lstStyle/>
          <a:p>
            <a:pPr algn="l" rtl="0"/>
            <a:r>
              <a:rPr lang="es-ES" sz="2400" spc="300" dirty="0" smtClean="0">
                <a:latin typeface="Bebas Neue Regular" panose="00000500000000000000" pitchFamily="50" charset="0"/>
              </a:rPr>
              <a:t>FREE RADICALS</a:t>
            </a:r>
            <a:endParaRPr lang="es-ES" sz="2400" spc="300" dirty="0">
              <a:latin typeface="Bebas Neue Regular" panose="00000500000000000000" pitchFamily="50" charset="0"/>
            </a:endParaRPr>
          </a:p>
        </p:txBody>
      </p:sp>
      <p:sp>
        <p:nvSpPr>
          <p:cNvPr id="12" name="10 CuadroTexto"/>
          <p:cNvSpPr txBox="1">
            <a:spLocks noChangeArrowheads="1"/>
          </p:cNvSpPr>
          <p:nvPr/>
        </p:nvSpPr>
        <p:spPr bwMode="auto">
          <a:xfrm>
            <a:off x="491068" y="1272530"/>
            <a:ext cx="4372908" cy="3293209"/>
          </a:xfrm>
          <a:prstGeom prst="rect">
            <a:avLst/>
          </a:prstGeom>
          <a:noFill/>
          <a:ln w="9525">
            <a:noFill/>
            <a:miter lim="800000"/>
            <a:headEnd/>
            <a:tailEnd/>
          </a:ln>
        </p:spPr>
        <p:txBody>
          <a:bodyPr wrap="square">
            <a:spAutoFit/>
          </a:bodyPr>
          <a:lstStyle/>
          <a:p>
            <a:pPr algn="just"/>
            <a:r>
              <a:rPr lang="en-US" sz="1600" dirty="0" smtClean="0">
                <a:solidFill>
                  <a:srgbClr val="111111"/>
                </a:solidFill>
                <a:latin typeface="TT Commons Light" panose="02000506030000020003" pitchFamily="50" charset="0"/>
              </a:rPr>
              <a:t>The </a:t>
            </a:r>
            <a:r>
              <a:rPr lang="en-US" sz="1600" b="1" dirty="0" smtClean="0">
                <a:solidFill>
                  <a:srgbClr val="111111"/>
                </a:solidFill>
                <a:latin typeface="TT Commons Light" panose="02000506030000020003" pitchFamily="50" charset="0"/>
              </a:rPr>
              <a:t>free radicals </a:t>
            </a:r>
            <a:r>
              <a:rPr lang="en-US" sz="1600" dirty="0" smtClean="0">
                <a:solidFill>
                  <a:srgbClr val="111111"/>
                </a:solidFill>
                <a:latin typeface="TT Commons Light" panose="02000506030000020003" pitchFamily="50" charset="0"/>
              </a:rPr>
              <a:t>have </a:t>
            </a:r>
            <a:r>
              <a:rPr lang="en-US" sz="1600" b="1" dirty="0" smtClean="0">
                <a:solidFill>
                  <a:srgbClr val="111111"/>
                </a:solidFill>
                <a:latin typeface="TT Commons Light" panose="02000506030000020003" pitchFamily="50" charset="0"/>
              </a:rPr>
              <a:t>unpaired electrons in their external orbital. </a:t>
            </a:r>
            <a:r>
              <a:rPr lang="en-US" sz="1600" dirty="0" smtClean="0">
                <a:solidFill>
                  <a:srgbClr val="111111"/>
                </a:solidFill>
                <a:latin typeface="TT Commons Light" panose="02000506030000020003" pitchFamily="50" charset="0"/>
              </a:rPr>
              <a:t>That circumstance make them </a:t>
            </a:r>
            <a:r>
              <a:rPr lang="en-US" sz="1600" b="1" dirty="0" smtClean="0">
                <a:solidFill>
                  <a:srgbClr val="111111"/>
                </a:solidFill>
                <a:latin typeface="TT Commons Light" panose="02000506030000020003" pitchFamily="50" charset="0"/>
              </a:rPr>
              <a:t>highly reactive</a:t>
            </a:r>
            <a:r>
              <a:rPr lang="en-US" sz="1600" dirty="0" smtClean="0">
                <a:solidFill>
                  <a:srgbClr val="111111"/>
                </a:solidFill>
                <a:latin typeface="TT Commons Light" panose="02000506030000020003" pitchFamily="50" charset="0"/>
              </a:rPr>
              <a:t> by giving up or capturing electrons from other surrounding molecules. Therefore they act as oxidant agent.</a:t>
            </a:r>
          </a:p>
          <a:p>
            <a:pPr algn="just"/>
            <a:endParaRPr lang="en-US" sz="1600" dirty="0" smtClean="0">
              <a:solidFill>
                <a:srgbClr val="111111"/>
              </a:solidFill>
              <a:latin typeface="TT Commons Light" panose="02000506030000020003" pitchFamily="50" charset="0"/>
            </a:endParaRPr>
          </a:p>
          <a:p>
            <a:pPr algn="just"/>
            <a:r>
              <a:rPr lang="en-US" sz="1600" dirty="0">
                <a:solidFill>
                  <a:srgbClr val="111111"/>
                </a:solidFill>
                <a:latin typeface="TT Commons Light" panose="02000506030000020003" pitchFamily="50" charset="0"/>
              </a:rPr>
              <a:t>The term “oxygen free radicals” or “reactive oxygen species (ROS)” </a:t>
            </a:r>
            <a:r>
              <a:rPr lang="en-US" sz="1600" b="1" dirty="0">
                <a:solidFill>
                  <a:srgbClr val="111111"/>
                </a:solidFill>
                <a:latin typeface="TT Commons Light" panose="02000506030000020003" pitchFamily="50" charset="0"/>
              </a:rPr>
              <a:t>includes radicals derived from the oxygen (as superoxide O2-  or  hydroxyl OH-), hydrogen peroxide (H2O2), ozone (O3), etc</a:t>
            </a:r>
            <a:r>
              <a:rPr lang="en-US" sz="1600" b="1" dirty="0" smtClean="0">
                <a:solidFill>
                  <a:srgbClr val="111111"/>
                </a:solidFill>
                <a:latin typeface="TT Commons Light" panose="02000506030000020003" pitchFamily="50" charset="0"/>
              </a:rPr>
              <a:t>.</a:t>
            </a:r>
          </a:p>
          <a:p>
            <a:pPr algn="just"/>
            <a:endParaRPr lang="en-US" sz="1600" b="1" dirty="0" smtClean="0">
              <a:solidFill>
                <a:srgbClr val="111111"/>
              </a:solidFill>
              <a:latin typeface="TT Commons Light" panose="02000506030000020003" pitchFamily="50" charset="0"/>
            </a:endParaRPr>
          </a:p>
          <a:p>
            <a:pPr algn="just"/>
            <a:r>
              <a:rPr lang="en-US" sz="1600" dirty="0">
                <a:solidFill>
                  <a:srgbClr val="111111"/>
                </a:solidFill>
                <a:latin typeface="TT Commons Light" panose="02000506030000020003" pitchFamily="50" charset="0"/>
              </a:rPr>
              <a:t>Because of their high reactivity usually the shelf life of the free radicals is very short (milliseconds</a:t>
            </a:r>
            <a:r>
              <a:rPr lang="en-US" sz="1600" dirty="0" smtClean="0">
                <a:solidFill>
                  <a:srgbClr val="111111"/>
                </a:solidFill>
                <a:latin typeface="TT Commons Light" panose="02000506030000020003" pitchFamily="50" charset="0"/>
              </a:rPr>
              <a:t>).</a:t>
            </a:r>
            <a:endParaRPr lang="en-US" sz="1600" dirty="0">
              <a:solidFill>
                <a:srgbClr val="111111"/>
              </a:solidFill>
              <a:latin typeface="TT Commons Light" panose="02000506030000020003" pitchFamily="50" charset="0"/>
            </a:endParaRPr>
          </a:p>
        </p:txBody>
      </p:sp>
      <p:pic>
        <p:nvPicPr>
          <p:cNvPr id="21" name="Picture 6" descr="330px-Free-radicals-oxygen"/>
          <p:cNvPicPr>
            <a:picLocks noChangeAspect="1" noChangeArrowheads="1"/>
          </p:cNvPicPr>
          <p:nvPr/>
        </p:nvPicPr>
        <p:blipFill rotWithShape="1">
          <a:blip r:embed="rId2" cstate="print"/>
          <a:srcRect t="21093"/>
          <a:stretch/>
        </p:blipFill>
        <p:spPr bwMode="auto">
          <a:xfrm>
            <a:off x="5075418" y="1272530"/>
            <a:ext cx="3768624" cy="2369835"/>
          </a:xfrm>
          <a:prstGeom prst="rect">
            <a:avLst/>
          </a:prstGeom>
          <a:noFill/>
          <a:ln w="9525">
            <a:noFill/>
            <a:miter lim="800000"/>
            <a:headEnd/>
            <a:tailEnd/>
          </a:ln>
        </p:spPr>
      </p:pic>
      <p:sp>
        <p:nvSpPr>
          <p:cNvPr id="4" name="Rectángulo 3"/>
          <p:cNvSpPr/>
          <p:nvPr/>
        </p:nvSpPr>
        <p:spPr>
          <a:xfrm>
            <a:off x="491068" y="4728914"/>
            <a:ext cx="8352974" cy="584775"/>
          </a:xfrm>
          <a:prstGeom prst="rect">
            <a:avLst/>
          </a:prstGeom>
        </p:spPr>
        <p:txBody>
          <a:bodyPr wrap="square">
            <a:spAutoFit/>
          </a:bodyPr>
          <a:lstStyle/>
          <a:p>
            <a:r>
              <a:rPr lang="en-US" sz="1600" dirty="0">
                <a:latin typeface="TT Commons Light" panose="02000506030000020003" pitchFamily="50" charset="0"/>
                <a:cs typeface="Arial" charset="0"/>
              </a:rPr>
              <a:t>To combat the noxious effects of these radicals, </a:t>
            </a:r>
            <a:r>
              <a:rPr lang="en-US" sz="1600" b="1" dirty="0">
                <a:latin typeface="TT Commons Light" panose="02000506030000020003" pitchFamily="50" charset="0"/>
                <a:cs typeface="Arial" charset="0"/>
              </a:rPr>
              <a:t>the skin </a:t>
            </a:r>
            <a:r>
              <a:rPr lang="es-ES" sz="1600" b="1" dirty="0">
                <a:latin typeface="TT Commons Light" panose="02000506030000020003" pitchFamily="50" charset="0"/>
                <a:cs typeface="Arial" charset="0"/>
              </a:rPr>
              <a:t>has</a:t>
            </a:r>
            <a:r>
              <a:rPr lang="en-US" sz="1600" b="1" dirty="0">
                <a:latin typeface="TT Commons Light" panose="02000506030000020003" pitchFamily="50" charset="0"/>
                <a:cs typeface="Arial" charset="0"/>
              </a:rPr>
              <a:t> a defense system constituted by antioxidants</a:t>
            </a:r>
            <a:endParaRPr lang="en-US" sz="1600" dirty="0"/>
          </a:p>
        </p:txBody>
      </p:sp>
    </p:spTree>
    <p:extLst>
      <p:ext uri="{BB962C8B-B14F-4D97-AF65-F5344CB8AC3E}">
        <p14:creationId xmlns:p14="http://schemas.microsoft.com/office/powerpoint/2010/main" val="2664859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3451458" cy="424732"/>
          </a:xfrm>
        </p:spPr>
        <p:txBody>
          <a:bodyPr/>
          <a:lstStyle/>
          <a:p>
            <a:pPr algn="l" rtl="0"/>
            <a:r>
              <a:rPr lang="es-ES" sz="2400" spc="300" dirty="0" smtClean="0">
                <a:latin typeface="Bebas Neue Regular" panose="00000500000000000000" pitchFamily="50" charset="0"/>
              </a:rPr>
              <a:t>THE ROL OF ANTIOXIDANTS</a:t>
            </a:r>
            <a:endParaRPr lang="es-ES" sz="2400" spc="300" dirty="0">
              <a:latin typeface="Bebas Neue Regular" panose="00000500000000000000" pitchFamily="50" charset="0"/>
            </a:endParaRPr>
          </a:p>
        </p:txBody>
      </p:sp>
      <p:sp>
        <p:nvSpPr>
          <p:cNvPr id="12" name="10 CuadroTexto"/>
          <p:cNvSpPr txBox="1">
            <a:spLocks noChangeArrowheads="1"/>
          </p:cNvSpPr>
          <p:nvPr/>
        </p:nvSpPr>
        <p:spPr bwMode="auto">
          <a:xfrm>
            <a:off x="491068" y="1272530"/>
            <a:ext cx="8333348" cy="830997"/>
          </a:xfrm>
          <a:prstGeom prst="rect">
            <a:avLst/>
          </a:prstGeom>
          <a:noFill/>
          <a:ln w="9525">
            <a:noFill/>
            <a:miter lim="800000"/>
            <a:headEnd/>
            <a:tailEnd/>
          </a:ln>
        </p:spPr>
        <p:txBody>
          <a:bodyPr wrap="square">
            <a:spAutoFit/>
          </a:bodyPr>
          <a:lstStyle/>
          <a:p>
            <a:pPr algn="just"/>
            <a:r>
              <a:rPr lang="en-US" sz="1600" dirty="0" smtClean="0">
                <a:solidFill>
                  <a:srgbClr val="111111"/>
                </a:solidFill>
                <a:latin typeface="TT Commons Light" panose="02000506030000020003" pitchFamily="50" charset="0"/>
              </a:rPr>
              <a:t>Substances </a:t>
            </a:r>
            <a:r>
              <a:rPr lang="en-US" sz="1600" dirty="0">
                <a:solidFill>
                  <a:srgbClr val="111111"/>
                </a:solidFill>
                <a:latin typeface="TT Commons Light" panose="02000506030000020003" pitchFamily="50" charset="0"/>
              </a:rPr>
              <a:t>capable of neutralizing or eliminating free radicals. They strengthen the body’s antioxidant system and delay skin aging.</a:t>
            </a:r>
          </a:p>
          <a:p>
            <a:pPr algn="just"/>
            <a:r>
              <a:rPr lang="en-US" sz="1600" dirty="0" smtClean="0">
                <a:solidFill>
                  <a:srgbClr val="111111"/>
                </a:solidFill>
                <a:latin typeface="TT Commons Light" panose="02000506030000020003" pitchFamily="50" charset="0"/>
              </a:rPr>
              <a:t> </a:t>
            </a:r>
            <a:endParaRPr lang="en-US" sz="1600" dirty="0">
              <a:solidFill>
                <a:srgbClr val="111111"/>
              </a:solidFill>
              <a:latin typeface="TT Commons Light" panose="02000506030000020003" pitchFamily="50" charset="0"/>
            </a:endParaRPr>
          </a:p>
        </p:txBody>
      </p:sp>
      <p:sp>
        <p:nvSpPr>
          <p:cNvPr id="4" name="10 CuadroTexto"/>
          <p:cNvSpPr txBox="1">
            <a:spLocks noChangeArrowheads="1"/>
          </p:cNvSpPr>
          <p:nvPr/>
        </p:nvSpPr>
        <p:spPr bwMode="auto">
          <a:xfrm>
            <a:off x="2271688" y="1967679"/>
            <a:ext cx="4684876" cy="584775"/>
          </a:xfrm>
          <a:prstGeom prst="rect">
            <a:avLst/>
          </a:prstGeom>
          <a:noFill/>
          <a:ln w="9525">
            <a:noFill/>
            <a:miter lim="800000"/>
            <a:headEnd/>
            <a:tailEnd/>
          </a:ln>
        </p:spPr>
        <p:txBody>
          <a:bodyPr wrap="square">
            <a:spAutoFit/>
          </a:bodyPr>
          <a:lstStyle/>
          <a:p>
            <a:pPr algn="ctr">
              <a:lnSpc>
                <a:spcPct val="200000"/>
              </a:lnSpc>
            </a:pPr>
            <a:r>
              <a:rPr lang="en-US" sz="1600" dirty="0" smtClean="0">
                <a:solidFill>
                  <a:srgbClr val="111111"/>
                </a:solidFill>
                <a:latin typeface="TT Commons Light" panose="02000506030000020003" pitchFamily="50" charset="0"/>
              </a:rPr>
              <a:t>There are </a:t>
            </a:r>
            <a:r>
              <a:rPr lang="en-US" sz="1600" b="1" dirty="0" smtClean="0">
                <a:solidFill>
                  <a:srgbClr val="111111"/>
                </a:solidFill>
                <a:latin typeface="TT Commons Light" panose="02000506030000020003" pitchFamily="50" charset="0"/>
              </a:rPr>
              <a:t>two types </a:t>
            </a:r>
            <a:r>
              <a:rPr lang="en-US" sz="1600" dirty="0" smtClean="0">
                <a:solidFill>
                  <a:srgbClr val="111111"/>
                </a:solidFill>
                <a:latin typeface="TT Commons Light" panose="02000506030000020003" pitchFamily="50" charset="0"/>
              </a:rPr>
              <a:t>of antioxidants</a:t>
            </a:r>
          </a:p>
        </p:txBody>
      </p:sp>
      <p:sp>
        <p:nvSpPr>
          <p:cNvPr id="5" name="10 CuadroTexto"/>
          <p:cNvSpPr txBox="1">
            <a:spLocks noChangeArrowheads="1"/>
          </p:cNvSpPr>
          <p:nvPr/>
        </p:nvSpPr>
        <p:spPr bwMode="auto">
          <a:xfrm>
            <a:off x="1733876" y="2733596"/>
            <a:ext cx="1117086" cy="584775"/>
          </a:xfrm>
          <a:prstGeom prst="rect">
            <a:avLst/>
          </a:prstGeom>
          <a:noFill/>
          <a:ln w="9525">
            <a:noFill/>
            <a:miter lim="800000"/>
            <a:headEnd/>
            <a:tailEnd/>
          </a:ln>
        </p:spPr>
        <p:txBody>
          <a:bodyPr wrap="square">
            <a:spAutoFit/>
          </a:bodyPr>
          <a:lstStyle/>
          <a:p>
            <a:pPr algn="just">
              <a:lnSpc>
                <a:spcPct val="200000"/>
              </a:lnSpc>
            </a:pPr>
            <a:r>
              <a:rPr lang="en-US" sz="1600" dirty="0" smtClean="0">
                <a:solidFill>
                  <a:srgbClr val="111111"/>
                </a:solidFill>
                <a:latin typeface="TT Commons Light" panose="02000506030000020003" pitchFamily="50" charset="0"/>
              </a:rPr>
              <a:t>Enzymatic</a:t>
            </a:r>
          </a:p>
        </p:txBody>
      </p:sp>
      <p:pic>
        <p:nvPicPr>
          <p:cNvPr id="6" name="Picture 2" descr="Círculo blanco icono 3d con número de viñeta del 1 al 12. Vector Premium "/>
          <p:cNvPicPr>
            <a:picLocks noChangeAspect="1" noChangeArrowheads="1"/>
          </p:cNvPicPr>
          <p:nvPr/>
        </p:nvPicPr>
        <p:blipFill rotWithShape="1">
          <a:blip r:embed="rId2">
            <a:extLst>
              <a:ext uri="{28A0092B-C50C-407E-A947-70E740481C1C}">
                <a14:useLocalDpi xmlns:a14="http://schemas.microsoft.com/office/drawing/2010/main" val="0"/>
              </a:ext>
            </a:extLst>
          </a:blip>
          <a:srcRect l="3142" t="10478" r="82943" b="54650"/>
          <a:stretch/>
        </p:blipFill>
        <p:spPr bwMode="auto">
          <a:xfrm>
            <a:off x="1958374" y="2238653"/>
            <a:ext cx="626628" cy="652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írculo blanco icono 3d con número de viñeta del 1 al 12. Vector Premium "/>
          <p:cNvPicPr>
            <a:picLocks noChangeAspect="1" noChangeArrowheads="1"/>
          </p:cNvPicPr>
          <p:nvPr/>
        </p:nvPicPr>
        <p:blipFill rotWithShape="1">
          <a:blip r:embed="rId2">
            <a:extLst>
              <a:ext uri="{28A0092B-C50C-407E-A947-70E740481C1C}">
                <a14:useLocalDpi xmlns:a14="http://schemas.microsoft.com/office/drawing/2010/main" val="0"/>
              </a:ext>
            </a:extLst>
          </a:blip>
          <a:srcRect l="18712" t="10478" r="66970" b="54650"/>
          <a:stretch/>
        </p:blipFill>
        <p:spPr bwMode="auto">
          <a:xfrm>
            <a:off x="6843650" y="2230494"/>
            <a:ext cx="636600" cy="643919"/>
          </a:xfrm>
          <a:prstGeom prst="rect">
            <a:avLst/>
          </a:prstGeom>
          <a:noFill/>
          <a:extLst>
            <a:ext uri="{909E8E84-426E-40DD-AFC4-6F175D3DCCD1}">
              <a14:hiddenFill xmlns:a14="http://schemas.microsoft.com/office/drawing/2010/main">
                <a:solidFill>
                  <a:srgbClr val="FFFFFF"/>
                </a:solidFill>
              </a14:hiddenFill>
            </a:ext>
          </a:extLst>
        </p:spPr>
      </p:pic>
      <p:sp>
        <p:nvSpPr>
          <p:cNvPr id="8" name="10 CuadroTexto"/>
          <p:cNvSpPr txBox="1">
            <a:spLocks noChangeArrowheads="1"/>
          </p:cNvSpPr>
          <p:nvPr/>
        </p:nvSpPr>
        <p:spPr bwMode="auto">
          <a:xfrm>
            <a:off x="6592168" y="2662828"/>
            <a:ext cx="2061850" cy="584775"/>
          </a:xfrm>
          <a:prstGeom prst="rect">
            <a:avLst/>
          </a:prstGeom>
          <a:noFill/>
          <a:ln w="9525">
            <a:noFill/>
            <a:miter lim="800000"/>
            <a:headEnd/>
            <a:tailEnd/>
          </a:ln>
        </p:spPr>
        <p:txBody>
          <a:bodyPr wrap="square">
            <a:spAutoFit/>
          </a:bodyPr>
          <a:lstStyle/>
          <a:p>
            <a:pPr algn="just">
              <a:lnSpc>
                <a:spcPct val="200000"/>
              </a:lnSpc>
            </a:pPr>
            <a:r>
              <a:rPr lang="en-US" sz="1600" dirty="0" smtClean="0">
                <a:solidFill>
                  <a:srgbClr val="111111"/>
                </a:solidFill>
                <a:latin typeface="TT Commons Light" panose="02000506030000020003" pitchFamily="50" charset="0"/>
              </a:rPr>
              <a:t>Non enzymatic</a:t>
            </a:r>
          </a:p>
        </p:txBody>
      </p:sp>
      <p:sp>
        <p:nvSpPr>
          <p:cNvPr id="9" name="Rectangle 3"/>
          <p:cNvSpPr txBox="1">
            <a:spLocks noChangeArrowheads="1"/>
          </p:cNvSpPr>
          <p:nvPr/>
        </p:nvSpPr>
        <p:spPr>
          <a:xfrm>
            <a:off x="501549" y="3248352"/>
            <a:ext cx="3540278" cy="28507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400" dirty="0">
                <a:latin typeface="TT Commons Light" panose="02000506030000020003" pitchFamily="50" charset="0"/>
              </a:rPr>
              <a:t>A</a:t>
            </a:r>
            <a:r>
              <a:rPr lang="en-US" sz="1400" dirty="0" smtClean="0">
                <a:latin typeface="TT Commons Light" panose="02000506030000020003" pitchFamily="50" charset="0"/>
              </a:rPr>
              <a:t>ntioxidants are proteins </a:t>
            </a:r>
            <a:r>
              <a:rPr lang="en-US" sz="1400" b="1" dirty="0" smtClean="0">
                <a:latin typeface="TT Commons Light" panose="02000506030000020003" pitchFamily="50" charset="0"/>
              </a:rPr>
              <a:t>found inside the cells,</a:t>
            </a:r>
            <a:r>
              <a:rPr lang="en-US" sz="1400" dirty="0" smtClean="0">
                <a:latin typeface="TT Commons Light" panose="02000506030000020003" pitchFamily="50" charset="0"/>
              </a:rPr>
              <a:t>  and are manufactured by the body. To exert their action they need the presence of a metal, such as copper, iron, magnesium, zinc, or selenium. </a:t>
            </a:r>
          </a:p>
          <a:p>
            <a:pPr algn="just"/>
            <a:r>
              <a:rPr lang="en-US" sz="1400" dirty="0" smtClean="0">
                <a:latin typeface="TT Commons Light" panose="02000506030000020003" pitchFamily="50" charset="0"/>
              </a:rPr>
              <a:t>For this reason, it is very important to take foods that contain these minerals; a lack of any of them can affect the function of these enzymes. </a:t>
            </a:r>
            <a:endParaRPr lang="en-US" sz="1400" dirty="0">
              <a:latin typeface="TT Commons Light" panose="02000506030000020003" pitchFamily="50" charset="0"/>
            </a:endParaRPr>
          </a:p>
        </p:txBody>
      </p:sp>
      <p:sp>
        <p:nvSpPr>
          <p:cNvPr id="10" name="Rectangle 3"/>
          <p:cNvSpPr txBox="1">
            <a:spLocks noChangeArrowheads="1"/>
          </p:cNvSpPr>
          <p:nvPr/>
        </p:nvSpPr>
        <p:spPr>
          <a:xfrm>
            <a:off x="5440040" y="3228670"/>
            <a:ext cx="3617959" cy="1860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400" dirty="0" smtClean="0">
                <a:latin typeface="TT Commons Light" panose="02000506030000020003" pitchFamily="50" charset="0"/>
              </a:rPr>
              <a:t>Antioxidants are </a:t>
            </a:r>
            <a:r>
              <a:rPr lang="en-US" sz="1400" b="1" dirty="0" smtClean="0">
                <a:latin typeface="TT Commons Light" panose="02000506030000020003" pitchFamily="50" charset="0"/>
              </a:rPr>
              <a:t>found inside and outside the cell</a:t>
            </a:r>
            <a:r>
              <a:rPr lang="en-US" sz="1400" dirty="0" smtClean="0">
                <a:latin typeface="TT Commons Light" panose="02000506030000020003" pitchFamily="50" charset="0"/>
              </a:rPr>
              <a:t>. </a:t>
            </a:r>
            <a:r>
              <a:rPr lang="es-ES" sz="1400" dirty="0" smtClean="0">
                <a:latin typeface="TT Commons Light" panose="02000506030000020003" pitchFamily="50" charset="0"/>
              </a:rPr>
              <a:t>A</a:t>
            </a:r>
            <a:r>
              <a:rPr lang="en-US" sz="1400" dirty="0" smtClean="0">
                <a:latin typeface="TT Commons Light" panose="02000506030000020003" pitchFamily="50" charset="0"/>
              </a:rPr>
              <a:t> difference with the previous group is that the non enzymatic antioxidants </a:t>
            </a:r>
            <a:r>
              <a:rPr lang="en-US" sz="1400" b="1" dirty="0" smtClean="0">
                <a:latin typeface="TT Commons Light" panose="02000506030000020003" pitchFamily="50" charset="0"/>
              </a:rPr>
              <a:t>are consumed after reacting with the free radical, thus, they have to be replaced constantly</a:t>
            </a:r>
            <a:r>
              <a:rPr lang="en-US" sz="1400" dirty="0" smtClean="0">
                <a:latin typeface="TT Commons Light" panose="02000506030000020003" pitchFamily="50" charset="0"/>
              </a:rPr>
              <a:t>.</a:t>
            </a:r>
          </a:p>
          <a:p>
            <a:pPr algn="just"/>
            <a:r>
              <a:rPr lang="en-US" sz="1400" dirty="0" smtClean="0">
                <a:latin typeface="TT Commons Light" panose="02000506030000020003" pitchFamily="50" charset="0"/>
              </a:rPr>
              <a:t>Some of them are synthesized by the body, while others have to be obtained through diet.  </a:t>
            </a:r>
            <a:endParaRPr lang="en-US" sz="1400" dirty="0">
              <a:latin typeface="TT Commons Light" panose="02000506030000020003" pitchFamily="50" charset="0"/>
            </a:endParaRPr>
          </a:p>
        </p:txBody>
      </p:sp>
    </p:spTree>
    <p:extLst>
      <p:ext uri="{BB962C8B-B14F-4D97-AF65-F5344CB8AC3E}">
        <p14:creationId xmlns:p14="http://schemas.microsoft.com/office/powerpoint/2010/main" val="763101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99717" y="1520389"/>
            <a:ext cx="4710574" cy="3754874"/>
          </a:xfrm>
          <a:prstGeom prst="rect">
            <a:avLst/>
          </a:prstGeom>
          <a:noFill/>
        </p:spPr>
        <p:txBody>
          <a:bodyPr wrap="square" rtlCol="0">
            <a:spAutoFit/>
          </a:bodyPr>
          <a:lstStyle/>
          <a:p>
            <a:pPr marL="342797" indent="-342797" algn="just">
              <a:buFont typeface="Courier New" panose="02070309020205020404" pitchFamily="49" charset="0"/>
              <a:buChar char="o"/>
            </a:pPr>
            <a:r>
              <a:rPr lang="en-US" sz="1600" dirty="0">
                <a:solidFill>
                  <a:schemeClr val="bg2">
                    <a:lumMod val="10000"/>
                  </a:schemeClr>
                </a:solidFill>
                <a:latin typeface="TT Commons Light" panose="02000506030000020003" pitchFamily="50" charset="0"/>
              </a:rPr>
              <a:t> Marked increase in opacity</a:t>
            </a:r>
            <a:r>
              <a:rPr lang="en-US" sz="1600" dirty="0" smtClean="0">
                <a:solidFill>
                  <a:schemeClr val="bg2">
                    <a:lumMod val="10000"/>
                  </a:schemeClr>
                </a:solidFill>
                <a:latin typeface="TT Commons Light" panose="02000506030000020003" pitchFamily="50" charset="0"/>
              </a:rPr>
              <a:t>.</a:t>
            </a:r>
          </a:p>
          <a:p>
            <a:pPr algn="just"/>
            <a:endParaRPr lang="en-U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n-US" sz="1600" dirty="0">
                <a:solidFill>
                  <a:schemeClr val="bg2">
                    <a:lumMod val="10000"/>
                  </a:schemeClr>
                </a:solidFill>
                <a:latin typeface="TT Commons Light" panose="02000506030000020003" pitchFamily="50" charset="0"/>
              </a:rPr>
              <a:t> Increase in spotted hyperpigmentation</a:t>
            </a:r>
            <a:r>
              <a:rPr lang="en-US" sz="1600" dirty="0" smtClean="0">
                <a:solidFill>
                  <a:schemeClr val="bg2">
                    <a:lumMod val="10000"/>
                  </a:schemeClr>
                </a:solidFill>
                <a:latin typeface="TT Commons Light" panose="02000506030000020003" pitchFamily="50" charset="0"/>
              </a:rPr>
              <a:t>.</a:t>
            </a:r>
          </a:p>
          <a:p>
            <a:pPr algn="just"/>
            <a:endParaRPr lang="en-U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n-US" sz="1600" dirty="0">
                <a:solidFill>
                  <a:schemeClr val="bg2">
                    <a:lumMod val="10000"/>
                  </a:schemeClr>
                </a:solidFill>
                <a:latin typeface="TT Commons Light" panose="02000506030000020003" pitchFamily="50" charset="0"/>
              </a:rPr>
              <a:t> Increased loss of elasticity</a:t>
            </a:r>
            <a:r>
              <a:rPr lang="en-US" sz="1600" dirty="0" smtClean="0">
                <a:solidFill>
                  <a:schemeClr val="bg2">
                    <a:lumMod val="10000"/>
                  </a:schemeClr>
                </a:solidFill>
                <a:latin typeface="TT Commons Light" panose="02000506030000020003" pitchFamily="50" charset="0"/>
              </a:rPr>
              <a:t>.</a:t>
            </a:r>
          </a:p>
          <a:p>
            <a:pPr algn="just"/>
            <a:endParaRPr lang="en-U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n-US" sz="1600" dirty="0">
                <a:solidFill>
                  <a:schemeClr val="bg2">
                    <a:lumMod val="10000"/>
                  </a:schemeClr>
                </a:solidFill>
                <a:latin typeface="TT Commons Light" panose="02000506030000020003" pitchFamily="50" charset="0"/>
              </a:rPr>
              <a:t> Increase in the wrinkles</a:t>
            </a:r>
            <a:r>
              <a:rPr lang="en-US" sz="1600" dirty="0" smtClean="0">
                <a:solidFill>
                  <a:schemeClr val="bg2">
                    <a:lumMod val="10000"/>
                  </a:schemeClr>
                </a:solidFill>
                <a:latin typeface="TT Commons Light" panose="02000506030000020003" pitchFamily="50" charset="0"/>
              </a:rPr>
              <a:t>.</a:t>
            </a:r>
          </a:p>
          <a:p>
            <a:pPr algn="just"/>
            <a:endParaRPr lang="en-U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n-US" sz="1600" dirty="0">
                <a:solidFill>
                  <a:schemeClr val="bg2">
                    <a:lumMod val="10000"/>
                  </a:schemeClr>
                </a:solidFill>
                <a:latin typeface="TT Commons Light" panose="02000506030000020003" pitchFamily="50" charset="0"/>
              </a:rPr>
              <a:t> Loss of luminosity and vitality</a:t>
            </a:r>
            <a:r>
              <a:rPr lang="en-US" sz="1600" dirty="0" smtClean="0">
                <a:solidFill>
                  <a:schemeClr val="bg2">
                    <a:lumMod val="10000"/>
                  </a:schemeClr>
                </a:solidFill>
                <a:latin typeface="TT Commons Light" panose="02000506030000020003" pitchFamily="50" charset="0"/>
              </a:rPr>
              <a:t>.</a:t>
            </a:r>
          </a:p>
          <a:p>
            <a:pPr algn="just"/>
            <a:endParaRPr lang="en-U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n-US" sz="1600" dirty="0">
                <a:solidFill>
                  <a:schemeClr val="bg2">
                    <a:lumMod val="10000"/>
                  </a:schemeClr>
                </a:solidFill>
                <a:latin typeface="TT Commons Light" panose="02000506030000020003" pitchFamily="50" charset="0"/>
              </a:rPr>
              <a:t> Loss of hydration</a:t>
            </a:r>
            <a:r>
              <a:rPr lang="en-US" sz="1600" dirty="0" smtClean="0">
                <a:solidFill>
                  <a:schemeClr val="bg2">
                    <a:lumMod val="10000"/>
                  </a:schemeClr>
                </a:solidFill>
                <a:latin typeface="TT Commons Light" panose="02000506030000020003" pitchFamily="50" charset="0"/>
              </a:rPr>
              <a:t>.</a:t>
            </a:r>
          </a:p>
          <a:p>
            <a:pPr algn="just"/>
            <a:endParaRPr lang="en-U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n-US" sz="1600" dirty="0">
                <a:solidFill>
                  <a:schemeClr val="bg2">
                    <a:lumMod val="10000"/>
                  </a:schemeClr>
                </a:solidFill>
                <a:latin typeface="TT Commons Light" panose="02000506030000020003" pitchFamily="50" charset="0"/>
              </a:rPr>
              <a:t> Loss of firmness.</a:t>
            </a:r>
          </a:p>
          <a:p>
            <a:pPr marL="342797" indent="-342797"/>
            <a:endParaRPr lang="en-US" sz="1600" dirty="0">
              <a:solidFill>
                <a:schemeClr val="bg2">
                  <a:lumMod val="10000"/>
                </a:schemeClr>
              </a:solidFill>
              <a:latin typeface="TT Commons Light" panose="02000506030000020003" pitchFamily="50" charset="0"/>
            </a:endParaRPr>
          </a:p>
          <a:p>
            <a:pPr marL="342797" indent="-342797"/>
            <a:endParaRPr lang="es-ES" sz="1400" dirty="0">
              <a:solidFill>
                <a:schemeClr val="bg2">
                  <a:lumMod val="10000"/>
                </a:schemeClr>
              </a:solidFill>
              <a:latin typeface="TT Commons" panose="02000506040000020004" pitchFamily="50" charset="0"/>
            </a:endParaRPr>
          </a:p>
        </p:txBody>
      </p:sp>
      <p:sp>
        <p:nvSpPr>
          <p:cNvPr id="17" name="Título 8"/>
          <p:cNvSpPr>
            <a:spLocks noGrp="1"/>
          </p:cNvSpPr>
          <p:nvPr>
            <p:ph type="title"/>
          </p:nvPr>
        </p:nvSpPr>
        <p:spPr>
          <a:xfrm>
            <a:off x="699717" y="399559"/>
            <a:ext cx="6058069" cy="424603"/>
          </a:xfrm>
        </p:spPr>
        <p:txBody>
          <a:bodyPr/>
          <a:lstStyle/>
          <a:p>
            <a:r>
              <a:rPr lang="en-US" sz="2399" spc="300" dirty="0"/>
              <a:t>THE MOST SIGNIFICANT CHANGES TO AGING SKIN</a:t>
            </a:r>
          </a:p>
        </p:txBody>
      </p:sp>
      <p:grpSp>
        <p:nvGrpSpPr>
          <p:cNvPr id="2" name="Grupo 1"/>
          <p:cNvGrpSpPr/>
          <p:nvPr/>
        </p:nvGrpSpPr>
        <p:grpSpPr>
          <a:xfrm>
            <a:off x="4381766" y="1632570"/>
            <a:ext cx="4752040" cy="3035647"/>
            <a:chOff x="4381766" y="1632570"/>
            <a:chExt cx="4752040" cy="3035647"/>
          </a:xfrm>
        </p:grpSpPr>
        <p:grpSp>
          <p:nvGrpSpPr>
            <p:cNvPr id="9" name="33 Grupo"/>
            <p:cNvGrpSpPr/>
            <p:nvPr/>
          </p:nvGrpSpPr>
          <p:grpSpPr>
            <a:xfrm>
              <a:off x="4381766" y="1632570"/>
              <a:ext cx="4752040" cy="3035647"/>
              <a:chOff x="2415704" y="552450"/>
              <a:chExt cx="6768264" cy="4323630"/>
            </a:xfrm>
          </p:grpSpPr>
          <p:sp>
            <p:nvSpPr>
              <p:cNvPr id="10" name="14 CuadroTexto"/>
              <p:cNvSpPr txBox="1"/>
              <p:nvPr/>
            </p:nvSpPr>
            <p:spPr>
              <a:xfrm>
                <a:off x="2779696" y="4320275"/>
                <a:ext cx="1656184" cy="507831"/>
              </a:xfrm>
              <a:prstGeom prst="rect">
                <a:avLst/>
              </a:prstGeom>
              <a:solidFill>
                <a:schemeClr val="bg1"/>
              </a:solidFill>
            </p:spPr>
            <p:txBody>
              <a:bodyPr wrap="square" rtlCol="0">
                <a:spAutoFit/>
              </a:bodyPr>
              <a:lstStyle/>
              <a:p>
                <a:pPr algn="ctr" rtl="0"/>
                <a:r>
                  <a:rPr lang="es-ES" sz="900" dirty="0" smtClean="0">
                    <a:solidFill>
                      <a:schemeClr val="tx1">
                        <a:lumMod val="65000"/>
                        <a:lumOff val="35000"/>
                      </a:schemeClr>
                    </a:solidFill>
                  </a:rPr>
                  <a:t>The first signs of aging are beginning to show</a:t>
                </a:r>
                <a:endParaRPr lang="es-ES" sz="900" b="1" dirty="0">
                  <a:solidFill>
                    <a:schemeClr val="tx1">
                      <a:lumMod val="65000"/>
                      <a:lumOff val="35000"/>
                    </a:schemeClr>
                  </a:solidFill>
                </a:endParaRPr>
              </a:p>
            </p:txBody>
          </p:sp>
          <p:sp>
            <p:nvSpPr>
              <p:cNvPr id="12" name="14 CuadroTexto"/>
              <p:cNvSpPr txBox="1"/>
              <p:nvPr/>
            </p:nvSpPr>
            <p:spPr>
              <a:xfrm>
                <a:off x="4583938" y="4359716"/>
                <a:ext cx="1656184" cy="369332"/>
              </a:xfrm>
              <a:prstGeom prst="rect">
                <a:avLst/>
              </a:prstGeom>
              <a:solidFill>
                <a:schemeClr val="bg1"/>
              </a:solidFill>
            </p:spPr>
            <p:txBody>
              <a:bodyPr wrap="square" rtlCol="0">
                <a:spAutoFit/>
              </a:bodyPr>
              <a:lstStyle/>
              <a:p>
                <a:pPr algn="ctr" rtl="0"/>
                <a:r>
                  <a:rPr lang="es-ES" sz="900" dirty="0" smtClean="0">
                    <a:solidFill>
                      <a:schemeClr val="tx1">
                        <a:lumMod val="65000"/>
                        <a:lumOff val="35000"/>
                      </a:schemeClr>
                    </a:solidFill>
                  </a:rPr>
                  <a:t>Wrinkles and lines are already noticeable and visible</a:t>
                </a:r>
                <a:endParaRPr lang="es-ES" sz="900" b="1" dirty="0">
                  <a:solidFill>
                    <a:schemeClr val="tx1">
                      <a:lumMod val="65000"/>
                      <a:lumOff val="35000"/>
                    </a:schemeClr>
                  </a:solidFill>
                </a:endParaRPr>
              </a:p>
            </p:txBody>
          </p:sp>
          <p:sp>
            <p:nvSpPr>
              <p:cNvPr id="13" name="14 CuadroTexto"/>
              <p:cNvSpPr txBox="1"/>
              <p:nvPr/>
            </p:nvSpPr>
            <p:spPr>
              <a:xfrm>
                <a:off x="6074247" y="4368249"/>
                <a:ext cx="2643785" cy="507831"/>
              </a:xfrm>
              <a:prstGeom prst="rect">
                <a:avLst/>
              </a:prstGeom>
              <a:solidFill>
                <a:schemeClr val="bg1"/>
              </a:solidFill>
            </p:spPr>
            <p:txBody>
              <a:bodyPr wrap="square" rtlCol="0">
                <a:spAutoFit/>
              </a:bodyPr>
              <a:lstStyle/>
              <a:p>
                <a:pPr algn="ctr" rtl="0"/>
                <a:r>
                  <a:rPr lang="es-ES" sz="900" dirty="0" smtClean="0">
                    <a:solidFill>
                      <a:schemeClr val="tx1">
                        <a:lumMod val="65000"/>
                        <a:lumOff val="35000"/>
                      </a:schemeClr>
                    </a:solidFill>
                  </a:rPr>
                  <a:t>The hormonal changes caused by menopause generate new </a:t>
                </a:r>
                <a:r>
                  <a:rPr lang="es-ES" sz="900" dirty="0" err="1" smtClean="0">
                    <a:solidFill>
                      <a:schemeClr val="tx1">
                        <a:lumMod val="65000"/>
                        <a:lumOff val="35000"/>
                      </a:schemeClr>
                    </a:solidFill>
                  </a:rPr>
                  <a:t>signso</a:t>
                </a:r>
                <a:r>
                  <a:rPr lang="es-ES" sz="900" dirty="0" smtClean="0">
                    <a:solidFill>
                      <a:schemeClr val="tx1">
                        <a:lumMod val="65000"/>
                        <a:lumOff val="35000"/>
                      </a:schemeClr>
                    </a:solidFill>
                  </a:rPr>
                  <a:t> age specific for mature skin</a:t>
                </a:r>
                <a:endParaRPr lang="es-ES" sz="900" b="1" dirty="0">
                  <a:solidFill>
                    <a:schemeClr val="tx1">
                      <a:lumMod val="65000"/>
                      <a:lumOff val="35000"/>
                    </a:schemeClr>
                  </a:solidFill>
                </a:endParaRPr>
              </a:p>
            </p:txBody>
          </p:sp>
          <p:grpSp>
            <p:nvGrpSpPr>
              <p:cNvPr id="14" name="32 Grupo"/>
              <p:cNvGrpSpPr/>
              <p:nvPr/>
            </p:nvGrpSpPr>
            <p:grpSpPr>
              <a:xfrm>
                <a:off x="2415704" y="552450"/>
                <a:ext cx="6768264" cy="3816424"/>
                <a:chOff x="2415704" y="552450"/>
                <a:chExt cx="6768264" cy="3816424"/>
              </a:xfrm>
            </p:grpSpPr>
            <p:pic>
              <p:nvPicPr>
                <p:cNvPr id="15" name="11 Imagen" descr="Signos-de-envejecimiento-de-la-piel.png"/>
                <p:cNvPicPr>
                  <a:picLocks noChangeAspect="1"/>
                </p:cNvPicPr>
                <p:nvPr/>
              </p:nvPicPr>
              <p:blipFill rotWithShape="1">
                <a:blip r:embed="rId2" cstate="print"/>
                <a:srcRect l="2721" t="3526" r="3392" b="23840"/>
                <a:stretch/>
              </p:blipFill>
              <p:spPr bwMode="auto">
                <a:xfrm>
                  <a:off x="2415704" y="624458"/>
                  <a:ext cx="6768264" cy="3744416"/>
                </a:xfrm>
                <a:prstGeom prst="rect">
                  <a:avLst/>
                </a:prstGeom>
                <a:noFill/>
                <a:ln w="9525">
                  <a:noFill/>
                  <a:miter lim="800000"/>
                  <a:headEnd/>
                  <a:tailEnd/>
                </a:ln>
              </p:spPr>
            </p:pic>
            <p:sp>
              <p:nvSpPr>
                <p:cNvPr id="16" name="20 CuadroTexto"/>
                <p:cNvSpPr txBox="1"/>
                <p:nvPr/>
              </p:nvSpPr>
              <p:spPr>
                <a:xfrm>
                  <a:off x="3639597" y="3504778"/>
                  <a:ext cx="1656184" cy="507831"/>
                </a:xfrm>
                <a:prstGeom prst="rect">
                  <a:avLst/>
                </a:prstGeom>
                <a:solidFill>
                  <a:schemeClr val="bg1"/>
                </a:solidFill>
              </p:spPr>
              <p:txBody>
                <a:bodyPr wrap="square" rtlCol="0">
                  <a:spAutoFit/>
                </a:bodyPr>
                <a:lstStyle/>
                <a:p>
                  <a:pPr algn="ctr" rtl="0"/>
                  <a:r>
                    <a:rPr lang="en-GB" sz="900" dirty="0" err="1" smtClean="0">
                      <a:solidFill>
                        <a:schemeClr val="tx1">
                          <a:lumMod val="65000"/>
                          <a:lumOff val="35000"/>
                        </a:schemeClr>
                      </a:solidFill>
                    </a:rPr>
                    <a:t>First</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signs</a:t>
                  </a:r>
                  <a:r>
                    <a:rPr lang="en-GB" sz="900" dirty="0" smtClean="0">
                      <a:solidFill>
                        <a:schemeClr val="tx1">
                          <a:lumMod val="65000"/>
                          <a:lumOff val="35000"/>
                        </a:schemeClr>
                      </a:solidFill>
                    </a:rPr>
                    <a:t> of </a:t>
                  </a:r>
                  <a:r>
                    <a:rPr lang="en-GB" sz="900" dirty="0" err="1" smtClean="0">
                      <a:solidFill>
                        <a:schemeClr val="tx1">
                          <a:lumMod val="65000"/>
                          <a:lumOff val="35000"/>
                        </a:schemeClr>
                      </a:solidFill>
                    </a:rPr>
                    <a:t>aging</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fine</a:t>
                  </a:r>
                  <a:r>
                    <a:rPr lang="en-GB" sz="900" dirty="0" smtClean="0">
                      <a:solidFill>
                        <a:schemeClr val="tx1">
                          <a:lumMod val="65000"/>
                          <a:lumOff val="35000"/>
                        </a:schemeClr>
                      </a:solidFill>
                    </a:rPr>
                    <a:t> l</a:t>
                  </a:r>
                  <a:r>
                    <a:rPr lang="es-ES" sz="900" dirty="0" err="1" smtClean="0">
                      <a:solidFill>
                        <a:schemeClr val="tx1">
                          <a:lumMod val="65000"/>
                          <a:lumOff val="35000"/>
                        </a:schemeClr>
                      </a:solidFill>
                    </a:rPr>
                    <a:t>lines</a:t>
                  </a:r>
                  <a:r>
                    <a:rPr lang="es-ES" sz="900" dirty="0" smtClean="0">
                      <a:solidFill>
                        <a:schemeClr val="tx1">
                          <a:lumMod val="65000"/>
                          <a:lumOff val="35000"/>
                        </a:schemeClr>
                      </a:solidFill>
                    </a:rPr>
                    <a:t> and wrinkles</a:t>
                  </a:r>
                  <a:endParaRPr lang="es-ES" sz="900" b="1" dirty="0">
                    <a:solidFill>
                      <a:schemeClr val="tx1">
                        <a:lumMod val="65000"/>
                        <a:lumOff val="35000"/>
                      </a:schemeClr>
                    </a:solidFill>
                  </a:endParaRPr>
                </a:p>
              </p:txBody>
            </p:sp>
            <p:sp>
              <p:nvSpPr>
                <p:cNvPr id="18" name="14 CuadroTexto"/>
                <p:cNvSpPr txBox="1"/>
                <p:nvPr/>
              </p:nvSpPr>
              <p:spPr>
                <a:xfrm>
                  <a:off x="5399561" y="2872675"/>
                  <a:ext cx="1656184" cy="230832"/>
                </a:xfrm>
                <a:prstGeom prst="rect">
                  <a:avLst/>
                </a:prstGeom>
                <a:solidFill>
                  <a:schemeClr val="bg1"/>
                </a:solidFill>
              </p:spPr>
              <p:txBody>
                <a:bodyPr wrap="square" rtlCol="0">
                  <a:spAutoFit/>
                </a:bodyPr>
                <a:lstStyle/>
                <a:p>
                  <a:pPr algn="ctr" rtl="0"/>
                  <a:r>
                    <a:rPr lang="es-ES" sz="900" dirty="0" smtClean="0">
                      <a:solidFill>
                        <a:schemeClr val="tx1">
                          <a:lumMod val="65000"/>
                          <a:lumOff val="35000"/>
                        </a:schemeClr>
                      </a:solidFill>
                    </a:rPr>
                    <a:t>Deeper lines and wrinkles</a:t>
                  </a:r>
                  <a:endParaRPr lang="es-ES" sz="900" b="1" dirty="0">
                    <a:solidFill>
                      <a:schemeClr val="tx1">
                        <a:lumMod val="65000"/>
                        <a:lumOff val="35000"/>
                      </a:schemeClr>
                    </a:solidFill>
                  </a:endParaRPr>
                </a:p>
              </p:txBody>
            </p:sp>
            <p:sp>
              <p:nvSpPr>
                <p:cNvPr id="19" name="14 CuadroTexto"/>
                <p:cNvSpPr txBox="1"/>
                <p:nvPr/>
              </p:nvSpPr>
              <p:spPr>
                <a:xfrm>
                  <a:off x="5433133" y="3504778"/>
                  <a:ext cx="1656184" cy="507831"/>
                </a:xfrm>
                <a:prstGeom prst="rect">
                  <a:avLst/>
                </a:prstGeom>
                <a:solidFill>
                  <a:schemeClr val="bg1"/>
                </a:solidFill>
              </p:spPr>
              <p:txBody>
                <a:bodyPr wrap="square" rtlCol="0">
                  <a:spAutoFit/>
                </a:bodyPr>
                <a:lstStyle/>
                <a:p>
                  <a:pPr algn="ctr" rtl="0"/>
                  <a:r>
                    <a:rPr lang="en-GB" sz="900" dirty="0" err="1" smtClean="0">
                      <a:solidFill>
                        <a:schemeClr val="tx1">
                          <a:lumMod val="65000"/>
                          <a:lumOff val="35000"/>
                        </a:schemeClr>
                      </a:solidFill>
                    </a:rPr>
                    <a:t>First</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signs</a:t>
                  </a:r>
                  <a:r>
                    <a:rPr lang="en-GB" sz="900" dirty="0" smtClean="0">
                      <a:solidFill>
                        <a:schemeClr val="tx1">
                          <a:lumMod val="65000"/>
                          <a:lumOff val="35000"/>
                        </a:schemeClr>
                      </a:solidFill>
                    </a:rPr>
                    <a:t> of </a:t>
                  </a:r>
                  <a:r>
                    <a:rPr lang="en-GB" sz="900" dirty="0" err="1" smtClean="0">
                      <a:solidFill>
                        <a:schemeClr val="tx1">
                          <a:lumMod val="65000"/>
                          <a:lumOff val="35000"/>
                        </a:schemeClr>
                      </a:solidFill>
                    </a:rPr>
                    <a:t>aging</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fine</a:t>
                  </a:r>
                  <a:r>
                    <a:rPr lang="en-GB" sz="900" dirty="0" smtClean="0">
                      <a:solidFill>
                        <a:schemeClr val="tx1">
                          <a:lumMod val="65000"/>
                          <a:lumOff val="35000"/>
                        </a:schemeClr>
                      </a:solidFill>
                    </a:rPr>
                    <a:t> l</a:t>
                  </a:r>
                  <a:r>
                    <a:rPr lang="es-ES" sz="900" dirty="0" err="1" smtClean="0">
                      <a:solidFill>
                        <a:schemeClr val="tx1">
                          <a:lumMod val="65000"/>
                          <a:lumOff val="35000"/>
                        </a:schemeClr>
                      </a:solidFill>
                    </a:rPr>
                    <a:t>lines</a:t>
                  </a:r>
                  <a:r>
                    <a:rPr lang="es-ES" sz="900" dirty="0" smtClean="0">
                      <a:solidFill>
                        <a:schemeClr val="tx1">
                          <a:lumMod val="65000"/>
                          <a:lumOff val="35000"/>
                        </a:schemeClr>
                      </a:solidFill>
                    </a:rPr>
                    <a:t> and wrinkles</a:t>
                  </a:r>
                  <a:endParaRPr lang="es-ES" sz="900" b="1" dirty="0">
                    <a:solidFill>
                      <a:schemeClr val="tx1">
                        <a:lumMod val="65000"/>
                        <a:lumOff val="35000"/>
                      </a:schemeClr>
                    </a:solidFill>
                  </a:endParaRPr>
                </a:p>
              </p:txBody>
            </p:sp>
            <p:sp>
              <p:nvSpPr>
                <p:cNvPr id="20" name="14 CuadroTexto"/>
                <p:cNvSpPr txBox="1"/>
                <p:nvPr/>
              </p:nvSpPr>
              <p:spPr>
                <a:xfrm>
                  <a:off x="7224077" y="3504778"/>
                  <a:ext cx="1656184" cy="507831"/>
                </a:xfrm>
                <a:prstGeom prst="rect">
                  <a:avLst/>
                </a:prstGeom>
                <a:solidFill>
                  <a:schemeClr val="bg1"/>
                </a:solidFill>
              </p:spPr>
              <p:txBody>
                <a:bodyPr wrap="square" rtlCol="0">
                  <a:spAutoFit/>
                </a:bodyPr>
                <a:lstStyle/>
                <a:p>
                  <a:pPr algn="ctr" rtl="0"/>
                  <a:r>
                    <a:rPr lang="en-GB" sz="900" dirty="0" err="1" smtClean="0">
                      <a:solidFill>
                        <a:schemeClr val="tx1">
                          <a:lumMod val="65000"/>
                          <a:lumOff val="35000"/>
                        </a:schemeClr>
                      </a:solidFill>
                    </a:rPr>
                    <a:t>First</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signs</a:t>
                  </a:r>
                  <a:r>
                    <a:rPr lang="en-GB" sz="900" dirty="0" smtClean="0">
                      <a:solidFill>
                        <a:schemeClr val="tx1">
                          <a:lumMod val="65000"/>
                          <a:lumOff val="35000"/>
                        </a:schemeClr>
                      </a:solidFill>
                    </a:rPr>
                    <a:t> of </a:t>
                  </a:r>
                  <a:r>
                    <a:rPr lang="en-GB" sz="900" dirty="0" err="1" smtClean="0">
                      <a:solidFill>
                        <a:schemeClr val="tx1">
                          <a:lumMod val="65000"/>
                          <a:lumOff val="35000"/>
                        </a:schemeClr>
                      </a:solidFill>
                    </a:rPr>
                    <a:t>aging</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fine</a:t>
                  </a:r>
                  <a:r>
                    <a:rPr lang="en-GB" sz="900" dirty="0" smtClean="0">
                      <a:solidFill>
                        <a:schemeClr val="tx1">
                          <a:lumMod val="65000"/>
                          <a:lumOff val="35000"/>
                        </a:schemeClr>
                      </a:solidFill>
                    </a:rPr>
                    <a:t> l</a:t>
                  </a:r>
                  <a:r>
                    <a:rPr lang="es-ES" sz="900" dirty="0" err="1" smtClean="0">
                      <a:solidFill>
                        <a:schemeClr val="tx1">
                          <a:lumMod val="65000"/>
                          <a:lumOff val="35000"/>
                        </a:schemeClr>
                      </a:solidFill>
                    </a:rPr>
                    <a:t>lines</a:t>
                  </a:r>
                  <a:r>
                    <a:rPr lang="es-ES" sz="900" dirty="0" smtClean="0">
                      <a:solidFill>
                        <a:schemeClr val="tx1">
                          <a:lumMod val="65000"/>
                          <a:lumOff val="35000"/>
                        </a:schemeClr>
                      </a:solidFill>
                    </a:rPr>
                    <a:t> and wrinkles</a:t>
                  </a:r>
                  <a:endParaRPr lang="es-ES" sz="900" b="1" dirty="0">
                    <a:solidFill>
                      <a:schemeClr val="tx1">
                        <a:lumMod val="65000"/>
                        <a:lumOff val="35000"/>
                      </a:schemeClr>
                    </a:solidFill>
                  </a:endParaRPr>
                </a:p>
              </p:txBody>
            </p:sp>
            <p:sp>
              <p:nvSpPr>
                <p:cNvPr id="21" name="14 CuadroTexto"/>
                <p:cNvSpPr txBox="1"/>
                <p:nvPr/>
              </p:nvSpPr>
              <p:spPr>
                <a:xfrm>
                  <a:off x="7214510" y="2926719"/>
                  <a:ext cx="1656184" cy="230832"/>
                </a:xfrm>
                <a:prstGeom prst="rect">
                  <a:avLst/>
                </a:prstGeom>
                <a:solidFill>
                  <a:schemeClr val="bg1"/>
                </a:solidFill>
              </p:spPr>
              <p:txBody>
                <a:bodyPr wrap="square" rtlCol="0">
                  <a:spAutoFit/>
                </a:bodyPr>
                <a:lstStyle/>
                <a:p>
                  <a:pPr algn="ctr" rtl="0"/>
                  <a:r>
                    <a:rPr lang="es-ES" sz="900" dirty="0" smtClean="0">
                      <a:solidFill>
                        <a:schemeClr val="tx1">
                          <a:lumMod val="65000"/>
                          <a:lumOff val="35000"/>
                        </a:schemeClr>
                      </a:solidFill>
                    </a:rPr>
                    <a:t>Deeper lines and wrinkles</a:t>
                  </a:r>
                </a:p>
              </p:txBody>
            </p:sp>
            <p:sp>
              <p:nvSpPr>
                <p:cNvPr id="22" name="14 CuadroTexto"/>
                <p:cNvSpPr txBox="1"/>
                <p:nvPr/>
              </p:nvSpPr>
              <p:spPr>
                <a:xfrm>
                  <a:off x="7194720" y="2192678"/>
                  <a:ext cx="1773712" cy="507831"/>
                </a:xfrm>
                <a:prstGeom prst="rect">
                  <a:avLst/>
                </a:prstGeom>
                <a:solidFill>
                  <a:schemeClr val="bg1"/>
                </a:solidFill>
              </p:spPr>
              <p:txBody>
                <a:bodyPr wrap="square" rtlCol="0">
                  <a:spAutoFit/>
                </a:bodyPr>
                <a:lstStyle/>
                <a:p>
                  <a:pPr algn="ctr" rtl="0"/>
                  <a:r>
                    <a:rPr lang="es-ES" sz="900" dirty="0" smtClean="0">
                      <a:solidFill>
                        <a:schemeClr val="tx1">
                          <a:lumMod val="65000"/>
                          <a:lumOff val="35000"/>
                        </a:schemeClr>
                      </a:solidFill>
                    </a:rPr>
                    <a:t>Mature skin problems: hardness, </a:t>
                  </a:r>
                  <a:r>
                    <a:rPr lang="es-ES" sz="900" dirty="0" err="1" smtClean="0">
                      <a:solidFill>
                        <a:schemeClr val="tx1">
                          <a:lumMod val="65000"/>
                          <a:lumOff val="35000"/>
                        </a:schemeClr>
                      </a:solidFill>
                    </a:rPr>
                    <a:t>unhooking</a:t>
                  </a:r>
                  <a:r>
                    <a:rPr lang="es-ES" sz="900" dirty="0" smtClean="0">
                      <a:solidFill>
                        <a:schemeClr val="tx1">
                          <a:lumMod val="65000"/>
                          <a:lumOff val="35000"/>
                        </a:schemeClr>
                      </a:solidFill>
                    </a:rPr>
                    <a:t> and spots on the skin</a:t>
                  </a:r>
                  <a:endParaRPr lang="es-ES" sz="900" b="1" dirty="0">
                    <a:solidFill>
                      <a:schemeClr val="tx1">
                        <a:lumMod val="65000"/>
                        <a:lumOff val="35000"/>
                      </a:schemeClr>
                    </a:solidFill>
                  </a:endParaRPr>
                </a:p>
              </p:txBody>
            </p:sp>
            <p:pic>
              <p:nvPicPr>
                <p:cNvPr id="23" name="Imagen 5"/>
                <p:cNvPicPr>
                  <a:picLocks noChangeAspect="1"/>
                </p:cNvPicPr>
                <p:nvPr/>
              </p:nvPicPr>
              <p:blipFill rotWithShape="1">
                <a:blip r:embed="rId3" cstate="print">
                  <a:extLst>
                    <a:ext uri="{28A0092B-C50C-407E-A947-70E740481C1C}">
                      <a14:useLocalDpi xmlns:a14="http://schemas.microsoft.com/office/drawing/2010/main" val="0"/>
                    </a:ext>
                  </a:extLst>
                </a:blip>
                <a:srcRect t="9529" r="66210" b="11856"/>
                <a:stretch/>
              </p:blipFill>
              <p:spPr>
                <a:xfrm>
                  <a:off x="3927872" y="1848594"/>
                  <a:ext cx="1036800" cy="1440000"/>
                </a:xfrm>
                <a:prstGeom prst="rect">
                  <a:avLst/>
                </a:prstGeom>
              </p:spPr>
            </p:pic>
            <p:pic>
              <p:nvPicPr>
                <p:cNvPr id="24" name="Imagen 5"/>
                <p:cNvPicPr>
                  <a:picLocks noChangeAspect="1"/>
                </p:cNvPicPr>
                <p:nvPr/>
              </p:nvPicPr>
              <p:blipFill rotWithShape="1">
                <a:blip r:embed="rId4" cstate="print">
                  <a:extLst>
                    <a:ext uri="{28A0092B-C50C-407E-A947-70E740481C1C}">
                      <a14:useLocalDpi xmlns:a14="http://schemas.microsoft.com/office/drawing/2010/main" val="0"/>
                    </a:ext>
                  </a:extLst>
                </a:blip>
                <a:srcRect l="33571" t="9529" r="32639" b="11856"/>
                <a:stretch/>
              </p:blipFill>
              <p:spPr>
                <a:xfrm>
                  <a:off x="5728072" y="1056506"/>
                  <a:ext cx="1036800" cy="1440000"/>
                </a:xfrm>
                <a:prstGeom prst="rect">
                  <a:avLst/>
                </a:prstGeom>
              </p:spPr>
            </p:pic>
            <p:pic>
              <p:nvPicPr>
                <p:cNvPr id="25" name="Imagen 5"/>
                <p:cNvPicPr>
                  <a:picLocks/>
                </p:cNvPicPr>
                <p:nvPr/>
              </p:nvPicPr>
              <p:blipFill rotWithShape="1">
                <a:blip r:embed="rId5" cstate="print">
                  <a:extLst>
                    <a:ext uri="{28A0092B-C50C-407E-A947-70E740481C1C}">
                      <a14:useLocalDpi xmlns:a14="http://schemas.microsoft.com/office/drawing/2010/main" val="0"/>
                    </a:ext>
                  </a:extLst>
                </a:blip>
                <a:srcRect l="69020" t="9529" r="472" b="11856"/>
                <a:stretch/>
              </p:blipFill>
              <p:spPr>
                <a:xfrm>
                  <a:off x="7672288" y="552450"/>
                  <a:ext cx="1008000" cy="1440000"/>
                </a:xfrm>
                <a:prstGeom prst="rect">
                  <a:avLst/>
                </a:prstGeom>
              </p:spPr>
            </p:pic>
          </p:grpSp>
        </p:grpSp>
        <p:sp>
          <p:nvSpPr>
            <p:cNvPr id="26" name="14 CuadroTexto"/>
            <p:cNvSpPr txBox="1"/>
            <p:nvPr/>
          </p:nvSpPr>
          <p:spPr>
            <a:xfrm>
              <a:off x="4381766" y="2065262"/>
              <a:ext cx="1656184" cy="369332"/>
            </a:xfrm>
            <a:prstGeom prst="rect">
              <a:avLst/>
            </a:prstGeom>
            <a:solidFill>
              <a:schemeClr val="bg1"/>
            </a:solidFill>
          </p:spPr>
          <p:txBody>
            <a:bodyPr wrap="square" rtlCol="0">
              <a:spAutoFit/>
            </a:bodyPr>
            <a:lstStyle/>
            <a:p>
              <a:pPr algn="ctr" rtl="0"/>
              <a:r>
                <a:rPr lang="es-ES" sz="900" b="1" dirty="0" smtClean="0">
                  <a:solidFill>
                    <a:schemeClr val="tx1">
                      <a:lumMod val="65000"/>
                      <a:lumOff val="35000"/>
                    </a:schemeClr>
                  </a:solidFill>
                </a:rPr>
                <a:t>VISIBLE SIGNS </a:t>
              </a:r>
            </a:p>
            <a:p>
              <a:pPr algn="ctr" rtl="0"/>
              <a:r>
                <a:rPr lang="es-ES" sz="900" b="1" dirty="0" smtClean="0">
                  <a:solidFill>
                    <a:schemeClr val="tx1">
                      <a:lumMod val="65000"/>
                      <a:lumOff val="35000"/>
                    </a:schemeClr>
                  </a:solidFill>
                </a:rPr>
                <a:t>OF THE AGE</a:t>
              </a:r>
              <a:endParaRPr lang="es-ES" sz="900" b="1" dirty="0">
                <a:solidFill>
                  <a:schemeClr val="tx1">
                    <a:lumMod val="65000"/>
                    <a:lumOff val="35000"/>
                  </a:schemeClr>
                </a:solidFill>
              </a:endParaRPr>
            </a:p>
          </p:txBody>
        </p:sp>
      </p:grpSp>
    </p:spTree>
    <p:extLst>
      <p:ext uri="{BB962C8B-B14F-4D97-AF65-F5344CB8AC3E}">
        <p14:creationId xmlns:p14="http://schemas.microsoft.com/office/powerpoint/2010/main" val="1482573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4 atach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4 atache" id="{30CCF2F1-6F2D-48AE-80CD-5E91AA5FF062}" vid="{DB240467-B112-49BA-A9A5-762E65B510B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Tema4 atache</Template>
  <TotalTime>34804</TotalTime>
  <Words>3269</Words>
  <Application>Microsoft Office PowerPoint</Application>
  <PresentationFormat>Personalizado</PresentationFormat>
  <Paragraphs>398</Paragraphs>
  <Slides>42</Slides>
  <Notes>3</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42</vt:i4>
      </vt:variant>
    </vt:vector>
  </HeadingPairs>
  <TitlesOfParts>
    <vt:vector size="56" baseType="lpstr">
      <vt:lpstr>ＭＳ Ｐゴシック</vt:lpstr>
      <vt:lpstr>Arial</vt:lpstr>
      <vt:lpstr>Bebas Neue Regular</vt:lpstr>
      <vt:lpstr>Calibri</vt:lpstr>
      <vt:lpstr>Carlito</vt:lpstr>
      <vt:lpstr>Courier New</vt:lpstr>
      <vt:lpstr>Gotham Book</vt:lpstr>
      <vt:lpstr>Gotham Rounded Book</vt:lpstr>
      <vt:lpstr>Times New Roman</vt:lpstr>
      <vt:lpstr>TT Commons</vt:lpstr>
      <vt:lpstr>TT Commons Light</vt:lpstr>
      <vt:lpstr>Verdana</vt:lpstr>
      <vt:lpstr>Wingdings</vt:lpstr>
      <vt:lpstr>Tema4 atache</vt:lpstr>
      <vt:lpstr>Presentación de PowerPoint</vt:lpstr>
      <vt:lpstr>INDEX</vt:lpstr>
      <vt:lpstr>Presentación de PowerPoint</vt:lpstr>
      <vt:lpstr>Cvital - PRESENTATION</vt:lpstr>
      <vt:lpstr>Presentación de PowerPoint</vt:lpstr>
      <vt:lpstr>WHY DO WE AGE?</vt:lpstr>
      <vt:lpstr>FREE RADICALS</vt:lpstr>
      <vt:lpstr>THE ROL OF ANTIOXIDANTS</vt:lpstr>
      <vt:lpstr>THE MOST SIGNIFICANT CHANGES TO AGING SKIN</vt:lpstr>
      <vt:lpstr>CVITAL PROPERTIES</vt:lpstr>
      <vt:lpstr>Presentación de PowerPoint</vt:lpstr>
      <vt:lpstr>MAIN INGREDIENTS: PURE AND STABLE VITAMIN c</vt:lpstr>
      <vt:lpstr>MAIN INGREDIENTS: PURE AND STABLE VITAMIN c</vt:lpstr>
      <vt:lpstr>MAIN INGREDIENTS: VITAMIN E</vt:lpstr>
      <vt:lpstr>MAIN INGREDIENTS: VITAMIN E</vt:lpstr>
      <vt:lpstr>MAIN INGREDIENTS: LIPOIC ACID</vt:lpstr>
      <vt:lpstr>MAIN INGREDIENTS: LIPOIC ACID</vt:lpstr>
      <vt:lpstr>TRIPLE ANTIOXIDANT COMBINATION</vt:lpstr>
      <vt:lpstr>Presentación de PowerPoint</vt:lpstr>
      <vt:lpstr>CVITAL line - positioning</vt:lpstr>
      <vt:lpstr>CVITAL line products</vt:lpstr>
      <vt:lpstr>index</vt:lpstr>
      <vt:lpstr>Biological triple antioxidant np - cvital</vt:lpstr>
      <vt:lpstr>Gel hydroprotective day </vt:lpstr>
      <vt:lpstr>Cream hydroprotective day</vt:lpstr>
      <vt:lpstr>Multivitamin eye contour</vt:lpstr>
      <vt:lpstr>Presentación de PowerPoint</vt:lpstr>
      <vt:lpstr>BLAST C ANTIOXIDANT</vt:lpstr>
      <vt:lpstr>INGREDIENTS</vt:lpstr>
      <vt:lpstr>INGREDIENTS</vt:lpstr>
      <vt:lpstr>INGREDIENTS</vt:lpstr>
      <vt:lpstr>BLAST C ANTIOXIDANT CREAM</vt:lpstr>
      <vt:lpstr>VELVET ANTIOXIDANT SERUM</vt:lpstr>
      <vt:lpstr>Blast antioxidant &amp; cellular protection cream 50 ml</vt:lpstr>
      <vt:lpstr>Presentación de PowerPoint</vt:lpstr>
      <vt:lpstr>CVITAL ANTIOXIDANT PROGRAM</vt:lpstr>
      <vt:lpstr>CVITAL ANTIOXIDANT PROGRAM</vt:lpstr>
      <vt:lpstr>Vitamin complex (facial lotion)</vt:lpstr>
      <vt:lpstr>COMPRESSED FACIAL MASK</vt:lpstr>
      <vt:lpstr>SERUM PURE VITAMIN C</vt:lpstr>
      <vt:lpstr>ACTIVE FLUID (VITAMIN E + LIPOIC ACID)</vt:lpstr>
      <vt:lpstr>ANTIOXIDANT MASK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CMB</dc:creator>
  <cp:lastModifiedBy>Lorena Martinez</cp:lastModifiedBy>
  <cp:revision>2599</cp:revision>
  <cp:lastPrinted>2017-10-20T06:50:32Z</cp:lastPrinted>
  <dcterms:created xsi:type="dcterms:W3CDTF">2017-06-09T06:59:31Z</dcterms:created>
  <dcterms:modified xsi:type="dcterms:W3CDTF">2024-02-21T14:28:06Z</dcterms:modified>
</cp:coreProperties>
</file>