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1"/>
  </p:sldMasterIdLst>
  <p:notesMasterIdLst>
    <p:notesMasterId r:id="rId23"/>
  </p:notesMasterIdLst>
  <p:sldIdLst>
    <p:sldId id="279" r:id="rId2"/>
    <p:sldId id="283" r:id="rId3"/>
    <p:sldId id="259" r:id="rId4"/>
    <p:sldId id="284" r:id="rId5"/>
    <p:sldId id="293" r:id="rId6"/>
    <p:sldId id="294" r:id="rId7"/>
    <p:sldId id="295" r:id="rId8"/>
    <p:sldId id="285" r:id="rId9"/>
    <p:sldId id="282" r:id="rId10"/>
    <p:sldId id="261" r:id="rId11"/>
    <p:sldId id="263" r:id="rId12"/>
    <p:sldId id="265" r:id="rId13"/>
    <p:sldId id="286" r:id="rId14"/>
    <p:sldId id="287" r:id="rId15"/>
    <p:sldId id="267" r:id="rId16"/>
    <p:sldId id="280" r:id="rId17"/>
    <p:sldId id="288" r:id="rId18"/>
    <p:sldId id="289" r:id="rId19"/>
    <p:sldId id="290" r:id="rId20"/>
    <p:sldId id="291" r:id="rId21"/>
    <p:sldId id="292" r:id="rId22"/>
  </p:sldIdLst>
  <p:sldSz cx="10160000" cy="5715000"/>
  <p:notesSz cx="12192000" cy="6858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00" userDrawn="1">
          <p15:clr>
            <a:srgbClr val="A4A3A4"/>
          </p15:clr>
        </p15:guide>
        <p15:guide id="2" pos="18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792" y="90"/>
      </p:cViewPr>
      <p:guideLst>
        <p:guide orient="horz" pos="2400"/>
        <p:guide pos="18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157D802B-A627-45AF-9CCC-DE238351D566}" type="datetimeFigureOut">
              <a:rPr lang="en-US" smtClean="0"/>
              <a:t>4/26/2024</a:t>
            </a:fld>
            <a:endParaRPr lang="en-US"/>
          </a:p>
        </p:txBody>
      </p:sp>
      <p:sp>
        <p:nvSpPr>
          <p:cNvPr id="4" name="Marcador de imagen de diapositiva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3395E4C5-9F13-45BA-9DBD-B696D8C9303B}" type="slidenum">
              <a:rPr lang="en-US" smtClean="0"/>
              <a:t>‹Nº›</a:t>
            </a:fld>
            <a:endParaRPr lang="en-US"/>
          </a:p>
        </p:txBody>
      </p:sp>
    </p:spTree>
    <p:extLst>
      <p:ext uri="{BB962C8B-B14F-4D97-AF65-F5344CB8AC3E}">
        <p14:creationId xmlns:p14="http://schemas.microsoft.com/office/powerpoint/2010/main" val="178832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17</a:t>
            </a:fld>
            <a:endParaRPr lang="en-GB"/>
          </a:p>
        </p:txBody>
      </p:sp>
    </p:spTree>
    <p:extLst>
      <p:ext uri="{BB962C8B-B14F-4D97-AF65-F5344CB8AC3E}">
        <p14:creationId xmlns:p14="http://schemas.microsoft.com/office/powerpoint/2010/main" val="302532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19</a:t>
            </a:fld>
            <a:endParaRPr lang="en-GB"/>
          </a:p>
        </p:txBody>
      </p:sp>
    </p:spTree>
    <p:extLst>
      <p:ext uri="{BB962C8B-B14F-4D97-AF65-F5344CB8AC3E}">
        <p14:creationId xmlns:p14="http://schemas.microsoft.com/office/powerpoint/2010/main" val="4135923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20</a:t>
            </a:fld>
            <a:endParaRPr lang="en-GB"/>
          </a:p>
        </p:txBody>
      </p:sp>
    </p:spTree>
    <p:extLst>
      <p:ext uri="{BB962C8B-B14F-4D97-AF65-F5344CB8AC3E}">
        <p14:creationId xmlns:p14="http://schemas.microsoft.com/office/powerpoint/2010/main" val="217495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GB" dirty="0"/>
              <a:t/>
            </a:r>
            <a:br>
              <a:rPr lang="en-GB" dirty="0"/>
            </a:br>
            <a:endParaRPr lang="en-GB" dirty="0"/>
          </a:p>
        </p:txBody>
      </p:sp>
      <p:sp>
        <p:nvSpPr>
          <p:cNvPr id="4" name="Marcador de número de diapositiva 3"/>
          <p:cNvSpPr>
            <a:spLocks noGrp="1"/>
          </p:cNvSpPr>
          <p:nvPr>
            <p:ph type="sldNum" sz="quarter" idx="10"/>
          </p:nvPr>
        </p:nvSpPr>
        <p:spPr/>
        <p:txBody>
          <a:bodyPr/>
          <a:lstStyle/>
          <a:p>
            <a:fld id="{12C8F59A-4366-4994-903E-E0C58E034AC1}" type="slidenum">
              <a:rPr lang="en-GB" smtClean="0"/>
              <a:t>21</a:t>
            </a:fld>
            <a:endParaRPr lang="en-GB"/>
          </a:p>
        </p:txBody>
      </p:sp>
    </p:spTree>
    <p:extLst>
      <p:ext uri="{BB962C8B-B14F-4D97-AF65-F5344CB8AC3E}">
        <p14:creationId xmlns:p14="http://schemas.microsoft.com/office/powerpoint/2010/main" val="35791309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3" name="Subtítulo 2"/>
          <p:cNvSpPr>
            <a:spLocks noGrp="1"/>
          </p:cNvSpPr>
          <p:nvPr>
            <p:ph type="subTitle" idx="1" hasCustomPrompt="1"/>
          </p:nvPr>
        </p:nvSpPr>
        <p:spPr>
          <a:xfrm>
            <a:off x="698500" y="1407359"/>
            <a:ext cx="8763000" cy="3516333"/>
          </a:xfrm>
        </p:spPr>
        <p:txBody>
          <a:bodyPr>
            <a:normAutofit/>
          </a:bodyPr>
          <a:lstStyle>
            <a:lvl1pPr marL="0" indent="0" algn="l">
              <a:buNone/>
              <a:defRPr sz="1667"/>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r>
              <a:rPr lang="es-ES" dirty="0" smtClean="0"/>
              <a:t>Texto </a:t>
            </a:r>
            <a:r>
              <a:rPr lang="es-ES" dirty="0" err="1" smtClean="0"/>
              <a:t>texto</a:t>
            </a:r>
            <a:r>
              <a:rPr lang="es-ES" dirty="0" smtClean="0"/>
              <a:t> </a:t>
            </a:r>
            <a:r>
              <a:rPr lang="es-ES" dirty="0" err="1" smtClean="0"/>
              <a:t>texto</a:t>
            </a:r>
            <a:r>
              <a:rPr lang="es-ES" dirty="0" smtClean="0"/>
              <a:t> </a:t>
            </a:r>
            <a:endParaRPr lang="es-ES" dirty="0"/>
          </a:p>
        </p:txBody>
      </p:sp>
      <p:sp>
        <p:nvSpPr>
          <p:cNvPr id="7" name="Rectángulo 6"/>
          <p:cNvSpPr/>
          <p:nvPr/>
        </p:nvSpPr>
        <p:spPr>
          <a:xfrm>
            <a:off x="698500" y="372409"/>
            <a:ext cx="1769395" cy="502766"/>
          </a:xfrm>
          <a:prstGeom prst="rect">
            <a:avLst/>
          </a:prstGeom>
          <a:solidFill>
            <a:schemeClr val="bg1"/>
          </a:solidFill>
        </p:spPr>
        <p:txBody>
          <a:bodyPr wrap="none">
            <a:spAutoFit/>
          </a:bodyPr>
          <a:lstStyle/>
          <a:p>
            <a:r>
              <a:rPr lang="es-ES" sz="2667" dirty="0" smtClean="0">
                <a:latin typeface="Bebas Neue Regular" panose="00000500000000000000" pitchFamily="50" charset="0"/>
              </a:rPr>
              <a:t>ANTIOXIDANTES</a:t>
            </a:r>
            <a:endParaRPr lang="es-ES" sz="2667" dirty="0">
              <a:latin typeface="Bebas Neue Regular" panose="00000500000000000000" pitchFamily="50" charset="0"/>
            </a:endParaRPr>
          </a:p>
        </p:txBody>
      </p:sp>
      <p:grpSp>
        <p:nvGrpSpPr>
          <p:cNvPr id="19" name="Grupo 18"/>
          <p:cNvGrpSpPr/>
          <p:nvPr/>
        </p:nvGrpSpPr>
        <p:grpSpPr>
          <a:xfrm>
            <a:off x="0" y="0"/>
            <a:ext cx="10160000" cy="5715000"/>
            <a:chOff x="0" y="0"/>
            <a:chExt cx="12192000" cy="6858000"/>
          </a:xfrm>
        </p:grpSpPr>
        <p:sp>
          <p:nvSpPr>
            <p:cNvPr id="14" name="Rectángulo 13"/>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500">
                <a:ln>
                  <a:noFill/>
                </a:ln>
                <a:noFill/>
              </a:endParaRPr>
            </a:p>
          </p:txBody>
        </p:sp>
        <p:pic>
          <p:nvPicPr>
            <p:cNvPr id="13" name="Imagen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028" y="138127"/>
              <a:ext cx="10420014" cy="1150786"/>
            </a:xfrm>
            <a:prstGeom prst="rect">
              <a:avLst/>
            </a:prstGeom>
          </p:spPr>
        </p:pic>
        <p:pic>
          <p:nvPicPr>
            <p:cNvPr id="9" name="Imagen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1220" y="228576"/>
              <a:ext cx="1480780" cy="1021404"/>
            </a:xfrm>
            <a:prstGeom prst="rect">
              <a:avLst/>
            </a:prstGeom>
          </p:spPr>
        </p:pic>
        <p:pic>
          <p:nvPicPr>
            <p:cNvPr id="10" name="Imagen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5532" y="6319010"/>
              <a:ext cx="350196" cy="350196"/>
            </a:xfrm>
            <a:prstGeom prst="rect">
              <a:avLst/>
            </a:prstGeom>
          </p:spPr>
        </p:pic>
        <p:cxnSp>
          <p:nvCxnSpPr>
            <p:cNvPr id="11" name="Conector recto 10"/>
            <p:cNvCxnSpPr/>
            <p:nvPr/>
          </p:nvCxnSpPr>
          <p:spPr>
            <a:xfrm flipH="1">
              <a:off x="838200" y="6494108"/>
              <a:ext cx="48816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flipH="1">
              <a:off x="6494835" y="6494108"/>
              <a:ext cx="485896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16" name="Marcador de título 1"/>
          <p:cNvSpPr>
            <a:spLocks noGrp="1" noChangeAspect="1"/>
          </p:cNvSpPr>
          <p:nvPr>
            <p:ph type="title"/>
          </p:nvPr>
        </p:nvSpPr>
        <p:spPr>
          <a:xfrm>
            <a:off x="698500" y="380372"/>
            <a:ext cx="7172092" cy="461729"/>
          </a:xfrm>
          <a:prstGeom prst="rect">
            <a:avLst/>
          </a:prstGeom>
          <a:solidFill>
            <a:schemeClr val="bg1"/>
          </a:solidFill>
        </p:spPr>
        <p:txBody>
          <a:bodyPr vert="horz" wrap="none" lIns="91440" tIns="45720" rIns="91440" bIns="45720" rtlCol="0" anchor="ctr">
            <a:spAutoFit/>
          </a:bodyPr>
          <a:lstStyle/>
          <a:p>
            <a:r>
              <a:rPr lang="es-ES" smtClean="0"/>
              <a:t>Haga clic para modificar el estilo de título del patrón</a:t>
            </a:r>
            <a:endParaRPr lang="es-ES" dirty="0"/>
          </a:p>
        </p:txBody>
      </p:sp>
    </p:spTree>
    <p:extLst>
      <p:ext uri="{BB962C8B-B14F-4D97-AF65-F5344CB8AC3E}">
        <p14:creationId xmlns:p14="http://schemas.microsoft.com/office/powerpoint/2010/main" val="1964983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50" b="0" i="0">
                <a:solidFill>
                  <a:srgbClr val="585858"/>
                </a:solidFill>
                <a:latin typeface="Carlito"/>
                <a:cs typeface="Carlito"/>
              </a:defRPr>
            </a:lvl1pPr>
          </a:lstStyle>
          <a:p>
            <a:r>
              <a:rPr lang="es-ES" smtClean="0"/>
              <a:t>Haga clic para modificar el estilo de título del patrón</a:t>
            </a:r>
            <a:endParaRPr/>
          </a:p>
        </p:txBody>
      </p:sp>
      <p:sp>
        <p:nvSpPr>
          <p:cNvPr id="3" name="Holder 3"/>
          <p:cNvSpPr>
            <a:spLocks noGrp="1"/>
          </p:cNvSpPr>
          <p:nvPr>
            <p:ph type="body" idx="1"/>
          </p:nvPr>
        </p:nvSpPr>
        <p:spPr/>
        <p:txBody>
          <a:bodyPr lIns="0" tIns="0" rIns="0" bIns="0"/>
          <a:lstStyle>
            <a:lvl1pPr>
              <a:defRPr sz="1200" b="0" i="0">
                <a:solidFill>
                  <a:srgbClr val="585858"/>
                </a:solidFill>
                <a:latin typeface="Carlito"/>
                <a:cs typeface="Carlito"/>
              </a:defRPr>
            </a:lvl1pPr>
          </a:lstStyle>
          <a:p>
            <a:pPr lvl="0"/>
            <a:r>
              <a:rPr lang="es-ES" smtClean="0"/>
              <a:t>Editar el estilo de texto del patrón</a:t>
            </a:r>
          </a:p>
        </p:txBody>
      </p:sp>
      <p:sp>
        <p:nvSpPr>
          <p:cNvPr id="4" name="Holder 4"/>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t>4/26/2024</a:t>
            </a:fld>
            <a:endParaRPr lang="en-US"/>
          </a:p>
        </p:txBody>
      </p:sp>
      <p:sp>
        <p:nvSpPr>
          <p:cNvPr id="6" name="Holder 6"/>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B6F15528-21DE-4FAA-801E-634DDDAF4B2B}" type="slidenum">
              <a:rPr lang="en-US" smtClean="0"/>
              <a:t>‹Nº›</a:t>
            </a:fld>
            <a:endParaRPr lang="en-US"/>
          </a:p>
        </p:txBody>
      </p:sp>
    </p:spTree>
    <p:extLst>
      <p:ext uri="{BB962C8B-B14F-4D97-AF65-F5344CB8AC3E}">
        <p14:creationId xmlns:p14="http://schemas.microsoft.com/office/powerpoint/2010/main" val="79512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cSld name="En blanco">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00" b="0" i="0">
                <a:solidFill>
                  <a:srgbClr val="7E7E7E"/>
                </a:solidFill>
                <a:latin typeface="Carlito"/>
                <a:cs typeface="Carlito"/>
              </a:defRPr>
            </a:lvl1pPr>
          </a:lstStyle>
          <a:p>
            <a:endParaRPr lang="es-E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FD64170C-E5A7-46E8-9FF6-145373DD2470}" type="datetimeFigureOut">
              <a:rPr lang="es-ES" smtClean="0"/>
              <a:t>26/04/2024</a:t>
            </a:fld>
            <a:endParaRPr lang="es-ES"/>
          </a:p>
        </p:txBody>
      </p:sp>
      <p:sp>
        <p:nvSpPr>
          <p:cNvPr id="4" name="Holder 4"/>
          <p:cNvSpPr>
            <a:spLocks noGrp="1"/>
          </p:cNvSpPr>
          <p:nvPr>
            <p:ph type="sldNum" sz="quarter" idx="7"/>
          </p:nvPr>
        </p:nvSpPr>
        <p:spPr/>
        <p:txBody>
          <a:bodyPr lIns="0" tIns="0" rIns="0" bIns="0"/>
          <a:lstStyle>
            <a:lvl1pPr>
              <a:defRPr sz="850" b="0" i="0">
                <a:solidFill>
                  <a:srgbClr val="7E7E7E"/>
                </a:solidFill>
                <a:latin typeface="Verdana"/>
                <a:cs typeface="Verdana"/>
              </a:defRPr>
            </a:lvl1pPr>
          </a:lstStyle>
          <a:p>
            <a:fld id="{AC75B473-98F4-4B5A-B573-DD412AD824BE}" type="slidenum">
              <a:rPr lang="es-ES" smtClean="0"/>
              <a:t>‹Nº›</a:t>
            </a:fld>
            <a:endParaRPr lang="es-ES"/>
          </a:p>
        </p:txBody>
      </p:sp>
    </p:spTree>
    <p:extLst>
      <p:ext uri="{BB962C8B-B14F-4D97-AF65-F5344CB8AC3E}">
        <p14:creationId xmlns:p14="http://schemas.microsoft.com/office/powerpoint/2010/main" val="1978419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noChangeAspect="1"/>
          </p:cNvSpPr>
          <p:nvPr>
            <p:ph type="title"/>
          </p:nvPr>
        </p:nvSpPr>
        <p:spPr>
          <a:xfrm>
            <a:off x="698500" y="380372"/>
            <a:ext cx="917239" cy="461729"/>
          </a:xfrm>
          <a:prstGeom prst="rect">
            <a:avLst/>
          </a:prstGeom>
          <a:solidFill>
            <a:schemeClr val="bg1"/>
          </a:solidFill>
        </p:spPr>
        <p:txBody>
          <a:bodyPr vert="horz" wrap="none" lIns="91440" tIns="45720" rIns="91440" bIns="45720" rtlCol="0" anchor="ctr">
            <a:spAutoFit/>
          </a:bodyPr>
          <a:lstStyle/>
          <a:p>
            <a:r>
              <a:rPr lang="es-ES" dirty="0" smtClean="0"/>
              <a:t>ÍNDICE</a:t>
            </a:r>
            <a:endParaRPr lang="es-ES" dirty="0"/>
          </a:p>
        </p:txBody>
      </p:sp>
      <p:sp>
        <p:nvSpPr>
          <p:cNvPr id="3" name="Marcador de texto 2"/>
          <p:cNvSpPr>
            <a:spLocks noGrp="1"/>
          </p:cNvSpPr>
          <p:nvPr>
            <p:ph type="body" idx="1"/>
          </p:nvPr>
        </p:nvSpPr>
        <p:spPr>
          <a:xfrm>
            <a:off x="698500" y="1263447"/>
            <a:ext cx="3177686" cy="1444840"/>
          </a:xfrm>
          <a:prstGeom prst="rect">
            <a:avLst/>
          </a:prstGeom>
        </p:spPr>
        <p:txBody>
          <a:bodyPr vert="horz" wrap="square" lIns="91440" tIns="45720" rIns="91440" bIns="45720" rtlCol="0">
            <a:normAutofit/>
          </a:bodyPr>
          <a:lstStyle/>
          <a:p>
            <a:pPr lvl="0"/>
            <a:r>
              <a:rPr lang="es-ES" dirty="0" smtClean="0"/>
              <a:t>TEXTO</a:t>
            </a:r>
          </a:p>
          <a:p>
            <a:pPr lvl="0"/>
            <a:r>
              <a:rPr lang="es-ES" dirty="0" smtClean="0"/>
              <a:t>TEXTO</a:t>
            </a:r>
          </a:p>
          <a:p>
            <a:pPr lvl="0"/>
            <a:r>
              <a:rPr lang="es-ES" dirty="0" smtClean="0"/>
              <a:t>TEXTO</a:t>
            </a:r>
          </a:p>
          <a:p>
            <a:pPr lvl="0"/>
            <a:r>
              <a:rPr lang="es-ES" dirty="0" smtClean="0"/>
              <a:t>TEXTO</a:t>
            </a:r>
            <a:endParaRPr lang="es-ES" dirty="0"/>
          </a:p>
        </p:txBody>
      </p:sp>
    </p:spTree>
    <p:extLst>
      <p:ext uri="{BB962C8B-B14F-4D97-AF65-F5344CB8AC3E}">
        <p14:creationId xmlns:p14="http://schemas.microsoft.com/office/powerpoint/2010/main" val="2322350345"/>
      </p:ext>
    </p:extLst>
  </p:cSld>
  <p:clrMap bg1="lt1" tx1="dk1" bg2="lt2" tx2="dk2" accent1="accent1" accent2="accent2" accent3="accent3" accent4="accent4" accent5="accent5" accent6="accent6" hlink="hlink" folHlink="folHlink"/>
  <p:sldLayoutIdLst>
    <p:sldLayoutId id="2147483667" r:id="rId1"/>
    <p:sldLayoutId id="2147483669" r:id="rId2"/>
    <p:sldLayoutId id="2147483670" r:id="rId3"/>
  </p:sldLayoutIdLst>
  <p:txStyles>
    <p:titleStyle>
      <a:lvl1pPr algn="l" defTabSz="761970" rtl="0" eaLnBrk="1" latinLnBrk="0" hangingPunct="1">
        <a:lnSpc>
          <a:spcPct val="90000"/>
        </a:lnSpc>
        <a:spcBef>
          <a:spcPct val="0"/>
        </a:spcBef>
        <a:buNone/>
        <a:defRPr sz="2667" kern="2000" spc="125" baseline="0">
          <a:solidFill>
            <a:schemeClr val="tx1"/>
          </a:solidFill>
          <a:latin typeface="Bebas Neue Regular" panose="00000500000000000000" pitchFamily="50" charset="0"/>
          <a:ea typeface="+mj-ea"/>
          <a:cs typeface="+mj-cs"/>
        </a:defRPr>
      </a:lvl1pPr>
    </p:titleStyle>
    <p:bodyStyle>
      <a:lvl1pPr marL="190492" indent="-190492" algn="l" defTabSz="761970" rtl="0" eaLnBrk="1" latinLnBrk="0" hangingPunct="1">
        <a:lnSpc>
          <a:spcPct val="90000"/>
        </a:lnSpc>
        <a:spcBef>
          <a:spcPts val="833"/>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1pPr>
      <a:lvl2pPr marL="57147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2pPr>
      <a:lvl3pPr marL="952462"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3pPr>
      <a:lvl4pPr marL="1333447"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4pPr>
      <a:lvl5pPr marL="1714431" indent="-190492" algn="l" defTabSz="761970" rtl="0" eaLnBrk="1" latinLnBrk="0" hangingPunct="1">
        <a:lnSpc>
          <a:spcPct val="90000"/>
        </a:lnSpc>
        <a:spcBef>
          <a:spcPts val="417"/>
        </a:spcBef>
        <a:buFont typeface="Arial" panose="020B0604020202020204" pitchFamily="34" charset="0"/>
        <a:buChar char="•"/>
        <a:defRPr sz="1667" kern="1200" baseline="0">
          <a:solidFill>
            <a:schemeClr val="tx1"/>
          </a:solidFill>
          <a:latin typeface="TT Commons" panose="02000506040000020004" pitchFamily="50" charset="0"/>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s-E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1333500"/>
            <a:ext cx="10820400" cy="4366955"/>
          </a:xfrm>
          <a:prstGeom prst="rect">
            <a:avLst/>
          </a:prstGeom>
        </p:spPr>
      </p:pic>
      <p:sp>
        <p:nvSpPr>
          <p:cNvPr id="9" name="CuadroTexto 8"/>
          <p:cNvSpPr txBox="1"/>
          <p:nvPr/>
        </p:nvSpPr>
        <p:spPr>
          <a:xfrm>
            <a:off x="3376347" y="3406299"/>
            <a:ext cx="3712106" cy="1309269"/>
          </a:xfrm>
          <a:prstGeom prst="rect">
            <a:avLst/>
          </a:prstGeom>
          <a:noFill/>
        </p:spPr>
        <p:txBody>
          <a:bodyPr wrap="none" rtlCol="0">
            <a:spAutoFit/>
          </a:bodyPr>
          <a:lstStyle/>
          <a:p>
            <a:pPr algn="ctr" rtl="0">
              <a:lnSpc>
                <a:spcPct val="150000"/>
              </a:lnSpc>
            </a:pPr>
            <a:r>
              <a:rPr lang="es-ES" sz="2799" b="1" dirty="0" smtClean="0">
                <a:latin typeface="Gotham Rounded Book" pitchFamily="50" charset="0"/>
                <a:cs typeface="Gotham Book" pitchFamily="50" charset="0"/>
              </a:rPr>
              <a:t>CORPORAL CARE </a:t>
            </a:r>
          </a:p>
          <a:p>
            <a:pPr algn="ctr" rtl="0">
              <a:lnSpc>
                <a:spcPct val="150000"/>
              </a:lnSpc>
            </a:pPr>
            <a:r>
              <a:rPr lang="es-ES" sz="2799" b="1" dirty="0" smtClean="0">
                <a:latin typeface="Gotham Rounded Book" pitchFamily="50" charset="0"/>
                <a:cs typeface="Gotham Book" pitchFamily="50" charset="0"/>
              </a:rPr>
              <a:t>TRAINING</a:t>
            </a:r>
            <a:endParaRPr lang="es-ES" sz="2799" dirty="0">
              <a:latin typeface="Gotham Rounded Book" pitchFamily="50" charset="0"/>
              <a:cs typeface="Gotham Book" pitchFamily="50" charset="0"/>
            </a:endParaRPr>
          </a:p>
        </p:txBody>
      </p:sp>
      <p:pic>
        <p:nvPicPr>
          <p:cNvPr id="7" name="Imagen 6"/>
          <p:cNvPicPr>
            <a:picLocks noChangeAspect="1"/>
          </p:cNvPicPr>
          <p:nvPr/>
        </p:nvPicPr>
        <p:blipFill>
          <a:blip r:embed="rId3"/>
          <a:stretch>
            <a:fillRect/>
          </a:stretch>
        </p:blipFill>
        <p:spPr>
          <a:xfrm>
            <a:off x="4118737" y="419100"/>
            <a:ext cx="2227326" cy="2175827"/>
          </a:xfrm>
          <a:prstGeom prst="rect">
            <a:avLst/>
          </a:prstGeom>
        </p:spPr>
      </p:pic>
    </p:spTree>
    <p:extLst>
      <p:ext uri="{BB962C8B-B14F-4D97-AF65-F5344CB8AC3E}">
        <p14:creationId xmlns:p14="http://schemas.microsoft.com/office/powerpoint/2010/main" val="4017682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08604" y="1409700"/>
            <a:ext cx="6630353" cy="3721959"/>
          </a:xfrm>
          <a:prstGeom prst="rect">
            <a:avLst/>
          </a:prstGeom>
        </p:spPr>
        <p:txBody>
          <a:bodyPr vert="horz" wrap="square" lIns="0" tIns="124883" rIns="0" bIns="0" rtlCol="0">
            <a:spAutoFit/>
          </a:bodyPr>
          <a:lstStyle/>
          <a:p>
            <a:pPr marL="1058">
              <a:spcBef>
                <a:spcPts val="1483"/>
              </a:spcBef>
            </a:pPr>
            <a:r>
              <a:rPr lang="en-US" sz="1600" b="1" spc="-4" dirty="0">
                <a:latin typeface="TT Commons Light" panose="02000506030000020003" pitchFamily="50" charset="0"/>
                <a:cs typeface="TeXGyreAdventor"/>
              </a:rPr>
              <a:t>B</a:t>
            </a:r>
            <a:r>
              <a:rPr lang="en-US" sz="1600" b="1" spc="-4" dirty="0" smtClean="0">
                <a:latin typeface="TT Commons Light" panose="02000506030000020003" pitchFamily="50" charset="0"/>
                <a:cs typeface="TeXGyreAdventor"/>
              </a:rPr>
              <a:t>ody</a:t>
            </a:r>
            <a:r>
              <a:rPr lang="en-US" sz="1600" b="1" dirty="0" smtClean="0">
                <a:latin typeface="TT Commons Light" panose="02000506030000020003" pitchFamily="50" charset="0"/>
                <a:cs typeface="TeXGyreAdventor"/>
              </a:rPr>
              <a:t> </a:t>
            </a:r>
            <a:r>
              <a:rPr lang="en-US" sz="1600" b="1" dirty="0">
                <a:latin typeface="TT Commons Light" panose="02000506030000020003" pitchFamily="50" charset="0"/>
                <a:cs typeface="TeXGyreAdventor"/>
              </a:rPr>
              <a:t>exfoliating shower</a:t>
            </a:r>
            <a:r>
              <a:rPr lang="en-US" sz="1600" b="1" spc="-4" dirty="0">
                <a:latin typeface="TT Commons Light" panose="02000506030000020003" pitchFamily="50" charset="0"/>
                <a:cs typeface="TeXGyreAdventor"/>
              </a:rPr>
              <a:t> gel</a:t>
            </a:r>
            <a:endParaRPr lang="en-US" sz="1600" b="1" spc="-8" dirty="0" smtClean="0">
              <a:latin typeface="TT Commons Light" panose="02000506030000020003" pitchFamily="50" charset="0"/>
              <a:cs typeface="TeXGyreAdventor"/>
            </a:endParaRPr>
          </a:p>
          <a:p>
            <a:pPr marL="1058">
              <a:spcBef>
                <a:spcPts val="1483"/>
              </a:spcBef>
            </a:pPr>
            <a:r>
              <a:rPr lang="en-US" sz="1600" b="1" spc="-8" dirty="0" smtClean="0">
                <a:latin typeface="TT Commons Light" panose="02000506030000020003" pitchFamily="50" charset="0"/>
                <a:cs typeface="TeXGyreAdventor"/>
              </a:rPr>
              <a:t>Action</a:t>
            </a:r>
            <a:r>
              <a:rPr lang="en-US" sz="1600" b="1" spc="-8" dirty="0">
                <a:latin typeface="TT Commons Light" panose="02000506030000020003" pitchFamily="50" charset="0"/>
                <a:cs typeface="TeXGyreAdventor"/>
              </a:rPr>
              <a:t>:</a:t>
            </a:r>
            <a:endParaRPr lang="en-US" sz="1600" dirty="0">
              <a:latin typeface="TT Commons Light" panose="02000506030000020003" pitchFamily="50" charset="0"/>
              <a:cs typeface="TeXGyreAdventor"/>
            </a:endParaRPr>
          </a:p>
          <a:p>
            <a:pPr marL="10583" marR="4233" indent="-529">
              <a:spcBef>
                <a:spcPts val="4"/>
              </a:spcBef>
            </a:pPr>
            <a:r>
              <a:rPr lang="en-US" sz="1600" spc="-4" dirty="0">
                <a:latin typeface="TT Commons Light" panose="02000506030000020003" pitchFamily="50" charset="0"/>
                <a:cs typeface="TeXGyreAdventor"/>
              </a:rPr>
              <a:t>jojoba </a:t>
            </a:r>
            <a:r>
              <a:rPr lang="en-US" sz="1600" spc="-8" dirty="0">
                <a:latin typeface="TT Commons Light" panose="02000506030000020003" pitchFamily="50" charset="0"/>
                <a:cs typeface="TeXGyreAdventor"/>
              </a:rPr>
              <a:t>pearls</a:t>
            </a:r>
            <a:r>
              <a:rPr lang="en-US" sz="1600" dirty="0">
                <a:latin typeface="TT Commons Light" panose="02000506030000020003" pitchFamily="50" charset="0"/>
                <a:cs typeface="TeXGyreAdventor"/>
              </a:rPr>
              <a:t> act</a:t>
            </a:r>
            <a:r>
              <a:rPr lang="en-US" sz="1600" spc="-8" dirty="0">
                <a:latin typeface="TT Commons Light" panose="02000506030000020003" pitchFamily="50" charset="0"/>
                <a:cs typeface="TeXGyreAdventor"/>
              </a:rPr>
              <a:t> as a</a:t>
            </a:r>
            <a:r>
              <a:rPr lang="en-US" sz="1600" b="1" spc="-8" dirty="0">
                <a:latin typeface="TT Commons Light" panose="02000506030000020003" pitchFamily="50" charset="0"/>
                <a:cs typeface="TeXGyreAdventor"/>
              </a:rPr>
              <a:t> natural</a:t>
            </a:r>
            <a:r>
              <a:rPr lang="en-US" sz="1600" b="1" spc="-4" dirty="0">
                <a:latin typeface="TT Commons Light" panose="02000506030000020003" pitchFamily="50" charset="0"/>
                <a:cs typeface="TeXGyreAdventor"/>
              </a:rPr>
              <a:t> exfoliator, renews the surface</a:t>
            </a:r>
            <a:r>
              <a:rPr lang="en-US" sz="1600" spc="-4" dirty="0">
                <a:latin typeface="TT Commons Light" panose="02000506030000020003" pitchFamily="50" charset="0"/>
                <a:cs typeface="TeXGyreAdventor"/>
              </a:rPr>
              <a:t> of</a:t>
            </a:r>
            <a:r>
              <a:rPr lang="en-US" sz="1600" spc="-8" dirty="0">
                <a:latin typeface="TT Commons Light" panose="02000506030000020003" pitchFamily="50" charset="0"/>
                <a:cs typeface="TeXGyreAdventor"/>
              </a:rPr>
              <a:t> the</a:t>
            </a:r>
            <a:r>
              <a:rPr lang="en-US" sz="1600" dirty="0">
                <a:latin typeface="TT Commons Light" panose="02000506030000020003" pitchFamily="50" charset="0"/>
                <a:cs typeface="TeXGyreAdventor"/>
              </a:rPr>
              <a:t> skin</a:t>
            </a:r>
            <a:r>
              <a:rPr lang="en-US" sz="1600" b="1" spc="-4" dirty="0">
                <a:latin typeface="TT Commons Light" panose="02000506030000020003" pitchFamily="50" charset="0"/>
                <a:cs typeface="TeXGyreAdventor"/>
              </a:rPr>
              <a:t>, leaving it</a:t>
            </a:r>
            <a:r>
              <a:rPr lang="en-US" sz="1600" spc="-4" dirty="0">
                <a:latin typeface="TT Commons Light" panose="02000506030000020003" pitchFamily="50" charset="0"/>
                <a:cs typeface="TeXGyreAdventor"/>
              </a:rPr>
              <a:t> soft and revitalized</a:t>
            </a:r>
            <a:r>
              <a:rPr lang="en-US" sz="1600" b="1" spc="-4" dirty="0">
                <a:latin typeface="TT Commons Light" panose="02000506030000020003" pitchFamily="50" charset="0"/>
                <a:cs typeface="TeXGyreAdventor"/>
              </a:rPr>
              <a:t>. </a:t>
            </a:r>
            <a:r>
              <a:rPr lang="en-US" sz="1600" spc="-4" dirty="0">
                <a:latin typeface="TT Commons Light" panose="02000506030000020003" pitchFamily="50" charset="0"/>
                <a:cs typeface="TeXGyreAdventor"/>
              </a:rPr>
              <a:t>The</a:t>
            </a:r>
            <a:r>
              <a:rPr lang="en-US" sz="1600" b="1" spc="-4" dirty="0">
                <a:latin typeface="TT Commons Light" panose="02000506030000020003" pitchFamily="50" charset="0"/>
                <a:cs typeface="TeXGyreAdventor"/>
              </a:rPr>
              <a:t> skin is</a:t>
            </a:r>
            <a:r>
              <a:rPr lang="en-US" sz="1600" b="1" spc="-8" dirty="0">
                <a:latin typeface="TT Commons Light" panose="02000506030000020003" pitchFamily="50" charset="0"/>
                <a:cs typeface="TeXGyreAdventor"/>
              </a:rPr>
              <a:t> prepared to receive the different Body</a:t>
            </a:r>
            <a:r>
              <a:rPr lang="en-US" sz="1600" b="1" spc="-4" dirty="0">
                <a:latin typeface="TT Commons Light" panose="02000506030000020003" pitchFamily="50" charset="0"/>
                <a:cs typeface="TeXGyreAdventor"/>
              </a:rPr>
              <a:t> Care treatments</a:t>
            </a:r>
            <a:r>
              <a:rPr lang="en-US" sz="1600" spc="-4" dirty="0">
                <a:latin typeface="TT Commons Light" panose="02000506030000020003" pitchFamily="50" charset="0"/>
                <a:cs typeface="TeXGyreAdventor"/>
              </a:rPr>
              <a:t>, enhancing its</a:t>
            </a:r>
            <a:r>
              <a:rPr lang="en-US" sz="1600" spc="-8" dirty="0">
                <a:latin typeface="TT Commons Light" panose="02000506030000020003" pitchFamily="50" charset="0"/>
                <a:cs typeface="TeXGyreAdventor"/>
              </a:rPr>
              <a:t> effectiveness.</a:t>
            </a:r>
            <a:r>
              <a:rPr lang="en-US" sz="1600" spc="42" dirty="0">
                <a:latin typeface="TT Commons Light" panose="02000506030000020003" pitchFamily="50" charset="0"/>
                <a:cs typeface="TeXGyreAdventor"/>
              </a:rPr>
              <a:t> </a:t>
            </a:r>
            <a:endParaRPr lang="en-US" sz="1600" dirty="0">
              <a:latin typeface="TT Commons Light" panose="02000506030000020003" pitchFamily="50" charset="0"/>
              <a:cs typeface="TeXGyreAdventor"/>
            </a:endParaRPr>
          </a:p>
          <a:p>
            <a:pPr marL="10054">
              <a:spcBef>
                <a:spcPts val="983"/>
              </a:spcBef>
              <a:tabLst>
                <a:tab pos="249757" algn="l"/>
              </a:tabLst>
            </a:pPr>
            <a:r>
              <a:rPr sz="1600" b="1" dirty="0" smtClean="0">
                <a:latin typeface="TT Commons Light" panose="02000506030000020003" pitchFamily="50" charset="0"/>
                <a:cs typeface="TeXGyreAdventor"/>
              </a:rPr>
              <a:t>Active </a:t>
            </a:r>
            <a:r>
              <a:rPr sz="1600" b="1" dirty="0">
                <a:latin typeface="TT Commons Light" panose="02000506030000020003" pitchFamily="50" charset="0"/>
                <a:cs typeface="TeXGyreAdventor"/>
              </a:rPr>
              <a:t>ingredients</a:t>
            </a:r>
            <a:r>
              <a:rPr sz="1600" b="1" spc="-4" dirty="0">
                <a:latin typeface="TT Commons Light" panose="02000506030000020003" pitchFamily="50" charset="0"/>
                <a:cs typeface="TeXGyreAdventor"/>
              </a:rPr>
              <a:t>: jojoba oil</a:t>
            </a:r>
            <a:r>
              <a:rPr sz="1600" spc="-4" dirty="0">
                <a:latin typeface="TT Commons Light" panose="02000506030000020003" pitchFamily="50" charset="0"/>
                <a:cs typeface="TeXGyreAdventor"/>
              </a:rPr>
              <a:t> pearls</a:t>
            </a:r>
            <a:r>
              <a:rPr sz="1600" dirty="0">
                <a:latin typeface="TT Commons Light" panose="02000506030000020003" pitchFamily="50" charset="0"/>
                <a:cs typeface="TeXGyreAdventor"/>
              </a:rPr>
              <a:t> and</a:t>
            </a:r>
            <a:r>
              <a:rPr sz="1600" spc="-8" dirty="0">
                <a:latin typeface="TT Commons Light" panose="02000506030000020003" pitchFamily="50" charset="0"/>
                <a:cs typeface="TeXGyreAdventor"/>
              </a:rPr>
              <a:t> soy proteins</a:t>
            </a:r>
            <a:r>
              <a:rPr sz="1600" dirty="0" smtClean="0">
                <a:latin typeface="TT Commons Light" panose="02000506030000020003" pitchFamily="50" charset="0"/>
                <a:cs typeface="TeXGyreAdventor"/>
              </a:rPr>
              <a:t>.</a:t>
            </a:r>
            <a:endParaRPr lang="es-ES" sz="1600" dirty="0" smtClean="0">
              <a:latin typeface="TT Commons Light" panose="02000506030000020003" pitchFamily="50" charset="0"/>
              <a:cs typeface="TeXGyreAdventor"/>
            </a:endParaRPr>
          </a:p>
          <a:p>
            <a:pPr marL="6350">
              <a:spcBef>
                <a:spcPts val="1483"/>
              </a:spcBef>
            </a:pPr>
            <a:r>
              <a:rPr lang="en-US" sz="1600" b="1" spc="-4" dirty="0">
                <a:latin typeface="TT Commons Light" panose="02000506030000020003" pitchFamily="50" charset="0"/>
                <a:cs typeface="TeXGyreAdventor"/>
              </a:rPr>
              <a:t>How to use it</a:t>
            </a:r>
            <a:r>
              <a:rPr lang="en-US" sz="1600" b="1" spc="8" dirty="0">
                <a:latin typeface="TT Commons Light" panose="02000506030000020003" pitchFamily="50" charset="0"/>
                <a:cs typeface="TeXGyreAdventor"/>
              </a:rPr>
              <a:t> </a:t>
            </a:r>
            <a:r>
              <a:rPr lang="en-US" sz="1600" b="1" spc="-8" dirty="0">
                <a:latin typeface="TT Commons Light" panose="02000506030000020003" pitchFamily="50" charset="0"/>
                <a:cs typeface="TeXGyreAdventor"/>
              </a:rPr>
              <a:t>:</a:t>
            </a:r>
            <a:endParaRPr lang="en-US" sz="1600" dirty="0">
              <a:latin typeface="TT Commons Light" panose="02000506030000020003" pitchFamily="50" charset="0"/>
              <a:cs typeface="TeXGyreAdventor"/>
            </a:endParaRPr>
          </a:p>
          <a:p>
            <a:pPr marL="16933" marR="4233">
              <a:spcBef>
                <a:spcPts val="4"/>
              </a:spcBef>
            </a:pPr>
            <a:r>
              <a:rPr lang="en-US" sz="1600" spc="-4" dirty="0">
                <a:latin typeface="TT Commons Light" panose="02000506030000020003" pitchFamily="50" charset="0"/>
                <a:cs typeface="TeXGyreAdventor"/>
              </a:rPr>
              <a:t>Apply</a:t>
            </a:r>
            <a:r>
              <a:rPr lang="en-US" sz="1600" b="1" spc="-8" dirty="0">
                <a:latin typeface="TT Commons Light" panose="02000506030000020003" pitchFamily="50" charset="0"/>
                <a:cs typeface="TeXGyreAdventor"/>
              </a:rPr>
              <a:t> as a bath</a:t>
            </a:r>
            <a:r>
              <a:rPr lang="en-US" sz="1600" b="1" spc="-4" dirty="0">
                <a:latin typeface="TT Commons Light" panose="02000506030000020003" pitchFamily="50" charset="0"/>
                <a:cs typeface="TeXGyreAdventor"/>
              </a:rPr>
              <a:t> gel</a:t>
            </a:r>
            <a:r>
              <a:rPr lang="en-US" sz="1600" b="1" spc="-8" dirty="0">
                <a:latin typeface="TT Commons Light" panose="02000506030000020003" pitchFamily="50" charset="0"/>
                <a:cs typeface="TeXGyreAdventor"/>
              </a:rPr>
              <a:t> on</a:t>
            </a:r>
            <a:r>
              <a:rPr lang="en-US" sz="1600" spc="-8" dirty="0">
                <a:latin typeface="TT Commons Light" panose="02000506030000020003" pitchFamily="50" charset="0"/>
                <a:cs typeface="TeXGyreAdventor"/>
              </a:rPr>
              <a:t> wet</a:t>
            </a:r>
            <a:r>
              <a:rPr lang="en-US" sz="1600" spc="-4" dirty="0">
                <a:latin typeface="TT Commons Light" panose="02000506030000020003" pitchFamily="50" charset="0"/>
                <a:cs typeface="TeXGyreAdventor"/>
              </a:rPr>
              <a:t> skin in the shower or</a:t>
            </a:r>
            <a:r>
              <a:rPr lang="en-US" sz="1600" dirty="0">
                <a:latin typeface="TT Commons Light" panose="02000506030000020003" pitchFamily="50" charset="0"/>
                <a:cs typeface="TeXGyreAdventor"/>
              </a:rPr>
              <a:t> bath,</a:t>
            </a:r>
            <a:r>
              <a:rPr lang="en-US" sz="1600" spc="-4" dirty="0">
                <a:latin typeface="TT Commons Light" panose="02000506030000020003" pitchFamily="50" charset="0"/>
                <a:cs typeface="TeXGyreAdventor"/>
              </a:rPr>
              <a:t> performing a circular </a:t>
            </a:r>
            <a:r>
              <a:rPr lang="en-US" sz="1600" spc="-8" dirty="0">
                <a:latin typeface="TT Commons Light" panose="02000506030000020003" pitchFamily="50" charset="0"/>
                <a:cs typeface="TeXGyreAdventor"/>
              </a:rPr>
              <a:t>massage</a:t>
            </a:r>
            <a:r>
              <a:rPr lang="en-US" sz="1600" spc="-4" dirty="0">
                <a:latin typeface="TT Commons Light" panose="02000506030000020003" pitchFamily="50" charset="0"/>
                <a:cs typeface="TeXGyreAdventor"/>
              </a:rPr>
              <a:t> of</a:t>
            </a:r>
            <a:r>
              <a:rPr lang="en-US" sz="1600" dirty="0">
                <a:latin typeface="TT Commons Light" panose="02000506030000020003" pitchFamily="50" charset="0"/>
                <a:cs typeface="TeXGyreAdventor"/>
              </a:rPr>
              <a:t> several minutes.</a:t>
            </a:r>
            <a:r>
              <a:rPr lang="en-US" sz="1600" spc="-8" dirty="0">
                <a:latin typeface="TT Commons Light" panose="02000506030000020003" pitchFamily="50" charset="0"/>
                <a:cs typeface="TeXGyreAdventor"/>
              </a:rPr>
              <a:t> For those</a:t>
            </a:r>
            <a:r>
              <a:rPr lang="en-US" sz="1600" spc="-4" dirty="0">
                <a:latin typeface="TT Commons Light" panose="02000506030000020003" pitchFamily="50" charset="0"/>
                <a:cs typeface="TeXGyreAdventor"/>
              </a:rPr>
              <a:t> areas</a:t>
            </a:r>
            <a:r>
              <a:rPr lang="en-US" sz="1600" b="1" spc="-8" dirty="0">
                <a:latin typeface="TT Commons Light" panose="02000506030000020003" pitchFamily="50" charset="0"/>
                <a:cs typeface="TeXGyreAdventor"/>
              </a:rPr>
              <a:t> where</a:t>
            </a:r>
            <a:r>
              <a:rPr lang="en-US" sz="1600" b="1" spc="-4" dirty="0">
                <a:latin typeface="TT Commons Light" panose="02000506030000020003" pitchFamily="50" charset="0"/>
                <a:cs typeface="TeXGyreAdventor"/>
              </a:rPr>
              <a:t> it is necessary</a:t>
            </a:r>
            <a:r>
              <a:rPr lang="en-US" sz="1600" b="1" spc="-8" dirty="0">
                <a:latin typeface="TT Commons Light" panose="02000506030000020003" pitchFamily="50" charset="0"/>
                <a:cs typeface="TeXGyreAdventor"/>
              </a:rPr>
              <a:t> to enhance</a:t>
            </a:r>
            <a:r>
              <a:rPr lang="en-US" sz="1600" b="1" spc="-4" dirty="0">
                <a:latin typeface="TT Commons Light" panose="02000506030000020003" pitchFamily="50" charset="0"/>
                <a:cs typeface="TeXGyreAdventor"/>
              </a:rPr>
              <a:t> the relaxing and exfoliating action</a:t>
            </a:r>
            <a:r>
              <a:rPr lang="en-US" sz="1600" b="1" spc="-8" dirty="0">
                <a:latin typeface="TT Commons Light" panose="02000506030000020003" pitchFamily="50" charset="0"/>
                <a:cs typeface="TeXGyreAdventor"/>
              </a:rPr>
              <a:t>,  apply</a:t>
            </a:r>
            <a:r>
              <a:rPr lang="en-US" sz="1600" b="1" spc="-4" dirty="0">
                <a:latin typeface="TT Commons Light" panose="02000506030000020003" pitchFamily="50" charset="0"/>
                <a:cs typeface="TeXGyreAdventor"/>
              </a:rPr>
              <a:t> with</a:t>
            </a:r>
            <a:r>
              <a:rPr lang="en-US" sz="1600" spc="-4" dirty="0">
                <a:latin typeface="TT Commons Light" panose="02000506030000020003" pitchFamily="50" charset="0"/>
                <a:cs typeface="TeXGyreAdventor"/>
              </a:rPr>
              <a:t> the</a:t>
            </a:r>
            <a:r>
              <a:rPr lang="en-US" sz="1600" b="1" spc="-4" dirty="0">
                <a:latin typeface="TT Commons Light" panose="02000506030000020003" pitchFamily="50" charset="0"/>
                <a:cs typeface="TeXGyreAdventor"/>
              </a:rPr>
              <a:t> help</a:t>
            </a:r>
            <a:r>
              <a:rPr lang="en-US" sz="1600" b="1" spc="-8" dirty="0">
                <a:latin typeface="TT Commons Light" panose="02000506030000020003" pitchFamily="50" charset="0"/>
                <a:cs typeface="TeXGyreAdventor"/>
              </a:rPr>
              <a:t> of</a:t>
            </a:r>
            <a:r>
              <a:rPr lang="en-US" sz="1600" b="1" spc="-4" dirty="0">
                <a:latin typeface="TT Commons Light" panose="02000506030000020003" pitchFamily="50" charset="0"/>
                <a:cs typeface="TeXGyreAdventor"/>
              </a:rPr>
              <a:t> a</a:t>
            </a:r>
            <a:r>
              <a:rPr lang="en-US" sz="1600" b="1" spc="-8" dirty="0">
                <a:latin typeface="TT Commons Light" panose="02000506030000020003" pitchFamily="50" charset="0"/>
                <a:cs typeface="TeXGyreAdventor"/>
              </a:rPr>
              <a:t> hard sponge or mitten</a:t>
            </a:r>
            <a:r>
              <a:rPr lang="en-US" sz="1600" b="1" spc="-4" dirty="0">
                <a:latin typeface="TT Commons Light" panose="02000506030000020003" pitchFamily="50" charset="0"/>
                <a:cs typeface="TeXGyreAdventor"/>
              </a:rPr>
              <a:t>. </a:t>
            </a:r>
            <a:r>
              <a:rPr lang="en-US" sz="1600" b="1" spc="-8" dirty="0">
                <a:latin typeface="TT Commons Light" panose="02000506030000020003" pitchFamily="50" charset="0"/>
                <a:cs typeface="TeXGyreAdventor"/>
              </a:rPr>
              <a:t>Use</a:t>
            </a:r>
            <a:r>
              <a:rPr lang="en-US" sz="1600" b="1" spc="-4" dirty="0">
                <a:latin typeface="TT Commons Light" panose="02000506030000020003" pitchFamily="50" charset="0"/>
                <a:cs typeface="TeXGyreAdventor"/>
              </a:rPr>
              <a:t> daily</a:t>
            </a:r>
            <a:r>
              <a:rPr lang="en-US" sz="1600" spc="-4" dirty="0">
                <a:latin typeface="TT Commons Light" panose="02000506030000020003" pitchFamily="50" charset="0"/>
                <a:cs typeface="TeXGyreAdventor"/>
              </a:rPr>
              <a:t> or</a:t>
            </a:r>
            <a:r>
              <a:rPr lang="en-US" sz="1600" dirty="0">
                <a:latin typeface="TT Commons Light" panose="02000506030000020003" pitchFamily="50" charset="0"/>
                <a:cs typeface="TeXGyreAdventor"/>
              </a:rPr>
              <a:t> on</a:t>
            </a:r>
            <a:r>
              <a:rPr lang="en-US" sz="1600" b="1" spc="-4" dirty="0">
                <a:latin typeface="TT Commons Light" panose="02000506030000020003" pitchFamily="50" charset="0"/>
                <a:cs typeface="TeXGyreAdventor"/>
              </a:rPr>
              <a:t> alternate days,  de</a:t>
            </a:r>
            <a:r>
              <a:rPr lang="en-US" sz="1600" spc="-4" dirty="0">
                <a:latin typeface="TT Commons Light" panose="02000506030000020003" pitchFamily="50" charset="0"/>
                <a:cs typeface="TeXGyreAdventor"/>
              </a:rPr>
              <a:t>pending</a:t>
            </a:r>
            <a:r>
              <a:rPr lang="en-US" sz="1600" spc="-8" dirty="0">
                <a:latin typeface="TT Commons Light" panose="02000506030000020003" pitchFamily="50" charset="0"/>
                <a:cs typeface="TeXGyreAdventor"/>
              </a:rPr>
              <a:t> on the</a:t>
            </a:r>
            <a:r>
              <a:rPr lang="en-US" sz="1600" spc="-4" dirty="0">
                <a:latin typeface="TT Commons Light" panose="02000506030000020003" pitchFamily="50" charset="0"/>
                <a:cs typeface="TeXGyreAdventor"/>
              </a:rPr>
              <a:t> type</a:t>
            </a:r>
            <a:r>
              <a:rPr lang="en-US" sz="1600" spc="-8" dirty="0">
                <a:latin typeface="TT Commons Light" panose="02000506030000020003" pitchFamily="50" charset="0"/>
                <a:cs typeface="TeXGyreAdventor"/>
              </a:rPr>
              <a:t> of skin</a:t>
            </a:r>
            <a:r>
              <a:rPr lang="en-US" sz="1600" dirty="0">
                <a:latin typeface="TT Commons Light" panose="02000506030000020003" pitchFamily="50" charset="0"/>
                <a:cs typeface="TeXGyreAdventor"/>
              </a:rPr>
              <a:t>.</a:t>
            </a:r>
            <a:r>
              <a:rPr lang="en-US" sz="1600" spc="33" dirty="0">
                <a:latin typeface="TT Commons Light" panose="02000506030000020003" pitchFamily="50" charset="0"/>
                <a:cs typeface="TeXGyreAdventor"/>
              </a:rPr>
              <a:t> </a:t>
            </a:r>
            <a:endParaRPr lang="en-US" sz="1600" dirty="0">
              <a:latin typeface="TT Commons Light" panose="02000506030000020003" pitchFamily="50" charset="0"/>
              <a:cs typeface="TeXGyreAdventor"/>
            </a:endParaRPr>
          </a:p>
          <a:p>
            <a:pPr marL="10054">
              <a:spcBef>
                <a:spcPts val="983"/>
              </a:spcBef>
              <a:tabLst>
                <a:tab pos="249757" algn="l"/>
              </a:tabLst>
            </a:pPr>
            <a:endParaRPr sz="1600" dirty="0">
              <a:latin typeface="TT Commons Light" panose="02000506030000020003" pitchFamily="50" charset="0"/>
              <a:cs typeface="TeXGyreAdventor"/>
            </a:endParaRPr>
          </a:p>
        </p:txBody>
      </p:sp>
      <p:sp>
        <p:nvSpPr>
          <p:cNvPr id="13" name="Título 8"/>
          <p:cNvSpPr>
            <a:spLocks noGrp="1"/>
          </p:cNvSpPr>
          <p:nvPr>
            <p:ph type="title"/>
          </p:nvPr>
        </p:nvSpPr>
        <p:spPr>
          <a:xfrm>
            <a:off x="698500" y="445037"/>
            <a:ext cx="2933495" cy="332399"/>
          </a:xfrm>
        </p:spPr>
        <p:txBody>
          <a:bodyPr>
            <a:normAutofit fontScale="90322"/>
          </a:bodyPr>
          <a:lstStyle/>
          <a:p>
            <a:r>
              <a:rPr lang="es-ES" sz="2400" spc="300" dirty="0" err="1" smtClean="0">
                <a:latin typeface="Bebas Neue Regular" panose="00000500000000000000" pitchFamily="50" charset="0"/>
              </a:rPr>
              <a:t>Products</a:t>
            </a:r>
            <a:r>
              <a:rPr lang="es-ES" sz="2400" spc="300" dirty="0" smtClean="0">
                <a:latin typeface="Bebas Neue Regular" panose="00000500000000000000" pitchFamily="50" charset="0"/>
              </a:rPr>
              <a:t>: light skin</a:t>
            </a:r>
            <a:endParaRPr lang="es-ES" sz="2400" spc="300" dirty="0">
              <a:latin typeface="Bebas Neue Regular" panose="00000500000000000000" pitchFamily="50" charset="0"/>
            </a:endParaRPr>
          </a:p>
        </p:txBody>
      </p:sp>
      <p:grpSp>
        <p:nvGrpSpPr>
          <p:cNvPr id="14" name="object 2"/>
          <p:cNvGrpSpPr/>
          <p:nvPr/>
        </p:nvGrpSpPr>
        <p:grpSpPr>
          <a:xfrm>
            <a:off x="639827" y="4774099"/>
            <a:ext cx="1849373" cy="452438"/>
            <a:chOff x="213338" y="6315450"/>
            <a:chExt cx="3895725" cy="542925"/>
          </a:xfrm>
        </p:grpSpPr>
        <p:sp>
          <p:nvSpPr>
            <p:cNvPr id="15" name="object 3"/>
            <p:cNvSpPr/>
            <p:nvPr/>
          </p:nvSpPr>
          <p:spPr>
            <a:xfrm>
              <a:off x="213338" y="6359534"/>
              <a:ext cx="3895386" cy="451235"/>
            </a:xfrm>
            <a:prstGeom prst="rect">
              <a:avLst/>
            </a:prstGeom>
            <a:blipFill>
              <a:blip r:embed="rId2" cstate="print"/>
              <a:stretch>
                <a:fillRect/>
              </a:stretch>
            </a:blipFill>
          </p:spPr>
          <p:txBody>
            <a:bodyPr wrap="square" lIns="0" tIns="0" rIns="0" bIns="0" rtlCol="0"/>
            <a:lstStyle/>
            <a:p>
              <a:endParaRPr sz="1250"/>
            </a:p>
          </p:txBody>
        </p:sp>
        <p:sp>
          <p:nvSpPr>
            <p:cNvPr id="16" name="object 4"/>
            <p:cNvSpPr/>
            <p:nvPr/>
          </p:nvSpPr>
          <p:spPr>
            <a:xfrm>
              <a:off x="1507235" y="6315450"/>
              <a:ext cx="1304544" cy="542545"/>
            </a:xfrm>
            <a:prstGeom prst="rect">
              <a:avLst/>
            </a:prstGeom>
            <a:blipFill>
              <a:blip r:embed="rId3" cstate="print"/>
              <a:stretch>
                <a:fillRect/>
              </a:stretch>
            </a:blipFill>
          </p:spPr>
          <p:txBody>
            <a:bodyPr wrap="square" lIns="0" tIns="0" rIns="0" bIns="0" rtlCol="0"/>
            <a:lstStyle/>
            <a:p>
              <a:endParaRPr sz="1250"/>
            </a:p>
          </p:txBody>
        </p:sp>
        <p:sp>
          <p:nvSpPr>
            <p:cNvPr id="17" name="object 5"/>
            <p:cNvSpPr/>
            <p:nvPr/>
          </p:nvSpPr>
          <p:spPr>
            <a:xfrm>
              <a:off x="263651" y="6390132"/>
              <a:ext cx="3799332" cy="347472"/>
            </a:xfrm>
            <a:prstGeom prst="rect">
              <a:avLst/>
            </a:prstGeom>
            <a:blipFill>
              <a:blip r:embed="rId4" cstate="print"/>
              <a:stretch>
                <a:fillRect/>
              </a:stretch>
            </a:blipFill>
          </p:spPr>
          <p:txBody>
            <a:bodyPr wrap="square" lIns="0" tIns="0" rIns="0" bIns="0" rtlCol="0"/>
            <a:lstStyle/>
            <a:p>
              <a:endParaRPr sz="1250"/>
            </a:p>
          </p:txBody>
        </p:sp>
      </p:grpSp>
      <p:sp>
        <p:nvSpPr>
          <p:cNvPr id="18" name="object 6"/>
          <p:cNvSpPr txBox="1"/>
          <p:nvPr/>
        </p:nvSpPr>
        <p:spPr>
          <a:xfrm>
            <a:off x="1099886" y="4816387"/>
            <a:ext cx="855914"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Ligth</a:t>
            </a:r>
            <a:r>
              <a:rPr lang="es-ES" dirty="0" smtClean="0">
                <a:solidFill>
                  <a:srgbClr val="FFFFFF"/>
                </a:solidFill>
                <a:latin typeface="Bebas Neue Regular" panose="00000500000000000000" pitchFamily="50" charset="0"/>
                <a:cs typeface="Carlito"/>
              </a:rPr>
              <a:t> skin</a:t>
            </a:r>
            <a:endParaRPr dirty="0">
              <a:latin typeface="Bebas Neue Regular" panose="00000500000000000000" pitchFamily="50" charset="0"/>
              <a:cs typeface="Carlito"/>
            </a:endParaRPr>
          </a:p>
        </p:txBody>
      </p:sp>
      <p:sp>
        <p:nvSpPr>
          <p:cNvPr id="10" name="object 10"/>
          <p:cNvSpPr/>
          <p:nvPr/>
        </p:nvSpPr>
        <p:spPr>
          <a:xfrm>
            <a:off x="781115" y="1181100"/>
            <a:ext cx="1384132" cy="3416104"/>
          </a:xfrm>
          <a:prstGeom prst="rect">
            <a:avLst/>
          </a:prstGeom>
          <a:blipFill>
            <a:blip r:embed="rId5" cstate="print"/>
            <a:stretch>
              <a:fillRect/>
            </a:stretch>
          </a:blipFill>
        </p:spPr>
        <p:txBody>
          <a:bodyPr wrap="square" lIns="0" tIns="0" rIns="0" bIns="0" rtlCol="0"/>
          <a:lstStyle/>
          <a:p>
            <a:endParaRPr sz="125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413000" y="1242906"/>
            <a:ext cx="6477000" cy="3250035"/>
          </a:xfrm>
          <a:prstGeom prst="rect">
            <a:avLst/>
          </a:prstGeom>
        </p:spPr>
        <p:txBody>
          <a:bodyPr vert="horz" wrap="square" lIns="0" tIns="10583" rIns="0" bIns="0" rtlCol="0">
            <a:spAutoFit/>
          </a:bodyPr>
          <a:lstStyle/>
          <a:p>
            <a:pPr marL="10054" marR="5821">
              <a:spcBef>
                <a:spcPts val="83"/>
              </a:spcBef>
              <a:tabLst>
                <a:tab pos="249757" algn="l"/>
                <a:tab pos="1528172" algn="l"/>
                <a:tab pos="2379038" algn="l"/>
                <a:tab pos="3541042" algn="l"/>
                <a:tab pos="4280258" algn="l"/>
                <a:tab pos="4670238" algn="l"/>
                <a:tab pos="5443849" algn="l"/>
                <a:tab pos="6435468" algn="l"/>
                <a:tab pos="6825977" algn="l"/>
                <a:tab pos="7327607" algn="l"/>
              </a:tabLst>
            </a:pPr>
            <a:r>
              <a:rPr lang="en-US" sz="1600" b="1" spc="-4" dirty="0">
                <a:latin typeface="TT Commons Light" panose="02000506030000020003" pitchFamily="50" charset="0"/>
                <a:cs typeface="TeXGyreAdventor"/>
              </a:rPr>
              <a:t>Body moisturizing cream</a:t>
            </a:r>
            <a:r>
              <a:rPr lang="en-US" sz="1600" spc="-4" dirty="0">
                <a:latin typeface="TT Commons Light" panose="02000506030000020003" pitchFamily="50" charset="0"/>
                <a:cs typeface="TeXGyreAdventor"/>
              </a:rPr>
              <a:t> slowing</a:t>
            </a:r>
            <a:r>
              <a:rPr lang="en-US" sz="1600" spc="-8" dirty="0">
                <a:latin typeface="TT Commons Light" panose="02000506030000020003" pitchFamily="50" charset="0"/>
                <a:cs typeface="TeXGyreAdventor"/>
              </a:rPr>
              <a:t> the skin</a:t>
            </a:r>
            <a:r>
              <a:rPr lang="en-US" sz="1600" dirty="0">
                <a:latin typeface="TT Commons Light" panose="02000506030000020003" pitchFamily="50" charset="0"/>
                <a:cs typeface="TeXGyreAdventor"/>
              </a:rPr>
              <a:t> aging</a:t>
            </a:r>
            <a:r>
              <a:rPr lang="en-US" sz="1600" spc="-4" dirty="0">
                <a:latin typeface="TT Commons Light" panose="02000506030000020003" pitchFamily="50" charset="0"/>
                <a:cs typeface="TeXGyreAdventor"/>
              </a:rPr>
              <a:t> process</a:t>
            </a:r>
            <a:r>
              <a:rPr lang="en-US" sz="1600" dirty="0">
                <a:latin typeface="TT Commons Light" panose="02000506030000020003" pitchFamily="50" charset="0"/>
                <a:cs typeface="TeXGyreAdventor"/>
              </a:rPr>
              <a:t> </a:t>
            </a:r>
          </a:p>
          <a:p>
            <a:pPr marL="10054" marR="5821">
              <a:spcBef>
                <a:spcPts val="83"/>
              </a:spcBef>
              <a:tabLst>
                <a:tab pos="249757" algn="l"/>
                <a:tab pos="1528172" algn="l"/>
                <a:tab pos="2379038" algn="l"/>
                <a:tab pos="3541042" algn="l"/>
                <a:tab pos="4280258" algn="l"/>
                <a:tab pos="4670238" algn="l"/>
                <a:tab pos="5443849" algn="l"/>
                <a:tab pos="6435468" algn="l"/>
                <a:tab pos="6825977" algn="l"/>
                <a:tab pos="7327607" algn="l"/>
              </a:tabLst>
            </a:pPr>
            <a:endParaRPr lang="es-ES" sz="1600" b="1" dirty="0" smtClean="0">
              <a:latin typeface="TT Commons Light" panose="02000506030000020003" pitchFamily="50" charset="0"/>
              <a:cs typeface="TeXGyreAdventor"/>
            </a:endParaRPr>
          </a:p>
          <a:p>
            <a:pPr marL="10054" marR="5821">
              <a:spcBef>
                <a:spcPts val="83"/>
              </a:spcBef>
              <a:tabLst>
                <a:tab pos="249757" algn="l"/>
                <a:tab pos="1528172" algn="l"/>
                <a:tab pos="2379038" algn="l"/>
                <a:tab pos="3541042" algn="l"/>
                <a:tab pos="4280258" algn="l"/>
                <a:tab pos="4670238" algn="l"/>
                <a:tab pos="5443849" algn="l"/>
                <a:tab pos="6435468" algn="l"/>
                <a:tab pos="6825977" algn="l"/>
                <a:tab pos="7327607" algn="l"/>
              </a:tabLst>
            </a:pPr>
            <a:r>
              <a:rPr sz="1600" b="1" dirty="0" smtClean="0">
                <a:latin typeface="TT Commons Light" panose="02000506030000020003" pitchFamily="50" charset="0"/>
                <a:cs typeface="TeXGyreAdventor"/>
              </a:rPr>
              <a:t>Active</a:t>
            </a:r>
            <a:r>
              <a:rPr sz="1600" b="1" spc="-4" dirty="0" smtClean="0">
                <a:latin typeface="TT Commons Light" panose="02000506030000020003" pitchFamily="50" charset="0"/>
                <a:cs typeface="TeXGyreAdventor"/>
              </a:rPr>
              <a:t> ingredients:</a:t>
            </a:r>
            <a:r>
              <a:rPr lang="es-ES" sz="1600" b="1" dirty="0">
                <a:latin typeface="TT Commons Light" panose="02000506030000020003" pitchFamily="50" charset="0"/>
                <a:cs typeface="TeXGyreAdventor"/>
              </a:rPr>
              <a:t> </a:t>
            </a:r>
            <a:r>
              <a:rPr sz="1600" spc="-12" dirty="0" err="1" smtClean="0">
                <a:latin typeface="TT Commons Light" panose="02000506030000020003" pitchFamily="50" charset="0"/>
                <a:cs typeface="TeXGyreAdventor"/>
              </a:rPr>
              <a:t>esq</a:t>
            </a:r>
            <a:r>
              <a:rPr sz="1600" spc="-4" dirty="0" err="1" smtClean="0">
                <a:latin typeface="TT Commons Light" panose="02000506030000020003" pitchFamily="50" charset="0"/>
                <a:cs typeface="TeXGyreAdventor"/>
              </a:rPr>
              <a:t>ualeno</a:t>
            </a:r>
            <a:r>
              <a:rPr sz="1600" spc="-4" dirty="0" smtClean="0">
                <a:latin typeface="TT Commons Light" panose="02000506030000020003" pitchFamily="50" charset="0"/>
                <a:cs typeface="TeXGyreAdventor"/>
              </a:rPr>
              <a:t>,</a:t>
            </a:r>
            <a:r>
              <a:rPr lang="es-ES" sz="1600" dirty="0">
                <a:latin typeface="TT Commons Light" panose="02000506030000020003" pitchFamily="50" charset="0"/>
                <a:cs typeface="TeXGyreAdventor"/>
              </a:rPr>
              <a:t> </a:t>
            </a:r>
            <a:r>
              <a:rPr sz="1600" spc="-8" dirty="0" smtClean="0">
                <a:latin typeface="TT Commons Light" panose="02000506030000020003" pitchFamily="50" charset="0"/>
                <a:cs typeface="TeXGyreAdventor"/>
              </a:rPr>
              <a:t>jojob</a:t>
            </a:r>
            <a:r>
              <a:rPr sz="1600" spc="4" dirty="0" smtClean="0">
                <a:latin typeface="TT Commons Light" panose="02000506030000020003" pitchFamily="50" charset="0"/>
                <a:cs typeface="TeXGyreAdventor"/>
              </a:rPr>
              <a:t>a</a:t>
            </a:r>
            <a:r>
              <a:rPr sz="1600" spc="17" dirty="0" smtClean="0">
                <a:latin typeface="TT Commons Light" panose="02000506030000020003" pitchFamily="50" charset="0"/>
                <a:cs typeface="TeXGyreAdventor"/>
              </a:rPr>
              <a:t> oil</a:t>
            </a:r>
            <a:r>
              <a:rPr lang="es-ES" sz="1600" dirty="0">
                <a:latin typeface="TT Commons Light" panose="02000506030000020003" pitchFamily="50" charset="0"/>
                <a:cs typeface="TeXGyreAdventor"/>
              </a:rPr>
              <a:t> </a:t>
            </a:r>
            <a:r>
              <a:rPr sz="1600" dirty="0" smtClean="0">
                <a:latin typeface="TT Commons Light" panose="02000506030000020003" pitchFamily="50" charset="0"/>
                <a:cs typeface="TeXGyreAdventor"/>
              </a:rPr>
              <a:t>,</a:t>
            </a:r>
            <a:r>
              <a:rPr sz="1600" spc="-8" dirty="0" smtClean="0">
                <a:latin typeface="TT Commons Light" panose="02000506030000020003" pitchFamily="50" charset="0"/>
                <a:cs typeface="TeXGyreAdventor"/>
              </a:rPr>
              <a:t> soy</a:t>
            </a:r>
            <a:r>
              <a:rPr lang="es-ES" sz="1600" dirty="0">
                <a:latin typeface="TT Commons Light" panose="02000506030000020003" pitchFamily="50" charset="0"/>
                <a:cs typeface="TeXGyreAdventor"/>
              </a:rPr>
              <a:t> </a:t>
            </a:r>
            <a:r>
              <a:rPr sz="1600" dirty="0" smtClean="0">
                <a:latin typeface="TT Commons Light" panose="02000506030000020003" pitchFamily="50" charset="0"/>
                <a:cs typeface="TeXGyreAdventor"/>
              </a:rPr>
              <a:t>prote</a:t>
            </a:r>
            <a:r>
              <a:rPr sz="1600" spc="4" dirty="0" smtClean="0">
                <a:latin typeface="TT Commons Light" panose="02000506030000020003" pitchFamily="50" charset="0"/>
                <a:cs typeface="TeXGyreAdventor"/>
              </a:rPr>
              <a:t>ins</a:t>
            </a:r>
            <a:r>
              <a:rPr lang="es-ES" sz="1600" dirty="0" smtClean="0">
                <a:latin typeface="TT Commons Light" panose="02000506030000020003" pitchFamily="50" charset="0"/>
                <a:cs typeface="TeXGyreAdventor"/>
              </a:rPr>
              <a:t>  </a:t>
            </a:r>
            <a:r>
              <a:rPr sz="1600" spc="-4" dirty="0" err="1" smtClean="0">
                <a:latin typeface="TT Commons Light" panose="02000506030000020003" pitchFamily="50" charset="0"/>
                <a:cs typeface="TeXGyreAdventor"/>
              </a:rPr>
              <a:t>and</a:t>
            </a:r>
            <a:r>
              <a:rPr sz="1600" spc="-8" dirty="0" err="1" smtClean="0">
                <a:latin typeface="TT Commons Light" panose="02000506030000020003" pitchFamily="50" charset="0"/>
                <a:cs typeface="TeXGyreAdventor"/>
              </a:rPr>
              <a:t> extract</a:t>
            </a:r>
            <a:r>
              <a:rPr sz="1600" spc="4" dirty="0" err="1" smtClean="0">
                <a:latin typeface="TT Commons Light" panose="02000506030000020003" pitchFamily="50" charset="0"/>
                <a:cs typeface="TeXGyreAdventor"/>
              </a:rPr>
              <a:t> of</a:t>
            </a:r>
            <a:r>
              <a:rPr lang="es-ES" sz="1600" dirty="0" smtClean="0">
                <a:latin typeface="TT Commons Light" panose="02000506030000020003" pitchFamily="50" charset="0"/>
                <a:cs typeface="TeXGyreAdventor"/>
              </a:rPr>
              <a:t> </a:t>
            </a:r>
            <a:r>
              <a:rPr sz="1600" dirty="0">
                <a:latin typeface="TT Commons Light" panose="02000506030000020003" pitchFamily="50" charset="0"/>
                <a:cs typeface="TeXGyreAdventor"/>
              </a:rPr>
              <a:t> Beech sprouts</a:t>
            </a:r>
            <a:r>
              <a:rPr sz="1600" spc="-8" dirty="0">
                <a:latin typeface="TT Commons Light" panose="02000506030000020003" pitchFamily="50" charset="0"/>
                <a:cs typeface="TeXGyreAdventor"/>
              </a:rPr>
              <a:t>.</a:t>
            </a:r>
            <a:r>
              <a:rPr sz="1600" spc="58" dirty="0">
                <a:latin typeface="TT Commons Light" panose="02000506030000020003" pitchFamily="50" charset="0"/>
                <a:cs typeface="TeXGyreAdventor"/>
              </a:rPr>
              <a:t> </a:t>
            </a:r>
            <a:endParaRPr lang="es-ES" sz="1600" spc="58" dirty="0" smtClean="0">
              <a:latin typeface="TT Commons Light" panose="02000506030000020003" pitchFamily="50" charset="0"/>
              <a:cs typeface="TeXGyreAdventor"/>
            </a:endParaRPr>
          </a:p>
          <a:p>
            <a:pPr marL="10054" marR="5821">
              <a:spcBef>
                <a:spcPts val="83"/>
              </a:spcBef>
              <a:tabLst>
                <a:tab pos="249757" algn="l"/>
                <a:tab pos="1528172" algn="l"/>
                <a:tab pos="2379038" algn="l"/>
                <a:tab pos="3541042" algn="l"/>
                <a:tab pos="4280258" algn="l"/>
                <a:tab pos="4670238" algn="l"/>
                <a:tab pos="5443849" algn="l"/>
                <a:tab pos="6435468" algn="l"/>
                <a:tab pos="6825977" algn="l"/>
                <a:tab pos="7327607" algn="l"/>
              </a:tabLst>
            </a:pPr>
            <a:endParaRPr sz="1600" dirty="0">
              <a:latin typeface="TT Commons Light" panose="02000506030000020003" pitchFamily="50" charset="0"/>
              <a:cs typeface="TeXGyreAdventor"/>
            </a:endParaRPr>
          </a:p>
          <a:p>
            <a:pPr marL="10054" marR="4233">
              <a:tabLst>
                <a:tab pos="249757" algn="l"/>
              </a:tabLst>
            </a:pPr>
            <a:r>
              <a:rPr sz="1600" b="1" spc="-8" dirty="0" smtClean="0">
                <a:latin typeface="TT Commons Light" panose="02000506030000020003" pitchFamily="50" charset="0"/>
                <a:cs typeface="TeXGyreAdventor"/>
              </a:rPr>
              <a:t>Action</a:t>
            </a:r>
            <a:r>
              <a:rPr lang="es-ES" sz="1600" b="1" spc="-8" dirty="0" smtClean="0">
                <a:latin typeface="TT Commons Light" panose="02000506030000020003" pitchFamily="50" charset="0"/>
                <a:cs typeface="TeXGyreAdventor"/>
              </a:rPr>
              <a:t>: </a:t>
            </a:r>
            <a:endParaRPr sz="1600" dirty="0">
              <a:latin typeface="TT Commons Light" panose="02000506030000020003" pitchFamily="50" charset="0"/>
              <a:cs typeface="TeXGyreAdventor"/>
            </a:endParaRPr>
          </a:p>
          <a:p>
            <a:pPr marL="89426" marR="88896">
              <a:spcBef>
                <a:spcPts val="4"/>
              </a:spcBef>
            </a:pPr>
            <a:r>
              <a:rPr lang="es-ES" sz="1600" spc="-4" dirty="0" err="1" smtClean="0">
                <a:latin typeface="TT Commons Light" panose="02000506030000020003" pitchFamily="50" charset="0"/>
                <a:cs typeface="TeXGyreAdventor"/>
              </a:rPr>
              <a:t>It</a:t>
            </a:r>
            <a:r>
              <a:rPr lang="es-ES" sz="1600" spc="-4" dirty="0" smtClean="0">
                <a:latin typeface="TT Commons Light" panose="02000506030000020003" pitchFamily="50" charset="0"/>
                <a:cs typeface="TeXGyreAdventor"/>
              </a:rPr>
              <a:t> </a:t>
            </a:r>
            <a:r>
              <a:rPr sz="1600" b="1" spc="-4" dirty="0" smtClean="0">
                <a:latin typeface="TT Commons Light" panose="02000506030000020003" pitchFamily="50" charset="0"/>
                <a:cs typeface="TeXGyreAdventor"/>
              </a:rPr>
              <a:t>prepare</a:t>
            </a:r>
            <a:r>
              <a:rPr lang="es-ES" sz="1600" b="1" spc="-4" dirty="0" smtClean="0">
                <a:latin typeface="TT Commons Light" panose="02000506030000020003" pitchFamily="50" charset="0"/>
                <a:cs typeface="TeXGyreAdventor"/>
              </a:rPr>
              <a:t>s</a:t>
            </a:r>
            <a:r>
              <a:rPr sz="1600" b="1" spc="-4" dirty="0" smtClean="0">
                <a:latin typeface="TT Commons Light" panose="02000506030000020003" pitchFamily="50" charset="0"/>
                <a:cs typeface="TeXGyreAdventor"/>
              </a:rPr>
              <a:t>,</a:t>
            </a:r>
            <a:r>
              <a:rPr sz="1600" b="1" spc="-8" dirty="0" smtClean="0">
                <a:latin typeface="TT Commons Light" panose="02000506030000020003" pitchFamily="50" charset="0"/>
                <a:cs typeface="TeXGyreAdventor"/>
              </a:rPr>
              <a:t> protect</a:t>
            </a:r>
            <a:r>
              <a:rPr lang="es-ES" sz="1600" b="1" spc="-8" dirty="0" smtClean="0">
                <a:latin typeface="TT Commons Light" panose="02000506030000020003" pitchFamily="50" charset="0"/>
                <a:cs typeface="TeXGyreAdventor"/>
              </a:rPr>
              <a:t>s</a:t>
            </a:r>
            <a:r>
              <a:rPr sz="1600" b="1" spc="-4" dirty="0" smtClean="0">
                <a:latin typeface="TT Commons Light" panose="02000506030000020003" pitchFamily="50" charset="0"/>
                <a:cs typeface="TeXGyreAdventor"/>
              </a:rPr>
              <a:t> </a:t>
            </a:r>
            <a:r>
              <a:rPr sz="1600" b="1" spc="-4" dirty="0">
                <a:latin typeface="TT Commons Light" panose="02000506030000020003" pitchFamily="50" charset="0"/>
                <a:cs typeface="TeXGyreAdventor"/>
              </a:rPr>
              <a:t>and </a:t>
            </a:r>
            <a:r>
              <a:rPr sz="1600" b="1" spc="-4" dirty="0" smtClean="0">
                <a:latin typeface="TT Commons Light" panose="02000506030000020003" pitchFamily="50" charset="0"/>
                <a:cs typeface="TeXGyreAdventor"/>
              </a:rPr>
              <a:t>improve</a:t>
            </a:r>
            <a:r>
              <a:rPr lang="es-ES" sz="1600" b="1" spc="-4" dirty="0" smtClean="0">
                <a:latin typeface="TT Commons Light" panose="02000506030000020003" pitchFamily="50" charset="0"/>
                <a:cs typeface="TeXGyreAdventor"/>
              </a:rPr>
              <a:t>s</a:t>
            </a:r>
            <a:r>
              <a:rPr sz="1600" b="1" spc="-4" dirty="0" smtClean="0">
                <a:latin typeface="TT Commons Light" panose="02000506030000020003" pitchFamily="50" charset="0"/>
                <a:cs typeface="TeXGyreAdventor"/>
              </a:rPr>
              <a:t> </a:t>
            </a:r>
            <a:r>
              <a:rPr sz="1600" b="1" spc="-4" dirty="0">
                <a:latin typeface="TT Commons Light" panose="02000506030000020003" pitchFamily="50" charset="0"/>
                <a:cs typeface="TeXGyreAdventor"/>
              </a:rPr>
              <a:t>the</a:t>
            </a:r>
            <a:r>
              <a:rPr sz="1600" b="1" spc="-8" dirty="0">
                <a:latin typeface="TT Commons Light" panose="02000506030000020003" pitchFamily="50" charset="0"/>
                <a:cs typeface="TeXGyreAdventor"/>
              </a:rPr>
              <a:t> elasticity</a:t>
            </a:r>
            <a:r>
              <a:rPr sz="1600" b="1" spc="-4" dirty="0">
                <a:latin typeface="TT Commons Light" panose="02000506030000020003" pitchFamily="50" charset="0"/>
                <a:cs typeface="TeXGyreAdventor"/>
              </a:rPr>
              <a:t> of the skin</a:t>
            </a:r>
            <a:r>
              <a:rPr sz="1600" spc="-4" dirty="0">
                <a:latin typeface="TT Commons Light" panose="02000506030000020003" pitchFamily="50" charset="0"/>
                <a:cs typeface="TeXGyreAdventor"/>
              </a:rPr>
              <a:t>, slowing the</a:t>
            </a:r>
            <a:r>
              <a:rPr sz="1600" spc="-8" dirty="0">
                <a:latin typeface="TT Commons Light" panose="02000506030000020003" pitchFamily="50" charset="0"/>
                <a:cs typeface="TeXGyreAdventor"/>
              </a:rPr>
              <a:t> process of</a:t>
            </a:r>
            <a:r>
              <a:rPr sz="1600" spc="-4" dirty="0">
                <a:latin typeface="TT Commons Light" panose="02000506030000020003" pitchFamily="50" charset="0"/>
                <a:cs typeface="TeXGyreAdventor"/>
              </a:rPr>
              <a:t> skin aging. Its</a:t>
            </a:r>
            <a:r>
              <a:rPr sz="1600" spc="-8" dirty="0">
                <a:latin typeface="TT Commons Light" panose="02000506030000020003" pitchFamily="50" charset="0"/>
                <a:cs typeface="TeXGyreAdventor"/>
              </a:rPr>
              <a:t> soft</a:t>
            </a:r>
            <a:r>
              <a:rPr sz="1600" spc="-4" dirty="0">
                <a:latin typeface="TT Commons Light" panose="02000506030000020003" pitchFamily="50" charset="0"/>
                <a:cs typeface="TeXGyreAdventor"/>
              </a:rPr>
              <a:t> texture</a:t>
            </a:r>
            <a:r>
              <a:rPr sz="1600" b="1" spc="-4" dirty="0">
                <a:latin typeface="TT Commons Light" panose="02000506030000020003" pitchFamily="50" charset="0"/>
                <a:cs typeface="TeXGyreAdventor"/>
              </a:rPr>
              <a:t> respects all skin</a:t>
            </a:r>
            <a:r>
              <a:rPr sz="1600" b="1" spc="-8" dirty="0">
                <a:latin typeface="TT Commons Light" panose="02000506030000020003" pitchFamily="50" charset="0"/>
                <a:cs typeface="TeXGyreAdventor"/>
              </a:rPr>
              <a:t> types and</a:t>
            </a:r>
            <a:r>
              <a:rPr sz="1600" b="1" spc="-4" dirty="0">
                <a:latin typeface="TT Commons Light" panose="02000506030000020003" pitchFamily="50" charset="0"/>
                <a:cs typeface="TeXGyreAdventor"/>
              </a:rPr>
              <a:t> with a</a:t>
            </a:r>
            <a:r>
              <a:rPr sz="1600" b="1" spc="-8" dirty="0">
                <a:latin typeface="TT Commons Light" panose="02000506030000020003" pitchFamily="50" charset="0"/>
                <a:cs typeface="TeXGyreAdventor"/>
              </a:rPr>
              <a:t> pleasant</a:t>
            </a:r>
            <a:r>
              <a:rPr sz="1600" b="1" spc="75" dirty="0">
                <a:latin typeface="TT Commons Light" panose="02000506030000020003" pitchFamily="50" charset="0"/>
                <a:cs typeface="TeXGyreAdventor"/>
              </a:rPr>
              <a:t> </a:t>
            </a:r>
            <a:r>
              <a:rPr sz="1600" b="1" spc="-4" dirty="0">
                <a:latin typeface="TT Commons Light" panose="02000506030000020003" pitchFamily="50" charset="0"/>
                <a:cs typeface="TeXGyreAdventor"/>
              </a:rPr>
              <a:t>aroma</a:t>
            </a:r>
            <a:r>
              <a:rPr sz="1600" spc="-4" dirty="0" smtClean="0">
                <a:latin typeface="TT Commons Light" panose="02000506030000020003" pitchFamily="50" charset="0"/>
                <a:cs typeface="TeXGyreAdventor"/>
              </a:rPr>
              <a:t>.</a:t>
            </a:r>
            <a:r>
              <a:rPr lang="es-ES" sz="1600" spc="-4" dirty="0" smtClean="0">
                <a:latin typeface="TT Commons Light" panose="02000506030000020003" pitchFamily="50" charset="0"/>
                <a:cs typeface="TeXGyreAdventor"/>
              </a:rPr>
              <a:t> </a:t>
            </a:r>
          </a:p>
          <a:p>
            <a:pPr marL="89426" marR="88896">
              <a:spcBef>
                <a:spcPts val="4"/>
              </a:spcBef>
            </a:pPr>
            <a:endParaRPr lang="es-ES" sz="1600" spc="-4" dirty="0" smtClean="0">
              <a:latin typeface="TT Commons Light" panose="02000506030000020003" pitchFamily="50" charset="0"/>
              <a:cs typeface="TeXGyreAdventor"/>
            </a:endParaRPr>
          </a:p>
          <a:p>
            <a:pPr marL="89426" marR="88896">
              <a:spcBef>
                <a:spcPts val="4"/>
              </a:spcBef>
            </a:pPr>
            <a:r>
              <a:rPr lang="en-US" sz="1600" b="1" spc="-4" dirty="0" smtClean="0">
                <a:latin typeface="TT Commons Light" panose="02000506030000020003" pitchFamily="50" charset="0"/>
                <a:cs typeface="TeXGyreAdventor"/>
              </a:rPr>
              <a:t>Mode </a:t>
            </a:r>
            <a:r>
              <a:rPr lang="en-US" sz="1600" b="1" spc="-4" dirty="0">
                <a:latin typeface="TT Commons Light" panose="02000506030000020003" pitchFamily="50" charset="0"/>
                <a:cs typeface="TeXGyreAdventor"/>
              </a:rPr>
              <a:t>of</a:t>
            </a:r>
            <a:r>
              <a:rPr lang="en-US" sz="1600" b="1" spc="8" dirty="0">
                <a:latin typeface="TT Commons Light" panose="02000506030000020003" pitchFamily="50" charset="0"/>
                <a:cs typeface="TeXGyreAdventor"/>
              </a:rPr>
              <a:t> </a:t>
            </a:r>
            <a:r>
              <a:rPr lang="en-US" sz="1600" b="1" spc="-8" dirty="0" smtClean="0">
                <a:latin typeface="TT Commons Light" panose="02000506030000020003" pitchFamily="50" charset="0"/>
                <a:cs typeface="TeXGyreAdventor"/>
              </a:rPr>
              <a:t>use</a:t>
            </a:r>
            <a:r>
              <a:rPr lang="en-US" sz="1600" dirty="0" smtClean="0">
                <a:latin typeface="TT Commons Light" panose="02000506030000020003" pitchFamily="50" charset="0"/>
                <a:cs typeface="TeXGyreAdventor"/>
              </a:rPr>
              <a:t>: </a:t>
            </a:r>
            <a:r>
              <a:rPr lang="en-US" sz="1600" spc="-4" dirty="0" smtClean="0">
                <a:latin typeface="TT Commons Light" panose="02000506030000020003" pitchFamily="50" charset="0"/>
                <a:cs typeface="TeXGyreAdventor"/>
              </a:rPr>
              <a:t>Apply</a:t>
            </a:r>
            <a:r>
              <a:rPr lang="en-US" sz="1600" b="1" spc="-4" dirty="0" smtClean="0">
                <a:latin typeface="TT Commons Light" panose="02000506030000020003" pitchFamily="50" charset="0"/>
                <a:cs typeface="TeXGyreAdventor"/>
              </a:rPr>
              <a:t> </a:t>
            </a:r>
            <a:r>
              <a:rPr lang="en-US" sz="1600" b="1" spc="-4" dirty="0">
                <a:latin typeface="TT Commons Light" panose="02000506030000020003" pitchFamily="50" charset="0"/>
                <a:cs typeface="TeXGyreAdventor"/>
              </a:rPr>
              <a:t>daily by gentle</a:t>
            </a:r>
            <a:r>
              <a:rPr lang="en-US" sz="1600" spc="-4" dirty="0">
                <a:latin typeface="TT Commons Light" panose="02000506030000020003" pitchFamily="50" charset="0"/>
                <a:cs typeface="TeXGyreAdventor"/>
              </a:rPr>
              <a:t> circular massages until fully absorbed. It is</a:t>
            </a:r>
            <a:r>
              <a:rPr lang="en-US" sz="1600" spc="-8" dirty="0">
                <a:latin typeface="TT Commons Light" panose="02000506030000020003" pitchFamily="50" charset="0"/>
                <a:cs typeface="TeXGyreAdventor"/>
              </a:rPr>
              <a:t> preferable</a:t>
            </a:r>
            <a:r>
              <a:rPr lang="en-US" sz="1600" spc="-4" dirty="0">
                <a:latin typeface="TT Commons Light" panose="02000506030000020003" pitchFamily="50" charset="0"/>
                <a:cs typeface="TeXGyreAdventor"/>
              </a:rPr>
              <a:t> immediately after the shower as the skin</a:t>
            </a:r>
            <a:r>
              <a:rPr lang="en-US" sz="1600" spc="-8" dirty="0">
                <a:latin typeface="TT Commons Light" panose="02000506030000020003" pitchFamily="50" charset="0"/>
                <a:cs typeface="TeXGyreAdventor"/>
              </a:rPr>
              <a:t> is</a:t>
            </a:r>
            <a:r>
              <a:rPr lang="en-US" sz="1600" spc="-4" dirty="0">
                <a:latin typeface="TT Commons Light" panose="02000506030000020003" pitchFamily="50" charset="0"/>
                <a:cs typeface="TeXGyreAdventor"/>
              </a:rPr>
              <a:t> more likely to</a:t>
            </a:r>
            <a:r>
              <a:rPr lang="en-US" sz="1600" spc="-8" dirty="0">
                <a:latin typeface="TT Commons Light" panose="02000506030000020003" pitchFamily="50" charset="0"/>
                <a:cs typeface="TeXGyreAdventor"/>
              </a:rPr>
              <a:t> absorb</a:t>
            </a:r>
            <a:r>
              <a:rPr lang="en-US" sz="1600" spc="-4" dirty="0">
                <a:latin typeface="TT Commons Light" panose="02000506030000020003" pitchFamily="50" charset="0"/>
                <a:cs typeface="TeXGyreAdventor"/>
              </a:rPr>
              <a:t> the</a:t>
            </a:r>
            <a:r>
              <a:rPr lang="en-US" sz="1600" spc="71" dirty="0">
                <a:latin typeface="TT Commons Light" panose="02000506030000020003" pitchFamily="50" charset="0"/>
                <a:cs typeface="TeXGyreAdventor"/>
              </a:rPr>
              <a:t> </a:t>
            </a:r>
            <a:r>
              <a:rPr lang="en-US" sz="1600" spc="-4" dirty="0">
                <a:latin typeface="TT Commons Light" panose="02000506030000020003" pitchFamily="50" charset="0"/>
                <a:cs typeface="TeXGyreAdventor"/>
              </a:rPr>
              <a:t>ingredients</a:t>
            </a:r>
            <a:endParaRPr sz="1600" dirty="0">
              <a:latin typeface="TT Commons Light" panose="02000506030000020003" pitchFamily="50" charset="0"/>
              <a:cs typeface="TeXGyreAdventor"/>
            </a:endParaRPr>
          </a:p>
        </p:txBody>
      </p:sp>
      <p:sp>
        <p:nvSpPr>
          <p:cNvPr id="12" name="Título 8"/>
          <p:cNvSpPr>
            <a:spLocks noGrp="1"/>
          </p:cNvSpPr>
          <p:nvPr>
            <p:ph type="title"/>
          </p:nvPr>
        </p:nvSpPr>
        <p:spPr>
          <a:xfrm>
            <a:off x="698500" y="445037"/>
            <a:ext cx="2830903" cy="332399"/>
          </a:xfrm>
        </p:spPr>
        <p:txBody>
          <a:bodyPr/>
          <a:lstStyle/>
          <a:p>
            <a:r>
              <a:rPr lang="es-ES" sz="2400" spc="300" dirty="0" smtClean="0">
                <a:latin typeface="Bebas Neue Regular" panose="00000500000000000000" pitchFamily="50" charset="0"/>
              </a:rPr>
              <a:t>Products:</a:t>
            </a:r>
            <a:r>
              <a:rPr lang="es-ES" sz="2400" spc="300" dirty="0" err="1" smtClean="0">
                <a:latin typeface="Bebas Neue Regular" panose="00000500000000000000" pitchFamily="50" charset="0"/>
              </a:rPr>
              <a:t> pure</a:t>
            </a:r>
            <a:r>
              <a:rPr lang="es-ES" sz="2400" spc="300" dirty="0" smtClean="0">
                <a:latin typeface="Bebas Neue Regular" panose="00000500000000000000" pitchFamily="50" charset="0"/>
              </a:rPr>
              <a:t> </a:t>
            </a:r>
            <a:r>
              <a:rPr lang="es-ES" sz="2400" spc="300" dirty="0" err="1" smtClean="0">
                <a:latin typeface="Bebas Neue Regular" panose="00000500000000000000" pitchFamily="50" charset="0"/>
              </a:rPr>
              <a:t>silk</a:t>
            </a:r>
            <a:endParaRPr lang="es-ES" sz="2400" spc="300" dirty="0">
              <a:latin typeface="Bebas Neue Regular" panose="00000500000000000000" pitchFamily="50" charset="0"/>
            </a:endParaRPr>
          </a:p>
        </p:txBody>
      </p:sp>
      <p:grpSp>
        <p:nvGrpSpPr>
          <p:cNvPr id="13" name="object 16"/>
          <p:cNvGrpSpPr/>
          <p:nvPr/>
        </p:nvGrpSpPr>
        <p:grpSpPr>
          <a:xfrm>
            <a:off x="456612" y="4838700"/>
            <a:ext cx="1936850" cy="452438"/>
            <a:chOff x="4123933" y="6315450"/>
            <a:chExt cx="3945890" cy="542925"/>
          </a:xfrm>
        </p:grpSpPr>
        <p:sp>
          <p:nvSpPr>
            <p:cNvPr id="14" name="object 17"/>
            <p:cNvSpPr/>
            <p:nvPr/>
          </p:nvSpPr>
          <p:spPr>
            <a:xfrm>
              <a:off x="4123933" y="6359534"/>
              <a:ext cx="3945657" cy="451235"/>
            </a:xfrm>
            <a:prstGeom prst="rect">
              <a:avLst/>
            </a:prstGeom>
            <a:blipFill>
              <a:blip r:embed="rId2" cstate="print"/>
              <a:stretch>
                <a:fillRect/>
              </a:stretch>
            </a:blipFill>
          </p:spPr>
          <p:txBody>
            <a:bodyPr wrap="square" lIns="0" tIns="0" rIns="0" bIns="0" rtlCol="0"/>
            <a:lstStyle/>
            <a:p>
              <a:endParaRPr sz="1250"/>
            </a:p>
          </p:txBody>
        </p:sp>
        <p:sp>
          <p:nvSpPr>
            <p:cNvPr id="15" name="object 18"/>
            <p:cNvSpPr/>
            <p:nvPr/>
          </p:nvSpPr>
          <p:spPr>
            <a:xfrm>
              <a:off x="5408676" y="6315450"/>
              <a:ext cx="1427987" cy="542545"/>
            </a:xfrm>
            <a:prstGeom prst="rect">
              <a:avLst/>
            </a:prstGeom>
            <a:blipFill>
              <a:blip r:embed="rId3" cstate="print"/>
              <a:stretch>
                <a:fillRect/>
              </a:stretch>
            </a:blipFill>
          </p:spPr>
          <p:txBody>
            <a:bodyPr wrap="square" lIns="0" tIns="0" rIns="0" bIns="0" rtlCol="0"/>
            <a:lstStyle/>
            <a:p>
              <a:endParaRPr sz="1250"/>
            </a:p>
          </p:txBody>
        </p:sp>
        <p:sp>
          <p:nvSpPr>
            <p:cNvPr id="16" name="object 19"/>
            <p:cNvSpPr/>
            <p:nvPr/>
          </p:nvSpPr>
          <p:spPr>
            <a:xfrm>
              <a:off x="4174236" y="6390132"/>
              <a:ext cx="3849623"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0"/>
          <p:cNvSpPr txBox="1"/>
          <p:nvPr/>
        </p:nvSpPr>
        <p:spPr>
          <a:xfrm>
            <a:off x="1016540" y="4892146"/>
            <a:ext cx="1037881" cy="287685"/>
          </a:xfrm>
          <a:prstGeom prst="rect">
            <a:avLst/>
          </a:prstGeom>
        </p:spPr>
        <p:txBody>
          <a:bodyPr vert="horz" wrap="square" lIns="0" tIns="10583" rIns="0" bIns="0" rtlCol="0">
            <a:spAutoFit/>
          </a:bodyPr>
          <a:lstStyle/>
          <a:p>
            <a:pPr marL="10583">
              <a:spcBef>
                <a:spcPts val="83"/>
              </a:spcBef>
            </a:pPr>
            <a:r>
              <a:rPr lang="es-ES" spc="-8" dirty="0" err="1" smtClean="0">
                <a:solidFill>
                  <a:srgbClr val="FFFFFF"/>
                </a:solidFill>
                <a:latin typeface="Bebas Neue Regular" panose="00000500000000000000" pitchFamily="50" charset="0"/>
                <a:cs typeface="Carlito"/>
              </a:rPr>
              <a:t>Pure</a:t>
            </a:r>
            <a:r>
              <a:rPr lang="es-ES" spc="-8" dirty="0" smtClean="0">
                <a:solidFill>
                  <a:srgbClr val="FFFFFF"/>
                </a:solidFill>
                <a:latin typeface="Bebas Neue Regular" panose="00000500000000000000" pitchFamily="50" charset="0"/>
                <a:cs typeface="Carlito"/>
              </a:rPr>
              <a:t> </a:t>
            </a:r>
            <a:r>
              <a:rPr lang="es-ES" spc="-8" dirty="0" err="1" smtClean="0">
                <a:solidFill>
                  <a:srgbClr val="FFFFFF"/>
                </a:solidFill>
                <a:latin typeface="Bebas Neue Regular" panose="00000500000000000000" pitchFamily="50" charset="0"/>
                <a:cs typeface="Carlito"/>
              </a:rPr>
              <a:t>silk</a:t>
            </a:r>
            <a:endParaRPr dirty="0">
              <a:latin typeface="Bebas Neue Regular" panose="00000500000000000000" pitchFamily="50" charset="0"/>
              <a:cs typeface="Carlito"/>
            </a:endParaRPr>
          </a:p>
        </p:txBody>
      </p:sp>
      <p:sp>
        <p:nvSpPr>
          <p:cNvPr id="9" name="object 9"/>
          <p:cNvSpPr/>
          <p:nvPr/>
        </p:nvSpPr>
        <p:spPr>
          <a:xfrm>
            <a:off x="656944" y="1222391"/>
            <a:ext cx="1411463" cy="3492418"/>
          </a:xfrm>
          <a:prstGeom prst="rect">
            <a:avLst/>
          </a:prstGeom>
          <a:blipFill>
            <a:blip r:embed="rId5" cstate="print"/>
            <a:stretch>
              <a:fillRect/>
            </a:stretch>
          </a:blipFill>
        </p:spPr>
        <p:txBody>
          <a:bodyPr wrap="square" lIns="0" tIns="0" rIns="0" bIns="0" rtlCol="0"/>
          <a:lstStyle/>
          <a:p>
            <a:endParaRPr sz="12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56939" y="1104900"/>
            <a:ext cx="6427883" cy="4432410"/>
          </a:xfrm>
          <a:prstGeom prst="rect">
            <a:avLst/>
          </a:prstGeom>
        </p:spPr>
        <p:txBody>
          <a:bodyPr vert="horz" wrap="square" lIns="0" tIns="10583" rIns="0" bIns="0" rtlCol="0">
            <a:spAutoFit/>
          </a:bodyPr>
          <a:lstStyle/>
          <a:p>
            <a:pPr marL="10054">
              <a:spcBef>
                <a:spcPts val="900"/>
              </a:spcBef>
              <a:tabLst>
                <a:tab pos="249757" algn="l"/>
              </a:tabLst>
            </a:pPr>
            <a:r>
              <a:rPr sz="1600" b="1" spc="-8" dirty="0" smtClean="0">
                <a:latin typeface="TT Commons Light" panose="02000506030000020003" pitchFamily="50" charset="0"/>
                <a:cs typeface="TeXGyreAdventor"/>
              </a:rPr>
              <a:t>Anti-cellulite </a:t>
            </a:r>
            <a:r>
              <a:rPr sz="1600" b="1" spc="-8" dirty="0">
                <a:latin typeface="TT Commons Light" panose="02000506030000020003" pitchFamily="50" charset="0"/>
                <a:cs typeface="TeXGyreAdventor"/>
              </a:rPr>
              <a:t>serum</a:t>
            </a:r>
            <a:r>
              <a:rPr sz="1600" b="1" dirty="0">
                <a:latin typeface="TT Commons Light" panose="02000506030000020003" pitchFamily="50" charset="0"/>
                <a:cs typeface="TeXGyreAdventor"/>
              </a:rPr>
              <a:t> with massager.</a:t>
            </a:r>
          </a:p>
          <a:p>
            <a:pPr>
              <a:spcBef>
                <a:spcPts val="1187"/>
              </a:spcBef>
            </a:pPr>
            <a:r>
              <a:rPr sz="1600" b="1" spc="-8" dirty="0">
                <a:latin typeface="TT Commons Light" panose="02000506030000020003" pitchFamily="50" charset="0"/>
                <a:cs typeface="TeXGyreAdventor"/>
              </a:rPr>
              <a:t>Action.</a:t>
            </a:r>
            <a:endParaRPr sz="1600" dirty="0">
              <a:latin typeface="TT Commons Light" panose="02000506030000020003" pitchFamily="50" charset="0"/>
              <a:cs typeface="TeXGyreAdventor"/>
            </a:endParaRPr>
          </a:p>
          <a:p>
            <a:pPr marL="124349" marR="120116"/>
            <a:r>
              <a:rPr sz="1600" spc="-4" dirty="0">
                <a:latin typeface="TT Commons Light" panose="02000506030000020003" pitchFamily="50" charset="0"/>
                <a:cs typeface="TeXGyreAdventor"/>
              </a:rPr>
              <a:t>Anti-cellulite treatment</a:t>
            </a:r>
            <a:r>
              <a:rPr sz="1600" spc="-8" dirty="0">
                <a:latin typeface="TT Commons Light" panose="02000506030000020003" pitchFamily="50" charset="0"/>
                <a:cs typeface="TeXGyreAdventor"/>
              </a:rPr>
              <a:t> that</a:t>
            </a:r>
            <a:r>
              <a:rPr sz="1600" b="1" spc="-4" dirty="0">
                <a:latin typeface="TT Commons Light" panose="02000506030000020003" pitchFamily="50" charset="0"/>
                <a:cs typeface="TeXGyreAdventor"/>
              </a:rPr>
              <a:t> reduces the</a:t>
            </a:r>
            <a:r>
              <a:rPr sz="1600" b="1" spc="-8" dirty="0">
                <a:latin typeface="TT Commons Light" panose="02000506030000020003" pitchFamily="50" charset="0"/>
                <a:cs typeface="TeXGyreAdventor"/>
              </a:rPr>
              <a:t> volume</a:t>
            </a:r>
            <a:r>
              <a:rPr sz="1600" b="1" spc="-4" dirty="0">
                <a:latin typeface="TT Commons Light" panose="02000506030000020003" pitchFamily="50" charset="0"/>
                <a:cs typeface="TeXGyreAdventor"/>
              </a:rPr>
              <a:t> and improves the elasticity of the skin</a:t>
            </a:r>
            <a:r>
              <a:rPr sz="1600" spc="-4" dirty="0">
                <a:latin typeface="TT Commons Light" panose="02000506030000020003" pitchFamily="50" charset="0"/>
                <a:cs typeface="TeXGyreAdventor"/>
              </a:rPr>
              <a:t>. </a:t>
            </a:r>
            <a:r>
              <a:rPr sz="1600" b="1" spc="-4" dirty="0">
                <a:latin typeface="TT Commons Light" panose="02000506030000020003" pitchFamily="50" charset="0"/>
                <a:cs typeface="TeXGyreAdventor"/>
              </a:rPr>
              <a:t>Accelerates the combustion of fats and</a:t>
            </a:r>
            <a:r>
              <a:rPr sz="1600" b="1" dirty="0">
                <a:latin typeface="TT Commons Light" panose="02000506030000020003" pitchFamily="50" charset="0"/>
                <a:cs typeface="TeXGyreAdventor"/>
              </a:rPr>
              <a:t> the</a:t>
            </a:r>
            <a:r>
              <a:rPr sz="1600" b="1" spc="-8" dirty="0">
                <a:latin typeface="TT Commons Light" panose="02000506030000020003" pitchFamily="50" charset="0"/>
                <a:cs typeface="TeXGyreAdventor"/>
              </a:rPr>
              <a:t> elimination</a:t>
            </a:r>
            <a:r>
              <a:rPr sz="1600" b="1" spc="-4" dirty="0">
                <a:latin typeface="TT Commons Light" panose="02000506030000020003" pitchFamily="50" charset="0"/>
                <a:cs typeface="TeXGyreAdventor"/>
              </a:rPr>
              <a:t> of</a:t>
            </a:r>
            <a:r>
              <a:rPr sz="1600" b="1" spc="46" dirty="0">
                <a:latin typeface="TT Commons Light" panose="02000506030000020003" pitchFamily="50" charset="0"/>
                <a:cs typeface="TeXGyreAdventor"/>
              </a:rPr>
              <a:t> </a:t>
            </a:r>
            <a:r>
              <a:rPr sz="1600" b="1" dirty="0">
                <a:latin typeface="TT Commons Light" panose="02000506030000020003" pitchFamily="50" charset="0"/>
                <a:cs typeface="TeXGyreAdventor"/>
              </a:rPr>
              <a:t>liquids</a:t>
            </a:r>
            <a:r>
              <a:rPr sz="1600" dirty="0">
                <a:latin typeface="TT Commons Light" panose="02000506030000020003" pitchFamily="50" charset="0"/>
                <a:cs typeface="TeXGyreAdventor"/>
              </a:rPr>
              <a:t>.</a:t>
            </a:r>
          </a:p>
          <a:p>
            <a:pPr marL="90484" marR="82018" indent="-4233">
              <a:spcBef>
                <a:spcPts val="4"/>
              </a:spcBef>
            </a:pPr>
            <a:r>
              <a:rPr sz="1600" b="1" spc="-4" dirty="0">
                <a:latin typeface="TT Commons Light" panose="02000506030000020003" pitchFamily="50" charset="0"/>
                <a:cs typeface="TeXGyreAdventor"/>
              </a:rPr>
              <a:t>It includes</a:t>
            </a:r>
            <a:r>
              <a:rPr sz="1600" b="1" dirty="0">
                <a:latin typeface="TT Commons Light" panose="02000506030000020003" pitchFamily="50" charset="0"/>
                <a:cs typeface="TeXGyreAdventor"/>
              </a:rPr>
              <a:t> an</a:t>
            </a:r>
            <a:r>
              <a:rPr sz="1600" b="1" spc="-4" dirty="0">
                <a:latin typeface="TT Commons Light" panose="02000506030000020003" pitchFamily="50" charset="0"/>
                <a:cs typeface="TeXGyreAdventor"/>
              </a:rPr>
              <a:t> anti-cellulite massager,</a:t>
            </a:r>
            <a:r>
              <a:rPr sz="1600" spc="-4" dirty="0">
                <a:latin typeface="TT Commons Light" panose="02000506030000020003" pitchFamily="50" charset="0"/>
                <a:cs typeface="TeXGyreAdventor"/>
              </a:rPr>
              <a:t> which</a:t>
            </a:r>
            <a:r>
              <a:rPr sz="1600" spc="-8" dirty="0">
                <a:latin typeface="TT Commons Light" panose="02000506030000020003" pitchFamily="50" charset="0"/>
                <a:cs typeface="TeXGyreAdventor"/>
              </a:rPr>
              <a:t> allows reaching deeper layers</a:t>
            </a:r>
            <a:r>
              <a:rPr sz="1600" spc="-4" dirty="0">
                <a:latin typeface="TT Commons Light" panose="02000506030000020003" pitchFamily="50" charset="0"/>
                <a:cs typeface="TeXGyreAdventor"/>
              </a:rPr>
              <a:t>, reducing</a:t>
            </a:r>
            <a:r>
              <a:rPr sz="1600" spc="-8" dirty="0">
                <a:latin typeface="TT Commons Light" panose="02000506030000020003" pitchFamily="50" charset="0"/>
                <a:cs typeface="TeXGyreAdventor"/>
              </a:rPr>
              <a:t> cellulite and</a:t>
            </a:r>
            <a:r>
              <a:rPr sz="1600" b="1" spc="-4" dirty="0">
                <a:latin typeface="TT Commons Light" panose="02000506030000020003" pitchFamily="50" charset="0"/>
                <a:cs typeface="TeXGyreAdventor"/>
              </a:rPr>
              <a:t> activating</a:t>
            </a:r>
            <a:r>
              <a:rPr sz="1600" b="1" spc="-8" dirty="0">
                <a:latin typeface="TT Commons Light" panose="02000506030000020003" pitchFamily="50" charset="0"/>
                <a:cs typeface="TeXGyreAdventor"/>
              </a:rPr>
              <a:t> blood</a:t>
            </a:r>
            <a:r>
              <a:rPr sz="1600" b="1" spc="-4" dirty="0">
                <a:latin typeface="TT Commons Light" panose="02000506030000020003" pitchFamily="50" charset="0"/>
                <a:cs typeface="TeXGyreAdventor"/>
              </a:rPr>
              <a:t> microcirculation</a:t>
            </a:r>
            <a:r>
              <a:rPr sz="1600" b="1" spc="-8" dirty="0">
                <a:latin typeface="TT Commons Light" panose="02000506030000020003" pitchFamily="50" charset="0"/>
                <a:cs typeface="TeXGyreAdventor"/>
              </a:rPr>
              <a:t>.</a:t>
            </a:r>
            <a:r>
              <a:rPr sz="1600" b="1" spc="121" dirty="0">
                <a:latin typeface="TT Commons Light" panose="02000506030000020003" pitchFamily="50" charset="0"/>
                <a:cs typeface="TeXGyreAdventor"/>
              </a:rPr>
              <a:t> </a:t>
            </a:r>
            <a:endParaRPr lang="es-ES" sz="1600" b="1" spc="121" dirty="0" smtClean="0">
              <a:latin typeface="TT Commons Light" panose="02000506030000020003" pitchFamily="50" charset="0"/>
              <a:cs typeface="TeXGyreAdventor"/>
            </a:endParaRPr>
          </a:p>
          <a:p>
            <a:pPr marL="90484" marR="82018" indent="-4233">
              <a:spcBef>
                <a:spcPts val="4"/>
              </a:spcBef>
            </a:pPr>
            <a:endParaRPr lang="en-US" sz="1600" b="1" spc="-4" dirty="0" smtClean="0">
              <a:latin typeface="TT Commons Light" panose="02000506030000020003" pitchFamily="50" charset="0"/>
              <a:cs typeface="TeXGyreAdventor"/>
            </a:endParaRPr>
          </a:p>
          <a:p>
            <a:pPr marL="90484" marR="82018" indent="-4233">
              <a:spcBef>
                <a:spcPts val="4"/>
              </a:spcBef>
            </a:pPr>
            <a:r>
              <a:rPr lang="en-US" sz="1600" b="1" spc="-4" dirty="0" smtClean="0">
                <a:latin typeface="TT Commons Light" panose="02000506030000020003" pitchFamily="50" charset="0"/>
                <a:cs typeface="TeXGyreAdventor"/>
              </a:rPr>
              <a:t>Active </a:t>
            </a:r>
            <a:r>
              <a:rPr lang="en-US" sz="1600" b="1" spc="-4" dirty="0">
                <a:latin typeface="TT Commons Light" panose="02000506030000020003" pitchFamily="50" charset="0"/>
                <a:cs typeface="TeXGyreAdventor"/>
              </a:rPr>
              <a:t>ingredients:</a:t>
            </a:r>
            <a:r>
              <a:rPr lang="en-US" sz="1600" spc="-4" dirty="0">
                <a:latin typeface="TT Commons Light" panose="02000506030000020003" pitchFamily="50" charset="0"/>
                <a:cs typeface="TeXGyreAdventor"/>
              </a:rPr>
              <a:t> </a:t>
            </a:r>
            <a:r>
              <a:rPr lang="en-US" sz="1600" spc="-4" dirty="0" err="1">
                <a:latin typeface="TT Commons Light" panose="02000506030000020003" pitchFamily="50" charset="0"/>
                <a:cs typeface="TeXGyreAdventor"/>
              </a:rPr>
              <a:t>palmaria</a:t>
            </a:r>
            <a:r>
              <a:rPr lang="en-US" sz="1600" spc="-4" dirty="0">
                <a:latin typeface="TT Commons Light" panose="02000506030000020003" pitchFamily="50" charset="0"/>
                <a:cs typeface="TeXGyreAdventor"/>
              </a:rPr>
              <a:t> extract</a:t>
            </a:r>
            <a:r>
              <a:rPr lang="en-US" sz="1600" dirty="0">
                <a:latin typeface="TT Commons Light" panose="02000506030000020003" pitchFamily="50" charset="0"/>
                <a:cs typeface="TeXGyreAdventor"/>
              </a:rPr>
              <a:t>, PHYCO-</a:t>
            </a:r>
            <a:r>
              <a:rPr lang="en-US" sz="1600" spc="-4" dirty="0">
                <a:latin typeface="TT Commons Light" panose="02000506030000020003" pitchFamily="50" charset="0"/>
                <a:cs typeface="TeXGyreAdventor"/>
              </a:rPr>
              <a:t>R-7, jojoba oil</a:t>
            </a:r>
            <a:r>
              <a:rPr lang="en-US" sz="1600" spc="4" dirty="0">
                <a:latin typeface="TT Commons Light" panose="02000506030000020003" pitchFamily="50" charset="0"/>
                <a:cs typeface="TeXGyreAdventor"/>
              </a:rPr>
              <a:t> and V-  </a:t>
            </a:r>
            <a:r>
              <a:rPr lang="en-US" sz="1600" dirty="0">
                <a:latin typeface="TT Commons Light" panose="02000506030000020003" pitchFamily="50" charset="0"/>
                <a:cs typeface="TeXGyreAdventor"/>
              </a:rPr>
              <a:t>Tonic.</a:t>
            </a:r>
          </a:p>
          <a:p>
            <a:pPr marL="529">
              <a:spcBef>
                <a:spcPts val="1333"/>
              </a:spcBef>
            </a:pPr>
            <a:r>
              <a:rPr lang="en-US" sz="1600" b="1" spc="-4" dirty="0" smtClean="0">
                <a:latin typeface="TT Commons Light" panose="02000506030000020003" pitchFamily="50" charset="0"/>
                <a:cs typeface="TeXGyreAdventor"/>
              </a:rPr>
              <a:t>How </a:t>
            </a:r>
            <a:r>
              <a:rPr lang="en-US" sz="1600" b="1" spc="-4" dirty="0">
                <a:latin typeface="TT Commons Light" panose="02000506030000020003" pitchFamily="50" charset="0"/>
                <a:cs typeface="TeXGyreAdventor"/>
              </a:rPr>
              <a:t>to use it</a:t>
            </a:r>
            <a:r>
              <a:rPr lang="en-US" sz="1600" b="1" spc="4" dirty="0">
                <a:latin typeface="TT Commons Light" panose="02000506030000020003" pitchFamily="50" charset="0"/>
                <a:cs typeface="TeXGyreAdventor"/>
              </a:rPr>
              <a:t> </a:t>
            </a:r>
            <a:r>
              <a:rPr lang="en-US" sz="1600" b="1" spc="-8" dirty="0">
                <a:latin typeface="TT Commons Light" panose="02000506030000020003" pitchFamily="50" charset="0"/>
                <a:cs typeface="TeXGyreAdventor"/>
              </a:rPr>
              <a:t>:</a:t>
            </a:r>
            <a:endParaRPr lang="en-US" sz="1600" dirty="0">
              <a:latin typeface="TT Commons Light" panose="02000506030000020003" pitchFamily="50" charset="0"/>
              <a:cs typeface="TeXGyreAdventor"/>
            </a:endParaRPr>
          </a:p>
          <a:p>
            <a:pPr marL="238645" marR="232824">
              <a:spcBef>
                <a:spcPts val="333"/>
              </a:spcBef>
            </a:pPr>
            <a:r>
              <a:rPr lang="en-US" sz="1600" spc="-4" dirty="0">
                <a:latin typeface="TT Commons Light" panose="02000506030000020003" pitchFamily="50" charset="0"/>
                <a:cs typeface="TeXGyreAdventor"/>
              </a:rPr>
              <a:t>Apply</a:t>
            </a:r>
            <a:r>
              <a:rPr lang="en-US" sz="1600" b="1" spc="-8" dirty="0">
                <a:latin typeface="TT Commons Light" panose="02000506030000020003" pitchFamily="50" charset="0"/>
                <a:cs typeface="TeXGyreAdventor"/>
              </a:rPr>
              <a:t> once</a:t>
            </a:r>
            <a:r>
              <a:rPr lang="en-US" sz="1600" b="1" spc="-4" dirty="0">
                <a:latin typeface="TT Commons Light" panose="02000506030000020003" pitchFamily="50" charset="0"/>
                <a:cs typeface="TeXGyreAdventor"/>
              </a:rPr>
              <a:t> or</a:t>
            </a:r>
            <a:r>
              <a:rPr lang="en-US" sz="1600" b="1" spc="-8" dirty="0">
                <a:latin typeface="TT Commons Light" panose="02000506030000020003" pitchFamily="50" charset="0"/>
                <a:cs typeface="TeXGyreAdventor"/>
              </a:rPr>
              <a:t> twice</a:t>
            </a:r>
            <a:r>
              <a:rPr lang="en-US" sz="1600" b="1" spc="-4" dirty="0">
                <a:latin typeface="TT Commons Light" panose="02000506030000020003" pitchFamily="50" charset="0"/>
                <a:cs typeface="TeXGyreAdventor"/>
              </a:rPr>
              <a:t> a</a:t>
            </a:r>
            <a:r>
              <a:rPr lang="en-US" sz="1600" b="1" spc="-8" dirty="0">
                <a:latin typeface="TT Commons Light" panose="02000506030000020003" pitchFamily="50" charset="0"/>
                <a:cs typeface="TeXGyreAdventor"/>
              </a:rPr>
              <a:t> day</a:t>
            </a:r>
            <a:r>
              <a:rPr lang="en-US" sz="1600" spc="-4" dirty="0">
                <a:latin typeface="TT Commons Light" panose="02000506030000020003" pitchFamily="50" charset="0"/>
                <a:cs typeface="TeXGyreAdventor"/>
              </a:rPr>
              <a:t> making an</a:t>
            </a:r>
            <a:r>
              <a:rPr lang="en-US" sz="1600" b="1" spc="-8" dirty="0">
                <a:latin typeface="TT Commons Light" panose="02000506030000020003" pitchFamily="50" charset="0"/>
                <a:cs typeface="TeXGyreAdventor"/>
              </a:rPr>
              <a:t> intense circular </a:t>
            </a:r>
            <a:r>
              <a:rPr lang="en-US" sz="1600" b="1" spc="-4" dirty="0">
                <a:latin typeface="TT Commons Light" panose="02000506030000020003" pitchFamily="50" charset="0"/>
                <a:cs typeface="TeXGyreAdventor"/>
              </a:rPr>
              <a:t>massage</a:t>
            </a:r>
            <a:r>
              <a:rPr lang="en-US" sz="1600" b="1" spc="54" dirty="0">
                <a:latin typeface="TT Commons Light" panose="02000506030000020003" pitchFamily="50" charset="0"/>
                <a:cs typeface="TeXGyreAdventor"/>
              </a:rPr>
              <a:t> </a:t>
            </a:r>
            <a:r>
              <a:rPr lang="en-US" sz="1600" b="1" spc="-8" dirty="0">
                <a:latin typeface="TT Commons Light" panose="02000506030000020003" pitchFamily="50" charset="0"/>
                <a:cs typeface="TeXGyreAdventor"/>
              </a:rPr>
              <a:t>slowly and ascending</a:t>
            </a:r>
            <a:r>
              <a:rPr lang="en-US" sz="1600" spc="-8" dirty="0">
                <a:latin typeface="TT Commons Light" panose="02000506030000020003" pitchFamily="50" charset="0"/>
                <a:cs typeface="TeXGyreAdventor"/>
              </a:rPr>
              <a:t>.</a:t>
            </a:r>
            <a:endParaRPr lang="en-US" sz="1600" dirty="0">
              <a:latin typeface="TT Commons Light" panose="02000506030000020003" pitchFamily="50" charset="0"/>
              <a:cs typeface="TeXGyreAdventor"/>
            </a:endParaRPr>
          </a:p>
          <a:p>
            <a:pPr marL="82547" marR="77255" indent="-529"/>
            <a:endParaRPr lang="en-US" sz="1200" i="1" spc="-4" dirty="0" smtClean="0">
              <a:latin typeface="TT Commons Light" panose="02000506030000020003" pitchFamily="50" charset="0"/>
              <a:cs typeface="TeXGyreAdventor"/>
            </a:endParaRPr>
          </a:p>
          <a:p>
            <a:pPr marL="82547" marR="77255" indent="-529"/>
            <a:r>
              <a:rPr lang="en-US" sz="1200" i="1" spc="-4" dirty="0" smtClean="0">
                <a:latin typeface="TT Commons Light" panose="02000506030000020003" pitchFamily="50" charset="0"/>
                <a:cs typeface="TeXGyreAdventor"/>
              </a:rPr>
              <a:t>In </a:t>
            </a:r>
            <a:r>
              <a:rPr lang="en-US" sz="1200" i="1" spc="-4" dirty="0">
                <a:latin typeface="TT Commons Light" panose="02000506030000020003" pitchFamily="50" charset="0"/>
                <a:cs typeface="TeXGyreAdventor"/>
              </a:rPr>
              <a:t>addition</a:t>
            </a:r>
            <a:r>
              <a:rPr lang="en-US" sz="1200" i="1" spc="-8" dirty="0">
                <a:latin typeface="TT Commons Light" panose="02000506030000020003" pitchFamily="50" charset="0"/>
                <a:cs typeface="TeXGyreAdventor"/>
              </a:rPr>
              <a:t> to</a:t>
            </a:r>
            <a:r>
              <a:rPr lang="en-US" sz="1200" i="1" spc="-4" dirty="0">
                <a:latin typeface="TT Commons Light" panose="02000506030000020003" pitchFamily="50" charset="0"/>
                <a:cs typeface="TeXGyreAdventor"/>
              </a:rPr>
              <a:t> regularity and consistency, it is very</a:t>
            </a:r>
            <a:r>
              <a:rPr lang="en-US" sz="1200" i="1" spc="-8" dirty="0">
                <a:latin typeface="TT Commons Light" panose="02000506030000020003" pitchFamily="50" charset="0"/>
                <a:cs typeface="TeXGyreAdventor"/>
              </a:rPr>
              <a:t> important</a:t>
            </a:r>
            <a:r>
              <a:rPr lang="en-US" sz="1200" i="1" spc="-4" dirty="0">
                <a:latin typeface="TT Commons Light" panose="02000506030000020003" pitchFamily="50" charset="0"/>
                <a:cs typeface="TeXGyreAdventor"/>
              </a:rPr>
              <a:t> to perform a</a:t>
            </a:r>
            <a:r>
              <a:rPr lang="en-US" sz="1200" i="1" spc="-8" dirty="0">
                <a:latin typeface="TT Commons Light" panose="02000506030000020003" pitchFamily="50" charset="0"/>
                <a:cs typeface="TeXGyreAdventor"/>
              </a:rPr>
              <a:t> good</a:t>
            </a:r>
            <a:r>
              <a:rPr lang="en-US" sz="1200" i="1" spc="-4" dirty="0">
                <a:latin typeface="TT Commons Light" panose="02000506030000020003" pitchFamily="50" charset="0"/>
                <a:cs typeface="TeXGyreAdventor"/>
              </a:rPr>
              <a:t> self-massage. For</a:t>
            </a:r>
            <a:r>
              <a:rPr lang="en-US" sz="1200" i="1" spc="104" dirty="0">
                <a:latin typeface="TT Commons Light" panose="02000506030000020003" pitchFamily="50" charset="0"/>
                <a:cs typeface="TeXGyreAdventor"/>
              </a:rPr>
              <a:t> </a:t>
            </a:r>
            <a:r>
              <a:rPr lang="en-US" sz="1200" i="1" spc="-4" dirty="0">
                <a:latin typeface="TT Commons Light" panose="02000506030000020003" pitchFamily="50" charset="0"/>
                <a:cs typeface="TeXGyreAdventor"/>
              </a:rPr>
              <a:t> </a:t>
            </a:r>
            <a:r>
              <a:rPr lang="en-US" sz="1200" i="1" spc="-8" dirty="0">
                <a:latin typeface="TT Commons Light" panose="02000506030000020003" pitchFamily="50" charset="0"/>
                <a:cs typeface="TeXGyreAdventor"/>
              </a:rPr>
              <a:t>best </a:t>
            </a:r>
            <a:r>
              <a:rPr lang="en-US" sz="1200" i="1" spc="-4" dirty="0">
                <a:latin typeface="TT Commons Light" panose="02000506030000020003" pitchFamily="50" charset="0"/>
                <a:cs typeface="TeXGyreAdventor"/>
              </a:rPr>
              <a:t>results, it includes an</a:t>
            </a:r>
            <a:r>
              <a:rPr lang="en-US" sz="1200" i="1" spc="-8" dirty="0">
                <a:latin typeface="TT Commons Light" panose="02000506030000020003" pitchFamily="50" charset="0"/>
                <a:cs typeface="TeXGyreAdventor"/>
              </a:rPr>
              <a:t> anti-cellulite massager with 22</a:t>
            </a:r>
            <a:r>
              <a:rPr lang="en-US" sz="1200" i="1" spc="-4" dirty="0">
                <a:latin typeface="TT Commons Light" panose="02000506030000020003" pitchFamily="50" charset="0"/>
                <a:cs typeface="TeXGyreAdventor"/>
              </a:rPr>
              <a:t> contact points</a:t>
            </a:r>
            <a:r>
              <a:rPr lang="en-US" sz="1200" i="1" spc="-8" dirty="0">
                <a:latin typeface="TT Commons Light" panose="02000506030000020003" pitchFamily="50" charset="0"/>
                <a:cs typeface="TeXGyreAdventor"/>
              </a:rPr>
              <a:t> that</a:t>
            </a:r>
            <a:r>
              <a:rPr lang="en-US" sz="1200" i="1" spc="-4" dirty="0">
                <a:latin typeface="TT Commons Light" panose="02000506030000020003" pitchFamily="50" charset="0"/>
                <a:cs typeface="TeXGyreAdventor"/>
              </a:rPr>
              <a:t> helps</a:t>
            </a:r>
            <a:r>
              <a:rPr lang="en-US" sz="1200" i="1" spc="-8" dirty="0">
                <a:latin typeface="TT Commons Light" panose="02000506030000020003" pitchFamily="50" charset="0"/>
                <a:cs typeface="TeXGyreAdventor"/>
              </a:rPr>
              <a:t> to</a:t>
            </a:r>
            <a:r>
              <a:rPr lang="en-US" sz="1200" i="1" spc="37" dirty="0">
                <a:latin typeface="TT Commons Light" panose="02000506030000020003" pitchFamily="50" charset="0"/>
                <a:cs typeface="TeXGyreAdventor"/>
              </a:rPr>
              <a:t> </a:t>
            </a:r>
            <a:r>
              <a:rPr lang="en-US" sz="1200" i="1" dirty="0">
                <a:latin typeface="TT Commons Light" panose="02000506030000020003" pitchFamily="50" charset="0"/>
                <a:cs typeface="TeXGyreAdventor"/>
              </a:rPr>
              <a:t>eliminate </a:t>
            </a:r>
            <a:r>
              <a:rPr lang="en-US" sz="1200" i="1" spc="-4" dirty="0">
                <a:latin typeface="TT Commons Light" panose="02000506030000020003" pitchFamily="50" charset="0"/>
                <a:cs typeface="TeXGyreAdventor"/>
              </a:rPr>
              <a:t>fat accumulation</a:t>
            </a:r>
            <a:r>
              <a:rPr lang="en-US" sz="1200" i="1" spc="-8" dirty="0">
                <a:latin typeface="TT Commons Light" panose="02000506030000020003" pitchFamily="50" charset="0"/>
                <a:cs typeface="TeXGyreAdventor"/>
              </a:rPr>
              <a:t> and mobilize excess</a:t>
            </a:r>
            <a:r>
              <a:rPr lang="en-US" sz="1200" i="1" spc="-4" dirty="0">
                <a:latin typeface="TT Commons Light" panose="02000506030000020003" pitchFamily="50" charset="0"/>
                <a:cs typeface="TeXGyreAdventor"/>
              </a:rPr>
              <a:t> fluids</a:t>
            </a:r>
            <a:r>
              <a:rPr lang="en-US" sz="1200" i="1" spc="-8" dirty="0">
                <a:latin typeface="TT Commons Light" panose="02000506030000020003" pitchFamily="50" charset="0"/>
                <a:cs typeface="TeXGyreAdventor"/>
              </a:rPr>
              <a:t> by reaching</a:t>
            </a:r>
            <a:r>
              <a:rPr lang="en-US" sz="1200" i="1" spc="-4" dirty="0">
                <a:latin typeface="TT Commons Light" panose="02000506030000020003" pitchFamily="50" charset="0"/>
                <a:cs typeface="TeXGyreAdventor"/>
              </a:rPr>
              <a:t> the innermost layers.</a:t>
            </a:r>
            <a:r>
              <a:rPr lang="en-US" sz="1200" i="1" dirty="0">
                <a:latin typeface="TT Commons Light" panose="02000506030000020003" pitchFamily="50" charset="0"/>
                <a:cs typeface="TeXGyreAdventor"/>
              </a:rPr>
              <a:t> </a:t>
            </a:r>
          </a:p>
          <a:p>
            <a:pPr marL="90484" marR="82018" indent="-4233">
              <a:lnSpc>
                <a:spcPct val="150000"/>
              </a:lnSpc>
              <a:spcBef>
                <a:spcPts val="4"/>
              </a:spcBef>
            </a:pPr>
            <a:endParaRPr sz="1600" dirty="0">
              <a:latin typeface="TT Commons Light" panose="02000506030000020003" pitchFamily="50" charset="0"/>
              <a:cs typeface="TeXGyreAdventor"/>
            </a:endParaRPr>
          </a:p>
        </p:txBody>
      </p:sp>
      <p:sp>
        <p:nvSpPr>
          <p:cNvPr id="12" name="Título 8"/>
          <p:cNvSpPr>
            <a:spLocks noGrp="1"/>
          </p:cNvSpPr>
          <p:nvPr>
            <p:ph type="title"/>
          </p:nvPr>
        </p:nvSpPr>
        <p:spPr>
          <a:xfrm>
            <a:off x="698500" y="445037"/>
            <a:ext cx="3374835" cy="332399"/>
          </a:xfrm>
        </p:spPr>
        <p:txBody>
          <a:bodyPr/>
          <a:lstStyle/>
          <a:p>
            <a:r>
              <a:rPr lang="es-ES" sz="2400" spc="300" dirty="0" smtClean="0">
                <a:latin typeface="Bebas Neue Regular" panose="00000500000000000000" pitchFamily="50" charset="0"/>
              </a:rPr>
              <a:t>Products:</a:t>
            </a:r>
            <a:r>
              <a:rPr lang="es-ES" sz="2400" spc="300" dirty="0" err="1" smtClean="0">
                <a:latin typeface="Bebas Neue Regular" panose="00000500000000000000" pitchFamily="50" charset="0"/>
              </a:rPr>
              <a:t> cellu-attack</a:t>
            </a:r>
            <a:endParaRPr lang="es-ES" sz="2400" spc="300" dirty="0">
              <a:latin typeface="Bebas Neue Regular" panose="00000500000000000000" pitchFamily="50" charset="0"/>
            </a:endParaRPr>
          </a:p>
        </p:txBody>
      </p:sp>
      <p:grpSp>
        <p:nvGrpSpPr>
          <p:cNvPr id="13" name="object 21"/>
          <p:cNvGrpSpPr/>
          <p:nvPr/>
        </p:nvGrpSpPr>
        <p:grpSpPr>
          <a:xfrm>
            <a:off x="587063" y="4621770"/>
            <a:ext cx="1969876" cy="452438"/>
            <a:chOff x="8084805" y="6315450"/>
            <a:chExt cx="3980815" cy="542925"/>
          </a:xfrm>
        </p:grpSpPr>
        <p:sp>
          <p:nvSpPr>
            <p:cNvPr id="14"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5"/>
          <p:cNvSpPr txBox="1"/>
          <p:nvPr/>
        </p:nvSpPr>
        <p:spPr>
          <a:xfrm>
            <a:off x="1044752" y="4689870"/>
            <a:ext cx="1054987"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Cellu-attack</a:t>
            </a:r>
            <a:endParaRPr dirty="0">
              <a:latin typeface="Bebas Neue Regular" panose="00000500000000000000" pitchFamily="50" charset="0"/>
              <a:cs typeface="Carlito"/>
            </a:endParaRPr>
          </a:p>
        </p:txBody>
      </p:sp>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6599" y="1252947"/>
            <a:ext cx="2220291" cy="343985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235969" y="3433565"/>
            <a:ext cx="3472041"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PROFESSIONALS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2851807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ítulo 8"/>
          <p:cNvSpPr>
            <a:spLocks noGrp="1"/>
          </p:cNvSpPr>
          <p:nvPr>
            <p:ph type="title"/>
          </p:nvPr>
        </p:nvSpPr>
        <p:spPr>
          <a:xfrm>
            <a:off x="698500" y="445037"/>
            <a:ext cx="3855223" cy="332399"/>
          </a:xfrm>
        </p:spPr>
        <p:txBody>
          <a:bodyPr/>
          <a:lstStyle/>
          <a:p>
            <a:r>
              <a:rPr lang="es-ES" sz="2400" spc="300" dirty="0" smtClean="0">
                <a:latin typeface="Bebas Neue Regular" panose="00000500000000000000" pitchFamily="50" charset="0"/>
              </a:rPr>
              <a:t>PROFESSIONAL CORPORAL CARE</a:t>
            </a:r>
            <a:endParaRPr lang="es-ES" sz="2400" spc="300" dirty="0">
              <a:latin typeface="Bebas Neue Regular" panose="00000500000000000000" pitchFamily="50" charset="0"/>
            </a:endParaRPr>
          </a:p>
        </p:txBody>
      </p:sp>
      <p:grpSp>
        <p:nvGrpSpPr>
          <p:cNvPr id="34" name="object 21"/>
          <p:cNvGrpSpPr/>
          <p:nvPr/>
        </p:nvGrpSpPr>
        <p:grpSpPr>
          <a:xfrm>
            <a:off x="7599824" y="4887086"/>
            <a:ext cx="1743033" cy="452438"/>
            <a:chOff x="8084805" y="6315450"/>
            <a:chExt cx="3980815" cy="542925"/>
          </a:xfrm>
        </p:grpSpPr>
        <p:sp>
          <p:nvSpPr>
            <p:cNvPr id="36"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37"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38"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39" name="object 25"/>
          <p:cNvSpPr txBox="1"/>
          <p:nvPr/>
        </p:nvSpPr>
        <p:spPr>
          <a:xfrm>
            <a:off x="7952159" y="4955186"/>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Sea </a:t>
            </a:r>
            <a:r>
              <a:rPr lang="es-ES" dirty="0" err="1" smtClean="0">
                <a:solidFill>
                  <a:srgbClr val="FFFFFF"/>
                </a:solidFill>
                <a:latin typeface="Bebas Neue Regular" panose="00000500000000000000" pitchFamily="50" charset="0"/>
                <a:cs typeface="Carlito"/>
              </a:rPr>
              <a:t>massage</a:t>
            </a:r>
            <a:endParaRPr dirty="0">
              <a:latin typeface="Bebas Neue Regular" panose="00000500000000000000" pitchFamily="50" charset="0"/>
              <a:cs typeface="Carlito"/>
            </a:endParaRPr>
          </a:p>
        </p:txBody>
      </p:sp>
      <p:sp>
        <p:nvSpPr>
          <p:cNvPr id="40" name="object 33"/>
          <p:cNvSpPr txBox="1"/>
          <p:nvPr/>
        </p:nvSpPr>
        <p:spPr>
          <a:xfrm>
            <a:off x="7893133" y="4533194"/>
            <a:ext cx="1277938" cy="241519"/>
          </a:xfrm>
          <a:prstGeom prst="rect">
            <a:avLst/>
          </a:prstGeom>
        </p:spPr>
        <p:txBody>
          <a:bodyPr vert="horz" wrap="square" lIns="0" tIns="86783" rIns="0" bIns="0" rtlCol="0">
            <a:spAutoFit/>
          </a:bodyPr>
          <a:lstStyle/>
          <a:p>
            <a:pPr marL="10583">
              <a:spcBef>
                <a:spcPts val="600"/>
              </a:spcBef>
            </a:pPr>
            <a:r>
              <a:rPr sz="1000" dirty="0" smtClean="0">
                <a:solidFill>
                  <a:srgbClr val="093E68"/>
                </a:solidFill>
                <a:latin typeface="TeXGyreAdventor"/>
                <a:cs typeface="TeXGyreAdventor"/>
              </a:rPr>
              <a:t>Volume: </a:t>
            </a:r>
            <a:r>
              <a:rPr lang="es-ES" sz="1000" dirty="0" smtClean="0">
                <a:solidFill>
                  <a:srgbClr val="093E68"/>
                </a:solidFill>
                <a:latin typeface="TeXGyreAdventor"/>
                <a:cs typeface="TeXGyreAdventor"/>
              </a:rPr>
              <a:t>5</a:t>
            </a:r>
            <a:r>
              <a:rPr sz="1000" spc="-4" dirty="0" smtClean="0">
                <a:solidFill>
                  <a:srgbClr val="093E68"/>
                </a:solidFill>
                <a:latin typeface="TeXGyreAdventor"/>
                <a:cs typeface="TeXGyreAdventor"/>
              </a:rPr>
              <a:t>00</a:t>
            </a:r>
            <a:r>
              <a:rPr sz="1000" spc="-37" dirty="0" smtClean="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41" name="object 9"/>
          <p:cNvSpPr txBox="1"/>
          <p:nvPr/>
        </p:nvSpPr>
        <p:spPr>
          <a:xfrm>
            <a:off x="7893133" y="1193924"/>
            <a:ext cx="1117600" cy="564684"/>
          </a:xfrm>
          <a:prstGeom prst="rect">
            <a:avLst/>
          </a:prstGeom>
        </p:spPr>
        <p:txBody>
          <a:bodyPr vert="horz" wrap="square" lIns="0" tIns="10583" rIns="0" bIns="0" rtlCol="0">
            <a:spAutoFit/>
          </a:bodyPr>
          <a:lstStyle/>
          <a:p>
            <a:pPr marL="10583" algn="ctr">
              <a:spcBef>
                <a:spcPts val="83"/>
              </a:spcBef>
            </a:pPr>
            <a:r>
              <a:rPr lang="es-ES" dirty="0" err="1" smtClean="0">
                <a:solidFill>
                  <a:srgbClr val="093E68"/>
                </a:solidFill>
                <a:latin typeface="TT Commons" panose="02000506040000020004" pitchFamily="50" charset="0"/>
                <a:cs typeface="TeXGyreAdventor"/>
              </a:rPr>
              <a:t>Massage</a:t>
            </a:r>
            <a:r>
              <a:rPr lang="es-ES" dirty="0" smtClean="0">
                <a:solidFill>
                  <a:srgbClr val="093E68"/>
                </a:solidFill>
                <a:latin typeface="TT Commons" panose="02000506040000020004" pitchFamily="50" charset="0"/>
                <a:cs typeface="TeXGyreAdventor"/>
              </a:rPr>
              <a:t> </a:t>
            </a:r>
            <a:r>
              <a:rPr lang="es-ES" dirty="0" err="1" smtClean="0">
                <a:solidFill>
                  <a:srgbClr val="093E68"/>
                </a:solidFill>
                <a:latin typeface="TT Commons" panose="02000506040000020004" pitchFamily="50" charset="0"/>
                <a:cs typeface="TeXGyreAdventor"/>
              </a:rPr>
              <a:t>cream</a:t>
            </a:r>
            <a:endParaRPr dirty="0">
              <a:latin typeface="TT Commons" panose="02000506040000020004" pitchFamily="50" charset="0"/>
              <a:cs typeface="TeXGyreAdventor"/>
            </a:endParaRPr>
          </a:p>
        </p:txBody>
      </p:sp>
      <p:pic>
        <p:nvPicPr>
          <p:cNvPr id="43" name="Imagen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87471" y="2836483"/>
            <a:ext cx="1528923" cy="1723750"/>
          </a:xfrm>
          <a:prstGeom prst="rect">
            <a:avLst/>
          </a:prstGeom>
        </p:spPr>
      </p:pic>
      <p:pic>
        <p:nvPicPr>
          <p:cNvPr id="46" name="Imagen 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2401" y="3385399"/>
            <a:ext cx="1676400" cy="1039821"/>
          </a:xfrm>
          <a:prstGeom prst="rect">
            <a:avLst/>
          </a:prstGeom>
        </p:spPr>
      </p:pic>
      <p:grpSp>
        <p:nvGrpSpPr>
          <p:cNvPr id="47" name="object 21"/>
          <p:cNvGrpSpPr/>
          <p:nvPr/>
        </p:nvGrpSpPr>
        <p:grpSpPr>
          <a:xfrm>
            <a:off x="5576601" y="4874262"/>
            <a:ext cx="1743033" cy="452438"/>
            <a:chOff x="8084805" y="6315450"/>
            <a:chExt cx="3980815" cy="542925"/>
          </a:xfrm>
        </p:grpSpPr>
        <p:sp>
          <p:nvSpPr>
            <p:cNvPr id="48"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49"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50"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51" name="object 25"/>
          <p:cNvSpPr txBox="1"/>
          <p:nvPr/>
        </p:nvSpPr>
        <p:spPr>
          <a:xfrm>
            <a:off x="5928936" y="4942362"/>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CRYSTAL SUGAR</a:t>
            </a:r>
            <a:endParaRPr dirty="0">
              <a:latin typeface="Bebas Neue Regular" panose="00000500000000000000" pitchFamily="50" charset="0"/>
              <a:cs typeface="Carlito"/>
            </a:endParaRPr>
          </a:p>
        </p:txBody>
      </p:sp>
      <p:sp>
        <p:nvSpPr>
          <p:cNvPr id="52" name="object 33"/>
          <p:cNvSpPr txBox="1"/>
          <p:nvPr/>
        </p:nvSpPr>
        <p:spPr>
          <a:xfrm>
            <a:off x="5869910" y="4520370"/>
            <a:ext cx="1277938" cy="241519"/>
          </a:xfrm>
          <a:prstGeom prst="rect">
            <a:avLst/>
          </a:prstGeom>
        </p:spPr>
        <p:txBody>
          <a:bodyPr vert="horz" wrap="square" lIns="0" tIns="86783" rIns="0" bIns="0" rtlCol="0">
            <a:spAutoFit/>
          </a:bodyPr>
          <a:lstStyle/>
          <a:p>
            <a:pPr marL="10583">
              <a:spcBef>
                <a:spcPts val="600"/>
              </a:spcBef>
            </a:pPr>
            <a:r>
              <a:rPr sz="1000" dirty="0" smtClean="0">
                <a:solidFill>
                  <a:srgbClr val="093E68"/>
                </a:solidFill>
                <a:latin typeface="TeXGyreAdventor"/>
                <a:cs typeface="TeXGyreAdventor"/>
              </a:rPr>
              <a:t>Volume: </a:t>
            </a:r>
            <a:r>
              <a:rPr lang="es-ES" sz="1000" dirty="0">
                <a:solidFill>
                  <a:srgbClr val="093E68"/>
                </a:solidFill>
                <a:latin typeface="TeXGyreAdventor"/>
                <a:cs typeface="TeXGyreAdventor"/>
              </a:rPr>
              <a:t>2</a:t>
            </a:r>
            <a:r>
              <a:rPr sz="1000" spc="-4" dirty="0" smtClean="0">
                <a:solidFill>
                  <a:srgbClr val="093E68"/>
                </a:solidFill>
                <a:latin typeface="TeXGyreAdventor"/>
                <a:cs typeface="TeXGyreAdventor"/>
              </a:rPr>
              <a:t>00</a:t>
            </a:r>
            <a:r>
              <a:rPr sz="1000" spc="-37" dirty="0" smtClean="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53" name="object 9"/>
          <p:cNvSpPr txBox="1"/>
          <p:nvPr/>
        </p:nvSpPr>
        <p:spPr>
          <a:xfrm>
            <a:off x="5869910" y="1181100"/>
            <a:ext cx="1117600" cy="577508"/>
          </a:xfrm>
          <a:prstGeom prst="rect">
            <a:avLst/>
          </a:prstGeom>
        </p:spPr>
        <p:txBody>
          <a:bodyPr vert="horz" wrap="square" lIns="0" tIns="10583" rIns="0" bIns="0" rtlCol="0">
            <a:spAutoFit/>
          </a:bodyPr>
          <a:lstStyle/>
          <a:p>
            <a:pPr marL="10583" algn="ctr">
              <a:spcBef>
                <a:spcPts val="83"/>
              </a:spcBef>
            </a:pPr>
            <a:r>
              <a:rPr lang="es-ES" dirty="0" err="1" smtClean="0">
                <a:solidFill>
                  <a:srgbClr val="093E68"/>
                </a:solidFill>
                <a:latin typeface="TT Commons" panose="02000506040000020004" pitchFamily="50" charset="0"/>
                <a:cs typeface="TeXGyreAdventor"/>
              </a:rPr>
              <a:t>Exfoliant</a:t>
            </a:r>
            <a:endParaRPr lang="es-ES" dirty="0" smtClean="0">
              <a:solidFill>
                <a:srgbClr val="093E68"/>
              </a:solidFill>
              <a:latin typeface="TT Commons" panose="02000506040000020004" pitchFamily="50" charset="0"/>
              <a:cs typeface="TeXGyreAdventor"/>
            </a:endParaRPr>
          </a:p>
          <a:p>
            <a:pPr marL="10583" algn="ctr">
              <a:spcBef>
                <a:spcPts val="83"/>
              </a:spcBef>
            </a:pPr>
            <a:r>
              <a:rPr lang="es-ES" dirty="0" err="1" smtClean="0">
                <a:solidFill>
                  <a:srgbClr val="093E68"/>
                </a:solidFill>
                <a:latin typeface="TT Commons" panose="02000506040000020004" pitchFamily="50" charset="0"/>
                <a:cs typeface="TeXGyreAdventor"/>
              </a:rPr>
              <a:t>Scrub</a:t>
            </a:r>
            <a:endParaRPr dirty="0">
              <a:latin typeface="TT Commons" panose="02000506040000020004" pitchFamily="50" charset="0"/>
              <a:cs typeface="TeXGyreAdventor"/>
            </a:endParaRP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959" y="1681042"/>
            <a:ext cx="2988278" cy="2960087"/>
          </a:xfrm>
          <a:prstGeom prst="rect">
            <a:avLst/>
          </a:prstGeom>
        </p:spPr>
      </p:pic>
      <p:grpSp>
        <p:nvGrpSpPr>
          <p:cNvPr id="54" name="object 21"/>
          <p:cNvGrpSpPr/>
          <p:nvPr/>
        </p:nvGrpSpPr>
        <p:grpSpPr>
          <a:xfrm>
            <a:off x="948722" y="4874262"/>
            <a:ext cx="3641842" cy="452438"/>
            <a:chOff x="8084805" y="6315450"/>
            <a:chExt cx="3980815" cy="542925"/>
          </a:xfrm>
        </p:grpSpPr>
        <p:sp>
          <p:nvSpPr>
            <p:cNvPr id="55"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56"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57"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58" name="object 25"/>
          <p:cNvSpPr txBox="1"/>
          <p:nvPr/>
        </p:nvSpPr>
        <p:spPr>
          <a:xfrm>
            <a:off x="1147079" y="4949795"/>
            <a:ext cx="3401554" cy="287685"/>
          </a:xfrm>
          <a:prstGeom prst="rect">
            <a:avLst/>
          </a:prstGeom>
        </p:spPr>
        <p:txBody>
          <a:bodyPr vert="horz" wrap="square" lIns="0" tIns="10583" rIns="0" bIns="0" rtlCol="0">
            <a:spAutoFit/>
          </a:bodyPr>
          <a:lstStyle/>
          <a:p>
            <a:pPr marL="10583" algn="ctr">
              <a:spcBef>
                <a:spcPts val="83"/>
              </a:spcBef>
            </a:pPr>
            <a:r>
              <a:rPr lang="es-ES" dirty="0" smtClean="0">
                <a:solidFill>
                  <a:srgbClr val="FFFFFF"/>
                </a:solidFill>
                <a:latin typeface="Bebas Neue Regular" panose="00000500000000000000" pitchFamily="50" charset="0"/>
                <a:cs typeface="Carlito"/>
              </a:rPr>
              <a:t>CELLU ATTACK PROFESSIONAL PROGRAM</a:t>
            </a:r>
            <a:endParaRPr dirty="0">
              <a:latin typeface="Bebas Neue Regular" panose="00000500000000000000" pitchFamily="50" charset="0"/>
              <a:cs typeface="Carlito"/>
            </a:endParaRPr>
          </a:p>
        </p:txBody>
      </p:sp>
      <p:sp>
        <p:nvSpPr>
          <p:cNvPr id="59" name="object 33"/>
          <p:cNvSpPr txBox="1"/>
          <p:nvPr/>
        </p:nvSpPr>
        <p:spPr>
          <a:xfrm>
            <a:off x="2130628" y="4579856"/>
            <a:ext cx="1277938" cy="241519"/>
          </a:xfrm>
          <a:prstGeom prst="rect">
            <a:avLst/>
          </a:prstGeom>
        </p:spPr>
        <p:txBody>
          <a:bodyPr vert="horz" wrap="square" lIns="0" tIns="86783" rIns="0" bIns="0" rtlCol="0">
            <a:spAutoFit/>
          </a:bodyPr>
          <a:lstStyle/>
          <a:p>
            <a:pPr marL="10583">
              <a:spcBef>
                <a:spcPts val="600"/>
              </a:spcBef>
            </a:pPr>
            <a:r>
              <a:rPr lang="es-ES" sz="1000" dirty="0" smtClean="0">
                <a:solidFill>
                  <a:srgbClr val="093E68"/>
                </a:solidFill>
                <a:latin typeface="TeXGyreAdventor"/>
                <a:cs typeface="TeXGyreAdventor"/>
              </a:rPr>
              <a:t>5 </a:t>
            </a:r>
            <a:r>
              <a:rPr lang="es-ES" sz="1000" dirty="0" err="1" smtClean="0">
                <a:solidFill>
                  <a:srgbClr val="093E68"/>
                </a:solidFill>
                <a:latin typeface="TeXGyreAdventor"/>
                <a:cs typeface="TeXGyreAdventor"/>
              </a:rPr>
              <a:t>sessions</a:t>
            </a:r>
            <a:endParaRPr sz="1000" dirty="0">
              <a:latin typeface="TeXGyreAdventor"/>
              <a:cs typeface="TeXGyreAdventor"/>
            </a:endParaRPr>
          </a:p>
        </p:txBody>
      </p:sp>
      <p:sp>
        <p:nvSpPr>
          <p:cNvPr id="60" name="object 9"/>
          <p:cNvSpPr txBox="1"/>
          <p:nvPr/>
        </p:nvSpPr>
        <p:spPr>
          <a:xfrm>
            <a:off x="419369" y="1181100"/>
            <a:ext cx="4856974" cy="287685"/>
          </a:xfrm>
          <a:prstGeom prst="rect">
            <a:avLst/>
          </a:prstGeom>
        </p:spPr>
        <p:txBody>
          <a:bodyPr vert="horz" wrap="square" lIns="0" tIns="10583" rIns="0" bIns="0" rtlCol="0">
            <a:spAutoFit/>
          </a:bodyPr>
          <a:lstStyle/>
          <a:p>
            <a:pPr marL="10583" algn="ctr">
              <a:spcBef>
                <a:spcPts val="83"/>
              </a:spcBef>
            </a:pPr>
            <a:r>
              <a:rPr lang="es-ES" dirty="0" smtClean="0">
                <a:solidFill>
                  <a:srgbClr val="093E68"/>
                </a:solidFill>
                <a:latin typeface="TT Commons" panose="02000506040000020004" pitchFamily="50" charset="0"/>
                <a:cs typeface="TeXGyreAdventor"/>
              </a:rPr>
              <a:t>Anti-</a:t>
            </a:r>
            <a:r>
              <a:rPr lang="es-ES" dirty="0" err="1" smtClean="0">
                <a:solidFill>
                  <a:srgbClr val="093E68"/>
                </a:solidFill>
                <a:latin typeface="TT Commons" panose="02000506040000020004" pitchFamily="50" charset="0"/>
                <a:cs typeface="TeXGyreAdventor"/>
              </a:rPr>
              <a:t>cellulite</a:t>
            </a:r>
            <a:r>
              <a:rPr lang="es-ES" dirty="0" smtClean="0">
                <a:solidFill>
                  <a:srgbClr val="093E68"/>
                </a:solidFill>
                <a:latin typeface="TT Commons" panose="02000506040000020004" pitchFamily="50" charset="0"/>
                <a:cs typeface="TeXGyreAdventor"/>
              </a:rPr>
              <a:t> and </a:t>
            </a:r>
            <a:r>
              <a:rPr lang="es-ES" dirty="0" err="1" smtClean="0">
                <a:solidFill>
                  <a:srgbClr val="093E68"/>
                </a:solidFill>
                <a:latin typeface="TT Commons" panose="02000506040000020004" pitchFamily="50" charset="0"/>
                <a:cs typeface="TeXGyreAdventor"/>
              </a:rPr>
              <a:t>Firming</a:t>
            </a:r>
            <a:r>
              <a:rPr lang="es-ES" dirty="0" smtClean="0">
                <a:solidFill>
                  <a:srgbClr val="093E68"/>
                </a:solidFill>
                <a:latin typeface="TT Commons" panose="02000506040000020004" pitchFamily="50" charset="0"/>
                <a:cs typeface="TeXGyreAdventor"/>
              </a:rPr>
              <a:t> </a:t>
            </a:r>
            <a:r>
              <a:rPr lang="es-ES" dirty="0" err="1" smtClean="0">
                <a:solidFill>
                  <a:srgbClr val="093E68"/>
                </a:solidFill>
                <a:latin typeface="TT Commons" panose="02000506040000020004" pitchFamily="50" charset="0"/>
                <a:cs typeface="TeXGyreAdventor"/>
              </a:rPr>
              <a:t>Treatment</a:t>
            </a:r>
            <a:endParaRPr dirty="0">
              <a:latin typeface="TT Commons" panose="02000506040000020004" pitchFamily="50" charset="0"/>
              <a:cs typeface="TeXGyreAdventor"/>
            </a:endParaRPr>
          </a:p>
        </p:txBody>
      </p:sp>
    </p:spTree>
    <p:extLst>
      <p:ext uri="{BB962C8B-B14F-4D97-AF65-F5344CB8AC3E}">
        <p14:creationId xmlns:p14="http://schemas.microsoft.com/office/powerpoint/2010/main" val="804888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409700"/>
            <a:ext cx="6324600" cy="3821986"/>
          </a:xfrm>
          <a:prstGeom prst="rect">
            <a:avLst/>
          </a:prstGeom>
        </p:spPr>
        <p:txBody>
          <a:bodyPr vert="horz" wrap="square" lIns="0" tIns="10583" rIns="0" bIns="0" rtlCol="0">
            <a:spAutoFit/>
          </a:bodyPr>
          <a:lstStyle/>
          <a:p>
            <a:pPr marL="10054">
              <a:spcBef>
                <a:spcPts val="900"/>
              </a:spcBef>
              <a:tabLst>
                <a:tab pos="249757" algn="l"/>
              </a:tabLst>
            </a:pPr>
            <a:r>
              <a:rPr lang="es-ES" sz="1600" spc="-4" dirty="0">
                <a:latin typeface="TT Commons Light" panose="02000506030000020003" pitchFamily="50" charset="0"/>
                <a:cs typeface="TeXGyreAdventor"/>
              </a:rPr>
              <a:t>M</a:t>
            </a:r>
            <a:r>
              <a:rPr sz="1600" spc="-4" dirty="0" err="1" smtClean="0">
                <a:latin typeface="TT Commons Light" panose="02000506030000020003" pitchFamily="50" charset="0"/>
                <a:cs typeface="TeXGyreAdventor"/>
              </a:rPr>
              <a:t>assage</a:t>
            </a:r>
            <a:r>
              <a:rPr sz="1600" spc="-4" dirty="0" smtClean="0">
                <a:latin typeface="TT Commons Light" panose="02000506030000020003" pitchFamily="50" charset="0"/>
                <a:cs typeface="TeXGyreAdventor"/>
              </a:rPr>
              <a:t> </a:t>
            </a:r>
            <a:r>
              <a:rPr sz="1600" spc="-4" dirty="0">
                <a:latin typeface="TT Commons Light" panose="02000506030000020003" pitchFamily="50" charset="0"/>
                <a:cs typeface="TeXGyreAdventor"/>
              </a:rPr>
              <a:t>cream</a:t>
            </a:r>
            <a:r>
              <a:rPr sz="1600" dirty="0">
                <a:latin typeface="TT Commons Light" panose="02000506030000020003" pitchFamily="50" charset="0"/>
                <a:cs typeface="TeXGyreAdventor"/>
              </a:rPr>
              <a:t> with</a:t>
            </a:r>
            <a:r>
              <a:rPr sz="1600" spc="-4" dirty="0">
                <a:latin typeface="TT Commons Light" panose="02000506030000020003" pitchFamily="50" charset="0"/>
                <a:cs typeface="TeXGyreAdventor"/>
              </a:rPr>
              <a:t> anti-cellulite and</a:t>
            </a:r>
            <a:r>
              <a:rPr sz="1600" dirty="0">
                <a:latin typeface="TT Commons Light" panose="02000506030000020003" pitchFamily="50" charset="0"/>
                <a:cs typeface="TeXGyreAdventor"/>
              </a:rPr>
              <a:t> firming properties</a:t>
            </a:r>
            <a:r>
              <a:rPr sz="1600" spc="71" dirty="0">
                <a:latin typeface="TT Commons Light" panose="02000506030000020003" pitchFamily="50" charset="0"/>
                <a:cs typeface="TeXGyreAdventor"/>
              </a:rPr>
              <a:t> </a:t>
            </a:r>
            <a:r>
              <a:rPr sz="1600" spc="-4" dirty="0">
                <a:latin typeface="TT Commons Light" panose="02000506030000020003" pitchFamily="50" charset="0"/>
                <a:cs typeface="TeXGyreAdventor"/>
              </a:rPr>
              <a:t>.</a:t>
            </a:r>
            <a:endParaRPr sz="1600" dirty="0">
              <a:latin typeface="TT Commons Light" panose="02000506030000020003" pitchFamily="50" charset="0"/>
              <a:cs typeface="TeXGyreAdventor"/>
            </a:endParaRPr>
          </a:p>
          <a:p>
            <a:pPr>
              <a:spcBef>
                <a:spcPts val="1187"/>
              </a:spcBef>
            </a:pPr>
            <a:r>
              <a:rPr sz="1600" b="1" spc="-8" dirty="0">
                <a:latin typeface="TT Commons Light" panose="02000506030000020003" pitchFamily="50" charset="0"/>
                <a:cs typeface="TeXGyreAdventor"/>
              </a:rPr>
              <a:t>Action.</a:t>
            </a:r>
            <a:endParaRPr sz="1600" dirty="0">
              <a:latin typeface="TT Commons Light" panose="02000506030000020003" pitchFamily="50" charset="0"/>
              <a:cs typeface="TeXGyreAdventor"/>
            </a:endParaRPr>
          </a:p>
          <a:p>
            <a:pPr marL="29632" marR="23812" indent="-2646"/>
            <a:r>
              <a:rPr sz="1600" spc="-8" dirty="0">
                <a:latin typeface="TT Commons Light" panose="02000506030000020003" pitchFamily="50" charset="0"/>
                <a:cs typeface="TeXGyreAdventor"/>
              </a:rPr>
              <a:t>High viscosity cream with an intense white</a:t>
            </a:r>
            <a:r>
              <a:rPr sz="1600" spc="-4" dirty="0">
                <a:latin typeface="TT Commons Light" panose="02000506030000020003" pitchFamily="50" charset="0"/>
                <a:cs typeface="TeXGyreAdventor"/>
              </a:rPr>
              <a:t> color</a:t>
            </a:r>
            <a:r>
              <a:rPr sz="1600" spc="-8" dirty="0">
                <a:latin typeface="TT Commons Light" panose="02000506030000020003" pitchFamily="50" charset="0"/>
                <a:cs typeface="TeXGyreAdventor"/>
              </a:rPr>
              <a:t> indicated</a:t>
            </a:r>
            <a:r>
              <a:rPr sz="1600" dirty="0">
                <a:latin typeface="TT Commons Light" panose="02000506030000020003" pitchFamily="50" charset="0"/>
                <a:cs typeface="TeXGyreAdventor"/>
              </a:rPr>
              <a:t> for</a:t>
            </a:r>
            <a:r>
              <a:rPr sz="1600" spc="-8" dirty="0">
                <a:latin typeface="TT Commons Light" panose="02000506030000020003" pitchFamily="50" charset="0"/>
                <a:cs typeface="TeXGyreAdventor"/>
              </a:rPr>
              <a:t> massage</a:t>
            </a:r>
            <a:r>
              <a:rPr sz="1600" dirty="0">
                <a:latin typeface="TT Commons Light" panose="02000506030000020003" pitchFamily="50" charset="0"/>
                <a:cs typeface="TeXGyreAdventor"/>
              </a:rPr>
              <a:t> with anti-cellulite and firming properties thanks to</a:t>
            </a:r>
            <a:r>
              <a:rPr sz="1600" spc="-4" dirty="0">
                <a:latin typeface="TT Commons Light" panose="02000506030000020003" pitchFamily="50" charset="0"/>
                <a:cs typeface="TeXGyreAdventor"/>
              </a:rPr>
              <a:t> Algae fucus and laminaria</a:t>
            </a:r>
            <a:r>
              <a:rPr sz="1600" i="1" spc="-4" dirty="0">
                <a:latin typeface="TT Commons Light" panose="02000506030000020003" pitchFamily="50" charset="0"/>
                <a:cs typeface="TeXGyreAdventor"/>
              </a:rPr>
              <a:t>. It also</a:t>
            </a:r>
            <a:r>
              <a:rPr sz="1600" spc="-4" dirty="0">
                <a:latin typeface="TT Commons Light" panose="02000506030000020003" pitchFamily="50" charset="0"/>
                <a:cs typeface="TeXGyreAdventor"/>
              </a:rPr>
              <a:t> contains jojoba </a:t>
            </a:r>
            <a:r>
              <a:rPr sz="1600" spc="-8" dirty="0">
                <a:latin typeface="TT Commons Light" panose="02000506030000020003" pitchFamily="50" charset="0"/>
                <a:cs typeface="TeXGyreAdventor"/>
              </a:rPr>
              <a:t>oil</a:t>
            </a:r>
            <a:r>
              <a:rPr sz="1600" spc="-4" dirty="0">
                <a:latin typeface="TT Commons Light" panose="02000506030000020003" pitchFamily="50" charset="0"/>
                <a:cs typeface="TeXGyreAdventor"/>
              </a:rPr>
              <a:t> and sweet almonds</a:t>
            </a:r>
            <a:r>
              <a:rPr sz="1600" spc="-8" dirty="0">
                <a:latin typeface="TT Commons Light" panose="02000506030000020003" pitchFamily="50" charset="0"/>
                <a:cs typeface="TeXGyreAdventor"/>
              </a:rPr>
              <a:t> to</a:t>
            </a:r>
            <a:r>
              <a:rPr sz="1600" spc="-4" dirty="0">
                <a:latin typeface="TT Commons Light" panose="02000506030000020003" pitchFamily="50" charset="0"/>
                <a:cs typeface="TeXGyreAdventor"/>
              </a:rPr>
              <a:t> maintain</a:t>
            </a:r>
            <a:r>
              <a:rPr sz="1600" spc="-8" dirty="0">
                <a:latin typeface="TT Commons Light" panose="02000506030000020003" pitchFamily="50" charset="0"/>
                <a:cs typeface="TeXGyreAdventor"/>
              </a:rPr>
              <a:t> optimal</a:t>
            </a:r>
            <a:r>
              <a:rPr sz="1600" spc="-4" dirty="0">
                <a:latin typeface="TT Commons Light" panose="02000506030000020003" pitchFamily="50" charset="0"/>
                <a:cs typeface="TeXGyreAdventor"/>
              </a:rPr>
              <a:t> hydration</a:t>
            </a:r>
            <a:r>
              <a:rPr sz="1600" spc="-8" dirty="0">
                <a:latin typeface="TT Commons Light" panose="02000506030000020003" pitchFamily="50" charset="0"/>
                <a:cs typeface="TeXGyreAdventor"/>
              </a:rPr>
              <a:t> </a:t>
            </a:r>
            <a:endParaRPr lang="es-ES" sz="1600" spc="-8" dirty="0" smtClean="0">
              <a:latin typeface="TT Commons Light" panose="02000506030000020003" pitchFamily="50" charset="0"/>
              <a:cs typeface="TeXGyreAdventor"/>
            </a:endParaRPr>
          </a:p>
          <a:p>
            <a:pPr marL="29632" marR="23812" indent="-2646"/>
            <a:endParaRPr lang="en-US" sz="1600" b="1" spc="-4" dirty="0" smtClean="0">
              <a:latin typeface="TT Commons Light" panose="02000506030000020003" pitchFamily="50" charset="0"/>
              <a:cs typeface="TeXGyreAdventor"/>
            </a:endParaRPr>
          </a:p>
          <a:p>
            <a:pPr marL="29632" marR="23812" indent="-2646"/>
            <a:r>
              <a:rPr lang="en-US" sz="1600" b="1" spc="-4" dirty="0" smtClean="0">
                <a:latin typeface="TT Commons Light" panose="02000506030000020003" pitchFamily="50" charset="0"/>
                <a:cs typeface="TeXGyreAdventor"/>
              </a:rPr>
              <a:t>Active </a:t>
            </a:r>
            <a:r>
              <a:rPr lang="en-US" sz="1600" b="1" spc="-4" dirty="0">
                <a:latin typeface="TT Commons Light" panose="02000506030000020003" pitchFamily="50" charset="0"/>
                <a:cs typeface="TeXGyreAdventor"/>
              </a:rPr>
              <a:t>ingredients:</a:t>
            </a:r>
            <a:r>
              <a:rPr lang="en-US" sz="1600" spc="-4" dirty="0">
                <a:latin typeface="TT Commons Light" panose="02000506030000020003" pitchFamily="50" charset="0"/>
                <a:cs typeface="TeXGyreAdventor"/>
              </a:rPr>
              <a:t> jojoba oil</a:t>
            </a:r>
            <a:r>
              <a:rPr lang="en-US" sz="1600" spc="4" dirty="0">
                <a:latin typeface="TT Commons Light" panose="02000506030000020003" pitchFamily="50" charset="0"/>
                <a:cs typeface="TeXGyreAdventor"/>
              </a:rPr>
              <a:t>,</a:t>
            </a:r>
            <a:r>
              <a:rPr lang="en-US" sz="1600" dirty="0">
                <a:latin typeface="TT Commons Light" panose="02000506030000020003" pitchFamily="50" charset="0"/>
                <a:cs typeface="TeXGyreAdventor"/>
              </a:rPr>
              <a:t> sweet almond oil</a:t>
            </a:r>
            <a:r>
              <a:rPr lang="en-US" sz="1600" spc="-4" dirty="0">
                <a:latin typeface="TT Commons Light" panose="02000506030000020003" pitchFamily="50" charset="0"/>
                <a:cs typeface="TeXGyreAdventor"/>
              </a:rPr>
              <a:t>, Algae</a:t>
            </a:r>
            <a:r>
              <a:rPr lang="en-US" sz="1600" i="1" dirty="0">
                <a:latin typeface="TT Commons Light" panose="02000506030000020003" pitchFamily="50" charset="0"/>
                <a:cs typeface="TeXGyreAdventor"/>
              </a:rPr>
              <a:t> </a:t>
            </a:r>
            <a:r>
              <a:rPr lang="en-US" sz="1600" i="1" dirty="0" err="1">
                <a:latin typeface="TT Commons Light" panose="02000506030000020003" pitchFamily="50" charset="0"/>
                <a:cs typeface="TeXGyreAdventor"/>
              </a:rPr>
              <a:t>fucus</a:t>
            </a:r>
            <a:r>
              <a:rPr lang="en-US" sz="1600" i="1" dirty="0">
                <a:latin typeface="TT Commons Light" panose="02000506030000020003" pitchFamily="50" charset="0"/>
                <a:cs typeface="TeXGyreAdventor"/>
              </a:rPr>
              <a:t>, Algae </a:t>
            </a:r>
            <a:r>
              <a:rPr lang="en-US" sz="1600" i="1" dirty="0" err="1">
                <a:latin typeface="TT Commons Light" panose="02000506030000020003" pitchFamily="50" charset="0"/>
                <a:cs typeface="TeXGyreAdventor"/>
              </a:rPr>
              <a:t>laminaria</a:t>
            </a:r>
            <a:r>
              <a:rPr lang="en-US" sz="1600" i="1" dirty="0">
                <a:latin typeface="TT Commons Light" panose="02000506030000020003" pitchFamily="50" charset="0"/>
                <a:cs typeface="TeXGyreAdventor"/>
              </a:rPr>
              <a:t> </a:t>
            </a:r>
            <a:r>
              <a:rPr lang="en-US" sz="1600" i="1" spc="-4" dirty="0">
                <a:latin typeface="TT Commons Light" panose="02000506030000020003" pitchFamily="50" charset="0"/>
                <a:cs typeface="TeXGyreAdventor"/>
              </a:rPr>
              <a:t>and</a:t>
            </a:r>
            <a:r>
              <a:rPr lang="en-US" sz="1600" i="1" dirty="0">
                <a:latin typeface="TT Commons Light" panose="02000506030000020003" pitchFamily="50" charset="0"/>
                <a:cs typeface="TeXGyreAdventor"/>
              </a:rPr>
              <a:t> V-Tonic.</a:t>
            </a:r>
            <a:r>
              <a:rPr lang="en-US" sz="1600" i="1" spc="4" dirty="0">
                <a:latin typeface="TT Commons Light" panose="02000506030000020003" pitchFamily="50" charset="0"/>
                <a:cs typeface="TeXGyreAdventor"/>
              </a:rPr>
              <a:t> </a:t>
            </a:r>
            <a:endParaRPr lang="es-ES" sz="1600" spc="-8" dirty="0" smtClean="0">
              <a:latin typeface="TT Commons Light" panose="02000506030000020003" pitchFamily="50" charset="0"/>
              <a:cs typeface="TeXGyreAdventor"/>
            </a:endParaRPr>
          </a:p>
          <a:p>
            <a:pPr marL="2117">
              <a:spcBef>
                <a:spcPts val="1333"/>
              </a:spcBef>
            </a:pPr>
            <a:r>
              <a:rPr lang="en-US" sz="1600" b="1" spc="-4" dirty="0">
                <a:latin typeface="TT Commons Light" panose="02000506030000020003" pitchFamily="50" charset="0"/>
                <a:cs typeface="TeXGyreAdventor"/>
              </a:rPr>
              <a:t>How to use</a:t>
            </a:r>
            <a:r>
              <a:rPr lang="en-US" sz="1600" b="1" spc="-8" dirty="0">
                <a:latin typeface="TT Commons Light" panose="02000506030000020003" pitchFamily="50" charset="0"/>
                <a:cs typeface="TeXGyreAdventor"/>
              </a:rPr>
              <a:t> it:</a:t>
            </a:r>
            <a:endParaRPr lang="en-US" sz="1600" dirty="0">
              <a:latin typeface="TT Commons Light" panose="02000506030000020003" pitchFamily="50" charset="0"/>
              <a:cs typeface="TeXGyreAdventor"/>
            </a:endParaRPr>
          </a:p>
          <a:p>
            <a:pPr marL="2117">
              <a:spcBef>
                <a:spcPts val="1333"/>
              </a:spcBef>
            </a:pPr>
            <a:r>
              <a:rPr lang="en-US" sz="1600" spc="-4" dirty="0">
                <a:latin typeface="TT Commons Light" panose="02000506030000020003" pitchFamily="50" charset="0"/>
                <a:cs typeface="TeXGyreAdventor"/>
              </a:rPr>
              <a:t>Apply with</a:t>
            </a:r>
            <a:r>
              <a:rPr lang="en-US" sz="1600" dirty="0">
                <a:latin typeface="TT Commons Light" panose="02000506030000020003" pitchFamily="50" charset="0"/>
                <a:cs typeface="TeXGyreAdventor"/>
              </a:rPr>
              <a:t> clean skin</a:t>
            </a:r>
            <a:r>
              <a:rPr lang="en-US" sz="1600" spc="-8" dirty="0">
                <a:latin typeface="TT Commons Light" panose="02000506030000020003" pitchFamily="50" charset="0"/>
                <a:cs typeface="TeXGyreAdventor"/>
              </a:rPr>
              <a:t>, performing the</a:t>
            </a:r>
            <a:r>
              <a:rPr lang="en-US" sz="1600" spc="-4" dirty="0">
                <a:latin typeface="TT Commons Light" panose="02000506030000020003" pitchFamily="50" charset="0"/>
                <a:cs typeface="TeXGyreAdventor"/>
              </a:rPr>
              <a:t> massage with</a:t>
            </a:r>
            <a:r>
              <a:rPr lang="en-US" sz="1600" dirty="0">
                <a:latin typeface="TT Commons Light" panose="02000506030000020003" pitchFamily="50" charset="0"/>
                <a:cs typeface="TeXGyreAdventor"/>
              </a:rPr>
              <a:t> the</a:t>
            </a:r>
            <a:r>
              <a:rPr lang="en-US" sz="1600" spc="-4" dirty="0">
                <a:latin typeface="TT Commons Light" panose="02000506030000020003" pitchFamily="50" charset="0"/>
                <a:cs typeface="TeXGyreAdventor"/>
              </a:rPr>
              <a:t> appropriate</a:t>
            </a:r>
            <a:r>
              <a:rPr lang="en-US" sz="1600" spc="-8" dirty="0">
                <a:latin typeface="TT Commons Light" panose="02000506030000020003" pitchFamily="50" charset="0"/>
                <a:cs typeface="TeXGyreAdventor"/>
              </a:rPr>
              <a:t> technique</a:t>
            </a:r>
            <a:r>
              <a:rPr lang="en-US" sz="1600" spc="-4" dirty="0">
                <a:latin typeface="TT Commons Light" panose="02000506030000020003" pitchFamily="50" charset="0"/>
                <a:cs typeface="TeXGyreAdventor"/>
              </a:rPr>
              <a:t> selected by</a:t>
            </a:r>
            <a:r>
              <a:rPr lang="en-US" sz="1600" spc="-8" dirty="0">
                <a:latin typeface="TT Commons Light" panose="02000506030000020003" pitchFamily="50" charset="0"/>
                <a:cs typeface="TeXGyreAdventor"/>
              </a:rPr>
              <a:t> the professional according</a:t>
            </a:r>
            <a:r>
              <a:rPr lang="en-US" sz="1600" spc="-4" dirty="0">
                <a:latin typeface="TT Commons Light" panose="02000506030000020003" pitchFamily="50" charset="0"/>
                <a:cs typeface="TeXGyreAdventor"/>
              </a:rPr>
              <a:t> to the needs</a:t>
            </a:r>
            <a:r>
              <a:rPr lang="en-US" sz="1600" spc="-8" dirty="0">
                <a:latin typeface="TT Commons Light" panose="02000506030000020003" pitchFamily="50" charset="0"/>
                <a:cs typeface="TeXGyreAdventor"/>
              </a:rPr>
              <a:t> of</a:t>
            </a:r>
            <a:r>
              <a:rPr lang="en-US" sz="1600" spc="-4" dirty="0">
                <a:latin typeface="TT Commons Light" panose="02000506030000020003" pitchFamily="50" charset="0"/>
                <a:cs typeface="TeXGyreAdventor"/>
              </a:rPr>
              <a:t> each patient.</a:t>
            </a:r>
            <a:r>
              <a:rPr lang="en-US" sz="1600" spc="-8" dirty="0">
                <a:latin typeface="TT Commons Light" panose="02000506030000020003" pitchFamily="50" charset="0"/>
                <a:cs typeface="TeXGyreAdventor"/>
              </a:rPr>
              <a:t> In addition,  it</a:t>
            </a:r>
            <a:r>
              <a:rPr lang="en-US" sz="1600" b="1" spc="-8" dirty="0">
                <a:latin typeface="TT Commons Light" panose="02000506030000020003" pitchFamily="50" charset="0"/>
                <a:cs typeface="TeXGyreAdventor"/>
              </a:rPr>
              <a:t> allows</a:t>
            </a:r>
            <a:r>
              <a:rPr lang="en-US" sz="1600" b="1" spc="-4" dirty="0">
                <a:latin typeface="TT Commons Light" panose="02000506030000020003" pitchFamily="50" charset="0"/>
                <a:cs typeface="TeXGyreAdventor"/>
              </a:rPr>
              <a:t> a long</a:t>
            </a:r>
            <a:r>
              <a:rPr lang="en-US" sz="1600" b="1" spc="42" dirty="0">
                <a:latin typeface="TT Commons Light" panose="02000506030000020003" pitchFamily="50" charset="0"/>
                <a:cs typeface="TeXGyreAdventor"/>
              </a:rPr>
              <a:t> </a:t>
            </a:r>
            <a:r>
              <a:rPr lang="en-US" sz="1600" b="1" dirty="0">
                <a:latin typeface="TT Commons Light" panose="02000506030000020003" pitchFamily="50" charset="0"/>
                <a:cs typeface="TeXGyreAdventor"/>
              </a:rPr>
              <a:t>run </a:t>
            </a:r>
            <a:r>
              <a:rPr lang="en-US" sz="1600" b="1" spc="-8" dirty="0">
                <a:latin typeface="TT Commons Light" panose="02000506030000020003" pitchFamily="50" charset="0"/>
                <a:cs typeface="TeXGyreAdventor"/>
              </a:rPr>
              <a:t>without absorbing</a:t>
            </a:r>
            <a:r>
              <a:rPr lang="en-US" sz="1600" b="1" spc="-4" dirty="0">
                <a:latin typeface="TT Commons Light" panose="02000506030000020003" pitchFamily="50" charset="0"/>
                <a:cs typeface="TeXGyreAdventor"/>
              </a:rPr>
              <a:t> the</a:t>
            </a:r>
            <a:r>
              <a:rPr lang="en-US" sz="1600" b="1" spc="-21" dirty="0">
                <a:latin typeface="TT Commons Light" panose="02000506030000020003" pitchFamily="50" charset="0"/>
                <a:cs typeface="TeXGyreAdventor"/>
              </a:rPr>
              <a:t> </a:t>
            </a:r>
            <a:r>
              <a:rPr lang="en-US" sz="1600" b="1" spc="-8" dirty="0">
                <a:latin typeface="TT Commons Light" panose="02000506030000020003" pitchFamily="50" charset="0"/>
                <a:cs typeface="TeXGyreAdventor"/>
              </a:rPr>
              <a:t>product.</a:t>
            </a:r>
            <a:endParaRPr lang="en-US" sz="1600" dirty="0">
              <a:latin typeface="TT Commons Light" panose="02000506030000020003" pitchFamily="50" charset="0"/>
              <a:cs typeface="TeXGyreAdventor"/>
            </a:endParaRPr>
          </a:p>
          <a:p>
            <a:pPr marL="29632" marR="23812" indent="-2646">
              <a:lnSpc>
                <a:spcPct val="150000"/>
              </a:lnSpc>
            </a:pPr>
            <a:endParaRPr sz="1600" dirty="0">
              <a:latin typeface="TT Commons Light" panose="02000506030000020003" pitchFamily="50" charset="0"/>
              <a:cs typeface="TeXGyreAdventor"/>
            </a:endParaRPr>
          </a:p>
        </p:txBody>
      </p:sp>
      <p:sp>
        <p:nvSpPr>
          <p:cNvPr id="12" name="Título 8"/>
          <p:cNvSpPr>
            <a:spLocks noGrp="1"/>
          </p:cNvSpPr>
          <p:nvPr>
            <p:ph type="title"/>
          </p:nvPr>
        </p:nvSpPr>
        <p:spPr>
          <a:xfrm>
            <a:off x="698500" y="445037"/>
            <a:ext cx="3281026" cy="332399"/>
          </a:xfrm>
        </p:spPr>
        <p:txBody>
          <a:bodyPr/>
          <a:lstStyle/>
          <a:p>
            <a:r>
              <a:rPr lang="es-ES" sz="2400" spc="300" dirty="0" smtClean="0">
                <a:latin typeface="Bebas Neue Regular" panose="00000500000000000000" pitchFamily="50" charset="0"/>
              </a:rPr>
              <a:t>Products: sea</a:t>
            </a:r>
            <a:r>
              <a:rPr lang="es-ES" sz="2400" spc="300" dirty="0" err="1" smtClean="0">
                <a:latin typeface="Bebas Neue Regular" panose="00000500000000000000" pitchFamily="50" charset="0"/>
              </a:rPr>
              <a:t> massage</a:t>
            </a:r>
            <a:endParaRPr lang="es-ES" sz="2400" spc="300" dirty="0">
              <a:latin typeface="Bebas Neue Regular" panose="00000500000000000000" pitchFamily="50" charset="0"/>
            </a:endParaRPr>
          </a:p>
        </p:txBody>
      </p:sp>
      <p:grpSp>
        <p:nvGrpSpPr>
          <p:cNvPr id="13" name="object 21"/>
          <p:cNvGrpSpPr/>
          <p:nvPr/>
        </p:nvGrpSpPr>
        <p:grpSpPr>
          <a:xfrm>
            <a:off x="595979" y="4305300"/>
            <a:ext cx="1743033" cy="452438"/>
            <a:chOff x="8084805" y="6315450"/>
            <a:chExt cx="3980815" cy="542925"/>
          </a:xfrm>
        </p:grpSpPr>
        <p:sp>
          <p:nvSpPr>
            <p:cNvPr id="14"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5"/>
          <p:cNvSpPr txBox="1"/>
          <p:nvPr/>
        </p:nvSpPr>
        <p:spPr>
          <a:xfrm>
            <a:off x="948314" y="4373400"/>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Sea </a:t>
            </a:r>
            <a:r>
              <a:rPr lang="es-ES" dirty="0" err="1" smtClean="0">
                <a:solidFill>
                  <a:srgbClr val="FFFFFF"/>
                </a:solidFill>
                <a:latin typeface="Bebas Neue Regular" panose="00000500000000000000" pitchFamily="50" charset="0"/>
                <a:cs typeface="Carlito"/>
              </a:rPr>
              <a:t>massage</a:t>
            </a:r>
            <a:endParaRPr dirty="0">
              <a:latin typeface="Bebas Neue Regular" panose="00000500000000000000" pitchFamily="50" charset="0"/>
              <a:cs typeface="Carlito"/>
            </a:endParaRPr>
          </a:p>
        </p:txBody>
      </p:sp>
      <p:sp>
        <p:nvSpPr>
          <p:cNvPr id="9" name="object 10"/>
          <p:cNvSpPr/>
          <p:nvPr/>
        </p:nvSpPr>
        <p:spPr>
          <a:xfrm>
            <a:off x="595980" y="1943100"/>
            <a:ext cx="1743033" cy="2109390"/>
          </a:xfrm>
          <a:prstGeom prst="rect">
            <a:avLst/>
          </a:prstGeom>
          <a:blipFill>
            <a:blip r:embed="rId5" cstate="print"/>
            <a:stretch>
              <a:fillRect/>
            </a:stretch>
          </a:blipFill>
        </p:spPr>
        <p:txBody>
          <a:bodyPr wrap="square" lIns="0" tIns="0" rIns="0" bIns="0" rtlCol="0"/>
          <a:lstStyle/>
          <a:p>
            <a:endParaRPr sz="12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65400" y="1409700"/>
            <a:ext cx="6324600" cy="4024606"/>
          </a:xfrm>
          <a:prstGeom prst="rect">
            <a:avLst/>
          </a:prstGeom>
        </p:spPr>
        <p:txBody>
          <a:bodyPr vert="horz" wrap="square" lIns="0" tIns="10583" rIns="0" bIns="0" rtlCol="0">
            <a:spAutoFit/>
          </a:bodyPr>
          <a:lstStyle/>
          <a:p>
            <a:pPr>
              <a:spcBef>
                <a:spcPct val="50000"/>
              </a:spcBef>
              <a:buFont typeface="Wingdings" pitchFamily="2" charset="2"/>
              <a:buNone/>
            </a:pPr>
            <a:r>
              <a:rPr lang="en-US" sz="1600" spc="-4" dirty="0" smtClean="0">
                <a:latin typeface="TT Commons Light" panose="02000506030000020003" pitchFamily="50" charset="0"/>
                <a:cs typeface="Carlito"/>
              </a:rPr>
              <a:t>Defoliant </a:t>
            </a:r>
            <a:r>
              <a:rPr lang="en-US" sz="1600" spc="-4" dirty="0">
                <a:latin typeface="TT Commons Light" panose="02000506030000020003" pitchFamily="50" charset="0"/>
                <a:cs typeface="Carlito"/>
              </a:rPr>
              <a:t>based on Sugar Cane </a:t>
            </a:r>
            <a:endParaRPr lang="en-US" sz="1600" spc="-4" dirty="0" smtClean="0">
              <a:latin typeface="TT Commons Light" panose="02000506030000020003" pitchFamily="50" charset="0"/>
              <a:cs typeface="Carlito"/>
            </a:endParaRPr>
          </a:p>
          <a:p>
            <a:pPr>
              <a:spcBef>
                <a:spcPts val="1187"/>
              </a:spcBef>
            </a:pPr>
            <a:r>
              <a:rPr sz="1600" b="1" spc="-4" dirty="0" smtClean="0">
                <a:latin typeface="TT Commons Light" panose="02000506030000020003" pitchFamily="50" charset="0"/>
                <a:cs typeface="Carlito"/>
              </a:rPr>
              <a:t>Action</a:t>
            </a:r>
            <a:r>
              <a:rPr lang="es-ES" sz="1600" b="1" spc="-4" dirty="0" smtClean="0">
                <a:latin typeface="TT Commons Light" panose="02000506030000020003" pitchFamily="50" charset="0"/>
                <a:cs typeface="Carlito"/>
              </a:rPr>
              <a:t>: </a:t>
            </a:r>
            <a:r>
              <a:rPr lang="en-US" sz="1600" spc="-4" dirty="0" smtClean="0">
                <a:latin typeface="TT Commons Light" panose="02000506030000020003" pitchFamily="50" charset="0"/>
                <a:cs typeface="Carlito"/>
              </a:rPr>
              <a:t>It </a:t>
            </a:r>
            <a:r>
              <a:rPr lang="en-US" sz="1600" spc="-4" dirty="0">
                <a:latin typeface="TT Commons Light" panose="02000506030000020003" pitchFamily="50" charset="0"/>
                <a:cs typeface="Carlito"/>
              </a:rPr>
              <a:t>eliminates dead cells of epidermis through a soft dragging produced by sugar crystals. Prepare skin for better absorption of anti </a:t>
            </a:r>
            <a:r>
              <a:rPr lang="en-US" sz="1600" spc="-4" dirty="0" err="1">
                <a:latin typeface="TT Commons Light" panose="02000506030000020003" pitchFamily="50" charset="0"/>
                <a:cs typeface="Carlito"/>
              </a:rPr>
              <a:t>celullite</a:t>
            </a:r>
            <a:r>
              <a:rPr lang="en-US" sz="1600" spc="-4" dirty="0">
                <a:latin typeface="TT Commons Light" panose="02000506030000020003" pitchFamily="50" charset="0"/>
                <a:cs typeface="Carlito"/>
              </a:rPr>
              <a:t> actives, favoring their </a:t>
            </a:r>
            <a:r>
              <a:rPr lang="en-US" sz="1600" spc="-4" dirty="0" smtClean="0">
                <a:latin typeface="TT Commons Light" panose="02000506030000020003" pitchFamily="50" charset="0"/>
                <a:cs typeface="Carlito"/>
              </a:rPr>
              <a:t>action. </a:t>
            </a:r>
            <a:r>
              <a:rPr lang="en-US" sz="1600" spc="-4" dirty="0" smtClean="0">
                <a:latin typeface="TT Commons Light" panose="02000506030000020003" pitchFamily="50" charset="0"/>
                <a:cs typeface="Carlito"/>
              </a:rPr>
              <a:t>Stimulates microcirculation and moisturizes </a:t>
            </a:r>
            <a:r>
              <a:rPr lang="en-US" sz="1600" spc="-4" dirty="0">
                <a:latin typeface="TT Commons Light" panose="02000506030000020003" pitchFamily="50" charset="0"/>
                <a:cs typeface="Carlito"/>
              </a:rPr>
              <a:t>skin in treated </a:t>
            </a:r>
            <a:r>
              <a:rPr lang="en-US" sz="1600" spc="-4" dirty="0" smtClean="0">
                <a:latin typeface="TT Commons Light" panose="02000506030000020003" pitchFamily="50" charset="0"/>
                <a:cs typeface="Carlito"/>
              </a:rPr>
              <a:t>areas</a:t>
            </a:r>
          </a:p>
          <a:p>
            <a:pPr>
              <a:spcBef>
                <a:spcPct val="50000"/>
              </a:spcBef>
            </a:pPr>
            <a:r>
              <a:rPr lang="en-US" sz="1600" b="1" spc="-4" dirty="0">
                <a:latin typeface="TT Commons Light" panose="02000506030000020003" pitchFamily="50" charset="0"/>
                <a:cs typeface="TeXGyreAdventor"/>
              </a:rPr>
              <a:t>Active ingredients:</a:t>
            </a:r>
            <a:r>
              <a:rPr lang="en-US" sz="1600" spc="-4" dirty="0">
                <a:latin typeface="TT Commons Light" panose="02000506030000020003" pitchFamily="50" charset="0"/>
                <a:cs typeface="TeXGyreAdventor"/>
              </a:rPr>
              <a:t> </a:t>
            </a:r>
            <a:r>
              <a:rPr lang="en-US" sz="1600" i="1" dirty="0">
                <a:latin typeface="TT Commons Light" panose="02000506030000020003" pitchFamily="50" charset="0"/>
                <a:cs typeface="TeXGyreAdventor"/>
              </a:rPr>
              <a:t>Sugar Cane </a:t>
            </a:r>
            <a:r>
              <a:rPr lang="en-US" sz="1600" i="1" spc="-4" dirty="0">
                <a:latin typeface="TT Commons Light" panose="02000506030000020003" pitchFamily="50" charset="0"/>
                <a:cs typeface="TeXGyreAdventor"/>
              </a:rPr>
              <a:t>and</a:t>
            </a:r>
            <a:r>
              <a:rPr lang="en-US" sz="1600" i="1" dirty="0">
                <a:latin typeface="TT Commons Light" panose="02000506030000020003" pitchFamily="50" charset="0"/>
                <a:cs typeface="TeXGyreAdventor"/>
              </a:rPr>
              <a:t> V-Tonic.</a:t>
            </a:r>
            <a:r>
              <a:rPr lang="en-US" sz="1600" i="1" spc="4" dirty="0">
                <a:latin typeface="TT Commons Light" panose="02000506030000020003" pitchFamily="50" charset="0"/>
                <a:cs typeface="TeXGyreAdventor"/>
              </a:rPr>
              <a:t> </a:t>
            </a:r>
            <a:endParaRPr lang="en-US" sz="1600" dirty="0">
              <a:latin typeface="TT Commons Light" panose="02000506030000020003" pitchFamily="50" charset="0"/>
              <a:cs typeface="TeXGyreAdventor"/>
            </a:endParaRPr>
          </a:p>
          <a:p>
            <a:pPr marL="2117">
              <a:lnSpc>
                <a:spcPct val="150000"/>
              </a:lnSpc>
              <a:spcBef>
                <a:spcPts val="1333"/>
              </a:spcBef>
            </a:pPr>
            <a:r>
              <a:rPr lang="en-US" sz="1600" b="1" spc="-4" dirty="0" smtClean="0">
                <a:latin typeface="TT Commons Light" panose="02000506030000020003" pitchFamily="50" charset="0"/>
                <a:cs typeface="TeXGyreAdventor"/>
              </a:rPr>
              <a:t>How </a:t>
            </a:r>
            <a:r>
              <a:rPr lang="en-US" sz="1600" b="1" spc="-4" dirty="0">
                <a:latin typeface="TT Commons Light" panose="02000506030000020003" pitchFamily="50" charset="0"/>
                <a:cs typeface="TeXGyreAdventor"/>
              </a:rPr>
              <a:t>to use</a:t>
            </a:r>
            <a:r>
              <a:rPr lang="en-US" sz="1600" b="1" spc="-8" dirty="0">
                <a:latin typeface="TT Commons Light" panose="02000506030000020003" pitchFamily="50" charset="0"/>
                <a:cs typeface="TeXGyreAdventor"/>
              </a:rPr>
              <a:t> it:</a:t>
            </a:r>
            <a:endParaRPr lang="en-US" sz="1600" dirty="0">
              <a:latin typeface="TT Commons Light" panose="02000506030000020003" pitchFamily="50" charset="0"/>
              <a:cs typeface="TeXGyreAdventor"/>
            </a:endParaRPr>
          </a:p>
          <a:p>
            <a:pPr algn="just"/>
            <a:r>
              <a:rPr lang="en-US" sz="1600" spc="-4" dirty="0">
                <a:latin typeface="TT Commons Light" panose="02000506030000020003" pitchFamily="50" charset="0"/>
                <a:cs typeface="TeXGyreAdventor"/>
              </a:rPr>
              <a:t>Apply on dry skin. Some amount of CRYSTAL SUGAR should be placed on skin and then a soft massage will be done with palms of the hands, in an upward circular motion, specially intense on rougher areas. </a:t>
            </a:r>
          </a:p>
          <a:p>
            <a:pPr algn="just"/>
            <a:endParaRPr lang="en-US" sz="1600" spc="-4" dirty="0">
              <a:latin typeface="TT Commons Light" panose="02000506030000020003" pitchFamily="50" charset="0"/>
              <a:cs typeface="TeXGyreAdventor"/>
            </a:endParaRPr>
          </a:p>
          <a:p>
            <a:pPr algn="just"/>
            <a:r>
              <a:rPr lang="en-US" sz="1600" spc="-4" dirty="0" smtClean="0">
                <a:latin typeface="TT Commons Light" panose="02000506030000020003" pitchFamily="50" charset="0"/>
                <a:cs typeface="TeXGyreAdventor"/>
              </a:rPr>
              <a:t>Then </a:t>
            </a:r>
            <a:r>
              <a:rPr lang="en-US" sz="1600" spc="-4" dirty="0">
                <a:latin typeface="TT Commons Light" panose="02000506030000020003" pitchFamily="50" charset="0"/>
                <a:cs typeface="TeXGyreAdventor"/>
              </a:rPr>
              <a:t>area is moistened with AQUA </a:t>
            </a:r>
            <a:r>
              <a:rPr lang="en-US" sz="1600" spc="-4" dirty="0" smtClean="0">
                <a:latin typeface="TT Commons Light" panose="02000506030000020003" pitchFamily="50" charset="0"/>
                <a:cs typeface="TeXGyreAdventor"/>
              </a:rPr>
              <a:t>TONIC</a:t>
            </a:r>
            <a:r>
              <a:rPr lang="en-US" sz="1600" spc="-4" dirty="0">
                <a:latin typeface="TT Commons Light" panose="02000506030000020003" pitchFamily="50" charset="0"/>
                <a:cs typeface="TeXGyreAdventor"/>
              </a:rPr>
              <a:t> </a:t>
            </a:r>
            <a:r>
              <a:rPr lang="en-US" sz="1600" spc="-4" dirty="0" smtClean="0">
                <a:latin typeface="TT Commons Light" panose="02000506030000020003" pitchFamily="50" charset="0"/>
                <a:cs typeface="TeXGyreAdventor"/>
              </a:rPr>
              <a:t>and remove </a:t>
            </a:r>
            <a:r>
              <a:rPr lang="en-US" sz="1600" spc="-4" dirty="0">
                <a:latin typeface="TT Commons Light" panose="02000506030000020003" pitchFamily="50" charset="0"/>
                <a:cs typeface="TeXGyreAdventor"/>
              </a:rPr>
              <a:t>remains of the product with a wet towel.</a:t>
            </a:r>
            <a:endParaRPr lang="es-ES" sz="1600" spc="-4" dirty="0">
              <a:latin typeface="TT Commons Light" panose="02000506030000020003" pitchFamily="50" charset="0"/>
              <a:cs typeface="TeXGyreAdventor"/>
            </a:endParaRPr>
          </a:p>
          <a:p>
            <a:pPr algn="just"/>
            <a:endParaRPr lang="en-US" sz="1600" spc="-4" dirty="0">
              <a:latin typeface="TT Commons Light" panose="02000506030000020003" pitchFamily="50" charset="0"/>
              <a:cs typeface="Carlito"/>
            </a:endParaRPr>
          </a:p>
        </p:txBody>
      </p:sp>
      <p:sp>
        <p:nvSpPr>
          <p:cNvPr id="12" name="Título 8"/>
          <p:cNvSpPr>
            <a:spLocks noGrp="1"/>
          </p:cNvSpPr>
          <p:nvPr>
            <p:ph type="title"/>
          </p:nvPr>
        </p:nvSpPr>
        <p:spPr>
          <a:xfrm>
            <a:off x="698500" y="445037"/>
            <a:ext cx="3377912" cy="332399"/>
          </a:xfrm>
        </p:spPr>
        <p:txBody>
          <a:bodyPr/>
          <a:lstStyle/>
          <a:p>
            <a:r>
              <a:rPr lang="es-ES" sz="2400" spc="300" dirty="0" smtClean="0">
                <a:latin typeface="Bebas Neue Regular" panose="00000500000000000000" pitchFamily="50" charset="0"/>
              </a:rPr>
              <a:t>Products: CRYSTAL SUGAR</a:t>
            </a:r>
            <a:endParaRPr lang="es-ES" sz="2400" spc="300" dirty="0">
              <a:latin typeface="Bebas Neue Regular" panose="00000500000000000000" pitchFamily="50" charset="0"/>
            </a:endParaRPr>
          </a:p>
        </p:txBody>
      </p:sp>
      <p:grpSp>
        <p:nvGrpSpPr>
          <p:cNvPr id="13" name="object 21"/>
          <p:cNvGrpSpPr/>
          <p:nvPr/>
        </p:nvGrpSpPr>
        <p:grpSpPr>
          <a:xfrm>
            <a:off x="595979" y="4305300"/>
            <a:ext cx="1743033" cy="452438"/>
            <a:chOff x="8084805" y="6315450"/>
            <a:chExt cx="3980815" cy="542925"/>
          </a:xfrm>
        </p:grpSpPr>
        <p:sp>
          <p:nvSpPr>
            <p:cNvPr id="14" name="object 22"/>
            <p:cNvSpPr/>
            <p:nvPr/>
          </p:nvSpPr>
          <p:spPr>
            <a:xfrm>
              <a:off x="8084805" y="6359534"/>
              <a:ext cx="3980715" cy="451235"/>
            </a:xfrm>
            <a:prstGeom prst="rect">
              <a:avLst/>
            </a:prstGeom>
            <a:blipFill>
              <a:blip r:embed="rId2" cstate="print"/>
              <a:stretch>
                <a:fillRect/>
              </a:stretch>
            </a:blipFill>
          </p:spPr>
          <p:txBody>
            <a:bodyPr wrap="square" lIns="0" tIns="0" rIns="0" bIns="0" rtlCol="0"/>
            <a:lstStyle/>
            <a:p>
              <a:endParaRPr sz="1250"/>
            </a:p>
          </p:txBody>
        </p:sp>
        <p:sp>
          <p:nvSpPr>
            <p:cNvPr id="15" name="object 23"/>
            <p:cNvSpPr/>
            <p:nvPr/>
          </p:nvSpPr>
          <p:spPr>
            <a:xfrm>
              <a:off x="9276587" y="6315450"/>
              <a:ext cx="1597152" cy="542545"/>
            </a:xfrm>
            <a:prstGeom prst="rect">
              <a:avLst/>
            </a:prstGeom>
            <a:blipFill>
              <a:blip r:embed="rId3" cstate="print"/>
              <a:stretch>
                <a:fillRect/>
              </a:stretch>
            </a:blipFill>
          </p:spPr>
          <p:txBody>
            <a:bodyPr wrap="square" lIns="0" tIns="0" rIns="0" bIns="0" rtlCol="0"/>
            <a:lstStyle/>
            <a:p>
              <a:endParaRPr sz="1250"/>
            </a:p>
          </p:txBody>
        </p:sp>
        <p:sp>
          <p:nvSpPr>
            <p:cNvPr id="16" name="object 24"/>
            <p:cNvSpPr/>
            <p:nvPr/>
          </p:nvSpPr>
          <p:spPr>
            <a:xfrm>
              <a:off x="8135111" y="6390132"/>
              <a:ext cx="3884676" cy="347472"/>
            </a:xfrm>
            <a:prstGeom prst="rect">
              <a:avLst/>
            </a:prstGeom>
            <a:blipFill>
              <a:blip r:embed="rId4" cstate="print"/>
              <a:stretch>
                <a:fillRect/>
              </a:stretch>
            </a:blipFill>
          </p:spPr>
          <p:txBody>
            <a:bodyPr wrap="square" lIns="0" tIns="0" rIns="0" bIns="0" rtlCol="0"/>
            <a:lstStyle/>
            <a:p>
              <a:endParaRPr sz="1250"/>
            </a:p>
          </p:txBody>
        </p:sp>
      </p:grpSp>
      <p:sp>
        <p:nvSpPr>
          <p:cNvPr id="17" name="object 25"/>
          <p:cNvSpPr txBox="1"/>
          <p:nvPr/>
        </p:nvSpPr>
        <p:spPr>
          <a:xfrm>
            <a:off x="948314" y="4373400"/>
            <a:ext cx="1159886" cy="287685"/>
          </a:xfrm>
          <a:prstGeom prst="rect">
            <a:avLst/>
          </a:prstGeom>
        </p:spPr>
        <p:txBody>
          <a:bodyPr vert="horz" wrap="square" lIns="0" tIns="10583" rIns="0" bIns="0" rtlCol="0">
            <a:spAutoFit/>
          </a:bodyPr>
          <a:lstStyle/>
          <a:p>
            <a:pPr marL="10583">
              <a:spcBef>
                <a:spcPts val="83"/>
              </a:spcBef>
            </a:pPr>
            <a:r>
              <a:rPr lang="es-ES" dirty="0" smtClean="0">
                <a:solidFill>
                  <a:srgbClr val="FFFFFF"/>
                </a:solidFill>
                <a:latin typeface="Bebas Neue Regular" panose="00000500000000000000" pitchFamily="50" charset="0"/>
                <a:cs typeface="Carlito"/>
              </a:rPr>
              <a:t>CRYSTAL SUGAR</a:t>
            </a:r>
            <a:endParaRPr dirty="0">
              <a:latin typeface="Bebas Neue Regular" panose="00000500000000000000" pitchFamily="50" charset="0"/>
              <a:cs typeface="Carlito"/>
            </a:endParaRPr>
          </a:p>
        </p:txBody>
      </p:sp>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070" y="2324100"/>
            <a:ext cx="2100511" cy="1302885"/>
          </a:xfrm>
          <a:prstGeom prst="rect">
            <a:avLst/>
          </a:prstGeom>
        </p:spPr>
      </p:pic>
    </p:spTree>
    <p:extLst>
      <p:ext uri="{BB962C8B-B14F-4D97-AF65-F5344CB8AC3E}">
        <p14:creationId xmlns:p14="http://schemas.microsoft.com/office/powerpoint/2010/main" val="1093901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400354"/>
            <a:ext cx="5082995" cy="424603"/>
          </a:xfrm>
        </p:spPr>
        <p:txBody>
          <a:bodyPr/>
          <a:lstStyle/>
          <a:p>
            <a:r>
              <a:rPr lang="es-ES" sz="2399" spc="300" dirty="0" smtClean="0"/>
              <a:t>CELLU ATTACK PROFESSIONAL PROGRAM</a:t>
            </a:r>
            <a:endParaRPr lang="es-ES" sz="2399" spc="300" dirty="0"/>
          </a:p>
        </p:txBody>
      </p:sp>
      <p:sp>
        <p:nvSpPr>
          <p:cNvPr id="2" name="Rectángulo 1"/>
          <p:cNvSpPr/>
          <p:nvPr/>
        </p:nvSpPr>
        <p:spPr>
          <a:xfrm>
            <a:off x="802358" y="4130026"/>
            <a:ext cx="8124698" cy="1323439"/>
          </a:xfrm>
          <a:prstGeom prst="rect">
            <a:avLst/>
          </a:prstGeom>
        </p:spPr>
        <p:txBody>
          <a:bodyPr wrap="square">
            <a:spAutoFit/>
          </a:bodyPr>
          <a:lstStyle/>
          <a:p>
            <a:pPr algn="just"/>
            <a:r>
              <a:rPr lang="en-US" sz="1600" dirty="0">
                <a:latin typeface="TT Commons Light" panose="02000506030000020003" pitchFamily="50" charset="0"/>
              </a:rPr>
              <a:t>Professional body treatment that effectively combats cellulite and improves body appearance. With carefully selected ingredients and advanced formulations, our comprehensive approach addresses every aspect of cellulite, from fat reduction to improved circulation, providing a complete solution for firmer, smoother and rejuvenated skin.</a:t>
            </a:r>
          </a:p>
          <a:p>
            <a:pPr algn="just"/>
            <a:endParaRPr lang="en-US" sz="1600" dirty="0">
              <a:latin typeface="TT Commons Light" panose="02000506030000020003" pitchFamily="50"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1000" y="1028700"/>
            <a:ext cx="6427414" cy="3038734"/>
          </a:xfrm>
          <a:prstGeom prst="rect">
            <a:avLst/>
          </a:prstGeom>
        </p:spPr>
      </p:pic>
    </p:spTree>
    <p:extLst>
      <p:ext uri="{BB962C8B-B14F-4D97-AF65-F5344CB8AC3E}">
        <p14:creationId xmlns:p14="http://schemas.microsoft.com/office/powerpoint/2010/main" val="1445792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8"/>
          <p:cNvSpPr>
            <a:spLocks noGrp="1"/>
          </p:cNvSpPr>
          <p:nvPr>
            <p:ph type="title"/>
          </p:nvPr>
        </p:nvSpPr>
        <p:spPr>
          <a:xfrm>
            <a:off x="698500" y="381167"/>
            <a:ext cx="4270015" cy="461729"/>
          </a:xfrm>
        </p:spPr>
        <p:txBody>
          <a:bodyPr/>
          <a:lstStyle/>
          <a:p>
            <a:r>
              <a:rPr lang="es-ES" spc="300" dirty="0"/>
              <a:t>CELLU ATTACK HOT ACTIVATOR</a:t>
            </a:r>
            <a:endParaRPr lang="en-US" spc="300" dirty="0"/>
          </a:p>
        </p:txBody>
      </p:sp>
      <p:sp>
        <p:nvSpPr>
          <p:cNvPr id="5" name="Rectángulo 4">
            <a:extLst>
              <a:ext uri="{FF2B5EF4-FFF2-40B4-BE49-F238E27FC236}">
                <a16:creationId xmlns:a16="http://schemas.microsoft.com/office/drawing/2014/main" id="{A297FD03-BC01-4A80-9886-5F59A936CDA1}"/>
              </a:ext>
            </a:extLst>
          </p:cNvPr>
          <p:cNvSpPr/>
          <p:nvPr/>
        </p:nvSpPr>
        <p:spPr>
          <a:xfrm>
            <a:off x="3567832" y="1235903"/>
            <a:ext cx="5343132" cy="3785652"/>
          </a:xfrm>
          <a:prstGeom prst="rect">
            <a:avLst/>
          </a:prstGeom>
        </p:spPr>
        <p:txBody>
          <a:bodyPr wrap="square">
            <a:spAutoFit/>
          </a:bodyPr>
          <a:lstStyle/>
          <a:p>
            <a:pPr algn="just"/>
            <a:r>
              <a:rPr lang="en-US" sz="1600" b="1" dirty="0">
                <a:latin typeface="TT Commons Light" panose="02000506030000020003" pitchFamily="50" charset="0"/>
              </a:rPr>
              <a:t>DESCRIPTION</a:t>
            </a:r>
          </a:p>
          <a:p>
            <a:pPr algn="just"/>
            <a:r>
              <a:rPr lang="en-US" sz="1600" dirty="0">
                <a:latin typeface="TT Commons Light" panose="02000506030000020003" pitchFamily="50" charset="0"/>
              </a:rPr>
              <a:t>Combines capsaicin, Omega Fresh, caffeine, </a:t>
            </a:r>
            <a:r>
              <a:rPr lang="en-US" sz="1600" dirty="0" err="1">
                <a:latin typeface="TT Commons Light" panose="02000506030000020003" pitchFamily="50" charset="0"/>
              </a:rPr>
              <a:t>Fucus</a:t>
            </a:r>
            <a:r>
              <a:rPr lang="en-US" sz="1600" dirty="0">
                <a:latin typeface="TT Commons Light" panose="02000506030000020003" pitchFamily="50" charset="0"/>
              </a:rPr>
              <a:t> extract and carnitine to activate the flow of body fluids, generating a </a:t>
            </a:r>
            <a:r>
              <a:rPr lang="en-US" sz="1600" dirty="0" err="1">
                <a:latin typeface="TT Commons Light" panose="02000506030000020003" pitchFamily="50" charset="0"/>
              </a:rPr>
              <a:t>revitalising</a:t>
            </a:r>
            <a:r>
              <a:rPr lang="en-US" sz="1600" dirty="0">
                <a:latin typeface="TT Commons Light" panose="02000506030000020003" pitchFamily="50" charset="0"/>
              </a:rPr>
              <a:t> heat effect. This effect contributes to firm, compact and smooth skin, noticeably improving the appearance of cellulite and fat deposits. It provides a complete and effective treatment.</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INGREDIENTS</a:t>
            </a:r>
            <a:r>
              <a:rPr lang="en-US" sz="1600" dirty="0">
                <a:latin typeface="TT Commons Light" panose="02000506030000020003" pitchFamily="50" charset="0"/>
              </a:rPr>
              <a:t>: Omega Fresh, caffeine, </a:t>
            </a:r>
            <a:r>
              <a:rPr lang="en-US" sz="1600" dirty="0" err="1">
                <a:latin typeface="TT Commons Light" panose="02000506030000020003" pitchFamily="50" charset="0"/>
              </a:rPr>
              <a:t>Fucus</a:t>
            </a:r>
            <a:r>
              <a:rPr lang="en-US" sz="1600" dirty="0">
                <a:latin typeface="TT Commons Light" panose="02000506030000020003" pitchFamily="50" charset="0"/>
              </a:rPr>
              <a:t> extract and carnitine. </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PRESENTATION</a:t>
            </a:r>
            <a:r>
              <a:rPr lang="en-US" sz="1600" dirty="0">
                <a:latin typeface="TT Commons Light" panose="02000506030000020003" pitchFamily="50" charset="0"/>
              </a:rPr>
              <a:t>: 1 bottle 100 mL</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INSTRUCTIONS FOR USE</a:t>
            </a:r>
            <a:r>
              <a:rPr lang="en-US" sz="1600" dirty="0">
                <a:latin typeface="TT Commons Light" panose="02000506030000020003" pitchFamily="50" charset="0"/>
              </a:rPr>
              <a:t>: Apply CELLU ATTACK HOT ACTIVATOR on clean skin to the area to be treated by massaging in an upward direction with kneading until completely absorbed.</a:t>
            </a:r>
            <a:endParaRPr lang="en-US" sz="1600" dirty="0">
              <a:latin typeface="TT Commons Light" panose="02000506030000020003" pitchFamily="50"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000" y="1409700"/>
            <a:ext cx="965041" cy="3467100"/>
          </a:xfrm>
          <a:prstGeom prst="rect">
            <a:avLst/>
          </a:prstGeom>
        </p:spPr>
      </p:pic>
    </p:spTree>
    <p:extLst>
      <p:ext uri="{BB962C8B-B14F-4D97-AF65-F5344CB8AC3E}">
        <p14:creationId xmlns:p14="http://schemas.microsoft.com/office/powerpoint/2010/main" val="2311895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381791"/>
            <a:ext cx="4131067" cy="461729"/>
          </a:xfrm>
        </p:spPr>
        <p:txBody>
          <a:bodyPr/>
          <a:lstStyle/>
          <a:p>
            <a:r>
              <a:rPr lang="es-ES" spc="300" dirty="0"/>
              <a:t>CELLU ATTACK REDUCTOR GEL</a:t>
            </a:r>
            <a:endParaRPr lang="en-US"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7"/>
            <a:ext cx="5343132" cy="3539430"/>
          </a:xfrm>
          <a:prstGeom prst="rect">
            <a:avLst/>
          </a:prstGeom>
        </p:spPr>
        <p:txBody>
          <a:bodyPr wrap="square">
            <a:spAutoFit/>
          </a:bodyPr>
          <a:lstStyle/>
          <a:p>
            <a:pPr algn="just"/>
            <a:r>
              <a:rPr lang="en-US" sz="1600" b="1" dirty="0">
                <a:latin typeface="TT Commons Light" panose="02000506030000020003" pitchFamily="50" charset="0"/>
              </a:rPr>
              <a:t>DESCRIPTION</a:t>
            </a:r>
          </a:p>
          <a:p>
            <a:pPr algn="just"/>
            <a:r>
              <a:rPr lang="en-US" sz="1600" dirty="0">
                <a:latin typeface="TT Commons Light" panose="02000506030000020003" pitchFamily="50" charset="0"/>
              </a:rPr>
              <a:t>Its ingredients </a:t>
            </a:r>
            <a:r>
              <a:rPr lang="en-US" sz="1600" dirty="0" err="1">
                <a:latin typeface="TT Commons Light" panose="02000506030000020003" pitchFamily="50" charset="0"/>
              </a:rPr>
              <a:t>normalise</a:t>
            </a:r>
            <a:r>
              <a:rPr lang="en-US" sz="1600" dirty="0">
                <a:latin typeface="TT Commons Light" panose="02000506030000020003" pitchFamily="50" charset="0"/>
              </a:rPr>
              <a:t> the drainage of excess skin fluids and body fluids, counteracting the formation of new fat accumulations. They also soften the skin and offer an effective slimming action to combat cellulite, resulting in firmer, smoother skin and a pleasant sensation of freshness.</a:t>
            </a:r>
          </a:p>
          <a:p>
            <a:pPr algn="just"/>
            <a:r>
              <a:rPr lang="en-US" sz="1600" dirty="0">
                <a:latin typeface="TT Commons Light" panose="02000506030000020003" pitchFamily="50" charset="0"/>
              </a:rPr>
              <a:t> </a:t>
            </a:r>
          </a:p>
          <a:p>
            <a:pPr algn="just"/>
            <a:r>
              <a:rPr lang="en-US" sz="1600" b="1" dirty="0">
                <a:latin typeface="TT Commons Light" panose="02000506030000020003" pitchFamily="50" charset="0"/>
              </a:rPr>
              <a:t>INGREDIENTS</a:t>
            </a:r>
            <a:r>
              <a:rPr lang="en-US" sz="1600" dirty="0">
                <a:latin typeface="TT Commons Light" panose="02000506030000020003" pitchFamily="50" charset="0"/>
              </a:rPr>
              <a:t>: Carnitine, Caffeine and </a:t>
            </a:r>
            <a:r>
              <a:rPr lang="en-US" sz="1600" dirty="0" err="1">
                <a:latin typeface="TT Commons Light" panose="02000506030000020003" pitchFamily="50" charset="0"/>
              </a:rPr>
              <a:t>Centella</a:t>
            </a:r>
            <a:r>
              <a:rPr lang="en-US" sz="1600" dirty="0">
                <a:latin typeface="TT Commons Light" panose="02000506030000020003" pitchFamily="50" charset="0"/>
              </a:rPr>
              <a:t> </a:t>
            </a:r>
            <a:r>
              <a:rPr lang="en-US" sz="1600" dirty="0" err="1">
                <a:latin typeface="TT Commons Light" panose="02000506030000020003" pitchFamily="50" charset="0"/>
              </a:rPr>
              <a:t>Asiatica</a:t>
            </a:r>
            <a:r>
              <a:rPr lang="en-US" sz="1600" dirty="0">
                <a:latin typeface="TT Commons Light" panose="02000506030000020003" pitchFamily="50" charset="0"/>
              </a:rPr>
              <a:t> Extract.</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PRESENTATION</a:t>
            </a:r>
            <a:r>
              <a:rPr lang="en-US" sz="1600" dirty="0">
                <a:latin typeface="TT Commons Light" panose="02000506030000020003" pitchFamily="50" charset="0"/>
              </a:rPr>
              <a:t>: 1 bottle 100 mL</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INSTRUCTIONS FOR USE</a:t>
            </a:r>
            <a:r>
              <a:rPr lang="en-US" sz="1600" dirty="0">
                <a:latin typeface="TT Commons Light" panose="02000506030000020003" pitchFamily="50" charset="0"/>
              </a:rPr>
              <a:t>: Apply CELLU ATTACK REDUCTOR GEL to the area to be treated and work in upward circular movements.</a:t>
            </a:r>
            <a:endParaRPr lang="en-US" sz="1600" dirty="0">
              <a:latin typeface="TT Commons Light" panose="02000506030000020003" pitchFamily="50"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2400" y="1438257"/>
            <a:ext cx="965041" cy="3467100"/>
          </a:xfrm>
          <a:prstGeom prst="rect">
            <a:avLst/>
          </a:prstGeom>
        </p:spPr>
      </p:pic>
    </p:spTree>
    <p:extLst>
      <p:ext uri="{BB962C8B-B14F-4D97-AF65-F5344CB8AC3E}">
        <p14:creationId xmlns:p14="http://schemas.microsoft.com/office/powerpoint/2010/main" val="276272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9852" y="906658"/>
            <a:ext cx="4362548" cy="4321392"/>
          </a:xfrm>
          <a:prstGeom prst="rect">
            <a:avLst/>
          </a:prstGeom>
        </p:spPr>
      </p:pic>
      <p:sp>
        <p:nvSpPr>
          <p:cNvPr id="14" name="Título 8"/>
          <p:cNvSpPr>
            <a:spLocks noGrp="1"/>
          </p:cNvSpPr>
          <p:nvPr>
            <p:ph type="title"/>
          </p:nvPr>
        </p:nvSpPr>
        <p:spPr>
          <a:xfrm>
            <a:off x="698500" y="445037"/>
            <a:ext cx="1986313" cy="332399"/>
          </a:xfrm>
        </p:spPr>
        <p:txBody>
          <a:bodyPr/>
          <a:lstStyle/>
          <a:p>
            <a:r>
              <a:rPr lang="es-ES" sz="2400" spc="300" dirty="0" smtClean="0">
                <a:latin typeface="Bebas Neue Regular" panose="00000500000000000000" pitchFamily="50" charset="0"/>
              </a:rPr>
              <a:t>BODY CARE LINE</a:t>
            </a:r>
            <a:endParaRPr lang="es-ES" sz="2400" spc="300" dirty="0">
              <a:latin typeface="Bebas Neue Regular" panose="00000500000000000000" pitchFamily="50" charset="0"/>
            </a:endParaRPr>
          </a:p>
        </p:txBody>
      </p:sp>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1433" y="1179176"/>
            <a:ext cx="2754311" cy="4267200"/>
          </a:xfrm>
          <a:prstGeom prst="rect">
            <a:avLst/>
          </a:prstGeom>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5140" y="2737101"/>
            <a:ext cx="2241207" cy="2526798"/>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 y="1666112"/>
            <a:ext cx="2163283" cy="3780264"/>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233" y="1790700"/>
            <a:ext cx="1530048" cy="3777999"/>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769" y="3848100"/>
            <a:ext cx="2172781" cy="1347711"/>
          </a:xfrm>
          <a:prstGeom prst="rect">
            <a:avLst/>
          </a:prstGeom>
        </p:spPr>
      </p:pic>
    </p:spTree>
    <p:extLst>
      <p:ext uri="{BB962C8B-B14F-4D97-AF65-F5344CB8AC3E}">
        <p14:creationId xmlns:p14="http://schemas.microsoft.com/office/powerpoint/2010/main" val="113922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8" y="381791"/>
            <a:ext cx="5592878" cy="461729"/>
          </a:xfrm>
        </p:spPr>
        <p:txBody>
          <a:bodyPr/>
          <a:lstStyle/>
          <a:p>
            <a:r>
              <a:rPr lang="en-US" spc="300" dirty="0"/>
              <a:t>GREEN SEAWEED BODY SCULPTING MASK </a:t>
            </a:r>
          </a:p>
        </p:txBody>
      </p:sp>
      <p:sp>
        <p:nvSpPr>
          <p:cNvPr id="9" name="Rectángulo 8">
            <a:extLst>
              <a:ext uri="{FF2B5EF4-FFF2-40B4-BE49-F238E27FC236}">
                <a16:creationId xmlns:a16="http://schemas.microsoft.com/office/drawing/2014/main" id="{A297FD03-BC01-4A80-9886-5F59A936CDA1}"/>
              </a:ext>
            </a:extLst>
          </p:cNvPr>
          <p:cNvSpPr/>
          <p:nvPr/>
        </p:nvSpPr>
        <p:spPr>
          <a:xfrm>
            <a:off x="3937000" y="1438257"/>
            <a:ext cx="4875360" cy="3539430"/>
          </a:xfrm>
          <a:prstGeom prst="rect">
            <a:avLst/>
          </a:prstGeom>
        </p:spPr>
        <p:txBody>
          <a:bodyPr wrap="square">
            <a:spAutoFit/>
          </a:bodyPr>
          <a:lstStyle/>
          <a:p>
            <a:pPr algn="just"/>
            <a:r>
              <a:rPr lang="en-US" sz="1600" b="1" dirty="0">
                <a:latin typeface="TT Commons Light" panose="02000506030000020003" pitchFamily="50" charset="0"/>
              </a:rPr>
              <a:t>DESCRIPTION</a:t>
            </a:r>
          </a:p>
          <a:p>
            <a:pPr algn="just"/>
            <a:r>
              <a:rPr lang="en-US" sz="1600" dirty="0">
                <a:latin typeface="TT Commons Light" panose="02000506030000020003" pitchFamily="50" charset="0"/>
              </a:rPr>
              <a:t>Gently exfoliating mask. Leaves skin looking renewed and healthy, while providing antioxidant power that contributes to more attractive looking skin.</a:t>
            </a:r>
          </a:p>
          <a:p>
            <a:pPr algn="just"/>
            <a:r>
              <a:rPr lang="en-US" sz="1600" dirty="0">
                <a:latin typeface="TT Commons Light" panose="02000506030000020003" pitchFamily="50" charset="0"/>
              </a:rPr>
              <a:t> </a:t>
            </a:r>
          </a:p>
          <a:p>
            <a:pPr algn="just"/>
            <a:r>
              <a:rPr lang="en-US" sz="1600" b="1" dirty="0">
                <a:latin typeface="TT Commons Light" panose="02000506030000020003" pitchFamily="50" charset="0"/>
              </a:rPr>
              <a:t>INGREDIENTS</a:t>
            </a:r>
            <a:r>
              <a:rPr lang="en-US" sz="1600" dirty="0">
                <a:latin typeface="TT Commons Light" panose="02000506030000020003" pitchFamily="50" charset="0"/>
              </a:rPr>
              <a:t>: Diatomaceous earth, alginate, </a:t>
            </a:r>
            <a:r>
              <a:rPr lang="en-US" sz="1600" dirty="0" err="1">
                <a:latin typeface="TT Commons Light" panose="02000506030000020003" pitchFamily="50" charset="0"/>
              </a:rPr>
              <a:t>bladderwrack</a:t>
            </a:r>
            <a:r>
              <a:rPr lang="en-US" sz="1600" dirty="0">
                <a:latin typeface="TT Commons Light" panose="02000506030000020003" pitchFamily="50" charset="0"/>
              </a:rPr>
              <a:t>, spirulina and green tea. </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PRESENTATION</a:t>
            </a:r>
            <a:r>
              <a:rPr lang="en-US" sz="1600" dirty="0">
                <a:latin typeface="TT Commons Light" panose="02000506030000020003" pitchFamily="50" charset="0"/>
              </a:rPr>
              <a:t>: Sachet 10 </a:t>
            </a:r>
            <a:r>
              <a:rPr lang="en-US" sz="1600" dirty="0" err="1">
                <a:latin typeface="TT Commons Light" panose="02000506030000020003" pitchFamily="50" charset="0"/>
              </a:rPr>
              <a:t>uns</a:t>
            </a:r>
            <a:r>
              <a:rPr lang="en-US" sz="1600" dirty="0">
                <a:latin typeface="TT Commons Light" panose="02000506030000020003" pitchFamily="50" charset="0"/>
              </a:rPr>
              <a:t> x 45 gr</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INSTRUCTIONS FOR USE</a:t>
            </a:r>
            <a:r>
              <a:rPr lang="en-US" sz="1600" dirty="0">
                <a:latin typeface="TT Commons Light" panose="02000506030000020003" pitchFamily="50" charset="0"/>
              </a:rPr>
              <a:t>: Pour the contents of 2 sachets into a bowl and add 180 mL of water. Stir with a spatula to create a homogeneous paste and apply to the areas to be treated. Remove after 15-20 minutes.</a:t>
            </a:r>
            <a:endParaRPr lang="en-US" sz="1600" dirty="0">
              <a:latin typeface="TT Commons Light" panose="02000506030000020003" pitchFamily="50" charset="0"/>
            </a:endParaRPr>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200" y="1664922"/>
            <a:ext cx="3116962" cy="3086100"/>
          </a:xfrm>
          <a:prstGeom prst="rect">
            <a:avLst/>
          </a:prstGeom>
        </p:spPr>
      </p:pic>
    </p:spTree>
    <p:extLst>
      <p:ext uri="{BB962C8B-B14F-4D97-AF65-F5344CB8AC3E}">
        <p14:creationId xmlns:p14="http://schemas.microsoft.com/office/powerpoint/2010/main" val="3478642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8"/>
          <p:cNvSpPr>
            <a:spLocks noGrp="1"/>
          </p:cNvSpPr>
          <p:nvPr>
            <p:ph type="title"/>
          </p:nvPr>
        </p:nvSpPr>
        <p:spPr>
          <a:xfrm>
            <a:off x="699719" y="381791"/>
            <a:ext cx="4406463" cy="461729"/>
          </a:xfrm>
        </p:spPr>
        <p:txBody>
          <a:bodyPr/>
          <a:lstStyle/>
          <a:p>
            <a:r>
              <a:rPr lang="es-ES" spc="300" dirty="0"/>
              <a:t>CELLU ATTACK BODY SCULPTOR,</a:t>
            </a:r>
            <a:endParaRPr lang="en-US" spc="300" dirty="0"/>
          </a:p>
        </p:txBody>
      </p:sp>
      <p:sp>
        <p:nvSpPr>
          <p:cNvPr id="9" name="Rectángulo 8">
            <a:extLst>
              <a:ext uri="{FF2B5EF4-FFF2-40B4-BE49-F238E27FC236}">
                <a16:creationId xmlns:a16="http://schemas.microsoft.com/office/drawing/2014/main" id="{A297FD03-BC01-4A80-9886-5F59A936CDA1}"/>
              </a:ext>
            </a:extLst>
          </p:cNvPr>
          <p:cNvSpPr/>
          <p:nvPr/>
        </p:nvSpPr>
        <p:spPr>
          <a:xfrm>
            <a:off x="3469228" y="1438257"/>
            <a:ext cx="5343132" cy="3785652"/>
          </a:xfrm>
          <a:prstGeom prst="rect">
            <a:avLst/>
          </a:prstGeom>
        </p:spPr>
        <p:txBody>
          <a:bodyPr wrap="square">
            <a:spAutoFit/>
          </a:bodyPr>
          <a:lstStyle/>
          <a:p>
            <a:pPr algn="just"/>
            <a:r>
              <a:rPr lang="en-US" sz="1600" b="1" dirty="0">
                <a:latin typeface="TT Commons Light" panose="02000506030000020003" pitchFamily="50" charset="0"/>
              </a:rPr>
              <a:t>DESCRIPTION</a:t>
            </a:r>
          </a:p>
          <a:p>
            <a:pPr algn="just"/>
            <a:r>
              <a:rPr lang="en-US" sz="1600" dirty="0">
                <a:latin typeface="TT Commons Light" panose="02000506030000020003" pitchFamily="50" charset="0"/>
              </a:rPr>
              <a:t>Specifically formulated to reshape the silhouette, tone the cutaneous tissues, </a:t>
            </a:r>
            <a:r>
              <a:rPr lang="en-US" sz="1600" dirty="0" err="1">
                <a:latin typeface="TT Commons Light" panose="02000506030000020003" pitchFamily="50" charset="0"/>
              </a:rPr>
              <a:t>normalise</a:t>
            </a:r>
            <a:r>
              <a:rPr lang="en-US" sz="1600" dirty="0">
                <a:latin typeface="TT Commons Light" panose="02000506030000020003" pitchFamily="50" charset="0"/>
              </a:rPr>
              <a:t> microcirculation and improve skin firmness, with the aim of </a:t>
            </a:r>
            <a:r>
              <a:rPr lang="en-US" sz="1600" dirty="0" err="1">
                <a:latin typeface="TT Commons Light" panose="02000506030000020003" pitchFamily="50" charset="0"/>
              </a:rPr>
              <a:t>minimising</a:t>
            </a:r>
            <a:r>
              <a:rPr lang="en-US" sz="1600" dirty="0">
                <a:latin typeface="TT Commons Light" panose="02000506030000020003" pitchFamily="50" charset="0"/>
              </a:rPr>
              <a:t> orange peel skin and achieving a compact skin.</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INGREDIENTS</a:t>
            </a:r>
            <a:r>
              <a:rPr lang="en-US" sz="1600" dirty="0">
                <a:latin typeface="TT Commons Light" panose="02000506030000020003" pitchFamily="50" charset="0"/>
              </a:rPr>
              <a:t>: V tonic, </a:t>
            </a:r>
            <a:r>
              <a:rPr lang="en-US" sz="1600" dirty="0" err="1">
                <a:latin typeface="TT Commons Light" panose="02000506030000020003" pitchFamily="50" charset="0"/>
              </a:rPr>
              <a:t>Menthyl</a:t>
            </a:r>
            <a:r>
              <a:rPr lang="en-US" sz="1600" dirty="0">
                <a:latin typeface="TT Commons Light" panose="02000506030000020003" pitchFamily="50" charset="0"/>
              </a:rPr>
              <a:t> lactate, </a:t>
            </a:r>
            <a:r>
              <a:rPr lang="en-US" sz="1600" dirty="0" err="1">
                <a:latin typeface="TT Commons Light" panose="02000506030000020003" pitchFamily="50" charset="0"/>
              </a:rPr>
              <a:t>Laminaria</a:t>
            </a:r>
            <a:r>
              <a:rPr lang="en-US" sz="1600" dirty="0">
                <a:latin typeface="TT Commons Light" panose="02000506030000020003" pitchFamily="50" charset="0"/>
              </a:rPr>
              <a:t> extract, </a:t>
            </a:r>
            <a:r>
              <a:rPr lang="en-US" sz="1600" dirty="0" err="1">
                <a:latin typeface="TT Commons Light" panose="02000506030000020003" pitchFamily="50" charset="0"/>
              </a:rPr>
              <a:t>Palmaria</a:t>
            </a:r>
            <a:r>
              <a:rPr lang="en-US" sz="1600" dirty="0">
                <a:latin typeface="TT Commons Light" panose="02000506030000020003" pitchFamily="50" charset="0"/>
              </a:rPr>
              <a:t> </a:t>
            </a:r>
            <a:r>
              <a:rPr lang="en-US" sz="1600" dirty="0" err="1">
                <a:latin typeface="TT Commons Light" panose="02000506030000020003" pitchFamily="50" charset="0"/>
              </a:rPr>
              <a:t>palmata</a:t>
            </a:r>
            <a:r>
              <a:rPr lang="en-US" sz="1600" dirty="0">
                <a:latin typeface="TT Commons Light" panose="02000506030000020003" pitchFamily="50" charset="0"/>
              </a:rPr>
              <a:t> extract and Carnitine, </a:t>
            </a:r>
          </a:p>
          <a:p>
            <a:pPr algn="just"/>
            <a:endParaRPr lang="en-US" sz="1600" dirty="0">
              <a:latin typeface="TT Commons Light" panose="02000506030000020003" pitchFamily="50" charset="0"/>
            </a:endParaRP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PRESENTATION</a:t>
            </a:r>
            <a:r>
              <a:rPr lang="en-US" sz="1600" dirty="0">
                <a:latin typeface="TT Commons Light" panose="02000506030000020003" pitchFamily="50" charset="0"/>
              </a:rPr>
              <a:t>: 2 bottles 100 mL</a:t>
            </a:r>
          </a:p>
          <a:p>
            <a:pPr algn="just"/>
            <a:endParaRPr lang="en-US" sz="1600" dirty="0">
              <a:latin typeface="TT Commons Light" panose="02000506030000020003" pitchFamily="50" charset="0"/>
            </a:endParaRPr>
          </a:p>
          <a:p>
            <a:pPr algn="just"/>
            <a:r>
              <a:rPr lang="en-US" sz="1600" b="1" dirty="0">
                <a:latin typeface="TT Commons Light" panose="02000506030000020003" pitchFamily="50" charset="0"/>
              </a:rPr>
              <a:t>INSTRUCTIONS FOR USE</a:t>
            </a:r>
            <a:r>
              <a:rPr lang="en-US" sz="1600" dirty="0">
                <a:latin typeface="TT Commons Light" panose="02000506030000020003" pitchFamily="50" charset="0"/>
              </a:rPr>
              <a:t>: Apply CELLU ATTACK BODY SCULPTOR liberally to the area to be treated by draining and kneading upwards</a:t>
            </a:r>
            <a:r>
              <a:rPr lang="en-US" sz="1600" dirty="0" smtClean="0">
                <a:latin typeface="TT Commons Light" panose="02000506030000020003" pitchFamily="50" charset="0"/>
              </a:rPr>
              <a:t>.</a:t>
            </a:r>
            <a:endParaRPr lang="en-US" sz="1600" dirty="0">
              <a:latin typeface="TT Commons Light" panose="02000506030000020003" pitchFamily="50" charset="0"/>
            </a:endParaRPr>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400" y="1438257"/>
            <a:ext cx="965041" cy="3467100"/>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319" y="1435326"/>
            <a:ext cx="965041" cy="3467100"/>
          </a:xfrm>
          <a:prstGeom prst="rect">
            <a:avLst/>
          </a:prstGeom>
        </p:spPr>
      </p:pic>
    </p:spTree>
    <p:extLst>
      <p:ext uri="{BB962C8B-B14F-4D97-AF65-F5344CB8AC3E}">
        <p14:creationId xmlns:p14="http://schemas.microsoft.com/office/powerpoint/2010/main" val="39100117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98500" y="1409700"/>
            <a:ext cx="4504267" cy="3949692"/>
          </a:xfrm>
          <a:prstGeom prst="rect">
            <a:avLst/>
          </a:prstGeom>
        </p:spPr>
        <p:txBody>
          <a:bodyPr vert="horz" wrap="square" lIns="0" tIns="10054" rIns="0" bIns="0" rtlCol="0">
            <a:spAutoFit/>
          </a:bodyPr>
          <a:lstStyle/>
          <a:p>
            <a:pPr marL="10054" marR="4233">
              <a:lnSpc>
                <a:spcPct val="150000"/>
              </a:lnSpc>
              <a:spcBef>
                <a:spcPts val="79"/>
              </a:spcBef>
            </a:pPr>
            <a:r>
              <a:rPr sz="1600" dirty="0">
                <a:latin typeface="TT Commons Light" panose="02000506030000020003" pitchFamily="50" charset="0"/>
                <a:cs typeface="TeXGyreAdventor"/>
              </a:rPr>
              <a:t>The body line</a:t>
            </a:r>
            <a:r>
              <a:rPr sz="1600" spc="-4" dirty="0">
                <a:latin typeface="TT Commons Light" panose="02000506030000020003" pitchFamily="50" charset="0"/>
                <a:cs typeface="TeXGyreAdventor"/>
              </a:rPr>
              <a:t> of atache,</a:t>
            </a:r>
            <a:r>
              <a:rPr sz="1600" dirty="0">
                <a:latin typeface="TT Commons Light" panose="02000506030000020003" pitchFamily="50" charset="0"/>
                <a:cs typeface="TeXGyreAdventor"/>
              </a:rPr>
              <a:t> corporal</a:t>
            </a:r>
            <a:r>
              <a:rPr sz="1600" spc="-92" dirty="0">
                <a:latin typeface="TT Commons Light" panose="02000506030000020003" pitchFamily="50" charset="0"/>
                <a:cs typeface="TeXGyreAdventor"/>
              </a:rPr>
              <a:t> </a:t>
            </a:r>
            <a:r>
              <a:rPr sz="1600" dirty="0">
                <a:latin typeface="TT Commons Light" panose="02000506030000020003" pitchFamily="50" charset="0"/>
                <a:cs typeface="TeXGyreAdventor"/>
              </a:rPr>
              <a:t>care,  provides products</a:t>
            </a:r>
            <a:r>
              <a:rPr sz="1600" spc="-4" dirty="0">
                <a:latin typeface="TT Commons Light" panose="02000506030000020003" pitchFamily="50" charset="0"/>
                <a:cs typeface="TeXGyreAdventor"/>
              </a:rPr>
              <a:t> for</a:t>
            </a:r>
            <a:r>
              <a:rPr sz="1600" dirty="0">
                <a:latin typeface="TT Commons Light" panose="02000506030000020003" pitchFamily="50" charset="0"/>
                <a:cs typeface="TeXGyreAdventor"/>
              </a:rPr>
              <a:t> cleaning and daily</a:t>
            </a:r>
            <a:r>
              <a:rPr sz="1600" spc="-4" dirty="0">
                <a:latin typeface="TT Commons Light" panose="02000506030000020003" pitchFamily="50" charset="0"/>
                <a:cs typeface="TeXGyreAdventor"/>
              </a:rPr>
              <a:t> care</a:t>
            </a:r>
            <a:r>
              <a:rPr sz="1600" dirty="0">
                <a:latin typeface="TT Commons Light" panose="02000506030000020003" pitchFamily="50" charset="0"/>
                <a:cs typeface="TeXGyreAdventor"/>
              </a:rPr>
              <a:t> of the skin as well</a:t>
            </a:r>
            <a:r>
              <a:rPr sz="1600" spc="-4" dirty="0">
                <a:latin typeface="TT Commons Light" panose="02000506030000020003" pitchFamily="50" charset="0"/>
                <a:cs typeface="TeXGyreAdventor"/>
              </a:rPr>
              <a:t> as specific anti-cellulite treatment</a:t>
            </a:r>
            <a:r>
              <a:rPr sz="1600" dirty="0">
                <a:latin typeface="TT Commons Light" panose="02000506030000020003" pitchFamily="50" charset="0"/>
                <a:cs typeface="TeXGyreAdventor"/>
              </a:rPr>
              <a:t>.</a:t>
            </a:r>
            <a:r>
              <a:rPr sz="1600" spc="-83" dirty="0">
                <a:latin typeface="TT Commons Light" panose="02000506030000020003" pitchFamily="50" charset="0"/>
                <a:cs typeface="TeXGyreAdventor"/>
              </a:rPr>
              <a:t> </a:t>
            </a:r>
            <a:endParaRPr sz="1600" dirty="0">
              <a:latin typeface="TT Commons Light" panose="02000506030000020003" pitchFamily="50" charset="0"/>
              <a:cs typeface="TeXGyreAdventor"/>
            </a:endParaRPr>
          </a:p>
          <a:p>
            <a:pPr>
              <a:spcBef>
                <a:spcPts val="29"/>
              </a:spcBef>
            </a:pPr>
            <a:endParaRPr sz="1600" dirty="0">
              <a:latin typeface="TT Commons Light" panose="02000506030000020003" pitchFamily="50" charset="0"/>
              <a:cs typeface="TeXGyreAdventor"/>
            </a:endParaRPr>
          </a:p>
          <a:p>
            <a:pPr marL="78843" marR="75668" indent="-529">
              <a:lnSpc>
                <a:spcPct val="150000"/>
              </a:lnSpc>
            </a:pPr>
            <a:r>
              <a:rPr sz="1600" spc="-4" dirty="0">
                <a:latin typeface="TT Commons Light" panose="02000506030000020003" pitchFamily="50" charset="0"/>
                <a:cs typeface="TeXGyreAdventor"/>
              </a:rPr>
              <a:t>Thanks</a:t>
            </a:r>
            <a:r>
              <a:rPr sz="1600" dirty="0">
                <a:latin typeface="TT Commons Light" panose="02000506030000020003" pitchFamily="50" charset="0"/>
                <a:cs typeface="TeXGyreAdventor"/>
              </a:rPr>
              <a:t> to their ingredients,</a:t>
            </a:r>
            <a:r>
              <a:rPr sz="1600" spc="-4" dirty="0">
                <a:latin typeface="TT Commons Light" panose="02000506030000020003" pitchFamily="50" charset="0"/>
                <a:cs typeface="TeXGyreAdventor"/>
              </a:rPr>
              <a:t> the products leave</a:t>
            </a:r>
            <a:r>
              <a:rPr sz="1600" dirty="0">
                <a:latin typeface="TT Commons Light" panose="02000506030000020003" pitchFamily="50" charset="0"/>
                <a:cs typeface="TeXGyreAdventor"/>
              </a:rPr>
              <a:t> a pleasant</a:t>
            </a:r>
            <a:r>
              <a:rPr sz="1600" spc="-4" dirty="0">
                <a:latin typeface="TT Commons Light" panose="02000506030000020003" pitchFamily="50" charset="0"/>
                <a:cs typeface="TeXGyreAdventor"/>
              </a:rPr>
              <a:t> feeling</a:t>
            </a:r>
            <a:r>
              <a:rPr sz="1600" dirty="0">
                <a:latin typeface="TT Commons Light" panose="02000506030000020003" pitchFamily="50" charset="0"/>
                <a:cs typeface="TeXGyreAdventor"/>
              </a:rPr>
              <a:t> to their use and</a:t>
            </a:r>
            <a:r>
              <a:rPr sz="1600" spc="-4" dirty="0">
                <a:latin typeface="TT Commons Light" panose="02000506030000020003" pitchFamily="50" charset="0"/>
                <a:cs typeface="TeXGyreAdventor"/>
              </a:rPr>
              <a:t> noticeable</a:t>
            </a:r>
            <a:r>
              <a:rPr sz="1600" spc="-100" dirty="0">
                <a:latin typeface="TT Commons Light" panose="02000506030000020003" pitchFamily="50" charset="0"/>
                <a:cs typeface="TeXGyreAdventor"/>
              </a:rPr>
              <a:t> </a:t>
            </a:r>
            <a:r>
              <a:rPr sz="1600" dirty="0">
                <a:latin typeface="TT Commons Light" panose="02000506030000020003" pitchFamily="50" charset="0"/>
                <a:cs typeface="TeXGyreAdventor"/>
              </a:rPr>
              <a:t>resu</a:t>
            </a:r>
            <a:r>
              <a:rPr sz="1600" spc="-4" dirty="0">
                <a:latin typeface="TT Commons Light" panose="02000506030000020003" pitchFamily="50" charset="0"/>
                <a:cs typeface="TeXGyreAdventor"/>
              </a:rPr>
              <a:t>lts</a:t>
            </a:r>
            <a:r>
              <a:rPr sz="1600" dirty="0">
                <a:latin typeface="TT Commons Light" panose="02000506030000020003" pitchFamily="50" charset="0"/>
                <a:cs typeface="TeXGyreAdventor"/>
              </a:rPr>
              <a:t> by combining</a:t>
            </a:r>
            <a:r>
              <a:rPr sz="1600" spc="-4" dirty="0">
                <a:latin typeface="TT Commons Light" panose="02000506030000020003" pitchFamily="50" charset="0"/>
                <a:cs typeface="TeXGyreAdventor"/>
              </a:rPr>
              <a:t> the same</a:t>
            </a:r>
            <a:r>
              <a:rPr sz="1600" spc="-21" dirty="0">
                <a:latin typeface="TT Commons Light" panose="02000506030000020003" pitchFamily="50" charset="0"/>
                <a:cs typeface="TeXGyreAdventor"/>
              </a:rPr>
              <a:t> </a:t>
            </a:r>
            <a:endParaRPr lang="es-ES" sz="1600" spc="-21" dirty="0" smtClean="0">
              <a:latin typeface="TT Commons Light" panose="02000506030000020003" pitchFamily="50" charset="0"/>
              <a:cs typeface="TeXGyreAdventor"/>
            </a:endParaRPr>
          </a:p>
          <a:p>
            <a:pPr marL="78843" marR="75668" indent="-529">
              <a:lnSpc>
                <a:spcPct val="150000"/>
              </a:lnSpc>
            </a:pPr>
            <a:endParaRPr lang="es-ES" sz="1600" spc="-21" dirty="0">
              <a:latin typeface="TT Commons Light" panose="02000506030000020003" pitchFamily="50" charset="0"/>
              <a:cs typeface="TeXGyreAdventor"/>
            </a:endParaRPr>
          </a:p>
          <a:p>
            <a:pPr marL="78843" marR="75668" indent="-529">
              <a:lnSpc>
                <a:spcPct val="150000"/>
              </a:lnSpc>
            </a:pPr>
            <a:r>
              <a:rPr lang="en-US" sz="1600" dirty="0" err="1">
                <a:latin typeface="TT Commons Light" panose="02000506030000020003" pitchFamily="50" charset="0"/>
                <a:cs typeface="TeXGyreAdventor"/>
              </a:rPr>
              <a:t>Maximise</a:t>
            </a:r>
            <a:r>
              <a:rPr lang="en-US" sz="1600" dirty="0">
                <a:latin typeface="TT Commons Light" panose="02000506030000020003" pitchFamily="50" charset="0"/>
                <a:cs typeface="TeXGyreAdventor"/>
              </a:rPr>
              <a:t> the results obtained in professional salon treatments.</a:t>
            </a:r>
          </a:p>
          <a:p>
            <a:pPr marL="78843" marR="75668" indent="-529">
              <a:lnSpc>
                <a:spcPct val="150000"/>
              </a:lnSpc>
            </a:pPr>
            <a:endParaRPr sz="1600" dirty="0">
              <a:latin typeface="TT Commons Light" panose="02000506030000020003" pitchFamily="50" charset="0"/>
              <a:cs typeface="TeXGyreAdventor"/>
            </a:endParaRPr>
          </a:p>
        </p:txBody>
      </p:sp>
      <p:sp>
        <p:nvSpPr>
          <p:cNvPr id="12" name="Título 8"/>
          <p:cNvSpPr>
            <a:spLocks noGrp="1"/>
          </p:cNvSpPr>
          <p:nvPr>
            <p:ph type="title"/>
          </p:nvPr>
        </p:nvSpPr>
        <p:spPr>
          <a:xfrm>
            <a:off x="698500" y="445037"/>
            <a:ext cx="3297056" cy="332399"/>
          </a:xfrm>
        </p:spPr>
        <p:txBody>
          <a:bodyPr/>
          <a:lstStyle/>
          <a:p>
            <a:r>
              <a:rPr lang="es-ES" sz="2400" spc="300" dirty="0" smtClean="0">
                <a:latin typeface="Bebas Neue Regular" panose="00000500000000000000" pitchFamily="50" charset="0"/>
              </a:rPr>
              <a:t>Daily body care</a:t>
            </a:r>
            <a:endParaRPr lang="es-ES" sz="2400" spc="300" dirty="0">
              <a:latin typeface="Bebas Neue Regular" panose="00000500000000000000" pitchFamily="50" charset="0"/>
            </a:endParaRPr>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6263" y="1104900"/>
            <a:ext cx="2754311" cy="4267200"/>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4952" y="1591836"/>
            <a:ext cx="2163283" cy="3780264"/>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6063" y="1716424"/>
            <a:ext cx="1530048" cy="37779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559068" y="3433565"/>
            <a:ext cx="2825837"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INGREDIENTS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3758726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3847207"/>
          </a:xfrm>
          <a:prstGeom prst="rect">
            <a:avLst/>
          </a:prstGeom>
          <a:noFill/>
        </p:spPr>
        <p:txBody>
          <a:bodyPr wrap="square" rtlCol="0">
            <a:spAutoFit/>
          </a:bodyPr>
          <a:lstStyle/>
          <a:p>
            <a:r>
              <a:rPr lang="en-US" sz="1600" b="1" dirty="0">
                <a:latin typeface="TT Commons Light" panose="02000506030000020003" pitchFamily="50" charset="0"/>
              </a:rPr>
              <a:t>CARNITINE:</a:t>
            </a:r>
          </a:p>
          <a:p>
            <a:r>
              <a:rPr lang="en-US" sz="1600" dirty="0">
                <a:latin typeface="TT Commons Light" panose="02000506030000020003" pitchFamily="50" charset="0"/>
              </a:rPr>
              <a:t>A naturally occurring molecule that plays an important role in fat metabolism. It helps transport fatty acids to the mitochondria, where they are burned for energy.</a:t>
            </a:r>
          </a:p>
          <a:p>
            <a:endParaRPr lang="en-US" sz="1600" dirty="0">
              <a:latin typeface="TT Commons Light" panose="02000506030000020003" pitchFamily="50" charset="0"/>
            </a:endParaRPr>
          </a:p>
          <a:p>
            <a:r>
              <a:rPr lang="en-US" sz="1600" dirty="0">
                <a:latin typeface="TT Commons Light" panose="02000506030000020003" pitchFamily="50" charset="0"/>
              </a:rPr>
              <a:t>Carnitine can help improve blood circulation and fat elimination in specific areas of the body, which can reduce the appearance of cellulite and promote firmer skin.</a:t>
            </a:r>
          </a:p>
          <a:p>
            <a:endParaRPr lang="en-US" sz="1600" dirty="0">
              <a:latin typeface="TT Commons Light" panose="02000506030000020003" pitchFamily="50" charset="0"/>
            </a:endParaRPr>
          </a:p>
          <a:p>
            <a:r>
              <a:rPr lang="en-US" sz="1600" b="1" dirty="0">
                <a:latin typeface="TT Commons Light" panose="02000506030000020003" pitchFamily="50" charset="0"/>
              </a:rPr>
              <a:t>CAFFEINE: </a:t>
            </a:r>
          </a:p>
          <a:p>
            <a:r>
              <a:rPr lang="en-US" sz="1600" dirty="0">
                <a:latin typeface="TT Commons Light" panose="02000506030000020003" pitchFamily="50" charset="0"/>
              </a:rPr>
              <a:t>Acts as a diuretic and a vasoconstrictor, which can help reduce fluid retention and improve blood circulation in the skin. Provides a smoother, firmer appearance as well as reducing cellulite by stimulating the breakdown of fat cells.</a:t>
            </a:r>
          </a:p>
          <a:p>
            <a:endParaRPr lang="en-US" sz="1600" dirty="0">
              <a:latin typeface="TT Commons Light" panose="02000506030000020003" pitchFamily="50" charset="0"/>
            </a:endParaRPr>
          </a:p>
          <a:p>
            <a:r>
              <a:rPr lang="en-US" sz="1600" b="1" dirty="0">
                <a:latin typeface="TT Commons Light" panose="02000506030000020003" pitchFamily="50" charset="0"/>
              </a:rPr>
              <a:t>OMEGA FRESH</a:t>
            </a:r>
          </a:p>
          <a:p>
            <a:r>
              <a:rPr lang="en-US" sz="1600" dirty="0">
                <a:latin typeface="TT Commons Light" panose="02000506030000020003" pitchFamily="50" charset="0"/>
              </a:rPr>
              <a:t>Composed of omega-3 fatty acids, which refresh the skin and help strengthen the skin barrier, keeping the skin hydrated and protected.</a:t>
            </a:r>
            <a:endParaRPr lang="en-US" sz="1600" dirty="0">
              <a:latin typeface="TT Commons Light" panose="02000506030000020003" pitchFamily="50" charset="0"/>
            </a:endParaRPr>
          </a:p>
        </p:txBody>
      </p:sp>
      <p:sp>
        <p:nvSpPr>
          <p:cNvPr id="17" name="Título 8"/>
          <p:cNvSpPr>
            <a:spLocks noGrp="1"/>
          </p:cNvSpPr>
          <p:nvPr>
            <p:ph type="title"/>
          </p:nvPr>
        </p:nvSpPr>
        <p:spPr>
          <a:xfrm>
            <a:off x="699717" y="400354"/>
            <a:ext cx="2467342" cy="424603"/>
          </a:xfrm>
        </p:spPr>
        <p:txBody>
          <a:bodyPr/>
          <a:lstStyle/>
          <a:p>
            <a:r>
              <a:rPr lang="es-ES" sz="2399" spc="300" dirty="0"/>
              <a:t>MAIN INGREDIENTS</a:t>
            </a:r>
            <a:endParaRPr lang="es-ES" sz="2399" spc="300" dirty="0"/>
          </a:p>
        </p:txBody>
      </p:sp>
    </p:spTree>
    <p:extLst>
      <p:ext uri="{BB962C8B-B14F-4D97-AF65-F5344CB8AC3E}">
        <p14:creationId xmlns:p14="http://schemas.microsoft.com/office/powerpoint/2010/main" val="23701646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4031873"/>
          </a:xfrm>
          <a:prstGeom prst="rect">
            <a:avLst/>
          </a:prstGeom>
          <a:noFill/>
        </p:spPr>
        <p:txBody>
          <a:bodyPr wrap="square" rtlCol="0">
            <a:spAutoFit/>
          </a:bodyPr>
          <a:lstStyle/>
          <a:p>
            <a:r>
              <a:rPr lang="en-US" sz="1600" b="1" dirty="0">
                <a:latin typeface="TT Commons Light" panose="02000506030000020003" pitchFamily="50" charset="0"/>
              </a:rPr>
              <a:t>CAPSAICIN</a:t>
            </a:r>
          </a:p>
          <a:p>
            <a:r>
              <a:rPr lang="en-US" sz="1600" dirty="0">
                <a:latin typeface="TT Commons Light" panose="02000506030000020003" pitchFamily="50" charset="0"/>
              </a:rPr>
              <a:t>Capsaicin is a natural compound found in hot </a:t>
            </a:r>
            <a:r>
              <a:rPr lang="en-US" sz="1600" dirty="0" err="1">
                <a:latin typeface="TT Commons Light" panose="02000506030000020003" pitchFamily="50" charset="0"/>
              </a:rPr>
              <a:t>chillies</a:t>
            </a:r>
            <a:r>
              <a:rPr lang="en-US" sz="1600" dirty="0">
                <a:latin typeface="TT Commons Light" panose="02000506030000020003" pitchFamily="50" charset="0"/>
              </a:rPr>
              <a:t>. And it has a number of properties that are particularly beneficial for topical use.</a:t>
            </a:r>
          </a:p>
          <a:p>
            <a:r>
              <a:rPr lang="en-US" sz="1600" b="1" dirty="0">
                <a:latin typeface="TT Commons Light" panose="02000506030000020003" pitchFamily="50" charset="0"/>
              </a:rPr>
              <a:t>Stimulation of blood circulation: </a:t>
            </a:r>
            <a:r>
              <a:rPr lang="en-US" sz="1600" dirty="0">
                <a:latin typeface="TT Commons Light" panose="02000506030000020003" pitchFamily="50" charset="0"/>
              </a:rPr>
              <a:t>Capsaicin has </a:t>
            </a:r>
            <a:r>
              <a:rPr lang="en-US" sz="1600" dirty="0" err="1">
                <a:latin typeface="TT Commons Light" panose="02000506030000020003" pitchFamily="50" charset="0"/>
              </a:rPr>
              <a:t>vasodilatory</a:t>
            </a:r>
            <a:r>
              <a:rPr lang="en-US" sz="1600" dirty="0">
                <a:latin typeface="TT Commons Light" panose="02000506030000020003" pitchFamily="50" charset="0"/>
              </a:rPr>
              <a:t> properties, which means it can help improve circulation and deliver nutrients and oxygen to the tissues.</a:t>
            </a:r>
          </a:p>
          <a:p>
            <a:r>
              <a:rPr lang="en-US" sz="1600" b="1" dirty="0">
                <a:latin typeface="TT Commons Light" panose="02000506030000020003" pitchFamily="50" charset="0"/>
              </a:rPr>
              <a:t>Stimulating metabolism and fat burning: </a:t>
            </a:r>
            <a:r>
              <a:rPr lang="en-US" sz="1600" dirty="0">
                <a:latin typeface="TT Commons Light" panose="02000506030000020003" pitchFamily="50" charset="0"/>
              </a:rPr>
              <a:t>It has a </a:t>
            </a:r>
            <a:r>
              <a:rPr lang="en-US" sz="1600" dirty="0" err="1">
                <a:latin typeface="TT Commons Light" panose="02000506030000020003" pitchFamily="50" charset="0"/>
              </a:rPr>
              <a:t>thermogenic</a:t>
            </a:r>
            <a:r>
              <a:rPr lang="en-US" sz="1600" dirty="0">
                <a:latin typeface="TT Commons Light" panose="02000506030000020003" pitchFamily="50" charset="0"/>
              </a:rPr>
              <a:t> effect, which means it can increase heat production in the body and stimulate metabolism. This can help promote calorie burning and the reduction of body fat.</a:t>
            </a:r>
          </a:p>
          <a:p>
            <a:endParaRPr lang="en-US" sz="1600" dirty="0">
              <a:latin typeface="TT Commons Light" panose="02000506030000020003" pitchFamily="50" charset="0"/>
            </a:endParaRPr>
          </a:p>
          <a:p>
            <a:r>
              <a:rPr lang="en-US" sz="1600" b="1" dirty="0">
                <a:latin typeface="TT Commons Light" panose="02000506030000020003" pitchFamily="50" charset="0"/>
              </a:rPr>
              <a:t>SPIRULINA</a:t>
            </a:r>
          </a:p>
          <a:p>
            <a:r>
              <a:rPr lang="en-US" sz="1600" dirty="0">
                <a:latin typeface="TT Commons Light" panose="02000506030000020003" pitchFamily="50" charset="0"/>
              </a:rPr>
              <a:t>Spirulina is a type of blue-green algae that is rich in nutrients such as protein, vitamins, minerals and antioxidants and helps to nourish and </a:t>
            </a:r>
            <a:r>
              <a:rPr lang="en-US" sz="1600" dirty="0" err="1">
                <a:latin typeface="TT Commons Light" panose="02000506030000020003" pitchFamily="50" charset="0"/>
              </a:rPr>
              <a:t>revitalise</a:t>
            </a:r>
            <a:r>
              <a:rPr lang="en-US" sz="1600" dirty="0">
                <a:latin typeface="TT Commons Light" panose="02000506030000020003" pitchFamily="50" charset="0"/>
              </a:rPr>
              <a:t> the skin.</a:t>
            </a:r>
          </a:p>
          <a:p>
            <a:endParaRPr lang="en-US" sz="1600" dirty="0">
              <a:latin typeface="TT Commons Light" panose="02000506030000020003" pitchFamily="50" charset="0"/>
            </a:endParaRPr>
          </a:p>
          <a:p>
            <a:r>
              <a:rPr lang="en-US" sz="1600" b="1" dirty="0">
                <a:latin typeface="TT Commons Light" panose="02000506030000020003" pitchFamily="50" charset="0"/>
              </a:rPr>
              <a:t>FUCUS</a:t>
            </a:r>
          </a:p>
          <a:p>
            <a:r>
              <a:rPr lang="en-US" sz="1600" dirty="0">
                <a:latin typeface="TT Commons Light" panose="02000506030000020003" pitchFamily="50" charset="0"/>
              </a:rPr>
              <a:t>A type of seaweed with firming and toning properties. It also stimulates blood circulation and can have a firming effect on the skin, which can reduce the appearance of cellulite.</a:t>
            </a:r>
          </a:p>
        </p:txBody>
      </p:sp>
      <p:sp>
        <p:nvSpPr>
          <p:cNvPr id="17" name="Título 8"/>
          <p:cNvSpPr>
            <a:spLocks noGrp="1"/>
          </p:cNvSpPr>
          <p:nvPr>
            <p:ph type="title"/>
          </p:nvPr>
        </p:nvSpPr>
        <p:spPr>
          <a:xfrm>
            <a:off x="699717" y="400354"/>
            <a:ext cx="2467342" cy="424603"/>
          </a:xfrm>
        </p:spPr>
        <p:txBody>
          <a:bodyPr/>
          <a:lstStyle/>
          <a:p>
            <a:pPr algn="l" rtl="0"/>
            <a:r>
              <a:rPr lang="es-ES" sz="2399" spc="300" dirty="0" smtClean="0"/>
              <a:t>MAIN INGREDIENTS</a:t>
            </a:r>
            <a:endParaRPr lang="es-ES" sz="2399" spc="300" dirty="0"/>
          </a:p>
        </p:txBody>
      </p:sp>
    </p:spTree>
    <p:extLst>
      <p:ext uri="{BB962C8B-B14F-4D97-AF65-F5344CB8AC3E}">
        <p14:creationId xmlns:p14="http://schemas.microsoft.com/office/powerpoint/2010/main" val="251967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6 CuadroTexto"/>
          <p:cNvSpPr txBox="1"/>
          <p:nvPr/>
        </p:nvSpPr>
        <p:spPr>
          <a:xfrm>
            <a:off x="563679" y="1165620"/>
            <a:ext cx="8319063" cy="3785652"/>
          </a:xfrm>
          <a:prstGeom prst="rect">
            <a:avLst/>
          </a:prstGeom>
          <a:noFill/>
        </p:spPr>
        <p:txBody>
          <a:bodyPr wrap="square" rtlCol="0">
            <a:spAutoFit/>
          </a:bodyPr>
          <a:lstStyle/>
          <a:p>
            <a:pPr marL="285739" indent="-285739"/>
            <a:r>
              <a:rPr lang="en-US" sz="1600" b="1" spc="-4" dirty="0">
                <a:latin typeface="TT Commons Light" panose="02000506030000020003" pitchFamily="50" charset="0"/>
                <a:cs typeface="TeXGyreAdventor"/>
              </a:rPr>
              <a:t>Soya proteins: </a:t>
            </a:r>
            <a:r>
              <a:rPr lang="en-US" sz="1600" spc="-4" dirty="0">
                <a:latin typeface="TT Commons Light" panose="02000506030000020003" pitchFamily="50" charset="0"/>
                <a:cs typeface="TeXGyreAdventor"/>
              </a:rPr>
              <a:t>Promotes cellular respiration, allowing the skin to actively defend itself against ageing, boosting the skin's metabolism. </a:t>
            </a:r>
          </a:p>
          <a:p>
            <a:pPr marL="285739" indent="-285739"/>
            <a:endParaRPr lang="en-US" sz="1600" spc="-4" dirty="0">
              <a:latin typeface="TT Commons Light" panose="02000506030000020003" pitchFamily="50" charset="0"/>
              <a:cs typeface="TeXGyreAdventor"/>
            </a:endParaRPr>
          </a:p>
          <a:p>
            <a:pPr marL="285739" indent="-285739"/>
            <a:r>
              <a:rPr lang="en-US" sz="1600" b="1" spc="-4" dirty="0">
                <a:latin typeface="TT Commons Light" panose="02000506030000020003" pitchFamily="50" charset="0"/>
                <a:cs typeface="TeXGyreAdventor"/>
              </a:rPr>
              <a:t>Jojoba oil: </a:t>
            </a:r>
            <a:r>
              <a:rPr lang="en-US" sz="1600" spc="-4" dirty="0">
                <a:latin typeface="TT Commons Light" panose="02000506030000020003" pitchFamily="50" charset="0"/>
                <a:cs typeface="TeXGyreAdventor"/>
              </a:rPr>
              <a:t>Acts as a </a:t>
            </a:r>
            <a:r>
              <a:rPr lang="en-US" sz="1600" spc="-4" dirty="0" err="1">
                <a:latin typeface="TT Commons Light" panose="02000506030000020003" pitchFamily="50" charset="0"/>
                <a:cs typeface="TeXGyreAdventor"/>
              </a:rPr>
              <a:t>moisturiser</a:t>
            </a:r>
            <a:r>
              <a:rPr lang="en-US" sz="1600" spc="-4" dirty="0">
                <a:latin typeface="TT Commons Light" panose="02000506030000020003" pitchFamily="50" charset="0"/>
                <a:cs typeface="TeXGyreAdventor"/>
              </a:rPr>
              <a:t> and skin softener by forming a partially occlusive lipid layer, thus increasing hydration and preventing water evaporation.</a:t>
            </a:r>
          </a:p>
          <a:p>
            <a:pPr marL="285739" indent="-285739"/>
            <a:endParaRPr lang="en-US" sz="1600" spc="-4" dirty="0">
              <a:latin typeface="TT Commons Light" panose="02000506030000020003" pitchFamily="50" charset="0"/>
              <a:cs typeface="TeXGyreAdventor"/>
            </a:endParaRPr>
          </a:p>
          <a:p>
            <a:pPr marL="285739" indent="-285739"/>
            <a:r>
              <a:rPr lang="en-US" sz="1600" b="1" spc="-4" dirty="0">
                <a:latin typeface="TT Commons Light" panose="02000506030000020003" pitchFamily="50" charset="0"/>
                <a:cs typeface="TeXGyreAdventor"/>
              </a:rPr>
              <a:t>Seaweed extracts: </a:t>
            </a:r>
            <a:r>
              <a:rPr lang="en-US" sz="1600" spc="-4" dirty="0">
                <a:latin typeface="TT Commons Light" panose="02000506030000020003" pitchFamily="50" charset="0"/>
                <a:cs typeface="TeXGyreAdventor"/>
              </a:rPr>
              <a:t>They are </a:t>
            </a:r>
            <a:r>
              <a:rPr lang="en-US" sz="1600" spc="-4" dirty="0" err="1">
                <a:latin typeface="TT Commons Light" panose="02000506030000020003" pitchFamily="50" charset="0"/>
                <a:cs typeface="TeXGyreAdventor"/>
              </a:rPr>
              <a:t>characterised</a:t>
            </a:r>
            <a:r>
              <a:rPr lang="en-US" sz="1600" spc="-4" dirty="0">
                <a:latin typeface="TT Commons Light" panose="02000506030000020003" pitchFamily="50" charset="0"/>
                <a:cs typeface="TeXGyreAdventor"/>
              </a:rPr>
              <a:t> by their high content of organic iodine, which is easily absorbed and has a high </a:t>
            </a:r>
            <a:r>
              <a:rPr lang="en-US" sz="1600" spc="-4" dirty="0" err="1">
                <a:latin typeface="TT Commons Light" panose="02000506030000020003" pitchFamily="50" charset="0"/>
                <a:cs typeface="TeXGyreAdventor"/>
              </a:rPr>
              <a:t>lipolytic</a:t>
            </a:r>
            <a:r>
              <a:rPr lang="en-US" sz="1600" spc="-4" dirty="0">
                <a:latin typeface="TT Commons Light" panose="02000506030000020003" pitchFamily="50" charset="0"/>
                <a:cs typeface="TeXGyreAdventor"/>
              </a:rPr>
              <a:t> action, helping to eliminate fat retention. They also contain </a:t>
            </a:r>
            <a:r>
              <a:rPr lang="en-US" sz="1600" spc="-4" dirty="0" err="1">
                <a:latin typeface="TT Commons Light" panose="02000506030000020003" pitchFamily="50" charset="0"/>
                <a:cs typeface="TeXGyreAdventor"/>
              </a:rPr>
              <a:t>alginic</a:t>
            </a:r>
            <a:r>
              <a:rPr lang="en-US" sz="1600" spc="-4" dirty="0">
                <a:latin typeface="TT Commons Light" panose="02000506030000020003" pitchFamily="50" charset="0"/>
                <a:cs typeface="TeXGyreAdventor"/>
              </a:rPr>
              <a:t> acid with high </a:t>
            </a:r>
            <a:r>
              <a:rPr lang="en-US" sz="1600" spc="-4" dirty="0" err="1">
                <a:latin typeface="TT Commons Light" panose="02000506030000020003" pitchFamily="50" charset="0"/>
                <a:cs typeface="TeXGyreAdventor"/>
              </a:rPr>
              <a:t>moisturising</a:t>
            </a:r>
            <a:r>
              <a:rPr lang="en-US" sz="1600" spc="-4" dirty="0">
                <a:latin typeface="TT Commons Light" panose="02000506030000020003" pitchFamily="50" charset="0"/>
                <a:cs typeface="TeXGyreAdventor"/>
              </a:rPr>
              <a:t> power.</a:t>
            </a:r>
          </a:p>
          <a:p>
            <a:pPr marL="285739" indent="-285739"/>
            <a:endParaRPr lang="en-US" sz="1600" spc="-4" dirty="0">
              <a:latin typeface="TT Commons Light" panose="02000506030000020003" pitchFamily="50" charset="0"/>
              <a:cs typeface="TeXGyreAdventor"/>
            </a:endParaRPr>
          </a:p>
          <a:p>
            <a:pPr marL="285739" indent="-285739"/>
            <a:r>
              <a:rPr lang="en-US" sz="1600" b="1" spc="-4" dirty="0">
                <a:latin typeface="TT Commons Light" panose="02000506030000020003" pitchFamily="50" charset="0"/>
                <a:cs typeface="TeXGyreAdventor"/>
              </a:rPr>
              <a:t>Cane sugar: </a:t>
            </a:r>
            <a:r>
              <a:rPr lang="en-US" sz="1600" spc="-4" dirty="0">
                <a:latin typeface="TT Commons Light" panose="02000506030000020003" pitchFamily="50" charset="0"/>
                <a:cs typeface="TeXGyreAdventor"/>
              </a:rPr>
              <a:t>brown sugar crystals that generate a gentle drag, stimulating microcirculation, hydrating and </a:t>
            </a:r>
            <a:r>
              <a:rPr lang="en-US" sz="1600" spc="-4" dirty="0" err="1">
                <a:latin typeface="TT Commons Light" panose="02000506030000020003" pitchFamily="50" charset="0"/>
                <a:cs typeface="TeXGyreAdventor"/>
              </a:rPr>
              <a:t>moisturising</a:t>
            </a:r>
            <a:r>
              <a:rPr lang="en-US" sz="1600" spc="-4" dirty="0">
                <a:latin typeface="TT Commons Light" panose="02000506030000020003" pitchFamily="50" charset="0"/>
                <a:cs typeface="TeXGyreAdventor"/>
              </a:rPr>
              <a:t> the skin.</a:t>
            </a:r>
          </a:p>
          <a:p>
            <a:pPr marL="285739" indent="-285739"/>
            <a:endParaRPr lang="en-US" sz="1600" spc="-4" dirty="0">
              <a:latin typeface="TT Commons Light" panose="02000506030000020003" pitchFamily="50" charset="0"/>
              <a:cs typeface="TeXGyreAdventor"/>
            </a:endParaRPr>
          </a:p>
          <a:p>
            <a:pPr marL="285739" indent="-285739"/>
            <a:r>
              <a:rPr lang="en-US" sz="1600" b="1" spc="-4" dirty="0">
                <a:latin typeface="TT Commons Light" panose="02000506030000020003" pitchFamily="50" charset="0"/>
                <a:cs typeface="TeXGyreAdventor"/>
              </a:rPr>
              <a:t>Essential oils: </a:t>
            </a:r>
            <a:r>
              <a:rPr lang="en-US" sz="1600" spc="-4" dirty="0">
                <a:latin typeface="TT Commons Light" panose="02000506030000020003" pitchFamily="50" charset="0"/>
                <a:cs typeface="TeXGyreAdventor"/>
              </a:rPr>
              <a:t>Lemon, Cypress, Lavender, Peppermint and Cistus. With decongestive, soothing and toning effect.</a:t>
            </a:r>
            <a:endParaRPr lang="en-US" sz="1600" spc="-4" dirty="0">
              <a:latin typeface="TT Commons Light" panose="02000506030000020003" pitchFamily="50" charset="0"/>
              <a:cs typeface="TeXGyreAdventor"/>
            </a:endParaRPr>
          </a:p>
        </p:txBody>
      </p:sp>
      <p:sp>
        <p:nvSpPr>
          <p:cNvPr id="17" name="Título 8"/>
          <p:cNvSpPr>
            <a:spLocks noGrp="1"/>
          </p:cNvSpPr>
          <p:nvPr>
            <p:ph type="title"/>
          </p:nvPr>
        </p:nvSpPr>
        <p:spPr>
          <a:xfrm>
            <a:off x="699717" y="400354"/>
            <a:ext cx="2632452" cy="424603"/>
          </a:xfrm>
        </p:spPr>
        <p:txBody>
          <a:bodyPr/>
          <a:lstStyle/>
          <a:p>
            <a:pPr algn="l" rtl="0"/>
            <a:r>
              <a:rPr lang="es-ES" sz="2399" spc="300" dirty="0" smtClean="0"/>
              <a:t>OTHER INGREDIENTS</a:t>
            </a:r>
            <a:endParaRPr lang="es-ES" sz="2399" spc="300" dirty="0"/>
          </a:p>
        </p:txBody>
      </p:sp>
    </p:spTree>
    <p:extLst>
      <p:ext uri="{BB962C8B-B14F-4D97-AF65-F5344CB8AC3E}">
        <p14:creationId xmlns:p14="http://schemas.microsoft.com/office/powerpoint/2010/main" val="2401406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592" y="1333924"/>
            <a:ext cx="10817394" cy="4365742"/>
          </a:xfrm>
          <a:prstGeom prst="rect">
            <a:avLst/>
          </a:prstGeom>
        </p:spPr>
      </p:pic>
      <p:sp>
        <p:nvSpPr>
          <p:cNvPr id="9" name="CuadroTexto 8"/>
          <p:cNvSpPr txBox="1"/>
          <p:nvPr/>
        </p:nvSpPr>
        <p:spPr>
          <a:xfrm>
            <a:off x="3801925" y="3433565"/>
            <a:ext cx="2340128" cy="662874"/>
          </a:xfrm>
          <a:prstGeom prst="rect">
            <a:avLst/>
          </a:prstGeom>
          <a:noFill/>
        </p:spPr>
        <p:txBody>
          <a:bodyPr wrap="none" rtlCol="0">
            <a:spAutoFit/>
          </a:bodyPr>
          <a:lstStyle/>
          <a:p>
            <a:pPr algn="ctr" rtl="0">
              <a:lnSpc>
                <a:spcPct val="150000"/>
              </a:lnSpc>
            </a:pPr>
            <a:r>
              <a:rPr lang="es-ES" sz="2798" b="1" dirty="0" smtClean="0">
                <a:latin typeface="Gotham Rounded Book" pitchFamily="50" charset="0"/>
                <a:cs typeface="Gotham Book" pitchFamily="50" charset="0"/>
              </a:rPr>
              <a:t>PRODUCTS</a:t>
            </a:r>
            <a:endParaRPr lang="es-ES" sz="2798" dirty="0">
              <a:latin typeface="Gotham Rounded Book" pitchFamily="50" charset="0"/>
              <a:cs typeface="Gotham Book" pitchFamily="50" charset="0"/>
            </a:endParaRPr>
          </a:p>
        </p:txBody>
      </p:sp>
      <p:pic>
        <p:nvPicPr>
          <p:cNvPr id="2" name="Imagen 1"/>
          <p:cNvPicPr>
            <a:picLocks noChangeAspect="1"/>
          </p:cNvPicPr>
          <p:nvPr/>
        </p:nvPicPr>
        <p:blipFill>
          <a:blip r:embed="rId3"/>
          <a:stretch>
            <a:fillRect/>
          </a:stretch>
        </p:blipFill>
        <p:spPr>
          <a:xfrm>
            <a:off x="4046442" y="246010"/>
            <a:ext cx="2227326" cy="2175827"/>
          </a:xfrm>
          <a:prstGeom prst="rect">
            <a:avLst/>
          </a:prstGeom>
        </p:spPr>
      </p:pic>
    </p:spTree>
    <p:extLst>
      <p:ext uri="{BB962C8B-B14F-4D97-AF65-F5344CB8AC3E}">
        <p14:creationId xmlns:p14="http://schemas.microsoft.com/office/powerpoint/2010/main" val="923364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201224" y="4877019"/>
            <a:ext cx="1849373" cy="452438"/>
            <a:chOff x="213338" y="6315450"/>
            <a:chExt cx="3895725" cy="542925"/>
          </a:xfrm>
        </p:grpSpPr>
        <p:sp>
          <p:nvSpPr>
            <p:cNvPr id="3" name="object 3"/>
            <p:cNvSpPr/>
            <p:nvPr/>
          </p:nvSpPr>
          <p:spPr>
            <a:xfrm>
              <a:off x="213338" y="6359534"/>
              <a:ext cx="3895386" cy="451235"/>
            </a:xfrm>
            <a:prstGeom prst="rect">
              <a:avLst/>
            </a:prstGeom>
            <a:blipFill>
              <a:blip r:embed="rId2" cstate="print"/>
              <a:stretch>
                <a:fillRect/>
              </a:stretch>
            </a:blipFill>
          </p:spPr>
          <p:txBody>
            <a:bodyPr wrap="square" lIns="0" tIns="0" rIns="0" bIns="0" rtlCol="0"/>
            <a:lstStyle/>
            <a:p>
              <a:endParaRPr sz="1250"/>
            </a:p>
          </p:txBody>
        </p:sp>
        <p:sp>
          <p:nvSpPr>
            <p:cNvPr id="4" name="object 4"/>
            <p:cNvSpPr/>
            <p:nvPr/>
          </p:nvSpPr>
          <p:spPr>
            <a:xfrm>
              <a:off x="1507235" y="6315450"/>
              <a:ext cx="1304544" cy="542545"/>
            </a:xfrm>
            <a:prstGeom prst="rect">
              <a:avLst/>
            </a:prstGeom>
            <a:blipFill>
              <a:blip r:embed="rId3" cstate="print"/>
              <a:stretch>
                <a:fillRect/>
              </a:stretch>
            </a:blipFill>
          </p:spPr>
          <p:txBody>
            <a:bodyPr wrap="square" lIns="0" tIns="0" rIns="0" bIns="0" rtlCol="0"/>
            <a:lstStyle/>
            <a:p>
              <a:endParaRPr sz="1250"/>
            </a:p>
          </p:txBody>
        </p:sp>
        <p:sp>
          <p:nvSpPr>
            <p:cNvPr id="5" name="object 5"/>
            <p:cNvSpPr/>
            <p:nvPr/>
          </p:nvSpPr>
          <p:spPr>
            <a:xfrm>
              <a:off x="263651" y="6390132"/>
              <a:ext cx="3799332" cy="347472"/>
            </a:xfrm>
            <a:prstGeom prst="rect">
              <a:avLst/>
            </a:prstGeom>
            <a:blipFill>
              <a:blip r:embed="rId4" cstate="print"/>
              <a:stretch>
                <a:fillRect/>
              </a:stretch>
            </a:blipFill>
          </p:spPr>
          <p:txBody>
            <a:bodyPr wrap="square" lIns="0" tIns="0" rIns="0" bIns="0" rtlCol="0"/>
            <a:lstStyle/>
            <a:p>
              <a:endParaRPr sz="1250"/>
            </a:p>
          </p:txBody>
        </p:sp>
      </p:grpSp>
      <p:sp>
        <p:nvSpPr>
          <p:cNvPr id="6" name="object 6"/>
          <p:cNvSpPr txBox="1"/>
          <p:nvPr/>
        </p:nvSpPr>
        <p:spPr>
          <a:xfrm>
            <a:off x="1593310" y="4919307"/>
            <a:ext cx="855914"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Ligth</a:t>
            </a:r>
            <a:r>
              <a:rPr lang="es-ES" dirty="0" smtClean="0">
                <a:solidFill>
                  <a:srgbClr val="FFFFFF"/>
                </a:solidFill>
                <a:latin typeface="Bebas Neue Regular" panose="00000500000000000000" pitchFamily="50" charset="0"/>
                <a:cs typeface="Carlito"/>
              </a:rPr>
              <a:t> skin</a:t>
            </a:r>
            <a:endParaRPr dirty="0">
              <a:latin typeface="Bebas Neue Regular" panose="00000500000000000000" pitchFamily="50" charset="0"/>
              <a:cs typeface="Carlito"/>
            </a:endParaRPr>
          </a:p>
        </p:txBody>
      </p:sp>
      <p:grpSp>
        <p:nvGrpSpPr>
          <p:cNvPr id="16" name="object 16"/>
          <p:cNvGrpSpPr/>
          <p:nvPr/>
        </p:nvGrpSpPr>
        <p:grpSpPr>
          <a:xfrm>
            <a:off x="3975496" y="4882285"/>
            <a:ext cx="1936850" cy="452438"/>
            <a:chOff x="4123933" y="6315450"/>
            <a:chExt cx="3945890" cy="542925"/>
          </a:xfrm>
        </p:grpSpPr>
        <p:sp>
          <p:nvSpPr>
            <p:cNvPr id="17" name="object 17"/>
            <p:cNvSpPr/>
            <p:nvPr/>
          </p:nvSpPr>
          <p:spPr>
            <a:xfrm>
              <a:off x="4123933" y="6359534"/>
              <a:ext cx="3945657" cy="451235"/>
            </a:xfrm>
            <a:prstGeom prst="rect">
              <a:avLst/>
            </a:prstGeom>
            <a:blipFill>
              <a:blip r:embed="rId5" cstate="print"/>
              <a:stretch>
                <a:fillRect/>
              </a:stretch>
            </a:blipFill>
          </p:spPr>
          <p:txBody>
            <a:bodyPr wrap="square" lIns="0" tIns="0" rIns="0" bIns="0" rtlCol="0"/>
            <a:lstStyle/>
            <a:p>
              <a:endParaRPr sz="1250"/>
            </a:p>
          </p:txBody>
        </p:sp>
        <p:sp>
          <p:nvSpPr>
            <p:cNvPr id="18" name="object 18"/>
            <p:cNvSpPr/>
            <p:nvPr/>
          </p:nvSpPr>
          <p:spPr>
            <a:xfrm>
              <a:off x="5408676" y="6315450"/>
              <a:ext cx="1427987" cy="542545"/>
            </a:xfrm>
            <a:prstGeom prst="rect">
              <a:avLst/>
            </a:prstGeom>
            <a:blipFill>
              <a:blip r:embed="rId6" cstate="print"/>
              <a:stretch>
                <a:fillRect/>
              </a:stretch>
            </a:blipFill>
          </p:spPr>
          <p:txBody>
            <a:bodyPr wrap="square" lIns="0" tIns="0" rIns="0" bIns="0" rtlCol="0"/>
            <a:lstStyle/>
            <a:p>
              <a:endParaRPr sz="1250"/>
            </a:p>
          </p:txBody>
        </p:sp>
        <p:sp>
          <p:nvSpPr>
            <p:cNvPr id="19" name="object 19"/>
            <p:cNvSpPr/>
            <p:nvPr/>
          </p:nvSpPr>
          <p:spPr>
            <a:xfrm>
              <a:off x="4174236" y="6390132"/>
              <a:ext cx="3849623" cy="347472"/>
            </a:xfrm>
            <a:prstGeom prst="rect">
              <a:avLst/>
            </a:prstGeom>
            <a:blipFill>
              <a:blip r:embed="rId7" cstate="print"/>
              <a:stretch>
                <a:fillRect/>
              </a:stretch>
            </a:blipFill>
          </p:spPr>
          <p:txBody>
            <a:bodyPr wrap="square" lIns="0" tIns="0" rIns="0" bIns="0" rtlCol="0"/>
            <a:lstStyle/>
            <a:p>
              <a:endParaRPr sz="1250"/>
            </a:p>
          </p:txBody>
        </p:sp>
      </p:grpSp>
      <p:sp>
        <p:nvSpPr>
          <p:cNvPr id="20" name="object 20"/>
          <p:cNvSpPr txBox="1"/>
          <p:nvPr/>
        </p:nvSpPr>
        <p:spPr>
          <a:xfrm>
            <a:off x="4535424" y="4935731"/>
            <a:ext cx="1037881" cy="287685"/>
          </a:xfrm>
          <a:prstGeom prst="rect">
            <a:avLst/>
          </a:prstGeom>
        </p:spPr>
        <p:txBody>
          <a:bodyPr vert="horz" wrap="square" lIns="0" tIns="10583" rIns="0" bIns="0" rtlCol="0">
            <a:spAutoFit/>
          </a:bodyPr>
          <a:lstStyle/>
          <a:p>
            <a:pPr marL="10583">
              <a:spcBef>
                <a:spcPts val="83"/>
              </a:spcBef>
            </a:pPr>
            <a:r>
              <a:rPr lang="es-ES" spc="-8" dirty="0" err="1" smtClean="0">
                <a:solidFill>
                  <a:srgbClr val="FFFFFF"/>
                </a:solidFill>
                <a:latin typeface="Bebas Neue Regular" panose="00000500000000000000" pitchFamily="50" charset="0"/>
                <a:cs typeface="Carlito"/>
              </a:rPr>
              <a:t>Pure</a:t>
            </a:r>
            <a:r>
              <a:rPr lang="es-ES" spc="-8" dirty="0" smtClean="0">
                <a:solidFill>
                  <a:srgbClr val="FFFFFF"/>
                </a:solidFill>
                <a:latin typeface="Bebas Neue Regular" panose="00000500000000000000" pitchFamily="50" charset="0"/>
                <a:cs typeface="Carlito"/>
              </a:rPr>
              <a:t> </a:t>
            </a:r>
            <a:r>
              <a:rPr lang="es-ES" spc="-8" dirty="0" err="1" smtClean="0">
                <a:solidFill>
                  <a:srgbClr val="FFFFFF"/>
                </a:solidFill>
                <a:latin typeface="Bebas Neue Regular" panose="00000500000000000000" pitchFamily="50" charset="0"/>
                <a:cs typeface="Carlito"/>
              </a:rPr>
              <a:t>silk</a:t>
            </a:r>
            <a:endParaRPr dirty="0">
              <a:latin typeface="Bebas Neue Regular" panose="00000500000000000000" pitchFamily="50" charset="0"/>
              <a:cs typeface="Carlito"/>
            </a:endParaRPr>
          </a:p>
        </p:txBody>
      </p:sp>
      <p:grpSp>
        <p:nvGrpSpPr>
          <p:cNvPr id="21" name="object 21"/>
          <p:cNvGrpSpPr/>
          <p:nvPr/>
        </p:nvGrpSpPr>
        <p:grpSpPr>
          <a:xfrm>
            <a:off x="6662529" y="4868991"/>
            <a:ext cx="1969876" cy="452438"/>
            <a:chOff x="8084805" y="6315450"/>
            <a:chExt cx="3980815" cy="542925"/>
          </a:xfrm>
        </p:grpSpPr>
        <p:sp>
          <p:nvSpPr>
            <p:cNvPr id="22" name="object 22"/>
            <p:cNvSpPr/>
            <p:nvPr/>
          </p:nvSpPr>
          <p:spPr>
            <a:xfrm>
              <a:off x="8084805" y="6359534"/>
              <a:ext cx="3980715" cy="451235"/>
            </a:xfrm>
            <a:prstGeom prst="rect">
              <a:avLst/>
            </a:prstGeom>
            <a:blipFill>
              <a:blip r:embed="rId8" cstate="print"/>
              <a:stretch>
                <a:fillRect/>
              </a:stretch>
            </a:blipFill>
          </p:spPr>
          <p:txBody>
            <a:bodyPr wrap="square" lIns="0" tIns="0" rIns="0" bIns="0" rtlCol="0"/>
            <a:lstStyle/>
            <a:p>
              <a:endParaRPr sz="1250"/>
            </a:p>
          </p:txBody>
        </p:sp>
        <p:sp>
          <p:nvSpPr>
            <p:cNvPr id="23" name="object 23"/>
            <p:cNvSpPr/>
            <p:nvPr/>
          </p:nvSpPr>
          <p:spPr>
            <a:xfrm>
              <a:off x="9276587" y="6315450"/>
              <a:ext cx="1597152" cy="542545"/>
            </a:xfrm>
            <a:prstGeom prst="rect">
              <a:avLst/>
            </a:prstGeom>
            <a:blipFill>
              <a:blip r:embed="rId9" cstate="print"/>
              <a:stretch>
                <a:fillRect/>
              </a:stretch>
            </a:blipFill>
          </p:spPr>
          <p:txBody>
            <a:bodyPr wrap="square" lIns="0" tIns="0" rIns="0" bIns="0" rtlCol="0"/>
            <a:lstStyle/>
            <a:p>
              <a:endParaRPr sz="1250"/>
            </a:p>
          </p:txBody>
        </p:sp>
        <p:sp>
          <p:nvSpPr>
            <p:cNvPr id="24" name="object 24"/>
            <p:cNvSpPr/>
            <p:nvPr/>
          </p:nvSpPr>
          <p:spPr>
            <a:xfrm>
              <a:off x="8135111" y="6390132"/>
              <a:ext cx="3884676" cy="347472"/>
            </a:xfrm>
            <a:prstGeom prst="rect">
              <a:avLst/>
            </a:prstGeom>
            <a:blipFill>
              <a:blip r:embed="rId10" cstate="print"/>
              <a:stretch>
                <a:fillRect/>
              </a:stretch>
            </a:blipFill>
          </p:spPr>
          <p:txBody>
            <a:bodyPr wrap="square" lIns="0" tIns="0" rIns="0" bIns="0" rtlCol="0"/>
            <a:lstStyle/>
            <a:p>
              <a:endParaRPr sz="1250"/>
            </a:p>
          </p:txBody>
        </p:sp>
      </p:grpSp>
      <p:sp>
        <p:nvSpPr>
          <p:cNvPr id="25" name="object 25"/>
          <p:cNvSpPr txBox="1"/>
          <p:nvPr/>
        </p:nvSpPr>
        <p:spPr>
          <a:xfrm>
            <a:off x="7120218" y="4937091"/>
            <a:ext cx="1054987" cy="287685"/>
          </a:xfrm>
          <a:prstGeom prst="rect">
            <a:avLst/>
          </a:prstGeom>
        </p:spPr>
        <p:txBody>
          <a:bodyPr vert="horz" wrap="square" lIns="0" tIns="10583" rIns="0" bIns="0" rtlCol="0">
            <a:spAutoFit/>
          </a:bodyPr>
          <a:lstStyle/>
          <a:p>
            <a:pPr marL="10583">
              <a:spcBef>
                <a:spcPts val="83"/>
              </a:spcBef>
            </a:pPr>
            <a:r>
              <a:rPr lang="es-ES" dirty="0" err="1" smtClean="0">
                <a:solidFill>
                  <a:srgbClr val="FFFFFF"/>
                </a:solidFill>
                <a:latin typeface="Bebas Neue Regular" panose="00000500000000000000" pitchFamily="50" charset="0"/>
                <a:cs typeface="Carlito"/>
              </a:rPr>
              <a:t>Cellu-attack</a:t>
            </a:r>
            <a:endParaRPr dirty="0">
              <a:latin typeface="Bebas Neue Regular" panose="00000500000000000000" pitchFamily="50" charset="0"/>
              <a:cs typeface="Carlito"/>
            </a:endParaRPr>
          </a:p>
        </p:txBody>
      </p:sp>
      <p:sp>
        <p:nvSpPr>
          <p:cNvPr id="31" name="object 31"/>
          <p:cNvSpPr txBox="1"/>
          <p:nvPr/>
        </p:nvSpPr>
        <p:spPr>
          <a:xfrm>
            <a:off x="1649057" y="4496019"/>
            <a:ext cx="1348846" cy="241519"/>
          </a:xfrm>
          <a:prstGeom prst="rect">
            <a:avLst/>
          </a:prstGeom>
        </p:spPr>
        <p:txBody>
          <a:bodyPr vert="horz" wrap="square" lIns="0" tIns="86783" rIns="0" bIns="0" rtlCol="0">
            <a:spAutoFit/>
          </a:bodyPr>
          <a:lstStyle/>
          <a:p>
            <a:pPr marL="10583">
              <a:spcBef>
                <a:spcPts val="600"/>
              </a:spcBef>
            </a:pPr>
            <a:r>
              <a:rPr sz="1000" dirty="0" smtClean="0">
                <a:solidFill>
                  <a:srgbClr val="093E68"/>
                </a:solidFill>
                <a:latin typeface="TeXGyreAdventor"/>
                <a:cs typeface="TeXGyreAdventor"/>
              </a:rPr>
              <a:t>Volume: </a:t>
            </a:r>
            <a:r>
              <a:rPr sz="1000" spc="-4" dirty="0">
                <a:solidFill>
                  <a:srgbClr val="093E68"/>
                </a:solidFill>
                <a:latin typeface="TeXGyreAdventor"/>
                <a:cs typeface="TeXGyreAdventor"/>
              </a:rPr>
              <a:t>200</a:t>
            </a:r>
            <a:r>
              <a:rPr sz="1000" spc="-33"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2" name="object 32"/>
          <p:cNvSpPr txBox="1"/>
          <p:nvPr/>
        </p:nvSpPr>
        <p:spPr>
          <a:xfrm>
            <a:off x="4390997" y="4517761"/>
            <a:ext cx="1277938" cy="241519"/>
          </a:xfrm>
          <a:prstGeom prst="rect">
            <a:avLst/>
          </a:prstGeom>
        </p:spPr>
        <p:txBody>
          <a:bodyPr vert="horz" wrap="square" lIns="0" tIns="86783" rIns="0" bIns="0" rtlCol="0">
            <a:spAutoFit/>
          </a:bodyPr>
          <a:lstStyle/>
          <a:p>
            <a:pPr marL="10583">
              <a:spcBef>
                <a:spcPts val="600"/>
              </a:spcBef>
            </a:pPr>
            <a:r>
              <a:rPr sz="1000" dirty="0" smtClean="0">
                <a:solidFill>
                  <a:srgbClr val="093E68"/>
                </a:solidFill>
                <a:latin typeface="TeXGyreAdventor"/>
                <a:cs typeface="TeXGyreAdventor"/>
              </a:rPr>
              <a:t>Volume: </a:t>
            </a:r>
            <a:r>
              <a:rPr sz="1000" spc="-4" dirty="0">
                <a:solidFill>
                  <a:srgbClr val="093E68"/>
                </a:solidFill>
                <a:latin typeface="TeXGyreAdventor"/>
                <a:cs typeface="TeXGyreAdventor"/>
              </a:rPr>
              <a:t>200</a:t>
            </a:r>
            <a:r>
              <a:rPr sz="1000" spc="-37"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3" name="object 33"/>
          <p:cNvSpPr txBox="1"/>
          <p:nvPr/>
        </p:nvSpPr>
        <p:spPr>
          <a:xfrm>
            <a:off x="7108405" y="4528727"/>
            <a:ext cx="1277938" cy="241519"/>
          </a:xfrm>
          <a:prstGeom prst="rect">
            <a:avLst/>
          </a:prstGeom>
        </p:spPr>
        <p:txBody>
          <a:bodyPr vert="horz" wrap="square" lIns="0" tIns="86783" rIns="0" bIns="0" rtlCol="0">
            <a:spAutoFit/>
          </a:bodyPr>
          <a:lstStyle/>
          <a:p>
            <a:pPr marL="10583">
              <a:spcBef>
                <a:spcPts val="600"/>
              </a:spcBef>
            </a:pPr>
            <a:r>
              <a:rPr sz="1000" dirty="0" smtClean="0">
                <a:solidFill>
                  <a:srgbClr val="093E68"/>
                </a:solidFill>
                <a:latin typeface="TeXGyreAdventor"/>
                <a:cs typeface="TeXGyreAdventor"/>
              </a:rPr>
              <a:t>Volume: </a:t>
            </a:r>
            <a:r>
              <a:rPr sz="1000" spc="-4" dirty="0">
                <a:solidFill>
                  <a:srgbClr val="093E68"/>
                </a:solidFill>
                <a:latin typeface="TeXGyreAdventor"/>
                <a:cs typeface="TeXGyreAdventor"/>
              </a:rPr>
              <a:t>200</a:t>
            </a:r>
            <a:r>
              <a:rPr sz="1000" spc="-37" dirty="0">
                <a:solidFill>
                  <a:srgbClr val="093E68"/>
                </a:solidFill>
                <a:latin typeface="TeXGyreAdventor"/>
                <a:cs typeface="TeXGyreAdventor"/>
              </a:rPr>
              <a:t> </a:t>
            </a:r>
            <a:r>
              <a:rPr sz="1000" spc="4" dirty="0">
                <a:solidFill>
                  <a:srgbClr val="093E68"/>
                </a:solidFill>
                <a:latin typeface="TeXGyreAdventor"/>
                <a:cs typeface="TeXGyreAdventor"/>
              </a:rPr>
              <a:t>ml</a:t>
            </a:r>
            <a:endParaRPr sz="1000" dirty="0">
              <a:latin typeface="TeXGyreAdventor"/>
              <a:cs typeface="TeXGyreAdventor"/>
            </a:endParaRPr>
          </a:p>
        </p:txBody>
      </p:sp>
      <p:sp>
        <p:nvSpPr>
          <p:cNvPr id="35" name="Título 8"/>
          <p:cNvSpPr>
            <a:spLocks noGrp="1"/>
          </p:cNvSpPr>
          <p:nvPr>
            <p:ph type="title"/>
          </p:nvPr>
        </p:nvSpPr>
        <p:spPr>
          <a:xfrm>
            <a:off x="698500" y="445037"/>
            <a:ext cx="2144818" cy="332399"/>
          </a:xfrm>
        </p:spPr>
        <p:txBody>
          <a:bodyPr/>
          <a:lstStyle/>
          <a:p>
            <a:r>
              <a:rPr lang="es-ES" sz="2400" spc="300" dirty="0" smtClean="0">
                <a:latin typeface="Bebas Neue Regular" panose="00000500000000000000" pitchFamily="50" charset="0"/>
              </a:rPr>
              <a:t>DAILY BODY CARE</a:t>
            </a:r>
            <a:endParaRPr lang="es-ES" sz="2400" spc="300" dirty="0">
              <a:latin typeface="Bebas Neue Regular" panose="00000500000000000000" pitchFamily="50" charset="0"/>
            </a:endParaRPr>
          </a:p>
        </p:txBody>
      </p:sp>
      <p:pic>
        <p:nvPicPr>
          <p:cNvPr id="42" name="Imagen 4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638951" y="1718434"/>
            <a:ext cx="1868870" cy="2895404"/>
          </a:xfrm>
          <a:prstGeom prst="rect">
            <a:avLst/>
          </a:prstGeom>
        </p:spPr>
      </p:pic>
      <p:pic>
        <p:nvPicPr>
          <p:cNvPr id="44" name="Imagen 4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332005" y="1803545"/>
            <a:ext cx="1559505" cy="2725182"/>
          </a:xfrm>
          <a:prstGeom prst="rect">
            <a:avLst/>
          </a:prstGeom>
        </p:spPr>
      </p:pic>
      <p:pic>
        <p:nvPicPr>
          <p:cNvPr id="45" name="Imagen 4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61514" y="1859990"/>
            <a:ext cx="1088650" cy="2688098"/>
          </a:xfrm>
          <a:prstGeom prst="rect">
            <a:avLst/>
          </a:prstGeom>
        </p:spPr>
      </p:pic>
      <p:sp>
        <p:nvSpPr>
          <p:cNvPr id="54" name="object 7"/>
          <p:cNvSpPr txBox="1"/>
          <p:nvPr/>
        </p:nvSpPr>
        <p:spPr>
          <a:xfrm>
            <a:off x="1682424" y="1240137"/>
            <a:ext cx="1220258" cy="287685"/>
          </a:xfrm>
          <a:prstGeom prst="rect">
            <a:avLst/>
          </a:prstGeom>
        </p:spPr>
        <p:txBody>
          <a:bodyPr vert="horz" wrap="square" lIns="0" tIns="10583" rIns="0" bIns="0" rtlCol="0">
            <a:normAutofit fontScale="86944"/>
          </a:bodyPr>
          <a:lstStyle/>
          <a:p>
            <a:pPr marL="10583">
              <a:spcBef>
                <a:spcPts val="83"/>
              </a:spcBef>
            </a:pPr>
            <a:r>
              <a:rPr lang="es-ES" dirty="0" err="1" smtClean="0">
                <a:solidFill>
                  <a:srgbClr val="093E68"/>
                </a:solidFill>
                <a:latin typeface="TT Commons" panose="02000506040000020004" pitchFamily="50" charset="0"/>
                <a:cs typeface="TeXGyreAdventor"/>
              </a:rPr>
              <a:t>Exfoliating</a:t>
            </a:r>
            <a:r>
              <a:rPr lang="es-ES" dirty="0" smtClean="0">
                <a:solidFill>
                  <a:srgbClr val="093E68"/>
                </a:solidFill>
                <a:latin typeface="TT Commons" panose="02000506040000020004" pitchFamily="50" charset="0"/>
                <a:cs typeface="TeXGyreAdventor"/>
              </a:rPr>
              <a:t> Gel</a:t>
            </a:r>
            <a:endParaRPr dirty="0">
              <a:latin typeface="TT Commons" panose="02000506040000020004" pitchFamily="50" charset="0"/>
              <a:cs typeface="TeXGyreAdventor"/>
            </a:endParaRPr>
          </a:p>
        </p:txBody>
      </p:sp>
      <p:sp>
        <p:nvSpPr>
          <p:cNvPr id="55" name="object 9"/>
          <p:cNvSpPr txBox="1"/>
          <p:nvPr/>
        </p:nvSpPr>
        <p:spPr>
          <a:xfrm>
            <a:off x="4308952" y="1277051"/>
            <a:ext cx="1117600" cy="287685"/>
          </a:xfrm>
          <a:prstGeom prst="rect">
            <a:avLst/>
          </a:prstGeom>
        </p:spPr>
        <p:txBody>
          <a:bodyPr vert="horz" wrap="square" lIns="0" tIns="10583" rIns="0" bIns="0" rtlCol="0">
            <a:normAutofit fontScale="94444"/>
          </a:bodyPr>
          <a:lstStyle/>
          <a:p>
            <a:pPr marL="10583">
              <a:spcBef>
                <a:spcPts val="83"/>
              </a:spcBef>
            </a:pPr>
            <a:r>
              <a:rPr lang="es-ES" dirty="0" smtClean="0">
                <a:solidFill>
                  <a:srgbClr val="093E68"/>
                </a:solidFill>
                <a:latin typeface="TT Commons" panose="02000506040000020004" pitchFamily="50" charset="0"/>
                <a:cs typeface="TeXGyreAdventor"/>
              </a:rPr>
              <a:t>Moisturizer</a:t>
            </a:r>
            <a:endParaRPr dirty="0">
              <a:latin typeface="TT Commons" panose="02000506040000020004" pitchFamily="50" charset="0"/>
              <a:cs typeface="TeXGyreAdventor"/>
            </a:endParaRPr>
          </a:p>
        </p:txBody>
      </p:sp>
      <p:sp>
        <p:nvSpPr>
          <p:cNvPr id="56" name="object 14"/>
          <p:cNvSpPr txBox="1"/>
          <p:nvPr/>
        </p:nvSpPr>
        <p:spPr>
          <a:xfrm>
            <a:off x="7057359" y="1110928"/>
            <a:ext cx="1298057" cy="403637"/>
          </a:xfrm>
          <a:prstGeom prst="rect">
            <a:avLst/>
          </a:prstGeom>
        </p:spPr>
        <p:txBody>
          <a:bodyPr vert="horz" wrap="square" lIns="0" tIns="125413" rIns="0" bIns="0" rtlCol="0">
            <a:spAutoFit/>
          </a:bodyPr>
          <a:lstStyle/>
          <a:p>
            <a:pPr>
              <a:spcBef>
                <a:spcPts val="900"/>
              </a:spcBef>
            </a:pPr>
            <a:r>
              <a:rPr dirty="0" err="1" smtClean="0">
                <a:solidFill>
                  <a:srgbClr val="093E68"/>
                </a:solidFill>
                <a:latin typeface="TT Commons" panose="02000506040000020004" pitchFamily="50" charset="0"/>
                <a:cs typeface="TeXGyreAdventor"/>
              </a:rPr>
              <a:t>Anti-cellulite</a:t>
            </a:r>
            <a:endParaRPr dirty="0">
              <a:latin typeface="TT Commons" panose="02000506040000020004" pitchFamily="50" charset="0"/>
              <a:cs typeface="TeXGyreAdventor"/>
            </a:endParaRPr>
          </a:p>
        </p:txBody>
      </p:sp>
    </p:spTree>
    <p:extLst>
      <p:ext uri="{BB962C8B-B14F-4D97-AF65-F5344CB8AC3E}">
        <p14:creationId xmlns:p14="http://schemas.microsoft.com/office/powerpoint/2010/main" val="3968411655"/>
      </p:ext>
    </p:extLst>
  </p:cSld>
  <p:clrMapOvr>
    <a:masterClrMapping/>
  </p:clrMapOvr>
</p:sld>
</file>

<file path=ppt/theme/theme1.xml><?xml version="1.0" encoding="utf-8"?>
<a:theme xmlns:a="http://schemas.openxmlformats.org/drawingml/2006/main" name="Tema4 atach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4 atache" id="{30CCF2F1-6F2D-48AE-80CD-5E91AA5FF062}" vid="{DB240467-B112-49BA-A9A5-762E65B510B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Tema4 atache</Template>
  <TotalTime>51</TotalTime>
  <Words>1577</Words>
  <Application>Microsoft Office PowerPoint</Application>
  <PresentationFormat>Personalizado</PresentationFormat>
  <Paragraphs>160</Paragraphs>
  <Slides>21</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21</vt:i4>
      </vt:variant>
    </vt:vector>
  </HeadingPairs>
  <TitlesOfParts>
    <vt:vector size="33" baseType="lpstr">
      <vt:lpstr>Arial</vt:lpstr>
      <vt:lpstr>Bebas Neue Regular</vt:lpstr>
      <vt:lpstr>Calibri</vt:lpstr>
      <vt:lpstr>Carlito</vt:lpstr>
      <vt:lpstr>Gotham Book</vt:lpstr>
      <vt:lpstr>Gotham Rounded Book</vt:lpstr>
      <vt:lpstr>TeXGyreAdventor</vt:lpstr>
      <vt:lpstr>TT Commons</vt:lpstr>
      <vt:lpstr>TT Commons Light</vt:lpstr>
      <vt:lpstr>Verdana</vt:lpstr>
      <vt:lpstr>Wingdings</vt:lpstr>
      <vt:lpstr>Tema4 atache</vt:lpstr>
      <vt:lpstr>Presentación de PowerPoint</vt:lpstr>
      <vt:lpstr>BODY CARE LINE</vt:lpstr>
      <vt:lpstr>Daily body care</vt:lpstr>
      <vt:lpstr>Presentación de PowerPoint</vt:lpstr>
      <vt:lpstr>MAIN INGREDIENTS</vt:lpstr>
      <vt:lpstr>MAIN INGREDIENTS</vt:lpstr>
      <vt:lpstr>OTHER INGREDIENTS</vt:lpstr>
      <vt:lpstr>Presentación de PowerPoint</vt:lpstr>
      <vt:lpstr>DAILY BODY CARE</vt:lpstr>
      <vt:lpstr>Products: light skin</vt:lpstr>
      <vt:lpstr>Products: pure silk</vt:lpstr>
      <vt:lpstr>Products: cellu-attack</vt:lpstr>
      <vt:lpstr>Presentación de PowerPoint</vt:lpstr>
      <vt:lpstr>PROFESSIONAL CORPORAL CARE</vt:lpstr>
      <vt:lpstr>Products: sea massage</vt:lpstr>
      <vt:lpstr>Products: CRYSTAL SUGAR</vt:lpstr>
      <vt:lpstr>CELLU ATTACK PROFESSIONAL PROGRAM</vt:lpstr>
      <vt:lpstr>CELLU ATTACK HOT ACTIVATOR</vt:lpstr>
      <vt:lpstr>CELLU ATTACK REDUCTOR GEL</vt:lpstr>
      <vt:lpstr>GREEN SEAWEED BODY SCULPTING MASK </vt:lpstr>
      <vt:lpstr>CELLU ATTACK BODY SCULPTOR,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YOUCEF BOURAHEL</dc:creator>
  <cp:lastModifiedBy>Lorena Martinez</cp:lastModifiedBy>
  <cp:revision>17</cp:revision>
  <dcterms:created xsi:type="dcterms:W3CDTF">2021-05-24T08:42:40Z</dcterms:created>
  <dcterms:modified xsi:type="dcterms:W3CDTF">2024-04-26T12:35:30Z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2020-02-17T00:00:00Z</vt:filetime>
  </property>
  <property fmtid="{D5CDD505-2E9C-101B-9397-08002B2CF9AE}" pid="3" name="Creator">
    <vt:lpwstr>Microsoft® PowerPoint® 2016</vt:lpwstr>
  </property>
  <property fmtid="{D5CDD505-2E9C-101B-9397-08002B2CF9AE}" pid="4" name="LastSaved">
    <vt:filetime>2021-05-24T00:00:00Z</vt:filetime>
  </property>
</Properties>
</file>