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8" r:id="rId3"/>
  </p:sldMasterIdLst>
  <p:sldIdLst>
    <p:sldId id="320" r:id="rId4"/>
    <p:sldId id="291" r:id="rId5"/>
    <p:sldId id="292" r:id="rId6"/>
    <p:sldId id="293" r:id="rId7"/>
    <p:sldId id="294" r:id="rId8"/>
    <p:sldId id="295" r:id="rId9"/>
    <p:sldId id="296" r:id="rId10"/>
    <p:sldId id="297" r:id="rId11"/>
    <p:sldId id="299" r:id="rId12"/>
    <p:sldId id="298" r:id="rId13"/>
    <p:sldId id="321" r:id="rId14"/>
    <p:sldId id="301" r:id="rId15"/>
    <p:sldId id="302" r:id="rId16"/>
    <p:sldId id="303" r:id="rId17"/>
    <p:sldId id="304" r:id="rId18"/>
    <p:sldId id="305" r:id="rId19"/>
    <p:sldId id="306" r:id="rId20"/>
    <p:sldId id="307" r:id="rId21"/>
    <p:sldId id="322" r:id="rId22"/>
    <p:sldId id="323" r:id="rId23"/>
    <p:sldId id="310" r:id="rId24"/>
    <p:sldId id="315" r:id="rId25"/>
    <p:sldId id="316" r:id="rId26"/>
    <p:sldId id="317" r:id="rId27"/>
    <p:sldId id="318" r:id="rId28"/>
    <p:sldId id="319" r:id="rId29"/>
  </p:sldIdLst>
  <p:sldSz cx="10160000" cy="571341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761C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2599" autoAdjust="0"/>
  </p:normalViewPr>
  <p:slideViewPr>
    <p:cSldViewPr>
      <p:cViewPr varScale="1">
        <p:scale>
          <a:sx n="81" d="100"/>
          <a:sy n="81" d="100"/>
        </p:scale>
        <p:origin x="816" y="78"/>
      </p:cViewPr>
      <p:guideLst>
        <p:guide orient="horz" pos="1800"/>
        <p:guide pos="320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62000" y="1774861"/>
            <a:ext cx="8636000" cy="1224681"/>
          </a:xfrm>
        </p:spPr>
        <p:txBody>
          <a:bodyPr/>
          <a:lstStyle/>
          <a:p>
            <a:r>
              <a:rPr lang="es-ES" dirty="0" smtClean="0"/>
              <a:t>Haga clic para modificar el estilo de título del patrón</a:t>
            </a:r>
            <a:endParaRPr lang="es-ES" dirty="0"/>
          </a:p>
        </p:txBody>
      </p:sp>
      <p:sp>
        <p:nvSpPr>
          <p:cNvPr id="3" name="2 Subtítulo"/>
          <p:cNvSpPr>
            <a:spLocks noGrp="1"/>
          </p:cNvSpPr>
          <p:nvPr>
            <p:ph type="subTitle" idx="1"/>
          </p:nvPr>
        </p:nvSpPr>
        <p:spPr>
          <a:xfrm>
            <a:off x="1524000" y="3237601"/>
            <a:ext cx="7112000" cy="1460094"/>
          </a:xfrm>
        </p:spPr>
        <p:txBody>
          <a:bodyPr/>
          <a:lstStyle>
            <a:lvl1pPr marL="0" indent="0" algn="ctr">
              <a:buNone/>
              <a:defRPr>
                <a:solidFill>
                  <a:schemeClr val="bg1">
                    <a:lumMod val="95000"/>
                  </a:schemeClr>
                </a:solidFill>
              </a:defRPr>
            </a:lvl1pPr>
            <a:lvl2pPr marL="507995" indent="0" algn="ctr">
              <a:buNone/>
              <a:defRPr>
                <a:solidFill>
                  <a:schemeClr val="tx1">
                    <a:tint val="75000"/>
                  </a:schemeClr>
                </a:solidFill>
              </a:defRPr>
            </a:lvl2pPr>
            <a:lvl3pPr marL="1015990" indent="0" algn="ctr">
              <a:buNone/>
              <a:defRPr>
                <a:solidFill>
                  <a:schemeClr val="tx1">
                    <a:tint val="75000"/>
                  </a:schemeClr>
                </a:solidFill>
              </a:defRPr>
            </a:lvl3pPr>
            <a:lvl4pPr marL="1523985" indent="0" algn="ctr">
              <a:buNone/>
              <a:defRPr>
                <a:solidFill>
                  <a:schemeClr val="tx1">
                    <a:tint val="75000"/>
                  </a:schemeClr>
                </a:solidFill>
              </a:defRPr>
            </a:lvl4pPr>
            <a:lvl5pPr marL="2031980" indent="0" algn="ctr">
              <a:buNone/>
              <a:defRPr>
                <a:solidFill>
                  <a:schemeClr val="tx1">
                    <a:tint val="75000"/>
                  </a:schemeClr>
                </a:solidFill>
              </a:defRPr>
            </a:lvl5pPr>
            <a:lvl6pPr marL="2539975" indent="0" algn="ctr">
              <a:buNone/>
              <a:defRPr>
                <a:solidFill>
                  <a:schemeClr val="tx1">
                    <a:tint val="75000"/>
                  </a:schemeClr>
                </a:solidFill>
              </a:defRPr>
            </a:lvl6pPr>
            <a:lvl7pPr marL="3047970" indent="0" algn="ctr">
              <a:buNone/>
              <a:defRPr>
                <a:solidFill>
                  <a:schemeClr val="tx1">
                    <a:tint val="75000"/>
                  </a:schemeClr>
                </a:solidFill>
              </a:defRPr>
            </a:lvl7pPr>
            <a:lvl8pPr marL="3555964" indent="0" algn="ctr">
              <a:buNone/>
              <a:defRPr>
                <a:solidFill>
                  <a:schemeClr val="tx1">
                    <a:tint val="75000"/>
                  </a:schemeClr>
                </a:solidFill>
              </a:defRPr>
            </a:lvl8pPr>
            <a:lvl9pPr marL="4063959" indent="0" algn="ctr">
              <a:buNone/>
              <a:defRPr>
                <a:solidFill>
                  <a:schemeClr val="tx1">
                    <a:tint val="75000"/>
                  </a:schemeClr>
                </a:solidFill>
              </a:defRPr>
            </a:lvl9pPr>
          </a:lstStyle>
          <a:p>
            <a:r>
              <a:rPr lang="es-ES" dirty="0" smtClean="0"/>
              <a:t>Haga clic para modificar el estilo de subtítulo del patrón</a:t>
            </a:r>
            <a:endParaRPr lang="es-ES" dirty="0"/>
          </a:p>
        </p:txBody>
      </p:sp>
      <p:sp>
        <p:nvSpPr>
          <p:cNvPr id="4" name="3 Marcador de fecha"/>
          <p:cNvSpPr>
            <a:spLocks noGrp="1"/>
          </p:cNvSpPr>
          <p:nvPr>
            <p:ph type="dt" sz="half" idx="10"/>
          </p:nvPr>
        </p:nvSpPr>
        <p:spPr/>
        <p:txBody>
          <a:bodyPr/>
          <a:lstStyle>
            <a:lvl1pPr>
              <a:defRPr>
                <a:solidFill>
                  <a:schemeClr val="bg1"/>
                </a:solidFill>
              </a:defRPr>
            </a:lvl1pPr>
          </a:lstStyle>
          <a:p>
            <a:fld id="{6A7116DB-1DFA-4D9E-B81A-E9569D0E3C09}" type="datetimeFigureOut">
              <a:rPr lang="es-ES" smtClean="0"/>
              <a:pPr/>
              <a:t>31/01/2024</a:t>
            </a:fld>
            <a:endParaRPr lang="es-ES" dirty="0"/>
          </a:p>
        </p:txBody>
      </p:sp>
      <p:sp>
        <p:nvSpPr>
          <p:cNvPr id="5" name="4 Marcador de pie de página"/>
          <p:cNvSpPr>
            <a:spLocks noGrp="1"/>
          </p:cNvSpPr>
          <p:nvPr>
            <p:ph type="ftr" sz="quarter" idx="11"/>
          </p:nvPr>
        </p:nvSpPr>
        <p:spPr/>
        <p:txBody>
          <a:bodyPr/>
          <a:lstStyle>
            <a:lvl1pPr>
              <a:defRPr>
                <a:solidFill>
                  <a:schemeClr val="bg1"/>
                </a:solidFill>
              </a:defRPr>
            </a:lvl1pPr>
          </a:lstStyle>
          <a:p>
            <a:endParaRPr lang="es-ES" dirty="0"/>
          </a:p>
        </p:txBody>
      </p:sp>
    </p:spTree>
    <p:extLst>
      <p:ext uri="{BB962C8B-B14F-4D97-AF65-F5344CB8AC3E}">
        <p14:creationId xmlns:p14="http://schemas.microsoft.com/office/powerpoint/2010/main" val="1212165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A7116DB-1DFA-4D9E-B81A-E9569D0E3C09}" type="datetimeFigureOut">
              <a:rPr lang="es-ES" smtClean="0"/>
              <a:pPr/>
              <a:t>31/01/2024</a:t>
            </a:fld>
            <a:endParaRPr lang="es-ES"/>
          </a:p>
        </p:txBody>
      </p:sp>
      <p:sp>
        <p:nvSpPr>
          <p:cNvPr id="5" name="4 Marcador de pie de página"/>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973127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66000" y="228802"/>
            <a:ext cx="2286000" cy="4874917"/>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08000" y="228802"/>
            <a:ext cx="6688667" cy="48749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A7116DB-1DFA-4D9E-B81A-E9569D0E3C09}" type="datetimeFigureOut">
              <a:rPr lang="es-ES" smtClean="0"/>
              <a:pPr/>
              <a:t>31/01/2024</a:t>
            </a:fld>
            <a:endParaRPr lang="es-ES"/>
          </a:p>
        </p:txBody>
      </p:sp>
      <p:sp>
        <p:nvSpPr>
          <p:cNvPr id="5" name="4 Marcador de pie de página"/>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1752874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62000" y="1774861"/>
            <a:ext cx="8636000" cy="1224681"/>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524000" y="3237601"/>
            <a:ext cx="7112000" cy="1460094"/>
          </a:xfrm>
        </p:spPr>
        <p:txBody>
          <a:bodyPr>
            <a:normAutofit/>
          </a:bodyPr>
          <a:lstStyle>
            <a:lvl1pPr marL="0" indent="0" algn="ctr" defTabSz="1015990" rtl="0" eaLnBrk="1" latinLnBrk="0" hangingPunct="1">
              <a:spcBef>
                <a:spcPct val="20000"/>
              </a:spcBef>
              <a:buFont typeface="Arial" pitchFamily="34" charset="0"/>
              <a:buNone/>
              <a:defRPr lang="es-ES" sz="3556" kern="1200" dirty="0">
                <a:solidFill>
                  <a:schemeClr val="tx2">
                    <a:lumMod val="75000"/>
                  </a:schemeClr>
                </a:solidFill>
                <a:latin typeface="+mn-lt"/>
                <a:ea typeface="+mn-ea"/>
                <a:cs typeface="+mn-cs"/>
              </a:defRPr>
            </a:lvl1pPr>
            <a:lvl2pPr marL="507995" indent="0" algn="ctr">
              <a:buNone/>
              <a:defRPr>
                <a:solidFill>
                  <a:schemeClr val="tx1">
                    <a:tint val="75000"/>
                  </a:schemeClr>
                </a:solidFill>
              </a:defRPr>
            </a:lvl2pPr>
            <a:lvl3pPr marL="1015990" indent="0" algn="ctr">
              <a:buNone/>
              <a:defRPr>
                <a:solidFill>
                  <a:schemeClr val="tx1">
                    <a:tint val="75000"/>
                  </a:schemeClr>
                </a:solidFill>
              </a:defRPr>
            </a:lvl3pPr>
            <a:lvl4pPr marL="1523985" indent="0" algn="ctr">
              <a:buNone/>
              <a:defRPr>
                <a:solidFill>
                  <a:schemeClr val="tx1">
                    <a:tint val="75000"/>
                  </a:schemeClr>
                </a:solidFill>
              </a:defRPr>
            </a:lvl4pPr>
            <a:lvl5pPr marL="2031980" indent="0" algn="ctr">
              <a:buNone/>
              <a:defRPr>
                <a:solidFill>
                  <a:schemeClr val="tx1">
                    <a:tint val="75000"/>
                  </a:schemeClr>
                </a:solidFill>
              </a:defRPr>
            </a:lvl5pPr>
            <a:lvl6pPr marL="2539975" indent="0" algn="ctr">
              <a:buNone/>
              <a:defRPr>
                <a:solidFill>
                  <a:schemeClr val="tx1">
                    <a:tint val="75000"/>
                  </a:schemeClr>
                </a:solidFill>
              </a:defRPr>
            </a:lvl6pPr>
            <a:lvl7pPr marL="3047970" indent="0" algn="ctr">
              <a:buNone/>
              <a:defRPr>
                <a:solidFill>
                  <a:schemeClr val="tx1">
                    <a:tint val="75000"/>
                  </a:schemeClr>
                </a:solidFill>
              </a:defRPr>
            </a:lvl7pPr>
            <a:lvl8pPr marL="3555964" indent="0" algn="ctr">
              <a:buNone/>
              <a:defRPr>
                <a:solidFill>
                  <a:schemeClr val="tx1">
                    <a:tint val="75000"/>
                  </a:schemeClr>
                </a:solidFill>
              </a:defRPr>
            </a:lvl8pPr>
            <a:lvl9pPr marL="4063959" indent="0" algn="ctr">
              <a:buNone/>
              <a:defRPr>
                <a:solidFill>
                  <a:schemeClr val="tx1">
                    <a:tint val="75000"/>
                  </a:schemeClr>
                </a:solidFill>
              </a:defRPr>
            </a:lvl9pPr>
          </a:lstStyle>
          <a:p>
            <a:r>
              <a:rPr lang="es-ES" dirty="0" smtClean="0"/>
              <a:t>Haga clic para modificar el estilo de subtítulo del patrón</a:t>
            </a:r>
            <a:endParaRPr lang="es-ES" dirty="0"/>
          </a:p>
        </p:txBody>
      </p:sp>
      <p:sp>
        <p:nvSpPr>
          <p:cNvPr id="4" name="3 Marcador de fecha"/>
          <p:cNvSpPr>
            <a:spLocks noGrp="1"/>
          </p:cNvSpPr>
          <p:nvPr>
            <p:ph type="dt" sz="half" idx="10"/>
          </p:nvPr>
        </p:nvSpPr>
        <p:spPr/>
        <p:txBody>
          <a:bodyPr/>
          <a:lstStyle/>
          <a:p>
            <a:fld id="{2785D9F9-A52D-430B-90C1-220F1FD47B52}" type="datetimeFigureOut">
              <a:rPr lang="es-ES" smtClean="0"/>
              <a:pPr/>
              <a:t>31/01/2024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BA6108A-512C-4B77-847A-764A9A6196C4}" type="slidenum">
              <a:rPr lang="es-ES" smtClean="0"/>
              <a:pPr/>
              <a:t>‹Nº›</a:t>
            </a:fld>
            <a:endParaRPr lang="es-ES"/>
          </a:p>
        </p:txBody>
      </p:sp>
    </p:spTree>
    <p:extLst>
      <p:ext uri="{BB962C8B-B14F-4D97-AF65-F5344CB8AC3E}">
        <p14:creationId xmlns:p14="http://schemas.microsoft.com/office/powerpoint/2010/main" val="4047598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785D9F9-A52D-430B-90C1-220F1FD47B52}" type="datetimeFigureOut">
              <a:rPr lang="es-ES" smtClean="0"/>
              <a:pPr/>
              <a:t>31/01/2024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BA6108A-512C-4B77-847A-764A9A6196C4}" type="slidenum">
              <a:rPr lang="es-ES" smtClean="0"/>
              <a:pPr/>
              <a:t>‹Nº›</a:t>
            </a:fld>
            <a:endParaRPr lang="es-ES"/>
          </a:p>
        </p:txBody>
      </p:sp>
    </p:spTree>
    <p:extLst>
      <p:ext uri="{BB962C8B-B14F-4D97-AF65-F5344CB8AC3E}">
        <p14:creationId xmlns:p14="http://schemas.microsoft.com/office/powerpoint/2010/main" val="1079595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02570" y="3671397"/>
            <a:ext cx="8636000" cy="1134747"/>
          </a:xfrm>
        </p:spPr>
        <p:txBody>
          <a:bodyPr anchor="t"/>
          <a:lstStyle>
            <a:lvl1pPr algn="l">
              <a:defRPr sz="4444"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02570" y="2421588"/>
            <a:ext cx="8636000" cy="1249809"/>
          </a:xfrm>
        </p:spPr>
        <p:txBody>
          <a:bodyPr anchor="b"/>
          <a:lstStyle>
            <a:lvl1pPr marL="0" indent="0">
              <a:buNone/>
              <a:defRPr sz="2222">
                <a:solidFill>
                  <a:schemeClr val="tx1">
                    <a:tint val="75000"/>
                  </a:schemeClr>
                </a:solidFill>
              </a:defRPr>
            </a:lvl1pPr>
            <a:lvl2pPr marL="507995" indent="0">
              <a:buNone/>
              <a:defRPr sz="2000">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85D9F9-A52D-430B-90C1-220F1FD47B52}" type="datetimeFigureOut">
              <a:rPr lang="es-ES" smtClean="0"/>
              <a:pPr/>
              <a:t>31/01/2024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BA6108A-512C-4B77-847A-764A9A6196C4}" type="slidenum">
              <a:rPr lang="es-ES" smtClean="0"/>
              <a:pPr/>
              <a:t>‹Nº›</a:t>
            </a:fld>
            <a:endParaRPr lang="es-ES"/>
          </a:p>
        </p:txBody>
      </p:sp>
    </p:spTree>
    <p:extLst>
      <p:ext uri="{BB962C8B-B14F-4D97-AF65-F5344CB8AC3E}">
        <p14:creationId xmlns:p14="http://schemas.microsoft.com/office/powerpoint/2010/main" val="75959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08000" y="1333130"/>
            <a:ext cx="4487333" cy="3770588"/>
          </a:xfrm>
        </p:spPr>
        <p:txBody>
          <a:bodyPr/>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64667" y="1333130"/>
            <a:ext cx="4487333" cy="3770588"/>
          </a:xfrm>
        </p:spPr>
        <p:txBody>
          <a:bodyPr/>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785D9F9-A52D-430B-90C1-220F1FD47B52}" type="datetimeFigureOut">
              <a:rPr lang="es-ES" smtClean="0"/>
              <a:pPr/>
              <a:t>31/01/2024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BA6108A-512C-4B77-847A-764A9A6196C4}" type="slidenum">
              <a:rPr lang="es-ES" smtClean="0"/>
              <a:pPr/>
              <a:t>‹Nº›</a:t>
            </a:fld>
            <a:endParaRPr lang="es-ES"/>
          </a:p>
        </p:txBody>
      </p:sp>
    </p:spTree>
    <p:extLst>
      <p:ext uri="{BB962C8B-B14F-4D97-AF65-F5344CB8AC3E}">
        <p14:creationId xmlns:p14="http://schemas.microsoft.com/office/powerpoint/2010/main" val="1670051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08000" y="1278906"/>
            <a:ext cx="4489098" cy="532987"/>
          </a:xfr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08000" y="1811892"/>
            <a:ext cx="4489098" cy="3291826"/>
          </a:xfrm>
        </p:spPr>
        <p:txBody>
          <a:bodyPr/>
          <a:lstStyle>
            <a:lvl1pPr>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161140" y="1278906"/>
            <a:ext cx="4490861" cy="532987"/>
          </a:xfr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161140" y="1811892"/>
            <a:ext cx="4490861" cy="3291826"/>
          </a:xfrm>
        </p:spPr>
        <p:txBody>
          <a:bodyPr/>
          <a:lstStyle>
            <a:lvl1pPr>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785D9F9-A52D-430B-90C1-220F1FD47B52}" type="datetimeFigureOut">
              <a:rPr lang="es-ES" smtClean="0"/>
              <a:pPr/>
              <a:t>31/01/2024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BA6108A-512C-4B77-847A-764A9A6196C4}" type="slidenum">
              <a:rPr lang="es-ES" smtClean="0"/>
              <a:pPr/>
              <a:t>‹Nº›</a:t>
            </a:fld>
            <a:endParaRPr lang="es-ES"/>
          </a:p>
        </p:txBody>
      </p:sp>
    </p:spTree>
    <p:extLst>
      <p:ext uri="{BB962C8B-B14F-4D97-AF65-F5344CB8AC3E}">
        <p14:creationId xmlns:p14="http://schemas.microsoft.com/office/powerpoint/2010/main" val="2088626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785D9F9-A52D-430B-90C1-220F1FD47B52}" type="datetimeFigureOut">
              <a:rPr lang="es-ES" smtClean="0"/>
              <a:pPr/>
              <a:t>31/01/2024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BA6108A-512C-4B77-847A-764A9A6196C4}" type="slidenum">
              <a:rPr lang="es-ES" smtClean="0"/>
              <a:pPr/>
              <a:t>‹Nº›</a:t>
            </a:fld>
            <a:endParaRPr lang="es-ES"/>
          </a:p>
        </p:txBody>
      </p:sp>
    </p:spTree>
    <p:extLst>
      <p:ext uri="{BB962C8B-B14F-4D97-AF65-F5344CB8AC3E}">
        <p14:creationId xmlns:p14="http://schemas.microsoft.com/office/powerpoint/2010/main" val="496473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85D9F9-A52D-430B-90C1-220F1FD47B52}" type="datetimeFigureOut">
              <a:rPr lang="es-ES" smtClean="0"/>
              <a:pPr/>
              <a:t>31/01/2024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BA6108A-512C-4B77-847A-764A9A6196C4}" type="slidenum">
              <a:rPr lang="es-ES" smtClean="0"/>
              <a:pPr/>
              <a:t>‹Nº›</a:t>
            </a:fld>
            <a:endParaRPr lang="es-ES"/>
          </a:p>
        </p:txBody>
      </p:sp>
    </p:spTree>
    <p:extLst>
      <p:ext uri="{BB962C8B-B14F-4D97-AF65-F5344CB8AC3E}">
        <p14:creationId xmlns:p14="http://schemas.microsoft.com/office/powerpoint/2010/main" val="3860877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8001" y="227479"/>
            <a:ext cx="3342570" cy="968106"/>
          </a:xfrm>
        </p:spPr>
        <p:txBody>
          <a:bodyPr anchor="b"/>
          <a:lstStyle>
            <a:lvl1pPr algn="l">
              <a:defRPr sz="2222"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972278" y="227479"/>
            <a:ext cx="5679722" cy="4876240"/>
          </a:xfrm>
        </p:spPr>
        <p:txBody>
          <a:bodyPr/>
          <a:lstStyle>
            <a:lvl1pPr>
              <a:defRPr sz="3556"/>
            </a:lvl1pPr>
            <a:lvl2pPr>
              <a:defRPr sz="3111"/>
            </a:lvl2pPr>
            <a:lvl3pPr>
              <a:defRPr sz="2667"/>
            </a:lvl3pPr>
            <a:lvl4pPr>
              <a:defRPr sz="2222"/>
            </a:lvl4pPr>
            <a:lvl5pPr>
              <a:defRPr sz="2222"/>
            </a:lvl5pPr>
            <a:lvl6pPr>
              <a:defRPr sz="2222"/>
            </a:lvl6pPr>
            <a:lvl7pPr>
              <a:defRPr sz="2222"/>
            </a:lvl7pPr>
            <a:lvl8pPr>
              <a:defRPr sz="2222"/>
            </a:lvl8pPr>
            <a:lvl9pPr>
              <a:defRPr sz="2222"/>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08001" y="1195585"/>
            <a:ext cx="3342570" cy="3908134"/>
          </a:xfrm>
        </p:spPr>
        <p:txBody>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85D9F9-A52D-430B-90C1-220F1FD47B52}" type="datetimeFigureOut">
              <a:rPr lang="es-ES" smtClean="0"/>
              <a:pPr/>
              <a:t>31/01/2024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BA6108A-512C-4B77-847A-764A9A6196C4}" type="slidenum">
              <a:rPr lang="es-ES" smtClean="0"/>
              <a:pPr/>
              <a:t>‹Nº›</a:t>
            </a:fld>
            <a:endParaRPr lang="es-ES"/>
          </a:p>
        </p:txBody>
      </p:sp>
    </p:spTree>
    <p:extLst>
      <p:ext uri="{BB962C8B-B14F-4D97-AF65-F5344CB8AC3E}">
        <p14:creationId xmlns:p14="http://schemas.microsoft.com/office/powerpoint/2010/main" val="2561888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A7116DB-1DFA-4D9E-B81A-E9569D0E3C09}" type="datetimeFigureOut">
              <a:rPr lang="es-ES" smtClean="0"/>
              <a:pPr/>
              <a:t>31/01/2024</a:t>
            </a:fld>
            <a:endParaRPr lang="es-ES"/>
          </a:p>
        </p:txBody>
      </p:sp>
      <p:sp>
        <p:nvSpPr>
          <p:cNvPr id="5" name="4 Marcador de pie de página"/>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308891682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91431" y="3999389"/>
            <a:ext cx="6096000" cy="472151"/>
          </a:xfrm>
        </p:spPr>
        <p:txBody>
          <a:bodyPr anchor="b"/>
          <a:lstStyle>
            <a:lvl1pPr algn="l">
              <a:defRPr sz="2222"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91431" y="510504"/>
            <a:ext cx="6096000" cy="3428048"/>
          </a:xfrm>
        </p:spPr>
        <p:txBody>
          <a:bodyPr/>
          <a:lstStyle>
            <a:lvl1pPr marL="0" indent="0">
              <a:buNone/>
              <a:defRPr sz="3556"/>
            </a:lvl1pPr>
            <a:lvl2pPr marL="507995" indent="0">
              <a:buNone/>
              <a:defRPr sz="3111"/>
            </a:lvl2pPr>
            <a:lvl3pPr marL="1015990" indent="0">
              <a:buNone/>
              <a:defRPr sz="2667"/>
            </a:lvl3pPr>
            <a:lvl4pPr marL="1523985" indent="0">
              <a:buNone/>
              <a:defRPr sz="2222"/>
            </a:lvl4pPr>
            <a:lvl5pPr marL="2031980" indent="0">
              <a:buNone/>
              <a:defRPr sz="2222"/>
            </a:lvl5pPr>
            <a:lvl6pPr marL="2539975" indent="0">
              <a:buNone/>
              <a:defRPr sz="2222"/>
            </a:lvl6pPr>
            <a:lvl7pPr marL="3047970" indent="0">
              <a:buNone/>
              <a:defRPr sz="2222"/>
            </a:lvl7pPr>
            <a:lvl8pPr marL="3555964" indent="0">
              <a:buNone/>
              <a:defRPr sz="2222"/>
            </a:lvl8pPr>
            <a:lvl9pPr marL="4063959" indent="0">
              <a:buNone/>
              <a:defRPr sz="2222"/>
            </a:lvl9pPr>
          </a:lstStyle>
          <a:p>
            <a:endParaRPr lang="es-ES"/>
          </a:p>
        </p:txBody>
      </p:sp>
      <p:sp>
        <p:nvSpPr>
          <p:cNvPr id="4" name="3 Marcador de texto"/>
          <p:cNvSpPr>
            <a:spLocks noGrp="1"/>
          </p:cNvSpPr>
          <p:nvPr>
            <p:ph type="body" sz="half" idx="2"/>
          </p:nvPr>
        </p:nvSpPr>
        <p:spPr>
          <a:xfrm>
            <a:off x="1991431" y="4471540"/>
            <a:ext cx="6096000" cy="670532"/>
          </a:xfrm>
        </p:spPr>
        <p:txBody>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85D9F9-A52D-430B-90C1-220F1FD47B52}" type="datetimeFigureOut">
              <a:rPr lang="es-ES" smtClean="0"/>
              <a:pPr/>
              <a:t>31/01/2024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BA6108A-512C-4B77-847A-764A9A6196C4}" type="slidenum">
              <a:rPr lang="es-ES" smtClean="0"/>
              <a:pPr/>
              <a:t>‹Nº›</a:t>
            </a:fld>
            <a:endParaRPr lang="es-ES"/>
          </a:p>
        </p:txBody>
      </p:sp>
    </p:spTree>
    <p:extLst>
      <p:ext uri="{BB962C8B-B14F-4D97-AF65-F5344CB8AC3E}">
        <p14:creationId xmlns:p14="http://schemas.microsoft.com/office/powerpoint/2010/main" val="1237876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785D9F9-A52D-430B-90C1-220F1FD47B52}" type="datetimeFigureOut">
              <a:rPr lang="es-ES" smtClean="0"/>
              <a:pPr/>
              <a:t>31/01/2024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BA6108A-512C-4B77-847A-764A9A6196C4}" type="slidenum">
              <a:rPr lang="es-ES" smtClean="0"/>
              <a:pPr/>
              <a:t>‹Nº›</a:t>
            </a:fld>
            <a:endParaRPr lang="es-ES"/>
          </a:p>
        </p:txBody>
      </p:sp>
    </p:spTree>
    <p:extLst>
      <p:ext uri="{BB962C8B-B14F-4D97-AF65-F5344CB8AC3E}">
        <p14:creationId xmlns:p14="http://schemas.microsoft.com/office/powerpoint/2010/main" val="2841175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66000" y="228802"/>
            <a:ext cx="2286000" cy="4874917"/>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08000" y="228802"/>
            <a:ext cx="6688667" cy="48749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785D9F9-A52D-430B-90C1-220F1FD47B52}" type="datetimeFigureOut">
              <a:rPr lang="es-ES" smtClean="0"/>
              <a:pPr/>
              <a:t>31/01/2024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BA6108A-512C-4B77-847A-764A9A6196C4}" type="slidenum">
              <a:rPr lang="es-ES" smtClean="0"/>
              <a:pPr/>
              <a:t>‹Nº›</a:t>
            </a:fld>
            <a:endParaRPr lang="es-ES"/>
          </a:p>
        </p:txBody>
      </p:sp>
    </p:spTree>
    <p:extLst>
      <p:ext uri="{BB962C8B-B14F-4D97-AF65-F5344CB8AC3E}">
        <p14:creationId xmlns:p14="http://schemas.microsoft.com/office/powerpoint/2010/main" val="2113628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3" name="Subtítulo 2"/>
          <p:cNvSpPr>
            <a:spLocks noGrp="1"/>
          </p:cNvSpPr>
          <p:nvPr>
            <p:ph type="subTitle" idx="1" hasCustomPrompt="1"/>
          </p:nvPr>
        </p:nvSpPr>
        <p:spPr>
          <a:xfrm>
            <a:off x="698500" y="1406968"/>
            <a:ext cx="8763000" cy="3515357"/>
          </a:xfrm>
        </p:spPr>
        <p:txBody>
          <a:bodyPr>
            <a:normAutofit/>
          </a:bodyPr>
          <a:lstStyle>
            <a:lvl1pPr marL="0" indent="0" algn="l">
              <a:buNone/>
              <a:defRPr sz="1666"/>
            </a:lvl1pPr>
            <a:lvl2pPr marL="380871" indent="0" algn="ctr">
              <a:buNone/>
              <a:defRPr sz="1666"/>
            </a:lvl2pPr>
            <a:lvl3pPr marL="761741" indent="0" algn="ctr">
              <a:buNone/>
              <a:defRPr sz="1500"/>
            </a:lvl3pPr>
            <a:lvl4pPr marL="1142611" indent="0" algn="ctr">
              <a:buNone/>
              <a:defRPr sz="1333"/>
            </a:lvl4pPr>
            <a:lvl5pPr marL="1523482" indent="0" algn="ctr">
              <a:buNone/>
              <a:defRPr sz="1333"/>
            </a:lvl5pPr>
            <a:lvl6pPr marL="1904353" indent="0" algn="ctr">
              <a:buNone/>
              <a:defRPr sz="1333"/>
            </a:lvl6pPr>
            <a:lvl7pPr marL="2285223" indent="0" algn="ctr">
              <a:buNone/>
              <a:defRPr sz="1333"/>
            </a:lvl7pPr>
            <a:lvl8pPr marL="2666093" indent="0" algn="ctr">
              <a:buNone/>
              <a:defRPr sz="1333"/>
            </a:lvl8pPr>
            <a:lvl9pPr marL="3046964" indent="0" algn="ctr">
              <a:buNone/>
              <a:defRPr sz="1333"/>
            </a:lvl9pPr>
          </a:lstStyle>
          <a:p>
            <a:r>
              <a:rPr lang="es-ES" dirty="0" smtClean="0"/>
              <a:t>Texto </a:t>
            </a:r>
            <a:r>
              <a:rPr lang="es-ES" dirty="0" err="1" smtClean="0"/>
              <a:t>texto</a:t>
            </a:r>
            <a:r>
              <a:rPr lang="es-ES" dirty="0" smtClean="0"/>
              <a:t> </a:t>
            </a:r>
            <a:r>
              <a:rPr lang="es-ES" dirty="0" err="1" smtClean="0"/>
              <a:t>texto</a:t>
            </a:r>
            <a:r>
              <a:rPr lang="es-ES" dirty="0" smtClean="0"/>
              <a:t> </a:t>
            </a:r>
            <a:endParaRPr lang="es-ES" dirty="0"/>
          </a:p>
        </p:txBody>
      </p:sp>
      <p:sp>
        <p:nvSpPr>
          <p:cNvPr id="7" name="Rectángulo 6"/>
          <p:cNvSpPr/>
          <p:nvPr/>
        </p:nvSpPr>
        <p:spPr>
          <a:xfrm>
            <a:off x="698501" y="372306"/>
            <a:ext cx="1769395" cy="502626"/>
          </a:xfrm>
          <a:prstGeom prst="rect">
            <a:avLst/>
          </a:prstGeom>
          <a:solidFill>
            <a:schemeClr val="bg1"/>
          </a:solidFill>
        </p:spPr>
        <p:txBody>
          <a:bodyPr wrap="none">
            <a:spAutoFit/>
          </a:bodyPr>
          <a:lstStyle/>
          <a:p>
            <a:r>
              <a:rPr lang="es-ES" sz="2666" dirty="0" smtClean="0">
                <a:latin typeface="Bebas Neue Regular" panose="00000500000000000000" pitchFamily="50" charset="0"/>
              </a:rPr>
              <a:t>ANTIOXIDANTES</a:t>
            </a:r>
            <a:endParaRPr lang="es-ES" sz="2666" dirty="0">
              <a:latin typeface="Bebas Neue Regular" panose="00000500000000000000" pitchFamily="50" charset="0"/>
            </a:endParaRPr>
          </a:p>
        </p:txBody>
      </p:sp>
      <p:grpSp>
        <p:nvGrpSpPr>
          <p:cNvPr id="19" name="Grupo 18"/>
          <p:cNvGrpSpPr/>
          <p:nvPr/>
        </p:nvGrpSpPr>
        <p:grpSpPr>
          <a:xfrm>
            <a:off x="0" y="0"/>
            <a:ext cx="10160000" cy="5713413"/>
            <a:chOff x="0" y="0"/>
            <a:chExt cx="12192000" cy="6858000"/>
          </a:xfrm>
        </p:grpSpPr>
        <p:sp>
          <p:nvSpPr>
            <p:cNvPr id="14" name="Rectángulo 1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00">
                <a:ln>
                  <a:noFill/>
                </a:ln>
                <a:noFill/>
              </a:endParaRP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028" y="138127"/>
              <a:ext cx="10420014" cy="1150786"/>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1220" y="228576"/>
              <a:ext cx="1480780" cy="1021404"/>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5532" y="6319010"/>
              <a:ext cx="350196" cy="350196"/>
            </a:xfrm>
            <a:prstGeom prst="rect">
              <a:avLst/>
            </a:prstGeom>
          </p:spPr>
        </p:pic>
        <p:cxnSp>
          <p:nvCxnSpPr>
            <p:cNvPr id="11" name="Conector recto 10"/>
            <p:cNvCxnSpPr/>
            <p:nvPr/>
          </p:nvCxnSpPr>
          <p:spPr>
            <a:xfrm flipH="1">
              <a:off x="838200" y="6494108"/>
              <a:ext cx="48816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H="1">
              <a:off x="6494835" y="6494108"/>
              <a:ext cx="48589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6" name="Marcador de título 1"/>
          <p:cNvSpPr>
            <a:spLocks noGrp="1" noChangeAspect="1"/>
          </p:cNvSpPr>
          <p:nvPr>
            <p:ph type="title"/>
          </p:nvPr>
        </p:nvSpPr>
        <p:spPr>
          <a:xfrm>
            <a:off x="698500" y="380267"/>
            <a:ext cx="7172092" cy="461601"/>
          </a:xfrm>
          <a:prstGeom prst="rect">
            <a:avLst/>
          </a:prstGeom>
          <a:solidFill>
            <a:schemeClr val="bg1"/>
          </a:solidFill>
        </p:spPr>
        <p:txBody>
          <a:bodyPr vert="horz" wrap="none" lIns="91440" tIns="45720" rIns="91440" bIns="45720" rtlCol="0" anchor="ctr">
            <a:spAutoFit/>
          </a:bodyPr>
          <a:lstStyle/>
          <a:p>
            <a:r>
              <a:rPr lang="es-ES" smtClean="0"/>
              <a:t>Haga clic para modificar el estilo de título del patrón</a:t>
            </a:r>
            <a:endParaRPr lang="es-ES" dirty="0"/>
          </a:p>
        </p:txBody>
      </p:sp>
    </p:spTree>
    <p:extLst>
      <p:ext uri="{BB962C8B-B14F-4D97-AF65-F5344CB8AC3E}">
        <p14:creationId xmlns:p14="http://schemas.microsoft.com/office/powerpoint/2010/main" val="30156100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Holder 2"/>
          <p:cNvSpPr>
            <a:spLocks noGrp="1"/>
          </p:cNvSpPr>
          <p:nvPr>
            <p:ph type="title"/>
          </p:nvPr>
        </p:nvSpPr>
        <p:spPr>
          <a:xfrm>
            <a:off x="698501" y="483019"/>
            <a:ext cx="6314229" cy="256096"/>
          </a:xfrm>
        </p:spPr>
        <p:txBody>
          <a:bodyPr lIns="0" tIns="0" rIns="0" bIns="0"/>
          <a:lstStyle>
            <a:lvl1pPr>
              <a:defRPr sz="1849" b="0" i="0">
                <a:solidFill>
                  <a:srgbClr val="585858"/>
                </a:solidFill>
                <a:latin typeface="Carlito"/>
                <a:cs typeface="Carlito"/>
              </a:defRPr>
            </a:lvl1pPr>
          </a:lstStyle>
          <a:p>
            <a:r>
              <a:rPr lang="es-ES" smtClean="0"/>
              <a:t>Haga clic para modificar el estilo de título del patrón</a:t>
            </a:r>
            <a:endParaRPr/>
          </a:p>
        </p:txBody>
      </p:sp>
      <p:sp>
        <p:nvSpPr>
          <p:cNvPr id="3" name="Holder 3"/>
          <p:cNvSpPr>
            <a:spLocks noGrp="1"/>
          </p:cNvSpPr>
          <p:nvPr>
            <p:ph type="body" idx="1"/>
          </p:nvPr>
        </p:nvSpPr>
        <p:spPr/>
        <p:txBody>
          <a:bodyPr lIns="0" tIns="0" rIns="0" bIns="0"/>
          <a:lstStyle>
            <a:lvl1pPr>
              <a:defRPr sz="1200" b="0" i="0">
                <a:solidFill>
                  <a:srgbClr val="585858"/>
                </a:solidFill>
                <a:latin typeface="Carlito"/>
                <a:cs typeface="Carlito"/>
              </a:defRPr>
            </a:lvl1pPr>
          </a:lstStyle>
          <a:p>
            <a:pPr lvl="0"/>
            <a:r>
              <a:rPr lang="es-ES" smtClean="0"/>
              <a:t>Editar el estilo de texto del patrón</a:t>
            </a:r>
          </a:p>
        </p:txBody>
      </p:sp>
      <p:sp>
        <p:nvSpPr>
          <p:cNvPr id="4" name="Holder 4"/>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endParaRPr lang="es-E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A7116DB-1DFA-4D9E-B81A-E9569D0E3C09}" type="datetimeFigureOut">
              <a:rPr lang="es-ES" smtClean="0"/>
              <a:pPr/>
              <a:t>31/01/2024</a:t>
            </a:fld>
            <a:endParaRPr lang="es-ES"/>
          </a:p>
        </p:txBody>
      </p:sp>
      <p:sp>
        <p:nvSpPr>
          <p:cNvPr id="6" name="Holder 6"/>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pPr marL="12696">
              <a:spcBef>
                <a:spcPts val="140"/>
              </a:spcBef>
            </a:pPr>
            <a:r>
              <a:rPr lang="en-US" spc="-40" smtClean="0"/>
              <a:t>PAGE</a:t>
            </a:r>
            <a:r>
              <a:rPr lang="en-US" spc="55" smtClean="0"/>
              <a:t> </a:t>
            </a:r>
            <a:fld id="{81D60167-4931-47E6-BA6A-407CBD079E47}" type="slidenum">
              <a:rPr spc="-50" smtClean="0"/>
              <a:pPr marL="12696">
                <a:spcBef>
                  <a:spcPts val="140"/>
                </a:spcBef>
              </a:pPr>
              <a:t>‹Nº›</a:t>
            </a:fld>
            <a:endParaRPr spc="-50" dirty="0"/>
          </a:p>
        </p:txBody>
      </p:sp>
    </p:spTree>
    <p:extLst>
      <p:ext uri="{BB962C8B-B14F-4D97-AF65-F5344CB8AC3E}">
        <p14:creationId xmlns:p14="http://schemas.microsoft.com/office/powerpoint/2010/main" val="20200467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cSld name="En blanco">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endParaRPr lang="es-ES"/>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6A7116DB-1DFA-4D9E-B81A-E9569D0E3C09}" type="datetimeFigureOut">
              <a:rPr lang="es-ES" smtClean="0"/>
              <a:pPr/>
              <a:t>31/01/2024</a:t>
            </a:fld>
            <a:endParaRPr lang="es-ES"/>
          </a:p>
        </p:txBody>
      </p:sp>
      <p:sp>
        <p:nvSpPr>
          <p:cNvPr id="4" name="Holder 4"/>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pPr marL="12696">
              <a:spcBef>
                <a:spcPts val="140"/>
              </a:spcBef>
            </a:pPr>
            <a:r>
              <a:rPr lang="en-US" spc="-40" smtClean="0"/>
              <a:t>PAGE</a:t>
            </a:r>
            <a:r>
              <a:rPr lang="en-US" spc="55" smtClean="0"/>
              <a:t> </a:t>
            </a:r>
            <a:fld id="{81D60167-4931-47E6-BA6A-407CBD079E47}" type="slidenum">
              <a:rPr spc="-50" smtClean="0"/>
              <a:pPr marL="12696">
                <a:spcBef>
                  <a:spcPts val="140"/>
                </a:spcBef>
              </a:pPr>
              <a:t>‹Nº›</a:t>
            </a:fld>
            <a:endParaRPr spc="-50" dirty="0"/>
          </a:p>
        </p:txBody>
      </p:sp>
    </p:spTree>
    <p:extLst>
      <p:ext uri="{BB962C8B-B14F-4D97-AF65-F5344CB8AC3E}">
        <p14:creationId xmlns:p14="http://schemas.microsoft.com/office/powerpoint/2010/main" val="1085433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02570" y="3671397"/>
            <a:ext cx="8636000" cy="1134747"/>
          </a:xfrm>
        </p:spPr>
        <p:txBody>
          <a:bodyPr anchor="t"/>
          <a:lstStyle>
            <a:lvl1pPr algn="l">
              <a:defRPr sz="4444"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02570" y="2421588"/>
            <a:ext cx="8636000" cy="1249809"/>
          </a:xfrm>
        </p:spPr>
        <p:txBody>
          <a:bodyPr anchor="b"/>
          <a:lstStyle>
            <a:lvl1pPr marL="0" indent="0">
              <a:buNone/>
              <a:defRPr sz="2222">
                <a:solidFill>
                  <a:schemeClr val="tx1">
                    <a:tint val="75000"/>
                  </a:schemeClr>
                </a:solidFill>
              </a:defRPr>
            </a:lvl1pPr>
            <a:lvl2pPr marL="507995" indent="0">
              <a:buNone/>
              <a:defRPr sz="2000">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A7116DB-1DFA-4D9E-B81A-E9569D0E3C09}" type="datetimeFigureOut">
              <a:rPr lang="es-ES" smtClean="0"/>
              <a:pPr/>
              <a:t>31/01/2024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a:xfrm>
            <a:off x="7281333" y="5295488"/>
            <a:ext cx="2370667" cy="304186"/>
          </a:xfrm>
          <a:prstGeom prst="rect">
            <a:avLst/>
          </a:prstGeom>
        </p:spPr>
        <p:txBody>
          <a:bodyPr/>
          <a:lstStyle/>
          <a:p>
            <a:fld id="{43DA7A36-9963-41E7-8CF7-8182AA788E91}" type="slidenum">
              <a:rPr lang="es-ES" smtClean="0"/>
              <a:pPr/>
              <a:t>‹Nº›</a:t>
            </a:fld>
            <a:endParaRPr lang="es-ES"/>
          </a:p>
        </p:txBody>
      </p:sp>
    </p:spTree>
    <p:extLst>
      <p:ext uri="{BB962C8B-B14F-4D97-AF65-F5344CB8AC3E}">
        <p14:creationId xmlns:p14="http://schemas.microsoft.com/office/powerpoint/2010/main" val="32830016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08000" y="1333130"/>
            <a:ext cx="4487333" cy="3770588"/>
          </a:xfrm>
        </p:spPr>
        <p:txBody>
          <a:bodyPr/>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64667" y="1333130"/>
            <a:ext cx="4487333" cy="3770588"/>
          </a:xfrm>
        </p:spPr>
        <p:txBody>
          <a:bodyPr/>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A7116DB-1DFA-4D9E-B81A-E9569D0E3C09}" type="datetimeFigureOut">
              <a:rPr lang="es-ES" smtClean="0"/>
              <a:pPr/>
              <a:t>31/01/2024</a:t>
            </a:fld>
            <a:endParaRPr lang="es-ES"/>
          </a:p>
        </p:txBody>
      </p:sp>
      <p:sp>
        <p:nvSpPr>
          <p:cNvPr id="6" name="5 Marcador de pie de página"/>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2321741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08000" y="1278906"/>
            <a:ext cx="4489098" cy="532987"/>
          </a:xfr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08000" y="1811892"/>
            <a:ext cx="4489098" cy="3291826"/>
          </a:xfrm>
        </p:spPr>
        <p:txBody>
          <a:bodyPr/>
          <a:lstStyle>
            <a:lvl1pPr>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161140" y="1278906"/>
            <a:ext cx="4490861" cy="532987"/>
          </a:xfr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161140" y="1811892"/>
            <a:ext cx="4490861" cy="3291826"/>
          </a:xfrm>
        </p:spPr>
        <p:txBody>
          <a:bodyPr/>
          <a:lstStyle>
            <a:lvl1pPr>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A7116DB-1DFA-4D9E-B81A-E9569D0E3C09}" type="datetimeFigureOut">
              <a:rPr lang="es-ES" smtClean="0"/>
              <a:pPr/>
              <a:t>31/01/2024</a:t>
            </a:fld>
            <a:endParaRPr lang="es-ES"/>
          </a:p>
        </p:txBody>
      </p:sp>
      <p:sp>
        <p:nvSpPr>
          <p:cNvPr id="8" name="7 Marcador de pie de página"/>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2029551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A7116DB-1DFA-4D9E-B81A-E9569D0E3C09}" type="datetimeFigureOut">
              <a:rPr lang="es-ES" smtClean="0"/>
              <a:pPr/>
              <a:t>31/01/2024</a:t>
            </a:fld>
            <a:endParaRPr lang="es-ES"/>
          </a:p>
        </p:txBody>
      </p:sp>
      <p:sp>
        <p:nvSpPr>
          <p:cNvPr id="4" name="3 Marcador de pie de página"/>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1691834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A7116DB-1DFA-4D9E-B81A-E9569D0E3C09}" type="datetimeFigureOut">
              <a:rPr lang="es-ES" smtClean="0"/>
              <a:pPr/>
              <a:t>31/01/2024</a:t>
            </a:fld>
            <a:endParaRPr lang="es-ES"/>
          </a:p>
        </p:txBody>
      </p:sp>
      <p:sp>
        <p:nvSpPr>
          <p:cNvPr id="3" name="2 Marcador de pie de página"/>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1434881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8001" y="227479"/>
            <a:ext cx="3342570" cy="968106"/>
          </a:xfrm>
        </p:spPr>
        <p:txBody>
          <a:bodyPr anchor="b"/>
          <a:lstStyle>
            <a:lvl1pPr algn="l">
              <a:defRPr sz="2222"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972278" y="227479"/>
            <a:ext cx="5679722" cy="4876240"/>
          </a:xfrm>
        </p:spPr>
        <p:txBody>
          <a:bodyPr/>
          <a:lstStyle>
            <a:lvl1pPr>
              <a:defRPr sz="3556"/>
            </a:lvl1pPr>
            <a:lvl2pPr>
              <a:defRPr sz="3111"/>
            </a:lvl2pPr>
            <a:lvl3pPr>
              <a:defRPr sz="2667"/>
            </a:lvl3pPr>
            <a:lvl4pPr>
              <a:defRPr sz="2222"/>
            </a:lvl4pPr>
            <a:lvl5pPr>
              <a:defRPr sz="2222"/>
            </a:lvl5pPr>
            <a:lvl6pPr>
              <a:defRPr sz="2222"/>
            </a:lvl6pPr>
            <a:lvl7pPr>
              <a:defRPr sz="2222"/>
            </a:lvl7pPr>
            <a:lvl8pPr>
              <a:defRPr sz="2222"/>
            </a:lvl8pPr>
            <a:lvl9pPr>
              <a:defRPr sz="2222"/>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08001" y="1195585"/>
            <a:ext cx="3342570" cy="3908134"/>
          </a:xfrm>
        </p:spPr>
        <p:txBody>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A7116DB-1DFA-4D9E-B81A-E9569D0E3C09}" type="datetimeFigureOut">
              <a:rPr lang="es-ES" smtClean="0"/>
              <a:pPr/>
              <a:t>31/01/2024</a:t>
            </a:fld>
            <a:endParaRPr lang="es-ES"/>
          </a:p>
        </p:txBody>
      </p:sp>
      <p:sp>
        <p:nvSpPr>
          <p:cNvPr id="6" name="5 Marcador de pie de página"/>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1480744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91431" y="3999389"/>
            <a:ext cx="6096000" cy="472151"/>
          </a:xfrm>
        </p:spPr>
        <p:txBody>
          <a:bodyPr anchor="b"/>
          <a:lstStyle>
            <a:lvl1pPr algn="l">
              <a:defRPr sz="2222"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91431" y="510504"/>
            <a:ext cx="6096000" cy="3428048"/>
          </a:xfrm>
        </p:spPr>
        <p:txBody>
          <a:bodyPr/>
          <a:lstStyle>
            <a:lvl1pPr marL="0" indent="0">
              <a:buNone/>
              <a:defRPr sz="3556"/>
            </a:lvl1pPr>
            <a:lvl2pPr marL="507995" indent="0">
              <a:buNone/>
              <a:defRPr sz="3111"/>
            </a:lvl2pPr>
            <a:lvl3pPr marL="1015990" indent="0">
              <a:buNone/>
              <a:defRPr sz="2667"/>
            </a:lvl3pPr>
            <a:lvl4pPr marL="1523985" indent="0">
              <a:buNone/>
              <a:defRPr sz="2222"/>
            </a:lvl4pPr>
            <a:lvl5pPr marL="2031980" indent="0">
              <a:buNone/>
              <a:defRPr sz="2222"/>
            </a:lvl5pPr>
            <a:lvl6pPr marL="2539975" indent="0">
              <a:buNone/>
              <a:defRPr sz="2222"/>
            </a:lvl6pPr>
            <a:lvl7pPr marL="3047970" indent="0">
              <a:buNone/>
              <a:defRPr sz="2222"/>
            </a:lvl7pPr>
            <a:lvl8pPr marL="3555964" indent="0">
              <a:buNone/>
              <a:defRPr sz="2222"/>
            </a:lvl8pPr>
            <a:lvl9pPr marL="4063959" indent="0">
              <a:buNone/>
              <a:defRPr sz="2222"/>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991431" y="4471540"/>
            <a:ext cx="6096000" cy="670532"/>
          </a:xfrm>
        </p:spPr>
        <p:txBody>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A7116DB-1DFA-4D9E-B81A-E9569D0E3C09}" type="datetimeFigureOut">
              <a:rPr lang="es-ES" smtClean="0"/>
              <a:pPr/>
              <a:t>31/01/2024</a:t>
            </a:fld>
            <a:endParaRPr lang="es-ES"/>
          </a:p>
        </p:txBody>
      </p:sp>
      <p:sp>
        <p:nvSpPr>
          <p:cNvPr id="6" name="5 Marcador de pie de página"/>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3319773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508000" y="228801"/>
            <a:ext cx="9144000" cy="952236"/>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508000" y="1333130"/>
            <a:ext cx="9144000" cy="3770588"/>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2"/>
          </p:nvPr>
        </p:nvSpPr>
        <p:spPr>
          <a:xfrm>
            <a:off x="508000" y="5295488"/>
            <a:ext cx="2370667" cy="304186"/>
          </a:xfrm>
          <a:prstGeom prst="rect">
            <a:avLst/>
          </a:prstGeom>
        </p:spPr>
        <p:txBody>
          <a:bodyPr vert="horz" lIns="91440" tIns="45720" rIns="91440" bIns="45720" rtlCol="0" anchor="ctr"/>
          <a:lstStyle>
            <a:lvl1pPr algn="l">
              <a:defRPr sz="1333">
                <a:solidFill>
                  <a:schemeClr val="tx1">
                    <a:tint val="75000"/>
                  </a:schemeClr>
                </a:solidFill>
              </a:defRPr>
            </a:lvl1pPr>
          </a:lstStyle>
          <a:p>
            <a:fld id="{6A7116DB-1DFA-4D9E-B81A-E9569D0E3C09}" type="datetimeFigureOut">
              <a:rPr lang="es-ES" smtClean="0"/>
              <a:pPr/>
              <a:t>31/01/2024</a:t>
            </a:fld>
            <a:endParaRPr lang="es-ES"/>
          </a:p>
        </p:txBody>
      </p:sp>
      <p:sp>
        <p:nvSpPr>
          <p:cNvPr id="5" name="4 Marcador de pie de página"/>
          <p:cNvSpPr>
            <a:spLocks noGrp="1"/>
          </p:cNvSpPr>
          <p:nvPr>
            <p:ph type="ftr" sz="quarter" idx="3"/>
          </p:nvPr>
        </p:nvSpPr>
        <p:spPr>
          <a:xfrm>
            <a:off x="3471334" y="5295488"/>
            <a:ext cx="3217333" cy="304186"/>
          </a:xfrm>
          <a:prstGeom prst="rect">
            <a:avLst/>
          </a:prstGeom>
        </p:spPr>
        <p:txBody>
          <a:bodyPr vert="horz" lIns="91440" tIns="45720" rIns="91440" bIns="45720" rtlCol="0" anchor="ctr"/>
          <a:lstStyle>
            <a:lvl1pPr algn="ctr">
              <a:defRPr sz="1333">
                <a:solidFill>
                  <a:schemeClr val="tx1">
                    <a:tint val="75000"/>
                  </a:schemeClr>
                </a:solidFill>
              </a:defRPr>
            </a:lvl1pPr>
          </a:lstStyle>
          <a:p>
            <a:endParaRPr lang="es-ES"/>
          </a:p>
        </p:txBody>
      </p:sp>
    </p:spTree>
    <p:extLst>
      <p:ext uri="{BB962C8B-B14F-4D97-AF65-F5344CB8AC3E}">
        <p14:creationId xmlns:p14="http://schemas.microsoft.com/office/powerpoint/2010/main" val="3977146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1015990" rtl="0" eaLnBrk="1" latinLnBrk="0" hangingPunct="1">
        <a:spcBef>
          <a:spcPct val="0"/>
        </a:spcBef>
        <a:buNone/>
        <a:defRPr sz="4889" kern="1200">
          <a:solidFill>
            <a:schemeClr val="bg1"/>
          </a:solidFill>
          <a:latin typeface="+mj-lt"/>
          <a:ea typeface="+mj-ea"/>
          <a:cs typeface="+mj-cs"/>
        </a:defRPr>
      </a:lvl1pPr>
    </p:titleStyle>
    <p:bodyStyle>
      <a:lvl1pPr marL="380996" indent="-380996" algn="l" defTabSz="1015990" rtl="0" eaLnBrk="1" latinLnBrk="0" hangingPunct="1">
        <a:spcBef>
          <a:spcPct val="20000"/>
        </a:spcBef>
        <a:buFont typeface="Arial" pitchFamily="34" charset="0"/>
        <a:buChar char="•"/>
        <a:defRPr sz="3556" kern="1200">
          <a:solidFill>
            <a:schemeClr val="bg1"/>
          </a:solidFill>
          <a:latin typeface="+mn-lt"/>
          <a:ea typeface="+mn-ea"/>
          <a:cs typeface="+mn-cs"/>
        </a:defRPr>
      </a:lvl1pPr>
      <a:lvl2pPr marL="825492" indent="-317497" algn="l" defTabSz="1015990" rtl="0" eaLnBrk="1" latinLnBrk="0" hangingPunct="1">
        <a:spcBef>
          <a:spcPct val="20000"/>
        </a:spcBef>
        <a:buFont typeface="Arial" pitchFamily="34" charset="0"/>
        <a:buChar char="–"/>
        <a:defRPr sz="3111" kern="1200">
          <a:solidFill>
            <a:schemeClr val="bg1"/>
          </a:solidFill>
          <a:latin typeface="+mn-lt"/>
          <a:ea typeface="+mn-ea"/>
          <a:cs typeface="+mn-cs"/>
        </a:defRPr>
      </a:lvl2pPr>
      <a:lvl3pPr marL="1269987" indent="-253997" algn="l" defTabSz="1015990" rtl="0" eaLnBrk="1" latinLnBrk="0" hangingPunct="1">
        <a:spcBef>
          <a:spcPct val="20000"/>
        </a:spcBef>
        <a:buFont typeface="Arial" pitchFamily="34" charset="0"/>
        <a:buChar char="•"/>
        <a:defRPr sz="2667" kern="1200">
          <a:solidFill>
            <a:schemeClr val="bg1"/>
          </a:solidFill>
          <a:latin typeface="+mn-lt"/>
          <a:ea typeface="+mn-ea"/>
          <a:cs typeface="+mn-cs"/>
        </a:defRPr>
      </a:lvl3pPr>
      <a:lvl4pPr marL="1777982" indent="-253997" algn="l" defTabSz="1015990" rtl="0" eaLnBrk="1" latinLnBrk="0" hangingPunct="1">
        <a:spcBef>
          <a:spcPct val="20000"/>
        </a:spcBef>
        <a:buFont typeface="Arial" pitchFamily="34" charset="0"/>
        <a:buChar char="–"/>
        <a:defRPr sz="2222" kern="1200">
          <a:solidFill>
            <a:schemeClr val="bg1"/>
          </a:solidFill>
          <a:latin typeface="+mn-lt"/>
          <a:ea typeface="+mn-ea"/>
          <a:cs typeface="+mn-cs"/>
        </a:defRPr>
      </a:lvl4pPr>
      <a:lvl5pPr marL="2285977" indent="-253997" algn="l" defTabSz="1015990" rtl="0" eaLnBrk="1" latinLnBrk="0" hangingPunct="1">
        <a:spcBef>
          <a:spcPct val="20000"/>
        </a:spcBef>
        <a:buFont typeface="Arial" pitchFamily="34" charset="0"/>
        <a:buChar char="»"/>
        <a:defRPr sz="2222" kern="1200">
          <a:solidFill>
            <a:schemeClr val="bg1"/>
          </a:solidFill>
          <a:latin typeface="+mn-lt"/>
          <a:ea typeface="+mn-ea"/>
          <a:cs typeface="+mn-cs"/>
        </a:defRPr>
      </a:lvl5pPr>
      <a:lvl6pPr marL="2793972" indent="-253997" algn="l" defTabSz="1015990" rtl="0" eaLnBrk="1" latinLnBrk="0" hangingPunct="1">
        <a:spcBef>
          <a:spcPct val="20000"/>
        </a:spcBef>
        <a:buFont typeface="Arial" pitchFamily="34" charset="0"/>
        <a:buChar char="•"/>
        <a:defRPr sz="2222" kern="1200">
          <a:solidFill>
            <a:schemeClr val="tx1"/>
          </a:solidFill>
          <a:latin typeface="+mn-lt"/>
          <a:ea typeface="+mn-ea"/>
          <a:cs typeface="+mn-cs"/>
        </a:defRPr>
      </a:lvl6pPr>
      <a:lvl7pPr marL="3301967" indent="-253997" algn="l" defTabSz="1015990" rtl="0" eaLnBrk="1" latinLnBrk="0" hangingPunct="1">
        <a:spcBef>
          <a:spcPct val="20000"/>
        </a:spcBef>
        <a:buFont typeface="Arial" pitchFamily="34" charset="0"/>
        <a:buChar char="•"/>
        <a:defRPr sz="2222" kern="1200">
          <a:solidFill>
            <a:schemeClr val="tx1"/>
          </a:solidFill>
          <a:latin typeface="+mn-lt"/>
          <a:ea typeface="+mn-ea"/>
          <a:cs typeface="+mn-cs"/>
        </a:defRPr>
      </a:lvl7pPr>
      <a:lvl8pPr marL="3809962" indent="-253997" algn="l" defTabSz="1015990" rtl="0" eaLnBrk="1" latinLnBrk="0" hangingPunct="1">
        <a:spcBef>
          <a:spcPct val="20000"/>
        </a:spcBef>
        <a:buFont typeface="Arial" pitchFamily="34" charset="0"/>
        <a:buChar char="•"/>
        <a:defRPr sz="2222" kern="1200">
          <a:solidFill>
            <a:schemeClr val="tx1"/>
          </a:solidFill>
          <a:latin typeface="+mn-lt"/>
          <a:ea typeface="+mn-ea"/>
          <a:cs typeface="+mn-cs"/>
        </a:defRPr>
      </a:lvl8pPr>
      <a:lvl9pPr marL="4317957" indent="-253997" algn="l" defTabSz="1015990" rtl="0" eaLnBrk="1" latinLnBrk="0" hangingPunct="1">
        <a:spcBef>
          <a:spcPct val="20000"/>
        </a:spcBef>
        <a:buFont typeface="Arial" pitchFamily="34" charset="0"/>
        <a:buChar char="•"/>
        <a:defRPr sz="2222" kern="1200">
          <a:solidFill>
            <a:schemeClr val="tx1"/>
          </a:solidFill>
          <a:latin typeface="+mn-lt"/>
          <a:ea typeface="+mn-ea"/>
          <a:cs typeface="+mn-cs"/>
        </a:defRPr>
      </a:lvl9pPr>
    </p:bodyStyle>
    <p:otherStyle>
      <a:defPPr>
        <a:defRPr lang="es-ES"/>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l="-3000" r="-3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508000" y="228801"/>
            <a:ext cx="9144000" cy="952236"/>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508000" y="1333130"/>
            <a:ext cx="9144000" cy="3770588"/>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2"/>
          </p:nvPr>
        </p:nvSpPr>
        <p:spPr>
          <a:xfrm>
            <a:off x="508000" y="5295488"/>
            <a:ext cx="2370667" cy="304186"/>
          </a:xfrm>
          <a:prstGeom prst="rect">
            <a:avLst/>
          </a:prstGeom>
        </p:spPr>
        <p:txBody>
          <a:bodyPr vert="horz" lIns="91440" tIns="45720" rIns="91440" bIns="45720" rtlCol="0" anchor="ctr"/>
          <a:lstStyle>
            <a:lvl1pPr algn="l">
              <a:defRPr sz="1333">
                <a:solidFill>
                  <a:schemeClr val="tx1">
                    <a:tint val="75000"/>
                  </a:schemeClr>
                </a:solidFill>
              </a:defRPr>
            </a:lvl1pPr>
          </a:lstStyle>
          <a:p>
            <a:fld id="{2785D9F9-A52D-430B-90C1-220F1FD47B52}" type="datetimeFigureOut">
              <a:rPr lang="es-ES" smtClean="0"/>
              <a:pPr/>
              <a:t>31/01/2024</a:t>
            </a:fld>
            <a:endParaRPr lang="es-ES"/>
          </a:p>
        </p:txBody>
      </p:sp>
      <p:sp>
        <p:nvSpPr>
          <p:cNvPr id="5" name="4 Marcador de pie de página"/>
          <p:cNvSpPr>
            <a:spLocks noGrp="1"/>
          </p:cNvSpPr>
          <p:nvPr>
            <p:ph type="ftr" sz="quarter" idx="3"/>
          </p:nvPr>
        </p:nvSpPr>
        <p:spPr>
          <a:xfrm>
            <a:off x="3471334" y="5295488"/>
            <a:ext cx="3217333" cy="304186"/>
          </a:xfrm>
          <a:prstGeom prst="rect">
            <a:avLst/>
          </a:prstGeom>
        </p:spPr>
        <p:txBody>
          <a:bodyPr vert="horz" lIns="91440" tIns="45720" rIns="91440" bIns="45720" rtlCol="0" anchor="ctr"/>
          <a:lstStyle>
            <a:lvl1pPr algn="ctr">
              <a:defRPr sz="1333">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7281333" y="5295488"/>
            <a:ext cx="2370667" cy="304186"/>
          </a:xfrm>
          <a:prstGeom prst="rect">
            <a:avLst/>
          </a:prstGeom>
        </p:spPr>
        <p:txBody>
          <a:bodyPr vert="horz" lIns="91440" tIns="45720" rIns="91440" bIns="45720" rtlCol="0" anchor="ctr"/>
          <a:lstStyle>
            <a:lvl1pPr algn="r">
              <a:defRPr sz="1333">
                <a:solidFill>
                  <a:schemeClr val="tx1">
                    <a:tint val="75000"/>
                  </a:schemeClr>
                </a:solidFill>
              </a:defRPr>
            </a:lvl1pPr>
          </a:lstStyle>
          <a:p>
            <a:fld id="{EBA6108A-512C-4B77-847A-764A9A6196C4}" type="slidenum">
              <a:rPr lang="es-ES" smtClean="0"/>
              <a:pPr/>
              <a:t>‹Nº›</a:t>
            </a:fld>
            <a:endParaRPr lang="es-ES"/>
          </a:p>
        </p:txBody>
      </p:sp>
    </p:spTree>
    <p:extLst>
      <p:ext uri="{BB962C8B-B14F-4D97-AF65-F5344CB8AC3E}">
        <p14:creationId xmlns:p14="http://schemas.microsoft.com/office/powerpoint/2010/main" val="25247893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015990" rtl="0" eaLnBrk="1" latinLnBrk="0" hangingPunct="1">
        <a:spcBef>
          <a:spcPct val="0"/>
        </a:spcBef>
        <a:buNone/>
        <a:defRPr lang="es-ES" sz="4889" kern="1200" dirty="0">
          <a:solidFill>
            <a:schemeClr val="tx2"/>
          </a:solidFill>
          <a:latin typeface="+mj-lt"/>
          <a:ea typeface="+mj-ea"/>
          <a:cs typeface="+mj-cs"/>
        </a:defRPr>
      </a:lvl1pPr>
    </p:titleStyle>
    <p:bodyStyle>
      <a:lvl1pPr marL="380996" indent="-380996" algn="l" defTabSz="1015990" rtl="0" eaLnBrk="1" latinLnBrk="0" hangingPunct="1">
        <a:spcBef>
          <a:spcPct val="20000"/>
        </a:spcBef>
        <a:buFont typeface="Arial" pitchFamily="34" charset="0"/>
        <a:buChar char="•"/>
        <a:defRPr lang="es-ES" sz="3556" kern="1200" dirty="0" smtClean="0">
          <a:solidFill>
            <a:schemeClr val="tx2">
              <a:lumMod val="75000"/>
            </a:schemeClr>
          </a:solidFill>
          <a:latin typeface="+mn-lt"/>
          <a:ea typeface="+mn-ea"/>
          <a:cs typeface="+mn-cs"/>
        </a:defRPr>
      </a:lvl1pPr>
      <a:lvl2pPr marL="825492" indent="-317497" algn="l" defTabSz="1015990" rtl="0" eaLnBrk="1" latinLnBrk="0" hangingPunct="1">
        <a:spcBef>
          <a:spcPct val="20000"/>
        </a:spcBef>
        <a:buFont typeface="Arial" pitchFamily="34" charset="0"/>
        <a:buChar char="–"/>
        <a:defRPr lang="es-ES" sz="3556" kern="1200" dirty="0" smtClean="0">
          <a:solidFill>
            <a:schemeClr val="tx2">
              <a:lumMod val="75000"/>
            </a:schemeClr>
          </a:solidFill>
          <a:latin typeface="+mn-lt"/>
          <a:ea typeface="+mn-ea"/>
          <a:cs typeface="+mn-cs"/>
        </a:defRPr>
      </a:lvl2pPr>
      <a:lvl3pPr marL="1269987" indent="-253997" algn="l" defTabSz="1015990" rtl="0" eaLnBrk="1" latinLnBrk="0" hangingPunct="1">
        <a:spcBef>
          <a:spcPct val="20000"/>
        </a:spcBef>
        <a:buFont typeface="Arial" pitchFamily="34" charset="0"/>
        <a:buChar char="•"/>
        <a:defRPr lang="es-ES" sz="3556" kern="1200" dirty="0" smtClean="0">
          <a:solidFill>
            <a:schemeClr val="tx2">
              <a:lumMod val="75000"/>
            </a:schemeClr>
          </a:solidFill>
          <a:latin typeface="+mn-lt"/>
          <a:ea typeface="+mn-ea"/>
          <a:cs typeface="+mn-cs"/>
        </a:defRPr>
      </a:lvl3pPr>
      <a:lvl4pPr marL="1777982" indent="-253997" algn="l" defTabSz="1015990" rtl="0" eaLnBrk="1" latinLnBrk="0" hangingPunct="1">
        <a:spcBef>
          <a:spcPct val="20000"/>
        </a:spcBef>
        <a:buFont typeface="Arial" pitchFamily="34" charset="0"/>
        <a:buChar char="–"/>
        <a:defRPr lang="es-ES" sz="3556" kern="1200" dirty="0" smtClean="0">
          <a:solidFill>
            <a:schemeClr val="tx2">
              <a:lumMod val="75000"/>
            </a:schemeClr>
          </a:solidFill>
          <a:latin typeface="+mn-lt"/>
          <a:ea typeface="+mn-ea"/>
          <a:cs typeface="+mn-cs"/>
        </a:defRPr>
      </a:lvl4pPr>
      <a:lvl5pPr marL="2285977" indent="-253997" algn="l" defTabSz="1015990" rtl="0" eaLnBrk="1" latinLnBrk="0" hangingPunct="1">
        <a:spcBef>
          <a:spcPct val="20000"/>
        </a:spcBef>
        <a:buFont typeface="Arial" pitchFamily="34" charset="0"/>
        <a:buChar char="»"/>
        <a:defRPr lang="es-ES" sz="3556" kern="1200" dirty="0">
          <a:solidFill>
            <a:schemeClr val="tx2">
              <a:lumMod val="75000"/>
            </a:schemeClr>
          </a:solidFill>
          <a:latin typeface="+mn-lt"/>
          <a:ea typeface="+mn-ea"/>
          <a:cs typeface="+mn-cs"/>
        </a:defRPr>
      </a:lvl5pPr>
      <a:lvl6pPr marL="2793972" indent="-253997" algn="l" defTabSz="1015990" rtl="0" eaLnBrk="1" latinLnBrk="0" hangingPunct="1">
        <a:spcBef>
          <a:spcPct val="20000"/>
        </a:spcBef>
        <a:buFont typeface="Arial" pitchFamily="34" charset="0"/>
        <a:buChar char="•"/>
        <a:defRPr sz="2222" kern="1200">
          <a:solidFill>
            <a:schemeClr val="tx1"/>
          </a:solidFill>
          <a:latin typeface="+mn-lt"/>
          <a:ea typeface="+mn-ea"/>
          <a:cs typeface="+mn-cs"/>
        </a:defRPr>
      </a:lvl6pPr>
      <a:lvl7pPr marL="3301967" indent="-253997" algn="l" defTabSz="1015990" rtl="0" eaLnBrk="1" latinLnBrk="0" hangingPunct="1">
        <a:spcBef>
          <a:spcPct val="20000"/>
        </a:spcBef>
        <a:buFont typeface="Arial" pitchFamily="34" charset="0"/>
        <a:buChar char="•"/>
        <a:defRPr sz="2222" kern="1200">
          <a:solidFill>
            <a:schemeClr val="tx1"/>
          </a:solidFill>
          <a:latin typeface="+mn-lt"/>
          <a:ea typeface="+mn-ea"/>
          <a:cs typeface="+mn-cs"/>
        </a:defRPr>
      </a:lvl7pPr>
      <a:lvl8pPr marL="3809962" indent="-253997" algn="l" defTabSz="1015990" rtl="0" eaLnBrk="1" latinLnBrk="0" hangingPunct="1">
        <a:spcBef>
          <a:spcPct val="20000"/>
        </a:spcBef>
        <a:buFont typeface="Arial" pitchFamily="34" charset="0"/>
        <a:buChar char="•"/>
        <a:defRPr sz="2222" kern="1200">
          <a:solidFill>
            <a:schemeClr val="tx1"/>
          </a:solidFill>
          <a:latin typeface="+mn-lt"/>
          <a:ea typeface="+mn-ea"/>
          <a:cs typeface="+mn-cs"/>
        </a:defRPr>
      </a:lvl8pPr>
      <a:lvl9pPr marL="4317957" indent="-253997" algn="l" defTabSz="1015990" rtl="0" eaLnBrk="1" latinLnBrk="0" hangingPunct="1">
        <a:spcBef>
          <a:spcPct val="20000"/>
        </a:spcBef>
        <a:buFont typeface="Arial" pitchFamily="34" charset="0"/>
        <a:buChar char="•"/>
        <a:defRPr sz="2222" kern="1200">
          <a:solidFill>
            <a:schemeClr val="tx1"/>
          </a:solidFill>
          <a:latin typeface="+mn-lt"/>
          <a:ea typeface="+mn-ea"/>
          <a:cs typeface="+mn-cs"/>
        </a:defRPr>
      </a:lvl9pPr>
    </p:bodyStyle>
    <p:otherStyle>
      <a:defPPr>
        <a:defRPr lang="es-ES"/>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noChangeAspect="1"/>
          </p:cNvSpPr>
          <p:nvPr>
            <p:ph type="title"/>
          </p:nvPr>
        </p:nvSpPr>
        <p:spPr>
          <a:xfrm>
            <a:off x="698501" y="380267"/>
            <a:ext cx="917239" cy="461601"/>
          </a:xfrm>
          <a:prstGeom prst="rect">
            <a:avLst/>
          </a:prstGeom>
          <a:solidFill>
            <a:schemeClr val="bg1"/>
          </a:solidFill>
        </p:spPr>
        <p:txBody>
          <a:bodyPr vert="horz" wrap="none" lIns="91440" tIns="45720" rIns="91440" bIns="45720" rtlCol="0" anchor="ctr">
            <a:spAutoFit/>
          </a:bodyPr>
          <a:lstStyle/>
          <a:p>
            <a:r>
              <a:rPr lang="es-ES" dirty="0" smtClean="0"/>
              <a:t>ÍNDICE</a:t>
            </a:r>
            <a:endParaRPr lang="es-ES" dirty="0"/>
          </a:p>
        </p:txBody>
      </p:sp>
      <p:sp>
        <p:nvSpPr>
          <p:cNvPr id="3" name="Marcador de texto 2"/>
          <p:cNvSpPr>
            <a:spLocks noGrp="1"/>
          </p:cNvSpPr>
          <p:nvPr>
            <p:ph type="body" idx="1"/>
          </p:nvPr>
        </p:nvSpPr>
        <p:spPr>
          <a:xfrm>
            <a:off x="698500" y="1263096"/>
            <a:ext cx="3177686" cy="1444439"/>
          </a:xfrm>
          <a:prstGeom prst="rect">
            <a:avLst/>
          </a:prstGeom>
        </p:spPr>
        <p:txBody>
          <a:bodyPr vert="horz" wrap="square" lIns="91440" tIns="45720" rIns="91440" bIns="45720" rtlCol="0">
            <a:normAutofit/>
          </a:bodyPr>
          <a:lstStyle/>
          <a:p>
            <a:pPr lvl="0"/>
            <a:r>
              <a:rPr lang="es-ES" dirty="0" smtClean="0"/>
              <a:t>TEXTO</a:t>
            </a:r>
          </a:p>
          <a:p>
            <a:pPr lvl="0"/>
            <a:r>
              <a:rPr lang="es-ES" dirty="0" smtClean="0"/>
              <a:t>TEXTO</a:t>
            </a:r>
          </a:p>
          <a:p>
            <a:pPr lvl="0"/>
            <a:r>
              <a:rPr lang="es-ES" dirty="0" smtClean="0"/>
              <a:t>TEXTO</a:t>
            </a:r>
          </a:p>
          <a:p>
            <a:pPr lvl="0"/>
            <a:r>
              <a:rPr lang="es-ES" dirty="0" smtClean="0"/>
              <a:t>TEXTO</a:t>
            </a:r>
            <a:endParaRPr lang="es-ES" dirty="0"/>
          </a:p>
        </p:txBody>
      </p:sp>
    </p:spTree>
    <p:extLst>
      <p:ext uri="{BB962C8B-B14F-4D97-AF65-F5344CB8AC3E}">
        <p14:creationId xmlns:p14="http://schemas.microsoft.com/office/powerpoint/2010/main" val="1220842440"/>
      </p:ext>
    </p:extLst>
  </p:cSld>
  <p:clrMap bg1="lt1" tx1="dk1" bg2="lt2" tx2="dk2" accent1="accent1" accent2="accent2" accent3="accent3" accent4="accent4" accent5="accent5" accent6="accent6" hlink="hlink" folHlink="folHlink"/>
  <p:sldLayoutIdLst>
    <p:sldLayoutId id="2147483689" r:id="rId1"/>
    <p:sldLayoutId id="2147483691" r:id="rId2"/>
    <p:sldLayoutId id="2147483692" r:id="rId3"/>
  </p:sldLayoutIdLst>
  <p:txStyles>
    <p:titleStyle>
      <a:lvl1pPr algn="l" defTabSz="761741" rtl="0" eaLnBrk="1" latinLnBrk="0" hangingPunct="1">
        <a:lnSpc>
          <a:spcPct val="90000"/>
        </a:lnSpc>
        <a:spcBef>
          <a:spcPct val="0"/>
        </a:spcBef>
        <a:buNone/>
        <a:defRPr sz="2666" kern="2000" spc="125" baseline="0">
          <a:solidFill>
            <a:schemeClr val="tx1"/>
          </a:solidFill>
          <a:latin typeface="Bebas Neue Regular" panose="00000500000000000000" pitchFamily="50" charset="0"/>
          <a:ea typeface="+mj-ea"/>
          <a:cs typeface="+mj-cs"/>
        </a:defRPr>
      </a:lvl1pPr>
    </p:titleStyle>
    <p:bodyStyle>
      <a:lvl1pPr marL="190435" indent="-190435" algn="l" defTabSz="761741" rtl="0" eaLnBrk="1" latinLnBrk="0" hangingPunct="1">
        <a:lnSpc>
          <a:spcPct val="90000"/>
        </a:lnSpc>
        <a:spcBef>
          <a:spcPts val="833"/>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1pPr>
      <a:lvl2pPr marL="571306"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2pPr>
      <a:lvl3pPr marL="952176"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3pPr>
      <a:lvl4pPr marL="1333047"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4pPr>
      <a:lvl5pPr marL="1713917"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5pPr>
      <a:lvl6pPr marL="2094787"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5658"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6529"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7398"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ES"/>
      </a:defPPr>
      <a:lvl1pPr marL="0" algn="l" defTabSz="761741" rtl="0" eaLnBrk="1" latinLnBrk="0" hangingPunct="1">
        <a:defRPr sz="1500" kern="1200">
          <a:solidFill>
            <a:schemeClr val="tx1"/>
          </a:solidFill>
          <a:latin typeface="+mn-lt"/>
          <a:ea typeface="+mn-ea"/>
          <a:cs typeface="+mn-cs"/>
        </a:defRPr>
      </a:lvl1pPr>
      <a:lvl2pPr marL="380871" algn="l" defTabSz="761741" rtl="0" eaLnBrk="1" latinLnBrk="0" hangingPunct="1">
        <a:defRPr sz="1500" kern="1200">
          <a:solidFill>
            <a:schemeClr val="tx1"/>
          </a:solidFill>
          <a:latin typeface="+mn-lt"/>
          <a:ea typeface="+mn-ea"/>
          <a:cs typeface="+mn-cs"/>
        </a:defRPr>
      </a:lvl2pPr>
      <a:lvl3pPr marL="761741" algn="l" defTabSz="761741" rtl="0" eaLnBrk="1" latinLnBrk="0" hangingPunct="1">
        <a:defRPr sz="1500" kern="1200">
          <a:solidFill>
            <a:schemeClr val="tx1"/>
          </a:solidFill>
          <a:latin typeface="+mn-lt"/>
          <a:ea typeface="+mn-ea"/>
          <a:cs typeface="+mn-cs"/>
        </a:defRPr>
      </a:lvl3pPr>
      <a:lvl4pPr marL="1142611" algn="l" defTabSz="761741" rtl="0" eaLnBrk="1" latinLnBrk="0" hangingPunct="1">
        <a:defRPr sz="1500" kern="1200">
          <a:solidFill>
            <a:schemeClr val="tx1"/>
          </a:solidFill>
          <a:latin typeface="+mn-lt"/>
          <a:ea typeface="+mn-ea"/>
          <a:cs typeface="+mn-cs"/>
        </a:defRPr>
      </a:lvl4pPr>
      <a:lvl5pPr marL="1523482" algn="l" defTabSz="761741" rtl="0" eaLnBrk="1" latinLnBrk="0" hangingPunct="1">
        <a:defRPr sz="1500" kern="1200">
          <a:solidFill>
            <a:schemeClr val="tx1"/>
          </a:solidFill>
          <a:latin typeface="+mn-lt"/>
          <a:ea typeface="+mn-ea"/>
          <a:cs typeface="+mn-cs"/>
        </a:defRPr>
      </a:lvl5pPr>
      <a:lvl6pPr marL="1904353" algn="l" defTabSz="761741" rtl="0" eaLnBrk="1" latinLnBrk="0" hangingPunct="1">
        <a:defRPr sz="1500" kern="1200">
          <a:solidFill>
            <a:schemeClr val="tx1"/>
          </a:solidFill>
          <a:latin typeface="+mn-lt"/>
          <a:ea typeface="+mn-ea"/>
          <a:cs typeface="+mn-cs"/>
        </a:defRPr>
      </a:lvl6pPr>
      <a:lvl7pPr marL="2285223" algn="l" defTabSz="761741" rtl="0" eaLnBrk="1" latinLnBrk="0" hangingPunct="1">
        <a:defRPr sz="1500" kern="1200">
          <a:solidFill>
            <a:schemeClr val="tx1"/>
          </a:solidFill>
          <a:latin typeface="+mn-lt"/>
          <a:ea typeface="+mn-ea"/>
          <a:cs typeface="+mn-cs"/>
        </a:defRPr>
      </a:lvl7pPr>
      <a:lvl8pPr marL="2666093" algn="l" defTabSz="761741" rtl="0" eaLnBrk="1" latinLnBrk="0" hangingPunct="1">
        <a:defRPr sz="1500" kern="1200">
          <a:solidFill>
            <a:schemeClr val="tx1"/>
          </a:solidFill>
          <a:latin typeface="+mn-lt"/>
          <a:ea typeface="+mn-ea"/>
          <a:cs typeface="+mn-cs"/>
        </a:defRPr>
      </a:lvl8pPr>
      <a:lvl9pPr marL="3046964" algn="l" defTabSz="761741"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5.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3.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2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3.png"/><Relationship Id="rId1" Type="http://schemas.openxmlformats.org/officeDocument/2006/relationships/slideLayout" Target="../slideLayouts/slideLayout23.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png"/><Relationship Id="rId1" Type="http://schemas.openxmlformats.org/officeDocument/2006/relationships/slideLayout" Target="../slideLayouts/slideLayout23.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4960" y="-114269"/>
            <a:ext cx="3033890" cy="2092701"/>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92" y="1333130"/>
            <a:ext cx="10817394" cy="4365742"/>
          </a:xfrm>
          <a:prstGeom prst="rect">
            <a:avLst/>
          </a:prstGeom>
        </p:spPr>
      </p:pic>
      <p:sp>
        <p:nvSpPr>
          <p:cNvPr id="9" name="CuadroTexto 8"/>
          <p:cNvSpPr txBox="1"/>
          <p:nvPr/>
        </p:nvSpPr>
        <p:spPr>
          <a:xfrm>
            <a:off x="3286154" y="3932090"/>
            <a:ext cx="3892412" cy="738215"/>
          </a:xfrm>
          <a:prstGeom prst="rect">
            <a:avLst/>
          </a:prstGeom>
          <a:noFill/>
        </p:spPr>
        <p:txBody>
          <a:bodyPr wrap="none" rtlCol="0">
            <a:spAutoFit/>
          </a:bodyPr>
          <a:lstStyle/>
          <a:p>
            <a:pPr algn="ctr" rtl="0">
              <a:lnSpc>
                <a:spcPct val="150000"/>
              </a:lnSpc>
            </a:pPr>
            <a:r>
              <a:rPr lang="es-ES" sz="2798" b="1" dirty="0" smtClean="0">
                <a:latin typeface="Gotham Rounded Book" pitchFamily="50" charset="0"/>
                <a:cs typeface="Gotham Book" pitchFamily="50" charset="0"/>
              </a:rPr>
              <a:t>PEELING TRAINING</a:t>
            </a:r>
            <a:endParaRPr lang="es-ES" sz="2798" dirty="0">
              <a:latin typeface="Gotham Rounded Book" pitchFamily="50" charset="0"/>
              <a:cs typeface="Gotham Book" pitchFamily="50" charset="0"/>
            </a:endParaRPr>
          </a:p>
        </p:txBody>
      </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9068" y="2157521"/>
            <a:ext cx="4322073" cy="2161036"/>
          </a:xfrm>
          <a:prstGeom prst="rect">
            <a:avLst/>
          </a:prstGeom>
        </p:spPr>
      </p:pic>
    </p:spTree>
    <p:extLst>
      <p:ext uri="{BB962C8B-B14F-4D97-AF65-F5344CB8AC3E}">
        <p14:creationId xmlns:p14="http://schemas.microsoft.com/office/powerpoint/2010/main" val="3942425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599502" y="1496556"/>
            <a:ext cx="8800978" cy="2800767"/>
          </a:xfrm>
          <a:prstGeom prst="rect">
            <a:avLst/>
          </a:prstGeom>
          <a:noFill/>
        </p:spPr>
        <p:txBody>
          <a:bodyPr wrap="square" rtlCol="0">
            <a:normAutofit fontScale="97857"/>
          </a:bodyPr>
          <a:lstStyle/>
          <a:p>
            <a:pPr>
              <a:buClr>
                <a:schemeClr val="tx1">
                  <a:lumMod val="50000"/>
                  <a:lumOff val="50000"/>
                </a:schemeClr>
              </a:buClr>
            </a:pPr>
            <a:r>
              <a:rPr lang="es-ES_tradnl" sz="1600" b="1" dirty="0">
                <a:latin typeface="TT Commons" panose="02000506040000020004" pitchFamily="50" charset="0"/>
              </a:rPr>
              <a:t>ABSOLUTE</a:t>
            </a:r>
          </a:p>
          <a:p>
            <a:pPr marL="0" lvl="2">
              <a:buClr>
                <a:schemeClr val="tx1">
                  <a:lumMod val="50000"/>
                  <a:lumOff val="50000"/>
                </a:schemeClr>
              </a:buClr>
            </a:pPr>
            <a:endParaRPr lang="es-ES_tradnl" sz="1600" dirty="0">
              <a:latin typeface="TT Commons" panose="02000506040000020004" pitchFamily="50" charset="0"/>
            </a:endParaRPr>
          </a:p>
          <a:p>
            <a:pPr marL="0" lvl="2">
              <a:buClr>
                <a:schemeClr val="tx1">
                  <a:lumMod val="50000"/>
                  <a:lumOff val="50000"/>
                </a:schemeClr>
              </a:buClr>
            </a:pPr>
            <a:r>
              <a:rPr lang="es-ES_tradnl" sz="1600" dirty="0">
                <a:latin typeface="TT Commons" panose="02000506040000020004" pitchFamily="50" charset="0"/>
              </a:rPr>
              <a:t> Continued exposure to the sun</a:t>
            </a:r>
          </a:p>
          <a:p>
            <a:pPr marL="0" lvl="2">
              <a:buClr>
                <a:schemeClr val="tx1">
                  <a:lumMod val="50000"/>
                  <a:lumOff val="50000"/>
                </a:schemeClr>
              </a:buClr>
            </a:pPr>
            <a:r>
              <a:rPr lang="es-ES_tradnl" sz="1600" dirty="0">
                <a:latin typeface="TT Commons" panose="02000506040000020004" pitchFamily="50" charset="0"/>
              </a:rPr>
              <a:t> Acute dermatitis, allergies, acute diseases</a:t>
            </a:r>
          </a:p>
          <a:p>
            <a:pPr marL="0" lvl="2">
              <a:buClr>
                <a:schemeClr val="tx1">
                  <a:lumMod val="50000"/>
                  <a:lumOff val="50000"/>
                </a:schemeClr>
              </a:buClr>
            </a:pPr>
            <a:r>
              <a:rPr lang="es-ES_tradnl" sz="1600" dirty="0">
                <a:latin typeface="TT Commons" panose="02000506040000020004" pitchFamily="50" charset="0"/>
              </a:rPr>
              <a:t>  Treatment with</a:t>
            </a:r>
            <a:r>
              <a:rPr lang="es-ES_tradnl" sz="1600" dirty="0" err="1">
                <a:latin typeface="TT Commons" panose="02000506040000020004" pitchFamily="50" charset="0"/>
              </a:rPr>
              <a:t> oral</a:t>
            </a:r>
            <a:r>
              <a:rPr lang="es-ES_tradnl" sz="1600" dirty="0">
                <a:latin typeface="TT Commons" panose="02000506040000020004" pitchFamily="50" charset="0"/>
              </a:rPr>
              <a:t> isotretinoin</a:t>
            </a:r>
          </a:p>
          <a:p>
            <a:pPr marL="0" lvl="2">
              <a:buClr>
                <a:schemeClr val="tx1">
                  <a:lumMod val="50000"/>
                  <a:lumOff val="50000"/>
                </a:schemeClr>
              </a:buClr>
            </a:pPr>
            <a:r>
              <a:rPr lang="es-ES_tradnl" sz="1600" dirty="0">
                <a:latin typeface="TT Commons" panose="02000506040000020004" pitchFamily="50" charset="0"/>
              </a:rPr>
              <a:t> Pregnancy and breastfeeding</a:t>
            </a:r>
            <a:endParaRPr lang="es-ES_tradnl" sz="1600" dirty="0">
              <a:latin typeface="TT Commons" panose="02000506040000020004" pitchFamily="50" charset="0"/>
              <a:ea typeface="Tahoma" panose="020B0604030504040204" pitchFamily="34" charset="0"/>
              <a:cs typeface="Avenir LT Std 35 Light"/>
            </a:endParaRPr>
          </a:p>
          <a:p>
            <a:pPr marL="0" lvl="2">
              <a:buClr>
                <a:schemeClr val="tx1">
                  <a:lumMod val="50000"/>
                  <a:lumOff val="50000"/>
                </a:schemeClr>
              </a:buClr>
            </a:pPr>
            <a:endParaRPr lang="es-ES_tradnl" sz="1600" b="1" dirty="0">
              <a:latin typeface="TT Commons" panose="02000506040000020004" pitchFamily="50" charset="0"/>
            </a:endParaRPr>
          </a:p>
          <a:p>
            <a:pPr>
              <a:buClr>
                <a:schemeClr val="tx1">
                  <a:lumMod val="50000"/>
                  <a:lumOff val="50000"/>
                </a:schemeClr>
              </a:buClr>
            </a:pPr>
            <a:r>
              <a:rPr lang="es-ES_tradnl" sz="1600" b="1" dirty="0">
                <a:latin typeface="TT Commons" panose="02000506040000020004" pitchFamily="50" charset="0"/>
              </a:rPr>
              <a:t>RELATIVE</a:t>
            </a:r>
          </a:p>
          <a:p>
            <a:pPr marL="0" lvl="2">
              <a:buClr>
                <a:schemeClr val="tx1">
                  <a:lumMod val="50000"/>
                  <a:lumOff val="50000"/>
                </a:schemeClr>
              </a:buClr>
            </a:pPr>
            <a:endParaRPr lang="es-ES_tradnl" sz="1600" dirty="0">
              <a:latin typeface="TT Commons" panose="02000506040000020004" pitchFamily="50" charset="0"/>
            </a:endParaRPr>
          </a:p>
          <a:p>
            <a:pPr marL="0" lvl="2">
              <a:buClr>
                <a:schemeClr val="tx1">
                  <a:lumMod val="50000"/>
                  <a:lumOff val="50000"/>
                </a:schemeClr>
              </a:buClr>
            </a:pPr>
            <a:r>
              <a:rPr lang="es-ES_tradnl" sz="1600" dirty="0">
                <a:latin typeface="TT Commons" panose="02000506040000020004" pitchFamily="50" charset="0"/>
              </a:rPr>
              <a:t> Recurrent facial herpes</a:t>
            </a:r>
          </a:p>
          <a:p>
            <a:endParaRPr lang="es-ES" sz="1600" dirty="0">
              <a:latin typeface="TT Commons" panose="02000506040000020004" pitchFamily="50" charset="0"/>
            </a:endParaRPr>
          </a:p>
        </p:txBody>
      </p:sp>
      <p:sp>
        <p:nvSpPr>
          <p:cNvPr id="5" name="Título 8"/>
          <p:cNvSpPr>
            <a:spLocks noGrp="1"/>
          </p:cNvSpPr>
          <p:nvPr>
            <p:ph type="title"/>
          </p:nvPr>
        </p:nvSpPr>
        <p:spPr>
          <a:xfrm>
            <a:off x="698500" y="398871"/>
            <a:ext cx="2832827" cy="424732"/>
          </a:xfrm>
        </p:spPr>
        <p:txBody>
          <a:bodyPr/>
          <a:lstStyle/>
          <a:p>
            <a:pPr algn="l" rtl="0"/>
            <a:r>
              <a:rPr lang="es-ES" sz="2400" spc="300" dirty="0" smtClean="0">
                <a:latin typeface="Bebas Neue Regular" panose="00000500000000000000" pitchFamily="50" charset="0"/>
              </a:rPr>
              <a:t>CONTRAINDICATIONS</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73886653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DERMIC+_BODEGON_fondoTRANSPARENTE.png"/>
          <p:cNvPicPr>
            <a:picLocks noChangeAspect="1"/>
          </p:cNvPicPr>
          <p:nvPr/>
        </p:nvPicPr>
        <p:blipFill>
          <a:blip r:embed="rId2" cstate="print"/>
          <a:stretch>
            <a:fillRect/>
          </a:stretch>
        </p:blipFill>
        <p:spPr>
          <a:xfrm>
            <a:off x="1742145" y="1711703"/>
            <a:ext cx="4536856" cy="5489766"/>
          </a:xfrm>
          <a:prstGeom prst="rect">
            <a:avLst/>
          </a:prstGeom>
        </p:spPr>
      </p:pic>
      <p:pic>
        <p:nvPicPr>
          <p:cNvPr id="10" name="Imagen 7" descr="ATACHE_Dermic+_INTENSIFIERsupreme_FondoTransparente.png"/>
          <p:cNvPicPr>
            <a:picLocks noChangeAspect="1"/>
          </p:cNvPicPr>
          <p:nvPr/>
        </p:nvPicPr>
        <p:blipFill>
          <a:blip r:embed="rId3" cstate="print"/>
          <a:stretch>
            <a:fillRect/>
          </a:stretch>
        </p:blipFill>
        <p:spPr>
          <a:xfrm>
            <a:off x="5826955" y="1499945"/>
            <a:ext cx="2018595" cy="5489766"/>
          </a:xfrm>
          <a:prstGeom prst="rect">
            <a:avLst/>
          </a:prstGeom>
        </p:spPr>
      </p:pic>
      <p:pic>
        <p:nvPicPr>
          <p:cNvPr id="11" name="Imagen 10" descr="T:\ATACHE\MARKETING\2014\LÍNEAS\DERMIC +\INTENSIFIER SUPREME\LOGOS\1406_DERMIC+_duotono.jpg"/>
          <p:cNvPicPr/>
          <p:nvPr/>
        </p:nvPicPr>
        <p:blipFill>
          <a:blip r:embed="rId4" cstate="print"/>
          <a:srcRect/>
          <a:stretch>
            <a:fillRect/>
          </a:stretch>
        </p:blipFill>
        <p:spPr bwMode="auto">
          <a:xfrm>
            <a:off x="3279800" y="1056506"/>
            <a:ext cx="2999201" cy="886879"/>
          </a:xfrm>
          <a:prstGeom prst="rect">
            <a:avLst/>
          </a:prstGeom>
          <a:noFill/>
          <a:ln w="9525">
            <a:noFill/>
            <a:miter lim="800000"/>
            <a:headEnd/>
            <a:tailEnd/>
          </a:ln>
        </p:spPr>
      </p:pic>
    </p:spTree>
    <p:extLst>
      <p:ext uri="{BB962C8B-B14F-4D97-AF65-F5344CB8AC3E}">
        <p14:creationId xmlns:p14="http://schemas.microsoft.com/office/powerpoint/2010/main" val="156959036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536853" y="1764458"/>
            <a:ext cx="4080453" cy="2062103"/>
          </a:xfrm>
          <a:prstGeom prst="rect">
            <a:avLst/>
          </a:prstGeom>
          <a:noFill/>
        </p:spPr>
        <p:txBody>
          <a:bodyPr wrap="square" rtlCol="0">
            <a:spAutoFit/>
          </a:bodyPr>
          <a:lstStyle/>
          <a:p>
            <a:pPr>
              <a:buClr>
                <a:srgbClr val="000000"/>
              </a:buClr>
              <a:buSzPct val="100000"/>
              <a:defRPr/>
            </a:pPr>
            <a:r>
              <a:rPr lang="es-ES" sz="1600" dirty="0">
                <a:latin typeface="TT Commons" panose="02000506040000020004" pitchFamily="50" charset="0"/>
                <a:ea typeface="MS Gothic" panose="020B0609070205080204" pitchFamily="49" charset="-128"/>
                <a:cs typeface="Avenir LT Std 35 Light"/>
              </a:rPr>
              <a:t> Glycolic</a:t>
            </a:r>
            <a:r>
              <a:rPr lang="es-ES" sz="1600" dirty="0" err="1">
                <a:latin typeface="TT Commons" panose="02000506040000020004" pitchFamily="50" charset="0"/>
                <a:ea typeface="MS Gothic" panose="020B0609070205080204" pitchFamily="49" charset="-128"/>
                <a:cs typeface="Avenir LT Std 35 Light"/>
              </a:rPr>
              <a:t> acid</a:t>
            </a:r>
            <a:r>
              <a:rPr lang="es-ES" sz="1600" dirty="0">
                <a:latin typeface="TT Commons" panose="02000506040000020004" pitchFamily="50" charset="0"/>
                <a:ea typeface="MS Gothic" panose="020B0609070205080204" pitchFamily="49" charset="-128"/>
                <a:cs typeface="Avenir LT Std 35 Light"/>
              </a:rPr>
              <a:t> 7,5 %</a:t>
            </a:r>
          </a:p>
          <a:p>
            <a:pPr>
              <a:buClr>
                <a:srgbClr val="000000"/>
              </a:buClr>
              <a:buSzPct val="100000"/>
              <a:defRPr/>
            </a:pPr>
            <a:r>
              <a:rPr lang="es-ES" sz="1600" dirty="0">
                <a:latin typeface="TT Commons" panose="02000506040000020004" pitchFamily="50" charset="0"/>
                <a:ea typeface="MS Gothic" panose="020B0609070205080204" pitchFamily="49" charset="-128"/>
                <a:cs typeface="Avenir LT Std 35 Light"/>
              </a:rPr>
              <a:t> Citric acid 2,5 %</a:t>
            </a:r>
            <a:endParaRPr lang="es-ES" sz="1600" dirty="0">
              <a:latin typeface="TT Commons" panose="02000506040000020004" pitchFamily="50" charset="0"/>
              <a:cs typeface="Avenir LT Std 35 Light"/>
            </a:endParaRPr>
          </a:p>
          <a:p>
            <a:pPr>
              <a:buClr>
                <a:srgbClr val="000000"/>
              </a:buClr>
              <a:buSzPct val="100000"/>
              <a:defRPr/>
            </a:pPr>
            <a:r>
              <a:rPr lang="es-ES" sz="1600" dirty="0">
                <a:latin typeface="TT Commons" panose="02000506040000020004" pitchFamily="50" charset="0"/>
                <a:ea typeface="MS Gothic" panose="020B0609070205080204" pitchFamily="49" charset="-128"/>
                <a:cs typeface="Avenir LT Std 35 Light"/>
              </a:rPr>
              <a:t> Lactic acid 2,5 %</a:t>
            </a:r>
          </a:p>
          <a:p>
            <a:pPr>
              <a:buClr>
                <a:srgbClr val="000000"/>
              </a:buClr>
              <a:buSzPct val="100000"/>
              <a:defRPr/>
            </a:pPr>
            <a:r>
              <a:rPr lang="es-ES_tradnl" sz="1600" dirty="0">
                <a:latin typeface="TT Commons" panose="02000506040000020004" pitchFamily="50" charset="0"/>
                <a:ea typeface="MS Gothic" panose="020B0609070205080204" pitchFamily="49" charset="-128"/>
                <a:cs typeface="Avenir LT Std 35 Light"/>
              </a:rPr>
              <a:t>Ferulic acid</a:t>
            </a:r>
            <a:r>
              <a:rPr lang="es-ES_tradnl" sz="1600" dirty="0" err="1">
                <a:latin typeface="TT Commons" panose="02000506040000020004" pitchFamily="50" charset="0"/>
                <a:ea typeface="MS Gothic" panose="020B0609070205080204" pitchFamily="49" charset="-128"/>
                <a:cs typeface="Avenir LT Std 35 Light"/>
              </a:rPr>
              <a:t> 3,0 %</a:t>
            </a:r>
          </a:p>
          <a:p>
            <a:pPr>
              <a:buClr>
                <a:srgbClr val="000000"/>
              </a:buClr>
              <a:buSzPct val="100000"/>
              <a:defRPr/>
            </a:pPr>
            <a:r>
              <a:rPr lang="es-ES_tradnl" sz="1600" dirty="0">
                <a:latin typeface="TT Commons" panose="02000506040000020004" pitchFamily="50" charset="0"/>
                <a:ea typeface="MS Gothic" panose="020B0609070205080204" pitchFamily="49" charset="-128"/>
                <a:cs typeface="Avenir LT Std 35 Light"/>
              </a:rPr>
              <a:t>Retinol 0,2 %</a:t>
            </a:r>
          </a:p>
          <a:p>
            <a:pPr>
              <a:buClr>
                <a:srgbClr val="000000"/>
              </a:buClr>
              <a:buSzPct val="100000"/>
              <a:defRPr/>
            </a:pPr>
            <a:endParaRPr lang="es-ES_tradnl" sz="1600" dirty="0">
              <a:latin typeface="TT Commons" panose="02000506040000020004" pitchFamily="50" charset="0"/>
              <a:ea typeface="MS Gothic" panose="020B0609070205080204" pitchFamily="49" charset="-128"/>
              <a:cs typeface="Avenir LT Std 35 Light"/>
            </a:endParaRPr>
          </a:p>
          <a:p>
            <a:pPr>
              <a:buClr>
                <a:srgbClr val="000000"/>
              </a:buClr>
              <a:buSzPct val="100000"/>
              <a:defRPr/>
            </a:pPr>
            <a:r>
              <a:rPr lang="es-ES_tradnl" sz="1600" dirty="0">
                <a:latin typeface="TT Commons" panose="02000506040000020004" pitchFamily="50" charset="0"/>
                <a:ea typeface="MS Gothic" panose="020B0609070205080204" pitchFamily="49" charset="-128"/>
                <a:cs typeface="Avenir LT Std 35 Light"/>
              </a:rPr>
              <a:t> GEL texture</a:t>
            </a:r>
          </a:p>
          <a:p>
            <a:pPr>
              <a:buClr>
                <a:srgbClr val="000000"/>
              </a:buClr>
              <a:buSzPct val="100000"/>
              <a:defRPr/>
            </a:pPr>
            <a:r>
              <a:rPr lang="es-ES_tradnl" sz="1600" dirty="0">
                <a:latin typeface="TT Commons" panose="02000506040000020004" pitchFamily="50" charset="0"/>
                <a:ea typeface="MS Gothic" panose="020B0609070205080204" pitchFamily="49" charset="-128"/>
                <a:cs typeface="Avenir LT Std 35 Light"/>
              </a:rPr>
              <a:t> pH= 3,5</a:t>
            </a:r>
          </a:p>
        </p:txBody>
      </p:sp>
      <p:sp>
        <p:nvSpPr>
          <p:cNvPr id="9" name="Rectángulo 8"/>
          <p:cNvSpPr/>
          <p:nvPr/>
        </p:nvSpPr>
        <p:spPr>
          <a:xfrm>
            <a:off x="4359920" y="1416546"/>
            <a:ext cx="4497413" cy="2546609"/>
          </a:xfrm>
          <a:prstGeom prst="rect">
            <a:avLst/>
          </a:prstGeom>
          <a:noFill/>
          <a:ln w="44450">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600">
              <a:latin typeface="TT Commons" panose="02000506040000020004" pitchFamily="50" charset="0"/>
            </a:endParaRPr>
          </a:p>
        </p:txBody>
      </p:sp>
      <p:sp>
        <p:nvSpPr>
          <p:cNvPr id="14" name="Rectángulo 13"/>
          <p:cNvSpPr/>
          <p:nvPr/>
        </p:nvSpPr>
        <p:spPr>
          <a:xfrm>
            <a:off x="4363235" y="4193493"/>
            <a:ext cx="4497413" cy="895461"/>
          </a:xfrm>
          <a:prstGeom prst="rect">
            <a:avLst/>
          </a:prstGeom>
          <a:noFill/>
          <a:ln w="44450">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600">
              <a:latin typeface="TT Commons" panose="02000506040000020004" pitchFamily="50" charset="0"/>
            </a:endParaRPr>
          </a:p>
        </p:txBody>
      </p:sp>
      <p:sp>
        <p:nvSpPr>
          <p:cNvPr id="2" name="CuadroTexto 1"/>
          <p:cNvSpPr txBox="1"/>
          <p:nvPr/>
        </p:nvSpPr>
        <p:spPr>
          <a:xfrm>
            <a:off x="4540168" y="4298430"/>
            <a:ext cx="4320480" cy="584775"/>
          </a:xfrm>
          <a:prstGeom prst="rect">
            <a:avLst/>
          </a:prstGeom>
          <a:noFill/>
        </p:spPr>
        <p:txBody>
          <a:bodyPr wrap="square" rtlCol="0">
            <a:spAutoFit/>
          </a:bodyPr>
          <a:lstStyle/>
          <a:p>
            <a:r>
              <a:rPr lang="es-ES_tradnl" sz="1600" dirty="0">
                <a:latin typeface="TT Commons" panose="02000506040000020004" pitchFamily="50" charset="0"/>
              </a:rPr>
              <a:t>Its</a:t>
            </a:r>
            <a:r>
              <a:rPr lang="es-ES_tradnl" sz="1600" dirty="0" err="1">
                <a:latin typeface="TT Commons" panose="02000506040000020004" pitchFamily="50" charset="0"/>
              </a:rPr>
              <a:t> combination</a:t>
            </a:r>
            <a:r>
              <a:rPr lang="es-ES" sz="1600" dirty="0">
                <a:latin typeface="TT Commons" panose="02000506040000020004" pitchFamily="50" charset="0"/>
              </a:rPr>
              <a:t> of acids allows to</a:t>
            </a:r>
            <a:r>
              <a:rPr lang="es-ES_tradnl" sz="1600" dirty="0">
                <a:latin typeface="TT Commons" panose="02000506040000020004" pitchFamily="50" charset="0"/>
              </a:rPr>
              <a:t> improve the appearance, vitality and quality of global skin </a:t>
            </a:r>
          </a:p>
        </p:txBody>
      </p:sp>
      <p:sp>
        <p:nvSpPr>
          <p:cNvPr id="16" name="Título 8"/>
          <p:cNvSpPr>
            <a:spLocks noGrp="1"/>
          </p:cNvSpPr>
          <p:nvPr>
            <p:ph type="title"/>
          </p:nvPr>
        </p:nvSpPr>
        <p:spPr>
          <a:xfrm>
            <a:off x="698500" y="398871"/>
            <a:ext cx="3514104" cy="424732"/>
          </a:xfrm>
        </p:spPr>
        <p:txBody>
          <a:bodyPr/>
          <a:lstStyle/>
          <a:p>
            <a:pPr algn="l" rtl="0"/>
            <a:r>
              <a:rPr lang="es-ES" sz="2400" spc="300" dirty="0" smtClean="0">
                <a:latin typeface="Bebas Neue Regular" panose="00000500000000000000" pitchFamily="50" charset="0"/>
              </a:rPr>
              <a:t>CORRECTIVE PEEL DERMIC+</a:t>
            </a:r>
            <a:endParaRPr lang="es-ES" sz="2400" spc="300" dirty="0">
              <a:latin typeface="Bebas Neue Regular" panose="00000500000000000000" pitchFamily="50" charset="0"/>
            </a:endParaRPr>
          </a:p>
        </p:txBody>
      </p:sp>
      <p:pic>
        <p:nvPicPr>
          <p:cNvPr id="7" name="Imagen 6" descr="1.jpg"/>
          <p:cNvPicPr>
            <a:picLocks noChangeAspect="1"/>
          </p:cNvPicPr>
          <p:nvPr/>
        </p:nvPicPr>
        <p:blipFill>
          <a:blip r:embed="rId2" cstate="print"/>
          <a:stretch>
            <a:fillRect/>
          </a:stretch>
        </p:blipFill>
        <p:spPr>
          <a:xfrm>
            <a:off x="8880930" y="1019625"/>
            <a:ext cx="1124936" cy="1071947"/>
          </a:xfrm>
          <a:prstGeom prst="rect">
            <a:avLst/>
          </a:prstGeom>
        </p:spPr>
      </p:pic>
      <p:pic>
        <p:nvPicPr>
          <p:cNvPr id="10" name="Imagen 9" descr="DERMIC+_CORRECTIVE_FondoTRANSPARENTE.png"/>
          <p:cNvPicPr>
            <a:picLocks noChangeAspect="1"/>
          </p:cNvPicPr>
          <p:nvPr/>
        </p:nvPicPr>
        <p:blipFill>
          <a:blip r:embed="rId3" cstate="print"/>
          <a:stretch>
            <a:fillRect/>
          </a:stretch>
        </p:blipFill>
        <p:spPr>
          <a:xfrm>
            <a:off x="15079" y="1555599"/>
            <a:ext cx="3016567" cy="5629678"/>
          </a:xfrm>
          <a:prstGeom prst="rect">
            <a:avLst/>
          </a:prstGeom>
        </p:spPr>
      </p:pic>
      <p:pic>
        <p:nvPicPr>
          <p:cNvPr id="11" name="Imagen 7" descr="ATACHE_Dermic+_INTENSIFIERsupreme_FondoTransparente.png"/>
          <p:cNvPicPr>
            <a:picLocks noChangeAspect="1"/>
          </p:cNvPicPr>
          <p:nvPr/>
        </p:nvPicPr>
        <p:blipFill>
          <a:blip r:embed="rId4" cstate="print"/>
          <a:stretch>
            <a:fillRect/>
          </a:stretch>
        </p:blipFill>
        <p:spPr>
          <a:xfrm>
            <a:off x="2279689" y="1836466"/>
            <a:ext cx="1872075" cy="5091292"/>
          </a:xfrm>
          <a:prstGeom prst="rect">
            <a:avLst/>
          </a:prstGeom>
        </p:spPr>
      </p:pic>
    </p:spTree>
    <p:extLst>
      <p:ext uri="{BB962C8B-B14F-4D97-AF65-F5344CB8AC3E}">
        <p14:creationId xmlns:p14="http://schemas.microsoft.com/office/powerpoint/2010/main" val="168784803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91716756"/>
              </p:ext>
            </p:extLst>
          </p:nvPr>
        </p:nvGraphicFramePr>
        <p:xfrm>
          <a:off x="577931" y="1128515"/>
          <a:ext cx="8318493" cy="4110498"/>
        </p:xfrm>
        <a:graphic>
          <a:graphicData uri="http://schemas.openxmlformats.org/drawingml/2006/table">
            <a:tbl>
              <a:tblPr firstRow="1" bandRow="1">
                <a:tableStyleId>{5C22544A-7EE6-4342-B048-85BDC9FD1C3A}</a:tableStyleId>
              </a:tblPr>
              <a:tblGrid>
                <a:gridCol w="1448640">
                  <a:extLst>
                    <a:ext uri="{9D8B030D-6E8A-4147-A177-3AD203B41FA5}">
                      <a16:colId xmlns:a16="http://schemas.microsoft.com/office/drawing/2014/main" val="20000"/>
                    </a:ext>
                  </a:extLst>
                </a:gridCol>
                <a:gridCol w="3085893">
                  <a:extLst>
                    <a:ext uri="{9D8B030D-6E8A-4147-A177-3AD203B41FA5}">
                      <a16:colId xmlns:a16="http://schemas.microsoft.com/office/drawing/2014/main" val="20001"/>
                    </a:ext>
                  </a:extLst>
                </a:gridCol>
                <a:gridCol w="3783960">
                  <a:extLst>
                    <a:ext uri="{9D8B030D-6E8A-4147-A177-3AD203B41FA5}">
                      <a16:colId xmlns:a16="http://schemas.microsoft.com/office/drawing/2014/main" val="20002"/>
                    </a:ext>
                  </a:extLst>
                </a:gridCol>
              </a:tblGrid>
              <a:tr h="304211">
                <a:tc>
                  <a:txBody>
                    <a:bodyPr/>
                    <a:lstStyle/>
                    <a:p>
                      <a:pPr algn="ctr"/>
                      <a:r>
                        <a:rPr lang="es-ES" sz="1600" dirty="0" smtClean="0">
                          <a:latin typeface="TT Commons" panose="02000506040000020004" pitchFamily="50" charset="0"/>
                        </a:rPr>
                        <a:t>ACID</a:t>
                      </a:r>
                      <a:endParaRPr lang="es-ES_tradnl" sz="1600" dirty="0">
                        <a:latin typeface="TT Commons" panose="02000506040000020004" pitchFamily="50" charset="0"/>
                      </a:endParaRPr>
                    </a:p>
                  </a:txBody>
                  <a:tcPr marL="92915" marR="92915" marT="46457" marB="46457">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s-ES" sz="1600" dirty="0" smtClean="0">
                          <a:latin typeface="TT Commons" panose="02000506040000020004" pitchFamily="50" charset="0"/>
                        </a:rPr>
                        <a:t>FEATURES</a:t>
                      </a:r>
                      <a:endParaRPr lang="es-ES_tradnl" sz="1600" dirty="0">
                        <a:latin typeface="TT Commons" panose="02000506040000020004" pitchFamily="50" charset="0"/>
                      </a:endParaRPr>
                    </a:p>
                  </a:txBody>
                  <a:tcPr marL="92915" marR="92915" marT="46457" marB="46457">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s-ES_tradnl" sz="1600" dirty="0" smtClean="0">
                          <a:latin typeface="TT Commons" panose="02000506040000020004" pitchFamily="50" charset="0"/>
                        </a:rPr>
                        <a:t>EFFECT</a:t>
                      </a:r>
                      <a:endParaRPr lang="es-ES_tradnl" sz="1600" dirty="0">
                        <a:latin typeface="TT Commons" panose="02000506040000020004" pitchFamily="50" charset="0"/>
                      </a:endParaRPr>
                    </a:p>
                  </a:txBody>
                  <a:tcPr marL="92915" marR="92915" marT="46457" marB="46457">
                    <a:lnL w="635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0"/>
                  </a:ext>
                </a:extLst>
              </a:tr>
              <a:tr h="903224">
                <a:tc>
                  <a:txBody>
                    <a:bodyPr/>
                    <a:lstStyle/>
                    <a:p>
                      <a:r>
                        <a:rPr lang="es-ES" sz="1200" dirty="0" smtClean="0">
                          <a:solidFill>
                            <a:schemeClr val="tx2">
                              <a:lumMod val="50000"/>
                            </a:schemeClr>
                          </a:solidFill>
                          <a:latin typeface="TT Commons" panose="02000506040000020004" pitchFamily="50" charset="0"/>
                        </a:rPr>
                        <a:t>Glycolic</a:t>
                      </a:r>
                      <a:r>
                        <a:rPr lang="es-ES" sz="1200" dirty="0" err="1" smtClean="0">
                          <a:solidFill>
                            <a:schemeClr val="tx2">
                              <a:lumMod val="50000"/>
                            </a:schemeClr>
                          </a:solidFill>
                          <a:latin typeface="TT Commons" panose="02000506040000020004" pitchFamily="50" charset="0"/>
                        </a:rPr>
                        <a:t> acid</a:t>
                      </a:r>
                      <a:endParaRPr lang="es-ES" sz="1200" dirty="0" smtClean="0">
                        <a:solidFill>
                          <a:schemeClr val="tx2">
                            <a:lumMod val="50000"/>
                          </a:schemeClr>
                        </a:solidFill>
                        <a:latin typeface="TT Commons" panose="02000506040000020004" pitchFamily="50" charset="0"/>
                      </a:endParaRPr>
                    </a:p>
                    <a:p>
                      <a:r>
                        <a:rPr lang="es-ES" sz="1200" dirty="0" smtClean="0">
                          <a:solidFill>
                            <a:schemeClr val="tx2">
                              <a:lumMod val="50000"/>
                            </a:schemeClr>
                          </a:solidFill>
                          <a:latin typeface="TT Commons" panose="02000506040000020004" pitchFamily="50" charset="0"/>
                        </a:rPr>
                        <a:t>7.5 per cent</a:t>
                      </a:r>
                      <a:endParaRPr lang="es-ES_tradnl" sz="1200" dirty="0">
                        <a:solidFill>
                          <a:schemeClr val="tx2">
                            <a:lumMod val="50000"/>
                          </a:schemeClr>
                        </a:solidFill>
                        <a:latin typeface="TT Commons" panose="02000506040000020004" pitchFamily="50" charset="0"/>
                      </a:endParaRPr>
                    </a:p>
                  </a:txBody>
                  <a:tcPr marL="92915" marR="92915" marT="46457" marB="46457">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ES_tradnl" sz="1200" dirty="0" smtClean="0">
                          <a:solidFill>
                            <a:schemeClr val="tx2">
                              <a:lumMod val="50000"/>
                            </a:schemeClr>
                          </a:solidFill>
                          <a:latin typeface="TT Commons" panose="02000506040000020004" pitchFamily="50" charset="0"/>
                        </a:rPr>
                        <a:t>- </a:t>
                      </a:r>
                      <a:r>
                        <a:rPr lang="es-ES_tradnl" sz="1200" dirty="0" err="1" smtClean="0">
                          <a:solidFill>
                            <a:schemeClr val="tx2">
                              <a:lumMod val="50000"/>
                            </a:schemeClr>
                          </a:solidFill>
                          <a:latin typeface="TT Commons" panose="02000506040000020004" pitchFamily="50" charset="0"/>
                        </a:rPr>
                        <a:t>AHAs</a:t>
                      </a:r>
                      <a:endParaRPr lang="es-ES_tradnl" sz="1200" dirty="0" smtClean="0">
                        <a:solidFill>
                          <a:schemeClr val="tx2">
                            <a:lumMod val="50000"/>
                          </a:schemeClr>
                        </a:solidFill>
                        <a:latin typeface="TT Commons" panose="02000506040000020004" pitchFamily="50" charset="0"/>
                      </a:endParaRPr>
                    </a:p>
                    <a:p>
                      <a:r>
                        <a:rPr lang="es-ES_tradnl" sz="1200" dirty="0" smtClean="0">
                          <a:solidFill>
                            <a:schemeClr val="tx2">
                              <a:lumMod val="50000"/>
                            </a:schemeClr>
                          </a:solidFill>
                          <a:latin typeface="TT Commons" panose="02000506040000020004" pitchFamily="50" charset="0"/>
                        </a:rPr>
                        <a:t>-It has a small molecule</a:t>
                      </a:r>
                      <a:r>
                        <a:rPr lang="es-ES" sz="1200" baseline="0" dirty="0" err="1" smtClean="0">
                          <a:solidFill>
                            <a:schemeClr val="tx2">
                              <a:lumMod val="50000"/>
                            </a:schemeClr>
                          </a:solidFill>
                          <a:latin typeface="TT Commons" panose="02000506040000020004" pitchFamily="50" charset="0"/>
                        </a:rPr>
                        <a:t>: greater penetration capacity</a:t>
                      </a:r>
                    </a:p>
                    <a:p>
                      <a:r>
                        <a:rPr lang="es-ES" sz="1200" baseline="0" dirty="0" smtClean="0">
                          <a:solidFill>
                            <a:schemeClr val="tx2">
                              <a:lumMod val="50000"/>
                            </a:schemeClr>
                          </a:solidFill>
                          <a:latin typeface="TT Commons" panose="02000506040000020004" pitchFamily="50" charset="0"/>
                        </a:rPr>
                        <a:t>- Does not usually cause flaking</a:t>
                      </a:r>
                      <a:endParaRPr lang="es-ES_tradnl" sz="1200" dirty="0">
                        <a:solidFill>
                          <a:schemeClr val="tx2">
                            <a:lumMod val="50000"/>
                          </a:schemeClr>
                        </a:solidFill>
                        <a:latin typeface="TT Commons" panose="02000506040000020004" pitchFamily="50" charset="0"/>
                      </a:endParaRPr>
                    </a:p>
                  </a:txBody>
                  <a:tcPr marL="92915" marR="92915" marT="46457" marB="46457">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ES_tradnl" sz="1200" dirty="0" smtClean="0">
                          <a:solidFill>
                            <a:schemeClr val="tx2">
                              <a:lumMod val="50000"/>
                            </a:schemeClr>
                          </a:solidFill>
                          <a:latin typeface="TT Commons" panose="02000506040000020004" pitchFamily="50" charset="0"/>
                        </a:rPr>
                        <a:t>1.Exfoliation</a:t>
                      </a:r>
                      <a:r>
                        <a:rPr lang="es-ES" sz="1200" dirty="0" smtClean="0">
                          <a:solidFill>
                            <a:schemeClr val="tx2">
                              <a:lumMod val="50000"/>
                            </a:schemeClr>
                          </a:solidFill>
                          <a:latin typeface="TT Commons" panose="02000506040000020004" pitchFamily="50" charset="0"/>
                        </a:rPr>
                        <a:t>: removes</a:t>
                      </a:r>
                      <a:r>
                        <a:rPr lang="es-ES" sz="1200" baseline="0" dirty="0" smtClean="0">
                          <a:solidFill>
                            <a:schemeClr val="tx2">
                              <a:lumMod val="50000"/>
                            </a:schemeClr>
                          </a:solidFill>
                          <a:latin typeface="TT Commons" panose="02000506040000020004" pitchFamily="50" charset="0"/>
                        </a:rPr>
                        <a:t> dead cells and stimulates cell replacement</a:t>
                      </a:r>
                    </a:p>
                    <a:p>
                      <a:r>
                        <a:rPr lang="es-ES" sz="1200" baseline="0" dirty="0" smtClean="0">
                          <a:solidFill>
                            <a:schemeClr val="tx2">
                              <a:lumMod val="50000"/>
                            </a:schemeClr>
                          </a:solidFill>
                          <a:latin typeface="TT Commons" panose="02000506040000020004" pitchFamily="50" charset="0"/>
                        </a:rPr>
                        <a:t>2. Epidermolysis: destroys epidermal cells</a:t>
                      </a:r>
                    </a:p>
                    <a:p>
                      <a:r>
                        <a:rPr lang="es-ES" sz="1200" baseline="0" dirty="0" smtClean="0">
                          <a:solidFill>
                            <a:schemeClr val="tx2">
                              <a:lumMod val="50000"/>
                            </a:schemeClr>
                          </a:solidFill>
                          <a:latin typeface="TT Commons" panose="02000506040000020004" pitchFamily="50" charset="0"/>
                        </a:rPr>
                        <a:t>3. New deposits of collagen.</a:t>
                      </a:r>
                    </a:p>
                    <a:p>
                      <a:endParaRPr lang="es-ES_tradnl" sz="1200" dirty="0">
                        <a:solidFill>
                          <a:schemeClr val="tx2">
                            <a:lumMod val="50000"/>
                          </a:schemeClr>
                        </a:solidFill>
                        <a:latin typeface="TT Commons" panose="02000506040000020004" pitchFamily="50" charset="0"/>
                      </a:endParaRPr>
                    </a:p>
                  </a:txBody>
                  <a:tcPr marL="92915" marR="92915" marT="46457" marB="46457">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39001">
                <a:tc>
                  <a:txBody>
                    <a:bodyPr/>
                    <a:lstStyle/>
                    <a:p>
                      <a:r>
                        <a:rPr lang="es-ES" sz="1200" dirty="0" smtClean="0">
                          <a:solidFill>
                            <a:schemeClr val="tx2">
                              <a:lumMod val="50000"/>
                            </a:schemeClr>
                          </a:solidFill>
                          <a:latin typeface="TT Commons" panose="02000506040000020004" pitchFamily="50" charset="0"/>
                        </a:rPr>
                        <a:t>Citric acid</a:t>
                      </a:r>
                      <a:r>
                        <a:rPr lang="es-ES" sz="1200" dirty="0" err="1" smtClean="0">
                          <a:solidFill>
                            <a:schemeClr val="tx2">
                              <a:lumMod val="50000"/>
                            </a:schemeClr>
                          </a:solidFill>
                          <a:latin typeface="TT Commons" panose="02000506040000020004" pitchFamily="50" charset="0"/>
                        </a:rPr>
                        <a:t> 2,5%</a:t>
                      </a:r>
                      <a:endParaRPr lang="es-ES_tradnl" sz="1200" dirty="0">
                        <a:solidFill>
                          <a:schemeClr val="tx2">
                            <a:lumMod val="50000"/>
                          </a:schemeClr>
                        </a:solidFill>
                        <a:latin typeface="TT Commons" panose="02000506040000020004" pitchFamily="50" charset="0"/>
                      </a:endParaRPr>
                    </a:p>
                  </a:txBody>
                  <a:tcPr marL="92915" marR="92915" marT="46457" marB="46457">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ES_tradnl" sz="1200" dirty="0" smtClean="0">
                          <a:solidFill>
                            <a:schemeClr val="tx2">
                              <a:lumMod val="50000"/>
                            </a:schemeClr>
                          </a:solidFill>
                          <a:latin typeface="TT Commons" panose="02000506040000020004" pitchFamily="50" charset="0"/>
                        </a:rPr>
                        <a:t>-</a:t>
                      </a:r>
                      <a:r>
                        <a:rPr lang="es-ES_tradnl" sz="1200" dirty="0" err="1" smtClean="0">
                          <a:solidFill>
                            <a:schemeClr val="tx2">
                              <a:lumMod val="50000"/>
                            </a:schemeClr>
                          </a:solidFill>
                          <a:latin typeface="TT Commons" panose="02000506040000020004" pitchFamily="50" charset="0"/>
                        </a:rPr>
                        <a:t>AHAs</a:t>
                      </a:r>
                      <a:endParaRPr lang="es-ES_tradnl" sz="1200" dirty="0" smtClean="0">
                        <a:solidFill>
                          <a:schemeClr val="tx2">
                            <a:lumMod val="50000"/>
                          </a:schemeClr>
                        </a:solidFill>
                        <a:latin typeface="TT Commons" panose="02000506040000020004" pitchFamily="50" charset="0"/>
                      </a:endParaRPr>
                    </a:p>
                    <a:p>
                      <a:r>
                        <a:rPr lang="es-ES_tradnl" sz="1200" dirty="0" smtClean="0">
                          <a:solidFill>
                            <a:schemeClr val="tx2">
                              <a:lumMod val="50000"/>
                            </a:schemeClr>
                          </a:solidFill>
                          <a:latin typeface="TT Commons" panose="02000506040000020004" pitchFamily="50" charset="0"/>
                        </a:rPr>
                        <a:t>-Favours the</a:t>
                      </a:r>
                      <a:r>
                        <a:rPr lang="es-ES_tradnl" sz="1200" baseline="0" dirty="0" smtClean="0">
                          <a:solidFill>
                            <a:schemeClr val="tx2">
                              <a:lumMod val="50000"/>
                            </a:schemeClr>
                          </a:solidFill>
                          <a:latin typeface="TT Commons" panose="02000506040000020004" pitchFamily="50" charset="0"/>
                        </a:rPr>
                        <a:t> </a:t>
                      </a:r>
                      <a:r>
                        <a:rPr lang="es-ES_tradnl" sz="1200" baseline="0" dirty="0" err="1" smtClean="0">
                          <a:solidFill>
                            <a:schemeClr val="tx2">
                              <a:lumMod val="50000"/>
                            </a:schemeClr>
                          </a:solidFill>
                          <a:latin typeface="TT Commons" panose="02000506040000020004" pitchFamily="50" charset="0"/>
                        </a:rPr>
                        <a:t>penetration</a:t>
                      </a:r>
                      <a:r>
                        <a:rPr lang="es-ES" sz="1200" baseline="0" dirty="0" smtClean="0">
                          <a:solidFill>
                            <a:schemeClr val="tx2">
                              <a:lumMod val="50000"/>
                            </a:schemeClr>
                          </a:solidFill>
                          <a:latin typeface="TT Commons" panose="02000506040000020004" pitchFamily="50" charset="0"/>
                        </a:rPr>
                        <a:t> of other assets</a:t>
                      </a:r>
                      <a:endParaRPr lang="es-ES_tradnl" sz="1200" dirty="0">
                        <a:solidFill>
                          <a:schemeClr val="tx2">
                            <a:lumMod val="50000"/>
                          </a:schemeClr>
                        </a:solidFill>
                        <a:latin typeface="TT Commons" panose="02000506040000020004" pitchFamily="50" charset="0"/>
                      </a:endParaRPr>
                    </a:p>
                  </a:txBody>
                  <a:tcPr marL="92915" marR="92915" marT="46457" marB="46457">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ES_tradnl" sz="1200" dirty="0" smtClean="0">
                          <a:solidFill>
                            <a:schemeClr val="tx2">
                              <a:lumMod val="50000"/>
                            </a:schemeClr>
                          </a:solidFill>
                          <a:latin typeface="TT Commons" panose="02000506040000020004" pitchFamily="50" charset="0"/>
                        </a:rPr>
                        <a:t>1. Antioxidant: protects the skin from</a:t>
                      </a:r>
                      <a:r>
                        <a:rPr lang="es-ES_tradnl" sz="1200" baseline="0" dirty="0" smtClean="0">
                          <a:solidFill>
                            <a:schemeClr val="tx2">
                              <a:lumMod val="50000"/>
                            </a:schemeClr>
                          </a:solidFill>
                          <a:latin typeface="TT Commons" panose="02000506040000020004" pitchFamily="50" charset="0"/>
                        </a:rPr>
                        <a:t> free radicals</a:t>
                      </a:r>
                    </a:p>
                    <a:p>
                      <a:r>
                        <a:rPr lang="es-ES_tradnl" sz="1200" baseline="0" dirty="0" smtClean="0">
                          <a:solidFill>
                            <a:schemeClr val="tx2">
                              <a:lumMod val="50000"/>
                            </a:schemeClr>
                          </a:solidFill>
                          <a:latin typeface="TT Commons" panose="02000506040000020004" pitchFamily="50" charset="0"/>
                        </a:rPr>
                        <a:t>2. Bactericidal: creates a more</a:t>
                      </a:r>
                      <a:r>
                        <a:rPr lang="es-ES" sz="1200" baseline="0" dirty="0" err="1" smtClean="0">
                          <a:solidFill>
                            <a:schemeClr val="tx2">
                              <a:lumMod val="50000"/>
                            </a:schemeClr>
                          </a:solidFill>
                          <a:latin typeface="TT Commons" panose="02000506040000020004" pitchFamily="50" charset="0"/>
                        </a:rPr>
                        <a:t> acidic environment</a:t>
                      </a:r>
                      <a:r>
                        <a:rPr lang="es-ES" sz="1200" baseline="0" dirty="0" smtClean="0">
                          <a:solidFill>
                            <a:schemeClr val="tx2">
                              <a:lumMod val="50000"/>
                            </a:schemeClr>
                          </a:solidFill>
                          <a:latin typeface="TT Commons" panose="02000506040000020004" pitchFamily="50" charset="0"/>
                        </a:rPr>
                        <a:t> to slow down bacterial growth</a:t>
                      </a:r>
                    </a:p>
                    <a:p>
                      <a:r>
                        <a:rPr lang="es-ES" sz="1200" baseline="0" dirty="0" smtClean="0">
                          <a:solidFill>
                            <a:schemeClr val="tx2">
                              <a:lumMod val="50000"/>
                            </a:schemeClr>
                          </a:solidFill>
                          <a:latin typeface="TT Commons" panose="02000506040000020004" pitchFamily="50" charset="0"/>
                        </a:rPr>
                        <a:t>3. Inhibits the formation of tyrosinase</a:t>
                      </a:r>
                      <a:endParaRPr lang="es-ES_tradnl" sz="1200" dirty="0">
                        <a:solidFill>
                          <a:schemeClr val="tx2">
                            <a:lumMod val="50000"/>
                          </a:schemeClr>
                        </a:solidFill>
                        <a:latin typeface="TT Commons" panose="02000506040000020004" pitchFamily="50" charset="0"/>
                      </a:endParaRPr>
                    </a:p>
                  </a:txBody>
                  <a:tcPr marL="92915" marR="92915" marT="46457" marB="46457">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890190">
                <a:tc>
                  <a:txBody>
                    <a:bodyPr/>
                    <a:lstStyle/>
                    <a:p>
                      <a:r>
                        <a:rPr lang="es-ES" sz="1200" dirty="0" smtClean="0">
                          <a:solidFill>
                            <a:schemeClr val="tx2">
                              <a:lumMod val="50000"/>
                            </a:schemeClr>
                          </a:solidFill>
                          <a:latin typeface="TT Commons" panose="02000506040000020004" pitchFamily="50" charset="0"/>
                        </a:rPr>
                        <a:t>Ferulic acid</a:t>
                      </a:r>
                      <a:r>
                        <a:rPr lang="es-ES" sz="1200" baseline="0" dirty="0" smtClean="0">
                          <a:solidFill>
                            <a:schemeClr val="tx2">
                              <a:lumMod val="50000"/>
                            </a:schemeClr>
                          </a:solidFill>
                          <a:latin typeface="TT Commons" panose="02000506040000020004" pitchFamily="50" charset="0"/>
                        </a:rPr>
                        <a:t> </a:t>
                      </a:r>
                      <a:r>
                        <a:rPr lang="es-ES" sz="1200" baseline="0" dirty="0" err="1" smtClean="0">
                          <a:solidFill>
                            <a:schemeClr val="tx2">
                              <a:lumMod val="50000"/>
                            </a:schemeClr>
                          </a:solidFill>
                          <a:latin typeface="TT Commons" panose="02000506040000020004" pitchFamily="50" charset="0"/>
                        </a:rPr>
                        <a:t>3.0%</a:t>
                      </a:r>
                      <a:endParaRPr lang="es-ES_tradnl" sz="1200" dirty="0">
                        <a:solidFill>
                          <a:schemeClr val="tx2">
                            <a:lumMod val="50000"/>
                          </a:schemeClr>
                        </a:solidFill>
                        <a:latin typeface="TT Commons" panose="02000506040000020004" pitchFamily="50" charset="0"/>
                      </a:endParaRPr>
                    </a:p>
                  </a:txBody>
                  <a:tcPr marL="92915" marR="92915" marT="46457" marB="46457">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dirty="0" smtClean="0">
                          <a:solidFill>
                            <a:schemeClr val="tx2">
                              <a:lumMod val="50000"/>
                            </a:schemeClr>
                          </a:solidFill>
                          <a:latin typeface="TT Commons" panose="02000506040000020004" pitchFamily="50" charset="0"/>
                        </a:rPr>
                        <a:t>- Plant origin, derived from phenol</a:t>
                      </a:r>
                    </a:p>
                    <a:p>
                      <a:endParaRPr lang="es-ES_tradnl" sz="1200" dirty="0">
                        <a:solidFill>
                          <a:schemeClr val="tx2">
                            <a:lumMod val="50000"/>
                          </a:schemeClr>
                        </a:solidFill>
                        <a:latin typeface="TT Commons" panose="02000506040000020004" pitchFamily="50" charset="0"/>
                      </a:endParaRPr>
                    </a:p>
                  </a:txBody>
                  <a:tcPr marL="92915" marR="92915" marT="46457" marB="46457">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s-ES_tradnl" sz="1200" baseline="0" dirty="0" smtClean="0">
                          <a:solidFill>
                            <a:schemeClr val="tx2">
                              <a:lumMod val="50000"/>
                            </a:schemeClr>
                          </a:solidFill>
                          <a:latin typeface="TT Commons" panose="02000506040000020004" pitchFamily="50" charset="0"/>
                        </a:rPr>
                        <a:t>1. Antioxidant: protects the skin from free radicals and enhances the effects of vitamins C and E</a:t>
                      </a:r>
                    </a:p>
                    <a:p>
                      <a:pPr marL="0" indent="0">
                        <a:buNone/>
                      </a:pPr>
                      <a:r>
                        <a:rPr lang="es-ES_tradnl" sz="1200" baseline="0" dirty="0" smtClean="0">
                          <a:solidFill>
                            <a:schemeClr val="tx2">
                              <a:lumMod val="50000"/>
                            </a:schemeClr>
                          </a:solidFill>
                          <a:latin typeface="TT Commons" panose="02000506040000020004" pitchFamily="50" charset="0"/>
                        </a:rPr>
                        <a:t>2. Controls tyrosinase activity: clears stains</a:t>
                      </a:r>
                    </a:p>
                    <a:p>
                      <a:pPr marL="0" indent="0">
                        <a:buNone/>
                      </a:pPr>
                      <a:r>
                        <a:rPr lang="es-ES_tradnl" sz="1200" baseline="0" dirty="0" smtClean="0">
                          <a:solidFill>
                            <a:schemeClr val="tx2">
                              <a:lumMod val="50000"/>
                            </a:schemeClr>
                          </a:solidFill>
                          <a:latin typeface="TT Commons" panose="02000506040000020004" pitchFamily="50" charset="0"/>
                        </a:rPr>
                        <a:t>3. Protection against UV radiation</a:t>
                      </a:r>
                      <a:r>
                        <a:rPr lang="es-ES" sz="1200" baseline="0" dirty="0" smtClean="0">
                          <a:solidFill>
                            <a:schemeClr val="tx2">
                              <a:lumMod val="50000"/>
                            </a:schemeClr>
                          </a:solidFill>
                          <a:latin typeface="TT Commons" panose="02000506040000020004" pitchFamily="50" charset="0"/>
                        </a:rPr>
                        <a:t>, Protects Cellular DNA</a:t>
                      </a:r>
                    </a:p>
                  </a:txBody>
                  <a:tcPr marL="92915" marR="92915" marT="46457" marB="46457">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051806">
                <a:tc>
                  <a:txBody>
                    <a:bodyPr/>
                    <a:lstStyle/>
                    <a:p>
                      <a:r>
                        <a:rPr lang="es-ES_tradnl" sz="1200" dirty="0" smtClean="0">
                          <a:solidFill>
                            <a:schemeClr val="tx2">
                              <a:lumMod val="50000"/>
                            </a:schemeClr>
                          </a:solidFill>
                          <a:latin typeface="TT Commons" panose="02000506040000020004" pitchFamily="50" charset="0"/>
                        </a:rPr>
                        <a:t>Retinol</a:t>
                      </a:r>
                      <a:r>
                        <a:rPr lang="es-ES_tradnl" sz="1200" baseline="0" dirty="0" smtClean="0">
                          <a:solidFill>
                            <a:schemeClr val="tx2">
                              <a:lumMod val="50000"/>
                            </a:schemeClr>
                          </a:solidFill>
                          <a:latin typeface="TT Commons" panose="02000506040000020004" pitchFamily="50" charset="0"/>
                        </a:rPr>
                        <a:t> 0.2%</a:t>
                      </a:r>
                      <a:endParaRPr lang="es-ES_tradnl" sz="1200" dirty="0">
                        <a:solidFill>
                          <a:schemeClr val="tx2">
                            <a:lumMod val="50000"/>
                          </a:schemeClr>
                        </a:solidFill>
                        <a:latin typeface="TT Commons" panose="02000506040000020004" pitchFamily="50" charset="0"/>
                      </a:endParaRPr>
                    </a:p>
                  </a:txBody>
                  <a:tcPr marL="92915" marR="92915" marT="46457" marB="46457">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ES_tradnl" sz="1200" dirty="0" smtClean="0">
                          <a:solidFill>
                            <a:schemeClr val="tx2">
                              <a:lumMod val="50000"/>
                            </a:schemeClr>
                          </a:solidFill>
                          <a:latin typeface="TT Commons" panose="02000506040000020004" pitchFamily="50" charset="0"/>
                        </a:rPr>
                        <a:t>- </a:t>
                      </a:r>
                      <a:r>
                        <a:rPr lang="es-ES_tradnl" sz="1200" dirty="0" err="1" smtClean="0">
                          <a:solidFill>
                            <a:schemeClr val="tx2">
                              <a:lumMod val="50000"/>
                            </a:schemeClr>
                          </a:solidFill>
                          <a:latin typeface="TT Commons" panose="02000506040000020004" pitchFamily="50" charset="0"/>
                        </a:rPr>
                        <a:t>Retinoid</a:t>
                      </a:r>
                      <a:r>
                        <a:rPr lang="es-ES_tradnl" sz="1200" dirty="0" smtClean="0">
                          <a:solidFill>
                            <a:schemeClr val="tx2">
                              <a:lumMod val="50000"/>
                            </a:schemeClr>
                          </a:solidFill>
                          <a:latin typeface="TT Commons" panose="02000506040000020004" pitchFamily="50" charset="0"/>
                        </a:rPr>
                        <a:t> precursor of</a:t>
                      </a:r>
                      <a:r>
                        <a:rPr lang="es-ES" sz="1200" dirty="0" smtClean="0">
                          <a:solidFill>
                            <a:schemeClr val="tx2">
                              <a:lumMod val="50000"/>
                            </a:schemeClr>
                          </a:solidFill>
                          <a:latin typeface="TT Commons" panose="02000506040000020004" pitchFamily="50" charset="0"/>
                        </a:rPr>
                        <a:t> retinoic acid</a:t>
                      </a:r>
                      <a:endParaRPr lang="es-ES_tradnl" sz="1200" dirty="0">
                        <a:solidFill>
                          <a:schemeClr val="tx2">
                            <a:lumMod val="50000"/>
                          </a:schemeClr>
                        </a:solidFill>
                        <a:latin typeface="TT Commons" panose="02000506040000020004" pitchFamily="50" charset="0"/>
                      </a:endParaRPr>
                    </a:p>
                  </a:txBody>
                  <a:tcPr marL="92915" marR="92915" marT="46457" marB="46457">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ES_tradnl" sz="1200" dirty="0" smtClean="0">
                          <a:solidFill>
                            <a:schemeClr val="tx2">
                              <a:lumMod val="50000"/>
                            </a:schemeClr>
                          </a:solidFill>
                          <a:latin typeface="TT Commons" panose="02000506040000020004" pitchFamily="50" charset="0"/>
                        </a:rPr>
                        <a:t>1.</a:t>
                      </a:r>
                      <a:r>
                        <a:rPr lang="es-ES_tradnl" sz="1200" baseline="0" dirty="0" smtClean="0">
                          <a:solidFill>
                            <a:schemeClr val="tx2">
                              <a:lumMod val="50000"/>
                            </a:schemeClr>
                          </a:solidFill>
                          <a:latin typeface="TT Commons" panose="02000506040000020004" pitchFamily="50" charset="0"/>
                        </a:rPr>
                        <a:t> Normalizes keratinization:</a:t>
                      </a:r>
                      <a:r>
                        <a:rPr lang="es-ES_tradnl" sz="1200" baseline="0" dirty="0" err="1" smtClean="0">
                          <a:solidFill>
                            <a:schemeClr val="tx2">
                              <a:lumMod val="50000"/>
                            </a:schemeClr>
                          </a:solidFill>
                          <a:latin typeface="TT Commons" panose="02000506040000020004" pitchFamily="50" charset="0"/>
                        </a:rPr>
                        <a:t> Improves the appearance and quality of the skin.</a:t>
                      </a:r>
                    </a:p>
                    <a:p>
                      <a:r>
                        <a:rPr lang="es-ES_tradnl" sz="1200" dirty="0" smtClean="0">
                          <a:solidFill>
                            <a:schemeClr val="tx2">
                              <a:lumMod val="50000"/>
                            </a:schemeClr>
                          </a:solidFill>
                          <a:latin typeface="TT Commons" panose="02000506040000020004" pitchFamily="50" charset="0"/>
                        </a:rPr>
                        <a:t>2. Stimulates collagen synthesis</a:t>
                      </a:r>
                      <a:r>
                        <a:rPr lang="es-ES" sz="1200" dirty="0" err="1" smtClean="0">
                          <a:solidFill>
                            <a:schemeClr val="tx2">
                              <a:lumMod val="50000"/>
                            </a:schemeClr>
                          </a:solidFill>
                          <a:latin typeface="TT Commons" panose="02000506040000020004" pitchFamily="50" charset="0"/>
                        </a:rPr>
                        <a:t>: decreases</a:t>
                      </a:r>
                      <a:r>
                        <a:rPr lang="es-ES" sz="1200" dirty="0" smtClean="0">
                          <a:solidFill>
                            <a:schemeClr val="tx2">
                              <a:lumMod val="50000"/>
                            </a:schemeClr>
                          </a:solidFill>
                          <a:latin typeface="TT Commons" panose="02000506040000020004" pitchFamily="50" charset="0"/>
                        </a:rPr>
                        <a:t> the</a:t>
                      </a:r>
                      <a:r>
                        <a:rPr lang="es-ES_tradnl" sz="1200" dirty="0" smtClean="0">
                          <a:solidFill>
                            <a:schemeClr val="tx2">
                              <a:lumMod val="50000"/>
                            </a:schemeClr>
                          </a:solidFill>
                          <a:latin typeface="TT Commons" panose="02000506040000020004" pitchFamily="50" charset="0"/>
                        </a:rPr>
                        <a:t> depth of wrinkles</a:t>
                      </a:r>
                    </a:p>
                    <a:p>
                      <a:r>
                        <a:rPr lang="es-ES_tradnl" sz="1200" baseline="0" dirty="0" smtClean="0">
                          <a:solidFill>
                            <a:schemeClr val="tx2">
                              <a:lumMod val="50000"/>
                            </a:schemeClr>
                          </a:solidFill>
                          <a:latin typeface="TT Commons" panose="02000506040000020004" pitchFamily="50" charset="0"/>
                        </a:rPr>
                        <a:t>3. Normalizes melanocyte activity:</a:t>
                      </a:r>
                      <a:r>
                        <a:rPr lang="es-ES_tradnl" sz="1200" baseline="0" dirty="0" err="1" smtClean="0">
                          <a:solidFill>
                            <a:schemeClr val="tx2">
                              <a:lumMod val="50000"/>
                            </a:schemeClr>
                          </a:solidFill>
                          <a:latin typeface="TT Commons" panose="02000506040000020004" pitchFamily="50" charset="0"/>
                        </a:rPr>
                        <a:t> clears stains</a:t>
                      </a:r>
                      <a:endParaRPr lang="es-ES_tradnl" sz="1200" dirty="0">
                        <a:solidFill>
                          <a:schemeClr val="tx2">
                            <a:lumMod val="50000"/>
                          </a:schemeClr>
                        </a:solidFill>
                        <a:latin typeface="TT Commons" panose="02000506040000020004" pitchFamily="50" charset="0"/>
                      </a:endParaRPr>
                    </a:p>
                  </a:txBody>
                  <a:tcPr marL="92915" marR="92915" marT="46457" marB="46457">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5" name="Título 8"/>
          <p:cNvSpPr>
            <a:spLocks noGrp="1"/>
          </p:cNvSpPr>
          <p:nvPr>
            <p:ph type="title"/>
          </p:nvPr>
        </p:nvSpPr>
        <p:spPr>
          <a:xfrm>
            <a:off x="698500" y="398871"/>
            <a:ext cx="3514104" cy="424732"/>
          </a:xfrm>
        </p:spPr>
        <p:txBody>
          <a:bodyPr/>
          <a:lstStyle/>
          <a:p>
            <a:pPr algn="l" rtl="0"/>
            <a:r>
              <a:rPr lang="es-ES" sz="2400" spc="300" dirty="0" smtClean="0">
                <a:latin typeface="Bebas Neue Regular" panose="00000500000000000000" pitchFamily="50" charset="0"/>
              </a:rPr>
              <a:t>CORRECTIVE PEEL DERMIC+</a:t>
            </a:r>
            <a:endParaRPr lang="es-ES" sz="2400" spc="300" dirty="0">
              <a:latin typeface="Bebas Neue Regular" panose="00000500000000000000" pitchFamily="50" charset="0"/>
            </a:endParaRPr>
          </a:p>
        </p:txBody>
      </p:sp>
      <p:pic>
        <p:nvPicPr>
          <p:cNvPr id="4" name="Imagen 3" descr="1.jpg"/>
          <p:cNvPicPr>
            <a:picLocks noChangeAspect="1"/>
          </p:cNvPicPr>
          <p:nvPr/>
        </p:nvPicPr>
        <p:blipFill>
          <a:blip r:embed="rId2" cstate="print"/>
          <a:stretch>
            <a:fillRect/>
          </a:stretch>
        </p:blipFill>
        <p:spPr>
          <a:xfrm>
            <a:off x="9035064" y="912490"/>
            <a:ext cx="1124936" cy="1071947"/>
          </a:xfrm>
          <a:prstGeom prst="rect">
            <a:avLst/>
          </a:prstGeom>
        </p:spPr>
      </p:pic>
    </p:spTree>
    <p:extLst>
      <p:ext uri="{BB962C8B-B14F-4D97-AF65-F5344CB8AC3E}">
        <p14:creationId xmlns:p14="http://schemas.microsoft.com/office/powerpoint/2010/main" val="189745196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570149" y="1467108"/>
            <a:ext cx="4080453" cy="2554545"/>
          </a:xfrm>
          <a:prstGeom prst="rect">
            <a:avLst/>
          </a:prstGeom>
          <a:noFill/>
        </p:spPr>
        <p:txBody>
          <a:bodyPr wrap="square" rtlCol="0">
            <a:spAutoFit/>
          </a:bodyPr>
          <a:lstStyle/>
          <a:p>
            <a:pPr>
              <a:buClr>
                <a:srgbClr val="000000"/>
              </a:buClr>
              <a:buSzPct val="100000"/>
              <a:defRPr/>
            </a:pPr>
            <a:r>
              <a:rPr lang="es-ES" sz="1600" dirty="0">
                <a:latin typeface="TT Commons" panose="02000506040000020004" pitchFamily="50" charset="0"/>
                <a:ea typeface="MS Gothic" panose="020B0609070205080204" pitchFamily="49" charset="-128"/>
                <a:cs typeface="Avenir LT Std 35 Light"/>
              </a:rPr>
              <a:t>Glycolic </a:t>
            </a:r>
            <a:r>
              <a:rPr lang="es-ES" sz="1600" dirty="0" err="1">
                <a:latin typeface="TT Commons" panose="02000506040000020004" pitchFamily="50" charset="0"/>
                <a:ea typeface="MS Gothic" panose="020B0609070205080204" pitchFamily="49" charset="-128"/>
                <a:cs typeface="Avenir LT Std 35 Light"/>
              </a:rPr>
              <a:t>acid</a:t>
            </a:r>
            <a:r>
              <a:rPr lang="es-ES" sz="1600" dirty="0">
                <a:latin typeface="TT Commons" panose="02000506040000020004" pitchFamily="50" charset="0"/>
                <a:ea typeface="MS Gothic" panose="020B0609070205080204" pitchFamily="49" charset="-128"/>
                <a:cs typeface="Avenir LT Std 35 Light"/>
              </a:rPr>
              <a:t> </a:t>
            </a:r>
            <a:r>
              <a:rPr lang="es-ES" sz="1600" dirty="0" smtClean="0">
                <a:latin typeface="TT Commons" panose="02000506040000020004" pitchFamily="50" charset="0"/>
                <a:ea typeface="MS Gothic" panose="020B0609070205080204" pitchFamily="49" charset="-128"/>
                <a:cs typeface="Avenir LT Std 35 Light"/>
              </a:rPr>
              <a:t>7,5 </a:t>
            </a:r>
            <a:r>
              <a:rPr lang="es-ES" sz="1600" dirty="0">
                <a:latin typeface="TT Commons" panose="02000506040000020004" pitchFamily="50" charset="0"/>
                <a:ea typeface="MS Gothic" panose="020B0609070205080204" pitchFamily="49" charset="-128"/>
                <a:cs typeface="Avenir LT Std 35 Light"/>
              </a:rPr>
              <a:t>%</a:t>
            </a:r>
          </a:p>
          <a:p>
            <a:pPr>
              <a:buClr>
                <a:srgbClr val="000000"/>
              </a:buClr>
              <a:buSzPct val="100000"/>
              <a:defRPr/>
            </a:pPr>
            <a:r>
              <a:rPr lang="es-ES" sz="1600" dirty="0">
                <a:latin typeface="TT Commons" panose="02000506040000020004" pitchFamily="50" charset="0"/>
                <a:ea typeface="MS Gothic" panose="020B0609070205080204" pitchFamily="49" charset="-128"/>
                <a:cs typeface="Avenir LT Std 35 Light"/>
              </a:rPr>
              <a:t>Lactic acid 2,5 %</a:t>
            </a:r>
          </a:p>
          <a:p>
            <a:pPr>
              <a:buClr>
                <a:srgbClr val="000000"/>
              </a:buClr>
              <a:buSzPct val="100000"/>
              <a:defRPr/>
            </a:pPr>
            <a:r>
              <a:rPr lang="es-ES_tradnl" sz="1600" dirty="0">
                <a:latin typeface="TT Commons" panose="02000506040000020004" pitchFamily="50" charset="0"/>
                <a:ea typeface="MS Gothic" panose="020B0609070205080204" pitchFamily="49" charset="-128"/>
                <a:cs typeface="Avenir LT Std 35 Light"/>
              </a:rPr>
              <a:t>Ferulic acid</a:t>
            </a:r>
            <a:r>
              <a:rPr lang="es-ES_tradnl" sz="1600" dirty="0" err="1">
                <a:latin typeface="TT Commons" panose="02000506040000020004" pitchFamily="50" charset="0"/>
                <a:ea typeface="MS Gothic" panose="020B0609070205080204" pitchFamily="49" charset="-128"/>
                <a:cs typeface="Avenir LT Std 35 Light"/>
              </a:rPr>
              <a:t> 2,5 %</a:t>
            </a:r>
          </a:p>
          <a:p>
            <a:pPr>
              <a:buClr>
                <a:srgbClr val="000000"/>
              </a:buClr>
              <a:buSzPct val="100000"/>
              <a:defRPr/>
            </a:pPr>
            <a:r>
              <a:rPr lang="es-ES_tradnl" sz="1600" dirty="0" err="1" smtClean="0">
                <a:latin typeface="TT Commons" panose="02000506040000020004" pitchFamily="50" charset="0"/>
                <a:ea typeface="MS Gothic" panose="020B0609070205080204" pitchFamily="49" charset="-128"/>
                <a:cs typeface="Avenir LT Std 35 Light"/>
              </a:rPr>
              <a:t>Niacinamide</a:t>
            </a:r>
            <a:r>
              <a:rPr lang="es-ES_tradnl" sz="1600" dirty="0" smtClean="0">
                <a:latin typeface="TT Commons" panose="02000506040000020004" pitchFamily="50" charset="0"/>
                <a:ea typeface="MS Gothic" panose="020B0609070205080204" pitchFamily="49" charset="-128"/>
                <a:cs typeface="Avenir LT Std 35 Light"/>
              </a:rPr>
              <a:t> 2%</a:t>
            </a:r>
          </a:p>
          <a:p>
            <a:pPr>
              <a:buClr>
                <a:srgbClr val="000000"/>
              </a:buClr>
              <a:buSzPct val="100000"/>
              <a:defRPr/>
            </a:pPr>
            <a:r>
              <a:rPr lang="es-ES_tradnl" sz="1600" dirty="0" err="1" smtClean="0">
                <a:latin typeface="TT Commons" panose="02000506040000020004" pitchFamily="50" charset="0"/>
                <a:ea typeface="MS Gothic" panose="020B0609070205080204" pitchFamily="49" charset="-128"/>
                <a:cs typeface="Avenir LT Std 35 Light"/>
              </a:rPr>
              <a:t>Tranexamic</a:t>
            </a:r>
            <a:r>
              <a:rPr lang="es-ES_tradnl" sz="1600" dirty="0" smtClean="0">
                <a:latin typeface="TT Commons" panose="02000506040000020004" pitchFamily="50" charset="0"/>
                <a:ea typeface="MS Gothic" panose="020B0609070205080204" pitchFamily="49" charset="-128"/>
                <a:cs typeface="Avenir LT Std 35 Light"/>
              </a:rPr>
              <a:t> </a:t>
            </a:r>
            <a:r>
              <a:rPr lang="es-ES_tradnl" sz="1600" dirty="0" err="1" smtClean="0">
                <a:latin typeface="TT Commons" panose="02000506040000020004" pitchFamily="50" charset="0"/>
                <a:ea typeface="MS Gothic" panose="020B0609070205080204" pitchFamily="49" charset="-128"/>
                <a:cs typeface="Avenir LT Std 35 Light"/>
              </a:rPr>
              <a:t>acid</a:t>
            </a:r>
            <a:r>
              <a:rPr lang="es-ES_tradnl" sz="1600" dirty="0" smtClean="0">
                <a:latin typeface="TT Commons" panose="02000506040000020004" pitchFamily="50" charset="0"/>
                <a:ea typeface="MS Gothic" panose="020B0609070205080204" pitchFamily="49" charset="-128"/>
                <a:cs typeface="Avenir LT Std 35 Light"/>
              </a:rPr>
              <a:t> 2%</a:t>
            </a:r>
            <a:endParaRPr lang="es-ES_tradnl" sz="1600" dirty="0">
              <a:latin typeface="TT Commons" panose="02000506040000020004" pitchFamily="50" charset="0"/>
              <a:ea typeface="MS Gothic" panose="020B0609070205080204" pitchFamily="49" charset="-128"/>
              <a:cs typeface="Avenir LT Std 35 Light"/>
            </a:endParaRPr>
          </a:p>
          <a:p>
            <a:pPr>
              <a:buClr>
                <a:srgbClr val="000000"/>
              </a:buClr>
              <a:buSzPct val="100000"/>
              <a:defRPr/>
            </a:pPr>
            <a:r>
              <a:rPr lang="es-ES_tradnl" sz="1600" dirty="0">
                <a:latin typeface="TT Commons" panose="02000506040000020004" pitchFamily="50" charset="0"/>
                <a:ea typeface="MS Gothic" panose="020B0609070205080204" pitchFamily="49" charset="-128"/>
                <a:cs typeface="Avenir LT Std 35 Light"/>
              </a:rPr>
              <a:t>4,n-butylresorcinol </a:t>
            </a:r>
            <a:r>
              <a:rPr lang="es-ES_tradnl" sz="1600" dirty="0" smtClean="0">
                <a:latin typeface="TT Commons" panose="02000506040000020004" pitchFamily="50" charset="0"/>
                <a:ea typeface="MS Gothic" panose="020B0609070205080204" pitchFamily="49" charset="-128"/>
                <a:cs typeface="Avenir LT Std 35 Light"/>
              </a:rPr>
              <a:t>1 </a:t>
            </a:r>
            <a:r>
              <a:rPr lang="es-ES_tradnl" sz="1600" dirty="0">
                <a:latin typeface="TT Commons" panose="02000506040000020004" pitchFamily="50" charset="0"/>
                <a:ea typeface="MS Gothic" panose="020B0609070205080204" pitchFamily="49" charset="-128"/>
                <a:cs typeface="Avenir LT Std 35 Light"/>
              </a:rPr>
              <a:t>%</a:t>
            </a:r>
          </a:p>
          <a:p>
            <a:pPr>
              <a:buClr>
                <a:srgbClr val="000000"/>
              </a:buClr>
              <a:buSzPct val="100000"/>
              <a:defRPr/>
            </a:pPr>
            <a:r>
              <a:rPr lang="es-ES_tradnl" sz="1600" dirty="0" err="1">
                <a:latin typeface="TT Commons" panose="02000506040000020004" pitchFamily="50" charset="0"/>
                <a:ea typeface="MS Gothic" panose="020B0609070205080204" pitchFamily="49" charset="-128"/>
                <a:cs typeface="Avenir LT Std 35 Light"/>
              </a:rPr>
              <a:t>Undecineloil</a:t>
            </a:r>
            <a:r>
              <a:rPr lang="es-ES_tradnl" sz="1600" dirty="0">
                <a:latin typeface="TT Commons" panose="02000506040000020004" pitchFamily="50" charset="0"/>
                <a:ea typeface="MS Gothic" panose="020B0609070205080204" pitchFamily="49" charset="-128"/>
                <a:cs typeface="Avenir LT Std 35 Light"/>
              </a:rPr>
              <a:t> </a:t>
            </a:r>
            <a:r>
              <a:rPr lang="es-ES_tradnl" sz="1600" dirty="0" err="1">
                <a:latin typeface="TT Commons" panose="02000506040000020004" pitchFamily="50" charset="0"/>
                <a:ea typeface="MS Gothic" panose="020B0609070205080204" pitchFamily="49" charset="-128"/>
                <a:cs typeface="Avenir LT Std 35 Light"/>
              </a:rPr>
              <a:t>phenylalanine</a:t>
            </a:r>
            <a:r>
              <a:rPr lang="es-ES_tradnl" sz="1600" dirty="0">
                <a:latin typeface="TT Commons" panose="02000506040000020004" pitchFamily="50" charset="0"/>
                <a:ea typeface="MS Gothic" panose="020B0609070205080204" pitchFamily="49" charset="-128"/>
                <a:cs typeface="Avenir LT Std 35 Light"/>
              </a:rPr>
              <a:t> </a:t>
            </a:r>
            <a:r>
              <a:rPr lang="es-ES_tradnl" sz="1600" dirty="0" smtClean="0">
                <a:latin typeface="TT Commons" panose="02000506040000020004" pitchFamily="50" charset="0"/>
                <a:ea typeface="MS Gothic" panose="020B0609070205080204" pitchFamily="49" charset="-128"/>
                <a:cs typeface="Avenir LT Std 35 Light"/>
              </a:rPr>
              <a:t>1,5 </a:t>
            </a:r>
            <a:r>
              <a:rPr lang="es-ES_tradnl" sz="1600" dirty="0">
                <a:latin typeface="TT Commons" panose="02000506040000020004" pitchFamily="50" charset="0"/>
                <a:ea typeface="MS Gothic" panose="020B0609070205080204" pitchFamily="49" charset="-128"/>
                <a:cs typeface="Avenir LT Std 35 Light"/>
              </a:rPr>
              <a:t>%</a:t>
            </a:r>
          </a:p>
          <a:p>
            <a:pPr>
              <a:buClr>
                <a:srgbClr val="000000"/>
              </a:buClr>
              <a:buSzPct val="100000"/>
              <a:defRPr/>
            </a:pPr>
            <a:endParaRPr lang="es-ES_tradnl" sz="1600" dirty="0">
              <a:latin typeface="TT Commons" panose="02000506040000020004" pitchFamily="50" charset="0"/>
              <a:ea typeface="MS Gothic" panose="020B0609070205080204" pitchFamily="49" charset="-128"/>
              <a:cs typeface="Avenir LT Std 35 Light"/>
            </a:endParaRPr>
          </a:p>
          <a:p>
            <a:pPr>
              <a:buClr>
                <a:srgbClr val="000000"/>
              </a:buClr>
              <a:buSzPct val="100000"/>
              <a:defRPr/>
            </a:pPr>
            <a:r>
              <a:rPr lang="es-ES_tradnl" sz="1600" dirty="0">
                <a:latin typeface="TT Commons" panose="02000506040000020004" pitchFamily="50" charset="0"/>
                <a:ea typeface="MS Gothic" panose="020B0609070205080204" pitchFamily="49" charset="-128"/>
                <a:cs typeface="Avenir LT Std 35 Light"/>
              </a:rPr>
              <a:t>GEL texture</a:t>
            </a:r>
          </a:p>
          <a:p>
            <a:pPr>
              <a:buClr>
                <a:srgbClr val="000000"/>
              </a:buClr>
              <a:buSzPct val="100000"/>
              <a:defRPr/>
            </a:pPr>
            <a:r>
              <a:rPr lang="es-ES_tradnl" sz="1600" dirty="0">
                <a:latin typeface="TT Commons" panose="02000506040000020004" pitchFamily="50" charset="0"/>
                <a:ea typeface="MS Gothic" panose="020B0609070205080204" pitchFamily="49" charset="-128"/>
                <a:cs typeface="Avenir LT Std 35 Light"/>
              </a:rPr>
              <a:t>pH=3,5</a:t>
            </a:r>
          </a:p>
        </p:txBody>
      </p:sp>
      <p:sp>
        <p:nvSpPr>
          <p:cNvPr id="9" name="Rectángulo 8"/>
          <p:cNvSpPr/>
          <p:nvPr/>
        </p:nvSpPr>
        <p:spPr>
          <a:xfrm>
            <a:off x="4393216" y="1272529"/>
            <a:ext cx="4497413" cy="2749123"/>
          </a:xfrm>
          <a:prstGeom prst="rect">
            <a:avLst/>
          </a:prstGeom>
          <a:noFill/>
          <a:ln w="44450">
            <a:solidFill>
              <a:srgbClr val="9B1E5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2000"/>
          </a:p>
        </p:txBody>
      </p:sp>
      <p:sp>
        <p:nvSpPr>
          <p:cNvPr id="15" name="Rectángulo 14"/>
          <p:cNvSpPr/>
          <p:nvPr/>
        </p:nvSpPr>
        <p:spPr>
          <a:xfrm>
            <a:off x="4393216" y="4363292"/>
            <a:ext cx="4497413" cy="778759"/>
          </a:xfrm>
          <a:prstGeom prst="rect">
            <a:avLst/>
          </a:prstGeom>
          <a:noFill/>
          <a:ln w="44450">
            <a:solidFill>
              <a:srgbClr val="9B1E5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2000"/>
          </a:p>
        </p:txBody>
      </p:sp>
      <p:sp>
        <p:nvSpPr>
          <p:cNvPr id="16" name="CuadroTexto 15"/>
          <p:cNvSpPr txBox="1"/>
          <p:nvPr/>
        </p:nvSpPr>
        <p:spPr>
          <a:xfrm>
            <a:off x="4441677" y="4363293"/>
            <a:ext cx="4400489" cy="830997"/>
          </a:xfrm>
          <a:prstGeom prst="rect">
            <a:avLst/>
          </a:prstGeom>
          <a:noFill/>
        </p:spPr>
        <p:txBody>
          <a:bodyPr wrap="square" rtlCol="0">
            <a:spAutoFit/>
          </a:bodyPr>
          <a:lstStyle/>
          <a:p>
            <a:r>
              <a:rPr lang="es-ES_tradnl" sz="1600" dirty="0">
                <a:latin typeface="TT Commons" panose="02000506040000020004" pitchFamily="50" charset="0"/>
              </a:rPr>
              <a:t>Its</a:t>
            </a:r>
            <a:r>
              <a:rPr lang="es-ES_tradnl" sz="1600" dirty="0" err="1">
                <a:latin typeface="TT Commons" panose="02000506040000020004" pitchFamily="50" charset="0"/>
              </a:rPr>
              <a:t> combination</a:t>
            </a:r>
            <a:r>
              <a:rPr lang="es-ES" sz="1600" dirty="0">
                <a:latin typeface="TT Commons" panose="02000506040000020004" pitchFamily="50" charset="0"/>
              </a:rPr>
              <a:t> of acids allows in a specialized way</a:t>
            </a:r>
            <a:r>
              <a:rPr lang="es-ES_tradnl" sz="1600" dirty="0">
                <a:latin typeface="TT Commons" panose="02000506040000020004" pitchFamily="50" charset="0"/>
              </a:rPr>
              <a:t> to lighten stains, improve tonality and uniformity.</a:t>
            </a:r>
          </a:p>
        </p:txBody>
      </p:sp>
      <p:sp>
        <p:nvSpPr>
          <p:cNvPr id="11" name="Título 8"/>
          <p:cNvSpPr>
            <a:spLocks noGrp="1"/>
          </p:cNvSpPr>
          <p:nvPr>
            <p:ph type="title"/>
          </p:nvPr>
        </p:nvSpPr>
        <p:spPr>
          <a:xfrm>
            <a:off x="698500" y="398871"/>
            <a:ext cx="3445174" cy="424732"/>
          </a:xfrm>
        </p:spPr>
        <p:txBody>
          <a:bodyPr/>
          <a:lstStyle/>
          <a:p>
            <a:pPr algn="l" rtl="0"/>
            <a:r>
              <a:rPr lang="es-ES" sz="2400" spc="300" dirty="0" smtClean="0">
                <a:latin typeface="Bebas Neue Regular" panose="00000500000000000000" pitchFamily="50" charset="0"/>
              </a:rPr>
              <a:t>LIGHTENING PEEL DERMIC+</a:t>
            </a:r>
            <a:endParaRPr lang="es-ES" sz="2400" spc="300" dirty="0">
              <a:latin typeface="Bebas Neue Regular" panose="00000500000000000000" pitchFamily="50" charset="0"/>
            </a:endParaRPr>
          </a:p>
        </p:txBody>
      </p:sp>
      <p:pic>
        <p:nvPicPr>
          <p:cNvPr id="7" name="Imagen 7" descr="ATACHE_Dermic+_INTENSIFIERsupreme_FondoTransparente.png"/>
          <p:cNvPicPr>
            <a:picLocks noChangeAspect="1"/>
          </p:cNvPicPr>
          <p:nvPr/>
        </p:nvPicPr>
        <p:blipFill>
          <a:blip r:embed="rId2" cstate="print"/>
          <a:stretch>
            <a:fillRect/>
          </a:stretch>
        </p:blipFill>
        <p:spPr>
          <a:xfrm>
            <a:off x="2087372" y="1589847"/>
            <a:ext cx="1902612" cy="5174340"/>
          </a:xfrm>
          <a:prstGeom prst="rect">
            <a:avLst/>
          </a:prstGeom>
        </p:spPr>
      </p:pic>
      <p:pic>
        <p:nvPicPr>
          <p:cNvPr id="10" name="Imagen 9" descr="3.jpg"/>
          <p:cNvPicPr>
            <a:picLocks noChangeAspect="1"/>
          </p:cNvPicPr>
          <p:nvPr/>
        </p:nvPicPr>
        <p:blipFill>
          <a:blip r:embed="rId3" cstate="print"/>
          <a:stretch>
            <a:fillRect/>
          </a:stretch>
        </p:blipFill>
        <p:spPr>
          <a:xfrm>
            <a:off x="8973223" y="1003201"/>
            <a:ext cx="1186777" cy="1114722"/>
          </a:xfrm>
          <a:prstGeom prst="rect">
            <a:avLst/>
          </a:prstGeom>
        </p:spPr>
      </p:pic>
      <p:pic>
        <p:nvPicPr>
          <p:cNvPr id="12" name="Imagen 11" descr="DERMIC+_LIGHTENING_FondoTRANSPARENTE.png"/>
          <p:cNvPicPr>
            <a:picLocks noChangeAspect="1"/>
          </p:cNvPicPr>
          <p:nvPr/>
        </p:nvPicPr>
        <p:blipFill>
          <a:blip r:embed="rId4" cstate="print"/>
          <a:stretch>
            <a:fillRect/>
          </a:stretch>
        </p:blipFill>
        <p:spPr>
          <a:xfrm>
            <a:off x="35085" y="1560562"/>
            <a:ext cx="3003592" cy="5605462"/>
          </a:xfrm>
          <a:prstGeom prst="rect">
            <a:avLst/>
          </a:prstGeom>
        </p:spPr>
      </p:pic>
    </p:spTree>
    <p:extLst>
      <p:ext uri="{BB962C8B-B14F-4D97-AF65-F5344CB8AC3E}">
        <p14:creationId xmlns:p14="http://schemas.microsoft.com/office/powerpoint/2010/main" val="15147555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752863161"/>
              </p:ext>
            </p:extLst>
          </p:nvPr>
        </p:nvGraphicFramePr>
        <p:xfrm>
          <a:off x="614388" y="1003084"/>
          <a:ext cx="8282035" cy="4015520"/>
        </p:xfrm>
        <a:graphic>
          <a:graphicData uri="http://schemas.openxmlformats.org/drawingml/2006/table">
            <a:tbl>
              <a:tblPr firstRow="1" bandRow="1">
                <a:tableStyleId>{5C22544A-7EE6-4342-B048-85BDC9FD1C3A}</a:tableStyleId>
              </a:tblPr>
              <a:tblGrid>
                <a:gridCol w="1269021">
                  <a:extLst>
                    <a:ext uri="{9D8B030D-6E8A-4147-A177-3AD203B41FA5}">
                      <a16:colId xmlns:a16="http://schemas.microsoft.com/office/drawing/2014/main" val="20000"/>
                    </a:ext>
                  </a:extLst>
                </a:gridCol>
                <a:gridCol w="2938786">
                  <a:extLst>
                    <a:ext uri="{9D8B030D-6E8A-4147-A177-3AD203B41FA5}">
                      <a16:colId xmlns:a16="http://schemas.microsoft.com/office/drawing/2014/main" val="20001"/>
                    </a:ext>
                  </a:extLst>
                </a:gridCol>
                <a:gridCol w="4074228">
                  <a:extLst>
                    <a:ext uri="{9D8B030D-6E8A-4147-A177-3AD203B41FA5}">
                      <a16:colId xmlns:a16="http://schemas.microsoft.com/office/drawing/2014/main" val="20002"/>
                    </a:ext>
                  </a:extLst>
                </a:gridCol>
              </a:tblGrid>
              <a:tr h="302955">
                <a:tc>
                  <a:txBody>
                    <a:bodyPr/>
                    <a:lstStyle/>
                    <a:p>
                      <a:pPr algn="ctr"/>
                      <a:r>
                        <a:rPr lang="es-ES" sz="1500" dirty="0" smtClean="0">
                          <a:latin typeface="TT Commons" panose="02000506040000020004" pitchFamily="50" charset="0"/>
                        </a:rPr>
                        <a:t>ACID</a:t>
                      </a:r>
                      <a:endParaRPr lang="es-ES_tradnl" sz="1500" dirty="0">
                        <a:latin typeface="TT Commons" panose="02000506040000020004" pitchFamily="50" charset="0"/>
                      </a:endParaRPr>
                    </a:p>
                  </a:txBody>
                  <a:tcPr marL="85459" marR="85459" marT="42729" marB="42729">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s-ES" sz="1500" dirty="0" smtClean="0">
                          <a:latin typeface="TT Commons" panose="02000506040000020004" pitchFamily="50" charset="0"/>
                        </a:rPr>
                        <a:t>FEATURES</a:t>
                      </a:r>
                      <a:endParaRPr lang="es-ES_tradnl" sz="1500" dirty="0">
                        <a:latin typeface="TT Commons" panose="02000506040000020004" pitchFamily="50" charset="0"/>
                      </a:endParaRPr>
                    </a:p>
                  </a:txBody>
                  <a:tcPr marL="85459" marR="85459" marT="42729" marB="42729">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s-ES_tradnl" sz="1500" dirty="0" smtClean="0">
                          <a:latin typeface="TT Commons" panose="02000506040000020004" pitchFamily="50" charset="0"/>
                        </a:rPr>
                        <a:t>EFFECT</a:t>
                      </a:r>
                      <a:endParaRPr lang="es-ES_tradnl" sz="1500" dirty="0">
                        <a:latin typeface="TT Commons" panose="02000506040000020004" pitchFamily="50" charset="0"/>
                      </a:endParaRPr>
                    </a:p>
                  </a:txBody>
                  <a:tcPr marL="85459" marR="85459" marT="42729" marB="42729">
                    <a:lnL w="635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0"/>
                  </a:ext>
                </a:extLst>
              </a:tr>
              <a:tr h="729290">
                <a:tc>
                  <a:txBody>
                    <a:bodyPr/>
                    <a:lstStyle/>
                    <a:p>
                      <a:r>
                        <a:rPr lang="es-ES" sz="1100" dirty="0" smtClean="0">
                          <a:solidFill>
                            <a:schemeClr val="tx2">
                              <a:lumMod val="50000"/>
                            </a:schemeClr>
                          </a:solidFill>
                          <a:latin typeface="TT Commons" panose="02000506040000020004" pitchFamily="50" charset="0"/>
                        </a:rPr>
                        <a:t>Glycolic</a:t>
                      </a:r>
                      <a:r>
                        <a:rPr lang="es-ES" sz="1100" dirty="0" err="1" smtClean="0">
                          <a:solidFill>
                            <a:schemeClr val="tx2">
                              <a:lumMod val="50000"/>
                            </a:schemeClr>
                          </a:solidFill>
                          <a:latin typeface="TT Commons" panose="02000506040000020004" pitchFamily="50" charset="0"/>
                        </a:rPr>
                        <a:t> acid</a:t>
                      </a:r>
                      <a:endParaRPr lang="es-ES" sz="1100" dirty="0" smtClean="0">
                        <a:solidFill>
                          <a:schemeClr val="tx2">
                            <a:lumMod val="50000"/>
                          </a:schemeClr>
                        </a:solidFill>
                        <a:latin typeface="TT Commons" panose="02000506040000020004" pitchFamily="50" charset="0"/>
                      </a:endParaRPr>
                    </a:p>
                    <a:p>
                      <a:r>
                        <a:rPr lang="es-ES" sz="1100" dirty="0" smtClean="0">
                          <a:solidFill>
                            <a:schemeClr val="tx2">
                              <a:lumMod val="50000"/>
                            </a:schemeClr>
                          </a:solidFill>
                          <a:latin typeface="TT Commons" panose="02000506040000020004" pitchFamily="50" charset="0"/>
                        </a:rPr>
                        <a:t>7,5 per cent</a:t>
                      </a:r>
                      <a:endParaRPr lang="es-ES_tradnl" sz="1100" dirty="0">
                        <a:solidFill>
                          <a:schemeClr val="tx2">
                            <a:lumMod val="50000"/>
                          </a:schemeClr>
                        </a:solidFill>
                        <a:latin typeface="TT Commons" panose="02000506040000020004" pitchFamily="50" charset="0"/>
                      </a:endParaRPr>
                    </a:p>
                  </a:txBody>
                  <a:tcPr marL="85459" marR="85459" marT="42729" marB="42729">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ES_tradnl" sz="1100" dirty="0" smtClean="0">
                          <a:solidFill>
                            <a:schemeClr val="tx2">
                              <a:lumMod val="50000"/>
                            </a:schemeClr>
                          </a:solidFill>
                          <a:latin typeface="TT Commons" panose="02000506040000020004" pitchFamily="50" charset="0"/>
                        </a:rPr>
                        <a:t>- </a:t>
                      </a:r>
                      <a:r>
                        <a:rPr lang="es-ES_tradnl" sz="1100" dirty="0" err="1" smtClean="0">
                          <a:solidFill>
                            <a:schemeClr val="tx2">
                              <a:lumMod val="50000"/>
                            </a:schemeClr>
                          </a:solidFill>
                          <a:latin typeface="TT Commons" panose="02000506040000020004" pitchFamily="50" charset="0"/>
                        </a:rPr>
                        <a:t>AHAs</a:t>
                      </a:r>
                      <a:endParaRPr lang="es-ES_tradnl" sz="1100" dirty="0" smtClean="0">
                        <a:solidFill>
                          <a:schemeClr val="tx2">
                            <a:lumMod val="50000"/>
                          </a:schemeClr>
                        </a:solidFill>
                        <a:latin typeface="TT Commons" panose="02000506040000020004" pitchFamily="50" charset="0"/>
                      </a:endParaRPr>
                    </a:p>
                    <a:p>
                      <a:r>
                        <a:rPr lang="es-ES_tradnl" sz="1100" dirty="0" smtClean="0">
                          <a:solidFill>
                            <a:schemeClr val="tx2">
                              <a:lumMod val="50000"/>
                            </a:schemeClr>
                          </a:solidFill>
                          <a:latin typeface="TT Commons" panose="02000506040000020004" pitchFamily="50" charset="0"/>
                        </a:rPr>
                        <a:t>-It has a small molecule</a:t>
                      </a:r>
                      <a:r>
                        <a:rPr lang="es-ES" sz="1100" baseline="0" dirty="0" err="1" smtClean="0">
                          <a:solidFill>
                            <a:schemeClr val="tx2">
                              <a:lumMod val="50000"/>
                            </a:schemeClr>
                          </a:solidFill>
                          <a:latin typeface="TT Commons" panose="02000506040000020004" pitchFamily="50" charset="0"/>
                        </a:rPr>
                        <a:t>: greater penetration capacity</a:t>
                      </a:r>
                    </a:p>
                    <a:p>
                      <a:r>
                        <a:rPr lang="es-ES" sz="1100" baseline="0" dirty="0" smtClean="0">
                          <a:solidFill>
                            <a:schemeClr val="tx2">
                              <a:lumMod val="50000"/>
                            </a:schemeClr>
                          </a:solidFill>
                          <a:latin typeface="TT Commons" panose="02000506040000020004" pitchFamily="50" charset="0"/>
                        </a:rPr>
                        <a:t>- Does not usually cause flaking</a:t>
                      </a:r>
                      <a:endParaRPr lang="es-ES_tradnl" sz="1100" dirty="0">
                        <a:solidFill>
                          <a:schemeClr val="tx2">
                            <a:lumMod val="50000"/>
                          </a:schemeClr>
                        </a:solidFill>
                        <a:latin typeface="TT Commons" panose="02000506040000020004" pitchFamily="50" charset="0"/>
                      </a:endParaRPr>
                    </a:p>
                  </a:txBody>
                  <a:tcPr marL="85459" marR="85459" marT="42729" marB="42729">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ES_tradnl" sz="1100" dirty="0" smtClean="0">
                          <a:solidFill>
                            <a:schemeClr val="tx2">
                              <a:lumMod val="50000"/>
                            </a:schemeClr>
                          </a:solidFill>
                          <a:latin typeface="TT Commons" panose="02000506040000020004" pitchFamily="50" charset="0"/>
                        </a:rPr>
                        <a:t>1.Exfoliation</a:t>
                      </a:r>
                      <a:r>
                        <a:rPr lang="es-ES" sz="1100" dirty="0" smtClean="0">
                          <a:solidFill>
                            <a:schemeClr val="tx2">
                              <a:lumMod val="50000"/>
                            </a:schemeClr>
                          </a:solidFill>
                          <a:latin typeface="TT Commons" panose="02000506040000020004" pitchFamily="50" charset="0"/>
                        </a:rPr>
                        <a:t>: removes</a:t>
                      </a:r>
                      <a:r>
                        <a:rPr lang="es-ES" sz="1100" baseline="0" dirty="0" smtClean="0">
                          <a:solidFill>
                            <a:schemeClr val="tx2">
                              <a:lumMod val="50000"/>
                            </a:schemeClr>
                          </a:solidFill>
                          <a:latin typeface="TT Commons" panose="02000506040000020004" pitchFamily="50" charset="0"/>
                        </a:rPr>
                        <a:t> dead cells and stimulates cell replacement</a:t>
                      </a:r>
                    </a:p>
                    <a:p>
                      <a:r>
                        <a:rPr lang="es-ES" sz="1100" baseline="0" dirty="0" smtClean="0">
                          <a:solidFill>
                            <a:schemeClr val="tx2">
                              <a:lumMod val="50000"/>
                            </a:schemeClr>
                          </a:solidFill>
                          <a:latin typeface="TT Commons" panose="02000506040000020004" pitchFamily="50" charset="0"/>
                        </a:rPr>
                        <a:t>2. Epidermolysis: destroys epidermal cells</a:t>
                      </a:r>
                    </a:p>
                    <a:p>
                      <a:r>
                        <a:rPr lang="es-ES" sz="1100" baseline="0" dirty="0" smtClean="0">
                          <a:solidFill>
                            <a:schemeClr val="tx2">
                              <a:lumMod val="50000"/>
                            </a:schemeClr>
                          </a:solidFill>
                          <a:latin typeface="TT Commons" panose="02000506040000020004" pitchFamily="50" charset="0"/>
                        </a:rPr>
                        <a:t>3. New deposits of collagen.</a:t>
                      </a:r>
                    </a:p>
                  </a:txBody>
                  <a:tcPr marL="85459" marR="85459" marT="42729" marB="42729">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29290">
                <a:tc>
                  <a:txBody>
                    <a:bodyPr/>
                    <a:lstStyle/>
                    <a:p>
                      <a:r>
                        <a:rPr lang="es-ES" sz="1100" dirty="0" smtClean="0">
                          <a:solidFill>
                            <a:schemeClr val="tx2">
                              <a:lumMod val="50000"/>
                            </a:schemeClr>
                          </a:solidFill>
                          <a:latin typeface="TT Commons" panose="02000506040000020004" pitchFamily="50" charset="0"/>
                        </a:rPr>
                        <a:t>Lactic acid 2.5%</a:t>
                      </a:r>
                      <a:endParaRPr lang="es-ES_tradnl" sz="1100" dirty="0">
                        <a:solidFill>
                          <a:schemeClr val="tx2">
                            <a:lumMod val="50000"/>
                          </a:schemeClr>
                        </a:solidFill>
                        <a:latin typeface="TT Commons" panose="02000506040000020004" pitchFamily="50" charset="0"/>
                      </a:endParaRPr>
                    </a:p>
                  </a:txBody>
                  <a:tcPr marL="85459" marR="85459" marT="42729" marB="42729">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kern="1200" baseline="0" dirty="0" smtClean="0">
                          <a:solidFill>
                            <a:schemeClr val="tx2">
                              <a:lumMod val="50000"/>
                            </a:schemeClr>
                          </a:solidFill>
                          <a:latin typeface="TT Commons" panose="02000506040000020004" pitchFamily="50" charset="0"/>
                          <a:ea typeface="+mn-ea"/>
                          <a:cs typeface="+mn-cs"/>
                        </a:rPr>
                        <a:t>-</a:t>
                      </a:r>
                      <a:r>
                        <a:rPr lang="es-ES_tradnl" sz="1100" dirty="0" err="1" smtClean="0">
                          <a:solidFill>
                            <a:schemeClr val="tx2">
                              <a:lumMod val="50000"/>
                            </a:schemeClr>
                          </a:solidFill>
                          <a:latin typeface="TT Commons" panose="02000506040000020004" pitchFamily="50" charset="0"/>
                        </a:rPr>
                        <a:t>AHAs</a:t>
                      </a:r>
                      <a:endParaRPr lang="es-ES_tradnl" sz="1100" kern="1200" baseline="0" dirty="0" smtClean="0">
                        <a:solidFill>
                          <a:schemeClr val="tx2">
                            <a:lumMod val="50000"/>
                          </a:schemeClr>
                        </a:solidFill>
                        <a:latin typeface="TT Commons" panose="02000506040000020004" pitchFamily="50" charset="0"/>
                        <a:ea typeface="+mn-ea"/>
                        <a:cs typeface="+mn-cs"/>
                      </a:endParaRPr>
                    </a:p>
                    <a:p>
                      <a:r>
                        <a:rPr lang="es-ES_tradnl" sz="1100" kern="1200" baseline="0" dirty="0" smtClean="0">
                          <a:solidFill>
                            <a:schemeClr val="tx2">
                              <a:lumMod val="50000"/>
                            </a:schemeClr>
                          </a:solidFill>
                          <a:latin typeface="TT Commons" panose="02000506040000020004" pitchFamily="50" charset="0"/>
                          <a:ea typeface="+mn-ea"/>
                          <a:cs typeface="+mn-cs"/>
                        </a:rPr>
                        <a:t>-Helps maintain the acid mantle</a:t>
                      </a:r>
                      <a:r>
                        <a:rPr lang="es-ES" sz="1100" kern="1200" baseline="0" dirty="0" smtClean="0">
                          <a:solidFill>
                            <a:schemeClr val="tx2">
                              <a:lumMod val="50000"/>
                            </a:schemeClr>
                          </a:solidFill>
                          <a:latin typeface="TT Commons" panose="02000506040000020004" pitchFamily="50" charset="0"/>
                          <a:ea typeface="+mn-ea"/>
                          <a:cs typeface="+mn-cs"/>
                        </a:rPr>
                        <a:t> of the skin</a:t>
                      </a:r>
                    </a:p>
                    <a:p>
                      <a:r>
                        <a:rPr lang="es-ES" sz="1100" b="1" kern="1200" baseline="0" dirty="0" smtClean="0">
                          <a:solidFill>
                            <a:schemeClr val="tx2">
                              <a:lumMod val="50000"/>
                            </a:schemeClr>
                          </a:solidFill>
                          <a:latin typeface="TT Commons" panose="02000506040000020004" pitchFamily="50" charset="0"/>
                          <a:ea typeface="+mn-ea"/>
                          <a:cs typeface="+mn-cs"/>
                        </a:rPr>
                        <a:t>-In gel form the acid penetrates slowly, decreasing the irritation of the lactic. </a:t>
                      </a:r>
                      <a:endParaRPr lang="es-ES_tradnl" sz="1100" b="1" kern="1200" baseline="0" dirty="0" smtClean="0">
                        <a:solidFill>
                          <a:schemeClr val="tx2">
                            <a:lumMod val="50000"/>
                          </a:schemeClr>
                        </a:solidFill>
                        <a:latin typeface="TT Commons" panose="02000506040000020004" pitchFamily="50" charset="0"/>
                        <a:ea typeface="+mn-ea"/>
                        <a:cs typeface="+mn-cs"/>
                      </a:endParaRPr>
                    </a:p>
                  </a:txBody>
                  <a:tcPr marL="85459" marR="85459" marT="42729" marB="42729">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s-ES_tradnl" sz="1100" dirty="0" smtClean="0">
                          <a:solidFill>
                            <a:schemeClr val="tx2">
                              <a:lumMod val="50000"/>
                            </a:schemeClr>
                          </a:solidFill>
                          <a:latin typeface="TT Commons" panose="02000506040000020004" pitchFamily="50" charset="0"/>
                        </a:rPr>
                        <a:t>1.Hydrating:</a:t>
                      </a:r>
                      <a:r>
                        <a:rPr lang="es-ES_tradnl" sz="1100" baseline="0" dirty="0" smtClean="0">
                          <a:solidFill>
                            <a:schemeClr val="tx2">
                              <a:lumMod val="50000"/>
                            </a:schemeClr>
                          </a:solidFill>
                          <a:latin typeface="TT Commons" panose="02000506040000020004" pitchFamily="50" charset="0"/>
                        </a:rPr>
                        <a:t> attracts</a:t>
                      </a:r>
                      <a:r>
                        <a:rPr lang="es-ES_tradnl" sz="1100" baseline="0" dirty="0" err="1" smtClean="0">
                          <a:solidFill>
                            <a:schemeClr val="tx2">
                              <a:lumMod val="50000"/>
                            </a:schemeClr>
                          </a:solidFill>
                          <a:latin typeface="TT Commons" panose="02000506040000020004" pitchFamily="50" charset="0"/>
                        </a:rPr>
                        <a:t> water molecules to</a:t>
                      </a:r>
                      <a:r>
                        <a:rPr lang="es-ES" sz="1100" baseline="0" dirty="0" smtClean="0">
                          <a:solidFill>
                            <a:schemeClr val="tx2">
                              <a:lumMod val="50000"/>
                            </a:schemeClr>
                          </a:solidFill>
                          <a:latin typeface="TT Commons" panose="02000506040000020004" pitchFamily="50" charset="0"/>
                        </a:rPr>
                        <a:t> the stratum corneum and stimulates the synthesis of ceramides, improving barrier function.</a:t>
                      </a:r>
                    </a:p>
                    <a:p>
                      <a:pPr marL="0" indent="0">
                        <a:buNone/>
                      </a:pPr>
                      <a:r>
                        <a:rPr lang="es-ES" sz="1100" baseline="0" dirty="0" smtClean="0">
                          <a:solidFill>
                            <a:schemeClr val="tx2">
                              <a:lumMod val="50000"/>
                            </a:schemeClr>
                          </a:solidFill>
                          <a:latin typeface="TT Commons" panose="02000506040000020004" pitchFamily="50" charset="0"/>
                        </a:rPr>
                        <a:t>2.Clarifying: promotes the homogeneous dispersion of melanin,</a:t>
                      </a:r>
                      <a:r>
                        <a:rPr lang="es-ES" sz="1100" u="none" baseline="0" dirty="0" smtClean="0">
                          <a:solidFill>
                            <a:schemeClr val="tx2">
                              <a:lumMod val="50000"/>
                            </a:schemeClr>
                          </a:solidFill>
                          <a:latin typeface="TT Commons" panose="02000506040000020004" pitchFamily="50" charset="0"/>
                        </a:rPr>
                        <a:t> inhibits the action of tyrosinase.</a:t>
                      </a:r>
                      <a:endParaRPr lang="es-ES" sz="1100" baseline="0" dirty="0" smtClean="0">
                        <a:solidFill>
                          <a:schemeClr val="tx2">
                            <a:lumMod val="50000"/>
                          </a:schemeClr>
                        </a:solidFill>
                        <a:latin typeface="TT Commons" panose="02000506040000020004" pitchFamily="50" charset="0"/>
                      </a:endParaRPr>
                    </a:p>
                  </a:txBody>
                  <a:tcPr marL="85459" marR="85459" marT="42729" marB="42729">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729290">
                <a:tc>
                  <a:txBody>
                    <a:bodyPr/>
                    <a:lstStyle/>
                    <a:p>
                      <a:r>
                        <a:rPr lang="es-ES" sz="1100" dirty="0" smtClean="0">
                          <a:solidFill>
                            <a:schemeClr val="tx2">
                              <a:lumMod val="50000"/>
                            </a:schemeClr>
                          </a:solidFill>
                          <a:latin typeface="TT Commons" panose="02000506040000020004" pitchFamily="50" charset="0"/>
                        </a:rPr>
                        <a:t>Ferulic acid</a:t>
                      </a:r>
                      <a:r>
                        <a:rPr lang="es-ES" sz="1100" baseline="0" dirty="0" smtClean="0">
                          <a:solidFill>
                            <a:schemeClr val="tx2">
                              <a:lumMod val="50000"/>
                            </a:schemeClr>
                          </a:solidFill>
                          <a:latin typeface="TT Commons" panose="02000506040000020004" pitchFamily="50" charset="0"/>
                        </a:rPr>
                        <a:t> </a:t>
                      </a:r>
                      <a:r>
                        <a:rPr lang="es-ES" sz="1100" baseline="0" dirty="0" err="1" smtClean="0">
                          <a:solidFill>
                            <a:schemeClr val="tx2">
                              <a:lumMod val="50000"/>
                            </a:schemeClr>
                          </a:solidFill>
                          <a:latin typeface="TT Commons" panose="02000506040000020004" pitchFamily="50" charset="0"/>
                        </a:rPr>
                        <a:t>2,5%</a:t>
                      </a:r>
                      <a:endParaRPr lang="es-ES_tradnl" sz="1100" dirty="0">
                        <a:solidFill>
                          <a:schemeClr val="tx2">
                            <a:lumMod val="50000"/>
                          </a:schemeClr>
                        </a:solidFill>
                        <a:latin typeface="TT Commons" panose="02000506040000020004" pitchFamily="50" charset="0"/>
                      </a:endParaRPr>
                    </a:p>
                  </a:txBody>
                  <a:tcPr marL="85459" marR="85459" marT="42729" marB="42729">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dirty="0" smtClean="0">
                          <a:solidFill>
                            <a:schemeClr val="tx2">
                              <a:lumMod val="50000"/>
                            </a:schemeClr>
                          </a:solidFill>
                          <a:latin typeface="TT Commons" panose="02000506040000020004" pitchFamily="50" charset="0"/>
                        </a:rPr>
                        <a:t>- Plant origin, derived from phenol</a:t>
                      </a:r>
                    </a:p>
                    <a:p>
                      <a:endParaRPr lang="es-ES_tradnl" sz="1100" dirty="0">
                        <a:solidFill>
                          <a:schemeClr val="tx2">
                            <a:lumMod val="50000"/>
                          </a:schemeClr>
                        </a:solidFill>
                        <a:latin typeface="TT Commons" panose="02000506040000020004" pitchFamily="50" charset="0"/>
                      </a:endParaRPr>
                    </a:p>
                  </a:txBody>
                  <a:tcPr marL="85459" marR="85459" marT="42729" marB="42729">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s-ES_tradnl" sz="1100" baseline="0" dirty="0" smtClean="0">
                          <a:solidFill>
                            <a:schemeClr val="tx2">
                              <a:lumMod val="50000"/>
                            </a:schemeClr>
                          </a:solidFill>
                          <a:latin typeface="TT Commons" panose="02000506040000020004" pitchFamily="50" charset="0"/>
                        </a:rPr>
                        <a:t>1. Antioxidant: protects the skin from free radicals and enhances the effects of vitamins C and E</a:t>
                      </a:r>
                    </a:p>
                    <a:p>
                      <a:pPr marL="0" indent="0">
                        <a:buNone/>
                      </a:pPr>
                      <a:r>
                        <a:rPr lang="es-ES_tradnl" sz="1100" baseline="0" dirty="0" smtClean="0">
                          <a:solidFill>
                            <a:schemeClr val="tx2">
                              <a:lumMod val="50000"/>
                            </a:schemeClr>
                          </a:solidFill>
                          <a:latin typeface="TT Commons" panose="02000506040000020004" pitchFamily="50" charset="0"/>
                        </a:rPr>
                        <a:t>2. </a:t>
                      </a:r>
                      <a:r>
                        <a:rPr lang="es-ES_tradnl" sz="1100" u="sng" baseline="0" dirty="0" smtClean="0">
                          <a:solidFill>
                            <a:schemeClr val="tx2">
                              <a:lumMod val="50000"/>
                            </a:schemeClr>
                          </a:solidFill>
                          <a:latin typeface="TT Commons" panose="02000506040000020004" pitchFamily="50" charset="0"/>
                        </a:rPr>
                        <a:t>Controls tyrosinase activity</a:t>
                      </a:r>
                      <a:r>
                        <a:rPr lang="es-ES_tradnl" sz="1100" baseline="0" dirty="0" smtClean="0">
                          <a:solidFill>
                            <a:schemeClr val="tx2">
                              <a:lumMod val="50000"/>
                            </a:schemeClr>
                          </a:solidFill>
                          <a:latin typeface="TT Commons" panose="02000506040000020004" pitchFamily="50" charset="0"/>
                        </a:rPr>
                        <a:t>: clears stains</a:t>
                      </a:r>
                    </a:p>
                    <a:p>
                      <a:pPr marL="0" indent="0">
                        <a:buNone/>
                      </a:pPr>
                      <a:r>
                        <a:rPr lang="es-ES_tradnl" sz="1100" baseline="0" dirty="0" smtClean="0">
                          <a:solidFill>
                            <a:schemeClr val="tx2">
                              <a:lumMod val="50000"/>
                            </a:schemeClr>
                          </a:solidFill>
                          <a:latin typeface="TT Commons" panose="02000506040000020004" pitchFamily="50" charset="0"/>
                        </a:rPr>
                        <a:t>3. Protection against UV radiation</a:t>
                      </a:r>
                      <a:r>
                        <a:rPr lang="es-ES" sz="1100" baseline="0" dirty="0" smtClean="0">
                          <a:solidFill>
                            <a:schemeClr val="tx2">
                              <a:lumMod val="50000"/>
                            </a:schemeClr>
                          </a:solidFill>
                          <a:latin typeface="TT Commons" panose="02000506040000020004" pitchFamily="50" charset="0"/>
                        </a:rPr>
                        <a:t>, Protects Cellular DNA</a:t>
                      </a:r>
                    </a:p>
                  </a:txBody>
                  <a:tcPr marL="85459" marR="85459" marT="42729" marB="42729">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67654">
                <a:tc>
                  <a:txBody>
                    <a:bodyPr/>
                    <a:lstStyle/>
                    <a:p>
                      <a:r>
                        <a:rPr lang="es-ES" sz="1100" dirty="0" err="1" smtClean="0">
                          <a:solidFill>
                            <a:schemeClr val="tx2">
                              <a:lumMod val="50000"/>
                            </a:schemeClr>
                          </a:solidFill>
                          <a:latin typeface="TT Commons" panose="02000506040000020004" pitchFamily="50" charset="0"/>
                        </a:rPr>
                        <a:t>Tranexamic</a:t>
                      </a:r>
                      <a:r>
                        <a:rPr lang="es-ES" sz="1100" dirty="0" smtClean="0">
                          <a:solidFill>
                            <a:schemeClr val="tx2">
                              <a:lumMod val="50000"/>
                            </a:schemeClr>
                          </a:solidFill>
                          <a:latin typeface="TT Commons" panose="02000506040000020004" pitchFamily="50" charset="0"/>
                        </a:rPr>
                        <a:t> </a:t>
                      </a:r>
                      <a:r>
                        <a:rPr lang="es-ES" sz="1100" dirty="0" err="1" smtClean="0">
                          <a:solidFill>
                            <a:schemeClr val="tx2">
                              <a:lumMod val="50000"/>
                            </a:schemeClr>
                          </a:solidFill>
                          <a:latin typeface="TT Commons" panose="02000506040000020004" pitchFamily="50" charset="0"/>
                        </a:rPr>
                        <a:t>acid</a:t>
                      </a:r>
                      <a:r>
                        <a:rPr lang="es-ES" sz="1100" dirty="0" smtClean="0">
                          <a:solidFill>
                            <a:schemeClr val="tx2">
                              <a:lumMod val="50000"/>
                            </a:schemeClr>
                          </a:solidFill>
                          <a:latin typeface="TT Commons" panose="02000506040000020004" pitchFamily="50" charset="0"/>
                        </a:rPr>
                        <a:t> 2%</a:t>
                      </a:r>
                      <a:endParaRPr lang="es-ES_tradnl" sz="1100" dirty="0">
                        <a:solidFill>
                          <a:schemeClr val="tx2">
                            <a:lumMod val="50000"/>
                          </a:schemeClr>
                        </a:solidFill>
                        <a:latin typeface="TT Commons" panose="02000506040000020004" pitchFamily="50" charset="0"/>
                      </a:endParaRPr>
                    </a:p>
                  </a:txBody>
                  <a:tcPr marL="85459" marR="85459" marT="42729" marB="42729">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ES_tradnl" sz="1100" kern="1200" baseline="0" dirty="0" smtClean="0">
                          <a:solidFill>
                            <a:schemeClr val="tx2">
                              <a:lumMod val="50000"/>
                            </a:schemeClr>
                          </a:solidFill>
                          <a:latin typeface="TT Commons" panose="02000506040000020004" pitchFamily="50" charset="0"/>
                          <a:ea typeface="+mn-ea"/>
                          <a:cs typeface="+mn-cs"/>
                        </a:rPr>
                        <a:t>-It works by inhibiting melanogenesis in different ways</a:t>
                      </a:r>
                      <a:r>
                        <a:rPr lang="es-ES" sz="1100" kern="1200" baseline="0" dirty="0" smtClean="0">
                          <a:solidFill>
                            <a:schemeClr val="tx2">
                              <a:lumMod val="50000"/>
                            </a:schemeClr>
                          </a:solidFill>
                          <a:latin typeface="TT Commons" panose="02000506040000020004" pitchFamily="50" charset="0"/>
                          <a:ea typeface="+mn-ea"/>
                          <a:cs typeface="+mn-cs"/>
                        </a:rPr>
                        <a:t> </a:t>
                      </a:r>
                      <a:endParaRPr lang="es-ES_tradnl" sz="1100" kern="1200" baseline="0" dirty="0">
                        <a:solidFill>
                          <a:schemeClr val="tx2">
                            <a:lumMod val="50000"/>
                          </a:schemeClr>
                        </a:solidFill>
                        <a:latin typeface="TT Commons" panose="02000506040000020004" pitchFamily="50" charset="0"/>
                        <a:ea typeface="+mn-ea"/>
                        <a:cs typeface="+mn-cs"/>
                      </a:endParaRPr>
                    </a:p>
                  </a:txBody>
                  <a:tcPr marL="85459" marR="85459" marT="42729" marB="42729">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s-ES_tradnl" sz="1100" kern="1200" baseline="0" dirty="0" smtClean="0">
                          <a:solidFill>
                            <a:schemeClr val="tx2">
                              <a:lumMod val="50000"/>
                            </a:schemeClr>
                          </a:solidFill>
                          <a:latin typeface="TT Commons" panose="02000506040000020004" pitchFamily="50" charset="0"/>
                          <a:ea typeface="+mn-ea"/>
                          <a:cs typeface="+mn-cs"/>
                        </a:rPr>
                        <a:t>1. </a:t>
                      </a:r>
                      <a:r>
                        <a:rPr lang="es-ES_tradnl" sz="1100" kern="1200" baseline="0" dirty="0" err="1" smtClean="0">
                          <a:solidFill>
                            <a:schemeClr val="tx2">
                              <a:lumMod val="50000"/>
                            </a:schemeClr>
                          </a:solidFill>
                          <a:latin typeface="TT Commons" panose="02000506040000020004" pitchFamily="50" charset="0"/>
                          <a:ea typeface="+mn-ea"/>
                          <a:cs typeface="+mn-cs"/>
                        </a:rPr>
                        <a:t>It</a:t>
                      </a:r>
                      <a:r>
                        <a:rPr lang="es-ES_tradnl" sz="1100" kern="1200" baseline="0" dirty="0" smtClean="0">
                          <a:solidFill>
                            <a:schemeClr val="tx2">
                              <a:lumMod val="50000"/>
                            </a:schemeClr>
                          </a:solidFill>
                          <a:latin typeface="TT Commons" panose="02000506040000020004" pitchFamily="50" charset="0"/>
                          <a:ea typeface="+mn-ea"/>
                          <a:cs typeface="+mn-cs"/>
                        </a:rPr>
                        <a:t> </a:t>
                      </a:r>
                      <a:r>
                        <a:rPr lang="en-US" sz="1100" kern="1200" baseline="0" dirty="0" smtClean="0">
                          <a:solidFill>
                            <a:schemeClr val="tx2">
                              <a:lumMod val="50000"/>
                            </a:schemeClr>
                          </a:solidFill>
                          <a:latin typeface="TT Commons" panose="02000506040000020004" pitchFamily="50" charset="0"/>
                          <a:ea typeface="+mn-ea"/>
                          <a:cs typeface="+mn-cs"/>
                        </a:rPr>
                        <a:t>is claimed to have whitening effects especially for ultraviolet-induced hyperpigmentation including </a:t>
                      </a:r>
                      <a:r>
                        <a:rPr lang="en-US" sz="1100" kern="1200" baseline="0" dirty="0" err="1" smtClean="0">
                          <a:solidFill>
                            <a:schemeClr val="tx2">
                              <a:lumMod val="50000"/>
                            </a:schemeClr>
                          </a:solidFill>
                          <a:latin typeface="TT Commons" panose="02000506040000020004" pitchFamily="50" charset="0"/>
                          <a:ea typeface="+mn-ea"/>
                          <a:cs typeface="+mn-cs"/>
                        </a:rPr>
                        <a:t>melasma</a:t>
                      </a:r>
                      <a:endParaRPr lang="es-ES" sz="1100" kern="1200" baseline="0" dirty="0" smtClean="0">
                        <a:solidFill>
                          <a:schemeClr val="tx2">
                            <a:lumMod val="50000"/>
                          </a:schemeClr>
                        </a:solidFill>
                        <a:latin typeface="TT Commons" panose="02000506040000020004" pitchFamily="50" charset="0"/>
                        <a:ea typeface="+mn-ea"/>
                        <a:cs typeface="+mn-cs"/>
                      </a:endParaRPr>
                    </a:p>
                  </a:txBody>
                  <a:tcPr marL="85459" marR="85459" marT="42729" marB="42729">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32877">
                <a:tc>
                  <a:txBody>
                    <a:bodyPr/>
                    <a:lstStyle/>
                    <a:p>
                      <a:r>
                        <a:rPr lang="es-ES_tradnl" sz="1100" kern="1200" baseline="0" dirty="0" smtClean="0">
                          <a:solidFill>
                            <a:schemeClr val="tx2">
                              <a:lumMod val="50000"/>
                            </a:schemeClr>
                          </a:solidFill>
                          <a:latin typeface="TT Commons" panose="02000506040000020004" pitchFamily="50" charset="0"/>
                          <a:ea typeface="+mn-ea"/>
                          <a:cs typeface="+mn-cs"/>
                        </a:rPr>
                        <a:t>4.n-butylresorcinol 0.3%</a:t>
                      </a:r>
                      <a:endParaRPr lang="es-ES_tradnl" sz="1100" dirty="0">
                        <a:solidFill>
                          <a:schemeClr val="tx2">
                            <a:lumMod val="50000"/>
                          </a:schemeClr>
                        </a:solidFill>
                        <a:latin typeface="TT Commons" panose="02000506040000020004" pitchFamily="50" charset="0"/>
                      </a:endParaRPr>
                    </a:p>
                  </a:txBody>
                  <a:tcPr marL="85459" marR="85459" marT="42729" marB="42729">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ES_tradnl" sz="1100" dirty="0" smtClean="0">
                          <a:solidFill>
                            <a:schemeClr val="tx2">
                              <a:lumMod val="50000"/>
                            </a:schemeClr>
                          </a:solidFill>
                          <a:latin typeface="TT Commons" panose="02000506040000020004" pitchFamily="50" charset="0"/>
                        </a:rPr>
                        <a:t>-</a:t>
                      </a:r>
                      <a:r>
                        <a:rPr lang="es-ES_tradnl" sz="1100" dirty="0" err="1" smtClean="0">
                          <a:solidFill>
                            <a:schemeClr val="tx2">
                              <a:lumMod val="50000"/>
                            </a:schemeClr>
                          </a:solidFill>
                          <a:latin typeface="TT Commons" panose="02000506040000020004" pitchFamily="50" charset="0"/>
                        </a:rPr>
                        <a:t>Rucinol</a:t>
                      </a:r>
                      <a:endParaRPr lang="es-ES_tradnl" sz="1100" dirty="0">
                        <a:solidFill>
                          <a:schemeClr val="tx2">
                            <a:lumMod val="50000"/>
                          </a:schemeClr>
                        </a:solidFill>
                        <a:latin typeface="TT Commons" panose="02000506040000020004" pitchFamily="50" charset="0"/>
                      </a:endParaRPr>
                    </a:p>
                  </a:txBody>
                  <a:tcPr marL="85459" marR="85459" marT="42729" marB="42729">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ES_tradnl" sz="1100" dirty="0" smtClean="0">
                          <a:solidFill>
                            <a:schemeClr val="tx2">
                              <a:lumMod val="50000"/>
                            </a:schemeClr>
                          </a:solidFill>
                          <a:latin typeface="TT Commons" panose="02000506040000020004" pitchFamily="50" charset="0"/>
                        </a:rPr>
                        <a:t>1.Depigmentating agent inhibiting tyrosinase and TRP-1</a:t>
                      </a:r>
                    </a:p>
                    <a:p>
                      <a:r>
                        <a:rPr lang="es-ES_tradnl" sz="1100" dirty="0" smtClean="0">
                          <a:solidFill>
                            <a:schemeClr val="tx2">
                              <a:lumMod val="50000"/>
                            </a:schemeClr>
                          </a:solidFill>
                          <a:latin typeface="TT Commons" panose="02000506040000020004" pitchFamily="50" charset="0"/>
                        </a:rPr>
                        <a:t>2. Inhibits melanin formation in melanoma cells</a:t>
                      </a:r>
                      <a:r>
                        <a:rPr lang="es-ES" sz="1100" dirty="0" smtClean="0">
                          <a:solidFill>
                            <a:schemeClr val="tx2">
                              <a:lumMod val="50000"/>
                            </a:schemeClr>
                          </a:solidFill>
                          <a:latin typeface="TT Commons" panose="02000506040000020004" pitchFamily="50" charset="0"/>
                        </a:rPr>
                        <a:t> b16 </a:t>
                      </a:r>
                      <a:endParaRPr lang="es-ES_tradnl" sz="1100" dirty="0">
                        <a:solidFill>
                          <a:schemeClr val="tx2">
                            <a:lumMod val="50000"/>
                          </a:schemeClr>
                        </a:solidFill>
                        <a:latin typeface="TT Commons" panose="02000506040000020004" pitchFamily="50" charset="0"/>
                      </a:endParaRPr>
                    </a:p>
                  </a:txBody>
                  <a:tcPr marL="85459" marR="85459" marT="42729" marB="42729">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32877">
                <a:tc>
                  <a:txBody>
                    <a:bodyPr/>
                    <a:lstStyle/>
                    <a:p>
                      <a:r>
                        <a:rPr lang="es-ES_tradnl" sz="1100" kern="1200" baseline="0" dirty="0" err="1" smtClean="0">
                          <a:solidFill>
                            <a:schemeClr val="tx2">
                              <a:lumMod val="50000"/>
                            </a:schemeClr>
                          </a:solidFill>
                          <a:latin typeface="TT Commons" panose="02000506040000020004" pitchFamily="50" charset="0"/>
                          <a:ea typeface="+mn-ea"/>
                          <a:cs typeface="+mn-cs"/>
                        </a:rPr>
                        <a:t>Undecineloil</a:t>
                      </a:r>
                      <a:r>
                        <a:rPr lang="es-ES_tradnl" sz="1100" kern="1200" baseline="0" dirty="0" smtClean="0">
                          <a:solidFill>
                            <a:schemeClr val="tx2">
                              <a:lumMod val="50000"/>
                            </a:schemeClr>
                          </a:solidFill>
                          <a:latin typeface="TT Commons" panose="02000506040000020004" pitchFamily="50" charset="0"/>
                          <a:ea typeface="+mn-ea"/>
                          <a:cs typeface="+mn-cs"/>
                        </a:rPr>
                        <a:t> phenylalanine 0.5%</a:t>
                      </a:r>
                      <a:endParaRPr lang="es-ES_tradnl" sz="1100" dirty="0">
                        <a:solidFill>
                          <a:schemeClr val="tx2">
                            <a:lumMod val="50000"/>
                          </a:schemeClr>
                        </a:solidFill>
                        <a:latin typeface="TT Commons" panose="02000506040000020004" pitchFamily="50" charset="0"/>
                      </a:endParaRPr>
                    </a:p>
                  </a:txBody>
                  <a:tcPr marL="85459" marR="85459" marT="42729" marB="42729">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ES_tradnl" sz="1100" dirty="0" smtClean="0">
                          <a:solidFill>
                            <a:schemeClr val="tx2">
                              <a:lumMod val="50000"/>
                            </a:schemeClr>
                          </a:solidFill>
                          <a:latin typeface="TT Commons" panose="02000506040000020004" pitchFamily="50" charset="0"/>
                        </a:rPr>
                        <a:t>-Melanotropine hormone antagonist</a:t>
                      </a:r>
                      <a:r>
                        <a:rPr lang="es-ES_tradnl" sz="1100" dirty="0" err="1" smtClean="0">
                          <a:solidFill>
                            <a:schemeClr val="tx2">
                              <a:lumMod val="50000"/>
                            </a:schemeClr>
                          </a:solidFill>
                          <a:latin typeface="TT Commons" panose="02000506040000020004" pitchFamily="50" charset="0"/>
                        </a:rPr>
                        <a:t> (</a:t>
                      </a:r>
                      <a:r>
                        <a:rPr lang="es-ES_tradnl" sz="1100" dirty="0" smtClean="0">
                          <a:solidFill>
                            <a:schemeClr val="tx2">
                              <a:lumMod val="50000"/>
                            </a:schemeClr>
                          </a:solidFill>
                          <a:latin typeface="TT Commons" panose="02000506040000020004" pitchFamily="50" charset="0"/>
                        </a:rPr>
                        <a:t>α</a:t>
                      </a:r>
                      <a:r>
                        <a:rPr lang="en-GB" sz="1100" dirty="0" smtClean="0">
                          <a:solidFill>
                            <a:schemeClr val="tx2">
                              <a:lumMod val="50000"/>
                            </a:schemeClr>
                          </a:solidFill>
                          <a:latin typeface="TT Commons" panose="02000506040000020004" pitchFamily="50" charset="0"/>
                          <a:cs typeface="Avenir LT Std 35 Light"/>
                        </a:rPr>
                        <a:t>-</a:t>
                      </a:r>
                      <a:r>
                        <a:rPr lang="es-ES" sz="1100" dirty="0" smtClean="0">
                          <a:solidFill>
                            <a:schemeClr val="tx2">
                              <a:lumMod val="50000"/>
                            </a:schemeClr>
                          </a:solidFill>
                          <a:latin typeface="TT Commons" panose="02000506040000020004" pitchFamily="50" charset="0"/>
                          <a:cs typeface="Avenir LT Std 35 Light"/>
                        </a:rPr>
                        <a:t>MSH)</a:t>
                      </a:r>
                      <a:endParaRPr lang="es-ES_tradnl" sz="1100" dirty="0">
                        <a:solidFill>
                          <a:schemeClr val="tx2">
                            <a:lumMod val="50000"/>
                          </a:schemeClr>
                        </a:solidFill>
                        <a:latin typeface="TT Commons" panose="02000506040000020004" pitchFamily="50" charset="0"/>
                      </a:endParaRPr>
                    </a:p>
                  </a:txBody>
                  <a:tcPr marL="85459" marR="85459" marT="42729" marB="42729">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ES_tradnl" sz="1100" dirty="0" smtClean="0">
                          <a:solidFill>
                            <a:schemeClr val="tx2">
                              <a:lumMod val="50000"/>
                            </a:schemeClr>
                          </a:solidFill>
                          <a:latin typeface="TT Commons" panose="02000506040000020004" pitchFamily="50" charset="0"/>
                        </a:rPr>
                        <a:t>1. Prevents both the fixation</a:t>
                      </a:r>
                      <a:r>
                        <a:rPr lang="es-ES" sz="1100" dirty="0" smtClean="0">
                          <a:solidFill>
                            <a:schemeClr val="tx2">
                              <a:lumMod val="50000"/>
                            </a:schemeClr>
                          </a:solidFill>
                          <a:latin typeface="TT Commons" panose="02000506040000020004" pitchFamily="50" charset="0"/>
                        </a:rPr>
                        <a:t> of the hormone and the consequent cascade of reactions that stimulate melanogenesis. </a:t>
                      </a:r>
                      <a:endParaRPr lang="es-ES_tradnl" sz="1100" dirty="0">
                        <a:solidFill>
                          <a:schemeClr val="tx2">
                            <a:lumMod val="50000"/>
                          </a:schemeClr>
                        </a:solidFill>
                        <a:latin typeface="TT Commons" panose="02000506040000020004" pitchFamily="50" charset="0"/>
                      </a:endParaRPr>
                    </a:p>
                  </a:txBody>
                  <a:tcPr marL="85459" marR="85459" marT="42729" marB="42729">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
        <p:nvSpPr>
          <p:cNvPr id="5" name="Título 8"/>
          <p:cNvSpPr>
            <a:spLocks noGrp="1"/>
          </p:cNvSpPr>
          <p:nvPr>
            <p:ph type="title"/>
          </p:nvPr>
        </p:nvSpPr>
        <p:spPr>
          <a:xfrm>
            <a:off x="698500" y="398871"/>
            <a:ext cx="3445174" cy="424732"/>
          </a:xfrm>
        </p:spPr>
        <p:txBody>
          <a:bodyPr/>
          <a:lstStyle/>
          <a:p>
            <a:pPr algn="l" rtl="0"/>
            <a:r>
              <a:rPr lang="es-ES" sz="2400" spc="300" dirty="0" smtClean="0">
                <a:latin typeface="Bebas Neue Regular" panose="00000500000000000000" pitchFamily="50" charset="0"/>
              </a:rPr>
              <a:t>LIGHTENING PEEL DERMIC+</a:t>
            </a:r>
            <a:endParaRPr lang="es-ES" sz="2400" spc="300" dirty="0">
              <a:latin typeface="Bebas Neue Regular" panose="00000500000000000000" pitchFamily="50" charset="0"/>
            </a:endParaRPr>
          </a:p>
        </p:txBody>
      </p:sp>
      <p:pic>
        <p:nvPicPr>
          <p:cNvPr id="4" name="Imagen 3" descr="3.jpg"/>
          <p:cNvPicPr>
            <a:picLocks noChangeAspect="1"/>
          </p:cNvPicPr>
          <p:nvPr/>
        </p:nvPicPr>
        <p:blipFill>
          <a:blip r:embed="rId2" cstate="print"/>
          <a:stretch>
            <a:fillRect/>
          </a:stretch>
        </p:blipFill>
        <p:spPr>
          <a:xfrm>
            <a:off x="8973223" y="1003201"/>
            <a:ext cx="1186777" cy="1114722"/>
          </a:xfrm>
          <a:prstGeom prst="rect">
            <a:avLst/>
          </a:prstGeom>
        </p:spPr>
      </p:pic>
    </p:spTree>
    <p:extLst>
      <p:ext uri="{BB962C8B-B14F-4D97-AF65-F5344CB8AC3E}">
        <p14:creationId xmlns:p14="http://schemas.microsoft.com/office/powerpoint/2010/main" val="22514674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536853" y="1508508"/>
            <a:ext cx="4080453" cy="2062103"/>
          </a:xfrm>
          <a:prstGeom prst="rect">
            <a:avLst/>
          </a:prstGeom>
          <a:noFill/>
        </p:spPr>
        <p:txBody>
          <a:bodyPr wrap="square" rtlCol="0">
            <a:spAutoFit/>
          </a:bodyPr>
          <a:lstStyle/>
          <a:p>
            <a:pPr>
              <a:buClr>
                <a:srgbClr val="000000"/>
              </a:buClr>
              <a:buSzPct val="100000"/>
              <a:defRPr/>
            </a:pPr>
            <a:r>
              <a:rPr lang="es-ES" sz="1600" dirty="0">
                <a:solidFill>
                  <a:schemeClr val="tx2">
                    <a:lumMod val="50000"/>
                  </a:schemeClr>
                </a:solidFill>
                <a:latin typeface="TT Commons" panose="02000506040000020004" pitchFamily="50" charset="0"/>
                <a:ea typeface="MS Gothic" panose="020B0609070205080204" pitchFamily="49" charset="-128"/>
                <a:cs typeface="Avenir LT Std 35 Light"/>
              </a:rPr>
              <a:t>Salicylic acid 2.0%</a:t>
            </a:r>
          </a:p>
          <a:p>
            <a:pPr>
              <a:buClr>
                <a:srgbClr val="000000"/>
              </a:buClr>
              <a:buSzPct val="100000"/>
              <a:defRPr/>
            </a:pPr>
            <a:r>
              <a:rPr lang="es-ES" sz="1600" dirty="0">
                <a:solidFill>
                  <a:schemeClr val="tx2">
                    <a:lumMod val="50000"/>
                  </a:schemeClr>
                </a:solidFill>
                <a:latin typeface="TT Commons" panose="02000506040000020004" pitchFamily="50" charset="0"/>
                <a:ea typeface="MS Gothic" panose="020B0609070205080204" pitchFamily="49" charset="-128"/>
                <a:cs typeface="Avenir LT Std 35 Light"/>
              </a:rPr>
              <a:t>Malic acid 3.0%</a:t>
            </a:r>
            <a:endParaRPr lang="es-ES" sz="1600" dirty="0">
              <a:solidFill>
                <a:schemeClr val="tx2">
                  <a:lumMod val="50000"/>
                </a:schemeClr>
              </a:solidFill>
              <a:latin typeface="TT Commons" panose="02000506040000020004" pitchFamily="50" charset="0"/>
              <a:cs typeface="Avenir LT Std 35 Light"/>
            </a:endParaRPr>
          </a:p>
          <a:p>
            <a:pPr>
              <a:buClr>
                <a:srgbClr val="000000"/>
              </a:buClr>
              <a:buSzPct val="100000"/>
              <a:defRPr/>
            </a:pPr>
            <a:r>
              <a:rPr lang="es-ES" sz="1600" dirty="0">
                <a:solidFill>
                  <a:schemeClr val="tx2">
                    <a:lumMod val="50000"/>
                  </a:schemeClr>
                </a:solidFill>
                <a:latin typeface="TT Commons" panose="02000506040000020004" pitchFamily="50" charset="0"/>
                <a:ea typeface="MS Gothic" panose="020B0609070205080204" pitchFamily="49" charset="-128"/>
                <a:cs typeface="Avenir LT Std 35 Light"/>
              </a:rPr>
              <a:t>Lactic acid 5.0%</a:t>
            </a:r>
            <a:endParaRPr lang="es-ES_tradnl" sz="1600" dirty="0">
              <a:solidFill>
                <a:schemeClr val="tx2">
                  <a:lumMod val="50000"/>
                </a:schemeClr>
              </a:solidFill>
              <a:latin typeface="TT Commons" panose="02000506040000020004" pitchFamily="50" charset="0"/>
              <a:ea typeface="MS Gothic" panose="020B0609070205080204" pitchFamily="49" charset="-128"/>
              <a:cs typeface="Avenir LT Std 35 Light"/>
            </a:endParaRPr>
          </a:p>
          <a:p>
            <a:pPr>
              <a:buClr>
                <a:srgbClr val="000000"/>
              </a:buClr>
              <a:buSzPct val="100000"/>
              <a:defRPr/>
            </a:pPr>
            <a:r>
              <a:rPr lang="es-ES_tradnl" sz="1600" dirty="0">
                <a:solidFill>
                  <a:schemeClr val="tx2">
                    <a:lumMod val="50000"/>
                  </a:schemeClr>
                </a:solidFill>
                <a:latin typeface="TT Commons" panose="02000506040000020004" pitchFamily="50" charset="0"/>
                <a:ea typeface="MS Gothic" panose="020B0609070205080204" pitchFamily="49" charset="-128"/>
                <a:cs typeface="Avenir LT Std 35 Light"/>
              </a:rPr>
              <a:t>Azelaic</a:t>
            </a:r>
            <a:r>
              <a:rPr lang="es-ES_tradnl" sz="1600" dirty="0" err="1">
                <a:solidFill>
                  <a:schemeClr val="tx2">
                    <a:lumMod val="50000"/>
                  </a:schemeClr>
                </a:solidFill>
                <a:latin typeface="TT Commons" panose="02000506040000020004" pitchFamily="50" charset="0"/>
                <a:ea typeface="MS Gothic" panose="020B0609070205080204" pitchFamily="49" charset="-128"/>
                <a:cs typeface="Avenir LT Std 35 Light"/>
              </a:rPr>
              <a:t> acid</a:t>
            </a:r>
            <a:r>
              <a:rPr lang="es-ES_tradnl" sz="1600" dirty="0">
                <a:solidFill>
                  <a:schemeClr val="tx2">
                    <a:lumMod val="50000"/>
                  </a:schemeClr>
                </a:solidFill>
                <a:latin typeface="TT Commons" panose="02000506040000020004" pitchFamily="50" charset="0"/>
                <a:ea typeface="MS Gothic" panose="020B0609070205080204" pitchFamily="49" charset="-128"/>
                <a:cs typeface="Avenir LT Std 35 Light"/>
              </a:rPr>
              <a:t> 3.0%</a:t>
            </a:r>
          </a:p>
          <a:p>
            <a:pPr>
              <a:buClr>
                <a:srgbClr val="000000"/>
              </a:buClr>
              <a:buSzPct val="100000"/>
              <a:defRPr/>
            </a:pPr>
            <a:r>
              <a:rPr lang="es-ES_tradnl" sz="1600" dirty="0">
                <a:solidFill>
                  <a:schemeClr val="tx2">
                    <a:lumMod val="50000"/>
                  </a:schemeClr>
                </a:solidFill>
                <a:latin typeface="TT Commons" panose="02000506040000020004" pitchFamily="50" charset="0"/>
                <a:ea typeface="MS Gothic" panose="020B0609070205080204" pitchFamily="49" charset="-128"/>
                <a:cs typeface="Avenir LT Std 35 Light"/>
              </a:rPr>
              <a:t>Retinol 0.2%</a:t>
            </a:r>
          </a:p>
          <a:p>
            <a:pPr>
              <a:buClr>
                <a:srgbClr val="000000"/>
              </a:buClr>
              <a:buSzPct val="100000"/>
              <a:defRPr/>
            </a:pPr>
            <a:endParaRPr lang="es-ES_tradnl" sz="1600" dirty="0">
              <a:solidFill>
                <a:schemeClr val="tx2">
                  <a:lumMod val="50000"/>
                </a:schemeClr>
              </a:solidFill>
              <a:latin typeface="TT Commons" panose="02000506040000020004" pitchFamily="50" charset="0"/>
              <a:ea typeface="MS Gothic" panose="020B0609070205080204" pitchFamily="49" charset="-128"/>
              <a:cs typeface="Avenir LT Std 35 Light"/>
            </a:endParaRPr>
          </a:p>
          <a:p>
            <a:pPr>
              <a:buClr>
                <a:srgbClr val="000000"/>
              </a:buClr>
              <a:buSzPct val="100000"/>
              <a:defRPr/>
            </a:pPr>
            <a:r>
              <a:rPr lang="es-ES_tradnl" sz="1600" dirty="0">
                <a:solidFill>
                  <a:schemeClr val="tx2">
                    <a:lumMod val="50000"/>
                  </a:schemeClr>
                </a:solidFill>
                <a:latin typeface="TT Commons" panose="02000506040000020004" pitchFamily="50" charset="0"/>
                <a:ea typeface="MS Gothic" panose="020B0609070205080204" pitchFamily="49" charset="-128"/>
                <a:cs typeface="Avenir LT Std 35 Light"/>
              </a:rPr>
              <a:t>GEL texture</a:t>
            </a:r>
          </a:p>
          <a:p>
            <a:pPr>
              <a:buClr>
                <a:srgbClr val="000000"/>
              </a:buClr>
              <a:buSzPct val="100000"/>
              <a:defRPr/>
            </a:pPr>
            <a:r>
              <a:rPr lang="es-ES_tradnl" sz="1600" dirty="0">
                <a:solidFill>
                  <a:schemeClr val="tx2">
                    <a:lumMod val="50000"/>
                  </a:schemeClr>
                </a:solidFill>
                <a:latin typeface="TT Commons" panose="02000506040000020004" pitchFamily="50" charset="0"/>
                <a:ea typeface="MS Gothic" panose="020B0609070205080204" pitchFamily="49" charset="-128"/>
                <a:cs typeface="Avenir LT Std 35 Light"/>
              </a:rPr>
              <a:t>pH= 3,5</a:t>
            </a:r>
          </a:p>
        </p:txBody>
      </p:sp>
      <p:sp>
        <p:nvSpPr>
          <p:cNvPr id="9" name="Rectángulo 8"/>
          <p:cNvSpPr/>
          <p:nvPr/>
        </p:nvSpPr>
        <p:spPr>
          <a:xfrm>
            <a:off x="4359920" y="1272530"/>
            <a:ext cx="4497413" cy="2376265"/>
          </a:xfrm>
          <a:prstGeom prst="rect">
            <a:avLst/>
          </a:prstGeom>
          <a:noFill/>
          <a:ln w="4445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2000"/>
          </a:p>
        </p:txBody>
      </p:sp>
      <p:sp>
        <p:nvSpPr>
          <p:cNvPr id="15" name="Rectángulo 14"/>
          <p:cNvSpPr/>
          <p:nvPr/>
        </p:nvSpPr>
        <p:spPr>
          <a:xfrm>
            <a:off x="4359920" y="3862121"/>
            <a:ext cx="4497413" cy="1176041"/>
          </a:xfrm>
          <a:prstGeom prst="rect">
            <a:avLst/>
          </a:prstGeom>
          <a:noFill/>
          <a:ln w="4445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2000"/>
          </a:p>
        </p:txBody>
      </p:sp>
      <p:sp>
        <p:nvSpPr>
          <p:cNvPr id="16" name="CuadroTexto 15"/>
          <p:cNvSpPr txBox="1"/>
          <p:nvPr/>
        </p:nvSpPr>
        <p:spPr>
          <a:xfrm>
            <a:off x="4536853" y="3932232"/>
            <a:ext cx="4223556" cy="830997"/>
          </a:xfrm>
          <a:prstGeom prst="rect">
            <a:avLst/>
          </a:prstGeom>
          <a:noFill/>
        </p:spPr>
        <p:txBody>
          <a:bodyPr wrap="square" rtlCol="0">
            <a:spAutoFit/>
          </a:bodyPr>
          <a:lstStyle/>
          <a:p>
            <a:r>
              <a:rPr lang="es-ES_tradnl" sz="1600">
                <a:solidFill>
                  <a:schemeClr val="tx2">
                    <a:lumMod val="50000"/>
                  </a:schemeClr>
                </a:solidFill>
                <a:latin typeface="TT Commons" panose="02000506040000020004" pitchFamily="50" charset="0"/>
              </a:rPr>
              <a:t>Combination</a:t>
            </a:r>
            <a:r>
              <a:rPr lang="es-ES" sz="1600" dirty="0">
                <a:solidFill>
                  <a:schemeClr val="tx2">
                    <a:lumMod val="50000"/>
                  </a:schemeClr>
                </a:solidFill>
                <a:latin typeface="TT Commons" panose="02000506040000020004" pitchFamily="50" charset="0"/>
              </a:rPr>
              <a:t> of acids that allows to</a:t>
            </a:r>
            <a:r>
              <a:rPr lang="es-ES_tradnl" sz="1600" dirty="0">
                <a:solidFill>
                  <a:schemeClr val="tx2">
                    <a:lumMod val="50000"/>
                  </a:schemeClr>
                </a:solidFill>
                <a:latin typeface="TT Commons" panose="02000506040000020004" pitchFamily="50" charset="0"/>
              </a:rPr>
              <a:t> purify and improve the uniformity of oily skin, with acne</a:t>
            </a:r>
            <a:r>
              <a:rPr lang="es-ES" sz="1600" dirty="0">
                <a:solidFill>
                  <a:schemeClr val="tx2">
                    <a:lumMod val="50000"/>
                  </a:schemeClr>
                </a:solidFill>
                <a:latin typeface="TT Commons" panose="02000506040000020004" pitchFamily="50" charset="0"/>
              </a:rPr>
              <a:t> or sequelae. </a:t>
            </a:r>
            <a:endParaRPr lang="es-ES_tradnl" sz="1600" dirty="0">
              <a:solidFill>
                <a:schemeClr val="tx2">
                  <a:lumMod val="50000"/>
                </a:schemeClr>
              </a:solidFill>
              <a:latin typeface="TT Commons" panose="02000506040000020004" pitchFamily="50" charset="0"/>
            </a:endParaRPr>
          </a:p>
        </p:txBody>
      </p:sp>
      <p:sp>
        <p:nvSpPr>
          <p:cNvPr id="14" name="Título 8"/>
          <p:cNvSpPr>
            <a:spLocks noGrp="1"/>
          </p:cNvSpPr>
          <p:nvPr>
            <p:ph type="title"/>
          </p:nvPr>
        </p:nvSpPr>
        <p:spPr>
          <a:xfrm>
            <a:off x="698500" y="398871"/>
            <a:ext cx="3294492" cy="424732"/>
          </a:xfrm>
        </p:spPr>
        <p:txBody>
          <a:bodyPr/>
          <a:lstStyle/>
          <a:p>
            <a:pPr algn="l" rtl="0"/>
            <a:r>
              <a:rPr lang="es-ES" sz="2400" spc="300" dirty="0" smtClean="0">
                <a:latin typeface="Bebas Neue Regular" panose="00000500000000000000" pitchFamily="50" charset="0"/>
              </a:rPr>
              <a:t>PURIFYING PEEL DERMIC+</a:t>
            </a:r>
            <a:endParaRPr lang="es-ES" sz="2400" spc="300" dirty="0">
              <a:latin typeface="Bebas Neue Regular" panose="00000500000000000000" pitchFamily="50" charset="0"/>
            </a:endParaRPr>
          </a:p>
        </p:txBody>
      </p:sp>
      <p:pic>
        <p:nvPicPr>
          <p:cNvPr id="7" name="Imagen 7" descr="ATACHE_Dermic+_INTENSIFIERsupreme_FondoTransparente.png"/>
          <p:cNvPicPr>
            <a:picLocks noChangeAspect="1"/>
          </p:cNvPicPr>
          <p:nvPr/>
        </p:nvPicPr>
        <p:blipFill>
          <a:blip r:embed="rId2" cstate="print"/>
          <a:stretch>
            <a:fillRect/>
          </a:stretch>
        </p:blipFill>
        <p:spPr>
          <a:xfrm>
            <a:off x="2055837" y="1508507"/>
            <a:ext cx="1907545" cy="5187756"/>
          </a:xfrm>
          <a:prstGeom prst="rect">
            <a:avLst/>
          </a:prstGeom>
        </p:spPr>
      </p:pic>
      <p:pic>
        <p:nvPicPr>
          <p:cNvPr id="10" name="Imagen 9" descr="DERMIC+_PURIFYING_FondoTRANSPARENTE.tif"/>
          <p:cNvPicPr>
            <a:picLocks noChangeAspect="1"/>
          </p:cNvPicPr>
          <p:nvPr/>
        </p:nvPicPr>
        <p:blipFill>
          <a:blip r:embed="rId3" cstate="print"/>
          <a:stretch>
            <a:fillRect/>
          </a:stretch>
        </p:blipFill>
        <p:spPr>
          <a:xfrm>
            <a:off x="111448" y="1476908"/>
            <a:ext cx="3011380" cy="5619996"/>
          </a:xfrm>
          <a:prstGeom prst="rect">
            <a:avLst/>
          </a:prstGeom>
        </p:spPr>
      </p:pic>
      <p:pic>
        <p:nvPicPr>
          <p:cNvPr id="11" name="Imagen 10" descr="2.jpg"/>
          <p:cNvPicPr>
            <a:picLocks noChangeAspect="1"/>
          </p:cNvPicPr>
          <p:nvPr/>
        </p:nvPicPr>
        <p:blipFill>
          <a:blip r:embed="rId4" cstate="print"/>
          <a:stretch>
            <a:fillRect/>
          </a:stretch>
        </p:blipFill>
        <p:spPr>
          <a:xfrm>
            <a:off x="8992192" y="984498"/>
            <a:ext cx="1167808" cy="1141760"/>
          </a:xfrm>
          <a:prstGeom prst="rect">
            <a:avLst/>
          </a:prstGeom>
        </p:spPr>
      </p:pic>
    </p:spTree>
    <p:extLst>
      <p:ext uri="{BB962C8B-B14F-4D97-AF65-F5344CB8AC3E}">
        <p14:creationId xmlns:p14="http://schemas.microsoft.com/office/powerpoint/2010/main" val="125674897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109942123"/>
              </p:ext>
            </p:extLst>
          </p:nvPr>
        </p:nvGraphicFramePr>
        <p:xfrm>
          <a:off x="665805" y="984498"/>
          <a:ext cx="8230620" cy="4548808"/>
        </p:xfrm>
        <a:graphic>
          <a:graphicData uri="http://schemas.openxmlformats.org/drawingml/2006/table">
            <a:tbl>
              <a:tblPr firstRow="1" bandRow="1">
                <a:tableStyleId>{5C22544A-7EE6-4342-B048-85BDC9FD1C3A}</a:tableStyleId>
              </a:tblPr>
              <a:tblGrid>
                <a:gridCol w="1173835">
                  <a:extLst>
                    <a:ext uri="{9D8B030D-6E8A-4147-A177-3AD203B41FA5}">
                      <a16:colId xmlns:a16="http://schemas.microsoft.com/office/drawing/2014/main" val="20000"/>
                    </a:ext>
                  </a:extLst>
                </a:gridCol>
                <a:gridCol w="3312368">
                  <a:extLst>
                    <a:ext uri="{9D8B030D-6E8A-4147-A177-3AD203B41FA5}">
                      <a16:colId xmlns:a16="http://schemas.microsoft.com/office/drawing/2014/main" val="20001"/>
                    </a:ext>
                  </a:extLst>
                </a:gridCol>
                <a:gridCol w="3744417">
                  <a:extLst>
                    <a:ext uri="{9D8B030D-6E8A-4147-A177-3AD203B41FA5}">
                      <a16:colId xmlns:a16="http://schemas.microsoft.com/office/drawing/2014/main" val="20002"/>
                    </a:ext>
                  </a:extLst>
                </a:gridCol>
              </a:tblGrid>
              <a:tr h="300005">
                <a:tc>
                  <a:txBody>
                    <a:bodyPr/>
                    <a:lstStyle/>
                    <a:p>
                      <a:pPr algn="ctr"/>
                      <a:r>
                        <a:rPr lang="es-ES" sz="1500" dirty="0" smtClean="0">
                          <a:latin typeface="TT Commons" panose="02000506040000020004" pitchFamily="50" charset="0"/>
                        </a:rPr>
                        <a:t>ACID</a:t>
                      </a:r>
                      <a:endParaRPr lang="es-ES_tradnl" sz="1500" dirty="0">
                        <a:latin typeface="TT Commons" panose="02000506040000020004" pitchFamily="50" charset="0"/>
                      </a:endParaRPr>
                    </a:p>
                  </a:txBody>
                  <a:tcPr marL="83246" marR="83246" marT="41623" marB="41623">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s-ES" sz="1500" dirty="0" smtClean="0">
                          <a:latin typeface="TT Commons" panose="02000506040000020004" pitchFamily="50" charset="0"/>
                        </a:rPr>
                        <a:t>FEATURES</a:t>
                      </a:r>
                      <a:endParaRPr lang="es-ES_tradnl" sz="1500" dirty="0">
                        <a:latin typeface="TT Commons" panose="02000506040000020004" pitchFamily="50" charset="0"/>
                      </a:endParaRPr>
                    </a:p>
                  </a:txBody>
                  <a:tcPr marL="83246" marR="83246" marT="41623" marB="41623">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s-ES_tradnl" sz="1500" dirty="0" smtClean="0">
                          <a:latin typeface="TT Commons" panose="02000506040000020004" pitchFamily="50" charset="0"/>
                        </a:rPr>
                        <a:t>EFFECT</a:t>
                      </a:r>
                      <a:endParaRPr lang="es-ES_tradnl" sz="1500" dirty="0">
                        <a:latin typeface="TT Commons" panose="02000506040000020004" pitchFamily="50" charset="0"/>
                      </a:endParaRPr>
                    </a:p>
                  </a:txBody>
                  <a:tcPr marL="83246" marR="83246" marT="41623" marB="41623">
                    <a:lnL w="635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0"/>
                  </a:ext>
                </a:extLst>
              </a:tr>
              <a:tr h="886458">
                <a:tc>
                  <a:txBody>
                    <a:bodyPr/>
                    <a:lstStyle/>
                    <a:p>
                      <a:r>
                        <a:rPr lang="es-ES" sz="1100" dirty="0" smtClean="0">
                          <a:solidFill>
                            <a:schemeClr val="tx2">
                              <a:lumMod val="50000"/>
                            </a:schemeClr>
                          </a:solidFill>
                          <a:latin typeface="TT Commons" panose="02000506040000020004" pitchFamily="50" charset="0"/>
                        </a:rPr>
                        <a:t>Salicylic acid 2%</a:t>
                      </a:r>
                      <a:endParaRPr lang="es-ES_tradnl" sz="1100" dirty="0">
                        <a:solidFill>
                          <a:schemeClr val="tx2">
                            <a:lumMod val="50000"/>
                          </a:schemeClr>
                        </a:solidFill>
                        <a:latin typeface="TT Commons" panose="02000506040000020004" pitchFamily="50" charset="0"/>
                      </a:endParaRPr>
                    </a:p>
                  </a:txBody>
                  <a:tcPr marL="83246" marR="83246" marT="41623" marB="41623">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ES" sz="1100" dirty="0" smtClean="0">
                          <a:solidFill>
                            <a:schemeClr val="tx2">
                              <a:lumMod val="50000"/>
                            </a:schemeClr>
                          </a:solidFill>
                          <a:latin typeface="TT Commons" panose="02000506040000020004" pitchFamily="50" charset="0"/>
                        </a:rPr>
                        <a:t>It is</a:t>
                      </a:r>
                      <a:r>
                        <a:rPr lang="es-ES" sz="1100" baseline="0" dirty="0" smtClean="0">
                          <a:solidFill>
                            <a:schemeClr val="tx2">
                              <a:lumMod val="50000"/>
                            </a:schemeClr>
                          </a:solidFill>
                          <a:latin typeface="TT Commons" panose="02000506040000020004" pitchFamily="50" charset="0"/>
                        </a:rPr>
                        <a:t> safe, without risk of burn, in general acne lesions respond quickly to treatment. </a:t>
                      </a:r>
                      <a:endParaRPr lang="es-ES_tradnl" sz="1100" dirty="0">
                        <a:solidFill>
                          <a:schemeClr val="tx2">
                            <a:lumMod val="50000"/>
                          </a:schemeClr>
                        </a:solidFill>
                        <a:latin typeface="TT Commons" panose="02000506040000020004" pitchFamily="50" charset="0"/>
                      </a:endParaRPr>
                    </a:p>
                  </a:txBody>
                  <a:tcPr marL="83246" marR="83246" marT="41623" marB="41623">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s-ES" sz="1100" baseline="0" dirty="0" smtClean="0">
                          <a:solidFill>
                            <a:schemeClr val="tx2">
                              <a:lumMod val="50000"/>
                            </a:schemeClr>
                          </a:solidFill>
                          <a:latin typeface="TT Commons" panose="02000506040000020004" pitchFamily="50" charset="0"/>
                        </a:rPr>
                        <a:t>1.Keratolitic, comedolitic</a:t>
                      </a:r>
                    </a:p>
                    <a:p>
                      <a:pPr marL="0" indent="0">
                        <a:buNone/>
                      </a:pPr>
                      <a:r>
                        <a:rPr lang="es-ES" sz="1100" baseline="0" dirty="0" smtClean="0">
                          <a:solidFill>
                            <a:schemeClr val="tx2">
                              <a:lumMod val="50000"/>
                            </a:schemeClr>
                          </a:solidFill>
                          <a:latin typeface="TT Commons" panose="02000506040000020004" pitchFamily="50" charset="0"/>
                        </a:rPr>
                        <a:t>2.Anti-inflammatory drugs (inhibits the synthesis of prostaglandins)</a:t>
                      </a:r>
                    </a:p>
                    <a:p>
                      <a:pPr marL="0" indent="0">
                        <a:buNone/>
                      </a:pPr>
                      <a:r>
                        <a:rPr lang="es-ES" sz="1100" baseline="0" dirty="0" smtClean="0">
                          <a:solidFill>
                            <a:schemeClr val="tx2">
                              <a:lumMod val="50000"/>
                            </a:schemeClr>
                          </a:solidFill>
                          <a:latin typeface="TT Commons" panose="02000506040000020004" pitchFamily="50" charset="0"/>
                        </a:rPr>
                        <a:t>3. Anti-pruritic,</a:t>
                      </a:r>
                      <a:r>
                        <a:rPr lang="es-ES" sz="1100" baseline="0" dirty="0" err="1" smtClean="0">
                          <a:solidFill>
                            <a:schemeClr val="tx2">
                              <a:lumMod val="50000"/>
                            </a:schemeClr>
                          </a:solidFill>
                          <a:latin typeface="TT Commons" panose="02000506040000020004" pitchFamily="50" charset="0"/>
                        </a:rPr>
                        <a:t> antiseptic, astringent</a:t>
                      </a:r>
                      <a:r>
                        <a:rPr lang="es-ES" sz="1100" baseline="0" dirty="0" smtClean="0">
                          <a:solidFill>
                            <a:schemeClr val="tx2">
                              <a:lumMod val="50000"/>
                            </a:schemeClr>
                          </a:solidFill>
                          <a:latin typeface="TT Commons" panose="02000506040000020004" pitchFamily="50" charset="0"/>
                        </a:rPr>
                        <a:t>, antimicrobial (reduces</a:t>
                      </a:r>
                      <a:r>
                        <a:rPr lang="es-ES" sz="1100" baseline="0" dirty="0" err="1" smtClean="0">
                          <a:solidFill>
                            <a:schemeClr val="tx2">
                              <a:lumMod val="50000"/>
                            </a:schemeClr>
                          </a:solidFill>
                          <a:latin typeface="TT Commons" panose="02000506040000020004" pitchFamily="50" charset="0"/>
                        </a:rPr>
                        <a:t> propinobacterium</a:t>
                      </a:r>
                      <a:r>
                        <a:rPr lang="es-ES" sz="1100" baseline="0" dirty="0" smtClean="0">
                          <a:solidFill>
                            <a:schemeClr val="tx2">
                              <a:lumMod val="50000"/>
                            </a:schemeClr>
                          </a:solidFill>
                          <a:latin typeface="TT Commons" panose="02000506040000020004" pitchFamily="50" charset="0"/>
                        </a:rPr>
                        <a:t> acnes)</a:t>
                      </a:r>
                    </a:p>
                    <a:p>
                      <a:pPr marL="0" indent="0">
                        <a:buNone/>
                      </a:pPr>
                      <a:r>
                        <a:rPr lang="es-ES" sz="1100" baseline="0" dirty="0" smtClean="0">
                          <a:solidFill>
                            <a:schemeClr val="tx2">
                              <a:lumMod val="50000"/>
                            </a:schemeClr>
                          </a:solidFill>
                          <a:latin typeface="TT Commons" panose="02000506040000020004" pitchFamily="50" charset="0"/>
                        </a:rPr>
                        <a:t>4. Has derivatives that absorb the RUVB</a:t>
                      </a:r>
                    </a:p>
                  </a:txBody>
                  <a:tcPr marL="83246" marR="83246" marT="41623" marB="41623">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66908">
                <a:tc>
                  <a:txBody>
                    <a:bodyPr/>
                    <a:lstStyle/>
                    <a:p>
                      <a:r>
                        <a:rPr lang="es-ES" sz="1100" dirty="0" smtClean="0">
                          <a:solidFill>
                            <a:schemeClr val="tx2">
                              <a:lumMod val="50000"/>
                            </a:schemeClr>
                          </a:solidFill>
                          <a:latin typeface="TT Commons" panose="02000506040000020004" pitchFamily="50" charset="0"/>
                        </a:rPr>
                        <a:t>Malic acid 3%</a:t>
                      </a:r>
                      <a:endParaRPr lang="es-ES_tradnl" sz="1100" dirty="0">
                        <a:solidFill>
                          <a:schemeClr val="tx2">
                            <a:lumMod val="50000"/>
                          </a:schemeClr>
                        </a:solidFill>
                        <a:latin typeface="TT Commons" panose="02000506040000020004" pitchFamily="50" charset="0"/>
                      </a:endParaRPr>
                    </a:p>
                  </a:txBody>
                  <a:tcPr marL="83246" marR="83246" marT="41623" marB="41623">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b="0" kern="1200" baseline="0" dirty="0" smtClean="0">
                          <a:solidFill>
                            <a:schemeClr val="tx2">
                              <a:lumMod val="50000"/>
                            </a:schemeClr>
                          </a:solidFill>
                          <a:latin typeface="TT Commons" panose="02000506040000020004" pitchFamily="50" charset="0"/>
                          <a:ea typeface="+mn-ea"/>
                          <a:cs typeface="+mn-cs"/>
                        </a:rPr>
                        <a:t>-</a:t>
                      </a:r>
                      <a:r>
                        <a:rPr lang="es-ES_tradnl" sz="1100" b="0" kern="1200" baseline="0" dirty="0" err="1" smtClean="0">
                          <a:solidFill>
                            <a:schemeClr val="tx2">
                              <a:lumMod val="50000"/>
                            </a:schemeClr>
                          </a:solidFill>
                          <a:latin typeface="TT Commons" panose="02000506040000020004" pitchFamily="50" charset="0"/>
                          <a:ea typeface="+mn-ea"/>
                          <a:cs typeface="+mn-cs"/>
                        </a:rPr>
                        <a:t>AHAs</a:t>
                      </a:r>
                      <a:endParaRPr lang="es-ES_tradnl" sz="1100" b="0" kern="1200" baseline="0" dirty="0" smtClean="0">
                        <a:solidFill>
                          <a:schemeClr val="tx2">
                            <a:lumMod val="50000"/>
                          </a:schemeClr>
                        </a:solidFill>
                        <a:latin typeface="TT Commons" panose="02000506040000020004" pitchFamily="50"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b="0" kern="1200" baseline="0" dirty="0" smtClean="0">
                          <a:solidFill>
                            <a:schemeClr val="tx2">
                              <a:lumMod val="50000"/>
                            </a:schemeClr>
                          </a:solidFill>
                          <a:latin typeface="TT Commons" panose="02000506040000020004" pitchFamily="50" charset="0"/>
                          <a:ea typeface="+mn-ea"/>
                          <a:cs typeface="+mn-cs"/>
                        </a:rPr>
                        <a:t>Penetration</a:t>
                      </a:r>
                      <a:r>
                        <a:rPr lang="es-ES_tradnl" sz="1100" b="0" kern="1200" baseline="0" dirty="0" err="1" smtClean="0">
                          <a:solidFill>
                            <a:schemeClr val="tx2">
                              <a:lumMod val="50000"/>
                            </a:schemeClr>
                          </a:solidFill>
                          <a:latin typeface="TT Commons" panose="02000506040000020004" pitchFamily="50" charset="0"/>
                          <a:ea typeface="+mn-ea"/>
                          <a:cs typeface="+mn-cs"/>
                        </a:rPr>
                        <a:t> capacity</a:t>
                      </a:r>
                      <a:r>
                        <a:rPr lang="es-ES" sz="1100" b="0" kern="1200" baseline="0" dirty="0" smtClean="0">
                          <a:solidFill>
                            <a:schemeClr val="tx2">
                              <a:lumMod val="50000"/>
                            </a:schemeClr>
                          </a:solidFill>
                          <a:latin typeface="TT Commons" panose="02000506040000020004" pitchFamily="50" charset="0"/>
                          <a:ea typeface="+mn-ea"/>
                          <a:cs typeface="+mn-cs"/>
                        </a:rPr>
                        <a:t> similar to glycolic</a:t>
                      </a:r>
                      <a:r>
                        <a:rPr lang="es-ES" sz="1100" b="0" kern="1200" baseline="0" dirty="0" err="1" smtClean="0">
                          <a:solidFill>
                            <a:schemeClr val="tx2">
                              <a:lumMod val="50000"/>
                            </a:schemeClr>
                          </a:solidFill>
                          <a:latin typeface="TT Commons" panose="02000506040000020004" pitchFamily="50" charset="0"/>
                          <a:ea typeface="+mn-ea"/>
                          <a:cs typeface="+mn-cs"/>
                        </a:rPr>
                        <a:t> acid</a:t>
                      </a:r>
                      <a:endParaRPr lang="es-ES" sz="1100" b="0" kern="1200" baseline="0" dirty="0" smtClean="0">
                        <a:solidFill>
                          <a:schemeClr val="tx2">
                            <a:lumMod val="50000"/>
                          </a:schemeClr>
                        </a:solidFill>
                        <a:latin typeface="TT Commons" panose="02000506040000020004" pitchFamily="50"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100" b="0" kern="1200" baseline="0" dirty="0" smtClean="0">
                          <a:solidFill>
                            <a:schemeClr val="tx2">
                              <a:lumMod val="50000"/>
                            </a:schemeClr>
                          </a:solidFill>
                          <a:latin typeface="TT Commons" panose="02000506040000020004" pitchFamily="50" charset="0"/>
                          <a:ea typeface="+mn-ea"/>
                          <a:cs typeface="+mn-cs"/>
                        </a:rPr>
                        <a:t>Recommended on sensitive skin</a:t>
                      </a:r>
                      <a:endParaRPr lang="es-ES_tradnl" sz="1100" b="0" kern="1200" baseline="0" dirty="0" smtClean="0">
                        <a:solidFill>
                          <a:schemeClr val="tx2">
                            <a:lumMod val="50000"/>
                          </a:schemeClr>
                        </a:solidFill>
                        <a:latin typeface="TT Commons" panose="02000506040000020004" pitchFamily="50" charset="0"/>
                        <a:ea typeface="+mn-ea"/>
                        <a:cs typeface="+mn-cs"/>
                      </a:endParaRPr>
                    </a:p>
                  </a:txBody>
                  <a:tcPr marL="83246" marR="83246" marT="41623" marB="41623">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s-ES" sz="1100" baseline="0" dirty="0" smtClean="0">
                          <a:solidFill>
                            <a:schemeClr val="tx2">
                              <a:lumMod val="50000"/>
                            </a:schemeClr>
                          </a:solidFill>
                          <a:latin typeface="TT Commons" panose="02000506040000020004" pitchFamily="50" charset="0"/>
                        </a:rPr>
                        <a:t>1.Antiseptic</a:t>
                      </a:r>
                    </a:p>
                    <a:p>
                      <a:pPr marL="0" indent="0">
                        <a:buNone/>
                      </a:pPr>
                      <a:r>
                        <a:rPr lang="es-ES" sz="1100" baseline="0" dirty="0" smtClean="0">
                          <a:solidFill>
                            <a:schemeClr val="tx2">
                              <a:lumMod val="50000"/>
                            </a:schemeClr>
                          </a:solidFill>
                          <a:latin typeface="TT Commons" panose="02000506040000020004" pitchFamily="50" charset="0"/>
                        </a:rPr>
                        <a:t>2. Depigmentation: inhibits tyrosinase formation</a:t>
                      </a:r>
                    </a:p>
                  </a:txBody>
                  <a:tcPr marL="83246" marR="83246" marT="41623" marB="41623">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725184">
                <a:tc>
                  <a:txBody>
                    <a:bodyPr/>
                    <a:lstStyle/>
                    <a:p>
                      <a:r>
                        <a:rPr lang="es-ES" sz="1100" dirty="0" smtClean="0">
                          <a:solidFill>
                            <a:schemeClr val="tx2">
                              <a:lumMod val="50000"/>
                            </a:schemeClr>
                          </a:solidFill>
                          <a:latin typeface="TT Commons" panose="02000506040000020004" pitchFamily="50" charset="0"/>
                        </a:rPr>
                        <a:t>Lactic acid 2.5%</a:t>
                      </a:r>
                      <a:endParaRPr lang="es-ES_tradnl" sz="1100" dirty="0">
                        <a:solidFill>
                          <a:schemeClr val="tx2">
                            <a:lumMod val="50000"/>
                          </a:schemeClr>
                        </a:solidFill>
                        <a:latin typeface="TT Commons" panose="02000506040000020004" pitchFamily="50" charset="0"/>
                      </a:endParaRPr>
                    </a:p>
                  </a:txBody>
                  <a:tcPr marL="83246" marR="83246" marT="41623" marB="41623">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kern="1200" baseline="0" dirty="0" smtClean="0">
                          <a:solidFill>
                            <a:schemeClr val="tx2">
                              <a:lumMod val="50000"/>
                            </a:schemeClr>
                          </a:solidFill>
                          <a:latin typeface="TT Commons" panose="02000506040000020004" pitchFamily="50" charset="0"/>
                          <a:ea typeface="+mn-ea"/>
                          <a:cs typeface="+mn-cs"/>
                        </a:rPr>
                        <a:t>-</a:t>
                      </a:r>
                      <a:r>
                        <a:rPr lang="es-ES_tradnl" sz="1100" dirty="0" err="1" smtClean="0">
                          <a:solidFill>
                            <a:schemeClr val="tx2">
                              <a:lumMod val="50000"/>
                            </a:schemeClr>
                          </a:solidFill>
                          <a:latin typeface="TT Commons" panose="02000506040000020004" pitchFamily="50" charset="0"/>
                        </a:rPr>
                        <a:t>AHAs</a:t>
                      </a:r>
                      <a:endParaRPr lang="es-ES_tradnl" sz="1100" kern="1200" baseline="0" dirty="0" smtClean="0">
                        <a:solidFill>
                          <a:schemeClr val="tx2">
                            <a:lumMod val="50000"/>
                          </a:schemeClr>
                        </a:solidFill>
                        <a:latin typeface="TT Commons" panose="02000506040000020004" pitchFamily="50" charset="0"/>
                        <a:ea typeface="+mn-ea"/>
                        <a:cs typeface="+mn-cs"/>
                      </a:endParaRPr>
                    </a:p>
                    <a:p>
                      <a:r>
                        <a:rPr lang="es-ES_tradnl" sz="1100" kern="1200" baseline="0" dirty="0" smtClean="0">
                          <a:solidFill>
                            <a:schemeClr val="tx2">
                              <a:lumMod val="50000"/>
                            </a:schemeClr>
                          </a:solidFill>
                          <a:latin typeface="TT Commons" panose="02000506040000020004" pitchFamily="50" charset="0"/>
                          <a:ea typeface="+mn-ea"/>
                          <a:cs typeface="+mn-cs"/>
                        </a:rPr>
                        <a:t>-Helps maintain the acid mantle</a:t>
                      </a:r>
                      <a:r>
                        <a:rPr lang="es-ES" sz="1100" kern="1200" baseline="0" dirty="0" smtClean="0">
                          <a:solidFill>
                            <a:schemeClr val="tx2">
                              <a:lumMod val="50000"/>
                            </a:schemeClr>
                          </a:solidFill>
                          <a:latin typeface="TT Commons" panose="02000506040000020004" pitchFamily="50" charset="0"/>
                          <a:ea typeface="+mn-ea"/>
                          <a:cs typeface="+mn-cs"/>
                        </a:rPr>
                        <a:t> of the skin</a:t>
                      </a:r>
                    </a:p>
                    <a:p>
                      <a:r>
                        <a:rPr lang="es-ES" sz="1100" b="1" kern="1200" baseline="0" dirty="0" smtClean="0">
                          <a:solidFill>
                            <a:schemeClr val="tx2">
                              <a:lumMod val="50000"/>
                            </a:schemeClr>
                          </a:solidFill>
                          <a:latin typeface="TT Commons" panose="02000506040000020004" pitchFamily="50" charset="0"/>
                          <a:ea typeface="+mn-ea"/>
                          <a:cs typeface="+mn-cs"/>
                        </a:rPr>
                        <a:t>-In gel form the acid penetrates slowly, decreasing the irritation of the lactic. </a:t>
                      </a:r>
                      <a:endParaRPr lang="es-ES_tradnl" sz="1100" b="1" kern="1200" baseline="0" dirty="0" smtClean="0">
                        <a:solidFill>
                          <a:schemeClr val="tx2">
                            <a:lumMod val="50000"/>
                          </a:schemeClr>
                        </a:solidFill>
                        <a:latin typeface="TT Commons" panose="02000506040000020004" pitchFamily="50" charset="0"/>
                        <a:ea typeface="+mn-ea"/>
                        <a:cs typeface="+mn-cs"/>
                      </a:endParaRPr>
                    </a:p>
                  </a:txBody>
                  <a:tcPr marL="83246" marR="83246" marT="41623" marB="41623">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s-ES_tradnl" sz="1100" dirty="0" smtClean="0">
                          <a:solidFill>
                            <a:schemeClr val="tx2">
                              <a:lumMod val="50000"/>
                            </a:schemeClr>
                          </a:solidFill>
                          <a:latin typeface="TT Commons" panose="02000506040000020004" pitchFamily="50" charset="0"/>
                        </a:rPr>
                        <a:t>1.Hydrating:</a:t>
                      </a:r>
                      <a:r>
                        <a:rPr lang="es-ES_tradnl" sz="1100" baseline="0" dirty="0" smtClean="0">
                          <a:solidFill>
                            <a:schemeClr val="tx2">
                              <a:lumMod val="50000"/>
                            </a:schemeClr>
                          </a:solidFill>
                          <a:latin typeface="TT Commons" panose="02000506040000020004" pitchFamily="50" charset="0"/>
                        </a:rPr>
                        <a:t> attracts</a:t>
                      </a:r>
                      <a:r>
                        <a:rPr lang="es-ES_tradnl" sz="1100" baseline="0" dirty="0" err="1" smtClean="0">
                          <a:solidFill>
                            <a:schemeClr val="tx2">
                              <a:lumMod val="50000"/>
                            </a:schemeClr>
                          </a:solidFill>
                          <a:latin typeface="TT Commons" panose="02000506040000020004" pitchFamily="50" charset="0"/>
                        </a:rPr>
                        <a:t> water molecules to</a:t>
                      </a:r>
                      <a:r>
                        <a:rPr lang="es-ES" sz="1100" baseline="0" dirty="0" smtClean="0">
                          <a:solidFill>
                            <a:schemeClr val="tx2">
                              <a:lumMod val="50000"/>
                            </a:schemeClr>
                          </a:solidFill>
                          <a:latin typeface="TT Commons" panose="02000506040000020004" pitchFamily="50" charset="0"/>
                        </a:rPr>
                        <a:t> the stratum corneum and stimulates the synthesis of ceramides, improving barrier function.</a:t>
                      </a:r>
                    </a:p>
                    <a:p>
                      <a:pPr marL="0" indent="0">
                        <a:buNone/>
                      </a:pPr>
                      <a:r>
                        <a:rPr lang="es-ES" sz="1100" baseline="0" dirty="0" smtClean="0">
                          <a:solidFill>
                            <a:schemeClr val="tx2">
                              <a:lumMod val="50000"/>
                            </a:schemeClr>
                          </a:solidFill>
                          <a:latin typeface="TT Commons" panose="02000506040000020004" pitchFamily="50" charset="0"/>
                        </a:rPr>
                        <a:t>2.Clarifying: promotes the homogeneous dispersion of melanin,</a:t>
                      </a:r>
                      <a:r>
                        <a:rPr lang="es-ES" sz="1100" u="none" baseline="0" dirty="0" smtClean="0">
                          <a:solidFill>
                            <a:schemeClr val="tx2">
                              <a:lumMod val="50000"/>
                            </a:schemeClr>
                          </a:solidFill>
                          <a:latin typeface="TT Commons" panose="02000506040000020004" pitchFamily="50" charset="0"/>
                        </a:rPr>
                        <a:t> inhibits the action of tyrosinase.</a:t>
                      </a:r>
                      <a:endParaRPr lang="es-ES" sz="1100" baseline="0" dirty="0" smtClean="0">
                        <a:solidFill>
                          <a:schemeClr val="tx2">
                            <a:lumMod val="50000"/>
                          </a:schemeClr>
                        </a:solidFill>
                        <a:latin typeface="TT Commons" panose="02000506040000020004" pitchFamily="50" charset="0"/>
                      </a:endParaRPr>
                    </a:p>
                  </a:txBody>
                  <a:tcPr marL="83246" marR="83246" marT="41623" marB="41623">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725184">
                <a:tc>
                  <a:txBody>
                    <a:bodyPr/>
                    <a:lstStyle/>
                    <a:p>
                      <a:r>
                        <a:rPr lang="es-ES" sz="1100" dirty="0" smtClean="0">
                          <a:solidFill>
                            <a:schemeClr val="tx2">
                              <a:lumMod val="50000"/>
                            </a:schemeClr>
                          </a:solidFill>
                          <a:latin typeface="TT Commons" panose="02000506040000020004" pitchFamily="50" charset="0"/>
                        </a:rPr>
                        <a:t>Azelaic</a:t>
                      </a:r>
                      <a:r>
                        <a:rPr lang="es-ES" sz="1100" baseline="0" dirty="0" smtClean="0">
                          <a:solidFill>
                            <a:schemeClr val="tx2">
                              <a:lumMod val="50000"/>
                            </a:schemeClr>
                          </a:solidFill>
                          <a:latin typeface="TT Commons" panose="02000506040000020004" pitchFamily="50" charset="0"/>
                        </a:rPr>
                        <a:t> </a:t>
                      </a:r>
                      <a:r>
                        <a:rPr lang="es-ES" sz="1100" baseline="0" dirty="0" err="1" smtClean="0">
                          <a:solidFill>
                            <a:schemeClr val="tx2">
                              <a:lumMod val="50000"/>
                            </a:schemeClr>
                          </a:solidFill>
                          <a:latin typeface="TT Commons" panose="02000506040000020004" pitchFamily="50" charset="0"/>
                        </a:rPr>
                        <a:t>acid</a:t>
                      </a:r>
                      <a:r>
                        <a:rPr lang="es-ES" sz="1100" baseline="0" dirty="0" smtClean="0">
                          <a:solidFill>
                            <a:schemeClr val="tx2">
                              <a:lumMod val="50000"/>
                            </a:schemeClr>
                          </a:solidFill>
                          <a:latin typeface="TT Commons" panose="02000506040000020004" pitchFamily="50" charset="0"/>
                        </a:rPr>
                        <a:t> 3%</a:t>
                      </a:r>
                      <a:endParaRPr lang="es-ES_tradnl" sz="1100" dirty="0">
                        <a:solidFill>
                          <a:schemeClr val="tx2">
                            <a:lumMod val="50000"/>
                          </a:schemeClr>
                        </a:solidFill>
                        <a:latin typeface="TT Commons" panose="02000506040000020004" pitchFamily="50" charset="0"/>
                      </a:endParaRPr>
                    </a:p>
                  </a:txBody>
                  <a:tcPr marL="83246" marR="83246" marT="41623" marB="41623">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ES" sz="1100" kern="1200" baseline="0" dirty="0" smtClean="0">
                          <a:solidFill>
                            <a:schemeClr val="tx2">
                              <a:lumMod val="50000"/>
                            </a:schemeClr>
                          </a:solidFill>
                          <a:latin typeface="TT Commons" panose="02000506040000020004" pitchFamily="50" charset="0"/>
                          <a:ea typeface="+mn-ea"/>
                          <a:cs typeface="+mn-cs"/>
                        </a:rPr>
                        <a:t>Saturated</a:t>
                      </a:r>
                      <a:r>
                        <a:rPr lang="es-ES" sz="1100" kern="1200" baseline="0" dirty="0" err="1" smtClean="0">
                          <a:solidFill>
                            <a:schemeClr val="tx2">
                              <a:lumMod val="50000"/>
                            </a:schemeClr>
                          </a:solidFill>
                          <a:latin typeface="TT Commons" panose="02000506040000020004" pitchFamily="50" charset="0"/>
                          <a:ea typeface="+mn-ea"/>
                          <a:cs typeface="+mn-cs"/>
                        </a:rPr>
                        <a:t> dicarbolylic acid</a:t>
                      </a:r>
                      <a:r>
                        <a:rPr lang="es-ES" sz="1100" kern="1200" baseline="0" dirty="0" smtClean="0">
                          <a:solidFill>
                            <a:schemeClr val="tx2">
                              <a:lumMod val="50000"/>
                            </a:schemeClr>
                          </a:solidFill>
                          <a:latin typeface="TT Commons" panose="02000506040000020004" pitchFamily="50" charset="0"/>
                          <a:ea typeface="+mn-ea"/>
                          <a:cs typeface="+mn-cs"/>
                        </a:rPr>
                        <a:t> </a:t>
                      </a:r>
                    </a:p>
                  </a:txBody>
                  <a:tcPr marL="83246" marR="83246" marT="41623" marB="41623">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s-ES" sz="1100" dirty="0" smtClean="0">
                          <a:solidFill>
                            <a:schemeClr val="tx2">
                              <a:lumMod val="50000"/>
                            </a:schemeClr>
                          </a:solidFill>
                          <a:latin typeface="TT Commons" panose="02000506040000020004" pitchFamily="50" charset="0"/>
                        </a:rPr>
                        <a:t>1.Normalisation of keratinisation</a:t>
                      </a:r>
                    </a:p>
                    <a:p>
                      <a:pPr marL="0" indent="0">
                        <a:buNone/>
                      </a:pPr>
                      <a:r>
                        <a:rPr lang="es-ES" sz="1100" dirty="0" smtClean="0">
                          <a:solidFill>
                            <a:schemeClr val="tx2">
                              <a:lumMod val="50000"/>
                            </a:schemeClr>
                          </a:solidFill>
                          <a:latin typeface="TT Commons" panose="02000506040000020004" pitchFamily="50" charset="0"/>
                        </a:rPr>
                        <a:t>2. Bacteriostatic seborregulating action  </a:t>
                      </a:r>
                    </a:p>
                    <a:p>
                      <a:pPr marL="0" indent="0">
                        <a:buNone/>
                      </a:pPr>
                      <a:r>
                        <a:rPr lang="es-ES" sz="1100" dirty="0" smtClean="0">
                          <a:solidFill>
                            <a:schemeClr val="tx2">
                              <a:lumMod val="50000"/>
                            </a:schemeClr>
                          </a:solidFill>
                          <a:latin typeface="TT Commons" panose="02000506040000020004" pitchFamily="50" charset="0"/>
                        </a:rPr>
                        <a:t>3. Inhibitor of proliferation of</a:t>
                      </a:r>
                      <a:r>
                        <a:rPr lang="es-ES" sz="1100" baseline="0" dirty="0" smtClean="0">
                          <a:solidFill>
                            <a:schemeClr val="tx2">
                              <a:lumMod val="50000"/>
                            </a:schemeClr>
                          </a:solidFill>
                          <a:latin typeface="TT Commons" panose="02000506040000020004" pitchFamily="50" charset="0"/>
                        </a:rPr>
                        <a:t> </a:t>
                      </a:r>
                      <a:r>
                        <a:rPr lang="es-ES" sz="1100" baseline="0" dirty="0" err="1" smtClean="0">
                          <a:solidFill>
                            <a:schemeClr val="tx2">
                              <a:lumMod val="50000"/>
                            </a:schemeClr>
                          </a:solidFill>
                          <a:latin typeface="TT Commons" panose="02000506040000020004" pitchFamily="50" charset="0"/>
                        </a:rPr>
                        <a:t>reactive oxygen species 4.</a:t>
                      </a:r>
                      <a:r>
                        <a:rPr lang="es-ES" sz="1100" dirty="0" err="1" smtClean="0">
                          <a:solidFill>
                            <a:schemeClr val="tx2">
                              <a:lumMod val="50000"/>
                            </a:schemeClr>
                          </a:solidFill>
                          <a:latin typeface="TT Commons" panose="02000506040000020004" pitchFamily="50" charset="0"/>
                        </a:rPr>
                        <a:t> Pigmentation rgulator</a:t>
                      </a:r>
                    </a:p>
                  </a:txBody>
                  <a:tcPr marL="83246" marR="83246" marT="41623" marB="41623">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886458">
                <a:tc>
                  <a:txBody>
                    <a:bodyPr/>
                    <a:lstStyle/>
                    <a:p>
                      <a:r>
                        <a:rPr lang="es-ES_tradnl" sz="1100" dirty="0" smtClean="0">
                          <a:solidFill>
                            <a:schemeClr val="tx2">
                              <a:lumMod val="50000"/>
                            </a:schemeClr>
                          </a:solidFill>
                          <a:latin typeface="TT Commons" panose="02000506040000020004" pitchFamily="50" charset="0"/>
                        </a:rPr>
                        <a:t>Retinol</a:t>
                      </a:r>
                      <a:r>
                        <a:rPr lang="es-ES_tradnl" sz="1100" baseline="0" dirty="0" smtClean="0">
                          <a:solidFill>
                            <a:schemeClr val="tx2">
                              <a:lumMod val="50000"/>
                            </a:schemeClr>
                          </a:solidFill>
                          <a:latin typeface="TT Commons" panose="02000506040000020004" pitchFamily="50" charset="0"/>
                        </a:rPr>
                        <a:t> 0.2%</a:t>
                      </a:r>
                      <a:endParaRPr lang="es-ES_tradnl" sz="1100" dirty="0">
                        <a:solidFill>
                          <a:schemeClr val="tx2">
                            <a:lumMod val="50000"/>
                          </a:schemeClr>
                        </a:solidFill>
                        <a:latin typeface="TT Commons" panose="02000506040000020004" pitchFamily="50" charset="0"/>
                      </a:endParaRPr>
                    </a:p>
                  </a:txBody>
                  <a:tcPr marL="83246" marR="83246" marT="41623" marB="41623">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ES_tradnl" sz="1100" dirty="0" smtClean="0">
                          <a:solidFill>
                            <a:schemeClr val="tx2">
                              <a:lumMod val="50000"/>
                            </a:schemeClr>
                          </a:solidFill>
                          <a:latin typeface="TT Commons" panose="02000506040000020004" pitchFamily="50" charset="0"/>
                        </a:rPr>
                        <a:t>- </a:t>
                      </a:r>
                      <a:r>
                        <a:rPr lang="es-ES_tradnl" sz="1100" dirty="0" err="1" smtClean="0">
                          <a:solidFill>
                            <a:schemeClr val="tx2">
                              <a:lumMod val="50000"/>
                            </a:schemeClr>
                          </a:solidFill>
                          <a:latin typeface="TT Commons" panose="02000506040000020004" pitchFamily="50" charset="0"/>
                        </a:rPr>
                        <a:t>Retinoid</a:t>
                      </a:r>
                      <a:r>
                        <a:rPr lang="es-ES_tradnl" sz="1100" dirty="0" smtClean="0">
                          <a:solidFill>
                            <a:schemeClr val="tx2">
                              <a:lumMod val="50000"/>
                            </a:schemeClr>
                          </a:solidFill>
                          <a:latin typeface="TT Commons" panose="02000506040000020004" pitchFamily="50" charset="0"/>
                        </a:rPr>
                        <a:t> precursor of</a:t>
                      </a:r>
                      <a:r>
                        <a:rPr lang="es-ES" sz="1100" dirty="0" smtClean="0">
                          <a:solidFill>
                            <a:schemeClr val="tx2">
                              <a:lumMod val="50000"/>
                            </a:schemeClr>
                          </a:solidFill>
                          <a:latin typeface="TT Commons" panose="02000506040000020004" pitchFamily="50" charset="0"/>
                        </a:rPr>
                        <a:t> retinoic acid</a:t>
                      </a:r>
                      <a:endParaRPr lang="es-ES_tradnl" sz="1100" dirty="0">
                        <a:solidFill>
                          <a:schemeClr val="tx2">
                            <a:lumMod val="50000"/>
                          </a:schemeClr>
                        </a:solidFill>
                        <a:latin typeface="TT Commons" panose="02000506040000020004" pitchFamily="50" charset="0"/>
                      </a:endParaRPr>
                    </a:p>
                  </a:txBody>
                  <a:tcPr marL="83246" marR="83246" marT="41623" marB="41623">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ES_tradnl" sz="1100" dirty="0" smtClean="0">
                          <a:solidFill>
                            <a:schemeClr val="tx2">
                              <a:lumMod val="50000"/>
                            </a:schemeClr>
                          </a:solidFill>
                          <a:latin typeface="TT Commons" panose="02000506040000020004" pitchFamily="50" charset="0"/>
                        </a:rPr>
                        <a:t>1.</a:t>
                      </a:r>
                      <a:r>
                        <a:rPr lang="es-ES_tradnl" sz="1100" baseline="0" dirty="0" smtClean="0">
                          <a:solidFill>
                            <a:schemeClr val="tx2">
                              <a:lumMod val="50000"/>
                            </a:schemeClr>
                          </a:solidFill>
                          <a:latin typeface="TT Commons" panose="02000506040000020004" pitchFamily="50" charset="0"/>
                        </a:rPr>
                        <a:t> Normalizes keratinization:</a:t>
                      </a:r>
                      <a:r>
                        <a:rPr lang="es-ES_tradnl" sz="1100" baseline="0" dirty="0" err="1" smtClean="0">
                          <a:solidFill>
                            <a:schemeClr val="tx2">
                              <a:lumMod val="50000"/>
                            </a:schemeClr>
                          </a:solidFill>
                          <a:latin typeface="TT Commons" panose="02000506040000020004" pitchFamily="50" charset="0"/>
                        </a:rPr>
                        <a:t> Improves the appearance and quality of the skin.</a:t>
                      </a:r>
                    </a:p>
                    <a:p>
                      <a:r>
                        <a:rPr lang="es-ES_tradnl" sz="1100" dirty="0" smtClean="0">
                          <a:solidFill>
                            <a:schemeClr val="tx2">
                              <a:lumMod val="50000"/>
                            </a:schemeClr>
                          </a:solidFill>
                          <a:latin typeface="TT Commons" panose="02000506040000020004" pitchFamily="50" charset="0"/>
                        </a:rPr>
                        <a:t>2. Stimulates collagen synthesis</a:t>
                      </a:r>
                      <a:r>
                        <a:rPr lang="es-ES" sz="1100" dirty="0" err="1" smtClean="0">
                          <a:solidFill>
                            <a:schemeClr val="tx2">
                              <a:lumMod val="50000"/>
                            </a:schemeClr>
                          </a:solidFill>
                          <a:latin typeface="TT Commons" panose="02000506040000020004" pitchFamily="50" charset="0"/>
                        </a:rPr>
                        <a:t>: decreases</a:t>
                      </a:r>
                      <a:r>
                        <a:rPr lang="es-ES" sz="1100" dirty="0" smtClean="0">
                          <a:solidFill>
                            <a:schemeClr val="tx2">
                              <a:lumMod val="50000"/>
                            </a:schemeClr>
                          </a:solidFill>
                          <a:latin typeface="TT Commons" panose="02000506040000020004" pitchFamily="50" charset="0"/>
                        </a:rPr>
                        <a:t> the</a:t>
                      </a:r>
                      <a:r>
                        <a:rPr lang="es-ES_tradnl" sz="1100" dirty="0" smtClean="0">
                          <a:solidFill>
                            <a:schemeClr val="tx2">
                              <a:lumMod val="50000"/>
                            </a:schemeClr>
                          </a:solidFill>
                          <a:latin typeface="TT Commons" panose="02000506040000020004" pitchFamily="50" charset="0"/>
                        </a:rPr>
                        <a:t> depth of wrinkles</a:t>
                      </a:r>
                    </a:p>
                    <a:p>
                      <a:r>
                        <a:rPr lang="es-ES_tradnl" sz="1100" baseline="0" dirty="0" smtClean="0">
                          <a:solidFill>
                            <a:schemeClr val="tx2">
                              <a:lumMod val="50000"/>
                            </a:schemeClr>
                          </a:solidFill>
                          <a:latin typeface="TT Commons" panose="02000506040000020004" pitchFamily="50" charset="0"/>
                        </a:rPr>
                        <a:t>3. Normalizes melanocyte activity:</a:t>
                      </a:r>
                      <a:r>
                        <a:rPr lang="es-ES_tradnl" sz="1100" baseline="0" dirty="0" err="1" smtClean="0">
                          <a:solidFill>
                            <a:schemeClr val="tx2">
                              <a:lumMod val="50000"/>
                            </a:schemeClr>
                          </a:solidFill>
                          <a:latin typeface="TT Commons" panose="02000506040000020004" pitchFamily="50" charset="0"/>
                        </a:rPr>
                        <a:t> clears stains</a:t>
                      </a:r>
                      <a:endParaRPr lang="es-ES_tradnl" sz="1100" dirty="0">
                        <a:solidFill>
                          <a:schemeClr val="tx2">
                            <a:lumMod val="50000"/>
                          </a:schemeClr>
                        </a:solidFill>
                        <a:latin typeface="TT Commons" panose="02000506040000020004" pitchFamily="50" charset="0"/>
                      </a:endParaRPr>
                    </a:p>
                  </a:txBody>
                  <a:tcPr marL="83246" marR="83246" marT="41623" marB="41623">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6" name="Título 8"/>
          <p:cNvSpPr>
            <a:spLocks noGrp="1"/>
          </p:cNvSpPr>
          <p:nvPr>
            <p:ph type="title"/>
          </p:nvPr>
        </p:nvSpPr>
        <p:spPr>
          <a:xfrm>
            <a:off x="698500" y="398871"/>
            <a:ext cx="3294492" cy="424732"/>
          </a:xfrm>
        </p:spPr>
        <p:txBody>
          <a:bodyPr/>
          <a:lstStyle/>
          <a:p>
            <a:pPr algn="l" rtl="0"/>
            <a:r>
              <a:rPr lang="es-ES" sz="2400" spc="300" dirty="0" smtClean="0">
                <a:latin typeface="Bebas Neue Regular" panose="00000500000000000000" pitchFamily="50" charset="0"/>
              </a:rPr>
              <a:t>PURIFYING PEEL DERMIC+</a:t>
            </a:r>
            <a:endParaRPr lang="es-ES" sz="2400" spc="300" dirty="0">
              <a:latin typeface="Bebas Neue Regular" panose="00000500000000000000" pitchFamily="50" charset="0"/>
            </a:endParaRPr>
          </a:p>
        </p:txBody>
      </p:sp>
      <p:pic>
        <p:nvPicPr>
          <p:cNvPr id="4" name="Imagen 3" descr="2.jpg"/>
          <p:cNvPicPr>
            <a:picLocks noChangeAspect="1"/>
          </p:cNvPicPr>
          <p:nvPr/>
        </p:nvPicPr>
        <p:blipFill>
          <a:blip r:embed="rId2" cstate="print"/>
          <a:stretch>
            <a:fillRect/>
          </a:stretch>
        </p:blipFill>
        <p:spPr>
          <a:xfrm>
            <a:off x="8992192" y="984498"/>
            <a:ext cx="1167808" cy="1141760"/>
          </a:xfrm>
          <a:prstGeom prst="rect">
            <a:avLst/>
          </a:prstGeom>
        </p:spPr>
      </p:pic>
    </p:spTree>
    <p:extLst>
      <p:ext uri="{BB962C8B-B14F-4D97-AF65-F5344CB8AC3E}">
        <p14:creationId xmlns:p14="http://schemas.microsoft.com/office/powerpoint/2010/main" val="207314264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393155" y="2099364"/>
            <a:ext cx="4631282" cy="1815882"/>
          </a:xfrm>
          <a:prstGeom prst="rect">
            <a:avLst/>
          </a:prstGeom>
          <a:noFill/>
        </p:spPr>
        <p:txBody>
          <a:bodyPr wrap="square" rtlCol="0">
            <a:spAutoFit/>
          </a:bodyPr>
          <a:lstStyle/>
          <a:p>
            <a:pPr>
              <a:buClr>
                <a:srgbClr val="000000"/>
              </a:buClr>
              <a:buSzPct val="100000"/>
              <a:defRPr/>
            </a:pPr>
            <a:r>
              <a:rPr lang="es-ES" sz="1600" dirty="0" err="1">
                <a:solidFill>
                  <a:schemeClr val="tx1">
                    <a:lumMod val="75000"/>
                    <a:lumOff val="25000"/>
                  </a:schemeClr>
                </a:solidFill>
                <a:latin typeface="TT Commons" panose="02000506040000020004" pitchFamily="50" charset="0"/>
                <a:ea typeface="MS Gothic" panose="020B0609070205080204" pitchFamily="49" charset="-128"/>
                <a:cs typeface="Avenir LT Std 35 Light"/>
              </a:rPr>
              <a:t>Retinol</a:t>
            </a:r>
            <a:r>
              <a:rPr lang="es-ES" sz="1600" dirty="0">
                <a:solidFill>
                  <a:schemeClr val="tx1">
                    <a:lumMod val="75000"/>
                    <a:lumOff val="25000"/>
                  </a:schemeClr>
                </a:solidFill>
                <a:latin typeface="TT Commons" panose="02000506040000020004" pitchFamily="50" charset="0"/>
                <a:ea typeface="MS Gothic" panose="020B0609070205080204" pitchFamily="49" charset="-128"/>
                <a:cs typeface="Avenir LT Std 35 Light"/>
              </a:rPr>
              <a:t> </a:t>
            </a:r>
            <a:r>
              <a:rPr lang="es-ES" sz="1600" dirty="0" smtClean="0">
                <a:solidFill>
                  <a:schemeClr val="tx1">
                    <a:lumMod val="75000"/>
                    <a:lumOff val="25000"/>
                  </a:schemeClr>
                </a:solidFill>
                <a:latin typeface="TT Commons" panose="02000506040000020004" pitchFamily="50" charset="0"/>
                <a:ea typeface="MS Gothic" panose="020B0609070205080204" pitchFamily="49" charset="-128"/>
                <a:cs typeface="Avenir LT Std 35 Light"/>
              </a:rPr>
              <a:t>free</a:t>
            </a:r>
            <a:r>
              <a:rPr lang="es-ES" sz="1600" dirty="0">
                <a:solidFill>
                  <a:schemeClr val="tx1">
                    <a:lumMod val="75000"/>
                    <a:lumOff val="25000"/>
                  </a:schemeClr>
                </a:solidFill>
                <a:latin typeface="TT Commons" panose="02000506040000020004" pitchFamily="50" charset="0"/>
                <a:ea typeface="MS Gothic" panose="020B0609070205080204" pitchFamily="49" charset="-128"/>
                <a:cs typeface="Avenir LT Std 35 Light"/>
              </a:rPr>
              <a:t> 0.5%</a:t>
            </a:r>
            <a:endParaRPr lang="es-ES_tradnl" sz="1600" dirty="0">
              <a:solidFill>
                <a:schemeClr val="tx1">
                  <a:lumMod val="75000"/>
                  <a:lumOff val="25000"/>
                </a:schemeClr>
              </a:solidFill>
              <a:latin typeface="TT Commons" panose="02000506040000020004" pitchFamily="50" charset="0"/>
              <a:ea typeface="MS Gothic" panose="020B0609070205080204" pitchFamily="49" charset="-128"/>
              <a:cs typeface="Avenir LT Std 35 Light"/>
            </a:endParaRPr>
          </a:p>
          <a:p>
            <a:pPr>
              <a:buClr>
                <a:srgbClr val="000000"/>
              </a:buClr>
              <a:buSzPct val="100000"/>
              <a:defRPr/>
            </a:pPr>
            <a:r>
              <a:rPr lang="es-ES_tradnl" sz="1600" dirty="0">
                <a:solidFill>
                  <a:schemeClr val="tx1">
                    <a:lumMod val="75000"/>
                    <a:lumOff val="25000"/>
                  </a:schemeClr>
                </a:solidFill>
                <a:latin typeface="TT Commons" panose="02000506040000020004" pitchFamily="50" charset="0"/>
                <a:ea typeface="MS Gothic" panose="020B0609070205080204" pitchFamily="49" charset="-128"/>
                <a:cs typeface="Avenir LT Std 35 Light"/>
              </a:rPr>
              <a:t>Retinol </a:t>
            </a:r>
            <a:r>
              <a:rPr lang="es-ES_tradnl" sz="1600" dirty="0" err="1">
                <a:solidFill>
                  <a:schemeClr val="tx1">
                    <a:lumMod val="75000"/>
                    <a:lumOff val="25000"/>
                  </a:schemeClr>
                </a:solidFill>
                <a:latin typeface="TT Commons" panose="02000506040000020004" pitchFamily="50" charset="0"/>
                <a:ea typeface="MS Gothic" panose="020B0609070205080204" pitchFamily="49" charset="-128"/>
                <a:cs typeface="Avenir LT Std 35 Light"/>
              </a:rPr>
              <a:t>liposome</a:t>
            </a:r>
            <a:r>
              <a:rPr lang="es-ES_tradnl" sz="1600" dirty="0">
                <a:solidFill>
                  <a:schemeClr val="tx1">
                    <a:lumMod val="75000"/>
                    <a:lumOff val="25000"/>
                  </a:schemeClr>
                </a:solidFill>
                <a:latin typeface="TT Commons" panose="02000506040000020004" pitchFamily="50" charset="0"/>
                <a:ea typeface="MS Gothic" panose="020B0609070205080204" pitchFamily="49" charset="-128"/>
                <a:cs typeface="Avenir LT Std 35 Light"/>
              </a:rPr>
              <a:t> 0.5%</a:t>
            </a:r>
          </a:p>
          <a:p>
            <a:pPr>
              <a:buClr>
                <a:srgbClr val="000000"/>
              </a:buClr>
              <a:buSzPct val="100000"/>
              <a:defRPr/>
            </a:pPr>
            <a:endParaRPr lang="es-ES_tradnl" sz="1600" dirty="0">
              <a:solidFill>
                <a:schemeClr val="tx1">
                  <a:lumMod val="75000"/>
                  <a:lumOff val="25000"/>
                </a:schemeClr>
              </a:solidFill>
              <a:latin typeface="TT Commons" panose="02000506040000020004" pitchFamily="50" charset="0"/>
              <a:ea typeface="MS Gothic" panose="020B0609070205080204" pitchFamily="49" charset="-128"/>
              <a:cs typeface="Avenir LT Std 35 Light"/>
            </a:endParaRPr>
          </a:p>
          <a:p>
            <a:pPr>
              <a:buClr>
                <a:srgbClr val="000000"/>
              </a:buClr>
              <a:buSzPct val="100000"/>
              <a:defRPr/>
            </a:pPr>
            <a:endParaRPr lang="es-ES_tradnl" sz="1600" dirty="0">
              <a:solidFill>
                <a:schemeClr val="tx1">
                  <a:lumMod val="75000"/>
                  <a:lumOff val="25000"/>
                </a:schemeClr>
              </a:solidFill>
              <a:latin typeface="TT Commons" panose="02000506040000020004" pitchFamily="50" charset="0"/>
              <a:ea typeface="MS Gothic" panose="020B0609070205080204" pitchFamily="49" charset="-128"/>
              <a:cs typeface="Avenir LT Std 35 Light"/>
            </a:endParaRPr>
          </a:p>
          <a:p>
            <a:pPr>
              <a:buClr>
                <a:srgbClr val="000000"/>
              </a:buClr>
              <a:buSzPct val="100000"/>
              <a:defRPr/>
            </a:pPr>
            <a:endParaRPr lang="es-ES_tradnl" sz="1600" dirty="0">
              <a:solidFill>
                <a:schemeClr val="tx1">
                  <a:lumMod val="75000"/>
                  <a:lumOff val="25000"/>
                </a:schemeClr>
              </a:solidFill>
              <a:latin typeface="TT Commons" panose="02000506040000020004" pitchFamily="50" charset="0"/>
              <a:ea typeface="MS Gothic" panose="020B0609070205080204" pitchFamily="49" charset="-128"/>
              <a:cs typeface="Avenir LT Std 35 Light"/>
            </a:endParaRPr>
          </a:p>
          <a:p>
            <a:pPr>
              <a:buClr>
                <a:srgbClr val="000000"/>
              </a:buClr>
              <a:buSzPct val="100000"/>
              <a:defRPr/>
            </a:pPr>
            <a:r>
              <a:rPr lang="es-ES_tradnl" sz="1600" dirty="0">
                <a:solidFill>
                  <a:schemeClr val="tx1">
                    <a:lumMod val="75000"/>
                    <a:lumOff val="25000"/>
                  </a:schemeClr>
                </a:solidFill>
                <a:latin typeface="TT Commons" panose="02000506040000020004" pitchFamily="50" charset="0"/>
                <a:ea typeface="MS Gothic" panose="020B0609070205080204" pitchFamily="49" charset="-128"/>
                <a:cs typeface="Avenir LT Std 35 Light"/>
              </a:rPr>
              <a:t>Cream texture</a:t>
            </a:r>
          </a:p>
          <a:p>
            <a:pPr>
              <a:buClr>
                <a:srgbClr val="000000"/>
              </a:buClr>
              <a:buSzPct val="100000"/>
              <a:defRPr/>
            </a:pPr>
            <a:r>
              <a:rPr lang="es-ES_tradnl" sz="1600" b="1" kern="1500" spc="333" dirty="0">
                <a:solidFill>
                  <a:schemeClr val="accent5">
                    <a:lumMod val="50000"/>
                  </a:schemeClr>
                </a:solidFill>
                <a:latin typeface="TT Commons" panose="02000506040000020004" pitchFamily="50" charset="0"/>
                <a:cs typeface="Avenir LT Std 35 Light"/>
              </a:rPr>
              <a:t>NANOTECHNOLOGY </a:t>
            </a:r>
          </a:p>
        </p:txBody>
      </p:sp>
      <p:sp>
        <p:nvSpPr>
          <p:cNvPr id="9" name="Rectángulo 8"/>
          <p:cNvSpPr/>
          <p:nvPr/>
        </p:nvSpPr>
        <p:spPr>
          <a:xfrm>
            <a:off x="4143896" y="1848594"/>
            <a:ext cx="4704522" cy="2448273"/>
          </a:xfrm>
          <a:prstGeom prst="rect">
            <a:avLst/>
          </a:prstGeom>
          <a:noFill/>
          <a:ln w="44450">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600">
              <a:latin typeface="TT Commons" panose="02000506040000020004" pitchFamily="50" charset="0"/>
            </a:endParaRPr>
          </a:p>
        </p:txBody>
      </p:sp>
      <p:sp>
        <p:nvSpPr>
          <p:cNvPr id="7" name="Título 8"/>
          <p:cNvSpPr>
            <a:spLocks noGrp="1"/>
          </p:cNvSpPr>
          <p:nvPr>
            <p:ph type="title"/>
          </p:nvPr>
        </p:nvSpPr>
        <p:spPr>
          <a:xfrm>
            <a:off x="698500" y="398871"/>
            <a:ext cx="2885726" cy="424732"/>
          </a:xfrm>
        </p:spPr>
        <p:txBody>
          <a:bodyPr/>
          <a:lstStyle/>
          <a:p>
            <a:pPr algn="l" rtl="0"/>
            <a:r>
              <a:rPr lang="es-ES" sz="2400" spc="300" dirty="0" smtClean="0">
                <a:latin typeface="Bebas Neue Regular" panose="00000500000000000000" pitchFamily="50" charset="0"/>
              </a:rPr>
              <a:t>INTENSIFIER SUPREME</a:t>
            </a:r>
            <a:endParaRPr lang="es-ES" sz="2400" spc="300" dirty="0">
              <a:latin typeface="Bebas Neue Regular" panose="00000500000000000000" pitchFamily="50" charset="0"/>
            </a:endParaRPr>
          </a:p>
        </p:txBody>
      </p:sp>
      <p:pic>
        <p:nvPicPr>
          <p:cNvPr id="5" name="Imagen 7" descr="ATACHE_Dermic+_INTENSIFIERsupreme_FondoTransparente.png"/>
          <p:cNvPicPr>
            <a:picLocks noChangeAspect="1"/>
          </p:cNvPicPr>
          <p:nvPr/>
        </p:nvPicPr>
        <p:blipFill>
          <a:blip r:embed="rId2" cstate="print"/>
          <a:stretch>
            <a:fillRect/>
          </a:stretch>
        </p:blipFill>
        <p:spPr>
          <a:xfrm>
            <a:off x="346526" y="2208634"/>
            <a:ext cx="1565354" cy="4257132"/>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7724" y="1084600"/>
            <a:ext cx="1591441" cy="4029393"/>
          </a:xfrm>
          <a:prstGeom prst="rect">
            <a:avLst/>
          </a:prstGeom>
        </p:spPr>
      </p:pic>
    </p:spTree>
    <p:extLst>
      <p:ext uri="{BB962C8B-B14F-4D97-AF65-F5344CB8AC3E}">
        <p14:creationId xmlns:p14="http://schemas.microsoft.com/office/powerpoint/2010/main" val="32656385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543496" y="1344538"/>
            <a:ext cx="8280920" cy="3785652"/>
          </a:xfrm>
          <a:prstGeom prst="rect">
            <a:avLst/>
          </a:prstGeom>
          <a:noFill/>
        </p:spPr>
        <p:txBody>
          <a:bodyPr wrap="square" rtlCol="0">
            <a:spAutoFit/>
          </a:bodyPr>
          <a:lstStyle/>
          <a:p>
            <a:pPr>
              <a:buClr>
                <a:srgbClr val="000000"/>
              </a:buClr>
              <a:buSzPct val="100000"/>
              <a:defRPr/>
            </a:pPr>
            <a:r>
              <a:rPr lang="es-ES" sz="1600" b="1" dirty="0" smtClean="0"/>
              <a:t>PRODUCT DESCRIPTION</a:t>
            </a:r>
          </a:p>
          <a:p>
            <a:pPr>
              <a:buClr>
                <a:srgbClr val="000000"/>
              </a:buClr>
              <a:buSzPct val="100000"/>
              <a:defRPr/>
            </a:pPr>
            <a:endParaRPr lang="en-US" sz="1600" dirty="0" smtClean="0"/>
          </a:p>
          <a:p>
            <a:pPr>
              <a:buClr>
                <a:srgbClr val="000000"/>
              </a:buClr>
              <a:buSzPct val="100000"/>
              <a:defRPr/>
            </a:pPr>
            <a:r>
              <a:rPr lang="en-US" sz="1600" dirty="0" smtClean="0"/>
              <a:t>1</a:t>
            </a:r>
            <a:r>
              <a:rPr lang="en-US" sz="1600" dirty="0"/>
              <a:t>% retinol cream (0.5% free, 0.5% </a:t>
            </a:r>
            <a:r>
              <a:rPr lang="en-US" sz="1600" dirty="0" err="1"/>
              <a:t>liposomed</a:t>
            </a:r>
            <a:r>
              <a:rPr lang="en-US" sz="1600" dirty="0"/>
              <a:t>) indicated as a sealer, post-treatment and enhancer of any superficial and medium peeling treatment, as well as other depigmenting facial procedures or for acne-prone skin. Retinol has a powerful regenerating and repairing action on the skin, stimulates the synthesis of collagen and elastin, reducing the depth of wrinkles and expression lines and increasing the smoothness and elasticity of the skin. It also has a whitening effect by </a:t>
            </a:r>
            <a:r>
              <a:rPr lang="en-US" sz="1600" dirty="0" err="1"/>
              <a:t>normalising</a:t>
            </a:r>
            <a:r>
              <a:rPr lang="en-US" sz="1600" dirty="0"/>
              <a:t> melanocyte activity and protects against </a:t>
            </a:r>
            <a:r>
              <a:rPr lang="en-US" sz="1600" dirty="0" err="1"/>
              <a:t>photoaging</a:t>
            </a:r>
            <a:r>
              <a:rPr lang="en-US" sz="1600" dirty="0" smtClean="0"/>
              <a:t>.</a:t>
            </a:r>
          </a:p>
          <a:p>
            <a:pPr>
              <a:buClr>
                <a:srgbClr val="000000"/>
              </a:buClr>
              <a:buSzPct val="100000"/>
              <a:defRPr/>
            </a:pPr>
            <a:endParaRPr lang="es-ES" sz="1600" dirty="0"/>
          </a:p>
          <a:p>
            <a:pPr>
              <a:buClr>
                <a:srgbClr val="000000"/>
              </a:buClr>
              <a:buSzPct val="100000"/>
              <a:defRPr/>
            </a:pPr>
            <a:r>
              <a:rPr lang="es-ES" sz="1600" b="1" dirty="0" smtClean="0"/>
              <a:t>INGREDIENTS</a:t>
            </a:r>
            <a:endParaRPr lang="en-US" sz="1600" b="1" dirty="0" smtClean="0"/>
          </a:p>
          <a:p>
            <a:pPr>
              <a:buClr>
                <a:srgbClr val="000000"/>
              </a:buClr>
              <a:buSzPct val="100000"/>
              <a:defRPr/>
            </a:pPr>
            <a:endParaRPr lang="es-ES" sz="1600" b="1" kern="1500" spc="333" dirty="0">
              <a:solidFill>
                <a:schemeClr val="accent5">
                  <a:lumMod val="50000"/>
                </a:schemeClr>
              </a:solidFill>
              <a:latin typeface="TT Commons" panose="02000506040000020004" pitchFamily="50" charset="0"/>
              <a:cs typeface="Avenir LT Std 35 Light"/>
            </a:endParaRPr>
          </a:p>
          <a:p>
            <a:pPr>
              <a:buClr>
                <a:srgbClr val="000000"/>
              </a:buClr>
              <a:buSzPct val="100000"/>
              <a:defRPr/>
            </a:pPr>
            <a:r>
              <a:rPr lang="en-US" sz="1600" b="1" dirty="0"/>
              <a:t>Retinol 1% </a:t>
            </a:r>
            <a:r>
              <a:rPr lang="en-US" sz="1600" dirty="0"/>
              <a:t>The active ingredient is 0.5% free and 0.5% </a:t>
            </a:r>
            <a:r>
              <a:rPr lang="en-US" sz="1600" dirty="0" err="1"/>
              <a:t>liposomed</a:t>
            </a:r>
            <a:r>
              <a:rPr lang="en-US" sz="1600" dirty="0"/>
              <a:t>. The free retinol acts on epidermal turnover, while the liposome fraction acts deeper in the functions of cell stimulation and repair. Thanks to the nanotechnology of the liposomes, we increase the capacity for absorption, release and </a:t>
            </a:r>
            <a:r>
              <a:rPr lang="en-US" sz="1600" dirty="0" err="1"/>
              <a:t>stabilisation</a:t>
            </a:r>
            <a:r>
              <a:rPr lang="en-US" sz="1600" dirty="0"/>
              <a:t> of the active ingredient, enhancing its results.</a:t>
            </a:r>
            <a:endParaRPr lang="es-ES_tradnl" sz="1600" b="1" kern="1500" spc="333" dirty="0">
              <a:solidFill>
                <a:schemeClr val="accent5">
                  <a:lumMod val="50000"/>
                </a:schemeClr>
              </a:solidFill>
              <a:latin typeface="TT Commons" panose="02000506040000020004" pitchFamily="50" charset="0"/>
              <a:cs typeface="Avenir LT Std 35 Light"/>
            </a:endParaRPr>
          </a:p>
        </p:txBody>
      </p:sp>
      <p:sp>
        <p:nvSpPr>
          <p:cNvPr id="7" name="Título 8"/>
          <p:cNvSpPr>
            <a:spLocks noGrp="1"/>
          </p:cNvSpPr>
          <p:nvPr>
            <p:ph type="title"/>
          </p:nvPr>
        </p:nvSpPr>
        <p:spPr>
          <a:xfrm>
            <a:off x="698500" y="398871"/>
            <a:ext cx="2885726" cy="424732"/>
          </a:xfrm>
        </p:spPr>
        <p:txBody>
          <a:bodyPr/>
          <a:lstStyle/>
          <a:p>
            <a:pPr algn="l" rtl="0"/>
            <a:r>
              <a:rPr lang="es-ES" sz="2400" spc="300" dirty="0" smtClean="0">
                <a:latin typeface="Bebas Neue Regular" panose="00000500000000000000" pitchFamily="50" charset="0"/>
              </a:rPr>
              <a:t>INTENSIFIER SUPREME</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239196310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99502" y="1135038"/>
            <a:ext cx="8800978" cy="830997"/>
          </a:xfrm>
          <a:prstGeom prst="rect">
            <a:avLst/>
          </a:prstGeom>
          <a:noFill/>
        </p:spPr>
        <p:txBody>
          <a:bodyPr wrap="square" rtlCol="0">
            <a:spAutoFit/>
          </a:bodyPr>
          <a:lstStyle/>
          <a:p>
            <a:r>
              <a:rPr lang="es-ES_tradnl" sz="1600" dirty="0">
                <a:solidFill>
                  <a:schemeClr val="tx2">
                    <a:lumMod val="50000"/>
                  </a:schemeClr>
                </a:solidFill>
                <a:latin typeface="TT Commons" panose="02000506040000020004" pitchFamily="50" charset="0"/>
              </a:rPr>
              <a:t>Skin exfoliation or</a:t>
            </a:r>
            <a:r>
              <a:rPr lang="es-ES_tradnl" sz="1600" dirty="0" err="1">
                <a:solidFill>
                  <a:schemeClr val="tx2">
                    <a:lumMod val="50000"/>
                  </a:schemeClr>
                </a:solidFill>
                <a:latin typeface="TT Commons" panose="02000506040000020004" pitchFamily="50" charset="0"/>
              </a:rPr>
              <a:t> "peeling" is a dermatological act</a:t>
            </a:r>
            <a:r>
              <a:rPr lang="es-ES_tradnl" sz="1600" dirty="0">
                <a:solidFill>
                  <a:schemeClr val="tx2">
                    <a:lumMod val="50000"/>
                  </a:schemeClr>
                </a:solidFill>
                <a:latin typeface="TT Commons" panose="02000506040000020004" pitchFamily="50" charset="0"/>
              </a:rPr>
              <a:t> </a:t>
            </a:r>
            <a:r>
              <a:rPr lang="es-ES_tradnl" sz="1600" dirty="0" err="1">
                <a:solidFill>
                  <a:schemeClr val="tx2">
                    <a:lumMod val="50000"/>
                  </a:schemeClr>
                </a:solidFill>
                <a:latin typeface="TT Commons" panose="02000506040000020004" pitchFamily="50" charset="0"/>
              </a:rPr>
              <a:t>intended to modify the</a:t>
            </a:r>
            <a:r>
              <a:rPr lang="es-ES_tradnl" sz="1600" dirty="0">
                <a:solidFill>
                  <a:schemeClr val="tx2">
                    <a:lumMod val="50000"/>
                  </a:schemeClr>
                </a:solidFill>
                <a:latin typeface="TT Commons" panose="02000506040000020004" pitchFamily="50" charset="0"/>
              </a:rPr>
              <a:t> skin surface</a:t>
            </a:r>
            <a:r>
              <a:rPr lang="es-ES_tradnl" sz="1600" dirty="0" err="1">
                <a:solidFill>
                  <a:schemeClr val="tx2">
                    <a:lumMod val="50000"/>
                  </a:schemeClr>
                </a:solidFill>
                <a:latin typeface="TT Commons" panose="02000506040000020004" pitchFamily="50" charset="0"/>
              </a:rPr>
              <a:t> to</a:t>
            </a:r>
            <a:r>
              <a:rPr lang="es-ES_tradnl" sz="1600" dirty="0">
                <a:solidFill>
                  <a:schemeClr val="tx2">
                    <a:lumMod val="50000"/>
                  </a:schemeClr>
                </a:solidFill>
                <a:latin typeface="TT Commons" panose="02000506040000020004" pitchFamily="50" charset="0"/>
              </a:rPr>
              <a:t> obtain a regeneration dermal, </a:t>
            </a:r>
            <a:r>
              <a:rPr lang="es-ES_tradnl" sz="1600" dirty="0" err="1" smtClean="0">
                <a:solidFill>
                  <a:schemeClr val="tx2">
                    <a:lumMod val="50000"/>
                  </a:schemeClr>
                </a:solidFill>
                <a:latin typeface="TT Commons" panose="02000506040000020004" pitchFamily="50" charset="0"/>
              </a:rPr>
              <a:t>epidermal or both.</a:t>
            </a:r>
            <a:r>
              <a:rPr lang="es-ES_tradnl" sz="1600" dirty="0" smtClean="0">
                <a:solidFill>
                  <a:schemeClr val="tx2">
                    <a:lumMod val="50000"/>
                  </a:schemeClr>
                </a:solidFill>
                <a:latin typeface="TT Commons" panose="02000506040000020004" pitchFamily="50" charset="0"/>
              </a:rPr>
              <a:t> </a:t>
            </a:r>
            <a:endParaRPr lang="es-ES" sz="1600" dirty="0">
              <a:solidFill>
                <a:schemeClr val="tx2">
                  <a:lumMod val="50000"/>
                </a:schemeClr>
              </a:solidFill>
              <a:latin typeface="TT Commons" panose="02000506040000020004" pitchFamily="50" charset="0"/>
            </a:endParaRPr>
          </a:p>
          <a:p>
            <a:endParaRPr lang="es-ES" sz="1600" dirty="0">
              <a:solidFill>
                <a:schemeClr val="tx2">
                  <a:lumMod val="50000"/>
                </a:schemeClr>
              </a:solidFill>
              <a:latin typeface="TT Commons" panose="02000506040000020004" pitchFamily="50" charset="0"/>
            </a:endParaRPr>
          </a:p>
        </p:txBody>
      </p:sp>
      <p:sp>
        <p:nvSpPr>
          <p:cNvPr id="11" name="CuadroTexto 10"/>
          <p:cNvSpPr txBox="1"/>
          <p:nvPr/>
        </p:nvSpPr>
        <p:spPr>
          <a:xfrm>
            <a:off x="439484" y="2189636"/>
            <a:ext cx="8640960" cy="338554"/>
          </a:xfrm>
          <a:prstGeom prst="rect">
            <a:avLst/>
          </a:prstGeom>
          <a:noFill/>
        </p:spPr>
        <p:txBody>
          <a:bodyPr wrap="square" rtlCol="0">
            <a:spAutoFit/>
          </a:bodyPr>
          <a:lstStyle/>
          <a:p>
            <a:r>
              <a:rPr lang="es-ES" sz="1600" b="1" dirty="0">
                <a:latin typeface="TT Commons" panose="02000506040000020004" pitchFamily="50" charset="0"/>
              </a:rPr>
              <a:t>INDICATION</a:t>
            </a:r>
            <a:endParaRPr lang="es-ES_tradnl" sz="1600" b="1" dirty="0">
              <a:latin typeface="TT Commons" panose="02000506040000020004" pitchFamily="50" charset="0"/>
            </a:endParaRPr>
          </a:p>
        </p:txBody>
      </p:sp>
      <p:sp>
        <p:nvSpPr>
          <p:cNvPr id="14" name="CuadroTexto 13"/>
          <p:cNvSpPr txBox="1"/>
          <p:nvPr/>
        </p:nvSpPr>
        <p:spPr>
          <a:xfrm>
            <a:off x="599502" y="2797507"/>
            <a:ext cx="8800978" cy="2308324"/>
          </a:xfrm>
          <a:prstGeom prst="rect">
            <a:avLst/>
          </a:prstGeom>
          <a:noFill/>
        </p:spPr>
        <p:txBody>
          <a:bodyPr wrap="square" rtlCol="0">
            <a:normAutofit fontScale="95348"/>
          </a:bodyPr>
          <a:lstStyle/>
          <a:p>
            <a:pPr marL="317497" indent="-317497">
              <a:buFont typeface="Wingdings" charset="2"/>
              <a:buChar char="ü"/>
            </a:pPr>
            <a:r>
              <a:rPr lang="es-ES" sz="1600" dirty="0">
                <a:solidFill>
                  <a:schemeClr val="tx2">
                    <a:lumMod val="50000"/>
                  </a:schemeClr>
                </a:solidFill>
                <a:latin typeface="TT Commons" panose="02000506040000020004" pitchFamily="50" charset="0"/>
              </a:rPr>
              <a:t>Deep</a:t>
            </a:r>
            <a:r>
              <a:rPr lang="es-ES" sz="1600" dirty="0">
                <a:latin typeface="TT Commons" panose="02000506040000020004" pitchFamily="50" charset="0"/>
              </a:rPr>
              <a:t> cleansing</a:t>
            </a:r>
          </a:p>
          <a:p>
            <a:pPr marL="317497" indent="-317497">
              <a:buFont typeface="Wingdings" charset="2"/>
              <a:buChar char="ü"/>
            </a:pPr>
            <a:r>
              <a:rPr lang="es-ES" sz="1600" dirty="0">
                <a:solidFill>
                  <a:schemeClr val="tx2">
                    <a:lumMod val="50000"/>
                  </a:schemeClr>
                </a:solidFill>
                <a:latin typeface="TT Commons" panose="02000506040000020004" pitchFamily="50" charset="0"/>
              </a:rPr>
              <a:t>Nutrition</a:t>
            </a:r>
          </a:p>
          <a:p>
            <a:pPr marL="317497" indent="-317497">
              <a:buFont typeface="Wingdings" charset="2"/>
              <a:buChar char="ü"/>
            </a:pPr>
            <a:r>
              <a:rPr lang="es-ES" sz="1600" dirty="0">
                <a:solidFill>
                  <a:schemeClr val="tx2">
                    <a:lumMod val="50000"/>
                  </a:schemeClr>
                </a:solidFill>
                <a:latin typeface="TT Commons" panose="02000506040000020004" pitchFamily="50" charset="0"/>
              </a:rPr>
              <a:t>Hydration</a:t>
            </a:r>
          </a:p>
          <a:p>
            <a:pPr marL="317497" indent="-317497">
              <a:buFont typeface="Wingdings" charset="2"/>
              <a:buChar char="ü"/>
            </a:pPr>
            <a:r>
              <a:rPr lang="es-ES" sz="1600" dirty="0">
                <a:solidFill>
                  <a:schemeClr val="tx2">
                    <a:lumMod val="50000"/>
                  </a:schemeClr>
                </a:solidFill>
                <a:latin typeface="TT Commons" panose="02000506040000020004" pitchFamily="50" charset="0"/>
              </a:rPr>
              <a:t>Astringency</a:t>
            </a:r>
          </a:p>
          <a:p>
            <a:pPr marL="317497" indent="-317497">
              <a:buFont typeface="Wingdings" charset="2"/>
              <a:buChar char="ü"/>
            </a:pPr>
            <a:r>
              <a:rPr lang="es-ES" sz="1600" dirty="0">
                <a:solidFill>
                  <a:schemeClr val="tx2">
                    <a:lumMod val="50000"/>
                  </a:schemeClr>
                </a:solidFill>
                <a:latin typeface="TT Commons" panose="02000506040000020004" pitchFamily="50" charset="0"/>
              </a:rPr>
              <a:t>Reducing the effects of</a:t>
            </a:r>
            <a:r>
              <a:rPr lang="es-ES" sz="1600" dirty="0" err="1">
                <a:solidFill>
                  <a:schemeClr val="tx2">
                    <a:lumMod val="50000"/>
                  </a:schemeClr>
                </a:solidFill>
                <a:latin typeface="TT Commons" panose="02000506040000020004" pitchFamily="50" charset="0"/>
              </a:rPr>
              <a:t> photoageing</a:t>
            </a:r>
            <a:endParaRPr lang="es-ES_tradnl" sz="1600" dirty="0">
              <a:solidFill>
                <a:schemeClr val="tx2">
                  <a:lumMod val="50000"/>
                </a:schemeClr>
              </a:solidFill>
              <a:latin typeface="TT Commons" panose="02000506040000020004" pitchFamily="50" charset="0"/>
            </a:endParaRPr>
          </a:p>
          <a:p>
            <a:pPr marL="317497" indent="-317497">
              <a:buFont typeface="Wingdings" charset="2"/>
              <a:buChar char="ü"/>
            </a:pPr>
            <a:r>
              <a:rPr lang="es-ES_tradnl" sz="1600" dirty="0">
                <a:solidFill>
                  <a:schemeClr val="tx2">
                    <a:lumMod val="50000"/>
                  </a:schemeClr>
                </a:solidFill>
                <a:latin typeface="TT Commons" panose="02000506040000020004" pitchFamily="50" charset="0"/>
              </a:rPr>
              <a:t>Ac</a:t>
            </a:r>
            <a:r>
              <a:rPr lang="es-ES" sz="1600" dirty="0" err="1">
                <a:solidFill>
                  <a:schemeClr val="tx2">
                    <a:lumMod val="50000"/>
                  </a:schemeClr>
                </a:solidFill>
                <a:latin typeface="TT Commons" panose="02000506040000020004" pitchFamily="50" charset="0"/>
              </a:rPr>
              <a:t>ne</a:t>
            </a:r>
            <a:r>
              <a:rPr lang="es-ES" sz="1600" dirty="0">
                <a:solidFill>
                  <a:schemeClr val="tx2">
                    <a:lumMod val="50000"/>
                  </a:schemeClr>
                </a:solidFill>
                <a:latin typeface="TT Commons" panose="02000506040000020004" pitchFamily="50" charset="0"/>
              </a:rPr>
              <a:t> and its aftermath</a:t>
            </a:r>
          </a:p>
          <a:p>
            <a:pPr marL="317497" indent="-317497">
              <a:buFont typeface="Wingdings" charset="2"/>
              <a:buChar char="ü"/>
            </a:pPr>
            <a:r>
              <a:rPr lang="es-ES" sz="1600" dirty="0" err="1">
                <a:solidFill>
                  <a:schemeClr val="tx2">
                    <a:lumMod val="50000"/>
                  </a:schemeClr>
                </a:solidFill>
                <a:latin typeface="TT Commons" panose="02000506040000020004" pitchFamily="50" charset="0"/>
              </a:rPr>
              <a:t>Depigmentating</a:t>
            </a:r>
            <a:endParaRPr lang="es-ES" sz="1600" dirty="0">
              <a:solidFill>
                <a:schemeClr val="tx2">
                  <a:lumMod val="50000"/>
                </a:schemeClr>
              </a:solidFill>
              <a:latin typeface="TT Commons" panose="02000506040000020004" pitchFamily="50" charset="0"/>
            </a:endParaRPr>
          </a:p>
          <a:p>
            <a:r>
              <a:rPr lang="es-ES_tradnl" sz="1600" dirty="0">
                <a:latin typeface="TT Commons" panose="02000506040000020004" pitchFamily="50" charset="0"/>
              </a:rPr>
              <a:t> </a:t>
            </a:r>
            <a:endParaRPr lang="es-ES" sz="1600" dirty="0">
              <a:latin typeface="TT Commons" panose="02000506040000020004" pitchFamily="50" charset="0"/>
            </a:endParaRPr>
          </a:p>
          <a:p>
            <a:endParaRPr lang="es-ES" sz="1600" dirty="0">
              <a:latin typeface="TT Commons" panose="02000506040000020004" pitchFamily="50" charset="0"/>
            </a:endParaRPr>
          </a:p>
        </p:txBody>
      </p:sp>
      <p:sp>
        <p:nvSpPr>
          <p:cNvPr id="7" name="Título 8"/>
          <p:cNvSpPr>
            <a:spLocks noGrp="1"/>
          </p:cNvSpPr>
          <p:nvPr>
            <p:ph type="title"/>
          </p:nvPr>
        </p:nvSpPr>
        <p:spPr>
          <a:xfrm>
            <a:off x="698500" y="398871"/>
            <a:ext cx="2688557" cy="424732"/>
          </a:xfrm>
        </p:spPr>
        <p:txBody>
          <a:bodyPr/>
          <a:lstStyle/>
          <a:p>
            <a:pPr algn="l" rtl="0"/>
            <a:r>
              <a:rPr lang="es-ES" sz="2400" spc="300" dirty="0" smtClean="0">
                <a:latin typeface="Bebas Neue Regular" panose="00000500000000000000" pitchFamily="50" charset="0"/>
              </a:rPr>
              <a:t>WHAT IS A PEELING?</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118998380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8"/>
          <p:cNvSpPr>
            <a:spLocks noGrp="1"/>
          </p:cNvSpPr>
          <p:nvPr>
            <p:ph type="title"/>
          </p:nvPr>
        </p:nvSpPr>
        <p:spPr>
          <a:xfrm>
            <a:off x="698500" y="398871"/>
            <a:ext cx="2885726" cy="424732"/>
          </a:xfrm>
        </p:spPr>
        <p:txBody>
          <a:bodyPr/>
          <a:lstStyle/>
          <a:p>
            <a:pPr algn="l" rtl="0"/>
            <a:r>
              <a:rPr lang="es-ES" sz="2400" spc="300" dirty="0" smtClean="0">
                <a:latin typeface="Bebas Neue Regular" panose="00000500000000000000" pitchFamily="50" charset="0"/>
              </a:rPr>
              <a:t>INTENSIFIER SUPREME</a:t>
            </a:r>
            <a:endParaRPr lang="es-ES" sz="2400" spc="300" dirty="0">
              <a:latin typeface="Bebas Neue Regular" panose="00000500000000000000" pitchFamily="50" charset="0"/>
            </a:endParaRPr>
          </a:p>
        </p:txBody>
      </p:sp>
      <p:pic>
        <p:nvPicPr>
          <p:cNvPr id="2" name="Imagen 1"/>
          <p:cNvPicPr>
            <a:picLocks noChangeAspect="1"/>
          </p:cNvPicPr>
          <p:nvPr/>
        </p:nvPicPr>
        <p:blipFill rotWithShape="1">
          <a:blip r:embed="rId2"/>
          <a:srcRect l="18965" t="17887"/>
          <a:stretch/>
        </p:blipFill>
        <p:spPr>
          <a:xfrm>
            <a:off x="2199680" y="1920602"/>
            <a:ext cx="6768752" cy="3305567"/>
          </a:xfrm>
          <a:prstGeom prst="rect">
            <a:avLst/>
          </a:prstGeom>
        </p:spPr>
      </p:pic>
      <p:sp>
        <p:nvSpPr>
          <p:cNvPr id="3" name="Rectángulo 2"/>
          <p:cNvSpPr/>
          <p:nvPr/>
        </p:nvSpPr>
        <p:spPr>
          <a:xfrm>
            <a:off x="543496" y="1089605"/>
            <a:ext cx="8122728" cy="830997"/>
          </a:xfrm>
          <a:prstGeom prst="rect">
            <a:avLst/>
          </a:prstGeom>
        </p:spPr>
        <p:txBody>
          <a:bodyPr wrap="square">
            <a:spAutoFit/>
          </a:bodyPr>
          <a:lstStyle/>
          <a:p>
            <a:r>
              <a:rPr lang="es-ES" sz="1600" dirty="0" smtClean="0">
                <a:latin typeface="TT Commons" panose="02000506040000020004" pitchFamily="50" charset="0"/>
              </a:rPr>
              <a:t>INDICATIONS </a:t>
            </a:r>
          </a:p>
          <a:p>
            <a:endParaRPr lang="en-US" sz="1600" dirty="0" smtClean="0">
              <a:latin typeface="TT Commons" panose="02000506040000020004" pitchFamily="50" charset="0"/>
            </a:endParaRPr>
          </a:p>
          <a:p>
            <a:r>
              <a:rPr lang="en-US" sz="1600" dirty="0" smtClean="0">
                <a:latin typeface="TT Commons" panose="02000506040000020004" pitchFamily="50" charset="0"/>
              </a:rPr>
              <a:t>INTENSIFIER </a:t>
            </a:r>
            <a:r>
              <a:rPr lang="en-US" sz="1600" dirty="0">
                <a:latin typeface="TT Commons" panose="02000506040000020004" pitchFamily="50" charset="0"/>
              </a:rPr>
              <a:t>SUPREME is suitable for sealing all superficial and medium peeling treatments.</a:t>
            </a:r>
          </a:p>
        </p:txBody>
      </p:sp>
      <p:pic>
        <p:nvPicPr>
          <p:cNvPr id="6" name="Imagen 7" descr="ATACHE_Dermic+_INTENSIFIERsupreme_FondoTransparente.png"/>
          <p:cNvPicPr>
            <a:picLocks noChangeAspect="1"/>
          </p:cNvPicPr>
          <p:nvPr/>
        </p:nvPicPr>
        <p:blipFill>
          <a:blip r:embed="rId3" cstate="print"/>
          <a:stretch>
            <a:fillRect/>
          </a:stretch>
        </p:blipFill>
        <p:spPr>
          <a:xfrm>
            <a:off x="895992" y="2280642"/>
            <a:ext cx="485644" cy="1320755"/>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545" y="3745412"/>
            <a:ext cx="390180" cy="987903"/>
          </a:xfrm>
          <a:prstGeom prst="rect">
            <a:avLst/>
          </a:prstGeom>
        </p:spPr>
      </p:pic>
    </p:spTree>
    <p:extLst>
      <p:ext uri="{BB962C8B-B14F-4D97-AF65-F5344CB8AC3E}">
        <p14:creationId xmlns:p14="http://schemas.microsoft.com/office/powerpoint/2010/main" val="189714632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53218" y="1433874"/>
            <a:ext cx="2858372" cy="711654"/>
          </a:xfrm>
          <a:prstGeom prst="rect">
            <a:avLst/>
          </a:prstGeom>
          <a:solidFill>
            <a:srgbClr val="A50021"/>
          </a:solidFill>
          <a:ln w="9525">
            <a:solidFill>
              <a:schemeClr val="bg1">
                <a:lumMod val="85000"/>
              </a:schemeClr>
            </a:solidFill>
            <a:miter lim="800000"/>
            <a:headEnd/>
            <a:tailEnd/>
          </a:ln>
        </p:spPr>
        <p:txBody>
          <a:bodyPr/>
          <a:lstStyle/>
          <a:p>
            <a:pPr algn="ctr" eaLnBrk="0" fontAlgn="base" hangingPunct="0">
              <a:spcBef>
                <a:spcPts val="1111"/>
              </a:spcBef>
            </a:pPr>
            <a:r>
              <a:rPr lang="es-ES" sz="1333" b="1" dirty="0">
                <a:solidFill>
                  <a:srgbClr val="FFFFFF"/>
                </a:solidFill>
                <a:latin typeface="Avenir LT Std 35 Light"/>
                <a:ea typeface="Times New Roman" panose="02020603050405020304" pitchFamily="18" charset="0"/>
                <a:cs typeface="Avenir LT Std 35 Light"/>
              </a:rPr>
              <a:t>RENOVATION</a:t>
            </a:r>
          </a:p>
          <a:p>
            <a:pPr algn="ctr" eaLnBrk="0" fontAlgn="base" hangingPunct="0">
              <a:spcBef>
                <a:spcPts val="1111"/>
              </a:spcBef>
            </a:pPr>
            <a:r>
              <a:rPr lang="es-ES" sz="1333" b="1" dirty="0">
                <a:solidFill>
                  <a:srgbClr val="FFFFFF"/>
                </a:solidFill>
                <a:latin typeface="Avenir LT Std 35 Light"/>
                <a:ea typeface="Times New Roman" panose="02020603050405020304" pitchFamily="18" charset="0"/>
                <a:cs typeface="Avenir LT Std 35 Light"/>
              </a:rPr>
              <a:t>Epidermal replacement </a:t>
            </a:r>
            <a:endParaRPr lang="es-ES" sz="1333" dirty="0">
              <a:latin typeface="Avenir LT Std 35 Light"/>
              <a:ea typeface="Times New Roman" panose="02020603050405020304" pitchFamily="18" charset="0"/>
              <a:cs typeface="Avenir LT Std 35 Light"/>
            </a:endParaRPr>
          </a:p>
        </p:txBody>
      </p:sp>
      <p:sp>
        <p:nvSpPr>
          <p:cNvPr id="5" name="10 Rectángulo"/>
          <p:cNvSpPr>
            <a:spLocks noChangeArrowheads="1"/>
          </p:cNvSpPr>
          <p:nvPr/>
        </p:nvSpPr>
        <p:spPr bwMode="auto">
          <a:xfrm>
            <a:off x="990696" y="1033763"/>
            <a:ext cx="3386668" cy="400110"/>
          </a:xfrm>
          <a:prstGeom prst="rect">
            <a:avLst/>
          </a:prstGeom>
          <a:noFill/>
          <a:ln w="9525">
            <a:noFill/>
            <a:miter lim="800000"/>
            <a:headEnd/>
            <a:tailEnd/>
          </a:ln>
        </p:spPr>
        <p:txBody>
          <a:bodyPr wrap="square">
            <a:spAutoFit/>
          </a:bodyPr>
          <a:lstStyle/>
          <a:p>
            <a:pPr marL="385935" indent="-385935" eaLnBrk="0" fontAlgn="base" hangingPunct="0">
              <a:spcAft>
                <a:spcPts val="667"/>
              </a:spcAft>
            </a:pPr>
            <a:r>
              <a:rPr lang="es-ES" sz="2000" dirty="0">
                <a:solidFill>
                  <a:schemeClr val="tx2">
                    <a:lumMod val="50000"/>
                  </a:schemeClr>
                </a:solidFill>
                <a:latin typeface="TT Commons" panose="02000506040000020004" pitchFamily="50" charset="0"/>
                <a:ea typeface="Calibri" charset="0"/>
                <a:cs typeface="Calibri" charset="0"/>
              </a:rPr>
              <a:t>RETINOL FREE 0.5%</a:t>
            </a:r>
            <a:endParaRPr lang="es-ES" sz="1333" dirty="0">
              <a:solidFill>
                <a:schemeClr val="tx2">
                  <a:lumMod val="50000"/>
                </a:schemeClr>
              </a:solidFill>
              <a:latin typeface="TT Commons" panose="02000506040000020004" pitchFamily="50" charset="0"/>
              <a:ea typeface="Calibri" charset="0"/>
              <a:cs typeface="Calibri" charset="0"/>
            </a:endParaRPr>
          </a:p>
        </p:txBody>
      </p:sp>
      <p:sp>
        <p:nvSpPr>
          <p:cNvPr id="6" name="Rectangle 2"/>
          <p:cNvSpPr>
            <a:spLocks noChangeArrowheads="1"/>
          </p:cNvSpPr>
          <p:nvPr/>
        </p:nvSpPr>
        <p:spPr bwMode="auto">
          <a:xfrm>
            <a:off x="3598191" y="1428431"/>
            <a:ext cx="3445236" cy="708194"/>
          </a:xfrm>
          <a:prstGeom prst="rect">
            <a:avLst/>
          </a:prstGeom>
          <a:solidFill>
            <a:srgbClr val="A50021"/>
          </a:solidFill>
          <a:ln w="9525">
            <a:solidFill>
              <a:schemeClr val="bg1">
                <a:lumMod val="85000"/>
              </a:schemeClr>
            </a:solidFill>
            <a:miter lim="800000"/>
            <a:headEnd/>
            <a:tailEnd/>
          </a:ln>
        </p:spPr>
        <p:txBody>
          <a:bodyPr/>
          <a:lstStyle/>
          <a:p>
            <a:pPr algn="ctr" eaLnBrk="0" fontAlgn="base" hangingPunct="0">
              <a:spcBef>
                <a:spcPts val="1111"/>
              </a:spcBef>
            </a:pPr>
            <a:r>
              <a:rPr lang="es-ES" sz="1333" b="1">
                <a:solidFill>
                  <a:srgbClr val="FFFFFF"/>
                </a:solidFill>
                <a:latin typeface="Avenir LT Std 35 Light"/>
                <a:ea typeface="Times New Roman" panose="02020603050405020304" pitchFamily="18" charset="0"/>
                <a:cs typeface="Avenir LT Std 35 Light"/>
              </a:rPr>
              <a:t>REPAIR-RESTRUCTURING</a:t>
            </a:r>
            <a:endParaRPr lang="es-ES" sz="1333" dirty="0">
              <a:latin typeface="Avenir LT Std 35 Light"/>
              <a:ea typeface="Times New Roman" panose="02020603050405020304" pitchFamily="18" charset="0"/>
              <a:cs typeface="Avenir LT Std 35 Light"/>
            </a:endParaRPr>
          </a:p>
          <a:p>
            <a:pPr algn="ctr" eaLnBrk="0" fontAlgn="base" hangingPunct="0">
              <a:spcBef>
                <a:spcPts val="1333"/>
              </a:spcBef>
              <a:spcAft>
                <a:spcPts val="1333"/>
              </a:spcAft>
            </a:pPr>
            <a:r>
              <a:rPr lang="es-ES" sz="1333" b="1" dirty="0">
                <a:solidFill>
                  <a:srgbClr val="FFFFFF"/>
                </a:solidFill>
                <a:latin typeface="Avenir LT Std 35 Light"/>
                <a:ea typeface="Times New Roman" panose="02020603050405020304" pitchFamily="18" charset="0"/>
                <a:cs typeface="Avenir LT Std 35 Light"/>
              </a:rPr>
              <a:t>Collagen stimulation &amp; repair</a:t>
            </a:r>
            <a:endParaRPr lang="es-ES" sz="1333" dirty="0">
              <a:latin typeface="Avenir LT Std 35 Light"/>
              <a:ea typeface="Times New Roman" panose="02020603050405020304" pitchFamily="18" charset="0"/>
              <a:cs typeface="Avenir LT Std 35 Light"/>
            </a:endParaRPr>
          </a:p>
        </p:txBody>
      </p:sp>
      <p:sp>
        <p:nvSpPr>
          <p:cNvPr id="7" name="10 Rectángulo"/>
          <p:cNvSpPr>
            <a:spLocks noChangeArrowheads="1"/>
          </p:cNvSpPr>
          <p:nvPr/>
        </p:nvSpPr>
        <p:spPr bwMode="auto">
          <a:xfrm>
            <a:off x="3786133" y="1031042"/>
            <a:ext cx="41486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Aft>
                <a:spcPts val="667"/>
              </a:spcAft>
            </a:pPr>
            <a:r>
              <a:rPr lang="es-ES" sz="2000" dirty="0">
                <a:solidFill>
                  <a:schemeClr val="tx2">
                    <a:lumMod val="50000"/>
                  </a:schemeClr>
                </a:solidFill>
                <a:latin typeface="TT Commons" panose="02000506040000020004" pitchFamily="50" charset="0"/>
                <a:ea typeface="Calibri" charset="0"/>
                <a:cs typeface="Calibri" charset="0"/>
              </a:rPr>
              <a:t>RETINOL LIPOSOME 0.5%</a:t>
            </a:r>
            <a:endParaRPr lang="es-ES" sz="1333" dirty="0">
              <a:solidFill>
                <a:schemeClr val="tx2">
                  <a:lumMod val="50000"/>
                </a:schemeClr>
              </a:solidFill>
              <a:latin typeface="TT Commons" panose="02000506040000020004" pitchFamily="50" charset="0"/>
              <a:ea typeface="Calibri" charset="0"/>
              <a:cs typeface="Calibri" charset="0"/>
            </a:endParaRPr>
          </a:p>
        </p:txBody>
      </p:sp>
      <p:grpSp>
        <p:nvGrpSpPr>
          <p:cNvPr id="3" name="Grupo 2"/>
          <p:cNvGrpSpPr/>
          <p:nvPr/>
        </p:nvGrpSpPr>
        <p:grpSpPr>
          <a:xfrm>
            <a:off x="6681291" y="2298087"/>
            <a:ext cx="2176660" cy="669441"/>
            <a:chOff x="6681291" y="2298087"/>
            <a:chExt cx="2176660" cy="669441"/>
          </a:xfrm>
        </p:grpSpPr>
        <p:sp>
          <p:nvSpPr>
            <p:cNvPr id="8" name="24 Rectángulo redondeado"/>
            <p:cNvSpPr/>
            <p:nvPr/>
          </p:nvSpPr>
          <p:spPr bwMode="auto">
            <a:xfrm>
              <a:off x="7205149" y="2298087"/>
              <a:ext cx="1652802" cy="669441"/>
            </a:xfrm>
            <a:prstGeom prst="roundRect">
              <a:avLst/>
            </a:prstGeom>
            <a:solidFill>
              <a:schemeClr val="bg1">
                <a:lumMod val="50000"/>
              </a:schemeClr>
            </a:solidFill>
            <a:ln w="9525" cap="flat" cmpd="sng" algn="ctr">
              <a:noFill/>
              <a:prstDash val="solid"/>
              <a:round/>
              <a:headEnd type="none" w="med" len="med"/>
              <a:tailEnd type="none" w="med" len="med"/>
            </a:ln>
            <a:effectLst/>
          </p:spPr>
          <p:txBody>
            <a:bodyPr>
              <a:normAutofit fontScale="94871"/>
            </a:bodyPr>
            <a:lstStyle/>
            <a:p>
              <a:pPr algn="ctr" eaLnBrk="0" fontAlgn="base" hangingPunct="0">
                <a:spcBef>
                  <a:spcPts val="1111"/>
                </a:spcBef>
              </a:pPr>
              <a:r>
                <a:rPr lang="es-ES" sz="1400" dirty="0">
                  <a:solidFill>
                    <a:srgbClr val="FFFFFF"/>
                  </a:solidFill>
                  <a:latin typeface="TT Commons" panose="02000506040000020004" pitchFamily="50" charset="0"/>
                  <a:ea typeface="Times New Roman" panose="02020603050405020304" pitchFamily="18" charset="0"/>
                  <a:cs typeface="Avenir LT Std 35 Light"/>
                </a:rPr>
                <a:t>MOISTURIZING &amp; SOOTHING BASE</a:t>
              </a:r>
              <a:endParaRPr lang="es-ES" sz="1400" dirty="0">
                <a:latin typeface="TT Commons" panose="02000506040000020004" pitchFamily="50" charset="0"/>
                <a:ea typeface="Times New Roman" panose="02020603050405020304" pitchFamily="18" charset="0"/>
                <a:cs typeface="Avenir LT Std 35 Light"/>
              </a:endParaRPr>
            </a:p>
          </p:txBody>
        </p:sp>
        <p:cxnSp>
          <p:nvCxnSpPr>
            <p:cNvPr id="19" name="Conector recto de flecha 20"/>
            <p:cNvCxnSpPr/>
            <p:nvPr/>
          </p:nvCxnSpPr>
          <p:spPr bwMode="auto">
            <a:xfrm flipH="1" flipV="1">
              <a:off x="6681291" y="2510781"/>
              <a:ext cx="297410" cy="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sp>
        <p:nvSpPr>
          <p:cNvPr id="22" name="Título 8"/>
          <p:cNvSpPr>
            <a:spLocks noGrp="1"/>
          </p:cNvSpPr>
          <p:nvPr>
            <p:ph type="title"/>
          </p:nvPr>
        </p:nvSpPr>
        <p:spPr>
          <a:xfrm>
            <a:off x="698500" y="445037"/>
            <a:ext cx="1011495" cy="332399"/>
          </a:xfrm>
        </p:spPr>
        <p:txBody>
          <a:bodyPr/>
          <a:lstStyle/>
          <a:p>
            <a:pPr algn="l" rtl="0"/>
            <a:r>
              <a:rPr lang="es-ES" sz="2400" spc="300" dirty="0" err="1" smtClean="0">
                <a:latin typeface="Bebas Neue Regular" panose="00000500000000000000" pitchFamily="50" charset="0"/>
              </a:rPr>
              <a:t>retinol</a:t>
            </a:r>
            <a:endParaRPr lang="es-ES" sz="2400" spc="300" dirty="0">
              <a:latin typeface="Bebas Neue Regular" panose="00000500000000000000" pitchFamily="50" charset="0"/>
            </a:endParaRPr>
          </a:p>
        </p:txBody>
      </p:sp>
      <p:grpSp>
        <p:nvGrpSpPr>
          <p:cNvPr id="10" name="Grupo 9"/>
          <p:cNvGrpSpPr/>
          <p:nvPr/>
        </p:nvGrpSpPr>
        <p:grpSpPr>
          <a:xfrm>
            <a:off x="653218" y="2136625"/>
            <a:ext cx="6376230" cy="3050465"/>
            <a:chOff x="539569" y="1700761"/>
            <a:chExt cx="6818836" cy="3608358"/>
          </a:xfrm>
        </p:grpSpPr>
        <p:pic>
          <p:nvPicPr>
            <p:cNvPr id="11" name="15 Imagen" descr="histo piel.jpg"/>
            <p:cNvPicPr>
              <a:picLocks noChangeAspect="1"/>
            </p:cNvPicPr>
            <p:nvPr/>
          </p:nvPicPr>
          <p:blipFill>
            <a:blip r:embed="rId2" cstate="print">
              <a:extLst>
                <a:ext uri="{28A0092B-C50C-407E-A947-70E740481C1C}">
                  <a14:useLocalDpi xmlns:a14="http://schemas.microsoft.com/office/drawing/2010/main" val="0"/>
                </a:ext>
              </a:extLst>
            </a:blip>
            <a:srcRect b="43227"/>
            <a:stretch>
              <a:fillRect/>
            </a:stretch>
          </p:blipFill>
          <p:spPr bwMode="auto">
            <a:xfrm>
              <a:off x="539569" y="1891753"/>
              <a:ext cx="6818836" cy="341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17 Conector recto de flecha"/>
            <p:cNvCxnSpPr/>
            <p:nvPr/>
          </p:nvCxnSpPr>
          <p:spPr bwMode="auto">
            <a:xfrm rot="5400000">
              <a:off x="412499" y="2104081"/>
              <a:ext cx="774193" cy="1661"/>
            </a:xfrm>
            <a:prstGeom prst="straightConnector1">
              <a:avLst/>
            </a:prstGeom>
            <a:solidFill>
              <a:srgbClr val="00B8FF"/>
            </a:solidFill>
            <a:ln w="25400" cap="flat" cmpd="sng" algn="ctr">
              <a:solidFill>
                <a:schemeClr val="tx1">
                  <a:lumMod val="65000"/>
                  <a:lumOff val="35000"/>
                </a:schemeClr>
              </a:solidFill>
              <a:prstDash val="solid"/>
              <a:round/>
              <a:headEnd type="none" w="med" len="med"/>
              <a:tailEnd type="arrow"/>
            </a:ln>
            <a:effectLst/>
          </p:spPr>
        </p:cxnSp>
        <p:cxnSp>
          <p:nvCxnSpPr>
            <p:cNvPr id="13" name="19 Conector recto de flecha"/>
            <p:cNvCxnSpPr/>
            <p:nvPr/>
          </p:nvCxnSpPr>
          <p:spPr bwMode="auto">
            <a:xfrm rot="5400000">
              <a:off x="860142" y="2241377"/>
              <a:ext cx="1043627" cy="3323"/>
            </a:xfrm>
            <a:prstGeom prst="straightConnector1">
              <a:avLst/>
            </a:prstGeom>
            <a:solidFill>
              <a:srgbClr val="00B8FF"/>
            </a:solidFill>
            <a:ln w="25400" cap="flat" cmpd="sng" algn="ctr">
              <a:solidFill>
                <a:schemeClr val="tx1">
                  <a:lumMod val="65000"/>
                  <a:lumOff val="35000"/>
                </a:schemeClr>
              </a:solidFill>
              <a:prstDash val="solid"/>
              <a:round/>
              <a:headEnd type="none" w="med" len="med"/>
              <a:tailEnd type="arrow"/>
            </a:ln>
            <a:effectLst/>
          </p:spPr>
        </p:cxnSp>
        <p:cxnSp>
          <p:nvCxnSpPr>
            <p:cNvPr id="14" name="21 Conector recto de flecha"/>
            <p:cNvCxnSpPr/>
            <p:nvPr/>
          </p:nvCxnSpPr>
          <p:spPr bwMode="auto">
            <a:xfrm rot="5400000">
              <a:off x="1377285" y="2257578"/>
              <a:ext cx="1076028" cy="3323"/>
            </a:xfrm>
            <a:prstGeom prst="straightConnector1">
              <a:avLst/>
            </a:prstGeom>
            <a:solidFill>
              <a:srgbClr val="00B8FF"/>
            </a:solidFill>
            <a:ln w="25400" cap="flat" cmpd="sng" algn="ctr">
              <a:solidFill>
                <a:schemeClr val="tx1">
                  <a:lumMod val="65000"/>
                  <a:lumOff val="35000"/>
                </a:schemeClr>
              </a:solidFill>
              <a:prstDash val="solid"/>
              <a:round/>
              <a:headEnd type="none" w="med" len="med"/>
              <a:tailEnd type="arrow"/>
            </a:ln>
            <a:effectLst/>
          </p:spPr>
        </p:cxnSp>
        <p:cxnSp>
          <p:nvCxnSpPr>
            <p:cNvPr id="15" name="23 Conector recto de flecha"/>
            <p:cNvCxnSpPr/>
            <p:nvPr/>
          </p:nvCxnSpPr>
          <p:spPr bwMode="auto">
            <a:xfrm rot="5400000">
              <a:off x="1829172" y="2240480"/>
              <a:ext cx="1079438" cy="0"/>
            </a:xfrm>
            <a:prstGeom prst="straightConnector1">
              <a:avLst/>
            </a:prstGeom>
            <a:solidFill>
              <a:srgbClr val="00B8FF"/>
            </a:solidFill>
            <a:ln w="25400" cap="flat" cmpd="sng" algn="ctr">
              <a:solidFill>
                <a:schemeClr val="tx1">
                  <a:lumMod val="65000"/>
                  <a:lumOff val="35000"/>
                </a:schemeClr>
              </a:solidFill>
              <a:prstDash val="solid"/>
              <a:round/>
              <a:headEnd type="none" w="med" len="med"/>
              <a:tailEnd type="arrow"/>
            </a:ln>
            <a:effectLst/>
          </p:spPr>
        </p:cxnSp>
        <p:cxnSp>
          <p:nvCxnSpPr>
            <p:cNvPr id="16" name="29 Conector recto de flecha"/>
            <p:cNvCxnSpPr/>
            <p:nvPr/>
          </p:nvCxnSpPr>
          <p:spPr bwMode="auto">
            <a:xfrm rot="5400000">
              <a:off x="2495464" y="2096429"/>
              <a:ext cx="753730" cy="3323"/>
            </a:xfrm>
            <a:prstGeom prst="straightConnector1">
              <a:avLst/>
            </a:prstGeom>
            <a:solidFill>
              <a:srgbClr val="00B8FF"/>
            </a:solidFill>
            <a:ln w="25400" cap="flat" cmpd="sng" algn="ctr">
              <a:solidFill>
                <a:schemeClr val="tx1">
                  <a:lumMod val="65000"/>
                  <a:lumOff val="35000"/>
                </a:schemeClr>
              </a:solidFill>
              <a:prstDash val="solid"/>
              <a:round/>
              <a:headEnd type="none" w="med" len="med"/>
              <a:tailEnd type="arrow"/>
            </a:ln>
            <a:effectLst/>
          </p:spPr>
        </p:cxnSp>
        <p:cxnSp>
          <p:nvCxnSpPr>
            <p:cNvPr id="17" name="35 Conector recto de flecha"/>
            <p:cNvCxnSpPr/>
            <p:nvPr/>
          </p:nvCxnSpPr>
          <p:spPr bwMode="auto">
            <a:xfrm rot="16200000" flipH="1">
              <a:off x="2989368" y="2139193"/>
              <a:ext cx="849226" cy="13292"/>
            </a:xfrm>
            <a:prstGeom prst="straightConnector1">
              <a:avLst/>
            </a:prstGeom>
            <a:solidFill>
              <a:srgbClr val="00B8FF"/>
            </a:solidFill>
            <a:ln w="25400" cap="flat" cmpd="sng" algn="ctr">
              <a:solidFill>
                <a:schemeClr val="tx1">
                  <a:lumMod val="65000"/>
                  <a:lumOff val="35000"/>
                </a:schemeClr>
              </a:solidFill>
              <a:prstDash val="solid"/>
              <a:round/>
              <a:headEnd type="none" w="med" len="med"/>
              <a:tailEnd type="arrow"/>
            </a:ln>
            <a:effectLst/>
          </p:spPr>
        </p:cxnSp>
        <p:cxnSp>
          <p:nvCxnSpPr>
            <p:cNvPr id="18" name="43 Conector recto de flecha"/>
            <p:cNvCxnSpPr/>
            <p:nvPr/>
          </p:nvCxnSpPr>
          <p:spPr bwMode="auto">
            <a:xfrm>
              <a:off x="5230010" y="1724637"/>
              <a:ext cx="10008" cy="1692132"/>
            </a:xfrm>
            <a:prstGeom prst="straightConnector1">
              <a:avLst/>
            </a:prstGeom>
            <a:solidFill>
              <a:srgbClr val="00B8FF"/>
            </a:solidFill>
            <a:ln w="25400" cap="flat" cmpd="sng" algn="ctr">
              <a:solidFill>
                <a:schemeClr val="tx1">
                  <a:lumMod val="65000"/>
                  <a:lumOff val="35000"/>
                </a:schemeClr>
              </a:solidFill>
              <a:prstDash val="solid"/>
              <a:round/>
              <a:headEnd type="none" w="med" len="med"/>
              <a:tailEnd type="arrow"/>
            </a:ln>
            <a:effectLst/>
          </p:spPr>
        </p:cxnSp>
        <p:cxnSp>
          <p:nvCxnSpPr>
            <p:cNvPr id="20" name="43 Conector recto de flecha"/>
            <p:cNvCxnSpPr/>
            <p:nvPr/>
          </p:nvCxnSpPr>
          <p:spPr bwMode="auto">
            <a:xfrm>
              <a:off x="5935142" y="1717814"/>
              <a:ext cx="10008" cy="1692132"/>
            </a:xfrm>
            <a:prstGeom prst="straightConnector1">
              <a:avLst/>
            </a:prstGeom>
            <a:solidFill>
              <a:srgbClr val="00B8FF"/>
            </a:solidFill>
            <a:ln w="25400" cap="flat" cmpd="sng" algn="ctr">
              <a:solidFill>
                <a:schemeClr val="tx1">
                  <a:lumMod val="65000"/>
                  <a:lumOff val="35000"/>
                </a:schemeClr>
              </a:solidFill>
              <a:prstDash val="solid"/>
              <a:round/>
              <a:headEnd type="none" w="med" len="med"/>
              <a:tailEnd type="arrow"/>
            </a:ln>
            <a:effectLst/>
          </p:spPr>
        </p:cxnSp>
        <p:cxnSp>
          <p:nvCxnSpPr>
            <p:cNvPr id="21" name="43 Conector recto de flecha"/>
            <p:cNvCxnSpPr/>
            <p:nvPr/>
          </p:nvCxnSpPr>
          <p:spPr bwMode="auto">
            <a:xfrm>
              <a:off x="6649098" y="1700762"/>
              <a:ext cx="10008" cy="1692132"/>
            </a:xfrm>
            <a:prstGeom prst="straightConnector1">
              <a:avLst/>
            </a:prstGeom>
            <a:solidFill>
              <a:srgbClr val="00B8FF"/>
            </a:solidFill>
            <a:ln w="25400" cap="flat" cmpd="sng" algn="ctr">
              <a:solidFill>
                <a:schemeClr val="tx1">
                  <a:lumMod val="65000"/>
                  <a:lumOff val="35000"/>
                </a:schemeClr>
              </a:solidFill>
              <a:prstDash val="solid"/>
              <a:round/>
              <a:headEnd type="none" w="med" len="med"/>
              <a:tailEnd type="arrow"/>
            </a:ln>
            <a:effectLst/>
          </p:spPr>
        </p:cxnSp>
        <p:cxnSp>
          <p:nvCxnSpPr>
            <p:cNvPr id="23" name="43 Conector recto de flecha"/>
            <p:cNvCxnSpPr/>
            <p:nvPr/>
          </p:nvCxnSpPr>
          <p:spPr bwMode="auto">
            <a:xfrm>
              <a:off x="4512219" y="1717813"/>
              <a:ext cx="10008" cy="1692132"/>
            </a:xfrm>
            <a:prstGeom prst="straightConnector1">
              <a:avLst/>
            </a:prstGeom>
            <a:solidFill>
              <a:srgbClr val="00B8FF"/>
            </a:solidFill>
            <a:ln w="25400" cap="flat" cmpd="sng" algn="ctr">
              <a:solidFill>
                <a:schemeClr val="tx1">
                  <a:lumMod val="65000"/>
                  <a:lumOff val="35000"/>
                </a:schemeClr>
              </a:solidFill>
              <a:prstDash val="solid"/>
              <a:round/>
              <a:headEnd type="none" w="med" len="med"/>
              <a:tailEnd type="arrow"/>
            </a:ln>
            <a:effectLst/>
          </p:spPr>
        </p:cxnSp>
      </p:grpSp>
    </p:spTree>
    <p:extLst>
      <p:ext uri="{BB962C8B-B14F-4D97-AF65-F5344CB8AC3E}">
        <p14:creationId xmlns:p14="http://schemas.microsoft.com/office/powerpoint/2010/main" val="156360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1176519"/>
            <a:ext cx="9560498" cy="3477875"/>
          </a:xfrm>
          <a:prstGeom prst="rect">
            <a:avLst/>
          </a:prstGeom>
          <a:noFill/>
        </p:spPr>
        <p:txBody>
          <a:bodyPr wrap="square" rtlCol="0">
            <a:spAutoFit/>
          </a:bodyPr>
          <a:lstStyle/>
          <a:p>
            <a:pPr lvl="2">
              <a:buClr>
                <a:schemeClr val="accent5">
                  <a:lumMod val="50000"/>
                </a:schemeClr>
              </a:buClr>
              <a:buFont typeface="Wingdings" charset="2"/>
              <a:buChar char="ü"/>
            </a:pPr>
            <a:r>
              <a:rPr lang="es-ES_tradnl" sz="2000" dirty="0">
                <a:solidFill>
                  <a:schemeClr val="tx2">
                    <a:lumMod val="50000"/>
                  </a:schemeClr>
                </a:solidFill>
                <a:latin typeface="TT Commons" panose="02000506040000020004" pitchFamily="50" charset="0"/>
                <a:ea typeface="Calibri" charset="0"/>
                <a:cs typeface="Calibri" charset="0"/>
              </a:rPr>
              <a:t> Avoid sun exposure and UVA rays. </a:t>
            </a:r>
          </a:p>
          <a:p>
            <a:pPr lvl="2">
              <a:buClr>
                <a:schemeClr val="accent5">
                  <a:lumMod val="50000"/>
                </a:schemeClr>
              </a:buClr>
              <a:buFont typeface="Wingdings" charset="2"/>
              <a:buChar char="ü"/>
            </a:pPr>
            <a:endParaRPr lang="es-ES_tradnl" sz="2000" dirty="0">
              <a:solidFill>
                <a:schemeClr val="tx2">
                  <a:lumMod val="50000"/>
                </a:schemeClr>
              </a:solidFill>
              <a:latin typeface="TT Commons" panose="02000506040000020004" pitchFamily="50" charset="0"/>
              <a:ea typeface="Calibri" charset="0"/>
              <a:cs typeface="Calibri" charset="0"/>
            </a:endParaRPr>
          </a:p>
          <a:p>
            <a:pPr lvl="2">
              <a:buClr>
                <a:schemeClr val="accent5">
                  <a:lumMod val="50000"/>
                </a:schemeClr>
              </a:buClr>
              <a:buFont typeface="Wingdings" charset="2"/>
              <a:buChar char="ü"/>
            </a:pPr>
            <a:r>
              <a:rPr lang="es-ES_tradnl" sz="2000" dirty="0">
                <a:solidFill>
                  <a:schemeClr val="tx2">
                    <a:lumMod val="50000"/>
                  </a:schemeClr>
                </a:solidFill>
                <a:latin typeface="TT Commons" panose="02000506040000020004" pitchFamily="50" charset="0"/>
                <a:ea typeface="Calibri" charset="0"/>
                <a:cs typeface="Calibri" charset="0"/>
              </a:rPr>
              <a:t>Use of moisturizing cream and/or skin regenerator.</a:t>
            </a:r>
          </a:p>
          <a:p>
            <a:pPr lvl="2">
              <a:buClr>
                <a:schemeClr val="accent5">
                  <a:lumMod val="50000"/>
                </a:schemeClr>
              </a:buClr>
            </a:pPr>
            <a:endParaRPr lang="es-ES_tradnl" sz="2000" dirty="0">
              <a:solidFill>
                <a:schemeClr val="tx2">
                  <a:lumMod val="50000"/>
                </a:schemeClr>
              </a:solidFill>
              <a:latin typeface="TT Commons" panose="02000506040000020004" pitchFamily="50" charset="0"/>
              <a:ea typeface="Calibri" charset="0"/>
              <a:cs typeface="Calibri" charset="0"/>
            </a:endParaRPr>
          </a:p>
          <a:p>
            <a:pPr lvl="2">
              <a:buClr>
                <a:schemeClr val="accent5">
                  <a:lumMod val="50000"/>
                </a:schemeClr>
              </a:buClr>
              <a:buFont typeface="Wingdings" charset="2"/>
              <a:buChar char="ü"/>
            </a:pPr>
            <a:r>
              <a:rPr lang="es-ES_tradnl" sz="2000" dirty="0">
                <a:solidFill>
                  <a:schemeClr val="tx2">
                    <a:lumMod val="50000"/>
                  </a:schemeClr>
                </a:solidFill>
                <a:latin typeface="TT Commons" panose="02000506040000020004" pitchFamily="50" charset="0"/>
                <a:ea typeface="Calibri" charset="0"/>
                <a:cs typeface="Calibri" charset="0"/>
              </a:rPr>
              <a:t> Use of HIGH SPF PHOTOPROTECTORS</a:t>
            </a:r>
          </a:p>
          <a:p>
            <a:pPr lvl="2">
              <a:buClr>
                <a:schemeClr val="accent5">
                  <a:lumMod val="50000"/>
                </a:schemeClr>
              </a:buClr>
              <a:buFont typeface="Wingdings" charset="2"/>
              <a:buChar char="ü"/>
            </a:pPr>
            <a:endParaRPr lang="es-ES_tradnl" sz="2000" dirty="0">
              <a:solidFill>
                <a:schemeClr val="tx2">
                  <a:lumMod val="50000"/>
                </a:schemeClr>
              </a:solidFill>
              <a:latin typeface="TT Commons" panose="02000506040000020004" pitchFamily="50" charset="0"/>
              <a:ea typeface="Calibri" charset="0"/>
              <a:cs typeface="Calibri" charset="0"/>
            </a:endParaRPr>
          </a:p>
          <a:p>
            <a:pPr lvl="2">
              <a:buClr>
                <a:schemeClr val="accent5">
                  <a:lumMod val="50000"/>
                </a:schemeClr>
              </a:buClr>
              <a:buFont typeface="Wingdings" charset="2"/>
              <a:buChar char="ü"/>
            </a:pPr>
            <a:r>
              <a:rPr lang="es-ES_tradnl" sz="2000" dirty="0">
                <a:solidFill>
                  <a:schemeClr val="tx2">
                    <a:lumMod val="50000"/>
                  </a:schemeClr>
                </a:solidFill>
                <a:latin typeface="TT Commons" panose="02000506040000020004" pitchFamily="50" charset="0"/>
                <a:ea typeface="Calibri" charset="0"/>
                <a:cs typeface="Calibri" charset="0"/>
              </a:rPr>
              <a:t> Avoid exposure to heat sources, sauna, SPA, jacuzzi, or vigorous exercises. </a:t>
            </a:r>
          </a:p>
          <a:p>
            <a:pPr lvl="2">
              <a:buClr>
                <a:schemeClr val="accent5">
                  <a:lumMod val="50000"/>
                </a:schemeClr>
              </a:buClr>
              <a:buFont typeface="Wingdings" charset="2"/>
              <a:buChar char="ü"/>
            </a:pPr>
            <a:endParaRPr lang="es-ES_tradnl" sz="2000" dirty="0">
              <a:solidFill>
                <a:schemeClr val="tx2">
                  <a:lumMod val="50000"/>
                </a:schemeClr>
              </a:solidFill>
              <a:latin typeface="TT Commons" panose="02000506040000020004" pitchFamily="50" charset="0"/>
              <a:ea typeface="Calibri" charset="0"/>
              <a:cs typeface="Calibri" charset="0"/>
            </a:endParaRPr>
          </a:p>
          <a:p>
            <a:pPr lvl="2">
              <a:buClr>
                <a:schemeClr val="accent5">
                  <a:lumMod val="50000"/>
                </a:schemeClr>
              </a:buClr>
              <a:buFont typeface="Wingdings" charset="2"/>
              <a:buChar char="ü"/>
            </a:pPr>
            <a:r>
              <a:rPr lang="es-ES_tradnl" sz="2000" dirty="0">
                <a:solidFill>
                  <a:schemeClr val="tx2">
                    <a:lumMod val="50000"/>
                  </a:schemeClr>
                </a:solidFill>
                <a:latin typeface="TT Commons" panose="02000506040000020004" pitchFamily="50" charset="0"/>
                <a:ea typeface="Calibri" charset="0"/>
                <a:cs typeface="Calibri" charset="0"/>
              </a:rPr>
              <a:t> Home treatment in line with professional treatment performed.</a:t>
            </a:r>
          </a:p>
          <a:p>
            <a:endParaRPr lang="es-ES_tradnl" sz="2000" dirty="0">
              <a:latin typeface="TT Commons" panose="02000506040000020004" pitchFamily="50" charset="0"/>
            </a:endParaRPr>
          </a:p>
        </p:txBody>
      </p:sp>
      <p:sp>
        <p:nvSpPr>
          <p:cNvPr id="4" name="Título 8"/>
          <p:cNvSpPr>
            <a:spLocks noGrp="1"/>
          </p:cNvSpPr>
          <p:nvPr>
            <p:ph type="title"/>
          </p:nvPr>
        </p:nvSpPr>
        <p:spPr>
          <a:xfrm>
            <a:off x="698500" y="445037"/>
            <a:ext cx="2397644" cy="332399"/>
          </a:xfrm>
        </p:spPr>
        <p:txBody>
          <a:bodyPr/>
          <a:lstStyle/>
          <a:p>
            <a:pPr algn="l" rtl="0"/>
            <a:r>
              <a:rPr lang="es-ES" sz="2400" spc="300" dirty="0" smtClean="0">
                <a:latin typeface="Bebas Neue Regular" panose="00000500000000000000" pitchFamily="50" charset="0"/>
              </a:rPr>
              <a:t>POST-TREATMENT</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2113937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02724" y="4120944"/>
            <a:ext cx="8312160" cy="830997"/>
          </a:xfrm>
          <a:prstGeom prst="rect">
            <a:avLst/>
          </a:prstGeom>
          <a:noFill/>
        </p:spPr>
        <p:txBody>
          <a:bodyPr wrap="square" rtlCol="0">
            <a:normAutofit fontScale="97500"/>
          </a:bodyPr>
          <a:lstStyle/>
          <a:p>
            <a:pPr lvl="2">
              <a:buClr>
                <a:schemeClr val="accent5">
                  <a:lumMod val="50000"/>
                </a:schemeClr>
              </a:buClr>
            </a:pPr>
            <a:r>
              <a:rPr lang="es-ES" sz="1600" dirty="0">
                <a:solidFill>
                  <a:schemeClr val="tx2">
                    <a:lumMod val="50000"/>
                  </a:schemeClr>
                </a:solidFill>
                <a:latin typeface="TT Commons" panose="02000506040000020004" pitchFamily="50" charset="0"/>
                <a:ea typeface="Calibri" charset="0"/>
                <a:cs typeface="Calibri" charset="0"/>
              </a:rPr>
              <a:t>Apply </a:t>
            </a:r>
            <a:r>
              <a:rPr lang="es-ES" sz="1600" dirty="0" err="1">
                <a:solidFill>
                  <a:schemeClr val="tx2">
                    <a:lumMod val="50000"/>
                  </a:schemeClr>
                </a:solidFill>
                <a:latin typeface="TT Commons" panose="02000506040000020004" pitchFamily="50" charset="0"/>
                <a:ea typeface="Calibri" charset="0"/>
                <a:cs typeface="Calibri" charset="0"/>
              </a:rPr>
              <a:t>Intensifier</a:t>
            </a:r>
            <a:r>
              <a:rPr lang="es-ES" sz="1600" dirty="0">
                <a:solidFill>
                  <a:schemeClr val="tx2">
                    <a:lumMod val="50000"/>
                  </a:schemeClr>
                </a:solidFill>
                <a:latin typeface="TT Commons" panose="02000506040000020004" pitchFamily="50" charset="0"/>
                <a:ea typeface="Calibri" charset="0"/>
                <a:cs typeface="Calibri" charset="0"/>
              </a:rPr>
              <a:t> </a:t>
            </a:r>
            <a:r>
              <a:rPr lang="es-ES" sz="1600" dirty="0" err="1" smtClean="0">
                <a:solidFill>
                  <a:schemeClr val="tx2">
                    <a:lumMod val="50000"/>
                  </a:schemeClr>
                </a:solidFill>
                <a:latin typeface="TT Commons" panose="02000506040000020004" pitchFamily="50" charset="0"/>
                <a:ea typeface="Calibri" charset="0"/>
                <a:cs typeface="Calibri" charset="0"/>
              </a:rPr>
              <a:t>Supreme</a:t>
            </a:r>
            <a:r>
              <a:rPr lang="es-ES" sz="1600" dirty="0" smtClean="0">
                <a:solidFill>
                  <a:schemeClr val="tx2">
                    <a:lumMod val="50000"/>
                  </a:schemeClr>
                </a:solidFill>
                <a:latin typeface="TT Commons" panose="02000506040000020004" pitchFamily="50" charset="0"/>
                <a:ea typeface="Calibri" charset="0"/>
                <a:cs typeface="Calibri" charset="0"/>
              </a:rPr>
              <a:t> </a:t>
            </a:r>
            <a:r>
              <a:rPr lang="es-ES" sz="1600" dirty="0">
                <a:solidFill>
                  <a:schemeClr val="tx2">
                    <a:lumMod val="50000"/>
                  </a:schemeClr>
                </a:solidFill>
                <a:latin typeface="TT Commons" panose="02000506040000020004" pitchFamily="50" charset="0"/>
                <a:ea typeface="Calibri" charset="0"/>
                <a:cs typeface="Calibri" charset="0"/>
              </a:rPr>
              <a:t>for two days in a row during the same week</a:t>
            </a:r>
            <a:r>
              <a:rPr lang="es-ES" sz="1600" dirty="0" smtClean="0">
                <a:solidFill>
                  <a:schemeClr val="tx2">
                    <a:lumMod val="50000"/>
                  </a:schemeClr>
                </a:solidFill>
                <a:latin typeface="TT Commons" panose="02000506040000020004" pitchFamily="50" charset="0"/>
                <a:ea typeface="Calibri" charset="0"/>
                <a:cs typeface="Calibri" charset="0"/>
              </a:rPr>
              <a:t>.</a:t>
            </a:r>
          </a:p>
          <a:p>
            <a:pPr lvl="2">
              <a:buClr>
                <a:schemeClr val="accent5">
                  <a:lumMod val="50000"/>
                </a:schemeClr>
              </a:buClr>
            </a:pPr>
            <a:endParaRPr lang="es-ES" sz="1600" dirty="0">
              <a:solidFill>
                <a:schemeClr val="tx2">
                  <a:lumMod val="50000"/>
                </a:schemeClr>
              </a:solidFill>
              <a:latin typeface="TT Commons" panose="02000506040000020004" pitchFamily="50" charset="0"/>
              <a:ea typeface="Calibri" charset="0"/>
              <a:cs typeface="Calibri" charset="0"/>
            </a:endParaRPr>
          </a:p>
          <a:p>
            <a:pPr lvl="2">
              <a:buClr>
                <a:schemeClr val="accent5">
                  <a:lumMod val="50000"/>
                </a:schemeClr>
              </a:buClr>
            </a:pPr>
            <a:r>
              <a:rPr lang="es-ES" sz="1600" dirty="0">
                <a:solidFill>
                  <a:schemeClr val="tx2">
                    <a:lumMod val="50000"/>
                  </a:schemeClr>
                </a:solidFill>
                <a:latin typeface="TT Commons" panose="02000506040000020004" pitchFamily="50" charset="0"/>
                <a:ea typeface="Calibri" charset="0"/>
                <a:cs typeface="Calibri" charset="0"/>
              </a:rPr>
              <a:t>Apply the remaining</a:t>
            </a:r>
            <a:r>
              <a:rPr lang="es-ES" sz="1600" dirty="0" err="1">
                <a:solidFill>
                  <a:schemeClr val="tx2">
                    <a:lumMod val="50000"/>
                  </a:schemeClr>
                </a:solidFill>
                <a:latin typeface="TT Commons" panose="02000506040000020004" pitchFamily="50" charset="0"/>
                <a:ea typeface="Calibri" charset="0"/>
                <a:cs typeface="Calibri" charset="0"/>
              </a:rPr>
              <a:t> intensifier</a:t>
            </a:r>
            <a:r>
              <a:rPr lang="es-ES" sz="1600" dirty="0">
                <a:solidFill>
                  <a:schemeClr val="tx2">
                    <a:lumMod val="50000"/>
                  </a:schemeClr>
                </a:solidFill>
                <a:latin typeface="TT Commons" panose="02000506040000020004" pitchFamily="50" charset="0"/>
                <a:ea typeface="Calibri" charset="0"/>
                <a:cs typeface="Calibri" charset="0"/>
              </a:rPr>
              <a:t> suppresses 1 time per week.</a:t>
            </a:r>
          </a:p>
        </p:txBody>
      </p:sp>
      <p:sp>
        <p:nvSpPr>
          <p:cNvPr id="6" name="CuadroTexto 5"/>
          <p:cNvSpPr txBox="1"/>
          <p:nvPr/>
        </p:nvSpPr>
        <p:spPr>
          <a:xfrm>
            <a:off x="1202724" y="1271133"/>
            <a:ext cx="8312160" cy="2308324"/>
          </a:xfrm>
          <a:prstGeom prst="rect">
            <a:avLst/>
          </a:prstGeom>
          <a:noFill/>
        </p:spPr>
        <p:txBody>
          <a:bodyPr wrap="square" rtlCol="0">
            <a:normAutofit fontScale="97297"/>
          </a:bodyPr>
          <a:lstStyle/>
          <a:p>
            <a:pPr lvl="2">
              <a:buClr>
                <a:schemeClr val="accent5">
                  <a:lumMod val="50000"/>
                </a:schemeClr>
              </a:buClr>
            </a:pPr>
            <a:r>
              <a:rPr lang="es-ES_tradnl" sz="1600" dirty="0">
                <a:solidFill>
                  <a:schemeClr val="tx2">
                    <a:lumMod val="50000"/>
                  </a:schemeClr>
                </a:solidFill>
                <a:latin typeface="TT Commons" panose="02000506040000020004" pitchFamily="50" charset="0"/>
                <a:ea typeface="Calibri" charset="0"/>
                <a:cs typeface="Calibri" charset="0"/>
              </a:rPr>
              <a:t>STEP 1: Cleaning of the area.</a:t>
            </a:r>
          </a:p>
          <a:p>
            <a:pPr lvl="2">
              <a:buClr>
                <a:schemeClr val="accent5">
                  <a:lumMod val="50000"/>
                </a:schemeClr>
              </a:buClr>
            </a:pPr>
            <a:endParaRPr lang="es-ES_tradnl" sz="1600" dirty="0">
              <a:solidFill>
                <a:schemeClr val="tx2">
                  <a:lumMod val="50000"/>
                </a:schemeClr>
              </a:solidFill>
              <a:latin typeface="TT Commons" panose="02000506040000020004" pitchFamily="50" charset="0"/>
              <a:ea typeface="Calibri" charset="0"/>
              <a:cs typeface="Calibri" charset="0"/>
            </a:endParaRPr>
          </a:p>
          <a:p>
            <a:pPr lvl="2">
              <a:buClr>
                <a:schemeClr val="accent5">
                  <a:lumMod val="50000"/>
                </a:schemeClr>
              </a:buClr>
            </a:pPr>
            <a:r>
              <a:rPr lang="es-ES_tradnl" sz="1600" dirty="0">
                <a:solidFill>
                  <a:schemeClr val="tx2">
                    <a:lumMod val="50000"/>
                  </a:schemeClr>
                </a:solidFill>
                <a:latin typeface="TT Commons" panose="02000506040000020004" pitchFamily="50" charset="0"/>
                <a:ea typeface="Calibri" charset="0"/>
                <a:cs typeface="Calibri" charset="0"/>
              </a:rPr>
              <a:t>STEP 2:</a:t>
            </a:r>
            <a:r>
              <a:rPr lang="es-ES_tradnl" sz="1600" dirty="0" err="1">
                <a:solidFill>
                  <a:schemeClr val="tx2">
                    <a:lumMod val="50000"/>
                  </a:schemeClr>
                </a:solidFill>
                <a:latin typeface="TT Commons" panose="02000506040000020004" pitchFamily="50" charset="0"/>
                <a:ea typeface="Calibri" charset="0"/>
                <a:cs typeface="Calibri" charset="0"/>
              </a:rPr>
              <a:t> Uniform application</a:t>
            </a:r>
            <a:r>
              <a:rPr lang="es-ES" sz="1600" dirty="0">
                <a:solidFill>
                  <a:schemeClr val="tx2">
                    <a:lumMod val="50000"/>
                  </a:schemeClr>
                </a:solidFill>
                <a:latin typeface="TT Commons" panose="02000506040000020004" pitchFamily="50" charset="0"/>
                <a:ea typeface="Calibri" charset="0"/>
                <a:cs typeface="Calibri" charset="0"/>
              </a:rPr>
              <a:t> in the area, with a peeling brush (between 3ml and 5ml). Leave on for 15 to 30 minutes.</a:t>
            </a:r>
          </a:p>
          <a:p>
            <a:pPr lvl="2">
              <a:buClr>
                <a:schemeClr val="accent5">
                  <a:lumMod val="50000"/>
                </a:schemeClr>
              </a:buClr>
            </a:pPr>
            <a:endParaRPr lang="es-ES" sz="1600" dirty="0">
              <a:solidFill>
                <a:schemeClr val="tx2">
                  <a:lumMod val="50000"/>
                </a:schemeClr>
              </a:solidFill>
              <a:latin typeface="TT Commons" panose="02000506040000020004" pitchFamily="50" charset="0"/>
              <a:ea typeface="Calibri" charset="0"/>
              <a:cs typeface="Calibri" charset="0"/>
            </a:endParaRPr>
          </a:p>
          <a:p>
            <a:pPr lvl="2">
              <a:buClr>
                <a:schemeClr val="accent5">
                  <a:lumMod val="50000"/>
                </a:schemeClr>
              </a:buClr>
            </a:pPr>
            <a:r>
              <a:rPr lang="es-ES" sz="1600" dirty="0">
                <a:solidFill>
                  <a:schemeClr val="tx2">
                    <a:lumMod val="50000"/>
                  </a:schemeClr>
                </a:solidFill>
                <a:latin typeface="TT Commons" panose="02000506040000020004" pitchFamily="50" charset="0"/>
                <a:ea typeface="Calibri" charset="0"/>
                <a:cs typeface="Calibri" charset="0"/>
              </a:rPr>
              <a:t>STEP 3: Neutralize with water.</a:t>
            </a:r>
          </a:p>
          <a:p>
            <a:pPr lvl="2">
              <a:buClr>
                <a:schemeClr val="accent5">
                  <a:lumMod val="50000"/>
                </a:schemeClr>
              </a:buClr>
            </a:pPr>
            <a:endParaRPr lang="es-ES" sz="1600" dirty="0">
              <a:solidFill>
                <a:schemeClr val="tx2">
                  <a:lumMod val="50000"/>
                </a:schemeClr>
              </a:solidFill>
              <a:latin typeface="TT Commons" panose="02000506040000020004" pitchFamily="50" charset="0"/>
              <a:ea typeface="Calibri" charset="0"/>
              <a:cs typeface="Calibri" charset="0"/>
            </a:endParaRPr>
          </a:p>
          <a:p>
            <a:pPr lvl="2">
              <a:buClr>
                <a:schemeClr val="accent5">
                  <a:lumMod val="50000"/>
                </a:schemeClr>
              </a:buClr>
            </a:pPr>
            <a:r>
              <a:rPr lang="es-ES" sz="1600" dirty="0">
                <a:solidFill>
                  <a:schemeClr val="tx2">
                    <a:lumMod val="50000"/>
                  </a:schemeClr>
                </a:solidFill>
                <a:latin typeface="TT Commons" panose="02000506040000020004" pitchFamily="50" charset="0"/>
                <a:ea typeface="Calibri" charset="0"/>
                <a:cs typeface="Calibri" charset="0"/>
              </a:rPr>
              <a:t>STEP 4: Seal </a:t>
            </a:r>
            <a:r>
              <a:rPr lang="es-ES" sz="1600" dirty="0" err="1">
                <a:solidFill>
                  <a:schemeClr val="tx2">
                    <a:lumMod val="50000"/>
                  </a:schemeClr>
                </a:solidFill>
                <a:latin typeface="TT Commons" panose="02000506040000020004" pitchFamily="50" charset="0"/>
                <a:ea typeface="Calibri" charset="0"/>
                <a:cs typeface="Calibri" charset="0"/>
              </a:rPr>
              <a:t>with</a:t>
            </a:r>
            <a:r>
              <a:rPr lang="es-ES" sz="1600" dirty="0">
                <a:solidFill>
                  <a:schemeClr val="tx2">
                    <a:lumMod val="50000"/>
                  </a:schemeClr>
                </a:solidFill>
                <a:latin typeface="TT Commons" panose="02000506040000020004" pitchFamily="50" charset="0"/>
                <a:ea typeface="Calibri" charset="0"/>
                <a:cs typeface="Calibri" charset="0"/>
              </a:rPr>
              <a:t> </a:t>
            </a:r>
            <a:r>
              <a:rPr lang="es-ES" sz="1600" dirty="0" err="1">
                <a:solidFill>
                  <a:schemeClr val="tx2">
                    <a:lumMod val="50000"/>
                  </a:schemeClr>
                </a:solidFill>
                <a:latin typeface="TT Commons" panose="02000506040000020004" pitchFamily="50" charset="0"/>
                <a:ea typeface="Calibri" charset="0"/>
                <a:cs typeface="Calibri" charset="0"/>
              </a:rPr>
              <a:t>I</a:t>
            </a:r>
            <a:r>
              <a:rPr lang="es-ES" sz="1600" dirty="0" err="1" smtClean="0">
                <a:solidFill>
                  <a:schemeClr val="tx2">
                    <a:lumMod val="50000"/>
                  </a:schemeClr>
                </a:solidFill>
                <a:latin typeface="TT Commons" panose="02000506040000020004" pitchFamily="50" charset="0"/>
                <a:ea typeface="Calibri" charset="0"/>
                <a:cs typeface="Calibri" charset="0"/>
              </a:rPr>
              <a:t>ntensifier</a:t>
            </a:r>
            <a:r>
              <a:rPr lang="es-ES" sz="1600" dirty="0" smtClean="0">
                <a:solidFill>
                  <a:schemeClr val="tx2">
                    <a:lumMod val="50000"/>
                  </a:schemeClr>
                </a:solidFill>
                <a:latin typeface="TT Commons" panose="02000506040000020004" pitchFamily="50" charset="0"/>
                <a:ea typeface="Calibri" charset="0"/>
                <a:cs typeface="Calibri" charset="0"/>
              </a:rPr>
              <a:t> </a:t>
            </a:r>
            <a:r>
              <a:rPr lang="es-ES" sz="1600" dirty="0" err="1" smtClean="0">
                <a:solidFill>
                  <a:schemeClr val="tx2">
                    <a:lumMod val="50000"/>
                  </a:schemeClr>
                </a:solidFill>
                <a:latin typeface="TT Commons" panose="02000506040000020004" pitchFamily="50" charset="0"/>
                <a:ea typeface="Calibri" charset="0"/>
                <a:cs typeface="Calibri" charset="0"/>
              </a:rPr>
              <a:t>Supreme</a:t>
            </a:r>
            <a:r>
              <a:rPr lang="es-ES" sz="1600" dirty="0" smtClean="0">
                <a:solidFill>
                  <a:schemeClr val="tx2">
                    <a:lumMod val="50000"/>
                  </a:schemeClr>
                </a:solidFill>
                <a:latin typeface="TT Commons" panose="02000506040000020004" pitchFamily="50" charset="0"/>
                <a:ea typeface="Calibri" charset="0"/>
                <a:cs typeface="Calibri" charset="0"/>
              </a:rPr>
              <a:t> </a:t>
            </a:r>
            <a:r>
              <a:rPr lang="es-ES" sz="1600" dirty="0">
                <a:solidFill>
                  <a:schemeClr val="tx2">
                    <a:lumMod val="50000"/>
                  </a:schemeClr>
                </a:solidFill>
                <a:latin typeface="TT Commons" panose="02000506040000020004" pitchFamily="50" charset="0"/>
                <a:ea typeface="Calibri" charset="0"/>
                <a:cs typeface="Calibri" charset="0"/>
              </a:rPr>
              <a:t>(leave on for at least 8 hours)</a:t>
            </a:r>
            <a:endParaRPr lang="es-ES_tradnl" sz="1600" dirty="0">
              <a:solidFill>
                <a:schemeClr val="tx2">
                  <a:lumMod val="50000"/>
                </a:schemeClr>
              </a:solidFill>
              <a:latin typeface="TT Commons" panose="02000506040000020004" pitchFamily="50" charset="0"/>
              <a:ea typeface="Calibri" charset="0"/>
              <a:cs typeface="Calibri" charset="0"/>
            </a:endParaRPr>
          </a:p>
          <a:p>
            <a:endParaRPr lang="es-ES_tradnl" sz="1600" dirty="0">
              <a:latin typeface="TT Commons" panose="02000506040000020004" pitchFamily="50" charset="0"/>
            </a:endParaRPr>
          </a:p>
        </p:txBody>
      </p:sp>
      <p:sp>
        <p:nvSpPr>
          <p:cNvPr id="5" name="Abrir corchete 4"/>
          <p:cNvSpPr/>
          <p:nvPr/>
        </p:nvSpPr>
        <p:spPr>
          <a:xfrm>
            <a:off x="1959653" y="1128515"/>
            <a:ext cx="323040" cy="2259668"/>
          </a:xfrm>
          <a:prstGeom prst="leftBracket">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s-ES_tradnl" sz="2000"/>
          </a:p>
        </p:txBody>
      </p:sp>
      <p:sp>
        <p:nvSpPr>
          <p:cNvPr id="9" name="Abrir corchete 8"/>
          <p:cNvSpPr/>
          <p:nvPr/>
        </p:nvSpPr>
        <p:spPr>
          <a:xfrm>
            <a:off x="1971973" y="4073154"/>
            <a:ext cx="310720" cy="943791"/>
          </a:xfrm>
          <a:prstGeom prst="leftBracket">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s-ES_tradnl" sz="2000"/>
          </a:p>
        </p:txBody>
      </p:sp>
      <p:sp>
        <p:nvSpPr>
          <p:cNvPr id="8" name="CuadroTexto 7"/>
          <p:cNvSpPr txBox="1"/>
          <p:nvPr/>
        </p:nvSpPr>
        <p:spPr>
          <a:xfrm rot="16200000">
            <a:off x="423388" y="2058294"/>
            <a:ext cx="2480276" cy="400110"/>
          </a:xfrm>
          <a:prstGeom prst="rect">
            <a:avLst/>
          </a:prstGeom>
          <a:noFill/>
        </p:spPr>
        <p:txBody>
          <a:bodyPr wrap="square" rtlCol="0">
            <a:normAutofit fontScale="94736"/>
          </a:bodyPr>
          <a:lstStyle/>
          <a:p>
            <a:pPr algn="ctr"/>
            <a:r>
              <a:rPr lang="es-ES_tradnl" sz="2000" dirty="0">
                <a:latin typeface="TT Commons" panose="02000506040000020004" pitchFamily="50" charset="0"/>
              </a:rPr>
              <a:t>PROFESSIONAL</a:t>
            </a:r>
          </a:p>
        </p:txBody>
      </p:sp>
      <p:sp>
        <p:nvSpPr>
          <p:cNvPr id="11" name="CuadroTexto 10"/>
          <p:cNvSpPr txBox="1"/>
          <p:nvPr/>
        </p:nvSpPr>
        <p:spPr>
          <a:xfrm rot="16200000">
            <a:off x="424399" y="4433849"/>
            <a:ext cx="2480276" cy="400110"/>
          </a:xfrm>
          <a:prstGeom prst="rect">
            <a:avLst/>
          </a:prstGeom>
          <a:noFill/>
        </p:spPr>
        <p:txBody>
          <a:bodyPr wrap="square" rtlCol="0">
            <a:normAutofit fontScale="99166"/>
          </a:bodyPr>
          <a:lstStyle/>
          <a:p>
            <a:pPr algn="ctr"/>
            <a:r>
              <a:rPr lang="es-ES_tradnl" sz="2000" dirty="0">
                <a:latin typeface="TT Commons" panose="02000506040000020004" pitchFamily="50" charset="0"/>
              </a:rPr>
              <a:t>HOUSE</a:t>
            </a:r>
          </a:p>
        </p:txBody>
      </p:sp>
      <p:sp>
        <p:nvSpPr>
          <p:cNvPr id="10" name="Título 8"/>
          <p:cNvSpPr>
            <a:spLocks noGrp="1"/>
          </p:cNvSpPr>
          <p:nvPr>
            <p:ph type="title"/>
          </p:nvPr>
        </p:nvSpPr>
        <p:spPr>
          <a:xfrm>
            <a:off x="698500" y="445037"/>
            <a:ext cx="2101537" cy="332399"/>
          </a:xfrm>
        </p:spPr>
        <p:txBody>
          <a:bodyPr>
            <a:normAutofit/>
          </a:bodyPr>
          <a:lstStyle/>
          <a:p>
            <a:pPr algn="l" rtl="0"/>
            <a:r>
              <a:rPr lang="es-ES" sz="2400" spc="300" dirty="0" smtClean="0">
                <a:latin typeface="Bebas Neue Regular" panose="00000500000000000000" pitchFamily="50" charset="0"/>
              </a:rPr>
              <a:t>MODE OF EMPLOYMENT</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2123214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706701" y="959902"/>
            <a:ext cx="8800978" cy="1323439"/>
          </a:xfrm>
          <a:prstGeom prst="rect">
            <a:avLst/>
          </a:prstGeom>
          <a:noFill/>
        </p:spPr>
        <p:txBody>
          <a:bodyPr wrap="square" rtlCol="0">
            <a:spAutoFit/>
          </a:bodyPr>
          <a:lstStyle/>
          <a:p>
            <a:pPr algn="ctr"/>
            <a:r>
              <a:rPr lang="es-ES_tradnl" sz="1600" dirty="0">
                <a:solidFill>
                  <a:schemeClr val="tx2">
                    <a:lumMod val="50000"/>
                  </a:schemeClr>
                </a:solidFill>
                <a:latin typeface="TT Commons" panose="02000506040000020004" pitchFamily="50" charset="0"/>
                <a:ea typeface="Calibri" charset="0"/>
                <a:cs typeface="Calibri" charset="0"/>
              </a:rPr>
              <a:t>REAL CASE: Clinical study conducted under dermatological control, in two sessions during 30 days of treatment. Acne</a:t>
            </a:r>
            <a:r>
              <a:rPr lang="es-ES_tradnl" sz="1600" i="1" dirty="0">
                <a:solidFill>
                  <a:schemeClr val="tx2">
                    <a:lumMod val="50000"/>
                  </a:schemeClr>
                </a:solidFill>
                <a:latin typeface="TT Commons" panose="02000506040000020004" pitchFamily="50" charset="0"/>
                <a:ea typeface="Calibri" charset="0"/>
                <a:cs typeface="Calibri" charset="0"/>
              </a:rPr>
              <a:t> treatment</a:t>
            </a:r>
            <a:r>
              <a:rPr lang="es-ES_tradnl" sz="1600" dirty="0">
                <a:solidFill>
                  <a:schemeClr val="tx2">
                    <a:lumMod val="50000"/>
                  </a:schemeClr>
                </a:solidFill>
                <a:latin typeface="TT Commons" panose="02000506040000020004" pitchFamily="50" charset="0"/>
                <a:ea typeface="Calibri" charset="0"/>
                <a:cs typeface="Calibri" charset="0"/>
              </a:rPr>
              <a:t> PURIFYING PEEL + INTENSIFIER SUPREME</a:t>
            </a:r>
            <a:r>
              <a:rPr lang="es-ES_tradnl" sz="1600" dirty="0" smtClean="0">
                <a:solidFill>
                  <a:schemeClr val="tx2">
                    <a:lumMod val="50000"/>
                  </a:schemeClr>
                </a:solidFill>
                <a:latin typeface="TT Commons" panose="02000506040000020004" pitchFamily="50" charset="0"/>
                <a:ea typeface="Calibri" charset="0"/>
                <a:cs typeface="Calibri" charset="0"/>
              </a:rPr>
              <a:t>.</a:t>
            </a:r>
          </a:p>
          <a:p>
            <a:pPr algn="ctr"/>
            <a:endParaRPr lang="es-ES_tradnl" sz="1600" dirty="0">
              <a:solidFill>
                <a:schemeClr val="tx2">
                  <a:lumMod val="50000"/>
                </a:schemeClr>
              </a:solidFill>
              <a:latin typeface="TT Commons" panose="02000506040000020004" pitchFamily="50" charset="0"/>
              <a:cs typeface="Calibri" charset="0"/>
            </a:endParaRPr>
          </a:p>
          <a:p>
            <a:pPr algn="ctr"/>
            <a:r>
              <a:rPr lang="es-ES_tradnl" sz="1600" dirty="0" smtClean="0">
                <a:solidFill>
                  <a:srgbClr val="404040"/>
                </a:solidFill>
                <a:latin typeface="TT Commons" panose="02000506040000020004" pitchFamily="50" charset="0"/>
                <a:cs typeface="Avenir LT Std 35 Light"/>
              </a:rPr>
              <a:t> </a:t>
            </a:r>
            <a:r>
              <a:rPr lang="es-ES_tradnl" sz="1600" dirty="0">
                <a:solidFill>
                  <a:schemeClr val="accent5">
                    <a:lumMod val="75000"/>
                  </a:schemeClr>
                </a:solidFill>
                <a:latin typeface="TT Commons" panose="02000506040000020004" pitchFamily="50" charset="0"/>
                <a:cs typeface="Avenir LT Std 35 Light"/>
              </a:rPr>
              <a:t>BEFORE AFTER</a:t>
            </a:r>
          </a:p>
          <a:p>
            <a:endParaRPr lang="es-ES_tradnl" sz="1600" dirty="0">
              <a:latin typeface="TT Commons" panose="02000506040000020004" pitchFamily="50" charset="0"/>
            </a:endParaRPr>
          </a:p>
        </p:txBody>
      </p:sp>
      <p:sp>
        <p:nvSpPr>
          <p:cNvPr id="10" name="Rectángulo 9"/>
          <p:cNvSpPr/>
          <p:nvPr/>
        </p:nvSpPr>
        <p:spPr>
          <a:xfrm>
            <a:off x="2348902" y="2010041"/>
            <a:ext cx="2541066" cy="3209230"/>
          </a:xfrm>
          <a:prstGeom prst="rect">
            <a:avLst/>
          </a:prstGeom>
          <a:noFill/>
          <a:ln w="34925">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2000"/>
          </a:p>
        </p:txBody>
      </p:sp>
      <p:sp>
        <p:nvSpPr>
          <p:cNvPr id="11" name="Rectángulo 10"/>
          <p:cNvSpPr/>
          <p:nvPr/>
        </p:nvSpPr>
        <p:spPr>
          <a:xfrm>
            <a:off x="5107190" y="2010041"/>
            <a:ext cx="2541066" cy="3209230"/>
          </a:xfrm>
          <a:prstGeom prst="rect">
            <a:avLst/>
          </a:prstGeom>
          <a:noFill/>
          <a:ln w="34925">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2000"/>
          </a:p>
        </p:txBody>
      </p:sp>
      <p:sp>
        <p:nvSpPr>
          <p:cNvPr id="12" name="Título 8"/>
          <p:cNvSpPr>
            <a:spLocks noGrp="1"/>
          </p:cNvSpPr>
          <p:nvPr>
            <p:ph type="title"/>
          </p:nvPr>
        </p:nvSpPr>
        <p:spPr>
          <a:xfrm>
            <a:off x="698500" y="445037"/>
            <a:ext cx="1605889" cy="332399"/>
          </a:xfrm>
        </p:spPr>
        <p:txBody>
          <a:bodyPr/>
          <a:lstStyle/>
          <a:p>
            <a:pPr algn="l" rtl="0"/>
            <a:r>
              <a:rPr lang="es-ES" sz="2400" spc="300" dirty="0" smtClean="0">
                <a:latin typeface="Bebas Neue Regular" panose="00000500000000000000" pitchFamily="50" charset="0"/>
              </a:rPr>
              <a:t>IN VIVO TEST</a:t>
            </a:r>
            <a:endParaRPr lang="es-ES" sz="2400" spc="300" dirty="0">
              <a:latin typeface="Bebas Neue Regular" panose="00000500000000000000" pitchFamily="50" charset="0"/>
            </a:endParaRPr>
          </a:p>
        </p:txBody>
      </p:sp>
      <p:grpSp>
        <p:nvGrpSpPr>
          <p:cNvPr id="6" name="Agrupar 4"/>
          <p:cNvGrpSpPr/>
          <p:nvPr/>
        </p:nvGrpSpPr>
        <p:grpSpPr>
          <a:xfrm>
            <a:off x="2511044" y="1488554"/>
            <a:ext cx="4976554" cy="3573242"/>
            <a:chOff x="1314510" y="1913354"/>
            <a:chExt cx="6568163" cy="4716045"/>
          </a:xfrm>
        </p:grpSpPr>
        <p:pic>
          <p:nvPicPr>
            <p:cNvPr id="7" name="Picture 2" descr="C:\Users\MMM\Desktop\2015\peelings\documentación Dr Paloma\PEELING ATACHE\2\IMG_3414.JPG"/>
            <p:cNvPicPr>
              <a:picLocks noChangeAspect="1" noChangeArrowheads="1"/>
            </p:cNvPicPr>
            <p:nvPr/>
          </p:nvPicPr>
          <p:blipFill>
            <a:blip r:embed="rId2" cstate="print"/>
            <a:srcRect t="1867"/>
            <a:stretch>
              <a:fillRect/>
            </a:stretch>
          </p:blipFill>
          <p:spPr bwMode="auto">
            <a:xfrm>
              <a:off x="1314510" y="2767578"/>
              <a:ext cx="2951394" cy="3861821"/>
            </a:xfrm>
            <a:prstGeom prst="rect">
              <a:avLst/>
            </a:prstGeom>
            <a:noFill/>
          </p:spPr>
        </p:pic>
        <p:pic>
          <p:nvPicPr>
            <p:cNvPr id="8" name="Picture 3" descr="C:\Users\MMM\Desktop\2015\peelings\documentación Dr Paloma\PEELING ATACHE\2\IMG_3574.JPG"/>
            <p:cNvPicPr>
              <a:picLocks noChangeAspect="1" noChangeArrowheads="1"/>
            </p:cNvPicPr>
            <p:nvPr/>
          </p:nvPicPr>
          <p:blipFill>
            <a:blip r:embed="rId3" cstate="print"/>
            <a:srcRect l="-20732"/>
            <a:stretch>
              <a:fillRect/>
            </a:stretch>
          </p:blipFill>
          <p:spPr bwMode="auto">
            <a:xfrm rot="5400000">
              <a:off x="4059814" y="2806541"/>
              <a:ext cx="4716045" cy="2929672"/>
            </a:xfrm>
            <a:prstGeom prst="rect">
              <a:avLst/>
            </a:prstGeom>
            <a:noFill/>
          </p:spPr>
        </p:pic>
        <p:sp>
          <p:nvSpPr>
            <p:cNvPr id="9" name="Rectángulo 8"/>
            <p:cNvSpPr/>
            <p:nvPr/>
          </p:nvSpPr>
          <p:spPr>
            <a:xfrm>
              <a:off x="1953347" y="3983360"/>
              <a:ext cx="1704253" cy="36004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s-ES" sz="2000">
                <a:solidFill>
                  <a:prstClr val="white"/>
                </a:solidFill>
              </a:endParaRPr>
            </a:p>
          </p:txBody>
        </p:sp>
        <p:sp>
          <p:nvSpPr>
            <p:cNvPr id="13" name="Rectángulo 12"/>
            <p:cNvSpPr/>
            <p:nvPr/>
          </p:nvSpPr>
          <p:spPr>
            <a:xfrm>
              <a:off x="5689191" y="4059560"/>
              <a:ext cx="1704253" cy="3600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s-ES" sz="2000">
                <a:solidFill>
                  <a:prstClr val="white"/>
                </a:solidFill>
              </a:endParaRPr>
            </a:p>
          </p:txBody>
        </p:sp>
      </p:grpSp>
    </p:spTree>
    <p:extLst>
      <p:ext uri="{BB962C8B-B14F-4D97-AF65-F5344CB8AC3E}">
        <p14:creationId xmlns:p14="http://schemas.microsoft.com/office/powerpoint/2010/main" val="312615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71488" y="1016945"/>
            <a:ext cx="8800978" cy="1323439"/>
          </a:xfrm>
          <a:prstGeom prst="rect">
            <a:avLst/>
          </a:prstGeom>
          <a:noFill/>
        </p:spPr>
        <p:txBody>
          <a:bodyPr wrap="square" rtlCol="0">
            <a:spAutoFit/>
          </a:bodyPr>
          <a:lstStyle/>
          <a:p>
            <a:pPr algn="ctr"/>
            <a:r>
              <a:rPr lang="es-ES_tradnl" sz="1600" dirty="0">
                <a:solidFill>
                  <a:schemeClr val="tx2">
                    <a:lumMod val="50000"/>
                  </a:schemeClr>
                </a:solidFill>
                <a:latin typeface="TT Commons" panose="02000506040000020004" pitchFamily="50" charset="0"/>
                <a:ea typeface="Calibri" charset="0"/>
                <a:cs typeface="Calibri" charset="0"/>
              </a:rPr>
              <a:t>REAL CASE: Clinical study conducted under dermatological control, in two sessions during 30 days of treatment. Anti-aging treatment</a:t>
            </a:r>
            <a:r>
              <a:rPr lang="es-ES_tradnl" sz="1600" i="1" dirty="0" err="1">
                <a:solidFill>
                  <a:schemeClr val="tx2">
                    <a:lumMod val="50000"/>
                  </a:schemeClr>
                </a:solidFill>
                <a:latin typeface="TT Commons" panose="02000506040000020004" pitchFamily="50" charset="0"/>
                <a:ea typeface="Calibri" charset="0"/>
                <a:cs typeface="Calibri" charset="0"/>
              </a:rPr>
              <a:t> CORRECTIVE PEEL+ INTENSIFIER SUPREME. </a:t>
            </a:r>
          </a:p>
          <a:p>
            <a:pPr algn="ctr"/>
            <a:r>
              <a:rPr lang="es-ES_tradnl" sz="1600" dirty="0">
                <a:solidFill>
                  <a:srgbClr val="404040"/>
                </a:solidFill>
                <a:latin typeface="TT Commons" panose="02000506040000020004" pitchFamily="50" charset="0"/>
                <a:cs typeface="Avenir LT Std 35 Light"/>
              </a:rPr>
              <a:t> </a:t>
            </a:r>
          </a:p>
          <a:p>
            <a:pPr algn="ctr"/>
            <a:r>
              <a:rPr lang="es-ES_tradnl" sz="1600" dirty="0">
                <a:solidFill>
                  <a:srgbClr val="404040"/>
                </a:solidFill>
                <a:latin typeface="TT Commons" panose="02000506040000020004" pitchFamily="50" charset="0"/>
                <a:cs typeface="Avenir LT Std 35 Light"/>
              </a:rPr>
              <a:t>  </a:t>
            </a:r>
            <a:r>
              <a:rPr lang="es-ES_tradnl" sz="1600" dirty="0">
                <a:solidFill>
                  <a:schemeClr val="accent5">
                    <a:lumMod val="75000"/>
                  </a:schemeClr>
                </a:solidFill>
                <a:latin typeface="TT Commons" panose="02000506040000020004" pitchFamily="50" charset="0"/>
                <a:cs typeface="Avenir LT Std 35 Light"/>
              </a:rPr>
              <a:t>BEFORE AFTER</a:t>
            </a:r>
          </a:p>
          <a:p>
            <a:endParaRPr lang="es-ES_tradnl" sz="1600" dirty="0">
              <a:latin typeface="TT Commons" panose="02000506040000020004" pitchFamily="50" charset="0"/>
            </a:endParaRPr>
          </a:p>
        </p:txBody>
      </p:sp>
      <p:sp>
        <p:nvSpPr>
          <p:cNvPr id="10" name="Rectángulo 9"/>
          <p:cNvSpPr/>
          <p:nvPr/>
        </p:nvSpPr>
        <p:spPr>
          <a:xfrm>
            <a:off x="2127672" y="2208634"/>
            <a:ext cx="2494928" cy="2944328"/>
          </a:xfrm>
          <a:prstGeom prst="rect">
            <a:avLst/>
          </a:prstGeom>
          <a:noFill/>
          <a:ln w="34925">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2000"/>
          </a:p>
        </p:txBody>
      </p:sp>
      <p:sp>
        <p:nvSpPr>
          <p:cNvPr id="11" name="Rectángulo 10"/>
          <p:cNvSpPr/>
          <p:nvPr/>
        </p:nvSpPr>
        <p:spPr>
          <a:xfrm>
            <a:off x="5473420" y="2208633"/>
            <a:ext cx="2494928" cy="2944328"/>
          </a:xfrm>
          <a:prstGeom prst="rect">
            <a:avLst/>
          </a:prstGeom>
          <a:noFill/>
          <a:ln w="34925">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2000"/>
          </a:p>
        </p:txBody>
      </p:sp>
      <p:sp>
        <p:nvSpPr>
          <p:cNvPr id="19" name="Título 8"/>
          <p:cNvSpPr>
            <a:spLocks noGrp="1"/>
          </p:cNvSpPr>
          <p:nvPr>
            <p:ph type="title"/>
          </p:nvPr>
        </p:nvSpPr>
        <p:spPr>
          <a:xfrm>
            <a:off x="698500" y="445037"/>
            <a:ext cx="1605889" cy="332399"/>
          </a:xfrm>
        </p:spPr>
        <p:txBody>
          <a:bodyPr/>
          <a:lstStyle/>
          <a:p>
            <a:pPr algn="l" rtl="0"/>
            <a:r>
              <a:rPr lang="es-ES" sz="2400" spc="300" dirty="0" smtClean="0">
                <a:latin typeface="Bebas Neue Regular" panose="00000500000000000000" pitchFamily="50" charset="0"/>
              </a:rPr>
              <a:t>IN VIVO TEST</a:t>
            </a:r>
            <a:endParaRPr lang="es-ES" sz="2400" spc="300" dirty="0">
              <a:latin typeface="Bebas Neue Regular" panose="00000500000000000000" pitchFamily="50" charset="0"/>
            </a:endParaRPr>
          </a:p>
        </p:txBody>
      </p:sp>
      <p:grpSp>
        <p:nvGrpSpPr>
          <p:cNvPr id="6" name="Agrupar 11"/>
          <p:cNvGrpSpPr/>
          <p:nvPr/>
        </p:nvGrpSpPr>
        <p:grpSpPr>
          <a:xfrm>
            <a:off x="2323864" y="2275900"/>
            <a:ext cx="2221159" cy="2695758"/>
            <a:chOff x="1295400" y="3053155"/>
            <a:chExt cx="2909667" cy="3531383"/>
          </a:xfrm>
        </p:grpSpPr>
        <p:pic>
          <p:nvPicPr>
            <p:cNvPr id="7" name="6 Marcador de contenido" descr="IMG_3440.JPG"/>
            <p:cNvPicPr>
              <a:picLocks noChangeAspect="1"/>
            </p:cNvPicPr>
            <p:nvPr/>
          </p:nvPicPr>
          <p:blipFill>
            <a:blip r:embed="rId2" cstate="print"/>
            <a:srcRect l="9194" t="12265" r="20385" b="10371"/>
            <a:stretch>
              <a:fillRect/>
            </a:stretch>
          </p:blipFill>
          <p:spPr>
            <a:xfrm rot="5400000">
              <a:off x="984542" y="3364013"/>
              <a:ext cx="3531383" cy="2909667"/>
            </a:xfrm>
            <a:prstGeom prst="rect">
              <a:avLst/>
            </a:prstGeom>
          </p:spPr>
        </p:pic>
        <p:sp>
          <p:nvSpPr>
            <p:cNvPr id="8" name="Rectángulo 7"/>
            <p:cNvSpPr/>
            <p:nvPr/>
          </p:nvSpPr>
          <p:spPr>
            <a:xfrm>
              <a:off x="1752600" y="4440560"/>
              <a:ext cx="1832305" cy="3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s-ES" sz="2000">
                <a:solidFill>
                  <a:prstClr val="white"/>
                </a:solidFill>
              </a:endParaRPr>
            </a:p>
          </p:txBody>
        </p:sp>
      </p:grpSp>
      <p:grpSp>
        <p:nvGrpSpPr>
          <p:cNvPr id="9" name="Agrupar 15"/>
          <p:cNvGrpSpPr/>
          <p:nvPr/>
        </p:nvGrpSpPr>
        <p:grpSpPr>
          <a:xfrm>
            <a:off x="5657209" y="2290324"/>
            <a:ext cx="2198170" cy="2682159"/>
            <a:chOff x="5291361" y="3070971"/>
            <a:chExt cx="2879552" cy="3513568"/>
          </a:xfrm>
        </p:grpSpPr>
        <p:pic>
          <p:nvPicPr>
            <p:cNvPr id="12" name="7 Marcador de contenido" descr="IMG_3532.JPG"/>
            <p:cNvPicPr>
              <a:picLocks noChangeAspect="1"/>
            </p:cNvPicPr>
            <p:nvPr/>
          </p:nvPicPr>
          <p:blipFill>
            <a:blip r:embed="rId3" cstate="print"/>
            <a:srcRect l="15031" t="24801" r="33068" b="18486"/>
            <a:stretch>
              <a:fillRect/>
            </a:stretch>
          </p:blipFill>
          <p:spPr>
            <a:xfrm rot="5400000">
              <a:off x="4974353" y="3387979"/>
              <a:ext cx="3513568" cy="2879552"/>
            </a:xfrm>
            <a:prstGeom prst="rect">
              <a:avLst/>
            </a:prstGeom>
          </p:spPr>
        </p:pic>
        <p:sp>
          <p:nvSpPr>
            <p:cNvPr id="13" name="Rectángulo 12"/>
            <p:cNvSpPr/>
            <p:nvPr/>
          </p:nvSpPr>
          <p:spPr>
            <a:xfrm>
              <a:off x="6248400" y="4364360"/>
              <a:ext cx="1704253" cy="3600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s-ES" sz="2000">
                <a:solidFill>
                  <a:prstClr val="white"/>
                </a:solidFill>
              </a:endParaRPr>
            </a:p>
          </p:txBody>
        </p:sp>
      </p:grpSp>
    </p:spTree>
    <p:extLst>
      <p:ext uri="{BB962C8B-B14F-4D97-AF65-F5344CB8AC3E}">
        <p14:creationId xmlns:p14="http://schemas.microsoft.com/office/powerpoint/2010/main" val="298314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43496" y="1087091"/>
            <a:ext cx="8800978" cy="1323439"/>
          </a:xfrm>
          <a:prstGeom prst="rect">
            <a:avLst/>
          </a:prstGeom>
          <a:noFill/>
        </p:spPr>
        <p:txBody>
          <a:bodyPr wrap="square" rtlCol="0">
            <a:spAutoFit/>
          </a:bodyPr>
          <a:lstStyle/>
          <a:p>
            <a:pPr algn="ctr"/>
            <a:r>
              <a:rPr lang="es-ES_tradnl" sz="1600" dirty="0">
                <a:solidFill>
                  <a:srgbClr val="404040"/>
                </a:solidFill>
                <a:latin typeface="TT Commons" panose="02000506040000020004" pitchFamily="50" charset="0"/>
                <a:ea typeface="Calibri" charset="0"/>
                <a:cs typeface="Calibri" charset="0"/>
              </a:rPr>
              <a:t>REAL CASE: Clinical study conducted under dermatological control, in two sessions during 30 days of treatment. LIGHTENING PEEL+ INTENSIFIER SUPREME</a:t>
            </a:r>
            <a:r>
              <a:rPr lang="es-ES_tradnl" sz="1600" i="1" dirty="0">
                <a:solidFill>
                  <a:srgbClr val="404040"/>
                </a:solidFill>
                <a:latin typeface="TT Commons" panose="02000506040000020004" pitchFamily="50" charset="0"/>
                <a:ea typeface="Calibri" charset="0"/>
                <a:cs typeface="Calibri" charset="0"/>
              </a:rPr>
              <a:t> depigmenting treatment</a:t>
            </a:r>
            <a:r>
              <a:rPr lang="es-ES_tradnl" sz="1600" dirty="0">
                <a:solidFill>
                  <a:srgbClr val="404040"/>
                </a:solidFill>
                <a:latin typeface="TT Commons" panose="02000506040000020004" pitchFamily="50" charset="0"/>
                <a:ea typeface="Calibri" charset="0"/>
                <a:cs typeface="Calibri" charset="0"/>
              </a:rPr>
              <a:t> </a:t>
            </a:r>
          </a:p>
          <a:p>
            <a:pPr algn="ctr"/>
            <a:endParaRPr lang="es-ES_tradnl" sz="1600" dirty="0">
              <a:solidFill>
                <a:srgbClr val="404040"/>
              </a:solidFill>
              <a:latin typeface="TT Commons" panose="02000506040000020004" pitchFamily="50" charset="0"/>
              <a:ea typeface="Calibri" charset="0"/>
              <a:cs typeface="Calibri" charset="0"/>
            </a:endParaRPr>
          </a:p>
          <a:p>
            <a:pPr algn="ctr"/>
            <a:r>
              <a:rPr lang="es-ES_tradnl" sz="1600" dirty="0">
                <a:solidFill>
                  <a:srgbClr val="404040"/>
                </a:solidFill>
                <a:latin typeface="TT Commons" panose="02000506040000020004" pitchFamily="50" charset="0"/>
                <a:cs typeface="Avenir LT Std 35 Light"/>
              </a:rPr>
              <a:t>  </a:t>
            </a:r>
            <a:r>
              <a:rPr lang="es-ES_tradnl" sz="1600" dirty="0">
                <a:solidFill>
                  <a:schemeClr val="accent5">
                    <a:lumMod val="75000"/>
                  </a:schemeClr>
                </a:solidFill>
                <a:latin typeface="TT Commons" panose="02000506040000020004" pitchFamily="50" charset="0"/>
                <a:cs typeface="Avenir LT Std 35 Light"/>
              </a:rPr>
              <a:t>BEFORE AFTER</a:t>
            </a:r>
          </a:p>
          <a:p>
            <a:endParaRPr lang="es-ES_tradnl" sz="1600" dirty="0">
              <a:latin typeface="TT Commons" panose="02000506040000020004" pitchFamily="50" charset="0"/>
            </a:endParaRPr>
          </a:p>
        </p:txBody>
      </p:sp>
      <p:sp>
        <p:nvSpPr>
          <p:cNvPr id="10" name="Rectángulo 9"/>
          <p:cNvSpPr/>
          <p:nvPr/>
        </p:nvSpPr>
        <p:spPr>
          <a:xfrm>
            <a:off x="2035243" y="2295042"/>
            <a:ext cx="2282475" cy="2870887"/>
          </a:xfrm>
          <a:prstGeom prst="rect">
            <a:avLst/>
          </a:prstGeom>
          <a:noFill/>
          <a:ln w="34925">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2000"/>
          </a:p>
        </p:txBody>
      </p:sp>
      <p:sp>
        <p:nvSpPr>
          <p:cNvPr id="11" name="Rectángulo 10"/>
          <p:cNvSpPr/>
          <p:nvPr/>
        </p:nvSpPr>
        <p:spPr>
          <a:xfrm>
            <a:off x="5380991" y="2295041"/>
            <a:ext cx="2282475" cy="2870887"/>
          </a:xfrm>
          <a:prstGeom prst="rect">
            <a:avLst/>
          </a:prstGeom>
          <a:noFill/>
          <a:ln w="34925">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2000"/>
          </a:p>
        </p:txBody>
      </p:sp>
      <p:sp>
        <p:nvSpPr>
          <p:cNvPr id="12" name="Título 8"/>
          <p:cNvSpPr>
            <a:spLocks noGrp="1"/>
          </p:cNvSpPr>
          <p:nvPr>
            <p:ph type="title"/>
          </p:nvPr>
        </p:nvSpPr>
        <p:spPr>
          <a:xfrm>
            <a:off x="698500" y="445037"/>
            <a:ext cx="1605889" cy="332399"/>
          </a:xfrm>
        </p:spPr>
        <p:txBody>
          <a:bodyPr/>
          <a:lstStyle/>
          <a:p>
            <a:pPr algn="l" rtl="0"/>
            <a:r>
              <a:rPr lang="es-ES" sz="2400" spc="300" dirty="0" smtClean="0">
                <a:latin typeface="Bebas Neue Regular" panose="00000500000000000000" pitchFamily="50" charset="0"/>
              </a:rPr>
              <a:t>IN VIVO TEST</a:t>
            </a:r>
            <a:endParaRPr lang="es-ES" sz="2400" spc="300" dirty="0">
              <a:latin typeface="Bebas Neue Regular" panose="00000500000000000000" pitchFamily="50" charset="0"/>
            </a:endParaRPr>
          </a:p>
        </p:txBody>
      </p:sp>
      <p:grpSp>
        <p:nvGrpSpPr>
          <p:cNvPr id="7" name="Agrupar 18"/>
          <p:cNvGrpSpPr/>
          <p:nvPr/>
        </p:nvGrpSpPr>
        <p:grpSpPr>
          <a:xfrm>
            <a:off x="5575367" y="2366928"/>
            <a:ext cx="2063078" cy="2638981"/>
            <a:chOff x="5292081" y="2852935"/>
            <a:chExt cx="2952328" cy="3776465"/>
          </a:xfrm>
        </p:grpSpPr>
        <p:pic>
          <p:nvPicPr>
            <p:cNvPr id="8" name="Picture 2" descr="G:\estudios\PEELING ATACHE\3\IMG_3546.JPG"/>
            <p:cNvPicPr>
              <a:picLocks noChangeAspect="1" noChangeArrowheads="1"/>
            </p:cNvPicPr>
            <p:nvPr/>
          </p:nvPicPr>
          <p:blipFill rotWithShape="1">
            <a:blip r:embed="rId2" cstate="print">
              <a:lum bright="-1000" contrast="20000"/>
            </a:blip>
            <a:srcRect l="33487" t="10930" r="-2263" b="16637"/>
            <a:stretch/>
          </p:blipFill>
          <p:spPr bwMode="auto">
            <a:xfrm>
              <a:off x="5292081" y="2852935"/>
              <a:ext cx="2952328" cy="3776465"/>
            </a:xfrm>
            <a:prstGeom prst="rect">
              <a:avLst/>
            </a:prstGeom>
            <a:noFill/>
          </p:spPr>
        </p:pic>
        <p:sp>
          <p:nvSpPr>
            <p:cNvPr id="9" name="Rectángulo 8"/>
            <p:cNvSpPr/>
            <p:nvPr/>
          </p:nvSpPr>
          <p:spPr>
            <a:xfrm>
              <a:off x="5508104" y="4288160"/>
              <a:ext cx="1911149" cy="3600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s-ES" sz="2000">
                <a:solidFill>
                  <a:prstClr val="white"/>
                </a:solidFill>
              </a:endParaRPr>
            </a:p>
          </p:txBody>
        </p:sp>
      </p:grpSp>
      <p:pic>
        <p:nvPicPr>
          <p:cNvPr id="13" name="Picture 3" descr="G:\estudios\PEELING ATACHE\3\IMG_3419.JPG"/>
          <p:cNvPicPr>
            <a:picLocks noChangeAspect="1" noChangeArrowheads="1"/>
          </p:cNvPicPr>
          <p:nvPr/>
        </p:nvPicPr>
        <p:blipFill>
          <a:blip r:embed="rId3" cstate="print"/>
          <a:srcRect/>
          <a:stretch>
            <a:fillRect/>
          </a:stretch>
        </p:blipFill>
        <p:spPr bwMode="auto">
          <a:xfrm rot="16200000">
            <a:off x="1950786" y="2676156"/>
            <a:ext cx="2595876" cy="1946907"/>
          </a:xfrm>
          <a:prstGeom prst="rect">
            <a:avLst/>
          </a:prstGeom>
          <a:noFill/>
        </p:spPr>
      </p:pic>
      <p:sp>
        <p:nvSpPr>
          <p:cNvPr id="23" name="Rectángulo 22"/>
          <p:cNvSpPr/>
          <p:nvPr/>
        </p:nvSpPr>
        <p:spPr>
          <a:xfrm>
            <a:off x="2035243" y="3098045"/>
            <a:ext cx="1802371" cy="3406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sz="2000">
              <a:solidFill>
                <a:prstClr val="white"/>
              </a:solidFill>
            </a:endParaRPr>
          </a:p>
        </p:txBody>
      </p:sp>
    </p:spTree>
    <p:extLst>
      <p:ext uri="{BB962C8B-B14F-4D97-AF65-F5344CB8AC3E}">
        <p14:creationId xmlns:p14="http://schemas.microsoft.com/office/powerpoint/2010/main" val="1955351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15504" y="1200522"/>
            <a:ext cx="8800978" cy="584775"/>
          </a:xfrm>
          <a:prstGeom prst="rect">
            <a:avLst/>
          </a:prstGeom>
          <a:noFill/>
        </p:spPr>
        <p:txBody>
          <a:bodyPr wrap="square" rtlCol="0">
            <a:spAutoFit/>
          </a:bodyPr>
          <a:lstStyle/>
          <a:p>
            <a:r>
              <a:rPr lang="es-ES_tradnl" sz="1600" dirty="0">
                <a:latin typeface="TT Commons" panose="02000506040000020004" pitchFamily="50" charset="0"/>
              </a:rPr>
              <a:t>They can be classified into different types. The main</a:t>
            </a:r>
            <a:r>
              <a:rPr lang="es-ES_tradnl" sz="1600" dirty="0" err="1">
                <a:latin typeface="TT Commons" panose="02000506040000020004" pitchFamily="50" charset="0"/>
              </a:rPr>
              <a:t> division is between peelings by physical or chemical means</a:t>
            </a:r>
            <a:r>
              <a:rPr lang="es-ES_tradnl" sz="1600" dirty="0">
                <a:latin typeface="TT Commons" panose="02000506040000020004" pitchFamily="50" charset="0"/>
              </a:rPr>
              <a:t>. </a:t>
            </a:r>
            <a:endParaRPr lang="es-ES" sz="1600" dirty="0">
              <a:latin typeface="TT Commons" panose="02000506040000020004" pitchFamily="50" charset="0"/>
            </a:endParaRPr>
          </a:p>
          <a:p>
            <a:endParaRPr lang="es-ES" sz="1600" dirty="0">
              <a:latin typeface="TT Commons" panose="02000506040000020004" pitchFamily="50" charset="0"/>
            </a:endParaRPr>
          </a:p>
        </p:txBody>
      </p:sp>
      <p:sp>
        <p:nvSpPr>
          <p:cNvPr id="11" name="CuadroTexto 10"/>
          <p:cNvSpPr txBox="1"/>
          <p:nvPr/>
        </p:nvSpPr>
        <p:spPr>
          <a:xfrm>
            <a:off x="616818" y="2226444"/>
            <a:ext cx="8640960" cy="338554"/>
          </a:xfrm>
          <a:prstGeom prst="rect">
            <a:avLst/>
          </a:prstGeom>
          <a:noFill/>
        </p:spPr>
        <p:txBody>
          <a:bodyPr wrap="square" rtlCol="0">
            <a:spAutoFit/>
          </a:bodyPr>
          <a:lstStyle/>
          <a:p>
            <a:r>
              <a:rPr lang="es-ES" sz="1600" b="1" dirty="0">
                <a:latin typeface="TT Commons" panose="02000506040000020004" pitchFamily="50" charset="0"/>
              </a:rPr>
              <a:t>PHYSICAL PEELINGS</a:t>
            </a:r>
            <a:endParaRPr lang="es-ES_tradnl" sz="1600" b="1" dirty="0">
              <a:latin typeface="TT Commons" panose="02000506040000020004" pitchFamily="50" charset="0"/>
            </a:endParaRPr>
          </a:p>
        </p:txBody>
      </p:sp>
      <p:sp>
        <p:nvSpPr>
          <p:cNvPr id="7" name="CuadroTexto 6"/>
          <p:cNvSpPr txBox="1"/>
          <p:nvPr/>
        </p:nvSpPr>
        <p:spPr>
          <a:xfrm>
            <a:off x="653374" y="2973282"/>
            <a:ext cx="8800978" cy="830997"/>
          </a:xfrm>
          <a:prstGeom prst="rect">
            <a:avLst/>
          </a:prstGeom>
          <a:noFill/>
        </p:spPr>
        <p:txBody>
          <a:bodyPr wrap="square" rtlCol="0">
            <a:spAutoFit/>
          </a:bodyPr>
          <a:lstStyle/>
          <a:p>
            <a:r>
              <a:rPr lang="es-ES" sz="1600" dirty="0">
                <a:latin typeface="TT Commons" panose="02000506040000020004" pitchFamily="50" charset="0"/>
              </a:rPr>
              <a:t>Natural-</a:t>
            </a:r>
            <a:r>
              <a:rPr lang="es-ES" sz="1600" dirty="0" err="1">
                <a:latin typeface="TT Commons" panose="02000506040000020004" pitchFamily="50" charset="0"/>
              </a:rPr>
              <a:t>Heliopeeling</a:t>
            </a:r>
            <a:r>
              <a:rPr lang="es-ES" sz="1600" dirty="0">
                <a:latin typeface="TT Commons" panose="02000506040000020004" pitchFamily="50" charset="0"/>
              </a:rPr>
              <a:t>: Result of intense solar radiation</a:t>
            </a:r>
          </a:p>
          <a:p>
            <a:r>
              <a:rPr lang="es-ES" sz="1600" dirty="0" err="1">
                <a:latin typeface="TT Commons" panose="02000506040000020004" pitchFamily="50" charset="0"/>
              </a:rPr>
              <a:t>Criopeeling</a:t>
            </a:r>
            <a:r>
              <a:rPr lang="es-ES" sz="1600" dirty="0">
                <a:latin typeface="TT Commons" panose="02000506040000020004" pitchFamily="50" charset="0"/>
              </a:rPr>
              <a:t>: Can be done with anhydrous CO2 or carbonic snow</a:t>
            </a:r>
          </a:p>
          <a:p>
            <a:r>
              <a:rPr lang="es-ES" sz="1600" dirty="0" err="1">
                <a:latin typeface="TT Commons" panose="02000506040000020004" pitchFamily="50" charset="0"/>
              </a:rPr>
              <a:t>Photopeeling</a:t>
            </a:r>
            <a:r>
              <a:rPr lang="es-ES" sz="1600" dirty="0">
                <a:latin typeface="TT Commons" panose="02000506040000020004" pitchFamily="50" charset="0"/>
              </a:rPr>
              <a:t>:  Monochromatic light- Laser</a:t>
            </a:r>
          </a:p>
        </p:txBody>
      </p:sp>
      <p:sp>
        <p:nvSpPr>
          <p:cNvPr id="6" name="Título 8"/>
          <p:cNvSpPr>
            <a:spLocks noGrp="1"/>
          </p:cNvSpPr>
          <p:nvPr>
            <p:ph type="title"/>
          </p:nvPr>
        </p:nvSpPr>
        <p:spPr>
          <a:xfrm>
            <a:off x="698500" y="398871"/>
            <a:ext cx="2372765" cy="424732"/>
          </a:xfrm>
        </p:spPr>
        <p:txBody>
          <a:bodyPr/>
          <a:lstStyle/>
          <a:p>
            <a:pPr algn="l" rtl="0"/>
            <a:r>
              <a:rPr lang="es-ES" sz="2400" spc="300" dirty="0" smtClean="0">
                <a:latin typeface="Bebas Neue Regular" panose="00000500000000000000" pitchFamily="50" charset="0"/>
              </a:rPr>
              <a:t>TYPES OF PEELING</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149024986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543496" y="1416546"/>
            <a:ext cx="8640960" cy="338554"/>
          </a:xfrm>
          <a:prstGeom prst="rect">
            <a:avLst/>
          </a:prstGeom>
          <a:noFill/>
        </p:spPr>
        <p:txBody>
          <a:bodyPr wrap="square" rtlCol="0">
            <a:spAutoFit/>
          </a:bodyPr>
          <a:lstStyle/>
          <a:p>
            <a:r>
              <a:rPr lang="es-ES" sz="1600" b="1" dirty="0">
                <a:latin typeface="TT Commons" panose="02000506040000020004" pitchFamily="50" charset="0"/>
              </a:rPr>
              <a:t>CHEMICAL PEELINGS</a:t>
            </a:r>
            <a:endParaRPr lang="es-ES_tradnl" sz="1600" b="1" dirty="0">
              <a:latin typeface="TT Commons" panose="02000506040000020004" pitchFamily="50" charset="0"/>
            </a:endParaRPr>
          </a:p>
        </p:txBody>
      </p:sp>
      <p:sp>
        <p:nvSpPr>
          <p:cNvPr id="7" name="CuadroTexto 6"/>
          <p:cNvSpPr txBox="1"/>
          <p:nvPr/>
        </p:nvSpPr>
        <p:spPr>
          <a:xfrm>
            <a:off x="580053" y="2163384"/>
            <a:ext cx="5004003" cy="2709546"/>
          </a:xfrm>
          <a:prstGeom prst="rect">
            <a:avLst/>
          </a:prstGeom>
          <a:noFill/>
        </p:spPr>
        <p:txBody>
          <a:bodyPr wrap="square" rtlCol="0">
            <a:normAutofit fontScale="95652"/>
          </a:bodyPr>
          <a:lstStyle/>
          <a:p>
            <a:r>
              <a:rPr lang="es-ES" sz="1600" dirty="0">
                <a:latin typeface="TT Commons" panose="02000506040000020004" pitchFamily="50" charset="0"/>
              </a:rPr>
              <a:t>It is an option that helps maintain</a:t>
            </a:r>
            <a:r>
              <a:rPr lang="es-ES" sz="1600" u="sng" dirty="0">
                <a:latin typeface="TT Commons" panose="02000506040000020004" pitchFamily="50" charset="0"/>
              </a:rPr>
              <a:t> healthy skin, its use is intended for treatment.</a:t>
            </a:r>
          </a:p>
          <a:p>
            <a:endParaRPr lang="es-ES" sz="1600" dirty="0">
              <a:latin typeface="TT Commons" panose="02000506040000020004" pitchFamily="50" charset="0"/>
            </a:endParaRPr>
          </a:p>
          <a:p>
            <a:r>
              <a:rPr lang="es-ES" sz="1600" dirty="0">
                <a:latin typeface="TT Commons" panose="02000506040000020004" pitchFamily="50" charset="0"/>
              </a:rPr>
              <a:t>Depending on the depth of action of the </a:t>
            </a:r>
            <a:r>
              <a:rPr lang="es-ES" sz="1600" dirty="0" err="1">
                <a:latin typeface="TT Commons" panose="02000506040000020004" pitchFamily="50" charset="0"/>
              </a:rPr>
              <a:t>substance</a:t>
            </a:r>
            <a:r>
              <a:rPr lang="es-ES" sz="1600" dirty="0">
                <a:latin typeface="TT Commons" panose="02000506040000020004" pitchFamily="50" charset="0"/>
              </a:rPr>
              <a:t> </a:t>
            </a:r>
            <a:r>
              <a:rPr lang="es-ES" sz="1600" dirty="0" err="1" smtClean="0">
                <a:latin typeface="TT Commons" panose="02000506040000020004" pitchFamily="50" charset="0"/>
              </a:rPr>
              <a:t>used</a:t>
            </a:r>
            <a:r>
              <a:rPr lang="es-ES" sz="1600" dirty="0" smtClean="0">
                <a:latin typeface="TT Commons" panose="02000506040000020004" pitchFamily="50" charset="0"/>
              </a:rPr>
              <a:t>, </a:t>
            </a:r>
            <a:r>
              <a:rPr lang="es-ES" sz="1600" dirty="0">
                <a:latin typeface="TT Commons" panose="02000506040000020004" pitchFamily="50" charset="0"/>
              </a:rPr>
              <a:t>the peel may be: </a:t>
            </a:r>
          </a:p>
          <a:p>
            <a:endParaRPr lang="es-ES" sz="1600" dirty="0">
              <a:latin typeface="TT Commons" panose="02000506040000020004" pitchFamily="50" charset="0"/>
            </a:endParaRPr>
          </a:p>
          <a:p>
            <a:r>
              <a:rPr lang="es-ES" sz="1600" dirty="0">
                <a:latin typeface="TT Commons" panose="02000506040000020004" pitchFamily="50" charset="0"/>
              </a:rPr>
              <a:t>Very Superficial</a:t>
            </a:r>
          </a:p>
          <a:p>
            <a:r>
              <a:rPr lang="es-ES" sz="1600" dirty="0">
                <a:latin typeface="TT Commons" panose="02000506040000020004" pitchFamily="50" charset="0"/>
              </a:rPr>
              <a:t>Superficial to Media</a:t>
            </a:r>
          </a:p>
          <a:p>
            <a:r>
              <a:rPr lang="es-ES" sz="1600" dirty="0">
                <a:latin typeface="TT Commons" panose="02000506040000020004" pitchFamily="50" charset="0"/>
              </a:rPr>
              <a:t>Deep</a:t>
            </a:r>
          </a:p>
        </p:txBody>
      </p:sp>
      <p:sp>
        <p:nvSpPr>
          <p:cNvPr id="6" name="Título 8"/>
          <p:cNvSpPr>
            <a:spLocks noGrp="1"/>
          </p:cNvSpPr>
          <p:nvPr>
            <p:ph type="title"/>
          </p:nvPr>
        </p:nvSpPr>
        <p:spPr>
          <a:xfrm>
            <a:off x="698500" y="398871"/>
            <a:ext cx="2372765" cy="424732"/>
          </a:xfrm>
        </p:spPr>
        <p:txBody>
          <a:bodyPr/>
          <a:lstStyle/>
          <a:p>
            <a:pPr algn="l" rtl="0"/>
            <a:r>
              <a:rPr lang="es-ES" sz="2400" spc="300" dirty="0" smtClean="0">
                <a:latin typeface="Bebas Neue Regular" panose="00000500000000000000" pitchFamily="50" charset="0"/>
              </a:rPr>
              <a:t>TYPES OF PEELING</a:t>
            </a:r>
            <a:endParaRPr lang="es-ES" sz="2400" spc="300" dirty="0">
              <a:latin typeface="Bebas Neue Regular" panose="00000500000000000000" pitchFamily="50" charset="0"/>
            </a:endParaRPr>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t="10951" b="6981"/>
          <a:stretch/>
        </p:blipFill>
        <p:spPr>
          <a:xfrm>
            <a:off x="5800080" y="1166790"/>
            <a:ext cx="3718139" cy="4065317"/>
          </a:xfrm>
          <a:prstGeom prst="rect">
            <a:avLst/>
          </a:prstGeom>
        </p:spPr>
      </p:pic>
    </p:spTree>
    <p:extLst>
      <p:ext uri="{BB962C8B-B14F-4D97-AF65-F5344CB8AC3E}">
        <p14:creationId xmlns:p14="http://schemas.microsoft.com/office/powerpoint/2010/main" val="13389903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599502" y="1769974"/>
            <a:ext cx="3120347" cy="3046988"/>
          </a:xfrm>
          <a:prstGeom prst="rect">
            <a:avLst/>
          </a:prstGeom>
          <a:noFill/>
        </p:spPr>
        <p:txBody>
          <a:bodyPr wrap="square" rtlCol="0">
            <a:normAutofit fontScale="95961"/>
          </a:bodyPr>
          <a:lstStyle/>
          <a:p>
            <a:r>
              <a:rPr lang="es-ES" sz="1600" b="1" dirty="0">
                <a:solidFill>
                  <a:schemeClr val="tx2">
                    <a:lumMod val="50000"/>
                  </a:schemeClr>
                </a:solidFill>
                <a:latin typeface="TT Commons" panose="02000506040000020004" pitchFamily="50" charset="0"/>
              </a:rPr>
              <a:t>Place</a:t>
            </a:r>
          </a:p>
          <a:p>
            <a:r>
              <a:rPr lang="es-ES" sz="1600" dirty="0">
                <a:solidFill>
                  <a:schemeClr val="tx2">
                    <a:lumMod val="50000"/>
                  </a:schemeClr>
                </a:solidFill>
                <a:latin typeface="TT Commons" panose="02000506040000020004" pitchFamily="50" charset="0"/>
              </a:rPr>
              <a:t>Corneal layer</a:t>
            </a:r>
          </a:p>
          <a:p>
            <a:r>
              <a:rPr lang="es-ES" sz="1600" dirty="0">
                <a:solidFill>
                  <a:schemeClr val="tx2">
                    <a:lumMod val="50000"/>
                  </a:schemeClr>
                </a:solidFill>
                <a:latin typeface="TT Commons" panose="02000506040000020004" pitchFamily="50" charset="0"/>
              </a:rPr>
              <a:t>Granular layer</a:t>
            </a:r>
          </a:p>
          <a:p>
            <a:r>
              <a:rPr lang="es-ES" sz="1600" dirty="0">
                <a:solidFill>
                  <a:schemeClr val="tx2">
                    <a:lumMod val="50000"/>
                  </a:schemeClr>
                </a:solidFill>
                <a:latin typeface="TT Commons" panose="02000506040000020004" pitchFamily="50" charset="0"/>
              </a:rPr>
              <a:t>Spiny top layer</a:t>
            </a:r>
          </a:p>
          <a:p>
            <a:endParaRPr lang="es-ES" sz="1600" dirty="0">
              <a:solidFill>
                <a:schemeClr val="tx2">
                  <a:lumMod val="50000"/>
                </a:schemeClr>
              </a:solidFill>
              <a:latin typeface="TT Commons" panose="02000506040000020004" pitchFamily="50" charset="0"/>
            </a:endParaRPr>
          </a:p>
          <a:p>
            <a:r>
              <a:rPr lang="es-ES" sz="1600" b="1" dirty="0">
                <a:solidFill>
                  <a:schemeClr val="tx2">
                    <a:lumMod val="50000"/>
                  </a:schemeClr>
                </a:solidFill>
                <a:latin typeface="TT Commons" panose="02000506040000020004" pitchFamily="50" charset="0"/>
              </a:rPr>
              <a:t>Reaction</a:t>
            </a:r>
          </a:p>
          <a:p>
            <a:r>
              <a:rPr lang="es-ES" sz="1600" dirty="0">
                <a:solidFill>
                  <a:schemeClr val="tx2">
                    <a:lumMod val="50000"/>
                  </a:schemeClr>
                </a:solidFill>
                <a:latin typeface="TT Commons" panose="02000506040000020004" pitchFamily="50" charset="0"/>
              </a:rPr>
              <a:t>Erythema very faint</a:t>
            </a:r>
          </a:p>
          <a:p>
            <a:r>
              <a:rPr lang="es-ES" sz="1600" dirty="0" err="1">
                <a:solidFill>
                  <a:schemeClr val="tx2">
                    <a:lumMod val="50000"/>
                  </a:schemeClr>
                </a:solidFill>
                <a:latin typeface="TT Commons" panose="02000506040000020004" pitchFamily="50" charset="0"/>
              </a:rPr>
              <a:t>Pseudofrost</a:t>
            </a:r>
            <a:endParaRPr lang="es-ES" sz="1600" dirty="0">
              <a:solidFill>
                <a:schemeClr val="tx2">
                  <a:lumMod val="50000"/>
                </a:schemeClr>
              </a:solidFill>
              <a:latin typeface="TT Commons" panose="02000506040000020004" pitchFamily="50" charset="0"/>
            </a:endParaRPr>
          </a:p>
          <a:p>
            <a:r>
              <a:rPr lang="es-ES" sz="1600" dirty="0">
                <a:solidFill>
                  <a:schemeClr val="tx2">
                    <a:lumMod val="50000"/>
                  </a:schemeClr>
                </a:solidFill>
                <a:latin typeface="TT Commons" panose="02000506040000020004" pitchFamily="50" charset="0"/>
              </a:rPr>
              <a:t>Minimum peeling (1-2 days) or absent</a:t>
            </a:r>
          </a:p>
          <a:p>
            <a:r>
              <a:rPr lang="es-ES" sz="1600" dirty="0">
                <a:solidFill>
                  <a:schemeClr val="tx2">
                    <a:lumMod val="50000"/>
                  </a:schemeClr>
                </a:solidFill>
                <a:latin typeface="TT Commons" panose="02000506040000020004" pitchFamily="50" charset="0"/>
              </a:rPr>
              <a:t>Itching and Tension</a:t>
            </a:r>
          </a:p>
          <a:p>
            <a:endParaRPr lang="es-ES" sz="1600" dirty="0">
              <a:latin typeface="TT Commons" panose="02000506040000020004" pitchFamily="50" charset="0"/>
            </a:endParaRPr>
          </a:p>
        </p:txBody>
      </p:sp>
      <p:sp>
        <p:nvSpPr>
          <p:cNvPr id="10" name="CuadroTexto 9"/>
          <p:cNvSpPr txBox="1"/>
          <p:nvPr/>
        </p:nvSpPr>
        <p:spPr>
          <a:xfrm>
            <a:off x="6267348" y="4994288"/>
            <a:ext cx="1920213" cy="400110"/>
          </a:xfrm>
          <a:prstGeom prst="rect">
            <a:avLst/>
          </a:prstGeom>
          <a:noFill/>
        </p:spPr>
        <p:txBody>
          <a:bodyPr wrap="square" rtlCol="0">
            <a:spAutoFit/>
          </a:bodyPr>
          <a:lstStyle/>
          <a:p>
            <a:pPr algn="ctr"/>
            <a:r>
              <a:rPr lang="es-ES_tradnl" sz="2000" b="1" dirty="0"/>
              <a:t>DERMIS</a:t>
            </a:r>
          </a:p>
        </p:txBody>
      </p:sp>
      <p:sp>
        <p:nvSpPr>
          <p:cNvPr id="12" name="Rectángulo 11"/>
          <p:cNvSpPr/>
          <p:nvPr/>
        </p:nvSpPr>
        <p:spPr>
          <a:xfrm>
            <a:off x="6200125" y="4776919"/>
            <a:ext cx="2560284" cy="160018"/>
          </a:xfrm>
          <a:prstGeom prst="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_tradnl" sz="2000"/>
          </a:p>
        </p:txBody>
      </p:sp>
      <p:sp>
        <p:nvSpPr>
          <p:cNvPr id="13" name="Título 8"/>
          <p:cNvSpPr>
            <a:spLocks noGrp="1"/>
          </p:cNvSpPr>
          <p:nvPr>
            <p:ph type="title"/>
          </p:nvPr>
        </p:nvSpPr>
        <p:spPr>
          <a:xfrm>
            <a:off x="698500" y="398871"/>
            <a:ext cx="2646878" cy="424732"/>
          </a:xfrm>
        </p:spPr>
        <p:txBody>
          <a:bodyPr/>
          <a:lstStyle/>
          <a:p>
            <a:pPr algn="l" rtl="0"/>
            <a:r>
              <a:rPr lang="es-ES" sz="2400" spc="300" dirty="0" smtClean="0">
                <a:latin typeface="Bebas Neue Regular" panose="00000500000000000000" pitchFamily="50" charset="0"/>
              </a:rPr>
              <a:t>VERY SUPERFICIAL</a:t>
            </a:r>
            <a:endParaRPr lang="es-ES" sz="2400" spc="300" dirty="0">
              <a:latin typeface="Bebas Neue Regular" panose="00000500000000000000" pitchFamily="50" charset="0"/>
            </a:endParaRPr>
          </a:p>
        </p:txBody>
      </p:sp>
      <p:grpSp>
        <p:nvGrpSpPr>
          <p:cNvPr id="6" name="Grupo 5"/>
          <p:cNvGrpSpPr/>
          <p:nvPr/>
        </p:nvGrpSpPr>
        <p:grpSpPr>
          <a:xfrm>
            <a:off x="5007992" y="1268727"/>
            <a:ext cx="4113058" cy="3512552"/>
            <a:chOff x="4887902" y="696467"/>
            <a:chExt cx="5040560" cy="4304639"/>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7902" y="696467"/>
              <a:ext cx="5040560" cy="4304639"/>
            </a:xfrm>
            <a:prstGeom prst="rect">
              <a:avLst/>
            </a:prstGeom>
          </p:spPr>
        </p:pic>
        <p:sp>
          <p:nvSpPr>
            <p:cNvPr id="9" name="Flecha abajo 8"/>
            <p:cNvSpPr/>
            <p:nvPr/>
          </p:nvSpPr>
          <p:spPr>
            <a:xfrm>
              <a:off x="6440151" y="856484"/>
              <a:ext cx="240027" cy="136015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ES_tradnl" sz="2000"/>
            </a:p>
          </p:txBody>
        </p:sp>
      </p:grpSp>
    </p:spTree>
    <p:extLst>
      <p:ext uri="{BB962C8B-B14F-4D97-AF65-F5344CB8AC3E}">
        <p14:creationId xmlns:p14="http://schemas.microsoft.com/office/powerpoint/2010/main" val="202268654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599502" y="1769974"/>
            <a:ext cx="3120347" cy="2800767"/>
          </a:xfrm>
          <a:prstGeom prst="rect">
            <a:avLst/>
          </a:prstGeom>
          <a:noFill/>
        </p:spPr>
        <p:txBody>
          <a:bodyPr wrap="square" rtlCol="0">
            <a:normAutofit fontScale="98804"/>
          </a:bodyPr>
          <a:lstStyle/>
          <a:p>
            <a:r>
              <a:rPr lang="es-ES" sz="1600" b="1" dirty="0">
                <a:solidFill>
                  <a:schemeClr val="tx2">
                    <a:lumMod val="50000"/>
                  </a:schemeClr>
                </a:solidFill>
                <a:latin typeface="TT Commons" panose="02000506040000020004" pitchFamily="50" charset="0"/>
              </a:rPr>
              <a:t>Place</a:t>
            </a:r>
          </a:p>
          <a:p>
            <a:r>
              <a:rPr lang="es-ES" sz="1600" dirty="0">
                <a:solidFill>
                  <a:schemeClr val="tx2">
                    <a:lumMod val="50000"/>
                  </a:schemeClr>
                </a:solidFill>
                <a:latin typeface="TT Commons" panose="02000506040000020004" pitchFamily="50" charset="0"/>
              </a:rPr>
              <a:t>Spiny layer</a:t>
            </a:r>
          </a:p>
          <a:p>
            <a:r>
              <a:rPr lang="es-ES" sz="1600" dirty="0">
                <a:solidFill>
                  <a:schemeClr val="tx2">
                    <a:lumMod val="50000"/>
                  </a:schemeClr>
                </a:solidFill>
                <a:latin typeface="TT Commons" panose="02000506040000020004" pitchFamily="50" charset="0"/>
              </a:rPr>
              <a:t>Granular layer</a:t>
            </a:r>
          </a:p>
          <a:p>
            <a:r>
              <a:rPr lang="es-ES" sz="1600" dirty="0">
                <a:solidFill>
                  <a:schemeClr val="tx2">
                    <a:lumMod val="50000"/>
                  </a:schemeClr>
                </a:solidFill>
                <a:latin typeface="TT Commons" panose="02000506040000020004" pitchFamily="50" charset="0"/>
              </a:rPr>
              <a:t>Papillary dermis</a:t>
            </a:r>
          </a:p>
          <a:p>
            <a:endParaRPr lang="es-ES" sz="1600" dirty="0">
              <a:solidFill>
                <a:schemeClr val="tx2">
                  <a:lumMod val="50000"/>
                </a:schemeClr>
              </a:solidFill>
              <a:latin typeface="TT Commons" panose="02000506040000020004" pitchFamily="50" charset="0"/>
            </a:endParaRPr>
          </a:p>
          <a:p>
            <a:r>
              <a:rPr lang="es-ES" sz="1600" b="1" dirty="0">
                <a:solidFill>
                  <a:schemeClr val="tx2">
                    <a:lumMod val="50000"/>
                  </a:schemeClr>
                </a:solidFill>
                <a:latin typeface="TT Commons" panose="02000506040000020004" pitchFamily="50" charset="0"/>
              </a:rPr>
              <a:t>Reaction</a:t>
            </a:r>
          </a:p>
          <a:p>
            <a:r>
              <a:rPr lang="es-ES" sz="1600" dirty="0">
                <a:solidFill>
                  <a:schemeClr val="tx2">
                    <a:lumMod val="50000"/>
                  </a:schemeClr>
                </a:solidFill>
                <a:latin typeface="TT Commons" panose="02000506040000020004" pitchFamily="50" charset="0"/>
              </a:rPr>
              <a:t>Bright red erythema</a:t>
            </a:r>
          </a:p>
          <a:p>
            <a:r>
              <a:rPr lang="es-ES" sz="1600" dirty="0">
                <a:solidFill>
                  <a:schemeClr val="tx2">
                    <a:lumMod val="50000"/>
                  </a:schemeClr>
                </a:solidFill>
                <a:latin typeface="TT Commons" panose="02000506040000020004" pitchFamily="50" charset="0"/>
              </a:rPr>
              <a:t>Frost</a:t>
            </a:r>
          </a:p>
          <a:p>
            <a:r>
              <a:rPr lang="es-ES" sz="1600" dirty="0">
                <a:solidFill>
                  <a:schemeClr val="tx2">
                    <a:lumMod val="50000"/>
                  </a:schemeClr>
                </a:solidFill>
                <a:latin typeface="TT Commons" panose="02000506040000020004" pitchFamily="50" charset="0"/>
              </a:rPr>
              <a:t>Moderate flaking </a:t>
            </a:r>
          </a:p>
          <a:p>
            <a:r>
              <a:rPr lang="es-ES" sz="1600" dirty="0">
                <a:solidFill>
                  <a:schemeClr val="tx2">
                    <a:lumMod val="50000"/>
                  </a:schemeClr>
                </a:solidFill>
                <a:latin typeface="TT Commons" panose="02000506040000020004" pitchFamily="50" charset="0"/>
              </a:rPr>
              <a:t>Burning sensation</a:t>
            </a:r>
          </a:p>
          <a:p>
            <a:endParaRPr lang="es-ES" sz="1600" dirty="0">
              <a:latin typeface="TT Commons" panose="02000506040000020004" pitchFamily="50" charset="0"/>
            </a:endParaRPr>
          </a:p>
        </p:txBody>
      </p:sp>
      <p:sp>
        <p:nvSpPr>
          <p:cNvPr id="5" name="CuadroTexto 4"/>
          <p:cNvSpPr txBox="1"/>
          <p:nvPr/>
        </p:nvSpPr>
        <p:spPr>
          <a:xfrm>
            <a:off x="6073058" y="4894394"/>
            <a:ext cx="1920213" cy="400110"/>
          </a:xfrm>
          <a:prstGeom prst="rect">
            <a:avLst/>
          </a:prstGeom>
          <a:noFill/>
        </p:spPr>
        <p:txBody>
          <a:bodyPr wrap="square" rtlCol="0">
            <a:spAutoFit/>
          </a:bodyPr>
          <a:lstStyle/>
          <a:p>
            <a:pPr algn="ctr"/>
            <a:r>
              <a:rPr lang="es-ES_tradnl" sz="2000" b="1" dirty="0"/>
              <a:t>DERMIS</a:t>
            </a:r>
          </a:p>
        </p:txBody>
      </p:sp>
      <p:sp>
        <p:nvSpPr>
          <p:cNvPr id="12" name="Título 8"/>
          <p:cNvSpPr>
            <a:spLocks noGrp="1"/>
          </p:cNvSpPr>
          <p:nvPr>
            <p:ph type="title"/>
          </p:nvPr>
        </p:nvSpPr>
        <p:spPr>
          <a:xfrm>
            <a:off x="698500" y="398871"/>
            <a:ext cx="3288080" cy="424732"/>
          </a:xfrm>
        </p:spPr>
        <p:txBody>
          <a:bodyPr/>
          <a:lstStyle/>
          <a:p>
            <a:pPr algn="l" rtl="0"/>
            <a:r>
              <a:rPr lang="es-ES" sz="2400" spc="300" dirty="0" smtClean="0">
                <a:latin typeface="Bebas Neue Regular" panose="00000500000000000000" pitchFamily="50" charset="0"/>
              </a:rPr>
              <a:t>SUPERFICIAL TO MEDIA</a:t>
            </a:r>
            <a:endParaRPr lang="es-ES" sz="2400" spc="300" dirty="0">
              <a:latin typeface="Bebas Neue Regular" panose="00000500000000000000" pitchFamily="50" charset="0"/>
            </a:endParaRPr>
          </a:p>
        </p:txBody>
      </p:sp>
      <p:grpSp>
        <p:nvGrpSpPr>
          <p:cNvPr id="6" name="Grupo 5"/>
          <p:cNvGrpSpPr/>
          <p:nvPr/>
        </p:nvGrpSpPr>
        <p:grpSpPr>
          <a:xfrm>
            <a:off x="4887902" y="1416546"/>
            <a:ext cx="4197376" cy="3584560"/>
            <a:chOff x="4887902" y="696467"/>
            <a:chExt cx="5040560" cy="4304639"/>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7902" y="696467"/>
              <a:ext cx="5040560" cy="4304639"/>
            </a:xfrm>
            <a:prstGeom prst="rect">
              <a:avLst/>
            </a:prstGeom>
          </p:spPr>
        </p:pic>
        <p:sp>
          <p:nvSpPr>
            <p:cNvPr id="9" name="Flecha abajo 8"/>
            <p:cNvSpPr/>
            <p:nvPr/>
          </p:nvSpPr>
          <p:spPr>
            <a:xfrm>
              <a:off x="6440151" y="856483"/>
              <a:ext cx="240027" cy="392043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ES_tradnl" sz="2000"/>
            </a:p>
          </p:txBody>
        </p:sp>
      </p:grpSp>
    </p:spTree>
    <p:extLst>
      <p:ext uri="{BB962C8B-B14F-4D97-AF65-F5344CB8AC3E}">
        <p14:creationId xmlns:p14="http://schemas.microsoft.com/office/powerpoint/2010/main" val="119325826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599502" y="1769974"/>
            <a:ext cx="3120347" cy="2554545"/>
          </a:xfrm>
          <a:prstGeom prst="rect">
            <a:avLst/>
          </a:prstGeom>
          <a:noFill/>
        </p:spPr>
        <p:txBody>
          <a:bodyPr wrap="square" rtlCol="0">
            <a:normAutofit fontScale="95652"/>
          </a:bodyPr>
          <a:lstStyle/>
          <a:p>
            <a:r>
              <a:rPr lang="es-ES" sz="1600" b="1" dirty="0">
                <a:solidFill>
                  <a:schemeClr val="tx2">
                    <a:lumMod val="50000"/>
                  </a:schemeClr>
                </a:solidFill>
                <a:latin typeface="TT Commons" panose="02000506040000020004" pitchFamily="50" charset="0"/>
              </a:rPr>
              <a:t>Place</a:t>
            </a:r>
          </a:p>
          <a:p>
            <a:r>
              <a:rPr lang="es-ES" sz="1600" dirty="0">
                <a:solidFill>
                  <a:schemeClr val="tx2">
                    <a:lumMod val="50000"/>
                  </a:schemeClr>
                </a:solidFill>
                <a:latin typeface="TT Commons" panose="02000506040000020004" pitchFamily="50" charset="0"/>
              </a:rPr>
              <a:t>Reticular dermis</a:t>
            </a:r>
          </a:p>
          <a:p>
            <a:r>
              <a:rPr lang="es-ES" sz="1600" dirty="0">
                <a:solidFill>
                  <a:schemeClr val="tx2">
                    <a:lumMod val="50000"/>
                  </a:schemeClr>
                </a:solidFill>
                <a:latin typeface="TT Commons" panose="02000506040000020004" pitchFamily="50" charset="0"/>
              </a:rPr>
              <a:t>Hypodermis*</a:t>
            </a:r>
          </a:p>
          <a:p>
            <a:endParaRPr lang="es-ES" sz="1600" dirty="0">
              <a:solidFill>
                <a:schemeClr val="tx2">
                  <a:lumMod val="50000"/>
                </a:schemeClr>
              </a:solidFill>
              <a:latin typeface="TT Commons" panose="02000506040000020004" pitchFamily="50" charset="0"/>
            </a:endParaRPr>
          </a:p>
          <a:p>
            <a:r>
              <a:rPr lang="es-ES" sz="1600" b="1" dirty="0">
                <a:solidFill>
                  <a:schemeClr val="tx2">
                    <a:lumMod val="50000"/>
                  </a:schemeClr>
                </a:solidFill>
                <a:latin typeface="TT Commons" panose="02000506040000020004" pitchFamily="50" charset="0"/>
              </a:rPr>
              <a:t>Reaction</a:t>
            </a:r>
          </a:p>
          <a:p>
            <a:r>
              <a:rPr lang="es-ES" sz="1600" dirty="0">
                <a:solidFill>
                  <a:schemeClr val="tx2">
                    <a:lumMod val="50000"/>
                  </a:schemeClr>
                </a:solidFill>
                <a:latin typeface="TT Commons" panose="02000506040000020004" pitchFamily="50" charset="0"/>
              </a:rPr>
              <a:t>Intense erythema</a:t>
            </a:r>
          </a:p>
          <a:p>
            <a:r>
              <a:rPr lang="es-ES" sz="1600" dirty="0">
                <a:solidFill>
                  <a:schemeClr val="tx2">
                    <a:lumMod val="50000"/>
                  </a:schemeClr>
                </a:solidFill>
                <a:latin typeface="TT Commons" panose="02000506040000020004" pitchFamily="50" charset="0"/>
              </a:rPr>
              <a:t>Significant frost</a:t>
            </a:r>
          </a:p>
          <a:p>
            <a:r>
              <a:rPr lang="es-ES" sz="1600" dirty="0">
                <a:solidFill>
                  <a:schemeClr val="tx2">
                    <a:lumMod val="50000"/>
                  </a:schemeClr>
                </a:solidFill>
                <a:latin typeface="TT Commons" panose="02000506040000020004" pitchFamily="50" charset="0"/>
              </a:rPr>
              <a:t>Marked scaling</a:t>
            </a:r>
          </a:p>
          <a:p>
            <a:r>
              <a:rPr lang="es-ES" sz="1600" dirty="0">
                <a:solidFill>
                  <a:schemeClr val="tx2">
                    <a:lumMod val="50000"/>
                  </a:schemeClr>
                </a:solidFill>
                <a:latin typeface="TT Commons" panose="02000506040000020004" pitchFamily="50" charset="0"/>
              </a:rPr>
              <a:t>Burning sensation</a:t>
            </a:r>
          </a:p>
          <a:p>
            <a:endParaRPr lang="es-ES" sz="1600" dirty="0">
              <a:latin typeface="TT Commons" panose="02000506040000020004" pitchFamily="50" charset="0"/>
            </a:endParaRPr>
          </a:p>
        </p:txBody>
      </p:sp>
      <p:sp>
        <p:nvSpPr>
          <p:cNvPr id="9" name="CuadroTexto 8"/>
          <p:cNvSpPr txBox="1"/>
          <p:nvPr/>
        </p:nvSpPr>
        <p:spPr>
          <a:xfrm>
            <a:off x="6325622" y="4740018"/>
            <a:ext cx="1920213" cy="400110"/>
          </a:xfrm>
          <a:prstGeom prst="rect">
            <a:avLst/>
          </a:prstGeom>
          <a:noFill/>
        </p:spPr>
        <p:txBody>
          <a:bodyPr wrap="square" rtlCol="0">
            <a:spAutoFit/>
          </a:bodyPr>
          <a:lstStyle/>
          <a:p>
            <a:pPr algn="ctr"/>
            <a:r>
              <a:rPr lang="es-ES_tradnl" sz="2000" b="1" dirty="0"/>
              <a:t>DERMIS</a:t>
            </a:r>
          </a:p>
        </p:txBody>
      </p:sp>
      <p:sp>
        <p:nvSpPr>
          <p:cNvPr id="12" name="Título 8"/>
          <p:cNvSpPr>
            <a:spLocks noGrp="1"/>
          </p:cNvSpPr>
          <p:nvPr>
            <p:ph type="title"/>
          </p:nvPr>
        </p:nvSpPr>
        <p:spPr>
          <a:xfrm>
            <a:off x="698500" y="398871"/>
            <a:ext cx="1593706" cy="424732"/>
          </a:xfrm>
        </p:spPr>
        <p:txBody>
          <a:bodyPr/>
          <a:lstStyle/>
          <a:p>
            <a:pPr algn="l" rtl="0"/>
            <a:r>
              <a:rPr lang="es-ES" sz="2400" spc="300" dirty="0" smtClean="0">
                <a:latin typeface="Bebas Neue Regular" panose="00000500000000000000" pitchFamily="50" charset="0"/>
              </a:rPr>
              <a:t>DEEP</a:t>
            </a:r>
            <a:endParaRPr lang="es-ES" sz="2400" spc="300" dirty="0">
              <a:latin typeface="Bebas Neue Regular" panose="00000500000000000000" pitchFamily="50" charset="0"/>
            </a:endParaRPr>
          </a:p>
        </p:txBody>
      </p:sp>
      <p:grpSp>
        <p:nvGrpSpPr>
          <p:cNvPr id="5" name="Grupo 4"/>
          <p:cNvGrpSpPr/>
          <p:nvPr/>
        </p:nvGrpSpPr>
        <p:grpSpPr>
          <a:xfrm>
            <a:off x="5330997" y="1048328"/>
            <a:ext cx="3909465" cy="3661244"/>
            <a:chOff x="4887902" y="696467"/>
            <a:chExt cx="5040560" cy="4720523"/>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7902" y="696467"/>
              <a:ext cx="5040560" cy="4304639"/>
            </a:xfrm>
            <a:prstGeom prst="rect">
              <a:avLst/>
            </a:prstGeom>
          </p:spPr>
        </p:pic>
        <p:sp>
          <p:nvSpPr>
            <p:cNvPr id="7" name="Rectángulo 6"/>
            <p:cNvSpPr/>
            <p:nvPr/>
          </p:nvSpPr>
          <p:spPr>
            <a:xfrm>
              <a:off x="6200125" y="4776919"/>
              <a:ext cx="2560284" cy="640071"/>
            </a:xfrm>
            <a:prstGeom prst="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rtl="0"/>
              <a:endParaRPr lang="es-ES_tradnl" sz="2000"/>
            </a:p>
          </p:txBody>
        </p:sp>
        <p:sp>
          <p:nvSpPr>
            <p:cNvPr id="10" name="Flecha abajo 9"/>
            <p:cNvSpPr/>
            <p:nvPr/>
          </p:nvSpPr>
          <p:spPr>
            <a:xfrm>
              <a:off x="6440151" y="856483"/>
              <a:ext cx="160018" cy="432451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ES_tradnl" sz="2000"/>
            </a:p>
          </p:txBody>
        </p:sp>
      </p:grpSp>
    </p:spTree>
    <p:extLst>
      <p:ext uri="{BB962C8B-B14F-4D97-AF65-F5344CB8AC3E}">
        <p14:creationId xmlns:p14="http://schemas.microsoft.com/office/powerpoint/2010/main" val="59655599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632742" y="1667960"/>
            <a:ext cx="8800978" cy="584775"/>
          </a:xfrm>
          <a:prstGeom prst="rect">
            <a:avLst/>
          </a:prstGeom>
          <a:noFill/>
        </p:spPr>
        <p:txBody>
          <a:bodyPr wrap="square" rtlCol="0">
            <a:spAutoFit/>
          </a:bodyPr>
          <a:lstStyle/>
          <a:p>
            <a:r>
              <a:rPr lang="es-ES" sz="1600" dirty="0">
                <a:latin typeface="TT Commons" panose="02000506040000020004" pitchFamily="50" charset="0"/>
              </a:rPr>
              <a:t>Higher concentration = Higher power</a:t>
            </a:r>
          </a:p>
          <a:p>
            <a:r>
              <a:rPr lang="es-ES" sz="1600" dirty="0">
                <a:latin typeface="TT Commons" panose="02000506040000020004" pitchFamily="50" charset="0"/>
              </a:rPr>
              <a:t>Depending on the pathology, the degree of it and what you want to achieve</a:t>
            </a:r>
          </a:p>
        </p:txBody>
      </p:sp>
      <p:sp>
        <p:nvSpPr>
          <p:cNvPr id="9" name="CuadroTexto 8"/>
          <p:cNvSpPr txBox="1"/>
          <p:nvPr/>
        </p:nvSpPr>
        <p:spPr>
          <a:xfrm>
            <a:off x="636686" y="1180136"/>
            <a:ext cx="8640960" cy="338554"/>
          </a:xfrm>
          <a:prstGeom prst="rect">
            <a:avLst/>
          </a:prstGeom>
          <a:noFill/>
        </p:spPr>
        <p:txBody>
          <a:bodyPr wrap="square" rtlCol="0">
            <a:spAutoFit/>
          </a:bodyPr>
          <a:lstStyle/>
          <a:p>
            <a:r>
              <a:rPr lang="es-ES" sz="1600" b="1" dirty="0">
                <a:latin typeface="TT Commons" panose="02000506040000020004" pitchFamily="50" charset="0"/>
              </a:rPr>
              <a:t>CONCENTRATION OF THE</a:t>
            </a:r>
            <a:r>
              <a:rPr lang="es-ES" sz="1600" b="1" dirty="0" smtClean="0">
                <a:latin typeface="TT Commons" panose="02000506040000020004" pitchFamily="50" charset="0"/>
              </a:rPr>
              <a:t> ACTIVE INGREDIENTS </a:t>
            </a:r>
            <a:endParaRPr lang="es-ES_tradnl" sz="1600" b="1" dirty="0">
              <a:latin typeface="TT Commons" panose="02000506040000020004" pitchFamily="50" charset="0"/>
            </a:endParaRPr>
          </a:p>
        </p:txBody>
      </p:sp>
      <p:sp>
        <p:nvSpPr>
          <p:cNvPr id="13" name="CuadroTexto 12"/>
          <p:cNvSpPr txBox="1"/>
          <p:nvPr/>
        </p:nvSpPr>
        <p:spPr>
          <a:xfrm>
            <a:off x="636686" y="3000722"/>
            <a:ext cx="8800978" cy="1815882"/>
          </a:xfrm>
          <a:prstGeom prst="rect">
            <a:avLst/>
          </a:prstGeom>
          <a:noFill/>
        </p:spPr>
        <p:txBody>
          <a:bodyPr wrap="square" rtlCol="0">
            <a:normAutofit/>
          </a:bodyPr>
          <a:lstStyle/>
          <a:p>
            <a:r>
              <a:rPr lang="es-ES" sz="1600" dirty="0">
                <a:latin typeface="TT Commons" panose="02000506040000020004" pitchFamily="50" charset="0"/>
              </a:rPr>
              <a:t>pH is the scale on which the acidity or alkalinity of a solution is expressed</a:t>
            </a:r>
          </a:p>
          <a:p>
            <a:endParaRPr lang="es-ES" sz="1600" dirty="0">
              <a:latin typeface="TT Commons" panose="02000506040000020004" pitchFamily="50" charset="0"/>
            </a:endParaRPr>
          </a:p>
          <a:p>
            <a:r>
              <a:rPr lang="es-ES" sz="1600" dirty="0">
                <a:latin typeface="TT Commons" panose="02000506040000020004" pitchFamily="50" charset="0"/>
              </a:rPr>
              <a:t>pH = 7 </a:t>
            </a:r>
            <a:r>
              <a:rPr lang="es-ES" sz="1600" dirty="0">
                <a:latin typeface="TT Commons" panose="02000506040000020004" pitchFamily="50" charset="0"/>
                <a:sym typeface="Wingdings"/>
              </a:rPr>
              <a:t>Neutral</a:t>
            </a:r>
            <a:endParaRPr lang="es-ES" sz="1600" dirty="0">
              <a:latin typeface="TT Commons" panose="02000506040000020004" pitchFamily="50" charset="0"/>
            </a:endParaRPr>
          </a:p>
          <a:p>
            <a:r>
              <a:rPr lang="es-ES" sz="1600" dirty="0">
                <a:latin typeface="TT Commons" panose="02000506040000020004" pitchFamily="50" charset="0"/>
              </a:rPr>
              <a:t>pH less than 7</a:t>
            </a:r>
            <a:r>
              <a:rPr lang="es-ES" sz="1600" dirty="0">
                <a:latin typeface="TT Commons" panose="02000506040000020004" pitchFamily="50" charset="0"/>
                <a:sym typeface="Wingdings"/>
              </a:rPr>
              <a:t> acid</a:t>
            </a:r>
          </a:p>
          <a:p>
            <a:r>
              <a:rPr lang="es-ES" sz="1600" dirty="0" err="1">
                <a:latin typeface="TT Commons" panose="02000506040000020004" pitchFamily="50" charset="0"/>
                <a:sym typeface="Wingdings"/>
              </a:rPr>
              <a:t>Ph</a:t>
            </a:r>
            <a:r>
              <a:rPr lang="es-ES" sz="1600" dirty="0">
                <a:latin typeface="TT Commons" panose="02000506040000020004" pitchFamily="50" charset="0"/>
                <a:sym typeface="Wingdings"/>
              </a:rPr>
              <a:t> greater than 7 alkaline</a:t>
            </a:r>
          </a:p>
          <a:p>
            <a:endParaRPr lang="es-ES" sz="1600" dirty="0">
              <a:latin typeface="TT Commons" panose="02000506040000020004" pitchFamily="50" charset="0"/>
              <a:sym typeface="Wingdings"/>
            </a:endParaRPr>
          </a:p>
          <a:p>
            <a:r>
              <a:rPr lang="es-ES" sz="1600" b="1" i="1" dirty="0">
                <a:latin typeface="TT Commons" panose="02000506040000020004" pitchFamily="50" charset="0"/>
              </a:rPr>
              <a:t>The lower pH the greater depth and action, the higher pH decreases the degree of exfoliation</a:t>
            </a:r>
          </a:p>
        </p:txBody>
      </p:sp>
      <p:sp>
        <p:nvSpPr>
          <p:cNvPr id="14" name="CuadroTexto 13"/>
          <p:cNvSpPr txBox="1"/>
          <p:nvPr/>
        </p:nvSpPr>
        <p:spPr>
          <a:xfrm>
            <a:off x="636686" y="2578752"/>
            <a:ext cx="8640960" cy="338554"/>
          </a:xfrm>
          <a:prstGeom prst="rect">
            <a:avLst/>
          </a:prstGeom>
          <a:noFill/>
        </p:spPr>
        <p:txBody>
          <a:bodyPr wrap="square" rtlCol="0">
            <a:normAutofit fontScale="95000"/>
          </a:bodyPr>
          <a:lstStyle/>
          <a:p>
            <a:r>
              <a:rPr lang="es-ES" sz="1600" b="1" dirty="0">
                <a:latin typeface="TT Commons" panose="02000506040000020004" pitchFamily="50" charset="0"/>
              </a:rPr>
              <a:t>PH OF THE PEELING</a:t>
            </a:r>
            <a:endParaRPr lang="es-ES_tradnl" sz="1600" b="1" dirty="0">
              <a:latin typeface="TT Commons" panose="02000506040000020004" pitchFamily="50" charset="0"/>
            </a:endParaRPr>
          </a:p>
        </p:txBody>
      </p:sp>
      <p:sp>
        <p:nvSpPr>
          <p:cNvPr id="7" name="Título 8"/>
          <p:cNvSpPr>
            <a:spLocks noGrp="1"/>
          </p:cNvSpPr>
          <p:nvPr>
            <p:ph type="title"/>
          </p:nvPr>
        </p:nvSpPr>
        <p:spPr>
          <a:xfrm>
            <a:off x="698500" y="398871"/>
            <a:ext cx="3444404" cy="424732"/>
          </a:xfrm>
        </p:spPr>
        <p:txBody>
          <a:bodyPr/>
          <a:lstStyle/>
          <a:p>
            <a:pPr algn="l" rtl="0"/>
            <a:r>
              <a:rPr lang="es-ES" sz="2400" spc="300" dirty="0" smtClean="0"/>
              <a:t>PEELING</a:t>
            </a:r>
            <a:r>
              <a:rPr lang="es-ES" sz="2400" spc="300" dirty="0" smtClean="0">
                <a:latin typeface="Bebas Neue Regular" panose="00000500000000000000" pitchFamily="50" charset="0"/>
              </a:rPr>
              <a:t> FACTORS</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78586474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dondear rectángulo de esquina diagonal 1"/>
          <p:cNvSpPr/>
          <p:nvPr/>
        </p:nvSpPr>
        <p:spPr>
          <a:xfrm>
            <a:off x="519494" y="2424658"/>
            <a:ext cx="9121013" cy="1368152"/>
          </a:xfrm>
          <a:prstGeom prst="round2DiagRect">
            <a:avLst/>
          </a:prstGeom>
          <a:solidFill>
            <a:schemeClr val="bg2">
              <a:lumMod val="5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s-ES_tradnl" sz="2000"/>
          </a:p>
        </p:txBody>
      </p:sp>
      <p:sp>
        <p:nvSpPr>
          <p:cNvPr id="8" name="CuadroTexto 7"/>
          <p:cNvSpPr txBox="1"/>
          <p:nvPr/>
        </p:nvSpPr>
        <p:spPr>
          <a:xfrm>
            <a:off x="599502" y="1493578"/>
            <a:ext cx="8800978" cy="2800767"/>
          </a:xfrm>
          <a:prstGeom prst="rect">
            <a:avLst/>
          </a:prstGeom>
          <a:noFill/>
        </p:spPr>
        <p:txBody>
          <a:bodyPr wrap="square" rtlCol="0">
            <a:spAutoFit/>
          </a:bodyPr>
          <a:lstStyle/>
          <a:p>
            <a:r>
              <a:rPr lang="es-ES" sz="1600" b="1" dirty="0">
                <a:solidFill>
                  <a:schemeClr val="tx2">
                    <a:lumMod val="50000"/>
                  </a:schemeClr>
                </a:solidFill>
                <a:latin typeface="TT Commons" panose="02000506040000020004" pitchFamily="50" charset="0"/>
              </a:rPr>
              <a:t>Solution:</a:t>
            </a:r>
            <a:r>
              <a:rPr lang="es-ES" sz="1600" dirty="0">
                <a:solidFill>
                  <a:schemeClr val="tx2">
                    <a:lumMod val="50000"/>
                  </a:schemeClr>
                </a:solidFill>
                <a:latin typeface="TT Commons" panose="02000506040000020004" pitchFamily="50" charset="0"/>
              </a:rPr>
              <a:t> Depth of peeling related to the amount of solution and the number of layers applied.</a:t>
            </a:r>
          </a:p>
          <a:p>
            <a:r>
              <a:rPr lang="es-ES" sz="1600" dirty="0">
                <a:solidFill>
                  <a:schemeClr val="tx2">
                    <a:lumMod val="50000"/>
                  </a:schemeClr>
                </a:solidFill>
                <a:latin typeface="TT Commons" panose="02000506040000020004" pitchFamily="50" charset="0"/>
              </a:rPr>
              <a:t>Pressing can accentuate the penetration of the peel</a:t>
            </a:r>
          </a:p>
          <a:p>
            <a:endParaRPr lang="es-ES" sz="1600" dirty="0">
              <a:solidFill>
                <a:schemeClr val="tx2">
                  <a:lumMod val="50000"/>
                </a:schemeClr>
              </a:solidFill>
              <a:latin typeface="TT Commons" panose="02000506040000020004" pitchFamily="50" charset="0"/>
            </a:endParaRPr>
          </a:p>
          <a:p>
            <a:endParaRPr lang="es-ES" sz="1600" dirty="0">
              <a:solidFill>
                <a:schemeClr val="bg1"/>
              </a:solidFill>
              <a:latin typeface="TT Commons" panose="02000506040000020004" pitchFamily="50" charset="0"/>
            </a:endParaRPr>
          </a:p>
          <a:p>
            <a:r>
              <a:rPr lang="es-ES" sz="1600" b="1" dirty="0">
                <a:solidFill>
                  <a:schemeClr val="bg1"/>
                </a:solidFill>
                <a:latin typeface="TT Commons" panose="02000506040000020004" pitchFamily="50" charset="0"/>
              </a:rPr>
              <a:t>Gel: </a:t>
            </a:r>
            <a:r>
              <a:rPr lang="es-ES" sz="1600" dirty="0">
                <a:solidFill>
                  <a:schemeClr val="bg1"/>
                </a:solidFill>
                <a:latin typeface="TT Commons" panose="02000506040000020004" pitchFamily="50" charset="0"/>
              </a:rPr>
              <a:t>Contact time related depth of the peel </a:t>
            </a:r>
          </a:p>
          <a:p>
            <a:r>
              <a:rPr lang="es-ES" sz="1600" dirty="0">
                <a:solidFill>
                  <a:schemeClr val="bg1"/>
                </a:solidFill>
                <a:latin typeface="TT Commons" panose="02000506040000020004" pitchFamily="50" charset="0"/>
              </a:rPr>
              <a:t>Requires washing to neutralize</a:t>
            </a:r>
          </a:p>
          <a:p>
            <a:r>
              <a:rPr lang="es-ES" sz="1600" dirty="0">
                <a:solidFill>
                  <a:schemeClr val="bg1"/>
                </a:solidFill>
                <a:latin typeface="TT Commons" panose="02000506040000020004" pitchFamily="50" charset="0"/>
              </a:rPr>
              <a:t>Slow and uniform penetration: less irritation </a:t>
            </a:r>
          </a:p>
          <a:p>
            <a:r>
              <a:rPr lang="es-ES" sz="1600" dirty="0">
                <a:solidFill>
                  <a:schemeClr val="bg1"/>
                </a:solidFill>
                <a:latin typeface="TT Commons" panose="02000506040000020004" pitchFamily="50" charset="0"/>
              </a:rPr>
              <a:t>Massaging can accentuate the penetration of the peel</a:t>
            </a:r>
          </a:p>
          <a:p>
            <a:endParaRPr lang="es-ES" sz="1600" dirty="0">
              <a:solidFill>
                <a:schemeClr val="tx2">
                  <a:lumMod val="50000"/>
                </a:schemeClr>
              </a:solidFill>
              <a:latin typeface="TT Commons" panose="02000506040000020004" pitchFamily="50" charset="0"/>
            </a:endParaRPr>
          </a:p>
          <a:p>
            <a:endParaRPr lang="es-ES" sz="1600" dirty="0">
              <a:solidFill>
                <a:schemeClr val="tx2">
                  <a:lumMod val="50000"/>
                </a:schemeClr>
              </a:solidFill>
              <a:latin typeface="TT Commons" panose="02000506040000020004" pitchFamily="50" charset="0"/>
            </a:endParaRPr>
          </a:p>
        </p:txBody>
      </p:sp>
      <p:sp>
        <p:nvSpPr>
          <p:cNvPr id="6" name="Título 8"/>
          <p:cNvSpPr>
            <a:spLocks noGrp="1"/>
          </p:cNvSpPr>
          <p:nvPr>
            <p:ph type="title"/>
          </p:nvPr>
        </p:nvSpPr>
        <p:spPr>
          <a:xfrm>
            <a:off x="698500" y="398871"/>
            <a:ext cx="4429418" cy="424732"/>
          </a:xfrm>
        </p:spPr>
        <p:txBody>
          <a:bodyPr/>
          <a:lstStyle/>
          <a:p>
            <a:pPr algn="l" rtl="0"/>
            <a:r>
              <a:rPr lang="es-ES" sz="2400" spc="300" dirty="0" smtClean="0">
                <a:latin typeface="Bebas Neue Regular" panose="00000500000000000000" pitchFamily="50" charset="0"/>
              </a:rPr>
              <a:t>VEHICLE / PEELING TEXTURE</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144456407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Plantilla PowerPoint Asacpharma Cla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4 atach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4 atache" id="{30CCF2F1-6F2D-48AE-80CD-5E91AA5FF062}" vid="{DB240467-B112-49BA-A9A5-762E65B510BF}"/>
    </a:ext>
  </a:extLst>
</a:theme>
</file>

<file path=docProps/app.xml><?xml version="1.0" encoding="utf-8"?>
<Properties xmlns="http://schemas.openxmlformats.org/officeDocument/2006/extended-properties" xmlns:vt="http://schemas.openxmlformats.org/officeDocument/2006/docPropsVTypes">
  <Template>Plantilla PowerPoint Asacpharma Mixto (10)</Template>
  <TotalTime>2276</TotalTime>
  <Words>1626</Words>
  <Application>Microsoft Office PowerPoint</Application>
  <PresentationFormat>Personalizado</PresentationFormat>
  <Paragraphs>282</Paragraphs>
  <Slides>26</Slides>
  <Notes>0</Notes>
  <HiddenSlides>0</HiddenSlides>
  <MMClips>0</MMClips>
  <ScaleCrop>false</ScaleCrop>
  <HeadingPairs>
    <vt:vector size="6" baseType="variant">
      <vt:variant>
        <vt:lpstr>Fuentes usadas</vt:lpstr>
      </vt:variant>
      <vt:variant>
        <vt:i4>13</vt:i4>
      </vt:variant>
      <vt:variant>
        <vt:lpstr>Tema</vt:lpstr>
      </vt:variant>
      <vt:variant>
        <vt:i4>3</vt:i4>
      </vt:variant>
      <vt:variant>
        <vt:lpstr>Títulos de diapositiva</vt:lpstr>
      </vt:variant>
      <vt:variant>
        <vt:i4>26</vt:i4>
      </vt:variant>
    </vt:vector>
  </HeadingPairs>
  <TitlesOfParts>
    <vt:vector size="42" baseType="lpstr">
      <vt:lpstr>MS Gothic</vt:lpstr>
      <vt:lpstr>Arial</vt:lpstr>
      <vt:lpstr>Avenir LT Std 35 Light</vt:lpstr>
      <vt:lpstr>Bebas Neue Regular</vt:lpstr>
      <vt:lpstr>Calibri</vt:lpstr>
      <vt:lpstr>Carlito</vt:lpstr>
      <vt:lpstr>Gotham Book</vt:lpstr>
      <vt:lpstr>Gotham Rounded Book</vt:lpstr>
      <vt:lpstr>Tahoma</vt:lpstr>
      <vt:lpstr>Times New Roman</vt:lpstr>
      <vt:lpstr>TT Commons</vt:lpstr>
      <vt:lpstr>Verdana</vt:lpstr>
      <vt:lpstr>Wingdings</vt:lpstr>
      <vt:lpstr>1_Plantilla PowerPoint Asacpharma Claro</vt:lpstr>
      <vt:lpstr>Diseño personalizado</vt:lpstr>
      <vt:lpstr>1_Tema4 atache</vt:lpstr>
      <vt:lpstr>Presentación de PowerPoint</vt:lpstr>
      <vt:lpstr>WHAT IS A PEELING?</vt:lpstr>
      <vt:lpstr>TYPES OF PEELING</vt:lpstr>
      <vt:lpstr>TYPES OF PEELING</vt:lpstr>
      <vt:lpstr>VERY SUPERFICIAL</vt:lpstr>
      <vt:lpstr>SUPERFICIAL TO MEDIA</vt:lpstr>
      <vt:lpstr>DEEP</vt:lpstr>
      <vt:lpstr>PEELING FACTORS</vt:lpstr>
      <vt:lpstr>VEHICLE / PEELING TEXTURE</vt:lpstr>
      <vt:lpstr>CONTRAINDICATIONS</vt:lpstr>
      <vt:lpstr>Presentación de PowerPoint</vt:lpstr>
      <vt:lpstr>CORRECTIVE PEEL DERMIC+</vt:lpstr>
      <vt:lpstr>CORRECTIVE PEEL DERMIC+</vt:lpstr>
      <vt:lpstr>LIGHTENING PEEL DERMIC+</vt:lpstr>
      <vt:lpstr>LIGHTENING PEEL DERMIC+</vt:lpstr>
      <vt:lpstr>PURIFYING PEEL DERMIC+</vt:lpstr>
      <vt:lpstr>PURIFYING PEEL DERMIC+</vt:lpstr>
      <vt:lpstr>INTENSIFIER SUPREME</vt:lpstr>
      <vt:lpstr>INTENSIFIER SUPREME</vt:lpstr>
      <vt:lpstr>INTENSIFIER SUPREME</vt:lpstr>
      <vt:lpstr>retinol</vt:lpstr>
      <vt:lpstr>POST-TREATMENT</vt:lpstr>
      <vt:lpstr>MODE OF EMPLOYMENT</vt:lpstr>
      <vt:lpstr>IN VIVO TEST</vt:lpstr>
      <vt:lpstr>IN VIVO TEST</vt:lpstr>
      <vt:lpstr>IN VIVO 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ATACHE SCIENTIFIC COSMETIC</dc:title>
  <dc:creator>CMB</dc:creator>
  <cp:lastModifiedBy>Lorena Martinez</cp:lastModifiedBy>
  <cp:revision>109</cp:revision>
  <dcterms:created xsi:type="dcterms:W3CDTF">2017-02-13T07:45:47Z</dcterms:created>
  <dcterms:modified xsi:type="dcterms:W3CDTF">2024-01-31T16:52:03Z</dcterms:modified>
</cp:coreProperties>
</file>