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14" r:id="rId2"/>
    <p:sldId id="438" r:id="rId3"/>
    <p:sldId id="439" r:id="rId4"/>
    <p:sldId id="452" r:id="rId5"/>
    <p:sldId id="453" r:id="rId6"/>
    <p:sldId id="454" r:id="rId7"/>
    <p:sldId id="419" r:id="rId8"/>
    <p:sldId id="455" r:id="rId9"/>
    <p:sldId id="456" r:id="rId10"/>
    <p:sldId id="457" r:id="rId11"/>
    <p:sldId id="443" r:id="rId12"/>
    <p:sldId id="458" r:id="rId13"/>
    <p:sldId id="445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37" r:id="rId24"/>
    <p:sldId id="397" r:id="rId25"/>
    <p:sldId id="392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2724"/>
    <a:srgbClr val="AC2214"/>
    <a:srgbClr val="A51B1B"/>
    <a:srgbClr val="953F2B"/>
    <a:srgbClr val="884738"/>
    <a:srgbClr val="33CCCC"/>
    <a:srgbClr val="000000"/>
    <a:srgbClr val="AE7064"/>
    <a:srgbClr val="FF5050"/>
    <a:srgbClr val="829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25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A20F1-D0E7-413A-92FF-D9A89034E3CE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407C-3FEC-4288-87F7-7992A2C686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07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407C-3FEC-4288-87F7-7992A2C686F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94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407C-3FEC-4288-87F7-7992A2C686F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03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D407C-3FEC-4288-87F7-7992A2C686F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3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36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1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54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0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62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20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65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18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41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55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66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91D7-8F67-4E0A-A7D6-E97BA79FF372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8C7F-87A7-4B10-9F87-76F2C393D9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43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5301" y="2264037"/>
            <a:ext cx="4025900" cy="1537392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>
                <a:latin typeface="TT Commons Light" panose="02000506030000020003" pitchFamily="50" charset="0"/>
              </a:rPr>
              <a:t>TXA EXO</a:t>
            </a:r>
            <a:r>
              <a:rPr lang="es-ES" dirty="0" smtClean="0">
                <a:latin typeface="TT Commons Light" panose="02000506030000020003" pitchFamily="50" charset="0"/>
              </a:rPr>
              <a:t/>
            </a:r>
            <a:br>
              <a:rPr lang="es-ES" dirty="0" smtClean="0">
                <a:latin typeface="TT Commons Light" panose="02000506030000020003" pitchFamily="50" charset="0"/>
              </a:rPr>
            </a:br>
            <a:r>
              <a:rPr lang="es-ES" dirty="0" err="1" smtClean="0">
                <a:latin typeface="TT Commons Light" panose="02000506030000020003" pitchFamily="50" charset="0"/>
              </a:rPr>
              <a:t>Serum</a:t>
            </a:r>
            <a:r>
              <a:rPr lang="es-ES" dirty="0" smtClean="0">
                <a:latin typeface="TT Commons Light" panose="02000506030000020003" pitchFamily="50" charset="0"/>
              </a:rPr>
              <a:t> DP3</a:t>
            </a:r>
            <a:endParaRPr lang="es-ES" dirty="0">
              <a:latin typeface="TT Commons Light" panose="02000506030000020003" pitchFamily="50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2" y="195555"/>
            <a:ext cx="1204718" cy="361120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-296333" y="3979333"/>
            <a:ext cx="1922910" cy="9155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915301" y="4250581"/>
            <a:ext cx="440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1F2937"/>
                </a:solidFill>
                <a:latin typeface="TT Commons Light" panose="02000506030000020003" pitchFamily="50" charset="0"/>
              </a:rPr>
              <a:t>Tratamiento</a:t>
            </a:r>
            <a:r>
              <a:rPr lang="en-US" dirty="0">
                <a:solidFill>
                  <a:srgbClr val="1F2937"/>
                </a:solidFill>
                <a:latin typeface="TT Commons Light" panose="02000506030000020003" pitchFamily="50" charset="0"/>
              </a:rPr>
              <a:t> </a:t>
            </a:r>
            <a:r>
              <a:rPr lang="en-US" dirty="0" err="1">
                <a:solidFill>
                  <a:srgbClr val="1F2937"/>
                </a:solidFill>
                <a:latin typeface="TT Commons Light" panose="02000506030000020003" pitchFamily="50" charset="0"/>
              </a:rPr>
              <a:t>intensivo</a:t>
            </a:r>
            <a:r>
              <a:rPr lang="en-US" dirty="0">
                <a:solidFill>
                  <a:srgbClr val="1F2937"/>
                </a:solidFill>
                <a:latin typeface="TT Commons Light" panose="02000506030000020003" pitchFamily="50" charset="0"/>
              </a:rPr>
              <a:t> </a:t>
            </a:r>
            <a:r>
              <a:rPr lang="en-US" dirty="0" err="1">
                <a:solidFill>
                  <a:srgbClr val="1F2937"/>
                </a:solidFill>
                <a:latin typeface="TT Commons Light" panose="02000506030000020003" pitchFamily="50" charset="0"/>
              </a:rPr>
              <a:t>despigmentante</a:t>
            </a:r>
            <a:r>
              <a:rPr lang="en-US" dirty="0">
                <a:solidFill>
                  <a:srgbClr val="1F2937"/>
                </a:solidFill>
                <a:latin typeface="TT Commons Light" panose="02000506030000020003" pitchFamily="50" charset="0"/>
              </a:rPr>
              <a:t> con </a:t>
            </a:r>
            <a:r>
              <a:rPr lang="en-US" dirty="0" err="1">
                <a:solidFill>
                  <a:srgbClr val="1F2937"/>
                </a:solidFill>
                <a:latin typeface="TT Commons Light" panose="02000506030000020003" pitchFamily="50" charset="0"/>
              </a:rPr>
              <a:t>exosomas</a:t>
            </a:r>
            <a:r>
              <a:rPr lang="en-US" dirty="0">
                <a:solidFill>
                  <a:srgbClr val="1F2937"/>
                </a:solidFill>
                <a:latin typeface="TT Commons Light" panose="02000506030000020003" pitchFamily="50" charset="0"/>
              </a:rPr>
              <a:t> </a:t>
            </a:r>
            <a:r>
              <a:rPr lang="en-US" dirty="0" err="1">
                <a:solidFill>
                  <a:srgbClr val="1F2937"/>
                </a:solidFill>
                <a:latin typeface="TT Commons Light" panose="02000506030000020003" pitchFamily="50" charset="0"/>
              </a:rPr>
              <a:t>biomiméticos</a:t>
            </a:r>
            <a:endParaRPr lang="es-ES" dirty="0">
              <a:solidFill>
                <a:srgbClr val="1F2937"/>
              </a:solidFill>
              <a:latin typeface="TT Commons Light" panose="02000506030000020003" pitchFamily="50" charset="0"/>
            </a:endParaRPr>
          </a:p>
        </p:txBody>
      </p:sp>
      <p:sp>
        <p:nvSpPr>
          <p:cNvPr id="11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312942" y="6348634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400" b="1" spc="600" dirty="0" err="1" smtClean="0">
                <a:solidFill>
                  <a:srgbClr val="9C2724"/>
                </a:solidFill>
                <a:latin typeface="Bebas Neue Light" panose="00000500000000000000" pitchFamily="50" charset="0"/>
              </a:rPr>
              <a:t>Despigmen</a:t>
            </a:r>
            <a:r>
              <a:rPr lang="es-ES" sz="1400" b="1" spc="600" dirty="0" smtClean="0">
                <a:solidFill>
                  <a:srgbClr val="9C2724"/>
                </a:solidFill>
                <a:latin typeface="Bebas Neue Light" panose="00000500000000000000" pitchFamily="50" charset="0"/>
              </a:rPr>
              <a:t> p3</a:t>
            </a:r>
            <a:endParaRPr lang="es-ES" sz="1400" b="1" spc="600" dirty="0">
              <a:solidFill>
                <a:srgbClr val="9C2724"/>
              </a:solidFill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V="1">
            <a:off x="1000606" y="4392489"/>
            <a:ext cx="10478662" cy="30543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55"/>
          <p:cNvSpPr/>
          <p:nvPr/>
        </p:nvSpPr>
        <p:spPr>
          <a:xfrm>
            <a:off x="1732277" y="3983816"/>
            <a:ext cx="8367759" cy="78717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2542201" y="2950859"/>
            <a:ext cx="8938476" cy="3016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335532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Ácido</a:t>
            </a:r>
            <a:r>
              <a:rPr kumimoji="0" lang="es-ES" sz="2800" b="1" i="0" u="none" strike="noStrike" kern="1200" cap="none" spc="60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</a:t>
            </a:r>
            <a:r>
              <a:rPr kumimoji="0" lang="es-ES" sz="2800" b="1" i="0" u="none" strike="noStrike" kern="1200" cap="none" spc="60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tranexámico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8092442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No actúa inhibiendo directamente la </a:t>
            </a:r>
            <a:r>
              <a:rPr lang="es-ES" dirty="0" err="1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tirosinasa</a:t>
            </a:r>
            <a:r>
              <a:rPr lang="es-ES" dirty="0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. Actúa antes: sobre la señal que la activa.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711200" y="1313002"/>
            <a:ext cx="0" cy="304978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519594" y="2078161"/>
            <a:ext cx="2490282" cy="16908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252662" y="2306588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Modula la comunicación entre queratinocitos y </a:t>
            </a:r>
            <a:r>
              <a:rPr lang="es-ES" sz="2000" dirty="0" err="1" smtClean="0">
                <a:solidFill>
                  <a:schemeClr val="bg1"/>
                </a:solidFill>
                <a:latin typeface="TT Commons Medium" panose="02000806030000020004" pitchFamily="2" charset="0"/>
              </a:rPr>
              <a:t>melanocitos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144390" y="2078161"/>
            <a:ext cx="2490282" cy="1690844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/>
          <p:cNvSpPr/>
          <p:nvPr/>
        </p:nvSpPr>
        <p:spPr>
          <a:xfrm>
            <a:off x="5790030" y="2078161"/>
            <a:ext cx="2490282" cy="1690844"/>
          </a:xfrm>
          <a:prstGeom prst="rect">
            <a:avLst/>
          </a:prstGeom>
          <a:solidFill>
            <a:srgbClr val="953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/>
          <p:cNvSpPr/>
          <p:nvPr/>
        </p:nvSpPr>
        <p:spPr>
          <a:xfrm>
            <a:off x="8435670" y="2078161"/>
            <a:ext cx="2490282" cy="1690844"/>
          </a:xfrm>
          <a:prstGeom prst="rect">
            <a:avLst/>
          </a:prstGeom>
          <a:solidFill>
            <a:srgbClr val="88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CuadroTexto 56"/>
          <p:cNvSpPr txBox="1"/>
          <p:nvPr/>
        </p:nvSpPr>
        <p:spPr>
          <a:xfrm>
            <a:off x="5084433" y="4135816"/>
            <a:ext cx="4955443" cy="47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en-US" sz="2400" dirty="0">
              <a:latin typeface="TT Commons DemiBold" panose="02000506030000020004" pitchFamily="50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2848139" y="2307408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Reduce las señales inflamatorias que activan la </a:t>
            </a:r>
            <a:r>
              <a:rPr lang="es-ES" sz="2000" dirty="0" err="1" smtClean="0">
                <a:solidFill>
                  <a:schemeClr val="bg1"/>
                </a:solidFill>
                <a:latin typeface="TT Commons Medium" panose="02000806030000020004" pitchFamily="2" charset="0"/>
              </a:rPr>
              <a:t>melanogénesis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547360" y="2302007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Interfiere en la transferencia de melanina hacia la superficie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8226731" y="2302007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Especialmente eficaz en </a:t>
            </a:r>
            <a:r>
              <a:rPr lang="es-ES" sz="2000" dirty="0" err="1" smtClean="0">
                <a:solidFill>
                  <a:schemeClr val="bg1"/>
                </a:solidFill>
                <a:latin typeface="TT Commons Medium" panose="02000806030000020004" pitchFamily="2" charset="0"/>
              </a:rPr>
              <a:t>melasma</a:t>
            </a:r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, PIH y manchas inflamatorias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1479972" y="2981029"/>
            <a:ext cx="0" cy="141146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2154474" y="4999470"/>
            <a:ext cx="83846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venir LT Std 35 Light" panose="020B0402020203020204" pitchFamily="34" charset="0"/>
              </a:rPr>
              <a:t>Favorece una acción dirigida hacia las capas implicadas en el proceso pigmentario</a:t>
            </a:r>
            <a:r>
              <a:rPr lang="es-ES" sz="2000" dirty="0" smtClean="0">
                <a:latin typeface="Avenir LT Std 35 Light" panose="020B0402020203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venir LT Std 35 Light" panose="020B0402020203020204" pitchFamily="34" charset="0"/>
              </a:rPr>
              <a:t>Mejora la biodisponibilidad del activo</a:t>
            </a:r>
            <a:r>
              <a:rPr lang="es-ES" sz="2000" dirty="0" smtClean="0">
                <a:latin typeface="Avenir LT Std 35 Light" panose="020B0402020203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venir LT Std 35 Light" panose="020B0402020203020204" pitchFamily="34" charset="0"/>
              </a:rPr>
              <a:t>Contribuye a mejorar la tolerancia en rutinas progresivas, incluso en pieles sensibles.</a:t>
            </a: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2542201" y="5150296"/>
            <a:ext cx="0" cy="97685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000606" y="4423032"/>
            <a:ext cx="0" cy="1215694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1000606" y="5638725"/>
            <a:ext cx="1541595" cy="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ítulo 1"/>
          <p:cNvSpPr txBox="1">
            <a:spLocks/>
          </p:cNvSpPr>
          <p:nvPr/>
        </p:nvSpPr>
        <p:spPr>
          <a:xfrm>
            <a:off x="1967163" y="4016449"/>
            <a:ext cx="7536048" cy="730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El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exosoma</a:t>
            </a:r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biomimético</a:t>
            </a:r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>
                <a:latin typeface="TT Commons DemiBold" panose="02000506030000020004" pitchFamily="50" charset="0"/>
              </a:rPr>
              <a:t>favorece una </a:t>
            </a:r>
            <a:r>
              <a:rPr lang="es-ES" sz="2400" dirty="0" smtClean="0">
                <a:latin typeface="TT Commons DemiBold" panose="02000506030000020004" pitchFamily="50" charset="0"/>
              </a:rPr>
              <a:t>entrega</a:t>
            </a:r>
          </a:p>
          <a:p>
            <a:r>
              <a:rPr lang="es-ES" sz="2400" dirty="0" smtClean="0">
                <a:latin typeface="TT Commons DemiBold" panose="02000506030000020004" pitchFamily="50" charset="0"/>
              </a:rPr>
              <a:t>más </a:t>
            </a:r>
            <a:r>
              <a:rPr lang="es-ES" sz="2400" dirty="0">
                <a:latin typeface="TT Commons DemiBold" panose="02000506030000020004" pitchFamily="50" charset="0"/>
              </a:rPr>
              <a:t>precisa del activo.</a:t>
            </a:r>
            <a:endParaRPr lang="en-US" sz="2400" dirty="0">
              <a:latin typeface="TT Commons DemiBold" panose="02000506030000020004" pitchFamily="50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Modulación de la vía inflamatoria sin irritación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V="1">
            <a:off x="1000606" y="4392489"/>
            <a:ext cx="10478662" cy="30543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55"/>
          <p:cNvSpPr/>
          <p:nvPr/>
        </p:nvSpPr>
        <p:spPr>
          <a:xfrm>
            <a:off x="1732277" y="3983816"/>
            <a:ext cx="8367759" cy="78717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2542201" y="2950859"/>
            <a:ext cx="8938476" cy="3016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335532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Ácido</a:t>
            </a:r>
            <a:r>
              <a:rPr kumimoji="0" lang="es-ES" sz="2800" b="1" i="0" u="none" strike="noStrike" kern="1200" cap="none" spc="60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</a:t>
            </a:r>
            <a:r>
              <a:rPr kumimoji="0" lang="es-ES" sz="2800" b="1" i="0" u="none" strike="noStrike" kern="1200" cap="none" spc="60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kójico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8092442" cy="36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Bloquea la síntesis de melanina desde su origen enzimático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711200" y="1313002"/>
            <a:ext cx="0" cy="304978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519594" y="2078161"/>
            <a:ext cx="2490282" cy="1690844"/>
          </a:xfrm>
          <a:prstGeom prst="rect">
            <a:avLst/>
          </a:prstGeom>
          <a:solidFill>
            <a:srgbClr val="88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252662" y="2450969"/>
            <a:ext cx="2699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Quelación</a:t>
            </a:r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 del cobre en el sitio activo de la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tirosinasa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144390" y="2078161"/>
            <a:ext cx="2490282" cy="1690844"/>
          </a:xfrm>
          <a:prstGeom prst="rect">
            <a:avLst/>
          </a:prstGeom>
          <a:solidFill>
            <a:srgbClr val="953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/>
          <p:cNvSpPr/>
          <p:nvPr/>
        </p:nvSpPr>
        <p:spPr>
          <a:xfrm>
            <a:off x="5790030" y="2078161"/>
            <a:ext cx="2490282" cy="1690844"/>
          </a:xfrm>
          <a:prstGeom prst="rect">
            <a:avLst/>
          </a:prstGeom>
          <a:solidFill>
            <a:srgbClr val="A5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/>
          <p:cNvSpPr/>
          <p:nvPr/>
        </p:nvSpPr>
        <p:spPr>
          <a:xfrm>
            <a:off x="8435670" y="2078161"/>
            <a:ext cx="2490282" cy="16908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58"/>
          <p:cNvSpPr/>
          <p:nvPr/>
        </p:nvSpPr>
        <p:spPr>
          <a:xfrm>
            <a:off x="2848139" y="2451789"/>
            <a:ext cx="2699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Bloqueo directo de la síntesis de melanina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5547360" y="2446388"/>
            <a:ext cx="2699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Actividad antioxidante frente a radicales libres UV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8226731" y="2399253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Apoyo en rutinas para manchas solares,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melasma</a:t>
            </a:r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 y </a:t>
            </a:r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PIH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1479972" y="2981029"/>
            <a:ext cx="0" cy="141146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ítulo 1"/>
          <p:cNvSpPr txBox="1">
            <a:spLocks/>
          </p:cNvSpPr>
          <p:nvPr/>
        </p:nvSpPr>
        <p:spPr>
          <a:xfrm>
            <a:off x="1771403" y="4076161"/>
            <a:ext cx="8328633" cy="660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El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exosoma</a:t>
            </a:r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biomimético</a:t>
            </a:r>
            <a:r>
              <a:rPr lang="es-ES" sz="2400" dirty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>
                <a:latin typeface="TT Commons DemiBold" panose="02000506030000020004" pitchFamily="50" charset="0"/>
              </a:rPr>
              <a:t>ayuda a proteger el activo y a favorecer su </a:t>
            </a:r>
            <a:r>
              <a:rPr lang="es-ES" sz="2400" dirty="0" smtClean="0">
                <a:latin typeface="TT Commons DemiBold" panose="02000506030000020004" pitchFamily="50" charset="0"/>
              </a:rPr>
              <a:t>depósito en </a:t>
            </a:r>
            <a:r>
              <a:rPr lang="es-ES" sz="2400" dirty="0">
                <a:latin typeface="TT Commons DemiBold" panose="02000506030000020004" pitchFamily="50" charset="0"/>
              </a:rPr>
              <a:t>capas cutáneas clave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54474" y="5306712"/>
            <a:ext cx="8494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Avenir LT Std 35 Light" panose="020B0402020203020204" pitchFamily="34" charset="0"/>
              </a:rPr>
              <a:t>×1,24 </a:t>
            </a:r>
            <a:r>
              <a:rPr lang="es-ES" sz="2000" dirty="0">
                <a:latin typeface="Avenir LT Std 35 Light" panose="020B0402020203020204" pitchFamily="34" charset="0"/>
              </a:rPr>
              <a:t>más activo en estrato </a:t>
            </a:r>
            <a:r>
              <a:rPr lang="es-ES" sz="2000" dirty="0" smtClean="0">
                <a:latin typeface="Avenir LT Std 35 Light" panose="020B0402020203020204" pitchFamily="34" charset="0"/>
              </a:rPr>
              <a:t>córneo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Avenir LT Std 35 Light" panose="020B0402020203020204" pitchFamily="34" charset="0"/>
              </a:rPr>
              <a:t>×8,25 </a:t>
            </a:r>
            <a:r>
              <a:rPr lang="es-ES" sz="2000" dirty="0">
                <a:latin typeface="Avenir LT Std 35 Light" panose="020B0402020203020204" pitchFamily="34" charset="0"/>
              </a:rPr>
              <a:t>más activo en estrato </a:t>
            </a:r>
            <a:r>
              <a:rPr lang="es-ES" sz="2000" dirty="0" smtClean="0">
                <a:latin typeface="Avenir LT Std 35 Light" panose="020B0402020203020204" pitchFamily="34" charset="0"/>
              </a:rPr>
              <a:t>basal</a:t>
            </a:r>
            <a:endParaRPr lang="es-ES" sz="2000" dirty="0">
              <a:latin typeface="Avenir LT Std 35 Light" panose="020B0402020203020204" pitchFamily="34" charset="0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2542201" y="5150296"/>
            <a:ext cx="0" cy="97685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000606" y="4423032"/>
            <a:ext cx="0" cy="1215694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1000606" y="5638725"/>
            <a:ext cx="1541595" cy="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507561" y="6463182"/>
            <a:ext cx="11206249" cy="361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Fuente: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Depigmentation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Efficacy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Study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— Free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Kojic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Acid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vs. DDS-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Kojic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Explantes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piel humana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fototipo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III. Los valores del gráfico son aproximaciones proporcionales a los datos publicados del estudio. Los estudios corresponden al ingrediente activo, no al producto acabado TXA EXO </a:t>
            </a:r>
            <a:r>
              <a:rPr lang="es-ES" sz="800" i="1" dirty="0" err="1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Serum</a:t>
            </a:r>
            <a:r>
              <a:rPr lang="es-ES" sz="800" i="1" dirty="0" smtClean="0">
                <a:solidFill>
                  <a:srgbClr val="AAAAA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DP3.</a:t>
            </a:r>
            <a:endParaRPr lang="en-US" dirty="0">
              <a:latin typeface="TT Commons Light" panose="02000506030000020003" pitchFamily="50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Inhibición directa de la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tirosinasa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V="1">
            <a:off x="1000606" y="4392489"/>
            <a:ext cx="10478662" cy="30543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55"/>
          <p:cNvSpPr/>
          <p:nvPr/>
        </p:nvSpPr>
        <p:spPr>
          <a:xfrm>
            <a:off x="1732277" y="3983816"/>
            <a:ext cx="8367759" cy="78717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2542201" y="2950859"/>
            <a:ext cx="8938476" cy="3016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335532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niacinamida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8092442" cy="36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Actúa en la fase final: impide que la melanina llegue a la superficie.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711200" y="1313002"/>
            <a:ext cx="0" cy="304978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519594" y="2078161"/>
            <a:ext cx="2490282" cy="16908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252662" y="2306588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Bloquea la transferencia de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melanosomas</a:t>
            </a:r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 a queratinocitos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3144390" y="2078161"/>
            <a:ext cx="2490282" cy="1690844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/>
          <p:cNvSpPr/>
          <p:nvPr/>
        </p:nvSpPr>
        <p:spPr>
          <a:xfrm>
            <a:off x="5790030" y="2078161"/>
            <a:ext cx="2490282" cy="1690844"/>
          </a:xfrm>
          <a:prstGeom prst="rect">
            <a:avLst/>
          </a:prstGeom>
          <a:solidFill>
            <a:srgbClr val="953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/>
          <p:cNvSpPr/>
          <p:nvPr/>
        </p:nvSpPr>
        <p:spPr>
          <a:xfrm>
            <a:off x="8435670" y="2078161"/>
            <a:ext cx="2490282" cy="1690844"/>
          </a:xfrm>
          <a:prstGeom prst="rect">
            <a:avLst/>
          </a:prstGeom>
          <a:solidFill>
            <a:srgbClr val="88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58"/>
          <p:cNvSpPr/>
          <p:nvPr/>
        </p:nvSpPr>
        <p:spPr>
          <a:xfrm>
            <a:off x="2848139" y="2307408"/>
            <a:ext cx="2699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Inhibición indirecta de la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tirosinasa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547360" y="2302007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Reduce la reactividad cutánea — efecto antiinflamatorio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8226731" y="2302007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Fortalece la barrera — aumenta la producción de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ceramidas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1479972" y="2981029"/>
            <a:ext cx="0" cy="141146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2154474" y="4990040"/>
            <a:ext cx="99612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Avenir LT Std 35 Light" panose="020B0402020203020204" pitchFamily="34" charset="0"/>
              </a:rPr>
              <a:t>Indicada en pieles sensibles </a:t>
            </a:r>
            <a:r>
              <a:rPr lang="es-ES" sz="2000" dirty="0">
                <a:latin typeface="Avenir LT Std 35 Light" panose="020B0402020203020204" pitchFamily="34" charset="0"/>
              </a:rPr>
              <a:t>y en combinación con </a:t>
            </a:r>
            <a:r>
              <a:rPr lang="es-ES" sz="2000" dirty="0" err="1">
                <a:latin typeface="Avenir LT Std 35 Light" panose="020B0402020203020204" pitchFamily="34" charset="0"/>
              </a:rPr>
              <a:t>retinol</a:t>
            </a:r>
            <a:r>
              <a:rPr lang="es-ES" sz="2000" dirty="0" smtClean="0">
                <a:latin typeface="Avenir LT Std 35 Light" panose="020B0402020203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latin typeface="Avenir LT Std 35 Light" panose="020B0402020203020204" pitchFamily="34" charset="0"/>
              </a:rPr>
              <a:t>Seboregulador</a:t>
            </a:r>
            <a:r>
              <a:rPr lang="es-ES" sz="2000" b="1" dirty="0" smtClean="0">
                <a:latin typeface="Avenir LT Std 35 Light" panose="020B0402020203020204" pitchFamily="34" charset="0"/>
              </a:rPr>
              <a:t>:</a:t>
            </a:r>
            <a:r>
              <a:rPr lang="es-ES" sz="2000" dirty="0">
                <a:latin typeface="Avenir LT Std 35 Light" panose="020B0402020203020204" pitchFamily="34" charset="0"/>
              </a:rPr>
              <a:t> Contribuye al equilibrio sebáceo</a:t>
            </a:r>
            <a:r>
              <a:rPr lang="es-ES" sz="2000" dirty="0" smtClean="0">
                <a:latin typeface="Avenir LT Std 35 Light" panose="020B0402020203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Avenir LT Std 35 Light" panose="020B0402020203020204" pitchFamily="34" charset="0"/>
              </a:rPr>
              <a:t>Indicación</a:t>
            </a:r>
            <a:r>
              <a:rPr lang="es-ES" sz="2000" dirty="0">
                <a:latin typeface="Avenir LT Std 35 Light" panose="020B0402020203020204" pitchFamily="34" charset="0"/>
              </a:rPr>
              <a:t>: </a:t>
            </a:r>
            <a:r>
              <a:rPr lang="es-ES" sz="2000" dirty="0" smtClean="0">
                <a:latin typeface="Avenir LT Std 35 Light" panose="020B0402020203020204" pitchFamily="34" charset="0"/>
              </a:rPr>
              <a:t>rutinas </a:t>
            </a:r>
            <a:r>
              <a:rPr lang="es-ES" sz="2000" dirty="0">
                <a:latin typeface="Avenir LT Std 35 Light" panose="020B0402020203020204" pitchFamily="34" charset="0"/>
              </a:rPr>
              <a:t>para </a:t>
            </a:r>
            <a:r>
              <a:rPr lang="es-ES" sz="2000" dirty="0" err="1">
                <a:latin typeface="Avenir LT Std 35 Light" panose="020B0402020203020204" pitchFamily="34" charset="0"/>
              </a:rPr>
              <a:t>melasma</a:t>
            </a:r>
            <a:r>
              <a:rPr lang="es-ES" sz="2000" dirty="0">
                <a:latin typeface="Avenir LT Std 35 Light" panose="020B0402020203020204" pitchFamily="34" charset="0"/>
              </a:rPr>
              <a:t>, PIH, tono irregular y pieles sensibles en tratamientos intensivos.</a:t>
            </a: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2542201" y="5150296"/>
            <a:ext cx="0" cy="97685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000606" y="4423032"/>
            <a:ext cx="0" cy="1215694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1000606" y="5638725"/>
            <a:ext cx="1541595" cy="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1771403" y="4076161"/>
            <a:ext cx="8328633" cy="660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El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exosoma</a:t>
            </a:r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biomimético</a:t>
            </a:r>
            <a:r>
              <a:rPr lang="es-ES" sz="2400" dirty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>
                <a:latin typeface="TT Commons DemiBold" panose="02000506030000020004" pitchFamily="50" charset="0"/>
              </a:rPr>
              <a:t>favorece la entrega del activo en zonas clave de interacción </a:t>
            </a:r>
            <a:r>
              <a:rPr lang="es-ES" sz="2400" dirty="0" err="1" smtClean="0">
                <a:latin typeface="TT Commons DemiBold" panose="02000506030000020004" pitchFamily="50" charset="0"/>
              </a:rPr>
              <a:t>melanocito</a:t>
            </a:r>
            <a:r>
              <a:rPr lang="es-ES" sz="2400" dirty="0" smtClean="0">
                <a:latin typeface="TT Commons DemiBold" panose="02000506030000020004" pitchFamily="50" charset="0"/>
              </a:rPr>
              <a:t>-queratinocito</a:t>
            </a:r>
            <a:endParaRPr lang="es-ES" sz="2400" dirty="0">
              <a:latin typeface="TT Commons DemiBold" panose="02000506030000020004" pitchFamily="50" charset="0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Bloqueo de la transferencia de melanina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157107" y="5058648"/>
            <a:ext cx="97086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latin typeface="Avenir LT Std 35 Light" panose="020B0402020203020204" pitchFamily="34" charset="0"/>
              </a:rPr>
              <a:t>Pieles sensibles</a:t>
            </a:r>
            <a:r>
              <a:rPr lang="es-ES" dirty="0">
                <a:latin typeface="Avenir LT Std 35 Light" panose="020B0402020203020204" pitchFamily="34" charset="0"/>
              </a:rPr>
              <a:t>: ayuda a calmar la reactividad y mejora la tolerancia de la </a:t>
            </a:r>
            <a:r>
              <a:rPr lang="es-ES" dirty="0" smtClean="0">
                <a:latin typeface="Avenir LT Std 35 Light" panose="020B0402020203020204" pitchFamily="34" charset="0"/>
              </a:rPr>
              <a:t>fórmula.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latin typeface="Avenir LT Std 35 Light" panose="020B0402020203020204" pitchFamily="34" charset="0"/>
              </a:rPr>
              <a:t>PIH e inflamación</a:t>
            </a:r>
            <a:r>
              <a:rPr lang="es-ES" dirty="0">
                <a:latin typeface="Avenir LT Std 35 Light" panose="020B0402020203020204" pitchFamily="34" charset="0"/>
              </a:rPr>
              <a:t>: contribuye a reducir la señal inflamatoria asociada a la </a:t>
            </a:r>
            <a:r>
              <a:rPr lang="es-ES" dirty="0" err="1">
                <a:latin typeface="Avenir LT Std 35 Light" panose="020B0402020203020204" pitchFamily="34" charset="0"/>
              </a:rPr>
              <a:t>hiperpigmentación</a:t>
            </a:r>
            <a:r>
              <a:rPr lang="es-ES" dirty="0">
                <a:latin typeface="Avenir LT Std 35 Light" panose="020B0402020203020204" pitchFamily="34" charset="0"/>
              </a:rPr>
              <a:t> </a:t>
            </a:r>
            <a:r>
              <a:rPr lang="es-ES" dirty="0" err="1">
                <a:latin typeface="Avenir LT Std 35 Light" panose="020B0402020203020204" pitchFamily="34" charset="0"/>
              </a:rPr>
              <a:t>postinflamatoria</a:t>
            </a:r>
            <a:r>
              <a:rPr lang="es-ES" dirty="0">
                <a:latin typeface="Avenir LT Std 35 Light" panose="020B0402020203020204" pitchFamily="34" charset="0"/>
              </a:rPr>
              <a:t>.</a:t>
            </a:r>
            <a:endParaRPr lang="es-ES" dirty="0" smtClean="0">
              <a:latin typeface="Avenir LT Std 35 Light" panose="020B0402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 err="1" smtClean="0">
                <a:latin typeface="Avenir LT Std 35 Light" panose="020B0402020203020204" pitchFamily="34" charset="0"/>
              </a:rPr>
              <a:t>Melasma</a:t>
            </a:r>
            <a:r>
              <a:rPr lang="es-ES" b="1" dirty="0" smtClean="0">
                <a:latin typeface="Avenir LT Std 35 Light" panose="020B0402020203020204" pitchFamily="34" charset="0"/>
              </a:rPr>
              <a:t> inflamatorio</a:t>
            </a:r>
            <a:r>
              <a:rPr lang="es-ES" dirty="0" smtClean="0">
                <a:latin typeface="Avenir LT Std 35 Light" panose="020B0402020203020204" pitchFamily="34" charset="0"/>
              </a:rPr>
              <a:t>: actúa </a:t>
            </a:r>
            <a:r>
              <a:rPr lang="es-ES" dirty="0">
                <a:latin typeface="Avenir LT Std 35 Light" panose="020B0402020203020204" pitchFamily="34" charset="0"/>
              </a:rPr>
              <a:t>sobre la inflamación antes de que active la respuesta pigmentaria.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V="1">
            <a:off x="1000606" y="4392489"/>
            <a:ext cx="10478662" cy="30543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ángulo 55"/>
          <p:cNvSpPr/>
          <p:nvPr/>
        </p:nvSpPr>
        <p:spPr>
          <a:xfrm>
            <a:off x="1732277" y="3983816"/>
            <a:ext cx="8367759" cy="78717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2542201" y="2950859"/>
            <a:ext cx="8938476" cy="3016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335532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Extracto</a:t>
            </a:r>
            <a:r>
              <a:rPr kumimoji="0" lang="es-ES" sz="2800" b="1" i="0" u="none" strike="noStrike" kern="1200" cap="none" spc="60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de regaliz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8092442" cy="36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Bloquea la síntesis de melanina desde su origen enzimático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711200" y="1313002"/>
            <a:ext cx="0" cy="304978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519594" y="2078161"/>
            <a:ext cx="2490282" cy="1690844"/>
          </a:xfrm>
          <a:prstGeom prst="rect">
            <a:avLst/>
          </a:prstGeom>
          <a:solidFill>
            <a:srgbClr val="88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252662" y="2450969"/>
            <a:ext cx="2699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Inhibidor </a:t>
            </a:r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de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tirosinasa</a:t>
            </a:r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 de origen vegetal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3144390" y="2078161"/>
            <a:ext cx="2490282" cy="1690844"/>
          </a:xfrm>
          <a:prstGeom prst="rect">
            <a:avLst/>
          </a:prstGeom>
          <a:solidFill>
            <a:srgbClr val="953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53"/>
          <p:cNvSpPr/>
          <p:nvPr/>
        </p:nvSpPr>
        <p:spPr>
          <a:xfrm>
            <a:off x="5790030" y="2078161"/>
            <a:ext cx="2490282" cy="1690844"/>
          </a:xfrm>
          <a:prstGeom prst="rect">
            <a:avLst/>
          </a:prstGeom>
          <a:solidFill>
            <a:srgbClr val="A5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/>
          <p:cNvSpPr/>
          <p:nvPr/>
        </p:nvSpPr>
        <p:spPr>
          <a:xfrm>
            <a:off x="8435670" y="2078161"/>
            <a:ext cx="2490282" cy="16908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58"/>
          <p:cNvSpPr/>
          <p:nvPr/>
        </p:nvSpPr>
        <p:spPr>
          <a:xfrm>
            <a:off x="2848139" y="2295989"/>
            <a:ext cx="2699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Acción antiinflamatoria — reduce mediadores </a:t>
            </a:r>
            <a:r>
              <a:rPr lang="es-ES" sz="20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melanogénicos</a:t>
            </a:r>
            <a:endParaRPr lang="es-ES" sz="20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90798" y="2446388"/>
            <a:ext cx="2699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Actividad antioxidante frente a radicales libres UV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8170169" y="2446388"/>
            <a:ext cx="2699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2000" dirty="0">
                <a:solidFill>
                  <a:schemeClr val="bg1"/>
                </a:solidFill>
                <a:latin typeface="TT Commons Medium" panose="02000806030000020004" pitchFamily="2" charset="0"/>
              </a:rPr>
              <a:t>Perfil calmante y de alta tolerancia.</a:t>
            </a: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1479972" y="2981029"/>
            <a:ext cx="0" cy="141146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ítulo 1"/>
          <p:cNvSpPr txBox="1">
            <a:spLocks/>
          </p:cNvSpPr>
          <p:nvPr/>
        </p:nvSpPr>
        <p:spPr>
          <a:xfrm>
            <a:off x="1771403" y="4076161"/>
            <a:ext cx="8328633" cy="660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El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exosoma</a:t>
            </a:r>
            <a:r>
              <a:rPr lang="es-ES" sz="24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biomimético</a:t>
            </a:r>
            <a:r>
              <a:rPr lang="es-ES" sz="2400" dirty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400" dirty="0">
                <a:latin typeface="TT Commons DemiBold" panose="02000506030000020004" pitchFamily="50" charset="0"/>
              </a:rPr>
              <a:t>favorece la entrega dirigida de </a:t>
            </a:r>
            <a:r>
              <a:rPr lang="es-ES" sz="2400" dirty="0" err="1">
                <a:latin typeface="TT Commons DemiBold" panose="02000506030000020004" pitchFamily="50" charset="0"/>
              </a:rPr>
              <a:t>glabridina</a:t>
            </a:r>
            <a:r>
              <a:rPr lang="es-ES" sz="2400" dirty="0">
                <a:latin typeface="TT Commons DemiBold" panose="02000506030000020004" pitchFamily="50" charset="0"/>
              </a:rPr>
              <a:t> hacia las capas implicadas en la </a:t>
            </a:r>
            <a:r>
              <a:rPr lang="es-ES" sz="2400" dirty="0" smtClean="0">
                <a:latin typeface="TT Commons DemiBold" panose="02000506030000020004" pitchFamily="50" charset="0"/>
              </a:rPr>
              <a:t>pigmentación</a:t>
            </a:r>
            <a:endParaRPr lang="es-ES" sz="2400" dirty="0">
              <a:latin typeface="TT Commons DemiBold" panose="02000506030000020004" pitchFamily="50" charset="0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2542201" y="5150296"/>
            <a:ext cx="0" cy="97685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1000606" y="4423032"/>
            <a:ext cx="0" cy="1215694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1000606" y="5638725"/>
            <a:ext cx="1541595" cy="0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Inhibición directa de la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tirosonasa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ipse 42"/>
          <p:cNvSpPr/>
          <p:nvPr/>
        </p:nvSpPr>
        <p:spPr>
          <a:xfrm>
            <a:off x="10767822" y="1800158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Elipse 41"/>
          <p:cNvSpPr/>
          <p:nvPr/>
        </p:nvSpPr>
        <p:spPr>
          <a:xfrm>
            <a:off x="8645296" y="2291127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Elipse 40"/>
          <p:cNvSpPr/>
          <p:nvPr/>
        </p:nvSpPr>
        <p:spPr>
          <a:xfrm>
            <a:off x="6044116" y="2681407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Elipse 34"/>
          <p:cNvSpPr/>
          <p:nvPr/>
        </p:nvSpPr>
        <p:spPr>
          <a:xfrm>
            <a:off x="2558341" y="2546391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Elipse 29"/>
          <p:cNvSpPr/>
          <p:nvPr/>
        </p:nvSpPr>
        <p:spPr>
          <a:xfrm>
            <a:off x="329491" y="1876947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7" y="1927027"/>
            <a:ext cx="1330421" cy="1406696"/>
          </a:xfrm>
          <a:prstGeom prst="ellipse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62816" y="3495677"/>
            <a:ext cx="2035216" cy="276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Alfa </a:t>
            </a: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arbutina</a:t>
            </a:r>
            <a:endParaRPr lang="en-US" sz="2000" dirty="0" smtClean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liposomada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2D2D2D"/>
              </a:solidFill>
              <a:latin typeface="Avenir LT Std 35 Light" panose="020B0402020203020204" pitchFamily="34" charset="0"/>
              <a:ea typeface="MiSans" pitchFamily="34" charset="-122"/>
              <a:cs typeface="MiSans" pitchFamily="34" charset="-120"/>
            </a:endParaRPr>
          </a:p>
          <a:p>
            <a:endParaRPr lang="es-ES" sz="1400" dirty="0" smtClean="0"/>
          </a:p>
          <a:p>
            <a:endParaRPr lang="es-ES" sz="1400" dirty="0"/>
          </a:p>
          <a:p>
            <a:r>
              <a:rPr lang="es-ES" sz="1400" dirty="0" smtClean="0"/>
              <a:t>Complementa </a:t>
            </a:r>
            <a:r>
              <a:rPr lang="es-ES" sz="1400" dirty="0"/>
              <a:t>el enfoque </a:t>
            </a:r>
            <a:r>
              <a:rPr lang="es-ES" sz="1400" dirty="0" err="1"/>
              <a:t>despigmentante</a:t>
            </a:r>
            <a:r>
              <a:rPr lang="es-ES" sz="1400" dirty="0"/>
              <a:t> de la fórmula y refuerza el trabajo sobre el tono irregular.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669763" y="3495676"/>
            <a:ext cx="1910425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Vitamina</a:t>
            </a:r>
            <a:r>
              <a:rPr lang="en-US" sz="15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c + </a:t>
            </a:r>
            <a:r>
              <a:rPr lang="en-US" sz="15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ferúlico</a:t>
            </a:r>
            <a:r>
              <a:rPr lang="en-US" sz="15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+ </a:t>
            </a:r>
            <a:r>
              <a:rPr lang="en-US" sz="15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glutatión</a:t>
            </a:r>
            <a:r>
              <a:rPr lang="en-US" sz="15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5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liposomados</a:t>
            </a:r>
            <a:endParaRPr lang="en-US" sz="15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2D2D2D"/>
              </a:solidFill>
              <a:latin typeface="Avenir LT Std 35 Light" panose="020B0402020203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r>
              <a:rPr lang="es-ES" sz="1400" dirty="0"/>
              <a:t>Aportan soporte antioxidante y luminosidad, ayudando a proteger la piel frente al estrés oxidativo.</a:t>
            </a:r>
            <a:endParaRPr lang="en-US" sz="1400" dirty="0">
              <a:latin typeface="Avenir LT Std 35 Light" panose="020B0402020203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095314" y="3495676"/>
            <a:ext cx="1910425" cy="286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Retinol</a:t>
            </a:r>
          </a:p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liposomado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2D2D2D"/>
              </a:solidFill>
              <a:latin typeface="Avenir LT Std 35 Light" panose="020B0402020203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endParaRPr lang="es-ES" sz="1400" dirty="0" smtClean="0"/>
          </a:p>
          <a:p>
            <a:pPr>
              <a:lnSpc>
                <a:spcPts val="1800"/>
              </a:lnSpc>
            </a:pPr>
            <a:endParaRPr lang="es-ES" sz="1400" dirty="0"/>
          </a:p>
          <a:p>
            <a:pPr>
              <a:lnSpc>
                <a:spcPts val="1800"/>
              </a:lnSpc>
            </a:pPr>
            <a:r>
              <a:rPr lang="es-ES" sz="1400" dirty="0" smtClean="0"/>
              <a:t>Favorece </a:t>
            </a:r>
            <a:r>
              <a:rPr lang="es-ES" sz="1400" dirty="0"/>
              <a:t>la renovación visible de la piel y ayuda a mejorar la textura y la calidad cutánea.</a:t>
            </a:r>
            <a:endParaRPr lang="en-US" sz="1400" dirty="0">
              <a:latin typeface="Avenir LT Std 35 Light" panose="020B0402020203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645582" y="3495676"/>
            <a:ext cx="1910425" cy="26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Polypodium</a:t>
            </a:r>
            <a:endParaRPr lang="en-US" sz="2000" dirty="0" smtClean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l</a:t>
            </a: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eucotomos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2D2D2D"/>
              </a:solidFill>
              <a:latin typeface="Avenir LT Std 35 Light" panose="020B0402020203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endParaRPr lang="es-ES" sz="1400" dirty="0" smtClean="0"/>
          </a:p>
          <a:p>
            <a:pPr>
              <a:lnSpc>
                <a:spcPts val="1800"/>
              </a:lnSpc>
            </a:pPr>
            <a:endParaRPr lang="es-ES" sz="1400" dirty="0"/>
          </a:p>
          <a:p>
            <a:pPr>
              <a:lnSpc>
                <a:spcPts val="1800"/>
              </a:lnSpc>
            </a:pPr>
            <a:r>
              <a:rPr lang="es-ES" sz="1400" dirty="0" smtClean="0"/>
              <a:t>Aporta </a:t>
            </a:r>
            <a:r>
              <a:rPr lang="es-ES" sz="1400" dirty="0"/>
              <a:t>apoyo antioxidante frente al estrés oxidativo </a:t>
            </a:r>
            <a:r>
              <a:rPr lang="es-ES" sz="1400" dirty="0" err="1" smtClean="0"/>
              <a:t>fotoinducido</a:t>
            </a:r>
            <a:r>
              <a:rPr lang="es-ES" sz="1400" dirty="0" smtClean="0"/>
              <a:t>.</a:t>
            </a:r>
            <a:endParaRPr lang="en-US" sz="1400" dirty="0">
              <a:latin typeface="Avenir LT Std 35 Light" panose="020B0402020203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100600" y="3495675"/>
            <a:ext cx="1910425" cy="286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Ácido</a:t>
            </a:r>
            <a:endParaRPr lang="en-US" sz="2000" dirty="0" smtClean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hialurónico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2D2D2D"/>
              </a:solidFill>
              <a:latin typeface="Avenir LT Std 35 Light" panose="020B0402020203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endParaRPr lang="es-ES" sz="1400" dirty="0" smtClean="0"/>
          </a:p>
          <a:p>
            <a:pPr>
              <a:lnSpc>
                <a:spcPts val="1800"/>
              </a:lnSpc>
            </a:pPr>
            <a:endParaRPr lang="es-ES" sz="1400" dirty="0"/>
          </a:p>
          <a:p>
            <a:pPr>
              <a:lnSpc>
                <a:spcPts val="1800"/>
              </a:lnSpc>
            </a:pPr>
            <a:r>
              <a:rPr lang="es-ES" sz="1400" dirty="0" smtClean="0"/>
              <a:t>Proporciona </a:t>
            </a:r>
            <a:r>
              <a:rPr lang="es-ES" sz="1400" dirty="0"/>
              <a:t>hidratación, confort y soporte de la barrera durante rutinas cosméticas activas.</a:t>
            </a:r>
            <a:endParaRPr lang="en-US" sz="1400" dirty="0">
              <a:latin typeface="Avenir LT Std 35 Light" panose="020B0402020203020204" pitchFamily="34" charset="0"/>
              <a:ea typeface="Helvetica Neue" pitchFamily="34" charset="-122"/>
              <a:cs typeface="Helvetica Neue" pitchFamily="34" charset="-12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10" y="1912849"/>
            <a:ext cx="1329417" cy="1405634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34" y="1918178"/>
            <a:ext cx="1325160" cy="1401133"/>
          </a:xfrm>
          <a:prstGeom prst="ellipse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74" y="1909350"/>
            <a:ext cx="1348770" cy="1406696"/>
          </a:xfrm>
          <a:prstGeom prst="ellipse">
            <a:avLst/>
          </a:prstGeom>
        </p:spPr>
      </p:pic>
      <p:sp>
        <p:nvSpPr>
          <p:cNvPr id="32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smtClean="0">
                <a:solidFill>
                  <a:prstClr val="black"/>
                </a:solidFill>
                <a:latin typeface="Bebas Neue Regular" panose="00000500000000000000" pitchFamily="50" charset="0"/>
              </a:rPr>
              <a:t>ECOSISTEMA DE LA FÓRMULA</a:t>
            </a:r>
            <a:endParaRPr lang="es-ES" sz="2800" b="1" spc="600" dirty="0">
              <a:solidFill>
                <a:prstClr val="black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226087" y="362494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2634007" y="362494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5034307" y="364780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7571767" y="364780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10056589" y="362494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n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97" y="1942267"/>
            <a:ext cx="1406696" cy="1406696"/>
          </a:xfrm>
          <a:prstGeom prst="ellipse">
            <a:avLst/>
          </a:prstGeom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Ingredientes que optimizan la fórmula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/>
        </p:nvSpPr>
        <p:spPr>
          <a:xfrm>
            <a:off x="-609175" y="2125393"/>
            <a:ext cx="4964359" cy="33743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8928824" y="1039238"/>
            <a:ext cx="3187066" cy="568594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335532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Alfa </a:t>
            </a: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arbutina</a:t>
            </a: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</a:t>
            </a: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liposomada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6851899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Actúa sobre la </a:t>
            </a:r>
            <a:r>
              <a:rPr lang="es-ES" dirty="0" err="1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tirosinasa</a:t>
            </a:r>
            <a:r>
              <a:rPr lang="es-ES" dirty="0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 con mayor estabilidad y una acción más dirigida hacia las capas implicadas en la pigmentación.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H="1" flipV="1">
            <a:off x="711200" y="1313002"/>
            <a:ext cx="1270" cy="589243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20" y="1083099"/>
            <a:ext cx="3205680" cy="5743510"/>
          </a:xfrm>
          <a:prstGeom prst="rect">
            <a:avLst/>
          </a:prstGeom>
        </p:spPr>
      </p:pic>
      <p:sp>
        <p:nvSpPr>
          <p:cNvPr id="32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157855" y="2100188"/>
            <a:ext cx="5023745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Sinergia con la fórmula</a:t>
            </a:r>
            <a:endParaRPr kumimoji="0" lang="es-ES" sz="20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sp>
        <p:nvSpPr>
          <p:cNvPr id="34" name="Shape 5"/>
          <p:cNvSpPr/>
          <p:nvPr/>
        </p:nvSpPr>
        <p:spPr>
          <a:xfrm>
            <a:off x="551951" y="3028770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7" name="Shape 6"/>
          <p:cNvSpPr/>
          <p:nvPr/>
        </p:nvSpPr>
        <p:spPr>
          <a:xfrm>
            <a:off x="558937" y="297985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0" name="Text 7"/>
          <p:cNvSpPr/>
          <p:nvPr/>
        </p:nvSpPr>
        <p:spPr>
          <a:xfrm>
            <a:off x="630693" y="262423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Con ÁCIDO TRANEXÁMICO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3167116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Doble acción: alfa </a:t>
            </a:r>
            <a:r>
              <a:rPr lang="es-ES" sz="1600" dirty="0" err="1">
                <a:latin typeface="TT Commons Light" panose="02000506030000020003" pitchFamily="50" charset="0"/>
              </a:rPr>
              <a:t>arbutina</a:t>
            </a:r>
            <a:r>
              <a:rPr lang="es-ES" sz="1600" dirty="0">
                <a:latin typeface="TT Commons Light" panose="02000506030000020003" pitchFamily="50" charset="0"/>
              </a:rPr>
              <a:t> inhibe </a:t>
            </a:r>
            <a:r>
              <a:rPr lang="es-ES" sz="1600" dirty="0" err="1">
                <a:latin typeface="TT Commons Light" panose="02000506030000020003" pitchFamily="50" charset="0"/>
              </a:rPr>
              <a:t>tirosinasa</a:t>
            </a:r>
            <a:r>
              <a:rPr lang="es-ES" sz="1600" dirty="0">
                <a:latin typeface="TT Commons Light" panose="02000506030000020003" pitchFamily="50" charset="0"/>
              </a:rPr>
              <a:t> mientras </a:t>
            </a:r>
            <a:r>
              <a:rPr lang="es-ES" sz="1600" dirty="0" err="1">
                <a:latin typeface="TT Commons Light" panose="02000506030000020003" pitchFamily="50" charset="0"/>
              </a:rPr>
              <a:t>tranexámico</a:t>
            </a:r>
            <a:r>
              <a:rPr lang="es-ES" sz="1600" dirty="0">
                <a:latin typeface="TT Commons Light" panose="02000506030000020003" pitchFamily="50" charset="0"/>
              </a:rPr>
              <a:t> reduce la inflamación desencadenante.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0" name="Shape 5"/>
          <p:cNvSpPr/>
          <p:nvPr/>
        </p:nvSpPr>
        <p:spPr>
          <a:xfrm>
            <a:off x="558937" y="4411956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1" name="Shape 6"/>
          <p:cNvSpPr/>
          <p:nvPr/>
        </p:nvSpPr>
        <p:spPr>
          <a:xfrm>
            <a:off x="565923" y="4363037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2" name="Text 7"/>
          <p:cNvSpPr/>
          <p:nvPr/>
        </p:nvSpPr>
        <p:spPr>
          <a:xfrm>
            <a:off x="637679" y="4007416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Con ÁCIDO </a:t>
            </a: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kójico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8506" y="4550302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 smtClean="0">
                <a:latin typeface="TT Commons Light" panose="02000506030000020003" pitchFamily="50" charset="0"/>
              </a:rPr>
              <a:t>La acción sobre la </a:t>
            </a:r>
            <a:r>
              <a:rPr lang="es-ES" sz="1600" dirty="0" err="1" smtClean="0">
                <a:latin typeface="TT Commons Light" panose="02000506030000020003" pitchFamily="50" charset="0"/>
              </a:rPr>
              <a:t>tirosinasa</a:t>
            </a:r>
            <a:r>
              <a:rPr lang="es-ES" sz="1600" dirty="0" smtClean="0">
                <a:latin typeface="TT Commons Light" panose="02000506030000020003" pitchFamily="50" charset="0"/>
              </a:rPr>
              <a:t> se multiplica al actuar en puntos complementarios de la vía enzimática.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4" name="Shape 5"/>
          <p:cNvSpPr/>
          <p:nvPr/>
        </p:nvSpPr>
        <p:spPr>
          <a:xfrm>
            <a:off x="551951" y="5786810"/>
            <a:ext cx="7036546" cy="544472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5" name="Shape 6"/>
          <p:cNvSpPr/>
          <p:nvPr/>
        </p:nvSpPr>
        <p:spPr>
          <a:xfrm>
            <a:off x="558937" y="573789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6" name="Text 7"/>
          <p:cNvSpPr/>
          <p:nvPr/>
        </p:nvSpPr>
        <p:spPr>
          <a:xfrm>
            <a:off x="630693" y="538227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Con </a:t>
            </a: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niacinamida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5925156"/>
            <a:ext cx="6836399" cy="33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Ayuda a modular la </a:t>
            </a:r>
            <a:r>
              <a:rPr lang="es-ES" sz="1600" dirty="0" err="1">
                <a:latin typeface="TT Commons Light" panose="02000506030000020003" pitchFamily="50" charset="0"/>
              </a:rPr>
              <a:t>melanogénesis</a:t>
            </a:r>
            <a:r>
              <a:rPr lang="es-ES" sz="1600" dirty="0">
                <a:latin typeface="TT Commons Light" panose="02000506030000020003" pitchFamily="50" charset="0"/>
              </a:rPr>
              <a:t> y a mejorar manchas visibles y tono irregular.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0" y="6528404"/>
            <a:ext cx="12192000" cy="33743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1122826" y="6528404"/>
            <a:ext cx="10063482" cy="33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solidFill>
                  <a:schemeClr val="bg1"/>
                </a:solidFill>
                <a:latin typeface="TT Commons Light" panose="02000506030000020003" pitchFamily="50" charset="0"/>
              </a:rPr>
              <a:t>Actúa como inhibidor directo de la </a:t>
            </a:r>
            <a:r>
              <a:rPr lang="es-ES" sz="1600" dirty="0" err="1">
                <a:solidFill>
                  <a:schemeClr val="bg1"/>
                </a:solidFill>
                <a:latin typeface="TT Commons Light" panose="02000506030000020003" pitchFamily="50" charset="0"/>
              </a:rPr>
              <a:t>melanogénesis</a:t>
            </a:r>
            <a:r>
              <a:rPr lang="es-ES" sz="1600" dirty="0">
                <a:solidFill>
                  <a:schemeClr val="bg1"/>
                </a:solidFill>
                <a:latin typeface="TT Commons Light" panose="02000506030000020003" pitchFamily="50" charset="0"/>
              </a:rPr>
              <a:t>, reduciendo la formación de nuevas manchas y aclarando las </a:t>
            </a:r>
            <a:r>
              <a:rPr lang="es-ES" sz="1600" dirty="0" smtClean="0">
                <a:solidFill>
                  <a:schemeClr val="bg1"/>
                </a:solidFill>
                <a:latin typeface="TT Commons Light" panose="02000506030000020003" pitchFamily="50" charset="0"/>
              </a:rPr>
              <a:t>existentes</a:t>
            </a:r>
            <a:endParaRPr lang="es-ES" sz="1600" dirty="0">
              <a:solidFill>
                <a:schemeClr val="bg1"/>
              </a:solidFill>
              <a:latin typeface="TT Commons Light" panose="02000506030000020003" pitchFamily="50" charset="0"/>
            </a:endParaRP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Inhibición directa de la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tirosinada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8940725" y="1109210"/>
            <a:ext cx="3187066" cy="568594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6851899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 smtClean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Trabajan 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en sinergia para reforzar la protección antioxidante frente al estrés oxidativo inducido por la radiación UV, ayudando a preservar la luminosidad y la uniformidad del tono.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H="1" flipV="1">
            <a:off x="711200" y="1313003"/>
            <a:ext cx="5080" cy="89171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5"/>
          <p:cNvSpPr/>
          <p:nvPr/>
        </p:nvSpPr>
        <p:spPr>
          <a:xfrm>
            <a:off x="551951" y="3028770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7" name="Shape 6"/>
          <p:cNvSpPr/>
          <p:nvPr/>
        </p:nvSpPr>
        <p:spPr>
          <a:xfrm>
            <a:off x="558937" y="297985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0" name="Text 7"/>
          <p:cNvSpPr/>
          <p:nvPr/>
        </p:nvSpPr>
        <p:spPr>
          <a:xfrm>
            <a:off x="630693" y="262423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VITAMINA C LIPOSOMADA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3167116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Contribuye a modular el proceso oxidativo asociado a la pigmentación y aporta luminosidad. Apoya la calidad cutánea.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0" name="Shape 5"/>
          <p:cNvSpPr/>
          <p:nvPr/>
        </p:nvSpPr>
        <p:spPr>
          <a:xfrm>
            <a:off x="558937" y="4411956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1" name="Shape 6"/>
          <p:cNvSpPr/>
          <p:nvPr/>
        </p:nvSpPr>
        <p:spPr>
          <a:xfrm>
            <a:off x="565923" y="4363037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2" name="Text 7"/>
          <p:cNvSpPr/>
          <p:nvPr/>
        </p:nvSpPr>
        <p:spPr>
          <a:xfrm>
            <a:off x="637678" y="4007416"/>
            <a:ext cx="400030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ÁCIDO FERÚLICO LIPOSOMADO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8506" y="4550302"/>
            <a:ext cx="6836399" cy="60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Potencia la estabilidad y eficacia de la vitamina C. </a:t>
            </a:r>
            <a:r>
              <a:rPr lang="es-ES" sz="1600" dirty="0" smtClean="0">
                <a:latin typeface="TT Commons Light" panose="02000506030000020003" pitchFamily="50" charset="0"/>
              </a:rPr>
              <a:t>Ayuda </a:t>
            </a:r>
            <a:r>
              <a:rPr lang="es-ES" sz="1600" dirty="0">
                <a:latin typeface="TT Commons Light" panose="02000506030000020003" pitchFamily="50" charset="0"/>
              </a:rPr>
              <a:t>a proteger frente al estrés oxidativo inducido por radiación </a:t>
            </a:r>
            <a:r>
              <a:rPr lang="es-ES" sz="1600" dirty="0" smtClean="0">
                <a:latin typeface="TT Commons Light" panose="02000506030000020003" pitchFamily="50" charset="0"/>
              </a:rPr>
              <a:t>UV.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4" name="Shape 5"/>
          <p:cNvSpPr/>
          <p:nvPr/>
        </p:nvSpPr>
        <p:spPr>
          <a:xfrm>
            <a:off x="551951" y="5786810"/>
            <a:ext cx="7036546" cy="787794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5" name="Shape 6"/>
          <p:cNvSpPr/>
          <p:nvPr/>
        </p:nvSpPr>
        <p:spPr>
          <a:xfrm>
            <a:off x="558937" y="573789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6" name="Text 7"/>
          <p:cNvSpPr/>
          <p:nvPr/>
        </p:nvSpPr>
        <p:spPr>
          <a:xfrm>
            <a:off x="630693" y="538227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GLUTATIÓN LIPOSOMADO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5925156"/>
            <a:ext cx="6836399" cy="60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Antioxidante intracelular que complementa la red antioxidante y favorece un entorno cutáneo más equilibrado.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20" y="1151890"/>
            <a:ext cx="3205680" cy="5706110"/>
          </a:xfrm>
          <a:prstGeom prst="rect">
            <a:avLst/>
          </a:prstGeom>
        </p:spPr>
      </p:pic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10622280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VITAMINA C + ÁCIDO FERÚLICO + GLUTATIÓN LIPOSOMADOS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Red antioxidante de alta eficacia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8916792" y="1054939"/>
            <a:ext cx="3187066" cy="568594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335532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RETINOL LIPOSOMADO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6851899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Favorece la renovación celular y ayuda a reducir la acumulación de células pigmentadas, con una acción más estable, controlada y progresiva gracias a la encapsulación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liposomal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H="1" flipV="1">
            <a:off x="711200" y="1313003"/>
            <a:ext cx="8890" cy="872032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20" y="1122326"/>
            <a:ext cx="3205680" cy="5743510"/>
          </a:xfrm>
          <a:prstGeom prst="rect">
            <a:avLst/>
          </a:prstGeom>
        </p:spPr>
      </p:pic>
      <p:sp>
        <p:nvSpPr>
          <p:cNvPr id="34" name="Shape 5"/>
          <p:cNvSpPr/>
          <p:nvPr/>
        </p:nvSpPr>
        <p:spPr>
          <a:xfrm>
            <a:off x="551951" y="2774770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7" name="Shape 6"/>
          <p:cNvSpPr/>
          <p:nvPr/>
        </p:nvSpPr>
        <p:spPr>
          <a:xfrm>
            <a:off x="558937" y="272585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0" name="Text 7"/>
          <p:cNvSpPr/>
          <p:nvPr/>
        </p:nvSpPr>
        <p:spPr>
          <a:xfrm>
            <a:off x="630693" y="237023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Renovación</a:t>
            </a: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celular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2913116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Estimula la eliminación de células pigmentadas. Crea un entorno más receptivo para los activos </a:t>
            </a:r>
            <a:r>
              <a:rPr lang="es-ES" sz="1600" dirty="0" err="1">
                <a:latin typeface="TT Commons Light" panose="02000506030000020003" pitchFamily="50" charset="0"/>
              </a:rPr>
              <a:t>despigmentantes</a:t>
            </a:r>
            <a:r>
              <a:rPr lang="es-ES" sz="1600" dirty="0">
                <a:latin typeface="TT Commons Light" panose="02000506030000020003" pitchFamily="50" charset="0"/>
              </a:rPr>
              <a:t>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0" name="Shape 5"/>
          <p:cNvSpPr/>
          <p:nvPr/>
        </p:nvSpPr>
        <p:spPr>
          <a:xfrm>
            <a:off x="558937" y="4157956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1" name="Shape 6"/>
          <p:cNvSpPr/>
          <p:nvPr/>
        </p:nvSpPr>
        <p:spPr>
          <a:xfrm>
            <a:off x="565923" y="4109037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2" name="Text 7"/>
          <p:cNvSpPr/>
          <p:nvPr/>
        </p:nvSpPr>
        <p:spPr>
          <a:xfrm>
            <a:off x="637679" y="3753416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Acción</a:t>
            </a: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antiedad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8506" y="4296302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Estimula síntesis de colágeno y elastina. Mejora la firmeza y elasticidad. Especialmente valioso en pieles mixtas o grasas.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4" name="Shape 5"/>
          <p:cNvSpPr/>
          <p:nvPr/>
        </p:nvSpPr>
        <p:spPr>
          <a:xfrm>
            <a:off x="551951" y="5532810"/>
            <a:ext cx="7036546" cy="82735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5" name="Shape 6"/>
          <p:cNvSpPr/>
          <p:nvPr/>
        </p:nvSpPr>
        <p:spPr>
          <a:xfrm>
            <a:off x="558937" y="548389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6" name="Text 7"/>
          <p:cNvSpPr/>
          <p:nvPr/>
        </p:nvSpPr>
        <p:spPr>
          <a:xfrm>
            <a:off x="630693" y="512827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sinergia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5671156"/>
            <a:ext cx="6836399" cy="60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Con vitamina C </a:t>
            </a:r>
            <a:r>
              <a:rPr lang="es-ES" sz="1600" dirty="0" err="1">
                <a:latin typeface="TT Commons Light" panose="02000506030000020003" pitchFamily="50" charset="0"/>
              </a:rPr>
              <a:t>liposomada</a:t>
            </a:r>
            <a:r>
              <a:rPr lang="es-ES" sz="1600" dirty="0">
                <a:latin typeface="TT Commons Light" panose="02000506030000020003" pitchFamily="50" charset="0"/>
              </a:rPr>
              <a:t>: protege las nuevas células del daño oxidativo. Con ácido hialurónico, ayuda a mantener hidratación y confort durante la rutina.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0" y="6528404"/>
            <a:ext cx="12192000" cy="33743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2141877" y="6528404"/>
            <a:ext cx="8058763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solidFill>
                  <a:schemeClr val="bg1"/>
                </a:solidFill>
                <a:latin typeface="TT Commons Light" panose="02000506030000020003" pitchFamily="50" charset="0"/>
              </a:rPr>
              <a:t>Acelera la eliminación de células pigmentadas y potencia la acción de los activos </a:t>
            </a:r>
            <a:r>
              <a:rPr lang="es-ES" sz="1600" dirty="0" err="1">
                <a:solidFill>
                  <a:schemeClr val="bg1"/>
                </a:solidFill>
                <a:latin typeface="TT Commons Light" panose="02000506030000020003" pitchFamily="50" charset="0"/>
              </a:rPr>
              <a:t>despigmentantes</a:t>
            </a:r>
            <a:r>
              <a:rPr lang="es-ES" sz="1600" dirty="0">
                <a:solidFill>
                  <a:schemeClr val="bg1"/>
                </a:solidFill>
                <a:latin typeface="TT Commons Light" panose="02000506030000020003" pitchFamily="50" charset="0"/>
              </a:rPr>
              <a:t>.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Renovación celular y potenciación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8928824" y="1122386"/>
            <a:ext cx="3187066" cy="5570366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6851899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Ayuda a mantener el equilibrio cutáneo durante el tratamiento, reforzando la barrera, reduciendo la pérdida de agua y compensando el posible efecto secante del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retinol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H="1" flipV="1">
            <a:off x="711200" y="1313003"/>
            <a:ext cx="5080" cy="89171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5"/>
          <p:cNvSpPr/>
          <p:nvPr/>
        </p:nvSpPr>
        <p:spPr>
          <a:xfrm>
            <a:off x="551951" y="3028770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7" name="Shape 6"/>
          <p:cNvSpPr/>
          <p:nvPr/>
        </p:nvSpPr>
        <p:spPr>
          <a:xfrm>
            <a:off x="558937" y="297985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0" name="Text 7"/>
          <p:cNvSpPr/>
          <p:nvPr/>
        </p:nvSpPr>
        <p:spPr>
          <a:xfrm>
            <a:off x="630693" y="262423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Barrera </a:t>
            </a: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cutánea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3167116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Fortalece la barrera y reduce la pérdida de agua </a:t>
            </a:r>
            <a:r>
              <a:rPr lang="es-ES" sz="1600" dirty="0" err="1">
                <a:latin typeface="TT Commons Light" panose="02000506030000020003" pitchFamily="50" charset="0"/>
              </a:rPr>
              <a:t>transepidérmica</a:t>
            </a:r>
            <a:r>
              <a:rPr lang="es-ES" sz="1600" dirty="0">
                <a:latin typeface="TT Commons Light" panose="02000506030000020003" pitchFamily="50" charset="0"/>
              </a:rPr>
              <a:t>. Ayuda a reducir factores asociados a la pigmentación </a:t>
            </a:r>
            <a:r>
              <a:rPr lang="es-ES" sz="1600" dirty="0" err="1" smtClean="0">
                <a:latin typeface="TT Commons Light" panose="02000506030000020003" pitchFamily="50" charset="0"/>
              </a:rPr>
              <a:t>postinflamatoria</a:t>
            </a:r>
            <a:r>
              <a:rPr lang="es-ES" sz="1600" dirty="0" smtClean="0">
                <a:latin typeface="TT Commons Light" panose="02000506030000020003" pitchFamily="50" charset="0"/>
              </a:rPr>
              <a:t>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0" name="Shape 5"/>
          <p:cNvSpPr/>
          <p:nvPr/>
        </p:nvSpPr>
        <p:spPr>
          <a:xfrm>
            <a:off x="558937" y="4411956"/>
            <a:ext cx="7036546" cy="840300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1" name="Shape 6"/>
          <p:cNvSpPr/>
          <p:nvPr/>
        </p:nvSpPr>
        <p:spPr>
          <a:xfrm>
            <a:off x="565923" y="4363037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2" name="Text 7"/>
          <p:cNvSpPr/>
          <p:nvPr/>
        </p:nvSpPr>
        <p:spPr>
          <a:xfrm>
            <a:off x="637678" y="4007416"/>
            <a:ext cx="400030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tolerancia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8506" y="4550302"/>
            <a:ext cx="6836399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Compensa el posible efecto secante del </a:t>
            </a:r>
            <a:r>
              <a:rPr lang="es-ES" sz="1600" dirty="0" err="1">
                <a:latin typeface="TT Commons Light" panose="02000506030000020003" pitchFamily="50" charset="0"/>
              </a:rPr>
              <a:t>retinol</a:t>
            </a:r>
            <a:r>
              <a:rPr lang="es-ES" sz="1600" dirty="0">
                <a:latin typeface="TT Commons Light" panose="02000506030000020003" pitchFamily="50" charset="0"/>
              </a:rPr>
              <a:t> </a:t>
            </a:r>
            <a:r>
              <a:rPr lang="es-ES" sz="1600" dirty="0" err="1">
                <a:latin typeface="TT Commons Light" panose="02000506030000020003" pitchFamily="50" charset="0"/>
              </a:rPr>
              <a:t>liposomado</a:t>
            </a:r>
            <a:r>
              <a:rPr lang="es-ES" sz="1600" dirty="0">
                <a:latin typeface="TT Commons Light" panose="02000506030000020003" pitchFamily="50" charset="0"/>
              </a:rPr>
              <a:t>. Mejora el confort durante tratamientos de alta densidad activa.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4" name="Shape 5"/>
          <p:cNvSpPr/>
          <p:nvPr/>
        </p:nvSpPr>
        <p:spPr>
          <a:xfrm>
            <a:off x="551951" y="5786810"/>
            <a:ext cx="7036546" cy="787794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5" name="Shape 6"/>
          <p:cNvSpPr/>
          <p:nvPr/>
        </p:nvSpPr>
        <p:spPr>
          <a:xfrm>
            <a:off x="558937" y="5737891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6" name="Text 7"/>
          <p:cNvSpPr/>
          <p:nvPr/>
        </p:nvSpPr>
        <p:spPr>
          <a:xfrm>
            <a:off x="630693" y="5382270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penetración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5925156"/>
            <a:ext cx="6836399" cy="60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Favorece un entorno cutáneo más confortable para la acción de activos vehiculizados en </a:t>
            </a:r>
            <a:r>
              <a:rPr lang="es-ES" sz="1600" dirty="0" err="1">
                <a:latin typeface="TT Commons Light" panose="02000506030000020003" pitchFamily="50" charset="0"/>
              </a:rPr>
              <a:t>exosomas</a:t>
            </a:r>
            <a:r>
              <a:rPr lang="es-ES" sz="1600" dirty="0">
                <a:latin typeface="TT Commons Light" panose="02000506030000020003" pitchFamily="50" charset="0"/>
              </a:rPr>
              <a:t> </a:t>
            </a:r>
            <a:r>
              <a:rPr lang="es-ES" sz="1600" dirty="0" err="1">
                <a:latin typeface="TT Commons Light" panose="02000506030000020003" pitchFamily="50" charset="0"/>
              </a:rPr>
              <a:t>biomiméticos</a:t>
            </a:r>
            <a:r>
              <a:rPr lang="es-ES" sz="1600" dirty="0">
                <a:latin typeface="TT Commons Light" panose="02000506030000020003" pitchFamily="50" charset="0"/>
              </a:rPr>
              <a:t> y liposomas</a:t>
            </a:r>
            <a:r>
              <a:rPr lang="es-ES" sz="1600" dirty="0" smtClean="0">
                <a:latin typeface="TT Commons Light" panose="02000506030000020003" pitchFamily="50" charset="0"/>
              </a:rPr>
              <a:t>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20" y="1170514"/>
            <a:ext cx="3205680" cy="5695958"/>
          </a:xfrm>
          <a:prstGeom prst="rect">
            <a:avLst/>
          </a:prstGeom>
        </p:spPr>
      </p:pic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3901387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smtClean="0">
                <a:solidFill>
                  <a:prstClr val="black"/>
                </a:solidFill>
                <a:latin typeface="Bebas Neue Regular" panose="00000500000000000000" pitchFamily="50" charset="0"/>
              </a:rPr>
              <a:t>Ácido hialurónico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Apoyo a la barrera y el equilibrio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cutáneao</a:t>
            </a:r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7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8948643" y="1076852"/>
            <a:ext cx="3187066" cy="568594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6851899" cy="15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Aporta apoyo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fotoprotector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, antioxidante y antiinflamatorio frente al estrés oxidativo inducido por la radiación UV, actuando como escudo biológico complementario y ayudando a reducir factores asociados a la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hiperpigmentación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postinflamatoria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 tras acné, irritación o procedimientos estéticos.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H="1" flipV="1">
            <a:off x="711200" y="1313004"/>
            <a:ext cx="5080" cy="150531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95" y="1131563"/>
            <a:ext cx="3184805" cy="5706110"/>
          </a:xfrm>
          <a:prstGeom prst="rect">
            <a:avLst/>
          </a:prstGeom>
        </p:spPr>
      </p:pic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10622280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Polypodium</a:t>
            </a: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 </a:t>
            </a: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leucotomos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sp>
        <p:nvSpPr>
          <p:cNvPr id="25" name="Shape 5"/>
          <p:cNvSpPr/>
          <p:nvPr/>
        </p:nvSpPr>
        <p:spPr>
          <a:xfrm>
            <a:off x="562111" y="3636887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26" name="Shape 6"/>
          <p:cNvSpPr/>
          <p:nvPr/>
        </p:nvSpPr>
        <p:spPr>
          <a:xfrm>
            <a:off x="569097" y="3587969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27" name="Text 7"/>
          <p:cNvSpPr/>
          <p:nvPr/>
        </p:nvSpPr>
        <p:spPr>
          <a:xfrm>
            <a:off x="640853" y="3151068"/>
            <a:ext cx="32308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kern="0" spc="600" dirty="0" err="1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Fotoprotección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61681" y="3775234"/>
            <a:ext cx="306447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 smtClean="0">
                <a:latin typeface="TT Commons Light" panose="02000506030000020003" pitchFamily="50" charset="0"/>
              </a:rPr>
              <a:t>Reduce radicales libres inducidos por UV. Escudo biológico complementario al </a:t>
            </a:r>
            <a:r>
              <a:rPr lang="es-ES" sz="1600" dirty="0" err="1" smtClean="0">
                <a:latin typeface="TT Commons Light" panose="02000506030000020003" pitchFamily="50" charset="0"/>
              </a:rPr>
              <a:t>fotoprotector</a:t>
            </a:r>
            <a:r>
              <a:rPr lang="es-ES" sz="1600" dirty="0" smtClean="0">
                <a:latin typeface="TT Commons Light" panose="02000506030000020003" pitchFamily="50" charset="0"/>
              </a:rPr>
              <a:t>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30" name="Shape 5"/>
          <p:cNvSpPr/>
          <p:nvPr/>
        </p:nvSpPr>
        <p:spPr>
          <a:xfrm>
            <a:off x="4143342" y="3636887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1" name="Shape 6"/>
          <p:cNvSpPr/>
          <p:nvPr/>
        </p:nvSpPr>
        <p:spPr>
          <a:xfrm>
            <a:off x="4150328" y="3587969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32" name="Text 7"/>
          <p:cNvSpPr/>
          <p:nvPr/>
        </p:nvSpPr>
        <p:spPr>
          <a:xfrm>
            <a:off x="4222084" y="3151068"/>
            <a:ext cx="32308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antiinflamatorio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4242911" y="3775234"/>
            <a:ext cx="3210051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 smtClean="0">
                <a:latin typeface="TT Commons Light" panose="02000506030000020003" pitchFamily="50" charset="0"/>
              </a:rPr>
              <a:t>Contribuye a reducir factores asociados a la </a:t>
            </a:r>
            <a:r>
              <a:rPr lang="es-ES" sz="1600" dirty="0" err="1" smtClean="0">
                <a:latin typeface="TT Commons Light" panose="02000506030000020003" pitchFamily="50" charset="0"/>
              </a:rPr>
              <a:t>hiperpigmentación</a:t>
            </a:r>
            <a:r>
              <a:rPr lang="es-ES" sz="1600" dirty="0" smtClean="0">
                <a:latin typeface="TT Commons Light" panose="02000506030000020003" pitchFamily="50" charset="0"/>
              </a:rPr>
              <a:t> </a:t>
            </a:r>
            <a:r>
              <a:rPr lang="es-ES" sz="1600" dirty="0" err="1" smtClean="0">
                <a:latin typeface="TT Commons Light" panose="02000506030000020003" pitchFamily="50" charset="0"/>
              </a:rPr>
              <a:t>postinflamatoria</a:t>
            </a:r>
            <a:r>
              <a:rPr lang="es-ES" sz="1600" dirty="0" smtClean="0">
                <a:latin typeface="TT Commons Light" panose="02000506030000020003" pitchFamily="50" charset="0"/>
              </a:rPr>
              <a:t>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36" name="Shape 5"/>
          <p:cNvSpPr/>
          <p:nvPr/>
        </p:nvSpPr>
        <p:spPr>
          <a:xfrm>
            <a:off x="598582" y="5432952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9" name="Shape 6"/>
          <p:cNvSpPr/>
          <p:nvPr/>
        </p:nvSpPr>
        <p:spPr>
          <a:xfrm>
            <a:off x="605568" y="5384034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2" name="Text 7"/>
          <p:cNvSpPr/>
          <p:nvPr/>
        </p:nvSpPr>
        <p:spPr>
          <a:xfrm>
            <a:off x="677324" y="4947133"/>
            <a:ext cx="3349631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INHIBICIÓN </a:t>
            </a:r>
            <a:r>
              <a:rPr lang="en-US" sz="2000" kern="0" spc="600" dirty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TIROSINASA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98152" y="5571299"/>
            <a:ext cx="3064472" cy="60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Apoya la acción </a:t>
            </a:r>
            <a:r>
              <a:rPr lang="es-ES" sz="1600" dirty="0" err="1">
                <a:latin typeface="TT Commons Light" panose="02000506030000020003" pitchFamily="50" charset="0"/>
              </a:rPr>
              <a:t>despigmentante</a:t>
            </a:r>
            <a:r>
              <a:rPr lang="es-ES" sz="1600" dirty="0">
                <a:latin typeface="TT Commons Light" panose="02000506030000020003" pitchFamily="50" charset="0"/>
              </a:rPr>
              <a:t> global de la fórmula.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44" name="Shape 5"/>
          <p:cNvSpPr/>
          <p:nvPr/>
        </p:nvSpPr>
        <p:spPr>
          <a:xfrm>
            <a:off x="4179813" y="5432952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45" name="Shape 6"/>
          <p:cNvSpPr/>
          <p:nvPr/>
        </p:nvSpPr>
        <p:spPr>
          <a:xfrm>
            <a:off x="4186799" y="5384034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6" name="Text 7"/>
          <p:cNvSpPr/>
          <p:nvPr/>
        </p:nvSpPr>
        <p:spPr>
          <a:xfrm>
            <a:off x="4258555" y="4947133"/>
            <a:ext cx="3515531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kern="0" spc="600" dirty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SINERGIA ANTIOXIDANTE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4279383" y="5571299"/>
            <a:ext cx="306447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Complementa la red antioxidante junto a vitamina C, ácido </a:t>
            </a:r>
            <a:r>
              <a:rPr lang="es-ES" sz="1600" dirty="0" err="1">
                <a:latin typeface="TT Commons Light" panose="02000506030000020003" pitchFamily="50" charset="0"/>
              </a:rPr>
              <a:t>ferúlico</a:t>
            </a:r>
            <a:r>
              <a:rPr lang="es-ES" sz="1600" dirty="0">
                <a:latin typeface="TT Commons Light" panose="02000506030000020003" pitchFamily="50" charset="0"/>
              </a:rPr>
              <a:t> y glutatión.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Apoyo antioxidante y protección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ector recto 21"/>
          <p:cNvCxnSpPr/>
          <p:nvPr/>
        </p:nvCxnSpPr>
        <p:spPr>
          <a:xfrm flipV="1">
            <a:off x="3103414" y="3056995"/>
            <a:ext cx="7177236" cy="13066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7798855" y="1417674"/>
            <a:ext cx="4208661" cy="5283916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441028" y="1537649"/>
            <a:ext cx="5510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9C2724"/>
                </a:solidFill>
                <a:latin typeface="TT Commons Light" panose="02000506030000020003" pitchFamily="50" charset="0"/>
              </a:rPr>
              <a:t>Tecnología con </a:t>
            </a:r>
            <a:r>
              <a:rPr lang="es-ES" sz="28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exosomas</a:t>
            </a:r>
            <a:r>
              <a:rPr lang="es-ES" sz="28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800" dirty="0" err="1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biomiméticos</a:t>
            </a:r>
            <a:r>
              <a:rPr lang="es-ES" sz="2800" dirty="0" smtClean="0">
                <a:solidFill>
                  <a:srgbClr val="9C2724"/>
                </a:solidFill>
                <a:latin typeface="TT Commons DemiBold" panose="02000506030000020004" pitchFamily="50" charset="0"/>
              </a:rPr>
              <a:t> </a:t>
            </a:r>
            <a:r>
              <a:rPr lang="es-ES" sz="2800" dirty="0" smtClean="0">
                <a:solidFill>
                  <a:srgbClr val="9C2724"/>
                </a:solidFill>
                <a:latin typeface="TT Commons Light" panose="02000506030000020003" pitchFamily="50" charset="0"/>
              </a:rPr>
              <a:t>para </a:t>
            </a:r>
            <a:r>
              <a:rPr lang="es-ES" sz="2800" dirty="0">
                <a:solidFill>
                  <a:srgbClr val="9C2724"/>
                </a:solidFill>
                <a:latin typeface="TT Commons Light" panose="02000506030000020003" pitchFamily="50" charset="0"/>
              </a:rPr>
              <a:t>una acción </a:t>
            </a:r>
            <a:r>
              <a:rPr lang="es-ES" sz="2800" dirty="0" err="1">
                <a:solidFill>
                  <a:srgbClr val="9C2724"/>
                </a:solidFill>
                <a:latin typeface="TT Commons Light" panose="02000506030000020003" pitchFamily="50" charset="0"/>
              </a:rPr>
              <a:t>despigmentante</a:t>
            </a:r>
            <a:r>
              <a:rPr lang="es-ES" sz="2800" dirty="0">
                <a:solidFill>
                  <a:srgbClr val="9C2724"/>
                </a:solidFill>
                <a:latin typeface="TT Commons Light" panose="02000506030000020003" pitchFamily="50" charset="0"/>
              </a:rPr>
              <a:t> más precisa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01546" y="3487427"/>
            <a:ext cx="5096172" cy="230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dirty="0" smtClean="0">
                <a:latin typeface="TT Commons Light" panose="02000506030000020003" pitchFamily="50" charset="0"/>
              </a:rPr>
              <a:t>TXA EXO </a:t>
            </a:r>
            <a:r>
              <a:rPr lang="es-ES" dirty="0" err="1" smtClean="0">
                <a:latin typeface="TT Commons Light" panose="02000506030000020003" pitchFamily="50" charset="0"/>
              </a:rPr>
              <a:t>Serum</a:t>
            </a:r>
            <a:r>
              <a:rPr lang="es-ES" dirty="0" smtClean="0">
                <a:latin typeface="TT Commons Light" panose="02000506030000020003" pitchFamily="50" charset="0"/>
              </a:rPr>
              <a:t> DP3 es </a:t>
            </a:r>
            <a:r>
              <a:rPr lang="es-ES" dirty="0">
                <a:latin typeface="TT Commons Light" panose="02000506030000020003" pitchFamily="50" charset="0"/>
              </a:rPr>
              <a:t>un </a:t>
            </a:r>
            <a:r>
              <a:rPr lang="es-ES" dirty="0">
                <a:latin typeface="TT Commons Medium" panose="02000806030000020004" pitchFamily="2" charset="0"/>
              </a:rPr>
              <a:t>tratamiento intensivo de nueva generación</a:t>
            </a:r>
            <a:r>
              <a:rPr lang="es-ES" dirty="0">
                <a:latin typeface="TT Commons Light" panose="02000506030000020003" pitchFamily="50" charset="0"/>
              </a:rPr>
              <a:t> diseñado para abordar las principales fases implicadas en la </a:t>
            </a:r>
            <a:r>
              <a:rPr lang="es-ES" dirty="0" err="1">
                <a:latin typeface="TT Commons Light" panose="02000506030000020003" pitchFamily="50" charset="0"/>
              </a:rPr>
              <a:t>hiperpigmentación</a:t>
            </a:r>
            <a:r>
              <a:rPr lang="es-ES" dirty="0">
                <a:latin typeface="TT Commons Light" panose="02000506030000020003" pitchFamily="50" charset="0"/>
              </a:rPr>
              <a:t>. Un </a:t>
            </a:r>
            <a:r>
              <a:rPr lang="es-ES" dirty="0" err="1">
                <a:latin typeface="TT Commons Light" panose="02000506030000020003" pitchFamily="50" charset="0"/>
              </a:rPr>
              <a:t>sérum</a:t>
            </a:r>
            <a:r>
              <a:rPr lang="es-ES" dirty="0">
                <a:latin typeface="TT Commons Light" panose="02000506030000020003" pitchFamily="50" charset="0"/>
              </a:rPr>
              <a:t> de uso diario con </a:t>
            </a:r>
            <a:r>
              <a:rPr lang="es-ES" dirty="0" err="1">
                <a:latin typeface="TT Commons Light" panose="02000506030000020003" pitchFamily="50" charset="0"/>
              </a:rPr>
              <a:t>exosomas</a:t>
            </a:r>
            <a:r>
              <a:rPr lang="es-ES" dirty="0">
                <a:latin typeface="TT Commons Light" panose="02000506030000020003" pitchFamily="50" charset="0"/>
              </a:rPr>
              <a:t> </a:t>
            </a:r>
            <a:r>
              <a:rPr lang="es-ES" dirty="0" err="1">
                <a:latin typeface="TT Commons Light" panose="02000506030000020003" pitchFamily="50" charset="0"/>
              </a:rPr>
              <a:t>biomiméticos</a:t>
            </a:r>
            <a:r>
              <a:rPr lang="es-ES" dirty="0">
                <a:latin typeface="TT Commons Light" panose="02000506030000020003" pitchFamily="50" charset="0"/>
              </a:rPr>
              <a:t> que vehiculizan ácido </a:t>
            </a:r>
            <a:r>
              <a:rPr lang="es-ES" dirty="0" err="1">
                <a:latin typeface="TT Commons Light" panose="02000506030000020003" pitchFamily="50" charset="0"/>
              </a:rPr>
              <a:t>tranexámico</a:t>
            </a:r>
            <a:r>
              <a:rPr lang="es-ES" dirty="0">
                <a:latin typeface="TT Commons Light" panose="02000506030000020003" pitchFamily="50" charset="0"/>
              </a:rPr>
              <a:t> y </a:t>
            </a:r>
            <a:r>
              <a:rPr lang="es-ES" dirty="0">
                <a:latin typeface="TT Commons Medium" panose="02000806030000020004" pitchFamily="2" charset="0"/>
              </a:rPr>
              <a:t>activos </a:t>
            </a:r>
            <a:r>
              <a:rPr lang="es-ES" dirty="0" err="1">
                <a:latin typeface="TT Commons Medium" panose="02000806030000020004" pitchFamily="2" charset="0"/>
              </a:rPr>
              <a:t>despigmentantes</a:t>
            </a:r>
            <a:r>
              <a:rPr lang="es-ES" dirty="0">
                <a:latin typeface="TT Commons Medium" panose="02000806030000020004" pitchFamily="2" charset="0"/>
              </a:rPr>
              <a:t> avanzados de alta eficacia</a:t>
            </a:r>
            <a:r>
              <a:rPr lang="es-ES" dirty="0">
                <a:latin typeface="TT Commons Light" panose="02000506030000020003" pitchFamily="50" charset="0"/>
              </a:rPr>
              <a:t>, actuando sobre el proceso </a:t>
            </a:r>
            <a:r>
              <a:rPr lang="es-ES" dirty="0" smtClean="0">
                <a:latin typeface="TT Commons Light" panose="02000506030000020003" pitchFamily="50" charset="0"/>
              </a:rPr>
              <a:t>pigmentario.</a:t>
            </a:r>
            <a:endParaRPr lang="en-US" dirty="0">
              <a:latin typeface="TT Commons Light" panose="02000506030000020003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64" y="1484149"/>
            <a:ext cx="4328936" cy="5373851"/>
          </a:xfrm>
          <a:prstGeom prst="rect">
            <a:avLst/>
          </a:prstGeom>
        </p:spPr>
      </p:pic>
      <p:sp>
        <p:nvSpPr>
          <p:cNvPr id="20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 spc="600" dirty="0" smtClean="0">
                <a:latin typeface="Bebas Neue Regular" panose="00000500000000000000" pitchFamily="50" charset="0"/>
              </a:rPr>
              <a:t>TXA EXO SERUM DP3</a:t>
            </a:r>
            <a:endParaRPr lang="es-ES" sz="2800" b="1" spc="600" dirty="0">
              <a:latin typeface="Bebas Neue Regular" panose="00000500000000000000" pitchFamily="50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Despigmentación intensiva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8940725" y="1131395"/>
            <a:ext cx="3187066" cy="568594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264685"/>
            <a:ext cx="6851899" cy="125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En pieles con tendencia grasa o poro visible,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Evermat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 aporta un beneficio diferencial dentro de una rutina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despigmentante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: ayuda a reducir el exceso de sebo, el brillo y la apariencia del poro, reforzando el perfil </a:t>
            </a:r>
            <a:r>
              <a:rPr lang="es-ES" dirty="0" err="1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equilibrante</a:t>
            </a:r>
            <a:r>
              <a:rPr lang="es-ES" dirty="0">
                <a:solidFill>
                  <a:prstClr val="black"/>
                </a:solidFill>
                <a:latin typeface="TT Commons Light" panose="02000506030000020003" pitchFamily="50" charset="0"/>
                <a:ea typeface="Times New Roman" panose="02020603050405020304" pitchFamily="18" charset="0"/>
              </a:rPr>
              <a:t> de la fórmula.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+mn-ea"/>
              <a:cs typeface="+mn-cs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V="1">
            <a:off x="708660" y="1313004"/>
            <a:ext cx="2540" cy="114635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5"/>
          <p:cNvSpPr/>
          <p:nvPr/>
        </p:nvSpPr>
        <p:spPr>
          <a:xfrm>
            <a:off x="551951" y="3185781"/>
            <a:ext cx="7036546" cy="562337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7" name="Shape 6"/>
          <p:cNvSpPr/>
          <p:nvPr/>
        </p:nvSpPr>
        <p:spPr>
          <a:xfrm>
            <a:off x="558937" y="3136863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40" name="Text 7"/>
          <p:cNvSpPr/>
          <p:nvPr/>
        </p:nvSpPr>
        <p:spPr>
          <a:xfrm>
            <a:off x="630693" y="2781242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Acción</a:t>
            </a:r>
            <a:r>
              <a:rPr lang="en-US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seborreguladora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3324128"/>
            <a:ext cx="6836399" cy="33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Ayuda a reducir el exceso de sebo, el brillo y la apariencia del poro.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0" name="Shape 5"/>
          <p:cNvSpPr/>
          <p:nvPr/>
        </p:nvSpPr>
        <p:spPr>
          <a:xfrm>
            <a:off x="558937" y="4411956"/>
            <a:ext cx="7036546" cy="607665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1" name="Shape 6"/>
          <p:cNvSpPr/>
          <p:nvPr/>
        </p:nvSpPr>
        <p:spPr>
          <a:xfrm>
            <a:off x="565923" y="4363037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2" name="Text 7"/>
          <p:cNvSpPr/>
          <p:nvPr/>
        </p:nvSpPr>
        <p:spPr>
          <a:xfrm>
            <a:off x="637678" y="4007416"/>
            <a:ext cx="400030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kern="0" spc="600" dirty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PORO VISIBLE Y TEXTURA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8506" y="4550302"/>
            <a:ext cx="6836399" cy="33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Ayuda a mejorar la apariencia del poro y la textura cutánea.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54" name="Shape 5"/>
          <p:cNvSpPr/>
          <p:nvPr/>
        </p:nvSpPr>
        <p:spPr>
          <a:xfrm>
            <a:off x="551951" y="5675972"/>
            <a:ext cx="7036546" cy="550364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55" name="Shape 6"/>
          <p:cNvSpPr/>
          <p:nvPr/>
        </p:nvSpPr>
        <p:spPr>
          <a:xfrm>
            <a:off x="558937" y="5627053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56" name="Text 7"/>
          <p:cNvSpPr/>
          <p:nvPr/>
        </p:nvSpPr>
        <p:spPr>
          <a:xfrm>
            <a:off x="630693" y="5271432"/>
            <a:ext cx="362079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kern="0" spc="600" dirty="0" err="1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sinergia</a:t>
            </a:r>
            <a:endParaRPr lang="en-US" spc="600" dirty="0">
              <a:latin typeface="Bebas Neue Regular" panose="000005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651520" y="5814318"/>
            <a:ext cx="6836399" cy="33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Complementa la acción </a:t>
            </a:r>
            <a:r>
              <a:rPr lang="es-ES" sz="1600" dirty="0" err="1">
                <a:latin typeface="TT Commons Light" panose="02000506030000020003" pitchFamily="50" charset="0"/>
              </a:rPr>
              <a:t>equilibrante</a:t>
            </a:r>
            <a:r>
              <a:rPr lang="es-ES" sz="1600" dirty="0">
                <a:latin typeface="TT Commons Light" panose="02000506030000020003" pitchFamily="50" charset="0"/>
              </a:rPr>
              <a:t> de la </a:t>
            </a:r>
            <a:r>
              <a:rPr lang="es-ES" sz="1600" dirty="0" err="1">
                <a:latin typeface="TT Commons Light" panose="02000506030000020003" pitchFamily="50" charset="0"/>
              </a:rPr>
              <a:t>niacinamida</a:t>
            </a:r>
            <a:r>
              <a:rPr lang="es-ES" sz="1600" dirty="0">
                <a:latin typeface="TT Commons Light" panose="02000506030000020003" pitchFamily="50" charset="0"/>
              </a:rPr>
              <a:t> dentro de la misma fórmula.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24" y="1162042"/>
            <a:ext cx="3203976" cy="5695958"/>
          </a:xfrm>
          <a:prstGeom prst="rect">
            <a:avLst/>
          </a:prstGeom>
        </p:spPr>
      </p:pic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10622280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err="1" smtClean="0">
                <a:solidFill>
                  <a:prstClr val="black"/>
                </a:solidFill>
                <a:latin typeface="Bebas Neue Regular" panose="00000500000000000000" pitchFamily="50" charset="0"/>
              </a:rPr>
              <a:t>evermat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Seborregular</a:t>
            </a:r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en tratamiento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ipse 42"/>
          <p:cNvSpPr/>
          <p:nvPr/>
        </p:nvSpPr>
        <p:spPr>
          <a:xfrm>
            <a:off x="10767822" y="1800158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C2724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8645296" y="2291127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C2724"/>
              </a:solidFill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6044116" y="2681407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C2724"/>
              </a:solidFill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2558341" y="2546391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C2724"/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329491" y="1876947"/>
            <a:ext cx="635458" cy="643141"/>
          </a:xfrm>
          <a:prstGeom prst="ellipse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C272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7" y="1911787"/>
            <a:ext cx="1406696" cy="1406696"/>
          </a:xfrm>
          <a:prstGeom prst="ellipse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62816" y="3495677"/>
            <a:ext cx="20352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Manchas</a:t>
            </a:r>
            <a:r>
              <a:rPr lang="en-US" sz="20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visibles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endParaRPr lang="es-ES" sz="1400" dirty="0"/>
          </a:p>
          <a:p>
            <a:r>
              <a:rPr lang="es-ES" sz="1400" dirty="0"/>
              <a:t>Manchas solares, pigmentación localizada y zonas con mayor intensidad de tono que requieren una respuesta más específica y continuada.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669763" y="3495676"/>
            <a:ext cx="1910425" cy="26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Tono</a:t>
            </a:r>
            <a:r>
              <a:rPr lang="en-US" sz="20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irregular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2D2D2D"/>
              </a:solidFill>
              <a:latin typeface="Avenir LT Std 35 Light" panose="020B0402020203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r>
              <a:rPr lang="es-ES" sz="1400" dirty="0"/>
              <a:t>Desigualdad visible, falta de homogeneidad y variaciones de tono que hacen que la piel se perciba menos uniforme y equilibrada.</a:t>
            </a:r>
            <a:endParaRPr lang="en-US" sz="1400" dirty="0">
              <a:latin typeface="Avenir LT Std 35 Light" panose="020B0402020203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095314" y="3495676"/>
            <a:ext cx="19104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Post </a:t>
            </a: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imperfección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endParaRPr lang="es-ES" sz="1400" dirty="0"/>
          </a:p>
          <a:p>
            <a:pPr>
              <a:lnSpc>
                <a:spcPts val="1800"/>
              </a:lnSpc>
            </a:pPr>
            <a:r>
              <a:rPr lang="es-ES" sz="1400" dirty="0"/>
              <a:t>Marcas residuales tras imperfecciones, tono alterado e irregularidades localizadas que afectan a la apariencia global de la piel.</a:t>
            </a:r>
            <a:endParaRPr lang="en-US" sz="1400" dirty="0">
              <a:latin typeface="Avenir LT Std 35 Light" panose="020B0402020203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645582" y="3495676"/>
            <a:ext cx="191042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Piel</a:t>
            </a:r>
            <a:r>
              <a:rPr lang="en-US" sz="2000" dirty="0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fotoexpuesta</a:t>
            </a:r>
            <a:endParaRPr lang="en-US" sz="2000" dirty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endParaRPr lang="es-ES" sz="1400" dirty="0"/>
          </a:p>
          <a:p>
            <a:pPr>
              <a:lnSpc>
                <a:spcPts val="1800"/>
              </a:lnSpc>
            </a:pPr>
            <a:r>
              <a:rPr lang="es-ES" sz="1400" dirty="0"/>
              <a:t>Piel sometida a exposición solar acumulada, con tendencia a pigmentación, pérdida de uniformidad y aspecto menos luminoso.</a:t>
            </a:r>
            <a:endParaRPr lang="en-US" sz="1400" dirty="0">
              <a:latin typeface="Avenir LT Std 35 Light" panose="020B0402020203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100600" y="3495675"/>
            <a:ext cx="19104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Luminosidad</a:t>
            </a:r>
            <a:endParaRPr lang="en-US" sz="2000" dirty="0" smtClean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Uniformidad</a:t>
            </a:r>
            <a:endParaRPr lang="en-US" sz="2000" dirty="0" smtClean="0">
              <a:solidFill>
                <a:srgbClr val="2D2D2D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  <a:p>
            <a:pPr>
              <a:lnSpc>
                <a:spcPts val="1800"/>
              </a:lnSpc>
            </a:pPr>
            <a:endParaRPr lang="es-ES" sz="1400" dirty="0"/>
          </a:p>
          <a:p>
            <a:pPr>
              <a:lnSpc>
                <a:spcPts val="1800"/>
              </a:lnSpc>
            </a:pPr>
            <a:r>
              <a:rPr lang="es-ES" sz="1400" dirty="0"/>
              <a:t>Piel con falta de luz, aspecto cansado o tono apagado que necesita recuperar claridad, frescura y una apariencia más homogénea.</a:t>
            </a:r>
            <a:endParaRPr lang="en-US" sz="1400" dirty="0">
              <a:latin typeface="Avenir LT Std 35 Light" panose="020B0402020203020204" pitchFamily="34" charset="0"/>
              <a:ea typeface="Helvetica Neue" pitchFamily="34" charset="-122"/>
              <a:cs typeface="Helvetica Neue" pitchFamily="34" charset="-12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38" y="1912849"/>
            <a:ext cx="1405634" cy="1405634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48" y="1918178"/>
            <a:ext cx="1401133" cy="1401133"/>
          </a:xfrm>
          <a:prstGeom prst="ellipse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67" y="1909350"/>
            <a:ext cx="1406696" cy="1406696"/>
          </a:xfrm>
          <a:prstGeom prst="ellipse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38" y="1909350"/>
            <a:ext cx="1401904" cy="1401904"/>
          </a:xfrm>
          <a:prstGeom prst="ellipse">
            <a:avLst/>
          </a:prstGeom>
        </p:spPr>
      </p:pic>
      <p:sp>
        <p:nvSpPr>
          <p:cNvPr id="32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1" y="254647"/>
            <a:ext cx="4165338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Perfiles de </a:t>
            </a:r>
            <a:r>
              <a:rPr lang="es-ES" sz="2800" b="1" spc="600" dirty="0" smtClean="0">
                <a:solidFill>
                  <a:prstClr val="black"/>
                </a:solidFill>
                <a:latin typeface="Bebas Neue Regular" panose="00000500000000000000" pitchFamily="50" charset="0"/>
              </a:rPr>
              <a:t>pieles</a:t>
            </a:r>
            <a:endParaRPr lang="es-ES" sz="2800" b="1" spc="600" dirty="0">
              <a:solidFill>
                <a:prstClr val="black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226087" y="362494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2634007" y="362494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5034307" y="364780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7571767" y="364780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10056589" y="3624949"/>
            <a:ext cx="11901" cy="2685567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Necesidades clave en rutinas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despigmentantes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adroTexto 52"/>
          <p:cNvSpPr txBox="1"/>
          <p:nvPr/>
        </p:nvSpPr>
        <p:spPr>
          <a:xfrm>
            <a:off x="329491" y="2447281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1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446012" y="2116734"/>
            <a:ext cx="4897513" cy="7341"/>
          </a:xfrm>
          <a:prstGeom prst="line">
            <a:avLst/>
          </a:prstGeom>
          <a:ln w="254000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1995524" y="1867459"/>
            <a:ext cx="1976401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err="1">
                <a:solidFill>
                  <a:srgbClr val="F0F0F0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Rutina</a:t>
            </a:r>
            <a:r>
              <a:rPr lang="en-US" dirty="0">
                <a:solidFill>
                  <a:srgbClr val="F0F0F0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dirty="0" err="1">
                <a:solidFill>
                  <a:srgbClr val="F0F0F0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matutina</a:t>
            </a:r>
            <a:endParaRPr lang="en-US" dirty="0">
              <a:solidFill>
                <a:srgbClr val="F0F0F0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25437" y="3353013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2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321383" y="4304551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3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080645" y="4731073"/>
            <a:ext cx="426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640872 · DP3 Day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Cream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29491" y="5248383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4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1086972" y="5536848"/>
            <a:ext cx="390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640074 · Be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Sun</a:t>
            </a:r>
            <a:r>
              <a:rPr lang="es-ES" sz="1600" dirty="0" smtClean="0">
                <a:latin typeface="AvenirNext LT Pro Bold" panose="020B0804020202020204" pitchFamily="34" charset="0"/>
              </a:rPr>
              <a:t> 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Despigmen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Shield</a:t>
            </a:r>
            <a:r>
              <a:rPr lang="es-ES" sz="1600" dirty="0" smtClean="0">
                <a:latin typeface="AvenirNext LT Pro Bold" panose="020B0804020202020204" pitchFamily="34" charset="0"/>
              </a:rPr>
              <a:t> Protector SPF50 (recomendado)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647069" y="2108894"/>
            <a:ext cx="3423523" cy="4247485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08" y="2032500"/>
            <a:ext cx="3422016" cy="4248021"/>
          </a:xfrm>
          <a:prstGeom prst="rect">
            <a:avLst/>
          </a:prstGeom>
        </p:spPr>
      </p:pic>
      <p:sp>
        <p:nvSpPr>
          <p:cNvPr id="22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smtClean="0">
                <a:solidFill>
                  <a:prstClr val="black"/>
                </a:solidFill>
                <a:latin typeface="Bebas Neue Regular" panose="00000500000000000000" pitchFamily="50" charset="0"/>
              </a:rPr>
              <a:t>Rutina de día</a:t>
            </a:r>
            <a:endParaRPr lang="es-ES" sz="2800" b="1" spc="600" dirty="0">
              <a:solidFill>
                <a:prstClr val="black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1086972" y="2670644"/>
            <a:ext cx="425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640862· </a:t>
            </a:r>
            <a:r>
              <a:rPr lang="es-ES" sz="1600" dirty="0" err="1">
                <a:latin typeface="AvenirNext LT Pro Bold" panose="020B0804020202020204" pitchFamily="34" charset="0"/>
              </a:rPr>
              <a:t>Soft</a:t>
            </a:r>
            <a:r>
              <a:rPr lang="es-ES" sz="1600" dirty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Derm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Sensitive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Cleanser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>
                <a:latin typeface="AvenirNext LT Pro Bold" panose="020B0804020202020204" pitchFamily="34" charset="0"/>
              </a:rPr>
              <a:t>o</a:t>
            </a:r>
          </a:p>
          <a:p>
            <a:r>
              <a:rPr lang="es-ES" sz="1600" dirty="0" smtClean="0">
                <a:latin typeface="AvenirNext LT Pro Bold" panose="020B0804020202020204" pitchFamily="34" charset="0"/>
              </a:rPr>
              <a:t>640265 </a:t>
            </a:r>
            <a:r>
              <a:rPr lang="es-ES" sz="1600" dirty="0">
                <a:latin typeface="AvenirNext LT Pro Bold" panose="020B0804020202020204" pitchFamily="34" charset="0"/>
              </a:rPr>
              <a:t>·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Oily</a:t>
            </a:r>
            <a:r>
              <a:rPr lang="es-ES" sz="1600" dirty="0" smtClean="0">
                <a:latin typeface="AvenirNext LT Pro Bold" panose="020B0804020202020204" pitchFamily="34" charset="0"/>
              </a:rPr>
              <a:t> SK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Cleansing</a:t>
            </a:r>
            <a:r>
              <a:rPr lang="es-ES" sz="1600" dirty="0" smtClean="0">
                <a:latin typeface="AvenirNext LT Pro Bold" panose="020B0804020202020204" pitchFamily="34" charset="0"/>
              </a:rPr>
              <a:t> Gel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086972" y="3795545"/>
            <a:ext cx="426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TXA EXO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Serum</a:t>
            </a:r>
            <a:r>
              <a:rPr lang="es-ES" sz="1600" dirty="0" smtClean="0">
                <a:latin typeface="AvenirNext LT Pro Bold" panose="020B0804020202020204" pitchFamily="34" charset="0"/>
              </a:rPr>
              <a:t> DP3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Pasos clave en rutinas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despigmentantes</a:t>
            </a:r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adroTexto 52"/>
          <p:cNvSpPr txBox="1"/>
          <p:nvPr/>
        </p:nvSpPr>
        <p:spPr>
          <a:xfrm>
            <a:off x="329491" y="2447281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1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446012" y="2116734"/>
            <a:ext cx="4897513" cy="7341"/>
          </a:xfrm>
          <a:prstGeom prst="line">
            <a:avLst/>
          </a:prstGeom>
          <a:ln w="254000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1995524" y="1867459"/>
            <a:ext cx="1976401" cy="418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err="1">
                <a:solidFill>
                  <a:srgbClr val="F0F0F0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Rutina</a:t>
            </a:r>
            <a:r>
              <a:rPr lang="en-US" dirty="0">
                <a:solidFill>
                  <a:srgbClr val="F0F0F0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dirty="0" err="1" smtClean="0">
                <a:solidFill>
                  <a:srgbClr val="F0F0F0"/>
                </a:solidFill>
                <a:latin typeface="AvenirNext LT Pro Bold" panose="020B0804020202020204" pitchFamily="34" charset="0"/>
                <a:ea typeface="MiSans" pitchFamily="34" charset="-122"/>
                <a:cs typeface="MiSans" pitchFamily="34" charset="-120"/>
              </a:rPr>
              <a:t>nocturna</a:t>
            </a:r>
            <a:endParaRPr lang="en-US" dirty="0">
              <a:solidFill>
                <a:srgbClr val="F0F0F0"/>
              </a:solidFill>
              <a:latin typeface="AvenirNext LT Pro Bold" panose="020B0804020202020204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25437" y="3353013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2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321383" y="4304551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3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080645" y="4731073"/>
            <a:ext cx="426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640871 ·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Punctual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Cream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29491" y="5248383"/>
            <a:ext cx="749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C2724"/>
                </a:solidFill>
                <a:latin typeface="AvenirNext LT Pro Bold" panose="020B0804020202020204" pitchFamily="34" charset="0"/>
              </a:rPr>
              <a:t>4</a:t>
            </a:r>
            <a:endParaRPr lang="en-US" sz="6600" dirty="0">
              <a:solidFill>
                <a:srgbClr val="9C2724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1086972" y="5658768"/>
            <a:ext cx="4256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venirNext LT Pro Bold" panose="020B0804020202020204" pitchFamily="34" charset="0"/>
              </a:rPr>
              <a:t>Crema hidratante ATACHE si es necesario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647069" y="2108894"/>
            <a:ext cx="3423523" cy="4247485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08" y="2032501"/>
            <a:ext cx="3422016" cy="4248019"/>
          </a:xfrm>
          <a:prstGeom prst="rect">
            <a:avLst/>
          </a:prstGeom>
        </p:spPr>
      </p:pic>
      <p:sp>
        <p:nvSpPr>
          <p:cNvPr id="22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smtClean="0">
                <a:solidFill>
                  <a:prstClr val="black"/>
                </a:solidFill>
                <a:latin typeface="Bebas Neue Regular" panose="00000500000000000000" pitchFamily="50" charset="0"/>
              </a:rPr>
              <a:t>Rutina de noche</a:t>
            </a:r>
            <a:endParaRPr lang="es-ES" sz="2800" b="1" spc="600" dirty="0">
              <a:solidFill>
                <a:prstClr val="black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1086972" y="2670644"/>
            <a:ext cx="425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640862· </a:t>
            </a:r>
            <a:r>
              <a:rPr lang="es-ES" sz="1600" dirty="0" err="1">
                <a:latin typeface="AvenirNext LT Pro Bold" panose="020B0804020202020204" pitchFamily="34" charset="0"/>
              </a:rPr>
              <a:t>Soft</a:t>
            </a:r>
            <a:r>
              <a:rPr lang="es-ES" sz="1600" dirty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Derm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Sensitive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Cleanser</a:t>
            </a:r>
            <a:r>
              <a:rPr lang="es-ES" sz="1600" dirty="0" smtClean="0">
                <a:latin typeface="AvenirNext LT Pro Bold" panose="020B0804020202020204" pitchFamily="34" charset="0"/>
              </a:rPr>
              <a:t> </a:t>
            </a:r>
            <a:r>
              <a:rPr lang="es-ES" sz="1600" dirty="0">
                <a:latin typeface="AvenirNext LT Pro Bold" panose="020B0804020202020204" pitchFamily="34" charset="0"/>
              </a:rPr>
              <a:t>o</a:t>
            </a:r>
          </a:p>
          <a:p>
            <a:r>
              <a:rPr lang="es-ES" sz="1600" dirty="0" smtClean="0">
                <a:latin typeface="AvenirNext LT Pro Bold" panose="020B0804020202020204" pitchFamily="34" charset="0"/>
              </a:rPr>
              <a:t>640265 </a:t>
            </a:r>
            <a:r>
              <a:rPr lang="es-ES" sz="1600" dirty="0">
                <a:latin typeface="AvenirNext LT Pro Bold" panose="020B0804020202020204" pitchFamily="34" charset="0"/>
              </a:rPr>
              <a:t>·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Oily</a:t>
            </a:r>
            <a:r>
              <a:rPr lang="es-ES" sz="1600" dirty="0" smtClean="0">
                <a:latin typeface="AvenirNext LT Pro Bold" panose="020B0804020202020204" pitchFamily="34" charset="0"/>
              </a:rPr>
              <a:t> SK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Cleansing</a:t>
            </a:r>
            <a:r>
              <a:rPr lang="es-ES" sz="1600" dirty="0" smtClean="0">
                <a:latin typeface="AvenirNext LT Pro Bold" panose="020B0804020202020204" pitchFamily="34" charset="0"/>
              </a:rPr>
              <a:t> Gel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086972" y="3795545"/>
            <a:ext cx="426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venirNext LT Pro Bold" panose="020B0804020202020204" pitchFamily="34" charset="0"/>
              </a:rPr>
              <a:t>TXA EXO </a:t>
            </a:r>
            <a:r>
              <a:rPr lang="es-ES" sz="1600" dirty="0" err="1" smtClean="0">
                <a:latin typeface="AvenirNext LT Pro Bold" panose="020B0804020202020204" pitchFamily="34" charset="0"/>
              </a:rPr>
              <a:t>Serum</a:t>
            </a:r>
            <a:r>
              <a:rPr lang="es-ES" sz="1600" dirty="0" smtClean="0">
                <a:latin typeface="AvenirNext LT Pro Bold" panose="020B0804020202020204" pitchFamily="34" charset="0"/>
              </a:rPr>
              <a:t> DP3</a:t>
            </a:r>
            <a:endParaRPr lang="en-US" sz="1600" dirty="0">
              <a:latin typeface="AvenirNext LT Pro Bold" panose="020B0804020202020204" pitchFamily="34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Pasos clave en rutinas </a:t>
            </a:r>
            <a:r>
              <a:rPr lang="es-ES" sz="1800" b="1" spc="300" dirty="0" err="1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despigmentantes</a:t>
            </a:r>
            <a:r>
              <a:rPr lang="es-ES" sz="1800" b="1" spc="300" dirty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3350" y="2032000"/>
            <a:ext cx="10445299" cy="139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latin typeface="TT Commons ExtraLight" panose="02000806020000020003" pitchFamily="50" charset="0"/>
                <a:cs typeface="Times New Roman" panose="02020603050405020304" pitchFamily="18" charset="0"/>
              </a:rPr>
              <a:t>Tecnología </a:t>
            </a:r>
            <a:r>
              <a:rPr lang="es-ES" sz="3200" b="1" dirty="0" err="1"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</a:t>
            </a:r>
            <a:r>
              <a:rPr lang="es-ES" sz="3200" b="1" dirty="0"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atin typeface="TT Commons ExtraLight" panose="02000806020000020003" pitchFamily="50" charset="0"/>
                <a:cs typeface="Times New Roman" panose="02020603050405020304" pitchFamily="18" charset="0"/>
              </a:rPr>
              <a:t>multiactiva</a:t>
            </a:r>
            <a:r>
              <a:rPr lang="es-ES" sz="3200" b="1" dirty="0"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latin typeface="TT Commons ExtraLight" panose="02000806020000020003" pitchFamily="50" charset="0"/>
                <a:cs typeface="Times New Roman" panose="02020603050405020304" pitchFamily="18" charset="0"/>
              </a:rPr>
              <a:t>de precisión para un tratamiento más completo de la </a:t>
            </a:r>
            <a:r>
              <a:rPr lang="es-ES" sz="3200" dirty="0" err="1">
                <a:latin typeface="TT Commons ExtraLight" panose="02000806020000020003" pitchFamily="50" charset="0"/>
                <a:cs typeface="Times New Roman" panose="02020603050405020304" pitchFamily="18" charset="0"/>
              </a:rPr>
              <a:t>hiperpigmentación</a:t>
            </a:r>
            <a:r>
              <a:rPr lang="es-ES" sz="3200" dirty="0">
                <a:latin typeface="TT Commons ExtraLight" panose="02000806020000020003" pitchFamily="50" charset="0"/>
                <a:cs typeface="Times New Roman" panose="02020603050405020304" pitchFamily="18" charset="0"/>
              </a:rPr>
              <a:t> visible.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0949D27-796D-4D90-92F5-1108C1E2A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59" y="1395104"/>
            <a:ext cx="635082" cy="5964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2" y="4484655"/>
            <a:ext cx="3816081" cy="21267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33" y="4484656"/>
            <a:ext cx="3816079" cy="21267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43" y="4479785"/>
            <a:ext cx="3824812" cy="21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95E4EC8-06A8-4B8A-9DF5-E8BA26787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42" y="1607421"/>
            <a:ext cx="7286315" cy="364315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3AFAFF3-C50D-4EF2-B3D8-E86193844425}"/>
              </a:ext>
            </a:extLst>
          </p:cNvPr>
          <p:cNvSpPr txBox="1">
            <a:spLocks/>
          </p:cNvSpPr>
          <p:nvPr/>
        </p:nvSpPr>
        <p:spPr>
          <a:xfrm>
            <a:off x="0" y="4798516"/>
            <a:ext cx="12192000" cy="1537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spc="300" dirty="0" smtClean="0"/>
              <a:t>GET RESULTS</a:t>
            </a:r>
            <a:endParaRPr lang="es-ES" sz="2000" spc="300" dirty="0"/>
          </a:p>
        </p:txBody>
      </p:sp>
    </p:spTree>
    <p:extLst>
      <p:ext uri="{BB962C8B-B14F-4D97-AF65-F5344CB8AC3E}">
        <p14:creationId xmlns:p14="http://schemas.microsoft.com/office/powerpoint/2010/main" val="41074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1927343" y="3571103"/>
            <a:ext cx="2721" cy="113556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5"/>
          <p:cNvSpPr/>
          <p:nvPr/>
        </p:nvSpPr>
        <p:spPr>
          <a:xfrm>
            <a:off x="233161" y="4309059"/>
            <a:ext cx="3388364" cy="1514225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10134083" y="3715883"/>
            <a:ext cx="2721" cy="113556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6087863" y="3563483"/>
            <a:ext cx="2721" cy="113556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3727557" y="3533702"/>
            <a:ext cx="5280001" cy="397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8384160" y="3325421"/>
            <a:ext cx="3443630" cy="411602"/>
          </a:xfrm>
          <a:prstGeom prst="rect">
            <a:avLst/>
          </a:prstGeom>
          <a:solidFill>
            <a:srgbClr val="9C2724"/>
          </a:solidFill>
          <a:ln>
            <a:solidFill>
              <a:srgbClr val="9C2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4391280" y="3313408"/>
            <a:ext cx="3443630" cy="411602"/>
          </a:xfrm>
          <a:prstGeom prst="rect">
            <a:avLst/>
          </a:prstGeom>
          <a:solidFill>
            <a:srgbClr val="9C2724"/>
          </a:solidFill>
          <a:ln>
            <a:solidFill>
              <a:srgbClr val="9C2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317187" y="3315878"/>
            <a:ext cx="3443630" cy="411602"/>
          </a:xfrm>
          <a:prstGeom prst="rect">
            <a:avLst/>
          </a:prstGeom>
          <a:solidFill>
            <a:srgbClr val="9C2724"/>
          </a:solidFill>
          <a:ln>
            <a:solidFill>
              <a:srgbClr val="9C2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317187" y="3257599"/>
            <a:ext cx="330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Exosoma</a:t>
            </a:r>
            <a:r>
              <a:rPr lang="es-ES" sz="2800" dirty="0">
                <a:solidFill>
                  <a:schemeClr val="bg1"/>
                </a:solidFill>
                <a:latin typeface="TT Commons Medium" panose="02000806030000020004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TT Commons Medium" panose="02000806030000020004" pitchFamily="2" charset="0"/>
              </a:rPr>
              <a:t>biomimético</a:t>
            </a:r>
            <a:endParaRPr lang="es-ES" sz="28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20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b="1" spc="600" dirty="0" smtClean="0">
                <a:latin typeface="Bebas Neue Regular" panose="00000500000000000000" pitchFamily="50" charset="0"/>
              </a:rPr>
              <a:t>TXA EXO SERUM DP3</a:t>
            </a:r>
            <a:endParaRPr lang="es-ES" sz="2800" b="1" spc="600" dirty="0">
              <a:latin typeface="Bebas Neue Regular" panose="00000500000000000000" pitchFamily="50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84439-3C34-4C78-B822-1A865685052D}"/>
              </a:ext>
            </a:extLst>
          </p:cNvPr>
          <p:cNvSpPr txBox="1"/>
          <p:nvPr/>
        </p:nvSpPr>
        <p:spPr>
          <a:xfrm>
            <a:off x="736598" y="1264685"/>
            <a:ext cx="9931402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dirty="0" smtClean="0">
                <a:latin typeface="TT Commons Light" panose="02000506030000020003" pitchFamily="50" charset="0"/>
              </a:rPr>
              <a:t>Su formulación combina tecnologías de </a:t>
            </a:r>
            <a:r>
              <a:rPr lang="es-ES" dirty="0" err="1" smtClean="0">
                <a:latin typeface="TT Commons Light" panose="02000506030000020003" pitchFamily="50" charset="0"/>
              </a:rPr>
              <a:t>vehiculización</a:t>
            </a:r>
            <a:r>
              <a:rPr lang="es-ES" dirty="0" smtClean="0">
                <a:latin typeface="TT Commons Light" panose="02000506030000020003" pitchFamily="50" charset="0"/>
              </a:rPr>
              <a:t> de última generación —</a:t>
            </a:r>
            <a:r>
              <a:rPr lang="es-ES" dirty="0" err="1" smtClean="0">
                <a:latin typeface="TT Commons Light" panose="02000506030000020003" pitchFamily="50" charset="0"/>
              </a:rPr>
              <a:t>exosomas</a:t>
            </a:r>
            <a:r>
              <a:rPr lang="es-ES" dirty="0" smtClean="0">
                <a:latin typeface="TT Commons Light" panose="02000506030000020003" pitchFamily="50" charset="0"/>
              </a:rPr>
              <a:t> </a:t>
            </a:r>
            <a:r>
              <a:rPr lang="es-ES" dirty="0" err="1" smtClean="0">
                <a:latin typeface="TT Commons Light" panose="02000506030000020003" pitchFamily="50" charset="0"/>
              </a:rPr>
              <a:t>biomiméticos</a:t>
            </a:r>
            <a:r>
              <a:rPr lang="es-ES" dirty="0" smtClean="0">
                <a:latin typeface="TT Commons Light" panose="02000506030000020003" pitchFamily="50" charset="0"/>
              </a:rPr>
              <a:t> y activos </a:t>
            </a:r>
            <a:r>
              <a:rPr lang="es-ES" dirty="0" err="1" smtClean="0">
                <a:latin typeface="TT Commons Light" panose="02000506030000020003" pitchFamily="50" charset="0"/>
              </a:rPr>
              <a:t>liposomados</a:t>
            </a:r>
            <a:r>
              <a:rPr lang="es-ES" dirty="0" smtClean="0">
                <a:latin typeface="TT Commons Light" panose="02000506030000020003" pitchFamily="50" charset="0"/>
              </a:rPr>
              <a:t>— que optimizan la penetración, la biodisponibilidad y la eficacia de cada ingrediente. Adecuado para todo tipo de piel, incluidas pieles mixtas o grasas y pieles sensibles que lo introduzcan de forma progresiva.</a:t>
            </a:r>
            <a:endParaRPr lang="en-US" dirty="0">
              <a:latin typeface="TT Commons Light" panose="02000506030000020003" pitchFamily="50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704850" y="1346378"/>
            <a:ext cx="2721" cy="113556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4728027" y="3257599"/>
            <a:ext cx="268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TT Commons Medium" panose="02000806030000020004" pitchFamily="2" charset="0"/>
              </a:rPr>
              <a:t>Acción multicapa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816151" y="3276071"/>
            <a:ext cx="261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Alta tolerancia</a:t>
            </a:r>
            <a:endParaRPr lang="es-ES" sz="2800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7484439-3C34-4C78-B822-1A865685052D}"/>
              </a:ext>
            </a:extLst>
          </p:cNvPr>
          <p:cNvSpPr txBox="1"/>
          <p:nvPr/>
        </p:nvSpPr>
        <p:spPr>
          <a:xfrm>
            <a:off x="338930" y="4443680"/>
            <a:ext cx="3263251" cy="12612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s-ES" sz="1700" dirty="0">
                <a:latin typeface="TT Commons Light" panose="02000506030000020003" pitchFamily="50" charset="0"/>
              </a:rPr>
              <a:t>Vesículas </a:t>
            </a:r>
            <a:r>
              <a:rPr lang="es-ES" sz="1700" dirty="0" err="1">
                <a:latin typeface="TT Commons Light" panose="02000506030000020003" pitchFamily="50" charset="0"/>
              </a:rPr>
              <a:t>nanométricas</a:t>
            </a:r>
            <a:r>
              <a:rPr lang="es-ES" sz="1700" dirty="0">
                <a:latin typeface="TT Commons Light" panose="02000506030000020003" pitchFamily="50" charset="0"/>
              </a:rPr>
              <a:t> inspiradas en la comunicación celular natural para favorecer una </a:t>
            </a:r>
            <a:r>
              <a:rPr lang="es-ES" sz="1700" dirty="0" err="1">
                <a:latin typeface="TT Commons Light" panose="02000506030000020003" pitchFamily="50" charset="0"/>
              </a:rPr>
              <a:t>vehiculización</a:t>
            </a:r>
            <a:r>
              <a:rPr lang="es-ES" sz="1700" dirty="0">
                <a:latin typeface="TT Commons Light" panose="02000506030000020003" pitchFamily="50" charset="0"/>
              </a:rPr>
              <a:t> dirigida de activos </a:t>
            </a:r>
            <a:r>
              <a:rPr lang="es-ES" sz="1700" dirty="0" err="1" smtClean="0">
                <a:latin typeface="TT Commons Light" panose="02000506030000020003" pitchFamily="50" charset="0"/>
              </a:rPr>
              <a:t>despigmentantes</a:t>
            </a:r>
            <a:r>
              <a:rPr lang="es-ES" sz="1700" dirty="0" smtClean="0">
                <a:latin typeface="TT Commons Light" panose="02000506030000020003" pitchFamily="50" charset="0"/>
              </a:rPr>
              <a:t>.</a:t>
            </a:r>
            <a:endParaRPr lang="en-US" sz="1700" dirty="0">
              <a:latin typeface="TT Commons Light" panose="02000506030000020003" pitchFamily="50" charset="0"/>
            </a:endParaRPr>
          </a:p>
        </p:txBody>
      </p:sp>
      <p:sp>
        <p:nvSpPr>
          <p:cNvPr id="39" name="Shape 5"/>
          <p:cNvSpPr/>
          <p:nvPr/>
        </p:nvSpPr>
        <p:spPr>
          <a:xfrm>
            <a:off x="4401301" y="4316679"/>
            <a:ext cx="3388364" cy="1514225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7484439-3C34-4C78-B822-1A865685052D}"/>
              </a:ext>
            </a:extLst>
          </p:cNvPr>
          <p:cNvSpPr txBox="1"/>
          <p:nvPr/>
        </p:nvSpPr>
        <p:spPr>
          <a:xfrm>
            <a:off x="4507070" y="4428440"/>
            <a:ext cx="3263251" cy="1355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dirty="0">
                <a:latin typeface="TT Commons Light" panose="02000506030000020003" pitchFamily="50" charset="0"/>
              </a:rPr>
              <a:t>Ayuda a modular la producción de melanina, su transferencia y las señales asociadas al proceso inflamatorio.</a:t>
            </a:r>
            <a:endParaRPr lang="en-US" dirty="0">
              <a:latin typeface="TT Commons Light" panose="02000506030000020003" pitchFamily="50" charset="0"/>
            </a:endParaRPr>
          </a:p>
        </p:txBody>
      </p:sp>
      <p:sp>
        <p:nvSpPr>
          <p:cNvPr id="41" name="Shape 5"/>
          <p:cNvSpPr/>
          <p:nvPr/>
        </p:nvSpPr>
        <p:spPr>
          <a:xfrm>
            <a:off x="8455141" y="4324299"/>
            <a:ext cx="3388364" cy="1514225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7484439-3C34-4C78-B822-1A865685052D}"/>
              </a:ext>
            </a:extLst>
          </p:cNvPr>
          <p:cNvSpPr txBox="1"/>
          <p:nvPr/>
        </p:nvSpPr>
        <p:spPr>
          <a:xfrm>
            <a:off x="8560910" y="4443680"/>
            <a:ext cx="3263251" cy="1355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dirty="0">
                <a:latin typeface="TT Commons Light" panose="02000506030000020003" pitchFamily="50" charset="0"/>
              </a:rPr>
              <a:t>Diseñado para una incorporación progresiva, incluso en pieles sensibles o sometidas a rutinas intensivas.</a:t>
            </a:r>
            <a:endParaRPr lang="en-US" dirty="0">
              <a:latin typeface="TT Commons Light" panose="02000506030000020003" pitchFamily="50" charset="0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Despigmentación intensiva de nueva generación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Sistema </a:t>
            </a: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despigmentante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7484439-3C34-4C78-B822-1A865685052D}"/>
              </a:ext>
            </a:extLst>
          </p:cNvPr>
          <p:cNvSpPr txBox="1"/>
          <p:nvPr/>
        </p:nvSpPr>
        <p:spPr>
          <a:xfrm>
            <a:off x="736598" y="1264685"/>
            <a:ext cx="9931402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latin typeface="TT Commons Light" panose="02000506030000020003" pitchFamily="50" charset="0"/>
              </a:rPr>
              <a:t>La </a:t>
            </a:r>
            <a:r>
              <a:rPr lang="es-ES" dirty="0" err="1">
                <a:latin typeface="TT Commons Light" panose="02000506030000020003" pitchFamily="50" charset="0"/>
              </a:rPr>
              <a:t>hiperpigmentación</a:t>
            </a:r>
            <a:r>
              <a:rPr lang="es-ES" dirty="0">
                <a:latin typeface="TT Commons Light" panose="02000506030000020003" pitchFamily="50" charset="0"/>
              </a:rPr>
              <a:t> implica mucho más que una sobreproducción de melanina. Basado en el concepto del </a:t>
            </a:r>
            <a:r>
              <a:rPr lang="es-ES" b="1" dirty="0">
                <a:latin typeface="TT Commons Light" panose="02000506030000020003" pitchFamily="50" charset="0"/>
              </a:rPr>
              <a:t>Triple Combo </a:t>
            </a:r>
            <a:r>
              <a:rPr lang="es-ES" b="1" dirty="0" err="1">
                <a:latin typeface="TT Commons Light" panose="02000506030000020003" pitchFamily="50" charset="0"/>
              </a:rPr>
              <a:t>Despigmentante</a:t>
            </a:r>
            <a:r>
              <a:rPr lang="es-ES" dirty="0">
                <a:latin typeface="TT Commons Light" panose="02000506030000020003" pitchFamily="50" charset="0"/>
              </a:rPr>
              <a:t>, o </a:t>
            </a:r>
            <a:r>
              <a:rPr lang="es-ES" b="1" dirty="0">
                <a:latin typeface="TT Commons Light" panose="02000506030000020003" pitchFamily="50" charset="0"/>
              </a:rPr>
              <a:t>Tríada de </a:t>
            </a:r>
            <a:r>
              <a:rPr lang="es-ES" b="1" dirty="0" err="1">
                <a:latin typeface="TT Commons Light" panose="02000506030000020003" pitchFamily="50" charset="0"/>
              </a:rPr>
              <a:t>Kligman</a:t>
            </a:r>
            <a:r>
              <a:rPr lang="es-ES" b="1" dirty="0">
                <a:latin typeface="TT Commons Light" panose="02000506030000020003" pitchFamily="50" charset="0"/>
              </a:rPr>
              <a:t> Renovada</a:t>
            </a:r>
            <a:r>
              <a:rPr lang="es-ES" dirty="0">
                <a:latin typeface="TT Commons Light" panose="02000506030000020003" pitchFamily="50" charset="0"/>
              </a:rPr>
              <a:t>, este sistema combina activos inhibidores de la </a:t>
            </a:r>
            <a:r>
              <a:rPr lang="es-ES" dirty="0" err="1">
                <a:latin typeface="TT Commons Light" panose="02000506030000020003" pitchFamily="50" charset="0"/>
              </a:rPr>
              <a:t>tirosinasa</a:t>
            </a:r>
            <a:r>
              <a:rPr lang="es-ES" dirty="0">
                <a:latin typeface="TT Commons Light" panose="02000506030000020003" pitchFamily="50" charset="0"/>
              </a:rPr>
              <a:t>, agentes exfoliantes e ingredientes moduladores de la inflamación para abordar la pigmentación a través de sus principales vías biológicas.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704850" y="1346378"/>
            <a:ext cx="2721" cy="1135561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3086100" y="3157387"/>
            <a:ext cx="5048250" cy="542585"/>
          </a:xfrm>
          <a:prstGeom prst="rect">
            <a:avLst/>
          </a:prstGeom>
          <a:solidFill>
            <a:srgbClr val="9C272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52BDFA5D-0510-4A67-9659-96EB39F6D3B2}"/>
              </a:ext>
            </a:extLst>
          </p:cNvPr>
          <p:cNvSpPr/>
          <p:nvPr/>
        </p:nvSpPr>
        <p:spPr>
          <a:xfrm>
            <a:off x="2469933" y="4788350"/>
            <a:ext cx="1798520" cy="3333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lvl="0">
              <a:defRPr/>
            </a:pPr>
            <a:r>
              <a:rPr lang="en-US" sz="1400" b="1" kern="0" spc="300" dirty="0" err="1" smtClean="0">
                <a:solidFill>
                  <a:srgbClr val="000000"/>
                </a:solidFill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queratolítico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D5D903D8-833B-4788-880E-54DBD7D9B55C}"/>
              </a:ext>
            </a:extLst>
          </p:cNvPr>
          <p:cNvSpPr/>
          <p:nvPr/>
        </p:nvSpPr>
        <p:spPr>
          <a:xfrm>
            <a:off x="2469933" y="5185225"/>
            <a:ext cx="2104611" cy="66465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Regula el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equilibrio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redox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intracelular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Noto Sans SC" pitchFamily="34" charset="-122"/>
              <a:cs typeface="+mn-cs"/>
            </a:endParaRP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794A2A56-8E41-45CF-A078-BBE7A5BEE5E3}"/>
              </a:ext>
            </a:extLst>
          </p:cNvPr>
          <p:cNvSpPr/>
          <p:nvPr/>
        </p:nvSpPr>
        <p:spPr>
          <a:xfrm>
            <a:off x="4785582" y="4795556"/>
            <a:ext cx="1861487" cy="3333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lvl="0">
              <a:defRPr/>
            </a:pPr>
            <a:r>
              <a:rPr lang="en-US" sz="1400" b="1" kern="0" spc="300" dirty="0" err="1" smtClean="0">
                <a:solidFill>
                  <a:srgbClr val="000000"/>
                </a:solidFill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Inhibidor</a:t>
            </a:r>
            <a:r>
              <a:rPr lang="en-US" sz="1400" b="1" kern="0" spc="300" dirty="0">
                <a:solidFill>
                  <a:srgbClr val="000000"/>
                </a:solidFill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400" b="1" kern="0" spc="300" dirty="0" err="1" smtClean="0">
                <a:solidFill>
                  <a:srgbClr val="000000"/>
                </a:solidFill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tirosina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sp>
        <p:nvSpPr>
          <p:cNvPr id="30" name="Text 5">
            <a:extLst>
              <a:ext uri="{FF2B5EF4-FFF2-40B4-BE49-F238E27FC236}">
                <a16:creationId xmlns:a16="http://schemas.microsoft.com/office/drawing/2014/main" id="{FE774801-9792-444D-A252-9335115C08DB}"/>
              </a:ext>
            </a:extLst>
          </p:cNvPr>
          <p:cNvSpPr/>
          <p:nvPr/>
        </p:nvSpPr>
        <p:spPr>
          <a:xfrm>
            <a:off x="4785583" y="5355245"/>
            <a:ext cx="2104611" cy="5485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Absorción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mejorada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través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del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estrato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córneo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Noto Sans SC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Noto Sans SC" pitchFamily="34" charset="-122"/>
              <a:cs typeface="+mn-cs"/>
            </a:endParaRPr>
          </a:p>
        </p:txBody>
      </p:sp>
      <p:sp>
        <p:nvSpPr>
          <p:cNvPr id="31" name="Text 6">
            <a:extLst>
              <a:ext uri="{FF2B5EF4-FFF2-40B4-BE49-F238E27FC236}">
                <a16:creationId xmlns:a16="http://schemas.microsoft.com/office/drawing/2014/main" id="{51155879-37CC-4D8B-9B4E-04A81711EAB6}"/>
              </a:ext>
            </a:extLst>
          </p:cNvPr>
          <p:cNvSpPr/>
          <p:nvPr/>
        </p:nvSpPr>
        <p:spPr>
          <a:xfrm>
            <a:off x="7106707" y="4800875"/>
            <a:ext cx="1920240" cy="3333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lvl="0">
              <a:defRPr/>
            </a:pPr>
            <a:r>
              <a:rPr lang="en-US" sz="1400" b="1" kern="0" spc="300" dirty="0" err="1" smtClean="0">
                <a:solidFill>
                  <a:srgbClr val="000000"/>
                </a:solidFill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Antiinflamantorio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sp>
        <p:nvSpPr>
          <p:cNvPr id="32" name="Text 7">
            <a:extLst>
              <a:ext uri="{FF2B5EF4-FFF2-40B4-BE49-F238E27FC236}">
                <a16:creationId xmlns:a16="http://schemas.microsoft.com/office/drawing/2014/main" id="{FF36ABCF-FE3A-48A5-B4A7-CE4CA2D381BD}"/>
              </a:ext>
            </a:extLst>
          </p:cNvPr>
          <p:cNvSpPr/>
          <p:nvPr/>
        </p:nvSpPr>
        <p:spPr>
          <a:xfrm>
            <a:off x="7137400" y="5338765"/>
            <a:ext cx="1987773" cy="5485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Perfil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liberación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controlada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para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una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acción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Commons Light" panose="02000506030000020003" pitchFamily="50" charset="0"/>
                <a:ea typeface="Noto Sans SC" pitchFamily="34" charset="-122"/>
                <a:cs typeface="+mn-cs"/>
              </a:rPr>
              <a:t>prolongada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  <a:ea typeface="Noto Sans SC" pitchFamily="34" charset="-122"/>
              <a:cs typeface="+mn-cs"/>
            </a:endParaRPr>
          </a:p>
        </p:txBody>
      </p:sp>
      <p:sp>
        <p:nvSpPr>
          <p:cNvPr id="37" name="Text 1">
            <a:extLst>
              <a:ext uri="{FF2B5EF4-FFF2-40B4-BE49-F238E27FC236}">
                <a16:creationId xmlns:a16="http://schemas.microsoft.com/office/drawing/2014/main" id="{E0E1BCB1-DAC3-4BD4-B11B-73C5875890D0}"/>
              </a:ext>
            </a:extLst>
          </p:cNvPr>
          <p:cNvSpPr/>
          <p:nvPr/>
        </p:nvSpPr>
        <p:spPr>
          <a:xfrm>
            <a:off x="1888577" y="3229394"/>
            <a:ext cx="7490511" cy="4191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0" cap="none" spc="6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Triada</a:t>
            </a:r>
            <a:r>
              <a:rPr kumimoji="0" lang="en-US" sz="2250" b="1" i="0" u="none" strike="noStrike" kern="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 de </a:t>
            </a:r>
            <a:r>
              <a:rPr kumimoji="0" lang="en-US" sz="2250" b="1" i="0" u="none" strike="noStrike" kern="0" cap="none" spc="6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kligman</a:t>
            </a:r>
            <a:r>
              <a:rPr kumimoji="0" lang="en-US" sz="2250" b="1" i="0" u="none" strike="noStrike" kern="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kumimoji="0" lang="en-US" sz="2250" b="1" i="0" u="none" strike="noStrike" kern="0" cap="none" spc="6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renovada</a:t>
            </a:r>
            <a:endParaRPr kumimoji="0" lang="en-US" sz="225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 Regular" panose="00000500000000000000" pitchFamily="50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149014" y="3699971"/>
            <a:ext cx="7172155" cy="2526203"/>
          </a:xfrm>
          <a:prstGeom prst="rect">
            <a:avLst/>
          </a:prstGeom>
          <a:noFill/>
          <a:ln>
            <a:solidFill>
              <a:srgbClr val="9C2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4" y="4038285"/>
            <a:ext cx="1106542" cy="5204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43" y="3950294"/>
            <a:ext cx="776955" cy="6245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22" y="3621421"/>
            <a:ext cx="2115521" cy="1410347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Enfocando diversas vías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/>
          <p:cNvCxnSpPr>
            <a:stCxn id="4" idx="3"/>
          </p:cNvCxnSpPr>
          <p:nvPr/>
        </p:nvCxnSpPr>
        <p:spPr>
          <a:xfrm>
            <a:off x="3854010" y="3949294"/>
            <a:ext cx="1764723" cy="4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4733925" y="2913942"/>
            <a:ext cx="2956362" cy="2094380"/>
          </a:xfrm>
          <a:prstGeom prst="rect">
            <a:avLst/>
          </a:prstGeom>
          <a:solidFill>
            <a:schemeClr val="bg1"/>
          </a:solidFill>
          <a:ln>
            <a:solidFill>
              <a:srgbClr val="9C2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/>
          <p:cNvSpPr/>
          <p:nvPr/>
        </p:nvSpPr>
        <p:spPr>
          <a:xfrm>
            <a:off x="-240631" y="5436595"/>
            <a:ext cx="9170570" cy="601004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520260" y="2854706"/>
            <a:ext cx="3333750" cy="2189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8929939" y="1059628"/>
            <a:ext cx="3187066" cy="568594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20" y="1114490"/>
            <a:ext cx="3205680" cy="5743510"/>
          </a:xfrm>
          <a:prstGeom prst="rect">
            <a:avLst/>
          </a:prstGeom>
        </p:spPr>
      </p:pic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Txa</a:t>
            </a: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</a:t>
            </a: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exo</a:t>
            </a: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</a:t>
            </a:r>
            <a:r>
              <a:rPr kumimoji="0" lang="es-ES" sz="2800" b="1" i="0" u="none" strike="noStrike" kern="1200" cap="none" spc="60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serum</a:t>
            </a: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 dp3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0F78FD6-94EA-44D1-AD2E-F0DBF641453B}"/>
              </a:ext>
            </a:extLst>
          </p:cNvPr>
          <p:cNvCxnSpPr>
            <a:cxnSpLocks/>
          </p:cNvCxnSpPr>
          <p:nvPr/>
        </p:nvCxnSpPr>
        <p:spPr>
          <a:xfrm flipH="1" flipV="1">
            <a:off x="711200" y="1313001"/>
            <a:ext cx="3908" cy="1208951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615D83-B617-4807-AC7E-A30FB6A9F5CF}"/>
              </a:ext>
            </a:extLst>
          </p:cNvPr>
          <p:cNvSpPr txBox="1"/>
          <p:nvPr/>
        </p:nvSpPr>
        <p:spPr>
          <a:xfrm>
            <a:off x="736598" y="1264685"/>
            <a:ext cx="7103293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latin typeface="TT Commons Light" panose="02000506030000020003" pitchFamily="50" charset="0"/>
              </a:rPr>
              <a:t>TXA EXO </a:t>
            </a:r>
            <a:r>
              <a:rPr lang="es-ES" dirty="0" err="1">
                <a:latin typeface="TT Commons Light" panose="02000506030000020003" pitchFamily="50" charset="0"/>
              </a:rPr>
              <a:t>Serum</a:t>
            </a:r>
            <a:r>
              <a:rPr lang="es-ES" dirty="0">
                <a:latin typeface="TT Commons Light" panose="02000506030000020003" pitchFamily="50" charset="0"/>
              </a:rPr>
              <a:t> DP3 es la evolución tecnológica de </a:t>
            </a:r>
            <a:r>
              <a:rPr lang="es-ES" dirty="0" err="1">
                <a:latin typeface="TT Commons Light" panose="02000506030000020003" pitchFamily="50" charset="0"/>
              </a:rPr>
              <a:t>Despigmen</a:t>
            </a:r>
            <a:r>
              <a:rPr lang="es-ES" dirty="0">
                <a:latin typeface="TT Commons Light" panose="02000506030000020003" pitchFamily="50" charset="0"/>
              </a:rPr>
              <a:t> P3: un </a:t>
            </a:r>
            <a:r>
              <a:rPr lang="es-ES" dirty="0" err="1">
                <a:latin typeface="TT Commons Light" panose="02000506030000020003" pitchFamily="50" charset="0"/>
              </a:rPr>
              <a:t>serum</a:t>
            </a:r>
            <a:r>
              <a:rPr lang="es-ES" dirty="0">
                <a:latin typeface="TT Commons Light" panose="02000506030000020003" pitchFamily="50" charset="0"/>
              </a:rPr>
              <a:t> de laboratorio farmacéutico combina activos encapsulados en tecnología de </a:t>
            </a:r>
            <a:r>
              <a:rPr lang="es-ES" dirty="0" err="1">
                <a:latin typeface="TT Commons Light" panose="02000506030000020003" pitchFamily="50" charset="0"/>
              </a:rPr>
              <a:t>exosoma</a:t>
            </a:r>
            <a:r>
              <a:rPr lang="es-ES" dirty="0">
                <a:latin typeface="TT Commons Light" panose="02000506030000020003" pitchFamily="50" charset="0"/>
              </a:rPr>
              <a:t> </a:t>
            </a:r>
            <a:r>
              <a:rPr lang="es-ES" dirty="0" err="1" smtClean="0">
                <a:latin typeface="TT Commons Light" panose="02000506030000020003" pitchFamily="50" charset="0"/>
              </a:rPr>
              <a:t>biomimético</a:t>
            </a:r>
            <a:r>
              <a:rPr lang="es-ES" dirty="0" smtClean="0">
                <a:latin typeface="TT Commons Light" panose="02000506030000020003" pitchFamily="50" charset="0"/>
              </a:rPr>
              <a:t> y </a:t>
            </a:r>
            <a:r>
              <a:rPr lang="es-ES" dirty="0">
                <a:latin typeface="TT Commons Light" panose="02000506030000020003" pitchFamily="50" charset="0"/>
              </a:rPr>
              <a:t>activos </a:t>
            </a:r>
            <a:r>
              <a:rPr lang="es-ES" dirty="0" err="1">
                <a:latin typeface="TT Commons Light" panose="02000506030000020003" pitchFamily="50" charset="0"/>
              </a:rPr>
              <a:t>liposomados</a:t>
            </a:r>
            <a:r>
              <a:rPr lang="es-ES" dirty="0">
                <a:latin typeface="TT Commons Light" panose="02000506030000020003" pitchFamily="50" charset="0"/>
              </a:rPr>
              <a:t> de </a:t>
            </a:r>
            <a:r>
              <a:rPr lang="es-ES" dirty="0" smtClean="0">
                <a:latin typeface="TT Commons Light" panose="02000506030000020003" pitchFamily="50" charset="0"/>
              </a:rPr>
              <a:t>soporte para </a:t>
            </a:r>
            <a:r>
              <a:rPr lang="es-ES" dirty="0">
                <a:latin typeface="TT Commons Light" panose="02000506030000020003" pitchFamily="50" charset="0"/>
              </a:rPr>
              <a:t>abordar manchas visibles y tono irregular desde una estrategia más precisa.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pic>
        <p:nvPicPr>
          <p:cNvPr id="24" name="Image 4" descr="preencoded.png">
            <a:extLst>
              <a:ext uri="{FF2B5EF4-FFF2-40B4-BE49-F238E27FC236}">
                <a16:creationId xmlns:a16="http://schemas.microsoft.com/office/drawing/2014/main" id="{3C569E5E-4FB9-44F3-B2A0-FD6DFC9BC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59" y="3066760"/>
            <a:ext cx="342900" cy="342900"/>
          </a:xfrm>
          <a:prstGeom prst="rect">
            <a:avLst/>
          </a:prstGeom>
        </p:spPr>
      </p:pic>
      <p:sp>
        <p:nvSpPr>
          <p:cNvPr id="25" name="Text 2">
            <a:extLst>
              <a:ext uri="{FF2B5EF4-FFF2-40B4-BE49-F238E27FC236}">
                <a16:creationId xmlns:a16="http://schemas.microsoft.com/office/drawing/2014/main" id="{7265D01F-1F66-41BA-ABBC-5762DAEF27BE}"/>
              </a:ext>
            </a:extLst>
          </p:cNvPr>
          <p:cNvSpPr/>
          <p:nvPr/>
        </p:nvSpPr>
        <p:spPr>
          <a:xfrm>
            <a:off x="1347735" y="3076285"/>
            <a:ext cx="1747890" cy="3333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30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EL RETO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</a:endParaRPr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98D458FE-9A96-4BEF-A1B7-38280DEAC0A6}"/>
              </a:ext>
            </a:extLst>
          </p:cNvPr>
          <p:cNvSpPr/>
          <p:nvPr/>
        </p:nvSpPr>
        <p:spPr>
          <a:xfrm>
            <a:off x="736598" y="3544176"/>
            <a:ext cx="2920901" cy="127828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lvl="0">
              <a:lnSpc>
                <a:spcPts val="2160"/>
              </a:lnSpc>
              <a:defRPr/>
            </a:pPr>
            <a:r>
              <a:rPr lang="es-ES" sz="1600" b="1" dirty="0">
                <a:latin typeface="TT Commons Light" panose="02000506030000020003" pitchFamily="50" charset="0"/>
              </a:rPr>
              <a:t>Manchas </a:t>
            </a:r>
            <a:r>
              <a:rPr lang="es-ES" sz="1600" b="1" dirty="0" smtClean="0">
                <a:latin typeface="TT Commons Light" panose="02000506030000020003" pitchFamily="50" charset="0"/>
              </a:rPr>
              <a:t>persistentes</a:t>
            </a:r>
            <a:r>
              <a:rPr lang="es-ES" sz="1600" dirty="0">
                <a:latin typeface="TT Commons Light" panose="02000506030000020003" pitchFamily="50" charset="0"/>
              </a:rPr>
              <a:t/>
            </a:r>
            <a:br>
              <a:rPr lang="es-ES" sz="1600" dirty="0">
                <a:latin typeface="TT Commons Light" panose="02000506030000020003" pitchFamily="50" charset="0"/>
              </a:rPr>
            </a:br>
            <a:r>
              <a:rPr lang="es-ES" sz="1600" dirty="0">
                <a:latin typeface="TT Commons Light" panose="02000506030000020003" pitchFamily="50" charset="0"/>
              </a:rPr>
              <a:t>El tono irregular requiere algo más que luminosidad: necesita actuar sobre diferentes fases del proceso </a:t>
            </a:r>
            <a:r>
              <a:rPr lang="es-ES" sz="1600" dirty="0" smtClean="0">
                <a:latin typeface="TT Commons Light" panose="02000506030000020003" pitchFamily="50" charset="0"/>
              </a:rPr>
              <a:t>pigmentario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5BEC889D-D8C7-4C96-8F6D-2465C4460739}"/>
              </a:ext>
            </a:extLst>
          </p:cNvPr>
          <p:cNvSpPr/>
          <p:nvPr/>
        </p:nvSpPr>
        <p:spPr>
          <a:xfrm>
            <a:off x="943168" y="5582818"/>
            <a:ext cx="7478634" cy="31306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lvl="0">
              <a:defRPr/>
            </a:pPr>
            <a:r>
              <a:rPr kumimoji="0" lang="en-US" sz="1600" i="0" u="none" strike="noStrike" kern="0" cap="none" spc="6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Commons DemiBold" panose="02000506030000020004" pitchFamily="50" charset="0"/>
                <a:ea typeface="Noto Sans SC" pitchFamily="34" charset="-122"/>
                <a:cs typeface="Noto Sans SC" pitchFamily="34" charset="-120"/>
              </a:rPr>
              <a:t>LA FÓRMULA</a:t>
            </a:r>
            <a:r>
              <a:rPr kumimoji="0" lang="en-US" sz="160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Commons DemiBold" panose="02000506030000020004" pitchFamily="50" charset="0"/>
                <a:ea typeface="Noto Sans SC" pitchFamily="34" charset="-122"/>
                <a:cs typeface="Noto Sans SC" pitchFamily="34" charset="-120"/>
              </a:rPr>
              <a:t>: </a:t>
            </a:r>
            <a:r>
              <a:rPr lang="es-ES" sz="1600" kern="0" spc="60" dirty="0">
                <a:solidFill>
                  <a:schemeClr val="bg1"/>
                </a:solidFill>
                <a:latin typeface="TT Commons Light" panose="02000506030000020003" pitchFamily="50" charset="0"/>
                <a:ea typeface="Noto Sans SC" pitchFamily="34" charset="-122"/>
                <a:cs typeface="Noto Sans SC" pitchFamily="34" charset="-120"/>
              </a:rPr>
              <a:t>CUATRO ACTIVOS DESPIGMENTANTES EN EXOSOMAS BIOMIMÉTICOS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619" y="5514989"/>
            <a:ext cx="486872" cy="447971"/>
          </a:xfrm>
          <a:prstGeom prst="rect">
            <a:avLst/>
          </a:prstGeom>
        </p:spPr>
      </p:pic>
      <p:sp>
        <p:nvSpPr>
          <p:cNvPr id="31" name="Text 3">
            <a:extLst>
              <a:ext uri="{FF2B5EF4-FFF2-40B4-BE49-F238E27FC236}">
                <a16:creationId xmlns:a16="http://schemas.microsoft.com/office/drawing/2014/main" id="{98D458FE-9A96-4BEF-A1B7-38280DEAC0A6}"/>
              </a:ext>
            </a:extLst>
          </p:cNvPr>
          <p:cNvSpPr/>
          <p:nvPr/>
        </p:nvSpPr>
        <p:spPr>
          <a:xfrm>
            <a:off x="4919994" y="3205018"/>
            <a:ext cx="2618853" cy="192252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lvl="0">
              <a:lnSpc>
                <a:spcPts val="2160"/>
              </a:lnSpc>
              <a:defRPr/>
            </a:pPr>
            <a:r>
              <a:rPr lang="es-ES" sz="1600" b="1" dirty="0">
                <a:latin typeface="TT Commons Light" panose="02000506030000020003" pitchFamily="50" charset="0"/>
              </a:rPr>
              <a:t>Activos mejor vehiculizados.</a:t>
            </a:r>
            <a:r>
              <a:rPr lang="es-ES" sz="1600" dirty="0">
                <a:latin typeface="TT Commons Light" panose="02000506030000020003" pitchFamily="50" charset="0"/>
              </a:rPr>
              <a:t/>
            </a:r>
            <a:br>
              <a:rPr lang="es-ES" sz="1600" dirty="0">
                <a:latin typeface="TT Commons Light" panose="02000506030000020003" pitchFamily="50" charset="0"/>
              </a:rPr>
            </a:br>
            <a:r>
              <a:rPr lang="es-ES" sz="1600" dirty="0">
                <a:latin typeface="TT Commons Light" panose="02000506030000020003" pitchFamily="50" charset="0"/>
              </a:rPr>
              <a:t>Ácido </a:t>
            </a:r>
            <a:r>
              <a:rPr lang="es-ES" sz="1600" dirty="0" err="1">
                <a:latin typeface="TT Commons Light" panose="02000506030000020003" pitchFamily="50" charset="0"/>
              </a:rPr>
              <a:t>tranexámico</a:t>
            </a:r>
            <a:r>
              <a:rPr lang="es-ES" sz="1600" dirty="0">
                <a:latin typeface="TT Commons Light" panose="02000506030000020003" pitchFamily="50" charset="0"/>
              </a:rPr>
              <a:t>, ácido </a:t>
            </a:r>
            <a:r>
              <a:rPr lang="es-ES" sz="1600" dirty="0" err="1">
                <a:latin typeface="TT Commons Light" panose="02000506030000020003" pitchFamily="50" charset="0"/>
              </a:rPr>
              <a:t>kójico</a:t>
            </a:r>
            <a:r>
              <a:rPr lang="es-ES" sz="1600" dirty="0">
                <a:latin typeface="TT Commons Light" panose="02000506030000020003" pitchFamily="50" charset="0"/>
              </a:rPr>
              <a:t>, </a:t>
            </a:r>
            <a:r>
              <a:rPr lang="es-ES" sz="1600" dirty="0" err="1">
                <a:latin typeface="TT Commons Light" panose="02000506030000020003" pitchFamily="50" charset="0"/>
              </a:rPr>
              <a:t>niacinamida</a:t>
            </a:r>
            <a:r>
              <a:rPr lang="es-ES" sz="1600" dirty="0">
                <a:latin typeface="TT Commons Light" panose="02000506030000020003" pitchFamily="50" charset="0"/>
              </a:rPr>
              <a:t> y extracto de regaliz </a:t>
            </a:r>
            <a:r>
              <a:rPr lang="es-ES" sz="1600" dirty="0" smtClean="0">
                <a:latin typeface="TT Commons Light" panose="02000506030000020003" pitchFamily="50" charset="0"/>
              </a:rPr>
              <a:t>encapsulados </a:t>
            </a:r>
            <a:r>
              <a:rPr lang="es-ES" sz="1600" dirty="0">
                <a:latin typeface="TT Commons Light" panose="02000506030000020003" pitchFamily="50" charset="0"/>
              </a:rPr>
              <a:t>en tecnología </a:t>
            </a:r>
            <a:r>
              <a:rPr lang="es-ES" sz="1600" dirty="0" err="1" smtClean="0">
                <a:latin typeface="TT Commons Light" panose="02000506030000020003" pitchFamily="50" charset="0"/>
              </a:rPr>
              <a:t>exosoma</a:t>
            </a:r>
            <a:r>
              <a:rPr lang="es-ES" sz="1600" dirty="0" smtClean="0">
                <a:latin typeface="TT Commons Light" panose="02000506030000020003" pitchFamily="50" charset="0"/>
              </a:rPr>
              <a:t> </a:t>
            </a:r>
            <a:r>
              <a:rPr lang="es-ES" sz="1600" dirty="0" err="1" smtClean="0">
                <a:latin typeface="TT Commons Light" panose="02000506030000020003" pitchFamily="50" charset="0"/>
              </a:rPr>
              <a:t>biomimético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Commons Light" panose="02000506030000020003" pitchFamily="50" charset="0"/>
            </a:endParaRPr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5D5A3C1F-533C-4F62-8AFA-4EC0F6F77E07}"/>
              </a:ext>
            </a:extLst>
          </p:cNvPr>
          <p:cNvSpPr/>
          <p:nvPr/>
        </p:nvSpPr>
        <p:spPr>
          <a:xfrm>
            <a:off x="5698187" y="3060858"/>
            <a:ext cx="1544623" cy="3333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300" normalizeH="0" baseline="0" noProof="0" dirty="0" smtClean="0">
                <a:ln>
                  <a:noFill/>
                </a:ln>
                <a:solidFill>
                  <a:srgbClr val="9C2724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LA SOLUCIÓN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srgbClr val="9C2724"/>
              </a:solidFill>
              <a:effectLst/>
              <a:uLnTx/>
              <a:uFillTx/>
              <a:latin typeface="Bebas Neue Regular" panose="00000500000000000000" pitchFamily="50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10" y="2974343"/>
            <a:ext cx="515305" cy="515305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Una solución avanzada a la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hiperpigmentación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8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5910469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Txa</a:t>
            </a: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 </a:t>
            </a: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exo</a:t>
            </a: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 </a:t>
            </a: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serum</a:t>
            </a: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 dp3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36598" y="1168429"/>
            <a:ext cx="10591802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dirty="0">
                <a:latin typeface="TT Commons Light" panose="02000506030000020003" pitchFamily="50" charset="0"/>
              </a:rPr>
              <a:t>TXA EXO </a:t>
            </a:r>
            <a:r>
              <a:rPr lang="es-ES" dirty="0" err="1">
                <a:latin typeface="TT Commons Light" panose="02000506030000020003" pitchFamily="50" charset="0"/>
              </a:rPr>
              <a:t>Serum</a:t>
            </a:r>
            <a:r>
              <a:rPr lang="es-ES" dirty="0">
                <a:latin typeface="TT Commons Light" panose="02000506030000020003" pitchFamily="50" charset="0"/>
              </a:rPr>
              <a:t> DP3 vehiculiza cuatro activos </a:t>
            </a:r>
            <a:r>
              <a:rPr lang="es-ES" dirty="0" err="1">
                <a:latin typeface="TT Commons Light" panose="02000506030000020003" pitchFamily="50" charset="0"/>
              </a:rPr>
              <a:t>despigmentantes</a:t>
            </a:r>
            <a:r>
              <a:rPr lang="es-ES" dirty="0">
                <a:latin typeface="TT Commons Light" panose="02000506030000020003" pitchFamily="50" charset="0"/>
              </a:rPr>
              <a:t> en </a:t>
            </a:r>
            <a:r>
              <a:rPr lang="es-ES" dirty="0" err="1">
                <a:latin typeface="TT Commons Light" panose="02000506030000020003" pitchFamily="50" charset="0"/>
              </a:rPr>
              <a:t>exosomas</a:t>
            </a:r>
            <a:r>
              <a:rPr lang="es-ES" dirty="0">
                <a:latin typeface="TT Commons Light" panose="02000506030000020003" pitchFamily="50" charset="0"/>
              </a:rPr>
              <a:t> </a:t>
            </a:r>
            <a:r>
              <a:rPr lang="es-ES" dirty="0" err="1">
                <a:latin typeface="TT Commons Light" panose="02000506030000020003" pitchFamily="50" charset="0"/>
              </a:rPr>
              <a:t>biomiméticos</a:t>
            </a:r>
            <a:r>
              <a:rPr lang="es-ES" dirty="0">
                <a:latin typeface="TT Commons Light" panose="02000506030000020003" pitchFamily="50" charset="0"/>
              </a:rPr>
              <a:t> junto a activos </a:t>
            </a:r>
            <a:r>
              <a:rPr lang="es-ES" dirty="0" err="1">
                <a:latin typeface="TT Commons Light" panose="02000506030000020003" pitchFamily="50" charset="0"/>
              </a:rPr>
              <a:t>liposomados</a:t>
            </a:r>
            <a:r>
              <a:rPr lang="es-ES" dirty="0">
                <a:latin typeface="TT Commons Light" panose="02000506030000020003" pitchFamily="50" charset="0"/>
              </a:rPr>
              <a:t> de soporte antioxidante, renovación visible e hidratación, para trabajar manchas visibles y tono irregular desde una estrategia más completa y progresiva.</a:t>
            </a:r>
            <a:endParaRPr lang="es-ES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DE43FCB-D507-4892-B026-6379BCB1F8DC}"/>
              </a:ext>
            </a:extLst>
          </p:cNvPr>
          <p:cNvCxnSpPr>
            <a:cxnSpLocks/>
          </p:cNvCxnSpPr>
          <p:nvPr/>
        </p:nvCxnSpPr>
        <p:spPr>
          <a:xfrm flipH="1" flipV="1">
            <a:off x="711201" y="1216746"/>
            <a:ext cx="8889" cy="892089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-17730" y="6502314"/>
            <a:ext cx="12209729" cy="392520"/>
          </a:xfrm>
          <a:prstGeom prst="rect">
            <a:avLst/>
          </a:prstGeom>
          <a:solidFill>
            <a:srgbClr val="9C272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73006" y="6513161"/>
            <a:ext cx="11001848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latin typeface="TT Commons Medium" panose="02000806030000020004" pitchFamily="2" charset="0"/>
              </a:rPr>
              <a:t>Cuatro activos </a:t>
            </a:r>
            <a:r>
              <a:rPr lang="es-ES" sz="1600" b="1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despigmentantes</a:t>
            </a:r>
            <a:r>
              <a:rPr lang="es-ES" sz="1600" b="1" dirty="0">
                <a:solidFill>
                  <a:schemeClr val="bg1"/>
                </a:solidFill>
                <a:latin typeface="TT Commons Medium" panose="02000806030000020004" pitchFamily="2" charset="0"/>
              </a:rPr>
              <a:t> vehiculizados en </a:t>
            </a:r>
            <a:r>
              <a:rPr lang="es-ES" sz="1600" b="1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exosomas</a:t>
            </a:r>
            <a:r>
              <a:rPr lang="es-ES" sz="1600" b="1" dirty="0">
                <a:solidFill>
                  <a:schemeClr val="bg1"/>
                </a:solidFill>
                <a:latin typeface="TT Commons Medium" panose="02000806030000020004" pitchFamily="2" charset="0"/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latin typeface="TT Commons Medium" panose="02000806030000020004" pitchFamily="2" charset="0"/>
              </a:rPr>
              <a:t>biomiméticos</a:t>
            </a:r>
            <a:r>
              <a:rPr lang="es-ES" sz="1600" b="1" dirty="0">
                <a:solidFill>
                  <a:schemeClr val="bg1"/>
                </a:solidFill>
                <a:latin typeface="TT Commons Medium" panose="02000806030000020004" pitchFamily="2" charset="0"/>
              </a:rPr>
              <a:t> para una acción más dirigida sobre el proceso </a:t>
            </a:r>
            <a:r>
              <a:rPr lang="es-ES" sz="1600" b="1" dirty="0" smtClean="0">
                <a:solidFill>
                  <a:schemeClr val="bg1"/>
                </a:solidFill>
                <a:latin typeface="TT Commons Medium" panose="02000806030000020004" pitchFamily="2" charset="0"/>
              </a:rPr>
              <a:t>pigmentario</a:t>
            </a:r>
            <a:endParaRPr lang="es-ES" sz="1600" b="1" dirty="0">
              <a:solidFill>
                <a:schemeClr val="bg1"/>
              </a:solidFill>
              <a:latin typeface="TT Commons Medium" panose="02000806030000020004" pitchFamily="2" charset="0"/>
            </a:endParaRPr>
          </a:p>
        </p:txBody>
      </p:sp>
      <p:sp>
        <p:nvSpPr>
          <p:cNvPr id="74" name="Shape 5"/>
          <p:cNvSpPr/>
          <p:nvPr/>
        </p:nvSpPr>
        <p:spPr>
          <a:xfrm>
            <a:off x="623071" y="3003646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75" name="Shape 6"/>
          <p:cNvSpPr/>
          <p:nvPr/>
        </p:nvSpPr>
        <p:spPr>
          <a:xfrm>
            <a:off x="630057" y="2954728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76" name="Text 7"/>
          <p:cNvSpPr/>
          <p:nvPr/>
        </p:nvSpPr>
        <p:spPr>
          <a:xfrm>
            <a:off x="701813" y="2517827"/>
            <a:ext cx="32308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ÁCIDO TRANEXÁMICO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22641" y="3141993"/>
            <a:ext cx="306447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Ayuda a modular la señal pigmentaria implicada en manchas visibles y tono irregular.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48" y="2954728"/>
            <a:ext cx="3090934" cy="3109897"/>
          </a:xfrm>
          <a:prstGeom prst="rect">
            <a:avLst/>
          </a:prstGeom>
        </p:spPr>
      </p:pic>
      <p:sp>
        <p:nvSpPr>
          <p:cNvPr id="95" name="Shape 5"/>
          <p:cNvSpPr/>
          <p:nvPr/>
        </p:nvSpPr>
        <p:spPr>
          <a:xfrm>
            <a:off x="630057" y="4978614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96" name="Shape 6"/>
          <p:cNvSpPr/>
          <p:nvPr/>
        </p:nvSpPr>
        <p:spPr>
          <a:xfrm>
            <a:off x="637043" y="4929696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97" name="Text 7"/>
          <p:cNvSpPr/>
          <p:nvPr/>
        </p:nvSpPr>
        <p:spPr>
          <a:xfrm>
            <a:off x="708799" y="4492795"/>
            <a:ext cx="32308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NIACINAMIDA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729627" y="5116961"/>
            <a:ext cx="306447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Favorece una apariencia más uniforme del tono y mejora la luminosidad visible.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99" name="Shape 5"/>
          <p:cNvSpPr/>
          <p:nvPr/>
        </p:nvSpPr>
        <p:spPr>
          <a:xfrm>
            <a:off x="8097552" y="2980786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0" name="Shape 6"/>
          <p:cNvSpPr/>
          <p:nvPr/>
        </p:nvSpPr>
        <p:spPr>
          <a:xfrm>
            <a:off x="8104538" y="2931868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101" name="Text 7"/>
          <p:cNvSpPr/>
          <p:nvPr/>
        </p:nvSpPr>
        <p:spPr>
          <a:xfrm>
            <a:off x="8176294" y="2494967"/>
            <a:ext cx="32308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ÁCIDO KÓJICO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8197122" y="3119133"/>
            <a:ext cx="306447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Ayuda a modular la producción de melanina y refuerza la acción </a:t>
            </a:r>
            <a:r>
              <a:rPr lang="es-ES" sz="1600" dirty="0" err="1">
                <a:latin typeface="TT Commons Light" panose="02000506030000020003" pitchFamily="50" charset="0"/>
              </a:rPr>
              <a:t>despigmentante</a:t>
            </a:r>
            <a:r>
              <a:rPr lang="es-ES" sz="1600" dirty="0">
                <a:latin typeface="TT Commons Light" panose="02000506030000020003" pitchFamily="50" charset="0"/>
              </a:rPr>
              <a:t>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sp>
        <p:nvSpPr>
          <p:cNvPr id="103" name="Shape 5"/>
          <p:cNvSpPr/>
          <p:nvPr/>
        </p:nvSpPr>
        <p:spPr>
          <a:xfrm>
            <a:off x="8104538" y="4955754"/>
            <a:ext cx="3388364" cy="1121099"/>
          </a:xfrm>
          <a:prstGeom prst="rect">
            <a:avLst/>
          </a:prstGeom>
          <a:solidFill>
            <a:srgbClr val="FFFFFF"/>
          </a:solidFill>
          <a:ln w="8890">
            <a:solidFill>
              <a:srgbClr val="E8E3DC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104" name="Shape 6"/>
          <p:cNvSpPr/>
          <p:nvPr/>
        </p:nvSpPr>
        <p:spPr>
          <a:xfrm>
            <a:off x="8111524" y="4906836"/>
            <a:ext cx="3381378" cy="45719"/>
          </a:xfrm>
          <a:prstGeom prst="rect">
            <a:avLst/>
          </a:prstGeom>
          <a:solidFill>
            <a:srgbClr val="990011"/>
          </a:solidFill>
          <a:ln w="12700">
            <a:solidFill>
              <a:srgbClr val="990011"/>
            </a:solidFill>
            <a:prstDash val="solid"/>
          </a:ln>
        </p:spPr>
      </p:sp>
      <p:sp>
        <p:nvSpPr>
          <p:cNvPr id="105" name="Text 7"/>
          <p:cNvSpPr/>
          <p:nvPr/>
        </p:nvSpPr>
        <p:spPr>
          <a:xfrm>
            <a:off x="8183280" y="4469935"/>
            <a:ext cx="3230879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kern="0" spc="600" dirty="0" smtClean="0">
                <a:solidFill>
                  <a:srgbClr val="990011"/>
                </a:solidFill>
                <a:latin typeface="Bebas Neue Regular" panose="00000500000000000000" pitchFamily="50" charset="0"/>
                <a:ea typeface="Calibri" pitchFamily="34" charset="-122"/>
                <a:cs typeface="Calibri" pitchFamily="34" charset="-120"/>
              </a:rPr>
              <a:t>EXTRACTO DE REGALIZ</a:t>
            </a:r>
            <a:endParaRPr lang="en-US" sz="2000" spc="600" dirty="0">
              <a:latin typeface="Bebas Neue Regular" panose="00000500000000000000" pitchFamily="50" charset="0"/>
            </a:endParaRP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A7B059A1-C369-4C3D-927D-1435DF646A5D}"/>
              </a:ext>
            </a:extLst>
          </p:cNvPr>
          <p:cNvSpPr txBox="1"/>
          <p:nvPr/>
        </p:nvSpPr>
        <p:spPr>
          <a:xfrm>
            <a:off x="8204108" y="5094101"/>
            <a:ext cx="3064472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ES" sz="1600" dirty="0">
                <a:latin typeface="TT Commons Light" panose="02000506030000020003" pitchFamily="50" charset="0"/>
              </a:rPr>
              <a:t>Apoyo </a:t>
            </a:r>
            <a:r>
              <a:rPr lang="es-ES" sz="1600" dirty="0" err="1">
                <a:latin typeface="TT Commons Light" panose="02000506030000020003" pitchFamily="50" charset="0"/>
              </a:rPr>
              <a:t>despigmentante</a:t>
            </a:r>
            <a:r>
              <a:rPr lang="es-ES" sz="1600" dirty="0">
                <a:latin typeface="TT Commons Light" panose="02000506030000020003" pitchFamily="50" charset="0"/>
              </a:rPr>
              <a:t> y calmante de origen botánico. Adecuado para pieles sensibles.</a:t>
            </a:r>
            <a:endParaRPr lang="es-ES" sz="1600" dirty="0">
              <a:solidFill>
                <a:prstClr val="black"/>
              </a:solidFill>
              <a:latin typeface="TT Commons Light" panose="02000506030000020003" pitchFamily="50" charset="0"/>
            </a:endParaRP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La fórmula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752771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50" charset="0"/>
                <a:ea typeface="+mj-ea"/>
                <a:cs typeface="+mj-cs"/>
              </a:rPr>
              <a:t>SINERGÍA TECNOLÓGICA</a:t>
            </a:r>
            <a:endParaRPr kumimoji="0" lang="es-ES" sz="28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 panose="00000500000000000000" pitchFamily="50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7484439-3C34-4C78-B822-1A865685052D}"/>
              </a:ext>
            </a:extLst>
          </p:cNvPr>
          <p:cNvSpPr txBox="1"/>
          <p:nvPr/>
        </p:nvSpPr>
        <p:spPr>
          <a:xfrm>
            <a:off x="736598" y="1264685"/>
            <a:ext cx="9931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TXA EXO </a:t>
            </a:r>
            <a:r>
              <a:rPr lang="es-ES" dirty="0" err="1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Serum</a:t>
            </a:r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 DP3 combina dos sistemas de </a:t>
            </a:r>
            <a:r>
              <a:rPr lang="es-ES" dirty="0" err="1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vehiculización</a:t>
            </a:r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 con funciones distintas y complementarias: el </a:t>
            </a:r>
            <a:r>
              <a:rPr lang="es-ES" dirty="0" err="1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exosoma</a:t>
            </a:r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s-ES" dirty="0" err="1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biomimético</a:t>
            </a:r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, que vehiculiza los cuatro activos </a:t>
            </a:r>
            <a:r>
              <a:rPr lang="es-ES" dirty="0" err="1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despigmentantes</a:t>
            </a:r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 protagonistas, y el sistema </a:t>
            </a:r>
            <a:r>
              <a:rPr lang="es-ES" dirty="0" err="1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liposomado</a:t>
            </a:r>
            <a:r>
              <a:rPr lang="es-ES" dirty="0">
                <a:latin typeface="TT Commons Light" panose="02000506030000020003" pitchFamily="50" charset="0"/>
                <a:ea typeface="Calibri" pitchFamily="34" charset="-122"/>
                <a:cs typeface="Calibri" pitchFamily="34" charset="-120"/>
              </a:rPr>
              <a:t>, que protege y optimiza la entrega de los activos de soporte.</a:t>
            </a:r>
            <a:endParaRPr lang="en-US" dirty="0">
              <a:latin typeface="TT Commons Light" panose="02000506030000020003" pitchFamily="50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704851" y="1325862"/>
            <a:ext cx="7326" cy="866352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-508000" y="2549787"/>
            <a:ext cx="5780154" cy="433175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E0E1BCB1-DAC3-4BD4-B11B-73C5875890D0}"/>
              </a:ext>
            </a:extLst>
          </p:cNvPr>
          <p:cNvSpPr/>
          <p:nvPr/>
        </p:nvSpPr>
        <p:spPr>
          <a:xfrm>
            <a:off x="-11430" y="2575778"/>
            <a:ext cx="5405504" cy="40718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Sistema EXOSOMA BIOM</a:t>
            </a:r>
            <a:r>
              <a:rPr lang="en-US" sz="2250" b="1" kern="0" spc="600" dirty="0" smtClean="0">
                <a:solidFill>
                  <a:schemeClr val="bg1"/>
                </a:solidFill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IMÉTICO</a:t>
            </a:r>
            <a:endParaRPr kumimoji="0" lang="en-US" sz="225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 Regular" panose="00000500000000000000" pitchFamily="50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918843" y="2563862"/>
            <a:ext cx="5849193" cy="433175"/>
          </a:xfrm>
          <a:prstGeom prst="rect">
            <a:avLst/>
          </a:prstGeom>
          <a:solidFill>
            <a:srgbClr val="AC2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E0E1BCB1-DAC3-4BD4-B11B-73C5875890D0}"/>
              </a:ext>
            </a:extLst>
          </p:cNvPr>
          <p:cNvSpPr/>
          <p:nvPr/>
        </p:nvSpPr>
        <p:spPr>
          <a:xfrm>
            <a:off x="6932733" y="2591202"/>
            <a:ext cx="3637562" cy="4191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0" cap="none" spc="6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Sistema </a:t>
            </a:r>
            <a:r>
              <a:rPr kumimoji="0" lang="en-US" sz="2250" b="1" i="0" u="none" strike="noStrike" kern="0" cap="none" spc="6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Regular" panose="00000500000000000000" pitchFamily="50" charset="0"/>
                <a:ea typeface="Noto Sans SC" pitchFamily="34" charset="-122"/>
                <a:cs typeface="Noto Sans SC" pitchFamily="34" charset="-120"/>
              </a:rPr>
              <a:t>liposomado</a:t>
            </a:r>
            <a:endParaRPr kumimoji="0" lang="en-US" sz="225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 Regular" panose="00000500000000000000" pitchFamily="50" charset="0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H="1" flipV="1">
            <a:off x="6083539" y="2999001"/>
            <a:ext cx="23919" cy="3909158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6404790" y="3253406"/>
            <a:ext cx="5515205" cy="337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Activos</a:t>
            </a:r>
            <a:r>
              <a:rPr lang="en-US" sz="2000" dirty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 de </a:t>
            </a:r>
            <a:r>
              <a:rPr lang="en-US" sz="2000" dirty="0" err="1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soporte</a:t>
            </a:r>
            <a:r>
              <a:rPr lang="en-US" sz="2000" dirty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vehiculizados</a:t>
            </a:r>
            <a:endParaRPr lang="en-US" dirty="0">
              <a:latin typeface="Avenir LT Std 35 Light" panose="020B0402020203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Bicapa lipídica que protege el activo y mejora su biodisponibilidad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Favorece 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una liberación progresiva del ingrediente en las capas epidérmicas </a:t>
            </a:r>
            <a:endParaRPr lang="es-ES" dirty="0" smtClean="0">
              <a:solidFill>
                <a:srgbClr val="2D2D2D"/>
              </a:solidFill>
              <a:latin typeface="TT Commons Light" panose="02000506030000020003" pitchFamily="50" charset="0"/>
              <a:ea typeface="MiSans" pitchFamily="34" charset="-122"/>
              <a:cs typeface="MiSans" pitchFamily="34" charset="-12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Mejora 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la estabilidad de activos sensibles a la oxidación o degradación </a:t>
            </a:r>
            <a:endParaRPr lang="es-ES" dirty="0" smtClean="0">
              <a:solidFill>
                <a:srgbClr val="2D2D2D"/>
              </a:solidFill>
              <a:latin typeface="TT Commons Light" panose="02000506030000020003" pitchFamily="50" charset="0"/>
              <a:ea typeface="MiSans" pitchFamily="34" charset="-122"/>
              <a:cs typeface="MiSans" pitchFamily="34" charset="-12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Vehiculiza 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alfa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arbutina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retinol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 y vitamina C + ácido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ferúlico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 + glutatión</a:t>
            </a:r>
            <a:endParaRPr lang="en-US" dirty="0">
              <a:latin typeface="TT Commons Light" panose="02000506030000020003" pitchFamily="50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419668" y="3253406"/>
            <a:ext cx="5515205" cy="337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 smtClean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Cuatro</a:t>
            </a:r>
            <a:r>
              <a:rPr lang="en-US" sz="2000" dirty="0" smtClean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 smtClean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activos</a:t>
            </a:r>
            <a:r>
              <a:rPr lang="en-US" sz="2000" dirty="0" smtClean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 err="1" smtClean="0">
                <a:solidFill>
                  <a:srgbClr val="2D2D2D"/>
                </a:solidFill>
                <a:latin typeface="TT Commons DemiBold" panose="02000506030000020004" pitchFamily="50" charset="0"/>
                <a:ea typeface="MiSans" pitchFamily="34" charset="-122"/>
                <a:cs typeface="MiSans" pitchFamily="34" charset="-120"/>
              </a:rPr>
              <a:t>vehiculizados</a:t>
            </a:r>
            <a:endParaRPr lang="en-US" dirty="0">
              <a:latin typeface="Avenir LT Std 35 Light" panose="020B0402020203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Nanovesícula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biomimética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 inspirada en la arquitectura de los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exosomas</a:t>
            </a: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Incorpora 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material proteico transmembrana y de superficie para mayor afinidad </a:t>
            </a: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celular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Favorece 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la fusión de membrana y una entrega más eficiente y </a:t>
            </a: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sostenida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Vehiculiza ácido </a:t>
            </a:r>
            <a:r>
              <a:rPr lang="es-ES" dirty="0" err="1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tranexámico</a:t>
            </a:r>
            <a:r>
              <a:rPr lang="es-ES" dirty="0" smtClean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ácido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kójico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, </a:t>
            </a:r>
            <a:r>
              <a:rPr lang="es-ES" dirty="0" err="1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niacinamida</a:t>
            </a:r>
            <a:r>
              <a:rPr lang="es-ES" dirty="0">
                <a:solidFill>
                  <a:srgbClr val="2D2D2D"/>
                </a:solidFill>
                <a:latin typeface="TT Commons Light" panose="02000506030000020003" pitchFamily="50" charset="0"/>
                <a:ea typeface="MiSans" pitchFamily="34" charset="-122"/>
                <a:cs typeface="MiSans" pitchFamily="34" charset="-120"/>
              </a:rPr>
              <a:t> y extracto de regaliz</a:t>
            </a:r>
            <a:endParaRPr lang="en-US" dirty="0">
              <a:latin typeface="TT Commons Light" panose="02000506030000020003" pitchFamily="50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Acción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despigmentante</a:t>
            </a:r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precisa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736600" y="4398947"/>
            <a:ext cx="5791280" cy="1549365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/>
          <p:cNvCxnSpPr/>
          <p:nvPr/>
        </p:nvCxnSpPr>
        <p:spPr>
          <a:xfrm flipV="1">
            <a:off x="523605" y="3854866"/>
            <a:ext cx="9757045" cy="104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6380339" y="1006082"/>
            <a:ext cx="4328936" cy="5373852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610744" y="1837197"/>
            <a:ext cx="5599239" cy="1961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s-ES" dirty="0">
                <a:latin typeface="TT Commons Light" panose="02000506030000020003" pitchFamily="50" charset="0"/>
              </a:rPr>
              <a:t>TXA EXO </a:t>
            </a:r>
            <a:r>
              <a:rPr lang="es-ES" dirty="0" err="1">
                <a:latin typeface="TT Commons Light" panose="02000506030000020003" pitchFamily="50" charset="0"/>
              </a:rPr>
              <a:t>Serum</a:t>
            </a:r>
            <a:r>
              <a:rPr lang="es-ES" dirty="0">
                <a:latin typeface="TT Commons Light" panose="02000506030000020003" pitchFamily="50" charset="0"/>
              </a:rPr>
              <a:t> DP3 incorpora </a:t>
            </a:r>
            <a:r>
              <a:rPr lang="es-ES" dirty="0" err="1">
                <a:latin typeface="TT Commons Light" panose="02000506030000020003" pitchFamily="50" charset="0"/>
              </a:rPr>
              <a:t>exosomas</a:t>
            </a:r>
            <a:r>
              <a:rPr lang="es-ES" dirty="0">
                <a:latin typeface="TT Commons Light" panose="02000506030000020003" pitchFamily="50" charset="0"/>
              </a:rPr>
              <a:t> </a:t>
            </a:r>
            <a:r>
              <a:rPr lang="es-ES" dirty="0" err="1">
                <a:latin typeface="TT Commons Light" panose="02000506030000020003" pitchFamily="50" charset="0"/>
              </a:rPr>
              <a:t>biomiméticos</a:t>
            </a:r>
            <a:r>
              <a:rPr lang="es-ES" dirty="0">
                <a:latin typeface="TT Commons Light" panose="02000506030000020003" pitchFamily="50" charset="0"/>
              </a:rPr>
              <a:t>: vesículas </a:t>
            </a:r>
            <a:r>
              <a:rPr lang="es-ES" dirty="0" err="1">
                <a:latin typeface="TT Commons Light" panose="02000506030000020003" pitchFamily="50" charset="0"/>
              </a:rPr>
              <a:t>nanométricas</a:t>
            </a:r>
            <a:r>
              <a:rPr lang="es-ES" dirty="0">
                <a:latin typeface="TT Commons Light" panose="02000506030000020003" pitchFamily="50" charset="0"/>
              </a:rPr>
              <a:t> que actúan como vehículos inteligentes para transportar activos de forma dirigida. En esta fórmula, vehiculizan ácido </a:t>
            </a:r>
            <a:r>
              <a:rPr lang="es-ES" dirty="0" err="1">
                <a:latin typeface="TT Commons Light" panose="02000506030000020003" pitchFamily="50" charset="0"/>
              </a:rPr>
              <a:t>tranexámico</a:t>
            </a:r>
            <a:r>
              <a:rPr lang="es-ES" dirty="0">
                <a:latin typeface="TT Commons Light" panose="02000506030000020003" pitchFamily="50" charset="0"/>
              </a:rPr>
              <a:t>, ácido </a:t>
            </a:r>
            <a:r>
              <a:rPr lang="es-ES" dirty="0" err="1">
                <a:latin typeface="TT Commons Light" panose="02000506030000020003" pitchFamily="50" charset="0"/>
              </a:rPr>
              <a:t>kójico</a:t>
            </a:r>
            <a:r>
              <a:rPr lang="es-ES" dirty="0">
                <a:latin typeface="TT Commons Light" panose="02000506030000020003" pitchFamily="50" charset="0"/>
              </a:rPr>
              <a:t>, </a:t>
            </a:r>
            <a:r>
              <a:rPr lang="es-ES" dirty="0" err="1">
                <a:latin typeface="TT Commons Light" panose="02000506030000020003" pitchFamily="50" charset="0"/>
              </a:rPr>
              <a:t>niacinamida</a:t>
            </a:r>
            <a:r>
              <a:rPr lang="es-ES" dirty="0">
                <a:latin typeface="TT Commons Light" panose="02000506030000020003" pitchFamily="50" charset="0"/>
              </a:rPr>
              <a:t> y extracto de regaliz, creando un complejo </a:t>
            </a:r>
            <a:r>
              <a:rPr lang="es-ES" dirty="0" err="1">
                <a:latin typeface="TT Commons Light" panose="02000506030000020003" pitchFamily="50" charset="0"/>
              </a:rPr>
              <a:t>despigmentante</a:t>
            </a:r>
            <a:r>
              <a:rPr lang="es-ES" dirty="0">
                <a:latin typeface="TT Commons Light" panose="02000506030000020003" pitchFamily="50" charset="0"/>
              </a:rPr>
              <a:t> de alta precisión.</a:t>
            </a:r>
            <a:endParaRPr lang="en-US" dirty="0">
              <a:latin typeface="TT Commons Light" panose="02000506030000020003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14" y="951855"/>
            <a:ext cx="4328935" cy="5373851"/>
          </a:xfrm>
          <a:prstGeom prst="rect">
            <a:avLst/>
          </a:prstGeom>
        </p:spPr>
      </p:pic>
      <p:sp>
        <p:nvSpPr>
          <p:cNvPr id="20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682295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Tecnología </a:t>
            </a:r>
            <a:r>
              <a:rPr lang="es-ES" sz="2800" b="1" spc="600" dirty="0" err="1" smtClean="0">
                <a:solidFill>
                  <a:prstClr val="black"/>
                </a:solidFill>
                <a:latin typeface="Bebas Neue Regular" panose="00000500000000000000" pitchFamily="50" charset="0"/>
              </a:rPr>
              <a:t>exosoma</a:t>
            </a:r>
            <a:r>
              <a:rPr lang="es-ES" sz="2800" b="1" spc="600" dirty="0" smtClean="0">
                <a:solidFill>
                  <a:prstClr val="black"/>
                </a:solidFill>
                <a:latin typeface="Bebas Neue Regular" panose="00000500000000000000" pitchFamily="50" charset="0"/>
              </a:rPr>
              <a:t> </a:t>
            </a:r>
            <a:r>
              <a:rPr lang="es-ES" sz="2800" b="1" spc="600" dirty="0" err="1" smtClean="0">
                <a:solidFill>
                  <a:prstClr val="black"/>
                </a:solidFill>
                <a:latin typeface="Bebas Neue Regular" panose="00000500000000000000" pitchFamily="50" charset="0"/>
              </a:rPr>
              <a:t>biom</a:t>
            </a: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i</a:t>
            </a:r>
            <a:r>
              <a:rPr lang="es-ES" sz="2800" b="1" spc="600" dirty="0" err="1" smtClean="0">
                <a:solidFill>
                  <a:prstClr val="black"/>
                </a:solidFill>
                <a:latin typeface="Bebas Neue Regular" panose="00000500000000000000" pitchFamily="50" charset="0"/>
              </a:rPr>
              <a:t>mético</a:t>
            </a:r>
            <a:endParaRPr lang="es-ES" sz="2800" b="1" spc="600" dirty="0">
              <a:solidFill>
                <a:prstClr val="black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 flipV="1">
            <a:off x="523605" y="1865004"/>
            <a:ext cx="1542" cy="2000266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925798" y="4417802"/>
            <a:ext cx="5284185" cy="1473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1600" b="1" dirty="0">
                <a:solidFill>
                  <a:schemeClr val="bg1"/>
                </a:solidFill>
                <a:latin typeface="TT Commons Medium" panose="02000806030000020004" pitchFamily="2" charset="0"/>
              </a:rPr>
              <a:t>La diferencia no está solo en el tamaño: </a:t>
            </a:r>
            <a:r>
              <a:rPr lang="es-ES" sz="1600" b="1" dirty="0">
                <a:solidFill>
                  <a:schemeClr val="bg1"/>
                </a:solidFill>
                <a:latin typeface="TT Commons Light" panose="02000506030000020003" pitchFamily="50" charset="0"/>
              </a:rPr>
              <a:t>estas </a:t>
            </a:r>
            <a:r>
              <a:rPr lang="es-ES" sz="1600" b="1" dirty="0" err="1">
                <a:solidFill>
                  <a:schemeClr val="bg1"/>
                </a:solidFill>
                <a:latin typeface="TT Commons Light" panose="02000506030000020003" pitchFamily="50" charset="0"/>
              </a:rPr>
              <a:t>nanovesículas</a:t>
            </a:r>
            <a:r>
              <a:rPr lang="es-ES" sz="1600" b="1" dirty="0">
                <a:solidFill>
                  <a:schemeClr val="bg1"/>
                </a:solidFill>
                <a:latin typeface="TT Commons Light" panose="02000506030000020003" pitchFamily="50" charset="0"/>
              </a:rPr>
              <a:t> incorporan material proteico que mejora su afinidad con las células diana y favorece la fusión de membrana. Su liberación controlada contribuye a mejorar la tolerancia, incluso en pieles sensibles.</a:t>
            </a:r>
            <a:endParaRPr lang="en-US" dirty="0">
              <a:solidFill>
                <a:schemeClr val="bg1"/>
              </a:solidFill>
              <a:latin typeface="TT Commons Light" panose="02000506030000020003" pitchFamily="50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Vehiculización</a:t>
            </a:r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r>
              <a:rPr lang="es-ES" sz="1800" b="1" spc="300" dirty="0" err="1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biomimética</a:t>
            </a:r>
            <a:r>
              <a:rPr lang="es-ES" sz="1800" b="1" spc="300" dirty="0" smtClean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avanzada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-193175" y="2043486"/>
            <a:ext cx="10576695" cy="1105"/>
          </a:xfrm>
          <a:prstGeom prst="line">
            <a:avLst/>
          </a:prstGeom>
          <a:ln w="9525"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540000" y="1735538"/>
            <a:ext cx="1808480" cy="49808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ítulo 8">
            <a:extLst>
              <a:ext uri="{FF2B5EF4-FFF2-40B4-BE49-F238E27FC236}">
                <a16:creationId xmlns:a16="http://schemas.microsoft.com/office/drawing/2014/main" id="{1F457E64-56EA-4929-A2CC-D14165C22B88}"/>
              </a:ext>
            </a:extLst>
          </p:cNvPr>
          <p:cNvSpPr txBox="1">
            <a:spLocks/>
          </p:cNvSpPr>
          <p:nvPr/>
        </p:nvSpPr>
        <p:spPr>
          <a:xfrm>
            <a:off x="736600" y="254647"/>
            <a:ext cx="6606880" cy="3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Tecnología </a:t>
            </a:r>
            <a:r>
              <a:rPr lang="es-ES" sz="2800" b="1" spc="600" dirty="0" err="1">
                <a:solidFill>
                  <a:prstClr val="black"/>
                </a:solidFill>
                <a:latin typeface="Bebas Neue Regular" panose="00000500000000000000" pitchFamily="50" charset="0"/>
              </a:rPr>
              <a:t>exosoma</a:t>
            </a:r>
            <a:r>
              <a:rPr lang="es-ES" sz="2800" b="1" spc="600" dirty="0">
                <a:solidFill>
                  <a:prstClr val="black"/>
                </a:solidFill>
                <a:latin typeface="Bebas Neue Regular" panose="00000500000000000000" pitchFamily="50" charset="0"/>
              </a:rPr>
              <a:t> </a:t>
            </a:r>
            <a:r>
              <a:rPr lang="es-ES" sz="2800" b="1" spc="600" dirty="0" err="1" smtClean="0">
                <a:solidFill>
                  <a:prstClr val="black"/>
                </a:solidFill>
                <a:latin typeface="Bebas Neue Regular" panose="00000500000000000000" pitchFamily="50" charset="0"/>
              </a:rPr>
              <a:t>biomimético</a:t>
            </a:r>
            <a:endParaRPr lang="es-ES" sz="2800" b="1" spc="600" dirty="0">
              <a:solidFill>
                <a:prstClr val="black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1AC44B3-5BD6-49B0-BA77-352CC460B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77" y="324672"/>
            <a:ext cx="635082" cy="596412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63622" y="2538933"/>
            <a:ext cx="685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latin typeface="Avenir LT Std 35 Light" panose="020B0402020203020204" pitchFamily="34" charset="0"/>
              </a:rPr>
              <a:t>Nanovesículas</a:t>
            </a:r>
            <a:r>
              <a:rPr lang="es-ES" sz="2000" dirty="0">
                <a:latin typeface="Avenir LT Std 35 Light" panose="020B0402020203020204" pitchFamily="34" charset="0"/>
              </a:rPr>
              <a:t> </a:t>
            </a:r>
            <a:r>
              <a:rPr lang="es-ES" sz="2000" dirty="0" err="1">
                <a:latin typeface="Avenir LT Std 35 Light" panose="020B0402020203020204" pitchFamily="34" charset="0"/>
              </a:rPr>
              <a:t>biomiméticas</a:t>
            </a:r>
            <a:r>
              <a:rPr lang="es-ES" sz="2000" dirty="0">
                <a:latin typeface="Avenir LT Std 35 Light" panose="020B0402020203020204" pitchFamily="34" charset="0"/>
              </a:rPr>
              <a:t> tipo </a:t>
            </a:r>
            <a:r>
              <a:rPr lang="es-ES" sz="2000" dirty="0" err="1">
                <a:latin typeface="Avenir LT Std 35 Light" panose="020B0402020203020204" pitchFamily="34" charset="0"/>
              </a:rPr>
              <a:t>exosoma</a:t>
            </a:r>
            <a:r>
              <a:rPr lang="es-ES" sz="2000" dirty="0">
                <a:latin typeface="Avenir LT Std 35 Light" panose="020B0402020203020204" pitchFamily="34" charset="0"/>
              </a:rPr>
              <a:t>. </a:t>
            </a:r>
            <a:endParaRPr lang="es-ES" sz="2000" dirty="0" smtClean="0">
              <a:latin typeface="Avenir LT Std 35 Light" panose="020B0402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 err="1" smtClean="0">
                <a:latin typeface="Avenir LT Std 35 Light" panose="020B0402020203020204" pitchFamily="34" charset="0"/>
              </a:rPr>
              <a:t>Vehiculización</a:t>
            </a:r>
            <a:r>
              <a:rPr lang="es-ES" sz="2000" dirty="0" smtClean="0">
                <a:latin typeface="Avenir LT Std 35 Light" panose="020B0402020203020204" pitchFamily="34" charset="0"/>
              </a:rPr>
              <a:t> </a:t>
            </a:r>
            <a:r>
              <a:rPr lang="es-ES" sz="2000" dirty="0">
                <a:latin typeface="Avenir LT Std 35 Light" panose="020B0402020203020204" pitchFamily="34" charset="0"/>
              </a:rPr>
              <a:t>de cuatro activos </a:t>
            </a:r>
            <a:r>
              <a:rPr lang="es-ES" sz="2000" dirty="0" err="1">
                <a:latin typeface="Avenir LT Std 35 Light" panose="020B0402020203020204" pitchFamily="34" charset="0"/>
              </a:rPr>
              <a:t>despigmentantes</a:t>
            </a:r>
            <a:r>
              <a:rPr lang="es-ES" sz="2000" dirty="0">
                <a:latin typeface="Avenir LT Std 35 Light" panose="020B0402020203020204" pitchFamily="34" charset="0"/>
              </a:rPr>
              <a:t> en una sola </a:t>
            </a:r>
            <a:r>
              <a:rPr lang="es-ES" sz="2000" dirty="0" err="1">
                <a:latin typeface="Avenir LT Std 35 Light" panose="020B0402020203020204" pitchFamily="34" charset="0"/>
              </a:rPr>
              <a:t>nanovesícula</a:t>
            </a:r>
            <a:r>
              <a:rPr lang="es-ES" sz="2000" dirty="0">
                <a:latin typeface="Avenir LT Std 35 Light" panose="020B0402020203020204" pitchFamily="34" charset="0"/>
              </a:rPr>
              <a:t>. </a:t>
            </a:r>
            <a:endParaRPr lang="es-ES" sz="2000" dirty="0" smtClean="0">
              <a:latin typeface="Avenir LT Std 35 Light" panose="020B0402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venir LT Std 35 Light" panose="020B0402020203020204" pitchFamily="34" charset="0"/>
              </a:rPr>
              <a:t>Mayor </a:t>
            </a:r>
            <a:r>
              <a:rPr lang="es-ES" sz="2000" dirty="0">
                <a:latin typeface="Avenir LT Std 35 Light" panose="020B0402020203020204" pitchFamily="34" charset="0"/>
              </a:rPr>
              <a:t>afinidad con estructuras celulares. </a:t>
            </a:r>
            <a:endParaRPr lang="es-ES" sz="2000" dirty="0" smtClean="0">
              <a:latin typeface="Avenir LT Std 35 Light" panose="020B0402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venir LT Std 35 Light" panose="020B0402020203020204" pitchFamily="34" charset="0"/>
              </a:rPr>
              <a:t>Acción </a:t>
            </a:r>
            <a:r>
              <a:rPr lang="es-ES" sz="2000" dirty="0">
                <a:latin typeface="Avenir LT Std 35 Light" panose="020B0402020203020204" pitchFamily="34" charset="0"/>
              </a:rPr>
              <a:t>cosmética progresiva y sostenida. </a:t>
            </a:r>
            <a:endParaRPr lang="es-ES" sz="2000" dirty="0" smtClean="0">
              <a:latin typeface="Avenir LT Std 35 Light" panose="020B04020202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Avenir LT Std 35 Light" panose="020B0402020203020204" pitchFamily="34" charset="0"/>
              </a:rPr>
              <a:t>Sistema complementario al </a:t>
            </a:r>
            <a:r>
              <a:rPr lang="es-ES" sz="2000" dirty="0" err="1">
                <a:latin typeface="Avenir LT Std 35 Light" panose="020B0402020203020204" pitchFamily="34" charset="0"/>
              </a:rPr>
              <a:t>liposomado</a:t>
            </a:r>
            <a:r>
              <a:rPr lang="es-ES" sz="2000" dirty="0">
                <a:latin typeface="Avenir LT Std 35 Light" panose="020B0402020203020204" pitchFamily="34" charset="0"/>
              </a:rPr>
              <a:t> clásico.</a:t>
            </a:r>
            <a:endParaRPr lang="es-ES" sz="2000" dirty="0" smtClean="0">
              <a:latin typeface="Avenir LT Std 35 Light" panose="020B0402020203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7077853" y="1735538"/>
            <a:ext cx="4328936" cy="4261696"/>
          </a:xfrm>
          <a:prstGeom prst="rect">
            <a:avLst/>
          </a:prstGeom>
          <a:solidFill>
            <a:srgbClr val="9C2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66" y="1520675"/>
            <a:ext cx="4411760" cy="4411760"/>
          </a:xfrm>
          <a:prstGeom prst="rect">
            <a:avLst/>
          </a:prstGeom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C920C624-0D97-4DEE-8868-6D0E22427DD6}"/>
              </a:ext>
            </a:extLst>
          </p:cNvPr>
          <p:cNvCxnSpPr>
            <a:cxnSpLocks/>
          </p:cNvCxnSpPr>
          <p:nvPr/>
        </p:nvCxnSpPr>
        <p:spPr>
          <a:xfrm>
            <a:off x="2110496" y="4826861"/>
            <a:ext cx="2811682" cy="1568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/>
          </p:nvPr>
        </p:nvSpPr>
        <p:spPr>
          <a:xfrm>
            <a:off x="-114668" y="1679253"/>
            <a:ext cx="7103291" cy="554373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TT Commons DemiBold" panose="02000506030000020004" pitchFamily="50" charset="0"/>
              </a:rPr>
              <a:t>VENTAJAS</a:t>
            </a:r>
            <a:endParaRPr lang="es-ES" sz="2800" dirty="0">
              <a:latin typeface="TT Commons DemiBold" panose="02000506030000020004" pitchFamily="50" charset="0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46D24E7-AACB-4D89-9018-BCEC0FB705F2}"/>
              </a:ext>
            </a:extLst>
          </p:cNvPr>
          <p:cNvCxnSpPr>
            <a:cxnSpLocks/>
          </p:cNvCxnSpPr>
          <p:nvPr/>
        </p:nvCxnSpPr>
        <p:spPr>
          <a:xfrm>
            <a:off x="288758" y="622878"/>
            <a:ext cx="11191919" cy="0"/>
          </a:xfrm>
          <a:prstGeom prst="line">
            <a:avLst/>
          </a:prstGeom>
          <a:ln>
            <a:solidFill>
              <a:srgbClr val="9C27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"/>
          <p:cNvSpPr txBox="1">
            <a:spLocks/>
          </p:cNvSpPr>
          <p:nvPr/>
        </p:nvSpPr>
        <p:spPr>
          <a:xfrm>
            <a:off x="856920" y="620070"/>
            <a:ext cx="7103291" cy="31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b="1" spc="300" dirty="0" err="1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Vehiculización</a:t>
            </a:r>
            <a:r>
              <a:rPr lang="es-ES" sz="1800" b="1" spc="300" dirty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</a:t>
            </a:r>
            <a:r>
              <a:rPr lang="es-ES" sz="1800" b="1" spc="300" dirty="0" err="1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biomimética</a:t>
            </a:r>
            <a:r>
              <a:rPr lang="es-ES" sz="1800" b="1" spc="300" dirty="0">
                <a:solidFill>
                  <a:srgbClr val="9C2724"/>
                </a:solidFill>
                <a:latin typeface="TT Commons ExtraLight" panose="02000806020000020003" pitchFamily="50" charset="0"/>
                <a:cs typeface="Times New Roman" panose="02020603050405020304" pitchFamily="18" charset="0"/>
              </a:rPr>
              <a:t> avanzada</a:t>
            </a:r>
            <a:endParaRPr lang="es-ES" sz="1400" b="1" spc="300" dirty="0">
              <a:solidFill>
                <a:srgbClr val="9C2724"/>
              </a:solidFill>
              <a:latin typeface="TT Commons ExtraLight" panose="02000806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14076</TotalTime>
  <Words>2154</Words>
  <Application>Microsoft Office PowerPoint</Application>
  <PresentationFormat>Panorámica</PresentationFormat>
  <Paragraphs>253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41" baseType="lpstr">
      <vt:lpstr>Noto Sans SC</vt:lpstr>
      <vt:lpstr>Arial</vt:lpstr>
      <vt:lpstr>Avenir LT Std 35 Light</vt:lpstr>
      <vt:lpstr>AvenirNext LT Pro Bold</vt:lpstr>
      <vt:lpstr>Bebas Neue Light</vt:lpstr>
      <vt:lpstr>Bebas Neue Regular</vt:lpstr>
      <vt:lpstr>Calibri</vt:lpstr>
      <vt:lpstr>Calibri Light</vt:lpstr>
      <vt:lpstr>Helvetica Neue</vt:lpstr>
      <vt:lpstr>MiSans</vt:lpstr>
      <vt:lpstr>Times New Roman</vt:lpstr>
      <vt:lpstr>TT Commons DemiBold</vt:lpstr>
      <vt:lpstr>TT Commons ExtraLight</vt:lpstr>
      <vt:lpstr>TT Commons Light</vt:lpstr>
      <vt:lpstr>TT Commons Medium</vt:lpstr>
      <vt:lpstr>Tema de Office</vt:lpstr>
      <vt:lpstr>TXA EXO Serum DP3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VENTAJAS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Tecnología despigmentante multiactiva de precisión para un tratamiento más completo de la hiperpigmentación visible.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RETINAL</dc:title>
  <dc:creator>Omar Moreno</dc:creator>
  <cp:lastModifiedBy>Omar Moreno</cp:lastModifiedBy>
  <cp:revision>598</cp:revision>
  <dcterms:created xsi:type="dcterms:W3CDTF">2026-01-26T15:04:06Z</dcterms:created>
  <dcterms:modified xsi:type="dcterms:W3CDTF">2026-06-01T06:25:33Z</dcterms:modified>
</cp:coreProperties>
</file>