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14" r:id="rId2"/>
    <p:sldId id="438" r:id="rId3"/>
    <p:sldId id="439" r:id="rId4"/>
    <p:sldId id="452" r:id="rId5"/>
    <p:sldId id="453" r:id="rId6"/>
    <p:sldId id="454" r:id="rId7"/>
    <p:sldId id="419" r:id="rId8"/>
    <p:sldId id="455" r:id="rId9"/>
    <p:sldId id="456" r:id="rId10"/>
    <p:sldId id="457" r:id="rId11"/>
    <p:sldId id="443" r:id="rId12"/>
    <p:sldId id="458" r:id="rId13"/>
    <p:sldId id="445" r:id="rId14"/>
    <p:sldId id="459" r:id="rId15"/>
    <p:sldId id="460" r:id="rId16"/>
    <p:sldId id="461" r:id="rId17"/>
    <p:sldId id="462" r:id="rId18"/>
    <p:sldId id="463" r:id="rId19"/>
    <p:sldId id="464" r:id="rId20"/>
    <p:sldId id="465" r:id="rId21"/>
    <p:sldId id="466" r:id="rId22"/>
    <p:sldId id="467" r:id="rId23"/>
    <p:sldId id="437" r:id="rId24"/>
    <p:sldId id="397" r:id="rId25"/>
    <p:sldId id="392"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724"/>
    <a:srgbClr val="AC2214"/>
    <a:srgbClr val="A51B1B"/>
    <a:srgbClr val="953F2B"/>
    <a:srgbClr val="884738"/>
    <a:srgbClr val="33CCCC"/>
    <a:srgbClr val="000000"/>
    <a:srgbClr val="AE7064"/>
    <a:srgbClr val="FF5050"/>
    <a:srgbClr val="829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25" autoAdjust="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A20F1-D0E7-413A-92FF-D9A89034E3CE}" type="datetimeFigureOut">
              <a:rPr lang="es-ES" smtClean="0"/>
              <a:t>01/06/2026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D407C-3FEC-4288-87F7-7992A2C686FA}" type="slidenum">
              <a:rPr lang="es-ES" smtClean="0"/>
              <a:t>‹Nº›</a:t>
            </a:fld>
            <a:endParaRPr lang="es-ES"/>
          </a:p>
        </p:txBody>
      </p:sp>
    </p:spTree>
    <p:extLst>
      <p:ext uri="{BB962C8B-B14F-4D97-AF65-F5344CB8AC3E}">
        <p14:creationId xmlns:p14="http://schemas.microsoft.com/office/powerpoint/2010/main" val="342207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59D407C-3FEC-4288-87F7-7992A2C686FA}" type="slidenum">
              <a:rPr lang="es-ES" smtClean="0"/>
              <a:t>2</a:t>
            </a:fld>
            <a:endParaRPr lang="es-ES"/>
          </a:p>
        </p:txBody>
      </p:sp>
    </p:spTree>
    <p:extLst>
      <p:ext uri="{BB962C8B-B14F-4D97-AF65-F5344CB8AC3E}">
        <p14:creationId xmlns:p14="http://schemas.microsoft.com/office/powerpoint/2010/main" val="362294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59D407C-3FEC-4288-87F7-7992A2C686FA}" type="slidenum">
              <a:rPr lang="es-ES" smtClean="0"/>
              <a:t>3</a:t>
            </a:fld>
            <a:endParaRPr lang="es-ES"/>
          </a:p>
        </p:txBody>
      </p:sp>
    </p:spTree>
    <p:extLst>
      <p:ext uri="{BB962C8B-B14F-4D97-AF65-F5344CB8AC3E}">
        <p14:creationId xmlns:p14="http://schemas.microsoft.com/office/powerpoint/2010/main" val="56303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59D407C-3FEC-4288-87F7-7992A2C686FA}" type="slidenum">
              <a:rPr lang="es-ES" smtClean="0"/>
              <a:t>5</a:t>
            </a:fld>
            <a:endParaRPr lang="es-ES"/>
          </a:p>
        </p:txBody>
      </p:sp>
    </p:spTree>
    <p:extLst>
      <p:ext uri="{BB962C8B-B14F-4D97-AF65-F5344CB8AC3E}">
        <p14:creationId xmlns:p14="http://schemas.microsoft.com/office/powerpoint/2010/main" val="15683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3F7E91D7-8F67-4E0A-A7D6-E97BA79FF372}" type="datetimeFigureOut">
              <a:rPr lang="es-ES" smtClean="0"/>
              <a:t>01/06/2026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309936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F7E91D7-8F67-4E0A-A7D6-E97BA79FF372}" type="datetimeFigureOut">
              <a:rPr lang="es-ES" smtClean="0"/>
              <a:t>01/06/2026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35051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F7E91D7-8F67-4E0A-A7D6-E97BA79FF372}" type="datetimeFigureOut">
              <a:rPr lang="es-ES" smtClean="0"/>
              <a:t>01/06/2026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414054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F7E91D7-8F67-4E0A-A7D6-E97BA79FF372}" type="datetimeFigureOut">
              <a:rPr lang="es-ES" smtClean="0"/>
              <a:t>01/06/2026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204705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3F7E91D7-8F67-4E0A-A7D6-E97BA79FF372}" type="datetimeFigureOut">
              <a:rPr lang="es-ES" smtClean="0"/>
              <a:t>01/06/2026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233662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3F7E91D7-8F67-4E0A-A7D6-E97BA79FF372}" type="datetimeFigureOut">
              <a:rPr lang="es-ES" smtClean="0"/>
              <a:t>01/06/2026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279620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3F7E91D7-8F67-4E0A-A7D6-E97BA79FF372}" type="datetimeFigureOut">
              <a:rPr lang="es-ES" smtClean="0"/>
              <a:t>01/06/2026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192065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3F7E91D7-8F67-4E0A-A7D6-E97BA79FF372}" type="datetimeFigureOut">
              <a:rPr lang="es-ES" smtClean="0"/>
              <a:t>01/06/2026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350618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F7E91D7-8F67-4E0A-A7D6-E97BA79FF372}" type="datetimeFigureOut">
              <a:rPr lang="es-ES" smtClean="0"/>
              <a:t>01/06/2026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119641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3F7E91D7-8F67-4E0A-A7D6-E97BA79FF372}" type="datetimeFigureOut">
              <a:rPr lang="es-ES" smtClean="0"/>
              <a:t>01/06/2026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381355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3F7E91D7-8F67-4E0A-A7D6-E97BA79FF372}" type="datetimeFigureOut">
              <a:rPr lang="es-ES" smtClean="0"/>
              <a:t>01/06/2026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8FB8C7F-87A7-4B10-9F87-76F2C393D92D}" type="slidenum">
              <a:rPr lang="es-ES" smtClean="0"/>
              <a:t>‹Nº›</a:t>
            </a:fld>
            <a:endParaRPr lang="es-ES"/>
          </a:p>
        </p:txBody>
      </p:sp>
    </p:spTree>
    <p:extLst>
      <p:ext uri="{BB962C8B-B14F-4D97-AF65-F5344CB8AC3E}">
        <p14:creationId xmlns:p14="http://schemas.microsoft.com/office/powerpoint/2010/main" val="326866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E91D7-8F67-4E0A-A7D6-E97BA79FF372}" type="datetimeFigureOut">
              <a:rPr lang="es-ES" smtClean="0"/>
              <a:t>01/06/2026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B8C7F-87A7-4B10-9F87-76F2C393D92D}" type="slidenum">
              <a:rPr lang="es-ES" smtClean="0"/>
              <a:t>‹Nº›</a:t>
            </a:fld>
            <a:endParaRPr lang="es-ES"/>
          </a:p>
        </p:txBody>
      </p:sp>
    </p:spTree>
    <p:extLst>
      <p:ext uri="{BB962C8B-B14F-4D97-AF65-F5344CB8AC3E}">
        <p14:creationId xmlns:p14="http://schemas.microsoft.com/office/powerpoint/2010/main" val="2128432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ítulo 1"/>
          <p:cNvSpPr>
            <a:spLocks noGrp="1"/>
          </p:cNvSpPr>
          <p:nvPr>
            <p:ph type="ctrTitle"/>
          </p:nvPr>
        </p:nvSpPr>
        <p:spPr>
          <a:xfrm>
            <a:off x="915301" y="2264037"/>
            <a:ext cx="4025900" cy="1537392"/>
          </a:xfrm>
        </p:spPr>
        <p:txBody>
          <a:bodyPr>
            <a:normAutofit fontScale="90000"/>
          </a:bodyPr>
          <a:lstStyle/>
          <a:p>
            <a:pPr algn="l"/>
            <a:r>
              <a:rPr lang="es-ES" b="1" dirty="0" smtClean="0">
                <a:latin typeface="TT Commons Light" panose="02000506030000020003" pitchFamily="50" charset="0"/>
              </a:rPr>
              <a:t>TXA EXO</a:t>
            </a:r>
            <a:r>
              <a:rPr lang="es-ES" dirty="0" smtClean="0">
                <a:latin typeface="TT Commons Light" panose="02000506030000020003" pitchFamily="50" charset="0"/>
              </a:rPr>
              <a:t/>
            </a:r>
            <a:br>
              <a:rPr lang="es-ES" dirty="0" smtClean="0">
                <a:latin typeface="TT Commons Light" panose="02000506030000020003" pitchFamily="50" charset="0"/>
              </a:rPr>
            </a:br>
            <a:r>
              <a:rPr lang="es-ES" dirty="0" err="1" smtClean="0">
                <a:latin typeface="TT Commons Light" panose="02000506030000020003" pitchFamily="50" charset="0"/>
              </a:rPr>
              <a:t>Serum</a:t>
            </a:r>
            <a:r>
              <a:rPr lang="es-ES" dirty="0" smtClean="0">
                <a:latin typeface="TT Commons Light" panose="02000506030000020003" pitchFamily="50" charset="0"/>
              </a:rPr>
              <a:t> DP3</a:t>
            </a:r>
            <a:endParaRPr lang="es-ES" dirty="0">
              <a:latin typeface="TT Commons Light" panose="02000506030000020003" pitchFamily="50" charset="0"/>
            </a:endParaRPr>
          </a:p>
        </p:txBody>
      </p:sp>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942" y="195555"/>
            <a:ext cx="1204718" cy="361120"/>
          </a:xfrm>
          <a:prstGeom prst="rect">
            <a:avLst/>
          </a:prstGeom>
        </p:spPr>
      </p:pic>
      <p:cxnSp>
        <p:nvCxnSpPr>
          <p:cNvPr id="6" name="Conector recto 5"/>
          <p:cNvCxnSpPr/>
          <p:nvPr/>
        </p:nvCxnSpPr>
        <p:spPr>
          <a:xfrm>
            <a:off x="-296333" y="3979333"/>
            <a:ext cx="1922910" cy="9155"/>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915301" y="4250581"/>
            <a:ext cx="4405999" cy="646331"/>
          </a:xfrm>
          <a:prstGeom prst="rect">
            <a:avLst/>
          </a:prstGeom>
          <a:noFill/>
        </p:spPr>
        <p:txBody>
          <a:bodyPr wrap="square" rtlCol="0">
            <a:spAutoFit/>
          </a:bodyPr>
          <a:lstStyle/>
          <a:p>
            <a:pPr>
              <a:spcAft>
                <a:spcPts val="600"/>
              </a:spcAft>
            </a:pPr>
            <a:r>
              <a:rPr lang="en-US" dirty="0" err="1">
                <a:solidFill>
                  <a:srgbClr val="1F2937"/>
                </a:solidFill>
                <a:latin typeface="TT Commons Light" panose="02000506030000020003" pitchFamily="50" charset="0"/>
              </a:rPr>
              <a:t>Intensive depigmenting treatment with biomimetic exosomes</a:t>
            </a:r>
            <a:endParaRPr lang="es-ES" dirty="0">
              <a:solidFill>
                <a:srgbClr val="1F2937"/>
              </a:solidFill>
              <a:latin typeface="TT Commons Light" panose="02000506030000020003" pitchFamily="50" charset="0"/>
            </a:endParaRPr>
          </a:p>
        </p:txBody>
      </p:sp>
      <p:sp>
        <p:nvSpPr>
          <p:cNvPr id="11" name="Título 8">
            <a:extLst>
              <a:ext uri="{FF2B5EF4-FFF2-40B4-BE49-F238E27FC236}">
                <a16:creationId xmlns:a16="http://schemas.microsoft.com/office/drawing/2014/main" id="{1F457E64-56EA-4929-A2CC-D14165C22B88}"/>
              </a:ext>
            </a:extLst>
          </p:cNvPr>
          <p:cNvSpPr txBox="1">
            <a:spLocks/>
          </p:cNvSpPr>
          <p:nvPr/>
        </p:nvSpPr>
        <p:spPr>
          <a:xfrm>
            <a:off x="312942" y="6348634"/>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400" b="1" spc="600" dirty="0" err="1" smtClean="0">
                <a:solidFill>
                  <a:srgbClr val="9C2724"/>
                </a:solidFill>
                <a:latin typeface="Bebas Neue Light" panose="00000500000000000000" pitchFamily="50" charset="0"/>
              </a:rPr>
              <a:t>Despigmen</a:t>
            </a:r>
            <a:r>
              <a:rPr lang="es-ES" sz="1400" b="1" spc="600" dirty="0" smtClean="0">
                <a:solidFill>
                  <a:srgbClr val="9C2724"/>
                </a:solidFill>
                <a:latin typeface="Bebas Neue Light" panose="00000500000000000000" pitchFamily="50" charset="0"/>
              </a:rPr>
              <a:t> p3</a:t>
            </a:r>
            <a:endParaRPr lang="es-ES" sz="1400" b="1" spc="600" dirty="0">
              <a:solidFill>
                <a:srgbClr val="9C2724"/>
              </a:solidFill>
              <a:latin typeface="Bebas Neue Light" panose="00000500000000000000" pitchFamily="50" charset="0"/>
            </a:endParaRPr>
          </a:p>
        </p:txBody>
      </p:sp>
    </p:spTree>
    <p:extLst>
      <p:ext uri="{BB962C8B-B14F-4D97-AF65-F5344CB8AC3E}">
        <p14:creationId xmlns:p14="http://schemas.microsoft.com/office/powerpoint/2010/main" val="2531854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ector recto 62">
            <a:extLst>
              <a:ext uri="{FF2B5EF4-FFF2-40B4-BE49-F238E27FC236}">
                <a16:creationId xmlns:a16="http://schemas.microsoft.com/office/drawing/2014/main" id="{C920C624-0D97-4DEE-8868-6D0E22427DD6}"/>
              </a:ext>
            </a:extLst>
          </p:cNvPr>
          <p:cNvCxnSpPr>
            <a:cxnSpLocks/>
          </p:cNvCxnSpPr>
          <p:nvPr/>
        </p:nvCxnSpPr>
        <p:spPr>
          <a:xfrm flipV="1">
            <a:off x="1000606" y="4392489"/>
            <a:ext cx="10478662" cy="30543"/>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1732277" y="3983816"/>
            <a:ext cx="8367759" cy="78717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2" name="Conector recto 61">
            <a:extLst>
              <a:ext uri="{FF2B5EF4-FFF2-40B4-BE49-F238E27FC236}">
                <a16:creationId xmlns:a16="http://schemas.microsoft.com/office/drawing/2014/main" id="{C920C624-0D97-4DEE-8868-6D0E22427DD6}"/>
              </a:ext>
            </a:extLst>
          </p:cNvPr>
          <p:cNvCxnSpPr>
            <a:cxnSpLocks/>
          </p:cNvCxnSpPr>
          <p:nvPr/>
        </p:nvCxnSpPr>
        <p:spPr>
          <a:xfrm>
            <a:off x="2542201" y="2950859"/>
            <a:ext cx="8938476" cy="3016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335532"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Tranexamic acid</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8092442" cy="388696"/>
          </a:xfrm>
          <a:prstGeom prst="rect">
            <a:avLst/>
          </a:prstGeom>
          <a:noFill/>
        </p:spPr>
        <p:txBody>
          <a:bodyPr wrap="square" rtlCol="0">
            <a:spAutoFit/>
          </a:bodyPr>
          <a:lstStyle/>
          <a:p>
            <a:pPr lvl="0">
              <a:lnSpc>
                <a:spcPct val="107000"/>
              </a:lnSpc>
              <a:spcAft>
                <a:spcPts val="800"/>
              </a:spcAft>
              <a:defRPr/>
            </a:pPr>
            <a:r>
              <a:rPr lang="es-ES" dirty="0" smtClean="0">
                <a:solidFill>
                  <a:prstClr val="black"/>
                </a:solidFill>
                <a:latin typeface="TT Commons Light" panose="02000506030000020003" pitchFamily="50" charset="0"/>
                <a:ea typeface="Times New Roman" panose="02020603050405020304" pitchFamily="18" charset="0"/>
              </a:rPr>
              <a:t>It does not act by directly inhibiting tyrosinase. It acts earlier: on the signal that activates it.</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V="1">
            <a:off x="711200" y="1313002"/>
            <a:ext cx="0" cy="304978"/>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519594" y="2078161"/>
            <a:ext cx="2490282" cy="169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p:cNvSpPr/>
          <p:nvPr/>
        </p:nvSpPr>
        <p:spPr>
          <a:xfrm>
            <a:off x="54698" y="2306588"/>
            <a:ext cx="3150414" cy="1323439"/>
          </a:xfrm>
          <a:prstGeom prst="rect">
            <a:avLst/>
          </a:prstGeom>
        </p:spPr>
        <p:txBody>
          <a:bodyPr wrap="square">
            <a:spAutoFit/>
          </a:bodyPr>
          <a:lstStyle/>
          <a:p>
            <a:pPr lvl="1"/>
            <a:r>
              <a:rPr lang="es-ES" sz="2000" dirty="0" smtClean="0">
                <a:solidFill>
                  <a:schemeClr val="bg1"/>
                </a:solidFill>
                <a:latin typeface="TT Commons Medium" panose="02000806030000020004" pitchFamily="2" charset="0"/>
              </a:rPr>
              <a:t>Modulates communication between keratinocytes and melanocytes</a:t>
            </a:r>
            <a:endParaRPr lang="es-ES" sz="2000" dirty="0">
              <a:solidFill>
                <a:schemeClr val="bg1"/>
              </a:solidFill>
              <a:latin typeface="TT Commons Medium" panose="02000806030000020004" pitchFamily="2" charset="0"/>
            </a:endParaRPr>
          </a:p>
        </p:txBody>
      </p:sp>
      <p:sp>
        <p:nvSpPr>
          <p:cNvPr id="53" name="Rectángulo 52"/>
          <p:cNvSpPr/>
          <p:nvPr/>
        </p:nvSpPr>
        <p:spPr>
          <a:xfrm>
            <a:off x="3144390" y="2078161"/>
            <a:ext cx="2490282" cy="1690844"/>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p:cNvSpPr/>
          <p:nvPr/>
        </p:nvSpPr>
        <p:spPr>
          <a:xfrm>
            <a:off x="5790030" y="2078161"/>
            <a:ext cx="2490282" cy="1690844"/>
          </a:xfrm>
          <a:prstGeom prst="rect">
            <a:avLst/>
          </a:prstGeom>
          <a:solidFill>
            <a:srgbClr val="95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p:cNvSpPr/>
          <p:nvPr/>
        </p:nvSpPr>
        <p:spPr>
          <a:xfrm>
            <a:off x="8435670" y="2078161"/>
            <a:ext cx="2490282" cy="1690844"/>
          </a:xfrm>
          <a:prstGeom prst="rect">
            <a:avLst/>
          </a:prstGeom>
          <a:solidFill>
            <a:srgbClr val="88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CuadroTexto 56"/>
          <p:cNvSpPr txBox="1"/>
          <p:nvPr/>
        </p:nvSpPr>
        <p:spPr>
          <a:xfrm>
            <a:off x="5084433" y="4135816"/>
            <a:ext cx="4955443" cy="479555"/>
          </a:xfrm>
          <a:prstGeom prst="rect">
            <a:avLst/>
          </a:prstGeom>
          <a:noFill/>
        </p:spPr>
        <p:txBody>
          <a:bodyPr wrap="square" rtlCol="0">
            <a:spAutoFit/>
          </a:bodyPr>
          <a:lstStyle/>
          <a:p>
            <a:pPr>
              <a:lnSpc>
                <a:spcPct val="114000"/>
              </a:lnSpc>
            </a:pPr>
            <a:endParaRPr lang="en-US" sz="2400" dirty="0">
              <a:latin typeface="TT Commons DemiBold" panose="02000506030000020004" pitchFamily="50" charset="0"/>
            </a:endParaRPr>
          </a:p>
        </p:txBody>
      </p:sp>
      <p:sp>
        <p:nvSpPr>
          <p:cNvPr id="59" name="Rectángulo 58"/>
          <p:cNvSpPr/>
          <p:nvPr/>
        </p:nvSpPr>
        <p:spPr>
          <a:xfrm>
            <a:off x="2848139" y="2307408"/>
            <a:ext cx="2699221" cy="1323439"/>
          </a:xfrm>
          <a:prstGeom prst="rect">
            <a:avLst/>
          </a:prstGeom>
        </p:spPr>
        <p:txBody>
          <a:bodyPr wrap="square">
            <a:spAutoFit/>
          </a:bodyPr>
          <a:lstStyle/>
          <a:p>
            <a:pPr lvl="1"/>
            <a:r>
              <a:rPr lang="es-ES" sz="2000" dirty="0" smtClean="0">
                <a:solidFill>
                  <a:schemeClr val="bg1"/>
                </a:solidFill>
                <a:latin typeface="TT Commons Medium" panose="02000806030000020004" pitchFamily="2" charset="0"/>
              </a:rPr>
              <a:t>Reduces inflammatory signals that activate melanogenesis</a:t>
            </a:r>
            <a:endParaRPr lang="es-ES" sz="2000" dirty="0">
              <a:solidFill>
                <a:schemeClr val="bg1"/>
              </a:solidFill>
              <a:latin typeface="TT Commons Medium" panose="02000806030000020004" pitchFamily="2" charset="0"/>
            </a:endParaRPr>
          </a:p>
        </p:txBody>
      </p:sp>
      <p:sp>
        <p:nvSpPr>
          <p:cNvPr id="60" name="Rectángulo 59"/>
          <p:cNvSpPr/>
          <p:nvPr/>
        </p:nvSpPr>
        <p:spPr>
          <a:xfrm>
            <a:off x="5547360" y="2452839"/>
            <a:ext cx="2699221" cy="1323439"/>
          </a:xfrm>
          <a:prstGeom prst="rect">
            <a:avLst/>
          </a:prstGeom>
        </p:spPr>
        <p:txBody>
          <a:bodyPr wrap="square">
            <a:spAutoFit/>
          </a:bodyPr>
          <a:lstStyle/>
          <a:p>
            <a:pPr lvl="1"/>
            <a:r>
              <a:rPr lang="es-ES" sz="2000" dirty="0" smtClean="0">
                <a:solidFill>
                  <a:schemeClr val="bg1"/>
                </a:solidFill>
                <a:latin typeface="TT Commons Medium" panose="02000806030000020004" pitchFamily="2" charset="0"/>
              </a:rPr>
              <a:t>Interferes with melanin transfer toward the surface</a:t>
            </a:r>
            <a:endParaRPr lang="es-ES" sz="2000" dirty="0">
              <a:solidFill>
                <a:schemeClr val="bg1"/>
              </a:solidFill>
              <a:latin typeface="TT Commons Medium" panose="02000806030000020004" pitchFamily="2" charset="0"/>
            </a:endParaRPr>
          </a:p>
        </p:txBody>
      </p:sp>
      <p:sp>
        <p:nvSpPr>
          <p:cNvPr id="61" name="Rectángulo 60"/>
          <p:cNvSpPr/>
          <p:nvPr/>
        </p:nvSpPr>
        <p:spPr>
          <a:xfrm>
            <a:off x="8132461" y="2302007"/>
            <a:ext cx="2699221" cy="1323439"/>
          </a:xfrm>
          <a:prstGeom prst="rect">
            <a:avLst/>
          </a:prstGeom>
        </p:spPr>
        <p:txBody>
          <a:bodyPr wrap="square">
            <a:spAutoFit/>
          </a:bodyPr>
          <a:lstStyle/>
          <a:p>
            <a:pPr lvl="1"/>
            <a:r>
              <a:rPr lang="es-ES" sz="2000" dirty="0" smtClean="0">
                <a:solidFill>
                  <a:schemeClr val="bg1"/>
                </a:solidFill>
                <a:latin typeface="TT Commons Medium" panose="02000806030000020004" pitchFamily="2" charset="0"/>
              </a:rPr>
              <a:t>Especially effective in melasma, PIH and inflammatory dark spots</a:t>
            </a:r>
            <a:endParaRPr lang="es-ES" sz="2000" dirty="0">
              <a:solidFill>
                <a:schemeClr val="bg1"/>
              </a:solidFill>
              <a:latin typeface="TT Commons Medium" panose="02000806030000020004" pitchFamily="2" charset="0"/>
            </a:endParaRPr>
          </a:p>
        </p:txBody>
      </p:sp>
      <p:cxnSp>
        <p:nvCxnSpPr>
          <p:cNvPr id="64" name="Conector recto 63">
            <a:extLst>
              <a:ext uri="{FF2B5EF4-FFF2-40B4-BE49-F238E27FC236}">
                <a16:creationId xmlns:a16="http://schemas.microsoft.com/office/drawing/2014/main" id="{9DE43FCB-D507-4892-B026-6379BCB1F8DC}"/>
              </a:ext>
            </a:extLst>
          </p:cNvPr>
          <p:cNvCxnSpPr>
            <a:cxnSpLocks/>
          </p:cNvCxnSpPr>
          <p:nvPr/>
        </p:nvCxnSpPr>
        <p:spPr>
          <a:xfrm flipV="1">
            <a:off x="11479972" y="2981029"/>
            <a:ext cx="0" cy="141146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154474" y="4999470"/>
            <a:ext cx="8384693" cy="1631216"/>
          </a:xfrm>
          <a:prstGeom prst="rect">
            <a:avLst/>
          </a:prstGeom>
        </p:spPr>
        <p:txBody>
          <a:bodyPr wrap="square">
            <a:spAutoFit/>
          </a:bodyPr>
          <a:lstStyle/>
          <a:p>
            <a:pPr marL="742950" lvl="1" indent="-285750">
              <a:buFont typeface="Arial" panose="020B0604020202020204" pitchFamily="34" charset="0"/>
              <a:buChar char="•"/>
            </a:pPr>
            <a:r>
              <a:rPr lang="es-ES" sz="2000" dirty="0">
                <a:latin typeface="Avenir LT Std 35 Light" panose="020B0402020203020204" pitchFamily="34" charset="0"/>
              </a:rPr>
              <a:t>Supports targeted action toward the layers involved in the pigmentation process.
Improves active bioavailability.
Helps improve tolerance in progressive routines, even in sensitive skin.</a:t>
            </a:r>
          </a:p>
          <a:p>
            <a:pPr marL="742950" lvl="1" indent="-285750">
              <a:buFont typeface="Arial" panose="020B0604020202020204" pitchFamily="34" charset="0"/>
              <a:buChar char="•"/>
            </a:pPr>
            <a:endParaRPr lang="es-ES" sz="2000" dirty="0">
              <a:latin typeface="Avenir LT Std 35 Light" panose="020B0402020203020204" pitchFamily="34" charset="0"/>
            </a:endParaRPr>
          </a:p>
          <a:p>
            <a:pPr marL="742950" lvl="1" indent="-285750">
              <a:buFont typeface="Arial" panose="020B0604020202020204" pitchFamily="34" charset="0"/>
              <a:buChar char="•"/>
            </a:pPr>
            <a:endParaRPr lang="es-ES" sz="2000" dirty="0">
              <a:latin typeface="Avenir LT Std 35 Light" panose="020B0402020203020204" pitchFamily="34" charset="0"/>
            </a:endParaRPr>
          </a:p>
        </p:txBody>
      </p:sp>
      <p:cxnSp>
        <p:nvCxnSpPr>
          <p:cNvPr id="71" name="Conector recto 70">
            <a:extLst>
              <a:ext uri="{FF2B5EF4-FFF2-40B4-BE49-F238E27FC236}">
                <a16:creationId xmlns:a16="http://schemas.microsoft.com/office/drawing/2014/main" id="{9DE43FCB-D507-4892-B026-6379BCB1F8DC}"/>
              </a:ext>
            </a:extLst>
          </p:cNvPr>
          <p:cNvCxnSpPr>
            <a:cxnSpLocks/>
          </p:cNvCxnSpPr>
          <p:nvPr/>
        </p:nvCxnSpPr>
        <p:spPr>
          <a:xfrm flipV="1">
            <a:off x="2542201" y="5150296"/>
            <a:ext cx="0" cy="97685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9DE43FCB-D507-4892-B026-6379BCB1F8DC}"/>
              </a:ext>
            </a:extLst>
          </p:cNvPr>
          <p:cNvCxnSpPr>
            <a:cxnSpLocks/>
          </p:cNvCxnSpPr>
          <p:nvPr/>
        </p:nvCxnSpPr>
        <p:spPr>
          <a:xfrm flipV="1">
            <a:off x="1000606" y="4423032"/>
            <a:ext cx="0" cy="1215694"/>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C920C624-0D97-4DEE-8868-6D0E22427DD6}"/>
              </a:ext>
            </a:extLst>
          </p:cNvPr>
          <p:cNvCxnSpPr>
            <a:cxnSpLocks/>
          </p:cNvCxnSpPr>
          <p:nvPr/>
        </p:nvCxnSpPr>
        <p:spPr>
          <a:xfrm>
            <a:off x="1000606" y="5638725"/>
            <a:ext cx="1541595" cy="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74" name="Título 1"/>
          <p:cNvSpPr txBox="1">
            <a:spLocks/>
          </p:cNvSpPr>
          <p:nvPr/>
        </p:nvSpPr>
        <p:spPr>
          <a:xfrm>
            <a:off x="1967163" y="4016449"/>
            <a:ext cx="7536048" cy="730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solidFill>
                  <a:srgbClr val="9C2724"/>
                </a:solidFill>
                <a:latin typeface="TT Commons DemiBold" panose="02000506030000020004" pitchFamily="50" charset="0"/>
              </a:rPr>
              <a:t>The biomimetic exosome </a:t>
            </a:r>
            <a:r>
              <a:rPr lang="es-ES" sz="2400" dirty="0" smtClean="0">
                <a:latin typeface="TT Commons DemiBold" panose="02000506030000020004" pitchFamily="50" charset="0"/>
              </a:rPr>
              <a:t>supports more precise
delivery of the active</a:t>
            </a:r>
            <a:r>
              <a:rPr lang="es-ES" sz="2400" dirty="0" smtClean="0">
                <a:latin typeface="TT Commons DemiBold" panose="02000506030000020004" pitchFamily="50" charset="0"/>
              </a:rPr>
              <a:t>.</a:t>
            </a:r>
            <a:endParaRPr lang="en-US" sz="2400" dirty="0">
              <a:latin typeface="TT Commons DemiBold" panose="02000506030000020004" pitchFamily="50" charset="0"/>
            </a:endParaRPr>
          </a:p>
        </p:txBody>
      </p:sp>
      <p:cxnSp>
        <p:nvCxnSpPr>
          <p:cNvPr id="27" name="Conector recto 26">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8"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Modulation of the inflammatory pathway without irritation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717115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ector recto 62">
            <a:extLst>
              <a:ext uri="{FF2B5EF4-FFF2-40B4-BE49-F238E27FC236}">
                <a16:creationId xmlns:a16="http://schemas.microsoft.com/office/drawing/2014/main" id="{C920C624-0D97-4DEE-8868-6D0E22427DD6}"/>
              </a:ext>
            </a:extLst>
          </p:cNvPr>
          <p:cNvCxnSpPr>
            <a:cxnSpLocks/>
          </p:cNvCxnSpPr>
          <p:nvPr/>
        </p:nvCxnSpPr>
        <p:spPr>
          <a:xfrm flipV="1">
            <a:off x="1000606" y="4392489"/>
            <a:ext cx="10478662" cy="30543"/>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1732277" y="3983816"/>
            <a:ext cx="8367759" cy="78717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2" name="Conector recto 61">
            <a:extLst>
              <a:ext uri="{FF2B5EF4-FFF2-40B4-BE49-F238E27FC236}">
                <a16:creationId xmlns:a16="http://schemas.microsoft.com/office/drawing/2014/main" id="{C920C624-0D97-4DEE-8868-6D0E22427DD6}"/>
              </a:ext>
            </a:extLst>
          </p:cNvPr>
          <p:cNvCxnSpPr>
            <a:cxnSpLocks/>
          </p:cNvCxnSpPr>
          <p:nvPr/>
        </p:nvCxnSpPr>
        <p:spPr>
          <a:xfrm>
            <a:off x="2542201" y="2950859"/>
            <a:ext cx="8938476" cy="3016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335532"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Kojic acid</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8092442" cy="368178"/>
          </a:xfrm>
          <a:prstGeom prst="rect">
            <a:avLst/>
          </a:prstGeom>
          <a:noFill/>
        </p:spPr>
        <p:txBody>
          <a:bodyPr wrap="square" rtlCol="0">
            <a:spAutoFit/>
          </a:bodyPr>
          <a:lstStyle/>
          <a:p>
            <a:pPr lvl="0">
              <a:lnSpc>
                <a:spcPct val="107000"/>
              </a:lnSpc>
              <a:spcAft>
                <a:spcPts val="800"/>
              </a:spcAft>
              <a:defRPr/>
            </a:pPr>
            <a:r>
              <a:rPr lang="es-ES" dirty="0" smtClean="0">
                <a:solidFill>
                  <a:prstClr val="black"/>
                </a:solidFill>
                <a:latin typeface="TT Commons Light" panose="02000506030000020003" pitchFamily="50" charset="0"/>
                <a:ea typeface="Times New Roman" panose="02020603050405020304" pitchFamily="18" charset="0"/>
              </a:rPr>
              <a:t>Blocks melanin synthesis at its enzymatic origin</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V="1">
            <a:off x="711200" y="1313002"/>
            <a:ext cx="0" cy="304978"/>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519594" y="2078161"/>
            <a:ext cx="2490282" cy="1690844"/>
          </a:xfrm>
          <a:prstGeom prst="rect">
            <a:avLst/>
          </a:prstGeom>
          <a:solidFill>
            <a:srgbClr val="88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p:cNvSpPr/>
          <p:nvPr/>
        </p:nvSpPr>
        <p:spPr>
          <a:xfrm>
            <a:off x="196100" y="2450969"/>
            <a:ext cx="2699221" cy="1015663"/>
          </a:xfrm>
          <a:prstGeom prst="rect">
            <a:avLst/>
          </a:prstGeom>
        </p:spPr>
        <p:txBody>
          <a:bodyPr wrap="square">
            <a:spAutoFit/>
          </a:bodyPr>
          <a:lstStyle/>
          <a:p>
            <a:pPr lvl="1"/>
            <a:r>
              <a:rPr lang="es-ES" sz="2000" dirty="0" err="1">
                <a:solidFill>
                  <a:schemeClr val="bg1"/>
                </a:solidFill>
                <a:latin typeface="TT Commons Medium" panose="02000806030000020004" pitchFamily="2" charset="0"/>
              </a:rPr>
              <a:t>Copper chelation at the active site of tyrosinase</a:t>
            </a:r>
            <a:endParaRPr lang="es-ES" sz="2000" dirty="0">
              <a:solidFill>
                <a:schemeClr val="bg1"/>
              </a:solidFill>
              <a:latin typeface="TT Commons Medium" panose="02000806030000020004" pitchFamily="2" charset="0"/>
            </a:endParaRPr>
          </a:p>
        </p:txBody>
      </p:sp>
      <p:sp>
        <p:nvSpPr>
          <p:cNvPr id="53" name="Rectángulo 52"/>
          <p:cNvSpPr/>
          <p:nvPr/>
        </p:nvSpPr>
        <p:spPr>
          <a:xfrm>
            <a:off x="3144390" y="2078161"/>
            <a:ext cx="2490282" cy="1690844"/>
          </a:xfrm>
          <a:prstGeom prst="rect">
            <a:avLst/>
          </a:prstGeom>
          <a:solidFill>
            <a:srgbClr val="95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p:cNvSpPr/>
          <p:nvPr/>
        </p:nvSpPr>
        <p:spPr>
          <a:xfrm>
            <a:off x="5790030" y="2078161"/>
            <a:ext cx="2490282" cy="1690844"/>
          </a:xfrm>
          <a:prstGeom prst="rect">
            <a:avLst/>
          </a:prstGeom>
          <a:solidFill>
            <a:srgbClr val="A5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p:cNvSpPr/>
          <p:nvPr/>
        </p:nvSpPr>
        <p:spPr>
          <a:xfrm>
            <a:off x="8435670" y="2078161"/>
            <a:ext cx="2490282" cy="169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58"/>
          <p:cNvSpPr/>
          <p:nvPr/>
        </p:nvSpPr>
        <p:spPr>
          <a:xfrm>
            <a:off x="2848139" y="2555486"/>
            <a:ext cx="2699221" cy="1015663"/>
          </a:xfrm>
          <a:prstGeom prst="rect">
            <a:avLst/>
          </a:prstGeom>
        </p:spPr>
        <p:txBody>
          <a:bodyPr wrap="square">
            <a:spAutoFit/>
          </a:bodyPr>
          <a:lstStyle/>
          <a:p>
            <a:pPr lvl="1"/>
            <a:r>
              <a:rPr lang="es-ES" sz="2000" dirty="0">
                <a:solidFill>
                  <a:schemeClr val="bg1"/>
                </a:solidFill>
                <a:latin typeface="TT Commons Medium" panose="02000806030000020004" pitchFamily="2" charset="0"/>
              </a:rPr>
              <a:t>Direct blocking of melanin synthesis</a:t>
            </a:r>
          </a:p>
        </p:txBody>
      </p:sp>
      <p:sp>
        <p:nvSpPr>
          <p:cNvPr id="60" name="Rectángulo 59"/>
          <p:cNvSpPr/>
          <p:nvPr/>
        </p:nvSpPr>
        <p:spPr>
          <a:xfrm>
            <a:off x="5453090" y="2446388"/>
            <a:ext cx="2699221" cy="1015663"/>
          </a:xfrm>
          <a:prstGeom prst="rect">
            <a:avLst/>
          </a:prstGeom>
        </p:spPr>
        <p:txBody>
          <a:bodyPr wrap="square">
            <a:spAutoFit/>
          </a:bodyPr>
          <a:lstStyle/>
          <a:p>
            <a:pPr lvl="1"/>
            <a:r>
              <a:rPr lang="es-ES" sz="2000" dirty="0">
                <a:solidFill>
                  <a:schemeClr val="bg1"/>
                </a:solidFill>
                <a:latin typeface="TT Commons Medium" panose="02000806030000020004" pitchFamily="2" charset="0"/>
              </a:rPr>
              <a:t>Antioxidant activity against UV-induced free radicals</a:t>
            </a:r>
          </a:p>
        </p:txBody>
      </p:sp>
      <p:sp>
        <p:nvSpPr>
          <p:cNvPr id="61" name="Rectángulo 60"/>
          <p:cNvSpPr/>
          <p:nvPr/>
        </p:nvSpPr>
        <p:spPr>
          <a:xfrm>
            <a:off x="8160742" y="2399253"/>
            <a:ext cx="2699221" cy="1323439"/>
          </a:xfrm>
          <a:prstGeom prst="rect">
            <a:avLst/>
          </a:prstGeom>
        </p:spPr>
        <p:txBody>
          <a:bodyPr wrap="square">
            <a:spAutoFit/>
          </a:bodyPr>
          <a:lstStyle/>
          <a:p>
            <a:pPr lvl="1"/>
            <a:r>
              <a:rPr lang="es-ES" sz="2000" dirty="0">
                <a:solidFill>
                  <a:schemeClr val="bg1"/>
                </a:solidFill>
                <a:latin typeface="TT Commons Medium" panose="02000806030000020004" pitchFamily="2" charset="0"/>
              </a:rPr>
              <a:t>Support in routines for sun spots, melasma and PIH</a:t>
            </a:r>
          </a:p>
        </p:txBody>
      </p:sp>
      <p:cxnSp>
        <p:nvCxnSpPr>
          <p:cNvPr id="64" name="Conector recto 63">
            <a:extLst>
              <a:ext uri="{FF2B5EF4-FFF2-40B4-BE49-F238E27FC236}">
                <a16:creationId xmlns:a16="http://schemas.microsoft.com/office/drawing/2014/main" id="{9DE43FCB-D507-4892-B026-6379BCB1F8DC}"/>
              </a:ext>
            </a:extLst>
          </p:cNvPr>
          <p:cNvCxnSpPr>
            <a:cxnSpLocks/>
          </p:cNvCxnSpPr>
          <p:nvPr/>
        </p:nvCxnSpPr>
        <p:spPr>
          <a:xfrm flipV="1">
            <a:off x="11479972" y="2981029"/>
            <a:ext cx="0" cy="141146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8" name="Título 1"/>
          <p:cNvSpPr txBox="1">
            <a:spLocks/>
          </p:cNvSpPr>
          <p:nvPr/>
        </p:nvSpPr>
        <p:spPr>
          <a:xfrm>
            <a:off x="1771403" y="4076161"/>
            <a:ext cx="8328633" cy="660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solidFill>
                  <a:srgbClr val="9C2724"/>
                </a:solidFill>
                <a:latin typeface="TT Commons DemiBold" panose="02000506030000020004" pitchFamily="50" charset="0"/>
              </a:rPr>
              <a:t>The biomimetic exosome </a:t>
            </a:r>
            <a:r>
              <a:rPr lang="es-ES" sz="2400" dirty="0" smtClean="0">
                <a:latin typeface="TT Commons DemiBold" panose="02000506030000020004" pitchFamily="50" charset="0"/>
              </a:rPr>
              <a:t>helps protect the active and support its deposition in key skin layers</a:t>
            </a:r>
          </a:p>
        </p:txBody>
      </p:sp>
      <p:sp>
        <p:nvSpPr>
          <p:cNvPr id="9" name="Rectángulo 8"/>
          <p:cNvSpPr/>
          <p:nvPr/>
        </p:nvSpPr>
        <p:spPr>
          <a:xfrm>
            <a:off x="2154474" y="5306712"/>
            <a:ext cx="8494235" cy="1015663"/>
          </a:xfrm>
          <a:prstGeom prst="rect">
            <a:avLst/>
          </a:prstGeom>
        </p:spPr>
        <p:txBody>
          <a:bodyPr wrap="square">
            <a:spAutoFit/>
          </a:bodyPr>
          <a:lstStyle/>
          <a:p>
            <a:pPr marL="742950" lvl="1" indent="-285750">
              <a:buFont typeface="Arial" panose="020B0604020202020204" pitchFamily="34" charset="0"/>
              <a:buChar char="•"/>
            </a:pPr>
            <a:r>
              <a:rPr lang="es-ES" sz="2000" b="1" dirty="0">
                <a:latin typeface="Avenir LT Std 35 Light" panose="020B0402020203020204" pitchFamily="34" charset="0"/>
              </a:rPr>
              <a:t>×1.24 </a:t>
            </a:r>
            <a:r>
              <a:rPr lang="es-ES" sz="2000" dirty="0">
                <a:latin typeface="Avenir LT Std 35 Light" panose="020B0402020203020204" pitchFamily="34" charset="0"/>
              </a:rPr>
              <a:t>more active in the stratum corneum
</a:t>
            </a:r>
            <a:r>
              <a:rPr lang="es-ES" sz="2000" b="1" dirty="0">
                <a:latin typeface="Avenir LT Std 35 Light" panose="020B0402020203020204" pitchFamily="34" charset="0"/>
              </a:rPr>
              <a:t>×8.25 </a:t>
            </a:r>
            <a:r>
              <a:rPr lang="es-ES" sz="2000" dirty="0">
                <a:latin typeface="Avenir LT Std 35 Light" panose="020B0402020203020204" pitchFamily="34" charset="0"/>
              </a:rPr>
              <a:t>more active in the basal layer</a:t>
            </a:r>
          </a:p>
          <a:p>
            <a:pPr marL="742950" lvl="1" indent="-285750">
              <a:buFont typeface="Arial" panose="020B0604020202020204" pitchFamily="34" charset="0"/>
              <a:buChar char="•"/>
            </a:pPr>
            <a:endParaRPr lang="es-ES" sz="2000" dirty="0">
              <a:latin typeface="Avenir LT Std 35 Light" panose="020B0402020203020204" pitchFamily="34" charset="0"/>
            </a:endParaRPr>
          </a:p>
        </p:txBody>
      </p:sp>
      <p:cxnSp>
        <p:nvCxnSpPr>
          <p:cNvPr id="71" name="Conector recto 70">
            <a:extLst>
              <a:ext uri="{FF2B5EF4-FFF2-40B4-BE49-F238E27FC236}">
                <a16:creationId xmlns:a16="http://schemas.microsoft.com/office/drawing/2014/main" id="{9DE43FCB-D507-4892-B026-6379BCB1F8DC}"/>
              </a:ext>
            </a:extLst>
          </p:cNvPr>
          <p:cNvCxnSpPr>
            <a:cxnSpLocks/>
          </p:cNvCxnSpPr>
          <p:nvPr/>
        </p:nvCxnSpPr>
        <p:spPr>
          <a:xfrm flipV="1">
            <a:off x="2542201" y="5150296"/>
            <a:ext cx="0" cy="97685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9DE43FCB-D507-4892-B026-6379BCB1F8DC}"/>
              </a:ext>
            </a:extLst>
          </p:cNvPr>
          <p:cNvCxnSpPr>
            <a:cxnSpLocks/>
          </p:cNvCxnSpPr>
          <p:nvPr/>
        </p:nvCxnSpPr>
        <p:spPr>
          <a:xfrm flipV="1">
            <a:off x="1000606" y="4423032"/>
            <a:ext cx="0" cy="1215694"/>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C920C624-0D97-4DEE-8868-6D0E22427DD6}"/>
              </a:ext>
            </a:extLst>
          </p:cNvPr>
          <p:cNvCxnSpPr>
            <a:cxnSpLocks/>
          </p:cNvCxnSpPr>
          <p:nvPr/>
        </p:nvCxnSpPr>
        <p:spPr>
          <a:xfrm>
            <a:off x="1000606" y="5638725"/>
            <a:ext cx="1541595" cy="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507561" y="6463182"/>
            <a:ext cx="11206249" cy="361702"/>
          </a:xfrm>
          <a:prstGeom prst="rect">
            <a:avLst/>
          </a:prstGeom>
          <a:noFill/>
        </p:spPr>
        <p:txBody>
          <a:bodyPr wrap="square" rtlCol="0">
            <a:spAutoFit/>
          </a:bodyPr>
          <a:lstStyle/>
          <a:p>
            <a:pPr>
              <a:lnSpc>
                <a:spcPct val="114000"/>
              </a:lnSpc>
            </a:pPr>
            <a:r>
              <a:rPr lang="es-ES" sz="800" i="1" dirty="0" smtClean="0">
                <a:solidFill>
                  <a:srgbClr val="AAAAAA"/>
                </a:solidFill>
                <a:latin typeface="Arial" pitchFamily="34" charset="0"/>
                <a:ea typeface="Arial" pitchFamily="34" charset="-122"/>
                <a:cs typeface="Arial" pitchFamily="34" charset="-120"/>
              </a:rPr>
              <a:t>Source: Depigmentation Efficacy Study — Free Kojic Acid vs. DDS-Kojic. Human skin explants, phototype III. Graph values are proportional approximations based on the study’s published data. The studies refer to the active ingredient, not to the finished TXA EXO Serum DP3 product.</a:t>
            </a:r>
            <a:endParaRPr lang="en-US" dirty="0">
              <a:latin typeface="TT Commons Light" panose="02000506030000020003" pitchFamily="50" charset="0"/>
            </a:endParaRPr>
          </a:p>
        </p:txBody>
      </p:sp>
      <p:cxnSp>
        <p:nvCxnSpPr>
          <p:cNvPr id="27" name="Conector recto 26">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9"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Direct tyrosinase inhibition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579791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ector recto 62">
            <a:extLst>
              <a:ext uri="{FF2B5EF4-FFF2-40B4-BE49-F238E27FC236}">
                <a16:creationId xmlns:a16="http://schemas.microsoft.com/office/drawing/2014/main" id="{C920C624-0D97-4DEE-8868-6D0E22427DD6}"/>
              </a:ext>
            </a:extLst>
          </p:cNvPr>
          <p:cNvCxnSpPr>
            <a:cxnSpLocks/>
          </p:cNvCxnSpPr>
          <p:nvPr/>
        </p:nvCxnSpPr>
        <p:spPr>
          <a:xfrm flipV="1">
            <a:off x="1000606" y="4392489"/>
            <a:ext cx="10478662" cy="30543"/>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1732277" y="3983816"/>
            <a:ext cx="8367759" cy="78717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2" name="Conector recto 61">
            <a:extLst>
              <a:ext uri="{FF2B5EF4-FFF2-40B4-BE49-F238E27FC236}">
                <a16:creationId xmlns:a16="http://schemas.microsoft.com/office/drawing/2014/main" id="{C920C624-0D97-4DEE-8868-6D0E22427DD6}"/>
              </a:ext>
            </a:extLst>
          </p:cNvPr>
          <p:cNvCxnSpPr>
            <a:cxnSpLocks/>
          </p:cNvCxnSpPr>
          <p:nvPr/>
        </p:nvCxnSpPr>
        <p:spPr>
          <a:xfrm>
            <a:off x="2542201" y="2950859"/>
            <a:ext cx="8938476" cy="3016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335532"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err="1" smtClean="0">
                <a:ln>
                  <a:noFill/>
                </a:ln>
                <a:solidFill>
                  <a:prstClr val="black"/>
                </a:solidFill>
                <a:effectLst/>
                <a:uLnTx/>
                <a:uFillTx/>
                <a:latin typeface="Bebas Neue Regular" panose="00000500000000000000" pitchFamily="50" charset="0"/>
                <a:ea typeface="+mj-ea"/>
                <a:cs typeface="+mj-cs"/>
              </a:rPr>
              <a:t>Niacinamide</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8092442" cy="368178"/>
          </a:xfrm>
          <a:prstGeom prst="rect">
            <a:avLst/>
          </a:prstGeom>
          <a:noFill/>
        </p:spPr>
        <p:txBody>
          <a:bodyPr wrap="square" rtlCol="0">
            <a:spAutoFit/>
          </a:bodyPr>
          <a:lstStyle/>
          <a:p>
            <a:pPr lvl="0">
              <a:lnSpc>
                <a:spcPct val="107000"/>
              </a:lnSpc>
              <a:spcAft>
                <a:spcPts val="800"/>
              </a:spcAft>
              <a:defRPr/>
            </a:pPr>
            <a:r>
              <a:rPr lang="es-ES" dirty="0">
                <a:solidFill>
                  <a:prstClr val="black"/>
                </a:solidFill>
                <a:latin typeface="TT Commons Light" panose="02000506030000020003" pitchFamily="50" charset="0"/>
                <a:ea typeface="Times New Roman" panose="02020603050405020304" pitchFamily="18" charset="0"/>
              </a:rPr>
              <a:t>It acts in the final phase: preventing melanin from reaching the surface.</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V="1">
            <a:off x="711200" y="1313002"/>
            <a:ext cx="0" cy="304978"/>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519594" y="2078161"/>
            <a:ext cx="2490282" cy="169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p:cNvSpPr/>
          <p:nvPr/>
        </p:nvSpPr>
        <p:spPr>
          <a:xfrm>
            <a:off x="196100" y="2306588"/>
            <a:ext cx="2699221" cy="1323439"/>
          </a:xfrm>
          <a:prstGeom prst="rect">
            <a:avLst/>
          </a:prstGeom>
        </p:spPr>
        <p:txBody>
          <a:bodyPr wrap="square">
            <a:spAutoFit/>
          </a:bodyPr>
          <a:lstStyle/>
          <a:p>
            <a:pPr lvl="1"/>
            <a:r>
              <a:rPr lang="es-ES" sz="2000" dirty="0">
                <a:solidFill>
                  <a:schemeClr val="bg1"/>
                </a:solidFill>
                <a:latin typeface="TT Commons Medium" panose="02000806030000020004" pitchFamily="2" charset="0"/>
              </a:rPr>
              <a:t>Blocks melanosome transfer to keratinocytes</a:t>
            </a:r>
          </a:p>
        </p:txBody>
      </p:sp>
      <p:sp>
        <p:nvSpPr>
          <p:cNvPr id="53" name="Rectángulo 52"/>
          <p:cNvSpPr/>
          <p:nvPr/>
        </p:nvSpPr>
        <p:spPr>
          <a:xfrm>
            <a:off x="3144390" y="2078161"/>
            <a:ext cx="2490282" cy="1690844"/>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p:cNvSpPr/>
          <p:nvPr/>
        </p:nvSpPr>
        <p:spPr>
          <a:xfrm>
            <a:off x="5790030" y="2078161"/>
            <a:ext cx="2490282" cy="1690844"/>
          </a:xfrm>
          <a:prstGeom prst="rect">
            <a:avLst/>
          </a:prstGeom>
          <a:solidFill>
            <a:srgbClr val="95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p:cNvSpPr/>
          <p:nvPr/>
        </p:nvSpPr>
        <p:spPr>
          <a:xfrm>
            <a:off x="8435670" y="2078161"/>
            <a:ext cx="2490282" cy="1690844"/>
          </a:xfrm>
          <a:prstGeom prst="rect">
            <a:avLst/>
          </a:prstGeom>
          <a:solidFill>
            <a:srgbClr val="88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58"/>
          <p:cNvSpPr/>
          <p:nvPr/>
        </p:nvSpPr>
        <p:spPr>
          <a:xfrm>
            <a:off x="2848139" y="2561936"/>
            <a:ext cx="2699221" cy="707886"/>
          </a:xfrm>
          <a:prstGeom prst="rect">
            <a:avLst/>
          </a:prstGeom>
        </p:spPr>
        <p:txBody>
          <a:bodyPr wrap="square">
            <a:spAutoFit/>
          </a:bodyPr>
          <a:lstStyle/>
          <a:p>
            <a:pPr lvl="1"/>
            <a:r>
              <a:rPr lang="es-ES" sz="2000" dirty="0">
                <a:solidFill>
                  <a:schemeClr val="bg1"/>
                </a:solidFill>
                <a:latin typeface="TT Commons Medium" panose="02000806030000020004" pitchFamily="2" charset="0"/>
              </a:rPr>
              <a:t>Indirect tyrosinase inhibition</a:t>
            </a:r>
          </a:p>
        </p:txBody>
      </p:sp>
      <p:sp>
        <p:nvSpPr>
          <p:cNvPr id="60" name="Rectángulo 59"/>
          <p:cNvSpPr/>
          <p:nvPr/>
        </p:nvSpPr>
        <p:spPr>
          <a:xfrm>
            <a:off x="5462517" y="2424556"/>
            <a:ext cx="2699221" cy="1323439"/>
          </a:xfrm>
          <a:prstGeom prst="rect">
            <a:avLst/>
          </a:prstGeom>
        </p:spPr>
        <p:txBody>
          <a:bodyPr wrap="square">
            <a:spAutoFit/>
          </a:bodyPr>
          <a:lstStyle/>
          <a:p>
            <a:pPr lvl="1"/>
            <a:r>
              <a:rPr lang="es-ES" sz="2000" dirty="0">
                <a:solidFill>
                  <a:schemeClr val="bg1"/>
                </a:solidFill>
                <a:latin typeface="TT Commons Medium" panose="02000806030000020004" pitchFamily="2" charset="0"/>
              </a:rPr>
              <a:t>Reduces skin reactivity — anti-inflammatory effect</a:t>
            </a:r>
          </a:p>
        </p:txBody>
      </p:sp>
      <p:sp>
        <p:nvSpPr>
          <p:cNvPr id="61" name="Rectángulo 60"/>
          <p:cNvSpPr/>
          <p:nvPr/>
        </p:nvSpPr>
        <p:spPr>
          <a:xfrm>
            <a:off x="8160742" y="2302007"/>
            <a:ext cx="2699221" cy="1323439"/>
          </a:xfrm>
          <a:prstGeom prst="rect">
            <a:avLst/>
          </a:prstGeom>
        </p:spPr>
        <p:txBody>
          <a:bodyPr wrap="square">
            <a:spAutoFit/>
          </a:bodyPr>
          <a:lstStyle/>
          <a:p>
            <a:pPr lvl="1"/>
            <a:r>
              <a:rPr lang="es-ES" sz="2000" dirty="0">
                <a:solidFill>
                  <a:schemeClr val="bg1"/>
                </a:solidFill>
                <a:latin typeface="TT Commons Medium" panose="02000806030000020004" pitchFamily="2" charset="0"/>
              </a:rPr>
              <a:t>Strengthens the barrier — increases ceramide production</a:t>
            </a:r>
          </a:p>
        </p:txBody>
      </p:sp>
      <p:cxnSp>
        <p:nvCxnSpPr>
          <p:cNvPr id="64" name="Conector recto 63">
            <a:extLst>
              <a:ext uri="{FF2B5EF4-FFF2-40B4-BE49-F238E27FC236}">
                <a16:creationId xmlns:a16="http://schemas.microsoft.com/office/drawing/2014/main" id="{9DE43FCB-D507-4892-B026-6379BCB1F8DC}"/>
              </a:ext>
            </a:extLst>
          </p:cNvPr>
          <p:cNvCxnSpPr>
            <a:cxnSpLocks/>
          </p:cNvCxnSpPr>
          <p:nvPr/>
        </p:nvCxnSpPr>
        <p:spPr>
          <a:xfrm flipV="1">
            <a:off x="11479972" y="2981029"/>
            <a:ext cx="0" cy="141146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154474" y="4990040"/>
            <a:ext cx="9961285" cy="1323439"/>
          </a:xfrm>
          <a:prstGeom prst="rect">
            <a:avLst/>
          </a:prstGeom>
        </p:spPr>
        <p:txBody>
          <a:bodyPr wrap="square">
            <a:spAutoFit/>
          </a:bodyPr>
          <a:lstStyle/>
          <a:p>
            <a:pPr marL="742950" lvl="1" indent="-285750">
              <a:buFont typeface="Arial" panose="020B0604020202020204" pitchFamily="34" charset="0"/>
              <a:buChar char="•"/>
            </a:pPr>
            <a:r>
              <a:rPr lang="es-ES" sz="2000" b="1" dirty="0">
                <a:latin typeface="Avenir LT Std 35 Light" panose="020B0402020203020204" pitchFamily="34" charset="0"/>
              </a:rPr>
              <a:t>Indicated for sensitive skin and in combination with retinol.
Sebum-regulating: contributes to sebum balance.
Indication: routines for melasma, PIH, uneven tone and sensitive skin in intensive treatments.</a:t>
            </a:r>
          </a:p>
          <a:p>
            <a:pPr marL="742950" lvl="1" indent="-285750">
              <a:buFont typeface="Arial" panose="020B0604020202020204" pitchFamily="34" charset="0"/>
              <a:buChar char="•"/>
            </a:pPr>
            <a:endParaRPr lang="es-ES" sz="2000" b="1" dirty="0">
              <a:latin typeface="Avenir LT Std 35 Light" panose="020B0402020203020204" pitchFamily="34" charset="0"/>
            </a:endParaRPr>
          </a:p>
          <a:p>
            <a:pPr marL="742950" lvl="1" indent="-285750">
              <a:buFont typeface="Arial" panose="020B0604020202020204" pitchFamily="34" charset="0"/>
              <a:buChar char="•"/>
            </a:pPr>
            <a:endParaRPr lang="es-ES" sz="2000" b="1" dirty="0">
              <a:latin typeface="Avenir LT Std 35 Light" panose="020B0402020203020204" pitchFamily="34" charset="0"/>
            </a:endParaRPr>
          </a:p>
        </p:txBody>
      </p:sp>
      <p:cxnSp>
        <p:nvCxnSpPr>
          <p:cNvPr id="71" name="Conector recto 70">
            <a:extLst>
              <a:ext uri="{FF2B5EF4-FFF2-40B4-BE49-F238E27FC236}">
                <a16:creationId xmlns:a16="http://schemas.microsoft.com/office/drawing/2014/main" id="{9DE43FCB-D507-4892-B026-6379BCB1F8DC}"/>
              </a:ext>
            </a:extLst>
          </p:cNvPr>
          <p:cNvCxnSpPr>
            <a:cxnSpLocks/>
          </p:cNvCxnSpPr>
          <p:nvPr/>
        </p:nvCxnSpPr>
        <p:spPr>
          <a:xfrm flipV="1">
            <a:off x="2542201" y="5150296"/>
            <a:ext cx="0" cy="97685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9DE43FCB-D507-4892-B026-6379BCB1F8DC}"/>
              </a:ext>
            </a:extLst>
          </p:cNvPr>
          <p:cNvCxnSpPr>
            <a:cxnSpLocks/>
          </p:cNvCxnSpPr>
          <p:nvPr/>
        </p:nvCxnSpPr>
        <p:spPr>
          <a:xfrm flipV="1">
            <a:off x="1000606" y="4423032"/>
            <a:ext cx="0" cy="1215694"/>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C920C624-0D97-4DEE-8868-6D0E22427DD6}"/>
              </a:ext>
            </a:extLst>
          </p:cNvPr>
          <p:cNvCxnSpPr>
            <a:cxnSpLocks/>
          </p:cNvCxnSpPr>
          <p:nvPr/>
        </p:nvCxnSpPr>
        <p:spPr>
          <a:xfrm>
            <a:off x="1000606" y="5638725"/>
            <a:ext cx="1541595" cy="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29" name="Título 1"/>
          <p:cNvSpPr txBox="1">
            <a:spLocks/>
          </p:cNvSpPr>
          <p:nvPr/>
        </p:nvSpPr>
        <p:spPr>
          <a:xfrm>
            <a:off x="1771403" y="4076161"/>
            <a:ext cx="8328633" cy="660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solidFill>
                  <a:srgbClr val="9C2724"/>
                </a:solidFill>
                <a:latin typeface="TT Commons DemiBold" panose="02000506030000020004" pitchFamily="50" charset="0"/>
              </a:rPr>
              <a:t>The biomimetic exosome </a:t>
            </a:r>
            <a:r>
              <a:rPr lang="es-ES" sz="2400" dirty="0" smtClean="0">
                <a:latin typeface="TT Commons DemiBold" panose="02000506030000020004" pitchFamily="50" charset="0"/>
              </a:rPr>
              <a:t>supports active delivery in key melanocyte-keratinocyte interaction areas</a:t>
            </a:r>
            <a:endParaRPr lang="es-ES" sz="2400" dirty="0">
              <a:latin typeface="TT Commons DemiBold" panose="02000506030000020004" pitchFamily="50" charset="0"/>
            </a:endParaRPr>
          </a:p>
        </p:txBody>
      </p:sp>
      <p:cxnSp>
        <p:nvCxnSpPr>
          <p:cNvPr id="26" name="Conector recto 25">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7"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Blocking melanin transfer</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356089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2157107" y="5058648"/>
            <a:ext cx="9708663" cy="1477328"/>
          </a:xfrm>
          <a:prstGeom prst="rect">
            <a:avLst/>
          </a:prstGeom>
        </p:spPr>
        <p:txBody>
          <a:bodyPr wrap="square">
            <a:spAutoFit/>
          </a:bodyPr>
          <a:lstStyle/>
          <a:p>
            <a:pPr marL="742950" lvl="1" indent="-285750">
              <a:buFont typeface="Arial" panose="020B0604020202020204" pitchFamily="34" charset="0"/>
              <a:buChar char="•"/>
            </a:pPr>
            <a:r>
              <a:rPr lang="es-ES" b="1" dirty="0" smtClean="0">
                <a:latin typeface="Avenir LT Std 35 Light" panose="020B0402020203020204" pitchFamily="34" charset="0"/>
              </a:rPr>
              <a:t>Sensitive skin: helps soothe reactivity and improves formula tolerance. 
PIH and inflammation: helps reduce the inflammatory signal associated with post-inflammatory hyperpigmentation.
Inflammatory melasma: acts on inflammation before it activates the pigment response.</a:t>
            </a:r>
          </a:p>
          <a:p>
            <a:pPr marL="742950" lvl="1" indent="-285750">
              <a:buFont typeface="Arial" panose="020B0604020202020204" pitchFamily="34" charset="0"/>
              <a:buChar char="•"/>
            </a:pPr>
            <a:endParaRPr lang="es-ES" dirty="0" smtClean="0">
              <a:latin typeface="Avenir LT Std 35 Light" panose="020B0402020203020204" pitchFamily="34" charset="0"/>
            </a:endParaRPr>
          </a:p>
          <a:p>
            <a:pPr marL="742950" lvl="1" indent="-285750">
              <a:buFont typeface="Arial" panose="020B0604020202020204" pitchFamily="34" charset="0"/>
              <a:buChar char="•"/>
            </a:pPr>
            <a:endParaRPr lang="es-ES" dirty="0" smtClean="0">
              <a:latin typeface="Avenir LT Std 35 Light" panose="020B0402020203020204" pitchFamily="34" charset="0"/>
            </a:endParaRPr>
          </a:p>
        </p:txBody>
      </p:sp>
      <p:cxnSp>
        <p:nvCxnSpPr>
          <p:cNvPr id="63" name="Conector recto 62">
            <a:extLst>
              <a:ext uri="{FF2B5EF4-FFF2-40B4-BE49-F238E27FC236}">
                <a16:creationId xmlns:a16="http://schemas.microsoft.com/office/drawing/2014/main" id="{C920C624-0D97-4DEE-8868-6D0E22427DD6}"/>
              </a:ext>
            </a:extLst>
          </p:cNvPr>
          <p:cNvCxnSpPr>
            <a:cxnSpLocks/>
          </p:cNvCxnSpPr>
          <p:nvPr/>
        </p:nvCxnSpPr>
        <p:spPr>
          <a:xfrm flipV="1">
            <a:off x="1000606" y="4392489"/>
            <a:ext cx="10478662" cy="30543"/>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1732277" y="3983816"/>
            <a:ext cx="8367759" cy="78717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2" name="Conector recto 61">
            <a:extLst>
              <a:ext uri="{FF2B5EF4-FFF2-40B4-BE49-F238E27FC236}">
                <a16:creationId xmlns:a16="http://schemas.microsoft.com/office/drawing/2014/main" id="{C920C624-0D97-4DEE-8868-6D0E22427DD6}"/>
              </a:ext>
            </a:extLst>
          </p:cNvPr>
          <p:cNvCxnSpPr>
            <a:cxnSpLocks/>
          </p:cNvCxnSpPr>
          <p:nvPr/>
        </p:nvCxnSpPr>
        <p:spPr>
          <a:xfrm>
            <a:off x="2542201" y="2950859"/>
            <a:ext cx="8938476" cy="3016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335532"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Licorice extract</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8092442" cy="368178"/>
          </a:xfrm>
          <a:prstGeom prst="rect">
            <a:avLst/>
          </a:prstGeom>
          <a:noFill/>
        </p:spPr>
        <p:txBody>
          <a:bodyPr wrap="square" rtlCol="0">
            <a:spAutoFit/>
          </a:bodyPr>
          <a:lstStyle/>
          <a:p>
            <a:pPr lvl="0">
              <a:lnSpc>
                <a:spcPct val="107000"/>
              </a:lnSpc>
              <a:spcAft>
                <a:spcPts val="800"/>
              </a:spcAft>
              <a:defRPr/>
            </a:pPr>
            <a:r>
              <a:rPr lang="es-ES" dirty="0">
                <a:solidFill>
                  <a:prstClr val="black"/>
                </a:solidFill>
                <a:latin typeface="TT Commons Light" panose="02000506030000020003" pitchFamily="50" charset="0"/>
                <a:ea typeface="Times New Roman" panose="02020603050405020304" pitchFamily="18" charset="0"/>
              </a:rPr>
              <a:t>Blocks melanin synthesis at its enzymatic origin</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V="1">
            <a:off x="711200" y="1313002"/>
            <a:ext cx="0" cy="304978"/>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519594" y="2078161"/>
            <a:ext cx="2490282" cy="1690844"/>
          </a:xfrm>
          <a:prstGeom prst="rect">
            <a:avLst/>
          </a:prstGeom>
          <a:solidFill>
            <a:srgbClr val="88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p:cNvSpPr/>
          <p:nvPr/>
        </p:nvSpPr>
        <p:spPr>
          <a:xfrm>
            <a:off x="252662" y="2450969"/>
            <a:ext cx="2699221" cy="1015663"/>
          </a:xfrm>
          <a:prstGeom prst="rect">
            <a:avLst/>
          </a:prstGeom>
        </p:spPr>
        <p:txBody>
          <a:bodyPr wrap="square">
            <a:spAutoFit/>
          </a:bodyPr>
          <a:lstStyle/>
          <a:p>
            <a:pPr lvl="1"/>
            <a:r>
              <a:rPr lang="es-ES" sz="2000" dirty="0" smtClean="0">
                <a:solidFill>
                  <a:schemeClr val="bg1"/>
                </a:solidFill>
                <a:latin typeface="TT Commons Medium" panose="02000806030000020004" pitchFamily="2" charset="0"/>
              </a:rPr>
              <a:t>Plant-origin tyrosinase inhibitor</a:t>
            </a:r>
          </a:p>
        </p:txBody>
      </p:sp>
      <p:sp>
        <p:nvSpPr>
          <p:cNvPr id="53" name="Rectángulo 52"/>
          <p:cNvSpPr/>
          <p:nvPr/>
        </p:nvSpPr>
        <p:spPr>
          <a:xfrm>
            <a:off x="3144390" y="2078161"/>
            <a:ext cx="2490282" cy="1690844"/>
          </a:xfrm>
          <a:prstGeom prst="rect">
            <a:avLst/>
          </a:prstGeom>
          <a:solidFill>
            <a:srgbClr val="95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p:cNvSpPr/>
          <p:nvPr/>
        </p:nvSpPr>
        <p:spPr>
          <a:xfrm>
            <a:off x="5790030" y="2078161"/>
            <a:ext cx="2490282" cy="1690844"/>
          </a:xfrm>
          <a:prstGeom prst="rect">
            <a:avLst/>
          </a:prstGeom>
          <a:solidFill>
            <a:srgbClr val="A5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p:cNvSpPr/>
          <p:nvPr/>
        </p:nvSpPr>
        <p:spPr>
          <a:xfrm>
            <a:off x="8435670" y="2078161"/>
            <a:ext cx="2490282" cy="169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58"/>
          <p:cNvSpPr/>
          <p:nvPr/>
        </p:nvSpPr>
        <p:spPr>
          <a:xfrm>
            <a:off x="2848139" y="2295989"/>
            <a:ext cx="2699221" cy="1323439"/>
          </a:xfrm>
          <a:prstGeom prst="rect">
            <a:avLst/>
          </a:prstGeom>
        </p:spPr>
        <p:txBody>
          <a:bodyPr wrap="square">
            <a:spAutoFit/>
          </a:bodyPr>
          <a:lstStyle/>
          <a:p>
            <a:pPr lvl="1"/>
            <a:r>
              <a:rPr lang="es-ES" sz="2000" dirty="0">
                <a:solidFill>
                  <a:schemeClr val="bg1"/>
                </a:solidFill>
                <a:latin typeface="TT Commons Medium" panose="02000806030000020004" pitchFamily="2" charset="0"/>
              </a:rPr>
              <a:t>Anti-inflammatory action — reduces melanogenic mediators</a:t>
            </a:r>
          </a:p>
        </p:txBody>
      </p:sp>
      <p:sp>
        <p:nvSpPr>
          <p:cNvPr id="60" name="Rectángulo 59"/>
          <p:cNvSpPr/>
          <p:nvPr/>
        </p:nvSpPr>
        <p:spPr>
          <a:xfrm>
            <a:off x="5490798" y="2446388"/>
            <a:ext cx="2699221" cy="1015663"/>
          </a:xfrm>
          <a:prstGeom prst="rect">
            <a:avLst/>
          </a:prstGeom>
        </p:spPr>
        <p:txBody>
          <a:bodyPr wrap="square">
            <a:spAutoFit/>
          </a:bodyPr>
          <a:lstStyle/>
          <a:p>
            <a:pPr lvl="1"/>
            <a:r>
              <a:rPr lang="es-ES" sz="2000" dirty="0">
                <a:solidFill>
                  <a:schemeClr val="bg1"/>
                </a:solidFill>
                <a:latin typeface="TT Commons Medium" panose="02000806030000020004" pitchFamily="2" charset="0"/>
              </a:rPr>
              <a:t>Antioxidant activity against UV-induced free radicals</a:t>
            </a:r>
          </a:p>
        </p:txBody>
      </p:sp>
      <p:sp>
        <p:nvSpPr>
          <p:cNvPr id="61" name="Rectángulo 60"/>
          <p:cNvSpPr/>
          <p:nvPr/>
        </p:nvSpPr>
        <p:spPr>
          <a:xfrm>
            <a:off x="8170169" y="2446388"/>
            <a:ext cx="2699221" cy="707886"/>
          </a:xfrm>
          <a:prstGeom prst="rect">
            <a:avLst/>
          </a:prstGeom>
        </p:spPr>
        <p:txBody>
          <a:bodyPr wrap="square">
            <a:spAutoFit/>
          </a:bodyPr>
          <a:lstStyle/>
          <a:p>
            <a:pPr lvl="1"/>
            <a:r>
              <a:rPr lang="es-ES" sz="2000" dirty="0">
                <a:solidFill>
                  <a:schemeClr val="bg1"/>
                </a:solidFill>
                <a:latin typeface="TT Commons Medium" panose="02000806030000020004" pitchFamily="2" charset="0"/>
              </a:rPr>
              <a:t>Soothing, high-tolerance profile.</a:t>
            </a:r>
          </a:p>
        </p:txBody>
      </p:sp>
      <p:cxnSp>
        <p:nvCxnSpPr>
          <p:cNvPr id="64" name="Conector recto 63">
            <a:extLst>
              <a:ext uri="{FF2B5EF4-FFF2-40B4-BE49-F238E27FC236}">
                <a16:creationId xmlns:a16="http://schemas.microsoft.com/office/drawing/2014/main" id="{9DE43FCB-D507-4892-B026-6379BCB1F8DC}"/>
              </a:ext>
            </a:extLst>
          </p:cNvPr>
          <p:cNvCxnSpPr>
            <a:cxnSpLocks/>
          </p:cNvCxnSpPr>
          <p:nvPr/>
        </p:nvCxnSpPr>
        <p:spPr>
          <a:xfrm flipV="1">
            <a:off x="11479972" y="2981029"/>
            <a:ext cx="0" cy="141146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8" name="Título 1"/>
          <p:cNvSpPr txBox="1">
            <a:spLocks/>
          </p:cNvSpPr>
          <p:nvPr/>
        </p:nvSpPr>
        <p:spPr>
          <a:xfrm>
            <a:off x="1771403" y="4076161"/>
            <a:ext cx="8328633" cy="660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solidFill>
                  <a:srgbClr val="9C2724"/>
                </a:solidFill>
                <a:latin typeface="TT Commons DemiBold" panose="02000506030000020004" pitchFamily="50" charset="0"/>
              </a:rPr>
              <a:t>The biomimetic exosome </a:t>
            </a:r>
            <a:r>
              <a:rPr lang="es-ES" sz="2400" dirty="0" smtClean="0">
                <a:latin typeface="TT Commons DemiBold" panose="02000506030000020004" pitchFamily="50" charset="0"/>
              </a:rPr>
              <a:t>supports targeted delivery of glabridin toward the layers involved in pigmentation</a:t>
            </a:r>
            <a:endParaRPr lang="es-ES" sz="2400" dirty="0">
              <a:latin typeface="TT Commons DemiBold" panose="02000506030000020004" pitchFamily="50" charset="0"/>
            </a:endParaRPr>
          </a:p>
        </p:txBody>
      </p:sp>
      <p:cxnSp>
        <p:nvCxnSpPr>
          <p:cNvPr id="71" name="Conector recto 70">
            <a:extLst>
              <a:ext uri="{FF2B5EF4-FFF2-40B4-BE49-F238E27FC236}">
                <a16:creationId xmlns:a16="http://schemas.microsoft.com/office/drawing/2014/main" id="{9DE43FCB-D507-4892-B026-6379BCB1F8DC}"/>
              </a:ext>
            </a:extLst>
          </p:cNvPr>
          <p:cNvCxnSpPr>
            <a:cxnSpLocks/>
          </p:cNvCxnSpPr>
          <p:nvPr/>
        </p:nvCxnSpPr>
        <p:spPr>
          <a:xfrm flipV="1">
            <a:off x="2542201" y="5150296"/>
            <a:ext cx="0" cy="97685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9DE43FCB-D507-4892-B026-6379BCB1F8DC}"/>
              </a:ext>
            </a:extLst>
          </p:cNvPr>
          <p:cNvCxnSpPr>
            <a:cxnSpLocks/>
          </p:cNvCxnSpPr>
          <p:nvPr/>
        </p:nvCxnSpPr>
        <p:spPr>
          <a:xfrm flipV="1">
            <a:off x="1000606" y="4423032"/>
            <a:ext cx="0" cy="1215694"/>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C920C624-0D97-4DEE-8868-6D0E22427DD6}"/>
              </a:ext>
            </a:extLst>
          </p:cNvPr>
          <p:cNvCxnSpPr>
            <a:cxnSpLocks/>
          </p:cNvCxnSpPr>
          <p:nvPr/>
        </p:nvCxnSpPr>
        <p:spPr>
          <a:xfrm>
            <a:off x="1000606" y="5638725"/>
            <a:ext cx="1541595" cy="0"/>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7"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Direct tyrosinase inhibition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951555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10767822" y="1800158"/>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Elipse 41"/>
          <p:cNvSpPr/>
          <p:nvPr/>
        </p:nvSpPr>
        <p:spPr>
          <a:xfrm>
            <a:off x="8645296" y="2291127"/>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Elipse 40"/>
          <p:cNvSpPr/>
          <p:nvPr/>
        </p:nvSpPr>
        <p:spPr>
          <a:xfrm>
            <a:off x="6044116" y="2681407"/>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Elipse 34"/>
          <p:cNvSpPr/>
          <p:nvPr/>
        </p:nvSpPr>
        <p:spPr>
          <a:xfrm>
            <a:off x="2558341" y="2546391"/>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Elipse 29"/>
          <p:cNvSpPr/>
          <p:nvPr/>
        </p:nvSpPr>
        <p:spPr>
          <a:xfrm>
            <a:off x="329491" y="1876947"/>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37" y="1927027"/>
            <a:ext cx="1330421" cy="1406696"/>
          </a:xfrm>
          <a:prstGeom prst="ellipse">
            <a:avLst/>
          </a:prstGeom>
        </p:spPr>
      </p:pic>
      <p:sp>
        <p:nvSpPr>
          <p:cNvPr id="22" name="CuadroTexto 21"/>
          <p:cNvSpPr txBox="1"/>
          <p:nvPr/>
        </p:nvSpPr>
        <p:spPr>
          <a:xfrm>
            <a:off x="262816" y="3495677"/>
            <a:ext cx="2035216" cy="3168944"/>
          </a:xfrm>
          <a:prstGeom prst="rect">
            <a:avLst/>
          </a:prstGeom>
          <a:noFill/>
        </p:spPr>
        <p:txBody>
          <a:bodyPr wrap="square" rtlCol="0">
            <a:spAutoFit/>
          </a:bodyPr>
          <a:lstStyle/>
          <a:p>
            <a:pPr>
              <a:lnSpc>
                <a:spcPct val="130000"/>
              </a:lnSpc>
            </a:pPr>
            <a:r>
              <a:rPr lang="en-US" sz="2000" dirty="0" smtClean="0">
                <a:solidFill>
                  <a:srgbClr val="2D2D2D"/>
                </a:solidFill>
                <a:latin typeface="AvenirNext LT Pro Bold" panose="020B0804020202020204" pitchFamily="34" charset="0"/>
                <a:ea typeface="MiSans" pitchFamily="34" charset="-122"/>
                <a:cs typeface="MiSans" pitchFamily="34" charset="-120"/>
              </a:rPr>
              <a:t>Liposomal
alpha-arbutin
</a:t>
            </a:r>
            <a:endParaRPr lang="en-US" sz="2000" dirty="0" smtClean="0">
              <a:solidFill>
                <a:srgbClr val="2D2D2D"/>
              </a:solidFill>
              <a:latin typeface="AvenirNext LT Pro Bold" panose="020B0804020202020204" pitchFamily="34" charset="0"/>
              <a:ea typeface="MiSans" pitchFamily="34" charset="-122"/>
              <a:cs typeface="MiSans" pitchFamily="34" charset="-120"/>
            </a:endParaRPr>
          </a:p>
          <a:p>
            <a:pPr>
              <a:lnSpc>
                <a:spcPct val="130000"/>
              </a:lnSpc>
            </a:pP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Complements the formula’s depigmenting approach and reinforces work on uneven tone.</a:t>
            </a:r>
            <a:endParaRPr lang="es-ES" sz="1400" dirty="0"/>
          </a:p>
        </p:txBody>
      </p:sp>
      <p:sp>
        <p:nvSpPr>
          <p:cNvPr id="20" name="CuadroTexto 19"/>
          <p:cNvSpPr txBox="1"/>
          <p:nvPr/>
        </p:nvSpPr>
        <p:spPr>
          <a:xfrm>
            <a:off x="2669763" y="3495676"/>
            <a:ext cx="2302630" cy="3413242"/>
          </a:xfrm>
          <a:prstGeom prst="rect">
            <a:avLst/>
          </a:prstGeom>
          <a:noFill/>
        </p:spPr>
        <p:txBody>
          <a:bodyPr wrap="square" rtlCol="0">
            <a:spAutoFit/>
          </a:bodyPr>
          <a:lstStyle/>
          <a:p>
            <a:pPr>
              <a:lnSpc>
                <a:spcPct val="130000"/>
              </a:lnSpc>
            </a:pPr>
            <a:r>
              <a:rPr lang="en-US" dirty="0">
                <a:solidFill>
                  <a:srgbClr val="2D2D2D"/>
                </a:solidFill>
                <a:latin typeface="AvenirNext LT Pro Bold" panose="020B0804020202020204" pitchFamily="34" charset="0"/>
                <a:ea typeface="MiSans" pitchFamily="34" charset="-122"/>
                <a:cs typeface="MiSans" pitchFamily="34" charset="-120"/>
              </a:rPr>
              <a:t>Liposomal vitamin C + </a:t>
            </a:r>
            <a:r>
              <a:rPr lang="en-US" dirty="0" err="1">
                <a:solidFill>
                  <a:srgbClr val="2D2D2D"/>
                </a:solidFill>
                <a:latin typeface="AvenirNext LT Pro Bold" panose="020B0804020202020204" pitchFamily="34" charset="0"/>
                <a:ea typeface="MiSans" pitchFamily="34" charset="-122"/>
                <a:cs typeface="MiSans" pitchFamily="34" charset="-120"/>
              </a:rPr>
              <a:t>ferulic</a:t>
            </a:r>
            <a:r>
              <a:rPr lang="en-US" dirty="0">
                <a:solidFill>
                  <a:srgbClr val="2D2D2D"/>
                </a:solidFill>
                <a:latin typeface="AvenirNext LT Pro Bold" panose="020B0804020202020204" pitchFamily="34" charset="0"/>
                <a:ea typeface="MiSans" pitchFamily="34" charset="-122"/>
                <a:cs typeface="MiSans" pitchFamily="34" charset="-120"/>
              </a:rPr>
              <a:t> + glutathione</a:t>
            </a:r>
            <a:r>
              <a:rPr lang="en-US" sz="2000" dirty="0">
                <a:solidFill>
                  <a:srgbClr val="2D2D2D"/>
                </a:solidFill>
                <a:latin typeface="AvenirNext LT Pro Bold" panose="020B0804020202020204" pitchFamily="34" charset="0"/>
                <a:ea typeface="MiSans" pitchFamily="34" charset="-122"/>
                <a:cs typeface="MiSans" pitchFamily="34" charset="-120"/>
              </a:rPr>
              <a:t>
</a:t>
            </a:r>
            <a:endParaRPr lang="en-US" sz="2000" dirty="0" smtClean="0">
              <a:solidFill>
                <a:srgbClr val="2D2D2D"/>
              </a:solidFill>
              <a:latin typeface="AvenirNext LT Pro Bold" panose="020B0804020202020204" pitchFamily="34" charset="0"/>
              <a:ea typeface="MiSans" pitchFamily="34" charset="-122"/>
              <a:cs typeface="MiSans" pitchFamily="34" charset="-120"/>
            </a:endParaRPr>
          </a:p>
          <a:p>
            <a:pPr>
              <a:lnSpc>
                <a:spcPct val="130000"/>
              </a:lnSpc>
            </a:pP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Provide </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antioxidant support and radiance, helping protect the skin against oxidative stress.</a:t>
            </a:r>
          </a:p>
          <a:p>
            <a:pPr>
              <a:lnSpc>
                <a:spcPct val="130000"/>
              </a:lnSpc>
            </a:pP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pP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CuadroTexto 20"/>
          <p:cNvSpPr txBox="1"/>
          <p:nvPr/>
        </p:nvSpPr>
        <p:spPr>
          <a:xfrm>
            <a:off x="5095314" y="3495676"/>
            <a:ext cx="1910425" cy="2893100"/>
          </a:xfrm>
          <a:prstGeom prst="rect">
            <a:avLst/>
          </a:prstGeom>
          <a:noFill/>
        </p:spPr>
        <p:txBody>
          <a:bodyPr wrap="square" rtlCol="0">
            <a:spAutoFit/>
          </a:bodyPr>
          <a:lstStyle/>
          <a:p>
            <a:pPr>
              <a:lnSpc>
                <a:spcPct val="130000"/>
              </a:lnSpc>
            </a:pPr>
            <a:r>
              <a:rPr lang="en-US" sz="2000" dirty="0" smtClean="0">
                <a:solidFill>
                  <a:srgbClr val="2D2D2D"/>
                </a:solidFill>
                <a:latin typeface="AvenirNext LT Pro Bold" panose="020B0804020202020204" pitchFamily="34" charset="0"/>
                <a:ea typeface="MiSans" pitchFamily="34" charset="-122"/>
                <a:cs typeface="MiSans" pitchFamily="34" charset="-120"/>
              </a:rPr>
              <a:t>Liposomal
retinol
</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Promotes </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visible skin renewal and helps improve skin texture and quality</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a:t>
            </a:r>
            <a:endParaRPr lang="en-US" sz="1400" dirty="0">
              <a:latin typeface="Avenir LT Std 35 Light" panose="020B0402020203020204" pitchFamily="34" charset="0"/>
            </a:endParaRPr>
          </a:p>
        </p:txBody>
      </p:sp>
      <p:sp>
        <p:nvSpPr>
          <p:cNvPr id="23" name="CuadroTexto 22"/>
          <p:cNvSpPr txBox="1"/>
          <p:nvPr/>
        </p:nvSpPr>
        <p:spPr>
          <a:xfrm>
            <a:off x="7645582" y="3495676"/>
            <a:ext cx="1910425" cy="2893100"/>
          </a:xfrm>
          <a:prstGeom prst="rect">
            <a:avLst/>
          </a:prstGeom>
          <a:noFill/>
        </p:spPr>
        <p:txBody>
          <a:bodyPr wrap="square" rtlCol="0">
            <a:spAutoFit/>
          </a:bodyPr>
          <a:lstStyle/>
          <a:p>
            <a:pPr>
              <a:lnSpc>
                <a:spcPct val="130000"/>
              </a:lnSpc>
            </a:pPr>
            <a:r>
              <a:rPr lang="en-US" sz="2000" dirty="0" err="1" smtClean="0">
                <a:solidFill>
                  <a:srgbClr val="2D2D2D"/>
                </a:solidFill>
                <a:latin typeface="AvenirNext LT Pro Bold" panose="020B0804020202020204" pitchFamily="34" charset="0"/>
                <a:ea typeface="MiSans" pitchFamily="34" charset="-122"/>
                <a:cs typeface="MiSans" pitchFamily="34" charset="-120"/>
              </a:rPr>
              <a:t>Polypodium</a:t>
            </a:r>
            <a:r>
              <a:rPr lang="en-US" sz="2000" dirty="0" smtClean="0">
                <a:solidFill>
                  <a:srgbClr val="2D2D2D"/>
                </a:solidFill>
                <a:latin typeface="AvenirNext LT Pro Bold" panose="020B0804020202020204" pitchFamily="34" charset="0"/>
                <a:ea typeface="MiSans" pitchFamily="34" charset="-122"/>
                <a:cs typeface="MiSans" pitchFamily="34" charset="-120"/>
              </a:rPr>
              <a:t>
</a:t>
            </a:r>
            <a:r>
              <a:rPr lang="en-US" sz="2000" dirty="0" err="1" smtClean="0">
                <a:solidFill>
                  <a:srgbClr val="2D2D2D"/>
                </a:solidFill>
                <a:latin typeface="AvenirNext LT Pro Bold" panose="020B0804020202020204" pitchFamily="34" charset="0"/>
                <a:ea typeface="MiSans" pitchFamily="34" charset="-122"/>
                <a:cs typeface="MiSans" pitchFamily="34" charset="-120"/>
              </a:rPr>
              <a:t>leucotomos</a:t>
            </a:r>
            <a:r>
              <a:rPr lang="en-US" sz="2000" dirty="0" smtClean="0">
                <a:solidFill>
                  <a:srgbClr val="2D2D2D"/>
                </a:solidFill>
                <a:latin typeface="AvenirNext LT Pro Bold" panose="020B0804020202020204" pitchFamily="34" charset="0"/>
                <a:ea typeface="MiSans" pitchFamily="34" charset="-122"/>
                <a:cs typeface="MiSans" pitchFamily="34" charset="-120"/>
              </a:rPr>
              <a:t>
</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Provides </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antioxidant support against </a:t>
            </a:r>
            <a:r>
              <a:rPr lang="en-US" sz="1500" dirty="0" err="1">
                <a:solidFill>
                  <a:srgbClr val="2D2D2D"/>
                </a:solidFill>
                <a:latin typeface="Calibri" panose="020F0502020204030204" pitchFamily="34" charset="0"/>
                <a:ea typeface="Calibri" panose="020F0502020204030204" pitchFamily="34" charset="0"/>
                <a:cs typeface="Calibri" panose="020F0502020204030204" pitchFamily="34" charset="0"/>
              </a:rPr>
              <a:t>photoinduced</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 oxidative stress</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a:t>
            </a:r>
            <a:endParaRPr lang="en-US" sz="1400" dirty="0">
              <a:latin typeface="Avenir LT Std 35 Light" panose="020B0402020203020204" pitchFamily="34" charset="0"/>
            </a:endParaRPr>
          </a:p>
        </p:txBody>
      </p:sp>
      <p:sp>
        <p:nvSpPr>
          <p:cNvPr id="28" name="CuadroTexto 27"/>
          <p:cNvSpPr txBox="1"/>
          <p:nvPr/>
        </p:nvSpPr>
        <p:spPr>
          <a:xfrm>
            <a:off x="10100600" y="3495675"/>
            <a:ext cx="1910425" cy="2893100"/>
          </a:xfrm>
          <a:prstGeom prst="rect">
            <a:avLst/>
          </a:prstGeom>
          <a:noFill/>
        </p:spPr>
        <p:txBody>
          <a:bodyPr wrap="square" rtlCol="0">
            <a:spAutoFit/>
          </a:bodyPr>
          <a:lstStyle/>
          <a:p>
            <a:pPr>
              <a:lnSpc>
                <a:spcPct val="130000"/>
              </a:lnSpc>
            </a:pPr>
            <a:r>
              <a:rPr lang="en-US" sz="2000" dirty="0" smtClean="0">
                <a:solidFill>
                  <a:srgbClr val="2D2D2D"/>
                </a:solidFill>
                <a:latin typeface="AvenirNext LT Pro Bold" panose="020B0804020202020204" pitchFamily="34" charset="0"/>
                <a:ea typeface="MiSans" pitchFamily="34" charset="-122"/>
                <a:cs typeface="MiSans" pitchFamily="34" charset="-120"/>
              </a:rPr>
              <a:t>Hyaluronic
acid
</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Provides </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hydration, comfort and barrier support during active cosmetic routines</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a:t>
            </a:r>
            <a:endParaRPr lang="en-US" sz="1400" dirty="0">
              <a:latin typeface="Avenir LT Std 35 Light" panose="020B0402020203020204" pitchFamily="34" charset="0"/>
              <a:ea typeface="Helvetica Neue" pitchFamily="34" charset="-122"/>
              <a:cs typeface="Helvetica Neue" pitchFamily="34" charset="-12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4310" y="1912849"/>
            <a:ext cx="1329417" cy="1405634"/>
          </a:xfrm>
          <a:prstGeom prst="ellipse">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634" y="1918178"/>
            <a:ext cx="1325160" cy="1401133"/>
          </a:xfrm>
          <a:prstGeom prst="ellipse">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5574" y="1909350"/>
            <a:ext cx="1348770" cy="1406696"/>
          </a:xfrm>
          <a:prstGeom prst="ellipse">
            <a:avLst/>
          </a:prstGeom>
        </p:spPr>
      </p:pic>
      <p:sp>
        <p:nvSpPr>
          <p:cNvPr id="32"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smtClean="0">
                <a:solidFill>
                  <a:prstClr val="black"/>
                </a:solidFill>
                <a:latin typeface="Bebas Neue Regular" panose="00000500000000000000" pitchFamily="50" charset="0"/>
              </a:rPr>
              <a:t>FORMULA ECOSYSTEM</a:t>
            </a:r>
            <a:endParaRPr lang="es-ES" sz="2800" b="1" spc="600" dirty="0">
              <a:solidFill>
                <a:prstClr val="black"/>
              </a:solidFill>
              <a:latin typeface="Bebas Neue Regular" panose="00000500000000000000" pitchFamily="50" charset="0"/>
            </a:endParaRPr>
          </a:p>
        </p:txBody>
      </p:sp>
      <p:pic>
        <p:nvPicPr>
          <p:cNvPr id="33" name="Imagen 32">
            <a:extLst>
              <a:ext uri="{FF2B5EF4-FFF2-40B4-BE49-F238E27FC236}">
                <a16:creationId xmlns:a16="http://schemas.microsoft.com/office/drawing/2014/main" id="{01AC44B3-5BD6-49B0-BA77-352CC460BC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cxnSp>
        <p:nvCxnSpPr>
          <p:cNvPr id="34" name="Conector recto 33">
            <a:extLst>
              <a:ext uri="{FF2B5EF4-FFF2-40B4-BE49-F238E27FC236}">
                <a16:creationId xmlns:a16="http://schemas.microsoft.com/office/drawing/2014/main" id="{C920C624-0D97-4DEE-8868-6D0E22427DD6}"/>
              </a:ext>
            </a:extLst>
          </p:cNvPr>
          <p:cNvCxnSpPr>
            <a:cxnSpLocks/>
          </p:cNvCxnSpPr>
          <p:nvPr/>
        </p:nvCxnSpPr>
        <p:spPr>
          <a:xfrm flipH="1" flipV="1">
            <a:off x="226087" y="362494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C920C624-0D97-4DEE-8868-6D0E22427DD6}"/>
              </a:ext>
            </a:extLst>
          </p:cNvPr>
          <p:cNvCxnSpPr>
            <a:cxnSpLocks/>
          </p:cNvCxnSpPr>
          <p:nvPr/>
        </p:nvCxnSpPr>
        <p:spPr>
          <a:xfrm flipH="1" flipV="1">
            <a:off x="2634007" y="362494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920C624-0D97-4DEE-8868-6D0E22427DD6}"/>
              </a:ext>
            </a:extLst>
          </p:cNvPr>
          <p:cNvCxnSpPr>
            <a:cxnSpLocks/>
          </p:cNvCxnSpPr>
          <p:nvPr/>
        </p:nvCxnSpPr>
        <p:spPr>
          <a:xfrm flipH="1" flipV="1">
            <a:off x="5034307" y="364780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C920C624-0D97-4DEE-8868-6D0E22427DD6}"/>
              </a:ext>
            </a:extLst>
          </p:cNvPr>
          <p:cNvCxnSpPr>
            <a:cxnSpLocks/>
          </p:cNvCxnSpPr>
          <p:nvPr/>
        </p:nvCxnSpPr>
        <p:spPr>
          <a:xfrm flipH="1" flipV="1">
            <a:off x="7571767" y="364780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C920C624-0D97-4DEE-8868-6D0E22427DD6}"/>
              </a:ext>
            </a:extLst>
          </p:cNvPr>
          <p:cNvCxnSpPr>
            <a:cxnSpLocks/>
          </p:cNvCxnSpPr>
          <p:nvPr/>
        </p:nvCxnSpPr>
        <p:spPr>
          <a:xfrm flipH="1" flipV="1">
            <a:off x="10056589" y="362494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pic>
        <p:nvPicPr>
          <p:cNvPr id="51" name="Imagen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9997" y="1942267"/>
            <a:ext cx="1406696" cy="1406696"/>
          </a:xfrm>
          <a:prstGeom prst="ellipse">
            <a:avLst/>
          </a:prstGeom>
        </p:spPr>
      </p:pic>
      <p:cxnSp>
        <p:nvCxnSpPr>
          <p:cNvPr id="36" name="Conector recto 35">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37"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Ingredients that optimize the formula</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315731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p:cNvSpPr/>
          <p:nvPr/>
        </p:nvSpPr>
        <p:spPr>
          <a:xfrm>
            <a:off x="-609175" y="2125393"/>
            <a:ext cx="5209455" cy="33743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8928824" y="1039238"/>
            <a:ext cx="3187066" cy="568594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335532"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Liposomal alpha-arbutin</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6851899" cy="685059"/>
          </a:xfrm>
          <a:prstGeom prst="rect">
            <a:avLst/>
          </a:prstGeom>
          <a:noFill/>
        </p:spPr>
        <p:txBody>
          <a:bodyPr wrap="square" rtlCol="0">
            <a:spAutoFit/>
          </a:bodyPr>
          <a:lstStyle/>
          <a:p>
            <a:pPr lvl="0">
              <a:lnSpc>
                <a:spcPct val="107000"/>
              </a:lnSpc>
              <a:spcAft>
                <a:spcPts val="800"/>
              </a:spcAft>
              <a:defRPr/>
            </a:pPr>
            <a:r>
              <a:rPr lang="es-ES" dirty="0" smtClean="0">
                <a:solidFill>
                  <a:prstClr val="black"/>
                </a:solidFill>
                <a:latin typeface="TT Commons Light" panose="02000506030000020003" pitchFamily="50" charset="0"/>
                <a:ea typeface="Times New Roman" panose="02020603050405020304" pitchFamily="18" charset="0"/>
              </a:rPr>
              <a:t>Acts on tyrosinase with greater stability and a more targeted action toward the layers involved in pigmentation.</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H="1" flipV="1">
            <a:off x="711200" y="1313002"/>
            <a:ext cx="1270" cy="589243"/>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320" y="1083099"/>
            <a:ext cx="3205680" cy="5743510"/>
          </a:xfrm>
          <a:prstGeom prst="rect">
            <a:avLst/>
          </a:prstGeom>
        </p:spPr>
      </p:pic>
      <p:sp>
        <p:nvSpPr>
          <p:cNvPr id="32" name="Título 8">
            <a:extLst>
              <a:ext uri="{FF2B5EF4-FFF2-40B4-BE49-F238E27FC236}">
                <a16:creationId xmlns:a16="http://schemas.microsoft.com/office/drawing/2014/main" id="{1F457E64-56EA-4929-A2CC-D14165C22B88}"/>
              </a:ext>
            </a:extLst>
          </p:cNvPr>
          <p:cNvSpPr txBox="1">
            <a:spLocks/>
          </p:cNvSpPr>
          <p:nvPr/>
        </p:nvSpPr>
        <p:spPr>
          <a:xfrm>
            <a:off x="157855" y="2100188"/>
            <a:ext cx="5023745"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600" normalizeH="0" baseline="0" noProof="0" dirty="0" smtClean="0">
                <a:ln>
                  <a:noFill/>
                </a:ln>
                <a:solidFill>
                  <a:schemeClr val="bg1"/>
                </a:solidFill>
                <a:effectLst/>
                <a:uLnTx/>
                <a:uFillTx/>
                <a:latin typeface="Bebas Neue Regular" panose="00000500000000000000" pitchFamily="50" charset="0"/>
                <a:ea typeface="+mj-ea"/>
                <a:cs typeface="+mj-cs"/>
              </a:rPr>
              <a:t>Synergy with the formula</a:t>
            </a:r>
            <a:endParaRPr kumimoji="0" lang="es-ES" sz="2000" b="1" i="0" u="none" strike="noStrike" kern="1200" cap="none" spc="600" normalizeH="0" baseline="0" noProof="0" dirty="0">
              <a:ln>
                <a:noFill/>
              </a:ln>
              <a:solidFill>
                <a:schemeClr val="bg1"/>
              </a:solidFill>
              <a:effectLst/>
              <a:uLnTx/>
              <a:uFillTx/>
              <a:latin typeface="Bebas Neue Regular" panose="00000500000000000000" pitchFamily="50" charset="0"/>
              <a:ea typeface="+mj-ea"/>
              <a:cs typeface="+mj-cs"/>
            </a:endParaRPr>
          </a:p>
        </p:txBody>
      </p:sp>
      <p:sp>
        <p:nvSpPr>
          <p:cNvPr id="34" name="Shape 5"/>
          <p:cNvSpPr/>
          <p:nvPr/>
        </p:nvSpPr>
        <p:spPr>
          <a:xfrm>
            <a:off x="551951" y="3028770"/>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7" name="Shape 6"/>
          <p:cNvSpPr/>
          <p:nvPr/>
        </p:nvSpPr>
        <p:spPr>
          <a:xfrm>
            <a:off x="558937" y="2979851"/>
            <a:ext cx="3381378" cy="45719"/>
          </a:xfrm>
          <a:prstGeom prst="rect">
            <a:avLst/>
          </a:prstGeom>
          <a:solidFill>
            <a:srgbClr val="990011"/>
          </a:solidFill>
          <a:ln w="12700">
            <a:solidFill>
              <a:srgbClr val="990011"/>
            </a:solidFill>
            <a:prstDash val="solid"/>
          </a:ln>
        </p:spPr>
        <p:txBody>
          <a:bodyPr/>
          <a:lstStyle/>
          <a:p>
            <a:endParaRPr/>
          </a:p>
        </p:txBody>
      </p:sp>
      <p:sp>
        <p:nvSpPr>
          <p:cNvPr id="40" name="Text 7"/>
          <p:cNvSpPr/>
          <p:nvPr/>
        </p:nvSpPr>
        <p:spPr>
          <a:xfrm>
            <a:off x="630693" y="2624230"/>
            <a:ext cx="3620796"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With TRANEXAMIC ACID</a:t>
            </a:r>
            <a:endParaRPr lang="en-US" spc="600" dirty="0">
              <a:latin typeface="Bebas Neue Regular" panose="00000500000000000000" pitchFamily="50" charset="0"/>
            </a:endParaRPr>
          </a:p>
        </p:txBody>
      </p:sp>
      <p:sp>
        <p:nvSpPr>
          <p:cNvPr id="41" name="CuadroTexto 40">
            <a:extLst>
              <a:ext uri="{FF2B5EF4-FFF2-40B4-BE49-F238E27FC236}">
                <a16:creationId xmlns:a16="http://schemas.microsoft.com/office/drawing/2014/main" id="{A7B059A1-C369-4C3D-927D-1435DF646A5D}"/>
              </a:ext>
            </a:extLst>
          </p:cNvPr>
          <p:cNvSpPr txBox="1"/>
          <p:nvPr/>
        </p:nvSpPr>
        <p:spPr>
          <a:xfrm>
            <a:off x="651520" y="3167116"/>
            <a:ext cx="6836399" cy="619272"/>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Dual action: alpha-arbutin inhibits tyrosinase while tranexamic acid reduces triggering inflammation.</a:t>
            </a:r>
            <a:endParaRPr lang="es-ES" sz="1600" dirty="0">
              <a:solidFill>
                <a:prstClr val="black"/>
              </a:solidFill>
              <a:latin typeface="TT Commons Light" panose="02000506030000020003" pitchFamily="50" charset="0"/>
            </a:endParaRPr>
          </a:p>
        </p:txBody>
      </p:sp>
      <p:sp>
        <p:nvSpPr>
          <p:cNvPr id="50" name="Shape 5"/>
          <p:cNvSpPr/>
          <p:nvPr/>
        </p:nvSpPr>
        <p:spPr>
          <a:xfrm>
            <a:off x="558937" y="4411956"/>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1" name="Shape 6"/>
          <p:cNvSpPr/>
          <p:nvPr/>
        </p:nvSpPr>
        <p:spPr>
          <a:xfrm>
            <a:off x="565923" y="4363037"/>
            <a:ext cx="3381378" cy="45719"/>
          </a:xfrm>
          <a:prstGeom prst="rect">
            <a:avLst/>
          </a:prstGeom>
          <a:solidFill>
            <a:srgbClr val="990011"/>
          </a:solidFill>
          <a:ln w="12700">
            <a:solidFill>
              <a:srgbClr val="990011"/>
            </a:solidFill>
            <a:prstDash val="solid"/>
          </a:ln>
        </p:spPr>
        <p:txBody>
          <a:bodyPr/>
          <a:lstStyle/>
          <a:p>
            <a:endParaRPr/>
          </a:p>
        </p:txBody>
      </p:sp>
      <p:sp>
        <p:nvSpPr>
          <p:cNvPr id="52" name="Text 7"/>
          <p:cNvSpPr/>
          <p:nvPr/>
        </p:nvSpPr>
        <p:spPr>
          <a:xfrm>
            <a:off x="637679" y="4007416"/>
            <a:ext cx="3620796"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With KOJIC ACID</a:t>
            </a:r>
            <a:endParaRPr lang="en-US" spc="600" dirty="0">
              <a:latin typeface="Bebas Neue Regular" panose="00000500000000000000" pitchFamily="50" charset="0"/>
            </a:endParaRPr>
          </a:p>
        </p:txBody>
      </p:sp>
      <p:sp>
        <p:nvSpPr>
          <p:cNvPr id="53" name="CuadroTexto 52">
            <a:extLst>
              <a:ext uri="{FF2B5EF4-FFF2-40B4-BE49-F238E27FC236}">
                <a16:creationId xmlns:a16="http://schemas.microsoft.com/office/drawing/2014/main" id="{A7B059A1-C369-4C3D-927D-1435DF646A5D}"/>
              </a:ext>
            </a:extLst>
          </p:cNvPr>
          <p:cNvSpPr txBox="1"/>
          <p:nvPr/>
        </p:nvSpPr>
        <p:spPr>
          <a:xfrm>
            <a:off x="658506" y="4550302"/>
            <a:ext cx="6836399" cy="619272"/>
          </a:xfrm>
          <a:prstGeom prst="rect">
            <a:avLst/>
          </a:prstGeom>
          <a:noFill/>
        </p:spPr>
        <p:txBody>
          <a:bodyPr wrap="square" rtlCol="0">
            <a:spAutoFit/>
          </a:bodyPr>
          <a:lstStyle/>
          <a:p>
            <a:pPr lvl="0" algn="just">
              <a:lnSpc>
                <a:spcPct val="107000"/>
              </a:lnSpc>
              <a:spcAft>
                <a:spcPts val="800"/>
              </a:spcAft>
              <a:defRPr/>
            </a:pPr>
            <a:r>
              <a:rPr lang="es-ES" sz="1600" dirty="0" smtClean="0">
                <a:latin typeface="TT Commons Light" panose="02000506030000020003" pitchFamily="50" charset="0"/>
              </a:rPr>
              <a:t>Action on tyrosinase is multiplied by acting on complementary points of the enzymatic pathway.</a:t>
            </a:r>
            <a:endParaRPr lang="es-ES" sz="1600" dirty="0">
              <a:solidFill>
                <a:prstClr val="black"/>
              </a:solidFill>
              <a:latin typeface="TT Commons Light" panose="02000506030000020003" pitchFamily="50" charset="0"/>
            </a:endParaRPr>
          </a:p>
        </p:txBody>
      </p:sp>
      <p:sp>
        <p:nvSpPr>
          <p:cNvPr id="54" name="Shape 5"/>
          <p:cNvSpPr/>
          <p:nvPr/>
        </p:nvSpPr>
        <p:spPr>
          <a:xfrm>
            <a:off x="551951" y="5786810"/>
            <a:ext cx="7036546" cy="544472"/>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5" name="Shape 6"/>
          <p:cNvSpPr/>
          <p:nvPr/>
        </p:nvSpPr>
        <p:spPr>
          <a:xfrm>
            <a:off x="558937" y="5737891"/>
            <a:ext cx="3381378" cy="45719"/>
          </a:xfrm>
          <a:prstGeom prst="rect">
            <a:avLst/>
          </a:prstGeom>
          <a:solidFill>
            <a:srgbClr val="990011"/>
          </a:solidFill>
          <a:ln w="12700">
            <a:solidFill>
              <a:srgbClr val="990011"/>
            </a:solidFill>
            <a:prstDash val="solid"/>
          </a:ln>
        </p:spPr>
        <p:txBody>
          <a:bodyPr/>
          <a:lstStyle/>
          <a:p>
            <a:endParaRPr/>
          </a:p>
        </p:txBody>
      </p:sp>
      <p:sp>
        <p:nvSpPr>
          <p:cNvPr id="56" name="Text 7"/>
          <p:cNvSpPr/>
          <p:nvPr/>
        </p:nvSpPr>
        <p:spPr>
          <a:xfrm>
            <a:off x="630693" y="5382270"/>
            <a:ext cx="3620796"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With niacinamide</a:t>
            </a:r>
            <a:endParaRPr lang="en-US" spc="600" dirty="0">
              <a:latin typeface="Bebas Neue Regular" panose="00000500000000000000" pitchFamily="50" charset="0"/>
            </a:endParaRPr>
          </a:p>
        </p:txBody>
      </p:sp>
      <p:sp>
        <p:nvSpPr>
          <p:cNvPr id="57" name="CuadroTexto 56">
            <a:extLst>
              <a:ext uri="{FF2B5EF4-FFF2-40B4-BE49-F238E27FC236}">
                <a16:creationId xmlns:a16="http://schemas.microsoft.com/office/drawing/2014/main" id="{A7B059A1-C369-4C3D-927D-1435DF646A5D}"/>
              </a:ext>
            </a:extLst>
          </p:cNvPr>
          <p:cNvSpPr txBox="1"/>
          <p:nvPr/>
        </p:nvSpPr>
        <p:spPr>
          <a:xfrm>
            <a:off x="651520" y="5925156"/>
            <a:ext cx="6836399" cy="33752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Helps modulate melanogenesis and improve visible dark spots and uneven tone.</a:t>
            </a:r>
            <a:endParaRPr lang="es-ES" sz="1600" dirty="0">
              <a:solidFill>
                <a:prstClr val="black"/>
              </a:solidFill>
              <a:latin typeface="TT Commons Light" panose="02000506030000020003" pitchFamily="50" charset="0"/>
            </a:endParaRPr>
          </a:p>
        </p:txBody>
      </p:sp>
      <p:sp>
        <p:nvSpPr>
          <p:cNvPr id="58" name="Rectángulo 57"/>
          <p:cNvSpPr/>
          <p:nvPr/>
        </p:nvSpPr>
        <p:spPr>
          <a:xfrm>
            <a:off x="0" y="6528404"/>
            <a:ext cx="12192000" cy="33743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CuadroTexto 58">
            <a:extLst>
              <a:ext uri="{FF2B5EF4-FFF2-40B4-BE49-F238E27FC236}">
                <a16:creationId xmlns:a16="http://schemas.microsoft.com/office/drawing/2014/main" id="{A7B059A1-C369-4C3D-927D-1435DF646A5D}"/>
              </a:ext>
            </a:extLst>
          </p:cNvPr>
          <p:cNvSpPr txBox="1"/>
          <p:nvPr/>
        </p:nvSpPr>
        <p:spPr>
          <a:xfrm>
            <a:off x="1122826" y="6528404"/>
            <a:ext cx="10063482" cy="337528"/>
          </a:xfrm>
          <a:prstGeom prst="rect">
            <a:avLst/>
          </a:prstGeom>
          <a:noFill/>
        </p:spPr>
        <p:txBody>
          <a:bodyPr wrap="square" rtlCol="0">
            <a:spAutoFit/>
          </a:bodyPr>
          <a:lstStyle/>
          <a:p>
            <a:pPr lvl="0" algn="just">
              <a:lnSpc>
                <a:spcPct val="107000"/>
              </a:lnSpc>
              <a:spcAft>
                <a:spcPts val="800"/>
              </a:spcAft>
              <a:defRPr/>
            </a:pPr>
            <a:r>
              <a:rPr lang="es-ES" sz="1600" dirty="0">
                <a:solidFill>
                  <a:schemeClr val="bg1"/>
                </a:solidFill>
                <a:latin typeface="TT Commons Light" panose="02000506030000020003" pitchFamily="50" charset="0"/>
              </a:rPr>
              <a:t>Acts as a direct inhibitor of melanogenesis, reducing the formation of new dark spots and brightening existing ones</a:t>
            </a:r>
          </a:p>
        </p:txBody>
      </p:sp>
      <p:cxnSp>
        <p:nvCxnSpPr>
          <p:cNvPr id="28" name="Conector recto 27">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9"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Direct tyrosinase inhibition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982363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8940725" y="1109210"/>
            <a:ext cx="3187066" cy="568594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6851899" cy="981423"/>
          </a:xfrm>
          <a:prstGeom prst="rect">
            <a:avLst/>
          </a:prstGeom>
          <a:noFill/>
        </p:spPr>
        <p:txBody>
          <a:bodyPr wrap="square" rtlCol="0">
            <a:spAutoFit/>
          </a:bodyPr>
          <a:lstStyle/>
          <a:p>
            <a:pPr lvl="0">
              <a:lnSpc>
                <a:spcPct val="107000"/>
              </a:lnSpc>
              <a:spcAft>
                <a:spcPts val="800"/>
              </a:spcAft>
              <a:defRPr/>
            </a:pPr>
            <a:r>
              <a:rPr lang="es-ES" dirty="0" smtClean="0">
                <a:solidFill>
                  <a:prstClr val="black"/>
                </a:solidFill>
                <a:latin typeface="TT Commons Light" panose="02000506030000020003" pitchFamily="50" charset="0"/>
                <a:ea typeface="Times New Roman" panose="02020603050405020304" pitchFamily="18" charset="0"/>
              </a:rPr>
              <a:t>They work in synergy to reinforce antioxidant protection against UV-induced oxidative stress, helping preserve radiance and tone uniformity.</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H="1" flipV="1">
            <a:off x="711200" y="1313003"/>
            <a:ext cx="5080" cy="89171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4" name="Shape 5"/>
          <p:cNvSpPr/>
          <p:nvPr/>
        </p:nvSpPr>
        <p:spPr>
          <a:xfrm>
            <a:off x="551951" y="3028770"/>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7" name="Shape 6"/>
          <p:cNvSpPr/>
          <p:nvPr/>
        </p:nvSpPr>
        <p:spPr>
          <a:xfrm>
            <a:off x="558937" y="2979851"/>
            <a:ext cx="3381378" cy="45719"/>
          </a:xfrm>
          <a:prstGeom prst="rect">
            <a:avLst/>
          </a:prstGeom>
          <a:solidFill>
            <a:srgbClr val="990011"/>
          </a:solidFill>
          <a:ln w="12700">
            <a:solidFill>
              <a:srgbClr val="990011"/>
            </a:solidFill>
            <a:prstDash val="solid"/>
          </a:ln>
        </p:spPr>
        <p:txBody>
          <a:bodyPr/>
          <a:lstStyle/>
          <a:p>
            <a:endParaRPr/>
          </a:p>
        </p:txBody>
      </p:sp>
      <p:sp>
        <p:nvSpPr>
          <p:cNvPr id="40" name="Text 7"/>
          <p:cNvSpPr/>
          <p:nvPr/>
        </p:nvSpPr>
        <p:spPr>
          <a:xfrm>
            <a:off x="630693" y="2624230"/>
            <a:ext cx="3620796"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LIPOSOMAL VITAMIN C</a:t>
            </a:r>
            <a:endParaRPr lang="en-US" spc="600" dirty="0">
              <a:latin typeface="Bebas Neue Regular" panose="00000500000000000000" pitchFamily="50" charset="0"/>
            </a:endParaRPr>
          </a:p>
        </p:txBody>
      </p:sp>
      <p:sp>
        <p:nvSpPr>
          <p:cNvPr id="41" name="CuadroTexto 40">
            <a:extLst>
              <a:ext uri="{FF2B5EF4-FFF2-40B4-BE49-F238E27FC236}">
                <a16:creationId xmlns:a16="http://schemas.microsoft.com/office/drawing/2014/main" id="{A7B059A1-C369-4C3D-927D-1435DF646A5D}"/>
              </a:ext>
            </a:extLst>
          </p:cNvPr>
          <p:cNvSpPr txBox="1"/>
          <p:nvPr/>
        </p:nvSpPr>
        <p:spPr>
          <a:xfrm>
            <a:off x="651520" y="3167116"/>
            <a:ext cx="6836399" cy="619272"/>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Helps modulate the oxidative process associated with pigmentation and adds radiance. Supports skin quality.</a:t>
            </a:r>
            <a:endParaRPr lang="es-ES" sz="1600" dirty="0">
              <a:solidFill>
                <a:prstClr val="black"/>
              </a:solidFill>
              <a:latin typeface="TT Commons Light" panose="02000506030000020003" pitchFamily="50" charset="0"/>
            </a:endParaRPr>
          </a:p>
        </p:txBody>
      </p:sp>
      <p:sp>
        <p:nvSpPr>
          <p:cNvPr id="50" name="Shape 5"/>
          <p:cNvSpPr/>
          <p:nvPr/>
        </p:nvSpPr>
        <p:spPr>
          <a:xfrm>
            <a:off x="558937" y="4411956"/>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1" name="Shape 6"/>
          <p:cNvSpPr/>
          <p:nvPr/>
        </p:nvSpPr>
        <p:spPr>
          <a:xfrm>
            <a:off x="565923" y="4363037"/>
            <a:ext cx="3381378" cy="45719"/>
          </a:xfrm>
          <a:prstGeom prst="rect">
            <a:avLst/>
          </a:prstGeom>
          <a:solidFill>
            <a:srgbClr val="990011"/>
          </a:solidFill>
          <a:ln w="12700">
            <a:solidFill>
              <a:srgbClr val="990011"/>
            </a:solidFill>
            <a:prstDash val="solid"/>
          </a:ln>
        </p:spPr>
        <p:txBody>
          <a:bodyPr/>
          <a:lstStyle/>
          <a:p>
            <a:endParaRPr/>
          </a:p>
        </p:txBody>
      </p:sp>
      <p:sp>
        <p:nvSpPr>
          <p:cNvPr id="52" name="Text 7"/>
          <p:cNvSpPr/>
          <p:nvPr/>
        </p:nvSpPr>
        <p:spPr>
          <a:xfrm>
            <a:off x="637678" y="4007416"/>
            <a:ext cx="4000309"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LIPOSOMAL FERULIC ACID</a:t>
            </a:r>
            <a:endParaRPr lang="en-US" spc="600" dirty="0">
              <a:latin typeface="Bebas Neue Regular" panose="00000500000000000000" pitchFamily="50" charset="0"/>
            </a:endParaRPr>
          </a:p>
        </p:txBody>
      </p:sp>
      <p:sp>
        <p:nvSpPr>
          <p:cNvPr id="53" name="CuadroTexto 52">
            <a:extLst>
              <a:ext uri="{FF2B5EF4-FFF2-40B4-BE49-F238E27FC236}">
                <a16:creationId xmlns:a16="http://schemas.microsoft.com/office/drawing/2014/main" id="{A7B059A1-C369-4C3D-927D-1435DF646A5D}"/>
              </a:ext>
            </a:extLst>
          </p:cNvPr>
          <p:cNvSpPr txBox="1"/>
          <p:nvPr/>
        </p:nvSpPr>
        <p:spPr>
          <a:xfrm>
            <a:off x="658506" y="4550302"/>
            <a:ext cx="6836399" cy="60099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Enhances vitamin C stability and efficacy. Helps protect against UV-induced oxidative stress.</a:t>
            </a:r>
            <a:endParaRPr lang="es-ES" sz="1600" dirty="0">
              <a:solidFill>
                <a:prstClr val="black"/>
              </a:solidFill>
              <a:latin typeface="TT Commons Light" panose="02000506030000020003" pitchFamily="50" charset="0"/>
            </a:endParaRPr>
          </a:p>
        </p:txBody>
      </p:sp>
      <p:sp>
        <p:nvSpPr>
          <p:cNvPr id="54" name="Shape 5"/>
          <p:cNvSpPr/>
          <p:nvPr/>
        </p:nvSpPr>
        <p:spPr>
          <a:xfrm>
            <a:off x="551951" y="5786810"/>
            <a:ext cx="7036546" cy="787794"/>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5" name="Shape 6"/>
          <p:cNvSpPr/>
          <p:nvPr/>
        </p:nvSpPr>
        <p:spPr>
          <a:xfrm>
            <a:off x="558937" y="5737891"/>
            <a:ext cx="3381378" cy="45719"/>
          </a:xfrm>
          <a:prstGeom prst="rect">
            <a:avLst/>
          </a:prstGeom>
          <a:solidFill>
            <a:srgbClr val="990011"/>
          </a:solidFill>
          <a:ln w="12700">
            <a:solidFill>
              <a:srgbClr val="990011"/>
            </a:solidFill>
            <a:prstDash val="solid"/>
          </a:ln>
        </p:spPr>
        <p:txBody>
          <a:bodyPr/>
          <a:lstStyle/>
          <a:p>
            <a:endParaRPr/>
          </a:p>
        </p:txBody>
      </p:sp>
      <p:sp>
        <p:nvSpPr>
          <p:cNvPr id="56" name="Text 7"/>
          <p:cNvSpPr/>
          <p:nvPr/>
        </p:nvSpPr>
        <p:spPr>
          <a:xfrm>
            <a:off x="630693" y="5382270"/>
            <a:ext cx="3620796"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LIPOSOMAL GLUTATHIONE</a:t>
            </a:r>
            <a:endParaRPr lang="en-US" spc="600" dirty="0">
              <a:latin typeface="Bebas Neue Regular" panose="00000500000000000000" pitchFamily="50" charset="0"/>
            </a:endParaRPr>
          </a:p>
        </p:txBody>
      </p:sp>
      <p:sp>
        <p:nvSpPr>
          <p:cNvPr id="57" name="CuadroTexto 56">
            <a:extLst>
              <a:ext uri="{FF2B5EF4-FFF2-40B4-BE49-F238E27FC236}">
                <a16:creationId xmlns:a16="http://schemas.microsoft.com/office/drawing/2014/main" id="{A7B059A1-C369-4C3D-927D-1435DF646A5D}"/>
              </a:ext>
            </a:extLst>
          </p:cNvPr>
          <p:cNvSpPr txBox="1"/>
          <p:nvPr/>
        </p:nvSpPr>
        <p:spPr>
          <a:xfrm>
            <a:off x="651520" y="5925156"/>
            <a:ext cx="6836399" cy="60099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Intracellular antioxidant that complements the antioxidant network and promotes a more balanced skin environment.</a:t>
            </a:r>
            <a:endParaRPr lang="es-ES" sz="1600" dirty="0">
              <a:solidFill>
                <a:prstClr val="black"/>
              </a:solidFill>
              <a:latin typeface="TT Commons Light" panose="02000506030000020003" pitchFamily="50" charset="0"/>
            </a:endParaRPr>
          </a:p>
        </p:txBody>
      </p:sp>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320" y="1151890"/>
            <a:ext cx="3205680" cy="5706110"/>
          </a:xfrm>
          <a:prstGeom prst="rect">
            <a:avLst/>
          </a:prstGeom>
        </p:spPr>
      </p:pic>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10622280"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a:solidFill>
                  <a:prstClr val="black"/>
                </a:solidFill>
                <a:latin typeface="Bebas Neue Regular" panose="00000500000000000000" pitchFamily="50" charset="0"/>
              </a:rPr>
              <a:t>LIPOSOMAL VITAMIN C + FERULIC ACID + GLUTATHIONE</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cxnSp>
        <p:nvCxnSpPr>
          <p:cNvPr id="24" name="Conector recto 23">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5"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High-efficacy antioxidant network</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764326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8916792" y="1054939"/>
            <a:ext cx="3187066" cy="568594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335532"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LIPOSOMAL RETINOL</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6851899" cy="981423"/>
          </a:xfrm>
          <a:prstGeom prst="rect">
            <a:avLst/>
          </a:prstGeom>
          <a:noFill/>
        </p:spPr>
        <p:txBody>
          <a:bodyPr wrap="square" rtlCol="0">
            <a:spAutoFit/>
          </a:bodyPr>
          <a:lstStyle/>
          <a:p>
            <a:pPr lvl="0">
              <a:lnSpc>
                <a:spcPct val="107000"/>
              </a:lnSpc>
              <a:spcAft>
                <a:spcPts val="800"/>
              </a:spcAft>
              <a:defRPr/>
            </a:pPr>
            <a:r>
              <a:rPr lang="es-ES" dirty="0">
                <a:solidFill>
                  <a:prstClr val="black"/>
                </a:solidFill>
                <a:latin typeface="TT Commons Light" panose="02000506030000020003" pitchFamily="50" charset="0"/>
                <a:ea typeface="Times New Roman" panose="02020603050405020304" pitchFamily="18" charset="0"/>
              </a:rPr>
              <a:t>Promotes cellular renewal and helps reduce the accumulation of pigmented cells, with a more stable, controlled and progressive action thanks to liposomal encapsulation.</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H="1" flipV="1">
            <a:off x="711200" y="1313003"/>
            <a:ext cx="8890" cy="872032"/>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320" y="1122326"/>
            <a:ext cx="3205680" cy="5743510"/>
          </a:xfrm>
          <a:prstGeom prst="rect">
            <a:avLst/>
          </a:prstGeom>
        </p:spPr>
      </p:pic>
      <p:sp>
        <p:nvSpPr>
          <p:cNvPr id="34" name="Shape 5"/>
          <p:cNvSpPr/>
          <p:nvPr/>
        </p:nvSpPr>
        <p:spPr>
          <a:xfrm>
            <a:off x="551951" y="2774770"/>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7" name="Shape 6"/>
          <p:cNvSpPr/>
          <p:nvPr/>
        </p:nvSpPr>
        <p:spPr>
          <a:xfrm>
            <a:off x="558937" y="2725851"/>
            <a:ext cx="3381378" cy="45719"/>
          </a:xfrm>
          <a:prstGeom prst="rect">
            <a:avLst/>
          </a:prstGeom>
          <a:solidFill>
            <a:srgbClr val="990011"/>
          </a:solidFill>
          <a:ln w="12700">
            <a:solidFill>
              <a:srgbClr val="990011"/>
            </a:solidFill>
            <a:prstDash val="solid"/>
          </a:ln>
        </p:spPr>
        <p:txBody>
          <a:bodyPr/>
          <a:lstStyle/>
          <a:p>
            <a:endParaRPr/>
          </a:p>
        </p:txBody>
      </p:sp>
      <p:sp>
        <p:nvSpPr>
          <p:cNvPr id="40" name="Text 7"/>
          <p:cNvSpPr/>
          <p:nvPr/>
        </p:nvSpPr>
        <p:spPr>
          <a:xfrm>
            <a:off x="630693" y="2370230"/>
            <a:ext cx="3620796"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Cellular renewal</a:t>
            </a:r>
            <a:endParaRPr lang="en-US" spc="600" dirty="0">
              <a:latin typeface="Bebas Neue Regular" panose="00000500000000000000" pitchFamily="50" charset="0"/>
            </a:endParaRPr>
          </a:p>
        </p:txBody>
      </p:sp>
      <p:sp>
        <p:nvSpPr>
          <p:cNvPr id="41" name="CuadroTexto 40">
            <a:extLst>
              <a:ext uri="{FF2B5EF4-FFF2-40B4-BE49-F238E27FC236}">
                <a16:creationId xmlns:a16="http://schemas.microsoft.com/office/drawing/2014/main" id="{A7B059A1-C369-4C3D-927D-1435DF646A5D}"/>
              </a:ext>
            </a:extLst>
          </p:cNvPr>
          <p:cNvSpPr txBox="1"/>
          <p:nvPr/>
        </p:nvSpPr>
        <p:spPr>
          <a:xfrm>
            <a:off x="651520" y="2913116"/>
            <a:ext cx="6836399" cy="619272"/>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Stimulates the removal of pigmented cells. Creates a more receptive environment for depigmenting actives.</a:t>
            </a:r>
            <a:endParaRPr lang="es-ES" sz="1600" dirty="0">
              <a:solidFill>
                <a:prstClr val="black"/>
              </a:solidFill>
              <a:latin typeface="TT Commons Light" panose="02000506030000020003" pitchFamily="50" charset="0"/>
            </a:endParaRPr>
          </a:p>
        </p:txBody>
      </p:sp>
      <p:sp>
        <p:nvSpPr>
          <p:cNvPr id="50" name="Shape 5"/>
          <p:cNvSpPr/>
          <p:nvPr/>
        </p:nvSpPr>
        <p:spPr>
          <a:xfrm>
            <a:off x="558937" y="4157956"/>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1" name="Shape 6"/>
          <p:cNvSpPr/>
          <p:nvPr/>
        </p:nvSpPr>
        <p:spPr>
          <a:xfrm>
            <a:off x="565923" y="4109037"/>
            <a:ext cx="3381378" cy="45719"/>
          </a:xfrm>
          <a:prstGeom prst="rect">
            <a:avLst/>
          </a:prstGeom>
          <a:solidFill>
            <a:srgbClr val="990011"/>
          </a:solidFill>
          <a:ln w="12700">
            <a:solidFill>
              <a:srgbClr val="990011"/>
            </a:solidFill>
            <a:prstDash val="solid"/>
          </a:ln>
        </p:spPr>
        <p:txBody>
          <a:bodyPr/>
          <a:lstStyle/>
          <a:p>
            <a:endParaRPr/>
          </a:p>
        </p:txBody>
      </p:sp>
      <p:sp>
        <p:nvSpPr>
          <p:cNvPr id="52" name="Text 7"/>
          <p:cNvSpPr/>
          <p:nvPr/>
        </p:nvSpPr>
        <p:spPr>
          <a:xfrm>
            <a:off x="637679" y="3753416"/>
            <a:ext cx="3620796"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Anti-aging action</a:t>
            </a:r>
            <a:endParaRPr lang="en-US" spc="600" dirty="0">
              <a:latin typeface="Bebas Neue Regular" panose="00000500000000000000" pitchFamily="50" charset="0"/>
            </a:endParaRPr>
          </a:p>
        </p:txBody>
      </p:sp>
      <p:sp>
        <p:nvSpPr>
          <p:cNvPr id="53" name="CuadroTexto 52">
            <a:extLst>
              <a:ext uri="{FF2B5EF4-FFF2-40B4-BE49-F238E27FC236}">
                <a16:creationId xmlns:a16="http://schemas.microsoft.com/office/drawing/2014/main" id="{A7B059A1-C369-4C3D-927D-1435DF646A5D}"/>
              </a:ext>
            </a:extLst>
          </p:cNvPr>
          <p:cNvSpPr txBox="1"/>
          <p:nvPr/>
        </p:nvSpPr>
        <p:spPr>
          <a:xfrm>
            <a:off x="658506" y="4296302"/>
            <a:ext cx="6836399" cy="619272"/>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Stimulates collagen and elastin synthesis. Improves firmness and elasticity. Especially valuable in combination or oily skin.</a:t>
            </a:r>
            <a:endParaRPr lang="es-ES" sz="1600" dirty="0">
              <a:solidFill>
                <a:prstClr val="black"/>
              </a:solidFill>
              <a:latin typeface="TT Commons Light" panose="02000506030000020003" pitchFamily="50" charset="0"/>
            </a:endParaRPr>
          </a:p>
        </p:txBody>
      </p:sp>
      <p:sp>
        <p:nvSpPr>
          <p:cNvPr id="54" name="Shape 5"/>
          <p:cNvSpPr/>
          <p:nvPr/>
        </p:nvSpPr>
        <p:spPr>
          <a:xfrm>
            <a:off x="551951" y="5532810"/>
            <a:ext cx="7036546" cy="82735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5" name="Shape 6"/>
          <p:cNvSpPr/>
          <p:nvPr/>
        </p:nvSpPr>
        <p:spPr>
          <a:xfrm>
            <a:off x="558937" y="5483891"/>
            <a:ext cx="3381378" cy="45719"/>
          </a:xfrm>
          <a:prstGeom prst="rect">
            <a:avLst/>
          </a:prstGeom>
          <a:solidFill>
            <a:srgbClr val="990011"/>
          </a:solidFill>
          <a:ln w="12700">
            <a:solidFill>
              <a:srgbClr val="990011"/>
            </a:solidFill>
            <a:prstDash val="solid"/>
          </a:ln>
        </p:spPr>
        <p:txBody>
          <a:bodyPr/>
          <a:lstStyle/>
          <a:p>
            <a:endParaRPr/>
          </a:p>
        </p:txBody>
      </p:sp>
      <p:sp>
        <p:nvSpPr>
          <p:cNvPr id="56" name="Text 7"/>
          <p:cNvSpPr/>
          <p:nvPr/>
        </p:nvSpPr>
        <p:spPr>
          <a:xfrm>
            <a:off x="630693" y="5128270"/>
            <a:ext cx="3620796"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synergy</a:t>
            </a:r>
            <a:endParaRPr lang="en-US" spc="600" dirty="0">
              <a:latin typeface="Bebas Neue Regular" panose="00000500000000000000" pitchFamily="50" charset="0"/>
            </a:endParaRPr>
          </a:p>
        </p:txBody>
      </p:sp>
      <p:sp>
        <p:nvSpPr>
          <p:cNvPr id="57" name="CuadroTexto 56">
            <a:extLst>
              <a:ext uri="{FF2B5EF4-FFF2-40B4-BE49-F238E27FC236}">
                <a16:creationId xmlns:a16="http://schemas.microsoft.com/office/drawing/2014/main" id="{A7B059A1-C369-4C3D-927D-1435DF646A5D}"/>
              </a:ext>
            </a:extLst>
          </p:cNvPr>
          <p:cNvSpPr txBox="1"/>
          <p:nvPr/>
        </p:nvSpPr>
        <p:spPr>
          <a:xfrm>
            <a:off x="651520" y="5671156"/>
            <a:ext cx="6836399" cy="60099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With liposomal vitamin C: protects new cells from oxidative damage. With hyaluronic acid, helps maintain hydration and comfort during the routine.</a:t>
            </a:r>
            <a:endParaRPr lang="es-ES" sz="1600" dirty="0">
              <a:solidFill>
                <a:prstClr val="black"/>
              </a:solidFill>
              <a:latin typeface="TT Commons Light" panose="02000506030000020003" pitchFamily="50" charset="0"/>
            </a:endParaRPr>
          </a:p>
        </p:txBody>
      </p:sp>
      <p:sp>
        <p:nvSpPr>
          <p:cNvPr id="58" name="Rectángulo 57"/>
          <p:cNvSpPr/>
          <p:nvPr/>
        </p:nvSpPr>
        <p:spPr>
          <a:xfrm>
            <a:off x="0" y="6528404"/>
            <a:ext cx="12192000" cy="33743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CuadroTexto 58">
            <a:extLst>
              <a:ext uri="{FF2B5EF4-FFF2-40B4-BE49-F238E27FC236}">
                <a16:creationId xmlns:a16="http://schemas.microsoft.com/office/drawing/2014/main" id="{A7B059A1-C369-4C3D-927D-1435DF646A5D}"/>
              </a:ext>
            </a:extLst>
          </p:cNvPr>
          <p:cNvSpPr txBox="1"/>
          <p:nvPr/>
        </p:nvSpPr>
        <p:spPr>
          <a:xfrm>
            <a:off x="2141877" y="6528404"/>
            <a:ext cx="8058763" cy="355803"/>
          </a:xfrm>
          <a:prstGeom prst="rect">
            <a:avLst/>
          </a:prstGeom>
          <a:noFill/>
        </p:spPr>
        <p:txBody>
          <a:bodyPr wrap="square" rtlCol="0">
            <a:spAutoFit/>
          </a:bodyPr>
          <a:lstStyle/>
          <a:p>
            <a:pPr lvl="0" algn="just">
              <a:lnSpc>
                <a:spcPct val="107000"/>
              </a:lnSpc>
              <a:spcAft>
                <a:spcPts val="800"/>
              </a:spcAft>
              <a:defRPr/>
            </a:pPr>
            <a:r>
              <a:rPr lang="es-ES" sz="1600" dirty="0">
                <a:solidFill>
                  <a:schemeClr val="bg1"/>
                </a:solidFill>
                <a:latin typeface="TT Commons Light" panose="02000506030000020003" pitchFamily="50" charset="0"/>
              </a:rPr>
              <a:t>Accelerates the elimination of pigmented cells and boosts the action of depigmenting actives.</a:t>
            </a:r>
          </a:p>
        </p:txBody>
      </p:sp>
      <p:cxnSp>
        <p:nvCxnSpPr>
          <p:cNvPr id="25" name="Conector recto 24">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6"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Cellular renewal and depigmenting boost</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2019909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8928824" y="1122386"/>
            <a:ext cx="3187066" cy="5570366"/>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6851899" cy="981423"/>
          </a:xfrm>
          <a:prstGeom prst="rect">
            <a:avLst/>
          </a:prstGeom>
          <a:noFill/>
        </p:spPr>
        <p:txBody>
          <a:bodyPr wrap="square" rtlCol="0">
            <a:spAutoFit/>
          </a:bodyPr>
          <a:lstStyle/>
          <a:p>
            <a:pPr lvl="0">
              <a:lnSpc>
                <a:spcPct val="107000"/>
              </a:lnSpc>
              <a:spcAft>
                <a:spcPts val="800"/>
              </a:spcAft>
              <a:defRPr/>
            </a:pPr>
            <a:r>
              <a:rPr lang="es-ES" dirty="0">
                <a:solidFill>
                  <a:prstClr val="black"/>
                </a:solidFill>
                <a:latin typeface="TT Commons Light" panose="02000506030000020003" pitchFamily="50" charset="0"/>
                <a:ea typeface="Times New Roman" panose="02020603050405020304" pitchFamily="18" charset="0"/>
              </a:rPr>
              <a:t>Helps maintain skin balance during treatment by reinforcing the barrier, reducing water loss and compensating for the possible drying effect of retinol.</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H="1" flipV="1">
            <a:off x="711200" y="1313003"/>
            <a:ext cx="5080" cy="89171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4" name="Shape 5"/>
          <p:cNvSpPr/>
          <p:nvPr/>
        </p:nvSpPr>
        <p:spPr>
          <a:xfrm>
            <a:off x="551951" y="3028770"/>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7" name="Shape 6"/>
          <p:cNvSpPr/>
          <p:nvPr/>
        </p:nvSpPr>
        <p:spPr>
          <a:xfrm>
            <a:off x="558937" y="2979851"/>
            <a:ext cx="3381378" cy="45719"/>
          </a:xfrm>
          <a:prstGeom prst="rect">
            <a:avLst/>
          </a:prstGeom>
          <a:solidFill>
            <a:srgbClr val="990011"/>
          </a:solidFill>
          <a:ln w="12700">
            <a:solidFill>
              <a:srgbClr val="990011"/>
            </a:solidFill>
            <a:prstDash val="solid"/>
          </a:ln>
        </p:spPr>
        <p:txBody>
          <a:bodyPr/>
          <a:lstStyle/>
          <a:p>
            <a:endParaRPr/>
          </a:p>
        </p:txBody>
      </p:sp>
      <p:sp>
        <p:nvSpPr>
          <p:cNvPr id="40" name="Text 7"/>
          <p:cNvSpPr/>
          <p:nvPr/>
        </p:nvSpPr>
        <p:spPr>
          <a:xfrm>
            <a:off x="630693" y="2624230"/>
            <a:ext cx="3620796" cy="347472"/>
          </a:xfrm>
          <a:prstGeom prst="rect">
            <a:avLst/>
          </a:prstGeom>
          <a:noFill/>
          <a:ln/>
        </p:spPr>
        <p:txBody>
          <a:bodyPr wrap="square" lIns="0" tIns="0" rIns="0" bIns="0" rtlCol="0" anchor="ctr"/>
          <a:lstStyle/>
          <a:p>
            <a:pPr marL="0" indent="0">
              <a:buNone/>
            </a:pPr>
            <a:r>
              <a:rPr lang="en-US" kern="0" spc="600" dirty="0" smtClean="0">
                <a:solidFill>
                  <a:srgbClr val="990011"/>
                </a:solidFill>
                <a:latin typeface="Bebas Neue Regular" panose="00000500000000000000" pitchFamily="50" charset="0"/>
                <a:ea typeface="Calibri" pitchFamily="34" charset="-122"/>
                <a:cs typeface="Calibri" pitchFamily="34" charset="-120"/>
              </a:rPr>
              <a:t>Skin barrier</a:t>
            </a:r>
            <a:endParaRPr lang="en-US" spc="600" dirty="0">
              <a:latin typeface="Bebas Neue Regular" panose="00000500000000000000" pitchFamily="50" charset="0"/>
            </a:endParaRPr>
          </a:p>
        </p:txBody>
      </p:sp>
      <p:sp>
        <p:nvSpPr>
          <p:cNvPr id="41" name="CuadroTexto 40">
            <a:extLst>
              <a:ext uri="{FF2B5EF4-FFF2-40B4-BE49-F238E27FC236}">
                <a16:creationId xmlns:a16="http://schemas.microsoft.com/office/drawing/2014/main" id="{A7B059A1-C369-4C3D-927D-1435DF646A5D}"/>
              </a:ext>
            </a:extLst>
          </p:cNvPr>
          <p:cNvSpPr txBox="1"/>
          <p:nvPr/>
        </p:nvSpPr>
        <p:spPr>
          <a:xfrm>
            <a:off x="651520" y="3167116"/>
            <a:ext cx="6836399" cy="619272"/>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Strengthens the barrier and reduces transepidermal water loss. Helps reduce factors associated with post-inflammatory pigmentation.</a:t>
            </a:r>
            <a:endParaRPr lang="es-ES" sz="1600" dirty="0">
              <a:solidFill>
                <a:prstClr val="black"/>
              </a:solidFill>
              <a:latin typeface="TT Commons Light" panose="02000506030000020003" pitchFamily="50" charset="0"/>
            </a:endParaRPr>
          </a:p>
        </p:txBody>
      </p:sp>
      <p:sp>
        <p:nvSpPr>
          <p:cNvPr id="50" name="Shape 5"/>
          <p:cNvSpPr/>
          <p:nvPr/>
        </p:nvSpPr>
        <p:spPr>
          <a:xfrm>
            <a:off x="558937" y="4411956"/>
            <a:ext cx="7036546" cy="840300"/>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1" name="Shape 6"/>
          <p:cNvSpPr/>
          <p:nvPr/>
        </p:nvSpPr>
        <p:spPr>
          <a:xfrm>
            <a:off x="565923" y="4363037"/>
            <a:ext cx="3381378" cy="45719"/>
          </a:xfrm>
          <a:prstGeom prst="rect">
            <a:avLst/>
          </a:prstGeom>
          <a:solidFill>
            <a:srgbClr val="990011"/>
          </a:solidFill>
          <a:ln w="12700">
            <a:solidFill>
              <a:srgbClr val="990011"/>
            </a:solidFill>
            <a:prstDash val="solid"/>
          </a:ln>
        </p:spPr>
        <p:txBody>
          <a:bodyPr/>
          <a:lstStyle/>
          <a:p>
            <a:endParaRPr/>
          </a:p>
        </p:txBody>
      </p:sp>
      <p:sp>
        <p:nvSpPr>
          <p:cNvPr id="52" name="Text 7"/>
          <p:cNvSpPr/>
          <p:nvPr/>
        </p:nvSpPr>
        <p:spPr>
          <a:xfrm>
            <a:off x="637678" y="4007416"/>
            <a:ext cx="4000309"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tolerance</a:t>
            </a:r>
            <a:endParaRPr lang="en-US" spc="600" dirty="0">
              <a:latin typeface="Bebas Neue Regular" panose="00000500000000000000" pitchFamily="50" charset="0"/>
            </a:endParaRPr>
          </a:p>
        </p:txBody>
      </p:sp>
      <p:sp>
        <p:nvSpPr>
          <p:cNvPr id="53" name="CuadroTexto 52">
            <a:extLst>
              <a:ext uri="{FF2B5EF4-FFF2-40B4-BE49-F238E27FC236}">
                <a16:creationId xmlns:a16="http://schemas.microsoft.com/office/drawing/2014/main" id="{A7B059A1-C369-4C3D-927D-1435DF646A5D}"/>
              </a:ext>
            </a:extLst>
          </p:cNvPr>
          <p:cNvSpPr txBox="1"/>
          <p:nvPr/>
        </p:nvSpPr>
        <p:spPr>
          <a:xfrm>
            <a:off x="658506" y="4550302"/>
            <a:ext cx="6836399" cy="619272"/>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Compensates for the possible drying effect of liposomal retinol. Improves comfort during high-active-density treatments.</a:t>
            </a:r>
            <a:endParaRPr lang="es-ES" sz="1600" dirty="0">
              <a:solidFill>
                <a:prstClr val="black"/>
              </a:solidFill>
              <a:latin typeface="TT Commons Light" panose="02000506030000020003" pitchFamily="50" charset="0"/>
            </a:endParaRPr>
          </a:p>
        </p:txBody>
      </p:sp>
      <p:sp>
        <p:nvSpPr>
          <p:cNvPr id="54" name="Shape 5"/>
          <p:cNvSpPr/>
          <p:nvPr/>
        </p:nvSpPr>
        <p:spPr>
          <a:xfrm>
            <a:off x="551951" y="5786810"/>
            <a:ext cx="7036546" cy="787794"/>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5" name="Shape 6"/>
          <p:cNvSpPr/>
          <p:nvPr/>
        </p:nvSpPr>
        <p:spPr>
          <a:xfrm>
            <a:off x="558937" y="5737891"/>
            <a:ext cx="3381378" cy="45719"/>
          </a:xfrm>
          <a:prstGeom prst="rect">
            <a:avLst/>
          </a:prstGeom>
          <a:solidFill>
            <a:srgbClr val="990011"/>
          </a:solidFill>
          <a:ln w="12700">
            <a:solidFill>
              <a:srgbClr val="990011"/>
            </a:solidFill>
            <a:prstDash val="solid"/>
          </a:ln>
        </p:spPr>
        <p:txBody>
          <a:bodyPr/>
          <a:lstStyle/>
          <a:p>
            <a:endParaRPr/>
          </a:p>
        </p:txBody>
      </p:sp>
      <p:sp>
        <p:nvSpPr>
          <p:cNvPr id="56" name="Text 7"/>
          <p:cNvSpPr/>
          <p:nvPr/>
        </p:nvSpPr>
        <p:spPr>
          <a:xfrm>
            <a:off x="630693" y="5382270"/>
            <a:ext cx="3620796"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penetration</a:t>
            </a:r>
            <a:endParaRPr lang="en-US" spc="600" dirty="0">
              <a:latin typeface="Bebas Neue Regular" panose="00000500000000000000" pitchFamily="50" charset="0"/>
            </a:endParaRPr>
          </a:p>
        </p:txBody>
      </p:sp>
      <p:sp>
        <p:nvSpPr>
          <p:cNvPr id="57" name="CuadroTexto 56">
            <a:extLst>
              <a:ext uri="{FF2B5EF4-FFF2-40B4-BE49-F238E27FC236}">
                <a16:creationId xmlns:a16="http://schemas.microsoft.com/office/drawing/2014/main" id="{A7B059A1-C369-4C3D-927D-1435DF646A5D}"/>
              </a:ext>
            </a:extLst>
          </p:cNvPr>
          <p:cNvSpPr txBox="1"/>
          <p:nvPr/>
        </p:nvSpPr>
        <p:spPr>
          <a:xfrm>
            <a:off x="651520" y="5925156"/>
            <a:ext cx="6836399" cy="60099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Promotes a more comfortable skin environment for the action of actives delivered in biomimetic exosomes and liposomes.</a:t>
            </a:r>
            <a:endParaRPr lang="es-ES" sz="1600" dirty="0">
              <a:solidFill>
                <a:prstClr val="black"/>
              </a:solidFill>
              <a:latin typeface="TT Commons Light" panose="02000506030000020003" pitchFamily="50" charset="0"/>
            </a:endParaRPr>
          </a:p>
        </p:txBody>
      </p:sp>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320" y="1170514"/>
            <a:ext cx="3205680" cy="5695958"/>
          </a:xfrm>
          <a:prstGeom prst="rect">
            <a:avLst/>
          </a:prstGeom>
        </p:spPr>
      </p:pic>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3901387"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smtClean="0">
                <a:solidFill>
                  <a:prstClr val="black"/>
                </a:solidFill>
                <a:latin typeface="Bebas Neue Regular" panose="00000500000000000000" pitchFamily="50" charset="0"/>
              </a:rPr>
              <a:t>Hyaluronic acid</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cxnSp>
        <p:nvCxnSpPr>
          <p:cNvPr id="24" name="Conector recto 23">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5"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Support for the barrier and skin balance</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004871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8948643" y="1076852"/>
            <a:ext cx="3187066" cy="568594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6851899" cy="1553630"/>
          </a:xfrm>
          <a:prstGeom prst="rect">
            <a:avLst/>
          </a:prstGeom>
          <a:noFill/>
        </p:spPr>
        <p:txBody>
          <a:bodyPr wrap="square" rtlCol="0">
            <a:spAutoFit/>
          </a:bodyPr>
          <a:lstStyle/>
          <a:p>
            <a:pPr lvl="0">
              <a:lnSpc>
                <a:spcPct val="107000"/>
              </a:lnSpc>
              <a:spcAft>
                <a:spcPts val="800"/>
              </a:spcAft>
              <a:defRPr/>
            </a:pPr>
            <a:r>
              <a:rPr lang="es-ES" dirty="0">
                <a:solidFill>
                  <a:prstClr val="black"/>
                </a:solidFill>
                <a:latin typeface="TT Commons Light" panose="02000506030000020003" pitchFamily="50" charset="0"/>
                <a:ea typeface="Times New Roman" panose="02020603050405020304" pitchFamily="18" charset="0"/>
              </a:rPr>
              <a:t>Provides photoprotective, antioxidant and anti-inflammatory support against UV-induced oxidative stress, acting as a complementary biological shield and helping reduce factors associated with post-inflammatory hyperpigmentation after acne, irritation or aesthetic procedures.</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H="1" flipV="1">
            <a:off x="711200" y="1313004"/>
            <a:ext cx="5080" cy="150531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7195" y="1131563"/>
            <a:ext cx="3184805" cy="5706110"/>
          </a:xfrm>
          <a:prstGeom prst="rect">
            <a:avLst/>
          </a:prstGeom>
        </p:spPr>
      </p:pic>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10622280"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err="1">
                <a:solidFill>
                  <a:prstClr val="black"/>
                </a:solidFill>
                <a:latin typeface="Bebas Neue Regular" panose="00000500000000000000" pitchFamily="50" charset="0"/>
              </a:rPr>
              <a:t>Polypodium</a:t>
            </a:r>
            <a:r>
              <a:rPr lang="es-ES" sz="2800" b="1" spc="600" dirty="0">
                <a:solidFill>
                  <a:prstClr val="black"/>
                </a:solidFill>
                <a:latin typeface="Bebas Neue Regular" panose="00000500000000000000" pitchFamily="50" charset="0"/>
              </a:rPr>
              <a:t> </a:t>
            </a:r>
            <a:r>
              <a:rPr lang="es-ES" sz="2800" b="1" spc="600" dirty="0" err="1">
                <a:solidFill>
                  <a:prstClr val="black"/>
                </a:solidFill>
                <a:latin typeface="Bebas Neue Regular" panose="00000500000000000000" pitchFamily="50" charset="0"/>
              </a:rPr>
              <a:t>leucotomos</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sp>
        <p:nvSpPr>
          <p:cNvPr id="25" name="Shape 5"/>
          <p:cNvSpPr/>
          <p:nvPr/>
        </p:nvSpPr>
        <p:spPr>
          <a:xfrm>
            <a:off x="562111" y="3636887"/>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26" name="Shape 6"/>
          <p:cNvSpPr/>
          <p:nvPr/>
        </p:nvSpPr>
        <p:spPr>
          <a:xfrm>
            <a:off x="569097" y="3587969"/>
            <a:ext cx="3381378" cy="45719"/>
          </a:xfrm>
          <a:prstGeom prst="rect">
            <a:avLst/>
          </a:prstGeom>
          <a:solidFill>
            <a:srgbClr val="990011"/>
          </a:solidFill>
          <a:ln w="12700">
            <a:solidFill>
              <a:srgbClr val="990011"/>
            </a:solidFill>
            <a:prstDash val="solid"/>
          </a:ln>
        </p:spPr>
        <p:txBody>
          <a:bodyPr/>
          <a:lstStyle/>
          <a:p>
            <a:endParaRPr/>
          </a:p>
        </p:txBody>
      </p:sp>
      <p:sp>
        <p:nvSpPr>
          <p:cNvPr id="27" name="Text 7"/>
          <p:cNvSpPr/>
          <p:nvPr/>
        </p:nvSpPr>
        <p:spPr>
          <a:xfrm>
            <a:off x="640853" y="3151068"/>
            <a:ext cx="3230879" cy="347472"/>
          </a:xfrm>
          <a:prstGeom prst="rect">
            <a:avLst/>
          </a:prstGeom>
          <a:noFill/>
          <a:ln/>
        </p:spPr>
        <p:txBody>
          <a:bodyPr wrap="square" lIns="0" tIns="0" rIns="0" bIns="0" rtlCol="0" anchor="ctr"/>
          <a:lstStyle/>
          <a:p>
            <a:r>
              <a:rPr lang="en-US" sz="2000" kern="0" spc="600" dirty="0" err="1">
                <a:solidFill>
                  <a:srgbClr val="990011"/>
                </a:solidFill>
                <a:latin typeface="Bebas Neue Regular" panose="00000500000000000000" pitchFamily="50" charset="0"/>
                <a:ea typeface="Calibri" pitchFamily="34" charset="-122"/>
                <a:cs typeface="Calibri" pitchFamily="34" charset="-120"/>
              </a:rPr>
              <a:t>Photoprotection</a:t>
            </a:r>
            <a:endParaRPr lang="en-US" sz="2000" spc="600" dirty="0">
              <a:latin typeface="Bebas Neue Regular" panose="00000500000000000000" pitchFamily="50" charset="0"/>
            </a:endParaRPr>
          </a:p>
        </p:txBody>
      </p:sp>
      <p:sp>
        <p:nvSpPr>
          <p:cNvPr id="29" name="CuadroTexto 28">
            <a:extLst>
              <a:ext uri="{FF2B5EF4-FFF2-40B4-BE49-F238E27FC236}">
                <a16:creationId xmlns:a16="http://schemas.microsoft.com/office/drawing/2014/main" id="{A7B059A1-C369-4C3D-927D-1435DF646A5D}"/>
              </a:ext>
            </a:extLst>
          </p:cNvPr>
          <p:cNvSpPr txBox="1"/>
          <p:nvPr/>
        </p:nvSpPr>
        <p:spPr>
          <a:xfrm>
            <a:off x="661681" y="3775234"/>
            <a:ext cx="3064472" cy="864467"/>
          </a:xfrm>
          <a:prstGeom prst="rect">
            <a:avLst/>
          </a:prstGeom>
          <a:noFill/>
        </p:spPr>
        <p:txBody>
          <a:bodyPr wrap="square" rtlCol="0">
            <a:spAutoFit/>
          </a:bodyPr>
          <a:lstStyle/>
          <a:p>
            <a:pPr lvl="0" algn="just">
              <a:lnSpc>
                <a:spcPct val="107000"/>
              </a:lnSpc>
              <a:spcAft>
                <a:spcPts val="800"/>
              </a:spcAft>
              <a:defRPr/>
            </a:pPr>
            <a:r>
              <a:rPr lang="es-ES" sz="1600" dirty="0" smtClean="0">
                <a:latin typeface="TT Commons Light" panose="02000506030000020003" pitchFamily="50" charset="0"/>
              </a:rPr>
              <a:t>Reduces UV-induced free radicals. Biological shield complementary to sunscreen.</a:t>
            </a:r>
            <a:endParaRPr lang="es-ES" sz="1600" dirty="0">
              <a:solidFill>
                <a:prstClr val="black"/>
              </a:solidFill>
              <a:latin typeface="TT Commons Light" panose="02000506030000020003" pitchFamily="50" charset="0"/>
            </a:endParaRPr>
          </a:p>
        </p:txBody>
      </p:sp>
      <p:sp>
        <p:nvSpPr>
          <p:cNvPr id="30" name="Shape 5"/>
          <p:cNvSpPr/>
          <p:nvPr/>
        </p:nvSpPr>
        <p:spPr>
          <a:xfrm>
            <a:off x="4143342" y="3636887"/>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1" name="Shape 6"/>
          <p:cNvSpPr/>
          <p:nvPr/>
        </p:nvSpPr>
        <p:spPr>
          <a:xfrm>
            <a:off x="4150328" y="3587969"/>
            <a:ext cx="3381378" cy="45719"/>
          </a:xfrm>
          <a:prstGeom prst="rect">
            <a:avLst/>
          </a:prstGeom>
          <a:solidFill>
            <a:srgbClr val="990011"/>
          </a:solidFill>
          <a:ln w="12700">
            <a:solidFill>
              <a:srgbClr val="990011"/>
            </a:solidFill>
            <a:prstDash val="solid"/>
          </a:ln>
        </p:spPr>
        <p:txBody>
          <a:bodyPr/>
          <a:lstStyle/>
          <a:p>
            <a:endParaRPr/>
          </a:p>
        </p:txBody>
      </p:sp>
      <p:sp>
        <p:nvSpPr>
          <p:cNvPr id="32" name="Text 7"/>
          <p:cNvSpPr/>
          <p:nvPr/>
        </p:nvSpPr>
        <p:spPr>
          <a:xfrm>
            <a:off x="4222084" y="3151068"/>
            <a:ext cx="3230879" cy="347472"/>
          </a:xfrm>
          <a:prstGeom prst="rect">
            <a:avLst/>
          </a:prstGeom>
          <a:noFill/>
          <a:ln/>
        </p:spPr>
        <p:txBody>
          <a:bodyPr wrap="square" lIns="0" tIns="0" rIns="0" bIns="0" rtlCol="0" anchor="ctr"/>
          <a:lstStyle/>
          <a:p>
            <a:pPr marL="0" indent="0">
              <a:buNone/>
            </a:pPr>
            <a:r>
              <a:rPr lang="en-US" sz="2000" kern="0" spc="600" dirty="0" err="1" smtClean="0">
                <a:solidFill>
                  <a:srgbClr val="990011"/>
                </a:solidFill>
                <a:latin typeface="Bebas Neue Regular" panose="00000500000000000000" pitchFamily="50" charset="0"/>
                <a:ea typeface="Calibri" pitchFamily="34" charset="-122"/>
                <a:cs typeface="Calibri" pitchFamily="34" charset="-120"/>
              </a:rPr>
              <a:t>anti-inflammatory</a:t>
            </a:r>
            <a:endParaRPr lang="en-US" sz="2000" spc="600" dirty="0">
              <a:latin typeface="Bebas Neue Regular" panose="00000500000000000000" pitchFamily="50" charset="0"/>
            </a:endParaRPr>
          </a:p>
        </p:txBody>
      </p:sp>
      <p:sp>
        <p:nvSpPr>
          <p:cNvPr id="33" name="CuadroTexto 32">
            <a:extLst>
              <a:ext uri="{FF2B5EF4-FFF2-40B4-BE49-F238E27FC236}">
                <a16:creationId xmlns:a16="http://schemas.microsoft.com/office/drawing/2014/main" id="{A7B059A1-C369-4C3D-927D-1435DF646A5D}"/>
              </a:ext>
            </a:extLst>
          </p:cNvPr>
          <p:cNvSpPr txBox="1"/>
          <p:nvPr/>
        </p:nvSpPr>
        <p:spPr>
          <a:xfrm>
            <a:off x="4242911" y="3775234"/>
            <a:ext cx="3210051" cy="882742"/>
          </a:xfrm>
          <a:prstGeom prst="rect">
            <a:avLst/>
          </a:prstGeom>
          <a:noFill/>
        </p:spPr>
        <p:txBody>
          <a:bodyPr wrap="square" rtlCol="0">
            <a:spAutoFit/>
          </a:bodyPr>
          <a:lstStyle/>
          <a:p>
            <a:pPr lvl="0" algn="just">
              <a:lnSpc>
                <a:spcPct val="107000"/>
              </a:lnSpc>
              <a:spcAft>
                <a:spcPts val="800"/>
              </a:spcAft>
              <a:defRPr/>
            </a:pPr>
            <a:r>
              <a:rPr lang="es-ES" sz="1600" dirty="0" smtClean="0">
                <a:latin typeface="TT Commons Light" panose="02000506030000020003" pitchFamily="50" charset="0"/>
              </a:rPr>
              <a:t>Helps reduce factors associated with post-inflammatory hyperpigmentation.</a:t>
            </a:r>
            <a:endParaRPr lang="es-ES" sz="1600" dirty="0">
              <a:solidFill>
                <a:prstClr val="black"/>
              </a:solidFill>
              <a:latin typeface="TT Commons Light" panose="02000506030000020003" pitchFamily="50" charset="0"/>
            </a:endParaRPr>
          </a:p>
        </p:txBody>
      </p:sp>
      <p:sp>
        <p:nvSpPr>
          <p:cNvPr id="36" name="Shape 5"/>
          <p:cNvSpPr/>
          <p:nvPr/>
        </p:nvSpPr>
        <p:spPr>
          <a:xfrm>
            <a:off x="598582" y="5432952"/>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9" name="Shape 6"/>
          <p:cNvSpPr/>
          <p:nvPr/>
        </p:nvSpPr>
        <p:spPr>
          <a:xfrm>
            <a:off x="605568" y="5384034"/>
            <a:ext cx="3381378" cy="45719"/>
          </a:xfrm>
          <a:prstGeom prst="rect">
            <a:avLst/>
          </a:prstGeom>
          <a:solidFill>
            <a:srgbClr val="990011"/>
          </a:solidFill>
          <a:ln w="12700">
            <a:solidFill>
              <a:srgbClr val="990011"/>
            </a:solidFill>
            <a:prstDash val="solid"/>
          </a:ln>
        </p:spPr>
        <p:txBody>
          <a:bodyPr/>
          <a:lstStyle/>
          <a:p>
            <a:endParaRPr/>
          </a:p>
        </p:txBody>
      </p:sp>
      <p:sp>
        <p:nvSpPr>
          <p:cNvPr id="42" name="Text 7"/>
          <p:cNvSpPr/>
          <p:nvPr/>
        </p:nvSpPr>
        <p:spPr>
          <a:xfrm>
            <a:off x="677324" y="4947133"/>
            <a:ext cx="3349631" cy="347472"/>
          </a:xfrm>
          <a:prstGeom prst="rect">
            <a:avLst/>
          </a:prstGeom>
          <a:noFill/>
          <a:ln/>
        </p:spPr>
        <p:txBody>
          <a:bodyPr wrap="square" lIns="0" tIns="0" rIns="0" bIns="0" rtlCol="0" anchor="ctr"/>
          <a:lstStyle/>
          <a:p>
            <a:r>
              <a:rPr lang="en-US" sz="2000" kern="0" spc="600" dirty="0" smtClean="0">
                <a:solidFill>
                  <a:srgbClr val="990011"/>
                </a:solidFill>
                <a:latin typeface="Bebas Neue Regular" panose="00000500000000000000" pitchFamily="50" charset="0"/>
                <a:ea typeface="Calibri" pitchFamily="34" charset="-122"/>
                <a:cs typeface="Calibri" pitchFamily="34" charset="-120"/>
              </a:rPr>
              <a:t>TYROSINASE INHIBITION</a:t>
            </a:r>
            <a:endParaRPr lang="en-US" sz="2000" spc="600" dirty="0">
              <a:latin typeface="Bebas Neue Regular" panose="00000500000000000000" pitchFamily="50" charset="0"/>
            </a:endParaRPr>
          </a:p>
        </p:txBody>
      </p:sp>
      <p:sp>
        <p:nvSpPr>
          <p:cNvPr id="43" name="CuadroTexto 42">
            <a:extLst>
              <a:ext uri="{FF2B5EF4-FFF2-40B4-BE49-F238E27FC236}">
                <a16:creationId xmlns:a16="http://schemas.microsoft.com/office/drawing/2014/main" id="{A7B059A1-C369-4C3D-927D-1435DF646A5D}"/>
              </a:ext>
            </a:extLst>
          </p:cNvPr>
          <p:cNvSpPr txBox="1"/>
          <p:nvPr/>
        </p:nvSpPr>
        <p:spPr>
          <a:xfrm>
            <a:off x="698152" y="5571299"/>
            <a:ext cx="3064472" cy="60099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Supports the overall depigmenting action of the formula.</a:t>
            </a:r>
            <a:endParaRPr lang="es-ES" sz="1600" dirty="0">
              <a:solidFill>
                <a:prstClr val="black"/>
              </a:solidFill>
              <a:latin typeface="TT Commons Light" panose="02000506030000020003" pitchFamily="50" charset="0"/>
            </a:endParaRPr>
          </a:p>
        </p:txBody>
      </p:sp>
      <p:sp>
        <p:nvSpPr>
          <p:cNvPr id="44" name="Shape 5"/>
          <p:cNvSpPr/>
          <p:nvPr/>
        </p:nvSpPr>
        <p:spPr>
          <a:xfrm>
            <a:off x="4179813" y="5432952"/>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45" name="Shape 6"/>
          <p:cNvSpPr/>
          <p:nvPr/>
        </p:nvSpPr>
        <p:spPr>
          <a:xfrm>
            <a:off x="4186799" y="5384034"/>
            <a:ext cx="3381378" cy="45719"/>
          </a:xfrm>
          <a:prstGeom prst="rect">
            <a:avLst/>
          </a:prstGeom>
          <a:solidFill>
            <a:srgbClr val="990011"/>
          </a:solidFill>
          <a:ln w="12700">
            <a:solidFill>
              <a:srgbClr val="990011"/>
            </a:solidFill>
            <a:prstDash val="solid"/>
          </a:ln>
        </p:spPr>
        <p:txBody>
          <a:bodyPr/>
          <a:lstStyle/>
          <a:p>
            <a:endParaRPr/>
          </a:p>
        </p:txBody>
      </p:sp>
      <p:sp>
        <p:nvSpPr>
          <p:cNvPr id="46" name="Text 7"/>
          <p:cNvSpPr/>
          <p:nvPr/>
        </p:nvSpPr>
        <p:spPr>
          <a:xfrm>
            <a:off x="4258555" y="4947133"/>
            <a:ext cx="3515531" cy="347472"/>
          </a:xfrm>
          <a:prstGeom prst="rect">
            <a:avLst/>
          </a:prstGeom>
          <a:noFill/>
          <a:ln/>
        </p:spPr>
        <p:txBody>
          <a:bodyPr wrap="square" lIns="0" tIns="0" rIns="0" bIns="0" rtlCol="0" anchor="ctr"/>
          <a:lstStyle/>
          <a:p>
            <a:r>
              <a:rPr lang="en-US" sz="2000" kern="0" spc="600" dirty="0">
                <a:solidFill>
                  <a:srgbClr val="990011"/>
                </a:solidFill>
                <a:latin typeface="Bebas Neue Regular" panose="00000500000000000000" pitchFamily="50" charset="0"/>
                <a:ea typeface="Calibri" pitchFamily="34" charset="-122"/>
                <a:cs typeface="Calibri" pitchFamily="34" charset="-120"/>
              </a:rPr>
              <a:t>ANTIOXIDANT SYNERGY</a:t>
            </a:r>
            <a:endParaRPr lang="en-US" sz="2000" spc="600" dirty="0">
              <a:latin typeface="Bebas Neue Regular" panose="00000500000000000000" pitchFamily="50" charset="0"/>
            </a:endParaRPr>
          </a:p>
        </p:txBody>
      </p:sp>
      <p:sp>
        <p:nvSpPr>
          <p:cNvPr id="47" name="CuadroTexto 46">
            <a:extLst>
              <a:ext uri="{FF2B5EF4-FFF2-40B4-BE49-F238E27FC236}">
                <a16:creationId xmlns:a16="http://schemas.microsoft.com/office/drawing/2014/main" id="{A7B059A1-C369-4C3D-927D-1435DF646A5D}"/>
              </a:ext>
            </a:extLst>
          </p:cNvPr>
          <p:cNvSpPr txBox="1"/>
          <p:nvPr/>
        </p:nvSpPr>
        <p:spPr>
          <a:xfrm>
            <a:off x="4279383" y="5571299"/>
            <a:ext cx="3064472" cy="864467"/>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Complements the antioxidant network alongside vitamin C, ferulic acid and glutathione.</a:t>
            </a:r>
            <a:endParaRPr lang="es-ES" sz="1600" dirty="0">
              <a:solidFill>
                <a:prstClr val="black"/>
              </a:solidFill>
              <a:latin typeface="TT Commons Light" panose="02000506030000020003" pitchFamily="50" charset="0"/>
            </a:endParaRPr>
          </a:p>
        </p:txBody>
      </p:sp>
      <p:cxnSp>
        <p:nvCxnSpPr>
          <p:cNvPr id="34" name="Conector recto 33">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37"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Antioxidant support and protection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225106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ector recto 21"/>
          <p:cNvCxnSpPr/>
          <p:nvPr/>
        </p:nvCxnSpPr>
        <p:spPr>
          <a:xfrm flipV="1">
            <a:off x="3103414" y="3056995"/>
            <a:ext cx="7177236" cy="13066"/>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7798855" y="1417674"/>
            <a:ext cx="4208661" cy="5283916"/>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p:cNvSpPr txBox="1"/>
          <p:nvPr/>
        </p:nvSpPr>
        <p:spPr>
          <a:xfrm>
            <a:off x="441028" y="1537649"/>
            <a:ext cx="5510686" cy="1384995"/>
          </a:xfrm>
          <a:prstGeom prst="rect">
            <a:avLst/>
          </a:prstGeom>
          <a:noFill/>
        </p:spPr>
        <p:txBody>
          <a:bodyPr wrap="square" rtlCol="0">
            <a:spAutoFit/>
          </a:bodyPr>
          <a:lstStyle/>
          <a:p>
            <a:pPr algn="ctr"/>
            <a:r>
              <a:rPr lang="es-ES" sz="2800" dirty="0" smtClean="0">
                <a:solidFill>
                  <a:srgbClr val="9C2724"/>
                </a:solidFill>
                <a:latin typeface="TT Commons Light" panose="02000506030000020003" pitchFamily="50" charset="0"/>
              </a:rPr>
              <a:t>Technology with biomimetic exosomes for a more precise depigmenting action</a:t>
            </a:r>
          </a:p>
        </p:txBody>
      </p:sp>
      <p:sp>
        <p:nvSpPr>
          <p:cNvPr id="11" name="CuadroTexto 10"/>
          <p:cNvSpPr txBox="1"/>
          <p:nvPr/>
        </p:nvSpPr>
        <p:spPr>
          <a:xfrm>
            <a:off x="401546" y="3487427"/>
            <a:ext cx="5096172" cy="2302875"/>
          </a:xfrm>
          <a:prstGeom prst="rect">
            <a:avLst/>
          </a:prstGeom>
          <a:noFill/>
        </p:spPr>
        <p:txBody>
          <a:bodyPr wrap="square" rtlCol="0">
            <a:spAutoFit/>
          </a:bodyPr>
          <a:lstStyle/>
          <a:p>
            <a:pPr algn="just">
              <a:lnSpc>
                <a:spcPct val="114000"/>
              </a:lnSpc>
            </a:pPr>
            <a:r>
              <a:rPr lang="es-ES" dirty="0" smtClean="0">
                <a:latin typeface="TT Commons Light" panose="02000506030000020003" pitchFamily="50" charset="0"/>
              </a:rPr>
              <a:t>TXA EXO Serum DP3 is a new-generation intensive treatment designed to address the main phases involved in hyperpigmentation. A daily-use serum with biomimetic exosomes that deliver tranexamic acid and advanced high-efficacy depigmenting actives, acting on the pigmentation process.</a:t>
            </a:r>
            <a:endParaRPr lang="en-US" dirty="0">
              <a:latin typeface="TT Commons Light" panose="02000506030000020003" pitchFamily="50"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064" y="1484149"/>
            <a:ext cx="4328936" cy="5373851"/>
          </a:xfrm>
          <a:prstGeom prst="rect">
            <a:avLst/>
          </a:prstGeom>
        </p:spPr>
      </p:pic>
      <p:sp>
        <p:nvSpPr>
          <p:cNvPr id="20"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b="1" spc="600" dirty="0" smtClean="0">
                <a:latin typeface="Bebas Neue Regular" panose="00000500000000000000" pitchFamily="50" charset="0"/>
              </a:rPr>
              <a:t>TXA EXO SERUM DP3</a:t>
            </a:r>
            <a:endParaRPr lang="es-ES" sz="2800" b="1" spc="600" dirty="0">
              <a:latin typeface="Bebas Neue Regular" panose="00000500000000000000" pitchFamily="50" charset="0"/>
            </a:endParaRPr>
          </a:p>
        </p:txBody>
      </p:sp>
      <p:pic>
        <p:nvPicPr>
          <p:cNvPr id="21" name="Imagen 20">
            <a:extLst>
              <a:ext uri="{FF2B5EF4-FFF2-40B4-BE49-F238E27FC236}">
                <a16:creationId xmlns:a16="http://schemas.microsoft.com/office/drawing/2014/main" id="{01AC44B3-5BD6-49B0-BA77-352CC460B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cxnSp>
        <p:nvCxnSpPr>
          <p:cNvPr id="12" name="Conector recto 11">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13"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Intensive depigmentation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607471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8940725" y="1131395"/>
            <a:ext cx="3187066" cy="568594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264685"/>
            <a:ext cx="6851899" cy="1257267"/>
          </a:xfrm>
          <a:prstGeom prst="rect">
            <a:avLst/>
          </a:prstGeom>
          <a:noFill/>
        </p:spPr>
        <p:txBody>
          <a:bodyPr wrap="square" rtlCol="0">
            <a:spAutoFit/>
          </a:bodyPr>
          <a:lstStyle/>
          <a:p>
            <a:pPr lvl="0">
              <a:lnSpc>
                <a:spcPct val="107000"/>
              </a:lnSpc>
              <a:spcAft>
                <a:spcPts val="800"/>
              </a:spcAft>
              <a:defRPr/>
            </a:pPr>
            <a:r>
              <a:rPr lang="es-ES" dirty="0">
                <a:solidFill>
                  <a:prstClr val="black"/>
                </a:solidFill>
                <a:latin typeface="TT Commons Light" panose="02000506030000020003" pitchFamily="50" charset="0"/>
                <a:ea typeface="Times New Roman" panose="02020603050405020304" pitchFamily="18" charset="0"/>
              </a:rPr>
              <a:t>In skin with an oily tendency or visible pores, Evermat provides a differentiated benefit within a depigmenting routine: it helps reduce excess sebum, shine and the appearance of pores, reinforcing the formula’s balancing profile.</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a typeface="+mn-ea"/>
              <a:cs typeface="+mn-cs"/>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V="1">
            <a:off x="708660" y="1313004"/>
            <a:ext cx="2540" cy="114635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4" name="Shape 5"/>
          <p:cNvSpPr/>
          <p:nvPr/>
        </p:nvSpPr>
        <p:spPr>
          <a:xfrm>
            <a:off x="551951" y="3185781"/>
            <a:ext cx="7036546" cy="562337"/>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37" name="Shape 6"/>
          <p:cNvSpPr/>
          <p:nvPr/>
        </p:nvSpPr>
        <p:spPr>
          <a:xfrm>
            <a:off x="558937" y="3136863"/>
            <a:ext cx="3381378" cy="45719"/>
          </a:xfrm>
          <a:prstGeom prst="rect">
            <a:avLst/>
          </a:prstGeom>
          <a:solidFill>
            <a:srgbClr val="990011"/>
          </a:solidFill>
          <a:ln w="12700">
            <a:solidFill>
              <a:srgbClr val="990011"/>
            </a:solidFill>
            <a:prstDash val="solid"/>
          </a:ln>
        </p:spPr>
        <p:txBody>
          <a:bodyPr/>
          <a:lstStyle/>
          <a:p>
            <a:endParaRPr/>
          </a:p>
        </p:txBody>
      </p:sp>
      <p:sp>
        <p:nvSpPr>
          <p:cNvPr id="40" name="Text 7"/>
          <p:cNvSpPr/>
          <p:nvPr/>
        </p:nvSpPr>
        <p:spPr>
          <a:xfrm>
            <a:off x="630692" y="2781242"/>
            <a:ext cx="4384367"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Sebum-regulating action</a:t>
            </a:r>
            <a:endParaRPr lang="en-US" spc="600" dirty="0">
              <a:latin typeface="Bebas Neue Regular" panose="00000500000000000000" pitchFamily="50" charset="0"/>
            </a:endParaRPr>
          </a:p>
        </p:txBody>
      </p:sp>
      <p:sp>
        <p:nvSpPr>
          <p:cNvPr id="41" name="CuadroTexto 40">
            <a:extLst>
              <a:ext uri="{FF2B5EF4-FFF2-40B4-BE49-F238E27FC236}">
                <a16:creationId xmlns:a16="http://schemas.microsoft.com/office/drawing/2014/main" id="{A7B059A1-C369-4C3D-927D-1435DF646A5D}"/>
              </a:ext>
            </a:extLst>
          </p:cNvPr>
          <p:cNvSpPr txBox="1"/>
          <p:nvPr/>
        </p:nvSpPr>
        <p:spPr>
          <a:xfrm>
            <a:off x="651520" y="3324128"/>
            <a:ext cx="6836399" cy="33752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Helps reduce excess sebum, shine and the appearance of pores.</a:t>
            </a:r>
            <a:endParaRPr lang="es-ES" sz="1600" dirty="0">
              <a:solidFill>
                <a:prstClr val="black"/>
              </a:solidFill>
              <a:latin typeface="TT Commons Light" panose="02000506030000020003" pitchFamily="50" charset="0"/>
            </a:endParaRPr>
          </a:p>
        </p:txBody>
      </p:sp>
      <p:sp>
        <p:nvSpPr>
          <p:cNvPr id="50" name="Shape 5"/>
          <p:cNvSpPr/>
          <p:nvPr/>
        </p:nvSpPr>
        <p:spPr>
          <a:xfrm>
            <a:off x="558937" y="4411956"/>
            <a:ext cx="7036546" cy="607665"/>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1" name="Shape 6"/>
          <p:cNvSpPr/>
          <p:nvPr/>
        </p:nvSpPr>
        <p:spPr>
          <a:xfrm>
            <a:off x="565923" y="4363037"/>
            <a:ext cx="3381378" cy="45719"/>
          </a:xfrm>
          <a:prstGeom prst="rect">
            <a:avLst/>
          </a:prstGeom>
          <a:solidFill>
            <a:srgbClr val="990011"/>
          </a:solidFill>
          <a:ln w="12700">
            <a:solidFill>
              <a:srgbClr val="990011"/>
            </a:solidFill>
            <a:prstDash val="solid"/>
          </a:ln>
        </p:spPr>
        <p:txBody>
          <a:bodyPr/>
          <a:lstStyle/>
          <a:p>
            <a:endParaRPr/>
          </a:p>
        </p:txBody>
      </p:sp>
      <p:sp>
        <p:nvSpPr>
          <p:cNvPr id="52" name="Text 7"/>
          <p:cNvSpPr/>
          <p:nvPr/>
        </p:nvSpPr>
        <p:spPr>
          <a:xfrm>
            <a:off x="637678" y="4007416"/>
            <a:ext cx="4000309" cy="347472"/>
          </a:xfrm>
          <a:prstGeom prst="rect">
            <a:avLst/>
          </a:prstGeom>
          <a:noFill/>
          <a:ln/>
        </p:spPr>
        <p:txBody>
          <a:bodyPr wrap="square" lIns="0" tIns="0" rIns="0" bIns="0" rtlCol="0" anchor="ctr"/>
          <a:lstStyle/>
          <a:p>
            <a:r>
              <a:rPr lang="en-US" kern="0" spc="600" dirty="0">
                <a:solidFill>
                  <a:srgbClr val="990011"/>
                </a:solidFill>
                <a:latin typeface="Bebas Neue Regular" panose="00000500000000000000" pitchFamily="50" charset="0"/>
                <a:ea typeface="Calibri" pitchFamily="34" charset="-122"/>
                <a:cs typeface="Calibri" pitchFamily="34" charset="-120"/>
              </a:rPr>
              <a:t>VISIBLE PORES AND TEXTURE</a:t>
            </a:r>
            <a:endParaRPr lang="en-US" spc="600" dirty="0">
              <a:latin typeface="Bebas Neue Regular" panose="00000500000000000000" pitchFamily="50" charset="0"/>
            </a:endParaRPr>
          </a:p>
        </p:txBody>
      </p:sp>
      <p:sp>
        <p:nvSpPr>
          <p:cNvPr id="53" name="CuadroTexto 52">
            <a:extLst>
              <a:ext uri="{FF2B5EF4-FFF2-40B4-BE49-F238E27FC236}">
                <a16:creationId xmlns:a16="http://schemas.microsoft.com/office/drawing/2014/main" id="{A7B059A1-C369-4C3D-927D-1435DF646A5D}"/>
              </a:ext>
            </a:extLst>
          </p:cNvPr>
          <p:cNvSpPr txBox="1"/>
          <p:nvPr/>
        </p:nvSpPr>
        <p:spPr>
          <a:xfrm>
            <a:off x="658506" y="4550302"/>
            <a:ext cx="6836399" cy="33752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Helps improve the appearance of pores and skin texture.</a:t>
            </a:r>
            <a:endParaRPr lang="es-ES" sz="1600" dirty="0">
              <a:solidFill>
                <a:prstClr val="black"/>
              </a:solidFill>
              <a:latin typeface="TT Commons Light" panose="02000506030000020003" pitchFamily="50" charset="0"/>
            </a:endParaRPr>
          </a:p>
        </p:txBody>
      </p:sp>
      <p:sp>
        <p:nvSpPr>
          <p:cNvPr id="54" name="Shape 5"/>
          <p:cNvSpPr/>
          <p:nvPr/>
        </p:nvSpPr>
        <p:spPr>
          <a:xfrm>
            <a:off x="551951" y="5675972"/>
            <a:ext cx="7036546" cy="550364"/>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55" name="Shape 6"/>
          <p:cNvSpPr/>
          <p:nvPr/>
        </p:nvSpPr>
        <p:spPr>
          <a:xfrm>
            <a:off x="558937" y="5627053"/>
            <a:ext cx="3381378" cy="45719"/>
          </a:xfrm>
          <a:prstGeom prst="rect">
            <a:avLst/>
          </a:prstGeom>
          <a:solidFill>
            <a:srgbClr val="990011"/>
          </a:solidFill>
          <a:ln w="12700">
            <a:solidFill>
              <a:srgbClr val="990011"/>
            </a:solidFill>
            <a:prstDash val="solid"/>
          </a:ln>
        </p:spPr>
        <p:txBody>
          <a:bodyPr/>
          <a:lstStyle/>
          <a:p>
            <a:endParaRPr/>
          </a:p>
        </p:txBody>
      </p:sp>
      <p:sp>
        <p:nvSpPr>
          <p:cNvPr id="56" name="Text 7"/>
          <p:cNvSpPr/>
          <p:nvPr/>
        </p:nvSpPr>
        <p:spPr>
          <a:xfrm>
            <a:off x="630693" y="5271432"/>
            <a:ext cx="3620796" cy="347472"/>
          </a:xfrm>
          <a:prstGeom prst="rect">
            <a:avLst/>
          </a:prstGeom>
          <a:noFill/>
          <a:ln/>
        </p:spPr>
        <p:txBody>
          <a:bodyPr wrap="square" lIns="0" tIns="0" rIns="0" bIns="0" rtlCol="0" anchor="ctr"/>
          <a:lstStyle/>
          <a:p>
            <a:pPr marL="0" indent="0">
              <a:buNone/>
            </a:pPr>
            <a:r>
              <a:rPr lang="en-US" kern="0" spc="600" dirty="0" err="1" smtClean="0">
                <a:solidFill>
                  <a:srgbClr val="990011"/>
                </a:solidFill>
                <a:latin typeface="Bebas Neue Regular" panose="00000500000000000000" pitchFamily="50" charset="0"/>
                <a:ea typeface="Calibri" pitchFamily="34" charset="-122"/>
                <a:cs typeface="Calibri" pitchFamily="34" charset="-120"/>
              </a:rPr>
              <a:t>synergy</a:t>
            </a:r>
            <a:endParaRPr lang="en-US" spc="600" dirty="0">
              <a:latin typeface="Bebas Neue Regular" panose="00000500000000000000" pitchFamily="50" charset="0"/>
            </a:endParaRPr>
          </a:p>
        </p:txBody>
      </p:sp>
      <p:sp>
        <p:nvSpPr>
          <p:cNvPr id="57" name="CuadroTexto 56">
            <a:extLst>
              <a:ext uri="{FF2B5EF4-FFF2-40B4-BE49-F238E27FC236}">
                <a16:creationId xmlns:a16="http://schemas.microsoft.com/office/drawing/2014/main" id="{A7B059A1-C369-4C3D-927D-1435DF646A5D}"/>
              </a:ext>
            </a:extLst>
          </p:cNvPr>
          <p:cNvSpPr txBox="1"/>
          <p:nvPr/>
        </p:nvSpPr>
        <p:spPr>
          <a:xfrm>
            <a:off x="651520" y="5814318"/>
            <a:ext cx="6836399" cy="337528"/>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Complements the balancing action of niacinamide within the same formula.</a:t>
            </a:r>
            <a:endParaRPr lang="es-ES" sz="1600" dirty="0">
              <a:solidFill>
                <a:prstClr val="black"/>
              </a:solidFill>
              <a:latin typeface="TT Commons Light" panose="02000506030000020003" pitchFamily="50" charset="0"/>
            </a:endParaRPr>
          </a:p>
        </p:txBody>
      </p:sp>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024" y="1162042"/>
            <a:ext cx="3203976" cy="5695958"/>
          </a:xfrm>
          <a:prstGeom prst="rect">
            <a:avLst/>
          </a:prstGeom>
        </p:spPr>
      </p:pic>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10622280"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err="1" smtClean="0">
                <a:solidFill>
                  <a:prstClr val="black"/>
                </a:solidFill>
                <a:latin typeface="Bebas Neue Regular" panose="00000500000000000000" pitchFamily="50" charset="0"/>
              </a:rPr>
              <a:t>Evermat</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cxnSp>
        <p:nvCxnSpPr>
          <p:cNvPr id="24" name="Conector recto 23">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5"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err="1" smtClean="0">
                <a:solidFill>
                  <a:srgbClr val="9C2724"/>
                </a:solidFill>
                <a:latin typeface="TT Commons ExtraLight" panose="02000806020000020003" pitchFamily="50" charset="0"/>
                <a:cs typeface="Times New Roman" panose="02020603050405020304" pitchFamily="18" charset="0"/>
              </a:rPr>
              <a:t>Sebum regulation in a depigmenting treatment</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3878008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10767822" y="1800158"/>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C2724"/>
              </a:solidFill>
            </a:endParaRPr>
          </a:p>
        </p:txBody>
      </p:sp>
      <p:sp>
        <p:nvSpPr>
          <p:cNvPr id="42" name="Elipse 41"/>
          <p:cNvSpPr/>
          <p:nvPr/>
        </p:nvSpPr>
        <p:spPr>
          <a:xfrm>
            <a:off x="8645296" y="2291127"/>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C2724"/>
              </a:solidFill>
            </a:endParaRPr>
          </a:p>
        </p:txBody>
      </p:sp>
      <p:sp>
        <p:nvSpPr>
          <p:cNvPr id="41" name="Elipse 40"/>
          <p:cNvSpPr/>
          <p:nvPr/>
        </p:nvSpPr>
        <p:spPr>
          <a:xfrm>
            <a:off x="6044116" y="2681407"/>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C2724"/>
              </a:solidFill>
            </a:endParaRPr>
          </a:p>
        </p:txBody>
      </p:sp>
      <p:sp>
        <p:nvSpPr>
          <p:cNvPr id="35" name="Elipse 34"/>
          <p:cNvSpPr/>
          <p:nvPr/>
        </p:nvSpPr>
        <p:spPr>
          <a:xfrm>
            <a:off x="2558341" y="2546391"/>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C2724"/>
              </a:solidFill>
            </a:endParaRPr>
          </a:p>
        </p:txBody>
      </p:sp>
      <p:sp>
        <p:nvSpPr>
          <p:cNvPr id="30" name="Elipse 29"/>
          <p:cNvSpPr/>
          <p:nvPr/>
        </p:nvSpPr>
        <p:spPr>
          <a:xfrm>
            <a:off x="329491" y="1876947"/>
            <a:ext cx="635458" cy="643141"/>
          </a:xfrm>
          <a:prstGeom prst="ellipse">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C2724"/>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77" y="1911787"/>
            <a:ext cx="1406696" cy="1406696"/>
          </a:xfrm>
          <a:prstGeom prst="ellipse">
            <a:avLst/>
          </a:prstGeom>
        </p:spPr>
      </p:pic>
      <p:sp>
        <p:nvSpPr>
          <p:cNvPr id="22" name="CuadroTexto 21"/>
          <p:cNvSpPr txBox="1"/>
          <p:nvPr/>
        </p:nvSpPr>
        <p:spPr>
          <a:xfrm>
            <a:off x="262816" y="3495677"/>
            <a:ext cx="2035216" cy="3068917"/>
          </a:xfrm>
          <a:prstGeom prst="rect">
            <a:avLst/>
          </a:prstGeom>
          <a:noFill/>
        </p:spPr>
        <p:txBody>
          <a:bodyPr wrap="square" rtlCol="0">
            <a:spAutoFit/>
          </a:bodyPr>
          <a:lstStyle/>
          <a:p>
            <a:pPr>
              <a:lnSpc>
                <a:spcPct val="130000"/>
              </a:lnSpc>
            </a:pPr>
            <a:r>
              <a:rPr lang="en-US" sz="2000" dirty="0" smtClean="0">
                <a:solidFill>
                  <a:srgbClr val="2D2D2D"/>
                </a:solidFill>
                <a:latin typeface="AvenirNext LT Pro Bold" panose="020B0804020202020204" pitchFamily="34" charset="0"/>
                <a:ea typeface="MiSans" pitchFamily="34" charset="-122"/>
                <a:cs typeface="MiSans" pitchFamily="34" charset="-120"/>
              </a:rPr>
              <a:t>Visible dark spots
</a:t>
            </a:r>
            <a:endParaRPr lang="en-US" sz="2000" dirty="0" smtClean="0">
              <a:solidFill>
                <a:srgbClr val="2D2D2D"/>
              </a:solidFill>
              <a:latin typeface="AvenirNext LT Pro Bold" panose="020B0804020202020204" pitchFamily="34" charset="0"/>
              <a:ea typeface="MiSans" pitchFamily="34" charset="-122"/>
              <a:cs typeface="MiSans" pitchFamily="34" charset="-120"/>
            </a:endParaRPr>
          </a:p>
          <a:p>
            <a:pPr>
              <a:lnSpc>
                <a:spcPct val="130000"/>
              </a:lnSpc>
            </a:pP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Sun </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spots, localized pigmentation and areas with more intense tone that require a more specific and continuous response</a:t>
            </a: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a:t>
            </a:r>
            <a:endParaRPr lang="es-ES" sz="1500" dirty="0">
              <a:latin typeface="Calibri" panose="020F0502020204030204" pitchFamily="34" charset="0"/>
              <a:ea typeface="Calibri" panose="020F0502020204030204" pitchFamily="34" charset="0"/>
              <a:cs typeface="Calibri" panose="020F0502020204030204" pitchFamily="34" charset="0"/>
            </a:endParaRPr>
          </a:p>
        </p:txBody>
      </p:sp>
      <p:sp>
        <p:nvSpPr>
          <p:cNvPr id="20" name="CuadroTexto 19"/>
          <p:cNvSpPr txBox="1"/>
          <p:nvPr/>
        </p:nvSpPr>
        <p:spPr>
          <a:xfrm>
            <a:off x="2660336" y="3495676"/>
            <a:ext cx="1910425" cy="3684085"/>
          </a:xfrm>
          <a:prstGeom prst="rect">
            <a:avLst/>
          </a:prstGeom>
          <a:noFill/>
        </p:spPr>
        <p:txBody>
          <a:bodyPr wrap="square" rtlCol="0">
            <a:spAutoFit/>
          </a:bodyPr>
          <a:lstStyle/>
          <a:p>
            <a:pPr>
              <a:lnSpc>
                <a:spcPct val="130000"/>
              </a:lnSpc>
            </a:pPr>
            <a:r>
              <a:rPr lang="en-US" sz="2000" dirty="0" smtClean="0">
                <a:solidFill>
                  <a:srgbClr val="2D2D2D"/>
                </a:solidFill>
                <a:latin typeface="AvenirNext LT Pro Bold" panose="020B0804020202020204" pitchFamily="34" charset="0"/>
                <a:ea typeface="MiSans" pitchFamily="34" charset="-122"/>
                <a:cs typeface="MiSans" pitchFamily="34" charset="-120"/>
              </a:rPr>
              <a:t>Uneven tone
</a:t>
            </a:r>
            <a:endParaRPr lang="en-US" sz="2000" dirty="0" smtClean="0">
              <a:solidFill>
                <a:srgbClr val="2D2D2D"/>
              </a:solidFill>
              <a:latin typeface="AvenirNext LT Pro Bold" panose="020B0804020202020204" pitchFamily="34" charset="0"/>
              <a:ea typeface="MiSans" pitchFamily="34" charset="-122"/>
              <a:cs typeface="MiSans" pitchFamily="34" charset="-120"/>
            </a:endParaRPr>
          </a:p>
          <a:p>
            <a:pPr>
              <a:lnSpc>
                <a:spcPct val="130000"/>
              </a:lnSpc>
            </a:pPr>
            <a:r>
              <a:rPr lang="en-US" sz="1500" dirty="0" smtClean="0">
                <a:solidFill>
                  <a:srgbClr val="2D2D2D"/>
                </a:solidFill>
                <a:latin typeface="Calibri" panose="020F0502020204030204" pitchFamily="34" charset="0"/>
                <a:ea typeface="Calibri" panose="020F0502020204030204" pitchFamily="34" charset="0"/>
                <a:cs typeface="Calibri" panose="020F0502020204030204" pitchFamily="34" charset="0"/>
              </a:rPr>
              <a:t>Visible </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unevenness, lack of homogeneity and tone variations that make the skin appear less uniform and balanced.</a:t>
            </a: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pPr>
            <a:endParaRPr lang="en-US" b="1" dirty="0">
              <a:solidFill>
                <a:srgbClr val="2D2D2D"/>
              </a:solidFill>
              <a:latin typeface="Avenir LT Std 35 Light" panose="020B0402020203020204" pitchFamily="34" charset="0"/>
              <a:ea typeface="MiSans" pitchFamily="34" charset="-122"/>
              <a:cs typeface="MiSans" pitchFamily="34" charset="-120"/>
            </a:endParaRPr>
          </a:p>
          <a:p>
            <a:pPr>
              <a:lnSpc>
                <a:spcPts val="1800"/>
              </a:lnSpc>
            </a:pPr>
            <a:endParaRPr lang="en-US" sz="1400" dirty="0">
              <a:latin typeface="Avenir LT Std 35 Light" panose="020B0402020203020204" pitchFamily="34" charset="0"/>
            </a:endParaRPr>
          </a:p>
        </p:txBody>
      </p:sp>
      <p:sp>
        <p:nvSpPr>
          <p:cNvPr id="21" name="CuadroTexto 20"/>
          <p:cNvSpPr txBox="1"/>
          <p:nvPr/>
        </p:nvSpPr>
        <p:spPr>
          <a:xfrm>
            <a:off x="5095314" y="3495676"/>
            <a:ext cx="2414539" cy="3393237"/>
          </a:xfrm>
          <a:prstGeom prst="rect">
            <a:avLst/>
          </a:prstGeom>
          <a:noFill/>
        </p:spPr>
        <p:txBody>
          <a:bodyPr wrap="square" rtlCol="0">
            <a:spAutoFit/>
          </a:bodyPr>
          <a:lstStyle/>
          <a:p>
            <a:pPr>
              <a:lnSpc>
                <a:spcPct val="130000"/>
              </a:lnSpc>
            </a:pPr>
            <a:r>
              <a:rPr lang="en-US" sz="2000" dirty="0" smtClean="0">
                <a:solidFill>
                  <a:srgbClr val="2D2D2D"/>
                </a:solidFill>
                <a:latin typeface="AvenirNext LT Pro Bold" panose="020B0804020202020204" pitchFamily="34" charset="0"/>
                <a:ea typeface="MiSans" pitchFamily="34" charset="-122"/>
                <a:cs typeface="MiSans" pitchFamily="34" charset="-120"/>
              </a:rPr>
              <a:t>Post-blemish marks
</a:t>
            </a:r>
            <a:r>
              <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rPr>
              <a:t>Residual marks after blemishes, altered tone and localized irregularities that affect the overall appearance of the skin.</a:t>
            </a: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pPr>
            <a:endParaRPr lang="es-E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pP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CuadroTexto 22"/>
          <p:cNvSpPr txBox="1"/>
          <p:nvPr/>
        </p:nvSpPr>
        <p:spPr>
          <a:xfrm>
            <a:off x="7645582" y="3495676"/>
            <a:ext cx="1910425" cy="3854901"/>
          </a:xfrm>
          <a:prstGeom prst="rect">
            <a:avLst/>
          </a:prstGeom>
          <a:noFill/>
        </p:spPr>
        <p:txBody>
          <a:bodyPr wrap="square" rtlCol="0">
            <a:spAutoFit/>
          </a:bodyPr>
          <a:lstStyle/>
          <a:p>
            <a:pPr>
              <a:lnSpc>
                <a:spcPct val="130000"/>
              </a:lnSpc>
            </a:pPr>
            <a:r>
              <a:rPr lang="en-US" sz="2000" dirty="0" err="1" smtClean="0">
                <a:solidFill>
                  <a:srgbClr val="2D2D2D"/>
                </a:solidFill>
                <a:latin typeface="AvenirNext LT Pro Bold" panose="020B0804020202020204" pitchFamily="34" charset="0"/>
                <a:ea typeface="MiSans" pitchFamily="34" charset="-122"/>
                <a:cs typeface="MiSans" pitchFamily="34" charset="-120"/>
              </a:rPr>
              <a:t>Photoexposed skin
</a:t>
            </a:r>
            <a:r>
              <a:rPr lang="en-US" sz="1500" dirty="0" err="1">
                <a:solidFill>
                  <a:srgbClr val="2D2D2D"/>
                </a:solidFill>
                <a:latin typeface="Calibri" panose="020F0502020204030204" pitchFamily="34" charset="0"/>
                <a:ea typeface="Calibri" panose="020F0502020204030204" pitchFamily="34" charset="0"/>
                <a:cs typeface="Calibri" panose="020F0502020204030204" pitchFamily="34" charset="0"/>
              </a:rPr>
              <a:t>Skin subjected to accumulated sun exposure, with a tendency to pigmentation, loss of uniformity and a less luminous appearance.</a:t>
            </a: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a:p>
            <a:pPr>
              <a:lnSpc>
                <a:spcPts val="1800"/>
              </a:lnSpc>
            </a:pPr>
            <a:endParaRPr lang="es-ES" sz="1400" dirty="0"/>
          </a:p>
          <a:p>
            <a:pPr>
              <a:lnSpc>
                <a:spcPts val="1800"/>
              </a:lnSpc>
            </a:pPr>
            <a:endParaRPr lang="en-US" sz="1400" dirty="0">
              <a:latin typeface="Avenir LT Std 35 Light" panose="020B0402020203020204" pitchFamily="34" charset="0"/>
            </a:endParaRPr>
          </a:p>
        </p:txBody>
      </p:sp>
      <p:sp>
        <p:nvSpPr>
          <p:cNvPr id="28" name="CuadroTexto 27"/>
          <p:cNvSpPr txBox="1"/>
          <p:nvPr/>
        </p:nvSpPr>
        <p:spPr>
          <a:xfrm>
            <a:off x="10100600" y="3495675"/>
            <a:ext cx="2091400" cy="4255011"/>
          </a:xfrm>
          <a:prstGeom prst="rect">
            <a:avLst/>
          </a:prstGeom>
          <a:noFill/>
        </p:spPr>
        <p:txBody>
          <a:bodyPr wrap="square" rtlCol="0">
            <a:spAutoFit/>
          </a:bodyPr>
          <a:lstStyle/>
          <a:p>
            <a:pPr>
              <a:lnSpc>
                <a:spcPct val="130000"/>
              </a:lnSpc>
            </a:pPr>
            <a:r>
              <a:rPr lang="en-US" sz="2000" dirty="0" err="1" smtClean="0">
                <a:solidFill>
                  <a:srgbClr val="2D2D2D"/>
                </a:solidFill>
                <a:latin typeface="AvenirNext LT Pro Bold" panose="020B0804020202020204" pitchFamily="34" charset="0"/>
                <a:ea typeface="MiSans" pitchFamily="34" charset="-122"/>
                <a:cs typeface="MiSans" pitchFamily="34" charset="-120"/>
              </a:rPr>
              <a:t>Radiance
Uniformity
</a:t>
            </a:r>
            <a:r>
              <a:rPr lang="en-US" sz="1500" dirty="0" err="1">
                <a:solidFill>
                  <a:srgbClr val="2D2D2D"/>
                </a:solidFill>
                <a:latin typeface="Calibri" panose="020F0502020204030204" pitchFamily="34" charset="0"/>
                <a:ea typeface="Calibri" panose="020F0502020204030204" pitchFamily="34" charset="0"/>
                <a:cs typeface="Calibri" panose="020F0502020204030204" pitchFamily="34" charset="0"/>
              </a:rPr>
              <a:t>Skin lacking radiance, with a tired appearance or dull tone, needing to recover clarity, freshness and a more homogeneous appearance.</a:t>
            </a:r>
            <a:endParaRPr lang="en-US" sz="1500" dirty="0">
              <a:solidFill>
                <a:srgbClr val="2D2D2D"/>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pPr>
            <a:endParaRPr lang="en-US" sz="2000" dirty="0" smtClean="0">
              <a:solidFill>
                <a:srgbClr val="2D2D2D"/>
              </a:solidFill>
              <a:latin typeface="AvenirNext LT Pro Bold" panose="020B0804020202020204" pitchFamily="34" charset="0"/>
              <a:ea typeface="MiSans" pitchFamily="34" charset="-122"/>
              <a:cs typeface="MiSans" pitchFamily="34" charset="-120"/>
            </a:endParaRPr>
          </a:p>
          <a:p>
            <a:pPr>
              <a:lnSpc>
                <a:spcPts val="1800"/>
              </a:lnSpc>
            </a:pPr>
            <a:endParaRPr lang="es-ES" sz="1400" dirty="0"/>
          </a:p>
          <a:p>
            <a:pPr>
              <a:lnSpc>
                <a:spcPts val="1800"/>
              </a:lnSpc>
            </a:pPr>
            <a:endParaRPr lang="en-US" sz="1400" dirty="0">
              <a:latin typeface="Avenir LT Std 35 Light" panose="020B0402020203020204" pitchFamily="34" charset="0"/>
              <a:ea typeface="Helvetica Neue" pitchFamily="34" charset="-122"/>
              <a:cs typeface="Helvetica Neue" pitchFamily="34" charset="-12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3338" y="1912849"/>
            <a:ext cx="1405634" cy="1405634"/>
          </a:xfrm>
          <a:prstGeom prst="ellipse">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648" y="1918178"/>
            <a:ext cx="1401133" cy="1401133"/>
          </a:xfrm>
          <a:prstGeom prst="ellipse">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6167" y="1909350"/>
            <a:ext cx="1406696" cy="1406696"/>
          </a:xfrm>
          <a:prstGeom prst="ellipse">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238" y="1909350"/>
            <a:ext cx="1401904" cy="1401904"/>
          </a:xfrm>
          <a:prstGeom prst="ellipse">
            <a:avLst/>
          </a:prstGeom>
        </p:spPr>
      </p:pic>
      <p:sp>
        <p:nvSpPr>
          <p:cNvPr id="32" name="Título 8">
            <a:extLst>
              <a:ext uri="{FF2B5EF4-FFF2-40B4-BE49-F238E27FC236}">
                <a16:creationId xmlns:a16="http://schemas.microsoft.com/office/drawing/2014/main" id="{1F457E64-56EA-4929-A2CC-D14165C22B88}"/>
              </a:ext>
            </a:extLst>
          </p:cNvPr>
          <p:cNvSpPr txBox="1">
            <a:spLocks/>
          </p:cNvSpPr>
          <p:nvPr/>
        </p:nvSpPr>
        <p:spPr>
          <a:xfrm>
            <a:off x="736601" y="254647"/>
            <a:ext cx="4165338"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a:solidFill>
                  <a:prstClr val="black"/>
                </a:solidFill>
                <a:latin typeface="Bebas Neue Regular" panose="00000500000000000000" pitchFamily="50" charset="0"/>
              </a:rPr>
              <a:t>Skin profiles</a:t>
            </a:r>
          </a:p>
        </p:txBody>
      </p:sp>
      <p:pic>
        <p:nvPicPr>
          <p:cNvPr id="33" name="Imagen 32">
            <a:extLst>
              <a:ext uri="{FF2B5EF4-FFF2-40B4-BE49-F238E27FC236}">
                <a16:creationId xmlns:a16="http://schemas.microsoft.com/office/drawing/2014/main" id="{01AC44B3-5BD6-49B0-BA77-352CC460BC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cxnSp>
        <p:nvCxnSpPr>
          <p:cNvPr id="34" name="Conector recto 33">
            <a:extLst>
              <a:ext uri="{FF2B5EF4-FFF2-40B4-BE49-F238E27FC236}">
                <a16:creationId xmlns:a16="http://schemas.microsoft.com/office/drawing/2014/main" id="{C920C624-0D97-4DEE-8868-6D0E22427DD6}"/>
              </a:ext>
            </a:extLst>
          </p:cNvPr>
          <p:cNvCxnSpPr>
            <a:cxnSpLocks/>
          </p:cNvCxnSpPr>
          <p:nvPr/>
        </p:nvCxnSpPr>
        <p:spPr>
          <a:xfrm flipH="1" flipV="1">
            <a:off x="226087" y="362494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C920C624-0D97-4DEE-8868-6D0E22427DD6}"/>
              </a:ext>
            </a:extLst>
          </p:cNvPr>
          <p:cNvCxnSpPr>
            <a:cxnSpLocks/>
          </p:cNvCxnSpPr>
          <p:nvPr/>
        </p:nvCxnSpPr>
        <p:spPr>
          <a:xfrm flipH="1" flipV="1">
            <a:off x="2634007" y="362494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920C624-0D97-4DEE-8868-6D0E22427DD6}"/>
              </a:ext>
            </a:extLst>
          </p:cNvPr>
          <p:cNvCxnSpPr>
            <a:cxnSpLocks/>
          </p:cNvCxnSpPr>
          <p:nvPr/>
        </p:nvCxnSpPr>
        <p:spPr>
          <a:xfrm flipH="1" flipV="1">
            <a:off x="5034307" y="364780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C920C624-0D97-4DEE-8868-6D0E22427DD6}"/>
              </a:ext>
            </a:extLst>
          </p:cNvPr>
          <p:cNvCxnSpPr>
            <a:cxnSpLocks/>
          </p:cNvCxnSpPr>
          <p:nvPr/>
        </p:nvCxnSpPr>
        <p:spPr>
          <a:xfrm flipH="1" flipV="1">
            <a:off x="7571767" y="364780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C920C624-0D97-4DEE-8868-6D0E22427DD6}"/>
              </a:ext>
            </a:extLst>
          </p:cNvPr>
          <p:cNvCxnSpPr>
            <a:cxnSpLocks/>
          </p:cNvCxnSpPr>
          <p:nvPr/>
        </p:nvCxnSpPr>
        <p:spPr>
          <a:xfrm flipH="1" flipV="1">
            <a:off x="10056589" y="3624949"/>
            <a:ext cx="11901" cy="2685567"/>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37"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Key needs in depigmenting routines</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456160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adroTexto 52"/>
          <p:cNvSpPr txBox="1"/>
          <p:nvPr/>
        </p:nvSpPr>
        <p:spPr>
          <a:xfrm>
            <a:off x="329491" y="2447281"/>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1</a:t>
            </a:r>
            <a:endParaRPr lang="en-US" sz="6600" dirty="0">
              <a:solidFill>
                <a:srgbClr val="9C2724"/>
              </a:solidFill>
              <a:latin typeface="AvenirNext LT Pro Bold" panose="020B0804020202020204" pitchFamily="34" charset="0"/>
            </a:endParaRPr>
          </a:p>
        </p:txBody>
      </p:sp>
      <p:cxnSp>
        <p:nvCxnSpPr>
          <p:cNvPr id="25" name="Conector recto 24"/>
          <p:cNvCxnSpPr/>
          <p:nvPr/>
        </p:nvCxnSpPr>
        <p:spPr>
          <a:xfrm>
            <a:off x="446012" y="2116734"/>
            <a:ext cx="4897513" cy="7341"/>
          </a:xfrm>
          <a:prstGeom prst="line">
            <a:avLst/>
          </a:prstGeom>
          <a:ln w="254000">
            <a:solidFill>
              <a:srgbClr val="9C2724"/>
            </a:solidFill>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1995524" y="1867459"/>
            <a:ext cx="2727305" cy="452432"/>
          </a:xfrm>
          <a:prstGeom prst="rect">
            <a:avLst/>
          </a:prstGeom>
          <a:noFill/>
        </p:spPr>
        <p:txBody>
          <a:bodyPr wrap="square" rtlCol="0">
            <a:spAutoFit/>
          </a:bodyPr>
          <a:lstStyle/>
          <a:p>
            <a:pPr>
              <a:lnSpc>
                <a:spcPct val="130000"/>
              </a:lnSpc>
            </a:pPr>
            <a:r>
              <a:rPr lang="en-US" dirty="0" err="1">
                <a:solidFill>
                  <a:srgbClr val="F0F0F0"/>
                </a:solidFill>
                <a:latin typeface="AvenirNext LT Pro Bold" panose="020B0804020202020204" pitchFamily="34" charset="0"/>
                <a:ea typeface="MiSans" pitchFamily="34" charset="-122"/>
                <a:cs typeface="MiSans" pitchFamily="34" charset="-120"/>
              </a:rPr>
              <a:t>Morning routine</a:t>
            </a:r>
            <a:endParaRPr lang="en-US" dirty="0">
              <a:solidFill>
                <a:srgbClr val="F0F0F0"/>
              </a:solidFill>
              <a:latin typeface="AvenirNext LT Pro Bold" panose="020B0804020202020204" pitchFamily="34" charset="0"/>
              <a:ea typeface="MiSans" pitchFamily="34" charset="-122"/>
              <a:cs typeface="MiSans" pitchFamily="34" charset="-120"/>
            </a:endParaRPr>
          </a:p>
        </p:txBody>
      </p:sp>
      <p:sp>
        <p:nvSpPr>
          <p:cNvPr id="35" name="CuadroTexto 34"/>
          <p:cNvSpPr txBox="1"/>
          <p:nvPr/>
        </p:nvSpPr>
        <p:spPr>
          <a:xfrm>
            <a:off x="325437" y="3353013"/>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2</a:t>
            </a:r>
            <a:endParaRPr lang="en-US" sz="6600" dirty="0">
              <a:solidFill>
                <a:srgbClr val="9C2724"/>
              </a:solidFill>
              <a:latin typeface="AvenirNext LT Pro Bold" panose="020B0804020202020204" pitchFamily="34" charset="0"/>
            </a:endParaRPr>
          </a:p>
        </p:txBody>
      </p:sp>
      <p:sp>
        <p:nvSpPr>
          <p:cNvPr id="36" name="CuadroTexto 35"/>
          <p:cNvSpPr txBox="1"/>
          <p:nvPr/>
        </p:nvSpPr>
        <p:spPr>
          <a:xfrm>
            <a:off x="321383" y="4304551"/>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3</a:t>
            </a:r>
            <a:endParaRPr lang="en-US" sz="6600" dirty="0">
              <a:solidFill>
                <a:srgbClr val="9C2724"/>
              </a:solidFill>
              <a:latin typeface="AvenirNext LT Pro Bold" panose="020B0804020202020204" pitchFamily="34" charset="0"/>
            </a:endParaRPr>
          </a:p>
        </p:txBody>
      </p:sp>
      <p:sp>
        <p:nvSpPr>
          <p:cNvPr id="39" name="CuadroTexto 38"/>
          <p:cNvSpPr txBox="1"/>
          <p:nvPr/>
        </p:nvSpPr>
        <p:spPr>
          <a:xfrm>
            <a:off x="1080645" y="4731073"/>
            <a:ext cx="4262880" cy="338554"/>
          </a:xfrm>
          <a:prstGeom prst="rect">
            <a:avLst/>
          </a:prstGeom>
          <a:noFill/>
        </p:spPr>
        <p:txBody>
          <a:bodyPr wrap="square" rtlCol="0">
            <a:spAutoFit/>
          </a:bodyPr>
          <a:lstStyle/>
          <a:p>
            <a:r>
              <a:rPr lang="es-ES" sz="1600" dirty="0" smtClean="0">
                <a:latin typeface="AvenirNext LT Pro Bold" panose="020B0804020202020204" pitchFamily="34" charset="0"/>
              </a:rPr>
              <a:t>640872 · DP3 Day </a:t>
            </a:r>
            <a:r>
              <a:rPr lang="es-ES" sz="1600" dirty="0" err="1" smtClean="0">
                <a:latin typeface="AvenirNext LT Pro Bold" panose="020B0804020202020204" pitchFamily="34" charset="0"/>
              </a:rPr>
              <a:t>Cream</a:t>
            </a:r>
            <a:endParaRPr lang="en-US" sz="1600" dirty="0">
              <a:latin typeface="AvenirNext LT Pro Bold" panose="020B0804020202020204" pitchFamily="34" charset="0"/>
            </a:endParaRPr>
          </a:p>
        </p:txBody>
      </p:sp>
      <p:sp>
        <p:nvSpPr>
          <p:cNvPr id="28" name="CuadroTexto 27"/>
          <p:cNvSpPr txBox="1"/>
          <p:nvPr/>
        </p:nvSpPr>
        <p:spPr>
          <a:xfrm>
            <a:off x="329491" y="5248383"/>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4</a:t>
            </a:r>
            <a:endParaRPr lang="en-US" sz="6600" dirty="0">
              <a:solidFill>
                <a:srgbClr val="9C2724"/>
              </a:solidFill>
              <a:latin typeface="AvenirNext LT Pro Bold" panose="020B0804020202020204" pitchFamily="34" charset="0"/>
            </a:endParaRPr>
          </a:p>
        </p:txBody>
      </p:sp>
      <p:sp>
        <p:nvSpPr>
          <p:cNvPr id="29" name="CuadroTexto 28"/>
          <p:cNvSpPr txBox="1"/>
          <p:nvPr/>
        </p:nvSpPr>
        <p:spPr>
          <a:xfrm>
            <a:off x="1086972" y="5536848"/>
            <a:ext cx="3906133" cy="584775"/>
          </a:xfrm>
          <a:prstGeom prst="rect">
            <a:avLst/>
          </a:prstGeom>
          <a:noFill/>
        </p:spPr>
        <p:txBody>
          <a:bodyPr wrap="square" rtlCol="0">
            <a:spAutoFit/>
          </a:bodyPr>
          <a:lstStyle/>
          <a:p>
            <a:r>
              <a:rPr lang="es-ES" sz="1600" dirty="0" smtClean="0">
                <a:latin typeface="AvenirNext LT Pro Bold" panose="020B0804020202020204" pitchFamily="34" charset="0"/>
              </a:rPr>
              <a:t>640074 · Be Sun Despigmen Shield Protector SPF50 (recommended)</a:t>
            </a:r>
            <a:endParaRPr lang="en-US" sz="1600" dirty="0">
              <a:latin typeface="AvenirNext LT Pro Bold" panose="020B0804020202020204" pitchFamily="34" charset="0"/>
            </a:endParaRPr>
          </a:p>
        </p:txBody>
      </p:sp>
      <p:sp>
        <p:nvSpPr>
          <p:cNvPr id="30" name="Rectángulo 29"/>
          <p:cNvSpPr/>
          <p:nvPr/>
        </p:nvSpPr>
        <p:spPr>
          <a:xfrm>
            <a:off x="6647069" y="2108894"/>
            <a:ext cx="3423523" cy="4247485"/>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008" y="2032500"/>
            <a:ext cx="3422016" cy="4248021"/>
          </a:xfrm>
          <a:prstGeom prst="rect">
            <a:avLst/>
          </a:prstGeom>
        </p:spPr>
      </p:pic>
      <p:sp>
        <p:nvSpPr>
          <p:cNvPr id="22"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smtClean="0">
                <a:solidFill>
                  <a:prstClr val="black"/>
                </a:solidFill>
                <a:latin typeface="Bebas Neue Regular" panose="00000500000000000000" pitchFamily="50" charset="0"/>
              </a:rPr>
              <a:t>Day routine</a:t>
            </a:r>
            <a:endParaRPr lang="es-ES" sz="2800" b="1" spc="600" dirty="0">
              <a:solidFill>
                <a:prstClr val="black"/>
              </a:solidFill>
              <a:latin typeface="Bebas Neue Regular" panose="00000500000000000000" pitchFamily="50" charset="0"/>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7" name="CuadroTexto 26"/>
          <p:cNvSpPr txBox="1"/>
          <p:nvPr/>
        </p:nvSpPr>
        <p:spPr>
          <a:xfrm>
            <a:off x="1086972" y="2670644"/>
            <a:ext cx="4256553" cy="584775"/>
          </a:xfrm>
          <a:prstGeom prst="rect">
            <a:avLst/>
          </a:prstGeom>
          <a:noFill/>
        </p:spPr>
        <p:txBody>
          <a:bodyPr wrap="square" rtlCol="0">
            <a:spAutoFit/>
          </a:bodyPr>
          <a:lstStyle/>
          <a:p>
            <a:r>
              <a:rPr lang="es-ES" sz="1600" dirty="0" smtClean="0">
                <a:latin typeface="AvenirNext LT Pro Bold" panose="020B0804020202020204" pitchFamily="34" charset="0"/>
              </a:rPr>
              <a:t>640862 · Soft Derm Sensitive Cleanser or
640265 · Oily SK Cleansing Gel</a:t>
            </a:r>
          </a:p>
          <a:p>
            <a:endParaRPr lang="en-US" sz="1600" dirty="0">
              <a:latin typeface="AvenirNext LT Pro Bold" panose="020B0804020202020204" pitchFamily="34" charset="0"/>
            </a:endParaRPr>
          </a:p>
        </p:txBody>
      </p:sp>
      <p:sp>
        <p:nvSpPr>
          <p:cNvPr id="32" name="CuadroTexto 31"/>
          <p:cNvSpPr txBox="1"/>
          <p:nvPr/>
        </p:nvSpPr>
        <p:spPr>
          <a:xfrm>
            <a:off x="1086972" y="3795545"/>
            <a:ext cx="4262880" cy="338554"/>
          </a:xfrm>
          <a:prstGeom prst="rect">
            <a:avLst/>
          </a:prstGeom>
          <a:noFill/>
        </p:spPr>
        <p:txBody>
          <a:bodyPr wrap="square" rtlCol="0">
            <a:spAutoFit/>
          </a:bodyPr>
          <a:lstStyle/>
          <a:p>
            <a:r>
              <a:rPr lang="es-ES" sz="1600" dirty="0" smtClean="0">
                <a:latin typeface="AvenirNext LT Pro Bold" panose="020B0804020202020204" pitchFamily="34" charset="0"/>
              </a:rPr>
              <a:t>TXA EXO </a:t>
            </a:r>
            <a:r>
              <a:rPr lang="es-ES" sz="1600" dirty="0" err="1" smtClean="0">
                <a:latin typeface="AvenirNext LT Pro Bold" panose="020B0804020202020204" pitchFamily="34" charset="0"/>
              </a:rPr>
              <a:t>Serum</a:t>
            </a:r>
            <a:r>
              <a:rPr lang="es-ES" sz="1600" dirty="0" smtClean="0">
                <a:latin typeface="AvenirNext LT Pro Bold" panose="020B0804020202020204" pitchFamily="34" charset="0"/>
              </a:rPr>
              <a:t> DP3</a:t>
            </a:r>
            <a:endParaRPr lang="en-US" sz="1600" dirty="0">
              <a:latin typeface="AvenirNext LT Pro Bold" panose="020B0804020202020204" pitchFamily="34" charset="0"/>
            </a:endParaRPr>
          </a:p>
        </p:txBody>
      </p:sp>
      <p:cxnSp>
        <p:nvCxnSpPr>
          <p:cNvPr id="24" name="Conector recto 23">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33"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Key steps in depigmenting routines</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3617979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adroTexto 52"/>
          <p:cNvSpPr txBox="1"/>
          <p:nvPr/>
        </p:nvSpPr>
        <p:spPr>
          <a:xfrm>
            <a:off x="329491" y="2447281"/>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1</a:t>
            </a:r>
            <a:endParaRPr lang="en-US" sz="6600" dirty="0">
              <a:solidFill>
                <a:srgbClr val="9C2724"/>
              </a:solidFill>
              <a:latin typeface="AvenirNext LT Pro Bold" panose="020B0804020202020204" pitchFamily="34" charset="0"/>
            </a:endParaRPr>
          </a:p>
        </p:txBody>
      </p:sp>
      <p:cxnSp>
        <p:nvCxnSpPr>
          <p:cNvPr id="25" name="Conector recto 24"/>
          <p:cNvCxnSpPr/>
          <p:nvPr/>
        </p:nvCxnSpPr>
        <p:spPr>
          <a:xfrm>
            <a:off x="446012" y="2116734"/>
            <a:ext cx="4897513" cy="7341"/>
          </a:xfrm>
          <a:prstGeom prst="line">
            <a:avLst/>
          </a:prstGeom>
          <a:ln w="254000">
            <a:solidFill>
              <a:srgbClr val="9C2724"/>
            </a:solidFill>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1995524" y="1867459"/>
            <a:ext cx="1976401" cy="418384"/>
          </a:xfrm>
          <a:prstGeom prst="rect">
            <a:avLst/>
          </a:prstGeom>
          <a:noFill/>
        </p:spPr>
        <p:txBody>
          <a:bodyPr wrap="square" rtlCol="0">
            <a:spAutoFit/>
          </a:bodyPr>
          <a:lstStyle/>
          <a:p>
            <a:pPr>
              <a:lnSpc>
                <a:spcPct val="130000"/>
              </a:lnSpc>
            </a:pPr>
            <a:r>
              <a:rPr lang="en-US" dirty="0" err="1">
                <a:solidFill>
                  <a:srgbClr val="F0F0F0"/>
                </a:solidFill>
                <a:latin typeface="AvenirNext LT Pro Bold" panose="020B0804020202020204" pitchFamily="34" charset="0"/>
                <a:ea typeface="MiSans" pitchFamily="34" charset="-122"/>
                <a:cs typeface="MiSans" pitchFamily="34" charset="-120"/>
              </a:rPr>
              <a:t>Night routine</a:t>
            </a:r>
            <a:endParaRPr lang="en-US" dirty="0">
              <a:solidFill>
                <a:srgbClr val="F0F0F0"/>
              </a:solidFill>
              <a:latin typeface="AvenirNext LT Pro Bold" panose="020B0804020202020204" pitchFamily="34" charset="0"/>
              <a:ea typeface="MiSans" pitchFamily="34" charset="-122"/>
              <a:cs typeface="MiSans" pitchFamily="34" charset="-120"/>
            </a:endParaRPr>
          </a:p>
        </p:txBody>
      </p:sp>
      <p:sp>
        <p:nvSpPr>
          <p:cNvPr id="35" name="CuadroTexto 34"/>
          <p:cNvSpPr txBox="1"/>
          <p:nvPr/>
        </p:nvSpPr>
        <p:spPr>
          <a:xfrm>
            <a:off x="325437" y="3353013"/>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2</a:t>
            </a:r>
            <a:endParaRPr lang="en-US" sz="6600" dirty="0">
              <a:solidFill>
                <a:srgbClr val="9C2724"/>
              </a:solidFill>
              <a:latin typeface="AvenirNext LT Pro Bold" panose="020B0804020202020204" pitchFamily="34" charset="0"/>
            </a:endParaRPr>
          </a:p>
        </p:txBody>
      </p:sp>
      <p:sp>
        <p:nvSpPr>
          <p:cNvPr id="36" name="CuadroTexto 35"/>
          <p:cNvSpPr txBox="1"/>
          <p:nvPr/>
        </p:nvSpPr>
        <p:spPr>
          <a:xfrm>
            <a:off x="321383" y="4304551"/>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3</a:t>
            </a:r>
            <a:endParaRPr lang="en-US" sz="6600" dirty="0">
              <a:solidFill>
                <a:srgbClr val="9C2724"/>
              </a:solidFill>
              <a:latin typeface="AvenirNext LT Pro Bold" panose="020B0804020202020204" pitchFamily="34" charset="0"/>
            </a:endParaRPr>
          </a:p>
        </p:txBody>
      </p:sp>
      <p:sp>
        <p:nvSpPr>
          <p:cNvPr id="39" name="CuadroTexto 38"/>
          <p:cNvSpPr txBox="1"/>
          <p:nvPr/>
        </p:nvSpPr>
        <p:spPr>
          <a:xfrm>
            <a:off x="1080645" y="4731073"/>
            <a:ext cx="4262880" cy="338554"/>
          </a:xfrm>
          <a:prstGeom prst="rect">
            <a:avLst/>
          </a:prstGeom>
          <a:noFill/>
        </p:spPr>
        <p:txBody>
          <a:bodyPr wrap="square" rtlCol="0">
            <a:spAutoFit/>
          </a:bodyPr>
          <a:lstStyle/>
          <a:p>
            <a:r>
              <a:rPr lang="es-ES" sz="1600" dirty="0" smtClean="0">
                <a:latin typeface="AvenirNext LT Pro Bold" panose="020B0804020202020204" pitchFamily="34" charset="0"/>
              </a:rPr>
              <a:t>640871 · </a:t>
            </a:r>
            <a:r>
              <a:rPr lang="es-ES" sz="1600" dirty="0" err="1" smtClean="0">
                <a:latin typeface="AvenirNext LT Pro Bold" panose="020B0804020202020204" pitchFamily="34" charset="0"/>
              </a:rPr>
              <a:t>Punctual</a:t>
            </a:r>
            <a:r>
              <a:rPr lang="es-ES" sz="1600" dirty="0" smtClean="0">
                <a:latin typeface="AvenirNext LT Pro Bold" panose="020B0804020202020204" pitchFamily="34" charset="0"/>
              </a:rPr>
              <a:t> </a:t>
            </a:r>
            <a:r>
              <a:rPr lang="es-ES" sz="1600" dirty="0" err="1" smtClean="0">
                <a:latin typeface="AvenirNext LT Pro Bold" panose="020B0804020202020204" pitchFamily="34" charset="0"/>
              </a:rPr>
              <a:t>Cream</a:t>
            </a:r>
            <a:endParaRPr lang="en-US" sz="1600" dirty="0">
              <a:latin typeface="AvenirNext LT Pro Bold" panose="020B0804020202020204" pitchFamily="34" charset="0"/>
            </a:endParaRPr>
          </a:p>
        </p:txBody>
      </p:sp>
      <p:sp>
        <p:nvSpPr>
          <p:cNvPr id="28" name="CuadroTexto 27"/>
          <p:cNvSpPr txBox="1"/>
          <p:nvPr/>
        </p:nvSpPr>
        <p:spPr>
          <a:xfrm>
            <a:off x="329491" y="5248383"/>
            <a:ext cx="749373" cy="1107996"/>
          </a:xfrm>
          <a:prstGeom prst="rect">
            <a:avLst/>
          </a:prstGeom>
          <a:noFill/>
        </p:spPr>
        <p:txBody>
          <a:bodyPr wrap="square" rtlCol="0">
            <a:spAutoFit/>
          </a:bodyPr>
          <a:lstStyle/>
          <a:p>
            <a:r>
              <a:rPr lang="es-ES" sz="6600" dirty="0">
                <a:solidFill>
                  <a:srgbClr val="9C2724"/>
                </a:solidFill>
                <a:latin typeface="AvenirNext LT Pro Bold" panose="020B0804020202020204" pitchFamily="34" charset="0"/>
              </a:rPr>
              <a:t>4</a:t>
            </a:r>
            <a:endParaRPr lang="en-US" sz="6600" dirty="0">
              <a:solidFill>
                <a:srgbClr val="9C2724"/>
              </a:solidFill>
              <a:latin typeface="AvenirNext LT Pro Bold" panose="020B0804020202020204" pitchFamily="34" charset="0"/>
            </a:endParaRPr>
          </a:p>
        </p:txBody>
      </p:sp>
      <p:sp>
        <p:nvSpPr>
          <p:cNvPr id="29" name="CuadroTexto 28"/>
          <p:cNvSpPr txBox="1"/>
          <p:nvPr/>
        </p:nvSpPr>
        <p:spPr>
          <a:xfrm>
            <a:off x="1086972" y="5658768"/>
            <a:ext cx="4256553" cy="338554"/>
          </a:xfrm>
          <a:prstGeom prst="rect">
            <a:avLst/>
          </a:prstGeom>
          <a:noFill/>
        </p:spPr>
        <p:txBody>
          <a:bodyPr wrap="square" rtlCol="0">
            <a:spAutoFit/>
          </a:bodyPr>
          <a:lstStyle/>
          <a:p>
            <a:r>
              <a:rPr lang="es-ES" sz="1600" dirty="0">
                <a:latin typeface="AvenirNext LT Pro Bold" panose="020B0804020202020204" pitchFamily="34" charset="0"/>
              </a:rPr>
              <a:t>ATACHE moisturizer if needed</a:t>
            </a:r>
            <a:endParaRPr lang="en-US" sz="1600" dirty="0">
              <a:latin typeface="AvenirNext LT Pro Bold" panose="020B0804020202020204" pitchFamily="34" charset="0"/>
            </a:endParaRPr>
          </a:p>
        </p:txBody>
      </p:sp>
      <p:sp>
        <p:nvSpPr>
          <p:cNvPr id="30" name="Rectángulo 29"/>
          <p:cNvSpPr/>
          <p:nvPr/>
        </p:nvSpPr>
        <p:spPr>
          <a:xfrm>
            <a:off x="6647069" y="2108894"/>
            <a:ext cx="3423523" cy="4247485"/>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008" y="2032501"/>
            <a:ext cx="3422016" cy="4248019"/>
          </a:xfrm>
          <a:prstGeom prst="rect">
            <a:avLst/>
          </a:prstGeom>
        </p:spPr>
      </p:pic>
      <p:sp>
        <p:nvSpPr>
          <p:cNvPr id="22"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smtClean="0">
                <a:solidFill>
                  <a:prstClr val="black"/>
                </a:solidFill>
                <a:latin typeface="Bebas Neue Regular" panose="00000500000000000000" pitchFamily="50" charset="0"/>
              </a:rPr>
              <a:t>Night routine</a:t>
            </a:r>
            <a:endParaRPr lang="es-ES" sz="2800" b="1" spc="600" dirty="0">
              <a:solidFill>
                <a:prstClr val="black"/>
              </a:solidFill>
              <a:latin typeface="Bebas Neue Regular" panose="00000500000000000000" pitchFamily="50" charset="0"/>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7" name="CuadroTexto 26"/>
          <p:cNvSpPr txBox="1"/>
          <p:nvPr/>
        </p:nvSpPr>
        <p:spPr>
          <a:xfrm>
            <a:off x="1086972" y="2670644"/>
            <a:ext cx="4256553" cy="584775"/>
          </a:xfrm>
          <a:prstGeom prst="rect">
            <a:avLst/>
          </a:prstGeom>
          <a:noFill/>
        </p:spPr>
        <p:txBody>
          <a:bodyPr wrap="square" rtlCol="0">
            <a:spAutoFit/>
          </a:bodyPr>
          <a:lstStyle/>
          <a:p>
            <a:r>
              <a:rPr lang="es-ES" sz="1600" dirty="0" smtClean="0">
                <a:latin typeface="AvenirNext LT Pro Bold" panose="020B0804020202020204" pitchFamily="34" charset="0"/>
              </a:rPr>
              <a:t>640862 · Soft Derm Sensitive Cleanser or
640265 · Oily SK Cleansing Gel</a:t>
            </a:r>
          </a:p>
          <a:p>
            <a:endParaRPr lang="en-US" sz="1600" dirty="0">
              <a:latin typeface="AvenirNext LT Pro Bold" panose="020B0804020202020204" pitchFamily="34" charset="0"/>
            </a:endParaRPr>
          </a:p>
        </p:txBody>
      </p:sp>
      <p:sp>
        <p:nvSpPr>
          <p:cNvPr id="32" name="CuadroTexto 31"/>
          <p:cNvSpPr txBox="1"/>
          <p:nvPr/>
        </p:nvSpPr>
        <p:spPr>
          <a:xfrm>
            <a:off x="1086972" y="3795545"/>
            <a:ext cx="4262880" cy="338554"/>
          </a:xfrm>
          <a:prstGeom prst="rect">
            <a:avLst/>
          </a:prstGeom>
          <a:noFill/>
        </p:spPr>
        <p:txBody>
          <a:bodyPr wrap="square" rtlCol="0">
            <a:spAutoFit/>
          </a:bodyPr>
          <a:lstStyle/>
          <a:p>
            <a:r>
              <a:rPr lang="es-ES" sz="1600" dirty="0" smtClean="0">
                <a:latin typeface="AvenirNext LT Pro Bold" panose="020B0804020202020204" pitchFamily="34" charset="0"/>
              </a:rPr>
              <a:t>TXA EXO </a:t>
            </a:r>
            <a:r>
              <a:rPr lang="es-ES" sz="1600" dirty="0" err="1" smtClean="0">
                <a:latin typeface="AvenirNext LT Pro Bold" panose="020B0804020202020204" pitchFamily="34" charset="0"/>
              </a:rPr>
              <a:t>Serum</a:t>
            </a:r>
            <a:r>
              <a:rPr lang="es-ES" sz="1600" dirty="0" smtClean="0">
                <a:latin typeface="AvenirNext LT Pro Bold" panose="020B0804020202020204" pitchFamily="34" charset="0"/>
              </a:rPr>
              <a:t> DP3</a:t>
            </a:r>
            <a:endParaRPr lang="en-US" sz="1600" dirty="0">
              <a:latin typeface="AvenirNext LT Pro Bold" panose="020B0804020202020204" pitchFamily="34" charset="0"/>
            </a:endParaRPr>
          </a:p>
        </p:txBody>
      </p:sp>
      <p:cxnSp>
        <p:nvCxnSpPr>
          <p:cNvPr id="24" name="Conector recto 23">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33"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a:solidFill>
                  <a:srgbClr val="9C2724"/>
                </a:solidFill>
                <a:latin typeface="TT Commons ExtraLight" panose="02000806020000020003" pitchFamily="50" charset="0"/>
                <a:cs typeface="Times New Roman" panose="02020603050405020304" pitchFamily="18" charset="0"/>
              </a:rPr>
              <a:t>Key steps in depigmenting routines</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2705111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3350" y="2032000"/>
            <a:ext cx="10445299" cy="1396999"/>
          </a:xfrm>
        </p:spPr>
        <p:txBody>
          <a:bodyPr>
            <a:normAutofit/>
          </a:bodyPr>
          <a:lstStyle/>
          <a:p>
            <a:pPr>
              <a:lnSpc>
                <a:spcPct val="107000"/>
              </a:lnSpc>
              <a:spcAft>
                <a:spcPts val="800"/>
              </a:spcAft>
            </a:pPr>
            <a:r>
              <a:rPr lang="es-ES" sz="3200" b="1" dirty="0">
                <a:latin typeface="TT Commons ExtraLight" panose="02000806020000020003" pitchFamily="50" charset="0"/>
                <a:cs typeface="Times New Roman" panose="02020603050405020304" pitchFamily="18" charset="0"/>
              </a:rPr>
              <a:t>Precision multiactive depigmenting technology for a more complete treatment of visible hyperpigmentation.</a:t>
            </a:r>
          </a:p>
        </p:txBody>
      </p:sp>
      <p:pic>
        <p:nvPicPr>
          <p:cNvPr id="9" name="Imagen 8">
            <a:extLst>
              <a:ext uri="{FF2B5EF4-FFF2-40B4-BE49-F238E27FC236}">
                <a16:creationId xmlns:a16="http://schemas.microsoft.com/office/drawing/2014/main" id="{30949D27-796D-4D90-92F5-1108C1E2A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459" y="1395104"/>
            <a:ext cx="635082" cy="596412"/>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22" y="4484655"/>
            <a:ext cx="3816081" cy="2126796"/>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333" y="4484656"/>
            <a:ext cx="3816079" cy="2126795"/>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4243" y="4479785"/>
            <a:ext cx="3824812" cy="2131662"/>
          </a:xfrm>
          <a:prstGeom prst="rect">
            <a:avLst/>
          </a:prstGeom>
        </p:spPr>
      </p:pic>
    </p:spTree>
    <p:extLst>
      <p:ext uri="{BB962C8B-B14F-4D97-AF65-F5344CB8AC3E}">
        <p14:creationId xmlns:p14="http://schemas.microsoft.com/office/powerpoint/2010/main" val="763975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95E4EC8-06A8-4B8A-9DF5-E8BA26787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842" y="1607421"/>
            <a:ext cx="7286315" cy="3643157"/>
          </a:xfrm>
          <a:prstGeom prst="rect">
            <a:avLst/>
          </a:prstGeom>
        </p:spPr>
      </p:pic>
      <p:sp>
        <p:nvSpPr>
          <p:cNvPr id="4" name="Título 1">
            <a:extLst>
              <a:ext uri="{FF2B5EF4-FFF2-40B4-BE49-F238E27FC236}">
                <a16:creationId xmlns:a16="http://schemas.microsoft.com/office/drawing/2014/main" id="{03AFAFF3-C50D-4EF2-B3D8-E86193844425}"/>
              </a:ext>
            </a:extLst>
          </p:cNvPr>
          <p:cNvSpPr txBox="1">
            <a:spLocks/>
          </p:cNvSpPr>
          <p:nvPr/>
        </p:nvSpPr>
        <p:spPr>
          <a:xfrm>
            <a:off x="0" y="4798516"/>
            <a:ext cx="12192000" cy="15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spc="300" dirty="0" smtClean="0"/>
              <a:t>FROM THE LAB TO THE SKIN</a:t>
            </a:r>
            <a:endParaRPr lang="es-ES" sz="2000" spc="300" dirty="0"/>
          </a:p>
        </p:txBody>
      </p:sp>
    </p:spTree>
    <p:extLst>
      <p:ext uri="{BB962C8B-B14F-4D97-AF65-F5344CB8AC3E}">
        <p14:creationId xmlns:p14="http://schemas.microsoft.com/office/powerpoint/2010/main" val="4107415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Conector recto 34">
            <a:extLst>
              <a:ext uri="{FF2B5EF4-FFF2-40B4-BE49-F238E27FC236}">
                <a16:creationId xmlns:a16="http://schemas.microsoft.com/office/drawing/2014/main" id="{C920C624-0D97-4DEE-8868-6D0E22427DD6}"/>
              </a:ext>
            </a:extLst>
          </p:cNvPr>
          <p:cNvCxnSpPr>
            <a:cxnSpLocks/>
          </p:cNvCxnSpPr>
          <p:nvPr/>
        </p:nvCxnSpPr>
        <p:spPr>
          <a:xfrm flipH="1" flipV="1">
            <a:off x="1927343" y="3571103"/>
            <a:ext cx="2721" cy="113556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8" name="Shape 5"/>
          <p:cNvSpPr/>
          <p:nvPr/>
        </p:nvSpPr>
        <p:spPr>
          <a:xfrm>
            <a:off x="233161" y="4309059"/>
            <a:ext cx="3388364" cy="1514225"/>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cxnSp>
        <p:nvCxnSpPr>
          <p:cNvPr id="37" name="Conector recto 36">
            <a:extLst>
              <a:ext uri="{FF2B5EF4-FFF2-40B4-BE49-F238E27FC236}">
                <a16:creationId xmlns:a16="http://schemas.microsoft.com/office/drawing/2014/main" id="{C920C624-0D97-4DEE-8868-6D0E22427DD6}"/>
              </a:ext>
            </a:extLst>
          </p:cNvPr>
          <p:cNvCxnSpPr>
            <a:cxnSpLocks/>
          </p:cNvCxnSpPr>
          <p:nvPr/>
        </p:nvCxnSpPr>
        <p:spPr>
          <a:xfrm flipH="1" flipV="1">
            <a:off x="10134083" y="3715883"/>
            <a:ext cx="2721" cy="113556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C920C624-0D97-4DEE-8868-6D0E22427DD6}"/>
              </a:ext>
            </a:extLst>
          </p:cNvPr>
          <p:cNvCxnSpPr>
            <a:cxnSpLocks/>
          </p:cNvCxnSpPr>
          <p:nvPr/>
        </p:nvCxnSpPr>
        <p:spPr>
          <a:xfrm flipH="1" flipV="1">
            <a:off x="6087863" y="3563483"/>
            <a:ext cx="2721" cy="113556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C920C624-0D97-4DEE-8868-6D0E22427DD6}"/>
              </a:ext>
            </a:extLst>
          </p:cNvPr>
          <p:cNvCxnSpPr>
            <a:cxnSpLocks/>
          </p:cNvCxnSpPr>
          <p:nvPr/>
        </p:nvCxnSpPr>
        <p:spPr>
          <a:xfrm>
            <a:off x="3727557" y="3533702"/>
            <a:ext cx="5280001" cy="397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0" name="Rectángulo 29"/>
          <p:cNvSpPr/>
          <p:nvPr/>
        </p:nvSpPr>
        <p:spPr>
          <a:xfrm>
            <a:off x="8384160" y="3325421"/>
            <a:ext cx="3443630" cy="411602"/>
          </a:xfrm>
          <a:prstGeom prst="rect">
            <a:avLst/>
          </a:prstGeom>
          <a:solidFill>
            <a:srgbClr val="9C2724"/>
          </a:solidFill>
          <a:ln>
            <a:solidFill>
              <a:srgbClr val="9C2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4391280" y="3313408"/>
            <a:ext cx="3443630" cy="411602"/>
          </a:xfrm>
          <a:prstGeom prst="rect">
            <a:avLst/>
          </a:prstGeom>
          <a:solidFill>
            <a:srgbClr val="9C2724"/>
          </a:solidFill>
          <a:ln>
            <a:solidFill>
              <a:srgbClr val="9C2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317187" y="3315878"/>
            <a:ext cx="3443630" cy="411602"/>
          </a:xfrm>
          <a:prstGeom prst="rect">
            <a:avLst/>
          </a:prstGeom>
          <a:solidFill>
            <a:srgbClr val="9C2724"/>
          </a:solidFill>
          <a:ln>
            <a:solidFill>
              <a:srgbClr val="9C2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p:cNvSpPr txBox="1"/>
          <p:nvPr/>
        </p:nvSpPr>
        <p:spPr>
          <a:xfrm>
            <a:off x="317187" y="3257599"/>
            <a:ext cx="3300756" cy="523220"/>
          </a:xfrm>
          <a:prstGeom prst="rect">
            <a:avLst/>
          </a:prstGeom>
          <a:noFill/>
        </p:spPr>
        <p:txBody>
          <a:bodyPr wrap="square" rtlCol="0">
            <a:spAutoFit/>
          </a:bodyPr>
          <a:lstStyle/>
          <a:p>
            <a:pPr algn="ctr"/>
            <a:r>
              <a:rPr lang="es-ES" sz="2800" dirty="0" err="1">
                <a:solidFill>
                  <a:schemeClr val="bg1"/>
                </a:solidFill>
                <a:latin typeface="TT Commons Medium" panose="02000806030000020004" pitchFamily="2" charset="0"/>
              </a:rPr>
              <a:t>Biomimetic exosome</a:t>
            </a:r>
            <a:endParaRPr lang="es-ES" sz="2800" dirty="0">
              <a:solidFill>
                <a:schemeClr val="bg1"/>
              </a:solidFill>
              <a:latin typeface="TT Commons Medium" panose="02000806030000020004" pitchFamily="2" charset="0"/>
            </a:endParaRPr>
          </a:p>
        </p:txBody>
      </p:sp>
      <p:sp>
        <p:nvSpPr>
          <p:cNvPr id="20"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b="1" spc="600" dirty="0" smtClean="0">
                <a:latin typeface="Bebas Neue Regular" panose="00000500000000000000" pitchFamily="50" charset="0"/>
              </a:rPr>
              <a:t>TXA EXO SERUM DP3</a:t>
            </a:r>
            <a:endParaRPr lang="es-ES" sz="2800" b="1" spc="600" dirty="0">
              <a:latin typeface="Bebas Neue Regular" panose="00000500000000000000" pitchFamily="50" charset="0"/>
            </a:endParaRPr>
          </a:p>
        </p:txBody>
      </p:sp>
      <p:pic>
        <p:nvPicPr>
          <p:cNvPr id="21" name="Imagen 20">
            <a:extLst>
              <a:ext uri="{FF2B5EF4-FFF2-40B4-BE49-F238E27FC236}">
                <a16:creationId xmlns:a16="http://schemas.microsoft.com/office/drawing/2014/main" id="{01AC44B3-5BD6-49B0-BA77-352CC460B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12" name="CuadroTexto 11">
            <a:extLst>
              <a:ext uri="{FF2B5EF4-FFF2-40B4-BE49-F238E27FC236}">
                <a16:creationId xmlns:a16="http://schemas.microsoft.com/office/drawing/2014/main" id="{87484439-3C34-4C78-B822-1A865685052D}"/>
              </a:ext>
            </a:extLst>
          </p:cNvPr>
          <p:cNvSpPr txBox="1"/>
          <p:nvPr/>
        </p:nvSpPr>
        <p:spPr>
          <a:xfrm>
            <a:off x="736598" y="1264685"/>
            <a:ext cx="9931402" cy="1330108"/>
          </a:xfrm>
          <a:prstGeom prst="rect">
            <a:avLst/>
          </a:prstGeom>
          <a:noFill/>
        </p:spPr>
        <p:txBody>
          <a:bodyPr wrap="square" rtlCol="0">
            <a:spAutoFit/>
          </a:bodyPr>
          <a:lstStyle/>
          <a:p>
            <a:pPr algn="just">
              <a:lnSpc>
                <a:spcPct val="114000"/>
              </a:lnSpc>
            </a:pPr>
            <a:r>
              <a:rPr lang="es-ES" dirty="0" smtClean="0">
                <a:latin typeface="TT Commons Light" panose="02000506030000020003" pitchFamily="50" charset="0"/>
              </a:rPr>
              <a:t>Its formula combines latest-generation delivery technologies — biomimetic exosomes and liposomal actives — that optimize the penetration, bioavailability and efficacy of each ingredient. Suitable for all skin types, including combination or oily skin and sensitive skin when introduced progressively.</a:t>
            </a:r>
            <a:endParaRPr lang="en-US" dirty="0">
              <a:latin typeface="TT Commons Light" panose="02000506030000020003" pitchFamily="50" charset="0"/>
            </a:endParaRPr>
          </a:p>
        </p:txBody>
      </p:sp>
      <p:cxnSp>
        <p:nvCxnSpPr>
          <p:cNvPr id="13" name="Conector recto 12">
            <a:extLst>
              <a:ext uri="{FF2B5EF4-FFF2-40B4-BE49-F238E27FC236}">
                <a16:creationId xmlns:a16="http://schemas.microsoft.com/office/drawing/2014/main" id="{C920C624-0D97-4DEE-8868-6D0E22427DD6}"/>
              </a:ext>
            </a:extLst>
          </p:cNvPr>
          <p:cNvCxnSpPr>
            <a:cxnSpLocks/>
          </p:cNvCxnSpPr>
          <p:nvPr/>
        </p:nvCxnSpPr>
        <p:spPr>
          <a:xfrm flipH="1" flipV="1">
            <a:off x="704850" y="1346378"/>
            <a:ext cx="2721" cy="113556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4728027" y="3257599"/>
            <a:ext cx="2686816" cy="523220"/>
          </a:xfrm>
          <a:prstGeom prst="rect">
            <a:avLst/>
          </a:prstGeom>
          <a:noFill/>
        </p:spPr>
        <p:txBody>
          <a:bodyPr wrap="square" rtlCol="0">
            <a:spAutoFit/>
          </a:bodyPr>
          <a:lstStyle/>
          <a:p>
            <a:pPr algn="ctr"/>
            <a:r>
              <a:rPr lang="es-ES" sz="2800" dirty="0">
                <a:solidFill>
                  <a:schemeClr val="bg1"/>
                </a:solidFill>
                <a:latin typeface="TT Commons Medium" panose="02000806030000020004" pitchFamily="2" charset="0"/>
              </a:rPr>
              <a:t>Multilayer action</a:t>
            </a:r>
          </a:p>
        </p:txBody>
      </p:sp>
      <p:sp>
        <p:nvSpPr>
          <p:cNvPr id="17" name="CuadroTexto 16"/>
          <p:cNvSpPr txBox="1"/>
          <p:nvPr/>
        </p:nvSpPr>
        <p:spPr>
          <a:xfrm>
            <a:off x="8816151" y="3276071"/>
            <a:ext cx="2619978" cy="523220"/>
          </a:xfrm>
          <a:prstGeom prst="rect">
            <a:avLst/>
          </a:prstGeom>
          <a:noFill/>
        </p:spPr>
        <p:txBody>
          <a:bodyPr wrap="square" rtlCol="0">
            <a:spAutoFit/>
          </a:bodyPr>
          <a:lstStyle/>
          <a:p>
            <a:pPr algn="ctr"/>
            <a:r>
              <a:rPr lang="es-ES" sz="2800" dirty="0" smtClean="0">
                <a:solidFill>
                  <a:schemeClr val="bg1"/>
                </a:solidFill>
                <a:latin typeface="TT Commons Medium" panose="02000806030000020004" pitchFamily="2" charset="0"/>
              </a:rPr>
              <a:t>High tolerance</a:t>
            </a:r>
            <a:endParaRPr lang="es-ES" sz="2800" dirty="0">
              <a:solidFill>
                <a:schemeClr val="bg1"/>
              </a:solidFill>
              <a:latin typeface="TT Commons Medium" panose="02000806030000020004" pitchFamily="2" charset="0"/>
            </a:endParaRPr>
          </a:p>
        </p:txBody>
      </p:sp>
      <p:sp>
        <p:nvSpPr>
          <p:cNvPr id="19" name="CuadroTexto 18">
            <a:extLst>
              <a:ext uri="{FF2B5EF4-FFF2-40B4-BE49-F238E27FC236}">
                <a16:creationId xmlns:a16="http://schemas.microsoft.com/office/drawing/2014/main" id="{87484439-3C34-4C78-B822-1A865685052D}"/>
              </a:ext>
            </a:extLst>
          </p:cNvPr>
          <p:cNvSpPr txBox="1"/>
          <p:nvPr/>
        </p:nvSpPr>
        <p:spPr>
          <a:xfrm>
            <a:off x="338930" y="4443680"/>
            <a:ext cx="3263251" cy="1261243"/>
          </a:xfrm>
          <a:prstGeom prst="rect">
            <a:avLst/>
          </a:prstGeom>
          <a:solidFill>
            <a:schemeClr val="bg1"/>
          </a:solidFill>
        </p:spPr>
        <p:txBody>
          <a:bodyPr wrap="square" rtlCol="0">
            <a:spAutoFit/>
          </a:bodyPr>
          <a:lstStyle/>
          <a:p>
            <a:pPr>
              <a:lnSpc>
                <a:spcPct val="114000"/>
              </a:lnSpc>
            </a:pPr>
            <a:r>
              <a:rPr lang="es-ES" sz="1700" dirty="0">
                <a:latin typeface="TT Commons Light" panose="02000506030000020003" pitchFamily="50" charset="0"/>
              </a:rPr>
              <a:t>Nanometric vesicles inspired by natural cell communication to support targeted delivery of depigmenting actives.</a:t>
            </a:r>
            <a:endParaRPr lang="en-US" sz="1700" dirty="0">
              <a:latin typeface="TT Commons Light" panose="02000506030000020003" pitchFamily="50" charset="0"/>
            </a:endParaRPr>
          </a:p>
        </p:txBody>
      </p:sp>
      <p:sp>
        <p:nvSpPr>
          <p:cNvPr id="39" name="Shape 5"/>
          <p:cNvSpPr/>
          <p:nvPr/>
        </p:nvSpPr>
        <p:spPr>
          <a:xfrm>
            <a:off x="4401301" y="4316679"/>
            <a:ext cx="3388364" cy="1514225"/>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40" name="CuadroTexto 39">
            <a:extLst>
              <a:ext uri="{FF2B5EF4-FFF2-40B4-BE49-F238E27FC236}">
                <a16:creationId xmlns:a16="http://schemas.microsoft.com/office/drawing/2014/main" id="{87484439-3C34-4C78-B822-1A865685052D}"/>
              </a:ext>
            </a:extLst>
          </p:cNvPr>
          <p:cNvSpPr txBox="1"/>
          <p:nvPr/>
        </p:nvSpPr>
        <p:spPr>
          <a:xfrm>
            <a:off x="4507070" y="4428440"/>
            <a:ext cx="3263251" cy="1355499"/>
          </a:xfrm>
          <a:prstGeom prst="rect">
            <a:avLst/>
          </a:prstGeom>
          <a:solidFill>
            <a:schemeClr val="bg1"/>
          </a:solidFill>
        </p:spPr>
        <p:txBody>
          <a:bodyPr wrap="square" rtlCol="0">
            <a:spAutoFit/>
          </a:bodyPr>
          <a:lstStyle/>
          <a:p>
            <a:pPr algn="just">
              <a:lnSpc>
                <a:spcPct val="114000"/>
              </a:lnSpc>
            </a:pPr>
            <a:r>
              <a:rPr lang="es-ES" dirty="0">
                <a:latin typeface="TT Commons Light" panose="02000506030000020003" pitchFamily="50" charset="0"/>
              </a:rPr>
              <a:t>Helps modulate melanin production, its transfer and the signals associated with the inflammatory process.</a:t>
            </a:r>
            <a:endParaRPr lang="en-US" dirty="0">
              <a:latin typeface="TT Commons Light" panose="02000506030000020003" pitchFamily="50" charset="0"/>
            </a:endParaRPr>
          </a:p>
        </p:txBody>
      </p:sp>
      <p:sp>
        <p:nvSpPr>
          <p:cNvPr id="41" name="Shape 5"/>
          <p:cNvSpPr/>
          <p:nvPr/>
        </p:nvSpPr>
        <p:spPr>
          <a:xfrm>
            <a:off x="8455141" y="4324299"/>
            <a:ext cx="3388364" cy="1514225"/>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42" name="CuadroTexto 41">
            <a:extLst>
              <a:ext uri="{FF2B5EF4-FFF2-40B4-BE49-F238E27FC236}">
                <a16:creationId xmlns:a16="http://schemas.microsoft.com/office/drawing/2014/main" id="{87484439-3C34-4C78-B822-1A865685052D}"/>
              </a:ext>
            </a:extLst>
          </p:cNvPr>
          <p:cNvSpPr txBox="1"/>
          <p:nvPr/>
        </p:nvSpPr>
        <p:spPr>
          <a:xfrm>
            <a:off x="8560910" y="4443680"/>
            <a:ext cx="3263251" cy="1355499"/>
          </a:xfrm>
          <a:prstGeom prst="rect">
            <a:avLst/>
          </a:prstGeom>
          <a:solidFill>
            <a:schemeClr val="bg1"/>
          </a:solidFill>
        </p:spPr>
        <p:txBody>
          <a:bodyPr wrap="square" rtlCol="0">
            <a:spAutoFit/>
          </a:bodyPr>
          <a:lstStyle/>
          <a:p>
            <a:pPr algn="just">
              <a:lnSpc>
                <a:spcPct val="114000"/>
              </a:lnSpc>
            </a:pPr>
            <a:r>
              <a:rPr lang="es-ES" dirty="0">
                <a:latin typeface="TT Commons Light" panose="02000506030000020003" pitchFamily="50" charset="0"/>
              </a:rPr>
              <a:t>Designed for progressive incorporation, even in sensitive skin or skin undergoing intensive routines.</a:t>
            </a:r>
            <a:endParaRPr lang="en-US" dirty="0">
              <a:latin typeface="TT Commons Light" panose="02000506030000020003" pitchFamily="50" charset="0"/>
            </a:endParaRPr>
          </a:p>
        </p:txBody>
      </p:sp>
      <p:cxnSp>
        <p:nvCxnSpPr>
          <p:cNvPr id="26" name="Conector recto 25">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7"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New-generation intensive depigmentation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232472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Depigmenting system</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0" name="CuadroTexto 19">
            <a:extLst>
              <a:ext uri="{FF2B5EF4-FFF2-40B4-BE49-F238E27FC236}">
                <a16:creationId xmlns:a16="http://schemas.microsoft.com/office/drawing/2014/main" id="{87484439-3C34-4C78-B822-1A865685052D}"/>
              </a:ext>
            </a:extLst>
          </p:cNvPr>
          <p:cNvSpPr txBox="1"/>
          <p:nvPr/>
        </p:nvSpPr>
        <p:spPr>
          <a:xfrm>
            <a:off x="736598" y="1264685"/>
            <a:ext cx="9931402" cy="1277786"/>
          </a:xfrm>
          <a:prstGeom prst="rect">
            <a:avLst/>
          </a:prstGeom>
          <a:noFill/>
        </p:spPr>
        <p:txBody>
          <a:bodyPr wrap="square" rtlCol="0">
            <a:spAutoFit/>
          </a:bodyPr>
          <a:lstStyle/>
          <a:p>
            <a:pPr lvl="0">
              <a:lnSpc>
                <a:spcPct val="107000"/>
              </a:lnSpc>
              <a:spcAft>
                <a:spcPts val="800"/>
              </a:spcAft>
              <a:defRPr/>
            </a:pPr>
            <a:r>
              <a:rPr lang="es-ES" dirty="0">
                <a:latin typeface="TT Commons Light" panose="02000506030000020003" pitchFamily="50" charset="0"/>
              </a:rPr>
              <a:t>Hyperpigmentation involves much more than an overproduction of melanin. Based on the concept of the Depigmenting Triple Combo, or Renewed Kligman Triad, this system combines tyrosinase-inhibiting actives, exfoliating agents and inflammation-modulating ingredients to address pigmentation through its main biological pathways.</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cxnSp>
        <p:nvCxnSpPr>
          <p:cNvPr id="21" name="Conector recto 20">
            <a:extLst>
              <a:ext uri="{FF2B5EF4-FFF2-40B4-BE49-F238E27FC236}">
                <a16:creationId xmlns:a16="http://schemas.microsoft.com/office/drawing/2014/main" id="{C920C624-0D97-4DEE-8868-6D0E22427DD6}"/>
              </a:ext>
            </a:extLst>
          </p:cNvPr>
          <p:cNvCxnSpPr>
            <a:cxnSpLocks/>
          </p:cNvCxnSpPr>
          <p:nvPr/>
        </p:nvCxnSpPr>
        <p:spPr>
          <a:xfrm flipH="1" flipV="1">
            <a:off x="704850" y="1346378"/>
            <a:ext cx="2721" cy="1135561"/>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3086100" y="3157387"/>
            <a:ext cx="5048250" cy="542585"/>
          </a:xfrm>
          <a:prstGeom prst="rect">
            <a:avLst/>
          </a:prstGeom>
          <a:solidFill>
            <a:srgbClr val="9C272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Text 2">
            <a:extLst>
              <a:ext uri="{FF2B5EF4-FFF2-40B4-BE49-F238E27FC236}">
                <a16:creationId xmlns:a16="http://schemas.microsoft.com/office/drawing/2014/main" id="{52BDFA5D-0510-4A67-9659-96EB39F6D3B2}"/>
              </a:ext>
            </a:extLst>
          </p:cNvPr>
          <p:cNvSpPr/>
          <p:nvPr/>
        </p:nvSpPr>
        <p:spPr>
          <a:xfrm>
            <a:off x="2469933" y="4788350"/>
            <a:ext cx="1798520" cy="333375"/>
          </a:xfrm>
          <a:prstGeom prst="rect">
            <a:avLst/>
          </a:prstGeom>
          <a:noFill/>
          <a:ln/>
        </p:spPr>
        <p:txBody>
          <a:bodyPr vert="horz" wrap="square" lIns="0" tIns="0" rIns="0" bIns="0" rtlCol="0" anchor="ctr"/>
          <a:lstStyle/>
          <a:p>
            <a:pPr lvl="0">
              <a:defRPr/>
            </a:pPr>
            <a:r>
              <a:rPr lang="en-US" sz="1400" b="1" kern="0" spc="300" dirty="0" err="1" smtClean="0">
                <a:solidFill>
                  <a:srgbClr val="000000"/>
                </a:solidFill>
                <a:latin typeface="Bebas Neue Regular" panose="00000500000000000000" pitchFamily="50" charset="0"/>
                <a:ea typeface="Noto Sans SC" pitchFamily="34" charset="-122"/>
                <a:cs typeface="Noto Sans SC" pitchFamily="34" charset="-120"/>
              </a:rPr>
              <a:t>keratolytic</a:t>
            </a:r>
            <a:endParaRPr kumimoji="0" lang="en-US" sz="14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sp>
        <p:nvSpPr>
          <p:cNvPr id="28" name="Text 3">
            <a:extLst>
              <a:ext uri="{FF2B5EF4-FFF2-40B4-BE49-F238E27FC236}">
                <a16:creationId xmlns:a16="http://schemas.microsoft.com/office/drawing/2014/main" id="{D5D903D8-833B-4788-880E-54DBD7D9B55C}"/>
              </a:ext>
            </a:extLst>
          </p:cNvPr>
          <p:cNvSpPr/>
          <p:nvPr/>
        </p:nvSpPr>
        <p:spPr>
          <a:xfrm>
            <a:off x="2469933" y="5185225"/>
            <a:ext cx="2104611" cy="664658"/>
          </a:xfrm>
          <a:prstGeom prst="rect">
            <a:avLst/>
          </a:prstGeom>
          <a:noFill/>
          <a:ln/>
        </p:spPr>
        <p:txBody>
          <a:bodyPr vert="horz" wrap="square" lIns="0" tIns="0" rIns="0" bIns="0" rtlCol="0" anchor="ct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T Commons Light" panose="02000506030000020003" pitchFamily="50" charset="0"/>
                <a:ea typeface="Noto Sans SC" pitchFamily="34" charset="-122"/>
                <a:cs typeface="+mn-cs"/>
              </a:rPr>
              <a:t>Regulates intracellular redox balance</a:t>
            </a:r>
            <a:endParaRPr kumimoji="0" lang="en-US" sz="1600" b="0" i="0" u="none" strike="noStrike" kern="1200" cap="none" spc="0" normalizeH="0" baseline="0" noProof="0" dirty="0">
              <a:ln>
                <a:noFill/>
              </a:ln>
              <a:solidFill>
                <a:prstClr val="black"/>
              </a:solidFill>
              <a:effectLst/>
              <a:uLnTx/>
              <a:uFillTx/>
              <a:latin typeface="TT Commons Light" panose="02000506030000020003" pitchFamily="50" charset="0"/>
              <a:ea typeface="Noto Sans SC" pitchFamily="34" charset="-122"/>
              <a:cs typeface="+mn-cs"/>
            </a:endParaRPr>
          </a:p>
        </p:txBody>
      </p:sp>
      <p:sp>
        <p:nvSpPr>
          <p:cNvPr id="29" name="Text 4">
            <a:extLst>
              <a:ext uri="{FF2B5EF4-FFF2-40B4-BE49-F238E27FC236}">
                <a16:creationId xmlns:a16="http://schemas.microsoft.com/office/drawing/2014/main" id="{794A2A56-8E41-45CF-A078-BBE7A5BEE5E3}"/>
              </a:ext>
            </a:extLst>
          </p:cNvPr>
          <p:cNvSpPr/>
          <p:nvPr/>
        </p:nvSpPr>
        <p:spPr>
          <a:xfrm>
            <a:off x="4785582" y="4795556"/>
            <a:ext cx="1861487" cy="333375"/>
          </a:xfrm>
          <a:prstGeom prst="rect">
            <a:avLst/>
          </a:prstGeom>
          <a:noFill/>
          <a:ln/>
        </p:spPr>
        <p:txBody>
          <a:bodyPr vert="horz" wrap="square" lIns="0" tIns="0" rIns="0" bIns="0" rtlCol="0" anchor="ctr"/>
          <a:lstStyle/>
          <a:p>
            <a:pPr lvl="0">
              <a:defRPr/>
            </a:pPr>
            <a:r>
              <a:rPr lang="en-US" sz="1400" b="1" kern="0" spc="300" dirty="0" err="1" smtClean="0">
                <a:solidFill>
                  <a:srgbClr val="000000"/>
                </a:solidFill>
                <a:latin typeface="Bebas Neue Regular" panose="00000500000000000000" pitchFamily="50" charset="0"/>
                <a:ea typeface="Noto Sans SC" pitchFamily="34" charset="-122"/>
                <a:cs typeface="Noto Sans SC" pitchFamily="34" charset="-120"/>
              </a:rPr>
              <a:t>Tyrosinase inhibitor</a:t>
            </a:r>
            <a:endParaRPr kumimoji="0" lang="en-US" sz="14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sp>
        <p:nvSpPr>
          <p:cNvPr id="30" name="Text 5">
            <a:extLst>
              <a:ext uri="{FF2B5EF4-FFF2-40B4-BE49-F238E27FC236}">
                <a16:creationId xmlns:a16="http://schemas.microsoft.com/office/drawing/2014/main" id="{FE774801-9792-444D-A252-9335115C08DB}"/>
              </a:ext>
            </a:extLst>
          </p:cNvPr>
          <p:cNvSpPr/>
          <p:nvPr/>
        </p:nvSpPr>
        <p:spPr>
          <a:xfrm>
            <a:off x="4785583" y="5355245"/>
            <a:ext cx="2104611" cy="548580"/>
          </a:xfrm>
          <a:prstGeom prst="rect">
            <a:avLst/>
          </a:prstGeom>
          <a:noFill/>
          <a:ln/>
        </p:spPr>
        <p:txBody>
          <a:bodyPr vert="horz" wrap="square" lIns="0" tIns="0" rIns="0" bIns="0" rtlCol="0" anchor="ct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TT Commons Light" panose="02000506030000020003" pitchFamily="50" charset="0"/>
                <a:ea typeface="Noto Sans SC" pitchFamily="34" charset="-122"/>
                <a:cs typeface="+mn-cs"/>
              </a:rPr>
              <a:t>Enhanced absorption through the stratum corneum</a:t>
            </a:r>
            <a:endParaRPr kumimoji="0" lang="en-US" sz="1600" b="0" i="0" u="none" strike="noStrike" kern="1200" cap="none" spc="0" normalizeH="0" baseline="0" noProof="0" dirty="0" smtClean="0">
              <a:ln>
                <a:noFill/>
              </a:ln>
              <a:solidFill>
                <a:prstClr val="black"/>
              </a:solidFill>
              <a:effectLst/>
              <a:uLnTx/>
              <a:uFillTx/>
              <a:latin typeface="TT Commons Light" panose="02000506030000020003" pitchFamily="50" charset="0"/>
              <a:ea typeface="Noto Sans SC" pitchFamily="34" charset="-122"/>
              <a:cs typeface="+mn-cs"/>
            </a:endParaRPr>
          </a:p>
          <a:p>
            <a:pPr marL="0" marR="0" lvl="0" indent="0" algn="l" defTabSz="914400" rtl="0" eaLnBrk="1" fontAlgn="auto" latinLnBrk="0" hangingPunct="1">
              <a:lnSpc>
                <a:spcPts val="216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T Commons Light" panose="02000506030000020003" pitchFamily="50" charset="0"/>
              <a:ea typeface="Noto Sans SC" pitchFamily="34" charset="-122"/>
              <a:cs typeface="+mn-cs"/>
            </a:endParaRPr>
          </a:p>
        </p:txBody>
      </p:sp>
      <p:sp>
        <p:nvSpPr>
          <p:cNvPr id="31" name="Text 6">
            <a:extLst>
              <a:ext uri="{FF2B5EF4-FFF2-40B4-BE49-F238E27FC236}">
                <a16:creationId xmlns:a16="http://schemas.microsoft.com/office/drawing/2014/main" id="{51155879-37CC-4D8B-9B4E-04A81711EAB6}"/>
              </a:ext>
            </a:extLst>
          </p:cNvPr>
          <p:cNvSpPr/>
          <p:nvPr/>
        </p:nvSpPr>
        <p:spPr>
          <a:xfrm>
            <a:off x="7106707" y="4800875"/>
            <a:ext cx="1920240" cy="333375"/>
          </a:xfrm>
          <a:prstGeom prst="rect">
            <a:avLst/>
          </a:prstGeom>
          <a:noFill/>
          <a:ln/>
        </p:spPr>
        <p:txBody>
          <a:bodyPr vert="horz" wrap="square" lIns="0" tIns="0" rIns="0" bIns="0" rtlCol="0" anchor="ctr"/>
          <a:lstStyle/>
          <a:p>
            <a:pPr lvl="0">
              <a:defRPr/>
            </a:pPr>
            <a:r>
              <a:rPr lang="en-US" sz="1400" b="1" kern="0" spc="300" dirty="0" err="1" smtClean="0">
                <a:solidFill>
                  <a:srgbClr val="000000"/>
                </a:solidFill>
                <a:latin typeface="Bebas Neue Regular" panose="00000500000000000000" pitchFamily="50" charset="0"/>
                <a:ea typeface="Noto Sans SC" pitchFamily="34" charset="-122"/>
                <a:cs typeface="Noto Sans SC" pitchFamily="34" charset="-120"/>
              </a:rPr>
              <a:t>Anti-inflammatory</a:t>
            </a:r>
            <a:endParaRPr kumimoji="0" lang="en-US" sz="14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sp>
        <p:nvSpPr>
          <p:cNvPr id="32" name="Text 7">
            <a:extLst>
              <a:ext uri="{FF2B5EF4-FFF2-40B4-BE49-F238E27FC236}">
                <a16:creationId xmlns:a16="http://schemas.microsoft.com/office/drawing/2014/main" id="{FF36ABCF-FE3A-48A5-B4A7-CE4CA2D381BD}"/>
              </a:ext>
            </a:extLst>
          </p:cNvPr>
          <p:cNvSpPr/>
          <p:nvPr/>
        </p:nvSpPr>
        <p:spPr>
          <a:xfrm>
            <a:off x="7137400" y="5338765"/>
            <a:ext cx="1987773" cy="548580"/>
          </a:xfrm>
          <a:prstGeom prst="rect">
            <a:avLst/>
          </a:prstGeom>
          <a:noFill/>
          <a:ln/>
        </p:spPr>
        <p:txBody>
          <a:bodyPr vert="horz" wrap="square" lIns="0" tIns="0" rIns="0" bIns="0" rtlCol="0" anchor="ct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TT Commons Light" panose="02000506030000020003" pitchFamily="50" charset="0"/>
                <a:ea typeface="Noto Sans SC" pitchFamily="34" charset="-122"/>
                <a:cs typeface="+mn-cs"/>
              </a:rPr>
              <a:t>Controlled-release profile for prolonged action</a:t>
            </a:r>
            <a:endParaRPr kumimoji="0" lang="en-US" sz="1600" b="0" i="0" u="none" strike="noStrike" kern="1200" cap="none" spc="0" normalizeH="0" baseline="0" noProof="0" dirty="0">
              <a:ln>
                <a:noFill/>
              </a:ln>
              <a:solidFill>
                <a:prstClr val="black"/>
              </a:solidFill>
              <a:effectLst/>
              <a:uLnTx/>
              <a:uFillTx/>
              <a:latin typeface="TT Commons Light" panose="02000506030000020003" pitchFamily="50" charset="0"/>
              <a:ea typeface="Noto Sans SC" pitchFamily="34" charset="-122"/>
              <a:cs typeface="+mn-cs"/>
            </a:endParaRPr>
          </a:p>
        </p:txBody>
      </p:sp>
      <p:sp>
        <p:nvSpPr>
          <p:cNvPr id="37" name="Text 1">
            <a:extLst>
              <a:ext uri="{FF2B5EF4-FFF2-40B4-BE49-F238E27FC236}">
                <a16:creationId xmlns:a16="http://schemas.microsoft.com/office/drawing/2014/main" id="{E0E1BCB1-DAC3-4BD4-B11B-73C5875890D0}"/>
              </a:ext>
            </a:extLst>
          </p:cNvPr>
          <p:cNvSpPr/>
          <p:nvPr/>
        </p:nvSpPr>
        <p:spPr>
          <a:xfrm>
            <a:off x="1888577" y="3229394"/>
            <a:ext cx="7490511" cy="419100"/>
          </a:xfrm>
          <a:prstGeom prst="rect">
            <a:avLst/>
          </a:prstGeom>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1" i="0" u="none" strike="noStrike" kern="0" cap="none" spc="600" normalizeH="0" baseline="0" noProof="0" dirty="0" err="1" smtClean="0">
                <a:ln>
                  <a:noFill/>
                </a:ln>
                <a:solidFill>
                  <a:schemeClr val="bg1"/>
                </a:solidFill>
                <a:effectLst/>
                <a:uLnTx/>
                <a:uFillTx/>
                <a:latin typeface="Bebas Neue Regular" panose="00000500000000000000" pitchFamily="50" charset="0"/>
                <a:ea typeface="Noto Sans SC" pitchFamily="34" charset="-122"/>
                <a:cs typeface="Noto Sans SC" pitchFamily="34" charset="-120"/>
              </a:rPr>
              <a:t>Renewed Kligman triad</a:t>
            </a:r>
            <a:endParaRPr kumimoji="0" lang="en-US" sz="2250" b="0" i="0" u="none" strike="noStrike" kern="1200" cap="none" spc="600" normalizeH="0" baseline="0" noProof="0" dirty="0">
              <a:ln>
                <a:noFill/>
              </a:ln>
              <a:solidFill>
                <a:schemeClr val="bg1"/>
              </a:solidFill>
              <a:effectLst/>
              <a:uLnTx/>
              <a:uFillTx/>
              <a:latin typeface="Bebas Neue Regular" panose="00000500000000000000" pitchFamily="50" charset="0"/>
            </a:endParaRPr>
          </a:p>
        </p:txBody>
      </p:sp>
      <p:sp>
        <p:nvSpPr>
          <p:cNvPr id="38" name="Rectángulo 37"/>
          <p:cNvSpPr/>
          <p:nvPr/>
        </p:nvSpPr>
        <p:spPr>
          <a:xfrm>
            <a:off x="2149014" y="3699971"/>
            <a:ext cx="7172155" cy="2526203"/>
          </a:xfrm>
          <a:prstGeom prst="rect">
            <a:avLst/>
          </a:prstGeom>
          <a:noFill/>
          <a:ln>
            <a:solidFill>
              <a:srgbClr val="9C2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444" y="4038285"/>
            <a:ext cx="1106542" cy="52049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1743" y="3950294"/>
            <a:ext cx="776955" cy="624514"/>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1322" y="3621421"/>
            <a:ext cx="2115521" cy="1410347"/>
          </a:xfrm>
          <a:prstGeom prst="rect">
            <a:avLst/>
          </a:prstGeom>
        </p:spPr>
      </p:pic>
      <p:cxnSp>
        <p:nvCxnSpPr>
          <p:cNvPr id="22" name="Conector recto 21">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4"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Targeting multiple pathways</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948328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p:cNvCxnSpPr>
            <a:stCxn id="4" idx="3"/>
          </p:cNvCxnSpPr>
          <p:nvPr/>
        </p:nvCxnSpPr>
        <p:spPr>
          <a:xfrm>
            <a:off x="3854010" y="3949294"/>
            <a:ext cx="1764723" cy="406"/>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34" name="Rectángulo 33"/>
          <p:cNvSpPr/>
          <p:nvPr/>
        </p:nvSpPr>
        <p:spPr>
          <a:xfrm>
            <a:off x="4733925" y="2913942"/>
            <a:ext cx="2956362" cy="2094380"/>
          </a:xfrm>
          <a:prstGeom prst="rect">
            <a:avLst/>
          </a:prstGeom>
          <a:solidFill>
            <a:schemeClr val="bg1"/>
          </a:solidFill>
          <a:ln>
            <a:solidFill>
              <a:srgbClr val="9C2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p:cNvSpPr/>
          <p:nvPr/>
        </p:nvSpPr>
        <p:spPr>
          <a:xfrm>
            <a:off x="-240631" y="5436595"/>
            <a:ext cx="9170570" cy="601004"/>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520260" y="2854706"/>
            <a:ext cx="3333750" cy="2189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8929939" y="1059628"/>
            <a:ext cx="3187066" cy="568594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320" y="1114490"/>
            <a:ext cx="3205680" cy="5743510"/>
          </a:xfrm>
          <a:prstGeom prst="rect">
            <a:avLst/>
          </a:prstGeom>
        </p:spPr>
      </p:pic>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err="1" smtClean="0">
                <a:ln>
                  <a:noFill/>
                </a:ln>
                <a:solidFill>
                  <a:prstClr val="black"/>
                </a:solidFill>
                <a:effectLst/>
                <a:uLnTx/>
                <a:uFillTx/>
                <a:latin typeface="Bebas Neue Regular" panose="00000500000000000000" pitchFamily="50" charset="0"/>
                <a:ea typeface="+mj-ea"/>
                <a:cs typeface="+mj-cs"/>
              </a:rPr>
              <a:t>TXA EXO Serum DP3</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cxnSp>
        <p:nvCxnSpPr>
          <p:cNvPr id="20" name="Conector recto 19">
            <a:extLst>
              <a:ext uri="{FF2B5EF4-FFF2-40B4-BE49-F238E27FC236}">
                <a16:creationId xmlns:a16="http://schemas.microsoft.com/office/drawing/2014/main" id="{C0F78FD6-94EA-44D1-AD2E-F0DBF641453B}"/>
              </a:ext>
            </a:extLst>
          </p:cNvPr>
          <p:cNvCxnSpPr>
            <a:cxnSpLocks/>
          </p:cNvCxnSpPr>
          <p:nvPr/>
        </p:nvCxnSpPr>
        <p:spPr>
          <a:xfrm flipH="1" flipV="1">
            <a:off x="711200" y="1313001"/>
            <a:ext cx="3908" cy="120895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F8615D83-B617-4807-AC7E-A30FB6A9F5CF}"/>
              </a:ext>
            </a:extLst>
          </p:cNvPr>
          <p:cNvSpPr txBox="1"/>
          <p:nvPr/>
        </p:nvSpPr>
        <p:spPr>
          <a:xfrm>
            <a:off x="736598" y="1264685"/>
            <a:ext cx="7103293" cy="1277786"/>
          </a:xfrm>
          <a:prstGeom prst="rect">
            <a:avLst/>
          </a:prstGeom>
          <a:noFill/>
        </p:spPr>
        <p:txBody>
          <a:bodyPr wrap="square" rtlCol="0">
            <a:spAutoFit/>
          </a:bodyPr>
          <a:lstStyle/>
          <a:p>
            <a:pPr lvl="0">
              <a:lnSpc>
                <a:spcPct val="107000"/>
              </a:lnSpc>
              <a:spcAft>
                <a:spcPts val="800"/>
              </a:spcAft>
              <a:defRPr/>
            </a:pPr>
            <a:r>
              <a:rPr lang="es-ES" dirty="0">
                <a:latin typeface="TT Commons Light" panose="02000506030000020003" pitchFamily="50" charset="0"/>
              </a:rPr>
              <a:t>TXA EXO Serum DP3 is the technological evolution of Despigmen P3: a pharmaceutical-laboratory serum that combines actives encapsulated in biomimetic exosome technology with supportive liposomal actives to address visible dark spots and uneven tone through a more precise strategy.</a:t>
            </a:r>
            <a:endParaRPr kumimoji="0" lang="es-ES" sz="18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pic>
        <p:nvPicPr>
          <p:cNvPr id="24" name="Image 4" descr="preencoded.png">
            <a:extLst>
              <a:ext uri="{FF2B5EF4-FFF2-40B4-BE49-F238E27FC236}">
                <a16:creationId xmlns:a16="http://schemas.microsoft.com/office/drawing/2014/main" id="{3C569E5E-4FB9-44F3-B2A0-FD6DFC9BCF49}"/>
              </a:ext>
            </a:extLst>
          </p:cNvPr>
          <p:cNvPicPr>
            <a:picLocks noChangeAspect="1"/>
          </p:cNvPicPr>
          <p:nvPr/>
        </p:nvPicPr>
        <p:blipFill>
          <a:blip r:embed="rId5"/>
          <a:stretch>
            <a:fillRect/>
          </a:stretch>
        </p:blipFill>
        <p:spPr>
          <a:xfrm>
            <a:off x="786059" y="3066760"/>
            <a:ext cx="342900" cy="342900"/>
          </a:xfrm>
          <a:prstGeom prst="rect">
            <a:avLst/>
          </a:prstGeom>
        </p:spPr>
      </p:pic>
      <p:sp>
        <p:nvSpPr>
          <p:cNvPr id="25" name="Text 2">
            <a:extLst>
              <a:ext uri="{FF2B5EF4-FFF2-40B4-BE49-F238E27FC236}">
                <a16:creationId xmlns:a16="http://schemas.microsoft.com/office/drawing/2014/main" id="{7265D01F-1F66-41BA-ABBC-5762DAEF27BE}"/>
              </a:ext>
            </a:extLst>
          </p:cNvPr>
          <p:cNvSpPr/>
          <p:nvPr/>
        </p:nvSpPr>
        <p:spPr>
          <a:xfrm>
            <a:off x="1347735" y="3076285"/>
            <a:ext cx="1747890" cy="333375"/>
          </a:xfrm>
          <a:prstGeom prst="rect">
            <a:avLst/>
          </a:prstGeom>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300" normalizeH="0" baseline="0" noProof="0" dirty="0" smtClean="0">
                <a:ln>
                  <a:noFill/>
                </a:ln>
                <a:solidFill>
                  <a:srgbClr val="000000"/>
                </a:solidFill>
                <a:effectLst/>
                <a:uLnTx/>
                <a:uFillTx/>
                <a:latin typeface="Bebas Neue Regular" panose="00000500000000000000" pitchFamily="50" charset="0"/>
                <a:ea typeface="Noto Sans SC" pitchFamily="34" charset="-122"/>
                <a:cs typeface="Noto Sans SC" pitchFamily="34" charset="-120"/>
              </a:rPr>
              <a:t>THE CHALLENGE</a:t>
            </a:r>
            <a:endParaRPr kumimoji="0" lang="en-US" sz="1800" b="0" i="0" u="none" strike="noStrike" kern="1200" cap="none" spc="300" normalizeH="0" baseline="0" noProof="0" dirty="0">
              <a:ln>
                <a:noFill/>
              </a:ln>
              <a:solidFill>
                <a:prstClr val="black"/>
              </a:solidFill>
              <a:effectLst/>
              <a:uLnTx/>
              <a:uFillTx/>
              <a:latin typeface="Bebas Neue Regular" panose="00000500000000000000" pitchFamily="50" charset="0"/>
            </a:endParaRPr>
          </a:p>
        </p:txBody>
      </p:sp>
      <p:sp>
        <p:nvSpPr>
          <p:cNvPr id="26" name="Text 3">
            <a:extLst>
              <a:ext uri="{FF2B5EF4-FFF2-40B4-BE49-F238E27FC236}">
                <a16:creationId xmlns:a16="http://schemas.microsoft.com/office/drawing/2014/main" id="{98D458FE-9A96-4BEF-A1B7-38280DEAC0A6}"/>
              </a:ext>
            </a:extLst>
          </p:cNvPr>
          <p:cNvSpPr/>
          <p:nvPr/>
        </p:nvSpPr>
        <p:spPr>
          <a:xfrm>
            <a:off x="736598" y="3638446"/>
            <a:ext cx="2920901" cy="1278281"/>
          </a:xfrm>
          <a:prstGeom prst="rect">
            <a:avLst/>
          </a:prstGeom>
          <a:noFill/>
          <a:ln/>
        </p:spPr>
        <p:txBody>
          <a:bodyPr vert="horz" wrap="square" lIns="0" tIns="0" rIns="0" bIns="0" rtlCol="0" anchor="ctr"/>
          <a:lstStyle/>
          <a:p>
            <a:pPr lvl="0">
              <a:lnSpc>
                <a:spcPts val="2160"/>
              </a:lnSpc>
              <a:defRPr/>
            </a:pPr>
            <a:r>
              <a:rPr lang="es-ES" sz="1600" b="1" dirty="0">
                <a:latin typeface="TT Commons Light" panose="02000506030000020003" pitchFamily="50" charset="0"/>
              </a:rPr>
              <a:t>Persistent </a:t>
            </a:r>
            <a:r>
              <a:rPr lang="es-ES" sz="1600" b="1" dirty="0" err="1">
                <a:latin typeface="TT Commons Light" panose="02000506030000020003" pitchFamily="50" charset="0"/>
              </a:rPr>
              <a:t>dark</a:t>
            </a:r>
            <a:r>
              <a:rPr lang="es-ES" sz="1600" b="1" dirty="0">
                <a:latin typeface="TT Commons Light" panose="02000506030000020003" pitchFamily="50" charset="0"/>
              </a:rPr>
              <a:t> </a:t>
            </a:r>
            <a:r>
              <a:rPr lang="es-ES" sz="1600" b="1" dirty="0" smtClean="0">
                <a:latin typeface="TT Commons Light" panose="02000506030000020003" pitchFamily="50" charset="0"/>
              </a:rPr>
              <a:t>spots</a:t>
            </a:r>
          </a:p>
          <a:p>
            <a:pPr lvl="0">
              <a:lnSpc>
                <a:spcPts val="2160"/>
              </a:lnSpc>
              <a:defRPr/>
            </a:pPr>
            <a:r>
              <a:rPr lang="es-ES" sz="1600" dirty="0" err="1" smtClean="0">
                <a:latin typeface="TT Commons Light" panose="02000506030000020003" pitchFamily="50" charset="0"/>
              </a:rPr>
              <a:t>Uneven</a:t>
            </a:r>
            <a:r>
              <a:rPr lang="es-ES" sz="1600" dirty="0" smtClean="0">
                <a:latin typeface="TT Commons Light" panose="02000506030000020003" pitchFamily="50" charset="0"/>
              </a:rPr>
              <a:t> </a:t>
            </a:r>
            <a:r>
              <a:rPr lang="es-ES" sz="1600" dirty="0">
                <a:latin typeface="TT Commons Light" panose="02000506030000020003" pitchFamily="50" charset="0"/>
              </a:rPr>
              <a:t>tone requires more than radiance: it needs action on different phases of the pigmentation process</a:t>
            </a:r>
            <a:br>
              <a:rPr lang="es-ES" sz="1600" dirty="0">
                <a:latin typeface="TT Commons Light" panose="02000506030000020003" pitchFamily="50" charset="0"/>
              </a:rPr>
            </a:br>
            <a:endParaRPr kumimoji="0" lang="en-US" sz="16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sp>
        <p:nvSpPr>
          <p:cNvPr id="35" name="Text 2">
            <a:extLst>
              <a:ext uri="{FF2B5EF4-FFF2-40B4-BE49-F238E27FC236}">
                <a16:creationId xmlns:a16="http://schemas.microsoft.com/office/drawing/2014/main" id="{5BEC889D-D8C7-4C96-8F6D-2465C4460739}"/>
              </a:ext>
            </a:extLst>
          </p:cNvPr>
          <p:cNvSpPr/>
          <p:nvPr/>
        </p:nvSpPr>
        <p:spPr>
          <a:xfrm>
            <a:off x="943168" y="5582818"/>
            <a:ext cx="7478634" cy="313063"/>
          </a:xfrm>
          <a:prstGeom prst="rect">
            <a:avLst/>
          </a:prstGeom>
          <a:noFill/>
          <a:ln/>
        </p:spPr>
        <p:txBody>
          <a:bodyPr vert="horz" wrap="square" lIns="0" tIns="0" rIns="0" bIns="0" rtlCol="0" anchor="ctr"/>
          <a:lstStyle/>
          <a:p>
            <a:pPr lvl="0">
              <a:defRPr/>
            </a:pPr>
            <a:r>
              <a:rPr kumimoji="0" lang="en-US" sz="1600" i="0" u="none" strike="noStrike" kern="0" cap="none" spc="60" normalizeH="0" baseline="0" noProof="0" dirty="0" smtClean="0">
                <a:ln>
                  <a:noFill/>
                </a:ln>
                <a:solidFill>
                  <a:schemeClr val="bg1"/>
                </a:solidFill>
                <a:effectLst/>
                <a:uLnTx/>
                <a:uFillTx/>
                <a:latin typeface="TT Commons DemiBold" panose="02000506030000020004" pitchFamily="50" charset="0"/>
                <a:ea typeface="Noto Sans SC" pitchFamily="34" charset="-122"/>
                <a:cs typeface="Noto Sans SC" pitchFamily="34" charset="-120"/>
              </a:rPr>
              <a:t>THE FORMULA: FOUR DEPIGMENTING ACTIVES IN BIOMIMETIC EXOSOMES</a:t>
            </a:r>
            <a:endParaRPr kumimoji="0" lang="en-US" sz="1600" b="0" i="0" u="none" strike="noStrike" kern="1200" cap="none" spc="0" normalizeH="0" baseline="0" noProof="0" dirty="0">
              <a:ln>
                <a:noFill/>
              </a:ln>
              <a:solidFill>
                <a:schemeClr val="bg1"/>
              </a:solidFill>
              <a:effectLst/>
              <a:uLnTx/>
              <a:uFillTx/>
              <a:latin typeface="TT Commons Light" panose="02000506030000020003" pitchFamily="50" charset="0"/>
            </a:endParaRPr>
          </a:p>
        </p:txBody>
      </p:sp>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19" y="5514989"/>
            <a:ext cx="486872" cy="447971"/>
          </a:xfrm>
          <a:prstGeom prst="rect">
            <a:avLst/>
          </a:prstGeom>
        </p:spPr>
      </p:pic>
      <p:sp>
        <p:nvSpPr>
          <p:cNvPr id="31" name="Text 3">
            <a:extLst>
              <a:ext uri="{FF2B5EF4-FFF2-40B4-BE49-F238E27FC236}">
                <a16:creationId xmlns:a16="http://schemas.microsoft.com/office/drawing/2014/main" id="{98D458FE-9A96-4BEF-A1B7-38280DEAC0A6}"/>
              </a:ext>
            </a:extLst>
          </p:cNvPr>
          <p:cNvSpPr/>
          <p:nvPr/>
        </p:nvSpPr>
        <p:spPr>
          <a:xfrm>
            <a:off x="4919994" y="3412407"/>
            <a:ext cx="2618853" cy="1922523"/>
          </a:xfrm>
          <a:prstGeom prst="rect">
            <a:avLst/>
          </a:prstGeom>
          <a:noFill/>
          <a:ln/>
        </p:spPr>
        <p:txBody>
          <a:bodyPr vert="horz" wrap="square" lIns="0" tIns="0" rIns="0" bIns="0" rtlCol="0" anchor="ctr"/>
          <a:lstStyle/>
          <a:p>
            <a:pPr lvl="0">
              <a:lnSpc>
                <a:spcPts val="2160"/>
              </a:lnSpc>
              <a:defRPr/>
            </a:pPr>
            <a:r>
              <a:rPr lang="es-ES" sz="1600" b="1" dirty="0" err="1">
                <a:latin typeface="TT Commons Light" panose="02000506030000020003" pitchFamily="50" charset="0"/>
              </a:rPr>
              <a:t>Better-delivered</a:t>
            </a:r>
            <a:r>
              <a:rPr lang="es-ES" sz="1600" b="1" dirty="0">
                <a:latin typeface="TT Commons Light" panose="02000506030000020003" pitchFamily="50" charset="0"/>
              </a:rPr>
              <a:t> </a:t>
            </a:r>
            <a:r>
              <a:rPr lang="es-ES" sz="1600" b="1" dirty="0" smtClean="0">
                <a:latin typeface="TT Commons Light" panose="02000506030000020003" pitchFamily="50" charset="0"/>
              </a:rPr>
              <a:t>actives</a:t>
            </a:r>
          </a:p>
          <a:p>
            <a:pPr lvl="0">
              <a:lnSpc>
                <a:spcPts val="2160"/>
              </a:lnSpc>
              <a:defRPr/>
            </a:pPr>
            <a:r>
              <a:rPr lang="es-ES" sz="1600" dirty="0" err="1" smtClean="0">
                <a:latin typeface="TT Commons Light" panose="02000506030000020003" pitchFamily="50" charset="0"/>
              </a:rPr>
              <a:t>Tranexamic</a:t>
            </a:r>
            <a:r>
              <a:rPr lang="es-ES" sz="1600" dirty="0" smtClean="0">
                <a:latin typeface="TT Commons Light" panose="02000506030000020003" pitchFamily="50" charset="0"/>
              </a:rPr>
              <a:t> </a:t>
            </a:r>
            <a:r>
              <a:rPr lang="es-ES" sz="1600" dirty="0">
                <a:latin typeface="TT Commons Light" panose="02000506030000020003" pitchFamily="50" charset="0"/>
              </a:rPr>
              <a:t>acid, kojic acid, niacinamide and licorice extract encapsulated in biomimetic exosome technology</a:t>
            </a:r>
            <a:br>
              <a:rPr lang="es-ES" sz="1600" dirty="0">
                <a:latin typeface="TT Commons Light" panose="02000506030000020003" pitchFamily="50" charset="0"/>
              </a:rPr>
            </a:br>
            <a:endParaRPr kumimoji="0" lang="en-US" sz="1600" b="0" i="0" u="none" strike="noStrike" kern="1200" cap="none" spc="0" normalizeH="0" baseline="0" noProof="0" dirty="0">
              <a:ln>
                <a:noFill/>
              </a:ln>
              <a:solidFill>
                <a:prstClr val="black"/>
              </a:solidFill>
              <a:effectLst/>
              <a:uLnTx/>
              <a:uFillTx/>
              <a:latin typeface="TT Commons Light" panose="02000506030000020003" pitchFamily="50" charset="0"/>
            </a:endParaRPr>
          </a:p>
        </p:txBody>
      </p:sp>
      <p:sp>
        <p:nvSpPr>
          <p:cNvPr id="28" name="Text 6">
            <a:extLst>
              <a:ext uri="{FF2B5EF4-FFF2-40B4-BE49-F238E27FC236}">
                <a16:creationId xmlns:a16="http://schemas.microsoft.com/office/drawing/2014/main" id="{5D5A3C1F-533C-4F62-8AFA-4EC0F6F77E07}"/>
              </a:ext>
            </a:extLst>
          </p:cNvPr>
          <p:cNvSpPr/>
          <p:nvPr/>
        </p:nvSpPr>
        <p:spPr>
          <a:xfrm>
            <a:off x="5698187" y="3060858"/>
            <a:ext cx="1544623" cy="333375"/>
          </a:xfrm>
          <a:prstGeom prst="rect">
            <a:avLst/>
          </a:prstGeom>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300" normalizeH="0" baseline="0" noProof="0" dirty="0" smtClean="0">
                <a:ln>
                  <a:noFill/>
                </a:ln>
                <a:solidFill>
                  <a:srgbClr val="9C2724"/>
                </a:solidFill>
                <a:effectLst/>
                <a:uLnTx/>
                <a:uFillTx/>
                <a:latin typeface="Bebas Neue Regular" panose="00000500000000000000" pitchFamily="50" charset="0"/>
                <a:ea typeface="Noto Sans SC" pitchFamily="34" charset="-122"/>
                <a:cs typeface="Noto Sans SC" pitchFamily="34" charset="-120"/>
              </a:rPr>
              <a:t>THE SOLUTION</a:t>
            </a:r>
            <a:endParaRPr kumimoji="0" lang="en-US" sz="1800" b="0" i="0" u="none" strike="noStrike" kern="1200" cap="none" spc="300" normalizeH="0" baseline="0" noProof="0" dirty="0">
              <a:ln>
                <a:noFill/>
              </a:ln>
              <a:solidFill>
                <a:srgbClr val="9C2724"/>
              </a:solidFill>
              <a:effectLst/>
              <a:uLnTx/>
              <a:uFillTx/>
              <a:latin typeface="Bebas Neue Regular" panose="00000500000000000000" pitchFamily="50" charset="0"/>
            </a:endParaRPr>
          </a:p>
        </p:txBody>
      </p:sp>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3210" y="2974343"/>
            <a:ext cx="515305" cy="515305"/>
          </a:xfrm>
          <a:prstGeom prst="rect">
            <a:avLst/>
          </a:prstGeom>
        </p:spPr>
      </p:pic>
      <p:cxnSp>
        <p:nvCxnSpPr>
          <p:cNvPr id="27" name="Conector recto 26">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9"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An advanced solution for hyperpigmentation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2711084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5910469"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err="1">
                <a:solidFill>
                  <a:prstClr val="black"/>
                </a:solidFill>
                <a:latin typeface="Bebas Neue Regular" panose="00000500000000000000" pitchFamily="50" charset="0"/>
              </a:rPr>
              <a:t>TXA EXO Serum DP3</a:t>
            </a: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1" name="CuadroTexto 20">
            <a:extLst>
              <a:ext uri="{FF2B5EF4-FFF2-40B4-BE49-F238E27FC236}">
                <a16:creationId xmlns:a16="http://schemas.microsoft.com/office/drawing/2014/main" id="{A7B059A1-C369-4C3D-927D-1435DF646A5D}"/>
              </a:ext>
            </a:extLst>
          </p:cNvPr>
          <p:cNvSpPr txBox="1"/>
          <p:nvPr/>
        </p:nvSpPr>
        <p:spPr>
          <a:xfrm>
            <a:off x="736598" y="1168429"/>
            <a:ext cx="10591802" cy="981423"/>
          </a:xfrm>
          <a:prstGeom prst="rect">
            <a:avLst/>
          </a:prstGeom>
          <a:noFill/>
        </p:spPr>
        <p:txBody>
          <a:bodyPr wrap="square" rtlCol="0">
            <a:spAutoFit/>
          </a:bodyPr>
          <a:lstStyle/>
          <a:p>
            <a:pPr lvl="0" algn="just">
              <a:lnSpc>
                <a:spcPct val="107000"/>
              </a:lnSpc>
              <a:spcAft>
                <a:spcPts val="800"/>
              </a:spcAft>
              <a:defRPr/>
            </a:pPr>
            <a:r>
              <a:rPr lang="es-ES" dirty="0">
                <a:latin typeface="TT Commons Light" panose="02000506030000020003" pitchFamily="50" charset="0"/>
              </a:rPr>
              <a:t>TXA EXO Serum DP3 delivers four depigmenting actives in biomimetic exosomes together with liposomal support actives for antioxidant support, visible renewal and hydration, to work on visible dark spots and uneven tone through a more complete and progressive strategy.</a:t>
            </a:r>
            <a:endParaRPr lang="es-ES" dirty="0">
              <a:solidFill>
                <a:prstClr val="black"/>
              </a:solidFill>
              <a:latin typeface="TT Commons Light" panose="02000506030000020003" pitchFamily="50" charset="0"/>
            </a:endParaRPr>
          </a:p>
        </p:txBody>
      </p:sp>
      <p:cxnSp>
        <p:nvCxnSpPr>
          <p:cNvPr id="35" name="Conector recto 34">
            <a:extLst>
              <a:ext uri="{FF2B5EF4-FFF2-40B4-BE49-F238E27FC236}">
                <a16:creationId xmlns:a16="http://schemas.microsoft.com/office/drawing/2014/main" id="{9DE43FCB-D507-4892-B026-6379BCB1F8DC}"/>
              </a:ext>
            </a:extLst>
          </p:cNvPr>
          <p:cNvCxnSpPr>
            <a:cxnSpLocks/>
          </p:cNvCxnSpPr>
          <p:nvPr/>
        </p:nvCxnSpPr>
        <p:spPr>
          <a:xfrm flipH="1" flipV="1">
            <a:off x="711201" y="1216746"/>
            <a:ext cx="8889" cy="892089"/>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54" name="Rectángulo 53"/>
          <p:cNvSpPr/>
          <p:nvPr/>
        </p:nvSpPr>
        <p:spPr>
          <a:xfrm>
            <a:off x="-17730" y="6502314"/>
            <a:ext cx="12209729" cy="392520"/>
          </a:xfrm>
          <a:prstGeom prst="rect">
            <a:avLst/>
          </a:prstGeom>
          <a:solidFill>
            <a:srgbClr val="9C272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CuadroTexto 54">
            <a:extLst>
              <a:ext uri="{FF2B5EF4-FFF2-40B4-BE49-F238E27FC236}">
                <a16:creationId xmlns:a16="http://schemas.microsoft.com/office/drawing/2014/main" id="{A7B059A1-C369-4C3D-927D-1435DF646A5D}"/>
              </a:ext>
            </a:extLst>
          </p:cNvPr>
          <p:cNvSpPr txBox="1"/>
          <p:nvPr/>
        </p:nvSpPr>
        <p:spPr>
          <a:xfrm>
            <a:off x="773006" y="6513161"/>
            <a:ext cx="11001848" cy="355803"/>
          </a:xfrm>
          <a:prstGeom prst="rect">
            <a:avLst/>
          </a:prstGeom>
          <a:noFill/>
        </p:spPr>
        <p:txBody>
          <a:bodyPr wrap="square" rtlCol="0">
            <a:spAutoFit/>
          </a:bodyPr>
          <a:lstStyle/>
          <a:p>
            <a:pPr lvl="0" algn="just">
              <a:lnSpc>
                <a:spcPct val="107000"/>
              </a:lnSpc>
              <a:spcAft>
                <a:spcPts val="800"/>
              </a:spcAft>
              <a:defRPr/>
            </a:pPr>
            <a:r>
              <a:rPr lang="es-ES" sz="1600" b="1" dirty="0">
                <a:solidFill>
                  <a:schemeClr val="bg1"/>
                </a:solidFill>
                <a:latin typeface="TT Commons Medium" panose="02000806030000020004" pitchFamily="2" charset="0"/>
              </a:rPr>
              <a:t>Four depigmenting actives delivered in biomimetic exosomes for a more targeted action on the pigmentation process</a:t>
            </a:r>
          </a:p>
        </p:txBody>
      </p:sp>
      <p:sp>
        <p:nvSpPr>
          <p:cNvPr id="74" name="Shape 5"/>
          <p:cNvSpPr/>
          <p:nvPr/>
        </p:nvSpPr>
        <p:spPr>
          <a:xfrm>
            <a:off x="623071" y="3003646"/>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75" name="Shape 6"/>
          <p:cNvSpPr/>
          <p:nvPr/>
        </p:nvSpPr>
        <p:spPr>
          <a:xfrm>
            <a:off x="630057" y="2954728"/>
            <a:ext cx="3381378" cy="45719"/>
          </a:xfrm>
          <a:prstGeom prst="rect">
            <a:avLst/>
          </a:prstGeom>
          <a:solidFill>
            <a:srgbClr val="990011"/>
          </a:solidFill>
          <a:ln w="12700">
            <a:solidFill>
              <a:srgbClr val="990011"/>
            </a:solidFill>
            <a:prstDash val="solid"/>
          </a:ln>
        </p:spPr>
        <p:txBody>
          <a:bodyPr/>
          <a:lstStyle/>
          <a:p>
            <a:endParaRPr/>
          </a:p>
        </p:txBody>
      </p:sp>
      <p:sp>
        <p:nvSpPr>
          <p:cNvPr id="76" name="Text 7"/>
          <p:cNvSpPr/>
          <p:nvPr/>
        </p:nvSpPr>
        <p:spPr>
          <a:xfrm>
            <a:off x="701813" y="2517827"/>
            <a:ext cx="3230879" cy="347472"/>
          </a:xfrm>
          <a:prstGeom prst="rect">
            <a:avLst/>
          </a:prstGeom>
          <a:noFill/>
          <a:ln/>
        </p:spPr>
        <p:txBody>
          <a:bodyPr wrap="square" lIns="0" tIns="0" rIns="0" bIns="0" rtlCol="0" anchor="ctr"/>
          <a:lstStyle/>
          <a:p>
            <a:pPr marL="0" indent="0">
              <a:buNone/>
            </a:pPr>
            <a:r>
              <a:rPr lang="en-US" sz="2000" kern="0" spc="600" dirty="0" smtClean="0">
                <a:solidFill>
                  <a:srgbClr val="990011"/>
                </a:solidFill>
                <a:latin typeface="Bebas Neue Regular" panose="00000500000000000000" pitchFamily="50" charset="0"/>
                <a:ea typeface="Calibri" pitchFamily="34" charset="-122"/>
                <a:cs typeface="Calibri" pitchFamily="34" charset="-120"/>
              </a:rPr>
              <a:t>TRANEXAMIC ACID</a:t>
            </a:r>
            <a:endParaRPr lang="en-US" sz="2000" spc="600" dirty="0">
              <a:latin typeface="Bebas Neue Regular" panose="00000500000000000000" pitchFamily="50" charset="0"/>
            </a:endParaRPr>
          </a:p>
        </p:txBody>
      </p:sp>
      <p:sp>
        <p:nvSpPr>
          <p:cNvPr id="78" name="CuadroTexto 77">
            <a:extLst>
              <a:ext uri="{FF2B5EF4-FFF2-40B4-BE49-F238E27FC236}">
                <a16:creationId xmlns:a16="http://schemas.microsoft.com/office/drawing/2014/main" id="{A7B059A1-C369-4C3D-927D-1435DF646A5D}"/>
              </a:ext>
            </a:extLst>
          </p:cNvPr>
          <p:cNvSpPr txBox="1"/>
          <p:nvPr/>
        </p:nvSpPr>
        <p:spPr>
          <a:xfrm>
            <a:off x="722641" y="3141993"/>
            <a:ext cx="3064472" cy="864467"/>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Helps modulate the pigmentation signal involved in visible dark spots and uneven tone.</a:t>
            </a:r>
            <a:endParaRPr lang="es-ES" sz="1600" dirty="0">
              <a:solidFill>
                <a:prstClr val="black"/>
              </a:solidFill>
              <a:latin typeface="TT Commons Light" panose="02000506030000020003" pitchFamily="50"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148" y="2954728"/>
            <a:ext cx="3090934" cy="3109897"/>
          </a:xfrm>
          <a:prstGeom prst="rect">
            <a:avLst/>
          </a:prstGeom>
        </p:spPr>
      </p:pic>
      <p:sp>
        <p:nvSpPr>
          <p:cNvPr id="95" name="Shape 5"/>
          <p:cNvSpPr/>
          <p:nvPr/>
        </p:nvSpPr>
        <p:spPr>
          <a:xfrm>
            <a:off x="630057" y="4978614"/>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96" name="Shape 6"/>
          <p:cNvSpPr/>
          <p:nvPr/>
        </p:nvSpPr>
        <p:spPr>
          <a:xfrm>
            <a:off x="637043" y="4929696"/>
            <a:ext cx="3381378" cy="45719"/>
          </a:xfrm>
          <a:prstGeom prst="rect">
            <a:avLst/>
          </a:prstGeom>
          <a:solidFill>
            <a:srgbClr val="990011"/>
          </a:solidFill>
          <a:ln w="12700">
            <a:solidFill>
              <a:srgbClr val="990011"/>
            </a:solidFill>
            <a:prstDash val="solid"/>
          </a:ln>
        </p:spPr>
        <p:txBody>
          <a:bodyPr/>
          <a:lstStyle/>
          <a:p>
            <a:endParaRPr/>
          </a:p>
        </p:txBody>
      </p:sp>
      <p:sp>
        <p:nvSpPr>
          <p:cNvPr id="97" name="Text 7"/>
          <p:cNvSpPr/>
          <p:nvPr/>
        </p:nvSpPr>
        <p:spPr>
          <a:xfrm>
            <a:off x="708799" y="4492795"/>
            <a:ext cx="3230879" cy="347472"/>
          </a:xfrm>
          <a:prstGeom prst="rect">
            <a:avLst/>
          </a:prstGeom>
          <a:noFill/>
          <a:ln/>
        </p:spPr>
        <p:txBody>
          <a:bodyPr wrap="square" lIns="0" tIns="0" rIns="0" bIns="0" rtlCol="0" anchor="ctr"/>
          <a:lstStyle/>
          <a:p>
            <a:pPr marL="0" indent="0">
              <a:buNone/>
            </a:pPr>
            <a:r>
              <a:rPr lang="en-US" sz="2000" kern="0" spc="600" dirty="0" smtClean="0">
                <a:solidFill>
                  <a:srgbClr val="990011"/>
                </a:solidFill>
                <a:latin typeface="Bebas Neue Regular" panose="00000500000000000000" pitchFamily="50" charset="0"/>
                <a:ea typeface="Calibri" pitchFamily="34" charset="-122"/>
                <a:cs typeface="Calibri" pitchFamily="34" charset="-120"/>
              </a:rPr>
              <a:t>NIACINAMIDE</a:t>
            </a:r>
            <a:endParaRPr lang="en-US" sz="2000" spc="600" dirty="0">
              <a:latin typeface="Bebas Neue Regular" panose="00000500000000000000" pitchFamily="50" charset="0"/>
            </a:endParaRPr>
          </a:p>
        </p:txBody>
      </p:sp>
      <p:sp>
        <p:nvSpPr>
          <p:cNvPr id="98" name="CuadroTexto 97">
            <a:extLst>
              <a:ext uri="{FF2B5EF4-FFF2-40B4-BE49-F238E27FC236}">
                <a16:creationId xmlns:a16="http://schemas.microsoft.com/office/drawing/2014/main" id="{A7B059A1-C369-4C3D-927D-1435DF646A5D}"/>
              </a:ext>
            </a:extLst>
          </p:cNvPr>
          <p:cNvSpPr txBox="1"/>
          <p:nvPr/>
        </p:nvSpPr>
        <p:spPr>
          <a:xfrm>
            <a:off x="729627" y="5116961"/>
            <a:ext cx="3064472" cy="864467"/>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Promotes a more even-looking tone and improves visible radiance.</a:t>
            </a:r>
            <a:endParaRPr lang="es-ES" sz="1600" dirty="0">
              <a:solidFill>
                <a:prstClr val="black"/>
              </a:solidFill>
              <a:latin typeface="TT Commons Light" panose="02000506030000020003" pitchFamily="50" charset="0"/>
            </a:endParaRPr>
          </a:p>
        </p:txBody>
      </p:sp>
      <p:sp>
        <p:nvSpPr>
          <p:cNvPr id="99" name="Shape 5"/>
          <p:cNvSpPr/>
          <p:nvPr/>
        </p:nvSpPr>
        <p:spPr>
          <a:xfrm>
            <a:off x="8097552" y="2980786"/>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100" name="Shape 6"/>
          <p:cNvSpPr/>
          <p:nvPr/>
        </p:nvSpPr>
        <p:spPr>
          <a:xfrm>
            <a:off x="8104538" y="2931868"/>
            <a:ext cx="3381378" cy="45719"/>
          </a:xfrm>
          <a:prstGeom prst="rect">
            <a:avLst/>
          </a:prstGeom>
          <a:solidFill>
            <a:srgbClr val="990011"/>
          </a:solidFill>
          <a:ln w="12700">
            <a:solidFill>
              <a:srgbClr val="990011"/>
            </a:solidFill>
            <a:prstDash val="solid"/>
          </a:ln>
        </p:spPr>
        <p:txBody>
          <a:bodyPr/>
          <a:lstStyle/>
          <a:p>
            <a:endParaRPr/>
          </a:p>
        </p:txBody>
      </p:sp>
      <p:sp>
        <p:nvSpPr>
          <p:cNvPr id="101" name="Text 7"/>
          <p:cNvSpPr/>
          <p:nvPr/>
        </p:nvSpPr>
        <p:spPr>
          <a:xfrm>
            <a:off x="8176294" y="2494967"/>
            <a:ext cx="3230879" cy="347472"/>
          </a:xfrm>
          <a:prstGeom prst="rect">
            <a:avLst/>
          </a:prstGeom>
          <a:noFill/>
          <a:ln/>
        </p:spPr>
        <p:txBody>
          <a:bodyPr wrap="square" lIns="0" tIns="0" rIns="0" bIns="0" rtlCol="0" anchor="ctr"/>
          <a:lstStyle/>
          <a:p>
            <a:pPr marL="0" indent="0">
              <a:buNone/>
            </a:pPr>
            <a:r>
              <a:rPr lang="en-US" sz="2000" kern="0" spc="600" dirty="0" smtClean="0">
                <a:solidFill>
                  <a:srgbClr val="990011"/>
                </a:solidFill>
                <a:latin typeface="Bebas Neue Regular" panose="00000500000000000000" pitchFamily="50" charset="0"/>
                <a:ea typeface="Calibri" pitchFamily="34" charset="-122"/>
                <a:cs typeface="Calibri" pitchFamily="34" charset="-120"/>
              </a:rPr>
              <a:t>KOJIC ACID</a:t>
            </a:r>
            <a:endParaRPr lang="en-US" sz="2000" spc="600" dirty="0">
              <a:latin typeface="Bebas Neue Regular" panose="00000500000000000000" pitchFamily="50" charset="0"/>
            </a:endParaRPr>
          </a:p>
        </p:txBody>
      </p:sp>
      <p:sp>
        <p:nvSpPr>
          <p:cNvPr id="102" name="CuadroTexto 101">
            <a:extLst>
              <a:ext uri="{FF2B5EF4-FFF2-40B4-BE49-F238E27FC236}">
                <a16:creationId xmlns:a16="http://schemas.microsoft.com/office/drawing/2014/main" id="{A7B059A1-C369-4C3D-927D-1435DF646A5D}"/>
              </a:ext>
            </a:extLst>
          </p:cNvPr>
          <p:cNvSpPr txBox="1"/>
          <p:nvPr/>
        </p:nvSpPr>
        <p:spPr>
          <a:xfrm>
            <a:off x="8197122" y="3119133"/>
            <a:ext cx="3064472" cy="864467"/>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Helps modulate melanin production and reinforces depigmenting action.</a:t>
            </a:r>
            <a:endParaRPr lang="es-ES" sz="1600" dirty="0">
              <a:solidFill>
                <a:prstClr val="black"/>
              </a:solidFill>
              <a:latin typeface="TT Commons Light" panose="02000506030000020003" pitchFamily="50" charset="0"/>
            </a:endParaRPr>
          </a:p>
        </p:txBody>
      </p:sp>
      <p:sp>
        <p:nvSpPr>
          <p:cNvPr id="103" name="Shape 5"/>
          <p:cNvSpPr/>
          <p:nvPr/>
        </p:nvSpPr>
        <p:spPr>
          <a:xfrm>
            <a:off x="8104538" y="4955754"/>
            <a:ext cx="3388364" cy="1121099"/>
          </a:xfrm>
          <a:prstGeom prst="rect">
            <a:avLst/>
          </a:prstGeom>
          <a:solidFill>
            <a:srgbClr val="FFFFFF"/>
          </a:solidFill>
          <a:ln w="8890">
            <a:solidFill>
              <a:srgbClr val="E8E3DC"/>
            </a:solidFill>
            <a:prstDash val="solid"/>
          </a:ln>
          <a:effectLst>
            <a:outerShdw blurRad="101600" dist="38100" dir="8100000" algn="bl" rotWithShape="0">
              <a:srgbClr val="000000">
                <a:alpha val="12000"/>
              </a:srgbClr>
            </a:outerShdw>
          </a:effectLst>
        </p:spPr>
        <p:txBody>
          <a:bodyPr/>
          <a:lstStyle/>
          <a:p>
            <a:endParaRPr/>
          </a:p>
        </p:txBody>
      </p:sp>
      <p:sp>
        <p:nvSpPr>
          <p:cNvPr id="104" name="Shape 6"/>
          <p:cNvSpPr/>
          <p:nvPr/>
        </p:nvSpPr>
        <p:spPr>
          <a:xfrm>
            <a:off x="8111524" y="4906836"/>
            <a:ext cx="3381378" cy="45719"/>
          </a:xfrm>
          <a:prstGeom prst="rect">
            <a:avLst/>
          </a:prstGeom>
          <a:solidFill>
            <a:srgbClr val="990011"/>
          </a:solidFill>
          <a:ln w="12700">
            <a:solidFill>
              <a:srgbClr val="990011"/>
            </a:solidFill>
            <a:prstDash val="solid"/>
          </a:ln>
        </p:spPr>
        <p:txBody>
          <a:bodyPr/>
          <a:lstStyle/>
          <a:p>
            <a:endParaRPr/>
          </a:p>
        </p:txBody>
      </p:sp>
      <p:sp>
        <p:nvSpPr>
          <p:cNvPr id="105" name="Text 7"/>
          <p:cNvSpPr/>
          <p:nvPr/>
        </p:nvSpPr>
        <p:spPr>
          <a:xfrm>
            <a:off x="8183280" y="4469935"/>
            <a:ext cx="3230879" cy="347472"/>
          </a:xfrm>
          <a:prstGeom prst="rect">
            <a:avLst/>
          </a:prstGeom>
          <a:noFill/>
          <a:ln/>
        </p:spPr>
        <p:txBody>
          <a:bodyPr wrap="square" lIns="0" tIns="0" rIns="0" bIns="0" rtlCol="0" anchor="ctr"/>
          <a:lstStyle/>
          <a:p>
            <a:pPr marL="0" indent="0">
              <a:buNone/>
            </a:pPr>
            <a:r>
              <a:rPr lang="en-US" sz="2000" kern="0" spc="600" dirty="0" smtClean="0">
                <a:solidFill>
                  <a:srgbClr val="990011"/>
                </a:solidFill>
                <a:latin typeface="Bebas Neue Regular" panose="00000500000000000000" pitchFamily="50" charset="0"/>
                <a:ea typeface="Calibri" pitchFamily="34" charset="-122"/>
                <a:cs typeface="Calibri" pitchFamily="34" charset="-120"/>
              </a:rPr>
              <a:t>LICORICE EXTRACT</a:t>
            </a:r>
            <a:endParaRPr lang="en-US" sz="2000" spc="600" dirty="0">
              <a:latin typeface="Bebas Neue Regular" panose="00000500000000000000" pitchFamily="50" charset="0"/>
            </a:endParaRPr>
          </a:p>
        </p:txBody>
      </p:sp>
      <p:sp>
        <p:nvSpPr>
          <p:cNvPr id="106" name="CuadroTexto 105">
            <a:extLst>
              <a:ext uri="{FF2B5EF4-FFF2-40B4-BE49-F238E27FC236}">
                <a16:creationId xmlns:a16="http://schemas.microsoft.com/office/drawing/2014/main" id="{A7B059A1-C369-4C3D-927D-1435DF646A5D}"/>
              </a:ext>
            </a:extLst>
          </p:cNvPr>
          <p:cNvSpPr txBox="1"/>
          <p:nvPr/>
        </p:nvSpPr>
        <p:spPr>
          <a:xfrm>
            <a:off x="8204108" y="5094101"/>
            <a:ext cx="3064472" cy="864467"/>
          </a:xfrm>
          <a:prstGeom prst="rect">
            <a:avLst/>
          </a:prstGeom>
          <a:noFill/>
        </p:spPr>
        <p:txBody>
          <a:bodyPr wrap="square" rtlCol="0">
            <a:spAutoFit/>
          </a:bodyPr>
          <a:lstStyle/>
          <a:p>
            <a:pPr lvl="0" algn="just">
              <a:lnSpc>
                <a:spcPct val="107000"/>
              </a:lnSpc>
              <a:spcAft>
                <a:spcPts val="800"/>
              </a:spcAft>
              <a:defRPr/>
            </a:pPr>
            <a:r>
              <a:rPr lang="es-ES" sz="1600" dirty="0">
                <a:latin typeface="TT Commons Light" panose="02000506030000020003" pitchFamily="50" charset="0"/>
              </a:rPr>
              <a:t>Botanical-origin depigmenting and soothing support. Suitable for sensitive skin.</a:t>
            </a:r>
            <a:endParaRPr lang="es-ES" sz="1600" dirty="0">
              <a:solidFill>
                <a:prstClr val="black"/>
              </a:solidFill>
              <a:latin typeface="TT Commons Light" panose="02000506030000020003" pitchFamily="50" charset="0"/>
            </a:endParaRPr>
          </a:p>
        </p:txBody>
      </p:sp>
      <p:cxnSp>
        <p:nvCxnSpPr>
          <p:cNvPr id="28" name="Conector recto 27">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9"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The depigmenting formula</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60014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752771"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600" normalizeH="0" baseline="0" noProof="0" dirty="0" smtClean="0">
                <a:ln>
                  <a:noFill/>
                </a:ln>
                <a:solidFill>
                  <a:prstClr val="black"/>
                </a:solidFill>
                <a:effectLst/>
                <a:uLnTx/>
                <a:uFillTx/>
                <a:latin typeface="Bebas Neue Regular" panose="00000500000000000000" pitchFamily="50" charset="0"/>
                <a:ea typeface="+mj-ea"/>
                <a:cs typeface="+mj-cs"/>
              </a:rPr>
              <a:t>TECHNOLOGICAL SYNERGY</a:t>
            </a:r>
            <a:endParaRPr kumimoji="0" lang="es-ES" sz="2800" b="1" i="0" u="none" strike="noStrike" kern="1200" cap="none" spc="600" normalizeH="0" baseline="0" noProof="0" dirty="0">
              <a:ln>
                <a:noFill/>
              </a:ln>
              <a:solidFill>
                <a:prstClr val="black"/>
              </a:solidFill>
              <a:effectLst/>
              <a:uLnTx/>
              <a:uFillTx/>
              <a:latin typeface="Bebas Neue Regular" panose="00000500000000000000" pitchFamily="50" charset="0"/>
              <a:ea typeface="+mj-ea"/>
              <a:cs typeface="+mj-cs"/>
            </a:endParaRP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0" name="CuadroTexto 19">
            <a:extLst>
              <a:ext uri="{FF2B5EF4-FFF2-40B4-BE49-F238E27FC236}">
                <a16:creationId xmlns:a16="http://schemas.microsoft.com/office/drawing/2014/main" id="{87484439-3C34-4C78-B822-1A865685052D}"/>
              </a:ext>
            </a:extLst>
          </p:cNvPr>
          <p:cNvSpPr txBox="1"/>
          <p:nvPr/>
        </p:nvSpPr>
        <p:spPr>
          <a:xfrm>
            <a:off x="736598" y="1264685"/>
            <a:ext cx="9931402" cy="923330"/>
          </a:xfrm>
          <a:prstGeom prst="rect">
            <a:avLst/>
          </a:prstGeom>
          <a:noFill/>
        </p:spPr>
        <p:txBody>
          <a:bodyPr wrap="square" rtlCol="0">
            <a:spAutoFit/>
          </a:bodyPr>
          <a:lstStyle/>
          <a:p>
            <a:r>
              <a:rPr lang="es-ES" dirty="0">
                <a:latin typeface="TT Commons Light" panose="02000506030000020003" pitchFamily="50" charset="0"/>
                <a:ea typeface="Calibri" pitchFamily="34" charset="-122"/>
                <a:cs typeface="Calibri" pitchFamily="34" charset="-120"/>
              </a:rPr>
              <a:t>TXA EXO Serum DP3 combines two delivery systems with distinct and complementary functions: the biomimetic exosome, which delivers the four key depigmenting actives, and the liposomal system, which protects and optimizes the delivery of support actives.</a:t>
            </a:r>
            <a:endParaRPr lang="en-US" dirty="0">
              <a:latin typeface="TT Commons Light" panose="02000506030000020003" pitchFamily="50" charset="0"/>
            </a:endParaRPr>
          </a:p>
        </p:txBody>
      </p:sp>
      <p:cxnSp>
        <p:nvCxnSpPr>
          <p:cNvPr id="21" name="Conector recto 20">
            <a:extLst>
              <a:ext uri="{FF2B5EF4-FFF2-40B4-BE49-F238E27FC236}">
                <a16:creationId xmlns:a16="http://schemas.microsoft.com/office/drawing/2014/main" id="{C920C624-0D97-4DEE-8868-6D0E22427DD6}"/>
              </a:ext>
            </a:extLst>
          </p:cNvPr>
          <p:cNvCxnSpPr>
            <a:cxnSpLocks/>
          </p:cNvCxnSpPr>
          <p:nvPr/>
        </p:nvCxnSpPr>
        <p:spPr>
          <a:xfrm flipH="1" flipV="1">
            <a:off x="704851" y="1325862"/>
            <a:ext cx="7326" cy="86635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508000" y="2549787"/>
            <a:ext cx="5780154" cy="433175"/>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1">
            <a:extLst>
              <a:ext uri="{FF2B5EF4-FFF2-40B4-BE49-F238E27FC236}">
                <a16:creationId xmlns:a16="http://schemas.microsoft.com/office/drawing/2014/main" id="{E0E1BCB1-DAC3-4BD4-B11B-73C5875890D0}"/>
              </a:ext>
            </a:extLst>
          </p:cNvPr>
          <p:cNvSpPr/>
          <p:nvPr/>
        </p:nvSpPr>
        <p:spPr>
          <a:xfrm>
            <a:off x="-11430" y="2575778"/>
            <a:ext cx="5405504" cy="407183"/>
          </a:xfrm>
          <a:prstGeom prst="rect">
            <a:avLst/>
          </a:prstGeom>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1" i="0" u="none" strike="noStrike" kern="0" cap="none" spc="600" normalizeH="0" baseline="0" noProof="0" dirty="0" smtClean="0">
                <a:ln>
                  <a:noFill/>
                </a:ln>
                <a:solidFill>
                  <a:schemeClr val="bg1"/>
                </a:solidFill>
                <a:effectLst/>
                <a:uLnTx/>
                <a:uFillTx/>
                <a:latin typeface="Bebas Neue Regular" panose="00000500000000000000" pitchFamily="50" charset="0"/>
                <a:ea typeface="Noto Sans SC" pitchFamily="34" charset="-122"/>
                <a:cs typeface="Noto Sans SC" pitchFamily="34" charset="-120"/>
              </a:rPr>
              <a:t>BIOMIMETIC EXOSOME system</a:t>
            </a:r>
            <a:endParaRPr kumimoji="0" lang="en-US" sz="2250" b="0" i="0" u="none" strike="noStrike" kern="1200" cap="none" spc="600" normalizeH="0" baseline="0" noProof="0" dirty="0">
              <a:ln>
                <a:noFill/>
              </a:ln>
              <a:solidFill>
                <a:schemeClr val="bg1"/>
              </a:solidFill>
              <a:effectLst/>
              <a:uLnTx/>
              <a:uFillTx/>
              <a:latin typeface="Bebas Neue Regular" panose="00000500000000000000" pitchFamily="50" charset="0"/>
            </a:endParaRPr>
          </a:p>
        </p:txBody>
      </p:sp>
      <p:sp>
        <p:nvSpPr>
          <p:cNvPr id="33" name="Rectángulo 32"/>
          <p:cNvSpPr/>
          <p:nvPr/>
        </p:nvSpPr>
        <p:spPr>
          <a:xfrm>
            <a:off x="6918843" y="2563862"/>
            <a:ext cx="5849193" cy="433175"/>
          </a:xfrm>
          <a:prstGeom prst="rect">
            <a:avLst/>
          </a:prstGeom>
          <a:solidFill>
            <a:srgbClr val="AC2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Text 1">
            <a:extLst>
              <a:ext uri="{FF2B5EF4-FFF2-40B4-BE49-F238E27FC236}">
                <a16:creationId xmlns:a16="http://schemas.microsoft.com/office/drawing/2014/main" id="{E0E1BCB1-DAC3-4BD4-B11B-73C5875890D0}"/>
              </a:ext>
            </a:extLst>
          </p:cNvPr>
          <p:cNvSpPr/>
          <p:nvPr/>
        </p:nvSpPr>
        <p:spPr>
          <a:xfrm>
            <a:off x="6932733" y="2591202"/>
            <a:ext cx="3637562" cy="419100"/>
          </a:xfrm>
          <a:prstGeom prst="rect">
            <a:avLst/>
          </a:prstGeom>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1" i="0" u="none" strike="noStrike" kern="0" cap="none" spc="600" normalizeH="0" baseline="0" noProof="0" dirty="0" smtClean="0">
                <a:ln>
                  <a:noFill/>
                </a:ln>
                <a:solidFill>
                  <a:schemeClr val="bg1"/>
                </a:solidFill>
                <a:effectLst/>
                <a:uLnTx/>
                <a:uFillTx/>
                <a:latin typeface="Bebas Neue Regular" panose="00000500000000000000" pitchFamily="50" charset="0"/>
                <a:ea typeface="Noto Sans SC" pitchFamily="34" charset="-122"/>
                <a:cs typeface="Noto Sans SC" pitchFamily="34" charset="-120"/>
              </a:rPr>
              <a:t>Liposomal system</a:t>
            </a:r>
            <a:endParaRPr kumimoji="0" lang="en-US" sz="2250" b="0" i="0" u="none" strike="noStrike" kern="1200" cap="none" spc="600" normalizeH="0" baseline="0" noProof="0" dirty="0">
              <a:ln>
                <a:noFill/>
              </a:ln>
              <a:solidFill>
                <a:schemeClr val="bg1"/>
              </a:solidFill>
              <a:effectLst/>
              <a:uLnTx/>
              <a:uFillTx/>
              <a:latin typeface="Bebas Neue Regular" panose="00000500000000000000" pitchFamily="50" charset="0"/>
            </a:endParaRPr>
          </a:p>
        </p:txBody>
      </p:sp>
      <p:cxnSp>
        <p:nvCxnSpPr>
          <p:cNvPr id="35" name="Conector recto 34">
            <a:extLst>
              <a:ext uri="{FF2B5EF4-FFF2-40B4-BE49-F238E27FC236}">
                <a16:creationId xmlns:a16="http://schemas.microsoft.com/office/drawing/2014/main" id="{C920C624-0D97-4DEE-8868-6D0E22427DD6}"/>
              </a:ext>
            </a:extLst>
          </p:cNvPr>
          <p:cNvCxnSpPr>
            <a:cxnSpLocks/>
          </p:cNvCxnSpPr>
          <p:nvPr/>
        </p:nvCxnSpPr>
        <p:spPr>
          <a:xfrm flipH="1" flipV="1">
            <a:off x="6083539" y="2999001"/>
            <a:ext cx="23919" cy="3909158"/>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6367083" y="3367581"/>
            <a:ext cx="5515205" cy="3373231"/>
          </a:xfrm>
          <a:prstGeom prst="rect">
            <a:avLst/>
          </a:prstGeom>
          <a:noFill/>
        </p:spPr>
        <p:txBody>
          <a:bodyPr wrap="square" rtlCol="0">
            <a:spAutoFit/>
          </a:bodyPr>
          <a:lstStyle/>
          <a:p>
            <a:pPr>
              <a:lnSpc>
                <a:spcPct val="130000"/>
              </a:lnSpc>
            </a:pPr>
            <a:r>
              <a:rPr lang="en-US" sz="2000" dirty="0">
                <a:solidFill>
                  <a:srgbClr val="2D2D2D"/>
                </a:solidFill>
                <a:latin typeface="TT Commons DemiBold" panose="02000506030000020004" pitchFamily="50" charset="0"/>
                <a:ea typeface="MiSans" pitchFamily="34" charset="-122"/>
                <a:cs typeface="MiSans" pitchFamily="34" charset="-120"/>
              </a:rPr>
              <a:t>Delivery systems for active ingredients</a:t>
            </a:r>
          </a:p>
          <a:p>
            <a:pPr marL="285750" indent="-285750">
              <a:lnSpc>
                <a:spcPct val="130000"/>
              </a:lnSpc>
              <a:buFont typeface="Arial" panose="020B0604020202020204" pitchFamily="34" charset="0"/>
              <a:buChar char="•"/>
            </a:pPr>
            <a:r>
              <a:rPr lang="en-US" dirty="0">
                <a:solidFill>
                  <a:srgbClr val="2D2D2D"/>
                </a:solidFill>
                <a:latin typeface="TT Commons Light" panose="02000506030000020003" pitchFamily="50" charset="0"/>
                <a:ea typeface="MiSans" pitchFamily="34" charset="-122"/>
                <a:cs typeface="MiSans" pitchFamily="34" charset="-120"/>
              </a:rPr>
              <a:t>A lipid bilayer that protects the active ingredient and enhances its bioavailability </a:t>
            </a:r>
          </a:p>
          <a:p>
            <a:pPr marL="285750" indent="-285750">
              <a:lnSpc>
                <a:spcPct val="130000"/>
              </a:lnSpc>
              <a:buFont typeface="Arial" panose="020B0604020202020204" pitchFamily="34" charset="0"/>
              <a:buChar char="•"/>
            </a:pPr>
            <a:r>
              <a:rPr lang="en-US" dirty="0">
                <a:solidFill>
                  <a:srgbClr val="2D2D2D"/>
                </a:solidFill>
                <a:latin typeface="TT Commons Light" panose="02000506030000020003" pitchFamily="50" charset="0"/>
                <a:ea typeface="MiSans" pitchFamily="34" charset="-122"/>
                <a:cs typeface="MiSans" pitchFamily="34" charset="-120"/>
              </a:rPr>
              <a:t>Promotes the gradual release of the ingredient into the epidermal layers </a:t>
            </a:r>
          </a:p>
          <a:p>
            <a:pPr marL="285750" indent="-285750">
              <a:lnSpc>
                <a:spcPct val="130000"/>
              </a:lnSpc>
              <a:buFont typeface="Arial" panose="020B0604020202020204" pitchFamily="34" charset="0"/>
              <a:buChar char="•"/>
            </a:pPr>
            <a:r>
              <a:rPr lang="en-US" dirty="0">
                <a:solidFill>
                  <a:srgbClr val="2D2D2D"/>
                </a:solidFill>
                <a:latin typeface="TT Commons Light" panose="02000506030000020003" pitchFamily="50" charset="0"/>
                <a:ea typeface="MiSans" pitchFamily="34" charset="-122"/>
                <a:cs typeface="MiSans" pitchFamily="34" charset="-120"/>
              </a:rPr>
              <a:t>Improves the stability of active ingredients susceptible to oxidation or degradation </a:t>
            </a:r>
          </a:p>
          <a:p>
            <a:pPr marL="285750" indent="-285750">
              <a:lnSpc>
                <a:spcPct val="130000"/>
              </a:lnSpc>
              <a:buFont typeface="Arial" panose="020B0604020202020204" pitchFamily="34" charset="0"/>
              <a:buChar char="•"/>
            </a:pPr>
            <a:r>
              <a:rPr lang="en-US" dirty="0">
                <a:solidFill>
                  <a:srgbClr val="2D2D2D"/>
                </a:solidFill>
                <a:latin typeface="TT Commons Light" panose="02000506030000020003" pitchFamily="50" charset="0"/>
                <a:ea typeface="MiSans" pitchFamily="34" charset="-122"/>
                <a:cs typeface="MiSans" pitchFamily="34" charset="-120"/>
              </a:rPr>
              <a:t>Delivers alpha </a:t>
            </a:r>
            <a:r>
              <a:rPr lang="en-US" dirty="0" err="1">
                <a:solidFill>
                  <a:srgbClr val="2D2D2D"/>
                </a:solidFill>
                <a:latin typeface="TT Commons Light" panose="02000506030000020003" pitchFamily="50" charset="0"/>
                <a:ea typeface="MiSans" pitchFamily="34" charset="-122"/>
                <a:cs typeface="MiSans" pitchFamily="34" charset="-120"/>
              </a:rPr>
              <a:t>arbutin</a:t>
            </a:r>
            <a:r>
              <a:rPr lang="en-US" dirty="0">
                <a:solidFill>
                  <a:srgbClr val="2D2D2D"/>
                </a:solidFill>
                <a:latin typeface="TT Commons Light" panose="02000506030000020003" pitchFamily="50" charset="0"/>
                <a:ea typeface="MiSans" pitchFamily="34" charset="-122"/>
                <a:cs typeface="MiSans" pitchFamily="34" charset="-120"/>
              </a:rPr>
              <a:t>, retinol and vitamin C + </a:t>
            </a:r>
            <a:r>
              <a:rPr lang="en-US" dirty="0" err="1">
                <a:solidFill>
                  <a:srgbClr val="2D2D2D"/>
                </a:solidFill>
                <a:latin typeface="TT Commons Light" panose="02000506030000020003" pitchFamily="50" charset="0"/>
                <a:ea typeface="MiSans" pitchFamily="34" charset="-122"/>
                <a:cs typeface="MiSans" pitchFamily="34" charset="-120"/>
              </a:rPr>
              <a:t>ferulic</a:t>
            </a:r>
            <a:r>
              <a:rPr lang="en-US" dirty="0">
                <a:solidFill>
                  <a:srgbClr val="2D2D2D"/>
                </a:solidFill>
                <a:latin typeface="TT Commons Light" panose="02000506030000020003" pitchFamily="50" charset="0"/>
                <a:ea typeface="MiSans" pitchFamily="34" charset="-122"/>
                <a:cs typeface="MiSans" pitchFamily="34" charset="-120"/>
              </a:rPr>
              <a:t> acid + glutathione</a:t>
            </a:r>
            <a:endParaRPr lang="en-US" dirty="0">
              <a:latin typeface="TT Commons Light" panose="02000506030000020003" pitchFamily="50" charset="0"/>
            </a:endParaRPr>
          </a:p>
        </p:txBody>
      </p:sp>
      <p:sp>
        <p:nvSpPr>
          <p:cNvPr id="39" name="CuadroTexto 38"/>
          <p:cNvSpPr txBox="1"/>
          <p:nvPr/>
        </p:nvSpPr>
        <p:spPr>
          <a:xfrm>
            <a:off x="419668" y="3413659"/>
            <a:ext cx="5515205" cy="3373231"/>
          </a:xfrm>
          <a:prstGeom prst="rect">
            <a:avLst/>
          </a:prstGeom>
          <a:noFill/>
        </p:spPr>
        <p:txBody>
          <a:bodyPr wrap="square" rtlCol="0">
            <a:spAutoFit/>
          </a:bodyPr>
          <a:lstStyle/>
          <a:p>
            <a:pPr>
              <a:lnSpc>
                <a:spcPct val="130000"/>
              </a:lnSpc>
            </a:pPr>
            <a:r>
              <a:rPr lang="en-US" sz="2000" dirty="0">
                <a:solidFill>
                  <a:srgbClr val="2D2D2D"/>
                </a:solidFill>
                <a:latin typeface="TT Commons DemiBold" panose="02000506030000020004" pitchFamily="50" charset="0"/>
                <a:ea typeface="MiSans" pitchFamily="34" charset="-122"/>
                <a:cs typeface="MiSans" pitchFamily="34" charset="-120"/>
              </a:rPr>
              <a:t>Four active ingredients delivered via vesicles</a:t>
            </a:r>
          </a:p>
          <a:p>
            <a:pPr marL="285750" indent="-285750">
              <a:lnSpc>
                <a:spcPct val="130000"/>
              </a:lnSpc>
              <a:buFont typeface="Arial" panose="020B0604020202020204" pitchFamily="34" charset="0"/>
              <a:buChar char="•"/>
            </a:pPr>
            <a:r>
              <a:rPr lang="es-ES" dirty="0">
                <a:solidFill>
                  <a:srgbClr val="2D2D2D"/>
                </a:solidFill>
                <a:latin typeface="TT Commons Light" panose="02000506030000020003" pitchFamily="50" charset="0"/>
                <a:ea typeface="MiSans" pitchFamily="34" charset="-122"/>
                <a:cs typeface="MiSans" pitchFamily="34" charset="-120"/>
              </a:rPr>
              <a:t>A </a:t>
            </a:r>
            <a:r>
              <a:rPr lang="es-ES" dirty="0" err="1">
                <a:solidFill>
                  <a:srgbClr val="2D2D2D"/>
                </a:solidFill>
                <a:latin typeface="TT Commons Light" panose="02000506030000020003" pitchFamily="50" charset="0"/>
                <a:ea typeface="MiSans" pitchFamily="34" charset="-122"/>
                <a:cs typeface="MiSans" pitchFamily="34" charset="-120"/>
              </a:rPr>
              <a:t>biomimetic</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nanovesicle</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inspired</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by</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the</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architecture</a:t>
            </a:r>
            <a:r>
              <a:rPr lang="es-ES" dirty="0">
                <a:solidFill>
                  <a:srgbClr val="2D2D2D"/>
                </a:solidFill>
                <a:latin typeface="TT Commons Light" panose="02000506030000020003" pitchFamily="50" charset="0"/>
                <a:ea typeface="MiSans" pitchFamily="34" charset="-122"/>
                <a:cs typeface="MiSans" pitchFamily="34" charset="-120"/>
              </a:rPr>
              <a:t> of </a:t>
            </a:r>
            <a:r>
              <a:rPr lang="es-ES" dirty="0" err="1">
                <a:solidFill>
                  <a:srgbClr val="2D2D2D"/>
                </a:solidFill>
                <a:latin typeface="TT Commons Light" panose="02000506030000020003" pitchFamily="50" charset="0"/>
                <a:ea typeface="MiSans" pitchFamily="34" charset="-122"/>
                <a:cs typeface="MiSans" pitchFamily="34" charset="-120"/>
              </a:rPr>
              <a:t>exosomes</a:t>
            </a:r>
            <a:endParaRPr lang="es-ES" dirty="0">
              <a:solidFill>
                <a:srgbClr val="2D2D2D"/>
              </a:solidFill>
              <a:latin typeface="TT Commons Light" panose="02000506030000020003" pitchFamily="50" charset="0"/>
              <a:ea typeface="MiSans" pitchFamily="34" charset="-122"/>
              <a:cs typeface="MiSans" pitchFamily="34" charset="-120"/>
            </a:endParaRPr>
          </a:p>
          <a:p>
            <a:pPr marL="285750" indent="-285750">
              <a:lnSpc>
                <a:spcPct val="130000"/>
              </a:lnSpc>
              <a:buFont typeface="Arial" panose="020B0604020202020204" pitchFamily="34" charset="0"/>
              <a:buChar char="•"/>
            </a:pPr>
            <a:r>
              <a:rPr lang="es-ES" dirty="0" err="1">
                <a:solidFill>
                  <a:srgbClr val="2D2D2D"/>
                </a:solidFill>
                <a:latin typeface="TT Commons Light" panose="02000506030000020003" pitchFamily="50" charset="0"/>
                <a:ea typeface="MiSans" pitchFamily="34" charset="-122"/>
                <a:cs typeface="MiSans" pitchFamily="34" charset="-120"/>
              </a:rPr>
              <a:t>Contains</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transmembrane</a:t>
            </a:r>
            <a:r>
              <a:rPr lang="es-ES" dirty="0">
                <a:solidFill>
                  <a:srgbClr val="2D2D2D"/>
                </a:solidFill>
                <a:latin typeface="TT Commons Light" panose="02000506030000020003" pitchFamily="50" charset="0"/>
                <a:ea typeface="MiSans" pitchFamily="34" charset="-122"/>
                <a:cs typeface="MiSans" pitchFamily="34" charset="-120"/>
              </a:rPr>
              <a:t> and </a:t>
            </a:r>
            <a:r>
              <a:rPr lang="es-ES" dirty="0" err="1">
                <a:solidFill>
                  <a:srgbClr val="2D2D2D"/>
                </a:solidFill>
                <a:latin typeface="TT Commons Light" panose="02000506030000020003" pitchFamily="50" charset="0"/>
                <a:ea typeface="MiSans" pitchFamily="34" charset="-122"/>
                <a:cs typeface="MiSans" pitchFamily="34" charset="-120"/>
              </a:rPr>
              <a:t>surface</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proteins</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for</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enhanced</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cellular</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affinity</a:t>
            </a:r>
            <a:endParaRPr lang="es-ES" dirty="0">
              <a:solidFill>
                <a:srgbClr val="2D2D2D"/>
              </a:solidFill>
              <a:latin typeface="TT Commons Light" panose="02000506030000020003" pitchFamily="50" charset="0"/>
              <a:ea typeface="MiSans" pitchFamily="34" charset="-122"/>
              <a:cs typeface="MiSans" pitchFamily="34" charset="-120"/>
            </a:endParaRPr>
          </a:p>
          <a:p>
            <a:pPr marL="285750" indent="-285750">
              <a:lnSpc>
                <a:spcPct val="130000"/>
              </a:lnSpc>
              <a:buFont typeface="Arial" panose="020B0604020202020204" pitchFamily="34" charset="0"/>
              <a:buChar char="•"/>
            </a:pPr>
            <a:r>
              <a:rPr lang="es-ES" dirty="0" err="1">
                <a:solidFill>
                  <a:srgbClr val="2D2D2D"/>
                </a:solidFill>
                <a:latin typeface="TT Commons Light" panose="02000506030000020003" pitchFamily="50" charset="0"/>
                <a:ea typeface="MiSans" pitchFamily="34" charset="-122"/>
                <a:cs typeface="MiSans" pitchFamily="34" charset="-120"/>
              </a:rPr>
              <a:t>Promotes</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membrane</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fusion</a:t>
            </a:r>
            <a:r>
              <a:rPr lang="es-ES" dirty="0">
                <a:solidFill>
                  <a:srgbClr val="2D2D2D"/>
                </a:solidFill>
                <a:latin typeface="TT Commons Light" panose="02000506030000020003" pitchFamily="50" charset="0"/>
                <a:ea typeface="MiSans" pitchFamily="34" charset="-122"/>
                <a:cs typeface="MiSans" pitchFamily="34" charset="-120"/>
              </a:rPr>
              <a:t> and more </a:t>
            </a:r>
            <a:r>
              <a:rPr lang="es-ES" dirty="0" err="1">
                <a:solidFill>
                  <a:srgbClr val="2D2D2D"/>
                </a:solidFill>
                <a:latin typeface="TT Commons Light" panose="02000506030000020003" pitchFamily="50" charset="0"/>
                <a:ea typeface="MiSans" pitchFamily="34" charset="-122"/>
                <a:cs typeface="MiSans" pitchFamily="34" charset="-120"/>
              </a:rPr>
              <a:t>efficient</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sustained</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delivery</a:t>
            </a:r>
            <a:endParaRPr lang="es-ES" dirty="0">
              <a:solidFill>
                <a:srgbClr val="2D2D2D"/>
              </a:solidFill>
              <a:latin typeface="TT Commons Light" panose="02000506030000020003" pitchFamily="50" charset="0"/>
              <a:ea typeface="MiSans" pitchFamily="34" charset="-122"/>
              <a:cs typeface="MiSans" pitchFamily="34" charset="-120"/>
            </a:endParaRPr>
          </a:p>
          <a:p>
            <a:pPr marL="285750" indent="-285750">
              <a:lnSpc>
                <a:spcPct val="130000"/>
              </a:lnSpc>
              <a:buFont typeface="Arial" panose="020B0604020202020204" pitchFamily="34" charset="0"/>
              <a:buChar char="•"/>
            </a:pPr>
            <a:r>
              <a:rPr lang="es-ES" dirty="0" err="1">
                <a:solidFill>
                  <a:srgbClr val="2D2D2D"/>
                </a:solidFill>
                <a:latin typeface="TT Commons Light" panose="02000506030000020003" pitchFamily="50" charset="0"/>
                <a:ea typeface="MiSans" pitchFamily="34" charset="-122"/>
                <a:cs typeface="MiSans" pitchFamily="34" charset="-120"/>
              </a:rPr>
              <a:t>Delivers</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tranexamic</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acid</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kojic</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acid</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niacinamide</a:t>
            </a:r>
            <a:r>
              <a:rPr lang="es-ES" dirty="0">
                <a:solidFill>
                  <a:srgbClr val="2D2D2D"/>
                </a:solidFill>
                <a:latin typeface="TT Commons Light" panose="02000506030000020003" pitchFamily="50" charset="0"/>
                <a:ea typeface="MiSans" pitchFamily="34" charset="-122"/>
                <a:cs typeface="MiSans" pitchFamily="34" charset="-120"/>
              </a:rPr>
              <a:t> and </a:t>
            </a:r>
            <a:r>
              <a:rPr lang="es-ES" dirty="0" err="1">
                <a:solidFill>
                  <a:srgbClr val="2D2D2D"/>
                </a:solidFill>
                <a:latin typeface="TT Commons Light" panose="02000506030000020003" pitchFamily="50" charset="0"/>
                <a:ea typeface="MiSans" pitchFamily="34" charset="-122"/>
                <a:cs typeface="MiSans" pitchFamily="34" charset="-120"/>
              </a:rPr>
              <a:t>liquorice</a:t>
            </a:r>
            <a:r>
              <a:rPr lang="es-ES" dirty="0">
                <a:solidFill>
                  <a:srgbClr val="2D2D2D"/>
                </a:solidFill>
                <a:latin typeface="TT Commons Light" panose="02000506030000020003" pitchFamily="50" charset="0"/>
                <a:ea typeface="MiSans" pitchFamily="34" charset="-122"/>
                <a:cs typeface="MiSans" pitchFamily="34" charset="-120"/>
              </a:rPr>
              <a:t> </a:t>
            </a:r>
            <a:r>
              <a:rPr lang="es-ES" dirty="0" err="1">
                <a:solidFill>
                  <a:srgbClr val="2D2D2D"/>
                </a:solidFill>
                <a:latin typeface="TT Commons Light" panose="02000506030000020003" pitchFamily="50" charset="0"/>
                <a:ea typeface="MiSans" pitchFamily="34" charset="-122"/>
                <a:cs typeface="MiSans" pitchFamily="34" charset="-120"/>
              </a:rPr>
              <a:t>extract</a:t>
            </a:r>
            <a:endParaRPr lang="en-US" dirty="0">
              <a:latin typeface="TT Commons Light" panose="02000506030000020003" pitchFamily="50" charset="0"/>
            </a:endParaRPr>
          </a:p>
        </p:txBody>
      </p:sp>
      <p:cxnSp>
        <p:nvCxnSpPr>
          <p:cNvPr id="16" name="Conector recto 15">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18"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smtClean="0">
                <a:solidFill>
                  <a:srgbClr val="9C2724"/>
                </a:solidFill>
                <a:latin typeface="TT Commons ExtraLight" panose="02000806020000020003" pitchFamily="50" charset="0"/>
                <a:cs typeface="Times New Roman" panose="02020603050405020304" pitchFamily="18" charset="0"/>
              </a:rPr>
              <a:t>Precise depigmenting action</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1478135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736600" y="4398947"/>
            <a:ext cx="5791280" cy="1549365"/>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 name="Conector recto 21"/>
          <p:cNvCxnSpPr/>
          <p:nvPr/>
        </p:nvCxnSpPr>
        <p:spPr>
          <a:xfrm flipV="1">
            <a:off x="523605" y="3854866"/>
            <a:ext cx="9757045" cy="104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6380339" y="1006082"/>
            <a:ext cx="4328936" cy="5373852"/>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p:cNvSpPr txBox="1"/>
          <p:nvPr/>
        </p:nvSpPr>
        <p:spPr>
          <a:xfrm>
            <a:off x="610744" y="1837197"/>
            <a:ext cx="5599239" cy="1961691"/>
          </a:xfrm>
          <a:prstGeom prst="rect">
            <a:avLst/>
          </a:prstGeom>
          <a:noFill/>
          <a:ln>
            <a:noFill/>
          </a:ln>
        </p:spPr>
        <p:txBody>
          <a:bodyPr wrap="square" rtlCol="0">
            <a:spAutoFit/>
          </a:bodyPr>
          <a:lstStyle/>
          <a:p>
            <a:pPr>
              <a:lnSpc>
                <a:spcPct val="114000"/>
              </a:lnSpc>
            </a:pPr>
            <a:r>
              <a:rPr lang="es-ES" dirty="0">
                <a:latin typeface="TT Commons Light" panose="02000506030000020003" pitchFamily="50" charset="0"/>
              </a:rPr>
              <a:t>TXA EXO Serum DP3 incorporates biomimetic exosomes: nanometric vesicles that act as intelligent vehicles to transport actives in a targeted way. In this formula, they deliver tranexamic acid, kojic acid, niacinamide and licorice extract, creating a high-precision depigmenting complex.</a:t>
            </a:r>
            <a:endParaRPr lang="en-US" dirty="0">
              <a:latin typeface="TT Commons Light" panose="02000506030000020003" pitchFamily="50"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614" y="951855"/>
            <a:ext cx="4328935" cy="5373851"/>
          </a:xfrm>
          <a:prstGeom prst="rect">
            <a:avLst/>
          </a:prstGeom>
        </p:spPr>
      </p:pic>
      <p:sp>
        <p:nvSpPr>
          <p:cNvPr id="20" name="Título 8">
            <a:extLst>
              <a:ext uri="{FF2B5EF4-FFF2-40B4-BE49-F238E27FC236}">
                <a16:creationId xmlns:a16="http://schemas.microsoft.com/office/drawing/2014/main" id="{1F457E64-56EA-4929-A2CC-D14165C22B88}"/>
              </a:ext>
            </a:extLst>
          </p:cNvPr>
          <p:cNvSpPr txBox="1">
            <a:spLocks/>
          </p:cNvSpPr>
          <p:nvPr/>
        </p:nvSpPr>
        <p:spPr>
          <a:xfrm>
            <a:off x="736600" y="254647"/>
            <a:ext cx="6682295"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a:solidFill>
                  <a:prstClr val="black"/>
                </a:solidFill>
                <a:latin typeface="Bebas Neue Regular" panose="00000500000000000000" pitchFamily="50" charset="0"/>
              </a:rPr>
              <a:t>Biomimetic exosome technology</a:t>
            </a:r>
          </a:p>
        </p:txBody>
      </p:sp>
      <p:pic>
        <p:nvPicPr>
          <p:cNvPr id="21" name="Imagen 20">
            <a:extLst>
              <a:ext uri="{FF2B5EF4-FFF2-40B4-BE49-F238E27FC236}">
                <a16:creationId xmlns:a16="http://schemas.microsoft.com/office/drawing/2014/main" id="{01AC44B3-5BD6-49B0-BA77-352CC460B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cxnSp>
        <p:nvCxnSpPr>
          <p:cNvPr id="24" name="Conector recto 23">
            <a:extLst>
              <a:ext uri="{FF2B5EF4-FFF2-40B4-BE49-F238E27FC236}">
                <a16:creationId xmlns:a16="http://schemas.microsoft.com/office/drawing/2014/main" id="{C920C624-0D97-4DEE-8868-6D0E22427DD6}"/>
              </a:ext>
            </a:extLst>
          </p:cNvPr>
          <p:cNvCxnSpPr>
            <a:cxnSpLocks/>
          </p:cNvCxnSpPr>
          <p:nvPr/>
        </p:nvCxnSpPr>
        <p:spPr>
          <a:xfrm flipV="1">
            <a:off x="523605" y="1865004"/>
            <a:ext cx="1542" cy="2000266"/>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925798" y="4417802"/>
            <a:ext cx="5284185" cy="1205202"/>
          </a:xfrm>
          <a:prstGeom prst="rect">
            <a:avLst/>
          </a:prstGeom>
          <a:noFill/>
          <a:ln>
            <a:noFill/>
          </a:ln>
        </p:spPr>
        <p:txBody>
          <a:bodyPr wrap="square" rtlCol="0">
            <a:spAutoFit/>
          </a:bodyPr>
          <a:lstStyle/>
          <a:p>
            <a:pPr algn="just">
              <a:lnSpc>
                <a:spcPct val="114000"/>
              </a:lnSpc>
            </a:pPr>
            <a:r>
              <a:rPr lang="es-ES" sz="1600" b="1" dirty="0">
                <a:solidFill>
                  <a:schemeClr val="bg1"/>
                </a:solidFill>
                <a:latin typeface="TT Commons Medium" panose="02000806030000020004" pitchFamily="2" charset="0"/>
              </a:rPr>
              <a:t>The difference is not only in size: </a:t>
            </a:r>
            <a:r>
              <a:rPr lang="es-ES" sz="1600" dirty="0">
                <a:solidFill>
                  <a:schemeClr val="bg1"/>
                </a:solidFill>
                <a:latin typeface="TT Commons Medium" panose="02000806030000020004" pitchFamily="2" charset="0"/>
              </a:rPr>
              <a:t>these nanovesicles incorporate protein material that improves their affinity with target cells and promotes membrane fusion. Their controlled release helps improve tolerance, even in sensitive skin.</a:t>
            </a:r>
            <a:endParaRPr lang="en-US" dirty="0">
              <a:solidFill>
                <a:schemeClr val="bg1"/>
              </a:solidFill>
              <a:latin typeface="TT Commons Light" panose="02000506030000020003" pitchFamily="50" charset="0"/>
            </a:endParaRPr>
          </a:p>
        </p:txBody>
      </p:sp>
      <p:cxnSp>
        <p:nvCxnSpPr>
          <p:cNvPr id="17" name="Conector recto 16">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3"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err="1" smtClean="0">
                <a:solidFill>
                  <a:srgbClr val="9C2724"/>
                </a:solidFill>
                <a:latin typeface="TT Commons ExtraLight" panose="02000806020000020003" pitchFamily="50" charset="0"/>
                <a:cs typeface="Times New Roman" panose="02020603050405020304" pitchFamily="18" charset="0"/>
              </a:rPr>
              <a:t>Advanced biomimetic delivery</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894205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C920C624-0D97-4DEE-8868-6D0E22427DD6}"/>
              </a:ext>
            </a:extLst>
          </p:cNvPr>
          <p:cNvCxnSpPr>
            <a:cxnSpLocks/>
          </p:cNvCxnSpPr>
          <p:nvPr/>
        </p:nvCxnSpPr>
        <p:spPr>
          <a:xfrm>
            <a:off x="-193175" y="2043486"/>
            <a:ext cx="10576695" cy="1105"/>
          </a:xfrm>
          <a:prstGeom prst="line">
            <a:avLst/>
          </a:prstGeom>
          <a:ln w="9525">
            <a:solidFill>
              <a:srgbClr val="9C2724"/>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2540000" y="1735538"/>
            <a:ext cx="1808480" cy="4980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ítulo 8">
            <a:extLst>
              <a:ext uri="{FF2B5EF4-FFF2-40B4-BE49-F238E27FC236}">
                <a16:creationId xmlns:a16="http://schemas.microsoft.com/office/drawing/2014/main" id="{1F457E64-56EA-4929-A2CC-D14165C22B88}"/>
              </a:ext>
            </a:extLst>
          </p:cNvPr>
          <p:cNvSpPr txBox="1">
            <a:spLocks/>
          </p:cNvSpPr>
          <p:nvPr/>
        </p:nvSpPr>
        <p:spPr>
          <a:xfrm>
            <a:off x="736600" y="254647"/>
            <a:ext cx="6606880" cy="3988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s-ES" sz="2800" b="1" spc="600" dirty="0">
                <a:solidFill>
                  <a:prstClr val="black"/>
                </a:solidFill>
                <a:latin typeface="Bebas Neue Regular" panose="00000500000000000000" pitchFamily="50" charset="0"/>
              </a:rPr>
              <a:t>Biomimetic exosome technology</a:t>
            </a:r>
          </a:p>
        </p:txBody>
      </p:sp>
      <p:pic>
        <p:nvPicPr>
          <p:cNvPr id="23" name="Imagen 22">
            <a:extLst>
              <a:ext uri="{FF2B5EF4-FFF2-40B4-BE49-F238E27FC236}">
                <a16:creationId xmlns:a16="http://schemas.microsoft.com/office/drawing/2014/main" id="{01AC44B3-5BD6-49B0-BA77-352CC460B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677" y="324672"/>
            <a:ext cx="635082" cy="596412"/>
          </a:xfrm>
          <a:prstGeom prst="rect">
            <a:avLst/>
          </a:prstGeom>
        </p:spPr>
      </p:pic>
      <p:sp>
        <p:nvSpPr>
          <p:cNvPr id="24" name="CuadroTexto 23"/>
          <p:cNvSpPr txBox="1"/>
          <p:nvPr/>
        </p:nvSpPr>
        <p:spPr>
          <a:xfrm>
            <a:off x="263622" y="2538933"/>
            <a:ext cx="6856424" cy="1938992"/>
          </a:xfrm>
          <a:prstGeom prst="rect">
            <a:avLst/>
          </a:prstGeom>
          <a:noFill/>
        </p:spPr>
        <p:txBody>
          <a:bodyPr wrap="square" rtlCol="0">
            <a:spAutoFit/>
          </a:bodyPr>
          <a:lstStyle/>
          <a:p>
            <a:pPr marL="742950" lvl="1" indent="-285750">
              <a:buFont typeface="Arial" panose="020B0604020202020204" pitchFamily="34" charset="0"/>
              <a:buChar char="•"/>
            </a:pPr>
            <a:r>
              <a:rPr lang="es-ES" sz="2000" dirty="0" err="1">
                <a:latin typeface="Avenir LT Std 35 Light" panose="020B0402020203020204" pitchFamily="34" charset="0"/>
              </a:rPr>
              <a:t>Exosome-type biomimetic nanovesicles. 
Delivery of four depigmenting actives in a single nanovesicle. 
Greater affinity with cellular structures. 
Progressive and sustained cosmetic action. 
System complementary to classic liposomal delivery.</a:t>
            </a:r>
            <a:endParaRPr lang="es-ES" sz="2000" dirty="0" smtClean="0">
              <a:latin typeface="Avenir LT Std 35 Light" panose="020B0402020203020204" pitchFamily="34" charset="0"/>
            </a:endParaRPr>
          </a:p>
          <a:p>
            <a:pPr marL="742950" lvl="1" indent="-285750">
              <a:buFont typeface="Arial" panose="020B0604020202020204" pitchFamily="34" charset="0"/>
              <a:buChar char="•"/>
            </a:pPr>
            <a:endParaRPr lang="es-ES" sz="2000" dirty="0" smtClean="0">
              <a:latin typeface="Avenir LT Std 35 Light" panose="020B0402020203020204" pitchFamily="34" charset="0"/>
            </a:endParaRPr>
          </a:p>
          <a:p>
            <a:pPr marL="742950" lvl="1" indent="-285750">
              <a:buFont typeface="Arial" panose="020B0604020202020204" pitchFamily="34" charset="0"/>
              <a:buChar char="•"/>
            </a:pPr>
            <a:endParaRPr lang="es-ES" sz="2000" dirty="0" smtClean="0">
              <a:latin typeface="Avenir LT Std 35 Light" panose="020B0402020203020204" pitchFamily="34" charset="0"/>
            </a:endParaRPr>
          </a:p>
          <a:p>
            <a:pPr marL="742950" lvl="1" indent="-285750">
              <a:buFont typeface="Arial" panose="020B0604020202020204" pitchFamily="34" charset="0"/>
              <a:buChar char="•"/>
            </a:pPr>
            <a:endParaRPr lang="es-ES" sz="2000" dirty="0" smtClean="0">
              <a:latin typeface="Avenir LT Std 35 Light" panose="020B0402020203020204" pitchFamily="34" charset="0"/>
            </a:endParaRPr>
          </a:p>
          <a:p>
            <a:pPr marL="742950" lvl="1" indent="-285750">
              <a:buFont typeface="Arial" panose="020B0604020202020204" pitchFamily="34" charset="0"/>
              <a:buChar char="•"/>
            </a:pPr>
            <a:endParaRPr lang="es-ES" sz="2000" dirty="0" smtClean="0">
              <a:latin typeface="Avenir LT Std 35 Light" panose="020B0402020203020204" pitchFamily="34" charset="0"/>
            </a:endParaRPr>
          </a:p>
        </p:txBody>
      </p:sp>
      <p:sp>
        <p:nvSpPr>
          <p:cNvPr id="39" name="Rectángulo 38"/>
          <p:cNvSpPr/>
          <p:nvPr/>
        </p:nvSpPr>
        <p:spPr>
          <a:xfrm>
            <a:off x="7077853" y="1735538"/>
            <a:ext cx="4328936" cy="4261696"/>
          </a:xfrm>
          <a:prstGeom prst="rect">
            <a:avLst/>
          </a:prstGeom>
          <a:solidFill>
            <a:srgbClr val="9C2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0" name="Imagen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766" y="1520675"/>
            <a:ext cx="4411760" cy="4411760"/>
          </a:xfrm>
          <a:prstGeom prst="rect">
            <a:avLst/>
          </a:prstGeom>
        </p:spPr>
      </p:pic>
      <p:cxnSp>
        <p:nvCxnSpPr>
          <p:cNvPr id="41" name="Conector recto 40">
            <a:extLst>
              <a:ext uri="{FF2B5EF4-FFF2-40B4-BE49-F238E27FC236}">
                <a16:creationId xmlns:a16="http://schemas.microsoft.com/office/drawing/2014/main" id="{C920C624-0D97-4DEE-8868-6D0E22427DD6}"/>
              </a:ext>
            </a:extLst>
          </p:cNvPr>
          <p:cNvCxnSpPr>
            <a:cxnSpLocks/>
          </p:cNvCxnSpPr>
          <p:nvPr/>
        </p:nvCxnSpPr>
        <p:spPr>
          <a:xfrm>
            <a:off x="2110496" y="4826861"/>
            <a:ext cx="2811682" cy="1568"/>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ítulo 1"/>
          <p:cNvSpPr>
            <a:spLocks noGrp="1"/>
          </p:cNvSpPr>
          <p:nvPr>
            <p:ph type="ctrTitle"/>
          </p:nvPr>
        </p:nvSpPr>
        <p:spPr>
          <a:xfrm>
            <a:off x="-114668" y="1679253"/>
            <a:ext cx="7103291" cy="554373"/>
          </a:xfrm>
        </p:spPr>
        <p:txBody>
          <a:bodyPr>
            <a:noAutofit/>
          </a:bodyPr>
          <a:lstStyle/>
          <a:p>
            <a:r>
              <a:rPr lang="es-ES" sz="2800" dirty="0" smtClean="0">
                <a:latin typeface="TT Commons DemiBold" panose="02000506030000020004" pitchFamily="50" charset="0"/>
              </a:rPr>
              <a:t>BENEFITS</a:t>
            </a:r>
            <a:endParaRPr lang="es-ES" sz="2800" dirty="0">
              <a:latin typeface="TT Commons DemiBold" panose="02000506030000020004" pitchFamily="50" charset="0"/>
            </a:endParaRPr>
          </a:p>
        </p:txBody>
      </p:sp>
      <p:cxnSp>
        <p:nvCxnSpPr>
          <p:cNvPr id="18" name="Conector recto 17">
            <a:extLst>
              <a:ext uri="{FF2B5EF4-FFF2-40B4-BE49-F238E27FC236}">
                <a16:creationId xmlns:a16="http://schemas.microsoft.com/office/drawing/2014/main" id="{F46D24E7-AACB-4D89-9018-BCEC0FB705F2}"/>
              </a:ext>
            </a:extLst>
          </p:cNvPr>
          <p:cNvCxnSpPr>
            <a:cxnSpLocks/>
          </p:cNvCxnSpPr>
          <p:nvPr/>
        </p:nvCxnSpPr>
        <p:spPr>
          <a:xfrm>
            <a:off x="288758" y="622878"/>
            <a:ext cx="11191919" cy="0"/>
          </a:xfrm>
          <a:prstGeom prst="line">
            <a:avLst/>
          </a:prstGeom>
          <a:ln>
            <a:solidFill>
              <a:srgbClr val="9C2724"/>
            </a:solidFill>
          </a:ln>
        </p:spPr>
        <p:style>
          <a:lnRef idx="1">
            <a:schemeClr val="accent1"/>
          </a:lnRef>
          <a:fillRef idx="0">
            <a:schemeClr val="accent1"/>
          </a:fillRef>
          <a:effectRef idx="0">
            <a:schemeClr val="accent1"/>
          </a:effectRef>
          <a:fontRef idx="minor">
            <a:schemeClr val="tx1"/>
          </a:fontRef>
        </p:style>
      </p:cxnSp>
      <p:sp>
        <p:nvSpPr>
          <p:cNvPr id="20" name="Título 1"/>
          <p:cNvSpPr txBox="1">
            <a:spLocks/>
          </p:cNvSpPr>
          <p:nvPr/>
        </p:nvSpPr>
        <p:spPr>
          <a:xfrm>
            <a:off x="856920" y="620070"/>
            <a:ext cx="7103291" cy="3118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b="1" spc="300" dirty="0" err="1">
                <a:solidFill>
                  <a:srgbClr val="9C2724"/>
                </a:solidFill>
                <a:latin typeface="TT Commons ExtraLight" panose="02000806020000020003" pitchFamily="50" charset="0"/>
                <a:cs typeface="Times New Roman" panose="02020603050405020304" pitchFamily="18" charset="0"/>
              </a:rPr>
              <a:t>Advanced biomimetic delivery</a:t>
            </a:r>
            <a:endParaRPr lang="es-ES" sz="1400" b="1" spc="300" dirty="0">
              <a:solidFill>
                <a:srgbClr val="9C2724"/>
              </a:solidFill>
              <a:latin typeface="TT Commons ExtraLight" panose="02000806020000020003" pitchFamily="50" charset="0"/>
            </a:endParaRPr>
          </a:p>
        </p:txBody>
      </p:sp>
    </p:spTree>
    <p:extLst>
      <p:ext uri="{BB962C8B-B14F-4D97-AF65-F5344CB8AC3E}">
        <p14:creationId xmlns:p14="http://schemas.microsoft.com/office/powerpoint/2010/main" val="27182666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14092</TotalTime>
  <Words>1691</Words>
  <Application>Microsoft Office PowerPoint</Application>
  <PresentationFormat>Panorámica</PresentationFormat>
  <Paragraphs>215</Paragraphs>
  <Slides>25</Slides>
  <Notes>3</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25</vt:i4>
      </vt:variant>
    </vt:vector>
  </HeadingPairs>
  <TitlesOfParts>
    <vt:vector size="41" baseType="lpstr">
      <vt:lpstr>Noto Sans SC</vt:lpstr>
      <vt:lpstr>Arial</vt:lpstr>
      <vt:lpstr>Avenir LT Std 35 Light</vt:lpstr>
      <vt:lpstr>AvenirNext LT Pro Bold</vt:lpstr>
      <vt:lpstr>Bebas Neue Light</vt:lpstr>
      <vt:lpstr>Bebas Neue Regular</vt:lpstr>
      <vt:lpstr>Calibri</vt:lpstr>
      <vt:lpstr>Calibri Light</vt:lpstr>
      <vt:lpstr>Helvetica Neue</vt:lpstr>
      <vt:lpstr>MiSans</vt:lpstr>
      <vt:lpstr>Times New Roman</vt:lpstr>
      <vt:lpstr>TT Commons DemiBold</vt:lpstr>
      <vt:lpstr>TT Commons ExtraLight</vt:lpstr>
      <vt:lpstr>TT Commons Light</vt:lpstr>
      <vt:lpstr>TT Commons Medium</vt:lpstr>
      <vt:lpstr>Tema de Office</vt:lpstr>
      <vt:lpstr>TXA EXO Serum DP3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BENEFITS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Precision multiactive depigmenting technology for a more complete treatment of visible hyperpigmentation.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RETINAL</dc:title>
  <dc:creator>Omar Moreno</dc:creator>
  <cp:lastModifiedBy>Omar Moreno</cp:lastModifiedBy>
  <cp:revision>601</cp:revision>
  <dcterms:created xsi:type="dcterms:W3CDTF">2026-01-26T15:04:06Z</dcterms:created>
  <dcterms:modified xsi:type="dcterms:W3CDTF">2026-06-01T06:44:15Z</dcterms:modified>
</cp:coreProperties>
</file>