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50"/>
  </p:notesMasterIdLst>
  <p:sldIdLst>
    <p:sldId id="256" r:id="rId2"/>
    <p:sldId id="257" r:id="rId3"/>
    <p:sldId id="258" r:id="rId4"/>
    <p:sldId id="286" r:id="rId5"/>
    <p:sldId id="260" r:id="rId6"/>
    <p:sldId id="261" r:id="rId7"/>
    <p:sldId id="262" r:id="rId8"/>
    <p:sldId id="263" r:id="rId9"/>
    <p:sldId id="264" r:id="rId10"/>
    <p:sldId id="265" r:id="rId11"/>
    <p:sldId id="287" r:id="rId12"/>
    <p:sldId id="288" r:id="rId13"/>
    <p:sldId id="268"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298" r:id="rId39"/>
    <p:sldId id="299" r:id="rId40"/>
    <p:sldId id="284" r:id="rId41"/>
    <p:sldId id="285" r:id="rId42"/>
    <p:sldId id="302" r:id="rId43"/>
    <p:sldId id="328" r:id="rId44"/>
    <p:sldId id="329" r:id="rId45"/>
    <p:sldId id="330" r:id="rId46"/>
    <p:sldId id="331" r:id="rId47"/>
    <p:sldId id="332" r:id="rId48"/>
    <p:sldId id="333" r:id="rId49"/>
  </p:sldIdLst>
  <p:sldSz cx="10160000" cy="5715000"/>
  <p:notesSz cx="10160000" cy="5715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821"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402138" cy="2857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754688" y="0"/>
            <a:ext cx="4403725" cy="285750"/>
          </a:xfrm>
          <a:prstGeom prst="rect">
            <a:avLst/>
          </a:prstGeom>
        </p:spPr>
        <p:txBody>
          <a:bodyPr vert="horz" lIns="91440" tIns="45720" rIns="91440" bIns="45720" rtlCol="0"/>
          <a:lstStyle>
            <a:lvl1pPr algn="r">
              <a:defRPr sz="1200"/>
            </a:lvl1pPr>
          </a:lstStyle>
          <a:p>
            <a:fld id="{0280B407-405A-400B-832E-D5BCFDC8E724}" type="datetimeFigureOut">
              <a:rPr lang="es-ES" smtClean="0"/>
              <a:t>19/06/2025</a:t>
            </a:fld>
            <a:endParaRPr lang="es-ES"/>
          </a:p>
        </p:txBody>
      </p:sp>
      <p:sp>
        <p:nvSpPr>
          <p:cNvPr id="4" name="Marcador de imagen de diapositiva 3"/>
          <p:cNvSpPr>
            <a:spLocks noGrp="1" noRot="1" noChangeAspect="1"/>
          </p:cNvSpPr>
          <p:nvPr>
            <p:ph type="sldImg" idx="2"/>
          </p:nvPr>
        </p:nvSpPr>
        <p:spPr>
          <a:xfrm>
            <a:off x="3365500" y="714375"/>
            <a:ext cx="3429000" cy="19288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016000" y="2751138"/>
            <a:ext cx="8128000" cy="2249487"/>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5429250"/>
            <a:ext cx="4402138" cy="2857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754688" y="5429250"/>
            <a:ext cx="4403725" cy="285750"/>
          </a:xfrm>
          <a:prstGeom prst="rect">
            <a:avLst/>
          </a:prstGeom>
        </p:spPr>
        <p:txBody>
          <a:bodyPr vert="horz" lIns="91440" tIns="45720" rIns="91440" bIns="45720" rtlCol="0" anchor="b"/>
          <a:lstStyle>
            <a:lvl1pPr algn="r">
              <a:defRPr sz="1200"/>
            </a:lvl1pPr>
          </a:lstStyle>
          <a:p>
            <a:fld id="{FA1C5BEF-FDCF-4BD6-B2F9-E63D771FA592}" type="slidenum">
              <a:rPr lang="es-ES" smtClean="0"/>
              <a:t>‹Nº›</a:t>
            </a:fld>
            <a:endParaRPr lang="es-ES"/>
          </a:p>
        </p:txBody>
      </p:sp>
    </p:spTree>
    <p:extLst>
      <p:ext uri="{BB962C8B-B14F-4D97-AF65-F5344CB8AC3E}">
        <p14:creationId xmlns:p14="http://schemas.microsoft.com/office/powerpoint/2010/main" val="23216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1C5BEF-FDCF-4BD6-B2F9-E63D771FA592}" type="slidenum">
              <a:rPr lang="es-ES" smtClean="0"/>
              <a:t>2</a:t>
            </a:fld>
            <a:endParaRPr lang="es-ES"/>
          </a:p>
        </p:txBody>
      </p:sp>
    </p:spTree>
    <p:extLst>
      <p:ext uri="{BB962C8B-B14F-4D97-AF65-F5344CB8AC3E}">
        <p14:creationId xmlns:p14="http://schemas.microsoft.com/office/powerpoint/2010/main" val="284368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44</a:t>
            </a:fld>
            <a:endParaRPr lang="en-GB"/>
          </a:p>
        </p:txBody>
      </p:sp>
    </p:spTree>
    <p:extLst>
      <p:ext uri="{BB962C8B-B14F-4D97-AF65-F5344CB8AC3E}">
        <p14:creationId xmlns:p14="http://schemas.microsoft.com/office/powerpoint/2010/main" val="91050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46</a:t>
            </a:fld>
            <a:endParaRPr lang="en-GB"/>
          </a:p>
        </p:txBody>
      </p:sp>
    </p:spTree>
    <p:extLst>
      <p:ext uri="{BB962C8B-B14F-4D97-AF65-F5344CB8AC3E}">
        <p14:creationId xmlns:p14="http://schemas.microsoft.com/office/powerpoint/2010/main" val="78621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47</a:t>
            </a:fld>
            <a:endParaRPr lang="en-GB"/>
          </a:p>
        </p:txBody>
      </p:sp>
    </p:spTree>
    <p:extLst>
      <p:ext uri="{BB962C8B-B14F-4D97-AF65-F5344CB8AC3E}">
        <p14:creationId xmlns:p14="http://schemas.microsoft.com/office/powerpoint/2010/main" val="15347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48</a:t>
            </a:fld>
            <a:endParaRPr lang="en-GB"/>
          </a:p>
        </p:txBody>
      </p:sp>
    </p:spTree>
    <p:extLst>
      <p:ext uri="{BB962C8B-B14F-4D97-AF65-F5344CB8AC3E}">
        <p14:creationId xmlns:p14="http://schemas.microsoft.com/office/powerpoint/2010/main" val="2704840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a:t>Texto </a:t>
            </a:r>
            <a:r>
              <a:rPr lang="es-ES" dirty="0" err="1"/>
              <a:t>texto</a:t>
            </a:r>
            <a:r>
              <a:rPr lang="es-ES" dirty="0"/>
              <a:t> </a:t>
            </a:r>
            <a:r>
              <a:rPr lang="es-ES" dirty="0" err="1"/>
              <a:t>texto</a:t>
            </a:r>
            <a:r>
              <a:rPr lang="es-ES" dirty="0"/>
              <a:t> </a:t>
            </a:r>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a:latin typeface="Bebas Neue Regular" panose="00000500000000000000" pitchFamily="50" charset="0"/>
              </a:rPr>
              <a:t>ANTIOXIDANTES</a:t>
            </a: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36385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12700">
              <a:lnSpc>
                <a:spcPts val="1160"/>
              </a:lnSpc>
            </a:pPr>
            <a:r>
              <a:rPr spc="20" dirty="0"/>
              <a:t>DEPIGMENTING</a:t>
            </a:r>
            <a:r>
              <a:rPr spc="-110" dirty="0"/>
              <a:t> </a:t>
            </a:r>
            <a:r>
              <a:rPr spc="10" dirty="0"/>
              <a:t>TRAINING</a:t>
            </a:r>
            <a:r>
              <a:rPr spc="-155" dirty="0"/>
              <a:t> </a:t>
            </a:r>
            <a:r>
              <a:rPr b="1" spc="-10" dirty="0">
                <a:latin typeface="Carlito"/>
                <a:cs typeface="Carlito"/>
              </a:rPr>
              <a:t>ATACHE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700">
              <a:lnSpc>
                <a:spcPct val="100000"/>
              </a:lnSpc>
              <a:spcBef>
                <a:spcPts val="140"/>
              </a:spcBef>
            </a:pPr>
            <a:r>
              <a:rPr spc="-40" dirty="0"/>
              <a:t>PAGE</a:t>
            </a:r>
            <a:r>
              <a:rPr spc="55" dirty="0"/>
              <a:t> </a:t>
            </a:r>
            <a:fld id="{81D60167-4931-47E6-BA6A-407CBD079E47}" type="slidenum">
              <a:rPr spc="-50" dirty="0"/>
              <a:t>‹Nº›</a:t>
            </a:fld>
            <a:endParaRPr spc="-50" dirty="0"/>
          </a:p>
        </p:txBody>
      </p:sp>
    </p:spTree>
    <p:extLst>
      <p:ext uri="{BB962C8B-B14F-4D97-AF65-F5344CB8AC3E}">
        <p14:creationId xmlns:p14="http://schemas.microsoft.com/office/powerpoint/2010/main" val="10116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12700">
              <a:lnSpc>
                <a:spcPts val="1160"/>
              </a:lnSpc>
            </a:pPr>
            <a:r>
              <a:rPr spc="20" dirty="0"/>
              <a:t>DEPIGMENTING</a:t>
            </a:r>
            <a:r>
              <a:rPr spc="-110" dirty="0"/>
              <a:t> </a:t>
            </a:r>
            <a:r>
              <a:rPr spc="10" dirty="0"/>
              <a:t>TRAINING</a:t>
            </a:r>
            <a:r>
              <a:rPr spc="-155" dirty="0"/>
              <a:t> </a:t>
            </a:r>
            <a:r>
              <a:rPr b="1" spc="-10" dirty="0">
                <a:latin typeface="Carlito"/>
                <a:cs typeface="Carlito"/>
              </a:rPr>
              <a:t>ATACHE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700">
              <a:lnSpc>
                <a:spcPct val="100000"/>
              </a:lnSpc>
              <a:spcBef>
                <a:spcPts val="140"/>
              </a:spcBef>
            </a:pPr>
            <a:r>
              <a:rPr spc="-40" dirty="0"/>
              <a:t>PAGE</a:t>
            </a:r>
            <a:r>
              <a:rPr spc="55" dirty="0"/>
              <a:t> </a:t>
            </a:r>
            <a:fld id="{81D60167-4931-47E6-BA6A-407CBD079E47}" type="slidenum">
              <a:rPr spc="-50" dirty="0"/>
              <a:t>‹Nº›</a:t>
            </a:fld>
            <a:endParaRPr spc="-50" dirty="0"/>
          </a:p>
        </p:txBody>
      </p:sp>
    </p:spTree>
    <p:extLst>
      <p:ext uri="{BB962C8B-B14F-4D97-AF65-F5344CB8AC3E}">
        <p14:creationId xmlns:p14="http://schemas.microsoft.com/office/powerpoint/2010/main" val="591593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a:t>ÍNDICE</a:t>
            </a:r>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a:t>TEXTO</a:t>
            </a:r>
          </a:p>
          <a:p>
            <a:pPr lvl="0"/>
            <a:r>
              <a:rPr lang="es-ES" dirty="0"/>
              <a:t>TEXTO</a:t>
            </a:r>
          </a:p>
          <a:p>
            <a:pPr lvl="0"/>
            <a:r>
              <a:rPr lang="es-ES" dirty="0"/>
              <a:t>TEXTO</a:t>
            </a:r>
          </a:p>
          <a:p>
            <a:pPr lvl="0"/>
            <a:r>
              <a:rPr lang="es-ES" dirty="0"/>
              <a:t>TEXTO</a:t>
            </a:r>
          </a:p>
        </p:txBody>
      </p:sp>
    </p:spTree>
    <p:extLst>
      <p:ext uri="{BB962C8B-B14F-4D97-AF65-F5344CB8AC3E}">
        <p14:creationId xmlns:p14="http://schemas.microsoft.com/office/powerpoint/2010/main" val="37913760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3885189" y="3770570"/>
            <a:ext cx="2016899" cy="663130"/>
          </a:xfrm>
          <a:prstGeom prst="rect">
            <a:avLst/>
          </a:prstGeom>
          <a:noFill/>
        </p:spPr>
        <p:txBody>
          <a:bodyPr wrap="none" rtlCol="0">
            <a:spAutoFit/>
          </a:bodyPr>
          <a:lstStyle/>
          <a:p>
            <a:pPr algn="ctr" rtl="0">
              <a:lnSpc>
                <a:spcPct val="150000"/>
              </a:lnSpc>
            </a:pPr>
            <a:r>
              <a:rPr lang="es-ES" sz="2799" dirty="0">
                <a:latin typeface="Gotham Rounded Book" pitchFamily="50" charset="0"/>
                <a:cs typeface="Gotham Book" pitchFamily="50" charset="0"/>
              </a:rPr>
              <a:t>TRAINING</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744" y="2903523"/>
            <a:ext cx="3972696" cy="6092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60400" y="1028700"/>
            <a:ext cx="8229600" cy="459105"/>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latin typeface="TT Commons" panose="02000506040000020004" pitchFamily="50" charset="0"/>
                <a:cs typeface="Carlito"/>
              </a:rPr>
              <a:t>Melasma </a:t>
            </a:r>
            <a:r>
              <a:rPr sz="1600" spc="-10" dirty="0">
                <a:latin typeface="TT Commons" panose="02000506040000020004" pitchFamily="50" charset="0"/>
                <a:cs typeface="Carlito"/>
              </a:rPr>
              <a:t>is </a:t>
            </a:r>
            <a:r>
              <a:rPr sz="1600" spc="-20" dirty="0">
                <a:latin typeface="TT Commons" panose="02000506040000020004" pitchFamily="50" charset="0"/>
                <a:cs typeface="Carlito"/>
              </a:rPr>
              <a:t>epidermal </a:t>
            </a:r>
            <a:r>
              <a:rPr sz="1600" spc="-30" dirty="0">
                <a:latin typeface="TT Commons" panose="02000506040000020004" pitchFamily="50" charset="0"/>
                <a:cs typeface="Carlito"/>
              </a:rPr>
              <a:t>hyperpigmentation </a:t>
            </a:r>
            <a:r>
              <a:rPr sz="1600" spc="-25" dirty="0">
                <a:latin typeface="TT Commons" panose="02000506040000020004" pitchFamily="50" charset="0"/>
                <a:cs typeface="Carlito"/>
              </a:rPr>
              <a:t>by </a:t>
            </a:r>
            <a:r>
              <a:rPr sz="1600" spc="-20" dirty="0">
                <a:latin typeface="TT Commons" panose="02000506040000020004" pitchFamily="50" charset="0"/>
                <a:cs typeface="Carlito"/>
              </a:rPr>
              <a:t>the</a:t>
            </a:r>
            <a:r>
              <a:rPr sz="1600" spc="285" dirty="0">
                <a:latin typeface="TT Commons" panose="02000506040000020004" pitchFamily="50" charset="0"/>
                <a:cs typeface="Carlito"/>
              </a:rPr>
              <a:t> </a:t>
            </a:r>
            <a:r>
              <a:rPr sz="1600" spc="-25" dirty="0">
                <a:latin typeface="TT Commons" panose="02000506040000020004" pitchFamily="50" charset="0"/>
                <a:cs typeface="Carlito"/>
              </a:rPr>
              <a:t>melanocytes. </a:t>
            </a:r>
            <a:r>
              <a:rPr sz="1600" spc="10" dirty="0">
                <a:latin typeface="TT Commons" panose="02000506040000020004" pitchFamily="50" charset="0"/>
                <a:cs typeface="Carlito"/>
              </a:rPr>
              <a:t>In </a:t>
            </a:r>
            <a:r>
              <a:rPr sz="1600" spc="-10" dirty="0">
                <a:latin typeface="TT Commons" panose="02000506040000020004" pitchFamily="50" charset="0"/>
                <a:cs typeface="Carlito"/>
              </a:rPr>
              <a:t>other </a:t>
            </a:r>
            <a:r>
              <a:rPr sz="1600" spc="-25" dirty="0">
                <a:latin typeface="TT Commons" panose="02000506040000020004" pitchFamily="50" charset="0"/>
                <a:cs typeface="Carlito"/>
              </a:rPr>
              <a:t>words, </a:t>
            </a:r>
            <a:r>
              <a:rPr sz="1600" spc="-10" dirty="0">
                <a:latin typeface="TT Commons" panose="02000506040000020004" pitchFamily="50" charset="0"/>
                <a:cs typeface="Carlito"/>
              </a:rPr>
              <a:t>it is </a:t>
            </a:r>
            <a:r>
              <a:rPr sz="1600" spc="-20" dirty="0">
                <a:latin typeface="TT Commons" panose="02000506040000020004" pitchFamily="50" charset="0"/>
                <a:cs typeface="Carlito"/>
              </a:rPr>
              <a:t>caused </a:t>
            </a:r>
            <a:r>
              <a:rPr sz="1600" spc="-25" dirty="0">
                <a:latin typeface="TT Commons" panose="02000506040000020004" pitchFamily="50" charset="0"/>
                <a:cs typeface="Carlito"/>
              </a:rPr>
              <a:t>by </a:t>
            </a:r>
            <a:r>
              <a:rPr sz="1600" spc="25" dirty="0">
                <a:latin typeface="TT Commons" panose="02000506040000020004" pitchFamily="50" charset="0"/>
                <a:cs typeface="Carlito"/>
              </a:rPr>
              <a:t>an  </a:t>
            </a:r>
            <a:r>
              <a:rPr sz="1600" spc="-10" dirty="0">
                <a:latin typeface="TT Commons" panose="02000506040000020004" pitchFamily="50" charset="0"/>
                <a:cs typeface="Carlito"/>
              </a:rPr>
              <a:t>increased</a:t>
            </a:r>
            <a:r>
              <a:rPr sz="1600" spc="-130" dirty="0">
                <a:latin typeface="TT Commons" panose="02000506040000020004" pitchFamily="50" charset="0"/>
                <a:cs typeface="Carlito"/>
              </a:rPr>
              <a:t> </a:t>
            </a:r>
            <a:r>
              <a:rPr sz="1600" spc="-30" dirty="0">
                <a:latin typeface="TT Commons" panose="02000506040000020004" pitchFamily="50" charset="0"/>
                <a:cs typeface="Carlito"/>
              </a:rPr>
              <a:t>number</a:t>
            </a:r>
            <a:r>
              <a:rPr sz="1600" spc="-25" dirty="0">
                <a:latin typeface="TT Commons" panose="02000506040000020004" pitchFamily="50" charset="0"/>
                <a:cs typeface="Carlito"/>
              </a:rPr>
              <a:t> </a:t>
            </a:r>
            <a:r>
              <a:rPr sz="1600" spc="10" dirty="0">
                <a:latin typeface="TT Commons" panose="02000506040000020004" pitchFamily="50" charset="0"/>
                <a:cs typeface="Carlito"/>
              </a:rPr>
              <a:t>of</a:t>
            </a:r>
            <a:r>
              <a:rPr sz="1600" spc="-50" dirty="0">
                <a:latin typeface="TT Commons" panose="02000506040000020004" pitchFamily="50" charset="0"/>
                <a:cs typeface="Carlito"/>
              </a:rPr>
              <a:t> </a:t>
            </a:r>
            <a:r>
              <a:rPr sz="1600" spc="-5" dirty="0">
                <a:latin typeface="TT Commons" panose="02000506040000020004" pitchFamily="50" charset="0"/>
                <a:cs typeface="Carlito"/>
              </a:rPr>
              <a:t>melanocytes</a:t>
            </a:r>
            <a:r>
              <a:rPr sz="1600" spc="-85" dirty="0">
                <a:latin typeface="TT Commons" panose="02000506040000020004" pitchFamily="50" charset="0"/>
                <a:cs typeface="Carlito"/>
              </a:rPr>
              <a:t> </a:t>
            </a:r>
            <a:r>
              <a:rPr sz="1600" spc="-15" dirty="0">
                <a:latin typeface="TT Commons" panose="02000506040000020004" pitchFamily="50" charset="0"/>
                <a:cs typeface="Carlito"/>
              </a:rPr>
              <a:t>in</a:t>
            </a:r>
            <a:r>
              <a:rPr sz="1600" spc="-125" dirty="0">
                <a:latin typeface="TT Commons" panose="02000506040000020004" pitchFamily="50" charset="0"/>
                <a:cs typeface="Carlito"/>
              </a:rPr>
              <a:t> </a:t>
            </a:r>
            <a:r>
              <a:rPr sz="1600" spc="-20" dirty="0">
                <a:latin typeface="TT Commons" panose="02000506040000020004" pitchFamily="50" charset="0"/>
                <a:cs typeface="Carlito"/>
              </a:rPr>
              <a:t>the</a:t>
            </a:r>
            <a:r>
              <a:rPr sz="1600" spc="-85" dirty="0">
                <a:latin typeface="TT Commons" panose="02000506040000020004" pitchFamily="50" charset="0"/>
                <a:cs typeface="Carlito"/>
              </a:rPr>
              <a:t> </a:t>
            </a:r>
            <a:r>
              <a:rPr sz="1600" spc="-25" dirty="0">
                <a:latin typeface="TT Commons" panose="02000506040000020004" pitchFamily="50" charset="0"/>
                <a:cs typeface="Carlito"/>
              </a:rPr>
              <a:t>epidermis.</a:t>
            </a:r>
            <a:endParaRPr sz="1600" dirty="0">
              <a:latin typeface="TT Commons" panose="02000506040000020004" pitchFamily="50" charset="0"/>
              <a:cs typeface="Carlito"/>
            </a:endParaRPr>
          </a:p>
        </p:txBody>
      </p:sp>
      <p:sp>
        <p:nvSpPr>
          <p:cNvPr id="6" name="object 6"/>
          <p:cNvSpPr txBox="1">
            <a:spLocks noGrp="1"/>
          </p:cNvSpPr>
          <p:nvPr>
            <p:ph type="title"/>
          </p:nvPr>
        </p:nvSpPr>
        <p:spPr>
          <a:xfrm>
            <a:off x="861058" y="428212"/>
            <a:ext cx="1347471"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MELASMA</a:t>
            </a:r>
          </a:p>
        </p:txBody>
      </p:sp>
      <p:sp>
        <p:nvSpPr>
          <p:cNvPr id="9" name="object 9"/>
          <p:cNvSpPr txBox="1"/>
          <p:nvPr/>
        </p:nvSpPr>
        <p:spPr>
          <a:xfrm>
            <a:off x="3102864" y="1752600"/>
            <a:ext cx="5787135" cy="897040"/>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25" dirty="0">
                <a:latin typeface="TT Commons" panose="02000506040000020004" pitchFamily="50" charset="0"/>
                <a:cs typeface="Carlito"/>
              </a:rPr>
              <a:t>Melasma </a:t>
            </a:r>
            <a:r>
              <a:rPr sz="1600" spc="-10" dirty="0">
                <a:latin typeface="TT Commons" panose="02000506040000020004" pitchFamily="50" charset="0"/>
                <a:cs typeface="Carlito"/>
              </a:rPr>
              <a:t>is </a:t>
            </a:r>
            <a:r>
              <a:rPr sz="1600" spc="-5" dirty="0">
                <a:latin typeface="TT Commons" panose="02000506040000020004" pitchFamily="50" charset="0"/>
                <a:cs typeface="Carlito"/>
              </a:rPr>
              <a:t>a </a:t>
            </a:r>
            <a:r>
              <a:rPr sz="1600" spc="-15" dirty="0">
                <a:latin typeface="TT Commons" panose="02000506040000020004" pitchFamily="50" charset="0"/>
                <a:cs typeface="Carlito"/>
              </a:rPr>
              <a:t>very </a:t>
            </a:r>
            <a:r>
              <a:rPr sz="1600" spc="-30" dirty="0">
                <a:latin typeface="TT Commons" panose="02000506040000020004" pitchFamily="50" charset="0"/>
                <a:cs typeface="Carlito"/>
              </a:rPr>
              <a:t>common </a:t>
            </a:r>
            <a:r>
              <a:rPr sz="1600" spc="-25" dirty="0">
                <a:latin typeface="TT Commons" panose="02000506040000020004" pitchFamily="50" charset="0"/>
                <a:cs typeface="Carlito"/>
              </a:rPr>
              <a:t>pigmentation </a:t>
            </a:r>
            <a:r>
              <a:rPr sz="1600" spc="-20" dirty="0">
                <a:latin typeface="TT Commons" panose="02000506040000020004" pitchFamily="50" charset="0"/>
                <a:cs typeface="Carlito"/>
              </a:rPr>
              <a:t>disorder </a:t>
            </a:r>
            <a:r>
              <a:rPr sz="1600" spc="-10" dirty="0">
                <a:latin typeface="TT Commons" panose="02000506040000020004" pitchFamily="50" charset="0"/>
                <a:cs typeface="Carlito"/>
              </a:rPr>
              <a:t>and </a:t>
            </a:r>
            <a:r>
              <a:rPr sz="1600" spc="-20" dirty="0">
                <a:latin typeface="TT Commons" panose="02000506040000020004" pitchFamily="50" charset="0"/>
                <a:cs typeface="Carlito"/>
              </a:rPr>
              <a:t>the </a:t>
            </a:r>
            <a:r>
              <a:rPr sz="1600" spc="-5" dirty="0">
                <a:latin typeface="TT Commons" panose="02000506040000020004" pitchFamily="50" charset="0"/>
                <a:cs typeface="Carlito"/>
              </a:rPr>
              <a:t>cause  </a:t>
            </a:r>
            <a:r>
              <a:rPr sz="1600" spc="-10" dirty="0">
                <a:latin typeface="TT Commons" panose="02000506040000020004" pitchFamily="50" charset="0"/>
                <a:cs typeface="Carlito"/>
              </a:rPr>
              <a:t>for </a:t>
            </a:r>
            <a:r>
              <a:rPr sz="1600" spc="-35" dirty="0">
                <a:latin typeface="TT Commons" panose="02000506040000020004" pitchFamily="50" charset="0"/>
                <a:cs typeface="Carlito"/>
              </a:rPr>
              <a:t>many </a:t>
            </a:r>
            <a:r>
              <a:rPr sz="1600" spc="-15" dirty="0">
                <a:latin typeface="TT Commons" panose="02000506040000020004" pitchFamily="50" charset="0"/>
                <a:cs typeface="Carlito"/>
              </a:rPr>
              <a:t>clinical </a:t>
            </a:r>
            <a:r>
              <a:rPr sz="1600" spc="-25" dirty="0">
                <a:latin typeface="TT Commons" panose="02000506040000020004" pitchFamily="50" charset="0"/>
                <a:cs typeface="Carlito"/>
              </a:rPr>
              <a:t>consultations. </a:t>
            </a:r>
            <a:r>
              <a:rPr sz="1600" spc="15" dirty="0">
                <a:latin typeface="TT Commons" panose="02000506040000020004" pitchFamily="50" charset="0"/>
                <a:cs typeface="Carlito"/>
              </a:rPr>
              <a:t>It </a:t>
            </a:r>
            <a:r>
              <a:rPr sz="1600" spc="-25" dirty="0">
                <a:latin typeface="TT Commons" panose="02000506040000020004" pitchFamily="50" charset="0"/>
                <a:cs typeface="Carlito"/>
              </a:rPr>
              <a:t>affects </a:t>
            </a:r>
            <a:r>
              <a:rPr sz="1600" spc="-50" dirty="0">
                <a:latin typeface="TT Commons" panose="02000506040000020004" pitchFamily="50" charset="0"/>
                <a:cs typeface="Carlito"/>
              </a:rPr>
              <a:t>most </a:t>
            </a:r>
            <a:r>
              <a:rPr sz="1600" spc="-25" dirty="0">
                <a:latin typeface="TT Commons" panose="02000506040000020004" pitchFamily="50" charset="0"/>
                <a:cs typeface="Carlito"/>
              </a:rPr>
              <a:t>women, </a:t>
            </a:r>
            <a:r>
              <a:rPr sz="1600" spc="-10" dirty="0">
                <a:latin typeface="TT Commons" panose="02000506040000020004" pitchFamily="50" charset="0"/>
                <a:cs typeface="Carlito"/>
              </a:rPr>
              <a:t>and </a:t>
            </a:r>
            <a:r>
              <a:rPr sz="1600" spc="-20" dirty="0">
                <a:latin typeface="TT Commons" panose="02000506040000020004" pitchFamily="50" charset="0"/>
                <a:cs typeface="Carlito"/>
              </a:rPr>
              <a:t>is  primarily </a:t>
            </a:r>
            <a:r>
              <a:rPr sz="1600" spc="-15" dirty="0">
                <a:latin typeface="TT Commons" panose="02000506040000020004" pitchFamily="50" charset="0"/>
                <a:cs typeface="Carlito"/>
              </a:rPr>
              <a:t>associated </a:t>
            </a:r>
            <a:r>
              <a:rPr sz="1600" spc="-5" dirty="0">
                <a:latin typeface="TT Commons" panose="02000506040000020004" pitchFamily="50" charset="0"/>
                <a:cs typeface="Carlito"/>
              </a:rPr>
              <a:t>with </a:t>
            </a:r>
            <a:r>
              <a:rPr sz="1600" spc="-30" dirty="0">
                <a:latin typeface="TT Commons" panose="02000506040000020004" pitchFamily="50" charset="0"/>
                <a:cs typeface="Carlito"/>
              </a:rPr>
              <a:t>pregnancy </a:t>
            </a:r>
            <a:r>
              <a:rPr sz="1600" spc="-10" dirty="0">
                <a:latin typeface="TT Commons" panose="02000506040000020004" pitchFamily="50" charset="0"/>
                <a:cs typeface="Carlito"/>
              </a:rPr>
              <a:t>and </a:t>
            </a:r>
            <a:r>
              <a:rPr sz="1600" spc="-25" dirty="0">
                <a:latin typeface="TT Commons" panose="02000506040000020004" pitchFamily="50" charset="0"/>
                <a:cs typeface="Carlito"/>
              </a:rPr>
              <a:t>hormone  administrations. </a:t>
            </a:r>
            <a:r>
              <a:rPr sz="1600" spc="-15" dirty="0">
                <a:latin typeface="TT Commons" panose="02000506040000020004" pitchFamily="50" charset="0"/>
                <a:cs typeface="Carlito"/>
              </a:rPr>
              <a:t>When </a:t>
            </a:r>
            <a:r>
              <a:rPr sz="1600" spc="-20" dirty="0">
                <a:latin typeface="TT Commons" panose="02000506040000020004" pitchFamily="50" charset="0"/>
                <a:cs typeface="Carlito"/>
              </a:rPr>
              <a:t>the </a:t>
            </a:r>
            <a:r>
              <a:rPr sz="1600" spc="-40" dirty="0">
                <a:latin typeface="TT Commons" panose="02000506040000020004" pitchFamily="50" charset="0"/>
                <a:cs typeface="Carlito"/>
              </a:rPr>
              <a:t>melasma </a:t>
            </a:r>
            <a:r>
              <a:rPr sz="1600" spc="-30" dirty="0">
                <a:latin typeface="TT Commons" panose="02000506040000020004" pitchFamily="50" charset="0"/>
                <a:cs typeface="Carlito"/>
              </a:rPr>
              <a:t>are </a:t>
            </a:r>
            <a:r>
              <a:rPr sz="1600" spc="-20" dirty="0">
                <a:latin typeface="TT Commons" panose="02000506040000020004" pitchFamily="50" charset="0"/>
                <a:cs typeface="Carlito"/>
              </a:rPr>
              <a:t>exposed </a:t>
            </a:r>
            <a:r>
              <a:rPr sz="1600" spc="-50" dirty="0">
                <a:latin typeface="TT Commons" panose="02000506040000020004" pitchFamily="50" charset="0"/>
                <a:cs typeface="Carlito"/>
              </a:rPr>
              <a:t>to </a:t>
            </a:r>
            <a:r>
              <a:rPr sz="1600" spc="-30" dirty="0">
                <a:latin typeface="TT Commons" panose="02000506040000020004" pitchFamily="50" charset="0"/>
                <a:cs typeface="Carlito"/>
              </a:rPr>
              <a:t>sunlight,  </a:t>
            </a:r>
            <a:r>
              <a:rPr sz="1600" spc="-10" dirty="0">
                <a:latin typeface="TT Commons" panose="02000506040000020004" pitchFamily="50" charset="0"/>
                <a:cs typeface="Carlito"/>
              </a:rPr>
              <a:t>it </a:t>
            </a:r>
            <a:r>
              <a:rPr sz="1600" spc="-20" dirty="0">
                <a:latin typeface="TT Commons" panose="02000506040000020004" pitchFamily="50" charset="0"/>
                <a:cs typeface="Carlito"/>
              </a:rPr>
              <a:t>tends </a:t>
            </a:r>
            <a:r>
              <a:rPr sz="1600" spc="-10" dirty="0">
                <a:latin typeface="TT Commons" panose="02000506040000020004" pitchFamily="50" charset="0"/>
                <a:cs typeface="Carlito"/>
              </a:rPr>
              <a:t>to exacerbate </a:t>
            </a:r>
            <a:r>
              <a:rPr sz="1600" spc="-20" dirty="0">
                <a:latin typeface="TT Commons" panose="02000506040000020004" pitchFamily="50" charset="0"/>
                <a:cs typeface="Carlito"/>
              </a:rPr>
              <a:t>the</a:t>
            </a:r>
            <a:r>
              <a:rPr sz="1600" spc="-200" dirty="0">
                <a:latin typeface="TT Commons" panose="02000506040000020004" pitchFamily="50" charset="0"/>
                <a:cs typeface="Carlito"/>
              </a:rPr>
              <a:t> </a:t>
            </a:r>
            <a:r>
              <a:rPr sz="1600" spc="-5" dirty="0">
                <a:latin typeface="TT Commons" panose="02000506040000020004" pitchFamily="50" charset="0"/>
                <a:cs typeface="Carlito"/>
              </a:rPr>
              <a:t>process.</a:t>
            </a:r>
            <a:endParaRPr sz="1600" dirty="0">
              <a:latin typeface="TT Commons" panose="02000506040000020004" pitchFamily="50" charset="0"/>
              <a:cs typeface="Carlito"/>
            </a:endParaRPr>
          </a:p>
        </p:txBody>
      </p:sp>
      <p:sp>
        <p:nvSpPr>
          <p:cNvPr id="10" name="object 10"/>
          <p:cNvSpPr txBox="1"/>
          <p:nvPr/>
        </p:nvSpPr>
        <p:spPr>
          <a:xfrm>
            <a:off x="3102865" y="3034919"/>
            <a:ext cx="5787133" cy="461024"/>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latin typeface="TT Commons" panose="02000506040000020004" pitchFamily="50" charset="0"/>
                <a:cs typeface="Carlito"/>
              </a:rPr>
              <a:t>Melasma </a:t>
            </a:r>
            <a:r>
              <a:rPr sz="1600" spc="-10" dirty="0">
                <a:latin typeface="TT Commons" panose="02000506040000020004" pitchFamily="50" charset="0"/>
                <a:cs typeface="Carlito"/>
              </a:rPr>
              <a:t>has </a:t>
            </a:r>
            <a:r>
              <a:rPr sz="1600" spc="-20" dirty="0">
                <a:latin typeface="TT Commons" panose="02000506040000020004" pitchFamily="50" charset="0"/>
                <a:cs typeface="Carlito"/>
              </a:rPr>
              <a:t>many </a:t>
            </a:r>
            <a:r>
              <a:rPr sz="1600" spc="-15" dirty="0">
                <a:latin typeface="TT Commons" panose="02000506040000020004" pitchFamily="50" charset="0"/>
                <a:cs typeface="Carlito"/>
              </a:rPr>
              <a:t>clinical </a:t>
            </a:r>
            <a:r>
              <a:rPr sz="1600" spc="-30" dirty="0">
                <a:latin typeface="TT Commons" panose="02000506040000020004" pitchFamily="50" charset="0"/>
                <a:cs typeface="Carlito"/>
              </a:rPr>
              <a:t>characteristics </a:t>
            </a:r>
            <a:r>
              <a:rPr sz="1600" spc="-10" dirty="0">
                <a:latin typeface="TT Commons" panose="02000506040000020004" pitchFamily="50" charset="0"/>
                <a:cs typeface="Carlito"/>
              </a:rPr>
              <a:t>and </a:t>
            </a:r>
            <a:r>
              <a:rPr sz="1600" spc="-15" dirty="0">
                <a:latin typeface="TT Commons" panose="02000506040000020004" pitchFamily="50" charset="0"/>
                <a:cs typeface="Carlito"/>
              </a:rPr>
              <a:t>can </a:t>
            </a:r>
            <a:r>
              <a:rPr sz="1600" spc="-25" dirty="0">
                <a:latin typeface="TT Commons" panose="02000506040000020004" pitchFamily="50" charset="0"/>
                <a:cs typeface="Carlito"/>
              </a:rPr>
              <a:t>be </a:t>
            </a:r>
            <a:r>
              <a:rPr sz="1600" spc="-15" dirty="0">
                <a:latin typeface="TT Commons" panose="02000506040000020004" pitchFamily="50" charset="0"/>
                <a:cs typeface="Carlito"/>
              </a:rPr>
              <a:t>classified  </a:t>
            </a:r>
            <a:r>
              <a:rPr sz="1600" spc="-20" dirty="0">
                <a:latin typeface="TT Commons" panose="02000506040000020004" pitchFamily="50" charset="0"/>
                <a:cs typeface="Carlito"/>
              </a:rPr>
              <a:t>into three</a:t>
            </a:r>
            <a:r>
              <a:rPr sz="1600" spc="-120" dirty="0">
                <a:latin typeface="TT Commons" panose="02000506040000020004" pitchFamily="50" charset="0"/>
                <a:cs typeface="Carlito"/>
              </a:rPr>
              <a:t> </a:t>
            </a:r>
            <a:r>
              <a:rPr sz="1600" spc="-15" dirty="0">
                <a:latin typeface="TT Commons" panose="02000506040000020004" pitchFamily="50" charset="0"/>
                <a:cs typeface="Carlito"/>
              </a:rPr>
              <a:t>types.</a:t>
            </a:r>
            <a:endParaRPr sz="1600" dirty="0">
              <a:latin typeface="TT Commons" panose="02000506040000020004" pitchFamily="50" charset="0"/>
              <a:cs typeface="Carlito"/>
            </a:endParaRPr>
          </a:p>
        </p:txBody>
      </p:sp>
      <p:sp>
        <p:nvSpPr>
          <p:cNvPr id="11" name="object 11"/>
          <p:cNvSpPr txBox="1"/>
          <p:nvPr/>
        </p:nvSpPr>
        <p:spPr>
          <a:xfrm>
            <a:off x="3564353" y="3673286"/>
            <a:ext cx="5329553" cy="884216"/>
          </a:xfrm>
          <a:prstGeom prst="rect">
            <a:avLst/>
          </a:prstGeom>
        </p:spPr>
        <p:txBody>
          <a:bodyPr vert="horz" wrap="square" lIns="0" tIns="24765" rIns="0" bIns="0" rtlCol="0">
            <a:spAutoFit/>
          </a:bodyPr>
          <a:lstStyle/>
          <a:p>
            <a:pPr marL="358140" marR="5080" indent="-346075" algn="just">
              <a:lnSpc>
                <a:spcPts val="1680"/>
              </a:lnSpc>
              <a:spcBef>
                <a:spcPts val="195"/>
              </a:spcBef>
              <a:buFont typeface="Arial"/>
              <a:buChar char="•"/>
              <a:tabLst>
                <a:tab pos="358775" algn="l"/>
              </a:tabLst>
            </a:pPr>
            <a:r>
              <a:rPr sz="1600" b="1" spc="-15" dirty="0">
                <a:latin typeface="TT Commons" panose="02000506040000020004" pitchFamily="50" charset="0"/>
                <a:cs typeface="Carlito"/>
              </a:rPr>
              <a:t>Central </a:t>
            </a:r>
            <a:r>
              <a:rPr sz="1600" b="1" spc="-25" dirty="0">
                <a:latin typeface="TT Commons" panose="02000506040000020004" pitchFamily="50" charset="0"/>
                <a:cs typeface="Carlito"/>
              </a:rPr>
              <a:t>location </a:t>
            </a:r>
            <a:r>
              <a:rPr sz="1600" b="1" spc="-35" dirty="0">
                <a:latin typeface="TT Commons" panose="02000506040000020004" pitchFamily="50" charset="0"/>
                <a:cs typeface="Carlito"/>
              </a:rPr>
              <a:t>pattern </a:t>
            </a:r>
            <a:r>
              <a:rPr sz="1600" spc="-35" dirty="0">
                <a:latin typeface="TT Commons" panose="02000506040000020004" pitchFamily="50" charset="0"/>
                <a:cs typeface="Carlito"/>
              </a:rPr>
              <a:t>(common): </a:t>
            </a:r>
            <a:r>
              <a:rPr sz="1600" spc="-30" dirty="0">
                <a:latin typeface="TT Commons" panose="02000506040000020004" pitchFamily="50" charset="0"/>
                <a:cs typeface="Carlito"/>
              </a:rPr>
              <a:t>dull </a:t>
            </a:r>
            <a:r>
              <a:rPr sz="1600" spc="-15" dirty="0">
                <a:latin typeface="TT Commons" panose="02000506040000020004" pitchFamily="50" charset="0"/>
                <a:cs typeface="Carlito"/>
              </a:rPr>
              <a:t>coloured  </a:t>
            </a:r>
            <a:r>
              <a:rPr sz="1600" spc="-20" dirty="0">
                <a:latin typeface="TT Commons" panose="02000506040000020004" pitchFamily="50" charset="0"/>
                <a:cs typeface="Carlito"/>
              </a:rPr>
              <a:t>macular </a:t>
            </a:r>
            <a:r>
              <a:rPr sz="1600" spc="-10" dirty="0">
                <a:latin typeface="TT Commons" panose="02000506040000020004" pitchFamily="50" charset="0"/>
                <a:cs typeface="Carlito"/>
              </a:rPr>
              <a:t>lesions </a:t>
            </a:r>
            <a:r>
              <a:rPr sz="1600" spc="10" dirty="0">
                <a:latin typeface="TT Commons" panose="02000506040000020004" pitchFamily="50" charset="0"/>
                <a:cs typeface="Carlito"/>
              </a:rPr>
              <a:t>on </a:t>
            </a:r>
            <a:r>
              <a:rPr sz="1600" spc="-5" dirty="0">
                <a:latin typeface="TT Commons" panose="02000506040000020004" pitchFamily="50" charset="0"/>
                <a:cs typeface="Carlito"/>
              </a:rPr>
              <a:t>both </a:t>
            </a:r>
            <a:r>
              <a:rPr sz="1600" spc="-20" dirty="0">
                <a:latin typeface="TT Commons" panose="02000506040000020004" pitchFamily="50" charset="0"/>
                <a:cs typeface="Carlito"/>
              </a:rPr>
              <a:t>cheeks, nasal dorsum, </a:t>
            </a:r>
            <a:r>
              <a:rPr sz="1600" spc="-30" dirty="0">
                <a:latin typeface="TT Commons" panose="02000506040000020004" pitchFamily="50" charset="0"/>
                <a:cs typeface="Carlito"/>
              </a:rPr>
              <a:t>upper  </a:t>
            </a:r>
            <a:r>
              <a:rPr sz="1600" spc="-15" dirty="0">
                <a:latin typeface="TT Commons" panose="02000506040000020004" pitchFamily="50" charset="0"/>
                <a:cs typeface="Carlito"/>
              </a:rPr>
              <a:t>lip </a:t>
            </a:r>
            <a:r>
              <a:rPr sz="1600" spc="-10" dirty="0">
                <a:latin typeface="TT Commons" panose="02000506040000020004" pitchFamily="50" charset="0"/>
                <a:cs typeface="Carlito"/>
              </a:rPr>
              <a:t>and</a:t>
            </a:r>
            <a:r>
              <a:rPr sz="1600" spc="-80" dirty="0">
                <a:latin typeface="TT Commons" panose="02000506040000020004" pitchFamily="50" charset="0"/>
                <a:cs typeface="Carlito"/>
              </a:rPr>
              <a:t> </a:t>
            </a:r>
            <a:r>
              <a:rPr sz="1600" spc="-25" dirty="0">
                <a:latin typeface="TT Commons" panose="02000506040000020004" pitchFamily="50" charset="0"/>
                <a:cs typeface="Carlito"/>
              </a:rPr>
              <a:t>jaw.</a:t>
            </a:r>
            <a:endParaRPr sz="1600" dirty="0">
              <a:latin typeface="TT Commons" panose="02000506040000020004" pitchFamily="50" charset="0"/>
              <a:cs typeface="Carlito"/>
            </a:endParaRPr>
          </a:p>
          <a:p>
            <a:pPr marL="358140" indent="-346075" algn="just">
              <a:lnSpc>
                <a:spcPts val="1614"/>
              </a:lnSpc>
              <a:buFont typeface="Arial"/>
              <a:buChar char="•"/>
              <a:tabLst>
                <a:tab pos="358775" algn="l"/>
              </a:tabLst>
            </a:pPr>
            <a:r>
              <a:rPr sz="1600" b="1" dirty="0">
                <a:latin typeface="TT Commons" panose="02000506040000020004" pitchFamily="50" charset="0"/>
                <a:cs typeface="Carlito"/>
              </a:rPr>
              <a:t>Cheekbonepattern</a:t>
            </a:r>
            <a:r>
              <a:rPr sz="1600" dirty="0">
                <a:latin typeface="TT Commons" panose="02000506040000020004" pitchFamily="50" charset="0"/>
                <a:cs typeface="Carlito"/>
              </a:rPr>
              <a:t>:</a:t>
            </a:r>
            <a:r>
              <a:rPr sz="1600" spc="-80" dirty="0">
                <a:latin typeface="TT Commons" panose="02000506040000020004" pitchFamily="50" charset="0"/>
                <a:cs typeface="Carlito"/>
              </a:rPr>
              <a:t> </a:t>
            </a:r>
            <a:r>
              <a:rPr sz="1600" spc="-10" dirty="0">
                <a:latin typeface="TT Commons" panose="02000506040000020004" pitchFamily="50" charset="0"/>
                <a:cs typeface="Carlito"/>
              </a:rPr>
              <a:t>cheeks</a:t>
            </a:r>
            <a:r>
              <a:rPr sz="1600" spc="-90" dirty="0">
                <a:latin typeface="TT Commons" panose="02000506040000020004" pitchFamily="50" charset="0"/>
                <a:cs typeface="Carlito"/>
              </a:rPr>
              <a:t> </a:t>
            </a:r>
            <a:r>
              <a:rPr sz="1600" spc="-10" dirty="0">
                <a:latin typeface="TT Commons" panose="02000506040000020004" pitchFamily="50" charset="0"/>
                <a:cs typeface="Carlito"/>
              </a:rPr>
              <a:t>and</a:t>
            </a:r>
            <a:r>
              <a:rPr sz="1600" spc="-130" dirty="0">
                <a:latin typeface="TT Commons" panose="02000506040000020004" pitchFamily="50" charset="0"/>
                <a:cs typeface="Carlito"/>
              </a:rPr>
              <a:t> </a:t>
            </a:r>
            <a:r>
              <a:rPr sz="1600" spc="-5" dirty="0">
                <a:latin typeface="TT Commons" panose="02000506040000020004" pitchFamily="50" charset="0"/>
                <a:cs typeface="Carlito"/>
              </a:rPr>
              <a:t>nasal</a:t>
            </a:r>
            <a:r>
              <a:rPr sz="1600" spc="-105" dirty="0">
                <a:latin typeface="TT Commons" panose="02000506040000020004" pitchFamily="50" charset="0"/>
                <a:cs typeface="Carlito"/>
              </a:rPr>
              <a:t> </a:t>
            </a:r>
            <a:r>
              <a:rPr sz="1600" spc="-20" dirty="0">
                <a:latin typeface="TT Commons" panose="02000506040000020004" pitchFamily="50" charset="0"/>
                <a:cs typeface="Carlito"/>
              </a:rPr>
              <a:t>dorsum.</a:t>
            </a:r>
            <a:endParaRPr sz="1600" dirty="0">
              <a:latin typeface="TT Commons" panose="02000506040000020004" pitchFamily="50" charset="0"/>
              <a:cs typeface="Carlito"/>
            </a:endParaRPr>
          </a:p>
          <a:p>
            <a:pPr marL="358140" indent="-346075" algn="just">
              <a:lnSpc>
                <a:spcPts val="1710"/>
              </a:lnSpc>
              <a:buFont typeface="Arial"/>
              <a:buChar char="•"/>
              <a:tabLst>
                <a:tab pos="358775" algn="l"/>
              </a:tabLst>
            </a:pPr>
            <a:r>
              <a:rPr sz="1600" b="1" spc="-15" dirty="0">
                <a:latin typeface="TT Commons" panose="02000506040000020004" pitchFamily="50" charset="0"/>
                <a:cs typeface="Carlito"/>
              </a:rPr>
              <a:t>Jawline</a:t>
            </a:r>
            <a:r>
              <a:rPr sz="1600" b="1" spc="-95" dirty="0">
                <a:latin typeface="TT Commons" panose="02000506040000020004" pitchFamily="50" charset="0"/>
                <a:cs typeface="Carlito"/>
              </a:rPr>
              <a:t> </a:t>
            </a:r>
            <a:r>
              <a:rPr sz="1600" b="1" spc="-15" dirty="0">
                <a:latin typeface="TT Commons" panose="02000506040000020004" pitchFamily="50" charset="0"/>
                <a:cs typeface="Carlito"/>
              </a:rPr>
              <a:t>pattern</a:t>
            </a:r>
            <a:endParaRPr sz="1600" dirty="0">
              <a:latin typeface="TT Commons" panose="02000506040000020004" pitchFamily="50" charset="0"/>
              <a:cs typeface="Carlito"/>
            </a:endParaRPr>
          </a:p>
        </p:txBody>
      </p:sp>
      <p:sp>
        <p:nvSpPr>
          <p:cNvPr id="12" name="object 12"/>
          <p:cNvSpPr/>
          <p:nvPr/>
        </p:nvSpPr>
        <p:spPr>
          <a:xfrm>
            <a:off x="1012191" y="1638300"/>
            <a:ext cx="1595120" cy="1351280"/>
          </a:xfrm>
          <a:prstGeom prst="rect">
            <a:avLst/>
          </a:prstGeom>
          <a:blipFill>
            <a:blip r:embed="rId2" cstate="print"/>
            <a:stretch>
              <a:fillRect/>
            </a:stretch>
          </a:blipFill>
        </p:spPr>
        <p:txBody>
          <a:bodyPr wrap="square" lIns="0" tIns="0" rIns="0" bIns="0" rtlCol="0"/>
          <a:lstStyle/>
          <a:p>
            <a:endParaRPr sz="1600">
              <a:latin typeface="TT Commons" panose="02000506040000020004" pitchFamily="50" charset="0"/>
            </a:endParaRPr>
          </a:p>
        </p:txBody>
      </p:sp>
      <p:sp>
        <p:nvSpPr>
          <p:cNvPr id="13" name="object 13"/>
          <p:cNvSpPr/>
          <p:nvPr/>
        </p:nvSpPr>
        <p:spPr>
          <a:xfrm>
            <a:off x="1012191" y="3365500"/>
            <a:ext cx="1635759" cy="1381760"/>
          </a:xfrm>
          <a:prstGeom prst="rect">
            <a:avLst/>
          </a:prstGeom>
          <a:blipFill>
            <a:blip r:embed="rId3" cstate="print"/>
            <a:stretch>
              <a:fillRect/>
            </a:stretch>
          </a:blipFill>
        </p:spPr>
        <p:txBody>
          <a:bodyPr wrap="square" lIns="0" tIns="0" rIns="0" bIns="0" rtlCol="0"/>
          <a:lstStyle/>
          <a:p>
            <a:endParaRPr sz="1600">
              <a:latin typeface="TT Commons" panose="02000506040000020004" pitchFamily="50" charset="0"/>
            </a:endParaRPr>
          </a:p>
        </p:txBody>
      </p:sp>
      <p:sp>
        <p:nvSpPr>
          <p:cNvPr id="14" name="object 14"/>
          <p:cNvSpPr txBox="1"/>
          <p:nvPr/>
        </p:nvSpPr>
        <p:spPr>
          <a:xfrm>
            <a:off x="1291190" y="3013647"/>
            <a:ext cx="1308988" cy="257763"/>
          </a:xfrm>
          <a:prstGeom prst="rect">
            <a:avLst/>
          </a:prstGeom>
        </p:spPr>
        <p:txBody>
          <a:bodyPr vert="horz" wrap="square" lIns="0" tIns="11430" rIns="0" bIns="0" rtlCol="0">
            <a:spAutoFit/>
          </a:bodyPr>
          <a:lstStyle/>
          <a:p>
            <a:pPr marL="12700">
              <a:lnSpc>
                <a:spcPct val="100000"/>
              </a:lnSpc>
              <a:spcBef>
                <a:spcPts val="90"/>
              </a:spcBef>
            </a:pPr>
            <a:r>
              <a:rPr sz="1600" b="1" spc="-5" dirty="0">
                <a:solidFill>
                  <a:srgbClr val="585858"/>
                </a:solidFill>
                <a:latin typeface="TT Commons" panose="02000506040000020004" pitchFamily="50" charset="0"/>
                <a:cs typeface="Carlito"/>
              </a:rPr>
              <a:t>Normal</a:t>
            </a:r>
            <a:r>
              <a:rPr sz="1600" b="1" spc="-160"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skin</a:t>
            </a:r>
            <a:endParaRPr sz="1600" dirty="0">
              <a:latin typeface="TT Commons" panose="02000506040000020004" pitchFamily="50" charset="0"/>
              <a:cs typeface="Carlito"/>
            </a:endParaRPr>
          </a:p>
        </p:txBody>
      </p:sp>
      <p:sp>
        <p:nvSpPr>
          <p:cNvPr id="15" name="object 15"/>
          <p:cNvSpPr txBox="1"/>
          <p:nvPr/>
        </p:nvSpPr>
        <p:spPr>
          <a:xfrm>
            <a:off x="1423080" y="4746674"/>
            <a:ext cx="1045208" cy="461024"/>
          </a:xfrm>
          <a:prstGeom prst="rect">
            <a:avLst/>
          </a:prstGeom>
        </p:spPr>
        <p:txBody>
          <a:bodyPr vert="horz" wrap="square" lIns="0" tIns="24765" rIns="0" bIns="0" rtlCol="0">
            <a:spAutoFit/>
          </a:bodyPr>
          <a:lstStyle/>
          <a:p>
            <a:pPr marL="12700" marR="5080">
              <a:lnSpc>
                <a:spcPts val="1680"/>
              </a:lnSpc>
              <a:spcBef>
                <a:spcPts val="195"/>
              </a:spcBef>
            </a:pPr>
            <a:r>
              <a:rPr sz="1600" b="1" dirty="0">
                <a:solidFill>
                  <a:srgbClr val="585858"/>
                </a:solidFill>
                <a:latin typeface="TT Commons" panose="02000506040000020004" pitchFamily="50" charset="0"/>
                <a:cs typeface="Carlito"/>
              </a:rPr>
              <a:t>Skin</a:t>
            </a:r>
            <a:r>
              <a:rPr sz="1600" b="1" spc="-130" dirty="0">
                <a:solidFill>
                  <a:srgbClr val="585858"/>
                </a:solidFill>
                <a:latin typeface="TT Commons" panose="02000506040000020004" pitchFamily="50" charset="0"/>
                <a:cs typeface="Carlito"/>
              </a:rPr>
              <a:t> </a:t>
            </a:r>
            <a:r>
              <a:rPr sz="1600" b="1" spc="-30" dirty="0">
                <a:solidFill>
                  <a:srgbClr val="585858"/>
                </a:solidFill>
                <a:latin typeface="TT Commons" panose="02000506040000020004" pitchFamily="50" charset="0"/>
                <a:cs typeface="Carlito"/>
              </a:rPr>
              <a:t>with  </a:t>
            </a:r>
            <a:r>
              <a:rPr sz="1600" b="1" spc="15" dirty="0">
                <a:solidFill>
                  <a:srgbClr val="585858"/>
                </a:solidFill>
                <a:latin typeface="TT Commons" panose="02000506040000020004" pitchFamily="50" charset="0"/>
                <a:cs typeface="Carlito"/>
              </a:rPr>
              <a:t>m</a:t>
            </a:r>
            <a:r>
              <a:rPr sz="1600" b="1" spc="-10" dirty="0">
                <a:solidFill>
                  <a:srgbClr val="585858"/>
                </a:solidFill>
                <a:latin typeface="TT Commons" panose="02000506040000020004" pitchFamily="50" charset="0"/>
                <a:cs typeface="Carlito"/>
              </a:rPr>
              <a:t>e</a:t>
            </a:r>
            <a:r>
              <a:rPr sz="1600" b="1" spc="-45" dirty="0">
                <a:solidFill>
                  <a:srgbClr val="585858"/>
                </a:solidFill>
                <a:latin typeface="TT Commons" panose="02000506040000020004" pitchFamily="50" charset="0"/>
                <a:cs typeface="Carlito"/>
              </a:rPr>
              <a:t>l</a:t>
            </a:r>
            <a:r>
              <a:rPr sz="1600" b="1" dirty="0">
                <a:solidFill>
                  <a:srgbClr val="585858"/>
                </a:solidFill>
                <a:latin typeface="TT Commons" panose="02000506040000020004" pitchFamily="50" charset="0"/>
                <a:cs typeface="Carlito"/>
              </a:rPr>
              <a:t>a</a:t>
            </a:r>
            <a:r>
              <a:rPr sz="1600" b="1" spc="-20" dirty="0">
                <a:solidFill>
                  <a:srgbClr val="585858"/>
                </a:solidFill>
                <a:latin typeface="TT Commons" panose="02000506040000020004" pitchFamily="50" charset="0"/>
                <a:cs typeface="Carlito"/>
              </a:rPr>
              <a:t>s</a:t>
            </a:r>
            <a:r>
              <a:rPr sz="1600" b="1" spc="15" dirty="0">
                <a:solidFill>
                  <a:srgbClr val="585858"/>
                </a:solidFill>
                <a:latin typeface="TT Commons" panose="02000506040000020004" pitchFamily="50" charset="0"/>
                <a:cs typeface="Carlito"/>
              </a:rPr>
              <a:t>m</a:t>
            </a:r>
            <a:r>
              <a:rPr sz="1600" b="1" spc="-5" dirty="0">
                <a:solidFill>
                  <a:srgbClr val="585858"/>
                </a:solidFill>
                <a:latin typeface="TT Commons" panose="02000506040000020004" pitchFamily="50" charset="0"/>
                <a:cs typeface="Carlito"/>
              </a:rPr>
              <a:t>a</a:t>
            </a:r>
            <a:endParaRPr sz="1600" dirty="0">
              <a:latin typeface="TT Commons" panose="02000506040000020004" pitchFamily="50" charset="0"/>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61058" y="428212"/>
            <a:ext cx="1475742" cy="380873"/>
          </a:xfrm>
          <a:prstGeom prst="rect">
            <a:avLst/>
          </a:prstGeom>
        </p:spPr>
        <p:txBody>
          <a:bodyPr vert="horz" wrap="square" lIns="0" tIns="11430" rIns="0" bIns="0" rtlCol="0">
            <a:spAutoFit/>
          </a:bodyPr>
          <a:lstStyle/>
          <a:p>
            <a:pPr marL="12700">
              <a:lnSpc>
                <a:spcPct val="100000"/>
              </a:lnSpc>
              <a:spcBef>
                <a:spcPts val="90"/>
              </a:spcBef>
            </a:pPr>
            <a:r>
              <a:rPr sz="2400" spc="600" dirty="0">
                <a:solidFill>
                  <a:schemeClr val="tx1"/>
                </a:solidFill>
                <a:latin typeface="Bebas Neue Regular" panose="00000500000000000000" pitchFamily="50" charset="0"/>
              </a:rPr>
              <a:t>MELASMA</a:t>
            </a:r>
          </a:p>
        </p:txBody>
      </p:sp>
      <p:sp>
        <p:nvSpPr>
          <p:cNvPr id="16" name="object 7"/>
          <p:cNvSpPr txBox="1"/>
          <p:nvPr/>
        </p:nvSpPr>
        <p:spPr>
          <a:xfrm>
            <a:off x="602896" y="1104900"/>
            <a:ext cx="8363301" cy="257763"/>
          </a:xfrm>
          <a:prstGeom prst="rect">
            <a:avLst/>
          </a:prstGeom>
        </p:spPr>
        <p:txBody>
          <a:bodyPr vert="horz" wrap="square" lIns="0" tIns="11430" rIns="0" bIns="0" rtlCol="0">
            <a:spAutoFit/>
          </a:bodyPr>
          <a:lstStyle/>
          <a:p>
            <a:pPr marL="12700">
              <a:lnSpc>
                <a:spcPct val="100000"/>
              </a:lnSpc>
              <a:spcBef>
                <a:spcPts val="90"/>
              </a:spcBef>
            </a:pPr>
            <a:r>
              <a:rPr sz="1600" spc="-15" dirty="0">
                <a:latin typeface="TT Commons" panose="02000506040000020004" pitchFamily="50" charset="0"/>
                <a:cs typeface="Carlito"/>
              </a:rPr>
              <a:t>There</a:t>
            </a:r>
            <a:r>
              <a:rPr sz="1600" spc="-85" dirty="0">
                <a:latin typeface="TT Commons" panose="02000506040000020004" pitchFamily="50" charset="0"/>
                <a:cs typeface="Carlito"/>
              </a:rPr>
              <a:t> </a:t>
            </a:r>
            <a:r>
              <a:rPr sz="1600" spc="-5" dirty="0">
                <a:latin typeface="TT Commons" panose="02000506040000020004" pitchFamily="50" charset="0"/>
                <a:cs typeface="Carlito"/>
              </a:rPr>
              <a:t>are</a:t>
            </a:r>
            <a:r>
              <a:rPr sz="1600" spc="-80" dirty="0">
                <a:latin typeface="TT Commons" panose="02000506040000020004" pitchFamily="50" charset="0"/>
                <a:cs typeface="Carlito"/>
              </a:rPr>
              <a:t> </a:t>
            </a:r>
            <a:r>
              <a:rPr sz="1600" spc="-10" dirty="0">
                <a:latin typeface="TT Commons" panose="02000506040000020004" pitchFamily="50" charset="0"/>
                <a:cs typeface="Carlito"/>
              </a:rPr>
              <a:t>different</a:t>
            </a:r>
            <a:r>
              <a:rPr sz="1600" spc="-80" dirty="0">
                <a:latin typeface="TT Commons" panose="02000506040000020004" pitchFamily="50" charset="0"/>
                <a:cs typeface="Carlito"/>
              </a:rPr>
              <a:t> </a:t>
            </a:r>
            <a:r>
              <a:rPr sz="1600" spc="-20" dirty="0">
                <a:latin typeface="TT Commons" panose="02000506040000020004" pitchFamily="50" charset="0"/>
                <a:cs typeface="Carlito"/>
              </a:rPr>
              <a:t>mechanisms</a:t>
            </a:r>
            <a:r>
              <a:rPr sz="1600" spc="-80" dirty="0">
                <a:latin typeface="TT Commons" panose="02000506040000020004" pitchFamily="50" charset="0"/>
                <a:cs typeface="Carlito"/>
              </a:rPr>
              <a:t> </a:t>
            </a:r>
            <a:r>
              <a:rPr sz="1600" spc="-10" dirty="0">
                <a:latin typeface="TT Commons" panose="02000506040000020004" pitchFamily="50" charset="0"/>
                <a:cs typeface="Carlito"/>
              </a:rPr>
              <a:t>and</a:t>
            </a:r>
            <a:r>
              <a:rPr sz="1600" spc="-120" dirty="0">
                <a:latin typeface="TT Commons" panose="02000506040000020004" pitchFamily="50" charset="0"/>
                <a:cs typeface="Carlito"/>
              </a:rPr>
              <a:t> </a:t>
            </a:r>
            <a:r>
              <a:rPr sz="1600" spc="-20" dirty="0">
                <a:latin typeface="TT Commons" panose="02000506040000020004" pitchFamily="50" charset="0"/>
                <a:cs typeface="Carlito"/>
              </a:rPr>
              <a:t>types</a:t>
            </a:r>
            <a:r>
              <a:rPr sz="1600" spc="-80"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15" dirty="0">
                <a:latin typeface="TT Commons" panose="02000506040000020004" pitchFamily="50" charset="0"/>
                <a:cs typeface="Carlito"/>
              </a:rPr>
              <a:t>melasma</a:t>
            </a:r>
            <a:r>
              <a:rPr sz="1600" spc="-60" dirty="0">
                <a:latin typeface="TT Commons" panose="02000506040000020004" pitchFamily="50" charset="0"/>
                <a:cs typeface="Carlito"/>
              </a:rPr>
              <a:t> </a:t>
            </a:r>
            <a:r>
              <a:rPr sz="1600" spc="-20" dirty="0">
                <a:latin typeface="TT Commons" panose="02000506040000020004" pitchFamily="50" charset="0"/>
                <a:cs typeface="Carlito"/>
              </a:rPr>
              <a:t>hyperpigmentation:</a:t>
            </a:r>
            <a:endParaRPr sz="1600" dirty="0">
              <a:latin typeface="TT Commons" panose="02000506040000020004" pitchFamily="50" charset="0"/>
              <a:cs typeface="Carlito"/>
            </a:endParaRPr>
          </a:p>
        </p:txBody>
      </p:sp>
      <p:sp>
        <p:nvSpPr>
          <p:cNvPr id="17" name="object 10"/>
          <p:cNvSpPr txBox="1"/>
          <p:nvPr/>
        </p:nvSpPr>
        <p:spPr>
          <a:xfrm>
            <a:off x="602894" y="4762500"/>
            <a:ext cx="8363304" cy="492443"/>
          </a:xfrm>
          <a:prstGeom prst="rect">
            <a:avLst/>
          </a:prstGeom>
          <a:solidFill>
            <a:srgbClr val="F1F1F1"/>
          </a:solidFill>
        </p:spPr>
        <p:txBody>
          <a:bodyPr vert="horz" wrap="square" lIns="0" tIns="0" rIns="0" bIns="0" rtlCol="0">
            <a:spAutoFit/>
          </a:bodyPr>
          <a:lstStyle/>
          <a:p>
            <a:pPr marL="931544" marR="118745" indent="-813435">
              <a:lnSpc>
                <a:spcPct val="100000"/>
              </a:lnSpc>
            </a:pPr>
            <a:r>
              <a:rPr sz="1600" spc="15" dirty="0">
                <a:latin typeface="TT Commons" panose="02000506040000020004" pitchFamily="50" charset="0"/>
                <a:cs typeface="Carlito"/>
              </a:rPr>
              <a:t>The</a:t>
            </a:r>
            <a:r>
              <a:rPr sz="1600" spc="-35" dirty="0">
                <a:latin typeface="TT Commons" panose="02000506040000020004" pitchFamily="50" charset="0"/>
                <a:cs typeface="Carlito"/>
              </a:rPr>
              <a:t> </a:t>
            </a:r>
            <a:r>
              <a:rPr sz="1600" spc="-5" dirty="0">
                <a:latin typeface="TT Commons" panose="02000506040000020004" pitchFamily="50" charset="0"/>
                <a:cs typeface="Carlito"/>
              </a:rPr>
              <a:t>Wood</a:t>
            </a:r>
            <a:r>
              <a:rPr sz="1600" spc="-85" dirty="0">
                <a:latin typeface="TT Commons" panose="02000506040000020004" pitchFamily="50" charset="0"/>
                <a:cs typeface="Carlito"/>
              </a:rPr>
              <a:t> </a:t>
            </a:r>
            <a:r>
              <a:rPr sz="1600" spc="15" dirty="0">
                <a:latin typeface="TT Commons" panose="02000506040000020004" pitchFamily="50" charset="0"/>
                <a:cs typeface="Carlito"/>
              </a:rPr>
              <a:t>lamp</a:t>
            </a:r>
            <a:r>
              <a:rPr sz="1600" spc="-75" dirty="0">
                <a:latin typeface="TT Commons" panose="02000506040000020004" pitchFamily="50" charset="0"/>
                <a:cs typeface="Carlito"/>
              </a:rPr>
              <a:t> </a:t>
            </a:r>
            <a:r>
              <a:rPr sz="1600" spc="15" dirty="0">
                <a:latin typeface="TT Commons" panose="02000506040000020004" pitchFamily="50" charset="0"/>
                <a:cs typeface="Carlito"/>
              </a:rPr>
              <a:t>is</a:t>
            </a:r>
            <a:r>
              <a:rPr sz="1600" spc="-30" dirty="0">
                <a:latin typeface="TT Commons" panose="02000506040000020004" pitchFamily="50" charset="0"/>
                <a:cs typeface="Carlito"/>
              </a:rPr>
              <a:t> </a:t>
            </a:r>
            <a:r>
              <a:rPr sz="1600" spc="15" dirty="0">
                <a:latin typeface="TT Commons" panose="02000506040000020004" pitchFamily="50" charset="0"/>
                <a:cs typeface="Carlito"/>
              </a:rPr>
              <a:t>particularly</a:t>
            </a:r>
            <a:r>
              <a:rPr sz="1600" spc="-125" dirty="0">
                <a:latin typeface="TT Commons" panose="02000506040000020004" pitchFamily="50" charset="0"/>
                <a:cs typeface="Carlito"/>
              </a:rPr>
              <a:t> </a:t>
            </a:r>
            <a:r>
              <a:rPr sz="1600" spc="10" dirty="0">
                <a:latin typeface="TT Commons" panose="02000506040000020004" pitchFamily="50" charset="0"/>
                <a:cs typeface="Carlito"/>
              </a:rPr>
              <a:t>useful</a:t>
            </a:r>
            <a:r>
              <a:rPr sz="1600" spc="-165" dirty="0">
                <a:latin typeface="TT Commons" panose="02000506040000020004" pitchFamily="50" charset="0"/>
                <a:cs typeface="Carlito"/>
              </a:rPr>
              <a:t> </a:t>
            </a:r>
            <a:r>
              <a:rPr sz="1600" spc="10" dirty="0">
                <a:latin typeface="TT Commons" panose="02000506040000020004" pitchFamily="50" charset="0"/>
                <a:cs typeface="Carlito"/>
              </a:rPr>
              <a:t>to</a:t>
            </a:r>
            <a:r>
              <a:rPr sz="1600" spc="-80" dirty="0">
                <a:latin typeface="TT Commons" panose="02000506040000020004" pitchFamily="50" charset="0"/>
                <a:cs typeface="Carlito"/>
              </a:rPr>
              <a:t> </a:t>
            </a:r>
            <a:r>
              <a:rPr sz="1600" spc="15" dirty="0">
                <a:latin typeface="TT Commons" panose="02000506040000020004" pitchFamily="50" charset="0"/>
                <a:cs typeface="Carlito"/>
              </a:rPr>
              <a:t>establish</a:t>
            </a:r>
            <a:r>
              <a:rPr sz="1600" spc="-160" dirty="0">
                <a:latin typeface="TT Commons" panose="02000506040000020004" pitchFamily="50" charset="0"/>
                <a:cs typeface="Carlito"/>
              </a:rPr>
              <a:t> </a:t>
            </a:r>
            <a:r>
              <a:rPr sz="1600" spc="15" dirty="0">
                <a:latin typeface="TT Commons" panose="02000506040000020004" pitchFamily="50" charset="0"/>
                <a:cs typeface="Carlito"/>
              </a:rPr>
              <a:t>the</a:t>
            </a:r>
            <a:r>
              <a:rPr sz="1600" spc="-114" dirty="0">
                <a:latin typeface="TT Commons" panose="02000506040000020004" pitchFamily="50" charset="0"/>
                <a:cs typeface="Carlito"/>
              </a:rPr>
              <a:t> </a:t>
            </a:r>
            <a:r>
              <a:rPr sz="1600" spc="15" dirty="0">
                <a:latin typeface="TT Commons" panose="02000506040000020004" pitchFamily="50" charset="0"/>
                <a:cs typeface="Carlito"/>
              </a:rPr>
              <a:t>depth</a:t>
            </a:r>
            <a:r>
              <a:rPr sz="1600" spc="-85" dirty="0">
                <a:latin typeface="TT Commons" panose="02000506040000020004" pitchFamily="50" charset="0"/>
                <a:cs typeface="Carlito"/>
              </a:rPr>
              <a:t> </a:t>
            </a:r>
            <a:r>
              <a:rPr sz="1600" spc="15" dirty="0">
                <a:latin typeface="TT Commons" panose="02000506040000020004" pitchFamily="50" charset="0"/>
                <a:cs typeface="Carlito"/>
              </a:rPr>
              <a:t>of</a:t>
            </a:r>
            <a:r>
              <a:rPr sz="1600" spc="-125" dirty="0">
                <a:latin typeface="TT Commons" panose="02000506040000020004" pitchFamily="50" charset="0"/>
                <a:cs typeface="Carlito"/>
              </a:rPr>
              <a:t> </a:t>
            </a:r>
            <a:r>
              <a:rPr sz="1600" spc="15" dirty="0">
                <a:latin typeface="TT Commons" panose="02000506040000020004" pitchFamily="50" charset="0"/>
                <a:cs typeface="Carlito"/>
              </a:rPr>
              <a:t>the</a:t>
            </a:r>
            <a:r>
              <a:rPr sz="1600" spc="-30" dirty="0">
                <a:latin typeface="TT Commons" panose="02000506040000020004" pitchFamily="50" charset="0"/>
                <a:cs typeface="Carlito"/>
              </a:rPr>
              <a:t> </a:t>
            </a:r>
            <a:r>
              <a:rPr sz="1600" spc="10" dirty="0">
                <a:latin typeface="TT Commons" panose="02000506040000020004" pitchFamily="50" charset="0"/>
                <a:cs typeface="Carlito"/>
              </a:rPr>
              <a:t>pigment  </a:t>
            </a:r>
            <a:r>
              <a:rPr sz="1600" spc="20" dirty="0">
                <a:latin typeface="TT Commons" panose="02000506040000020004" pitchFamily="50" charset="0"/>
                <a:cs typeface="Carlito"/>
              </a:rPr>
              <a:t>and</a:t>
            </a:r>
            <a:r>
              <a:rPr sz="1600" spc="-90" dirty="0">
                <a:latin typeface="TT Commons" panose="02000506040000020004" pitchFamily="50" charset="0"/>
                <a:cs typeface="Carlito"/>
              </a:rPr>
              <a:t> </a:t>
            </a:r>
            <a:r>
              <a:rPr sz="1600" spc="5" dirty="0">
                <a:latin typeface="TT Commons" panose="02000506040000020004" pitchFamily="50" charset="0"/>
                <a:cs typeface="Carlito"/>
              </a:rPr>
              <a:t>classify</a:t>
            </a:r>
            <a:r>
              <a:rPr sz="1600" spc="-130" dirty="0">
                <a:latin typeface="TT Commons" panose="02000506040000020004" pitchFamily="50" charset="0"/>
                <a:cs typeface="Carlito"/>
              </a:rPr>
              <a:t> </a:t>
            </a:r>
            <a:r>
              <a:rPr sz="1600" spc="15" dirty="0">
                <a:latin typeface="TT Commons" panose="02000506040000020004" pitchFamily="50" charset="0"/>
                <a:cs typeface="Carlito"/>
              </a:rPr>
              <a:t>the</a:t>
            </a:r>
            <a:r>
              <a:rPr sz="1600" spc="-40" dirty="0">
                <a:latin typeface="TT Commons" panose="02000506040000020004" pitchFamily="50" charset="0"/>
                <a:cs typeface="Carlito"/>
              </a:rPr>
              <a:t> </a:t>
            </a:r>
            <a:r>
              <a:rPr sz="1600" spc="10" dirty="0" err="1">
                <a:latin typeface="TT Commons" panose="02000506040000020004" pitchFamily="50" charset="0"/>
                <a:cs typeface="Carlito"/>
              </a:rPr>
              <a:t>melasma</a:t>
            </a:r>
            <a:r>
              <a:rPr lang="es-ES" sz="1600" spc="-90" dirty="0">
                <a:latin typeface="TT Commons" panose="02000506040000020004" pitchFamily="50" charset="0"/>
                <a:cs typeface="Carlito"/>
              </a:rPr>
              <a:t> </a:t>
            </a:r>
            <a:r>
              <a:rPr sz="1600" spc="15" dirty="0">
                <a:latin typeface="TT Commons" panose="02000506040000020004" pitchFamily="50" charset="0"/>
                <a:cs typeface="Carlito"/>
              </a:rPr>
              <a:t>as</a:t>
            </a:r>
            <a:r>
              <a:rPr sz="1600" spc="-35" dirty="0">
                <a:latin typeface="TT Commons" panose="02000506040000020004" pitchFamily="50" charset="0"/>
                <a:cs typeface="Carlito"/>
              </a:rPr>
              <a:t> </a:t>
            </a:r>
            <a:r>
              <a:rPr sz="1600" spc="10" dirty="0">
                <a:latin typeface="TT Commons" panose="02000506040000020004" pitchFamily="50" charset="0"/>
                <a:cs typeface="Carlito"/>
              </a:rPr>
              <a:t>superficial,</a:t>
            </a:r>
            <a:r>
              <a:rPr sz="1600" spc="-125" dirty="0">
                <a:latin typeface="TT Commons" panose="02000506040000020004" pitchFamily="50" charset="0"/>
                <a:cs typeface="Carlito"/>
              </a:rPr>
              <a:t> </a:t>
            </a:r>
            <a:r>
              <a:rPr sz="1600" spc="10" dirty="0">
                <a:latin typeface="TT Commons" panose="02000506040000020004" pitchFamily="50" charset="0"/>
                <a:cs typeface="Carlito"/>
              </a:rPr>
              <a:t>deep</a:t>
            </a:r>
            <a:r>
              <a:rPr sz="1600" spc="-80" dirty="0">
                <a:latin typeface="TT Commons" panose="02000506040000020004" pitchFamily="50" charset="0"/>
                <a:cs typeface="Carlito"/>
              </a:rPr>
              <a:t> </a:t>
            </a:r>
            <a:r>
              <a:rPr sz="1600" spc="15" dirty="0">
                <a:latin typeface="TT Commons" panose="02000506040000020004" pitchFamily="50" charset="0"/>
                <a:cs typeface="Carlito"/>
              </a:rPr>
              <a:t>or</a:t>
            </a:r>
            <a:r>
              <a:rPr sz="1600" spc="-120" dirty="0">
                <a:latin typeface="TT Commons" panose="02000506040000020004" pitchFamily="50" charset="0"/>
                <a:cs typeface="Carlito"/>
              </a:rPr>
              <a:t> </a:t>
            </a:r>
            <a:r>
              <a:rPr sz="1600" dirty="0">
                <a:latin typeface="TT Commons" panose="02000506040000020004" pitchFamily="50" charset="0"/>
                <a:cs typeface="Carlito"/>
              </a:rPr>
              <a:t>mixed.</a:t>
            </a:r>
          </a:p>
        </p:txBody>
      </p:sp>
      <p:graphicFrame>
        <p:nvGraphicFramePr>
          <p:cNvPr id="18" name="object 11"/>
          <p:cNvGraphicFramePr>
            <a:graphicFrameLocks noGrp="1"/>
          </p:cNvGraphicFramePr>
          <p:nvPr>
            <p:extLst>
              <p:ext uri="{D42A27DB-BD31-4B8C-83A1-F6EECF244321}">
                <p14:modId xmlns:p14="http://schemas.microsoft.com/office/powerpoint/2010/main" val="2534517026"/>
              </p:ext>
            </p:extLst>
          </p:nvPr>
        </p:nvGraphicFramePr>
        <p:xfrm>
          <a:off x="602894" y="1494391"/>
          <a:ext cx="8363304" cy="3186547"/>
        </p:xfrm>
        <a:graphic>
          <a:graphicData uri="http://schemas.openxmlformats.org/drawingml/2006/table">
            <a:tbl>
              <a:tblPr firstRow="1" bandRow="1">
                <a:tableStyleId>{2D5ABB26-0587-4C30-8999-92F81FD0307C}</a:tableStyleId>
              </a:tblPr>
              <a:tblGrid>
                <a:gridCol w="127670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581398">
                  <a:extLst>
                    <a:ext uri="{9D8B030D-6E8A-4147-A177-3AD203B41FA5}">
                      <a16:colId xmlns:a16="http://schemas.microsoft.com/office/drawing/2014/main" val="20003"/>
                    </a:ext>
                  </a:extLst>
                </a:gridCol>
              </a:tblGrid>
              <a:tr h="198795">
                <a:tc gridSpan="4">
                  <a:txBody>
                    <a:bodyPr/>
                    <a:lstStyle/>
                    <a:p>
                      <a:pPr marL="4445" algn="ctr">
                        <a:lnSpc>
                          <a:spcPct val="100000"/>
                        </a:lnSpc>
                        <a:spcBef>
                          <a:spcPts val="5"/>
                        </a:spcBef>
                      </a:pPr>
                      <a:r>
                        <a:rPr sz="1600" b="1" spc="-15" dirty="0">
                          <a:solidFill>
                            <a:srgbClr val="FFFFFF"/>
                          </a:solidFill>
                          <a:latin typeface="TT Commons" panose="02000506040000020004" pitchFamily="50" charset="0"/>
                          <a:cs typeface="Carlito"/>
                        </a:rPr>
                        <a:t>Clinical-pathological</a:t>
                      </a:r>
                      <a:r>
                        <a:rPr sz="1600" b="1" spc="-125" dirty="0">
                          <a:solidFill>
                            <a:srgbClr val="FFFFFF"/>
                          </a:solidFill>
                          <a:latin typeface="TT Commons" panose="02000506040000020004" pitchFamily="50" charset="0"/>
                          <a:cs typeface="Carlito"/>
                        </a:rPr>
                        <a:t> </a:t>
                      </a:r>
                      <a:r>
                        <a:rPr sz="1600" b="1" spc="-15" dirty="0">
                          <a:solidFill>
                            <a:srgbClr val="FFFFFF"/>
                          </a:solidFill>
                          <a:latin typeface="TT Commons" panose="02000506040000020004" pitchFamily="50" charset="0"/>
                          <a:cs typeface="Carlito"/>
                        </a:rPr>
                        <a:t>correlation</a:t>
                      </a:r>
                      <a:endParaRPr sz="1600">
                        <a:latin typeface="TT Commons" panose="02000506040000020004" pitchFamily="50" charset="0"/>
                        <a:cs typeface="Carlito"/>
                      </a:endParaRPr>
                    </a:p>
                  </a:txBody>
                  <a:tcPr marL="0" marR="0" marT="63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9364">
                <a:tc>
                  <a:txBody>
                    <a:bodyPr/>
                    <a:lstStyle/>
                    <a:p>
                      <a:pPr algn="ctr">
                        <a:lnSpc>
                          <a:spcPct val="100000"/>
                        </a:lnSpc>
                        <a:spcBef>
                          <a:spcPts val="10"/>
                        </a:spcBef>
                      </a:pPr>
                      <a:r>
                        <a:rPr sz="1600" b="1" spc="-10" dirty="0">
                          <a:solidFill>
                            <a:srgbClr val="585858"/>
                          </a:solidFill>
                          <a:latin typeface="TT Commons" panose="02000506040000020004" pitchFamily="50" charset="0"/>
                          <a:cs typeface="Carlito"/>
                        </a:rPr>
                        <a:t>Type</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35" algn="ctr">
                        <a:lnSpc>
                          <a:spcPct val="100000"/>
                        </a:lnSpc>
                        <a:spcBef>
                          <a:spcPts val="10"/>
                        </a:spcBef>
                      </a:pPr>
                      <a:r>
                        <a:rPr sz="1600" b="1" spc="-5" dirty="0">
                          <a:solidFill>
                            <a:srgbClr val="585858"/>
                          </a:solidFill>
                          <a:latin typeface="TT Commons" panose="02000506040000020004" pitchFamily="50" charset="0"/>
                          <a:cs typeface="Carlito"/>
                        </a:rPr>
                        <a:t>Normal</a:t>
                      </a:r>
                      <a:r>
                        <a:rPr sz="1600" b="1" spc="-13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light</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2700" algn="ctr">
                        <a:lnSpc>
                          <a:spcPct val="100000"/>
                        </a:lnSpc>
                        <a:spcBef>
                          <a:spcPts val="10"/>
                        </a:spcBef>
                      </a:pPr>
                      <a:r>
                        <a:rPr sz="1600" b="1" spc="-15" dirty="0">
                          <a:solidFill>
                            <a:srgbClr val="585858"/>
                          </a:solidFill>
                          <a:latin typeface="TT Commons" panose="02000506040000020004" pitchFamily="50" charset="0"/>
                          <a:cs typeface="Carlito"/>
                        </a:rPr>
                        <a:t>Wood's</a:t>
                      </a:r>
                      <a:r>
                        <a:rPr sz="1600" b="1" spc="-10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Lamp</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905" algn="ctr">
                        <a:lnSpc>
                          <a:spcPct val="100000"/>
                        </a:lnSpc>
                        <a:spcBef>
                          <a:spcPts val="10"/>
                        </a:spcBef>
                      </a:pPr>
                      <a:r>
                        <a:rPr sz="1600" b="1" spc="-15" dirty="0">
                          <a:solidFill>
                            <a:srgbClr val="585858"/>
                          </a:solidFill>
                          <a:latin typeface="TT Commons" panose="02000506040000020004" pitchFamily="50" charset="0"/>
                          <a:cs typeface="Carlito"/>
                        </a:rPr>
                        <a:t>Histology</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1"/>
                  </a:ext>
                </a:extLst>
              </a:tr>
              <a:tr h="448496">
                <a:tc>
                  <a:txBody>
                    <a:bodyPr/>
                    <a:lstStyle/>
                    <a:p>
                      <a:pPr marL="7620" algn="ctr">
                        <a:lnSpc>
                          <a:spcPct val="100000"/>
                        </a:lnSpc>
                        <a:spcBef>
                          <a:spcPts val="15"/>
                        </a:spcBef>
                      </a:pPr>
                      <a:r>
                        <a:rPr sz="1600" spc="-20" dirty="0">
                          <a:solidFill>
                            <a:srgbClr val="585858"/>
                          </a:solidFill>
                          <a:latin typeface="TT Commons" panose="02000506040000020004" pitchFamily="50" charset="0"/>
                          <a:cs typeface="Carlito"/>
                        </a:rPr>
                        <a:t>Epidermal</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gn="ctr">
                        <a:lnSpc>
                          <a:spcPct val="100000"/>
                        </a:lnSpc>
                        <a:spcBef>
                          <a:spcPts val="15"/>
                        </a:spcBef>
                      </a:pPr>
                      <a:r>
                        <a:rPr sz="1600" spc="-20" dirty="0">
                          <a:solidFill>
                            <a:srgbClr val="585858"/>
                          </a:solidFill>
                          <a:latin typeface="TT Commons" panose="02000506040000020004" pitchFamily="50" charset="0"/>
                          <a:cs typeface="Carlito"/>
                        </a:rPr>
                        <a:t>Light</a:t>
                      </a:r>
                      <a:r>
                        <a:rPr sz="1600" spc="-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coffee</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985" algn="ctr">
                        <a:lnSpc>
                          <a:spcPct val="100000"/>
                        </a:lnSpc>
                        <a:spcBef>
                          <a:spcPts val="15"/>
                        </a:spcBef>
                      </a:pPr>
                      <a:r>
                        <a:rPr sz="1600" spc="-30" dirty="0">
                          <a:solidFill>
                            <a:srgbClr val="585858"/>
                          </a:solidFill>
                          <a:latin typeface="TT Commons" panose="02000506040000020004" pitchFamily="50" charset="0"/>
                          <a:cs typeface="Carlito"/>
                        </a:rPr>
                        <a:t>Highlights</a:t>
                      </a:r>
                      <a:r>
                        <a:rPr sz="1600" spc="5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colour</a:t>
                      </a:r>
                      <a:endParaRPr sz="1600">
                        <a:latin typeface="TT Commons" panose="02000506040000020004" pitchFamily="50" charset="0"/>
                        <a:cs typeface="Carlito"/>
                      </a:endParaRPr>
                    </a:p>
                    <a:p>
                      <a:pPr marL="14604" algn="ctr">
                        <a:lnSpc>
                          <a:spcPct val="100000"/>
                        </a:lnSpc>
                        <a:spcBef>
                          <a:spcPts val="180"/>
                        </a:spcBef>
                      </a:pPr>
                      <a:r>
                        <a:rPr sz="1600" spc="-5" dirty="0">
                          <a:solidFill>
                            <a:srgbClr val="585858"/>
                          </a:solidFill>
                          <a:latin typeface="TT Commons" panose="02000506040000020004" pitchFamily="50" charset="0"/>
                          <a:cs typeface="Carlito"/>
                        </a:rPr>
                        <a:t>contrast</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228600" algn="ctr">
                        <a:lnSpc>
                          <a:spcPct val="100000"/>
                        </a:lnSpc>
                        <a:spcBef>
                          <a:spcPts val="15"/>
                        </a:spcBef>
                      </a:pPr>
                      <a:r>
                        <a:rPr sz="1600" spc="-15" dirty="0">
                          <a:solidFill>
                            <a:srgbClr val="585858"/>
                          </a:solidFill>
                          <a:latin typeface="TT Commons" panose="02000506040000020004" pitchFamily="50" charset="0"/>
                          <a:cs typeface="Carlito"/>
                        </a:rPr>
                        <a:t>Melanin deposit in </a:t>
                      </a:r>
                      <a:r>
                        <a:rPr sz="1600" spc="-2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basal</a:t>
                      </a:r>
                      <a:r>
                        <a:rPr sz="1600" spc="-26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endParaRPr sz="1600" dirty="0">
                        <a:latin typeface="TT Commons" panose="02000506040000020004" pitchFamily="50" charset="0"/>
                        <a:cs typeface="Carlito"/>
                      </a:endParaRPr>
                    </a:p>
                    <a:p>
                      <a:pPr marL="167005" algn="ctr">
                        <a:lnSpc>
                          <a:spcPct val="100000"/>
                        </a:lnSpc>
                        <a:spcBef>
                          <a:spcPts val="180"/>
                        </a:spcBef>
                      </a:pPr>
                      <a:r>
                        <a:rPr sz="1600" spc="-15" dirty="0">
                          <a:solidFill>
                            <a:srgbClr val="585858"/>
                          </a:solidFill>
                          <a:latin typeface="TT Commons" panose="02000506040000020004" pitchFamily="50" charset="0"/>
                          <a:cs typeface="Carlito"/>
                        </a:rPr>
                        <a:t>suprabasal</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layers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epidermis</a:t>
                      </a:r>
                      <a:endParaRPr sz="1600" dirty="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2"/>
                  </a:ext>
                </a:extLst>
              </a:tr>
              <a:tr h="872988">
                <a:tc>
                  <a:txBody>
                    <a:bodyPr/>
                    <a:lstStyle/>
                    <a:p>
                      <a:pPr marL="7620" algn="ctr">
                        <a:lnSpc>
                          <a:spcPct val="100000"/>
                        </a:lnSpc>
                        <a:spcBef>
                          <a:spcPts val="20"/>
                        </a:spcBef>
                      </a:pPr>
                      <a:r>
                        <a:rPr sz="1600" spc="-15" dirty="0">
                          <a:solidFill>
                            <a:srgbClr val="585858"/>
                          </a:solidFill>
                          <a:latin typeface="TT Commons" panose="02000506040000020004" pitchFamily="50" charset="0"/>
                          <a:cs typeface="Carlito"/>
                        </a:rPr>
                        <a:t>Dermal</a:t>
                      </a:r>
                      <a:endParaRPr sz="160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8890" algn="ctr">
                        <a:lnSpc>
                          <a:spcPct val="100000"/>
                        </a:lnSpc>
                        <a:spcBef>
                          <a:spcPts val="20"/>
                        </a:spcBef>
                      </a:pPr>
                      <a:r>
                        <a:rPr sz="1600" spc="-20" dirty="0">
                          <a:solidFill>
                            <a:srgbClr val="585858"/>
                          </a:solidFill>
                          <a:latin typeface="TT Commons" panose="02000506040000020004" pitchFamily="50" charset="0"/>
                          <a:cs typeface="Carlito"/>
                        </a:rPr>
                        <a:t>Grey-blue</a:t>
                      </a:r>
                      <a:endParaRPr sz="160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287655">
                        <a:lnSpc>
                          <a:spcPct val="100000"/>
                        </a:lnSpc>
                        <a:spcBef>
                          <a:spcPts val="20"/>
                        </a:spcBef>
                      </a:pPr>
                      <a:r>
                        <a:rPr sz="1600" dirty="0">
                          <a:solidFill>
                            <a:srgbClr val="585858"/>
                          </a:solidFill>
                          <a:latin typeface="TT Commons" panose="02000506040000020004" pitchFamily="50" charset="0"/>
                          <a:cs typeface="Carlito"/>
                        </a:rPr>
                        <a:t>Does </a:t>
                      </a:r>
                      <a:r>
                        <a:rPr sz="1600" spc="-10" dirty="0">
                          <a:solidFill>
                            <a:srgbClr val="585858"/>
                          </a:solidFill>
                          <a:latin typeface="TT Commons" panose="02000506040000020004" pitchFamily="50" charset="0"/>
                          <a:cs typeface="Carlito"/>
                        </a:rPr>
                        <a:t>not</a:t>
                      </a:r>
                      <a:r>
                        <a:rPr sz="1600" spc="-220" dirty="0">
                          <a:solidFill>
                            <a:srgbClr val="585858"/>
                          </a:solidFill>
                          <a:latin typeface="TT Commons" panose="02000506040000020004" pitchFamily="50" charset="0"/>
                          <a:cs typeface="Carlito"/>
                        </a:rPr>
                        <a:t> </a:t>
                      </a:r>
                      <a:r>
                        <a:rPr sz="1600" spc="-35" dirty="0">
                          <a:solidFill>
                            <a:srgbClr val="585858"/>
                          </a:solidFill>
                          <a:latin typeface="TT Commons" panose="02000506040000020004" pitchFamily="50" charset="0"/>
                          <a:cs typeface="Carlito"/>
                        </a:rPr>
                        <a:t>highlight</a:t>
                      </a:r>
                      <a:endParaRPr sz="1600" dirty="0">
                        <a:latin typeface="TT Commons" panose="02000506040000020004" pitchFamily="50" charset="0"/>
                        <a:cs typeface="Carlito"/>
                      </a:endParaRPr>
                    </a:p>
                    <a:p>
                      <a:pPr marL="277495">
                        <a:lnSpc>
                          <a:spcPct val="100000"/>
                        </a:lnSpc>
                        <a:spcBef>
                          <a:spcPts val="185"/>
                        </a:spcBef>
                      </a:pPr>
                      <a:r>
                        <a:rPr sz="1600" spc="-10" dirty="0">
                          <a:solidFill>
                            <a:srgbClr val="585858"/>
                          </a:solidFill>
                          <a:latin typeface="TT Commons" panose="02000506040000020004" pitchFamily="50" charset="0"/>
                          <a:cs typeface="Carlito"/>
                        </a:rPr>
                        <a:t>contrasting</a:t>
                      </a:r>
                      <a:r>
                        <a:rPr sz="1600" spc="-2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colour</a:t>
                      </a:r>
                      <a:endParaRPr sz="1600" dirty="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0795" algn="ctr">
                        <a:lnSpc>
                          <a:spcPct val="100000"/>
                        </a:lnSpc>
                        <a:spcBef>
                          <a:spcPts val="20"/>
                        </a:spcBef>
                      </a:pPr>
                      <a:r>
                        <a:rPr sz="1600" spc="-15" dirty="0">
                          <a:solidFill>
                            <a:srgbClr val="585858"/>
                          </a:solidFill>
                          <a:latin typeface="TT Commons" panose="02000506040000020004" pitchFamily="50" charset="0"/>
                          <a:cs typeface="Carlito"/>
                        </a:rPr>
                        <a:t>Macrophages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full</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melanin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a:t>
                      </a:r>
                      <a:endParaRPr sz="1600" dirty="0">
                        <a:latin typeface="TT Commons" panose="02000506040000020004" pitchFamily="50" charset="0"/>
                        <a:cs typeface="Carlito"/>
                      </a:endParaRPr>
                    </a:p>
                    <a:p>
                      <a:pPr marL="177165" marR="148590" indent="-8890" algn="ctr">
                        <a:lnSpc>
                          <a:spcPct val="110500"/>
                        </a:lnSpc>
                        <a:spcBef>
                          <a:spcPts val="5"/>
                        </a:spcBef>
                      </a:pPr>
                      <a:r>
                        <a:rPr sz="1600" spc="-10" dirty="0">
                          <a:solidFill>
                            <a:srgbClr val="585858"/>
                          </a:solidFill>
                          <a:latin typeface="TT Commons" panose="02000506040000020004" pitchFamily="50" charset="0"/>
                          <a:cs typeface="Carlito"/>
                        </a:rPr>
                        <a:t>perivascular</a:t>
                      </a:r>
                      <a:r>
                        <a:rPr sz="1600" spc="-12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location</a:t>
                      </a:r>
                      <a:r>
                        <a:rPr sz="1600" spc="-13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found</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a:t>
                      </a:r>
                      <a:r>
                        <a:rPr sz="1600" spc="-13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  </a:t>
                      </a:r>
                      <a:r>
                        <a:rPr sz="1600" spc="-10" dirty="0">
                          <a:solidFill>
                            <a:srgbClr val="585858"/>
                          </a:solidFill>
                          <a:latin typeface="TT Commons" panose="02000506040000020004" pitchFamily="50" charset="0"/>
                          <a:cs typeface="Carlito"/>
                        </a:rPr>
                        <a:t>superficial</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middle</a:t>
                      </a:r>
                      <a:r>
                        <a:rPr sz="1600" spc="-5" dirty="0">
                          <a:solidFill>
                            <a:srgbClr val="585858"/>
                          </a:solidFill>
                          <a:latin typeface="TT Commons" panose="02000506040000020004" pitchFamily="50" charset="0"/>
                          <a:cs typeface="Carlito"/>
                        </a:rPr>
                        <a:t> layer</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lang="es-ES" sz="1600" spc="0" baseline="0" dirty="0">
                          <a:solidFill>
                            <a:schemeClr val="tx1"/>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3"/>
                  </a:ext>
                </a:extLst>
              </a:tr>
              <a:tr h="624978">
                <a:tc>
                  <a:txBody>
                    <a:bodyPr/>
                    <a:lstStyle/>
                    <a:p>
                      <a:pPr marL="11430" algn="ctr">
                        <a:lnSpc>
                          <a:spcPct val="100000"/>
                        </a:lnSpc>
                        <a:spcBef>
                          <a:spcPts val="35"/>
                        </a:spcBef>
                      </a:pPr>
                      <a:r>
                        <a:rPr sz="1600" spc="-15" dirty="0">
                          <a:solidFill>
                            <a:srgbClr val="585858"/>
                          </a:solidFill>
                          <a:latin typeface="TT Commons" panose="02000506040000020004" pitchFamily="50" charset="0"/>
                          <a:cs typeface="Carlito"/>
                        </a:rPr>
                        <a:t>Mixed</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gn="ctr">
                        <a:lnSpc>
                          <a:spcPct val="100000"/>
                        </a:lnSpc>
                        <a:spcBef>
                          <a:spcPts val="35"/>
                        </a:spcBef>
                      </a:pPr>
                      <a:r>
                        <a:rPr sz="1600" spc="-10" dirty="0">
                          <a:solidFill>
                            <a:srgbClr val="585858"/>
                          </a:solidFill>
                          <a:latin typeface="TT Commons" panose="02000506040000020004" pitchFamily="50" charset="0"/>
                          <a:cs typeface="Carlito"/>
                        </a:rPr>
                        <a:t>Dark</a:t>
                      </a:r>
                      <a:r>
                        <a:rPr sz="1600" spc="-1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coffee</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985" algn="ctr">
                        <a:lnSpc>
                          <a:spcPct val="100000"/>
                        </a:lnSpc>
                        <a:spcBef>
                          <a:spcPts val="35"/>
                        </a:spcBef>
                      </a:pPr>
                      <a:r>
                        <a:rPr sz="1600" spc="-30" dirty="0">
                          <a:solidFill>
                            <a:srgbClr val="585858"/>
                          </a:solidFill>
                          <a:latin typeface="TT Commons" panose="02000506040000020004" pitchFamily="50" charset="0"/>
                          <a:cs typeface="Carlito"/>
                        </a:rPr>
                        <a:t>Highlights</a:t>
                      </a:r>
                      <a:r>
                        <a:rPr sz="1600" spc="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colour</a:t>
                      </a:r>
                      <a:endParaRPr sz="1600">
                        <a:latin typeface="TT Commons" panose="02000506040000020004" pitchFamily="50" charset="0"/>
                        <a:cs typeface="Carlito"/>
                      </a:endParaRPr>
                    </a:p>
                    <a:p>
                      <a:pPr marL="114935" marR="93345" algn="ctr">
                        <a:lnSpc>
                          <a:spcPct val="110500"/>
                        </a:lnSpc>
                        <a:spcBef>
                          <a:spcPts val="5"/>
                        </a:spcBef>
                      </a:pPr>
                      <a:r>
                        <a:rPr sz="1600" spc="-5" dirty="0">
                          <a:solidFill>
                            <a:srgbClr val="585858"/>
                          </a:solidFill>
                          <a:latin typeface="TT Commons" panose="02000506040000020004" pitchFamily="50" charset="0"/>
                          <a:cs typeface="Carlito"/>
                        </a:rPr>
                        <a:t>contrast</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some</a:t>
                      </a:r>
                      <a:r>
                        <a:rPr sz="1600" spc="-10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areas  </a:t>
                      </a:r>
                      <a:r>
                        <a:rPr sz="1600" spc="-35" dirty="0">
                          <a:solidFill>
                            <a:srgbClr val="585858"/>
                          </a:solidFill>
                          <a:latin typeface="TT Commons" panose="02000506040000020004" pitchFamily="50" charset="0"/>
                          <a:cs typeface="Carlito"/>
                        </a:rPr>
                        <a:t>but </a:t>
                      </a:r>
                      <a:r>
                        <a:rPr sz="1600" spc="-10" dirty="0">
                          <a:solidFill>
                            <a:srgbClr val="585858"/>
                          </a:solidFill>
                          <a:latin typeface="TT Commons" panose="02000506040000020004" pitchFamily="50" charset="0"/>
                          <a:cs typeface="Carlito"/>
                        </a:rPr>
                        <a:t>not </a:t>
                      </a:r>
                      <a:r>
                        <a:rPr sz="1600" spc="-15" dirty="0">
                          <a:solidFill>
                            <a:srgbClr val="585858"/>
                          </a:solidFill>
                          <a:latin typeface="TT Commons" panose="02000506040000020004" pitchFamily="50" charset="0"/>
                          <a:cs typeface="Carlito"/>
                        </a:rPr>
                        <a:t>in</a:t>
                      </a:r>
                      <a:r>
                        <a:rPr sz="1600" spc="-5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others</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4604" algn="ctr">
                        <a:lnSpc>
                          <a:spcPct val="100000"/>
                        </a:lnSpc>
                        <a:spcBef>
                          <a:spcPts val="35"/>
                        </a:spcBef>
                      </a:pPr>
                      <a:r>
                        <a:rPr sz="1600" spc="-15" dirty="0">
                          <a:solidFill>
                            <a:srgbClr val="585858"/>
                          </a:solidFill>
                          <a:latin typeface="TT Commons" panose="02000506040000020004" pitchFamily="50" charset="0"/>
                          <a:cs typeface="Carlito"/>
                        </a:rPr>
                        <a:t>Melanin</a:t>
                      </a:r>
                      <a:r>
                        <a:rPr sz="1600" spc="-5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deposits</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found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endParaRPr sz="1600" dirty="0">
                        <a:latin typeface="TT Commons" panose="02000506040000020004" pitchFamily="50" charset="0"/>
                        <a:cs typeface="Carlito"/>
                      </a:endParaRPr>
                    </a:p>
                    <a:p>
                      <a:pPr marL="17145" algn="ctr">
                        <a:lnSpc>
                          <a:spcPct val="100000"/>
                        </a:lnSpc>
                        <a:spcBef>
                          <a:spcPts val="185"/>
                        </a:spcBef>
                      </a:pPr>
                      <a:r>
                        <a:rPr sz="1600" spc="-20" dirty="0">
                          <a:solidFill>
                            <a:srgbClr val="585858"/>
                          </a:solidFill>
                          <a:latin typeface="TT Commons" panose="02000506040000020004" pitchFamily="50" charset="0"/>
                          <a:cs typeface="Carlito"/>
                        </a:rPr>
                        <a:t>epidermis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the</a:t>
                      </a:r>
                      <a:r>
                        <a:rPr sz="1600" spc="-13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4"/>
                  </a:ext>
                </a:extLst>
              </a:tr>
              <a:tr h="424931">
                <a:tc>
                  <a:txBody>
                    <a:bodyPr/>
                    <a:lstStyle/>
                    <a:p>
                      <a:pPr algn="ctr">
                        <a:lnSpc>
                          <a:spcPct val="100000"/>
                        </a:lnSpc>
                        <a:spcBef>
                          <a:spcPts val="50"/>
                        </a:spcBef>
                      </a:pPr>
                      <a:r>
                        <a:rPr sz="1600" spc="-15" dirty="0">
                          <a:solidFill>
                            <a:srgbClr val="585858"/>
                          </a:solidFill>
                          <a:latin typeface="TT Commons" panose="02000506040000020004" pitchFamily="50" charset="0"/>
                          <a:cs typeface="Carlito"/>
                        </a:rPr>
                        <a:t>Indeterminate</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3970" algn="ctr">
                        <a:lnSpc>
                          <a:spcPct val="100000"/>
                        </a:lnSpc>
                        <a:spcBef>
                          <a:spcPts val="50"/>
                        </a:spcBef>
                      </a:pPr>
                      <a:r>
                        <a:rPr sz="1600" spc="-20" dirty="0">
                          <a:solidFill>
                            <a:srgbClr val="585858"/>
                          </a:solidFill>
                          <a:latin typeface="TT Commons" panose="02000506040000020004" pitchFamily="50" charset="0"/>
                          <a:cs typeface="Carlito"/>
                        </a:rPr>
                        <a:t>Grey-blue</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endParaRPr sz="1600">
                        <a:latin typeface="TT Commons" panose="02000506040000020004" pitchFamily="50" charset="0"/>
                        <a:cs typeface="Carlito"/>
                      </a:endParaRPr>
                    </a:p>
                    <a:p>
                      <a:pPr marL="13335" algn="ctr">
                        <a:lnSpc>
                          <a:spcPct val="100000"/>
                        </a:lnSpc>
                        <a:spcBef>
                          <a:spcPts val="180"/>
                        </a:spcBef>
                      </a:pPr>
                      <a:r>
                        <a:rPr sz="1600" spc="-20" dirty="0">
                          <a:solidFill>
                            <a:srgbClr val="585858"/>
                          </a:solidFill>
                          <a:latin typeface="TT Commons" panose="02000506040000020004" pitchFamily="50" charset="0"/>
                          <a:cs typeface="Carlito"/>
                        </a:rPr>
                        <a:t>unknown</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5080" algn="ctr">
                        <a:lnSpc>
                          <a:spcPct val="100000"/>
                        </a:lnSpc>
                        <a:spcBef>
                          <a:spcPts val="50"/>
                        </a:spcBef>
                      </a:pPr>
                      <a:r>
                        <a:rPr sz="1600" spc="-20" dirty="0">
                          <a:solidFill>
                            <a:srgbClr val="585858"/>
                          </a:solidFill>
                          <a:latin typeface="TT Commons" panose="02000506040000020004" pitchFamily="50" charset="0"/>
                          <a:cs typeface="Carlito"/>
                        </a:rPr>
                        <a:t>Skin types </a:t>
                      </a:r>
                      <a:r>
                        <a:rPr sz="1600" spc="-5" dirty="0">
                          <a:solidFill>
                            <a:srgbClr val="585858"/>
                          </a:solidFill>
                          <a:latin typeface="TT Commons" panose="02000506040000020004" pitchFamily="50" charset="0"/>
                          <a:cs typeface="Carlito"/>
                        </a:rPr>
                        <a:t>5 </a:t>
                      </a:r>
                      <a:r>
                        <a:rPr sz="1600" spc="-10" dirty="0">
                          <a:solidFill>
                            <a:srgbClr val="585858"/>
                          </a:solidFill>
                          <a:latin typeface="TT Commons" panose="02000506040000020004" pitchFamily="50" charset="0"/>
                          <a:cs typeface="Carlito"/>
                        </a:rPr>
                        <a:t>and</a:t>
                      </a:r>
                      <a:r>
                        <a:rPr sz="1600" spc="-1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6</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4604" algn="ctr">
                        <a:lnSpc>
                          <a:spcPct val="100000"/>
                        </a:lnSpc>
                        <a:spcBef>
                          <a:spcPts val="50"/>
                        </a:spcBef>
                      </a:pPr>
                      <a:r>
                        <a:rPr sz="1600" spc="-15" dirty="0">
                          <a:solidFill>
                            <a:srgbClr val="585858"/>
                          </a:solidFill>
                          <a:latin typeface="TT Commons" panose="02000506040000020004" pitchFamily="50" charset="0"/>
                          <a:cs typeface="Carlito"/>
                        </a:rPr>
                        <a:t>Melanin</a:t>
                      </a:r>
                      <a:r>
                        <a:rPr sz="1600" spc="-5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deposits</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found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endParaRPr sz="1600" dirty="0">
                        <a:latin typeface="TT Commons" panose="02000506040000020004" pitchFamily="50" charset="0"/>
                        <a:cs typeface="Carlito"/>
                      </a:endParaRPr>
                    </a:p>
                    <a:p>
                      <a:pPr marL="4445" algn="ctr">
                        <a:lnSpc>
                          <a:spcPct val="100000"/>
                        </a:lnSpc>
                        <a:spcBef>
                          <a:spcPts val="180"/>
                        </a:spcBef>
                      </a:pPr>
                      <a:r>
                        <a:rPr sz="1600" spc="-20"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027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61058" y="428212"/>
            <a:ext cx="1347471"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MELASMA</a:t>
            </a:r>
          </a:p>
        </p:txBody>
      </p:sp>
      <p:grpSp>
        <p:nvGrpSpPr>
          <p:cNvPr id="24" name="object 2"/>
          <p:cNvGrpSpPr/>
          <p:nvPr/>
        </p:nvGrpSpPr>
        <p:grpSpPr>
          <a:xfrm>
            <a:off x="660400" y="2328863"/>
            <a:ext cx="8315706" cy="2479040"/>
            <a:chOff x="2194560" y="2194560"/>
            <a:chExt cx="7366000" cy="2479040"/>
          </a:xfrm>
        </p:grpSpPr>
        <p:sp>
          <p:nvSpPr>
            <p:cNvPr id="25" name="object 3"/>
            <p:cNvSpPr/>
            <p:nvPr/>
          </p:nvSpPr>
          <p:spPr>
            <a:xfrm>
              <a:off x="2209800" y="2209800"/>
              <a:ext cx="7335520" cy="2448560"/>
            </a:xfrm>
            <a:custGeom>
              <a:avLst/>
              <a:gdLst/>
              <a:ahLst/>
              <a:cxnLst/>
              <a:rect l="l" t="t" r="r" b="b"/>
              <a:pathLst>
                <a:path w="7335520" h="2448560">
                  <a:moveTo>
                    <a:pt x="7335520" y="0"/>
                  </a:moveTo>
                  <a:lnTo>
                    <a:pt x="0" y="0"/>
                  </a:lnTo>
                  <a:lnTo>
                    <a:pt x="0" y="2448560"/>
                  </a:lnTo>
                  <a:lnTo>
                    <a:pt x="7335520" y="2448560"/>
                  </a:lnTo>
                  <a:lnTo>
                    <a:pt x="7335520" y="0"/>
                  </a:lnTo>
                  <a:close/>
                </a:path>
              </a:pathLst>
            </a:custGeom>
            <a:solidFill>
              <a:srgbClr val="F1F1F1"/>
            </a:solidFill>
          </p:spPr>
          <p:txBody>
            <a:bodyPr wrap="square" lIns="0" tIns="0" rIns="0" bIns="0" rtlCol="0"/>
            <a:lstStyle/>
            <a:p>
              <a:endParaRPr/>
            </a:p>
          </p:txBody>
        </p:sp>
        <p:sp>
          <p:nvSpPr>
            <p:cNvPr id="26" name="object 4"/>
            <p:cNvSpPr/>
            <p:nvPr/>
          </p:nvSpPr>
          <p:spPr>
            <a:xfrm>
              <a:off x="2209800" y="2209800"/>
              <a:ext cx="7335520" cy="2448560"/>
            </a:xfrm>
            <a:custGeom>
              <a:avLst/>
              <a:gdLst/>
              <a:ahLst/>
              <a:cxnLst/>
              <a:rect l="l" t="t" r="r" b="b"/>
              <a:pathLst>
                <a:path w="7335520" h="2448560">
                  <a:moveTo>
                    <a:pt x="0" y="2448560"/>
                  </a:moveTo>
                  <a:lnTo>
                    <a:pt x="7335520" y="2448560"/>
                  </a:lnTo>
                  <a:lnTo>
                    <a:pt x="7335520" y="0"/>
                  </a:lnTo>
                  <a:lnTo>
                    <a:pt x="0" y="0"/>
                  </a:lnTo>
                  <a:lnTo>
                    <a:pt x="0" y="2448560"/>
                  </a:lnTo>
                  <a:close/>
                </a:path>
              </a:pathLst>
            </a:custGeom>
            <a:ln w="30480">
              <a:solidFill>
                <a:srgbClr val="F1F1F1"/>
              </a:solidFill>
            </a:ln>
          </p:spPr>
          <p:txBody>
            <a:bodyPr wrap="square" lIns="0" tIns="0" rIns="0" bIns="0" rtlCol="0"/>
            <a:lstStyle/>
            <a:p>
              <a:endParaRPr/>
            </a:p>
          </p:txBody>
        </p:sp>
      </p:grpSp>
      <p:sp>
        <p:nvSpPr>
          <p:cNvPr id="27" name="object 10"/>
          <p:cNvSpPr txBox="1"/>
          <p:nvPr/>
        </p:nvSpPr>
        <p:spPr>
          <a:xfrm>
            <a:off x="660400" y="1104900"/>
            <a:ext cx="8229600" cy="884216"/>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15" dirty="0">
                <a:latin typeface="TT Commons" panose="02000506040000020004" pitchFamily="50" charset="0"/>
                <a:cs typeface="Carlito"/>
              </a:rPr>
              <a:t>The </a:t>
            </a:r>
            <a:r>
              <a:rPr sz="1600" b="1" spc="-20" dirty="0">
                <a:latin typeface="TT Commons" panose="02000506040000020004" pitchFamily="50" charset="0"/>
                <a:cs typeface="Carlito"/>
              </a:rPr>
              <a:t>Melasma </a:t>
            </a:r>
            <a:r>
              <a:rPr sz="1600" b="1" spc="-15" dirty="0">
                <a:latin typeface="TT Commons" panose="02000506040000020004" pitchFamily="50" charset="0"/>
                <a:cs typeface="Carlito"/>
              </a:rPr>
              <a:t>Area </a:t>
            </a:r>
            <a:r>
              <a:rPr sz="1600" b="1" spc="-25" dirty="0">
                <a:latin typeface="TT Commons" panose="02000506040000020004" pitchFamily="50" charset="0"/>
                <a:cs typeface="Carlito"/>
              </a:rPr>
              <a:t>and </a:t>
            </a:r>
            <a:r>
              <a:rPr sz="1600" b="1" spc="-30" dirty="0">
                <a:latin typeface="TT Commons" panose="02000506040000020004" pitchFamily="50" charset="0"/>
                <a:cs typeface="Carlito"/>
              </a:rPr>
              <a:t>Severity </a:t>
            </a:r>
            <a:r>
              <a:rPr sz="1600" b="1" spc="-25" dirty="0">
                <a:latin typeface="TT Commons" panose="02000506040000020004" pitchFamily="50" charset="0"/>
                <a:cs typeface="Carlito"/>
              </a:rPr>
              <a:t>Index </a:t>
            </a:r>
            <a:r>
              <a:rPr sz="1600" spc="-20" dirty="0">
                <a:latin typeface="TT Commons" panose="02000506040000020004" pitchFamily="50" charset="0"/>
                <a:cs typeface="Carlito"/>
              </a:rPr>
              <a:t>(MASI) </a:t>
            </a:r>
            <a:r>
              <a:rPr sz="1600" spc="-10" dirty="0">
                <a:latin typeface="TT Commons" panose="02000506040000020004" pitchFamily="50" charset="0"/>
                <a:cs typeface="Carlito"/>
              </a:rPr>
              <a:t>is </a:t>
            </a:r>
            <a:r>
              <a:rPr sz="1600" spc="-15" dirty="0">
                <a:latin typeface="TT Commons" panose="02000506040000020004" pitchFamily="50" charset="0"/>
                <a:cs typeface="Carlito"/>
              </a:rPr>
              <a:t>particularly </a:t>
            </a:r>
            <a:r>
              <a:rPr sz="1600" spc="-35" dirty="0">
                <a:latin typeface="TT Commons" panose="02000506040000020004" pitchFamily="50" charset="0"/>
                <a:cs typeface="Carlito"/>
              </a:rPr>
              <a:t>useful. </a:t>
            </a:r>
            <a:r>
              <a:rPr sz="1600" spc="15" dirty="0">
                <a:latin typeface="TT Commons" panose="02000506040000020004" pitchFamily="50" charset="0"/>
                <a:cs typeface="Carlito"/>
              </a:rPr>
              <a:t>It </a:t>
            </a:r>
            <a:r>
              <a:rPr sz="1600" spc="-25" dirty="0">
                <a:latin typeface="TT Commons" panose="02000506040000020004" pitchFamily="50" charset="0"/>
                <a:cs typeface="Carlito"/>
              </a:rPr>
              <a:t>divides </a:t>
            </a:r>
            <a:r>
              <a:rPr sz="1600" spc="-20" dirty="0">
                <a:latin typeface="TT Commons" panose="02000506040000020004" pitchFamily="50" charset="0"/>
                <a:cs typeface="Carlito"/>
              </a:rPr>
              <a:t>the </a:t>
            </a:r>
            <a:r>
              <a:rPr sz="1600" dirty="0">
                <a:latin typeface="TT Commons" panose="02000506040000020004" pitchFamily="50" charset="0"/>
                <a:cs typeface="Carlito"/>
              </a:rPr>
              <a:t>face </a:t>
            </a:r>
            <a:r>
              <a:rPr sz="1600" spc="-40" dirty="0">
                <a:latin typeface="TT Commons" panose="02000506040000020004" pitchFamily="50" charset="0"/>
                <a:cs typeface="Carlito"/>
              </a:rPr>
              <a:t>into </a:t>
            </a:r>
            <a:r>
              <a:rPr sz="1600" dirty="0">
                <a:latin typeface="TT Commons" panose="02000506040000020004" pitchFamily="50" charset="0"/>
                <a:cs typeface="Carlito"/>
              </a:rPr>
              <a:t>four  </a:t>
            </a:r>
            <a:r>
              <a:rPr sz="1600" spc="-15" dirty="0">
                <a:latin typeface="TT Commons" panose="02000506040000020004" pitchFamily="50" charset="0"/>
                <a:cs typeface="Carlito"/>
              </a:rPr>
              <a:t>areas: </a:t>
            </a:r>
            <a:r>
              <a:rPr sz="1600" spc="-25" dirty="0">
                <a:latin typeface="TT Commons" panose="02000506040000020004" pitchFamily="50" charset="0"/>
                <a:cs typeface="Carlito"/>
              </a:rPr>
              <a:t>forehead, </a:t>
            </a:r>
            <a:r>
              <a:rPr sz="1600" spc="-30" dirty="0">
                <a:latin typeface="TT Commons" panose="02000506040000020004" pitchFamily="50" charset="0"/>
                <a:cs typeface="Carlito"/>
              </a:rPr>
              <a:t>right </a:t>
            </a:r>
            <a:r>
              <a:rPr sz="1600" spc="-10" dirty="0">
                <a:latin typeface="TT Commons" panose="02000506040000020004" pitchFamily="50" charset="0"/>
                <a:cs typeface="Carlito"/>
              </a:rPr>
              <a:t>and </a:t>
            </a:r>
            <a:r>
              <a:rPr sz="1600" spc="-20" dirty="0">
                <a:latin typeface="TT Commons" panose="02000506040000020004" pitchFamily="50" charset="0"/>
                <a:cs typeface="Carlito"/>
              </a:rPr>
              <a:t>left malar </a:t>
            </a:r>
            <a:r>
              <a:rPr sz="1600" spc="-30" dirty="0">
                <a:latin typeface="TT Commons" panose="02000506040000020004" pitchFamily="50" charset="0"/>
                <a:cs typeface="Carlito"/>
              </a:rPr>
              <a:t>that </a:t>
            </a:r>
            <a:r>
              <a:rPr sz="1600" spc="-15" dirty="0">
                <a:latin typeface="TT Commons" panose="02000506040000020004" pitchFamily="50" charset="0"/>
                <a:cs typeface="Carlito"/>
              </a:rPr>
              <a:t>each </a:t>
            </a:r>
            <a:r>
              <a:rPr sz="1600" spc="-25" dirty="0">
                <a:latin typeface="TT Commons" panose="02000506040000020004" pitchFamily="50" charset="0"/>
                <a:cs typeface="Carlito"/>
              </a:rPr>
              <a:t>account </a:t>
            </a:r>
            <a:r>
              <a:rPr sz="1600" spc="-10" dirty="0">
                <a:latin typeface="TT Commons" panose="02000506040000020004" pitchFamily="50" charset="0"/>
                <a:cs typeface="Carlito"/>
              </a:rPr>
              <a:t>for </a:t>
            </a:r>
            <a:r>
              <a:rPr sz="1600" spc="-40" dirty="0">
                <a:latin typeface="TT Commons" panose="02000506040000020004" pitchFamily="50" charset="0"/>
                <a:cs typeface="Carlito"/>
              </a:rPr>
              <a:t>30% </a:t>
            </a:r>
            <a:r>
              <a:rPr sz="1600" spc="15" dirty="0">
                <a:latin typeface="TT Commons" panose="02000506040000020004" pitchFamily="50" charset="0"/>
                <a:cs typeface="Carlito"/>
              </a:rPr>
              <a:t>of </a:t>
            </a:r>
            <a:r>
              <a:rPr sz="1600" spc="-20" dirty="0">
                <a:latin typeface="TT Commons" panose="02000506040000020004" pitchFamily="50" charset="0"/>
                <a:cs typeface="Carlito"/>
              </a:rPr>
              <a:t>the </a:t>
            </a:r>
            <a:r>
              <a:rPr sz="1600" spc="-25" dirty="0">
                <a:latin typeface="TT Commons" panose="02000506040000020004" pitchFamily="50" charset="0"/>
                <a:cs typeface="Carlito"/>
              </a:rPr>
              <a:t>surface </a:t>
            </a:r>
            <a:r>
              <a:rPr sz="1600" spc="-10" dirty="0">
                <a:latin typeface="TT Commons" panose="02000506040000020004" pitchFamily="50" charset="0"/>
                <a:cs typeface="Carlito"/>
              </a:rPr>
              <a:t>and </a:t>
            </a:r>
            <a:r>
              <a:rPr sz="1600" spc="-20" dirty="0">
                <a:latin typeface="TT Commons" panose="02000506040000020004" pitchFamily="50" charset="0"/>
                <a:cs typeface="Carlito"/>
              </a:rPr>
              <a:t>the </a:t>
            </a:r>
            <a:r>
              <a:rPr sz="1600" spc="-15" dirty="0">
                <a:latin typeface="TT Commons" panose="02000506040000020004" pitchFamily="50" charset="0"/>
                <a:cs typeface="Carlito"/>
              </a:rPr>
              <a:t>chin  </a:t>
            </a:r>
            <a:r>
              <a:rPr sz="1600" spc="-10" dirty="0">
                <a:latin typeface="TT Commons" panose="02000506040000020004" pitchFamily="50" charset="0"/>
                <a:cs typeface="Carlito"/>
              </a:rPr>
              <a:t>and </a:t>
            </a:r>
            <a:r>
              <a:rPr sz="1600" spc="-30" dirty="0">
                <a:latin typeface="TT Commons" panose="02000506040000020004" pitchFamily="50" charset="0"/>
                <a:cs typeface="Carlito"/>
              </a:rPr>
              <a:t>upper </a:t>
            </a:r>
            <a:r>
              <a:rPr sz="1600" spc="-15" dirty="0">
                <a:latin typeface="TT Commons" panose="02000506040000020004" pitchFamily="50" charset="0"/>
                <a:cs typeface="Carlito"/>
              </a:rPr>
              <a:t>lip </a:t>
            </a:r>
            <a:r>
              <a:rPr sz="1600" spc="-25" dirty="0">
                <a:latin typeface="TT Commons" panose="02000506040000020004" pitchFamily="50" charset="0"/>
                <a:cs typeface="Carlito"/>
              </a:rPr>
              <a:t>(the </a:t>
            </a:r>
            <a:r>
              <a:rPr sz="1600" spc="-20" dirty="0">
                <a:latin typeface="TT Commons" panose="02000506040000020004" pitchFamily="50" charset="0"/>
                <a:cs typeface="Carlito"/>
              </a:rPr>
              <a:t>remaining</a:t>
            </a:r>
            <a:r>
              <a:rPr sz="1600" spc="-114" dirty="0">
                <a:latin typeface="TT Commons" panose="02000506040000020004" pitchFamily="50" charset="0"/>
                <a:cs typeface="Carlito"/>
              </a:rPr>
              <a:t> </a:t>
            </a:r>
            <a:r>
              <a:rPr sz="1600" spc="-20" dirty="0">
                <a:latin typeface="TT Commons" panose="02000506040000020004" pitchFamily="50" charset="0"/>
                <a:cs typeface="Carlito"/>
              </a:rPr>
              <a:t>10%).</a:t>
            </a:r>
            <a:endParaRPr sz="1600" dirty="0">
              <a:latin typeface="TT Commons" panose="02000506040000020004" pitchFamily="50" charset="0"/>
              <a:cs typeface="Carlito"/>
            </a:endParaRPr>
          </a:p>
          <a:p>
            <a:pPr marL="12700" algn="just">
              <a:lnSpc>
                <a:spcPts val="1639"/>
              </a:lnSpc>
            </a:pPr>
            <a:r>
              <a:rPr sz="1600" spc="-15" dirty="0">
                <a:latin typeface="TT Commons" panose="02000506040000020004" pitchFamily="50" charset="0"/>
                <a:cs typeface="Carlito"/>
              </a:rPr>
              <a:t>The</a:t>
            </a:r>
            <a:r>
              <a:rPr sz="1600" spc="-90" dirty="0">
                <a:latin typeface="TT Commons" panose="02000506040000020004" pitchFamily="50" charset="0"/>
                <a:cs typeface="Carlito"/>
              </a:rPr>
              <a:t> </a:t>
            </a:r>
            <a:r>
              <a:rPr sz="1600" b="1" spc="10" dirty="0">
                <a:latin typeface="TT Commons" panose="02000506040000020004" pitchFamily="50" charset="0"/>
                <a:cs typeface="Carlito"/>
              </a:rPr>
              <a:t>MASI</a:t>
            </a:r>
            <a:r>
              <a:rPr sz="1600" b="1" spc="-70" dirty="0">
                <a:latin typeface="TT Commons" panose="02000506040000020004" pitchFamily="50" charset="0"/>
                <a:cs typeface="Carlito"/>
              </a:rPr>
              <a:t> </a:t>
            </a:r>
            <a:r>
              <a:rPr sz="1600" b="1" spc="-5" dirty="0">
                <a:latin typeface="TT Commons" panose="02000506040000020004" pitchFamily="50" charset="0"/>
                <a:cs typeface="Carlito"/>
              </a:rPr>
              <a:t>score</a:t>
            </a:r>
            <a:r>
              <a:rPr sz="1600" b="1" spc="-95" dirty="0">
                <a:latin typeface="TT Commons" panose="02000506040000020004" pitchFamily="50" charset="0"/>
                <a:cs typeface="Carlito"/>
              </a:rPr>
              <a:t> </a:t>
            </a:r>
            <a:r>
              <a:rPr sz="1600" spc="-10" dirty="0">
                <a:latin typeface="TT Commons" panose="02000506040000020004" pitchFamily="50" charset="0"/>
                <a:cs typeface="Carlito"/>
              </a:rPr>
              <a:t>indicates</a:t>
            </a:r>
            <a:r>
              <a:rPr sz="1600" spc="-85" dirty="0">
                <a:latin typeface="TT Commons" panose="02000506040000020004" pitchFamily="50" charset="0"/>
                <a:cs typeface="Carlito"/>
              </a:rPr>
              <a:t> </a:t>
            </a:r>
            <a:r>
              <a:rPr sz="1600" spc="-20" dirty="0">
                <a:latin typeface="TT Commons" panose="02000506040000020004" pitchFamily="50" charset="0"/>
                <a:cs typeface="Carlito"/>
              </a:rPr>
              <a:t>the</a:t>
            </a:r>
            <a:r>
              <a:rPr sz="1600" spc="-85" dirty="0">
                <a:latin typeface="TT Commons" panose="02000506040000020004" pitchFamily="50" charset="0"/>
                <a:cs typeface="Carlito"/>
              </a:rPr>
              <a:t> </a:t>
            </a:r>
            <a:r>
              <a:rPr sz="1600" spc="-15" dirty="0">
                <a:latin typeface="TT Commons" panose="02000506040000020004" pitchFamily="50" charset="0"/>
                <a:cs typeface="Carlito"/>
              </a:rPr>
              <a:t>size,</a:t>
            </a:r>
            <a:r>
              <a:rPr sz="1600" spc="-125" dirty="0">
                <a:latin typeface="TT Commons" panose="02000506040000020004" pitchFamily="50" charset="0"/>
                <a:cs typeface="Carlito"/>
              </a:rPr>
              <a:t> </a:t>
            </a:r>
            <a:r>
              <a:rPr sz="1600" spc="-15" dirty="0">
                <a:latin typeface="TT Commons" panose="02000506040000020004" pitchFamily="50" charset="0"/>
                <a:cs typeface="Carlito"/>
              </a:rPr>
              <a:t>severity/intensity</a:t>
            </a:r>
            <a:r>
              <a:rPr sz="1600" spc="-90" dirty="0">
                <a:latin typeface="TT Commons" panose="02000506040000020004" pitchFamily="50" charset="0"/>
                <a:cs typeface="Carlito"/>
              </a:rPr>
              <a:t> </a:t>
            </a:r>
            <a:r>
              <a:rPr sz="1600" spc="-10" dirty="0">
                <a:latin typeface="TT Commons" panose="02000506040000020004" pitchFamily="50" charset="0"/>
                <a:cs typeface="Carlito"/>
              </a:rPr>
              <a:t>and</a:t>
            </a:r>
            <a:r>
              <a:rPr sz="1600" spc="-125" dirty="0">
                <a:latin typeface="TT Commons" panose="02000506040000020004" pitchFamily="50" charset="0"/>
                <a:cs typeface="Carlito"/>
              </a:rPr>
              <a:t> </a:t>
            </a:r>
            <a:r>
              <a:rPr sz="1600" spc="-15" dirty="0">
                <a:latin typeface="TT Commons" panose="02000506040000020004" pitchFamily="50" charset="0"/>
                <a:cs typeface="Carlito"/>
              </a:rPr>
              <a:t>evenness</a:t>
            </a:r>
            <a:r>
              <a:rPr sz="1600" spc="-90" dirty="0">
                <a:latin typeface="TT Commons" panose="02000506040000020004" pitchFamily="50" charset="0"/>
                <a:cs typeface="Carlito"/>
              </a:rPr>
              <a:t> </a:t>
            </a:r>
            <a:r>
              <a:rPr sz="1600" spc="15" dirty="0">
                <a:latin typeface="TT Commons" panose="02000506040000020004" pitchFamily="50" charset="0"/>
                <a:cs typeface="Carlito"/>
              </a:rPr>
              <a:t>of</a:t>
            </a:r>
            <a:r>
              <a:rPr sz="1600" spc="-50" dirty="0">
                <a:latin typeface="TT Commons" panose="02000506040000020004" pitchFamily="50" charset="0"/>
                <a:cs typeface="Carlito"/>
              </a:rPr>
              <a:t> </a:t>
            </a:r>
            <a:r>
              <a:rPr sz="1600" spc="-20" dirty="0">
                <a:latin typeface="TT Commons" panose="02000506040000020004" pitchFamily="50" charset="0"/>
                <a:cs typeface="Carlito"/>
              </a:rPr>
              <a:t>pigmentation.</a:t>
            </a:r>
            <a:endParaRPr sz="1600" dirty="0">
              <a:latin typeface="TT Commons" panose="02000506040000020004" pitchFamily="50" charset="0"/>
              <a:cs typeface="Carlito"/>
            </a:endParaRPr>
          </a:p>
        </p:txBody>
      </p:sp>
      <p:sp>
        <p:nvSpPr>
          <p:cNvPr id="28" name="object 11"/>
          <p:cNvSpPr txBox="1"/>
          <p:nvPr/>
        </p:nvSpPr>
        <p:spPr>
          <a:xfrm>
            <a:off x="890649" y="2431669"/>
            <a:ext cx="3609975" cy="1741805"/>
          </a:xfrm>
          <a:prstGeom prst="rect">
            <a:avLst/>
          </a:prstGeom>
        </p:spPr>
        <p:txBody>
          <a:bodyPr vert="horz" wrap="square" lIns="0" tIns="11430" rIns="0" bIns="0" rtlCol="0">
            <a:spAutoFit/>
          </a:bodyPr>
          <a:lstStyle/>
          <a:p>
            <a:pPr marL="12700">
              <a:lnSpc>
                <a:spcPts val="1710"/>
              </a:lnSpc>
              <a:spcBef>
                <a:spcPts val="90"/>
              </a:spcBef>
              <a:tabLst>
                <a:tab pos="358140" algn="l"/>
              </a:tabLst>
            </a:pPr>
            <a:r>
              <a:rPr sz="1600" b="1" spc="-5" dirty="0">
                <a:latin typeface="TT Commons" panose="02000506040000020004" pitchFamily="50" charset="0"/>
                <a:cs typeface="Carlito"/>
              </a:rPr>
              <a:t>A.	</a:t>
            </a:r>
            <a:r>
              <a:rPr sz="1600" b="1" spc="-10" dirty="0">
                <a:latin typeface="TT Commons" panose="02000506040000020004" pitchFamily="50" charset="0"/>
                <a:cs typeface="Carlito"/>
              </a:rPr>
              <a:t>Size:</a:t>
            </a:r>
            <a:r>
              <a:rPr sz="1600" b="1" spc="-95" dirty="0">
                <a:latin typeface="TT Commons" panose="02000506040000020004" pitchFamily="50" charset="0"/>
                <a:cs typeface="Carlito"/>
              </a:rPr>
              <a:t> </a:t>
            </a:r>
            <a:r>
              <a:rPr sz="1600" b="1" spc="-5" dirty="0">
                <a:latin typeface="TT Commons" panose="02000506040000020004" pitchFamily="50" charset="0"/>
                <a:cs typeface="Carlito"/>
              </a:rPr>
              <a:t>from</a:t>
            </a:r>
            <a:r>
              <a:rPr sz="1600" b="1" spc="-65" dirty="0">
                <a:latin typeface="TT Commons" panose="02000506040000020004" pitchFamily="50" charset="0"/>
                <a:cs typeface="Carlito"/>
              </a:rPr>
              <a:t> </a:t>
            </a:r>
            <a:r>
              <a:rPr sz="1600" b="1" spc="-5" dirty="0">
                <a:latin typeface="TT Commons" panose="02000506040000020004" pitchFamily="50" charset="0"/>
                <a:cs typeface="Carlito"/>
              </a:rPr>
              <a:t>1</a:t>
            </a:r>
            <a:r>
              <a:rPr sz="1600" b="1" spc="-105" dirty="0">
                <a:latin typeface="TT Commons" panose="02000506040000020004" pitchFamily="50" charset="0"/>
                <a:cs typeface="Carlito"/>
              </a:rPr>
              <a:t> </a:t>
            </a:r>
            <a:r>
              <a:rPr sz="1600" b="1" spc="-15" dirty="0">
                <a:latin typeface="TT Commons" panose="02000506040000020004" pitchFamily="50" charset="0"/>
                <a:cs typeface="Carlito"/>
              </a:rPr>
              <a:t>to</a:t>
            </a:r>
            <a:r>
              <a:rPr sz="1600" b="1" spc="-65" dirty="0">
                <a:latin typeface="TT Commons" panose="02000506040000020004" pitchFamily="50" charset="0"/>
                <a:cs typeface="Carlito"/>
              </a:rPr>
              <a:t> </a:t>
            </a:r>
            <a:r>
              <a:rPr sz="1600" b="1" spc="-5" dirty="0">
                <a:latin typeface="TT Commons" panose="02000506040000020004" pitchFamily="50" charset="0"/>
                <a:cs typeface="Carlito"/>
              </a:rPr>
              <a:t>6</a:t>
            </a:r>
            <a:endParaRPr sz="1600" dirty="0">
              <a:latin typeface="TT Commons" panose="02000506040000020004" pitchFamily="50" charset="0"/>
              <a:cs typeface="Carlito"/>
            </a:endParaRPr>
          </a:p>
          <a:p>
            <a:pPr marL="12700">
              <a:lnSpc>
                <a:spcPts val="1685"/>
              </a:lnSpc>
            </a:pPr>
            <a:r>
              <a:rPr sz="1600" spc="15" dirty="0">
                <a:latin typeface="TT Commons" panose="02000506040000020004" pitchFamily="50" charset="0"/>
                <a:cs typeface="Carlito"/>
              </a:rPr>
              <a:t>-0 </a:t>
            </a:r>
            <a:r>
              <a:rPr sz="1600" spc="-25" dirty="0">
                <a:latin typeface="TT Commons" panose="02000506040000020004" pitchFamily="50" charset="0"/>
                <a:cs typeface="Carlito"/>
              </a:rPr>
              <a:t>no</a:t>
            </a:r>
            <a:r>
              <a:rPr sz="1600" spc="-175" dirty="0">
                <a:latin typeface="TT Commons" panose="02000506040000020004" pitchFamily="50" charset="0"/>
                <a:cs typeface="Carlito"/>
              </a:rPr>
              <a:t> </a:t>
            </a:r>
            <a:r>
              <a:rPr sz="1600" spc="-15" dirty="0">
                <a:latin typeface="TT Commons" panose="02000506040000020004" pitchFamily="50" charset="0"/>
                <a:cs typeface="Carlito"/>
              </a:rPr>
              <a:t>pigmentation</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latin typeface="TT Commons" panose="02000506040000020004" pitchFamily="50" charset="0"/>
                <a:cs typeface="Carlito"/>
              </a:rPr>
              <a:t>Affects</a:t>
            </a:r>
            <a:r>
              <a:rPr sz="1600" spc="-95" dirty="0">
                <a:latin typeface="TT Commons" panose="02000506040000020004" pitchFamily="50" charset="0"/>
                <a:cs typeface="Carlito"/>
              </a:rPr>
              <a:t> </a:t>
            </a:r>
            <a:r>
              <a:rPr sz="1600" spc="-10" dirty="0">
                <a:latin typeface="TT Commons" panose="02000506040000020004" pitchFamily="50" charset="0"/>
                <a:cs typeface="Carlito"/>
              </a:rPr>
              <a:t>less</a:t>
            </a:r>
            <a:r>
              <a:rPr sz="1600" spc="-90" dirty="0">
                <a:latin typeface="TT Commons" panose="02000506040000020004" pitchFamily="50" charset="0"/>
                <a:cs typeface="Carlito"/>
              </a:rPr>
              <a:t> </a:t>
            </a:r>
            <a:r>
              <a:rPr sz="1600" spc="-10" dirty="0">
                <a:latin typeface="TT Commons" panose="02000506040000020004" pitchFamily="50" charset="0"/>
                <a:cs typeface="Carlito"/>
              </a:rPr>
              <a:t>than</a:t>
            </a:r>
            <a:r>
              <a:rPr sz="1600" spc="-125" dirty="0">
                <a:latin typeface="TT Commons" panose="02000506040000020004" pitchFamily="50" charset="0"/>
                <a:cs typeface="Carlito"/>
              </a:rPr>
              <a:t> </a:t>
            </a:r>
            <a:r>
              <a:rPr sz="1600" spc="-15" dirty="0">
                <a:latin typeface="TT Commons" panose="02000506040000020004" pitchFamily="50" charset="0"/>
                <a:cs typeface="Carlito"/>
              </a:rPr>
              <a:t>10%</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latin typeface="TT Commons" panose="02000506040000020004" pitchFamily="50" charset="0"/>
                <a:cs typeface="Carlito"/>
              </a:rPr>
              <a:t>Affects</a:t>
            </a:r>
            <a:r>
              <a:rPr sz="1600" spc="-100" dirty="0">
                <a:latin typeface="TT Commons" panose="02000506040000020004" pitchFamily="50" charset="0"/>
                <a:cs typeface="Carlito"/>
              </a:rPr>
              <a:t> </a:t>
            </a:r>
            <a:r>
              <a:rPr sz="1600" spc="-10" dirty="0">
                <a:latin typeface="TT Commons" panose="02000506040000020004" pitchFamily="50" charset="0"/>
                <a:cs typeface="Carlito"/>
              </a:rPr>
              <a:t>between</a:t>
            </a:r>
            <a:r>
              <a:rPr sz="1600" spc="-130" dirty="0">
                <a:latin typeface="TT Commons" panose="02000506040000020004" pitchFamily="50" charset="0"/>
                <a:cs typeface="Carlito"/>
              </a:rPr>
              <a:t> </a:t>
            </a:r>
            <a:r>
              <a:rPr sz="1600" spc="-15" dirty="0">
                <a:latin typeface="TT Commons" panose="02000506040000020004" pitchFamily="50" charset="0"/>
                <a:cs typeface="Carlito"/>
              </a:rPr>
              <a:t>10%</a:t>
            </a:r>
            <a:r>
              <a:rPr sz="1600" spc="-85" dirty="0">
                <a:latin typeface="TT Commons" panose="02000506040000020004" pitchFamily="50" charset="0"/>
                <a:cs typeface="Carlito"/>
              </a:rPr>
              <a:t> </a:t>
            </a:r>
            <a:r>
              <a:rPr sz="1600" spc="-10" dirty="0">
                <a:latin typeface="TT Commons" panose="02000506040000020004" pitchFamily="50" charset="0"/>
                <a:cs typeface="Carlito"/>
              </a:rPr>
              <a:t>and</a:t>
            </a:r>
            <a:r>
              <a:rPr sz="1600" spc="-135" dirty="0">
                <a:latin typeface="TT Commons" panose="02000506040000020004" pitchFamily="50" charset="0"/>
                <a:cs typeface="Carlito"/>
              </a:rPr>
              <a:t> </a:t>
            </a:r>
            <a:r>
              <a:rPr sz="1600" spc="-15" dirty="0">
                <a:latin typeface="TT Commons" panose="02000506040000020004" pitchFamily="50" charset="0"/>
                <a:cs typeface="Carlito"/>
              </a:rPr>
              <a:t>30%</a:t>
            </a:r>
            <a:endParaRPr sz="1600" dirty="0">
              <a:latin typeface="TT Commons" panose="02000506040000020004" pitchFamily="50" charset="0"/>
              <a:cs typeface="Carlito"/>
            </a:endParaRPr>
          </a:p>
          <a:p>
            <a:pPr marL="185420" indent="-173355">
              <a:lnSpc>
                <a:spcPts val="1680"/>
              </a:lnSpc>
              <a:buAutoNum type="arabicPeriod"/>
              <a:tabLst>
                <a:tab pos="186055" algn="l"/>
              </a:tabLst>
            </a:pPr>
            <a:r>
              <a:rPr sz="1600" spc="5" dirty="0">
                <a:latin typeface="TT Commons" panose="02000506040000020004" pitchFamily="50" charset="0"/>
                <a:cs typeface="Carlito"/>
              </a:rPr>
              <a:t>Affects</a:t>
            </a:r>
            <a:r>
              <a:rPr sz="1600" spc="-100" dirty="0">
                <a:latin typeface="TT Commons" panose="02000506040000020004" pitchFamily="50" charset="0"/>
                <a:cs typeface="Carlito"/>
              </a:rPr>
              <a:t> </a:t>
            </a:r>
            <a:r>
              <a:rPr sz="1600" spc="-10" dirty="0">
                <a:latin typeface="TT Commons" panose="02000506040000020004" pitchFamily="50" charset="0"/>
                <a:cs typeface="Carlito"/>
              </a:rPr>
              <a:t>between</a:t>
            </a:r>
            <a:r>
              <a:rPr sz="1600" spc="-130" dirty="0">
                <a:latin typeface="TT Commons" panose="02000506040000020004" pitchFamily="50" charset="0"/>
                <a:cs typeface="Carlito"/>
              </a:rPr>
              <a:t> </a:t>
            </a:r>
            <a:r>
              <a:rPr sz="1600" spc="-15" dirty="0">
                <a:latin typeface="TT Commons" panose="02000506040000020004" pitchFamily="50" charset="0"/>
                <a:cs typeface="Carlito"/>
              </a:rPr>
              <a:t>30%</a:t>
            </a:r>
            <a:r>
              <a:rPr sz="1600" spc="-85" dirty="0">
                <a:latin typeface="TT Commons" panose="02000506040000020004" pitchFamily="50" charset="0"/>
                <a:cs typeface="Carlito"/>
              </a:rPr>
              <a:t> </a:t>
            </a:r>
            <a:r>
              <a:rPr sz="1600" spc="-10" dirty="0">
                <a:latin typeface="TT Commons" panose="02000506040000020004" pitchFamily="50" charset="0"/>
                <a:cs typeface="Carlito"/>
              </a:rPr>
              <a:t>and</a:t>
            </a:r>
            <a:r>
              <a:rPr sz="1600" spc="-135" dirty="0">
                <a:latin typeface="TT Commons" panose="02000506040000020004" pitchFamily="50" charset="0"/>
                <a:cs typeface="Carlito"/>
              </a:rPr>
              <a:t> </a:t>
            </a:r>
            <a:r>
              <a:rPr sz="1600" spc="-15" dirty="0">
                <a:latin typeface="TT Commons" panose="02000506040000020004" pitchFamily="50" charset="0"/>
                <a:cs typeface="Carlito"/>
              </a:rPr>
              <a:t>50%</a:t>
            </a:r>
            <a:endParaRPr sz="1600" dirty="0">
              <a:latin typeface="TT Commons" panose="02000506040000020004" pitchFamily="50" charset="0"/>
              <a:cs typeface="Carlito"/>
            </a:endParaRPr>
          </a:p>
          <a:p>
            <a:pPr marL="185420" indent="-173355">
              <a:lnSpc>
                <a:spcPts val="1680"/>
              </a:lnSpc>
              <a:buAutoNum type="arabicPeriod"/>
              <a:tabLst>
                <a:tab pos="186055" algn="l"/>
              </a:tabLst>
            </a:pPr>
            <a:r>
              <a:rPr sz="1600" spc="5" dirty="0">
                <a:latin typeface="TT Commons" panose="02000506040000020004" pitchFamily="50" charset="0"/>
                <a:cs typeface="Carlito"/>
              </a:rPr>
              <a:t>Affects</a:t>
            </a:r>
            <a:r>
              <a:rPr sz="1600" spc="-100" dirty="0">
                <a:latin typeface="TT Commons" panose="02000506040000020004" pitchFamily="50" charset="0"/>
                <a:cs typeface="Carlito"/>
              </a:rPr>
              <a:t> </a:t>
            </a:r>
            <a:r>
              <a:rPr sz="1600" spc="-10" dirty="0">
                <a:latin typeface="TT Commons" panose="02000506040000020004" pitchFamily="50" charset="0"/>
                <a:cs typeface="Carlito"/>
              </a:rPr>
              <a:t>between</a:t>
            </a:r>
            <a:r>
              <a:rPr sz="1600" spc="-130" dirty="0">
                <a:latin typeface="TT Commons" panose="02000506040000020004" pitchFamily="50" charset="0"/>
                <a:cs typeface="Carlito"/>
              </a:rPr>
              <a:t> </a:t>
            </a:r>
            <a:r>
              <a:rPr sz="1600" spc="-15" dirty="0">
                <a:latin typeface="TT Commons" panose="02000506040000020004" pitchFamily="50" charset="0"/>
                <a:cs typeface="Carlito"/>
              </a:rPr>
              <a:t>50%</a:t>
            </a:r>
            <a:r>
              <a:rPr sz="1600" spc="-85" dirty="0">
                <a:latin typeface="TT Commons" panose="02000506040000020004" pitchFamily="50" charset="0"/>
                <a:cs typeface="Carlito"/>
              </a:rPr>
              <a:t> </a:t>
            </a:r>
            <a:r>
              <a:rPr sz="1600" spc="-10" dirty="0">
                <a:latin typeface="TT Commons" panose="02000506040000020004" pitchFamily="50" charset="0"/>
                <a:cs typeface="Carlito"/>
              </a:rPr>
              <a:t>and</a:t>
            </a:r>
            <a:r>
              <a:rPr sz="1600" spc="-135" dirty="0">
                <a:latin typeface="TT Commons" panose="02000506040000020004" pitchFamily="50" charset="0"/>
                <a:cs typeface="Carlito"/>
              </a:rPr>
              <a:t> </a:t>
            </a:r>
            <a:r>
              <a:rPr sz="1600" spc="-15" dirty="0">
                <a:latin typeface="TT Commons" panose="02000506040000020004" pitchFamily="50" charset="0"/>
                <a:cs typeface="Carlito"/>
              </a:rPr>
              <a:t>70%</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latin typeface="TT Commons" panose="02000506040000020004" pitchFamily="50" charset="0"/>
                <a:cs typeface="Carlito"/>
              </a:rPr>
              <a:t>Affects</a:t>
            </a:r>
            <a:r>
              <a:rPr sz="1600" spc="-100" dirty="0">
                <a:latin typeface="TT Commons" panose="02000506040000020004" pitchFamily="50" charset="0"/>
                <a:cs typeface="Carlito"/>
              </a:rPr>
              <a:t> </a:t>
            </a:r>
            <a:r>
              <a:rPr sz="1600" spc="-10" dirty="0">
                <a:latin typeface="TT Commons" panose="02000506040000020004" pitchFamily="50" charset="0"/>
                <a:cs typeface="Carlito"/>
              </a:rPr>
              <a:t>between</a:t>
            </a:r>
            <a:r>
              <a:rPr sz="1600" spc="-130" dirty="0">
                <a:latin typeface="TT Commons" panose="02000506040000020004" pitchFamily="50" charset="0"/>
                <a:cs typeface="Carlito"/>
              </a:rPr>
              <a:t> </a:t>
            </a:r>
            <a:r>
              <a:rPr sz="1600" spc="-15" dirty="0">
                <a:latin typeface="TT Commons" panose="02000506040000020004" pitchFamily="50" charset="0"/>
                <a:cs typeface="Carlito"/>
              </a:rPr>
              <a:t>70%</a:t>
            </a:r>
            <a:r>
              <a:rPr sz="1600" spc="-85" dirty="0">
                <a:latin typeface="TT Commons" panose="02000506040000020004" pitchFamily="50" charset="0"/>
                <a:cs typeface="Carlito"/>
              </a:rPr>
              <a:t> </a:t>
            </a:r>
            <a:r>
              <a:rPr sz="1600" spc="-10" dirty="0">
                <a:latin typeface="TT Commons" panose="02000506040000020004" pitchFamily="50" charset="0"/>
                <a:cs typeface="Carlito"/>
              </a:rPr>
              <a:t>and</a:t>
            </a:r>
            <a:r>
              <a:rPr sz="1600" spc="-135" dirty="0">
                <a:latin typeface="TT Commons" panose="02000506040000020004" pitchFamily="50" charset="0"/>
                <a:cs typeface="Carlito"/>
              </a:rPr>
              <a:t> </a:t>
            </a:r>
            <a:r>
              <a:rPr sz="1600" spc="-15" dirty="0">
                <a:latin typeface="TT Commons" panose="02000506040000020004" pitchFamily="50" charset="0"/>
                <a:cs typeface="Carlito"/>
              </a:rPr>
              <a:t>90%</a:t>
            </a:r>
            <a:endParaRPr sz="1600" dirty="0">
              <a:latin typeface="TT Commons" panose="02000506040000020004" pitchFamily="50" charset="0"/>
              <a:cs typeface="Carlito"/>
            </a:endParaRPr>
          </a:p>
          <a:p>
            <a:pPr marL="185420" indent="-173355">
              <a:lnSpc>
                <a:spcPts val="1714"/>
              </a:lnSpc>
              <a:buAutoNum type="arabicPeriod"/>
              <a:tabLst>
                <a:tab pos="186055" algn="l"/>
              </a:tabLst>
            </a:pPr>
            <a:r>
              <a:rPr sz="1600" spc="5" dirty="0">
                <a:latin typeface="TT Commons" panose="02000506040000020004" pitchFamily="50" charset="0"/>
                <a:cs typeface="Carlito"/>
              </a:rPr>
              <a:t>Affects</a:t>
            </a:r>
            <a:r>
              <a:rPr sz="1600" spc="-95" dirty="0">
                <a:latin typeface="TT Commons" panose="02000506040000020004" pitchFamily="50" charset="0"/>
                <a:cs typeface="Carlito"/>
              </a:rPr>
              <a:t> </a:t>
            </a:r>
            <a:r>
              <a:rPr sz="1600" dirty="0">
                <a:latin typeface="TT Commons" panose="02000506040000020004" pitchFamily="50" charset="0"/>
                <a:cs typeface="Carlito"/>
              </a:rPr>
              <a:t>all</a:t>
            </a:r>
            <a:r>
              <a:rPr sz="1600" spc="-105" dirty="0">
                <a:latin typeface="TT Commons" panose="02000506040000020004" pitchFamily="50" charset="0"/>
                <a:cs typeface="Carlito"/>
              </a:rPr>
              <a:t> </a:t>
            </a:r>
            <a:r>
              <a:rPr sz="1600" spc="-15" dirty="0">
                <a:latin typeface="TT Commons" panose="02000506040000020004" pitchFamily="50" charset="0"/>
                <a:cs typeface="Carlito"/>
              </a:rPr>
              <a:t>skin</a:t>
            </a:r>
            <a:r>
              <a:rPr sz="1600" spc="-125" dirty="0">
                <a:latin typeface="TT Commons" panose="02000506040000020004" pitchFamily="50" charset="0"/>
                <a:cs typeface="Carlito"/>
              </a:rPr>
              <a:t> </a:t>
            </a:r>
            <a:r>
              <a:rPr sz="1600" spc="-15" dirty="0">
                <a:latin typeface="TT Commons" panose="02000506040000020004" pitchFamily="50" charset="0"/>
                <a:cs typeface="Carlito"/>
              </a:rPr>
              <a:t>in</a:t>
            </a:r>
            <a:r>
              <a:rPr sz="1600" spc="-50" dirty="0">
                <a:latin typeface="TT Commons" panose="02000506040000020004" pitchFamily="50" charset="0"/>
                <a:cs typeface="Carlito"/>
              </a:rPr>
              <a:t> </a:t>
            </a:r>
            <a:r>
              <a:rPr sz="1600" spc="-20" dirty="0">
                <a:latin typeface="TT Commons" panose="02000506040000020004" pitchFamily="50" charset="0"/>
                <a:cs typeface="Carlito"/>
              </a:rPr>
              <a:t>the</a:t>
            </a:r>
            <a:r>
              <a:rPr sz="1600" spc="-10" dirty="0">
                <a:latin typeface="TT Commons" panose="02000506040000020004" pitchFamily="50" charset="0"/>
                <a:cs typeface="Carlito"/>
              </a:rPr>
              <a:t> region</a:t>
            </a:r>
            <a:endParaRPr sz="1600" dirty="0">
              <a:latin typeface="TT Commons" panose="02000506040000020004" pitchFamily="50" charset="0"/>
              <a:cs typeface="Carlito"/>
            </a:endParaRPr>
          </a:p>
        </p:txBody>
      </p:sp>
      <p:sp>
        <p:nvSpPr>
          <p:cNvPr id="29" name="object 12"/>
          <p:cNvSpPr txBox="1"/>
          <p:nvPr/>
        </p:nvSpPr>
        <p:spPr>
          <a:xfrm>
            <a:off x="5215508" y="2441194"/>
            <a:ext cx="3445892" cy="1741805"/>
          </a:xfrm>
          <a:prstGeom prst="rect">
            <a:avLst/>
          </a:prstGeom>
        </p:spPr>
        <p:txBody>
          <a:bodyPr vert="horz" wrap="square" lIns="0" tIns="24765" rIns="0" bIns="0" rtlCol="0">
            <a:spAutoFit/>
          </a:bodyPr>
          <a:lstStyle/>
          <a:p>
            <a:pPr marL="358140" marR="5080" indent="-346075">
              <a:lnSpc>
                <a:spcPts val="1680"/>
              </a:lnSpc>
              <a:spcBef>
                <a:spcPts val="195"/>
              </a:spcBef>
            </a:pPr>
            <a:r>
              <a:rPr sz="1600" b="1" spc="-20" dirty="0">
                <a:latin typeface="TT Commons" panose="02000506040000020004" pitchFamily="50" charset="0"/>
                <a:cs typeface="Carlito"/>
              </a:rPr>
              <a:t>D.</a:t>
            </a:r>
            <a:r>
              <a:rPr sz="1600" b="1" spc="-95" dirty="0">
                <a:latin typeface="TT Commons" panose="02000506040000020004" pitchFamily="50" charset="0"/>
                <a:cs typeface="Carlito"/>
              </a:rPr>
              <a:t> </a:t>
            </a:r>
            <a:r>
              <a:rPr sz="1600" b="1" spc="-5" dirty="0">
                <a:latin typeface="TT Commons" panose="02000506040000020004" pitchFamily="50" charset="0"/>
                <a:cs typeface="Carlito"/>
              </a:rPr>
              <a:t>Evaluation</a:t>
            </a:r>
            <a:r>
              <a:rPr sz="1600" b="1" spc="-150" dirty="0">
                <a:latin typeface="TT Commons" panose="02000506040000020004" pitchFamily="50" charset="0"/>
                <a:cs typeface="Carlito"/>
              </a:rPr>
              <a:t> </a:t>
            </a:r>
            <a:r>
              <a:rPr sz="1600" b="1" spc="5" dirty="0">
                <a:latin typeface="TT Commons" panose="02000506040000020004" pitchFamily="50" charset="0"/>
                <a:cs typeface="Carlito"/>
              </a:rPr>
              <a:t>of</a:t>
            </a:r>
            <a:r>
              <a:rPr sz="1600" b="1" spc="-80" dirty="0">
                <a:latin typeface="TT Commons" panose="02000506040000020004" pitchFamily="50" charset="0"/>
                <a:cs typeface="Carlito"/>
              </a:rPr>
              <a:t> </a:t>
            </a:r>
            <a:r>
              <a:rPr sz="1600" b="1" spc="-5" dirty="0">
                <a:latin typeface="TT Commons" panose="02000506040000020004" pitchFamily="50" charset="0"/>
                <a:cs typeface="Carlito"/>
              </a:rPr>
              <a:t>the</a:t>
            </a:r>
            <a:r>
              <a:rPr sz="1600" b="1" spc="-105" dirty="0">
                <a:latin typeface="TT Commons" panose="02000506040000020004" pitchFamily="50" charset="0"/>
                <a:cs typeface="Carlito"/>
              </a:rPr>
              <a:t> </a:t>
            </a:r>
            <a:r>
              <a:rPr sz="1600" b="1" spc="-15" dirty="0">
                <a:latin typeface="TT Commons" panose="02000506040000020004" pitchFamily="50" charset="0"/>
                <a:cs typeface="Carlito"/>
              </a:rPr>
              <a:t>severity</a:t>
            </a:r>
            <a:r>
              <a:rPr sz="1600" b="1" spc="-70" dirty="0">
                <a:latin typeface="TT Commons" panose="02000506040000020004" pitchFamily="50" charset="0"/>
                <a:cs typeface="Carlito"/>
              </a:rPr>
              <a:t> </a:t>
            </a:r>
            <a:r>
              <a:rPr sz="1600" b="1" spc="5" dirty="0">
                <a:latin typeface="TT Commons" panose="02000506040000020004" pitchFamily="50" charset="0"/>
                <a:cs typeface="Carlito"/>
              </a:rPr>
              <a:t>or  </a:t>
            </a:r>
            <a:r>
              <a:rPr sz="1600" b="1" spc="-15" dirty="0">
                <a:latin typeface="TT Commons" panose="02000506040000020004" pitchFamily="50" charset="0"/>
                <a:cs typeface="Carlito"/>
              </a:rPr>
              <a:t>intensity </a:t>
            </a:r>
            <a:r>
              <a:rPr sz="1600" b="1" spc="-10" dirty="0">
                <a:latin typeface="TT Commons" panose="02000506040000020004" pitchFamily="50" charset="0"/>
                <a:cs typeface="Carlito"/>
              </a:rPr>
              <a:t>compared </a:t>
            </a:r>
            <a:r>
              <a:rPr sz="1600" b="1" spc="-30" dirty="0">
                <a:latin typeface="TT Commons" panose="02000506040000020004" pitchFamily="50" charset="0"/>
                <a:cs typeface="Carlito"/>
              </a:rPr>
              <a:t>with  </a:t>
            </a:r>
            <a:r>
              <a:rPr sz="1600" b="1" spc="-5" dirty="0">
                <a:latin typeface="TT Commons" panose="02000506040000020004" pitchFamily="50" charset="0"/>
                <a:cs typeface="Carlito"/>
              </a:rPr>
              <a:t>surrounding </a:t>
            </a:r>
            <a:r>
              <a:rPr sz="1600" b="1" spc="-20" dirty="0">
                <a:latin typeface="TT Commons" panose="02000506040000020004" pitchFamily="50" charset="0"/>
                <a:cs typeface="Carlito"/>
              </a:rPr>
              <a:t>healthy</a:t>
            </a:r>
            <a:r>
              <a:rPr sz="1600" b="1" spc="-204" dirty="0">
                <a:latin typeface="TT Commons" panose="02000506040000020004" pitchFamily="50" charset="0"/>
                <a:cs typeface="Carlito"/>
              </a:rPr>
              <a:t> </a:t>
            </a:r>
            <a:r>
              <a:rPr sz="1600" b="1" spc="-5" dirty="0">
                <a:latin typeface="TT Commons" panose="02000506040000020004" pitchFamily="50" charset="0"/>
                <a:cs typeface="Carlito"/>
              </a:rPr>
              <a:t>skin.</a:t>
            </a:r>
            <a:endParaRPr sz="1600" dirty="0">
              <a:latin typeface="TT Commons" panose="02000506040000020004" pitchFamily="50" charset="0"/>
              <a:cs typeface="Carlito"/>
            </a:endParaRPr>
          </a:p>
          <a:p>
            <a:pPr marL="184785" indent="-172720">
              <a:lnSpc>
                <a:spcPts val="1614"/>
              </a:lnSpc>
              <a:buAutoNum type="arabicPeriod"/>
              <a:tabLst>
                <a:tab pos="185420" algn="l"/>
              </a:tabLst>
            </a:pPr>
            <a:r>
              <a:rPr sz="1600" spc="-30" dirty="0">
                <a:latin typeface="TT Commons" panose="02000506040000020004" pitchFamily="50" charset="0"/>
                <a:cs typeface="Carlito"/>
              </a:rPr>
              <a:t>Absent</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20" dirty="0">
                <a:latin typeface="TT Commons" panose="02000506040000020004" pitchFamily="50" charset="0"/>
                <a:cs typeface="Carlito"/>
              </a:rPr>
              <a:t>Light</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30" dirty="0">
                <a:latin typeface="TT Commons" panose="02000506040000020004" pitchFamily="50" charset="0"/>
                <a:cs typeface="Carlito"/>
              </a:rPr>
              <a:t>Medium</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15" dirty="0">
                <a:latin typeface="TT Commons" panose="02000506040000020004" pitchFamily="50" charset="0"/>
                <a:cs typeface="Carlito"/>
              </a:rPr>
              <a:t>Significant</a:t>
            </a:r>
            <a:endParaRPr sz="1600" dirty="0">
              <a:latin typeface="TT Commons" panose="02000506040000020004" pitchFamily="50" charset="0"/>
              <a:cs typeface="Carlito"/>
            </a:endParaRPr>
          </a:p>
          <a:p>
            <a:pPr marL="184785" indent="-172720">
              <a:lnSpc>
                <a:spcPts val="1710"/>
              </a:lnSpc>
              <a:buAutoNum type="arabicPeriod"/>
              <a:tabLst>
                <a:tab pos="185420" algn="l"/>
              </a:tabLst>
            </a:pPr>
            <a:r>
              <a:rPr sz="1600" spc="-15" dirty="0">
                <a:latin typeface="TT Commons" panose="02000506040000020004" pitchFamily="50" charset="0"/>
                <a:cs typeface="Carlito"/>
              </a:rPr>
              <a:t>Severe</a:t>
            </a:r>
            <a:endParaRPr sz="1600" dirty="0">
              <a:latin typeface="TT Commons" panose="02000506040000020004" pitchFamily="50" charset="0"/>
              <a:cs typeface="Carlito"/>
            </a:endParaRPr>
          </a:p>
        </p:txBody>
      </p:sp>
      <p:sp>
        <p:nvSpPr>
          <p:cNvPr id="30" name="object 13"/>
          <p:cNvSpPr txBox="1"/>
          <p:nvPr/>
        </p:nvSpPr>
        <p:spPr>
          <a:xfrm>
            <a:off x="890648" y="4280472"/>
            <a:ext cx="3609975" cy="503984"/>
          </a:xfrm>
          <a:prstGeom prst="rect">
            <a:avLst/>
          </a:prstGeom>
        </p:spPr>
        <p:txBody>
          <a:bodyPr vert="horz" wrap="square" lIns="0" tIns="11430" rIns="0" bIns="0" rtlCol="0">
            <a:spAutoFit/>
          </a:bodyPr>
          <a:lstStyle/>
          <a:p>
            <a:pPr marL="12700">
              <a:lnSpc>
                <a:spcPct val="100000"/>
              </a:lnSpc>
              <a:spcBef>
                <a:spcPts val="90"/>
              </a:spcBef>
            </a:pPr>
            <a:r>
              <a:rPr sz="1600" b="1" spc="-20" dirty="0">
                <a:latin typeface="TT Commons" panose="02000506040000020004" pitchFamily="50" charset="0"/>
                <a:cs typeface="Carlito"/>
              </a:rPr>
              <a:t>H.</a:t>
            </a:r>
            <a:r>
              <a:rPr sz="1600" b="1" spc="5" dirty="0">
                <a:latin typeface="TT Commons" panose="02000506040000020004" pitchFamily="50" charset="0"/>
                <a:cs typeface="Carlito"/>
              </a:rPr>
              <a:t> </a:t>
            </a:r>
            <a:r>
              <a:rPr sz="1600" b="1" spc="-10" dirty="0">
                <a:latin typeface="TT Commons" panose="02000506040000020004" pitchFamily="50" charset="0"/>
                <a:cs typeface="Carlito"/>
              </a:rPr>
              <a:t>Evenness</a:t>
            </a:r>
            <a:r>
              <a:rPr sz="1600" b="1" spc="-105" dirty="0">
                <a:latin typeface="TT Commons" panose="02000506040000020004" pitchFamily="50" charset="0"/>
                <a:cs typeface="Carlito"/>
              </a:rPr>
              <a:t> </a:t>
            </a:r>
            <a:r>
              <a:rPr sz="1600" b="1" spc="5" dirty="0">
                <a:latin typeface="TT Commons" panose="02000506040000020004" pitchFamily="50" charset="0"/>
                <a:cs typeface="Carlito"/>
              </a:rPr>
              <a:t>of</a:t>
            </a:r>
            <a:r>
              <a:rPr sz="1600" b="1" spc="-65" dirty="0">
                <a:latin typeface="TT Commons" panose="02000506040000020004" pitchFamily="50" charset="0"/>
                <a:cs typeface="Carlito"/>
              </a:rPr>
              <a:t> </a:t>
            </a:r>
            <a:r>
              <a:rPr sz="1600" b="1" spc="-5" dirty="0">
                <a:latin typeface="TT Commons" panose="02000506040000020004" pitchFamily="50" charset="0"/>
                <a:cs typeface="Carlito"/>
              </a:rPr>
              <a:t>the</a:t>
            </a:r>
            <a:r>
              <a:rPr sz="1600" b="1" spc="-95" dirty="0">
                <a:latin typeface="TT Commons" panose="02000506040000020004" pitchFamily="50" charset="0"/>
                <a:cs typeface="Carlito"/>
              </a:rPr>
              <a:t> </a:t>
            </a:r>
            <a:r>
              <a:rPr sz="1600" b="1" spc="-20" dirty="0">
                <a:latin typeface="TT Commons" panose="02000506040000020004" pitchFamily="50" charset="0"/>
                <a:cs typeface="Carlito"/>
              </a:rPr>
              <a:t>pigmentation.</a:t>
            </a:r>
            <a:r>
              <a:rPr sz="1600" b="1" spc="-90" dirty="0">
                <a:latin typeface="TT Commons" panose="02000506040000020004" pitchFamily="50" charset="0"/>
                <a:cs typeface="Carlito"/>
              </a:rPr>
              <a:t> </a:t>
            </a:r>
            <a:r>
              <a:rPr sz="1600" spc="-15" dirty="0">
                <a:latin typeface="TT Commons" panose="02000506040000020004" pitchFamily="50" charset="0"/>
                <a:cs typeface="Carlito"/>
              </a:rPr>
              <a:t>The</a:t>
            </a:r>
            <a:r>
              <a:rPr sz="1600" spc="-80" dirty="0">
                <a:latin typeface="TT Commons" panose="02000506040000020004" pitchFamily="50" charset="0"/>
                <a:cs typeface="Carlito"/>
              </a:rPr>
              <a:t> </a:t>
            </a:r>
            <a:r>
              <a:rPr sz="1600" spc="-10" dirty="0">
                <a:latin typeface="TT Commons" panose="02000506040000020004" pitchFamily="50" charset="0"/>
                <a:cs typeface="Carlito"/>
              </a:rPr>
              <a:t>same</a:t>
            </a:r>
            <a:r>
              <a:rPr sz="1600" spc="-85" dirty="0">
                <a:latin typeface="TT Commons" panose="02000506040000020004" pitchFamily="50" charset="0"/>
                <a:cs typeface="Carlito"/>
              </a:rPr>
              <a:t> </a:t>
            </a:r>
            <a:r>
              <a:rPr sz="1600" spc="5" dirty="0">
                <a:latin typeface="TT Commons" panose="02000506040000020004" pitchFamily="50" charset="0"/>
                <a:cs typeface="Carlito"/>
              </a:rPr>
              <a:t>as</a:t>
            </a:r>
            <a:r>
              <a:rPr sz="1600" spc="-95" dirty="0">
                <a:latin typeface="TT Commons" panose="02000506040000020004" pitchFamily="50" charset="0"/>
                <a:cs typeface="Carlito"/>
              </a:rPr>
              <a:t> </a:t>
            </a:r>
            <a:r>
              <a:rPr sz="1600" spc="-10" dirty="0">
                <a:latin typeface="TT Commons" panose="02000506040000020004" pitchFamily="50" charset="0"/>
                <a:cs typeface="Carlito"/>
              </a:rPr>
              <a:t>D.</a:t>
            </a:r>
            <a:endParaRPr sz="1600" dirty="0">
              <a:latin typeface="TT Commons" panose="02000506040000020004" pitchFamily="50" charset="0"/>
              <a:cs typeface="Carlito"/>
            </a:endParaRPr>
          </a:p>
        </p:txBody>
      </p:sp>
    </p:spTree>
    <p:extLst>
      <p:ext uri="{BB962C8B-B14F-4D97-AF65-F5344CB8AC3E}">
        <p14:creationId xmlns:p14="http://schemas.microsoft.com/office/powerpoint/2010/main" val="302972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12800" y="1257300"/>
            <a:ext cx="8080047" cy="679032"/>
          </a:xfrm>
          <a:prstGeom prst="rect">
            <a:avLst/>
          </a:prstGeom>
        </p:spPr>
        <p:txBody>
          <a:bodyPr vert="horz" wrap="square" lIns="0" tIns="24765" rIns="0" bIns="0" rtlCol="0">
            <a:spAutoFit/>
          </a:bodyPr>
          <a:lstStyle/>
          <a:p>
            <a:pPr marL="358140" marR="5080" indent="-346075" algn="just">
              <a:lnSpc>
                <a:spcPts val="1680"/>
              </a:lnSpc>
              <a:spcBef>
                <a:spcPts val="195"/>
              </a:spcBef>
              <a:buFont typeface="Arial"/>
              <a:buChar char="•"/>
              <a:tabLst>
                <a:tab pos="358775" algn="l"/>
              </a:tabLst>
            </a:pPr>
            <a:r>
              <a:rPr sz="1600" b="1" spc="-25" dirty="0">
                <a:latin typeface="TT Commons" panose="02000506040000020004" pitchFamily="50" charset="0"/>
                <a:cs typeface="Carlito"/>
              </a:rPr>
              <a:t>Photoprotection: </a:t>
            </a:r>
            <a:r>
              <a:rPr sz="1600" spc="-20" dirty="0">
                <a:latin typeface="TT Commons" panose="02000506040000020004" pitchFamily="50" charset="0"/>
                <a:cs typeface="Carlito"/>
              </a:rPr>
              <a:t>Solar </a:t>
            </a:r>
            <a:r>
              <a:rPr sz="1600" spc="-15" dirty="0">
                <a:latin typeface="TT Commons" panose="02000506040000020004" pitchFamily="50" charset="0"/>
                <a:cs typeface="Carlito"/>
              </a:rPr>
              <a:t>radiation </a:t>
            </a:r>
            <a:r>
              <a:rPr sz="1600" spc="-10" dirty="0">
                <a:latin typeface="TT Commons" panose="02000506040000020004" pitchFamily="50" charset="0"/>
                <a:cs typeface="Carlito"/>
              </a:rPr>
              <a:t>is one </a:t>
            </a:r>
            <a:r>
              <a:rPr sz="1600" spc="-30" dirty="0">
                <a:latin typeface="TT Commons" panose="02000506040000020004" pitchFamily="50" charset="0"/>
                <a:cs typeface="Carlito"/>
              </a:rPr>
              <a:t>of </a:t>
            </a:r>
            <a:r>
              <a:rPr sz="1600" spc="-20" dirty="0">
                <a:latin typeface="TT Commons" panose="02000506040000020004" pitchFamily="50" charset="0"/>
                <a:cs typeface="Carlito"/>
              </a:rPr>
              <a:t>the </a:t>
            </a:r>
            <a:r>
              <a:rPr sz="1600" spc="-15" dirty="0">
                <a:latin typeface="TT Commons" panose="02000506040000020004" pitchFamily="50" charset="0"/>
                <a:cs typeface="Carlito"/>
              </a:rPr>
              <a:t>main </a:t>
            </a:r>
            <a:r>
              <a:rPr sz="1600" spc="-25" dirty="0">
                <a:latin typeface="TT Commons" panose="02000506040000020004" pitchFamily="50" charset="0"/>
                <a:cs typeface="Carlito"/>
              </a:rPr>
              <a:t>features </a:t>
            </a:r>
            <a:r>
              <a:rPr sz="1600" spc="-30" dirty="0">
                <a:latin typeface="TT Commons" panose="02000506040000020004" pitchFamily="50" charset="0"/>
                <a:cs typeface="Carlito"/>
              </a:rPr>
              <a:t>of hyperpigmentation. </a:t>
            </a:r>
            <a:r>
              <a:rPr sz="1600" spc="15" dirty="0">
                <a:latin typeface="TT Commons" panose="02000506040000020004" pitchFamily="50" charset="0"/>
                <a:cs typeface="Carlito"/>
              </a:rPr>
              <a:t>It </a:t>
            </a:r>
            <a:r>
              <a:rPr sz="1600" spc="-20" dirty="0">
                <a:latin typeface="TT Commons" panose="02000506040000020004" pitchFamily="50" charset="0"/>
                <a:cs typeface="Carlito"/>
              </a:rPr>
              <a:t>is  </a:t>
            </a:r>
            <a:r>
              <a:rPr sz="1600" spc="-10" dirty="0">
                <a:latin typeface="TT Commons" panose="02000506040000020004" pitchFamily="50" charset="0"/>
                <a:cs typeface="Carlito"/>
              </a:rPr>
              <a:t>essential </a:t>
            </a:r>
            <a:r>
              <a:rPr sz="1600" spc="-50" dirty="0">
                <a:latin typeface="TT Commons" panose="02000506040000020004" pitchFamily="50" charset="0"/>
                <a:cs typeface="Carlito"/>
              </a:rPr>
              <a:t>to </a:t>
            </a:r>
            <a:r>
              <a:rPr sz="1600" spc="-20" dirty="0">
                <a:latin typeface="TT Commons" panose="02000506040000020004" pitchFamily="50" charset="0"/>
                <a:cs typeface="Carlito"/>
              </a:rPr>
              <a:t>use </a:t>
            </a:r>
            <a:r>
              <a:rPr sz="1600" spc="-25" dirty="0">
                <a:latin typeface="TT Commons" panose="02000506040000020004" pitchFamily="50" charset="0"/>
                <a:cs typeface="Carlito"/>
              </a:rPr>
              <a:t>sunscreens </a:t>
            </a:r>
            <a:r>
              <a:rPr sz="1600" spc="-10" dirty="0">
                <a:latin typeface="TT Commons" panose="02000506040000020004" pitchFamily="50" charset="0"/>
                <a:cs typeface="Carlito"/>
              </a:rPr>
              <a:t>that </a:t>
            </a:r>
            <a:r>
              <a:rPr sz="1600" spc="-20" dirty="0">
                <a:latin typeface="TT Commons" panose="02000506040000020004" pitchFamily="50" charset="0"/>
                <a:cs typeface="Carlito"/>
              </a:rPr>
              <a:t>provide </a:t>
            </a:r>
            <a:r>
              <a:rPr sz="1600" spc="-30" dirty="0">
                <a:latin typeface="TT Commons" panose="02000506040000020004" pitchFamily="50" charset="0"/>
                <a:cs typeface="Carlito"/>
              </a:rPr>
              <a:t>protection </a:t>
            </a:r>
            <a:r>
              <a:rPr sz="1600" spc="-15" dirty="0">
                <a:latin typeface="TT Commons" panose="02000506040000020004" pitchFamily="50" charset="0"/>
                <a:cs typeface="Carlito"/>
              </a:rPr>
              <a:t>from </a:t>
            </a:r>
            <a:r>
              <a:rPr sz="1600" spc="-25" dirty="0">
                <a:latin typeface="TT Commons" panose="02000506040000020004" pitchFamily="50" charset="0"/>
                <a:cs typeface="Carlito"/>
              </a:rPr>
              <a:t>both </a:t>
            </a:r>
            <a:r>
              <a:rPr sz="1600" dirty="0">
                <a:latin typeface="TT Commons" panose="02000506040000020004" pitchFamily="50" charset="0"/>
                <a:cs typeface="Carlito"/>
              </a:rPr>
              <a:t>UVB </a:t>
            </a:r>
            <a:r>
              <a:rPr sz="1600" spc="-10" dirty="0">
                <a:latin typeface="TT Commons" panose="02000506040000020004" pitchFamily="50" charset="0"/>
                <a:cs typeface="Carlito"/>
              </a:rPr>
              <a:t>and </a:t>
            </a:r>
            <a:r>
              <a:rPr sz="1600" spc="-30" dirty="0">
                <a:latin typeface="TT Commons" panose="02000506040000020004" pitchFamily="50" charset="0"/>
                <a:cs typeface="Carlito"/>
              </a:rPr>
              <a:t>UVA </a:t>
            </a:r>
            <a:r>
              <a:rPr sz="1600" spc="-25" dirty="0">
                <a:latin typeface="TT Commons" panose="02000506040000020004" pitchFamily="50" charset="0"/>
                <a:cs typeface="Carlito"/>
              </a:rPr>
              <a:t>light, </a:t>
            </a:r>
            <a:r>
              <a:rPr sz="1600" spc="-10" dirty="0">
                <a:latin typeface="TT Commons" panose="02000506040000020004" pitchFamily="50" charset="0"/>
                <a:cs typeface="Carlito"/>
              </a:rPr>
              <a:t>which  </a:t>
            </a:r>
            <a:r>
              <a:rPr sz="1600" spc="-15" dirty="0">
                <a:latin typeface="TT Commons" panose="02000506040000020004" pitchFamily="50" charset="0"/>
                <a:cs typeface="Carlito"/>
              </a:rPr>
              <a:t>should </a:t>
            </a:r>
            <a:r>
              <a:rPr sz="1600" spc="-25" dirty="0">
                <a:latin typeface="TT Commons" panose="02000506040000020004" pitchFamily="50" charset="0"/>
                <a:cs typeface="Carlito"/>
              </a:rPr>
              <a:t>be </a:t>
            </a:r>
            <a:r>
              <a:rPr sz="1600" spc="-35" dirty="0">
                <a:latin typeface="TT Commons" panose="02000506040000020004" pitchFamily="50" charset="0"/>
                <a:cs typeface="Carlito"/>
              </a:rPr>
              <a:t>substantive </a:t>
            </a:r>
            <a:r>
              <a:rPr sz="1600" spc="-10" dirty="0">
                <a:latin typeface="TT Commons" panose="02000506040000020004" pitchFamily="50" charset="0"/>
                <a:cs typeface="Carlito"/>
              </a:rPr>
              <a:t>and </a:t>
            </a:r>
            <a:r>
              <a:rPr sz="1600" spc="-25" dirty="0">
                <a:latin typeface="TT Commons" panose="02000506040000020004" pitchFamily="50" charset="0"/>
                <a:cs typeface="Carlito"/>
              </a:rPr>
              <a:t>must be cosmetically acceptable. </a:t>
            </a:r>
            <a:r>
              <a:rPr sz="1600" spc="-30" dirty="0">
                <a:latin typeface="TT Commons" panose="02000506040000020004" pitchFamily="50" charset="0"/>
                <a:cs typeface="Carlito"/>
              </a:rPr>
              <a:t>Vitamins </a:t>
            </a:r>
            <a:r>
              <a:rPr sz="1600" spc="-5" dirty="0">
                <a:latin typeface="TT Commons" panose="02000506040000020004" pitchFamily="50" charset="0"/>
                <a:cs typeface="Carlito"/>
              </a:rPr>
              <a:t>C </a:t>
            </a:r>
            <a:r>
              <a:rPr sz="1600" spc="-10" dirty="0">
                <a:latin typeface="TT Commons" panose="02000506040000020004" pitchFamily="50" charset="0"/>
                <a:cs typeface="Carlito"/>
              </a:rPr>
              <a:t>and </a:t>
            </a:r>
            <a:r>
              <a:rPr sz="1600" spc="-5" dirty="0">
                <a:latin typeface="TT Commons" panose="02000506040000020004" pitchFamily="50" charset="0"/>
                <a:cs typeface="Carlito"/>
              </a:rPr>
              <a:t>E </a:t>
            </a:r>
            <a:r>
              <a:rPr sz="1600" spc="-25" dirty="0">
                <a:latin typeface="TT Commons" panose="02000506040000020004" pitchFamily="50" charset="0"/>
                <a:cs typeface="Carlito"/>
              </a:rPr>
              <a:t>also </a:t>
            </a:r>
            <a:r>
              <a:rPr sz="1600" spc="-30" dirty="0">
                <a:latin typeface="TT Commons" panose="02000506040000020004" pitchFamily="50" charset="0"/>
                <a:cs typeface="Carlito"/>
              </a:rPr>
              <a:t>provide  </a:t>
            </a:r>
            <a:r>
              <a:rPr sz="1600" spc="-10" dirty="0">
                <a:latin typeface="TT Commons" panose="02000506040000020004" pitchFamily="50" charset="0"/>
                <a:cs typeface="Carlito"/>
              </a:rPr>
              <a:t>protection.</a:t>
            </a:r>
            <a:endParaRPr sz="1600" dirty="0">
              <a:latin typeface="TT Commons" panose="02000506040000020004" pitchFamily="50" charset="0"/>
              <a:cs typeface="Carlito"/>
            </a:endParaRPr>
          </a:p>
        </p:txBody>
      </p:sp>
      <p:sp>
        <p:nvSpPr>
          <p:cNvPr id="6" name="object 6"/>
          <p:cNvSpPr txBox="1"/>
          <p:nvPr/>
        </p:nvSpPr>
        <p:spPr>
          <a:xfrm>
            <a:off x="812800" y="2326132"/>
            <a:ext cx="8077200" cy="2001830"/>
          </a:xfrm>
          <a:prstGeom prst="rect">
            <a:avLst/>
          </a:prstGeom>
        </p:spPr>
        <p:txBody>
          <a:bodyPr vert="horz" wrap="square" lIns="0" tIns="11430" rIns="0" bIns="0" rtlCol="0">
            <a:spAutoFit/>
          </a:bodyPr>
          <a:lstStyle/>
          <a:p>
            <a:pPr marL="358140" indent="-346075">
              <a:lnSpc>
                <a:spcPts val="1710"/>
              </a:lnSpc>
              <a:spcBef>
                <a:spcPts val="90"/>
              </a:spcBef>
              <a:buFont typeface="Arial"/>
              <a:buChar char="•"/>
              <a:tabLst>
                <a:tab pos="358140" algn="l"/>
                <a:tab pos="358775" algn="l"/>
              </a:tabLst>
            </a:pPr>
            <a:r>
              <a:rPr sz="1600" b="1" dirty="0">
                <a:latin typeface="TT Commons" panose="02000506040000020004" pitchFamily="50" charset="0"/>
                <a:cs typeface="Carlito"/>
              </a:rPr>
              <a:t>Medical</a:t>
            </a:r>
            <a:r>
              <a:rPr sz="1600" b="1" spc="-120" dirty="0">
                <a:latin typeface="TT Commons" panose="02000506040000020004" pitchFamily="50" charset="0"/>
                <a:cs typeface="Carlito"/>
              </a:rPr>
              <a:t> </a:t>
            </a:r>
            <a:r>
              <a:rPr sz="1600" b="1" spc="-10" dirty="0">
                <a:latin typeface="TT Commons" panose="02000506040000020004" pitchFamily="50" charset="0"/>
                <a:cs typeface="Carlito"/>
              </a:rPr>
              <a:t>treatment</a:t>
            </a:r>
            <a:r>
              <a:rPr sz="1600" b="1" spc="-110" dirty="0">
                <a:latin typeface="TT Commons" panose="02000506040000020004" pitchFamily="50" charset="0"/>
                <a:cs typeface="Carlito"/>
              </a:rPr>
              <a:t> </a:t>
            </a:r>
            <a:r>
              <a:rPr sz="1600" b="1" spc="-30" dirty="0">
                <a:latin typeface="TT Commons" panose="02000506040000020004" pitchFamily="50" charset="0"/>
                <a:cs typeface="Carlito"/>
              </a:rPr>
              <a:t>with</a:t>
            </a:r>
            <a:r>
              <a:rPr sz="1600" b="1" spc="-50" dirty="0">
                <a:latin typeface="TT Commons" panose="02000506040000020004" pitchFamily="50" charset="0"/>
                <a:cs typeface="Carlito"/>
              </a:rPr>
              <a:t> </a:t>
            </a:r>
            <a:r>
              <a:rPr sz="1600" b="1" spc="-20" dirty="0">
                <a:latin typeface="TT Commons" panose="02000506040000020004" pitchFamily="50" charset="0"/>
                <a:cs typeface="Carlito"/>
              </a:rPr>
              <a:t>depigmenting</a:t>
            </a:r>
            <a:r>
              <a:rPr sz="1600" b="1" spc="-40" dirty="0">
                <a:latin typeface="TT Commons" panose="02000506040000020004" pitchFamily="50" charset="0"/>
                <a:cs typeface="Carlito"/>
              </a:rPr>
              <a:t> </a:t>
            </a:r>
            <a:r>
              <a:rPr sz="1600" b="1" spc="-25" dirty="0">
                <a:latin typeface="TT Commons" panose="02000506040000020004" pitchFamily="50" charset="0"/>
                <a:cs typeface="Carlito"/>
              </a:rPr>
              <a:t>agents:</a:t>
            </a:r>
            <a:r>
              <a:rPr sz="1600" b="1" spc="-80" dirty="0">
                <a:latin typeface="TT Commons" panose="02000506040000020004" pitchFamily="50" charset="0"/>
                <a:cs typeface="Carlito"/>
              </a:rPr>
              <a:t> </a:t>
            </a:r>
            <a:r>
              <a:rPr sz="1600" spc="-15" dirty="0">
                <a:latin typeface="TT Commons" panose="02000506040000020004" pitchFamily="50" charset="0"/>
                <a:cs typeface="Carlito"/>
              </a:rPr>
              <a:t>There</a:t>
            </a:r>
            <a:r>
              <a:rPr sz="1600" spc="-80" dirty="0">
                <a:latin typeface="TT Commons" panose="02000506040000020004" pitchFamily="50" charset="0"/>
                <a:cs typeface="Carlito"/>
              </a:rPr>
              <a:t> </a:t>
            </a:r>
            <a:r>
              <a:rPr sz="1600" spc="-5" dirty="0">
                <a:latin typeface="TT Commons" panose="02000506040000020004" pitchFamily="50" charset="0"/>
                <a:cs typeface="Carlito"/>
              </a:rPr>
              <a:t>are</a:t>
            </a:r>
            <a:r>
              <a:rPr sz="1600" spc="-85" dirty="0">
                <a:latin typeface="TT Commons" panose="02000506040000020004" pitchFamily="50" charset="0"/>
                <a:cs typeface="Carlito"/>
              </a:rPr>
              <a:t> </a:t>
            </a:r>
            <a:r>
              <a:rPr sz="1600" spc="-5" dirty="0">
                <a:latin typeface="TT Commons" panose="02000506040000020004" pitchFamily="50" charset="0"/>
                <a:cs typeface="Carlito"/>
              </a:rPr>
              <a:t>two</a:t>
            </a:r>
            <a:r>
              <a:rPr sz="1600" spc="-40" dirty="0">
                <a:latin typeface="TT Commons" panose="02000506040000020004" pitchFamily="50" charset="0"/>
                <a:cs typeface="Carlito"/>
              </a:rPr>
              <a:t> </a:t>
            </a:r>
            <a:r>
              <a:rPr sz="1600" spc="-25" dirty="0">
                <a:latin typeface="TT Commons" panose="02000506040000020004" pitchFamily="50" charset="0"/>
                <a:cs typeface="Carlito"/>
              </a:rPr>
              <a:t>groups</a:t>
            </a:r>
            <a:r>
              <a:rPr sz="1600" spc="-95" dirty="0">
                <a:latin typeface="TT Commons" panose="02000506040000020004" pitchFamily="50" charset="0"/>
                <a:cs typeface="Carlito"/>
              </a:rPr>
              <a:t> </a:t>
            </a:r>
            <a:r>
              <a:rPr sz="1600" spc="10" dirty="0">
                <a:latin typeface="TT Commons" panose="02000506040000020004" pitchFamily="50" charset="0"/>
                <a:cs typeface="Carlito"/>
              </a:rPr>
              <a:t>of</a:t>
            </a:r>
            <a:r>
              <a:rPr sz="1600" spc="-40" dirty="0">
                <a:latin typeface="TT Commons" panose="02000506040000020004" pitchFamily="50" charset="0"/>
                <a:cs typeface="Carlito"/>
              </a:rPr>
              <a:t> </a:t>
            </a:r>
            <a:r>
              <a:rPr sz="1600" spc="-30" dirty="0">
                <a:latin typeface="TT Commons" panose="02000506040000020004" pitchFamily="50" charset="0"/>
                <a:cs typeface="Carlito"/>
              </a:rPr>
              <a:t>depigmenting</a:t>
            </a:r>
            <a:r>
              <a:rPr sz="1600" spc="-114" dirty="0">
                <a:latin typeface="TT Commons" panose="02000506040000020004" pitchFamily="50" charset="0"/>
                <a:cs typeface="Carlito"/>
              </a:rPr>
              <a:t> </a:t>
            </a:r>
            <a:r>
              <a:rPr sz="1600" spc="-15" dirty="0">
                <a:latin typeface="TT Commons" panose="02000506040000020004" pitchFamily="50" charset="0"/>
                <a:cs typeface="Carlito"/>
              </a:rPr>
              <a:t>agents:</a:t>
            </a:r>
            <a:endParaRPr sz="1600">
              <a:latin typeface="TT Commons" panose="02000506040000020004" pitchFamily="50" charset="0"/>
              <a:cs typeface="Carlito"/>
            </a:endParaRPr>
          </a:p>
          <a:p>
            <a:pPr marL="815975" marR="7620" lvl="1" indent="-346075">
              <a:lnSpc>
                <a:spcPts val="1680"/>
              </a:lnSpc>
              <a:spcBef>
                <a:spcPts val="80"/>
              </a:spcBef>
              <a:buFont typeface="Courier New"/>
              <a:buChar char="o"/>
              <a:tabLst>
                <a:tab pos="815975" algn="l"/>
                <a:tab pos="816610" algn="l"/>
              </a:tabLst>
            </a:pPr>
            <a:r>
              <a:rPr sz="1600" spc="-5" dirty="0">
                <a:latin typeface="TT Commons" panose="02000506040000020004" pitchFamily="50" charset="0"/>
                <a:cs typeface="Carlito"/>
              </a:rPr>
              <a:t>Those </a:t>
            </a:r>
            <a:r>
              <a:rPr sz="1600" spc="-10" dirty="0">
                <a:latin typeface="TT Commons" panose="02000506040000020004" pitchFamily="50" charset="0"/>
                <a:cs typeface="Carlito"/>
              </a:rPr>
              <a:t>that </a:t>
            </a:r>
            <a:r>
              <a:rPr sz="1600" spc="-25" dirty="0">
                <a:latin typeface="TT Commons" panose="02000506040000020004" pitchFamily="50" charset="0"/>
                <a:cs typeface="Carlito"/>
              </a:rPr>
              <a:t>work by inhibiting </a:t>
            </a:r>
            <a:r>
              <a:rPr sz="1600" spc="10" dirty="0">
                <a:latin typeface="TT Commons" panose="02000506040000020004" pitchFamily="50" charset="0"/>
                <a:cs typeface="Carlito"/>
              </a:rPr>
              <a:t>or </a:t>
            </a:r>
            <a:r>
              <a:rPr sz="1600" spc="-25" dirty="0">
                <a:latin typeface="TT Commons" panose="02000506040000020004" pitchFamily="50" charset="0"/>
                <a:cs typeface="Carlito"/>
              </a:rPr>
              <a:t>blocking </a:t>
            </a:r>
            <a:r>
              <a:rPr sz="1600" spc="-20" dirty="0">
                <a:latin typeface="TT Commons" panose="02000506040000020004" pitchFamily="50" charset="0"/>
                <a:cs typeface="Carlito"/>
              </a:rPr>
              <a:t>the </a:t>
            </a:r>
            <a:r>
              <a:rPr sz="1600" spc="-30" dirty="0">
                <a:latin typeface="TT Commons" panose="02000506040000020004" pitchFamily="50" charset="0"/>
                <a:cs typeface="Carlito"/>
              </a:rPr>
              <a:t>melanin </a:t>
            </a:r>
            <a:r>
              <a:rPr sz="1600" spc="-20" dirty="0">
                <a:latin typeface="TT Commons" panose="02000506040000020004" pitchFamily="50" charset="0"/>
                <a:cs typeface="Carlito"/>
              </a:rPr>
              <a:t>formation </a:t>
            </a:r>
            <a:r>
              <a:rPr sz="1600" spc="-35" dirty="0">
                <a:latin typeface="TT Commons" panose="02000506040000020004" pitchFamily="50" charset="0"/>
                <a:cs typeface="Carlito"/>
              </a:rPr>
              <a:t>process. </a:t>
            </a:r>
            <a:r>
              <a:rPr sz="1600" spc="-30" dirty="0">
                <a:latin typeface="TT Commons" panose="02000506040000020004" pitchFamily="50" charset="0"/>
                <a:cs typeface="Carlito"/>
              </a:rPr>
              <a:t>They </a:t>
            </a:r>
            <a:r>
              <a:rPr sz="1600" spc="-5" dirty="0">
                <a:latin typeface="TT Commons" panose="02000506040000020004" pitchFamily="50" charset="0"/>
                <a:cs typeface="Carlito"/>
              </a:rPr>
              <a:t>are  </a:t>
            </a:r>
            <a:r>
              <a:rPr sz="1600" spc="-15" dirty="0">
                <a:latin typeface="TT Commons" panose="02000506040000020004" pitchFamily="50" charset="0"/>
                <a:cs typeface="Carlito"/>
              </a:rPr>
              <a:t>limited</a:t>
            </a:r>
            <a:r>
              <a:rPr sz="1600" spc="-45" dirty="0">
                <a:latin typeface="TT Commons" panose="02000506040000020004" pitchFamily="50" charset="0"/>
                <a:cs typeface="Carlito"/>
              </a:rPr>
              <a:t> </a:t>
            </a:r>
            <a:r>
              <a:rPr sz="1600" spc="-10" dirty="0">
                <a:latin typeface="TT Commons" panose="02000506040000020004" pitchFamily="50" charset="0"/>
                <a:cs typeface="Carlito"/>
              </a:rPr>
              <a:t>to</a:t>
            </a:r>
            <a:r>
              <a:rPr sz="1600" spc="-50" dirty="0">
                <a:latin typeface="TT Commons" panose="02000506040000020004" pitchFamily="50" charset="0"/>
                <a:cs typeface="Carlito"/>
              </a:rPr>
              <a:t> </a:t>
            </a:r>
            <a:r>
              <a:rPr sz="1600" spc="-20" dirty="0">
                <a:latin typeface="TT Commons" panose="02000506040000020004" pitchFamily="50" charset="0"/>
                <a:cs typeface="Carlito"/>
              </a:rPr>
              <a:t>eliminating</a:t>
            </a:r>
            <a:r>
              <a:rPr sz="1600" spc="-125" dirty="0">
                <a:latin typeface="TT Commons" panose="02000506040000020004" pitchFamily="50" charset="0"/>
                <a:cs typeface="Carlito"/>
              </a:rPr>
              <a:t> </a:t>
            </a:r>
            <a:r>
              <a:rPr sz="1600" spc="-25" dirty="0">
                <a:latin typeface="TT Commons" panose="02000506040000020004" pitchFamily="50" charset="0"/>
                <a:cs typeface="Carlito"/>
              </a:rPr>
              <a:t>pigmented</a:t>
            </a:r>
            <a:r>
              <a:rPr sz="1600" spc="-45" dirty="0">
                <a:latin typeface="TT Commons" panose="02000506040000020004" pitchFamily="50" charset="0"/>
                <a:cs typeface="Carlito"/>
              </a:rPr>
              <a:t> </a:t>
            </a:r>
            <a:r>
              <a:rPr sz="1600" spc="-15" dirty="0">
                <a:latin typeface="TT Commons" panose="02000506040000020004" pitchFamily="50" charset="0"/>
                <a:cs typeface="Carlito"/>
              </a:rPr>
              <a:t>deposited</a:t>
            </a:r>
            <a:r>
              <a:rPr sz="1600" spc="-114" dirty="0">
                <a:latin typeface="TT Commons" panose="02000506040000020004" pitchFamily="50" charset="0"/>
                <a:cs typeface="Carlito"/>
              </a:rPr>
              <a:t> </a:t>
            </a:r>
            <a:r>
              <a:rPr sz="1600" spc="-15" dirty="0">
                <a:latin typeface="TT Commons" panose="02000506040000020004" pitchFamily="50" charset="0"/>
                <a:cs typeface="Carlito"/>
              </a:rPr>
              <a:t>in</a:t>
            </a:r>
            <a:r>
              <a:rPr sz="1600" spc="-50" dirty="0">
                <a:latin typeface="TT Commons" panose="02000506040000020004" pitchFamily="50" charset="0"/>
                <a:cs typeface="Carlito"/>
              </a:rPr>
              <a:t> </a:t>
            </a:r>
            <a:r>
              <a:rPr sz="1600" spc="-20" dirty="0">
                <a:latin typeface="TT Commons" panose="02000506040000020004" pitchFamily="50" charset="0"/>
                <a:cs typeface="Carlito"/>
              </a:rPr>
              <a:t>the</a:t>
            </a:r>
            <a:r>
              <a:rPr sz="1600" spc="-5" dirty="0">
                <a:latin typeface="TT Commons" panose="02000506040000020004" pitchFamily="50" charset="0"/>
                <a:cs typeface="Carlito"/>
              </a:rPr>
              <a:t> </a:t>
            </a:r>
            <a:r>
              <a:rPr sz="1600" spc="-25" dirty="0">
                <a:latin typeface="TT Commons" panose="02000506040000020004" pitchFamily="50" charset="0"/>
                <a:cs typeface="Carlito"/>
              </a:rPr>
              <a:t>epidermis.</a:t>
            </a:r>
            <a:endParaRPr sz="1600">
              <a:latin typeface="TT Commons" panose="02000506040000020004" pitchFamily="50" charset="0"/>
              <a:cs typeface="Carlito"/>
            </a:endParaRPr>
          </a:p>
          <a:p>
            <a:pPr marL="815975" marR="5080" lvl="1" indent="-346075">
              <a:lnSpc>
                <a:spcPts val="1680"/>
              </a:lnSpc>
              <a:spcBef>
                <a:spcPts val="5"/>
              </a:spcBef>
              <a:buFont typeface="Courier New"/>
              <a:buChar char="o"/>
              <a:tabLst>
                <a:tab pos="815975" algn="l"/>
                <a:tab pos="816610" algn="l"/>
              </a:tabLst>
            </a:pPr>
            <a:r>
              <a:rPr sz="1600" spc="-5" dirty="0">
                <a:latin typeface="TT Commons" panose="02000506040000020004" pitchFamily="50" charset="0"/>
                <a:cs typeface="Carlito"/>
              </a:rPr>
              <a:t>Those </a:t>
            </a:r>
            <a:r>
              <a:rPr sz="1600" spc="-30" dirty="0">
                <a:latin typeface="TT Commons" panose="02000506040000020004" pitchFamily="50" charset="0"/>
                <a:cs typeface="Carlito"/>
              </a:rPr>
              <a:t>that </a:t>
            </a:r>
            <a:r>
              <a:rPr sz="1600" dirty="0">
                <a:latin typeface="TT Commons" panose="02000506040000020004" pitchFamily="50" charset="0"/>
                <a:cs typeface="Carlito"/>
              </a:rPr>
              <a:t>work </a:t>
            </a:r>
            <a:r>
              <a:rPr sz="1600" spc="-25" dirty="0">
                <a:latin typeface="TT Commons" panose="02000506040000020004" pitchFamily="50" charset="0"/>
                <a:cs typeface="Carlito"/>
              </a:rPr>
              <a:t>by modifying </a:t>
            </a:r>
            <a:r>
              <a:rPr sz="1600" spc="-5" dirty="0">
                <a:latin typeface="TT Commons" panose="02000506040000020004" pitchFamily="50" charset="0"/>
                <a:cs typeface="Carlito"/>
              </a:rPr>
              <a:t>both </a:t>
            </a:r>
            <a:r>
              <a:rPr sz="1600" spc="-25" dirty="0">
                <a:latin typeface="TT Commons" panose="02000506040000020004" pitchFamily="50" charset="0"/>
                <a:cs typeface="Carlito"/>
              </a:rPr>
              <a:t>melanin </a:t>
            </a:r>
            <a:r>
              <a:rPr sz="1600" spc="-20" dirty="0">
                <a:latin typeface="TT Commons" panose="02000506040000020004" pitchFamily="50" charset="0"/>
                <a:cs typeface="Carlito"/>
              </a:rPr>
              <a:t>production </a:t>
            </a:r>
            <a:r>
              <a:rPr sz="1600" spc="-10" dirty="0">
                <a:latin typeface="TT Commons" panose="02000506040000020004" pitchFamily="50" charset="0"/>
                <a:cs typeface="Carlito"/>
              </a:rPr>
              <a:t>and </a:t>
            </a:r>
            <a:r>
              <a:rPr sz="1600" spc="-25" dirty="0">
                <a:latin typeface="TT Commons" panose="02000506040000020004" pitchFamily="50" charset="0"/>
                <a:cs typeface="Carlito"/>
              </a:rPr>
              <a:t>by </a:t>
            </a:r>
            <a:r>
              <a:rPr sz="1600" spc="-20" dirty="0">
                <a:latin typeface="TT Commons" panose="02000506040000020004" pitchFamily="50" charset="0"/>
                <a:cs typeface="Carlito"/>
              </a:rPr>
              <a:t>exfoliation </a:t>
            </a:r>
            <a:r>
              <a:rPr sz="1600" spc="-25" dirty="0">
                <a:latin typeface="TT Commons" panose="02000506040000020004" pitchFamily="50" charset="0"/>
                <a:cs typeface="Carlito"/>
              </a:rPr>
              <a:t>(chelator  </a:t>
            </a:r>
            <a:r>
              <a:rPr sz="1600" spc="5" dirty="0">
                <a:latin typeface="TT Commons" panose="02000506040000020004" pitchFamily="50" charset="0"/>
                <a:cs typeface="Carlito"/>
              </a:rPr>
              <a:t>effect).</a:t>
            </a:r>
            <a:endParaRPr sz="1600">
              <a:latin typeface="TT Commons" panose="02000506040000020004" pitchFamily="50" charset="0"/>
              <a:cs typeface="Carlito"/>
            </a:endParaRPr>
          </a:p>
          <a:p>
            <a:pPr lvl="1">
              <a:lnSpc>
                <a:spcPct val="100000"/>
              </a:lnSpc>
              <a:spcBef>
                <a:spcPts val="40"/>
              </a:spcBef>
              <a:buClr>
                <a:srgbClr val="585858"/>
              </a:buClr>
              <a:buFont typeface="Courier New"/>
              <a:buChar char="o"/>
            </a:pPr>
            <a:endParaRPr sz="1600">
              <a:latin typeface="TT Commons" panose="02000506040000020004" pitchFamily="50" charset="0"/>
              <a:cs typeface="Carlito"/>
            </a:endParaRPr>
          </a:p>
          <a:p>
            <a:pPr marL="358140" marR="7620" indent="-346075">
              <a:lnSpc>
                <a:spcPts val="1680"/>
              </a:lnSpc>
              <a:buFont typeface="Arial"/>
              <a:buChar char="•"/>
              <a:tabLst>
                <a:tab pos="358140" algn="l"/>
                <a:tab pos="358775" algn="l"/>
              </a:tabLst>
            </a:pPr>
            <a:r>
              <a:rPr sz="1600" b="1" spc="-25" dirty="0">
                <a:latin typeface="TT Commons" panose="02000506040000020004" pitchFamily="50" charset="0"/>
                <a:cs typeface="Carlito"/>
              </a:rPr>
              <a:t>Keratolytic and </a:t>
            </a:r>
            <a:r>
              <a:rPr sz="1600" b="1" spc="-30" dirty="0">
                <a:latin typeface="TT Commons" panose="02000506040000020004" pitchFamily="50" charset="0"/>
                <a:cs typeface="Carlito"/>
              </a:rPr>
              <a:t>anti-inflammatories: </a:t>
            </a:r>
            <a:r>
              <a:rPr sz="1600" spc="-10" dirty="0">
                <a:latin typeface="TT Commons" panose="02000506040000020004" pitchFamily="50" charset="0"/>
                <a:cs typeface="Carlito"/>
              </a:rPr>
              <a:t>These </a:t>
            </a:r>
            <a:r>
              <a:rPr sz="1600" spc="-5" dirty="0">
                <a:latin typeface="TT Commons" panose="02000506040000020004" pitchFamily="50" charset="0"/>
                <a:cs typeface="Carlito"/>
              </a:rPr>
              <a:t>are </a:t>
            </a:r>
            <a:r>
              <a:rPr sz="1600" spc="-35" dirty="0">
                <a:latin typeface="TT Commons" panose="02000506040000020004" pitchFamily="50" charset="0"/>
                <a:cs typeface="Carlito"/>
              </a:rPr>
              <a:t>not </a:t>
            </a:r>
            <a:r>
              <a:rPr sz="1600" spc="-30" dirty="0">
                <a:latin typeface="TT Commons" panose="02000506040000020004" pitchFamily="50" charset="0"/>
                <a:cs typeface="Carlito"/>
              </a:rPr>
              <a:t>depigmenting </a:t>
            </a:r>
            <a:r>
              <a:rPr sz="1600" spc="-25" dirty="0">
                <a:latin typeface="TT Commons" panose="02000506040000020004" pitchFamily="50" charset="0"/>
                <a:cs typeface="Carlito"/>
              </a:rPr>
              <a:t>agents, </a:t>
            </a:r>
            <a:r>
              <a:rPr sz="1600" spc="-35" dirty="0">
                <a:latin typeface="TT Commons" panose="02000506040000020004" pitchFamily="50" charset="0"/>
                <a:cs typeface="Carlito"/>
              </a:rPr>
              <a:t>but </a:t>
            </a:r>
            <a:r>
              <a:rPr sz="1600" spc="-15" dirty="0">
                <a:latin typeface="TT Commons" panose="02000506040000020004" pitchFamily="50" charset="0"/>
                <a:cs typeface="Carlito"/>
              </a:rPr>
              <a:t>they </a:t>
            </a:r>
            <a:r>
              <a:rPr sz="1600" spc="-5" dirty="0">
                <a:latin typeface="TT Commons" panose="02000506040000020004" pitchFamily="50" charset="0"/>
                <a:cs typeface="Carlito"/>
              </a:rPr>
              <a:t>are  </a:t>
            </a:r>
            <a:r>
              <a:rPr sz="1600" spc="-10" dirty="0">
                <a:latin typeface="TT Commons" panose="02000506040000020004" pitchFamily="50" charset="0"/>
                <a:cs typeface="Carlito"/>
              </a:rPr>
              <a:t>complementary</a:t>
            </a:r>
            <a:r>
              <a:rPr sz="1600" spc="-120" dirty="0">
                <a:latin typeface="TT Commons" panose="02000506040000020004" pitchFamily="50" charset="0"/>
                <a:cs typeface="Carlito"/>
              </a:rPr>
              <a:t> </a:t>
            </a:r>
            <a:r>
              <a:rPr sz="1600" spc="-10" dirty="0">
                <a:latin typeface="TT Commons" panose="02000506040000020004" pitchFamily="50" charset="0"/>
                <a:cs typeface="Carlito"/>
              </a:rPr>
              <a:t>and</a:t>
            </a:r>
            <a:r>
              <a:rPr sz="1600" spc="-125" dirty="0">
                <a:latin typeface="TT Commons" panose="02000506040000020004" pitchFamily="50" charset="0"/>
                <a:cs typeface="Carlito"/>
              </a:rPr>
              <a:t> </a:t>
            </a:r>
            <a:r>
              <a:rPr sz="1600" dirty="0">
                <a:latin typeface="TT Commons" panose="02000506040000020004" pitchFamily="50" charset="0"/>
                <a:cs typeface="Carlito"/>
              </a:rPr>
              <a:t>boost</a:t>
            </a:r>
            <a:r>
              <a:rPr sz="1600" spc="-95" dirty="0">
                <a:latin typeface="TT Commons" panose="02000506040000020004" pitchFamily="50" charset="0"/>
                <a:cs typeface="Carlito"/>
              </a:rPr>
              <a:t> </a:t>
            </a:r>
            <a:r>
              <a:rPr sz="1600" dirty="0">
                <a:latin typeface="TT Commons" panose="02000506040000020004" pitchFamily="50" charset="0"/>
                <a:cs typeface="Carlito"/>
              </a:rPr>
              <a:t>cell</a:t>
            </a:r>
            <a:r>
              <a:rPr sz="1600" spc="-105" dirty="0">
                <a:latin typeface="TT Commons" panose="02000506040000020004" pitchFamily="50" charset="0"/>
                <a:cs typeface="Carlito"/>
              </a:rPr>
              <a:t> </a:t>
            </a:r>
            <a:r>
              <a:rPr sz="1600" spc="-10" dirty="0">
                <a:latin typeface="TT Commons" panose="02000506040000020004" pitchFamily="50" charset="0"/>
                <a:cs typeface="Carlito"/>
              </a:rPr>
              <a:t>renewal.</a:t>
            </a:r>
            <a:endParaRPr sz="1600">
              <a:latin typeface="TT Commons" panose="02000506040000020004" pitchFamily="50" charset="0"/>
              <a:cs typeface="Carlito"/>
            </a:endParaRPr>
          </a:p>
          <a:p>
            <a:pPr marL="815975" lvl="1" indent="-346710">
              <a:lnSpc>
                <a:spcPts val="1610"/>
              </a:lnSpc>
              <a:buFont typeface="Courier New"/>
              <a:buChar char="o"/>
              <a:tabLst>
                <a:tab pos="815975" algn="l"/>
                <a:tab pos="816610" algn="l"/>
              </a:tabLst>
            </a:pPr>
            <a:r>
              <a:rPr sz="1600" spc="-15" dirty="0">
                <a:latin typeface="TT Commons" panose="02000506040000020004" pitchFamily="50" charset="0"/>
                <a:cs typeface="Carlito"/>
              </a:rPr>
              <a:t>The</a:t>
            </a:r>
            <a:r>
              <a:rPr sz="1600" spc="-85" dirty="0">
                <a:latin typeface="TT Commons" panose="02000506040000020004" pitchFamily="50" charset="0"/>
                <a:cs typeface="Carlito"/>
              </a:rPr>
              <a:t> </a:t>
            </a:r>
            <a:r>
              <a:rPr sz="1600" spc="-20" dirty="0">
                <a:latin typeface="TT Commons" panose="02000506040000020004" pitchFamily="50" charset="0"/>
                <a:cs typeface="Carlito"/>
              </a:rPr>
              <a:t>peeling</a:t>
            </a:r>
            <a:r>
              <a:rPr sz="1600" spc="35" dirty="0">
                <a:latin typeface="TT Commons" panose="02000506040000020004" pitchFamily="50" charset="0"/>
                <a:cs typeface="Carlito"/>
              </a:rPr>
              <a:t> </a:t>
            </a:r>
            <a:r>
              <a:rPr sz="1600" dirty="0">
                <a:latin typeface="TT Commons" panose="02000506040000020004" pitchFamily="50" charset="0"/>
                <a:cs typeface="Carlito"/>
              </a:rPr>
              <a:t>effect</a:t>
            </a:r>
            <a:r>
              <a:rPr sz="1600" spc="-85"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25" dirty="0">
                <a:latin typeface="TT Commons" panose="02000506040000020004" pitchFamily="50" charset="0"/>
                <a:cs typeface="Carlito"/>
              </a:rPr>
              <a:t>keratolytic</a:t>
            </a:r>
            <a:r>
              <a:rPr sz="1600" spc="-135" dirty="0">
                <a:latin typeface="TT Commons" panose="02000506040000020004" pitchFamily="50" charset="0"/>
                <a:cs typeface="Carlito"/>
              </a:rPr>
              <a:t> </a:t>
            </a:r>
            <a:r>
              <a:rPr sz="1600" spc="-15" dirty="0">
                <a:latin typeface="TT Commons" panose="02000506040000020004" pitchFamily="50" charset="0"/>
                <a:cs typeface="Carlito"/>
              </a:rPr>
              <a:t>agents</a:t>
            </a:r>
            <a:r>
              <a:rPr sz="1600" spc="-85" dirty="0">
                <a:latin typeface="TT Commons" panose="02000506040000020004" pitchFamily="50" charset="0"/>
                <a:cs typeface="Carlito"/>
              </a:rPr>
              <a:t> </a:t>
            </a:r>
            <a:r>
              <a:rPr sz="1600" spc="-25" dirty="0">
                <a:latin typeface="TT Commons" panose="02000506040000020004" pitchFamily="50" charset="0"/>
                <a:cs typeface="Carlito"/>
              </a:rPr>
              <a:t>helps</a:t>
            </a:r>
            <a:r>
              <a:rPr sz="1600" spc="-90" dirty="0">
                <a:latin typeface="TT Commons" panose="02000506040000020004" pitchFamily="50" charset="0"/>
                <a:cs typeface="Carlito"/>
              </a:rPr>
              <a:t> </a:t>
            </a:r>
            <a:r>
              <a:rPr sz="1600" spc="-10" dirty="0">
                <a:latin typeface="TT Commons" panose="02000506040000020004" pitchFamily="50" charset="0"/>
                <a:cs typeface="Carlito"/>
              </a:rPr>
              <a:t>to</a:t>
            </a:r>
            <a:r>
              <a:rPr sz="1600" spc="-45" dirty="0">
                <a:latin typeface="TT Commons" panose="02000506040000020004" pitchFamily="50" charset="0"/>
                <a:cs typeface="Carlito"/>
              </a:rPr>
              <a:t> </a:t>
            </a:r>
            <a:r>
              <a:rPr sz="1600" spc="-15" dirty="0">
                <a:latin typeface="TT Commons" panose="02000506040000020004" pitchFamily="50" charset="0"/>
                <a:cs typeface="Carlito"/>
              </a:rPr>
              <a:t>eliminate</a:t>
            </a:r>
            <a:r>
              <a:rPr sz="1600" spc="-85" dirty="0">
                <a:latin typeface="TT Commons" panose="02000506040000020004" pitchFamily="50" charset="0"/>
                <a:cs typeface="Carlito"/>
              </a:rPr>
              <a:t> </a:t>
            </a:r>
            <a:r>
              <a:rPr sz="1600" spc="-25" dirty="0">
                <a:latin typeface="TT Commons" panose="02000506040000020004" pitchFamily="50" charset="0"/>
                <a:cs typeface="Carlito"/>
              </a:rPr>
              <a:t>pigmented</a:t>
            </a:r>
            <a:r>
              <a:rPr sz="1600" spc="-125" dirty="0">
                <a:latin typeface="TT Commons" panose="02000506040000020004" pitchFamily="50" charset="0"/>
                <a:cs typeface="Carlito"/>
              </a:rPr>
              <a:t> </a:t>
            </a:r>
            <a:r>
              <a:rPr sz="1600" spc="-5" dirty="0">
                <a:latin typeface="TT Commons" panose="02000506040000020004" pitchFamily="50" charset="0"/>
                <a:cs typeface="Carlito"/>
              </a:rPr>
              <a:t>cells.</a:t>
            </a:r>
            <a:endParaRPr sz="1600">
              <a:latin typeface="TT Commons" panose="02000506040000020004" pitchFamily="50" charset="0"/>
              <a:cs typeface="Carlito"/>
            </a:endParaRPr>
          </a:p>
          <a:p>
            <a:pPr marL="815975" lvl="1" indent="-346710">
              <a:lnSpc>
                <a:spcPts val="1714"/>
              </a:lnSpc>
              <a:buFont typeface="Courier New"/>
              <a:buChar char="o"/>
              <a:tabLst>
                <a:tab pos="815975" algn="l"/>
                <a:tab pos="816610" algn="l"/>
              </a:tabLst>
            </a:pPr>
            <a:r>
              <a:rPr sz="1600" spc="-10" dirty="0">
                <a:latin typeface="TT Commons" panose="02000506040000020004" pitchFamily="50" charset="0"/>
                <a:cs typeface="Carlito"/>
              </a:rPr>
              <a:t>Anti-inflammatory</a:t>
            </a:r>
            <a:r>
              <a:rPr sz="1600" spc="-90" dirty="0">
                <a:latin typeface="TT Commons" panose="02000506040000020004" pitchFamily="50" charset="0"/>
                <a:cs typeface="Carlito"/>
              </a:rPr>
              <a:t> </a:t>
            </a:r>
            <a:r>
              <a:rPr sz="1600" spc="-20" dirty="0">
                <a:latin typeface="TT Commons" panose="02000506040000020004" pitchFamily="50" charset="0"/>
                <a:cs typeface="Carlito"/>
              </a:rPr>
              <a:t>reduce</a:t>
            </a:r>
            <a:r>
              <a:rPr sz="1600" spc="-85" dirty="0">
                <a:latin typeface="TT Commons" panose="02000506040000020004" pitchFamily="50" charset="0"/>
                <a:cs typeface="Carlito"/>
              </a:rPr>
              <a:t> </a:t>
            </a:r>
            <a:r>
              <a:rPr sz="1600" spc="-15" dirty="0">
                <a:latin typeface="TT Commons" panose="02000506040000020004" pitchFamily="50" charset="0"/>
                <a:cs typeface="Carlito"/>
              </a:rPr>
              <a:t>swelling</a:t>
            </a:r>
            <a:r>
              <a:rPr sz="1600" spc="-120" dirty="0">
                <a:latin typeface="TT Commons" panose="02000506040000020004" pitchFamily="50" charset="0"/>
                <a:cs typeface="Carlito"/>
              </a:rPr>
              <a:t> </a:t>
            </a:r>
            <a:r>
              <a:rPr sz="1600" spc="-10" dirty="0">
                <a:latin typeface="TT Commons" panose="02000506040000020004" pitchFamily="50" charset="0"/>
                <a:cs typeface="Carlito"/>
              </a:rPr>
              <a:t>and</a:t>
            </a:r>
            <a:r>
              <a:rPr sz="1600" spc="-125" dirty="0">
                <a:latin typeface="TT Commons" panose="02000506040000020004" pitchFamily="50" charset="0"/>
                <a:cs typeface="Carlito"/>
              </a:rPr>
              <a:t> </a:t>
            </a:r>
            <a:r>
              <a:rPr sz="1600" spc="-10" dirty="0">
                <a:latin typeface="TT Commons" panose="02000506040000020004" pitchFamily="50" charset="0"/>
                <a:cs typeface="Carlito"/>
              </a:rPr>
              <a:t>irritation</a:t>
            </a:r>
            <a:r>
              <a:rPr sz="1600" spc="-114" dirty="0">
                <a:latin typeface="TT Commons" panose="02000506040000020004" pitchFamily="50" charset="0"/>
                <a:cs typeface="Carlito"/>
              </a:rPr>
              <a:t> </a:t>
            </a:r>
            <a:r>
              <a:rPr sz="1600" spc="-15" dirty="0">
                <a:latin typeface="TT Commons" panose="02000506040000020004" pitchFamily="50" charset="0"/>
                <a:cs typeface="Carlito"/>
              </a:rPr>
              <a:t>associated</a:t>
            </a:r>
            <a:r>
              <a:rPr sz="1600" spc="-114" dirty="0">
                <a:latin typeface="TT Commons" panose="02000506040000020004" pitchFamily="50" charset="0"/>
                <a:cs typeface="Carlito"/>
              </a:rPr>
              <a:t> </a:t>
            </a:r>
            <a:r>
              <a:rPr sz="1600" spc="-5" dirty="0">
                <a:latin typeface="TT Commons" panose="02000506040000020004" pitchFamily="50" charset="0"/>
                <a:cs typeface="Carlito"/>
              </a:rPr>
              <a:t>with</a:t>
            </a:r>
            <a:r>
              <a:rPr sz="1600" spc="-130" dirty="0">
                <a:latin typeface="TT Commons" panose="02000506040000020004" pitchFamily="50" charset="0"/>
                <a:cs typeface="Carlito"/>
              </a:rPr>
              <a:t> </a:t>
            </a:r>
            <a:r>
              <a:rPr sz="1600" spc="-15" dirty="0">
                <a:latin typeface="TT Commons" panose="02000506040000020004" pitchFamily="50" charset="0"/>
                <a:cs typeface="Carlito"/>
              </a:rPr>
              <a:t>dark</a:t>
            </a:r>
            <a:r>
              <a:rPr sz="1600" spc="-110" dirty="0">
                <a:latin typeface="TT Commons" panose="02000506040000020004" pitchFamily="50" charset="0"/>
                <a:cs typeface="Carlito"/>
              </a:rPr>
              <a:t> </a:t>
            </a:r>
            <a:r>
              <a:rPr sz="1600" spc="-15" dirty="0">
                <a:latin typeface="TT Commons" panose="02000506040000020004" pitchFamily="50" charset="0"/>
                <a:cs typeface="Carlito"/>
              </a:rPr>
              <a:t>marks.</a:t>
            </a:r>
            <a:endParaRPr sz="1600">
              <a:latin typeface="TT Commons" panose="02000506040000020004" pitchFamily="50" charset="0"/>
              <a:cs typeface="Carlito"/>
            </a:endParaRPr>
          </a:p>
        </p:txBody>
      </p:sp>
      <p:sp>
        <p:nvSpPr>
          <p:cNvPr id="9" name="object 9"/>
          <p:cNvSpPr txBox="1">
            <a:spLocks noGrp="1"/>
          </p:cNvSpPr>
          <p:nvPr>
            <p:ph type="title"/>
          </p:nvPr>
        </p:nvSpPr>
        <p:spPr>
          <a:xfrm>
            <a:off x="812800" y="457265"/>
            <a:ext cx="5486400"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DEPIGMENTING</a:t>
            </a:r>
            <a:r>
              <a:rPr spc="-225" dirty="0"/>
              <a:t> </a:t>
            </a:r>
            <a:r>
              <a:rPr sz="2400" spc="300" dirty="0">
                <a:solidFill>
                  <a:schemeClr val="tx1"/>
                </a:solidFill>
                <a:latin typeface="Bebas Neue Regular" panose="00000500000000000000" pitchFamily="50" charset="0"/>
              </a:rPr>
              <a:t>AND PROTECTIVE AGENTS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8" y="400348"/>
            <a:ext cx="2652091" cy="424614"/>
          </a:xfrm>
        </p:spPr>
        <p:txBody>
          <a:bodyPr>
            <a:normAutofit/>
          </a:bodyPr>
          <a:lstStyle/>
          <a:p>
            <a:pPr algn="l"/>
            <a:r>
              <a:rPr lang="es-ES" sz="2399" spc="300" dirty="0"/>
              <a:t>DESPIGMEN P3</a:t>
            </a:r>
          </a:p>
        </p:txBody>
      </p:sp>
      <p:grpSp>
        <p:nvGrpSpPr>
          <p:cNvPr id="6" name="Grupo 5"/>
          <p:cNvGrpSpPr/>
          <p:nvPr/>
        </p:nvGrpSpPr>
        <p:grpSpPr>
          <a:xfrm>
            <a:off x="6808192" y="2351485"/>
            <a:ext cx="2448272" cy="2440280"/>
            <a:chOff x="627818" y="2468039"/>
            <a:chExt cx="2875520" cy="2866133"/>
          </a:xfrm>
        </p:grpSpPr>
        <p:pic>
          <p:nvPicPr>
            <p:cNvPr id="7" name="Imagen 6">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2821818" y="3307065"/>
              <a:ext cx="681520" cy="197059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715" y="3610130"/>
              <a:ext cx="511305" cy="166753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18" y="3271417"/>
              <a:ext cx="642221" cy="2041893"/>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r="51793"/>
            <a:stretch/>
          </p:blipFill>
          <p:spPr>
            <a:xfrm>
              <a:off x="1279071" y="2468039"/>
              <a:ext cx="1113101" cy="2866133"/>
            </a:xfrm>
            <a:prstGeom prst="rect">
              <a:avLst/>
            </a:prstGeom>
          </p:spPr>
        </p:pic>
      </p:grpSp>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495" y="2065413"/>
            <a:ext cx="6324499" cy="3012427"/>
          </a:xfrm>
          <a:prstGeom prst="rect">
            <a:avLst/>
          </a:prstGeom>
        </p:spPr>
      </p:pic>
    </p:spTree>
    <p:extLst>
      <p:ext uri="{BB962C8B-B14F-4D97-AF65-F5344CB8AC3E}">
        <p14:creationId xmlns:p14="http://schemas.microsoft.com/office/powerpoint/2010/main" val="132448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559069" y="3433565"/>
            <a:ext cx="2825837" cy="662874"/>
          </a:xfrm>
          <a:prstGeom prst="rect">
            <a:avLst/>
          </a:prstGeom>
          <a:noFill/>
        </p:spPr>
        <p:txBody>
          <a:bodyPr wrap="none" rtlCol="0">
            <a:spAutoFit/>
          </a:bodyPr>
          <a:lstStyle/>
          <a:p>
            <a:pPr algn="ctr" rtl="0">
              <a:lnSpc>
                <a:spcPct val="150000"/>
              </a:lnSpc>
            </a:pPr>
            <a:r>
              <a:rPr lang="es-ES" sz="2798" b="1" dirty="0">
                <a:latin typeface="Gotham Rounded Book" pitchFamily="50" charset="0"/>
                <a:cs typeface="Gotham Book" pitchFamily="50" charset="0"/>
              </a:rPr>
              <a:t>INGREDIENTS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952"/>
            <a:ext cx="1944216" cy="1917944"/>
          </a:xfrm>
          <a:prstGeom prst="rect">
            <a:avLst/>
          </a:prstGeom>
        </p:spPr>
      </p:pic>
    </p:spTree>
    <p:extLst>
      <p:ext uri="{BB962C8B-B14F-4D97-AF65-F5344CB8AC3E}">
        <p14:creationId xmlns:p14="http://schemas.microsoft.com/office/powerpoint/2010/main" val="251487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954381" cy="424732"/>
          </a:xfrm>
        </p:spPr>
        <p:txBody>
          <a:bodyPr/>
          <a:lstStyle/>
          <a:p>
            <a:pPr algn="l" rtl="0"/>
            <a:r>
              <a:rPr lang="es-ES" sz="2400" spc="300" dirty="0"/>
              <a:t>DESPIGMEN P3</a:t>
            </a:r>
          </a:p>
        </p:txBody>
      </p:sp>
      <p:sp>
        <p:nvSpPr>
          <p:cNvPr id="4" name="Rectángulo 3"/>
          <p:cNvSpPr/>
          <p:nvPr/>
        </p:nvSpPr>
        <p:spPr>
          <a:xfrm>
            <a:off x="543496" y="1201317"/>
            <a:ext cx="8439902" cy="1323439"/>
          </a:xfrm>
          <a:prstGeom prst="rect">
            <a:avLst/>
          </a:prstGeom>
        </p:spPr>
        <p:txBody>
          <a:bodyPr wrap="square">
            <a:spAutoFit/>
          </a:bodyPr>
          <a:lstStyle/>
          <a:p>
            <a:r>
              <a:rPr lang="en-US" sz="1600" dirty="0">
                <a:latin typeface="TT Commons Light" panose="02000506030000020003" pitchFamily="50" charset="0"/>
              </a:rPr>
              <a:t>The </a:t>
            </a:r>
            <a:r>
              <a:rPr lang="en-US" sz="1600" dirty="0" err="1">
                <a:latin typeface="TT Commons Light" panose="02000506030000020003" pitchFamily="50" charset="0"/>
              </a:rPr>
              <a:t>despigmen</a:t>
            </a:r>
            <a:r>
              <a:rPr lang="en-US" sz="1600" dirty="0">
                <a:latin typeface="TT Commons Light" panose="02000506030000020003" pitchFamily="50" charset="0"/>
              </a:rPr>
              <a:t> P3 formula has stood out for its effectiveness since its first launches, always fulfilling the precept of the </a:t>
            </a:r>
            <a:r>
              <a:rPr lang="en-US" sz="1600" b="1" dirty="0">
                <a:latin typeface="TT Commons Light" panose="02000506030000020003" pitchFamily="50" charset="0"/>
              </a:rPr>
              <a:t>Triple Depigmenting Combo </a:t>
            </a:r>
            <a:r>
              <a:rPr lang="en-US" sz="1600" dirty="0">
                <a:latin typeface="TT Commons Light" panose="02000506030000020003" pitchFamily="50" charset="0"/>
              </a:rPr>
              <a:t>or "Renewed </a:t>
            </a:r>
            <a:r>
              <a:rPr lang="en-US" sz="1600" dirty="0" err="1">
                <a:latin typeface="TT Commons Light" panose="02000506030000020003" pitchFamily="50" charset="0"/>
              </a:rPr>
              <a:t>Kligman</a:t>
            </a:r>
            <a:r>
              <a:rPr lang="en-US" sz="1600" dirty="0">
                <a:latin typeface="TT Commons Light" panose="02000506030000020003" pitchFamily="50" charset="0"/>
              </a:rPr>
              <a:t> Triad". As we already know, this formulation is based on combining </a:t>
            </a:r>
            <a:r>
              <a:rPr lang="en-US" sz="1600" b="1" dirty="0">
                <a:latin typeface="TT Commons Light" panose="02000506030000020003" pitchFamily="50" charset="0"/>
              </a:rPr>
              <a:t>tyrosine-inhibiting</a:t>
            </a:r>
            <a:r>
              <a:rPr lang="en-US" sz="1600" dirty="0">
                <a:latin typeface="TT Commons Light" panose="02000506030000020003" pitchFamily="50" charset="0"/>
              </a:rPr>
              <a:t> active ingredients, exfoliating agents and inflammation-reducing active ingredients to tackle the problem of pigmentation from a global perspective.</a:t>
            </a:r>
          </a:p>
        </p:txBody>
      </p:sp>
      <p:sp>
        <p:nvSpPr>
          <p:cNvPr id="6" name="12 Elipse"/>
          <p:cNvSpPr/>
          <p:nvPr/>
        </p:nvSpPr>
        <p:spPr>
          <a:xfrm>
            <a:off x="5490344" y="3534084"/>
            <a:ext cx="1584176" cy="1152127"/>
          </a:xfrm>
          <a:prstGeom prst="ellipse">
            <a:avLst/>
          </a:prstGeom>
          <a:solidFill>
            <a:schemeClr val="accent2">
              <a:lumMod val="60000"/>
              <a:lumOff val="40000"/>
              <a:alpha val="64000"/>
            </a:schemeClr>
          </a:solidFill>
          <a:ln>
            <a:solidFill>
              <a:srgbClr val="E5A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T Commons Light" panose="02000506030000020003" pitchFamily="50" charset="0"/>
              </a:rPr>
              <a:t>Tyrosine-inhibiting</a:t>
            </a:r>
            <a:endParaRPr lang="es-ES" sz="1200" b="1" dirty="0">
              <a:latin typeface="TT Commons" panose="02000506040000020004" pitchFamily="50" charset="0"/>
            </a:endParaRPr>
          </a:p>
        </p:txBody>
      </p:sp>
      <p:sp>
        <p:nvSpPr>
          <p:cNvPr id="7" name="18 Elipse"/>
          <p:cNvSpPr/>
          <p:nvPr/>
        </p:nvSpPr>
        <p:spPr>
          <a:xfrm>
            <a:off x="5994400" y="2941140"/>
            <a:ext cx="1512168" cy="952982"/>
          </a:xfrm>
          <a:prstGeom prst="ellipse">
            <a:avLst/>
          </a:prstGeom>
          <a:solidFill>
            <a:schemeClr val="accent2">
              <a:lumMod val="75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latin typeface="TT Commons" panose="02000506040000020004" pitchFamily="50" charset="0"/>
              </a:rPr>
              <a:t>Keratolytic</a:t>
            </a:r>
            <a:endParaRPr lang="es-ES" sz="1200" b="1" dirty="0">
              <a:latin typeface="TT Commons" panose="02000506040000020004" pitchFamily="50" charset="0"/>
            </a:endParaRPr>
          </a:p>
        </p:txBody>
      </p:sp>
      <p:sp>
        <p:nvSpPr>
          <p:cNvPr id="8" name="22 Elipse"/>
          <p:cNvSpPr/>
          <p:nvPr/>
        </p:nvSpPr>
        <p:spPr>
          <a:xfrm>
            <a:off x="6750484" y="3515858"/>
            <a:ext cx="1728192" cy="1024989"/>
          </a:xfrm>
          <a:prstGeom prst="ellipse">
            <a:avLst/>
          </a:prstGeom>
          <a:solidFill>
            <a:schemeClr val="accent2">
              <a:lumMod val="60000"/>
              <a:lumOff val="40000"/>
              <a:alpha val="8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latin typeface="TT Commons" panose="02000506040000020004" pitchFamily="50" charset="0"/>
              </a:rPr>
              <a:t>Anti-</a:t>
            </a:r>
            <a:r>
              <a:rPr lang="es-ES" sz="1200" b="1" dirty="0" err="1">
                <a:latin typeface="TT Commons" panose="02000506040000020004" pitchFamily="50" charset="0"/>
              </a:rPr>
              <a:t>inflammatory</a:t>
            </a:r>
            <a:endParaRPr lang="es-ES" sz="1200" b="1" dirty="0">
              <a:latin typeface="TT Commons" panose="02000506040000020004" pitchFamily="50" charset="0"/>
            </a:endParaRPr>
          </a:p>
        </p:txBody>
      </p:sp>
      <p:sp>
        <p:nvSpPr>
          <p:cNvPr id="13" name="object 8"/>
          <p:cNvSpPr txBox="1"/>
          <p:nvPr/>
        </p:nvSpPr>
        <p:spPr>
          <a:xfrm>
            <a:off x="723332" y="2781300"/>
            <a:ext cx="4104640" cy="2169184"/>
          </a:xfrm>
          <a:prstGeom prst="rect">
            <a:avLst/>
          </a:prstGeom>
          <a:ln w="30480">
            <a:solidFill>
              <a:srgbClr val="FF0000"/>
            </a:solidFill>
          </a:ln>
        </p:spPr>
        <p:txBody>
          <a:bodyPr vert="horz" wrap="square" lIns="0" tIns="80645" rIns="0" bIns="0" rtlCol="0">
            <a:spAutoFit/>
          </a:bodyPr>
          <a:lstStyle/>
          <a:p>
            <a:pPr marL="311150">
              <a:lnSpc>
                <a:spcPct val="100000"/>
              </a:lnSpc>
              <a:spcBef>
                <a:spcPts val="635"/>
              </a:spcBef>
            </a:pPr>
            <a:r>
              <a:rPr sz="1600" b="1" i="1" dirty="0">
                <a:latin typeface="TT Commons" panose="02000506040000020004" pitchFamily="50" charset="0"/>
                <a:cs typeface="Carlito"/>
              </a:rPr>
              <a:t>KLIGMAN</a:t>
            </a:r>
            <a:r>
              <a:rPr sz="1600" b="1" i="1" spc="-80" dirty="0">
                <a:latin typeface="TT Commons" panose="02000506040000020004" pitchFamily="50" charset="0"/>
                <a:cs typeface="Carlito"/>
              </a:rPr>
              <a:t> </a:t>
            </a:r>
            <a:r>
              <a:rPr sz="1600" b="1" i="1" spc="-5" dirty="0">
                <a:latin typeface="TT Commons" panose="02000506040000020004" pitchFamily="50" charset="0"/>
                <a:cs typeface="Carlito"/>
              </a:rPr>
              <a:t>TRIAD</a:t>
            </a:r>
            <a:endParaRPr sz="1600" dirty="0">
              <a:latin typeface="TT Commons" panose="02000506040000020004" pitchFamily="50" charset="0"/>
              <a:cs typeface="Carlito"/>
            </a:endParaRPr>
          </a:p>
          <a:p>
            <a:pPr>
              <a:lnSpc>
                <a:spcPct val="100000"/>
              </a:lnSpc>
              <a:spcBef>
                <a:spcPts val="35"/>
              </a:spcBef>
            </a:pPr>
            <a:endParaRPr sz="1600" dirty="0">
              <a:latin typeface="TT Commons" panose="02000506040000020004" pitchFamily="50" charset="0"/>
              <a:cs typeface="Carlito"/>
            </a:endParaRPr>
          </a:p>
          <a:p>
            <a:pPr marL="311150">
              <a:lnSpc>
                <a:spcPct val="100000"/>
              </a:lnSpc>
            </a:pPr>
            <a:r>
              <a:rPr sz="1600" spc="-5" dirty="0">
                <a:latin typeface="TT Commons" panose="02000506040000020004" pitchFamily="50" charset="0"/>
                <a:cs typeface="Carlito"/>
              </a:rPr>
              <a:t>A </a:t>
            </a:r>
            <a:r>
              <a:rPr sz="1600" spc="-15" dirty="0">
                <a:latin typeface="TT Commons" panose="02000506040000020004" pitchFamily="50" charset="0"/>
                <a:cs typeface="Carlito"/>
              </a:rPr>
              <a:t>trio </a:t>
            </a:r>
            <a:r>
              <a:rPr sz="1600" spc="10" dirty="0">
                <a:latin typeface="TT Commons" panose="02000506040000020004" pitchFamily="50" charset="0"/>
                <a:cs typeface="Carlito"/>
              </a:rPr>
              <a:t>of </a:t>
            </a:r>
            <a:r>
              <a:rPr sz="1600" spc="-30" dirty="0">
                <a:latin typeface="TT Commons" panose="02000506040000020004" pitchFamily="50" charset="0"/>
                <a:cs typeface="Carlito"/>
              </a:rPr>
              <a:t>depigmenting </a:t>
            </a:r>
            <a:r>
              <a:rPr sz="1600" dirty="0">
                <a:latin typeface="TT Commons" panose="02000506040000020004" pitchFamily="50" charset="0"/>
                <a:cs typeface="Carlito"/>
              </a:rPr>
              <a:t>active</a:t>
            </a:r>
            <a:r>
              <a:rPr sz="1600" spc="-235" dirty="0">
                <a:latin typeface="TT Commons" panose="02000506040000020004" pitchFamily="50" charset="0"/>
                <a:cs typeface="Carlito"/>
              </a:rPr>
              <a:t> </a:t>
            </a:r>
            <a:r>
              <a:rPr sz="1600" spc="-25" dirty="0">
                <a:latin typeface="TT Commons" panose="02000506040000020004" pitchFamily="50" charset="0"/>
                <a:cs typeface="Carlito"/>
              </a:rPr>
              <a:t>ingredients:</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311150">
              <a:lnSpc>
                <a:spcPts val="1710"/>
              </a:lnSpc>
            </a:pPr>
            <a:r>
              <a:rPr sz="1600" b="1" spc="-10" dirty="0">
                <a:latin typeface="TT Commons" panose="02000506040000020004" pitchFamily="50" charset="0"/>
                <a:cs typeface="Carlito"/>
              </a:rPr>
              <a:t>Hydroquinone </a:t>
            </a:r>
            <a:r>
              <a:rPr sz="1600" spc="-25" dirty="0">
                <a:latin typeface="TT Commons" panose="02000506040000020004" pitchFamily="50" charset="0"/>
                <a:cs typeface="Carlito"/>
              </a:rPr>
              <a:t>inhibits</a:t>
            </a:r>
            <a:r>
              <a:rPr sz="1600" spc="-180" dirty="0">
                <a:latin typeface="TT Commons" panose="02000506040000020004" pitchFamily="50" charset="0"/>
                <a:cs typeface="Carlito"/>
              </a:rPr>
              <a:t> </a:t>
            </a:r>
            <a:r>
              <a:rPr sz="1600" spc="-10" dirty="0">
                <a:latin typeface="TT Commons" panose="02000506040000020004" pitchFamily="50" charset="0"/>
                <a:cs typeface="Carlito"/>
              </a:rPr>
              <a:t>tyrosinase</a:t>
            </a:r>
            <a:endParaRPr sz="1600" dirty="0">
              <a:latin typeface="TT Commons" panose="02000506040000020004" pitchFamily="50" charset="0"/>
              <a:cs typeface="Carlito"/>
            </a:endParaRPr>
          </a:p>
          <a:p>
            <a:pPr marL="311150" marR="210820">
              <a:lnSpc>
                <a:spcPts val="1680"/>
              </a:lnSpc>
              <a:spcBef>
                <a:spcPts val="80"/>
              </a:spcBef>
              <a:tabLst>
                <a:tab pos="1144905" algn="l"/>
                <a:tab pos="1643380" algn="l"/>
                <a:tab pos="1887220" algn="l"/>
                <a:tab pos="2701290" algn="l"/>
                <a:tab pos="3606165" algn="l"/>
              </a:tabLst>
            </a:pPr>
            <a:r>
              <a:rPr sz="1600" b="1" spc="-5" dirty="0">
                <a:latin typeface="TT Commons" panose="02000506040000020004" pitchFamily="50" charset="0"/>
                <a:cs typeface="Carlito"/>
              </a:rPr>
              <a:t>Corticoids </a:t>
            </a:r>
            <a:r>
              <a:rPr sz="1600" spc="-15" dirty="0">
                <a:latin typeface="TT Commons" panose="02000506040000020004" pitchFamily="50" charset="0"/>
                <a:cs typeface="Carlito"/>
              </a:rPr>
              <a:t>have </a:t>
            </a:r>
            <a:r>
              <a:rPr sz="1600" spc="5" dirty="0">
                <a:latin typeface="TT Commons" panose="02000506040000020004" pitchFamily="50" charset="0"/>
                <a:cs typeface="Carlito"/>
              </a:rPr>
              <a:t>an </a:t>
            </a:r>
            <a:r>
              <a:rPr sz="1600" spc="-15" dirty="0">
                <a:latin typeface="TT Commons" panose="02000506040000020004" pitchFamily="50" charset="0"/>
                <a:cs typeface="Carlito"/>
              </a:rPr>
              <a:t>anti-inflammatory effect  </a:t>
            </a:r>
            <a:r>
              <a:rPr sz="1600" spc="10" dirty="0">
                <a:latin typeface="TT Commons" panose="02000506040000020004" pitchFamily="50" charset="0"/>
                <a:cs typeface="Carlito"/>
              </a:rPr>
              <a:t>R</a:t>
            </a:r>
            <a:r>
              <a:rPr sz="1600" spc="-5" dirty="0">
                <a:latin typeface="TT Commons" panose="02000506040000020004" pitchFamily="50" charset="0"/>
                <a:cs typeface="Carlito"/>
              </a:rPr>
              <a:t>et</a:t>
            </a:r>
            <a:r>
              <a:rPr sz="1600" spc="-20" dirty="0">
                <a:latin typeface="TT Commons" panose="02000506040000020004" pitchFamily="50" charset="0"/>
                <a:cs typeface="Carlito"/>
              </a:rPr>
              <a:t>i</a:t>
            </a:r>
            <a:r>
              <a:rPr sz="1600" spc="-125" dirty="0">
                <a:latin typeface="TT Commons" panose="02000506040000020004" pitchFamily="50" charset="0"/>
                <a:cs typeface="Carlito"/>
              </a:rPr>
              <a:t>n</a:t>
            </a:r>
            <a:r>
              <a:rPr sz="1600" spc="30" dirty="0">
                <a:latin typeface="TT Commons" panose="02000506040000020004" pitchFamily="50" charset="0"/>
                <a:cs typeface="Carlito"/>
              </a:rPr>
              <a:t>o</a:t>
            </a:r>
            <a:r>
              <a:rPr sz="1600" spc="-20" dirty="0">
                <a:latin typeface="TT Commons" panose="02000506040000020004" pitchFamily="50" charset="0"/>
                <a:cs typeface="Carlito"/>
              </a:rPr>
              <a:t>i</a:t>
            </a:r>
            <a:r>
              <a:rPr sz="1600" spc="-45" dirty="0">
                <a:latin typeface="TT Commons" panose="02000506040000020004" pitchFamily="50" charset="0"/>
                <a:cs typeface="Carlito"/>
              </a:rPr>
              <a:t>d</a:t>
            </a:r>
            <a:r>
              <a:rPr sz="1600" spc="-5" dirty="0">
                <a:latin typeface="TT Commons" panose="02000506040000020004" pitchFamily="50" charset="0"/>
                <a:cs typeface="Carlito"/>
              </a:rPr>
              <a:t>s</a:t>
            </a:r>
            <a:r>
              <a:rPr sz="1600" dirty="0">
                <a:latin typeface="TT Commons" panose="02000506040000020004" pitchFamily="50" charset="0"/>
                <a:cs typeface="Carlito"/>
              </a:rPr>
              <a:t>	</a:t>
            </a:r>
            <a:r>
              <a:rPr sz="1600" spc="-45" dirty="0">
                <a:latin typeface="TT Commons" panose="02000506040000020004" pitchFamily="50" charset="0"/>
                <a:cs typeface="Carlito"/>
              </a:rPr>
              <a:t>h</a:t>
            </a:r>
            <a:r>
              <a:rPr sz="1600" spc="20" dirty="0">
                <a:latin typeface="TT Commons" panose="02000506040000020004" pitchFamily="50" charset="0"/>
                <a:cs typeface="Carlito"/>
              </a:rPr>
              <a:t>a</a:t>
            </a:r>
            <a:r>
              <a:rPr sz="1600" spc="-20" dirty="0">
                <a:latin typeface="TT Commons" panose="02000506040000020004" pitchFamily="50" charset="0"/>
                <a:cs typeface="Carlito"/>
              </a:rPr>
              <a:t>v</a:t>
            </a:r>
            <a:r>
              <a:rPr sz="1600" spc="-5" dirty="0">
                <a:latin typeface="TT Commons" panose="02000506040000020004" pitchFamily="50" charset="0"/>
                <a:cs typeface="Carlito"/>
              </a:rPr>
              <a:t>e</a:t>
            </a:r>
            <a:r>
              <a:rPr sz="1600" dirty="0">
                <a:latin typeface="TT Commons" panose="02000506040000020004" pitchFamily="50" charset="0"/>
                <a:cs typeface="Carlito"/>
              </a:rPr>
              <a:t>	</a:t>
            </a:r>
            <a:r>
              <a:rPr sz="1600" spc="-5" dirty="0">
                <a:latin typeface="TT Commons" panose="02000506040000020004" pitchFamily="50" charset="0"/>
                <a:cs typeface="Carlito"/>
              </a:rPr>
              <a:t>a</a:t>
            </a:r>
            <a:r>
              <a:rPr sz="1600" dirty="0">
                <a:latin typeface="TT Commons" panose="02000506040000020004" pitchFamily="50" charset="0"/>
                <a:cs typeface="Carlito"/>
              </a:rPr>
              <a:t>	</a:t>
            </a:r>
            <a:r>
              <a:rPr sz="1600" spc="-45" dirty="0">
                <a:latin typeface="TT Commons" panose="02000506040000020004" pitchFamily="50" charset="0"/>
                <a:cs typeface="Carlito"/>
              </a:rPr>
              <a:t>p</a:t>
            </a:r>
            <a:r>
              <a:rPr sz="1600" spc="-50" dirty="0">
                <a:latin typeface="TT Commons" panose="02000506040000020004" pitchFamily="50" charset="0"/>
                <a:cs typeface="Carlito"/>
              </a:rPr>
              <a:t>o</a:t>
            </a:r>
            <a:r>
              <a:rPr sz="1600" dirty="0">
                <a:latin typeface="TT Commons" panose="02000506040000020004" pitchFamily="50" charset="0"/>
                <a:cs typeface="Carlito"/>
              </a:rPr>
              <a:t>w</a:t>
            </a:r>
            <a:r>
              <a:rPr sz="1600" spc="-5" dirty="0">
                <a:latin typeface="TT Commons" panose="02000506040000020004" pitchFamily="50" charset="0"/>
                <a:cs typeface="Carlito"/>
              </a:rPr>
              <a:t>e</a:t>
            </a:r>
            <a:r>
              <a:rPr sz="1600" spc="-30" dirty="0">
                <a:latin typeface="TT Commons" panose="02000506040000020004" pitchFamily="50" charset="0"/>
                <a:cs typeface="Carlito"/>
              </a:rPr>
              <a:t>r</a:t>
            </a:r>
            <a:r>
              <a:rPr sz="1600" spc="30" dirty="0">
                <a:latin typeface="TT Commons" panose="02000506040000020004" pitchFamily="50" charset="0"/>
                <a:cs typeface="Carlito"/>
              </a:rPr>
              <a:t>f</a:t>
            </a:r>
            <a:r>
              <a:rPr sz="1600" spc="-45" dirty="0">
                <a:latin typeface="TT Commons" panose="02000506040000020004" pitchFamily="50" charset="0"/>
                <a:cs typeface="Carlito"/>
              </a:rPr>
              <a:t>u</a:t>
            </a:r>
            <a:r>
              <a:rPr sz="1600" spc="-5" dirty="0">
                <a:latin typeface="TT Commons" panose="02000506040000020004" pitchFamily="50" charset="0"/>
                <a:cs typeface="Carlito"/>
              </a:rPr>
              <a:t>l</a:t>
            </a:r>
            <a:r>
              <a:rPr sz="1600" dirty="0">
                <a:latin typeface="TT Commons" panose="02000506040000020004" pitchFamily="50" charset="0"/>
                <a:cs typeface="Carlito"/>
              </a:rPr>
              <a:t>	</a:t>
            </a:r>
            <a:r>
              <a:rPr sz="1600" spc="-85" dirty="0">
                <a:latin typeface="TT Commons" panose="02000506040000020004" pitchFamily="50" charset="0"/>
                <a:cs typeface="Carlito"/>
              </a:rPr>
              <a:t>e</a:t>
            </a:r>
            <a:r>
              <a:rPr sz="1600" spc="-75" dirty="0">
                <a:latin typeface="TT Commons" panose="02000506040000020004" pitchFamily="50" charset="0"/>
                <a:cs typeface="Carlito"/>
              </a:rPr>
              <a:t>x</a:t>
            </a:r>
            <a:r>
              <a:rPr sz="1600" spc="-50" dirty="0">
                <a:latin typeface="TT Commons" panose="02000506040000020004" pitchFamily="50" charset="0"/>
                <a:cs typeface="Carlito"/>
              </a:rPr>
              <a:t>f</a:t>
            </a:r>
            <a:r>
              <a:rPr sz="1600" spc="30" dirty="0">
                <a:latin typeface="TT Commons" panose="02000506040000020004" pitchFamily="50" charset="0"/>
                <a:cs typeface="Carlito"/>
              </a:rPr>
              <a:t>o</a:t>
            </a:r>
            <a:r>
              <a:rPr sz="1600" spc="-20" dirty="0">
                <a:latin typeface="TT Commons" panose="02000506040000020004" pitchFamily="50" charset="0"/>
                <a:cs typeface="Carlito"/>
              </a:rPr>
              <a:t>li</a:t>
            </a:r>
            <a:r>
              <a:rPr sz="1600" spc="20" dirty="0">
                <a:latin typeface="TT Commons" panose="02000506040000020004" pitchFamily="50" charset="0"/>
                <a:cs typeface="Carlito"/>
              </a:rPr>
              <a:t>a</a:t>
            </a:r>
            <a:r>
              <a:rPr sz="1600" spc="-5" dirty="0">
                <a:latin typeface="TT Commons" panose="02000506040000020004" pitchFamily="50" charset="0"/>
                <a:cs typeface="Carlito"/>
              </a:rPr>
              <a:t>t</a:t>
            </a:r>
            <a:r>
              <a:rPr sz="1600" spc="-20" dirty="0">
                <a:latin typeface="TT Commons" panose="02000506040000020004" pitchFamily="50" charset="0"/>
                <a:cs typeface="Carlito"/>
              </a:rPr>
              <a:t>i</a:t>
            </a:r>
            <a:r>
              <a:rPr sz="1600" spc="-45" dirty="0">
                <a:latin typeface="TT Commons" panose="02000506040000020004" pitchFamily="50" charset="0"/>
                <a:cs typeface="Carlito"/>
              </a:rPr>
              <a:t>n</a:t>
            </a:r>
            <a:r>
              <a:rPr sz="1600" spc="-5" dirty="0">
                <a:latin typeface="TT Commons" panose="02000506040000020004" pitchFamily="50" charset="0"/>
                <a:cs typeface="Carlito"/>
              </a:rPr>
              <a:t>g</a:t>
            </a:r>
            <a:r>
              <a:rPr sz="1600" dirty="0">
                <a:latin typeface="TT Commons" panose="02000506040000020004" pitchFamily="50" charset="0"/>
                <a:cs typeface="Carlito"/>
              </a:rPr>
              <a:t>	</a:t>
            </a:r>
            <a:r>
              <a:rPr sz="1600" spc="25" dirty="0">
                <a:latin typeface="TT Commons" panose="02000506040000020004" pitchFamily="50" charset="0"/>
                <a:cs typeface="Carlito"/>
              </a:rPr>
              <a:t>a</a:t>
            </a:r>
            <a:r>
              <a:rPr sz="1600" spc="-45" dirty="0">
                <a:latin typeface="TT Commons" panose="02000506040000020004" pitchFamily="50" charset="0"/>
                <a:cs typeface="Carlito"/>
              </a:rPr>
              <a:t>n</a:t>
            </a:r>
            <a:r>
              <a:rPr sz="1600" spc="-5" dirty="0">
                <a:latin typeface="TT Commons" panose="02000506040000020004" pitchFamily="50" charset="0"/>
                <a:cs typeface="Carlito"/>
              </a:rPr>
              <a:t>d  </a:t>
            </a:r>
            <a:r>
              <a:rPr sz="1600" spc="-20" dirty="0">
                <a:latin typeface="TT Commons" panose="02000506040000020004" pitchFamily="50" charset="0"/>
                <a:cs typeface="Carlito"/>
              </a:rPr>
              <a:t>regenerating</a:t>
            </a:r>
            <a:r>
              <a:rPr sz="1600" spc="-120" dirty="0">
                <a:latin typeface="TT Commons" panose="02000506040000020004" pitchFamily="50" charset="0"/>
                <a:cs typeface="Carlito"/>
              </a:rPr>
              <a:t> </a:t>
            </a:r>
            <a:r>
              <a:rPr sz="1600" spc="10" dirty="0">
                <a:latin typeface="TT Commons" panose="02000506040000020004" pitchFamily="50" charset="0"/>
                <a:cs typeface="Carlito"/>
              </a:rPr>
              <a:t>effect</a:t>
            </a:r>
            <a:r>
              <a:rPr sz="1600" spc="-85" dirty="0">
                <a:latin typeface="TT Commons" panose="02000506040000020004" pitchFamily="50" charset="0"/>
                <a:cs typeface="Carlito"/>
              </a:rPr>
              <a:t> </a:t>
            </a:r>
            <a:r>
              <a:rPr sz="1600" spc="-25" dirty="0">
                <a:latin typeface="TT Commons" panose="02000506040000020004" pitchFamily="50" charset="0"/>
                <a:cs typeface="Carlito"/>
              </a:rPr>
              <a:t>(keratolytic</a:t>
            </a:r>
            <a:r>
              <a:rPr sz="1600" spc="-135" dirty="0">
                <a:latin typeface="TT Commons" panose="02000506040000020004" pitchFamily="50" charset="0"/>
                <a:cs typeface="Carlito"/>
              </a:rPr>
              <a:t> </a:t>
            </a:r>
            <a:r>
              <a:rPr sz="1600" spc="-15" dirty="0">
                <a:latin typeface="TT Commons" panose="02000506040000020004" pitchFamily="50" charset="0"/>
                <a:cs typeface="Carlito"/>
              </a:rPr>
              <a:t>effect).</a:t>
            </a:r>
            <a:endParaRPr sz="1600" dirty="0">
              <a:latin typeface="TT Commons" panose="02000506040000020004" pitchFamily="50" charset="0"/>
              <a:cs typeface="Carlito"/>
            </a:endParaRPr>
          </a:p>
        </p:txBody>
      </p:sp>
    </p:spTree>
    <p:extLst>
      <p:ext uri="{BB962C8B-B14F-4D97-AF65-F5344CB8AC3E}">
        <p14:creationId xmlns:p14="http://schemas.microsoft.com/office/powerpoint/2010/main" val="328710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a:off x="1181328" y="1231130"/>
            <a:ext cx="721104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047552" y="1492741"/>
            <a:ext cx="7488832" cy="2647453"/>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cxnSp>
        <p:nvCxnSpPr>
          <p:cNvPr id="22" name="21 Conector recto"/>
          <p:cNvCxnSpPr/>
          <p:nvPr/>
        </p:nvCxnSpPr>
        <p:spPr>
          <a:xfrm>
            <a:off x="1047552" y="2068805"/>
            <a:ext cx="7488832" cy="0"/>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119560" y="1492742"/>
            <a:ext cx="2520280" cy="584775"/>
          </a:xfrm>
          <a:prstGeom prst="rect">
            <a:avLst/>
          </a:prstGeom>
          <a:noFill/>
        </p:spPr>
        <p:txBody>
          <a:bodyPr wrap="square" rtlCol="0">
            <a:spAutoFit/>
          </a:bodyPr>
          <a:lstStyle/>
          <a:p>
            <a:pPr algn="ctr"/>
            <a:r>
              <a:rPr lang="en-US" sz="1600" b="1" dirty="0">
                <a:latin typeface="TT Commons Light" panose="02000506030000020003" pitchFamily="50" charset="0"/>
              </a:rPr>
              <a:t>Interferes with the </a:t>
            </a:r>
            <a:r>
              <a:rPr lang="en-US" sz="1600" b="1" dirty="0" err="1">
                <a:latin typeface="TT Commons Light" panose="02000506030000020003" pitchFamily="50" charset="0"/>
              </a:rPr>
              <a:t>melanogenesis</a:t>
            </a:r>
            <a:r>
              <a:rPr lang="en-US" sz="1600" b="1" dirty="0">
                <a:latin typeface="TT Commons Light" panose="02000506030000020003" pitchFamily="50" charset="0"/>
              </a:rPr>
              <a:t> process</a:t>
            </a:r>
          </a:p>
        </p:txBody>
      </p:sp>
      <p:sp>
        <p:nvSpPr>
          <p:cNvPr id="24" name="23 CuadroTexto"/>
          <p:cNvSpPr txBox="1"/>
          <p:nvPr/>
        </p:nvSpPr>
        <p:spPr>
          <a:xfrm>
            <a:off x="3639840" y="1617012"/>
            <a:ext cx="2520280" cy="338554"/>
          </a:xfrm>
          <a:prstGeom prst="rect">
            <a:avLst/>
          </a:prstGeom>
          <a:noFill/>
        </p:spPr>
        <p:txBody>
          <a:bodyPr wrap="square" rtlCol="0">
            <a:spAutoFit/>
          </a:bodyPr>
          <a:lstStyle/>
          <a:p>
            <a:pPr algn="ctr"/>
            <a:r>
              <a:rPr lang="es-ES" sz="1600" dirty="0" err="1">
                <a:latin typeface="TT Commons" panose="02000506040000020004" pitchFamily="50" charset="0"/>
              </a:rPr>
              <a:t>Keratolytic</a:t>
            </a:r>
            <a:endParaRPr lang="es-ES" sz="1600" dirty="0">
              <a:latin typeface="TT Commons Light" panose="02000506030000020003" pitchFamily="50" charset="0"/>
            </a:endParaRPr>
          </a:p>
        </p:txBody>
      </p:sp>
      <p:sp>
        <p:nvSpPr>
          <p:cNvPr id="25" name="24 CuadroTexto"/>
          <p:cNvSpPr txBox="1"/>
          <p:nvPr/>
        </p:nvSpPr>
        <p:spPr>
          <a:xfrm>
            <a:off x="6016104" y="1636757"/>
            <a:ext cx="2520280" cy="338554"/>
          </a:xfrm>
          <a:prstGeom prst="rect">
            <a:avLst/>
          </a:prstGeom>
          <a:noFill/>
        </p:spPr>
        <p:txBody>
          <a:bodyPr wrap="square" rtlCol="0">
            <a:spAutoFit/>
          </a:bodyPr>
          <a:lstStyle/>
          <a:p>
            <a:pPr algn="ctr"/>
            <a:r>
              <a:rPr lang="es-ES" sz="1600" dirty="0">
                <a:latin typeface="TT Commons" panose="02000506040000020004" pitchFamily="50" charset="0"/>
              </a:rPr>
              <a:t>Anti-</a:t>
            </a:r>
            <a:r>
              <a:rPr lang="es-ES" sz="1600" dirty="0" err="1">
                <a:latin typeface="TT Commons" panose="02000506040000020004" pitchFamily="50" charset="0"/>
              </a:rPr>
              <a:t>inflammatory</a:t>
            </a:r>
            <a:endParaRPr lang="es-ES" sz="1600" dirty="0">
              <a:latin typeface="TT Commons" panose="02000506040000020004" pitchFamily="50" charset="0"/>
            </a:endParaRPr>
          </a:p>
        </p:txBody>
      </p:sp>
      <p:cxnSp>
        <p:nvCxnSpPr>
          <p:cNvPr id="27" name="26 Conector recto"/>
          <p:cNvCxnSpPr/>
          <p:nvPr/>
        </p:nvCxnSpPr>
        <p:spPr>
          <a:xfrm>
            <a:off x="3927872" y="1492741"/>
            <a:ext cx="0" cy="2647452"/>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088112" y="1492741"/>
            <a:ext cx="0" cy="2647452"/>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119560" y="2140813"/>
            <a:ext cx="2736304" cy="1815882"/>
          </a:xfrm>
          <a:prstGeom prst="rect">
            <a:avLst/>
          </a:prstGeom>
          <a:noFill/>
        </p:spPr>
        <p:txBody>
          <a:bodyPr wrap="square" rtlCol="0">
            <a:spAutoFit/>
          </a:bodyPr>
          <a:lstStyle/>
          <a:p>
            <a:pPr algn="ctr"/>
            <a:r>
              <a:rPr lang="es-ES" sz="1600" b="1" dirty="0" err="1">
                <a:latin typeface="TT Commons Light" panose="02000506030000020003" pitchFamily="50" charset="0"/>
              </a:rPr>
              <a:t>Tranexamic</a:t>
            </a:r>
            <a:r>
              <a:rPr lang="es-ES" sz="1600" b="1" dirty="0">
                <a:latin typeface="TT Commons Light" panose="02000506030000020003" pitchFamily="50" charset="0"/>
              </a:rPr>
              <a:t> </a:t>
            </a:r>
            <a:r>
              <a:rPr lang="es-ES" sz="1600" b="1" dirty="0" err="1">
                <a:latin typeface="TT Commons Light" panose="02000506030000020003" pitchFamily="50" charset="0"/>
              </a:rPr>
              <a:t>acid</a:t>
            </a:r>
            <a:endParaRPr lang="es-ES" sz="1600" b="1" dirty="0">
              <a:latin typeface="TT Commons Light" panose="02000506030000020003" pitchFamily="50" charset="0"/>
            </a:endParaRPr>
          </a:p>
          <a:p>
            <a:pPr algn="ctr"/>
            <a:r>
              <a:rPr lang="es-ES" sz="1600" b="1" dirty="0" err="1">
                <a:latin typeface="TT Commons Light" panose="02000506030000020003" pitchFamily="50" charset="0"/>
              </a:rPr>
              <a:t>Niacinamide</a:t>
            </a:r>
            <a:endParaRPr lang="es-ES" sz="1600" b="1" dirty="0">
              <a:latin typeface="TT Commons Light" panose="02000506030000020003" pitchFamily="50" charset="0"/>
            </a:endParaRPr>
          </a:p>
          <a:p>
            <a:pPr algn="ctr"/>
            <a:r>
              <a:rPr lang="es-ES" sz="1600" b="1" dirty="0" err="1">
                <a:latin typeface="TT Commons Light" panose="02000506030000020003" pitchFamily="50" charset="0"/>
              </a:rPr>
              <a:t>Arbutin</a:t>
            </a:r>
            <a:endParaRPr lang="es-ES" sz="1600" b="1" dirty="0">
              <a:latin typeface="TT Commons Light" panose="02000506030000020003" pitchFamily="50" charset="0"/>
            </a:endParaRPr>
          </a:p>
          <a:p>
            <a:pPr algn="ctr"/>
            <a:r>
              <a:rPr lang="es-ES" sz="1600" b="1" dirty="0" err="1">
                <a:latin typeface="TT Commons Light" panose="02000506030000020003" pitchFamily="50" charset="0"/>
              </a:rPr>
              <a:t>Liquorice</a:t>
            </a:r>
            <a:r>
              <a:rPr lang="es-ES" sz="1600" b="1" dirty="0">
                <a:latin typeface="TT Commons Light" panose="02000506030000020003" pitchFamily="50" charset="0"/>
              </a:rPr>
              <a:t> </a:t>
            </a:r>
            <a:r>
              <a:rPr lang="es-ES" sz="1600" b="1" dirty="0" err="1">
                <a:latin typeface="TT Commons Light" panose="02000506030000020003" pitchFamily="50" charset="0"/>
              </a:rPr>
              <a:t>extract</a:t>
            </a:r>
            <a:endParaRPr lang="es-ES" sz="1600" b="1" dirty="0">
              <a:latin typeface="TT Commons Light" panose="02000506030000020003" pitchFamily="50" charset="0"/>
            </a:endParaRPr>
          </a:p>
          <a:p>
            <a:pPr algn="ctr"/>
            <a:r>
              <a:rPr lang="es-ES" sz="1600" dirty="0" err="1">
                <a:latin typeface="TT Commons Light" panose="02000506030000020003" pitchFamily="50" charset="0"/>
              </a:rPr>
              <a:t>Vitamin</a:t>
            </a:r>
            <a:r>
              <a:rPr lang="es-ES" sz="1600" dirty="0">
                <a:latin typeface="TT Commons Light" panose="02000506030000020003" pitchFamily="50" charset="0"/>
              </a:rPr>
              <a:t> C</a:t>
            </a:r>
          </a:p>
          <a:p>
            <a:pPr algn="ctr"/>
            <a:r>
              <a:rPr lang="es-ES" sz="1600" dirty="0" err="1">
                <a:latin typeface="TT Commons Light" panose="02000506030000020003" pitchFamily="50" charset="0"/>
              </a:rPr>
              <a:t>Lactic</a:t>
            </a:r>
            <a:r>
              <a:rPr lang="es-ES" sz="1600" dirty="0">
                <a:latin typeface="TT Commons Light" panose="02000506030000020003" pitchFamily="50" charset="0"/>
              </a:rPr>
              <a:t> </a:t>
            </a:r>
            <a:r>
              <a:rPr lang="es-ES" sz="1600" dirty="0" err="1">
                <a:latin typeface="TT Commons Light" panose="02000506030000020003" pitchFamily="50" charset="0"/>
              </a:rPr>
              <a:t>acid</a:t>
            </a:r>
            <a:endParaRPr lang="es-ES" sz="1600" dirty="0">
              <a:latin typeface="TT Commons Light" panose="02000506030000020003" pitchFamily="50" charset="0"/>
            </a:endParaRPr>
          </a:p>
          <a:p>
            <a:pPr algn="ctr"/>
            <a:r>
              <a:rPr lang="es-ES" sz="1600" dirty="0" err="1">
                <a:latin typeface="TT Commons Light" panose="02000506030000020003" pitchFamily="50" charset="0"/>
              </a:rPr>
              <a:t>Ferulic</a:t>
            </a:r>
            <a:r>
              <a:rPr lang="es-ES" sz="1600" dirty="0">
                <a:latin typeface="TT Commons Light" panose="02000506030000020003" pitchFamily="50" charset="0"/>
              </a:rPr>
              <a:t> </a:t>
            </a:r>
            <a:r>
              <a:rPr lang="es-ES" sz="1600" dirty="0" err="1">
                <a:latin typeface="TT Commons Light" panose="02000506030000020003" pitchFamily="50" charset="0"/>
              </a:rPr>
              <a:t>acid</a:t>
            </a:r>
            <a:endParaRPr lang="es-ES" sz="1600" dirty="0">
              <a:latin typeface="TT Commons Light" panose="02000506030000020003" pitchFamily="50" charset="0"/>
            </a:endParaRPr>
          </a:p>
        </p:txBody>
      </p:sp>
      <p:sp>
        <p:nvSpPr>
          <p:cNvPr id="32" name="31 CuadroTexto"/>
          <p:cNvSpPr txBox="1"/>
          <p:nvPr/>
        </p:nvSpPr>
        <p:spPr>
          <a:xfrm>
            <a:off x="3927872" y="2140814"/>
            <a:ext cx="2160240" cy="1508105"/>
          </a:xfrm>
          <a:prstGeom prst="rect">
            <a:avLst/>
          </a:prstGeom>
          <a:noFill/>
        </p:spPr>
        <p:txBody>
          <a:bodyPr wrap="square" rtlCol="0">
            <a:spAutoFit/>
          </a:bodyPr>
          <a:lstStyle/>
          <a:p>
            <a:pPr algn="ctr"/>
            <a:r>
              <a:rPr lang="es-ES" sz="1600" b="1" dirty="0" err="1">
                <a:latin typeface="TT Commons Light" panose="02000506030000020003" pitchFamily="50" charset="0"/>
              </a:rPr>
              <a:t>Retinol</a:t>
            </a:r>
            <a:endParaRPr lang="es-ES" sz="1600" b="1" dirty="0">
              <a:latin typeface="TT Commons Light" panose="02000506030000020003" pitchFamily="50" charset="0"/>
            </a:endParaRPr>
          </a:p>
          <a:p>
            <a:pPr algn="ctr"/>
            <a:r>
              <a:rPr lang="es-ES" sz="1600" b="1" dirty="0" err="1">
                <a:latin typeface="TT Commons Light" panose="02000506030000020003" pitchFamily="50" charset="0"/>
              </a:rPr>
              <a:t>Lactic</a:t>
            </a:r>
            <a:r>
              <a:rPr lang="es-ES" sz="1600" b="1" dirty="0">
                <a:latin typeface="TT Commons Light" panose="02000506030000020003" pitchFamily="50" charset="0"/>
              </a:rPr>
              <a:t> </a:t>
            </a:r>
            <a:r>
              <a:rPr lang="es-ES" sz="1600" b="1" dirty="0" err="1">
                <a:latin typeface="TT Commons Light" panose="02000506030000020003" pitchFamily="50" charset="0"/>
              </a:rPr>
              <a:t>Acid</a:t>
            </a:r>
            <a:endParaRPr lang="es-ES" sz="1600" b="1" dirty="0">
              <a:latin typeface="TT Commons Light" panose="02000506030000020003" pitchFamily="50" charset="0"/>
            </a:endParaRPr>
          </a:p>
          <a:p>
            <a:pPr algn="ctr"/>
            <a:r>
              <a:rPr lang="es-ES" sz="1600" dirty="0" err="1">
                <a:latin typeface="TT Commons Light" panose="02000506030000020003" pitchFamily="50" charset="0"/>
              </a:rPr>
              <a:t>Vitamin</a:t>
            </a:r>
            <a:r>
              <a:rPr lang="es-ES" sz="1600" dirty="0">
                <a:latin typeface="TT Commons Light" panose="02000506030000020003" pitchFamily="50" charset="0"/>
              </a:rPr>
              <a:t> E</a:t>
            </a:r>
          </a:p>
          <a:p>
            <a:pPr algn="ctr"/>
            <a:endParaRPr lang="es-ES" sz="1600" dirty="0">
              <a:latin typeface="TT Commons Light" panose="02000506030000020003" pitchFamily="50" charset="0"/>
            </a:endParaRPr>
          </a:p>
          <a:p>
            <a:pPr algn="ctr"/>
            <a:endParaRPr lang="es-ES" sz="1400" dirty="0">
              <a:solidFill>
                <a:schemeClr val="tx1">
                  <a:lumMod val="65000"/>
                  <a:lumOff val="35000"/>
                </a:schemeClr>
              </a:solidFill>
              <a:latin typeface="TT Commons" panose="02000506040000020004" pitchFamily="50" charset="0"/>
            </a:endParaRPr>
          </a:p>
          <a:p>
            <a:pPr algn="ctr"/>
            <a:endParaRPr lang="es-ES" sz="1400" dirty="0">
              <a:solidFill>
                <a:schemeClr val="tx1">
                  <a:lumMod val="65000"/>
                  <a:lumOff val="35000"/>
                </a:schemeClr>
              </a:solidFill>
              <a:latin typeface="TT Commons" panose="02000506040000020004" pitchFamily="50" charset="0"/>
            </a:endParaRPr>
          </a:p>
        </p:txBody>
      </p:sp>
      <p:sp>
        <p:nvSpPr>
          <p:cNvPr id="33" name="32 CuadroTexto"/>
          <p:cNvSpPr txBox="1"/>
          <p:nvPr/>
        </p:nvSpPr>
        <p:spPr>
          <a:xfrm>
            <a:off x="6088112" y="2193658"/>
            <a:ext cx="2448272" cy="830997"/>
          </a:xfrm>
          <a:prstGeom prst="rect">
            <a:avLst/>
          </a:prstGeom>
          <a:noFill/>
        </p:spPr>
        <p:txBody>
          <a:bodyPr wrap="square" rtlCol="0">
            <a:spAutoFit/>
          </a:bodyPr>
          <a:lstStyle/>
          <a:p>
            <a:pPr algn="ctr"/>
            <a:r>
              <a:rPr lang="es-ES" sz="1600" b="1" dirty="0" err="1">
                <a:latin typeface="TT Commons Light" panose="02000506030000020003" pitchFamily="50" charset="0"/>
              </a:rPr>
              <a:t>Polypodium</a:t>
            </a:r>
            <a:r>
              <a:rPr lang="es-ES" sz="1600" b="1" dirty="0">
                <a:latin typeface="TT Commons Light" panose="02000506030000020003" pitchFamily="50" charset="0"/>
              </a:rPr>
              <a:t> </a:t>
            </a:r>
            <a:r>
              <a:rPr lang="es-ES" sz="1600" b="1" dirty="0" err="1">
                <a:latin typeface="TT Commons Light" panose="02000506030000020003" pitchFamily="50" charset="0"/>
              </a:rPr>
              <a:t>Leucotomos</a:t>
            </a:r>
            <a:endParaRPr lang="es-ES" sz="1600" b="1" dirty="0">
              <a:latin typeface="TT Commons Light" panose="02000506030000020003" pitchFamily="50" charset="0"/>
            </a:endParaRPr>
          </a:p>
          <a:p>
            <a:pPr algn="ctr"/>
            <a:r>
              <a:rPr lang="es-ES" sz="1600" dirty="0" err="1">
                <a:latin typeface="TT Commons Light" panose="02000506030000020003" pitchFamily="50" charset="0"/>
              </a:rPr>
              <a:t>Liquorice</a:t>
            </a:r>
            <a:r>
              <a:rPr lang="es-ES" sz="1600" dirty="0">
                <a:latin typeface="TT Commons Light" panose="02000506030000020003" pitchFamily="50" charset="0"/>
              </a:rPr>
              <a:t> </a:t>
            </a:r>
            <a:r>
              <a:rPr lang="es-ES" sz="1600" dirty="0" err="1">
                <a:latin typeface="TT Commons Light" panose="02000506030000020003" pitchFamily="50" charset="0"/>
              </a:rPr>
              <a:t>extract</a:t>
            </a:r>
            <a:endParaRPr lang="es-ES" sz="1600" dirty="0">
              <a:latin typeface="TT Commons Light" panose="02000506030000020003" pitchFamily="50" charset="0"/>
            </a:endParaRPr>
          </a:p>
          <a:p>
            <a:pPr algn="ctr"/>
            <a:r>
              <a:rPr lang="es-ES" sz="1600" dirty="0" err="1">
                <a:latin typeface="TT Commons Light" panose="02000506030000020003" pitchFamily="50" charset="0"/>
              </a:rPr>
              <a:t>Niacinamide</a:t>
            </a:r>
            <a:endParaRPr lang="es-ES" sz="1600" dirty="0">
              <a:latin typeface="TT Commons Light" panose="02000506030000020003" pitchFamily="50" charset="0"/>
            </a:endParaRPr>
          </a:p>
        </p:txBody>
      </p:sp>
      <p:sp>
        <p:nvSpPr>
          <p:cNvPr id="29" name="Título 8"/>
          <p:cNvSpPr>
            <a:spLocks noGrp="1"/>
          </p:cNvSpPr>
          <p:nvPr>
            <p:ph type="title"/>
          </p:nvPr>
        </p:nvSpPr>
        <p:spPr>
          <a:xfrm>
            <a:off x="698501" y="399665"/>
            <a:ext cx="2730235" cy="424732"/>
          </a:xfrm>
        </p:spPr>
        <p:txBody>
          <a:bodyPr/>
          <a:lstStyle/>
          <a:p>
            <a:r>
              <a:rPr lang="es-ES" sz="2400" spc="300" dirty="0"/>
              <a:t>ACTIVE INGREDIENTS</a:t>
            </a:r>
          </a:p>
        </p:txBody>
      </p:sp>
      <p:sp>
        <p:nvSpPr>
          <p:cNvPr id="15" name="13 Rectángulo"/>
          <p:cNvSpPr/>
          <p:nvPr/>
        </p:nvSpPr>
        <p:spPr>
          <a:xfrm>
            <a:off x="1135006" y="4369668"/>
            <a:ext cx="7488832" cy="599045"/>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6" name="22 CuadroTexto"/>
          <p:cNvSpPr txBox="1"/>
          <p:nvPr/>
        </p:nvSpPr>
        <p:spPr>
          <a:xfrm>
            <a:off x="1181327" y="4383937"/>
            <a:ext cx="2520280" cy="338554"/>
          </a:xfrm>
          <a:prstGeom prst="rect">
            <a:avLst/>
          </a:prstGeom>
          <a:noFill/>
        </p:spPr>
        <p:txBody>
          <a:bodyPr wrap="square" rtlCol="0">
            <a:spAutoFit/>
          </a:bodyPr>
          <a:lstStyle/>
          <a:p>
            <a:pPr algn="ctr"/>
            <a:r>
              <a:rPr lang="es-ES" sz="1600" b="1" dirty="0" err="1">
                <a:latin typeface="TT Commons Light" panose="02000506030000020003" pitchFamily="50" charset="0"/>
              </a:rPr>
              <a:t>Repairing</a:t>
            </a:r>
            <a:r>
              <a:rPr lang="es-ES" sz="1600" b="1" dirty="0">
                <a:latin typeface="TT Commons Light" panose="02000506030000020003" pitchFamily="50" charset="0"/>
              </a:rPr>
              <a:t> and </a:t>
            </a:r>
            <a:r>
              <a:rPr lang="es-ES" sz="1600" b="1" dirty="0" err="1">
                <a:latin typeface="TT Commons Light" panose="02000506030000020003" pitchFamily="50" charset="0"/>
              </a:rPr>
              <a:t>regenerative</a:t>
            </a:r>
            <a:endParaRPr lang="es-ES" sz="1600" b="1" dirty="0">
              <a:latin typeface="TT Commons Light" panose="02000506030000020003" pitchFamily="50" charset="0"/>
            </a:endParaRPr>
          </a:p>
        </p:txBody>
      </p:sp>
      <p:sp>
        <p:nvSpPr>
          <p:cNvPr id="17" name="31 CuadroTexto"/>
          <p:cNvSpPr txBox="1"/>
          <p:nvPr/>
        </p:nvSpPr>
        <p:spPr>
          <a:xfrm>
            <a:off x="3877353" y="4386534"/>
            <a:ext cx="2160240" cy="584775"/>
          </a:xfrm>
          <a:prstGeom prst="rect">
            <a:avLst/>
          </a:prstGeom>
          <a:noFill/>
        </p:spPr>
        <p:txBody>
          <a:bodyPr wrap="square" rtlCol="0">
            <a:spAutoFit/>
          </a:bodyPr>
          <a:lstStyle/>
          <a:p>
            <a:pPr algn="ctr"/>
            <a:r>
              <a:rPr lang="es-ES" sz="1600" b="1" dirty="0" err="1">
                <a:latin typeface="TT Commons Light" panose="02000506030000020003" pitchFamily="50" charset="0"/>
              </a:rPr>
              <a:t>Hypericum</a:t>
            </a:r>
            <a:r>
              <a:rPr lang="es-ES" sz="1600" b="1" dirty="0">
                <a:latin typeface="TT Commons Light" panose="02000506030000020003" pitchFamily="50" charset="0"/>
              </a:rPr>
              <a:t> </a:t>
            </a:r>
            <a:r>
              <a:rPr lang="es-ES" sz="1600" b="1" dirty="0" err="1">
                <a:latin typeface="TT Commons Light" panose="02000506030000020003" pitchFamily="50" charset="0"/>
              </a:rPr>
              <a:t>Perforatum</a:t>
            </a:r>
            <a:endParaRPr lang="es-ES" sz="1600" b="1" dirty="0">
              <a:latin typeface="TT Commons Light" panose="02000506030000020003" pitchFamily="50" charset="0"/>
            </a:endParaRPr>
          </a:p>
          <a:p>
            <a:pPr algn="ctr"/>
            <a:r>
              <a:rPr lang="es-ES" sz="1600" dirty="0" err="1">
                <a:latin typeface="TT Commons Light" panose="02000506030000020003" pitchFamily="50" charset="0"/>
              </a:rPr>
              <a:t>Retinol</a:t>
            </a:r>
            <a:endParaRPr lang="es-ES" sz="1600" dirty="0">
              <a:latin typeface="TT Commons Light" panose="02000506030000020003" pitchFamily="50" charset="0"/>
            </a:endParaRPr>
          </a:p>
        </p:txBody>
      </p:sp>
      <p:sp>
        <p:nvSpPr>
          <p:cNvPr id="18" name="31 CuadroTexto"/>
          <p:cNvSpPr txBox="1"/>
          <p:nvPr/>
        </p:nvSpPr>
        <p:spPr>
          <a:xfrm>
            <a:off x="6376144" y="4369669"/>
            <a:ext cx="2160240" cy="584775"/>
          </a:xfrm>
          <a:prstGeom prst="rect">
            <a:avLst/>
          </a:prstGeom>
          <a:noFill/>
        </p:spPr>
        <p:txBody>
          <a:bodyPr wrap="square" rtlCol="0">
            <a:spAutoFit/>
          </a:bodyPr>
          <a:lstStyle/>
          <a:p>
            <a:pPr algn="ct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endParaRPr lang="es-ES" sz="1600" dirty="0">
              <a:latin typeface="TT Commons Light" panose="02000506030000020003" pitchFamily="50" charset="0"/>
            </a:endParaRPr>
          </a:p>
          <a:p>
            <a:pPr algn="ctr"/>
            <a:r>
              <a:rPr lang="es-ES" sz="1600" dirty="0">
                <a:latin typeface="TT Commons Light" panose="02000506030000020003" pitchFamily="50" charset="0"/>
              </a:rPr>
              <a:t>Soluble </a:t>
            </a:r>
            <a:r>
              <a:rPr lang="es-ES" sz="1600" dirty="0" err="1">
                <a:latin typeface="TT Commons Light" panose="02000506030000020003" pitchFamily="50" charset="0"/>
              </a:rPr>
              <a:t>Collagen</a:t>
            </a:r>
            <a:endParaRPr lang="es-ES" sz="1600" dirty="0">
              <a:latin typeface="TT Commons Light" panose="02000506030000020003" pitchFamily="50" charset="0"/>
            </a:endParaRPr>
          </a:p>
        </p:txBody>
      </p:sp>
      <p:sp>
        <p:nvSpPr>
          <p:cNvPr id="20" name="CuadroTexto 19"/>
          <p:cNvSpPr txBox="1"/>
          <p:nvPr/>
        </p:nvSpPr>
        <p:spPr>
          <a:xfrm>
            <a:off x="3430178" y="1100325"/>
            <a:ext cx="2657934" cy="261610"/>
          </a:xfrm>
          <a:prstGeom prst="rect">
            <a:avLst/>
          </a:prstGeom>
          <a:solidFill>
            <a:srgbClr val="C00000"/>
          </a:solidFill>
        </p:spPr>
        <p:txBody>
          <a:bodyPr wrap="square" rtlCol="0">
            <a:spAutoFit/>
          </a:bodyPr>
          <a:lstStyle/>
          <a:p>
            <a:pPr algn="ctr"/>
            <a:r>
              <a:rPr lang="en-US" sz="1100" b="1" dirty="0">
                <a:solidFill>
                  <a:schemeClr val="bg1"/>
                </a:solidFill>
                <a:latin typeface="TT Commons Light" panose="02000506030000020003" pitchFamily="50" charset="0"/>
              </a:rPr>
              <a:t>BASED ON THE KLIGMAN TRIAD</a:t>
            </a:r>
          </a:p>
        </p:txBody>
      </p:sp>
    </p:spTree>
    <p:extLst>
      <p:ext uri="{BB962C8B-B14F-4D97-AF65-F5344CB8AC3E}">
        <p14:creationId xmlns:p14="http://schemas.microsoft.com/office/powerpoint/2010/main" val="385993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2417328" cy="424732"/>
          </a:xfrm>
        </p:spPr>
        <p:txBody>
          <a:bodyPr/>
          <a:lstStyle/>
          <a:p>
            <a:r>
              <a:rPr lang="en-GB" sz="2400" spc="300" dirty="0" err="1"/>
              <a:t>Tranexamic</a:t>
            </a:r>
            <a:r>
              <a:rPr lang="en-GB" sz="2400" spc="300" dirty="0"/>
              <a:t> acid</a:t>
            </a:r>
          </a:p>
        </p:txBody>
      </p:sp>
      <p:sp>
        <p:nvSpPr>
          <p:cNvPr id="12" name="10 CuadroTexto"/>
          <p:cNvSpPr txBox="1">
            <a:spLocks noChangeArrowheads="1"/>
          </p:cNvSpPr>
          <p:nvPr/>
        </p:nvSpPr>
        <p:spPr bwMode="auto">
          <a:xfrm>
            <a:off x="543496" y="1129309"/>
            <a:ext cx="8333348" cy="830997"/>
          </a:xfrm>
          <a:prstGeom prst="rect">
            <a:avLst/>
          </a:prstGeom>
          <a:noFill/>
          <a:ln w="9525">
            <a:noFill/>
            <a:miter lim="800000"/>
            <a:headEnd/>
            <a:tailEnd/>
          </a:ln>
        </p:spPr>
        <p:txBody>
          <a:bodyPr wrap="square">
            <a:spAutoFit/>
          </a:bodyPr>
          <a:lstStyle/>
          <a:p>
            <a:r>
              <a:rPr lang="en-GB" sz="1600" b="1">
                <a:latin typeface="TT Commons Light" panose="02000506030000020003" pitchFamily="50" charset="0"/>
              </a:rPr>
              <a:t>Tranexamic acid</a:t>
            </a:r>
            <a:r>
              <a:rPr lang="en-GB" sz="1600">
                <a:latin typeface="TT Commons Light" panose="02000506030000020003" pitchFamily="50" charset="0"/>
              </a:rPr>
              <a:t> is a medication known for its ability to promote blood clotting, thereby aiding in the prevention of bleeding. This has made it a widely used component in medicine for preventing excessive bleeding.</a:t>
            </a:r>
          </a:p>
        </p:txBody>
      </p:sp>
      <p:sp>
        <p:nvSpPr>
          <p:cNvPr id="3" name="Rectángulo 2"/>
          <p:cNvSpPr/>
          <p:nvPr/>
        </p:nvSpPr>
        <p:spPr>
          <a:xfrm>
            <a:off x="2033064" y="2101319"/>
            <a:ext cx="6912768" cy="1815882"/>
          </a:xfrm>
          <a:prstGeom prst="rect">
            <a:avLst/>
          </a:prstGeom>
        </p:spPr>
        <p:txBody>
          <a:bodyPr wrap="square">
            <a:spAutoFit/>
          </a:bodyPr>
          <a:lstStyle/>
          <a:p>
            <a:r>
              <a:rPr lang="en-GB" sz="1600">
                <a:latin typeface="TT Commons Light" panose="02000506030000020003" pitchFamily="50" charset="0"/>
              </a:rPr>
              <a:t>Recently, it has gained recognition in the fields of cosmetics, dermatology and aesthetic medicine due to an additional benefit supported by clinical studies: its ability to regulate the formation of dark spots on the skin.</a:t>
            </a:r>
          </a:p>
          <a:p>
            <a:endParaRPr lang="es-ES" sz="1600" dirty="0">
              <a:latin typeface="TT Commons Light" panose="02000506030000020003" pitchFamily="50" charset="0"/>
            </a:endParaRPr>
          </a:p>
          <a:p>
            <a:r>
              <a:rPr lang="en-GB" sz="1600">
                <a:latin typeface="TT Commons Light" panose="02000506030000020003" pitchFamily="50" charset="0"/>
              </a:rPr>
              <a:t>Several clinical studies and reviews have evaluated the </a:t>
            </a:r>
            <a:r>
              <a:rPr lang="en-GB" sz="1600" b="1">
                <a:latin typeface="TT Commons Light" panose="02000506030000020003" pitchFamily="50" charset="0"/>
              </a:rPr>
              <a:t>efficacy and safety of tranexamic acid</a:t>
            </a:r>
            <a:r>
              <a:rPr lang="en-GB" sz="1600">
                <a:latin typeface="TT Commons Light" panose="02000506030000020003" pitchFamily="50" charset="0"/>
              </a:rPr>
              <a:t> in various concentrations for </a:t>
            </a:r>
            <a:r>
              <a:rPr lang="en-GB" sz="1600" b="1">
                <a:latin typeface="TT Commons Light" panose="02000506030000020003" pitchFamily="50" charset="0"/>
              </a:rPr>
              <a:t>treating skin hyperpigmentation</a:t>
            </a:r>
            <a:r>
              <a:rPr lang="en-GB" sz="1600">
                <a:latin typeface="TT Commons Light" panose="02000506030000020003" pitchFamily="50" charset="0"/>
              </a:rPr>
              <a:t>, including melasma. </a:t>
            </a:r>
          </a:p>
        </p:txBody>
      </p:sp>
      <p:sp>
        <p:nvSpPr>
          <p:cNvPr id="4" name="Rectángulo 3"/>
          <p:cNvSpPr/>
          <p:nvPr/>
        </p:nvSpPr>
        <p:spPr>
          <a:xfrm>
            <a:off x="543496" y="4081637"/>
            <a:ext cx="8333348" cy="830997"/>
          </a:xfrm>
          <a:prstGeom prst="rect">
            <a:avLst/>
          </a:prstGeom>
        </p:spPr>
        <p:txBody>
          <a:bodyPr wrap="square">
            <a:spAutoFit/>
          </a:bodyPr>
          <a:lstStyle/>
          <a:p>
            <a:r>
              <a:rPr lang="en-GB" sz="1600">
                <a:latin typeface="TT Commons Light" panose="02000506030000020003" pitchFamily="50" charset="0"/>
              </a:rPr>
              <a:t>Although the exact dosage may vary depending on the patient and the specific condition being treated, concentrations ranging from 1.5% to 5% have been observed to be effective in achieving significant results in reducing pigmentation and improving skin appearance.</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1" y="2124741"/>
            <a:ext cx="980905" cy="1836207"/>
          </a:xfrm>
          <a:prstGeom prst="rect">
            <a:avLst/>
          </a:prstGeom>
        </p:spPr>
      </p:pic>
    </p:spTree>
    <p:extLst>
      <p:ext uri="{BB962C8B-B14F-4D97-AF65-F5344CB8AC3E}">
        <p14:creationId xmlns:p14="http://schemas.microsoft.com/office/powerpoint/2010/main" val="314454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2417328" cy="424732"/>
          </a:xfrm>
        </p:spPr>
        <p:txBody>
          <a:bodyPr/>
          <a:lstStyle/>
          <a:p>
            <a:r>
              <a:rPr lang="en-GB" sz="2400" spc="300" dirty="0" err="1"/>
              <a:t>Tranexamic</a:t>
            </a:r>
            <a:r>
              <a:rPr lang="en-GB" sz="2400" spc="300" dirty="0"/>
              <a:t> acid</a:t>
            </a:r>
            <a:endParaRPr lang="es-ES" sz="2400" spc="300" dirty="0"/>
          </a:p>
        </p:txBody>
      </p:sp>
      <p:sp>
        <p:nvSpPr>
          <p:cNvPr id="12" name="10 CuadroTexto"/>
          <p:cNvSpPr txBox="1">
            <a:spLocks noChangeArrowheads="1"/>
          </p:cNvSpPr>
          <p:nvPr/>
        </p:nvSpPr>
        <p:spPr bwMode="auto">
          <a:xfrm>
            <a:off x="543496" y="1129309"/>
            <a:ext cx="8333348" cy="830997"/>
          </a:xfrm>
          <a:prstGeom prst="rect">
            <a:avLst/>
          </a:prstGeom>
          <a:noFill/>
          <a:ln w="9525">
            <a:noFill/>
            <a:miter lim="800000"/>
            <a:headEnd/>
            <a:tailEnd/>
          </a:ln>
        </p:spPr>
        <p:txBody>
          <a:bodyPr wrap="square">
            <a:spAutoFit/>
          </a:bodyPr>
          <a:lstStyle/>
          <a:p>
            <a:r>
              <a:rPr lang="en-US" sz="1600" dirty="0">
                <a:latin typeface="TT Commons Light" panose="02000506030000020003" pitchFamily="50" charset="0"/>
              </a:rPr>
              <a:t>Its mechanism of action as a depigmenting agent is explained by the fact that it inhibits the production of plasmin, an enzyme that triggers melanin synthesis. By blocking this process, </a:t>
            </a:r>
            <a:r>
              <a:rPr lang="en-US" sz="1600" dirty="0" err="1">
                <a:latin typeface="TT Commons Light" panose="02000506030000020003" pitchFamily="50" charset="0"/>
              </a:rPr>
              <a:t>tranexamic</a:t>
            </a:r>
            <a:r>
              <a:rPr lang="en-US" sz="1600" dirty="0">
                <a:latin typeface="TT Commons Light" panose="02000506030000020003" pitchFamily="50" charset="0"/>
              </a:rPr>
              <a:t> acid reduces the formation of dark spots and hyperpigmentation.</a:t>
            </a:r>
          </a:p>
        </p:txBody>
      </p:sp>
      <p:grpSp>
        <p:nvGrpSpPr>
          <p:cNvPr id="46" name="Grupo 45"/>
          <p:cNvGrpSpPr/>
          <p:nvPr/>
        </p:nvGrpSpPr>
        <p:grpSpPr>
          <a:xfrm>
            <a:off x="987276" y="2258333"/>
            <a:ext cx="7002468" cy="2793372"/>
            <a:chOff x="987276" y="2257539"/>
            <a:chExt cx="7002468" cy="2793372"/>
          </a:xfrm>
        </p:grpSpPr>
        <p:cxnSp>
          <p:nvCxnSpPr>
            <p:cNvPr id="41" name="Conector angular 40"/>
            <p:cNvCxnSpPr/>
            <p:nvPr/>
          </p:nvCxnSpPr>
          <p:spPr>
            <a:xfrm rot="10800000" flipV="1">
              <a:off x="3951185" y="2961771"/>
              <a:ext cx="2176978" cy="165214"/>
            </a:xfrm>
            <a:prstGeom prst="bentConnector3">
              <a:avLst>
                <a:gd name="adj1" fmla="val 37854"/>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1072019" y="2257539"/>
              <a:ext cx="2657934" cy="261610"/>
            </a:xfrm>
            <a:prstGeom prst="rect">
              <a:avLst/>
            </a:prstGeom>
            <a:solidFill>
              <a:srgbClr val="C00000"/>
            </a:solidFill>
          </p:spPr>
          <p:txBody>
            <a:bodyPr wrap="square" rtlCol="0">
              <a:spAutoFit/>
            </a:bodyPr>
            <a:lstStyle/>
            <a:p>
              <a:pPr algn="ctr"/>
              <a:r>
                <a:rPr lang="es-ES" sz="1100" b="1" dirty="0" err="1">
                  <a:solidFill>
                    <a:schemeClr val="bg1"/>
                  </a:solidFill>
                  <a:latin typeface="TT Commons" panose="02000506040000020004" pitchFamily="50" charset="0"/>
                </a:rPr>
                <a:t>Melanogenesis</a:t>
              </a:r>
              <a:r>
                <a:rPr lang="es-ES" sz="1100" b="1" dirty="0">
                  <a:solidFill>
                    <a:schemeClr val="bg1"/>
                  </a:solidFill>
                  <a:latin typeface="TT Commons" panose="02000506040000020004" pitchFamily="50" charset="0"/>
                </a:rPr>
                <a:t> - </a:t>
              </a:r>
              <a:r>
                <a:rPr lang="es-ES" sz="1100" b="1" dirty="0" err="1">
                  <a:solidFill>
                    <a:schemeClr val="bg1"/>
                  </a:solidFill>
                  <a:latin typeface="TT Commons" panose="02000506040000020004" pitchFamily="50" charset="0"/>
                </a:rPr>
                <a:t>Melanin</a:t>
              </a:r>
              <a:r>
                <a:rPr lang="es-ES" sz="1100" b="1" dirty="0">
                  <a:solidFill>
                    <a:schemeClr val="bg1"/>
                  </a:solidFill>
                  <a:latin typeface="TT Commons" panose="02000506040000020004" pitchFamily="50" charset="0"/>
                </a:rPr>
                <a:t> </a:t>
              </a:r>
              <a:r>
                <a:rPr lang="es-ES" sz="1100" b="1" dirty="0" err="1">
                  <a:solidFill>
                    <a:schemeClr val="bg1"/>
                  </a:solidFill>
                  <a:latin typeface="TT Commons" panose="02000506040000020004" pitchFamily="50" charset="0"/>
                </a:rPr>
                <a:t>Synthesis</a:t>
              </a:r>
              <a:endParaRPr lang="es-ES" sz="1100" b="1" dirty="0">
                <a:solidFill>
                  <a:schemeClr val="bg1"/>
                </a:solidFill>
                <a:latin typeface="TT Commons" panose="02000506040000020004" pitchFamily="50" charset="0"/>
              </a:endParaRPr>
            </a:p>
          </p:txBody>
        </p:sp>
        <p:sp>
          <p:nvSpPr>
            <p:cNvPr id="7" name="CuadroTexto 6"/>
            <p:cNvSpPr txBox="1"/>
            <p:nvPr/>
          </p:nvSpPr>
          <p:spPr>
            <a:xfrm>
              <a:off x="987276" y="4789301"/>
              <a:ext cx="2664296" cy="261610"/>
            </a:xfrm>
            <a:prstGeom prst="rect">
              <a:avLst/>
            </a:prstGeom>
            <a:solidFill>
              <a:srgbClr val="C00000"/>
            </a:solidFill>
          </p:spPr>
          <p:txBody>
            <a:bodyPr wrap="square" rtlCol="0">
              <a:spAutoFit/>
            </a:bodyPr>
            <a:lstStyle/>
            <a:p>
              <a:pPr algn="ctr"/>
              <a:r>
                <a:rPr lang="es-ES" sz="1100" b="1" dirty="0" err="1">
                  <a:solidFill>
                    <a:schemeClr val="bg1"/>
                  </a:solidFill>
                  <a:latin typeface="TT Commons" panose="02000506040000020004" pitchFamily="50" charset="0"/>
                </a:rPr>
                <a:t>Melanocyte</a:t>
              </a:r>
              <a:endParaRPr lang="en-US" sz="1100" b="1" dirty="0">
                <a:solidFill>
                  <a:schemeClr val="bg1"/>
                </a:solidFill>
                <a:latin typeface="TT Commons" panose="02000506040000020004" pitchFamily="50" charset="0"/>
              </a:endParaRPr>
            </a:p>
          </p:txBody>
        </p:sp>
        <p:sp>
          <p:nvSpPr>
            <p:cNvPr id="8" name="CuadroTexto 7"/>
            <p:cNvSpPr txBox="1"/>
            <p:nvPr/>
          </p:nvSpPr>
          <p:spPr>
            <a:xfrm>
              <a:off x="5325448" y="4725861"/>
              <a:ext cx="2664296" cy="261610"/>
            </a:xfrm>
            <a:prstGeom prst="rect">
              <a:avLst/>
            </a:prstGeom>
            <a:solidFill>
              <a:srgbClr val="C00000"/>
            </a:solidFill>
          </p:spPr>
          <p:txBody>
            <a:bodyPr wrap="square" rtlCol="0">
              <a:spAutoFit/>
            </a:bodyPr>
            <a:lstStyle/>
            <a:p>
              <a:pPr algn="ctr"/>
              <a:r>
                <a:rPr lang="es-ES" sz="1100" b="1" dirty="0" err="1">
                  <a:solidFill>
                    <a:schemeClr val="bg1"/>
                  </a:solidFill>
                  <a:latin typeface="TT Commons" panose="02000506040000020004" pitchFamily="50" charset="0"/>
                </a:rPr>
                <a:t>Keratinocyte</a:t>
              </a:r>
              <a:endParaRPr lang="en-US" sz="1100" b="1" dirty="0">
                <a:solidFill>
                  <a:schemeClr val="bg1"/>
                </a:solidFill>
                <a:latin typeface="TT Commons" panose="02000506040000020004" pitchFamily="50" charset="0"/>
              </a:endParaRPr>
            </a:p>
          </p:txBody>
        </p:sp>
        <p:sp>
          <p:nvSpPr>
            <p:cNvPr id="5" name="CuadroTexto 4"/>
            <p:cNvSpPr txBox="1"/>
            <p:nvPr/>
          </p:nvSpPr>
          <p:spPr>
            <a:xfrm>
              <a:off x="1635423" y="2747498"/>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TYROSINE</a:t>
              </a:r>
            </a:p>
          </p:txBody>
        </p:sp>
        <p:sp>
          <p:nvSpPr>
            <p:cNvPr id="10" name="CuadroTexto 9"/>
            <p:cNvSpPr txBox="1"/>
            <p:nvPr/>
          </p:nvSpPr>
          <p:spPr>
            <a:xfrm>
              <a:off x="1602196" y="325931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DOPA</a:t>
              </a:r>
              <a:endParaRPr lang="en-US" sz="1100" dirty="0">
                <a:latin typeface="TT Commons" panose="02000506040000020004" pitchFamily="50" charset="0"/>
              </a:endParaRPr>
            </a:p>
          </p:txBody>
        </p:sp>
        <p:sp>
          <p:nvSpPr>
            <p:cNvPr id="11" name="CuadroTexto 10"/>
            <p:cNvSpPr txBox="1"/>
            <p:nvPr/>
          </p:nvSpPr>
          <p:spPr>
            <a:xfrm>
              <a:off x="1644784" y="377545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DOPAQUINONE</a:t>
              </a:r>
              <a:endParaRPr lang="en-US" sz="1100" dirty="0">
                <a:latin typeface="TT Commons" panose="02000506040000020004" pitchFamily="50" charset="0"/>
              </a:endParaRPr>
            </a:p>
          </p:txBody>
        </p:sp>
        <p:sp>
          <p:nvSpPr>
            <p:cNvPr id="13" name="CuadroTexto 12"/>
            <p:cNvSpPr txBox="1"/>
            <p:nvPr/>
          </p:nvSpPr>
          <p:spPr>
            <a:xfrm>
              <a:off x="1622306" y="429159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MELANIN</a:t>
              </a:r>
              <a:endParaRPr lang="en-US" sz="1100" dirty="0">
                <a:latin typeface="TT Commons" panose="02000506040000020004" pitchFamily="50" charset="0"/>
              </a:endParaRPr>
            </a:p>
          </p:txBody>
        </p:sp>
        <p:sp>
          <p:nvSpPr>
            <p:cNvPr id="14" name="CuadroTexto 13"/>
            <p:cNvSpPr txBox="1"/>
            <p:nvPr/>
          </p:nvSpPr>
          <p:spPr>
            <a:xfrm>
              <a:off x="5512048" y="2830966"/>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PROSTAGLANDINA E</a:t>
              </a:r>
            </a:p>
          </p:txBody>
        </p:sp>
        <p:sp>
          <p:nvSpPr>
            <p:cNvPr id="20" name="CuadroTexto 19"/>
            <p:cNvSpPr txBox="1"/>
            <p:nvPr/>
          </p:nvSpPr>
          <p:spPr>
            <a:xfrm>
              <a:off x="5512048" y="4302160"/>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PLASMINOGEN ACTIVATOR</a:t>
              </a:r>
            </a:p>
          </p:txBody>
        </p:sp>
        <p:cxnSp>
          <p:nvCxnSpPr>
            <p:cNvPr id="9" name="Conector recto de flecha 8"/>
            <p:cNvCxnSpPr/>
            <p:nvPr/>
          </p:nvCxnSpPr>
          <p:spPr>
            <a:xfrm>
              <a:off x="2252752" y="3009108"/>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p:cNvCxnSpPr/>
            <p:nvPr/>
          </p:nvCxnSpPr>
          <p:spPr>
            <a:xfrm>
              <a:off x="2243391" y="352092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a:off x="2210164" y="403706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p:cNvCxnSpPr/>
            <p:nvPr/>
          </p:nvCxnSpPr>
          <p:spPr>
            <a:xfrm flipV="1">
              <a:off x="6448152" y="3128491"/>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p:cNvCxnSpPr/>
            <p:nvPr/>
          </p:nvCxnSpPr>
          <p:spPr>
            <a:xfrm flipV="1">
              <a:off x="6448337" y="3608716"/>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Conector recto de flecha 27"/>
            <p:cNvCxnSpPr/>
            <p:nvPr/>
          </p:nvCxnSpPr>
          <p:spPr>
            <a:xfrm flipV="1">
              <a:off x="6448152" y="4056922"/>
              <a:ext cx="0" cy="245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uadroTexto 31"/>
            <p:cNvSpPr txBox="1"/>
            <p:nvPr/>
          </p:nvSpPr>
          <p:spPr>
            <a:xfrm>
              <a:off x="2519570" y="3028479"/>
              <a:ext cx="782587" cy="230832"/>
            </a:xfrm>
            <a:prstGeom prst="rect">
              <a:avLst/>
            </a:prstGeom>
            <a:noFill/>
          </p:spPr>
          <p:txBody>
            <a:bodyPr wrap="none" rtlCol="0">
              <a:spAutoFit/>
            </a:bodyPr>
            <a:lstStyle/>
            <a:p>
              <a:r>
                <a:rPr lang="es-ES" sz="900" dirty="0">
                  <a:latin typeface="TT Commons" panose="02000506040000020004" pitchFamily="50" charset="0"/>
                </a:rPr>
                <a:t>TYROSINASE</a:t>
              </a:r>
            </a:p>
          </p:txBody>
        </p:sp>
        <p:sp>
          <p:nvSpPr>
            <p:cNvPr id="35" name="CuadroTexto 34"/>
            <p:cNvSpPr txBox="1"/>
            <p:nvPr/>
          </p:nvSpPr>
          <p:spPr>
            <a:xfrm>
              <a:off x="2573571" y="3555861"/>
              <a:ext cx="782587" cy="230832"/>
            </a:xfrm>
            <a:prstGeom prst="rect">
              <a:avLst/>
            </a:prstGeom>
            <a:noFill/>
          </p:spPr>
          <p:txBody>
            <a:bodyPr wrap="none" rtlCol="0">
              <a:spAutoFit/>
            </a:bodyPr>
            <a:lstStyle/>
            <a:p>
              <a:r>
                <a:rPr lang="es-ES" sz="900" dirty="0">
                  <a:latin typeface="TT Commons" panose="02000506040000020004" pitchFamily="50" charset="0"/>
                </a:rPr>
                <a:t>TYROSINASE</a:t>
              </a:r>
            </a:p>
          </p:txBody>
        </p:sp>
        <p:sp>
          <p:nvSpPr>
            <p:cNvPr id="36" name="CuadroTexto 35"/>
            <p:cNvSpPr txBox="1"/>
            <p:nvPr/>
          </p:nvSpPr>
          <p:spPr>
            <a:xfrm>
              <a:off x="2537074" y="4051467"/>
              <a:ext cx="782587" cy="230832"/>
            </a:xfrm>
            <a:prstGeom prst="rect">
              <a:avLst/>
            </a:prstGeom>
            <a:noFill/>
          </p:spPr>
          <p:txBody>
            <a:bodyPr wrap="none" rtlCol="0">
              <a:spAutoFit/>
            </a:bodyPr>
            <a:lstStyle/>
            <a:p>
              <a:r>
                <a:rPr lang="es-ES" sz="900" dirty="0">
                  <a:latin typeface="TT Commons" panose="02000506040000020004" pitchFamily="50" charset="0"/>
                </a:rPr>
                <a:t>TYROSINASE</a:t>
              </a:r>
            </a:p>
          </p:txBody>
        </p:sp>
        <p:sp>
          <p:nvSpPr>
            <p:cNvPr id="37" name="CuadroTexto 36"/>
            <p:cNvSpPr txBox="1"/>
            <p:nvPr/>
          </p:nvSpPr>
          <p:spPr>
            <a:xfrm>
              <a:off x="4078375" y="2830966"/>
              <a:ext cx="963725" cy="230832"/>
            </a:xfrm>
            <a:prstGeom prst="rect">
              <a:avLst/>
            </a:prstGeom>
            <a:noFill/>
          </p:spPr>
          <p:txBody>
            <a:bodyPr wrap="none" rtlCol="0">
              <a:spAutoFit/>
            </a:bodyPr>
            <a:lstStyle/>
            <a:p>
              <a:r>
                <a:rPr lang="es-ES" sz="900" dirty="0" err="1">
                  <a:latin typeface="TT Commons" panose="02000506040000020004" pitchFamily="50" charset="0"/>
                </a:rPr>
                <a:t>Enzyme</a:t>
              </a:r>
              <a:r>
                <a:rPr lang="es-ES" sz="900" dirty="0">
                  <a:latin typeface="TT Commons" panose="02000506040000020004" pitchFamily="50" charset="0"/>
                </a:rPr>
                <a:t> </a:t>
              </a:r>
              <a:r>
                <a:rPr lang="es-ES" sz="900" dirty="0" err="1">
                  <a:latin typeface="TT Commons" panose="02000506040000020004" pitchFamily="50" charset="0"/>
                </a:rPr>
                <a:t>activator</a:t>
              </a:r>
              <a:endParaRPr lang="es-ES" sz="900" dirty="0">
                <a:latin typeface="TT Commons" panose="02000506040000020004" pitchFamily="50" charset="0"/>
              </a:endParaRPr>
            </a:p>
          </p:txBody>
        </p:sp>
        <p:sp>
          <p:nvSpPr>
            <p:cNvPr id="38" name="CuadroTexto 37"/>
            <p:cNvSpPr txBox="1"/>
            <p:nvPr/>
          </p:nvSpPr>
          <p:spPr>
            <a:xfrm>
              <a:off x="3532697" y="2811214"/>
              <a:ext cx="423514" cy="523220"/>
            </a:xfrm>
            <a:prstGeom prst="rect">
              <a:avLst/>
            </a:prstGeom>
            <a:noFill/>
          </p:spPr>
          <p:txBody>
            <a:bodyPr wrap="none" rtlCol="0">
              <a:spAutoFit/>
            </a:bodyPr>
            <a:lstStyle/>
            <a:p>
              <a:r>
                <a:rPr lang="es-ES" sz="2800" b="1" dirty="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39" name="CuadroTexto 38"/>
            <p:cNvSpPr txBox="1"/>
            <p:nvPr/>
          </p:nvSpPr>
          <p:spPr>
            <a:xfrm>
              <a:off x="6234082" y="3917931"/>
              <a:ext cx="423514" cy="523220"/>
            </a:xfrm>
            <a:prstGeom prst="rect">
              <a:avLst/>
            </a:prstGeom>
            <a:noFill/>
          </p:spPr>
          <p:txBody>
            <a:bodyPr wrap="none" rtlCol="0">
              <a:spAutoFit/>
            </a:bodyPr>
            <a:lstStyle/>
            <a:p>
              <a:r>
                <a:rPr lang="es-ES" sz="2800" b="1" dirty="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17" name="CuadroTexto 16"/>
            <p:cNvSpPr txBox="1"/>
            <p:nvPr/>
          </p:nvSpPr>
          <p:spPr>
            <a:xfrm>
              <a:off x="5512048" y="3334434"/>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ARACHINODIC ACID</a:t>
              </a:r>
            </a:p>
          </p:txBody>
        </p:sp>
        <p:sp>
          <p:nvSpPr>
            <p:cNvPr id="18" name="CuadroTexto 17"/>
            <p:cNvSpPr txBox="1"/>
            <p:nvPr/>
          </p:nvSpPr>
          <p:spPr>
            <a:xfrm>
              <a:off x="5512048" y="3818297"/>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a:latin typeface="TT Commons" panose="02000506040000020004" pitchFamily="50" charset="0"/>
                </a:rPr>
                <a:t>PLASMINE</a:t>
              </a:r>
              <a:endParaRPr lang="en-US" sz="1100" dirty="0">
                <a:latin typeface="TT Commons" panose="02000506040000020004" pitchFamily="50" charset="0"/>
              </a:endParaRPr>
            </a:p>
          </p:txBody>
        </p:sp>
      </p:grpSp>
    </p:spTree>
    <p:extLst>
      <p:ext uri="{BB962C8B-B14F-4D97-AF65-F5344CB8AC3E}">
        <p14:creationId xmlns:p14="http://schemas.microsoft.com/office/powerpoint/2010/main" val="1805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454" y="3454407"/>
            <a:ext cx="2784695" cy="183070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84200" y="1085222"/>
            <a:ext cx="7630159" cy="459105"/>
          </a:xfrm>
          <a:prstGeom prst="rect">
            <a:avLst/>
          </a:prstGeom>
        </p:spPr>
        <p:txBody>
          <a:bodyPr vert="horz" wrap="square" lIns="0" tIns="24765" rIns="0" bIns="0" rtlCol="0">
            <a:spAutoFit/>
          </a:bodyPr>
          <a:lstStyle/>
          <a:p>
            <a:pPr marL="358140" marR="5080" indent="-346075">
              <a:lnSpc>
                <a:spcPts val="1680"/>
              </a:lnSpc>
              <a:spcBef>
                <a:spcPts val="195"/>
              </a:spcBef>
            </a:pPr>
            <a:r>
              <a:rPr sz="1600" spc="-20" dirty="0">
                <a:latin typeface="TT Commons" panose="02000506040000020004" pitchFamily="50" charset="0"/>
                <a:cs typeface="Carlito"/>
              </a:rPr>
              <a:t>Skin </a:t>
            </a:r>
            <a:r>
              <a:rPr sz="1600" spc="-15" dirty="0">
                <a:latin typeface="TT Commons" panose="02000506040000020004" pitchFamily="50" charset="0"/>
                <a:cs typeface="Carlito"/>
              </a:rPr>
              <a:t>gets </a:t>
            </a:r>
            <a:r>
              <a:rPr sz="1600" spc="-10" dirty="0" err="1">
                <a:latin typeface="TT Commons" panose="02000506040000020004" pitchFamily="50" charset="0"/>
                <a:cs typeface="Carlito"/>
              </a:rPr>
              <a:t>i</a:t>
            </a:r>
            <a:r>
              <a:rPr lang="es-ES" sz="1600" spc="-10" dirty="0">
                <a:latin typeface="TT Commons" panose="02000506040000020004" pitchFamily="50" charset="0"/>
                <a:cs typeface="Carlito"/>
              </a:rPr>
              <a:t>t</a:t>
            </a:r>
            <a:r>
              <a:rPr sz="1600" spc="-10" dirty="0">
                <a:latin typeface="TT Commons" panose="02000506040000020004" pitchFamily="50" charset="0"/>
                <a:cs typeface="Carlito"/>
              </a:rPr>
              <a:t>s colour </a:t>
            </a:r>
            <a:r>
              <a:rPr sz="1600" spc="-15" dirty="0">
                <a:latin typeface="TT Commons" panose="02000506040000020004" pitchFamily="50" charset="0"/>
                <a:cs typeface="Carlito"/>
              </a:rPr>
              <a:t>from </a:t>
            </a:r>
            <a:r>
              <a:rPr sz="1600" spc="-5" dirty="0">
                <a:latin typeface="TT Commons" panose="02000506040000020004" pitchFamily="50" charset="0"/>
                <a:cs typeface="Carlito"/>
              </a:rPr>
              <a:t>a </a:t>
            </a:r>
            <a:r>
              <a:rPr sz="1600" spc="-25" dirty="0">
                <a:latin typeface="TT Commons" panose="02000506040000020004" pitchFamily="50" charset="0"/>
                <a:cs typeface="Carlito"/>
              </a:rPr>
              <a:t>combination </a:t>
            </a:r>
            <a:r>
              <a:rPr sz="1600" spc="10" dirty="0">
                <a:latin typeface="TT Commons" panose="02000506040000020004" pitchFamily="50" charset="0"/>
                <a:cs typeface="Carlito"/>
              </a:rPr>
              <a:t>of </a:t>
            </a:r>
            <a:r>
              <a:rPr sz="1600" spc="-15" dirty="0">
                <a:latin typeface="TT Commons" panose="02000506040000020004" pitchFamily="50" charset="0"/>
                <a:cs typeface="Carlito"/>
              </a:rPr>
              <a:t>factors, </a:t>
            </a:r>
            <a:r>
              <a:rPr sz="1600" spc="-30" dirty="0">
                <a:latin typeface="TT Commons" panose="02000506040000020004" pitchFamily="50" charset="0"/>
                <a:cs typeface="Carlito"/>
              </a:rPr>
              <a:t>such </a:t>
            </a:r>
            <a:r>
              <a:rPr sz="1600" spc="5" dirty="0">
                <a:latin typeface="TT Commons" panose="02000506040000020004" pitchFamily="50" charset="0"/>
                <a:cs typeface="Carlito"/>
              </a:rPr>
              <a:t>as </a:t>
            </a:r>
            <a:r>
              <a:rPr sz="1600" spc="-15" dirty="0">
                <a:latin typeface="TT Commons" panose="02000506040000020004" pitchFamily="50" charset="0"/>
                <a:cs typeface="Carlito"/>
              </a:rPr>
              <a:t>red </a:t>
            </a:r>
            <a:r>
              <a:rPr sz="1600" spc="-20" dirty="0">
                <a:latin typeface="TT Commons" panose="02000506040000020004" pitchFamily="50" charset="0"/>
                <a:cs typeface="Carlito"/>
              </a:rPr>
              <a:t>caused </a:t>
            </a:r>
            <a:r>
              <a:rPr sz="1600" spc="-25" dirty="0">
                <a:latin typeface="TT Commons" panose="02000506040000020004" pitchFamily="50" charset="0"/>
                <a:cs typeface="Carlito"/>
              </a:rPr>
              <a:t>by oxyhaemoglobin, </a:t>
            </a:r>
            <a:r>
              <a:rPr sz="1600" spc="-30" dirty="0">
                <a:latin typeface="TT Commons" panose="02000506040000020004" pitchFamily="50" charset="0"/>
                <a:cs typeface="Carlito"/>
              </a:rPr>
              <a:t>blue</a:t>
            </a:r>
            <a:r>
              <a:rPr lang="es-ES" sz="1600" spc="-30" dirty="0">
                <a:latin typeface="TT Commons" panose="02000506040000020004" pitchFamily="50" charset="0"/>
                <a:cs typeface="Carlito"/>
              </a:rPr>
              <a:t> </a:t>
            </a:r>
            <a:r>
              <a:rPr sz="1600" spc="-45" dirty="0">
                <a:latin typeface="TT Commons" panose="02000506040000020004" pitchFamily="50" charset="0"/>
                <a:cs typeface="Carlito"/>
              </a:rPr>
              <a:t>by  </a:t>
            </a:r>
            <a:r>
              <a:rPr sz="1600" spc="-15" dirty="0">
                <a:latin typeface="TT Commons" panose="02000506040000020004" pitchFamily="50" charset="0"/>
                <a:cs typeface="Carlito"/>
              </a:rPr>
              <a:t>reduced</a:t>
            </a:r>
            <a:r>
              <a:rPr sz="1600" spc="-135" dirty="0">
                <a:latin typeface="TT Commons" panose="02000506040000020004" pitchFamily="50" charset="0"/>
                <a:cs typeface="Carlito"/>
              </a:rPr>
              <a:t> </a:t>
            </a:r>
            <a:r>
              <a:rPr sz="1600" spc="-15" dirty="0">
                <a:latin typeface="TT Commons" panose="02000506040000020004" pitchFamily="50" charset="0"/>
                <a:cs typeface="Carlito"/>
              </a:rPr>
              <a:t>haemoglobin,</a:t>
            </a:r>
            <a:r>
              <a:rPr sz="1600" spc="-140" dirty="0">
                <a:latin typeface="TT Commons" panose="02000506040000020004" pitchFamily="50" charset="0"/>
                <a:cs typeface="Carlito"/>
              </a:rPr>
              <a:t> </a:t>
            </a:r>
            <a:r>
              <a:rPr sz="1600" spc="-5" dirty="0">
                <a:latin typeface="TT Commons" panose="02000506040000020004" pitchFamily="50" charset="0"/>
                <a:cs typeface="Carlito"/>
              </a:rPr>
              <a:t>yellow</a:t>
            </a:r>
            <a:r>
              <a:rPr sz="1600" spc="-80" dirty="0">
                <a:latin typeface="TT Commons" panose="02000506040000020004" pitchFamily="50" charset="0"/>
                <a:cs typeface="Carlito"/>
              </a:rPr>
              <a:t> </a:t>
            </a:r>
            <a:r>
              <a:rPr sz="1600" spc="-25" dirty="0">
                <a:latin typeface="TT Commons" panose="02000506040000020004" pitchFamily="50" charset="0"/>
                <a:cs typeface="Carlito"/>
              </a:rPr>
              <a:t>by</a:t>
            </a:r>
            <a:r>
              <a:rPr sz="1600" spc="-100" dirty="0">
                <a:latin typeface="TT Commons" panose="02000506040000020004" pitchFamily="50" charset="0"/>
                <a:cs typeface="Carlito"/>
              </a:rPr>
              <a:t> </a:t>
            </a:r>
            <a:r>
              <a:rPr sz="1600" spc="-5" dirty="0">
                <a:latin typeface="TT Commons" panose="02000506040000020004" pitchFamily="50" charset="0"/>
                <a:cs typeface="Carlito"/>
              </a:rPr>
              <a:t>carotene</a:t>
            </a:r>
            <a:r>
              <a:rPr sz="1600" spc="-80" dirty="0">
                <a:latin typeface="TT Commons" panose="02000506040000020004" pitchFamily="50" charset="0"/>
                <a:cs typeface="Carlito"/>
              </a:rPr>
              <a:t> </a:t>
            </a:r>
            <a:r>
              <a:rPr sz="1600" spc="-10" dirty="0">
                <a:latin typeface="TT Commons" panose="02000506040000020004" pitchFamily="50" charset="0"/>
                <a:cs typeface="Carlito"/>
              </a:rPr>
              <a:t>and</a:t>
            </a:r>
            <a:r>
              <a:rPr sz="1600" spc="-125" dirty="0">
                <a:latin typeface="TT Commons" panose="02000506040000020004" pitchFamily="50" charset="0"/>
                <a:cs typeface="Carlito"/>
              </a:rPr>
              <a:t> </a:t>
            </a:r>
            <a:r>
              <a:rPr sz="1600" spc="-25" dirty="0">
                <a:latin typeface="TT Commons" panose="02000506040000020004" pitchFamily="50" charset="0"/>
                <a:cs typeface="Carlito"/>
              </a:rPr>
              <a:t>beige</a:t>
            </a:r>
            <a:r>
              <a:rPr sz="1600" spc="-85" dirty="0">
                <a:latin typeface="TT Commons" panose="02000506040000020004" pitchFamily="50" charset="0"/>
                <a:cs typeface="Carlito"/>
              </a:rPr>
              <a:t> </a:t>
            </a:r>
            <a:r>
              <a:rPr sz="1600" spc="-25" dirty="0">
                <a:latin typeface="TT Commons" panose="02000506040000020004" pitchFamily="50" charset="0"/>
                <a:cs typeface="Carlito"/>
              </a:rPr>
              <a:t>by</a:t>
            </a:r>
            <a:r>
              <a:rPr sz="1600" spc="-20" dirty="0">
                <a:latin typeface="TT Commons" panose="02000506040000020004" pitchFamily="50" charset="0"/>
                <a:cs typeface="Carlito"/>
              </a:rPr>
              <a:t> melanin.</a:t>
            </a:r>
            <a:endParaRPr sz="1600" dirty="0">
              <a:latin typeface="TT Commons" panose="02000506040000020004" pitchFamily="50" charset="0"/>
              <a:cs typeface="Carlito"/>
            </a:endParaRPr>
          </a:p>
        </p:txBody>
      </p:sp>
      <p:sp>
        <p:nvSpPr>
          <p:cNvPr id="8"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CAUSES OF PIGMENTATION</a:t>
            </a:r>
          </a:p>
        </p:txBody>
      </p:sp>
      <p:sp>
        <p:nvSpPr>
          <p:cNvPr id="12" name="object 12"/>
          <p:cNvSpPr/>
          <p:nvPr/>
        </p:nvSpPr>
        <p:spPr>
          <a:xfrm>
            <a:off x="842693" y="1544327"/>
            <a:ext cx="2316480" cy="2082800"/>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3937000" y="1914214"/>
            <a:ext cx="4835525" cy="2612254"/>
          </a:xfrm>
          <a:prstGeom prst="rect">
            <a:avLst/>
          </a:prstGeom>
        </p:spPr>
        <p:txBody>
          <a:bodyPr vert="horz" wrap="square" lIns="0" tIns="19050" rIns="0" bIns="0" rtlCol="0">
            <a:spAutoFit/>
          </a:bodyPr>
          <a:lstStyle/>
          <a:p>
            <a:pPr marL="358140" marR="5080" indent="-346075" algn="just">
              <a:lnSpc>
                <a:spcPct val="96700"/>
              </a:lnSpc>
              <a:spcBef>
                <a:spcPts val="150"/>
              </a:spcBef>
            </a:pPr>
            <a:r>
              <a:rPr sz="1600" spc="-20" dirty="0">
                <a:latin typeface="TT Commons" panose="02000506040000020004" pitchFamily="50" charset="0"/>
                <a:cs typeface="Carlito"/>
              </a:rPr>
              <a:t>Melanin, the </a:t>
            </a:r>
            <a:r>
              <a:rPr sz="1600" spc="-40" dirty="0">
                <a:latin typeface="TT Commons" panose="02000506040000020004" pitchFamily="50" charset="0"/>
                <a:cs typeface="Carlito"/>
              </a:rPr>
              <a:t>skin’s </a:t>
            </a:r>
            <a:r>
              <a:rPr sz="1600" spc="-10" dirty="0">
                <a:latin typeface="TT Commons" panose="02000506040000020004" pitchFamily="50" charset="0"/>
                <a:cs typeface="Carlito"/>
              </a:rPr>
              <a:t>natural </a:t>
            </a:r>
            <a:r>
              <a:rPr sz="1600" spc="-25" dirty="0">
                <a:latin typeface="TT Commons" panose="02000506040000020004" pitchFamily="50" charset="0"/>
                <a:cs typeface="Carlito"/>
              </a:rPr>
              <a:t>pigment, </a:t>
            </a:r>
            <a:r>
              <a:rPr sz="1600" spc="-10" dirty="0">
                <a:latin typeface="TT Commons" panose="02000506040000020004" pitchFamily="50" charset="0"/>
                <a:cs typeface="Carlito"/>
              </a:rPr>
              <a:t>is </a:t>
            </a:r>
            <a:r>
              <a:rPr sz="1600" spc="-20" dirty="0">
                <a:latin typeface="TT Commons" panose="02000506040000020004" pitchFamily="50" charset="0"/>
                <a:cs typeface="Carlito"/>
              </a:rPr>
              <a:t>synthesised </a:t>
            </a:r>
            <a:r>
              <a:rPr sz="1600" spc="-10" dirty="0">
                <a:latin typeface="TT Commons" panose="02000506040000020004" pitchFamily="50" charset="0"/>
                <a:cs typeface="Carlito"/>
              </a:rPr>
              <a:t>in </a:t>
            </a:r>
            <a:r>
              <a:rPr sz="1600" spc="-5" dirty="0">
                <a:latin typeface="TT Commons" panose="02000506040000020004" pitchFamily="50" charset="0"/>
                <a:cs typeface="Carlito"/>
              </a:rPr>
              <a:t>melanocytes  </a:t>
            </a:r>
            <a:r>
              <a:rPr sz="1600" spc="-15" dirty="0">
                <a:latin typeface="TT Commons" panose="02000506040000020004" pitchFamily="50" charset="0"/>
                <a:cs typeface="Carlito"/>
              </a:rPr>
              <a:t>in </a:t>
            </a:r>
            <a:r>
              <a:rPr sz="1600" spc="-30" dirty="0">
                <a:latin typeface="TT Commons" panose="02000506040000020004" pitchFamily="50" charset="0"/>
                <a:cs typeface="Carlito"/>
              </a:rPr>
              <a:t>different </a:t>
            </a:r>
            <a:r>
              <a:rPr sz="1600" spc="-25" dirty="0">
                <a:latin typeface="TT Commons" panose="02000506040000020004" pitchFamily="50" charset="0"/>
                <a:cs typeface="Carlito"/>
              </a:rPr>
              <a:t>concentrations depending </a:t>
            </a:r>
            <a:r>
              <a:rPr sz="1600" spc="10" dirty="0">
                <a:latin typeface="TT Commons" panose="02000506040000020004" pitchFamily="50" charset="0"/>
                <a:cs typeface="Carlito"/>
              </a:rPr>
              <a:t>on </a:t>
            </a:r>
            <a:r>
              <a:rPr sz="1600" spc="-15" dirty="0">
                <a:latin typeface="TT Commons" panose="02000506040000020004" pitchFamily="50" charset="0"/>
                <a:cs typeface="Carlito"/>
              </a:rPr>
              <a:t>skin </a:t>
            </a:r>
            <a:r>
              <a:rPr sz="1600" spc="-20" dirty="0">
                <a:latin typeface="TT Commons" panose="02000506040000020004" pitchFamily="50" charset="0"/>
                <a:cs typeface="Carlito"/>
              </a:rPr>
              <a:t>type (genetic  predisposition) </a:t>
            </a:r>
            <a:r>
              <a:rPr sz="1600" spc="-10" dirty="0">
                <a:latin typeface="TT Commons" panose="02000506040000020004" pitchFamily="50" charset="0"/>
                <a:cs typeface="Carlito"/>
              </a:rPr>
              <a:t>and </a:t>
            </a:r>
            <a:r>
              <a:rPr sz="1600" spc="-30" dirty="0">
                <a:latin typeface="TT Commons" panose="02000506040000020004" pitchFamily="50" charset="0"/>
                <a:cs typeface="Carlito"/>
              </a:rPr>
              <a:t>environmental </a:t>
            </a:r>
            <a:r>
              <a:rPr sz="1600" spc="-35" dirty="0">
                <a:latin typeface="TT Commons" panose="02000506040000020004" pitchFamily="50" charset="0"/>
                <a:cs typeface="Carlito"/>
              </a:rPr>
              <a:t>factors. </a:t>
            </a:r>
            <a:r>
              <a:rPr sz="1600" spc="-30" dirty="0">
                <a:latin typeface="TT Commons" panose="02000506040000020004" pitchFamily="50" charset="0"/>
                <a:cs typeface="Carlito"/>
              </a:rPr>
              <a:t>Melanocytes </a:t>
            </a:r>
            <a:r>
              <a:rPr sz="1600" spc="-5" dirty="0">
                <a:latin typeface="TT Commons" panose="02000506040000020004" pitchFamily="50" charset="0"/>
                <a:cs typeface="Carlito"/>
              </a:rPr>
              <a:t>are  cells found </a:t>
            </a:r>
            <a:r>
              <a:rPr sz="1600" spc="-15" dirty="0">
                <a:latin typeface="TT Commons" panose="02000506040000020004" pitchFamily="50" charset="0"/>
                <a:cs typeface="Carlito"/>
              </a:rPr>
              <a:t>in </a:t>
            </a:r>
            <a:r>
              <a:rPr sz="1600" spc="-20" dirty="0">
                <a:latin typeface="TT Commons" panose="02000506040000020004" pitchFamily="50" charset="0"/>
                <a:cs typeface="Carlito"/>
              </a:rPr>
              <a:t>the  </a:t>
            </a:r>
            <a:r>
              <a:rPr sz="1600" spc="-5" dirty="0">
                <a:latin typeface="TT Commons" panose="02000506040000020004" pitchFamily="50" charset="0"/>
                <a:cs typeface="Carlito"/>
              </a:rPr>
              <a:t>basal </a:t>
            </a:r>
            <a:r>
              <a:rPr sz="1600" spc="-25" dirty="0">
                <a:latin typeface="TT Commons" panose="02000506040000020004" pitchFamily="50" charset="0"/>
                <a:cs typeface="Carlito"/>
              </a:rPr>
              <a:t>membrane </a:t>
            </a:r>
            <a:r>
              <a:rPr sz="1600" spc="-30" dirty="0">
                <a:latin typeface="TT Commons" panose="02000506040000020004" pitchFamily="50" charset="0"/>
                <a:cs typeface="Carlito"/>
              </a:rPr>
              <a:t>of </a:t>
            </a:r>
            <a:r>
              <a:rPr sz="1600" spc="-20" dirty="0">
                <a:latin typeface="TT Commons" panose="02000506040000020004" pitchFamily="50" charset="0"/>
                <a:cs typeface="Carlito"/>
              </a:rPr>
              <a:t>the  </a:t>
            </a:r>
            <a:r>
              <a:rPr sz="1600" spc="-25" dirty="0">
                <a:latin typeface="TT Commons" panose="02000506040000020004" pitchFamily="50" charset="0"/>
                <a:cs typeface="Carlito"/>
              </a:rPr>
              <a:t>epidermis.  </a:t>
            </a:r>
            <a:r>
              <a:rPr sz="1600" spc="-20" dirty="0">
                <a:latin typeface="TT Commons" panose="02000506040000020004" pitchFamily="50" charset="0"/>
                <a:cs typeface="Carlito"/>
              </a:rPr>
              <a:t>Ultraviolet </a:t>
            </a:r>
            <a:r>
              <a:rPr sz="1600" spc="-25" dirty="0">
                <a:latin typeface="TT Commons" panose="02000506040000020004" pitchFamily="50" charset="0"/>
                <a:cs typeface="Carlito"/>
              </a:rPr>
              <a:t>light stimulates </a:t>
            </a:r>
            <a:r>
              <a:rPr sz="1600" spc="-35" dirty="0">
                <a:latin typeface="TT Commons" panose="02000506040000020004" pitchFamily="50" charset="0"/>
                <a:cs typeface="Carlito"/>
              </a:rPr>
              <a:t>them </a:t>
            </a:r>
            <a:r>
              <a:rPr sz="1600" spc="-15" dirty="0">
                <a:latin typeface="TT Commons" panose="02000506040000020004" pitchFamily="50" charset="0"/>
                <a:cs typeface="Carlito"/>
              </a:rPr>
              <a:t>in </a:t>
            </a:r>
            <a:r>
              <a:rPr sz="1600" spc="-20" dirty="0">
                <a:latin typeface="TT Commons" panose="02000506040000020004" pitchFamily="50" charset="0"/>
                <a:cs typeface="Carlito"/>
              </a:rPr>
              <a:t>the basal </a:t>
            </a:r>
            <a:r>
              <a:rPr sz="1600" spc="-50" dirty="0">
                <a:latin typeface="TT Commons" panose="02000506040000020004" pitchFamily="50" charset="0"/>
                <a:cs typeface="Carlito"/>
              </a:rPr>
              <a:t>layer, </a:t>
            </a:r>
            <a:r>
              <a:rPr sz="1600" spc="-25" dirty="0">
                <a:latin typeface="TT Commons" panose="02000506040000020004" pitchFamily="50" charset="0"/>
                <a:cs typeface="Carlito"/>
              </a:rPr>
              <a:t>causing  </a:t>
            </a:r>
            <a:r>
              <a:rPr sz="1600" spc="-20" dirty="0">
                <a:latin typeface="TT Commons" panose="02000506040000020004" pitchFamily="50" charset="0"/>
                <a:cs typeface="Carlito"/>
              </a:rPr>
              <a:t>them </a:t>
            </a:r>
            <a:r>
              <a:rPr sz="1600" spc="-10" dirty="0">
                <a:latin typeface="TT Commons" panose="02000506040000020004" pitchFamily="50" charset="0"/>
                <a:cs typeface="Carlito"/>
              </a:rPr>
              <a:t>to </a:t>
            </a:r>
            <a:r>
              <a:rPr sz="1600" spc="-25" dirty="0">
                <a:latin typeface="TT Commons" panose="02000506040000020004" pitchFamily="50" charset="0"/>
                <a:cs typeface="Carlito"/>
              </a:rPr>
              <a:t>divide </a:t>
            </a:r>
            <a:r>
              <a:rPr sz="1600" spc="-10" dirty="0">
                <a:latin typeface="TT Commons" panose="02000506040000020004" pitchFamily="50" charset="0"/>
                <a:cs typeface="Carlito"/>
              </a:rPr>
              <a:t>more </a:t>
            </a:r>
            <a:r>
              <a:rPr sz="1600" spc="-40" dirty="0">
                <a:latin typeface="TT Commons" panose="02000506040000020004" pitchFamily="50" charset="0"/>
                <a:cs typeface="Carlito"/>
              </a:rPr>
              <a:t>quickly. </a:t>
            </a:r>
            <a:r>
              <a:rPr sz="1600" spc="-20" dirty="0">
                <a:latin typeface="TT Commons" panose="02000506040000020004" pitchFamily="50" charset="0"/>
                <a:cs typeface="Carlito"/>
              </a:rPr>
              <a:t>Melanocytes</a:t>
            </a:r>
            <a:r>
              <a:rPr sz="1600" spc="285" dirty="0">
                <a:latin typeface="TT Commons" panose="02000506040000020004" pitchFamily="50" charset="0"/>
                <a:cs typeface="Carlito"/>
              </a:rPr>
              <a:t> </a:t>
            </a:r>
            <a:r>
              <a:rPr sz="1600" spc="-25" dirty="0">
                <a:latin typeface="TT Commons" panose="02000506040000020004" pitchFamily="50" charset="0"/>
                <a:cs typeface="Carlito"/>
              </a:rPr>
              <a:t>also </a:t>
            </a:r>
            <a:r>
              <a:rPr sz="1600" spc="-30" dirty="0">
                <a:latin typeface="TT Commons" panose="02000506040000020004" pitchFamily="50" charset="0"/>
                <a:cs typeface="Carlito"/>
              </a:rPr>
              <a:t>produce  </a:t>
            </a:r>
            <a:r>
              <a:rPr sz="1600" spc="-15" dirty="0">
                <a:latin typeface="TT Commons" panose="02000506040000020004" pitchFamily="50" charset="0"/>
                <a:cs typeface="Carlito"/>
              </a:rPr>
              <a:t>larger </a:t>
            </a:r>
            <a:r>
              <a:rPr sz="1600" spc="-20" dirty="0">
                <a:latin typeface="TT Commons" panose="02000506040000020004" pitchFamily="50" charset="0"/>
                <a:cs typeface="Carlito"/>
              </a:rPr>
              <a:t>quantities </a:t>
            </a:r>
            <a:r>
              <a:rPr sz="1600" spc="-30" dirty="0">
                <a:latin typeface="TT Commons" panose="02000506040000020004" pitchFamily="50" charset="0"/>
                <a:cs typeface="Carlito"/>
              </a:rPr>
              <a:t>of melanin </a:t>
            </a:r>
            <a:r>
              <a:rPr sz="1600" spc="-15" dirty="0">
                <a:latin typeface="TT Commons" panose="02000506040000020004" pitchFamily="50" charset="0"/>
                <a:cs typeface="Carlito"/>
              </a:rPr>
              <a:t>when </a:t>
            </a:r>
            <a:r>
              <a:rPr sz="1600" spc="-20" dirty="0">
                <a:latin typeface="TT Commons" panose="02000506040000020004" pitchFamily="50" charset="0"/>
                <a:cs typeface="Carlito"/>
              </a:rPr>
              <a:t>stimulated </a:t>
            </a:r>
            <a:r>
              <a:rPr sz="1600" spc="-25" dirty="0">
                <a:latin typeface="TT Commons" panose="02000506040000020004" pitchFamily="50" charset="0"/>
                <a:cs typeface="Carlito"/>
              </a:rPr>
              <a:t>by ultraviolet  light.</a:t>
            </a:r>
            <a:endParaRPr sz="1600" dirty="0">
              <a:latin typeface="TT Commons" panose="02000506040000020004" pitchFamily="50" charset="0"/>
              <a:cs typeface="Carlito"/>
            </a:endParaRPr>
          </a:p>
          <a:p>
            <a:pPr>
              <a:lnSpc>
                <a:spcPct val="100000"/>
              </a:lnSpc>
              <a:spcBef>
                <a:spcPts val="20"/>
              </a:spcBef>
            </a:pPr>
            <a:endParaRPr sz="1600" dirty="0">
              <a:latin typeface="TT Commons" panose="02000506040000020004" pitchFamily="50" charset="0"/>
              <a:cs typeface="Carlito"/>
            </a:endParaRPr>
          </a:p>
          <a:p>
            <a:pPr marL="358140" marR="5080" indent="-346075" algn="just">
              <a:lnSpc>
                <a:spcPts val="1680"/>
              </a:lnSpc>
              <a:spcBef>
                <a:spcPts val="5"/>
              </a:spcBef>
            </a:pPr>
            <a:r>
              <a:rPr sz="1600" spc="-15" dirty="0">
                <a:latin typeface="TT Commons" panose="02000506040000020004" pitchFamily="50" charset="0"/>
                <a:cs typeface="Carlito"/>
              </a:rPr>
              <a:t>Melanin </a:t>
            </a:r>
            <a:r>
              <a:rPr sz="1600" spc="-10" dirty="0">
                <a:latin typeface="TT Commons" panose="02000506040000020004" pitchFamily="50" charset="0"/>
                <a:cs typeface="Carlito"/>
              </a:rPr>
              <a:t>is </a:t>
            </a:r>
            <a:r>
              <a:rPr sz="1600" spc="-20" dirty="0">
                <a:latin typeface="TT Commons" panose="02000506040000020004" pitchFamily="50" charset="0"/>
                <a:cs typeface="Carlito"/>
              </a:rPr>
              <a:t>transported </a:t>
            </a:r>
            <a:r>
              <a:rPr sz="1600" spc="-40" dirty="0">
                <a:latin typeface="TT Commons" panose="02000506040000020004" pitchFamily="50" charset="0"/>
                <a:cs typeface="Carlito"/>
              </a:rPr>
              <a:t>into </a:t>
            </a:r>
            <a:r>
              <a:rPr sz="1600" spc="-20" dirty="0">
                <a:latin typeface="TT Commons" panose="02000506040000020004" pitchFamily="50" charset="0"/>
                <a:cs typeface="Carlito"/>
              </a:rPr>
              <a:t>the </a:t>
            </a:r>
            <a:r>
              <a:rPr sz="1600" spc="-25" dirty="0">
                <a:latin typeface="TT Commons" panose="02000506040000020004" pitchFamily="50" charset="0"/>
                <a:cs typeface="Carlito"/>
              </a:rPr>
              <a:t>keratinocytes, </a:t>
            </a:r>
            <a:r>
              <a:rPr sz="1600" spc="-35" dirty="0">
                <a:latin typeface="TT Commons" panose="02000506040000020004" pitchFamily="50" charset="0"/>
                <a:cs typeface="Carlito"/>
              </a:rPr>
              <a:t>where </a:t>
            </a:r>
            <a:r>
              <a:rPr sz="1600" spc="-10" dirty="0">
                <a:latin typeface="TT Commons" panose="02000506040000020004" pitchFamily="50" charset="0"/>
                <a:cs typeface="Carlito"/>
              </a:rPr>
              <a:t>it </a:t>
            </a:r>
            <a:r>
              <a:rPr sz="1600" spc="-30" dirty="0">
                <a:latin typeface="TT Commons" panose="02000506040000020004" pitchFamily="50" charset="0"/>
                <a:cs typeface="Carlito"/>
              </a:rPr>
              <a:t>becomes  </a:t>
            </a:r>
            <a:r>
              <a:rPr sz="1600" spc="-20" dirty="0">
                <a:latin typeface="TT Commons" panose="02000506040000020004" pitchFamily="50" charset="0"/>
                <a:cs typeface="Carlito"/>
              </a:rPr>
              <a:t>visible, </a:t>
            </a:r>
            <a:r>
              <a:rPr sz="1600" spc="-30" dirty="0">
                <a:latin typeface="TT Commons" panose="02000506040000020004" pitchFamily="50" charset="0"/>
                <a:cs typeface="Carlito"/>
              </a:rPr>
              <a:t>turning </a:t>
            </a:r>
            <a:r>
              <a:rPr sz="1600" spc="-15" dirty="0">
                <a:latin typeface="TT Commons" panose="02000506040000020004" pitchFamily="50" charset="0"/>
                <a:cs typeface="Carlito"/>
              </a:rPr>
              <a:t>skin</a:t>
            </a:r>
            <a:r>
              <a:rPr sz="1600" spc="-10" dirty="0">
                <a:latin typeface="TT Commons" panose="02000506040000020004" pitchFamily="50" charset="0"/>
                <a:cs typeface="Carlito"/>
              </a:rPr>
              <a:t> </a:t>
            </a:r>
            <a:r>
              <a:rPr sz="1600" spc="-15" dirty="0">
                <a:latin typeface="TT Commons" panose="02000506040000020004" pitchFamily="50" charset="0"/>
                <a:cs typeface="Carlito"/>
              </a:rPr>
              <a:t>brown.</a:t>
            </a:r>
            <a:endParaRPr sz="1600" dirty="0">
              <a:latin typeface="TT Commons" panose="02000506040000020004" pitchFamily="50" charset="0"/>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2733441" cy="424732"/>
          </a:xfrm>
        </p:spPr>
        <p:txBody>
          <a:bodyPr/>
          <a:lstStyle/>
          <a:p>
            <a:r>
              <a:rPr lang="es-ES" sz="2400" spc="300" dirty="0"/>
              <a:t>Ácido </a:t>
            </a:r>
            <a:r>
              <a:rPr lang="es-ES" sz="2400" spc="300" dirty="0" err="1"/>
              <a:t>tranexámico</a:t>
            </a:r>
            <a:endParaRPr lang="es-ES" sz="2400" spc="300" dirty="0"/>
          </a:p>
        </p:txBody>
      </p:sp>
      <p:sp>
        <p:nvSpPr>
          <p:cNvPr id="12" name="10 CuadroTexto"/>
          <p:cNvSpPr txBox="1">
            <a:spLocks noChangeArrowheads="1"/>
          </p:cNvSpPr>
          <p:nvPr/>
        </p:nvSpPr>
        <p:spPr bwMode="auto">
          <a:xfrm>
            <a:off x="543496" y="1129308"/>
            <a:ext cx="8333348" cy="3785652"/>
          </a:xfrm>
          <a:prstGeom prst="rect">
            <a:avLst/>
          </a:prstGeom>
          <a:noFill/>
          <a:ln w="9525">
            <a:noFill/>
            <a:miter lim="800000"/>
            <a:headEnd/>
            <a:tailEnd/>
          </a:ln>
        </p:spPr>
        <p:txBody>
          <a:bodyPr wrap="square">
            <a:spAutoFit/>
          </a:bodyPr>
          <a:lstStyle/>
          <a:p>
            <a:r>
              <a:rPr lang="en-US" sz="1600" dirty="0" err="1">
                <a:latin typeface="TT Commons Light" panose="02000506030000020003" pitchFamily="50" charset="0"/>
              </a:rPr>
              <a:t>Tranexamic</a:t>
            </a:r>
            <a:r>
              <a:rPr lang="en-US" sz="1600" dirty="0">
                <a:latin typeface="TT Commons Light" panose="02000506030000020003" pitchFamily="50" charset="0"/>
              </a:rPr>
              <a:t> acid is a proven option to combat skin pigmentation. In a nutshell:</a:t>
            </a:r>
          </a:p>
          <a:p>
            <a:endParaRPr lang="en-US" sz="1600" dirty="0">
              <a:latin typeface="TT Commons Light" panose="02000506030000020003" pitchFamily="50" charset="0"/>
            </a:endParaRPr>
          </a:p>
          <a:p>
            <a:r>
              <a:rPr lang="en-US" sz="1600" b="1" dirty="0">
                <a:latin typeface="TT Commons Light" panose="02000506030000020003" pitchFamily="50" charset="0"/>
              </a:rPr>
              <a:t>Regulates the activity of melanocytes</a:t>
            </a:r>
            <a:r>
              <a:rPr lang="en-US" sz="1600" dirty="0">
                <a:latin typeface="TT Commons Light" panose="02000506030000020003" pitchFamily="50" charset="0"/>
              </a:rPr>
              <a:t>, the cells responsible for melanin production: By modulating the cellular mechanisms involved in excessive melanin production, </a:t>
            </a:r>
            <a:r>
              <a:rPr lang="en-US" sz="1600" dirty="0" err="1">
                <a:latin typeface="TT Commons Light" panose="02000506030000020003" pitchFamily="50" charset="0"/>
              </a:rPr>
              <a:t>tranexamic</a:t>
            </a:r>
            <a:r>
              <a:rPr lang="en-US" sz="1600" dirty="0">
                <a:latin typeface="TT Commons Light" panose="02000506030000020003" pitchFamily="50" charset="0"/>
              </a:rPr>
              <a:t> acid helps prevent and reduce the formation of spots.</a:t>
            </a:r>
          </a:p>
          <a:p>
            <a:endParaRPr lang="en-US" sz="1600" dirty="0">
              <a:latin typeface="TT Commons Light" panose="02000506030000020003" pitchFamily="50" charset="0"/>
            </a:endParaRPr>
          </a:p>
          <a:p>
            <a:r>
              <a:rPr lang="en-US" sz="1600" b="1" dirty="0">
                <a:latin typeface="TT Commons Light" panose="02000506030000020003" pitchFamily="50" charset="0"/>
              </a:rPr>
              <a:t>Intervenes in the inflammatory process associated with skin pigmentation</a:t>
            </a:r>
            <a:r>
              <a:rPr lang="en-US" sz="1600" dirty="0">
                <a:latin typeface="TT Commons Light" panose="02000506030000020003" pitchFamily="50" charset="0"/>
              </a:rPr>
              <a:t>: Chronic inflammation can trigger melanocyte activation and excessive melanin production, which contributes to the development of skin blemishes. By inhibiting this inflammatory process, </a:t>
            </a:r>
            <a:r>
              <a:rPr lang="en-US" sz="1600" dirty="0" err="1">
                <a:latin typeface="TT Commons Light" panose="02000506030000020003" pitchFamily="50" charset="0"/>
              </a:rPr>
              <a:t>tranexamic</a:t>
            </a:r>
            <a:r>
              <a:rPr lang="en-US" sz="1600" dirty="0">
                <a:latin typeface="TT Commons Light" panose="02000506030000020003" pitchFamily="50" charset="0"/>
              </a:rPr>
              <a:t> acid reduces the formation and intensity of spots, especially after external aggressions or skin lesions such as acne.</a:t>
            </a:r>
          </a:p>
          <a:p>
            <a:endParaRPr lang="en-US" sz="1600" dirty="0">
              <a:latin typeface="TT Commons Light" panose="02000506030000020003" pitchFamily="50" charset="0"/>
            </a:endParaRPr>
          </a:p>
          <a:p>
            <a:r>
              <a:rPr lang="en-US" sz="1600" b="1" dirty="0">
                <a:latin typeface="TT Commons Light" panose="02000506030000020003" pitchFamily="50" charset="0"/>
              </a:rPr>
              <a:t>Effects on skin </a:t>
            </a:r>
            <a:r>
              <a:rPr lang="en-US" sz="1600" b="1" dirty="0" err="1">
                <a:latin typeface="TT Commons Light" panose="02000506030000020003" pitchFamily="50" charset="0"/>
              </a:rPr>
              <a:t>vascularisation</a:t>
            </a:r>
            <a:r>
              <a:rPr lang="en-US" sz="1600" dirty="0">
                <a:latin typeface="TT Commons Light" panose="02000506030000020003" pitchFamily="50" charset="0"/>
              </a:rPr>
              <a:t>: </a:t>
            </a:r>
            <a:r>
              <a:rPr lang="en-US" sz="1600" dirty="0" err="1">
                <a:latin typeface="TT Commons Light" panose="02000506030000020003" pitchFamily="50" charset="0"/>
              </a:rPr>
              <a:t>Melasma</a:t>
            </a:r>
            <a:r>
              <a:rPr lang="en-US" sz="1600" dirty="0">
                <a:latin typeface="TT Commons Light" panose="02000506030000020003" pitchFamily="50" charset="0"/>
              </a:rPr>
              <a:t> and other forms of hyperpigmentation are often associated with increased local </a:t>
            </a:r>
            <a:r>
              <a:rPr lang="en-US" sz="1600" dirty="0" err="1">
                <a:latin typeface="TT Commons Light" panose="02000506030000020003" pitchFamily="50" charset="0"/>
              </a:rPr>
              <a:t>vascularisation</a:t>
            </a:r>
            <a:r>
              <a:rPr lang="en-US" sz="1600" dirty="0">
                <a:latin typeface="TT Commons Light" panose="02000506030000020003" pitchFamily="50" charset="0"/>
              </a:rPr>
              <a:t>, which contributes to their persistence and resistance to treatment. By reducing this excessive </a:t>
            </a:r>
            <a:r>
              <a:rPr lang="en-US" sz="1600" dirty="0" err="1">
                <a:latin typeface="TT Commons Light" panose="02000506030000020003" pitchFamily="50" charset="0"/>
              </a:rPr>
              <a:t>vascularisation</a:t>
            </a:r>
            <a:r>
              <a:rPr lang="en-US" sz="1600" dirty="0">
                <a:latin typeface="TT Commons Light" panose="02000506030000020003" pitchFamily="50" charset="0"/>
              </a:rPr>
              <a:t>, </a:t>
            </a:r>
            <a:r>
              <a:rPr lang="en-US" sz="1600" dirty="0" err="1">
                <a:latin typeface="TT Commons Light" panose="02000506030000020003" pitchFamily="50" charset="0"/>
              </a:rPr>
              <a:t>tranexamic</a:t>
            </a:r>
            <a:r>
              <a:rPr lang="en-US" sz="1600" dirty="0">
                <a:latin typeface="TT Commons Light" panose="02000506030000020003" pitchFamily="50" charset="0"/>
              </a:rPr>
              <a:t> acid helps to improve the appearance of spots and prevent their recurrence.</a:t>
            </a:r>
          </a:p>
        </p:txBody>
      </p:sp>
    </p:spTree>
    <p:extLst>
      <p:ext uri="{BB962C8B-B14F-4D97-AF65-F5344CB8AC3E}">
        <p14:creationId xmlns:p14="http://schemas.microsoft.com/office/powerpoint/2010/main" val="99182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774845" cy="424732"/>
          </a:xfrm>
        </p:spPr>
        <p:txBody>
          <a:bodyPr/>
          <a:lstStyle/>
          <a:p>
            <a:r>
              <a:rPr lang="en-US" sz="2400" spc="300" dirty="0" err="1"/>
              <a:t>NIACINAMIDe</a:t>
            </a:r>
            <a:endParaRPr lang="es-ES" sz="2400" spc="300" dirty="0"/>
          </a:p>
        </p:txBody>
      </p:sp>
      <p:sp>
        <p:nvSpPr>
          <p:cNvPr id="2" name="Rectángulo 1"/>
          <p:cNvSpPr/>
          <p:nvPr/>
        </p:nvSpPr>
        <p:spPr>
          <a:xfrm>
            <a:off x="698500" y="1236059"/>
            <a:ext cx="8341940" cy="3293209"/>
          </a:xfrm>
          <a:prstGeom prst="rect">
            <a:avLst/>
          </a:prstGeom>
        </p:spPr>
        <p:txBody>
          <a:bodyPr wrap="square">
            <a:spAutoFit/>
          </a:bodyPr>
          <a:lstStyle/>
          <a:p>
            <a:r>
              <a:rPr lang="en-US" sz="1600" dirty="0" err="1">
                <a:latin typeface="TT Commons Light" panose="02000506030000020003" pitchFamily="50" charset="0"/>
              </a:rPr>
              <a:t>Niacinamide</a:t>
            </a:r>
            <a:r>
              <a:rPr lang="en-US" sz="1600" dirty="0">
                <a:latin typeface="TT Commons Light" panose="02000506030000020003" pitchFamily="50" charset="0"/>
              </a:rPr>
              <a:t>, also known as vitamin B3, is an active ingredient with numerous benefits, including its depigmenting properties. Its mechanism of action involves several key processes in the skin:</a:t>
            </a:r>
          </a:p>
          <a:p>
            <a:endParaRPr lang="en-US" sz="1600" dirty="0">
              <a:latin typeface="TT Commons Light" panose="02000506030000020003" pitchFamily="50" charset="0"/>
            </a:endParaRPr>
          </a:p>
          <a:p>
            <a:r>
              <a:rPr lang="en-US" sz="1600" dirty="0">
                <a:latin typeface="TT Commons Light" panose="02000506030000020003" pitchFamily="50" charset="0"/>
              </a:rPr>
              <a:t>1. </a:t>
            </a:r>
            <a:r>
              <a:rPr lang="en-US" sz="1600" b="1" dirty="0">
                <a:latin typeface="TT Commons Light" panose="02000506030000020003" pitchFamily="50" charset="0"/>
              </a:rPr>
              <a:t>inhibition of Melanin Transfer</a:t>
            </a:r>
            <a:r>
              <a:rPr lang="en-US" sz="1600" dirty="0">
                <a:latin typeface="TT Commons Light" panose="02000506030000020003" pitchFamily="50" charset="0"/>
              </a:rPr>
              <a:t>: </a:t>
            </a:r>
            <a:r>
              <a:rPr lang="en-US" sz="1600" dirty="0" err="1">
                <a:latin typeface="TT Commons Light" panose="02000506030000020003" pitchFamily="50" charset="0"/>
              </a:rPr>
              <a:t>niacinamide</a:t>
            </a:r>
            <a:r>
              <a:rPr lang="en-US" sz="1600" dirty="0">
                <a:latin typeface="TT Commons Light" panose="02000506030000020003" pitchFamily="50" charset="0"/>
              </a:rPr>
              <a:t> inhibits the transfer of melanin from melanocytes to keratinocytes, resulting in reduced skin pigmentation and fading of dark spots.</a:t>
            </a:r>
          </a:p>
          <a:p>
            <a:endParaRPr lang="en-US" sz="1600" dirty="0">
              <a:latin typeface="TT Commons Light" panose="02000506030000020003" pitchFamily="50" charset="0"/>
            </a:endParaRPr>
          </a:p>
          <a:p>
            <a:r>
              <a:rPr lang="en-US" sz="1600" dirty="0">
                <a:latin typeface="TT Commons Light" panose="02000506030000020003" pitchFamily="50" charset="0"/>
              </a:rPr>
              <a:t>2. </a:t>
            </a:r>
            <a:r>
              <a:rPr lang="en-US" sz="1600" b="1" dirty="0">
                <a:latin typeface="TT Commons Light" panose="02000506030000020003" pitchFamily="50" charset="0"/>
              </a:rPr>
              <a:t>Blocking Melanosome Transfer</a:t>
            </a:r>
            <a:r>
              <a:rPr lang="en-US" sz="1600" dirty="0">
                <a:latin typeface="TT Commons Light" panose="02000506030000020003" pitchFamily="50" charset="0"/>
              </a:rPr>
              <a:t>: In addition, </a:t>
            </a:r>
            <a:r>
              <a:rPr lang="en-US" sz="1600" dirty="0" err="1">
                <a:latin typeface="TT Commons Light" panose="02000506030000020003" pitchFamily="50" charset="0"/>
              </a:rPr>
              <a:t>niacinamide</a:t>
            </a:r>
            <a:r>
              <a:rPr lang="en-US" sz="1600" dirty="0">
                <a:latin typeface="TT Commons Light" panose="02000506030000020003" pitchFamily="50" charset="0"/>
              </a:rPr>
              <a:t> interferes with the transfer of melanosomes (melanin-containing organelles) from melanocytes to keratinocytes, which helps prevent the formation of new pigment spots.</a:t>
            </a:r>
          </a:p>
          <a:p>
            <a:endParaRPr lang="en-US" sz="1600" dirty="0">
              <a:latin typeface="TT Commons Light" panose="02000506030000020003" pitchFamily="50" charset="0"/>
            </a:endParaRPr>
          </a:p>
          <a:p>
            <a:r>
              <a:rPr lang="en-US" sz="1600" dirty="0">
                <a:latin typeface="TT Commons Light" panose="02000506030000020003" pitchFamily="50" charset="0"/>
              </a:rPr>
              <a:t>3. </a:t>
            </a:r>
            <a:r>
              <a:rPr lang="en-US" sz="1600" b="1" dirty="0">
                <a:latin typeface="TT Commons Light" panose="02000506030000020003" pitchFamily="50" charset="0"/>
              </a:rPr>
              <a:t>Reduction of Post-inflammatory Hyperpigmentation</a:t>
            </a:r>
            <a:r>
              <a:rPr lang="en-US" sz="1600" dirty="0">
                <a:latin typeface="TT Commons Light" panose="02000506030000020003" pitchFamily="50" charset="0"/>
              </a:rPr>
              <a:t>: </a:t>
            </a:r>
            <a:r>
              <a:rPr lang="en-US" sz="1600" dirty="0" err="1">
                <a:latin typeface="TT Commons Light" panose="02000506030000020003" pitchFamily="50" charset="0"/>
              </a:rPr>
              <a:t>Niacinamide</a:t>
            </a:r>
            <a:r>
              <a:rPr lang="en-US" sz="1600" dirty="0">
                <a:latin typeface="TT Commons Light" panose="02000506030000020003" pitchFamily="50" charset="0"/>
              </a:rPr>
              <a:t> can also reduce post-inflammatory hyperpigmentation by helping to inhibit the inflammatory response and excessive melanin production during the healing process.</a:t>
            </a:r>
          </a:p>
        </p:txBody>
      </p:sp>
    </p:spTree>
    <p:extLst>
      <p:ext uri="{BB962C8B-B14F-4D97-AF65-F5344CB8AC3E}">
        <p14:creationId xmlns:p14="http://schemas.microsoft.com/office/powerpoint/2010/main" val="265689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774845" cy="424732"/>
          </a:xfrm>
        </p:spPr>
        <p:txBody>
          <a:bodyPr/>
          <a:lstStyle/>
          <a:p>
            <a:r>
              <a:rPr lang="en-US" sz="2400" spc="300" dirty="0"/>
              <a:t>NIACINAMIDE</a:t>
            </a:r>
            <a:endParaRPr lang="es-ES" sz="2400" spc="300" dirty="0"/>
          </a:p>
        </p:txBody>
      </p:sp>
      <p:sp>
        <p:nvSpPr>
          <p:cNvPr id="2" name="Rectángulo 1"/>
          <p:cNvSpPr/>
          <p:nvPr/>
        </p:nvSpPr>
        <p:spPr>
          <a:xfrm>
            <a:off x="3711848" y="1561357"/>
            <a:ext cx="5112568" cy="3293209"/>
          </a:xfrm>
          <a:prstGeom prst="rect">
            <a:avLst/>
          </a:prstGeom>
        </p:spPr>
        <p:txBody>
          <a:bodyPr wrap="square">
            <a:spAutoFit/>
          </a:bodyPr>
          <a:lstStyle/>
          <a:p>
            <a:pPr algn="just"/>
            <a:r>
              <a:rPr lang="en-US" sz="1600" b="1" dirty="0">
                <a:latin typeface="TT Commons Light" panose="02000506030000020003" pitchFamily="50" charset="0"/>
              </a:rPr>
              <a:t>Depigmenting Benefits:</a:t>
            </a:r>
          </a:p>
          <a:p>
            <a:pPr algn="just"/>
            <a:endParaRPr lang="en-US" sz="1600" b="1" dirty="0">
              <a:latin typeface="TT Commons Light" panose="02000506030000020003" pitchFamily="50" charset="0"/>
            </a:endParaRPr>
          </a:p>
          <a:p>
            <a:pPr algn="just"/>
            <a:r>
              <a:rPr lang="en-US" sz="1600" b="1" dirty="0">
                <a:latin typeface="TT Commons Light" panose="02000506030000020003" pitchFamily="50" charset="0"/>
              </a:rPr>
              <a:t>Dark Spot Reduction: </a:t>
            </a:r>
            <a:r>
              <a:rPr lang="en-US" sz="1600" dirty="0">
                <a:latin typeface="TT Commons Light" panose="02000506030000020003" pitchFamily="50" charset="0"/>
              </a:rPr>
              <a:t>Helps reduce the appearance of dark spots, including those caused by sun exposure, ageing and acne.</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Skin Tone Evenness: </a:t>
            </a:r>
            <a:r>
              <a:rPr lang="en-US" sz="1600" dirty="0">
                <a:latin typeface="TT Commons Light" panose="02000506030000020003" pitchFamily="50" charset="0"/>
              </a:rPr>
              <a:t>Promotes a more even and radiant skin tone.</a:t>
            </a:r>
          </a:p>
          <a:p>
            <a:pPr algn="just"/>
            <a:endParaRPr lang="en-US" sz="1600" b="1" dirty="0">
              <a:latin typeface="TT Commons Light" panose="02000506030000020003" pitchFamily="50" charset="0"/>
            </a:endParaRPr>
          </a:p>
          <a:p>
            <a:pPr algn="just"/>
            <a:r>
              <a:rPr lang="en-US" sz="1600" b="1" dirty="0">
                <a:latin typeface="TT Commons Light" panose="02000506030000020003" pitchFamily="50" charset="0"/>
              </a:rPr>
              <a:t>Compatibility with All Skin Types</a:t>
            </a:r>
            <a:r>
              <a:rPr lang="en-US" sz="1600" dirty="0">
                <a:latin typeface="TT Commons Light" panose="02000506030000020003" pitchFamily="50" charset="0"/>
              </a:rPr>
              <a:t>: </a:t>
            </a:r>
            <a:r>
              <a:rPr lang="en-US" sz="1600" dirty="0" err="1">
                <a:latin typeface="TT Commons Light" panose="02000506030000020003" pitchFamily="50" charset="0"/>
              </a:rPr>
              <a:t>Niacinamide</a:t>
            </a:r>
            <a:r>
              <a:rPr lang="en-US" sz="1600" dirty="0">
                <a:latin typeface="TT Commons Light" panose="02000506030000020003" pitchFamily="50" charset="0"/>
              </a:rPr>
              <a:t> is known to be a mild and well-tolerated ingredient, making it suitable for all skin types, including sensitive skin. In addition, its sebum-regulating action makes it an ideal choice for oily skin.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44" y="2209429"/>
            <a:ext cx="2094412" cy="1745343"/>
          </a:xfrm>
          <a:prstGeom prst="rect">
            <a:avLst/>
          </a:prstGeom>
        </p:spPr>
      </p:pic>
    </p:spTree>
    <p:extLst>
      <p:ext uri="{BB962C8B-B14F-4D97-AF65-F5344CB8AC3E}">
        <p14:creationId xmlns:p14="http://schemas.microsoft.com/office/powerpoint/2010/main" val="346051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1522596" cy="424732"/>
          </a:xfrm>
        </p:spPr>
        <p:txBody>
          <a:bodyPr/>
          <a:lstStyle/>
          <a:p>
            <a:r>
              <a:rPr lang="es-ES" sz="2400" spc="300" dirty="0"/>
              <a:t>KOJIC ACID</a:t>
            </a:r>
          </a:p>
        </p:txBody>
      </p:sp>
      <p:sp>
        <p:nvSpPr>
          <p:cNvPr id="12" name="10 CuadroTexto"/>
          <p:cNvSpPr txBox="1">
            <a:spLocks noChangeArrowheads="1"/>
          </p:cNvSpPr>
          <p:nvPr/>
        </p:nvSpPr>
        <p:spPr bwMode="auto">
          <a:xfrm>
            <a:off x="543496" y="1129309"/>
            <a:ext cx="8333348" cy="584775"/>
          </a:xfrm>
          <a:prstGeom prst="rect">
            <a:avLst/>
          </a:prstGeom>
          <a:noFill/>
          <a:ln w="9525">
            <a:noFill/>
            <a:miter lim="800000"/>
            <a:headEnd/>
            <a:tailEnd/>
          </a:ln>
        </p:spPr>
        <p:txBody>
          <a:bodyPr wrap="square">
            <a:spAutoFit/>
          </a:bodyPr>
          <a:lstStyle/>
          <a:p>
            <a:r>
              <a:rPr lang="en-US" sz="1600" dirty="0" err="1">
                <a:latin typeface="TT Commons Light" panose="02000506030000020003" pitchFamily="50" charset="0"/>
              </a:rPr>
              <a:t>Kojic</a:t>
            </a:r>
            <a:r>
              <a:rPr lang="en-US" sz="1600" dirty="0">
                <a:latin typeface="TT Commons Light" panose="02000506030000020003" pitchFamily="50" charset="0"/>
              </a:rPr>
              <a:t> acid is a natural compound extracted from the Aspergillus </a:t>
            </a:r>
            <a:r>
              <a:rPr lang="en-US" sz="1600" dirty="0" err="1">
                <a:latin typeface="TT Commons Light" panose="02000506030000020003" pitchFamily="50" charset="0"/>
              </a:rPr>
              <a:t>oryzae</a:t>
            </a:r>
            <a:r>
              <a:rPr lang="en-US" sz="1600" dirty="0">
                <a:latin typeface="TT Commons Light" panose="02000506030000020003" pitchFamily="50" charset="0"/>
              </a:rPr>
              <a:t> fungus, renowned for its depigmenting function</a:t>
            </a:r>
          </a:p>
        </p:txBody>
      </p:sp>
      <p:sp>
        <p:nvSpPr>
          <p:cNvPr id="2" name="Rectángulo 1"/>
          <p:cNvSpPr/>
          <p:nvPr/>
        </p:nvSpPr>
        <p:spPr>
          <a:xfrm>
            <a:off x="2562461" y="2196220"/>
            <a:ext cx="6336844" cy="1077218"/>
          </a:xfrm>
          <a:prstGeom prst="rect">
            <a:avLst/>
          </a:prstGeom>
        </p:spPr>
        <p:txBody>
          <a:bodyPr wrap="square">
            <a:spAutoFit/>
          </a:bodyPr>
          <a:lstStyle/>
          <a:p>
            <a:r>
              <a:rPr lang="en-US" sz="1600" dirty="0">
                <a:latin typeface="TT Commons Light" panose="02000506030000020003" pitchFamily="50" charset="0"/>
              </a:rPr>
              <a:t>This quality stems from its ability to </a:t>
            </a:r>
            <a:r>
              <a:rPr lang="en-US" sz="1600" b="1" dirty="0">
                <a:latin typeface="TT Commons Light" panose="02000506030000020003" pitchFamily="50" charset="0"/>
              </a:rPr>
              <a:t>inhibit the enzyme </a:t>
            </a:r>
            <a:r>
              <a:rPr lang="en-US" sz="1600" b="1" dirty="0" err="1">
                <a:latin typeface="TT Commons Light" panose="02000506030000020003" pitchFamily="50" charset="0"/>
              </a:rPr>
              <a:t>tyrosinase</a:t>
            </a:r>
            <a:r>
              <a:rPr lang="en-US" sz="1600" dirty="0">
                <a:latin typeface="TT Commons Light" panose="02000506030000020003" pitchFamily="50" charset="0"/>
              </a:rPr>
              <a:t>, which plays a crucial role in melanin production during </a:t>
            </a:r>
            <a:r>
              <a:rPr lang="en-US" sz="1600" dirty="0" err="1">
                <a:latin typeface="TT Commons Light" panose="02000506030000020003" pitchFamily="50" charset="0"/>
              </a:rPr>
              <a:t>melanogenesis</a:t>
            </a:r>
            <a:r>
              <a:rPr lang="en-US" sz="1600" dirty="0">
                <a:latin typeface="TT Commons Light" panose="02000506030000020003" pitchFamily="50" charset="0"/>
              </a:rPr>
              <a:t>. By interfering with this process, </a:t>
            </a:r>
            <a:r>
              <a:rPr lang="en-US" sz="1600" dirty="0" err="1">
                <a:latin typeface="TT Commons Light" panose="02000506030000020003" pitchFamily="50" charset="0"/>
              </a:rPr>
              <a:t>kojic</a:t>
            </a:r>
            <a:r>
              <a:rPr lang="en-US" sz="1600" dirty="0">
                <a:latin typeface="TT Commons Light" panose="02000506030000020003" pitchFamily="50" charset="0"/>
              </a:rPr>
              <a:t> acid helps reduce melanin synthesis, resulting in </a:t>
            </a:r>
            <a:r>
              <a:rPr lang="en-US" sz="1600" b="1" dirty="0">
                <a:latin typeface="TT Commons Light" panose="02000506030000020003" pitchFamily="50" charset="0"/>
              </a:rPr>
              <a:t>decreased skin pigmentation </a:t>
            </a:r>
            <a:r>
              <a:rPr lang="en-US" sz="1600" dirty="0">
                <a:latin typeface="TT Commons Light" panose="02000506030000020003" pitchFamily="50" charset="0"/>
              </a:rPr>
              <a:t>and a more uniform appearance.</a:t>
            </a:r>
          </a:p>
        </p:txBody>
      </p:sp>
      <p:sp>
        <p:nvSpPr>
          <p:cNvPr id="5" name="Rectángulo 4"/>
          <p:cNvSpPr/>
          <p:nvPr/>
        </p:nvSpPr>
        <p:spPr>
          <a:xfrm>
            <a:off x="717774" y="3813781"/>
            <a:ext cx="8746740" cy="1077218"/>
          </a:xfrm>
          <a:prstGeom prst="rect">
            <a:avLst/>
          </a:prstGeom>
        </p:spPr>
        <p:txBody>
          <a:bodyPr wrap="square">
            <a:spAutoFit/>
          </a:bodyPr>
          <a:lstStyle/>
          <a:p>
            <a:r>
              <a:rPr lang="en-US" sz="1600" dirty="0">
                <a:latin typeface="TT Commons Light" panose="02000506030000020003" pitchFamily="50" charset="0"/>
              </a:rPr>
              <a:t>In addition to its depigmenting effect, </a:t>
            </a:r>
            <a:r>
              <a:rPr lang="en-US" sz="1600" dirty="0" err="1">
                <a:latin typeface="TT Commons Light" panose="02000506030000020003" pitchFamily="50" charset="0"/>
              </a:rPr>
              <a:t>kojic</a:t>
            </a:r>
            <a:r>
              <a:rPr lang="en-US" sz="1600" dirty="0">
                <a:latin typeface="TT Commons Light" panose="02000506030000020003" pitchFamily="50" charset="0"/>
              </a:rPr>
              <a:t> acid also exhibits antimicrobial properties. This antimicrobial action makes it a valuable ingredient in skincare products, as it not only helps lighten the skin but also contributes to combating bacteria and other microorganisms that can cause issues such as acne or other skin conditions.</a:t>
            </a:r>
          </a:p>
        </p:txBody>
      </p:sp>
      <p:pic>
        <p:nvPicPr>
          <p:cNvPr id="7" name="Picture 2" descr="Resultado de imagen de kojic acid pubchem"/>
          <p:cNvPicPr>
            <a:picLocks noChangeAspect="1" noChangeArrowheads="1"/>
          </p:cNvPicPr>
          <p:nvPr/>
        </p:nvPicPr>
        <p:blipFill>
          <a:blip r:embed="rId2" cstate="print"/>
          <a:srcRect/>
          <a:stretch>
            <a:fillRect/>
          </a:stretch>
        </p:blipFill>
        <p:spPr bwMode="auto">
          <a:xfrm>
            <a:off x="820357" y="2265216"/>
            <a:ext cx="1718134" cy="1066428"/>
          </a:xfrm>
          <a:prstGeom prst="rect">
            <a:avLst/>
          </a:prstGeom>
          <a:noFill/>
        </p:spPr>
      </p:pic>
    </p:spTree>
    <p:extLst>
      <p:ext uri="{BB962C8B-B14F-4D97-AF65-F5344CB8AC3E}">
        <p14:creationId xmlns:p14="http://schemas.microsoft.com/office/powerpoint/2010/main" val="311675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2083455" cy="424732"/>
          </a:xfrm>
        </p:spPr>
        <p:txBody>
          <a:bodyPr/>
          <a:lstStyle/>
          <a:p>
            <a:r>
              <a:rPr lang="es-ES" sz="2400" spc="300" dirty="0"/>
              <a:t>Alfa </a:t>
            </a:r>
            <a:r>
              <a:rPr lang="es-ES" sz="2400" spc="300" dirty="0" err="1"/>
              <a:t>arbutine</a:t>
            </a:r>
            <a:endParaRPr lang="es-ES" sz="2400" spc="300" dirty="0"/>
          </a:p>
        </p:txBody>
      </p:sp>
      <p:sp>
        <p:nvSpPr>
          <p:cNvPr id="12" name="10 CuadroTexto"/>
          <p:cNvSpPr txBox="1">
            <a:spLocks noChangeArrowheads="1"/>
          </p:cNvSpPr>
          <p:nvPr/>
        </p:nvSpPr>
        <p:spPr bwMode="auto">
          <a:xfrm>
            <a:off x="543496" y="1129309"/>
            <a:ext cx="8333348" cy="830997"/>
          </a:xfrm>
          <a:prstGeom prst="rect">
            <a:avLst/>
          </a:prstGeom>
          <a:noFill/>
          <a:ln w="9525">
            <a:noFill/>
            <a:miter lim="800000"/>
            <a:headEnd/>
            <a:tailEnd/>
          </a:ln>
        </p:spPr>
        <p:txBody>
          <a:bodyPr wrap="square">
            <a:spAutoFit/>
          </a:bodyPr>
          <a:lstStyle/>
          <a:p>
            <a:r>
              <a:rPr lang="en-US" sz="1600" dirty="0" err="1">
                <a:latin typeface="TT Commons Light" panose="02000506030000020003" pitchFamily="50" charset="0"/>
              </a:rPr>
              <a:t>Arbutin</a:t>
            </a:r>
            <a:r>
              <a:rPr lang="en-US" sz="1600" dirty="0">
                <a:latin typeface="TT Commons Light" panose="02000506030000020003" pitchFamily="50" charset="0"/>
              </a:rPr>
              <a:t>, a hydroquinone derivative, is noted for its efficacy in the treatment of skin hyperpigmentation. Acting as an inhibitor of </a:t>
            </a:r>
            <a:r>
              <a:rPr lang="en-US" sz="1600" dirty="0" err="1">
                <a:latin typeface="TT Commons Light" panose="02000506030000020003" pitchFamily="50" charset="0"/>
              </a:rPr>
              <a:t>tyrosinase</a:t>
            </a:r>
            <a:r>
              <a:rPr lang="en-US" sz="1600" dirty="0">
                <a:latin typeface="TT Commons Light" panose="02000506030000020003" pitchFamily="50" charset="0"/>
              </a:rPr>
              <a:t>, the key enzyme in melanin synthesis, </a:t>
            </a:r>
            <a:r>
              <a:rPr lang="en-US" sz="1600" dirty="0" err="1">
                <a:latin typeface="TT Commons Light" panose="02000506030000020003" pitchFamily="50" charset="0"/>
              </a:rPr>
              <a:t>arbutin</a:t>
            </a:r>
            <a:r>
              <a:rPr lang="en-US" sz="1600" dirty="0">
                <a:latin typeface="TT Commons Light" panose="02000506030000020003" pitchFamily="50" charset="0"/>
              </a:rPr>
              <a:t> reduces the production of the pigment responsible for skin </a:t>
            </a:r>
            <a:r>
              <a:rPr lang="en-US" sz="1600" dirty="0" err="1">
                <a:latin typeface="TT Commons Light" panose="02000506030000020003" pitchFamily="50" charset="0"/>
              </a:rPr>
              <a:t>colour</a:t>
            </a:r>
            <a:r>
              <a:rPr lang="en-US" sz="1600" dirty="0">
                <a:latin typeface="TT Commons Light" panose="02000506030000020003" pitchFamily="50" charset="0"/>
              </a:rPr>
              <a:t>. </a:t>
            </a:r>
          </a:p>
        </p:txBody>
      </p:sp>
      <p:pic>
        <p:nvPicPr>
          <p:cNvPr id="8" name="12 Imagen" descr="Arbutin_structure.svg.png"/>
          <p:cNvPicPr>
            <a:picLocks noChangeAspect="1"/>
          </p:cNvPicPr>
          <p:nvPr/>
        </p:nvPicPr>
        <p:blipFill>
          <a:blip r:embed="rId2" cstate="print"/>
          <a:stretch>
            <a:fillRect/>
          </a:stretch>
        </p:blipFill>
        <p:spPr>
          <a:xfrm>
            <a:off x="577634" y="2137420"/>
            <a:ext cx="1756777" cy="1315790"/>
          </a:xfrm>
          <a:prstGeom prst="rect">
            <a:avLst/>
          </a:prstGeom>
        </p:spPr>
      </p:pic>
      <p:sp>
        <p:nvSpPr>
          <p:cNvPr id="2" name="Rectángulo 1"/>
          <p:cNvSpPr/>
          <p:nvPr/>
        </p:nvSpPr>
        <p:spPr>
          <a:xfrm>
            <a:off x="2703736" y="2379817"/>
            <a:ext cx="6336844" cy="830997"/>
          </a:xfrm>
          <a:prstGeom prst="rect">
            <a:avLst/>
          </a:prstGeom>
        </p:spPr>
        <p:txBody>
          <a:bodyPr wrap="square">
            <a:spAutoFit/>
          </a:bodyPr>
          <a:lstStyle/>
          <a:p>
            <a:r>
              <a:rPr lang="en-US" sz="1600" dirty="0">
                <a:latin typeface="TT Commons Light" panose="02000506030000020003" pitchFamily="50" charset="0"/>
              </a:rPr>
              <a:t>In addition to its depigmenting action, studies have shown that </a:t>
            </a:r>
            <a:r>
              <a:rPr lang="en-US" sz="1600" dirty="0" err="1">
                <a:latin typeface="TT Commons Light" panose="02000506030000020003" pitchFamily="50" charset="0"/>
              </a:rPr>
              <a:t>arbutin</a:t>
            </a:r>
            <a:r>
              <a:rPr lang="en-US" sz="1600" dirty="0">
                <a:latin typeface="TT Commons Light" panose="02000506030000020003" pitchFamily="50" charset="0"/>
              </a:rPr>
              <a:t> has </a:t>
            </a:r>
            <a:r>
              <a:rPr lang="en-US" sz="1600" b="1" dirty="0">
                <a:latin typeface="TT Commons Light" panose="02000506030000020003" pitchFamily="50" charset="0"/>
              </a:rPr>
              <a:t>anti-inflammatory properties</a:t>
            </a:r>
            <a:r>
              <a:rPr lang="en-US" sz="1600" dirty="0">
                <a:latin typeface="TT Commons Light" panose="02000506030000020003" pitchFamily="50" charset="0"/>
              </a:rPr>
              <a:t>, which contributes to its ability to block </a:t>
            </a:r>
            <a:r>
              <a:rPr lang="en-US" sz="1600" dirty="0" err="1">
                <a:latin typeface="TT Commons Light" panose="02000506030000020003" pitchFamily="50" charset="0"/>
              </a:rPr>
              <a:t>tyrosinase</a:t>
            </a:r>
            <a:r>
              <a:rPr lang="en-US" sz="1600" dirty="0">
                <a:latin typeface="TT Commons Light" panose="02000506030000020003" pitchFamily="50" charset="0"/>
              </a:rPr>
              <a:t> enzyme activity.</a:t>
            </a:r>
          </a:p>
        </p:txBody>
      </p:sp>
      <p:sp>
        <p:nvSpPr>
          <p:cNvPr id="5" name="Rectángulo 4"/>
          <p:cNvSpPr/>
          <p:nvPr/>
        </p:nvSpPr>
        <p:spPr>
          <a:xfrm>
            <a:off x="717774" y="3813782"/>
            <a:ext cx="8746740" cy="830997"/>
          </a:xfrm>
          <a:prstGeom prst="rect">
            <a:avLst/>
          </a:prstGeom>
        </p:spPr>
        <p:txBody>
          <a:bodyPr wrap="square">
            <a:spAutoFit/>
          </a:bodyPr>
          <a:lstStyle/>
          <a:p>
            <a:r>
              <a:rPr lang="en-US" sz="1600" dirty="0">
                <a:latin typeface="TT Commons Light" panose="02000506030000020003" pitchFamily="50" charset="0"/>
              </a:rPr>
              <a:t>Importantly, </a:t>
            </a:r>
            <a:r>
              <a:rPr lang="en-US" sz="1600" dirty="0" err="1">
                <a:latin typeface="TT Commons Light" panose="02000506030000020003" pitchFamily="50" charset="0"/>
              </a:rPr>
              <a:t>arbutin</a:t>
            </a:r>
            <a:r>
              <a:rPr lang="en-US" sz="1600" dirty="0">
                <a:latin typeface="TT Commons Light" panose="02000506030000020003" pitchFamily="50" charset="0"/>
              </a:rPr>
              <a:t> exists in two isomers, with the alpha form being the more stable. This isomer, preferred in skin lightening, is more effective at inhibiting </a:t>
            </a:r>
            <a:r>
              <a:rPr lang="en-US" sz="1600" dirty="0" err="1">
                <a:latin typeface="TT Commons Light" panose="02000506030000020003" pitchFamily="50" charset="0"/>
              </a:rPr>
              <a:t>tyrosinase</a:t>
            </a:r>
            <a:r>
              <a:rPr lang="en-US" sz="1600" dirty="0">
                <a:latin typeface="TT Commons Light" panose="02000506030000020003" pitchFamily="50" charset="0"/>
              </a:rPr>
              <a:t> and reducing melanin production than other depigmenting agents such as </a:t>
            </a:r>
            <a:r>
              <a:rPr lang="en-US" sz="1600" dirty="0" err="1">
                <a:latin typeface="TT Commons Light" panose="02000506030000020003" pitchFamily="50" charset="0"/>
              </a:rPr>
              <a:t>kojic</a:t>
            </a:r>
            <a:r>
              <a:rPr lang="en-US" sz="1600" dirty="0">
                <a:latin typeface="TT Commons Light" panose="02000506030000020003" pitchFamily="50" charset="0"/>
              </a:rPr>
              <a:t> acid and ascorbic acid. </a:t>
            </a:r>
          </a:p>
        </p:txBody>
      </p:sp>
    </p:spTree>
    <p:extLst>
      <p:ext uri="{BB962C8B-B14F-4D97-AF65-F5344CB8AC3E}">
        <p14:creationId xmlns:p14="http://schemas.microsoft.com/office/powerpoint/2010/main" val="396580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81264"/>
            <a:ext cx="2858603" cy="461537"/>
          </a:xfrm>
        </p:spPr>
        <p:txBody>
          <a:bodyPr/>
          <a:lstStyle/>
          <a:p>
            <a:r>
              <a:rPr lang="en-US" sz="2400" spc="300" dirty="0" err="1"/>
              <a:t>Glycyrrhiza</a:t>
            </a:r>
            <a:r>
              <a:rPr lang="en-US" dirty="0"/>
              <a:t> </a:t>
            </a:r>
            <a:r>
              <a:rPr lang="en-US" sz="2400" spc="300" dirty="0" err="1"/>
              <a:t>glabra</a:t>
            </a:r>
            <a:endParaRPr lang="es-ES" sz="2400" spc="300" dirty="0"/>
          </a:p>
        </p:txBody>
      </p:sp>
      <p:sp>
        <p:nvSpPr>
          <p:cNvPr id="2" name="Rectángulo 1"/>
          <p:cNvSpPr/>
          <p:nvPr/>
        </p:nvSpPr>
        <p:spPr>
          <a:xfrm>
            <a:off x="698500" y="1273325"/>
            <a:ext cx="8413948" cy="584775"/>
          </a:xfrm>
          <a:prstGeom prst="rect">
            <a:avLst/>
          </a:prstGeom>
        </p:spPr>
        <p:txBody>
          <a:bodyPr wrap="square">
            <a:spAutoFit/>
          </a:bodyPr>
          <a:lstStyle/>
          <a:p>
            <a:r>
              <a:rPr lang="en-US" sz="1600" dirty="0" err="1">
                <a:latin typeface="TT Commons Light" panose="02000506030000020003" pitchFamily="50" charset="0"/>
              </a:rPr>
              <a:t>Liquorice</a:t>
            </a:r>
            <a:r>
              <a:rPr lang="en-US" sz="1600" dirty="0">
                <a:latin typeface="TT Commons Light" panose="02000506030000020003" pitchFamily="50" charset="0"/>
              </a:rPr>
              <a:t> extract, obtained from the root of the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a:latin typeface="TT Commons Light" panose="02000506030000020003" pitchFamily="50" charset="0"/>
              </a:rPr>
              <a:t>glabra</a:t>
            </a:r>
            <a:r>
              <a:rPr lang="en-US" sz="1600" dirty="0">
                <a:latin typeface="TT Commons Light" panose="02000506030000020003" pitchFamily="50" charset="0"/>
              </a:rPr>
              <a:t> plant, is </a:t>
            </a:r>
            <a:r>
              <a:rPr lang="en-US" sz="1600" dirty="0" err="1">
                <a:latin typeface="TT Commons Light" panose="02000506030000020003" pitchFamily="50" charset="0"/>
              </a:rPr>
              <a:t>recognised</a:t>
            </a:r>
            <a:r>
              <a:rPr lang="en-US" sz="1600" dirty="0">
                <a:latin typeface="TT Commons Light" panose="02000506030000020003" pitchFamily="50" charset="0"/>
              </a:rPr>
              <a:t> for its various skin benefits. </a:t>
            </a:r>
          </a:p>
        </p:txBody>
      </p:sp>
      <p:pic>
        <p:nvPicPr>
          <p:cNvPr id="6" name="Picture 2" descr="Resultado de imagen de regaliz"/>
          <p:cNvPicPr>
            <a:picLocks noChangeAspect="1" noChangeArrowheads="1"/>
          </p:cNvPicPr>
          <p:nvPr/>
        </p:nvPicPr>
        <p:blipFill>
          <a:blip r:embed="rId2" cstate="print"/>
          <a:srcRect/>
          <a:stretch>
            <a:fillRect/>
          </a:stretch>
        </p:blipFill>
        <p:spPr bwMode="auto">
          <a:xfrm rot="1632891">
            <a:off x="6676940" y="2163388"/>
            <a:ext cx="2362196" cy="1572337"/>
          </a:xfrm>
          <a:prstGeom prst="rect">
            <a:avLst/>
          </a:prstGeom>
          <a:noFill/>
        </p:spPr>
      </p:pic>
      <p:sp>
        <p:nvSpPr>
          <p:cNvPr id="8" name="Rectángulo 7"/>
          <p:cNvSpPr/>
          <p:nvPr/>
        </p:nvSpPr>
        <p:spPr>
          <a:xfrm>
            <a:off x="717582" y="2008240"/>
            <a:ext cx="5965676" cy="1815882"/>
          </a:xfrm>
          <a:prstGeom prst="rect">
            <a:avLst/>
          </a:prstGeom>
        </p:spPr>
        <p:txBody>
          <a:bodyPr wrap="square">
            <a:spAutoFit/>
          </a:bodyPr>
          <a:lstStyle/>
          <a:p>
            <a:r>
              <a:rPr lang="en-US" sz="1600" dirty="0">
                <a:latin typeface="TT Commons Light" panose="02000506030000020003" pitchFamily="50" charset="0"/>
              </a:rPr>
              <a:t>One of its most prominent components is </a:t>
            </a:r>
            <a:r>
              <a:rPr lang="en-US" sz="1600" b="1" dirty="0" err="1">
                <a:latin typeface="TT Commons Light" panose="02000506030000020003" pitchFamily="50" charset="0"/>
              </a:rPr>
              <a:t>glabridin</a:t>
            </a:r>
            <a:r>
              <a:rPr lang="en-US" sz="1600" dirty="0">
                <a:latin typeface="TT Commons Light" panose="02000506030000020003" pitchFamily="50" charset="0"/>
              </a:rPr>
              <a:t>, an oil-soluble compound derived from </a:t>
            </a:r>
            <a:r>
              <a:rPr lang="en-US" sz="1600" dirty="0" err="1">
                <a:latin typeface="TT Commons Light" panose="02000506030000020003" pitchFamily="50" charset="0"/>
              </a:rPr>
              <a:t>liquorice</a:t>
            </a:r>
            <a:r>
              <a:rPr lang="en-US" sz="1600" dirty="0">
                <a:latin typeface="TT Commons Light" panose="02000506030000020003" pitchFamily="50" charset="0"/>
              </a:rPr>
              <a:t> extract, which has been shown to be an </a:t>
            </a:r>
            <a:r>
              <a:rPr lang="en-US" sz="1600" b="1" dirty="0">
                <a:latin typeface="TT Commons Light" panose="02000506030000020003" pitchFamily="50" charset="0"/>
              </a:rPr>
              <a:t>effective </a:t>
            </a:r>
            <a:r>
              <a:rPr lang="en-US" sz="1600" b="1" dirty="0" err="1">
                <a:latin typeface="TT Commons Light" panose="02000506030000020003" pitchFamily="50" charset="0"/>
              </a:rPr>
              <a:t>tyrosinase</a:t>
            </a:r>
            <a:r>
              <a:rPr lang="en-US" sz="1600" b="1" dirty="0">
                <a:latin typeface="TT Commons Light" panose="02000506030000020003" pitchFamily="50" charset="0"/>
              </a:rPr>
              <a:t> inhibitor. </a:t>
            </a:r>
            <a:r>
              <a:rPr lang="en-US" sz="1600" dirty="0">
                <a:latin typeface="TT Commons Light" panose="02000506030000020003" pitchFamily="50" charset="0"/>
              </a:rPr>
              <a:t>This mechanism of action reduces melanin production in the skin, </a:t>
            </a:r>
          </a:p>
          <a:p>
            <a:endParaRPr lang="en-US" sz="1600" dirty="0">
              <a:latin typeface="TT Commons Light" panose="02000506030000020003" pitchFamily="50" charset="0"/>
            </a:endParaRPr>
          </a:p>
          <a:p>
            <a:r>
              <a:rPr lang="en-US" sz="1600" dirty="0">
                <a:latin typeface="TT Commons Light" panose="02000506030000020003" pitchFamily="50" charset="0"/>
              </a:rPr>
              <a:t>In addition, </a:t>
            </a:r>
            <a:r>
              <a:rPr lang="en-US" sz="1600" dirty="0" err="1">
                <a:latin typeface="TT Commons Light" panose="02000506030000020003" pitchFamily="50" charset="0"/>
              </a:rPr>
              <a:t>glabridin</a:t>
            </a:r>
            <a:r>
              <a:rPr lang="en-US" sz="1600" dirty="0">
                <a:latin typeface="TT Commons Light" panose="02000506030000020003" pitchFamily="50" charset="0"/>
              </a:rPr>
              <a:t> also exhibits </a:t>
            </a:r>
            <a:r>
              <a:rPr lang="en-US" sz="1600" b="1" dirty="0">
                <a:latin typeface="TT Commons Light" panose="02000506030000020003" pitchFamily="50" charset="0"/>
              </a:rPr>
              <a:t>anti-inflammatory properties, </a:t>
            </a:r>
            <a:r>
              <a:rPr lang="en-US" sz="1600" dirty="0">
                <a:latin typeface="TT Commons Light" panose="02000506030000020003" pitchFamily="50" charset="0"/>
              </a:rPr>
              <a:t>which can help soothe the skin and reduce irritation.</a:t>
            </a:r>
          </a:p>
        </p:txBody>
      </p:sp>
      <p:sp>
        <p:nvSpPr>
          <p:cNvPr id="9" name="Rectángulo 8"/>
          <p:cNvSpPr/>
          <p:nvPr/>
        </p:nvSpPr>
        <p:spPr>
          <a:xfrm>
            <a:off x="717582" y="3983500"/>
            <a:ext cx="8413948" cy="830997"/>
          </a:xfrm>
          <a:prstGeom prst="rect">
            <a:avLst/>
          </a:prstGeom>
        </p:spPr>
        <p:txBody>
          <a:bodyPr wrap="square">
            <a:spAutoFit/>
          </a:bodyPr>
          <a:lstStyle/>
          <a:p>
            <a:r>
              <a:rPr lang="en-US" sz="1600" dirty="0">
                <a:latin typeface="TT Commons Light" panose="02000506030000020003" pitchFamily="50" charset="0"/>
              </a:rPr>
              <a:t>Another important component of </a:t>
            </a:r>
            <a:r>
              <a:rPr lang="en-US" sz="1600" dirty="0" err="1">
                <a:latin typeface="TT Commons Light" panose="02000506030000020003" pitchFamily="50" charset="0"/>
              </a:rPr>
              <a:t>liquiritin</a:t>
            </a:r>
            <a:r>
              <a:rPr lang="en-US" sz="1600" dirty="0">
                <a:latin typeface="TT Commons Light" panose="02000506030000020003" pitchFamily="50" charset="0"/>
              </a:rPr>
              <a:t> extract is </a:t>
            </a:r>
            <a:r>
              <a:rPr lang="en-US" sz="1600" dirty="0" err="1">
                <a:latin typeface="TT Commons Light" panose="02000506030000020003" pitchFamily="50" charset="0"/>
              </a:rPr>
              <a:t>liquiritin</a:t>
            </a:r>
            <a:r>
              <a:rPr lang="en-US" sz="1600" dirty="0">
                <a:latin typeface="TT Commons Light" panose="02000506030000020003" pitchFamily="50" charset="0"/>
              </a:rPr>
              <a:t>, which has been shown to have significant benefits in the treatment of </a:t>
            </a:r>
            <a:r>
              <a:rPr lang="en-US" sz="1600" dirty="0" err="1">
                <a:latin typeface="TT Commons Light" panose="02000506030000020003" pitchFamily="50" charset="0"/>
              </a:rPr>
              <a:t>melasma</a:t>
            </a:r>
            <a:r>
              <a:rPr lang="en-US" sz="1600" dirty="0">
                <a:latin typeface="TT Commons Light" panose="02000506030000020003" pitchFamily="50" charset="0"/>
              </a:rPr>
              <a:t>. </a:t>
            </a:r>
            <a:r>
              <a:rPr lang="en-US" sz="1600" dirty="0" err="1">
                <a:latin typeface="TT Commons Light" panose="02000506030000020003" pitchFamily="50" charset="0"/>
              </a:rPr>
              <a:t>Liquiritin</a:t>
            </a:r>
            <a:r>
              <a:rPr lang="en-US" sz="1600" dirty="0">
                <a:latin typeface="TT Commons Light" panose="02000506030000020003" pitchFamily="50" charset="0"/>
              </a:rPr>
              <a:t> acts similarly to </a:t>
            </a:r>
            <a:r>
              <a:rPr lang="en-US" sz="1600" dirty="0" err="1">
                <a:latin typeface="TT Commons Light" panose="02000506030000020003" pitchFamily="50" charset="0"/>
              </a:rPr>
              <a:t>glabridin</a:t>
            </a:r>
            <a:r>
              <a:rPr lang="en-US" sz="1600" dirty="0">
                <a:latin typeface="TT Commons Light" panose="02000506030000020003" pitchFamily="50" charset="0"/>
              </a:rPr>
              <a:t> by inhibiting </a:t>
            </a:r>
            <a:r>
              <a:rPr lang="en-US" sz="1600" dirty="0" err="1">
                <a:latin typeface="TT Commons Light" panose="02000506030000020003" pitchFamily="50" charset="0"/>
              </a:rPr>
              <a:t>tyrosinase</a:t>
            </a:r>
            <a:r>
              <a:rPr lang="en-US" sz="1600" dirty="0">
                <a:latin typeface="TT Commons Light" panose="02000506030000020003" pitchFamily="50" charset="0"/>
              </a:rPr>
              <a:t> activity and reducing melanin production in the skin.</a:t>
            </a:r>
          </a:p>
        </p:txBody>
      </p:sp>
    </p:spTree>
    <p:extLst>
      <p:ext uri="{BB962C8B-B14F-4D97-AF65-F5344CB8AC3E}">
        <p14:creationId xmlns:p14="http://schemas.microsoft.com/office/powerpoint/2010/main" val="277971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698863" cy="424732"/>
          </a:xfrm>
        </p:spPr>
        <p:txBody>
          <a:bodyPr/>
          <a:lstStyle/>
          <a:p>
            <a:r>
              <a:rPr lang="en-US" sz="2400" spc="300" dirty="0"/>
              <a:t>Lactic acid</a:t>
            </a:r>
            <a:endParaRPr lang="es-ES" sz="2400" spc="300" dirty="0"/>
          </a:p>
        </p:txBody>
      </p:sp>
      <p:sp>
        <p:nvSpPr>
          <p:cNvPr id="2" name="Rectángulo 1"/>
          <p:cNvSpPr/>
          <p:nvPr/>
        </p:nvSpPr>
        <p:spPr>
          <a:xfrm>
            <a:off x="698500" y="1236059"/>
            <a:ext cx="8341940" cy="2800767"/>
          </a:xfrm>
          <a:prstGeom prst="rect">
            <a:avLst/>
          </a:prstGeom>
        </p:spPr>
        <p:txBody>
          <a:bodyPr wrap="square">
            <a:spAutoFit/>
          </a:bodyPr>
          <a:lstStyle/>
          <a:p>
            <a:r>
              <a:rPr lang="en-US" sz="1600" dirty="0">
                <a:latin typeface="TT Commons Light" panose="02000506030000020003" pitchFamily="50" charset="0"/>
              </a:rPr>
              <a:t>Lactic acid is an alpha </a:t>
            </a:r>
            <a:r>
              <a:rPr lang="en-US" sz="1600" dirty="0" err="1">
                <a:latin typeface="TT Commons Light" panose="02000506030000020003" pitchFamily="50" charset="0"/>
              </a:rPr>
              <a:t>hydroxy</a:t>
            </a:r>
            <a:r>
              <a:rPr lang="en-US" sz="1600" dirty="0">
                <a:latin typeface="TT Commons Light" panose="02000506030000020003" pitchFamily="50" charset="0"/>
              </a:rPr>
              <a:t> acid (AHA) with exfoliating and renewing properties. </a:t>
            </a:r>
          </a:p>
          <a:p>
            <a:endParaRPr lang="en-US" sz="1600" dirty="0">
              <a:latin typeface="TT Commons Light" panose="02000506030000020003" pitchFamily="50" charset="0"/>
            </a:endParaRPr>
          </a:p>
          <a:p>
            <a:pPr marL="285750" indent="-285750">
              <a:buFont typeface="Arial" panose="020B0604020202020204" pitchFamily="34" charset="0"/>
              <a:buChar char="•"/>
            </a:pPr>
            <a:r>
              <a:rPr lang="en-US" sz="1600" b="1" dirty="0">
                <a:latin typeface="TT Commons Light" panose="02000506030000020003" pitchFamily="50" charset="0"/>
              </a:rPr>
              <a:t>Inhibits </a:t>
            </a:r>
            <a:r>
              <a:rPr lang="en-US" sz="1600" b="1" dirty="0" err="1">
                <a:latin typeface="TT Commons Light" panose="02000506030000020003" pitchFamily="50" charset="0"/>
              </a:rPr>
              <a:t>tyrosinase</a:t>
            </a:r>
            <a:r>
              <a:rPr lang="en-US" sz="1600" b="1" dirty="0">
                <a:latin typeface="TT Commons Light" panose="02000506030000020003" pitchFamily="50" charset="0"/>
              </a:rPr>
              <a:t>. </a:t>
            </a:r>
            <a:r>
              <a:rPr lang="en-US" sz="1600" dirty="0">
                <a:latin typeface="TT Commons Light" panose="02000506030000020003" pitchFamily="50" charset="0"/>
              </a:rPr>
              <a:t>By reducing </a:t>
            </a:r>
            <a:r>
              <a:rPr lang="en-US" sz="1600" dirty="0" err="1">
                <a:latin typeface="TT Commons Light" panose="02000506030000020003" pitchFamily="50" charset="0"/>
              </a:rPr>
              <a:t>tyrosinase</a:t>
            </a:r>
            <a:r>
              <a:rPr lang="en-US" sz="1600" dirty="0">
                <a:latin typeface="TT Commons Light" panose="02000506030000020003" pitchFamily="50" charset="0"/>
              </a:rPr>
              <a:t> activity, lactic acid helps to decrease melanin production, which can lead to a reduction in hyperpigmentation and an improvement in skin tone.</a:t>
            </a:r>
          </a:p>
          <a:p>
            <a:pPr marL="285750" indent="-285750">
              <a:buFont typeface="Arial" panose="020B0604020202020204" pitchFamily="34" charset="0"/>
              <a:buChar char="•"/>
            </a:pPr>
            <a:endParaRPr lang="en-US" sz="1600" dirty="0">
              <a:latin typeface="TT Commons Light" panose="02000506030000020003" pitchFamily="50" charset="0"/>
            </a:endParaRPr>
          </a:p>
          <a:p>
            <a:pPr marL="285750" indent="-285750">
              <a:buFont typeface="Arial" panose="020B0604020202020204" pitchFamily="34" charset="0"/>
              <a:buChar char="•"/>
            </a:pPr>
            <a:r>
              <a:rPr lang="en-US" sz="1600" b="1" dirty="0">
                <a:latin typeface="TT Commons Light" panose="02000506030000020003" pitchFamily="50" charset="0"/>
              </a:rPr>
              <a:t>Exfoliates and promotes cell renewal</a:t>
            </a:r>
            <a:r>
              <a:rPr lang="en-US" sz="1600" dirty="0">
                <a:latin typeface="TT Commons Light" panose="02000506030000020003" pitchFamily="50" charset="0"/>
              </a:rPr>
              <a:t>: Lactic acid gently exfoliates the outer layer of the skin, removing dead skin cells and promoting cell renewal. This helps to rejuvenate the skin and reduce the appearance of dark spots and uneven pigmentation.</a:t>
            </a:r>
          </a:p>
          <a:p>
            <a:pPr marL="285750" indent="-285750">
              <a:buFont typeface="Arial" panose="020B0604020202020204" pitchFamily="34" charset="0"/>
              <a:buChar char="•"/>
            </a:pPr>
            <a:endParaRPr lang="en-US" sz="1600" dirty="0">
              <a:latin typeface="TT Commons Light" panose="02000506030000020003" pitchFamily="50" charset="0"/>
            </a:endParaRPr>
          </a:p>
          <a:p>
            <a:pPr marL="285750" indent="-285750">
              <a:buFont typeface="Arial" panose="020B0604020202020204" pitchFamily="34" charset="0"/>
              <a:buChar char="•"/>
            </a:pPr>
            <a:r>
              <a:rPr lang="en-US" sz="1600" b="1" dirty="0">
                <a:latin typeface="TT Commons Light" panose="02000506030000020003" pitchFamily="50" charset="0"/>
              </a:rPr>
              <a:t>Stimulates collagen production: </a:t>
            </a:r>
            <a:r>
              <a:rPr lang="en-US" sz="1600" dirty="0">
                <a:latin typeface="TT Commons Light" panose="02000506030000020003" pitchFamily="50" charset="0"/>
              </a:rPr>
              <a:t>In addition to exfoliating the skin, lactic acid stimulates the production of collagen, a structural protein important for skin firmness and elasticity. </a:t>
            </a:r>
          </a:p>
        </p:txBody>
      </p:sp>
    </p:spTree>
    <p:extLst>
      <p:ext uri="{BB962C8B-B14F-4D97-AF65-F5344CB8AC3E}">
        <p14:creationId xmlns:p14="http://schemas.microsoft.com/office/powerpoint/2010/main" val="123728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196161" cy="424732"/>
          </a:xfrm>
        </p:spPr>
        <p:txBody>
          <a:bodyPr/>
          <a:lstStyle/>
          <a:p>
            <a:r>
              <a:rPr lang="en-US" sz="2400" spc="300" dirty="0"/>
              <a:t>retinol</a:t>
            </a:r>
            <a:endParaRPr lang="es-ES" sz="2400" spc="300" dirty="0"/>
          </a:p>
        </p:txBody>
      </p:sp>
      <p:sp>
        <p:nvSpPr>
          <p:cNvPr id="5" name="Rectángulo 4"/>
          <p:cNvSpPr/>
          <p:nvPr/>
        </p:nvSpPr>
        <p:spPr>
          <a:xfrm>
            <a:off x="615504" y="1159711"/>
            <a:ext cx="8305178" cy="2800767"/>
          </a:xfrm>
          <a:prstGeom prst="rect">
            <a:avLst/>
          </a:prstGeom>
        </p:spPr>
        <p:txBody>
          <a:bodyPr wrap="square">
            <a:spAutoFit/>
          </a:bodyPr>
          <a:lstStyle/>
          <a:p>
            <a:pPr algn="just"/>
            <a:r>
              <a:rPr lang="es-ES" sz="1600" dirty="0" err="1">
                <a:latin typeface="TT Commons Light" panose="02000506030000020003" pitchFamily="50" charset="0"/>
              </a:rPr>
              <a:t>Retinol</a:t>
            </a:r>
            <a:r>
              <a:rPr lang="es-ES" sz="1600" dirty="0">
                <a:latin typeface="TT Commons Light" panose="02000506030000020003" pitchFamily="50" charset="0"/>
              </a:rPr>
              <a:t>, a </a:t>
            </a:r>
            <a:r>
              <a:rPr lang="es-ES" sz="1600" dirty="0" err="1">
                <a:latin typeface="TT Commons Light" panose="02000506030000020003" pitchFamily="50" charset="0"/>
              </a:rPr>
              <a:t>vitamin</a:t>
            </a:r>
            <a:r>
              <a:rPr lang="es-ES" sz="1600" dirty="0">
                <a:latin typeface="TT Commons Light" panose="02000506030000020003" pitchFamily="50" charset="0"/>
              </a:rPr>
              <a:t> A </a:t>
            </a:r>
            <a:r>
              <a:rPr lang="es-ES" sz="1600" dirty="0" err="1">
                <a:latin typeface="TT Commons Light" panose="02000506030000020003" pitchFamily="50" charset="0"/>
              </a:rPr>
              <a:t>derivative</a:t>
            </a:r>
            <a:r>
              <a:rPr lang="es-ES" sz="1600" dirty="0">
                <a:latin typeface="TT Commons Light" panose="02000506030000020003" pitchFamily="50" charset="0"/>
              </a:rPr>
              <a:t>, </a:t>
            </a:r>
            <a:r>
              <a:rPr lang="es-ES" sz="1600" dirty="0" err="1">
                <a:latin typeface="TT Commons Light" panose="02000506030000020003" pitchFamily="50" charset="0"/>
              </a:rPr>
              <a:t>plays</a:t>
            </a:r>
            <a:r>
              <a:rPr lang="es-ES" sz="1600" dirty="0">
                <a:latin typeface="TT Commons Light" panose="02000506030000020003" pitchFamily="50" charset="0"/>
              </a:rPr>
              <a:t> a crucial role in </a:t>
            </a:r>
            <a:r>
              <a:rPr lang="es-ES" sz="1600" dirty="0" err="1">
                <a:latin typeface="TT Commons Light" panose="02000506030000020003" pitchFamily="50" charset="0"/>
              </a:rPr>
              <a:t>depigmentation</a:t>
            </a:r>
            <a:r>
              <a:rPr lang="es-ES" sz="1600" dirty="0">
                <a:latin typeface="TT Commons Light" panose="02000506030000020003" pitchFamily="50" charset="0"/>
              </a:rPr>
              <a:t> </a:t>
            </a:r>
            <a:r>
              <a:rPr lang="es-ES" sz="1600" dirty="0" err="1">
                <a:latin typeface="TT Commons Light" panose="02000506030000020003" pitchFamily="50" charset="0"/>
              </a:rPr>
              <a:t>treatments</a:t>
            </a:r>
            <a:r>
              <a:rPr lang="es-ES" sz="1600" dirty="0">
                <a:latin typeface="TT Commons Light" panose="02000506030000020003" pitchFamily="50" charset="0"/>
              </a:rPr>
              <a:t>.</a:t>
            </a:r>
          </a:p>
          <a:p>
            <a:pPr algn="just"/>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err="1">
                <a:latin typeface="TT Commons Light" panose="02000506030000020003" pitchFamily="50" charset="0"/>
              </a:rPr>
              <a:t>It</a:t>
            </a:r>
            <a:r>
              <a:rPr lang="es-ES" sz="1600" b="1" dirty="0">
                <a:latin typeface="TT Commons Light" panose="02000506030000020003" pitchFamily="50" charset="0"/>
              </a:rPr>
              <a:t> </a:t>
            </a:r>
            <a:r>
              <a:rPr lang="es-ES" sz="1600" b="1" dirty="0" err="1">
                <a:latin typeface="TT Commons Light" panose="02000506030000020003" pitchFamily="50" charset="0"/>
              </a:rPr>
              <a:t>interferes</a:t>
            </a:r>
            <a:r>
              <a:rPr lang="es-ES" sz="1600" b="1" dirty="0">
                <a:latin typeface="TT Commons Light" panose="02000506030000020003" pitchFamily="50" charset="0"/>
              </a:rPr>
              <a:t> </a:t>
            </a:r>
            <a:r>
              <a:rPr lang="es-ES" sz="1600" b="1" dirty="0" err="1">
                <a:latin typeface="TT Commons Light" panose="02000506030000020003" pitchFamily="50" charset="0"/>
              </a:rPr>
              <a:t>with</a:t>
            </a:r>
            <a:r>
              <a:rPr lang="es-ES" sz="1600" b="1" dirty="0">
                <a:latin typeface="TT Commons Light" panose="02000506030000020003" pitchFamily="50" charset="0"/>
              </a:rPr>
              <a:t> </a:t>
            </a:r>
            <a:r>
              <a:rPr lang="es-ES" sz="1600" b="1" dirty="0" err="1">
                <a:latin typeface="TT Commons Light" panose="02000506030000020003" pitchFamily="50" charset="0"/>
              </a:rPr>
              <a:t>the</a:t>
            </a:r>
            <a:r>
              <a:rPr lang="es-ES" sz="1600" b="1" dirty="0">
                <a:latin typeface="TT Commons Light" panose="02000506030000020003" pitchFamily="50" charset="0"/>
              </a:rPr>
              <a:t> transfer of </a:t>
            </a:r>
            <a:r>
              <a:rPr lang="es-ES" sz="1600" b="1" dirty="0" err="1">
                <a:latin typeface="TT Commons Light" panose="02000506030000020003" pitchFamily="50" charset="0"/>
              </a:rPr>
              <a:t>melanosomes</a:t>
            </a:r>
            <a:r>
              <a:rPr lang="es-ES" sz="1600" dirty="0">
                <a:latin typeface="TT Commons Light" panose="02000506030000020003" pitchFamily="50" charset="0"/>
              </a:rPr>
              <a:t>: </a:t>
            </a:r>
            <a:r>
              <a:rPr lang="es-ES" sz="1600" dirty="0" err="1">
                <a:latin typeface="TT Commons Light" panose="02000506030000020003" pitchFamily="50" charset="0"/>
              </a:rPr>
              <a:t>it</a:t>
            </a:r>
            <a:r>
              <a:rPr lang="es-ES" sz="1600" dirty="0">
                <a:latin typeface="TT Commons Light" panose="02000506030000020003" pitchFamily="50" charset="0"/>
              </a:rPr>
              <a:t> reduces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accumulation</a:t>
            </a:r>
            <a:r>
              <a:rPr lang="es-ES" sz="1600" dirty="0">
                <a:latin typeface="TT Commons Light" panose="02000506030000020003" pitchFamily="50" charset="0"/>
              </a:rPr>
              <a:t> of </a:t>
            </a:r>
            <a:r>
              <a:rPr lang="es-ES" sz="1600" dirty="0" err="1">
                <a:latin typeface="TT Commons Light" panose="02000506030000020003" pitchFamily="50" charset="0"/>
              </a:rPr>
              <a:t>melanin</a:t>
            </a:r>
            <a:r>
              <a:rPr lang="es-ES" sz="1600" dirty="0">
                <a:latin typeface="TT Commons Light" panose="02000506030000020003" pitchFamily="50" charset="0"/>
              </a:rPr>
              <a:t> in </a:t>
            </a:r>
            <a:r>
              <a:rPr lang="es-ES" sz="1600" dirty="0" err="1">
                <a:latin typeface="TT Commons Light" panose="02000506030000020003" pitchFamily="50" charset="0"/>
              </a:rPr>
              <a:t>the</a:t>
            </a:r>
            <a:r>
              <a:rPr lang="es-ES" sz="1600" dirty="0">
                <a:latin typeface="TT Commons Light" panose="02000506030000020003" pitchFamily="50" charset="0"/>
              </a:rPr>
              <a:t> skin, </a:t>
            </a:r>
            <a:r>
              <a:rPr lang="es-ES" sz="1600" dirty="0" err="1">
                <a:latin typeface="TT Commons Light" panose="02000506030000020003" pitchFamily="50" charset="0"/>
              </a:rPr>
              <a:t>improving</a:t>
            </a:r>
            <a:r>
              <a:rPr lang="es-ES" sz="1600" dirty="0">
                <a:latin typeface="TT Commons Light" panose="02000506030000020003" pitchFamily="50" charset="0"/>
              </a:rPr>
              <a:t> </a:t>
            </a:r>
            <a:r>
              <a:rPr lang="es-ES" sz="1600" dirty="0" err="1">
                <a:latin typeface="TT Commons Light" panose="02000506030000020003" pitchFamily="50" charset="0"/>
              </a:rPr>
              <a:t>tone</a:t>
            </a:r>
            <a:r>
              <a:rPr lang="es-ES" sz="1600" dirty="0">
                <a:latin typeface="TT Commons Light" panose="02000506030000020003" pitchFamily="50" charset="0"/>
              </a:rPr>
              <a:t> and </a:t>
            </a:r>
            <a:r>
              <a:rPr lang="es-ES" sz="1600" dirty="0" err="1">
                <a:latin typeface="TT Commons Light" panose="02000506030000020003" pitchFamily="50" charset="0"/>
              </a:rPr>
              <a:t>reducing</a:t>
            </a:r>
            <a:r>
              <a:rPr lang="es-ES" sz="1600" dirty="0">
                <a:latin typeface="TT Commons Light" panose="02000506030000020003" pitchFamily="50" charset="0"/>
              </a:rPr>
              <a:t> </a:t>
            </a:r>
            <a:r>
              <a:rPr lang="es-ES" sz="1600" dirty="0" err="1">
                <a:latin typeface="TT Commons Light" panose="02000506030000020003" pitchFamily="50" charset="0"/>
              </a:rPr>
              <a:t>hyperpigmentation</a:t>
            </a:r>
            <a:r>
              <a:rPr lang="es-ES" sz="1600" dirty="0">
                <a:latin typeface="TT Commons Light" panose="02000506030000020003" pitchFamily="50" charset="0"/>
              </a:rPr>
              <a:t>.</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err="1">
                <a:latin typeface="TT Commons Light" panose="02000506030000020003" pitchFamily="50" charset="0"/>
              </a:rPr>
              <a:t>Increases</a:t>
            </a:r>
            <a:r>
              <a:rPr lang="es-ES" sz="1600" b="1" dirty="0">
                <a:latin typeface="TT Commons Light" panose="02000506030000020003" pitchFamily="50" charset="0"/>
              </a:rPr>
              <a:t> </a:t>
            </a:r>
            <a:r>
              <a:rPr lang="es-ES" sz="1600" b="1" dirty="0" err="1">
                <a:latin typeface="TT Commons Light" panose="02000506030000020003" pitchFamily="50" charset="0"/>
              </a:rPr>
              <a:t>keratinocyte</a:t>
            </a:r>
            <a:r>
              <a:rPr lang="es-ES" sz="1600" b="1" dirty="0">
                <a:latin typeface="TT Commons Light" panose="02000506030000020003" pitchFamily="50" charset="0"/>
              </a:rPr>
              <a:t> </a:t>
            </a:r>
            <a:r>
              <a:rPr lang="es-ES" sz="1600" b="1" dirty="0" err="1">
                <a:latin typeface="TT Commons Light" panose="02000506030000020003" pitchFamily="50" charset="0"/>
              </a:rPr>
              <a:t>renewal</a:t>
            </a:r>
            <a:r>
              <a:rPr lang="es-ES" sz="1600" dirty="0">
                <a:latin typeface="TT Commons Light" panose="02000506030000020003" pitchFamily="50" charset="0"/>
              </a:rPr>
              <a:t>: </a:t>
            </a:r>
            <a:r>
              <a:rPr lang="es-ES" sz="1600" dirty="0" err="1">
                <a:latin typeface="TT Commons Light" panose="02000506030000020003" pitchFamily="50" charset="0"/>
              </a:rPr>
              <a:t>Accelerates</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process</a:t>
            </a:r>
            <a:r>
              <a:rPr lang="es-ES" sz="1600" dirty="0">
                <a:latin typeface="TT Commons Light" panose="02000506030000020003" pitchFamily="50" charset="0"/>
              </a:rPr>
              <a:t> of skin </a:t>
            </a:r>
            <a:r>
              <a:rPr lang="es-ES" sz="1600" dirty="0" err="1">
                <a:latin typeface="TT Commons Light" panose="02000506030000020003" pitchFamily="50" charset="0"/>
              </a:rPr>
              <a:t>cell</a:t>
            </a:r>
            <a:r>
              <a:rPr lang="es-ES" sz="1600" dirty="0">
                <a:latin typeface="TT Commons Light" panose="02000506030000020003" pitchFamily="50" charset="0"/>
              </a:rPr>
              <a:t> </a:t>
            </a:r>
            <a:r>
              <a:rPr lang="es-ES" sz="1600" dirty="0" err="1">
                <a:latin typeface="TT Commons Light" panose="02000506030000020003" pitchFamily="50" charset="0"/>
              </a:rPr>
              <a:t>desquamation</a:t>
            </a:r>
            <a:r>
              <a:rPr lang="es-ES" sz="1600" dirty="0">
                <a:latin typeface="TT Commons Light" panose="02000506030000020003" pitchFamily="50" charset="0"/>
              </a:rPr>
              <a:t>, </a:t>
            </a:r>
            <a:r>
              <a:rPr lang="es-ES" sz="1600" dirty="0" err="1">
                <a:latin typeface="TT Commons Light" panose="02000506030000020003" pitchFamily="50" charset="0"/>
              </a:rPr>
              <a:t>promoting</a:t>
            </a:r>
            <a:r>
              <a:rPr lang="es-ES" sz="1600" dirty="0">
                <a:latin typeface="TT Commons Light" panose="02000506030000020003" pitchFamily="50" charset="0"/>
              </a:rPr>
              <a:t> </a:t>
            </a:r>
            <a:r>
              <a:rPr lang="es-ES" sz="1600" dirty="0" err="1">
                <a:latin typeface="TT Commons Light" panose="02000506030000020003" pitchFamily="50" charset="0"/>
              </a:rPr>
              <a:t>fresher</a:t>
            </a:r>
            <a:r>
              <a:rPr lang="es-ES" sz="1600" dirty="0">
                <a:latin typeface="TT Commons Light" panose="02000506030000020003" pitchFamily="50" charset="0"/>
              </a:rPr>
              <a:t>, more </a:t>
            </a:r>
            <a:r>
              <a:rPr lang="es-ES" sz="1600" dirty="0" err="1">
                <a:latin typeface="TT Commons Light" panose="02000506030000020003" pitchFamily="50" charset="0"/>
              </a:rPr>
              <a:t>luminous</a:t>
            </a:r>
            <a:r>
              <a:rPr lang="es-ES" sz="1600" dirty="0">
                <a:latin typeface="TT Commons Light" panose="02000506030000020003" pitchFamily="50" charset="0"/>
              </a:rPr>
              <a:t> skin.</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err="1">
                <a:latin typeface="TT Commons Light" panose="02000506030000020003" pitchFamily="50" charset="0"/>
              </a:rPr>
              <a:t>Inhibits</a:t>
            </a:r>
            <a:r>
              <a:rPr lang="es-ES" sz="1600" b="1" dirty="0">
                <a:latin typeface="TT Commons Light" panose="02000506030000020003" pitchFamily="50" charset="0"/>
              </a:rPr>
              <a:t> </a:t>
            </a:r>
            <a:r>
              <a:rPr lang="es-ES" sz="1600" b="1" dirty="0" err="1">
                <a:latin typeface="TT Commons Light" panose="02000506030000020003" pitchFamily="50" charset="0"/>
              </a:rPr>
              <a:t>tyrosinase</a:t>
            </a:r>
            <a:r>
              <a:rPr lang="es-ES" sz="1600" b="1" dirty="0">
                <a:latin typeface="TT Commons Light" panose="02000506030000020003" pitchFamily="50" charset="0"/>
              </a:rPr>
              <a:t> </a:t>
            </a:r>
            <a:r>
              <a:rPr lang="es-ES" sz="1600" b="1" dirty="0" err="1">
                <a:latin typeface="TT Commons Light" panose="02000506030000020003" pitchFamily="50" charset="0"/>
              </a:rPr>
              <a:t>transcription</a:t>
            </a:r>
            <a:r>
              <a:rPr lang="es-ES" sz="1600" dirty="0">
                <a:latin typeface="TT Commons Light" panose="02000506030000020003" pitchFamily="50" charset="0"/>
              </a:rPr>
              <a:t>: Reduces </a:t>
            </a:r>
            <a:r>
              <a:rPr lang="es-ES" sz="1600" dirty="0" err="1">
                <a:latin typeface="TT Commons Light" panose="02000506030000020003" pitchFamily="50" charset="0"/>
              </a:rPr>
              <a:t>melanin</a:t>
            </a:r>
            <a:r>
              <a:rPr lang="es-ES" sz="1600" dirty="0">
                <a:latin typeface="TT Commons Light" panose="02000506030000020003" pitchFamily="50" charset="0"/>
              </a:rPr>
              <a:t> </a:t>
            </a:r>
            <a:r>
              <a:rPr lang="es-ES" sz="1600" dirty="0" err="1">
                <a:latin typeface="TT Commons Light" panose="02000506030000020003" pitchFamily="50" charset="0"/>
              </a:rPr>
              <a:t>production</a:t>
            </a:r>
            <a:r>
              <a:rPr lang="es-ES" sz="1600" dirty="0">
                <a:latin typeface="TT Commons Light" panose="02000506030000020003" pitchFamily="50" charset="0"/>
              </a:rPr>
              <a:t> </a:t>
            </a:r>
            <a:r>
              <a:rPr lang="es-ES" sz="1600" dirty="0" err="1">
                <a:latin typeface="TT Commons Light" panose="02000506030000020003" pitchFamily="50" charset="0"/>
              </a:rPr>
              <a:t>by</a:t>
            </a:r>
            <a:r>
              <a:rPr lang="es-ES" sz="1600" dirty="0">
                <a:latin typeface="TT Commons Light" panose="02000506030000020003" pitchFamily="50" charset="0"/>
              </a:rPr>
              <a:t> </a:t>
            </a:r>
            <a:r>
              <a:rPr lang="es-ES" sz="1600" dirty="0" err="1">
                <a:latin typeface="TT Commons Light" panose="02000506030000020003" pitchFamily="50" charset="0"/>
              </a:rPr>
              <a:t>inhibiting</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activity</a:t>
            </a:r>
            <a:r>
              <a:rPr lang="es-ES" sz="1600" dirty="0">
                <a:latin typeface="TT Commons Light" panose="02000506030000020003" pitchFamily="50" charset="0"/>
              </a:rPr>
              <a:t> of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enzyme</a:t>
            </a:r>
            <a:r>
              <a:rPr lang="es-ES" sz="1600" dirty="0">
                <a:latin typeface="TT Commons Light" panose="02000506030000020003" pitchFamily="50" charset="0"/>
              </a:rPr>
              <a:t> </a:t>
            </a:r>
            <a:r>
              <a:rPr lang="es-ES" sz="1600" dirty="0" err="1">
                <a:latin typeface="TT Commons Light" panose="02000506030000020003" pitchFamily="50" charset="0"/>
              </a:rPr>
              <a:t>tyrosinase</a:t>
            </a:r>
            <a:r>
              <a:rPr lang="es-ES" sz="1600" dirty="0">
                <a:latin typeface="TT Commons Light" panose="02000506030000020003" pitchFamily="50" charset="0"/>
              </a:rPr>
              <a:t>, </a:t>
            </a:r>
            <a:r>
              <a:rPr lang="es-ES" sz="1600" dirty="0" err="1">
                <a:latin typeface="TT Commons Light" panose="02000506030000020003" pitchFamily="50" charset="0"/>
              </a:rPr>
              <a:t>improving</a:t>
            </a:r>
            <a:r>
              <a:rPr lang="es-ES" sz="1600" dirty="0">
                <a:latin typeface="TT Commons Light" panose="02000506030000020003" pitchFamily="50" charset="0"/>
              </a:rPr>
              <a:t> </a:t>
            </a:r>
            <a:r>
              <a:rPr lang="es-ES" sz="1600" dirty="0" err="1">
                <a:latin typeface="TT Commons Light" panose="02000506030000020003" pitchFamily="50" charset="0"/>
              </a:rPr>
              <a:t>uneven</a:t>
            </a:r>
            <a:r>
              <a:rPr lang="es-ES" sz="1600" dirty="0">
                <a:latin typeface="TT Commons Light" panose="02000506030000020003" pitchFamily="50" charset="0"/>
              </a:rPr>
              <a:t> skin </a:t>
            </a:r>
            <a:r>
              <a:rPr lang="es-ES" sz="1600" dirty="0" err="1">
                <a:latin typeface="TT Commons Light" panose="02000506030000020003" pitchFamily="50" charset="0"/>
              </a:rPr>
              <a:t>pigmentation</a:t>
            </a:r>
            <a:r>
              <a:rPr lang="es-ES" sz="1600" dirty="0">
                <a:latin typeface="TT Commons Light" panose="02000506030000020003" pitchFamily="50" charset="0"/>
              </a:rPr>
              <a:t>.</a:t>
            </a:r>
          </a:p>
          <a:p>
            <a:pPr marL="285750" indent="-285750" algn="just">
              <a:buFont typeface="Arial" panose="020B0604020202020204" pitchFamily="34" charset="0"/>
              <a:buChar char="•"/>
            </a:pPr>
            <a:endParaRPr lang="es-ES" sz="1600" dirty="0">
              <a:latin typeface="TT Commons Light" panose="02000506030000020003" pitchFamily="50" charset="0"/>
            </a:endParaRPr>
          </a:p>
        </p:txBody>
      </p:sp>
      <p:pic>
        <p:nvPicPr>
          <p:cNvPr id="7" name="Picture 2" descr="http://www.cosmeceuticalcenter.com/blog/wp-content/uploads/2018/05/retinol2.png"/>
          <p:cNvPicPr>
            <a:picLocks noChangeAspect="1" noChangeArrowheads="1"/>
          </p:cNvPicPr>
          <p:nvPr/>
        </p:nvPicPr>
        <p:blipFill>
          <a:blip r:embed="rId2" cstate="print"/>
          <a:srcRect/>
          <a:stretch>
            <a:fillRect/>
          </a:stretch>
        </p:blipFill>
        <p:spPr bwMode="auto">
          <a:xfrm>
            <a:off x="6520160" y="4062746"/>
            <a:ext cx="2126354" cy="657237"/>
          </a:xfrm>
          <a:prstGeom prst="rect">
            <a:avLst/>
          </a:prstGeom>
          <a:noFill/>
        </p:spPr>
      </p:pic>
      <p:sp>
        <p:nvSpPr>
          <p:cNvPr id="3" name="Rectángulo 2"/>
          <p:cNvSpPr/>
          <p:nvPr/>
        </p:nvSpPr>
        <p:spPr>
          <a:xfrm>
            <a:off x="615504" y="3960478"/>
            <a:ext cx="5080000" cy="584775"/>
          </a:xfrm>
          <a:prstGeom prst="rect">
            <a:avLst/>
          </a:prstGeom>
        </p:spPr>
        <p:txBody>
          <a:bodyPr>
            <a:spAutoFit/>
          </a:bodyPr>
          <a:lstStyle/>
          <a:p>
            <a:pPr marL="285750" indent="-285750" algn="just">
              <a:buFont typeface="Arial" panose="020B0604020202020204" pitchFamily="34" charset="0"/>
              <a:buChar char="•"/>
            </a:pPr>
            <a:r>
              <a:rPr lang="en-US" sz="1600" b="1" dirty="0">
                <a:latin typeface="TT Commons Light" panose="02000506030000020003" pitchFamily="50" charset="0"/>
              </a:rPr>
              <a:t>Exfoliating action: </a:t>
            </a:r>
            <a:r>
              <a:rPr lang="en-US" sz="1600" dirty="0">
                <a:latin typeface="TT Commons Light" panose="02000506030000020003" pitchFamily="50" charset="0"/>
              </a:rPr>
              <a:t>Acts as a </a:t>
            </a:r>
            <a:r>
              <a:rPr lang="en-US" sz="1600" dirty="0" err="1">
                <a:latin typeface="TT Commons Light" panose="02000506030000020003" pitchFamily="50" charset="0"/>
              </a:rPr>
              <a:t>keratolytic</a:t>
            </a:r>
            <a:r>
              <a:rPr lang="en-US" sz="1600" dirty="0">
                <a:latin typeface="TT Commons Light" panose="02000506030000020003" pitchFamily="50" charset="0"/>
              </a:rPr>
              <a:t> agent, eliminating dead skin cells and improving its texture and luminosity. </a:t>
            </a:r>
          </a:p>
        </p:txBody>
      </p:sp>
    </p:spTree>
    <p:extLst>
      <p:ext uri="{BB962C8B-B14F-4D97-AF65-F5344CB8AC3E}">
        <p14:creationId xmlns:p14="http://schemas.microsoft.com/office/powerpoint/2010/main" val="73052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1436162" cy="424732"/>
          </a:xfrm>
        </p:spPr>
        <p:txBody>
          <a:bodyPr/>
          <a:lstStyle/>
          <a:p>
            <a:r>
              <a:rPr lang="en-US" sz="2400" spc="300" dirty="0"/>
              <a:t>Vitamin c</a:t>
            </a:r>
            <a:endParaRPr lang="es-ES" sz="2400" spc="300" dirty="0"/>
          </a:p>
        </p:txBody>
      </p:sp>
      <p:sp>
        <p:nvSpPr>
          <p:cNvPr id="2" name="Rectángulo 1"/>
          <p:cNvSpPr/>
          <p:nvPr/>
        </p:nvSpPr>
        <p:spPr>
          <a:xfrm>
            <a:off x="698500" y="1236059"/>
            <a:ext cx="8341940" cy="830997"/>
          </a:xfrm>
          <a:prstGeom prst="rect">
            <a:avLst/>
          </a:prstGeom>
        </p:spPr>
        <p:txBody>
          <a:bodyPr wrap="square">
            <a:spAutoFit/>
          </a:bodyPr>
          <a:lstStyle/>
          <a:p>
            <a:pPr algn="just"/>
            <a:r>
              <a:rPr lang="en-US" sz="1600" dirty="0">
                <a:latin typeface="TT Commons Light" panose="02000506030000020003" pitchFamily="50" charset="0"/>
              </a:rPr>
              <a:t>Vitamin C, ascorbic acid, is an essential vitamin for skin health, thanks to its powerful antioxidant action. In addition to its role in cell protection, vitamin C has been shown to be an effective ally in the fight against hyperpigmentation and dark spots on the skin. </a:t>
            </a:r>
          </a:p>
        </p:txBody>
      </p:sp>
      <p:pic>
        <p:nvPicPr>
          <p:cNvPr id="4" name="18 Imagen" descr="200px-L-Ascorbic_acid.svg.png"/>
          <p:cNvPicPr>
            <a:picLocks noChangeAspect="1"/>
          </p:cNvPicPr>
          <p:nvPr/>
        </p:nvPicPr>
        <p:blipFill>
          <a:blip r:embed="rId2" cstate="print">
            <a:grayscl/>
          </a:blip>
          <a:stretch>
            <a:fillRect/>
          </a:stretch>
        </p:blipFill>
        <p:spPr>
          <a:xfrm>
            <a:off x="832557" y="2574472"/>
            <a:ext cx="1660905" cy="979934"/>
          </a:xfrm>
          <a:prstGeom prst="rect">
            <a:avLst/>
          </a:prstGeom>
        </p:spPr>
      </p:pic>
      <p:sp>
        <p:nvSpPr>
          <p:cNvPr id="5" name="Rectángulo 4"/>
          <p:cNvSpPr/>
          <p:nvPr/>
        </p:nvSpPr>
        <p:spPr>
          <a:xfrm>
            <a:off x="2847752" y="2281437"/>
            <a:ext cx="6336704" cy="2062103"/>
          </a:xfrm>
          <a:prstGeom prst="rect">
            <a:avLst/>
          </a:prstGeom>
        </p:spPr>
        <p:txBody>
          <a:bodyPr wrap="square">
            <a:spAutoFit/>
          </a:bodyPr>
          <a:lstStyle/>
          <a:p>
            <a:pPr algn="just"/>
            <a:r>
              <a:rPr lang="en-US" sz="1600" dirty="0">
                <a:latin typeface="TT Commons Light" panose="02000506030000020003" pitchFamily="50" charset="0"/>
              </a:rPr>
              <a:t>Ascorbic acid exerts a significant influence on the biochemical processes that </a:t>
            </a:r>
            <a:r>
              <a:rPr lang="en-US" sz="1600" b="1" dirty="0">
                <a:latin typeface="TT Commons Light" panose="02000506030000020003" pitchFamily="50" charset="0"/>
              </a:rPr>
              <a:t>regulate melanin synthesis</a:t>
            </a:r>
            <a:r>
              <a:rPr lang="en-US" sz="1600" dirty="0">
                <a:latin typeface="TT Commons Light" panose="02000506030000020003" pitchFamily="50" charset="0"/>
              </a:rPr>
              <a:t>. On the one hand, it reduces the conversion of DOPA to L-</a:t>
            </a:r>
            <a:r>
              <a:rPr lang="en-US" sz="1600" dirty="0" err="1">
                <a:latin typeface="TT Commons Light" panose="02000506030000020003" pitchFamily="50" charset="0"/>
              </a:rPr>
              <a:t>dopaquinone</a:t>
            </a:r>
            <a:r>
              <a:rPr lang="en-US" sz="1600" dirty="0">
                <a:latin typeface="TT Commons Light" panose="02000506030000020003" pitchFamily="50" charset="0"/>
              </a:rPr>
              <a:t>, a critical step in melanin production, resulting in </a:t>
            </a:r>
            <a:r>
              <a:rPr lang="en-US" sz="1600" b="1" dirty="0">
                <a:latin typeface="TT Commons Light" panose="02000506030000020003" pitchFamily="50" charset="0"/>
              </a:rPr>
              <a:t>decreased pigmentation</a:t>
            </a:r>
            <a:r>
              <a:rPr lang="en-US" sz="1600" dirty="0">
                <a:latin typeface="TT Commons Light" panose="02000506030000020003" pitchFamily="50" charset="0"/>
              </a:rPr>
              <a:t>. </a:t>
            </a:r>
          </a:p>
          <a:p>
            <a:pPr algn="just"/>
            <a:endParaRPr lang="en-US" sz="1600" dirty="0">
              <a:latin typeface="TT Commons Light" panose="02000506030000020003" pitchFamily="50" charset="0"/>
            </a:endParaRPr>
          </a:p>
          <a:p>
            <a:pPr algn="just"/>
            <a:r>
              <a:rPr lang="en-US" sz="1600" dirty="0">
                <a:latin typeface="TT Commons Light" panose="02000506030000020003" pitchFamily="50" charset="0"/>
              </a:rPr>
              <a:t>On the other hand, by </a:t>
            </a:r>
            <a:r>
              <a:rPr lang="en-US" sz="1600" b="1" dirty="0">
                <a:latin typeface="TT Commons Light" panose="02000506030000020003" pitchFamily="50" charset="0"/>
              </a:rPr>
              <a:t>interacting with copper</a:t>
            </a:r>
            <a:r>
              <a:rPr lang="en-US" sz="1600" dirty="0">
                <a:latin typeface="TT Commons Light" panose="02000506030000020003" pitchFamily="50" charset="0"/>
              </a:rPr>
              <a:t>, it facilitates the activation of </a:t>
            </a:r>
            <a:r>
              <a:rPr lang="en-US" sz="1600" dirty="0" err="1">
                <a:latin typeface="TT Commons Light" panose="02000506030000020003" pitchFamily="50" charset="0"/>
              </a:rPr>
              <a:t>tyrosinase</a:t>
            </a:r>
            <a:r>
              <a:rPr lang="en-US" sz="1600" dirty="0">
                <a:latin typeface="TT Commons Light" panose="02000506030000020003" pitchFamily="50" charset="0"/>
              </a:rPr>
              <a:t>, a key enzyme in melanin synthesis, which contributes to a more </a:t>
            </a:r>
            <a:r>
              <a:rPr lang="en-US" sz="1600" b="1" dirty="0">
                <a:latin typeface="TT Commons Light" panose="02000506030000020003" pitchFamily="50" charset="0"/>
              </a:rPr>
              <a:t>precise regulation of pigment production</a:t>
            </a:r>
            <a:r>
              <a:rPr lang="en-US" sz="1600" dirty="0">
                <a:latin typeface="TT Commons Light" panose="02000506030000020003" pitchFamily="50" charset="0"/>
              </a:rPr>
              <a:t>. </a:t>
            </a:r>
          </a:p>
        </p:txBody>
      </p:sp>
      <p:sp>
        <p:nvSpPr>
          <p:cNvPr id="6" name="Rectángulo 5"/>
          <p:cNvSpPr/>
          <p:nvPr/>
        </p:nvSpPr>
        <p:spPr>
          <a:xfrm>
            <a:off x="698500" y="4435458"/>
            <a:ext cx="8701980" cy="584775"/>
          </a:xfrm>
          <a:prstGeom prst="rect">
            <a:avLst/>
          </a:prstGeom>
        </p:spPr>
        <p:txBody>
          <a:bodyPr wrap="square">
            <a:spAutoFit/>
          </a:bodyPr>
          <a:lstStyle/>
          <a:p>
            <a:pPr algn="just"/>
            <a:r>
              <a:rPr lang="en-US" sz="1600" dirty="0">
                <a:latin typeface="TT Commons Light" panose="02000506030000020003" pitchFamily="50" charset="0"/>
              </a:rPr>
              <a:t>In addition, it has an effect on melanocyte morphology that </a:t>
            </a:r>
            <a:r>
              <a:rPr lang="en-US" sz="1600" b="1" dirty="0">
                <a:latin typeface="TT Commons Light" panose="02000506030000020003" pitchFamily="50" charset="0"/>
              </a:rPr>
              <a:t>reduces pigment transfer to the superficial layers of the skin</a:t>
            </a:r>
            <a:r>
              <a:rPr lang="en-US" sz="1600" dirty="0">
                <a:latin typeface="TT Commons Light" panose="02000506030000020003" pitchFamily="50" charset="0"/>
              </a:rPr>
              <a:t>, thus promoting a more even and luminous skin tone.</a:t>
            </a:r>
          </a:p>
        </p:txBody>
      </p:sp>
    </p:spTree>
    <p:extLst>
      <p:ext uri="{BB962C8B-B14F-4D97-AF65-F5344CB8AC3E}">
        <p14:creationId xmlns:p14="http://schemas.microsoft.com/office/powerpoint/2010/main" val="263697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1835439" cy="424732"/>
          </a:xfrm>
        </p:spPr>
        <p:txBody>
          <a:bodyPr/>
          <a:lstStyle/>
          <a:p>
            <a:r>
              <a:rPr lang="en-US" sz="2400" spc="300" dirty="0" err="1"/>
              <a:t>Ferulic</a:t>
            </a:r>
            <a:r>
              <a:rPr lang="en-US" sz="2400" spc="300" dirty="0"/>
              <a:t> acid</a:t>
            </a:r>
            <a:endParaRPr lang="es-ES" sz="2400" spc="300" dirty="0"/>
          </a:p>
        </p:txBody>
      </p:sp>
      <p:sp>
        <p:nvSpPr>
          <p:cNvPr id="5" name="Rectángulo 4"/>
          <p:cNvSpPr/>
          <p:nvPr/>
        </p:nvSpPr>
        <p:spPr>
          <a:xfrm>
            <a:off x="615504" y="1159711"/>
            <a:ext cx="8305178" cy="830997"/>
          </a:xfrm>
          <a:prstGeom prst="rect">
            <a:avLst/>
          </a:prstGeom>
        </p:spPr>
        <p:txBody>
          <a:bodyPr wrap="square">
            <a:spAutoFit/>
          </a:bodyPr>
          <a:lstStyle/>
          <a:p>
            <a:pPr algn="just"/>
            <a:r>
              <a:rPr lang="en-US" sz="1600" dirty="0" err="1">
                <a:latin typeface="TT Commons Light" panose="02000506030000020003" pitchFamily="50" charset="0"/>
              </a:rPr>
              <a:t>Ferulic</a:t>
            </a:r>
            <a:r>
              <a:rPr lang="en-US" sz="1600" dirty="0">
                <a:latin typeface="TT Commons Light" panose="02000506030000020003" pitchFamily="50" charset="0"/>
              </a:rPr>
              <a:t> acid is a phenolic compound that works synergistically with other ingredients in the depigmenting formula, through various functions:</a:t>
            </a:r>
          </a:p>
          <a:p>
            <a:pPr algn="just"/>
            <a:endParaRPr lang="es-ES" sz="1600" dirty="0">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36" y="2785493"/>
            <a:ext cx="2304256" cy="1203973"/>
          </a:xfrm>
          <a:prstGeom prst="rect">
            <a:avLst/>
          </a:prstGeom>
        </p:spPr>
      </p:pic>
      <p:sp>
        <p:nvSpPr>
          <p:cNvPr id="8" name="Rectángulo 7"/>
          <p:cNvSpPr/>
          <p:nvPr/>
        </p:nvSpPr>
        <p:spPr>
          <a:xfrm>
            <a:off x="3567832" y="1990708"/>
            <a:ext cx="5352850" cy="2800767"/>
          </a:xfrm>
          <a:prstGeom prst="rect">
            <a:avLst/>
          </a:prstGeom>
        </p:spPr>
        <p:txBody>
          <a:bodyPr wrap="square">
            <a:spAutoFit/>
          </a:bodyPr>
          <a:lstStyle/>
          <a:p>
            <a:pPr marL="285750" indent="-285750" algn="just">
              <a:buFont typeface="Arial" panose="020B0604020202020204" pitchFamily="34" charset="0"/>
              <a:buChar char="•"/>
            </a:pPr>
            <a:r>
              <a:rPr lang="en-US" sz="1600" b="1" dirty="0">
                <a:latin typeface="TT Commons Light" panose="02000506030000020003" pitchFamily="50" charset="0"/>
              </a:rPr>
              <a:t>Antioxidant</a:t>
            </a:r>
            <a:r>
              <a:rPr lang="en-US" sz="1600" dirty="0">
                <a:latin typeface="TT Commons Light" panose="02000506030000020003" pitchFamily="50" charset="0"/>
              </a:rPr>
              <a:t>: Protects the skin against free radicals, preventing premature ageing. Boosts the antioxidant action of vitamins C and E.</a:t>
            </a:r>
          </a:p>
          <a:p>
            <a:pPr marL="285750" indent="-285750" algn="just">
              <a:buFont typeface="Arial" panose="020B0604020202020204" pitchFamily="34" charset="0"/>
              <a:buChar char="•"/>
            </a:pPr>
            <a:endParaRPr lang="en-US" sz="1600" dirty="0">
              <a:latin typeface="TT Commons Light" panose="02000506030000020003" pitchFamily="50" charset="0"/>
            </a:endParaRPr>
          </a:p>
          <a:p>
            <a:pPr marL="285750" indent="-285750" algn="just">
              <a:buFont typeface="Arial" panose="020B0604020202020204" pitchFamily="34" charset="0"/>
              <a:buChar char="•"/>
            </a:pPr>
            <a:r>
              <a:rPr lang="en-US" sz="1600" b="1" dirty="0">
                <a:latin typeface="TT Commons Light" panose="02000506030000020003" pitchFamily="50" charset="0"/>
              </a:rPr>
              <a:t>Depigmenting</a:t>
            </a:r>
            <a:r>
              <a:rPr lang="en-US" sz="1600" dirty="0">
                <a:latin typeface="TT Commons Light" panose="02000506030000020003" pitchFamily="50" charset="0"/>
              </a:rPr>
              <a:t>: Controls </a:t>
            </a:r>
            <a:r>
              <a:rPr lang="en-US" sz="1600" dirty="0" err="1">
                <a:latin typeface="TT Commons Light" panose="02000506030000020003" pitchFamily="50" charset="0"/>
              </a:rPr>
              <a:t>tyrosinase</a:t>
            </a:r>
            <a:r>
              <a:rPr lang="en-US" sz="1600" dirty="0">
                <a:latin typeface="TT Commons Light" panose="02000506030000020003" pitchFamily="50" charset="0"/>
              </a:rPr>
              <a:t> activity, helping to lighten dark spots and reduce hyperpigmentation, achieving a more even skin tone.</a:t>
            </a:r>
          </a:p>
          <a:p>
            <a:pPr marL="285750" indent="-285750" algn="just">
              <a:buFont typeface="Arial" panose="020B0604020202020204" pitchFamily="34" charset="0"/>
              <a:buChar char="•"/>
            </a:pPr>
            <a:endParaRPr lang="en-US" sz="1600" dirty="0">
              <a:latin typeface="TT Commons Light" panose="02000506030000020003" pitchFamily="50" charset="0"/>
            </a:endParaRPr>
          </a:p>
          <a:p>
            <a:pPr marL="285750" indent="-285750" algn="just">
              <a:buFont typeface="Arial" panose="020B0604020202020204" pitchFamily="34" charset="0"/>
              <a:buChar char="•"/>
            </a:pPr>
            <a:r>
              <a:rPr lang="en-US" sz="1600" b="1" dirty="0">
                <a:latin typeface="TT Commons Light" panose="02000506030000020003" pitchFamily="50" charset="0"/>
              </a:rPr>
              <a:t>Cellular DNA protection</a:t>
            </a:r>
            <a:r>
              <a:rPr lang="en-US" sz="1600" dirty="0">
                <a:latin typeface="TT Commons Light" panose="02000506030000020003" pitchFamily="50" charset="0"/>
              </a:rPr>
              <a:t>: Offers protection against damage caused by UV radiation, protecting cellular DNA and reducing the risk of sun damage.</a:t>
            </a:r>
          </a:p>
        </p:txBody>
      </p:sp>
    </p:spTree>
    <p:extLst>
      <p:ext uri="{BB962C8B-B14F-4D97-AF65-F5344CB8AC3E}">
        <p14:creationId xmlns:p14="http://schemas.microsoft.com/office/powerpoint/2010/main" val="13631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918585" y="1883550"/>
            <a:ext cx="4971415" cy="2892780"/>
          </a:xfrm>
          <a:prstGeom prst="rect">
            <a:avLst/>
          </a:prstGeom>
        </p:spPr>
        <p:txBody>
          <a:bodyPr vert="horz" wrap="square" lIns="0" tIns="19050" rIns="0" bIns="0" rtlCol="0">
            <a:spAutoFit/>
          </a:bodyPr>
          <a:lstStyle/>
          <a:p>
            <a:pPr marL="358140" marR="5080" indent="-346075" algn="just">
              <a:lnSpc>
                <a:spcPct val="96700"/>
              </a:lnSpc>
              <a:spcBef>
                <a:spcPts val="150"/>
              </a:spcBef>
            </a:pPr>
            <a:r>
              <a:rPr sz="1600" spc="-20" dirty="0">
                <a:latin typeface="TT Commons" panose="02000506040000020004" pitchFamily="50" charset="0"/>
                <a:cs typeface="Carlito"/>
              </a:rPr>
              <a:t>Skin </a:t>
            </a:r>
            <a:r>
              <a:rPr sz="1600" spc="-10" dirty="0">
                <a:latin typeface="TT Commons" panose="02000506040000020004" pitchFamily="50" charset="0"/>
                <a:cs typeface="Carlito"/>
              </a:rPr>
              <a:t>colour is </a:t>
            </a:r>
            <a:r>
              <a:rPr sz="1600" spc="-25" dirty="0">
                <a:latin typeface="TT Commons" panose="02000506040000020004" pitchFamily="50" charset="0"/>
                <a:cs typeface="Carlito"/>
              </a:rPr>
              <a:t>largely dependent </a:t>
            </a:r>
            <a:r>
              <a:rPr sz="1600" spc="15" dirty="0">
                <a:latin typeface="TT Commons" panose="02000506040000020004" pitchFamily="50" charset="0"/>
                <a:cs typeface="Carlito"/>
              </a:rPr>
              <a:t>on </a:t>
            </a:r>
            <a:r>
              <a:rPr sz="1600" spc="-20" dirty="0">
                <a:latin typeface="TT Commons" panose="02000506040000020004" pitchFamily="50" charset="0"/>
                <a:cs typeface="Carlito"/>
              </a:rPr>
              <a:t>the</a:t>
            </a:r>
            <a:r>
              <a:rPr sz="1600" spc="285" dirty="0">
                <a:latin typeface="TT Commons" panose="02000506040000020004" pitchFamily="50" charset="0"/>
                <a:cs typeface="Carlito"/>
              </a:rPr>
              <a:t> </a:t>
            </a:r>
            <a:r>
              <a:rPr sz="1600" spc="-20" dirty="0">
                <a:latin typeface="TT Commons" panose="02000506040000020004" pitchFamily="50" charset="0"/>
                <a:cs typeface="Carlito"/>
              </a:rPr>
              <a:t>quantity </a:t>
            </a:r>
            <a:r>
              <a:rPr sz="1600" spc="-10" dirty="0">
                <a:latin typeface="TT Commons" panose="02000506040000020004" pitchFamily="50" charset="0"/>
                <a:cs typeface="Carlito"/>
              </a:rPr>
              <a:t>and </a:t>
            </a:r>
            <a:r>
              <a:rPr sz="1600" spc="-20" dirty="0">
                <a:latin typeface="TT Commons" panose="02000506040000020004" pitchFamily="50" charset="0"/>
                <a:cs typeface="Carlito"/>
              </a:rPr>
              <a:t>type  </a:t>
            </a:r>
            <a:r>
              <a:rPr sz="1600" spc="-50" dirty="0">
                <a:latin typeface="TT Commons" panose="02000506040000020004" pitchFamily="50" charset="0"/>
                <a:cs typeface="Carlito"/>
              </a:rPr>
              <a:t>of  </a:t>
            </a:r>
            <a:r>
              <a:rPr sz="1600" spc="-15" dirty="0">
                <a:latin typeface="TT Commons" panose="02000506040000020004" pitchFamily="50" charset="0"/>
                <a:cs typeface="Carlito"/>
              </a:rPr>
              <a:t>melanin </a:t>
            </a:r>
            <a:r>
              <a:rPr sz="1600" spc="-25" dirty="0">
                <a:latin typeface="TT Commons" panose="02000506040000020004" pitchFamily="50" charset="0"/>
                <a:cs typeface="Carlito"/>
              </a:rPr>
              <a:t>produced </a:t>
            </a:r>
            <a:r>
              <a:rPr sz="1600" spc="-20" dirty="0">
                <a:latin typeface="TT Commons" panose="02000506040000020004" pitchFamily="50" charset="0"/>
                <a:cs typeface="Carlito"/>
              </a:rPr>
              <a:t>(eumelanin </a:t>
            </a:r>
            <a:r>
              <a:rPr sz="1600" spc="-15" dirty="0">
                <a:latin typeface="TT Commons" panose="02000506040000020004" pitchFamily="50" charset="0"/>
                <a:cs typeface="Carlito"/>
              </a:rPr>
              <a:t>(black) </a:t>
            </a:r>
            <a:r>
              <a:rPr sz="1600" spc="10" dirty="0">
                <a:latin typeface="TT Commons" panose="02000506040000020004" pitchFamily="50" charset="0"/>
                <a:cs typeface="Carlito"/>
              </a:rPr>
              <a:t>or </a:t>
            </a:r>
            <a:r>
              <a:rPr sz="1600" spc="-30" dirty="0">
                <a:latin typeface="TT Commons" panose="02000506040000020004" pitchFamily="50" charset="0"/>
                <a:cs typeface="Carlito"/>
              </a:rPr>
              <a:t>pheomelanin </a:t>
            </a:r>
            <a:r>
              <a:rPr sz="1600" spc="-25" dirty="0">
                <a:latin typeface="TT Commons" panose="02000506040000020004" pitchFamily="50" charset="0"/>
                <a:cs typeface="Carlito"/>
              </a:rPr>
              <a:t>(yellow  </a:t>
            </a:r>
            <a:r>
              <a:rPr sz="1600" spc="-10" dirty="0">
                <a:latin typeface="TT Commons" panose="02000506040000020004" pitchFamily="50" charset="0"/>
                <a:cs typeface="Carlito"/>
              </a:rPr>
              <a:t>to </a:t>
            </a:r>
            <a:r>
              <a:rPr sz="1600" spc="-30" dirty="0">
                <a:latin typeface="TT Commons" panose="02000506040000020004" pitchFamily="50" charset="0"/>
                <a:cs typeface="Carlito"/>
              </a:rPr>
              <a:t>reddish-brown). Asians </a:t>
            </a:r>
            <a:r>
              <a:rPr sz="1600" spc="-10" dirty="0">
                <a:latin typeface="TT Commons" panose="02000506040000020004" pitchFamily="50" charset="0"/>
                <a:cs typeface="Carlito"/>
              </a:rPr>
              <a:t>and </a:t>
            </a:r>
            <a:r>
              <a:rPr sz="1600" spc="-20" dirty="0">
                <a:latin typeface="TT Commons" panose="02000506040000020004" pitchFamily="50" charset="0"/>
                <a:cs typeface="Carlito"/>
              </a:rPr>
              <a:t>light-skinned </a:t>
            </a:r>
            <a:r>
              <a:rPr sz="1600" spc="-30" dirty="0">
                <a:latin typeface="TT Commons" panose="02000506040000020004" pitchFamily="50" charset="0"/>
                <a:cs typeface="Carlito"/>
              </a:rPr>
              <a:t>people </a:t>
            </a:r>
            <a:r>
              <a:rPr sz="1600" spc="-35" dirty="0">
                <a:latin typeface="TT Commons" panose="02000506040000020004" pitchFamily="50" charset="0"/>
                <a:cs typeface="Carlito"/>
              </a:rPr>
              <a:t>have </a:t>
            </a:r>
            <a:r>
              <a:rPr sz="1600" spc="-30" dirty="0">
                <a:latin typeface="TT Commons" panose="02000506040000020004" pitchFamily="50" charset="0"/>
                <a:cs typeface="Carlito"/>
              </a:rPr>
              <a:t>less  </a:t>
            </a:r>
            <a:r>
              <a:rPr sz="1600" spc="-20" dirty="0">
                <a:latin typeface="TT Commons" panose="02000506040000020004" pitchFamily="50" charset="0"/>
                <a:cs typeface="Carlito"/>
              </a:rPr>
              <a:t>eumelanin</a:t>
            </a:r>
            <a:r>
              <a:rPr sz="1600" spc="285" dirty="0">
                <a:latin typeface="TT Commons" panose="02000506040000020004" pitchFamily="50" charset="0"/>
                <a:cs typeface="Carlito"/>
              </a:rPr>
              <a:t> </a:t>
            </a:r>
            <a:r>
              <a:rPr sz="1600" spc="-10" dirty="0">
                <a:latin typeface="TT Commons" panose="02000506040000020004" pitchFamily="50" charset="0"/>
                <a:cs typeface="Carlito"/>
              </a:rPr>
              <a:t>than </a:t>
            </a:r>
            <a:r>
              <a:rPr sz="1600" spc="-25" dirty="0">
                <a:latin typeface="TT Commons" panose="02000506040000020004" pitchFamily="50" charset="0"/>
                <a:cs typeface="Carlito"/>
              </a:rPr>
              <a:t>dark-skinned individuals </a:t>
            </a:r>
            <a:r>
              <a:rPr sz="1600" spc="-45" dirty="0">
                <a:latin typeface="TT Commons" panose="02000506040000020004" pitchFamily="50" charset="0"/>
                <a:cs typeface="Carlito"/>
              </a:rPr>
              <a:t>who </a:t>
            </a:r>
            <a:r>
              <a:rPr sz="1600" spc="-35" dirty="0">
                <a:latin typeface="TT Commons" panose="02000506040000020004" pitchFamily="50" charset="0"/>
                <a:cs typeface="Carlito"/>
              </a:rPr>
              <a:t>have </a:t>
            </a:r>
            <a:r>
              <a:rPr sz="1600" spc="-25" dirty="0">
                <a:latin typeface="TT Commons" panose="02000506040000020004" pitchFamily="50" charset="0"/>
                <a:cs typeface="Carlito"/>
              </a:rPr>
              <a:t>little  </a:t>
            </a:r>
            <a:r>
              <a:rPr sz="1600" spc="-20" dirty="0">
                <a:latin typeface="TT Commons" panose="02000506040000020004" pitchFamily="50" charset="0"/>
                <a:cs typeface="Carlito"/>
              </a:rPr>
              <a:t>protection </a:t>
            </a:r>
            <a:r>
              <a:rPr sz="1600" spc="-25" dirty="0">
                <a:latin typeface="TT Commons" panose="02000506040000020004" pitchFamily="50" charset="0"/>
                <a:cs typeface="Carlito"/>
              </a:rPr>
              <a:t>against </a:t>
            </a:r>
            <a:r>
              <a:rPr sz="1600" spc="-20" dirty="0">
                <a:latin typeface="TT Commons" panose="02000506040000020004" pitchFamily="50" charset="0"/>
                <a:cs typeface="Carlito"/>
              </a:rPr>
              <a:t>the </a:t>
            </a:r>
            <a:r>
              <a:rPr sz="1600" spc="-25" dirty="0">
                <a:latin typeface="TT Commons" panose="02000506040000020004" pitchFamily="50" charset="0"/>
                <a:cs typeface="Carlito"/>
              </a:rPr>
              <a:t>effects </a:t>
            </a:r>
            <a:r>
              <a:rPr sz="1600" spc="-30" dirty="0">
                <a:latin typeface="TT Commons" panose="02000506040000020004" pitchFamily="50" charset="0"/>
                <a:cs typeface="Carlito"/>
              </a:rPr>
              <a:t>of sunlight. People </a:t>
            </a:r>
            <a:r>
              <a:rPr sz="1600" spc="-5" dirty="0">
                <a:latin typeface="TT Commons" panose="02000506040000020004" pitchFamily="50" charset="0"/>
                <a:cs typeface="Carlito"/>
              </a:rPr>
              <a:t>with </a:t>
            </a:r>
            <a:r>
              <a:rPr sz="1600" spc="-15" dirty="0">
                <a:latin typeface="TT Commons" panose="02000506040000020004" pitchFamily="50" charset="0"/>
                <a:cs typeface="Carlito"/>
              </a:rPr>
              <a:t>red </a:t>
            </a:r>
            <a:r>
              <a:rPr sz="1600" spc="-10" dirty="0">
                <a:latin typeface="TT Commons" panose="02000506040000020004" pitchFamily="50" charset="0"/>
                <a:cs typeface="Carlito"/>
              </a:rPr>
              <a:t>hair  </a:t>
            </a:r>
            <a:r>
              <a:rPr sz="1600" spc="-15" dirty="0">
                <a:latin typeface="TT Commons" panose="02000506040000020004" pitchFamily="50" charset="0"/>
                <a:cs typeface="Carlito"/>
              </a:rPr>
              <a:t>have </a:t>
            </a:r>
            <a:r>
              <a:rPr sz="1600" spc="-50" dirty="0">
                <a:latin typeface="TT Commons" panose="02000506040000020004" pitchFamily="50" charset="0"/>
                <a:cs typeface="Carlito"/>
              </a:rPr>
              <a:t>more </a:t>
            </a:r>
            <a:r>
              <a:rPr sz="1600" spc="-25" dirty="0">
                <a:latin typeface="TT Commons" panose="02000506040000020004" pitchFamily="50" charset="0"/>
                <a:cs typeface="Carlito"/>
              </a:rPr>
              <a:t>pheomelanin </a:t>
            </a:r>
            <a:r>
              <a:rPr sz="1600" spc="-30" dirty="0">
                <a:latin typeface="TT Commons" panose="02000506040000020004" pitchFamily="50" charset="0"/>
                <a:cs typeface="Carlito"/>
              </a:rPr>
              <a:t>pigmentation </a:t>
            </a:r>
            <a:r>
              <a:rPr sz="1600" spc="-25" dirty="0">
                <a:latin typeface="TT Commons" panose="02000506040000020004" pitchFamily="50" charset="0"/>
                <a:cs typeface="Carlito"/>
              </a:rPr>
              <a:t>which </a:t>
            </a:r>
            <a:r>
              <a:rPr sz="1600" spc="-20" dirty="0">
                <a:latin typeface="TT Commons" panose="02000506040000020004" pitchFamily="50" charset="0"/>
                <a:cs typeface="Carlito"/>
              </a:rPr>
              <a:t>gives </a:t>
            </a:r>
            <a:r>
              <a:rPr sz="1600" spc="-25" dirty="0">
                <a:latin typeface="TT Commons" panose="02000506040000020004" pitchFamily="50" charset="0"/>
                <a:cs typeface="Carlito"/>
              </a:rPr>
              <a:t>little </a:t>
            </a:r>
            <a:r>
              <a:rPr sz="1600" spc="10" dirty="0">
                <a:latin typeface="TT Commons" panose="02000506040000020004" pitchFamily="50" charset="0"/>
                <a:cs typeface="Carlito"/>
              </a:rPr>
              <a:t>or </a:t>
            </a:r>
            <a:r>
              <a:rPr sz="1600" spc="-125" dirty="0">
                <a:latin typeface="TT Commons" panose="02000506040000020004" pitchFamily="50" charset="0"/>
                <a:cs typeface="Carlito"/>
              </a:rPr>
              <a:t>no  </a:t>
            </a:r>
            <a:r>
              <a:rPr sz="1600" spc="-5" dirty="0">
                <a:latin typeface="TT Commons" panose="02000506040000020004" pitchFamily="50" charset="0"/>
                <a:cs typeface="Carlito"/>
              </a:rPr>
              <a:t>protection</a:t>
            </a:r>
            <a:r>
              <a:rPr sz="1600" spc="-125" dirty="0">
                <a:latin typeface="TT Commons" panose="02000506040000020004" pitchFamily="50" charset="0"/>
                <a:cs typeface="Carlito"/>
              </a:rPr>
              <a:t> </a:t>
            </a:r>
            <a:r>
              <a:rPr sz="1600" spc="5" dirty="0">
                <a:latin typeface="TT Commons" panose="02000506040000020004" pitchFamily="50" charset="0"/>
                <a:cs typeface="Carlito"/>
              </a:rPr>
              <a:t>from</a:t>
            </a:r>
            <a:r>
              <a:rPr sz="1600" spc="-120" dirty="0">
                <a:latin typeface="TT Commons" panose="02000506040000020004" pitchFamily="50" charset="0"/>
                <a:cs typeface="Carlito"/>
              </a:rPr>
              <a:t> </a:t>
            </a:r>
            <a:r>
              <a:rPr sz="1600" spc="-20" dirty="0">
                <a:latin typeface="TT Commons" panose="02000506040000020004" pitchFamily="50" charset="0"/>
                <a:cs typeface="Carlito"/>
              </a:rPr>
              <a:t>the</a:t>
            </a:r>
            <a:r>
              <a:rPr sz="1600" spc="-85" dirty="0">
                <a:latin typeface="TT Commons" panose="02000506040000020004" pitchFamily="50" charset="0"/>
                <a:cs typeface="Carlito"/>
              </a:rPr>
              <a:t> </a:t>
            </a:r>
            <a:r>
              <a:rPr sz="1600" spc="-30" dirty="0">
                <a:latin typeface="TT Commons" panose="02000506040000020004" pitchFamily="50" charset="0"/>
                <a:cs typeface="Carlito"/>
              </a:rPr>
              <a:t>sun.</a:t>
            </a:r>
            <a:endParaRPr sz="1600" dirty="0">
              <a:latin typeface="TT Commons" panose="02000506040000020004" pitchFamily="50" charset="0"/>
              <a:cs typeface="Carlito"/>
            </a:endParaRPr>
          </a:p>
          <a:p>
            <a:pPr>
              <a:lnSpc>
                <a:spcPct val="100000"/>
              </a:lnSpc>
              <a:spcBef>
                <a:spcPts val="30"/>
              </a:spcBef>
            </a:pPr>
            <a:endParaRPr sz="1600" dirty="0">
              <a:latin typeface="TT Commons" panose="02000506040000020004" pitchFamily="50" charset="0"/>
              <a:cs typeface="Carlito"/>
            </a:endParaRPr>
          </a:p>
          <a:p>
            <a:pPr marL="358140" marR="5080" indent="-346075" algn="just">
              <a:lnSpc>
                <a:spcPct val="96700"/>
              </a:lnSpc>
              <a:spcBef>
                <a:spcPts val="5"/>
              </a:spcBef>
            </a:pPr>
            <a:r>
              <a:rPr sz="1600" spc="-15" dirty="0">
                <a:latin typeface="TT Commons" panose="02000506040000020004" pitchFamily="50" charset="0"/>
                <a:cs typeface="Carlito"/>
              </a:rPr>
              <a:t>Melanin </a:t>
            </a:r>
            <a:r>
              <a:rPr sz="1600" spc="-20" dirty="0">
                <a:latin typeface="TT Commons" panose="02000506040000020004" pitchFamily="50" charset="0"/>
                <a:cs typeface="Carlito"/>
              </a:rPr>
              <a:t>distribution </a:t>
            </a:r>
            <a:r>
              <a:rPr sz="1600" spc="-15" dirty="0">
                <a:latin typeface="TT Commons" panose="02000506040000020004" pitchFamily="50" charset="0"/>
                <a:cs typeface="Carlito"/>
              </a:rPr>
              <a:t>in </a:t>
            </a:r>
            <a:r>
              <a:rPr sz="1600" spc="-20" dirty="0">
                <a:latin typeface="TT Commons" panose="02000506040000020004" pitchFamily="50" charset="0"/>
                <a:cs typeface="Carlito"/>
              </a:rPr>
              <a:t>the </a:t>
            </a:r>
            <a:r>
              <a:rPr sz="1600" spc="-15" dirty="0">
                <a:latin typeface="TT Commons" panose="02000506040000020004" pitchFamily="50" charset="0"/>
                <a:cs typeface="Carlito"/>
              </a:rPr>
              <a:t>skin </a:t>
            </a:r>
            <a:r>
              <a:rPr sz="1600" spc="-10" dirty="0">
                <a:latin typeface="TT Commons" panose="02000506040000020004" pitchFamily="50" charset="0"/>
                <a:cs typeface="Carlito"/>
              </a:rPr>
              <a:t>is </a:t>
            </a:r>
            <a:r>
              <a:rPr sz="1600" spc="-25" dirty="0">
                <a:latin typeface="TT Commons" panose="02000506040000020004" pitchFamily="50" charset="0"/>
                <a:cs typeface="Carlito"/>
              </a:rPr>
              <a:t>also </a:t>
            </a:r>
            <a:r>
              <a:rPr sz="1600" spc="-20" dirty="0">
                <a:latin typeface="TT Commons" panose="02000506040000020004" pitchFamily="50" charset="0"/>
                <a:cs typeface="Carlito"/>
              </a:rPr>
              <a:t>variable. </a:t>
            </a:r>
            <a:r>
              <a:rPr sz="1600" spc="10" dirty="0">
                <a:latin typeface="TT Commons" panose="02000506040000020004" pitchFamily="50" charset="0"/>
                <a:cs typeface="Carlito"/>
              </a:rPr>
              <a:t>In </a:t>
            </a:r>
            <a:r>
              <a:rPr sz="1600" spc="-20" dirty="0">
                <a:latin typeface="TT Commons" panose="02000506040000020004" pitchFamily="50" charset="0"/>
                <a:cs typeface="Carlito"/>
              </a:rPr>
              <a:t>the </a:t>
            </a:r>
            <a:r>
              <a:rPr sz="1600" spc="-10" dirty="0">
                <a:latin typeface="TT Commons" panose="02000506040000020004" pitchFamily="50" charset="0"/>
                <a:cs typeface="Carlito"/>
              </a:rPr>
              <a:t>case </a:t>
            </a:r>
            <a:r>
              <a:rPr sz="1600" spc="-30" dirty="0">
                <a:latin typeface="TT Commons" panose="02000506040000020004" pitchFamily="50" charset="0"/>
                <a:cs typeface="Carlito"/>
              </a:rPr>
              <a:t>of </a:t>
            </a:r>
            <a:r>
              <a:rPr sz="1600" spc="-25" dirty="0">
                <a:latin typeface="TT Commons" panose="02000506040000020004" pitchFamily="50" charset="0"/>
                <a:cs typeface="Carlito"/>
              </a:rPr>
              <a:t>pale-  skinned </a:t>
            </a:r>
            <a:r>
              <a:rPr sz="1600" spc="-15" dirty="0">
                <a:latin typeface="TT Commons" panose="02000506040000020004" pitchFamily="50" charset="0"/>
                <a:cs typeface="Carlito"/>
              </a:rPr>
              <a:t>people, </a:t>
            </a:r>
            <a:r>
              <a:rPr sz="1600" spc="-10" dirty="0">
                <a:latin typeface="TT Commons" panose="02000506040000020004" pitchFamily="50" charset="0"/>
                <a:cs typeface="Carlito"/>
              </a:rPr>
              <a:t>most </a:t>
            </a:r>
            <a:r>
              <a:rPr sz="1600" spc="-25" dirty="0">
                <a:latin typeface="TT Commons" panose="02000506040000020004" pitchFamily="50" charset="0"/>
                <a:cs typeface="Carlito"/>
              </a:rPr>
              <a:t>melanin </a:t>
            </a:r>
            <a:r>
              <a:rPr sz="1600" spc="-10" dirty="0">
                <a:latin typeface="TT Commons" panose="02000506040000020004" pitchFamily="50" charset="0"/>
                <a:cs typeface="Carlito"/>
              </a:rPr>
              <a:t>is </a:t>
            </a:r>
            <a:r>
              <a:rPr sz="1600" spc="-15" dirty="0">
                <a:latin typeface="TT Commons" panose="02000506040000020004" pitchFamily="50" charset="0"/>
                <a:cs typeface="Carlito"/>
              </a:rPr>
              <a:t>in </a:t>
            </a:r>
            <a:r>
              <a:rPr sz="1600" spc="-20" dirty="0">
                <a:latin typeface="TT Commons" panose="02000506040000020004" pitchFamily="50" charset="0"/>
                <a:cs typeface="Carlito"/>
              </a:rPr>
              <a:t>the </a:t>
            </a:r>
            <a:r>
              <a:rPr sz="1600" spc="-5" dirty="0">
                <a:latin typeface="TT Commons" panose="02000506040000020004" pitchFamily="50" charset="0"/>
                <a:cs typeface="Carlito"/>
              </a:rPr>
              <a:t>basal </a:t>
            </a:r>
            <a:r>
              <a:rPr sz="1600" spc="-50" dirty="0">
                <a:latin typeface="TT Commons" panose="02000506040000020004" pitchFamily="50" charset="0"/>
                <a:cs typeface="Carlito"/>
              </a:rPr>
              <a:t>layer, </a:t>
            </a:r>
            <a:r>
              <a:rPr sz="1600" spc="-15" dirty="0">
                <a:latin typeface="TT Commons" panose="02000506040000020004" pitchFamily="50" charset="0"/>
                <a:cs typeface="Carlito"/>
              </a:rPr>
              <a:t>whilst </a:t>
            </a:r>
            <a:r>
              <a:rPr sz="1600" spc="-20" dirty="0">
                <a:latin typeface="TT Commons" panose="02000506040000020004" pitchFamily="50" charset="0"/>
                <a:cs typeface="Carlito"/>
              </a:rPr>
              <a:t>in  </a:t>
            </a:r>
            <a:r>
              <a:rPr sz="1600" spc="-30" dirty="0">
                <a:latin typeface="TT Commons" panose="02000506040000020004" pitchFamily="50" charset="0"/>
                <a:cs typeface="Carlito"/>
              </a:rPr>
              <a:t>darker </a:t>
            </a:r>
            <a:r>
              <a:rPr sz="1600" spc="-20" dirty="0">
                <a:latin typeface="TT Commons" panose="02000506040000020004" pitchFamily="50" charset="0"/>
                <a:cs typeface="Carlito"/>
              </a:rPr>
              <a:t>skins, </a:t>
            </a:r>
            <a:r>
              <a:rPr sz="1600" spc="-15" dirty="0">
                <a:latin typeface="TT Commons" panose="02000506040000020004" pitchFamily="50" charset="0"/>
                <a:cs typeface="Carlito"/>
              </a:rPr>
              <a:t>melanin </a:t>
            </a:r>
            <a:r>
              <a:rPr sz="1600" spc="-10" dirty="0">
                <a:latin typeface="TT Commons" panose="02000506040000020004" pitchFamily="50" charset="0"/>
                <a:cs typeface="Carlito"/>
              </a:rPr>
              <a:t>is </a:t>
            </a:r>
            <a:r>
              <a:rPr sz="1600" spc="-15" dirty="0">
                <a:latin typeface="TT Commons" panose="02000506040000020004" pitchFamily="50" charset="0"/>
                <a:cs typeface="Carlito"/>
              </a:rPr>
              <a:t>evenly </a:t>
            </a:r>
            <a:r>
              <a:rPr sz="1600" spc="-25" dirty="0">
                <a:latin typeface="TT Commons" panose="02000506040000020004" pitchFamily="50" charset="0"/>
                <a:cs typeface="Carlito"/>
              </a:rPr>
              <a:t>distributed, including inside </a:t>
            </a:r>
            <a:r>
              <a:rPr sz="1600" spc="-20" dirty="0">
                <a:latin typeface="TT Commons" panose="02000506040000020004" pitchFamily="50" charset="0"/>
                <a:cs typeface="Carlito"/>
              </a:rPr>
              <a:t>the  </a:t>
            </a:r>
            <a:r>
              <a:rPr sz="1600" spc="-15" dirty="0">
                <a:latin typeface="TT Commons" panose="02000506040000020004" pitchFamily="50" charset="0"/>
                <a:cs typeface="Carlito"/>
              </a:rPr>
              <a:t>stratum</a:t>
            </a:r>
            <a:r>
              <a:rPr sz="1600" spc="-125" dirty="0">
                <a:latin typeface="TT Commons" panose="02000506040000020004" pitchFamily="50" charset="0"/>
                <a:cs typeface="Carlito"/>
              </a:rPr>
              <a:t> </a:t>
            </a:r>
            <a:r>
              <a:rPr sz="1600" spc="-15" dirty="0">
                <a:latin typeface="TT Commons" panose="02000506040000020004" pitchFamily="50" charset="0"/>
                <a:cs typeface="Carlito"/>
              </a:rPr>
              <a:t>corneum.</a:t>
            </a:r>
            <a:endParaRPr sz="1600" dirty="0">
              <a:latin typeface="TT Commons" panose="02000506040000020004" pitchFamily="50" charset="0"/>
              <a:cs typeface="Carlito"/>
            </a:endParaRPr>
          </a:p>
        </p:txBody>
      </p:sp>
      <p:sp>
        <p:nvSpPr>
          <p:cNvPr id="9" name="object 9"/>
          <p:cNvSpPr/>
          <p:nvPr/>
        </p:nvSpPr>
        <p:spPr>
          <a:xfrm>
            <a:off x="725854" y="2247900"/>
            <a:ext cx="2753360" cy="216408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17415" y="1251449"/>
            <a:ext cx="8305800" cy="257763"/>
          </a:xfrm>
          <a:prstGeom prst="rect">
            <a:avLst/>
          </a:prstGeom>
        </p:spPr>
        <p:txBody>
          <a:bodyPr vert="horz" wrap="square" lIns="0" tIns="11430" rIns="0" bIns="0" rtlCol="0">
            <a:spAutoFit/>
          </a:bodyPr>
          <a:lstStyle/>
          <a:p>
            <a:pPr marL="12700">
              <a:lnSpc>
                <a:spcPct val="100000"/>
              </a:lnSpc>
              <a:spcBef>
                <a:spcPts val="90"/>
              </a:spcBef>
            </a:pPr>
            <a:r>
              <a:rPr sz="1600" spc="-15" dirty="0">
                <a:latin typeface="TT Commons" panose="02000506040000020004" pitchFamily="50" charset="0"/>
                <a:cs typeface="Carlito"/>
              </a:rPr>
              <a:t>Regardless</a:t>
            </a:r>
            <a:r>
              <a:rPr sz="1600" spc="-95"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15" dirty="0">
                <a:latin typeface="TT Commons" panose="02000506040000020004" pitchFamily="50" charset="0"/>
                <a:cs typeface="Carlito"/>
              </a:rPr>
              <a:t>skin</a:t>
            </a:r>
            <a:r>
              <a:rPr sz="1600" spc="-125" dirty="0">
                <a:latin typeface="TT Commons" panose="02000506040000020004" pitchFamily="50" charset="0"/>
                <a:cs typeface="Carlito"/>
              </a:rPr>
              <a:t> </a:t>
            </a:r>
            <a:r>
              <a:rPr sz="1600" spc="-25" dirty="0">
                <a:latin typeface="TT Commons" panose="02000506040000020004" pitchFamily="50" charset="0"/>
                <a:cs typeface="Carlito"/>
              </a:rPr>
              <a:t>colour,</a:t>
            </a:r>
            <a:r>
              <a:rPr sz="1600" spc="-130" dirty="0">
                <a:latin typeface="TT Commons" panose="02000506040000020004" pitchFamily="50" charset="0"/>
                <a:cs typeface="Carlito"/>
              </a:rPr>
              <a:t> </a:t>
            </a:r>
            <a:r>
              <a:rPr sz="1600" spc="-25" dirty="0">
                <a:latin typeface="TT Commons" panose="02000506040000020004" pitchFamily="50" charset="0"/>
                <a:cs typeface="Carlito"/>
              </a:rPr>
              <a:t>human</a:t>
            </a:r>
            <a:r>
              <a:rPr sz="1600" spc="-114" dirty="0">
                <a:latin typeface="TT Commons" panose="02000506040000020004" pitchFamily="50" charset="0"/>
                <a:cs typeface="Carlito"/>
              </a:rPr>
              <a:t> </a:t>
            </a:r>
            <a:r>
              <a:rPr sz="1600" spc="-15" dirty="0">
                <a:latin typeface="TT Commons" panose="02000506040000020004" pitchFamily="50" charset="0"/>
                <a:cs typeface="Carlito"/>
              </a:rPr>
              <a:t>skin</a:t>
            </a:r>
            <a:r>
              <a:rPr sz="1600" spc="-40" dirty="0">
                <a:latin typeface="TT Commons" panose="02000506040000020004" pitchFamily="50" charset="0"/>
                <a:cs typeface="Carlito"/>
              </a:rPr>
              <a:t> </a:t>
            </a:r>
            <a:r>
              <a:rPr sz="1600" spc="-10" dirty="0">
                <a:latin typeface="TT Commons" panose="02000506040000020004" pitchFamily="50" charset="0"/>
                <a:cs typeface="Carlito"/>
              </a:rPr>
              <a:t>has</a:t>
            </a:r>
            <a:r>
              <a:rPr sz="1600" dirty="0">
                <a:latin typeface="TT Commons" panose="02000506040000020004" pitchFamily="50" charset="0"/>
                <a:cs typeface="Carlito"/>
              </a:rPr>
              <a:t> </a:t>
            </a:r>
            <a:r>
              <a:rPr sz="1600" spc="-25" dirty="0">
                <a:latin typeface="TT Commons" panose="02000506040000020004" pitchFamily="50" charset="0"/>
                <a:cs typeface="Carlito"/>
              </a:rPr>
              <a:t>roughly</a:t>
            </a:r>
            <a:r>
              <a:rPr sz="1600" spc="-95" dirty="0">
                <a:latin typeface="TT Commons" panose="02000506040000020004" pitchFamily="50" charset="0"/>
                <a:cs typeface="Carlito"/>
              </a:rPr>
              <a:t> </a:t>
            </a:r>
            <a:r>
              <a:rPr sz="1600" spc="-20" dirty="0">
                <a:latin typeface="TT Commons" panose="02000506040000020004" pitchFamily="50" charset="0"/>
                <a:cs typeface="Carlito"/>
              </a:rPr>
              <a:t>the</a:t>
            </a:r>
            <a:r>
              <a:rPr sz="1600" dirty="0">
                <a:latin typeface="TT Commons" panose="02000506040000020004" pitchFamily="50" charset="0"/>
                <a:cs typeface="Carlito"/>
              </a:rPr>
              <a:t> </a:t>
            </a:r>
            <a:r>
              <a:rPr sz="1600" spc="-10" dirty="0">
                <a:latin typeface="TT Commons" panose="02000506040000020004" pitchFamily="50" charset="0"/>
                <a:cs typeface="Carlito"/>
              </a:rPr>
              <a:t>same</a:t>
            </a:r>
            <a:r>
              <a:rPr sz="1600" spc="-80" dirty="0">
                <a:latin typeface="TT Commons" panose="02000506040000020004" pitchFamily="50" charset="0"/>
                <a:cs typeface="Carlito"/>
              </a:rPr>
              <a:t> </a:t>
            </a:r>
            <a:r>
              <a:rPr sz="1600" spc="-30" dirty="0">
                <a:latin typeface="TT Commons" panose="02000506040000020004" pitchFamily="50" charset="0"/>
                <a:cs typeface="Carlito"/>
              </a:rPr>
              <a:t>number</a:t>
            </a:r>
            <a:r>
              <a:rPr sz="1600" spc="-15"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5" dirty="0">
                <a:latin typeface="TT Commons" panose="02000506040000020004" pitchFamily="50" charset="0"/>
                <a:cs typeface="Carlito"/>
              </a:rPr>
              <a:t>melanocytes.</a:t>
            </a:r>
            <a:endParaRPr sz="1600" dirty="0">
              <a:latin typeface="TT Commons" panose="02000506040000020004" pitchFamily="50" charset="0"/>
              <a:cs typeface="Carlito"/>
            </a:endParaRPr>
          </a:p>
        </p:txBody>
      </p:sp>
      <p:sp>
        <p:nvSpPr>
          <p:cNvPr id="8"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CAUSES</a:t>
            </a:r>
            <a:r>
              <a:rPr sz="2400" spc="300" dirty="0">
                <a:latin typeface="Bebas Neue Regular" panose="00000500000000000000" pitchFamily="50" charset="0"/>
              </a:rPr>
              <a:t> </a:t>
            </a:r>
            <a:r>
              <a:rPr sz="2400" spc="300" dirty="0">
                <a:solidFill>
                  <a:schemeClr val="tx1"/>
                </a:solidFill>
                <a:latin typeface="Bebas Neue Regular" panose="00000500000000000000" pitchFamily="50" charset="0"/>
              </a:rPr>
              <a:t>OF</a:t>
            </a:r>
            <a:r>
              <a:rPr sz="2400" spc="300" dirty="0">
                <a:latin typeface="Bebas Neue Regular" panose="00000500000000000000" pitchFamily="50" charset="0"/>
              </a:rPr>
              <a:t> </a:t>
            </a:r>
            <a:r>
              <a:rPr sz="2400" spc="300" dirty="0">
                <a:solidFill>
                  <a:schemeClr val="tx1"/>
                </a:solidFill>
                <a:latin typeface="Bebas Neue Regular" panose="00000500000000000000" pitchFamily="50" charset="0"/>
              </a:rPr>
              <a:t>PIGMENTATION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3368358" cy="424732"/>
          </a:xfrm>
        </p:spPr>
        <p:txBody>
          <a:bodyPr/>
          <a:lstStyle/>
          <a:p>
            <a:r>
              <a:rPr lang="en-US" sz="2400" spc="300" dirty="0"/>
              <a:t>POLYPODIUM LEUCOTOMOS</a:t>
            </a:r>
            <a:endParaRPr lang="es-ES" sz="2400" spc="300" dirty="0"/>
          </a:p>
        </p:txBody>
      </p:sp>
      <p:sp>
        <p:nvSpPr>
          <p:cNvPr id="5" name="Rectángulo 4"/>
          <p:cNvSpPr/>
          <p:nvPr/>
        </p:nvSpPr>
        <p:spPr>
          <a:xfrm>
            <a:off x="615504" y="1159711"/>
            <a:ext cx="8305178" cy="584775"/>
          </a:xfrm>
          <a:prstGeom prst="rect">
            <a:avLst/>
          </a:prstGeom>
        </p:spPr>
        <p:txBody>
          <a:bodyPr wrap="square">
            <a:spAutoFit/>
          </a:bodyPr>
          <a:lstStyle/>
          <a:p>
            <a:pPr algn="just"/>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a:t>
            </a:r>
            <a:r>
              <a:rPr lang="es-ES" sz="1600" dirty="0" err="1">
                <a:latin typeface="TT Commons Light" panose="02000506030000020003" pitchFamily="50" charset="0"/>
              </a:rPr>
              <a:t>is</a:t>
            </a:r>
            <a:r>
              <a:rPr lang="es-ES" sz="1600" dirty="0">
                <a:latin typeface="TT Commons Light" panose="02000506030000020003" pitchFamily="50" charset="0"/>
              </a:rPr>
              <a:t> a </a:t>
            </a:r>
            <a:r>
              <a:rPr lang="es-ES" sz="1600" dirty="0" err="1">
                <a:latin typeface="TT Commons Light" panose="02000506030000020003" pitchFamily="50" charset="0"/>
              </a:rPr>
              <a:t>fern</a:t>
            </a:r>
            <a:r>
              <a:rPr lang="es-ES" sz="1600" dirty="0">
                <a:latin typeface="TT Commons Light" panose="02000506030000020003" pitchFamily="50" charset="0"/>
              </a:rPr>
              <a:t> </a:t>
            </a:r>
            <a:r>
              <a:rPr lang="es-ES" sz="1600" dirty="0" err="1">
                <a:latin typeface="TT Commons Light" panose="02000506030000020003" pitchFamily="50" charset="0"/>
              </a:rPr>
              <a:t>that</a:t>
            </a:r>
            <a:r>
              <a:rPr lang="es-ES" sz="1600" dirty="0">
                <a:latin typeface="TT Commons Light" panose="02000506030000020003" pitchFamily="50" charset="0"/>
              </a:rPr>
              <a:t> </a:t>
            </a:r>
            <a:r>
              <a:rPr lang="es-ES" sz="1600" dirty="0" err="1">
                <a:latin typeface="TT Commons Light" panose="02000506030000020003" pitchFamily="50" charset="0"/>
              </a:rPr>
              <a:t>contains</a:t>
            </a:r>
            <a:r>
              <a:rPr lang="es-ES" sz="1600" dirty="0">
                <a:latin typeface="TT Commons Light" panose="02000506030000020003" pitchFamily="50" charset="0"/>
              </a:rPr>
              <a:t> a </a:t>
            </a:r>
            <a:r>
              <a:rPr lang="es-ES" sz="1600" dirty="0" err="1">
                <a:latin typeface="TT Commons Light" panose="02000506030000020003" pitchFamily="50" charset="0"/>
              </a:rPr>
              <a:t>variety</a:t>
            </a:r>
            <a:r>
              <a:rPr lang="es-ES" sz="1600" dirty="0">
                <a:latin typeface="TT Commons Light" panose="02000506030000020003" pitchFamily="50" charset="0"/>
              </a:rPr>
              <a:t> of </a:t>
            </a:r>
            <a:r>
              <a:rPr lang="es-ES" sz="1600" dirty="0" err="1">
                <a:latin typeface="TT Commons Light" panose="02000506030000020003" pitchFamily="50" charset="0"/>
              </a:rPr>
              <a:t>bioactive</a:t>
            </a:r>
            <a:r>
              <a:rPr lang="es-ES" sz="1600" dirty="0">
                <a:latin typeface="TT Commons Light" panose="02000506030000020003" pitchFamily="50" charset="0"/>
              </a:rPr>
              <a:t> </a:t>
            </a:r>
            <a:r>
              <a:rPr lang="es-ES" sz="1600" dirty="0" err="1">
                <a:latin typeface="TT Commons Light" panose="02000506030000020003" pitchFamily="50" charset="0"/>
              </a:rPr>
              <a:t>compounds</a:t>
            </a:r>
            <a:r>
              <a:rPr lang="es-ES" sz="1600" dirty="0">
                <a:latin typeface="TT Commons Light" panose="02000506030000020003" pitchFamily="50" charset="0"/>
              </a:rPr>
              <a:t>, </a:t>
            </a:r>
            <a:r>
              <a:rPr lang="es-ES" sz="1600" dirty="0" err="1">
                <a:latin typeface="TT Commons Light" panose="02000506030000020003" pitchFamily="50" charset="0"/>
              </a:rPr>
              <a:t>including</a:t>
            </a:r>
            <a:r>
              <a:rPr lang="es-ES" sz="1600" dirty="0">
                <a:latin typeface="TT Commons Light" panose="02000506030000020003" pitchFamily="50" charset="0"/>
              </a:rPr>
              <a:t> </a:t>
            </a:r>
            <a:r>
              <a:rPr lang="es-ES" sz="1600" dirty="0" err="1">
                <a:latin typeface="TT Commons Light" panose="02000506030000020003" pitchFamily="50" charset="0"/>
              </a:rPr>
              <a:t>polyphenols</a:t>
            </a:r>
            <a:r>
              <a:rPr lang="es-ES" sz="1600" dirty="0">
                <a:latin typeface="TT Commons Light" panose="02000506030000020003" pitchFamily="50" charset="0"/>
              </a:rPr>
              <a:t>, </a:t>
            </a:r>
            <a:r>
              <a:rPr lang="es-ES" sz="1600" dirty="0" err="1">
                <a:latin typeface="TT Commons Light" panose="02000506030000020003" pitchFamily="50" charset="0"/>
              </a:rPr>
              <a:t>flavonoids</a:t>
            </a:r>
            <a:r>
              <a:rPr lang="es-ES" sz="1600" dirty="0">
                <a:latin typeface="TT Commons Light" panose="02000506030000020003" pitchFamily="50" charset="0"/>
              </a:rPr>
              <a:t> and </a:t>
            </a:r>
            <a:r>
              <a:rPr lang="es-ES" sz="1600" dirty="0" err="1">
                <a:latin typeface="TT Commons Light" panose="02000506030000020003" pitchFamily="50" charset="0"/>
              </a:rPr>
              <a:t>phenolic</a:t>
            </a:r>
            <a:r>
              <a:rPr lang="es-ES" sz="1600" dirty="0">
                <a:latin typeface="TT Commons Light" panose="02000506030000020003" pitchFamily="50" charset="0"/>
              </a:rPr>
              <a:t> </a:t>
            </a:r>
            <a:r>
              <a:rPr lang="es-ES" sz="1600" dirty="0" err="1">
                <a:latin typeface="TT Commons Light" panose="02000506030000020003" pitchFamily="50" charset="0"/>
              </a:rPr>
              <a:t>acids</a:t>
            </a:r>
            <a:r>
              <a:rPr lang="es-ES" sz="1600" dirty="0">
                <a:latin typeface="TT Commons Light" panose="02000506030000020003" pitchFamily="50" charset="0"/>
              </a:rPr>
              <a:t>, </a:t>
            </a:r>
            <a:r>
              <a:rPr lang="es-ES" sz="1600" dirty="0" err="1">
                <a:latin typeface="TT Commons Light" panose="02000506030000020003" pitchFamily="50" charset="0"/>
              </a:rPr>
              <a:t>which</a:t>
            </a:r>
            <a:r>
              <a:rPr lang="es-ES" sz="1600" dirty="0">
                <a:latin typeface="TT Commons Light" panose="02000506030000020003" pitchFamily="50" charset="0"/>
              </a:rPr>
              <a:t> </a:t>
            </a:r>
            <a:r>
              <a:rPr lang="es-ES" sz="1600" dirty="0" err="1">
                <a:latin typeface="TT Commons Light" panose="02000506030000020003" pitchFamily="50" charset="0"/>
              </a:rPr>
              <a:t>confer</a:t>
            </a:r>
            <a:r>
              <a:rPr lang="es-ES" sz="1600" dirty="0">
                <a:latin typeface="TT Commons Light" panose="02000506030000020003" pitchFamily="50" charset="0"/>
              </a:rPr>
              <a:t> </a:t>
            </a:r>
            <a:r>
              <a:rPr lang="es-ES" sz="1600" dirty="0" err="1">
                <a:latin typeface="TT Commons Light" panose="02000506030000020003" pitchFamily="50" charset="0"/>
              </a:rPr>
              <a:t>antioxidant</a:t>
            </a:r>
            <a:r>
              <a:rPr lang="es-ES" sz="1600" dirty="0">
                <a:latin typeface="TT Commons Light" panose="02000506030000020003" pitchFamily="50" charset="0"/>
              </a:rPr>
              <a:t> and anti-</a:t>
            </a:r>
            <a:r>
              <a:rPr lang="es-ES" sz="1600" dirty="0" err="1">
                <a:latin typeface="TT Commons Light" panose="02000506030000020003" pitchFamily="50" charset="0"/>
              </a:rPr>
              <a:t>inflammatory</a:t>
            </a:r>
            <a:r>
              <a:rPr lang="es-ES" sz="1600" dirty="0">
                <a:latin typeface="TT Commons Light" panose="02000506030000020003" pitchFamily="50" charset="0"/>
              </a:rPr>
              <a:t> </a:t>
            </a:r>
            <a:r>
              <a:rPr lang="es-ES" sz="1600" dirty="0" err="1">
                <a:latin typeface="TT Commons Light" panose="02000506030000020003" pitchFamily="50" charset="0"/>
              </a:rPr>
              <a:t>properties</a:t>
            </a:r>
            <a:r>
              <a:rPr lang="es-ES" sz="1600" dirty="0">
                <a:latin typeface="TT Commons Light" panose="02000506030000020003" pitchFamily="50" charset="0"/>
              </a:rPr>
              <a:t>.</a:t>
            </a:r>
          </a:p>
        </p:txBody>
      </p:sp>
      <p:sp>
        <p:nvSpPr>
          <p:cNvPr id="8" name="Rectángulo 7"/>
          <p:cNvSpPr/>
          <p:nvPr/>
        </p:nvSpPr>
        <p:spPr>
          <a:xfrm>
            <a:off x="2679016" y="1990708"/>
            <a:ext cx="6241667" cy="2062103"/>
          </a:xfrm>
          <a:prstGeom prst="rect">
            <a:avLst/>
          </a:prstGeom>
        </p:spPr>
        <p:txBody>
          <a:bodyPr wrap="square">
            <a:spAutoFit/>
          </a:bodyPr>
          <a:lstStyle/>
          <a:p>
            <a:pPr marL="342900" indent="-342900" algn="just">
              <a:buFont typeface="Arial" pitchFamily="34" charset="0"/>
              <a:buChar char="•"/>
            </a:pPr>
            <a:r>
              <a:rPr lang="en-US" sz="1600" b="1" dirty="0">
                <a:latin typeface="TT Commons Light" panose="02000506030000020003" pitchFamily="50" charset="0"/>
              </a:rPr>
              <a:t>Photo-protective and antioxidant action: </a:t>
            </a:r>
            <a:r>
              <a:rPr lang="en-US" sz="1600" dirty="0">
                <a:latin typeface="TT Commons Light" panose="02000506030000020003" pitchFamily="50" charset="0"/>
              </a:rPr>
              <a:t>Protects against DNA damage by UVB and reduces UVA-induced free radicals.</a:t>
            </a:r>
          </a:p>
          <a:p>
            <a:pPr marL="342900" indent="-342900" algn="just">
              <a:buFont typeface="Arial" pitchFamily="34" charset="0"/>
              <a:buChar char="•"/>
            </a:pPr>
            <a:endParaRPr lang="en-US" sz="1600" b="1" dirty="0">
              <a:latin typeface="TT Commons Light" panose="02000506030000020003" pitchFamily="50" charset="0"/>
            </a:endParaRPr>
          </a:p>
          <a:p>
            <a:pPr marL="342900" indent="-342900" algn="just">
              <a:buFont typeface="Arial" pitchFamily="34" charset="0"/>
              <a:buChar char="•"/>
            </a:pPr>
            <a:r>
              <a:rPr lang="en-US" sz="1600" b="1" dirty="0">
                <a:latin typeface="TT Commons Light" panose="02000506030000020003" pitchFamily="50" charset="0"/>
              </a:rPr>
              <a:t>Anti-inflammatory action</a:t>
            </a:r>
            <a:r>
              <a:rPr lang="en-US" sz="1600" dirty="0">
                <a:latin typeface="TT Commons Light" panose="02000506030000020003" pitchFamily="50" charset="0"/>
              </a:rPr>
              <a:t>: both the extract alone and the extract combined with vitamins exhibit anti-inflammatory activity.</a:t>
            </a:r>
          </a:p>
          <a:p>
            <a:pPr marL="342900" indent="-342900" algn="just">
              <a:buFont typeface="Arial" pitchFamily="34" charset="0"/>
              <a:buChar char="•"/>
            </a:pPr>
            <a:endParaRPr lang="en-US" sz="1600" b="1" dirty="0">
              <a:latin typeface="TT Commons Light" panose="02000506030000020003" pitchFamily="50" charset="0"/>
            </a:endParaRPr>
          </a:p>
          <a:p>
            <a:pPr marL="342900" indent="-342900" algn="just">
              <a:buFont typeface="Arial" pitchFamily="34" charset="0"/>
              <a:buChar char="•"/>
            </a:pPr>
            <a:r>
              <a:rPr lang="en-US" sz="1600" b="1" dirty="0" err="1">
                <a:latin typeface="TT Commons Light" panose="02000506030000020003" pitchFamily="50" charset="0"/>
              </a:rPr>
              <a:t>Immunostimulatory</a:t>
            </a:r>
            <a:r>
              <a:rPr lang="en-US" sz="1600" b="1" dirty="0">
                <a:latin typeface="TT Commons Light" panose="02000506030000020003" pitchFamily="50" charset="0"/>
              </a:rPr>
              <a:t> activity.</a:t>
            </a:r>
          </a:p>
          <a:p>
            <a:pPr algn="just"/>
            <a:endParaRPr lang="es-ES" sz="1600" dirty="0">
              <a:latin typeface="TT Commons Light" panose="02000506030000020003" pitchFamily="50" charset="0"/>
            </a:endParaRPr>
          </a:p>
        </p:txBody>
      </p:sp>
      <p:pic>
        <p:nvPicPr>
          <p:cNvPr id="7" name="Picture 2" descr="Imagen relacionada"/>
          <p:cNvPicPr>
            <a:picLocks noChangeAspect="1" noChangeArrowheads="1"/>
          </p:cNvPicPr>
          <p:nvPr/>
        </p:nvPicPr>
        <p:blipFill>
          <a:blip r:embed="rId2" cstate="print"/>
          <a:srcRect/>
          <a:stretch>
            <a:fillRect/>
          </a:stretch>
        </p:blipFill>
        <p:spPr bwMode="auto">
          <a:xfrm>
            <a:off x="903537" y="2025172"/>
            <a:ext cx="1775479" cy="1720772"/>
          </a:xfrm>
          <a:prstGeom prst="rect">
            <a:avLst/>
          </a:prstGeom>
          <a:noFill/>
        </p:spPr>
      </p:pic>
      <p:sp>
        <p:nvSpPr>
          <p:cNvPr id="9" name="Rectángulo 8"/>
          <p:cNvSpPr/>
          <p:nvPr/>
        </p:nvSpPr>
        <p:spPr>
          <a:xfrm>
            <a:off x="729258" y="4153645"/>
            <a:ext cx="8305178" cy="830997"/>
          </a:xfrm>
          <a:prstGeom prst="rect">
            <a:avLst/>
          </a:prstGeom>
        </p:spPr>
        <p:txBody>
          <a:bodyPr wrap="square">
            <a:spAutoFit/>
          </a:bodyPr>
          <a:lstStyle/>
          <a:p>
            <a:pPr algn="just"/>
            <a:r>
              <a:rPr lang="en-US" sz="1600" dirty="0">
                <a:latin typeface="TT Commons Light" panose="02000506030000020003" pitchFamily="50" charset="0"/>
              </a:rPr>
              <a:t>Recent studies show that </a:t>
            </a:r>
            <a:r>
              <a:rPr lang="en-US" sz="1600" dirty="0" err="1">
                <a:latin typeface="TT Commons Light" panose="02000506030000020003" pitchFamily="50" charset="0"/>
              </a:rPr>
              <a:t>Polypodium</a:t>
            </a:r>
            <a:r>
              <a:rPr lang="en-US" sz="1600" dirty="0">
                <a:latin typeface="TT Commons Light" panose="02000506030000020003" pitchFamily="50" charset="0"/>
              </a:rPr>
              <a:t> </a:t>
            </a:r>
            <a:r>
              <a:rPr lang="en-US" sz="1600" dirty="0" err="1">
                <a:latin typeface="TT Commons Light" panose="02000506030000020003" pitchFamily="50" charset="0"/>
              </a:rPr>
              <a:t>Leutotomos</a:t>
            </a:r>
            <a:r>
              <a:rPr lang="en-US" sz="1600" dirty="0">
                <a:latin typeface="TT Commons Light" panose="02000506030000020003" pitchFamily="50" charset="0"/>
              </a:rPr>
              <a:t> has an important </a:t>
            </a:r>
            <a:r>
              <a:rPr lang="en-US" sz="1600" b="1" dirty="0">
                <a:latin typeface="TT Commons Light" panose="02000506030000020003" pitchFamily="50" charset="0"/>
              </a:rPr>
              <a:t>adjuvant role in the treatment of </a:t>
            </a:r>
            <a:r>
              <a:rPr lang="en-US" sz="1600" b="1" dirty="0" err="1">
                <a:latin typeface="TT Commons Light" panose="02000506030000020003" pitchFamily="50" charset="0"/>
              </a:rPr>
              <a:t>melasma</a:t>
            </a:r>
            <a:r>
              <a:rPr lang="en-US" sz="1600" dirty="0">
                <a:latin typeface="TT Commons Light" panose="02000506030000020003" pitchFamily="50" charset="0"/>
              </a:rPr>
              <a:t>, as increased efficacy was observed in patients who were given </a:t>
            </a:r>
            <a:r>
              <a:rPr lang="en-US" sz="1600" dirty="0" err="1">
                <a:latin typeface="TT Commons Light" panose="02000506030000020003" pitchFamily="50" charset="0"/>
              </a:rPr>
              <a:t>Polypodium</a:t>
            </a:r>
            <a:r>
              <a:rPr lang="en-US" sz="1600" dirty="0">
                <a:latin typeface="TT Commons Light" panose="02000506030000020003" pitchFamily="50" charset="0"/>
              </a:rPr>
              <a:t> </a:t>
            </a:r>
            <a:r>
              <a:rPr lang="en-US" sz="1600" dirty="0" err="1">
                <a:latin typeface="TT Commons Light" panose="02000506030000020003" pitchFamily="50" charset="0"/>
              </a:rPr>
              <a:t>Leucotomos</a:t>
            </a:r>
            <a:r>
              <a:rPr lang="en-US" sz="1600" dirty="0">
                <a:latin typeface="TT Commons Light" panose="02000506030000020003" pitchFamily="50" charset="0"/>
              </a:rPr>
              <a:t> together with topical </a:t>
            </a:r>
            <a:r>
              <a:rPr lang="en-US" sz="1600" dirty="0" err="1">
                <a:latin typeface="TT Commons Light" panose="02000506030000020003" pitchFamily="50" charset="0"/>
              </a:rPr>
              <a:t>depigmentant</a:t>
            </a:r>
            <a:r>
              <a:rPr lang="en-US" sz="1600" dirty="0">
                <a:latin typeface="TT Commons Light" panose="02000506030000020003" pitchFamily="50" charset="0"/>
              </a:rPr>
              <a:t> and sunscreen.</a:t>
            </a:r>
          </a:p>
        </p:txBody>
      </p:sp>
    </p:spTree>
    <p:extLst>
      <p:ext uri="{BB962C8B-B14F-4D97-AF65-F5344CB8AC3E}">
        <p14:creationId xmlns:p14="http://schemas.microsoft.com/office/powerpoint/2010/main" val="403877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3259226" cy="424732"/>
          </a:xfrm>
        </p:spPr>
        <p:txBody>
          <a:bodyPr/>
          <a:lstStyle/>
          <a:p>
            <a:r>
              <a:rPr lang="en-US" sz="2400" spc="300" dirty="0"/>
              <a:t>HYPERICUM PERFORATUM</a:t>
            </a:r>
            <a:endParaRPr lang="es-ES" sz="2400" spc="300" dirty="0"/>
          </a:p>
        </p:txBody>
      </p:sp>
      <p:sp>
        <p:nvSpPr>
          <p:cNvPr id="5" name="Rectángulo 4"/>
          <p:cNvSpPr/>
          <p:nvPr/>
        </p:nvSpPr>
        <p:spPr>
          <a:xfrm>
            <a:off x="615504" y="1159711"/>
            <a:ext cx="8305178" cy="584775"/>
          </a:xfrm>
          <a:prstGeom prst="rect">
            <a:avLst/>
          </a:prstGeom>
        </p:spPr>
        <p:txBody>
          <a:bodyPr wrap="square">
            <a:spAutoFit/>
          </a:bodyPr>
          <a:lstStyle/>
          <a:p>
            <a:pPr algn="just"/>
            <a:r>
              <a:rPr lang="en-US" sz="1600" dirty="0" err="1">
                <a:latin typeface="TT Commons Light" panose="02000506030000020003" pitchFamily="50" charset="0"/>
              </a:rPr>
              <a:t>Hypericin</a:t>
            </a:r>
            <a:r>
              <a:rPr lang="en-US" sz="1600" dirty="0">
                <a:latin typeface="TT Commons Light" panose="02000506030000020003" pitchFamily="50" charset="0"/>
              </a:rPr>
              <a:t> is a chemical compound found in the extract of </a:t>
            </a:r>
            <a:r>
              <a:rPr lang="en-US" sz="1600" dirty="0" err="1">
                <a:latin typeface="TT Commons Light" panose="02000506030000020003" pitchFamily="50" charset="0"/>
              </a:rPr>
              <a:t>Hypericum</a:t>
            </a:r>
            <a:r>
              <a:rPr lang="en-US" sz="1600" dirty="0">
                <a:latin typeface="TT Commons Light" panose="02000506030000020003" pitchFamily="50" charset="0"/>
              </a:rPr>
              <a:t> </a:t>
            </a:r>
            <a:r>
              <a:rPr lang="en-US" sz="1600" dirty="0" err="1">
                <a:latin typeface="TT Commons Light" panose="02000506030000020003" pitchFamily="50" charset="0"/>
              </a:rPr>
              <a:t>perforatum</a:t>
            </a:r>
            <a:r>
              <a:rPr lang="en-US" sz="1600" dirty="0">
                <a:latin typeface="TT Commons Light" panose="02000506030000020003" pitchFamily="50" charset="0"/>
              </a:rPr>
              <a:t>, known as St John's </a:t>
            </a:r>
            <a:r>
              <a:rPr lang="en-US" sz="1600" dirty="0" err="1">
                <a:latin typeface="TT Commons Light" panose="02000506030000020003" pitchFamily="50" charset="0"/>
              </a:rPr>
              <a:t>wort</a:t>
            </a:r>
            <a:r>
              <a:rPr lang="en-US" sz="1600" dirty="0">
                <a:latin typeface="TT Commons Light" panose="02000506030000020003" pitchFamily="50" charset="0"/>
              </a:rPr>
              <a:t>. Its specific effects on the skin have several potential benefits:</a:t>
            </a:r>
          </a:p>
        </p:txBody>
      </p:sp>
      <p:sp>
        <p:nvSpPr>
          <p:cNvPr id="8" name="Rectángulo 7"/>
          <p:cNvSpPr/>
          <p:nvPr/>
        </p:nvSpPr>
        <p:spPr>
          <a:xfrm>
            <a:off x="2679016" y="1861899"/>
            <a:ext cx="6241667" cy="1815882"/>
          </a:xfrm>
          <a:prstGeom prst="rect">
            <a:avLst/>
          </a:prstGeom>
        </p:spPr>
        <p:txBody>
          <a:bodyPr wrap="square">
            <a:spAutoFit/>
          </a:bodyPr>
          <a:lstStyle/>
          <a:p>
            <a:pPr marL="342900" indent="-342900" algn="just">
              <a:buFont typeface="Arial" pitchFamily="34" charset="0"/>
              <a:buChar char="•"/>
            </a:pPr>
            <a:r>
              <a:rPr lang="en-US" sz="1600" b="1" dirty="0">
                <a:latin typeface="TT Commons Light" panose="02000506030000020003" pitchFamily="50" charset="0"/>
              </a:rPr>
              <a:t>Regenerative activity: </a:t>
            </a:r>
            <a:r>
              <a:rPr lang="en-US" sz="1600" dirty="0">
                <a:latin typeface="TT Commons Light" panose="02000506030000020003" pitchFamily="50" charset="0"/>
              </a:rPr>
              <a:t>Stimulates cell regeneration, promoting wound healing and improving overall skin health.</a:t>
            </a:r>
          </a:p>
          <a:p>
            <a:pPr marL="342900" indent="-342900" algn="just">
              <a:buFont typeface="Arial" pitchFamily="34" charset="0"/>
              <a:buChar char="•"/>
            </a:pPr>
            <a:endParaRPr lang="en-US" sz="1600" dirty="0">
              <a:latin typeface="TT Commons Light" panose="02000506030000020003" pitchFamily="50" charset="0"/>
            </a:endParaRPr>
          </a:p>
          <a:p>
            <a:pPr marL="342900" indent="-342900" algn="just">
              <a:buFont typeface="Arial" pitchFamily="34" charset="0"/>
              <a:buChar char="•"/>
            </a:pPr>
            <a:r>
              <a:rPr lang="en-US" sz="1600" b="1" dirty="0">
                <a:latin typeface="TT Commons Light" panose="02000506030000020003" pitchFamily="50" charset="0"/>
              </a:rPr>
              <a:t>Collagen and elastin stimulation</a:t>
            </a:r>
            <a:r>
              <a:rPr lang="en-US" sz="1600" dirty="0">
                <a:latin typeface="TT Commons Light" panose="02000506030000020003" pitchFamily="50" charset="0"/>
              </a:rPr>
              <a:t>: Promotes the production of these key proteins, which improves skin elasticity and firmness, reducing wrinkles and fine lines.</a:t>
            </a:r>
          </a:p>
          <a:p>
            <a:pPr marL="342900" indent="-342900" algn="just">
              <a:buFont typeface="Arial" pitchFamily="34" charset="0"/>
              <a:buChar char="•"/>
            </a:pPr>
            <a:endParaRPr lang="es-ES" sz="1600" dirty="0">
              <a:latin typeface="TT Commons Light" panose="02000506030000020003" pitchFamily="50" charset="0"/>
            </a:endParaRPr>
          </a:p>
        </p:txBody>
      </p:sp>
      <p:sp>
        <p:nvSpPr>
          <p:cNvPr id="2" name="Rectángulo 1"/>
          <p:cNvSpPr/>
          <p:nvPr/>
        </p:nvSpPr>
        <p:spPr>
          <a:xfrm>
            <a:off x="687773" y="3702728"/>
            <a:ext cx="8222182" cy="1354217"/>
          </a:xfrm>
          <a:prstGeom prst="rect">
            <a:avLst/>
          </a:prstGeom>
        </p:spPr>
        <p:txBody>
          <a:bodyPr wrap="square">
            <a:spAutoFit/>
          </a:bodyPr>
          <a:lstStyle/>
          <a:p>
            <a:pPr marL="342900" indent="-342900" algn="just">
              <a:buFont typeface="Arial" pitchFamily="34" charset="0"/>
              <a:buChar char="•"/>
            </a:pPr>
            <a:r>
              <a:rPr lang="en-US" sz="1600" b="1" dirty="0">
                <a:latin typeface="TT Commons Light" panose="02000506030000020003" pitchFamily="50" charset="0"/>
              </a:rPr>
              <a:t>Antioxidant action: </a:t>
            </a:r>
            <a:r>
              <a:rPr lang="en-US" sz="1600" dirty="0">
                <a:latin typeface="TT Commons Light" panose="02000506030000020003" pitchFamily="50" charset="0"/>
              </a:rPr>
              <a:t>Protects skin from free radical damage, helping to prevent premature ageing and maintaining healthier skin.</a:t>
            </a:r>
          </a:p>
          <a:p>
            <a:pPr marL="342900" indent="-342900" algn="just">
              <a:buFont typeface="Arial" pitchFamily="34" charset="0"/>
              <a:buChar char="•"/>
            </a:pPr>
            <a:endParaRPr lang="en-US" sz="1600" b="1" dirty="0">
              <a:latin typeface="TT Commons Light" panose="02000506030000020003" pitchFamily="50" charset="0"/>
            </a:endParaRPr>
          </a:p>
          <a:p>
            <a:pPr marL="342900" indent="-342900" algn="just">
              <a:buFont typeface="Arial" pitchFamily="34" charset="0"/>
              <a:buChar char="•"/>
            </a:pPr>
            <a:r>
              <a:rPr lang="en-US" sz="1600" b="1" dirty="0">
                <a:latin typeface="TT Commons Light" panose="02000506030000020003" pitchFamily="50" charset="0"/>
              </a:rPr>
              <a:t>Anti-inflammatory effect: </a:t>
            </a:r>
            <a:r>
              <a:rPr lang="en-US" sz="1600" dirty="0">
                <a:latin typeface="TT Commons Light" panose="02000506030000020003" pitchFamily="50" charset="0"/>
              </a:rPr>
              <a:t>Reduces inflammation in the skin, benefiting conditions such as acne and dermatitis, and promoting calmer, more balanced skin.</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4233" t="16632" r="14257" b="17719"/>
          <a:stretch/>
        </p:blipFill>
        <p:spPr>
          <a:xfrm>
            <a:off x="785915" y="2079798"/>
            <a:ext cx="1893101" cy="1183188"/>
          </a:xfrm>
          <a:prstGeom prst="rect">
            <a:avLst/>
          </a:prstGeom>
        </p:spPr>
      </p:pic>
    </p:spTree>
    <p:extLst>
      <p:ext uri="{BB962C8B-B14F-4D97-AF65-F5344CB8AC3E}">
        <p14:creationId xmlns:p14="http://schemas.microsoft.com/office/powerpoint/2010/main" val="157350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1" y="399665"/>
            <a:ext cx="5173211" cy="424732"/>
          </a:xfrm>
        </p:spPr>
        <p:txBody>
          <a:bodyPr/>
          <a:lstStyle/>
          <a:p>
            <a:r>
              <a:rPr lang="en-US" sz="2400" spc="300" dirty="0"/>
              <a:t>HIALURONIC ACID A6 SOLUBLE COLLAGEN</a:t>
            </a:r>
            <a:endParaRPr lang="es-ES" sz="2400" spc="300" dirty="0"/>
          </a:p>
        </p:txBody>
      </p:sp>
      <p:sp>
        <p:nvSpPr>
          <p:cNvPr id="2" name="Rectángulo 1"/>
          <p:cNvSpPr/>
          <p:nvPr/>
        </p:nvSpPr>
        <p:spPr>
          <a:xfrm>
            <a:off x="698500" y="1236058"/>
            <a:ext cx="8341940" cy="3785652"/>
          </a:xfrm>
          <a:prstGeom prst="rect">
            <a:avLst/>
          </a:prstGeom>
        </p:spPr>
        <p:txBody>
          <a:bodyPr wrap="square">
            <a:spAutoFit/>
          </a:bodyPr>
          <a:lstStyle/>
          <a:p>
            <a:r>
              <a:rPr lang="en-US" sz="1600" b="1" dirty="0">
                <a:latin typeface="TT Commons Light" panose="02000506030000020003" pitchFamily="50" charset="0"/>
              </a:rPr>
              <a:t>Hyaluronic acid </a:t>
            </a:r>
            <a:r>
              <a:rPr lang="en-US" sz="1600" dirty="0">
                <a:latin typeface="TT Commons Light" panose="02000506030000020003" pitchFamily="50" charset="0"/>
              </a:rPr>
              <a:t>is a polysaccharide found naturally in the skin and functions as an important component of the dermal extracellular matrix. Its unique chemical structure allows it to retain large amounts of water, which contributes to skin hydration and elasticity. </a:t>
            </a:r>
          </a:p>
          <a:p>
            <a:endParaRPr lang="en-US" sz="1600" dirty="0">
              <a:latin typeface="TT Commons Light" panose="02000506030000020003" pitchFamily="50" charset="0"/>
            </a:endParaRPr>
          </a:p>
          <a:p>
            <a:r>
              <a:rPr lang="en-US" sz="1600" dirty="0">
                <a:latin typeface="TT Commons Light" panose="02000506030000020003" pitchFamily="50" charset="0"/>
              </a:rPr>
              <a:t>In addition, by keeping the skin well hydrated, hyaluronic acid can help reduce the appearance of fine lines and wrinkles, as well as improve the overall texture of the skin.</a:t>
            </a:r>
          </a:p>
          <a:p>
            <a:endParaRPr lang="en-US" sz="1600" dirty="0">
              <a:latin typeface="TT Commons Light" panose="02000506030000020003" pitchFamily="50" charset="0"/>
            </a:endParaRPr>
          </a:p>
          <a:p>
            <a:endParaRPr lang="en-US" sz="1600" dirty="0">
              <a:latin typeface="TT Commons Light" panose="02000506030000020003" pitchFamily="50" charset="0"/>
            </a:endParaRPr>
          </a:p>
          <a:p>
            <a:r>
              <a:rPr lang="en-US" sz="1600" b="1" dirty="0">
                <a:latin typeface="TT Commons Light" panose="02000506030000020003" pitchFamily="50" charset="0"/>
              </a:rPr>
              <a:t>Collagen</a:t>
            </a:r>
            <a:r>
              <a:rPr lang="en-US" sz="1600" dirty="0">
                <a:latin typeface="TT Commons Light" panose="02000506030000020003" pitchFamily="50" charset="0"/>
              </a:rPr>
              <a:t> is a structural protein found in the skin that is responsible for its firmness, elasticity and resilience. In its cosmetic formulations, soluble collagen is used to improve skin firmness and resilience, which can help reduce the appearance of fine lines and wrinkles and improve overall skin texture. </a:t>
            </a:r>
          </a:p>
          <a:p>
            <a:endParaRPr lang="en-US" sz="1600" dirty="0">
              <a:latin typeface="TT Commons Light" panose="02000506030000020003" pitchFamily="50" charset="0"/>
            </a:endParaRPr>
          </a:p>
          <a:p>
            <a:r>
              <a:rPr lang="en-US" sz="1600" dirty="0">
                <a:latin typeface="TT Commons Light" panose="02000506030000020003" pitchFamily="50" charset="0"/>
              </a:rPr>
              <a:t>In addition, soluble collagen can also help stimulate the production of endogenous collagen in the skin, thus promoting younger, more radiant skin.</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25784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9665"/>
            <a:ext cx="3608232" cy="424732"/>
          </a:xfrm>
        </p:spPr>
        <p:txBody>
          <a:bodyPr/>
          <a:lstStyle/>
          <a:p>
            <a:r>
              <a:rPr lang="en-US" sz="2400" spc="300" dirty="0"/>
              <a:t>HYDROLYSED WHEAT FLOUR </a:t>
            </a:r>
            <a:endParaRPr lang="es-ES" sz="2400" spc="300" dirty="0"/>
          </a:p>
        </p:txBody>
      </p:sp>
      <p:sp>
        <p:nvSpPr>
          <p:cNvPr id="2" name="Rectángulo 1"/>
          <p:cNvSpPr/>
          <p:nvPr/>
        </p:nvSpPr>
        <p:spPr>
          <a:xfrm>
            <a:off x="698500" y="1236059"/>
            <a:ext cx="8341940" cy="584775"/>
          </a:xfrm>
          <a:prstGeom prst="rect">
            <a:avLst/>
          </a:prstGeom>
        </p:spPr>
        <p:txBody>
          <a:bodyPr wrap="square">
            <a:spAutoFit/>
          </a:bodyPr>
          <a:lstStyle/>
          <a:p>
            <a:r>
              <a:rPr lang="en-US" sz="1600" dirty="0">
                <a:latin typeface="TT Commons Light" panose="02000506030000020003" pitchFamily="50" charset="0"/>
              </a:rPr>
              <a:t>Wheat flour hydrolysate has multiple functions in skin care, acting as a whitening, brightening and anti-ageing agent.</a:t>
            </a:r>
            <a:r>
              <a:rPr lang="es-ES" sz="1600" dirty="0">
                <a:latin typeface="TT Commons Light" panose="02000506030000020003" pitchFamily="50" charset="0"/>
              </a:rPr>
              <a:t>. </a:t>
            </a:r>
          </a:p>
        </p:txBody>
      </p:sp>
      <p:pic>
        <p:nvPicPr>
          <p:cNvPr id="4" name="Picture 2" descr="https://atache.com/wp-content/uploads/2021/03/Atache-Ingredientes-HIDROLIZADO-DE-PROTEINAS-VEGETALES-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00" y="1993405"/>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5890" y="4047745"/>
            <a:ext cx="8341940" cy="830997"/>
          </a:xfrm>
          <a:prstGeom prst="rect">
            <a:avLst/>
          </a:prstGeom>
        </p:spPr>
        <p:txBody>
          <a:bodyPr wrap="square">
            <a:spAutoFit/>
          </a:bodyPr>
          <a:lstStyle/>
          <a:p>
            <a:r>
              <a:rPr lang="en-US" sz="1600" dirty="0">
                <a:latin typeface="TT Commons Light" panose="02000506030000020003" pitchFamily="50" charset="0"/>
              </a:rPr>
              <a:t>It also stands out for its speed compared to </a:t>
            </a:r>
            <a:r>
              <a:rPr lang="en-US" sz="1600" dirty="0" err="1">
                <a:latin typeface="TT Commons Light" panose="02000506030000020003" pitchFamily="50" charset="0"/>
              </a:rPr>
              <a:t>arbutin</a:t>
            </a:r>
            <a:r>
              <a:rPr lang="en-US" sz="1600" dirty="0">
                <a:latin typeface="TT Commons Light" panose="02000506030000020003" pitchFamily="50" charset="0"/>
              </a:rPr>
              <a:t> in lightening the skin, as evidenced by in vivo tests. These results support its use in skincare products, offering a comprehensive solution to combat uneven pigmentation, promote radiance and prevent the signs of skin ageing.</a:t>
            </a:r>
          </a:p>
        </p:txBody>
      </p:sp>
      <p:sp>
        <p:nvSpPr>
          <p:cNvPr id="6" name="Rectángulo 5"/>
          <p:cNvSpPr/>
          <p:nvPr/>
        </p:nvSpPr>
        <p:spPr>
          <a:xfrm>
            <a:off x="3079805" y="2107515"/>
            <a:ext cx="5728817" cy="1569660"/>
          </a:xfrm>
          <a:prstGeom prst="rect">
            <a:avLst/>
          </a:prstGeom>
        </p:spPr>
        <p:txBody>
          <a:bodyPr wrap="square">
            <a:spAutoFit/>
          </a:bodyPr>
          <a:lstStyle/>
          <a:p>
            <a:r>
              <a:rPr lang="en-US" sz="1600" dirty="0">
                <a:latin typeface="TT Commons Light" panose="02000506030000020003" pitchFamily="50" charset="0"/>
              </a:rPr>
              <a:t>Its action is directed towards the inhibition of </a:t>
            </a:r>
            <a:r>
              <a:rPr lang="en-US" sz="1600" dirty="0" err="1">
                <a:latin typeface="TT Commons Light" panose="02000506030000020003" pitchFamily="50" charset="0"/>
              </a:rPr>
              <a:t>melanogenesis</a:t>
            </a:r>
            <a:r>
              <a:rPr lang="en-US" sz="1600" dirty="0">
                <a:latin typeface="TT Commons Light" panose="02000506030000020003" pitchFamily="50" charset="0"/>
              </a:rPr>
              <a:t>, specifically targeting the enzyme </a:t>
            </a:r>
            <a:r>
              <a:rPr lang="en-US" sz="1600" dirty="0" err="1">
                <a:latin typeface="TT Commons Light" panose="02000506030000020003" pitchFamily="50" charset="0"/>
              </a:rPr>
              <a:t>tyrosinase</a:t>
            </a:r>
            <a:r>
              <a:rPr lang="en-US" sz="1600" dirty="0">
                <a:latin typeface="TT Commons Light" panose="02000506030000020003" pitchFamily="50" charset="0"/>
              </a:rPr>
              <a:t> and TRP-1, as demonstrated in in vitro tests.</a:t>
            </a:r>
          </a:p>
          <a:p>
            <a:endParaRPr lang="en-US" sz="1600" dirty="0">
              <a:latin typeface="TT Commons Light" panose="02000506030000020003" pitchFamily="50" charset="0"/>
            </a:endParaRPr>
          </a:p>
          <a:p>
            <a:r>
              <a:rPr lang="en-US" sz="1600" dirty="0">
                <a:latin typeface="TT Commons Light" panose="02000506030000020003" pitchFamily="50" charset="0"/>
              </a:rPr>
              <a:t>In addition, this ingredient shows effectiveness in preventing UV-induced </a:t>
            </a:r>
            <a:r>
              <a:rPr lang="en-US" sz="1600" dirty="0" err="1">
                <a:latin typeface="TT Commons Light" panose="02000506030000020003" pitchFamily="50" charset="0"/>
              </a:rPr>
              <a:t>discolouration</a:t>
            </a:r>
            <a:r>
              <a:rPr lang="en-US" sz="1600" dirty="0">
                <a:latin typeface="TT Commons Light" panose="02000506030000020003" pitchFamily="50" charset="0"/>
              </a:rPr>
              <a:t>, as observed in ex vivo tests.</a:t>
            </a:r>
          </a:p>
        </p:txBody>
      </p:sp>
    </p:spTree>
    <p:extLst>
      <p:ext uri="{BB962C8B-B14F-4D97-AF65-F5344CB8AC3E}">
        <p14:creationId xmlns:p14="http://schemas.microsoft.com/office/powerpoint/2010/main" val="2605453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801927" y="3433565"/>
            <a:ext cx="2340128" cy="662874"/>
          </a:xfrm>
          <a:prstGeom prst="rect">
            <a:avLst/>
          </a:prstGeom>
          <a:noFill/>
        </p:spPr>
        <p:txBody>
          <a:bodyPr wrap="none" rtlCol="0">
            <a:spAutoFit/>
          </a:bodyPr>
          <a:lstStyle/>
          <a:p>
            <a:pPr algn="ctr" rtl="0">
              <a:lnSpc>
                <a:spcPct val="150000"/>
              </a:lnSpc>
            </a:pPr>
            <a:r>
              <a:rPr lang="es-ES" sz="2798" b="1" dirty="0">
                <a:latin typeface="Gotham Rounded Book" pitchFamily="50" charset="0"/>
                <a:cs typeface="Gotham Book" pitchFamily="50" charset="0"/>
              </a:rPr>
              <a:t>PRODUCTS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952"/>
            <a:ext cx="1944216" cy="1917944"/>
          </a:xfrm>
          <a:prstGeom prst="rect">
            <a:avLst/>
          </a:prstGeom>
        </p:spPr>
      </p:pic>
    </p:spTree>
    <p:extLst>
      <p:ext uri="{BB962C8B-B14F-4D97-AF65-F5344CB8AC3E}">
        <p14:creationId xmlns:p14="http://schemas.microsoft.com/office/powerpoint/2010/main" val="239857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2487712" y="1307221"/>
          <a:ext cx="4824536" cy="285277"/>
        </p:xfrm>
        <a:graphic>
          <a:graphicData uri="http://schemas.openxmlformats.org/drawingml/2006/table">
            <a:tbl>
              <a:tblPr/>
              <a:tblGrid>
                <a:gridCol w="2480083">
                  <a:extLst>
                    <a:ext uri="{9D8B030D-6E8A-4147-A177-3AD203B41FA5}">
                      <a16:colId xmlns:a16="http://schemas.microsoft.com/office/drawing/2014/main" val="691361381"/>
                    </a:ext>
                  </a:extLst>
                </a:gridCol>
                <a:gridCol w="2344453">
                  <a:extLst>
                    <a:ext uri="{9D8B030D-6E8A-4147-A177-3AD203B41FA5}">
                      <a16:colId xmlns:a16="http://schemas.microsoft.com/office/drawing/2014/main" val="3739699985"/>
                    </a:ext>
                  </a:extLst>
                </a:gridCol>
              </a:tblGrid>
              <a:tr h="285277">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3037796007"/>
                  </a:ext>
                </a:extLst>
              </a:tr>
            </a:tbl>
          </a:graphicData>
        </a:graphic>
      </p:graphicFrame>
      <p:sp>
        <p:nvSpPr>
          <p:cNvPr id="23" name="Título 8"/>
          <p:cNvSpPr>
            <a:spLocks noGrp="1"/>
          </p:cNvSpPr>
          <p:nvPr>
            <p:ph type="title"/>
          </p:nvPr>
        </p:nvSpPr>
        <p:spPr>
          <a:xfrm>
            <a:off x="698501" y="399665"/>
            <a:ext cx="6249981" cy="424732"/>
          </a:xfrm>
        </p:spPr>
        <p:txBody>
          <a:bodyPr/>
          <a:lstStyle/>
          <a:p>
            <a:r>
              <a:rPr lang="es-ES" sz="2399" spc="300" dirty="0"/>
              <a:t>DESPIGMEN P3 ANTIATACHES PROGRAM</a:t>
            </a:r>
            <a:r>
              <a:rPr lang="es-ES" sz="2400" spc="300" dirty="0"/>
              <a:t>: </a:t>
            </a:r>
            <a:r>
              <a:rPr lang="es-ES" sz="2400" spc="300" dirty="0" err="1"/>
              <a:t>FoRMULA</a:t>
            </a:r>
            <a:endParaRPr lang="es-ES" sz="2400" spc="300" dirty="0"/>
          </a:p>
        </p:txBody>
      </p:sp>
      <p:graphicFrame>
        <p:nvGraphicFramePr>
          <p:cNvPr id="18" name="Tabla 17"/>
          <p:cNvGraphicFramePr>
            <a:graphicFrameLocks noGrp="1"/>
          </p:cNvGraphicFramePr>
          <p:nvPr/>
        </p:nvGraphicFramePr>
        <p:xfrm>
          <a:off x="670327" y="2472665"/>
          <a:ext cx="3517404" cy="2402906"/>
        </p:xfrm>
        <a:graphic>
          <a:graphicData uri="http://schemas.openxmlformats.org/drawingml/2006/table">
            <a:tbl>
              <a:tblPr/>
              <a:tblGrid>
                <a:gridCol w="1933228">
                  <a:extLst>
                    <a:ext uri="{9D8B030D-6E8A-4147-A177-3AD203B41FA5}">
                      <a16:colId xmlns:a16="http://schemas.microsoft.com/office/drawing/2014/main" val="1771470215"/>
                    </a:ext>
                  </a:extLst>
                </a:gridCol>
                <a:gridCol w="1584176">
                  <a:extLst>
                    <a:ext uri="{9D8B030D-6E8A-4147-A177-3AD203B41FA5}">
                      <a16:colId xmlns:a16="http://schemas.microsoft.com/office/drawing/2014/main" val="3784920065"/>
                    </a:ext>
                  </a:extLst>
                </a:gridCol>
              </a:tblGrid>
              <a:tr h="504058">
                <a:tc>
                  <a:txBody>
                    <a:bodyPr/>
                    <a:lstStyle/>
                    <a:p>
                      <a:pPr algn="ctr" fontAlgn="ctr"/>
                      <a:r>
                        <a:rPr lang="en-US" sz="1600" b="1" i="0" u="none" strike="noStrike" dirty="0">
                          <a:solidFill>
                            <a:srgbClr val="FFFFFF"/>
                          </a:solidFill>
                          <a:effectLst/>
                          <a:latin typeface="TT Commons Light" panose="02000506030000020003" pitchFamily="50" charset="0"/>
                        </a:rPr>
                        <a:t>Ingredients</a:t>
                      </a: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a:solidFill>
                            <a:srgbClr val="FFFFFF"/>
                          </a:solidFill>
                          <a:effectLst/>
                          <a:latin typeface="TT Commons Light" panose="02000506030000020003" pitchFamily="50" charset="0"/>
                        </a:rPr>
                        <a:t>Properties</a:t>
                      </a: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511968">
                <a:tc>
                  <a:txBody>
                    <a:bodyPr/>
                    <a:lstStyle/>
                    <a:p>
                      <a:r>
                        <a:rPr lang="es-ES" sz="1400" b="1" dirty="0" err="1">
                          <a:latin typeface="TT Commons Light" panose="02000506030000020003" pitchFamily="50" charset="0"/>
                        </a:rPr>
                        <a:t>Tranexamic</a:t>
                      </a:r>
                      <a:r>
                        <a:rPr lang="es-ES" sz="1400" b="1" dirty="0">
                          <a:latin typeface="TT Commons Light" panose="02000506030000020003" pitchFamily="50" charset="0"/>
                        </a:rPr>
                        <a:t> </a:t>
                      </a:r>
                      <a:r>
                        <a:rPr lang="es-ES" sz="1400" b="1" dirty="0" err="1">
                          <a:latin typeface="TT Commons Light" panose="02000506030000020003" pitchFamily="50" charset="0"/>
                        </a:rPr>
                        <a:t>Acid</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Depigmenting</a:t>
                      </a: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346720">
                <a:tc>
                  <a:txBody>
                    <a:bodyPr/>
                    <a:lstStyle/>
                    <a:p>
                      <a:r>
                        <a:rPr lang="es-ES" sz="1400" b="1" dirty="0">
                          <a:latin typeface="TT Commons Light" panose="02000506030000020003" pitchFamily="50" charset="0"/>
                        </a:rPr>
                        <a:t>Alfa-</a:t>
                      </a:r>
                      <a:r>
                        <a:rPr lang="es-ES" sz="1400" b="1" dirty="0" err="1">
                          <a:latin typeface="TT Commons Light" panose="02000506030000020003" pitchFamily="50" charset="0"/>
                        </a:rPr>
                        <a:t>Arbutin</a:t>
                      </a:r>
                      <a:r>
                        <a:rPr lang="es-ES" sz="1400" b="1" dirty="0">
                          <a:latin typeface="TT Commons Light" panose="02000506030000020003" pitchFamily="50" charset="0"/>
                        </a:rPr>
                        <a:t> </a:t>
                      </a:r>
                      <a:r>
                        <a:rPr lang="es-ES" sz="1400" b="1" dirty="0" err="1">
                          <a:latin typeface="TT Commons Light" panose="02000506030000020003" pitchFamily="50" charset="0"/>
                        </a:rPr>
                        <a:t>Liposome</a:t>
                      </a:r>
                      <a:r>
                        <a:rPr lang="es-ES" sz="1400" b="1" dirty="0">
                          <a:latin typeface="TT Commons Light" panose="02000506030000020003" pitchFamily="50" charset="0"/>
                        </a:rPr>
                        <a:t> </a:t>
                      </a: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Depigmenting</a:t>
                      </a: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346720">
                <a:tc>
                  <a:txBody>
                    <a:bodyPr/>
                    <a:lstStyle/>
                    <a:p>
                      <a:r>
                        <a:rPr lang="es-ES" sz="1400" dirty="0" err="1">
                          <a:latin typeface="TT Commons Light" panose="02000506030000020003" pitchFamily="50" charset="0"/>
                        </a:rPr>
                        <a:t>Ferulic</a:t>
                      </a:r>
                      <a:r>
                        <a:rPr lang="es-ES" sz="1400" dirty="0">
                          <a:latin typeface="TT Commons Light" panose="02000506030000020003" pitchFamily="50" charset="0"/>
                        </a:rPr>
                        <a:t> </a:t>
                      </a:r>
                      <a:r>
                        <a:rPr lang="es-ES" sz="1400" dirty="0" err="1">
                          <a:latin typeface="TT Commons Light" panose="02000506030000020003" pitchFamily="50" charset="0"/>
                        </a:rPr>
                        <a:t>Acid</a:t>
                      </a:r>
                      <a:r>
                        <a:rPr lang="es-ES" sz="1400" dirty="0">
                          <a:latin typeface="TT Commons Light" panose="02000506030000020003" pitchFamily="50" charset="0"/>
                        </a:rPr>
                        <a:t> </a:t>
                      </a:r>
                      <a:r>
                        <a:rPr lang="es-ES" sz="1400" dirty="0" err="1">
                          <a:latin typeface="TT Commons Light" panose="02000506030000020003" pitchFamily="50" charset="0"/>
                        </a:rPr>
                        <a:t>Liposome</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Antioxidant</a:t>
                      </a: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346720">
                <a:tc>
                  <a:txBody>
                    <a:bodyPr/>
                    <a:lstStyle/>
                    <a:p>
                      <a:r>
                        <a:rPr lang="es-ES" sz="1400" dirty="0" err="1">
                          <a:latin typeface="TT Commons Light" panose="02000506030000020003" pitchFamily="50" charset="0"/>
                        </a:rPr>
                        <a:t>Polypodium</a:t>
                      </a:r>
                      <a:r>
                        <a:rPr lang="es-ES" sz="1400" dirty="0">
                          <a:latin typeface="TT Commons Light" panose="02000506030000020003" pitchFamily="50" charset="0"/>
                        </a:rPr>
                        <a:t> </a:t>
                      </a:r>
                      <a:r>
                        <a:rPr lang="es-ES" sz="1400" dirty="0" err="1">
                          <a:latin typeface="TT Commons Light" panose="02000506030000020003" pitchFamily="50" charset="0"/>
                        </a:rPr>
                        <a:t>Leucotomos</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Photo-protector</a:t>
                      </a: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1703531611"/>
                  </a:ext>
                </a:extLst>
              </a:tr>
              <a:tr h="346720">
                <a:tc>
                  <a:txBody>
                    <a:bodyPr/>
                    <a:lstStyle/>
                    <a:p>
                      <a:r>
                        <a:rPr lang="es-ES" sz="1400" dirty="0" err="1">
                          <a:latin typeface="TT Commons Light" panose="02000506030000020003" pitchFamily="50" charset="0"/>
                        </a:rPr>
                        <a:t>Hialuronic</a:t>
                      </a:r>
                      <a:r>
                        <a:rPr lang="es-ES" sz="1400" dirty="0">
                          <a:latin typeface="TT Commons Light" panose="02000506030000020003" pitchFamily="50" charset="0"/>
                        </a:rPr>
                        <a:t> </a:t>
                      </a:r>
                      <a:r>
                        <a:rPr lang="es-ES" sz="1400" dirty="0" err="1">
                          <a:latin typeface="TT Commons Light" panose="02000506030000020003" pitchFamily="50" charset="0"/>
                        </a:rPr>
                        <a:t>Acid</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Moisturising</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754446697"/>
              </p:ext>
            </p:extLst>
          </p:nvPr>
        </p:nvGraphicFramePr>
        <p:xfrm>
          <a:off x="5914895" y="2472665"/>
          <a:ext cx="3456384" cy="2168503"/>
        </p:xfrm>
        <a:graphic>
          <a:graphicData uri="http://schemas.openxmlformats.org/drawingml/2006/table">
            <a:tbl>
              <a:tblPr/>
              <a:tblGrid>
                <a:gridCol w="1776776">
                  <a:extLst>
                    <a:ext uri="{9D8B030D-6E8A-4147-A177-3AD203B41FA5}">
                      <a16:colId xmlns:a16="http://schemas.microsoft.com/office/drawing/2014/main" val="1771470215"/>
                    </a:ext>
                  </a:extLst>
                </a:gridCol>
                <a:gridCol w="1679608">
                  <a:extLst>
                    <a:ext uri="{9D8B030D-6E8A-4147-A177-3AD203B41FA5}">
                      <a16:colId xmlns:a16="http://schemas.microsoft.com/office/drawing/2014/main" val="3784920065"/>
                    </a:ext>
                  </a:extLst>
                </a:gridCol>
              </a:tblGrid>
              <a:tr h="432050">
                <a:tc>
                  <a:txBody>
                    <a:bodyPr/>
                    <a:lstStyle/>
                    <a:p>
                      <a:pPr algn="ctr" fontAlgn="ctr"/>
                      <a:r>
                        <a:rPr lang="en-US" sz="1600" b="1" i="0" u="none" strike="noStrike" dirty="0">
                          <a:solidFill>
                            <a:srgbClr val="FFFFFF"/>
                          </a:solidFill>
                          <a:effectLst/>
                          <a:latin typeface="TT Commons Light" panose="02000506030000020003" pitchFamily="50" charset="0"/>
                        </a:rPr>
                        <a:t>Ingredients</a:t>
                      </a: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a:solidFill>
                            <a:srgbClr val="FFFFFF"/>
                          </a:solidFill>
                          <a:effectLst/>
                          <a:latin typeface="TT Commons Light" panose="02000506030000020003" pitchFamily="50" charset="0"/>
                        </a:rPr>
                        <a:t>Properties</a:t>
                      </a: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421242">
                <a:tc>
                  <a:txBody>
                    <a:bodyPr/>
                    <a:lstStyle/>
                    <a:p>
                      <a:r>
                        <a:rPr lang="es-ES" sz="1400" b="1" dirty="0" err="1">
                          <a:latin typeface="TT Commons Light" panose="02000506030000020003" pitchFamily="50" charset="0"/>
                        </a:rPr>
                        <a:t>Niacinamide</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Depigmenting</a:t>
                      </a: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285277">
                <a:tc>
                  <a:txBody>
                    <a:bodyPr/>
                    <a:lstStyle/>
                    <a:p>
                      <a:r>
                        <a:rPr lang="es-ES" sz="1400" dirty="0" err="1">
                          <a:latin typeface="TT Commons Light" panose="02000506030000020003" pitchFamily="50" charset="0"/>
                        </a:rPr>
                        <a:t>Lactic</a:t>
                      </a:r>
                      <a:r>
                        <a:rPr lang="es-ES" sz="1400" dirty="0">
                          <a:latin typeface="TT Commons Light" panose="02000506030000020003" pitchFamily="50" charset="0"/>
                        </a:rPr>
                        <a:t> </a:t>
                      </a:r>
                      <a:r>
                        <a:rPr lang="es-ES" sz="1400" dirty="0" err="1">
                          <a:latin typeface="TT Commons Light" panose="02000506030000020003" pitchFamily="50" charset="0"/>
                        </a:rPr>
                        <a:t>Acid</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Keratolytic</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285277">
                <a:tc>
                  <a:txBody>
                    <a:bodyPr/>
                    <a:lstStyle/>
                    <a:p>
                      <a:r>
                        <a:rPr lang="es-ES" sz="1400" dirty="0" err="1">
                          <a:latin typeface="TT Commons Light" panose="02000506030000020003" pitchFamily="50" charset="0"/>
                        </a:rPr>
                        <a:t>Retinol</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a:solidFill>
                            <a:srgbClr val="3A3838"/>
                          </a:solidFill>
                          <a:effectLst/>
                          <a:latin typeface="TT Commons Light" panose="02000506030000020003" pitchFamily="50" charset="0"/>
                        </a:rPr>
                        <a:t>Keratolytic</a:t>
                      </a:r>
                      <a:r>
                        <a:rPr lang="en-US" sz="1400" b="1" i="0" u="none" strike="noStrike" dirty="0">
                          <a:solidFill>
                            <a:srgbClr val="3A3838"/>
                          </a:solidFill>
                          <a:effectLst/>
                          <a:latin typeface="TT Commons Light" panose="02000506030000020003" pitchFamily="50" charset="0"/>
                        </a:rPr>
                        <a:t> </a:t>
                      </a: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314270">
                <a:tc>
                  <a:txBody>
                    <a:bodyPr/>
                    <a:lstStyle/>
                    <a:p>
                      <a:r>
                        <a:rPr lang="es-ES" sz="1400" dirty="0" err="1">
                          <a:latin typeface="TT Commons Light" panose="02000506030000020003" pitchFamily="50" charset="0"/>
                        </a:rPr>
                        <a:t>Hypericum</a:t>
                      </a:r>
                      <a:r>
                        <a:rPr lang="es-ES" sz="1400" dirty="0">
                          <a:latin typeface="TT Commons Light" panose="02000506030000020003" pitchFamily="50" charset="0"/>
                        </a:rPr>
                        <a:t> </a:t>
                      </a:r>
                      <a:r>
                        <a:rPr lang="es-ES" sz="1400" dirty="0" err="1">
                          <a:latin typeface="TT Commons Light" panose="02000506030000020003" pitchFamily="50" charset="0"/>
                        </a:rPr>
                        <a:t>Perforatum</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a:solidFill>
                            <a:srgbClr val="3A3838"/>
                          </a:solidFill>
                          <a:effectLst/>
                          <a:latin typeface="TT Commons Light" panose="02000506030000020003" pitchFamily="50" charset="0"/>
                        </a:rPr>
                        <a:t>Regenerating </a:t>
                      </a: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r h="430387">
                <a:tc>
                  <a:txBody>
                    <a:bodyPr/>
                    <a:lstStyle/>
                    <a:p>
                      <a:r>
                        <a:rPr lang="es-ES" sz="1400" dirty="0">
                          <a:latin typeface="TT Commons Light" panose="02000506030000020003" pitchFamily="50" charset="0"/>
                        </a:rPr>
                        <a:t>Soluble </a:t>
                      </a:r>
                      <a:r>
                        <a:rPr lang="es-ES" sz="1400" dirty="0" err="1">
                          <a:latin typeface="TT Commons Light" panose="02000506030000020003" pitchFamily="50" charset="0"/>
                        </a:rPr>
                        <a:t>Collagen</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s-ES" sz="1400" b="1" i="0" u="none" strike="noStrike" dirty="0" err="1">
                          <a:solidFill>
                            <a:srgbClr val="3A3838"/>
                          </a:solidFill>
                          <a:effectLst/>
                          <a:latin typeface="TT Commons Light" panose="02000506030000020003" pitchFamily="50" charset="0"/>
                        </a:rPr>
                        <a:t>Firmness</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225135189"/>
                  </a:ext>
                </a:extLst>
              </a:tr>
            </a:tbl>
          </a:graphicData>
        </a:graphic>
      </p:graphicFrame>
      <p:sp>
        <p:nvSpPr>
          <p:cNvPr id="20" name="CuadroTexto 19"/>
          <p:cNvSpPr txBox="1"/>
          <p:nvPr/>
        </p:nvSpPr>
        <p:spPr>
          <a:xfrm>
            <a:off x="670327" y="2134111"/>
            <a:ext cx="3517404" cy="338554"/>
          </a:xfrm>
          <a:prstGeom prst="rect">
            <a:avLst/>
          </a:prstGeom>
          <a:solidFill>
            <a:srgbClr val="C00000"/>
          </a:solidFill>
        </p:spPr>
        <p:txBody>
          <a:bodyPr wrap="square" rtlCol="0">
            <a:spAutoFit/>
          </a:bodyPr>
          <a:lstStyle/>
          <a:p>
            <a:pPr algn="ctr"/>
            <a:r>
              <a:rPr lang="es-ES" sz="1600" b="1" dirty="0">
                <a:solidFill>
                  <a:schemeClr val="bg1"/>
                </a:solidFill>
                <a:latin typeface="TT Commons Light" panose="02000506030000020003" pitchFamily="50" charset="0"/>
              </a:rPr>
              <a:t>ACTION SERUM</a:t>
            </a:r>
            <a:endParaRPr lang="en-US" sz="1600" b="1" dirty="0">
              <a:solidFill>
                <a:schemeClr val="bg1"/>
              </a:solidFill>
              <a:latin typeface="TT Commons Light" panose="02000506030000020003" pitchFamily="50" charset="0"/>
            </a:endParaRPr>
          </a:p>
        </p:txBody>
      </p:sp>
      <p:sp>
        <p:nvSpPr>
          <p:cNvPr id="21" name="CuadroTexto 20"/>
          <p:cNvSpPr txBox="1"/>
          <p:nvPr/>
        </p:nvSpPr>
        <p:spPr>
          <a:xfrm>
            <a:off x="5914895" y="2134111"/>
            <a:ext cx="3456384" cy="338554"/>
          </a:xfrm>
          <a:prstGeom prst="rect">
            <a:avLst/>
          </a:prstGeom>
          <a:solidFill>
            <a:srgbClr val="C00000"/>
          </a:solidFill>
        </p:spPr>
        <p:txBody>
          <a:bodyPr wrap="square" rtlCol="0">
            <a:spAutoFit/>
          </a:bodyPr>
          <a:lstStyle/>
          <a:p>
            <a:pPr algn="ctr"/>
            <a:r>
              <a:rPr lang="es-ES" sz="1600" b="1" dirty="0">
                <a:solidFill>
                  <a:schemeClr val="bg1"/>
                </a:solidFill>
                <a:latin typeface="TT Commons Light" panose="02000506030000020003" pitchFamily="50" charset="0"/>
              </a:rPr>
              <a:t>SPOT REPAIR</a:t>
            </a:r>
            <a:endParaRPr lang="en-US" sz="1600" b="1" dirty="0">
              <a:solidFill>
                <a:schemeClr val="bg1"/>
              </a:solidFill>
              <a:latin typeface="TT Commons Light" panose="02000506030000020003" pitchFamily="50" charset="0"/>
            </a:endParaRPr>
          </a:p>
        </p:txBody>
      </p:sp>
      <p:sp>
        <p:nvSpPr>
          <p:cNvPr id="22" name="16 CuadroTexto"/>
          <p:cNvSpPr txBox="1"/>
          <p:nvPr/>
        </p:nvSpPr>
        <p:spPr>
          <a:xfrm>
            <a:off x="1016811" y="1003583"/>
            <a:ext cx="7776864" cy="892552"/>
          </a:xfrm>
          <a:prstGeom prst="rect">
            <a:avLst/>
          </a:prstGeom>
          <a:noFill/>
        </p:spPr>
        <p:txBody>
          <a:bodyPr wrap="square" rtlCol="0">
            <a:spAutoFit/>
          </a:bodyPr>
          <a:lstStyle/>
          <a:p>
            <a:pPr marL="342900" indent="-342900" algn="just"/>
            <a:endParaRPr lang="es-ES" sz="1600" dirty="0">
              <a:solidFill>
                <a:schemeClr val="tx1">
                  <a:lumMod val="65000"/>
                  <a:lumOff val="35000"/>
                </a:schemeClr>
              </a:solidFill>
              <a:latin typeface="TT Commons" panose="02000506040000020004" pitchFamily="50" charset="0"/>
            </a:endParaRPr>
          </a:p>
          <a:p>
            <a:pPr marL="342900" indent="-342900" algn="ctr"/>
            <a:r>
              <a:rPr lang="en-US" sz="2000" b="1" dirty="0">
                <a:latin typeface="TT Commons Light" panose="02000506030000020003" pitchFamily="50" charset="0"/>
              </a:rPr>
              <a:t>New Depigmenting and Anti-Aging Formula</a:t>
            </a:r>
          </a:p>
          <a:p>
            <a:pPr marL="342900" indent="-342900" algn="just"/>
            <a:endParaRPr lang="es-ES" sz="1600" dirty="0">
              <a:solidFill>
                <a:schemeClr val="tx1">
                  <a:lumMod val="65000"/>
                  <a:lumOff val="35000"/>
                </a:schemeClr>
              </a:solidFill>
              <a:latin typeface="TT Commons" panose="02000506040000020004" pitchFamily="50" charset="0"/>
            </a:endParaRPr>
          </a:p>
        </p:txBody>
      </p:sp>
      <p:pic>
        <p:nvPicPr>
          <p:cNvPr id="11" name="Imagen 10"/>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4505990" y="1916066"/>
            <a:ext cx="1090646" cy="2808311"/>
          </a:xfrm>
          <a:prstGeom prst="rect">
            <a:avLst/>
          </a:prstGeom>
        </p:spPr>
      </p:pic>
    </p:spTree>
    <p:extLst>
      <p:ext uri="{BB962C8B-B14F-4D97-AF65-F5344CB8AC3E}">
        <p14:creationId xmlns:p14="http://schemas.microsoft.com/office/powerpoint/2010/main" val="3575701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9308"/>
            <a:ext cx="6192688" cy="3785652"/>
          </a:xfrm>
          <a:prstGeom prst="rect">
            <a:avLst/>
          </a:prstGeom>
          <a:noFill/>
        </p:spPr>
        <p:txBody>
          <a:bodyPr wrap="square" rtlCol="0">
            <a:spAutoFit/>
          </a:bodyPr>
          <a:lstStyle/>
          <a:p>
            <a:pPr algn="just"/>
            <a:r>
              <a:rPr lang="es-ES" sz="1500" b="1" dirty="0">
                <a:latin typeface="TT Commons Light" panose="02000506030000020003" pitchFamily="50" charset="0"/>
              </a:rPr>
              <a:t>INDICATION: </a:t>
            </a:r>
            <a:r>
              <a:rPr lang="es-ES" sz="1500" b="1" dirty="0" err="1">
                <a:latin typeface="TT Commons Light" panose="02000506030000020003" pitchFamily="50" charset="0"/>
              </a:rPr>
              <a:t>Depigmenting</a:t>
            </a:r>
            <a:r>
              <a:rPr lang="es-ES" sz="1500" b="1" dirty="0">
                <a:latin typeface="TT Commons Light" panose="02000506030000020003" pitchFamily="50" charset="0"/>
              </a:rPr>
              <a:t> and anti-</a:t>
            </a:r>
            <a:r>
              <a:rPr lang="es-ES" sz="1500" b="1" dirty="0" err="1">
                <a:latin typeface="TT Commons Light" panose="02000506030000020003" pitchFamily="50" charset="0"/>
              </a:rPr>
              <a:t>ageing</a:t>
            </a:r>
            <a:r>
              <a:rPr lang="es-ES" sz="1500" b="1" dirty="0">
                <a:latin typeface="TT Commons Light" panose="02000506030000020003" pitchFamily="50" charset="0"/>
              </a:rPr>
              <a:t> </a:t>
            </a:r>
            <a:r>
              <a:rPr lang="es-ES" sz="1500" dirty="0" err="1">
                <a:latin typeface="TT Commons Light" panose="02000506030000020003" pitchFamily="50" charset="0"/>
              </a:rPr>
              <a:t>treatment</a:t>
            </a:r>
            <a:r>
              <a:rPr lang="es-ES" sz="1500" dirty="0">
                <a:latin typeface="TT Commons Light" panose="02000506030000020003" pitchFamily="50" charset="0"/>
              </a:rPr>
              <a:t> </a:t>
            </a:r>
            <a:r>
              <a:rPr lang="es-ES" sz="1500" dirty="0" err="1">
                <a:latin typeface="TT Commons Light" panose="02000506030000020003" pitchFamily="50" charset="0"/>
              </a:rPr>
              <a:t>for</a:t>
            </a:r>
            <a:r>
              <a:rPr lang="es-ES" sz="1500" dirty="0">
                <a:latin typeface="TT Commons Light" panose="02000506030000020003" pitchFamily="50" charset="0"/>
              </a:rPr>
              <a:t> skin </a:t>
            </a:r>
            <a:r>
              <a:rPr lang="es-ES" sz="1500" dirty="0" err="1">
                <a:latin typeface="TT Commons Light" panose="02000506030000020003" pitchFamily="50" charset="0"/>
              </a:rPr>
              <a:t>showing</a:t>
            </a:r>
            <a:r>
              <a:rPr lang="es-ES" sz="1500" dirty="0">
                <a:latin typeface="TT Commons Light" panose="02000506030000020003" pitchFamily="50" charset="0"/>
              </a:rPr>
              <a:t> </a:t>
            </a:r>
            <a:r>
              <a:rPr lang="es-ES" sz="1500" dirty="0" err="1">
                <a:latin typeface="TT Commons Light" panose="02000506030000020003" pitchFamily="50" charset="0"/>
              </a:rPr>
              <a:t>pigmentation</a:t>
            </a:r>
            <a:r>
              <a:rPr lang="es-ES" sz="1500" dirty="0">
                <a:latin typeface="TT Commons Light" panose="02000506030000020003" pitchFamily="50" charset="0"/>
              </a:rPr>
              <a:t> </a:t>
            </a:r>
            <a:r>
              <a:rPr lang="es-ES" sz="1500" dirty="0" err="1">
                <a:latin typeface="TT Commons Light" panose="02000506030000020003" pitchFamily="50" charset="0"/>
              </a:rPr>
              <a:t>irregularities</a:t>
            </a:r>
            <a:r>
              <a:rPr lang="es-ES" sz="1500" dirty="0">
                <a:latin typeface="TT Commons Light" panose="02000506030000020003" pitchFamily="50" charset="0"/>
              </a:rPr>
              <a:t> and </a:t>
            </a:r>
            <a:r>
              <a:rPr lang="es-ES" sz="1500" dirty="0" err="1">
                <a:latin typeface="TT Commons Light" panose="02000506030000020003" pitchFamily="50" charset="0"/>
              </a:rPr>
              <a:t>signs</a:t>
            </a:r>
            <a:r>
              <a:rPr lang="es-ES" sz="1500" dirty="0">
                <a:latin typeface="TT Commons Light" panose="02000506030000020003" pitchFamily="50" charset="0"/>
              </a:rPr>
              <a:t> of </a:t>
            </a:r>
            <a:r>
              <a:rPr lang="es-ES" sz="1500" dirty="0" err="1">
                <a:latin typeface="TT Commons Light" panose="02000506030000020003" pitchFamily="50" charset="0"/>
              </a:rPr>
              <a:t>ageing</a:t>
            </a:r>
            <a:r>
              <a:rPr lang="es-ES" sz="1500" dirty="0">
                <a:latin typeface="TT Commons Light" panose="02000506030000020003" pitchFamily="50" charset="0"/>
              </a:rPr>
              <a:t>. </a:t>
            </a:r>
          </a:p>
          <a:p>
            <a:pPr algn="just"/>
            <a:endParaRPr lang="es-ES" sz="1500" b="1" dirty="0">
              <a:latin typeface="TT Commons Light" panose="02000506030000020003" pitchFamily="50" charset="0"/>
            </a:endParaRPr>
          </a:p>
          <a:p>
            <a:pPr algn="just"/>
            <a:r>
              <a:rPr lang="es-ES" sz="1500" b="1" dirty="0">
                <a:latin typeface="TT Commons Light" panose="02000506030000020003" pitchFamily="50" charset="0"/>
              </a:rPr>
              <a:t>INGREDIENTS: </a:t>
            </a:r>
          </a:p>
          <a:p>
            <a:pPr algn="just"/>
            <a:r>
              <a:rPr lang="es-ES" sz="1500" b="1" dirty="0" err="1">
                <a:latin typeface="TT Commons Light" panose="02000506030000020003" pitchFamily="50" charset="0"/>
              </a:rPr>
              <a:t>Pure</a:t>
            </a:r>
            <a:r>
              <a:rPr lang="es-ES" sz="1500" b="1" dirty="0">
                <a:latin typeface="TT Commons Light" panose="02000506030000020003" pitchFamily="50" charset="0"/>
              </a:rPr>
              <a:t> </a:t>
            </a:r>
            <a:r>
              <a:rPr lang="es-ES" sz="1500" b="1" dirty="0" err="1">
                <a:latin typeface="TT Commons Light" panose="02000506030000020003" pitchFamily="50" charset="0"/>
              </a:rPr>
              <a:t>Glow</a:t>
            </a:r>
            <a:r>
              <a:rPr lang="es-ES" sz="1500" b="1" dirty="0">
                <a:latin typeface="TT Commons Light" panose="02000506030000020003" pitchFamily="50" charset="0"/>
              </a:rPr>
              <a:t>: </a:t>
            </a:r>
            <a:r>
              <a:rPr lang="es-ES" sz="1500" dirty="0" err="1">
                <a:latin typeface="TT Commons Light" panose="02000506030000020003" pitchFamily="50" charset="0"/>
              </a:rPr>
              <a:t>Tranexamic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 </a:t>
            </a:r>
            <a:r>
              <a:rPr lang="es-ES" sz="1500" dirty="0" err="1">
                <a:latin typeface="TT Commons Light" panose="02000506030000020003" pitchFamily="50" charset="0"/>
              </a:rPr>
              <a:t>Liposomed</a:t>
            </a:r>
            <a:r>
              <a:rPr lang="es-ES" sz="1500" dirty="0">
                <a:latin typeface="TT Commons Light" panose="02000506030000020003" pitchFamily="50" charset="0"/>
              </a:rPr>
              <a:t> </a:t>
            </a:r>
            <a:r>
              <a:rPr lang="es-ES" sz="1500" dirty="0" err="1">
                <a:latin typeface="TT Commons Light" panose="02000506030000020003" pitchFamily="50" charset="0"/>
              </a:rPr>
              <a:t>Alpha-Arbutin</a:t>
            </a:r>
            <a:r>
              <a:rPr lang="es-ES" sz="1500" dirty="0">
                <a:latin typeface="TT Commons Light" panose="02000506030000020003" pitchFamily="50" charset="0"/>
              </a:rPr>
              <a:t>, </a:t>
            </a:r>
            <a:r>
              <a:rPr lang="es-ES" sz="1500" dirty="0" err="1">
                <a:latin typeface="TT Commons Light" panose="02000506030000020003" pitchFamily="50" charset="0"/>
              </a:rPr>
              <a:t>Liposomed</a:t>
            </a:r>
            <a:r>
              <a:rPr lang="es-ES" sz="1500" dirty="0">
                <a:latin typeface="TT Commons Light" panose="02000506030000020003" pitchFamily="50" charset="0"/>
              </a:rPr>
              <a:t> </a:t>
            </a:r>
            <a:r>
              <a:rPr lang="es-ES" sz="1500" dirty="0" err="1">
                <a:latin typeface="TT Commons Light" panose="02000506030000020003" pitchFamily="50" charset="0"/>
              </a:rPr>
              <a:t>Ferulic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 </a:t>
            </a:r>
            <a:r>
              <a:rPr lang="es-ES" sz="1500" dirty="0" err="1">
                <a:latin typeface="TT Commons Light" panose="02000506030000020003" pitchFamily="50" charset="0"/>
              </a:rPr>
              <a:t>Polypodium</a:t>
            </a:r>
            <a:r>
              <a:rPr lang="es-ES" sz="1500" dirty="0">
                <a:latin typeface="TT Commons Light" panose="02000506030000020003" pitchFamily="50" charset="0"/>
              </a:rPr>
              <a:t> </a:t>
            </a:r>
            <a:r>
              <a:rPr lang="es-ES" sz="1500" dirty="0" err="1">
                <a:latin typeface="TT Commons Light" panose="02000506030000020003" pitchFamily="50" charset="0"/>
              </a:rPr>
              <a:t>Leucotomos</a:t>
            </a:r>
            <a:r>
              <a:rPr lang="es-ES" sz="1500" dirty="0">
                <a:latin typeface="TT Commons Light" panose="02000506030000020003" pitchFamily="50" charset="0"/>
              </a:rPr>
              <a:t>, </a:t>
            </a:r>
            <a:r>
              <a:rPr lang="es-ES" sz="1500" dirty="0" err="1">
                <a:latin typeface="TT Commons Light" panose="02000506030000020003" pitchFamily="50" charset="0"/>
              </a:rPr>
              <a:t>Hyaluronic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a:t>
            </a:r>
          </a:p>
          <a:p>
            <a:pPr algn="just"/>
            <a:r>
              <a:rPr lang="es-ES" sz="1500" b="1" dirty="0" err="1">
                <a:latin typeface="TT Commons Light" panose="02000506030000020003" pitchFamily="50" charset="0"/>
              </a:rPr>
              <a:t>Luminex</a:t>
            </a:r>
            <a:r>
              <a:rPr lang="es-ES" sz="1500" b="1" dirty="0">
                <a:latin typeface="TT Commons Light" panose="02000506030000020003" pitchFamily="50" charset="0"/>
              </a:rPr>
              <a:t> </a:t>
            </a:r>
            <a:r>
              <a:rPr lang="es-ES" sz="1500" b="1" dirty="0" err="1">
                <a:latin typeface="TT Commons Light" panose="02000506030000020003" pitchFamily="50" charset="0"/>
              </a:rPr>
              <a:t>Complex</a:t>
            </a:r>
            <a:r>
              <a:rPr lang="es-ES" sz="1500" b="1" dirty="0">
                <a:latin typeface="TT Commons Light" panose="02000506030000020003" pitchFamily="50" charset="0"/>
              </a:rPr>
              <a:t>: </a:t>
            </a:r>
            <a:r>
              <a:rPr lang="es-ES" sz="1500" dirty="0" err="1">
                <a:latin typeface="TT Commons Light" panose="02000506030000020003" pitchFamily="50" charset="0"/>
              </a:rPr>
              <a:t>Niacinamide</a:t>
            </a:r>
            <a:r>
              <a:rPr lang="es-ES" sz="1500" dirty="0">
                <a:latin typeface="TT Commons Light" panose="02000506030000020003" pitchFamily="50" charset="0"/>
              </a:rPr>
              <a:t>, </a:t>
            </a:r>
            <a:r>
              <a:rPr lang="es-ES" sz="1500" dirty="0" err="1">
                <a:latin typeface="TT Commons Light" panose="02000506030000020003" pitchFamily="50" charset="0"/>
              </a:rPr>
              <a:t>Lactic</a:t>
            </a:r>
            <a:r>
              <a:rPr lang="es-ES" sz="1500" dirty="0">
                <a:latin typeface="TT Commons Light" panose="02000506030000020003" pitchFamily="50" charset="0"/>
              </a:rPr>
              <a:t> </a:t>
            </a:r>
            <a:r>
              <a:rPr lang="es-ES" sz="1500" dirty="0" err="1">
                <a:latin typeface="TT Commons Light" panose="02000506030000020003" pitchFamily="50" charset="0"/>
              </a:rPr>
              <a:t>Acid</a:t>
            </a:r>
            <a:r>
              <a:rPr lang="es-ES" sz="1500" dirty="0">
                <a:latin typeface="TT Commons Light" panose="02000506030000020003" pitchFamily="50" charset="0"/>
              </a:rPr>
              <a:t>, </a:t>
            </a:r>
            <a:r>
              <a:rPr lang="es-ES" sz="1500" dirty="0" err="1">
                <a:latin typeface="TT Commons Light" panose="02000506030000020003" pitchFamily="50" charset="0"/>
              </a:rPr>
              <a:t>Liposomal</a:t>
            </a:r>
            <a:r>
              <a:rPr lang="es-ES" sz="1500" dirty="0">
                <a:latin typeface="TT Commons Light" panose="02000506030000020003" pitchFamily="50" charset="0"/>
              </a:rPr>
              <a:t> </a:t>
            </a:r>
            <a:r>
              <a:rPr lang="es-ES" sz="1500" dirty="0" err="1">
                <a:latin typeface="TT Commons Light" panose="02000506030000020003" pitchFamily="50" charset="0"/>
              </a:rPr>
              <a:t>Vitamin</a:t>
            </a:r>
            <a:r>
              <a:rPr lang="es-ES" sz="1500" dirty="0">
                <a:latin typeface="TT Commons Light" panose="02000506030000020003" pitchFamily="50" charset="0"/>
              </a:rPr>
              <a:t> E, Retinol, </a:t>
            </a:r>
            <a:r>
              <a:rPr lang="es-ES" sz="1500" dirty="0" err="1">
                <a:latin typeface="TT Commons Light" panose="02000506030000020003" pitchFamily="50" charset="0"/>
              </a:rPr>
              <a:t>Hypericum</a:t>
            </a:r>
            <a:r>
              <a:rPr lang="es-ES" sz="1500" dirty="0">
                <a:latin typeface="TT Commons Light" panose="02000506030000020003" pitchFamily="50" charset="0"/>
              </a:rPr>
              <a:t> </a:t>
            </a:r>
            <a:r>
              <a:rPr lang="es-ES" sz="1500" dirty="0" err="1">
                <a:latin typeface="TT Commons Light" panose="02000506030000020003" pitchFamily="50" charset="0"/>
              </a:rPr>
              <a:t>Perforatum</a:t>
            </a:r>
            <a:r>
              <a:rPr lang="es-ES" sz="1500" dirty="0">
                <a:latin typeface="TT Commons Light" panose="02000506030000020003" pitchFamily="50" charset="0"/>
              </a:rPr>
              <a:t>, Soluble </a:t>
            </a:r>
            <a:r>
              <a:rPr lang="es-ES" sz="1500" dirty="0" err="1">
                <a:latin typeface="TT Commons Light" panose="02000506030000020003" pitchFamily="50" charset="0"/>
              </a:rPr>
              <a:t>Collagen</a:t>
            </a:r>
            <a:r>
              <a:rPr lang="es-ES" sz="1500" dirty="0">
                <a:latin typeface="TT Commons Light" panose="02000506030000020003" pitchFamily="50" charset="0"/>
              </a:rPr>
              <a:t>. </a:t>
            </a:r>
          </a:p>
          <a:p>
            <a:pPr algn="just"/>
            <a:endParaRPr lang="es-ES" sz="1500" b="1" dirty="0">
              <a:latin typeface="TT Commons Light" panose="02000506030000020003" pitchFamily="50" charset="0"/>
            </a:endParaRPr>
          </a:p>
          <a:p>
            <a:pPr algn="just"/>
            <a:r>
              <a:rPr lang="es-ES" sz="1500" b="1" dirty="0">
                <a:latin typeface="TT Commons Light" panose="02000506030000020003" pitchFamily="50" charset="0"/>
              </a:rPr>
              <a:t>ACTION: </a:t>
            </a:r>
            <a:r>
              <a:rPr lang="es-ES" sz="1500" b="1" dirty="0" err="1">
                <a:latin typeface="TT Commons Light" panose="02000506030000020003" pitchFamily="50" charset="0"/>
              </a:rPr>
              <a:t>Depigmenting</a:t>
            </a:r>
            <a:r>
              <a:rPr lang="es-ES" sz="1500" b="1" dirty="0">
                <a:latin typeface="TT Commons Light" panose="02000506030000020003" pitchFamily="50" charset="0"/>
              </a:rPr>
              <a:t> - Anti-</a:t>
            </a:r>
            <a:r>
              <a:rPr lang="es-ES" sz="1500" b="1" dirty="0" err="1">
                <a:latin typeface="TT Commons Light" panose="02000506030000020003" pitchFamily="50" charset="0"/>
              </a:rPr>
              <a:t>ageing</a:t>
            </a:r>
            <a:r>
              <a:rPr lang="es-ES" sz="1500" b="1" dirty="0">
                <a:latin typeface="TT Commons Light" panose="02000506030000020003" pitchFamily="50" charset="0"/>
              </a:rPr>
              <a:t> - </a:t>
            </a:r>
            <a:r>
              <a:rPr lang="es-ES" sz="1500" b="1" dirty="0" err="1">
                <a:latin typeface="TT Commons Light" panose="02000506030000020003" pitchFamily="50" charset="0"/>
              </a:rPr>
              <a:t>Repairing</a:t>
            </a:r>
            <a:endParaRPr lang="es-ES" sz="1500" b="1" dirty="0">
              <a:latin typeface="TT Commons Light" panose="02000506030000020003" pitchFamily="50" charset="0"/>
            </a:endParaRPr>
          </a:p>
          <a:p>
            <a:pPr algn="just"/>
            <a:endParaRPr lang="es-ES" sz="1500" b="1" dirty="0">
              <a:latin typeface="TT Commons Light" panose="02000506030000020003" pitchFamily="50" charset="0"/>
            </a:endParaRPr>
          </a:p>
          <a:p>
            <a:pPr algn="just"/>
            <a:r>
              <a:rPr lang="es-ES" sz="1500" b="1" dirty="0">
                <a:latin typeface="TT Commons Light" panose="02000506030000020003" pitchFamily="50" charset="0"/>
              </a:rPr>
              <a:t>INSTRUCTIONS FOR USE: </a:t>
            </a:r>
            <a:r>
              <a:rPr lang="es-ES" sz="1500" dirty="0">
                <a:latin typeface="TT Commons Light" panose="02000506030000020003" pitchFamily="50" charset="0"/>
              </a:rPr>
              <a:t>Day and </a:t>
            </a:r>
            <a:r>
              <a:rPr lang="es-ES" sz="1500" dirty="0" err="1">
                <a:latin typeface="TT Commons Light" panose="02000506030000020003" pitchFamily="50" charset="0"/>
              </a:rPr>
              <a:t>Night</a:t>
            </a:r>
            <a:r>
              <a:rPr lang="es-ES" sz="1500" dirty="0">
                <a:latin typeface="TT Commons Light" panose="02000506030000020003" pitchFamily="50" charset="0"/>
              </a:rPr>
              <a:t>: </a:t>
            </a:r>
            <a:r>
              <a:rPr lang="es-ES" sz="1500" dirty="0" err="1">
                <a:latin typeface="TT Commons Light" panose="02000506030000020003" pitchFamily="50" charset="0"/>
              </a:rPr>
              <a:t>Apply</a:t>
            </a:r>
            <a:r>
              <a:rPr lang="es-ES" sz="1500" dirty="0">
                <a:latin typeface="TT Commons Light" panose="02000506030000020003" pitchFamily="50" charset="0"/>
              </a:rPr>
              <a:t> </a:t>
            </a:r>
            <a:r>
              <a:rPr lang="es-ES" sz="1500" dirty="0" err="1">
                <a:latin typeface="TT Commons Light" panose="02000506030000020003" pitchFamily="50" charset="0"/>
              </a:rPr>
              <a:t>two</a:t>
            </a:r>
            <a:r>
              <a:rPr lang="es-ES" sz="1500" dirty="0">
                <a:latin typeface="TT Commons Light" panose="02000506030000020003" pitchFamily="50" charset="0"/>
              </a:rPr>
              <a:t> </a:t>
            </a:r>
            <a:r>
              <a:rPr lang="es-ES" sz="1500" dirty="0" err="1">
                <a:latin typeface="TT Commons Light" panose="02000506030000020003" pitchFamily="50" charset="0"/>
              </a:rPr>
              <a:t>pumps</a:t>
            </a:r>
            <a:r>
              <a:rPr lang="es-ES" sz="1500" dirty="0">
                <a:latin typeface="TT Commons Light" panose="02000506030000020003" pitchFamily="50" charset="0"/>
              </a:rPr>
              <a:t> of </a:t>
            </a:r>
            <a:r>
              <a:rPr lang="es-ES" sz="1500" dirty="0" err="1">
                <a:latin typeface="TT Commons Light" panose="02000506030000020003" pitchFamily="50" charset="0"/>
              </a:rPr>
              <a:t>each</a:t>
            </a:r>
            <a:r>
              <a:rPr lang="es-ES" sz="1500" dirty="0">
                <a:latin typeface="TT Commons Light" panose="02000506030000020003" pitchFamily="50" charset="0"/>
              </a:rPr>
              <a:t> and spread </a:t>
            </a:r>
            <a:r>
              <a:rPr lang="es-ES" sz="1500" dirty="0" err="1">
                <a:latin typeface="TT Commons Light" panose="02000506030000020003" pitchFamily="50" charset="0"/>
              </a:rPr>
              <a:t>over</a:t>
            </a:r>
            <a:r>
              <a:rPr lang="es-ES" sz="1500" dirty="0">
                <a:latin typeface="TT Commons Light" panose="02000506030000020003" pitchFamily="50" charset="0"/>
              </a:rPr>
              <a:t> </a:t>
            </a:r>
            <a:r>
              <a:rPr lang="es-ES" sz="1500" dirty="0" err="1">
                <a:latin typeface="TT Commons Light" panose="02000506030000020003" pitchFamily="50" charset="0"/>
              </a:rPr>
              <a:t>the</a:t>
            </a:r>
            <a:r>
              <a:rPr lang="es-ES" sz="1500" dirty="0">
                <a:latin typeface="TT Commons Light" panose="02000506030000020003" pitchFamily="50" charset="0"/>
              </a:rPr>
              <a:t> </a:t>
            </a:r>
            <a:r>
              <a:rPr lang="es-ES" sz="1500" dirty="0" err="1">
                <a:latin typeface="TT Commons Light" panose="02000506030000020003" pitchFamily="50" charset="0"/>
              </a:rPr>
              <a:t>face</a:t>
            </a:r>
            <a:r>
              <a:rPr lang="es-ES" sz="1500" dirty="0">
                <a:latin typeface="TT Commons Light" panose="02000506030000020003" pitchFamily="50" charset="0"/>
              </a:rPr>
              <a:t> </a:t>
            </a:r>
            <a:r>
              <a:rPr lang="es-ES" sz="1500" dirty="0" err="1">
                <a:latin typeface="TT Commons Light" panose="02000506030000020003" pitchFamily="50" charset="0"/>
              </a:rPr>
              <a:t>with</a:t>
            </a:r>
            <a:r>
              <a:rPr lang="es-ES" sz="1500" dirty="0">
                <a:latin typeface="TT Commons Light" panose="02000506030000020003" pitchFamily="50" charset="0"/>
              </a:rPr>
              <a:t> a </a:t>
            </a:r>
            <a:r>
              <a:rPr lang="es-ES" sz="1500" dirty="0" err="1">
                <a:latin typeface="TT Commons Light" panose="02000506030000020003" pitchFamily="50" charset="0"/>
              </a:rPr>
              <a:t>gentle</a:t>
            </a:r>
            <a:r>
              <a:rPr lang="es-ES" sz="1500" dirty="0">
                <a:latin typeface="TT Commons Light" panose="02000506030000020003" pitchFamily="50" charset="0"/>
              </a:rPr>
              <a:t> </a:t>
            </a:r>
            <a:r>
              <a:rPr lang="es-ES" sz="1500" dirty="0" err="1">
                <a:latin typeface="TT Commons Light" panose="02000506030000020003" pitchFamily="50" charset="0"/>
              </a:rPr>
              <a:t>massage</a:t>
            </a:r>
            <a:r>
              <a:rPr lang="es-ES" sz="1500" dirty="0">
                <a:latin typeface="TT Commons Light" panose="02000506030000020003" pitchFamily="50" charset="0"/>
              </a:rPr>
              <a:t> at </a:t>
            </a:r>
            <a:r>
              <a:rPr lang="es-ES" sz="1500" dirty="0" err="1">
                <a:latin typeface="TT Commons Light" panose="02000506030000020003" pitchFamily="50" charset="0"/>
              </a:rPr>
              <a:t>least</a:t>
            </a:r>
            <a:r>
              <a:rPr lang="es-ES" sz="1500" dirty="0">
                <a:latin typeface="TT Commons Light" panose="02000506030000020003" pitchFamily="50" charset="0"/>
              </a:rPr>
              <a:t> </a:t>
            </a:r>
            <a:r>
              <a:rPr lang="es-ES" sz="1500" dirty="0" err="1">
                <a:latin typeface="TT Commons Light" panose="02000506030000020003" pitchFamily="50" charset="0"/>
              </a:rPr>
              <a:t>twice</a:t>
            </a:r>
            <a:r>
              <a:rPr lang="es-ES" sz="1500" dirty="0">
                <a:latin typeface="TT Commons Light" panose="02000506030000020003" pitchFamily="50" charset="0"/>
              </a:rPr>
              <a:t> a </a:t>
            </a:r>
            <a:r>
              <a:rPr lang="es-ES" sz="1500" dirty="0" err="1">
                <a:latin typeface="TT Commons Light" panose="02000506030000020003" pitchFamily="50" charset="0"/>
              </a:rPr>
              <a:t>day</a:t>
            </a:r>
            <a:r>
              <a:rPr lang="es-ES" sz="1500" dirty="0">
                <a:latin typeface="TT Commons Light" panose="02000506030000020003" pitchFamily="50" charset="0"/>
              </a:rPr>
              <a:t>, </a:t>
            </a:r>
            <a:r>
              <a:rPr lang="es-ES" sz="1500" dirty="0" err="1">
                <a:latin typeface="TT Commons Light" panose="02000506030000020003" pitchFamily="50" charset="0"/>
              </a:rPr>
              <a:t>increasing</a:t>
            </a:r>
            <a:r>
              <a:rPr lang="es-ES" sz="1500" dirty="0">
                <a:latin typeface="TT Commons Light" panose="02000506030000020003" pitchFamily="50" charset="0"/>
              </a:rPr>
              <a:t> </a:t>
            </a:r>
            <a:r>
              <a:rPr lang="es-ES" sz="1500" dirty="0" err="1">
                <a:latin typeface="TT Commons Light" panose="02000506030000020003" pitchFamily="50" charset="0"/>
              </a:rPr>
              <a:t>the</a:t>
            </a:r>
            <a:r>
              <a:rPr lang="es-ES" sz="1500" dirty="0">
                <a:latin typeface="TT Commons Light" panose="02000506030000020003" pitchFamily="50" charset="0"/>
              </a:rPr>
              <a:t> </a:t>
            </a:r>
            <a:r>
              <a:rPr lang="es-ES" sz="1500" dirty="0" err="1">
                <a:latin typeface="TT Commons Light" panose="02000506030000020003" pitchFamily="50" charset="0"/>
              </a:rPr>
              <a:t>frequency</a:t>
            </a:r>
            <a:r>
              <a:rPr lang="es-ES" sz="1500" dirty="0">
                <a:latin typeface="TT Commons Light" panose="02000506030000020003" pitchFamily="50" charset="0"/>
              </a:rPr>
              <a:t> </a:t>
            </a:r>
            <a:r>
              <a:rPr lang="es-ES" sz="1500" dirty="0" err="1">
                <a:latin typeface="TT Commons Light" panose="02000506030000020003" pitchFamily="50" charset="0"/>
              </a:rPr>
              <a:t>if</a:t>
            </a:r>
            <a:r>
              <a:rPr lang="es-ES" sz="1500" dirty="0">
                <a:latin typeface="TT Commons Light" panose="02000506030000020003" pitchFamily="50" charset="0"/>
              </a:rPr>
              <a:t> </a:t>
            </a:r>
            <a:r>
              <a:rPr lang="es-ES" sz="1500" dirty="0" err="1">
                <a:latin typeface="TT Commons Light" panose="02000506030000020003" pitchFamily="50" charset="0"/>
              </a:rPr>
              <a:t>necessary</a:t>
            </a:r>
            <a:r>
              <a:rPr lang="es-ES" sz="1500" dirty="0">
                <a:latin typeface="TT Commons Light" panose="02000506030000020003" pitchFamily="50" charset="0"/>
              </a:rPr>
              <a:t>.</a:t>
            </a:r>
          </a:p>
          <a:p>
            <a:pPr algn="just"/>
            <a:endParaRPr lang="es-ES" sz="1500" b="1" dirty="0">
              <a:latin typeface="TT Commons Light" panose="02000506030000020003" pitchFamily="50" charset="0"/>
            </a:endParaRPr>
          </a:p>
          <a:p>
            <a:pPr algn="just"/>
            <a:r>
              <a:rPr lang="es-ES" sz="1500" b="1" dirty="0">
                <a:latin typeface="TT Commons Light" panose="02000506030000020003" pitchFamily="50" charset="0"/>
              </a:rPr>
              <a:t>SKIN TYPE: </a:t>
            </a:r>
            <a:r>
              <a:rPr lang="es-ES" sz="1500" dirty="0" err="1">
                <a:latin typeface="TT Commons Light" panose="02000506030000020003" pitchFamily="50" charset="0"/>
              </a:rPr>
              <a:t>All</a:t>
            </a:r>
            <a:r>
              <a:rPr lang="es-ES" sz="1500" dirty="0">
                <a:latin typeface="TT Commons Light" panose="02000506030000020003" pitchFamily="50" charset="0"/>
              </a:rPr>
              <a:t> skin </a:t>
            </a:r>
            <a:r>
              <a:rPr lang="es-ES" sz="1500" dirty="0" err="1">
                <a:latin typeface="TT Commons Light" panose="02000506030000020003" pitchFamily="50" charset="0"/>
              </a:rPr>
              <a:t>types</a:t>
            </a:r>
            <a:r>
              <a:rPr lang="es-ES" sz="1500" dirty="0">
                <a:latin typeface="TT Commons Light" panose="02000506030000020003" pitchFamily="50" charset="0"/>
              </a:rPr>
              <a:t> </a:t>
            </a:r>
          </a:p>
        </p:txBody>
      </p:sp>
      <p:sp>
        <p:nvSpPr>
          <p:cNvPr id="14" name="Título 8"/>
          <p:cNvSpPr>
            <a:spLocks noGrp="1"/>
          </p:cNvSpPr>
          <p:nvPr>
            <p:ph type="title"/>
          </p:nvPr>
        </p:nvSpPr>
        <p:spPr>
          <a:xfrm>
            <a:off x="698500" y="399665"/>
            <a:ext cx="4350102" cy="424732"/>
          </a:xfrm>
        </p:spPr>
        <p:txBody>
          <a:bodyPr/>
          <a:lstStyle/>
          <a:p>
            <a:r>
              <a:rPr lang="es-ES" sz="2400" spc="300" dirty="0"/>
              <a:t>FAIR SKIN DUO: CHARACTERISTICS</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698501" y="1206686"/>
            <a:ext cx="1440159" cy="3708275"/>
          </a:xfrm>
          <a:prstGeom prst="rect">
            <a:avLst/>
          </a:prstGeom>
        </p:spPr>
      </p:pic>
    </p:spTree>
    <p:extLst>
      <p:ext uri="{BB962C8B-B14F-4D97-AF65-F5344CB8AC3E}">
        <p14:creationId xmlns:p14="http://schemas.microsoft.com/office/powerpoint/2010/main" val="83043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8500" y="1129309"/>
            <a:ext cx="8197924" cy="4031873"/>
          </a:xfrm>
          <a:prstGeom prst="rect">
            <a:avLst/>
          </a:prstGeom>
          <a:noFill/>
        </p:spPr>
        <p:txBody>
          <a:bodyPr wrap="square" rtlCol="0">
            <a:spAutoFit/>
          </a:bodyPr>
          <a:lstStyle/>
          <a:p>
            <a:r>
              <a:rPr lang="en-US" sz="1600" dirty="0">
                <a:latin typeface="TT Commons Light" panose="02000506030000020003" pitchFamily="50" charset="0"/>
              </a:rPr>
              <a:t>New depigmenting </a:t>
            </a:r>
            <a:r>
              <a:rPr lang="en-US" sz="1600" dirty="0" err="1">
                <a:latin typeface="TT Commons Light" panose="02000506030000020003" pitchFamily="50" charset="0"/>
              </a:rPr>
              <a:t>Atache’s</a:t>
            </a:r>
            <a:r>
              <a:rPr lang="en-US" sz="1600" dirty="0">
                <a:latin typeface="TT Commons Light" panose="02000506030000020003" pitchFamily="50" charset="0"/>
              </a:rPr>
              <a:t> formula offers a complete and effective solution to improve skin's appearance, addressing both hyperpigmentation and signs of ageing, and providing hydration, protection and regeneration for radiant, healthy skin.</a:t>
            </a:r>
          </a:p>
          <a:p>
            <a:endParaRPr lang="en-US" sz="1600" dirty="0">
              <a:latin typeface="TT Commons Light" panose="02000506030000020003" pitchFamily="50" charset="0"/>
            </a:endParaRPr>
          </a:p>
          <a:p>
            <a:r>
              <a:rPr lang="en-US" sz="1600" b="1" dirty="0">
                <a:latin typeface="TT Commons Light" panose="02000506030000020003" pitchFamily="50" charset="0"/>
              </a:rPr>
              <a:t>Holistic Treatment </a:t>
            </a:r>
            <a:r>
              <a:rPr lang="en-US" sz="1600" dirty="0">
                <a:latin typeface="TT Commons Light" panose="02000506030000020003" pitchFamily="50" charset="0"/>
              </a:rPr>
              <a:t>Addresses hyperpigmentation problems and signs of ageing </a:t>
            </a:r>
          </a:p>
          <a:p>
            <a:r>
              <a:rPr lang="en-US" sz="1600" b="1" dirty="0">
                <a:latin typeface="TT Commons Light" panose="02000506030000020003" pitchFamily="50" charset="0"/>
              </a:rPr>
              <a:t> </a:t>
            </a:r>
          </a:p>
          <a:p>
            <a:r>
              <a:rPr lang="en-US" sz="1600" b="1" dirty="0">
                <a:latin typeface="TT Commons Light" panose="02000506030000020003" pitchFamily="50" charset="0"/>
              </a:rPr>
              <a:t>Proven Effectiveness</a:t>
            </a:r>
            <a:r>
              <a:rPr lang="en-US" sz="1600" dirty="0">
                <a:latin typeface="TT Commons Light" panose="02000506030000020003" pitchFamily="50" charset="0"/>
              </a:rPr>
              <a:t>: Formulated with clinically proven ingredients</a:t>
            </a:r>
          </a:p>
          <a:p>
            <a:r>
              <a:rPr lang="en-US" sz="1600" b="1" dirty="0">
                <a:latin typeface="TT Commons Light" panose="02000506030000020003" pitchFamily="50" charset="0"/>
              </a:rPr>
              <a:t> </a:t>
            </a:r>
          </a:p>
          <a:p>
            <a:r>
              <a:rPr lang="en-US" sz="1600" b="1" dirty="0">
                <a:latin typeface="TT Commons Light" panose="02000506030000020003" pitchFamily="50" charset="0"/>
              </a:rPr>
              <a:t>Ingredient Synergy</a:t>
            </a:r>
            <a:r>
              <a:rPr lang="en-US" sz="1600" dirty="0">
                <a:latin typeface="TT Commons Light" panose="02000506030000020003" pitchFamily="50" charset="0"/>
              </a:rPr>
              <a:t>: Combination of active ingredients work in synergy.</a:t>
            </a:r>
          </a:p>
          <a:p>
            <a:endParaRPr lang="en-US" sz="1600" dirty="0">
              <a:latin typeface="TT Commons Light" panose="02000506030000020003" pitchFamily="50" charset="0"/>
            </a:endParaRPr>
          </a:p>
          <a:p>
            <a:r>
              <a:rPr lang="en-US" sz="1600" b="1" dirty="0">
                <a:latin typeface="TT Commons Light" panose="02000506030000020003" pitchFamily="50" charset="0"/>
              </a:rPr>
              <a:t>Cell Renewal: </a:t>
            </a:r>
            <a:r>
              <a:rPr lang="en-US" sz="1600" dirty="0">
                <a:latin typeface="TT Commons Light" panose="02000506030000020003" pitchFamily="50" charset="0"/>
              </a:rPr>
              <a:t>Stimulates cell renewal and skin exfoliation </a:t>
            </a:r>
          </a:p>
          <a:p>
            <a:endParaRPr lang="en-US" sz="1600" dirty="0">
              <a:latin typeface="TT Commons Light" panose="02000506030000020003" pitchFamily="50" charset="0"/>
            </a:endParaRPr>
          </a:p>
          <a:p>
            <a:r>
              <a:rPr lang="en-US" sz="1600" b="1" dirty="0">
                <a:latin typeface="TT Commons Light" panose="02000506030000020003" pitchFamily="50" charset="0"/>
              </a:rPr>
              <a:t>Deep </a:t>
            </a:r>
            <a:r>
              <a:rPr lang="en-US" sz="1600" b="1" dirty="0" err="1">
                <a:latin typeface="TT Commons Light" panose="02000506030000020003" pitchFamily="50" charset="0"/>
              </a:rPr>
              <a:t>Moisturising</a:t>
            </a:r>
            <a:r>
              <a:rPr lang="en-US" sz="1600" b="1" dirty="0">
                <a:latin typeface="TT Commons Light" panose="02000506030000020003" pitchFamily="50" charset="0"/>
              </a:rPr>
              <a:t>: </a:t>
            </a:r>
            <a:r>
              <a:rPr lang="en-US" sz="1600" dirty="0">
                <a:latin typeface="TT Commons Light" panose="02000506030000020003" pitchFamily="50" charset="0"/>
              </a:rPr>
              <a:t>Helps to keep skin soft and supple.</a:t>
            </a:r>
          </a:p>
          <a:p>
            <a:r>
              <a:rPr lang="en-US" sz="1600" dirty="0">
                <a:latin typeface="TT Commons Light" panose="02000506030000020003" pitchFamily="50" charset="0"/>
              </a:rPr>
              <a:t> </a:t>
            </a:r>
          </a:p>
          <a:p>
            <a:r>
              <a:rPr lang="en-US" sz="1600" b="1" dirty="0">
                <a:latin typeface="TT Commons Light" panose="02000506030000020003" pitchFamily="50" charset="0"/>
              </a:rPr>
              <a:t>Protection and Regeneration: </a:t>
            </a:r>
            <a:r>
              <a:rPr lang="en-US" sz="1600" dirty="0">
                <a:latin typeface="TT Commons Light" panose="02000506030000020003" pitchFamily="50" charset="0"/>
              </a:rPr>
              <a:t>Ingredients offer antioxidant protection and regeneration.</a:t>
            </a:r>
          </a:p>
          <a:p>
            <a:endParaRPr lang="en-US" sz="1600" dirty="0">
              <a:latin typeface="TT Commons Light" panose="02000506030000020003" pitchFamily="50" charset="0"/>
            </a:endParaRPr>
          </a:p>
        </p:txBody>
      </p:sp>
      <p:sp>
        <p:nvSpPr>
          <p:cNvPr id="14" name="Título 8"/>
          <p:cNvSpPr>
            <a:spLocks noGrp="1"/>
          </p:cNvSpPr>
          <p:nvPr>
            <p:ph type="title"/>
          </p:nvPr>
        </p:nvSpPr>
        <p:spPr>
          <a:xfrm>
            <a:off x="698500" y="399665"/>
            <a:ext cx="2553904" cy="424732"/>
          </a:xfrm>
        </p:spPr>
        <p:txBody>
          <a:bodyPr/>
          <a:lstStyle/>
          <a:p>
            <a:r>
              <a:rPr lang="es-ES" sz="2400" spc="300" dirty="0"/>
              <a:t>FORMULA BENEFITS</a:t>
            </a:r>
          </a:p>
        </p:txBody>
      </p:sp>
    </p:spTree>
    <p:extLst>
      <p:ext uri="{BB962C8B-B14F-4D97-AF65-F5344CB8AC3E}">
        <p14:creationId xmlns:p14="http://schemas.microsoft.com/office/powerpoint/2010/main" val="104198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52983"/>
            <a:ext cx="3886199" cy="380873"/>
          </a:xfrm>
          <a:prstGeom prst="rect">
            <a:avLst/>
          </a:prstGeom>
        </p:spPr>
        <p:txBody>
          <a:bodyPr vert="horz" wrap="square" lIns="0" tIns="11430" rIns="0" bIns="0" rtlCol="0">
            <a:spAutoFit/>
          </a:bodyPr>
          <a:lstStyle/>
          <a:p>
            <a:pPr marL="12700">
              <a:lnSpc>
                <a:spcPct val="100000"/>
              </a:lnSpc>
              <a:spcBef>
                <a:spcPts val="90"/>
              </a:spcBef>
            </a:pPr>
            <a:r>
              <a:rPr lang="es-ES" sz="2400" spc="300" dirty="0">
                <a:solidFill>
                  <a:schemeClr val="tx1"/>
                </a:solidFill>
                <a:latin typeface="Bebas Neue Regular" panose="00000500000000000000" pitchFamily="50" charset="0"/>
                <a:cs typeface="+mj-cs"/>
              </a:rPr>
              <a:t>SERUM DESPIGMEN P3</a:t>
            </a:r>
            <a:endParaRPr sz="2400" spc="300" dirty="0">
              <a:solidFill>
                <a:schemeClr val="tx1"/>
              </a:solidFill>
              <a:latin typeface="Bebas Neue Regular" panose="00000500000000000000" pitchFamily="50" charset="0"/>
              <a:cs typeface="+mj-cs"/>
            </a:endParaRPr>
          </a:p>
        </p:txBody>
      </p:sp>
      <p:sp>
        <p:nvSpPr>
          <p:cNvPr id="6" name="object 8"/>
          <p:cNvSpPr txBox="1"/>
          <p:nvPr/>
        </p:nvSpPr>
        <p:spPr>
          <a:xfrm>
            <a:off x="617472" y="1046235"/>
            <a:ext cx="8196328" cy="259045"/>
          </a:xfrm>
          <a:prstGeom prst="rect">
            <a:avLst/>
          </a:prstGeom>
        </p:spPr>
        <p:txBody>
          <a:bodyPr vert="horz" wrap="square" lIns="0" tIns="12700" rIns="0" bIns="0" rtlCol="0">
            <a:spAutoFit/>
          </a:bodyPr>
          <a:lstStyle/>
          <a:p>
            <a:pPr marL="12700">
              <a:lnSpc>
                <a:spcPct val="100000"/>
              </a:lnSpc>
              <a:spcBef>
                <a:spcPts val="100"/>
              </a:spcBef>
            </a:pPr>
            <a:r>
              <a:rPr sz="1600" i="1" dirty="0">
                <a:latin typeface="TT Commons" panose="02000506040000020004" pitchFamily="50" charset="0"/>
                <a:cs typeface="Carlito"/>
              </a:rPr>
              <a:t>Depigmenting</a:t>
            </a:r>
            <a:r>
              <a:rPr sz="1600" i="1" spc="-110" dirty="0">
                <a:latin typeface="TT Commons" panose="02000506040000020004" pitchFamily="50" charset="0"/>
                <a:cs typeface="Carlito"/>
              </a:rPr>
              <a:t> </a:t>
            </a:r>
            <a:r>
              <a:rPr sz="1600" i="1" dirty="0">
                <a:latin typeface="TT Commons" panose="02000506040000020004" pitchFamily="50" charset="0"/>
                <a:cs typeface="Carlito"/>
              </a:rPr>
              <a:t>treatment</a:t>
            </a:r>
            <a:r>
              <a:rPr sz="1600" i="1" spc="15" dirty="0">
                <a:latin typeface="TT Commons" panose="02000506040000020004" pitchFamily="50" charset="0"/>
                <a:cs typeface="Carlito"/>
              </a:rPr>
              <a:t> </a:t>
            </a:r>
            <a:r>
              <a:rPr sz="1600" i="1" spc="-5" dirty="0">
                <a:latin typeface="TT Commons" panose="02000506040000020004" pitchFamily="50" charset="0"/>
                <a:cs typeface="Carlito"/>
              </a:rPr>
              <a:t>with</a:t>
            </a:r>
            <a:r>
              <a:rPr sz="1600" i="1" spc="-20" dirty="0">
                <a:latin typeface="TT Commons" panose="02000506040000020004" pitchFamily="50" charset="0"/>
                <a:cs typeface="Carlito"/>
              </a:rPr>
              <a:t> </a:t>
            </a:r>
            <a:r>
              <a:rPr sz="1600" i="1" spc="5" dirty="0" err="1">
                <a:latin typeface="TT Commons" panose="02000506040000020004" pitchFamily="50" charset="0"/>
                <a:cs typeface="Carlito"/>
              </a:rPr>
              <a:t>liposomated</a:t>
            </a:r>
            <a:r>
              <a:rPr sz="1600" i="1" spc="-105" dirty="0">
                <a:latin typeface="TT Commons" panose="02000506040000020004" pitchFamily="50" charset="0"/>
                <a:cs typeface="Carlito"/>
              </a:rPr>
              <a:t> </a:t>
            </a:r>
            <a:r>
              <a:rPr lang="es-ES" sz="1600" i="1" spc="-105" dirty="0">
                <a:latin typeface="TT Commons" panose="02000506040000020004" pitchFamily="50" charset="0"/>
                <a:cs typeface="Carlito"/>
              </a:rPr>
              <a:t>active </a:t>
            </a:r>
            <a:r>
              <a:rPr lang="es-ES" sz="1600" i="1" spc="-105" dirty="0" err="1">
                <a:latin typeface="TT Commons" panose="02000506040000020004" pitchFamily="50" charset="0"/>
                <a:cs typeface="Carlito"/>
              </a:rPr>
              <a:t>ingredients</a:t>
            </a:r>
            <a:r>
              <a:rPr lang="es-ES" sz="1600" i="1" spc="-105" dirty="0">
                <a:latin typeface="TT Commons" panose="02000506040000020004" pitchFamily="50" charset="0"/>
                <a:cs typeface="Carlito"/>
              </a:rPr>
              <a:t> </a:t>
            </a:r>
            <a:r>
              <a:rPr sz="1600" i="1" spc="5" dirty="0">
                <a:latin typeface="TT Commons" panose="02000506040000020004" pitchFamily="50" charset="0"/>
                <a:cs typeface="Carlito"/>
              </a:rPr>
              <a:t>and</a:t>
            </a:r>
            <a:r>
              <a:rPr sz="1600" i="1" spc="-25" dirty="0">
                <a:latin typeface="TT Commons" panose="02000506040000020004" pitchFamily="50" charset="0"/>
                <a:cs typeface="Carlito"/>
              </a:rPr>
              <a:t> </a:t>
            </a:r>
            <a:r>
              <a:rPr sz="1600" i="1" spc="5" dirty="0" err="1">
                <a:latin typeface="TT Commons" panose="02000506040000020004" pitchFamily="50" charset="0"/>
                <a:cs typeface="Carlito"/>
              </a:rPr>
              <a:t>Polypodium</a:t>
            </a:r>
            <a:endParaRPr sz="1600" dirty="0">
              <a:latin typeface="TT Commons" panose="02000506040000020004" pitchFamily="50" charset="0"/>
              <a:cs typeface="Carlito"/>
            </a:endParaRPr>
          </a:p>
        </p:txBody>
      </p:sp>
      <p:sp>
        <p:nvSpPr>
          <p:cNvPr id="8" name="object 9"/>
          <p:cNvSpPr/>
          <p:nvPr/>
        </p:nvSpPr>
        <p:spPr>
          <a:xfrm>
            <a:off x="1922565" y="1394179"/>
            <a:ext cx="859813" cy="1163835"/>
          </a:xfrm>
          <a:prstGeom prst="rect">
            <a:avLst/>
          </a:prstGeom>
          <a:blipFill>
            <a:blip r:embed="rId2" cstate="print"/>
            <a:stretch>
              <a:fillRect/>
            </a:stretch>
          </a:blipFill>
        </p:spPr>
        <p:txBody>
          <a:bodyPr wrap="square" lIns="0" tIns="0" rIns="0" bIns="0" rtlCol="0"/>
          <a:lstStyle/>
          <a:p>
            <a:endParaRPr/>
          </a:p>
        </p:txBody>
      </p:sp>
      <p:sp>
        <p:nvSpPr>
          <p:cNvPr id="9" name="object 10"/>
          <p:cNvSpPr txBox="1"/>
          <p:nvPr/>
        </p:nvSpPr>
        <p:spPr>
          <a:xfrm>
            <a:off x="980225" y="2440176"/>
            <a:ext cx="2502535" cy="2791790"/>
          </a:xfrm>
          <a:prstGeom prst="rect">
            <a:avLst/>
          </a:prstGeom>
        </p:spPr>
        <p:txBody>
          <a:bodyPr vert="horz" wrap="square" lIns="0" tIns="11430" rIns="0" bIns="0" rtlCol="0">
            <a:spAutoFit/>
          </a:bodyPr>
          <a:lstStyle/>
          <a:p>
            <a:pPr marL="8255" algn="ctr">
              <a:lnSpc>
                <a:spcPts val="2195"/>
              </a:lnSpc>
              <a:spcBef>
                <a:spcPts val="90"/>
              </a:spcBef>
            </a:pPr>
            <a:r>
              <a:rPr sz="1600" spc="-15" dirty="0">
                <a:latin typeface="TT Commons" panose="02000506040000020004" pitchFamily="50" charset="0"/>
                <a:cs typeface="Carlito"/>
              </a:rPr>
              <a:t>Vitamins </a:t>
            </a:r>
            <a:r>
              <a:rPr sz="1600" spc="-5" dirty="0">
                <a:latin typeface="TT Commons" panose="02000506040000020004" pitchFamily="50" charset="0"/>
                <a:cs typeface="Carlito"/>
              </a:rPr>
              <a:t>C </a:t>
            </a:r>
            <a:r>
              <a:rPr sz="1600" spc="-30" dirty="0">
                <a:latin typeface="TT Commons" panose="02000506040000020004" pitchFamily="50" charset="0"/>
                <a:cs typeface="Carlito"/>
              </a:rPr>
              <a:t>0.16%</a:t>
            </a:r>
            <a:r>
              <a:rPr lang="es-ES" sz="1600" spc="-30" dirty="0">
                <a:latin typeface="TT Commons" panose="02000506040000020004" pitchFamily="50" charset="0"/>
                <a:cs typeface="Carlito"/>
              </a:rPr>
              <a:t> </a:t>
            </a:r>
            <a:r>
              <a:rPr sz="1600" spc="-30" dirty="0">
                <a:latin typeface="TT Commons" panose="02000506040000020004" pitchFamily="50" charset="0"/>
                <a:cs typeface="Carlito"/>
              </a:rPr>
              <a:t> </a:t>
            </a:r>
            <a:r>
              <a:rPr sz="1600" spc="-5" dirty="0">
                <a:latin typeface="TT Commons" panose="02000506040000020004" pitchFamily="50" charset="0"/>
                <a:cs typeface="Carlito"/>
              </a:rPr>
              <a:t>and</a:t>
            </a:r>
            <a:r>
              <a:rPr sz="1600" spc="-229" dirty="0">
                <a:latin typeface="TT Commons" panose="02000506040000020004" pitchFamily="50" charset="0"/>
                <a:cs typeface="Carlito"/>
              </a:rPr>
              <a:t> </a:t>
            </a:r>
            <a:r>
              <a:rPr sz="1600" spc="-5" dirty="0">
                <a:latin typeface="TT Commons" panose="02000506040000020004" pitchFamily="50" charset="0"/>
                <a:cs typeface="Carlito"/>
              </a:rPr>
              <a:t>A</a:t>
            </a:r>
            <a:endParaRPr sz="1600" dirty="0">
              <a:latin typeface="TT Commons" panose="02000506040000020004" pitchFamily="50" charset="0"/>
              <a:cs typeface="Carlito"/>
            </a:endParaRPr>
          </a:p>
          <a:p>
            <a:pPr marL="2540" algn="ctr">
              <a:lnSpc>
                <a:spcPts val="2195"/>
              </a:lnSpc>
            </a:pPr>
            <a:r>
              <a:rPr sz="1600" spc="-25" dirty="0">
                <a:latin typeface="TT Commons" panose="02000506040000020004" pitchFamily="50" charset="0"/>
                <a:cs typeface="Carlito"/>
              </a:rPr>
              <a:t>0.15%+E.</a:t>
            </a:r>
            <a:endParaRPr sz="1600" dirty="0">
              <a:latin typeface="TT Commons" panose="02000506040000020004" pitchFamily="50" charset="0"/>
              <a:cs typeface="Carlito"/>
            </a:endParaRPr>
          </a:p>
          <a:p>
            <a:pPr marL="66040" algn="ctr">
              <a:lnSpc>
                <a:spcPct val="100000"/>
              </a:lnSpc>
              <a:spcBef>
                <a:spcPts val="35"/>
              </a:spcBef>
            </a:pPr>
            <a:r>
              <a:rPr sz="1600" spc="10" dirty="0">
                <a:latin typeface="TT Commons" panose="02000506040000020004" pitchFamily="50" charset="0"/>
                <a:cs typeface="Carlito"/>
              </a:rPr>
              <a:t>Liposomated.</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266700" marR="260350" algn="ctr">
              <a:lnSpc>
                <a:spcPct val="100000"/>
              </a:lnSpc>
            </a:pPr>
            <a:r>
              <a:rPr sz="1600" spc="5" dirty="0">
                <a:latin typeface="TT Commons" panose="02000506040000020004" pitchFamily="50" charset="0"/>
                <a:cs typeface="Carlito"/>
              </a:rPr>
              <a:t>Active</a:t>
            </a:r>
            <a:r>
              <a:rPr sz="1600" spc="-80" dirty="0">
                <a:latin typeface="TT Commons" panose="02000506040000020004" pitchFamily="50" charset="0"/>
                <a:cs typeface="Carlito"/>
              </a:rPr>
              <a:t> </a:t>
            </a:r>
            <a:r>
              <a:rPr sz="1600" spc="10" dirty="0">
                <a:latin typeface="TT Commons" panose="02000506040000020004" pitchFamily="50" charset="0"/>
                <a:cs typeface="Carlito"/>
              </a:rPr>
              <a:t>ingredients</a:t>
            </a:r>
            <a:r>
              <a:rPr sz="1600" spc="-110" dirty="0">
                <a:latin typeface="TT Commons" panose="02000506040000020004" pitchFamily="50" charset="0"/>
                <a:cs typeface="Carlito"/>
              </a:rPr>
              <a:t> </a:t>
            </a:r>
            <a:r>
              <a:rPr sz="1600" spc="-15" dirty="0">
                <a:latin typeface="TT Commons" panose="02000506040000020004" pitchFamily="50" charset="0"/>
                <a:cs typeface="Carlito"/>
              </a:rPr>
              <a:t>are</a:t>
            </a:r>
            <a:r>
              <a:rPr sz="1600" spc="-75" dirty="0">
                <a:latin typeface="TT Commons" panose="02000506040000020004" pitchFamily="50" charset="0"/>
                <a:cs typeface="Carlito"/>
              </a:rPr>
              <a:t> </a:t>
            </a:r>
            <a:r>
              <a:rPr sz="1600" dirty="0">
                <a:latin typeface="TT Commons" panose="02000506040000020004" pitchFamily="50" charset="0"/>
                <a:cs typeface="Carlito"/>
              </a:rPr>
              <a:t>absorbed  by </a:t>
            </a:r>
            <a:r>
              <a:rPr sz="1600" spc="20" dirty="0">
                <a:latin typeface="TT Commons" panose="02000506040000020004" pitchFamily="50" charset="0"/>
                <a:cs typeface="Carlito"/>
              </a:rPr>
              <a:t>deeper</a:t>
            </a:r>
            <a:r>
              <a:rPr sz="1600" spc="-160" dirty="0">
                <a:latin typeface="TT Commons" panose="02000506040000020004" pitchFamily="50" charset="0"/>
                <a:cs typeface="Carlito"/>
              </a:rPr>
              <a:t> </a:t>
            </a:r>
            <a:r>
              <a:rPr sz="1600" spc="10" dirty="0">
                <a:latin typeface="TT Commons" panose="02000506040000020004" pitchFamily="50" charset="0"/>
                <a:cs typeface="Carlito"/>
              </a:rPr>
              <a:t>layers</a:t>
            </a:r>
            <a:endParaRPr sz="1600" dirty="0">
              <a:latin typeface="TT Commons" panose="02000506040000020004" pitchFamily="50" charset="0"/>
              <a:cs typeface="Carlito"/>
            </a:endParaRPr>
          </a:p>
          <a:p>
            <a:pPr marL="12700" marR="5080" indent="-2540" algn="ctr">
              <a:lnSpc>
                <a:spcPct val="100000"/>
              </a:lnSpc>
              <a:spcBef>
                <a:spcPts val="5"/>
              </a:spcBef>
            </a:pPr>
            <a:r>
              <a:rPr sz="1600" dirty="0">
                <a:latin typeface="TT Commons" panose="02000506040000020004" pitchFamily="50" charset="0"/>
                <a:cs typeface="Carlito"/>
              </a:rPr>
              <a:t>of the </a:t>
            </a:r>
            <a:r>
              <a:rPr sz="1600" spc="15" dirty="0">
                <a:latin typeface="TT Commons" panose="02000506040000020004" pitchFamily="50" charset="0"/>
                <a:cs typeface="Carlito"/>
              </a:rPr>
              <a:t>epidermis </a:t>
            </a:r>
            <a:r>
              <a:rPr sz="1600" spc="10" dirty="0">
                <a:latin typeface="TT Commons" panose="02000506040000020004" pitchFamily="50" charset="0"/>
                <a:cs typeface="Carlito"/>
              </a:rPr>
              <a:t>with </a:t>
            </a:r>
            <a:r>
              <a:rPr sz="1600" spc="5" dirty="0">
                <a:latin typeface="TT Commons" panose="02000506040000020004" pitchFamily="50" charset="0"/>
                <a:cs typeface="Carlito"/>
              </a:rPr>
              <a:t>antioxidant,  </a:t>
            </a:r>
            <a:r>
              <a:rPr sz="1600" spc="10" dirty="0">
                <a:latin typeface="TT Commons" panose="02000506040000020004" pitchFamily="50" charset="0"/>
                <a:cs typeface="Carlito"/>
              </a:rPr>
              <a:t>keratolytic</a:t>
            </a:r>
            <a:r>
              <a:rPr sz="1600" spc="-145" dirty="0">
                <a:latin typeface="TT Commons" panose="02000506040000020004" pitchFamily="50" charset="0"/>
                <a:cs typeface="Carlito"/>
              </a:rPr>
              <a:t> </a:t>
            </a:r>
            <a:r>
              <a:rPr sz="1600" spc="10" dirty="0">
                <a:latin typeface="TT Commons" panose="02000506040000020004" pitchFamily="50" charset="0"/>
                <a:cs typeface="Carlito"/>
              </a:rPr>
              <a:t>(vitamin</a:t>
            </a:r>
            <a:r>
              <a:rPr sz="1600" spc="-105" dirty="0">
                <a:latin typeface="TT Commons" panose="02000506040000020004" pitchFamily="50" charset="0"/>
                <a:cs typeface="Carlito"/>
              </a:rPr>
              <a:t> </a:t>
            </a:r>
            <a:r>
              <a:rPr sz="1600" spc="10" dirty="0">
                <a:latin typeface="TT Commons" panose="02000506040000020004" pitchFamily="50" charset="0"/>
                <a:cs typeface="Carlito"/>
              </a:rPr>
              <a:t>A)</a:t>
            </a:r>
            <a:r>
              <a:rPr sz="1600" spc="-85" dirty="0">
                <a:latin typeface="TT Commons" panose="02000506040000020004" pitchFamily="50" charset="0"/>
                <a:cs typeface="Carlito"/>
              </a:rPr>
              <a:t> </a:t>
            </a:r>
            <a:r>
              <a:rPr sz="1600" spc="-5" dirty="0">
                <a:latin typeface="TT Commons" panose="02000506040000020004" pitchFamily="50" charset="0"/>
                <a:cs typeface="Carlito"/>
              </a:rPr>
              <a:t>and</a:t>
            </a:r>
            <a:r>
              <a:rPr sz="1600" spc="-30" dirty="0">
                <a:latin typeface="TT Commons" panose="02000506040000020004" pitchFamily="50" charset="0"/>
                <a:cs typeface="Carlito"/>
              </a:rPr>
              <a:t> </a:t>
            </a:r>
            <a:r>
              <a:rPr sz="1600" spc="5" dirty="0">
                <a:latin typeface="TT Commons" panose="02000506040000020004" pitchFamily="50" charset="0"/>
                <a:cs typeface="Carlito"/>
              </a:rPr>
              <a:t>regenerating  </a:t>
            </a:r>
            <a:r>
              <a:rPr sz="1600" spc="10" dirty="0">
                <a:latin typeface="TT Commons" panose="02000506040000020004" pitchFamily="50" charset="0"/>
                <a:cs typeface="Carlito"/>
              </a:rPr>
              <a:t>(vitamin </a:t>
            </a:r>
            <a:r>
              <a:rPr sz="1600" spc="-15" dirty="0">
                <a:latin typeface="TT Commons" panose="02000506040000020004" pitchFamily="50" charset="0"/>
                <a:cs typeface="Carlito"/>
              </a:rPr>
              <a:t>E)</a:t>
            </a:r>
            <a:r>
              <a:rPr sz="1600" spc="-120" dirty="0">
                <a:latin typeface="TT Commons" panose="02000506040000020004" pitchFamily="50" charset="0"/>
                <a:cs typeface="Carlito"/>
              </a:rPr>
              <a:t> </a:t>
            </a:r>
            <a:r>
              <a:rPr sz="1600" spc="5" dirty="0">
                <a:latin typeface="TT Commons" panose="02000506040000020004" pitchFamily="50" charset="0"/>
                <a:cs typeface="Carlito"/>
              </a:rPr>
              <a:t>properties.</a:t>
            </a:r>
            <a:endParaRPr sz="1600" dirty="0">
              <a:latin typeface="TT Commons" panose="02000506040000020004" pitchFamily="50" charset="0"/>
              <a:cs typeface="Carlito"/>
            </a:endParaRPr>
          </a:p>
        </p:txBody>
      </p:sp>
      <p:sp>
        <p:nvSpPr>
          <p:cNvPr id="11" name="object 13"/>
          <p:cNvSpPr txBox="1"/>
          <p:nvPr/>
        </p:nvSpPr>
        <p:spPr>
          <a:xfrm>
            <a:off x="5417504" y="3836071"/>
            <a:ext cx="4073907" cy="1488869"/>
          </a:xfrm>
          <a:prstGeom prst="rect">
            <a:avLst/>
          </a:prstGeom>
        </p:spPr>
        <p:txBody>
          <a:bodyPr vert="horz" wrap="square" lIns="0" tIns="11430" rIns="0" bIns="0" rtlCol="0">
            <a:spAutoFit/>
          </a:bodyPr>
          <a:lstStyle/>
          <a:p>
            <a:pPr algn="ctr">
              <a:lnSpc>
                <a:spcPct val="100000"/>
              </a:lnSpc>
              <a:spcBef>
                <a:spcPts val="90"/>
              </a:spcBef>
            </a:pPr>
            <a:r>
              <a:rPr sz="1600" spc="-5" dirty="0">
                <a:latin typeface="TT Commons" panose="02000506040000020004" pitchFamily="50" charset="0"/>
                <a:cs typeface="Carlito"/>
              </a:rPr>
              <a:t>Kojic</a:t>
            </a:r>
            <a:r>
              <a:rPr sz="1600" spc="-175" dirty="0">
                <a:latin typeface="TT Commons" panose="02000506040000020004" pitchFamily="50" charset="0"/>
                <a:cs typeface="Carlito"/>
              </a:rPr>
              <a:t> </a:t>
            </a:r>
            <a:r>
              <a:rPr sz="1600" spc="-5" dirty="0">
                <a:latin typeface="TT Commons" panose="02000506040000020004" pitchFamily="50" charset="0"/>
                <a:cs typeface="Carlito"/>
              </a:rPr>
              <a:t>acid</a:t>
            </a:r>
            <a:r>
              <a:rPr sz="1600" spc="-45" dirty="0">
                <a:latin typeface="TT Commons" panose="02000506040000020004" pitchFamily="50" charset="0"/>
                <a:cs typeface="Carlito"/>
              </a:rPr>
              <a:t> </a:t>
            </a:r>
            <a:r>
              <a:rPr sz="1600" spc="10" dirty="0">
                <a:latin typeface="TT Commons" panose="02000506040000020004" pitchFamily="50" charset="0"/>
                <a:cs typeface="Carlito"/>
              </a:rPr>
              <a:t>0.03%</a:t>
            </a:r>
            <a:r>
              <a:rPr sz="1600" spc="-225" dirty="0">
                <a:latin typeface="TT Commons" panose="02000506040000020004" pitchFamily="50" charset="0"/>
                <a:cs typeface="Carlito"/>
              </a:rPr>
              <a:t> </a:t>
            </a:r>
            <a:r>
              <a:rPr sz="1600" spc="-5" dirty="0">
                <a:latin typeface="TT Commons" panose="02000506040000020004" pitchFamily="50" charset="0"/>
                <a:cs typeface="Carlito"/>
              </a:rPr>
              <a:t>and</a:t>
            </a:r>
            <a:r>
              <a:rPr sz="1600" spc="-50" dirty="0">
                <a:latin typeface="TT Commons" panose="02000506040000020004" pitchFamily="50" charset="0"/>
                <a:cs typeface="Carlito"/>
              </a:rPr>
              <a:t> </a:t>
            </a:r>
            <a:r>
              <a:rPr sz="1600" spc="5" dirty="0">
                <a:latin typeface="TT Commons" panose="02000506040000020004" pitchFamily="50" charset="0"/>
                <a:cs typeface="Carlito"/>
              </a:rPr>
              <a:t>Arbutinand</a:t>
            </a:r>
            <a:endParaRPr sz="1600" dirty="0">
              <a:latin typeface="TT Commons" panose="02000506040000020004" pitchFamily="50" charset="0"/>
              <a:cs typeface="Carlito"/>
            </a:endParaRPr>
          </a:p>
          <a:p>
            <a:pPr marL="6985" algn="ctr">
              <a:lnSpc>
                <a:spcPct val="100000"/>
              </a:lnSpc>
              <a:spcBef>
                <a:spcPts val="35"/>
              </a:spcBef>
            </a:pPr>
            <a:r>
              <a:rPr sz="1600" spc="-30" dirty="0">
                <a:latin typeface="TT Commons" panose="02000506040000020004" pitchFamily="50" charset="0"/>
                <a:cs typeface="Carlito"/>
              </a:rPr>
              <a:t>0.40%</a:t>
            </a:r>
            <a:endParaRPr sz="1600" dirty="0">
              <a:latin typeface="TT Commons" panose="02000506040000020004" pitchFamily="50" charset="0"/>
              <a:cs typeface="Carlito"/>
            </a:endParaRPr>
          </a:p>
          <a:p>
            <a:pPr marL="50800" algn="ctr">
              <a:lnSpc>
                <a:spcPct val="100000"/>
              </a:lnSpc>
            </a:pPr>
            <a:r>
              <a:rPr sz="1600" spc="10" dirty="0">
                <a:latin typeface="TT Commons" panose="02000506040000020004" pitchFamily="50" charset="0"/>
                <a:cs typeface="Carlito"/>
              </a:rPr>
              <a:t>Liposomated.</a:t>
            </a:r>
            <a:endParaRPr sz="1600" dirty="0">
              <a:latin typeface="TT Commons" panose="02000506040000020004" pitchFamily="50" charset="0"/>
              <a:cs typeface="Carlito"/>
            </a:endParaRPr>
          </a:p>
          <a:p>
            <a:pPr>
              <a:lnSpc>
                <a:spcPct val="100000"/>
              </a:lnSpc>
              <a:spcBef>
                <a:spcPts val="35"/>
              </a:spcBef>
            </a:pPr>
            <a:endParaRPr sz="1600" dirty="0">
              <a:latin typeface="TT Commons" panose="02000506040000020004" pitchFamily="50" charset="0"/>
              <a:cs typeface="Carlito"/>
            </a:endParaRPr>
          </a:p>
          <a:p>
            <a:pPr marL="635" algn="ctr">
              <a:lnSpc>
                <a:spcPct val="100000"/>
              </a:lnSpc>
            </a:pPr>
            <a:r>
              <a:rPr sz="1600" spc="5" dirty="0">
                <a:latin typeface="TT Commons" panose="02000506040000020004" pitchFamily="50" charset="0"/>
                <a:cs typeface="Carlito"/>
              </a:rPr>
              <a:t>Penetrate</a:t>
            </a:r>
            <a:r>
              <a:rPr sz="1600" spc="-85" dirty="0">
                <a:latin typeface="TT Commons" panose="02000506040000020004" pitchFamily="50" charset="0"/>
                <a:cs typeface="Carlito"/>
              </a:rPr>
              <a:t> </a:t>
            </a:r>
            <a:r>
              <a:rPr sz="1600" dirty="0">
                <a:latin typeface="TT Commons" panose="02000506040000020004" pitchFamily="50" charset="0"/>
                <a:cs typeface="Carlito"/>
              </a:rPr>
              <a:t>the</a:t>
            </a:r>
            <a:r>
              <a:rPr sz="1600" spc="-80" dirty="0">
                <a:latin typeface="TT Commons" panose="02000506040000020004" pitchFamily="50" charset="0"/>
                <a:cs typeface="Carlito"/>
              </a:rPr>
              <a:t> </a:t>
            </a:r>
            <a:r>
              <a:rPr sz="1600" spc="15" dirty="0">
                <a:latin typeface="TT Commons" panose="02000506040000020004" pitchFamily="50" charset="0"/>
                <a:cs typeface="Carlito"/>
              </a:rPr>
              <a:t>epidermis,</a:t>
            </a:r>
            <a:r>
              <a:rPr sz="1600" spc="-100" dirty="0">
                <a:latin typeface="TT Commons" panose="02000506040000020004" pitchFamily="50" charset="0"/>
                <a:cs typeface="Carlito"/>
              </a:rPr>
              <a:t> </a:t>
            </a:r>
            <a:r>
              <a:rPr sz="1600" spc="5" dirty="0">
                <a:latin typeface="TT Commons" panose="02000506040000020004" pitchFamily="50" charset="0"/>
                <a:cs typeface="Carlito"/>
              </a:rPr>
              <a:t>homogenising</a:t>
            </a:r>
            <a:r>
              <a:rPr sz="1600" spc="-125" dirty="0">
                <a:latin typeface="TT Commons" panose="02000506040000020004" pitchFamily="50" charset="0"/>
                <a:cs typeface="Carlito"/>
              </a:rPr>
              <a:t> </a:t>
            </a:r>
            <a:r>
              <a:rPr sz="1600" spc="-5" dirty="0">
                <a:latin typeface="TT Commons" panose="02000506040000020004" pitchFamily="50" charset="0"/>
                <a:cs typeface="Carlito"/>
              </a:rPr>
              <a:t>and</a:t>
            </a:r>
            <a:endParaRPr sz="1600" dirty="0">
              <a:latin typeface="TT Commons" panose="02000506040000020004" pitchFamily="50" charset="0"/>
              <a:cs typeface="Carlito"/>
            </a:endParaRPr>
          </a:p>
          <a:p>
            <a:pPr algn="ctr">
              <a:lnSpc>
                <a:spcPct val="100000"/>
              </a:lnSpc>
              <a:spcBef>
                <a:spcPts val="5"/>
              </a:spcBef>
            </a:pPr>
            <a:r>
              <a:rPr sz="1600" spc="10" dirty="0">
                <a:latin typeface="TT Commons" panose="02000506040000020004" pitchFamily="50" charset="0"/>
                <a:cs typeface="Carlito"/>
              </a:rPr>
              <a:t>bleaching</a:t>
            </a:r>
            <a:r>
              <a:rPr sz="1600" spc="-125" dirty="0">
                <a:latin typeface="TT Commons" panose="02000506040000020004" pitchFamily="50" charset="0"/>
                <a:cs typeface="Carlito"/>
              </a:rPr>
              <a:t> </a:t>
            </a:r>
            <a:r>
              <a:rPr sz="1600" dirty="0">
                <a:latin typeface="TT Commons" panose="02000506040000020004" pitchFamily="50" charset="0"/>
                <a:cs typeface="Carlito"/>
              </a:rPr>
              <a:t>the</a:t>
            </a:r>
            <a:r>
              <a:rPr sz="1600" spc="5" dirty="0">
                <a:latin typeface="TT Commons" panose="02000506040000020004" pitchFamily="50" charset="0"/>
                <a:cs typeface="Carlito"/>
              </a:rPr>
              <a:t> </a:t>
            </a:r>
            <a:r>
              <a:rPr sz="1600" spc="10" dirty="0">
                <a:latin typeface="TT Commons" panose="02000506040000020004" pitchFamily="50" charset="0"/>
                <a:cs typeface="Carlito"/>
              </a:rPr>
              <a:t>skin</a:t>
            </a:r>
            <a:r>
              <a:rPr sz="1600" spc="-105" dirty="0">
                <a:latin typeface="TT Commons" panose="02000506040000020004" pitchFamily="50" charset="0"/>
                <a:cs typeface="Carlito"/>
              </a:rPr>
              <a:t> </a:t>
            </a:r>
            <a:r>
              <a:rPr sz="1600" dirty="0">
                <a:latin typeface="TT Commons" panose="02000506040000020004" pitchFamily="50" charset="0"/>
                <a:cs typeface="Carlito"/>
              </a:rPr>
              <a:t>tone</a:t>
            </a:r>
          </a:p>
        </p:txBody>
      </p:sp>
      <p:sp>
        <p:nvSpPr>
          <p:cNvPr id="14" name="object 15"/>
          <p:cNvSpPr/>
          <p:nvPr/>
        </p:nvSpPr>
        <p:spPr>
          <a:xfrm>
            <a:off x="6975561" y="3043280"/>
            <a:ext cx="957795" cy="953731"/>
          </a:xfrm>
          <a:prstGeom prst="rect">
            <a:avLst/>
          </a:prstGeom>
          <a:blipFill>
            <a:blip r:embed="rId3" cstate="print"/>
            <a:stretch>
              <a:fillRect/>
            </a:stretch>
          </a:blipFill>
        </p:spPr>
        <p:txBody>
          <a:bodyPr wrap="square" lIns="0" tIns="0" rIns="0" bIns="0" rtlCol="0"/>
          <a:lstStyle/>
          <a:p>
            <a:endParaRPr/>
          </a:p>
        </p:txBody>
      </p:sp>
      <p:sp>
        <p:nvSpPr>
          <p:cNvPr id="15" name="object 16"/>
          <p:cNvSpPr txBox="1"/>
          <p:nvPr/>
        </p:nvSpPr>
        <p:spPr>
          <a:xfrm>
            <a:off x="5765926" y="1516765"/>
            <a:ext cx="3241040" cy="1704313"/>
          </a:xfrm>
          <a:prstGeom prst="rect">
            <a:avLst/>
          </a:prstGeom>
        </p:spPr>
        <p:txBody>
          <a:bodyPr vert="horz" wrap="square" lIns="0" tIns="11430" rIns="0" bIns="0" rtlCol="0">
            <a:spAutoFit/>
          </a:bodyPr>
          <a:lstStyle/>
          <a:p>
            <a:pPr marL="17780" algn="ctr">
              <a:lnSpc>
                <a:spcPct val="100000"/>
              </a:lnSpc>
              <a:spcBef>
                <a:spcPts val="90"/>
              </a:spcBef>
            </a:pPr>
            <a:r>
              <a:rPr sz="1600" spc="-20" dirty="0">
                <a:latin typeface="TT Commons" panose="02000506040000020004" pitchFamily="50" charset="0"/>
                <a:cs typeface="Carlito"/>
              </a:rPr>
              <a:t>Polypodium </a:t>
            </a:r>
            <a:r>
              <a:rPr sz="1600" spc="-15" dirty="0">
                <a:latin typeface="TT Commons" panose="02000506040000020004" pitchFamily="50" charset="0"/>
                <a:cs typeface="Carlito"/>
              </a:rPr>
              <a:t>leucotomos</a:t>
            </a:r>
            <a:r>
              <a:rPr sz="1600" spc="-305" dirty="0">
                <a:latin typeface="TT Commons" panose="02000506040000020004" pitchFamily="50" charset="0"/>
                <a:cs typeface="Carlito"/>
              </a:rPr>
              <a:t> </a:t>
            </a:r>
            <a:r>
              <a:rPr sz="1600" spc="-5" dirty="0">
                <a:latin typeface="TT Commons" panose="02000506040000020004" pitchFamily="50" charset="0"/>
                <a:cs typeface="Carlito"/>
              </a:rPr>
              <a:t>extract</a:t>
            </a:r>
            <a:endParaRPr sz="1600" dirty="0">
              <a:latin typeface="TT Commons" panose="02000506040000020004" pitchFamily="50" charset="0"/>
              <a:cs typeface="Carlito"/>
            </a:endParaRPr>
          </a:p>
          <a:p>
            <a:pPr marL="15240" algn="ctr">
              <a:lnSpc>
                <a:spcPts val="1395"/>
              </a:lnSpc>
              <a:spcBef>
                <a:spcPts val="35"/>
              </a:spcBef>
            </a:pPr>
            <a:r>
              <a:rPr sz="1600" spc="-30" dirty="0">
                <a:latin typeface="TT Commons" panose="02000506040000020004" pitchFamily="50" charset="0"/>
                <a:cs typeface="Carlito"/>
              </a:rPr>
              <a:t>0.40%</a:t>
            </a:r>
            <a:endParaRPr sz="1600" dirty="0">
              <a:latin typeface="TT Commons" panose="02000506040000020004" pitchFamily="50" charset="0"/>
              <a:cs typeface="Carlito"/>
            </a:endParaRPr>
          </a:p>
          <a:p>
            <a:pPr marL="59690" algn="ctr">
              <a:lnSpc>
                <a:spcPts val="2175"/>
              </a:lnSpc>
            </a:pPr>
            <a:r>
              <a:rPr sz="1600" spc="-10" dirty="0">
                <a:latin typeface="TT Commons" panose="02000506040000020004" pitchFamily="50" charset="0"/>
                <a:cs typeface="Carlito"/>
              </a:rPr>
              <a:t>Liquorice </a:t>
            </a:r>
            <a:r>
              <a:rPr sz="1600" spc="-5" dirty="0">
                <a:latin typeface="TT Commons" panose="02000506040000020004" pitchFamily="50" charset="0"/>
                <a:cs typeface="Carlito"/>
              </a:rPr>
              <a:t>extract</a:t>
            </a:r>
            <a:r>
              <a:rPr sz="1600" spc="-300" dirty="0">
                <a:latin typeface="TT Commons" panose="02000506040000020004" pitchFamily="50" charset="0"/>
                <a:cs typeface="Carlito"/>
              </a:rPr>
              <a:t> </a:t>
            </a:r>
            <a:r>
              <a:rPr sz="1600" spc="10" dirty="0">
                <a:latin typeface="TT Commons" panose="02000506040000020004" pitchFamily="50" charset="0"/>
                <a:cs typeface="Carlito"/>
              </a:rPr>
              <a:t>0.60%</a:t>
            </a:r>
            <a:endParaRPr sz="1600" dirty="0">
              <a:latin typeface="TT Commons" panose="02000506040000020004" pitchFamily="50" charset="0"/>
              <a:cs typeface="Carlito"/>
            </a:endParaRPr>
          </a:p>
          <a:p>
            <a:pPr>
              <a:lnSpc>
                <a:spcPct val="100000"/>
              </a:lnSpc>
            </a:pPr>
            <a:endParaRPr sz="1600" dirty="0">
              <a:latin typeface="TT Commons" panose="02000506040000020004" pitchFamily="50" charset="0"/>
              <a:cs typeface="Carlito"/>
            </a:endParaRPr>
          </a:p>
          <a:p>
            <a:pPr marL="12065" marR="5080" indent="12065" algn="ctr">
              <a:lnSpc>
                <a:spcPct val="100000"/>
              </a:lnSpc>
              <a:spcBef>
                <a:spcPts val="5"/>
              </a:spcBef>
            </a:pPr>
            <a:r>
              <a:rPr sz="1600" spc="-10" dirty="0">
                <a:latin typeface="TT Commons" panose="02000506040000020004" pitchFamily="50" charset="0"/>
                <a:cs typeface="Carlito"/>
              </a:rPr>
              <a:t>The</a:t>
            </a:r>
            <a:r>
              <a:rPr sz="1600" spc="5" dirty="0">
                <a:latin typeface="TT Commons" panose="02000506040000020004" pitchFamily="50" charset="0"/>
                <a:cs typeface="Carlito"/>
              </a:rPr>
              <a:t> formula</a:t>
            </a:r>
            <a:r>
              <a:rPr sz="1600" spc="-125" dirty="0">
                <a:latin typeface="TT Commons" panose="02000506040000020004" pitchFamily="50" charset="0"/>
                <a:cs typeface="Carlito"/>
              </a:rPr>
              <a:t> </a:t>
            </a:r>
            <a:r>
              <a:rPr sz="1600" spc="20" dirty="0">
                <a:latin typeface="TT Commons" panose="02000506040000020004" pitchFamily="50" charset="0"/>
                <a:cs typeface="Carlito"/>
              </a:rPr>
              <a:t>is</a:t>
            </a:r>
            <a:r>
              <a:rPr sz="1600" spc="-20" dirty="0">
                <a:latin typeface="TT Commons" panose="02000506040000020004" pitchFamily="50" charset="0"/>
                <a:cs typeface="Carlito"/>
              </a:rPr>
              <a:t> </a:t>
            </a:r>
            <a:r>
              <a:rPr sz="1600" spc="5" dirty="0">
                <a:latin typeface="TT Commons" panose="02000506040000020004" pitchFamily="50" charset="0"/>
                <a:cs typeface="Carlito"/>
              </a:rPr>
              <a:t>synchronised</a:t>
            </a:r>
            <a:r>
              <a:rPr sz="1600" spc="-105" dirty="0">
                <a:latin typeface="TT Commons" panose="02000506040000020004" pitchFamily="50" charset="0"/>
                <a:cs typeface="Carlito"/>
              </a:rPr>
              <a:t> </a:t>
            </a:r>
            <a:r>
              <a:rPr sz="1600" spc="10" dirty="0">
                <a:latin typeface="TT Commons" panose="02000506040000020004" pitchFamily="50" charset="0"/>
                <a:cs typeface="Carlito"/>
              </a:rPr>
              <a:t>with</a:t>
            </a:r>
            <a:r>
              <a:rPr sz="1600" spc="-105" dirty="0">
                <a:latin typeface="TT Commons" panose="02000506040000020004" pitchFamily="50" charset="0"/>
                <a:cs typeface="Carlito"/>
              </a:rPr>
              <a:t> </a:t>
            </a:r>
            <a:r>
              <a:rPr sz="1600" dirty="0">
                <a:latin typeface="TT Commons" panose="02000506040000020004" pitchFamily="50" charset="0"/>
                <a:cs typeface="Carlito"/>
              </a:rPr>
              <a:t>the</a:t>
            </a:r>
            <a:r>
              <a:rPr sz="1600" spc="10" dirty="0">
                <a:latin typeface="TT Commons" panose="02000506040000020004" pitchFamily="50" charset="0"/>
                <a:cs typeface="Carlito"/>
              </a:rPr>
              <a:t> </a:t>
            </a:r>
            <a:r>
              <a:rPr sz="1600" spc="5" dirty="0">
                <a:latin typeface="TT Commons" panose="02000506040000020004" pitchFamily="50" charset="0"/>
                <a:cs typeface="Carlito"/>
              </a:rPr>
              <a:t>regenerating  </a:t>
            </a:r>
            <a:r>
              <a:rPr sz="1600" spc="-5" dirty="0">
                <a:latin typeface="TT Commons" panose="02000506040000020004" pitchFamily="50" charset="0"/>
                <a:cs typeface="Carlito"/>
              </a:rPr>
              <a:t>action </a:t>
            </a:r>
            <a:r>
              <a:rPr sz="1600" dirty="0">
                <a:latin typeface="TT Commons" panose="02000506040000020004" pitchFamily="50" charset="0"/>
                <a:cs typeface="Carlito"/>
              </a:rPr>
              <a:t>of </a:t>
            </a:r>
            <a:r>
              <a:rPr sz="1600" spc="-5" dirty="0">
                <a:latin typeface="TT Commons" panose="02000506040000020004" pitchFamily="50" charset="0"/>
                <a:cs typeface="Carlito"/>
              </a:rPr>
              <a:t>PLE and </a:t>
            </a:r>
            <a:r>
              <a:rPr sz="1600" spc="10" dirty="0">
                <a:latin typeface="TT Commons" panose="02000506040000020004" pitchFamily="50" charset="0"/>
                <a:cs typeface="Carlito"/>
              </a:rPr>
              <a:t>with </a:t>
            </a:r>
            <a:r>
              <a:rPr sz="1600" dirty="0">
                <a:latin typeface="TT Commons" panose="02000506040000020004" pitchFamily="50" charset="0"/>
                <a:cs typeface="Carlito"/>
              </a:rPr>
              <a:t>a </a:t>
            </a:r>
            <a:r>
              <a:rPr sz="1600" spc="5" dirty="0">
                <a:latin typeface="TT Commons" panose="02000506040000020004" pitchFamily="50" charset="0"/>
                <a:cs typeface="Carlito"/>
              </a:rPr>
              <a:t>high </a:t>
            </a:r>
            <a:r>
              <a:rPr sz="1600" spc="-10" dirty="0">
                <a:latin typeface="TT Commons" panose="02000506040000020004" pitchFamily="50" charset="0"/>
                <a:cs typeface="Carlito"/>
              </a:rPr>
              <a:t>capacity </a:t>
            </a:r>
            <a:r>
              <a:rPr sz="1600" spc="10" dirty="0">
                <a:latin typeface="TT Commons" panose="02000506040000020004" pitchFamily="50" charset="0"/>
                <a:cs typeface="Carlito"/>
              </a:rPr>
              <a:t>for</a:t>
            </a:r>
            <a:r>
              <a:rPr sz="1600" spc="-160" dirty="0">
                <a:latin typeface="TT Commons" panose="02000506040000020004" pitchFamily="50" charset="0"/>
                <a:cs typeface="Carlito"/>
              </a:rPr>
              <a:t> </a:t>
            </a:r>
            <a:r>
              <a:rPr sz="1600" dirty="0">
                <a:latin typeface="TT Commons" panose="02000506040000020004" pitchFamily="50" charset="0"/>
                <a:cs typeface="Carlito"/>
              </a:rPr>
              <a:t>hydration.</a:t>
            </a: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314" y="2090208"/>
            <a:ext cx="968846" cy="3080374"/>
          </a:xfrm>
          <a:prstGeom prst="rect">
            <a:avLst/>
          </a:prstGeom>
        </p:spPr>
      </p:pic>
    </p:spTree>
    <p:extLst>
      <p:ext uri="{BB962C8B-B14F-4D97-AF65-F5344CB8AC3E}">
        <p14:creationId xmlns:p14="http://schemas.microsoft.com/office/powerpoint/2010/main" val="2265462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52982"/>
            <a:ext cx="4114800" cy="380873"/>
          </a:xfrm>
          <a:prstGeom prst="rect">
            <a:avLst/>
          </a:prstGeom>
        </p:spPr>
        <p:txBody>
          <a:bodyPr vert="horz" wrap="square" lIns="0" tIns="11430" rIns="0" bIns="0" rtlCol="0">
            <a:spAutoFit/>
          </a:bodyPr>
          <a:lstStyle/>
          <a:p>
            <a:pPr marL="12700">
              <a:lnSpc>
                <a:spcPct val="100000"/>
              </a:lnSpc>
              <a:spcBef>
                <a:spcPts val="90"/>
              </a:spcBef>
            </a:pPr>
            <a:r>
              <a:rPr lang="es-ES" sz="2400" spc="300" dirty="0">
                <a:solidFill>
                  <a:schemeClr val="tx1"/>
                </a:solidFill>
                <a:latin typeface="Bebas Neue Regular" panose="00000500000000000000" pitchFamily="50" charset="0"/>
                <a:cs typeface="+mj-cs"/>
              </a:rPr>
              <a:t>PRODUCT: SERUM DESPIGMEN</a:t>
            </a:r>
            <a:r>
              <a:rPr lang="es-ES" spc="-10" dirty="0"/>
              <a:t> </a:t>
            </a:r>
            <a:r>
              <a:rPr lang="es-ES" sz="2400" spc="300" dirty="0">
                <a:solidFill>
                  <a:schemeClr val="tx1"/>
                </a:solidFill>
                <a:latin typeface="Bebas Neue Regular" panose="00000500000000000000" pitchFamily="50" charset="0"/>
                <a:cs typeface="+mj-cs"/>
              </a:rPr>
              <a:t>P3</a:t>
            </a:r>
            <a:endParaRPr sz="2400" spc="300" dirty="0">
              <a:solidFill>
                <a:schemeClr val="tx1"/>
              </a:solidFill>
              <a:latin typeface="Bebas Neue Regular" panose="00000500000000000000" pitchFamily="50" charset="0"/>
              <a:cs typeface="+mj-cs"/>
            </a:endParaRPr>
          </a:p>
        </p:txBody>
      </p:sp>
      <p:sp>
        <p:nvSpPr>
          <p:cNvPr id="12" name="object 11"/>
          <p:cNvSpPr txBox="1">
            <a:spLocks noGrp="1"/>
          </p:cNvSpPr>
          <p:nvPr>
            <p:ph type="body" idx="1"/>
          </p:nvPr>
        </p:nvSpPr>
        <p:spPr>
          <a:xfrm>
            <a:off x="1842477" y="2514763"/>
            <a:ext cx="7075243" cy="1510670"/>
          </a:xfrm>
          <a:prstGeom prst="rect">
            <a:avLst/>
          </a:prstGeom>
        </p:spPr>
        <p:txBody>
          <a:bodyPr vert="horz" wrap="square" lIns="0" tIns="12700" rIns="0" bIns="0" rtlCol="0">
            <a:spAutoFit/>
          </a:bodyPr>
          <a:lstStyle/>
          <a:p>
            <a:pPr marL="358140" indent="-346075" algn="just">
              <a:lnSpc>
                <a:spcPct val="100000"/>
              </a:lnSpc>
              <a:spcBef>
                <a:spcPts val="100"/>
              </a:spcBef>
              <a:buFont typeface="Arial"/>
              <a:buChar char="•"/>
              <a:tabLst>
                <a:tab pos="358775" algn="l"/>
              </a:tabLst>
            </a:pPr>
            <a:r>
              <a:rPr sz="1400" b="1" spc="-5" dirty="0">
                <a:solidFill>
                  <a:schemeClr val="tx1"/>
                </a:solidFill>
                <a:latin typeface="TT Commons Light" panose="02000506030000020003" pitchFamily="50" charset="0"/>
              </a:rPr>
              <a:t>Antioxidant:</a:t>
            </a:r>
            <a:r>
              <a:rPr sz="1400" b="1" spc="114"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Helps</a:t>
            </a:r>
            <a:r>
              <a:rPr sz="1400" spc="140"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to</a:t>
            </a:r>
            <a:r>
              <a:rPr sz="1400" spc="13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restrain</a:t>
            </a:r>
            <a:r>
              <a:rPr sz="1400" spc="15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the</a:t>
            </a:r>
            <a:r>
              <a:rPr sz="1400" spc="175"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effect</a:t>
            </a:r>
            <a:r>
              <a:rPr sz="1400" spc="135"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of</a:t>
            </a:r>
            <a:r>
              <a:rPr sz="1400" spc="16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free</a:t>
            </a:r>
            <a:r>
              <a:rPr sz="1400" spc="17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radicals</a:t>
            </a:r>
            <a:r>
              <a:rPr sz="1400" spc="135" dirty="0">
                <a:solidFill>
                  <a:schemeClr val="tx1"/>
                </a:solidFill>
                <a:latin typeface="TT Commons Light" panose="02000506030000020003" pitchFamily="50" charset="0"/>
              </a:rPr>
              <a:t> </a:t>
            </a:r>
            <a:r>
              <a:rPr sz="1400" spc="15" dirty="0">
                <a:solidFill>
                  <a:schemeClr val="tx1"/>
                </a:solidFill>
                <a:latin typeface="TT Commons Light" panose="02000506030000020003" pitchFamily="50" charset="0"/>
              </a:rPr>
              <a:t>with</a:t>
            </a:r>
            <a:r>
              <a:rPr sz="1400" spc="145"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concentrated</a:t>
            </a:r>
            <a:r>
              <a:rPr sz="1400" spc="15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vitamins</a:t>
            </a:r>
            <a:r>
              <a:rPr sz="1400" spc="150"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and</a:t>
            </a:r>
          </a:p>
          <a:p>
            <a:pPr marL="358140" algn="just">
              <a:lnSpc>
                <a:spcPct val="100000"/>
              </a:lnSpc>
            </a:pPr>
            <a:r>
              <a:rPr sz="1400" i="1" spc="5" dirty="0">
                <a:solidFill>
                  <a:schemeClr val="tx1"/>
                </a:solidFill>
                <a:latin typeface="TT Commons Light" panose="02000506030000020003" pitchFamily="50" charset="0"/>
              </a:rPr>
              <a:t>Polypodium </a:t>
            </a:r>
            <a:r>
              <a:rPr sz="1400" i="1" dirty="0">
                <a:solidFill>
                  <a:schemeClr val="tx1"/>
                </a:solidFill>
                <a:latin typeface="TT Commons Light" panose="02000506030000020003" pitchFamily="50" charset="0"/>
              </a:rPr>
              <a:t>leucotomos</a:t>
            </a:r>
            <a:r>
              <a:rPr sz="1400" i="1" spc="-19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extract.</a:t>
            </a:r>
          </a:p>
          <a:p>
            <a:pPr marL="358140" algn="just">
              <a:lnSpc>
                <a:spcPct val="100000"/>
              </a:lnSpc>
              <a:spcBef>
                <a:spcPts val="5"/>
              </a:spcBef>
            </a:pPr>
            <a:r>
              <a:rPr sz="1400" b="1" spc="-5" dirty="0">
                <a:solidFill>
                  <a:schemeClr val="tx1"/>
                </a:solidFill>
                <a:latin typeface="TT Commons Light" panose="02000506030000020003" pitchFamily="50" charset="0"/>
              </a:rPr>
              <a:t>Lightening </a:t>
            </a:r>
            <a:r>
              <a:rPr sz="1400" b="1" dirty="0">
                <a:solidFill>
                  <a:schemeClr val="tx1"/>
                </a:solidFill>
                <a:latin typeface="TT Commons Light" panose="02000506030000020003" pitchFamily="50" charset="0"/>
              </a:rPr>
              <a:t>action: </a:t>
            </a:r>
            <a:r>
              <a:rPr sz="1400" spc="5" dirty="0">
                <a:solidFill>
                  <a:schemeClr val="tx1"/>
                </a:solidFill>
                <a:latin typeface="TT Commons Light" panose="02000506030000020003" pitchFamily="50" charset="0"/>
              </a:rPr>
              <a:t>Lightens </a:t>
            </a:r>
            <a:r>
              <a:rPr sz="1400" spc="-10" dirty="0">
                <a:solidFill>
                  <a:schemeClr val="tx1"/>
                </a:solidFill>
                <a:latin typeface="TT Commons Light" panose="02000506030000020003" pitchFamily="50" charset="0"/>
              </a:rPr>
              <a:t>dark </a:t>
            </a:r>
            <a:r>
              <a:rPr sz="1400" dirty="0">
                <a:solidFill>
                  <a:schemeClr val="tx1"/>
                </a:solidFill>
                <a:latin typeface="TT Commons Light" panose="02000506030000020003" pitchFamily="50" charset="0"/>
              </a:rPr>
              <a:t>spots </a:t>
            </a:r>
            <a:r>
              <a:rPr sz="1400" spc="-5" dirty="0">
                <a:solidFill>
                  <a:schemeClr val="tx1"/>
                </a:solidFill>
                <a:latin typeface="TT Commons Light" panose="02000506030000020003" pitchFamily="50" charset="0"/>
              </a:rPr>
              <a:t>and </a:t>
            </a:r>
            <a:r>
              <a:rPr sz="1400" spc="20" dirty="0">
                <a:solidFill>
                  <a:schemeClr val="tx1"/>
                </a:solidFill>
                <a:latin typeface="TT Commons Light" panose="02000506030000020003" pitchFamily="50" charset="0"/>
              </a:rPr>
              <a:t>evens </a:t>
            </a:r>
            <a:r>
              <a:rPr sz="1400" dirty="0">
                <a:solidFill>
                  <a:schemeClr val="tx1"/>
                </a:solidFill>
                <a:latin typeface="TT Commons Light" panose="02000506030000020003" pitchFamily="50" charset="0"/>
              </a:rPr>
              <a:t>out </a:t>
            </a:r>
            <a:r>
              <a:rPr sz="1400" spc="10" dirty="0">
                <a:solidFill>
                  <a:schemeClr val="tx1"/>
                </a:solidFill>
                <a:latin typeface="TT Commons Light" panose="02000506030000020003" pitchFamily="50" charset="0"/>
              </a:rPr>
              <a:t>skin </a:t>
            </a:r>
            <a:r>
              <a:rPr sz="1400" dirty="0">
                <a:solidFill>
                  <a:schemeClr val="tx1"/>
                </a:solidFill>
                <a:latin typeface="TT Commons Light" panose="02000506030000020003" pitchFamily="50" charset="0"/>
              </a:rPr>
              <a:t>tone </a:t>
            </a:r>
            <a:r>
              <a:rPr sz="1400" spc="15" dirty="0">
                <a:solidFill>
                  <a:schemeClr val="tx1"/>
                </a:solidFill>
                <a:latin typeface="TT Commons Light" panose="02000506030000020003" pitchFamily="50" charset="0"/>
              </a:rPr>
              <a:t>with </a:t>
            </a:r>
            <a:r>
              <a:rPr sz="1400" spc="5" dirty="0">
                <a:solidFill>
                  <a:schemeClr val="tx1"/>
                </a:solidFill>
                <a:latin typeface="TT Commons Light" panose="02000506030000020003" pitchFamily="50" charset="0"/>
              </a:rPr>
              <a:t>depigmenting</a:t>
            </a:r>
            <a:r>
              <a:rPr sz="1400" spc="1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agents</a:t>
            </a:r>
          </a:p>
          <a:p>
            <a:pPr marL="358140" algn="just">
              <a:lnSpc>
                <a:spcPct val="100000"/>
              </a:lnSpc>
            </a:pPr>
            <a:r>
              <a:rPr sz="1400" spc="-5" dirty="0">
                <a:solidFill>
                  <a:schemeClr val="tx1"/>
                </a:solidFill>
                <a:latin typeface="TT Commons Light" panose="02000506030000020003" pitchFamily="50" charset="0"/>
              </a:rPr>
              <a:t>such </a:t>
            </a:r>
            <a:r>
              <a:rPr sz="1400" spc="-10" dirty="0">
                <a:solidFill>
                  <a:schemeClr val="tx1"/>
                </a:solidFill>
                <a:latin typeface="TT Commons Light" panose="02000506030000020003" pitchFamily="50" charset="0"/>
              </a:rPr>
              <a:t>as </a:t>
            </a:r>
            <a:r>
              <a:rPr sz="1400" dirty="0">
                <a:solidFill>
                  <a:schemeClr val="tx1"/>
                </a:solidFill>
                <a:latin typeface="TT Commons Light" panose="02000506030000020003" pitchFamily="50" charset="0"/>
              </a:rPr>
              <a:t>kojic </a:t>
            </a:r>
            <a:r>
              <a:rPr sz="1400" spc="-5" dirty="0">
                <a:solidFill>
                  <a:schemeClr val="tx1"/>
                </a:solidFill>
                <a:latin typeface="TT Commons Light" panose="02000506030000020003" pitchFamily="50" charset="0"/>
              </a:rPr>
              <a:t>acid and </a:t>
            </a:r>
            <a:r>
              <a:rPr sz="1400" dirty="0">
                <a:solidFill>
                  <a:schemeClr val="tx1"/>
                </a:solidFill>
                <a:latin typeface="TT Commons Light" panose="02000506030000020003" pitchFamily="50" charset="0"/>
              </a:rPr>
              <a:t>arbutin, </a:t>
            </a:r>
            <a:r>
              <a:rPr sz="1400" spc="-5" dirty="0">
                <a:solidFill>
                  <a:schemeClr val="tx1"/>
                </a:solidFill>
                <a:latin typeface="TT Commons Light" panose="02000506030000020003" pitchFamily="50" charset="0"/>
              </a:rPr>
              <a:t>among</a:t>
            </a:r>
            <a:r>
              <a:rPr sz="1400"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others.</a:t>
            </a:r>
          </a:p>
          <a:p>
            <a:pPr marL="358140" marR="5080" algn="just">
              <a:lnSpc>
                <a:spcPct val="100000"/>
              </a:lnSpc>
              <a:spcBef>
                <a:spcPts val="5"/>
              </a:spcBef>
            </a:pPr>
            <a:r>
              <a:rPr sz="1400" b="1" spc="5" dirty="0">
                <a:solidFill>
                  <a:schemeClr val="tx1"/>
                </a:solidFill>
                <a:latin typeface="TT Commons Light" panose="02000506030000020003" pitchFamily="50" charset="0"/>
              </a:rPr>
              <a:t>Cellular</a:t>
            </a:r>
            <a:r>
              <a:rPr sz="1400" b="1" spc="-50" dirty="0">
                <a:solidFill>
                  <a:schemeClr val="tx1"/>
                </a:solidFill>
                <a:latin typeface="TT Commons Light" panose="02000506030000020003" pitchFamily="50" charset="0"/>
              </a:rPr>
              <a:t> </a:t>
            </a:r>
            <a:r>
              <a:rPr sz="1400" b="1" dirty="0">
                <a:solidFill>
                  <a:schemeClr val="tx1"/>
                </a:solidFill>
                <a:latin typeface="TT Commons Light" panose="02000506030000020003" pitchFamily="50" charset="0"/>
              </a:rPr>
              <a:t>renewal:</a:t>
            </a:r>
            <a:r>
              <a:rPr sz="1400" b="1" spc="-45"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Presents</a:t>
            </a:r>
            <a:r>
              <a:rPr sz="1400" spc="-90" dirty="0">
                <a:solidFill>
                  <a:schemeClr val="tx1"/>
                </a:solidFill>
                <a:latin typeface="TT Commons Light" panose="02000506030000020003" pitchFamily="50" charset="0"/>
              </a:rPr>
              <a:t> </a:t>
            </a:r>
            <a:r>
              <a:rPr sz="1400" spc="20" dirty="0">
                <a:solidFill>
                  <a:schemeClr val="tx1"/>
                </a:solidFill>
                <a:latin typeface="TT Commons Light" panose="02000506030000020003" pitchFamily="50" charset="0"/>
              </a:rPr>
              <a:t>"peeling</a:t>
            </a:r>
            <a:r>
              <a:rPr sz="1400" spc="-105"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effect"</a:t>
            </a:r>
            <a:r>
              <a:rPr sz="1400" spc="-11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by</a:t>
            </a:r>
            <a:r>
              <a:rPr sz="1400" spc="-95"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the</a:t>
            </a:r>
            <a:r>
              <a:rPr sz="1400" spc="-7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action</a:t>
            </a:r>
            <a:r>
              <a:rPr sz="1400" spc="6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of</a:t>
            </a:r>
            <a:r>
              <a:rPr sz="1400" spc="-80" dirty="0">
                <a:solidFill>
                  <a:schemeClr val="tx1"/>
                </a:solidFill>
                <a:latin typeface="TT Commons Light" panose="02000506030000020003" pitchFamily="50" charset="0"/>
              </a:rPr>
              <a:t> </a:t>
            </a:r>
            <a:r>
              <a:rPr sz="1400" dirty="0">
                <a:solidFill>
                  <a:schemeClr val="tx1"/>
                </a:solidFill>
                <a:latin typeface="TT Commons Light" panose="02000506030000020003" pitchFamily="50" charset="0"/>
              </a:rPr>
              <a:t>certain</a:t>
            </a:r>
            <a:r>
              <a:rPr sz="1400" spc="-15"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assets</a:t>
            </a:r>
            <a:r>
              <a:rPr sz="1400" spc="-15" dirty="0">
                <a:solidFill>
                  <a:schemeClr val="tx1"/>
                </a:solidFill>
                <a:latin typeface="TT Commons Light" panose="02000506030000020003" pitchFamily="50" charset="0"/>
              </a:rPr>
              <a:t> </a:t>
            </a:r>
            <a:r>
              <a:rPr sz="1400" spc="-5" dirty="0">
                <a:solidFill>
                  <a:schemeClr val="tx1"/>
                </a:solidFill>
                <a:latin typeface="TT Commons Light" panose="02000506030000020003" pitchFamily="50" charset="0"/>
              </a:rPr>
              <a:t>such</a:t>
            </a:r>
            <a:r>
              <a:rPr sz="1400" spc="6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as</a:t>
            </a:r>
            <a:r>
              <a:rPr sz="1400" spc="-2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vitamin</a:t>
            </a:r>
            <a:r>
              <a:rPr sz="1400" spc="-110" dirty="0">
                <a:solidFill>
                  <a:schemeClr val="tx1"/>
                </a:solidFill>
                <a:latin typeface="TT Commons Light" panose="02000506030000020003" pitchFamily="50" charset="0"/>
              </a:rPr>
              <a:t> </a:t>
            </a:r>
            <a:r>
              <a:rPr sz="1400" spc="10" dirty="0">
                <a:solidFill>
                  <a:schemeClr val="tx1"/>
                </a:solidFill>
                <a:latin typeface="TT Commons Light" panose="02000506030000020003" pitchFamily="50" charset="0"/>
              </a:rPr>
              <a:t>A.  </a:t>
            </a:r>
            <a:r>
              <a:rPr sz="1400" b="1" spc="-5" dirty="0">
                <a:solidFill>
                  <a:schemeClr val="tx1"/>
                </a:solidFill>
                <a:latin typeface="TT Commons Light" panose="02000506030000020003" pitchFamily="50" charset="0"/>
              </a:rPr>
              <a:t>Moisturising: </a:t>
            </a:r>
            <a:r>
              <a:rPr sz="1400" dirty="0">
                <a:solidFill>
                  <a:schemeClr val="tx1"/>
                </a:solidFill>
                <a:latin typeface="TT Commons Light" panose="02000506030000020003" pitchFamily="50" charset="0"/>
              </a:rPr>
              <a:t>hydrates </a:t>
            </a:r>
            <a:r>
              <a:rPr sz="1400" spc="-25" dirty="0">
                <a:solidFill>
                  <a:schemeClr val="tx1"/>
                </a:solidFill>
                <a:latin typeface="TT Commons Light" panose="02000506030000020003" pitchFamily="50" charset="0"/>
              </a:rPr>
              <a:t>the </a:t>
            </a:r>
            <a:r>
              <a:rPr sz="1400" spc="10" dirty="0">
                <a:solidFill>
                  <a:schemeClr val="tx1"/>
                </a:solidFill>
                <a:latin typeface="TT Commons Light" panose="02000506030000020003" pitchFamily="50" charset="0"/>
              </a:rPr>
              <a:t>skin </a:t>
            </a:r>
            <a:r>
              <a:rPr sz="1400" spc="-5" dirty="0">
                <a:solidFill>
                  <a:schemeClr val="tx1"/>
                </a:solidFill>
                <a:latin typeface="TT Commons Light" panose="02000506030000020003" pitchFamily="50" charset="0"/>
              </a:rPr>
              <a:t>without </a:t>
            </a:r>
            <a:r>
              <a:rPr sz="1400" spc="5" dirty="0">
                <a:solidFill>
                  <a:schemeClr val="tx1"/>
                </a:solidFill>
                <a:latin typeface="TT Commons Light" panose="02000506030000020003" pitchFamily="50" charset="0"/>
              </a:rPr>
              <a:t>leaving </a:t>
            </a:r>
            <a:r>
              <a:rPr sz="1400" spc="-10" dirty="0">
                <a:solidFill>
                  <a:schemeClr val="tx1"/>
                </a:solidFill>
                <a:latin typeface="TT Commons Light" panose="02000506030000020003" pitchFamily="50" charset="0"/>
              </a:rPr>
              <a:t>an </a:t>
            </a:r>
            <a:r>
              <a:rPr sz="1400" dirty="0">
                <a:solidFill>
                  <a:schemeClr val="tx1"/>
                </a:solidFill>
                <a:latin typeface="TT Commons Light" panose="02000506030000020003" pitchFamily="50" charset="0"/>
              </a:rPr>
              <a:t>oily sensation thanks </a:t>
            </a:r>
            <a:r>
              <a:rPr sz="1400" spc="-5" dirty="0">
                <a:solidFill>
                  <a:schemeClr val="tx1"/>
                </a:solidFill>
                <a:latin typeface="TT Commons Light" panose="02000506030000020003" pitchFamily="50" charset="0"/>
              </a:rPr>
              <a:t>to </a:t>
            </a:r>
            <a:r>
              <a:rPr sz="1400" spc="10" dirty="0">
                <a:solidFill>
                  <a:schemeClr val="tx1"/>
                </a:solidFill>
                <a:latin typeface="TT Commons Light" panose="02000506030000020003" pitchFamily="50" charset="0"/>
              </a:rPr>
              <a:t>its </a:t>
            </a:r>
            <a:r>
              <a:rPr sz="1400" spc="-5" dirty="0">
                <a:solidFill>
                  <a:schemeClr val="tx1"/>
                </a:solidFill>
                <a:latin typeface="TT Commons Light" panose="02000506030000020003" pitchFamily="50" charset="0"/>
              </a:rPr>
              <a:t>mattifying  </a:t>
            </a:r>
            <a:r>
              <a:rPr sz="1400" spc="15" dirty="0">
                <a:solidFill>
                  <a:schemeClr val="tx1"/>
                </a:solidFill>
                <a:latin typeface="TT Commons Light" panose="02000506030000020003" pitchFamily="50" charset="0"/>
              </a:rPr>
              <a:t>effect.</a:t>
            </a:r>
          </a:p>
        </p:txBody>
      </p:sp>
      <p:sp>
        <p:nvSpPr>
          <p:cNvPr id="13" name="object 8"/>
          <p:cNvSpPr txBox="1"/>
          <p:nvPr/>
        </p:nvSpPr>
        <p:spPr>
          <a:xfrm>
            <a:off x="2092753" y="1400529"/>
            <a:ext cx="6852321" cy="997709"/>
          </a:xfrm>
          <a:prstGeom prst="rect">
            <a:avLst/>
          </a:prstGeom>
        </p:spPr>
        <p:txBody>
          <a:bodyPr vert="horz" wrap="square" lIns="0" tIns="12700" rIns="0" bIns="0" rtlCol="0">
            <a:spAutoFit/>
          </a:bodyPr>
          <a:lstStyle/>
          <a:p>
            <a:pPr marL="12700">
              <a:lnSpc>
                <a:spcPct val="100000"/>
              </a:lnSpc>
              <a:spcBef>
                <a:spcPts val="100"/>
              </a:spcBef>
            </a:pPr>
            <a:r>
              <a:rPr sz="1600" b="1" spc="-15" dirty="0">
                <a:latin typeface="TT Commons Light" panose="02000506030000020003" pitchFamily="50" charset="0"/>
                <a:cs typeface="Carlito"/>
              </a:rPr>
              <a:t>MATTIFYING </a:t>
            </a:r>
            <a:r>
              <a:rPr sz="1600" b="1" spc="-10" dirty="0">
                <a:latin typeface="TT Commons Light" panose="02000506030000020003" pitchFamily="50" charset="0"/>
                <a:cs typeface="Carlito"/>
              </a:rPr>
              <a:t>DEPIGMENTING </a:t>
            </a:r>
            <a:r>
              <a:rPr sz="1600" b="1" spc="-15" dirty="0">
                <a:latin typeface="TT Commons Light" panose="02000506030000020003" pitchFamily="50" charset="0"/>
                <a:cs typeface="Carlito"/>
              </a:rPr>
              <a:t>SERUM </a:t>
            </a:r>
            <a:r>
              <a:rPr sz="1600" b="1" spc="-30" dirty="0">
                <a:latin typeface="TT Commons Light" panose="02000506030000020003" pitchFamily="50" charset="0"/>
                <a:cs typeface="Carlito"/>
              </a:rPr>
              <a:t>30ml </a:t>
            </a:r>
            <a:r>
              <a:rPr sz="1600" b="1" spc="-5" dirty="0">
                <a:latin typeface="TT Commons Light" panose="02000506030000020003" pitchFamily="50" charset="0"/>
                <a:cs typeface="Carlito"/>
              </a:rPr>
              <a:t>Depigmenting</a:t>
            </a:r>
            <a:r>
              <a:rPr sz="1600" b="1" spc="-80" dirty="0">
                <a:latin typeface="TT Commons Light" panose="02000506030000020003" pitchFamily="50" charset="0"/>
                <a:cs typeface="Carlito"/>
              </a:rPr>
              <a:t> </a:t>
            </a:r>
            <a:r>
              <a:rPr sz="1600" b="1" spc="5" dirty="0">
                <a:latin typeface="TT Commons Light" panose="02000506030000020003" pitchFamily="50" charset="0"/>
                <a:cs typeface="Carlito"/>
              </a:rPr>
              <a:t>effect.</a:t>
            </a:r>
            <a:endParaRPr sz="1600" dirty="0">
              <a:latin typeface="TT Commons Light" panose="02000506030000020003" pitchFamily="50" charset="0"/>
              <a:cs typeface="Carlito"/>
            </a:endParaRPr>
          </a:p>
          <a:p>
            <a:pPr marL="12700">
              <a:lnSpc>
                <a:spcPct val="100000"/>
              </a:lnSpc>
            </a:pPr>
            <a:r>
              <a:rPr sz="1600" b="1" spc="-15" dirty="0">
                <a:latin typeface="TT Commons Light" panose="02000506030000020003" pitchFamily="50" charset="0"/>
                <a:cs typeface="Carlito"/>
              </a:rPr>
              <a:t>INDICATION:</a:t>
            </a:r>
            <a:endParaRPr sz="1600" dirty="0">
              <a:latin typeface="TT Commons Light" panose="02000506030000020003" pitchFamily="50" charset="0"/>
              <a:cs typeface="Carlito"/>
            </a:endParaRPr>
          </a:p>
          <a:p>
            <a:pPr marL="12700">
              <a:lnSpc>
                <a:spcPct val="100000"/>
              </a:lnSpc>
              <a:spcBef>
                <a:spcPts val="5"/>
              </a:spcBef>
            </a:pPr>
            <a:r>
              <a:rPr sz="1600" spc="10" dirty="0">
                <a:latin typeface="TT Commons Light" panose="02000506030000020003" pitchFamily="50" charset="0"/>
                <a:cs typeface="Carlito"/>
              </a:rPr>
              <a:t>Skins</a:t>
            </a:r>
            <a:r>
              <a:rPr sz="1600" spc="-100" dirty="0">
                <a:latin typeface="TT Commons Light" panose="02000506030000020003" pitchFamily="50" charset="0"/>
                <a:cs typeface="Carlito"/>
              </a:rPr>
              <a:t> </a:t>
            </a:r>
            <a:r>
              <a:rPr sz="1600" spc="15" dirty="0">
                <a:latin typeface="TT Commons Light" panose="02000506030000020003" pitchFamily="50" charset="0"/>
                <a:cs typeface="Carlito"/>
              </a:rPr>
              <a:t>with</a:t>
            </a:r>
            <a:r>
              <a:rPr sz="1600" spc="-20" dirty="0">
                <a:latin typeface="TT Commons Light" panose="02000506030000020003" pitchFamily="50" charset="0"/>
                <a:cs typeface="Carlito"/>
              </a:rPr>
              <a:t> </a:t>
            </a:r>
            <a:r>
              <a:rPr sz="1600" spc="5" dirty="0">
                <a:latin typeface="TT Commons Light" panose="02000506030000020003" pitchFamily="50" charset="0"/>
                <a:cs typeface="Carlito"/>
              </a:rPr>
              <a:t>irregular</a:t>
            </a:r>
            <a:r>
              <a:rPr sz="1600" spc="-125" dirty="0">
                <a:latin typeface="TT Commons Light" panose="02000506030000020003" pitchFamily="50" charset="0"/>
                <a:cs typeface="Carlito"/>
              </a:rPr>
              <a:t> </a:t>
            </a:r>
            <a:r>
              <a:rPr sz="1600" spc="10" dirty="0">
                <a:latin typeface="TT Commons Light" panose="02000506030000020003" pitchFamily="50" charset="0"/>
                <a:cs typeface="Carlito"/>
              </a:rPr>
              <a:t>pigmentation.</a:t>
            </a:r>
            <a:endParaRPr sz="1600" dirty="0">
              <a:latin typeface="TT Commons Light" panose="02000506030000020003" pitchFamily="50" charset="0"/>
              <a:cs typeface="Carlito"/>
            </a:endParaRPr>
          </a:p>
          <a:p>
            <a:pPr marL="12700">
              <a:lnSpc>
                <a:spcPct val="100000"/>
              </a:lnSpc>
              <a:spcBef>
                <a:spcPts val="5"/>
              </a:spcBef>
            </a:pPr>
            <a:r>
              <a:rPr sz="1600" b="1" spc="-25" dirty="0">
                <a:latin typeface="TT Commons Light" panose="02000506030000020003" pitchFamily="50" charset="0"/>
                <a:cs typeface="Carlito"/>
              </a:rPr>
              <a:t>EFFECT:</a:t>
            </a:r>
            <a:endParaRPr sz="1600" dirty="0">
              <a:latin typeface="TT Commons Light" panose="02000506030000020003" pitchFamily="50" charset="0"/>
              <a:cs typeface="Carlito"/>
            </a:endParaRPr>
          </a:p>
        </p:txBody>
      </p:sp>
      <p:sp>
        <p:nvSpPr>
          <p:cNvPr id="16" name="object 12"/>
          <p:cNvSpPr txBox="1"/>
          <p:nvPr/>
        </p:nvSpPr>
        <p:spPr>
          <a:xfrm>
            <a:off x="2092752" y="4141958"/>
            <a:ext cx="6824967" cy="997709"/>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TT Commons Light" panose="02000506030000020003" pitchFamily="50" charset="0"/>
                <a:cs typeface="Carlito"/>
              </a:rPr>
              <a:t>INSTRUCTIONS:</a:t>
            </a:r>
            <a:endParaRPr sz="1600" dirty="0">
              <a:latin typeface="TT Commons Light" panose="02000506030000020003" pitchFamily="50" charset="0"/>
              <a:cs typeface="Carlito"/>
            </a:endParaRPr>
          </a:p>
          <a:p>
            <a:pPr marL="12700">
              <a:lnSpc>
                <a:spcPct val="100000"/>
              </a:lnSpc>
              <a:spcBef>
                <a:spcPts val="5"/>
              </a:spcBef>
            </a:pPr>
            <a:r>
              <a:rPr sz="1600" b="1" spc="-25" dirty="0">
                <a:latin typeface="TT Commons Light" panose="02000506030000020003" pitchFamily="50" charset="0"/>
                <a:cs typeface="Carlito"/>
              </a:rPr>
              <a:t>Day</a:t>
            </a:r>
            <a:r>
              <a:rPr sz="1600" b="1" spc="45" dirty="0">
                <a:latin typeface="TT Commons Light" panose="02000506030000020003" pitchFamily="50" charset="0"/>
                <a:cs typeface="Carlito"/>
              </a:rPr>
              <a:t> </a:t>
            </a:r>
            <a:r>
              <a:rPr sz="1600" b="1" spc="-15" dirty="0">
                <a:latin typeface="TT Commons Light" panose="02000506030000020003" pitchFamily="50" charset="0"/>
                <a:cs typeface="Carlito"/>
              </a:rPr>
              <a:t>and</a:t>
            </a:r>
            <a:r>
              <a:rPr sz="1600" b="1" spc="45" dirty="0">
                <a:latin typeface="TT Commons Light" panose="02000506030000020003" pitchFamily="50" charset="0"/>
                <a:cs typeface="Carlito"/>
              </a:rPr>
              <a:t> </a:t>
            </a:r>
            <a:r>
              <a:rPr sz="1600" b="1" spc="-5" dirty="0">
                <a:latin typeface="TT Commons Light" panose="02000506030000020003" pitchFamily="50" charset="0"/>
                <a:cs typeface="Carlito"/>
              </a:rPr>
              <a:t>Night</a:t>
            </a:r>
            <a:r>
              <a:rPr sz="1600" spc="-5" dirty="0">
                <a:latin typeface="TT Commons Light" panose="02000506030000020003" pitchFamily="50" charset="0"/>
                <a:cs typeface="Carlito"/>
              </a:rPr>
              <a:t>:</a:t>
            </a:r>
            <a:r>
              <a:rPr sz="1600" spc="55" dirty="0">
                <a:latin typeface="TT Commons Light" panose="02000506030000020003" pitchFamily="50" charset="0"/>
                <a:cs typeface="Carlito"/>
              </a:rPr>
              <a:t> </a:t>
            </a:r>
            <a:r>
              <a:rPr sz="1600" spc="-15" dirty="0">
                <a:latin typeface="TT Commons Light" panose="02000506030000020003" pitchFamily="50" charset="0"/>
                <a:cs typeface="Carlito"/>
              </a:rPr>
              <a:t>Massage</a:t>
            </a:r>
            <a:r>
              <a:rPr sz="1600" spc="15" dirty="0">
                <a:latin typeface="TT Commons Light" panose="02000506030000020003" pitchFamily="50" charset="0"/>
                <a:cs typeface="Carlito"/>
              </a:rPr>
              <a:t> </a:t>
            </a:r>
            <a:r>
              <a:rPr sz="1600" spc="20" dirty="0">
                <a:latin typeface="TT Commons Light" panose="02000506030000020003" pitchFamily="50" charset="0"/>
                <a:cs typeface="Carlito"/>
              </a:rPr>
              <a:t>in</a:t>
            </a:r>
            <a:r>
              <a:rPr sz="1600" spc="-20" dirty="0">
                <a:latin typeface="TT Commons Light" panose="02000506030000020003" pitchFamily="50" charset="0"/>
                <a:cs typeface="Carlito"/>
              </a:rPr>
              <a:t> </a:t>
            </a:r>
            <a:r>
              <a:rPr sz="1600" spc="10" dirty="0">
                <a:latin typeface="TT Commons Light" panose="02000506030000020003" pitchFamily="50" charset="0"/>
                <a:cs typeface="Carlito"/>
              </a:rPr>
              <a:t>gently</a:t>
            </a:r>
            <a:r>
              <a:rPr sz="1600" spc="-85" dirty="0">
                <a:latin typeface="TT Commons Light" panose="02000506030000020003" pitchFamily="50" charset="0"/>
                <a:cs typeface="Carlito"/>
              </a:rPr>
              <a:t> </a:t>
            </a:r>
            <a:r>
              <a:rPr sz="1600" spc="-10" dirty="0">
                <a:latin typeface="TT Commons Light" panose="02000506030000020003" pitchFamily="50" charset="0"/>
                <a:cs typeface="Carlito"/>
              </a:rPr>
              <a:t>at</a:t>
            </a:r>
            <a:r>
              <a:rPr sz="1600" spc="-30" dirty="0">
                <a:latin typeface="TT Commons Light" panose="02000506030000020003" pitchFamily="50" charset="0"/>
                <a:cs typeface="Carlito"/>
              </a:rPr>
              <a:t> </a:t>
            </a:r>
            <a:r>
              <a:rPr sz="1600" spc="10" dirty="0">
                <a:latin typeface="TT Commons Light" panose="02000506030000020003" pitchFamily="50" charset="0"/>
                <a:cs typeface="Carlito"/>
              </a:rPr>
              <a:t>least</a:t>
            </a:r>
            <a:r>
              <a:rPr sz="1600" spc="-25" dirty="0">
                <a:latin typeface="TT Commons Light" panose="02000506030000020003" pitchFamily="50" charset="0"/>
                <a:cs typeface="Carlito"/>
              </a:rPr>
              <a:t> </a:t>
            </a:r>
            <a:r>
              <a:rPr sz="1600" spc="5" dirty="0">
                <a:latin typeface="TT Commons Light" panose="02000506030000020003" pitchFamily="50" charset="0"/>
                <a:cs typeface="Carlito"/>
              </a:rPr>
              <a:t>twice</a:t>
            </a:r>
            <a:r>
              <a:rPr sz="1600" spc="-60" dirty="0">
                <a:latin typeface="TT Commons Light" panose="02000506030000020003" pitchFamily="50" charset="0"/>
                <a:cs typeface="Carlito"/>
              </a:rPr>
              <a:t> </a:t>
            </a:r>
            <a:r>
              <a:rPr sz="1600" dirty="0">
                <a:latin typeface="TT Commons Light" panose="02000506030000020003" pitchFamily="50" charset="0"/>
                <a:cs typeface="Carlito"/>
              </a:rPr>
              <a:t>a</a:t>
            </a:r>
            <a:r>
              <a:rPr sz="1600" spc="40" dirty="0">
                <a:latin typeface="TT Commons Light" panose="02000506030000020003" pitchFamily="50" charset="0"/>
                <a:cs typeface="Carlito"/>
              </a:rPr>
              <a:t> </a:t>
            </a:r>
            <a:r>
              <a:rPr sz="1600" spc="-20" dirty="0">
                <a:latin typeface="TT Commons Light" panose="02000506030000020003" pitchFamily="50" charset="0"/>
                <a:cs typeface="Carlito"/>
              </a:rPr>
              <a:t>day,</a:t>
            </a:r>
            <a:r>
              <a:rPr sz="1600" spc="-90" dirty="0">
                <a:latin typeface="TT Commons Light" panose="02000506030000020003" pitchFamily="50" charset="0"/>
                <a:cs typeface="Carlito"/>
              </a:rPr>
              <a:t> </a:t>
            </a:r>
            <a:r>
              <a:rPr sz="1600" spc="5" dirty="0">
                <a:latin typeface="TT Commons Light" panose="02000506030000020003" pitchFamily="50" charset="0"/>
                <a:cs typeface="Carlito"/>
              </a:rPr>
              <a:t>increasing</a:t>
            </a:r>
            <a:r>
              <a:rPr sz="1600" spc="-100" dirty="0">
                <a:latin typeface="TT Commons Light" panose="02000506030000020003" pitchFamily="50" charset="0"/>
                <a:cs typeface="Carlito"/>
              </a:rPr>
              <a:t> </a:t>
            </a:r>
            <a:r>
              <a:rPr sz="1600" dirty="0">
                <a:latin typeface="TT Commons Light" panose="02000506030000020003" pitchFamily="50" charset="0"/>
                <a:cs typeface="Carlito"/>
              </a:rPr>
              <a:t>the</a:t>
            </a:r>
            <a:r>
              <a:rPr sz="1600" spc="15" dirty="0">
                <a:latin typeface="TT Commons Light" panose="02000506030000020003" pitchFamily="50" charset="0"/>
                <a:cs typeface="Carlito"/>
              </a:rPr>
              <a:t> </a:t>
            </a:r>
            <a:r>
              <a:rPr sz="1600" spc="5" dirty="0">
                <a:latin typeface="TT Commons Light" panose="02000506030000020003" pitchFamily="50" charset="0"/>
                <a:cs typeface="Carlito"/>
              </a:rPr>
              <a:t>frequency</a:t>
            </a:r>
            <a:r>
              <a:rPr sz="1600" spc="-80" dirty="0">
                <a:latin typeface="TT Commons Light" panose="02000506030000020003" pitchFamily="50" charset="0"/>
                <a:cs typeface="Carlito"/>
              </a:rPr>
              <a:t> </a:t>
            </a:r>
            <a:r>
              <a:rPr sz="1600" spc="20" dirty="0">
                <a:latin typeface="TT Commons Light" panose="02000506030000020003" pitchFamily="50" charset="0"/>
                <a:cs typeface="Carlito"/>
              </a:rPr>
              <a:t>if</a:t>
            </a:r>
            <a:r>
              <a:rPr sz="1600" spc="-75" dirty="0">
                <a:latin typeface="TT Commons Light" panose="02000506030000020003" pitchFamily="50" charset="0"/>
                <a:cs typeface="Carlito"/>
              </a:rPr>
              <a:t> </a:t>
            </a:r>
            <a:r>
              <a:rPr sz="1600" spc="-5" dirty="0">
                <a:latin typeface="TT Commons Light" panose="02000506030000020003" pitchFamily="50" charset="0"/>
                <a:cs typeface="Carlito"/>
              </a:rPr>
              <a:t>necessary.</a:t>
            </a:r>
            <a:endParaRPr sz="1600" dirty="0">
              <a:latin typeface="TT Commons Light" panose="02000506030000020003" pitchFamily="50" charset="0"/>
              <a:cs typeface="Carlito"/>
            </a:endParaRPr>
          </a:p>
          <a:p>
            <a:pPr marL="12700">
              <a:lnSpc>
                <a:spcPct val="100000"/>
              </a:lnSpc>
            </a:pPr>
            <a:r>
              <a:rPr sz="1600" b="1" spc="-10" dirty="0">
                <a:latin typeface="TT Commons Light" panose="02000506030000020003" pitchFamily="50" charset="0"/>
                <a:cs typeface="Carlito"/>
              </a:rPr>
              <a:t>SKIN TYPE:</a:t>
            </a:r>
            <a:r>
              <a:rPr sz="1600" b="1" spc="95" dirty="0">
                <a:latin typeface="TT Commons Light" panose="02000506030000020003" pitchFamily="50" charset="0"/>
                <a:cs typeface="Carlito"/>
              </a:rPr>
              <a:t> </a:t>
            </a:r>
            <a:r>
              <a:rPr sz="1600" spc="20" dirty="0">
                <a:latin typeface="TT Commons Light" panose="02000506030000020003" pitchFamily="50" charset="0"/>
                <a:cs typeface="Carlito"/>
              </a:rPr>
              <a:t>All</a:t>
            </a:r>
            <a:endParaRPr sz="1600" dirty="0">
              <a:latin typeface="TT Commons Light" panose="02000506030000020003" pitchFamily="50" charset="0"/>
              <a:cs typeface="Carlito"/>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729911"/>
            <a:ext cx="968846" cy="3080374"/>
          </a:xfrm>
          <a:prstGeom prst="rect">
            <a:avLst/>
          </a:prstGeom>
        </p:spPr>
      </p:pic>
    </p:spTree>
    <p:extLst>
      <p:ext uri="{BB962C8B-B14F-4D97-AF65-F5344CB8AC3E}">
        <p14:creationId xmlns:p14="http://schemas.microsoft.com/office/powerpoint/2010/main" val="20805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p:nvPr/>
        </p:nvSpPr>
        <p:spPr>
          <a:xfrm>
            <a:off x="702408" y="988377"/>
            <a:ext cx="8187592" cy="461024"/>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latin typeface="TT Commons" panose="02000506040000020004" pitchFamily="50" charset="0"/>
                <a:cs typeface="Carlito"/>
              </a:rPr>
              <a:t>Tyrosinase </a:t>
            </a:r>
            <a:r>
              <a:rPr sz="1600" spc="-10" dirty="0">
                <a:latin typeface="TT Commons" panose="02000506040000020004" pitchFamily="50" charset="0"/>
                <a:cs typeface="Carlito"/>
              </a:rPr>
              <a:t>is </a:t>
            </a:r>
            <a:r>
              <a:rPr sz="1600" spc="10" dirty="0">
                <a:latin typeface="TT Commons" panose="02000506040000020004" pitchFamily="50" charset="0"/>
                <a:cs typeface="Carlito"/>
              </a:rPr>
              <a:t>an </a:t>
            </a:r>
            <a:r>
              <a:rPr sz="1600" spc="-35" dirty="0">
                <a:latin typeface="TT Commons" panose="02000506040000020004" pitchFamily="50" charset="0"/>
                <a:cs typeface="Carlito"/>
              </a:rPr>
              <a:t>enzyme </a:t>
            </a:r>
            <a:r>
              <a:rPr sz="1600" spc="-10" dirty="0">
                <a:latin typeface="TT Commons" panose="02000506040000020004" pitchFamily="50" charset="0"/>
                <a:cs typeface="Carlito"/>
              </a:rPr>
              <a:t>with </a:t>
            </a:r>
            <a:r>
              <a:rPr sz="1600" spc="10" dirty="0">
                <a:latin typeface="TT Commons" panose="02000506040000020004" pitchFamily="50" charset="0"/>
                <a:cs typeface="Carlito"/>
              </a:rPr>
              <a:t>an </a:t>
            </a:r>
            <a:r>
              <a:rPr sz="1600" spc="-25" dirty="0">
                <a:latin typeface="TT Commons" panose="02000506040000020004" pitchFamily="50" charset="0"/>
                <a:cs typeface="Carlito"/>
              </a:rPr>
              <a:t>important role </a:t>
            </a:r>
            <a:r>
              <a:rPr sz="1600" spc="-15" dirty="0">
                <a:latin typeface="TT Commons" panose="02000506040000020004" pitchFamily="50" charset="0"/>
                <a:cs typeface="Carlito"/>
              </a:rPr>
              <a:t>in </a:t>
            </a:r>
            <a:r>
              <a:rPr sz="1600" spc="-25" dirty="0">
                <a:latin typeface="TT Commons" panose="02000506040000020004" pitchFamily="50" charset="0"/>
                <a:cs typeface="Carlito"/>
              </a:rPr>
              <a:t>melanin </a:t>
            </a:r>
            <a:r>
              <a:rPr sz="1600" spc="-20" dirty="0">
                <a:latin typeface="TT Commons" panose="02000506040000020004" pitchFamily="50" charset="0"/>
                <a:cs typeface="Carlito"/>
              </a:rPr>
              <a:t>synthesis. </a:t>
            </a:r>
            <a:r>
              <a:rPr sz="1600" spc="15" dirty="0">
                <a:latin typeface="TT Commons" panose="02000506040000020004" pitchFamily="50" charset="0"/>
                <a:cs typeface="Carlito"/>
              </a:rPr>
              <a:t>It </a:t>
            </a:r>
            <a:r>
              <a:rPr sz="1600" spc="-10" dirty="0">
                <a:latin typeface="TT Commons" panose="02000506040000020004" pitchFamily="50" charset="0"/>
                <a:cs typeface="Carlito"/>
              </a:rPr>
              <a:t>is </a:t>
            </a:r>
            <a:r>
              <a:rPr sz="1600" spc="-20" dirty="0">
                <a:latin typeface="TT Commons" panose="02000506040000020004" pitchFamily="50" charset="0"/>
                <a:cs typeface="Carlito"/>
              </a:rPr>
              <a:t>activated </a:t>
            </a:r>
            <a:r>
              <a:rPr sz="1600" spc="-15" dirty="0">
                <a:latin typeface="TT Commons" panose="02000506040000020004" pitchFamily="50" charset="0"/>
                <a:cs typeface="Carlito"/>
              </a:rPr>
              <a:t>when exposed </a:t>
            </a:r>
            <a:r>
              <a:rPr sz="1600" spc="-90" dirty="0">
                <a:latin typeface="TT Commons" panose="02000506040000020004" pitchFamily="50" charset="0"/>
                <a:cs typeface="Carlito"/>
              </a:rPr>
              <a:t>to  </a:t>
            </a:r>
            <a:r>
              <a:rPr sz="1600" spc="-10" dirty="0">
                <a:latin typeface="TT Commons" panose="02000506040000020004" pitchFamily="50" charset="0"/>
                <a:cs typeface="Carlito"/>
              </a:rPr>
              <a:t>ultraviolet</a:t>
            </a:r>
            <a:r>
              <a:rPr sz="1600" spc="-95" dirty="0">
                <a:latin typeface="TT Commons" panose="02000506040000020004" pitchFamily="50" charset="0"/>
                <a:cs typeface="Carlito"/>
              </a:rPr>
              <a:t> </a:t>
            </a:r>
            <a:r>
              <a:rPr sz="1600" spc="-25" dirty="0">
                <a:latin typeface="TT Commons" panose="02000506040000020004" pitchFamily="50" charset="0"/>
                <a:cs typeface="Carlito"/>
              </a:rPr>
              <a:t>light,</a:t>
            </a:r>
            <a:r>
              <a:rPr sz="1600" spc="-50" dirty="0">
                <a:latin typeface="TT Commons" panose="02000506040000020004" pitchFamily="50" charset="0"/>
                <a:cs typeface="Carlito"/>
              </a:rPr>
              <a:t> </a:t>
            </a:r>
            <a:r>
              <a:rPr sz="1600" spc="-10" dirty="0">
                <a:latin typeface="TT Commons" panose="02000506040000020004" pitchFamily="50" charset="0"/>
                <a:cs typeface="Carlito"/>
              </a:rPr>
              <a:t>and</a:t>
            </a:r>
            <a:r>
              <a:rPr sz="1600" spc="-125" dirty="0">
                <a:latin typeface="TT Commons" panose="02000506040000020004" pitchFamily="50" charset="0"/>
                <a:cs typeface="Carlito"/>
              </a:rPr>
              <a:t> </a:t>
            </a:r>
            <a:r>
              <a:rPr sz="1600" spc="-20" dirty="0">
                <a:latin typeface="TT Commons" panose="02000506040000020004" pitchFamily="50" charset="0"/>
                <a:cs typeface="Carlito"/>
              </a:rPr>
              <a:t>induces</a:t>
            </a:r>
            <a:r>
              <a:rPr sz="1600" dirty="0">
                <a:latin typeface="TT Commons" panose="02000506040000020004" pitchFamily="50" charset="0"/>
                <a:cs typeface="Carlito"/>
              </a:rPr>
              <a:t> </a:t>
            </a:r>
            <a:r>
              <a:rPr sz="1600" spc="-10" dirty="0">
                <a:latin typeface="TT Commons" panose="02000506040000020004" pitchFamily="50" charset="0"/>
                <a:cs typeface="Carlito"/>
              </a:rPr>
              <a:t>several</a:t>
            </a:r>
            <a:r>
              <a:rPr sz="1600" spc="-95" dirty="0">
                <a:latin typeface="TT Commons" panose="02000506040000020004" pitchFamily="50" charset="0"/>
                <a:cs typeface="Carlito"/>
              </a:rPr>
              <a:t> </a:t>
            </a:r>
            <a:r>
              <a:rPr sz="1600" spc="-20" dirty="0">
                <a:latin typeface="TT Commons" panose="02000506040000020004" pitchFamily="50" charset="0"/>
                <a:cs typeface="Carlito"/>
              </a:rPr>
              <a:t>intermediate</a:t>
            </a:r>
            <a:r>
              <a:rPr sz="1600" spc="-80" dirty="0">
                <a:latin typeface="TT Commons" panose="02000506040000020004" pitchFamily="50" charset="0"/>
                <a:cs typeface="Carlito"/>
              </a:rPr>
              <a:t> </a:t>
            </a:r>
            <a:r>
              <a:rPr sz="1600" spc="-10" dirty="0">
                <a:latin typeface="TT Commons" panose="02000506040000020004" pitchFamily="50" charset="0"/>
                <a:cs typeface="Carlito"/>
              </a:rPr>
              <a:t>stages</a:t>
            </a:r>
            <a:r>
              <a:rPr sz="1600" spc="-85" dirty="0">
                <a:latin typeface="TT Commons" panose="02000506040000020004" pitchFamily="50" charset="0"/>
                <a:cs typeface="Carlito"/>
              </a:rPr>
              <a:t> </a:t>
            </a:r>
            <a:r>
              <a:rPr sz="1600" spc="-15" dirty="0">
                <a:latin typeface="TT Commons" panose="02000506040000020004" pitchFamily="50" charset="0"/>
                <a:cs typeface="Carlito"/>
              </a:rPr>
              <a:t>in</a:t>
            </a:r>
            <a:r>
              <a:rPr sz="1600" spc="-125" dirty="0">
                <a:latin typeface="TT Commons" panose="02000506040000020004" pitchFamily="50" charset="0"/>
                <a:cs typeface="Carlito"/>
              </a:rPr>
              <a:t> </a:t>
            </a:r>
            <a:r>
              <a:rPr sz="1600" spc="-15" dirty="0">
                <a:latin typeface="TT Commons" panose="02000506040000020004" pitchFamily="50" charset="0"/>
                <a:cs typeface="Carlito"/>
              </a:rPr>
              <a:t>pigmentation</a:t>
            </a:r>
            <a:r>
              <a:rPr sz="1600" spc="-120" dirty="0">
                <a:latin typeface="TT Commons" panose="02000506040000020004" pitchFamily="50" charset="0"/>
                <a:cs typeface="Carlito"/>
              </a:rPr>
              <a:t> </a:t>
            </a:r>
            <a:r>
              <a:rPr sz="1600" spc="-10" dirty="0">
                <a:latin typeface="TT Commons" panose="02000506040000020004" pitchFamily="50" charset="0"/>
                <a:cs typeface="Carlito"/>
              </a:rPr>
              <a:t>formation.</a:t>
            </a:r>
            <a:endParaRPr sz="1600" dirty="0">
              <a:latin typeface="TT Commons" panose="02000506040000020004" pitchFamily="50" charset="0"/>
              <a:cs typeface="Carlito"/>
            </a:endParaRPr>
          </a:p>
        </p:txBody>
      </p:sp>
      <p:sp>
        <p:nvSpPr>
          <p:cNvPr id="8" name="object 7"/>
          <p:cNvSpPr/>
          <p:nvPr/>
        </p:nvSpPr>
        <p:spPr>
          <a:xfrm>
            <a:off x="983079" y="1562100"/>
            <a:ext cx="6566029" cy="3637279"/>
          </a:xfrm>
          <a:prstGeom prst="rect">
            <a:avLst/>
          </a:prstGeom>
          <a:blipFill>
            <a:blip r:embed="rId2" cstate="print"/>
            <a:stretch>
              <a:fillRect/>
            </a:stretch>
          </a:blipFill>
        </p:spPr>
        <p:txBody>
          <a:bodyPr wrap="square" lIns="0" tIns="0" rIns="0" bIns="0" rtlCol="0"/>
          <a:lstStyle/>
          <a:p>
            <a:endParaRPr/>
          </a:p>
        </p:txBody>
      </p:sp>
      <p:sp>
        <p:nvSpPr>
          <p:cNvPr id="10"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CAUSES OF PIGMENTATION</a:t>
            </a:r>
          </a:p>
        </p:txBody>
      </p:sp>
    </p:spTree>
    <p:extLst>
      <p:ext uri="{BB962C8B-B14F-4D97-AF65-F5344CB8AC3E}">
        <p14:creationId xmlns:p14="http://schemas.microsoft.com/office/powerpoint/2010/main" val="146606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96680" y="458216"/>
            <a:ext cx="3826120" cy="380873"/>
          </a:xfrm>
          <a:prstGeom prst="rect">
            <a:avLst/>
          </a:prstGeom>
        </p:spPr>
        <p:txBody>
          <a:bodyPr vert="horz" wrap="square" lIns="0" tIns="11430" rIns="0" bIns="0" rtlCol="0">
            <a:spAutoFit/>
          </a:bodyPr>
          <a:lstStyle/>
          <a:p>
            <a:pPr marL="12700">
              <a:lnSpc>
                <a:spcPct val="100000"/>
              </a:lnSpc>
              <a:spcBef>
                <a:spcPts val="90"/>
              </a:spcBef>
            </a:pPr>
            <a:r>
              <a:rPr lang="es-ES" sz="2400" spc="300" dirty="0">
                <a:solidFill>
                  <a:schemeClr val="tx1"/>
                </a:solidFill>
                <a:latin typeface="Bebas Neue Regular" panose="00000500000000000000" pitchFamily="50" charset="0"/>
                <a:cs typeface="+mj-cs"/>
              </a:rPr>
              <a:t>PRODUCT: </a:t>
            </a:r>
            <a:r>
              <a:rPr sz="2400" spc="300" dirty="0">
                <a:solidFill>
                  <a:schemeClr val="tx1"/>
                </a:solidFill>
                <a:latin typeface="Bebas Neue Regular" panose="00000500000000000000" pitchFamily="50" charset="0"/>
                <a:cs typeface="+mj-cs"/>
              </a:rPr>
              <a:t>SPF 50+ DAY CREAM</a:t>
            </a:r>
          </a:p>
        </p:txBody>
      </p:sp>
      <p:sp>
        <p:nvSpPr>
          <p:cNvPr id="8" name="object 8"/>
          <p:cNvSpPr txBox="1"/>
          <p:nvPr/>
        </p:nvSpPr>
        <p:spPr>
          <a:xfrm>
            <a:off x="2356338" y="1181100"/>
            <a:ext cx="6457463" cy="4198585"/>
          </a:xfrm>
          <a:prstGeom prst="rect">
            <a:avLst/>
          </a:prstGeom>
        </p:spPr>
        <p:txBody>
          <a:bodyPr vert="horz" wrap="square" lIns="0" tIns="12700" rIns="0" bIns="0" rtlCol="0">
            <a:spAutoFit/>
          </a:bodyPr>
          <a:lstStyle/>
          <a:p>
            <a:pPr marL="12700">
              <a:lnSpc>
                <a:spcPct val="100000"/>
              </a:lnSpc>
              <a:spcBef>
                <a:spcPts val="100"/>
              </a:spcBef>
            </a:pPr>
            <a:r>
              <a:rPr sz="1600" b="1" spc="-20" dirty="0">
                <a:latin typeface="TT Commons Light" panose="02000506030000020003" pitchFamily="50" charset="0"/>
                <a:cs typeface="Carlito"/>
              </a:rPr>
              <a:t>PHOTOPROTECTIVE </a:t>
            </a:r>
            <a:r>
              <a:rPr sz="1600" b="1" spc="-10" dirty="0">
                <a:latin typeface="TT Commons Light" panose="02000506030000020003" pitchFamily="50" charset="0"/>
                <a:cs typeface="Carlito"/>
              </a:rPr>
              <a:t>DEPIGMENTING </a:t>
            </a:r>
            <a:r>
              <a:rPr sz="1600" b="1" spc="-45" dirty="0">
                <a:latin typeface="TT Commons Light" panose="02000506030000020003" pitchFamily="50" charset="0"/>
                <a:cs typeface="Carlito"/>
              </a:rPr>
              <a:t>DAY </a:t>
            </a:r>
            <a:r>
              <a:rPr sz="1600" b="1" spc="-15" dirty="0">
                <a:latin typeface="TT Commons Light" panose="02000506030000020003" pitchFamily="50" charset="0"/>
                <a:cs typeface="Carlito"/>
              </a:rPr>
              <a:t>CREAM </a:t>
            </a:r>
            <a:r>
              <a:rPr sz="1600" b="1" spc="-30" dirty="0">
                <a:latin typeface="TT Commons Light" panose="02000506030000020003" pitchFamily="50" charset="0"/>
                <a:cs typeface="Carlito"/>
              </a:rPr>
              <a:t>30ml </a:t>
            </a:r>
            <a:r>
              <a:rPr sz="1600" b="1" spc="5" dirty="0">
                <a:latin typeface="TT Commons Light" panose="02000506030000020003" pitchFamily="50" charset="0"/>
                <a:cs typeface="Carlito"/>
              </a:rPr>
              <a:t>depigmenting </a:t>
            </a:r>
            <a:r>
              <a:rPr sz="1600" b="1" spc="20" dirty="0">
                <a:latin typeface="TT Commons Light" panose="02000506030000020003" pitchFamily="50" charset="0"/>
                <a:cs typeface="Carlito"/>
              </a:rPr>
              <a:t>effect</a:t>
            </a:r>
            <a:r>
              <a:rPr lang="es-ES" sz="1600" b="1" spc="20" dirty="0">
                <a:latin typeface="TT Commons Light" panose="02000506030000020003" pitchFamily="50" charset="0"/>
                <a:cs typeface="Carlito"/>
              </a:rPr>
              <a:t> </a:t>
            </a:r>
            <a:r>
              <a:rPr sz="1600" b="1" spc="20" dirty="0">
                <a:latin typeface="TT Commons Light" panose="02000506030000020003" pitchFamily="50" charset="0"/>
                <a:cs typeface="Carlito"/>
              </a:rPr>
              <a:t>with</a:t>
            </a:r>
            <a:r>
              <a:rPr sz="1600" b="1" spc="-15" dirty="0">
                <a:latin typeface="TT Commons Light" panose="02000506030000020003" pitchFamily="50" charset="0"/>
                <a:cs typeface="Carlito"/>
              </a:rPr>
              <a:t> </a:t>
            </a:r>
            <a:r>
              <a:rPr sz="1600" b="1" dirty="0">
                <a:latin typeface="TT Commons Light" panose="02000506030000020003" pitchFamily="50" charset="0"/>
                <a:cs typeface="Carlito"/>
              </a:rPr>
              <a:t>sunscreen</a:t>
            </a:r>
            <a:endParaRPr sz="1600" dirty="0">
              <a:latin typeface="TT Commons Light" panose="02000506030000020003" pitchFamily="50" charset="0"/>
              <a:cs typeface="Carlito"/>
            </a:endParaRPr>
          </a:p>
          <a:p>
            <a:pPr>
              <a:lnSpc>
                <a:spcPct val="100000"/>
              </a:lnSpc>
              <a:spcBef>
                <a:spcPts val="40"/>
              </a:spcBef>
            </a:pPr>
            <a:endParaRPr sz="1600" dirty="0">
              <a:latin typeface="TT Commons Light" panose="02000506030000020003" pitchFamily="50" charset="0"/>
              <a:cs typeface="Carlito"/>
            </a:endParaRPr>
          </a:p>
          <a:p>
            <a:pPr marL="12700">
              <a:lnSpc>
                <a:spcPct val="100000"/>
              </a:lnSpc>
            </a:pPr>
            <a:r>
              <a:rPr sz="1600" b="1" spc="-15" dirty="0">
                <a:latin typeface="TT Commons Light" panose="02000506030000020003" pitchFamily="50" charset="0"/>
                <a:cs typeface="Carlito"/>
              </a:rPr>
              <a:t>INDICATION:</a:t>
            </a:r>
            <a:endParaRPr sz="1600" dirty="0">
              <a:latin typeface="TT Commons Light" panose="02000506030000020003" pitchFamily="50" charset="0"/>
              <a:cs typeface="Carlito"/>
            </a:endParaRPr>
          </a:p>
          <a:p>
            <a:pPr marL="12700">
              <a:lnSpc>
                <a:spcPct val="100000"/>
              </a:lnSpc>
              <a:spcBef>
                <a:spcPts val="5"/>
              </a:spcBef>
            </a:pPr>
            <a:r>
              <a:rPr sz="1600" spc="10" dirty="0">
                <a:latin typeface="TT Commons Light" panose="02000506030000020003" pitchFamily="50" charset="0"/>
                <a:cs typeface="Carlito"/>
              </a:rPr>
              <a:t>Skins</a:t>
            </a:r>
            <a:r>
              <a:rPr sz="1600" spc="-100" dirty="0">
                <a:latin typeface="TT Commons Light" panose="02000506030000020003" pitchFamily="50" charset="0"/>
                <a:cs typeface="Carlito"/>
              </a:rPr>
              <a:t> </a:t>
            </a:r>
            <a:r>
              <a:rPr sz="1600" spc="15" dirty="0">
                <a:latin typeface="TT Commons Light" panose="02000506030000020003" pitchFamily="50" charset="0"/>
                <a:cs typeface="Carlito"/>
              </a:rPr>
              <a:t>with</a:t>
            </a:r>
            <a:r>
              <a:rPr sz="1600" spc="-20" dirty="0">
                <a:latin typeface="TT Commons Light" panose="02000506030000020003" pitchFamily="50" charset="0"/>
                <a:cs typeface="Carlito"/>
              </a:rPr>
              <a:t> </a:t>
            </a:r>
            <a:r>
              <a:rPr sz="1600" spc="5" dirty="0">
                <a:latin typeface="TT Commons Light" panose="02000506030000020003" pitchFamily="50" charset="0"/>
                <a:cs typeface="Carlito"/>
              </a:rPr>
              <a:t>irregular</a:t>
            </a:r>
            <a:r>
              <a:rPr sz="1600" spc="-125" dirty="0">
                <a:latin typeface="TT Commons Light" panose="02000506030000020003" pitchFamily="50" charset="0"/>
                <a:cs typeface="Carlito"/>
              </a:rPr>
              <a:t> </a:t>
            </a:r>
            <a:r>
              <a:rPr sz="1600" spc="10" dirty="0">
                <a:latin typeface="TT Commons Light" panose="02000506030000020003" pitchFamily="50" charset="0"/>
                <a:cs typeface="Carlito"/>
              </a:rPr>
              <a:t>pigmentation.</a:t>
            </a:r>
            <a:endParaRPr sz="1600" dirty="0">
              <a:latin typeface="TT Commons Light" panose="02000506030000020003" pitchFamily="50" charset="0"/>
              <a:cs typeface="Carlito"/>
            </a:endParaRPr>
          </a:p>
          <a:p>
            <a:pPr marL="12700">
              <a:lnSpc>
                <a:spcPct val="100000"/>
              </a:lnSpc>
              <a:spcBef>
                <a:spcPts val="5"/>
              </a:spcBef>
            </a:pPr>
            <a:r>
              <a:rPr sz="1600" b="1" spc="-25" dirty="0">
                <a:latin typeface="TT Commons Light" panose="02000506030000020003" pitchFamily="50" charset="0"/>
                <a:cs typeface="Carlito"/>
              </a:rPr>
              <a:t>EFFECT:</a:t>
            </a:r>
            <a:endParaRPr sz="1600" dirty="0">
              <a:latin typeface="TT Commons Light" panose="02000506030000020003" pitchFamily="50" charset="0"/>
              <a:cs typeface="Carlito"/>
            </a:endParaRPr>
          </a:p>
          <a:p>
            <a:pPr marL="358140" marR="12065" indent="-346075">
              <a:lnSpc>
                <a:spcPct val="100000"/>
              </a:lnSpc>
              <a:buFont typeface="Arial"/>
              <a:buChar char="•"/>
              <a:tabLst>
                <a:tab pos="358140" algn="l"/>
                <a:tab pos="358775" algn="l"/>
              </a:tabLst>
            </a:pPr>
            <a:r>
              <a:rPr sz="1600" spc="-15" dirty="0">
                <a:latin typeface="TT Commons Light" panose="02000506030000020003" pitchFamily="50" charset="0"/>
                <a:cs typeface="Carlito"/>
              </a:rPr>
              <a:t>Day </a:t>
            </a:r>
            <a:r>
              <a:rPr sz="1600" spc="-5" dirty="0">
                <a:latin typeface="TT Commons Light" panose="02000506030000020003" pitchFamily="50" charset="0"/>
                <a:cs typeface="Carlito"/>
              </a:rPr>
              <a:t>cream </a:t>
            </a:r>
            <a:r>
              <a:rPr sz="1600" spc="15" dirty="0">
                <a:latin typeface="TT Commons Light" panose="02000506030000020003" pitchFamily="50" charset="0"/>
                <a:cs typeface="Carlito"/>
              </a:rPr>
              <a:t>with </a:t>
            </a:r>
            <a:r>
              <a:rPr sz="1600" spc="5" dirty="0">
                <a:latin typeface="TT Commons Light" panose="02000506030000020003" pitchFamily="50" charset="0"/>
                <a:cs typeface="Carlito"/>
              </a:rPr>
              <a:t>ingredients </a:t>
            </a:r>
            <a:r>
              <a:rPr sz="1600" spc="-5" dirty="0">
                <a:latin typeface="TT Commons Light" panose="02000506030000020003" pitchFamily="50" charset="0"/>
                <a:cs typeface="Carlito"/>
              </a:rPr>
              <a:t>that </a:t>
            </a:r>
            <a:r>
              <a:rPr sz="1600" spc="15" dirty="0">
                <a:latin typeface="TT Commons Light" panose="02000506030000020003" pitchFamily="50" charset="0"/>
                <a:cs typeface="Carlito"/>
              </a:rPr>
              <a:t>whiten </a:t>
            </a:r>
            <a:r>
              <a:rPr sz="1600" spc="-5" dirty="0">
                <a:latin typeface="TT Commons Light" panose="02000506030000020003" pitchFamily="50" charset="0"/>
                <a:cs typeface="Carlito"/>
              </a:rPr>
              <a:t>and </a:t>
            </a:r>
            <a:r>
              <a:rPr sz="1600" spc="20" dirty="0">
                <a:latin typeface="TT Commons Light" panose="02000506030000020003" pitchFamily="50" charset="0"/>
                <a:cs typeface="Carlito"/>
              </a:rPr>
              <a:t>even </a:t>
            </a:r>
            <a:r>
              <a:rPr sz="1600" dirty="0">
                <a:latin typeface="TT Commons Light" panose="02000506030000020003" pitchFamily="50" charset="0"/>
                <a:cs typeface="Carlito"/>
              </a:rPr>
              <a:t>out </a:t>
            </a:r>
            <a:r>
              <a:rPr sz="1600" spc="10" dirty="0">
                <a:latin typeface="TT Commons Light" panose="02000506030000020003" pitchFamily="50" charset="0"/>
                <a:cs typeface="Carlito"/>
              </a:rPr>
              <a:t>skin </a:t>
            </a:r>
            <a:r>
              <a:rPr sz="1600" spc="5" dirty="0">
                <a:latin typeface="TT Commons Light" panose="02000506030000020003" pitchFamily="50" charset="0"/>
                <a:cs typeface="Carlito"/>
              </a:rPr>
              <a:t>tone, </a:t>
            </a:r>
            <a:r>
              <a:rPr sz="1600" spc="-5" dirty="0">
                <a:latin typeface="TT Commons Light" panose="02000506030000020003" pitchFamily="50" charset="0"/>
                <a:cs typeface="Carlito"/>
              </a:rPr>
              <a:t>combined </a:t>
            </a:r>
            <a:r>
              <a:rPr sz="1600" spc="15" dirty="0">
                <a:latin typeface="TT Commons Light" panose="02000506030000020003" pitchFamily="50" charset="0"/>
                <a:cs typeface="Carlito"/>
              </a:rPr>
              <a:t>with </a:t>
            </a:r>
            <a:r>
              <a:rPr sz="1600" spc="-5" dirty="0">
                <a:latin typeface="TT Commons Light" panose="02000506030000020003" pitchFamily="50" charset="0"/>
                <a:cs typeface="Carlito"/>
              </a:rPr>
              <a:t>protective  </a:t>
            </a:r>
            <a:r>
              <a:rPr sz="1600" spc="5" dirty="0">
                <a:latin typeface="TT Commons Light" panose="02000506030000020003" pitchFamily="50" charset="0"/>
                <a:cs typeface="Carlito"/>
              </a:rPr>
              <a:t>sunscreens</a:t>
            </a:r>
            <a:r>
              <a:rPr sz="1600" spc="-85" dirty="0">
                <a:latin typeface="TT Commons Light" panose="02000506030000020003" pitchFamily="50" charset="0"/>
                <a:cs typeface="Carlito"/>
              </a:rPr>
              <a:t> </a:t>
            </a:r>
            <a:r>
              <a:rPr sz="1600" spc="-5" dirty="0">
                <a:latin typeface="TT Commons Light" panose="02000506030000020003" pitchFamily="50" charset="0"/>
                <a:cs typeface="Carlito"/>
              </a:rPr>
              <a:t>and</a:t>
            </a:r>
            <a:r>
              <a:rPr sz="1600" spc="-15" dirty="0">
                <a:latin typeface="TT Commons Light" panose="02000506030000020003" pitchFamily="50" charset="0"/>
                <a:cs typeface="Carlito"/>
              </a:rPr>
              <a:t> </a:t>
            </a:r>
            <a:r>
              <a:rPr sz="1600" i="1" spc="5" dirty="0">
                <a:latin typeface="TT Commons Light" panose="02000506030000020003" pitchFamily="50" charset="0"/>
                <a:cs typeface="Carlito"/>
              </a:rPr>
              <a:t>polypodium</a:t>
            </a:r>
            <a:r>
              <a:rPr sz="1600" spc="5" dirty="0">
                <a:latin typeface="TT Commons Light" panose="02000506030000020003" pitchFamily="50" charset="0"/>
                <a:cs typeface="Carlito"/>
              </a:rPr>
              <a:t>.</a:t>
            </a:r>
            <a:r>
              <a:rPr sz="1600" spc="-90" dirty="0">
                <a:latin typeface="TT Commons Light" panose="02000506030000020003" pitchFamily="50" charset="0"/>
                <a:cs typeface="Carlito"/>
              </a:rPr>
              <a:t> </a:t>
            </a:r>
            <a:r>
              <a:rPr sz="1600" spc="5" dirty="0">
                <a:latin typeface="TT Commons Light" panose="02000506030000020003" pitchFamily="50" charset="0"/>
                <a:cs typeface="Carlito"/>
              </a:rPr>
              <a:t>Features</a:t>
            </a:r>
            <a:r>
              <a:rPr sz="1600" spc="-95" dirty="0">
                <a:latin typeface="TT Commons Light" panose="02000506030000020003" pitchFamily="50" charset="0"/>
                <a:cs typeface="Carlito"/>
              </a:rPr>
              <a:t> </a:t>
            </a:r>
            <a:r>
              <a:rPr sz="1600" dirty="0">
                <a:latin typeface="TT Commons Light" panose="02000506030000020003" pitchFamily="50" charset="0"/>
                <a:cs typeface="Carlito"/>
              </a:rPr>
              <a:t>the</a:t>
            </a:r>
            <a:r>
              <a:rPr sz="1600" spc="-65" dirty="0">
                <a:latin typeface="TT Commons Light" panose="02000506030000020003" pitchFamily="50" charset="0"/>
                <a:cs typeface="Carlito"/>
              </a:rPr>
              <a:t> </a:t>
            </a:r>
            <a:r>
              <a:rPr sz="1600" spc="10" dirty="0">
                <a:latin typeface="TT Commons Light" panose="02000506030000020003" pitchFamily="50" charset="0"/>
                <a:cs typeface="Carlito"/>
              </a:rPr>
              <a:t>anti-pollution</a:t>
            </a:r>
            <a:r>
              <a:rPr sz="1600" spc="-85" dirty="0">
                <a:latin typeface="TT Commons Light" panose="02000506030000020003" pitchFamily="50" charset="0"/>
                <a:cs typeface="Carlito"/>
              </a:rPr>
              <a:t> </a:t>
            </a:r>
            <a:r>
              <a:rPr sz="1600" spc="5" dirty="0">
                <a:latin typeface="TT Commons Light" panose="02000506030000020003" pitchFamily="50" charset="0"/>
                <a:cs typeface="Carlito"/>
              </a:rPr>
              <a:t>function</a:t>
            </a:r>
            <a:r>
              <a:rPr sz="1600" spc="-90" dirty="0">
                <a:latin typeface="TT Commons Light" panose="02000506030000020003" pitchFamily="50" charset="0"/>
                <a:cs typeface="Carlito"/>
              </a:rPr>
              <a:t> </a:t>
            </a:r>
            <a:r>
              <a:rPr sz="1600" dirty="0">
                <a:latin typeface="TT Commons Light" panose="02000506030000020003" pitchFamily="50" charset="0"/>
                <a:cs typeface="Carlito"/>
              </a:rPr>
              <a:t>of</a:t>
            </a:r>
            <a:r>
              <a:rPr sz="1600" spc="-70" dirty="0">
                <a:latin typeface="TT Commons Light" panose="02000506030000020003" pitchFamily="50" charset="0"/>
                <a:cs typeface="Carlito"/>
              </a:rPr>
              <a:t> </a:t>
            </a:r>
            <a:r>
              <a:rPr sz="1600" spc="10" dirty="0">
                <a:latin typeface="TT Commons Light" panose="02000506030000020003" pitchFamily="50" charset="0"/>
                <a:cs typeface="Carlito"/>
              </a:rPr>
              <a:t>beeswax</a:t>
            </a:r>
            <a:r>
              <a:rPr sz="1600" spc="-55" dirty="0">
                <a:latin typeface="TT Commons Light" panose="02000506030000020003" pitchFamily="50" charset="0"/>
                <a:cs typeface="Carlito"/>
              </a:rPr>
              <a:t> </a:t>
            </a:r>
            <a:r>
              <a:rPr sz="1600" spc="-5" dirty="0">
                <a:latin typeface="TT Commons Light" panose="02000506030000020003" pitchFamily="50" charset="0"/>
                <a:cs typeface="Carlito"/>
              </a:rPr>
              <a:t>and</a:t>
            </a:r>
            <a:r>
              <a:rPr sz="1600" spc="-100" dirty="0">
                <a:latin typeface="TT Commons Light" panose="02000506030000020003" pitchFamily="50" charset="0"/>
                <a:cs typeface="Carlito"/>
              </a:rPr>
              <a:t> </a:t>
            </a:r>
            <a:r>
              <a:rPr sz="1600" spc="10" dirty="0">
                <a:latin typeface="TT Commons Light" panose="02000506030000020003" pitchFamily="50" charset="0"/>
                <a:cs typeface="Carlito"/>
              </a:rPr>
              <a:t>jojoba</a:t>
            </a:r>
            <a:r>
              <a:rPr sz="1600" spc="-40" dirty="0">
                <a:latin typeface="TT Commons Light" panose="02000506030000020003" pitchFamily="50" charset="0"/>
                <a:cs typeface="Carlito"/>
              </a:rPr>
              <a:t> </a:t>
            </a:r>
            <a:r>
              <a:rPr sz="1600" spc="10" dirty="0">
                <a:latin typeface="TT Commons Light" panose="02000506030000020003" pitchFamily="50" charset="0"/>
                <a:cs typeface="Carlito"/>
              </a:rPr>
              <a:t>esters.</a:t>
            </a:r>
            <a:endParaRPr sz="1600" dirty="0">
              <a:latin typeface="TT Commons Light" panose="02000506030000020003" pitchFamily="50" charset="0"/>
              <a:cs typeface="Carlito"/>
            </a:endParaRPr>
          </a:p>
          <a:p>
            <a:pPr marL="358140" marR="17780" indent="-346075" algn="just">
              <a:lnSpc>
                <a:spcPct val="100000"/>
              </a:lnSpc>
            </a:pPr>
            <a:r>
              <a:rPr sz="1600" b="1" spc="-5" dirty="0">
                <a:latin typeface="TT Commons Light" panose="02000506030000020003" pitchFamily="50" charset="0"/>
                <a:cs typeface="Carlito"/>
              </a:rPr>
              <a:t>INGREDIENTS: </a:t>
            </a:r>
            <a:r>
              <a:rPr sz="1600" dirty="0">
                <a:latin typeface="TT Commons Light" panose="02000506030000020003" pitchFamily="50" charset="0"/>
                <a:cs typeface="Carlito"/>
              </a:rPr>
              <a:t>Retinyl </a:t>
            </a:r>
            <a:r>
              <a:rPr sz="1600" spc="-10" dirty="0">
                <a:latin typeface="TT Commons Light" panose="02000506030000020003" pitchFamily="50" charset="0"/>
                <a:cs typeface="Carlito"/>
              </a:rPr>
              <a:t>Palmitate, </a:t>
            </a:r>
            <a:r>
              <a:rPr sz="1600" spc="-20" dirty="0">
                <a:latin typeface="TT Commons Light" panose="02000506030000020003" pitchFamily="50" charset="0"/>
                <a:cs typeface="Carlito"/>
              </a:rPr>
              <a:t>kojic </a:t>
            </a:r>
            <a:r>
              <a:rPr sz="1600" dirty="0">
                <a:latin typeface="TT Commons Light" panose="02000506030000020003" pitchFamily="50" charset="0"/>
                <a:cs typeface="Carlito"/>
              </a:rPr>
              <a:t>acid, arbutin, </a:t>
            </a:r>
            <a:r>
              <a:rPr sz="1600" i="1" spc="-5" dirty="0">
                <a:latin typeface="TT Commons Light" panose="02000506030000020003" pitchFamily="50" charset="0"/>
                <a:cs typeface="Carlito"/>
              </a:rPr>
              <a:t>Polypodium </a:t>
            </a:r>
            <a:r>
              <a:rPr sz="1600" i="1" spc="-10" dirty="0">
                <a:latin typeface="TT Commons Light" panose="02000506030000020003" pitchFamily="50" charset="0"/>
                <a:cs typeface="Carlito"/>
              </a:rPr>
              <a:t>leucotomos </a:t>
            </a:r>
            <a:r>
              <a:rPr sz="1600" i="1" dirty="0">
                <a:latin typeface="TT Commons Light" panose="02000506030000020003" pitchFamily="50" charset="0"/>
                <a:cs typeface="Carlito"/>
              </a:rPr>
              <a:t>extract, </a:t>
            </a:r>
            <a:r>
              <a:rPr sz="1600" spc="-30" dirty="0">
                <a:latin typeface="TT Commons Light" panose="02000506030000020003" pitchFamily="50" charset="0"/>
                <a:cs typeface="Carlito"/>
              </a:rPr>
              <a:t>EDTA, </a:t>
            </a:r>
            <a:r>
              <a:rPr sz="1600" spc="-10" dirty="0">
                <a:latin typeface="TT Commons Light" panose="02000506030000020003" pitchFamily="50" charset="0"/>
                <a:cs typeface="Carlito"/>
              </a:rPr>
              <a:t>vitamins </a:t>
            </a:r>
            <a:r>
              <a:rPr sz="1600" dirty="0">
                <a:latin typeface="TT Commons Light" panose="02000506030000020003" pitchFamily="50" charset="0"/>
                <a:cs typeface="Carlito"/>
              </a:rPr>
              <a:t>C  </a:t>
            </a:r>
            <a:r>
              <a:rPr sz="1600" spc="-5" dirty="0">
                <a:latin typeface="TT Commons Light" panose="02000506030000020003" pitchFamily="50" charset="0"/>
                <a:cs typeface="Carlito"/>
              </a:rPr>
              <a:t>and </a:t>
            </a:r>
            <a:r>
              <a:rPr sz="1600" spc="-15" dirty="0">
                <a:latin typeface="TT Commons Light" panose="02000506030000020003" pitchFamily="50" charset="0"/>
                <a:cs typeface="Carlito"/>
              </a:rPr>
              <a:t>E, </a:t>
            </a:r>
            <a:r>
              <a:rPr sz="1600" spc="5" dirty="0">
                <a:latin typeface="TT Commons Light" panose="02000506030000020003" pitchFamily="50" charset="0"/>
                <a:cs typeface="Carlito"/>
              </a:rPr>
              <a:t>sunscreens </a:t>
            </a:r>
            <a:r>
              <a:rPr sz="1600" spc="-35" dirty="0">
                <a:latin typeface="TT Commons Light" panose="02000506030000020003" pitchFamily="50" charset="0"/>
                <a:cs typeface="Carlito"/>
              </a:rPr>
              <a:t>50+, </a:t>
            </a:r>
            <a:r>
              <a:rPr sz="1600" spc="10" dirty="0">
                <a:latin typeface="TT Commons Light" panose="02000506030000020003" pitchFamily="50" charset="0"/>
                <a:cs typeface="Carlito"/>
              </a:rPr>
              <a:t>beeswax </a:t>
            </a:r>
            <a:r>
              <a:rPr sz="1600" spc="-5" dirty="0">
                <a:latin typeface="TT Commons Light" panose="02000506030000020003" pitchFamily="50" charset="0"/>
                <a:cs typeface="Carlito"/>
              </a:rPr>
              <a:t>and </a:t>
            </a:r>
            <a:r>
              <a:rPr sz="1600" spc="10" dirty="0">
                <a:latin typeface="TT Commons Light" panose="02000506030000020003" pitchFamily="50" charset="0"/>
                <a:cs typeface="Carlito"/>
              </a:rPr>
              <a:t>jojoba</a:t>
            </a:r>
            <a:r>
              <a:rPr sz="1600" spc="-65" dirty="0">
                <a:latin typeface="TT Commons Light" panose="02000506030000020003" pitchFamily="50" charset="0"/>
                <a:cs typeface="Carlito"/>
              </a:rPr>
              <a:t> </a:t>
            </a:r>
            <a:r>
              <a:rPr sz="1600" spc="10" dirty="0">
                <a:latin typeface="TT Commons Light" panose="02000506030000020003" pitchFamily="50" charset="0"/>
                <a:cs typeface="Carlito"/>
              </a:rPr>
              <a:t>esters</a:t>
            </a:r>
            <a:endParaRPr sz="1600" dirty="0">
              <a:latin typeface="TT Commons Light" panose="02000506030000020003" pitchFamily="50" charset="0"/>
              <a:cs typeface="Carlito"/>
            </a:endParaRPr>
          </a:p>
          <a:p>
            <a:pPr marL="12700">
              <a:lnSpc>
                <a:spcPct val="100000"/>
              </a:lnSpc>
            </a:pPr>
            <a:r>
              <a:rPr sz="1600" b="1" spc="-10" dirty="0">
                <a:latin typeface="TT Commons Light" panose="02000506030000020003" pitchFamily="50" charset="0"/>
                <a:cs typeface="Carlito"/>
              </a:rPr>
              <a:t>INSTRUCTIONS:</a:t>
            </a:r>
            <a:endParaRPr sz="1600" dirty="0">
              <a:latin typeface="TT Commons Light" panose="02000506030000020003" pitchFamily="50" charset="0"/>
              <a:cs typeface="Carlito"/>
            </a:endParaRPr>
          </a:p>
          <a:p>
            <a:pPr marL="358140" marR="5080" indent="-346075" algn="just">
              <a:lnSpc>
                <a:spcPct val="100000"/>
              </a:lnSpc>
            </a:pPr>
            <a:r>
              <a:rPr sz="1600" spc="-10" dirty="0">
                <a:latin typeface="TT Commons Light" panose="02000506030000020003" pitchFamily="50" charset="0"/>
                <a:cs typeface="Carlito"/>
              </a:rPr>
              <a:t>Day: </a:t>
            </a:r>
            <a:r>
              <a:rPr sz="1600" spc="-20" dirty="0">
                <a:latin typeface="TT Commons Light" panose="02000506030000020003" pitchFamily="50" charset="0"/>
                <a:cs typeface="Carlito"/>
              </a:rPr>
              <a:t>Use </a:t>
            </a:r>
            <a:r>
              <a:rPr sz="1600" spc="15" dirty="0">
                <a:latin typeface="TT Commons Light" panose="02000506030000020003" pitchFamily="50" charset="0"/>
                <a:cs typeface="Carlito"/>
              </a:rPr>
              <a:t>30 </a:t>
            </a:r>
            <a:r>
              <a:rPr sz="1600" spc="10" dirty="0">
                <a:latin typeface="TT Commons Light" panose="02000506030000020003" pitchFamily="50" charset="0"/>
                <a:cs typeface="Carlito"/>
              </a:rPr>
              <a:t>minutes </a:t>
            </a:r>
            <a:r>
              <a:rPr sz="1600" spc="-5" dirty="0">
                <a:latin typeface="TT Commons Light" panose="02000506030000020003" pitchFamily="50" charset="0"/>
                <a:cs typeface="Carlito"/>
              </a:rPr>
              <a:t>before </a:t>
            </a:r>
            <a:r>
              <a:rPr sz="1600" dirty="0">
                <a:latin typeface="TT Commons Light" panose="02000506030000020003" pitchFamily="50" charset="0"/>
                <a:cs typeface="Carlito"/>
              </a:rPr>
              <a:t>exposure </a:t>
            </a:r>
            <a:r>
              <a:rPr sz="1600" spc="-5" dirty="0">
                <a:latin typeface="TT Commons Light" panose="02000506030000020003" pitchFamily="50" charset="0"/>
                <a:cs typeface="Carlito"/>
              </a:rPr>
              <a:t>to </a:t>
            </a:r>
            <a:r>
              <a:rPr sz="1600" dirty="0">
                <a:latin typeface="TT Commons Light" panose="02000506030000020003" pitchFamily="50" charset="0"/>
                <a:cs typeface="Carlito"/>
              </a:rPr>
              <a:t>the </a:t>
            </a:r>
            <a:r>
              <a:rPr sz="1600" spc="5" dirty="0">
                <a:latin typeface="TT Commons Light" panose="02000506030000020003" pitchFamily="50" charset="0"/>
                <a:cs typeface="Carlito"/>
              </a:rPr>
              <a:t>sun. </a:t>
            </a:r>
            <a:r>
              <a:rPr sz="1600" dirty="0">
                <a:latin typeface="TT Commons Light" panose="02000506030000020003" pitchFamily="50" charset="0"/>
                <a:cs typeface="Carlito"/>
              </a:rPr>
              <a:t>Apply </a:t>
            </a:r>
            <a:r>
              <a:rPr sz="1600" spc="-15" dirty="0">
                <a:latin typeface="TT Commons Light" panose="02000506030000020003" pitchFamily="50" charset="0"/>
                <a:cs typeface="Carlito"/>
              </a:rPr>
              <a:t>evenly, </a:t>
            </a:r>
            <a:r>
              <a:rPr sz="1600" spc="-5" dirty="0">
                <a:latin typeface="TT Commons Light" panose="02000506030000020003" pitchFamily="50" charset="0"/>
                <a:cs typeface="Carlito"/>
              </a:rPr>
              <a:t>covering </a:t>
            </a:r>
            <a:r>
              <a:rPr sz="1600" spc="5" dirty="0">
                <a:latin typeface="TT Commons Light" panose="02000506030000020003" pitchFamily="50" charset="0"/>
                <a:cs typeface="Carlito"/>
              </a:rPr>
              <a:t>all </a:t>
            </a:r>
            <a:r>
              <a:rPr sz="1600" spc="10" dirty="0">
                <a:latin typeface="TT Commons Light" panose="02000506030000020003" pitchFamily="50" charset="0"/>
                <a:cs typeface="Carlito"/>
              </a:rPr>
              <a:t>skin </a:t>
            </a:r>
            <a:r>
              <a:rPr sz="1600" spc="-5" dirty="0">
                <a:latin typeface="TT Commons Light" panose="02000506030000020003" pitchFamily="50" charset="0"/>
                <a:cs typeface="Carlito"/>
              </a:rPr>
              <a:t>exposed to </a:t>
            </a:r>
            <a:r>
              <a:rPr sz="1600" dirty="0">
                <a:latin typeface="TT Commons Light" panose="02000506030000020003" pitchFamily="50" charset="0"/>
                <a:cs typeface="Carlito"/>
              </a:rPr>
              <a:t>the sun,  </a:t>
            </a:r>
            <a:r>
              <a:rPr sz="1600" spc="5" dirty="0">
                <a:latin typeface="TT Commons Light" panose="02000506030000020003" pitchFamily="50" charset="0"/>
                <a:cs typeface="Carlito"/>
              </a:rPr>
              <a:t>even </a:t>
            </a:r>
            <a:r>
              <a:rPr sz="1600" dirty="0">
                <a:latin typeface="TT Commons Light" panose="02000506030000020003" pitchFamily="50" charset="0"/>
                <a:cs typeface="Carlito"/>
              </a:rPr>
              <a:t>on </a:t>
            </a:r>
            <a:r>
              <a:rPr sz="1600" spc="5" dirty="0">
                <a:latin typeface="TT Commons Light" panose="02000506030000020003" pitchFamily="50" charset="0"/>
                <a:cs typeface="Carlito"/>
              </a:rPr>
              <a:t>cloudy </a:t>
            </a:r>
            <a:r>
              <a:rPr sz="1600" spc="-15" dirty="0">
                <a:latin typeface="TT Commons Light" panose="02000506030000020003" pitchFamily="50" charset="0"/>
                <a:cs typeface="Carlito"/>
              </a:rPr>
              <a:t>days. </a:t>
            </a:r>
            <a:r>
              <a:rPr sz="1600" spc="5" dirty="0">
                <a:latin typeface="TT Commons Light" panose="02000506030000020003" pitchFamily="50" charset="0"/>
                <a:cs typeface="Carlito"/>
              </a:rPr>
              <a:t>It </a:t>
            </a:r>
            <a:r>
              <a:rPr sz="1600" spc="20" dirty="0">
                <a:latin typeface="TT Commons Light" panose="02000506030000020003" pitchFamily="50" charset="0"/>
                <a:cs typeface="Carlito"/>
              </a:rPr>
              <a:t>is </a:t>
            </a:r>
            <a:r>
              <a:rPr sz="1600" dirty="0">
                <a:latin typeface="TT Commons Light" panose="02000506030000020003" pitchFamily="50" charset="0"/>
                <a:cs typeface="Carlito"/>
              </a:rPr>
              <a:t>recommended you </a:t>
            </a:r>
            <a:r>
              <a:rPr sz="1600" spc="-5" dirty="0">
                <a:latin typeface="TT Commons Light" panose="02000506030000020003" pitchFamily="50" charset="0"/>
                <a:cs typeface="Carlito"/>
              </a:rPr>
              <a:t>reapply </a:t>
            </a:r>
            <a:r>
              <a:rPr sz="1600" spc="-10" dirty="0">
                <a:latin typeface="TT Commons Light" panose="02000506030000020003" pitchFamily="50" charset="0"/>
                <a:cs typeface="Carlito"/>
              </a:rPr>
              <a:t>at </a:t>
            </a:r>
            <a:r>
              <a:rPr sz="1600" spc="-5" dirty="0">
                <a:latin typeface="TT Commons Light" panose="02000506030000020003" pitchFamily="50" charset="0"/>
                <a:cs typeface="Carlito"/>
              </a:rPr>
              <a:t>least </a:t>
            </a:r>
            <a:r>
              <a:rPr sz="1600" dirty="0">
                <a:latin typeface="TT Commons Light" panose="02000506030000020003" pitchFamily="50" charset="0"/>
                <a:cs typeface="Carlito"/>
              </a:rPr>
              <a:t>every </a:t>
            </a:r>
            <a:r>
              <a:rPr sz="1600" spc="-25" dirty="0">
                <a:latin typeface="TT Commons Light" panose="02000506030000020003" pitchFamily="50" charset="0"/>
                <a:cs typeface="Carlito"/>
              </a:rPr>
              <a:t>60 </a:t>
            </a:r>
            <a:r>
              <a:rPr sz="1600" spc="10" dirty="0">
                <a:latin typeface="TT Commons Light" panose="02000506030000020003" pitchFamily="50" charset="0"/>
                <a:cs typeface="Carlito"/>
              </a:rPr>
              <a:t>minutes </a:t>
            </a:r>
            <a:r>
              <a:rPr sz="1600" spc="-5" dirty="0">
                <a:latin typeface="TT Commons Light" panose="02000506030000020003" pitchFamily="50" charset="0"/>
                <a:cs typeface="Carlito"/>
              </a:rPr>
              <a:t>and </a:t>
            </a:r>
            <a:r>
              <a:rPr sz="1600" spc="-10" dirty="0">
                <a:latin typeface="TT Commons Light" panose="02000506030000020003" pitchFamily="50" charset="0"/>
                <a:cs typeface="Carlito"/>
              </a:rPr>
              <a:t>always </a:t>
            </a:r>
            <a:r>
              <a:rPr sz="1600" spc="-5" dirty="0">
                <a:latin typeface="TT Commons Light" panose="02000506030000020003" pitchFamily="50" charset="0"/>
                <a:cs typeface="Carlito"/>
              </a:rPr>
              <a:t>after  </a:t>
            </a:r>
            <a:r>
              <a:rPr sz="1600" dirty="0">
                <a:latin typeface="TT Commons Light" panose="02000506030000020003" pitchFamily="50" charset="0"/>
                <a:cs typeface="Carlito"/>
              </a:rPr>
              <a:t>the</a:t>
            </a:r>
            <a:r>
              <a:rPr sz="1600" spc="5" dirty="0">
                <a:latin typeface="TT Commons Light" panose="02000506030000020003" pitchFamily="50" charset="0"/>
                <a:cs typeface="Carlito"/>
              </a:rPr>
              <a:t> </a:t>
            </a:r>
            <a:r>
              <a:rPr sz="1600" spc="10" dirty="0">
                <a:latin typeface="TT Commons Light" panose="02000506030000020003" pitchFamily="50" charset="0"/>
                <a:cs typeface="Carlito"/>
              </a:rPr>
              <a:t>swimming,</a:t>
            </a:r>
            <a:r>
              <a:rPr sz="1600" spc="-85" dirty="0">
                <a:latin typeface="TT Commons Light" panose="02000506030000020003" pitchFamily="50" charset="0"/>
                <a:cs typeface="Carlito"/>
              </a:rPr>
              <a:t> </a:t>
            </a:r>
            <a:r>
              <a:rPr sz="1600" spc="10" dirty="0">
                <a:latin typeface="TT Commons Light" panose="02000506030000020003" pitchFamily="50" charset="0"/>
                <a:cs typeface="Carlito"/>
              </a:rPr>
              <a:t>sweating</a:t>
            </a:r>
            <a:r>
              <a:rPr sz="1600" spc="-110" dirty="0">
                <a:latin typeface="TT Commons Light" panose="02000506030000020003" pitchFamily="50" charset="0"/>
                <a:cs typeface="Carlito"/>
              </a:rPr>
              <a:t> </a:t>
            </a:r>
            <a:r>
              <a:rPr sz="1600" dirty="0">
                <a:latin typeface="TT Commons Light" panose="02000506030000020003" pitchFamily="50" charset="0"/>
                <a:cs typeface="Carlito"/>
              </a:rPr>
              <a:t>or</a:t>
            </a:r>
            <a:r>
              <a:rPr sz="1600" spc="-55" dirty="0">
                <a:latin typeface="TT Commons Light" panose="02000506030000020003" pitchFamily="50" charset="0"/>
                <a:cs typeface="Carlito"/>
              </a:rPr>
              <a:t> </a:t>
            </a:r>
            <a:r>
              <a:rPr sz="1600" spc="5" dirty="0">
                <a:latin typeface="TT Commons Light" panose="02000506030000020003" pitchFamily="50" charset="0"/>
                <a:cs typeface="Carlito"/>
              </a:rPr>
              <a:t>drying</a:t>
            </a:r>
            <a:r>
              <a:rPr sz="1600" spc="-114" dirty="0">
                <a:latin typeface="TT Commons Light" panose="02000506030000020003" pitchFamily="50" charset="0"/>
                <a:cs typeface="Carlito"/>
              </a:rPr>
              <a:t> </a:t>
            </a:r>
            <a:r>
              <a:rPr sz="1600" spc="5" dirty="0">
                <a:latin typeface="TT Commons Light" panose="02000506030000020003" pitchFamily="50" charset="0"/>
                <a:cs typeface="Carlito"/>
              </a:rPr>
              <a:t>yourself.</a:t>
            </a:r>
            <a:endParaRPr sz="1600" dirty="0">
              <a:latin typeface="TT Commons Light" panose="02000506030000020003" pitchFamily="50" charset="0"/>
              <a:cs typeface="Carlito"/>
            </a:endParaRPr>
          </a:p>
          <a:p>
            <a:pPr marL="12700">
              <a:lnSpc>
                <a:spcPct val="100000"/>
              </a:lnSpc>
              <a:spcBef>
                <a:spcPts val="5"/>
              </a:spcBef>
            </a:pPr>
            <a:r>
              <a:rPr sz="1600" b="1" spc="-10" dirty="0">
                <a:latin typeface="TT Commons Light" panose="02000506030000020003" pitchFamily="50" charset="0"/>
                <a:cs typeface="Carlito"/>
              </a:rPr>
              <a:t>SKIN TYPE</a:t>
            </a:r>
            <a:r>
              <a:rPr sz="1600" spc="-10" dirty="0">
                <a:latin typeface="TT Commons Light" panose="02000506030000020003" pitchFamily="50" charset="0"/>
                <a:cs typeface="Carlito"/>
              </a:rPr>
              <a:t>:</a:t>
            </a:r>
            <a:r>
              <a:rPr sz="1600" spc="105" dirty="0">
                <a:latin typeface="TT Commons Light" panose="02000506030000020003" pitchFamily="50" charset="0"/>
                <a:cs typeface="Carlito"/>
              </a:rPr>
              <a:t> </a:t>
            </a:r>
            <a:r>
              <a:rPr sz="1600" spc="20" dirty="0">
                <a:latin typeface="TT Commons Light" panose="02000506030000020003" pitchFamily="50" charset="0"/>
                <a:cs typeface="Carlito"/>
              </a:rPr>
              <a:t>All</a:t>
            </a:r>
            <a:endParaRPr sz="1600" dirty="0">
              <a:latin typeface="TT Commons Light" panose="02000506030000020003" pitchFamily="50" charset="0"/>
              <a:cs typeface="Carlito"/>
            </a:endParaRPr>
          </a:p>
        </p:txBody>
      </p:sp>
      <p:pic>
        <p:nvPicPr>
          <p:cNvPr id="6" name="Imagen 5">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796680" y="1748017"/>
            <a:ext cx="1059927" cy="3064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83284" y="500535"/>
            <a:ext cx="3663316" cy="296235"/>
          </a:xfrm>
          <a:prstGeom prst="rect">
            <a:avLst/>
          </a:prstGeom>
        </p:spPr>
        <p:txBody>
          <a:bodyPr vert="horz" wrap="square" lIns="0" tIns="11430" rIns="0" bIns="0" rtlCol="0">
            <a:spAutoFit/>
          </a:bodyPr>
          <a:lstStyle/>
          <a:p>
            <a:pPr marL="12700">
              <a:lnSpc>
                <a:spcPct val="100000"/>
              </a:lnSpc>
              <a:spcBef>
                <a:spcPts val="90"/>
              </a:spcBef>
            </a:pPr>
            <a:r>
              <a:rPr lang="es-ES" spc="-10" dirty="0"/>
              <a:t>PRODUCT: </a:t>
            </a:r>
            <a:r>
              <a:rPr spc="-10" dirty="0"/>
              <a:t>PUNCTUAL</a:t>
            </a:r>
            <a:r>
              <a:rPr spc="-190" dirty="0"/>
              <a:t> </a:t>
            </a:r>
            <a:r>
              <a:rPr spc="-20" dirty="0"/>
              <a:t>CREAM</a:t>
            </a:r>
            <a:endParaRPr spc="-95" dirty="0"/>
          </a:p>
        </p:txBody>
      </p:sp>
      <p:sp>
        <p:nvSpPr>
          <p:cNvPr id="8" name="object 8"/>
          <p:cNvSpPr txBox="1"/>
          <p:nvPr/>
        </p:nvSpPr>
        <p:spPr>
          <a:xfrm>
            <a:off x="2184400" y="1333500"/>
            <a:ext cx="6705600" cy="3459922"/>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T Commons Light" panose="02000506030000020003" pitchFamily="50" charset="0"/>
                <a:cs typeface="Carlito"/>
              </a:rPr>
              <a:t>SPECIFIC </a:t>
            </a:r>
            <a:r>
              <a:rPr sz="1600" b="1" spc="-10" dirty="0">
                <a:latin typeface="TT Commons Light" panose="02000506030000020003" pitchFamily="50" charset="0"/>
                <a:cs typeface="Carlito"/>
              </a:rPr>
              <a:t>DEPIGMENTING </a:t>
            </a:r>
            <a:r>
              <a:rPr sz="1600" b="1" spc="-15" dirty="0">
                <a:latin typeface="TT Commons Light" panose="02000506030000020003" pitchFamily="50" charset="0"/>
                <a:cs typeface="Carlito"/>
              </a:rPr>
              <a:t>CREAM </a:t>
            </a:r>
            <a:r>
              <a:rPr sz="1600" b="1" spc="-30" dirty="0">
                <a:latin typeface="TT Commons Light" panose="02000506030000020003" pitchFamily="50" charset="0"/>
                <a:cs typeface="Carlito"/>
              </a:rPr>
              <a:t>15ml </a:t>
            </a:r>
            <a:r>
              <a:rPr sz="1600" b="1" spc="10" dirty="0">
                <a:latin typeface="TT Commons Light" panose="02000506030000020003" pitchFamily="50" charset="0"/>
                <a:cs typeface="Carlito"/>
              </a:rPr>
              <a:t>Specificdepigmenting</a:t>
            </a:r>
            <a:r>
              <a:rPr sz="1600" b="1" spc="-160" dirty="0">
                <a:latin typeface="TT Commons Light" panose="02000506030000020003" pitchFamily="50" charset="0"/>
                <a:cs typeface="Carlito"/>
              </a:rPr>
              <a:t> </a:t>
            </a:r>
            <a:r>
              <a:rPr sz="1600" b="1" spc="5" dirty="0">
                <a:latin typeface="TT Commons Light" panose="02000506030000020003" pitchFamily="50" charset="0"/>
                <a:cs typeface="Carlito"/>
              </a:rPr>
              <a:t>effect.</a:t>
            </a:r>
            <a:endParaRPr sz="1600" dirty="0">
              <a:latin typeface="TT Commons Light" panose="02000506030000020003" pitchFamily="50" charset="0"/>
              <a:cs typeface="Carlito"/>
            </a:endParaRPr>
          </a:p>
          <a:p>
            <a:pPr>
              <a:lnSpc>
                <a:spcPct val="100000"/>
              </a:lnSpc>
              <a:spcBef>
                <a:spcPts val="40"/>
              </a:spcBef>
            </a:pPr>
            <a:endParaRPr sz="1600" dirty="0">
              <a:latin typeface="TT Commons Light" panose="02000506030000020003" pitchFamily="50" charset="0"/>
              <a:cs typeface="Carlito"/>
            </a:endParaRPr>
          </a:p>
          <a:p>
            <a:pPr marL="12700">
              <a:lnSpc>
                <a:spcPct val="100000"/>
              </a:lnSpc>
            </a:pPr>
            <a:r>
              <a:rPr sz="1600" b="1" spc="-15" dirty="0">
                <a:latin typeface="TT Commons Light" panose="02000506030000020003" pitchFamily="50" charset="0"/>
                <a:cs typeface="Carlito"/>
              </a:rPr>
              <a:t>INDICATION:</a:t>
            </a:r>
            <a:endParaRPr sz="1600" dirty="0">
              <a:latin typeface="TT Commons Light" panose="02000506030000020003" pitchFamily="50" charset="0"/>
              <a:cs typeface="Carlito"/>
            </a:endParaRPr>
          </a:p>
          <a:p>
            <a:pPr marL="12700">
              <a:lnSpc>
                <a:spcPct val="100000"/>
              </a:lnSpc>
              <a:spcBef>
                <a:spcPts val="5"/>
              </a:spcBef>
            </a:pPr>
            <a:r>
              <a:rPr sz="1600" spc="10" dirty="0">
                <a:latin typeface="TT Commons Light" panose="02000506030000020003" pitchFamily="50" charset="0"/>
                <a:cs typeface="Carlito"/>
              </a:rPr>
              <a:t>Skins</a:t>
            </a:r>
            <a:r>
              <a:rPr sz="1600" spc="-100" dirty="0">
                <a:latin typeface="TT Commons Light" panose="02000506030000020003" pitchFamily="50" charset="0"/>
                <a:cs typeface="Carlito"/>
              </a:rPr>
              <a:t> </a:t>
            </a:r>
            <a:r>
              <a:rPr sz="1600" spc="15" dirty="0">
                <a:latin typeface="TT Commons Light" panose="02000506030000020003" pitchFamily="50" charset="0"/>
                <a:cs typeface="Carlito"/>
              </a:rPr>
              <a:t>with</a:t>
            </a:r>
            <a:r>
              <a:rPr sz="1600" spc="-20" dirty="0">
                <a:latin typeface="TT Commons Light" panose="02000506030000020003" pitchFamily="50" charset="0"/>
                <a:cs typeface="Carlito"/>
              </a:rPr>
              <a:t> </a:t>
            </a:r>
            <a:r>
              <a:rPr sz="1600" spc="5" dirty="0">
                <a:latin typeface="TT Commons Light" panose="02000506030000020003" pitchFamily="50" charset="0"/>
                <a:cs typeface="Carlito"/>
              </a:rPr>
              <a:t>irregular</a:t>
            </a:r>
            <a:r>
              <a:rPr sz="1600" spc="-125" dirty="0">
                <a:latin typeface="TT Commons Light" panose="02000506030000020003" pitchFamily="50" charset="0"/>
                <a:cs typeface="Carlito"/>
              </a:rPr>
              <a:t> </a:t>
            </a:r>
            <a:r>
              <a:rPr sz="1600" spc="10" dirty="0">
                <a:latin typeface="TT Commons Light" panose="02000506030000020003" pitchFamily="50" charset="0"/>
                <a:cs typeface="Carlito"/>
              </a:rPr>
              <a:t>pigmentation.</a:t>
            </a:r>
            <a:endParaRPr sz="1600" dirty="0">
              <a:latin typeface="TT Commons Light" panose="02000506030000020003" pitchFamily="50" charset="0"/>
              <a:cs typeface="Carlito"/>
            </a:endParaRPr>
          </a:p>
          <a:p>
            <a:pPr marL="12700">
              <a:lnSpc>
                <a:spcPct val="100000"/>
              </a:lnSpc>
              <a:spcBef>
                <a:spcPts val="5"/>
              </a:spcBef>
            </a:pPr>
            <a:r>
              <a:rPr sz="1600" b="1" spc="-25" dirty="0">
                <a:latin typeface="TT Commons Light" panose="02000506030000020003" pitchFamily="50" charset="0"/>
                <a:cs typeface="Carlito"/>
              </a:rPr>
              <a:t>EFFECT:</a:t>
            </a:r>
            <a:endParaRPr sz="1600" dirty="0">
              <a:latin typeface="TT Commons Light" panose="02000506030000020003" pitchFamily="50" charset="0"/>
              <a:cs typeface="Carlito"/>
            </a:endParaRPr>
          </a:p>
          <a:p>
            <a:pPr marL="358140" marR="5080" indent="-346075" algn="just">
              <a:lnSpc>
                <a:spcPct val="100000"/>
              </a:lnSpc>
              <a:buFont typeface="Arial"/>
              <a:buChar char="•"/>
              <a:tabLst>
                <a:tab pos="358775" algn="l"/>
              </a:tabLst>
            </a:pPr>
            <a:r>
              <a:rPr sz="1600" spc="5" dirty="0">
                <a:latin typeface="TT Commons Light" panose="02000506030000020003" pitchFamily="50" charset="0"/>
                <a:cs typeface="Carlito"/>
              </a:rPr>
              <a:t>Specific </a:t>
            </a:r>
            <a:r>
              <a:rPr sz="1600" dirty="0">
                <a:latin typeface="TT Commons Light" panose="02000506030000020003" pitchFamily="50" charset="0"/>
                <a:cs typeface="Carlito"/>
              </a:rPr>
              <a:t>mattifying </a:t>
            </a:r>
            <a:r>
              <a:rPr sz="1600" spc="-5" dirty="0">
                <a:latin typeface="TT Commons Light" panose="02000506030000020003" pitchFamily="50" charset="0"/>
                <a:cs typeface="Carlito"/>
              </a:rPr>
              <a:t>cream </a:t>
            </a:r>
            <a:r>
              <a:rPr sz="1600" spc="-10" dirty="0">
                <a:latin typeface="TT Commons Light" panose="02000506030000020003" pitchFamily="50" charset="0"/>
                <a:cs typeface="Carlito"/>
              </a:rPr>
              <a:t>with </a:t>
            </a:r>
            <a:r>
              <a:rPr sz="1600" dirty="0">
                <a:latin typeface="TT Commons Light" panose="02000506030000020003" pitchFamily="50" charset="0"/>
                <a:cs typeface="Carlito"/>
              </a:rPr>
              <a:t>highly </a:t>
            </a:r>
            <a:r>
              <a:rPr sz="1600" spc="-10" dirty="0">
                <a:latin typeface="TT Commons Light" panose="02000506030000020003" pitchFamily="50" charset="0"/>
                <a:cs typeface="Carlito"/>
              </a:rPr>
              <a:t>concentrated </a:t>
            </a:r>
            <a:r>
              <a:rPr sz="1600" spc="-5" dirty="0">
                <a:latin typeface="TT Commons Light" panose="02000506030000020003" pitchFamily="50" charset="0"/>
                <a:cs typeface="Carlito"/>
              </a:rPr>
              <a:t>liposomated </a:t>
            </a:r>
            <a:r>
              <a:rPr sz="1600" spc="-10" dirty="0">
                <a:latin typeface="TT Commons Light" panose="02000506030000020003" pitchFamily="50" charset="0"/>
                <a:cs typeface="Carlito"/>
              </a:rPr>
              <a:t>ingredients </a:t>
            </a:r>
            <a:r>
              <a:rPr sz="1600" spc="-5" dirty="0">
                <a:latin typeface="TT Commons Light" panose="02000506030000020003" pitchFamily="50" charset="0"/>
                <a:cs typeface="Carlito"/>
              </a:rPr>
              <a:t>that </a:t>
            </a:r>
            <a:r>
              <a:rPr sz="1600" spc="-15" dirty="0">
                <a:latin typeface="TT Commons Light" panose="02000506030000020003" pitchFamily="50" charset="0"/>
                <a:cs typeface="Carlito"/>
              </a:rPr>
              <a:t>penetrate  </a:t>
            </a:r>
            <a:r>
              <a:rPr sz="1600" dirty="0">
                <a:latin typeface="TT Commons Light" panose="02000506030000020003" pitchFamily="50" charset="0"/>
                <a:cs typeface="Carlito"/>
              </a:rPr>
              <a:t>the </a:t>
            </a:r>
            <a:r>
              <a:rPr sz="1600" spc="5" dirty="0">
                <a:latin typeface="TT Commons Light" panose="02000506030000020003" pitchFamily="50" charset="0"/>
                <a:cs typeface="Carlito"/>
              </a:rPr>
              <a:t>deeper </a:t>
            </a:r>
            <a:r>
              <a:rPr sz="1600" spc="-5" dirty="0">
                <a:latin typeface="TT Commons Light" panose="02000506030000020003" pitchFamily="50" charset="0"/>
                <a:cs typeface="Carlito"/>
              </a:rPr>
              <a:t>layers </a:t>
            </a:r>
            <a:r>
              <a:rPr sz="1600" dirty="0">
                <a:latin typeface="TT Commons Light" panose="02000506030000020003" pitchFamily="50" charset="0"/>
                <a:cs typeface="Carlito"/>
              </a:rPr>
              <a:t>of the epidermis. </a:t>
            </a:r>
            <a:r>
              <a:rPr sz="1600" spc="5" dirty="0">
                <a:latin typeface="TT Commons Light" panose="02000506030000020003" pitchFamily="50" charset="0"/>
                <a:cs typeface="Carlito"/>
              </a:rPr>
              <a:t>Whitening </a:t>
            </a:r>
            <a:r>
              <a:rPr sz="1600" spc="-10" dirty="0">
                <a:latin typeface="TT Commons Light" panose="02000506030000020003" pitchFamily="50" charset="0"/>
                <a:cs typeface="Carlito"/>
              </a:rPr>
              <a:t>effect </a:t>
            </a:r>
            <a:r>
              <a:rPr sz="1600" spc="15" dirty="0">
                <a:latin typeface="TT Commons Light" panose="02000506030000020003" pitchFamily="50" charset="0"/>
                <a:cs typeface="Carlito"/>
              </a:rPr>
              <a:t>with </a:t>
            </a:r>
            <a:r>
              <a:rPr sz="1600" spc="-5" dirty="0">
                <a:latin typeface="TT Commons Light" panose="02000506030000020003" pitchFamily="50" charset="0"/>
                <a:cs typeface="Carlito"/>
              </a:rPr>
              <a:t>antioxidant </a:t>
            </a:r>
            <a:r>
              <a:rPr sz="1600" dirty="0">
                <a:latin typeface="TT Commons Light" panose="02000506030000020003" pitchFamily="50" charset="0"/>
                <a:cs typeface="Carlito"/>
              </a:rPr>
              <a:t>compounds </a:t>
            </a:r>
            <a:r>
              <a:rPr sz="1600" spc="5" dirty="0">
                <a:latin typeface="TT Commons Light" panose="02000506030000020003" pitchFamily="50" charset="0"/>
                <a:cs typeface="Carlito"/>
              </a:rPr>
              <a:t>of  </a:t>
            </a:r>
            <a:r>
              <a:rPr sz="1600" i="1" spc="5" dirty="0">
                <a:latin typeface="TT Commons Light" panose="02000506030000020003" pitchFamily="50" charset="0"/>
                <a:cs typeface="Carlito"/>
              </a:rPr>
              <a:t>Polypodium </a:t>
            </a:r>
            <a:r>
              <a:rPr sz="1600" i="1" dirty="0">
                <a:latin typeface="TT Commons Light" panose="02000506030000020003" pitchFamily="50" charset="0"/>
                <a:cs typeface="Carlito"/>
              </a:rPr>
              <a:t>leucotomos</a:t>
            </a:r>
            <a:r>
              <a:rPr sz="1600" i="1" spc="-190" dirty="0">
                <a:latin typeface="TT Commons Light" panose="02000506030000020003" pitchFamily="50" charset="0"/>
                <a:cs typeface="Carlito"/>
              </a:rPr>
              <a:t> </a:t>
            </a:r>
            <a:r>
              <a:rPr sz="1600" dirty="0">
                <a:latin typeface="TT Commons Light" panose="02000506030000020003" pitchFamily="50" charset="0"/>
                <a:cs typeface="Carlito"/>
              </a:rPr>
              <a:t>extract.</a:t>
            </a:r>
          </a:p>
          <a:p>
            <a:pPr marL="358140" marR="14604" indent="-346075">
              <a:lnSpc>
                <a:spcPct val="100000"/>
              </a:lnSpc>
              <a:spcBef>
                <a:spcPts val="5"/>
              </a:spcBef>
            </a:pPr>
            <a:r>
              <a:rPr sz="1600" b="1" spc="-5" dirty="0">
                <a:latin typeface="TT Commons Light" panose="02000506030000020003" pitchFamily="50" charset="0"/>
                <a:cs typeface="Carlito"/>
              </a:rPr>
              <a:t>INGREDIENTS: </a:t>
            </a:r>
            <a:r>
              <a:rPr sz="1600" spc="10" dirty="0">
                <a:latin typeface="TT Commons Light" panose="02000506030000020003" pitchFamily="50" charset="0"/>
                <a:cs typeface="Carlito"/>
              </a:rPr>
              <a:t>Vitamins </a:t>
            </a:r>
            <a:r>
              <a:rPr sz="1600" dirty="0">
                <a:latin typeface="TT Commons Light" panose="02000506030000020003" pitchFamily="50" charset="0"/>
                <a:cs typeface="Carlito"/>
              </a:rPr>
              <a:t>C </a:t>
            </a:r>
            <a:r>
              <a:rPr sz="1600" spc="-5" dirty="0">
                <a:latin typeface="TT Commons Light" panose="02000506030000020003" pitchFamily="50" charset="0"/>
                <a:cs typeface="Carlito"/>
              </a:rPr>
              <a:t>and </a:t>
            </a:r>
            <a:r>
              <a:rPr sz="1600" spc="-15" dirty="0">
                <a:latin typeface="TT Commons Light" panose="02000506030000020003" pitchFamily="50" charset="0"/>
                <a:cs typeface="Carlito"/>
              </a:rPr>
              <a:t>E, </a:t>
            </a:r>
            <a:r>
              <a:rPr sz="1600" dirty="0">
                <a:latin typeface="TT Commons Light" panose="02000506030000020003" pitchFamily="50" charset="0"/>
                <a:cs typeface="Carlito"/>
              </a:rPr>
              <a:t>kojic </a:t>
            </a:r>
            <a:r>
              <a:rPr sz="1600" spc="-5" dirty="0">
                <a:latin typeface="TT Commons Light" panose="02000506030000020003" pitchFamily="50" charset="0"/>
                <a:cs typeface="Carlito"/>
              </a:rPr>
              <a:t>acid </a:t>
            </a:r>
            <a:r>
              <a:rPr sz="1600" dirty="0">
                <a:latin typeface="TT Commons Light" panose="02000506030000020003" pitchFamily="50" charset="0"/>
                <a:cs typeface="Carlito"/>
              </a:rPr>
              <a:t>, arbutin, </a:t>
            </a:r>
            <a:r>
              <a:rPr sz="1600" i="1" spc="5" dirty="0">
                <a:latin typeface="TT Commons Light" panose="02000506030000020003" pitchFamily="50" charset="0"/>
                <a:cs typeface="Carlito"/>
              </a:rPr>
              <a:t>Polypodium </a:t>
            </a:r>
            <a:r>
              <a:rPr sz="1600" i="1" spc="-10" dirty="0">
                <a:latin typeface="TT Commons Light" panose="02000506030000020003" pitchFamily="50" charset="0"/>
                <a:cs typeface="Carlito"/>
              </a:rPr>
              <a:t>leucotomos </a:t>
            </a:r>
            <a:r>
              <a:rPr sz="1600" i="1" dirty="0">
                <a:latin typeface="TT Commons Light" panose="02000506030000020003" pitchFamily="50" charset="0"/>
                <a:cs typeface="Carlito"/>
              </a:rPr>
              <a:t>extract, </a:t>
            </a:r>
            <a:r>
              <a:rPr sz="1600" spc="-30" dirty="0">
                <a:latin typeface="TT Commons Light" panose="02000506030000020003" pitchFamily="50" charset="0"/>
                <a:cs typeface="Carlito"/>
              </a:rPr>
              <a:t>EDTA,  </a:t>
            </a:r>
            <a:r>
              <a:rPr sz="1600" spc="5" dirty="0">
                <a:latin typeface="TT Commons Light" panose="02000506030000020003" pitchFamily="50" charset="0"/>
                <a:cs typeface="Carlito"/>
              </a:rPr>
              <a:t>liquorice</a:t>
            </a:r>
            <a:r>
              <a:rPr sz="1600" spc="-60" dirty="0">
                <a:latin typeface="TT Commons Light" panose="02000506030000020003" pitchFamily="50" charset="0"/>
                <a:cs typeface="Carlito"/>
              </a:rPr>
              <a:t> </a:t>
            </a:r>
            <a:r>
              <a:rPr sz="1600" dirty="0">
                <a:latin typeface="TT Commons Light" panose="02000506030000020003" pitchFamily="50" charset="0"/>
                <a:cs typeface="Carlito"/>
              </a:rPr>
              <a:t>extract,</a:t>
            </a:r>
            <a:r>
              <a:rPr sz="1600" spc="-90" dirty="0">
                <a:latin typeface="TT Commons Light" panose="02000506030000020003" pitchFamily="50" charset="0"/>
                <a:cs typeface="Carlito"/>
              </a:rPr>
              <a:t> </a:t>
            </a:r>
            <a:r>
              <a:rPr sz="1600" spc="10" dirty="0">
                <a:latin typeface="TT Commons Light" panose="02000506030000020003" pitchFamily="50" charset="0"/>
                <a:cs typeface="Carlito"/>
              </a:rPr>
              <a:t>retinyl</a:t>
            </a:r>
            <a:r>
              <a:rPr sz="1600" spc="-60" dirty="0">
                <a:latin typeface="TT Commons Light" panose="02000506030000020003" pitchFamily="50" charset="0"/>
                <a:cs typeface="Carlito"/>
              </a:rPr>
              <a:t> </a:t>
            </a:r>
            <a:r>
              <a:rPr sz="1600" spc="5" dirty="0">
                <a:latin typeface="TT Commons Light" panose="02000506030000020003" pitchFamily="50" charset="0"/>
                <a:cs typeface="Carlito"/>
              </a:rPr>
              <a:t>palmitate</a:t>
            </a:r>
            <a:r>
              <a:rPr sz="1600" spc="-85" dirty="0">
                <a:latin typeface="TT Commons Light" panose="02000506030000020003" pitchFamily="50" charset="0"/>
                <a:cs typeface="Carlito"/>
              </a:rPr>
              <a:t> </a:t>
            </a:r>
            <a:r>
              <a:rPr sz="1600" spc="-5" dirty="0">
                <a:latin typeface="TT Commons Light" panose="02000506030000020003" pitchFamily="50" charset="0"/>
                <a:cs typeface="Carlito"/>
              </a:rPr>
              <a:t>and</a:t>
            </a:r>
            <a:r>
              <a:rPr sz="1600" spc="-105" dirty="0">
                <a:latin typeface="TT Commons Light" panose="02000506030000020003" pitchFamily="50" charset="0"/>
                <a:cs typeface="Carlito"/>
              </a:rPr>
              <a:t> </a:t>
            </a:r>
            <a:r>
              <a:rPr sz="1600" spc="10" dirty="0">
                <a:latin typeface="TT Commons Light" panose="02000506030000020003" pitchFamily="50" charset="0"/>
                <a:cs typeface="Carlito"/>
              </a:rPr>
              <a:t>jojoba</a:t>
            </a:r>
            <a:r>
              <a:rPr sz="1600" spc="-120" dirty="0">
                <a:latin typeface="TT Commons Light" panose="02000506030000020003" pitchFamily="50" charset="0"/>
                <a:cs typeface="Carlito"/>
              </a:rPr>
              <a:t> </a:t>
            </a:r>
            <a:r>
              <a:rPr sz="1600" spc="10" dirty="0">
                <a:latin typeface="TT Commons Light" panose="02000506030000020003" pitchFamily="50" charset="0"/>
                <a:cs typeface="Carlito"/>
              </a:rPr>
              <a:t>esters.</a:t>
            </a:r>
            <a:endParaRPr sz="1600" dirty="0">
              <a:latin typeface="TT Commons Light" panose="02000506030000020003" pitchFamily="50" charset="0"/>
              <a:cs typeface="Carlito"/>
            </a:endParaRPr>
          </a:p>
          <a:p>
            <a:pPr marL="12700">
              <a:lnSpc>
                <a:spcPct val="100000"/>
              </a:lnSpc>
            </a:pPr>
            <a:r>
              <a:rPr sz="1600" b="1" spc="-10" dirty="0">
                <a:latin typeface="TT Commons Light" panose="02000506030000020003" pitchFamily="50" charset="0"/>
                <a:cs typeface="Carlito"/>
              </a:rPr>
              <a:t>INSTRUCTIONS:</a:t>
            </a:r>
            <a:endParaRPr sz="1600" dirty="0">
              <a:latin typeface="TT Commons Light" panose="02000506030000020003" pitchFamily="50" charset="0"/>
              <a:cs typeface="Carlito"/>
            </a:endParaRPr>
          </a:p>
          <a:p>
            <a:pPr marL="12700">
              <a:lnSpc>
                <a:spcPct val="100000"/>
              </a:lnSpc>
              <a:spcBef>
                <a:spcPts val="5"/>
              </a:spcBef>
            </a:pPr>
            <a:r>
              <a:rPr sz="1600" b="1" spc="-25" dirty="0">
                <a:latin typeface="TT Commons Light" panose="02000506030000020003" pitchFamily="50" charset="0"/>
                <a:cs typeface="Carlito"/>
              </a:rPr>
              <a:t>Day</a:t>
            </a:r>
            <a:r>
              <a:rPr sz="1600" b="1" spc="45" dirty="0">
                <a:latin typeface="TT Commons Light" panose="02000506030000020003" pitchFamily="50" charset="0"/>
                <a:cs typeface="Carlito"/>
              </a:rPr>
              <a:t> </a:t>
            </a:r>
            <a:r>
              <a:rPr sz="1600" b="1" spc="-15" dirty="0">
                <a:latin typeface="TT Commons Light" panose="02000506030000020003" pitchFamily="50" charset="0"/>
                <a:cs typeface="Carlito"/>
              </a:rPr>
              <a:t>and</a:t>
            </a:r>
            <a:r>
              <a:rPr sz="1600" b="1" spc="45" dirty="0">
                <a:latin typeface="TT Commons Light" panose="02000506030000020003" pitchFamily="50" charset="0"/>
                <a:cs typeface="Carlito"/>
              </a:rPr>
              <a:t> </a:t>
            </a:r>
            <a:r>
              <a:rPr sz="1600" b="1" spc="-5" dirty="0">
                <a:latin typeface="TT Commons Light" panose="02000506030000020003" pitchFamily="50" charset="0"/>
                <a:cs typeface="Carlito"/>
              </a:rPr>
              <a:t>night</a:t>
            </a:r>
            <a:r>
              <a:rPr sz="1600" spc="-5" dirty="0">
                <a:latin typeface="TT Commons Light" panose="02000506030000020003" pitchFamily="50" charset="0"/>
                <a:cs typeface="Carlito"/>
              </a:rPr>
              <a:t>:</a:t>
            </a:r>
            <a:r>
              <a:rPr sz="1600" spc="55" dirty="0">
                <a:latin typeface="TT Commons Light" panose="02000506030000020003" pitchFamily="50" charset="0"/>
                <a:cs typeface="Carlito"/>
              </a:rPr>
              <a:t> </a:t>
            </a:r>
            <a:r>
              <a:rPr sz="1600" spc="15" dirty="0">
                <a:latin typeface="TT Commons Light" panose="02000506030000020003" pitchFamily="50" charset="0"/>
                <a:cs typeface="Carlito"/>
              </a:rPr>
              <a:t>Apply</a:t>
            </a:r>
            <a:r>
              <a:rPr sz="1600" spc="-85" dirty="0">
                <a:latin typeface="TT Commons Light" panose="02000506030000020003" pitchFamily="50" charset="0"/>
                <a:cs typeface="Carlito"/>
              </a:rPr>
              <a:t> </a:t>
            </a:r>
            <a:r>
              <a:rPr sz="1600" spc="-10" dirty="0">
                <a:latin typeface="TT Commons Light" panose="02000506030000020003" pitchFamily="50" charset="0"/>
                <a:cs typeface="Carlito"/>
              </a:rPr>
              <a:t>at</a:t>
            </a:r>
            <a:r>
              <a:rPr sz="1600" spc="-30" dirty="0">
                <a:latin typeface="TT Commons Light" panose="02000506030000020003" pitchFamily="50" charset="0"/>
                <a:cs typeface="Carlito"/>
              </a:rPr>
              <a:t> </a:t>
            </a:r>
            <a:r>
              <a:rPr sz="1600" spc="15" dirty="0">
                <a:latin typeface="TT Commons Light" panose="02000506030000020003" pitchFamily="50" charset="0"/>
                <a:cs typeface="Carlito"/>
              </a:rPr>
              <a:t>least</a:t>
            </a:r>
            <a:r>
              <a:rPr sz="1600" spc="-35" dirty="0">
                <a:latin typeface="TT Commons Light" panose="02000506030000020003" pitchFamily="50" charset="0"/>
                <a:cs typeface="Carlito"/>
              </a:rPr>
              <a:t> </a:t>
            </a:r>
            <a:r>
              <a:rPr sz="1600" spc="5" dirty="0">
                <a:latin typeface="TT Commons Light" panose="02000506030000020003" pitchFamily="50" charset="0"/>
                <a:cs typeface="Carlito"/>
              </a:rPr>
              <a:t>three</a:t>
            </a:r>
            <a:r>
              <a:rPr sz="1600" spc="-65" dirty="0">
                <a:latin typeface="TT Commons Light" panose="02000506030000020003" pitchFamily="50" charset="0"/>
                <a:cs typeface="Carlito"/>
              </a:rPr>
              <a:t> </a:t>
            </a:r>
            <a:r>
              <a:rPr sz="1600" spc="15" dirty="0">
                <a:latin typeface="TT Commons Light" panose="02000506030000020003" pitchFamily="50" charset="0"/>
                <a:cs typeface="Carlito"/>
              </a:rPr>
              <a:t>times</a:t>
            </a:r>
            <a:r>
              <a:rPr sz="1600" spc="-100" dirty="0">
                <a:latin typeface="TT Commons Light" panose="02000506030000020003" pitchFamily="50" charset="0"/>
                <a:cs typeface="Carlito"/>
              </a:rPr>
              <a:t> </a:t>
            </a:r>
            <a:r>
              <a:rPr sz="1600" spc="10" dirty="0">
                <a:latin typeface="TT Commons Light" panose="02000506030000020003" pitchFamily="50" charset="0"/>
                <a:cs typeface="Carlito"/>
              </a:rPr>
              <a:t>daily</a:t>
            </a:r>
            <a:r>
              <a:rPr sz="1600" spc="-85" dirty="0">
                <a:latin typeface="TT Commons Light" panose="02000506030000020003" pitchFamily="50" charset="0"/>
                <a:cs typeface="Carlito"/>
              </a:rPr>
              <a:t> </a:t>
            </a:r>
            <a:r>
              <a:rPr sz="1600" spc="10" dirty="0">
                <a:latin typeface="TT Commons Light" panose="02000506030000020003" pitchFamily="50" charset="0"/>
                <a:cs typeface="Carlito"/>
              </a:rPr>
              <a:t>with</a:t>
            </a:r>
            <a:r>
              <a:rPr sz="1600" spc="-20" dirty="0">
                <a:latin typeface="TT Commons Light" panose="02000506030000020003" pitchFamily="50" charset="0"/>
                <a:cs typeface="Carlito"/>
              </a:rPr>
              <a:t> </a:t>
            </a:r>
            <a:r>
              <a:rPr sz="1600" spc="15" dirty="0">
                <a:latin typeface="TT Commons Light" panose="02000506030000020003" pitchFamily="50" charset="0"/>
                <a:cs typeface="Carlito"/>
              </a:rPr>
              <a:t>light</a:t>
            </a:r>
            <a:r>
              <a:rPr sz="1600" spc="-105" dirty="0">
                <a:latin typeface="TT Commons Light" panose="02000506030000020003" pitchFamily="50" charset="0"/>
                <a:cs typeface="Carlito"/>
              </a:rPr>
              <a:t> </a:t>
            </a:r>
            <a:r>
              <a:rPr sz="1600" dirty="0">
                <a:latin typeface="TT Commons Light" panose="02000506030000020003" pitchFamily="50" charset="0"/>
                <a:cs typeface="Carlito"/>
              </a:rPr>
              <a:t>pressure</a:t>
            </a:r>
            <a:r>
              <a:rPr sz="1600" spc="-60" dirty="0">
                <a:latin typeface="TT Commons Light" panose="02000506030000020003" pitchFamily="50" charset="0"/>
                <a:cs typeface="Carlito"/>
              </a:rPr>
              <a:t> </a:t>
            </a:r>
            <a:r>
              <a:rPr sz="1600" dirty="0">
                <a:latin typeface="TT Commons Light" panose="02000506030000020003" pitchFamily="50" charset="0"/>
                <a:cs typeface="Carlito"/>
              </a:rPr>
              <a:t>on</a:t>
            </a:r>
            <a:r>
              <a:rPr sz="1600" spc="-20" dirty="0">
                <a:latin typeface="TT Commons Light" panose="02000506030000020003" pitchFamily="50" charset="0"/>
                <a:cs typeface="Carlito"/>
              </a:rPr>
              <a:t> </a:t>
            </a:r>
            <a:r>
              <a:rPr sz="1600" spc="-10" dirty="0">
                <a:latin typeface="TT Commons Light" panose="02000506030000020003" pitchFamily="50" charset="0"/>
                <a:cs typeface="Carlito"/>
              </a:rPr>
              <a:t>dark </a:t>
            </a:r>
            <a:r>
              <a:rPr sz="1600" dirty="0">
                <a:latin typeface="TT Commons Light" panose="02000506030000020003" pitchFamily="50" charset="0"/>
                <a:cs typeface="Carlito"/>
              </a:rPr>
              <a:t>spots</a:t>
            </a:r>
            <a:r>
              <a:rPr sz="1600" spc="-15" dirty="0">
                <a:latin typeface="TT Commons Light" panose="02000506030000020003" pitchFamily="50" charset="0"/>
                <a:cs typeface="Carlito"/>
              </a:rPr>
              <a:t> </a:t>
            </a:r>
            <a:r>
              <a:rPr sz="1600" spc="-5" dirty="0">
                <a:latin typeface="TT Commons Light" panose="02000506030000020003" pitchFamily="50" charset="0"/>
                <a:cs typeface="Carlito"/>
              </a:rPr>
              <a:t>and</a:t>
            </a:r>
            <a:r>
              <a:rPr sz="1600" spc="70" dirty="0">
                <a:latin typeface="TT Commons Light" panose="02000506030000020003" pitchFamily="50" charset="0"/>
                <a:cs typeface="Carlito"/>
              </a:rPr>
              <a:t> </a:t>
            </a:r>
            <a:r>
              <a:rPr sz="1600" spc="25" dirty="0">
                <a:latin typeface="TT Commons Light" panose="02000506030000020003" pitchFamily="50" charset="0"/>
                <a:cs typeface="Carlito"/>
              </a:rPr>
              <a:t>theiredges.</a:t>
            </a:r>
            <a:endParaRPr sz="1600" dirty="0">
              <a:latin typeface="TT Commons Light" panose="02000506030000020003" pitchFamily="50" charset="0"/>
              <a:cs typeface="Carlito"/>
            </a:endParaRPr>
          </a:p>
          <a:p>
            <a:pPr marL="12700">
              <a:lnSpc>
                <a:spcPct val="100000"/>
              </a:lnSpc>
            </a:pPr>
            <a:r>
              <a:rPr sz="1600" b="1" spc="-10" dirty="0">
                <a:latin typeface="TT Commons Light" panose="02000506030000020003" pitchFamily="50" charset="0"/>
                <a:cs typeface="Carlito"/>
              </a:rPr>
              <a:t>SKIN TYPE</a:t>
            </a:r>
            <a:r>
              <a:rPr sz="1600" spc="-10" dirty="0">
                <a:latin typeface="TT Commons Light" panose="02000506030000020003" pitchFamily="50" charset="0"/>
                <a:cs typeface="Carlito"/>
              </a:rPr>
              <a:t>:</a:t>
            </a:r>
            <a:r>
              <a:rPr sz="1600" spc="105" dirty="0">
                <a:latin typeface="TT Commons Light" panose="02000506030000020003" pitchFamily="50" charset="0"/>
                <a:cs typeface="Carlito"/>
              </a:rPr>
              <a:t> </a:t>
            </a:r>
            <a:r>
              <a:rPr sz="1600" spc="20" dirty="0">
                <a:latin typeface="TT Commons Light" panose="02000506030000020003" pitchFamily="50" charset="0"/>
                <a:cs typeface="Carlito"/>
              </a:rPr>
              <a:t>All</a:t>
            </a:r>
            <a:endParaRPr sz="1600" dirty="0">
              <a:latin typeface="TT Commons Light" panose="02000506030000020003" pitchFamily="50" charset="0"/>
              <a:cs typeface="Carlito"/>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52" y="1992610"/>
            <a:ext cx="771349" cy="251561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9308"/>
            <a:ext cx="6192688" cy="4401205"/>
          </a:xfrm>
          <a:prstGeom prst="rect">
            <a:avLst/>
          </a:prstGeom>
          <a:noFill/>
        </p:spPr>
        <p:txBody>
          <a:bodyPr wrap="square" rtlCol="0">
            <a:spAutoFit/>
          </a:bodyPr>
          <a:lstStyle/>
          <a:p>
            <a:r>
              <a:rPr lang="en-US" sz="1400" b="1" dirty="0">
                <a:latin typeface="TT Commons Light" panose="02000506030000020003" pitchFamily="50" charset="0"/>
              </a:rPr>
              <a:t>DEPIGMENTING BODY MILK 250 ML</a:t>
            </a:r>
          </a:p>
          <a:p>
            <a:pPr marL="342900" indent="-342900" algn="just"/>
            <a:endParaRPr lang="es-ES" sz="1400" dirty="0">
              <a:latin typeface="TT Commons Light" panose="02000506030000020003" pitchFamily="50" charset="0"/>
            </a:endParaRPr>
          </a:p>
          <a:p>
            <a:r>
              <a:rPr lang="en-US" sz="1400" b="1" dirty="0">
                <a:latin typeface="TT Commons Light" panose="02000506030000020003" pitchFamily="50" charset="0"/>
              </a:rPr>
              <a:t>INDICATION:</a:t>
            </a:r>
          </a:p>
          <a:p>
            <a:r>
              <a:rPr lang="en-US" sz="1400" dirty="0">
                <a:latin typeface="TT Commons Light" panose="02000506030000020003" pitchFamily="50" charset="0"/>
              </a:rPr>
              <a:t>Skins that show pigmentation irregularities.</a:t>
            </a:r>
          </a:p>
          <a:p>
            <a:pPr marL="342900" indent="-342900" algn="just"/>
            <a:endParaRPr lang="es-ES" sz="1400" dirty="0">
              <a:latin typeface="TT Commons Light" panose="02000506030000020003" pitchFamily="50" charset="0"/>
            </a:endParaRPr>
          </a:p>
          <a:p>
            <a:r>
              <a:rPr lang="en-US" sz="1400" b="1" dirty="0">
                <a:latin typeface="TT Commons Light" panose="02000506030000020003" pitchFamily="50" charset="0"/>
              </a:rPr>
              <a:t>ACTION:</a:t>
            </a:r>
          </a:p>
          <a:p>
            <a:r>
              <a:rPr lang="en-US" sz="1400" dirty="0">
                <a:latin typeface="TT Commons Light" panose="02000506030000020003" pitchFamily="50" charset="0"/>
                <a:ea typeface="Tahoma" pitchFamily="34" charset="0"/>
                <a:cs typeface="Tahoma" pitchFamily="34" charset="0"/>
              </a:rPr>
              <a:t>Body milk with a lightening, moisturizing and antioxidant action, with a light texture and fast absorption. Its formula is based on the effective active ingredient AXOLIGHT that acts on the mechanisms of the blemish through an innovative double inhibition of the melanin synthesis process.</a:t>
            </a:r>
          </a:p>
          <a:p>
            <a:pPr marL="342900" indent="-342900" algn="just"/>
            <a:endParaRPr lang="es-ES" sz="1400" dirty="0">
              <a:latin typeface="TT Commons Light" panose="02000506030000020003" pitchFamily="50" charset="0"/>
            </a:endParaRPr>
          </a:p>
          <a:p>
            <a:r>
              <a:rPr lang="en-US" sz="1400" b="1" dirty="0">
                <a:latin typeface="TT Commons Light" panose="02000506030000020003" pitchFamily="50" charset="0"/>
                <a:ea typeface="Tahoma" pitchFamily="34" charset="0"/>
                <a:cs typeface="Tahoma" pitchFamily="34" charset="0"/>
              </a:rPr>
              <a:t>INGREDIENTS : </a:t>
            </a:r>
            <a:r>
              <a:rPr lang="en-US" sz="1400" dirty="0">
                <a:latin typeface="TT Commons Light" panose="02000506030000020003" pitchFamily="50" charset="0"/>
                <a:ea typeface="Tahoma" pitchFamily="34" charset="0"/>
                <a:cs typeface="Tahoma" pitchFamily="34" charset="0"/>
              </a:rPr>
              <a:t>Hydrolyzed Wheat Flour, Lactic Acid, Glycerin, Sodium PCA, Vitamin E, </a:t>
            </a:r>
            <a:r>
              <a:rPr lang="en-US" sz="1400" dirty="0" err="1">
                <a:latin typeface="TT Commons Light" panose="02000506030000020003" pitchFamily="50" charset="0"/>
                <a:ea typeface="Tahoma" pitchFamily="34" charset="0"/>
                <a:cs typeface="Tahoma" pitchFamily="34" charset="0"/>
              </a:rPr>
              <a:t>Polypoidum</a:t>
            </a:r>
            <a:r>
              <a:rPr lang="en-US" sz="1400" dirty="0">
                <a:latin typeface="TT Commons Light" panose="02000506030000020003" pitchFamily="50" charset="0"/>
                <a:ea typeface="Tahoma" pitchFamily="34" charset="0"/>
                <a:cs typeface="Tahoma" pitchFamily="34" charset="0"/>
              </a:rPr>
              <a:t> </a:t>
            </a:r>
            <a:r>
              <a:rPr lang="en-US" sz="1400" dirty="0" err="1">
                <a:latin typeface="TT Commons Light" panose="02000506030000020003" pitchFamily="50" charset="0"/>
                <a:ea typeface="Tahoma" pitchFamily="34" charset="0"/>
                <a:cs typeface="Tahoma" pitchFamily="34" charset="0"/>
              </a:rPr>
              <a:t>leucotomos</a:t>
            </a:r>
            <a:r>
              <a:rPr lang="en-US" sz="1400" dirty="0">
                <a:latin typeface="TT Commons Light" panose="02000506030000020003" pitchFamily="50" charset="0"/>
                <a:ea typeface="Tahoma" pitchFamily="34" charset="0"/>
                <a:cs typeface="Tahoma" pitchFamily="34" charset="0"/>
              </a:rPr>
              <a:t> extract</a:t>
            </a:r>
          </a:p>
          <a:p>
            <a:pPr marL="342900" indent="-342900" algn="just"/>
            <a:endParaRPr lang="es-ES" sz="1400" b="1" dirty="0">
              <a:latin typeface="TT Commons Light" panose="02000506030000020003" pitchFamily="50" charset="0"/>
            </a:endParaRPr>
          </a:p>
          <a:p>
            <a:r>
              <a:rPr lang="en-US" sz="1400" b="1" dirty="0">
                <a:latin typeface="TT Commons Light" panose="02000506030000020003" pitchFamily="50" charset="0"/>
                <a:ea typeface="Tahoma" pitchFamily="34" charset="0"/>
                <a:cs typeface="Tahoma" pitchFamily="34" charset="0"/>
              </a:rPr>
              <a:t>HOW TO USE:</a:t>
            </a:r>
          </a:p>
          <a:p>
            <a:r>
              <a:rPr lang="en-US" sz="1400" dirty="0">
                <a:latin typeface="TT Commons Light" panose="02000506030000020003" pitchFamily="50" charset="0"/>
                <a:ea typeface="Tahoma" pitchFamily="34" charset="0"/>
                <a:cs typeface="Tahoma" pitchFamily="34" charset="0"/>
              </a:rPr>
              <a:t>Day and night: Apply twice a day all over the body with a gentle massage until completely absorbed.</a:t>
            </a:r>
          </a:p>
          <a:p>
            <a:pPr marL="342900" indent="-342900" algn="just"/>
            <a:endParaRPr lang="es-ES" sz="1400" dirty="0">
              <a:latin typeface="TT Commons Light" panose="02000506030000020003" pitchFamily="50" charset="0"/>
            </a:endParaRPr>
          </a:p>
          <a:p>
            <a:r>
              <a:rPr lang="en-US" sz="1400" b="1" dirty="0">
                <a:latin typeface="TT Commons Light" panose="02000506030000020003" pitchFamily="50" charset="0"/>
                <a:ea typeface="Tahoma" pitchFamily="34" charset="0"/>
                <a:cs typeface="Tahoma" pitchFamily="34" charset="0"/>
              </a:rPr>
              <a:t>SKIN TYPE: </a:t>
            </a:r>
            <a:r>
              <a:rPr lang="en-US" sz="1400" dirty="0">
                <a:latin typeface="TT Commons Light" panose="02000506030000020003" pitchFamily="50" charset="0"/>
                <a:ea typeface="Tahoma" pitchFamily="34" charset="0"/>
                <a:cs typeface="Tahoma" pitchFamily="34" charset="0"/>
              </a:rPr>
              <a:t>All</a:t>
            </a:r>
          </a:p>
          <a:p>
            <a:pPr marL="342900" indent="-342900" algn="just"/>
            <a:endParaRPr lang="es-ES" sz="1400" b="1" dirty="0">
              <a:latin typeface="TT Commons Light" panose="02000506030000020003" pitchFamily="50" charset="0"/>
            </a:endParaRPr>
          </a:p>
        </p:txBody>
      </p:sp>
      <p:sp>
        <p:nvSpPr>
          <p:cNvPr id="17" name="Título 8"/>
          <p:cNvSpPr>
            <a:spLocks noGrp="1"/>
          </p:cNvSpPr>
          <p:nvPr>
            <p:ph type="title"/>
          </p:nvPr>
        </p:nvSpPr>
        <p:spPr>
          <a:xfrm>
            <a:off x="698501" y="399665"/>
            <a:ext cx="4057521" cy="424732"/>
          </a:xfrm>
        </p:spPr>
        <p:txBody>
          <a:bodyPr/>
          <a:lstStyle/>
          <a:p>
            <a:r>
              <a:rPr lang="es-ES" sz="2400" spc="300" dirty="0" err="1"/>
              <a:t>Despigmen</a:t>
            </a:r>
            <a:r>
              <a:rPr lang="es-ES" sz="2400" spc="300" dirty="0"/>
              <a:t> p3 </a:t>
            </a:r>
            <a:r>
              <a:rPr lang="es-ES" sz="2400" spc="300" dirty="0" err="1"/>
              <a:t>whitening</a:t>
            </a:r>
            <a:r>
              <a:rPr lang="es-ES" sz="2400" spc="300" dirty="0"/>
              <a:t> </a:t>
            </a:r>
            <a:r>
              <a:rPr lang="es-ES" sz="2400" spc="300" dirty="0" err="1"/>
              <a:t>milk</a:t>
            </a:r>
            <a:endParaRPr lang="es-ES" sz="2400" spc="300" dirty="0"/>
          </a:p>
        </p:txBody>
      </p:sp>
      <p:pic>
        <p:nvPicPr>
          <p:cNvPr id="5" name="Imagen 4">
            <a:extLst>
              <a:ext uri="{FF2B5EF4-FFF2-40B4-BE49-F238E27FC236}">
                <a16:creationId xmlns:a16="http://schemas.microsoft.com/office/drawing/2014/main" id="{94D03323-2ABF-6F61-052A-64D99A9A1665}"/>
              </a:ext>
            </a:extLst>
          </p:cNvPr>
          <p:cNvPicPr>
            <a:picLocks noChangeAspect="1"/>
          </p:cNvPicPr>
          <p:nvPr/>
        </p:nvPicPr>
        <p:blipFill>
          <a:blip r:embed="rId2"/>
          <a:stretch>
            <a:fillRect/>
          </a:stretch>
        </p:blipFill>
        <p:spPr>
          <a:xfrm>
            <a:off x="812800" y="1132239"/>
            <a:ext cx="1233078" cy="4018908"/>
          </a:xfrm>
          <a:prstGeom prst="rect">
            <a:avLst/>
          </a:prstGeom>
        </p:spPr>
      </p:pic>
    </p:spTree>
    <p:extLst>
      <p:ext uri="{BB962C8B-B14F-4D97-AF65-F5344CB8AC3E}">
        <p14:creationId xmlns:p14="http://schemas.microsoft.com/office/powerpoint/2010/main" val="31455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2196224" y="3289549"/>
            <a:ext cx="5927841" cy="738215"/>
          </a:xfrm>
          <a:prstGeom prst="rect">
            <a:avLst/>
          </a:prstGeom>
          <a:noFill/>
        </p:spPr>
        <p:txBody>
          <a:bodyPr wrap="none" rtlCol="0">
            <a:spAutoFit/>
          </a:bodyPr>
          <a:lstStyle/>
          <a:p>
            <a:pPr algn="ctr">
              <a:lnSpc>
                <a:spcPct val="150000"/>
              </a:lnSpc>
            </a:pPr>
            <a:r>
              <a:rPr lang="es-ES" sz="2798" b="1" dirty="0">
                <a:latin typeface="Gotham Rounded Book"/>
                <a:cs typeface="Gotham Book" pitchFamily="50" charset="0"/>
              </a:rPr>
              <a:t>PROFESSIONAL PROGRAMME</a:t>
            </a:r>
          </a:p>
        </p:txBody>
      </p:sp>
      <p:pic>
        <p:nvPicPr>
          <p:cNvPr id="5" name="Imagen 4"/>
          <p:cNvPicPr>
            <a:picLocks noChangeAspect="1"/>
          </p:cNvPicPr>
          <p:nvPr/>
        </p:nvPicPr>
        <p:blipFill>
          <a:blip r:embed="rId3"/>
          <a:stretch>
            <a:fillRect/>
          </a:stretch>
        </p:blipFill>
        <p:spPr>
          <a:xfrm>
            <a:off x="3999880" y="374952"/>
            <a:ext cx="1944216" cy="1917944"/>
          </a:xfrm>
          <a:prstGeom prst="rect">
            <a:avLst/>
          </a:prstGeom>
        </p:spPr>
      </p:pic>
    </p:spTree>
    <p:extLst>
      <p:ext uri="{BB962C8B-B14F-4D97-AF65-F5344CB8AC3E}">
        <p14:creationId xmlns:p14="http://schemas.microsoft.com/office/powerpoint/2010/main" val="229842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400354"/>
            <a:ext cx="4948342" cy="424603"/>
          </a:xfrm>
        </p:spPr>
        <p:txBody>
          <a:bodyPr/>
          <a:lstStyle/>
          <a:p>
            <a:r>
              <a:rPr lang="es-ES" sz="2399" spc="300" dirty="0"/>
              <a:t>DESPIGMEN P3 ANTIATACHES PROGRAM</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101" y="977701"/>
            <a:ext cx="6498292" cy="3095207"/>
          </a:xfrm>
          <a:prstGeom prst="rect">
            <a:avLst/>
          </a:prstGeom>
        </p:spPr>
      </p:pic>
      <p:sp>
        <p:nvSpPr>
          <p:cNvPr id="2" name="Rectángulo 1"/>
          <p:cNvSpPr/>
          <p:nvPr/>
        </p:nvSpPr>
        <p:spPr>
          <a:xfrm>
            <a:off x="699718" y="4225652"/>
            <a:ext cx="8124698" cy="830997"/>
          </a:xfrm>
          <a:prstGeom prst="rect">
            <a:avLst/>
          </a:prstGeom>
        </p:spPr>
        <p:txBody>
          <a:bodyPr wrap="square">
            <a:spAutoFit/>
          </a:bodyPr>
          <a:lstStyle/>
          <a:p>
            <a:pPr algn="just"/>
            <a:r>
              <a:rPr lang="en-US" sz="1600" dirty="0">
                <a:latin typeface="TT Commons Light" panose="02000506030000020003" pitchFamily="50" charset="0"/>
              </a:rPr>
              <a:t>A unique and innovative new professional treatment designed to effectively treat skin pigmentation irregularities, offering a complete and advanced solution for a more even and radiant complexion. Includes four powerful products formulated with selected ingredients of the highest quality. </a:t>
            </a:r>
          </a:p>
        </p:txBody>
      </p:sp>
    </p:spTree>
    <p:extLst>
      <p:ext uri="{BB962C8B-B14F-4D97-AF65-F5344CB8AC3E}">
        <p14:creationId xmlns:p14="http://schemas.microsoft.com/office/powerpoint/2010/main" val="3514966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99665"/>
            <a:ext cx="2591094" cy="424732"/>
          </a:xfrm>
        </p:spPr>
        <p:txBody>
          <a:bodyPr/>
          <a:lstStyle/>
          <a:p>
            <a:r>
              <a:rPr lang="es-ES" sz="2400" spc="300" dirty="0"/>
              <a:t>COMPLEX ACTIVATE</a:t>
            </a:r>
          </a:p>
        </p:txBody>
      </p:sp>
      <p:sp>
        <p:nvSpPr>
          <p:cNvPr id="5" name="Rectángulo 4">
            <a:extLst>
              <a:ext uri="{FF2B5EF4-FFF2-40B4-BE49-F238E27FC236}">
                <a16:creationId xmlns:a16="http://schemas.microsoft.com/office/drawing/2014/main" id="{A297FD03-BC01-4A80-9886-5F59A936CDA1}"/>
              </a:ext>
            </a:extLst>
          </p:cNvPr>
          <p:cNvSpPr/>
          <p:nvPr/>
        </p:nvSpPr>
        <p:spPr>
          <a:xfrm>
            <a:off x="3567832" y="1235903"/>
            <a:ext cx="5343132" cy="4031873"/>
          </a:xfrm>
          <a:prstGeom prst="rect">
            <a:avLst/>
          </a:prstGeom>
        </p:spPr>
        <p:txBody>
          <a:bodyPr wrap="square">
            <a:spAutoFit/>
          </a:bodyPr>
          <a:lstStyle/>
          <a:p>
            <a:pPr algn="just"/>
            <a:r>
              <a:rPr lang="es-ES" sz="1600" b="1" dirty="0">
                <a:latin typeface="TT Commons Light" panose="02000506030000020003" pitchFamily="50" charset="0"/>
              </a:rPr>
              <a:t>DESCRIPTION</a:t>
            </a:r>
          </a:p>
          <a:p>
            <a:pPr algn="just"/>
            <a:r>
              <a:rPr lang="es-ES" sz="1600" dirty="0">
                <a:latin typeface="TT Commons Light" panose="02000506030000020003" pitchFamily="50" charset="0"/>
              </a:rPr>
              <a:t>Base </a:t>
            </a:r>
            <a:r>
              <a:rPr lang="es-ES" sz="1600" dirty="0" err="1">
                <a:latin typeface="TT Commons Light" panose="02000506030000020003" pitchFamily="50" charset="0"/>
              </a:rPr>
              <a:t>lotion</a:t>
            </a:r>
            <a:r>
              <a:rPr lang="es-ES" sz="1600" dirty="0">
                <a:latin typeface="TT Commons Light" panose="02000506030000020003" pitchFamily="50" charset="0"/>
              </a:rPr>
              <a:t> </a:t>
            </a:r>
            <a:r>
              <a:rPr lang="es-ES" sz="1600" dirty="0" err="1">
                <a:latin typeface="TT Commons Light" panose="02000506030000020003" pitchFamily="50" charset="0"/>
              </a:rPr>
              <a:t>with</a:t>
            </a:r>
            <a:r>
              <a:rPr lang="es-ES" sz="1600" dirty="0">
                <a:latin typeface="TT Commons Light" panose="02000506030000020003" pitchFamily="50" charset="0"/>
              </a:rPr>
              <a:t> </a:t>
            </a:r>
            <a:r>
              <a:rPr lang="es-ES" sz="1600" dirty="0" err="1">
                <a:latin typeface="TT Commons Light" panose="02000506030000020003" pitchFamily="50" charset="0"/>
              </a:rPr>
              <a:t>liposomed</a:t>
            </a:r>
            <a:r>
              <a:rPr lang="es-ES" sz="1600" dirty="0">
                <a:latin typeface="TT Commons Light" panose="02000506030000020003" pitchFamily="50" charset="0"/>
              </a:rPr>
              <a:t> </a:t>
            </a:r>
            <a:r>
              <a:rPr lang="es-ES" sz="1600" dirty="0" err="1">
                <a:latin typeface="TT Commons Light" panose="02000506030000020003" pitchFamily="50" charset="0"/>
              </a:rPr>
              <a:t>ascorbic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vitamin</a:t>
            </a:r>
            <a:r>
              <a:rPr lang="es-ES" sz="1600" dirty="0">
                <a:latin typeface="TT Commons Light" panose="02000506030000020003" pitchFamily="50" charset="0"/>
              </a:rPr>
              <a:t> C) </a:t>
            </a:r>
            <a:r>
              <a:rPr lang="es-ES" sz="1600" dirty="0" err="1">
                <a:latin typeface="TT Commons Light" panose="02000506030000020003" pitchFamily="50" charset="0"/>
              </a:rPr>
              <a:t>that</a:t>
            </a:r>
            <a:r>
              <a:rPr lang="es-ES" sz="1600" dirty="0">
                <a:latin typeface="TT Commons Light" panose="02000506030000020003" pitchFamily="50" charset="0"/>
              </a:rPr>
              <a:t> </a:t>
            </a:r>
            <a:r>
              <a:rPr lang="es-ES" sz="1600" dirty="0" err="1">
                <a:latin typeface="TT Commons Light" panose="02000506030000020003" pitchFamily="50" charset="0"/>
              </a:rPr>
              <a:t>fights</a:t>
            </a:r>
            <a:r>
              <a:rPr lang="es-ES" sz="1600" dirty="0">
                <a:latin typeface="TT Commons Light" panose="02000506030000020003" pitchFamily="50" charset="0"/>
              </a:rPr>
              <a:t> </a:t>
            </a:r>
            <a:r>
              <a:rPr lang="es-ES" sz="1600" dirty="0" err="1">
                <a:latin typeface="TT Commons Light" panose="02000506030000020003" pitchFamily="50" charset="0"/>
              </a:rPr>
              <a:t>blemishes</a:t>
            </a:r>
            <a:r>
              <a:rPr lang="es-ES" sz="1600" dirty="0">
                <a:latin typeface="TT Commons Light" panose="02000506030000020003" pitchFamily="50" charset="0"/>
              </a:rPr>
              <a:t> and </a:t>
            </a:r>
            <a:r>
              <a:rPr lang="es-ES" sz="1600" dirty="0" err="1">
                <a:latin typeface="TT Commons Light" panose="02000506030000020003" pitchFamily="50" charset="0"/>
              </a:rPr>
              <a:t>promotes</a:t>
            </a:r>
            <a:r>
              <a:rPr lang="es-ES" sz="1600" dirty="0">
                <a:latin typeface="TT Commons Light" panose="02000506030000020003" pitchFamily="50" charset="0"/>
              </a:rPr>
              <a:t> skin </a:t>
            </a:r>
            <a:r>
              <a:rPr lang="es-ES" sz="1600" dirty="0" err="1">
                <a:latin typeface="TT Commons Light" panose="02000506030000020003" pitchFamily="50" charset="0"/>
              </a:rPr>
              <a:t>radiance</a:t>
            </a:r>
            <a:r>
              <a:rPr lang="es-ES" sz="1600" dirty="0">
                <a:latin typeface="TT Commons Light" panose="02000506030000020003" pitchFamily="50" charset="0"/>
              </a:rPr>
              <a:t>. </a:t>
            </a:r>
            <a:r>
              <a:rPr lang="es-ES" sz="1600" dirty="0" err="1">
                <a:latin typeface="TT Commons Light" panose="02000506030000020003" pitchFamily="50" charset="0"/>
              </a:rPr>
              <a:t>Pidolates</a:t>
            </a:r>
            <a:r>
              <a:rPr lang="es-ES" sz="1600" dirty="0">
                <a:latin typeface="TT Commons Light" panose="02000506030000020003" pitchFamily="50" charset="0"/>
              </a:rPr>
              <a:t> of trace </a:t>
            </a:r>
            <a:r>
              <a:rPr lang="es-ES" sz="1600" dirty="0" err="1">
                <a:latin typeface="TT Commons Light" panose="02000506030000020003" pitchFamily="50" charset="0"/>
              </a:rPr>
              <a:t>elements</a:t>
            </a:r>
            <a:r>
              <a:rPr lang="es-ES" sz="1600" dirty="0">
                <a:latin typeface="TT Commons Light" panose="02000506030000020003" pitchFamily="50" charset="0"/>
              </a:rPr>
              <a:t> and </a:t>
            </a:r>
            <a:r>
              <a:rPr lang="es-ES" sz="1600" dirty="0" err="1">
                <a:latin typeface="TT Commons Light" panose="02000506030000020003" pitchFamily="50" charset="0"/>
              </a:rPr>
              <a:t>minerals</a:t>
            </a:r>
            <a:r>
              <a:rPr lang="es-ES" sz="1600" dirty="0">
                <a:latin typeface="TT Commons Light" panose="02000506030000020003" pitchFamily="50" charset="0"/>
              </a:rPr>
              <a:t> (Zn, Ca, Mg) </a:t>
            </a:r>
            <a:r>
              <a:rPr lang="es-ES" sz="1600" dirty="0" err="1">
                <a:latin typeface="TT Commons Light" panose="02000506030000020003" pitchFamily="50" charset="0"/>
              </a:rPr>
              <a:t>keep</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skin </a:t>
            </a:r>
            <a:r>
              <a:rPr lang="es-ES" sz="1600" dirty="0" err="1">
                <a:latin typeface="TT Commons Light" panose="02000506030000020003" pitchFamily="50" charset="0"/>
              </a:rPr>
              <a:t>balanced</a:t>
            </a:r>
            <a:r>
              <a:rPr lang="es-ES" sz="1600" dirty="0">
                <a:latin typeface="TT Commons Light" panose="02000506030000020003" pitchFamily="50" charset="0"/>
              </a:rPr>
              <a:t> and </a:t>
            </a:r>
            <a:r>
              <a:rPr lang="es-ES" sz="1600" dirty="0" err="1">
                <a:latin typeface="TT Commons Light" panose="02000506030000020003" pitchFamily="50" charset="0"/>
              </a:rPr>
              <a:t>moisturised</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formula </a:t>
            </a:r>
            <a:r>
              <a:rPr lang="es-ES" sz="1600" dirty="0" err="1">
                <a:latin typeface="TT Commons Light" panose="02000506030000020003" pitchFamily="50" charset="0"/>
              </a:rPr>
              <a:t>is</a:t>
            </a:r>
            <a:r>
              <a:rPr lang="es-ES" sz="1600" dirty="0">
                <a:latin typeface="TT Commons Light" panose="02000506030000020003" pitchFamily="50" charset="0"/>
              </a:rPr>
              <a:t> </a:t>
            </a:r>
            <a:r>
              <a:rPr lang="es-ES" sz="1600" dirty="0" err="1">
                <a:latin typeface="TT Commons Light" panose="02000506030000020003" pitchFamily="50" charset="0"/>
              </a:rPr>
              <a:t>complemented</a:t>
            </a:r>
            <a:r>
              <a:rPr lang="es-ES" sz="1600" dirty="0">
                <a:latin typeface="TT Commons Light" panose="02000506030000020003" pitchFamily="50" charset="0"/>
              </a:rPr>
              <a:t> </a:t>
            </a:r>
            <a:r>
              <a:rPr lang="es-ES" sz="1600" dirty="0" err="1">
                <a:latin typeface="TT Commons Light" panose="02000506030000020003" pitchFamily="50" charset="0"/>
              </a:rPr>
              <a:t>with</a:t>
            </a:r>
            <a:r>
              <a:rPr lang="es-ES" sz="1600" dirty="0">
                <a:latin typeface="TT Commons Light" panose="02000506030000020003" pitchFamily="50" charset="0"/>
              </a:rPr>
              <a:t> </a:t>
            </a:r>
            <a:r>
              <a:rPr lang="es-ES" sz="1600" dirty="0" err="1">
                <a:latin typeface="TT Commons Light" panose="02000506030000020003" pitchFamily="50" charset="0"/>
              </a:rPr>
              <a:t>liposomal</a:t>
            </a:r>
            <a:r>
              <a:rPr lang="es-ES" sz="1600" dirty="0">
                <a:latin typeface="TT Commons Light" panose="02000506030000020003" pitchFamily="50" charset="0"/>
              </a:rPr>
              <a:t> </a:t>
            </a:r>
            <a:r>
              <a:rPr lang="es-ES" sz="1600" dirty="0" err="1">
                <a:latin typeface="TT Commons Light" panose="02000506030000020003" pitchFamily="50" charset="0"/>
              </a:rPr>
              <a:t>ferulic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which</a:t>
            </a:r>
            <a:r>
              <a:rPr lang="es-ES" sz="1600" dirty="0">
                <a:latin typeface="TT Commons Light" panose="02000506030000020003" pitchFamily="50" charset="0"/>
              </a:rPr>
              <a:t> </a:t>
            </a:r>
            <a:r>
              <a:rPr lang="es-ES" sz="1600" dirty="0" err="1">
                <a:latin typeface="TT Commons Light" panose="02000506030000020003" pitchFamily="50" charset="0"/>
              </a:rPr>
              <a:t>provides</a:t>
            </a:r>
            <a:r>
              <a:rPr lang="es-ES" sz="1600" dirty="0">
                <a:latin typeface="TT Commons Light" panose="02000506030000020003" pitchFamily="50" charset="0"/>
              </a:rPr>
              <a:t> </a:t>
            </a:r>
            <a:r>
              <a:rPr lang="es-ES" sz="1600" dirty="0" err="1">
                <a:latin typeface="TT Commons Light" panose="02000506030000020003" pitchFamily="50" charset="0"/>
              </a:rPr>
              <a:t>synergistic</a:t>
            </a:r>
            <a:r>
              <a:rPr lang="es-ES" sz="1600" dirty="0">
                <a:latin typeface="TT Commons Light" panose="02000506030000020003" pitchFamily="50" charset="0"/>
              </a:rPr>
              <a:t> </a:t>
            </a:r>
            <a:r>
              <a:rPr lang="es-ES" sz="1600" dirty="0" err="1">
                <a:latin typeface="TT Commons Light" panose="02000506030000020003" pitchFamily="50" charset="0"/>
              </a:rPr>
              <a:t>antioxidant</a:t>
            </a:r>
            <a:r>
              <a:rPr lang="es-ES" sz="1600" dirty="0">
                <a:latin typeface="TT Commons Light" panose="02000506030000020003" pitchFamily="50" charset="0"/>
              </a:rPr>
              <a:t> </a:t>
            </a:r>
            <a:r>
              <a:rPr lang="es-ES" sz="1600" dirty="0" err="1">
                <a:latin typeface="TT Commons Light" panose="02000506030000020003" pitchFamily="50" charset="0"/>
              </a:rPr>
              <a:t>power</a:t>
            </a:r>
            <a:r>
              <a:rPr lang="es-ES" sz="1600" dirty="0">
                <a:latin typeface="TT Commons Light" panose="02000506030000020003" pitchFamily="50" charset="0"/>
              </a:rPr>
              <a:t> to </a:t>
            </a:r>
            <a:r>
              <a:rPr lang="es-ES" sz="1600" dirty="0" err="1">
                <a:latin typeface="TT Commons Light" panose="02000506030000020003" pitchFamily="50" charset="0"/>
              </a:rPr>
              <a:t>ascorbic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INGREDIENTS</a:t>
            </a:r>
            <a:r>
              <a:rPr lang="es-ES" sz="1600" dirty="0">
                <a:latin typeface="TT Commons Light" panose="02000506030000020003" pitchFamily="50" charset="0"/>
              </a:rPr>
              <a:t>: </a:t>
            </a:r>
            <a:r>
              <a:rPr lang="es-ES" sz="1600" dirty="0" err="1">
                <a:latin typeface="TT Commons Light" panose="02000506030000020003" pitchFamily="50" charset="0"/>
              </a:rPr>
              <a:t>Vitamin</a:t>
            </a:r>
            <a:r>
              <a:rPr lang="es-ES" sz="1600" dirty="0">
                <a:latin typeface="TT Commons Light" panose="02000506030000020003" pitchFamily="50" charset="0"/>
              </a:rPr>
              <a:t> C, </a:t>
            </a:r>
            <a:r>
              <a:rPr lang="es-ES" sz="1600" dirty="0" err="1">
                <a:latin typeface="TT Commons Light" panose="02000506030000020003" pitchFamily="50" charset="0"/>
              </a:rPr>
              <a:t>Calcium</a:t>
            </a:r>
            <a:r>
              <a:rPr lang="es-ES" sz="1600" dirty="0">
                <a:latin typeface="TT Commons Light" panose="02000506030000020003" pitchFamily="50" charset="0"/>
              </a:rPr>
              <a:t>, </a:t>
            </a:r>
            <a:r>
              <a:rPr lang="es-ES" sz="1600" dirty="0" err="1">
                <a:latin typeface="TT Commons Light" panose="02000506030000020003" pitchFamily="50" charset="0"/>
              </a:rPr>
              <a:t>Magnesium</a:t>
            </a:r>
            <a:r>
              <a:rPr lang="es-ES" sz="1600" dirty="0">
                <a:latin typeface="TT Commons Light" panose="02000506030000020003" pitchFamily="50" charset="0"/>
              </a:rPr>
              <a:t>, Zinc and </a:t>
            </a:r>
            <a:r>
              <a:rPr lang="es-ES" sz="1600" dirty="0" err="1">
                <a:latin typeface="TT Commons Light" panose="02000506030000020003" pitchFamily="50" charset="0"/>
              </a:rPr>
              <a:t>Pyrrolidine</a:t>
            </a:r>
            <a:r>
              <a:rPr lang="es-ES" sz="1600" dirty="0">
                <a:latin typeface="TT Commons Light" panose="02000506030000020003" pitchFamily="50" charset="0"/>
              </a:rPr>
              <a:t> </a:t>
            </a:r>
            <a:r>
              <a:rPr lang="es-ES" sz="1600" dirty="0" err="1">
                <a:latin typeface="TT Commons Light" panose="02000506030000020003" pitchFamily="50" charset="0"/>
              </a:rPr>
              <a:t>Carboxylic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Ferulic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PRESENTATION</a:t>
            </a:r>
            <a:r>
              <a:rPr lang="es-ES" sz="1600" dirty="0">
                <a:latin typeface="TT Commons Light" panose="02000506030000020003" pitchFamily="50" charset="0"/>
              </a:rPr>
              <a:t>: 5 </a:t>
            </a:r>
            <a:r>
              <a:rPr lang="es-ES" sz="1600" dirty="0" err="1">
                <a:latin typeface="TT Commons Light" panose="02000506030000020003" pitchFamily="50" charset="0"/>
              </a:rPr>
              <a:t>vials</a:t>
            </a:r>
            <a:r>
              <a:rPr lang="es-ES" sz="1600" dirty="0">
                <a:latin typeface="TT Commons Light" panose="02000506030000020003" pitchFamily="50" charset="0"/>
              </a:rPr>
              <a:t> of 5 </a:t>
            </a:r>
            <a:r>
              <a:rPr lang="es-ES" sz="1600" dirty="0" err="1">
                <a:latin typeface="TT Commons Light" panose="02000506030000020003" pitchFamily="50" charset="0"/>
              </a:rPr>
              <a:t>mL</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INSTRUCTIONS FOR USE: </a:t>
            </a:r>
            <a:r>
              <a:rPr lang="es-ES" sz="1600" dirty="0" err="1">
                <a:latin typeface="TT Commons Light" panose="02000506030000020003" pitchFamily="50" charset="0"/>
              </a:rPr>
              <a:t>Apply</a:t>
            </a:r>
            <a:r>
              <a:rPr lang="es-ES" sz="1600" dirty="0">
                <a:latin typeface="TT Commons Light" panose="02000506030000020003" pitchFamily="50" charset="0"/>
              </a:rPr>
              <a:t> </a:t>
            </a:r>
            <a:r>
              <a:rPr lang="es-ES" sz="1600" dirty="0" err="1">
                <a:latin typeface="TT Commons Light" panose="02000506030000020003" pitchFamily="50" charset="0"/>
              </a:rPr>
              <a:t>one</a:t>
            </a:r>
            <a:r>
              <a:rPr lang="es-ES" sz="1600" dirty="0">
                <a:latin typeface="TT Commons Light" panose="02000506030000020003" pitchFamily="50" charset="0"/>
              </a:rPr>
              <a:t> vial in </a:t>
            </a:r>
            <a:r>
              <a:rPr lang="es-ES" sz="1600" dirty="0" err="1">
                <a:latin typeface="TT Commons Light" panose="02000506030000020003" pitchFamily="50" charset="0"/>
              </a:rPr>
              <a:t>each</a:t>
            </a:r>
            <a:r>
              <a:rPr lang="es-ES" sz="1600" dirty="0">
                <a:latin typeface="TT Commons Light" panose="02000506030000020003" pitchFamily="50" charset="0"/>
              </a:rPr>
              <a:t> </a:t>
            </a:r>
            <a:r>
              <a:rPr lang="es-ES" sz="1600" dirty="0" err="1">
                <a:latin typeface="TT Commons Light" panose="02000506030000020003" pitchFamily="50" charset="0"/>
              </a:rPr>
              <a:t>session</a:t>
            </a:r>
            <a:r>
              <a:rPr lang="es-ES" sz="1600" dirty="0">
                <a:latin typeface="TT Commons Light" panose="02000506030000020003" pitchFamily="50" charset="0"/>
              </a:rPr>
              <a:t> and </a:t>
            </a:r>
            <a:r>
              <a:rPr lang="es-ES" sz="1600" dirty="0" err="1">
                <a:latin typeface="TT Commons Light" panose="02000506030000020003" pitchFamily="50" charset="0"/>
              </a:rPr>
              <a:t>activate</a:t>
            </a:r>
            <a:r>
              <a:rPr lang="es-ES" sz="1600" dirty="0">
                <a:latin typeface="TT Commons Light" panose="02000506030000020003" pitchFamily="50" charset="0"/>
              </a:rPr>
              <a:t> </a:t>
            </a:r>
            <a:r>
              <a:rPr lang="es-ES" sz="1600" dirty="0" err="1">
                <a:latin typeface="TT Commons Light" panose="02000506030000020003" pitchFamily="50" charset="0"/>
              </a:rPr>
              <a:t>manually</a:t>
            </a:r>
            <a:r>
              <a:rPr lang="es-ES" sz="1600" dirty="0">
                <a:latin typeface="TT Commons Light" panose="02000506030000020003" pitchFamily="50" charset="0"/>
              </a:rPr>
              <a:t>, virtual </a:t>
            </a:r>
            <a:r>
              <a:rPr lang="es-ES" sz="1600" dirty="0" err="1">
                <a:latin typeface="TT Commons Light" panose="02000506030000020003" pitchFamily="50" charset="0"/>
              </a:rPr>
              <a:t>mesotherapy</a:t>
            </a:r>
            <a:r>
              <a:rPr lang="es-ES" sz="1600" dirty="0">
                <a:latin typeface="TT Commons Light" panose="02000506030000020003" pitchFamily="50" charset="0"/>
              </a:rPr>
              <a:t>, </a:t>
            </a:r>
            <a:r>
              <a:rPr lang="es-ES" sz="1600" dirty="0" err="1">
                <a:latin typeface="TT Commons Light" panose="02000506030000020003" pitchFamily="50" charset="0"/>
              </a:rPr>
              <a:t>radiofrequency</a:t>
            </a:r>
            <a:r>
              <a:rPr lang="es-ES" sz="1600" dirty="0">
                <a:latin typeface="TT Commons Light" panose="02000506030000020003" pitchFamily="50" charset="0"/>
              </a:rPr>
              <a:t> </a:t>
            </a:r>
            <a:r>
              <a:rPr lang="es-ES" sz="1600" dirty="0" err="1">
                <a:latin typeface="TT Commons Light" panose="02000506030000020003" pitchFamily="50" charset="0"/>
              </a:rPr>
              <a:t>or</a:t>
            </a:r>
            <a:r>
              <a:rPr lang="es-ES" sz="1600" dirty="0">
                <a:latin typeface="TT Commons Light" panose="02000506030000020003" pitchFamily="50" charset="0"/>
              </a:rPr>
              <a:t> </a:t>
            </a:r>
            <a:r>
              <a:rPr lang="es-ES" sz="1600" dirty="0" err="1">
                <a:latin typeface="TT Commons Light" panose="02000506030000020003" pitchFamily="50" charset="0"/>
              </a:rPr>
              <a:t>lonisation</a:t>
            </a:r>
            <a:r>
              <a:rPr lang="es-ES" sz="1600" dirty="0">
                <a:latin typeface="TT Commons Light" panose="02000506030000020003" pitchFamily="50" charset="0"/>
              </a:rPr>
              <a:t>.</a:t>
            </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81289" t="51102"/>
          <a:stretch/>
        </p:blipFill>
        <p:spPr>
          <a:xfrm>
            <a:off x="698500" y="1705372"/>
            <a:ext cx="2386058" cy="2970000"/>
          </a:xfrm>
          <a:prstGeom prst="rect">
            <a:avLst/>
          </a:prstGeom>
        </p:spPr>
      </p:pic>
    </p:spTree>
    <p:extLst>
      <p:ext uri="{BB962C8B-B14F-4D97-AF65-F5344CB8AC3E}">
        <p14:creationId xmlns:p14="http://schemas.microsoft.com/office/powerpoint/2010/main" val="3651064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400354"/>
            <a:ext cx="1972015" cy="424603"/>
          </a:xfrm>
        </p:spPr>
        <p:txBody>
          <a:bodyPr/>
          <a:lstStyle/>
          <a:p>
            <a:r>
              <a:rPr lang="es-ES" sz="2399" spc="300" dirty="0"/>
              <a:t>ACTION SERUM</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7"/>
            <a:ext cx="5343132" cy="3539430"/>
          </a:xfrm>
          <a:prstGeom prst="rect">
            <a:avLst/>
          </a:prstGeom>
        </p:spPr>
        <p:txBody>
          <a:bodyPr wrap="square">
            <a:spAutoFit/>
          </a:bodyPr>
          <a:lstStyle/>
          <a:p>
            <a:pPr algn="just"/>
            <a:r>
              <a:rPr lang="es-ES" sz="1600" b="1" dirty="0">
                <a:latin typeface="TT Commons Light" panose="02000506030000020003" pitchFamily="50" charset="0"/>
              </a:rPr>
              <a:t>DESCRIPTION</a:t>
            </a:r>
          </a:p>
          <a:p>
            <a:pPr algn="just"/>
            <a:r>
              <a:rPr lang="es-ES" sz="1600" dirty="0" err="1">
                <a:latin typeface="TT Commons Light" panose="02000506030000020003" pitchFamily="50" charset="0"/>
              </a:rPr>
              <a:t>Silky</a:t>
            </a:r>
            <a:r>
              <a:rPr lang="es-ES" sz="1600" dirty="0">
                <a:latin typeface="TT Commons Light" panose="02000506030000020003" pitchFamily="50" charset="0"/>
              </a:rPr>
              <a:t> </a:t>
            </a:r>
            <a:r>
              <a:rPr lang="es-ES" sz="1600" dirty="0" err="1">
                <a:latin typeface="TT Commons Light" panose="02000506030000020003" pitchFamily="50" charset="0"/>
              </a:rPr>
              <a:t>depigmenting</a:t>
            </a:r>
            <a:r>
              <a:rPr lang="es-ES" sz="1600" dirty="0">
                <a:latin typeface="TT Commons Light" panose="02000506030000020003" pitchFamily="50" charset="0"/>
              </a:rPr>
              <a:t> </a:t>
            </a:r>
            <a:r>
              <a:rPr lang="es-ES" sz="1600" dirty="0" err="1">
                <a:latin typeface="TT Commons Light" panose="02000506030000020003" pitchFamily="50" charset="0"/>
              </a:rPr>
              <a:t>serum</a:t>
            </a:r>
            <a:r>
              <a:rPr lang="es-ES" sz="1600" dirty="0">
                <a:latin typeface="TT Commons Light" panose="02000506030000020003" pitchFamily="50" charset="0"/>
              </a:rPr>
              <a:t> </a:t>
            </a:r>
            <a:r>
              <a:rPr lang="es-ES" sz="1600" dirty="0" err="1">
                <a:latin typeface="TT Commons Light" panose="02000506030000020003" pitchFamily="50" charset="0"/>
              </a:rPr>
              <a:t>formulated</a:t>
            </a:r>
            <a:r>
              <a:rPr lang="es-ES" sz="1600" dirty="0">
                <a:latin typeface="TT Commons Light" panose="02000506030000020003" pitchFamily="50" charset="0"/>
              </a:rPr>
              <a:t> </a:t>
            </a:r>
            <a:r>
              <a:rPr lang="es-ES" sz="1600" dirty="0" err="1">
                <a:latin typeface="TT Commons Light" panose="02000506030000020003" pitchFamily="50" charset="0"/>
              </a:rPr>
              <a:t>with</a:t>
            </a:r>
            <a:r>
              <a:rPr lang="es-ES" sz="1600" dirty="0">
                <a:latin typeface="TT Commons Light" panose="02000506030000020003" pitchFamily="50" charset="0"/>
              </a:rPr>
              <a:t> </a:t>
            </a:r>
            <a:r>
              <a:rPr lang="es-ES" sz="1600" dirty="0" err="1">
                <a:latin typeface="TT Commons Light" panose="02000506030000020003" pitchFamily="50" charset="0"/>
              </a:rPr>
              <a:t>tranexamic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and </a:t>
            </a:r>
            <a:r>
              <a:rPr lang="es-ES" sz="1600" dirty="0" err="1">
                <a:latin typeface="TT Commons Light" panose="02000506030000020003" pitchFamily="50" charset="0"/>
              </a:rPr>
              <a:t>liposomed</a:t>
            </a:r>
            <a:r>
              <a:rPr lang="es-ES" sz="1600" dirty="0">
                <a:latin typeface="TT Commons Light" panose="02000506030000020003" pitchFamily="50" charset="0"/>
              </a:rPr>
              <a:t> </a:t>
            </a:r>
            <a:r>
              <a:rPr lang="es-ES" sz="1600" dirty="0" err="1">
                <a:latin typeface="TT Commons Light" panose="02000506030000020003" pitchFamily="50" charset="0"/>
              </a:rPr>
              <a:t>alpha</a:t>
            </a:r>
            <a:r>
              <a:rPr lang="es-ES" sz="1600" dirty="0">
                <a:latin typeface="TT Commons Light" panose="02000506030000020003" pitchFamily="50" charset="0"/>
              </a:rPr>
              <a:t> </a:t>
            </a:r>
            <a:r>
              <a:rPr lang="es-ES" sz="1600" dirty="0" err="1">
                <a:latin typeface="TT Commons Light" panose="02000506030000020003" pitchFamily="50" charset="0"/>
              </a:rPr>
              <a:t>arbutin</a:t>
            </a:r>
            <a:r>
              <a:rPr lang="es-ES" sz="1600" dirty="0">
                <a:latin typeface="TT Commons Light" panose="02000506030000020003" pitchFamily="50" charset="0"/>
              </a:rPr>
              <a:t>. In </a:t>
            </a:r>
            <a:r>
              <a:rPr lang="es-ES" sz="1600" dirty="0" err="1">
                <a:latin typeface="TT Commons Light" panose="02000506030000020003" pitchFamily="50" charset="0"/>
              </a:rPr>
              <a:t>addition</a:t>
            </a:r>
            <a:r>
              <a:rPr lang="es-ES" sz="1600" dirty="0">
                <a:latin typeface="TT Commons Light" panose="02000506030000020003" pitchFamily="50" charset="0"/>
              </a:rPr>
              <a:t>,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extract</a:t>
            </a:r>
            <a:r>
              <a:rPr lang="es-ES" sz="1600" dirty="0">
                <a:latin typeface="TT Commons Light" panose="02000506030000020003" pitchFamily="50" charset="0"/>
              </a:rPr>
              <a:t> </a:t>
            </a:r>
            <a:r>
              <a:rPr lang="es-ES" sz="1600" dirty="0" err="1">
                <a:latin typeface="TT Commons Light" panose="02000506030000020003" pitchFamily="50" charset="0"/>
              </a:rPr>
              <a:t>acts</a:t>
            </a:r>
            <a:r>
              <a:rPr lang="es-ES" sz="1600" dirty="0">
                <a:latin typeface="TT Commons Light" panose="02000506030000020003" pitchFamily="50" charset="0"/>
              </a:rPr>
              <a:t> as </a:t>
            </a:r>
            <a:r>
              <a:rPr lang="es-ES" sz="1600" dirty="0" err="1">
                <a:latin typeface="TT Commons Light" panose="02000506030000020003" pitchFamily="50" charset="0"/>
              </a:rPr>
              <a:t>an</a:t>
            </a:r>
            <a:r>
              <a:rPr lang="es-ES" sz="1600" dirty="0">
                <a:latin typeface="TT Commons Light" panose="02000506030000020003" pitchFamily="50" charset="0"/>
              </a:rPr>
              <a:t> </a:t>
            </a:r>
            <a:r>
              <a:rPr lang="es-ES" sz="1600" dirty="0" err="1">
                <a:latin typeface="TT Commons Light" panose="02000506030000020003" pitchFamily="50" charset="0"/>
              </a:rPr>
              <a:t>antioxidant</a:t>
            </a:r>
            <a:r>
              <a:rPr lang="es-ES" sz="1600" dirty="0">
                <a:latin typeface="TT Commons Light" panose="02000506030000020003" pitchFamily="50" charset="0"/>
              </a:rPr>
              <a:t> </a:t>
            </a:r>
            <a:r>
              <a:rPr lang="es-ES" sz="1600" dirty="0" err="1">
                <a:latin typeface="TT Commons Light" panose="02000506030000020003" pitchFamily="50" charset="0"/>
              </a:rPr>
              <a:t>shield</a:t>
            </a:r>
            <a:r>
              <a:rPr lang="es-ES" sz="1600" dirty="0">
                <a:latin typeface="TT Commons Light" panose="02000506030000020003" pitchFamily="50" charset="0"/>
              </a:rPr>
              <a:t> and </a:t>
            </a: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provides</a:t>
            </a:r>
            <a:r>
              <a:rPr lang="es-ES" sz="1600" dirty="0">
                <a:latin typeface="TT Commons Light" panose="02000506030000020003" pitchFamily="50" charset="0"/>
              </a:rPr>
              <a:t> </a:t>
            </a:r>
            <a:r>
              <a:rPr lang="es-ES" sz="1600" dirty="0" err="1">
                <a:latin typeface="TT Commons Light" panose="02000506030000020003" pitchFamily="50" charset="0"/>
              </a:rPr>
              <a:t>deep</a:t>
            </a:r>
            <a:r>
              <a:rPr lang="es-ES" sz="1600" dirty="0">
                <a:latin typeface="TT Commons Light" panose="02000506030000020003" pitchFamily="50" charset="0"/>
              </a:rPr>
              <a:t> </a:t>
            </a:r>
            <a:r>
              <a:rPr lang="es-ES" sz="1600" dirty="0" err="1">
                <a:latin typeface="TT Commons Light" panose="02000506030000020003" pitchFamily="50" charset="0"/>
              </a:rPr>
              <a:t>hydration</a:t>
            </a:r>
            <a:r>
              <a:rPr lang="es-ES" sz="1600" dirty="0">
                <a:latin typeface="TT Commons Light" panose="02000506030000020003" pitchFamily="50" charset="0"/>
              </a:rPr>
              <a:t> to </a:t>
            </a:r>
            <a:r>
              <a:rPr lang="es-ES" sz="1600" dirty="0" err="1">
                <a:latin typeface="TT Commons Light" panose="02000506030000020003" pitchFamily="50" charset="0"/>
              </a:rPr>
              <a:t>the</a:t>
            </a:r>
            <a:r>
              <a:rPr lang="es-ES" sz="1600" dirty="0">
                <a:latin typeface="TT Commons Light" panose="02000506030000020003" pitchFamily="50" charset="0"/>
              </a:rPr>
              <a:t> epidermis, </a:t>
            </a:r>
            <a:r>
              <a:rPr lang="es-ES" sz="1600" dirty="0" err="1">
                <a:latin typeface="TT Commons Light" panose="02000506030000020003" pitchFamily="50" charset="0"/>
              </a:rPr>
              <a:t>resulting</a:t>
            </a:r>
            <a:r>
              <a:rPr lang="es-ES" sz="1600" dirty="0">
                <a:latin typeface="TT Commons Light" panose="02000506030000020003" pitchFamily="50" charset="0"/>
              </a:rPr>
              <a:t> in more </a:t>
            </a:r>
            <a:r>
              <a:rPr lang="es-ES" sz="1600" dirty="0" err="1">
                <a:latin typeface="TT Commons Light" panose="02000506030000020003" pitchFamily="50" charset="0"/>
              </a:rPr>
              <a:t>turgid</a:t>
            </a:r>
            <a:r>
              <a:rPr lang="es-ES" sz="1600" dirty="0">
                <a:latin typeface="TT Commons Light" panose="02000506030000020003" pitchFamily="50" charset="0"/>
              </a:rPr>
              <a:t> skin. </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INGREDIENTS</a:t>
            </a:r>
            <a:r>
              <a:rPr lang="es-ES" sz="1600" dirty="0">
                <a:latin typeface="TT Commons Light" panose="02000506030000020003" pitchFamily="50" charset="0"/>
              </a:rPr>
              <a:t>: </a:t>
            </a:r>
            <a:r>
              <a:rPr lang="es-ES" sz="1600" dirty="0" err="1">
                <a:latin typeface="TT Commons Light" panose="02000506030000020003" pitchFamily="50" charset="0"/>
              </a:rPr>
              <a:t>Tranexamic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Liposomed</a:t>
            </a:r>
            <a:r>
              <a:rPr lang="es-ES" sz="1600" dirty="0">
                <a:latin typeface="TT Commons Light" panose="02000506030000020003" pitchFamily="50" charset="0"/>
              </a:rPr>
              <a:t> </a:t>
            </a:r>
            <a:r>
              <a:rPr lang="es-ES" sz="1600" dirty="0" err="1">
                <a:latin typeface="TT Commons Light" panose="02000506030000020003" pitchFamily="50" charset="0"/>
              </a:rPr>
              <a:t>Alpha-Arbutin</a:t>
            </a:r>
            <a:r>
              <a:rPr lang="es-ES" sz="1600" dirty="0">
                <a:latin typeface="TT Commons Light" panose="02000506030000020003" pitchFamily="50" charset="0"/>
              </a:rPr>
              <a:t>, </a:t>
            </a:r>
            <a:r>
              <a:rPr lang="es-ES" sz="1600" dirty="0" err="1">
                <a:latin typeface="TT Commons Light" panose="02000506030000020003" pitchFamily="50" charset="0"/>
              </a:rPr>
              <a:t>Liposomed</a:t>
            </a:r>
            <a:r>
              <a:rPr lang="es-ES" sz="1600" dirty="0">
                <a:latin typeface="TT Commons Light" panose="02000506030000020003" pitchFamily="50" charset="0"/>
              </a:rPr>
              <a:t> </a:t>
            </a:r>
            <a:r>
              <a:rPr lang="es-ES" sz="1600" dirty="0" err="1">
                <a:latin typeface="TT Commons Light" panose="02000506030000020003" pitchFamily="50" charset="0"/>
              </a:rPr>
              <a:t>Ferulic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a:t>
            </a: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PRESENTATION</a:t>
            </a:r>
            <a:r>
              <a:rPr lang="es-ES" sz="1600" dirty="0">
                <a:latin typeface="TT Commons Light" panose="02000506030000020003" pitchFamily="50" charset="0"/>
              </a:rPr>
              <a:t>: </a:t>
            </a:r>
            <a:r>
              <a:rPr lang="es-ES" sz="1600" dirty="0" err="1">
                <a:latin typeface="TT Commons Light" panose="02000506030000020003" pitchFamily="50" charset="0"/>
              </a:rPr>
              <a:t>Airless</a:t>
            </a:r>
            <a:r>
              <a:rPr lang="es-ES" sz="1600" dirty="0">
                <a:latin typeface="TT Commons Light" panose="02000506030000020003" pitchFamily="50" charset="0"/>
              </a:rPr>
              <a:t> 30 </a:t>
            </a:r>
            <a:r>
              <a:rPr lang="es-ES" sz="1600" dirty="0" err="1">
                <a:latin typeface="TT Commons Light" panose="02000506030000020003" pitchFamily="50" charset="0"/>
              </a:rPr>
              <a:t>mL</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INSTRUCTIONS FOR USE</a:t>
            </a:r>
            <a:r>
              <a:rPr lang="es-ES" sz="1600" dirty="0">
                <a:latin typeface="TT Commons Light" panose="02000506030000020003" pitchFamily="50" charset="0"/>
              </a:rPr>
              <a:t>: </a:t>
            </a:r>
            <a:r>
              <a:rPr lang="es-ES" sz="1600" dirty="0" err="1">
                <a:latin typeface="TT Commons Light" panose="02000506030000020003" pitchFamily="50" charset="0"/>
              </a:rPr>
              <a:t>Apply</a:t>
            </a:r>
            <a:r>
              <a:rPr lang="es-ES" sz="1600" dirty="0">
                <a:latin typeface="TT Commons Light" panose="02000506030000020003" pitchFamily="50" charset="0"/>
              </a:rPr>
              <a:t> 20 pulses </a:t>
            </a:r>
            <a:r>
              <a:rPr lang="es-ES" sz="1600" dirty="0" err="1">
                <a:latin typeface="TT Commons Light" panose="02000506030000020003" pitchFamily="50" charset="0"/>
              </a:rPr>
              <a:t>all</a:t>
            </a:r>
            <a:r>
              <a:rPr lang="es-ES" sz="1600" dirty="0">
                <a:latin typeface="TT Commons Light" panose="02000506030000020003" pitchFamily="50" charset="0"/>
              </a:rPr>
              <a:t> </a:t>
            </a:r>
            <a:r>
              <a:rPr lang="es-ES" sz="1600" dirty="0" err="1">
                <a:latin typeface="TT Commons Light" panose="02000506030000020003" pitchFamily="50" charset="0"/>
              </a:rPr>
              <a:t>over</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face</a:t>
            </a:r>
            <a:r>
              <a:rPr lang="es-ES" sz="1600" dirty="0">
                <a:latin typeface="TT Commons Light" panose="02000506030000020003" pitchFamily="50" charset="0"/>
              </a:rPr>
              <a:t> and </a:t>
            </a:r>
            <a:r>
              <a:rPr lang="es-ES" sz="1600" dirty="0" err="1">
                <a:latin typeface="TT Commons Light" panose="02000506030000020003" pitchFamily="50" charset="0"/>
              </a:rPr>
              <a:t>massage</a:t>
            </a:r>
            <a:r>
              <a:rPr lang="es-ES" sz="1600" dirty="0">
                <a:latin typeface="TT Commons Light" panose="02000506030000020003" pitchFamily="50" charset="0"/>
              </a:rPr>
              <a:t> in, </a:t>
            </a:r>
            <a:r>
              <a:rPr lang="es-ES" sz="1600" dirty="0" err="1">
                <a:latin typeface="TT Commons Light" panose="02000506030000020003" pitchFamily="50" charset="0"/>
              </a:rPr>
              <a:t>especially</a:t>
            </a:r>
            <a:r>
              <a:rPr lang="es-ES" sz="1600" dirty="0">
                <a:latin typeface="TT Commons Light" panose="02000506030000020003" pitchFamily="50" charset="0"/>
              </a:rPr>
              <a:t> in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most</a:t>
            </a:r>
            <a:r>
              <a:rPr lang="es-ES" sz="1600" dirty="0">
                <a:latin typeface="TT Commons Light" panose="02000506030000020003" pitchFamily="50" charset="0"/>
              </a:rPr>
              <a:t> </a:t>
            </a:r>
            <a:r>
              <a:rPr lang="es-ES" sz="1600" dirty="0" err="1">
                <a:latin typeface="TT Commons Light" panose="02000506030000020003" pitchFamily="50" charset="0"/>
              </a:rPr>
              <a:t>pigmented</a:t>
            </a:r>
            <a:r>
              <a:rPr lang="es-ES" sz="1600" dirty="0">
                <a:latin typeface="TT Commons Light" panose="02000506030000020003" pitchFamily="50" charset="0"/>
              </a:rPr>
              <a:t> </a:t>
            </a:r>
            <a:r>
              <a:rPr lang="es-ES" sz="1600" dirty="0" err="1">
                <a:latin typeface="TT Commons Light" panose="02000506030000020003" pitchFamily="50" charset="0"/>
              </a:rPr>
              <a:t>areas</a:t>
            </a:r>
            <a:r>
              <a:rPr lang="es-ES" sz="1600" dirty="0">
                <a:latin typeface="TT Commons Light" panose="02000506030000020003" pitchFamily="50" charset="0"/>
              </a:rPr>
              <a:t>.</a:t>
            </a: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2121"/>
          <a:stretch/>
        </p:blipFill>
        <p:spPr>
          <a:xfrm>
            <a:off x="1258169" y="1076025"/>
            <a:ext cx="1413564" cy="4510116"/>
          </a:xfrm>
          <a:prstGeom prst="rect">
            <a:avLst/>
          </a:prstGeom>
        </p:spPr>
      </p:pic>
    </p:spTree>
    <p:extLst>
      <p:ext uri="{BB962C8B-B14F-4D97-AF65-F5344CB8AC3E}">
        <p14:creationId xmlns:p14="http://schemas.microsoft.com/office/powerpoint/2010/main" val="617648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400354"/>
            <a:ext cx="2303836" cy="424603"/>
          </a:xfrm>
        </p:spPr>
        <p:txBody>
          <a:bodyPr/>
          <a:lstStyle/>
          <a:p>
            <a:r>
              <a:rPr lang="es-ES" sz="2399" spc="300" dirty="0"/>
              <a:t>BRIGHT PROMASK</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8"/>
            <a:ext cx="5343132" cy="3293209"/>
          </a:xfrm>
          <a:prstGeom prst="rect">
            <a:avLst/>
          </a:prstGeom>
        </p:spPr>
        <p:txBody>
          <a:bodyPr wrap="square">
            <a:spAutoFit/>
          </a:bodyPr>
          <a:lstStyle/>
          <a:p>
            <a:pPr algn="just"/>
            <a:r>
              <a:rPr lang="en-US" sz="1600" b="1" dirty="0">
                <a:latin typeface="TT Commons Light" panose="02000506030000020003" pitchFamily="50" charset="0"/>
              </a:rPr>
              <a:t>DESCRIPTION</a:t>
            </a:r>
          </a:p>
          <a:p>
            <a:pPr algn="just"/>
            <a:r>
              <a:rPr lang="en-US" sz="1600" dirty="0">
                <a:latin typeface="TT Commons Light" panose="02000506030000020003" pitchFamily="50" charset="0"/>
              </a:rPr>
              <a:t>Depigmenting alginate mask that combines the gentle exfoliating action of diatomaceous earth with the lightening properties of </a:t>
            </a:r>
            <a:r>
              <a:rPr lang="en-US" sz="1600" dirty="0" err="1">
                <a:latin typeface="TT Commons Light" panose="02000506030000020003" pitchFamily="50" charset="0"/>
              </a:rPr>
              <a:t>liquorice</a:t>
            </a:r>
            <a:r>
              <a:rPr lang="en-US" sz="1600" dirty="0">
                <a:latin typeface="TT Commons Light" panose="02000506030000020003" pitchFamily="50" charset="0"/>
              </a:rPr>
              <a:t> extracts for velvety, even skin.</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INGREDIENTS</a:t>
            </a:r>
            <a:r>
              <a:rPr lang="en-US" sz="1600" dirty="0">
                <a:latin typeface="TT Commons Light" panose="02000506030000020003" pitchFamily="50" charset="0"/>
              </a:rPr>
              <a:t>: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a:latin typeface="TT Commons Light" panose="02000506030000020003" pitchFamily="50" charset="0"/>
              </a:rPr>
              <a:t>glabra</a:t>
            </a:r>
            <a:r>
              <a:rPr lang="en-US" sz="1600" dirty="0">
                <a:latin typeface="TT Commons Light" panose="02000506030000020003" pitchFamily="50" charset="0"/>
              </a:rPr>
              <a:t>, diatomaceous earth</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PRESENTATION</a:t>
            </a:r>
            <a:r>
              <a:rPr lang="en-US" sz="1600" dirty="0">
                <a:latin typeface="TT Commons Light" panose="02000506030000020003" pitchFamily="50" charset="0"/>
              </a:rPr>
              <a:t>: Sachet 5 </a:t>
            </a:r>
            <a:r>
              <a:rPr lang="en-US" sz="1600" dirty="0" err="1">
                <a:latin typeface="TT Commons Light" panose="02000506030000020003" pitchFamily="50" charset="0"/>
              </a:rPr>
              <a:t>uns</a:t>
            </a:r>
            <a:r>
              <a:rPr lang="en-US" sz="1600" dirty="0">
                <a:latin typeface="TT Commons Light" panose="02000506030000020003" pitchFamily="50" charset="0"/>
              </a:rPr>
              <a:t> x 30 gr</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INSTRUCTIONS FOR USE</a:t>
            </a:r>
            <a:r>
              <a:rPr lang="en-US" sz="1600" dirty="0">
                <a:latin typeface="TT Commons Light" panose="02000506030000020003" pitchFamily="50" charset="0"/>
              </a:rPr>
              <a:t>: Pour the contents of the sachet into a bowl and add 90 mL of water. Stir with a spatula to create a homogeneous paste and apply to the face. Remove after 15 minutes when the mask has set.</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94" y="1561356"/>
            <a:ext cx="2198660" cy="3219622"/>
          </a:xfrm>
          <a:prstGeom prst="rect">
            <a:avLst/>
          </a:prstGeom>
        </p:spPr>
      </p:pic>
    </p:spTree>
    <p:extLst>
      <p:ext uri="{BB962C8B-B14F-4D97-AF65-F5344CB8AC3E}">
        <p14:creationId xmlns:p14="http://schemas.microsoft.com/office/powerpoint/2010/main" val="1804214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400354"/>
            <a:ext cx="1761251" cy="424603"/>
          </a:xfrm>
        </p:spPr>
        <p:txBody>
          <a:bodyPr/>
          <a:lstStyle/>
          <a:p>
            <a:r>
              <a:rPr lang="es-ES" sz="2399" spc="300" dirty="0"/>
              <a:t>SPOT REPAIR</a:t>
            </a:r>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8"/>
            <a:ext cx="5343132" cy="3293209"/>
          </a:xfrm>
          <a:prstGeom prst="rect">
            <a:avLst/>
          </a:prstGeom>
        </p:spPr>
        <p:txBody>
          <a:bodyPr wrap="square">
            <a:spAutoFit/>
          </a:bodyPr>
          <a:lstStyle/>
          <a:p>
            <a:pPr algn="just"/>
            <a:r>
              <a:rPr lang="es-ES" sz="1600" b="1" dirty="0">
                <a:latin typeface="TT Commons Light" panose="02000506030000020003" pitchFamily="50" charset="0"/>
              </a:rPr>
              <a:t>DESCRIPTION</a:t>
            </a:r>
          </a:p>
          <a:p>
            <a:pPr algn="just"/>
            <a:r>
              <a:rPr lang="es-ES" sz="1600" dirty="0" err="1">
                <a:latin typeface="TT Commons Light" panose="02000506030000020003" pitchFamily="50" charset="0"/>
              </a:rPr>
              <a:t>Treatment</a:t>
            </a:r>
            <a:r>
              <a:rPr lang="es-ES" sz="1600" dirty="0">
                <a:latin typeface="TT Commons Light" panose="02000506030000020003" pitchFamily="50" charset="0"/>
              </a:rPr>
              <a:t> </a:t>
            </a:r>
            <a:r>
              <a:rPr lang="es-ES" sz="1600" dirty="0" err="1">
                <a:latin typeface="TT Commons Light" panose="02000506030000020003" pitchFamily="50" charset="0"/>
              </a:rPr>
              <a:t>finishing</a:t>
            </a:r>
            <a:r>
              <a:rPr lang="es-ES" sz="1600" dirty="0">
                <a:latin typeface="TT Commons Light" panose="02000506030000020003" pitchFamily="50" charset="0"/>
              </a:rPr>
              <a:t> </a:t>
            </a:r>
            <a:r>
              <a:rPr lang="es-ES" sz="1600" dirty="0" err="1">
                <a:latin typeface="TT Commons Light" panose="02000506030000020003" pitchFamily="50" charset="0"/>
              </a:rPr>
              <a:t>cream</a:t>
            </a:r>
            <a:r>
              <a:rPr lang="es-ES" sz="1600" dirty="0">
                <a:latin typeface="TT Commons Light" panose="02000506030000020003" pitchFamily="50" charset="0"/>
              </a:rPr>
              <a:t>, </a:t>
            </a:r>
            <a:r>
              <a:rPr lang="es-ES" sz="1600" dirty="0" err="1">
                <a:latin typeface="TT Commons Light" panose="02000506030000020003" pitchFamily="50" charset="0"/>
              </a:rPr>
              <a:t>which</a:t>
            </a:r>
            <a:r>
              <a:rPr lang="es-ES" sz="1600" dirty="0">
                <a:latin typeface="TT Commons Light" panose="02000506030000020003" pitchFamily="50" charset="0"/>
              </a:rPr>
              <a:t> </a:t>
            </a:r>
            <a:r>
              <a:rPr lang="es-ES" sz="1600" dirty="0" err="1">
                <a:latin typeface="TT Commons Light" panose="02000506030000020003" pitchFamily="50" charset="0"/>
              </a:rPr>
              <a:t>coordinates</a:t>
            </a:r>
            <a:r>
              <a:rPr lang="es-ES" sz="1600" dirty="0">
                <a:latin typeface="TT Commons Light" panose="02000506030000020003" pitchFamily="50" charset="0"/>
              </a:rPr>
              <a:t> </a:t>
            </a:r>
            <a:r>
              <a:rPr lang="es-ES" sz="1600" dirty="0" err="1">
                <a:latin typeface="TT Commons Light" panose="02000506030000020003" pitchFamily="50" charset="0"/>
              </a:rPr>
              <a:t>regenerating</a:t>
            </a:r>
            <a:r>
              <a:rPr lang="es-ES" sz="1600" dirty="0">
                <a:latin typeface="TT Commons Light" panose="02000506030000020003" pitchFamily="50" charset="0"/>
              </a:rPr>
              <a:t> </a:t>
            </a:r>
            <a:r>
              <a:rPr lang="es-ES" sz="1600" dirty="0" err="1">
                <a:latin typeface="TT Commons Light" panose="02000506030000020003" pitchFamily="50" charset="0"/>
              </a:rPr>
              <a:t>agents</a:t>
            </a:r>
            <a:r>
              <a:rPr lang="es-ES" sz="1600" dirty="0">
                <a:latin typeface="TT Commons Light" panose="02000506030000020003" pitchFamily="50" charset="0"/>
              </a:rPr>
              <a:t> (</a:t>
            </a:r>
            <a:r>
              <a:rPr lang="es-ES" sz="1600" dirty="0" err="1">
                <a:latin typeface="TT Commons Light" panose="02000506030000020003" pitchFamily="50" charset="0"/>
              </a:rPr>
              <a:t>retinol</a:t>
            </a:r>
            <a:r>
              <a:rPr lang="es-ES" sz="1600" dirty="0">
                <a:latin typeface="TT Commons Light" panose="02000506030000020003" pitchFamily="50" charset="0"/>
              </a:rPr>
              <a:t>,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extract</a:t>
            </a:r>
            <a:r>
              <a:rPr lang="es-ES" sz="1600" dirty="0">
                <a:latin typeface="TT Commons Light" panose="02000506030000020003" pitchFamily="50" charset="0"/>
              </a:rPr>
              <a:t>, </a:t>
            </a:r>
            <a:r>
              <a:rPr lang="es-ES" sz="1600" dirty="0" err="1">
                <a:latin typeface="TT Commons Light" panose="02000506030000020003" pitchFamily="50" charset="0"/>
              </a:rPr>
              <a:t>collagen</a:t>
            </a:r>
            <a:r>
              <a:rPr lang="es-ES" sz="1600" dirty="0">
                <a:latin typeface="TT Commons Light" panose="02000506030000020003" pitchFamily="50" charset="0"/>
              </a:rPr>
              <a:t>), </a:t>
            </a:r>
            <a:r>
              <a:rPr lang="es-ES" sz="1600" dirty="0" err="1">
                <a:latin typeface="TT Commons Light" panose="02000506030000020003" pitchFamily="50" charset="0"/>
              </a:rPr>
              <a:t>moisturising</a:t>
            </a:r>
            <a:r>
              <a:rPr lang="es-ES" sz="1600" dirty="0">
                <a:latin typeface="TT Commons Light" panose="02000506030000020003" pitchFamily="50" charset="0"/>
              </a:rPr>
              <a:t> </a:t>
            </a:r>
            <a:r>
              <a:rPr lang="es-ES" sz="1600" dirty="0" err="1">
                <a:latin typeface="TT Commons Light" panose="02000506030000020003" pitchFamily="50" charset="0"/>
              </a:rPr>
              <a:t>agents</a:t>
            </a:r>
            <a:r>
              <a:rPr lang="es-ES" sz="1600" dirty="0">
                <a:latin typeface="TT Commons Light" panose="02000506030000020003" pitchFamily="50" charset="0"/>
              </a:rPr>
              <a:t> (</a:t>
            </a:r>
            <a:r>
              <a:rPr lang="es-ES" sz="1600" dirty="0" err="1">
                <a:latin typeface="TT Commons Light" panose="02000506030000020003" pitchFamily="50" charset="0"/>
              </a:rPr>
              <a:t>hyaluronic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and </a:t>
            </a:r>
            <a:r>
              <a:rPr lang="es-ES" sz="1600" dirty="0" err="1">
                <a:latin typeface="TT Commons Light" panose="02000506030000020003" pitchFamily="50" charset="0"/>
              </a:rPr>
              <a:t>finally</a:t>
            </a:r>
            <a:r>
              <a:rPr lang="es-ES" sz="1600" dirty="0">
                <a:latin typeface="TT Commons Light" panose="02000506030000020003" pitchFamily="50" charset="0"/>
              </a:rPr>
              <a:t> </a:t>
            </a:r>
            <a:r>
              <a:rPr lang="es-ES" sz="1600" dirty="0" err="1">
                <a:latin typeface="TT Commons Light" panose="02000506030000020003" pitchFamily="50" charset="0"/>
              </a:rPr>
              <a:t>vitamin</a:t>
            </a:r>
            <a:r>
              <a:rPr lang="es-ES" sz="1600" dirty="0">
                <a:latin typeface="TT Commons Light" panose="02000506030000020003" pitchFamily="50" charset="0"/>
              </a:rPr>
              <a:t> B3 </a:t>
            </a:r>
            <a:r>
              <a:rPr lang="es-ES" sz="1600" dirty="0" err="1">
                <a:latin typeface="TT Commons Light" panose="02000506030000020003" pitchFamily="50" charset="0"/>
              </a:rPr>
              <a:t>which</a:t>
            </a:r>
            <a:r>
              <a:rPr lang="es-ES" sz="1600" dirty="0">
                <a:latin typeface="TT Commons Light" panose="02000506030000020003" pitchFamily="50" charset="0"/>
              </a:rPr>
              <a:t> </a:t>
            </a:r>
            <a:r>
              <a:rPr lang="es-ES" sz="1600" dirty="0" err="1">
                <a:latin typeface="TT Commons Light" panose="02000506030000020003" pitchFamily="50" charset="0"/>
              </a:rPr>
              <a:t>smoothes</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skin </a:t>
            </a:r>
            <a:r>
              <a:rPr lang="es-ES" sz="1600" dirty="0" err="1">
                <a:latin typeface="TT Commons Light" panose="02000506030000020003" pitchFamily="50" charset="0"/>
              </a:rPr>
              <a:t>tone</a:t>
            </a:r>
            <a:r>
              <a:rPr lang="es-ES" sz="1600" dirty="0">
                <a:latin typeface="TT Commons Light" panose="02000506030000020003" pitchFamily="50" charset="0"/>
              </a:rPr>
              <a:t> and </a:t>
            </a:r>
            <a:r>
              <a:rPr lang="es-ES" sz="1600" dirty="0" err="1">
                <a:latin typeface="TT Commons Light" panose="02000506030000020003" pitchFamily="50" charset="0"/>
              </a:rPr>
              <a:t>relaxes</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skin.</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INGREDIENTS</a:t>
            </a:r>
            <a:r>
              <a:rPr lang="es-ES" sz="1600" dirty="0">
                <a:latin typeface="TT Commons Light" panose="02000506030000020003" pitchFamily="50" charset="0"/>
              </a:rPr>
              <a:t>: </a:t>
            </a:r>
            <a:r>
              <a:rPr lang="es-ES" sz="1600" dirty="0" err="1">
                <a:latin typeface="TT Commons Light" panose="02000506030000020003" pitchFamily="50" charset="0"/>
              </a:rPr>
              <a:t>Niacinamide</a:t>
            </a:r>
            <a:r>
              <a:rPr lang="es-ES" sz="1600" dirty="0">
                <a:latin typeface="TT Commons Light" panose="02000506030000020003" pitchFamily="50" charset="0"/>
              </a:rPr>
              <a:t>, </a:t>
            </a:r>
            <a:r>
              <a:rPr lang="es-ES" sz="1600" dirty="0" err="1">
                <a:latin typeface="TT Commons Light" panose="02000506030000020003" pitchFamily="50" charset="0"/>
              </a:rPr>
              <a:t>Lactic</a:t>
            </a:r>
            <a:r>
              <a:rPr lang="es-ES" sz="1600" dirty="0">
                <a:latin typeface="TT Commons Light" panose="02000506030000020003" pitchFamily="50" charset="0"/>
              </a:rPr>
              <a:t> </a:t>
            </a:r>
            <a:r>
              <a:rPr lang="es-ES" sz="1600" dirty="0" err="1">
                <a:latin typeface="TT Commons Light" panose="02000506030000020003" pitchFamily="50" charset="0"/>
              </a:rPr>
              <a:t>Acid</a:t>
            </a:r>
            <a:r>
              <a:rPr lang="es-ES" sz="1600" dirty="0">
                <a:latin typeface="TT Commons Light" panose="02000506030000020003" pitchFamily="50" charset="0"/>
              </a:rPr>
              <a:t>, </a:t>
            </a:r>
            <a:r>
              <a:rPr lang="es-ES" sz="1600" dirty="0" err="1">
                <a:latin typeface="TT Commons Light" panose="02000506030000020003" pitchFamily="50" charset="0"/>
              </a:rPr>
              <a:t>Liposomed</a:t>
            </a:r>
            <a:r>
              <a:rPr lang="es-ES" sz="1600" dirty="0">
                <a:latin typeface="TT Commons Light" panose="02000506030000020003" pitchFamily="50" charset="0"/>
              </a:rPr>
              <a:t> </a:t>
            </a:r>
            <a:r>
              <a:rPr lang="es-ES" sz="1600" dirty="0" err="1">
                <a:latin typeface="TT Commons Light" panose="02000506030000020003" pitchFamily="50" charset="0"/>
              </a:rPr>
              <a:t>Vitamin</a:t>
            </a:r>
            <a:r>
              <a:rPr lang="es-ES" sz="1600" dirty="0">
                <a:latin typeface="TT Commons Light" panose="02000506030000020003" pitchFamily="50" charset="0"/>
              </a:rPr>
              <a:t> C, </a:t>
            </a:r>
            <a:r>
              <a:rPr lang="es-ES" sz="1600" dirty="0" err="1">
                <a:latin typeface="TT Commons Light" panose="02000506030000020003" pitchFamily="50" charset="0"/>
              </a:rPr>
              <a:t>Retinol</a:t>
            </a:r>
            <a:r>
              <a:rPr lang="es-ES" sz="1600" dirty="0">
                <a:latin typeface="TT Commons Light" panose="02000506030000020003" pitchFamily="50" charset="0"/>
              </a:rPr>
              <a:t>,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Soluble </a:t>
            </a:r>
            <a:r>
              <a:rPr lang="es-ES" sz="1600" dirty="0" err="1">
                <a:latin typeface="TT Commons Light" panose="02000506030000020003" pitchFamily="50" charset="0"/>
              </a:rPr>
              <a:t>Collagen</a:t>
            </a:r>
            <a:r>
              <a:rPr lang="es-ES" sz="1600" dirty="0">
                <a:latin typeface="TT Commons Light" panose="02000506030000020003" pitchFamily="50" charset="0"/>
              </a:rPr>
              <a:t>. </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PRESENTATION</a:t>
            </a:r>
            <a:r>
              <a:rPr lang="es-ES" sz="1600" dirty="0">
                <a:latin typeface="TT Commons Light" panose="02000506030000020003" pitchFamily="50" charset="0"/>
              </a:rPr>
              <a:t>: </a:t>
            </a:r>
            <a:r>
              <a:rPr lang="es-ES" sz="1600" dirty="0" err="1">
                <a:latin typeface="TT Commons Light" panose="02000506030000020003" pitchFamily="50" charset="0"/>
              </a:rPr>
              <a:t>Airless</a:t>
            </a:r>
            <a:r>
              <a:rPr lang="es-ES" sz="1600" dirty="0">
                <a:latin typeface="TT Commons Light" panose="02000506030000020003" pitchFamily="50" charset="0"/>
              </a:rPr>
              <a:t> 30 </a:t>
            </a:r>
            <a:r>
              <a:rPr lang="es-ES" sz="1600" dirty="0" err="1">
                <a:latin typeface="TT Commons Light" panose="02000506030000020003" pitchFamily="50" charset="0"/>
              </a:rPr>
              <a:t>mL</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INSTRUCTIONS FOR USE</a:t>
            </a:r>
            <a:r>
              <a:rPr lang="es-ES" sz="1600" dirty="0">
                <a:latin typeface="TT Commons Light" panose="02000506030000020003" pitchFamily="50" charset="0"/>
              </a:rPr>
              <a:t>: </a:t>
            </a:r>
            <a:r>
              <a:rPr lang="es-ES" sz="1600" dirty="0" err="1">
                <a:latin typeface="TT Commons Light" panose="02000506030000020003" pitchFamily="50" charset="0"/>
              </a:rPr>
              <a:t>Apply</a:t>
            </a:r>
            <a:r>
              <a:rPr lang="es-ES" sz="1600" dirty="0">
                <a:latin typeface="TT Commons Light" panose="02000506030000020003" pitchFamily="50" charset="0"/>
              </a:rPr>
              <a:t> 20 </a:t>
            </a:r>
            <a:r>
              <a:rPr lang="es-ES" sz="1600" dirty="0" err="1">
                <a:latin typeface="TT Commons Light" panose="02000506030000020003" pitchFamily="50" charset="0"/>
              </a:rPr>
              <a:t>pumps</a:t>
            </a:r>
            <a:r>
              <a:rPr lang="es-ES" sz="1600" dirty="0">
                <a:latin typeface="TT Commons Light" panose="02000506030000020003" pitchFamily="50" charset="0"/>
              </a:rPr>
              <a:t> </a:t>
            </a:r>
            <a:r>
              <a:rPr lang="es-ES" sz="1600" dirty="0" err="1">
                <a:latin typeface="TT Commons Light" panose="02000506030000020003" pitchFamily="50" charset="0"/>
              </a:rPr>
              <a:t>all</a:t>
            </a:r>
            <a:r>
              <a:rPr lang="es-ES" sz="1600" dirty="0">
                <a:latin typeface="TT Commons Light" panose="02000506030000020003" pitchFamily="50" charset="0"/>
              </a:rPr>
              <a:t> </a:t>
            </a:r>
            <a:r>
              <a:rPr lang="es-ES" sz="1600" dirty="0" err="1">
                <a:latin typeface="TT Commons Light" panose="02000506030000020003" pitchFamily="50" charset="0"/>
              </a:rPr>
              <a:t>over</a:t>
            </a:r>
            <a:r>
              <a:rPr lang="es-ES" sz="1600" dirty="0">
                <a:latin typeface="TT Commons Light" panose="02000506030000020003" pitchFamily="50" charset="0"/>
              </a:rPr>
              <a:t> </a:t>
            </a:r>
            <a:r>
              <a:rPr lang="es-ES" sz="1600" dirty="0" err="1">
                <a:latin typeface="TT Commons Light" panose="02000506030000020003" pitchFamily="50" charset="0"/>
              </a:rPr>
              <a:t>the</a:t>
            </a:r>
            <a:r>
              <a:rPr lang="es-ES" sz="1600" dirty="0">
                <a:latin typeface="TT Commons Light" panose="02000506030000020003" pitchFamily="50" charset="0"/>
              </a:rPr>
              <a:t> </a:t>
            </a:r>
            <a:r>
              <a:rPr lang="es-ES" sz="1600" dirty="0" err="1">
                <a:latin typeface="TT Commons Light" panose="02000506030000020003" pitchFamily="50" charset="0"/>
              </a:rPr>
              <a:t>face</a:t>
            </a:r>
            <a:r>
              <a:rPr lang="es-ES" sz="1600" dirty="0">
                <a:latin typeface="TT Commons Light" panose="02000506030000020003" pitchFamily="50" charset="0"/>
              </a:rPr>
              <a:t> and </a:t>
            </a:r>
            <a:r>
              <a:rPr lang="es-ES" sz="1600" dirty="0" err="1">
                <a:latin typeface="TT Commons Light" panose="02000506030000020003" pitchFamily="50" charset="0"/>
              </a:rPr>
              <a:t>massage</a:t>
            </a:r>
            <a:r>
              <a:rPr lang="es-ES" sz="1600" dirty="0">
                <a:latin typeface="TT Commons Light" panose="02000506030000020003" pitchFamily="50" charset="0"/>
              </a:rPr>
              <a:t> </a:t>
            </a:r>
            <a:r>
              <a:rPr lang="es-ES" sz="1600" dirty="0" err="1">
                <a:latin typeface="TT Commons Light" panose="02000506030000020003" pitchFamily="50" charset="0"/>
              </a:rPr>
              <a:t>until</a:t>
            </a:r>
            <a:r>
              <a:rPr lang="es-ES" sz="1600" dirty="0">
                <a:latin typeface="TT Commons Light" panose="02000506030000020003" pitchFamily="50" charset="0"/>
              </a:rPr>
              <a:t> </a:t>
            </a:r>
            <a:r>
              <a:rPr lang="es-ES" sz="1600" dirty="0" err="1">
                <a:latin typeface="TT Commons Light" panose="02000506030000020003" pitchFamily="50" charset="0"/>
              </a:rPr>
              <a:t>completely</a:t>
            </a:r>
            <a:r>
              <a:rPr lang="es-ES" sz="1600" dirty="0">
                <a:latin typeface="TT Commons Light" panose="02000506030000020003" pitchFamily="50" charset="0"/>
              </a:rPr>
              <a:t> absorbed as a final </a:t>
            </a:r>
            <a:r>
              <a:rPr lang="es-ES" sz="1600" dirty="0" err="1">
                <a:latin typeface="TT Commons Light" panose="02000506030000020003" pitchFamily="50" charset="0"/>
              </a:rPr>
              <a:t>step</a:t>
            </a:r>
            <a:r>
              <a:rPr lang="es-ES" sz="1600" dirty="0">
                <a:latin typeface="TT Commons Light" panose="02000506030000020003" pitchFamily="50" charset="0"/>
              </a:rPr>
              <a:t>.</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47880"/>
          <a:stretch/>
        </p:blipFill>
        <p:spPr>
          <a:xfrm>
            <a:off x="941672" y="985292"/>
            <a:ext cx="1538764" cy="4510116"/>
          </a:xfrm>
          <a:prstGeom prst="rect">
            <a:avLst/>
          </a:prstGeom>
        </p:spPr>
      </p:pic>
    </p:spTree>
    <p:extLst>
      <p:ext uri="{BB962C8B-B14F-4D97-AF65-F5344CB8AC3E}">
        <p14:creationId xmlns:p14="http://schemas.microsoft.com/office/powerpoint/2010/main" val="2828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625600" y="1040712"/>
            <a:ext cx="10515599" cy="781624"/>
          </a:xfrm>
          <a:prstGeom prst="rect">
            <a:avLst/>
          </a:prstGeom>
        </p:spPr>
        <p:txBody>
          <a:bodyPr vert="horz" wrap="square" lIns="0" tIns="12065" rIns="0" bIns="0" rtlCol="0">
            <a:spAutoFit/>
          </a:bodyPr>
          <a:lstStyle/>
          <a:p>
            <a:pPr marL="2261235" algn="just">
              <a:lnSpc>
                <a:spcPts val="1465"/>
              </a:lnSpc>
            </a:pPr>
            <a:r>
              <a:rPr lang="es-ES" sz="1600" spc="-25" dirty="0">
                <a:latin typeface="TT Commons" panose="02000506040000020004" pitchFamily="50" charset="0"/>
                <a:cs typeface="Carlito"/>
              </a:rPr>
              <a:t>T</a:t>
            </a:r>
            <a:r>
              <a:rPr sz="1600" spc="-25" dirty="0" err="1">
                <a:latin typeface="TT Commons" panose="02000506040000020004" pitchFamily="50" charset="0"/>
                <a:cs typeface="Carlito"/>
              </a:rPr>
              <a:t>yrosinase</a:t>
            </a:r>
            <a:r>
              <a:rPr sz="1600" spc="-25" dirty="0">
                <a:latin typeface="TT Commons" panose="02000506040000020004" pitchFamily="50" charset="0"/>
                <a:cs typeface="Carlito"/>
              </a:rPr>
              <a:t>  </a:t>
            </a:r>
            <a:r>
              <a:rPr sz="1600" spc="-10" dirty="0">
                <a:latin typeface="TT Commons" panose="02000506040000020004" pitchFamily="50" charset="0"/>
                <a:cs typeface="Carlito"/>
              </a:rPr>
              <a:t>has  </a:t>
            </a:r>
            <a:r>
              <a:rPr sz="1600" spc="-35" dirty="0">
                <a:latin typeface="TT Commons" panose="02000506040000020004" pitchFamily="50" charset="0"/>
                <a:cs typeface="Carlito"/>
              </a:rPr>
              <a:t>been  </a:t>
            </a:r>
            <a:r>
              <a:rPr sz="1600" spc="-25" dirty="0">
                <a:latin typeface="TT Commons" panose="02000506040000020004" pitchFamily="50" charset="0"/>
                <a:cs typeface="Carlito"/>
              </a:rPr>
              <a:t>shown  </a:t>
            </a:r>
            <a:r>
              <a:rPr sz="1600" spc="-10" dirty="0">
                <a:latin typeface="TT Commons" panose="02000506040000020004" pitchFamily="50" charset="0"/>
                <a:cs typeface="Carlito"/>
              </a:rPr>
              <a:t>to  </a:t>
            </a:r>
            <a:r>
              <a:rPr sz="1600" spc="-50" dirty="0">
                <a:latin typeface="TT Commons" panose="02000506040000020004" pitchFamily="50" charset="0"/>
                <a:cs typeface="Carlito"/>
              </a:rPr>
              <a:t>use  </a:t>
            </a:r>
            <a:r>
              <a:rPr sz="1600" spc="-5" dirty="0">
                <a:latin typeface="TT Commons" panose="02000506040000020004" pitchFamily="50" charset="0"/>
                <a:cs typeface="Carlito"/>
              </a:rPr>
              <a:t>both </a:t>
            </a:r>
            <a:r>
              <a:rPr sz="1600" spc="-20" dirty="0">
                <a:latin typeface="TT Commons" panose="02000506040000020004" pitchFamily="50" charset="0"/>
                <a:cs typeface="Carlito"/>
              </a:rPr>
              <a:t>the  </a:t>
            </a:r>
            <a:r>
              <a:rPr sz="1600" spc="-35" dirty="0">
                <a:latin typeface="TT Commons" panose="02000506040000020004" pitchFamily="50" charset="0"/>
                <a:cs typeface="Carlito"/>
              </a:rPr>
              <a:t>substrate  </a:t>
            </a:r>
            <a:r>
              <a:rPr sz="1600" spc="-10" dirty="0">
                <a:latin typeface="TT Commons" panose="02000506040000020004" pitchFamily="50" charset="0"/>
                <a:cs typeface="Carlito"/>
              </a:rPr>
              <a:t>and </a:t>
            </a:r>
            <a:r>
              <a:rPr sz="1600" spc="-20" dirty="0">
                <a:latin typeface="TT Commons" panose="02000506040000020004" pitchFamily="50" charset="0"/>
                <a:cs typeface="Carlito"/>
              </a:rPr>
              <a:t>divalent  </a:t>
            </a:r>
            <a:r>
              <a:rPr sz="1600" spc="-40" dirty="0">
                <a:latin typeface="TT Commons" panose="02000506040000020004" pitchFamily="50" charset="0"/>
                <a:cs typeface="Carlito"/>
              </a:rPr>
              <a:t>metal  </a:t>
            </a:r>
            <a:r>
              <a:rPr sz="1600" spc="-10" dirty="0">
                <a:latin typeface="TT Commons" panose="02000506040000020004" pitchFamily="50" charset="0"/>
                <a:cs typeface="Carlito"/>
              </a:rPr>
              <a:t>ions  </a:t>
            </a:r>
            <a:r>
              <a:rPr sz="1600" spc="-15" dirty="0">
                <a:latin typeface="TT Commons" panose="02000506040000020004" pitchFamily="50" charset="0"/>
                <a:cs typeface="Carlito"/>
              </a:rPr>
              <a:t>in </a:t>
            </a:r>
            <a:r>
              <a:rPr sz="1600" spc="-10" dirty="0">
                <a:latin typeface="TT Commons" panose="02000506040000020004" pitchFamily="50" charset="0"/>
                <a:cs typeface="Carlito"/>
              </a:rPr>
              <a:t>its </a:t>
            </a:r>
            <a:r>
              <a:rPr sz="1600" spc="-5" dirty="0">
                <a:latin typeface="TT Commons" panose="02000506040000020004" pitchFamily="50" charset="0"/>
                <a:cs typeface="Carlito"/>
              </a:rPr>
              <a:t> </a:t>
            </a:r>
            <a:r>
              <a:rPr sz="1600" spc="-20" dirty="0">
                <a:latin typeface="TT Commons" panose="02000506040000020004" pitchFamily="50" charset="0"/>
                <a:cs typeface="Carlito"/>
              </a:rPr>
              <a:t>catalytic</a:t>
            </a:r>
            <a:r>
              <a:rPr lang="es-ES" sz="1600" spc="-20" dirty="0">
                <a:latin typeface="TT Commons" panose="02000506040000020004" pitchFamily="50" charset="0"/>
                <a:cs typeface="Carlito"/>
              </a:rPr>
              <a:t> </a:t>
            </a:r>
            <a:r>
              <a:rPr sz="1600" spc="-25" dirty="0">
                <a:latin typeface="TT Commons" panose="02000506040000020004" pitchFamily="50" charset="0"/>
                <a:cs typeface="Carlito"/>
              </a:rPr>
              <a:t>activity. </a:t>
            </a:r>
            <a:r>
              <a:rPr sz="1600" spc="-15" dirty="0">
                <a:latin typeface="TT Commons" panose="02000506040000020004" pitchFamily="50" charset="0"/>
                <a:cs typeface="Carlito"/>
              </a:rPr>
              <a:t>The </a:t>
            </a:r>
            <a:r>
              <a:rPr sz="1600" spc="-25" dirty="0">
                <a:latin typeface="TT Commons" panose="02000506040000020004" pitchFamily="50" charset="0"/>
                <a:cs typeface="Carlito"/>
              </a:rPr>
              <a:t>processes </a:t>
            </a:r>
            <a:r>
              <a:rPr sz="1600" spc="-15" dirty="0">
                <a:latin typeface="TT Commons" panose="02000506040000020004" pitchFamily="50" charset="0"/>
                <a:cs typeface="Carlito"/>
              </a:rPr>
              <a:t>currently </a:t>
            </a:r>
            <a:r>
              <a:rPr sz="1600" spc="-20" dirty="0">
                <a:latin typeface="TT Commons" panose="02000506040000020004" pitchFamily="50" charset="0"/>
                <a:cs typeface="Carlito"/>
              </a:rPr>
              <a:t>used </a:t>
            </a:r>
            <a:r>
              <a:rPr sz="1600" spc="-10" dirty="0">
                <a:latin typeface="TT Commons" panose="02000506040000020004" pitchFamily="50" charset="0"/>
                <a:cs typeface="Carlito"/>
              </a:rPr>
              <a:t>to </a:t>
            </a:r>
            <a:r>
              <a:rPr sz="1600" spc="-30" dirty="0">
                <a:latin typeface="TT Commons" panose="02000506040000020004" pitchFamily="50" charset="0"/>
                <a:cs typeface="Carlito"/>
              </a:rPr>
              <a:t>inhibit </a:t>
            </a:r>
            <a:r>
              <a:rPr sz="1600" spc="-15" dirty="0">
                <a:latin typeface="TT Commons" panose="02000506040000020004" pitchFamily="50" charset="0"/>
                <a:cs typeface="Carlito"/>
              </a:rPr>
              <a:t>melanin </a:t>
            </a:r>
            <a:r>
              <a:rPr sz="1600" spc="-20" dirty="0">
                <a:latin typeface="TT Commons" panose="02000506040000020004" pitchFamily="50" charset="0"/>
                <a:cs typeface="Carlito"/>
              </a:rPr>
              <a:t>synthesis </a:t>
            </a:r>
            <a:r>
              <a:rPr sz="1600" spc="-10" dirty="0">
                <a:latin typeface="TT Commons" panose="02000506040000020004" pitchFamily="50" charset="0"/>
                <a:cs typeface="Carlito"/>
              </a:rPr>
              <a:t>to </a:t>
            </a:r>
            <a:r>
              <a:rPr sz="1600" spc="-20" dirty="0">
                <a:latin typeface="TT Commons" panose="02000506040000020004" pitchFamily="50" charset="0"/>
                <a:cs typeface="Carlito"/>
              </a:rPr>
              <a:t>lighten </a:t>
            </a:r>
            <a:r>
              <a:rPr sz="1600" spc="-15" dirty="0">
                <a:latin typeface="TT Commons" panose="02000506040000020004" pitchFamily="50" charset="0"/>
                <a:cs typeface="Carlito"/>
              </a:rPr>
              <a:t>skin </a:t>
            </a:r>
            <a:r>
              <a:rPr sz="1600" spc="-25" dirty="0">
                <a:latin typeface="TT Commons" panose="02000506040000020004" pitchFamily="50" charset="0"/>
                <a:cs typeface="Carlito"/>
              </a:rPr>
              <a:t>use  substances</a:t>
            </a:r>
            <a:r>
              <a:rPr sz="1600" spc="5" dirty="0">
                <a:latin typeface="TT Commons" panose="02000506040000020004" pitchFamily="50" charset="0"/>
                <a:cs typeface="Carlito"/>
              </a:rPr>
              <a:t> </a:t>
            </a:r>
            <a:r>
              <a:rPr sz="1600" spc="-10" dirty="0">
                <a:latin typeface="TT Commons" panose="02000506040000020004" pitchFamily="50" charset="0"/>
                <a:cs typeface="Carlito"/>
              </a:rPr>
              <a:t>that</a:t>
            </a:r>
            <a:r>
              <a:rPr sz="1600" dirty="0">
                <a:latin typeface="TT Commons" panose="02000506040000020004" pitchFamily="50" charset="0"/>
                <a:cs typeface="Carlito"/>
              </a:rPr>
              <a:t> </a:t>
            </a:r>
            <a:r>
              <a:rPr sz="1600" spc="-25" dirty="0">
                <a:latin typeface="TT Commons" panose="02000506040000020004" pitchFamily="50" charset="0"/>
                <a:cs typeface="Carlito"/>
              </a:rPr>
              <a:t>interact</a:t>
            </a:r>
            <a:r>
              <a:rPr sz="1600" spc="-10" dirty="0">
                <a:latin typeface="TT Commons" panose="02000506040000020004" pitchFamily="50" charset="0"/>
                <a:cs typeface="Carlito"/>
              </a:rPr>
              <a:t> </a:t>
            </a:r>
            <a:r>
              <a:rPr sz="1600" spc="-25" dirty="0">
                <a:latin typeface="TT Commons" panose="02000506040000020004" pitchFamily="50" charset="0"/>
                <a:cs typeface="Carlito"/>
              </a:rPr>
              <a:t>directly</a:t>
            </a:r>
            <a:r>
              <a:rPr sz="1600" spc="-85" dirty="0">
                <a:latin typeface="TT Commons" panose="02000506040000020004" pitchFamily="50" charset="0"/>
                <a:cs typeface="Carlito"/>
              </a:rPr>
              <a:t> </a:t>
            </a:r>
            <a:r>
              <a:rPr sz="1600" spc="-10" dirty="0">
                <a:latin typeface="TT Commons" panose="02000506040000020004" pitchFamily="50" charset="0"/>
                <a:cs typeface="Carlito"/>
              </a:rPr>
              <a:t>with</a:t>
            </a:r>
            <a:r>
              <a:rPr sz="1600" spc="-40" dirty="0">
                <a:latin typeface="TT Commons" panose="02000506040000020004" pitchFamily="50" charset="0"/>
                <a:cs typeface="Carlito"/>
              </a:rPr>
              <a:t> </a:t>
            </a:r>
            <a:r>
              <a:rPr sz="1600" spc="-20" dirty="0">
                <a:latin typeface="TT Commons" panose="02000506040000020004" pitchFamily="50" charset="0"/>
                <a:cs typeface="Carlito"/>
              </a:rPr>
              <a:t>tyrosinase,</a:t>
            </a:r>
            <a:r>
              <a:rPr sz="1600" spc="-110" dirty="0">
                <a:latin typeface="TT Commons" panose="02000506040000020004" pitchFamily="50" charset="0"/>
                <a:cs typeface="Carlito"/>
              </a:rPr>
              <a:t> </a:t>
            </a:r>
            <a:r>
              <a:rPr sz="1600" spc="10" dirty="0">
                <a:latin typeface="TT Commons" panose="02000506040000020004" pitchFamily="50" charset="0"/>
                <a:cs typeface="Carlito"/>
              </a:rPr>
              <a:t>or</a:t>
            </a:r>
            <a:r>
              <a:rPr sz="1600" spc="-20" dirty="0">
                <a:latin typeface="TT Commons" panose="02000506040000020004" pitchFamily="50" charset="0"/>
                <a:cs typeface="Carlito"/>
              </a:rPr>
              <a:t> </a:t>
            </a:r>
            <a:r>
              <a:rPr sz="1600" spc="-15" dirty="0">
                <a:latin typeface="TT Commons" panose="02000506040000020004" pitchFamily="50" charset="0"/>
                <a:cs typeface="Carlito"/>
              </a:rPr>
              <a:t>indirectly</a:t>
            </a:r>
            <a:r>
              <a:rPr sz="1600" spc="-105" dirty="0">
                <a:latin typeface="TT Commons" panose="02000506040000020004" pitchFamily="50" charset="0"/>
                <a:cs typeface="Carlito"/>
              </a:rPr>
              <a:t> </a:t>
            </a:r>
            <a:r>
              <a:rPr sz="1600" spc="-25" dirty="0">
                <a:latin typeface="TT Commons" panose="02000506040000020004" pitchFamily="50" charset="0"/>
                <a:cs typeface="Carlito"/>
              </a:rPr>
              <a:t>control</a:t>
            </a:r>
            <a:r>
              <a:rPr sz="1600" dirty="0">
                <a:latin typeface="TT Commons" panose="02000506040000020004" pitchFamily="50" charset="0"/>
                <a:cs typeface="Carlito"/>
              </a:rPr>
              <a:t> </a:t>
            </a:r>
            <a:r>
              <a:rPr sz="1600" spc="-10" dirty="0">
                <a:latin typeface="TT Commons" panose="02000506040000020004" pitchFamily="50" charset="0"/>
                <a:cs typeface="Carlito"/>
              </a:rPr>
              <a:t>its</a:t>
            </a:r>
            <a:r>
              <a:rPr sz="1600" spc="-85" dirty="0">
                <a:latin typeface="TT Commons" panose="02000506040000020004" pitchFamily="50" charset="0"/>
                <a:cs typeface="Carlito"/>
              </a:rPr>
              <a:t> </a:t>
            </a:r>
            <a:r>
              <a:rPr sz="1600" spc="-25" dirty="0">
                <a:latin typeface="TT Commons" panose="02000506040000020004" pitchFamily="50" charset="0"/>
                <a:cs typeface="Carlito"/>
              </a:rPr>
              <a:t>activity,</a:t>
            </a:r>
            <a:r>
              <a:rPr sz="1600" spc="-30" dirty="0">
                <a:latin typeface="TT Commons" panose="02000506040000020004" pitchFamily="50" charset="0"/>
                <a:cs typeface="Carlito"/>
              </a:rPr>
              <a:t> </a:t>
            </a:r>
            <a:r>
              <a:rPr sz="1600" spc="-10" dirty="0">
                <a:latin typeface="TT Commons" panose="02000506040000020004" pitchFamily="50" charset="0"/>
                <a:cs typeface="Carlito"/>
              </a:rPr>
              <a:t>for</a:t>
            </a:r>
            <a:r>
              <a:rPr sz="1600" spc="-100" dirty="0">
                <a:latin typeface="TT Commons" panose="02000506040000020004" pitchFamily="50" charset="0"/>
                <a:cs typeface="Carlito"/>
              </a:rPr>
              <a:t> </a:t>
            </a:r>
            <a:r>
              <a:rPr sz="1600" spc="-20" dirty="0">
                <a:latin typeface="TT Commons" panose="02000506040000020004" pitchFamily="50" charset="0"/>
                <a:cs typeface="Carlito"/>
              </a:rPr>
              <a:t>example,  </a:t>
            </a:r>
            <a:r>
              <a:rPr sz="1600" spc="-10" dirty="0">
                <a:latin typeface="TT Commons" panose="02000506040000020004" pitchFamily="50" charset="0"/>
                <a:cs typeface="Carlito"/>
              </a:rPr>
              <a:t>complicating</a:t>
            </a:r>
            <a:r>
              <a:rPr sz="1600" spc="-110" dirty="0">
                <a:latin typeface="TT Commons" panose="02000506040000020004" pitchFamily="50" charset="0"/>
                <a:cs typeface="Carlito"/>
              </a:rPr>
              <a:t> </a:t>
            </a:r>
            <a:r>
              <a:rPr sz="1600" spc="-20" dirty="0">
                <a:latin typeface="TT Commons" panose="02000506040000020004" pitchFamily="50" charset="0"/>
                <a:cs typeface="Carlito"/>
              </a:rPr>
              <a:t>the</a:t>
            </a:r>
            <a:r>
              <a:rPr sz="1600" spc="-80" dirty="0">
                <a:latin typeface="TT Commons" panose="02000506040000020004" pitchFamily="50" charset="0"/>
                <a:cs typeface="Carlito"/>
              </a:rPr>
              <a:t> </a:t>
            </a:r>
            <a:r>
              <a:rPr sz="1600" spc="-10" dirty="0">
                <a:latin typeface="TT Commons" panose="02000506040000020004" pitchFamily="50" charset="0"/>
                <a:cs typeface="Carlito"/>
              </a:rPr>
              <a:t>necessary</a:t>
            </a:r>
            <a:r>
              <a:rPr sz="1600" spc="-95" dirty="0">
                <a:latin typeface="TT Commons" panose="02000506040000020004" pitchFamily="50" charset="0"/>
                <a:cs typeface="Carlito"/>
              </a:rPr>
              <a:t> </a:t>
            </a:r>
            <a:r>
              <a:rPr sz="1600" spc="-10" dirty="0">
                <a:latin typeface="TT Commons" panose="02000506040000020004" pitchFamily="50" charset="0"/>
                <a:cs typeface="Carlito"/>
              </a:rPr>
              <a:t>metal</a:t>
            </a:r>
            <a:r>
              <a:rPr sz="1600" spc="-95" dirty="0">
                <a:latin typeface="TT Commons" panose="02000506040000020004" pitchFamily="50" charset="0"/>
                <a:cs typeface="Carlito"/>
              </a:rPr>
              <a:t> </a:t>
            </a:r>
            <a:r>
              <a:rPr sz="1600" spc="-10" dirty="0">
                <a:latin typeface="TT Commons" panose="02000506040000020004" pitchFamily="50" charset="0"/>
                <a:cs typeface="Carlito"/>
              </a:rPr>
              <a:t>ions</a:t>
            </a:r>
            <a:r>
              <a:rPr sz="1600" spc="-90" dirty="0">
                <a:latin typeface="TT Commons" panose="02000506040000020004" pitchFamily="50" charset="0"/>
                <a:cs typeface="Carlito"/>
              </a:rPr>
              <a:t> </a:t>
            </a:r>
            <a:r>
              <a:rPr sz="1600" spc="-15" dirty="0">
                <a:latin typeface="TT Commons" panose="02000506040000020004" pitchFamily="50" charset="0"/>
                <a:cs typeface="Carlito"/>
              </a:rPr>
              <a:t>(copper)</a:t>
            </a:r>
            <a:r>
              <a:rPr sz="1600" spc="-130" dirty="0">
                <a:latin typeface="TT Commons" panose="02000506040000020004" pitchFamily="50" charset="0"/>
                <a:cs typeface="Carlito"/>
              </a:rPr>
              <a:t> </a:t>
            </a:r>
            <a:r>
              <a:rPr sz="1600" spc="-10" dirty="0">
                <a:latin typeface="TT Commons" panose="02000506040000020004" pitchFamily="50" charset="0"/>
                <a:cs typeface="Carlito"/>
              </a:rPr>
              <a:t>such</a:t>
            </a:r>
            <a:r>
              <a:rPr sz="1600" spc="-125" dirty="0">
                <a:latin typeface="TT Commons" panose="02000506040000020004" pitchFamily="50" charset="0"/>
                <a:cs typeface="Carlito"/>
              </a:rPr>
              <a:t> </a:t>
            </a:r>
            <a:r>
              <a:rPr sz="1600" dirty="0">
                <a:latin typeface="TT Commons" panose="02000506040000020004" pitchFamily="50" charset="0"/>
                <a:cs typeface="Carlito"/>
              </a:rPr>
              <a:t>as,</a:t>
            </a:r>
            <a:r>
              <a:rPr sz="1600" spc="-130" dirty="0">
                <a:latin typeface="TT Commons" panose="02000506040000020004" pitchFamily="50" charset="0"/>
                <a:cs typeface="Carlito"/>
              </a:rPr>
              <a:t> </a:t>
            </a:r>
            <a:r>
              <a:rPr sz="1600" spc="20" dirty="0">
                <a:latin typeface="TT Commons" panose="02000506040000020004" pitchFamily="50" charset="0"/>
                <a:cs typeface="Carlito"/>
              </a:rPr>
              <a:t>for</a:t>
            </a:r>
            <a:r>
              <a:rPr sz="1600" spc="-105" dirty="0">
                <a:latin typeface="TT Commons" panose="02000506040000020004" pitchFamily="50" charset="0"/>
                <a:cs typeface="Carlito"/>
              </a:rPr>
              <a:t> </a:t>
            </a:r>
            <a:r>
              <a:rPr sz="1600" spc="-10" dirty="0">
                <a:latin typeface="TT Commons" panose="02000506040000020004" pitchFamily="50" charset="0"/>
                <a:cs typeface="Carlito"/>
              </a:rPr>
              <a:t>example,</a:t>
            </a:r>
            <a:r>
              <a:rPr sz="1600" spc="-120" dirty="0">
                <a:latin typeface="TT Commons" panose="02000506040000020004" pitchFamily="50" charset="0"/>
                <a:cs typeface="Carlito"/>
              </a:rPr>
              <a:t> </a:t>
            </a:r>
            <a:r>
              <a:rPr sz="1600" spc="-5" dirty="0">
                <a:latin typeface="TT Commons" panose="02000506040000020004" pitchFamily="50" charset="0"/>
                <a:cs typeface="Carlito"/>
              </a:rPr>
              <a:t>with</a:t>
            </a:r>
            <a:r>
              <a:rPr sz="1600" spc="-130" dirty="0">
                <a:latin typeface="TT Commons" panose="02000506040000020004" pitchFamily="50" charset="0"/>
                <a:cs typeface="Carlito"/>
              </a:rPr>
              <a:t> </a:t>
            </a:r>
            <a:r>
              <a:rPr sz="1600" spc="-10" dirty="0">
                <a:latin typeface="TT Commons" panose="02000506040000020004" pitchFamily="50" charset="0"/>
                <a:cs typeface="Carlito"/>
              </a:rPr>
              <a:t>vitamin</a:t>
            </a:r>
            <a:r>
              <a:rPr sz="1600" spc="-125" dirty="0">
                <a:latin typeface="TT Commons" panose="02000506040000020004" pitchFamily="50" charset="0"/>
                <a:cs typeface="Carlito"/>
              </a:rPr>
              <a:t> </a:t>
            </a:r>
            <a:r>
              <a:rPr sz="1600" spc="-5" dirty="0">
                <a:latin typeface="TT Commons" panose="02000506040000020004" pitchFamily="50" charset="0"/>
                <a:cs typeface="Carlito"/>
              </a:rPr>
              <a:t>C</a:t>
            </a:r>
            <a:r>
              <a:rPr sz="1600" spc="-45" dirty="0">
                <a:latin typeface="TT Commons" panose="02000506040000020004" pitchFamily="50" charset="0"/>
                <a:cs typeface="Carlito"/>
              </a:rPr>
              <a:t> </a:t>
            </a:r>
            <a:r>
              <a:rPr sz="1600" spc="10" dirty="0">
                <a:latin typeface="TT Commons" panose="02000506040000020004" pitchFamily="50" charset="0"/>
                <a:cs typeface="Carlito"/>
              </a:rPr>
              <a:t>or</a:t>
            </a:r>
            <a:r>
              <a:rPr sz="1600" spc="-110" dirty="0">
                <a:latin typeface="TT Commons" panose="02000506040000020004" pitchFamily="50" charset="0"/>
                <a:cs typeface="Carlito"/>
              </a:rPr>
              <a:t> </a:t>
            </a:r>
            <a:r>
              <a:rPr sz="1600" spc="-25" dirty="0">
                <a:latin typeface="TT Commons" panose="02000506040000020004" pitchFamily="50" charset="0"/>
                <a:cs typeface="Carlito"/>
              </a:rPr>
              <a:t>EDTA.</a:t>
            </a:r>
            <a:endParaRPr sz="1600" dirty="0">
              <a:latin typeface="TT Commons" panose="02000506040000020004" pitchFamily="50" charset="0"/>
              <a:cs typeface="Carlito"/>
            </a:endParaRPr>
          </a:p>
        </p:txBody>
      </p:sp>
      <p:sp>
        <p:nvSpPr>
          <p:cNvPr id="8" name="object 8"/>
          <p:cNvSpPr/>
          <p:nvPr/>
        </p:nvSpPr>
        <p:spPr>
          <a:xfrm>
            <a:off x="2870200" y="2103694"/>
            <a:ext cx="4226560" cy="2804160"/>
          </a:xfrm>
          <a:prstGeom prst="rect">
            <a:avLst/>
          </a:prstGeom>
          <a:blipFill>
            <a:blip r:embed="rId2" cstate="print"/>
            <a:stretch>
              <a:fillRect/>
            </a:stretch>
          </a:blipFill>
        </p:spPr>
        <p:txBody>
          <a:bodyPr wrap="square" lIns="0" tIns="0" rIns="0" bIns="0" rtlCol="0"/>
          <a:lstStyle/>
          <a:p>
            <a:endParaRPr/>
          </a:p>
        </p:txBody>
      </p:sp>
      <p:sp>
        <p:nvSpPr>
          <p:cNvPr id="10" name="object 8"/>
          <p:cNvSpPr txBox="1">
            <a:spLocks/>
          </p:cNvSpPr>
          <p:nvPr/>
        </p:nvSpPr>
        <p:spPr>
          <a:xfrm>
            <a:off x="784272" y="426065"/>
            <a:ext cx="3305128" cy="380873"/>
          </a:xfrm>
          <a:prstGeom prst="rect">
            <a:avLst/>
          </a:prstGeom>
          <a:solidFill>
            <a:schemeClr val="bg1"/>
          </a:solidFill>
        </p:spPr>
        <p:txBody>
          <a:bodyPr vert="horz" wrap="square" lIns="0" tIns="1143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12700">
              <a:lnSpc>
                <a:spcPct val="100000"/>
              </a:lnSpc>
              <a:spcBef>
                <a:spcPts val="90"/>
              </a:spcBef>
            </a:pPr>
            <a:r>
              <a:rPr lang="es-ES" sz="2400" spc="300" dirty="0">
                <a:solidFill>
                  <a:schemeClr val="tx1"/>
                </a:solidFill>
                <a:latin typeface="Bebas Neue Regular" panose="00000500000000000000" pitchFamily="50" charset="0"/>
              </a:rPr>
              <a:t>CAUSES OF PIGMENTATION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09403" y="2552700"/>
            <a:ext cx="4643120" cy="1772280"/>
          </a:xfrm>
          <a:prstGeom prst="rect">
            <a:avLst/>
          </a:prstGeom>
          <a:solidFill>
            <a:srgbClr val="F1F1F1"/>
          </a:solidFill>
        </p:spPr>
        <p:txBody>
          <a:bodyPr vert="horz" wrap="square" lIns="0" tIns="0" rIns="0" bIns="0" rtlCol="0">
            <a:spAutoFit/>
          </a:bodyPr>
          <a:lstStyle/>
          <a:p>
            <a:pPr>
              <a:lnSpc>
                <a:spcPct val="100000"/>
              </a:lnSpc>
            </a:pPr>
            <a:endParaRPr sz="1600" dirty="0">
              <a:latin typeface="TT Commons" panose="02000506040000020004" pitchFamily="50" charset="0"/>
              <a:cs typeface="Times New Roman"/>
            </a:endParaRPr>
          </a:p>
          <a:p>
            <a:pPr marL="109855">
              <a:lnSpc>
                <a:spcPts val="1710"/>
              </a:lnSpc>
            </a:pPr>
            <a:r>
              <a:rPr sz="1600" spc="-20" dirty="0">
                <a:latin typeface="TT Commons" panose="02000506040000020004" pitchFamily="50" charset="0"/>
                <a:cs typeface="Carlito"/>
              </a:rPr>
              <a:t>Hyperpigmentation</a:t>
            </a:r>
            <a:r>
              <a:rPr sz="1600" spc="-114" dirty="0">
                <a:latin typeface="TT Commons" panose="02000506040000020004" pitchFamily="50" charset="0"/>
                <a:cs typeface="Carlito"/>
              </a:rPr>
              <a:t> </a:t>
            </a:r>
            <a:r>
              <a:rPr sz="1600" spc="-10" dirty="0">
                <a:latin typeface="TT Commons" panose="02000506040000020004" pitchFamily="50" charset="0"/>
                <a:cs typeface="Carlito"/>
              </a:rPr>
              <a:t>has</a:t>
            </a:r>
            <a:r>
              <a:rPr sz="1600" spc="-90" dirty="0">
                <a:latin typeface="TT Commons" panose="02000506040000020004" pitchFamily="50" charset="0"/>
                <a:cs typeface="Carlito"/>
              </a:rPr>
              <a:t> </a:t>
            </a:r>
            <a:r>
              <a:rPr sz="1600" spc="-10" dirty="0">
                <a:latin typeface="TT Commons" panose="02000506040000020004" pitchFamily="50" charset="0"/>
                <a:cs typeface="Carlito"/>
              </a:rPr>
              <a:t>several</a:t>
            </a:r>
            <a:r>
              <a:rPr sz="1600" spc="-95" dirty="0">
                <a:latin typeface="TT Commons" panose="02000506040000020004" pitchFamily="50" charset="0"/>
                <a:cs typeface="Carlito"/>
              </a:rPr>
              <a:t> </a:t>
            </a:r>
            <a:r>
              <a:rPr sz="1600" spc="-5" dirty="0">
                <a:latin typeface="TT Commons" panose="02000506040000020004" pitchFamily="50" charset="0"/>
                <a:cs typeface="Carlito"/>
              </a:rPr>
              <a:t>causes:</a:t>
            </a:r>
            <a:endParaRPr lang="es-ES" sz="1600" spc="-5" dirty="0">
              <a:latin typeface="TT Commons" panose="02000506040000020004" pitchFamily="50" charset="0"/>
              <a:cs typeface="Carlito"/>
            </a:endParaRPr>
          </a:p>
          <a:p>
            <a:pPr marL="109855">
              <a:lnSpc>
                <a:spcPts val="1710"/>
              </a:lnSpc>
            </a:pPr>
            <a:endParaRPr sz="1600" dirty="0">
              <a:latin typeface="TT Commons" panose="02000506040000020004" pitchFamily="50" charset="0"/>
              <a:cs typeface="Carlito"/>
            </a:endParaRPr>
          </a:p>
          <a:p>
            <a:pPr marL="913765" indent="-346075">
              <a:lnSpc>
                <a:spcPts val="1685"/>
              </a:lnSpc>
              <a:buFont typeface="Arial"/>
              <a:buChar char="•"/>
              <a:tabLst>
                <a:tab pos="913765" algn="l"/>
                <a:tab pos="914400" algn="l"/>
              </a:tabLst>
            </a:pPr>
            <a:r>
              <a:rPr sz="1600" spc="-25" dirty="0">
                <a:latin typeface="TT Commons" panose="02000506040000020004" pitchFamily="50" charset="0"/>
                <a:cs typeface="Carlito"/>
              </a:rPr>
              <a:t>An </a:t>
            </a:r>
            <a:r>
              <a:rPr sz="1600" spc="-10" dirty="0">
                <a:latin typeface="TT Commons" panose="02000506040000020004" pitchFamily="50" charset="0"/>
                <a:cs typeface="Carlito"/>
              </a:rPr>
              <a:t>increased </a:t>
            </a:r>
            <a:r>
              <a:rPr sz="1600" spc="-30" dirty="0">
                <a:latin typeface="TT Commons" panose="02000506040000020004" pitchFamily="50" charset="0"/>
                <a:cs typeface="Carlito"/>
              </a:rPr>
              <a:t>number </a:t>
            </a:r>
            <a:r>
              <a:rPr sz="1600" spc="10" dirty="0">
                <a:latin typeface="TT Commons" panose="02000506040000020004" pitchFamily="50" charset="0"/>
                <a:cs typeface="Carlito"/>
              </a:rPr>
              <a:t>of</a:t>
            </a:r>
            <a:r>
              <a:rPr sz="1600" spc="-200" dirty="0">
                <a:latin typeface="TT Commons" panose="02000506040000020004" pitchFamily="50" charset="0"/>
                <a:cs typeface="Carlito"/>
              </a:rPr>
              <a:t> </a:t>
            </a:r>
            <a:r>
              <a:rPr sz="1600" spc="-5" dirty="0">
                <a:latin typeface="TT Commons" panose="02000506040000020004" pitchFamily="50" charset="0"/>
                <a:cs typeface="Carlito"/>
              </a:rPr>
              <a:t>melanocytes</a:t>
            </a:r>
            <a:endParaRPr sz="1600" dirty="0">
              <a:latin typeface="TT Commons" panose="02000506040000020004" pitchFamily="50" charset="0"/>
              <a:cs typeface="Carlito"/>
            </a:endParaRPr>
          </a:p>
          <a:p>
            <a:pPr marL="913765" marR="163195" indent="-346075">
              <a:lnSpc>
                <a:spcPts val="1680"/>
              </a:lnSpc>
              <a:spcBef>
                <a:spcPts val="80"/>
              </a:spcBef>
              <a:buFont typeface="Arial"/>
              <a:buChar char="•"/>
              <a:tabLst>
                <a:tab pos="913765" algn="l"/>
                <a:tab pos="914400" algn="l"/>
              </a:tabLst>
            </a:pPr>
            <a:r>
              <a:rPr sz="1600" spc="-15" dirty="0">
                <a:latin typeface="TT Commons" panose="02000506040000020004" pitchFamily="50" charset="0"/>
                <a:cs typeface="Carlito"/>
              </a:rPr>
              <a:t>Increased in melanin </a:t>
            </a:r>
            <a:r>
              <a:rPr sz="1600" spc="-30" dirty="0">
                <a:latin typeface="TT Commons" panose="02000506040000020004" pitchFamily="50" charset="0"/>
                <a:cs typeface="Carlito"/>
              </a:rPr>
              <a:t>production </a:t>
            </a:r>
            <a:r>
              <a:rPr sz="1600" spc="-35" dirty="0">
                <a:latin typeface="TT Commons" panose="02000506040000020004" pitchFamily="50" charset="0"/>
                <a:cs typeface="Carlito"/>
              </a:rPr>
              <a:t>(melanocyte  </a:t>
            </a:r>
            <a:r>
              <a:rPr sz="1600" spc="-20" dirty="0">
                <a:latin typeface="TT Commons" panose="02000506040000020004" pitchFamily="50" charset="0"/>
                <a:cs typeface="Carlito"/>
              </a:rPr>
              <a:t>hypermelanosis)</a:t>
            </a:r>
            <a:endParaRPr sz="1600" dirty="0">
              <a:latin typeface="TT Commons" panose="02000506040000020004" pitchFamily="50" charset="0"/>
              <a:cs typeface="Carlito"/>
            </a:endParaRPr>
          </a:p>
          <a:p>
            <a:pPr marL="913765" indent="-346075">
              <a:lnSpc>
                <a:spcPts val="1610"/>
              </a:lnSpc>
              <a:buFont typeface="Arial"/>
              <a:buChar char="•"/>
              <a:tabLst>
                <a:tab pos="913765" algn="l"/>
                <a:tab pos="914400" algn="l"/>
                <a:tab pos="1879600" algn="l"/>
                <a:tab pos="2795270" algn="l"/>
                <a:tab pos="3201670" algn="l"/>
              </a:tabLst>
            </a:pPr>
            <a:r>
              <a:rPr sz="1600" spc="-15" dirty="0">
                <a:latin typeface="TT Commons" panose="02000506040000020004" pitchFamily="50" charset="0"/>
                <a:cs typeface="Carlito"/>
              </a:rPr>
              <a:t>Increased	</a:t>
            </a:r>
            <a:r>
              <a:rPr sz="1600" spc="-25" dirty="0">
                <a:latin typeface="TT Commons" panose="02000506040000020004" pitchFamily="50" charset="0"/>
                <a:cs typeface="Carlito"/>
              </a:rPr>
              <a:t>longevity	</a:t>
            </a:r>
            <a:r>
              <a:rPr sz="1600" spc="-30" dirty="0">
                <a:latin typeface="TT Commons" panose="02000506040000020004" pitchFamily="50" charset="0"/>
                <a:cs typeface="Carlito"/>
              </a:rPr>
              <a:t>of	</a:t>
            </a:r>
            <a:r>
              <a:rPr sz="1600" spc="-25" dirty="0">
                <a:latin typeface="TT Commons" panose="02000506040000020004" pitchFamily="50" charset="0"/>
                <a:cs typeface="Carlito"/>
              </a:rPr>
              <a:t>highly-pigmented</a:t>
            </a:r>
            <a:endParaRPr sz="1600" dirty="0">
              <a:latin typeface="TT Commons" panose="02000506040000020004" pitchFamily="50" charset="0"/>
              <a:cs typeface="Carlito"/>
            </a:endParaRPr>
          </a:p>
          <a:p>
            <a:pPr marL="913765">
              <a:lnSpc>
                <a:spcPts val="1714"/>
              </a:lnSpc>
            </a:pPr>
            <a:r>
              <a:rPr sz="1600" spc="-15" dirty="0">
                <a:latin typeface="TT Commons" panose="02000506040000020004" pitchFamily="50" charset="0"/>
                <a:cs typeface="Carlito"/>
              </a:rPr>
              <a:t>keratinocytes.</a:t>
            </a:r>
            <a:endParaRPr sz="1600" dirty="0">
              <a:latin typeface="TT Commons" panose="02000506040000020004" pitchFamily="50" charset="0"/>
              <a:cs typeface="Carlito"/>
            </a:endParaRPr>
          </a:p>
        </p:txBody>
      </p:sp>
      <p:sp>
        <p:nvSpPr>
          <p:cNvPr id="9" name="object 9"/>
          <p:cNvSpPr/>
          <p:nvPr/>
        </p:nvSpPr>
        <p:spPr>
          <a:xfrm>
            <a:off x="660400" y="2019300"/>
            <a:ext cx="3312160" cy="313944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60400" y="1015291"/>
            <a:ext cx="8229600" cy="897040"/>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10" dirty="0">
                <a:latin typeface="TT Commons" panose="02000506040000020004" pitchFamily="50" charset="0"/>
                <a:cs typeface="Carlito"/>
              </a:rPr>
              <a:t>Uneven </a:t>
            </a:r>
            <a:r>
              <a:rPr sz="1600" spc="-15" dirty="0">
                <a:latin typeface="TT Commons" panose="02000506040000020004" pitchFamily="50" charset="0"/>
                <a:cs typeface="Carlito"/>
              </a:rPr>
              <a:t>skin </a:t>
            </a:r>
            <a:r>
              <a:rPr sz="1600" spc="-10" dirty="0">
                <a:latin typeface="TT Commons" panose="02000506040000020004" pitchFamily="50" charset="0"/>
                <a:cs typeface="Carlito"/>
              </a:rPr>
              <a:t>colour is </a:t>
            </a:r>
            <a:r>
              <a:rPr sz="1600" dirty="0">
                <a:latin typeface="TT Commons" panose="02000506040000020004" pitchFamily="50" charset="0"/>
                <a:cs typeface="Carlito"/>
              </a:rPr>
              <a:t>called </a:t>
            </a:r>
            <a:r>
              <a:rPr sz="1600" i="1" spc="-30" dirty="0">
                <a:latin typeface="TT Commons" panose="02000506040000020004" pitchFamily="50" charset="0"/>
                <a:cs typeface="Carlito"/>
              </a:rPr>
              <a:t>dyschromia. </a:t>
            </a:r>
            <a:r>
              <a:rPr sz="1600" spc="-30" dirty="0">
                <a:latin typeface="TT Commons" panose="02000506040000020004" pitchFamily="50" charset="0"/>
                <a:cs typeface="Carlito"/>
              </a:rPr>
              <a:t>Dyschromia </a:t>
            </a:r>
            <a:r>
              <a:rPr sz="1600" spc="-20" dirty="0">
                <a:latin typeface="TT Commons" panose="02000506040000020004" pitchFamily="50" charset="0"/>
                <a:cs typeface="Carlito"/>
              </a:rPr>
              <a:t>caused </a:t>
            </a:r>
            <a:r>
              <a:rPr sz="1600" spc="-25" dirty="0">
                <a:latin typeface="TT Commons" panose="02000506040000020004" pitchFamily="50" charset="0"/>
                <a:cs typeface="Carlito"/>
              </a:rPr>
              <a:t>by </a:t>
            </a:r>
            <a:r>
              <a:rPr sz="1600" spc="-20" dirty="0">
                <a:latin typeface="TT Commons" panose="02000506040000020004" pitchFamily="50" charset="0"/>
                <a:cs typeface="Carlito"/>
              </a:rPr>
              <a:t>uneven </a:t>
            </a:r>
            <a:r>
              <a:rPr sz="1600" spc="-30" dirty="0">
                <a:latin typeface="TT Commons" panose="02000506040000020004" pitchFamily="50" charset="0"/>
                <a:cs typeface="Carlito"/>
              </a:rPr>
              <a:t>melanic </a:t>
            </a:r>
            <a:r>
              <a:rPr sz="1600" spc="-20" dirty="0">
                <a:latin typeface="TT Commons" panose="02000506040000020004" pitchFamily="50" charset="0"/>
                <a:cs typeface="Carlito"/>
              </a:rPr>
              <a:t>pigmentation </a:t>
            </a:r>
            <a:r>
              <a:rPr sz="1600" spc="-40" dirty="0">
                <a:latin typeface="TT Commons" panose="02000506040000020004" pitchFamily="50" charset="0"/>
                <a:cs typeface="Carlito"/>
              </a:rPr>
              <a:t>(excess </a:t>
            </a:r>
            <a:r>
              <a:rPr sz="1600" spc="35" dirty="0">
                <a:latin typeface="TT Commons" panose="02000506040000020004" pitchFamily="50" charset="0"/>
                <a:cs typeface="Carlito"/>
              </a:rPr>
              <a:t>or  </a:t>
            </a:r>
            <a:r>
              <a:rPr sz="1600" spc="5" dirty="0">
                <a:latin typeface="TT Commons" panose="02000506040000020004" pitchFamily="50" charset="0"/>
                <a:cs typeface="Carlito"/>
              </a:rPr>
              <a:t>lack </a:t>
            </a:r>
            <a:r>
              <a:rPr sz="1600" spc="-25" dirty="0">
                <a:latin typeface="TT Commons" panose="02000506040000020004" pitchFamily="50" charset="0"/>
                <a:cs typeface="Carlito"/>
              </a:rPr>
              <a:t>of pigment) </a:t>
            </a:r>
            <a:r>
              <a:rPr sz="1600" spc="-10" dirty="0">
                <a:latin typeface="TT Commons" panose="02000506040000020004" pitchFamily="50" charset="0"/>
                <a:cs typeface="Carlito"/>
              </a:rPr>
              <a:t>is </a:t>
            </a:r>
            <a:r>
              <a:rPr sz="1600" dirty="0">
                <a:latin typeface="TT Commons" panose="02000506040000020004" pitchFamily="50" charset="0"/>
                <a:cs typeface="Carlito"/>
              </a:rPr>
              <a:t>called </a:t>
            </a:r>
            <a:r>
              <a:rPr sz="1600" spc="-30" dirty="0">
                <a:latin typeface="TT Commons" panose="02000506040000020004" pitchFamily="50" charset="0"/>
                <a:cs typeface="Carlito"/>
              </a:rPr>
              <a:t>hypermelanosis </a:t>
            </a:r>
            <a:r>
              <a:rPr sz="1600" spc="10" dirty="0">
                <a:latin typeface="TT Commons" panose="02000506040000020004" pitchFamily="50" charset="0"/>
                <a:cs typeface="Carlito"/>
              </a:rPr>
              <a:t>or </a:t>
            </a:r>
            <a:r>
              <a:rPr sz="1600" spc="-30" dirty="0">
                <a:latin typeface="TT Commons" panose="02000506040000020004" pitchFamily="50" charset="0"/>
                <a:cs typeface="Carlito"/>
              </a:rPr>
              <a:t>hypomelanosis, </a:t>
            </a:r>
            <a:r>
              <a:rPr sz="1600" spc="-25" dirty="0">
                <a:latin typeface="TT Commons" panose="02000506040000020004" pitchFamily="50" charset="0"/>
                <a:cs typeface="Carlito"/>
              </a:rPr>
              <a:t>respectively. </a:t>
            </a:r>
            <a:r>
              <a:rPr sz="1600" spc="-30" dirty="0">
                <a:latin typeface="TT Commons" panose="02000506040000020004" pitchFamily="50" charset="0"/>
                <a:cs typeface="Carlito"/>
              </a:rPr>
              <a:t>Hyperpigmentation means  </a:t>
            </a:r>
            <a:r>
              <a:rPr sz="1600" spc="-20" dirty="0">
                <a:latin typeface="TT Commons" panose="02000506040000020004" pitchFamily="50" charset="0"/>
                <a:cs typeface="Carlito"/>
              </a:rPr>
              <a:t>the </a:t>
            </a:r>
            <a:r>
              <a:rPr sz="1600" spc="-15" dirty="0">
                <a:latin typeface="TT Commons" panose="02000506040000020004" pitchFamily="50" charset="0"/>
                <a:cs typeface="Carlito"/>
              </a:rPr>
              <a:t>change in </a:t>
            </a:r>
            <a:r>
              <a:rPr sz="1600" spc="-20" dirty="0">
                <a:latin typeface="TT Commons" panose="02000506040000020004" pitchFamily="50" charset="0"/>
                <a:cs typeface="Carlito"/>
              </a:rPr>
              <a:t>the </a:t>
            </a:r>
            <a:r>
              <a:rPr sz="1600" spc="-25" dirty="0">
                <a:latin typeface="TT Commons" panose="02000506040000020004" pitchFamily="50" charset="0"/>
                <a:cs typeface="Carlito"/>
              </a:rPr>
              <a:t>colour of </a:t>
            </a:r>
            <a:r>
              <a:rPr sz="1600" spc="-20" dirty="0">
                <a:latin typeface="TT Commons" panose="02000506040000020004" pitchFamily="50" charset="0"/>
                <a:cs typeface="Carlito"/>
              </a:rPr>
              <a:t>the </a:t>
            </a:r>
            <a:r>
              <a:rPr sz="1600" spc="-15" dirty="0">
                <a:latin typeface="TT Commons" panose="02000506040000020004" pitchFamily="50" charset="0"/>
                <a:cs typeface="Carlito"/>
              </a:rPr>
              <a:t>skin </a:t>
            </a:r>
            <a:r>
              <a:rPr sz="1600" spc="15" dirty="0">
                <a:latin typeface="TT Commons" panose="02000506040000020004" pitchFamily="50" charset="0"/>
                <a:cs typeface="Carlito"/>
              </a:rPr>
              <a:t>or </a:t>
            </a:r>
            <a:r>
              <a:rPr sz="1600" spc="-30" dirty="0">
                <a:latin typeface="TT Commons" panose="02000506040000020004" pitchFamily="50" charset="0"/>
                <a:cs typeface="Carlito"/>
              </a:rPr>
              <a:t>mucous membranes </a:t>
            </a:r>
            <a:r>
              <a:rPr sz="1600" spc="-20" dirty="0">
                <a:latin typeface="TT Commons" panose="02000506040000020004" pitchFamily="50" charset="0"/>
                <a:cs typeface="Carlito"/>
              </a:rPr>
              <a:t>caused </a:t>
            </a:r>
            <a:r>
              <a:rPr sz="1600" spc="-25" dirty="0">
                <a:latin typeface="TT Commons" panose="02000506040000020004" pitchFamily="50" charset="0"/>
                <a:cs typeface="Carlito"/>
              </a:rPr>
              <a:t>by </a:t>
            </a:r>
            <a:r>
              <a:rPr sz="1600" spc="-15" dirty="0">
                <a:latin typeface="TT Commons" panose="02000506040000020004" pitchFamily="50" charset="0"/>
                <a:cs typeface="Carlito"/>
              </a:rPr>
              <a:t>melanin </a:t>
            </a:r>
            <a:r>
              <a:rPr sz="1600" spc="-10" dirty="0">
                <a:latin typeface="TT Commons" panose="02000506040000020004" pitchFamily="50" charset="0"/>
                <a:cs typeface="Carlito"/>
              </a:rPr>
              <a:t>deposit, and </a:t>
            </a:r>
            <a:r>
              <a:rPr sz="1600" spc="-20" dirty="0">
                <a:latin typeface="TT Commons" panose="02000506040000020004" pitchFamily="50" charset="0"/>
                <a:cs typeface="Carlito"/>
              </a:rPr>
              <a:t>is  </a:t>
            </a:r>
            <a:r>
              <a:rPr sz="1600" spc="5" dirty="0">
                <a:latin typeface="TT Commons" panose="02000506040000020004" pitchFamily="50" charset="0"/>
                <a:cs typeface="Carlito"/>
              </a:rPr>
              <a:t>located</a:t>
            </a:r>
            <a:r>
              <a:rPr sz="1600" spc="-125" dirty="0">
                <a:latin typeface="TT Commons" panose="02000506040000020004" pitchFamily="50" charset="0"/>
                <a:cs typeface="Carlito"/>
              </a:rPr>
              <a:t> </a:t>
            </a:r>
            <a:r>
              <a:rPr sz="1600" spc="-15" dirty="0">
                <a:latin typeface="TT Commons" panose="02000506040000020004" pitchFamily="50" charset="0"/>
                <a:cs typeface="Carlito"/>
              </a:rPr>
              <a:t>in</a:t>
            </a:r>
            <a:r>
              <a:rPr sz="1600" spc="-125" dirty="0">
                <a:latin typeface="TT Commons" panose="02000506040000020004" pitchFamily="50" charset="0"/>
                <a:cs typeface="Carlito"/>
              </a:rPr>
              <a:t> </a:t>
            </a:r>
            <a:r>
              <a:rPr sz="1600" spc="-20" dirty="0">
                <a:latin typeface="TT Commons" panose="02000506040000020004" pitchFamily="50" charset="0"/>
                <a:cs typeface="Carlito"/>
              </a:rPr>
              <a:t>the</a:t>
            </a:r>
            <a:r>
              <a:rPr sz="1600" spc="-85" dirty="0">
                <a:latin typeface="TT Commons" panose="02000506040000020004" pitchFamily="50" charset="0"/>
                <a:cs typeface="Carlito"/>
              </a:rPr>
              <a:t> </a:t>
            </a:r>
            <a:r>
              <a:rPr sz="1600" spc="-25" dirty="0">
                <a:latin typeface="TT Commons" panose="02000506040000020004" pitchFamily="50" charset="0"/>
                <a:cs typeface="Carlito"/>
              </a:rPr>
              <a:t>epidermis</a:t>
            </a:r>
            <a:r>
              <a:rPr sz="1600" spc="-10" dirty="0">
                <a:latin typeface="TT Commons" panose="02000506040000020004" pitchFamily="50" charset="0"/>
                <a:cs typeface="Carlito"/>
              </a:rPr>
              <a:t> </a:t>
            </a:r>
            <a:r>
              <a:rPr sz="1600" spc="10" dirty="0">
                <a:latin typeface="TT Commons" panose="02000506040000020004" pitchFamily="50" charset="0"/>
                <a:cs typeface="Carlito"/>
              </a:rPr>
              <a:t>or</a:t>
            </a:r>
            <a:r>
              <a:rPr sz="1600" spc="-114" dirty="0">
                <a:latin typeface="TT Commons" panose="02000506040000020004" pitchFamily="50" charset="0"/>
                <a:cs typeface="Carlito"/>
              </a:rPr>
              <a:t> </a:t>
            </a:r>
            <a:r>
              <a:rPr sz="1600" spc="-10" dirty="0">
                <a:latin typeface="TT Commons" panose="02000506040000020004" pitchFamily="50" charset="0"/>
                <a:cs typeface="Carlito"/>
              </a:rPr>
              <a:t>in</a:t>
            </a:r>
            <a:r>
              <a:rPr sz="1600" spc="30" dirty="0">
                <a:latin typeface="TT Commons" panose="02000506040000020004" pitchFamily="50" charset="0"/>
                <a:cs typeface="Carlito"/>
              </a:rPr>
              <a:t> </a:t>
            </a:r>
            <a:r>
              <a:rPr sz="1600" spc="-20" dirty="0">
                <a:latin typeface="TT Commons" panose="02000506040000020004" pitchFamily="50" charset="0"/>
                <a:cs typeface="Carlito"/>
              </a:rPr>
              <a:t>the</a:t>
            </a:r>
            <a:r>
              <a:rPr sz="1600" spc="-85" dirty="0">
                <a:latin typeface="TT Commons" panose="02000506040000020004" pitchFamily="50" charset="0"/>
                <a:cs typeface="Carlito"/>
              </a:rPr>
              <a:t> </a:t>
            </a:r>
            <a:r>
              <a:rPr sz="1600" spc="-25" dirty="0">
                <a:latin typeface="TT Commons" panose="02000506040000020004" pitchFamily="50" charset="0"/>
                <a:cs typeface="Carlito"/>
              </a:rPr>
              <a:t>dermis.</a:t>
            </a:r>
            <a:endParaRPr sz="1600" dirty="0">
              <a:latin typeface="TT Commons" panose="02000506040000020004" pitchFamily="50" charset="0"/>
              <a:cs typeface="Carlito"/>
            </a:endParaRPr>
          </a:p>
        </p:txBody>
      </p:sp>
      <p:sp>
        <p:nvSpPr>
          <p:cNvPr id="7" name="object 8"/>
          <p:cNvSpPr txBox="1">
            <a:spLocks noGrp="1"/>
          </p:cNvSpPr>
          <p:nvPr>
            <p:ph type="title"/>
          </p:nvPr>
        </p:nvSpPr>
        <p:spPr>
          <a:xfrm>
            <a:off x="784272" y="426065"/>
            <a:ext cx="3990928" cy="380873"/>
          </a:xfrm>
          <a:prstGeom prst="rect">
            <a:avLst/>
          </a:prstGeom>
        </p:spPr>
        <p:txBody>
          <a:bodyPr vert="horz" wrap="square" lIns="0" tIns="11430" rIns="0" bIns="0" rtlCol="0">
            <a:spAutoFit/>
          </a:bodyPr>
          <a:lstStyle/>
          <a:p>
            <a:pPr marL="12700">
              <a:lnSpc>
                <a:spcPct val="100000"/>
              </a:lnSpc>
              <a:spcBef>
                <a:spcPts val="90"/>
              </a:spcBef>
            </a:pPr>
            <a:r>
              <a:rPr sz="2400" spc="300" dirty="0">
                <a:solidFill>
                  <a:schemeClr val="tx1"/>
                </a:solidFill>
                <a:latin typeface="Bebas Neue Regular" panose="00000500000000000000" pitchFamily="50" charset="0"/>
              </a:rPr>
              <a:t>CAUSES</a:t>
            </a:r>
            <a:r>
              <a:rPr sz="2400" spc="-10" dirty="0">
                <a:solidFill>
                  <a:schemeClr val="tx1"/>
                </a:solidFill>
                <a:latin typeface="Bebas Neue Regular" panose="00000500000000000000" pitchFamily="50" charset="0"/>
              </a:rPr>
              <a:t> </a:t>
            </a:r>
            <a:r>
              <a:rPr sz="2400" spc="300" dirty="0">
                <a:solidFill>
                  <a:schemeClr val="tx1"/>
                </a:solidFill>
                <a:latin typeface="Bebas Neue Regular" panose="00000500000000000000" pitchFamily="50" charset="0"/>
              </a:rPr>
              <a:t>OF </a:t>
            </a:r>
            <a:r>
              <a:rPr lang="es-ES" sz="2400" spc="300" dirty="0" err="1">
                <a:solidFill>
                  <a:schemeClr val="tx1"/>
                </a:solidFill>
                <a:latin typeface="Bebas Neue Regular" panose="00000500000000000000" pitchFamily="50" charset="0"/>
              </a:rPr>
              <a:t>hyper</a:t>
            </a:r>
            <a:r>
              <a:rPr sz="2400" spc="300" dirty="0">
                <a:solidFill>
                  <a:schemeClr val="tx1"/>
                </a:solidFill>
                <a:latin typeface="Bebas Neue Regular" panose="00000500000000000000" pitchFamily="50" charset="0"/>
              </a:rPr>
              <a:t>PIGMENTATION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84200" y="1018287"/>
            <a:ext cx="8305800" cy="257763"/>
          </a:xfrm>
          <a:prstGeom prst="rect">
            <a:avLst/>
          </a:prstGeom>
        </p:spPr>
        <p:txBody>
          <a:bodyPr vert="horz" wrap="square" lIns="0" tIns="11430" rIns="0" bIns="0" rtlCol="0">
            <a:spAutoFit/>
          </a:bodyPr>
          <a:lstStyle/>
          <a:p>
            <a:pPr marL="12700">
              <a:lnSpc>
                <a:spcPct val="100000"/>
              </a:lnSpc>
              <a:spcBef>
                <a:spcPts val="90"/>
              </a:spcBef>
            </a:pPr>
            <a:r>
              <a:rPr sz="1600" spc="-15" dirty="0">
                <a:solidFill>
                  <a:srgbClr val="585858"/>
                </a:solidFill>
                <a:latin typeface="TT Commons" panose="02000506040000020004" pitchFamily="50" charset="0"/>
                <a:cs typeface="Carlito"/>
              </a:rPr>
              <a:t>The</a:t>
            </a:r>
            <a:r>
              <a:rPr sz="1600" spc="-7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main</a:t>
            </a:r>
            <a:r>
              <a:rPr sz="1600" spc="-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causes</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dark</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spots</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or</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marks</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70" dirty="0">
                <a:solidFill>
                  <a:srgbClr val="585858"/>
                </a:solidFill>
                <a:latin typeface="TT Commons" panose="02000506040000020004" pitchFamily="50" charset="0"/>
                <a:cs typeface="Carlito"/>
              </a:rPr>
              <a:t> </a:t>
            </a:r>
            <a:r>
              <a:rPr sz="1600" spc="-5" dirty="0">
                <a:latin typeface="TT Commons" panose="02000506040000020004" pitchFamily="50" charset="0"/>
                <a:cs typeface="Carlito"/>
              </a:rPr>
              <a:t>basically</a:t>
            </a:r>
            <a:r>
              <a:rPr sz="1600"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7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following:</a:t>
            </a:r>
            <a:endParaRPr sz="1600" dirty="0">
              <a:latin typeface="TT Commons" panose="02000506040000020004" pitchFamily="50" charset="0"/>
              <a:cs typeface="Carlito"/>
            </a:endParaRPr>
          </a:p>
        </p:txBody>
      </p:sp>
      <p:graphicFrame>
        <p:nvGraphicFramePr>
          <p:cNvPr id="9" name="object 9"/>
          <p:cNvGraphicFramePr>
            <a:graphicFrameLocks noGrp="1"/>
          </p:cNvGraphicFramePr>
          <p:nvPr>
            <p:extLst>
              <p:ext uri="{D42A27DB-BD31-4B8C-83A1-F6EECF244321}">
                <p14:modId xmlns:p14="http://schemas.microsoft.com/office/powerpoint/2010/main" val="2213596084"/>
              </p:ext>
            </p:extLst>
          </p:nvPr>
        </p:nvGraphicFramePr>
        <p:xfrm>
          <a:off x="848677" y="1333500"/>
          <a:ext cx="7776845" cy="3842802"/>
        </p:xfrm>
        <a:graphic>
          <a:graphicData uri="http://schemas.openxmlformats.org/drawingml/2006/table">
            <a:tbl>
              <a:tblPr firstRow="1" bandRow="1">
                <a:tableStyleId>{2D5ABB26-0587-4C30-8999-92F81FD0307C}</a:tableStyleId>
              </a:tblPr>
              <a:tblGrid>
                <a:gridCol w="1569720">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4994275">
                  <a:extLst>
                    <a:ext uri="{9D8B030D-6E8A-4147-A177-3AD203B41FA5}">
                      <a16:colId xmlns:a16="http://schemas.microsoft.com/office/drawing/2014/main" val="20002"/>
                    </a:ext>
                  </a:extLst>
                </a:gridCol>
              </a:tblGrid>
              <a:tr h="245363">
                <a:tc gridSpan="3">
                  <a:txBody>
                    <a:bodyPr/>
                    <a:lstStyle/>
                    <a:p>
                      <a:pPr algn="ctr">
                        <a:lnSpc>
                          <a:spcPct val="100000"/>
                        </a:lnSpc>
                        <a:spcBef>
                          <a:spcPts val="10"/>
                        </a:spcBef>
                      </a:pPr>
                      <a:r>
                        <a:rPr sz="1450" b="1" spc="-20" dirty="0">
                          <a:solidFill>
                            <a:srgbClr val="FFFFFF"/>
                          </a:solidFill>
                          <a:latin typeface="TT Commons" panose="02000506040000020004" pitchFamily="50" charset="0"/>
                          <a:cs typeface="Carlito"/>
                        </a:rPr>
                        <a:t>Risk</a:t>
                      </a:r>
                      <a:r>
                        <a:rPr sz="1450" b="1" spc="15" dirty="0">
                          <a:solidFill>
                            <a:srgbClr val="FFFFFF"/>
                          </a:solidFill>
                          <a:latin typeface="TT Commons" panose="02000506040000020004" pitchFamily="50" charset="0"/>
                          <a:cs typeface="Carlito"/>
                        </a:rPr>
                        <a:t> </a:t>
                      </a:r>
                      <a:r>
                        <a:rPr sz="1450" b="1" dirty="0">
                          <a:solidFill>
                            <a:srgbClr val="FFFFFF"/>
                          </a:solidFill>
                          <a:latin typeface="TT Commons" panose="02000506040000020004" pitchFamily="50" charset="0"/>
                          <a:cs typeface="Carlito"/>
                        </a:rPr>
                        <a:t>factors</a:t>
                      </a:r>
                      <a:endParaRPr sz="1450">
                        <a:latin typeface="TT Commons" panose="02000506040000020004" pitchFamily="50" charset="0"/>
                        <a:cs typeface="Carlito"/>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81456">
                <a:tc rowSpan="3">
                  <a:txBody>
                    <a:bodyPr/>
                    <a:lstStyle/>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spcBef>
                          <a:spcPts val="50"/>
                        </a:spcBef>
                      </a:pPr>
                      <a:endParaRPr sz="1400">
                        <a:latin typeface="TT Commons" panose="02000506040000020004" pitchFamily="50" charset="0"/>
                        <a:cs typeface="Times New Roman"/>
                      </a:endParaRPr>
                    </a:p>
                    <a:p>
                      <a:pPr marL="245745">
                        <a:lnSpc>
                          <a:spcPct val="100000"/>
                        </a:lnSpc>
                        <a:spcBef>
                          <a:spcPts val="5"/>
                        </a:spcBef>
                      </a:pPr>
                      <a:r>
                        <a:rPr sz="1450" b="1" spc="-10" dirty="0">
                          <a:solidFill>
                            <a:srgbClr val="585858"/>
                          </a:solidFill>
                          <a:latin typeface="TT Commons" panose="02000506040000020004" pitchFamily="50" charset="0"/>
                          <a:cs typeface="Carlito"/>
                        </a:rPr>
                        <a:t>Predisposition</a:t>
                      </a:r>
                      <a:endParaRPr sz="1450">
                        <a:latin typeface="TT Commons" panose="02000506040000020004" pitchFamily="50" charset="0"/>
                        <a:cs typeface="Carlito"/>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rowSpan="2">
                  <a:txBody>
                    <a:bodyPr/>
                    <a:lstStyle/>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marL="196215">
                        <a:lnSpc>
                          <a:spcPct val="100000"/>
                        </a:lnSpc>
                        <a:spcBef>
                          <a:spcPts val="1035"/>
                        </a:spcBef>
                      </a:pPr>
                      <a:r>
                        <a:rPr sz="1450" b="1" spc="-5" dirty="0">
                          <a:solidFill>
                            <a:srgbClr val="585858"/>
                          </a:solidFill>
                          <a:latin typeface="TT Commons" panose="02000506040000020004" pitchFamily="50" charset="0"/>
                          <a:cs typeface="Carlito"/>
                        </a:rPr>
                        <a:t>Exogenous</a:t>
                      </a:r>
                      <a:endParaRPr sz="1450">
                        <a:latin typeface="TT Commons" panose="02000506040000020004" pitchFamily="50"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4610">
                        <a:lnSpc>
                          <a:spcPct val="100000"/>
                        </a:lnSpc>
                        <a:spcBef>
                          <a:spcPts val="15"/>
                        </a:spcBef>
                      </a:pPr>
                      <a:r>
                        <a:rPr sz="1450" spc="-15" dirty="0">
                          <a:solidFill>
                            <a:srgbClr val="585858"/>
                          </a:solidFill>
                          <a:latin typeface="TT Commons" panose="02000506040000020004" pitchFamily="50" charset="0"/>
                          <a:cs typeface="Carlito"/>
                        </a:rPr>
                        <a:t>Physical:</a:t>
                      </a:r>
                      <a:endParaRPr sz="1450" dirty="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5" dirty="0">
                          <a:solidFill>
                            <a:srgbClr val="585858"/>
                          </a:solidFill>
                          <a:latin typeface="TT Commons" panose="02000506040000020004" pitchFamily="50" charset="0"/>
                          <a:cs typeface="Carlito"/>
                        </a:rPr>
                        <a:t>Ultraviolet</a:t>
                      </a:r>
                      <a:r>
                        <a:rPr sz="1450" spc="-95" dirty="0">
                          <a:solidFill>
                            <a:srgbClr val="585858"/>
                          </a:solidFill>
                          <a:latin typeface="TT Commons" panose="02000506040000020004" pitchFamily="50" charset="0"/>
                          <a:cs typeface="Carlito"/>
                        </a:rPr>
                        <a:t> </a:t>
                      </a:r>
                      <a:r>
                        <a:rPr sz="1450" spc="-25" dirty="0">
                          <a:solidFill>
                            <a:srgbClr val="585858"/>
                          </a:solidFill>
                          <a:latin typeface="TT Commons" panose="02000506040000020004" pitchFamily="50" charset="0"/>
                          <a:cs typeface="Carlito"/>
                        </a:rPr>
                        <a:t>light</a:t>
                      </a:r>
                      <a:r>
                        <a:rPr sz="1450" spc="-95" dirty="0">
                          <a:solidFill>
                            <a:srgbClr val="585858"/>
                          </a:solidFill>
                          <a:latin typeface="TT Commons" panose="02000506040000020004" pitchFamily="50" charset="0"/>
                          <a:cs typeface="Carlito"/>
                        </a:rPr>
                        <a:t> </a:t>
                      </a:r>
                      <a:r>
                        <a:rPr sz="1450" spc="-35" dirty="0">
                          <a:solidFill>
                            <a:srgbClr val="585858"/>
                          </a:solidFill>
                          <a:latin typeface="TT Commons" panose="02000506040000020004" pitchFamily="50" charset="0"/>
                          <a:cs typeface="Carlito"/>
                        </a:rPr>
                        <a:t>(UVA</a:t>
                      </a:r>
                      <a:r>
                        <a:rPr sz="1450" spc="-125"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and</a:t>
                      </a:r>
                      <a:r>
                        <a:rPr sz="1450" spc="-50"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UVB)</a:t>
                      </a:r>
                      <a:endParaRPr sz="1450" dirty="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5" dirty="0">
                          <a:solidFill>
                            <a:srgbClr val="585858"/>
                          </a:solidFill>
                          <a:latin typeface="TT Commons" panose="02000506040000020004" pitchFamily="50" charset="0"/>
                          <a:cs typeface="Carlito"/>
                        </a:rPr>
                        <a:t>Infrared</a:t>
                      </a:r>
                      <a:endParaRPr sz="1450" dirty="0">
                        <a:latin typeface="TT Commons" panose="02000506040000020004" pitchFamily="50" charset="0"/>
                        <a:cs typeface="Carlito"/>
                      </a:endParaRPr>
                    </a:p>
                    <a:p>
                      <a:pPr marL="400685" indent="-346710">
                        <a:lnSpc>
                          <a:spcPct val="100000"/>
                        </a:lnSpc>
                        <a:spcBef>
                          <a:spcPts val="260"/>
                        </a:spcBef>
                        <a:buChar char="-"/>
                        <a:tabLst>
                          <a:tab pos="400685" algn="l"/>
                          <a:tab pos="401320" algn="l"/>
                        </a:tabLst>
                      </a:pPr>
                      <a:r>
                        <a:rPr sz="1450" spc="-10" dirty="0">
                          <a:solidFill>
                            <a:srgbClr val="585858"/>
                          </a:solidFill>
                          <a:latin typeface="TT Commons" panose="02000506040000020004" pitchFamily="50" charset="0"/>
                          <a:cs typeface="Carlito"/>
                        </a:rPr>
                        <a:t>Mechanical </a:t>
                      </a:r>
                      <a:r>
                        <a:rPr sz="1450" spc="-15" dirty="0">
                          <a:solidFill>
                            <a:srgbClr val="585858"/>
                          </a:solidFill>
                          <a:latin typeface="TT Commons" panose="02000506040000020004" pitchFamily="50" charset="0"/>
                          <a:cs typeface="Carlito"/>
                        </a:rPr>
                        <a:t>trauma,</a:t>
                      </a:r>
                      <a:r>
                        <a:rPr sz="1450" spc="-225"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friction</a:t>
                      </a:r>
                      <a:endParaRPr sz="1450" dirty="0">
                        <a:latin typeface="TT Commons" panose="02000506040000020004" pitchFamily="50" charset="0"/>
                        <a:cs typeface="Carlito"/>
                      </a:endParaRPr>
                    </a:p>
                  </a:txBody>
                  <a:tcPr marL="0" marR="0" marT="1905" marB="0">
                    <a:lnL w="12700">
                      <a:solidFill>
                        <a:srgbClr val="000000"/>
                      </a:solidFill>
                      <a:prstDash val="solid"/>
                    </a:lnL>
                    <a:lnR w="12700">
                      <a:solidFill>
                        <a:srgbClr val="C0504D"/>
                      </a:solidFill>
                      <a:prstDash val="solid"/>
                    </a:lnR>
                    <a:lnT w="12700">
                      <a:solidFill>
                        <a:srgbClr val="000000"/>
                      </a:solidFill>
                      <a:prstDash val="solid"/>
                    </a:lnT>
                    <a:lnB w="12700">
                      <a:solidFill>
                        <a:srgbClr val="C0504D"/>
                      </a:solidFill>
                      <a:prstDash val="solid"/>
                    </a:lnB>
                  </a:tcPr>
                </a:tc>
                <a:extLst>
                  <a:ext uri="{0D108BD9-81ED-4DB2-BD59-A6C34878D82A}">
                    <a16:rowId xmlns:a16="http://schemas.microsoft.com/office/drawing/2014/main" val="10001"/>
                  </a:ext>
                </a:extLst>
              </a:tr>
              <a:tr h="736091">
                <a:tc vMerge="1">
                  <a:txBody>
                    <a:bodyPr/>
                    <a:lstStyle/>
                    <a:p>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4610">
                        <a:lnSpc>
                          <a:spcPct val="100000"/>
                        </a:lnSpc>
                        <a:spcBef>
                          <a:spcPts val="30"/>
                        </a:spcBef>
                      </a:pPr>
                      <a:r>
                        <a:rPr sz="1450" spc="-10" dirty="0">
                          <a:solidFill>
                            <a:srgbClr val="585858"/>
                          </a:solidFill>
                          <a:latin typeface="TT Commons" panose="02000506040000020004" pitchFamily="50" charset="0"/>
                          <a:cs typeface="Carlito"/>
                        </a:rPr>
                        <a:t>Chemical:</a:t>
                      </a:r>
                      <a:endParaRPr sz="1450">
                        <a:latin typeface="TT Commons" panose="02000506040000020004" pitchFamily="50" charset="0"/>
                        <a:cs typeface="Carlito"/>
                      </a:endParaRPr>
                    </a:p>
                    <a:p>
                      <a:pPr marL="400685" indent="-346710">
                        <a:lnSpc>
                          <a:spcPct val="100000"/>
                        </a:lnSpc>
                        <a:spcBef>
                          <a:spcPts val="180"/>
                        </a:spcBef>
                        <a:buChar char="-"/>
                        <a:tabLst>
                          <a:tab pos="400685" algn="l"/>
                          <a:tab pos="401320" algn="l"/>
                        </a:tabLst>
                      </a:pPr>
                      <a:r>
                        <a:rPr sz="1450" dirty="0">
                          <a:solidFill>
                            <a:srgbClr val="585858"/>
                          </a:solidFill>
                          <a:latin typeface="TT Commons" panose="02000506040000020004" pitchFamily="50" charset="0"/>
                          <a:cs typeface="Carlito"/>
                        </a:rPr>
                        <a:t>Cosmetics</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15" dirty="0">
                          <a:solidFill>
                            <a:srgbClr val="585858"/>
                          </a:solidFill>
                          <a:latin typeface="TT Commons" panose="02000506040000020004" pitchFamily="50" charset="0"/>
                          <a:cs typeface="Carlito"/>
                        </a:rPr>
                        <a:t>Dermal</a:t>
                      </a:r>
                      <a:r>
                        <a:rPr sz="1450" spc="-105"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cleansers</a:t>
                      </a:r>
                      <a:endParaRPr sz="1450">
                        <a:latin typeface="TT Commons" panose="02000506040000020004" pitchFamily="50" charset="0"/>
                        <a:cs typeface="Carlito"/>
                      </a:endParaRPr>
                    </a:p>
                  </a:txBody>
                  <a:tcPr marL="0" marR="0" marT="381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extLst>
                  <a:ext uri="{0D108BD9-81ED-4DB2-BD59-A6C34878D82A}">
                    <a16:rowId xmlns:a16="http://schemas.microsoft.com/office/drawing/2014/main" val="10002"/>
                  </a:ext>
                </a:extLst>
              </a:tr>
              <a:tr h="1389164">
                <a:tc vMerge="1">
                  <a:txBody>
                    <a:bodyPr/>
                    <a:lstStyle/>
                    <a:p>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a:txBody>
                    <a:bodyPr/>
                    <a:lstStyle/>
                    <a:p>
                      <a:pPr>
                        <a:lnSpc>
                          <a:spcPct val="100000"/>
                        </a:lnSpc>
                      </a:pPr>
                      <a:endParaRPr sz="1400">
                        <a:latin typeface="TT Commons" panose="02000506040000020004" pitchFamily="50" charset="0"/>
                        <a:cs typeface="Times New Roman"/>
                      </a:endParaRPr>
                    </a:p>
                    <a:p>
                      <a:pPr>
                        <a:lnSpc>
                          <a:spcPct val="100000"/>
                        </a:lnSpc>
                        <a:spcBef>
                          <a:spcPts val="35"/>
                        </a:spcBef>
                      </a:pPr>
                      <a:endParaRPr sz="1950">
                        <a:latin typeface="TT Commons" panose="02000506040000020004" pitchFamily="50" charset="0"/>
                        <a:cs typeface="Times New Roman"/>
                      </a:endParaRPr>
                    </a:p>
                    <a:p>
                      <a:pPr marL="134620">
                        <a:lnSpc>
                          <a:spcPct val="100000"/>
                        </a:lnSpc>
                      </a:pPr>
                      <a:r>
                        <a:rPr sz="1450" b="1" spc="-5" dirty="0">
                          <a:solidFill>
                            <a:srgbClr val="585858"/>
                          </a:solidFill>
                          <a:latin typeface="TT Commons" panose="02000506040000020004" pitchFamily="50" charset="0"/>
                          <a:cs typeface="Carlito"/>
                        </a:rPr>
                        <a:t>Endogenous</a:t>
                      </a:r>
                      <a:endParaRPr sz="1450">
                        <a:latin typeface="TT Commons" panose="02000506040000020004" pitchFamily="50"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a:txBody>
                    <a:bodyPr/>
                    <a:lstStyle/>
                    <a:p>
                      <a:pPr marL="400685" indent="-346710">
                        <a:lnSpc>
                          <a:spcPct val="100000"/>
                        </a:lnSpc>
                        <a:spcBef>
                          <a:spcPts val="40"/>
                        </a:spcBef>
                        <a:buChar char="-"/>
                        <a:tabLst>
                          <a:tab pos="400685" algn="l"/>
                          <a:tab pos="401320" algn="l"/>
                        </a:tabLst>
                      </a:pPr>
                      <a:r>
                        <a:rPr sz="1450" spc="-15" dirty="0">
                          <a:solidFill>
                            <a:srgbClr val="585858"/>
                          </a:solidFill>
                          <a:latin typeface="TT Commons" panose="02000506040000020004" pitchFamily="50" charset="0"/>
                          <a:cs typeface="Carlito"/>
                        </a:rPr>
                        <a:t>Sex</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20" dirty="0">
                          <a:solidFill>
                            <a:srgbClr val="585858"/>
                          </a:solidFill>
                          <a:latin typeface="TT Commons" panose="02000506040000020004" pitchFamily="50" charset="0"/>
                          <a:cs typeface="Carlito"/>
                        </a:rPr>
                        <a:t>Skin</a:t>
                      </a:r>
                      <a:r>
                        <a:rPr sz="1450" spc="-55"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colour</a:t>
                      </a:r>
                      <a:r>
                        <a:rPr sz="1450" spc="-114"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(phototypes</a:t>
                      </a:r>
                      <a:r>
                        <a:rPr sz="1450" spc="-90"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II</a:t>
                      </a:r>
                      <a:r>
                        <a:rPr sz="1450" spc="-55" dirty="0">
                          <a:solidFill>
                            <a:srgbClr val="585858"/>
                          </a:solidFill>
                          <a:latin typeface="TT Commons" panose="02000506040000020004" pitchFamily="50" charset="0"/>
                          <a:cs typeface="Carlito"/>
                        </a:rPr>
                        <a:t> </a:t>
                      </a:r>
                      <a:r>
                        <a:rPr sz="1450" spc="-5" dirty="0">
                          <a:solidFill>
                            <a:srgbClr val="585858"/>
                          </a:solidFill>
                          <a:latin typeface="TT Commons" panose="02000506040000020004" pitchFamily="50" charset="0"/>
                          <a:cs typeface="Carlito"/>
                        </a:rPr>
                        <a:t>to</a:t>
                      </a:r>
                      <a:r>
                        <a:rPr sz="1450" spc="-5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V)</a:t>
                      </a:r>
                      <a:endParaRPr sz="1450">
                        <a:latin typeface="TT Commons" panose="02000506040000020004" pitchFamily="50" charset="0"/>
                        <a:cs typeface="Carlito"/>
                      </a:endParaRPr>
                    </a:p>
                    <a:p>
                      <a:pPr marL="400685" indent="-346710">
                        <a:lnSpc>
                          <a:spcPct val="100000"/>
                        </a:lnSpc>
                        <a:spcBef>
                          <a:spcPts val="180"/>
                        </a:spcBef>
                        <a:buChar char="-"/>
                        <a:tabLst>
                          <a:tab pos="400685" algn="l"/>
                          <a:tab pos="401320" algn="l"/>
                        </a:tabLst>
                      </a:pPr>
                      <a:r>
                        <a:rPr sz="1450" spc="-25" dirty="0">
                          <a:solidFill>
                            <a:srgbClr val="585858"/>
                          </a:solidFill>
                          <a:latin typeface="TT Commons" panose="02000506040000020004" pitchFamily="50" charset="0"/>
                          <a:cs typeface="Carlito"/>
                        </a:rPr>
                        <a:t>Age.</a:t>
                      </a:r>
                      <a:endParaRPr sz="1450">
                        <a:latin typeface="TT Commons" panose="02000506040000020004" pitchFamily="50" charset="0"/>
                        <a:cs typeface="Carlito"/>
                      </a:endParaRPr>
                    </a:p>
                    <a:p>
                      <a:pPr marL="400685" indent="-346710">
                        <a:lnSpc>
                          <a:spcPct val="100000"/>
                        </a:lnSpc>
                        <a:spcBef>
                          <a:spcPts val="265"/>
                        </a:spcBef>
                        <a:buChar char="-"/>
                        <a:tabLst>
                          <a:tab pos="400685" algn="l"/>
                          <a:tab pos="401320" algn="l"/>
                        </a:tabLst>
                      </a:pPr>
                      <a:r>
                        <a:rPr sz="1450" spc="-20" dirty="0">
                          <a:solidFill>
                            <a:srgbClr val="585858"/>
                          </a:solidFill>
                          <a:latin typeface="TT Commons" panose="02000506040000020004" pitchFamily="50" charset="0"/>
                          <a:cs typeface="Carlito"/>
                        </a:rPr>
                        <a:t>Genetic tendency (mixed</a:t>
                      </a:r>
                      <a:r>
                        <a:rPr sz="1450" spc="-254"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race)</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10" dirty="0">
                          <a:solidFill>
                            <a:srgbClr val="585858"/>
                          </a:solidFill>
                          <a:latin typeface="TT Commons" panose="02000506040000020004" pitchFamily="50" charset="0"/>
                          <a:cs typeface="Carlito"/>
                        </a:rPr>
                        <a:t>Hormonal</a:t>
                      </a:r>
                      <a:r>
                        <a:rPr sz="1450" spc="-9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factors:</a:t>
                      </a:r>
                      <a:r>
                        <a:rPr sz="1450" spc="-70" dirty="0">
                          <a:solidFill>
                            <a:srgbClr val="585858"/>
                          </a:solidFill>
                          <a:latin typeface="TT Commons" panose="02000506040000020004" pitchFamily="50" charset="0"/>
                          <a:cs typeface="Carlito"/>
                        </a:rPr>
                        <a:t> </a:t>
                      </a:r>
                      <a:r>
                        <a:rPr sz="1450" spc="-30" dirty="0">
                          <a:solidFill>
                            <a:srgbClr val="585858"/>
                          </a:solidFill>
                          <a:latin typeface="TT Commons" panose="02000506040000020004" pitchFamily="50" charset="0"/>
                          <a:cs typeface="Carlito"/>
                        </a:rPr>
                        <a:t>pregnancy,</a:t>
                      </a:r>
                      <a:r>
                        <a:rPr sz="1450" spc="-12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gynaecological,</a:t>
                      </a:r>
                      <a:r>
                        <a:rPr sz="1450" spc="-125" dirty="0">
                          <a:solidFill>
                            <a:srgbClr val="585858"/>
                          </a:solidFill>
                          <a:latin typeface="TT Commons" panose="02000506040000020004" pitchFamily="50" charset="0"/>
                          <a:cs typeface="Carlito"/>
                        </a:rPr>
                        <a:t> </a:t>
                      </a:r>
                      <a:r>
                        <a:rPr sz="1450" spc="-20" dirty="0">
                          <a:solidFill>
                            <a:srgbClr val="585858"/>
                          </a:solidFill>
                          <a:latin typeface="TT Commons" panose="02000506040000020004" pitchFamily="50" charset="0"/>
                          <a:cs typeface="Carlito"/>
                        </a:rPr>
                        <a:t>thyroid,</a:t>
                      </a:r>
                      <a:r>
                        <a:rPr sz="1450" spc="-12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adrenal</a:t>
                      </a:r>
                      <a:endParaRPr sz="1450">
                        <a:latin typeface="TT Commons" panose="02000506040000020004" pitchFamily="50" charset="0"/>
                        <a:cs typeface="Carlito"/>
                      </a:endParaRPr>
                    </a:p>
                  </a:txBody>
                  <a:tcPr marL="0" marR="0" marT="5080" marB="0">
                    <a:lnL w="12700">
                      <a:solidFill>
                        <a:srgbClr val="000000"/>
                      </a:solidFill>
                      <a:prstDash val="solid"/>
                    </a:lnL>
                    <a:lnR w="12700">
                      <a:solidFill>
                        <a:srgbClr val="C0504D"/>
                      </a:solidFill>
                      <a:prstDash val="solid"/>
                    </a:lnR>
                    <a:lnT w="12700">
                      <a:solidFill>
                        <a:srgbClr val="000000"/>
                      </a:solidFill>
                      <a:prstDash val="solid"/>
                    </a:lnT>
                    <a:lnB w="12700">
                      <a:solidFill>
                        <a:srgbClr val="C0504D"/>
                      </a:solidFill>
                      <a:prstDash val="solid"/>
                    </a:lnB>
                  </a:tcPr>
                </a:tc>
                <a:extLst>
                  <a:ext uri="{0D108BD9-81ED-4DB2-BD59-A6C34878D82A}">
                    <a16:rowId xmlns:a16="http://schemas.microsoft.com/office/drawing/2014/main" val="10003"/>
                  </a:ext>
                </a:extLst>
              </a:tr>
              <a:tr h="490728">
                <a:tc>
                  <a:txBody>
                    <a:bodyPr/>
                    <a:lstStyle/>
                    <a:p>
                      <a:pPr marL="62865">
                        <a:lnSpc>
                          <a:spcPct val="100000"/>
                        </a:lnSpc>
                        <a:spcBef>
                          <a:spcPts val="60"/>
                        </a:spcBef>
                      </a:pPr>
                      <a:r>
                        <a:rPr sz="1450" b="1" spc="-10" dirty="0">
                          <a:solidFill>
                            <a:srgbClr val="585858"/>
                          </a:solidFill>
                          <a:latin typeface="TT Commons" panose="02000506040000020004" pitchFamily="50" charset="0"/>
                          <a:cs typeface="Carlito"/>
                        </a:rPr>
                        <a:t>Aggravating</a:t>
                      </a:r>
                      <a:r>
                        <a:rPr sz="1450" b="1" spc="-150" dirty="0">
                          <a:solidFill>
                            <a:srgbClr val="585858"/>
                          </a:solidFill>
                          <a:latin typeface="TT Commons" panose="02000506040000020004" pitchFamily="50" charset="0"/>
                          <a:cs typeface="Carlito"/>
                        </a:rPr>
                        <a:t> </a:t>
                      </a:r>
                      <a:r>
                        <a:rPr sz="1450" b="1" spc="-25" dirty="0">
                          <a:solidFill>
                            <a:srgbClr val="585858"/>
                          </a:solidFill>
                          <a:latin typeface="TT Commons" panose="02000506040000020004" pitchFamily="50" charset="0"/>
                          <a:cs typeface="Carlito"/>
                        </a:rPr>
                        <a:t>factors</a:t>
                      </a:r>
                      <a:endParaRPr sz="1450">
                        <a:latin typeface="TT Commons" panose="02000506040000020004" pitchFamily="50" charset="0"/>
                        <a:cs typeface="Carlito"/>
                      </a:endParaRPr>
                    </a:p>
                  </a:txBody>
                  <a:tcPr marL="0" marR="0" marT="762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tc gridSpan="2">
                  <a:txBody>
                    <a:bodyPr/>
                    <a:lstStyle/>
                    <a:p>
                      <a:pPr marL="399415" indent="-346075">
                        <a:lnSpc>
                          <a:spcPct val="100000"/>
                        </a:lnSpc>
                        <a:spcBef>
                          <a:spcPts val="60"/>
                        </a:spcBef>
                        <a:buChar char="-"/>
                        <a:tabLst>
                          <a:tab pos="399415" algn="l"/>
                          <a:tab pos="400050" algn="l"/>
                        </a:tabLst>
                      </a:pPr>
                      <a:r>
                        <a:rPr sz="1450" spc="-10" dirty="0">
                          <a:solidFill>
                            <a:srgbClr val="585858"/>
                          </a:solidFill>
                          <a:latin typeface="TT Commons" panose="02000506040000020004" pitchFamily="50" charset="0"/>
                          <a:cs typeface="Carlito"/>
                        </a:rPr>
                        <a:t>Medications</a:t>
                      </a:r>
                      <a:endParaRPr sz="1450" dirty="0">
                        <a:latin typeface="TT Commons" panose="02000506040000020004" pitchFamily="50" charset="0"/>
                        <a:cs typeface="Carlito"/>
                      </a:endParaRPr>
                    </a:p>
                    <a:p>
                      <a:pPr marL="399415" indent="-346075">
                        <a:lnSpc>
                          <a:spcPct val="100000"/>
                        </a:lnSpc>
                        <a:spcBef>
                          <a:spcPts val="185"/>
                        </a:spcBef>
                        <a:buChar char="-"/>
                        <a:tabLst>
                          <a:tab pos="399415" algn="l"/>
                          <a:tab pos="400050" algn="l"/>
                        </a:tabLst>
                      </a:pPr>
                      <a:r>
                        <a:rPr sz="1450" spc="-10" dirty="0">
                          <a:solidFill>
                            <a:srgbClr val="585858"/>
                          </a:solidFill>
                          <a:latin typeface="TT Commons" panose="02000506040000020004" pitchFamily="50" charset="0"/>
                          <a:cs typeface="Carlito"/>
                        </a:rPr>
                        <a:t>Friction</a:t>
                      </a:r>
                      <a:endParaRPr sz="1450" dirty="0">
                        <a:latin typeface="TT Commons" panose="02000506040000020004" pitchFamily="50" charset="0"/>
                        <a:cs typeface="Carlito"/>
                      </a:endParaRPr>
                    </a:p>
                  </a:txBody>
                  <a:tcPr marL="0" marR="0" marT="762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7" name="object 8"/>
          <p:cNvSpPr txBox="1">
            <a:spLocks/>
          </p:cNvSpPr>
          <p:nvPr/>
        </p:nvSpPr>
        <p:spPr>
          <a:xfrm>
            <a:off x="784272" y="426065"/>
            <a:ext cx="5972128" cy="380873"/>
          </a:xfrm>
          <a:prstGeom prst="rect">
            <a:avLst/>
          </a:prstGeom>
          <a:solidFill>
            <a:schemeClr val="bg1"/>
          </a:solidFill>
        </p:spPr>
        <p:txBody>
          <a:bodyPr vert="horz" wrap="square" lIns="0" tIns="1143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12700">
              <a:lnSpc>
                <a:spcPct val="100000"/>
              </a:lnSpc>
              <a:spcBef>
                <a:spcPts val="90"/>
              </a:spcBef>
            </a:pPr>
            <a:r>
              <a:rPr lang="es-ES" sz="2400" spc="300" dirty="0">
                <a:solidFill>
                  <a:schemeClr val="tx1"/>
                </a:solidFill>
                <a:latin typeface="Bebas Neue Regular" panose="00000500000000000000" pitchFamily="50" charset="0"/>
              </a:rPr>
              <a:t>WICH FACTORS INFLUENCE </a:t>
            </a:r>
            <a:r>
              <a:rPr lang="es-ES" sz="2400" spc="300" dirty="0" err="1">
                <a:solidFill>
                  <a:schemeClr val="tx1"/>
                </a:solidFill>
                <a:latin typeface="Bebas Neue Regular" panose="00000500000000000000" pitchFamily="50" charset="0"/>
              </a:rPr>
              <a:t>hyperPIGMENTATION</a:t>
            </a:r>
            <a:endParaRPr lang="es-ES" sz="2400" spc="300" dirty="0">
              <a:solidFill>
                <a:schemeClr val="tx1"/>
              </a:solidFill>
              <a:latin typeface="Bebas Neue Regular" panose="00000500000000000000"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19100"/>
            <a:ext cx="6019800" cy="381515"/>
          </a:xfrm>
          <a:prstGeom prst="rect">
            <a:avLst/>
          </a:prstGeom>
        </p:spPr>
        <p:txBody>
          <a:bodyPr vert="horz" wrap="square" lIns="0" tIns="12065" rIns="0" bIns="0" rtlCol="0">
            <a:spAutoFit/>
          </a:bodyPr>
          <a:lstStyle/>
          <a:p>
            <a:pPr marL="12700">
              <a:lnSpc>
                <a:spcPct val="100000"/>
              </a:lnSpc>
              <a:spcBef>
                <a:spcPts val="95"/>
              </a:spcBef>
            </a:pPr>
            <a:r>
              <a:rPr sz="2400" spc="300" dirty="0">
                <a:solidFill>
                  <a:schemeClr val="tx1"/>
                </a:solidFill>
                <a:latin typeface="Bebas Neue Regular" panose="00000500000000000000" pitchFamily="50" charset="0"/>
              </a:rPr>
              <a:t>POST-INFLAMMATORY HYPERPIGMENTATION (PIH)</a:t>
            </a:r>
          </a:p>
        </p:txBody>
      </p:sp>
      <p:sp>
        <p:nvSpPr>
          <p:cNvPr id="6" name="object 6"/>
          <p:cNvSpPr txBox="1"/>
          <p:nvPr/>
        </p:nvSpPr>
        <p:spPr>
          <a:xfrm>
            <a:off x="660400" y="1333500"/>
            <a:ext cx="8229600" cy="679032"/>
          </a:xfrm>
          <a:prstGeom prst="rect">
            <a:avLst/>
          </a:prstGeom>
        </p:spPr>
        <p:txBody>
          <a:bodyPr vert="horz" wrap="square" lIns="0" tIns="24765" rIns="0" bIns="0" rtlCol="0">
            <a:spAutoFit/>
          </a:bodyPr>
          <a:lstStyle/>
          <a:p>
            <a:pPr marL="12700" marR="5080" algn="just">
              <a:lnSpc>
                <a:spcPts val="1680"/>
              </a:lnSpc>
              <a:spcBef>
                <a:spcPts val="195"/>
              </a:spcBef>
            </a:pPr>
            <a:r>
              <a:rPr sz="1600" spc="-25" dirty="0">
                <a:latin typeface="TT Commons" panose="02000506040000020004" pitchFamily="50" charset="0"/>
                <a:cs typeface="Carlito"/>
              </a:rPr>
              <a:t>Post-inflammatory </a:t>
            </a:r>
            <a:r>
              <a:rPr sz="1600" spc="-30" dirty="0">
                <a:latin typeface="TT Commons" panose="02000506040000020004" pitchFamily="50" charset="0"/>
                <a:cs typeface="Carlito"/>
              </a:rPr>
              <a:t>hyperpigmentation </a:t>
            </a:r>
            <a:r>
              <a:rPr sz="1600" spc="-25" dirty="0">
                <a:latin typeface="TT Commons" panose="02000506040000020004" pitchFamily="50" charset="0"/>
                <a:cs typeface="Carlito"/>
              </a:rPr>
              <a:t>manifests </a:t>
            </a:r>
            <a:r>
              <a:rPr sz="1600" spc="-35" dirty="0">
                <a:latin typeface="TT Commons" panose="02000506040000020004" pitchFamily="50" charset="0"/>
                <a:cs typeface="Carlito"/>
              </a:rPr>
              <a:t>as </a:t>
            </a:r>
            <a:r>
              <a:rPr sz="1600" spc="5" dirty="0">
                <a:latin typeface="TT Commons" panose="02000506040000020004" pitchFamily="50" charset="0"/>
                <a:cs typeface="Carlito"/>
              </a:rPr>
              <a:t>flat </a:t>
            </a:r>
            <a:r>
              <a:rPr sz="1600" spc="-15" dirty="0">
                <a:latin typeface="TT Commons" panose="02000506040000020004" pitchFamily="50" charset="0"/>
                <a:cs typeface="Carlito"/>
              </a:rPr>
              <a:t>dark </a:t>
            </a:r>
            <a:r>
              <a:rPr sz="1600" spc="-25" dirty="0">
                <a:latin typeface="TT Commons" panose="02000506040000020004" pitchFamily="50" charset="0"/>
                <a:cs typeface="Carlito"/>
              </a:rPr>
              <a:t>coloured </a:t>
            </a:r>
            <a:r>
              <a:rPr sz="1600" spc="-35" dirty="0">
                <a:latin typeface="TT Commons" panose="02000506040000020004" pitchFamily="50" charset="0"/>
                <a:cs typeface="Carlito"/>
              </a:rPr>
              <a:t>spots. </a:t>
            </a:r>
            <a:r>
              <a:rPr sz="1600" spc="-10" dirty="0">
                <a:latin typeface="TT Commons" panose="02000506040000020004" pitchFamily="50" charset="0"/>
                <a:cs typeface="Carlito"/>
              </a:rPr>
              <a:t>These </a:t>
            </a:r>
            <a:r>
              <a:rPr sz="1600" spc="-15" dirty="0">
                <a:latin typeface="TT Commons" panose="02000506040000020004" pitchFamily="50" charset="0"/>
                <a:cs typeface="Carlito"/>
              </a:rPr>
              <a:t>can </a:t>
            </a:r>
            <a:r>
              <a:rPr sz="1600" spc="-25" dirty="0">
                <a:latin typeface="TT Commons" panose="02000506040000020004" pitchFamily="50" charset="0"/>
                <a:cs typeface="Carlito"/>
              </a:rPr>
              <a:t>be </a:t>
            </a:r>
            <a:r>
              <a:rPr sz="1600" spc="-10" dirty="0">
                <a:latin typeface="TT Commons" panose="02000506040000020004" pitchFamily="50" charset="0"/>
                <a:cs typeface="Carlito"/>
              </a:rPr>
              <a:t>any </a:t>
            </a:r>
            <a:r>
              <a:rPr sz="1600" spc="-25" dirty="0">
                <a:latin typeface="TT Commons" panose="02000506040000020004" pitchFamily="50" charset="0"/>
                <a:cs typeface="Carlito"/>
              </a:rPr>
              <a:t>colour  </a:t>
            </a:r>
            <a:r>
              <a:rPr sz="1600" spc="-15" dirty="0">
                <a:latin typeface="TT Commons" panose="02000506040000020004" pitchFamily="50" charset="0"/>
                <a:cs typeface="Carlito"/>
              </a:rPr>
              <a:t>from </a:t>
            </a:r>
            <a:r>
              <a:rPr sz="1600" spc="-30" dirty="0">
                <a:latin typeface="TT Commons" panose="02000506040000020004" pitchFamily="50" charset="0"/>
                <a:cs typeface="Carlito"/>
              </a:rPr>
              <a:t>pink </a:t>
            </a:r>
            <a:r>
              <a:rPr sz="1600" spc="-10" dirty="0">
                <a:latin typeface="TT Commons" panose="02000506040000020004" pitchFamily="50" charset="0"/>
                <a:cs typeface="Carlito"/>
              </a:rPr>
              <a:t>to </a:t>
            </a:r>
            <a:r>
              <a:rPr sz="1600" spc="-20" dirty="0">
                <a:latin typeface="TT Commons" panose="02000506040000020004" pitchFamily="50" charset="0"/>
                <a:cs typeface="Carlito"/>
              </a:rPr>
              <a:t>red, </a:t>
            </a:r>
            <a:r>
              <a:rPr sz="1600" spc="-25" dirty="0">
                <a:latin typeface="TT Commons" panose="02000506040000020004" pitchFamily="50" charset="0"/>
                <a:cs typeface="Carlito"/>
              </a:rPr>
              <a:t>beige </a:t>
            </a:r>
            <a:r>
              <a:rPr sz="1600" spc="-10" dirty="0">
                <a:latin typeface="TT Commons" panose="02000506040000020004" pitchFamily="50" charset="0"/>
                <a:cs typeface="Carlito"/>
              </a:rPr>
              <a:t>to black, </a:t>
            </a:r>
            <a:r>
              <a:rPr sz="1600" spc="-30" dirty="0">
                <a:latin typeface="TT Commons" panose="02000506040000020004" pitchFamily="50" charset="0"/>
                <a:cs typeface="Carlito"/>
              </a:rPr>
              <a:t>depending </a:t>
            </a:r>
            <a:r>
              <a:rPr sz="1600" spc="10" dirty="0">
                <a:latin typeface="TT Commons" panose="02000506040000020004" pitchFamily="50" charset="0"/>
                <a:cs typeface="Carlito"/>
              </a:rPr>
              <a:t>on </a:t>
            </a:r>
            <a:r>
              <a:rPr sz="1600" spc="-15" dirty="0">
                <a:latin typeface="TT Commons" panose="02000506040000020004" pitchFamily="50" charset="0"/>
                <a:cs typeface="Carlito"/>
              </a:rPr>
              <a:t>skin </a:t>
            </a:r>
            <a:r>
              <a:rPr sz="1600" spc="-20" dirty="0">
                <a:latin typeface="TT Commons" panose="02000506040000020004" pitchFamily="50" charset="0"/>
                <a:cs typeface="Carlito"/>
              </a:rPr>
              <a:t>done </a:t>
            </a:r>
            <a:r>
              <a:rPr sz="1600" spc="-10" dirty="0">
                <a:latin typeface="TT Commons" panose="02000506040000020004" pitchFamily="50" charset="0"/>
                <a:cs typeface="Carlito"/>
              </a:rPr>
              <a:t>and </a:t>
            </a:r>
            <a:r>
              <a:rPr sz="1600" spc="-20" dirty="0">
                <a:latin typeface="TT Commons" panose="02000506040000020004" pitchFamily="50" charset="0"/>
                <a:cs typeface="Carlito"/>
              </a:rPr>
              <a:t>the depth </a:t>
            </a:r>
            <a:r>
              <a:rPr sz="1600" spc="15" dirty="0">
                <a:latin typeface="TT Commons" panose="02000506040000020004" pitchFamily="50" charset="0"/>
                <a:cs typeface="Carlito"/>
              </a:rPr>
              <a:t>of </a:t>
            </a:r>
            <a:r>
              <a:rPr sz="1600" spc="-25" dirty="0">
                <a:latin typeface="TT Commons" panose="02000506040000020004" pitchFamily="50" charset="0"/>
                <a:cs typeface="Carlito"/>
              </a:rPr>
              <a:t>colour change. </a:t>
            </a:r>
            <a:r>
              <a:rPr sz="1600" spc="-10" dirty="0">
                <a:latin typeface="TT Commons" panose="02000506040000020004" pitchFamily="50" charset="0"/>
                <a:cs typeface="Carlito"/>
              </a:rPr>
              <a:t>They may </a:t>
            </a:r>
            <a:r>
              <a:rPr sz="1600" spc="-30" dirty="0">
                <a:latin typeface="TT Commons" panose="02000506040000020004" pitchFamily="50" charset="0"/>
                <a:cs typeface="Carlito"/>
              </a:rPr>
              <a:t>look  </a:t>
            </a:r>
            <a:r>
              <a:rPr sz="1600" spc="-40" dirty="0">
                <a:latin typeface="TT Commons" panose="02000506040000020004" pitchFamily="50" charset="0"/>
                <a:cs typeface="Carlito"/>
              </a:rPr>
              <a:t>like </a:t>
            </a:r>
            <a:r>
              <a:rPr sz="1600" spc="-15" dirty="0">
                <a:latin typeface="TT Commons" panose="02000506040000020004" pitchFamily="50" charset="0"/>
                <a:cs typeface="Carlito"/>
              </a:rPr>
              <a:t>small, </a:t>
            </a:r>
            <a:r>
              <a:rPr sz="1600" spc="-20" dirty="0">
                <a:latin typeface="TT Commons" panose="02000506040000020004" pitchFamily="50" charset="0"/>
                <a:cs typeface="Carlito"/>
              </a:rPr>
              <a:t>different </a:t>
            </a:r>
            <a:r>
              <a:rPr sz="1600" spc="-25" dirty="0">
                <a:latin typeface="TT Commons" panose="02000506040000020004" pitchFamily="50" charset="0"/>
                <a:cs typeface="Carlito"/>
              </a:rPr>
              <a:t>coloured </a:t>
            </a:r>
            <a:r>
              <a:rPr sz="1600" spc="-15" dirty="0">
                <a:latin typeface="TT Commons" panose="02000506040000020004" pitchFamily="50" charset="0"/>
                <a:cs typeface="Carlito"/>
              </a:rPr>
              <a:t>freckles </a:t>
            </a:r>
            <a:r>
              <a:rPr sz="1600" spc="15" dirty="0">
                <a:latin typeface="TT Commons" panose="02000506040000020004" pitchFamily="50" charset="0"/>
                <a:cs typeface="Carlito"/>
              </a:rPr>
              <a:t>or </a:t>
            </a:r>
            <a:r>
              <a:rPr sz="1600" spc="-30" dirty="0">
                <a:latin typeface="TT Commons" panose="02000506040000020004" pitchFamily="50" charset="0"/>
                <a:cs typeface="Carlito"/>
              </a:rPr>
              <a:t>darker </a:t>
            </a:r>
            <a:r>
              <a:rPr sz="1600" spc="-10" dirty="0">
                <a:latin typeface="TT Commons" panose="02000506040000020004" pitchFamily="50" charset="0"/>
                <a:cs typeface="Carlito"/>
              </a:rPr>
              <a:t>spots, </a:t>
            </a:r>
            <a:r>
              <a:rPr sz="1600" spc="-25" dirty="0">
                <a:latin typeface="TT Commons" panose="02000506040000020004" pitchFamily="50" charset="0"/>
                <a:cs typeface="Carlito"/>
              </a:rPr>
              <a:t>which </a:t>
            </a:r>
            <a:r>
              <a:rPr sz="1600" spc="-10" dirty="0">
                <a:latin typeface="TT Commons" panose="02000506040000020004" pitchFamily="50" charset="0"/>
                <a:cs typeface="Carlito"/>
              </a:rPr>
              <a:t>may </a:t>
            </a:r>
            <a:r>
              <a:rPr sz="1600" spc="-25" dirty="0">
                <a:latin typeface="TT Commons" panose="02000506040000020004" pitchFamily="50" charset="0"/>
                <a:cs typeface="Carlito"/>
              </a:rPr>
              <a:t>be light </a:t>
            </a:r>
            <a:r>
              <a:rPr sz="1600" spc="15" dirty="0">
                <a:latin typeface="TT Commons" panose="02000506040000020004" pitchFamily="50" charset="0"/>
                <a:cs typeface="Carlito"/>
              </a:rPr>
              <a:t>or </a:t>
            </a:r>
            <a:r>
              <a:rPr sz="1600" spc="10" dirty="0">
                <a:latin typeface="TT Commons" panose="02000506040000020004" pitchFamily="50" charset="0"/>
                <a:cs typeface="Carlito"/>
              </a:rPr>
              <a:t>look </a:t>
            </a:r>
            <a:r>
              <a:rPr sz="1600" spc="-40" dirty="0">
                <a:latin typeface="TT Commons" panose="02000506040000020004" pitchFamily="50" charset="0"/>
                <a:cs typeface="Carlito"/>
              </a:rPr>
              <a:t>like </a:t>
            </a:r>
            <a:r>
              <a:rPr sz="1600" spc="-5" dirty="0">
                <a:latin typeface="TT Commons" panose="02000506040000020004" pitchFamily="50" charset="0"/>
                <a:cs typeface="Carlito"/>
              </a:rPr>
              <a:t>‘new’</a:t>
            </a:r>
            <a:r>
              <a:rPr sz="1600" spc="75" dirty="0">
                <a:latin typeface="TT Commons" panose="02000506040000020004" pitchFamily="50" charset="0"/>
                <a:cs typeface="Carlito"/>
              </a:rPr>
              <a:t> </a:t>
            </a:r>
            <a:r>
              <a:rPr sz="1600" spc="-20" dirty="0">
                <a:latin typeface="TT Commons" panose="02000506040000020004" pitchFamily="50" charset="0"/>
                <a:cs typeface="Carlito"/>
              </a:rPr>
              <a:t>skin.</a:t>
            </a:r>
            <a:endParaRPr sz="1600" dirty="0">
              <a:latin typeface="TT Commons" panose="02000506040000020004" pitchFamily="50" charset="0"/>
              <a:cs typeface="Carlito"/>
            </a:endParaRPr>
          </a:p>
        </p:txBody>
      </p:sp>
      <p:sp>
        <p:nvSpPr>
          <p:cNvPr id="9" name="object 9"/>
          <p:cNvSpPr txBox="1"/>
          <p:nvPr/>
        </p:nvSpPr>
        <p:spPr>
          <a:xfrm>
            <a:off x="4318000" y="2336136"/>
            <a:ext cx="4572000" cy="1810111"/>
          </a:xfrm>
          <a:prstGeom prst="rect">
            <a:avLst/>
          </a:prstGeom>
        </p:spPr>
        <p:txBody>
          <a:bodyPr vert="horz" wrap="square" lIns="0" tIns="24765" rIns="0" bIns="0" rtlCol="0">
            <a:spAutoFit/>
          </a:bodyPr>
          <a:lstStyle/>
          <a:p>
            <a:pPr marL="12700" marR="5080" algn="just">
              <a:lnSpc>
                <a:spcPts val="1680"/>
              </a:lnSpc>
              <a:spcBef>
                <a:spcPts val="195"/>
              </a:spcBef>
            </a:pPr>
            <a:r>
              <a:rPr sz="1600" spc="-5" dirty="0">
                <a:latin typeface="TT Commons" panose="02000506040000020004" pitchFamily="50" charset="0"/>
                <a:cs typeface="Carlito"/>
              </a:rPr>
              <a:t>PIH </a:t>
            </a:r>
            <a:r>
              <a:rPr sz="1600" spc="-10" dirty="0">
                <a:latin typeface="TT Commons" panose="02000506040000020004" pitchFamily="50" charset="0"/>
                <a:cs typeface="Carlito"/>
              </a:rPr>
              <a:t>often </a:t>
            </a:r>
            <a:r>
              <a:rPr sz="1600" spc="-20" dirty="0">
                <a:latin typeface="TT Commons" panose="02000506040000020004" pitchFamily="50" charset="0"/>
                <a:cs typeface="Carlito"/>
              </a:rPr>
              <a:t>affects </a:t>
            </a:r>
            <a:r>
              <a:rPr sz="1600" spc="-30" dirty="0">
                <a:latin typeface="TT Commons" panose="02000506040000020004" pitchFamily="50" charset="0"/>
                <a:cs typeface="Carlito"/>
              </a:rPr>
              <a:t>people </a:t>
            </a:r>
            <a:r>
              <a:rPr sz="1600" spc="-20" dirty="0">
                <a:latin typeface="TT Commons" panose="02000506040000020004" pitchFamily="50" charset="0"/>
                <a:cs typeface="Carlito"/>
              </a:rPr>
              <a:t>who </a:t>
            </a:r>
            <a:r>
              <a:rPr sz="1600" spc="-30" dirty="0">
                <a:latin typeface="TT Commons" panose="02000506040000020004" pitchFamily="50" charset="0"/>
                <a:cs typeface="Carlito"/>
              </a:rPr>
              <a:t>suffer </a:t>
            </a:r>
            <a:r>
              <a:rPr sz="1600" spc="-15" dirty="0">
                <a:latin typeface="TT Commons" panose="02000506040000020004" pitchFamily="50" charset="0"/>
                <a:cs typeface="Carlito"/>
              </a:rPr>
              <a:t>from </a:t>
            </a:r>
            <a:r>
              <a:rPr sz="1600" spc="-25" dirty="0">
                <a:latin typeface="TT Commons" panose="02000506040000020004" pitchFamily="50" charset="0"/>
                <a:cs typeface="Carlito"/>
              </a:rPr>
              <a:t>acne </a:t>
            </a:r>
            <a:r>
              <a:rPr sz="1600" spc="-10" dirty="0">
                <a:latin typeface="TT Commons" panose="02000506040000020004" pitchFamily="50" charset="0"/>
                <a:cs typeface="Carlito"/>
              </a:rPr>
              <a:t>and </a:t>
            </a:r>
            <a:r>
              <a:rPr sz="1600" spc="25" dirty="0">
                <a:latin typeface="TT Commons" panose="02000506040000020004" pitchFamily="50" charset="0"/>
                <a:cs typeface="Carlito"/>
              </a:rPr>
              <a:t>can  </a:t>
            </a:r>
            <a:r>
              <a:rPr sz="1600" spc="-20" dirty="0">
                <a:latin typeface="TT Commons" panose="02000506040000020004" pitchFamily="50" charset="0"/>
                <a:cs typeface="Carlito"/>
              </a:rPr>
              <a:t>sometimes </a:t>
            </a:r>
            <a:r>
              <a:rPr sz="1600" spc="-25" dirty="0">
                <a:latin typeface="TT Commons" panose="02000506040000020004" pitchFamily="50" charset="0"/>
                <a:cs typeface="Carlito"/>
              </a:rPr>
              <a:t>be </a:t>
            </a:r>
            <a:r>
              <a:rPr sz="1600" spc="-20" dirty="0">
                <a:latin typeface="TT Commons" panose="02000506040000020004" pitchFamily="50" charset="0"/>
                <a:cs typeface="Carlito"/>
              </a:rPr>
              <a:t>triggered </a:t>
            </a:r>
            <a:r>
              <a:rPr sz="1600" spc="-25" dirty="0">
                <a:latin typeface="TT Commons" panose="02000506040000020004" pitchFamily="50" charset="0"/>
                <a:cs typeface="Carlito"/>
              </a:rPr>
              <a:t>by cosmetic </a:t>
            </a:r>
            <a:r>
              <a:rPr sz="1600" spc="-20" dirty="0">
                <a:latin typeface="TT Commons" panose="02000506040000020004" pitchFamily="50" charset="0"/>
                <a:cs typeface="Carlito"/>
              </a:rPr>
              <a:t>treatments </a:t>
            </a:r>
            <a:r>
              <a:rPr sz="1600" spc="-10" dirty="0">
                <a:latin typeface="TT Commons" panose="02000506040000020004" pitchFamily="50" charset="0"/>
                <a:cs typeface="Carlito"/>
              </a:rPr>
              <a:t>such  </a:t>
            </a:r>
            <a:r>
              <a:rPr sz="1600" spc="5" dirty="0">
                <a:latin typeface="TT Commons" panose="02000506040000020004" pitchFamily="50" charset="0"/>
                <a:cs typeface="Carlito"/>
              </a:rPr>
              <a:t>as </a:t>
            </a:r>
            <a:r>
              <a:rPr sz="1600" b="1" spc="-30" dirty="0">
                <a:latin typeface="TT Commons" panose="02000506040000020004" pitchFamily="50" charset="0"/>
                <a:cs typeface="Carlito"/>
              </a:rPr>
              <a:t>dermal </a:t>
            </a:r>
            <a:r>
              <a:rPr sz="1600" b="1" spc="-25" dirty="0">
                <a:latin typeface="TT Commons" panose="02000506040000020004" pitchFamily="50" charset="0"/>
                <a:cs typeface="Carlito"/>
              </a:rPr>
              <a:t>abrasion</a:t>
            </a:r>
            <a:r>
              <a:rPr sz="1600" spc="-25" dirty="0">
                <a:latin typeface="TT Commons" panose="02000506040000020004" pitchFamily="50" charset="0"/>
                <a:cs typeface="Carlito"/>
              </a:rPr>
              <a:t>, </a:t>
            </a:r>
            <a:r>
              <a:rPr sz="1600" b="1" spc="-15" dirty="0">
                <a:latin typeface="TT Commons" panose="02000506040000020004" pitchFamily="50" charset="0"/>
                <a:cs typeface="Carlito"/>
              </a:rPr>
              <a:t>chemical </a:t>
            </a:r>
            <a:r>
              <a:rPr sz="1600" b="1" spc="-10" dirty="0">
                <a:latin typeface="TT Commons" panose="02000506040000020004" pitchFamily="50" charset="0"/>
                <a:cs typeface="Carlito"/>
              </a:rPr>
              <a:t>peels </a:t>
            </a:r>
            <a:r>
              <a:rPr sz="1600" spc="-10" dirty="0">
                <a:latin typeface="TT Commons" panose="02000506040000020004" pitchFamily="50" charset="0"/>
                <a:cs typeface="Carlito"/>
              </a:rPr>
              <a:t>and </a:t>
            </a:r>
            <a:r>
              <a:rPr sz="1600" b="1" spc="-15" dirty="0">
                <a:latin typeface="TT Commons" panose="02000506040000020004" pitchFamily="50" charset="0"/>
                <a:cs typeface="Carlito"/>
              </a:rPr>
              <a:t>laser </a:t>
            </a:r>
            <a:r>
              <a:rPr sz="1600" b="1" spc="-45" dirty="0">
                <a:latin typeface="TT Commons" panose="02000506040000020004" pitchFamily="50" charset="0"/>
                <a:cs typeface="Carlito"/>
              </a:rPr>
              <a:t>therapy.  </a:t>
            </a:r>
            <a:r>
              <a:rPr sz="1600" spc="-25" dirty="0">
                <a:latin typeface="TT Commons" panose="02000506040000020004" pitchFamily="50" charset="0"/>
                <a:cs typeface="Carlito"/>
              </a:rPr>
              <a:t>Although </a:t>
            </a:r>
            <a:r>
              <a:rPr sz="1600" dirty="0">
                <a:latin typeface="TT Commons" panose="02000506040000020004" pitchFamily="50" charset="0"/>
                <a:cs typeface="Carlito"/>
              </a:rPr>
              <a:t>all </a:t>
            </a:r>
            <a:r>
              <a:rPr sz="1600" spc="-15" dirty="0">
                <a:latin typeface="TT Commons" panose="02000506040000020004" pitchFamily="50" charset="0"/>
                <a:cs typeface="Carlito"/>
              </a:rPr>
              <a:t>skin </a:t>
            </a:r>
            <a:r>
              <a:rPr sz="1600" spc="-20" dirty="0">
                <a:latin typeface="TT Commons" panose="02000506040000020004" pitchFamily="50" charset="0"/>
                <a:cs typeface="Carlito"/>
              </a:rPr>
              <a:t>types </a:t>
            </a:r>
            <a:r>
              <a:rPr sz="1600" spc="-5" dirty="0">
                <a:latin typeface="TT Commons" panose="02000506040000020004" pitchFamily="50" charset="0"/>
                <a:cs typeface="Carlito"/>
              </a:rPr>
              <a:t>are </a:t>
            </a:r>
            <a:r>
              <a:rPr sz="1600" spc="10" dirty="0">
                <a:latin typeface="TT Commons" panose="02000506040000020004" pitchFamily="50" charset="0"/>
                <a:cs typeface="Carlito"/>
              </a:rPr>
              <a:t>at </a:t>
            </a:r>
            <a:r>
              <a:rPr sz="1600" spc="-15" dirty="0">
                <a:latin typeface="TT Commons" panose="02000506040000020004" pitchFamily="50" charset="0"/>
                <a:cs typeface="Carlito"/>
              </a:rPr>
              <a:t>risk </a:t>
            </a:r>
            <a:r>
              <a:rPr sz="1600" spc="10" dirty="0">
                <a:latin typeface="TT Commons" panose="02000506040000020004" pitchFamily="50" charset="0"/>
                <a:cs typeface="Carlito"/>
              </a:rPr>
              <a:t>of </a:t>
            </a:r>
            <a:r>
              <a:rPr sz="1600" spc="-25" dirty="0">
                <a:latin typeface="TT Commons" panose="02000506040000020004" pitchFamily="50" charset="0"/>
                <a:cs typeface="Carlito"/>
              </a:rPr>
              <a:t>post-inflammatory  </a:t>
            </a:r>
            <a:r>
              <a:rPr sz="1600" spc="-20" dirty="0">
                <a:latin typeface="TT Commons" panose="02000506040000020004" pitchFamily="50" charset="0"/>
                <a:cs typeface="Carlito"/>
              </a:rPr>
              <a:t>hyperpigmentation,</a:t>
            </a:r>
            <a:r>
              <a:rPr sz="1600" spc="-120" dirty="0">
                <a:latin typeface="TT Commons" panose="02000506040000020004" pitchFamily="50" charset="0"/>
                <a:cs typeface="Carlito"/>
              </a:rPr>
              <a:t> </a:t>
            </a:r>
            <a:r>
              <a:rPr sz="1600" spc="-10" dirty="0">
                <a:latin typeface="TT Commons" panose="02000506040000020004" pitchFamily="50" charset="0"/>
                <a:cs typeface="Carlito"/>
              </a:rPr>
              <a:t>it</a:t>
            </a:r>
            <a:r>
              <a:rPr sz="1600" spc="-15" dirty="0">
                <a:latin typeface="TT Commons" panose="02000506040000020004" pitchFamily="50" charset="0"/>
                <a:cs typeface="Carlito"/>
              </a:rPr>
              <a:t> </a:t>
            </a:r>
            <a:r>
              <a:rPr sz="1600" spc="-10" dirty="0">
                <a:latin typeface="TT Commons" panose="02000506040000020004" pitchFamily="50" charset="0"/>
                <a:cs typeface="Carlito"/>
              </a:rPr>
              <a:t>is </a:t>
            </a:r>
            <a:r>
              <a:rPr sz="1600" spc="-15" dirty="0">
                <a:latin typeface="TT Commons" panose="02000506040000020004" pitchFamily="50" charset="0"/>
                <a:cs typeface="Carlito"/>
              </a:rPr>
              <a:t>more</a:t>
            </a:r>
            <a:r>
              <a:rPr sz="1600" spc="-85" dirty="0">
                <a:latin typeface="TT Commons" panose="02000506040000020004" pitchFamily="50" charset="0"/>
                <a:cs typeface="Carlito"/>
              </a:rPr>
              <a:t> </a:t>
            </a:r>
            <a:r>
              <a:rPr sz="1600" spc="-5" dirty="0">
                <a:latin typeface="TT Commons" panose="02000506040000020004" pitchFamily="50" charset="0"/>
                <a:cs typeface="Carlito"/>
              </a:rPr>
              <a:t>common</a:t>
            </a:r>
            <a:r>
              <a:rPr sz="1600" spc="-120" dirty="0">
                <a:latin typeface="TT Commons" panose="02000506040000020004" pitchFamily="50" charset="0"/>
                <a:cs typeface="Carlito"/>
              </a:rPr>
              <a:t> </a:t>
            </a:r>
            <a:r>
              <a:rPr sz="1600" spc="-15" dirty="0">
                <a:latin typeface="TT Commons" panose="02000506040000020004" pitchFamily="50" charset="0"/>
                <a:cs typeface="Carlito"/>
              </a:rPr>
              <a:t>in</a:t>
            </a:r>
            <a:r>
              <a:rPr sz="1600" spc="-125" dirty="0">
                <a:latin typeface="TT Commons" panose="02000506040000020004" pitchFamily="50" charset="0"/>
                <a:cs typeface="Carlito"/>
              </a:rPr>
              <a:t> </a:t>
            </a:r>
            <a:r>
              <a:rPr sz="1600" spc="-30" dirty="0">
                <a:latin typeface="TT Commons" panose="02000506040000020004" pitchFamily="50" charset="0"/>
                <a:cs typeface="Carlito"/>
              </a:rPr>
              <a:t>darker</a:t>
            </a:r>
            <a:r>
              <a:rPr sz="1600" spc="-105" dirty="0">
                <a:latin typeface="TT Commons" panose="02000506040000020004" pitchFamily="50" charset="0"/>
                <a:cs typeface="Carlito"/>
              </a:rPr>
              <a:t> </a:t>
            </a:r>
            <a:r>
              <a:rPr sz="1600" spc="-20" dirty="0">
                <a:latin typeface="TT Commons" panose="02000506040000020004" pitchFamily="50" charset="0"/>
                <a:cs typeface="Carlito"/>
              </a:rPr>
              <a:t>skins.</a:t>
            </a:r>
            <a:endParaRPr sz="1600" dirty="0">
              <a:latin typeface="TT Commons" panose="02000506040000020004" pitchFamily="50" charset="0"/>
              <a:cs typeface="Carlito"/>
            </a:endParaRPr>
          </a:p>
          <a:p>
            <a:pPr>
              <a:lnSpc>
                <a:spcPct val="100000"/>
              </a:lnSpc>
              <a:spcBef>
                <a:spcPts val="50"/>
              </a:spcBef>
            </a:pPr>
            <a:endParaRPr sz="1600" dirty="0">
              <a:latin typeface="TT Commons" panose="02000506040000020004" pitchFamily="50" charset="0"/>
              <a:cs typeface="Carlito"/>
            </a:endParaRPr>
          </a:p>
          <a:p>
            <a:pPr marL="12700" marR="18415" algn="just">
              <a:lnSpc>
                <a:spcPts val="1680"/>
              </a:lnSpc>
            </a:pPr>
            <a:r>
              <a:rPr sz="1600" spc="-20" dirty="0">
                <a:latin typeface="TT Commons" panose="02000506040000020004" pitchFamily="50" charset="0"/>
                <a:cs typeface="Carlito"/>
              </a:rPr>
              <a:t>Men</a:t>
            </a:r>
            <a:r>
              <a:rPr sz="1600" spc="285" dirty="0">
                <a:latin typeface="TT Commons" panose="02000506040000020004" pitchFamily="50" charset="0"/>
                <a:cs typeface="Carlito"/>
              </a:rPr>
              <a:t> </a:t>
            </a:r>
            <a:r>
              <a:rPr sz="1600" spc="-10" dirty="0">
                <a:latin typeface="TT Commons" panose="02000506040000020004" pitchFamily="50" charset="0"/>
                <a:cs typeface="Carlito"/>
              </a:rPr>
              <a:t>and </a:t>
            </a:r>
            <a:r>
              <a:rPr sz="1600" spc="-20" dirty="0">
                <a:latin typeface="TT Commons" panose="02000506040000020004" pitchFamily="50" charset="0"/>
                <a:cs typeface="Carlito"/>
              </a:rPr>
              <a:t>women  </a:t>
            </a:r>
            <a:r>
              <a:rPr sz="1600" spc="-5" dirty="0">
                <a:latin typeface="TT Commons" panose="02000506040000020004" pitchFamily="50" charset="0"/>
                <a:cs typeface="Carlito"/>
              </a:rPr>
              <a:t>are </a:t>
            </a:r>
            <a:r>
              <a:rPr sz="1600" spc="-20" dirty="0">
                <a:latin typeface="TT Commons" panose="02000506040000020004" pitchFamily="50" charset="0"/>
                <a:cs typeface="Carlito"/>
              </a:rPr>
              <a:t>equally  </a:t>
            </a:r>
            <a:r>
              <a:rPr sz="1600" spc="-30" dirty="0">
                <a:latin typeface="TT Commons" panose="02000506040000020004" pitchFamily="50" charset="0"/>
                <a:cs typeface="Carlito"/>
              </a:rPr>
              <a:t>vulnerable </a:t>
            </a:r>
            <a:r>
              <a:rPr sz="1600" spc="-50" dirty="0">
                <a:latin typeface="TT Commons" panose="02000506040000020004" pitchFamily="50" charset="0"/>
                <a:cs typeface="Carlito"/>
              </a:rPr>
              <a:t>to </a:t>
            </a:r>
            <a:r>
              <a:rPr sz="1600" spc="-25" dirty="0">
                <a:latin typeface="TT Commons" panose="02000506040000020004" pitchFamily="50" charset="0"/>
                <a:cs typeface="Carlito"/>
              </a:rPr>
              <a:t>post-  </a:t>
            </a:r>
            <a:r>
              <a:rPr sz="1600" spc="-10" dirty="0">
                <a:latin typeface="TT Commons" panose="02000506040000020004" pitchFamily="50" charset="0"/>
                <a:cs typeface="Carlito"/>
              </a:rPr>
              <a:t>inflammatory</a:t>
            </a:r>
            <a:r>
              <a:rPr sz="1600" spc="-100" dirty="0">
                <a:latin typeface="TT Commons" panose="02000506040000020004" pitchFamily="50" charset="0"/>
                <a:cs typeface="Carlito"/>
              </a:rPr>
              <a:t> </a:t>
            </a:r>
            <a:r>
              <a:rPr sz="1600" spc="-20" dirty="0">
                <a:latin typeface="TT Commons" panose="02000506040000020004" pitchFamily="50" charset="0"/>
                <a:cs typeface="Carlito"/>
              </a:rPr>
              <a:t>hyperpigmentation.</a:t>
            </a:r>
            <a:endParaRPr sz="1600" dirty="0">
              <a:latin typeface="TT Commons" panose="02000506040000020004" pitchFamily="50" charset="0"/>
              <a:cs typeface="Carlito"/>
            </a:endParaRPr>
          </a:p>
        </p:txBody>
      </p:sp>
      <p:sp>
        <p:nvSpPr>
          <p:cNvPr id="10" name="object 10"/>
          <p:cNvSpPr/>
          <p:nvPr/>
        </p:nvSpPr>
        <p:spPr>
          <a:xfrm>
            <a:off x="658446" y="2344928"/>
            <a:ext cx="2896264" cy="187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400" y="4229101"/>
            <a:ext cx="8249138" cy="341760"/>
          </a:xfrm>
          <a:prstGeom prst="rect">
            <a:avLst/>
          </a:prstGeom>
          <a:solidFill>
            <a:srgbClr val="F1F1F1"/>
          </a:solidFill>
        </p:spPr>
        <p:txBody>
          <a:bodyPr vert="horz" wrap="square" lIns="0" tIns="122555" rIns="0" bIns="0" rtlCol="0">
            <a:spAutoFit/>
          </a:bodyPr>
          <a:lstStyle/>
          <a:p>
            <a:pPr marL="99695" marR="88265">
              <a:lnSpc>
                <a:spcPts val="1680"/>
              </a:lnSpc>
              <a:spcBef>
                <a:spcPts val="965"/>
              </a:spcBef>
            </a:pPr>
            <a:r>
              <a:rPr sz="1600" spc="-15" dirty="0">
                <a:latin typeface="TT Commons" panose="02000506040000020004" pitchFamily="50" charset="0"/>
                <a:cs typeface="Carlito"/>
              </a:rPr>
              <a:t>The </a:t>
            </a:r>
            <a:r>
              <a:rPr sz="1600" spc="-25" dirty="0">
                <a:latin typeface="TT Commons" panose="02000506040000020004" pitchFamily="50" charset="0"/>
                <a:cs typeface="Carlito"/>
              </a:rPr>
              <a:t>sun </a:t>
            </a:r>
            <a:r>
              <a:rPr sz="1600" spc="-15" dirty="0">
                <a:latin typeface="TT Commons" panose="02000506040000020004" pitchFamily="50" charset="0"/>
                <a:cs typeface="Carlito"/>
              </a:rPr>
              <a:t>can aggravate </a:t>
            </a:r>
            <a:r>
              <a:rPr sz="1600" spc="-20" dirty="0">
                <a:latin typeface="TT Commons" panose="02000506040000020004" pitchFamily="50" charset="0"/>
                <a:cs typeface="Carlito"/>
              </a:rPr>
              <a:t>the </a:t>
            </a:r>
            <a:r>
              <a:rPr sz="1600" spc="-35" dirty="0">
                <a:latin typeface="TT Commons" panose="02000506040000020004" pitchFamily="50" charset="0"/>
                <a:cs typeface="Carlito"/>
              </a:rPr>
              <a:t>symptoms, </a:t>
            </a:r>
            <a:r>
              <a:rPr sz="1600" spc="-30" dirty="0">
                <a:latin typeface="TT Commons" panose="02000506040000020004" pitchFamily="50" charset="0"/>
                <a:cs typeface="Carlito"/>
              </a:rPr>
              <a:t>darkening </a:t>
            </a:r>
            <a:r>
              <a:rPr sz="1600" spc="-10" dirty="0">
                <a:latin typeface="TT Commons" panose="02000506040000020004" pitchFamily="50" charset="0"/>
                <a:cs typeface="Carlito"/>
              </a:rPr>
              <a:t>spots and </a:t>
            </a:r>
            <a:r>
              <a:rPr sz="1600" spc="-25" dirty="0">
                <a:latin typeface="TT Commons" panose="02000506040000020004" pitchFamily="50" charset="0"/>
                <a:cs typeface="Carlito"/>
              </a:rPr>
              <a:t>causing </a:t>
            </a:r>
            <a:r>
              <a:rPr sz="1600" spc="-20" dirty="0">
                <a:latin typeface="TT Commons" panose="02000506040000020004" pitchFamily="50" charset="0"/>
                <a:cs typeface="Carlito"/>
              </a:rPr>
              <a:t>the </a:t>
            </a:r>
            <a:r>
              <a:rPr sz="1600" spc="-15" dirty="0">
                <a:latin typeface="TT Commons" panose="02000506040000020004" pitchFamily="50" charset="0"/>
                <a:cs typeface="Carlito"/>
              </a:rPr>
              <a:t>dark  </a:t>
            </a:r>
            <a:r>
              <a:rPr sz="1600" dirty="0">
                <a:latin typeface="TT Commons" panose="02000506040000020004" pitchFamily="50" charset="0"/>
                <a:cs typeface="Carlito"/>
              </a:rPr>
              <a:t>colour</a:t>
            </a:r>
            <a:r>
              <a:rPr sz="1600" spc="-114" dirty="0">
                <a:latin typeface="TT Commons" panose="02000506040000020004" pitchFamily="50" charset="0"/>
                <a:cs typeface="Carlito"/>
              </a:rPr>
              <a:t> </a:t>
            </a:r>
            <a:r>
              <a:rPr sz="1600" spc="-10" dirty="0">
                <a:latin typeface="TT Commons" panose="02000506040000020004" pitchFamily="50" charset="0"/>
                <a:cs typeface="Carlito"/>
              </a:rPr>
              <a:t>to</a:t>
            </a:r>
            <a:r>
              <a:rPr sz="1600" spc="-50" dirty="0">
                <a:latin typeface="TT Commons" panose="02000506040000020004" pitchFamily="50" charset="0"/>
                <a:cs typeface="Carlito"/>
              </a:rPr>
              <a:t> </a:t>
            </a:r>
            <a:r>
              <a:rPr sz="1600" spc="-15" dirty="0">
                <a:latin typeface="TT Commons" panose="02000506040000020004" pitchFamily="50" charset="0"/>
                <a:cs typeface="Carlito"/>
              </a:rPr>
              <a:t>remain</a:t>
            </a:r>
            <a:r>
              <a:rPr sz="1600" spc="-125" dirty="0">
                <a:latin typeface="TT Commons" panose="02000506040000020004" pitchFamily="50" charset="0"/>
                <a:cs typeface="Carlito"/>
              </a:rPr>
              <a:t> </a:t>
            </a:r>
            <a:r>
              <a:rPr sz="1600" spc="20" dirty="0">
                <a:latin typeface="TT Commons" panose="02000506040000020004" pitchFamily="50" charset="0"/>
                <a:cs typeface="Carlito"/>
              </a:rPr>
              <a:t>for</a:t>
            </a:r>
            <a:r>
              <a:rPr sz="1600" spc="-114" dirty="0">
                <a:latin typeface="TT Commons" panose="02000506040000020004" pitchFamily="50" charset="0"/>
                <a:cs typeface="Carlito"/>
              </a:rPr>
              <a:t> </a:t>
            </a:r>
            <a:r>
              <a:rPr sz="1600" spc="-40" dirty="0">
                <a:latin typeface="TT Commons" panose="02000506040000020004" pitchFamily="50" charset="0"/>
                <a:cs typeface="Carlito"/>
              </a:rPr>
              <a:t>longer.</a:t>
            </a:r>
            <a:endParaRPr sz="1600" dirty="0">
              <a:latin typeface="TT Commons" panose="02000506040000020004" pitchFamily="50" charset="0"/>
              <a:cs typeface="Carlito"/>
            </a:endParaRPr>
          </a:p>
        </p:txBody>
      </p:sp>
      <p:sp>
        <p:nvSpPr>
          <p:cNvPr id="7" name="object 7"/>
          <p:cNvSpPr txBox="1">
            <a:spLocks noGrp="1"/>
          </p:cNvSpPr>
          <p:nvPr>
            <p:ph type="title"/>
          </p:nvPr>
        </p:nvSpPr>
        <p:spPr>
          <a:xfrm>
            <a:off x="812800" y="418585"/>
            <a:ext cx="6019800" cy="381515"/>
          </a:xfrm>
          <a:prstGeom prst="rect">
            <a:avLst/>
          </a:prstGeom>
        </p:spPr>
        <p:txBody>
          <a:bodyPr vert="horz" wrap="square" lIns="0" tIns="12065" rIns="0" bIns="0" rtlCol="0">
            <a:spAutoFit/>
          </a:bodyPr>
          <a:lstStyle/>
          <a:p>
            <a:pPr marL="12700">
              <a:lnSpc>
                <a:spcPct val="100000"/>
              </a:lnSpc>
              <a:spcBef>
                <a:spcPts val="95"/>
              </a:spcBef>
            </a:pPr>
            <a:r>
              <a:rPr sz="2400" spc="300" dirty="0">
                <a:latin typeface="Bebas Neue Regular" panose="00000500000000000000" pitchFamily="50" charset="0"/>
              </a:rPr>
              <a:t>POST-INFLAMMATORY </a:t>
            </a:r>
            <a:r>
              <a:rPr sz="2400" spc="300" dirty="0">
                <a:solidFill>
                  <a:schemeClr val="tx1"/>
                </a:solidFill>
                <a:latin typeface="Bebas Neue Regular" panose="00000500000000000000" pitchFamily="50" charset="0"/>
              </a:rPr>
              <a:t>HYPERPIGMENTATION</a:t>
            </a:r>
            <a:r>
              <a:rPr sz="2400" spc="300" dirty="0">
                <a:latin typeface="Bebas Neue Regular" panose="00000500000000000000" pitchFamily="50" charset="0"/>
              </a:rPr>
              <a:t> (PIH)</a:t>
            </a:r>
          </a:p>
        </p:txBody>
      </p:sp>
      <p:sp>
        <p:nvSpPr>
          <p:cNvPr id="8" name="object 8"/>
          <p:cNvSpPr txBox="1"/>
          <p:nvPr/>
        </p:nvSpPr>
        <p:spPr>
          <a:xfrm>
            <a:off x="584200" y="1135411"/>
            <a:ext cx="8229600" cy="257763"/>
          </a:xfrm>
          <a:prstGeom prst="rect">
            <a:avLst/>
          </a:prstGeom>
        </p:spPr>
        <p:txBody>
          <a:bodyPr vert="horz" wrap="square" lIns="0" tIns="11430" rIns="0" bIns="0" rtlCol="0">
            <a:spAutoFit/>
          </a:bodyPr>
          <a:lstStyle/>
          <a:p>
            <a:pPr marL="12700">
              <a:lnSpc>
                <a:spcPct val="100000"/>
              </a:lnSpc>
              <a:spcBef>
                <a:spcPts val="90"/>
              </a:spcBef>
            </a:pPr>
            <a:r>
              <a:rPr sz="1600" spc="-15" dirty="0">
                <a:latin typeface="TT Commons" panose="02000506040000020004" pitchFamily="50" charset="0"/>
                <a:cs typeface="Carlito"/>
              </a:rPr>
              <a:t>Post-inflammatory</a:t>
            </a:r>
            <a:r>
              <a:rPr sz="1600" spc="-90" dirty="0">
                <a:latin typeface="TT Commons" panose="02000506040000020004" pitchFamily="50" charset="0"/>
                <a:cs typeface="Carlito"/>
              </a:rPr>
              <a:t> </a:t>
            </a:r>
            <a:r>
              <a:rPr sz="1600" spc="-25" dirty="0">
                <a:latin typeface="TT Commons" panose="02000506040000020004" pitchFamily="50" charset="0"/>
                <a:cs typeface="Carlito"/>
              </a:rPr>
              <a:t>hyperpigmentation</a:t>
            </a:r>
            <a:r>
              <a:rPr sz="1600" spc="-110" dirty="0">
                <a:latin typeface="TT Commons" panose="02000506040000020004" pitchFamily="50" charset="0"/>
                <a:cs typeface="Carlito"/>
              </a:rPr>
              <a:t> </a:t>
            </a:r>
            <a:r>
              <a:rPr sz="1600" spc="-5" dirty="0">
                <a:latin typeface="TT Commons" panose="02000506040000020004" pitchFamily="50" charset="0"/>
                <a:cs typeface="Carlito"/>
              </a:rPr>
              <a:t>caused</a:t>
            </a:r>
            <a:r>
              <a:rPr sz="1600" spc="-110" dirty="0">
                <a:latin typeface="TT Commons" panose="02000506040000020004" pitchFamily="50" charset="0"/>
                <a:cs typeface="Carlito"/>
              </a:rPr>
              <a:t> </a:t>
            </a:r>
            <a:r>
              <a:rPr sz="1600" spc="-25" dirty="0">
                <a:latin typeface="TT Commons" panose="02000506040000020004" pitchFamily="50" charset="0"/>
                <a:cs typeface="Carlito"/>
              </a:rPr>
              <a:t>by</a:t>
            </a:r>
            <a:r>
              <a:rPr sz="1600" spc="-85" dirty="0">
                <a:latin typeface="TT Commons" panose="02000506040000020004" pitchFamily="50" charset="0"/>
                <a:cs typeface="Carlito"/>
              </a:rPr>
              <a:t> </a:t>
            </a:r>
            <a:r>
              <a:rPr sz="1600" spc="-10" dirty="0">
                <a:latin typeface="TT Commons" panose="02000506040000020004" pitchFamily="50" charset="0"/>
                <a:cs typeface="Carlito"/>
              </a:rPr>
              <a:t>inflamed</a:t>
            </a:r>
            <a:r>
              <a:rPr sz="1600" spc="-110" dirty="0">
                <a:latin typeface="TT Commons" panose="02000506040000020004" pitchFamily="50" charset="0"/>
                <a:cs typeface="Carlito"/>
              </a:rPr>
              <a:t> </a:t>
            </a:r>
            <a:r>
              <a:rPr sz="1600" dirty="0">
                <a:latin typeface="TT Commons" panose="02000506040000020004" pitchFamily="50" charset="0"/>
                <a:cs typeface="Carlito"/>
              </a:rPr>
              <a:t>acne</a:t>
            </a:r>
            <a:r>
              <a:rPr sz="1600" spc="-70" dirty="0">
                <a:latin typeface="TT Commons" panose="02000506040000020004" pitchFamily="50" charset="0"/>
                <a:cs typeface="Carlito"/>
              </a:rPr>
              <a:t> </a:t>
            </a:r>
            <a:r>
              <a:rPr sz="1600" spc="-10" dirty="0">
                <a:latin typeface="TT Commons" panose="02000506040000020004" pitchFamily="50" charset="0"/>
                <a:cs typeface="Carlito"/>
              </a:rPr>
              <a:t>lesions</a:t>
            </a:r>
            <a:r>
              <a:rPr sz="1600" spc="-80" dirty="0">
                <a:latin typeface="TT Commons" panose="02000506040000020004" pitchFamily="50" charset="0"/>
                <a:cs typeface="Carlito"/>
              </a:rPr>
              <a:t> </a:t>
            </a:r>
            <a:r>
              <a:rPr sz="1600" spc="15" dirty="0">
                <a:latin typeface="TT Commons" panose="02000506040000020004" pitchFamily="50" charset="0"/>
                <a:cs typeface="Carlito"/>
              </a:rPr>
              <a:t>can</a:t>
            </a:r>
            <a:r>
              <a:rPr sz="1600" spc="-110" dirty="0">
                <a:latin typeface="TT Commons" panose="02000506040000020004" pitchFamily="50" charset="0"/>
                <a:cs typeface="Carlito"/>
              </a:rPr>
              <a:t> </a:t>
            </a:r>
            <a:r>
              <a:rPr sz="1600" spc="-25" dirty="0">
                <a:latin typeface="TT Commons" panose="02000506040000020004" pitchFamily="50" charset="0"/>
                <a:cs typeface="Carlito"/>
              </a:rPr>
              <a:t>go</a:t>
            </a:r>
            <a:r>
              <a:rPr sz="1600" spc="-30" dirty="0">
                <a:latin typeface="TT Commons" panose="02000506040000020004" pitchFamily="50" charset="0"/>
                <a:cs typeface="Carlito"/>
              </a:rPr>
              <a:t> </a:t>
            </a:r>
            <a:r>
              <a:rPr sz="1600" spc="-15" dirty="0">
                <a:latin typeface="TT Commons" panose="02000506040000020004" pitchFamily="50" charset="0"/>
                <a:cs typeface="Carlito"/>
              </a:rPr>
              <a:t>unnoticed.</a:t>
            </a:r>
            <a:endParaRPr sz="1600" dirty="0">
              <a:latin typeface="TT Commons" panose="02000506040000020004" pitchFamily="50" charset="0"/>
              <a:cs typeface="Carlito"/>
            </a:endParaRPr>
          </a:p>
        </p:txBody>
      </p:sp>
      <p:sp>
        <p:nvSpPr>
          <p:cNvPr id="12" name="object 12"/>
          <p:cNvSpPr txBox="1"/>
          <p:nvPr/>
        </p:nvSpPr>
        <p:spPr>
          <a:xfrm>
            <a:off x="4061080" y="1742701"/>
            <a:ext cx="4752720" cy="1213474"/>
          </a:xfrm>
          <a:prstGeom prst="rect">
            <a:avLst/>
          </a:prstGeom>
        </p:spPr>
        <p:txBody>
          <a:bodyPr vert="horz" wrap="square" lIns="0" tIns="19050" rIns="0" bIns="0" rtlCol="0">
            <a:spAutoFit/>
          </a:bodyPr>
          <a:lstStyle/>
          <a:p>
            <a:pPr marL="12700" marR="5080" algn="just">
              <a:lnSpc>
                <a:spcPct val="96700"/>
              </a:lnSpc>
              <a:spcBef>
                <a:spcPts val="150"/>
              </a:spcBef>
            </a:pPr>
            <a:r>
              <a:rPr sz="1600" spc="-5" dirty="0">
                <a:latin typeface="TT Commons" panose="02000506040000020004" pitchFamily="50" charset="0"/>
                <a:cs typeface="Carlito"/>
              </a:rPr>
              <a:t>PIH </a:t>
            </a:r>
            <a:r>
              <a:rPr sz="1600" spc="-15" dirty="0">
                <a:latin typeface="TT Commons" panose="02000506040000020004" pitchFamily="50" charset="0"/>
                <a:cs typeface="Carlito"/>
              </a:rPr>
              <a:t>marks can </a:t>
            </a:r>
            <a:r>
              <a:rPr sz="1600" spc="-25" dirty="0">
                <a:latin typeface="TT Commons" panose="02000506040000020004" pitchFamily="50" charset="0"/>
                <a:cs typeface="Carlito"/>
              </a:rPr>
              <a:t>start </a:t>
            </a:r>
            <a:r>
              <a:rPr sz="1600" spc="-10" dirty="0">
                <a:latin typeface="TT Commons" panose="02000506040000020004" pitchFamily="50" charset="0"/>
                <a:cs typeface="Carlito"/>
              </a:rPr>
              <a:t>out </a:t>
            </a:r>
            <a:r>
              <a:rPr sz="1600" spc="-35" dirty="0">
                <a:latin typeface="TT Commons" panose="02000506040000020004" pitchFamily="50" charset="0"/>
                <a:cs typeface="Carlito"/>
              </a:rPr>
              <a:t>as </a:t>
            </a:r>
            <a:r>
              <a:rPr sz="1600" spc="-10" dirty="0">
                <a:latin typeface="TT Commons" panose="02000506040000020004" pitchFamily="50" charset="0"/>
                <a:cs typeface="Carlito"/>
              </a:rPr>
              <a:t>totally </a:t>
            </a:r>
            <a:r>
              <a:rPr sz="1600" spc="-25" dirty="0">
                <a:latin typeface="TT Commons" panose="02000506040000020004" pitchFamily="50" charset="0"/>
                <a:cs typeface="Carlito"/>
              </a:rPr>
              <a:t>insignificant papillae  </a:t>
            </a:r>
            <a:r>
              <a:rPr sz="1600" spc="15" dirty="0">
                <a:latin typeface="TT Commons" panose="02000506040000020004" pitchFamily="50" charset="0"/>
                <a:cs typeface="Carlito"/>
              </a:rPr>
              <a:t>or </a:t>
            </a:r>
            <a:r>
              <a:rPr sz="1600" spc="-25" dirty="0">
                <a:latin typeface="TT Commons" panose="02000506040000020004" pitchFamily="50" charset="0"/>
                <a:cs typeface="Carlito"/>
              </a:rPr>
              <a:t>spots </a:t>
            </a:r>
            <a:r>
              <a:rPr sz="1600" spc="-20" dirty="0">
                <a:latin typeface="TT Commons" panose="02000506040000020004" pitchFamily="50" charset="0"/>
                <a:cs typeface="Carlito"/>
              </a:rPr>
              <a:t>above </a:t>
            </a:r>
            <a:r>
              <a:rPr sz="1600" spc="-55" dirty="0">
                <a:latin typeface="TT Commons" panose="02000506040000020004" pitchFamily="50" charset="0"/>
                <a:cs typeface="Carlito"/>
              </a:rPr>
              <a:t>more </a:t>
            </a:r>
            <a:r>
              <a:rPr sz="1600" spc="-25" dirty="0">
                <a:latin typeface="TT Commons" panose="02000506040000020004" pitchFamily="50" charset="0"/>
                <a:cs typeface="Carlito"/>
              </a:rPr>
              <a:t>serious </a:t>
            </a:r>
            <a:r>
              <a:rPr sz="1600" spc="-30" dirty="0">
                <a:latin typeface="TT Commons" panose="02000506040000020004" pitchFamily="50" charset="0"/>
                <a:cs typeface="Carlito"/>
              </a:rPr>
              <a:t>lesions. </a:t>
            </a:r>
            <a:r>
              <a:rPr sz="1600" spc="10" dirty="0">
                <a:latin typeface="TT Commons" panose="02000506040000020004" pitchFamily="50" charset="0"/>
                <a:cs typeface="Carlito"/>
              </a:rPr>
              <a:t>In </a:t>
            </a:r>
            <a:r>
              <a:rPr sz="1600" spc="-10" dirty="0">
                <a:latin typeface="TT Commons" panose="02000506040000020004" pitchFamily="50" charset="0"/>
                <a:cs typeface="Carlito"/>
              </a:rPr>
              <a:t>other </a:t>
            </a:r>
            <a:r>
              <a:rPr sz="1600" spc="-25" dirty="0">
                <a:latin typeface="TT Commons" panose="02000506040000020004" pitchFamily="50" charset="0"/>
                <a:cs typeface="Carlito"/>
              </a:rPr>
              <a:t>words,  </a:t>
            </a:r>
            <a:r>
              <a:rPr sz="1600" spc="-20" dirty="0">
                <a:latin typeface="TT Commons" panose="02000506040000020004" pitchFamily="50" charset="0"/>
                <a:cs typeface="Carlito"/>
              </a:rPr>
              <a:t>the </a:t>
            </a:r>
            <a:r>
              <a:rPr sz="1600" spc="-10" dirty="0">
                <a:latin typeface="TT Commons" panose="02000506040000020004" pitchFamily="50" charset="0"/>
                <a:cs typeface="Carlito"/>
              </a:rPr>
              <a:t>more </a:t>
            </a:r>
            <a:r>
              <a:rPr sz="1600" spc="-25" dirty="0">
                <a:latin typeface="TT Commons" panose="02000506040000020004" pitchFamily="50" charset="0"/>
                <a:cs typeface="Carlito"/>
              </a:rPr>
              <a:t>serious </a:t>
            </a:r>
            <a:r>
              <a:rPr sz="1600" spc="-20" dirty="0">
                <a:latin typeface="TT Commons" panose="02000506040000020004" pitchFamily="50" charset="0"/>
                <a:cs typeface="Carlito"/>
              </a:rPr>
              <a:t>the lesion, the </a:t>
            </a:r>
            <a:r>
              <a:rPr sz="1600" spc="-15" dirty="0">
                <a:latin typeface="TT Commons" panose="02000506040000020004" pitchFamily="50" charset="0"/>
                <a:cs typeface="Carlito"/>
              </a:rPr>
              <a:t>more </a:t>
            </a:r>
            <a:r>
              <a:rPr sz="1600" spc="-25" dirty="0">
                <a:latin typeface="TT Commons" panose="02000506040000020004" pitchFamily="50" charset="0"/>
                <a:cs typeface="Carlito"/>
              </a:rPr>
              <a:t>noticeable </a:t>
            </a:r>
            <a:r>
              <a:rPr sz="1600" spc="-20" dirty="0">
                <a:latin typeface="TT Commons" panose="02000506040000020004" pitchFamily="50" charset="0"/>
                <a:cs typeface="Carlito"/>
              </a:rPr>
              <a:t>the  </a:t>
            </a:r>
            <a:r>
              <a:rPr sz="1600" spc="-25" dirty="0">
                <a:latin typeface="TT Commons" panose="02000506040000020004" pitchFamily="50" charset="0"/>
                <a:cs typeface="Carlito"/>
              </a:rPr>
              <a:t>HPI </a:t>
            </a:r>
            <a:r>
              <a:rPr sz="1600" spc="-15" dirty="0">
                <a:latin typeface="TT Commons" panose="02000506040000020004" pitchFamily="50" charset="0"/>
                <a:cs typeface="Carlito"/>
              </a:rPr>
              <a:t>in </a:t>
            </a:r>
            <a:r>
              <a:rPr sz="1600" spc="-20" dirty="0">
                <a:latin typeface="TT Commons" panose="02000506040000020004" pitchFamily="50" charset="0"/>
                <a:cs typeface="Carlito"/>
              </a:rPr>
              <a:t>terms </a:t>
            </a:r>
            <a:r>
              <a:rPr sz="1600" spc="-30" dirty="0">
                <a:latin typeface="TT Commons" panose="02000506040000020004" pitchFamily="50" charset="0"/>
                <a:cs typeface="Carlito"/>
              </a:rPr>
              <a:t>of </a:t>
            </a:r>
            <a:r>
              <a:rPr sz="1600" spc="-35" dirty="0">
                <a:latin typeface="TT Commons" panose="02000506040000020004" pitchFamily="50" charset="0"/>
                <a:cs typeface="Carlito"/>
              </a:rPr>
              <a:t>size </a:t>
            </a:r>
            <a:r>
              <a:rPr sz="1600" spc="-10" dirty="0">
                <a:latin typeface="TT Commons" panose="02000506040000020004" pitchFamily="50" charset="0"/>
                <a:cs typeface="Carlito"/>
              </a:rPr>
              <a:t>and </a:t>
            </a:r>
            <a:r>
              <a:rPr sz="1600" spc="-50" dirty="0">
                <a:latin typeface="TT Commons" panose="02000506040000020004" pitchFamily="50" charset="0"/>
                <a:cs typeface="Carlito"/>
              </a:rPr>
              <a:t>colour. </a:t>
            </a:r>
            <a:r>
              <a:rPr sz="1600" spc="-25" dirty="0">
                <a:latin typeface="TT Commons" panose="02000506040000020004" pitchFamily="50" charset="0"/>
                <a:cs typeface="Carlito"/>
              </a:rPr>
              <a:t>If spots </a:t>
            </a:r>
            <a:r>
              <a:rPr sz="1600" spc="-30" dirty="0">
                <a:latin typeface="TT Commons" panose="02000506040000020004" pitchFamily="50" charset="0"/>
                <a:cs typeface="Carlito"/>
              </a:rPr>
              <a:t>are squeezed </a:t>
            </a:r>
            <a:r>
              <a:rPr sz="1600" spc="30" dirty="0">
                <a:latin typeface="TT Commons" panose="02000506040000020004" pitchFamily="50" charset="0"/>
                <a:cs typeface="Carlito"/>
              </a:rPr>
              <a:t>or  </a:t>
            </a:r>
            <a:r>
              <a:rPr sz="1600" spc="-25" dirty="0">
                <a:latin typeface="TT Commons" panose="02000506040000020004" pitchFamily="50" charset="0"/>
                <a:cs typeface="Carlito"/>
              </a:rPr>
              <a:t>popped, </a:t>
            </a:r>
            <a:r>
              <a:rPr sz="1600" spc="-20" dirty="0">
                <a:latin typeface="TT Commons" panose="02000506040000020004" pitchFamily="50" charset="0"/>
                <a:cs typeface="Carlito"/>
              </a:rPr>
              <a:t>there </a:t>
            </a:r>
            <a:r>
              <a:rPr sz="1600" spc="-10" dirty="0">
                <a:latin typeface="TT Commons" panose="02000506040000020004" pitchFamily="50" charset="0"/>
                <a:cs typeface="Carlito"/>
              </a:rPr>
              <a:t>is </a:t>
            </a:r>
            <a:r>
              <a:rPr sz="1600" spc="-5" dirty="0">
                <a:latin typeface="TT Commons" panose="02000506040000020004" pitchFamily="50" charset="0"/>
                <a:cs typeface="Carlito"/>
              </a:rPr>
              <a:t>a </a:t>
            </a:r>
            <a:r>
              <a:rPr sz="1600" spc="-10" dirty="0">
                <a:latin typeface="TT Commons" panose="02000506040000020004" pitchFamily="50" charset="0"/>
                <a:cs typeface="Carlito"/>
              </a:rPr>
              <a:t>greater </a:t>
            </a:r>
            <a:r>
              <a:rPr sz="1600" spc="-15" dirty="0">
                <a:latin typeface="TT Commons" panose="02000506040000020004" pitchFamily="50" charset="0"/>
                <a:cs typeface="Carlito"/>
              </a:rPr>
              <a:t>risk</a:t>
            </a:r>
            <a:r>
              <a:rPr sz="1600" spc="-235" dirty="0">
                <a:latin typeface="TT Commons" panose="02000506040000020004" pitchFamily="50" charset="0"/>
                <a:cs typeface="Carlito"/>
              </a:rPr>
              <a:t> </a:t>
            </a:r>
            <a:r>
              <a:rPr sz="1600" spc="-25" dirty="0">
                <a:latin typeface="TT Commons" panose="02000506040000020004" pitchFamily="50" charset="0"/>
                <a:cs typeface="Carlito"/>
              </a:rPr>
              <a:t>HPI </a:t>
            </a:r>
            <a:r>
              <a:rPr sz="1600" spc="-20" dirty="0">
                <a:latin typeface="TT Commons" panose="02000506040000020004" pitchFamily="50" charset="0"/>
                <a:cs typeface="Carlito"/>
              </a:rPr>
              <a:t>appearing.</a:t>
            </a:r>
            <a:endParaRPr sz="1600" dirty="0">
              <a:latin typeface="TT Commons" panose="02000506040000020004" pitchFamily="50" charset="0"/>
              <a:cs typeface="Carlito"/>
            </a:endParaRPr>
          </a:p>
        </p:txBody>
      </p:sp>
      <p:sp>
        <p:nvSpPr>
          <p:cNvPr id="13" name="object 13"/>
          <p:cNvSpPr/>
          <p:nvPr/>
        </p:nvSpPr>
        <p:spPr>
          <a:xfrm>
            <a:off x="660400" y="1788104"/>
            <a:ext cx="3241040" cy="218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Tema 2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2 atache" id="{BCC30669-BFC2-4FBC-97A0-1EB50F50086D}" vid="{A03176AF-ECB5-45F0-81EC-8F4BA3D684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2 atache</Template>
  <TotalTime>14053</TotalTime>
  <Words>4569</Words>
  <Application>Microsoft Office PowerPoint</Application>
  <PresentationFormat>Personalizado</PresentationFormat>
  <Paragraphs>467</Paragraphs>
  <Slides>48</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48</vt:i4>
      </vt:variant>
    </vt:vector>
  </HeadingPairs>
  <TitlesOfParts>
    <vt:vector size="59" baseType="lpstr">
      <vt:lpstr>Arial</vt:lpstr>
      <vt:lpstr>Arial Black</vt:lpstr>
      <vt:lpstr>Bebas Neue Regular</vt:lpstr>
      <vt:lpstr>Calibri</vt:lpstr>
      <vt:lpstr>Carlito</vt:lpstr>
      <vt:lpstr>Courier New</vt:lpstr>
      <vt:lpstr>Gotham Rounded Book</vt:lpstr>
      <vt:lpstr>TT Commons</vt:lpstr>
      <vt:lpstr>TT Commons Light</vt:lpstr>
      <vt:lpstr>Verdana</vt:lpstr>
      <vt:lpstr>Tema 2 atache</vt:lpstr>
      <vt:lpstr>Presentación de PowerPoint</vt:lpstr>
      <vt:lpstr>CAUSES OF PIGMENTATION</vt:lpstr>
      <vt:lpstr>CAUSES OF PIGMENTATION</vt:lpstr>
      <vt:lpstr>CAUSES OF PIGMENTATION</vt:lpstr>
      <vt:lpstr>Presentación de PowerPoint</vt:lpstr>
      <vt:lpstr>CAUSES OF hyperPIGMENTATION</vt:lpstr>
      <vt:lpstr>Presentación de PowerPoint</vt:lpstr>
      <vt:lpstr>POST-INFLAMMATORY HYPERPIGMENTATION (PIH)</vt:lpstr>
      <vt:lpstr>POST-INFLAMMATORY HYPERPIGMENTATION (PIH)</vt:lpstr>
      <vt:lpstr>MELASMA</vt:lpstr>
      <vt:lpstr>MELASMA</vt:lpstr>
      <vt:lpstr>MELASMA</vt:lpstr>
      <vt:lpstr>DEPIGMENTING AND PROTECTIVE AGENTS</vt:lpstr>
      <vt:lpstr>DESPIGMEN P3</vt:lpstr>
      <vt:lpstr>Presentación de PowerPoint</vt:lpstr>
      <vt:lpstr>DESPIGMEN P3</vt:lpstr>
      <vt:lpstr>ACTIVE INGREDIENTS</vt:lpstr>
      <vt:lpstr>Tranexamic acid</vt:lpstr>
      <vt:lpstr>Tranexamic acid</vt:lpstr>
      <vt:lpstr>Ácido tranexámico</vt:lpstr>
      <vt:lpstr>NIACINAMIDe</vt:lpstr>
      <vt:lpstr>NIACINAMIDE</vt:lpstr>
      <vt:lpstr>KOJIC ACID</vt:lpstr>
      <vt:lpstr>Alfa arbutine</vt:lpstr>
      <vt:lpstr>Glycyrrhiza glabra</vt:lpstr>
      <vt:lpstr>Lactic acid</vt:lpstr>
      <vt:lpstr>retinol</vt:lpstr>
      <vt:lpstr>Vitamin c</vt:lpstr>
      <vt:lpstr>Ferulic acid</vt:lpstr>
      <vt:lpstr>POLYPODIUM LEUCOTOMOS</vt:lpstr>
      <vt:lpstr>HYPERICUM PERFORATUM</vt:lpstr>
      <vt:lpstr>HIALURONIC ACID A6 SOLUBLE COLLAGEN</vt:lpstr>
      <vt:lpstr>HYDROLYSED WHEAT FLOUR </vt:lpstr>
      <vt:lpstr>Presentación de PowerPoint</vt:lpstr>
      <vt:lpstr>DESPIGMEN P3 ANTIATACHES PROGRAM: FoRMULA</vt:lpstr>
      <vt:lpstr>FAIR SKIN DUO: CHARACTERISTICS</vt:lpstr>
      <vt:lpstr>FORMULA BENEFITS</vt:lpstr>
      <vt:lpstr>SERUM DESPIGMEN P3</vt:lpstr>
      <vt:lpstr>PRODUCT: SERUM DESPIGMEN P3</vt:lpstr>
      <vt:lpstr>PRODUCT: SPF 50+ DAY CREAM</vt:lpstr>
      <vt:lpstr>PRODUCT: PUNCTUAL CREAM</vt:lpstr>
      <vt:lpstr>Despigmen p3 whitening milk</vt:lpstr>
      <vt:lpstr>Presentación de PowerPoint</vt:lpstr>
      <vt:lpstr>DESPIGMEN P3 ANTIATACHES PROGRAM</vt:lpstr>
      <vt:lpstr>COMPLEX ACTIVATE</vt:lpstr>
      <vt:lpstr>ACTION SERUM</vt:lpstr>
      <vt:lpstr>BRIGHT PROMASK</vt:lpstr>
      <vt:lpstr>SPOT REPAIR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Martínez</cp:lastModifiedBy>
  <cp:revision>37</cp:revision>
  <dcterms:created xsi:type="dcterms:W3CDTF">2021-03-23T15:12:44Z</dcterms:created>
  <dcterms:modified xsi:type="dcterms:W3CDTF">2025-06-19T07:01:53Z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Creator">
    <vt:lpwstr>Microsoft® PowerPoint® 2016</vt:lpwstr>
  </property>
  <property fmtid="{D5CDD505-2E9C-101B-9397-08002B2CF9AE}" pid="4" name="LastSaved">
    <vt:filetime>2021-03-23T00:00:00Z</vt:filetime>
  </property>
</Properties>
</file>