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1" r:id="rId1"/>
  </p:sldMasterIdLst>
  <p:notesMasterIdLst>
    <p:notesMasterId r:id="rId30"/>
  </p:notesMasterIdLst>
  <p:sldIdLst>
    <p:sldId id="281" r:id="rId2"/>
    <p:sldId id="298" r:id="rId3"/>
    <p:sldId id="300" r:id="rId4"/>
    <p:sldId id="299" r:id="rId5"/>
    <p:sldId id="301" r:id="rId6"/>
    <p:sldId id="302" r:id="rId7"/>
    <p:sldId id="835" r:id="rId8"/>
    <p:sldId id="849" r:id="rId9"/>
    <p:sldId id="832" r:id="rId10"/>
    <p:sldId id="303" r:id="rId11"/>
    <p:sldId id="833" r:id="rId12"/>
    <p:sldId id="845" r:id="rId13"/>
    <p:sldId id="846" r:id="rId14"/>
    <p:sldId id="847" r:id="rId15"/>
    <p:sldId id="848" r:id="rId16"/>
    <p:sldId id="834" r:id="rId17"/>
    <p:sldId id="850" r:id="rId18"/>
    <p:sldId id="854" r:id="rId19"/>
    <p:sldId id="836" r:id="rId20"/>
    <p:sldId id="851" r:id="rId21"/>
    <p:sldId id="852" r:id="rId22"/>
    <p:sldId id="853" r:id="rId23"/>
    <p:sldId id="855" r:id="rId24"/>
    <p:sldId id="856" r:id="rId25"/>
    <p:sldId id="857" r:id="rId26"/>
    <p:sldId id="858" r:id="rId27"/>
    <p:sldId id="859" r:id="rId28"/>
    <p:sldId id="860" r:id="rId29"/>
  </p:sldIdLst>
  <p:sldSz cx="10160000" cy="5715000"/>
  <p:notesSz cx="17995900" cy="90043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274"/>
    <a:srgbClr val="1B6F4F"/>
    <a:srgbClr val="D8EACC"/>
    <a:srgbClr val="D7F5EA"/>
    <a:srgbClr val="00D661"/>
    <a:srgbClr val="00E266"/>
    <a:srgbClr val="08D6CC"/>
    <a:srgbClr val="AE124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6" d="100"/>
          <a:sy n="106" d="100"/>
        </p:scale>
        <p:origin x="370" y="7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79780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193338" y="0"/>
            <a:ext cx="779780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2C77E-8C29-4857-946A-5F1343B5D5C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297613" y="1125538"/>
            <a:ext cx="5400675" cy="3038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00225" y="4333875"/>
            <a:ext cx="14395450" cy="35448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553450"/>
            <a:ext cx="779780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193338" y="8553450"/>
            <a:ext cx="779780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449F7-407B-42EE-8495-CC12BE92BE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4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98500" y="1407359"/>
            <a:ext cx="8763000" cy="3516333"/>
          </a:xfrm>
        </p:spPr>
        <p:txBody>
          <a:bodyPr>
            <a:normAutofit/>
          </a:bodyPr>
          <a:lstStyle>
            <a:lvl1pPr marL="0" indent="0" algn="l">
              <a:buNone/>
              <a:defRPr sz="1667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ES" dirty="0"/>
              <a:t>Texto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98500" y="372409"/>
            <a:ext cx="1769395" cy="50276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sz="2667" dirty="0">
                <a:latin typeface="Bebas Neue Regular" panose="00000500000000000000" pitchFamily="50" charset="0"/>
              </a:rPr>
              <a:t>ANTIOXIDANTES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0"/>
            <a:ext cx="10160000" cy="5715000"/>
            <a:chOff x="0" y="0"/>
            <a:chExt cx="12192000" cy="6858000"/>
          </a:xfrm>
        </p:grpSpPr>
        <p:sp>
          <p:nvSpPr>
            <p:cNvPr id="14" name="Rectángulo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500">
                <a:ln>
                  <a:noFill/>
                </a:ln>
                <a:noFill/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8" y="138127"/>
              <a:ext cx="10420014" cy="1150786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1220" y="228576"/>
              <a:ext cx="1480780" cy="1021404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532" y="6319010"/>
              <a:ext cx="350196" cy="350196"/>
            </a:xfrm>
            <a:prstGeom prst="rect">
              <a:avLst/>
            </a:prstGeom>
          </p:spPr>
        </p:pic>
        <p:cxnSp>
          <p:nvCxnSpPr>
            <p:cNvPr id="11" name="Conector recto 10"/>
            <p:cNvCxnSpPr/>
            <p:nvPr/>
          </p:nvCxnSpPr>
          <p:spPr>
            <a:xfrm flipH="1">
              <a:off x="838200" y="6494108"/>
              <a:ext cx="4881665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 flipH="1">
              <a:off x="6494835" y="6494108"/>
              <a:ext cx="4858965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Marcador de título 1"/>
          <p:cNvSpPr>
            <a:spLocks noGrp="1" noChangeAspect="1"/>
          </p:cNvSpPr>
          <p:nvPr>
            <p:ph type="title"/>
          </p:nvPr>
        </p:nvSpPr>
        <p:spPr>
          <a:xfrm>
            <a:off x="698500" y="380372"/>
            <a:ext cx="7172092" cy="46172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556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Carlito"/>
                <a:cs typeface="Carlito"/>
              </a:defRPr>
            </a:lvl1pPr>
          </a:lstStyle>
          <a:p>
            <a:endParaRPr lang="es-E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4170C-E5A7-46E8-9FF6-145373DD247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7E7E7E"/>
                </a:solidFill>
                <a:latin typeface="Verdana"/>
                <a:cs typeface="Verdana"/>
              </a:defRPr>
            </a:lvl1pPr>
          </a:lstStyle>
          <a:p>
            <a:fld id="{AC75B473-98F4-4B5A-B573-DD412AD82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90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rgbClr val="585858"/>
                </a:solidFill>
                <a:latin typeface="Carlito"/>
                <a:cs typeface="Carlito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Carlito"/>
                <a:cs typeface="Carlito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Carlito"/>
                <a:cs typeface="Carlito"/>
              </a:defRPr>
            </a:lvl1pPr>
          </a:lstStyle>
          <a:p>
            <a:endParaRPr lang="es-E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4170C-E5A7-46E8-9FF6-145373DD247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7E7E7E"/>
                </a:solidFill>
                <a:latin typeface="Verdana"/>
                <a:cs typeface="Verdana"/>
              </a:defRPr>
            </a:lvl1pPr>
          </a:lstStyle>
          <a:p>
            <a:fld id="{AC75B473-98F4-4B5A-B573-DD412AD824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8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 noChangeAspect="1"/>
          </p:cNvSpPr>
          <p:nvPr>
            <p:ph type="title"/>
          </p:nvPr>
        </p:nvSpPr>
        <p:spPr>
          <a:xfrm>
            <a:off x="698500" y="380372"/>
            <a:ext cx="917239" cy="46172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s-ES" dirty="0"/>
              <a:t>ÍNDICE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8500" y="1263447"/>
            <a:ext cx="3177686" cy="144484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s-ES" dirty="0"/>
              <a:t>TEXTO</a:t>
            </a:r>
          </a:p>
          <a:p>
            <a:pPr lvl="0"/>
            <a:r>
              <a:rPr lang="es-ES" dirty="0"/>
              <a:t>TEXTO</a:t>
            </a:r>
          </a:p>
          <a:p>
            <a:pPr lvl="0"/>
            <a:r>
              <a:rPr lang="es-ES" dirty="0"/>
              <a:t>TEXTO</a:t>
            </a:r>
          </a:p>
          <a:p>
            <a:pPr lvl="0"/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77916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2667" kern="2000" spc="125" baseline="0">
          <a:solidFill>
            <a:schemeClr val="tx1"/>
          </a:solidFill>
          <a:latin typeface="Bebas Neue Regular" panose="00000500000000000000" pitchFamily="50" charset="0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1667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468F895-58F6-4AF9-9023-A7D04DE97FBE}"/>
              </a:ext>
            </a:extLst>
          </p:cNvPr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27A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000" b="1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7CEB1D-C4A1-489B-8CB8-C6A6DF96BB75}"/>
              </a:ext>
            </a:extLst>
          </p:cNvPr>
          <p:cNvSpPr txBox="1"/>
          <p:nvPr/>
        </p:nvSpPr>
        <p:spPr>
          <a:xfrm>
            <a:off x="1118818" y="985508"/>
            <a:ext cx="7922362" cy="17086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s-ES" sz="3200" b="1" spc="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ESSENTIELLE </a:t>
            </a:r>
          </a:p>
          <a:p>
            <a:pPr algn="ctr" rtl="0">
              <a:lnSpc>
                <a:spcPct val="150000"/>
              </a:lnSpc>
            </a:pPr>
            <a:r>
              <a:rPr lang="es-ES" sz="4400" b="1" spc="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 TEA POSTBIOTIC</a:t>
            </a:r>
            <a:endParaRPr lang="es-ES" sz="3200" spc="3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A9083C4-E03E-480A-BA93-84A14F188165}"/>
              </a:ext>
            </a:extLst>
          </p:cNvPr>
          <p:cNvSpPr/>
          <p:nvPr/>
        </p:nvSpPr>
        <p:spPr>
          <a:xfrm>
            <a:off x="2653744" y="4455927"/>
            <a:ext cx="1523393" cy="5111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1B6F4F"/>
                </a:solidFill>
                <a:latin typeface="TT Commons Light" panose="02000506030000020003" pitchFamily="50" charset="0"/>
                <a:ea typeface="Tahoma" panose="020B0604030504040204" pitchFamily="34" charset="0"/>
                <a:cs typeface="Tahoma" panose="020B0604030504040204" pitchFamily="34" charset="0"/>
              </a:rPr>
              <a:t>SERUM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777307D-8C94-4B48-9881-1C272DD2D944}"/>
              </a:ext>
            </a:extLst>
          </p:cNvPr>
          <p:cNvSpPr/>
          <p:nvPr/>
        </p:nvSpPr>
        <p:spPr>
          <a:xfrm>
            <a:off x="5994400" y="4455927"/>
            <a:ext cx="1523393" cy="5111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1B6F4F"/>
                </a:solidFill>
                <a:latin typeface="TT Commons Light" panose="02000506030000020003" pitchFamily="50" charset="0"/>
                <a:ea typeface="Tahoma" panose="020B0604030504040204" pitchFamily="34" charset="0"/>
                <a:cs typeface="Tahoma" panose="020B0604030504040204" pitchFamily="34" charset="0"/>
              </a:rPr>
              <a:t>CREMA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534D1E4-209B-4CB2-9B1B-75ACD9A24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92" y="2325041"/>
            <a:ext cx="3833813" cy="270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46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98500" y="1183612"/>
            <a:ext cx="8115300" cy="560876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 algn="l"/>
            <a:r>
              <a:rPr lang="es-ES" b="1" i="0" dirty="0">
                <a:solidFill>
                  <a:srgbClr val="059669"/>
                </a:solidFill>
                <a:effectLst/>
                <a:latin typeface="TT Commons Light" panose="02000506030000020003" pitchFamily="50" charset="0"/>
              </a:rPr>
              <a:t>Composición Bioactiva</a:t>
            </a:r>
          </a:p>
          <a:p>
            <a:pPr algn="l"/>
            <a:r>
              <a:rPr lang="es-ES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Polifenoles (30-40% del extracto seco)</a:t>
            </a:r>
            <a:endParaRPr lang="es-ES" b="0" i="0" dirty="0">
              <a:solidFill>
                <a:srgbClr val="1F2937"/>
              </a:solidFill>
              <a:effectLst/>
              <a:latin typeface="TT Commons Light" panose="02000506030000020003" pitchFamily="50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6995185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EXTRACTO DE VERDE: </a:t>
            </a:r>
            <a:r>
              <a:rPr lang="es-ES" sz="2400" spc="300" dirty="0" err="1">
                <a:solidFill>
                  <a:srgbClr val="27A274"/>
                </a:solidFill>
                <a:latin typeface="Bebas Neue Regular" panose="00000500000000000000" pitchFamily="50" charset="0"/>
              </a:rPr>
              <a:t>Camellia</a:t>
            </a:r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 </a:t>
            </a:r>
            <a:r>
              <a:rPr lang="es-ES" sz="2400" spc="300" dirty="0" err="1">
                <a:solidFill>
                  <a:srgbClr val="27A274"/>
                </a:solidFill>
                <a:latin typeface="Bebas Neue Regular" panose="00000500000000000000" pitchFamily="50" charset="0"/>
              </a:rPr>
              <a:t>Sinensis</a:t>
            </a:r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 </a:t>
            </a:r>
            <a:r>
              <a:rPr lang="es-ES" sz="2400" spc="300" dirty="0" err="1">
                <a:solidFill>
                  <a:srgbClr val="27A274"/>
                </a:solidFill>
                <a:latin typeface="Bebas Neue Regular" panose="00000500000000000000" pitchFamily="50" charset="0"/>
              </a:rPr>
              <a:t>Leaf</a:t>
            </a:r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 </a:t>
            </a:r>
            <a:r>
              <a:rPr lang="es-ES" sz="2400" spc="300" dirty="0" err="1">
                <a:solidFill>
                  <a:srgbClr val="27A274"/>
                </a:solidFill>
                <a:latin typeface="Bebas Neue Regular" panose="00000500000000000000" pitchFamily="50" charset="0"/>
              </a:rPr>
              <a:t>Extract</a:t>
            </a:r>
            <a:endParaRPr lang="es-ES" sz="2400" spc="300" dirty="0">
              <a:solidFill>
                <a:srgbClr val="27A274"/>
              </a:solidFill>
              <a:latin typeface="Bebas Neue Regular" panose="00000500000000000000" pitchFamily="50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99125CC-8EAE-4910-9D31-7D64220AEEE9}"/>
              </a:ext>
            </a:extLst>
          </p:cNvPr>
          <p:cNvSpPr/>
          <p:nvPr/>
        </p:nvSpPr>
        <p:spPr>
          <a:xfrm>
            <a:off x="735445" y="2010646"/>
            <a:ext cx="3886200" cy="1454020"/>
          </a:xfrm>
          <a:prstGeom prst="roundRect">
            <a:avLst/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Actividad Antioxidante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1F2937"/>
                </a:solidFill>
                <a:latin typeface="TT Commons Light" panose="02000506030000020003" pitchFamily="50" charset="0"/>
              </a:rPr>
              <a:t>Poder</a:t>
            </a:r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 </a:t>
            </a:r>
            <a:r>
              <a:rPr lang="es-ES" sz="1600" dirty="0">
                <a:solidFill>
                  <a:srgbClr val="1F2937"/>
                </a:solidFill>
                <a:latin typeface="TT Commons Light" panose="02000506030000020003" pitchFamily="50" charset="0"/>
              </a:rPr>
              <a:t>hasta</a:t>
            </a:r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 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20 veces superior a la vitamina 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Neutraliza radicales libres (ROS)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73E5914-3836-499E-BF12-E369CDC9BC60}"/>
              </a:ext>
            </a:extLst>
          </p:cNvPr>
          <p:cNvSpPr/>
          <p:nvPr/>
        </p:nvSpPr>
        <p:spPr>
          <a:xfrm>
            <a:off x="5247063" y="2028485"/>
            <a:ext cx="3886200" cy="1439473"/>
          </a:xfrm>
          <a:prstGeom prst="roundRect">
            <a:avLst>
              <a:gd name="adj" fmla="val 17239"/>
            </a:avLst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  <a:p>
            <a:pPr algn="l"/>
            <a:r>
              <a:rPr lang="es-ES" sz="1600" b="1" i="0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Fotoprotección</a:t>
            </a:r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Reduce el daño por radiación UV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Previene eritema solar y daño del ADN celular</a:t>
            </a:r>
          </a:p>
          <a:p>
            <a:pPr algn="l"/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6828F61-FDE5-4010-83AD-555E557FC4D4}"/>
              </a:ext>
            </a:extLst>
          </p:cNvPr>
          <p:cNvSpPr/>
          <p:nvPr/>
        </p:nvSpPr>
        <p:spPr>
          <a:xfrm>
            <a:off x="5247063" y="3771880"/>
            <a:ext cx="3886200" cy="1439473"/>
          </a:xfrm>
          <a:prstGeom prst="roundRect">
            <a:avLst>
              <a:gd name="adj" fmla="val 17239"/>
            </a:avLst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  <a:p>
            <a:pPr algn="l"/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Antiinflamatorio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Inhibe citoquinas </a:t>
            </a:r>
            <a:r>
              <a:rPr lang="es-ES" sz="1600" b="0" i="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pro-inflamatorias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 (IL-1, TNF-</a:t>
            </a:r>
            <a:r>
              <a:rPr lang="el-GR" sz="1600" b="0" i="0" dirty="0">
                <a:solidFill>
                  <a:srgbClr val="1F2937"/>
                </a:solidFill>
                <a:effectLst/>
                <a:latin typeface="Segoe UI" panose="020B0502040204020203" pitchFamily="34" charset="0"/>
              </a:rPr>
              <a:t>α)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Reduce rojeces e irritaciones</a:t>
            </a:r>
          </a:p>
          <a:p>
            <a:pPr algn="l"/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F6CE87C-0032-4DF3-B2C1-29E2D4F1670D}"/>
              </a:ext>
            </a:extLst>
          </p:cNvPr>
          <p:cNvSpPr/>
          <p:nvPr/>
        </p:nvSpPr>
        <p:spPr>
          <a:xfrm>
            <a:off x="698500" y="3794740"/>
            <a:ext cx="3886200" cy="1439473"/>
          </a:xfrm>
          <a:prstGeom prst="roundRect">
            <a:avLst>
              <a:gd name="adj" fmla="val 17239"/>
            </a:avLst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  <a:p>
            <a:pPr algn="l"/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Antimicrobiano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Actividad contra bacterias Gram+ y Gram-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Protección contra patógenos cutáneos</a:t>
            </a:r>
          </a:p>
          <a:p>
            <a:pPr algn="l"/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47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98500" y="1183612"/>
            <a:ext cx="8115300" cy="3884863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r>
              <a:rPr lang="es-ES" b="1" dirty="0">
                <a:solidFill>
                  <a:srgbClr val="059669"/>
                </a:solidFill>
                <a:latin typeface="TT Commons Light" panose="02000506030000020003" pitchFamily="50" charset="0"/>
              </a:rPr>
              <a:t>Actividad biológica (</a:t>
            </a:r>
            <a:r>
              <a:rPr lang="es-ES" b="1" dirty="0" err="1">
                <a:solidFill>
                  <a:srgbClr val="059669"/>
                </a:solidFill>
                <a:latin typeface="TT Commons Light" panose="02000506030000020003" pitchFamily="50" charset="0"/>
              </a:rPr>
              <a:t>tests</a:t>
            </a:r>
            <a:r>
              <a:rPr lang="es-ES" b="1" dirty="0">
                <a:solidFill>
                  <a:srgbClr val="059669"/>
                </a:solidFill>
                <a:latin typeface="TT Commons Light" panose="02000506030000020003" pitchFamily="50" charset="0"/>
              </a:rPr>
              <a:t> in vitro):</a:t>
            </a:r>
          </a:p>
          <a:p>
            <a:pPr algn="l"/>
            <a:r>
              <a:rPr lang="es-ES" dirty="0">
                <a:latin typeface="TT Commons Light" panose="02000506030000020003" pitchFamily="50" charset="0"/>
                <a:cs typeface="Times New Roman" panose="02020603050405020304" pitchFamily="18" charset="0"/>
              </a:rPr>
              <a:t>Actúa sobre genes específicos relacionados con el proceso de </a:t>
            </a:r>
            <a:r>
              <a:rPr lang="es-ES" b="1" dirty="0">
                <a:latin typeface="TT Commons Light" panose="02000506030000020003" pitchFamily="50" charset="0"/>
                <a:cs typeface="Times New Roman" panose="02020603050405020304" pitchFamily="18" charset="0"/>
              </a:rPr>
              <a:t>renovación de la epidermis</a:t>
            </a:r>
            <a:r>
              <a:rPr lang="es-ES" dirty="0">
                <a:latin typeface="TT Commons Light" panose="02000506030000020003" pitchFamily="50" charset="0"/>
                <a:cs typeface="Times New Roman" panose="02020603050405020304" pitchFamily="18" charset="0"/>
              </a:rPr>
              <a:t>, activa la producción de proteínas clave, y gracias a ello recupera la capacidad de renovación de la piel. Ello se traduce en una epidermis mejor cohesionada, </a:t>
            </a:r>
            <a:r>
              <a:rPr lang="es-ES" b="1" dirty="0">
                <a:latin typeface="TT Commons Light" panose="02000506030000020003" pitchFamily="50" charset="0"/>
                <a:cs typeface="Times New Roman" panose="02020603050405020304" pitchFamily="18" charset="0"/>
              </a:rPr>
              <a:t>mejora de la función barrera</a:t>
            </a:r>
            <a:r>
              <a:rPr lang="es-ES" dirty="0">
                <a:latin typeface="TT Commons Light" panose="02000506030000020003" pitchFamily="50" charset="0"/>
                <a:cs typeface="Times New Roman" panose="02020603050405020304" pitchFamily="18" charset="0"/>
              </a:rPr>
              <a:t>, y adicionalmente mejor </a:t>
            </a:r>
            <a:r>
              <a:rPr lang="es-ES" b="1" dirty="0">
                <a:latin typeface="TT Commons Light" panose="02000506030000020003" pitchFamily="50" charset="0"/>
                <a:cs typeface="Times New Roman" panose="02020603050405020304" pitchFamily="18" charset="0"/>
              </a:rPr>
              <a:t>protegida</a:t>
            </a:r>
            <a:r>
              <a:rPr lang="es-ES" dirty="0">
                <a:latin typeface="TT Commons Light" panose="02000506030000020003" pitchFamily="50" charset="0"/>
                <a:cs typeface="Times New Roman" panose="02020603050405020304" pitchFamily="18" charset="0"/>
              </a:rPr>
              <a:t> frente a microorganismos patógenos</a:t>
            </a:r>
          </a:p>
          <a:p>
            <a:pPr algn="l"/>
            <a:endParaRPr lang="es-ES" dirty="0">
              <a:latin typeface="TT Commons Light" panose="02000506030000020003" pitchFamily="50" charset="0"/>
              <a:cs typeface="Times New Roman" panose="02020603050405020304" pitchFamily="18" charset="0"/>
            </a:endParaRPr>
          </a:p>
          <a:p>
            <a:pPr algn="l"/>
            <a:r>
              <a:rPr lang="es-ES" b="1" dirty="0">
                <a:solidFill>
                  <a:srgbClr val="059669"/>
                </a:solidFill>
                <a:latin typeface="TT Commons Light" panose="02000506030000020003" pitchFamily="50" charset="0"/>
              </a:rPr>
              <a:t>Actividad In Vivo</a:t>
            </a:r>
          </a:p>
          <a:p>
            <a:pPr algn="l"/>
            <a:r>
              <a:rPr lang="es-ES" dirty="0">
                <a:latin typeface="TT Commons Light" panose="02000506030000020003" pitchFamily="50" charset="0"/>
                <a:cs typeface="Times New Roman" panose="02020603050405020304" pitchFamily="18" charset="0"/>
              </a:rPr>
              <a:t>Acelera el proceso de renovación epidérmica, restaurando rápidamente la función barrera. En sólo 4 días el estrato córneo es más grueso, después de haberlo eliminado mediante </a:t>
            </a:r>
            <a:r>
              <a:rPr lang="es-ES" dirty="0" err="1">
                <a:latin typeface="TT Commons Light" panose="02000506030000020003" pitchFamily="50" charset="0"/>
                <a:cs typeface="Times New Roman" panose="02020603050405020304" pitchFamily="18" charset="0"/>
              </a:rPr>
              <a:t>stripping</a:t>
            </a:r>
            <a:r>
              <a:rPr lang="es-ES" dirty="0">
                <a:latin typeface="TT Commons Light" panose="02000506030000020003" pitchFamily="50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s-ES" dirty="0">
              <a:latin typeface="TT Commons Light" panose="02000506030000020003" pitchFamily="50" charset="0"/>
              <a:cs typeface="Times New Roman" panose="02020603050405020304" pitchFamily="18" charset="0"/>
            </a:endParaRPr>
          </a:p>
          <a:p>
            <a:pPr algn="l"/>
            <a:r>
              <a:rPr lang="es-ES" dirty="0">
                <a:latin typeface="TT Commons Light" panose="02000506030000020003" pitchFamily="50" charset="0"/>
                <a:cs typeface="Times New Roman" panose="02020603050405020304" pitchFamily="18" charset="0"/>
              </a:rPr>
              <a:t>La mejora de la calidad del estrato córneo, paralelamente, también ofrece un mejor “</a:t>
            </a:r>
            <a:r>
              <a:rPr lang="es-ES" dirty="0" err="1">
                <a:latin typeface="TT Commons Light" panose="02000506030000020003" pitchFamily="50" charset="0"/>
                <a:cs typeface="Times New Roman" panose="02020603050405020304" pitchFamily="18" charset="0"/>
              </a:rPr>
              <a:t>habitat</a:t>
            </a:r>
            <a:r>
              <a:rPr lang="es-ES" dirty="0">
                <a:latin typeface="TT Commons Light" panose="02000506030000020003" pitchFamily="50" charset="0"/>
                <a:cs typeface="Times New Roman" panose="02020603050405020304" pitchFamily="18" charset="0"/>
              </a:rPr>
              <a:t>” para la microbiota. Por eso cuando la microbiota está sometida a stress, con el </a:t>
            </a:r>
            <a:r>
              <a:rPr lang="es-ES" dirty="0" err="1">
                <a:latin typeface="TT Commons Light" panose="02000506030000020003" pitchFamily="50" charset="0"/>
                <a:cs typeface="Times New Roman" panose="02020603050405020304" pitchFamily="18" charset="0"/>
              </a:rPr>
              <a:t>postbiótico</a:t>
            </a:r>
            <a:r>
              <a:rPr lang="es-ES" dirty="0">
                <a:latin typeface="TT Commons Light" panose="02000506030000020003" pitchFamily="50" charset="0"/>
                <a:cs typeface="Times New Roman" panose="02020603050405020304" pitchFamily="18" charset="0"/>
              </a:rPr>
              <a:t> de </a:t>
            </a:r>
            <a:r>
              <a:rPr lang="es-ES" dirty="0" err="1">
                <a:latin typeface="TT Commons Light" panose="02000506030000020003" pitchFamily="50" charset="0"/>
                <a:cs typeface="Times New Roman" panose="02020603050405020304" pitchFamily="18" charset="0"/>
              </a:rPr>
              <a:t>lactococcus</a:t>
            </a:r>
            <a:r>
              <a:rPr lang="es-ES" dirty="0">
                <a:latin typeface="TT Commons Light" panose="02000506030000020003" pitchFamily="50" charset="0"/>
                <a:cs typeface="Times New Roman" panose="02020603050405020304" pitchFamily="18" charset="0"/>
              </a:rPr>
              <a:t> se recupera más rápidamente la diversidad, riqueza y abundancia.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5648534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POSTBIÓTICO: LACTOCOCCUS FERMENT LYSATE</a:t>
            </a:r>
          </a:p>
        </p:txBody>
      </p:sp>
    </p:spTree>
    <p:extLst>
      <p:ext uri="{BB962C8B-B14F-4D97-AF65-F5344CB8AC3E}">
        <p14:creationId xmlns:p14="http://schemas.microsoft.com/office/powerpoint/2010/main" val="11596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5648982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POSTBIÓTICO: LACTOCOCCUS FERMENT LYSATE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3658791-5644-4C15-B435-23E7F5E33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943100"/>
            <a:ext cx="7544236" cy="32120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F7846A-73BB-4CF6-947A-73C7755CCD93}"/>
              </a:ext>
            </a:extLst>
          </p:cNvPr>
          <p:cNvSpPr txBox="1"/>
          <p:nvPr/>
        </p:nvSpPr>
        <p:spPr>
          <a:xfrm>
            <a:off x="696652" y="1104900"/>
            <a:ext cx="8193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i="0" dirty="0">
                <a:solidFill>
                  <a:srgbClr val="059669"/>
                </a:solidFill>
                <a:effectLst/>
                <a:latin typeface="TT Commons Light" panose="02000506030000020003" pitchFamily="50" charset="0"/>
              </a:rPr>
              <a:t>Renovación Cutánea Post Tape-</a:t>
            </a:r>
            <a:r>
              <a:rPr lang="es-ES" b="1" i="0" dirty="0" err="1">
                <a:solidFill>
                  <a:srgbClr val="059669"/>
                </a:solidFill>
                <a:effectLst/>
                <a:latin typeface="TT Commons Light" panose="02000506030000020003" pitchFamily="50" charset="0"/>
              </a:rPr>
              <a:t>Stripping</a:t>
            </a:r>
            <a:endParaRPr lang="es-ES" b="1" i="0" dirty="0">
              <a:solidFill>
                <a:srgbClr val="059669"/>
              </a:solidFill>
              <a:effectLst/>
              <a:latin typeface="TT Commons Light" panose="02000506030000020003" pitchFamily="50" charset="0"/>
            </a:endParaRPr>
          </a:p>
          <a:p>
            <a:pPr algn="l"/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Estudio con 5 voluntarias (47-63 años), aplicación 2x día durante 4 días </a:t>
            </a:r>
            <a:r>
              <a:rPr lang="es-ES" b="0" i="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post-agresión</a:t>
            </a:r>
            <a:endParaRPr lang="es-ES" b="0" i="0" dirty="0">
              <a:solidFill>
                <a:srgbClr val="1F2937"/>
              </a:solidFill>
              <a:effectLst/>
              <a:latin typeface="TT Commons Light" panose="02000506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6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5648534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POSTBIÓTICO: LACTOCOCCUS FERMENT LYSATE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F7846A-73BB-4CF6-947A-73C7755CCD93}"/>
              </a:ext>
            </a:extLst>
          </p:cNvPr>
          <p:cNvSpPr txBox="1"/>
          <p:nvPr/>
        </p:nvSpPr>
        <p:spPr>
          <a:xfrm>
            <a:off x="696652" y="1104900"/>
            <a:ext cx="8193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dirty="0">
                <a:solidFill>
                  <a:srgbClr val="059669"/>
                </a:solidFill>
                <a:latin typeface="TT Commons Light" panose="02000506030000020003" pitchFamily="50" charset="0"/>
              </a:rPr>
              <a:t>Mejora de Función Barrera (TEWL)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6ECD215-78D4-42B7-8845-C9A195987A33}"/>
              </a:ext>
            </a:extLst>
          </p:cNvPr>
          <p:cNvSpPr/>
          <p:nvPr/>
        </p:nvSpPr>
        <p:spPr>
          <a:xfrm>
            <a:off x="696652" y="1714500"/>
            <a:ext cx="3886200" cy="1454020"/>
          </a:xfrm>
          <a:prstGeom prst="roundRect">
            <a:avLst/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i="0" dirty="0">
                <a:solidFill>
                  <a:srgbClr val="10B981"/>
                </a:solidFill>
                <a:effectLst/>
                <a:latin typeface="TT Commons Light" panose="02000506030000020003" pitchFamily="50" charset="0"/>
              </a:rPr>
              <a:t>+17%</a:t>
            </a:r>
          </a:p>
          <a:p>
            <a:pPr algn="ctr"/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Mejora en función barrera vs placebo</a:t>
            </a:r>
            <a:b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</a:b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(Modelo de piel epidérmica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Segoe UI" panose="020B0502040204020203" pitchFamily="34" charset="0"/>
              </a:rPr>
              <a:t>)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D59EB65-8EFC-4EAD-A8F3-4F74BF06E0BA}"/>
              </a:ext>
            </a:extLst>
          </p:cNvPr>
          <p:cNvSpPr/>
          <p:nvPr/>
        </p:nvSpPr>
        <p:spPr>
          <a:xfrm>
            <a:off x="4807525" y="1729047"/>
            <a:ext cx="4328737" cy="1439473"/>
          </a:xfrm>
          <a:prstGeom prst="roundRect">
            <a:avLst>
              <a:gd name="adj" fmla="val 17239"/>
            </a:avLst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  <a:p>
            <a:pPr algn="ctr"/>
            <a:r>
              <a:rPr lang="es-ES" sz="3000" b="1" i="0" dirty="0">
                <a:solidFill>
                  <a:srgbClr val="10B981"/>
                </a:solidFill>
                <a:effectLst/>
                <a:latin typeface="TT Commons Light" panose="02000506030000020003" pitchFamily="50" charset="0"/>
              </a:rPr>
              <a:t>+12%</a:t>
            </a:r>
          </a:p>
          <a:p>
            <a:pPr algn="ctr"/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Incremento grosor de piel</a:t>
            </a:r>
            <a:b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</a:b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(Estudio 3 meses, 20 voluntarios 55-64 años)</a:t>
            </a:r>
          </a:p>
          <a:p>
            <a:pPr algn="l"/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3645F3D-B793-4E2D-BC0A-5ABDF547448E}"/>
              </a:ext>
            </a:extLst>
          </p:cNvPr>
          <p:cNvSpPr txBox="1"/>
          <p:nvPr/>
        </p:nvSpPr>
        <p:spPr>
          <a:xfrm>
            <a:off x="667096" y="3387077"/>
            <a:ext cx="8193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1" dirty="0">
                <a:solidFill>
                  <a:srgbClr val="059669"/>
                </a:solidFill>
                <a:latin typeface="TT Commons Light" panose="02000506030000020003" pitchFamily="50" charset="0"/>
              </a:rPr>
              <a:t>Equilibrio del microbioma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39C9D3C-E231-4523-9CC8-E51078DE357B}"/>
              </a:ext>
            </a:extLst>
          </p:cNvPr>
          <p:cNvSpPr/>
          <p:nvPr/>
        </p:nvSpPr>
        <p:spPr>
          <a:xfrm>
            <a:off x="696652" y="4110353"/>
            <a:ext cx="3886200" cy="1109347"/>
          </a:xfrm>
          <a:prstGeom prst="roundRect">
            <a:avLst/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es-ES" sz="800" b="1" dirty="0">
              <a:solidFill>
                <a:srgbClr val="10B981"/>
              </a:solidFill>
              <a:latin typeface="TT Commons Light" panose="02000506030000020003" pitchFamily="50" charset="0"/>
            </a:endParaRPr>
          </a:p>
          <a:p>
            <a:pPr algn="ctr"/>
            <a:r>
              <a:rPr lang="es-ES" sz="3000" b="1" dirty="0">
                <a:solidFill>
                  <a:srgbClr val="10B981"/>
                </a:solidFill>
                <a:latin typeface="TT Commons Light" panose="02000506030000020003" pitchFamily="50" charset="0"/>
              </a:rPr>
              <a:t>68%</a:t>
            </a:r>
          </a:p>
          <a:p>
            <a:pPr algn="ctr"/>
            <a:r>
              <a:rPr lang="es-ES" dirty="0">
                <a:solidFill>
                  <a:srgbClr val="1F2937"/>
                </a:solidFill>
                <a:latin typeface="TT Commons Light" panose="02000506030000020003" pitchFamily="50" charset="0"/>
              </a:rPr>
              <a:t>Placebo</a:t>
            </a:r>
          </a:p>
          <a:p>
            <a:pPr algn="ctr"/>
            <a:endParaRPr lang="es-ES" sz="800" dirty="0">
              <a:solidFill>
                <a:srgbClr val="1F2937"/>
              </a:solidFill>
              <a:latin typeface="TT Commons Light" panose="02000506030000020003" pitchFamily="50" charset="0"/>
            </a:endParaRPr>
          </a:p>
          <a:p>
            <a:pPr algn="ctr"/>
            <a:r>
              <a:rPr lang="es-ES" sz="3000" b="1" dirty="0">
                <a:solidFill>
                  <a:srgbClr val="10B981"/>
                </a:solidFill>
                <a:latin typeface="TT Commons Light" panose="02000506030000020003" pitchFamily="50" charset="0"/>
              </a:rPr>
              <a:t>95%</a:t>
            </a:r>
          </a:p>
          <a:p>
            <a:pPr algn="ctr"/>
            <a:r>
              <a:rPr lang="es-E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Lactococcus</a:t>
            </a:r>
            <a:r>
              <a:rPr lang="es-ES" dirty="0">
                <a:solidFill>
                  <a:srgbClr val="1F2937"/>
                </a:solidFill>
                <a:latin typeface="TT Commons Light" panose="02000506030000020003" pitchFamily="50" charset="0"/>
              </a:rPr>
              <a:t> 3%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423BB77-167B-44FD-9430-52199C46CD46}"/>
              </a:ext>
            </a:extLst>
          </p:cNvPr>
          <p:cNvSpPr/>
          <p:nvPr/>
        </p:nvSpPr>
        <p:spPr>
          <a:xfrm>
            <a:off x="5156200" y="4110352"/>
            <a:ext cx="3886200" cy="1109347"/>
          </a:xfrm>
          <a:prstGeom prst="roundRect">
            <a:avLst/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es-ES" sz="800" b="1" dirty="0">
              <a:solidFill>
                <a:srgbClr val="10B981"/>
              </a:solidFill>
              <a:latin typeface="TT Commons Light" panose="02000506030000020003" pitchFamily="50" charset="0"/>
            </a:endParaRPr>
          </a:p>
          <a:p>
            <a:pPr algn="ctr"/>
            <a:r>
              <a:rPr lang="es-ES" sz="3000" b="1" dirty="0">
                <a:solidFill>
                  <a:srgbClr val="10B981"/>
                </a:solidFill>
                <a:latin typeface="TT Commons Light" panose="02000506030000020003" pitchFamily="50" charset="0"/>
              </a:rPr>
              <a:t>58%</a:t>
            </a:r>
          </a:p>
          <a:p>
            <a:pPr algn="ctr"/>
            <a:r>
              <a:rPr lang="es-ES" dirty="0">
                <a:solidFill>
                  <a:srgbClr val="1F2937"/>
                </a:solidFill>
                <a:latin typeface="TT Commons Light" panose="02000506030000020003" pitchFamily="50" charset="0"/>
              </a:rPr>
              <a:t>Placebo</a:t>
            </a:r>
          </a:p>
          <a:p>
            <a:pPr algn="ctr"/>
            <a:endParaRPr lang="es-ES" sz="800" dirty="0">
              <a:solidFill>
                <a:srgbClr val="1F2937"/>
              </a:solidFill>
              <a:latin typeface="TT Commons Light" panose="02000506030000020003" pitchFamily="50" charset="0"/>
            </a:endParaRPr>
          </a:p>
          <a:p>
            <a:pPr algn="ctr"/>
            <a:r>
              <a:rPr lang="es-ES" sz="3000" b="1" dirty="0">
                <a:solidFill>
                  <a:srgbClr val="10B981"/>
                </a:solidFill>
                <a:latin typeface="TT Commons Light" panose="02000506030000020003" pitchFamily="50" charset="0"/>
              </a:rPr>
              <a:t>87%</a:t>
            </a:r>
          </a:p>
          <a:p>
            <a:pPr algn="ctr"/>
            <a:r>
              <a:rPr lang="es-E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Lactococcus</a:t>
            </a:r>
            <a:r>
              <a:rPr lang="es-ES" dirty="0">
                <a:solidFill>
                  <a:srgbClr val="1F2937"/>
                </a:solidFill>
                <a:latin typeface="TT Commons Light" panose="02000506030000020003" pitchFamily="50" charset="0"/>
              </a:rPr>
              <a:t> 3%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646B7B-3F25-4477-822B-302124FECB8C}"/>
              </a:ext>
            </a:extLst>
          </p:cNvPr>
          <p:cNvSpPr txBox="1"/>
          <p:nvPr/>
        </p:nvSpPr>
        <p:spPr>
          <a:xfrm>
            <a:off x="819376" y="3771799"/>
            <a:ext cx="39881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600" dirty="0">
                <a:solidFill>
                  <a:srgbClr val="1F2937"/>
                </a:solidFill>
                <a:latin typeface="TT Commons Light" panose="02000506030000020003" pitchFamily="50" charset="0"/>
              </a:rPr>
              <a:t>Riqueza de especies Día 7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0CE21AE-EE70-48F8-A793-978E28F65DAB}"/>
              </a:ext>
            </a:extLst>
          </p:cNvPr>
          <p:cNvSpPr txBox="1"/>
          <p:nvPr/>
        </p:nvSpPr>
        <p:spPr>
          <a:xfrm>
            <a:off x="5232400" y="3764979"/>
            <a:ext cx="39881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600" dirty="0">
                <a:solidFill>
                  <a:srgbClr val="1F2937"/>
                </a:solidFill>
                <a:latin typeface="TT Commons Light" panose="02000506030000020003" pitchFamily="50" charset="0"/>
              </a:rPr>
              <a:t>Diversidad de especies Día 7</a:t>
            </a:r>
          </a:p>
        </p:txBody>
      </p:sp>
    </p:spTree>
    <p:extLst>
      <p:ext uri="{BB962C8B-B14F-4D97-AF65-F5344CB8AC3E}">
        <p14:creationId xmlns:p14="http://schemas.microsoft.com/office/powerpoint/2010/main" val="58500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98500" y="1114249"/>
            <a:ext cx="8191500" cy="837875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r>
              <a:rPr lang="es-ES" b="1" dirty="0">
                <a:solidFill>
                  <a:srgbClr val="059669"/>
                </a:solidFill>
                <a:latin typeface="TT Commons Light" panose="02000506030000020003" pitchFamily="50" charset="0"/>
              </a:rPr>
              <a:t>El Multitarea de la Cosmética Dermatológica</a:t>
            </a:r>
          </a:p>
          <a:p>
            <a:r>
              <a:rPr lang="es-ES" b="1" dirty="0">
                <a:solidFill>
                  <a:srgbClr val="065F46"/>
                </a:solidFill>
                <a:latin typeface="TT Commons Light" panose="02000506030000020003" pitchFamily="50" charset="0"/>
              </a:rPr>
              <a:t>Mecanismos de Acción Documentados: 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Estudios publicados en </a:t>
            </a:r>
            <a:r>
              <a:rPr lang="es-ES" sz="1600" b="0" i="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Journal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 </a:t>
            </a:r>
            <a:r>
              <a:rPr lang="es-ES" sz="1600" b="0" i="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of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 </a:t>
            </a:r>
            <a:r>
              <a:rPr lang="es-ES" sz="1600" b="0" i="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Cosmetic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 </a:t>
            </a:r>
            <a:r>
              <a:rPr lang="es-ES" sz="1600" b="0" i="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Dermatology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, British </a:t>
            </a:r>
            <a:r>
              <a:rPr lang="es-ES" sz="1600" b="0" i="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Journal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 </a:t>
            </a:r>
            <a:r>
              <a:rPr lang="es-ES" sz="1600" b="0" i="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of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 </a:t>
            </a:r>
            <a:r>
              <a:rPr lang="es-ES" sz="1600" b="0" i="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Dermatology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. Concentración 2% validada en </a:t>
            </a:r>
            <a:r>
              <a:rPr lang="es-ES" sz="1600" dirty="0">
                <a:solidFill>
                  <a:srgbClr val="1F2937"/>
                </a:solidFill>
                <a:latin typeface="TT Commons Light" panose="02000506030000020003" pitchFamily="50" charset="0"/>
              </a:rPr>
              <a:t>múltiples ensayos clínicos</a:t>
            </a:r>
            <a:endParaRPr lang="es-ES" b="1" dirty="0">
              <a:solidFill>
                <a:srgbClr val="065F46"/>
              </a:solidFill>
              <a:latin typeface="TT Commons Light" panose="02000506030000020003" pitchFamily="50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3362011" cy="332399"/>
          </a:xfrm>
        </p:spPr>
        <p:txBody>
          <a:bodyPr/>
          <a:lstStyle/>
          <a:p>
            <a:r>
              <a:rPr lang="es-ES" sz="2400" spc="300" dirty="0" err="1">
                <a:solidFill>
                  <a:srgbClr val="27A274"/>
                </a:solidFill>
                <a:latin typeface="Bebas Neue Regular" panose="00000500000000000000" pitchFamily="50" charset="0"/>
              </a:rPr>
              <a:t>Niacinamida</a:t>
            </a:r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: vitamina B3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99125CC-8EAE-4910-9D31-7D64220AEEE9}"/>
              </a:ext>
            </a:extLst>
          </p:cNvPr>
          <p:cNvSpPr/>
          <p:nvPr/>
        </p:nvSpPr>
        <p:spPr>
          <a:xfrm>
            <a:off x="703580" y="2119924"/>
            <a:ext cx="3886200" cy="1454020"/>
          </a:xfrm>
          <a:prstGeom prst="roundRect">
            <a:avLst/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Refuerzo de Barrera Cutánea</a:t>
            </a:r>
          </a:p>
          <a:p>
            <a:pPr algn="l"/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Estimula síntesis de ceramidas, colesterol y ácidos grasos libres</a:t>
            </a:r>
          </a:p>
          <a:p>
            <a:pPr algn="l"/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Resultado: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Reducción de TEWL hasta 24% en 4 semanas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73E5914-3836-499E-BF12-E369CDC9BC60}"/>
              </a:ext>
            </a:extLst>
          </p:cNvPr>
          <p:cNvSpPr/>
          <p:nvPr/>
        </p:nvSpPr>
        <p:spPr>
          <a:xfrm>
            <a:off x="5215198" y="2137763"/>
            <a:ext cx="3886200" cy="1439473"/>
          </a:xfrm>
          <a:prstGeom prst="roundRect">
            <a:avLst>
              <a:gd name="adj" fmla="val 17239"/>
            </a:avLst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  <a:p>
            <a:pPr algn="l"/>
            <a:r>
              <a:rPr lang="es-ES" sz="1600" b="1" i="0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Despigmentante</a:t>
            </a:r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 y Unificador</a:t>
            </a:r>
          </a:p>
          <a:p>
            <a:pPr algn="l"/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Inhibe transferencia de </a:t>
            </a:r>
            <a:r>
              <a:rPr lang="es-ES" sz="1600" b="0" i="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melanosomas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 a queratinocitos</a:t>
            </a:r>
          </a:p>
          <a:p>
            <a:pPr algn="l"/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Resultado: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Reducción hiperpigmentación 35-68% en 8 semanas</a:t>
            </a:r>
          </a:p>
          <a:p>
            <a:pPr algn="l"/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6828F61-FDE5-4010-83AD-555E557FC4D4}"/>
              </a:ext>
            </a:extLst>
          </p:cNvPr>
          <p:cNvSpPr/>
          <p:nvPr/>
        </p:nvSpPr>
        <p:spPr>
          <a:xfrm>
            <a:off x="5247063" y="3771880"/>
            <a:ext cx="3886200" cy="1439473"/>
          </a:xfrm>
          <a:prstGeom prst="roundRect">
            <a:avLst>
              <a:gd name="adj" fmla="val 17239"/>
            </a:avLst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  <a:p>
            <a:pPr algn="l"/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Antiinflamatorio</a:t>
            </a:r>
          </a:p>
          <a:p>
            <a:pPr algn="l"/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Inhibe citoquinas </a:t>
            </a:r>
            <a:r>
              <a:rPr lang="es-ES" sz="1600" b="0" i="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pro-inflamatorias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 y calma piel sensible</a:t>
            </a:r>
          </a:p>
          <a:p>
            <a:pPr algn="l"/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Beneficio: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Ideal para pieles reactivas y con rojeces</a:t>
            </a:r>
          </a:p>
          <a:p>
            <a:pPr algn="l"/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F6CE87C-0032-4DF3-B2C1-29E2D4F1670D}"/>
              </a:ext>
            </a:extLst>
          </p:cNvPr>
          <p:cNvSpPr/>
          <p:nvPr/>
        </p:nvSpPr>
        <p:spPr>
          <a:xfrm>
            <a:off x="698500" y="3794740"/>
            <a:ext cx="3886200" cy="1439473"/>
          </a:xfrm>
          <a:prstGeom prst="roundRect">
            <a:avLst>
              <a:gd name="adj" fmla="val 17239"/>
            </a:avLst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  <a:p>
            <a:pPr algn="l"/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Regulador Sebo y Poros</a:t>
            </a:r>
          </a:p>
          <a:p>
            <a:pPr algn="l"/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Reduce producción de sebo y tamaño visible de poros</a:t>
            </a:r>
          </a:p>
          <a:p>
            <a:pPr algn="l"/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Resultado: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Mejora apariencia de poros 30% en 12 semanas</a:t>
            </a:r>
          </a:p>
          <a:p>
            <a:pPr algn="l"/>
            <a:endParaRPr lang="es-ES" sz="1600" b="0" i="0" dirty="0">
              <a:solidFill>
                <a:srgbClr val="1F2937"/>
              </a:solidFill>
              <a:effectLst/>
              <a:latin typeface="TT Commons Light" panose="02000506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98500" y="1114249"/>
            <a:ext cx="8191500" cy="560876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r>
              <a:rPr lang="pt-BR" b="1" dirty="0" err="1">
                <a:solidFill>
                  <a:srgbClr val="059669"/>
                </a:solidFill>
                <a:latin typeface="TT Commons Light" panose="02000506030000020003" pitchFamily="50" charset="0"/>
              </a:rPr>
              <a:t>Genisteína</a:t>
            </a:r>
            <a:r>
              <a:rPr lang="pt-BR" b="1" dirty="0">
                <a:solidFill>
                  <a:srgbClr val="059669"/>
                </a:solidFill>
                <a:latin typeface="TT Commons Light" panose="02000506030000020003" pitchFamily="50" charset="0"/>
              </a:rPr>
              <a:t> </a:t>
            </a:r>
            <a:r>
              <a:rPr lang="pt-BR" b="1" dirty="0" err="1">
                <a:solidFill>
                  <a:srgbClr val="059669"/>
                </a:solidFill>
                <a:latin typeface="TT Commons Light" panose="02000506030000020003" pitchFamily="50" charset="0"/>
              </a:rPr>
              <a:t>Liposomal</a:t>
            </a:r>
            <a:r>
              <a:rPr lang="pt-BR" b="1" dirty="0">
                <a:solidFill>
                  <a:srgbClr val="059669"/>
                </a:solidFill>
                <a:latin typeface="TT Commons Light" panose="02000506030000020003" pitchFamily="50" charset="0"/>
              </a:rPr>
              <a:t> - Estimulador Natural de Colágeno </a:t>
            </a:r>
            <a:endParaRPr lang="es-ES" b="1" dirty="0">
              <a:solidFill>
                <a:srgbClr val="059669"/>
              </a:solidFill>
              <a:latin typeface="TT Commons Light" panose="02000506030000020003" pitchFamily="50" charset="0"/>
            </a:endParaRPr>
          </a:p>
          <a:p>
            <a:r>
              <a:rPr lang="es-ES" b="1" dirty="0">
                <a:solidFill>
                  <a:srgbClr val="065F46"/>
                </a:solidFill>
                <a:latin typeface="TT Commons Light" panose="02000506030000020003" pitchFamily="50" charset="0"/>
              </a:rPr>
              <a:t>Mecanismo de acción doble vía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2733121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Isoflavonas de soja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99125CC-8EAE-4910-9D31-7D64220AEEE9}"/>
              </a:ext>
            </a:extLst>
          </p:cNvPr>
          <p:cNvSpPr/>
          <p:nvPr/>
        </p:nvSpPr>
        <p:spPr>
          <a:xfrm>
            <a:off x="568382" y="1994100"/>
            <a:ext cx="3886200" cy="1454020"/>
          </a:xfrm>
          <a:prstGeom prst="roundRect">
            <a:avLst/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Estimula Producción de Colágeno</a:t>
            </a:r>
          </a:p>
          <a:p>
            <a:pPr algn="l"/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Se une a receptores de estrógeno que activan síntesis de colágeno </a:t>
            </a:r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Tipo IV: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+53% en modelo de piel completa 3D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73E5914-3836-499E-BF12-E369CDC9BC60}"/>
              </a:ext>
            </a:extLst>
          </p:cNvPr>
          <p:cNvSpPr/>
          <p:nvPr/>
        </p:nvSpPr>
        <p:spPr>
          <a:xfrm>
            <a:off x="5080000" y="2011939"/>
            <a:ext cx="4055802" cy="1439473"/>
          </a:xfrm>
          <a:prstGeom prst="roundRect">
            <a:avLst>
              <a:gd name="adj" fmla="val 17239"/>
            </a:avLst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Previene Degradación</a:t>
            </a:r>
          </a:p>
          <a:p>
            <a:pPr algn="l"/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Inhibe </a:t>
            </a:r>
            <a:r>
              <a:rPr lang="es-ES" sz="1600" b="0" i="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tirosin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 quinasa → reduce AP-1 → menos </a:t>
            </a:r>
            <a:r>
              <a:rPr lang="es-ES" sz="1600" b="0" i="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MMPs</a:t>
            </a:r>
            <a:endParaRPr lang="es-ES" sz="1600" b="0" i="0" dirty="0">
              <a:solidFill>
                <a:srgbClr val="1F2937"/>
              </a:solidFill>
              <a:effectLst/>
              <a:latin typeface="TT Commons Light" panose="02000506030000020003" pitchFamily="50" charset="0"/>
            </a:endParaRPr>
          </a:p>
          <a:p>
            <a:pPr algn="l"/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Protege colágeno existente de degradación enzimática</a:t>
            </a: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7975395E-7A6A-486A-B275-5448A19D23AC}"/>
              </a:ext>
            </a:extLst>
          </p:cNvPr>
          <p:cNvSpPr/>
          <p:nvPr/>
        </p:nvSpPr>
        <p:spPr>
          <a:xfrm rot="10800000">
            <a:off x="2315902" y="1859539"/>
            <a:ext cx="381000" cy="304800"/>
          </a:xfrm>
          <a:prstGeom prst="downArrow">
            <a:avLst/>
          </a:prstGeom>
          <a:solidFill>
            <a:srgbClr val="27A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8A3127E6-4669-4237-BDEA-271525E0E877}"/>
              </a:ext>
            </a:extLst>
          </p:cNvPr>
          <p:cNvSpPr/>
          <p:nvPr/>
        </p:nvSpPr>
        <p:spPr>
          <a:xfrm>
            <a:off x="6926002" y="1881527"/>
            <a:ext cx="381000" cy="304800"/>
          </a:xfrm>
          <a:prstGeom prst="downArrow">
            <a:avLst/>
          </a:prstGeom>
          <a:solidFill>
            <a:srgbClr val="27A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2C8BE2-66EB-42BB-924A-EEB13344A220}"/>
              </a:ext>
            </a:extLst>
          </p:cNvPr>
          <p:cNvSpPr txBox="1"/>
          <p:nvPr/>
        </p:nvSpPr>
        <p:spPr>
          <a:xfrm>
            <a:off x="678642" y="3695700"/>
            <a:ext cx="8457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65F46"/>
                </a:solidFill>
                <a:latin typeface="TT Commons Light" panose="02000506030000020003" pitchFamily="50" charset="0"/>
              </a:rPr>
              <a:t>Estudio 3 meses (20 voluntarios 55-64 años) - 3% </a:t>
            </a:r>
            <a:r>
              <a:rPr lang="es-ES" b="1" dirty="0" err="1">
                <a:solidFill>
                  <a:srgbClr val="065F46"/>
                </a:solidFill>
                <a:latin typeface="TT Commons Light" panose="02000506030000020003" pitchFamily="50" charset="0"/>
              </a:rPr>
              <a:t>Lipobelle</a:t>
            </a:r>
            <a:r>
              <a:rPr lang="es-ES" b="1" dirty="0">
                <a:solidFill>
                  <a:srgbClr val="065F46"/>
                </a:solidFill>
                <a:latin typeface="TT Commons Light" panose="02000506030000020003" pitchFamily="50" charset="0"/>
              </a:rPr>
              <a:t> </a:t>
            </a:r>
            <a:r>
              <a:rPr lang="es-ES" b="1" dirty="0" err="1">
                <a:solidFill>
                  <a:srgbClr val="065F46"/>
                </a:solidFill>
                <a:latin typeface="TT Commons Light" panose="02000506030000020003" pitchFamily="50" charset="0"/>
              </a:rPr>
              <a:t>Soyaglycone</a:t>
            </a:r>
            <a:endParaRPr lang="es-ES" b="1" dirty="0">
              <a:solidFill>
                <a:srgbClr val="065F46"/>
              </a:solidFill>
              <a:latin typeface="TT Commons Light" panose="02000506030000020003" pitchFamily="50" charset="0"/>
            </a:endParaRPr>
          </a:p>
          <a:p>
            <a:pPr algn="ctr"/>
            <a:endParaRPr lang="es-ES" sz="800" b="1" i="0" dirty="0">
              <a:solidFill>
                <a:srgbClr val="F59E0B"/>
              </a:solidFill>
              <a:effectLst/>
              <a:latin typeface="Segoe UI" panose="020B0502040204020203" pitchFamily="34" charset="0"/>
            </a:endParaRPr>
          </a:p>
          <a:p>
            <a:pPr algn="ctr"/>
            <a:r>
              <a:rPr lang="es-ES" sz="3000" b="1" dirty="0">
                <a:solidFill>
                  <a:srgbClr val="10B981"/>
                </a:solidFill>
                <a:latin typeface="TT Commons Light" panose="02000506030000020003" pitchFamily="50" charset="0"/>
              </a:rPr>
              <a:t>+12%</a:t>
            </a:r>
          </a:p>
          <a:p>
            <a:pPr algn="ctr"/>
            <a:r>
              <a:rPr lang="es-ES" sz="1600" dirty="0">
                <a:solidFill>
                  <a:srgbClr val="1F2937"/>
                </a:solidFill>
                <a:latin typeface="TT Commons Light" panose="02000506030000020003" pitchFamily="50" charset="0"/>
              </a:rPr>
              <a:t>Grosor de piel vs placebo</a:t>
            </a:r>
          </a:p>
          <a:p>
            <a:pPr algn="ctr"/>
            <a:r>
              <a:rPr lang="es-ES" sz="1600" dirty="0">
                <a:solidFill>
                  <a:srgbClr val="1F2937"/>
                </a:solidFill>
                <a:latin typeface="TT Commons Light" panose="02000506030000020003" pitchFamily="50" charset="0"/>
              </a:rPr>
              <a:t>Medición ultrasónica</a:t>
            </a:r>
          </a:p>
        </p:txBody>
      </p:sp>
    </p:spTree>
    <p:extLst>
      <p:ext uri="{BB962C8B-B14F-4D97-AF65-F5344CB8AC3E}">
        <p14:creationId xmlns:p14="http://schemas.microsoft.com/office/powerpoint/2010/main" val="307503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98500" y="1183612"/>
            <a:ext cx="8115300" cy="3968348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s-ES" sz="1600" b="1" i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Ácido Hialurónico de Nueva Generación: </a:t>
            </a:r>
            <a:r>
              <a:rPr lang="es-ES" sz="1600" b="1" dirty="0">
                <a:solidFill>
                  <a:srgbClr val="065F46"/>
                </a:solidFill>
                <a:latin typeface="TT Commons Light" panose="02000506030000020003" pitchFamily="50" charset="0"/>
              </a:rPr>
              <a:t>Hidratación Profunda </a:t>
            </a:r>
            <a:r>
              <a:rPr lang="es-E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- Derivado avanzado que penetra mejor y mantiene la hidratación durante más tiempo.</a:t>
            </a:r>
            <a:endParaRPr lang="es-ES" sz="1600" dirty="0">
              <a:effectLst/>
              <a:latin typeface="TT Commons Light" panose="02000506030000020003" pitchFamily="50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s-ES" sz="1600" b="1" i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Vitamina E: </a:t>
            </a:r>
            <a:r>
              <a:rPr lang="es-E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Potente antioxidante que protege las membranas celulares. </a:t>
            </a:r>
            <a:r>
              <a:rPr lang="es-ES" sz="1600" b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Sinergia con Té Verde.</a:t>
            </a:r>
            <a:endParaRPr lang="es-ES" sz="1600" dirty="0">
              <a:effectLst/>
              <a:latin typeface="TT Commons Light" panose="02000506030000020003" pitchFamily="50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s-ES" sz="1600" b="1" i="1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Sodium</a:t>
            </a:r>
            <a:r>
              <a:rPr lang="es-ES" sz="1600" b="1" i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 PCA:  </a:t>
            </a:r>
            <a:r>
              <a:rPr lang="es-E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Factor hidratante natural que retiene agua en la piel. </a:t>
            </a:r>
            <a:r>
              <a:rPr lang="es-ES" sz="1600" b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Hidratación inteligente.</a:t>
            </a:r>
            <a:endParaRPr lang="es-ES" sz="1600" dirty="0">
              <a:effectLst/>
              <a:latin typeface="TT Commons Light" panose="02000506030000020003" pitchFamily="50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s-ES" sz="1600" b="1" i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Ácido Láctico: </a:t>
            </a:r>
            <a:r>
              <a:rPr lang="es-E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Exfoliación suave que renueva y mejora la textura. </a:t>
            </a:r>
            <a:r>
              <a:rPr lang="es-ES" sz="1600" b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Piel más lisa y luminosa.</a:t>
            </a:r>
            <a:endParaRPr lang="es-ES" sz="1600" dirty="0">
              <a:effectLst/>
              <a:latin typeface="TT Commons Light" panose="02000506030000020003" pitchFamily="50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s-ES" sz="1600" b="1" i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Lactato de </a:t>
            </a:r>
            <a:r>
              <a:rPr lang="es-ES" sz="1600" b="1" i="1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Mentilo</a:t>
            </a:r>
            <a:r>
              <a:rPr lang="es-ES" sz="1600" b="1" i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: </a:t>
            </a:r>
            <a:r>
              <a:rPr lang="es-E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Sensación refrescante inmediata. </a:t>
            </a:r>
            <a:r>
              <a:rPr lang="es-ES" sz="1600" b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Experiencia sensorial única.</a:t>
            </a:r>
            <a:endParaRPr lang="es-ES" sz="1600" dirty="0">
              <a:effectLst/>
              <a:latin typeface="TT Commons Light" panose="02000506030000020003" pitchFamily="50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s-ES" sz="1600" b="1" i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Ésteres de Jojoba: </a:t>
            </a:r>
            <a:r>
              <a:rPr lang="es-E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Hidratación </a:t>
            </a:r>
            <a:r>
              <a:rPr lang="es-ES" sz="160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biomimética</a:t>
            </a:r>
            <a:r>
              <a:rPr lang="es-E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 y protección </a:t>
            </a:r>
            <a:r>
              <a:rPr lang="es-ES" sz="160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antipolución</a:t>
            </a:r>
            <a:r>
              <a:rPr lang="es-E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. </a:t>
            </a:r>
            <a:r>
              <a:rPr lang="es-ES" sz="1600" b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Refuerzo de barrera.</a:t>
            </a:r>
            <a:endParaRPr lang="es-ES" sz="1600" dirty="0">
              <a:effectLst/>
              <a:latin typeface="TT Commons Light" panose="02000506030000020003" pitchFamily="50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s-ES" sz="1600" b="1" i="1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Kaolín</a:t>
            </a:r>
            <a:r>
              <a:rPr lang="es-ES" sz="1600" b="1" i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 (Arcilla): </a:t>
            </a:r>
            <a:r>
              <a:rPr lang="es-ES" sz="1600" b="1" dirty="0">
                <a:solidFill>
                  <a:srgbClr val="065F46"/>
                </a:solidFill>
                <a:latin typeface="TT Commons Light" panose="02000506030000020003" pitchFamily="50" charset="0"/>
              </a:rPr>
              <a:t>Efecto </a:t>
            </a:r>
            <a:r>
              <a:rPr lang="es-ES" sz="1600" b="1" dirty="0" err="1">
                <a:solidFill>
                  <a:srgbClr val="065F46"/>
                </a:solidFill>
                <a:latin typeface="TT Commons Light" panose="02000506030000020003" pitchFamily="50" charset="0"/>
              </a:rPr>
              <a:t>Matificante</a:t>
            </a:r>
            <a:r>
              <a:rPr lang="es-ES" sz="1600" b="1" dirty="0">
                <a:solidFill>
                  <a:srgbClr val="065F46"/>
                </a:solidFill>
                <a:latin typeface="TT Commons Light" panose="02000506030000020003" pitchFamily="50" charset="0"/>
              </a:rPr>
              <a:t> </a:t>
            </a:r>
            <a:r>
              <a:rPr lang="es-E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- Regula el exceso de sebo sin resecar, ideal para zona T.</a:t>
            </a:r>
            <a:endParaRPr lang="es-ES" sz="1600" dirty="0">
              <a:effectLst/>
              <a:latin typeface="TT Commons Light" panose="02000506030000020003" pitchFamily="50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s-ES" sz="1600" b="1" i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Proteína de Soja: </a:t>
            </a:r>
            <a:r>
              <a:rPr lang="es-E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Mejora elasticidad y firmeza, efecto tensor natural.</a:t>
            </a:r>
            <a:endParaRPr lang="es-ES" sz="1800" dirty="0">
              <a:effectLst/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4971746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ACTIVOS SINÉRGICOS COMPLEMENTARIOS</a:t>
            </a:r>
          </a:p>
        </p:txBody>
      </p:sp>
    </p:spTree>
    <p:extLst>
      <p:ext uri="{BB962C8B-B14F-4D97-AF65-F5344CB8AC3E}">
        <p14:creationId xmlns:p14="http://schemas.microsoft.com/office/powerpoint/2010/main" val="493284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92" y="1333924"/>
            <a:ext cx="10817394" cy="436574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839779" y="2705100"/>
            <a:ext cx="2640659" cy="662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s-ES" sz="2798" b="1" dirty="0">
                <a:latin typeface="Gotham Rounded Book"/>
                <a:cs typeface="Gotham Book" pitchFamily="50" charset="0"/>
              </a:rPr>
              <a:t>PRODUCTOS</a:t>
            </a:r>
            <a:endParaRPr lang="es-ES" sz="2798" dirty="0">
              <a:latin typeface="Gotham Rounded Book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67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3738203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GREEN TEA POSTBIOTIC SERUM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A5CDA5-B2D3-4FDA-B5A7-5F089BF9F484}"/>
              </a:ext>
            </a:extLst>
          </p:cNvPr>
          <p:cNvSpPr txBox="1"/>
          <p:nvPr/>
        </p:nvSpPr>
        <p:spPr>
          <a:xfrm>
            <a:off x="1117600" y="4305300"/>
            <a:ext cx="8248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0" i="0" dirty="0">
                <a:solidFill>
                  <a:srgbClr val="1B6F4F"/>
                </a:solidFill>
                <a:effectLst/>
                <a:latin typeface="TT Commons Light" panose="02000506030000020003" pitchFamily="50" charset="0"/>
              </a:rPr>
              <a:t>Un </a:t>
            </a:r>
            <a:r>
              <a:rPr lang="es-ES" b="0" i="0" dirty="0" err="1">
                <a:solidFill>
                  <a:srgbClr val="1B6F4F"/>
                </a:solidFill>
                <a:effectLst/>
                <a:latin typeface="TT Commons Light" panose="02000506030000020003" pitchFamily="50" charset="0"/>
              </a:rPr>
              <a:t>serum</a:t>
            </a:r>
            <a:r>
              <a:rPr lang="es-ES" b="0" i="0" dirty="0">
                <a:solidFill>
                  <a:srgbClr val="1B6F4F"/>
                </a:solidFill>
                <a:effectLst/>
                <a:latin typeface="TT Commons Light" panose="02000506030000020003" pitchFamily="50" charset="0"/>
              </a:rPr>
              <a:t> completo que combina lo mejor de la naturaleza (Té Verde) con la innovación científica (</a:t>
            </a:r>
            <a:r>
              <a:rPr lang="es-ES" b="0" i="0" dirty="0" err="1">
                <a:solidFill>
                  <a:srgbClr val="1B6F4F"/>
                </a:solidFill>
                <a:effectLst/>
                <a:latin typeface="TT Commons Light" panose="02000506030000020003" pitchFamily="50" charset="0"/>
              </a:rPr>
              <a:t>Postbióticos</a:t>
            </a:r>
            <a:r>
              <a:rPr lang="es-ES" b="0" i="0" dirty="0">
                <a:solidFill>
                  <a:srgbClr val="1B6F4F"/>
                </a:solidFill>
                <a:effectLst/>
                <a:latin typeface="TT Commons Light" panose="02000506030000020003" pitchFamily="50" charset="0"/>
              </a:rPr>
              <a:t>) para una piel radiante, protegida y equilibrada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13E05E0-CE37-41AD-87A4-E9E6F4CBA74B}"/>
              </a:ext>
            </a:extLst>
          </p:cNvPr>
          <p:cNvSpPr/>
          <p:nvPr/>
        </p:nvSpPr>
        <p:spPr>
          <a:xfrm>
            <a:off x="4470400" y="1638300"/>
            <a:ext cx="1295400" cy="2286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Foto producto</a:t>
            </a:r>
          </a:p>
        </p:txBody>
      </p:sp>
    </p:spTree>
    <p:extLst>
      <p:ext uri="{BB962C8B-B14F-4D97-AF65-F5344CB8AC3E}">
        <p14:creationId xmlns:p14="http://schemas.microsoft.com/office/powerpoint/2010/main" val="221964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98500" y="1183612"/>
            <a:ext cx="8115300" cy="374736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0" i="0" dirty="0">
                <a:solidFill>
                  <a:srgbClr val="1B6F4F"/>
                </a:solidFill>
                <a:effectLst/>
                <a:latin typeface="TT Commons Light" panose="02000506030000020003" pitchFamily="50" charset="0"/>
              </a:rPr>
              <a:t>Hidratación Profunda + Luminosidad + Protección Antioxidante</a:t>
            </a:r>
            <a:endParaRPr lang="es-ES" sz="2400" dirty="0">
              <a:solidFill>
                <a:srgbClr val="1B6F4F"/>
              </a:solidFill>
              <a:effectLst/>
              <a:latin typeface="TT Commons Light" panose="02000506030000020003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3738203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GREEN TEA POSTBIOTIC SERUM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0307ADC-FF29-4BC0-816E-457320A5B25F}"/>
              </a:ext>
            </a:extLst>
          </p:cNvPr>
          <p:cNvSpPr/>
          <p:nvPr/>
        </p:nvSpPr>
        <p:spPr>
          <a:xfrm>
            <a:off x="631882" y="1843916"/>
            <a:ext cx="8248535" cy="1445502"/>
          </a:xfrm>
          <a:prstGeom prst="roundRect">
            <a:avLst/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b="1" i="0" dirty="0">
                <a:solidFill>
                  <a:srgbClr val="059669"/>
                </a:solidFill>
                <a:effectLst/>
                <a:latin typeface="TT Commons Light" panose="02000506030000020003" pitchFamily="50" charset="0"/>
              </a:rPr>
              <a:t>Descripción</a:t>
            </a:r>
          </a:p>
          <a:p>
            <a:pPr algn="l"/>
            <a:r>
              <a:rPr lang="es-ES" b="0" i="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Serum</a:t>
            </a: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 concentrado de textura ligera que combina el poder antioxidante del Té Verde con tecnología </a:t>
            </a:r>
            <a:r>
              <a:rPr lang="es-ES" b="0" i="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postbiótica</a:t>
            </a: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 avanzada. Hidrata intensamente, unifica el tono y protege la piel del estrés oxidativo mientras refuerza su microbioma natural.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A5CDA5-B2D3-4FDA-B5A7-5F089BF9F484}"/>
              </a:ext>
            </a:extLst>
          </p:cNvPr>
          <p:cNvSpPr txBox="1"/>
          <p:nvPr/>
        </p:nvSpPr>
        <p:spPr>
          <a:xfrm>
            <a:off x="607867" y="3467100"/>
            <a:ext cx="82485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Extracto de Té Verde: Antioxidante Protagonista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- Polifenoles y catequinas que neutralizan radicales libres, protegen del envejecimiento prematuro y aportan luminosidad natural.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600" b="1" i="0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Postbióticos</a:t>
            </a:r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 (</a:t>
            </a:r>
            <a:r>
              <a:rPr lang="es-ES" sz="1600" b="1" i="0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Lactococcus</a:t>
            </a:r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 </a:t>
            </a:r>
            <a:r>
              <a:rPr lang="es-ES" sz="1600" b="1" i="0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Ferment</a:t>
            </a:r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 </a:t>
            </a:r>
            <a:r>
              <a:rPr lang="es-ES" sz="1600" b="1" i="0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Lysate</a:t>
            </a:r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): Equilibrio del Microbioma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- Refuerza la barrera cutánea, estimula la renovación celular y mejora la capacidad de defensa de la piel.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600" b="1" i="0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Niacinamida</a:t>
            </a:r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 (Vitamina B3) : </a:t>
            </a:r>
            <a:r>
              <a:rPr lang="es-ES" sz="1600" b="1" i="0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Multiacción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- Unifica el tono, reduce manchas, refuerza la barrera, controla el brillo y mejora la textura.</a:t>
            </a:r>
          </a:p>
        </p:txBody>
      </p:sp>
    </p:spTree>
    <p:extLst>
      <p:ext uri="{BB962C8B-B14F-4D97-AF65-F5344CB8AC3E}">
        <p14:creationId xmlns:p14="http://schemas.microsoft.com/office/powerpoint/2010/main" val="107296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937000" y="2019300"/>
            <a:ext cx="4876800" cy="2629478"/>
          </a:xfrm>
          <a:prstGeom prst="rect">
            <a:avLst/>
          </a:prstGeom>
        </p:spPr>
        <p:txBody>
          <a:bodyPr vert="horz" wrap="square" lIns="0" tIns="131929" rIns="0" bIns="0" rtlCol="0">
            <a:spAutoFit/>
          </a:bodyPr>
          <a:lstStyle/>
          <a:p>
            <a:pPr algn="ctr" defTabSz="76197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s-ES" sz="2400" kern="2000" spc="300" dirty="0">
                <a:solidFill>
                  <a:srgbClr val="27A274"/>
                </a:solidFill>
                <a:latin typeface="Bebas Neue Regular" panose="00000500000000000000" pitchFamily="50" charset="0"/>
                <a:ea typeface="+mj-ea"/>
              </a:rPr>
              <a:t>El poder antioxidante del Té Verde</a:t>
            </a:r>
            <a:br>
              <a:rPr lang="es-ES" sz="2400" kern="2000" spc="300" dirty="0">
                <a:solidFill>
                  <a:srgbClr val="27A274"/>
                </a:solidFill>
                <a:latin typeface="Bebas Neue Regular" panose="00000500000000000000" pitchFamily="50" charset="0"/>
                <a:ea typeface="+mj-ea"/>
              </a:rPr>
            </a:br>
            <a:r>
              <a:rPr lang="es-ES" sz="2400" kern="2000" spc="300" dirty="0">
                <a:solidFill>
                  <a:srgbClr val="27A274"/>
                </a:solidFill>
                <a:latin typeface="Bebas Neue Regular" panose="00000500000000000000" pitchFamily="50" charset="0"/>
                <a:ea typeface="+mj-ea"/>
              </a:rPr>
              <a:t>+ Tecnología </a:t>
            </a:r>
            <a:r>
              <a:rPr lang="es-ES" sz="2400" kern="2000" spc="300" dirty="0" err="1">
                <a:solidFill>
                  <a:srgbClr val="27A274"/>
                </a:solidFill>
                <a:latin typeface="Bebas Neue Regular" panose="00000500000000000000" pitchFamily="50" charset="0"/>
                <a:ea typeface="+mj-ea"/>
              </a:rPr>
              <a:t>Postbiótica</a:t>
            </a:r>
            <a:endParaRPr lang="es-ES" sz="2400" kern="2000" spc="300" dirty="0">
              <a:solidFill>
                <a:srgbClr val="27A274"/>
              </a:solidFill>
              <a:latin typeface="Bebas Neue Regular" panose="00000500000000000000" pitchFamily="50" charset="0"/>
              <a:ea typeface="+mj-ea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sz="2400" kern="2000" spc="300" dirty="0">
              <a:solidFill>
                <a:schemeClr val="accent6">
                  <a:lumMod val="75000"/>
                </a:schemeClr>
              </a:solidFill>
              <a:latin typeface="Bebas Neue Regular" panose="00000500000000000000" pitchFamily="50" charset="0"/>
              <a:ea typeface="+mj-ea"/>
            </a:endParaRPr>
          </a:p>
          <a:p>
            <a:pPr algn="ctr">
              <a:spcAft>
                <a:spcPts val="600"/>
              </a:spcAft>
            </a:pPr>
            <a:r>
              <a:rPr lang="es-ES" sz="20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Los mismos beneficios antioxidantes del té verde y los </a:t>
            </a:r>
            <a:r>
              <a:rPr lang="es-ES" sz="2000" b="0" i="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postbi</a:t>
            </a:r>
            <a:r>
              <a:rPr lang="es-ES" sz="2000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ósticos</a:t>
            </a:r>
            <a:r>
              <a:rPr lang="es-ES" sz="20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 que cuidan la salud desde dentro, ahora trabajan desde fuera para proteger y rejuvenecer la piel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736600" y="470168"/>
            <a:ext cx="4509248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ESSENTIELLE GREEN TEA POSTBIOTIC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EEBE0E-D4F1-4F24-A8A7-E76A288A5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104900"/>
            <a:ext cx="3052233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21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3738203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GREEN TEA POSTBIOTIC SERUM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A5CDA5-B2D3-4FDA-B5A7-5F089BF9F484}"/>
              </a:ext>
            </a:extLst>
          </p:cNvPr>
          <p:cNvSpPr txBox="1"/>
          <p:nvPr/>
        </p:nvSpPr>
        <p:spPr>
          <a:xfrm>
            <a:off x="508000" y="1333500"/>
            <a:ext cx="8248534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65F46"/>
                </a:solidFill>
                <a:latin typeface="TT Commons Light" panose="02000506030000020003" pitchFamily="50" charset="0"/>
              </a:rPr>
              <a:t>Ácido Hialurónico de Nueva Generación: </a:t>
            </a:r>
            <a:r>
              <a:rPr lang="es-ES" sz="1600" dirty="0">
                <a:latin typeface="TT Commons Light" panose="02000506030000020003" pitchFamily="50" charset="0"/>
              </a:rPr>
              <a:t>Aporta hidratación intensiva: su forma avanzada logra una mayor penetración y prolonga la retención de agua en la piel.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65F46"/>
                </a:solidFill>
                <a:latin typeface="TT Commons Light" panose="02000506030000020003" pitchFamily="50" charset="0"/>
              </a:rPr>
              <a:t>Isoflavonas de Soja: </a:t>
            </a:r>
            <a:r>
              <a:rPr lang="es-ES" sz="1600" dirty="0">
                <a:latin typeface="TT Commons Light" panose="02000506030000020003" pitchFamily="50" charset="0"/>
              </a:rPr>
              <a:t>Favorecen la síntesis de colágeno, aportan firmeza y elasticidad. Efecto tensor perceptible.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65F46"/>
                </a:solidFill>
                <a:latin typeface="TT Commons Light" panose="02000506030000020003" pitchFamily="50" charset="0"/>
              </a:rPr>
              <a:t>Vitamina E: </a:t>
            </a:r>
            <a:r>
              <a:rPr lang="es-ES" sz="1600" dirty="0">
                <a:latin typeface="TT Commons Light" panose="02000506030000020003" pitchFamily="50" charset="0"/>
              </a:rPr>
              <a:t>Antioxidante de alta potencia que resguarda las células frente al daño. Actúa en conjunto con el Té Verde.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b="1" dirty="0" err="1">
                <a:solidFill>
                  <a:srgbClr val="065F46"/>
                </a:solidFill>
                <a:latin typeface="TT Commons Light" panose="02000506030000020003" pitchFamily="50" charset="0"/>
              </a:rPr>
              <a:t>Sodium</a:t>
            </a:r>
            <a:r>
              <a:rPr lang="es-ES" sz="1600" b="1" dirty="0">
                <a:solidFill>
                  <a:srgbClr val="065F46"/>
                </a:solidFill>
                <a:latin typeface="TT Commons Light" panose="02000506030000020003" pitchFamily="50" charset="0"/>
              </a:rPr>
              <a:t> PCA: </a:t>
            </a:r>
            <a:r>
              <a:rPr lang="es-ES" sz="1600" dirty="0">
                <a:latin typeface="TT Commons Light" panose="02000506030000020003" pitchFamily="50" charset="0"/>
              </a:rPr>
              <a:t>Activo hidratante natural que capta y fija el agua en la piel. Hidratación adaptativa.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65F46"/>
                </a:solidFill>
                <a:latin typeface="TT Commons Light" panose="02000506030000020003" pitchFamily="50" charset="0"/>
              </a:rPr>
              <a:t>Ácido Láctico: </a:t>
            </a:r>
            <a:r>
              <a:rPr lang="es-ES" sz="1600" dirty="0">
                <a:latin typeface="TT Commons Light" panose="02000506030000020003" pitchFamily="50" charset="0"/>
              </a:rPr>
              <a:t>Exfoliante suave que regenera y afina la superficie cutánea. Piel más uniforme y radiante.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65F46"/>
                </a:solidFill>
                <a:latin typeface="TT Commons Light" panose="02000506030000020003" pitchFamily="50" charset="0"/>
              </a:rPr>
              <a:t>Lactato de </a:t>
            </a:r>
            <a:r>
              <a:rPr lang="es-ES" sz="1600" b="1" dirty="0" err="1">
                <a:solidFill>
                  <a:srgbClr val="065F46"/>
                </a:solidFill>
                <a:latin typeface="TT Commons Light" panose="02000506030000020003" pitchFamily="50" charset="0"/>
              </a:rPr>
              <a:t>Mentilo</a:t>
            </a:r>
            <a:r>
              <a:rPr lang="es-ES" sz="1600" b="1" dirty="0">
                <a:solidFill>
                  <a:srgbClr val="065F46"/>
                </a:solidFill>
                <a:latin typeface="TT Commons Light" panose="02000506030000020003" pitchFamily="50" charset="0"/>
              </a:rPr>
              <a:t>: </a:t>
            </a:r>
            <a:r>
              <a:rPr lang="es-ES" sz="1600" dirty="0">
                <a:latin typeface="TT Commons Light" panose="02000506030000020003" pitchFamily="50" charset="0"/>
              </a:rPr>
              <a:t>Aporta frescor instantáneo. Sensación placentera y revitalizante.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65F46"/>
                </a:solidFill>
                <a:latin typeface="TT Commons Light" panose="02000506030000020003" pitchFamily="50" charset="0"/>
              </a:rPr>
              <a:t>Ésteres de Jojoba: </a:t>
            </a:r>
            <a:r>
              <a:rPr lang="es-ES" sz="1600" dirty="0">
                <a:latin typeface="TT Commons Light" panose="02000506030000020003" pitchFamily="50" charset="0"/>
              </a:rPr>
              <a:t>Hidratación afín a la piel y defensa frente a la polución. Refuerzo protector de la barrera cutánea.</a:t>
            </a:r>
          </a:p>
          <a:p>
            <a:pPr algn="l"/>
            <a:endParaRPr lang="es-ES" sz="1600" b="0" i="0" dirty="0">
              <a:solidFill>
                <a:srgbClr val="1F2937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37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98500" y="1183612"/>
            <a:ext cx="8115300" cy="374736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59669"/>
                </a:solidFill>
                <a:latin typeface="TT Commons Light" panose="02000506030000020003" pitchFamily="50" charset="0"/>
              </a:rPr>
              <a:t>Beneficios</a:t>
            </a:r>
            <a:r>
              <a:rPr lang="es-ES" sz="2400" b="0" i="0" dirty="0">
                <a:solidFill>
                  <a:srgbClr val="1B6F4F"/>
                </a:solidFill>
                <a:effectLst/>
                <a:latin typeface="TT Commons Light" panose="02000506030000020003" pitchFamily="50" charset="0"/>
              </a:rPr>
              <a:t> </a:t>
            </a:r>
            <a:r>
              <a:rPr lang="es-ES" b="1" dirty="0">
                <a:solidFill>
                  <a:srgbClr val="059669"/>
                </a:solidFill>
                <a:latin typeface="TT Commons Light" panose="02000506030000020003" pitchFamily="50" charset="0"/>
              </a:rPr>
              <a:t>visibles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3738203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GREEN TEA POSTBIOTIC SERUM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2661E56-3D64-4278-86D1-974EDD89FE9E}"/>
              </a:ext>
            </a:extLst>
          </p:cNvPr>
          <p:cNvSpPr/>
          <p:nvPr/>
        </p:nvSpPr>
        <p:spPr>
          <a:xfrm>
            <a:off x="568382" y="1714737"/>
            <a:ext cx="3962400" cy="3275864"/>
          </a:xfrm>
          <a:prstGeom prst="roundRect">
            <a:avLst/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600"/>
              </a:spcAft>
            </a:pPr>
            <a:r>
              <a:rPr lang="es-ES" b="1" i="0" dirty="0">
                <a:solidFill>
                  <a:srgbClr val="059669"/>
                </a:solidFill>
                <a:effectLst/>
                <a:latin typeface="TT Commons Light" panose="02000506030000020003" pitchFamily="50" charset="0"/>
              </a:rPr>
              <a:t>Inmediatos</a:t>
            </a:r>
          </a:p>
          <a:p>
            <a:pPr algn="l">
              <a:spcAft>
                <a:spcPts val="600"/>
              </a:spcAft>
            </a:pPr>
            <a:endParaRPr lang="es-ES" b="1" i="0" dirty="0">
              <a:solidFill>
                <a:srgbClr val="059669"/>
              </a:solidFill>
              <a:effectLst/>
              <a:latin typeface="TT Commons Light" panose="02000506030000020003" pitchFamily="50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Hidratación intensa al instante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Sensación de frescor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Piel más suave y confortable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Absorción rápida, sin residuos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Base perfecta para maquillaje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8A77DB6-7624-4408-B040-2E93802A7DF0}"/>
              </a:ext>
            </a:extLst>
          </p:cNvPr>
          <p:cNvSpPr/>
          <p:nvPr/>
        </p:nvSpPr>
        <p:spPr>
          <a:xfrm>
            <a:off x="4927600" y="1714043"/>
            <a:ext cx="3962400" cy="3275863"/>
          </a:xfrm>
          <a:prstGeom prst="roundRect">
            <a:avLst/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600"/>
              </a:spcAft>
            </a:pPr>
            <a:r>
              <a:rPr lang="es-ES" b="1" i="0" dirty="0">
                <a:solidFill>
                  <a:srgbClr val="059669"/>
                </a:solidFill>
                <a:effectLst/>
                <a:latin typeface="TT Commons Light" panose="02000506030000020003" pitchFamily="50" charset="0"/>
              </a:rPr>
              <a:t>A Corto Plazo (2-4 semanas)</a:t>
            </a:r>
          </a:p>
          <a:p>
            <a:pPr algn="l">
              <a:spcAft>
                <a:spcPts val="600"/>
              </a:spcAft>
            </a:pPr>
            <a:endParaRPr lang="es-ES" b="1" i="0" dirty="0">
              <a:solidFill>
                <a:srgbClr val="059669"/>
              </a:solidFill>
              <a:effectLst/>
              <a:latin typeface="TT Commons Light" panose="02000506030000020003" pitchFamily="50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Mayor luminosidad visible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Tono más uniforme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Piel más lisa y tersa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Reducción de rojeces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Apariencia más descansada</a:t>
            </a:r>
          </a:p>
        </p:txBody>
      </p:sp>
    </p:spTree>
    <p:extLst>
      <p:ext uri="{BB962C8B-B14F-4D97-AF65-F5344CB8AC3E}">
        <p14:creationId xmlns:p14="http://schemas.microsoft.com/office/powerpoint/2010/main" val="974087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98500" y="1183612"/>
            <a:ext cx="8115300" cy="374736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59669"/>
                </a:solidFill>
                <a:latin typeface="TT Commons Light" panose="02000506030000020003" pitchFamily="50" charset="0"/>
              </a:rPr>
              <a:t>Beneficios</a:t>
            </a:r>
            <a:r>
              <a:rPr lang="es-ES" sz="2400" b="0" i="0" dirty="0">
                <a:solidFill>
                  <a:srgbClr val="1B6F4F"/>
                </a:solidFill>
                <a:effectLst/>
                <a:latin typeface="TT Commons Light" panose="02000506030000020003" pitchFamily="50" charset="0"/>
              </a:rPr>
              <a:t> </a:t>
            </a:r>
            <a:r>
              <a:rPr lang="es-ES" b="1" dirty="0">
                <a:solidFill>
                  <a:srgbClr val="059669"/>
                </a:solidFill>
                <a:latin typeface="TT Commons Light" panose="02000506030000020003" pitchFamily="50" charset="0"/>
              </a:rPr>
              <a:t>visibles a largo plazo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3738203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GREEN TEA POSTBIOTIC SERUM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C3636F5-98B9-40EB-AE8C-8A9D91533C86}"/>
              </a:ext>
            </a:extLst>
          </p:cNvPr>
          <p:cNvSpPr/>
          <p:nvPr/>
        </p:nvSpPr>
        <p:spPr>
          <a:xfrm>
            <a:off x="651856" y="1759054"/>
            <a:ext cx="3886200" cy="1454020"/>
          </a:xfrm>
          <a:prstGeom prst="roundRect">
            <a:avLst/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b="1" i="0" dirty="0">
                <a:solidFill>
                  <a:srgbClr val="047857"/>
                </a:solidFill>
                <a:effectLst/>
                <a:latin typeface="TT Commons Light" panose="02000506030000020003" pitchFamily="50" charset="0"/>
              </a:rPr>
              <a:t>✓ </a:t>
            </a:r>
            <a:r>
              <a:rPr lang="es-ES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Protección Antienvejecimiento</a:t>
            </a:r>
            <a:br>
              <a:rPr lang="es-ES" dirty="0">
                <a:latin typeface="TT Commons Light" panose="02000506030000020003" pitchFamily="50" charset="0"/>
              </a:rPr>
            </a:b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Previene daño oxidativo y signos prematuros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813C52F-10FB-420D-9022-53324E7CFA30}"/>
              </a:ext>
            </a:extLst>
          </p:cNvPr>
          <p:cNvSpPr/>
          <p:nvPr/>
        </p:nvSpPr>
        <p:spPr>
          <a:xfrm>
            <a:off x="5163474" y="1776893"/>
            <a:ext cx="3886200" cy="1439473"/>
          </a:xfrm>
          <a:prstGeom prst="roundRect">
            <a:avLst>
              <a:gd name="adj" fmla="val 17239"/>
            </a:avLst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b="1" i="0" dirty="0">
                <a:solidFill>
                  <a:srgbClr val="047857"/>
                </a:solidFill>
                <a:effectLst/>
                <a:latin typeface="TT Commons Light" panose="02000506030000020003" pitchFamily="50" charset="0"/>
              </a:rPr>
              <a:t>✓ </a:t>
            </a:r>
            <a:r>
              <a:rPr lang="es-ES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Piel Más Resistente</a:t>
            </a:r>
            <a:br>
              <a:rPr lang="es-ES" dirty="0">
                <a:latin typeface="TT Commons Light" panose="02000506030000020003" pitchFamily="50" charset="0"/>
              </a:rPr>
            </a:b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Microbioma equilibrado y barrera reforzada</a:t>
            </a:r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C26AFBD-D870-4A6A-8DE6-07C2FA35EFED}"/>
              </a:ext>
            </a:extLst>
          </p:cNvPr>
          <p:cNvSpPr/>
          <p:nvPr/>
        </p:nvSpPr>
        <p:spPr>
          <a:xfrm>
            <a:off x="5213350" y="3523186"/>
            <a:ext cx="3886200" cy="1439473"/>
          </a:xfrm>
          <a:prstGeom prst="roundRect">
            <a:avLst>
              <a:gd name="adj" fmla="val 17239"/>
            </a:avLst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b="1" i="0" dirty="0">
                <a:solidFill>
                  <a:srgbClr val="047857"/>
                </a:solidFill>
                <a:effectLst/>
                <a:latin typeface="TT Commons Light" panose="02000506030000020003" pitchFamily="50" charset="0"/>
              </a:rPr>
              <a:t>✓ </a:t>
            </a:r>
            <a:r>
              <a:rPr lang="es-ES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Piel Equilibrada</a:t>
            </a:r>
            <a:br>
              <a:rPr lang="es-ES" dirty="0">
                <a:latin typeface="TT Commons Light" panose="02000506030000020003" pitchFamily="50" charset="0"/>
              </a:rPr>
            </a:b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Menos sensibilidad y mejor adaptación</a:t>
            </a:r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E8284CE6-D82D-4570-8FD6-E7CF27098957}"/>
              </a:ext>
            </a:extLst>
          </p:cNvPr>
          <p:cNvSpPr/>
          <p:nvPr/>
        </p:nvSpPr>
        <p:spPr>
          <a:xfrm>
            <a:off x="664787" y="3546046"/>
            <a:ext cx="3886200" cy="1439473"/>
          </a:xfrm>
          <a:prstGeom prst="roundRect">
            <a:avLst>
              <a:gd name="adj" fmla="val 17239"/>
            </a:avLst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b="1" i="0" dirty="0">
                <a:solidFill>
                  <a:srgbClr val="047857"/>
                </a:solidFill>
                <a:effectLst/>
                <a:latin typeface="TT Commons Light" panose="02000506030000020003" pitchFamily="50" charset="0"/>
              </a:rPr>
              <a:t>✓ </a:t>
            </a:r>
            <a:r>
              <a:rPr lang="es-ES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Mayor Firmeza</a:t>
            </a:r>
            <a:br>
              <a:rPr lang="es-ES" dirty="0">
                <a:latin typeface="TT Commons Light" panose="02000506030000020003" pitchFamily="50" charset="0"/>
              </a:rPr>
            </a:b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Estimulación de colágeno natural</a:t>
            </a:r>
            <a:endParaRPr lang="es-ES" sz="1600" b="0" i="0" dirty="0">
              <a:solidFill>
                <a:srgbClr val="1F2937"/>
              </a:solidFill>
              <a:effectLst/>
              <a:latin typeface="TT Commons Light" panose="02000506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19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3752630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GREEN TEA POSTBIOTIC CREAM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A5CDA5-B2D3-4FDA-B5A7-5F089BF9F484}"/>
              </a:ext>
            </a:extLst>
          </p:cNvPr>
          <p:cNvSpPr txBox="1"/>
          <p:nvPr/>
        </p:nvSpPr>
        <p:spPr>
          <a:xfrm>
            <a:off x="1117600" y="4305300"/>
            <a:ext cx="8248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0" i="0" dirty="0">
                <a:solidFill>
                  <a:srgbClr val="1B6F4F"/>
                </a:solidFill>
                <a:effectLst/>
                <a:latin typeface="TT Commons Light" panose="02000506030000020003" pitchFamily="50" charset="0"/>
              </a:rPr>
              <a:t>La crema perfecta para quien busca hidratación real sin sensación grasa. Equilibra, protege y </a:t>
            </a:r>
            <a:r>
              <a:rPr lang="es-ES" b="0" i="0" dirty="0" err="1">
                <a:solidFill>
                  <a:srgbClr val="1B6F4F"/>
                </a:solidFill>
                <a:effectLst/>
                <a:latin typeface="TT Commons Light" panose="02000506030000020003" pitchFamily="50" charset="0"/>
              </a:rPr>
              <a:t>matifica</a:t>
            </a:r>
            <a:r>
              <a:rPr lang="es-ES" b="0" i="0" dirty="0">
                <a:solidFill>
                  <a:srgbClr val="1B6F4F"/>
                </a:solidFill>
                <a:effectLst/>
                <a:latin typeface="TT Commons Light" panose="02000506030000020003" pitchFamily="50" charset="0"/>
              </a:rPr>
              <a:t>, adaptándose perfectamente a pieles mixtas y jóvenes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13E05E0-CE37-41AD-87A4-E9E6F4CBA74B}"/>
              </a:ext>
            </a:extLst>
          </p:cNvPr>
          <p:cNvSpPr/>
          <p:nvPr/>
        </p:nvSpPr>
        <p:spPr>
          <a:xfrm>
            <a:off x="4013200" y="2057400"/>
            <a:ext cx="1981200" cy="16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Foto producto</a:t>
            </a:r>
          </a:p>
        </p:txBody>
      </p:sp>
    </p:spTree>
    <p:extLst>
      <p:ext uri="{BB962C8B-B14F-4D97-AF65-F5344CB8AC3E}">
        <p14:creationId xmlns:p14="http://schemas.microsoft.com/office/powerpoint/2010/main" val="830069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98500" y="1183612"/>
            <a:ext cx="8115300" cy="374736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1B6F4F"/>
                </a:solidFill>
                <a:latin typeface="TT Commons Light" panose="02000506030000020003" pitchFamily="50" charset="0"/>
              </a:rPr>
              <a:t>Hidratación Equilibrada + Protección Diaria + Confort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3752630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GREEN TEA POSTBIOTIC CREAM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0307ADC-FF29-4BC0-816E-457320A5B25F}"/>
              </a:ext>
            </a:extLst>
          </p:cNvPr>
          <p:cNvSpPr/>
          <p:nvPr/>
        </p:nvSpPr>
        <p:spPr>
          <a:xfrm>
            <a:off x="631882" y="1843916"/>
            <a:ext cx="8248535" cy="1445502"/>
          </a:xfrm>
          <a:prstGeom prst="roundRect">
            <a:avLst/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b="1" i="0" dirty="0">
                <a:solidFill>
                  <a:srgbClr val="059669"/>
                </a:solidFill>
                <a:effectLst/>
                <a:latin typeface="TT Commons Light" panose="02000506030000020003" pitchFamily="50" charset="0"/>
              </a:rPr>
              <a:t>Descripción</a:t>
            </a:r>
          </a:p>
          <a:p>
            <a:pPr algn="l"/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Emulsión facial ligera que ofrece hidratación profunda sin sensación grasa. Ideal para pieles jóvenes, mixtas o deshidratadas que buscan equilibrio, protección antioxidante y confort diario. Su textura se absorbe rápidamente dejando la piel suave, mate y protegida</a:t>
            </a:r>
            <a:r>
              <a:rPr lang="es-ES" b="0" i="0" dirty="0">
                <a:solidFill>
                  <a:srgbClr val="1F2937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A5CDA5-B2D3-4FDA-B5A7-5F089BF9F484}"/>
              </a:ext>
            </a:extLst>
          </p:cNvPr>
          <p:cNvSpPr txBox="1"/>
          <p:nvPr/>
        </p:nvSpPr>
        <p:spPr>
          <a:xfrm>
            <a:off x="607867" y="3467100"/>
            <a:ext cx="82485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Extracto de Té Verde: Protección Antioxidante 360º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- Escudo diario contra polución, UV, estrés y radicales libres.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600" b="1" i="0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Postbióticos</a:t>
            </a:r>
            <a:r>
              <a:rPr lang="es-ES" sz="1600" b="1" dirty="0">
                <a:solidFill>
                  <a:srgbClr val="065F46"/>
                </a:solidFill>
                <a:latin typeface="TT Commons Light" panose="02000506030000020003" pitchFamily="50" charset="0"/>
              </a:rPr>
              <a:t>: </a:t>
            </a:r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Microbioma Saludable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- Mantiene el ecosistema natural de la piel en perfecto equilibrio.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600" b="1" i="0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Niacinamida</a:t>
            </a:r>
            <a:r>
              <a:rPr lang="es-ES" sz="1600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: Control y Unificación</a:t>
            </a:r>
            <a:r>
              <a:rPr lang="es-ES" sz="1600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- Regula el brillo, mejora poros y unifica el tono.</a:t>
            </a:r>
          </a:p>
        </p:txBody>
      </p:sp>
    </p:spTree>
    <p:extLst>
      <p:ext uri="{BB962C8B-B14F-4D97-AF65-F5344CB8AC3E}">
        <p14:creationId xmlns:p14="http://schemas.microsoft.com/office/powerpoint/2010/main" val="3170474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3752630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GREEN TEA POSTBIOTIC CREAM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A5CDA5-B2D3-4FDA-B5A7-5F089BF9F484}"/>
              </a:ext>
            </a:extLst>
          </p:cNvPr>
          <p:cNvSpPr txBox="1"/>
          <p:nvPr/>
        </p:nvSpPr>
        <p:spPr>
          <a:xfrm>
            <a:off x="508000" y="1333500"/>
            <a:ext cx="8248534" cy="2467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b="1" i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Vitamina E: </a:t>
            </a:r>
            <a:r>
              <a:rPr lang="es-E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Antioxidante que potencia la acción del Té Verde.</a:t>
            </a:r>
            <a:endParaRPr lang="es-ES" sz="1600" dirty="0">
              <a:effectLst/>
              <a:latin typeface="TT Commons Light" panose="02000506030000020003" pitchFamily="50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b="1" i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Ácido Hialurónico: </a:t>
            </a:r>
            <a:r>
              <a:rPr lang="es-E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Hidratación profunda y duradera sin peso.</a:t>
            </a:r>
            <a:endParaRPr lang="es-ES" sz="1600" dirty="0">
              <a:effectLst/>
              <a:latin typeface="TT Commons Light" panose="02000506030000020003" pitchFamily="50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b="1" i="1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Kaolín</a:t>
            </a:r>
            <a:r>
              <a:rPr lang="es-ES" sz="1600" b="1" i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 (Arcilla): </a:t>
            </a:r>
            <a:r>
              <a:rPr lang="es-ES" sz="1600" b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Efecto </a:t>
            </a:r>
            <a:r>
              <a:rPr lang="es-ES" sz="1600" b="1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Matificante</a:t>
            </a:r>
            <a:r>
              <a:rPr lang="es-E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 - Regula el exceso de sebo sin resecar, ideal para zona T.</a:t>
            </a:r>
            <a:endParaRPr lang="es-ES" sz="1600" dirty="0">
              <a:effectLst/>
              <a:latin typeface="TT Commons Light" panose="02000506030000020003" pitchFamily="50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b="1" i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Proteína de Soja: </a:t>
            </a:r>
            <a:r>
              <a:rPr lang="es-E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Mejora elasticidad y firmeza, efecto tensor natural.</a:t>
            </a:r>
            <a:endParaRPr lang="es-ES" sz="1600" dirty="0">
              <a:effectLst/>
              <a:latin typeface="TT Commons Light" panose="02000506030000020003" pitchFamily="50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b="1" i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Lactato de </a:t>
            </a:r>
            <a:r>
              <a:rPr lang="es-ES" sz="1600" b="1" i="1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Mentilo</a:t>
            </a:r>
            <a:r>
              <a:rPr lang="es-ES" sz="1600" b="1" i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: </a:t>
            </a:r>
            <a:r>
              <a:rPr lang="es-E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Frescor inmediato y sensación calmante.</a:t>
            </a:r>
            <a:endParaRPr lang="es-ES" sz="1600" dirty="0">
              <a:effectLst/>
              <a:latin typeface="TT Commons Light" panose="02000506030000020003" pitchFamily="50" charset="0"/>
              <a:ea typeface="Times New Roman" panose="02020603050405020304" pitchFamily="18" charset="0"/>
            </a:endParaRPr>
          </a:p>
          <a:p>
            <a:pPr algn="l"/>
            <a:endParaRPr lang="es-ES" sz="1600" b="0" i="0" dirty="0">
              <a:solidFill>
                <a:srgbClr val="1F2937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896A2CB-C3B7-4E98-B52B-F6B0BD0D45E8}"/>
              </a:ext>
            </a:extLst>
          </p:cNvPr>
          <p:cNvSpPr/>
          <p:nvPr/>
        </p:nvSpPr>
        <p:spPr>
          <a:xfrm>
            <a:off x="729904" y="3800841"/>
            <a:ext cx="8248535" cy="1303409"/>
          </a:xfrm>
          <a:prstGeom prst="roundRect">
            <a:avLst/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b="1" i="0" dirty="0">
                <a:solidFill>
                  <a:srgbClr val="047857"/>
                </a:solidFill>
                <a:effectLst/>
                <a:latin typeface="TT Commons Light" panose="02000506030000020003" pitchFamily="50" charset="0"/>
              </a:rPr>
              <a:t>Textura Perfecta</a:t>
            </a:r>
          </a:p>
          <a:p>
            <a:pPr algn="l"/>
            <a:endParaRPr lang="es-ES" sz="1400" b="1" i="0" dirty="0">
              <a:solidFill>
                <a:srgbClr val="047857"/>
              </a:solidFill>
              <a:effectLst/>
              <a:latin typeface="TT Commons Light" panose="02000506030000020003" pitchFamily="50" charset="0"/>
            </a:endParaRPr>
          </a:p>
          <a:p>
            <a:pPr algn="l"/>
            <a:r>
              <a:rPr lang="es-ES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Emulsión ligera</a:t>
            </a: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que se funde con la piel · </a:t>
            </a:r>
            <a:r>
              <a:rPr lang="es-ES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No comedogénica</a:t>
            </a: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- No obstruye poros</a:t>
            </a:r>
          </a:p>
          <a:p>
            <a:pPr algn="l"/>
            <a:r>
              <a:rPr lang="es-ES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Acabado mate natural</a:t>
            </a: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- Sin brillos · </a:t>
            </a:r>
            <a:r>
              <a:rPr lang="es-ES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Base ideal</a:t>
            </a: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para maquillaje</a:t>
            </a:r>
          </a:p>
        </p:txBody>
      </p:sp>
    </p:spTree>
    <p:extLst>
      <p:ext uri="{BB962C8B-B14F-4D97-AF65-F5344CB8AC3E}">
        <p14:creationId xmlns:p14="http://schemas.microsoft.com/office/powerpoint/2010/main" val="2837614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98500" y="1183612"/>
            <a:ext cx="8115300" cy="282723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59669"/>
                </a:solidFill>
                <a:latin typeface="TT Commons Light" panose="02000506030000020003" pitchFamily="50" charset="0"/>
              </a:rPr>
              <a:t>Beneficios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3752630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GREEN TEA POSTBIOTIC CREAM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2661E56-3D64-4278-86D1-974EDD89FE9E}"/>
              </a:ext>
            </a:extLst>
          </p:cNvPr>
          <p:cNvSpPr/>
          <p:nvPr/>
        </p:nvSpPr>
        <p:spPr>
          <a:xfrm>
            <a:off x="568381" y="1638993"/>
            <a:ext cx="3962400" cy="2658877"/>
          </a:xfrm>
          <a:prstGeom prst="roundRect">
            <a:avLst/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Hidratación profunda sin grasa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Efecto </a:t>
            </a:r>
            <a:r>
              <a:rPr lang="es-ES" b="0" i="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matificante</a:t>
            </a: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 suave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Protección antioxidante diaria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Equilibrio del microbioma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Calma y reduce rojeces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Refuerza la barrera cutánea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8A77DB6-7624-4408-B040-2E93802A7DF0}"/>
              </a:ext>
            </a:extLst>
          </p:cNvPr>
          <p:cNvSpPr/>
          <p:nvPr/>
        </p:nvSpPr>
        <p:spPr>
          <a:xfrm>
            <a:off x="4927599" y="1638300"/>
            <a:ext cx="3962400" cy="2658876"/>
          </a:xfrm>
          <a:prstGeom prst="roundRect">
            <a:avLst/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Unifica tono y textura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Sensación de frescor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Piel suave y confortable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Apta para pieles sensibles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Uso diario sin problemas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Base perfecta de maquillaje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927498-4195-449A-9173-BA013336B68E}"/>
              </a:ext>
            </a:extLst>
          </p:cNvPr>
          <p:cNvSpPr txBox="1"/>
          <p:nvPr/>
        </p:nvSpPr>
        <p:spPr>
          <a:xfrm>
            <a:off x="700809" y="4531044"/>
            <a:ext cx="815790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1" dirty="0">
                <a:solidFill>
                  <a:srgbClr val="047857"/>
                </a:solidFill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Ideal para v</a:t>
            </a:r>
            <a:r>
              <a:rPr lang="es-ES" sz="2000" b="1" i="1" dirty="0">
                <a:solidFill>
                  <a:srgbClr val="047857"/>
                </a:solidFill>
                <a:effectLst/>
                <a:latin typeface="TT Commons Light" panose="02000506030000020003" pitchFamily="50" charset="0"/>
                <a:ea typeface="MS Gothic" panose="020B0609070205080204" pitchFamily="49" charset="-128"/>
                <a:cs typeface="Times New Roman" panose="02020603050405020304" pitchFamily="18" charset="0"/>
              </a:rPr>
              <a:t>ida urbana: </a:t>
            </a:r>
          </a:p>
          <a:p>
            <a:r>
              <a:rPr lang="es-ES" sz="18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Protección </a:t>
            </a:r>
            <a:r>
              <a:rPr lang="es-ES" sz="180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antipolución</a:t>
            </a:r>
            <a:r>
              <a:rPr lang="es-ES" sz="18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 + antioxidantes + refuerzo de barrera = Escudo diario completo.</a:t>
            </a:r>
            <a:endParaRPr lang="es-ES" sz="1400" dirty="0">
              <a:effectLst/>
              <a:latin typeface="TT Commons Light" panose="02000506030000020003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98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4174220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CARACTERÍSTICAS DIFERENCIALES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D13215E-E969-444A-85A0-9E92E0EED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549579"/>
              </p:ext>
            </p:extLst>
          </p:nvPr>
        </p:nvGraphicFramePr>
        <p:xfrm>
          <a:off x="701987" y="1263651"/>
          <a:ext cx="8188014" cy="3880736"/>
        </p:xfrm>
        <a:graphic>
          <a:graphicData uri="http://schemas.openxmlformats.org/drawingml/2006/table">
            <a:tbl>
              <a:tblPr firstRow="1" firstCol="1" bandRow="1"/>
              <a:tblGrid>
                <a:gridCol w="2729338">
                  <a:extLst>
                    <a:ext uri="{9D8B030D-6E8A-4147-A177-3AD203B41FA5}">
                      <a16:colId xmlns:a16="http://schemas.microsoft.com/office/drawing/2014/main" val="4135079618"/>
                    </a:ext>
                  </a:extLst>
                </a:gridCol>
                <a:gridCol w="2729338">
                  <a:extLst>
                    <a:ext uri="{9D8B030D-6E8A-4147-A177-3AD203B41FA5}">
                      <a16:colId xmlns:a16="http://schemas.microsoft.com/office/drawing/2014/main" val="1428654881"/>
                    </a:ext>
                  </a:extLst>
                </a:gridCol>
                <a:gridCol w="2729338">
                  <a:extLst>
                    <a:ext uri="{9D8B030D-6E8A-4147-A177-3AD203B41FA5}">
                      <a16:colId xmlns:a16="http://schemas.microsoft.com/office/drawing/2014/main" val="949064805"/>
                    </a:ext>
                  </a:extLst>
                </a:gridCol>
              </a:tblGrid>
              <a:tr h="452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Característica</a:t>
                      </a:r>
                      <a:endParaRPr lang="es-ES" sz="1600" dirty="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54886" marB="548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0B9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SERUM</a:t>
                      </a:r>
                      <a:endParaRPr lang="es-ES" sz="160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54886" marB="548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0B9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CREMA</a:t>
                      </a:r>
                      <a:endParaRPr lang="es-ES" sz="160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54886" marB="548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0B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338848"/>
                  </a:ext>
                </a:extLst>
              </a:tr>
              <a:tr h="399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65F46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Textura</a:t>
                      </a:r>
                      <a:endParaRPr lang="es-ES" sz="1600" dirty="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Muy ligera, acuosa</a:t>
                      </a:r>
                      <a:endParaRPr lang="es-ES" sz="160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Ligera, emulsión</a:t>
                      </a:r>
                      <a:endParaRPr lang="es-ES" sz="160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096086"/>
                  </a:ext>
                </a:extLst>
              </a:tr>
              <a:tr h="399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65F46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Absorción</a:t>
                      </a:r>
                      <a:endParaRPr lang="es-ES" sz="1600" dirty="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Inmediata</a:t>
                      </a:r>
                      <a:endParaRPr lang="es-ES" sz="1600" dirty="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Rápida</a:t>
                      </a:r>
                      <a:endParaRPr lang="es-ES" sz="160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532933"/>
                  </a:ext>
                </a:extLst>
              </a:tr>
              <a:tr h="399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solidFill>
                            <a:srgbClr val="065F46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Acabado</a:t>
                      </a:r>
                      <a:endParaRPr lang="es-ES" sz="160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Fresco, invisible</a:t>
                      </a:r>
                      <a:endParaRPr lang="es-ES" sz="1600" dirty="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Mate, suave</a:t>
                      </a:r>
                      <a:endParaRPr lang="es-ES" sz="160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041414"/>
                  </a:ext>
                </a:extLst>
              </a:tr>
              <a:tr h="399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solidFill>
                            <a:srgbClr val="065F46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Concentración activos</a:t>
                      </a:r>
                      <a:endParaRPr lang="es-ES" sz="160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Muy alta</a:t>
                      </a:r>
                      <a:endParaRPr lang="es-ES" sz="160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Alta</a:t>
                      </a:r>
                      <a:endParaRPr lang="es-ES" sz="1600" dirty="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988121"/>
                  </a:ext>
                </a:extLst>
              </a:tr>
              <a:tr h="399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solidFill>
                            <a:srgbClr val="065F46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Hidratación</a:t>
                      </a:r>
                      <a:endParaRPr lang="es-ES" sz="160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Profunda, ligera</a:t>
                      </a:r>
                      <a:endParaRPr lang="es-ES" sz="160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Profunda, confort</a:t>
                      </a:r>
                      <a:endParaRPr lang="es-ES" sz="1600" dirty="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066041"/>
                  </a:ext>
                </a:extLst>
              </a:tr>
              <a:tr h="399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solidFill>
                            <a:srgbClr val="065F46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piel ideal</a:t>
                      </a:r>
                      <a:endParaRPr lang="es-ES" sz="160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Todas, especialmente deshidratadas</a:t>
                      </a:r>
                      <a:endParaRPr lang="es-ES" sz="160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Mixtas, jóvenes, normales</a:t>
                      </a:r>
                      <a:endParaRPr lang="es-ES" sz="1600" dirty="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802379"/>
                  </a:ext>
                </a:extLst>
              </a:tr>
              <a:tr h="399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solidFill>
                            <a:srgbClr val="065F46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Uso recomendado</a:t>
                      </a:r>
                      <a:endParaRPr lang="es-ES" sz="160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Solo o bajo crema</a:t>
                      </a:r>
                      <a:endParaRPr lang="es-ES" sz="160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Como único paso o sobre </a:t>
                      </a:r>
                      <a:r>
                        <a:rPr lang="es-ES" sz="1600" dirty="0" err="1">
                          <a:solidFill>
                            <a:srgbClr val="000000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serum</a:t>
                      </a:r>
                      <a:endParaRPr lang="es-ES" sz="1600" dirty="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922572"/>
                  </a:ext>
                </a:extLst>
              </a:tr>
              <a:tr h="399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solidFill>
                            <a:srgbClr val="065F46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Momento</a:t>
                      </a:r>
                      <a:endParaRPr lang="es-ES" sz="160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Mañana y noche</a:t>
                      </a:r>
                      <a:endParaRPr lang="es-ES" sz="160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TT Commons Light" panose="0200050603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Mañana y/o noche</a:t>
                      </a:r>
                      <a:endParaRPr lang="es-ES" sz="1600" dirty="0">
                        <a:effectLst/>
                        <a:latin typeface="TT Commons Light" panose="02000506030000020003" pitchFamily="50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4886" marR="54886" marT="45738" marB="457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1F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046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119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2240550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RUTINA COMPLETA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A5CDA5-B2D3-4FDA-B5A7-5F089BF9F484}"/>
              </a:ext>
            </a:extLst>
          </p:cNvPr>
          <p:cNvSpPr txBox="1"/>
          <p:nvPr/>
        </p:nvSpPr>
        <p:spPr>
          <a:xfrm>
            <a:off x="508000" y="1333500"/>
            <a:ext cx="4343400" cy="364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125"/>
              </a:spcAft>
            </a:pPr>
            <a:endParaRPr lang="es-ES" sz="1600" b="1" dirty="0">
              <a:solidFill>
                <a:srgbClr val="4F81BD"/>
              </a:solidFill>
              <a:effectLst/>
              <a:latin typeface="TT Commons Light" panose="02000506030000020003" pitchFamily="50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en-US" sz="1600" b="1" dirty="0">
              <a:solidFill>
                <a:srgbClr val="065F46"/>
              </a:solidFill>
              <a:effectLst/>
              <a:latin typeface="TT Commons Light" panose="02000506030000020003" pitchFamily="50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1600" b="1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Limpieza</a:t>
            </a:r>
            <a:r>
              <a:rPr lang="en-U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 – ESSENTIELLE MAKE UP REMOVER GEL</a:t>
            </a:r>
            <a:endParaRPr lang="es-ES" sz="1600" dirty="0">
              <a:effectLst/>
              <a:latin typeface="TT Commons Light" panose="02000506030000020003" pitchFamily="50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1600" b="1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Tónico</a:t>
            </a:r>
            <a:r>
              <a:rPr lang="en-U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 ESSENTIELLE AQUA TONIC</a:t>
            </a:r>
            <a:endParaRPr lang="es-ES" sz="1600" dirty="0">
              <a:effectLst/>
              <a:latin typeface="TT Commons Light" panose="02000506030000020003" pitchFamily="50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s-ES" sz="1600" b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SERUM</a:t>
            </a:r>
            <a:r>
              <a:rPr lang="es-E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 - 2-3 gotas, extender por rostro y cuello</a:t>
            </a:r>
            <a:endParaRPr lang="es-ES" sz="1600" dirty="0">
              <a:effectLst/>
              <a:latin typeface="TT Commons Light" panose="02000506030000020003" pitchFamily="50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s-ES" sz="1600" b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CREMA</a:t>
            </a:r>
            <a:r>
              <a:rPr lang="es-E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 - Aplicar con suaves toques ascendentes</a:t>
            </a:r>
            <a:endParaRPr lang="es-ES" sz="1600" dirty="0">
              <a:effectLst/>
              <a:latin typeface="TT Commons Light" panose="02000506030000020003" pitchFamily="50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s-ES" sz="1600" b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Contorno de ojos </a:t>
            </a:r>
            <a:r>
              <a:rPr lang="es-E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LIFT THERAPY O CVITAL</a:t>
            </a:r>
            <a:endParaRPr lang="es-ES" sz="1600" dirty="0">
              <a:effectLst/>
              <a:latin typeface="TT Commons Light" panose="02000506030000020003" pitchFamily="50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s-ES" sz="1600" b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Protección solar SPF</a:t>
            </a:r>
            <a:r>
              <a:rPr lang="es-E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 GAMA BE SUN</a:t>
            </a:r>
            <a:endParaRPr lang="es-ES" sz="1600" dirty="0">
              <a:effectLst/>
              <a:latin typeface="TT Commons Light" panose="02000506030000020003" pitchFamily="50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l"/>
            <a:endParaRPr lang="es-ES" sz="1600" b="0" i="0" dirty="0">
              <a:solidFill>
                <a:srgbClr val="1F2937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8F0453-0083-4AB2-AF76-49688AFC6EAD}"/>
              </a:ext>
            </a:extLst>
          </p:cNvPr>
          <p:cNvSpPr txBox="1"/>
          <p:nvPr/>
        </p:nvSpPr>
        <p:spPr>
          <a:xfrm>
            <a:off x="5308600" y="1364673"/>
            <a:ext cx="4343400" cy="3784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en-US" sz="1600" b="1" dirty="0">
              <a:solidFill>
                <a:srgbClr val="065F46"/>
              </a:solidFill>
              <a:effectLst/>
              <a:latin typeface="TT Commons Light" panose="02000506030000020003" pitchFamily="50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en-US" sz="1600" b="1" dirty="0">
              <a:solidFill>
                <a:srgbClr val="065F46"/>
              </a:solidFill>
              <a:effectLst/>
              <a:latin typeface="TT Commons Light" panose="02000506030000020003" pitchFamily="50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1600" b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Doble </a:t>
            </a:r>
            <a:r>
              <a:rPr lang="en-US" sz="1600" b="1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limpieza</a:t>
            </a:r>
            <a:r>
              <a:rPr lang="en-U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 - ESSENTIELLE TOTAL MAKE UP REMOVER + MAKE UP REMOVER GEL</a:t>
            </a:r>
            <a:endParaRPr lang="es-ES" sz="1600" dirty="0">
              <a:effectLst/>
              <a:latin typeface="TT Commons Light" panose="02000506030000020003" pitchFamily="50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1600" b="1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Tónico</a:t>
            </a:r>
            <a:r>
              <a:rPr lang="en-U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 ESSENTIELLE AQUA TONIC</a:t>
            </a:r>
            <a:r>
              <a:rPr lang="en-US" sz="1600" b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s-ES" sz="1600" b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2 veces por semana: </a:t>
            </a:r>
            <a:r>
              <a:rPr lang="es-ES" sz="1600" dirty="0">
                <a:solidFill>
                  <a:srgbClr val="1F2937"/>
                </a:solidFill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ESSENTIELLE GREEN TEA MASK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1600" b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SERUM</a:t>
            </a:r>
            <a:r>
              <a:rPr lang="en-U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 - 2-3 </a:t>
            </a:r>
            <a:r>
              <a:rPr lang="en-US" sz="160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gotas</a:t>
            </a:r>
            <a:r>
              <a:rPr lang="en-U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masajear</a:t>
            </a:r>
            <a:r>
              <a:rPr lang="en-U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suavemente</a:t>
            </a:r>
            <a:endParaRPr lang="es-ES" sz="1600" dirty="0">
              <a:effectLst/>
              <a:latin typeface="TT Commons Light" panose="02000506030000020003" pitchFamily="50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s-ES" sz="1600" b="1" dirty="0">
                <a:solidFill>
                  <a:srgbClr val="065F46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CREMA</a:t>
            </a:r>
            <a:r>
              <a:rPr lang="es-ES" sz="1600" dirty="0">
                <a:solidFill>
                  <a:srgbClr val="1F2937"/>
                </a:solidFill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 - Capa generosa para trabajo nocturno</a:t>
            </a:r>
            <a:endParaRPr lang="es-ES" sz="1600" dirty="0">
              <a:effectLst/>
              <a:latin typeface="TT Commons Light" panose="02000506030000020003" pitchFamily="50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l"/>
            <a:endParaRPr lang="es-ES" sz="1600" b="0" i="0" dirty="0">
              <a:solidFill>
                <a:srgbClr val="1F2937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A664ED3-1C09-4011-8D9B-A0F1BD106788}"/>
              </a:ext>
            </a:extLst>
          </p:cNvPr>
          <p:cNvSpPr/>
          <p:nvPr/>
        </p:nvSpPr>
        <p:spPr>
          <a:xfrm>
            <a:off x="622300" y="1364673"/>
            <a:ext cx="2057400" cy="318654"/>
          </a:xfrm>
          <a:prstGeom prst="roundRect">
            <a:avLst/>
          </a:prstGeom>
          <a:solidFill>
            <a:srgbClr val="27A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latin typeface="TT Commons Light" panose="02000506030000020003" pitchFamily="50" charset="0"/>
              </a:rPr>
              <a:t>RUTINA MAÑANA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191F35D-D911-4FEE-8938-42B987AFC925}"/>
              </a:ext>
            </a:extLst>
          </p:cNvPr>
          <p:cNvSpPr/>
          <p:nvPr/>
        </p:nvSpPr>
        <p:spPr>
          <a:xfrm>
            <a:off x="5411355" y="1390304"/>
            <a:ext cx="2057400" cy="318654"/>
          </a:xfrm>
          <a:prstGeom prst="roundRect">
            <a:avLst/>
          </a:prstGeom>
          <a:solidFill>
            <a:srgbClr val="27A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latin typeface="TT Commons Light" panose="02000506030000020003" pitchFamily="50" charset="0"/>
              </a:rPr>
              <a:t>RUTINA NOCHE</a:t>
            </a:r>
          </a:p>
        </p:txBody>
      </p:sp>
    </p:spTree>
    <p:extLst>
      <p:ext uri="{BB962C8B-B14F-4D97-AF65-F5344CB8AC3E}">
        <p14:creationId xmlns:p14="http://schemas.microsoft.com/office/powerpoint/2010/main" val="197383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 noChangeAspect="1"/>
          </p:cNvSpPr>
          <p:nvPr>
            <p:ph type="title"/>
          </p:nvPr>
        </p:nvSpPr>
        <p:spPr>
          <a:xfrm>
            <a:off x="736600" y="469818"/>
            <a:ext cx="5715000" cy="332399"/>
          </a:xfrm>
        </p:spPr>
        <p:txBody>
          <a:bodyPr wrap="square"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GREEN TEA POSTBIOTIC: Una línea esencial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043F0E-676A-4765-9033-EE741C1BE770}"/>
              </a:ext>
            </a:extLst>
          </p:cNvPr>
          <p:cNvSpPr txBox="1"/>
          <p:nvPr/>
        </p:nvSpPr>
        <p:spPr>
          <a:xfrm>
            <a:off x="508000" y="3162300"/>
            <a:ext cx="8534400" cy="1658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La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línea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Green Tea Postbiotic de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Atache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surge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como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evolución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natural del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éxito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de la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máscara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n-US" sz="1800" b="1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té</a:t>
            </a:r>
            <a:r>
              <a:rPr lang="en-US" sz="1800" b="1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verde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. Se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convierte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una </a:t>
            </a:r>
            <a:r>
              <a:rPr lang="en-US" sz="1800" b="1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rutina</a:t>
            </a:r>
            <a:r>
              <a:rPr lang="en-US" sz="1800" b="1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diaria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cuidado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con dos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productos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clave, un </a:t>
            </a:r>
            <a:r>
              <a:rPr lang="en-US" sz="1800" b="1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sérum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y una </a:t>
            </a:r>
            <a:r>
              <a:rPr lang="en-US" sz="1800" b="1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crema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. El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objetivo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proteger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piel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del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envejecimiento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urbano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hidratar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profundamente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reforzar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microbioma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mantenerla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equilibrada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luminosa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fuerte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frente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a las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agresiones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externas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s-ES" sz="1800" dirty="0">
              <a:effectLst/>
              <a:latin typeface="TT Commons Light" panose="02000506030000020003" pitchFamily="50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BD1705E-99B1-4AF6-8E00-8D599410576E}"/>
              </a:ext>
            </a:extLst>
          </p:cNvPr>
          <p:cNvSpPr/>
          <p:nvPr/>
        </p:nvSpPr>
        <p:spPr>
          <a:xfrm>
            <a:off x="508000" y="1181100"/>
            <a:ext cx="8248535" cy="1881486"/>
          </a:xfrm>
          <a:prstGeom prst="roundRect">
            <a:avLst/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b="1" i="0" dirty="0">
                <a:solidFill>
                  <a:srgbClr val="059669"/>
                </a:solidFill>
                <a:effectLst/>
                <a:latin typeface="TT Commons Light" panose="02000506030000020003" pitchFamily="50" charset="0"/>
              </a:rPr>
              <a:t>🍃 Concepto Principal</a:t>
            </a:r>
          </a:p>
          <a:p>
            <a:pPr algn="l"/>
            <a:r>
              <a:rPr lang="es-ES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Té Verde como protagonista:</a:t>
            </a: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Potente antioxidante natural que protege, calma y revitaliza la piel frente al envejecimiento y las agresiones ambientales.</a:t>
            </a:r>
          </a:p>
          <a:p>
            <a:pPr algn="l"/>
            <a:r>
              <a:rPr lang="es-ES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Reforzado con </a:t>
            </a:r>
            <a:r>
              <a:rPr lang="es-ES" b="1" i="0" dirty="0" err="1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Postbióticos</a:t>
            </a:r>
            <a:r>
              <a:rPr lang="es-ES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:</a:t>
            </a: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Tecnología innovadora que equilibra el microbioma y refuerza la barrera cutánea para una piel más resistente y saludable.</a:t>
            </a:r>
          </a:p>
        </p:txBody>
      </p:sp>
    </p:spTree>
    <p:extLst>
      <p:ext uri="{BB962C8B-B14F-4D97-AF65-F5344CB8AC3E}">
        <p14:creationId xmlns:p14="http://schemas.microsoft.com/office/powerpoint/2010/main" val="422539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 noChangeAspect="1"/>
          </p:cNvSpPr>
          <p:nvPr>
            <p:ph type="title"/>
          </p:nvPr>
        </p:nvSpPr>
        <p:spPr>
          <a:xfrm>
            <a:off x="736600" y="471934"/>
            <a:ext cx="3505200" cy="332399"/>
          </a:xfrm>
        </p:spPr>
        <p:txBody>
          <a:bodyPr wrap="square"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NATURALEZA E INNOVACIÓN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B0D66B6-83B9-4754-8410-70C9729054CA}"/>
              </a:ext>
            </a:extLst>
          </p:cNvPr>
          <p:cNvSpPr txBox="1"/>
          <p:nvPr/>
        </p:nvSpPr>
        <p:spPr>
          <a:xfrm>
            <a:off x="508000" y="4735066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kern="2000" spc="300" dirty="0">
                <a:solidFill>
                  <a:srgbClr val="27A274"/>
                </a:solidFill>
                <a:latin typeface="Bebas Neue Regular" panose="00000500000000000000" pitchFamily="50" charset="0"/>
                <a:ea typeface="+mj-ea"/>
              </a:rPr>
              <a:t>Ingredientes de origen natural + Tecnología </a:t>
            </a:r>
            <a:r>
              <a:rPr lang="es-ES" kern="2000" spc="300" dirty="0" err="1">
                <a:solidFill>
                  <a:srgbClr val="27A274"/>
                </a:solidFill>
                <a:latin typeface="Bebas Neue Regular" panose="00000500000000000000" pitchFamily="50" charset="0"/>
                <a:ea typeface="+mj-ea"/>
              </a:rPr>
              <a:t>postbiótica</a:t>
            </a:r>
            <a:r>
              <a:rPr lang="es-ES" kern="2000" spc="300" dirty="0">
                <a:solidFill>
                  <a:srgbClr val="27A274"/>
                </a:solidFill>
                <a:latin typeface="Bebas Neue Regular" panose="00000500000000000000" pitchFamily="50" charset="0"/>
                <a:ea typeface="+mj-ea"/>
              </a:rPr>
              <a:t> de última generación</a:t>
            </a:r>
            <a:endParaRPr lang="es-ES" sz="2400" kern="2000" spc="300" dirty="0">
              <a:solidFill>
                <a:srgbClr val="27A274"/>
              </a:solidFill>
              <a:latin typeface="Bebas Neue Regular" panose="00000500000000000000" pitchFamily="50" charset="0"/>
              <a:ea typeface="+mj-e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9DEA7B-AF73-46E7-8792-C59E5F9DA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101725"/>
            <a:ext cx="6019800" cy="35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8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98500" y="1183612"/>
            <a:ext cx="8115300" cy="4131084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 algn="l"/>
            <a:r>
              <a:rPr lang="es-ES" b="1" i="0" dirty="0">
                <a:solidFill>
                  <a:srgbClr val="059669"/>
                </a:solidFill>
                <a:effectLst/>
                <a:latin typeface="TT Commons Light" panose="02000506030000020003" pitchFamily="50" charset="0"/>
              </a:rPr>
              <a:t>¿Por qué Té Verde?</a:t>
            </a:r>
          </a:p>
          <a:p>
            <a:pPr algn="l"/>
            <a:endParaRPr lang="es-ES" b="1" dirty="0">
              <a:solidFill>
                <a:srgbClr val="059669"/>
              </a:solidFill>
              <a:latin typeface="TT Commons Light" panose="02000506030000020003" pitchFamily="50" charset="0"/>
            </a:endParaRPr>
          </a:p>
          <a:p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El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té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verde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es uno de los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antioxidantes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naturales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más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estudiados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y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reconocidos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.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Su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riqueza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en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polifenoles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,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especialmente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en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epigalocatequina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galato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(EGCG), lo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convierte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en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un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potente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neutralizador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de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radicales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libres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. Los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estudios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demuestran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que reduce la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pérdida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transepidérmica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de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agua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(TEWL),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calma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la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piel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y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mejora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su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resistencia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frente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a la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polución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y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radiación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UV.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Además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,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aporta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un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efecto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antiinflamatorio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y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antipolución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que lo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hace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ideal para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consumidores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</a:t>
            </a:r>
            <a:r>
              <a:rPr lang="en-US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urbanos</a:t>
            </a:r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.</a:t>
            </a:r>
            <a:endParaRPr lang="es-ES" dirty="0">
              <a:solidFill>
                <a:srgbClr val="1F2937"/>
              </a:solidFill>
              <a:latin typeface="TT Commons Light" panose="02000506030000020003" pitchFamily="50" charset="0"/>
            </a:endParaRPr>
          </a:p>
          <a:p>
            <a:pPr algn="l"/>
            <a:endParaRPr lang="es-ES" b="1" i="0" dirty="0">
              <a:solidFill>
                <a:srgbClr val="059669"/>
              </a:solidFill>
              <a:effectLst/>
              <a:latin typeface="TT Commons Light" panose="02000506030000020003" pitchFamily="50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Rico en polifenoles y catequinas</a:t>
            </a: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- Los antioxidantes más potentes de la naturaleza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Protección frente a radicales libres</a:t>
            </a: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- Combate el estrés oxidativo diario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Acción antiinflamatoria</a:t>
            </a: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- Calma y reduce rojeces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Protección UV natural</a:t>
            </a: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- Complementa la </a:t>
            </a:r>
            <a:r>
              <a:rPr lang="es-ES" b="0" i="0" dirty="0" err="1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fotoprotección</a:t>
            </a:r>
            <a:endParaRPr lang="es-ES" b="0" i="0" dirty="0">
              <a:solidFill>
                <a:srgbClr val="1F2937"/>
              </a:solidFill>
              <a:effectLst/>
              <a:latin typeface="TT Commons Light" panose="02000506030000020003" pitchFamily="50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065F46"/>
                </a:solidFill>
                <a:effectLst/>
                <a:latin typeface="TT Commons Light" panose="02000506030000020003" pitchFamily="50" charset="0"/>
              </a:rPr>
              <a:t>Ingrediente tendencia</a:t>
            </a: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 - Reconocido y valorado por el consumidor</a:t>
            </a:r>
          </a:p>
          <a:p>
            <a:endParaRPr lang="es-ES" sz="1600" dirty="0">
              <a:solidFill>
                <a:srgbClr val="AE124D"/>
              </a:solidFill>
              <a:latin typeface="TT Commons Light" panose="0200050603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3281348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LA INSPIRACIÓN: TÉ VERDE</a:t>
            </a:r>
          </a:p>
        </p:txBody>
      </p:sp>
    </p:spTree>
    <p:extLst>
      <p:ext uri="{BB962C8B-B14F-4D97-AF65-F5344CB8AC3E}">
        <p14:creationId xmlns:p14="http://schemas.microsoft.com/office/powerpoint/2010/main" val="3407074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98500" y="1183612"/>
            <a:ext cx="8115300" cy="935402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T Commons Light" panose="02000506030000020003" pitchFamily="50" charset="0"/>
              </a:rPr>
              <a:t>Los </a:t>
            </a:r>
            <a:r>
              <a:rPr lang="en-US" dirty="0" err="1">
                <a:latin typeface="TT Commons Light" panose="02000506030000020003" pitchFamily="50" charset="0"/>
              </a:rPr>
              <a:t>postbióticos</a:t>
            </a:r>
            <a:r>
              <a:rPr lang="en-US" dirty="0">
                <a:latin typeface="TT Commons Light" panose="02000506030000020003" pitchFamily="50" charset="0"/>
              </a:rPr>
              <a:t> son </a:t>
            </a:r>
            <a:r>
              <a:rPr lang="en-US" dirty="0" err="1">
                <a:latin typeface="TT Commons Light" panose="02000506030000020003" pitchFamily="50" charset="0"/>
              </a:rPr>
              <a:t>derivados</a:t>
            </a:r>
            <a:r>
              <a:rPr lang="en-US" dirty="0">
                <a:latin typeface="TT Commons Light" panose="02000506030000020003" pitchFamily="50" charset="0"/>
              </a:rPr>
              <a:t> de </a:t>
            </a:r>
            <a:r>
              <a:rPr lang="en-US" dirty="0" err="1">
                <a:latin typeface="TT Commons Light" panose="02000506030000020003" pitchFamily="50" charset="0"/>
              </a:rPr>
              <a:t>bacterias</a:t>
            </a:r>
            <a:r>
              <a:rPr lang="en-US" dirty="0">
                <a:latin typeface="TT Commons Light" panose="02000506030000020003" pitchFamily="50" charset="0"/>
              </a:rPr>
              <a:t> </a:t>
            </a:r>
            <a:r>
              <a:rPr lang="en-US" dirty="0" err="1">
                <a:latin typeface="TT Commons Light" panose="02000506030000020003" pitchFamily="50" charset="0"/>
              </a:rPr>
              <a:t>beneficiosas</a:t>
            </a:r>
            <a:r>
              <a:rPr lang="en-US" dirty="0">
                <a:latin typeface="TT Commons Light" panose="02000506030000020003" pitchFamily="50" charset="0"/>
              </a:rPr>
              <a:t> que, a </a:t>
            </a:r>
            <a:r>
              <a:rPr lang="en-US" dirty="0" err="1">
                <a:latin typeface="TT Commons Light" panose="02000506030000020003" pitchFamily="50" charset="0"/>
              </a:rPr>
              <a:t>diferencia</a:t>
            </a:r>
            <a:r>
              <a:rPr lang="en-US" dirty="0">
                <a:latin typeface="TT Commons Light" panose="02000506030000020003" pitchFamily="50" charset="0"/>
              </a:rPr>
              <a:t> de los </a:t>
            </a:r>
            <a:r>
              <a:rPr lang="en-US" dirty="0" err="1">
                <a:latin typeface="TT Commons Light" panose="02000506030000020003" pitchFamily="50" charset="0"/>
              </a:rPr>
              <a:t>probióticos</a:t>
            </a:r>
            <a:r>
              <a:rPr lang="en-US" dirty="0">
                <a:latin typeface="TT Commons Light" panose="02000506030000020003" pitchFamily="50" charset="0"/>
              </a:rPr>
              <a:t>, no </a:t>
            </a:r>
            <a:r>
              <a:rPr lang="en-US" dirty="0" err="1">
                <a:latin typeface="TT Commons Light" panose="02000506030000020003" pitchFamily="50" charset="0"/>
              </a:rPr>
              <a:t>requieren</a:t>
            </a:r>
            <a:r>
              <a:rPr lang="en-US" dirty="0">
                <a:latin typeface="TT Commons Light" panose="02000506030000020003" pitchFamily="50" charset="0"/>
              </a:rPr>
              <a:t> </a:t>
            </a:r>
            <a:r>
              <a:rPr lang="en-US" dirty="0" err="1">
                <a:latin typeface="TT Commons Light" panose="02000506030000020003" pitchFamily="50" charset="0"/>
              </a:rPr>
              <a:t>estar</a:t>
            </a:r>
            <a:r>
              <a:rPr lang="en-US" dirty="0">
                <a:latin typeface="TT Commons Light" panose="02000506030000020003" pitchFamily="50" charset="0"/>
              </a:rPr>
              <a:t> </a:t>
            </a:r>
            <a:r>
              <a:rPr lang="en-US" dirty="0" err="1">
                <a:latin typeface="TT Commons Light" panose="02000506030000020003" pitchFamily="50" charset="0"/>
              </a:rPr>
              <a:t>vivos</a:t>
            </a:r>
            <a:r>
              <a:rPr lang="en-US" dirty="0">
                <a:latin typeface="TT Commons Light" panose="02000506030000020003" pitchFamily="50" charset="0"/>
              </a:rPr>
              <a:t> para </a:t>
            </a:r>
            <a:r>
              <a:rPr lang="en-US" dirty="0" err="1">
                <a:latin typeface="TT Commons Light" panose="02000506030000020003" pitchFamily="50" charset="0"/>
              </a:rPr>
              <a:t>ejercer</a:t>
            </a:r>
            <a:r>
              <a:rPr lang="en-US" dirty="0">
                <a:latin typeface="TT Commons Light" panose="02000506030000020003" pitchFamily="50" charset="0"/>
              </a:rPr>
              <a:t> </a:t>
            </a:r>
            <a:r>
              <a:rPr lang="en-US" dirty="0" err="1">
                <a:latin typeface="TT Commons Light" panose="02000506030000020003" pitchFamily="50" charset="0"/>
              </a:rPr>
              <a:t>su</a:t>
            </a:r>
            <a:r>
              <a:rPr lang="en-US" dirty="0">
                <a:latin typeface="TT Commons Light" panose="02000506030000020003" pitchFamily="50" charset="0"/>
              </a:rPr>
              <a:t> </a:t>
            </a:r>
            <a:r>
              <a:rPr lang="en-US" dirty="0" err="1">
                <a:latin typeface="TT Commons Light" panose="02000506030000020003" pitchFamily="50" charset="0"/>
              </a:rPr>
              <a:t>acción</a:t>
            </a:r>
            <a:r>
              <a:rPr lang="en-US" dirty="0">
                <a:latin typeface="TT Commons Light" panose="02000506030000020003" pitchFamily="50" charset="0"/>
              </a:rPr>
              <a:t>. </a:t>
            </a:r>
            <a:r>
              <a:rPr lang="en-US" dirty="0" err="1">
                <a:latin typeface="TT Commons Light" panose="02000506030000020003" pitchFamily="50" charset="0"/>
              </a:rPr>
              <a:t>Esto</a:t>
            </a:r>
            <a:r>
              <a:rPr lang="en-US" dirty="0">
                <a:latin typeface="TT Commons Light" panose="02000506030000020003" pitchFamily="50" charset="0"/>
              </a:rPr>
              <a:t> los </a:t>
            </a:r>
            <a:r>
              <a:rPr lang="en-US" dirty="0" err="1">
                <a:latin typeface="TT Commons Light" panose="02000506030000020003" pitchFamily="50" charset="0"/>
              </a:rPr>
              <a:t>hace</a:t>
            </a:r>
            <a:r>
              <a:rPr lang="en-US" dirty="0">
                <a:latin typeface="TT Commons Light" panose="02000506030000020003" pitchFamily="50" charset="0"/>
              </a:rPr>
              <a:t> </a:t>
            </a:r>
            <a:r>
              <a:rPr lang="en-US" dirty="0" err="1">
                <a:latin typeface="TT Commons Light" panose="02000506030000020003" pitchFamily="50" charset="0"/>
              </a:rPr>
              <a:t>más</a:t>
            </a:r>
            <a:r>
              <a:rPr lang="en-US" dirty="0">
                <a:latin typeface="TT Commons Light" panose="02000506030000020003" pitchFamily="50" charset="0"/>
              </a:rPr>
              <a:t> </a:t>
            </a:r>
            <a:r>
              <a:rPr lang="en-US" dirty="0" err="1">
                <a:latin typeface="TT Commons Light" panose="02000506030000020003" pitchFamily="50" charset="0"/>
              </a:rPr>
              <a:t>seguros</a:t>
            </a:r>
            <a:r>
              <a:rPr lang="en-US" dirty="0">
                <a:latin typeface="TT Commons Light" panose="02000506030000020003" pitchFamily="50" charset="0"/>
              </a:rPr>
              <a:t>, </a:t>
            </a:r>
            <a:r>
              <a:rPr lang="en-US" dirty="0" err="1">
                <a:latin typeface="TT Commons Light" panose="02000506030000020003" pitchFamily="50" charset="0"/>
              </a:rPr>
              <a:t>más</a:t>
            </a:r>
            <a:r>
              <a:rPr lang="en-US" dirty="0">
                <a:latin typeface="TT Commons Light" panose="02000506030000020003" pitchFamily="50" charset="0"/>
              </a:rPr>
              <a:t> </a:t>
            </a:r>
            <a:r>
              <a:rPr lang="en-US" dirty="0" err="1">
                <a:latin typeface="TT Commons Light" panose="02000506030000020003" pitchFamily="50" charset="0"/>
              </a:rPr>
              <a:t>estables</a:t>
            </a:r>
            <a:r>
              <a:rPr lang="en-US" dirty="0">
                <a:latin typeface="TT Commons Light" panose="02000506030000020003" pitchFamily="50" charset="0"/>
              </a:rPr>
              <a:t> y con una </a:t>
            </a:r>
            <a:r>
              <a:rPr lang="en-US" dirty="0" err="1">
                <a:latin typeface="TT Commons Light" panose="02000506030000020003" pitchFamily="50" charset="0"/>
              </a:rPr>
              <a:t>acción</a:t>
            </a:r>
            <a:r>
              <a:rPr lang="en-US" dirty="0">
                <a:latin typeface="TT Commons Light" panose="02000506030000020003" pitchFamily="50" charset="0"/>
              </a:rPr>
              <a:t> </a:t>
            </a:r>
            <a:r>
              <a:rPr lang="en-US" dirty="0" err="1">
                <a:latin typeface="TT Commons Light" panose="02000506030000020003" pitchFamily="50" charset="0"/>
              </a:rPr>
              <a:t>inmediata</a:t>
            </a:r>
            <a:r>
              <a:rPr lang="en-US" dirty="0">
                <a:latin typeface="TT Commons Light" panose="02000506030000020003" pitchFamily="50" charset="0"/>
              </a:rPr>
              <a:t> </a:t>
            </a:r>
            <a:r>
              <a:rPr lang="en-US" dirty="0" err="1">
                <a:latin typeface="TT Commons Light" panose="02000506030000020003" pitchFamily="50" charset="0"/>
              </a:rPr>
              <a:t>sobre</a:t>
            </a:r>
            <a:r>
              <a:rPr lang="en-US" dirty="0">
                <a:latin typeface="TT Commons Light" panose="02000506030000020003" pitchFamily="50" charset="0"/>
              </a:rPr>
              <a:t> la </a:t>
            </a:r>
            <a:r>
              <a:rPr lang="en-US" dirty="0" err="1">
                <a:latin typeface="TT Commons Light" panose="02000506030000020003" pitchFamily="50" charset="0"/>
              </a:rPr>
              <a:t>piel</a:t>
            </a:r>
            <a:r>
              <a:rPr lang="en-US" dirty="0">
                <a:latin typeface="TT Commons Light" panose="02000506030000020003" pitchFamily="50" charset="0"/>
              </a:rPr>
              <a:t>. </a:t>
            </a:r>
            <a:endParaRPr lang="es-ES" dirty="0">
              <a:latin typeface="TT Commons Light" panose="02000506030000020003" pitchFamily="50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3786293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LA TECNOLOGÍA: POSTBIÓTICOS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55DE16-C404-4321-8A15-0F687A6601CF}"/>
              </a:ext>
            </a:extLst>
          </p:cNvPr>
          <p:cNvSpPr txBox="1"/>
          <p:nvPr/>
        </p:nvSpPr>
        <p:spPr>
          <a:xfrm>
            <a:off x="717435" y="2827972"/>
            <a:ext cx="81153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Equilibran el microbioma cutáneo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Refuerzan la barrera protectora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Estimulan la renovación celular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Mejoran la capacidad de defensa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Aumentan la resistencia al estrés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F7BB09-AD0D-4D68-88EF-84F8F4F7C6D2}"/>
              </a:ext>
            </a:extLst>
          </p:cNvPr>
          <p:cNvSpPr txBox="1"/>
          <p:nvPr/>
        </p:nvSpPr>
        <p:spPr>
          <a:xfrm>
            <a:off x="717435" y="2268679"/>
            <a:ext cx="83058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700" b="1" dirty="0">
                <a:solidFill>
                  <a:srgbClr val="27A274"/>
                </a:solidFill>
                <a:effectLst/>
                <a:latin typeface="TT Commons Light" panose="02000506030000020003" pitchFamily="50" charset="0"/>
                <a:ea typeface="Times New Roman" panose="02020603050405020304" pitchFamily="18" charset="0"/>
              </a:rPr>
              <a:t>BENEFICIOS</a:t>
            </a:r>
            <a:endParaRPr lang="es-ES" dirty="0">
              <a:solidFill>
                <a:srgbClr val="27A274"/>
              </a:solidFill>
              <a:latin typeface="TT Commons Light" panose="02000506030000020003" pitchFamily="50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FD50A6-B9C3-4914-AE5F-5EFC15C5EA2F}"/>
              </a:ext>
            </a:extLst>
          </p:cNvPr>
          <p:cNvSpPr txBox="1"/>
          <p:nvPr/>
        </p:nvSpPr>
        <p:spPr>
          <a:xfrm>
            <a:off x="584200" y="4505332"/>
            <a:ext cx="830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Como los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probióticos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cuidan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intestino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, los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postbióticos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cuidan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ecosistema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de </a:t>
            </a:r>
            <a:r>
              <a:rPr lang="en-US" dirty="0"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la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piel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manteniéndola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equilibrada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protegida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más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fuerte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frente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a las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agresiones</a:t>
            </a:r>
            <a:r>
              <a:rPr lang="en-US" sz="1800" dirty="0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T Commons Light" panose="02000506030000020003" pitchFamily="50" charset="0"/>
                <a:ea typeface="MS Mincho" panose="02020609040205080304" pitchFamily="49" charset="-128"/>
                <a:cs typeface="Times New Roman" panose="02020603050405020304" pitchFamily="18" charset="0"/>
              </a:rPr>
              <a:t>diarias</a:t>
            </a:r>
            <a:endParaRPr lang="es-ES" dirty="0">
              <a:latin typeface="TT Commons Light" panose="02000506030000020003" pitchFamily="50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ACD9FFA-E521-486F-A52F-D4938E20C45C}"/>
              </a:ext>
            </a:extLst>
          </p:cNvPr>
          <p:cNvSpPr/>
          <p:nvPr/>
        </p:nvSpPr>
        <p:spPr>
          <a:xfrm>
            <a:off x="5327535" y="2574372"/>
            <a:ext cx="3505200" cy="1729086"/>
          </a:xfrm>
          <a:prstGeom prst="roundRect">
            <a:avLst/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rgbClr val="1F2937"/>
                </a:solidFill>
                <a:latin typeface="TT Commons Light" panose="02000506030000020003" pitchFamily="50" charset="0"/>
              </a:rPr>
              <a:t>Lisado</a:t>
            </a:r>
            <a:r>
              <a:rPr lang="en-US" i="1" dirty="0">
                <a:solidFill>
                  <a:srgbClr val="1F2937"/>
                </a:solidFill>
                <a:latin typeface="TT Commons Light" panose="02000506030000020003" pitchFamily="50" charset="0"/>
              </a:rPr>
              <a:t> de Lactococcus lactis</a:t>
            </a:r>
          </a:p>
          <a:p>
            <a:pPr algn="ctr"/>
            <a:r>
              <a:rPr lang="en-US" dirty="0">
                <a:solidFill>
                  <a:srgbClr val="1F2937"/>
                </a:solidFill>
                <a:latin typeface="TT Commons Light" panose="02000506030000020003" pitchFamily="50" charset="0"/>
              </a:rPr>
              <a:t> </a:t>
            </a:r>
            <a:r>
              <a:rPr lang="es-ES" sz="3000" b="1" i="0" dirty="0">
                <a:solidFill>
                  <a:srgbClr val="27A274"/>
                </a:solidFill>
                <a:effectLst/>
                <a:latin typeface="TT Commons Light" panose="02000506030000020003" pitchFamily="50" charset="0"/>
              </a:rPr>
              <a:t>+185%</a:t>
            </a:r>
          </a:p>
          <a:p>
            <a:pPr algn="ctr"/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Aumento de péptidos antimicrobianos naturales de la piel</a:t>
            </a:r>
          </a:p>
        </p:txBody>
      </p:sp>
    </p:spTree>
    <p:extLst>
      <p:ext uri="{BB962C8B-B14F-4D97-AF65-F5344CB8AC3E}">
        <p14:creationId xmlns:p14="http://schemas.microsoft.com/office/powerpoint/2010/main" val="329405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98500" y="1183612"/>
            <a:ext cx="8115300" cy="281441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59669"/>
                </a:solidFill>
                <a:latin typeface="TT Commons Light" panose="02000506030000020003" pitchFamily="50" charset="0"/>
              </a:rPr>
              <a:t>¿Para Quién es Green Tea </a:t>
            </a:r>
            <a:r>
              <a:rPr lang="es-ES" b="1" dirty="0" err="1">
                <a:solidFill>
                  <a:srgbClr val="059669"/>
                </a:solidFill>
                <a:latin typeface="TT Commons Light" panose="02000506030000020003" pitchFamily="50" charset="0"/>
              </a:rPr>
              <a:t>Postbiotic</a:t>
            </a:r>
            <a:r>
              <a:rPr lang="es-ES" b="1" dirty="0">
                <a:solidFill>
                  <a:srgbClr val="059669"/>
                </a:solidFill>
                <a:latin typeface="TT Commons Light" panose="02000506030000020003" pitchFamily="50" charset="0"/>
              </a:rPr>
              <a:t>?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1388201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INDICACIÓN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5585419-2A89-4E3C-89A8-F2FF7CE4B582}"/>
              </a:ext>
            </a:extLst>
          </p:cNvPr>
          <p:cNvSpPr/>
          <p:nvPr/>
        </p:nvSpPr>
        <p:spPr>
          <a:xfrm>
            <a:off x="568382" y="1714737"/>
            <a:ext cx="3962400" cy="3275864"/>
          </a:xfrm>
          <a:prstGeom prst="roundRect">
            <a:avLst/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b="1" i="0" dirty="0">
                <a:solidFill>
                  <a:srgbClr val="059669"/>
                </a:solidFill>
                <a:effectLst/>
                <a:latin typeface="TT Commons Light" panose="02000506030000020003" pitchFamily="50" charset="0"/>
              </a:rPr>
              <a:t>Perfil Principal</a:t>
            </a:r>
          </a:p>
          <a:p>
            <a:pPr algn="l"/>
            <a:endParaRPr lang="es-ES" b="1" i="0" dirty="0">
              <a:solidFill>
                <a:srgbClr val="059669"/>
              </a:solidFill>
              <a:effectLst/>
              <a:latin typeface="TT Commons Light" panose="02000506030000020003" pitchFamily="50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Mujeres y hombres 20-45 años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F2937"/>
                </a:solidFill>
                <a:latin typeface="TT Commons Light" panose="02000506030000020003" pitchFamily="50" charset="0"/>
              </a:rPr>
              <a:t>Preocupados por el </a:t>
            </a: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envejecimiento prematuro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Estilo de vida urbano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Expuestos a polución y estrés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Buscan productos naturales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Conscientes del cuidado de la piel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C7A17F1-523A-471E-A89E-870BD9319C21}"/>
              </a:ext>
            </a:extLst>
          </p:cNvPr>
          <p:cNvSpPr/>
          <p:nvPr/>
        </p:nvSpPr>
        <p:spPr>
          <a:xfrm>
            <a:off x="4927600" y="1714043"/>
            <a:ext cx="3962400" cy="3275863"/>
          </a:xfrm>
          <a:prstGeom prst="roundRect">
            <a:avLst/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b="1" i="0" dirty="0">
                <a:solidFill>
                  <a:srgbClr val="059669"/>
                </a:solidFill>
                <a:effectLst/>
                <a:latin typeface="TT Commons Light" panose="02000506030000020003" pitchFamily="50" charset="0"/>
              </a:rPr>
              <a:t>Necesidades que Cubre</a:t>
            </a:r>
          </a:p>
          <a:p>
            <a:pPr algn="l"/>
            <a:endParaRPr lang="es-ES" b="1" i="0" dirty="0">
              <a:solidFill>
                <a:srgbClr val="059669"/>
              </a:solidFill>
              <a:effectLst/>
              <a:latin typeface="TT Commons Light" panose="02000506030000020003" pitchFamily="50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Protección antioxidante diaria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Hidratación profunda sin grasa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Equilibrio del microbioma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Prevención del envejecimiento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Calma y confort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Luminosidad y vitalidad</a:t>
            </a:r>
          </a:p>
        </p:txBody>
      </p:sp>
    </p:spTree>
    <p:extLst>
      <p:ext uri="{BB962C8B-B14F-4D97-AF65-F5344CB8AC3E}">
        <p14:creationId xmlns:p14="http://schemas.microsoft.com/office/powerpoint/2010/main" val="252455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98500" y="1183612"/>
            <a:ext cx="8115300" cy="281441"/>
          </a:xfrm>
          <a:prstGeom prst="rect">
            <a:avLst/>
          </a:prstGeom>
        </p:spPr>
        <p:txBody>
          <a:bodyPr vert="horz" wrap="square" lIns="0" tIns="6812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59669"/>
                </a:solidFill>
                <a:latin typeface="TT Commons Light" panose="02000506030000020003" pitchFamily="50" charset="0"/>
              </a:rPr>
              <a:t>Tipos de piel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98500" y="445036"/>
            <a:ext cx="1388201" cy="332399"/>
          </a:xfrm>
        </p:spPr>
        <p:txBody>
          <a:bodyPr/>
          <a:lstStyle/>
          <a:p>
            <a:r>
              <a:rPr lang="es-ES" sz="2400" spc="300" dirty="0">
                <a:solidFill>
                  <a:srgbClr val="27A274"/>
                </a:solidFill>
                <a:latin typeface="Bebas Neue Regular" panose="00000500000000000000" pitchFamily="50" charset="0"/>
              </a:rPr>
              <a:t>INDICACIÓN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E031957-5C74-42AB-8B15-D63F7F745165}"/>
              </a:ext>
            </a:extLst>
          </p:cNvPr>
          <p:cNvSpPr/>
          <p:nvPr/>
        </p:nvSpPr>
        <p:spPr>
          <a:xfrm>
            <a:off x="651856" y="1759054"/>
            <a:ext cx="3886200" cy="1454020"/>
          </a:xfrm>
          <a:prstGeom prst="roundRect">
            <a:avLst/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b="1" i="0" dirty="0">
                <a:solidFill>
                  <a:srgbClr val="047857"/>
                </a:solidFill>
                <a:effectLst/>
                <a:latin typeface="TT Commons Light" panose="02000506030000020003" pitchFamily="50" charset="0"/>
              </a:rPr>
              <a:t>✓ Pieles mixtas y normales</a:t>
            </a:r>
          </a:p>
          <a:p>
            <a:pPr algn="l"/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Textura perfecta, hidratación equilibrada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A8C3942-946C-4CF8-AEE0-170BA43E5DA2}"/>
              </a:ext>
            </a:extLst>
          </p:cNvPr>
          <p:cNvSpPr/>
          <p:nvPr/>
        </p:nvSpPr>
        <p:spPr>
          <a:xfrm>
            <a:off x="5163474" y="1776893"/>
            <a:ext cx="3886200" cy="1439473"/>
          </a:xfrm>
          <a:prstGeom prst="roundRect">
            <a:avLst>
              <a:gd name="adj" fmla="val 17239"/>
            </a:avLst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  <a:p>
            <a:pPr algn="l"/>
            <a:r>
              <a:rPr lang="es-ES" b="1" i="0" dirty="0">
                <a:solidFill>
                  <a:srgbClr val="047857"/>
                </a:solidFill>
                <a:effectLst/>
                <a:latin typeface="TT Commons Light" panose="02000506030000020003" pitchFamily="50" charset="0"/>
              </a:rPr>
              <a:t>✓ Pieles deshidratadas</a:t>
            </a:r>
          </a:p>
          <a:p>
            <a:pPr algn="l"/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Recupera confort y suavidad</a:t>
            </a:r>
          </a:p>
          <a:p>
            <a:pPr algn="l"/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AB44C5B-3DAB-4197-A907-5C1FD37F68D5}"/>
              </a:ext>
            </a:extLst>
          </p:cNvPr>
          <p:cNvSpPr/>
          <p:nvPr/>
        </p:nvSpPr>
        <p:spPr>
          <a:xfrm>
            <a:off x="5213350" y="3523186"/>
            <a:ext cx="3886200" cy="1439473"/>
          </a:xfrm>
          <a:prstGeom prst="roundRect">
            <a:avLst>
              <a:gd name="adj" fmla="val 17239"/>
            </a:avLst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  <a:p>
            <a:pPr algn="l"/>
            <a:r>
              <a:rPr lang="es-ES" b="1" i="0" dirty="0">
                <a:solidFill>
                  <a:srgbClr val="047857"/>
                </a:solidFill>
                <a:effectLst/>
                <a:latin typeface="TT Commons Light" panose="02000506030000020003" pitchFamily="50" charset="0"/>
              </a:rPr>
              <a:t>✓ Primeros signos de edad</a:t>
            </a:r>
          </a:p>
          <a:p>
            <a:pPr algn="l"/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Previene y revitaliza</a:t>
            </a:r>
          </a:p>
          <a:p>
            <a:pPr algn="l"/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334002-50F0-42D9-BA43-A65491E57FDD}"/>
              </a:ext>
            </a:extLst>
          </p:cNvPr>
          <p:cNvSpPr/>
          <p:nvPr/>
        </p:nvSpPr>
        <p:spPr>
          <a:xfrm>
            <a:off x="664787" y="3546046"/>
            <a:ext cx="3886200" cy="1439473"/>
          </a:xfrm>
          <a:prstGeom prst="roundRect">
            <a:avLst>
              <a:gd name="adj" fmla="val 17239"/>
            </a:avLst>
          </a:prstGeom>
          <a:solidFill>
            <a:srgbClr val="D8EA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" sz="1600" b="1" i="0" dirty="0">
              <a:solidFill>
                <a:srgbClr val="065F46"/>
              </a:solidFill>
              <a:effectLst/>
              <a:latin typeface="TT Commons Light" panose="02000506030000020003" pitchFamily="50" charset="0"/>
            </a:endParaRPr>
          </a:p>
          <a:p>
            <a:pPr algn="l"/>
            <a:r>
              <a:rPr lang="es-ES" b="1" i="0" dirty="0">
                <a:solidFill>
                  <a:srgbClr val="047857"/>
                </a:solidFill>
                <a:effectLst/>
                <a:latin typeface="TT Commons Light" panose="02000506030000020003" pitchFamily="50" charset="0"/>
              </a:rPr>
              <a:t>✓ Pieles sensibles</a:t>
            </a:r>
          </a:p>
          <a:p>
            <a:pPr algn="l"/>
            <a:r>
              <a:rPr lang="es-ES" b="0" i="0" dirty="0">
                <a:solidFill>
                  <a:srgbClr val="1F2937"/>
                </a:solidFill>
                <a:effectLst/>
                <a:latin typeface="TT Commons Light" panose="02000506030000020003" pitchFamily="50" charset="0"/>
              </a:rPr>
              <a:t>Calma, protege y fortalece</a:t>
            </a:r>
          </a:p>
          <a:p>
            <a:pPr algn="l"/>
            <a:endParaRPr lang="es-ES" sz="1600" b="0" i="0" dirty="0">
              <a:solidFill>
                <a:srgbClr val="1F2937"/>
              </a:solidFill>
              <a:effectLst/>
              <a:latin typeface="TT Commons Light" panose="02000506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8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92" y="1333924"/>
            <a:ext cx="10817394" cy="436574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9864" y="2705100"/>
            <a:ext cx="4580485" cy="1308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s-ES" sz="2798" b="1" dirty="0">
                <a:latin typeface="Gotham Rounded Book"/>
                <a:cs typeface="Gotham Book" pitchFamily="50" charset="0"/>
              </a:rPr>
              <a:t>RESPALDO CLÍNICO</a:t>
            </a:r>
          </a:p>
          <a:p>
            <a:pPr algn="ctr" rtl="0">
              <a:lnSpc>
                <a:spcPct val="150000"/>
              </a:lnSpc>
            </a:pPr>
            <a:r>
              <a:rPr lang="es-ES" sz="2798" b="1" dirty="0">
                <a:latin typeface="Gotham Rounded Book"/>
                <a:cs typeface="Gotham Book" pitchFamily="50" charset="0"/>
              </a:rPr>
              <a:t>ACTIVOS PRINCIPALES</a:t>
            </a:r>
            <a:endParaRPr lang="es-ES" sz="2798" dirty="0">
              <a:latin typeface="Gotham Rounded Book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78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4 atach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4 atache" id="{30CCF2F1-6F2D-48AE-80CD-5E91AA5FF062}" vid="{DB240467-B112-49BA-A9A5-762E65B510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Tema4 atache</Template>
  <TotalTime>10067</TotalTime>
  <Words>2071</Words>
  <Application>Microsoft Office PowerPoint</Application>
  <PresentationFormat>Personalizado</PresentationFormat>
  <Paragraphs>284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0" baseType="lpstr">
      <vt:lpstr>Arial</vt:lpstr>
      <vt:lpstr>Bebas Neue Regular</vt:lpstr>
      <vt:lpstr>Calibri</vt:lpstr>
      <vt:lpstr>Carlito</vt:lpstr>
      <vt:lpstr>Gotham Rounded Book</vt:lpstr>
      <vt:lpstr>Segoe UI</vt:lpstr>
      <vt:lpstr>Tahoma</vt:lpstr>
      <vt:lpstr>TT Commons</vt:lpstr>
      <vt:lpstr>TT Commons Light</vt:lpstr>
      <vt:lpstr>Verdana</vt:lpstr>
      <vt:lpstr>Wingdings</vt:lpstr>
      <vt:lpstr>Tema4 atache</vt:lpstr>
      <vt:lpstr>Presentación de PowerPoint</vt:lpstr>
      <vt:lpstr>ESSENTIELLE GREEN TEA POSTBIOTIC</vt:lpstr>
      <vt:lpstr>GREEN TEA POSTBIOTIC: Una línea esencial</vt:lpstr>
      <vt:lpstr>NATURALEZA E INNOVACIÓN</vt:lpstr>
      <vt:lpstr>LA INSPIRACIÓN: TÉ VERDE</vt:lpstr>
      <vt:lpstr>LA TECNOLOGÍA: POSTBIÓTICOS</vt:lpstr>
      <vt:lpstr>INDICACIÓN</vt:lpstr>
      <vt:lpstr>INDICACIÓN</vt:lpstr>
      <vt:lpstr>Presentación de PowerPoint</vt:lpstr>
      <vt:lpstr>EXTRACTO DE VERDE: Camellia Sinensis Leaf Extract</vt:lpstr>
      <vt:lpstr>POSTBIÓTICO: LACTOCOCCUS FERMENT LYSATE</vt:lpstr>
      <vt:lpstr>POSTBIÓTICO: LACTOCOCCUS FERMENT LYSATE</vt:lpstr>
      <vt:lpstr>POSTBIÓTICO: LACTOCOCCUS FERMENT LYSATE</vt:lpstr>
      <vt:lpstr>Niacinamida: vitamina B3</vt:lpstr>
      <vt:lpstr>Isoflavonas de soja</vt:lpstr>
      <vt:lpstr>ACTIVOS SINÉRGICOS COMPLEMENTARIOS</vt:lpstr>
      <vt:lpstr>Presentación de PowerPoint</vt:lpstr>
      <vt:lpstr>GREEN TEA POSTBIOTIC SERUM</vt:lpstr>
      <vt:lpstr>GREEN TEA POSTBIOTIC SERUM</vt:lpstr>
      <vt:lpstr>GREEN TEA POSTBIOTIC SERUM</vt:lpstr>
      <vt:lpstr>GREEN TEA POSTBIOTIC SERUM</vt:lpstr>
      <vt:lpstr>GREEN TEA POSTBIOTIC SERUM</vt:lpstr>
      <vt:lpstr>GREEN TEA POSTBIOTIC CREAM</vt:lpstr>
      <vt:lpstr>GREEN TEA POSTBIOTIC CREAM</vt:lpstr>
      <vt:lpstr>GREEN TEA POSTBIOTIC CREAM</vt:lpstr>
      <vt:lpstr>GREEN TEA POSTBIOTIC CREAM</vt:lpstr>
      <vt:lpstr>CARACTERÍSTICAS DIFERENCIALES</vt:lpstr>
      <vt:lpstr>RUTINA COMPLETA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YOUCEF BOURAHEL</dc:creator>
  <cp:lastModifiedBy>Lorena Martínez</cp:lastModifiedBy>
  <cp:revision>109</cp:revision>
  <dcterms:created xsi:type="dcterms:W3CDTF">2021-04-29T11:50:44Z</dcterms:created>
  <dcterms:modified xsi:type="dcterms:W3CDTF">2025-10-17T09:11:13Z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2021-04-29T00:00:00Z</vt:filetime>
  </property>
</Properties>
</file>