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1" r:id="rId1"/>
  </p:sldMasterIdLst>
  <p:notesMasterIdLst>
    <p:notesMasterId r:id="rId30"/>
  </p:notesMasterIdLst>
  <p:sldIdLst>
    <p:sldId id="281" r:id="rId2"/>
    <p:sldId id="298" r:id="rId3"/>
    <p:sldId id="300" r:id="rId4"/>
    <p:sldId id="299" r:id="rId5"/>
    <p:sldId id="301" r:id="rId6"/>
    <p:sldId id="302" r:id="rId7"/>
    <p:sldId id="835" r:id="rId8"/>
    <p:sldId id="849" r:id="rId9"/>
    <p:sldId id="832" r:id="rId10"/>
    <p:sldId id="303" r:id="rId11"/>
    <p:sldId id="833" r:id="rId12"/>
    <p:sldId id="845" r:id="rId13"/>
    <p:sldId id="846" r:id="rId14"/>
    <p:sldId id="847" r:id="rId15"/>
    <p:sldId id="848" r:id="rId16"/>
    <p:sldId id="834" r:id="rId17"/>
    <p:sldId id="850" r:id="rId18"/>
    <p:sldId id="854" r:id="rId19"/>
    <p:sldId id="836" r:id="rId20"/>
    <p:sldId id="851" r:id="rId21"/>
    <p:sldId id="852" r:id="rId22"/>
    <p:sldId id="853" r:id="rId23"/>
    <p:sldId id="855" r:id="rId24"/>
    <p:sldId id="856" r:id="rId25"/>
    <p:sldId id="857" r:id="rId26"/>
    <p:sldId id="858" r:id="rId27"/>
    <p:sldId id="859" r:id="rId28"/>
    <p:sldId id="860" r:id="rId29"/>
  </p:sldIdLst>
  <p:sldSz cx="10160000" cy="5715000"/>
  <p:notesSz cx="17995900" cy="9004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ena Martínez" initials="LM" lastIdx="1" clrIdx="0">
    <p:extLst>
      <p:ext uri="{19B8F6BF-5375-455C-9EA6-DF929625EA0E}">
        <p15:presenceInfo xmlns:p15="http://schemas.microsoft.com/office/powerpoint/2012/main" userId="S::lmartinez@asac.net::fd9a5882-4c0c-42c4-a0b6-9a29bf29f8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A274"/>
    <a:srgbClr val="1B6F4F"/>
    <a:srgbClr val="D8EACC"/>
    <a:srgbClr val="D7F5EA"/>
    <a:srgbClr val="00D661"/>
    <a:srgbClr val="00E266"/>
    <a:srgbClr val="08D6CC"/>
    <a:srgbClr val="AE124D"/>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p:cViewPr varScale="1">
        <p:scale>
          <a:sx n="92" d="100"/>
          <a:sy n="92" d="100"/>
        </p:scale>
        <p:origin x="826" y="6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797800" cy="450850"/>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10193338" y="0"/>
            <a:ext cx="7797800" cy="450850"/>
          </a:xfrm>
          <a:prstGeom prst="rect">
            <a:avLst/>
          </a:prstGeom>
        </p:spPr>
        <p:txBody>
          <a:bodyPr vert="horz" lIns="91440" tIns="45720" rIns="91440" bIns="45720" rtlCol="0"/>
          <a:lstStyle>
            <a:lvl1pPr algn="r">
              <a:defRPr sz="1200"/>
            </a:lvl1pPr>
          </a:lstStyle>
          <a:p>
            <a:fld id="{FD82C77E-8C29-4857-946A-5F1343B5D5CA}" type="datetimeFigureOut">
              <a:rPr lang="en-US" smtClean="0"/>
              <a:t>10/28/2025</a:t>
            </a:fld>
            <a:endParaRPr lang="en-US"/>
          </a:p>
        </p:txBody>
      </p:sp>
      <p:sp>
        <p:nvSpPr>
          <p:cNvPr id="4" name="Marcador de imagen de diapositiva 3"/>
          <p:cNvSpPr>
            <a:spLocks noGrp="1" noRot="1" noChangeAspect="1"/>
          </p:cNvSpPr>
          <p:nvPr>
            <p:ph type="sldImg" idx="2"/>
          </p:nvPr>
        </p:nvSpPr>
        <p:spPr>
          <a:xfrm>
            <a:off x="6297613" y="1125538"/>
            <a:ext cx="5400675" cy="3038475"/>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1800225" y="4333875"/>
            <a:ext cx="14395450" cy="3544888"/>
          </a:xfrm>
          <a:prstGeom prst="rect">
            <a:avLst/>
          </a:prstGeom>
        </p:spPr>
        <p:txBody>
          <a:bodyPr vert="horz" lIns="91440" tIns="45720" rIns="91440" bIns="45720" rtlCol="0"/>
          <a:lstStyle/>
          <a:p>
            <a:pPr lvl="0"/>
            <a:r>
              <a:rPr lang="es-ES"/>
              <a:t>Edit the text style of the pattern</a:t>
            </a:r>
          </a:p>
          <a:p>
            <a:pPr lvl="1"/>
            <a:r>
              <a:rPr lang="es-ES"/>
              <a:t>Second level</a:t>
            </a:r>
          </a:p>
          <a:p>
            <a:pPr lvl="2"/>
            <a:r>
              <a:rPr lang="es-ES"/>
              <a:t>Third level</a:t>
            </a:r>
          </a:p>
          <a:p>
            <a:pPr lvl="3"/>
            <a:r>
              <a:rPr lang="es-ES"/>
              <a:t>Fourth level</a:t>
            </a:r>
          </a:p>
          <a:p>
            <a:pPr lvl="4"/>
            <a:r>
              <a:rPr lang="es-ES"/>
              <a:t>Fifth level</a:t>
            </a:r>
            <a:endParaRPr lang="en-US"/>
          </a:p>
        </p:txBody>
      </p:sp>
      <p:sp>
        <p:nvSpPr>
          <p:cNvPr id="6" name="Marcador de pie de página 5"/>
          <p:cNvSpPr>
            <a:spLocks noGrp="1"/>
          </p:cNvSpPr>
          <p:nvPr>
            <p:ph type="ftr" sz="quarter" idx="4"/>
          </p:nvPr>
        </p:nvSpPr>
        <p:spPr>
          <a:xfrm>
            <a:off x="0" y="8553450"/>
            <a:ext cx="7797800" cy="450850"/>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10193338" y="8553450"/>
            <a:ext cx="7797800" cy="450850"/>
          </a:xfrm>
          <a:prstGeom prst="rect">
            <a:avLst/>
          </a:prstGeom>
        </p:spPr>
        <p:txBody>
          <a:bodyPr vert="horz" lIns="91440" tIns="45720" rIns="91440" bIns="45720" rtlCol="0" anchor="b"/>
          <a:lstStyle>
            <a:lvl1pPr algn="r">
              <a:defRPr sz="1200"/>
            </a:lvl1pPr>
          </a:lstStyle>
          <a:p>
            <a:fld id="{8AB449F7-407B-42EE-8495-CC12BE92BEEC}" type="slidenum">
              <a:rPr lang="en-US" smtClean="0"/>
              <a:t>‹Nº›</a:t>
            </a:fld>
            <a:endParaRPr lang="en-US"/>
          </a:p>
        </p:txBody>
      </p:sp>
    </p:spTree>
    <p:extLst>
      <p:ext uri="{BB962C8B-B14F-4D97-AF65-F5344CB8AC3E}">
        <p14:creationId xmlns:p14="http://schemas.microsoft.com/office/powerpoint/2010/main" val="2207948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698500" y="1407359"/>
            <a:ext cx="8763000" cy="3516333"/>
          </a:xfrm>
        </p:spPr>
        <p:txBody>
          <a:bodyPr>
            <a:normAutofit/>
          </a:bodyPr>
          <a:lstStyle>
            <a:lvl1pPr marL="0" indent="0" algn="l">
              <a:buNone/>
              <a:defRPr sz="1667"/>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s-ES" dirty="0"/>
              <a:t>Texto </a:t>
            </a:r>
            <a:r>
              <a:rPr lang="es-ES" dirty="0" err="1"/>
              <a:t>texto</a:t>
            </a:r>
            <a:r>
              <a:rPr lang="es-ES" dirty="0"/>
              <a:t> </a:t>
            </a:r>
            <a:r>
              <a:rPr lang="es-ES" dirty="0" err="1"/>
              <a:t>texto</a:t>
            </a:r>
            <a:r>
              <a:rPr lang="es-ES" dirty="0"/>
              <a:t> </a:t>
            </a:r>
          </a:p>
        </p:txBody>
      </p:sp>
      <p:sp>
        <p:nvSpPr>
          <p:cNvPr id="7" name="Rectángulo 6"/>
          <p:cNvSpPr/>
          <p:nvPr/>
        </p:nvSpPr>
        <p:spPr>
          <a:xfrm>
            <a:off x="698500" y="372409"/>
            <a:ext cx="1769395" cy="502766"/>
          </a:xfrm>
          <a:prstGeom prst="rect">
            <a:avLst/>
          </a:prstGeom>
          <a:solidFill>
            <a:schemeClr val="bg1"/>
          </a:solidFill>
        </p:spPr>
        <p:txBody>
          <a:bodyPr wrap="none">
            <a:spAutoFit/>
          </a:bodyPr>
          <a:lstStyle/>
          <a:p>
            <a:r>
              <a:rPr lang="es-ES" sz="2667" dirty="0">
                <a:latin typeface="Bebas Neue Regular" panose="00000500000000000000" pitchFamily="50" charset="0"/>
              </a:rPr>
              <a:t>ANTIOXIDANTES</a:t>
            </a:r>
          </a:p>
        </p:txBody>
      </p:sp>
      <p:grpSp>
        <p:nvGrpSpPr>
          <p:cNvPr id="19" name="Grupo 18"/>
          <p:cNvGrpSpPr/>
          <p:nvPr/>
        </p:nvGrpSpPr>
        <p:grpSpPr>
          <a:xfrm>
            <a:off x="0" y="0"/>
            <a:ext cx="10160000" cy="5715000"/>
            <a:chOff x="0" y="0"/>
            <a:chExt cx="12192000" cy="6858000"/>
          </a:xfrm>
        </p:grpSpPr>
        <p:sp>
          <p:nvSpPr>
            <p:cNvPr id="14" name="Rectángulo 1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ln>
                  <a:noFill/>
                </a:ln>
                <a:noFill/>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28" y="138127"/>
              <a:ext cx="10420014" cy="115078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220" y="228576"/>
              <a:ext cx="1480780" cy="102140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5532" y="6319010"/>
              <a:ext cx="350196" cy="350196"/>
            </a:xfrm>
            <a:prstGeom prst="rect">
              <a:avLst/>
            </a:prstGeom>
          </p:spPr>
        </p:pic>
        <p:cxnSp>
          <p:nvCxnSpPr>
            <p:cNvPr id="11" name="Conector recto 10"/>
            <p:cNvCxnSpPr/>
            <p:nvPr/>
          </p:nvCxnSpPr>
          <p:spPr>
            <a:xfrm flipH="1">
              <a:off x="838200" y="6494108"/>
              <a:ext cx="48816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6494835" y="6494108"/>
              <a:ext cx="48589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 name="Marcador de título 1"/>
          <p:cNvSpPr>
            <a:spLocks noGrp="1" noChangeAspect="1"/>
          </p:cNvSpPr>
          <p:nvPr>
            <p:ph type="title"/>
          </p:nvPr>
        </p:nvSpPr>
        <p:spPr>
          <a:xfrm>
            <a:off x="698500" y="380372"/>
            <a:ext cx="7172092" cy="461729"/>
          </a:xfrm>
          <a:prstGeom prst="rect">
            <a:avLst/>
          </a:prstGeom>
          <a:solidFill>
            <a:schemeClr val="bg1"/>
          </a:solidFill>
        </p:spPr>
        <p:txBody>
          <a:bodyPr vert="horz" wrap="none" lIns="91440" tIns="45720" rIns="91440" bIns="45720" rtlCol="0" anchor="ctr">
            <a:spAutoFit/>
          </a:bodyPr>
          <a:lstStyle/>
          <a:p>
            <a:r>
              <a:rPr lang="es-ES"/>
              <a:t>Haga clic para modificar el estilo de título del patrón</a:t>
            </a:r>
            <a:endParaRPr lang="es-ES" dirty="0"/>
          </a:p>
        </p:txBody>
      </p:sp>
    </p:spTree>
    <p:extLst>
      <p:ext uri="{BB962C8B-B14F-4D97-AF65-F5344CB8AC3E}">
        <p14:creationId xmlns:p14="http://schemas.microsoft.com/office/powerpoint/2010/main" val="137556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En blanco">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s-E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D64170C-E5A7-46E8-9FF6-145373DD2470}" type="datetimeFigureOut">
              <a:rPr lang="es-ES" smtClean="0"/>
              <a:t>28/10/2025</a:t>
            </a:fld>
            <a:endParaRPr lang="es-ES"/>
          </a:p>
        </p:txBody>
      </p:sp>
      <p:sp>
        <p:nvSpPr>
          <p:cNvPr id="4" name="Holder 4"/>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AC75B473-98F4-4B5A-B573-DD412AD824BE}" type="slidenum">
              <a:rPr lang="es-ES" smtClean="0"/>
              <a:t>‹Nº›</a:t>
            </a:fld>
            <a:endParaRPr lang="es-ES"/>
          </a:p>
        </p:txBody>
      </p:sp>
    </p:spTree>
    <p:extLst>
      <p:ext uri="{BB962C8B-B14F-4D97-AF65-F5344CB8AC3E}">
        <p14:creationId xmlns:p14="http://schemas.microsoft.com/office/powerpoint/2010/main" val="391590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50" b="0" i="0">
                <a:solidFill>
                  <a:srgbClr val="585858"/>
                </a:solidFill>
                <a:latin typeface="Carlito"/>
                <a:cs typeface="Carlito"/>
              </a:defRPr>
            </a:lvl1pPr>
          </a:lstStyle>
          <a:p>
            <a:r>
              <a:rPr lang="es-ES"/>
              <a:t>Haga clic para modificar el estilo de título del patrón</a:t>
            </a:r>
            <a:endParaRPr/>
          </a:p>
        </p:txBody>
      </p:sp>
      <p:sp>
        <p:nvSpPr>
          <p:cNvPr id="3" name="Holder 3"/>
          <p:cNvSpPr>
            <a:spLocks noGrp="1"/>
          </p:cNvSpPr>
          <p:nvPr>
            <p:ph type="body" idx="1"/>
          </p:nvPr>
        </p:nvSpPr>
        <p:spPr/>
        <p:txBody>
          <a:bodyPr lIns="0" tIns="0" rIns="0" bIns="0"/>
          <a:lstStyle>
            <a:lvl1pPr>
              <a:defRPr sz="1200" b="0" i="0">
                <a:solidFill>
                  <a:srgbClr val="585858"/>
                </a:solidFill>
                <a:latin typeface="Carlito"/>
                <a:cs typeface="Carlito"/>
              </a:defRPr>
            </a:lvl1pPr>
          </a:lstStyle>
          <a:p>
            <a:pPr lvl="0"/>
            <a:r>
              <a:rPr lang="es-ES"/>
              <a:t>Editar el estilo de texto del patrón</a:t>
            </a:r>
          </a:p>
        </p:txBody>
      </p:sp>
      <p:sp>
        <p:nvSpPr>
          <p:cNvPr id="4" name="Holder 4"/>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s-E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D64170C-E5A7-46E8-9FF6-145373DD2470}" type="datetimeFigureOut">
              <a:rPr lang="es-ES" smtClean="0"/>
              <a:t>28/10/2025</a:t>
            </a:fld>
            <a:endParaRPr lang="es-ES"/>
          </a:p>
        </p:txBody>
      </p:sp>
      <p:sp>
        <p:nvSpPr>
          <p:cNvPr id="6" name="Holder 6"/>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AC75B473-98F4-4B5A-B573-DD412AD824BE}" type="slidenum">
              <a:rPr lang="es-ES" smtClean="0"/>
              <a:t>‹Nº›</a:t>
            </a:fld>
            <a:endParaRPr lang="es-ES"/>
          </a:p>
        </p:txBody>
      </p:sp>
    </p:spTree>
    <p:extLst>
      <p:ext uri="{BB962C8B-B14F-4D97-AF65-F5344CB8AC3E}">
        <p14:creationId xmlns:p14="http://schemas.microsoft.com/office/powerpoint/2010/main" val="742812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noChangeAspect="1"/>
          </p:cNvSpPr>
          <p:nvPr>
            <p:ph type="title"/>
          </p:nvPr>
        </p:nvSpPr>
        <p:spPr>
          <a:xfrm>
            <a:off x="698500" y="380372"/>
            <a:ext cx="917239" cy="461729"/>
          </a:xfrm>
          <a:prstGeom prst="rect">
            <a:avLst/>
          </a:prstGeom>
          <a:solidFill>
            <a:schemeClr val="bg1"/>
          </a:solidFill>
        </p:spPr>
        <p:txBody>
          <a:bodyPr vert="horz" wrap="none" lIns="91440" tIns="45720" rIns="91440" bIns="45720" rtlCol="0" anchor="ctr">
            <a:spAutoFit/>
          </a:bodyPr>
          <a:lstStyle/>
          <a:p>
            <a:r>
              <a:rPr lang="es-ES" dirty="0"/>
              <a:t>CONTENTS</a:t>
            </a:r>
          </a:p>
        </p:txBody>
      </p:sp>
      <p:sp>
        <p:nvSpPr>
          <p:cNvPr id="3" name="Marcador de texto 2"/>
          <p:cNvSpPr>
            <a:spLocks noGrp="1"/>
          </p:cNvSpPr>
          <p:nvPr>
            <p:ph type="body" idx="1"/>
          </p:nvPr>
        </p:nvSpPr>
        <p:spPr>
          <a:xfrm>
            <a:off x="698500" y="1263447"/>
            <a:ext cx="3177686" cy="1444840"/>
          </a:xfrm>
          <a:prstGeom prst="rect">
            <a:avLst/>
          </a:prstGeom>
        </p:spPr>
        <p:txBody>
          <a:bodyPr vert="horz" wrap="square" lIns="91440" tIns="45720" rIns="91440" bIns="45720" rtlCol="0">
            <a:normAutofit/>
          </a:bodyPr>
          <a:lstStyle/>
          <a:p>
            <a:pPr lvl="0"/>
            <a:r>
              <a:rPr lang="es-ES" dirty="0"/>
              <a:t>TEXT</a:t>
            </a:r>
          </a:p>
          <a:p>
            <a:pPr lvl="0"/>
            <a:r>
              <a:rPr lang="es-ES" dirty="0"/>
              <a:t>TEXT</a:t>
            </a:r>
          </a:p>
          <a:p>
            <a:pPr lvl="0"/>
            <a:r>
              <a:rPr lang="es-ES" dirty="0"/>
              <a:t>TEXT</a:t>
            </a:r>
          </a:p>
          <a:p>
            <a:pPr lvl="0"/>
            <a:r>
              <a:rPr lang="es-ES" dirty="0"/>
              <a:t>TEXT</a:t>
            </a:r>
          </a:p>
        </p:txBody>
      </p:sp>
    </p:spTree>
    <p:extLst>
      <p:ext uri="{BB962C8B-B14F-4D97-AF65-F5344CB8AC3E}">
        <p14:creationId xmlns:p14="http://schemas.microsoft.com/office/powerpoint/2010/main" val="377916557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txStyles>
    <p:titleStyle>
      <a:lvl1pPr algn="l" defTabSz="761970" rtl="0" eaLnBrk="1" latinLnBrk="0" hangingPunct="1">
        <a:lnSpc>
          <a:spcPct val="90000"/>
        </a:lnSpc>
        <a:spcBef>
          <a:spcPct val="0"/>
        </a:spcBef>
        <a:buNone/>
        <a:defRPr sz="2667" kern="2000" spc="125" baseline="0">
          <a:solidFill>
            <a:schemeClr val="tx1"/>
          </a:solidFill>
          <a:latin typeface="Bebas Neue Regular" panose="00000500000000000000" pitchFamily="50" charset="0"/>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E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468F895-58F6-4AF9-9023-A7D04DE97FBE}"/>
              </a:ext>
            </a:extLst>
          </p:cNvPr>
          <p:cNvSpPr/>
          <p:nvPr/>
        </p:nvSpPr>
        <p:spPr>
          <a:xfrm>
            <a:off x="0" y="0"/>
            <a:ext cx="10160000" cy="5715000"/>
          </a:xfrm>
          <a:prstGeom prst="rect">
            <a:avLst/>
          </a:prstGeom>
          <a:solidFill>
            <a:srgbClr val="27A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000" b="1" i="0" dirty="0">
              <a:solidFill>
                <a:srgbClr val="FFFFFF"/>
              </a:solidFill>
              <a:effectLst/>
              <a:latin typeface="Segoe UI" panose="020B0502040204020203" pitchFamily="34" charset="0"/>
            </a:endParaRPr>
          </a:p>
        </p:txBody>
      </p:sp>
      <p:sp>
        <p:nvSpPr>
          <p:cNvPr id="7" name="CuadroTexto 6">
            <a:extLst>
              <a:ext uri="{FF2B5EF4-FFF2-40B4-BE49-F238E27FC236}">
                <a16:creationId xmlns:a16="http://schemas.microsoft.com/office/drawing/2014/main" id="{F47CEB1D-C4A1-489B-8CB8-C6A6DF96BB75}"/>
              </a:ext>
            </a:extLst>
          </p:cNvPr>
          <p:cNvSpPr txBox="1"/>
          <p:nvPr/>
        </p:nvSpPr>
        <p:spPr>
          <a:xfrm>
            <a:off x="1118817" y="3238500"/>
            <a:ext cx="7922362" cy="1708609"/>
          </a:xfrm>
          <a:prstGeom prst="rect">
            <a:avLst/>
          </a:prstGeom>
          <a:noFill/>
          <a:effectLst>
            <a:outerShdw blurRad="50800" dist="38100" dir="2700000" algn="tl" rotWithShape="0">
              <a:prstClr val="black">
                <a:alpha val="40000"/>
              </a:prstClr>
            </a:outerShdw>
          </a:effectLst>
        </p:spPr>
        <p:txBody>
          <a:bodyPr wrap="none" rtlCol="0">
            <a:spAutoFit/>
          </a:bodyPr>
          <a:lstStyle/>
          <a:p>
            <a:pPr algn="ctr" rtl="0">
              <a:lnSpc>
                <a:spcPct val="150000"/>
              </a:lnSpc>
            </a:pPr>
            <a:r>
              <a:rPr lang="es-ES" sz="3200" b="1" spc="300" dirty="0">
                <a:solidFill>
                  <a:schemeClr val="bg1"/>
                </a:solidFill>
                <a:latin typeface="Tahoma" panose="020B0604030504040204" pitchFamily="34" charset="0"/>
                <a:ea typeface="Tahoma" panose="020B0604030504040204" pitchFamily="34" charset="0"/>
                <a:cs typeface="Tahoma" panose="020B0604030504040204" pitchFamily="34" charset="0"/>
              </a:rPr>
              <a:t>ESSENTIELLE </a:t>
            </a:r>
          </a:p>
          <a:p>
            <a:pPr algn="ctr" rtl="0">
              <a:lnSpc>
                <a:spcPct val="150000"/>
              </a:lnSpc>
            </a:pPr>
            <a:r>
              <a:rPr lang="es-ES" sz="4400" b="1" spc="300" dirty="0">
                <a:solidFill>
                  <a:schemeClr val="bg1"/>
                </a:solidFill>
                <a:latin typeface="Tahoma" panose="020B0604030504040204" pitchFamily="34" charset="0"/>
                <a:ea typeface="Tahoma" panose="020B0604030504040204" pitchFamily="34" charset="0"/>
                <a:cs typeface="Tahoma" panose="020B0604030504040204" pitchFamily="34" charset="0"/>
              </a:rPr>
              <a:t>GREEN TEA POSTBIOTIC</a:t>
            </a:r>
            <a:endParaRPr lang="es-ES" sz="3200" spc="3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Imagen 5">
            <a:extLst>
              <a:ext uri="{FF2B5EF4-FFF2-40B4-BE49-F238E27FC236}">
                <a16:creationId xmlns:a16="http://schemas.microsoft.com/office/drawing/2014/main" id="{B534D1E4-209B-4CB2-9B1B-75ACD9A24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3091" y="522433"/>
            <a:ext cx="3833813" cy="2709167"/>
          </a:xfrm>
          <a:prstGeom prst="rect">
            <a:avLst/>
          </a:prstGeom>
        </p:spPr>
      </p:pic>
    </p:spTree>
    <p:extLst>
      <p:ext uri="{BB962C8B-B14F-4D97-AF65-F5344CB8AC3E}">
        <p14:creationId xmlns:p14="http://schemas.microsoft.com/office/powerpoint/2010/main" val="2256846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98500" y="1183612"/>
            <a:ext cx="8115300" cy="560876"/>
          </a:xfrm>
          <a:prstGeom prst="rect">
            <a:avLst/>
          </a:prstGeom>
        </p:spPr>
        <p:txBody>
          <a:bodyPr vert="horz" wrap="square" lIns="0" tIns="6812" rIns="0" bIns="0" rtlCol="0">
            <a:spAutoFit/>
          </a:bodyPr>
          <a:lstStyle/>
          <a:p>
            <a:pPr algn="l"/>
            <a:r>
              <a:rPr lang="es-ES" b="1" i="0" dirty="0">
                <a:solidFill>
                  <a:srgbClr val="059669"/>
                </a:solidFill>
                <a:effectLst/>
                <a:latin typeface="TT Commons Light" panose="02000506030000020003" pitchFamily="50" charset="0"/>
              </a:rPr>
              <a:t>Bioactive Composition</a:t>
            </a:r>
          </a:p>
          <a:p>
            <a:pPr algn="l"/>
            <a:r>
              <a:rPr lang="es-ES" b="1" i="0" dirty="0">
                <a:solidFill>
                  <a:srgbClr val="065F46"/>
                </a:solidFill>
                <a:effectLst/>
                <a:latin typeface="TT Commons Light" panose="02000506030000020003" pitchFamily="50" charset="0"/>
              </a:rPr>
              <a:t>Polyphenols (30-40% of dry extract)</a:t>
            </a:r>
            <a:endParaRPr lang="es-ES" b="0" i="0" dirty="0">
              <a:solidFill>
                <a:srgbClr val="1F2937"/>
              </a:solidFill>
              <a:effectLst/>
              <a:latin typeface="TT Commons Light" panose="02000506030000020003" pitchFamily="50" charset="0"/>
            </a:endParaRPr>
          </a:p>
        </p:txBody>
      </p:sp>
      <p:sp>
        <p:nvSpPr>
          <p:cNvPr id="8" name="Título 7"/>
          <p:cNvSpPr>
            <a:spLocks noGrp="1"/>
          </p:cNvSpPr>
          <p:nvPr>
            <p:ph type="title"/>
          </p:nvPr>
        </p:nvSpPr>
        <p:spPr>
          <a:xfrm>
            <a:off x="698500" y="445036"/>
            <a:ext cx="6995185" cy="332399"/>
          </a:xfrm>
        </p:spPr>
        <p:txBody>
          <a:bodyPr/>
          <a:lstStyle/>
          <a:p>
            <a:r>
              <a:rPr lang="es-ES" sz="2400" spc="300" dirty="0">
                <a:solidFill>
                  <a:srgbClr val="27A274"/>
                </a:solidFill>
                <a:latin typeface="Bebas Neue Regular" panose="00000500000000000000" pitchFamily="50" charset="0"/>
              </a:rPr>
              <a:t>GREEN EXTRACT: </a:t>
            </a:r>
            <a:r>
              <a:rPr lang="es-ES" sz="2400" spc="300" dirty="0" err="1">
                <a:solidFill>
                  <a:srgbClr val="27A274"/>
                </a:solidFill>
                <a:latin typeface="Bebas Neue Regular" panose="00000500000000000000" pitchFamily="50" charset="0"/>
              </a:rPr>
              <a:t>Camellia Sinensis Leaf Extract</a:t>
            </a:r>
            <a:endParaRPr lang="es-ES" sz="2400" spc="300" dirty="0">
              <a:solidFill>
                <a:srgbClr val="27A274"/>
              </a:solidFill>
              <a:latin typeface="Bebas Neue Regular" panose="00000500000000000000" pitchFamily="50" charset="0"/>
            </a:endParaRPr>
          </a:p>
        </p:txBody>
      </p:sp>
      <p:sp>
        <p:nvSpPr>
          <p:cNvPr id="5" name="Rectángulo: esquinas redondeadas 4">
            <a:extLst>
              <a:ext uri="{FF2B5EF4-FFF2-40B4-BE49-F238E27FC236}">
                <a16:creationId xmlns:a16="http://schemas.microsoft.com/office/drawing/2014/main" id="{899125CC-8EAE-4910-9D31-7D64220AEEE9}"/>
              </a:ext>
            </a:extLst>
          </p:cNvPr>
          <p:cNvSpPr/>
          <p:nvPr/>
        </p:nvSpPr>
        <p:spPr>
          <a:xfrm>
            <a:off x="735445" y="2010646"/>
            <a:ext cx="3886200" cy="1454020"/>
          </a:xfrm>
          <a:prstGeom prst="roundRect">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ES" sz="1600" b="1" i="0" dirty="0">
                <a:solidFill>
                  <a:srgbClr val="065F46"/>
                </a:solidFill>
                <a:effectLst/>
                <a:latin typeface="TT Commons Light" panose="02000506030000020003" pitchFamily="50" charset="0"/>
              </a:rPr>
              <a:t>Antioxidant Activity </a:t>
            </a:r>
          </a:p>
          <a:p>
            <a:pPr marL="285750" indent="-285750" algn="l">
              <a:buFont typeface="Arial" panose="020B0604020202020204" pitchFamily="34" charset="0"/>
              <a:buChar char="•"/>
            </a:pPr>
            <a:r>
              <a:rPr lang="es-ES" sz="1600" dirty="0">
                <a:solidFill>
                  <a:srgbClr val="1F2937"/>
                </a:solidFill>
                <a:latin typeface="TT Commons Light" panose="02000506030000020003" pitchFamily="50" charset="0"/>
              </a:rPr>
              <a:t>Up to</a:t>
            </a:r>
            <a:r>
              <a:rPr lang="es-ES" sz="1600" b="0" i="0" dirty="0">
                <a:solidFill>
                  <a:srgbClr val="1F2937"/>
                </a:solidFill>
                <a:effectLst/>
                <a:latin typeface="TT Commons Light" panose="02000506030000020003" pitchFamily="50" charset="0"/>
              </a:rPr>
              <a:t> 20 times more </a:t>
            </a:r>
            <a:r>
              <a:rPr lang="es-ES" sz="1600" dirty="0">
                <a:solidFill>
                  <a:srgbClr val="1F2937"/>
                </a:solidFill>
                <a:latin typeface="TT Commons Light" panose="02000506030000020003" pitchFamily="50" charset="0"/>
              </a:rPr>
              <a:t>powerful </a:t>
            </a:r>
            <a:r>
              <a:rPr lang="es-ES" sz="1600" b="0" i="0" dirty="0">
                <a:solidFill>
                  <a:srgbClr val="1F2937"/>
                </a:solidFill>
                <a:effectLst/>
                <a:latin typeface="TT Commons Light" panose="02000506030000020003" pitchFamily="50" charset="0"/>
              </a:rPr>
              <a:t>than vitamin E</a:t>
            </a:r>
          </a:p>
          <a:p>
            <a:pPr marL="285750" indent="-285750" algn="l">
              <a:buFont typeface="Arial" panose="020B0604020202020204" pitchFamily="34" charset="0"/>
              <a:buChar char="•"/>
            </a:pPr>
            <a:r>
              <a:rPr lang="es-ES" sz="1600" b="0" i="0" dirty="0">
                <a:solidFill>
                  <a:srgbClr val="1F2937"/>
                </a:solidFill>
                <a:effectLst/>
                <a:latin typeface="TT Commons Light" panose="02000506030000020003" pitchFamily="50" charset="0"/>
              </a:rPr>
              <a:t>Neutralises free radicals (ROS)</a:t>
            </a:r>
          </a:p>
          <a:p>
            <a:pPr algn="l"/>
            <a:r>
              <a:rPr lang="en-US" sz="800" b="0" i="0" dirty="0">
                <a:solidFill>
                  <a:srgbClr val="1F2937"/>
                </a:solidFill>
                <a:effectLst/>
                <a:latin typeface="TT Commons Light" panose="02000506030000020003" pitchFamily="50" charset="0"/>
              </a:rPr>
              <a:t>Gianeti MD, et al. The use of green tea extract in cosmetic formulations: effects on the skin and cutaneous microcirculation. J </a:t>
            </a:r>
            <a:r>
              <a:rPr lang="en-US" sz="800" b="0" i="0" dirty="0" err="1">
                <a:solidFill>
                  <a:srgbClr val="1F2937"/>
                </a:solidFill>
                <a:effectLst/>
                <a:latin typeface="TT Commons Light" panose="02000506030000020003" pitchFamily="50" charset="0"/>
              </a:rPr>
              <a:t>Cosmet </a:t>
            </a:r>
            <a:r>
              <a:rPr lang="en-US" sz="800" b="0" i="0" dirty="0">
                <a:solidFill>
                  <a:srgbClr val="1F2937"/>
                </a:solidFill>
                <a:effectLst/>
                <a:latin typeface="TT Commons Light" panose="02000506030000020003" pitchFamily="50" charset="0"/>
              </a:rPr>
              <a:t>Dermatol. 2013;12(2):122–129.</a:t>
            </a:r>
            <a:endParaRPr lang="es-ES" sz="800" b="0" i="0" dirty="0">
              <a:solidFill>
                <a:srgbClr val="1F2937"/>
              </a:solidFill>
              <a:effectLst/>
              <a:latin typeface="TT Commons Light" panose="02000506030000020003" pitchFamily="50" charset="0"/>
            </a:endParaRPr>
          </a:p>
        </p:txBody>
      </p:sp>
      <p:sp>
        <p:nvSpPr>
          <p:cNvPr id="6" name="Rectángulo: esquinas redondeadas 5">
            <a:extLst>
              <a:ext uri="{FF2B5EF4-FFF2-40B4-BE49-F238E27FC236}">
                <a16:creationId xmlns:a16="http://schemas.microsoft.com/office/drawing/2014/main" id="{673E5914-3836-499E-BF12-E369CDC9BC60}"/>
              </a:ext>
            </a:extLst>
          </p:cNvPr>
          <p:cNvSpPr/>
          <p:nvPr/>
        </p:nvSpPr>
        <p:spPr>
          <a:xfrm>
            <a:off x="5247063" y="2028485"/>
            <a:ext cx="3886200" cy="1439473"/>
          </a:xfrm>
          <a:prstGeom prst="roundRect">
            <a:avLst>
              <a:gd name="adj" fmla="val 17239"/>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ES" sz="1600" b="1" i="0" dirty="0">
              <a:solidFill>
                <a:srgbClr val="065F46"/>
              </a:solidFill>
              <a:effectLst/>
              <a:latin typeface="TT Commons Light" panose="02000506030000020003" pitchFamily="50" charset="0"/>
            </a:endParaRPr>
          </a:p>
          <a:p>
            <a:pPr algn="l"/>
            <a:r>
              <a:rPr lang="es-ES" sz="1600" b="1" i="0" dirty="0" err="1">
                <a:solidFill>
                  <a:srgbClr val="065F46"/>
                </a:solidFill>
                <a:effectLst/>
                <a:latin typeface="TT Commons Light" panose="02000506030000020003" pitchFamily="50" charset="0"/>
              </a:rPr>
              <a:t>Photoprotection</a:t>
            </a:r>
            <a:endParaRPr lang="es-ES" sz="1600" b="1" i="0" dirty="0">
              <a:solidFill>
                <a:srgbClr val="065F46"/>
              </a:solidFill>
              <a:effectLst/>
              <a:latin typeface="TT Commons Light" panose="02000506030000020003" pitchFamily="50" charset="0"/>
            </a:endParaRPr>
          </a:p>
          <a:p>
            <a:pPr marL="285750" indent="-285750" algn="l">
              <a:buFont typeface="Arial" panose="020B0604020202020204" pitchFamily="34" charset="0"/>
              <a:buChar char="•"/>
            </a:pPr>
            <a:r>
              <a:rPr lang="es-ES" sz="1600" b="0" i="0" dirty="0">
                <a:solidFill>
                  <a:srgbClr val="1F2937"/>
                </a:solidFill>
                <a:effectLst/>
                <a:latin typeface="TT Commons Light" panose="02000506030000020003" pitchFamily="50" charset="0"/>
              </a:rPr>
              <a:t>Reduces damage from UV radiation</a:t>
            </a:r>
          </a:p>
          <a:p>
            <a:pPr marL="285750" indent="-285750" algn="l">
              <a:buFont typeface="Arial" panose="020B0604020202020204" pitchFamily="34" charset="0"/>
              <a:buChar char="•"/>
            </a:pPr>
            <a:r>
              <a:rPr lang="es-ES" sz="1600" b="0" i="0" dirty="0">
                <a:solidFill>
                  <a:srgbClr val="1F2937"/>
                </a:solidFill>
                <a:effectLst/>
                <a:latin typeface="TT Commons Light" panose="02000506030000020003" pitchFamily="50" charset="0"/>
              </a:rPr>
              <a:t>Prevents sunburn and cellular DNA damage</a:t>
            </a:r>
          </a:p>
          <a:p>
            <a:pPr algn="l"/>
            <a:r>
              <a:rPr lang="es-ES" sz="800" b="0" i="0" dirty="0" err="1">
                <a:solidFill>
                  <a:srgbClr val="1F2937"/>
                </a:solidFill>
                <a:effectLst/>
                <a:latin typeface="TT Commons Light" panose="02000506030000020003" pitchFamily="50" charset="0"/>
              </a:rPr>
              <a:t>Elmets </a:t>
            </a:r>
            <a:r>
              <a:rPr lang="es-ES" sz="800" b="0" i="0" dirty="0">
                <a:solidFill>
                  <a:srgbClr val="1F2937"/>
                </a:solidFill>
                <a:effectLst/>
                <a:latin typeface="TT Commons Light" panose="02000506030000020003" pitchFamily="50" charset="0"/>
              </a:rPr>
              <a:t>CA, et al. </a:t>
            </a:r>
            <a:r>
              <a:rPr lang="es-ES" sz="800" b="0" i="0" dirty="0" err="1">
                <a:solidFill>
                  <a:srgbClr val="1F2937"/>
                </a:solidFill>
                <a:effectLst/>
                <a:latin typeface="TT Commons Light" panose="02000506030000020003" pitchFamily="50" charset="0"/>
              </a:rPr>
              <a:t>Cutaneous photoprotection from ultraviolet injury by green </a:t>
            </a:r>
            <a:r>
              <a:rPr lang="es-ES" sz="800" b="0" i="0" dirty="0">
                <a:solidFill>
                  <a:srgbClr val="1F2937"/>
                </a:solidFill>
                <a:effectLst/>
                <a:latin typeface="TT Commons Light" panose="02000506030000020003" pitchFamily="50" charset="0"/>
              </a:rPr>
              <a:t>tea </a:t>
            </a:r>
            <a:r>
              <a:rPr lang="es-ES" sz="800" b="0" i="0" dirty="0" err="1">
                <a:solidFill>
                  <a:srgbClr val="1F2937"/>
                </a:solidFill>
                <a:effectLst/>
                <a:latin typeface="TT Commons Light" panose="02000506030000020003" pitchFamily="50" charset="0"/>
              </a:rPr>
              <a:t>polyphenols</a:t>
            </a:r>
            <a:r>
              <a:rPr lang="es-ES" sz="800" b="0" i="0" dirty="0">
                <a:solidFill>
                  <a:srgbClr val="1F2937"/>
                </a:solidFill>
                <a:effectLst/>
                <a:latin typeface="TT Commons Light" panose="02000506030000020003" pitchFamily="50" charset="0"/>
              </a:rPr>
              <a:t>. J Am Acad </a:t>
            </a:r>
            <a:r>
              <a:rPr lang="es-ES" sz="800" b="0" i="0" dirty="0" err="1">
                <a:solidFill>
                  <a:srgbClr val="1F2937"/>
                </a:solidFill>
                <a:effectLst/>
                <a:latin typeface="TT Commons Light" panose="02000506030000020003" pitchFamily="50" charset="0"/>
              </a:rPr>
              <a:t>Dermatol</a:t>
            </a:r>
            <a:r>
              <a:rPr lang="es-ES" sz="800" b="0" i="0" dirty="0">
                <a:solidFill>
                  <a:srgbClr val="1F2937"/>
                </a:solidFill>
                <a:effectLst/>
                <a:latin typeface="TT Commons Light" panose="02000506030000020003" pitchFamily="50" charset="0"/>
              </a:rPr>
              <a:t>. 2001;44(3):425–432.</a:t>
            </a:r>
          </a:p>
          <a:p>
            <a:pPr algn="l"/>
            <a:endParaRPr lang="es-ES" sz="1600" b="1" i="0" dirty="0">
              <a:solidFill>
                <a:srgbClr val="065F46"/>
              </a:solidFill>
              <a:effectLst/>
              <a:latin typeface="TT Commons Light" panose="02000506030000020003" pitchFamily="50" charset="0"/>
            </a:endParaRPr>
          </a:p>
        </p:txBody>
      </p:sp>
      <p:sp>
        <p:nvSpPr>
          <p:cNvPr id="7" name="Rectángulo: esquinas redondeadas 6">
            <a:extLst>
              <a:ext uri="{FF2B5EF4-FFF2-40B4-BE49-F238E27FC236}">
                <a16:creationId xmlns:a16="http://schemas.microsoft.com/office/drawing/2014/main" id="{E6828F61-FDE5-4010-83AD-555E557FC4D4}"/>
              </a:ext>
            </a:extLst>
          </p:cNvPr>
          <p:cNvSpPr/>
          <p:nvPr/>
        </p:nvSpPr>
        <p:spPr>
          <a:xfrm>
            <a:off x="5247063" y="3771880"/>
            <a:ext cx="3886200" cy="1439473"/>
          </a:xfrm>
          <a:prstGeom prst="roundRect">
            <a:avLst>
              <a:gd name="adj" fmla="val 17239"/>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ES" sz="1600" b="1" i="0" dirty="0">
                <a:solidFill>
                  <a:srgbClr val="065F46"/>
                </a:solidFill>
                <a:effectLst/>
                <a:latin typeface="TT Commons Light" panose="02000506030000020003" pitchFamily="50" charset="0"/>
              </a:rPr>
              <a:t>Anti-inflammatory</a:t>
            </a:r>
          </a:p>
          <a:p>
            <a:pPr marL="285750" indent="-285750" algn="l">
              <a:buFont typeface="Arial" panose="020B0604020202020204" pitchFamily="34" charset="0"/>
              <a:buChar char="•"/>
            </a:pPr>
            <a:r>
              <a:rPr lang="es-ES" sz="1600" b="0" i="0" dirty="0">
                <a:solidFill>
                  <a:srgbClr val="1F2937"/>
                </a:solidFill>
                <a:effectLst/>
                <a:latin typeface="TT Commons Light" panose="02000506030000020003" pitchFamily="50" charset="0"/>
              </a:rPr>
              <a:t>Inhibits </a:t>
            </a:r>
            <a:r>
              <a:rPr lang="es-ES" sz="1600" b="0" i="0" dirty="0" err="1">
                <a:solidFill>
                  <a:srgbClr val="1F2937"/>
                </a:solidFill>
                <a:effectLst/>
                <a:latin typeface="TT Commons Light" panose="02000506030000020003" pitchFamily="50" charset="0"/>
              </a:rPr>
              <a:t>pro-inflammatory</a:t>
            </a:r>
            <a:r>
              <a:rPr lang="es-ES" sz="1600" b="0" i="0" dirty="0">
                <a:solidFill>
                  <a:srgbClr val="1F2937"/>
                </a:solidFill>
                <a:effectLst/>
                <a:latin typeface="TT Commons Light" panose="02000506030000020003" pitchFamily="50" charset="0"/>
              </a:rPr>
              <a:t> cytokines (IL-1, </a:t>
            </a:r>
            <a:r>
              <a:rPr lang="el-GR" sz="1600" b="0" i="0" dirty="0">
                <a:solidFill>
                  <a:srgbClr val="1F2937"/>
                </a:solidFill>
                <a:effectLst/>
                <a:latin typeface="Segoe UI" panose="020B0502040204020203" pitchFamily="34" charset="0"/>
              </a:rPr>
              <a:t>TNF-α)</a:t>
            </a:r>
          </a:p>
          <a:p>
            <a:pPr marL="285750" indent="-285750" algn="l">
              <a:buFont typeface="Arial" panose="020B0604020202020204" pitchFamily="34" charset="0"/>
              <a:buChar char="•"/>
            </a:pPr>
            <a:r>
              <a:rPr lang="es-ES" sz="1600" b="0" i="0" dirty="0">
                <a:solidFill>
                  <a:srgbClr val="1F2937"/>
                </a:solidFill>
                <a:effectLst/>
                <a:latin typeface="TT Commons Light" panose="02000506030000020003" pitchFamily="50" charset="0"/>
              </a:rPr>
              <a:t>Reduces redness and irritation</a:t>
            </a:r>
          </a:p>
          <a:p>
            <a:pPr algn="l"/>
            <a:r>
              <a:rPr lang="en-US" sz="800" dirty="0" err="1">
                <a:solidFill>
                  <a:srgbClr val="1F2937"/>
                </a:solidFill>
                <a:latin typeface="TT Commons Light" panose="02000506030000020003" pitchFamily="50" charset="0"/>
              </a:rPr>
              <a:t>Katiyar </a:t>
            </a:r>
            <a:r>
              <a:rPr lang="en-US" sz="800" dirty="0">
                <a:solidFill>
                  <a:srgbClr val="1F2937"/>
                </a:solidFill>
                <a:latin typeface="TT Commons Light" panose="02000506030000020003" pitchFamily="50" charset="0"/>
              </a:rPr>
              <a:t>SK, et al. Inhibition of UVB-induced oxidative stress and cutaneous inflammation by green tea polyphenols. Clin Cancer Res. 2001;7(12):4050s–4055s</a:t>
            </a:r>
            <a:endParaRPr lang="es-ES" sz="1600" b="1" i="0" dirty="0">
              <a:solidFill>
                <a:srgbClr val="065F46"/>
              </a:solidFill>
              <a:effectLst/>
              <a:latin typeface="TT Commons Light" panose="02000506030000020003" pitchFamily="50" charset="0"/>
            </a:endParaRPr>
          </a:p>
        </p:txBody>
      </p:sp>
      <p:sp>
        <p:nvSpPr>
          <p:cNvPr id="9" name="Rectángulo: esquinas redondeadas 8">
            <a:extLst>
              <a:ext uri="{FF2B5EF4-FFF2-40B4-BE49-F238E27FC236}">
                <a16:creationId xmlns:a16="http://schemas.microsoft.com/office/drawing/2014/main" id="{0F6CE87C-0032-4DF3-B2C1-29E2D4F1670D}"/>
              </a:ext>
            </a:extLst>
          </p:cNvPr>
          <p:cNvSpPr/>
          <p:nvPr/>
        </p:nvSpPr>
        <p:spPr>
          <a:xfrm>
            <a:off x="698500" y="3794740"/>
            <a:ext cx="3886200" cy="1439473"/>
          </a:xfrm>
          <a:prstGeom prst="roundRect">
            <a:avLst>
              <a:gd name="adj" fmla="val 17239"/>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ES" sz="1600" b="1" i="0" dirty="0">
              <a:solidFill>
                <a:srgbClr val="065F46"/>
              </a:solidFill>
              <a:effectLst/>
              <a:latin typeface="TT Commons Light" panose="02000506030000020003" pitchFamily="50" charset="0"/>
            </a:endParaRPr>
          </a:p>
          <a:p>
            <a:pPr algn="l"/>
            <a:r>
              <a:rPr lang="es-ES" sz="1600" b="1" i="0" dirty="0">
                <a:solidFill>
                  <a:srgbClr val="065F46"/>
                </a:solidFill>
                <a:effectLst/>
                <a:latin typeface="TT Commons Light" panose="02000506030000020003" pitchFamily="50" charset="0"/>
              </a:rPr>
              <a:t>Antimicrobial</a:t>
            </a:r>
          </a:p>
          <a:p>
            <a:pPr marL="285750" indent="-285750" algn="l">
              <a:buFont typeface="Arial" panose="020B0604020202020204" pitchFamily="34" charset="0"/>
              <a:buChar char="•"/>
            </a:pPr>
            <a:r>
              <a:rPr lang="es-ES" sz="1600" b="0" i="0" dirty="0">
                <a:solidFill>
                  <a:srgbClr val="1F2937"/>
                </a:solidFill>
                <a:effectLst/>
                <a:latin typeface="TT Commons Light" panose="02000506030000020003" pitchFamily="50" charset="0"/>
              </a:rPr>
              <a:t>Activity against Gram+ and Gram- bacteria</a:t>
            </a:r>
          </a:p>
          <a:p>
            <a:pPr marL="285750" indent="-285750" algn="l">
              <a:buFont typeface="Arial" panose="020B0604020202020204" pitchFamily="34" charset="0"/>
              <a:buChar char="•"/>
            </a:pPr>
            <a:r>
              <a:rPr lang="es-ES" sz="1600" b="0" i="0" dirty="0">
                <a:solidFill>
                  <a:srgbClr val="1F2937"/>
                </a:solidFill>
                <a:effectLst/>
                <a:latin typeface="TT Commons Light" panose="02000506030000020003" pitchFamily="50" charset="0"/>
              </a:rPr>
              <a:t>Protection against skin pathogens</a:t>
            </a:r>
          </a:p>
          <a:p>
            <a:pPr algn="l"/>
            <a:r>
              <a:rPr lang="en-US" sz="800" b="0" i="0" dirty="0" err="1">
                <a:solidFill>
                  <a:srgbClr val="1F2937"/>
                </a:solidFill>
                <a:effectLst/>
                <a:latin typeface="TT Commons Light" panose="02000506030000020003" pitchFamily="50" charset="0"/>
              </a:rPr>
              <a:t>Elsaie </a:t>
            </a:r>
            <a:r>
              <a:rPr lang="en-US" sz="800" b="0" i="0" dirty="0">
                <a:solidFill>
                  <a:srgbClr val="1F2937"/>
                </a:solidFill>
                <a:effectLst/>
                <a:latin typeface="TT Commons Light" panose="02000506030000020003" pitchFamily="50" charset="0"/>
              </a:rPr>
              <a:t>ML, et al. The efficacy of topical 2% green tea lotion in mild-to-moderate acne vulgaris. J Drugs Dermatol. 2009;8(5):358–364.</a:t>
            </a:r>
            <a:endParaRPr lang="es-ES" sz="800" b="0" i="0" dirty="0">
              <a:solidFill>
                <a:srgbClr val="1F2937"/>
              </a:solidFill>
              <a:effectLst/>
              <a:latin typeface="TT Commons Light" panose="02000506030000020003" pitchFamily="50" charset="0"/>
            </a:endParaRPr>
          </a:p>
          <a:p>
            <a:pPr algn="l"/>
            <a:endParaRPr lang="es-ES" sz="1600" b="1" i="0" dirty="0">
              <a:solidFill>
                <a:srgbClr val="065F46"/>
              </a:solidFill>
              <a:effectLst/>
              <a:latin typeface="TT Commons Light" panose="02000506030000020003" pitchFamily="50" charset="0"/>
            </a:endParaRPr>
          </a:p>
        </p:txBody>
      </p:sp>
    </p:spTree>
    <p:extLst>
      <p:ext uri="{BB962C8B-B14F-4D97-AF65-F5344CB8AC3E}">
        <p14:creationId xmlns:p14="http://schemas.microsoft.com/office/powerpoint/2010/main" val="2095747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98500" y="1183612"/>
            <a:ext cx="8115300" cy="4192640"/>
          </a:xfrm>
          <a:prstGeom prst="rect">
            <a:avLst/>
          </a:prstGeom>
        </p:spPr>
        <p:txBody>
          <a:bodyPr vert="horz" wrap="square" lIns="0" tIns="6812" rIns="0" bIns="0" rtlCol="0">
            <a:spAutoFit/>
          </a:bodyPr>
          <a:lstStyle/>
          <a:p>
            <a:r>
              <a:rPr lang="es-ES" b="1" dirty="0">
                <a:solidFill>
                  <a:srgbClr val="059669"/>
                </a:solidFill>
                <a:latin typeface="TT Commons Light" panose="02000506030000020003" pitchFamily="50" charset="0"/>
              </a:rPr>
              <a:t>Biological activity (in vitro test):</a:t>
            </a:r>
          </a:p>
          <a:p>
            <a:pPr algn="l"/>
            <a:r>
              <a:rPr lang="es-ES" sz="1600" dirty="0">
                <a:latin typeface="TT Commons Light" panose="02000506030000020003" pitchFamily="50" charset="0"/>
                <a:cs typeface="Times New Roman" panose="02020603050405020304" pitchFamily="18" charset="0"/>
              </a:rPr>
              <a:t>It acts on specific genes related to the </a:t>
            </a:r>
            <a:r>
              <a:rPr lang="es-ES" sz="1600" b="1" dirty="0">
                <a:latin typeface="TT Commons Light" panose="02000506030000020003" pitchFamily="50" charset="0"/>
                <a:cs typeface="Times New Roman" panose="02020603050405020304" pitchFamily="18" charset="0"/>
              </a:rPr>
              <a:t>epidermal renewal</a:t>
            </a:r>
            <a:r>
              <a:rPr lang="es-ES" sz="1600" dirty="0">
                <a:latin typeface="TT Commons Light" panose="02000506030000020003" pitchFamily="50" charset="0"/>
                <a:cs typeface="Times New Roman" panose="02020603050405020304" pitchFamily="18" charset="0"/>
              </a:rPr>
              <a:t> process, activates the production of key proteins, and thereby restores the skin's ability to renew itself. </a:t>
            </a:r>
          </a:p>
          <a:p>
            <a:pPr algn="l"/>
            <a:endParaRPr lang="es-ES" sz="1600" dirty="0">
              <a:latin typeface="TT Commons Light" panose="02000506030000020003" pitchFamily="50" charset="0"/>
              <a:cs typeface="Times New Roman" panose="02020603050405020304" pitchFamily="18" charset="0"/>
            </a:endParaRPr>
          </a:p>
          <a:p>
            <a:pPr algn="l"/>
            <a:r>
              <a:rPr lang="es-ES" sz="1600" dirty="0">
                <a:latin typeface="TT Commons Light" panose="02000506030000020003" pitchFamily="50" charset="0"/>
                <a:cs typeface="Times New Roman" panose="02020603050405020304" pitchFamily="18" charset="0"/>
              </a:rPr>
              <a:t>This results in a more cohesive epidermis, </a:t>
            </a:r>
            <a:r>
              <a:rPr lang="es-ES" sz="1600" b="1" dirty="0">
                <a:latin typeface="TT Commons Light" panose="02000506030000020003" pitchFamily="50" charset="0"/>
                <a:cs typeface="Times New Roman" panose="02020603050405020304" pitchFamily="18" charset="0"/>
              </a:rPr>
              <a:t>improved barrier function</a:t>
            </a:r>
            <a:r>
              <a:rPr lang="es-ES" sz="1600" dirty="0">
                <a:latin typeface="TT Commons Light" panose="02000506030000020003" pitchFamily="50" charset="0"/>
                <a:cs typeface="Times New Roman" panose="02020603050405020304" pitchFamily="18" charset="0"/>
              </a:rPr>
              <a:t>, and additional </a:t>
            </a:r>
            <a:r>
              <a:rPr lang="es-ES" sz="1600" b="1" dirty="0">
                <a:latin typeface="TT Commons Light" panose="02000506030000020003" pitchFamily="50" charset="0"/>
                <a:cs typeface="Times New Roman" panose="02020603050405020304" pitchFamily="18" charset="0"/>
              </a:rPr>
              <a:t>protection </a:t>
            </a:r>
            <a:r>
              <a:rPr lang="es-ES" sz="1600" dirty="0">
                <a:latin typeface="TT Commons Light" panose="02000506030000020003" pitchFamily="50" charset="0"/>
                <a:cs typeface="Times New Roman" panose="02020603050405020304" pitchFamily="18" charset="0"/>
              </a:rPr>
              <a:t>against pathogenic microorganisms.</a:t>
            </a:r>
          </a:p>
          <a:p>
            <a:pPr algn="l"/>
            <a:endParaRPr lang="es-ES" dirty="0">
              <a:latin typeface="TT Commons Light" panose="02000506030000020003" pitchFamily="50" charset="0"/>
              <a:cs typeface="Times New Roman" panose="02020603050405020304" pitchFamily="18" charset="0"/>
            </a:endParaRPr>
          </a:p>
          <a:p>
            <a:pPr algn="l"/>
            <a:r>
              <a:rPr lang="es-ES" b="1" dirty="0">
                <a:solidFill>
                  <a:srgbClr val="059669"/>
                </a:solidFill>
                <a:latin typeface="TT Commons Light" panose="02000506030000020003" pitchFamily="50" charset="0"/>
              </a:rPr>
              <a:t>In vivo activity</a:t>
            </a:r>
          </a:p>
          <a:p>
            <a:pPr algn="l"/>
            <a:r>
              <a:rPr lang="es-ES" sz="1600" dirty="0">
                <a:latin typeface="TT Commons Light" panose="02000506030000020003" pitchFamily="50" charset="0"/>
                <a:cs typeface="Times New Roman" panose="02020603050405020304" pitchFamily="18" charset="0"/>
              </a:rPr>
              <a:t>Accelerates the epidermal renewal process, quickly restoring barrier function. In just 4 days, the stratum corneum is thicker, after having been removed by </a:t>
            </a:r>
            <a:r>
              <a:rPr lang="es-ES" sz="1600" dirty="0" err="1">
                <a:latin typeface="TT Commons Light" panose="02000506030000020003" pitchFamily="50" charset="0"/>
                <a:cs typeface="Times New Roman" panose="02020603050405020304" pitchFamily="18" charset="0"/>
              </a:rPr>
              <a:t>stripping</a:t>
            </a:r>
            <a:r>
              <a:rPr lang="es-ES" sz="1600" dirty="0">
                <a:latin typeface="TT Commons Light" panose="02000506030000020003" pitchFamily="50" charset="0"/>
                <a:cs typeface="Times New Roman" panose="02020603050405020304" pitchFamily="18" charset="0"/>
              </a:rPr>
              <a:t>. </a:t>
            </a:r>
          </a:p>
          <a:p>
            <a:pPr algn="l"/>
            <a:endParaRPr lang="es-ES" sz="1600" dirty="0">
              <a:latin typeface="TT Commons Light" panose="02000506030000020003" pitchFamily="50" charset="0"/>
              <a:cs typeface="Times New Roman" panose="02020603050405020304" pitchFamily="18" charset="0"/>
            </a:endParaRPr>
          </a:p>
          <a:p>
            <a:pPr algn="l"/>
            <a:r>
              <a:rPr lang="es-ES" sz="1600" dirty="0">
                <a:latin typeface="TT Commons Light" panose="02000506030000020003" pitchFamily="50" charset="0"/>
                <a:cs typeface="Times New Roman" panose="02020603050405020304" pitchFamily="18" charset="0"/>
              </a:rPr>
              <a:t>The improvement in the quality of the stratum corneum also provides a better "habitat" for the microbiota. Therefore, when the microbiota is under stress, the </a:t>
            </a:r>
            <a:r>
              <a:rPr lang="es-ES" sz="1600" dirty="0" err="1">
                <a:latin typeface="TT Commons Light" panose="02000506030000020003" pitchFamily="50" charset="0"/>
                <a:cs typeface="Times New Roman" panose="02020603050405020304" pitchFamily="18" charset="0"/>
              </a:rPr>
              <a:t>postbiotic lactococcus </a:t>
            </a:r>
            <a:r>
              <a:rPr lang="es-ES" sz="1600" dirty="0">
                <a:latin typeface="TT Commons Light" panose="02000506030000020003" pitchFamily="50" charset="0"/>
                <a:cs typeface="Times New Roman" panose="02020603050405020304" pitchFamily="18" charset="0"/>
              </a:rPr>
              <a:t>helps to restore diversity, richness and abundance more quickly.</a:t>
            </a:r>
          </a:p>
          <a:p>
            <a:pPr algn="l"/>
            <a:endParaRPr lang="es-ES" dirty="0">
              <a:latin typeface="TT Commons Light" panose="02000506030000020003" pitchFamily="50" charset="0"/>
              <a:cs typeface="Times New Roman" panose="02020603050405020304" pitchFamily="18" charset="0"/>
            </a:endParaRPr>
          </a:p>
          <a:p>
            <a:pPr algn="l"/>
            <a:r>
              <a:rPr lang="es-ES" sz="800" dirty="0" err="1">
                <a:latin typeface="TT Commons Light" panose="02000506030000020003" pitchFamily="50" charset="0"/>
                <a:cs typeface="Times New Roman" panose="02020603050405020304" pitchFamily="18" charset="0"/>
              </a:rPr>
              <a:t>Chemisches Laboratorium </a:t>
            </a:r>
            <a:r>
              <a:rPr lang="es-ES" sz="800" dirty="0">
                <a:latin typeface="TT Commons Light" panose="02000506030000020003" pitchFamily="50" charset="0"/>
                <a:cs typeface="Times New Roman" panose="02020603050405020304" pitchFamily="18" charset="0"/>
              </a:rPr>
              <a:t>Dr. Kurt Richter </a:t>
            </a:r>
            <a:r>
              <a:rPr lang="es-ES" sz="800" dirty="0" err="1">
                <a:latin typeface="TT Commons Light" panose="02000506030000020003" pitchFamily="50" charset="0"/>
                <a:cs typeface="Times New Roman" panose="02020603050405020304" pitchFamily="18" charset="0"/>
              </a:rPr>
              <a:t>GmbH </a:t>
            </a:r>
            <a:r>
              <a:rPr lang="es-ES" sz="800" dirty="0">
                <a:latin typeface="TT Commons Light" panose="02000506030000020003" pitchFamily="50" charset="0"/>
                <a:cs typeface="Times New Roman" panose="02020603050405020304" pitchFamily="18" charset="0"/>
              </a:rPr>
              <a:t>(CLR </a:t>
            </a:r>
            <a:r>
              <a:rPr lang="es-ES" sz="800" dirty="0" err="1">
                <a:latin typeface="TT Commons Light" panose="02000506030000020003" pitchFamily="50" charset="0"/>
                <a:cs typeface="Times New Roman" panose="02020603050405020304" pitchFamily="18" charset="0"/>
              </a:rPr>
              <a:t>Berlin</a:t>
            </a:r>
            <a:r>
              <a:rPr lang="es-ES" sz="800" dirty="0">
                <a:latin typeface="TT Commons Light" panose="02000506030000020003" pitchFamily="50" charset="0"/>
                <a:cs typeface="Times New Roman" panose="02020603050405020304" pitchFamily="18" charset="0"/>
              </a:rPr>
              <a:t>). </a:t>
            </a:r>
          </a:p>
          <a:p>
            <a:pPr algn="l"/>
            <a:r>
              <a:rPr lang="es-ES" sz="800" dirty="0" err="1">
                <a:latin typeface="TT Commons Light" panose="02000506030000020003" pitchFamily="50" charset="0"/>
                <a:cs typeface="Times New Roman" panose="02020603050405020304" pitchFamily="18" charset="0"/>
              </a:rPr>
              <a:t>ProRenew Complex </a:t>
            </a:r>
            <a:r>
              <a:rPr lang="es-ES" sz="800" dirty="0">
                <a:latin typeface="TT Commons Light" panose="02000506030000020003" pitchFamily="50" charset="0"/>
                <a:cs typeface="Times New Roman" panose="02020603050405020304" pitchFamily="18" charset="0"/>
              </a:rPr>
              <a:t>CLR™: </a:t>
            </a:r>
            <a:r>
              <a:rPr lang="es-ES" sz="800" dirty="0" err="1">
                <a:latin typeface="TT Commons Light" panose="02000506030000020003" pitchFamily="50" charset="0"/>
                <a:cs typeface="Times New Roman" panose="02020603050405020304" pitchFamily="18" charset="0"/>
              </a:rPr>
              <a:t>Technical </a:t>
            </a:r>
            <a:r>
              <a:rPr lang="es-ES" sz="800" dirty="0">
                <a:latin typeface="TT Commons Light" panose="02000506030000020003" pitchFamily="50" charset="0"/>
                <a:cs typeface="Times New Roman" panose="02020603050405020304" pitchFamily="18" charset="0"/>
              </a:rPr>
              <a:t>Dossiers (2018–2021). </a:t>
            </a:r>
          </a:p>
          <a:p>
            <a:pPr algn="l"/>
            <a:r>
              <a:rPr lang="es-ES" sz="800" dirty="0" err="1">
                <a:latin typeface="TT Commons Light" panose="02000506030000020003" pitchFamily="50" charset="0"/>
                <a:cs typeface="Times New Roman" panose="02020603050405020304" pitchFamily="18" charset="0"/>
              </a:rPr>
              <a:t>Berlin</a:t>
            </a:r>
            <a:r>
              <a:rPr lang="es-ES" sz="800" dirty="0">
                <a:latin typeface="TT Commons Light" panose="02000506030000020003" pitchFamily="50" charset="0"/>
                <a:cs typeface="Times New Roman" panose="02020603050405020304" pitchFamily="18" charset="0"/>
              </a:rPr>
              <a:t>: CLR; data </a:t>
            </a:r>
            <a:r>
              <a:rPr lang="es-ES" sz="800" dirty="0" err="1">
                <a:latin typeface="TT Commons Light" panose="02000506030000020003" pitchFamily="50" charset="0"/>
                <a:cs typeface="Times New Roman" panose="02020603050405020304" pitchFamily="18" charset="0"/>
              </a:rPr>
              <a:t>on </a:t>
            </a:r>
            <a:r>
              <a:rPr lang="es-ES" sz="800" dirty="0">
                <a:latin typeface="TT Commons Light" panose="02000506030000020003" pitchFamily="50" charset="0"/>
                <a:cs typeface="Times New Roman" panose="02020603050405020304" pitchFamily="18" charset="0"/>
              </a:rPr>
              <a:t>file.</a:t>
            </a:r>
          </a:p>
        </p:txBody>
      </p:sp>
      <p:sp>
        <p:nvSpPr>
          <p:cNvPr id="8" name="Título 7"/>
          <p:cNvSpPr>
            <a:spLocks noGrp="1"/>
          </p:cNvSpPr>
          <p:nvPr>
            <p:ph type="title"/>
          </p:nvPr>
        </p:nvSpPr>
        <p:spPr>
          <a:xfrm>
            <a:off x="698500" y="445036"/>
            <a:ext cx="5648534" cy="332399"/>
          </a:xfrm>
        </p:spPr>
        <p:txBody>
          <a:bodyPr/>
          <a:lstStyle/>
          <a:p>
            <a:r>
              <a:rPr lang="es-ES" sz="2400" spc="300" dirty="0">
                <a:solidFill>
                  <a:srgbClr val="27A274"/>
                </a:solidFill>
                <a:latin typeface="Bebas Neue Regular" panose="00000500000000000000" pitchFamily="50" charset="0"/>
              </a:rPr>
              <a:t>POSTBIOTIC: LACTOCOCCUS FERMENT LYSATE</a:t>
            </a:r>
          </a:p>
        </p:txBody>
      </p:sp>
    </p:spTree>
    <p:extLst>
      <p:ext uri="{BB962C8B-B14F-4D97-AF65-F5344CB8AC3E}">
        <p14:creationId xmlns:p14="http://schemas.microsoft.com/office/powerpoint/2010/main" val="115962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698500" y="445036"/>
            <a:ext cx="5648982" cy="332399"/>
          </a:xfrm>
        </p:spPr>
        <p:txBody>
          <a:bodyPr/>
          <a:lstStyle/>
          <a:p>
            <a:r>
              <a:rPr lang="es-ES" sz="2400" spc="300" dirty="0">
                <a:solidFill>
                  <a:srgbClr val="27A274"/>
                </a:solidFill>
                <a:latin typeface="Bebas Neue Regular" panose="00000500000000000000" pitchFamily="50" charset="0"/>
              </a:rPr>
              <a:t>POSTBIOTIC: LACTOCOCCUS FERMENT LYSATE</a:t>
            </a:r>
          </a:p>
        </p:txBody>
      </p:sp>
      <p:sp>
        <p:nvSpPr>
          <p:cNvPr id="9" name="CuadroTexto 8">
            <a:extLst>
              <a:ext uri="{FF2B5EF4-FFF2-40B4-BE49-F238E27FC236}">
                <a16:creationId xmlns:a16="http://schemas.microsoft.com/office/drawing/2014/main" id="{ECF7846A-73BB-4CF6-947A-73C7755CCD93}"/>
              </a:ext>
            </a:extLst>
          </p:cNvPr>
          <p:cNvSpPr txBox="1"/>
          <p:nvPr/>
        </p:nvSpPr>
        <p:spPr>
          <a:xfrm>
            <a:off x="696652" y="1104900"/>
            <a:ext cx="8193347" cy="646331"/>
          </a:xfrm>
          <a:prstGeom prst="rect">
            <a:avLst/>
          </a:prstGeom>
          <a:noFill/>
        </p:spPr>
        <p:txBody>
          <a:bodyPr wrap="square">
            <a:spAutoFit/>
          </a:bodyPr>
          <a:lstStyle/>
          <a:p>
            <a:pPr algn="l"/>
            <a:r>
              <a:rPr lang="es-ES" b="1" i="0" dirty="0">
                <a:solidFill>
                  <a:srgbClr val="059669"/>
                </a:solidFill>
                <a:effectLst/>
                <a:latin typeface="TT Commons Light" panose="02000506030000020003" pitchFamily="50" charset="0"/>
              </a:rPr>
              <a:t>Skin Renewal After </a:t>
            </a:r>
            <a:r>
              <a:rPr lang="es-ES" b="1" i="0" dirty="0" err="1">
                <a:solidFill>
                  <a:srgbClr val="059669"/>
                </a:solidFill>
                <a:effectLst/>
                <a:latin typeface="TT Commons Light" panose="02000506030000020003" pitchFamily="50" charset="0"/>
              </a:rPr>
              <a:t>Tape Stripping</a:t>
            </a:r>
            <a:endParaRPr lang="es-ES" b="1" i="0" dirty="0">
              <a:solidFill>
                <a:srgbClr val="059669"/>
              </a:solidFill>
              <a:effectLst/>
              <a:latin typeface="TT Commons Light" panose="02000506030000020003" pitchFamily="50" charset="0"/>
            </a:endParaRPr>
          </a:p>
          <a:p>
            <a:pPr algn="l"/>
            <a:r>
              <a:rPr lang="es-ES" b="0" i="0" dirty="0">
                <a:solidFill>
                  <a:srgbClr val="1F2937"/>
                </a:solidFill>
                <a:effectLst/>
                <a:latin typeface="TT Commons Light" panose="02000506030000020003" pitchFamily="50" charset="0"/>
              </a:rPr>
              <a:t>Study with 5 volunteers (aged 47-63), application twice daily for 4 days </a:t>
            </a:r>
            <a:r>
              <a:rPr lang="es-ES" b="0" i="0" dirty="0" err="1">
                <a:solidFill>
                  <a:srgbClr val="1F2937"/>
                </a:solidFill>
                <a:effectLst/>
                <a:latin typeface="TT Commons Light" panose="02000506030000020003" pitchFamily="50" charset="0"/>
              </a:rPr>
              <a:t>after damage</a:t>
            </a:r>
            <a:endParaRPr lang="es-ES" b="0" i="0" dirty="0">
              <a:solidFill>
                <a:srgbClr val="1F2937"/>
              </a:solidFill>
              <a:effectLst/>
              <a:latin typeface="TT Commons Light" panose="02000506030000020003" pitchFamily="50" charset="0"/>
            </a:endParaRPr>
          </a:p>
        </p:txBody>
      </p:sp>
      <p:pic>
        <p:nvPicPr>
          <p:cNvPr id="3" name="Imagen 2">
            <a:extLst>
              <a:ext uri="{FF2B5EF4-FFF2-40B4-BE49-F238E27FC236}">
                <a16:creationId xmlns:a16="http://schemas.microsoft.com/office/drawing/2014/main" id="{B26C1909-2BBF-4E57-AFD0-31DA603DA4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625" y="1943100"/>
            <a:ext cx="7391400" cy="3227854"/>
          </a:xfrm>
          <a:prstGeom prst="rect">
            <a:avLst/>
          </a:prstGeom>
        </p:spPr>
      </p:pic>
    </p:spTree>
    <p:extLst>
      <p:ext uri="{BB962C8B-B14F-4D97-AF65-F5344CB8AC3E}">
        <p14:creationId xmlns:p14="http://schemas.microsoft.com/office/powerpoint/2010/main" val="624165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698500" y="445036"/>
            <a:ext cx="5648534" cy="332399"/>
          </a:xfrm>
        </p:spPr>
        <p:txBody>
          <a:bodyPr/>
          <a:lstStyle/>
          <a:p>
            <a:r>
              <a:rPr lang="es-ES" sz="2400" spc="300" dirty="0">
                <a:solidFill>
                  <a:srgbClr val="27A274"/>
                </a:solidFill>
                <a:latin typeface="Bebas Neue Regular" panose="00000500000000000000" pitchFamily="50" charset="0"/>
              </a:rPr>
              <a:t>POSTBIOTIC: LACTOCOCCUS FERMENT LYSATE</a:t>
            </a:r>
          </a:p>
        </p:txBody>
      </p:sp>
      <p:sp>
        <p:nvSpPr>
          <p:cNvPr id="9" name="CuadroTexto 8">
            <a:extLst>
              <a:ext uri="{FF2B5EF4-FFF2-40B4-BE49-F238E27FC236}">
                <a16:creationId xmlns:a16="http://schemas.microsoft.com/office/drawing/2014/main" id="{ECF7846A-73BB-4CF6-947A-73C7755CCD93}"/>
              </a:ext>
            </a:extLst>
          </p:cNvPr>
          <p:cNvSpPr txBox="1"/>
          <p:nvPr/>
        </p:nvSpPr>
        <p:spPr>
          <a:xfrm>
            <a:off x="696652" y="1104900"/>
            <a:ext cx="8193347" cy="369332"/>
          </a:xfrm>
          <a:prstGeom prst="rect">
            <a:avLst/>
          </a:prstGeom>
          <a:noFill/>
        </p:spPr>
        <p:txBody>
          <a:bodyPr wrap="square">
            <a:spAutoFit/>
          </a:bodyPr>
          <a:lstStyle/>
          <a:p>
            <a:pPr algn="l"/>
            <a:r>
              <a:rPr lang="es-ES" b="1" dirty="0">
                <a:solidFill>
                  <a:srgbClr val="059669"/>
                </a:solidFill>
                <a:latin typeface="TT Commons Light" panose="02000506030000020003" pitchFamily="50" charset="0"/>
              </a:rPr>
              <a:t>Improved barrier function (TEWL)</a:t>
            </a:r>
          </a:p>
        </p:txBody>
      </p:sp>
      <p:sp>
        <p:nvSpPr>
          <p:cNvPr id="5" name="Rectángulo: esquinas redondeadas 4">
            <a:extLst>
              <a:ext uri="{FF2B5EF4-FFF2-40B4-BE49-F238E27FC236}">
                <a16:creationId xmlns:a16="http://schemas.microsoft.com/office/drawing/2014/main" id="{D6ECD215-78D4-42B7-8845-C9A195987A33}"/>
              </a:ext>
            </a:extLst>
          </p:cNvPr>
          <p:cNvSpPr/>
          <p:nvPr/>
        </p:nvSpPr>
        <p:spPr>
          <a:xfrm>
            <a:off x="696652" y="1714500"/>
            <a:ext cx="3886200" cy="1454020"/>
          </a:xfrm>
          <a:prstGeom prst="roundRect">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000" b="1" i="0" dirty="0">
                <a:solidFill>
                  <a:srgbClr val="10B981"/>
                </a:solidFill>
                <a:effectLst/>
                <a:latin typeface="TT Commons Light" panose="02000506030000020003" pitchFamily="50" charset="0"/>
              </a:rPr>
              <a:t>+17%</a:t>
            </a:r>
          </a:p>
          <a:p>
            <a:pPr algn="ctr"/>
            <a:r>
              <a:rPr lang="es-ES" b="0" i="0" dirty="0">
                <a:solidFill>
                  <a:srgbClr val="1F2937"/>
                </a:solidFill>
                <a:effectLst/>
                <a:latin typeface="TT Commons Light" panose="02000506030000020003" pitchFamily="50" charset="0"/>
              </a:rPr>
              <a:t>Improvement in barrier function vs placebo</a:t>
            </a:r>
            <a:br>
              <a:rPr lang="es-ES" b="0" i="0" dirty="0">
                <a:solidFill>
                  <a:srgbClr val="1F2937"/>
                </a:solidFill>
                <a:effectLst/>
                <a:latin typeface="TT Commons Light" panose="02000506030000020003" pitchFamily="50" charset="0"/>
              </a:rPr>
            </a:br>
            <a:r>
              <a:rPr lang="es-ES" b="0" i="0" dirty="0">
                <a:solidFill>
                  <a:srgbClr val="1F2937"/>
                </a:solidFill>
                <a:effectLst/>
                <a:latin typeface="TT Commons Light" panose="02000506030000020003" pitchFamily="50" charset="0"/>
              </a:rPr>
              <a:t>(Epidermal skin model</a:t>
            </a:r>
            <a:r>
              <a:rPr lang="es-ES" sz="1600" b="0" i="0" dirty="0">
                <a:solidFill>
                  <a:srgbClr val="1F2937"/>
                </a:solidFill>
                <a:effectLst/>
                <a:latin typeface="Segoe UI" panose="020B0502040204020203" pitchFamily="34" charset="0"/>
              </a:rPr>
              <a:t>)</a:t>
            </a:r>
          </a:p>
        </p:txBody>
      </p:sp>
      <p:sp>
        <p:nvSpPr>
          <p:cNvPr id="7" name="Rectángulo: esquinas redondeadas 6">
            <a:extLst>
              <a:ext uri="{FF2B5EF4-FFF2-40B4-BE49-F238E27FC236}">
                <a16:creationId xmlns:a16="http://schemas.microsoft.com/office/drawing/2014/main" id="{6D59EB65-8EFC-4EAD-A8F3-4F74BF06E0BA}"/>
              </a:ext>
            </a:extLst>
          </p:cNvPr>
          <p:cNvSpPr/>
          <p:nvPr/>
        </p:nvSpPr>
        <p:spPr>
          <a:xfrm>
            <a:off x="4807525" y="1729047"/>
            <a:ext cx="4328737" cy="1439473"/>
          </a:xfrm>
          <a:prstGeom prst="roundRect">
            <a:avLst>
              <a:gd name="adj" fmla="val 17239"/>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ES" sz="1600" b="1" i="0" dirty="0">
              <a:solidFill>
                <a:srgbClr val="065F46"/>
              </a:solidFill>
              <a:effectLst/>
              <a:latin typeface="TT Commons Light" panose="02000506030000020003" pitchFamily="50" charset="0"/>
            </a:endParaRPr>
          </a:p>
          <a:p>
            <a:pPr algn="ctr"/>
            <a:r>
              <a:rPr lang="es-ES" sz="3000" b="1" i="0" dirty="0">
                <a:solidFill>
                  <a:srgbClr val="10B981"/>
                </a:solidFill>
                <a:effectLst/>
                <a:latin typeface="TT Commons Light" panose="02000506030000020003" pitchFamily="50" charset="0"/>
              </a:rPr>
              <a:t>+12</a:t>
            </a:r>
          </a:p>
          <a:p>
            <a:pPr algn="ctr"/>
            <a:r>
              <a:rPr lang="es-ES" b="0" i="0" dirty="0">
                <a:solidFill>
                  <a:srgbClr val="1F2937"/>
                </a:solidFill>
                <a:effectLst/>
                <a:latin typeface="TT Commons Light" panose="02000506030000020003" pitchFamily="50" charset="0"/>
              </a:rPr>
              <a:t>Increase in skin thickness</a:t>
            </a:r>
            <a:br>
              <a:rPr lang="es-ES" b="0" i="0" dirty="0">
                <a:solidFill>
                  <a:srgbClr val="1F2937"/>
                </a:solidFill>
                <a:effectLst/>
                <a:latin typeface="TT Commons Light" panose="02000506030000020003" pitchFamily="50" charset="0"/>
              </a:rPr>
            </a:br>
            <a:r>
              <a:rPr lang="es-ES" b="0" i="0" dirty="0">
                <a:solidFill>
                  <a:srgbClr val="1F2937"/>
                </a:solidFill>
                <a:effectLst/>
                <a:latin typeface="TT Commons Light" panose="02000506030000020003" pitchFamily="50" charset="0"/>
              </a:rPr>
              <a:t>(3-month study, 20 volunteers aged 55-64)</a:t>
            </a:r>
          </a:p>
          <a:p>
            <a:pPr algn="l"/>
            <a:endParaRPr lang="es-ES" sz="1600" b="1" i="0" dirty="0">
              <a:solidFill>
                <a:srgbClr val="065F46"/>
              </a:solidFill>
              <a:effectLst/>
              <a:latin typeface="TT Commons Light" panose="02000506030000020003" pitchFamily="50" charset="0"/>
            </a:endParaRPr>
          </a:p>
        </p:txBody>
      </p:sp>
      <p:sp>
        <p:nvSpPr>
          <p:cNvPr id="11" name="CuadroTexto 10">
            <a:extLst>
              <a:ext uri="{FF2B5EF4-FFF2-40B4-BE49-F238E27FC236}">
                <a16:creationId xmlns:a16="http://schemas.microsoft.com/office/drawing/2014/main" id="{23645F3D-B793-4E2D-BC0A-5ABDF547448E}"/>
              </a:ext>
            </a:extLst>
          </p:cNvPr>
          <p:cNvSpPr txBox="1"/>
          <p:nvPr/>
        </p:nvSpPr>
        <p:spPr>
          <a:xfrm>
            <a:off x="667096" y="3387077"/>
            <a:ext cx="8193347" cy="369332"/>
          </a:xfrm>
          <a:prstGeom prst="rect">
            <a:avLst/>
          </a:prstGeom>
          <a:noFill/>
        </p:spPr>
        <p:txBody>
          <a:bodyPr wrap="square">
            <a:spAutoFit/>
          </a:bodyPr>
          <a:lstStyle/>
          <a:p>
            <a:pPr algn="l"/>
            <a:r>
              <a:rPr lang="es-ES" b="1" dirty="0">
                <a:solidFill>
                  <a:srgbClr val="059669"/>
                </a:solidFill>
                <a:latin typeface="TT Commons Light" panose="02000506030000020003" pitchFamily="50" charset="0"/>
              </a:rPr>
              <a:t>Microbiome balance</a:t>
            </a:r>
          </a:p>
        </p:txBody>
      </p:sp>
      <p:sp>
        <p:nvSpPr>
          <p:cNvPr id="12" name="Rectángulo: esquinas redondeadas 11">
            <a:extLst>
              <a:ext uri="{FF2B5EF4-FFF2-40B4-BE49-F238E27FC236}">
                <a16:creationId xmlns:a16="http://schemas.microsoft.com/office/drawing/2014/main" id="{939C9D3C-E231-4523-9CC8-E51078DE357B}"/>
              </a:ext>
            </a:extLst>
          </p:cNvPr>
          <p:cNvSpPr/>
          <p:nvPr/>
        </p:nvSpPr>
        <p:spPr>
          <a:xfrm>
            <a:off x="696652" y="4110353"/>
            <a:ext cx="3886200" cy="1109347"/>
          </a:xfrm>
          <a:prstGeom prst="roundRect">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endParaRPr lang="es-ES" sz="800" b="1" dirty="0">
              <a:solidFill>
                <a:srgbClr val="10B981"/>
              </a:solidFill>
              <a:latin typeface="TT Commons Light" panose="02000506030000020003" pitchFamily="50" charset="0"/>
            </a:endParaRPr>
          </a:p>
          <a:p>
            <a:pPr algn="ctr"/>
            <a:r>
              <a:rPr lang="es-ES" sz="3000" b="1" dirty="0">
                <a:solidFill>
                  <a:srgbClr val="10B981"/>
                </a:solidFill>
                <a:latin typeface="TT Commons Light" panose="02000506030000020003" pitchFamily="50" charset="0"/>
              </a:rPr>
              <a:t>68</a:t>
            </a:r>
          </a:p>
          <a:p>
            <a:pPr algn="ctr"/>
            <a:r>
              <a:rPr lang="es-ES" dirty="0">
                <a:solidFill>
                  <a:srgbClr val="1F2937"/>
                </a:solidFill>
                <a:latin typeface="TT Commons Light" panose="02000506030000020003" pitchFamily="50" charset="0"/>
              </a:rPr>
              <a:t>Placebo</a:t>
            </a:r>
          </a:p>
          <a:p>
            <a:pPr algn="ctr"/>
            <a:endParaRPr lang="es-ES" sz="800" dirty="0">
              <a:solidFill>
                <a:srgbClr val="1F2937"/>
              </a:solidFill>
              <a:latin typeface="TT Commons Light" panose="02000506030000020003" pitchFamily="50" charset="0"/>
            </a:endParaRPr>
          </a:p>
          <a:p>
            <a:pPr algn="ctr"/>
            <a:r>
              <a:rPr lang="es-ES" sz="3000" b="1" dirty="0">
                <a:solidFill>
                  <a:srgbClr val="10B981"/>
                </a:solidFill>
                <a:latin typeface="TT Commons Light" panose="02000506030000020003" pitchFamily="50" charset="0"/>
              </a:rPr>
              <a:t>95</a:t>
            </a:r>
          </a:p>
          <a:p>
            <a:pPr algn="ctr"/>
            <a:r>
              <a:rPr lang="es-ES" dirty="0" err="1">
                <a:solidFill>
                  <a:srgbClr val="1F2937"/>
                </a:solidFill>
                <a:latin typeface="TT Commons Light" panose="02000506030000020003" pitchFamily="50" charset="0"/>
              </a:rPr>
              <a:t>Lactococcus</a:t>
            </a:r>
            <a:r>
              <a:rPr lang="es-ES" dirty="0">
                <a:solidFill>
                  <a:srgbClr val="1F2937"/>
                </a:solidFill>
                <a:latin typeface="TT Commons Light" panose="02000506030000020003" pitchFamily="50" charset="0"/>
              </a:rPr>
              <a:t> 3%</a:t>
            </a:r>
          </a:p>
        </p:txBody>
      </p:sp>
      <p:sp>
        <p:nvSpPr>
          <p:cNvPr id="13" name="Rectángulo: esquinas redondeadas 12">
            <a:extLst>
              <a:ext uri="{FF2B5EF4-FFF2-40B4-BE49-F238E27FC236}">
                <a16:creationId xmlns:a16="http://schemas.microsoft.com/office/drawing/2014/main" id="{4423BB77-167B-44FD-9430-52199C46CD46}"/>
              </a:ext>
            </a:extLst>
          </p:cNvPr>
          <p:cNvSpPr/>
          <p:nvPr/>
        </p:nvSpPr>
        <p:spPr>
          <a:xfrm>
            <a:off x="5156200" y="4110352"/>
            <a:ext cx="3886200" cy="1109347"/>
          </a:xfrm>
          <a:prstGeom prst="roundRect">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endParaRPr lang="es-ES" sz="800" b="1" dirty="0">
              <a:solidFill>
                <a:srgbClr val="10B981"/>
              </a:solidFill>
              <a:latin typeface="TT Commons Light" panose="02000506030000020003" pitchFamily="50" charset="0"/>
            </a:endParaRPr>
          </a:p>
          <a:p>
            <a:pPr algn="ctr"/>
            <a:r>
              <a:rPr lang="es-ES" sz="3000" b="1" dirty="0">
                <a:solidFill>
                  <a:srgbClr val="10B981"/>
                </a:solidFill>
                <a:latin typeface="TT Commons Light" panose="02000506030000020003" pitchFamily="50" charset="0"/>
              </a:rPr>
              <a:t>58</a:t>
            </a:r>
          </a:p>
          <a:p>
            <a:pPr algn="ctr"/>
            <a:r>
              <a:rPr lang="es-ES" dirty="0">
                <a:solidFill>
                  <a:srgbClr val="1F2937"/>
                </a:solidFill>
                <a:latin typeface="TT Commons Light" panose="02000506030000020003" pitchFamily="50" charset="0"/>
              </a:rPr>
              <a:t>Placebo</a:t>
            </a:r>
          </a:p>
          <a:p>
            <a:pPr algn="ctr"/>
            <a:endParaRPr lang="es-ES" sz="800" dirty="0">
              <a:solidFill>
                <a:srgbClr val="1F2937"/>
              </a:solidFill>
              <a:latin typeface="TT Commons Light" panose="02000506030000020003" pitchFamily="50" charset="0"/>
            </a:endParaRPr>
          </a:p>
          <a:p>
            <a:pPr algn="ctr"/>
            <a:r>
              <a:rPr lang="es-ES" sz="3000" b="1" dirty="0">
                <a:solidFill>
                  <a:srgbClr val="10B981"/>
                </a:solidFill>
                <a:latin typeface="TT Commons Light" panose="02000506030000020003" pitchFamily="50" charset="0"/>
              </a:rPr>
              <a:t>87</a:t>
            </a:r>
          </a:p>
          <a:p>
            <a:pPr algn="ctr"/>
            <a:r>
              <a:rPr lang="es-ES" dirty="0" err="1">
                <a:solidFill>
                  <a:srgbClr val="1F2937"/>
                </a:solidFill>
                <a:latin typeface="TT Commons Light" panose="02000506030000020003" pitchFamily="50" charset="0"/>
              </a:rPr>
              <a:t>Lactococcus</a:t>
            </a:r>
            <a:r>
              <a:rPr lang="es-ES" dirty="0">
                <a:solidFill>
                  <a:srgbClr val="1F2937"/>
                </a:solidFill>
                <a:latin typeface="TT Commons Light" panose="02000506030000020003" pitchFamily="50" charset="0"/>
              </a:rPr>
              <a:t> 3%</a:t>
            </a:r>
          </a:p>
        </p:txBody>
      </p:sp>
      <p:sp>
        <p:nvSpPr>
          <p:cNvPr id="14" name="CuadroTexto 13">
            <a:extLst>
              <a:ext uri="{FF2B5EF4-FFF2-40B4-BE49-F238E27FC236}">
                <a16:creationId xmlns:a16="http://schemas.microsoft.com/office/drawing/2014/main" id="{AA646B7B-3F25-4477-822B-302124FECB8C}"/>
              </a:ext>
            </a:extLst>
          </p:cNvPr>
          <p:cNvSpPr txBox="1"/>
          <p:nvPr/>
        </p:nvSpPr>
        <p:spPr>
          <a:xfrm>
            <a:off x="819376" y="3771799"/>
            <a:ext cx="3988149" cy="338554"/>
          </a:xfrm>
          <a:prstGeom prst="rect">
            <a:avLst/>
          </a:prstGeom>
          <a:noFill/>
        </p:spPr>
        <p:txBody>
          <a:bodyPr wrap="square">
            <a:spAutoFit/>
          </a:bodyPr>
          <a:lstStyle/>
          <a:p>
            <a:pPr algn="l"/>
            <a:r>
              <a:rPr lang="es-ES" sz="1600" dirty="0">
                <a:solidFill>
                  <a:srgbClr val="1F2937"/>
                </a:solidFill>
                <a:latin typeface="TT Commons Light" panose="02000506030000020003" pitchFamily="50" charset="0"/>
              </a:rPr>
              <a:t>Species richness Day 7</a:t>
            </a:r>
          </a:p>
        </p:txBody>
      </p:sp>
      <p:sp>
        <p:nvSpPr>
          <p:cNvPr id="15" name="CuadroTexto 14">
            <a:extLst>
              <a:ext uri="{FF2B5EF4-FFF2-40B4-BE49-F238E27FC236}">
                <a16:creationId xmlns:a16="http://schemas.microsoft.com/office/drawing/2014/main" id="{20CE21AE-EE70-48F8-A793-978E28F65DAB}"/>
              </a:ext>
            </a:extLst>
          </p:cNvPr>
          <p:cNvSpPr txBox="1"/>
          <p:nvPr/>
        </p:nvSpPr>
        <p:spPr>
          <a:xfrm>
            <a:off x="5232400" y="3764979"/>
            <a:ext cx="3988149" cy="338554"/>
          </a:xfrm>
          <a:prstGeom prst="rect">
            <a:avLst/>
          </a:prstGeom>
          <a:noFill/>
        </p:spPr>
        <p:txBody>
          <a:bodyPr wrap="square">
            <a:spAutoFit/>
          </a:bodyPr>
          <a:lstStyle/>
          <a:p>
            <a:pPr algn="l"/>
            <a:r>
              <a:rPr lang="es-ES" sz="1600" dirty="0">
                <a:solidFill>
                  <a:srgbClr val="1F2937"/>
                </a:solidFill>
                <a:latin typeface="TT Commons Light" panose="02000506030000020003" pitchFamily="50" charset="0"/>
              </a:rPr>
              <a:t>Species diversity Day 7</a:t>
            </a:r>
          </a:p>
        </p:txBody>
      </p:sp>
    </p:spTree>
    <p:extLst>
      <p:ext uri="{BB962C8B-B14F-4D97-AF65-F5344CB8AC3E}">
        <p14:creationId xmlns:p14="http://schemas.microsoft.com/office/powerpoint/2010/main" val="585002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98500" y="1114249"/>
            <a:ext cx="8191500" cy="560876"/>
          </a:xfrm>
          <a:prstGeom prst="rect">
            <a:avLst/>
          </a:prstGeom>
        </p:spPr>
        <p:txBody>
          <a:bodyPr vert="horz" wrap="square" lIns="0" tIns="6812" rIns="0" bIns="0" rtlCol="0">
            <a:spAutoFit/>
          </a:bodyPr>
          <a:lstStyle/>
          <a:p>
            <a:r>
              <a:rPr lang="es-ES" b="1" dirty="0">
                <a:solidFill>
                  <a:srgbClr val="059669"/>
                </a:solidFill>
                <a:latin typeface="TT Commons Light" panose="02000506030000020003" pitchFamily="50" charset="0"/>
              </a:rPr>
              <a:t>The Multitasking Nature of Dermatological Cosmetics</a:t>
            </a:r>
          </a:p>
          <a:p>
            <a:r>
              <a:rPr lang="es-ES" b="1" dirty="0">
                <a:solidFill>
                  <a:srgbClr val="065F46"/>
                </a:solidFill>
                <a:latin typeface="TT Commons Light" panose="02000506030000020003" pitchFamily="50" charset="0"/>
              </a:rPr>
              <a:t>Documented Mechanisms of Action:</a:t>
            </a:r>
          </a:p>
        </p:txBody>
      </p:sp>
      <p:sp>
        <p:nvSpPr>
          <p:cNvPr id="8" name="Título 7"/>
          <p:cNvSpPr>
            <a:spLocks noGrp="1"/>
          </p:cNvSpPr>
          <p:nvPr>
            <p:ph type="title"/>
          </p:nvPr>
        </p:nvSpPr>
        <p:spPr>
          <a:xfrm>
            <a:off x="698500" y="445036"/>
            <a:ext cx="3362011" cy="332399"/>
          </a:xfrm>
        </p:spPr>
        <p:txBody>
          <a:bodyPr/>
          <a:lstStyle/>
          <a:p>
            <a:r>
              <a:rPr lang="es-ES" sz="2400" spc="300" dirty="0" err="1">
                <a:solidFill>
                  <a:srgbClr val="27A274"/>
                </a:solidFill>
                <a:latin typeface="Bebas Neue Regular" panose="00000500000000000000" pitchFamily="50" charset="0"/>
              </a:rPr>
              <a:t>Niacinamide</a:t>
            </a:r>
            <a:r>
              <a:rPr lang="es-ES" sz="2400" spc="300" dirty="0">
                <a:solidFill>
                  <a:srgbClr val="27A274"/>
                </a:solidFill>
                <a:latin typeface="Bebas Neue Regular" panose="00000500000000000000" pitchFamily="50" charset="0"/>
              </a:rPr>
              <a:t>: vitamin B3</a:t>
            </a:r>
          </a:p>
        </p:txBody>
      </p:sp>
      <p:sp>
        <p:nvSpPr>
          <p:cNvPr id="5" name="Rectángulo: esquinas redondeadas 4">
            <a:extLst>
              <a:ext uri="{FF2B5EF4-FFF2-40B4-BE49-F238E27FC236}">
                <a16:creationId xmlns:a16="http://schemas.microsoft.com/office/drawing/2014/main" id="{899125CC-8EAE-4910-9D31-7D64220AEEE9}"/>
              </a:ext>
            </a:extLst>
          </p:cNvPr>
          <p:cNvSpPr/>
          <p:nvPr/>
        </p:nvSpPr>
        <p:spPr>
          <a:xfrm>
            <a:off x="703580" y="1866900"/>
            <a:ext cx="3886200" cy="1454020"/>
          </a:xfrm>
          <a:prstGeom prst="roundRect">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ES" sz="1600" b="1" i="0" dirty="0">
                <a:solidFill>
                  <a:srgbClr val="065F46"/>
                </a:solidFill>
                <a:effectLst/>
                <a:latin typeface="TT Commons Light" panose="02000506030000020003" pitchFamily="50" charset="0"/>
              </a:rPr>
              <a:t>Skin Barrier Reinforcement</a:t>
            </a:r>
          </a:p>
          <a:p>
            <a:pPr algn="l"/>
            <a:r>
              <a:rPr lang="es-ES" sz="1600" b="0" i="0" dirty="0">
                <a:solidFill>
                  <a:srgbClr val="1F2937"/>
                </a:solidFill>
                <a:effectLst/>
                <a:latin typeface="TT Commons Light" panose="02000506030000020003" pitchFamily="50" charset="0"/>
              </a:rPr>
              <a:t>Stimulates synthesis of ceramides, cholesterol and free fatty acids</a:t>
            </a:r>
          </a:p>
          <a:p>
            <a:pPr algn="l"/>
            <a:r>
              <a:rPr lang="es-ES" sz="1600" b="1" i="0" dirty="0">
                <a:solidFill>
                  <a:srgbClr val="065F46"/>
                </a:solidFill>
                <a:effectLst/>
                <a:latin typeface="TT Commons Light" panose="02000506030000020003" pitchFamily="50" charset="0"/>
              </a:rPr>
              <a:t>Result: </a:t>
            </a:r>
            <a:r>
              <a:rPr lang="es-ES" sz="1600" b="0" i="0" dirty="0">
                <a:solidFill>
                  <a:srgbClr val="1F2937"/>
                </a:solidFill>
                <a:effectLst/>
                <a:latin typeface="TT Commons Light" panose="02000506030000020003" pitchFamily="50" charset="0"/>
              </a:rPr>
              <a:t>Reduction of TEWL by up to 24% in 4 weeks</a:t>
            </a:r>
          </a:p>
        </p:txBody>
      </p:sp>
      <p:sp>
        <p:nvSpPr>
          <p:cNvPr id="6" name="Rectángulo: esquinas redondeadas 5">
            <a:extLst>
              <a:ext uri="{FF2B5EF4-FFF2-40B4-BE49-F238E27FC236}">
                <a16:creationId xmlns:a16="http://schemas.microsoft.com/office/drawing/2014/main" id="{673E5914-3836-499E-BF12-E369CDC9BC60}"/>
              </a:ext>
            </a:extLst>
          </p:cNvPr>
          <p:cNvSpPr/>
          <p:nvPr/>
        </p:nvSpPr>
        <p:spPr>
          <a:xfrm>
            <a:off x="5215198" y="1884739"/>
            <a:ext cx="3886200" cy="1439473"/>
          </a:xfrm>
          <a:prstGeom prst="roundRect">
            <a:avLst>
              <a:gd name="adj" fmla="val 17239"/>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ES" sz="1600" b="1" i="0" dirty="0">
              <a:solidFill>
                <a:srgbClr val="065F46"/>
              </a:solidFill>
              <a:effectLst/>
              <a:latin typeface="TT Commons Light" panose="02000506030000020003" pitchFamily="50" charset="0"/>
            </a:endParaRPr>
          </a:p>
          <a:p>
            <a:pPr algn="l"/>
            <a:r>
              <a:rPr lang="es-ES" sz="1600" b="1" i="0" dirty="0" err="1">
                <a:solidFill>
                  <a:srgbClr val="065F46"/>
                </a:solidFill>
                <a:effectLst/>
                <a:latin typeface="TT Commons Light" panose="02000506030000020003" pitchFamily="50" charset="0"/>
              </a:rPr>
              <a:t>Depigmenting </a:t>
            </a:r>
            <a:r>
              <a:rPr lang="es-ES" sz="1600" b="1" i="0" dirty="0">
                <a:solidFill>
                  <a:srgbClr val="065F46"/>
                </a:solidFill>
                <a:effectLst/>
                <a:latin typeface="TT Commons Light" panose="02000506030000020003" pitchFamily="50" charset="0"/>
              </a:rPr>
              <a:t>and Unifying</a:t>
            </a:r>
          </a:p>
          <a:p>
            <a:pPr algn="l"/>
            <a:r>
              <a:rPr lang="es-ES" sz="1600" b="0" i="0" dirty="0">
                <a:solidFill>
                  <a:srgbClr val="1F2937"/>
                </a:solidFill>
                <a:effectLst/>
                <a:latin typeface="TT Commons Light" panose="02000506030000020003" pitchFamily="50" charset="0"/>
              </a:rPr>
              <a:t>Inhibits transfer of </a:t>
            </a:r>
            <a:r>
              <a:rPr lang="es-ES" sz="1600" b="0" i="0" dirty="0" err="1">
                <a:solidFill>
                  <a:srgbClr val="1F2937"/>
                </a:solidFill>
                <a:effectLst/>
                <a:latin typeface="TT Commons Light" panose="02000506030000020003" pitchFamily="50" charset="0"/>
              </a:rPr>
              <a:t>melanosomes </a:t>
            </a:r>
            <a:r>
              <a:rPr lang="es-ES" sz="1600" b="0" i="0" dirty="0">
                <a:solidFill>
                  <a:srgbClr val="1F2937"/>
                </a:solidFill>
                <a:effectLst/>
                <a:latin typeface="TT Commons Light" panose="02000506030000020003" pitchFamily="50" charset="0"/>
              </a:rPr>
              <a:t>to keratinocytes</a:t>
            </a:r>
          </a:p>
          <a:p>
            <a:pPr algn="l"/>
            <a:r>
              <a:rPr lang="es-ES" sz="1600" b="1" i="0" dirty="0">
                <a:solidFill>
                  <a:srgbClr val="065F46"/>
                </a:solidFill>
                <a:effectLst/>
                <a:latin typeface="TT Commons Light" panose="02000506030000020003" pitchFamily="50" charset="0"/>
              </a:rPr>
              <a:t>Result:</a:t>
            </a:r>
            <a:r>
              <a:rPr lang="es-ES" sz="1600" b="0" i="0" dirty="0">
                <a:solidFill>
                  <a:srgbClr val="1F2937"/>
                </a:solidFill>
                <a:effectLst/>
                <a:latin typeface="TT Commons Light" panose="02000506030000020003" pitchFamily="50" charset="0"/>
              </a:rPr>
              <a:t> 35-68% reduction in hyperpigmentation in 8 weeks</a:t>
            </a:r>
          </a:p>
          <a:p>
            <a:pPr algn="l"/>
            <a:endParaRPr lang="es-ES" sz="1600" b="1" i="0" dirty="0">
              <a:solidFill>
                <a:srgbClr val="065F46"/>
              </a:solidFill>
              <a:effectLst/>
              <a:latin typeface="TT Commons Light" panose="02000506030000020003" pitchFamily="50" charset="0"/>
            </a:endParaRPr>
          </a:p>
        </p:txBody>
      </p:sp>
      <p:sp>
        <p:nvSpPr>
          <p:cNvPr id="7" name="Rectángulo: esquinas redondeadas 6">
            <a:extLst>
              <a:ext uri="{FF2B5EF4-FFF2-40B4-BE49-F238E27FC236}">
                <a16:creationId xmlns:a16="http://schemas.microsoft.com/office/drawing/2014/main" id="{E6828F61-FDE5-4010-83AD-555E557FC4D4}"/>
              </a:ext>
            </a:extLst>
          </p:cNvPr>
          <p:cNvSpPr/>
          <p:nvPr/>
        </p:nvSpPr>
        <p:spPr>
          <a:xfrm>
            <a:off x="5247063" y="3518856"/>
            <a:ext cx="3886200" cy="1439473"/>
          </a:xfrm>
          <a:prstGeom prst="roundRect">
            <a:avLst>
              <a:gd name="adj" fmla="val 17239"/>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ES" sz="1600" b="1" i="0" dirty="0">
              <a:solidFill>
                <a:srgbClr val="065F46"/>
              </a:solidFill>
              <a:effectLst/>
              <a:latin typeface="TT Commons Light" panose="02000506030000020003" pitchFamily="50" charset="0"/>
            </a:endParaRPr>
          </a:p>
          <a:p>
            <a:pPr algn="l"/>
            <a:r>
              <a:rPr lang="es-ES" sz="1600" b="1" i="0" dirty="0">
                <a:solidFill>
                  <a:srgbClr val="065F46"/>
                </a:solidFill>
                <a:effectLst/>
                <a:latin typeface="TT Commons Light" panose="02000506030000020003" pitchFamily="50" charset="0"/>
              </a:rPr>
              <a:t>Anti-inflammatory</a:t>
            </a:r>
          </a:p>
          <a:p>
            <a:pPr algn="l"/>
            <a:r>
              <a:rPr lang="es-ES" sz="1600" b="0" i="0" dirty="0">
                <a:solidFill>
                  <a:srgbClr val="1F2937"/>
                </a:solidFill>
                <a:effectLst/>
                <a:latin typeface="TT Commons Light" panose="02000506030000020003" pitchFamily="50" charset="0"/>
              </a:rPr>
              <a:t>Inhibits </a:t>
            </a:r>
            <a:r>
              <a:rPr lang="es-ES" sz="1600" b="0" i="0" dirty="0" err="1">
                <a:solidFill>
                  <a:srgbClr val="1F2937"/>
                </a:solidFill>
                <a:effectLst/>
                <a:latin typeface="TT Commons Light" panose="02000506030000020003" pitchFamily="50" charset="0"/>
              </a:rPr>
              <a:t>pro-inflammatory</a:t>
            </a:r>
            <a:r>
              <a:rPr lang="es-ES" sz="1600" b="0" i="0" dirty="0">
                <a:solidFill>
                  <a:srgbClr val="1F2937"/>
                </a:solidFill>
                <a:effectLst/>
                <a:latin typeface="TT Commons Light" panose="02000506030000020003" pitchFamily="50" charset="0"/>
              </a:rPr>
              <a:t> cytokines and soothes sensitive skin</a:t>
            </a:r>
          </a:p>
          <a:p>
            <a:pPr algn="l"/>
            <a:r>
              <a:rPr lang="es-ES" sz="1600" b="1" i="0" dirty="0">
                <a:solidFill>
                  <a:srgbClr val="065F46"/>
                </a:solidFill>
                <a:effectLst/>
                <a:latin typeface="TT Commons Light" panose="02000506030000020003" pitchFamily="50" charset="0"/>
              </a:rPr>
              <a:t>Benefit: </a:t>
            </a:r>
            <a:r>
              <a:rPr lang="es-ES" sz="1600" b="0" i="0" dirty="0">
                <a:solidFill>
                  <a:srgbClr val="1F2937"/>
                </a:solidFill>
                <a:effectLst/>
                <a:latin typeface="TT Commons Light" panose="02000506030000020003" pitchFamily="50" charset="0"/>
              </a:rPr>
              <a:t>Ideal for reactive skin with redness</a:t>
            </a:r>
          </a:p>
          <a:p>
            <a:pPr algn="l"/>
            <a:endParaRPr lang="es-ES" sz="1600" b="1" i="0" dirty="0">
              <a:solidFill>
                <a:srgbClr val="065F46"/>
              </a:solidFill>
              <a:effectLst/>
              <a:latin typeface="TT Commons Light" panose="02000506030000020003" pitchFamily="50" charset="0"/>
            </a:endParaRPr>
          </a:p>
        </p:txBody>
      </p:sp>
      <p:sp>
        <p:nvSpPr>
          <p:cNvPr id="9" name="Rectángulo: esquinas redondeadas 8">
            <a:extLst>
              <a:ext uri="{FF2B5EF4-FFF2-40B4-BE49-F238E27FC236}">
                <a16:creationId xmlns:a16="http://schemas.microsoft.com/office/drawing/2014/main" id="{0F6CE87C-0032-4DF3-B2C1-29E2D4F1670D}"/>
              </a:ext>
            </a:extLst>
          </p:cNvPr>
          <p:cNvSpPr/>
          <p:nvPr/>
        </p:nvSpPr>
        <p:spPr>
          <a:xfrm>
            <a:off x="698500" y="3541716"/>
            <a:ext cx="3886200" cy="1439473"/>
          </a:xfrm>
          <a:prstGeom prst="roundRect">
            <a:avLst>
              <a:gd name="adj" fmla="val 17239"/>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ES" sz="1600" b="1" i="0" dirty="0">
              <a:solidFill>
                <a:srgbClr val="065F46"/>
              </a:solidFill>
              <a:effectLst/>
              <a:latin typeface="TT Commons Light" panose="02000506030000020003" pitchFamily="50" charset="0"/>
            </a:endParaRPr>
          </a:p>
          <a:p>
            <a:pPr algn="l"/>
            <a:r>
              <a:rPr lang="es-ES" sz="1600" b="1" i="0" dirty="0">
                <a:solidFill>
                  <a:srgbClr val="065F46"/>
                </a:solidFill>
                <a:effectLst/>
                <a:latin typeface="TT Commons Light" panose="02000506030000020003" pitchFamily="50" charset="0"/>
              </a:rPr>
              <a:t>Sebum and pore regulator</a:t>
            </a:r>
          </a:p>
          <a:p>
            <a:pPr algn="l"/>
            <a:r>
              <a:rPr lang="es-ES" sz="1600" b="0" i="0" dirty="0">
                <a:solidFill>
                  <a:srgbClr val="1F2937"/>
                </a:solidFill>
                <a:effectLst/>
                <a:latin typeface="TT Commons Light" panose="02000506030000020003" pitchFamily="50" charset="0"/>
              </a:rPr>
              <a:t>Reduces sebum production and visible pore size</a:t>
            </a:r>
          </a:p>
          <a:p>
            <a:pPr algn="l"/>
            <a:r>
              <a:rPr lang="es-ES" sz="1600" b="1" i="0" dirty="0">
                <a:solidFill>
                  <a:srgbClr val="065F46"/>
                </a:solidFill>
                <a:effectLst/>
                <a:latin typeface="TT Commons Light" panose="02000506030000020003" pitchFamily="50" charset="0"/>
              </a:rPr>
              <a:t>Result: </a:t>
            </a:r>
            <a:r>
              <a:rPr lang="es-ES" sz="1600" b="0" i="0" dirty="0">
                <a:solidFill>
                  <a:srgbClr val="1F2937"/>
                </a:solidFill>
                <a:effectLst/>
                <a:latin typeface="TT Commons Light" panose="02000506030000020003" pitchFamily="50" charset="0"/>
              </a:rPr>
              <a:t>Improves the appearance of pores by 30% in 12 weeks</a:t>
            </a:r>
          </a:p>
          <a:p>
            <a:pPr algn="l"/>
            <a:endParaRPr lang="es-ES" sz="1600" b="0" i="0" dirty="0">
              <a:solidFill>
                <a:srgbClr val="1F2937"/>
              </a:solidFill>
              <a:effectLst/>
              <a:latin typeface="TT Commons Light" panose="02000506030000020003" pitchFamily="50" charset="0"/>
            </a:endParaRPr>
          </a:p>
        </p:txBody>
      </p:sp>
      <p:sp>
        <p:nvSpPr>
          <p:cNvPr id="10" name="CuadroTexto 9">
            <a:extLst>
              <a:ext uri="{FF2B5EF4-FFF2-40B4-BE49-F238E27FC236}">
                <a16:creationId xmlns:a16="http://schemas.microsoft.com/office/drawing/2014/main" id="{87EA5A1E-5109-437F-8EB3-07438DA4F63C}"/>
              </a:ext>
            </a:extLst>
          </p:cNvPr>
          <p:cNvSpPr txBox="1"/>
          <p:nvPr/>
        </p:nvSpPr>
        <p:spPr>
          <a:xfrm>
            <a:off x="716900" y="5009848"/>
            <a:ext cx="8173100" cy="338554"/>
          </a:xfrm>
          <a:prstGeom prst="rect">
            <a:avLst/>
          </a:prstGeom>
          <a:noFill/>
        </p:spPr>
        <p:txBody>
          <a:bodyPr wrap="square">
            <a:spAutoFit/>
          </a:bodyPr>
          <a:lstStyle/>
          <a:p>
            <a:r>
              <a:rPr lang="es-ES" sz="800" dirty="0">
                <a:latin typeface="TT Commons" panose="02000506040000020004" pitchFamily="50" charset="0"/>
              </a:rPr>
              <a:t>The efficacy of topical </a:t>
            </a:r>
            <a:r>
              <a:rPr lang="es-ES" sz="800" dirty="0" err="1">
                <a:latin typeface="TT Commons" panose="02000506040000020004" pitchFamily="50" charset="0"/>
              </a:rPr>
              <a:t>niacinamide</a:t>
            </a:r>
            <a:r>
              <a:rPr lang="es-ES" sz="800" dirty="0">
                <a:latin typeface="TT Commons" panose="02000506040000020004" pitchFamily="50" charset="0"/>
              </a:rPr>
              <a:t> 2–5% has been documented in clinical trials published in </a:t>
            </a:r>
            <a:r>
              <a:rPr lang="es-ES" sz="800" b="1" dirty="0">
                <a:latin typeface="TT Commons" panose="02000506040000020004" pitchFamily="50" charset="0"/>
              </a:rPr>
              <a:t>the British </a:t>
            </a:r>
            <a:r>
              <a:rPr lang="es-ES" sz="800" b="1" dirty="0" err="1">
                <a:latin typeface="TT Commons" panose="02000506040000020004" pitchFamily="50" charset="0"/>
              </a:rPr>
              <a:t>Journal of Dermatology </a:t>
            </a:r>
            <a:r>
              <a:rPr lang="es-ES" sz="800" dirty="0">
                <a:latin typeface="TT Commons" panose="02000506040000020004" pitchFamily="50" charset="0"/>
              </a:rPr>
              <a:t>and </a:t>
            </a:r>
            <a:r>
              <a:rPr lang="es-ES" sz="800" b="1" dirty="0" err="1">
                <a:latin typeface="TT Commons" panose="02000506040000020004" pitchFamily="50" charset="0"/>
              </a:rPr>
              <a:t>the Journal of Cosmetic Dermatology</a:t>
            </a:r>
            <a:r>
              <a:rPr lang="es-ES" sz="800" dirty="0">
                <a:latin typeface="TT Commons" panose="02000506040000020004" pitchFamily="50" charset="0"/>
              </a:rPr>
              <a:t>, with improvements in barrier function, pigmentation, sebum/pores and inflammatory parameters.</a:t>
            </a:r>
            <a:endParaRPr lang="es-ES" sz="800" b="1" dirty="0">
              <a:solidFill>
                <a:srgbClr val="065F46"/>
              </a:solidFill>
              <a:latin typeface="TT Commons" panose="02000506040000020004" pitchFamily="50" charset="0"/>
            </a:endParaRPr>
          </a:p>
        </p:txBody>
      </p:sp>
    </p:spTree>
    <p:extLst>
      <p:ext uri="{BB962C8B-B14F-4D97-AF65-F5344CB8AC3E}">
        <p14:creationId xmlns:p14="http://schemas.microsoft.com/office/powerpoint/2010/main" val="218902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98500" y="1114249"/>
            <a:ext cx="8191500" cy="560876"/>
          </a:xfrm>
          <a:prstGeom prst="rect">
            <a:avLst/>
          </a:prstGeom>
        </p:spPr>
        <p:txBody>
          <a:bodyPr vert="horz" wrap="square" lIns="0" tIns="6812" rIns="0" bIns="0" rtlCol="0">
            <a:spAutoFit/>
          </a:bodyPr>
          <a:lstStyle/>
          <a:p>
            <a:r>
              <a:rPr lang="pt-BR" b="1" dirty="0" err="1">
                <a:solidFill>
                  <a:srgbClr val="059669"/>
                </a:solidFill>
                <a:latin typeface="TT Commons Light" panose="02000506030000020003" pitchFamily="50" charset="0"/>
              </a:rPr>
              <a:t>Liposomal Genistein </a:t>
            </a:r>
            <a:r>
              <a:rPr lang="pt-BR" b="1" dirty="0">
                <a:solidFill>
                  <a:srgbClr val="059669"/>
                </a:solidFill>
                <a:latin typeface="TT Commons Light" panose="02000506030000020003" pitchFamily="50" charset="0"/>
              </a:rPr>
              <a:t>- Natural Collagen Stimulator </a:t>
            </a:r>
            <a:endParaRPr lang="es-ES" b="1" dirty="0">
              <a:solidFill>
                <a:srgbClr val="059669"/>
              </a:solidFill>
              <a:latin typeface="TT Commons Light" panose="02000506030000020003" pitchFamily="50" charset="0"/>
            </a:endParaRPr>
          </a:p>
          <a:p>
            <a:r>
              <a:rPr lang="es-ES" b="1" dirty="0">
                <a:solidFill>
                  <a:srgbClr val="065F46"/>
                </a:solidFill>
                <a:latin typeface="TT Commons Light" panose="02000506030000020003" pitchFamily="50" charset="0"/>
              </a:rPr>
              <a:t>Dual-action mechanism</a:t>
            </a:r>
          </a:p>
        </p:txBody>
      </p:sp>
      <p:sp>
        <p:nvSpPr>
          <p:cNvPr id="8" name="Título 7"/>
          <p:cNvSpPr>
            <a:spLocks noGrp="1"/>
          </p:cNvSpPr>
          <p:nvPr>
            <p:ph type="title"/>
          </p:nvPr>
        </p:nvSpPr>
        <p:spPr>
          <a:xfrm>
            <a:off x="698500" y="445036"/>
            <a:ext cx="2733121" cy="332399"/>
          </a:xfrm>
        </p:spPr>
        <p:txBody>
          <a:bodyPr/>
          <a:lstStyle/>
          <a:p>
            <a:r>
              <a:rPr lang="es-ES" sz="2400" spc="300" dirty="0">
                <a:solidFill>
                  <a:srgbClr val="27A274"/>
                </a:solidFill>
                <a:latin typeface="Bebas Neue Regular" panose="00000500000000000000" pitchFamily="50" charset="0"/>
              </a:rPr>
              <a:t>Soy isoflavones</a:t>
            </a:r>
          </a:p>
        </p:txBody>
      </p:sp>
      <p:sp>
        <p:nvSpPr>
          <p:cNvPr id="5" name="Rectángulo: esquinas redondeadas 4">
            <a:extLst>
              <a:ext uri="{FF2B5EF4-FFF2-40B4-BE49-F238E27FC236}">
                <a16:creationId xmlns:a16="http://schemas.microsoft.com/office/drawing/2014/main" id="{899125CC-8EAE-4910-9D31-7D64220AEEE9}"/>
              </a:ext>
            </a:extLst>
          </p:cNvPr>
          <p:cNvSpPr/>
          <p:nvPr/>
        </p:nvSpPr>
        <p:spPr>
          <a:xfrm>
            <a:off x="568382" y="1994100"/>
            <a:ext cx="3886200" cy="1454020"/>
          </a:xfrm>
          <a:prstGeom prst="roundRect">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ES" sz="1600" b="1" i="0" dirty="0">
                <a:solidFill>
                  <a:srgbClr val="065F46"/>
                </a:solidFill>
                <a:effectLst/>
                <a:latin typeface="TT Commons Light" panose="02000506030000020003" pitchFamily="50" charset="0"/>
              </a:rPr>
              <a:t>Stimulates collagen production</a:t>
            </a:r>
          </a:p>
          <a:p>
            <a:pPr algn="l"/>
            <a:r>
              <a:rPr lang="es-ES" sz="1600" b="0" i="0" dirty="0">
                <a:solidFill>
                  <a:srgbClr val="1F2937"/>
                </a:solidFill>
                <a:effectLst/>
                <a:latin typeface="TT Commons Light" panose="02000506030000020003" pitchFamily="50" charset="0"/>
              </a:rPr>
              <a:t>Binds to oestrogen receptors that activate collagen synthesis </a:t>
            </a:r>
            <a:r>
              <a:rPr lang="es-ES" sz="1600" b="1" i="0" dirty="0">
                <a:solidFill>
                  <a:srgbClr val="065F46"/>
                </a:solidFill>
                <a:effectLst/>
                <a:latin typeface="TT Commons Light" panose="02000506030000020003" pitchFamily="50" charset="0"/>
              </a:rPr>
              <a:t>Type IV: </a:t>
            </a:r>
            <a:r>
              <a:rPr lang="es-ES" sz="1600" b="0" i="0" dirty="0">
                <a:solidFill>
                  <a:srgbClr val="1F2937"/>
                </a:solidFill>
                <a:effectLst/>
                <a:latin typeface="TT Commons Light" panose="02000506030000020003" pitchFamily="50" charset="0"/>
              </a:rPr>
              <a:t>+53% in a complete 3D skin model</a:t>
            </a:r>
          </a:p>
        </p:txBody>
      </p:sp>
      <p:sp>
        <p:nvSpPr>
          <p:cNvPr id="6" name="Rectángulo: esquinas redondeadas 5">
            <a:extLst>
              <a:ext uri="{FF2B5EF4-FFF2-40B4-BE49-F238E27FC236}">
                <a16:creationId xmlns:a16="http://schemas.microsoft.com/office/drawing/2014/main" id="{673E5914-3836-499E-BF12-E369CDC9BC60}"/>
              </a:ext>
            </a:extLst>
          </p:cNvPr>
          <p:cNvSpPr/>
          <p:nvPr/>
        </p:nvSpPr>
        <p:spPr>
          <a:xfrm>
            <a:off x="5080000" y="2011939"/>
            <a:ext cx="4055802" cy="1439473"/>
          </a:xfrm>
          <a:prstGeom prst="roundRect">
            <a:avLst>
              <a:gd name="adj" fmla="val 17239"/>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ES" sz="1600" b="1" i="0" dirty="0">
                <a:solidFill>
                  <a:srgbClr val="065F46"/>
                </a:solidFill>
                <a:effectLst/>
                <a:latin typeface="TT Commons Light" panose="02000506030000020003" pitchFamily="50" charset="0"/>
              </a:rPr>
              <a:t>Prevents Degradation</a:t>
            </a:r>
          </a:p>
          <a:p>
            <a:pPr algn="l"/>
            <a:r>
              <a:rPr lang="es-ES" sz="1600" b="0" i="0" dirty="0">
                <a:solidFill>
                  <a:srgbClr val="1F2937"/>
                </a:solidFill>
                <a:effectLst/>
                <a:latin typeface="TT Commons Light" panose="02000506030000020003" pitchFamily="50" charset="0"/>
              </a:rPr>
              <a:t>Inhibits </a:t>
            </a:r>
            <a:r>
              <a:rPr lang="es-ES" sz="1600" b="0" i="0" dirty="0" err="1">
                <a:solidFill>
                  <a:srgbClr val="1F2937"/>
                </a:solidFill>
                <a:effectLst/>
                <a:latin typeface="TT Commons Light" panose="02000506030000020003" pitchFamily="50" charset="0"/>
              </a:rPr>
              <a:t>tyrosine </a:t>
            </a:r>
            <a:r>
              <a:rPr lang="es-ES" sz="1600" b="0" i="0" dirty="0">
                <a:solidFill>
                  <a:srgbClr val="1F2937"/>
                </a:solidFill>
                <a:effectLst/>
                <a:latin typeface="TT Commons Light" panose="02000506030000020003" pitchFamily="50" charset="0"/>
              </a:rPr>
              <a:t>kinase → reduces AP-1 → fewer </a:t>
            </a:r>
            <a:r>
              <a:rPr lang="es-ES" sz="1600" b="0" i="0" dirty="0" err="1">
                <a:solidFill>
                  <a:srgbClr val="1F2937"/>
                </a:solidFill>
                <a:effectLst/>
                <a:latin typeface="TT Commons Light" panose="02000506030000020003" pitchFamily="50" charset="0"/>
              </a:rPr>
              <a:t>MMPs</a:t>
            </a:r>
            <a:endParaRPr lang="es-ES" sz="1600" b="0" i="0" dirty="0">
              <a:solidFill>
                <a:srgbClr val="1F2937"/>
              </a:solidFill>
              <a:effectLst/>
              <a:latin typeface="TT Commons Light" panose="02000506030000020003" pitchFamily="50" charset="0"/>
            </a:endParaRPr>
          </a:p>
          <a:p>
            <a:pPr algn="l"/>
            <a:r>
              <a:rPr lang="es-ES" sz="1600" b="0" i="0" dirty="0">
                <a:solidFill>
                  <a:srgbClr val="1F2937"/>
                </a:solidFill>
                <a:effectLst/>
                <a:latin typeface="TT Commons Light" panose="02000506030000020003" pitchFamily="50" charset="0"/>
              </a:rPr>
              <a:t>Protects existing collagen from enzymatic degradation</a:t>
            </a:r>
          </a:p>
        </p:txBody>
      </p:sp>
      <p:sp>
        <p:nvSpPr>
          <p:cNvPr id="2" name="Flecha: hacia abajo 1">
            <a:extLst>
              <a:ext uri="{FF2B5EF4-FFF2-40B4-BE49-F238E27FC236}">
                <a16:creationId xmlns:a16="http://schemas.microsoft.com/office/drawing/2014/main" id="{7975395E-7A6A-486A-B275-5448A19D23AC}"/>
              </a:ext>
            </a:extLst>
          </p:cNvPr>
          <p:cNvSpPr/>
          <p:nvPr/>
        </p:nvSpPr>
        <p:spPr>
          <a:xfrm rot="10800000">
            <a:off x="2315902" y="1859539"/>
            <a:ext cx="381000" cy="304800"/>
          </a:xfrm>
          <a:prstGeom prst="downArrow">
            <a:avLst/>
          </a:prstGeom>
          <a:solidFill>
            <a:srgbClr val="27A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echa: hacia abajo 9">
            <a:extLst>
              <a:ext uri="{FF2B5EF4-FFF2-40B4-BE49-F238E27FC236}">
                <a16:creationId xmlns:a16="http://schemas.microsoft.com/office/drawing/2014/main" id="{8A3127E6-4669-4237-BDEA-271525E0E877}"/>
              </a:ext>
            </a:extLst>
          </p:cNvPr>
          <p:cNvSpPr/>
          <p:nvPr/>
        </p:nvSpPr>
        <p:spPr>
          <a:xfrm>
            <a:off x="6926002" y="1881527"/>
            <a:ext cx="381000" cy="304800"/>
          </a:xfrm>
          <a:prstGeom prst="downArrow">
            <a:avLst/>
          </a:prstGeom>
          <a:solidFill>
            <a:srgbClr val="27A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a:extLst>
              <a:ext uri="{FF2B5EF4-FFF2-40B4-BE49-F238E27FC236}">
                <a16:creationId xmlns:a16="http://schemas.microsoft.com/office/drawing/2014/main" id="{C72C8BE2-66EB-42BB-924A-EEB13344A220}"/>
              </a:ext>
            </a:extLst>
          </p:cNvPr>
          <p:cNvSpPr txBox="1"/>
          <p:nvPr/>
        </p:nvSpPr>
        <p:spPr>
          <a:xfrm>
            <a:off x="678642" y="3695700"/>
            <a:ext cx="8457160" cy="1938992"/>
          </a:xfrm>
          <a:prstGeom prst="rect">
            <a:avLst/>
          </a:prstGeom>
          <a:noFill/>
        </p:spPr>
        <p:txBody>
          <a:bodyPr wrap="square">
            <a:spAutoFit/>
          </a:bodyPr>
          <a:lstStyle/>
          <a:p>
            <a:pPr algn="ctr"/>
            <a:r>
              <a:rPr lang="es-ES" b="1" dirty="0">
                <a:solidFill>
                  <a:srgbClr val="065F46"/>
                </a:solidFill>
                <a:latin typeface="TT Commons Light" panose="02000506030000020003" pitchFamily="50" charset="0"/>
              </a:rPr>
              <a:t>3-month study (20 volunteers aged 55-64) - 3% </a:t>
            </a:r>
            <a:r>
              <a:rPr lang="es-ES" b="1" dirty="0" err="1">
                <a:solidFill>
                  <a:srgbClr val="065F46"/>
                </a:solidFill>
                <a:latin typeface="TT Commons Light" panose="02000506030000020003" pitchFamily="50" charset="0"/>
              </a:rPr>
              <a:t>Lipobelle Soyaglycone</a:t>
            </a:r>
            <a:endParaRPr lang="es-ES" b="1" dirty="0">
              <a:solidFill>
                <a:srgbClr val="065F46"/>
              </a:solidFill>
              <a:latin typeface="TT Commons Light" panose="02000506030000020003" pitchFamily="50" charset="0"/>
            </a:endParaRPr>
          </a:p>
          <a:p>
            <a:pPr algn="ctr"/>
            <a:endParaRPr lang="es-ES" sz="800" b="1" i="0" dirty="0">
              <a:solidFill>
                <a:srgbClr val="F59E0B"/>
              </a:solidFill>
              <a:effectLst/>
              <a:latin typeface="Segoe UI" panose="020B0502040204020203" pitchFamily="34" charset="0"/>
            </a:endParaRPr>
          </a:p>
          <a:p>
            <a:pPr algn="ctr"/>
            <a:r>
              <a:rPr lang="es-ES" sz="3000" b="1" dirty="0">
                <a:solidFill>
                  <a:srgbClr val="10B981"/>
                </a:solidFill>
                <a:latin typeface="TT Commons Light" panose="02000506030000020003" pitchFamily="50" charset="0"/>
              </a:rPr>
              <a:t>+12%</a:t>
            </a:r>
          </a:p>
          <a:p>
            <a:pPr algn="ctr"/>
            <a:r>
              <a:rPr lang="es-ES" sz="1600" dirty="0">
                <a:solidFill>
                  <a:srgbClr val="1F2937"/>
                </a:solidFill>
                <a:latin typeface="TT Commons Light" panose="02000506030000020003" pitchFamily="50" charset="0"/>
              </a:rPr>
              <a:t>Skin thickness vs placebo</a:t>
            </a:r>
          </a:p>
          <a:p>
            <a:pPr algn="ctr"/>
            <a:r>
              <a:rPr lang="es-ES" sz="1600" dirty="0">
                <a:solidFill>
                  <a:srgbClr val="1F2937"/>
                </a:solidFill>
                <a:latin typeface="TT Commons Light" panose="02000506030000020003" pitchFamily="50" charset="0"/>
              </a:rPr>
              <a:t>Ultrasonic measurement</a:t>
            </a:r>
          </a:p>
          <a:p>
            <a:endParaRPr lang="es-ES" sz="800" dirty="0">
              <a:latin typeface="TT Commons Light" panose="02000506030000020003" pitchFamily="50" charset="0"/>
            </a:endParaRPr>
          </a:p>
          <a:p>
            <a:r>
              <a:rPr lang="es-ES" sz="800" dirty="0" err="1">
                <a:latin typeface="TT Commons Light" panose="02000506030000020003" pitchFamily="50" charset="0"/>
              </a:rPr>
              <a:t>Mibelle </a:t>
            </a:r>
            <a:r>
              <a:rPr lang="es-ES" sz="800" dirty="0">
                <a:latin typeface="TT Commons Light" panose="02000506030000020003" pitchFamily="50" charset="0"/>
              </a:rPr>
              <a:t>AG </a:t>
            </a:r>
            <a:r>
              <a:rPr lang="es-ES" sz="800" dirty="0" err="1">
                <a:latin typeface="TT Commons Light" panose="02000506030000020003" pitchFamily="50" charset="0"/>
              </a:rPr>
              <a:t>Biochemistry</a:t>
            </a:r>
            <a:r>
              <a:rPr lang="es-ES" sz="800" dirty="0">
                <a:latin typeface="TT Commons Light" panose="02000506030000020003" pitchFamily="50" charset="0"/>
              </a:rPr>
              <a:t>. Lipobelle™ </a:t>
            </a:r>
            <a:r>
              <a:rPr lang="es-ES" sz="800" dirty="0" err="1">
                <a:latin typeface="TT Commons Light" panose="02000506030000020003" pitchFamily="50" charset="0"/>
              </a:rPr>
              <a:t>Soyaglycone</a:t>
            </a:r>
            <a:r>
              <a:rPr lang="es-ES" sz="800" dirty="0">
                <a:latin typeface="TT Commons Light" panose="02000506030000020003" pitchFamily="50" charset="0"/>
              </a:rPr>
              <a:t>: </a:t>
            </a:r>
            <a:r>
              <a:rPr lang="es-ES" sz="800" dirty="0" err="1">
                <a:latin typeface="TT Commons Light" panose="02000506030000020003" pitchFamily="50" charset="0"/>
              </a:rPr>
              <a:t>Technical Documentation</a:t>
            </a:r>
            <a:r>
              <a:rPr lang="es-ES" sz="800" dirty="0">
                <a:latin typeface="TT Commons Light" panose="02000506030000020003" pitchFamily="50" charset="0"/>
              </a:rPr>
              <a:t>. </a:t>
            </a:r>
            <a:r>
              <a:rPr lang="es-ES" sz="800" dirty="0" err="1">
                <a:latin typeface="TT Commons Light" panose="02000506030000020003" pitchFamily="50" charset="0"/>
              </a:rPr>
              <a:t>Buchs</a:t>
            </a:r>
            <a:r>
              <a:rPr lang="es-ES" sz="800" dirty="0">
                <a:latin typeface="TT Commons Light" panose="02000506030000020003" pitchFamily="50" charset="0"/>
              </a:rPr>
              <a:t>, </a:t>
            </a:r>
            <a:r>
              <a:rPr lang="es-ES" sz="800" dirty="0" err="1">
                <a:latin typeface="TT Commons Light" panose="02000506030000020003" pitchFamily="50" charset="0"/>
              </a:rPr>
              <a:t>Switzerland</a:t>
            </a:r>
            <a:r>
              <a:rPr lang="es-ES" sz="800" dirty="0">
                <a:latin typeface="TT Commons Light" panose="02000506030000020003" pitchFamily="50" charset="0"/>
              </a:rPr>
              <a:t>: </a:t>
            </a:r>
            <a:r>
              <a:rPr lang="es-ES" sz="800" dirty="0" err="1">
                <a:latin typeface="TT Commons Light" panose="02000506030000020003" pitchFamily="50" charset="0"/>
              </a:rPr>
              <a:t>Mibelle Biochemistry</a:t>
            </a:r>
            <a:r>
              <a:rPr lang="es-ES" sz="800" dirty="0">
                <a:latin typeface="TT Commons Light" panose="02000506030000020003" pitchFamily="50" charset="0"/>
              </a:rPr>
              <a:t>; data </a:t>
            </a:r>
            <a:r>
              <a:rPr lang="es-ES" sz="800" dirty="0" err="1">
                <a:latin typeface="TT Commons Light" panose="02000506030000020003" pitchFamily="50" charset="0"/>
              </a:rPr>
              <a:t>on </a:t>
            </a:r>
            <a:r>
              <a:rPr lang="es-ES" sz="800" dirty="0">
                <a:latin typeface="TT Commons Light" panose="02000506030000020003" pitchFamily="50" charset="0"/>
              </a:rPr>
              <a:t>file.</a:t>
            </a:r>
          </a:p>
          <a:p>
            <a:pPr algn="ctr"/>
            <a:endParaRPr lang="es-ES" sz="1600" dirty="0">
              <a:solidFill>
                <a:srgbClr val="1F2937"/>
              </a:solidFill>
              <a:latin typeface="TT Commons Light" panose="02000506030000020003" pitchFamily="50" charset="0"/>
            </a:endParaRPr>
          </a:p>
        </p:txBody>
      </p:sp>
    </p:spTree>
    <p:extLst>
      <p:ext uri="{BB962C8B-B14F-4D97-AF65-F5344CB8AC3E}">
        <p14:creationId xmlns:p14="http://schemas.microsoft.com/office/powerpoint/2010/main" val="307503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98500" y="1183612"/>
            <a:ext cx="8115300" cy="3968348"/>
          </a:xfrm>
          <a:prstGeom prst="rect">
            <a:avLst/>
          </a:prstGeom>
        </p:spPr>
        <p:txBody>
          <a:bodyPr vert="horz" wrap="square" lIns="0" tIns="6812" rIns="0" bIns="0" rtlCol="0">
            <a:spAutoFit/>
          </a:bodyPr>
          <a:lstStyle/>
          <a:p>
            <a:pPr>
              <a:lnSpc>
                <a:spcPct val="115000"/>
              </a:lnSpc>
              <a:spcBef>
                <a:spcPts val="1000"/>
              </a:spcBef>
              <a:spcAft>
                <a:spcPts val="600"/>
              </a:spcAft>
            </a:pPr>
            <a:r>
              <a:rPr lang="es-ES" sz="1600" b="1" i="1" dirty="0">
                <a:solidFill>
                  <a:srgbClr val="065F46"/>
                </a:solidFill>
                <a:effectLst/>
                <a:latin typeface="TT Commons Light" panose="02000506030000020003" pitchFamily="50" charset="0"/>
                <a:ea typeface="MS Gothic" panose="020B0609070205080204" pitchFamily="49" charset="-128"/>
                <a:cs typeface="Times New Roman" panose="02020603050405020304" pitchFamily="18" charset="0"/>
              </a:rPr>
              <a:t>New Generation Hyaluronic Acid: </a:t>
            </a:r>
            <a:r>
              <a:rPr lang="es-ES" sz="1600" b="1" dirty="0">
                <a:solidFill>
                  <a:srgbClr val="065F46"/>
                </a:solidFill>
                <a:latin typeface="TT Commons Light" panose="02000506030000020003" pitchFamily="50" charset="0"/>
              </a:rPr>
              <a:t>Deep Hydration </a:t>
            </a:r>
            <a:r>
              <a:rPr lang="es-ES" sz="1600" dirty="0">
                <a:solidFill>
                  <a:srgbClr val="1F2937"/>
                </a:solidFill>
                <a:effectLst/>
                <a:latin typeface="TT Commons Light" panose="02000506030000020003" pitchFamily="50" charset="0"/>
                <a:ea typeface="Times New Roman" panose="02020603050405020304" pitchFamily="18" charset="0"/>
              </a:rPr>
              <a:t>- Advanced derivative that penetrates better and maintains hydration for longer.</a:t>
            </a:r>
            <a:endParaRPr lang="es-ES" sz="1600" dirty="0">
              <a:effectLst/>
              <a:latin typeface="TT Commons Light" panose="02000506030000020003" pitchFamily="50" charset="0"/>
              <a:ea typeface="Times New Roman" panose="02020603050405020304" pitchFamily="18" charset="0"/>
            </a:endParaRPr>
          </a:p>
          <a:p>
            <a:pPr>
              <a:lnSpc>
                <a:spcPct val="115000"/>
              </a:lnSpc>
              <a:spcBef>
                <a:spcPts val="1000"/>
              </a:spcBef>
              <a:spcAft>
                <a:spcPts val="600"/>
              </a:spcAft>
            </a:pPr>
            <a:r>
              <a:rPr lang="es-ES" sz="1600" b="1" i="1" dirty="0">
                <a:solidFill>
                  <a:srgbClr val="065F46"/>
                </a:solidFill>
                <a:effectLst/>
                <a:latin typeface="TT Commons Light" panose="02000506030000020003" pitchFamily="50" charset="0"/>
                <a:ea typeface="MS Gothic" panose="020B0609070205080204" pitchFamily="49" charset="-128"/>
                <a:cs typeface="Times New Roman" panose="02020603050405020304" pitchFamily="18" charset="0"/>
              </a:rPr>
              <a:t>Vitamin E: </a:t>
            </a:r>
            <a:r>
              <a:rPr lang="es-ES" sz="1600" dirty="0">
                <a:solidFill>
                  <a:srgbClr val="1F2937"/>
                </a:solidFill>
                <a:effectLst/>
                <a:latin typeface="TT Commons Light" panose="02000506030000020003" pitchFamily="50" charset="0"/>
                <a:ea typeface="Times New Roman" panose="02020603050405020304" pitchFamily="18" charset="0"/>
              </a:rPr>
              <a:t>Powerful antioxidant that protects cell membranes. </a:t>
            </a:r>
            <a:r>
              <a:rPr lang="es-ES" sz="1600" b="1" dirty="0">
                <a:solidFill>
                  <a:srgbClr val="065F46"/>
                </a:solidFill>
                <a:effectLst/>
                <a:latin typeface="TT Commons Light" panose="02000506030000020003" pitchFamily="50" charset="0"/>
                <a:ea typeface="Times New Roman" panose="02020603050405020304" pitchFamily="18" charset="0"/>
              </a:rPr>
              <a:t>Synergy with green tea.</a:t>
            </a:r>
            <a:endParaRPr lang="es-ES" sz="1600" dirty="0">
              <a:effectLst/>
              <a:latin typeface="TT Commons Light" panose="02000506030000020003" pitchFamily="50" charset="0"/>
              <a:ea typeface="Times New Roman" panose="02020603050405020304" pitchFamily="18" charset="0"/>
            </a:endParaRPr>
          </a:p>
          <a:p>
            <a:pPr>
              <a:lnSpc>
                <a:spcPct val="115000"/>
              </a:lnSpc>
              <a:spcBef>
                <a:spcPts val="1000"/>
              </a:spcBef>
              <a:spcAft>
                <a:spcPts val="600"/>
              </a:spcAft>
            </a:pPr>
            <a:r>
              <a:rPr lang="es-ES" sz="1600" b="1" i="1" dirty="0" err="1">
                <a:solidFill>
                  <a:srgbClr val="065F46"/>
                </a:solidFill>
                <a:effectLst/>
                <a:latin typeface="TT Commons Light" panose="02000506030000020003" pitchFamily="50" charset="0"/>
                <a:ea typeface="MS Gothic" panose="020B0609070205080204" pitchFamily="49" charset="-128"/>
                <a:cs typeface="Times New Roman" panose="02020603050405020304" pitchFamily="18" charset="0"/>
              </a:rPr>
              <a:t>Sodium </a:t>
            </a:r>
            <a:r>
              <a:rPr lang="es-ES" sz="1600" b="1" i="1" dirty="0">
                <a:solidFill>
                  <a:srgbClr val="065F46"/>
                </a:solidFill>
                <a:effectLst/>
                <a:latin typeface="TT Commons Light" panose="02000506030000020003" pitchFamily="50" charset="0"/>
                <a:ea typeface="MS Gothic" panose="020B0609070205080204" pitchFamily="49" charset="-128"/>
                <a:cs typeface="Times New Roman" panose="02020603050405020304" pitchFamily="18" charset="0"/>
              </a:rPr>
              <a:t>PCA: </a:t>
            </a:r>
            <a:r>
              <a:rPr lang="es-ES" sz="1600" dirty="0">
                <a:solidFill>
                  <a:srgbClr val="1F2937"/>
                </a:solidFill>
                <a:effectLst/>
                <a:latin typeface="TT Commons Light" panose="02000506030000020003" pitchFamily="50" charset="0"/>
                <a:ea typeface="Times New Roman" panose="02020603050405020304" pitchFamily="18" charset="0"/>
              </a:rPr>
              <a:t>Natural moisturising factor that retains water in the skin. </a:t>
            </a:r>
            <a:r>
              <a:rPr lang="es-ES" sz="1600" b="1" dirty="0">
                <a:solidFill>
                  <a:srgbClr val="065F46"/>
                </a:solidFill>
                <a:effectLst/>
                <a:latin typeface="TT Commons Light" panose="02000506030000020003" pitchFamily="50" charset="0"/>
                <a:ea typeface="Times New Roman" panose="02020603050405020304" pitchFamily="18" charset="0"/>
              </a:rPr>
              <a:t>Intelligent hydration.</a:t>
            </a:r>
            <a:endParaRPr lang="es-ES" sz="1600" dirty="0">
              <a:effectLst/>
              <a:latin typeface="TT Commons Light" panose="02000506030000020003" pitchFamily="50" charset="0"/>
              <a:ea typeface="Times New Roman" panose="02020603050405020304" pitchFamily="18" charset="0"/>
            </a:endParaRPr>
          </a:p>
          <a:p>
            <a:pPr>
              <a:lnSpc>
                <a:spcPct val="115000"/>
              </a:lnSpc>
              <a:spcBef>
                <a:spcPts val="1000"/>
              </a:spcBef>
              <a:spcAft>
                <a:spcPts val="600"/>
              </a:spcAft>
            </a:pPr>
            <a:r>
              <a:rPr lang="es-ES" sz="1600" b="1" i="1" dirty="0">
                <a:solidFill>
                  <a:srgbClr val="065F46"/>
                </a:solidFill>
                <a:effectLst/>
                <a:latin typeface="TT Commons Light" panose="02000506030000020003" pitchFamily="50" charset="0"/>
                <a:ea typeface="MS Gothic" panose="020B0609070205080204" pitchFamily="49" charset="-128"/>
                <a:cs typeface="Times New Roman" panose="02020603050405020304" pitchFamily="18" charset="0"/>
              </a:rPr>
              <a:t>Lactic Acid: </a:t>
            </a:r>
            <a:r>
              <a:rPr lang="es-ES" sz="1600" dirty="0">
                <a:solidFill>
                  <a:srgbClr val="1F2937"/>
                </a:solidFill>
                <a:effectLst/>
                <a:latin typeface="TT Commons Light" panose="02000506030000020003" pitchFamily="50" charset="0"/>
                <a:ea typeface="Times New Roman" panose="02020603050405020304" pitchFamily="18" charset="0"/>
              </a:rPr>
              <a:t>Gentle exfoliation that renews and improves texture. </a:t>
            </a:r>
            <a:r>
              <a:rPr lang="es-ES" sz="1600" b="1" dirty="0">
                <a:solidFill>
                  <a:srgbClr val="065F46"/>
                </a:solidFill>
                <a:effectLst/>
                <a:latin typeface="TT Commons Light" panose="02000506030000020003" pitchFamily="50" charset="0"/>
                <a:ea typeface="Times New Roman" panose="02020603050405020304" pitchFamily="18" charset="0"/>
              </a:rPr>
              <a:t>Smoother, more luminous skin.</a:t>
            </a:r>
            <a:endParaRPr lang="es-ES" sz="1600" dirty="0">
              <a:effectLst/>
              <a:latin typeface="TT Commons Light" panose="02000506030000020003" pitchFamily="50" charset="0"/>
              <a:ea typeface="Times New Roman" panose="02020603050405020304" pitchFamily="18" charset="0"/>
            </a:endParaRPr>
          </a:p>
          <a:p>
            <a:pPr>
              <a:lnSpc>
                <a:spcPct val="115000"/>
              </a:lnSpc>
              <a:spcBef>
                <a:spcPts val="1000"/>
              </a:spcBef>
              <a:spcAft>
                <a:spcPts val="600"/>
              </a:spcAft>
            </a:pPr>
            <a:r>
              <a:rPr lang="es-ES" sz="1600" b="1" i="1" dirty="0" err="1">
                <a:solidFill>
                  <a:srgbClr val="065F46"/>
                </a:solidFill>
                <a:effectLst/>
                <a:latin typeface="TT Commons Light" panose="02000506030000020003" pitchFamily="50" charset="0"/>
                <a:ea typeface="MS Gothic" panose="020B0609070205080204" pitchFamily="49" charset="-128"/>
                <a:cs typeface="Times New Roman" panose="02020603050405020304" pitchFamily="18" charset="0"/>
              </a:rPr>
              <a:t>Menthyl</a:t>
            </a:r>
            <a:r>
              <a:rPr lang="es-ES" sz="1600" b="1" i="1" dirty="0">
                <a:solidFill>
                  <a:srgbClr val="065F46"/>
                </a:solidFill>
                <a:effectLst/>
                <a:latin typeface="TT Commons Light" panose="02000506030000020003" pitchFamily="50" charset="0"/>
                <a:ea typeface="MS Gothic" panose="020B0609070205080204" pitchFamily="49" charset="-128"/>
                <a:cs typeface="Times New Roman" panose="02020603050405020304" pitchFamily="18" charset="0"/>
              </a:rPr>
              <a:t> Lactate: </a:t>
            </a:r>
            <a:r>
              <a:rPr lang="es-ES" sz="1600" dirty="0">
                <a:solidFill>
                  <a:srgbClr val="1F2937"/>
                </a:solidFill>
                <a:effectLst/>
                <a:latin typeface="TT Commons Light" panose="02000506030000020003" pitchFamily="50" charset="0"/>
                <a:ea typeface="Times New Roman" panose="02020603050405020304" pitchFamily="18" charset="0"/>
              </a:rPr>
              <a:t>Immediate refreshing sensation. </a:t>
            </a:r>
            <a:r>
              <a:rPr lang="es-ES" sz="1600" b="1" dirty="0">
                <a:solidFill>
                  <a:srgbClr val="065F46"/>
                </a:solidFill>
                <a:effectLst/>
                <a:latin typeface="TT Commons Light" panose="02000506030000020003" pitchFamily="50" charset="0"/>
                <a:ea typeface="Times New Roman" panose="02020603050405020304" pitchFamily="18" charset="0"/>
              </a:rPr>
              <a:t>Unique sensory experience.</a:t>
            </a:r>
            <a:endParaRPr lang="es-ES" sz="1600" dirty="0">
              <a:effectLst/>
              <a:latin typeface="TT Commons Light" panose="02000506030000020003" pitchFamily="50" charset="0"/>
              <a:ea typeface="Times New Roman" panose="02020603050405020304" pitchFamily="18" charset="0"/>
            </a:endParaRPr>
          </a:p>
          <a:p>
            <a:pPr>
              <a:lnSpc>
                <a:spcPct val="115000"/>
              </a:lnSpc>
              <a:spcBef>
                <a:spcPts val="1000"/>
              </a:spcBef>
              <a:spcAft>
                <a:spcPts val="600"/>
              </a:spcAft>
            </a:pPr>
            <a:r>
              <a:rPr lang="es-ES" sz="1600" b="1" i="1" dirty="0">
                <a:solidFill>
                  <a:srgbClr val="065F46"/>
                </a:solidFill>
                <a:effectLst/>
                <a:latin typeface="TT Commons Light" panose="02000506030000020003" pitchFamily="50" charset="0"/>
                <a:ea typeface="MS Gothic" panose="020B0609070205080204" pitchFamily="49" charset="-128"/>
                <a:cs typeface="Times New Roman" panose="02020603050405020304" pitchFamily="18" charset="0"/>
              </a:rPr>
              <a:t>Jojoba Esters: </a:t>
            </a:r>
            <a:r>
              <a:rPr lang="es-ES" sz="1600" dirty="0" err="1">
                <a:solidFill>
                  <a:srgbClr val="1F2937"/>
                </a:solidFill>
                <a:effectLst/>
                <a:latin typeface="TT Commons Light" panose="02000506030000020003" pitchFamily="50" charset="0"/>
                <a:ea typeface="Times New Roman" panose="02020603050405020304" pitchFamily="18" charset="0"/>
              </a:rPr>
              <a:t>Biomimetic</a:t>
            </a:r>
            <a:r>
              <a:rPr lang="es-ES" sz="1600" dirty="0">
                <a:solidFill>
                  <a:srgbClr val="1F2937"/>
                </a:solidFill>
                <a:effectLst/>
                <a:latin typeface="TT Commons Light" panose="02000506030000020003" pitchFamily="50" charset="0"/>
                <a:ea typeface="Times New Roman" panose="02020603050405020304" pitchFamily="18" charset="0"/>
              </a:rPr>
              <a:t> hydration and </a:t>
            </a:r>
            <a:r>
              <a:rPr lang="es-ES" sz="1600" dirty="0" err="1">
                <a:solidFill>
                  <a:srgbClr val="1F2937"/>
                </a:solidFill>
                <a:effectLst/>
                <a:latin typeface="TT Commons Light" panose="02000506030000020003" pitchFamily="50" charset="0"/>
                <a:ea typeface="Times New Roman" panose="02020603050405020304" pitchFamily="18" charset="0"/>
              </a:rPr>
              <a:t>anti-pollution</a:t>
            </a:r>
            <a:r>
              <a:rPr lang="es-ES" sz="1600" dirty="0">
                <a:solidFill>
                  <a:srgbClr val="1F2937"/>
                </a:solidFill>
                <a:effectLst/>
                <a:latin typeface="TT Commons Light" panose="02000506030000020003" pitchFamily="50" charset="0"/>
                <a:ea typeface="Times New Roman" panose="02020603050405020304" pitchFamily="18" charset="0"/>
              </a:rPr>
              <a:t> protection. </a:t>
            </a:r>
            <a:r>
              <a:rPr lang="es-ES" sz="1600" b="1" dirty="0">
                <a:solidFill>
                  <a:srgbClr val="065F46"/>
                </a:solidFill>
                <a:effectLst/>
                <a:latin typeface="TT Commons Light" panose="02000506030000020003" pitchFamily="50" charset="0"/>
                <a:ea typeface="Times New Roman" panose="02020603050405020304" pitchFamily="18" charset="0"/>
              </a:rPr>
              <a:t>Barrier reinforcement.</a:t>
            </a:r>
            <a:endParaRPr lang="es-ES" sz="1600" dirty="0">
              <a:effectLst/>
              <a:latin typeface="TT Commons Light" panose="02000506030000020003" pitchFamily="50" charset="0"/>
              <a:ea typeface="Times New Roman" panose="02020603050405020304" pitchFamily="18" charset="0"/>
            </a:endParaRPr>
          </a:p>
          <a:p>
            <a:pPr>
              <a:lnSpc>
                <a:spcPct val="115000"/>
              </a:lnSpc>
              <a:spcBef>
                <a:spcPts val="1000"/>
              </a:spcBef>
              <a:spcAft>
                <a:spcPts val="600"/>
              </a:spcAft>
            </a:pPr>
            <a:r>
              <a:rPr lang="es-ES" sz="1600" b="1" i="1" dirty="0" err="1">
                <a:solidFill>
                  <a:srgbClr val="065F46"/>
                </a:solidFill>
                <a:effectLst/>
                <a:latin typeface="TT Commons Light" panose="02000506030000020003" pitchFamily="50" charset="0"/>
                <a:ea typeface="MS Gothic" panose="020B0609070205080204" pitchFamily="49" charset="-128"/>
                <a:cs typeface="Times New Roman" panose="02020603050405020304" pitchFamily="18" charset="0"/>
              </a:rPr>
              <a:t>Kaolin </a:t>
            </a:r>
            <a:r>
              <a:rPr lang="es-ES" sz="1600" b="1" i="1" dirty="0">
                <a:solidFill>
                  <a:srgbClr val="065F46"/>
                </a:solidFill>
                <a:effectLst/>
                <a:latin typeface="TT Commons Light" panose="02000506030000020003" pitchFamily="50" charset="0"/>
                <a:ea typeface="MS Gothic" panose="020B0609070205080204" pitchFamily="49" charset="-128"/>
                <a:cs typeface="Times New Roman" panose="02020603050405020304" pitchFamily="18" charset="0"/>
              </a:rPr>
              <a:t>(Clay): </a:t>
            </a:r>
            <a:r>
              <a:rPr lang="es-ES" sz="1600" b="1" dirty="0" err="1">
                <a:solidFill>
                  <a:srgbClr val="065F46"/>
                </a:solidFill>
                <a:latin typeface="TT Commons Light" panose="02000506030000020003" pitchFamily="50" charset="0"/>
              </a:rPr>
              <a:t>Mattifying</a:t>
            </a:r>
            <a:r>
              <a:rPr lang="es-ES" sz="1600" b="1" dirty="0">
                <a:solidFill>
                  <a:srgbClr val="065F46"/>
                </a:solidFill>
                <a:latin typeface="TT Commons Light" panose="02000506030000020003" pitchFamily="50" charset="0"/>
              </a:rPr>
              <a:t> effect </a:t>
            </a:r>
            <a:r>
              <a:rPr lang="es-ES" sz="1600" dirty="0">
                <a:solidFill>
                  <a:srgbClr val="1F2937"/>
                </a:solidFill>
                <a:effectLst/>
                <a:latin typeface="TT Commons Light" panose="02000506030000020003" pitchFamily="50" charset="0"/>
                <a:ea typeface="Times New Roman" panose="02020603050405020304" pitchFamily="18" charset="0"/>
              </a:rPr>
              <a:t>- Regulates excess sebum without drying, ideal for the T-zone.</a:t>
            </a:r>
            <a:endParaRPr lang="es-ES" sz="1600" dirty="0">
              <a:effectLst/>
              <a:latin typeface="TT Commons Light" panose="02000506030000020003" pitchFamily="50" charset="0"/>
              <a:ea typeface="Times New Roman" panose="02020603050405020304" pitchFamily="18" charset="0"/>
            </a:endParaRPr>
          </a:p>
          <a:p>
            <a:pPr>
              <a:lnSpc>
                <a:spcPct val="115000"/>
              </a:lnSpc>
              <a:spcBef>
                <a:spcPts val="1000"/>
              </a:spcBef>
              <a:spcAft>
                <a:spcPts val="600"/>
              </a:spcAft>
            </a:pPr>
            <a:r>
              <a:rPr lang="es-ES" sz="1600" b="1" i="1" dirty="0">
                <a:solidFill>
                  <a:srgbClr val="065F46"/>
                </a:solidFill>
                <a:effectLst/>
                <a:latin typeface="TT Commons Light" panose="02000506030000020003" pitchFamily="50" charset="0"/>
                <a:ea typeface="MS Gothic" panose="020B0609070205080204" pitchFamily="49" charset="-128"/>
                <a:cs typeface="Times New Roman" panose="02020603050405020304" pitchFamily="18" charset="0"/>
              </a:rPr>
              <a:t>Soy Protein: </a:t>
            </a:r>
            <a:r>
              <a:rPr lang="es-ES" sz="1600" dirty="0">
                <a:solidFill>
                  <a:srgbClr val="1F2937"/>
                </a:solidFill>
                <a:effectLst/>
                <a:latin typeface="TT Commons Light" panose="02000506030000020003" pitchFamily="50" charset="0"/>
                <a:ea typeface="Times New Roman" panose="02020603050405020304" pitchFamily="18" charset="0"/>
              </a:rPr>
              <a:t>Improves elasticity and firmness, natural tightening effect.</a:t>
            </a:r>
            <a:endParaRPr lang="es-ES" sz="1800" dirty="0">
              <a:effectLst/>
              <a:latin typeface="TT Commons Light" panose="02000506030000020003" pitchFamily="50" charset="0"/>
              <a:ea typeface="Calibri" panose="020F0502020204030204" pitchFamily="34" charset="0"/>
              <a:cs typeface="Times New Roman" panose="02020603050405020304" pitchFamily="18" charset="0"/>
            </a:endParaRPr>
          </a:p>
        </p:txBody>
      </p:sp>
      <p:sp>
        <p:nvSpPr>
          <p:cNvPr id="8" name="Título 7"/>
          <p:cNvSpPr>
            <a:spLocks noGrp="1"/>
          </p:cNvSpPr>
          <p:nvPr>
            <p:ph type="title"/>
          </p:nvPr>
        </p:nvSpPr>
        <p:spPr>
          <a:xfrm>
            <a:off x="698500" y="445036"/>
            <a:ext cx="6362700" cy="332399"/>
          </a:xfrm>
        </p:spPr>
        <p:txBody>
          <a:bodyPr/>
          <a:lstStyle/>
          <a:p>
            <a:r>
              <a:rPr lang="es-ES" sz="2400" spc="300" dirty="0">
                <a:solidFill>
                  <a:srgbClr val="27A274"/>
                </a:solidFill>
                <a:latin typeface="Bebas Neue Regular" panose="00000500000000000000" pitchFamily="50" charset="0"/>
              </a:rPr>
              <a:t>COMPLEMENTARY SYNERGISTIC ACTIVE INGREDIENTS</a:t>
            </a:r>
          </a:p>
        </p:txBody>
      </p:sp>
    </p:spTree>
    <p:extLst>
      <p:ext uri="{BB962C8B-B14F-4D97-AF65-F5344CB8AC3E}">
        <p14:creationId xmlns:p14="http://schemas.microsoft.com/office/powerpoint/2010/main" val="493284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92" y="1333924"/>
            <a:ext cx="10817394" cy="4365742"/>
          </a:xfrm>
          <a:prstGeom prst="rect">
            <a:avLst/>
          </a:prstGeom>
        </p:spPr>
      </p:pic>
      <p:sp>
        <p:nvSpPr>
          <p:cNvPr id="9" name="CuadroTexto 8"/>
          <p:cNvSpPr txBox="1"/>
          <p:nvPr/>
        </p:nvSpPr>
        <p:spPr>
          <a:xfrm>
            <a:off x="3839779" y="2705100"/>
            <a:ext cx="2640659" cy="662874"/>
          </a:xfrm>
          <a:prstGeom prst="rect">
            <a:avLst/>
          </a:prstGeom>
          <a:noFill/>
        </p:spPr>
        <p:txBody>
          <a:bodyPr wrap="none" rtlCol="0">
            <a:spAutoFit/>
          </a:bodyPr>
          <a:lstStyle/>
          <a:p>
            <a:pPr algn="ctr" rtl="0">
              <a:lnSpc>
                <a:spcPct val="150000"/>
              </a:lnSpc>
            </a:pPr>
            <a:r>
              <a:rPr lang="es-ES" sz="2798" b="1" dirty="0">
                <a:latin typeface="Gotham Rounded Book"/>
                <a:cs typeface="Gotham Book" pitchFamily="50" charset="0"/>
              </a:rPr>
              <a:t>PRODUCTS</a:t>
            </a:r>
            <a:endParaRPr lang="es-ES" sz="2798" dirty="0">
              <a:latin typeface="Gotham Rounded Book"/>
              <a:cs typeface="Gotham Book" pitchFamily="50" charset="0"/>
            </a:endParaRPr>
          </a:p>
        </p:txBody>
      </p:sp>
    </p:spTree>
    <p:extLst>
      <p:ext uri="{BB962C8B-B14F-4D97-AF65-F5344CB8AC3E}">
        <p14:creationId xmlns:p14="http://schemas.microsoft.com/office/powerpoint/2010/main" val="465067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698500" y="445036"/>
            <a:ext cx="3738203" cy="332399"/>
          </a:xfrm>
        </p:spPr>
        <p:txBody>
          <a:bodyPr/>
          <a:lstStyle/>
          <a:p>
            <a:r>
              <a:rPr lang="es-ES" sz="2400" spc="300" dirty="0">
                <a:solidFill>
                  <a:srgbClr val="27A274"/>
                </a:solidFill>
                <a:latin typeface="Bebas Neue Regular" panose="00000500000000000000" pitchFamily="50" charset="0"/>
              </a:rPr>
              <a:t>GREEN TEA POSTBIOTIC SERUM</a:t>
            </a:r>
          </a:p>
        </p:txBody>
      </p:sp>
      <p:sp>
        <p:nvSpPr>
          <p:cNvPr id="9" name="CuadroTexto 8">
            <a:extLst>
              <a:ext uri="{FF2B5EF4-FFF2-40B4-BE49-F238E27FC236}">
                <a16:creationId xmlns:a16="http://schemas.microsoft.com/office/drawing/2014/main" id="{32A5CDA5-B2D3-4FDA-B5A7-5F089BF9F484}"/>
              </a:ext>
            </a:extLst>
          </p:cNvPr>
          <p:cNvSpPr txBox="1"/>
          <p:nvPr/>
        </p:nvSpPr>
        <p:spPr>
          <a:xfrm>
            <a:off x="1117600" y="4305300"/>
            <a:ext cx="8248534" cy="646331"/>
          </a:xfrm>
          <a:prstGeom prst="rect">
            <a:avLst/>
          </a:prstGeom>
          <a:noFill/>
        </p:spPr>
        <p:txBody>
          <a:bodyPr wrap="square">
            <a:spAutoFit/>
          </a:bodyPr>
          <a:lstStyle/>
          <a:p>
            <a:pPr algn="ctr"/>
            <a:r>
              <a:rPr lang="es-ES" b="0" i="0" dirty="0">
                <a:solidFill>
                  <a:srgbClr val="1B6F4F"/>
                </a:solidFill>
                <a:effectLst/>
                <a:latin typeface="TT Commons Light" panose="02000506030000020003" pitchFamily="50" charset="0"/>
              </a:rPr>
              <a:t>A complete </a:t>
            </a:r>
            <a:r>
              <a:rPr lang="es-ES" b="0" i="0" dirty="0" err="1">
                <a:solidFill>
                  <a:srgbClr val="1B6F4F"/>
                </a:solidFill>
                <a:effectLst/>
                <a:latin typeface="TT Commons Light" panose="02000506030000020003" pitchFamily="50" charset="0"/>
              </a:rPr>
              <a:t>serum </a:t>
            </a:r>
            <a:r>
              <a:rPr lang="es-ES" b="0" i="0" dirty="0">
                <a:solidFill>
                  <a:srgbClr val="1B6F4F"/>
                </a:solidFill>
                <a:effectLst/>
                <a:latin typeface="TT Commons Light" panose="02000506030000020003" pitchFamily="50" charset="0"/>
              </a:rPr>
              <a:t>that combines the best of nature (green tea) with scientific innovation (</a:t>
            </a:r>
            <a:r>
              <a:rPr lang="es-ES" b="0" i="0" dirty="0" err="1">
                <a:solidFill>
                  <a:srgbClr val="1B6F4F"/>
                </a:solidFill>
                <a:effectLst/>
                <a:latin typeface="TT Commons Light" panose="02000506030000020003" pitchFamily="50" charset="0"/>
              </a:rPr>
              <a:t>postbiotics</a:t>
            </a:r>
            <a:r>
              <a:rPr lang="es-ES" b="0" i="0" dirty="0">
                <a:solidFill>
                  <a:srgbClr val="1B6F4F"/>
                </a:solidFill>
                <a:effectLst/>
                <a:latin typeface="TT Commons Light" panose="02000506030000020003" pitchFamily="50" charset="0"/>
              </a:rPr>
              <a:t>) for radiant, protected and balanced skin.</a:t>
            </a:r>
          </a:p>
        </p:txBody>
      </p:sp>
      <p:pic>
        <p:nvPicPr>
          <p:cNvPr id="4" name="Imagen 3">
            <a:extLst>
              <a:ext uri="{FF2B5EF4-FFF2-40B4-BE49-F238E27FC236}">
                <a16:creationId xmlns:a16="http://schemas.microsoft.com/office/drawing/2014/main" id="{957476A5-5D23-409C-A09A-F58959FE00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3200" y="1143000"/>
            <a:ext cx="1776841" cy="3162300"/>
          </a:xfrm>
          <a:prstGeom prst="rect">
            <a:avLst/>
          </a:prstGeom>
        </p:spPr>
      </p:pic>
      <p:sp>
        <p:nvSpPr>
          <p:cNvPr id="7" name="CuadroTexto 6">
            <a:extLst>
              <a:ext uri="{FF2B5EF4-FFF2-40B4-BE49-F238E27FC236}">
                <a16:creationId xmlns:a16="http://schemas.microsoft.com/office/drawing/2014/main" id="{D9FB965B-AF6F-4DF9-8A2E-6FF6348847C2}"/>
              </a:ext>
            </a:extLst>
          </p:cNvPr>
          <p:cNvSpPr txBox="1"/>
          <p:nvPr/>
        </p:nvSpPr>
        <p:spPr>
          <a:xfrm>
            <a:off x="6451600" y="2493318"/>
            <a:ext cx="1968168" cy="461665"/>
          </a:xfrm>
          <a:prstGeom prst="rect">
            <a:avLst/>
          </a:prstGeom>
          <a:noFill/>
        </p:spPr>
        <p:txBody>
          <a:bodyPr wrap="none" rtlCol="0">
            <a:spAutoFit/>
          </a:bodyPr>
          <a:lstStyle/>
          <a:p>
            <a:r>
              <a:rPr lang="es-ES" sz="2400" kern="2000" spc="300" dirty="0">
                <a:solidFill>
                  <a:srgbClr val="27A274"/>
                </a:solidFill>
                <a:latin typeface="Bebas Neue Regular" panose="00000500000000000000" pitchFamily="50" charset="0"/>
                <a:ea typeface="+mj-ea"/>
              </a:rPr>
              <a:t>NOW AVAILABLE</a:t>
            </a:r>
          </a:p>
        </p:txBody>
      </p:sp>
    </p:spTree>
    <p:extLst>
      <p:ext uri="{BB962C8B-B14F-4D97-AF65-F5344CB8AC3E}">
        <p14:creationId xmlns:p14="http://schemas.microsoft.com/office/powerpoint/2010/main" val="2219640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98500" y="1183612"/>
            <a:ext cx="8115300" cy="374736"/>
          </a:xfrm>
          <a:prstGeom prst="rect">
            <a:avLst/>
          </a:prstGeom>
        </p:spPr>
        <p:txBody>
          <a:bodyPr vert="horz" wrap="square" lIns="0" tIns="6812" rIns="0" bIns="0" rtlCol="0">
            <a:spAutoFit/>
          </a:bodyPr>
          <a:lstStyle/>
          <a:p>
            <a:pPr>
              <a:lnSpc>
                <a:spcPct val="107000"/>
              </a:lnSpc>
              <a:spcAft>
                <a:spcPts val="800"/>
              </a:spcAft>
            </a:pPr>
            <a:r>
              <a:rPr lang="es-ES" sz="2400" b="0" i="0" dirty="0">
                <a:solidFill>
                  <a:srgbClr val="1B6F4F"/>
                </a:solidFill>
                <a:effectLst/>
                <a:latin typeface="TT Commons Light" panose="02000506030000020003" pitchFamily="50" charset="0"/>
              </a:rPr>
              <a:t>Deep Hydration + Radiance + Antioxidant Protection</a:t>
            </a:r>
            <a:endParaRPr lang="es-ES" sz="2400" dirty="0">
              <a:solidFill>
                <a:srgbClr val="1B6F4F"/>
              </a:solidFill>
              <a:effectLst/>
              <a:latin typeface="TT Commons Light" panose="02000506030000020003" pitchFamily="50" charset="0"/>
              <a:ea typeface="Times New Roman" panose="02020603050405020304" pitchFamily="18" charset="0"/>
              <a:cs typeface="Times New Roman" panose="02020603050405020304" pitchFamily="18" charset="0"/>
            </a:endParaRPr>
          </a:p>
        </p:txBody>
      </p:sp>
      <p:sp>
        <p:nvSpPr>
          <p:cNvPr id="8" name="Título 7"/>
          <p:cNvSpPr>
            <a:spLocks noGrp="1"/>
          </p:cNvSpPr>
          <p:nvPr>
            <p:ph type="title"/>
          </p:nvPr>
        </p:nvSpPr>
        <p:spPr>
          <a:xfrm>
            <a:off x="698500" y="445036"/>
            <a:ext cx="3738203" cy="332399"/>
          </a:xfrm>
        </p:spPr>
        <p:txBody>
          <a:bodyPr/>
          <a:lstStyle/>
          <a:p>
            <a:r>
              <a:rPr lang="es-ES" sz="2400" spc="300" dirty="0">
                <a:solidFill>
                  <a:srgbClr val="27A274"/>
                </a:solidFill>
                <a:latin typeface="Bebas Neue Regular" panose="00000500000000000000" pitchFamily="50" charset="0"/>
              </a:rPr>
              <a:t>GREEN TEA POSTBIOTIC SERUM</a:t>
            </a:r>
          </a:p>
        </p:txBody>
      </p:sp>
      <p:sp>
        <p:nvSpPr>
          <p:cNvPr id="6" name="Rectángulo: esquinas redondeadas 5">
            <a:extLst>
              <a:ext uri="{FF2B5EF4-FFF2-40B4-BE49-F238E27FC236}">
                <a16:creationId xmlns:a16="http://schemas.microsoft.com/office/drawing/2014/main" id="{40307ADC-FF29-4BC0-816E-457320A5B25F}"/>
              </a:ext>
            </a:extLst>
          </p:cNvPr>
          <p:cNvSpPr/>
          <p:nvPr/>
        </p:nvSpPr>
        <p:spPr>
          <a:xfrm>
            <a:off x="631882" y="1843916"/>
            <a:ext cx="8248535" cy="1445502"/>
          </a:xfrm>
          <a:prstGeom prst="roundRect">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ES" b="1" i="0" dirty="0">
                <a:solidFill>
                  <a:srgbClr val="059669"/>
                </a:solidFill>
                <a:effectLst/>
                <a:latin typeface="TT Commons Light" panose="02000506030000020003" pitchFamily="50" charset="0"/>
              </a:rPr>
              <a:t>Description</a:t>
            </a:r>
          </a:p>
          <a:p>
            <a:pPr algn="l"/>
            <a:r>
              <a:rPr lang="es-ES" b="0" i="0" dirty="0" err="1">
                <a:solidFill>
                  <a:srgbClr val="1F2937"/>
                </a:solidFill>
                <a:effectLst/>
                <a:latin typeface="TT Commons Light" panose="02000506030000020003" pitchFamily="50" charset="0"/>
              </a:rPr>
              <a:t>A </a:t>
            </a:r>
            <a:r>
              <a:rPr lang="es-ES" b="0" i="0" dirty="0">
                <a:solidFill>
                  <a:srgbClr val="1F2937"/>
                </a:solidFill>
                <a:effectLst/>
                <a:latin typeface="TT Commons Light" panose="02000506030000020003" pitchFamily="50" charset="0"/>
              </a:rPr>
              <a:t>concentrated </a:t>
            </a:r>
            <a:r>
              <a:rPr lang="es-ES" b="0" i="0" dirty="0" err="1">
                <a:solidFill>
                  <a:srgbClr val="1F2937"/>
                </a:solidFill>
                <a:effectLst/>
                <a:latin typeface="TT Commons Light" panose="02000506030000020003" pitchFamily="50" charset="0"/>
              </a:rPr>
              <a:t>serum </a:t>
            </a:r>
            <a:r>
              <a:rPr lang="es-ES" b="0" i="0" dirty="0">
                <a:solidFill>
                  <a:srgbClr val="1F2937"/>
                </a:solidFill>
                <a:effectLst/>
                <a:latin typeface="TT Commons Light" panose="02000506030000020003" pitchFamily="50" charset="0"/>
              </a:rPr>
              <a:t>with a light texture that combines the antioxidant power of green tea with advanced </a:t>
            </a:r>
            <a:r>
              <a:rPr lang="es-ES" b="0" i="0" dirty="0" err="1">
                <a:solidFill>
                  <a:srgbClr val="1F2937"/>
                </a:solidFill>
                <a:effectLst/>
                <a:latin typeface="TT Commons Light" panose="02000506030000020003" pitchFamily="50" charset="0"/>
              </a:rPr>
              <a:t>postbiotic</a:t>
            </a:r>
            <a:r>
              <a:rPr lang="es-ES" b="0" i="0" dirty="0">
                <a:solidFill>
                  <a:srgbClr val="1F2937"/>
                </a:solidFill>
                <a:effectLst/>
                <a:latin typeface="TT Commons Light" panose="02000506030000020003" pitchFamily="50" charset="0"/>
              </a:rPr>
              <a:t> technology. It intensely hydrates, evens out skin tone and protects the skin from oxidative stress while strengthening its natural microbiome.</a:t>
            </a:r>
          </a:p>
        </p:txBody>
      </p:sp>
      <p:sp>
        <p:nvSpPr>
          <p:cNvPr id="9" name="CuadroTexto 8">
            <a:extLst>
              <a:ext uri="{FF2B5EF4-FFF2-40B4-BE49-F238E27FC236}">
                <a16:creationId xmlns:a16="http://schemas.microsoft.com/office/drawing/2014/main" id="{32A5CDA5-B2D3-4FDA-B5A7-5F089BF9F484}"/>
              </a:ext>
            </a:extLst>
          </p:cNvPr>
          <p:cNvSpPr txBox="1"/>
          <p:nvPr/>
        </p:nvSpPr>
        <p:spPr>
          <a:xfrm>
            <a:off x="607867" y="3467100"/>
            <a:ext cx="8248534" cy="1569660"/>
          </a:xfrm>
          <a:prstGeom prst="rect">
            <a:avLst/>
          </a:prstGeom>
          <a:noFill/>
        </p:spPr>
        <p:txBody>
          <a:bodyPr wrap="square">
            <a:spAutoFit/>
          </a:bodyPr>
          <a:lstStyle/>
          <a:p>
            <a:pPr marL="285750" indent="-285750" algn="l">
              <a:buFont typeface="Wingdings" panose="05000000000000000000" pitchFamily="2" charset="2"/>
              <a:buChar char="ü"/>
            </a:pPr>
            <a:r>
              <a:rPr lang="es-ES" sz="1600" b="1" i="0" dirty="0">
                <a:solidFill>
                  <a:srgbClr val="065F46"/>
                </a:solidFill>
                <a:effectLst/>
                <a:latin typeface="TT Commons Light" panose="02000506030000020003" pitchFamily="50" charset="0"/>
              </a:rPr>
              <a:t>Green Tea Extract: Key Antioxidant </a:t>
            </a:r>
            <a:r>
              <a:rPr lang="es-ES" sz="1600" b="0" i="0" dirty="0">
                <a:solidFill>
                  <a:srgbClr val="1F2937"/>
                </a:solidFill>
                <a:effectLst/>
                <a:latin typeface="TT Commons Light" panose="02000506030000020003" pitchFamily="50" charset="0"/>
              </a:rPr>
              <a:t>- Polyphenols and catechins neutralise free radicals, protect against premature ageing and provide natural radiance.</a:t>
            </a:r>
          </a:p>
          <a:p>
            <a:pPr marL="285750" indent="-285750" algn="l">
              <a:buFont typeface="Wingdings" panose="05000000000000000000" pitchFamily="2" charset="2"/>
              <a:buChar char="ü"/>
            </a:pPr>
            <a:r>
              <a:rPr lang="es-ES" sz="1600" b="1" i="0" dirty="0" err="1">
                <a:solidFill>
                  <a:srgbClr val="065F46"/>
                </a:solidFill>
                <a:effectLst/>
                <a:latin typeface="TT Commons Light" panose="02000506030000020003" pitchFamily="50" charset="0"/>
              </a:rPr>
              <a:t>Postbiotics </a:t>
            </a:r>
            <a:r>
              <a:rPr lang="es-ES" sz="1600" b="1" i="0" dirty="0">
                <a:solidFill>
                  <a:srgbClr val="065F46"/>
                </a:solidFill>
                <a:effectLst/>
                <a:latin typeface="TT Commons Light" panose="02000506030000020003" pitchFamily="50" charset="0"/>
              </a:rPr>
              <a:t>(</a:t>
            </a:r>
            <a:r>
              <a:rPr lang="es-ES" sz="1600" b="1" i="0" dirty="0" err="1">
                <a:solidFill>
                  <a:srgbClr val="065F46"/>
                </a:solidFill>
                <a:effectLst/>
                <a:latin typeface="TT Commons Light" panose="02000506030000020003" pitchFamily="50" charset="0"/>
              </a:rPr>
              <a:t>Lactococcus Ferment Lysate</a:t>
            </a:r>
            <a:r>
              <a:rPr lang="es-ES" sz="1600" b="1" i="0" dirty="0">
                <a:solidFill>
                  <a:srgbClr val="065F46"/>
                </a:solidFill>
                <a:effectLst/>
                <a:latin typeface="TT Commons Light" panose="02000506030000020003" pitchFamily="50" charset="0"/>
              </a:rPr>
              <a:t>): Microbiome Balance </a:t>
            </a:r>
            <a:r>
              <a:rPr lang="es-ES" sz="1600" b="0" i="0" dirty="0">
                <a:solidFill>
                  <a:srgbClr val="1F2937"/>
                </a:solidFill>
                <a:effectLst/>
                <a:latin typeface="TT Commons Light" panose="02000506030000020003" pitchFamily="50" charset="0"/>
              </a:rPr>
              <a:t>- Strengthens the skin barrier, stimulates cell renewal and improves the skin's defence capacity.</a:t>
            </a:r>
          </a:p>
          <a:p>
            <a:pPr marL="285750" indent="-285750" algn="l">
              <a:buFont typeface="Wingdings" panose="05000000000000000000" pitchFamily="2" charset="2"/>
              <a:buChar char="ü"/>
            </a:pPr>
            <a:r>
              <a:rPr lang="es-ES" sz="1600" b="1" i="0" dirty="0" err="1">
                <a:solidFill>
                  <a:srgbClr val="065F46"/>
                </a:solidFill>
                <a:effectLst/>
                <a:latin typeface="TT Commons Light" panose="02000506030000020003" pitchFamily="50" charset="0"/>
              </a:rPr>
              <a:t>Niacinamide </a:t>
            </a:r>
            <a:r>
              <a:rPr lang="es-ES" sz="1600" b="1" i="0" dirty="0">
                <a:solidFill>
                  <a:srgbClr val="065F46"/>
                </a:solidFill>
                <a:effectLst/>
                <a:latin typeface="TT Commons Light" panose="02000506030000020003" pitchFamily="50" charset="0"/>
              </a:rPr>
              <a:t>(Vitamin B3): </a:t>
            </a:r>
            <a:r>
              <a:rPr lang="es-ES" sz="1600" b="1" i="0" dirty="0" err="1">
                <a:solidFill>
                  <a:srgbClr val="065F46"/>
                </a:solidFill>
                <a:effectLst/>
                <a:latin typeface="TT Commons Light" panose="02000506030000020003" pitchFamily="50" charset="0"/>
              </a:rPr>
              <a:t>Multi-action </a:t>
            </a:r>
            <a:r>
              <a:rPr lang="es-ES" sz="1600" b="0" i="0" dirty="0">
                <a:solidFill>
                  <a:srgbClr val="1F2937"/>
                </a:solidFill>
                <a:effectLst/>
                <a:latin typeface="TT Commons Light" panose="02000506030000020003" pitchFamily="50" charset="0"/>
              </a:rPr>
              <a:t>- Evens out skin tone, reduces dark spots, strengthens the barrier, controls shine and improves texture.</a:t>
            </a:r>
          </a:p>
        </p:txBody>
      </p:sp>
    </p:spTree>
    <p:extLst>
      <p:ext uri="{BB962C8B-B14F-4D97-AF65-F5344CB8AC3E}">
        <p14:creationId xmlns:p14="http://schemas.microsoft.com/office/powerpoint/2010/main" val="1072964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3937000" y="2019300"/>
            <a:ext cx="4876800" cy="2629478"/>
          </a:xfrm>
          <a:prstGeom prst="rect">
            <a:avLst/>
          </a:prstGeom>
        </p:spPr>
        <p:txBody>
          <a:bodyPr vert="horz" wrap="square" lIns="0" tIns="131929" rIns="0" bIns="0" rtlCol="0">
            <a:spAutoFit/>
          </a:bodyPr>
          <a:lstStyle/>
          <a:p>
            <a:pPr algn="ctr" defTabSz="761970">
              <a:lnSpc>
                <a:spcPct val="90000"/>
              </a:lnSpc>
              <a:spcBef>
                <a:spcPct val="0"/>
              </a:spcBef>
              <a:spcAft>
                <a:spcPts val="800"/>
              </a:spcAft>
            </a:pPr>
            <a:r>
              <a:rPr lang="es-ES" sz="2400" kern="2000" spc="300" dirty="0">
                <a:solidFill>
                  <a:srgbClr val="27A274"/>
                </a:solidFill>
                <a:latin typeface="Bebas Neue Regular" panose="00000500000000000000" pitchFamily="50" charset="0"/>
                <a:ea typeface="+mj-ea"/>
              </a:rPr>
              <a:t>The antioxidant power of green tea</a:t>
            </a:r>
            <a:br>
              <a:rPr lang="es-ES" sz="2400" kern="2000" spc="300" dirty="0">
                <a:solidFill>
                  <a:srgbClr val="27A274"/>
                </a:solidFill>
                <a:latin typeface="Bebas Neue Regular" panose="00000500000000000000" pitchFamily="50" charset="0"/>
                <a:ea typeface="+mj-ea"/>
              </a:rPr>
            </a:br>
            <a:r>
              <a:rPr lang="es-ES" sz="2400" kern="2000" spc="300" dirty="0">
                <a:solidFill>
                  <a:srgbClr val="27A274"/>
                </a:solidFill>
                <a:latin typeface="Bebas Neue Regular" panose="00000500000000000000" pitchFamily="50" charset="0"/>
                <a:ea typeface="+mj-ea"/>
              </a:rPr>
              <a:t>+ </a:t>
            </a:r>
            <a:r>
              <a:rPr lang="es-ES" sz="2400" kern="2000" spc="300" dirty="0" err="1">
                <a:solidFill>
                  <a:srgbClr val="27A274"/>
                </a:solidFill>
                <a:latin typeface="Bebas Neue Regular" panose="00000500000000000000" pitchFamily="50" charset="0"/>
                <a:ea typeface="+mj-ea"/>
              </a:rPr>
              <a:t>Postbiotic</a:t>
            </a:r>
            <a:r>
              <a:rPr lang="es-ES" sz="2400" kern="2000" spc="300" dirty="0">
                <a:solidFill>
                  <a:srgbClr val="27A274"/>
                </a:solidFill>
                <a:latin typeface="Bebas Neue Regular" panose="00000500000000000000" pitchFamily="50" charset="0"/>
                <a:ea typeface="+mj-ea"/>
              </a:rPr>
              <a:t> Technology</a:t>
            </a:r>
          </a:p>
          <a:p>
            <a:pPr algn="ctr">
              <a:lnSpc>
                <a:spcPct val="107000"/>
              </a:lnSpc>
              <a:spcAft>
                <a:spcPts val="800"/>
              </a:spcAft>
            </a:pPr>
            <a:endParaRPr lang="es-ES" sz="2400" kern="2000" spc="300" dirty="0">
              <a:solidFill>
                <a:schemeClr val="accent6">
                  <a:lumMod val="75000"/>
                </a:schemeClr>
              </a:solidFill>
              <a:latin typeface="Bebas Neue Regular" panose="00000500000000000000" pitchFamily="50" charset="0"/>
              <a:ea typeface="+mj-ea"/>
            </a:endParaRPr>
          </a:p>
          <a:p>
            <a:pPr algn="ctr">
              <a:spcAft>
                <a:spcPts val="600"/>
              </a:spcAft>
            </a:pPr>
            <a:r>
              <a:rPr lang="es-ES" sz="2000" b="0" i="0" dirty="0">
                <a:solidFill>
                  <a:srgbClr val="1F2937"/>
                </a:solidFill>
                <a:effectLst/>
                <a:latin typeface="TT Commons Light" panose="02000506030000020003" pitchFamily="50" charset="0"/>
              </a:rPr>
              <a:t>The same antioxidant benefits of green tea and </a:t>
            </a:r>
            <a:r>
              <a:rPr lang="es-ES" sz="2000" dirty="0" err="1">
                <a:solidFill>
                  <a:srgbClr val="1F2937"/>
                </a:solidFill>
                <a:latin typeface="TT Commons Light" panose="02000506030000020003" pitchFamily="50" charset="0"/>
              </a:rPr>
              <a:t>postbiotics </a:t>
            </a:r>
            <a:r>
              <a:rPr lang="es-ES" sz="2000" b="0" i="0" dirty="0">
                <a:solidFill>
                  <a:srgbClr val="1F2937"/>
                </a:solidFill>
                <a:effectLst/>
                <a:latin typeface="TT Commons Light" panose="02000506030000020003" pitchFamily="50" charset="0"/>
              </a:rPr>
              <a:t>that promote health from within now work from the outside to protect and rejuvenate the skin.</a:t>
            </a:r>
          </a:p>
        </p:txBody>
      </p:sp>
      <p:sp>
        <p:nvSpPr>
          <p:cNvPr id="9" name="Título 8"/>
          <p:cNvSpPr>
            <a:spLocks noGrp="1"/>
          </p:cNvSpPr>
          <p:nvPr>
            <p:ph type="title"/>
          </p:nvPr>
        </p:nvSpPr>
        <p:spPr>
          <a:xfrm>
            <a:off x="736600" y="470168"/>
            <a:ext cx="4509248" cy="332399"/>
          </a:xfrm>
        </p:spPr>
        <p:txBody>
          <a:bodyPr/>
          <a:lstStyle/>
          <a:p>
            <a:r>
              <a:rPr lang="es-ES" sz="2400" spc="300" dirty="0">
                <a:solidFill>
                  <a:srgbClr val="27A274"/>
                </a:solidFill>
                <a:latin typeface="Bebas Neue Regular" panose="00000500000000000000" pitchFamily="50" charset="0"/>
              </a:rPr>
              <a:t>ESSENTIELLE GREEN TEA POSTBIOTIC</a:t>
            </a:r>
          </a:p>
        </p:txBody>
      </p:sp>
      <p:pic>
        <p:nvPicPr>
          <p:cNvPr id="3" name="Imagen 2">
            <a:extLst>
              <a:ext uri="{FF2B5EF4-FFF2-40B4-BE49-F238E27FC236}">
                <a16:creationId xmlns:a16="http://schemas.microsoft.com/office/drawing/2014/main" id="{5EEEBE0E-D4F1-4F24-A8A7-E76A288A50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600" y="1104900"/>
            <a:ext cx="3052233" cy="3924300"/>
          </a:xfrm>
          <a:prstGeom prst="rect">
            <a:avLst/>
          </a:prstGeom>
        </p:spPr>
      </p:pic>
    </p:spTree>
    <p:extLst>
      <p:ext uri="{BB962C8B-B14F-4D97-AF65-F5344CB8AC3E}">
        <p14:creationId xmlns:p14="http://schemas.microsoft.com/office/powerpoint/2010/main" val="2443621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698500" y="445036"/>
            <a:ext cx="3738203" cy="332399"/>
          </a:xfrm>
        </p:spPr>
        <p:txBody>
          <a:bodyPr/>
          <a:lstStyle/>
          <a:p>
            <a:r>
              <a:rPr lang="es-ES" sz="2400" spc="300" dirty="0">
                <a:solidFill>
                  <a:srgbClr val="27A274"/>
                </a:solidFill>
                <a:latin typeface="Bebas Neue Regular" panose="00000500000000000000" pitchFamily="50" charset="0"/>
              </a:rPr>
              <a:t>GREEN TEA POSTBIOTIC SERUM</a:t>
            </a:r>
          </a:p>
        </p:txBody>
      </p:sp>
      <p:sp>
        <p:nvSpPr>
          <p:cNvPr id="9" name="CuadroTexto 8">
            <a:extLst>
              <a:ext uri="{FF2B5EF4-FFF2-40B4-BE49-F238E27FC236}">
                <a16:creationId xmlns:a16="http://schemas.microsoft.com/office/drawing/2014/main" id="{32A5CDA5-B2D3-4FDA-B5A7-5F089BF9F484}"/>
              </a:ext>
            </a:extLst>
          </p:cNvPr>
          <p:cNvSpPr txBox="1"/>
          <p:nvPr/>
        </p:nvSpPr>
        <p:spPr>
          <a:xfrm>
            <a:off x="508000" y="1333500"/>
            <a:ext cx="8248534" cy="3831818"/>
          </a:xfrm>
          <a:prstGeom prst="rect">
            <a:avLst/>
          </a:prstGeom>
          <a:noFill/>
        </p:spPr>
        <p:txBody>
          <a:bodyPr wrap="square">
            <a:spAutoFit/>
          </a:bodyPr>
          <a:lstStyle/>
          <a:p>
            <a:pPr marL="285750" indent="-285750">
              <a:spcAft>
                <a:spcPts val="600"/>
              </a:spcAft>
              <a:buFont typeface="Wingdings" panose="05000000000000000000" pitchFamily="2" charset="2"/>
              <a:buChar char="ü"/>
            </a:pPr>
            <a:r>
              <a:rPr lang="es-ES" sz="1600" b="1" dirty="0">
                <a:solidFill>
                  <a:srgbClr val="065F46"/>
                </a:solidFill>
                <a:latin typeface="TT Commons Light" panose="02000506030000020003" pitchFamily="50" charset="0"/>
              </a:rPr>
              <a:t>New Generation Hyaluronic Acid: </a:t>
            </a:r>
            <a:r>
              <a:rPr lang="es-ES" sz="1600" dirty="0">
                <a:latin typeface="TT Commons Light" panose="02000506030000020003" pitchFamily="50" charset="0"/>
              </a:rPr>
              <a:t>Provides intensive hydration: its advanced form achieves greater penetration and prolongs water retention in the skin.</a:t>
            </a:r>
          </a:p>
          <a:p>
            <a:pPr marL="285750" indent="-285750">
              <a:spcAft>
                <a:spcPts val="600"/>
              </a:spcAft>
              <a:buFont typeface="Wingdings" panose="05000000000000000000" pitchFamily="2" charset="2"/>
              <a:buChar char="ü"/>
            </a:pPr>
            <a:r>
              <a:rPr lang="es-ES" sz="1600" b="1" dirty="0">
                <a:solidFill>
                  <a:srgbClr val="065F46"/>
                </a:solidFill>
                <a:latin typeface="TT Commons Light" panose="02000506030000020003" pitchFamily="50" charset="0"/>
              </a:rPr>
              <a:t>Soy Isoflavones: </a:t>
            </a:r>
            <a:r>
              <a:rPr lang="es-ES" sz="1600" dirty="0">
                <a:latin typeface="TT Commons Light" panose="02000506030000020003" pitchFamily="50" charset="0"/>
              </a:rPr>
              <a:t>Promote collagen synthesis, providing firmness and elasticity. Noticeable tightening effect.</a:t>
            </a:r>
          </a:p>
          <a:p>
            <a:pPr marL="285750" indent="-285750">
              <a:spcAft>
                <a:spcPts val="600"/>
              </a:spcAft>
              <a:buFont typeface="Wingdings" panose="05000000000000000000" pitchFamily="2" charset="2"/>
              <a:buChar char="ü"/>
            </a:pPr>
            <a:r>
              <a:rPr lang="es-ES" sz="1600" b="1" dirty="0">
                <a:solidFill>
                  <a:srgbClr val="065F46"/>
                </a:solidFill>
                <a:latin typeface="TT Commons Light" panose="02000506030000020003" pitchFamily="50" charset="0"/>
              </a:rPr>
              <a:t>Vitamin E: </a:t>
            </a:r>
            <a:r>
              <a:rPr lang="es-ES" sz="1600" dirty="0">
                <a:latin typeface="TT Commons Light" panose="02000506030000020003" pitchFamily="50" charset="0"/>
              </a:rPr>
              <a:t>A powerful antioxidant that protects cells from damage. Works in conjunction with green tea.</a:t>
            </a:r>
          </a:p>
          <a:p>
            <a:pPr marL="285750" indent="-285750">
              <a:spcAft>
                <a:spcPts val="600"/>
              </a:spcAft>
              <a:buFont typeface="Wingdings" panose="05000000000000000000" pitchFamily="2" charset="2"/>
              <a:buChar char="ü"/>
            </a:pPr>
            <a:r>
              <a:rPr lang="es-ES" sz="1600" b="1" dirty="0" err="1">
                <a:solidFill>
                  <a:srgbClr val="065F46"/>
                </a:solidFill>
                <a:latin typeface="TT Commons Light" panose="02000506030000020003" pitchFamily="50" charset="0"/>
              </a:rPr>
              <a:t>Sodium </a:t>
            </a:r>
            <a:r>
              <a:rPr lang="es-ES" sz="1600" b="1" dirty="0">
                <a:solidFill>
                  <a:srgbClr val="065F46"/>
                </a:solidFill>
                <a:latin typeface="TT Commons Light" panose="02000506030000020003" pitchFamily="50" charset="0"/>
              </a:rPr>
              <a:t>PCA: </a:t>
            </a:r>
            <a:r>
              <a:rPr lang="es-ES" sz="1600" dirty="0">
                <a:latin typeface="TT Commons Light" panose="02000506030000020003" pitchFamily="50" charset="0"/>
              </a:rPr>
              <a:t>Natural moisturising active ingredient that captures and locks water into the skin. Adaptive hydration.</a:t>
            </a:r>
          </a:p>
          <a:p>
            <a:pPr marL="285750" indent="-285750">
              <a:spcAft>
                <a:spcPts val="600"/>
              </a:spcAft>
              <a:buFont typeface="Wingdings" panose="05000000000000000000" pitchFamily="2" charset="2"/>
              <a:buChar char="ü"/>
            </a:pPr>
            <a:r>
              <a:rPr lang="es-ES" sz="1600" b="1" dirty="0">
                <a:solidFill>
                  <a:srgbClr val="065F46"/>
                </a:solidFill>
                <a:latin typeface="TT Commons Light" panose="02000506030000020003" pitchFamily="50" charset="0"/>
              </a:rPr>
              <a:t>Lactic Acid: </a:t>
            </a:r>
            <a:r>
              <a:rPr lang="es-ES" sz="1600" dirty="0">
                <a:latin typeface="TT Commons Light" panose="02000506030000020003" pitchFamily="50" charset="0"/>
              </a:rPr>
              <a:t>A gentle exfoliant that regenerates and refines the skin's surface. More even and radiant skin.</a:t>
            </a:r>
          </a:p>
          <a:p>
            <a:pPr marL="285750" indent="-285750">
              <a:spcAft>
                <a:spcPts val="600"/>
              </a:spcAft>
              <a:buFont typeface="Wingdings" panose="05000000000000000000" pitchFamily="2" charset="2"/>
              <a:buChar char="ü"/>
            </a:pPr>
            <a:r>
              <a:rPr lang="es-ES" sz="1600" b="1" dirty="0" err="1">
                <a:solidFill>
                  <a:srgbClr val="065F46"/>
                </a:solidFill>
                <a:latin typeface="TT Commons Light" panose="02000506030000020003" pitchFamily="50" charset="0"/>
              </a:rPr>
              <a:t>Menthol</a:t>
            </a:r>
            <a:r>
              <a:rPr lang="es-ES" sz="1600" b="1" dirty="0">
                <a:solidFill>
                  <a:srgbClr val="065F46"/>
                </a:solidFill>
                <a:latin typeface="TT Commons Light" panose="02000506030000020003" pitchFamily="50" charset="0"/>
              </a:rPr>
              <a:t> Lactate: </a:t>
            </a:r>
            <a:r>
              <a:rPr lang="es-ES" sz="1600" dirty="0">
                <a:latin typeface="TT Commons Light" panose="02000506030000020003" pitchFamily="50" charset="0"/>
              </a:rPr>
              <a:t>Provides instant freshness. Pleasant and revitalising sensation.</a:t>
            </a:r>
          </a:p>
          <a:p>
            <a:pPr marL="285750" indent="-285750">
              <a:spcAft>
                <a:spcPts val="600"/>
              </a:spcAft>
              <a:buFont typeface="Wingdings" panose="05000000000000000000" pitchFamily="2" charset="2"/>
              <a:buChar char="ü"/>
            </a:pPr>
            <a:r>
              <a:rPr lang="es-ES" sz="1600" b="1" dirty="0">
                <a:solidFill>
                  <a:srgbClr val="065F46"/>
                </a:solidFill>
                <a:latin typeface="TT Commons Light" panose="02000506030000020003" pitchFamily="50" charset="0"/>
              </a:rPr>
              <a:t>Jojoba Esters: </a:t>
            </a:r>
            <a:r>
              <a:rPr lang="es-ES" sz="1600" dirty="0">
                <a:latin typeface="TT Commons Light" panose="02000506030000020003" pitchFamily="50" charset="0"/>
              </a:rPr>
              <a:t>Skin-friendly hydration and defence against pollution. Reinforces the skin's protective barrier.</a:t>
            </a:r>
          </a:p>
          <a:p>
            <a:pPr algn="l"/>
            <a:endParaRPr lang="es-ES" sz="1600" b="0" i="0" dirty="0">
              <a:solidFill>
                <a:srgbClr val="1F2937"/>
              </a:solidFill>
              <a:effectLst/>
              <a:latin typeface="Segoe UI" panose="020B0502040204020203" pitchFamily="34" charset="0"/>
            </a:endParaRPr>
          </a:p>
        </p:txBody>
      </p:sp>
    </p:spTree>
    <p:extLst>
      <p:ext uri="{BB962C8B-B14F-4D97-AF65-F5344CB8AC3E}">
        <p14:creationId xmlns:p14="http://schemas.microsoft.com/office/powerpoint/2010/main" val="834737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98500" y="1183612"/>
            <a:ext cx="8115300" cy="374736"/>
          </a:xfrm>
          <a:prstGeom prst="rect">
            <a:avLst/>
          </a:prstGeom>
        </p:spPr>
        <p:txBody>
          <a:bodyPr vert="horz" wrap="square" lIns="0" tIns="6812" rIns="0" bIns="0" rtlCol="0">
            <a:spAutoFit/>
          </a:bodyPr>
          <a:lstStyle/>
          <a:p>
            <a:pPr>
              <a:lnSpc>
                <a:spcPct val="107000"/>
              </a:lnSpc>
              <a:spcAft>
                <a:spcPts val="800"/>
              </a:spcAft>
            </a:pPr>
            <a:r>
              <a:rPr lang="es-ES" b="1" dirty="0">
                <a:solidFill>
                  <a:srgbClr val="059669"/>
                </a:solidFill>
                <a:latin typeface="TT Commons Light" panose="02000506030000020003" pitchFamily="50" charset="0"/>
              </a:rPr>
              <a:t>Visible benefits</a:t>
            </a:r>
          </a:p>
        </p:txBody>
      </p:sp>
      <p:sp>
        <p:nvSpPr>
          <p:cNvPr id="8" name="Título 7"/>
          <p:cNvSpPr>
            <a:spLocks noGrp="1"/>
          </p:cNvSpPr>
          <p:nvPr>
            <p:ph type="title"/>
          </p:nvPr>
        </p:nvSpPr>
        <p:spPr>
          <a:xfrm>
            <a:off x="698500" y="445036"/>
            <a:ext cx="3738203" cy="332399"/>
          </a:xfrm>
        </p:spPr>
        <p:txBody>
          <a:bodyPr/>
          <a:lstStyle/>
          <a:p>
            <a:r>
              <a:rPr lang="es-ES" sz="2400" spc="300" dirty="0">
                <a:solidFill>
                  <a:srgbClr val="27A274"/>
                </a:solidFill>
                <a:latin typeface="Bebas Neue Regular" panose="00000500000000000000" pitchFamily="50" charset="0"/>
              </a:rPr>
              <a:t>GREEN TEA POSTBIOTIC SERUM</a:t>
            </a:r>
          </a:p>
        </p:txBody>
      </p:sp>
      <p:sp>
        <p:nvSpPr>
          <p:cNvPr id="7" name="Rectángulo: esquinas redondeadas 6">
            <a:extLst>
              <a:ext uri="{FF2B5EF4-FFF2-40B4-BE49-F238E27FC236}">
                <a16:creationId xmlns:a16="http://schemas.microsoft.com/office/drawing/2014/main" id="{72661E56-3D64-4278-86D1-974EDD89FE9E}"/>
              </a:ext>
            </a:extLst>
          </p:cNvPr>
          <p:cNvSpPr/>
          <p:nvPr/>
        </p:nvSpPr>
        <p:spPr>
          <a:xfrm>
            <a:off x="568382" y="1714737"/>
            <a:ext cx="3962400" cy="3275864"/>
          </a:xfrm>
          <a:prstGeom prst="roundRect">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Aft>
                <a:spcPts val="600"/>
              </a:spcAft>
            </a:pPr>
            <a:r>
              <a:rPr lang="es-ES" b="1" i="0" dirty="0">
                <a:solidFill>
                  <a:srgbClr val="059669"/>
                </a:solidFill>
                <a:effectLst/>
                <a:latin typeface="TT Commons Light" panose="02000506030000020003" pitchFamily="50" charset="0"/>
              </a:rPr>
              <a:t>Immediate</a:t>
            </a:r>
          </a:p>
          <a:p>
            <a:pPr algn="l">
              <a:spcAft>
                <a:spcPts val="600"/>
              </a:spcAft>
            </a:pPr>
            <a:endParaRPr lang="es-ES" b="1" i="0" dirty="0">
              <a:solidFill>
                <a:srgbClr val="059669"/>
              </a:solidFill>
              <a:effectLst/>
              <a:latin typeface="TT Commons Light" panose="02000506030000020003" pitchFamily="50" charset="0"/>
            </a:endParaRPr>
          </a:p>
          <a:p>
            <a:pPr algn="l">
              <a:spcAft>
                <a:spcPts val="600"/>
              </a:spcAft>
              <a:buFont typeface="Arial" panose="020B0604020202020204" pitchFamily="34" charset="0"/>
              <a:buChar char="•"/>
            </a:pPr>
            <a:r>
              <a:rPr lang="es-ES" b="0" i="0" dirty="0">
                <a:solidFill>
                  <a:srgbClr val="1F2937"/>
                </a:solidFill>
                <a:effectLst/>
                <a:latin typeface="TT Commons Light" panose="02000506030000020003" pitchFamily="50" charset="0"/>
              </a:rPr>
              <a:t>Instant intense hydration</a:t>
            </a:r>
          </a:p>
          <a:p>
            <a:pPr algn="l">
              <a:spcAft>
                <a:spcPts val="600"/>
              </a:spcAft>
              <a:buFont typeface="Arial" panose="020B0604020202020204" pitchFamily="34" charset="0"/>
              <a:buChar char="•"/>
            </a:pPr>
            <a:r>
              <a:rPr lang="es-ES" b="0" i="0" dirty="0">
                <a:solidFill>
                  <a:srgbClr val="1F2937"/>
                </a:solidFill>
                <a:effectLst/>
                <a:latin typeface="TT Commons Light" panose="02000506030000020003" pitchFamily="50" charset="0"/>
              </a:rPr>
              <a:t>Feeling of freshness</a:t>
            </a:r>
          </a:p>
          <a:p>
            <a:pPr algn="l">
              <a:spcAft>
                <a:spcPts val="600"/>
              </a:spcAft>
              <a:buFont typeface="Arial" panose="020B0604020202020204" pitchFamily="34" charset="0"/>
              <a:buChar char="•"/>
            </a:pPr>
            <a:r>
              <a:rPr lang="es-ES" b="0" i="0" dirty="0">
                <a:solidFill>
                  <a:srgbClr val="1F2937"/>
                </a:solidFill>
                <a:effectLst/>
                <a:latin typeface="TT Commons Light" panose="02000506030000020003" pitchFamily="50" charset="0"/>
              </a:rPr>
              <a:t>Smoother, more comfortable skin</a:t>
            </a:r>
          </a:p>
          <a:p>
            <a:pPr algn="l">
              <a:spcAft>
                <a:spcPts val="600"/>
              </a:spcAft>
              <a:buFont typeface="Arial" panose="020B0604020202020204" pitchFamily="34" charset="0"/>
              <a:buChar char="•"/>
            </a:pPr>
            <a:r>
              <a:rPr lang="es-ES" b="0" i="0" dirty="0">
                <a:solidFill>
                  <a:srgbClr val="1F2937"/>
                </a:solidFill>
                <a:effectLst/>
                <a:latin typeface="TT Commons Light" panose="02000506030000020003" pitchFamily="50" charset="0"/>
              </a:rPr>
              <a:t>Quick absorption, no residue</a:t>
            </a:r>
          </a:p>
          <a:p>
            <a:pPr algn="l">
              <a:spcAft>
                <a:spcPts val="600"/>
              </a:spcAft>
              <a:buFont typeface="Arial" panose="020B0604020202020204" pitchFamily="34" charset="0"/>
              <a:buChar char="•"/>
            </a:pPr>
            <a:r>
              <a:rPr lang="es-ES" b="0" i="0" dirty="0">
                <a:solidFill>
                  <a:srgbClr val="1F2937"/>
                </a:solidFill>
                <a:effectLst/>
                <a:latin typeface="TT Commons Light" panose="02000506030000020003" pitchFamily="50" charset="0"/>
              </a:rPr>
              <a:t>Perfect base for make-up</a:t>
            </a:r>
          </a:p>
        </p:txBody>
      </p:sp>
      <p:sp>
        <p:nvSpPr>
          <p:cNvPr id="10" name="Rectángulo: esquinas redondeadas 9">
            <a:extLst>
              <a:ext uri="{FF2B5EF4-FFF2-40B4-BE49-F238E27FC236}">
                <a16:creationId xmlns:a16="http://schemas.microsoft.com/office/drawing/2014/main" id="{B8A77DB6-7624-4408-B040-2E93802A7DF0}"/>
              </a:ext>
            </a:extLst>
          </p:cNvPr>
          <p:cNvSpPr/>
          <p:nvPr/>
        </p:nvSpPr>
        <p:spPr>
          <a:xfrm>
            <a:off x="4927600" y="1714043"/>
            <a:ext cx="3962400" cy="3275863"/>
          </a:xfrm>
          <a:prstGeom prst="roundRect">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Aft>
                <a:spcPts val="600"/>
              </a:spcAft>
            </a:pPr>
            <a:r>
              <a:rPr lang="es-ES" b="1" i="0" dirty="0">
                <a:solidFill>
                  <a:srgbClr val="059669"/>
                </a:solidFill>
                <a:effectLst/>
                <a:latin typeface="TT Commons Light" panose="02000506030000020003" pitchFamily="50" charset="0"/>
              </a:rPr>
              <a:t>Short term (2-4 weeks)</a:t>
            </a:r>
          </a:p>
          <a:p>
            <a:pPr algn="l">
              <a:spcAft>
                <a:spcPts val="600"/>
              </a:spcAft>
            </a:pPr>
            <a:endParaRPr lang="es-ES" b="1" i="0" dirty="0">
              <a:solidFill>
                <a:srgbClr val="059669"/>
              </a:solidFill>
              <a:effectLst/>
              <a:latin typeface="TT Commons Light" panose="02000506030000020003" pitchFamily="50" charset="0"/>
            </a:endParaRPr>
          </a:p>
          <a:p>
            <a:pPr algn="l">
              <a:spcAft>
                <a:spcPts val="600"/>
              </a:spcAft>
              <a:buFont typeface="Arial" panose="020B0604020202020204" pitchFamily="34" charset="0"/>
              <a:buChar char="•"/>
            </a:pPr>
            <a:r>
              <a:rPr lang="es-ES" b="0" i="0" dirty="0">
                <a:solidFill>
                  <a:srgbClr val="1F2937"/>
                </a:solidFill>
                <a:effectLst/>
                <a:latin typeface="TT Commons Light" panose="02000506030000020003" pitchFamily="50" charset="0"/>
              </a:rPr>
              <a:t>Visibly brighter skin</a:t>
            </a:r>
          </a:p>
          <a:p>
            <a:pPr algn="l">
              <a:spcAft>
                <a:spcPts val="600"/>
              </a:spcAft>
              <a:buFont typeface="Arial" panose="020B0604020202020204" pitchFamily="34" charset="0"/>
              <a:buChar char="•"/>
            </a:pPr>
            <a:r>
              <a:rPr lang="es-ES" b="0" i="0" dirty="0">
                <a:solidFill>
                  <a:srgbClr val="1F2937"/>
                </a:solidFill>
                <a:effectLst/>
                <a:latin typeface="TT Commons Light" panose="02000506030000020003" pitchFamily="50" charset="0"/>
              </a:rPr>
              <a:t>More even tone</a:t>
            </a:r>
          </a:p>
          <a:p>
            <a:pPr algn="l">
              <a:spcAft>
                <a:spcPts val="600"/>
              </a:spcAft>
              <a:buFont typeface="Arial" panose="020B0604020202020204" pitchFamily="34" charset="0"/>
              <a:buChar char="•"/>
            </a:pPr>
            <a:r>
              <a:rPr lang="es-ES" b="0" i="0" dirty="0">
                <a:solidFill>
                  <a:srgbClr val="1F2937"/>
                </a:solidFill>
                <a:effectLst/>
                <a:latin typeface="TT Commons Light" panose="02000506030000020003" pitchFamily="50" charset="0"/>
              </a:rPr>
              <a:t>Smoother, softer skin</a:t>
            </a:r>
          </a:p>
          <a:p>
            <a:pPr algn="l">
              <a:spcAft>
                <a:spcPts val="600"/>
              </a:spcAft>
              <a:buFont typeface="Arial" panose="020B0604020202020204" pitchFamily="34" charset="0"/>
              <a:buChar char="•"/>
            </a:pPr>
            <a:r>
              <a:rPr lang="es-ES" b="0" i="0" dirty="0">
                <a:solidFill>
                  <a:srgbClr val="1F2937"/>
                </a:solidFill>
                <a:effectLst/>
                <a:latin typeface="TT Commons Light" panose="02000506030000020003" pitchFamily="50" charset="0"/>
              </a:rPr>
              <a:t>Reduction in redness</a:t>
            </a:r>
          </a:p>
          <a:p>
            <a:pPr algn="l">
              <a:spcAft>
                <a:spcPts val="600"/>
              </a:spcAft>
              <a:buFont typeface="Arial" panose="020B0604020202020204" pitchFamily="34" charset="0"/>
              <a:buChar char="•"/>
            </a:pPr>
            <a:r>
              <a:rPr lang="es-ES" b="0" i="0" dirty="0">
                <a:solidFill>
                  <a:srgbClr val="1F2937"/>
                </a:solidFill>
                <a:effectLst/>
                <a:latin typeface="TT Commons Light" panose="02000506030000020003" pitchFamily="50" charset="0"/>
              </a:rPr>
              <a:t>More rested appearance</a:t>
            </a:r>
          </a:p>
        </p:txBody>
      </p:sp>
    </p:spTree>
    <p:extLst>
      <p:ext uri="{BB962C8B-B14F-4D97-AF65-F5344CB8AC3E}">
        <p14:creationId xmlns:p14="http://schemas.microsoft.com/office/powerpoint/2010/main" val="974087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98500" y="1183612"/>
            <a:ext cx="8115300" cy="374736"/>
          </a:xfrm>
          <a:prstGeom prst="rect">
            <a:avLst/>
          </a:prstGeom>
        </p:spPr>
        <p:txBody>
          <a:bodyPr vert="horz" wrap="square" lIns="0" tIns="6812" rIns="0" bIns="0" rtlCol="0">
            <a:spAutoFit/>
          </a:bodyPr>
          <a:lstStyle/>
          <a:p>
            <a:pPr>
              <a:lnSpc>
                <a:spcPct val="107000"/>
              </a:lnSpc>
              <a:spcAft>
                <a:spcPts val="800"/>
              </a:spcAft>
            </a:pPr>
            <a:r>
              <a:rPr lang="es-ES" b="1" dirty="0">
                <a:solidFill>
                  <a:srgbClr val="059669"/>
                </a:solidFill>
                <a:latin typeface="TT Commons Light" panose="02000506030000020003" pitchFamily="50" charset="0"/>
              </a:rPr>
              <a:t>Long-term visible benefits</a:t>
            </a:r>
          </a:p>
        </p:txBody>
      </p:sp>
      <p:sp>
        <p:nvSpPr>
          <p:cNvPr id="8" name="Título 7"/>
          <p:cNvSpPr>
            <a:spLocks noGrp="1"/>
          </p:cNvSpPr>
          <p:nvPr>
            <p:ph type="title"/>
          </p:nvPr>
        </p:nvSpPr>
        <p:spPr>
          <a:xfrm>
            <a:off x="698500" y="445036"/>
            <a:ext cx="3738203" cy="332399"/>
          </a:xfrm>
        </p:spPr>
        <p:txBody>
          <a:bodyPr/>
          <a:lstStyle/>
          <a:p>
            <a:r>
              <a:rPr lang="es-ES" sz="2400" spc="300" dirty="0">
                <a:solidFill>
                  <a:srgbClr val="27A274"/>
                </a:solidFill>
                <a:latin typeface="Bebas Neue Regular" panose="00000500000000000000" pitchFamily="50" charset="0"/>
              </a:rPr>
              <a:t>GREEN TEA POSTBIOTIC SERUM</a:t>
            </a:r>
          </a:p>
        </p:txBody>
      </p:sp>
      <p:sp>
        <p:nvSpPr>
          <p:cNvPr id="6" name="Rectángulo: esquinas redondeadas 5">
            <a:extLst>
              <a:ext uri="{FF2B5EF4-FFF2-40B4-BE49-F238E27FC236}">
                <a16:creationId xmlns:a16="http://schemas.microsoft.com/office/drawing/2014/main" id="{DC3636F5-98B9-40EB-AE8C-8A9D91533C86}"/>
              </a:ext>
            </a:extLst>
          </p:cNvPr>
          <p:cNvSpPr/>
          <p:nvPr/>
        </p:nvSpPr>
        <p:spPr>
          <a:xfrm>
            <a:off x="651856" y="1759054"/>
            <a:ext cx="3886200" cy="1454020"/>
          </a:xfrm>
          <a:prstGeom prst="roundRect">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ES" b="1" i="0" dirty="0">
                <a:solidFill>
                  <a:srgbClr val="047857"/>
                </a:solidFill>
                <a:effectLst/>
                <a:latin typeface="TT Commons Light" panose="02000506030000020003" pitchFamily="50" charset="0"/>
              </a:rPr>
              <a:t>✓ </a:t>
            </a:r>
            <a:r>
              <a:rPr lang="es-ES" b="1" i="0" dirty="0">
                <a:solidFill>
                  <a:srgbClr val="065F46"/>
                </a:solidFill>
                <a:effectLst/>
                <a:latin typeface="TT Commons Light" panose="02000506030000020003" pitchFamily="50" charset="0"/>
              </a:rPr>
              <a:t>Anti-ageing protection</a:t>
            </a:r>
            <a:br>
              <a:rPr lang="es-ES" dirty="0">
                <a:latin typeface="TT Commons Light" panose="02000506030000020003" pitchFamily="50" charset="0"/>
              </a:rPr>
            </a:br>
            <a:r>
              <a:rPr lang="es-ES" b="0" i="0" dirty="0">
                <a:solidFill>
                  <a:srgbClr val="1F2937"/>
                </a:solidFill>
                <a:effectLst/>
                <a:latin typeface="TT Commons Light" panose="02000506030000020003" pitchFamily="50" charset="0"/>
              </a:rPr>
              <a:t>Prevents oxidative damage and premature signs</a:t>
            </a:r>
          </a:p>
        </p:txBody>
      </p:sp>
      <p:sp>
        <p:nvSpPr>
          <p:cNvPr id="9" name="Rectángulo: esquinas redondeadas 8">
            <a:extLst>
              <a:ext uri="{FF2B5EF4-FFF2-40B4-BE49-F238E27FC236}">
                <a16:creationId xmlns:a16="http://schemas.microsoft.com/office/drawing/2014/main" id="{8813C52F-10FB-420D-9022-53324E7CFA30}"/>
              </a:ext>
            </a:extLst>
          </p:cNvPr>
          <p:cNvSpPr/>
          <p:nvPr/>
        </p:nvSpPr>
        <p:spPr>
          <a:xfrm>
            <a:off x="5163474" y="1776893"/>
            <a:ext cx="3886200" cy="1439473"/>
          </a:xfrm>
          <a:prstGeom prst="roundRect">
            <a:avLst>
              <a:gd name="adj" fmla="val 17239"/>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ES" b="1" i="0" dirty="0">
                <a:solidFill>
                  <a:srgbClr val="047857"/>
                </a:solidFill>
                <a:effectLst/>
                <a:latin typeface="TT Commons Light" panose="02000506030000020003" pitchFamily="50" charset="0"/>
              </a:rPr>
              <a:t>✓ </a:t>
            </a:r>
            <a:r>
              <a:rPr lang="es-ES" b="1" i="0" dirty="0">
                <a:solidFill>
                  <a:srgbClr val="065F46"/>
                </a:solidFill>
                <a:effectLst/>
                <a:latin typeface="TT Commons Light" panose="02000506030000020003" pitchFamily="50" charset="0"/>
              </a:rPr>
              <a:t>More Resilient Skin</a:t>
            </a:r>
            <a:br>
              <a:rPr lang="es-ES" dirty="0">
                <a:latin typeface="TT Commons Light" panose="02000506030000020003" pitchFamily="50" charset="0"/>
              </a:rPr>
            </a:br>
            <a:r>
              <a:rPr lang="es-ES" b="0" i="0" dirty="0">
                <a:solidFill>
                  <a:srgbClr val="1F2937"/>
                </a:solidFill>
                <a:effectLst/>
                <a:latin typeface="TT Commons Light" panose="02000506030000020003" pitchFamily="50" charset="0"/>
              </a:rPr>
              <a:t>Balanced microbiome and reinforced barrier</a:t>
            </a:r>
            <a:endParaRPr lang="es-ES" sz="1600" b="1" i="0" dirty="0">
              <a:solidFill>
                <a:srgbClr val="065F46"/>
              </a:solidFill>
              <a:effectLst/>
              <a:latin typeface="TT Commons Light" panose="02000506030000020003" pitchFamily="50" charset="0"/>
            </a:endParaRPr>
          </a:p>
        </p:txBody>
      </p:sp>
      <p:sp>
        <p:nvSpPr>
          <p:cNvPr id="11" name="Rectángulo: esquinas redondeadas 10">
            <a:extLst>
              <a:ext uri="{FF2B5EF4-FFF2-40B4-BE49-F238E27FC236}">
                <a16:creationId xmlns:a16="http://schemas.microsoft.com/office/drawing/2014/main" id="{CC26AFBD-D870-4A6A-8DE6-07C2FA35EFED}"/>
              </a:ext>
            </a:extLst>
          </p:cNvPr>
          <p:cNvSpPr/>
          <p:nvPr/>
        </p:nvSpPr>
        <p:spPr>
          <a:xfrm>
            <a:off x="5213350" y="3523186"/>
            <a:ext cx="3886200" cy="1439473"/>
          </a:xfrm>
          <a:prstGeom prst="roundRect">
            <a:avLst>
              <a:gd name="adj" fmla="val 17239"/>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ES" b="1" i="0" dirty="0">
                <a:solidFill>
                  <a:srgbClr val="047857"/>
                </a:solidFill>
                <a:effectLst/>
                <a:latin typeface="TT Commons Light" panose="02000506030000020003" pitchFamily="50" charset="0"/>
              </a:rPr>
              <a:t>✓ </a:t>
            </a:r>
            <a:r>
              <a:rPr lang="es-ES" b="1" i="0" dirty="0">
                <a:solidFill>
                  <a:srgbClr val="065F46"/>
                </a:solidFill>
                <a:effectLst/>
                <a:latin typeface="TT Commons Light" panose="02000506030000020003" pitchFamily="50" charset="0"/>
              </a:rPr>
              <a:t>Balanced Skin</a:t>
            </a:r>
            <a:br>
              <a:rPr lang="es-ES" dirty="0">
                <a:latin typeface="TT Commons Light" panose="02000506030000020003" pitchFamily="50" charset="0"/>
              </a:rPr>
            </a:br>
            <a:r>
              <a:rPr lang="es-ES" b="0" i="0" dirty="0">
                <a:solidFill>
                  <a:srgbClr val="1F2937"/>
                </a:solidFill>
                <a:effectLst/>
                <a:latin typeface="TT Commons Light" panose="02000506030000020003" pitchFamily="50" charset="0"/>
              </a:rPr>
              <a:t>Less sensitivity and better adaptation</a:t>
            </a:r>
            <a:endParaRPr lang="es-ES" sz="1600" b="1" i="0" dirty="0">
              <a:solidFill>
                <a:srgbClr val="065F46"/>
              </a:solidFill>
              <a:effectLst/>
              <a:latin typeface="TT Commons Light" panose="02000506030000020003" pitchFamily="50" charset="0"/>
            </a:endParaRPr>
          </a:p>
        </p:txBody>
      </p:sp>
      <p:sp>
        <p:nvSpPr>
          <p:cNvPr id="12" name="Rectángulo: esquinas redondeadas 11">
            <a:extLst>
              <a:ext uri="{FF2B5EF4-FFF2-40B4-BE49-F238E27FC236}">
                <a16:creationId xmlns:a16="http://schemas.microsoft.com/office/drawing/2014/main" id="{E8284CE6-D82D-4570-8FD6-E7CF27098957}"/>
              </a:ext>
            </a:extLst>
          </p:cNvPr>
          <p:cNvSpPr/>
          <p:nvPr/>
        </p:nvSpPr>
        <p:spPr>
          <a:xfrm>
            <a:off x="664787" y="3546046"/>
            <a:ext cx="3886200" cy="1439473"/>
          </a:xfrm>
          <a:prstGeom prst="roundRect">
            <a:avLst>
              <a:gd name="adj" fmla="val 17239"/>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ES" b="1" i="0" dirty="0">
                <a:solidFill>
                  <a:srgbClr val="047857"/>
                </a:solidFill>
                <a:effectLst/>
                <a:latin typeface="TT Commons Light" panose="02000506030000020003" pitchFamily="50" charset="0"/>
              </a:rPr>
              <a:t>✓ </a:t>
            </a:r>
            <a:r>
              <a:rPr lang="es-ES" b="1" i="0" dirty="0">
                <a:solidFill>
                  <a:srgbClr val="065F46"/>
                </a:solidFill>
                <a:effectLst/>
                <a:latin typeface="TT Commons Light" panose="02000506030000020003" pitchFamily="50" charset="0"/>
              </a:rPr>
              <a:t>Greater firmness</a:t>
            </a:r>
            <a:br>
              <a:rPr lang="es-ES" dirty="0">
                <a:latin typeface="TT Commons Light" panose="02000506030000020003" pitchFamily="50" charset="0"/>
              </a:rPr>
            </a:br>
            <a:r>
              <a:rPr lang="es-ES" b="0" i="0" dirty="0">
                <a:solidFill>
                  <a:srgbClr val="1F2937"/>
                </a:solidFill>
                <a:effectLst/>
                <a:latin typeface="TT Commons Light" panose="02000506030000020003" pitchFamily="50" charset="0"/>
              </a:rPr>
              <a:t>Stimulation of natural collagen</a:t>
            </a:r>
            <a:endParaRPr lang="es-ES" sz="1600" b="0" i="0" dirty="0">
              <a:solidFill>
                <a:srgbClr val="1F2937"/>
              </a:solidFill>
              <a:effectLst/>
              <a:latin typeface="TT Commons Light" panose="02000506030000020003" pitchFamily="50" charset="0"/>
            </a:endParaRPr>
          </a:p>
        </p:txBody>
      </p:sp>
    </p:spTree>
    <p:extLst>
      <p:ext uri="{BB962C8B-B14F-4D97-AF65-F5344CB8AC3E}">
        <p14:creationId xmlns:p14="http://schemas.microsoft.com/office/powerpoint/2010/main" val="4048419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698500" y="445036"/>
            <a:ext cx="3752630" cy="332399"/>
          </a:xfrm>
        </p:spPr>
        <p:txBody>
          <a:bodyPr/>
          <a:lstStyle/>
          <a:p>
            <a:r>
              <a:rPr lang="es-ES" sz="2400" spc="300" dirty="0">
                <a:solidFill>
                  <a:srgbClr val="27A274"/>
                </a:solidFill>
                <a:latin typeface="Bebas Neue Regular" panose="00000500000000000000" pitchFamily="50" charset="0"/>
              </a:rPr>
              <a:t>GREEN TEA POSTBIOTIC CREAM</a:t>
            </a:r>
          </a:p>
        </p:txBody>
      </p:sp>
      <p:sp>
        <p:nvSpPr>
          <p:cNvPr id="9" name="CuadroTexto 8">
            <a:extLst>
              <a:ext uri="{FF2B5EF4-FFF2-40B4-BE49-F238E27FC236}">
                <a16:creationId xmlns:a16="http://schemas.microsoft.com/office/drawing/2014/main" id="{32A5CDA5-B2D3-4FDA-B5A7-5F089BF9F484}"/>
              </a:ext>
            </a:extLst>
          </p:cNvPr>
          <p:cNvSpPr txBox="1"/>
          <p:nvPr/>
        </p:nvSpPr>
        <p:spPr>
          <a:xfrm>
            <a:off x="1117600" y="4305300"/>
            <a:ext cx="8248534" cy="646331"/>
          </a:xfrm>
          <a:prstGeom prst="rect">
            <a:avLst/>
          </a:prstGeom>
          <a:noFill/>
        </p:spPr>
        <p:txBody>
          <a:bodyPr wrap="square">
            <a:spAutoFit/>
          </a:bodyPr>
          <a:lstStyle/>
          <a:p>
            <a:pPr algn="ctr"/>
            <a:r>
              <a:rPr lang="es-ES" b="0" i="0" dirty="0">
                <a:solidFill>
                  <a:srgbClr val="1B6F4F"/>
                </a:solidFill>
                <a:effectLst/>
                <a:latin typeface="TT Commons Light" panose="02000506030000020003" pitchFamily="50" charset="0"/>
              </a:rPr>
              <a:t>The perfect cream for those seeking real hydration without a greasy feel. Balances, protects and </a:t>
            </a:r>
            <a:r>
              <a:rPr lang="es-ES" b="0" i="0" dirty="0" err="1">
                <a:solidFill>
                  <a:srgbClr val="1B6F4F"/>
                </a:solidFill>
                <a:effectLst/>
                <a:latin typeface="TT Commons Light" panose="02000506030000020003" pitchFamily="50" charset="0"/>
              </a:rPr>
              <a:t>mattifies</a:t>
            </a:r>
            <a:r>
              <a:rPr lang="es-ES" b="0" i="0" dirty="0">
                <a:solidFill>
                  <a:srgbClr val="1B6F4F"/>
                </a:solidFill>
                <a:effectLst/>
                <a:latin typeface="TT Commons Light" panose="02000506030000020003" pitchFamily="50" charset="0"/>
              </a:rPr>
              <a:t>, perfectly suited to combination and young skin.</a:t>
            </a:r>
          </a:p>
        </p:txBody>
      </p:sp>
      <p:pic>
        <p:nvPicPr>
          <p:cNvPr id="5" name="Imagen 4">
            <a:extLst>
              <a:ext uri="{FF2B5EF4-FFF2-40B4-BE49-F238E27FC236}">
                <a16:creationId xmlns:a16="http://schemas.microsoft.com/office/drawing/2014/main" id="{239B733E-70F7-433C-B050-C607E0E65E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3600" y="1866900"/>
            <a:ext cx="2743200" cy="2239565"/>
          </a:xfrm>
          <a:prstGeom prst="rect">
            <a:avLst/>
          </a:prstGeom>
        </p:spPr>
      </p:pic>
      <p:sp>
        <p:nvSpPr>
          <p:cNvPr id="6" name="CuadroTexto 5">
            <a:extLst>
              <a:ext uri="{FF2B5EF4-FFF2-40B4-BE49-F238E27FC236}">
                <a16:creationId xmlns:a16="http://schemas.microsoft.com/office/drawing/2014/main" id="{7DCAA875-A5DD-41A9-ACD1-1D146AE3FA75}"/>
              </a:ext>
            </a:extLst>
          </p:cNvPr>
          <p:cNvSpPr txBox="1"/>
          <p:nvPr/>
        </p:nvSpPr>
        <p:spPr>
          <a:xfrm>
            <a:off x="6451600" y="2493318"/>
            <a:ext cx="2092432" cy="461665"/>
          </a:xfrm>
          <a:prstGeom prst="rect">
            <a:avLst/>
          </a:prstGeom>
          <a:noFill/>
        </p:spPr>
        <p:txBody>
          <a:bodyPr wrap="none" rtlCol="0">
            <a:spAutoFit/>
          </a:bodyPr>
          <a:lstStyle/>
          <a:p>
            <a:r>
              <a:rPr lang="es-ES" sz="2400" kern="2000" spc="300" dirty="0">
                <a:solidFill>
                  <a:srgbClr val="27A274"/>
                </a:solidFill>
                <a:latin typeface="Bebas Neue Regular" panose="00000500000000000000" pitchFamily="50" charset="0"/>
                <a:ea typeface="+mj-ea"/>
              </a:rPr>
              <a:t>COMING SOON</a:t>
            </a:r>
          </a:p>
        </p:txBody>
      </p:sp>
    </p:spTree>
    <p:extLst>
      <p:ext uri="{BB962C8B-B14F-4D97-AF65-F5344CB8AC3E}">
        <p14:creationId xmlns:p14="http://schemas.microsoft.com/office/powerpoint/2010/main" val="830069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98500" y="1183612"/>
            <a:ext cx="8115300" cy="374736"/>
          </a:xfrm>
          <a:prstGeom prst="rect">
            <a:avLst/>
          </a:prstGeom>
        </p:spPr>
        <p:txBody>
          <a:bodyPr vert="horz" wrap="square" lIns="0" tIns="6812" rIns="0" bIns="0" rtlCol="0">
            <a:spAutoFit/>
          </a:bodyPr>
          <a:lstStyle/>
          <a:p>
            <a:pPr>
              <a:lnSpc>
                <a:spcPct val="107000"/>
              </a:lnSpc>
              <a:spcAft>
                <a:spcPts val="800"/>
              </a:spcAft>
            </a:pPr>
            <a:r>
              <a:rPr lang="es-ES" sz="2400" dirty="0">
                <a:solidFill>
                  <a:srgbClr val="1B6F4F"/>
                </a:solidFill>
                <a:latin typeface="TT Commons Light" panose="02000506030000020003" pitchFamily="50" charset="0"/>
              </a:rPr>
              <a:t>Balanced Hydration + Daily Protection + Comfort</a:t>
            </a:r>
          </a:p>
        </p:txBody>
      </p:sp>
      <p:sp>
        <p:nvSpPr>
          <p:cNvPr id="8" name="Título 7"/>
          <p:cNvSpPr>
            <a:spLocks noGrp="1"/>
          </p:cNvSpPr>
          <p:nvPr>
            <p:ph type="title"/>
          </p:nvPr>
        </p:nvSpPr>
        <p:spPr>
          <a:xfrm>
            <a:off x="698500" y="445036"/>
            <a:ext cx="3752630" cy="332399"/>
          </a:xfrm>
        </p:spPr>
        <p:txBody>
          <a:bodyPr/>
          <a:lstStyle/>
          <a:p>
            <a:r>
              <a:rPr lang="es-ES" sz="2400" spc="300" dirty="0">
                <a:solidFill>
                  <a:srgbClr val="27A274"/>
                </a:solidFill>
                <a:latin typeface="Bebas Neue Regular" panose="00000500000000000000" pitchFamily="50" charset="0"/>
              </a:rPr>
              <a:t>GREEN TEA POSTBIOTIC CREAM</a:t>
            </a:r>
          </a:p>
        </p:txBody>
      </p:sp>
      <p:sp>
        <p:nvSpPr>
          <p:cNvPr id="6" name="Rectángulo: esquinas redondeadas 5">
            <a:extLst>
              <a:ext uri="{FF2B5EF4-FFF2-40B4-BE49-F238E27FC236}">
                <a16:creationId xmlns:a16="http://schemas.microsoft.com/office/drawing/2014/main" id="{40307ADC-FF29-4BC0-816E-457320A5B25F}"/>
              </a:ext>
            </a:extLst>
          </p:cNvPr>
          <p:cNvSpPr/>
          <p:nvPr/>
        </p:nvSpPr>
        <p:spPr>
          <a:xfrm>
            <a:off x="631882" y="1843916"/>
            <a:ext cx="8248535" cy="1445502"/>
          </a:xfrm>
          <a:prstGeom prst="roundRect">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ES" b="1" i="0" dirty="0">
                <a:solidFill>
                  <a:srgbClr val="059669"/>
                </a:solidFill>
                <a:effectLst/>
                <a:latin typeface="TT Commons Light" panose="02000506030000020003" pitchFamily="50" charset="0"/>
              </a:rPr>
              <a:t>Description</a:t>
            </a:r>
          </a:p>
          <a:p>
            <a:pPr algn="l"/>
            <a:r>
              <a:rPr lang="es-ES" b="0" i="0" dirty="0">
                <a:solidFill>
                  <a:srgbClr val="1F2937"/>
                </a:solidFill>
                <a:effectLst/>
                <a:latin typeface="TT Commons Light" panose="02000506030000020003" pitchFamily="50" charset="0"/>
              </a:rPr>
              <a:t>A light facial emulsion that provides deep hydration without feeling greasy. Ideal for young, combination or dehydrated skin seeking balance, antioxidant protection and daily comfort. Its texture is quickly absorbed, leaving the skin soft, matte and protected</a:t>
            </a:r>
            <a:r>
              <a:rPr lang="es-ES" b="0" i="0" dirty="0">
                <a:solidFill>
                  <a:srgbClr val="1F2937"/>
                </a:solidFill>
                <a:effectLst/>
                <a:latin typeface="Segoe UI" panose="020B0502040204020203" pitchFamily="34" charset="0"/>
              </a:rPr>
              <a:t>.</a:t>
            </a:r>
          </a:p>
        </p:txBody>
      </p:sp>
      <p:sp>
        <p:nvSpPr>
          <p:cNvPr id="9" name="CuadroTexto 8">
            <a:extLst>
              <a:ext uri="{FF2B5EF4-FFF2-40B4-BE49-F238E27FC236}">
                <a16:creationId xmlns:a16="http://schemas.microsoft.com/office/drawing/2014/main" id="{32A5CDA5-B2D3-4FDA-B5A7-5F089BF9F484}"/>
              </a:ext>
            </a:extLst>
          </p:cNvPr>
          <p:cNvSpPr txBox="1"/>
          <p:nvPr/>
        </p:nvSpPr>
        <p:spPr>
          <a:xfrm>
            <a:off x="607867" y="3467100"/>
            <a:ext cx="8248534" cy="1323439"/>
          </a:xfrm>
          <a:prstGeom prst="rect">
            <a:avLst/>
          </a:prstGeom>
          <a:noFill/>
        </p:spPr>
        <p:txBody>
          <a:bodyPr wrap="square">
            <a:spAutoFit/>
          </a:bodyPr>
          <a:lstStyle/>
          <a:p>
            <a:pPr marL="285750" indent="-285750" algn="l">
              <a:buFont typeface="Wingdings" panose="05000000000000000000" pitchFamily="2" charset="2"/>
              <a:buChar char="ü"/>
            </a:pPr>
            <a:r>
              <a:rPr lang="es-ES" sz="1600" b="1" i="0" dirty="0">
                <a:solidFill>
                  <a:srgbClr val="065F46"/>
                </a:solidFill>
                <a:effectLst/>
                <a:latin typeface="TT Commons Light" panose="02000506030000020003" pitchFamily="50" charset="0"/>
              </a:rPr>
              <a:t>Green Tea Extract: 360º Antioxidant Protection </a:t>
            </a:r>
            <a:r>
              <a:rPr lang="es-ES" sz="1600" b="0" i="0" dirty="0">
                <a:solidFill>
                  <a:srgbClr val="1F2937"/>
                </a:solidFill>
                <a:effectLst/>
                <a:latin typeface="TT Commons Light" panose="02000506030000020003" pitchFamily="50" charset="0"/>
              </a:rPr>
              <a:t>- Daily shield against pollution, UV rays, stress and free radicals.</a:t>
            </a:r>
          </a:p>
          <a:p>
            <a:pPr marL="285750" indent="-285750" algn="l">
              <a:buFont typeface="Wingdings" panose="05000000000000000000" pitchFamily="2" charset="2"/>
              <a:buChar char="ü"/>
            </a:pPr>
            <a:r>
              <a:rPr lang="es-ES" sz="1600" b="1" i="0" dirty="0" err="1">
                <a:solidFill>
                  <a:srgbClr val="065F46"/>
                </a:solidFill>
                <a:effectLst/>
                <a:latin typeface="TT Commons Light" panose="02000506030000020003" pitchFamily="50" charset="0"/>
              </a:rPr>
              <a:t>Postbiotics</a:t>
            </a:r>
            <a:r>
              <a:rPr lang="es-ES" sz="1600" b="1" dirty="0">
                <a:solidFill>
                  <a:srgbClr val="065F46"/>
                </a:solidFill>
                <a:latin typeface="TT Commons Light" panose="02000506030000020003" pitchFamily="50" charset="0"/>
              </a:rPr>
              <a:t>: </a:t>
            </a:r>
            <a:r>
              <a:rPr lang="es-ES" sz="1600" b="1" i="0" dirty="0">
                <a:solidFill>
                  <a:srgbClr val="065F46"/>
                </a:solidFill>
                <a:effectLst/>
                <a:latin typeface="TT Commons Light" panose="02000506030000020003" pitchFamily="50" charset="0"/>
              </a:rPr>
              <a:t>Healthy Microbiome </a:t>
            </a:r>
            <a:r>
              <a:rPr lang="es-ES" sz="1600" b="0" i="0" dirty="0">
                <a:solidFill>
                  <a:srgbClr val="1F2937"/>
                </a:solidFill>
                <a:effectLst/>
                <a:latin typeface="TT Commons Light" panose="02000506030000020003" pitchFamily="50" charset="0"/>
              </a:rPr>
              <a:t>- Maintains the skin's natural ecosystem in perfect balance.</a:t>
            </a:r>
          </a:p>
          <a:p>
            <a:pPr marL="285750" indent="-285750" algn="l">
              <a:buFont typeface="Wingdings" panose="05000000000000000000" pitchFamily="2" charset="2"/>
              <a:buChar char="ü"/>
            </a:pPr>
            <a:r>
              <a:rPr lang="es-ES" sz="1600" b="1" i="0" dirty="0" err="1">
                <a:solidFill>
                  <a:srgbClr val="065F46"/>
                </a:solidFill>
                <a:effectLst/>
                <a:latin typeface="TT Commons Light" panose="02000506030000020003" pitchFamily="50" charset="0"/>
              </a:rPr>
              <a:t>Niacinamide</a:t>
            </a:r>
            <a:r>
              <a:rPr lang="es-ES" sz="1600" b="1" i="0" dirty="0">
                <a:solidFill>
                  <a:srgbClr val="065F46"/>
                </a:solidFill>
                <a:effectLst/>
                <a:latin typeface="TT Commons Light" panose="02000506030000020003" pitchFamily="50" charset="0"/>
              </a:rPr>
              <a:t>: Control and Unification </a:t>
            </a:r>
            <a:r>
              <a:rPr lang="es-ES" sz="1600" b="0" i="0" dirty="0">
                <a:solidFill>
                  <a:srgbClr val="1F2937"/>
                </a:solidFill>
                <a:effectLst/>
                <a:latin typeface="TT Commons Light" panose="02000506030000020003" pitchFamily="50" charset="0"/>
              </a:rPr>
              <a:t>- Regulates shine, improves pores and unifies tone.</a:t>
            </a:r>
          </a:p>
        </p:txBody>
      </p:sp>
    </p:spTree>
    <p:extLst>
      <p:ext uri="{BB962C8B-B14F-4D97-AF65-F5344CB8AC3E}">
        <p14:creationId xmlns:p14="http://schemas.microsoft.com/office/powerpoint/2010/main" val="3170474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698500" y="445036"/>
            <a:ext cx="3752630" cy="332399"/>
          </a:xfrm>
        </p:spPr>
        <p:txBody>
          <a:bodyPr/>
          <a:lstStyle/>
          <a:p>
            <a:r>
              <a:rPr lang="es-ES" sz="2400" spc="300" dirty="0">
                <a:solidFill>
                  <a:srgbClr val="27A274"/>
                </a:solidFill>
                <a:latin typeface="Bebas Neue Regular" panose="00000500000000000000" pitchFamily="50" charset="0"/>
              </a:rPr>
              <a:t>GREEN TEA POSTBIOTIC CREAM</a:t>
            </a:r>
          </a:p>
        </p:txBody>
      </p:sp>
      <p:sp>
        <p:nvSpPr>
          <p:cNvPr id="9" name="CuadroTexto 8">
            <a:extLst>
              <a:ext uri="{FF2B5EF4-FFF2-40B4-BE49-F238E27FC236}">
                <a16:creationId xmlns:a16="http://schemas.microsoft.com/office/drawing/2014/main" id="{32A5CDA5-B2D3-4FDA-B5A7-5F089BF9F484}"/>
              </a:ext>
            </a:extLst>
          </p:cNvPr>
          <p:cNvSpPr txBox="1"/>
          <p:nvPr/>
        </p:nvSpPr>
        <p:spPr>
          <a:xfrm>
            <a:off x="508000" y="1333500"/>
            <a:ext cx="8248534" cy="2467342"/>
          </a:xfrm>
          <a:prstGeom prst="rect">
            <a:avLst/>
          </a:prstGeom>
          <a:noFill/>
        </p:spPr>
        <p:txBody>
          <a:bodyPr wrap="square">
            <a:spAutoFit/>
          </a:bodyPr>
          <a:lstStyle/>
          <a:p>
            <a:pPr marL="285750" indent="-285750">
              <a:spcBef>
                <a:spcPts val="1000"/>
              </a:spcBef>
              <a:spcAft>
                <a:spcPts val="600"/>
              </a:spcAft>
              <a:buFont typeface="Wingdings" panose="05000000000000000000" pitchFamily="2" charset="2"/>
              <a:buChar char="ü"/>
            </a:pPr>
            <a:r>
              <a:rPr lang="es-ES" sz="1600" b="1" i="1" dirty="0">
                <a:solidFill>
                  <a:srgbClr val="065F46"/>
                </a:solidFill>
                <a:effectLst/>
                <a:latin typeface="TT Commons Light" panose="02000506030000020003" pitchFamily="50" charset="0"/>
                <a:ea typeface="MS Gothic" panose="020B0609070205080204" pitchFamily="49" charset="-128"/>
                <a:cs typeface="Times New Roman" panose="02020603050405020304" pitchFamily="18" charset="0"/>
              </a:rPr>
              <a:t>Vitamin E: </a:t>
            </a:r>
            <a:r>
              <a:rPr lang="es-ES" sz="1600" dirty="0">
                <a:solidFill>
                  <a:srgbClr val="1F2937"/>
                </a:solidFill>
                <a:effectLst/>
                <a:latin typeface="TT Commons Light" panose="02000506030000020003" pitchFamily="50" charset="0"/>
                <a:ea typeface="Times New Roman" panose="02020603050405020304" pitchFamily="18" charset="0"/>
              </a:rPr>
              <a:t>Antioxidant that enhances the action of green tea.</a:t>
            </a:r>
            <a:endParaRPr lang="es-ES" sz="1600" dirty="0">
              <a:effectLst/>
              <a:latin typeface="TT Commons Light" panose="02000506030000020003" pitchFamily="50" charset="0"/>
              <a:ea typeface="Times New Roman" panose="02020603050405020304" pitchFamily="18" charset="0"/>
            </a:endParaRPr>
          </a:p>
          <a:p>
            <a:pPr marL="285750" indent="-285750">
              <a:spcBef>
                <a:spcPts val="1000"/>
              </a:spcBef>
              <a:spcAft>
                <a:spcPts val="600"/>
              </a:spcAft>
              <a:buFont typeface="Wingdings" panose="05000000000000000000" pitchFamily="2" charset="2"/>
              <a:buChar char="ü"/>
            </a:pPr>
            <a:r>
              <a:rPr lang="es-ES" sz="1600" b="1" i="1" dirty="0">
                <a:solidFill>
                  <a:srgbClr val="065F46"/>
                </a:solidFill>
                <a:effectLst/>
                <a:latin typeface="TT Commons Light" panose="02000506030000020003" pitchFamily="50" charset="0"/>
                <a:ea typeface="MS Gothic" panose="020B0609070205080204" pitchFamily="49" charset="-128"/>
                <a:cs typeface="Times New Roman" panose="02020603050405020304" pitchFamily="18" charset="0"/>
              </a:rPr>
              <a:t>Hyaluronic acid: </a:t>
            </a:r>
            <a:r>
              <a:rPr lang="es-ES" sz="1600" dirty="0">
                <a:solidFill>
                  <a:srgbClr val="1F2937"/>
                </a:solidFill>
                <a:effectLst/>
                <a:latin typeface="TT Commons Light" panose="02000506030000020003" pitchFamily="50" charset="0"/>
                <a:ea typeface="Times New Roman" panose="02020603050405020304" pitchFamily="18" charset="0"/>
              </a:rPr>
              <a:t>Deep, long-lasting hydration without feeling heavy.</a:t>
            </a:r>
            <a:endParaRPr lang="es-ES" sz="1600" dirty="0">
              <a:effectLst/>
              <a:latin typeface="TT Commons Light" panose="02000506030000020003" pitchFamily="50" charset="0"/>
              <a:ea typeface="Times New Roman" panose="02020603050405020304" pitchFamily="18" charset="0"/>
            </a:endParaRPr>
          </a:p>
          <a:p>
            <a:pPr marL="285750" indent="-285750">
              <a:spcBef>
                <a:spcPts val="1000"/>
              </a:spcBef>
              <a:spcAft>
                <a:spcPts val="600"/>
              </a:spcAft>
              <a:buFont typeface="Wingdings" panose="05000000000000000000" pitchFamily="2" charset="2"/>
              <a:buChar char="ü"/>
            </a:pPr>
            <a:r>
              <a:rPr lang="es-ES" sz="1600" b="1" i="1" dirty="0" err="1">
                <a:solidFill>
                  <a:srgbClr val="065F46"/>
                </a:solidFill>
                <a:effectLst/>
                <a:latin typeface="TT Commons Light" panose="02000506030000020003" pitchFamily="50" charset="0"/>
                <a:ea typeface="MS Gothic" panose="020B0609070205080204" pitchFamily="49" charset="-128"/>
                <a:cs typeface="Times New Roman" panose="02020603050405020304" pitchFamily="18" charset="0"/>
              </a:rPr>
              <a:t>Kaolin </a:t>
            </a:r>
            <a:r>
              <a:rPr lang="es-ES" sz="1600" b="1" i="1" dirty="0">
                <a:solidFill>
                  <a:srgbClr val="065F46"/>
                </a:solidFill>
                <a:effectLst/>
                <a:latin typeface="TT Commons Light" panose="02000506030000020003" pitchFamily="50" charset="0"/>
                <a:ea typeface="MS Gothic" panose="020B0609070205080204" pitchFamily="49" charset="-128"/>
                <a:cs typeface="Times New Roman" panose="02020603050405020304" pitchFamily="18" charset="0"/>
              </a:rPr>
              <a:t>(clay): </a:t>
            </a:r>
            <a:r>
              <a:rPr lang="es-ES" sz="1600" b="1" dirty="0" err="1">
                <a:solidFill>
                  <a:srgbClr val="065F46"/>
                </a:solidFill>
                <a:effectLst/>
                <a:latin typeface="TT Commons Light" panose="02000506030000020003" pitchFamily="50" charset="0"/>
                <a:ea typeface="Times New Roman" panose="02020603050405020304" pitchFamily="18" charset="0"/>
              </a:rPr>
              <a:t>Mattifying</a:t>
            </a:r>
            <a:r>
              <a:rPr lang="es-ES" sz="1600" b="1" dirty="0">
                <a:solidFill>
                  <a:srgbClr val="065F46"/>
                </a:solidFill>
                <a:effectLst/>
                <a:latin typeface="TT Commons Light" panose="02000506030000020003" pitchFamily="50" charset="0"/>
                <a:ea typeface="Times New Roman" panose="02020603050405020304" pitchFamily="18" charset="0"/>
              </a:rPr>
              <a:t> effect </a:t>
            </a:r>
            <a:r>
              <a:rPr lang="es-ES" sz="1600" dirty="0">
                <a:solidFill>
                  <a:srgbClr val="1F2937"/>
                </a:solidFill>
                <a:effectLst/>
                <a:latin typeface="TT Commons Light" panose="02000506030000020003" pitchFamily="50" charset="0"/>
                <a:ea typeface="Times New Roman" panose="02020603050405020304" pitchFamily="18" charset="0"/>
              </a:rPr>
              <a:t>- regulates excess sebum without drying, ideal for the T-zone.</a:t>
            </a:r>
            <a:endParaRPr lang="es-ES" sz="1600" dirty="0">
              <a:effectLst/>
              <a:latin typeface="TT Commons Light" panose="02000506030000020003" pitchFamily="50" charset="0"/>
              <a:ea typeface="Times New Roman" panose="02020603050405020304" pitchFamily="18" charset="0"/>
            </a:endParaRPr>
          </a:p>
          <a:p>
            <a:pPr marL="285750" indent="-285750">
              <a:spcBef>
                <a:spcPts val="1000"/>
              </a:spcBef>
              <a:spcAft>
                <a:spcPts val="600"/>
              </a:spcAft>
              <a:buFont typeface="Wingdings" panose="05000000000000000000" pitchFamily="2" charset="2"/>
              <a:buChar char="ü"/>
            </a:pPr>
            <a:r>
              <a:rPr lang="es-ES" sz="1600" b="1" i="1" dirty="0">
                <a:solidFill>
                  <a:srgbClr val="065F46"/>
                </a:solidFill>
                <a:effectLst/>
                <a:latin typeface="TT Commons Light" panose="02000506030000020003" pitchFamily="50" charset="0"/>
                <a:ea typeface="MS Gothic" panose="020B0609070205080204" pitchFamily="49" charset="-128"/>
                <a:cs typeface="Times New Roman" panose="02020603050405020304" pitchFamily="18" charset="0"/>
              </a:rPr>
              <a:t>Soy Protein: </a:t>
            </a:r>
            <a:r>
              <a:rPr lang="es-ES" sz="1600" dirty="0">
                <a:solidFill>
                  <a:srgbClr val="1F2937"/>
                </a:solidFill>
                <a:effectLst/>
                <a:latin typeface="TT Commons Light" panose="02000506030000020003" pitchFamily="50" charset="0"/>
                <a:ea typeface="Times New Roman" panose="02020603050405020304" pitchFamily="18" charset="0"/>
              </a:rPr>
              <a:t>Improves elasticity and firmness, natural tightening effect.</a:t>
            </a:r>
            <a:endParaRPr lang="es-ES" sz="1600" dirty="0">
              <a:effectLst/>
              <a:latin typeface="TT Commons Light" panose="02000506030000020003" pitchFamily="50" charset="0"/>
              <a:ea typeface="Times New Roman" panose="02020603050405020304" pitchFamily="18" charset="0"/>
            </a:endParaRPr>
          </a:p>
          <a:p>
            <a:pPr marL="285750" indent="-285750">
              <a:spcBef>
                <a:spcPts val="1000"/>
              </a:spcBef>
              <a:spcAft>
                <a:spcPts val="600"/>
              </a:spcAft>
              <a:buFont typeface="Wingdings" panose="05000000000000000000" pitchFamily="2" charset="2"/>
              <a:buChar char="ü"/>
            </a:pPr>
            <a:r>
              <a:rPr lang="es-ES" sz="1600" b="1" i="1" dirty="0" err="1">
                <a:solidFill>
                  <a:srgbClr val="065F46"/>
                </a:solidFill>
                <a:effectLst/>
                <a:latin typeface="TT Commons Light" panose="02000506030000020003" pitchFamily="50" charset="0"/>
                <a:ea typeface="MS Gothic" panose="020B0609070205080204" pitchFamily="49" charset="-128"/>
                <a:cs typeface="Times New Roman" panose="02020603050405020304" pitchFamily="18" charset="0"/>
              </a:rPr>
              <a:t>Menthyl</a:t>
            </a:r>
            <a:r>
              <a:rPr lang="es-ES" sz="1600" b="1" i="1" dirty="0">
                <a:solidFill>
                  <a:srgbClr val="065F46"/>
                </a:solidFill>
                <a:effectLst/>
                <a:latin typeface="TT Commons Light" panose="02000506030000020003" pitchFamily="50" charset="0"/>
                <a:ea typeface="MS Gothic" panose="020B0609070205080204" pitchFamily="49" charset="-128"/>
                <a:cs typeface="Times New Roman" panose="02020603050405020304" pitchFamily="18" charset="0"/>
              </a:rPr>
              <a:t> Lactate: </a:t>
            </a:r>
            <a:r>
              <a:rPr lang="es-ES" sz="1600" dirty="0">
                <a:solidFill>
                  <a:srgbClr val="1F2937"/>
                </a:solidFill>
                <a:effectLst/>
                <a:latin typeface="TT Commons Light" panose="02000506030000020003" pitchFamily="50" charset="0"/>
                <a:ea typeface="Times New Roman" panose="02020603050405020304" pitchFamily="18" charset="0"/>
              </a:rPr>
              <a:t>Immediate freshness and soothing sensation.</a:t>
            </a:r>
            <a:endParaRPr lang="es-ES" sz="1600" dirty="0">
              <a:effectLst/>
              <a:latin typeface="TT Commons Light" panose="02000506030000020003" pitchFamily="50" charset="0"/>
              <a:ea typeface="Times New Roman" panose="02020603050405020304" pitchFamily="18" charset="0"/>
            </a:endParaRPr>
          </a:p>
          <a:p>
            <a:pPr algn="l"/>
            <a:endParaRPr lang="es-ES" sz="1600" b="0" i="0" dirty="0">
              <a:solidFill>
                <a:srgbClr val="1F2937"/>
              </a:solidFill>
              <a:effectLst/>
              <a:latin typeface="Segoe UI" panose="020B0502040204020203" pitchFamily="34" charset="0"/>
            </a:endParaRPr>
          </a:p>
        </p:txBody>
      </p:sp>
      <p:sp>
        <p:nvSpPr>
          <p:cNvPr id="6" name="Rectángulo: esquinas redondeadas 5">
            <a:extLst>
              <a:ext uri="{FF2B5EF4-FFF2-40B4-BE49-F238E27FC236}">
                <a16:creationId xmlns:a16="http://schemas.microsoft.com/office/drawing/2014/main" id="{6896A2CB-C3B7-4E98-B52B-F6B0BD0D45E8}"/>
              </a:ext>
            </a:extLst>
          </p:cNvPr>
          <p:cNvSpPr/>
          <p:nvPr/>
        </p:nvSpPr>
        <p:spPr>
          <a:xfrm>
            <a:off x="729904" y="3800841"/>
            <a:ext cx="8248535" cy="1303409"/>
          </a:xfrm>
          <a:prstGeom prst="roundRect">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ES" b="1" i="0" dirty="0">
                <a:solidFill>
                  <a:srgbClr val="047857"/>
                </a:solidFill>
                <a:effectLst/>
                <a:latin typeface="TT Commons Light" panose="02000506030000020003" pitchFamily="50" charset="0"/>
              </a:rPr>
              <a:t>Perfect texture</a:t>
            </a:r>
          </a:p>
          <a:p>
            <a:pPr algn="l"/>
            <a:endParaRPr lang="es-ES" sz="1400" b="1" i="0" dirty="0">
              <a:solidFill>
                <a:srgbClr val="047857"/>
              </a:solidFill>
              <a:effectLst/>
              <a:latin typeface="TT Commons Light" panose="02000506030000020003" pitchFamily="50" charset="0"/>
            </a:endParaRPr>
          </a:p>
          <a:p>
            <a:pPr algn="l"/>
            <a:r>
              <a:rPr lang="es-ES" b="1" i="0" dirty="0">
                <a:solidFill>
                  <a:srgbClr val="065F46"/>
                </a:solidFill>
                <a:effectLst/>
                <a:latin typeface="TT Commons Light" panose="02000506030000020003" pitchFamily="50" charset="0"/>
              </a:rPr>
              <a:t>Light emulsion </a:t>
            </a:r>
            <a:r>
              <a:rPr lang="es-ES" b="0" i="0" dirty="0">
                <a:solidFill>
                  <a:srgbClr val="1F2937"/>
                </a:solidFill>
                <a:effectLst/>
                <a:latin typeface="TT Commons Light" panose="02000506030000020003" pitchFamily="50" charset="0"/>
              </a:rPr>
              <a:t>that melts into the skin ·</a:t>
            </a:r>
            <a:r>
              <a:rPr lang="es-ES" b="1" i="0" dirty="0">
                <a:solidFill>
                  <a:srgbClr val="065F46"/>
                </a:solidFill>
                <a:effectLst/>
                <a:latin typeface="TT Commons Light" panose="02000506030000020003" pitchFamily="50" charset="0"/>
              </a:rPr>
              <a:t> Non-comedogenic</a:t>
            </a:r>
            <a:r>
              <a:rPr lang="es-ES" b="0" i="0" dirty="0">
                <a:solidFill>
                  <a:srgbClr val="1F2937"/>
                </a:solidFill>
                <a:effectLst/>
                <a:latin typeface="TT Commons Light" panose="02000506030000020003" pitchFamily="50" charset="0"/>
              </a:rPr>
              <a:t> - Does not clog pores</a:t>
            </a:r>
          </a:p>
          <a:p>
            <a:pPr algn="l"/>
            <a:r>
              <a:rPr lang="es-ES" b="1" i="0" dirty="0">
                <a:solidFill>
                  <a:srgbClr val="065F46"/>
                </a:solidFill>
                <a:effectLst/>
                <a:latin typeface="TT Commons Light" panose="02000506030000020003" pitchFamily="50" charset="0"/>
              </a:rPr>
              <a:t>Natural matte finish </a:t>
            </a:r>
            <a:r>
              <a:rPr lang="es-ES" b="0" i="0" dirty="0">
                <a:solidFill>
                  <a:srgbClr val="1F2937"/>
                </a:solidFill>
                <a:effectLst/>
                <a:latin typeface="TT Commons Light" panose="02000506030000020003" pitchFamily="50" charset="0"/>
              </a:rPr>
              <a:t>- No shine ·</a:t>
            </a:r>
            <a:r>
              <a:rPr lang="es-ES" b="1" i="0" dirty="0">
                <a:solidFill>
                  <a:srgbClr val="065F46"/>
                </a:solidFill>
                <a:effectLst/>
                <a:latin typeface="TT Commons Light" panose="02000506030000020003" pitchFamily="50" charset="0"/>
              </a:rPr>
              <a:t> Ideal base</a:t>
            </a:r>
            <a:r>
              <a:rPr lang="es-ES" b="0" i="0" dirty="0">
                <a:solidFill>
                  <a:srgbClr val="1F2937"/>
                </a:solidFill>
                <a:effectLst/>
                <a:latin typeface="TT Commons Light" panose="02000506030000020003" pitchFamily="50" charset="0"/>
              </a:rPr>
              <a:t> for make-up</a:t>
            </a:r>
          </a:p>
        </p:txBody>
      </p:sp>
    </p:spTree>
    <p:extLst>
      <p:ext uri="{BB962C8B-B14F-4D97-AF65-F5344CB8AC3E}">
        <p14:creationId xmlns:p14="http://schemas.microsoft.com/office/powerpoint/2010/main" val="2837614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98500" y="1183612"/>
            <a:ext cx="8115300" cy="282723"/>
          </a:xfrm>
          <a:prstGeom prst="rect">
            <a:avLst/>
          </a:prstGeom>
        </p:spPr>
        <p:txBody>
          <a:bodyPr vert="horz" wrap="square" lIns="0" tIns="6812" rIns="0" bIns="0" rtlCol="0">
            <a:spAutoFit/>
          </a:bodyPr>
          <a:lstStyle/>
          <a:p>
            <a:pPr>
              <a:lnSpc>
                <a:spcPct val="107000"/>
              </a:lnSpc>
              <a:spcAft>
                <a:spcPts val="800"/>
              </a:spcAft>
            </a:pPr>
            <a:r>
              <a:rPr lang="es-ES" b="1" dirty="0">
                <a:solidFill>
                  <a:srgbClr val="059669"/>
                </a:solidFill>
                <a:latin typeface="TT Commons Light" panose="02000506030000020003" pitchFamily="50" charset="0"/>
              </a:rPr>
              <a:t>Benefits</a:t>
            </a:r>
          </a:p>
        </p:txBody>
      </p:sp>
      <p:sp>
        <p:nvSpPr>
          <p:cNvPr id="8" name="Título 7"/>
          <p:cNvSpPr>
            <a:spLocks noGrp="1"/>
          </p:cNvSpPr>
          <p:nvPr>
            <p:ph type="title"/>
          </p:nvPr>
        </p:nvSpPr>
        <p:spPr>
          <a:xfrm>
            <a:off x="698500" y="445036"/>
            <a:ext cx="3752630" cy="332399"/>
          </a:xfrm>
        </p:spPr>
        <p:txBody>
          <a:bodyPr/>
          <a:lstStyle/>
          <a:p>
            <a:r>
              <a:rPr lang="es-ES" sz="2400" spc="300" dirty="0">
                <a:solidFill>
                  <a:srgbClr val="27A274"/>
                </a:solidFill>
                <a:latin typeface="Bebas Neue Regular" panose="00000500000000000000" pitchFamily="50" charset="0"/>
              </a:rPr>
              <a:t>GREEN TEA POSTBIOTIC CREAM</a:t>
            </a:r>
          </a:p>
        </p:txBody>
      </p:sp>
      <p:sp>
        <p:nvSpPr>
          <p:cNvPr id="7" name="Rectángulo: esquinas redondeadas 6">
            <a:extLst>
              <a:ext uri="{FF2B5EF4-FFF2-40B4-BE49-F238E27FC236}">
                <a16:creationId xmlns:a16="http://schemas.microsoft.com/office/drawing/2014/main" id="{72661E56-3D64-4278-86D1-974EDD89FE9E}"/>
              </a:ext>
            </a:extLst>
          </p:cNvPr>
          <p:cNvSpPr/>
          <p:nvPr/>
        </p:nvSpPr>
        <p:spPr>
          <a:xfrm>
            <a:off x="568381" y="1638993"/>
            <a:ext cx="3962400" cy="2658877"/>
          </a:xfrm>
          <a:prstGeom prst="roundRect">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Aft>
                <a:spcPts val="600"/>
              </a:spcAft>
              <a:buFont typeface="Arial" panose="020B0604020202020204" pitchFamily="34" charset="0"/>
              <a:buChar char="•"/>
            </a:pPr>
            <a:r>
              <a:rPr lang="es-ES" b="0" i="0" dirty="0">
                <a:solidFill>
                  <a:srgbClr val="1F2937"/>
                </a:solidFill>
                <a:effectLst/>
                <a:latin typeface="TT Commons Light" panose="02000506030000020003" pitchFamily="50" charset="0"/>
              </a:rPr>
              <a:t>Deep hydration without oiliness</a:t>
            </a:r>
          </a:p>
          <a:p>
            <a:pPr algn="l">
              <a:spcAft>
                <a:spcPts val="600"/>
              </a:spcAft>
              <a:buFont typeface="Arial" panose="020B0604020202020204" pitchFamily="34" charset="0"/>
              <a:buChar char="•"/>
            </a:pPr>
            <a:r>
              <a:rPr lang="es-ES" b="0" i="0" dirty="0">
                <a:solidFill>
                  <a:srgbClr val="1F2937"/>
                </a:solidFill>
                <a:effectLst/>
                <a:latin typeface="TT Commons Light" panose="02000506030000020003" pitchFamily="50" charset="0"/>
              </a:rPr>
              <a:t>Gentle </a:t>
            </a:r>
            <a:r>
              <a:rPr lang="es-ES" b="0" i="0" dirty="0" err="1">
                <a:solidFill>
                  <a:srgbClr val="1F2937"/>
                </a:solidFill>
                <a:effectLst/>
                <a:latin typeface="TT Commons Light" panose="02000506030000020003" pitchFamily="50" charset="0"/>
              </a:rPr>
              <a:t>mattifying</a:t>
            </a:r>
            <a:r>
              <a:rPr lang="es-ES" b="0" i="0" dirty="0">
                <a:solidFill>
                  <a:srgbClr val="1F2937"/>
                </a:solidFill>
                <a:effectLst/>
                <a:latin typeface="TT Commons Light" panose="02000506030000020003" pitchFamily="50" charset="0"/>
              </a:rPr>
              <a:t> effect</a:t>
            </a:r>
          </a:p>
          <a:p>
            <a:pPr algn="l">
              <a:spcAft>
                <a:spcPts val="600"/>
              </a:spcAft>
              <a:buFont typeface="Arial" panose="020B0604020202020204" pitchFamily="34" charset="0"/>
              <a:buChar char="•"/>
            </a:pPr>
            <a:r>
              <a:rPr lang="es-ES" b="0" i="0" dirty="0">
                <a:solidFill>
                  <a:srgbClr val="1F2937"/>
                </a:solidFill>
                <a:effectLst/>
                <a:latin typeface="TT Commons Light" panose="02000506030000020003" pitchFamily="50" charset="0"/>
              </a:rPr>
              <a:t>Daily antioxidant protection</a:t>
            </a:r>
          </a:p>
          <a:p>
            <a:pPr algn="l">
              <a:spcAft>
                <a:spcPts val="600"/>
              </a:spcAft>
              <a:buFont typeface="Arial" panose="020B0604020202020204" pitchFamily="34" charset="0"/>
              <a:buChar char="•"/>
            </a:pPr>
            <a:r>
              <a:rPr lang="es-ES" b="0" i="0" dirty="0">
                <a:solidFill>
                  <a:srgbClr val="1F2937"/>
                </a:solidFill>
                <a:effectLst/>
                <a:latin typeface="TT Commons Light" panose="02000506030000020003" pitchFamily="50" charset="0"/>
              </a:rPr>
              <a:t>Microbiome balance</a:t>
            </a:r>
          </a:p>
          <a:p>
            <a:pPr algn="l">
              <a:spcAft>
                <a:spcPts val="600"/>
              </a:spcAft>
              <a:buFont typeface="Arial" panose="020B0604020202020204" pitchFamily="34" charset="0"/>
              <a:buChar char="•"/>
            </a:pPr>
            <a:r>
              <a:rPr lang="es-ES" b="0" i="0" dirty="0">
                <a:solidFill>
                  <a:srgbClr val="1F2937"/>
                </a:solidFill>
                <a:effectLst/>
                <a:latin typeface="TT Commons Light" panose="02000506030000020003" pitchFamily="50" charset="0"/>
              </a:rPr>
              <a:t>Soothes and reduces redness</a:t>
            </a:r>
          </a:p>
          <a:p>
            <a:pPr algn="l">
              <a:spcAft>
                <a:spcPts val="600"/>
              </a:spcAft>
              <a:buFont typeface="Arial" panose="020B0604020202020204" pitchFamily="34" charset="0"/>
              <a:buChar char="•"/>
            </a:pPr>
            <a:r>
              <a:rPr lang="es-ES" b="0" i="0" dirty="0">
                <a:solidFill>
                  <a:srgbClr val="1F2937"/>
                </a:solidFill>
                <a:effectLst/>
                <a:latin typeface="TT Commons Light" panose="02000506030000020003" pitchFamily="50" charset="0"/>
              </a:rPr>
              <a:t>Strengthens the skin barrier</a:t>
            </a:r>
          </a:p>
        </p:txBody>
      </p:sp>
      <p:sp>
        <p:nvSpPr>
          <p:cNvPr id="10" name="Rectángulo: esquinas redondeadas 9">
            <a:extLst>
              <a:ext uri="{FF2B5EF4-FFF2-40B4-BE49-F238E27FC236}">
                <a16:creationId xmlns:a16="http://schemas.microsoft.com/office/drawing/2014/main" id="{B8A77DB6-7624-4408-B040-2E93802A7DF0}"/>
              </a:ext>
            </a:extLst>
          </p:cNvPr>
          <p:cNvSpPr/>
          <p:nvPr/>
        </p:nvSpPr>
        <p:spPr>
          <a:xfrm>
            <a:off x="4927599" y="1638300"/>
            <a:ext cx="3962400" cy="2658876"/>
          </a:xfrm>
          <a:prstGeom prst="roundRect">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Aft>
                <a:spcPts val="600"/>
              </a:spcAft>
              <a:buFont typeface="Arial" panose="020B0604020202020204" pitchFamily="34" charset="0"/>
              <a:buChar char="•"/>
            </a:pPr>
            <a:r>
              <a:rPr lang="es-ES" b="0" i="0" dirty="0">
                <a:solidFill>
                  <a:srgbClr val="1F2937"/>
                </a:solidFill>
                <a:effectLst/>
                <a:latin typeface="TT Commons Light" panose="02000506030000020003" pitchFamily="50" charset="0"/>
              </a:rPr>
              <a:t>Unifies tone and texture</a:t>
            </a:r>
          </a:p>
          <a:p>
            <a:pPr algn="l">
              <a:spcAft>
                <a:spcPts val="600"/>
              </a:spcAft>
              <a:buFont typeface="Arial" panose="020B0604020202020204" pitchFamily="34" charset="0"/>
              <a:buChar char="•"/>
            </a:pPr>
            <a:r>
              <a:rPr lang="es-ES" b="0" i="0" dirty="0">
                <a:solidFill>
                  <a:srgbClr val="1F2937"/>
                </a:solidFill>
                <a:effectLst/>
                <a:latin typeface="TT Commons Light" panose="02000506030000020003" pitchFamily="50" charset="0"/>
              </a:rPr>
              <a:t>Feeling of freshness</a:t>
            </a:r>
          </a:p>
          <a:p>
            <a:pPr algn="l">
              <a:spcAft>
                <a:spcPts val="600"/>
              </a:spcAft>
              <a:buFont typeface="Arial" panose="020B0604020202020204" pitchFamily="34" charset="0"/>
              <a:buChar char="•"/>
            </a:pPr>
            <a:r>
              <a:rPr lang="es-ES" b="0" i="0" dirty="0">
                <a:solidFill>
                  <a:srgbClr val="1F2937"/>
                </a:solidFill>
                <a:effectLst/>
                <a:latin typeface="TT Commons Light" panose="02000506030000020003" pitchFamily="50" charset="0"/>
              </a:rPr>
              <a:t>Soft and comfortable skin</a:t>
            </a:r>
          </a:p>
          <a:p>
            <a:pPr algn="l">
              <a:spcAft>
                <a:spcPts val="600"/>
              </a:spcAft>
              <a:buFont typeface="Arial" panose="020B0604020202020204" pitchFamily="34" charset="0"/>
              <a:buChar char="•"/>
            </a:pPr>
            <a:r>
              <a:rPr lang="es-ES" b="0" i="0" dirty="0">
                <a:solidFill>
                  <a:srgbClr val="1F2937"/>
                </a:solidFill>
                <a:effectLst/>
                <a:latin typeface="TT Commons Light" panose="02000506030000020003" pitchFamily="50" charset="0"/>
              </a:rPr>
              <a:t>Suitable for sensitive skin</a:t>
            </a:r>
          </a:p>
          <a:p>
            <a:pPr algn="l">
              <a:spcAft>
                <a:spcPts val="600"/>
              </a:spcAft>
              <a:buFont typeface="Arial" panose="020B0604020202020204" pitchFamily="34" charset="0"/>
              <a:buChar char="•"/>
            </a:pPr>
            <a:r>
              <a:rPr lang="es-ES" b="0" i="0" dirty="0">
                <a:solidFill>
                  <a:srgbClr val="1F2937"/>
                </a:solidFill>
                <a:effectLst/>
                <a:latin typeface="TT Commons Light" panose="02000506030000020003" pitchFamily="50" charset="0"/>
              </a:rPr>
              <a:t>Problem-free daily use</a:t>
            </a:r>
          </a:p>
          <a:p>
            <a:pPr algn="l">
              <a:spcAft>
                <a:spcPts val="600"/>
              </a:spcAft>
              <a:buFont typeface="Arial" panose="020B0604020202020204" pitchFamily="34" charset="0"/>
              <a:buChar char="•"/>
            </a:pPr>
            <a:r>
              <a:rPr lang="es-ES" b="0" i="0" dirty="0">
                <a:solidFill>
                  <a:srgbClr val="1F2937"/>
                </a:solidFill>
                <a:effectLst/>
                <a:latin typeface="TT Commons Light" panose="02000506030000020003" pitchFamily="50" charset="0"/>
              </a:rPr>
              <a:t>Perfect makeup base</a:t>
            </a:r>
          </a:p>
        </p:txBody>
      </p:sp>
      <p:sp>
        <p:nvSpPr>
          <p:cNvPr id="9" name="CuadroTexto 8">
            <a:extLst>
              <a:ext uri="{FF2B5EF4-FFF2-40B4-BE49-F238E27FC236}">
                <a16:creationId xmlns:a16="http://schemas.microsoft.com/office/drawing/2014/main" id="{A7927498-4195-449A-9173-BA013336B68E}"/>
              </a:ext>
            </a:extLst>
          </p:cNvPr>
          <p:cNvSpPr txBox="1"/>
          <p:nvPr/>
        </p:nvSpPr>
        <p:spPr>
          <a:xfrm>
            <a:off x="700809" y="4531044"/>
            <a:ext cx="8157903" cy="677108"/>
          </a:xfrm>
          <a:prstGeom prst="rect">
            <a:avLst/>
          </a:prstGeom>
          <a:noFill/>
        </p:spPr>
        <p:txBody>
          <a:bodyPr wrap="square">
            <a:spAutoFit/>
          </a:bodyPr>
          <a:lstStyle/>
          <a:p>
            <a:r>
              <a:rPr lang="es-ES" sz="2000" b="1" i="1" dirty="0">
                <a:solidFill>
                  <a:srgbClr val="047857"/>
                </a:solidFill>
                <a:latin typeface="TT Commons Light" panose="02000506030000020003" pitchFamily="50" charset="0"/>
                <a:ea typeface="MS Gothic" panose="020B0609070205080204" pitchFamily="49" charset="-128"/>
                <a:cs typeface="Times New Roman" panose="02020603050405020304" pitchFamily="18" charset="0"/>
              </a:rPr>
              <a:t>Ideal for </a:t>
            </a:r>
            <a:r>
              <a:rPr lang="es-ES" sz="2000" b="1" i="1" dirty="0">
                <a:solidFill>
                  <a:srgbClr val="047857"/>
                </a:solidFill>
                <a:effectLst/>
                <a:latin typeface="TT Commons Light" panose="02000506030000020003" pitchFamily="50" charset="0"/>
                <a:ea typeface="MS Gothic" panose="020B0609070205080204" pitchFamily="49" charset="-128"/>
                <a:cs typeface="Times New Roman" panose="02020603050405020304" pitchFamily="18" charset="0"/>
              </a:rPr>
              <a:t>urban living: </a:t>
            </a:r>
          </a:p>
          <a:p>
            <a:r>
              <a:rPr lang="es-ES" sz="1800" dirty="0" err="1">
                <a:solidFill>
                  <a:srgbClr val="1F2937"/>
                </a:solidFill>
                <a:effectLst/>
                <a:latin typeface="TT Commons Light" panose="02000506030000020003" pitchFamily="50" charset="0"/>
                <a:ea typeface="Times New Roman" panose="02020603050405020304" pitchFamily="18" charset="0"/>
              </a:rPr>
              <a:t>Anti-pollution</a:t>
            </a:r>
            <a:r>
              <a:rPr lang="es-ES" sz="1800" dirty="0">
                <a:solidFill>
                  <a:srgbClr val="1F2937"/>
                </a:solidFill>
                <a:effectLst/>
                <a:latin typeface="TT Commons Light" panose="02000506030000020003" pitchFamily="50" charset="0"/>
                <a:ea typeface="Times New Roman" panose="02020603050405020304" pitchFamily="18" charset="0"/>
              </a:rPr>
              <a:t> protection + antioxidants + barrier reinforcement = Complete daily shield.</a:t>
            </a:r>
            <a:endParaRPr lang="es-ES" sz="1400" dirty="0">
              <a:effectLst/>
              <a:latin typeface="TT Commons Light" panose="02000506030000020003" pitchFamily="50" charset="0"/>
              <a:ea typeface="Times New Roman" panose="02020603050405020304" pitchFamily="18" charset="0"/>
            </a:endParaRPr>
          </a:p>
        </p:txBody>
      </p:sp>
    </p:spTree>
    <p:extLst>
      <p:ext uri="{BB962C8B-B14F-4D97-AF65-F5344CB8AC3E}">
        <p14:creationId xmlns:p14="http://schemas.microsoft.com/office/powerpoint/2010/main" val="4201298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698500" y="445036"/>
            <a:ext cx="4174220" cy="332399"/>
          </a:xfrm>
        </p:spPr>
        <p:txBody>
          <a:bodyPr/>
          <a:lstStyle/>
          <a:p>
            <a:r>
              <a:rPr lang="es-ES" sz="2400" spc="300" dirty="0">
                <a:solidFill>
                  <a:srgbClr val="27A274"/>
                </a:solidFill>
                <a:latin typeface="Bebas Neue Regular" panose="00000500000000000000" pitchFamily="50" charset="0"/>
              </a:rPr>
              <a:t>DIFFERENTIATING FEATURES</a:t>
            </a:r>
          </a:p>
        </p:txBody>
      </p:sp>
      <p:graphicFrame>
        <p:nvGraphicFramePr>
          <p:cNvPr id="4" name="Tabla 3">
            <a:extLst>
              <a:ext uri="{FF2B5EF4-FFF2-40B4-BE49-F238E27FC236}">
                <a16:creationId xmlns:a16="http://schemas.microsoft.com/office/drawing/2014/main" id="{3D13215E-E969-444A-85A0-9E92E0EEDA95}"/>
              </a:ext>
            </a:extLst>
          </p:cNvPr>
          <p:cNvGraphicFramePr>
            <a:graphicFrameLocks noGrp="1"/>
          </p:cNvGraphicFramePr>
          <p:nvPr>
            <p:extLst>
              <p:ext uri="{D42A27DB-BD31-4B8C-83A1-F6EECF244321}">
                <p14:modId xmlns:p14="http://schemas.microsoft.com/office/powerpoint/2010/main" val="3304549579"/>
              </p:ext>
            </p:extLst>
          </p:nvPr>
        </p:nvGraphicFramePr>
        <p:xfrm>
          <a:off x="701987" y="1263651"/>
          <a:ext cx="8188014" cy="3880736"/>
        </p:xfrm>
        <a:graphic>
          <a:graphicData uri="http://schemas.openxmlformats.org/drawingml/2006/table">
            <a:tbl>
              <a:tblPr firstRow="1" firstCol="1" bandRow="1"/>
              <a:tblGrid>
                <a:gridCol w="2729338">
                  <a:extLst>
                    <a:ext uri="{9D8B030D-6E8A-4147-A177-3AD203B41FA5}">
                      <a16:colId xmlns:a16="http://schemas.microsoft.com/office/drawing/2014/main" val="4135079618"/>
                    </a:ext>
                  </a:extLst>
                </a:gridCol>
                <a:gridCol w="2729338">
                  <a:extLst>
                    <a:ext uri="{9D8B030D-6E8A-4147-A177-3AD203B41FA5}">
                      <a16:colId xmlns:a16="http://schemas.microsoft.com/office/drawing/2014/main" val="1428654881"/>
                    </a:ext>
                  </a:extLst>
                </a:gridCol>
                <a:gridCol w="2729338">
                  <a:extLst>
                    <a:ext uri="{9D8B030D-6E8A-4147-A177-3AD203B41FA5}">
                      <a16:colId xmlns:a16="http://schemas.microsoft.com/office/drawing/2014/main" val="949064805"/>
                    </a:ext>
                  </a:extLst>
                </a:gridCol>
              </a:tblGrid>
              <a:tr h="452598">
                <a:tc>
                  <a:txBody>
                    <a:bodyPr/>
                    <a:lstStyle/>
                    <a:p>
                      <a:pPr>
                        <a:lnSpc>
                          <a:spcPct val="115000"/>
                        </a:lnSpc>
                        <a:spcAft>
                          <a:spcPts val="1000"/>
                        </a:spcAft>
                      </a:pPr>
                      <a:r>
                        <a:rPr lang="es-ES" sz="1600" b="1" dirty="0">
                          <a:solidFill>
                            <a:srgbClr val="FFFFFF"/>
                          </a:solidFill>
                          <a:effectLst/>
                          <a:latin typeface="TT Commons Light" panose="02000506030000020003" pitchFamily="50" charset="0"/>
                          <a:ea typeface="Times New Roman" panose="02020603050405020304" pitchFamily="18" charset="0"/>
                          <a:cs typeface="Times New Roman" panose="02020603050405020304" pitchFamily="18" charset="0"/>
                        </a:rPr>
                        <a:t>Feature</a:t>
                      </a:r>
                      <a:endParaRPr lang="es-ES" sz="1600" dirty="0">
                        <a:effectLst/>
                        <a:latin typeface="TT Commons Light" panose="02000506030000020003" pitchFamily="50" charset="0"/>
                        <a:ea typeface="MS Mincho" panose="02020609040205080304" pitchFamily="49" charset="-128"/>
                        <a:cs typeface="Times New Roman" panose="02020603050405020304" pitchFamily="18" charset="0"/>
                      </a:endParaRPr>
                    </a:p>
                  </a:txBody>
                  <a:tcPr marL="54886" marR="54886" marT="54886" marB="54886" anchor="ctr">
                    <a:lnL>
                      <a:noFill/>
                    </a:lnL>
                    <a:lnR>
                      <a:noFill/>
                    </a:lnR>
                    <a:lnT>
                      <a:noFill/>
                    </a:lnT>
                    <a:lnB>
                      <a:noFill/>
                    </a:lnB>
                    <a:solidFill>
                      <a:srgbClr val="10B981"/>
                    </a:solidFill>
                  </a:tcPr>
                </a:tc>
                <a:tc>
                  <a:txBody>
                    <a:bodyPr/>
                    <a:lstStyle/>
                    <a:p>
                      <a:pPr>
                        <a:lnSpc>
                          <a:spcPct val="115000"/>
                        </a:lnSpc>
                        <a:spcAft>
                          <a:spcPts val="1000"/>
                        </a:spcAft>
                      </a:pPr>
                      <a:r>
                        <a:rPr lang="es-ES" sz="1600" b="1">
                          <a:solidFill>
                            <a:srgbClr val="FFFFFF"/>
                          </a:solidFill>
                          <a:effectLst/>
                          <a:latin typeface="TT Commons Light" panose="02000506030000020003" pitchFamily="50" charset="0"/>
                          <a:ea typeface="Times New Roman" panose="02020603050405020304" pitchFamily="18" charset="0"/>
                          <a:cs typeface="Times New Roman" panose="02020603050405020304" pitchFamily="18" charset="0"/>
                        </a:rPr>
                        <a:t>SERUM</a:t>
                      </a:r>
                      <a:endParaRPr lang="es-ES" sz="1600">
                        <a:effectLst/>
                        <a:latin typeface="TT Commons Light" panose="02000506030000020003" pitchFamily="50" charset="0"/>
                        <a:ea typeface="MS Mincho" panose="02020609040205080304" pitchFamily="49" charset="-128"/>
                        <a:cs typeface="Times New Roman" panose="02020603050405020304" pitchFamily="18" charset="0"/>
                      </a:endParaRPr>
                    </a:p>
                  </a:txBody>
                  <a:tcPr marL="54886" marR="54886" marT="54886" marB="54886" anchor="ctr">
                    <a:lnL>
                      <a:noFill/>
                    </a:lnL>
                    <a:lnR>
                      <a:noFill/>
                    </a:lnR>
                    <a:lnT>
                      <a:noFill/>
                    </a:lnT>
                    <a:lnB>
                      <a:noFill/>
                    </a:lnB>
                    <a:solidFill>
                      <a:srgbClr val="10B981"/>
                    </a:solidFill>
                  </a:tcPr>
                </a:tc>
                <a:tc>
                  <a:txBody>
                    <a:bodyPr/>
                    <a:lstStyle/>
                    <a:p>
                      <a:pPr>
                        <a:lnSpc>
                          <a:spcPct val="115000"/>
                        </a:lnSpc>
                        <a:spcAft>
                          <a:spcPts val="1000"/>
                        </a:spcAft>
                      </a:pPr>
                      <a:r>
                        <a:rPr lang="es-ES" sz="1600" b="1">
                          <a:solidFill>
                            <a:srgbClr val="FFFFFF"/>
                          </a:solidFill>
                          <a:effectLst/>
                          <a:latin typeface="TT Commons Light" panose="02000506030000020003" pitchFamily="50" charset="0"/>
                          <a:ea typeface="Times New Roman" panose="02020603050405020304" pitchFamily="18" charset="0"/>
                          <a:cs typeface="Times New Roman" panose="02020603050405020304" pitchFamily="18" charset="0"/>
                        </a:rPr>
                        <a:t>CREAM</a:t>
                      </a:r>
                      <a:endParaRPr lang="es-ES" sz="1600">
                        <a:effectLst/>
                        <a:latin typeface="TT Commons Light" panose="02000506030000020003" pitchFamily="50" charset="0"/>
                        <a:ea typeface="MS Mincho" panose="02020609040205080304" pitchFamily="49" charset="-128"/>
                        <a:cs typeface="Times New Roman" panose="02020603050405020304" pitchFamily="18" charset="0"/>
                      </a:endParaRPr>
                    </a:p>
                  </a:txBody>
                  <a:tcPr marL="54886" marR="54886" marT="54886" marB="54886" anchor="ctr">
                    <a:lnL>
                      <a:noFill/>
                    </a:lnL>
                    <a:lnR>
                      <a:noFill/>
                    </a:lnR>
                    <a:lnT>
                      <a:noFill/>
                    </a:lnT>
                    <a:lnB>
                      <a:noFill/>
                    </a:lnB>
                    <a:solidFill>
                      <a:srgbClr val="10B981"/>
                    </a:solidFill>
                  </a:tcPr>
                </a:tc>
                <a:extLst>
                  <a:ext uri="{0D108BD9-81ED-4DB2-BD59-A6C34878D82A}">
                    <a16:rowId xmlns:a16="http://schemas.microsoft.com/office/drawing/2014/main" val="4191338848"/>
                  </a:ext>
                </a:extLst>
              </a:tr>
              <a:tr h="399831">
                <a:tc>
                  <a:txBody>
                    <a:bodyPr/>
                    <a:lstStyle/>
                    <a:p>
                      <a:pPr>
                        <a:lnSpc>
                          <a:spcPct val="115000"/>
                        </a:lnSpc>
                        <a:spcAft>
                          <a:spcPts val="1000"/>
                        </a:spcAft>
                      </a:pPr>
                      <a:r>
                        <a:rPr lang="es-ES" sz="1600" b="1" dirty="0">
                          <a:solidFill>
                            <a:srgbClr val="065F46"/>
                          </a:solidFill>
                          <a:effectLst/>
                          <a:latin typeface="TT Commons Light" panose="02000506030000020003" pitchFamily="50" charset="0"/>
                          <a:ea typeface="Times New Roman" panose="02020603050405020304" pitchFamily="18" charset="0"/>
                          <a:cs typeface="Times New Roman" panose="02020603050405020304" pitchFamily="18" charset="0"/>
                        </a:rPr>
                        <a:t>Texture</a:t>
                      </a:r>
                      <a:endParaRPr lang="es-ES" sz="1600" dirty="0">
                        <a:effectLst/>
                        <a:latin typeface="TT Commons Light" panose="02000506030000020003" pitchFamily="50" charset="0"/>
                        <a:ea typeface="MS Mincho" panose="02020609040205080304" pitchFamily="49" charset="-128"/>
                        <a:cs typeface="Times New Roman" panose="02020603050405020304" pitchFamily="18" charset="0"/>
                      </a:endParaRPr>
                    </a:p>
                  </a:txBody>
                  <a:tcPr marL="54886" marR="54886" marT="45738" marB="45738" anchor="ctr">
                    <a:lnL>
                      <a:noFill/>
                    </a:lnL>
                    <a:lnR>
                      <a:noFill/>
                    </a:lnR>
                    <a:lnT>
                      <a:noFill/>
                    </a:lnT>
                    <a:lnB w="19050" cap="flat" cmpd="sng" algn="ctr">
                      <a:solidFill>
                        <a:srgbClr val="D1FAE5"/>
                      </a:solidFill>
                      <a:prstDash val="solid"/>
                      <a:round/>
                      <a:headEnd type="none" w="med" len="med"/>
                      <a:tailEnd type="none" w="med" len="med"/>
                    </a:lnB>
                  </a:tcPr>
                </a:tc>
                <a:tc>
                  <a:txBody>
                    <a:bodyPr/>
                    <a:lstStyle/>
                    <a:p>
                      <a:pPr>
                        <a:lnSpc>
                          <a:spcPct val="115000"/>
                        </a:lnSpc>
                        <a:spcAft>
                          <a:spcPts val="1000"/>
                        </a:spcAft>
                      </a:pPr>
                      <a:r>
                        <a:rPr lang="es-ES" sz="1600">
                          <a:solidFill>
                            <a:srgbClr val="000000"/>
                          </a:solidFill>
                          <a:effectLst/>
                          <a:latin typeface="TT Commons Light" panose="02000506030000020003" pitchFamily="50" charset="0"/>
                          <a:ea typeface="Times New Roman" panose="02020603050405020304" pitchFamily="18" charset="0"/>
                          <a:cs typeface="Times New Roman" panose="02020603050405020304" pitchFamily="18" charset="0"/>
                        </a:rPr>
                        <a:t>Very light, watery</a:t>
                      </a:r>
                      <a:endParaRPr lang="es-ES" sz="1600">
                        <a:effectLst/>
                        <a:latin typeface="TT Commons Light" panose="02000506030000020003" pitchFamily="50" charset="0"/>
                        <a:ea typeface="MS Mincho" panose="02020609040205080304" pitchFamily="49" charset="-128"/>
                        <a:cs typeface="Times New Roman" panose="02020603050405020304" pitchFamily="18" charset="0"/>
                      </a:endParaRPr>
                    </a:p>
                  </a:txBody>
                  <a:tcPr marL="54886" marR="54886" marT="45738" marB="45738" anchor="ctr">
                    <a:lnL>
                      <a:noFill/>
                    </a:lnL>
                    <a:lnR>
                      <a:noFill/>
                    </a:lnR>
                    <a:lnT>
                      <a:noFill/>
                    </a:lnT>
                    <a:lnB w="19050" cap="flat" cmpd="sng" algn="ctr">
                      <a:solidFill>
                        <a:srgbClr val="D1FAE5"/>
                      </a:solidFill>
                      <a:prstDash val="solid"/>
                      <a:round/>
                      <a:headEnd type="none" w="med" len="med"/>
                      <a:tailEnd type="none" w="med" len="med"/>
                    </a:lnB>
                  </a:tcPr>
                </a:tc>
                <a:tc>
                  <a:txBody>
                    <a:bodyPr/>
                    <a:lstStyle/>
                    <a:p>
                      <a:pPr>
                        <a:lnSpc>
                          <a:spcPct val="115000"/>
                        </a:lnSpc>
                        <a:spcAft>
                          <a:spcPts val="1000"/>
                        </a:spcAft>
                      </a:pPr>
                      <a:r>
                        <a:rPr lang="es-ES" sz="1600">
                          <a:solidFill>
                            <a:srgbClr val="000000"/>
                          </a:solidFill>
                          <a:effectLst/>
                          <a:latin typeface="TT Commons Light" panose="02000506030000020003" pitchFamily="50" charset="0"/>
                          <a:ea typeface="Times New Roman" panose="02020603050405020304" pitchFamily="18" charset="0"/>
                          <a:cs typeface="Times New Roman" panose="02020603050405020304" pitchFamily="18" charset="0"/>
                        </a:rPr>
                        <a:t>Light, emulsion</a:t>
                      </a:r>
                      <a:endParaRPr lang="es-ES" sz="1600">
                        <a:effectLst/>
                        <a:latin typeface="TT Commons Light" panose="02000506030000020003" pitchFamily="50" charset="0"/>
                        <a:ea typeface="MS Mincho" panose="02020609040205080304" pitchFamily="49" charset="-128"/>
                        <a:cs typeface="Times New Roman" panose="02020603050405020304" pitchFamily="18" charset="0"/>
                      </a:endParaRPr>
                    </a:p>
                  </a:txBody>
                  <a:tcPr marL="54886" marR="54886" marT="45738" marB="45738" anchor="ctr">
                    <a:lnL>
                      <a:noFill/>
                    </a:lnL>
                    <a:lnR>
                      <a:noFill/>
                    </a:lnR>
                    <a:lnT>
                      <a:noFill/>
                    </a:lnT>
                    <a:lnB w="19050" cap="flat" cmpd="sng" algn="ctr">
                      <a:solidFill>
                        <a:srgbClr val="D1FAE5"/>
                      </a:solidFill>
                      <a:prstDash val="solid"/>
                      <a:round/>
                      <a:headEnd type="none" w="med" len="med"/>
                      <a:tailEnd type="none" w="med" len="med"/>
                    </a:lnB>
                  </a:tcPr>
                </a:tc>
                <a:extLst>
                  <a:ext uri="{0D108BD9-81ED-4DB2-BD59-A6C34878D82A}">
                    <a16:rowId xmlns:a16="http://schemas.microsoft.com/office/drawing/2014/main" val="1149096086"/>
                  </a:ext>
                </a:extLst>
              </a:tr>
              <a:tr h="399831">
                <a:tc>
                  <a:txBody>
                    <a:bodyPr/>
                    <a:lstStyle/>
                    <a:p>
                      <a:pPr>
                        <a:lnSpc>
                          <a:spcPct val="115000"/>
                        </a:lnSpc>
                        <a:spcAft>
                          <a:spcPts val="1000"/>
                        </a:spcAft>
                      </a:pPr>
                      <a:r>
                        <a:rPr lang="es-ES" sz="1600" b="1" dirty="0">
                          <a:solidFill>
                            <a:srgbClr val="065F46"/>
                          </a:solidFill>
                          <a:effectLst/>
                          <a:latin typeface="TT Commons Light" panose="02000506030000020003" pitchFamily="50" charset="0"/>
                          <a:ea typeface="Times New Roman" panose="02020603050405020304" pitchFamily="18" charset="0"/>
                          <a:cs typeface="Times New Roman" panose="02020603050405020304" pitchFamily="18" charset="0"/>
                        </a:rPr>
                        <a:t>Absorption</a:t>
                      </a:r>
                      <a:endParaRPr lang="es-ES" sz="1600" dirty="0">
                        <a:effectLst/>
                        <a:latin typeface="TT Commons Light" panose="02000506030000020003" pitchFamily="50" charset="0"/>
                        <a:ea typeface="MS Mincho" panose="02020609040205080304" pitchFamily="49" charset="-128"/>
                        <a:cs typeface="Times New Roman" panose="02020603050405020304" pitchFamily="18" charset="0"/>
                      </a:endParaRPr>
                    </a:p>
                  </a:txBody>
                  <a:tcPr marL="54886" marR="54886" marT="45738" marB="45738" anchor="ctr">
                    <a:lnL>
                      <a:noFill/>
                    </a:lnL>
                    <a:lnR>
                      <a:noFill/>
                    </a:lnR>
                    <a:lnT w="19050" cap="flat" cmpd="sng" algn="ctr">
                      <a:solidFill>
                        <a:srgbClr val="D1FAE5"/>
                      </a:solidFill>
                      <a:prstDash val="solid"/>
                      <a:round/>
                      <a:headEnd type="none" w="med" len="med"/>
                      <a:tailEnd type="none" w="med" len="med"/>
                    </a:lnT>
                    <a:lnB w="19050" cap="flat" cmpd="sng" algn="ctr">
                      <a:solidFill>
                        <a:srgbClr val="D1FAE5"/>
                      </a:solidFill>
                      <a:prstDash val="solid"/>
                      <a:round/>
                      <a:headEnd type="none" w="med" len="med"/>
                      <a:tailEnd type="none" w="med" len="med"/>
                    </a:lnB>
                  </a:tcPr>
                </a:tc>
                <a:tc>
                  <a:txBody>
                    <a:bodyPr/>
                    <a:lstStyle/>
                    <a:p>
                      <a:pPr>
                        <a:lnSpc>
                          <a:spcPct val="115000"/>
                        </a:lnSpc>
                        <a:spcAft>
                          <a:spcPts val="1000"/>
                        </a:spcAft>
                      </a:pPr>
                      <a:r>
                        <a:rPr lang="es-ES" sz="1600" dirty="0">
                          <a:solidFill>
                            <a:srgbClr val="000000"/>
                          </a:solidFill>
                          <a:effectLst/>
                          <a:latin typeface="TT Commons Light" panose="02000506030000020003" pitchFamily="50" charset="0"/>
                          <a:ea typeface="Times New Roman" panose="02020603050405020304" pitchFamily="18" charset="0"/>
                          <a:cs typeface="Times New Roman" panose="02020603050405020304" pitchFamily="18" charset="0"/>
                        </a:rPr>
                        <a:t>Immediate</a:t>
                      </a:r>
                      <a:endParaRPr lang="es-ES" sz="1600" dirty="0">
                        <a:effectLst/>
                        <a:latin typeface="TT Commons Light" panose="02000506030000020003" pitchFamily="50" charset="0"/>
                        <a:ea typeface="MS Mincho" panose="02020609040205080304" pitchFamily="49" charset="-128"/>
                        <a:cs typeface="Times New Roman" panose="02020603050405020304" pitchFamily="18" charset="0"/>
                      </a:endParaRPr>
                    </a:p>
                  </a:txBody>
                  <a:tcPr marL="54886" marR="54886" marT="45738" marB="45738" anchor="ctr">
                    <a:lnL>
                      <a:noFill/>
                    </a:lnL>
                    <a:lnR>
                      <a:noFill/>
                    </a:lnR>
                    <a:lnT w="19050" cap="flat" cmpd="sng" algn="ctr">
                      <a:solidFill>
                        <a:srgbClr val="D1FAE5"/>
                      </a:solidFill>
                      <a:prstDash val="solid"/>
                      <a:round/>
                      <a:headEnd type="none" w="med" len="med"/>
                      <a:tailEnd type="none" w="med" len="med"/>
                    </a:lnT>
                    <a:lnB w="19050" cap="flat" cmpd="sng" algn="ctr">
                      <a:solidFill>
                        <a:srgbClr val="D1FAE5"/>
                      </a:solidFill>
                      <a:prstDash val="solid"/>
                      <a:round/>
                      <a:headEnd type="none" w="med" len="med"/>
                      <a:tailEnd type="none" w="med" len="med"/>
                    </a:lnB>
                  </a:tcPr>
                </a:tc>
                <a:tc>
                  <a:txBody>
                    <a:bodyPr/>
                    <a:lstStyle/>
                    <a:p>
                      <a:pPr>
                        <a:lnSpc>
                          <a:spcPct val="115000"/>
                        </a:lnSpc>
                        <a:spcAft>
                          <a:spcPts val="1000"/>
                        </a:spcAft>
                      </a:pPr>
                      <a:r>
                        <a:rPr lang="es-ES" sz="1600">
                          <a:solidFill>
                            <a:srgbClr val="000000"/>
                          </a:solidFill>
                          <a:effectLst/>
                          <a:latin typeface="TT Commons Light" panose="02000506030000020003" pitchFamily="50" charset="0"/>
                          <a:ea typeface="Times New Roman" panose="02020603050405020304" pitchFamily="18" charset="0"/>
                          <a:cs typeface="Times New Roman" panose="02020603050405020304" pitchFamily="18" charset="0"/>
                        </a:rPr>
                        <a:t>Rapid</a:t>
                      </a:r>
                      <a:endParaRPr lang="es-ES" sz="1600">
                        <a:effectLst/>
                        <a:latin typeface="TT Commons Light" panose="02000506030000020003" pitchFamily="50" charset="0"/>
                        <a:ea typeface="MS Mincho" panose="02020609040205080304" pitchFamily="49" charset="-128"/>
                        <a:cs typeface="Times New Roman" panose="02020603050405020304" pitchFamily="18" charset="0"/>
                      </a:endParaRPr>
                    </a:p>
                  </a:txBody>
                  <a:tcPr marL="54886" marR="54886" marT="45738" marB="45738" anchor="ctr">
                    <a:lnL>
                      <a:noFill/>
                    </a:lnL>
                    <a:lnR>
                      <a:noFill/>
                    </a:lnR>
                    <a:lnT w="19050" cap="flat" cmpd="sng" algn="ctr">
                      <a:solidFill>
                        <a:srgbClr val="D1FAE5"/>
                      </a:solidFill>
                      <a:prstDash val="solid"/>
                      <a:round/>
                      <a:headEnd type="none" w="med" len="med"/>
                      <a:tailEnd type="none" w="med" len="med"/>
                    </a:lnT>
                    <a:lnB w="19050" cap="flat" cmpd="sng" algn="ctr">
                      <a:solidFill>
                        <a:srgbClr val="D1FAE5"/>
                      </a:solidFill>
                      <a:prstDash val="solid"/>
                      <a:round/>
                      <a:headEnd type="none" w="med" len="med"/>
                      <a:tailEnd type="none" w="med" len="med"/>
                    </a:lnB>
                  </a:tcPr>
                </a:tc>
                <a:extLst>
                  <a:ext uri="{0D108BD9-81ED-4DB2-BD59-A6C34878D82A}">
                    <a16:rowId xmlns:a16="http://schemas.microsoft.com/office/drawing/2014/main" val="1275532933"/>
                  </a:ext>
                </a:extLst>
              </a:tr>
              <a:tr h="399831">
                <a:tc>
                  <a:txBody>
                    <a:bodyPr/>
                    <a:lstStyle/>
                    <a:p>
                      <a:pPr>
                        <a:lnSpc>
                          <a:spcPct val="115000"/>
                        </a:lnSpc>
                        <a:spcAft>
                          <a:spcPts val="1000"/>
                        </a:spcAft>
                      </a:pPr>
                      <a:r>
                        <a:rPr lang="es-ES" sz="1600" b="1">
                          <a:solidFill>
                            <a:srgbClr val="065F46"/>
                          </a:solidFill>
                          <a:effectLst/>
                          <a:latin typeface="TT Commons Light" panose="02000506030000020003" pitchFamily="50" charset="0"/>
                          <a:ea typeface="Times New Roman" panose="02020603050405020304" pitchFamily="18" charset="0"/>
                          <a:cs typeface="Times New Roman" panose="02020603050405020304" pitchFamily="18" charset="0"/>
                        </a:rPr>
                        <a:t>Finish</a:t>
                      </a:r>
                      <a:endParaRPr lang="es-ES" sz="1600">
                        <a:effectLst/>
                        <a:latin typeface="TT Commons Light" panose="02000506030000020003" pitchFamily="50" charset="0"/>
                        <a:ea typeface="MS Mincho" panose="02020609040205080304" pitchFamily="49" charset="-128"/>
                        <a:cs typeface="Times New Roman" panose="02020603050405020304" pitchFamily="18" charset="0"/>
                      </a:endParaRPr>
                    </a:p>
                  </a:txBody>
                  <a:tcPr marL="54886" marR="54886" marT="45738" marB="45738" anchor="ctr">
                    <a:lnL>
                      <a:noFill/>
                    </a:lnL>
                    <a:lnR>
                      <a:noFill/>
                    </a:lnR>
                    <a:lnT w="19050" cap="flat" cmpd="sng" algn="ctr">
                      <a:solidFill>
                        <a:srgbClr val="D1FAE5"/>
                      </a:solidFill>
                      <a:prstDash val="solid"/>
                      <a:round/>
                      <a:headEnd type="none" w="med" len="med"/>
                      <a:tailEnd type="none" w="med" len="med"/>
                    </a:lnT>
                    <a:lnB w="19050" cap="flat" cmpd="sng" algn="ctr">
                      <a:solidFill>
                        <a:srgbClr val="D1FAE5"/>
                      </a:solidFill>
                      <a:prstDash val="solid"/>
                      <a:round/>
                      <a:headEnd type="none" w="med" len="med"/>
                      <a:tailEnd type="none" w="med" len="med"/>
                    </a:lnB>
                  </a:tcPr>
                </a:tc>
                <a:tc>
                  <a:txBody>
                    <a:bodyPr/>
                    <a:lstStyle/>
                    <a:p>
                      <a:pPr>
                        <a:lnSpc>
                          <a:spcPct val="115000"/>
                        </a:lnSpc>
                        <a:spcAft>
                          <a:spcPts val="1000"/>
                        </a:spcAft>
                      </a:pPr>
                      <a:r>
                        <a:rPr lang="es-ES" sz="1600" dirty="0">
                          <a:solidFill>
                            <a:srgbClr val="000000"/>
                          </a:solidFill>
                          <a:effectLst/>
                          <a:latin typeface="TT Commons Light" panose="02000506030000020003" pitchFamily="50" charset="0"/>
                          <a:ea typeface="Times New Roman" panose="02020603050405020304" pitchFamily="18" charset="0"/>
                          <a:cs typeface="Times New Roman" panose="02020603050405020304" pitchFamily="18" charset="0"/>
                        </a:rPr>
                        <a:t>Fresh, invisible</a:t>
                      </a:r>
                      <a:endParaRPr lang="es-ES" sz="1600" dirty="0">
                        <a:effectLst/>
                        <a:latin typeface="TT Commons Light" panose="02000506030000020003" pitchFamily="50" charset="0"/>
                        <a:ea typeface="MS Mincho" panose="02020609040205080304" pitchFamily="49" charset="-128"/>
                        <a:cs typeface="Times New Roman" panose="02020603050405020304" pitchFamily="18" charset="0"/>
                      </a:endParaRPr>
                    </a:p>
                  </a:txBody>
                  <a:tcPr marL="54886" marR="54886" marT="45738" marB="45738" anchor="ctr">
                    <a:lnL>
                      <a:noFill/>
                    </a:lnL>
                    <a:lnR>
                      <a:noFill/>
                    </a:lnR>
                    <a:lnT w="19050" cap="flat" cmpd="sng" algn="ctr">
                      <a:solidFill>
                        <a:srgbClr val="D1FAE5"/>
                      </a:solidFill>
                      <a:prstDash val="solid"/>
                      <a:round/>
                      <a:headEnd type="none" w="med" len="med"/>
                      <a:tailEnd type="none" w="med" len="med"/>
                    </a:lnT>
                    <a:lnB w="19050" cap="flat" cmpd="sng" algn="ctr">
                      <a:solidFill>
                        <a:srgbClr val="D1FAE5"/>
                      </a:solidFill>
                      <a:prstDash val="solid"/>
                      <a:round/>
                      <a:headEnd type="none" w="med" len="med"/>
                      <a:tailEnd type="none" w="med" len="med"/>
                    </a:lnB>
                  </a:tcPr>
                </a:tc>
                <a:tc>
                  <a:txBody>
                    <a:bodyPr/>
                    <a:lstStyle/>
                    <a:p>
                      <a:pPr>
                        <a:lnSpc>
                          <a:spcPct val="115000"/>
                        </a:lnSpc>
                        <a:spcAft>
                          <a:spcPts val="1000"/>
                        </a:spcAft>
                      </a:pPr>
                      <a:r>
                        <a:rPr lang="es-ES" sz="1600">
                          <a:solidFill>
                            <a:srgbClr val="000000"/>
                          </a:solidFill>
                          <a:effectLst/>
                          <a:latin typeface="TT Commons Light" panose="02000506030000020003" pitchFamily="50" charset="0"/>
                          <a:ea typeface="Times New Roman" panose="02020603050405020304" pitchFamily="18" charset="0"/>
                          <a:cs typeface="Times New Roman" panose="02020603050405020304" pitchFamily="18" charset="0"/>
                        </a:rPr>
                        <a:t>Matte, smooth</a:t>
                      </a:r>
                      <a:endParaRPr lang="es-ES" sz="1600">
                        <a:effectLst/>
                        <a:latin typeface="TT Commons Light" panose="02000506030000020003" pitchFamily="50" charset="0"/>
                        <a:ea typeface="MS Mincho" panose="02020609040205080304" pitchFamily="49" charset="-128"/>
                        <a:cs typeface="Times New Roman" panose="02020603050405020304" pitchFamily="18" charset="0"/>
                      </a:endParaRPr>
                    </a:p>
                  </a:txBody>
                  <a:tcPr marL="54886" marR="54886" marT="45738" marB="45738" anchor="ctr">
                    <a:lnL>
                      <a:noFill/>
                    </a:lnL>
                    <a:lnR>
                      <a:noFill/>
                    </a:lnR>
                    <a:lnT w="19050" cap="flat" cmpd="sng" algn="ctr">
                      <a:solidFill>
                        <a:srgbClr val="D1FAE5"/>
                      </a:solidFill>
                      <a:prstDash val="solid"/>
                      <a:round/>
                      <a:headEnd type="none" w="med" len="med"/>
                      <a:tailEnd type="none" w="med" len="med"/>
                    </a:lnT>
                    <a:lnB w="19050" cap="flat" cmpd="sng" algn="ctr">
                      <a:solidFill>
                        <a:srgbClr val="D1FAE5"/>
                      </a:solidFill>
                      <a:prstDash val="solid"/>
                      <a:round/>
                      <a:headEnd type="none" w="med" len="med"/>
                      <a:tailEnd type="none" w="med" len="med"/>
                    </a:lnB>
                  </a:tcPr>
                </a:tc>
                <a:extLst>
                  <a:ext uri="{0D108BD9-81ED-4DB2-BD59-A6C34878D82A}">
                    <a16:rowId xmlns:a16="http://schemas.microsoft.com/office/drawing/2014/main" val="1099041414"/>
                  </a:ext>
                </a:extLst>
              </a:tr>
              <a:tr h="399831">
                <a:tc>
                  <a:txBody>
                    <a:bodyPr/>
                    <a:lstStyle/>
                    <a:p>
                      <a:pPr>
                        <a:lnSpc>
                          <a:spcPct val="115000"/>
                        </a:lnSpc>
                        <a:spcAft>
                          <a:spcPts val="1000"/>
                        </a:spcAft>
                      </a:pPr>
                      <a:r>
                        <a:rPr lang="es-ES" sz="1600" b="1">
                          <a:solidFill>
                            <a:srgbClr val="065F46"/>
                          </a:solidFill>
                          <a:effectLst/>
                          <a:latin typeface="TT Commons Light" panose="02000506030000020003" pitchFamily="50" charset="0"/>
                          <a:ea typeface="Times New Roman" panose="02020603050405020304" pitchFamily="18" charset="0"/>
                          <a:cs typeface="Times New Roman" panose="02020603050405020304" pitchFamily="18" charset="0"/>
                        </a:rPr>
                        <a:t>Active ingredient concentration</a:t>
                      </a:r>
                      <a:endParaRPr lang="es-ES" sz="1600">
                        <a:effectLst/>
                        <a:latin typeface="TT Commons Light" panose="02000506030000020003" pitchFamily="50" charset="0"/>
                        <a:ea typeface="MS Mincho" panose="02020609040205080304" pitchFamily="49" charset="-128"/>
                        <a:cs typeface="Times New Roman" panose="02020603050405020304" pitchFamily="18" charset="0"/>
                      </a:endParaRPr>
                    </a:p>
                  </a:txBody>
                  <a:tcPr marL="54886" marR="54886" marT="45738" marB="45738" anchor="ctr">
                    <a:lnL>
                      <a:noFill/>
                    </a:lnL>
                    <a:lnR>
                      <a:noFill/>
                    </a:lnR>
                    <a:lnT w="19050" cap="flat" cmpd="sng" algn="ctr">
                      <a:solidFill>
                        <a:srgbClr val="D1FAE5"/>
                      </a:solidFill>
                      <a:prstDash val="solid"/>
                      <a:round/>
                      <a:headEnd type="none" w="med" len="med"/>
                      <a:tailEnd type="none" w="med" len="med"/>
                    </a:lnT>
                    <a:lnB w="19050" cap="flat" cmpd="sng" algn="ctr">
                      <a:solidFill>
                        <a:srgbClr val="D1FAE5"/>
                      </a:solidFill>
                      <a:prstDash val="solid"/>
                      <a:round/>
                      <a:headEnd type="none" w="med" len="med"/>
                      <a:tailEnd type="none" w="med" len="med"/>
                    </a:lnB>
                  </a:tcPr>
                </a:tc>
                <a:tc>
                  <a:txBody>
                    <a:bodyPr/>
                    <a:lstStyle/>
                    <a:p>
                      <a:pPr>
                        <a:lnSpc>
                          <a:spcPct val="115000"/>
                        </a:lnSpc>
                        <a:spcAft>
                          <a:spcPts val="1000"/>
                        </a:spcAft>
                      </a:pPr>
                      <a:r>
                        <a:rPr lang="es-ES" sz="1600">
                          <a:solidFill>
                            <a:srgbClr val="000000"/>
                          </a:solidFill>
                          <a:effectLst/>
                          <a:latin typeface="TT Commons Light" panose="02000506030000020003" pitchFamily="50" charset="0"/>
                          <a:ea typeface="Times New Roman" panose="02020603050405020304" pitchFamily="18" charset="0"/>
                          <a:cs typeface="Times New Roman" panose="02020603050405020304" pitchFamily="18" charset="0"/>
                        </a:rPr>
                        <a:t>Very high</a:t>
                      </a:r>
                      <a:endParaRPr lang="es-ES" sz="1600">
                        <a:effectLst/>
                        <a:latin typeface="TT Commons Light" panose="02000506030000020003" pitchFamily="50" charset="0"/>
                        <a:ea typeface="MS Mincho" panose="02020609040205080304" pitchFamily="49" charset="-128"/>
                        <a:cs typeface="Times New Roman" panose="02020603050405020304" pitchFamily="18" charset="0"/>
                      </a:endParaRPr>
                    </a:p>
                  </a:txBody>
                  <a:tcPr marL="54886" marR="54886" marT="45738" marB="45738" anchor="ctr">
                    <a:lnL>
                      <a:noFill/>
                    </a:lnL>
                    <a:lnR>
                      <a:noFill/>
                    </a:lnR>
                    <a:lnT w="19050" cap="flat" cmpd="sng" algn="ctr">
                      <a:solidFill>
                        <a:srgbClr val="D1FAE5"/>
                      </a:solidFill>
                      <a:prstDash val="solid"/>
                      <a:round/>
                      <a:headEnd type="none" w="med" len="med"/>
                      <a:tailEnd type="none" w="med" len="med"/>
                    </a:lnT>
                    <a:lnB w="19050" cap="flat" cmpd="sng" algn="ctr">
                      <a:solidFill>
                        <a:srgbClr val="D1FAE5"/>
                      </a:solidFill>
                      <a:prstDash val="solid"/>
                      <a:round/>
                      <a:headEnd type="none" w="med" len="med"/>
                      <a:tailEnd type="none" w="med" len="med"/>
                    </a:lnB>
                  </a:tcPr>
                </a:tc>
                <a:tc>
                  <a:txBody>
                    <a:bodyPr/>
                    <a:lstStyle/>
                    <a:p>
                      <a:pPr>
                        <a:lnSpc>
                          <a:spcPct val="115000"/>
                        </a:lnSpc>
                        <a:spcAft>
                          <a:spcPts val="1000"/>
                        </a:spcAft>
                      </a:pPr>
                      <a:r>
                        <a:rPr lang="es-ES" sz="1600" dirty="0">
                          <a:solidFill>
                            <a:srgbClr val="000000"/>
                          </a:solidFill>
                          <a:effectLst/>
                          <a:latin typeface="TT Commons Light" panose="02000506030000020003" pitchFamily="50" charset="0"/>
                          <a:ea typeface="Times New Roman" panose="02020603050405020304" pitchFamily="18" charset="0"/>
                          <a:cs typeface="Times New Roman" panose="02020603050405020304" pitchFamily="18" charset="0"/>
                        </a:rPr>
                        <a:t>High</a:t>
                      </a:r>
                      <a:endParaRPr lang="es-ES" sz="1600" dirty="0">
                        <a:effectLst/>
                        <a:latin typeface="TT Commons Light" panose="02000506030000020003" pitchFamily="50" charset="0"/>
                        <a:ea typeface="MS Mincho" panose="02020609040205080304" pitchFamily="49" charset="-128"/>
                        <a:cs typeface="Times New Roman" panose="02020603050405020304" pitchFamily="18" charset="0"/>
                      </a:endParaRPr>
                    </a:p>
                  </a:txBody>
                  <a:tcPr marL="54886" marR="54886" marT="45738" marB="45738" anchor="ctr">
                    <a:lnL>
                      <a:noFill/>
                    </a:lnL>
                    <a:lnR>
                      <a:noFill/>
                    </a:lnR>
                    <a:lnT w="19050" cap="flat" cmpd="sng" algn="ctr">
                      <a:solidFill>
                        <a:srgbClr val="D1FAE5"/>
                      </a:solidFill>
                      <a:prstDash val="solid"/>
                      <a:round/>
                      <a:headEnd type="none" w="med" len="med"/>
                      <a:tailEnd type="none" w="med" len="med"/>
                    </a:lnT>
                    <a:lnB w="19050" cap="flat" cmpd="sng" algn="ctr">
                      <a:solidFill>
                        <a:srgbClr val="D1FAE5"/>
                      </a:solidFill>
                      <a:prstDash val="solid"/>
                      <a:round/>
                      <a:headEnd type="none" w="med" len="med"/>
                      <a:tailEnd type="none" w="med" len="med"/>
                    </a:lnB>
                  </a:tcPr>
                </a:tc>
                <a:extLst>
                  <a:ext uri="{0D108BD9-81ED-4DB2-BD59-A6C34878D82A}">
                    <a16:rowId xmlns:a16="http://schemas.microsoft.com/office/drawing/2014/main" val="562988121"/>
                  </a:ext>
                </a:extLst>
              </a:tr>
              <a:tr h="399831">
                <a:tc>
                  <a:txBody>
                    <a:bodyPr/>
                    <a:lstStyle/>
                    <a:p>
                      <a:pPr>
                        <a:lnSpc>
                          <a:spcPct val="115000"/>
                        </a:lnSpc>
                        <a:spcAft>
                          <a:spcPts val="1000"/>
                        </a:spcAft>
                      </a:pPr>
                      <a:r>
                        <a:rPr lang="es-ES" sz="1600" b="1">
                          <a:solidFill>
                            <a:srgbClr val="065F46"/>
                          </a:solidFill>
                          <a:effectLst/>
                          <a:latin typeface="TT Commons Light" panose="02000506030000020003" pitchFamily="50" charset="0"/>
                          <a:ea typeface="Times New Roman" panose="02020603050405020304" pitchFamily="18" charset="0"/>
                          <a:cs typeface="Times New Roman" panose="02020603050405020304" pitchFamily="18" charset="0"/>
                        </a:rPr>
                        <a:t>Hydration</a:t>
                      </a:r>
                      <a:endParaRPr lang="es-ES" sz="1600">
                        <a:effectLst/>
                        <a:latin typeface="TT Commons Light" panose="02000506030000020003" pitchFamily="50" charset="0"/>
                        <a:ea typeface="MS Mincho" panose="02020609040205080304" pitchFamily="49" charset="-128"/>
                        <a:cs typeface="Times New Roman" panose="02020603050405020304" pitchFamily="18" charset="0"/>
                      </a:endParaRPr>
                    </a:p>
                  </a:txBody>
                  <a:tcPr marL="54886" marR="54886" marT="45738" marB="45738" anchor="ctr">
                    <a:lnL>
                      <a:noFill/>
                    </a:lnL>
                    <a:lnR>
                      <a:noFill/>
                    </a:lnR>
                    <a:lnT w="19050" cap="flat" cmpd="sng" algn="ctr">
                      <a:solidFill>
                        <a:srgbClr val="D1FAE5"/>
                      </a:solidFill>
                      <a:prstDash val="solid"/>
                      <a:round/>
                      <a:headEnd type="none" w="med" len="med"/>
                      <a:tailEnd type="none" w="med" len="med"/>
                    </a:lnT>
                    <a:lnB w="19050" cap="flat" cmpd="sng" algn="ctr">
                      <a:solidFill>
                        <a:srgbClr val="D1FAE5"/>
                      </a:solidFill>
                      <a:prstDash val="solid"/>
                      <a:round/>
                      <a:headEnd type="none" w="med" len="med"/>
                      <a:tailEnd type="none" w="med" len="med"/>
                    </a:lnB>
                  </a:tcPr>
                </a:tc>
                <a:tc>
                  <a:txBody>
                    <a:bodyPr/>
                    <a:lstStyle/>
                    <a:p>
                      <a:pPr>
                        <a:lnSpc>
                          <a:spcPct val="115000"/>
                        </a:lnSpc>
                        <a:spcAft>
                          <a:spcPts val="1000"/>
                        </a:spcAft>
                      </a:pPr>
                      <a:r>
                        <a:rPr lang="es-ES" sz="1600">
                          <a:solidFill>
                            <a:srgbClr val="000000"/>
                          </a:solidFill>
                          <a:effectLst/>
                          <a:latin typeface="TT Commons Light" panose="02000506030000020003" pitchFamily="50" charset="0"/>
                          <a:ea typeface="Times New Roman" panose="02020603050405020304" pitchFamily="18" charset="0"/>
                          <a:cs typeface="Times New Roman" panose="02020603050405020304" pitchFamily="18" charset="0"/>
                        </a:rPr>
                        <a:t>Deep, light</a:t>
                      </a:r>
                      <a:endParaRPr lang="es-ES" sz="1600">
                        <a:effectLst/>
                        <a:latin typeface="TT Commons Light" panose="02000506030000020003" pitchFamily="50" charset="0"/>
                        <a:ea typeface="MS Mincho" panose="02020609040205080304" pitchFamily="49" charset="-128"/>
                        <a:cs typeface="Times New Roman" panose="02020603050405020304" pitchFamily="18" charset="0"/>
                      </a:endParaRPr>
                    </a:p>
                  </a:txBody>
                  <a:tcPr marL="54886" marR="54886" marT="45738" marB="45738" anchor="ctr">
                    <a:lnL>
                      <a:noFill/>
                    </a:lnL>
                    <a:lnR>
                      <a:noFill/>
                    </a:lnR>
                    <a:lnT w="19050" cap="flat" cmpd="sng" algn="ctr">
                      <a:solidFill>
                        <a:srgbClr val="D1FAE5"/>
                      </a:solidFill>
                      <a:prstDash val="solid"/>
                      <a:round/>
                      <a:headEnd type="none" w="med" len="med"/>
                      <a:tailEnd type="none" w="med" len="med"/>
                    </a:lnT>
                    <a:lnB w="19050" cap="flat" cmpd="sng" algn="ctr">
                      <a:solidFill>
                        <a:srgbClr val="D1FAE5"/>
                      </a:solidFill>
                      <a:prstDash val="solid"/>
                      <a:round/>
                      <a:headEnd type="none" w="med" len="med"/>
                      <a:tailEnd type="none" w="med" len="med"/>
                    </a:lnB>
                  </a:tcPr>
                </a:tc>
                <a:tc>
                  <a:txBody>
                    <a:bodyPr/>
                    <a:lstStyle/>
                    <a:p>
                      <a:pPr>
                        <a:lnSpc>
                          <a:spcPct val="115000"/>
                        </a:lnSpc>
                        <a:spcAft>
                          <a:spcPts val="1000"/>
                        </a:spcAft>
                      </a:pPr>
                      <a:r>
                        <a:rPr lang="es-ES" sz="1600" dirty="0">
                          <a:solidFill>
                            <a:srgbClr val="000000"/>
                          </a:solidFill>
                          <a:effectLst/>
                          <a:latin typeface="TT Commons Light" panose="02000506030000020003" pitchFamily="50" charset="0"/>
                          <a:ea typeface="Times New Roman" panose="02020603050405020304" pitchFamily="18" charset="0"/>
                          <a:cs typeface="Times New Roman" panose="02020603050405020304" pitchFamily="18" charset="0"/>
                        </a:rPr>
                        <a:t>Deep, comforting</a:t>
                      </a:r>
                      <a:endParaRPr lang="es-ES" sz="1600" dirty="0">
                        <a:effectLst/>
                        <a:latin typeface="TT Commons Light" panose="02000506030000020003" pitchFamily="50" charset="0"/>
                        <a:ea typeface="MS Mincho" panose="02020609040205080304" pitchFamily="49" charset="-128"/>
                        <a:cs typeface="Times New Roman" panose="02020603050405020304" pitchFamily="18" charset="0"/>
                      </a:endParaRPr>
                    </a:p>
                  </a:txBody>
                  <a:tcPr marL="54886" marR="54886" marT="45738" marB="45738" anchor="ctr">
                    <a:lnL>
                      <a:noFill/>
                    </a:lnL>
                    <a:lnR>
                      <a:noFill/>
                    </a:lnR>
                    <a:lnT w="19050" cap="flat" cmpd="sng" algn="ctr">
                      <a:solidFill>
                        <a:srgbClr val="D1FAE5"/>
                      </a:solidFill>
                      <a:prstDash val="solid"/>
                      <a:round/>
                      <a:headEnd type="none" w="med" len="med"/>
                      <a:tailEnd type="none" w="med" len="med"/>
                    </a:lnT>
                    <a:lnB w="19050" cap="flat" cmpd="sng" algn="ctr">
                      <a:solidFill>
                        <a:srgbClr val="D1FAE5"/>
                      </a:solidFill>
                      <a:prstDash val="solid"/>
                      <a:round/>
                      <a:headEnd type="none" w="med" len="med"/>
                      <a:tailEnd type="none" w="med" len="med"/>
                    </a:lnB>
                  </a:tcPr>
                </a:tc>
                <a:extLst>
                  <a:ext uri="{0D108BD9-81ED-4DB2-BD59-A6C34878D82A}">
                    <a16:rowId xmlns:a16="http://schemas.microsoft.com/office/drawing/2014/main" val="671066041"/>
                  </a:ext>
                </a:extLst>
              </a:tr>
              <a:tr h="399831">
                <a:tc>
                  <a:txBody>
                    <a:bodyPr/>
                    <a:lstStyle/>
                    <a:p>
                      <a:pPr>
                        <a:lnSpc>
                          <a:spcPct val="115000"/>
                        </a:lnSpc>
                        <a:spcAft>
                          <a:spcPts val="1000"/>
                        </a:spcAft>
                      </a:pPr>
                      <a:r>
                        <a:rPr lang="es-ES" sz="1600" b="1">
                          <a:solidFill>
                            <a:srgbClr val="065F46"/>
                          </a:solidFill>
                          <a:effectLst/>
                          <a:latin typeface="TT Commons Light" panose="02000506030000020003" pitchFamily="50" charset="0"/>
                          <a:ea typeface="Times New Roman" panose="02020603050405020304" pitchFamily="18" charset="0"/>
                          <a:cs typeface="Times New Roman" panose="02020603050405020304" pitchFamily="18" charset="0"/>
                        </a:rPr>
                        <a:t>Ideal skin type</a:t>
                      </a:r>
                      <a:endParaRPr lang="es-ES" sz="1600">
                        <a:effectLst/>
                        <a:latin typeface="TT Commons Light" panose="02000506030000020003" pitchFamily="50" charset="0"/>
                        <a:ea typeface="MS Mincho" panose="02020609040205080304" pitchFamily="49" charset="-128"/>
                        <a:cs typeface="Times New Roman" panose="02020603050405020304" pitchFamily="18" charset="0"/>
                      </a:endParaRPr>
                    </a:p>
                  </a:txBody>
                  <a:tcPr marL="54886" marR="54886" marT="45738" marB="45738" anchor="ctr">
                    <a:lnL>
                      <a:noFill/>
                    </a:lnL>
                    <a:lnR>
                      <a:noFill/>
                    </a:lnR>
                    <a:lnT w="19050" cap="flat" cmpd="sng" algn="ctr">
                      <a:solidFill>
                        <a:srgbClr val="D1FAE5"/>
                      </a:solidFill>
                      <a:prstDash val="solid"/>
                      <a:round/>
                      <a:headEnd type="none" w="med" len="med"/>
                      <a:tailEnd type="none" w="med" len="med"/>
                    </a:lnT>
                    <a:lnB w="19050" cap="flat" cmpd="sng" algn="ctr">
                      <a:solidFill>
                        <a:srgbClr val="D1FAE5"/>
                      </a:solidFill>
                      <a:prstDash val="solid"/>
                      <a:round/>
                      <a:headEnd type="none" w="med" len="med"/>
                      <a:tailEnd type="none" w="med" len="med"/>
                    </a:lnB>
                  </a:tcPr>
                </a:tc>
                <a:tc>
                  <a:txBody>
                    <a:bodyPr/>
                    <a:lstStyle/>
                    <a:p>
                      <a:pPr>
                        <a:lnSpc>
                          <a:spcPct val="115000"/>
                        </a:lnSpc>
                        <a:spcAft>
                          <a:spcPts val="1000"/>
                        </a:spcAft>
                      </a:pPr>
                      <a:r>
                        <a:rPr lang="es-ES" sz="1600">
                          <a:solidFill>
                            <a:srgbClr val="000000"/>
                          </a:solidFill>
                          <a:effectLst/>
                          <a:latin typeface="TT Commons Light" panose="02000506030000020003" pitchFamily="50" charset="0"/>
                          <a:ea typeface="Times New Roman" panose="02020603050405020304" pitchFamily="18" charset="0"/>
                          <a:cs typeface="Times New Roman" panose="02020603050405020304" pitchFamily="18" charset="0"/>
                        </a:rPr>
                        <a:t>All, especially dehydrated</a:t>
                      </a:r>
                      <a:endParaRPr lang="es-ES" sz="1600">
                        <a:effectLst/>
                        <a:latin typeface="TT Commons Light" panose="02000506030000020003" pitchFamily="50" charset="0"/>
                        <a:ea typeface="MS Mincho" panose="02020609040205080304" pitchFamily="49" charset="-128"/>
                        <a:cs typeface="Times New Roman" panose="02020603050405020304" pitchFamily="18" charset="0"/>
                      </a:endParaRPr>
                    </a:p>
                  </a:txBody>
                  <a:tcPr marL="54886" marR="54886" marT="45738" marB="45738" anchor="ctr">
                    <a:lnL>
                      <a:noFill/>
                    </a:lnL>
                    <a:lnR>
                      <a:noFill/>
                    </a:lnR>
                    <a:lnT w="19050" cap="flat" cmpd="sng" algn="ctr">
                      <a:solidFill>
                        <a:srgbClr val="D1FAE5"/>
                      </a:solidFill>
                      <a:prstDash val="solid"/>
                      <a:round/>
                      <a:headEnd type="none" w="med" len="med"/>
                      <a:tailEnd type="none" w="med" len="med"/>
                    </a:lnT>
                    <a:lnB w="19050" cap="flat" cmpd="sng" algn="ctr">
                      <a:solidFill>
                        <a:srgbClr val="D1FAE5"/>
                      </a:solidFill>
                      <a:prstDash val="solid"/>
                      <a:round/>
                      <a:headEnd type="none" w="med" len="med"/>
                      <a:tailEnd type="none" w="med" len="med"/>
                    </a:lnB>
                  </a:tcPr>
                </a:tc>
                <a:tc>
                  <a:txBody>
                    <a:bodyPr/>
                    <a:lstStyle/>
                    <a:p>
                      <a:pPr>
                        <a:lnSpc>
                          <a:spcPct val="115000"/>
                        </a:lnSpc>
                        <a:spcAft>
                          <a:spcPts val="1000"/>
                        </a:spcAft>
                      </a:pPr>
                      <a:r>
                        <a:rPr lang="es-ES" sz="1600" dirty="0">
                          <a:solidFill>
                            <a:srgbClr val="000000"/>
                          </a:solidFill>
                          <a:effectLst/>
                          <a:latin typeface="TT Commons Light" panose="02000506030000020003" pitchFamily="50" charset="0"/>
                          <a:ea typeface="Times New Roman" panose="02020603050405020304" pitchFamily="18" charset="0"/>
                          <a:cs typeface="Times New Roman" panose="02020603050405020304" pitchFamily="18" charset="0"/>
                        </a:rPr>
                        <a:t>Combination, young, normal</a:t>
                      </a:r>
                      <a:endParaRPr lang="es-ES" sz="1600" dirty="0">
                        <a:effectLst/>
                        <a:latin typeface="TT Commons Light" panose="02000506030000020003" pitchFamily="50" charset="0"/>
                        <a:ea typeface="MS Mincho" panose="02020609040205080304" pitchFamily="49" charset="-128"/>
                        <a:cs typeface="Times New Roman" panose="02020603050405020304" pitchFamily="18" charset="0"/>
                      </a:endParaRPr>
                    </a:p>
                  </a:txBody>
                  <a:tcPr marL="54886" marR="54886" marT="45738" marB="45738" anchor="ctr">
                    <a:lnL>
                      <a:noFill/>
                    </a:lnL>
                    <a:lnR>
                      <a:noFill/>
                    </a:lnR>
                    <a:lnT w="19050" cap="flat" cmpd="sng" algn="ctr">
                      <a:solidFill>
                        <a:srgbClr val="D1FAE5"/>
                      </a:solidFill>
                      <a:prstDash val="solid"/>
                      <a:round/>
                      <a:headEnd type="none" w="med" len="med"/>
                      <a:tailEnd type="none" w="med" len="med"/>
                    </a:lnT>
                    <a:lnB w="19050" cap="flat" cmpd="sng" algn="ctr">
                      <a:solidFill>
                        <a:srgbClr val="D1FAE5"/>
                      </a:solidFill>
                      <a:prstDash val="solid"/>
                      <a:round/>
                      <a:headEnd type="none" w="med" len="med"/>
                      <a:tailEnd type="none" w="med" len="med"/>
                    </a:lnB>
                  </a:tcPr>
                </a:tc>
                <a:extLst>
                  <a:ext uri="{0D108BD9-81ED-4DB2-BD59-A6C34878D82A}">
                    <a16:rowId xmlns:a16="http://schemas.microsoft.com/office/drawing/2014/main" val="1534802379"/>
                  </a:ext>
                </a:extLst>
              </a:tr>
              <a:tr h="399831">
                <a:tc>
                  <a:txBody>
                    <a:bodyPr/>
                    <a:lstStyle/>
                    <a:p>
                      <a:pPr>
                        <a:lnSpc>
                          <a:spcPct val="115000"/>
                        </a:lnSpc>
                        <a:spcAft>
                          <a:spcPts val="1000"/>
                        </a:spcAft>
                      </a:pPr>
                      <a:r>
                        <a:rPr lang="es-ES" sz="1600" b="1">
                          <a:solidFill>
                            <a:srgbClr val="065F46"/>
                          </a:solidFill>
                          <a:effectLst/>
                          <a:latin typeface="TT Commons Light" panose="02000506030000020003" pitchFamily="50" charset="0"/>
                          <a:ea typeface="Times New Roman" panose="02020603050405020304" pitchFamily="18" charset="0"/>
                          <a:cs typeface="Times New Roman" panose="02020603050405020304" pitchFamily="18" charset="0"/>
                        </a:rPr>
                        <a:t>Recommended use</a:t>
                      </a:r>
                      <a:endParaRPr lang="es-ES" sz="1600">
                        <a:effectLst/>
                        <a:latin typeface="TT Commons Light" panose="02000506030000020003" pitchFamily="50" charset="0"/>
                        <a:ea typeface="MS Mincho" panose="02020609040205080304" pitchFamily="49" charset="-128"/>
                        <a:cs typeface="Times New Roman" panose="02020603050405020304" pitchFamily="18" charset="0"/>
                      </a:endParaRPr>
                    </a:p>
                  </a:txBody>
                  <a:tcPr marL="54886" marR="54886" marT="45738" marB="45738" anchor="ctr">
                    <a:lnL>
                      <a:noFill/>
                    </a:lnL>
                    <a:lnR>
                      <a:noFill/>
                    </a:lnR>
                    <a:lnT w="19050" cap="flat" cmpd="sng" algn="ctr">
                      <a:solidFill>
                        <a:srgbClr val="D1FAE5"/>
                      </a:solidFill>
                      <a:prstDash val="solid"/>
                      <a:round/>
                      <a:headEnd type="none" w="med" len="med"/>
                      <a:tailEnd type="none" w="med" len="med"/>
                    </a:lnT>
                    <a:lnB w="19050" cap="flat" cmpd="sng" algn="ctr">
                      <a:solidFill>
                        <a:srgbClr val="D1FAE5"/>
                      </a:solidFill>
                      <a:prstDash val="solid"/>
                      <a:round/>
                      <a:headEnd type="none" w="med" len="med"/>
                      <a:tailEnd type="none" w="med" len="med"/>
                    </a:lnB>
                  </a:tcPr>
                </a:tc>
                <a:tc>
                  <a:txBody>
                    <a:bodyPr/>
                    <a:lstStyle/>
                    <a:p>
                      <a:pPr>
                        <a:lnSpc>
                          <a:spcPct val="115000"/>
                        </a:lnSpc>
                        <a:spcAft>
                          <a:spcPts val="1000"/>
                        </a:spcAft>
                      </a:pPr>
                      <a:r>
                        <a:rPr lang="es-ES" sz="1600">
                          <a:solidFill>
                            <a:srgbClr val="000000"/>
                          </a:solidFill>
                          <a:effectLst/>
                          <a:latin typeface="TT Commons Light" panose="02000506030000020003" pitchFamily="50" charset="0"/>
                          <a:ea typeface="Times New Roman" panose="02020603050405020304" pitchFamily="18" charset="0"/>
                          <a:cs typeface="Times New Roman" panose="02020603050405020304" pitchFamily="18" charset="0"/>
                        </a:rPr>
                        <a:t>Alone or under cream</a:t>
                      </a:r>
                      <a:endParaRPr lang="es-ES" sz="1600">
                        <a:effectLst/>
                        <a:latin typeface="TT Commons Light" panose="02000506030000020003" pitchFamily="50" charset="0"/>
                        <a:ea typeface="MS Mincho" panose="02020609040205080304" pitchFamily="49" charset="-128"/>
                        <a:cs typeface="Times New Roman" panose="02020603050405020304" pitchFamily="18" charset="0"/>
                      </a:endParaRPr>
                    </a:p>
                  </a:txBody>
                  <a:tcPr marL="54886" marR="54886" marT="45738" marB="45738" anchor="ctr">
                    <a:lnL>
                      <a:noFill/>
                    </a:lnL>
                    <a:lnR>
                      <a:noFill/>
                    </a:lnR>
                    <a:lnT w="19050" cap="flat" cmpd="sng" algn="ctr">
                      <a:solidFill>
                        <a:srgbClr val="D1FAE5"/>
                      </a:solidFill>
                      <a:prstDash val="solid"/>
                      <a:round/>
                      <a:headEnd type="none" w="med" len="med"/>
                      <a:tailEnd type="none" w="med" len="med"/>
                    </a:lnT>
                    <a:lnB w="19050" cap="flat" cmpd="sng" algn="ctr">
                      <a:solidFill>
                        <a:srgbClr val="D1FAE5"/>
                      </a:solidFill>
                      <a:prstDash val="solid"/>
                      <a:round/>
                      <a:headEnd type="none" w="med" len="med"/>
                      <a:tailEnd type="none" w="med" len="med"/>
                    </a:lnB>
                  </a:tcPr>
                </a:tc>
                <a:tc>
                  <a:txBody>
                    <a:bodyPr/>
                    <a:lstStyle/>
                    <a:p>
                      <a:pPr>
                        <a:lnSpc>
                          <a:spcPct val="115000"/>
                        </a:lnSpc>
                        <a:spcAft>
                          <a:spcPts val="1000"/>
                        </a:spcAft>
                      </a:pPr>
                      <a:r>
                        <a:rPr lang="es-ES" sz="1600" dirty="0">
                          <a:solidFill>
                            <a:srgbClr val="000000"/>
                          </a:solidFill>
                          <a:effectLst/>
                          <a:latin typeface="TT Commons Light" panose="02000506030000020003" pitchFamily="50" charset="0"/>
                          <a:ea typeface="Times New Roman" panose="02020603050405020304" pitchFamily="18" charset="0"/>
                          <a:cs typeface="Times New Roman" panose="02020603050405020304" pitchFamily="18" charset="0"/>
                        </a:rPr>
                        <a:t>As a single step or over </a:t>
                      </a:r>
                      <a:r>
                        <a:rPr lang="es-ES" sz="1600" dirty="0" err="1">
                          <a:solidFill>
                            <a:srgbClr val="000000"/>
                          </a:solidFill>
                          <a:effectLst/>
                          <a:latin typeface="TT Commons Light" panose="02000506030000020003" pitchFamily="50" charset="0"/>
                          <a:ea typeface="Times New Roman" panose="02020603050405020304" pitchFamily="18" charset="0"/>
                          <a:cs typeface="Times New Roman" panose="02020603050405020304" pitchFamily="18" charset="0"/>
                        </a:rPr>
                        <a:t>serum</a:t>
                      </a:r>
                      <a:endParaRPr lang="es-ES" sz="1600" dirty="0">
                        <a:effectLst/>
                        <a:latin typeface="TT Commons Light" panose="02000506030000020003" pitchFamily="50" charset="0"/>
                        <a:ea typeface="MS Mincho" panose="02020609040205080304" pitchFamily="49" charset="-128"/>
                        <a:cs typeface="Times New Roman" panose="02020603050405020304" pitchFamily="18" charset="0"/>
                      </a:endParaRPr>
                    </a:p>
                  </a:txBody>
                  <a:tcPr marL="54886" marR="54886" marT="45738" marB="45738" anchor="ctr">
                    <a:lnL>
                      <a:noFill/>
                    </a:lnL>
                    <a:lnR>
                      <a:noFill/>
                    </a:lnR>
                    <a:lnT w="19050" cap="flat" cmpd="sng" algn="ctr">
                      <a:solidFill>
                        <a:srgbClr val="D1FAE5"/>
                      </a:solidFill>
                      <a:prstDash val="solid"/>
                      <a:round/>
                      <a:headEnd type="none" w="med" len="med"/>
                      <a:tailEnd type="none" w="med" len="med"/>
                    </a:lnT>
                    <a:lnB w="19050" cap="flat" cmpd="sng" algn="ctr">
                      <a:solidFill>
                        <a:srgbClr val="D1FAE5"/>
                      </a:solidFill>
                      <a:prstDash val="solid"/>
                      <a:round/>
                      <a:headEnd type="none" w="med" len="med"/>
                      <a:tailEnd type="none" w="med" len="med"/>
                    </a:lnB>
                  </a:tcPr>
                </a:tc>
                <a:extLst>
                  <a:ext uri="{0D108BD9-81ED-4DB2-BD59-A6C34878D82A}">
                    <a16:rowId xmlns:a16="http://schemas.microsoft.com/office/drawing/2014/main" val="2608922572"/>
                  </a:ext>
                </a:extLst>
              </a:tr>
              <a:tr h="399831">
                <a:tc>
                  <a:txBody>
                    <a:bodyPr/>
                    <a:lstStyle/>
                    <a:p>
                      <a:pPr>
                        <a:lnSpc>
                          <a:spcPct val="115000"/>
                        </a:lnSpc>
                        <a:spcAft>
                          <a:spcPts val="1000"/>
                        </a:spcAft>
                      </a:pPr>
                      <a:r>
                        <a:rPr lang="es-ES" sz="1600" b="1">
                          <a:solidFill>
                            <a:srgbClr val="065F46"/>
                          </a:solidFill>
                          <a:effectLst/>
                          <a:latin typeface="TT Commons Light" panose="02000506030000020003" pitchFamily="50" charset="0"/>
                          <a:ea typeface="Times New Roman" panose="02020603050405020304" pitchFamily="18" charset="0"/>
                          <a:cs typeface="Times New Roman" panose="02020603050405020304" pitchFamily="18" charset="0"/>
                        </a:rPr>
                        <a:t>When</a:t>
                      </a:r>
                      <a:endParaRPr lang="es-ES" sz="1600">
                        <a:effectLst/>
                        <a:latin typeface="TT Commons Light" panose="02000506030000020003" pitchFamily="50" charset="0"/>
                        <a:ea typeface="MS Mincho" panose="02020609040205080304" pitchFamily="49" charset="-128"/>
                        <a:cs typeface="Times New Roman" panose="02020603050405020304" pitchFamily="18" charset="0"/>
                      </a:endParaRPr>
                    </a:p>
                  </a:txBody>
                  <a:tcPr marL="54886" marR="54886" marT="45738" marB="45738" anchor="ctr">
                    <a:lnL>
                      <a:noFill/>
                    </a:lnL>
                    <a:lnR>
                      <a:noFill/>
                    </a:lnR>
                    <a:lnT w="19050" cap="flat" cmpd="sng" algn="ctr">
                      <a:solidFill>
                        <a:srgbClr val="D1FAE5"/>
                      </a:solidFill>
                      <a:prstDash val="solid"/>
                      <a:round/>
                      <a:headEnd type="none" w="med" len="med"/>
                      <a:tailEnd type="none" w="med" len="med"/>
                    </a:lnT>
                    <a:lnB w="19050" cap="flat" cmpd="sng" algn="ctr">
                      <a:solidFill>
                        <a:srgbClr val="D1FAE5"/>
                      </a:solidFill>
                      <a:prstDash val="solid"/>
                      <a:round/>
                      <a:headEnd type="none" w="med" len="med"/>
                      <a:tailEnd type="none" w="med" len="med"/>
                    </a:lnB>
                  </a:tcPr>
                </a:tc>
                <a:tc>
                  <a:txBody>
                    <a:bodyPr/>
                    <a:lstStyle/>
                    <a:p>
                      <a:pPr>
                        <a:lnSpc>
                          <a:spcPct val="115000"/>
                        </a:lnSpc>
                        <a:spcAft>
                          <a:spcPts val="1000"/>
                        </a:spcAft>
                      </a:pPr>
                      <a:r>
                        <a:rPr lang="es-ES" sz="1600">
                          <a:solidFill>
                            <a:srgbClr val="000000"/>
                          </a:solidFill>
                          <a:effectLst/>
                          <a:latin typeface="TT Commons Light" panose="02000506030000020003" pitchFamily="50" charset="0"/>
                          <a:ea typeface="Times New Roman" panose="02020603050405020304" pitchFamily="18" charset="0"/>
                          <a:cs typeface="Times New Roman" panose="02020603050405020304" pitchFamily="18" charset="0"/>
                        </a:rPr>
                        <a:t>Morning and evening</a:t>
                      </a:r>
                      <a:endParaRPr lang="es-ES" sz="1600">
                        <a:effectLst/>
                        <a:latin typeface="TT Commons Light" panose="02000506030000020003" pitchFamily="50" charset="0"/>
                        <a:ea typeface="MS Mincho" panose="02020609040205080304" pitchFamily="49" charset="-128"/>
                        <a:cs typeface="Times New Roman" panose="02020603050405020304" pitchFamily="18" charset="0"/>
                      </a:endParaRPr>
                    </a:p>
                  </a:txBody>
                  <a:tcPr marL="54886" marR="54886" marT="45738" marB="45738" anchor="ctr">
                    <a:lnL>
                      <a:noFill/>
                    </a:lnL>
                    <a:lnR>
                      <a:noFill/>
                    </a:lnR>
                    <a:lnT w="19050" cap="flat" cmpd="sng" algn="ctr">
                      <a:solidFill>
                        <a:srgbClr val="D1FAE5"/>
                      </a:solidFill>
                      <a:prstDash val="solid"/>
                      <a:round/>
                      <a:headEnd type="none" w="med" len="med"/>
                      <a:tailEnd type="none" w="med" len="med"/>
                    </a:lnT>
                    <a:lnB w="19050" cap="flat" cmpd="sng" algn="ctr">
                      <a:solidFill>
                        <a:srgbClr val="D1FAE5"/>
                      </a:solidFill>
                      <a:prstDash val="solid"/>
                      <a:round/>
                      <a:headEnd type="none" w="med" len="med"/>
                      <a:tailEnd type="none" w="med" len="med"/>
                    </a:lnB>
                  </a:tcPr>
                </a:tc>
                <a:tc>
                  <a:txBody>
                    <a:bodyPr/>
                    <a:lstStyle/>
                    <a:p>
                      <a:pPr>
                        <a:lnSpc>
                          <a:spcPct val="115000"/>
                        </a:lnSpc>
                        <a:spcAft>
                          <a:spcPts val="1000"/>
                        </a:spcAft>
                      </a:pPr>
                      <a:r>
                        <a:rPr lang="es-ES" sz="1600" dirty="0">
                          <a:solidFill>
                            <a:srgbClr val="000000"/>
                          </a:solidFill>
                          <a:effectLst/>
                          <a:latin typeface="TT Commons Light" panose="02000506030000020003" pitchFamily="50" charset="0"/>
                          <a:ea typeface="Times New Roman" panose="02020603050405020304" pitchFamily="18" charset="0"/>
                          <a:cs typeface="Times New Roman" panose="02020603050405020304" pitchFamily="18" charset="0"/>
                        </a:rPr>
                        <a:t>Morning and/or evening</a:t>
                      </a:r>
                      <a:endParaRPr lang="es-ES" sz="1600" dirty="0">
                        <a:effectLst/>
                        <a:latin typeface="TT Commons Light" panose="02000506030000020003" pitchFamily="50" charset="0"/>
                        <a:ea typeface="MS Mincho" panose="02020609040205080304" pitchFamily="49" charset="-128"/>
                        <a:cs typeface="Times New Roman" panose="02020603050405020304" pitchFamily="18" charset="0"/>
                      </a:endParaRPr>
                    </a:p>
                  </a:txBody>
                  <a:tcPr marL="54886" marR="54886" marT="45738" marB="45738" anchor="ctr">
                    <a:lnL>
                      <a:noFill/>
                    </a:lnL>
                    <a:lnR>
                      <a:noFill/>
                    </a:lnR>
                    <a:lnT w="19050" cap="flat" cmpd="sng" algn="ctr">
                      <a:solidFill>
                        <a:srgbClr val="D1FAE5"/>
                      </a:solidFill>
                      <a:prstDash val="solid"/>
                      <a:round/>
                      <a:headEnd type="none" w="med" len="med"/>
                      <a:tailEnd type="none" w="med" len="med"/>
                    </a:lnT>
                    <a:lnB w="19050" cap="flat" cmpd="sng" algn="ctr">
                      <a:solidFill>
                        <a:srgbClr val="D1FAE5"/>
                      </a:solidFill>
                      <a:prstDash val="solid"/>
                      <a:round/>
                      <a:headEnd type="none" w="med" len="med"/>
                      <a:tailEnd type="none" w="med" len="med"/>
                    </a:lnB>
                  </a:tcPr>
                </a:tc>
                <a:extLst>
                  <a:ext uri="{0D108BD9-81ED-4DB2-BD59-A6C34878D82A}">
                    <a16:rowId xmlns:a16="http://schemas.microsoft.com/office/drawing/2014/main" val="2178046597"/>
                  </a:ext>
                </a:extLst>
              </a:tr>
            </a:tbl>
          </a:graphicData>
        </a:graphic>
      </p:graphicFrame>
    </p:spTree>
    <p:extLst>
      <p:ext uri="{BB962C8B-B14F-4D97-AF65-F5344CB8AC3E}">
        <p14:creationId xmlns:p14="http://schemas.microsoft.com/office/powerpoint/2010/main" val="3765119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698500" y="445036"/>
            <a:ext cx="2240550" cy="332399"/>
          </a:xfrm>
        </p:spPr>
        <p:txBody>
          <a:bodyPr/>
          <a:lstStyle/>
          <a:p>
            <a:r>
              <a:rPr lang="es-ES" sz="2400" spc="300" dirty="0">
                <a:solidFill>
                  <a:srgbClr val="27A274"/>
                </a:solidFill>
                <a:latin typeface="Bebas Neue Regular" panose="00000500000000000000" pitchFamily="50" charset="0"/>
              </a:rPr>
              <a:t>COMPLETE ROUTINE</a:t>
            </a:r>
          </a:p>
        </p:txBody>
      </p:sp>
      <p:sp>
        <p:nvSpPr>
          <p:cNvPr id="9" name="CuadroTexto 8">
            <a:extLst>
              <a:ext uri="{FF2B5EF4-FFF2-40B4-BE49-F238E27FC236}">
                <a16:creationId xmlns:a16="http://schemas.microsoft.com/office/drawing/2014/main" id="{32A5CDA5-B2D3-4FDA-B5A7-5F089BF9F484}"/>
              </a:ext>
            </a:extLst>
          </p:cNvPr>
          <p:cNvSpPr txBox="1"/>
          <p:nvPr/>
        </p:nvSpPr>
        <p:spPr>
          <a:xfrm>
            <a:off x="508000" y="1333500"/>
            <a:ext cx="4343400" cy="3642536"/>
          </a:xfrm>
          <a:prstGeom prst="rect">
            <a:avLst/>
          </a:prstGeom>
          <a:noFill/>
        </p:spPr>
        <p:txBody>
          <a:bodyPr wrap="square">
            <a:spAutoFit/>
          </a:bodyPr>
          <a:lstStyle/>
          <a:p>
            <a:pPr>
              <a:lnSpc>
                <a:spcPct val="115000"/>
              </a:lnSpc>
              <a:spcBef>
                <a:spcPts val="1000"/>
              </a:spcBef>
              <a:spcAft>
                <a:spcPts val="1125"/>
              </a:spcAft>
            </a:pPr>
            <a:endParaRPr lang="es-ES" sz="1600" b="1" dirty="0">
              <a:solidFill>
                <a:srgbClr val="4F81BD"/>
              </a:solidFill>
              <a:effectLst/>
              <a:latin typeface="TT Commons Light" panose="02000506030000020003" pitchFamily="50" charset="0"/>
              <a:ea typeface="MS Gothic" panose="020B0609070205080204" pitchFamily="49" charset="-128"/>
              <a:cs typeface="Times New Roman" panose="02020603050405020304" pitchFamily="18" charset="0"/>
            </a:endParaRPr>
          </a:p>
          <a:p>
            <a:pPr marL="342900" lvl="0" indent="-342900">
              <a:lnSpc>
                <a:spcPct val="115000"/>
              </a:lnSpc>
              <a:spcAft>
                <a:spcPts val="1000"/>
              </a:spcAft>
              <a:tabLst>
                <a:tab pos="457200" algn="l"/>
              </a:tabLst>
            </a:pPr>
            <a:endParaRPr lang="en-US" sz="1600" b="1" dirty="0">
              <a:solidFill>
                <a:srgbClr val="065F46"/>
              </a:solidFill>
              <a:effectLst/>
              <a:latin typeface="TT Commons Light" panose="02000506030000020003" pitchFamily="50" charset="0"/>
              <a:ea typeface="MS Mincho" panose="02020609040205080304" pitchFamily="49" charset="-128"/>
              <a:cs typeface="Times New Roman" panose="02020603050405020304" pitchFamily="18" charset="0"/>
            </a:endParaRPr>
          </a:p>
          <a:p>
            <a:pPr marL="342900" lvl="0" indent="-342900">
              <a:lnSpc>
                <a:spcPct val="115000"/>
              </a:lnSpc>
              <a:spcAft>
                <a:spcPts val="1000"/>
              </a:spcAft>
              <a:tabLst>
                <a:tab pos="457200" algn="l"/>
              </a:tabLst>
            </a:pPr>
            <a:r>
              <a:rPr lang="en-US" sz="1600" b="1" dirty="0" err="1">
                <a:solidFill>
                  <a:srgbClr val="065F46"/>
                </a:solidFill>
                <a:effectLst/>
                <a:latin typeface="TT Commons Light" panose="02000506030000020003" pitchFamily="50" charset="0"/>
                <a:ea typeface="MS Mincho" panose="02020609040205080304" pitchFamily="49" charset="-128"/>
                <a:cs typeface="Times New Roman" panose="02020603050405020304" pitchFamily="18" charset="0"/>
              </a:rPr>
              <a:t>Cleansing </a:t>
            </a:r>
            <a:r>
              <a:rPr lang="en-US" sz="1600" dirty="0">
                <a:solidFill>
                  <a:srgbClr val="1F2937"/>
                </a:solidFill>
                <a:effectLst/>
                <a:latin typeface="TT Commons Light" panose="02000506030000020003" pitchFamily="50" charset="0"/>
                <a:ea typeface="MS Mincho" panose="02020609040205080304" pitchFamily="49" charset="-128"/>
                <a:cs typeface="Times New Roman" panose="02020603050405020304" pitchFamily="18" charset="0"/>
              </a:rPr>
              <a:t>– ESSENTIELLE MAKE UP REMOVER GEL</a:t>
            </a:r>
            <a:endParaRPr lang="es-ES" sz="1600" dirty="0">
              <a:effectLst/>
              <a:latin typeface="TT Commons Light" panose="02000506030000020003" pitchFamily="50" charset="0"/>
              <a:ea typeface="MS Mincho" panose="02020609040205080304" pitchFamily="49" charset="-128"/>
              <a:cs typeface="Times New Roman" panose="02020603050405020304" pitchFamily="18" charset="0"/>
            </a:endParaRPr>
          </a:p>
          <a:p>
            <a:pPr marL="342900" lvl="0" indent="-342900">
              <a:lnSpc>
                <a:spcPct val="115000"/>
              </a:lnSpc>
              <a:spcAft>
                <a:spcPts val="1000"/>
              </a:spcAft>
              <a:tabLst>
                <a:tab pos="457200" algn="l"/>
              </a:tabLst>
            </a:pPr>
            <a:r>
              <a:rPr lang="en-US" sz="1600" b="1" dirty="0" err="1">
                <a:solidFill>
                  <a:srgbClr val="065F46"/>
                </a:solidFill>
                <a:effectLst/>
                <a:latin typeface="TT Commons Light" panose="02000506030000020003" pitchFamily="50" charset="0"/>
                <a:ea typeface="MS Mincho" panose="02020609040205080304" pitchFamily="49" charset="-128"/>
                <a:cs typeface="Times New Roman" panose="02020603050405020304" pitchFamily="18" charset="0"/>
              </a:rPr>
              <a:t>Toner </a:t>
            </a:r>
            <a:r>
              <a:rPr lang="en-US" sz="1600" dirty="0">
                <a:solidFill>
                  <a:srgbClr val="1F2937"/>
                </a:solidFill>
                <a:effectLst/>
                <a:latin typeface="TT Commons Light" panose="02000506030000020003" pitchFamily="50" charset="0"/>
                <a:ea typeface="MS Mincho" panose="02020609040205080304" pitchFamily="49" charset="-128"/>
                <a:cs typeface="Times New Roman" panose="02020603050405020304" pitchFamily="18" charset="0"/>
              </a:rPr>
              <a:t>ESSENTIELLE AQUA TONIC</a:t>
            </a:r>
            <a:endParaRPr lang="es-ES" sz="1600" dirty="0">
              <a:effectLst/>
              <a:latin typeface="TT Commons Light" panose="02000506030000020003" pitchFamily="50" charset="0"/>
              <a:ea typeface="MS Mincho" panose="02020609040205080304" pitchFamily="49" charset="-128"/>
              <a:cs typeface="Times New Roman" panose="02020603050405020304" pitchFamily="18" charset="0"/>
            </a:endParaRPr>
          </a:p>
          <a:p>
            <a:pPr marL="342900" lvl="0" indent="-342900">
              <a:lnSpc>
                <a:spcPct val="115000"/>
              </a:lnSpc>
              <a:spcAft>
                <a:spcPts val="1000"/>
              </a:spcAft>
              <a:tabLst>
                <a:tab pos="457200" algn="l"/>
              </a:tabLst>
            </a:pPr>
            <a:r>
              <a:rPr lang="es-ES" sz="1600" b="1" dirty="0">
                <a:solidFill>
                  <a:srgbClr val="065F46"/>
                </a:solidFill>
                <a:effectLst/>
                <a:latin typeface="TT Commons Light" panose="02000506030000020003" pitchFamily="50" charset="0"/>
                <a:ea typeface="MS Mincho" panose="02020609040205080304" pitchFamily="49" charset="-128"/>
                <a:cs typeface="Times New Roman" panose="02020603050405020304" pitchFamily="18" charset="0"/>
              </a:rPr>
              <a:t>SERUM </a:t>
            </a:r>
            <a:r>
              <a:rPr lang="es-ES" sz="1600" dirty="0">
                <a:solidFill>
                  <a:srgbClr val="1F2937"/>
                </a:solidFill>
                <a:effectLst/>
                <a:latin typeface="TT Commons Light" panose="02000506030000020003" pitchFamily="50" charset="0"/>
                <a:ea typeface="MS Mincho" panose="02020609040205080304" pitchFamily="49" charset="-128"/>
                <a:cs typeface="Times New Roman" panose="02020603050405020304" pitchFamily="18" charset="0"/>
              </a:rPr>
              <a:t>– 2-3 drops, spread over face and neck</a:t>
            </a:r>
            <a:endParaRPr lang="es-ES" sz="1600" dirty="0">
              <a:effectLst/>
              <a:latin typeface="TT Commons Light" panose="02000506030000020003" pitchFamily="50" charset="0"/>
              <a:ea typeface="MS Mincho" panose="02020609040205080304" pitchFamily="49" charset="-128"/>
              <a:cs typeface="Times New Roman" panose="02020603050405020304" pitchFamily="18" charset="0"/>
            </a:endParaRPr>
          </a:p>
          <a:p>
            <a:pPr marL="342900" lvl="0" indent="-342900">
              <a:lnSpc>
                <a:spcPct val="115000"/>
              </a:lnSpc>
              <a:spcAft>
                <a:spcPts val="1000"/>
              </a:spcAft>
              <a:tabLst>
                <a:tab pos="457200" algn="l"/>
              </a:tabLst>
            </a:pPr>
            <a:r>
              <a:rPr lang="es-ES" sz="1600" b="1" dirty="0">
                <a:solidFill>
                  <a:srgbClr val="065F46"/>
                </a:solidFill>
                <a:effectLst/>
                <a:latin typeface="TT Commons Light" panose="02000506030000020003" pitchFamily="50" charset="0"/>
                <a:ea typeface="MS Mincho" panose="02020609040205080304" pitchFamily="49" charset="-128"/>
                <a:cs typeface="Times New Roman" panose="02020603050405020304" pitchFamily="18" charset="0"/>
              </a:rPr>
              <a:t>CREAM </a:t>
            </a:r>
            <a:r>
              <a:rPr lang="es-ES" sz="1600" dirty="0">
                <a:solidFill>
                  <a:srgbClr val="1F2937"/>
                </a:solidFill>
                <a:effectLst/>
                <a:latin typeface="TT Commons Light" panose="02000506030000020003" pitchFamily="50" charset="0"/>
                <a:ea typeface="MS Mincho" panose="02020609040205080304" pitchFamily="49" charset="-128"/>
                <a:cs typeface="Times New Roman" panose="02020603050405020304" pitchFamily="18" charset="0"/>
              </a:rPr>
              <a:t>- Apply with gentle upward strokes</a:t>
            </a:r>
            <a:endParaRPr lang="es-ES" sz="1600" dirty="0">
              <a:effectLst/>
              <a:latin typeface="TT Commons Light" panose="02000506030000020003" pitchFamily="50" charset="0"/>
              <a:ea typeface="MS Mincho" panose="02020609040205080304" pitchFamily="49" charset="-128"/>
              <a:cs typeface="Times New Roman" panose="02020603050405020304" pitchFamily="18" charset="0"/>
            </a:endParaRPr>
          </a:p>
          <a:p>
            <a:pPr marL="342900" lvl="0" indent="-342900">
              <a:lnSpc>
                <a:spcPct val="115000"/>
              </a:lnSpc>
              <a:spcAft>
                <a:spcPts val="1000"/>
              </a:spcAft>
              <a:tabLst>
                <a:tab pos="457200" algn="l"/>
              </a:tabLst>
            </a:pPr>
            <a:r>
              <a:rPr lang="es-ES" sz="1600" b="1" dirty="0">
                <a:solidFill>
                  <a:srgbClr val="065F46"/>
                </a:solidFill>
                <a:effectLst/>
                <a:latin typeface="TT Commons Light" panose="02000506030000020003" pitchFamily="50" charset="0"/>
                <a:ea typeface="MS Mincho" panose="02020609040205080304" pitchFamily="49" charset="-128"/>
                <a:cs typeface="Times New Roman" panose="02020603050405020304" pitchFamily="18" charset="0"/>
              </a:rPr>
              <a:t>Eye contour </a:t>
            </a:r>
            <a:r>
              <a:rPr lang="es-ES" sz="1600" dirty="0">
                <a:solidFill>
                  <a:srgbClr val="1F2937"/>
                </a:solidFill>
                <a:effectLst/>
                <a:latin typeface="TT Commons Light" panose="02000506030000020003" pitchFamily="50" charset="0"/>
                <a:ea typeface="MS Mincho" panose="02020609040205080304" pitchFamily="49" charset="-128"/>
                <a:cs typeface="Times New Roman" panose="02020603050405020304" pitchFamily="18" charset="0"/>
              </a:rPr>
              <a:t>LIFT THERAPY OR CVITAL</a:t>
            </a:r>
            <a:endParaRPr lang="es-ES" sz="1600" dirty="0">
              <a:effectLst/>
              <a:latin typeface="TT Commons Light" panose="02000506030000020003" pitchFamily="50" charset="0"/>
              <a:ea typeface="MS Mincho" panose="02020609040205080304" pitchFamily="49" charset="-128"/>
              <a:cs typeface="Times New Roman" panose="02020603050405020304" pitchFamily="18" charset="0"/>
            </a:endParaRPr>
          </a:p>
          <a:p>
            <a:pPr marL="342900" lvl="0" indent="-342900">
              <a:lnSpc>
                <a:spcPct val="115000"/>
              </a:lnSpc>
              <a:spcAft>
                <a:spcPts val="1000"/>
              </a:spcAft>
              <a:tabLst>
                <a:tab pos="457200" algn="l"/>
              </a:tabLst>
            </a:pPr>
            <a:r>
              <a:rPr lang="es-ES" sz="1600" b="1" dirty="0">
                <a:solidFill>
                  <a:srgbClr val="065F46"/>
                </a:solidFill>
                <a:effectLst/>
                <a:latin typeface="TT Commons Light" panose="02000506030000020003" pitchFamily="50" charset="0"/>
                <a:ea typeface="MS Mincho" panose="02020609040205080304" pitchFamily="49" charset="-128"/>
                <a:cs typeface="Times New Roman" panose="02020603050405020304" pitchFamily="18" charset="0"/>
              </a:rPr>
              <a:t>Sunscreen SPF </a:t>
            </a:r>
            <a:r>
              <a:rPr lang="es-ES" sz="1600" dirty="0">
                <a:solidFill>
                  <a:srgbClr val="1F2937"/>
                </a:solidFill>
                <a:effectLst/>
                <a:latin typeface="TT Commons Light" panose="02000506030000020003" pitchFamily="50" charset="0"/>
                <a:ea typeface="MS Mincho" panose="02020609040205080304" pitchFamily="49" charset="-128"/>
                <a:cs typeface="Times New Roman" panose="02020603050405020304" pitchFamily="18" charset="0"/>
              </a:rPr>
              <a:t>BE SUN RANGE</a:t>
            </a:r>
            <a:endParaRPr lang="es-ES" sz="1600" dirty="0">
              <a:effectLst/>
              <a:latin typeface="TT Commons Light" panose="02000506030000020003" pitchFamily="50" charset="0"/>
              <a:ea typeface="MS Mincho" panose="02020609040205080304" pitchFamily="49" charset="-128"/>
              <a:cs typeface="Times New Roman" panose="02020603050405020304" pitchFamily="18" charset="0"/>
            </a:endParaRPr>
          </a:p>
          <a:p>
            <a:pPr algn="l"/>
            <a:endParaRPr lang="es-ES" sz="1600" b="0" i="0" dirty="0">
              <a:solidFill>
                <a:srgbClr val="1F2937"/>
              </a:solidFill>
              <a:effectLst/>
              <a:latin typeface="Segoe UI" panose="020B0502040204020203" pitchFamily="34" charset="0"/>
            </a:endParaRPr>
          </a:p>
        </p:txBody>
      </p:sp>
      <p:sp>
        <p:nvSpPr>
          <p:cNvPr id="4" name="CuadroTexto 3">
            <a:extLst>
              <a:ext uri="{FF2B5EF4-FFF2-40B4-BE49-F238E27FC236}">
                <a16:creationId xmlns:a16="http://schemas.microsoft.com/office/drawing/2014/main" id="{108F0453-0083-4AB2-AF76-49688AFC6EAD}"/>
              </a:ext>
            </a:extLst>
          </p:cNvPr>
          <p:cNvSpPr txBox="1"/>
          <p:nvPr/>
        </p:nvSpPr>
        <p:spPr>
          <a:xfrm>
            <a:off x="5308600" y="1364673"/>
            <a:ext cx="4343400" cy="3784626"/>
          </a:xfrm>
          <a:prstGeom prst="rect">
            <a:avLst/>
          </a:prstGeom>
          <a:noFill/>
        </p:spPr>
        <p:txBody>
          <a:bodyPr wrap="square">
            <a:spAutoFit/>
          </a:bodyPr>
          <a:lstStyle/>
          <a:p>
            <a:pPr marL="342900" lvl="0" indent="-342900">
              <a:lnSpc>
                <a:spcPct val="115000"/>
              </a:lnSpc>
              <a:spcAft>
                <a:spcPts val="1000"/>
              </a:spcAft>
              <a:tabLst>
                <a:tab pos="457200" algn="l"/>
              </a:tabLst>
            </a:pPr>
            <a:endParaRPr lang="en-US" sz="1600" b="1" dirty="0">
              <a:solidFill>
                <a:srgbClr val="065F46"/>
              </a:solidFill>
              <a:effectLst/>
              <a:latin typeface="TT Commons Light" panose="02000506030000020003" pitchFamily="50" charset="0"/>
              <a:ea typeface="MS Mincho" panose="02020609040205080304" pitchFamily="49" charset="-128"/>
              <a:cs typeface="Times New Roman" panose="02020603050405020304" pitchFamily="18" charset="0"/>
            </a:endParaRPr>
          </a:p>
          <a:p>
            <a:pPr marL="342900" lvl="0" indent="-342900">
              <a:lnSpc>
                <a:spcPct val="115000"/>
              </a:lnSpc>
              <a:spcAft>
                <a:spcPts val="1000"/>
              </a:spcAft>
              <a:tabLst>
                <a:tab pos="457200" algn="l"/>
              </a:tabLst>
            </a:pPr>
            <a:endParaRPr lang="en-US" sz="1600" b="1" dirty="0">
              <a:solidFill>
                <a:srgbClr val="065F46"/>
              </a:solidFill>
              <a:effectLst/>
              <a:latin typeface="TT Commons Light" panose="02000506030000020003" pitchFamily="50" charset="0"/>
              <a:ea typeface="MS Mincho" panose="02020609040205080304" pitchFamily="49" charset="-128"/>
              <a:cs typeface="Times New Roman" panose="02020603050405020304" pitchFamily="18" charset="0"/>
            </a:endParaRPr>
          </a:p>
          <a:p>
            <a:pPr marL="342900" lvl="0" indent="-342900">
              <a:lnSpc>
                <a:spcPct val="115000"/>
              </a:lnSpc>
              <a:spcAft>
                <a:spcPts val="1000"/>
              </a:spcAft>
              <a:tabLst>
                <a:tab pos="457200" algn="l"/>
              </a:tabLst>
            </a:pPr>
            <a:r>
              <a:rPr lang="en-US" sz="1600" b="1" dirty="0">
                <a:solidFill>
                  <a:srgbClr val="065F46"/>
                </a:solidFill>
                <a:effectLst/>
                <a:latin typeface="TT Commons Light" panose="02000506030000020003" pitchFamily="50" charset="0"/>
                <a:ea typeface="MS Mincho" panose="02020609040205080304" pitchFamily="49" charset="-128"/>
                <a:cs typeface="Times New Roman" panose="02020603050405020304" pitchFamily="18" charset="0"/>
              </a:rPr>
              <a:t>Double </a:t>
            </a:r>
            <a:r>
              <a:rPr lang="en-US" sz="1600" b="1" dirty="0" err="1">
                <a:solidFill>
                  <a:srgbClr val="065F46"/>
                </a:solidFill>
                <a:effectLst/>
                <a:latin typeface="TT Commons Light" panose="02000506030000020003" pitchFamily="50" charset="0"/>
                <a:ea typeface="MS Mincho" panose="02020609040205080304" pitchFamily="49" charset="-128"/>
                <a:cs typeface="Times New Roman" panose="02020603050405020304" pitchFamily="18" charset="0"/>
              </a:rPr>
              <a:t>cleansing </a:t>
            </a:r>
            <a:r>
              <a:rPr lang="en-US" sz="1600" dirty="0">
                <a:solidFill>
                  <a:srgbClr val="1F2937"/>
                </a:solidFill>
                <a:effectLst/>
                <a:latin typeface="TT Commons Light" panose="02000506030000020003" pitchFamily="50" charset="0"/>
                <a:ea typeface="MS Mincho" panose="02020609040205080304" pitchFamily="49" charset="-128"/>
                <a:cs typeface="Times New Roman" panose="02020603050405020304" pitchFamily="18" charset="0"/>
              </a:rPr>
              <a:t>- ESSENTIELLE TOTAL MAKE UP REMOVER + MAKE UP REMOVER GEL</a:t>
            </a:r>
            <a:endParaRPr lang="es-ES" sz="1600" dirty="0">
              <a:effectLst/>
              <a:latin typeface="TT Commons Light" panose="02000506030000020003" pitchFamily="50" charset="0"/>
              <a:ea typeface="MS Mincho" panose="02020609040205080304" pitchFamily="49" charset="-128"/>
              <a:cs typeface="Times New Roman" panose="02020603050405020304" pitchFamily="18" charset="0"/>
            </a:endParaRPr>
          </a:p>
          <a:p>
            <a:pPr marL="342900" lvl="0" indent="-342900">
              <a:lnSpc>
                <a:spcPct val="115000"/>
              </a:lnSpc>
              <a:spcAft>
                <a:spcPts val="1000"/>
              </a:spcAft>
              <a:tabLst>
                <a:tab pos="457200" algn="l"/>
              </a:tabLst>
            </a:pPr>
            <a:r>
              <a:rPr lang="en-US" sz="1600" dirty="0">
                <a:solidFill>
                  <a:srgbClr val="1F2937"/>
                </a:solidFill>
                <a:effectLst/>
                <a:latin typeface="TT Commons Light" panose="02000506030000020003" pitchFamily="50" charset="0"/>
                <a:ea typeface="MS Mincho" panose="02020609040205080304" pitchFamily="49" charset="-128"/>
                <a:cs typeface="Times New Roman" panose="02020603050405020304" pitchFamily="18" charset="0"/>
              </a:rPr>
              <a:t>ESSENTIELLE AQUA </a:t>
            </a:r>
            <a:r>
              <a:rPr lang="en-US" sz="1600" b="1" dirty="0" err="1">
                <a:solidFill>
                  <a:srgbClr val="065F46"/>
                </a:solidFill>
                <a:effectLst/>
                <a:latin typeface="TT Commons Light" panose="02000506030000020003" pitchFamily="50" charset="0"/>
                <a:ea typeface="MS Mincho" panose="02020609040205080304" pitchFamily="49" charset="-128"/>
                <a:cs typeface="Times New Roman" panose="02020603050405020304" pitchFamily="18" charset="0"/>
              </a:rPr>
              <a:t>TON</a:t>
            </a:r>
            <a:r>
              <a:rPr lang="en-US" sz="1600" b="1" dirty="0">
                <a:solidFill>
                  <a:srgbClr val="065F46"/>
                </a:solidFill>
                <a:effectLst/>
                <a:latin typeface="TT Commons Light" panose="02000506030000020003" pitchFamily="50" charset="0"/>
                <a:ea typeface="MS Mincho" panose="02020609040205080304" pitchFamily="49" charset="-128"/>
                <a:cs typeface="Times New Roman" panose="02020603050405020304" pitchFamily="18" charset="0"/>
              </a:rPr>
              <a:t>IC </a:t>
            </a:r>
          </a:p>
          <a:p>
            <a:pPr marL="342900" indent="-342900">
              <a:lnSpc>
                <a:spcPct val="115000"/>
              </a:lnSpc>
              <a:spcAft>
                <a:spcPts val="1000"/>
              </a:spcAft>
              <a:tabLst>
                <a:tab pos="457200" algn="l"/>
              </a:tabLst>
            </a:pPr>
            <a:r>
              <a:rPr lang="es-ES" sz="1600" b="1" dirty="0">
                <a:solidFill>
                  <a:srgbClr val="065F46"/>
                </a:solidFill>
                <a:effectLst/>
                <a:latin typeface="TT Commons Light" panose="02000506030000020003" pitchFamily="50" charset="0"/>
                <a:ea typeface="MS Mincho" panose="02020609040205080304" pitchFamily="49" charset="-128"/>
                <a:cs typeface="Times New Roman" panose="02020603050405020304" pitchFamily="18" charset="0"/>
              </a:rPr>
              <a:t>Twice a week: </a:t>
            </a:r>
            <a:r>
              <a:rPr lang="es-ES" sz="1600" dirty="0">
                <a:solidFill>
                  <a:srgbClr val="1F2937"/>
                </a:solidFill>
                <a:latin typeface="TT Commons Light" panose="02000506030000020003" pitchFamily="50" charset="0"/>
                <a:ea typeface="MS Mincho" panose="02020609040205080304" pitchFamily="49" charset="-128"/>
                <a:cs typeface="Times New Roman" panose="02020603050405020304" pitchFamily="18" charset="0"/>
              </a:rPr>
              <a:t>ESSENTIELLE GREEN TEA MASK</a:t>
            </a:r>
          </a:p>
          <a:p>
            <a:pPr marL="342900" lvl="0" indent="-342900">
              <a:lnSpc>
                <a:spcPct val="115000"/>
              </a:lnSpc>
              <a:spcAft>
                <a:spcPts val="1000"/>
              </a:spcAft>
              <a:tabLst>
                <a:tab pos="457200" algn="l"/>
              </a:tabLst>
            </a:pPr>
            <a:r>
              <a:rPr lang="en-US" sz="1600" b="1" dirty="0">
                <a:solidFill>
                  <a:srgbClr val="065F46"/>
                </a:solidFill>
                <a:effectLst/>
                <a:latin typeface="TT Commons Light" panose="02000506030000020003" pitchFamily="50" charset="0"/>
                <a:ea typeface="MS Mincho" panose="02020609040205080304" pitchFamily="49" charset="-128"/>
                <a:cs typeface="Times New Roman" panose="02020603050405020304" pitchFamily="18" charset="0"/>
              </a:rPr>
              <a:t>SERUM </a:t>
            </a:r>
            <a:r>
              <a:rPr lang="en-US" sz="1600" dirty="0">
                <a:solidFill>
                  <a:srgbClr val="1F2937"/>
                </a:solidFill>
                <a:effectLst/>
                <a:latin typeface="TT Commons Light" panose="02000506030000020003" pitchFamily="50" charset="0"/>
                <a:ea typeface="MS Mincho" panose="02020609040205080304" pitchFamily="49" charset="-128"/>
                <a:cs typeface="Times New Roman" panose="02020603050405020304" pitchFamily="18" charset="0"/>
              </a:rPr>
              <a:t>- 2-3 </a:t>
            </a:r>
            <a:r>
              <a:rPr lang="en-US" sz="1600" dirty="0" err="1">
                <a:solidFill>
                  <a:srgbClr val="1F2937"/>
                </a:solidFill>
                <a:effectLst/>
                <a:latin typeface="TT Commons Light" panose="02000506030000020003" pitchFamily="50" charset="0"/>
                <a:ea typeface="MS Mincho" panose="02020609040205080304" pitchFamily="49" charset="-128"/>
                <a:cs typeface="Times New Roman" panose="02020603050405020304" pitchFamily="18" charset="0"/>
              </a:rPr>
              <a:t>drops</a:t>
            </a:r>
            <a:r>
              <a:rPr lang="en-US" sz="1600" dirty="0">
                <a:solidFill>
                  <a:srgbClr val="1F2937"/>
                </a:solidFill>
                <a:effectLst/>
                <a:latin typeface="TT Commons Light" panose="02000506030000020003" pitchFamily="50" charset="0"/>
                <a:ea typeface="MS Mincho" panose="02020609040205080304" pitchFamily="49" charset="-128"/>
                <a:cs typeface="Times New Roman" panose="02020603050405020304" pitchFamily="18" charset="0"/>
              </a:rPr>
              <a:t>, </a:t>
            </a:r>
            <a:r>
              <a:rPr lang="en-US" sz="1600" dirty="0" err="1">
                <a:solidFill>
                  <a:srgbClr val="1F2937"/>
                </a:solidFill>
                <a:effectLst/>
                <a:latin typeface="TT Commons Light" panose="02000506030000020003" pitchFamily="50" charset="0"/>
                <a:ea typeface="MS Mincho" panose="02020609040205080304" pitchFamily="49" charset="-128"/>
                <a:cs typeface="Times New Roman" panose="02020603050405020304" pitchFamily="18" charset="0"/>
              </a:rPr>
              <a:t>massage gently</a:t>
            </a:r>
            <a:endParaRPr lang="es-ES" sz="1600" dirty="0">
              <a:effectLst/>
              <a:latin typeface="TT Commons Light" panose="02000506030000020003" pitchFamily="50" charset="0"/>
              <a:ea typeface="MS Mincho" panose="02020609040205080304" pitchFamily="49" charset="-128"/>
              <a:cs typeface="Times New Roman" panose="02020603050405020304" pitchFamily="18" charset="0"/>
            </a:endParaRPr>
          </a:p>
          <a:p>
            <a:pPr marL="342900" lvl="0" indent="-342900">
              <a:lnSpc>
                <a:spcPct val="115000"/>
              </a:lnSpc>
              <a:spcAft>
                <a:spcPts val="1000"/>
              </a:spcAft>
              <a:tabLst>
                <a:tab pos="457200" algn="l"/>
              </a:tabLst>
            </a:pPr>
            <a:r>
              <a:rPr lang="es-ES" sz="1600" b="1" dirty="0">
                <a:solidFill>
                  <a:srgbClr val="065F46"/>
                </a:solidFill>
                <a:effectLst/>
                <a:latin typeface="TT Commons Light" panose="02000506030000020003" pitchFamily="50" charset="0"/>
                <a:ea typeface="MS Mincho" panose="02020609040205080304" pitchFamily="49" charset="-128"/>
                <a:cs typeface="Times New Roman" panose="02020603050405020304" pitchFamily="18" charset="0"/>
              </a:rPr>
              <a:t>CREAM </a:t>
            </a:r>
            <a:r>
              <a:rPr lang="es-ES" sz="1600" dirty="0">
                <a:solidFill>
                  <a:srgbClr val="1F2937"/>
                </a:solidFill>
                <a:effectLst/>
                <a:latin typeface="TT Commons Light" panose="02000506030000020003" pitchFamily="50" charset="0"/>
                <a:ea typeface="MS Mincho" panose="02020609040205080304" pitchFamily="49" charset="-128"/>
                <a:cs typeface="Times New Roman" panose="02020603050405020304" pitchFamily="18" charset="0"/>
              </a:rPr>
              <a:t>- Apply generously for overnight treatment</a:t>
            </a:r>
            <a:endParaRPr lang="es-ES" sz="1600" dirty="0">
              <a:effectLst/>
              <a:latin typeface="TT Commons Light" panose="02000506030000020003" pitchFamily="50" charset="0"/>
              <a:ea typeface="MS Mincho" panose="02020609040205080304" pitchFamily="49" charset="-128"/>
              <a:cs typeface="Times New Roman" panose="02020603050405020304" pitchFamily="18" charset="0"/>
            </a:endParaRPr>
          </a:p>
          <a:p>
            <a:pPr algn="l"/>
            <a:endParaRPr lang="es-ES" sz="1600" b="0" i="0" dirty="0">
              <a:solidFill>
                <a:srgbClr val="1F2937"/>
              </a:solidFill>
              <a:effectLst/>
              <a:latin typeface="Segoe UI" panose="020B0502040204020203" pitchFamily="34" charset="0"/>
            </a:endParaRPr>
          </a:p>
        </p:txBody>
      </p:sp>
      <p:sp>
        <p:nvSpPr>
          <p:cNvPr id="2" name="Rectángulo: esquinas redondeadas 1">
            <a:extLst>
              <a:ext uri="{FF2B5EF4-FFF2-40B4-BE49-F238E27FC236}">
                <a16:creationId xmlns:a16="http://schemas.microsoft.com/office/drawing/2014/main" id="{0A664ED3-1C09-4011-8D9B-A0F1BD106788}"/>
              </a:ext>
            </a:extLst>
          </p:cNvPr>
          <p:cNvSpPr/>
          <p:nvPr/>
        </p:nvSpPr>
        <p:spPr>
          <a:xfrm>
            <a:off x="622300" y="1104900"/>
            <a:ext cx="3619500" cy="578427"/>
          </a:xfrm>
          <a:prstGeom prst="roundRect">
            <a:avLst/>
          </a:prstGeom>
          <a:solidFill>
            <a:srgbClr val="27A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TT Commons Light" panose="02000506030000020003" pitchFamily="50" charset="0"/>
              </a:rPr>
              <a:t>MORNING ROUTINE</a:t>
            </a:r>
          </a:p>
        </p:txBody>
      </p:sp>
      <p:sp>
        <p:nvSpPr>
          <p:cNvPr id="6" name="Rectángulo: esquinas redondeadas 5">
            <a:extLst>
              <a:ext uri="{FF2B5EF4-FFF2-40B4-BE49-F238E27FC236}">
                <a16:creationId xmlns:a16="http://schemas.microsoft.com/office/drawing/2014/main" id="{7191F35D-D911-4FEE-8938-42B987AFC925}"/>
              </a:ext>
            </a:extLst>
          </p:cNvPr>
          <p:cNvSpPr/>
          <p:nvPr/>
        </p:nvSpPr>
        <p:spPr>
          <a:xfrm>
            <a:off x="5411354" y="1104900"/>
            <a:ext cx="3250045" cy="604058"/>
          </a:xfrm>
          <a:prstGeom prst="roundRect">
            <a:avLst/>
          </a:prstGeom>
          <a:solidFill>
            <a:srgbClr val="27A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TT Commons Light" panose="02000506030000020003" pitchFamily="50" charset="0"/>
              </a:rPr>
              <a:t>NIGHT ROUTINE</a:t>
            </a:r>
          </a:p>
        </p:txBody>
      </p:sp>
    </p:spTree>
    <p:extLst>
      <p:ext uri="{BB962C8B-B14F-4D97-AF65-F5344CB8AC3E}">
        <p14:creationId xmlns:p14="http://schemas.microsoft.com/office/powerpoint/2010/main" val="1973832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p:cNvSpPr>
            <a:spLocks noGrp="1" noChangeAspect="1"/>
          </p:cNvSpPr>
          <p:nvPr>
            <p:ph type="title"/>
          </p:nvPr>
        </p:nvSpPr>
        <p:spPr>
          <a:xfrm>
            <a:off x="736600" y="469818"/>
            <a:ext cx="5715000" cy="332399"/>
          </a:xfrm>
        </p:spPr>
        <p:txBody>
          <a:bodyPr wrap="square"/>
          <a:lstStyle/>
          <a:p>
            <a:r>
              <a:rPr lang="es-ES" sz="2400" spc="300" dirty="0">
                <a:solidFill>
                  <a:srgbClr val="27A274"/>
                </a:solidFill>
                <a:latin typeface="Bebas Neue Regular" panose="00000500000000000000" pitchFamily="50" charset="0"/>
              </a:rPr>
              <a:t>GREEN TEA POSTBIOTIC: An essential line</a:t>
            </a:r>
          </a:p>
        </p:txBody>
      </p:sp>
      <p:sp>
        <p:nvSpPr>
          <p:cNvPr id="6" name="CuadroTexto 5">
            <a:extLst>
              <a:ext uri="{FF2B5EF4-FFF2-40B4-BE49-F238E27FC236}">
                <a16:creationId xmlns:a16="http://schemas.microsoft.com/office/drawing/2014/main" id="{52043F0E-676A-4765-9033-EE741C1BE770}"/>
              </a:ext>
            </a:extLst>
          </p:cNvPr>
          <p:cNvSpPr txBox="1"/>
          <p:nvPr/>
        </p:nvSpPr>
        <p:spPr>
          <a:xfrm>
            <a:off x="508000" y="3162300"/>
            <a:ext cx="8534400" cy="1658980"/>
          </a:xfrm>
          <a:prstGeom prst="rect">
            <a:avLst/>
          </a:prstGeom>
          <a:noFill/>
        </p:spPr>
        <p:txBody>
          <a:bodyPr wrap="square">
            <a:spAutoFit/>
          </a:bodyPr>
          <a:lstStyle/>
          <a:p>
            <a:pPr>
              <a:lnSpc>
                <a:spcPct val="115000"/>
              </a:lnSpc>
              <a:spcAft>
                <a:spcPts val="1000"/>
              </a:spcAft>
            </a:pPr>
            <a:r>
              <a:rPr lang="en-US" sz="1800" dirty="0" err="1">
                <a:effectLst/>
                <a:latin typeface="TT Commons Light" panose="02000506030000020003" pitchFamily="50" charset="0"/>
                <a:ea typeface="MS Mincho" panose="02020609040205080304" pitchFamily="49" charset="-128"/>
                <a:cs typeface="Times New Roman" panose="02020603050405020304" pitchFamily="18" charset="0"/>
              </a:rPr>
              <a:t>Atache's</a:t>
            </a:r>
            <a:r>
              <a:rPr lang="en-US" sz="1800" dirty="0">
                <a:effectLst/>
                <a:latin typeface="TT Commons Light" panose="02000506030000020003" pitchFamily="50" charset="0"/>
                <a:ea typeface="MS Mincho" panose="02020609040205080304" pitchFamily="49" charset="-128"/>
                <a:cs typeface="Times New Roman" panose="02020603050405020304" pitchFamily="18" charset="0"/>
              </a:rPr>
              <a:t> Green Tea Postbiotic </a:t>
            </a:r>
            <a:r>
              <a:rPr lang="en-US" sz="1800" dirty="0" err="1">
                <a:effectLst/>
                <a:latin typeface="TT Commons Light" panose="02000506030000020003" pitchFamily="50" charset="0"/>
                <a:ea typeface="MS Mincho" panose="02020609040205080304" pitchFamily="49" charset="-128"/>
                <a:cs typeface="Times New Roman" panose="02020603050405020304" pitchFamily="18" charset="0"/>
              </a:rPr>
              <a:t>line is a </a:t>
            </a:r>
            <a:r>
              <a:rPr lang="en-US" sz="1800" dirty="0">
                <a:effectLst/>
                <a:latin typeface="TT Commons Light" panose="02000506030000020003" pitchFamily="50" charset="0"/>
                <a:ea typeface="MS Mincho" panose="02020609040205080304" pitchFamily="49" charset="-128"/>
                <a:cs typeface="Times New Roman" panose="02020603050405020304" pitchFamily="18" charset="0"/>
              </a:rPr>
              <a:t>natural </a:t>
            </a:r>
            <a:r>
              <a:rPr lang="en-US" sz="1800" dirty="0" err="1">
                <a:effectLst/>
                <a:latin typeface="TT Commons Light" panose="02000506030000020003" pitchFamily="50" charset="0"/>
                <a:ea typeface="MS Mincho" panose="02020609040205080304" pitchFamily="49" charset="-128"/>
                <a:cs typeface="Times New Roman" panose="02020603050405020304" pitchFamily="18" charset="0"/>
              </a:rPr>
              <a:t>evolution </a:t>
            </a:r>
            <a:r>
              <a:rPr lang="en-US" sz="1800" dirty="0">
                <a:effectLst/>
                <a:latin typeface="TT Commons Light" panose="02000506030000020003" pitchFamily="50" charset="0"/>
                <a:ea typeface="MS Mincho" panose="02020609040205080304" pitchFamily="49" charset="-128"/>
                <a:cs typeface="Times New Roman" panose="02020603050405020304" pitchFamily="18" charset="0"/>
              </a:rPr>
              <a:t>of the successful </a:t>
            </a:r>
            <a:r>
              <a:rPr lang="en-US" sz="1800" b="1" dirty="0" err="1">
                <a:effectLst/>
                <a:latin typeface="TT Commons Light" panose="02000506030000020003" pitchFamily="50" charset="0"/>
                <a:ea typeface="MS Mincho" panose="02020609040205080304" pitchFamily="49" charset="-128"/>
                <a:cs typeface="Times New Roman" panose="02020603050405020304" pitchFamily="18" charset="0"/>
              </a:rPr>
              <a:t>green tea </a:t>
            </a:r>
            <a:r>
              <a:rPr lang="en-US" sz="1800" dirty="0" err="1">
                <a:effectLst/>
                <a:latin typeface="TT Commons Light" panose="02000506030000020003" pitchFamily="50" charset="0"/>
                <a:ea typeface="MS Mincho" panose="02020609040205080304" pitchFamily="49" charset="-128"/>
                <a:cs typeface="Times New Roman" panose="02020603050405020304" pitchFamily="18" charset="0"/>
              </a:rPr>
              <a:t>mask</a:t>
            </a:r>
            <a:r>
              <a:rPr lang="en-US" sz="1800" dirty="0">
                <a:effectLst/>
                <a:latin typeface="TT Commons Light" panose="02000506030000020003" pitchFamily="50" charset="0"/>
                <a:ea typeface="MS Mincho" panose="02020609040205080304" pitchFamily="49" charset="-128"/>
                <a:cs typeface="Times New Roman" panose="02020603050405020304" pitchFamily="18" charset="0"/>
              </a:rPr>
              <a:t>. It </a:t>
            </a:r>
            <a:r>
              <a:rPr lang="en-US" sz="1800" dirty="0" err="1">
                <a:effectLst/>
                <a:latin typeface="TT Commons Light" panose="02000506030000020003" pitchFamily="50" charset="0"/>
                <a:ea typeface="MS Mincho" panose="02020609040205080304" pitchFamily="49" charset="-128"/>
                <a:cs typeface="Times New Roman" panose="02020603050405020304" pitchFamily="18" charset="0"/>
              </a:rPr>
              <a:t>becomes </a:t>
            </a:r>
            <a:r>
              <a:rPr lang="en-US" sz="1800" dirty="0">
                <a:effectLst/>
                <a:latin typeface="TT Commons Light" panose="02000506030000020003" pitchFamily="50" charset="0"/>
                <a:ea typeface="MS Mincho" panose="02020609040205080304" pitchFamily="49" charset="-128"/>
                <a:cs typeface="Times New Roman" panose="02020603050405020304" pitchFamily="18" charset="0"/>
              </a:rPr>
              <a:t>a </a:t>
            </a:r>
            <a:r>
              <a:rPr lang="en-US" sz="1800" b="1" dirty="0" err="1">
                <a:effectLst/>
                <a:latin typeface="TT Commons Light" panose="02000506030000020003" pitchFamily="50" charset="0"/>
                <a:ea typeface="MS Mincho" panose="02020609040205080304" pitchFamily="49" charset="-128"/>
                <a:cs typeface="Times New Roman" panose="02020603050405020304" pitchFamily="18" charset="0"/>
              </a:rPr>
              <a:t>daily </a:t>
            </a:r>
            <a:r>
              <a:rPr lang="en-US" sz="1800" dirty="0" err="1">
                <a:effectLst/>
                <a:latin typeface="TT Commons Light" panose="02000506030000020003" pitchFamily="50" charset="0"/>
                <a:ea typeface="MS Mincho" panose="02020609040205080304" pitchFamily="49" charset="-128"/>
                <a:cs typeface="Times New Roman" panose="02020603050405020304" pitchFamily="18" charset="0"/>
              </a:rPr>
              <a:t>skincare </a:t>
            </a:r>
            <a:r>
              <a:rPr lang="en-US" sz="1800" b="1" dirty="0" err="1">
                <a:effectLst/>
                <a:latin typeface="TT Commons Light" panose="02000506030000020003" pitchFamily="50" charset="0"/>
                <a:ea typeface="MS Mincho" panose="02020609040205080304" pitchFamily="49" charset="-128"/>
                <a:cs typeface="Times New Roman" panose="02020603050405020304" pitchFamily="18" charset="0"/>
              </a:rPr>
              <a:t>routine </a:t>
            </a:r>
            <a:r>
              <a:rPr lang="en-US" sz="1800" dirty="0">
                <a:effectLst/>
                <a:latin typeface="TT Commons Light" panose="02000506030000020003" pitchFamily="50" charset="0"/>
                <a:ea typeface="MS Mincho" panose="02020609040205080304" pitchFamily="49" charset="-128"/>
                <a:cs typeface="Times New Roman" panose="02020603050405020304" pitchFamily="18" charset="0"/>
              </a:rPr>
              <a:t>with two key </a:t>
            </a:r>
            <a:r>
              <a:rPr lang="en-US" sz="1800" dirty="0" err="1">
                <a:effectLst/>
                <a:latin typeface="TT Commons Light" panose="02000506030000020003" pitchFamily="50" charset="0"/>
                <a:ea typeface="MS Mincho" panose="02020609040205080304" pitchFamily="49" charset="-128"/>
                <a:cs typeface="Times New Roman" panose="02020603050405020304" pitchFamily="18" charset="0"/>
              </a:rPr>
              <a:t>products</a:t>
            </a:r>
            <a:r>
              <a:rPr lang="en-US" sz="1800" dirty="0">
                <a:effectLst/>
                <a:latin typeface="TT Commons Light" panose="02000506030000020003" pitchFamily="50" charset="0"/>
                <a:ea typeface="MS Mincho" panose="02020609040205080304" pitchFamily="49" charset="-128"/>
                <a:cs typeface="Times New Roman" panose="02020603050405020304" pitchFamily="18" charset="0"/>
              </a:rPr>
              <a:t>, a </a:t>
            </a:r>
            <a:r>
              <a:rPr lang="en-US" sz="1800" b="1" dirty="0" err="1">
                <a:effectLst/>
                <a:latin typeface="TT Commons Light" panose="02000506030000020003" pitchFamily="50" charset="0"/>
                <a:ea typeface="MS Mincho" panose="02020609040205080304" pitchFamily="49" charset="-128"/>
                <a:cs typeface="Times New Roman" panose="02020603050405020304" pitchFamily="18" charset="0"/>
              </a:rPr>
              <a:t>serum </a:t>
            </a:r>
            <a:r>
              <a:rPr lang="en-US" sz="1800" dirty="0">
                <a:effectLst/>
                <a:latin typeface="TT Commons Light" panose="02000506030000020003" pitchFamily="50" charset="0"/>
                <a:ea typeface="MS Mincho" panose="02020609040205080304" pitchFamily="49" charset="-128"/>
                <a:cs typeface="Times New Roman" panose="02020603050405020304" pitchFamily="18" charset="0"/>
              </a:rPr>
              <a:t>and a </a:t>
            </a:r>
            <a:r>
              <a:rPr lang="en-US" sz="1800" b="1" dirty="0">
                <a:effectLst/>
                <a:latin typeface="TT Commons Light" panose="02000506030000020003" pitchFamily="50" charset="0"/>
                <a:ea typeface="MS Mincho" panose="02020609040205080304" pitchFamily="49" charset="-128"/>
                <a:cs typeface="Times New Roman" panose="02020603050405020304" pitchFamily="18" charset="0"/>
              </a:rPr>
              <a:t>cream</a:t>
            </a:r>
            <a:r>
              <a:rPr lang="en-US" sz="1800" dirty="0">
                <a:effectLst/>
                <a:latin typeface="TT Commons Light" panose="02000506030000020003" pitchFamily="50" charset="0"/>
                <a:ea typeface="MS Mincho" panose="02020609040205080304" pitchFamily="49" charset="-128"/>
                <a:cs typeface="Times New Roman" panose="02020603050405020304" pitchFamily="18" charset="0"/>
              </a:rPr>
              <a:t>. The </a:t>
            </a:r>
            <a:r>
              <a:rPr lang="en-US" sz="1800" dirty="0" err="1">
                <a:effectLst/>
                <a:latin typeface="TT Commons Light" panose="02000506030000020003" pitchFamily="50" charset="0"/>
                <a:ea typeface="MS Mincho" panose="02020609040205080304" pitchFamily="49" charset="-128"/>
                <a:cs typeface="Times New Roman" panose="02020603050405020304" pitchFamily="18" charset="0"/>
              </a:rPr>
              <a:t>goal</a:t>
            </a:r>
            <a:r>
              <a:rPr lang="en-US" sz="1800" dirty="0">
                <a:effectLst/>
                <a:latin typeface="TT Commons Light" panose="02000506030000020003" pitchFamily="50" charset="0"/>
                <a:ea typeface="MS Mincho" panose="02020609040205080304" pitchFamily="49" charset="-128"/>
                <a:cs typeface="Times New Roman" panose="02020603050405020304" pitchFamily="18" charset="0"/>
              </a:rPr>
              <a:t>: </a:t>
            </a:r>
            <a:r>
              <a:rPr lang="en-US" sz="1800" dirty="0" err="1">
                <a:effectLst/>
                <a:latin typeface="TT Commons Light" panose="02000506030000020003" pitchFamily="50" charset="0"/>
                <a:ea typeface="MS Mincho" panose="02020609040205080304" pitchFamily="49" charset="-128"/>
                <a:cs typeface="Times New Roman" panose="02020603050405020304" pitchFamily="18" charset="0"/>
              </a:rPr>
              <a:t>to protect </a:t>
            </a:r>
            <a:r>
              <a:rPr lang="en-US" sz="1800" dirty="0">
                <a:effectLst/>
                <a:latin typeface="TT Commons Light" panose="02000506030000020003" pitchFamily="50" charset="0"/>
                <a:ea typeface="MS Mincho" panose="02020609040205080304" pitchFamily="49" charset="-128"/>
                <a:cs typeface="Times New Roman" panose="02020603050405020304" pitchFamily="18" charset="0"/>
              </a:rPr>
              <a:t>the </a:t>
            </a:r>
            <a:r>
              <a:rPr lang="en-US" sz="1800" dirty="0" err="1">
                <a:effectLst/>
                <a:latin typeface="TT Commons Light" panose="02000506030000020003" pitchFamily="50" charset="0"/>
                <a:ea typeface="MS Mincho" panose="02020609040205080304" pitchFamily="49" charset="-128"/>
                <a:cs typeface="Times New Roman" panose="02020603050405020304" pitchFamily="18" charset="0"/>
              </a:rPr>
              <a:t>skin </a:t>
            </a:r>
            <a:r>
              <a:rPr lang="en-US" sz="1800" dirty="0">
                <a:effectLst/>
                <a:latin typeface="TT Commons Light" panose="02000506030000020003" pitchFamily="50" charset="0"/>
                <a:ea typeface="MS Mincho" panose="02020609040205080304" pitchFamily="49" charset="-128"/>
                <a:cs typeface="Times New Roman" panose="02020603050405020304" pitchFamily="18" charset="0"/>
              </a:rPr>
              <a:t>from </a:t>
            </a:r>
            <a:r>
              <a:rPr lang="en-US" sz="1800" dirty="0" err="1">
                <a:effectLst/>
                <a:latin typeface="TT Commons Light" panose="02000506030000020003" pitchFamily="50" charset="0"/>
                <a:ea typeface="MS Mincho" panose="02020609040205080304" pitchFamily="49" charset="-128"/>
                <a:cs typeface="Times New Roman" panose="02020603050405020304" pitchFamily="18" charset="0"/>
              </a:rPr>
              <a:t>urban ageing</a:t>
            </a:r>
            <a:r>
              <a:rPr lang="en-US" sz="1800" dirty="0">
                <a:effectLst/>
                <a:latin typeface="TT Commons Light" panose="02000506030000020003" pitchFamily="50" charset="0"/>
                <a:ea typeface="MS Mincho" panose="02020609040205080304" pitchFamily="49" charset="-128"/>
                <a:cs typeface="Times New Roman" panose="02020603050405020304" pitchFamily="18" charset="0"/>
              </a:rPr>
              <a:t>, </a:t>
            </a:r>
            <a:r>
              <a:rPr lang="en-US" sz="1800" dirty="0" err="1">
                <a:effectLst/>
                <a:latin typeface="TT Commons Light" panose="02000506030000020003" pitchFamily="50" charset="0"/>
                <a:ea typeface="MS Mincho" panose="02020609040205080304" pitchFamily="49" charset="-128"/>
                <a:cs typeface="Times New Roman" panose="02020603050405020304" pitchFamily="18" charset="0"/>
              </a:rPr>
              <a:t>deeply moisturise </a:t>
            </a:r>
            <a:r>
              <a:rPr lang="en-US" sz="1800" dirty="0">
                <a:effectLst/>
                <a:latin typeface="TT Commons Light" panose="02000506030000020003" pitchFamily="50" charset="0"/>
                <a:ea typeface="MS Mincho" panose="02020609040205080304" pitchFamily="49" charset="-128"/>
                <a:cs typeface="Times New Roman" panose="02020603050405020304" pitchFamily="18" charset="0"/>
              </a:rPr>
              <a:t>and </a:t>
            </a:r>
            <a:r>
              <a:rPr lang="en-US" sz="1800" dirty="0" err="1">
                <a:effectLst/>
                <a:latin typeface="TT Commons Light" panose="02000506030000020003" pitchFamily="50" charset="0"/>
                <a:ea typeface="MS Mincho" panose="02020609040205080304" pitchFamily="49" charset="-128"/>
                <a:cs typeface="Times New Roman" panose="02020603050405020304" pitchFamily="18" charset="0"/>
              </a:rPr>
              <a:t>strengthen its microbiome </a:t>
            </a:r>
            <a:r>
              <a:rPr lang="en-US" sz="1800" dirty="0">
                <a:effectLst/>
                <a:latin typeface="TT Commons Light" panose="02000506030000020003" pitchFamily="50" charset="0"/>
                <a:ea typeface="MS Mincho" panose="02020609040205080304" pitchFamily="49" charset="-128"/>
                <a:cs typeface="Times New Roman" panose="02020603050405020304" pitchFamily="18" charset="0"/>
              </a:rPr>
              <a:t>to </a:t>
            </a:r>
            <a:r>
              <a:rPr lang="en-US" sz="1800" dirty="0" err="1">
                <a:effectLst/>
                <a:latin typeface="TT Commons Light" panose="02000506030000020003" pitchFamily="50" charset="0"/>
                <a:ea typeface="MS Mincho" panose="02020609040205080304" pitchFamily="49" charset="-128"/>
                <a:cs typeface="Times New Roman" panose="02020603050405020304" pitchFamily="18" charset="0"/>
              </a:rPr>
              <a:t>keep it balanced</a:t>
            </a:r>
            <a:r>
              <a:rPr lang="en-US" sz="1800" dirty="0">
                <a:effectLst/>
                <a:latin typeface="TT Commons Light" panose="02000506030000020003" pitchFamily="50" charset="0"/>
                <a:ea typeface="MS Mincho" panose="02020609040205080304" pitchFamily="49" charset="-128"/>
                <a:cs typeface="Times New Roman" panose="02020603050405020304" pitchFamily="18" charset="0"/>
              </a:rPr>
              <a:t>, </a:t>
            </a:r>
            <a:r>
              <a:rPr lang="en-US" sz="1800" dirty="0" err="1">
                <a:effectLst/>
                <a:latin typeface="TT Commons Light" panose="02000506030000020003" pitchFamily="50" charset="0"/>
                <a:ea typeface="MS Mincho" panose="02020609040205080304" pitchFamily="49" charset="-128"/>
                <a:cs typeface="Times New Roman" panose="02020603050405020304" pitchFamily="18" charset="0"/>
              </a:rPr>
              <a:t>luminous </a:t>
            </a:r>
            <a:r>
              <a:rPr lang="en-US" sz="1800" dirty="0">
                <a:effectLst/>
                <a:latin typeface="TT Commons Light" panose="02000506030000020003" pitchFamily="50" charset="0"/>
                <a:ea typeface="MS Mincho" panose="02020609040205080304" pitchFamily="49" charset="-128"/>
                <a:cs typeface="Times New Roman" panose="02020603050405020304" pitchFamily="18" charset="0"/>
              </a:rPr>
              <a:t>and </a:t>
            </a:r>
            <a:r>
              <a:rPr lang="en-US" sz="1800" dirty="0" err="1">
                <a:effectLst/>
                <a:latin typeface="TT Commons Light" panose="02000506030000020003" pitchFamily="50" charset="0"/>
                <a:ea typeface="MS Mincho" panose="02020609040205080304" pitchFamily="49" charset="-128"/>
                <a:cs typeface="Times New Roman" panose="02020603050405020304" pitchFamily="18" charset="0"/>
              </a:rPr>
              <a:t>strong </a:t>
            </a:r>
            <a:r>
              <a:rPr lang="en-US" sz="1800" dirty="0">
                <a:effectLst/>
                <a:latin typeface="TT Commons Light" panose="02000506030000020003" pitchFamily="50" charset="0"/>
                <a:ea typeface="MS Mincho" panose="02020609040205080304" pitchFamily="49" charset="-128"/>
                <a:cs typeface="Times New Roman" panose="02020603050405020304" pitchFamily="18" charset="0"/>
              </a:rPr>
              <a:t>against </a:t>
            </a:r>
            <a:r>
              <a:rPr lang="en-US" sz="1800" dirty="0" err="1">
                <a:effectLst/>
                <a:latin typeface="TT Commons Light" panose="02000506030000020003" pitchFamily="50" charset="0"/>
                <a:ea typeface="MS Mincho" panose="02020609040205080304" pitchFamily="49" charset="-128"/>
                <a:cs typeface="Times New Roman" panose="02020603050405020304" pitchFamily="18" charset="0"/>
              </a:rPr>
              <a:t>external aggressions</a:t>
            </a:r>
            <a:r>
              <a:rPr lang="en-US" sz="1800" dirty="0">
                <a:effectLst/>
                <a:latin typeface="TT Commons Light" panose="02000506030000020003" pitchFamily="50" charset="0"/>
                <a:ea typeface="MS Mincho" panose="02020609040205080304" pitchFamily="49" charset="-128"/>
                <a:cs typeface="Times New Roman" panose="02020603050405020304" pitchFamily="18" charset="0"/>
              </a:rPr>
              <a:t>.</a:t>
            </a:r>
            <a:endParaRPr lang="es-ES" sz="1800" dirty="0">
              <a:effectLst/>
              <a:latin typeface="TT Commons Light" panose="02000506030000020003" pitchFamily="50" charset="0"/>
              <a:ea typeface="MS Mincho" panose="02020609040205080304" pitchFamily="49" charset="-128"/>
              <a:cs typeface="Times New Roman" panose="02020603050405020304" pitchFamily="18" charset="0"/>
            </a:endParaRPr>
          </a:p>
        </p:txBody>
      </p:sp>
      <p:sp>
        <p:nvSpPr>
          <p:cNvPr id="7" name="Rectángulo: esquinas redondeadas 6">
            <a:extLst>
              <a:ext uri="{FF2B5EF4-FFF2-40B4-BE49-F238E27FC236}">
                <a16:creationId xmlns:a16="http://schemas.microsoft.com/office/drawing/2014/main" id="{8BD1705E-99B1-4AF6-8E00-8D599410576E}"/>
              </a:ext>
            </a:extLst>
          </p:cNvPr>
          <p:cNvSpPr/>
          <p:nvPr/>
        </p:nvSpPr>
        <p:spPr>
          <a:xfrm>
            <a:off x="508000" y="1181100"/>
            <a:ext cx="8248535" cy="1881486"/>
          </a:xfrm>
          <a:prstGeom prst="roundRect">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ES" b="1" i="0" dirty="0">
                <a:solidFill>
                  <a:srgbClr val="059669"/>
                </a:solidFill>
                <a:effectLst/>
                <a:latin typeface="TT Commons Light" panose="02000506030000020003" pitchFamily="50" charset="0"/>
              </a:rPr>
              <a:t>🍃 Main Concept</a:t>
            </a:r>
          </a:p>
          <a:p>
            <a:pPr algn="l"/>
            <a:r>
              <a:rPr lang="es-ES" b="1" i="0" dirty="0">
                <a:solidFill>
                  <a:srgbClr val="065F46"/>
                </a:solidFill>
                <a:effectLst/>
                <a:latin typeface="TT Commons Light" panose="02000506030000020003" pitchFamily="50" charset="0"/>
              </a:rPr>
              <a:t>Green Tea as the star ingredient: </a:t>
            </a:r>
            <a:r>
              <a:rPr lang="es-ES" b="0" i="0" dirty="0">
                <a:solidFill>
                  <a:srgbClr val="1F2937"/>
                </a:solidFill>
                <a:effectLst/>
                <a:latin typeface="TT Commons Light" panose="02000506030000020003" pitchFamily="50" charset="0"/>
              </a:rPr>
              <a:t>A powerful natural antioxidant that protects, soothes and revitalises the skin against ageing and environmental aggressions.</a:t>
            </a:r>
          </a:p>
          <a:p>
            <a:pPr algn="l"/>
            <a:r>
              <a:rPr lang="es-ES" b="1" i="0" dirty="0">
                <a:solidFill>
                  <a:srgbClr val="065F46"/>
                </a:solidFill>
                <a:effectLst/>
                <a:latin typeface="TT Commons Light" panose="02000506030000020003" pitchFamily="50" charset="0"/>
              </a:rPr>
              <a:t>Reinforced with </a:t>
            </a:r>
            <a:r>
              <a:rPr lang="es-ES" b="1" i="0" dirty="0" err="1">
                <a:solidFill>
                  <a:srgbClr val="065F46"/>
                </a:solidFill>
                <a:effectLst/>
                <a:latin typeface="TT Commons Light" panose="02000506030000020003" pitchFamily="50" charset="0"/>
              </a:rPr>
              <a:t>Postbiotics</a:t>
            </a:r>
            <a:r>
              <a:rPr lang="es-ES" b="1" i="0" dirty="0">
                <a:solidFill>
                  <a:srgbClr val="065F46"/>
                </a:solidFill>
                <a:effectLst/>
                <a:latin typeface="TT Commons Light" panose="02000506030000020003" pitchFamily="50" charset="0"/>
              </a:rPr>
              <a:t>: </a:t>
            </a:r>
            <a:r>
              <a:rPr lang="es-ES" b="0" i="0" dirty="0">
                <a:solidFill>
                  <a:srgbClr val="1F2937"/>
                </a:solidFill>
                <a:effectLst/>
                <a:latin typeface="TT Commons Light" panose="02000506030000020003" pitchFamily="50" charset="0"/>
              </a:rPr>
              <a:t>Innovative technology that balances the microbiome and strengthens the skin barrier for more resistant and healthier skin.</a:t>
            </a:r>
          </a:p>
        </p:txBody>
      </p:sp>
    </p:spTree>
    <p:extLst>
      <p:ext uri="{BB962C8B-B14F-4D97-AF65-F5344CB8AC3E}">
        <p14:creationId xmlns:p14="http://schemas.microsoft.com/office/powerpoint/2010/main" val="4225394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p:cNvSpPr>
            <a:spLocks noGrp="1" noChangeAspect="1"/>
          </p:cNvSpPr>
          <p:nvPr>
            <p:ph type="title"/>
          </p:nvPr>
        </p:nvSpPr>
        <p:spPr>
          <a:xfrm>
            <a:off x="736600" y="471934"/>
            <a:ext cx="3505200" cy="332399"/>
          </a:xfrm>
        </p:spPr>
        <p:txBody>
          <a:bodyPr wrap="square"/>
          <a:lstStyle/>
          <a:p>
            <a:r>
              <a:rPr lang="es-ES" sz="2400" spc="300" dirty="0">
                <a:solidFill>
                  <a:srgbClr val="27A274"/>
                </a:solidFill>
                <a:latin typeface="Bebas Neue Regular" panose="00000500000000000000" pitchFamily="50" charset="0"/>
              </a:rPr>
              <a:t>NATURE AND INNOVATION</a:t>
            </a:r>
          </a:p>
        </p:txBody>
      </p:sp>
      <p:sp>
        <p:nvSpPr>
          <p:cNvPr id="9" name="CuadroTexto 8">
            <a:extLst>
              <a:ext uri="{FF2B5EF4-FFF2-40B4-BE49-F238E27FC236}">
                <a16:creationId xmlns:a16="http://schemas.microsoft.com/office/drawing/2014/main" id="{BB0D66B6-83B9-4754-8410-70C9729054CA}"/>
              </a:ext>
            </a:extLst>
          </p:cNvPr>
          <p:cNvSpPr txBox="1"/>
          <p:nvPr/>
        </p:nvSpPr>
        <p:spPr>
          <a:xfrm>
            <a:off x="508000" y="4735066"/>
            <a:ext cx="8915400" cy="369332"/>
          </a:xfrm>
          <a:prstGeom prst="rect">
            <a:avLst/>
          </a:prstGeom>
          <a:noFill/>
        </p:spPr>
        <p:txBody>
          <a:bodyPr wrap="square">
            <a:spAutoFit/>
          </a:bodyPr>
          <a:lstStyle/>
          <a:p>
            <a:r>
              <a:rPr lang="es-ES" kern="2000" spc="300" dirty="0">
                <a:solidFill>
                  <a:srgbClr val="27A274"/>
                </a:solidFill>
                <a:latin typeface="Bebas Neue Regular" panose="00000500000000000000" pitchFamily="50" charset="0"/>
                <a:ea typeface="+mj-ea"/>
              </a:rPr>
              <a:t>Naturally sourced ingredients + State-of-the-art </a:t>
            </a:r>
            <a:r>
              <a:rPr lang="es-ES" kern="2000" spc="300" dirty="0" err="1">
                <a:solidFill>
                  <a:srgbClr val="27A274"/>
                </a:solidFill>
                <a:latin typeface="Bebas Neue Regular" panose="00000500000000000000" pitchFamily="50" charset="0"/>
                <a:ea typeface="+mj-ea"/>
              </a:rPr>
              <a:t>postbiotic</a:t>
            </a:r>
            <a:r>
              <a:rPr lang="es-ES" kern="2000" spc="300" dirty="0">
                <a:solidFill>
                  <a:srgbClr val="27A274"/>
                </a:solidFill>
                <a:latin typeface="Bebas Neue Regular" panose="00000500000000000000" pitchFamily="50" charset="0"/>
                <a:ea typeface="+mj-ea"/>
              </a:rPr>
              <a:t> technology</a:t>
            </a:r>
            <a:endParaRPr lang="es-ES" sz="2400" kern="2000" spc="300" dirty="0">
              <a:solidFill>
                <a:srgbClr val="27A274"/>
              </a:solidFill>
              <a:latin typeface="Bebas Neue Regular" panose="00000500000000000000" pitchFamily="50" charset="0"/>
              <a:ea typeface="+mj-ea"/>
            </a:endParaRPr>
          </a:p>
        </p:txBody>
      </p:sp>
      <p:pic>
        <p:nvPicPr>
          <p:cNvPr id="5" name="Imagen 4">
            <a:extLst>
              <a:ext uri="{FF2B5EF4-FFF2-40B4-BE49-F238E27FC236}">
                <a16:creationId xmlns:a16="http://schemas.microsoft.com/office/drawing/2014/main" id="{D99DEA7B-AF73-46E7-8792-C59E5F9DA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800" y="1101725"/>
            <a:ext cx="6019800" cy="3511550"/>
          </a:xfrm>
          <a:prstGeom prst="rect">
            <a:avLst/>
          </a:prstGeom>
        </p:spPr>
      </p:pic>
    </p:spTree>
    <p:extLst>
      <p:ext uri="{BB962C8B-B14F-4D97-AF65-F5344CB8AC3E}">
        <p14:creationId xmlns:p14="http://schemas.microsoft.com/office/powerpoint/2010/main" val="3284885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98500" y="1183612"/>
            <a:ext cx="8115300" cy="4131084"/>
          </a:xfrm>
          <a:prstGeom prst="rect">
            <a:avLst/>
          </a:prstGeom>
        </p:spPr>
        <p:txBody>
          <a:bodyPr vert="horz" wrap="square" lIns="0" tIns="6812" rIns="0" bIns="0" rtlCol="0">
            <a:spAutoFit/>
          </a:bodyPr>
          <a:lstStyle/>
          <a:p>
            <a:pPr algn="l"/>
            <a:r>
              <a:rPr lang="es-ES" b="1" i="0" dirty="0">
                <a:solidFill>
                  <a:srgbClr val="059669"/>
                </a:solidFill>
                <a:effectLst/>
                <a:latin typeface="TT Commons Light" panose="02000506030000020003" pitchFamily="50" charset="0"/>
              </a:rPr>
              <a:t>Why Green Tea?</a:t>
            </a:r>
          </a:p>
          <a:p>
            <a:pPr algn="l"/>
            <a:endParaRPr lang="es-ES" b="1" dirty="0">
              <a:solidFill>
                <a:srgbClr val="059669"/>
              </a:solidFill>
              <a:latin typeface="TT Commons Light" panose="02000506030000020003" pitchFamily="50" charset="0"/>
            </a:endParaRPr>
          </a:p>
          <a:p>
            <a:r>
              <a:rPr lang="en-US" dirty="0" err="1">
                <a:solidFill>
                  <a:srgbClr val="1F2937"/>
                </a:solidFill>
                <a:latin typeface="TT Commons Light" panose="02000506030000020003" pitchFamily="50" charset="0"/>
              </a:rPr>
              <a:t>Green tea </a:t>
            </a:r>
            <a:r>
              <a:rPr lang="en-US" dirty="0">
                <a:solidFill>
                  <a:srgbClr val="1F2937"/>
                </a:solidFill>
                <a:latin typeface="TT Commons Light" panose="02000506030000020003" pitchFamily="50" charset="0"/>
              </a:rPr>
              <a:t>is one of the </a:t>
            </a:r>
            <a:r>
              <a:rPr lang="en-US" dirty="0" err="1">
                <a:solidFill>
                  <a:srgbClr val="1F2937"/>
                </a:solidFill>
                <a:latin typeface="TT Commons Light" panose="02000506030000020003" pitchFamily="50" charset="0"/>
              </a:rPr>
              <a:t>most studied </a:t>
            </a:r>
            <a:r>
              <a:rPr lang="en-US" dirty="0">
                <a:solidFill>
                  <a:srgbClr val="1F2937"/>
                </a:solidFill>
                <a:latin typeface="TT Commons Light" panose="02000506030000020003" pitchFamily="50" charset="0"/>
              </a:rPr>
              <a:t>and </a:t>
            </a:r>
            <a:r>
              <a:rPr lang="en-US" dirty="0" err="1">
                <a:solidFill>
                  <a:srgbClr val="1F2937"/>
                </a:solidFill>
                <a:latin typeface="TT Commons Light" panose="02000506030000020003" pitchFamily="50" charset="0"/>
              </a:rPr>
              <a:t>recognised </a:t>
            </a:r>
            <a:r>
              <a:rPr lang="en-US" dirty="0">
                <a:solidFill>
                  <a:srgbClr val="1F2937"/>
                </a:solidFill>
                <a:latin typeface="TT Commons Light" panose="02000506030000020003" pitchFamily="50" charset="0"/>
              </a:rPr>
              <a:t>natural </a:t>
            </a:r>
            <a:r>
              <a:rPr lang="en-US" dirty="0" err="1">
                <a:solidFill>
                  <a:srgbClr val="1F2937"/>
                </a:solidFill>
                <a:latin typeface="TT Commons Light" panose="02000506030000020003" pitchFamily="50" charset="0"/>
              </a:rPr>
              <a:t>antioxidants</a:t>
            </a:r>
            <a:r>
              <a:rPr lang="en-US" dirty="0">
                <a:solidFill>
                  <a:srgbClr val="1F2937"/>
                </a:solidFill>
                <a:latin typeface="TT Commons Light" panose="02000506030000020003" pitchFamily="50" charset="0"/>
              </a:rPr>
              <a:t>. </a:t>
            </a:r>
            <a:r>
              <a:rPr lang="en-US" dirty="0" err="1">
                <a:solidFill>
                  <a:srgbClr val="1F2937"/>
                </a:solidFill>
                <a:latin typeface="TT Commons Light" panose="02000506030000020003" pitchFamily="50" charset="0"/>
              </a:rPr>
              <a:t>Its high polyphenol content</a:t>
            </a:r>
            <a:r>
              <a:rPr lang="en-US" dirty="0">
                <a:solidFill>
                  <a:srgbClr val="1F2937"/>
                </a:solidFill>
                <a:latin typeface="TT Commons Light" panose="02000506030000020003" pitchFamily="50" charset="0"/>
              </a:rPr>
              <a:t>, </a:t>
            </a:r>
            <a:r>
              <a:rPr lang="en-US" dirty="0" err="1">
                <a:solidFill>
                  <a:srgbClr val="1F2937"/>
                </a:solidFill>
                <a:latin typeface="TT Commons Light" panose="02000506030000020003" pitchFamily="50" charset="0"/>
              </a:rPr>
              <a:t>especially epigallocatechin gallate </a:t>
            </a:r>
            <a:r>
              <a:rPr lang="en-US" dirty="0">
                <a:solidFill>
                  <a:srgbClr val="1F2937"/>
                </a:solidFill>
                <a:latin typeface="TT Commons Light" panose="02000506030000020003" pitchFamily="50" charset="0"/>
              </a:rPr>
              <a:t>(EGCG), </a:t>
            </a:r>
            <a:r>
              <a:rPr lang="en-US" dirty="0" err="1">
                <a:solidFill>
                  <a:srgbClr val="1F2937"/>
                </a:solidFill>
                <a:latin typeface="TT Commons Light" panose="02000506030000020003" pitchFamily="50" charset="0"/>
              </a:rPr>
              <a:t>makes</a:t>
            </a:r>
            <a:r>
              <a:rPr lang="en-US" dirty="0">
                <a:solidFill>
                  <a:srgbClr val="1F2937"/>
                </a:solidFill>
                <a:latin typeface="TT Commons Light" panose="02000506030000020003" pitchFamily="50" charset="0"/>
              </a:rPr>
              <a:t> it a </a:t>
            </a:r>
            <a:r>
              <a:rPr lang="en-US" dirty="0" err="1">
                <a:solidFill>
                  <a:srgbClr val="1F2937"/>
                </a:solidFill>
                <a:latin typeface="TT Commons Light" panose="02000506030000020003" pitchFamily="50" charset="0"/>
              </a:rPr>
              <a:t>powerful free radical neutraliser</a:t>
            </a:r>
            <a:r>
              <a:rPr lang="en-US" dirty="0">
                <a:solidFill>
                  <a:srgbClr val="1F2937"/>
                </a:solidFill>
                <a:latin typeface="TT Commons Light" panose="02000506030000020003" pitchFamily="50" charset="0"/>
              </a:rPr>
              <a:t>. </a:t>
            </a:r>
            <a:r>
              <a:rPr lang="en-US" dirty="0" err="1">
                <a:solidFill>
                  <a:srgbClr val="1F2937"/>
                </a:solidFill>
                <a:latin typeface="TT Commons Light" panose="02000506030000020003" pitchFamily="50" charset="0"/>
              </a:rPr>
              <a:t>Studies show </a:t>
            </a:r>
            <a:r>
              <a:rPr lang="en-US" dirty="0">
                <a:solidFill>
                  <a:srgbClr val="1F2937"/>
                </a:solidFill>
                <a:latin typeface="TT Commons Light" panose="02000506030000020003" pitchFamily="50" charset="0"/>
              </a:rPr>
              <a:t>that it reduces </a:t>
            </a:r>
            <a:r>
              <a:rPr lang="en-US" dirty="0" err="1">
                <a:solidFill>
                  <a:srgbClr val="1F2937"/>
                </a:solidFill>
                <a:latin typeface="TT Commons Light" panose="02000506030000020003" pitchFamily="50" charset="0"/>
              </a:rPr>
              <a:t>transepidermal water loss </a:t>
            </a:r>
            <a:r>
              <a:rPr lang="en-US" dirty="0">
                <a:solidFill>
                  <a:srgbClr val="1F2937"/>
                </a:solidFill>
                <a:latin typeface="TT Commons Light" panose="02000506030000020003" pitchFamily="50" charset="0"/>
              </a:rPr>
              <a:t>(TEWL), </a:t>
            </a:r>
            <a:r>
              <a:rPr lang="en-US" dirty="0" err="1">
                <a:solidFill>
                  <a:srgbClr val="1F2937"/>
                </a:solidFill>
                <a:latin typeface="TT Commons Light" panose="02000506030000020003" pitchFamily="50" charset="0"/>
              </a:rPr>
              <a:t>soothes </a:t>
            </a:r>
            <a:r>
              <a:rPr lang="en-US" dirty="0">
                <a:solidFill>
                  <a:srgbClr val="1F2937"/>
                </a:solidFill>
                <a:latin typeface="TT Commons Light" panose="02000506030000020003" pitchFamily="50" charset="0"/>
              </a:rPr>
              <a:t>the </a:t>
            </a:r>
            <a:r>
              <a:rPr lang="en-US" dirty="0" err="1">
                <a:solidFill>
                  <a:srgbClr val="1F2937"/>
                </a:solidFill>
                <a:latin typeface="TT Commons Light" panose="02000506030000020003" pitchFamily="50" charset="0"/>
              </a:rPr>
              <a:t>skin </a:t>
            </a:r>
            <a:r>
              <a:rPr lang="en-US" dirty="0">
                <a:solidFill>
                  <a:srgbClr val="1F2937"/>
                </a:solidFill>
                <a:latin typeface="TT Commons Light" panose="02000506030000020003" pitchFamily="50" charset="0"/>
              </a:rPr>
              <a:t>and </a:t>
            </a:r>
            <a:r>
              <a:rPr lang="en-US" dirty="0" err="1">
                <a:solidFill>
                  <a:srgbClr val="1F2937"/>
                </a:solidFill>
                <a:latin typeface="TT Commons Light" panose="02000506030000020003" pitchFamily="50" charset="0"/>
              </a:rPr>
              <a:t>improves its resistance </a:t>
            </a:r>
            <a:r>
              <a:rPr lang="en-US" dirty="0">
                <a:solidFill>
                  <a:srgbClr val="1F2937"/>
                </a:solidFill>
                <a:latin typeface="TT Commons Light" panose="02000506030000020003" pitchFamily="50" charset="0"/>
              </a:rPr>
              <a:t>to </a:t>
            </a:r>
            <a:r>
              <a:rPr lang="en-US" dirty="0" err="1">
                <a:solidFill>
                  <a:srgbClr val="1F2937"/>
                </a:solidFill>
                <a:latin typeface="TT Commons Light" panose="02000506030000020003" pitchFamily="50" charset="0"/>
              </a:rPr>
              <a:t>pollution </a:t>
            </a:r>
            <a:r>
              <a:rPr lang="en-US" dirty="0">
                <a:solidFill>
                  <a:srgbClr val="1F2937"/>
                </a:solidFill>
                <a:latin typeface="TT Commons Light" panose="02000506030000020003" pitchFamily="50" charset="0"/>
              </a:rPr>
              <a:t>and UV</a:t>
            </a:r>
            <a:r>
              <a:rPr lang="en-US" dirty="0" err="1">
                <a:solidFill>
                  <a:srgbClr val="1F2937"/>
                </a:solidFill>
                <a:latin typeface="TT Commons Light" panose="02000506030000020003" pitchFamily="50" charset="0"/>
              </a:rPr>
              <a:t> radiation</a:t>
            </a:r>
            <a:r>
              <a:rPr lang="en-US" dirty="0">
                <a:solidFill>
                  <a:srgbClr val="1F2937"/>
                </a:solidFill>
                <a:latin typeface="TT Commons Light" panose="02000506030000020003" pitchFamily="50" charset="0"/>
              </a:rPr>
              <a:t>. </a:t>
            </a:r>
            <a:r>
              <a:rPr lang="en-US" dirty="0" err="1">
                <a:solidFill>
                  <a:srgbClr val="1F2937"/>
                </a:solidFill>
                <a:latin typeface="TT Commons Light" panose="02000506030000020003" pitchFamily="50" charset="0"/>
              </a:rPr>
              <a:t>It also has anti-inflammatory </a:t>
            </a:r>
            <a:r>
              <a:rPr lang="en-US" dirty="0">
                <a:solidFill>
                  <a:srgbClr val="1F2937"/>
                </a:solidFill>
                <a:latin typeface="TT Commons Light" panose="02000506030000020003" pitchFamily="50" charset="0"/>
              </a:rPr>
              <a:t>and </a:t>
            </a:r>
            <a:r>
              <a:rPr lang="en-US" dirty="0" err="1">
                <a:solidFill>
                  <a:srgbClr val="1F2937"/>
                </a:solidFill>
                <a:latin typeface="TT Commons Light" panose="02000506030000020003" pitchFamily="50" charset="0"/>
              </a:rPr>
              <a:t>anti-pollution properties</a:t>
            </a:r>
            <a:r>
              <a:rPr lang="en-US" dirty="0">
                <a:solidFill>
                  <a:srgbClr val="1F2937"/>
                </a:solidFill>
                <a:latin typeface="TT Commons Light" panose="02000506030000020003" pitchFamily="50" charset="0"/>
              </a:rPr>
              <a:t>, </a:t>
            </a:r>
            <a:r>
              <a:rPr lang="en-US" dirty="0" err="1">
                <a:solidFill>
                  <a:srgbClr val="1F2937"/>
                </a:solidFill>
                <a:latin typeface="TT Commons Light" panose="02000506030000020003" pitchFamily="50" charset="0"/>
              </a:rPr>
              <a:t>making</a:t>
            </a:r>
            <a:r>
              <a:rPr lang="en-US" dirty="0">
                <a:solidFill>
                  <a:srgbClr val="1F2937"/>
                </a:solidFill>
                <a:latin typeface="TT Commons Light" panose="02000506030000020003" pitchFamily="50" charset="0"/>
              </a:rPr>
              <a:t> it ideal for </a:t>
            </a:r>
            <a:r>
              <a:rPr lang="en-US" dirty="0" err="1">
                <a:solidFill>
                  <a:srgbClr val="1F2937"/>
                </a:solidFill>
                <a:latin typeface="TT Commons Light" panose="02000506030000020003" pitchFamily="50" charset="0"/>
              </a:rPr>
              <a:t>urban consumers.</a:t>
            </a:r>
            <a:endParaRPr lang="es-ES" dirty="0">
              <a:solidFill>
                <a:srgbClr val="1F2937"/>
              </a:solidFill>
              <a:latin typeface="TT Commons Light" panose="02000506030000020003" pitchFamily="50" charset="0"/>
            </a:endParaRPr>
          </a:p>
          <a:p>
            <a:pPr algn="l"/>
            <a:endParaRPr lang="es-ES" b="1" i="0" dirty="0">
              <a:solidFill>
                <a:srgbClr val="059669"/>
              </a:solidFill>
              <a:effectLst/>
              <a:latin typeface="TT Commons Light" panose="02000506030000020003" pitchFamily="50" charset="0"/>
            </a:endParaRPr>
          </a:p>
          <a:p>
            <a:pPr algn="l">
              <a:buFont typeface="Arial" panose="020B0604020202020204" pitchFamily="34" charset="0"/>
              <a:buChar char="•"/>
            </a:pPr>
            <a:r>
              <a:rPr lang="es-ES" b="1" i="0" dirty="0">
                <a:solidFill>
                  <a:srgbClr val="065F46"/>
                </a:solidFill>
                <a:effectLst/>
                <a:latin typeface="TT Commons Light" panose="02000506030000020003" pitchFamily="50" charset="0"/>
              </a:rPr>
              <a:t>Rich in polyphenols and catechins </a:t>
            </a:r>
            <a:r>
              <a:rPr lang="es-ES" b="0" i="0" dirty="0">
                <a:solidFill>
                  <a:srgbClr val="1F2937"/>
                </a:solidFill>
                <a:effectLst/>
                <a:latin typeface="TT Commons Light" panose="02000506030000020003" pitchFamily="50" charset="0"/>
              </a:rPr>
              <a:t>- Nature's most powerful antioxidants</a:t>
            </a:r>
          </a:p>
          <a:p>
            <a:pPr algn="l">
              <a:buFont typeface="Arial" panose="020B0604020202020204" pitchFamily="34" charset="0"/>
              <a:buChar char="•"/>
            </a:pPr>
            <a:r>
              <a:rPr lang="es-ES" b="1" i="0" dirty="0">
                <a:solidFill>
                  <a:srgbClr val="065F46"/>
                </a:solidFill>
                <a:effectLst/>
                <a:latin typeface="TT Commons Light" panose="02000506030000020003" pitchFamily="50" charset="0"/>
              </a:rPr>
              <a:t>Protection against free radicals </a:t>
            </a:r>
            <a:r>
              <a:rPr lang="es-ES" b="0" i="0" dirty="0">
                <a:solidFill>
                  <a:srgbClr val="1F2937"/>
                </a:solidFill>
                <a:effectLst/>
                <a:latin typeface="TT Commons Light" panose="02000506030000020003" pitchFamily="50" charset="0"/>
              </a:rPr>
              <a:t>- Combats daily oxidative stress</a:t>
            </a:r>
          </a:p>
          <a:p>
            <a:pPr algn="l">
              <a:buFont typeface="Arial" panose="020B0604020202020204" pitchFamily="34" charset="0"/>
              <a:buChar char="•"/>
            </a:pPr>
            <a:r>
              <a:rPr lang="es-ES" b="1" i="0" dirty="0">
                <a:solidFill>
                  <a:srgbClr val="065F46"/>
                </a:solidFill>
                <a:effectLst/>
                <a:latin typeface="TT Commons Light" panose="02000506030000020003" pitchFamily="50" charset="0"/>
              </a:rPr>
              <a:t>Anti-inflammatory action </a:t>
            </a:r>
            <a:r>
              <a:rPr lang="es-ES" b="0" i="0" dirty="0">
                <a:solidFill>
                  <a:srgbClr val="1F2937"/>
                </a:solidFill>
                <a:effectLst/>
                <a:latin typeface="TT Commons Light" panose="02000506030000020003" pitchFamily="50" charset="0"/>
              </a:rPr>
              <a:t>- Soothes and reduces redness</a:t>
            </a:r>
          </a:p>
          <a:p>
            <a:pPr algn="l">
              <a:buFont typeface="Arial" panose="020B0604020202020204" pitchFamily="34" charset="0"/>
              <a:buChar char="•"/>
            </a:pPr>
            <a:r>
              <a:rPr lang="es-ES" b="1" i="0" dirty="0">
                <a:solidFill>
                  <a:srgbClr val="065F46"/>
                </a:solidFill>
                <a:effectLst/>
                <a:latin typeface="TT Commons Light" panose="02000506030000020003" pitchFamily="50" charset="0"/>
              </a:rPr>
              <a:t>Natural UV protection </a:t>
            </a:r>
            <a:r>
              <a:rPr lang="es-ES" b="0" i="0" dirty="0">
                <a:solidFill>
                  <a:srgbClr val="1F2937"/>
                </a:solidFill>
                <a:effectLst/>
                <a:latin typeface="TT Commons Light" panose="02000506030000020003" pitchFamily="50" charset="0"/>
              </a:rPr>
              <a:t>- Complements </a:t>
            </a:r>
            <a:r>
              <a:rPr lang="es-ES" b="0" i="0" dirty="0" err="1">
                <a:solidFill>
                  <a:srgbClr val="1F2937"/>
                </a:solidFill>
                <a:effectLst/>
                <a:latin typeface="TT Commons Light" panose="02000506030000020003" pitchFamily="50" charset="0"/>
              </a:rPr>
              <a:t>photoprotection</a:t>
            </a:r>
            <a:endParaRPr lang="es-ES" b="0" i="0" dirty="0">
              <a:solidFill>
                <a:srgbClr val="1F2937"/>
              </a:solidFill>
              <a:effectLst/>
              <a:latin typeface="TT Commons Light" panose="02000506030000020003" pitchFamily="50" charset="0"/>
            </a:endParaRPr>
          </a:p>
          <a:p>
            <a:pPr algn="l">
              <a:buFont typeface="Arial" panose="020B0604020202020204" pitchFamily="34" charset="0"/>
              <a:buChar char="•"/>
            </a:pPr>
            <a:r>
              <a:rPr lang="es-ES" b="1" i="0" dirty="0">
                <a:solidFill>
                  <a:srgbClr val="065F46"/>
                </a:solidFill>
                <a:effectLst/>
                <a:latin typeface="TT Commons Light" panose="02000506030000020003" pitchFamily="50" charset="0"/>
              </a:rPr>
              <a:t>Trend ingredient </a:t>
            </a:r>
            <a:r>
              <a:rPr lang="es-ES" b="0" i="0" dirty="0">
                <a:solidFill>
                  <a:srgbClr val="1F2937"/>
                </a:solidFill>
                <a:effectLst/>
                <a:latin typeface="TT Commons Light" panose="02000506030000020003" pitchFamily="50" charset="0"/>
              </a:rPr>
              <a:t>- Recognised and valued by consumers</a:t>
            </a:r>
          </a:p>
          <a:p>
            <a:endParaRPr lang="es-ES" sz="1600" dirty="0">
              <a:solidFill>
                <a:srgbClr val="AE124D"/>
              </a:solidFill>
              <a:latin typeface="TT Commons Light" panose="02000506030000020003" pitchFamily="50" charset="0"/>
              <a:ea typeface="Calibri" panose="020F0502020204030204" pitchFamily="34" charset="0"/>
              <a:cs typeface="Times New Roman" panose="02020603050405020304" pitchFamily="18" charset="0"/>
            </a:endParaRPr>
          </a:p>
        </p:txBody>
      </p:sp>
      <p:sp>
        <p:nvSpPr>
          <p:cNvPr id="8" name="Título 7"/>
          <p:cNvSpPr>
            <a:spLocks noGrp="1"/>
          </p:cNvSpPr>
          <p:nvPr>
            <p:ph type="title"/>
          </p:nvPr>
        </p:nvSpPr>
        <p:spPr>
          <a:xfrm>
            <a:off x="698500" y="445036"/>
            <a:ext cx="3281348" cy="332399"/>
          </a:xfrm>
        </p:spPr>
        <p:txBody>
          <a:bodyPr/>
          <a:lstStyle/>
          <a:p>
            <a:r>
              <a:rPr lang="es-ES" sz="2400" spc="300" dirty="0">
                <a:solidFill>
                  <a:srgbClr val="27A274"/>
                </a:solidFill>
                <a:latin typeface="Bebas Neue Regular" panose="00000500000000000000" pitchFamily="50" charset="0"/>
              </a:rPr>
              <a:t>INSPIRATION: GREEN TEA</a:t>
            </a:r>
          </a:p>
        </p:txBody>
      </p:sp>
    </p:spTree>
    <p:extLst>
      <p:ext uri="{BB962C8B-B14F-4D97-AF65-F5344CB8AC3E}">
        <p14:creationId xmlns:p14="http://schemas.microsoft.com/office/powerpoint/2010/main" val="3407074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98500" y="1183612"/>
            <a:ext cx="8115300" cy="935402"/>
          </a:xfrm>
          <a:prstGeom prst="rect">
            <a:avLst/>
          </a:prstGeom>
        </p:spPr>
        <p:txBody>
          <a:bodyPr vert="horz" wrap="square" lIns="0" tIns="6812" rIns="0" bIns="0" rtlCol="0">
            <a:spAutoFit/>
          </a:bodyPr>
          <a:lstStyle/>
          <a:p>
            <a:pPr>
              <a:lnSpc>
                <a:spcPct val="115000"/>
              </a:lnSpc>
              <a:spcAft>
                <a:spcPts val="1000"/>
              </a:spcAft>
            </a:pPr>
            <a:r>
              <a:rPr lang="en-US" dirty="0" err="1">
                <a:latin typeface="TT Commons Light" panose="02000506030000020003" pitchFamily="50" charset="0"/>
              </a:rPr>
              <a:t>Postbiotics </a:t>
            </a:r>
            <a:r>
              <a:rPr lang="en-US" dirty="0">
                <a:latin typeface="TT Commons Light" panose="02000506030000020003" pitchFamily="50" charset="0"/>
              </a:rPr>
              <a:t>are </a:t>
            </a:r>
            <a:r>
              <a:rPr lang="en-US" dirty="0" err="1">
                <a:latin typeface="TT Commons Light" panose="02000506030000020003" pitchFamily="50" charset="0"/>
              </a:rPr>
              <a:t>derived </a:t>
            </a:r>
            <a:r>
              <a:rPr lang="en-US" dirty="0">
                <a:latin typeface="TT Commons Light" panose="02000506030000020003" pitchFamily="50" charset="0"/>
              </a:rPr>
              <a:t>from </a:t>
            </a:r>
            <a:r>
              <a:rPr lang="en-US" dirty="0" err="1">
                <a:latin typeface="TT Commons Light" panose="02000506030000020003" pitchFamily="50" charset="0"/>
              </a:rPr>
              <a:t>beneficial bacteria </a:t>
            </a:r>
            <a:r>
              <a:rPr lang="en-US" dirty="0">
                <a:latin typeface="TT Commons Light" panose="02000506030000020003" pitchFamily="50" charset="0"/>
              </a:rPr>
              <a:t>which, unlike </a:t>
            </a:r>
            <a:r>
              <a:rPr lang="en-US" dirty="0" err="1">
                <a:latin typeface="TT Commons Light" panose="02000506030000020003" pitchFamily="50" charset="0"/>
              </a:rPr>
              <a:t>probiotics</a:t>
            </a:r>
            <a:r>
              <a:rPr lang="en-US" dirty="0">
                <a:latin typeface="TT Commons Light" panose="02000506030000020003" pitchFamily="50" charset="0"/>
              </a:rPr>
              <a:t>, do not </a:t>
            </a:r>
            <a:r>
              <a:rPr lang="en-US" dirty="0" err="1">
                <a:latin typeface="TT Commons Light" panose="02000506030000020003" pitchFamily="50" charset="0"/>
              </a:rPr>
              <a:t>need to be alive </a:t>
            </a:r>
            <a:r>
              <a:rPr lang="en-US" dirty="0">
                <a:latin typeface="TT Commons Light" panose="02000506030000020003" pitchFamily="50" charset="0"/>
              </a:rPr>
              <a:t>to </a:t>
            </a:r>
            <a:r>
              <a:rPr lang="en-US" dirty="0" err="1">
                <a:latin typeface="TT Commons Light" panose="02000506030000020003" pitchFamily="50" charset="0"/>
              </a:rPr>
              <a:t>be effective</a:t>
            </a:r>
            <a:r>
              <a:rPr lang="en-US" dirty="0">
                <a:latin typeface="TT Commons Light" panose="02000506030000020003" pitchFamily="50" charset="0"/>
              </a:rPr>
              <a:t>. </a:t>
            </a:r>
            <a:r>
              <a:rPr lang="en-US" dirty="0" err="1">
                <a:latin typeface="TT Commons Light" panose="02000506030000020003" pitchFamily="50" charset="0"/>
              </a:rPr>
              <a:t>This makes</a:t>
            </a:r>
            <a:r>
              <a:rPr lang="en-US" dirty="0">
                <a:latin typeface="TT Commons Light" panose="02000506030000020003" pitchFamily="50" charset="0"/>
              </a:rPr>
              <a:t> them </a:t>
            </a:r>
            <a:r>
              <a:rPr lang="en-US" dirty="0" err="1">
                <a:latin typeface="TT Commons Light" panose="02000506030000020003" pitchFamily="50" charset="0"/>
              </a:rPr>
              <a:t>safer</a:t>
            </a:r>
            <a:r>
              <a:rPr lang="en-US" dirty="0">
                <a:latin typeface="TT Commons Light" panose="02000506030000020003" pitchFamily="50" charset="0"/>
              </a:rPr>
              <a:t>, </a:t>
            </a:r>
            <a:r>
              <a:rPr lang="en-US" dirty="0" err="1">
                <a:latin typeface="TT Commons Light" panose="02000506030000020003" pitchFamily="50" charset="0"/>
              </a:rPr>
              <a:t>more stable </a:t>
            </a:r>
            <a:r>
              <a:rPr lang="en-US" dirty="0">
                <a:latin typeface="TT Commons Light" panose="02000506030000020003" pitchFamily="50" charset="0"/>
              </a:rPr>
              <a:t>and </a:t>
            </a:r>
            <a:r>
              <a:rPr lang="en-US" dirty="0" err="1">
                <a:latin typeface="TT Commons Light" panose="02000506030000020003" pitchFamily="50" charset="0"/>
              </a:rPr>
              <a:t>immediately effective on </a:t>
            </a:r>
            <a:r>
              <a:rPr lang="en-US" dirty="0">
                <a:latin typeface="TT Commons Light" panose="02000506030000020003" pitchFamily="50" charset="0"/>
              </a:rPr>
              <a:t>the </a:t>
            </a:r>
            <a:r>
              <a:rPr lang="en-US" dirty="0" err="1">
                <a:latin typeface="TT Commons Light" panose="02000506030000020003" pitchFamily="50" charset="0"/>
              </a:rPr>
              <a:t>skin</a:t>
            </a:r>
            <a:r>
              <a:rPr lang="en-US" dirty="0">
                <a:latin typeface="TT Commons Light" panose="02000506030000020003" pitchFamily="50" charset="0"/>
              </a:rPr>
              <a:t>. </a:t>
            </a:r>
            <a:endParaRPr lang="es-ES" dirty="0">
              <a:latin typeface="TT Commons Light" panose="02000506030000020003" pitchFamily="50" charset="0"/>
            </a:endParaRPr>
          </a:p>
        </p:txBody>
      </p:sp>
      <p:sp>
        <p:nvSpPr>
          <p:cNvPr id="8" name="Título 7"/>
          <p:cNvSpPr>
            <a:spLocks noGrp="1"/>
          </p:cNvSpPr>
          <p:nvPr>
            <p:ph type="title"/>
          </p:nvPr>
        </p:nvSpPr>
        <p:spPr>
          <a:xfrm>
            <a:off x="698500" y="445036"/>
            <a:ext cx="3786293" cy="332399"/>
          </a:xfrm>
        </p:spPr>
        <p:txBody>
          <a:bodyPr/>
          <a:lstStyle/>
          <a:p>
            <a:r>
              <a:rPr lang="es-ES" sz="2400" spc="300" dirty="0">
                <a:solidFill>
                  <a:srgbClr val="27A274"/>
                </a:solidFill>
                <a:latin typeface="Bebas Neue Regular" panose="00000500000000000000" pitchFamily="50" charset="0"/>
              </a:rPr>
              <a:t>TECHNOLOGY: POSTBIOTICS</a:t>
            </a:r>
          </a:p>
        </p:txBody>
      </p:sp>
      <p:sp>
        <p:nvSpPr>
          <p:cNvPr id="5" name="CuadroTexto 4">
            <a:extLst>
              <a:ext uri="{FF2B5EF4-FFF2-40B4-BE49-F238E27FC236}">
                <a16:creationId xmlns:a16="http://schemas.microsoft.com/office/drawing/2014/main" id="{9255DE16-C404-4321-8A15-0F687A6601CF}"/>
              </a:ext>
            </a:extLst>
          </p:cNvPr>
          <p:cNvSpPr txBox="1"/>
          <p:nvPr/>
        </p:nvSpPr>
        <p:spPr>
          <a:xfrm>
            <a:off x="717435" y="2827972"/>
            <a:ext cx="8115300" cy="1477328"/>
          </a:xfrm>
          <a:prstGeom prst="rect">
            <a:avLst/>
          </a:prstGeom>
          <a:noFill/>
        </p:spPr>
        <p:txBody>
          <a:bodyPr wrap="square">
            <a:spAutoFit/>
          </a:bodyPr>
          <a:lstStyle/>
          <a:p>
            <a:pPr marL="285750" indent="-285750" algn="l">
              <a:buFont typeface="Wingdings" panose="05000000000000000000" pitchFamily="2" charset="2"/>
              <a:buChar char="ü"/>
            </a:pPr>
            <a:r>
              <a:rPr lang="es-ES" b="0" i="0" dirty="0">
                <a:solidFill>
                  <a:srgbClr val="1F2937"/>
                </a:solidFill>
                <a:effectLst/>
                <a:latin typeface="TT Commons Light" panose="02000506030000020003" pitchFamily="50" charset="0"/>
              </a:rPr>
              <a:t>They balance the skin microbiome</a:t>
            </a:r>
          </a:p>
          <a:p>
            <a:pPr marL="285750" indent="-285750" algn="l">
              <a:buFont typeface="Wingdings" panose="05000000000000000000" pitchFamily="2" charset="2"/>
              <a:buChar char="ü"/>
            </a:pPr>
            <a:r>
              <a:rPr lang="es-ES" b="0" i="0" dirty="0">
                <a:solidFill>
                  <a:srgbClr val="1F2937"/>
                </a:solidFill>
                <a:effectLst/>
                <a:latin typeface="TT Commons Light" panose="02000506030000020003" pitchFamily="50" charset="0"/>
              </a:rPr>
              <a:t>They strengthen the protective barrier</a:t>
            </a:r>
          </a:p>
          <a:p>
            <a:pPr marL="285750" indent="-285750" algn="l">
              <a:buFont typeface="Wingdings" panose="05000000000000000000" pitchFamily="2" charset="2"/>
              <a:buChar char="ü"/>
            </a:pPr>
            <a:r>
              <a:rPr lang="es-ES" b="0" i="0" dirty="0">
                <a:solidFill>
                  <a:srgbClr val="1F2937"/>
                </a:solidFill>
                <a:effectLst/>
                <a:latin typeface="TT Commons Light" panose="02000506030000020003" pitchFamily="50" charset="0"/>
              </a:rPr>
              <a:t>Stimulate cell renewal</a:t>
            </a:r>
          </a:p>
          <a:p>
            <a:pPr marL="285750" indent="-285750" algn="l">
              <a:buFont typeface="Wingdings" panose="05000000000000000000" pitchFamily="2" charset="2"/>
              <a:buChar char="ü"/>
            </a:pPr>
            <a:r>
              <a:rPr lang="es-ES" b="0" i="0" dirty="0">
                <a:solidFill>
                  <a:srgbClr val="1F2937"/>
                </a:solidFill>
                <a:effectLst/>
                <a:latin typeface="TT Commons Light" panose="02000506030000020003" pitchFamily="50" charset="0"/>
              </a:rPr>
              <a:t>Improve defence capacity</a:t>
            </a:r>
          </a:p>
          <a:p>
            <a:pPr marL="285750" indent="-285750" algn="l">
              <a:buFont typeface="Wingdings" panose="05000000000000000000" pitchFamily="2" charset="2"/>
              <a:buChar char="ü"/>
            </a:pPr>
            <a:r>
              <a:rPr lang="es-ES" b="0" i="0" dirty="0">
                <a:solidFill>
                  <a:srgbClr val="1F2937"/>
                </a:solidFill>
                <a:effectLst/>
                <a:latin typeface="TT Commons Light" panose="02000506030000020003" pitchFamily="50" charset="0"/>
              </a:rPr>
              <a:t>Increase resistance to stress</a:t>
            </a:r>
          </a:p>
        </p:txBody>
      </p:sp>
      <p:sp>
        <p:nvSpPr>
          <p:cNvPr id="6" name="CuadroTexto 5">
            <a:extLst>
              <a:ext uri="{FF2B5EF4-FFF2-40B4-BE49-F238E27FC236}">
                <a16:creationId xmlns:a16="http://schemas.microsoft.com/office/drawing/2014/main" id="{5FF7BB09-AD0D-4D68-88EF-84F8F4F7C6D2}"/>
              </a:ext>
            </a:extLst>
          </p:cNvPr>
          <p:cNvSpPr txBox="1"/>
          <p:nvPr/>
        </p:nvSpPr>
        <p:spPr>
          <a:xfrm>
            <a:off x="717435" y="2268679"/>
            <a:ext cx="8305800" cy="353943"/>
          </a:xfrm>
          <a:prstGeom prst="rect">
            <a:avLst/>
          </a:prstGeom>
          <a:noFill/>
        </p:spPr>
        <p:txBody>
          <a:bodyPr wrap="square">
            <a:spAutoFit/>
          </a:bodyPr>
          <a:lstStyle/>
          <a:p>
            <a:r>
              <a:rPr lang="es-ES" sz="1700" b="1" dirty="0">
                <a:solidFill>
                  <a:srgbClr val="27A274"/>
                </a:solidFill>
                <a:effectLst/>
                <a:latin typeface="TT Commons Light" panose="02000506030000020003" pitchFamily="50" charset="0"/>
                <a:ea typeface="Times New Roman" panose="02020603050405020304" pitchFamily="18" charset="0"/>
              </a:rPr>
              <a:t>BENEFITS</a:t>
            </a:r>
            <a:endParaRPr lang="es-ES" dirty="0">
              <a:solidFill>
                <a:srgbClr val="27A274"/>
              </a:solidFill>
              <a:latin typeface="TT Commons Light" panose="02000506030000020003" pitchFamily="50" charset="0"/>
            </a:endParaRPr>
          </a:p>
        </p:txBody>
      </p:sp>
      <p:sp>
        <p:nvSpPr>
          <p:cNvPr id="10" name="CuadroTexto 9">
            <a:extLst>
              <a:ext uri="{FF2B5EF4-FFF2-40B4-BE49-F238E27FC236}">
                <a16:creationId xmlns:a16="http://schemas.microsoft.com/office/drawing/2014/main" id="{9AFD50A6-B9C3-4914-AE5F-5EFC15C5EA2F}"/>
              </a:ext>
            </a:extLst>
          </p:cNvPr>
          <p:cNvSpPr txBox="1"/>
          <p:nvPr/>
        </p:nvSpPr>
        <p:spPr>
          <a:xfrm>
            <a:off x="584200" y="4505332"/>
            <a:ext cx="8305800" cy="646331"/>
          </a:xfrm>
          <a:prstGeom prst="rect">
            <a:avLst/>
          </a:prstGeom>
          <a:noFill/>
        </p:spPr>
        <p:txBody>
          <a:bodyPr wrap="square">
            <a:spAutoFit/>
          </a:bodyPr>
          <a:lstStyle/>
          <a:p>
            <a:r>
              <a:rPr lang="en-US" sz="1800" dirty="0">
                <a:effectLst/>
                <a:latin typeface="TT Commons Light" panose="02000506030000020003" pitchFamily="50" charset="0"/>
                <a:ea typeface="MS Mincho" panose="02020609040205080304" pitchFamily="49" charset="-128"/>
                <a:cs typeface="Times New Roman" panose="02020603050405020304" pitchFamily="18" charset="0"/>
              </a:rPr>
              <a:t>Just as </a:t>
            </a:r>
            <a:r>
              <a:rPr lang="en-US" sz="1800" dirty="0" err="1">
                <a:effectLst/>
                <a:latin typeface="TT Commons Light" panose="02000506030000020003" pitchFamily="50" charset="0"/>
                <a:ea typeface="MS Mincho" panose="02020609040205080304" pitchFamily="49" charset="-128"/>
                <a:cs typeface="Times New Roman" panose="02020603050405020304" pitchFamily="18" charset="0"/>
              </a:rPr>
              <a:t>probiotics care for the gut</a:t>
            </a:r>
            <a:r>
              <a:rPr lang="en-US" sz="1800" dirty="0">
                <a:effectLst/>
                <a:latin typeface="TT Commons Light" panose="02000506030000020003" pitchFamily="50" charset="0"/>
                <a:ea typeface="MS Mincho" panose="02020609040205080304" pitchFamily="49" charset="-128"/>
                <a:cs typeface="Times New Roman" panose="02020603050405020304" pitchFamily="18" charset="0"/>
              </a:rPr>
              <a:t>, </a:t>
            </a:r>
            <a:r>
              <a:rPr lang="en-US" sz="1800" dirty="0" err="1">
                <a:effectLst/>
                <a:latin typeface="TT Commons Light" panose="02000506030000020003" pitchFamily="50" charset="0"/>
                <a:ea typeface="MS Mincho" panose="02020609040205080304" pitchFamily="49" charset="-128"/>
                <a:cs typeface="Times New Roman" panose="02020603050405020304" pitchFamily="18" charset="0"/>
              </a:rPr>
              <a:t>postbiotics care for the skin's ecosystem</a:t>
            </a:r>
            <a:r>
              <a:rPr lang="en-US" sz="1800" dirty="0">
                <a:effectLst/>
                <a:latin typeface="TT Commons Light" panose="02000506030000020003" pitchFamily="50" charset="0"/>
                <a:ea typeface="MS Mincho" panose="02020609040205080304" pitchFamily="49" charset="-128"/>
                <a:cs typeface="Times New Roman" panose="02020603050405020304" pitchFamily="18" charset="0"/>
              </a:rPr>
              <a:t>, </a:t>
            </a:r>
            <a:r>
              <a:rPr lang="en-US" sz="1800" dirty="0" err="1">
                <a:effectLst/>
                <a:latin typeface="TT Commons Light" panose="02000506030000020003" pitchFamily="50" charset="0"/>
                <a:ea typeface="MS Mincho" panose="02020609040205080304" pitchFamily="49" charset="-128"/>
                <a:cs typeface="Times New Roman" panose="02020603050405020304" pitchFamily="18" charset="0"/>
              </a:rPr>
              <a:t>keeping it balanced</a:t>
            </a:r>
            <a:r>
              <a:rPr lang="en-US" sz="1800" dirty="0">
                <a:effectLst/>
                <a:latin typeface="TT Commons Light" panose="02000506030000020003" pitchFamily="50" charset="0"/>
                <a:ea typeface="MS Mincho" panose="02020609040205080304" pitchFamily="49" charset="-128"/>
                <a:cs typeface="Times New Roman" panose="02020603050405020304" pitchFamily="18" charset="0"/>
              </a:rPr>
              <a:t>, </a:t>
            </a:r>
            <a:r>
              <a:rPr lang="en-US" sz="1800" dirty="0" err="1">
                <a:effectLst/>
                <a:latin typeface="TT Commons Light" panose="02000506030000020003" pitchFamily="50" charset="0"/>
                <a:ea typeface="MS Mincho" panose="02020609040205080304" pitchFamily="49" charset="-128"/>
                <a:cs typeface="Times New Roman" panose="02020603050405020304" pitchFamily="18" charset="0"/>
              </a:rPr>
              <a:t>protected </a:t>
            </a:r>
            <a:r>
              <a:rPr lang="en-US" sz="1800" dirty="0">
                <a:effectLst/>
                <a:latin typeface="TT Commons Light" panose="02000506030000020003" pitchFamily="50" charset="0"/>
                <a:ea typeface="MS Mincho" panose="02020609040205080304" pitchFamily="49" charset="-128"/>
                <a:cs typeface="Times New Roman" panose="02020603050405020304" pitchFamily="18" charset="0"/>
              </a:rPr>
              <a:t>and </a:t>
            </a:r>
            <a:r>
              <a:rPr lang="en-US" sz="1800" dirty="0" err="1">
                <a:effectLst/>
                <a:latin typeface="TT Commons Light" panose="02000506030000020003" pitchFamily="50" charset="0"/>
                <a:ea typeface="MS Mincho" panose="02020609040205080304" pitchFamily="49" charset="-128"/>
                <a:cs typeface="Times New Roman" panose="02020603050405020304" pitchFamily="18" charset="0"/>
              </a:rPr>
              <a:t>stronger </a:t>
            </a:r>
            <a:r>
              <a:rPr lang="en-US" sz="1800" dirty="0">
                <a:effectLst/>
                <a:latin typeface="TT Commons Light" panose="02000506030000020003" pitchFamily="50" charset="0"/>
                <a:ea typeface="MS Mincho" panose="02020609040205080304" pitchFamily="49" charset="-128"/>
                <a:cs typeface="Times New Roman" panose="02020603050405020304" pitchFamily="18" charset="0"/>
              </a:rPr>
              <a:t>against </a:t>
            </a:r>
            <a:r>
              <a:rPr lang="en-US" sz="1800" dirty="0" err="1">
                <a:effectLst/>
                <a:latin typeface="TT Commons Light" panose="02000506030000020003" pitchFamily="50" charset="0"/>
                <a:ea typeface="MS Mincho" panose="02020609040205080304" pitchFamily="49" charset="-128"/>
                <a:cs typeface="Times New Roman" panose="02020603050405020304" pitchFamily="18" charset="0"/>
              </a:rPr>
              <a:t>daily aggressions.</a:t>
            </a:r>
            <a:endParaRPr lang="es-ES" dirty="0">
              <a:latin typeface="TT Commons Light" panose="02000506030000020003" pitchFamily="50" charset="0"/>
            </a:endParaRPr>
          </a:p>
        </p:txBody>
      </p:sp>
      <p:sp>
        <p:nvSpPr>
          <p:cNvPr id="12" name="Rectángulo: esquinas redondeadas 11">
            <a:extLst>
              <a:ext uri="{FF2B5EF4-FFF2-40B4-BE49-F238E27FC236}">
                <a16:creationId xmlns:a16="http://schemas.microsoft.com/office/drawing/2014/main" id="{0ACD9FFA-E521-486F-A52F-D4938E20C45C}"/>
              </a:ext>
            </a:extLst>
          </p:cNvPr>
          <p:cNvSpPr/>
          <p:nvPr/>
        </p:nvSpPr>
        <p:spPr>
          <a:xfrm>
            <a:off x="5327535" y="2574372"/>
            <a:ext cx="3505200" cy="1729086"/>
          </a:xfrm>
          <a:prstGeom prst="roundRect">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rgbClr val="1F2937"/>
                </a:solidFill>
                <a:latin typeface="TT Commons Light" panose="02000506030000020003" pitchFamily="50" charset="0"/>
              </a:rPr>
              <a:t>Lactococcus lactis </a:t>
            </a:r>
            <a:r>
              <a:rPr lang="en-US" i="1" dirty="0" err="1">
                <a:solidFill>
                  <a:srgbClr val="1F2937"/>
                </a:solidFill>
                <a:latin typeface="TT Commons Light" panose="02000506030000020003" pitchFamily="50" charset="0"/>
              </a:rPr>
              <a:t>lysate</a:t>
            </a:r>
          </a:p>
          <a:p>
            <a:pPr algn="ctr"/>
            <a:r>
              <a:rPr lang="es-ES" sz="3000" b="1" i="0" dirty="0">
                <a:solidFill>
                  <a:srgbClr val="27A274"/>
                </a:solidFill>
                <a:effectLst/>
                <a:latin typeface="TT Commons Light" panose="02000506030000020003" pitchFamily="50" charset="0"/>
              </a:rPr>
              <a:t> +185%</a:t>
            </a:r>
          </a:p>
          <a:p>
            <a:pPr algn="ctr"/>
            <a:r>
              <a:rPr lang="es-ES" b="0" i="0" dirty="0">
                <a:solidFill>
                  <a:srgbClr val="1F2937"/>
                </a:solidFill>
                <a:effectLst/>
                <a:latin typeface="TT Commons Light" panose="02000506030000020003" pitchFamily="50" charset="0"/>
              </a:rPr>
              <a:t>Increase in natural antimicrobial peptides in the skin</a:t>
            </a:r>
          </a:p>
        </p:txBody>
      </p:sp>
    </p:spTree>
    <p:extLst>
      <p:ext uri="{BB962C8B-B14F-4D97-AF65-F5344CB8AC3E}">
        <p14:creationId xmlns:p14="http://schemas.microsoft.com/office/powerpoint/2010/main" val="3294054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98500" y="1183612"/>
            <a:ext cx="8115300" cy="281441"/>
          </a:xfrm>
          <a:prstGeom prst="rect">
            <a:avLst/>
          </a:prstGeom>
        </p:spPr>
        <p:txBody>
          <a:bodyPr vert="horz" wrap="square" lIns="0" tIns="6812" rIns="0" bIns="0" rtlCol="0">
            <a:spAutoFit/>
          </a:bodyPr>
          <a:lstStyle/>
          <a:p>
            <a:pPr>
              <a:lnSpc>
                <a:spcPct val="107000"/>
              </a:lnSpc>
              <a:spcAft>
                <a:spcPts val="800"/>
              </a:spcAft>
            </a:pPr>
            <a:r>
              <a:rPr lang="es-ES" b="1" dirty="0">
                <a:solidFill>
                  <a:srgbClr val="059669"/>
                </a:solidFill>
                <a:latin typeface="TT Commons Light" panose="02000506030000020003" pitchFamily="50" charset="0"/>
              </a:rPr>
              <a:t>Who is Green Tea </a:t>
            </a:r>
            <a:r>
              <a:rPr lang="es-ES" b="1" dirty="0" err="1">
                <a:solidFill>
                  <a:srgbClr val="059669"/>
                </a:solidFill>
                <a:latin typeface="TT Commons Light" panose="02000506030000020003" pitchFamily="50" charset="0"/>
              </a:rPr>
              <a:t>Postbiotic</a:t>
            </a:r>
            <a:r>
              <a:rPr lang="es-ES" b="1" dirty="0">
                <a:solidFill>
                  <a:srgbClr val="059669"/>
                </a:solidFill>
                <a:latin typeface="TT Commons Light" panose="02000506030000020003" pitchFamily="50" charset="0"/>
              </a:rPr>
              <a:t> Line </a:t>
            </a:r>
            <a:r>
              <a:rPr lang="es-ES" b="1" dirty="0" err="1">
                <a:solidFill>
                  <a:srgbClr val="059669"/>
                </a:solidFill>
                <a:latin typeface="TT Commons Light" panose="02000506030000020003" pitchFamily="50" charset="0"/>
              </a:rPr>
              <a:t>for</a:t>
            </a:r>
            <a:r>
              <a:rPr lang="es-ES" b="1" dirty="0">
                <a:solidFill>
                  <a:srgbClr val="059669"/>
                </a:solidFill>
                <a:latin typeface="TT Commons Light" panose="02000506030000020003" pitchFamily="50" charset="0"/>
              </a:rPr>
              <a:t>?</a:t>
            </a:r>
          </a:p>
        </p:txBody>
      </p:sp>
      <p:sp>
        <p:nvSpPr>
          <p:cNvPr id="8" name="Título 7"/>
          <p:cNvSpPr>
            <a:spLocks noGrp="1"/>
          </p:cNvSpPr>
          <p:nvPr>
            <p:ph type="title"/>
          </p:nvPr>
        </p:nvSpPr>
        <p:spPr>
          <a:xfrm>
            <a:off x="698500" y="445036"/>
            <a:ext cx="1388201" cy="332399"/>
          </a:xfrm>
        </p:spPr>
        <p:txBody>
          <a:bodyPr/>
          <a:lstStyle/>
          <a:p>
            <a:r>
              <a:rPr lang="es-ES" sz="2400" spc="300" dirty="0">
                <a:solidFill>
                  <a:srgbClr val="27A274"/>
                </a:solidFill>
                <a:latin typeface="Bebas Neue Regular" panose="00000500000000000000" pitchFamily="50" charset="0"/>
              </a:rPr>
              <a:t>INDICATION</a:t>
            </a:r>
          </a:p>
        </p:txBody>
      </p:sp>
      <p:sp>
        <p:nvSpPr>
          <p:cNvPr id="5" name="Rectángulo: esquinas redondeadas 4">
            <a:extLst>
              <a:ext uri="{FF2B5EF4-FFF2-40B4-BE49-F238E27FC236}">
                <a16:creationId xmlns:a16="http://schemas.microsoft.com/office/drawing/2014/main" id="{25585419-2A89-4E3C-89A8-F2FF7CE4B582}"/>
              </a:ext>
            </a:extLst>
          </p:cNvPr>
          <p:cNvSpPr/>
          <p:nvPr/>
        </p:nvSpPr>
        <p:spPr>
          <a:xfrm>
            <a:off x="568382" y="1714737"/>
            <a:ext cx="3962400" cy="3275864"/>
          </a:xfrm>
          <a:prstGeom prst="roundRect">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ES" b="1" i="0" dirty="0">
                <a:solidFill>
                  <a:srgbClr val="059669"/>
                </a:solidFill>
                <a:effectLst/>
                <a:latin typeface="TT Commons Light" panose="02000506030000020003" pitchFamily="50" charset="0"/>
              </a:rPr>
              <a:t>Main Profile</a:t>
            </a:r>
          </a:p>
          <a:p>
            <a:pPr algn="l"/>
            <a:endParaRPr lang="es-ES" b="1" i="0" dirty="0">
              <a:solidFill>
                <a:srgbClr val="059669"/>
              </a:solidFill>
              <a:effectLst/>
              <a:latin typeface="TT Commons Light" panose="02000506030000020003" pitchFamily="50" charset="0"/>
            </a:endParaRPr>
          </a:p>
          <a:p>
            <a:pPr algn="l">
              <a:buFont typeface="Arial" panose="020B0604020202020204" pitchFamily="34" charset="0"/>
              <a:buChar char="•"/>
            </a:pPr>
            <a:r>
              <a:rPr lang="es-ES" b="0" i="0" dirty="0">
                <a:solidFill>
                  <a:srgbClr val="1F2937"/>
                </a:solidFill>
                <a:effectLst/>
                <a:latin typeface="TT Commons Light" panose="02000506030000020003" pitchFamily="50" charset="0"/>
              </a:rPr>
              <a:t>Women and men aged 20-45</a:t>
            </a:r>
          </a:p>
          <a:p>
            <a:pPr algn="l">
              <a:buFont typeface="Arial" panose="020B0604020202020204" pitchFamily="34" charset="0"/>
              <a:buChar char="•"/>
            </a:pPr>
            <a:r>
              <a:rPr lang="es-ES" dirty="0">
                <a:solidFill>
                  <a:srgbClr val="1F2937"/>
                </a:solidFill>
                <a:latin typeface="TT Commons Light" panose="02000506030000020003" pitchFamily="50" charset="0"/>
              </a:rPr>
              <a:t>Concerned about </a:t>
            </a:r>
            <a:r>
              <a:rPr lang="es-ES" b="0" i="0" dirty="0">
                <a:solidFill>
                  <a:srgbClr val="1F2937"/>
                </a:solidFill>
                <a:effectLst/>
                <a:latin typeface="TT Commons Light" panose="02000506030000020003" pitchFamily="50" charset="0"/>
              </a:rPr>
              <a:t>premature ageing</a:t>
            </a:r>
          </a:p>
          <a:p>
            <a:pPr algn="l">
              <a:buFont typeface="Arial" panose="020B0604020202020204" pitchFamily="34" charset="0"/>
              <a:buChar char="•"/>
            </a:pPr>
            <a:r>
              <a:rPr lang="es-ES" b="0" i="0" dirty="0">
                <a:solidFill>
                  <a:srgbClr val="1F2937"/>
                </a:solidFill>
                <a:effectLst/>
                <a:latin typeface="TT Commons Light" panose="02000506030000020003" pitchFamily="50" charset="0"/>
              </a:rPr>
              <a:t>Urban lifestyle</a:t>
            </a:r>
          </a:p>
          <a:p>
            <a:pPr algn="l">
              <a:buFont typeface="Arial" panose="020B0604020202020204" pitchFamily="34" charset="0"/>
              <a:buChar char="•"/>
            </a:pPr>
            <a:r>
              <a:rPr lang="es-ES" b="0" i="0" dirty="0">
                <a:solidFill>
                  <a:srgbClr val="1F2937"/>
                </a:solidFill>
                <a:effectLst/>
                <a:latin typeface="TT Commons Light" panose="02000506030000020003" pitchFamily="50" charset="0"/>
              </a:rPr>
              <a:t>Exposed to pollution and stress</a:t>
            </a:r>
          </a:p>
          <a:p>
            <a:pPr algn="l">
              <a:buFont typeface="Arial" panose="020B0604020202020204" pitchFamily="34" charset="0"/>
              <a:buChar char="•"/>
            </a:pPr>
            <a:r>
              <a:rPr lang="es-ES" b="0" i="0" dirty="0">
                <a:solidFill>
                  <a:srgbClr val="1F2937"/>
                </a:solidFill>
                <a:effectLst/>
                <a:latin typeface="TT Commons Light" panose="02000506030000020003" pitchFamily="50" charset="0"/>
              </a:rPr>
              <a:t>Seeking natural products </a:t>
            </a:r>
          </a:p>
          <a:p>
            <a:pPr algn="l">
              <a:buFont typeface="Arial" panose="020B0604020202020204" pitchFamily="34" charset="0"/>
              <a:buChar char="•"/>
            </a:pPr>
            <a:r>
              <a:rPr lang="es-ES" b="0" i="0" dirty="0">
                <a:solidFill>
                  <a:srgbClr val="1F2937"/>
                </a:solidFill>
                <a:effectLst/>
                <a:latin typeface="TT Commons Light" panose="02000506030000020003" pitchFamily="50" charset="0"/>
              </a:rPr>
              <a:t>Aware of skin care</a:t>
            </a:r>
          </a:p>
        </p:txBody>
      </p:sp>
      <p:sp>
        <p:nvSpPr>
          <p:cNvPr id="6" name="Rectángulo: esquinas redondeadas 5">
            <a:extLst>
              <a:ext uri="{FF2B5EF4-FFF2-40B4-BE49-F238E27FC236}">
                <a16:creationId xmlns:a16="http://schemas.microsoft.com/office/drawing/2014/main" id="{3C7A17F1-523A-471E-A89E-870BD9319C21}"/>
              </a:ext>
            </a:extLst>
          </p:cNvPr>
          <p:cNvSpPr/>
          <p:nvPr/>
        </p:nvSpPr>
        <p:spPr>
          <a:xfrm>
            <a:off x="4927600" y="1714043"/>
            <a:ext cx="3962400" cy="3275863"/>
          </a:xfrm>
          <a:prstGeom prst="roundRect">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ES" b="1" i="0" dirty="0">
                <a:solidFill>
                  <a:srgbClr val="059669"/>
                </a:solidFill>
                <a:effectLst/>
                <a:latin typeface="TT Commons Light" panose="02000506030000020003" pitchFamily="50" charset="0"/>
              </a:rPr>
              <a:t>Needs it meets</a:t>
            </a:r>
          </a:p>
          <a:p>
            <a:pPr algn="l"/>
            <a:endParaRPr lang="es-ES" b="1" i="0" dirty="0">
              <a:solidFill>
                <a:srgbClr val="059669"/>
              </a:solidFill>
              <a:effectLst/>
              <a:latin typeface="TT Commons Light" panose="02000506030000020003" pitchFamily="50" charset="0"/>
            </a:endParaRPr>
          </a:p>
          <a:p>
            <a:pPr algn="l">
              <a:buFont typeface="Arial" panose="020B0604020202020204" pitchFamily="34" charset="0"/>
              <a:buChar char="•"/>
            </a:pPr>
            <a:r>
              <a:rPr lang="es-ES" b="0" i="0" dirty="0">
                <a:solidFill>
                  <a:srgbClr val="1F2937"/>
                </a:solidFill>
                <a:effectLst/>
                <a:latin typeface="TT Commons Light" panose="02000506030000020003" pitchFamily="50" charset="0"/>
              </a:rPr>
              <a:t>Daily antioxidant protection</a:t>
            </a:r>
          </a:p>
          <a:p>
            <a:pPr algn="l">
              <a:buFont typeface="Arial" panose="020B0604020202020204" pitchFamily="34" charset="0"/>
              <a:buChar char="•"/>
            </a:pPr>
            <a:r>
              <a:rPr lang="es-ES" b="0" i="0" dirty="0">
                <a:solidFill>
                  <a:srgbClr val="1F2937"/>
                </a:solidFill>
                <a:effectLst/>
                <a:latin typeface="TT Commons Light" panose="02000506030000020003" pitchFamily="50" charset="0"/>
              </a:rPr>
              <a:t>Deep, non-greasy hydration</a:t>
            </a:r>
          </a:p>
          <a:p>
            <a:pPr algn="l">
              <a:buFont typeface="Arial" panose="020B0604020202020204" pitchFamily="34" charset="0"/>
              <a:buChar char="•"/>
            </a:pPr>
            <a:r>
              <a:rPr lang="es-ES" b="0" i="0" dirty="0">
                <a:solidFill>
                  <a:srgbClr val="1F2937"/>
                </a:solidFill>
                <a:effectLst/>
                <a:latin typeface="TT Commons Light" panose="02000506030000020003" pitchFamily="50" charset="0"/>
              </a:rPr>
              <a:t>Microbiome balance</a:t>
            </a:r>
          </a:p>
          <a:p>
            <a:pPr algn="l">
              <a:buFont typeface="Arial" panose="020B0604020202020204" pitchFamily="34" charset="0"/>
              <a:buChar char="•"/>
            </a:pPr>
            <a:r>
              <a:rPr lang="es-ES" b="0" i="0" dirty="0">
                <a:solidFill>
                  <a:srgbClr val="1F2937"/>
                </a:solidFill>
                <a:effectLst/>
                <a:latin typeface="TT Commons Light" panose="02000506030000020003" pitchFamily="50" charset="0"/>
              </a:rPr>
              <a:t>Ageing prevention</a:t>
            </a:r>
          </a:p>
          <a:p>
            <a:pPr algn="l">
              <a:buFont typeface="Arial" panose="020B0604020202020204" pitchFamily="34" charset="0"/>
              <a:buChar char="•"/>
            </a:pPr>
            <a:r>
              <a:rPr lang="es-ES" b="0" i="0" dirty="0">
                <a:solidFill>
                  <a:srgbClr val="1F2937"/>
                </a:solidFill>
                <a:effectLst/>
                <a:latin typeface="TT Commons Light" panose="02000506030000020003" pitchFamily="50" charset="0"/>
              </a:rPr>
              <a:t>Soothing and comfort</a:t>
            </a:r>
          </a:p>
          <a:p>
            <a:pPr algn="l">
              <a:buFont typeface="Arial" panose="020B0604020202020204" pitchFamily="34" charset="0"/>
              <a:buChar char="•"/>
            </a:pPr>
            <a:r>
              <a:rPr lang="es-ES" b="0" i="0" dirty="0">
                <a:solidFill>
                  <a:srgbClr val="1F2937"/>
                </a:solidFill>
                <a:effectLst/>
                <a:latin typeface="TT Commons Light" panose="02000506030000020003" pitchFamily="50" charset="0"/>
              </a:rPr>
              <a:t>Radiance and vitality</a:t>
            </a:r>
          </a:p>
        </p:txBody>
      </p:sp>
    </p:spTree>
    <p:extLst>
      <p:ext uri="{BB962C8B-B14F-4D97-AF65-F5344CB8AC3E}">
        <p14:creationId xmlns:p14="http://schemas.microsoft.com/office/powerpoint/2010/main" val="2524551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98500" y="1183612"/>
            <a:ext cx="8115300" cy="281441"/>
          </a:xfrm>
          <a:prstGeom prst="rect">
            <a:avLst/>
          </a:prstGeom>
        </p:spPr>
        <p:txBody>
          <a:bodyPr vert="horz" wrap="square" lIns="0" tIns="6812" rIns="0" bIns="0" rtlCol="0">
            <a:spAutoFit/>
          </a:bodyPr>
          <a:lstStyle/>
          <a:p>
            <a:pPr>
              <a:lnSpc>
                <a:spcPct val="107000"/>
              </a:lnSpc>
              <a:spcAft>
                <a:spcPts val="800"/>
              </a:spcAft>
            </a:pPr>
            <a:r>
              <a:rPr lang="es-ES" b="1" dirty="0">
                <a:solidFill>
                  <a:srgbClr val="059669"/>
                </a:solidFill>
                <a:latin typeface="TT Commons Light" panose="02000506030000020003" pitchFamily="50" charset="0"/>
              </a:rPr>
              <a:t>Skin types</a:t>
            </a:r>
          </a:p>
        </p:txBody>
      </p:sp>
      <p:sp>
        <p:nvSpPr>
          <p:cNvPr id="8" name="Título 7"/>
          <p:cNvSpPr>
            <a:spLocks noGrp="1"/>
          </p:cNvSpPr>
          <p:nvPr>
            <p:ph type="title"/>
          </p:nvPr>
        </p:nvSpPr>
        <p:spPr>
          <a:xfrm>
            <a:off x="698500" y="445036"/>
            <a:ext cx="1388201" cy="332399"/>
          </a:xfrm>
        </p:spPr>
        <p:txBody>
          <a:bodyPr/>
          <a:lstStyle/>
          <a:p>
            <a:r>
              <a:rPr lang="es-ES" sz="2400" spc="300" dirty="0">
                <a:solidFill>
                  <a:srgbClr val="27A274"/>
                </a:solidFill>
                <a:latin typeface="Bebas Neue Regular" panose="00000500000000000000" pitchFamily="50" charset="0"/>
              </a:rPr>
              <a:t>INDICATION</a:t>
            </a:r>
          </a:p>
        </p:txBody>
      </p:sp>
      <p:sp>
        <p:nvSpPr>
          <p:cNvPr id="7" name="Rectángulo: esquinas redondeadas 6">
            <a:extLst>
              <a:ext uri="{FF2B5EF4-FFF2-40B4-BE49-F238E27FC236}">
                <a16:creationId xmlns:a16="http://schemas.microsoft.com/office/drawing/2014/main" id="{1E031957-5C74-42AB-8B15-D63F7F745165}"/>
              </a:ext>
            </a:extLst>
          </p:cNvPr>
          <p:cNvSpPr/>
          <p:nvPr/>
        </p:nvSpPr>
        <p:spPr>
          <a:xfrm>
            <a:off x="651856" y="1759054"/>
            <a:ext cx="3886200" cy="1454020"/>
          </a:xfrm>
          <a:prstGeom prst="roundRect">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ES" b="1" i="0" dirty="0">
                <a:solidFill>
                  <a:srgbClr val="047857"/>
                </a:solidFill>
                <a:effectLst/>
                <a:latin typeface="TT Commons Light" panose="02000506030000020003" pitchFamily="50" charset="0"/>
              </a:rPr>
              <a:t>✓ Combination and normal skin</a:t>
            </a:r>
          </a:p>
          <a:p>
            <a:pPr algn="l"/>
            <a:r>
              <a:rPr lang="es-ES" b="0" i="0" dirty="0">
                <a:solidFill>
                  <a:srgbClr val="1F2937"/>
                </a:solidFill>
                <a:effectLst/>
                <a:latin typeface="TT Commons Light" panose="02000506030000020003" pitchFamily="50" charset="0"/>
              </a:rPr>
              <a:t>Perfect texture, balanced hydration</a:t>
            </a:r>
          </a:p>
        </p:txBody>
      </p:sp>
      <p:sp>
        <p:nvSpPr>
          <p:cNvPr id="9" name="Rectángulo: esquinas redondeadas 8">
            <a:extLst>
              <a:ext uri="{FF2B5EF4-FFF2-40B4-BE49-F238E27FC236}">
                <a16:creationId xmlns:a16="http://schemas.microsoft.com/office/drawing/2014/main" id="{8A8C3942-946C-4CF8-AEE0-170BA43E5DA2}"/>
              </a:ext>
            </a:extLst>
          </p:cNvPr>
          <p:cNvSpPr/>
          <p:nvPr/>
        </p:nvSpPr>
        <p:spPr>
          <a:xfrm>
            <a:off x="5163474" y="1776893"/>
            <a:ext cx="3886200" cy="1439473"/>
          </a:xfrm>
          <a:prstGeom prst="roundRect">
            <a:avLst>
              <a:gd name="adj" fmla="val 17239"/>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ES" sz="1600" b="1" i="0" dirty="0">
              <a:solidFill>
                <a:srgbClr val="065F46"/>
              </a:solidFill>
              <a:effectLst/>
              <a:latin typeface="TT Commons Light" panose="02000506030000020003" pitchFamily="50" charset="0"/>
            </a:endParaRPr>
          </a:p>
          <a:p>
            <a:pPr algn="l"/>
            <a:r>
              <a:rPr lang="es-ES" b="1" i="0" dirty="0">
                <a:solidFill>
                  <a:srgbClr val="047857"/>
                </a:solidFill>
                <a:effectLst/>
                <a:latin typeface="TT Commons Light" panose="02000506030000020003" pitchFamily="50" charset="0"/>
              </a:rPr>
              <a:t>✓ Dehydrated skin</a:t>
            </a:r>
          </a:p>
          <a:p>
            <a:pPr algn="l"/>
            <a:r>
              <a:rPr lang="es-ES" b="0" i="0" dirty="0">
                <a:solidFill>
                  <a:srgbClr val="1F2937"/>
                </a:solidFill>
                <a:effectLst/>
                <a:latin typeface="TT Commons Light" panose="02000506030000020003" pitchFamily="50" charset="0"/>
              </a:rPr>
              <a:t>Restores comfort and softness</a:t>
            </a:r>
          </a:p>
          <a:p>
            <a:pPr algn="l"/>
            <a:endParaRPr lang="es-ES" sz="1600" b="1" i="0" dirty="0">
              <a:solidFill>
                <a:srgbClr val="065F46"/>
              </a:solidFill>
              <a:effectLst/>
              <a:latin typeface="TT Commons Light" panose="02000506030000020003" pitchFamily="50" charset="0"/>
            </a:endParaRPr>
          </a:p>
        </p:txBody>
      </p:sp>
      <p:sp>
        <p:nvSpPr>
          <p:cNvPr id="10" name="Rectángulo: esquinas redondeadas 9">
            <a:extLst>
              <a:ext uri="{FF2B5EF4-FFF2-40B4-BE49-F238E27FC236}">
                <a16:creationId xmlns:a16="http://schemas.microsoft.com/office/drawing/2014/main" id="{EAB44C5B-3DAB-4197-A907-5C1FD37F68D5}"/>
              </a:ext>
            </a:extLst>
          </p:cNvPr>
          <p:cNvSpPr/>
          <p:nvPr/>
        </p:nvSpPr>
        <p:spPr>
          <a:xfrm>
            <a:off x="5213350" y="3523186"/>
            <a:ext cx="3886200" cy="1439473"/>
          </a:xfrm>
          <a:prstGeom prst="roundRect">
            <a:avLst>
              <a:gd name="adj" fmla="val 17239"/>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ES" sz="1600" b="1" i="0" dirty="0">
              <a:solidFill>
                <a:srgbClr val="065F46"/>
              </a:solidFill>
              <a:effectLst/>
              <a:latin typeface="TT Commons Light" panose="02000506030000020003" pitchFamily="50" charset="0"/>
            </a:endParaRPr>
          </a:p>
          <a:p>
            <a:pPr algn="l"/>
            <a:r>
              <a:rPr lang="es-ES" b="1" i="0" dirty="0">
                <a:solidFill>
                  <a:srgbClr val="047857"/>
                </a:solidFill>
                <a:effectLst/>
                <a:latin typeface="TT Commons Light" panose="02000506030000020003" pitchFamily="50" charset="0"/>
              </a:rPr>
              <a:t>✓ First signs of ageing</a:t>
            </a:r>
          </a:p>
          <a:p>
            <a:pPr algn="l"/>
            <a:r>
              <a:rPr lang="es-ES" b="0" i="0" dirty="0">
                <a:solidFill>
                  <a:srgbClr val="1F2937"/>
                </a:solidFill>
                <a:effectLst/>
                <a:latin typeface="TT Commons Light" panose="02000506030000020003" pitchFamily="50" charset="0"/>
              </a:rPr>
              <a:t>Prevents and revitalises</a:t>
            </a:r>
          </a:p>
          <a:p>
            <a:pPr algn="l"/>
            <a:endParaRPr lang="es-ES" sz="1600" b="1" i="0" dirty="0">
              <a:solidFill>
                <a:srgbClr val="065F46"/>
              </a:solidFill>
              <a:effectLst/>
              <a:latin typeface="TT Commons Light" panose="02000506030000020003" pitchFamily="50" charset="0"/>
            </a:endParaRPr>
          </a:p>
        </p:txBody>
      </p:sp>
      <p:sp>
        <p:nvSpPr>
          <p:cNvPr id="11" name="Rectángulo: esquinas redondeadas 10">
            <a:extLst>
              <a:ext uri="{FF2B5EF4-FFF2-40B4-BE49-F238E27FC236}">
                <a16:creationId xmlns:a16="http://schemas.microsoft.com/office/drawing/2014/main" id="{BE334002-50F0-42D9-BA43-A65491E57FDD}"/>
              </a:ext>
            </a:extLst>
          </p:cNvPr>
          <p:cNvSpPr/>
          <p:nvPr/>
        </p:nvSpPr>
        <p:spPr>
          <a:xfrm>
            <a:off x="664787" y="3546046"/>
            <a:ext cx="3886200" cy="1439473"/>
          </a:xfrm>
          <a:prstGeom prst="roundRect">
            <a:avLst>
              <a:gd name="adj" fmla="val 17239"/>
            </a:avLst>
          </a:prstGeom>
          <a:solidFill>
            <a:srgbClr val="D8EA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ES" sz="1600" b="1" i="0" dirty="0">
              <a:solidFill>
                <a:srgbClr val="065F46"/>
              </a:solidFill>
              <a:effectLst/>
              <a:latin typeface="TT Commons Light" panose="02000506030000020003" pitchFamily="50" charset="0"/>
            </a:endParaRPr>
          </a:p>
          <a:p>
            <a:pPr algn="l"/>
            <a:r>
              <a:rPr lang="es-ES" b="1" i="0" dirty="0">
                <a:solidFill>
                  <a:srgbClr val="047857"/>
                </a:solidFill>
                <a:effectLst/>
                <a:latin typeface="TT Commons Light" panose="02000506030000020003" pitchFamily="50" charset="0"/>
              </a:rPr>
              <a:t>✓ Sensitive skin</a:t>
            </a:r>
          </a:p>
          <a:p>
            <a:pPr algn="l"/>
            <a:r>
              <a:rPr lang="es-ES" b="0" i="0" dirty="0">
                <a:solidFill>
                  <a:srgbClr val="1F2937"/>
                </a:solidFill>
                <a:effectLst/>
                <a:latin typeface="TT Commons Light" panose="02000506030000020003" pitchFamily="50" charset="0"/>
              </a:rPr>
              <a:t>Soothes, protects and strengthens</a:t>
            </a:r>
          </a:p>
          <a:p>
            <a:pPr algn="l"/>
            <a:endParaRPr lang="es-ES" sz="1600" b="0" i="0" dirty="0">
              <a:solidFill>
                <a:srgbClr val="1F2937"/>
              </a:solidFill>
              <a:effectLst/>
              <a:latin typeface="TT Commons Light" panose="02000506030000020003" pitchFamily="50" charset="0"/>
            </a:endParaRPr>
          </a:p>
        </p:txBody>
      </p:sp>
    </p:spTree>
    <p:extLst>
      <p:ext uri="{BB962C8B-B14F-4D97-AF65-F5344CB8AC3E}">
        <p14:creationId xmlns:p14="http://schemas.microsoft.com/office/powerpoint/2010/main" val="3085980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92" y="1333924"/>
            <a:ext cx="10817394" cy="4365742"/>
          </a:xfrm>
          <a:prstGeom prst="rect">
            <a:avLst/>
          </a:prstGeom>
        </p:spPr>
      </p:pic>
      <p:sp>
        <p:nvSpPr>
          <p:cNvPr id="9" name="CuadroTexto 8"/>
          <p:cNvSpPr txBox="1"/>
          <p:nvPr/>
        </p:nvSpPr>
        <p:spPr>
          <a:xfrm>
            <a:off x="2869864" y="2705100"/>
            <a:ext cx="4580485" cy="1308756"/>
          </a:xfrm>
          <a:prstGeom prst="rect">
            <a:avLst/>
          </a:prstGeom>
          <a:noFill/>
        </p:spPr>
        <p:txBody>
          <a:bodyPr wrap="none" rtlCol="0">
            <a:spAutoFit/>
          </a:bodyPr>
          <a:lstStyle/>
          <a:p>
            <a:pPr algn="ctr" rtl="0">
              <a:lnSpc>
                <a:spcPct val="150000"/>
              </a:lnSpc>
            </a:pPr>
            <a:r>
              <a:rPr lang="es-ES" sz="2798" b="1" dirty="0">
                <a:latin typeface="Gotham Rounded Book"/>
                <a:cs typeface="Gotham Book" pitchFamily="50" charset="0"/>
              </a:rPr>
              <a:t>CLINICAL SUPPORT</a:t>
            </a:r>
          </a:p>
          <a:p>
            <a:pPr algn="ctr" rtl="0">
              <a:lnSpc>
                <a:spcPct val="150000"/>
              </a:lnSpc>
            </a:pPr>
            <a:r>
              <a:rPr lang="es-ES" sz="2798" b="1" dirty="0">
                <a:latin typeface="Gotham Rounded Book"/>
                <a:cs typeface="Gotham Book" pitchFamily="50" charset="0"/>
              </a:rPr>
              <a:t>KEY ACTIVE INGREDIENTS</a:t>
            </a:r>
            <a:endParaRPr lang="es-ES" sz="2798" dirty="0">
              <a:latin typeface="Gotham Rounded Book"/>
              <a:cs typeface="Gotham Book" pitchFamily="50" charset="0"/>
            </a:endParaRPr>
          </a:p>
        </p:txBody>
      </p:sp>
    </p:spTree>
    <p:extLst>
      <p:ext uri="{BB962C8B-B14F-4D97-AF65-F5344CB8AC3E}">
        <p14:creationId xmlns:p14="http://schemas.microsoft.com/office/powerpoint/2010/main" val="4081778586"/>
      </p:ext>
    </p:extLst>
  </p:cSld>
  <p:clrMapOvr>
    <a:masterClrMapping/>
  </p:clrMapOvr>
</p:sld>
</file>

<file path=ppt/theme/theme1.xml><?xml version="1.0" encoding="utf-8"?>
<a:theme xmlns:a="http://schemas.openxmlformats.org/drawingml/2006/main" name="Tema4 atach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4 atache" id="{30CCF2F1-6F2D-48AE-80CD-5E91AA5FF062}" vid="{DB240467-B112-49BA-A9A5-762E65B510B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Tema4 atache</Template>
  <TotalTime>10274</TotalTime>
  <Words>2115</Words>
  <Application>Microsoft Office PowerPoint</Application>
  <PresentationFormat>Personalizado</PresentationFormat>
  <Paragraphs>294</Paragraphs>
  <Slides>28</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28</vt:i4>
      </vt:variant>
    </vt:vector>
  </HeadingPairs>
  <TitlesOfParts>
    <vt:vector size="40" baseType="lpstr">
      <vt:lpstr>Arial</vt:lpstr>
      <vt:lpstr>Bebas Neue Regular</vt:lpstr>
      <vt:lpstr>Calibri</vt:lpstr>
      <vt:lpstr>Carlito</vt:lpstr>
      <vt:lpstr>Gotham Rounded Book</vt:lpstr>
      <vt:lpstr>Segoe UI</vt:lpstr>
      <vt:lpstr>Tahoma</vt:lpstr>
      <vt:lpstr>TT Commons</vt:lpstr>
      <vt:lpstr>TT Commons Light</vt:lpstr>
      <vt:lpstr>Verdana</vt:lpstr>
      <vt:lpstr>Wingdings</vt:lpstr>
      <vt:lpstr>Tema4 atache</vt:lpstr>
      <vt:lpstr>Presentación de PowerPoint</vt:lpstr>
      <vt:lpstr>ESSENTIELLE GREEN TEA POSTBIOTIC</vt:lpstr>
      <vt:lpstr>GREEN TEA POSTBIOTIC: An essential line</vt:lpstr>
      <vt:lpstr>NATURE AND INNOVATION</vt:lpstr>
      <vt:lpstr>INSPIRATION: GREEN TEA</vt:lpstr>
      <vt:lpstr>TECHNOLOGY: POSTBIOTICS</vt:lpstr>
      <vt:lpstr>INDICATION</vt:lpstr>
      <vt:lpstr>INDICATION</vt:lpstr>
      <vt:lpstr>Presentación de PowerPoint</vt:lpstr>
      <vt:lpstr>GREEN EXTRACT: Camellia Sinensis Leaf Extract</vt:lpstr>
      <vt:lpstr>POSTBIOTIC: LACTOCOCCUS FERMENT LYSATE</vt:lpstr>
      <vt:lpstr>POSTBIOTIC: LACTOCOCCUS FERMENT LYSATE</vt:lpstr>
      <vt:lpstr>POSTBIOTIC: LACTOCOCCUS FERMENT LYSATE</vt:lpstr>
      <vt:lpstr>Niacinamide: vitamin B3</vt:lpstr>
      <vt:lpstr>Soy isoflavones</vt:lpstr>
      <vt:lpstr>COMPLEMENTARY SYNERGISTIC ACTIVE INGREDIENTS</vt:lpstr>
      <vt:lpstr>Presentación de PowerPoint</vt:lpstr>
      <vt:lpstr>GREEN TEA POSTBIOTIC SERUM</vt:lpstr>
      <vt:lpstr>GREEN TEA POSTBIOTIC SERUM</vt:lpstr>
      <vt:lpstr>GREEN TEA POSTBIOTIC SERUM</vt:lpstr>
      <vt:lpstr>GREEN TEA POSTBIOTIC SERUM</vt:lpstr>
      <vt:lpstr>GREEN TEA POSTBIOTIC SERUM</vt:lpstr>
      <vt:lpstr>GREEN TEA POSTBIOTIC CREAM</vt:lpstr>
      <vt:lpstr>GREEN TEA POSTBIOTIC CREAM</vt:lpstr>
      <vt:lpstr>GREEN TEA POSTBIOTIC CREAM</vt:lpstr>
      <vt:lpstr>GREEN TEA POSTBIOTIC CREAM</vt:lpstr>
      <vt:lpstr>DIFFERENTIATING FEATURES</vt:lpstr>
      <vt:lpstr>COMPLETE ROUTINE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YOUCEF BOURAHEL</dc:creator>
  <cp:keywords>, docId:F517D4069C611AFD05BA9C0C144ED9DF</cp:keywords>
  <cp:lastModifiedBy>Lorena Martínez</cp:lastModifiedBy>
  <cp:revision>118</cp:revision>
  <dcterms:created xsi:type="dcterms:W3CDTF">2021-04-29T11:50:44Z</dcterms:created>
  <dcterms:modified xsi:type="dcterms:W3CDTF">2025-10-28T11:01:11Z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2020-02-14T00:00:00Z</vt:filetime>
  </property>
  <property fmtid="{D5CDD505-2E9C-101B-9397-08002B2CF9AE}" pid="3" name="Creator">
    <vt:lpwstr>Microsoft® PowerPoint® 2016</vt:lpwstr>
  </property>
  <property fmtid="{D5CDD505-2E9C-101B-9397-08002B2CF9AE}" pid="4" name="LastSaved">
    <vt:filetime>2021-04-29T00:00:00Z</vt:filetime>
  </property>
</Properties>
</file>