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79" r:id="rId2"/>
    <p:sldId id="257" r:id="rId3"/>
    <p:sldId id="258" r:id="rId4"/>
    <p:sldId id="259" r:id="rId5"/>
    <p:sldId id="280" r:id="rId6"/>
    <p:sldId id="260" r:id="rId7"/>
    <p:sldId id="261" r:id="rId8"/>
    <p:sldId id="262" r:id="rId9"/>
    <p:sldId id="263" r:id="rId10"/>
    <p:sldId id="264" r:id="rId11"/>
    <p:sldId id="265" r:id="rId12"/>
    <p:sldId id="269" r:id="rId13"/>
    <p:sldId id="266" r:id="rId14"/>
    <p:sldId id="267" r:id="rId15"/>
    <p:sldId id="268" r:id="rId16"/>
    <p:sldId id="270" r:id="rId17"/>
    <p:sldId id="281" r:id="rId18"/>
    <p:sldId id="272" r:id="rId19"/>
    <p:sldId id="273" r:id="rId20"/>
    <p:sldId id="278" r:id="rId21"/>
    <p:sldId id="282" r:id="rId22"/>
    <p:sldId id="283" r:id="rId23"/>
    <p:sldId id="275" r:id="rId24"/>
    <p:sldId id="276" r:id="rId25"/>
    <p:sldId id="277" r:id="rId26"/>
  </p:sldIdLst>
  <p:sldSz cx="10160000" cy="5715000"/>
  <p:notesSz cx="17995900" cy="9004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8" userDrawn="1">
          <p15:clr>
            <a:srgbClr val="A4A3A4"/>
          </p15:clr>
        </p15:guide>
        <p15:guide id="2" pos="12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792" y="90"/>
      </p:cViewPr>
      <p:guideLst>
        <p:guide orient="horz" pos="1828"/>
        <p:guide pos="121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7359"/>
            <a:ext cx="8763000" cy="3516333"/>
          </a:xfrm>
        </p:spPr>
        <p:txBody>
          <a:bodyPr>
            <a:normAutofit/>
          </a:bodyPr>
          <a:lstStyle>
            <a:lvl1pPr marL="0" indent="0" algn="l">
              <a:buNone/>
              <a:defRPr sz="1667"/>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s-ES" dirty="0" smtClean="0"/>
              <a:t>Texto </a:t>
            </a:r>
            <a:r>
              <a:rPr lang="es-ES" dirty="0" err="1" smtClean="0"/>
              <a:t>texto</a:t>
            </a:r>
            <a:r>
              <a:rPr lang="es-ES" dirty="0" smtClean="0"/>
              <a:t> </a:t>
            </a:r>
            <a:r>
              <a:rPr lang="es-ES" dirty="0" err="1" smtClean="0"/>
              <a:t>texto</a:t>
            </a:r>
            <a:r>
              <a:rPr lang="es-ES" dirty="0" smtClean="0"/>
              <a:t> </a:t>
            </a:r>
            <a:endParaRPr lang="es-ES" dirty="0"/>
          </a:p>
        </p:txBody>
      </p:sp>
      <p:sp>
        <p:nvSpPr>
          <p:cNvPr id="7" name="Rectángulo 6"/>
          <p:cNvSpPr/>
          <p:nvPr/>
        </p:nvSpPr>
        <p:spPr>
          <a:xfrm>
            <a:off x="698500" y="372409"/>
            <a:ext cx="1769395" cy="502766"/>
          </a:xfrm>
          <a:prstGeom prst="rect">
            <a:avLst/>
          </a:prstGeom>
          <a:solidFill>
            <a:schemeClr val="bg1"/>
          </a:solidFill>
        </p:spPr>
        <p:txBody>
          <a:bodyPr wrap="none">
            <a:spAutoFit/>
          </a:bodyPr>
          <a:lstStyle/>
          <a:p>
            <a:r>
              <a:rPr lang="es-ES" sz="2667" dirty="0" smtClean="0">
                <a:latin typeface="Bebas Neue Regular" panose="00000500000000000000" pitchFamily="50" charset="0"/>
              </a:rPr>
              <a:t>ANTIOXIDANTES</a:t>
            </a:r>
            <a:endParaRPr lang="es-ES" sz="2667" dirty="0">
              <a:latin typeface="Bebas Neue Regular" panose="00000500000000000000" pitchFamily="50" charset="0"/>
            </a:endParaRPr>
          </a:p>
        </p:txBody>
      </p:sp>
      <p:grpSp>
        <p:nvGrpSpPr>
          <p:cNvPr id="19" name="Grupo 18"/>
          <p:cNvGrpSpPr/>
          <p:nvPr/>
        </p:nvGrpSpPr>
        <p:grpSpPr>
          <a:xfrm>
            <a:off x="0" y="0"/>
            <a:ext cx="10160000" cy="5715000"/>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372"/>
            <a:ext cx="7172092" cy="461729"/>
          </a:xfrm>
          <a:prstGeom prst="rect">
            <a:avLst/>
          </a:prstGeom>
          <a:solidFill>
            <a:schemeClr val="bg1"/>
          </a:solidFill>
        </p:spPr>
        <p:txBody>
          <a:bodyPr vert="horz" wrap="none" lIns="91440" tIns="45720" rIns="91440" bIns="45720" rtlCol="0" anchor="ctr">
            <a:spAutoFit/>
          </a:body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1393755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50" b="0" i="0">
                <a:solidFill>
                  <a:srgbClr val="585858"/>
                </a:solidFill>
                <a:latin typeface="Carlito"/>
                <a:cs typeface="Carlito"/>
              </a:defRPr>
            </a:lvl1pPr>
          </a:lstStyle>
          <a:p>
            <a:r>
              <a:rPr lang="es-ES" smtClean="0"/>
              <a:t>Haga clic para modificar el estilo de título del patrón</a:t>
            </a:r>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pPr lvl="0"/>
            <a:r>
              <a:rPr lang="es-ES" smtClean="0"/>
              <a:t>Editar el estilo de texto del patrón</a:t>
            </a: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pPr marL="7170">
              <a:lnSpc>
                <a:spcPts val="898"/>
              </a:lnSpc>
            </a:pPr>
            <a:r>
              <a:rPr lang="en-US" spc="3" smtClean="0"/>
              <a:t>Formación </a:t>
            </a:r>
            <a:r>
              <a:rPr lang="en-US" smtClean="0"/>
              <a:t>Essentielle </a:t>
            </a:r>
            <a:r>
              <a:rPr lang="en-US" spc="-20" smtClean="0"/>
              <a:t>ATACHE</a:t>
            </a:r>
            <a:r>
              <a:rPr lang="en-US" spc="3" smtClean="0"/>
              <a:t> 2020</a:t>
            </a:r>
            <a:endParaRPr lang="en-US" spc="3"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2/1/2024</a:t>
            </a:fld>
            <a:endParaRPr lang="en-US"/>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pPr marL="21511">
              <a:lnSpc>
                <a:spcPts val="898"/>
              </a:lnSpc>
            </a:pPr>
            <a:fld id="{81D60167-4931-47E6-BA6A-407CBD079E47}" type="slidenum">
              <a:rPr lang="en-US" spc="6" smtClean="0"/>
              <a:pPr marL="21511">
                <a:lnSpc>
                  <a:spcPts val="898"/>
                </a:lnSpc>
              </a:pPr>
              <a:t>‹Nº›</a:t>
            </a:fld>
            <a:endParaRPr lang="en-US" spc="6" dirty="0"/>
          </a:p>
        </p:txBody>
      </p:sp>
    </p:spTree>
    <p:extLst>
      <p:ext uri="{BB962C8B-B14F-4D97-AF65-F5344CB8AC3E}">
        <p14:creationId xmlns:p14="http://schemas.microsoft.com/office/powerpoint/2010/main" val="428281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22600" y="372482"/>
            <a:ext cx="8718384" cy="251928"/>
          </a:xfrm>
        </p:spPr>
        <p:txBody>
          <a:bodyPr lIns="0" tIns="0" rIns="0" bIns="0"/>
          <a:lstStyle>
            <a:lvl1pPr>
              <a:defRPr sz="1637" b="0" i="0">
                <a:solidFill>
                  <a:schemeClr val="tx1"/>
                </a:solidFill>
                <a:latin typeface="Arial"/>
                <a:cs typeface="Arial"/>
              </a:defRPr>
            </a:lvl1pPr>
          </a:lstStyle>
          <a:p>
            <a:endParaRPr/>
          </a:p>
        </p:txBody>
      </p:sp>
      <p:sp>
        <p:nvSpPr>
          <p:cNvPr id="3" name="Holder 3"/>
          <p:cNvSpPr>
            <a:spLocks noGrp="1"/>
          </p:cNvSpPr>
          <p:nvPr>
            <p:ph sz="half" idx="2"/>
          </p:nvPr>
        </p:nvSpPr>
        <p:spPr>
          <a:xfrm>
            <a:off x="508179" y="1314450"/>
            <a:ext cx="442116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234246" y="1314450"/>
            <a:ext cx="442116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75" b="0" i="0">
                <a:solidFill>
                  <a:srgbClr val="888888"/>
                </a:solidFill>
                <a:latin typeface="Carlito"/>
                <a:cs typeface="Carlito"/>
              </a:defRPr>
            </a:lvl1pPr>
          </a:lstStyle>
          <a:p>
            <a:pPr marL="7170">
              <a:lnSpc>
                <a:spcPts val="898"/>
              </a:lnSpc>
            </a:pPr>
            <a:r>
              <a:rPr lang="en-US" spc="3" smtClean="0"/>
              <a:t>Formación </a:t>
            </a:r>
            <a:r>
              <a:rPr lang="en-US" smtClean="0"/>
              <a:t>Essentielle </a:t>
            </a:r>
            <a:r>
              <a:rPr lang="en-US" spc="-20" smtClean="0"/>
              <a:t>ATACHE</a:t>
            </a:r>
            <a:r>
              <a:rPr lang="en-US" spc="3" smtClean="0"/>
              <a:t> 2020</a:t>
            </a:r>
            <a:endParaRPr lang="en-US" spc="3"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2/1/2024</a:t>
            </a:fld>
            <a:endParaRPr lang="en-US"/>
          </a:p>
        </p:txBody>
      </p:sp>
      <p:sp>
        <p:nvSpPr>
          <p:cNvPr id="7" name="Holder 7"/>
          <p:cNvSpPr>
            <a:spLocks noGrp="1"/>
          </p:cNvSpPr>
          <p:nvPr>
            <p:ph type="sldNum" sz="quarter" idx="7"/>
          </p:nvPr>
        </p:nvSpPr>
        <p:spPr/>
        <p:txBody>
          <a:bodyPr lIns="0" tIns="0" rIns="0" bIns="0"/>
          <a:lstStyle>
            <a:lvl1pPr>
              <a:defRPr sz="875" b="0" i="0">
                <a:solidFill>
                  <a:srgbClr val="888888"/>
                </a:solidFill>
                <a:latin typeface="Carlito"/>
                <a:cs typeface="Carlito"/>
              </a:defRPr>
            </a:lvl1pPr>
          </a:lstStyle>
          <a:p>
            <a:pPr marL="21511">
              <a:lnSpc>
                <a:spcPts val="898"/>
              </a:lnSpc>
            </a:pPr>
            <a:fld id="{81D60167-4931-47E6-BA6A-407CBD079E47}" type="slidenum">
              <a:rPr lang="en-US" spc="6" smtClean="0"/>
              <a:pPr marL="21511">
                <a:lnSpc>
                  <a:spcPts val="898"/>
                </a:lnSpc>
              </a:pPr>
              <a:t>‹Nº›</a:t>
            </a:fld>
            <a:endParaRPr lang="en-US" spc="6" dirty="0"/>
          </a:p>
        </p:txBody>
      </p:sp>
    </p:spTree>
    <p:extLst>
      <p:ext uri="{BB962C8B-B14F-4D97-AF65-F5344CB8AC3E}">
        <p14:creationId xmlns:p14="http://schemas.microsoft.com/office/powerpoint/2010/main" val="423584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pPr marL="7170">
              <a:lnSpc>
                <a:spcPts val="898"/>
              </a:lnSpc>
            </a:pPr>
            <a:r>
              <a:rPr lang="en-US" spc="3" smtClean="0"/>
              <a:t>Formación </a:t>
            </a:r>
            <a:r>
              <a:rPr lang="en-US" smtClean="0"/>
              <a:t>Essentielle </a:t>
            </a:r>
            <a:r>
              <a:rPr lang="en-US" spc="-20" smtClean="0"/>
              <a:t>ATACHE</a:t>
            </a:r>
            <a:r>
              <a:rPr lang="en-US" spc="3" smtClean="0"/>
              <a:t> 2020</a:t>
            </a:r>
            <a:endParaRPr lang="en-US" spc="3"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2/1/2024</a:t>
            </a:fld>
            <a:endParaRPr lang="en-U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pPr marL="21511">
              <a:lnSpc>
                <a:spcPts val="898"/>
              </a:lnSpc>
            </a:pPr>
            <a:fld id="{81D60167-4931-47E6-BA6A-407CBD079E47}" type="slidenum">
              <a:rPr lang="en-US" spc="6" smtClean="0"/>
              <a:pPr marL="21511">
                <a:lnSpc>
                  <a:spcPts val="898"/>
                </a:lnSpc>
              </a:pPr>
              <a:t>‹Nº›</a:t>
            </a:fld>
            <a:endParaRPr lang="en-US" spc="6" dirty="0"/>
          </a:p>
        </p:txBody>
      </p:sp>
    </p:spTree>
    <p:extLst>
      <p:ext uri="{BB962C8B-B14F-4D97-AF65-F5344CB8AC3E}">
        <p14:creationId xmlns:p14="http://schemas.microsoft.com/office/powerpoint/2010/main" val="1407767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0" y="380372"/>
            <a:ext cx="917239" cy="461729"/>
          </a:xfrm>
          <a:prstGeom prst="rect">
            <a:avLst/>
          </a:prstGeom>
          <a:solidFill>
            <a:schemeClr val="bg1"/>
          </a:solidFill>
        </p:spPr>
        <p:txBody>
          <a:bodyPr vert="horz" wrap="none" lIns="91440" tIns="45720" rIns="91440" bIns="45720" rtlCol="0" anchor="ctr">
            <a:spAutoFit/>
          </a:bodyPr>
          <a:lstStyle/>
          <a:p>
            <a:r>
              <a:rPr lang="es-ES" dirty="0" smtClean="0"/>
              <a:t>ÍNDICE</a:t>
            </a:r>
            <a:endParaRPr lang="es-ES" dirty="0"/>
          </a:p>
        </p:txBody>
      </p:sp>
      <p:sp>
        <p:nvSpPr>
          <p:cNvPr id="3" name="Marcador de texto 2"/>
          <p:cNvSpPr>
            <a:spLocks noGrp="1"/>
          </p:cNvSpPr>
          <p:nvPr>
            <p:ph type="body" idx="1"/>
          </p:nvPr>
        </p:nvSpPr>
        <p:spPr>
          <a:xfrm>
            <a:off x="698500" y="1263447"/>
            <a:ext cx="3177686" cy="1444840"/>
          </a:xfrm>
          <a:prstGeom prst="rect">
            <a:avLst/>
          </a:prstGeom>
        </p:spPr>
        <p:txBody>
          <a:bodyPr vert="horz" wrap="square" lIns="91440" tIns="45720" rIns="91440" bIns="45720" rtlCol="0">
            <a:normAutofit/>
          </a:bodyPr>
          <a:lstStyle/>
          <a:p>
            <a:pPr lvl="0"/>
            <a:r>
              <a:rPr lang="es-ES" dirty="0" smtClean="0"/>
              <a:t>TEXTO</a:t>
            </a:r>
          </a:p>
          <a:p>
            <a:pPr lvl="0"/>
            <a:r>
              <a:rPr lang="es-ES" dirty="0" smtClean="0"/>
              <a:t>TEXTO</a:t>
            </a:r>
          </a:p>
          <a:p>
            <a:pPr lvl="0"/>
            <a:r>
              <a:rPr lang="es-ES" dirty="0" smtClean="0"/>
              <a:t>TEXTO</a:t>
            </a:r>
          </a:p>
          <a:p>
            <a:pPr lvl="0"/>
            <a:r>
              <a:rPr lang="es-ES" dirty="0" smtClean="0"/>
              <a:t>TEXTO</a:t>
            </a:r>
            <a:endParaRPr lang="es-ES" dirty="0"/>
          </a:p>
        </p:txBody>
      </p:sp>
    </p:spTree>
    <p:extLst>
      <p:ext uri="{BB962C8B-B14F-4D97-AF65-F5344CB8AC3E}">
        <p14:creationId xmlns:p14="http://schemas.microsoft.com/office/powerpoint/2010/main" val="1026445579"/>
      </p:ext>
    </p:extLst>
  </p:cSld>
  <p:clrMap bg1="lt1" tx1="dk1" bg2="lt2" tx2="dk2" accent1="accent1" accent2="accent2" accent3="accent3" accent4="accent4" accent5="accent5" accent6="accent6" hlink="hlink" folHlink="folHlink"/>
  <p:sldLayoutIdLst>
    <p:sldLayoutId id="2147483667" r:id="rId1"/>
    <p:sldLayoutId id="2147483669" r:id="rId2"/>
    <p:sldLayoutId id="2147483670" r:id="rId3"/>
    <p:sldLayoutId id="2147483671" r:id="rId4"/>
  </p:sldLayoutIdLst>
  <p:txStyles>
    <p:titleStyle>
      <a:lvl1pPr algn="l" defTabSz="761970" rtl="0" eaLnBrk="1" latinLnBrk="0" hangingPunct="1">
        <a:lnSpc>
          <a:spcPct val="90000"/>
        </a:lnSpc>
        <a:spcBef>
          <a:spcPct val="0"/>
        </a:spcBef>
        <a:buNone/>
        <a:defRPr sz="2667" kern="2000" spc="125" baseline="0">
          <a:solidFill>
            <a:schemeClr val="tx1"/>
          </a:solidFill>
          <a:latin typeface="Bebas Neue Regular" panose="00000500000000000000" pitchFamily="50" charset="0"/>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39.png"/><Relationship Id="rId18" Type="http://schemas.openxmlformats.org/officeDocument/2006/relationships/image" Target="../media/image75.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25.png"/><Relationship Id="rId17" Type="http://schemas.openxmlformats.org/officeDocument/2006/relationships/image" Target="../media/image45.png"/><Relationship Id="rId2" Type="http://schemas.openxmlformats.org/officeDocument/2006/relationships/image" Target="../media/image65.png"/><Relationship Id="rId16"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28.png"/><Relationship Id="rId10" Type="http://schemas.openxmlformats.org/officeDocument/2006/relationships/image" Target="../media/image73.png"/><Relationship Id="rId19" Type="http://schemas.openxmlformats.org/officeDocument/2006/relationships/image" Target="../media/image76.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jpg"/><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3.png"/><Relationship Id="rId3" Type="http://schemas.openxmlformats.org/officeDocument/2006/relationships/image" Target="../media/image22.png"/><Relationship Id="rId7" Type="http://schemas.openxmlformats.org/officeDocument/2006/relationships/image" Target="../media/image39.png"/><Relationship Id="rId12" Type="http://schemas.openxmlformats.org/officeDocument/2006/relationships/image" Target="../media/image42.png"/><Relationship Id="rId17" Type="http://schemas.openxmlformats.org/officeDocument/2006/relationships/image" Target="../media/image46.png"/><Relationship Id="rId2" Type="http://schemas.openxmlformats.org/officeDocument/2006/relationships/image" Target="../media/image9.jpg"/><Relationship Id="rId16"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41.png"/><Relationship Id="rId5" Type="http://schemas.openxmlformats.org/officeDocument/2006/relationships/image" Target="../media/image24.png"/><Relationship Id="rId15" Type="http://schemas.openxmlformats.org/officeDocument/2006/relationships/image" Target="../media/image44.png"/><Relationship Id="rId10" Type="http://schemas.openxmlformats.org/officeDocument/2006/relationships/image" Target="../media/image40.png"/><Relationship Id="rId4" Type="http://schemas.openxmlformats.org/officeDocument/2006/relationships/image" Target="../media/image38.png"/><Relationship Id="rId9" Type="http://schemas.openxmlformats.org/officeDocument/2006/relationships/image" Target="../media/image31.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600" y="-114300"/>
            <a:ext cx="3034733" cy="2093282"/>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 y="1333500"/>
            <a:ext cx="10820400" cy="4366955"/>
          </a:xfrm>
          <a:prstGeom prst="rect">
            <a:avLst/>
          </a:prstGeom>
        </p:spPr>
      </p:pic>
      <p:sp>
        <p:nvSpPr>
          <p:cNvPr id="9" name="CuadroTexto 8"/>
          <p:cNvSpPr txBox="1"/>
          <p:nvPr/>
        </p:nvSpPr>
        <p:spPr>
          <a:xfrm>
            <a:off x="4185478" y="3995737"/>
            <a:ext cx="2093843" cy="663130"/>
          </a:xfrm>
          <a:prstGeom prst="rect">
            <a:avLst/>
          </a:prstGeom>
          <a:noFill/>
        </p:spPr>
        <p:txBody>
          <a:bodyPr wrap="none" rtlCol="0">
            <a:spAutoFit/>
          </a:bodyPr>
          <a:lstStyle/>
          <a:p>
            <a:pPr algn="ctr" rtl="0">
              <a:lnSpc>
                <a:spcPct val="150000"/>
              </a:lnSpc>
            </a:pPr>
            <a:r>
              <a:rPr lang="es-ES" sz="2799" b="1" dirty="0" smtClean="0">
                <a:latin typeface="Gotham Rounded Book" pitchFamily="50" charset="0"/>
                <a:cs typeface="Gotham Book" pitchFamily="50" charset="0"/>
              </a:rPr>
              <a:t>TRAINING</a:t>
            </a:r>
            <a:endParaRPr lang="es-ES" sz="2799" dirty="0">
              <a:latin typeface="Gotham Rounded Book" pitchFamily="50" charset="0"/>
              <a:cs typeface="Gotham Book" pitchFamily="50" charset="0"/>
            </a:endParaRP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0929" y="2172128"/>
            <a:ext cx="4322073" cy="2161036"/>
          </a:xfrm>
          <a:prstGeom prst="rect">
            <a:avLst/>
          </a:prstGeom>
        </p:spPr>
      </p:pic>
    </p:spTree>
    <p:extLst>
      <p:ext uri="{BB962C8B-B14F-4D97-AF65-F5344CB8AC3E}">
        <p14:creationId xmlns:p14="http://schemas.microsoft.com/office/powerpoint/2010/main" val="2499550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1320666" y="1562100"/>
            <a:ext cx="8157702" cy="3038478"/>
          </a:xfrm>
          <a:prstGeom prst="rect">
            <a:avLst/>
          </a:prstGeom>
        </p:spPr>
        <p:txBody>
          <a:bodyPr vert="horz" wrap="square" lIns="0" tIns="6812" rIns="0" bIns="0" rtlCol="0">
            <a:spAutoFit/>
          </a:bodyPr>
          <a:lstStyle/>
          <a:p>
            <a:pPr marL="1785793" indent="-258135">
              <a:spcBef>
                <a:spcPts val="54"/>
              </a:spcBef>
              <a:buChar char="•"/>
              <a:tabLst>
                <a:tab pos="1785793" algn="l"/>
                <a:tab pos="1786152" algn="l"/>
              </a:tabLst>
            </a:pPr>
            <a:r>
              <a:rPr sz="1600" dirty="0">
                <a:solidFill>
                  <a:schemeClr val="tx1"/>
                </a:solidFill>
                <a:latin typeface="TT Commons" panose="02000506040000020004" pitchFamily="50" charset="0"/>
              </a:rPr>
              <a:t>Hydro-soothing and decongestant tonic 500 ml</a:t>
            </a:r>
          </a:p>
          <a:p>
            <a:pPr marL="1785793" indent="-258135">
              <a:spcBef>
                <a:spcPts val="1519"/>
              </a:spcBef>
              <a:buChar char="•"/>
              <a:tabLst>
                <a:tab pos="1785793" algn="l"/>
                <a:tab pos="1786152" algn="l"/>
              </a:tabLst>
            </a:pPr>
            <a:r>
              <a:rPr sz="1600" dirty="0">
                <a:solidFill>
                  <a:schemeClr val="tx1"/>
                </a:solidFill>
                <a:latin typeface="TT Commons" panose="02000506040000020004" pitchFamily="50" charset="0"/>
              </a:rPr>
              <a:t>Ingredients: Hamamelis extract, hydrolyzed soy protein and allantoin.</a:t>
            </a:r>
          </a:p>
          <a:p>
            <a:pPr marL="1520488">
              <a:spcBef>
                <a:spcPts val="14"/>
              </a:spcBef>
              <a:buFont typeface="Arial"/>
              <a:buChar char="•"/>
            </a:pPr>
            <a:endParaRPr sz="1600" dirty="0">
              <a:solidFill>
                <a:schemeClr val="tx1"/>
              </a:solidFill>
              <a:latin typeface="TT Commons" panose="02000506040000020004" pitchFamily="50" charset="0"/>
            </a:endParaRPr>
          </a:p>
          <a:p>
            <a:pPr marL="1785793" marR="250248" indent="-258135">
              <a:lnSpc>
                <a:spcPts val="1705"/>
              </a:lnSpc>
              <a:buChar char="•"/>
              <a:tabLst>
                <a:tab pos="1785793" algn="l"/>
                <a:tab pos="1786152" algn="l"/>
              </a:tabLst>
            </a:pPr>
            <a:r>
              <a:rPr sz="1600" dirty="0">
                <a:solidFill>
                  <a:schemeClr val="tx1"/>
                </a:solidFill>
                <a:latin typeface="TT Commons" panose="02000506040000020004" pitchFamily="50" charset="0"/>
              </a:rPr>
              <a:t>Tonic with powerful moisturizing action and highly effective for all skin types,  including sensitive. Thanks to the combination of its natural plant-based assets, the skin acquires a state of well-being. Its formula completes the makeup removal, protecting the skin balance.</a:t>
            </a:r>
          </a:p>
          <a:p>
            <a:pPr marL="1520488">
              <a:spcBef>
                <a:spcPts val="28"/>
              </a:spcBef>
              <a:buFont typeface="Arial"/>
              <a:buChar char="•"/>
            </a:pPr>
            <a:endParaRPr sz="1600" dirty="0">
              <a:solidFill>
                <a:schemeClr val="tx1"/>
              </a:solidFill>
              <a:latin typeface="TT Commons" panose="02000506040000020004" pitchFamily="50" charset="0"/>
            </a:endParaRPr>
          </a:p>
          <a:p>
            <a:pPr marL="1785793" marR="2868" indent="-258135">
              <a:lnSpc>
                <a:spcPts val="1705"/>
              </a:lnSpc>
              <a:buChar char="•"/>
              <a:tabLst>
                <a:tab pos="1785793" algn="l"/>
                <a:tab pos="1786152" algn="l"/>
              </a:tabLst>
            </a:pPr>
            <a:r>
              <a:rPr sz="1600" dirty="0">
                <a:solidFill>
                  <a:schemeClr val="tx1"/>
                </a:solidFill>
                <a:latin typeface="TT Commons" panose="02000506040000020004" pitchFamily="50" charset="0"/>
              </a:rPr>
              <a:t>How to use: To complete the efficiency of the cleaners of the ESSENTIELLE range, spray AQUA TONIC on face, neck and neckline and perform a slight click until complete absorption.</a:t>
            </a:r>
          </a:p>
        </p:txBody>
      </p:sp>
      <p:sp>
        <p:nvSpPr>
          <p:cNvPr id="13" name="object 13"/>
          <p:cNvSpPr txBox="1">
            <a:spLocks noGrp="1"/>
          </p:cNvSpPr>
          <p:nvPr>
            <p:ph type="sldNum" sz="quarter" idx="7"/>
          </p:nvPr>
        </p:nvSpPr>
        <p:spPr>
          <a:xfrm>
            <a:off x="5750566" y="3677119"/>
            <a:ext cx="88652" cy="115416"/>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10</a:t>
            </a:fld>
            <a:endParaRPr spc="6" dirty="0"/>
          </a:p>
        </p:txBody>
      </p:sp>
      <p:sp>
        <p:nvSpPr>
          <p:cNvPr id="3" name="object 3"/>
          <p:cNvSpPr txBox="1"/>
          <p:nvPr/>
        </p:nvSpPr>
        <p:spPr>
          <a:xfrm>
            <a:off x="2816362" y="4528739"/>
            <a:ext cx="6720805" cy="688777"/>
          </a:xfrm>
          <a:prstGeom prst="rect">
            <a:avLst/>
          </a:prstGeom>
        </p:spPr>
        <p:txBody>
          <a:bodyPr vert="horz" wrap="square" lIns="0" tIns="34416" rIns="0" bIns="0" rtlCol="0">
            <a:spAutoFit/>
          </a:bodyPr>
          <a:lstStyle/>
          <a:p>
            <a:pPr marL="265306" marR="2868" indent="-258135">
              <a:lnSpc>
                <a:spcPts val="1705"/>
              </a:lnSpc>
              <a:spcBef>
                <a:spcPts val="271"/>
              </a:spcBef>
              <a:buChar char="•"/>
              <a:tabLst>
                <a:tab pos="264947" algn="l"/>
                <a:tab pos="265306" algn="l"/>
              </a:tabLst>
            </a:pPr>
            <a:r>
              <a:rPr sz="1600" dirty="0">
                <a:latin typeface="TT Commons" panose="02000506040000020004" pitchFamily="50" charset="0"/>
                <a:cs typeface="Arial"/>
              </a:rPr>
              <a:t>Combine with other products: For double Japanese makeup removal on all types of skins and to complement any other type of makeup removal or after a more specific treatment.</a:t>
            </a:r>
          </a:p>
        </p:txBody>
      </p:sp>
      <p:grpSp>
        <p:nvGrpSpPr>
          <p:cNvPr id="4" name="object 4"/>
          <p:cNvGrpSpPr/>
          <p:nvPr/>
        </p:nvGrpSpPr>
        <p:grpSpPr>
          <a:xfrm>
            <a:off x="701453" y="4736595"/>
            <a:ext cx="2001527" cy="425903"/>
            <a:chOff x="335272" y="7263383"/>
            <a:chExt cx="3545204" cy="754380"/>
          </a:xfrm>
        </p:grpSpPr>
        <p:sp>
          <p:nvSpPr>
            <p:cNvPr id="5" name="object 5"/>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1202436" y="7263383"/>
              <a:ext cx="1810512" cy="754380"/>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8" name="object 8"/>
          <p:cNvSpPr txBox="1"/>
          <p:nvPr/>
        </p:nvSpPr>
        <p:spPr>
          <a:xfrm>
            <a:off x="1320666" y="4793239"/>
            <a:ext cx="765406" cy="253461"/>
          </a:xfrm>
          <a:prstGeom prst="rect">
            <a:avLst/>
          </a:prstGeom>
        </p:spPr>
        <p:txBody>
          <a:bodyPr vert="horz" wrap="square" lIns="0" tIns="7170" rIns="0" bIns="0" rtlCol="0">
            <a:spAutoFit/>
          </a:bodyPr>
          <a:lstStyle/>
          <a:p>
            <a:pPr marL="7170">
              <a:spcBef>
                <a:spcPts val="56"/>
              </a:spcBef>
            </a:pPr>
            <a:r>
              <a:rPr sz="1600" dirty="0">
                <a:solidFill>
                  <a:srgbClr val="FFFFFF"/>
                </a:solidFill>
                <a:latin typeface="Bebas Neue Regular" panose="00000500000000000000" pitchFamily="50" charset="0"/>
                <a:cs typeface="Carlito"/>
              </a:rPr>
              <a:t>Aqua</a:t>
            </a:r>
            <a:r>
              <a:rPr sz="1600" spc="-48"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tonic</a:t>
            </a:r>
            <a:endParaRPr sz="1600" dirty="0">
              <a:latin typeface="Bebas Neue Regular" panose="00000500000000000000" pitchFamily="50" charset="0"/>
              <a:cs typeface="Carlito"/>
            </a:endParaRPr>
          </a:p>
        </p:txBody>
      </p:sp>
      <p:sp>
        <p:nvSpPr>
          <p:cNvPr id="15" name="Título 8"/>
          <p:cNvSpPr txBox="1">
            <a:spLocks/>
          </p:cNvSpPr>
          <p:nvPr/>
        </p:nvSpPr>
        <p:spPr>
          <a:xfrm>
            <a:off x="698500" y="445037"/>
            <a:ext cx="3125856"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PROFESSIONAL PRODUCTS</a:t>
            </a:r>
          </a:p>
        </p:txBody>
      </p:sp>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5882" y="1261297"/>
            <a:ext cx="946604" cy="340729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41600" y="1257300"/>
            <a:ext cx="6581307" cy="3422172"/>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Facial renewal exfoliator based on alpha hydroxyacid 12x5 ml</a:t>
            </a:r>
          </a:p>
          <a:p>
            <a:pPr>
              <a:spcBef>
                <a:spcPts val="14"/>
              </a:spcBef>
              <a:buFont typeface="Arial"/>
              <a:buChar char="•"/>
            </a:pPr>
            <a:endParaRPr sz="1600" dirty="0">
              <a:latin typeface="TT Commons" panose="02000506040000020004" pitchFamily="50" charset="0"/>
              <a:cs typeface="Arial"/>
            </a:endParaRPr>
          </a:p>
          <a:p>
            <a:pPr marL="265306" marR="82818" indent="-258135">
              <a:lnSpc>
                <a:spcPts val="1705"/>
              </a:lnSpc>
              <a:buChar char="•"/>
              <a:tabLst>
                <a:tab pos="264947" algn="l"/>
                <a:tab pos="265306" algn="l"/>
              </a:tabLst>
            </a:pPr>
            <a:r>
              <a:rPr sz="1600" dirty="0">
                <a:latin typeface="TT Commons" panose="02000506040000020004" pitchFamily="50" charset="0"/>
                <a:cs typeface="Arial"/>
              </a:rPr>
              <a:t>Ingredients: salicylic acid, ammonium hydroxide, glycolic acid, lactobionic acid and malic acid.</a:t>
            </a:r>
          </a:p>
          <a:p>
            <a:pPr>
              <a:spcBef>
                <a:spcPts val="28"/>
              </a:spcBef>
              <a:buFont typeface="Arial"/>
              <a:buChar char="•"/>
            </a:pPr>
            <a:endParaRPr sz="1600" dirty="0">
              <a:latin typeface="TT Commons" panose="02000506040000020004" pitchFamily="50" charset="0"/>
              <a:cs typeface="Arial"/>
            </a:endParaRPr>
          </a:p>
          <a:p>
            <a:pPr marL="265306" marR="2868" indent="-258135">
              <a:lnSpc>
                <a:spcPct val="90000"/>
              </a:lnSpc>
              <a:spcBef>
                <a:spcPts val="3"/>
              </a:spcBef>
              <a:buChar char="•"/>
              <a:tabLst>
                <a:tab pos="264947" algn="l"/>
                <a:tab pos="265306" algn="l"/>
              </a:tabLst>
            </a:pPr>
            <a:r>
              <a:rPr sz="1600" dirty="0">
                <a:latin typeface="TT Commons" panose="02000506040000020004" pitchFamily="50" charset="0"/>
                <a:cs typeface="Arial"/>
              </a:rPr>
              <a:t>Powerful exfoliator that removes and cleans, in depth, impurities. It has an exceptional combination based on lactobionic acid and alpha-hydroxyacids.  Provides incredible benefits (keratolytic and antioxidants). Leaves skin clean and fresh.</a:t>
            </a:r>
          </a:p>
          <a:p>
            <a:pPr>
              <a:spcBef>
                <a:spcPts val="17"/>
              </a:spcBef>
              <a:buFont typeface="Arial"/>
              <a:buChar char="•"/>
            </a:pPr>
            <a:endParaRPr sz="1600" dirty="0">
              <a:latin typeface="TT Commons" panose="02000506040000020004" pitchFamily="50" charset="0"/>
              <a:cs typeface="Arial"/>
            </a:endParaRPr>
          </a:p>
          <a:p>
            <a:pPr marL="265306" marR="139106" indent="-258135">
              <a:lnSpc>
                <a:spcPct val="90000"/>
              </a:lnSpc>
              <a:buChar char="•"/>
              <a:tabLst>
                <a:tab pos="264947" algn="l"/>
                <a:tab pos="265306" algn="l"/>
              </a:tabLst>
            </a:pPr>
            <a:r>
              <a:rPr sz="1600" dirty="0">
                <a:latin typeface="TT Commons" panose="02000506040000020004" pitchFamily="50" charset="0"/>
                <a:cs typeface="Arial"/>
              </a:rPr>
              <a:t>How to use: by applying with a soft brush, preferably in fan, leaving a thin layer on the skin to act 10 minutes. After 10 minutes,  remove the peel with soft sponges moistened in water, preferably cold, and without dragging, giving small blows on face, neck and neckline.</a:t>
            </a:r>
          </a:p>
        </p:txBody>
      </p:sp>
      <p:sp>
        <p:nvSpPr>
          <p:cNvPr id="3" name="object 3"/>
          <p:cNvSpPr txBox="1"/>
          <p:nvPr/>
        </p:nvSpPr>
        <p:spPr>
          <a:xfrm>
            <a:off x="2641601" y="4510148"/>
            <a:ext cx="6444566" cy="695929"/>
          </a:xfrm>
          <a:prstGeom prst="rect">
            <a:avLst/>
          </a:prstGeom>
        </p:spPr>
        <p:txBody>
          <a:bodyPr vert="horz" wrap="square" lIns="0" tIns="30831" rIns="0" bIns="0" rtlCol="0">
            <a:spAutoFit/>
          </a:bodyPr>
          <a:lstStyle/>
          <a:p>
            <a:pPr marL="265306" marR="2868" indent="-258135">
              <a:lnSpc>
                <a:spcPct val="90000"/>
              </a:lnSpc>
              <a:spcBef>
                <a:spcPts val="243"/>
              </a:spcBef>
              <a:buChar char="•"/>
              <a:tabLst>
                <a:tab pos="264947" algn="l"/>
                <a:tab pos="265306" algn="l"/>
              </a:tabLst>
            </a:pPr>
            <a:r>
              <a:rPr sz="1600" dirty="0">
                <a:latin typeface="TT Commons" panose="02000506040000020004" pitchFamily="50" charset="0"/>
                <a:cs typeface="Arial"/>
              </a:rPr>
              <a:t>Combine with other products: to complete the routine of the complete professional deep cleaning protocol and/or as a weekly home treatment</a:t>
            </a:r>
            <a:endParaRPr sz="1600">
              <a:latin typeface="TT Commons" panose="02000506040000020004" pitchFamily="50" charset="0"/>
              <a:cs typeface="Arial"/>
            </a:endParaRPr>
          </a:p>
        </p:txBody>
      </p:sp>
      <p:grpSp>
        <p:nvGrpSpPr>
          <p:cNvPr id="4" name="object 4"/>
          <p:cNvGrpSpPr/>
          <p:nvPr/>
        </p:nvGrpSpPr>
        <p:grpSpPr>
          <a:xfrm>
            <a:off x="522192" y="4603718"/>
            <a:ext cx="2001527" cy="425903"/>
            <a:chOff x="335272" y="7263383"/>
            <a:chExt cx="3545204" cy="754380"/>
          </a:xfrm>
        </p:grpSpPr>
        <p:sp>
          <p:nvSpPr>
            <p:cNvPr id="5" name="object 5"/>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827532" y="7263383"/>
              <a:ext cx="2560320" cy="754380"/>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8" name="object 8"/>
          <p:cNvSpPr txBox="1"/>
          <p:nvPr/>
        </p:nvSpPr>
        <p:spPr>
          <a:xfrm>
            <a:off x="929744" y="4660362"/>
            <a:ext cx="1188440" cy="253461"/>
          </a:xfrm>
          <a:prstGeom prst="rect">
            <a:avLst/>
          </a:prstGeom>
        </p:spPr>
        <p:txBody>
          <a:bodyPr vert="horz" wrap="square" lIns="0" tIns="7170" rIns="0" bIns="0" rtlCol="0">
            <a:spAutoFit/>
          </a:bodyPr>
          <a:lstStyle/>
          <a:p>
            <a:pPr marL="7170">
              <a:spcBef>
                <a:spcPts val="56"/>
              </a:spcBef>
            </a:pPr>
            <a:r>
              <a:rPr sz="1600" spc="-6" dirty="0">
                <a:solidFill>
                  <a:srgbClr val="FFFFFF"/>
                </a:solidFill>
                <a:latin typeface="Bebas Neue Regular" panose="00000500000000000000" pitchFamily="50" charset="0"/>
                <a:cs typeface="Carlito"/>
              </a:rPr>
              <a:t>Renewal</a:t>
            </a:r>
            <a:r>
              <a:rPr sz="1600" spc="-54"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therapy</a:t>
            </a:r>
            <a:endParaRPr sz="1600" dirty="0">
              <a:latin typeface="Bebas Neue Regular" panose="00000500000000000000" pitchFamily="50" charset="0"/>
              <a:cs typeface="Carlito"/>
            </a:endParaRPr>
          </a:p>
        </p:txBody>
      </p:sp>
      <p:sp>
        <p:nvSpPr>
          <p:cNvPr id="13" name="object 13"/>
          <p:cNvSpPr txBox="1">
            <a:spLocks noGrp="1"/>
          </p:cNvSpPr>
          <p:nvPr>
            <p:ph type="sldNum" sz="quarter" idx="7"/>
          </p:nvPr>
        </p:nvSpPr>
        <p:spPr>
          <a:xfrm>
            <a:off x="5571305" y="3544242"/>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11</a:t>
            </a:fld>
            <a:endParaRPr spc="6" dirty="0"/>
          </a:p>
        </p:txBody>
      </p:sp>
      <p:sp>
        <p:nvSpPr>
          <p:cNvPr id="15" name="Título 8"/>
          <p:cNvSpPr txBox="1">
            <a:spLocks/>
          </p:cNvSpPr>
          <p:nvPr/>
        </p:nvSpPr>
        <p:spPr>
          <a:xfrm>
            <a:off x="698500" y="445037"/>
            <a:ext cx="3125856"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PROFESSIONAL PRODUCTS</a:t>
            </a:r>
          </a:p>
        </p:txBody>
      </p:sp>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7905" y="1978000"/>
            <a:ext cx="827421" cy="236176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94001" y="1409700"/>
            <a:ext cx="6553200" cy="3227760"/>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Facial scrub 200 ml</a:t>
            </a:r>
          </a:p>
          <a:p>
            <a:pPr marL="265306" indent="-258135">
              <a:spcBef>
                <a:spcPts val="1519"/>
              </a:spcBef>
              <a:buFontTx/>
              <a:buChar char="•"/>
              <a:tabLst>
                <a:tab pos="264947" algn="l"/>
                <a:tab pos="265306" algn="l"/>
              </a:tabLst>
            </a:pPr>
            <a:r>
              <a:rPr sz="1600" dirty="0">
                <a:latin typeface="TT Commons" panose="02000506040000020004" pitchFamily="50" charset="0"/>
                <a:cs typeface="Arial"/>
              </a:rPr>
              <a:t>Ingredients: </a:t>
            </a:r>
            <a:r>
              <a:rPr lang="es-ES" sz="1600" dirty="0" err="1" smtClean="0">
                <a:latin typeface="TT Commons" panose="02000506040000020004" pitchFamily="50" charset="0"/>
                <a:cs typeface="Arial"/>
              </a:rPr>
              <a:t>Microcrystalline</a:t>
            </a:r>
            <a:r>
              <a:rPr lang="es-ES" sz="1600" dirty="0" smtClean="0">
                <a:latin typeface="TT Commons" panose="02000506040000020004" pitchFamily="50" charset="0"/>
                <a:cs typeface="Arial"/>
              </a:rPr>
              <a:t> </a:t>
            </a:r>
            <a:r>
              <a:rPr lang="es-ES" sz="1600" dirty="0" err="1" smtClean="0">
                <a:latin typeface="TT Commons" panose="02000506040000020004" pitchFamily="50" charset="0"/>
                <a:cs typeface="Arial"/>
              </a:rPr>
              <a:t>Cellulose</a:t>
            </a:r>
            <a:r>
              <a:rPr lang="es-ES" sz="1600" dirty="0" smtClean="0">
                <a:latin typeface="TT Commons" panose="02000506040000020004" pitchFamily="50" charset="0"/>
                <a:cs typeface="Arial"/>
              </a:rPr>
              <a:t> </a:t>
            </a:r>
            <a:r>
              <a:rPr lang="en-US" sz="1600" dirty="0">
                <a:latin typeface="TT Commons" panose="02000506040000020004" pitchFamily="50" charset="0"/>
                <a:cs typeface="Arial"/>
              </a:rPr>
              <a:t>(Biocompatible element extracted from plant </a:t>
            </a:r>
            <a:r>
              <a:rPr lang="en-US" sz="1600" dirty="0" err="1">
                <a:latin typeface="TT Commons" panose="02000506040000020004" pitchFamily="50" charset="0"/>
                <a:cs typeface="Arial"/>
              </a:rPr>
              <a:t>fibres</a:t>
            </a:r>
            <a:r>
              <a:rPr lang="en-US" sz="1600" dirty="0">
                <a:latin typeface="TT Commons" panose="02000506040000020004" pitchFamily="50" charset="0"/>
                <a:cs typeface="Arial"/>
              </a:rPr>
              <a:t> that acts as an exfoliating agent and helps to remove impurities from the outermost layer of the skin).</a:t>
            </a:r>
            <a:endParaRPr lang="es-ES" sz="1600" dirty="0">
              <a:latin typeface="TT Commons" panose="02000506040000020004" pitchFamily="50" charset="0"/>
              <a:cs typeface="Arial"/>
            </a:endParaRPr>
          </a:p>
          <a:p>
            <a:pPr>
              <a:spcBef>
                <a:spcPts val="17"/>
              </a:spcBef>
              <a:buFont typeface="Arial"/>
              <a:buChar char="•"/>
            </a:pPr>
            <a:endParaRPr sz="1600" dirty="0">
              <a:latin typeface="TT Commons" panose="02000506040000020004" pitchFamily="50" charset="0"/>
              <a:cs typeface="Arial"/>
            </a:endParaRPr>
          </a:p>
          <a:p>
            <a:pPr marL="265306" marR="50910" indent="-258135">
              <a:lnSpc>
                <a:spcPct val="90000"/>
              </a:lnSpc>
              <a:buChar char="•"/>
              <a:tabLst>
                <a:tab pos="264947" algn="l"/>
                <a:tab pos="265306" algn="l"/>
              </a:tabLst>
            </a:pPr>
            <a:r>
              <a:rPr sz="1600" dirty="0">
                <a:latin typeface="TT Commons" panose="02000506040000020004" pitchFamily="50" charset="0"/>
                <a:cs typeface="Arial"/>
              </a:rPr>
              <a:t>Facial exfoliator with soft entrainment that synergistically combines the de-crusting and emollient power of polyethylene macroparticles. Eliminates dead cells and therefore the skin is more receptive to later treatments, increasing the effectiveness of these treatments</a:t>
            </a:r>
          </a:p>
          <a:p>
            <a:pPr>
              <a:spcBef>
                <a:spcPts val="20"/>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How to use: apply exfoliating scrub on skin moistened with water or aqua tonic. Gently massage the face for a minute making circles with the fingertips. Rinse with water and sponges</a:t>
            </a:r>
          </a:p>
        </p:txBody>
      </p:sp>
      <p:sp>
        <p:nvSpPr>
          <p:cNvPr id="3" name="object 3"/>
          <p:cNvSpPr txBox="1"/>
          <p:nvPr/>
        </p:nvSpPr>
        <p:spPr>
          <a:xfrm>
            <a:off x="2778418" y="4668694"/>
            <a:ext cx="6781801" cy="474330"/>
          </a:xfrm>
          <a:prstGeom prst="rect">
            <a:avLst/>
          </a:prstGeom>
        </p:spPr>
        <p:txBody>
          <a:bodyPr vert="horz" wrap="square" lIns="0" tIns="30831" rIns="0" bIns="0" rtlCol="0">
            <a:spAutoFit/>
          </a:bodyPr>
          <a:lstStyle/>
          <a:p>
            <a:pPr marL="265306" marR="2868" indent="-258135">
              <a:lnSpc>
                <a:spcPct val="90000"/>
              </a:lnSpc>
              <a:spcBef>
                <a:spcPts val="243"/>
              </a:spcBef>
              <a:buChar char="•"/>
              <a:tabLst>
                <a:tab pos="264947" algn="l"/>
                <a:tab pos="265306" algn="l"/>
              </a:tabLst>
            </a:pPr>
            <a:r>
              <a:rPr sz="1600" dirty="0">
                <a:latin typeface="TT Commons" panose="02000506040000020004" pitchFamily="50" charset="0"/>
                <a:cs typeface="Arial"/>
              </a:rPr>
              <a:t>Combine with other products: to complete the routine of the complete professional deep cleaning protocol and/or as a weekly home treatment.</a:t>
            </a:r>
          </a:p>
        </p:txBody>
      </p:sp>
      <p:grpSp>
        <p:nvGrpSpPr>
          <p:cNvPr id="4" name="object 4"/>
          <p:cNvGrpSpPr/>
          <p:nvPr/>
        </p:nvGrpSpPr>
        <p:grpSpPr>
          <a:xfrm>
            <a:off x="565821" y="4454975"/>
            <a:ext cx="2001527" cy="425903"/>
            <a:chOff x="335272" y="7263383"/>
            <a:chExt cx="3545204" cy="754380"/>
          </a:xfrm>
        </p:grpSpPr>
        <p:sp>
          <p:nvSpPr>
            <p:cNvPr id="5" name="object 5"/>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841247" y="7263383"/>
              <a:ext cx="2531364" cy="754380"/>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8" name="object 8"/>
          <p:cNvSpPr txBox="1"/>
          <p:nvPr/>
        </p:nvSpPr>
        <p:spPr>
          <a:xfrm>
            <a:off x="981115" y="4511619"/>
            <a:ext cx="1327903" cy="253461"/>
          </a:xfrm>
          <a:prstGeom prst="rect">
            <a:avLst/>
          </a:prstGeom>
        </p:spPr>
        <p:txBody>
          <a:bodyPr vert="horz" wrap="square" lIns="0" tIns="7170" rIns="0" bIns="0" rtlCol="0">
            <a:spAutoFit/>
          </a:bodyPr>
          <a:lstStyle/>
          <a:p>
            <a:pPr marL="7170">
              <a:spcBef>
                <a:spcPts val="56"/>
              </a:spcBef>
            </a:pPr>
            <a:r>
              <a:rPr lang="es-ES" sz="1600" spc="-6" dirty="0" smtClean="0">
                <a:solidFill>
                  <a:srgbClr val="FFFFFF"/>
                </a:solidFill>
                <a:latin typeface="Bebas Neue Regular" panose="00000500000000000000" pitchFamily="50" charset="0"/>
                <a:cs typeface="Carlito"/>
              </a:rPr>
              <a:t>EXFOLIATING </a:t>
            </a:r>
            <a:r>
              <a:rPr sz="1600" spc="-6" dirty="0" smtClean="0">
                <a:solidFill>
                  <a:srgbClr val="FFFFFF"/>
                </a:solidFill>
                <a:latin typeface="Bebas Neue Regular" panose="00000500000000000000" pitchFamily="50" charset="0"/>
                <a:cs typeface="Carlito"/>
              </a:rPr>
              <a:t>Scrub</a:t>
            </a:r>
            <a:r>
              <a:rPr sz="1600" spc="-37" dirty="0" smtClean="0">
                <a:solidFill>
                  <a:srgbClr val="FFFFFF"/>
                </a:solidFill>
                <a:latin typeface="Bebas Neue Regular" panose="00000500000000000000" pitchFamily="50" charset="0"/>
                <a:cs typeface="Carlito"/>
              </a:rPr>
              <a:t> </a:t>
            </a:r>
            <a:endParaRPr sz="1600" dirty="0">
              <a:latin typeface="Bebas Neue Regular" panose="00000500000000000000" pitchFamily="50" charset="0"/>
              <a:cs typeface="Carlito"/>
            </a:endParaRPr>
          </a:p>
        </p:txBody>
      </p:sp>
      <p:sp>
        <p:nvSpPr>
          <p:cNvPr id="13" name="object 13"/>
          <p:cNvSpPr txBox="1">
            <a:spLocks noGrp="1"/>
          </p:cNvSpPr>
          <p:nvPr>
            <p:ph type="sldNum" sz="quarter" idx="7"/>
          </p:nvPr>
        </p:nvSpPr>
        <p:spPr>
          <a:xfrm>
            <a:off x="5614934" y="3395499"/>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12</a:t>
            </a:fld>
            <a:endParaRPr spc="6" dirty="0"/>
          </a:p>
        </p:txBody>
      </p:sp>
      <p:sp>
        <p:nvSpPr>
          <p:cNvPr id="15" name="Título 8"/>
          <p:cNvSpPr txBox="1">
            <a:spLocks/>
          </p:cNvSpPr>
          <p:nvPr/>
        </p:nvSpPr>
        <p:spPr>
          <a:xfrm>
            <a:off x="698500" y="445037"/>
            <a:ext cx="3125856"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PROFESSIONAL PRODUCTS</a:t>
            </a:r>
          </a:p>
        </p:txBody>
      </p:sp>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895" y="3224605"/>
            <a:ext cx="1588311" cy="98518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17800" y="1333500"/>
            <a:ext cx="6486160" cy="2735318"/>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Anti-aging facial mask 200 ml</a:t>
            </a:r>
          </a:p>
          <a:p>
            <a:pPr marL="265306" indent="-258135">
              <a:spcBef>
                <a:spcPts val="1519"/>
              </a:spcBef>
              <a:buChar char="•"/>
              <a:tabLst>
                <a:tab pos="264947" algn="l"/>
                <a:tab pos="265306" algn="l"/>
              </a:tabLst>
            </a:pPr>
            <a:r>
              <a:rPr sz="1600" dirty="0">
                <a:latin typeface="TT Commons" panose="02000506040000020004" pitchFamily="50" charset="0"/>
                <a:cs typeface="Arial"/>
              </a:rPr>
              <a:t>Ingredients: green tea extract, soy proteins and zinc oxide</a:t>
            </a:r>
          </a:p>
          <a:p>
            <a:pPr>
              <a:spcBef>
                <a:spcPts val="20"/>
              </a:spcBef>
              <a:buFont typeface="Arial"/>
              <a:buChar char="•"/>
            </a:pPr>
            <a:endParaRPr sz="1600" dirty="0">
              <a:latin typeface="TT Commons" panose="02000506040000020004" pitchFamily="50" charset="0"/>
              <a:cs typeface="Arial"/>
            </a:endParaRPr>
          </a:p>
          <a:p>
            <a:pPr marL="265306" marR="7529" indent="-258135">
              <a:lnSpc>
                <a:spcPct val="90000"/>
              </a:lnSpc>
              <a:buChar char="•"/>
              <a:tabLst>
                <a:tab pos="264947" algn="l"/>
                <a:tab pos="265306" algn="l"/>
              </a:tabLst>
            </a:pPr>
            <a:r>
              <a:rPr sz="1600" dirty="0">
                <a:latin typeface="TT Commons" panose="02000506040000020004" pitchFamily="50" charset="0"/>
                <a:cs typeface="Arial"/>
              </a:rPr>
              <a:t>Green tea facial mask that provides an immediate sensation of freshness and comfort with firming effect. Enhances the action of the active ingredients contained in the treatment applied in the cabin and in the mask itself, favoring the penetration of these.</a:t>
            </a:r>
          </a:p>
          <a:p>
            <a:pPr>
              <a:spcBef>
                <a:spcPts val="20"/>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How to use: apply a generous layer of Green tea Mask on face and neck,  preferably after scrub exfoliating avoiding the contour of eyes and lips.  Leave on for 15 minutes and then remove.</a:t>
            </a:r>
          </a:p>
        </p:txBody>
      </p:sp>
      <p:sp>
        <p:nvSpPr>
          <p:cNvPr id="3" name="object 3"/>
          <p:cNvSpPr txBox="1"/>
          <p:nvPr/>
        </p:nvSpPr>
        <p:spPr>
          <a:xfrm>
            <a:off x="2717799" y="4152874"/>
            <a:ext cx="6402891" cy="688777"/>
          </a:xfrm>
          <a:prstGeom prst="rect">
            <a:avLst/>
          </a:prstGeom>
        </p:spPr>
        <p:txBody>
          <a:bodyPr vert="horz" wrap="square" lIns="0" tIns="34416" rIns="0" bIns="0" rtlCol="0">
            <a:spAutoFit/>
          </a:bodyPr>
          <a:lstStyle/>
          <a:p>
            <a:pPr marL="265306" marR="2868" indent="-258135">
              <a:lnSpc>
                <a:spcPts val="1705"/>
              </a:lnSpc>
              <a:spcBef>
                <a:spcPts val="271"/>
              </a:spcBef>
              <a:buChar char="•"/>
              <a:tabLst>
                <a:tab pos="264947" algn="l"/>
                <a:tab pos="265306" algn="l"/>
              </a:tabLst>
            </a:pPr>
            <a:r>
              <a:rPr sz="1600" dirty="0">
                <a:latin typeface="TT Commons" panose="02000506040000020004" pitchFamily="50" charset="0"/>
                <a:cs typeface="Arial"/>
              </a:rPr>
              <a:t>Combine with other products: to complete the routine of the complete professional deep cleaning protocol and/or as a weekly home treatment.</a:t>
            </a:r>
            <a:endParaRPr sz="1600">
              <a:latin typeface="TT Commons" panose="02000506040000020004" pitchFamily="50" charset="0"/>
              <a:cs typeface="Arial"/>
            </a:endParaRPr>
          </a:p>
        </p:txBody>
      </p:sp>
      <p:grpSp>
        <p:nvGrpSpPr>
          <p:cNvPr id="4" name="object 4"/>
          <p:cNvGrpSpPr/>
          <p:nvPr/>
        </p:nvGrpSpPr>
        <p:grpSpPr>
          <a:xfrm>
            <a:off x="503244" y="4499046"/>
            <a:ext cx="2001527" cy="425903"/>
            <a:chOff x="335272" y="7263383"/>
            <a:chExt cx="3545204" cy="754380"/>
          </a:xfrm>
        </p:grpSpPr>
        <p:sp>
          <p:nvSpPr>
            <p:cNvPr id="5" name="object 5"/>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885443" y="7263383"/>
              <a:ext cx="2444496" cy="754380"/>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8" name="object 8"/>
          <p:cNvSpPr txBox="1"/>
          <p:nvPr/>
        </p:nvSpPr>
        <p:spPr>
          <a:xfrm>
            <a:off x="943492" y="4555690"/>
            <a:ext cx="1123551" cy="253461"/>
          </a:xfrm>
          <a:prstGeom prst="rect">
            <a:avLst/>
          </a:prstGeom>
        </p:spPr>
        <p:txBody>
          <a:bodyPr vert="horz" wrap="square" lIns="0" tIns="7170" rIns="0" bIns="0" rtlCol="0">
            <a:spAutoFit/>
          </a:bodyPr>
          <a:lstStyle/>
          <a:p>
            <a:pPr marL="7170">
              <a:spcBef>
                <a:spcPts val="56"/>
              </a:spcBef>
            </a:pPr>
            <a:r>
              <a:rPr sz="1600" spc="-6" dirty="0">
                <a:solidFill>
                  <a:srgbClr val="FFFFFF"/>
                </a:solidFill>
                <a:latin typeface="Bebas Neue Regular" panose="00000500000000000000" pitchFamily="50" charset="0"/>
                <a:cs typeface="Carlito"/>
              </a:rPr>
              <a:t>Green </a:t>
            </a:r>
            <a:r>
              <a:rPr sz="1600" spc="-42" dirty="0">
                <a:solidFill>
                  <a:srgbClr val="FFFFFF"/>
                </a:solidFill>
                <a:latin typeface="Bebas Neue Regular" panose="00000500000000000000" pitchFamily="50" charset="0"/>
                <a:cs typeface="Carlito"/>
              </a:rPr>
              <a:t>Tea</a:t>
            </a:r>
            <a:r>
              <a:rPr sz="1600" spc="-31" dirty="0">
                <a:solidFill>
                  <a:srgbClr val="FFFFFF"/>
                </a:solidFill>
                <a:latin typeface="Bebas Neue Regular" panose="00000500000000000000" pitchFamily="50" charset="0"/>
                <a:cs typeface="Carlito"/>
              </a:rPr>
              <a:t> </a:t>
            </a:r>
            <a:r>
              <a:rPr sz="1600" dirty="0">
                <a:solidFill>
                  <a:srgbClr val="FFFFFF"/>
                </a:solidFill>
                <a:latin typeface="Bebas Neue Regular" panose="00000500000000000000" pitchFamily="50" charset="0"/>
                <a:cs typeface="Carlito"/>
              </a:rPr>
              <a:t>mask</a:t>
            </a:r>
            <a:endParaRPr sz="1600" dirty="0">
              <a:latin typeface="Bebas Neue Regular" panose="00000500000000000000" pitchFamily="50" charset="0"/>
              <a:cs typeface="Carlito"/>
            </a:endParaRPr>
          </a:p>
        </p:txBody>
      </p:sp>
      <p:sp>
        <p:nvSpPr>
          <p:cNvPr id="13" name="object 13"/>
          <p:cNvSpPr txBox="1">
            <a:spLocks noGrp="1"/>
          </p:cNvSpPr>
          <p:nvPr>
            <p:ph type="sldNum" sz="quarter" idx="7"/>
          </p:nvPr>
        </p:nvSpPr>
        <p:spPr>
          <a:xfrm>
            <a:off x="5552357" y="3439570"/>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13</a:t>
            </a:fld>
            <a:endParaRPr spc="6" dirty="0"/>
          </a:p>
        </p:txBody>
      </p:sp>
      <p:sp>
        <p:nvSpPr>
          <p:cNvPr id="15" name="Título 8"/>
          <p:cNvSpPr txBox="1">
            <a:spLocks/>
          </p:cNvSpPr>
          <p:nvPr/>
        </p:nvSpPr>
        <p:spPr>
          <a:xfrm>
            <a:off x="698500" y="445037"/>
            <a:ext cx="3125856"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PROFESSIONAL PRODUCTS</a:t>
            </a:r>
          </a:p>
        </p:txBody>
      </p:sp>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500" y="3090607"/>
            <a:ext cx="1553278" cy="96345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96516" y="1714500"/>
            <a:ext cx="6486160" cy="2750194"/>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Intensive moisturizer 200 ml</a:t>
            </a:r>
          </a:p>
          <a:p>
            <a:pPr>
              <a:spcBef>
                <a:spcPts val="14"/>
              </a:spcBef>
              <a:buFont typeface="Arial"/>
              <a:buChar char="•"/>
            </a:pPr>
            <a:endParaRPr sz="1600" dirty="0">
              <a:latin typeface="TT Commons" panose="02000506040000020004" pitchFamily="50" charset="0"/>
              <a:cs typeface="Arial"/>
            </a:endParaRPr>
          </a:p>
          <a:p>
            <a:pPr marL="265306" marR="268891" indent="-258135">
              <a:lnSpc>
                <a:spcPts val="1705"/>
              </a:lnSpc>
              <a:buChar char="•"/>
              <a:tabLst>
                <a:tab pos="264947" algn="l"/>
                <a:tab pos="265306" algn="l"/>
              </a:tabLst>
            </a:pPr>
            <a:r>
              <a:rPr sz="1600" dirty="0">
                <a:latin typeface="TT Commons" panose="02000506040000020004" pitchFamily="50" charset="0"/>
                <a:cs typeface="Arial"/>
              </a:rPr>
              <a:t>Ingredients: hyaluronic acid, sodium PCA, glycerin, hydrolyzed jojoba esters and jojoba oil.</a:t>
            </a:r>
          </a:p>
          <a:p>
            <a:pPr>
              <a:spcBef>
                <a:spcPts val="31"/>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Professional cream containing a high concentration of moisturizing assets that reinforces the hydro-lipid film to achieve a moisturized and smooth skin. Protects and prevents premature skin aging. Indicate for all skin types,  especially dehydrated.</a:t>
            </a:r>
          </a:p>
          <a:p>
            <a:pPr>
              <a:spcBef>
                <a:spcPts val="14"/>
              </a:spcBef>
              <a:buFont typeface="Arial"/>
              <a:buChar char="•"/>
            </a:pPr>
            <a:endParaRPr sz="1600" dirty="0">
              <a:latin typeface="TT Commons" panose="02000506040000020004" pitchFamily="50" charset="0"/>
              <a:cs typeface="Arial"/>
            </a:endParaRPr>
          </a:p>
          <a:p>
            <a:pPr marL="265306" marR="258135" indent="-258135">
              <a:lnSpc>
                <a:spcPts val="1705"/>
              </a:lnSpc>
              <a:buChar char="•"/>
              <a:tabLst>
                <a:tab pos="264947" algn="l"/>
                <a:tab pos="265306" algn="l"/>
              </a:tabLst>
            </a:pPr>
            <a:r>
              <a:rPr sz="1600" dirty="0">
                <a:latin typeface="TT Commons" panose="02000506040000020004" pitchFamily="50" charset="0"/>
                <a:cs typeface="Arial"/>
              </a:rPr>
              <a:t>How to use: apply Hydrocream on face, neck and décolleté by gentle massage until completely absorbed.</a:t>
            </a:r>
          </a:p>
        </p:txBody>
      </p:sp>
      <p:sp>
        <p:nvSpPr>
          <p:cNvPr id="3" name="object 3"/>
          <p:cNvSpPr txBox="1"/>
          <p:nvPr/>
        </p:nvSpPr>
        <p:spPr>
          <a:xfrm>
            <a:off x="2896515" y="4533775"/>
            <a:ext cx="6579102" cy="688777"/>
          </a:xfrm>
          <a:prstGeom prst="rect">
            <a:avLst/>
          </a:prstGeom>
        </p:spPr>
        <p:txBody>
          <a:bodyPr vert="horz" wrap="square" lIns="0" tIns="34416" rIns="0" bIns="0" rtlCol="0">
            <a:spAutoFit/>
          </a:bodyPr>
          <a:lstStyle/>
          <a:p>
            <a:pPr marL="265306" marR="2868" indent="-258135">
              <a:lnSpc>
                <a:spcPts val="1705"/>
              </a:lnSpc>
              <a:spcBef>
                <a:spcPts val="271"/>
              </a:spcBef>
              <a:buChar char="•"/>
              <a:tabLst>
                <a:tab pos="264947" algn="l"/>
                <a:tab pos="265306" algn="l"/>
              </a:tabLst>
            </a:pPr>
            <a:r>
              <a:rPr sz="1600" dirty="0">
                <a:latin typeface="TT Commons" panose="02000506040000020004" pitchFamily="50" charset="0"/>
                <a:cs typeface="Arial"/>
              </a:rPr>
              <a:t>Combine with other products: to complete the routine of the complete professional deep cleaning protocol and/or as a weekly home treatment.</a:t>
            </a:r>
            <a:endParaRPr sz="1600">
              <a:latin typeface="TT Commons" panose="02000506040000020004" pitchFamily="50" charset="0"/>
              <a:cs typeface="Arial"/>
            </a:endParaRPr>
          </a:p>
        </p:txBody>
      </p:sp>
      <p:grpSp>
        <p:nvGrpSpPr>
          <p:cNvPr id="4" name="object 4"/>
          <p:cNvGrpSpPr/>
          <p:nvPr/>
        </p:nvGrpSpPr>
        <p:grpSpPr>
          <a:xfrm>
            <a:off x="681960" y="4651221"/>
            <a:ext cx="2001527" cy="425903"/>
            <a:chOff x="335272" y="7263383"/>
            <a:chExt cx="3545204" cy="754380"/>
          </a:xfrm>
        </p:grpSpPr>
        <p:sp>
          <p:nvSpPr>
            <p:cNvPr id="5" name="object 5"/>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1106424" y="7263383"/>
              <a:ext cx="2002536" cy="754380"/>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8" name="object 8"/>
          <p:cNvSpPr txBox="1"/>
          <p:nvPr/>
        </p:nvSpPr>
        <p:spPr>
          <a:xfrm>
            <a:off x="1246967" y="4707865"/>
            <a:ext cx="873315" cy="253461"/>
          </a:xfrm>
          <a:prstGeom prst="rect">
            <a:avLst/>
          </a:prstGeom>
        </p:spPr>
        <p:txBody>
          <a:bodyPr vert="horz" wrap="square" lIns="0" tIns="7170" rIns="0" bIns="0" rtlCol="0">
            <a:spAutoFit/>
          </a:bodyPr>
          <a:lstStyle/>
          <a:p>
            <a:pPr marL="7170">
              <a:spcBef>
                <a:spcPts val="56"/>
              </a:spcBef>
            </a:pPr>
            <a:r>
              <a:rPr sz="1600" spc="-3" dirty="0">
                <a:solidFill>
                  <a:srgbClr val="FFFFFF"/>
                </a:solidFill>
                <a:latin typeface="Bebas Neue Regular" panose="00000500000000000000" pitchFamily="50" charset="0"/>
                <a:cs typeface="Carlito"/>
              </a:rPr>
              <a:t>H</a:t>
            </a:r>
            <a:r>
              <a:rPr sz="1600" spc="-8" dirty="0">
                <a:solidFill>
                  <a:srgbClr val="FFFFFF"/>
                </a:solidFill>
                <a:latin typeface="Bebas Neue Regular" panose="00000500000000000000" pitchFamily="50" charset="0"/>
                <a:cs typeface="Carlito"/>
              </a:rPr>
              <a:t>y</a:t>
            </a:r>
            <a:r>
              <a:rPr sz="1600" spc="-3" dirty="0">
                <a:solidFill>
                  <a:srgbClr val="FFFFFF"/>
                </a:solidFill>
                <a:latin typeface="Bebas Neue Regular" panose="00000500000000000000" pitchFamily="50" charset="0"/>
                <a:cs typeface="Carlito"/>
              </a:rPr>
              <a:t>d</a:t>
            </a:r>
            <a:r>
              <a:rPr sz="1600" spc="-20" dirty="0">
                <a:solidFill>
                  <a:srgbClr val="FFFFFF"/>
                </a:solidFill>
                <a:latin typeface="Bebas Neue Regular" panose="00000500000000000000" pitchFamily="50" charset="0"/>
                <a:cs typeface="Carlito"/>
              </a:rPr>
              <a:t>roc</a:t>
            </a:r>
            <a:r>
              <a:rPr sz="1600" spc="-3" dirty="0">
                <a:solidFill>
                  <a:srgbClr val="FFFFFF"/>
                </a:solidFill>
                <a:latin typeface="Bebas Neue Regular" panose="00000500000000000000" pitchFamily="50" charset="0"/>
                <a:cs typeface="Carlito"/>
              </a:rPr>
              <a:t>re</a:t>
            </a:r>
            <a:r>
              <a:rPr sz="1600" spc="-20" dirty="0">
                <a:solidFill>
                  <a:srgbClr val="FFFFFF"/>
                </a:solidFill>
                <a:latin typeface="Bebas Neue Regular" panose="00000500000000000000" pitchFamily="50" charset="0"/>
                <a:cs typeface="Carlito"/>
              </a:rPr>
              <a:t>a</a:t>
            </a:r>
            <a:r>
              <a:rPr sz="1600" dirty="0">
                <a:solidFill>
                  <a:srgbClr val="FFFFFF"/>
                </a:solidFill>
                <a:latin typeface="Bebas Neue Regular" panose="00000500000000000000" pitchFamily="50" charset="0"/>
                <a:cs typeface="Carlito"/>
              </a:rPr>
              <a:t>m</a:t>
            </a:r>
            <a:endParaRPr sz="1600" dirty="0">
              <a:latin typeface="Bebas Neue Regular" panose="00000500000000000000" pitchFamily="50" charset="0"/>
              <a:cs typeface="Carlito"/>
            </a:endParaRPr>
          </a:p>
        </p:txBody>
      </p:sp>
      <p:sp>
        <p:nvSpPr>
          <p:cNvPr id="13" name="object 13"/>
          <p:cNvSpPr txBox="1">
            <a:spLocks noGrp="1"/>
          </p:cNvSpPr>
          <p:nvPr>
            <p:ph type="sldNum" sz="quarter" idx="7"/>
          </p:nvPr>
        </p:nvSpPr>
        <p:spPr>
          <a:xfrm>
            <a:off x="5731073" y="3591745"/>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14</a:t>
            </a:fld>
            <a:endParaRPr spc="6" dirty="0"/>
          </a:p>
        </p:txBody>
      </p:sp>
      <p:sp>
        <p:nvSpPr>
          <p:cNvPr id="15" name="Título 8"/>
          <p:cNvSpPr txBox="1">
            <a:spLocks/>
          </p:cNvSpPr>
          <p:nvPr/>
        </p:nvSpPr>
        <p:spPr>
          <a:xfrm>
            <a:off x="698500" y="445037"/>
            <a:ext cx="3125856"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PROFESSIONAL PRODUCTS</a:t>
            </a:r>
          </a:p>
        </p:txBody>
      </p:sp>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781" y="1426084"/>
            <a:ext cx="1243129" cy="317862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object 2"/>
          <p:cNvGrpSpPr/>
          <p:nvPr/>
        </p:nvGrpSpPr>
        <p:grpSpPr>
          <a:xfrm>
            <a:off x="487762" y="1446572"/>
            <a:ext cx="2011924" cy="3699043"/>
            <a:chOff x="326136" y="1466087"/>
            <a:chExt cx="3563620" cy="6551930"/>
          </a:xfrm>
        </p:grpSpPr>
        <p:sp>
          <p:nvSpPr>
            <p:cNvPr id="11" name="object 3"/>
            <p:cNvSpPr/>
            <p:nvPr/>
          </p:nvSpPr>
          <p:spPr>
            <a:xfrm>
              <a:off x="1024127" y="1466087"/>
              <a:ext cx="2296668" cy="6164580"/>
            </a:xfrm>
            <a:prstGeom prst="rect">
              <a:avLst/>
            </a:prstGeom>
            <a:blipFill>
              <a:blip r:embed="rId2" cstate="print"/>
              <a:stretch>
                <a:fillRect/>
              </a:stretch>
            </a:blipFill>
          </p:spPr>
          <p:txBody>
            <a:bodyPr wrap="square" lIns="0" tIns="0" rIns="0" bIns="0" rtlCol="0"/>
            <a:lstStyle/>
            <a:p>
              <a:endParaRPr sz="597"/>
            </a:p>
          </p:txBody>
        </p:sp>
        <p:sp>
          <p:nvSpPr>
            <p:cNvPr id="12" name="object 4"/>
            <p:cNvSpPr/>
            <p:nvPr/>
          </p:nvSpPr>
          <p:spPr>
            <a:xfrm>
              <a:off x="326136" y="7301483"/>
              <a:ext cx="3563112" cy="586765"/>
            </a:xfrm>
            <a:prstGeom prst="rect">
              <a:avLst/>
            </a:prstGeom>
            <a:blipFill>
              <a:blip r:embed="rId3" cstate="print"/>
              <a:stretch>
                <a:fillRect/>
              </a:stretch>
            </a:blipFill>
          </p:spPr>
          <p:txBody>
            <a:bodyPr wrap="square" lIns="0" tIns="0" rIns="0" bIns="0" rtlCol="0"/>
            <a:lstStyle/>
            <a:p>
              <a:endParaRPr sz="597"/>
            </a:p>
          </p:txBody>
        </p:sp>
        <p:sp>
          <p:nvSpPr>
            <p:cNvPr id="14" name="object 5"/>
            <p:cNvSpPr/>
            <p:nvPr/>
          </p:nvSpPr>
          <p:spPr>
            <a:xfrm>
              <a:off x="1162811" y="7263383"/>
              <a:ext cx="1889760" cy="754380"/>
            </a:xfrm>
            <a:prstGeom prst="rect">
              <a:avLst/>
            </a:prstGeom>
            <a:blipFill>
              <a:blip r:embed="rId4" cstate="print"/>
              <a:stretch>
                <a:fillRect/>
              </a:stretch>
            </a:blipFill>
          </p:spPr>
          <p:txBody>
            <a:bodyPr wrap="square" lIns="0" tIns="0" rIns="0" bIns="0" rtlCol="0"/>
            <a:lstStyle/>
            <a:p>
              <a:endParaRPr sz="597"/>
            </a:p>
          </p:txBody>
        </p:sp>
        <p:sp>
          <p:nvSpPr>
            <p:cNvPr id="16" name="object 6"/>
            <p:cNvSpPr/>
            <p:nvPr/>
          </p:nvSpPr>
          <p:spPr>
            <a:xfrm>
              <a:off x="385572" y="7341107"/>
              <a:ext cx="3448812" cy="473964"/>
            </a:xfrm>
            <a:prstGeom prst="rect">
              <a:avLst/>
            </a:prstGeom>
            <a:blipFill>
              <a:blip r:embed="rId5" cstate="print"/>
              <a:stretch>
                <a:fillRect/>
              </a:stretch>
            </a:blipFill>
          </p:spPr>
          <p:txBody>
            <a:bodyPr wrap="square" lIns="0" tIns="0" rIns="0" bIns="0" rtlCol="0"/>
            <a:lstStyle/>
            <a:p>
              <a:endParaRPr sz="597"/>
            </a:p>
          </p:txBody>
        </p:sp>
      </p:grpSp>
      <p:sp>
        <p:nvSpPr>
          <p:cNvPr id="4" name="object 4"/>
          <p:cNvSpPr/>
          <p:nvPr/>
        </p:nvSpPr>
        <p:spPr>
          <a:xfrm>
            <a:off x="487762" y="4741079"/>
            <a:ext cx="2011637" cy="331272"/>
          </a:xfrm>
          <a:prstGeom prst="rect">
            <a:avLst/>
          </a:prstGeom>
          <a:blipFill>
            <a:blip r:embed="rId3" cstate="print"/>
            <a:stretch>
              <a:fillRect/>
            </a:stretch>
          </a:blipFill>
        </p:spPr>
        <p:txBody>
          <a:bodyPr wrap="square" lIns="0" tIns="0" rIns="0" bIns="0" rtlCol="0"/>
          <a:lstStyle/>
          <a:p>
            <a:endParaRPr sz="597"/>
          </a:p>
        </p:txBody>
      </p:sp>
      <p:sp>
        <p:nvSpPr>
          <p:cNvPr id="5" name="object 5"/>
          <p:cNvSpPr/>
          <p:nvPr/>
        </p:nvSpPr>
        <p:spPr>
          <a:xfrm>
            <a:off x="960126" y="4719569"/>
            <a:ext cx="1066908" cy="425903"/>
          </a:xfrm>
          <a:prstGeom prst="rect">
            <a:avLst/>
          </a:prstGeom>
          <a:blipFill>
            <a:blip r:embed="rId4" cstate="print"/>
            <a:stretch>
              <a:fillRect/>
            </a:stretch>
          </a:blipFill>
        </p:spPr>
        <p:txBody>
          <a:bodyPr wrap="square" lIns="0" tIns="0" rIns="0" bIns="0" rtlCol="0"/>
          <a:lstStyle/>
          <a:p>
            <a:endParaRPr sz="597"/>
          </a:p>
        </p:txBody>
      </p:sp>
      <p:sp>
        <p:nvSpPr>
          <p:cNvPr id="6" name="object 6"/>
          <p:cNvSpPr/>
          <p:nvPr/>
        </p:nvSpPr>
        <p:spPr>
          <a:xfrm>
            <a:off x="521318" y="4763450"/>
            <a:ext cx="1947106" cy="267587"/>
          </a:xfrm>
          <a:prstGeom prst="rect">
            <a:avLst/>
          </a:prstGeom>
          <a:blipFill>
            <a:blip r:embed="rId5" cstate="print"/>
            <a:stretch>
              <a:fillRect/>
            </a:stretch>
          </a:blipFill>
        </p:spPr>
        <p:txBody>
          <a:bodyPr wrap="square" lIns="0" tIns="0" rIns="0" bIns="0" rtlCol="0"/>
          <a:lstStyle/>
          <a:p>
            <a:endParaRPr sz="597"/>
          </a:p>
        </p:txBody>
      </p:sp>
      <p:sp>
        <p:nvSpPr>
          <p:cNvPr id="7" name="object 7"/>
          <p:cNvSpPr txBox="1"/>
          <p:nvPr/>
        </p:nvSpPr>
        <p:spPr>
          <a:xfrm>
            <a:off x="2717800" y="1638300"/>
            <a:ext cx="6399635" cy="2750194"/>
          </a:xfrm>
          <a:prstGeom prst="rect">
            <a:avLst/>
          </a:prstGeom>
        </p:spPr>
        <p:txBody>
          <a:bodyPr vert="horz" wrap="square" lIns="0" tIns="6812" rIns="0" bIns="0" rtlCol="0">
            <a:normAutofit fontScale="95121"/>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Intensive nutritional cream 200 ml</a:t>
            </a:r>
          </a:p>
          <a:p>
            <a:pPr>
              <a:spcBef>
                <a:spcPts val="8"/>
              </a:spcBef>
              <a:buFont typeface="Arial"/>
              <a:buChar char="•"/>
            </a:pPr>
            <a:endParaRPr sz="1600" dirty="0">
              <a:latin typeface="TT Commons" panose="02000506040000020004" pitchFamily="50" charset="0"/>
              <a:cs typeface="Arial"/>
            </a:endParaRPr>
          </a:p>
          <a:p>
            <a:pPr marL="265306" marR="123690" indent="-258135">
              <a:lnSpc>
                <a:spcPts val="1711"/>
              </a:lnSpc>
              <a:buChar char="•"/>
              <a:tabLst>
                <a:tab pos="264947" algn="l"/>
                <a:tab pos="265306" algn="l"/>
              </a:tabLst>
            </a:pPr>
            <a:r>
              <a:rPr sz="1600" dirty="0">
                <a:latin typeface="TT Commons" panose="02000506040000020004" pitchFamily="50" charset="0"/>
                <a:cs typeface="Arial"/>
              </a:rPr>
              <a:t>Ingredients: hyaluronic acid, shea butter</a:t>
            </a:r>
            <a:r>
              <a:rPr sz="1600" dirty="0" smtClean="0">
                <a:latin typeface="TT Commons" panose="02000506040000020004" pitchFamily="50" charset="0"/>
                <a:cs typeface="Arial"/>
              </a:rPr>
              <a:t>, </a:t>
            </a:r>
            <a:r>
              <a:rPr sz="1600" dirty="0" err="1" smtClean="0">
                <a:latin typeface="TT Commons" panose="02000506040000020004" pitchFamily="50" charset="0"/>
                <a:cs typeface="Arial"/>
              </a:rPr>
              <a:t>squalane</a:t>
            </a:r>
            <a:r>
              <a:rPr sz="1600" dirty="0" smtClean="0">
                <a:latin typeface="TT Commons" panose="02000506040000020004" pitchFamily="50" charset="0"/>
                <a:cs typeface="Arial"/>
              </a:rPr>
              <a:t>, </a:t>
            </a:r>
            <a:r>
              <a:rPr sz="1600" dirty="0">
                <a:latin typeface="TT Commons" panose="02000506040000020004" pitchFamily="50" charset="0"/>
                <a:cs typeface="Arial"/>
              </a:rPr>
              <a:t>glycerin, jojoba oil, evening primrose oil, borage oil and orange extract.</a:t>
            </a:r>
          </a:p>
          <a:p>
            <a:pPr>
              <a:spcBef>
                <a:spcPts val="25"/>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Cream rich in nourishing assets that stimulate cellular activity, avoiding the dryness of the skin. Prevents and protects premature skin aging.  Suitable for all skin types, especially devitalized skins that require specific and intense nutrition.</a:t>
            </a:r>
          </a:p>
          <a:p>
            <a:pPr>
              <a:spcBef>
                <a:spcPts val="14"/>
              </a:spcBef>
              <a:buFont typeface="Arial"/>
              <a:buChar char="•"/>
            </a:pPr>
            <a:endParaRPr sz="1600" dirty="0">
              <a:latin typeface="TT Commons" panose="02000506040000020004" pitchFamily="50" charset="0"/>
              <a:cs typeface="Arial"/>
            </a:endParaRPr>
          </a:p>
          <a:p>
            <a:pPr marL="265306" marR="119746" indent="-258135">
              <a:lnSpc>
                <a:spcPts val="1705"/>
              </a:lnSpc>
              <a:buChar char="•"/>
              <a:tabLst>
                <a:tab pos="264947" algn="l"/>
                <a:tab pos="265306" algn="l"/>
              </a:tabLst>
            </a:pPr>
            <a:r>
              <a:rPr sz="1600" dirty="0">
                <a:latin typeface="TT Commons" panose="02000506040000020004" pitchFamily="50" charset="0"/>
                <a:cs typeface="Arial"/>
              </a:rPr>
              <a:t>How to use: apply NUTRICREAM on face, neck and décolleté by gentle massage until completely absorbed.</a:t>
            </a:r>
          </a:p>
        </p:txBody>
      </p:sp>
      <p:sp>
        <p:nvSpPr>
          <p:cNvPr id="13" name="object 13"/>
          <p:cNvSpPr txBox="1">
            <a:spLocks noGrp="1"/>
          </p:cNvSpPr>
          <p:nvPr>
            <p:ph type="sldNum" sz="quarter" idx="7"/>
          </p:nvPr>
        </p:nvSpPr>
        <p:spPr>
          <a:xfrm>
            <a:off x="5542033" y="3660093"/>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15</a:t>
            </a:fld>
            <a:endParaRPr spc="6" dirty="0"/>
          </a:p>
        </p:txBody>
      </p:sp>
      <p:sp>
        <p:nvSpPr>
          <p:cNvPr id="8" name="object 8"/>
          <p:cNvSpPr txBox="1"/>
          <p:nvPr/>
        </p:nvSpPr>
        <p:spPr>
          <a:xfrm>
            <a:off x="2717799" y="4457575"/>
            <a:ext cx="6530543" cy="688777"/>
          </a:xfrm>
          <a:prstGeom prst="rect">
            <a:avLst/>
          </a:prstGeom>
        </p:spPr>
        <p:txBody>
          <a:bodyPr vert="horz" wrap="square" lIns="0" tIns="34416" rIns="0" bIns="0" rtlCol="0">
            <a:spAutoFit/>
          </a:bodyPr>
          <a:lstStyle/>
          <a:p>
            <a:pPr marL="265306" marR="2868" indent="-258135">
              <a:lnSpc>
                <a:spcPts val="1705"/>
              </a:lnSpc>
              <a:spcBef>
                <a:spcPts val="271"/>
              </a:spcBef>
              <a:buChar char="•"/>
              <a:tabLst>
                <a:tab pos="264947" algn="l"/>
                <a:tab pos="265306" algn="l"/>
              </a:tabLst>
            </a:pPr>
            <a:r>
              <a:rPr sz="1600" dirty="0">
                <a:latin typeface="TT Commons" panose="02000506040000020004" pitchFamily="50" charset="0"/>
                <a:cs typeface="Arial"/>
              </a:rPr>
              <a:t>Combine with other products: to complete the routine of the complete professional deep cleaning protocol and/or as a weekly home treatment.</a:t>
            </a:r>
          </a:p>
        </p:txBody>
      </p:sp>
      <p:sp>
        <p:nvSpPr>
          <p:cNvPr id="9" name="object 9"/>
          <p:cNvSpPr txBox="1"/>
          <p:nvPr/>
        </p:nvSpPr>
        <p:spPr>
          <a:xfrm>
            <a:off x="1089762" y="4776213"/>
            <a:ext cx="810577" cy="253461"/>
          </a:xfrm>
          <a:prstGeom prst="rect">
            <a:avLst/>
          </a:prstGeom>
        </p:spPr>
        <p:txBody>
          <a:bodyPr vert="horz" wrap="square" lIns="0" tIns="7170" rIns="0" bIns="0" rtlCol="0">
            <a:spAutoFit/>
          </a:bodyPr>
          <a:lstStyle/>
          <a:p>
            <a:pPr marL="7170">
              <a:spcBef>
                <a:spcPts val="56"/>
              </a:spcBef>
            </a:pPr>
            <a:r>
              <a:rPr sz="1600" spc="-3" dirty="0">
                <a:solidFill>
                  <a:srgbClr val="FFFFFF"/>
                </a:solidFill>
                <a:latin typeface="Bebas Neue Regular" panose="00000500000000000000" pitchFamily="50" charset="0"/>
                <a:cs typeface="Carlito"/>
              </a:rPr>
              <a:t>Nutricream</a:t>
            </a:r>
            <a:endParaRPr sz="1600" dirty="0">
              <a:latin typeface="Bebas Neue Regular" panose="00000500000000000000" pitchFamily="50" charset="0"/>
              <a:cs typeface="Carlito"/>
            </a:endParaRPr>
          </a:p>
        </p:txBody>
      </p:sp>
      <p:sp>
        <p:nvSpPr>
          <p:cNvPr id="15" name="Título 8"/>
          <p:cNvSpPr txBox="1">
            <a:spLocks/>
          </p:cNvSpPr>
          <p:nvPr/>
        </p:nvSpPr>
        <p:spPr>
          <a:xfrm>
            <a:off x="698500" y="445037"/>
            <a:ext cx="3125856"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PROFESSIONAL PRODUCTS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45060025"/>
              </p:ext>
            </p:extLst>
          </p:nvPr>
        </p:nvGraphicFramePr>
        <p:xfrm>
          <a:off x="584200" y="1028700"/>
          <a:ext cx="8305799" cy="3893307"/>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1943292">
                  <a:extLst>
                    <a:ext uri="{9D8B030D-6E8A-4147-A177-3AD203B41FA5}">
                      <a16:colId xmlns:a16="http://schemas.microsoft.com/office/drawing/2014/main" val="20001"/>
                    </a:ext>
                  </a:extLst>
                </a:gridCol>
                <a:gridCol w="2857308">
                  <a:extLst>
                    <a:ext uri="{9D8B030D-6E8A-4147-A177-3AD203B41FA5}">
                      <a16:colId xmlns:a16="http://schemas.microsoft.com/office/drawing/2014/main" val="20002"/>
                    </a:ext>
                  </a:extLst>
                </a:gridCol>
                <a:gridCol w="1295399">
                  <a:extLst>
                    <a:ext uri="{9D8B030D-6E8A-4147-A177-3AD203B41FA5}">
                      <a16:colId xmlns:a16="http://schemas.microsoft.com/office/drawing/2014/main" val="20003"/>
                    </a:ext>
                  </a:extLst>
                </a:gridCol>
              </a:tblGrid>
              <a:tr h="271674">
                <a:tc>
                  <a:txBody>
                    <a:bodyPr/>
                    <a:lstStyle/>
                    <a:p>
                      <a:pPr>
                        <a:lnSpc>
                          <a:spcPct val="100000"/>
                        </a:lnSpc>
                      </a:pPr>
                      <a:endParaRPr sz="1300">
                        <a:latin typeface="TT Commons" panose="02000506040000020004" pitchFamily="50"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35"/>
                        </a:spcBef>
                      </a:pPr>
                      <a:r>
                        <a:rPr sz="1300" spc="-35" dirty="0">
                          <a:latin typeface="TT Commons" panose="02000506040000020004" pitchFamily="50" charset="0"/>
                          <a:cs typeface="Carlito"/>
                        </a:rPr>
                        <a:t>PASSING</a:t>
                      </a:r>
                      <a:endParaRPr sz="1300">
                        <a:latin typeface="TT Commons" panose="02000506040000020004" pitchFamily="50" charset="0"/>
                        <a:cs typeface="Carlito"/>
                      </a:endParaRPr>
                    </a:p>
                  </a:txBody>
                  <a:tcPr marL="0" marR="0" marT="24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335"/>
                        </a:spcBef>
                      </a:pPr>
                      <a:r>
                        <a:rPr sz="1300" spc="-10" dirty="0">
                          <a:latin typeface="TT Commons" panose="02000506040000020004" pitchFamily="50" charset="0"/>
                          <a:cs typeface="Carlito"/>
                        </a:rPr>
                        <a:t>PRODUCT</a:t>
                      </a:r>
                      <a:endParaRPr sz="1300">
                        <a:latin typeface="TT Commons" panose="02000506040000020004" pitchFamily="50" charset="0"/>
                        <a:cs typeface="Carlito"/>
                      </a:endParaRPr>
                    </a:p>
                  </a:txBody>
                  <a:tcPr marL="0" marR="0" marT="24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335"/>
                        </a:spcBef>
                      </a:pPr>
                      <a:r>
                        <a:rPr sz="1300" dirty="0">
                          <a:latin typeface="TT Commons" panose="02000506040000020004" pitchFamily="50" charset="0"/>
                          <a:cs typeface="Carlito"/>
                        </a:rPr>
                        <a:t>TIME</a:t>
                      </a:r>
                      <a:endParaRPr sz="1300">
                        <a:latin typeface="TT Commons" panose="02000506040000020004" pitchFamily="50" charset="0"/>
                        <a:cs typeface="Carlito"/>
                      </a:endParaRPr>
                    </a:p>
                  </a:txBody>
                  <a:tcPr marL="0" marR="0" marT="24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88354">
                <a:tc rowSpan="4">
                  <a:txBody>
                    <a:bodyPr/>
                    <a:lstStyle/>
                    <a:p>
                      <a:pPr>
                        <a:lnSpc>
                          <a:spcPct val="100000"/>
                        </a:lnSpc>
                      </a:pPr>
                      <a:endParaRPr sz="1300" dirty="0" smtClean="0">
                        <a:latin typeface="TT Commons" panose="02000506040000020004" pitchFamily="50" charset="0"/>
                        <a:cs typeface="Times New Roman"/>
                      </a:endParaRPr>
                    </a:p>
                    <a:p>
                      <a:pPr>
                        <a:lnSpc>
                          <a:spcPct val="100000"/>
                        </a:lnSpc>
                      </a:pPr>
                      <a:endParaRPr sz="1300" dirty="0" smtClean="0">
                        <a:latin typeface="TT Commons" panose="02000506040000020004" pitchFamily="50" charset="0"/>
                        <a:cs typeface="Times New Roman"/>
                      </a:endParaRPr>
                    </a:p>
                    <a:p>
                      <a:pPr>
                        <a:lnSpc>
                          <a:spcPct val="100000"/>
                        </a:lnSpc>
                        <a:spcBef>
                          <a:spcPts val="15"/>
                        </a:spcBef>
                      </a:pPr>
                      <a:endParaRPr sz="1800" dirty="0" smtClean="0">
                        <a:latin typeface="TT Commons" panose="02000506040000020004" pitchFamily="50"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algn="ctr">
                        <a:lnSpc>
                          <a:spcPct val="100000"/>
                        </a:lnSpc>
                        <a:spcBef>
                          <a:spcPts val="430"/>
                        </a:spcBef>
                      </a:pPr>
                      <a:r>
                        <a:rPr sz="1300" dirty="0">
                          <a:latin typeface="TT Commons" panose="02000506040000020004" pitchFamily="50" charset="0"/>
                          <a:cs typeface="Carlito"/>
                        </a:rPr>
                        <a:t>Make-up removal of ey</a:t>
                      </a:r>
                      <a:r>
                        <a:rPr sz="1300" spc="-20" dirty="0">
                          <a:latin typeface="TT Commons" panose="02000506040000020004" pitchFamily="50" charset="0"/>
                          <a:cs typeface="Carlito"/>
                        </a:rPr>
                        <a:t> </a:t>
                      </a:r>
                      <a:r>
                        <a:rPr sz="1300" spc="5" dirty="0">
                          <a:latin typeface="TT Commons" panose="02000506040000020004" pitchFamily="50" charset="0"/>
                          <a:cs typeface="Carlito"/>
                        </a:rPr>
                        <a:t>es and</a:t>
                      </a:r>
                      <a:endParaRPr sz="1300">
                        <a:latin typeface="TT Commons" panose="02000506040000020004" pitchFamily="50" charset="0"/>
                        <a:cs typeface="Carlito"/>
                      </a:endParaRPr>
                    </a:p>
                    <a:p>
                      <a:pPr algn="ctr">
                        <a:lnSpc>
                          <a:spcPct val="100000"/>
                        </a:lnSpc>
                        <a:spcBef>
                          <a:spcPts val="15"/>
                        </a:spcBef>
                      </a:pPr>
                      <a:r>
                        <a:rPr sz="1300" dirty="0">
                          <a:latin typeface="TT Commons" panose="02000506040000020004" pitchFamily="50" charset="0"/>
                          <a:cs typeface="Carlito"/>
                        </a:rPr>
                        <a:t>lips</a:t>
                      </a:r>
                      <a:endParaRPr sz="1300">
                        <a:latin typeface="TT Commons" panose="02000506040000020004" pitchFamily="50" charset="0"/>
                        <a:cs typeface="Carlito"/>
                      </a:endParaRPr>
                    </a:p>
                  </a:txBody>
                  <a:tcPr marL="0" marR="0" marT="3083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marL="1270" algn="ctr">
                        <a:lnSpc>
                          <a:spcPct val="100000"/>
                        </a:lnSpc>
                        <a:spcBef>
                          <a:spcPts val="1850"/>
                        </a:spcBef>
                      </a:pPr>
                      <a:r>
                        <a:rPr sz="1300" spc="-45" dirty="0">
                          <a:latin typeface="TT Commons" panose="02000506040000020004" pitchFamily="50" charset="0"/>
                          <a:cs typeface="Carlito"/>
                        </a:rPr>
                        <a:t>Total </a:t>
                      </a:r>
                      <a:r>
                        <a:rPr sz="1300" spc="-15" dirty="0">
                          <a:latin typeface="TT Commons" panose="02000506040000020004" pitchFamily="50" charset="0"/>
                          <a:cs typeface="Carlito"/>
                        </a:rPr>
                        <a:t>make </a:t>
                      </a:r>
                      <a:r>
                        <a:rPr sz="1300" dirty="0">
                          <a:latin typeface="TT Commons" panose="02000506040000020004" pitchFamily="50" charset="0"/>
                          <a:cs typeface="Carlito"/>
                        </a:rPr>
                        <a:t>up</a:t>
                      </a:r>
                      <a:r>
                        <a:rPr sz="1300" spc="35" dirty="0">
                          <a:latin typeface="TT Commons" panose="02000506040000020004" pitchFamily="50" charset="0"/>
                          <a:cs typeface="Carlito"/>
                        </a:rPr>
                        <a:t> </a:t>
                      </a:r>
                      <a:r>
                        <a:rPr sz="1300" spc="-5" dirty="0">
                          <a:latin typeface="TT Commons" panose="02000506040000020004" pitchFamily="50" charset="0"/>
                          <a:cs typeface="Carlito"/>
                        </a:rPr>
                        <a:t>remover</a:t>
                      </a:r>
                      <a:endParaRPr sz="1300">
                        <a:latin typeface="TT Commons" panose="02000506040000020004" pitchFamily="50" charset="0"/>
                        <a:cs typeface="Carlito"/>
                      </a:endParaRPr>
                    </a:p>
                  </a:txBody>
                  <a:tcPr marL="0" marR="0" marT="13264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algn="ctr">
                        <a:lnSpc>
                          <a:spcPct val="100000"/>
                        </a:lnSpc>
                        <a:spcBef>
                          <a:spcPts val="1850"/>
                        </a:spcBef>
                      </a:pPr>
                      <a:r>
                        <a:rPr sz="1300" spc="5" dirty="0">
                          <a:latin typeface="TT Commons" panose="02000506040000020004" pitchFamily="50" charset="0"/>
                          <a:cs typeface="Carlito"/>
                        </a:rPr>
                        <a:t>5</a:t>
                      </a:r>
                      <a:r>
                        <a:rPr sz="1300" spc="-5" dirty="0">
                          <a:latin typeface="TT Commons" panose="02000506040000020004" pitchFamily="50" charset="0"/>
                          <a:cs typeface="Carlito"/>
                        </a:rPr>
                        <a:t> </a:t>
                      </a:r>
                      <a:r>
                        <a:rPr sz="1300" dirty="0">
                          <a:latin typeface="TT Commons" panose="02000506040000020004" pitchFamily="50" charset="0"/>
                          <a:cs typeface="Carlito"/>
                        </a:rPr>
                        <a:t>min</a:t>
                      </a:r>
                      <a:endParaRPr sz="1300">
                        <a:latin typeface="TT Commons" panose="02000506040000020004" pitchFamily="50" charset="0"/>
                        <a:cs typeface="Carlito"/>
                      </a:endParaRPr>
                    </a:p>
                  </a:txBody>
                  <a:tcPr marL="0" marR="0" marT="13264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extLst>
                  <a:ext uri="{0D108BD9-81ED-4DB2-BD59-A6C34878D82A}">
                    <a16:rowId xmlns:a16="http://schemas.microsoft.com/office/drawing/2014/main" val="10001"/>
                  </a:ext>
                </a:extLst>
              </a:tr>
              <a:tr h="271674">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algn="ctr">
                        <a:lnSpc>
                          <a:spcPct val="100000"/>
                        </a:lnSpc>
                        <a:spcBef>
                          <a:spcPts val="340"/>
                        </a:spcBef>
                      </a:pPr>
                      <a:r>
                        <a:rPr sz="1300" spc="-5" dirty="0">
                          <a:latin typeface="TT Commons" panose="02000506040000020004" pitchFamily="50" charset="0"/>
                          <a:cs typeface="Carlito"/>
                        </a:rPr>
                        <a:t>Cleanup</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marL="2540" algn="ctr">
                        <a:lnSpc>
                          <a:spcPct val="100000"/>
                        </a:lnSpc>
                        <a:spcBef>
                          <a:spcPts val="340"/>
                        </a:spcBef>
                      </a:pPr>
                      <a:r>
                        <a:rPr sz="1300" spc="-15" dirty="0">
                          <a:latin typeface="TT Commons" panose="02000506040000020004" pitchFamily="50" charset="0"/>
                          <a:cs typeface="Carlito"/>
                        </a:rPr>
                        <a:t>Make </a:t>
                      </a:r>
                      <a:r>
                        <a:rPr sz="1300" dirty="0">
                          <a:latin typeface="TT Commons" panose="02000506040000020004" pitchFamily="50" charset="0"/>
                          <a:cs typeface="Carlito"/>
                        </a:rPr>
                        <a:t>up </a:t>
                      </a:r>
                      <a:r>
                        <a:rPr sz="1300" spc="-10" dirty="0">
                          <a:latin typeface="TT Commons" panose="02000506040000020004" pitchFamily="50" charset="0"/>
                          <a:cs typeface="Carlito"/>
                        </a:rPr>
                        <a:t>remover</a:t>
                      </a:r>
                      <a:r>
                        <a:rPr sz="1300" spc="25" dirty="0">
                          <a:latin typeface="TT Commons" panose="02000506040000020004" pitchFamily="50" charset="0"/>
                          <a:cs typeface="Carlito"/>
                        </a:rPr>
                        <a:t> </a:t>
                      </a:r>
                      <a:r>
                        <a:rPr sz="1300" spc="-5" dirty="0">
                          <a:latin typeface="TT Commons" panose="02000506040000020004" pitchFamily="50" charset="0"/>
                          <a:cs typeface="Carlito"/>
                        </a:rPr>
                        <a:t>gel</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algn="ctr">
                        <a:lnSpc>
                          <a:spcPct val="100000"/>
                        </a:lnSpc>
                        <a:spcBef>
                          <a:spcPts val="340"/>
                        </a:spcBef>
                      </a:pPr>
                      <a:r>
                        <a:rPr sz="1300" spc="5" dirty="0">
                          <a:latin typeface="TT Commons" panose="02000506040000020004" pitchFamily="50" charset="0"/>
                          <a:cs typeface="Carlito"/>
                        </a:rPr>
                        <a:t>2</a:t>
                      </a:r>
                      <a:r>
                        <a:rPr sz="1300" spc="-5" dirty="0">
                          <a:latin typeface="TT Commons" panose="02000506040000020004" pitchFamily="50" charset="0"/>
                          <a:cs typeface="Carlito"/>
                        </a:rPr>
                        <a:t> </a:t>
                      </a:r>
                      <a:r>
                        <a:rPr sz="1300" dirty="0">
                          <a:latin typeface="TT Commons" panose="02000506040000020004" pitchFamily="50" charset="0"/>
                          <a:cs typeface="Carlito"/>
                        </a:rPr>
                        <a:t>min</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extLst>
                  <a:ext uri="{0D108BD9-81ED-4DB2-BD59-A6C34878D82A}">
                    <a16:rowId xmlns:a16="http://schemas.microsoft.com/office/drawing/2014/main" val="10002"/>
                  </a:ext>
                </a:extLst>
              </a:tr>
              <a:tr h="271674">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algn="ctr">
                        <a:lnSpc>
                          <a:spcPct val="100000"/>
                        </a:lnSpc>
                        <a:spcBef>
                          <a:spcPts val="340"/>
                        </a:spcBef>
                      </a:pPr>
                      <a:r>
                        <a:rPr sz="1300" spc="-20" dirty="0">
                          <a:latin typeface="TT Commons" panose="02000506040000020004" pitchFamily="50" charset="0"/>
                          <a:cs typeface="Carlito"/>
                        </a:rPr>
                        <a:t>Toning</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marL="2540" algn="ctr">
                        <a:lnSpc>
                          <a:spcPct val="100000"/>
                        </a:lnSpc>
                        <a:spcBef>
                          <a:spcPts val="340"/>
                        </a:spcBef>
                      </a:pPr>
                      <a:r>
                        <a:rPr sz="1300" spc="5" dirty="0">
                          <a:latin typeface="TT Commons" panose="02000506040000020004" pitchFamily="50" charset="0"/>
                          <a:cs typeface="Carlito"/>
                        </a:rPr>
                        <a:t>Aqua</a:t>
                      </a:r>
                      <a:r>
                        <a:rPr sz="1300" spc="-30" dirty="0">
                          <a:latin typeface="TT Commons" panose="02000506040000020004" pitchFamily="50" charset="0"/>
                          <a:cs typeface="Carlito"/>
                        </a:rPr>
                        <a:t> </a:t>
                      </a:r>
                      <a:r>
                        <a:rPr sz="1300" dirty="0">
                          <a:latin typeface="TT Commons" panose="02000506040000020004" pitchFamily="50" charset="0"/>
                          <a:cs typeface="Carlito"/>
                        </a:rPr>
                        <a:t>tonic</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algn="ctr">
                        <a:lnSpc>
                          <a:spcPct val="100000"/>
                        </a:lnSpc>
                        <a:spcBef>
                          <a:spcPts val="340"/>
                        </a:spcBef>
                      </a:pPr>
                      <a:r>
                        <a:rPr sz="1300" spc="5" dirty="0">
                          <a:latin typeface="TT Commons" panose="02000506040000020004" pitchFamily="50" charset="0"/>
                          <a:cs typeface="Carlito"/>
                        </a:rPr>
                        <a:t>1</a:t>
                      </a:r>
                      <a:r>
                        <a:rPr sz="1300" spc="-5" dirty="0">
                          <a:latin typeface="TT Commons" panose="02000506040000020004" pitchFamily="50" charset="0"/>
                          <a:cs typeface="Carlito"/>
                        </a:rPr>
                        <a:t> </a:t>
                      </a:r>
                      <a:r>
                        <a:rPr sz="1300" dirty="0">
                          <a:latin typeface="TT Commons" panose="02000506040000020004" pitchFamily="50" charset="0"/>
                          <a:cs typeface="Carlito"/>
                        </a:rPr>
                        <a:t>min</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extLst>
                  <a:ext uri="{0D108BD9-81ED-4DB2-BD59-A6C34878D82A}">
                    <a16:rowId xmlns:a16="http://schemas.microsoft.com/office/drawing/2014/main" val="10003"/>
                  </a:ext>
                </a:extLst>
              </a:tr>
              <a:tr h="636703">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algn="ctr">
                        <a:lnSpc>
                          <a:spcPct val="100000"/>
                        </a:lnSpc>
                        <a:spcBef>
                          <a:spcPts val="1850"/>
                        </a:spcBef>
                      </a:pPr>
                      <a:r>
                        <a:rPr sz="1300" spc="-5" dirty="0">
                          <a:latin typeface="TT Commons" panose="02000506040000020004" pitchFamily="50" charset="0"/>
                          <a:cs typeface="Carlito"/>
                        </a:rPr>
                        <a:t>Exfoliation</a:t>
                      </a:r>
                      <a:endParaRPr sz="1300">
                        <a:latin typeface="TT Commons" panose="02000506040000020004" pitchFamily="50" charset="0"/>
                        <a:cs typeface="Carlito"/>
                      </a:endParaRPr>
                    </a:p>
                  </a:txBody>
                  <a:tcPr marL="0" marR="0" marT="13264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marL="1683385" marR="206375" indent="-1470660" algn="l">
                        <a:lnSpc>
                          <a:spcPct val="100400"/>
                        </a:lnSpc>
                        <a:spcBef>
                          <a:spcPts val="420"/>
                        </a:spcBef>
                      </a:pPr>
                      <a:r>
                        <a:rPr sz="1300" spc="-5" dirty="0">
                          <a:latin typeface="TT Commons" panose="02000506040000020004" pitchFamily="50" charset="0"/>
                          <a:cs typeface="Carlito"/>
                        </a:rPr>
                        <a:t>Renewal therapy </a:t>
                      </a:r>
                      <a:r>
                        <a:rPr lang="es-ES" sz="1300" spc="-5" dirty="0" smtClean="0">
                          <a:latin typeface="TT Commons" panose="02000506040000020004" pitchFamily="50" charset="0"/>
                          <a:cs typeface="Carlito"/>
                        </a:rPr>
                        <a:t>or</a:t>
                      </a:r>
                      <a:r>
                        <a:rPr lang="es-ES" sz="1300" spc="-5" baseline="0" dirty="0" smtClean="0">
                          <a:latin typeface="TT Commons" panose="02000506040000020004" pitchFamily="50" charset="0"/>
                          <a:cs typeface="Carlito"/>
                        </a:rPr>
                        <a:t> </a:t>
                      </a:r>
                      <a:r>
                        <a:rPr sz="1300" spc="-10" dirty="0" smtClean="0">
                          <a:latin typeface="TT Commons" panose="02000506040000020004" pitchFamily="50" charset="0"/>
                          <a:cs typeface="Carlito"/>
                        </a:rPr>
                        <a:t>exfoliating</a:t>
                      </a:r>
                      <a:r>
                        <a:rPr sz="1300" dirty="0">
                          <a:latin typeface="TT Commons" panose="02000506040000020004" pitchFamily="50" charset="0"/>
                          <a:cs typeface="Carlito"/>
                        </a:rPr>
                        <a:t> scrub</a:t>
                      </a:r>
                    </a:p>
                  </a:txBody>
                  <a:tcPr marL="0" marR="0" marT="30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marL="1270" algn="ctr">
                        <a:lnSpc>
                          <a:spcPct val="100000"/>
                        </a:lnSpc>
                        <a:spcBef>
                          <a:spcPts val="1850"/>
                        </a:spcBef>
                      </a:pPr>
                      <a:r>
                        <a:rPr sz="1300" spc="5" dirty="0">
                          <a:latin typeface="TT Commons" panose="02000506040000020004" pitchFamily="50" charset="0"/>
                          <a:cs typeface="Carlito"/>
                        </a:rPr>
                        <a:t>12/5</a:t>
                      </a:r>
                      <a:r>
                        <a:rPr sz="1300" spc="-10" dirty="0">
                          <a:latin typeface="TT Commons" panose="02000506040000020004" pitchFamily="50" charset="0"/>
                          <a:cs typeface="Carlito"/>
                        </a:rPr>
                        <a:t> </a:t>
                      </a:r>
                      <a:r>
                        <a:rPr sz="1300" spc="5" dirty="0">
                          <a:latin typeface="TT Commons" panose="02000506040000020004" pitchFamily="50" charset="0"/>
                          <a:cs typeface="Carlito"/>
                        </a:rPr>
                        <a:t>min</a:t>
                      </a:r>
                      <a:endParaRPr sz="1300">
                        <a:latin typeface="TT Commons" panose="02000506040000020004" pitchFamily="50" charset="0"/>
                        <a:cs typeface="Carlito"/>
                      </a:endParaRPr>
                    </a:p>
                  </a:txBody>
                  <a:tcPr marL="0" marR="0" marT="13264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extLst>
                  <a:ext uri="{0D108BD9-81ED-4DB2-BD59-A6C34878D82A}">
                    <a16:rowId xmlns:a16="http://schemas.microsoft.com/office/drawing/2014/main" val="10004"/>
                  </a:ext>
                </a:extLst>
              </a:tr>
              <a:tr h="271674">
                <a:tc rowSpan="2">
                  <a:txBody>
                    <a:bodyPr/>
                    <a:lstStyle/>
                    <a:p>
                      <a:pPr marL="903605" marR="719455" lvl="0" indent="-178435">
                        <a:lnSpc>
                          <a:spcPct val="100400"/>
                        </a:lnSpc>
                        <a:spcBef>
                          <a:spcPts val="805"/>
                        </a:spcBef>
                      </a:pPr>
                      <a:endParaRPr sz="1300" dirty="0">
                        <a:latin typeface="TT Commons" panose="02000506040000020004" pitchFamily="50" charset="0"/>
                        <a:cs typeface="Carlito"/>
                      </a:endParaRPr>
                    </a:p>
                  </a:txBody>
                  <a:tcPr marL="0" marR="0" marT="577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CD6ED"/>
                    </a:solidFill>
                  </a:tcPr>
                </a:tc>
                <a:tc>
                  <a:txBody>
                    <a:bodyPr/>
                    <a:lstStyle/>
                    <a:p>
                      <a:pPr algn="ctr">
                        <a:lnSpc>
                          <a:spcPct val="100000"/>
                        </a:lnSpc>
                        <a:spcBef>
                          <a:spcPts val="340"/>
                        </a:spcBef>
                      </a:pPr>
                      <a:r>
                        <a:rPr sz="1300" spc="-5" dirty="0">
                          <a:latin typeface="TT Commons" panose="02000506040000020004" pitchFamily="50" charset="0"/>
                          <a:cs typeface="Carlito"/>
                        </a:rPr>
                        <a:t>Pre-extraction</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CD6ED"/>
                    </a:solidFill>
                  </a:tcPr>
                </a:tc>
                <a:tc>
                  <a:txBody>
                    <a:bodyPr/>
                    <a:lstStyle/>
                    <a:p>
                      <a:pPr marL="1270" algn="ctr">
                        <a:lnSpc>
                          <a:spcPct val="100000"/>
                        </a:lnSpc>
                        <a:spcBef>
                          <a:spcPts val="340"/>
                        </a:spcBef>
                      </a:pPr>
                      <a:r>
                        <a:rPr sz="1300" spc="-45" dirty="0">
                          <a:latin typeface="TT Commons" panose="02000506040000020004" pitchFamily="50" charset="0"/>
                          <a:cs typeface="Carlito"/>
                        </a:rPr>
                        <a:t>Total </a:t>
                      </a:r>
                      <a:r>
                        <a:rPr sz="1300" spc="-15" dirty="0">
                          <a:latin typeface="TT Commons" panose="02000506040000020004" pitchFamily="50" charset="0"/>
                          <a:cs typeface="Carlito"/>
                        </a:rPr>
                        <a:t>make </a:t>
                      </a:r>
                      <a:r>
                        <a:rPr sz="1300" dirty="0">
                          <a:latin typeface="TT Commons" panose="02000506040000020004" pitchFamily="50" charset="0"/>
                          <a:cs typeface="Carlito"/>
                        </a:rPr>
                        <a:t>up</a:t>
                      </a:r>
                      <a:r>
                        <a:rPr sz="1300" spc="35" dirty="0">
                          <a:latin typeface="TT Commons" panose="02000506040000020004" pitchFamily="50" charset="0"/>
                          <a:cs typeface="Carlito"/>
                        </a:rPr>
                        <a:t> </a:t>
                      </a:r>
                      <a:r>
                        <a:rPr sz="1300" spc="-5" dirty="0">
                          <a:latin typeface="TT Commons" panose="02000506040000020004" pitchFamily="50" charset="0"/>
                          <a:cs typeface="Carlito"/>
                        </a:rPr>
                        <a:t>remover</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CD6ED"/>
                    </a:solidFill>
                  </a:tcPr>
                </a:tc>
                <a:tc>
                  <a:txBody>
                    <a:bodyPr/>
                    <a:lstStyle/>
                    <a:p>
                      <a:pPr algn="ctr">
                        <a:lnSpc>
                          <a:spcPct val="100000"/>
                        </a:lnSpc>
                        <a:spcBef>
                          <a:spcPts val="340"/>
                        </a:spcBef>
                      </a:pPr>
                      <a:r>
                        <a:rPr sz="1300" spc="5" dirty="0">
                          <a:latin typeface="TT Commons" panose="02000506040000020004" pitchFamily="50" charset="0"/>
                          <a:cs typeface="Carlito"/>
                        </a:rPr>
                        <a:t>1</a:t>
                      </a:r>
                      <a:r>
                        <a:rPr sz="1300" spc="-5" dirty="0">
                          <a:latin typeface="TT Commons" panose="02000506040000020004" pitchFamily="50" charset="0"/>
                          <a:cs typeface="Carlito"/>
                        </a:rPr>
                        <a:t> </a:t>
                      </a:r>
                      <a:r>
                        <a:rPr sz="1300" dirty="0">
                          <a:latin typeface="TT Commons" panose="02000506040000020004" pitchFamily="50" charset="0"/>
                          <a:cs typeface="Carlito"/>
                        </a:rPr>
                        <a:t>min</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CD6ED"/>
                    </a:solidFill>
                  </a:tcPr>
                </a:tc>
                <a:extLst>
                  <a:ext uri="{0D108BD9-81ED-4DB2-BD59-A6C34878D82A}">
                    <a16:rowId xmlns:a16="http://schemas.microsoft.com/office/drawing/2014/main" val="10005"/>
                  </a:ext>
                </a:extLst>
              </a:tr>
              <a:tr h="594830">
                <a:tc vMerge="1">
                  <a:txBody>
                    <a:bodyPr/>
                    <a:lstStyle/>
                    <a:p>
                      <a:endParaRPr/>
                    </a:p>
                  </a:txBody>
                  <a:tcPr marL="0" marR="0" marT="1022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CD6ED"/>
                    </a:solidFill>
                  </a:tcPr>
                </a:tc>
                <a:tc>
                  <a:txBody>
                    <a:bodyPr/>
                    <a:lstStyle/>
                    <a:p>
                      <a:pPr algn="ctr">
                        <a:lnSpc>
                          <a:spcPct val="100000"/>
                        </a:lnSpc>
                        <a:spcBef>
                          <a:spcPts val="340"/>
                        </a:spcBef>
                      </a:pPr>
                      <a:r>
                        <a:rPr sz="1300" spc="-10" dirty="0">
                          <a:latin typeface="TT Commons" panose="02000506040000020004" pitchFamily="50" charset="0"/>
                          <a:cs typeface="Carlito"/>
                        </a:rPr>
                        <a:t>Post-extraction</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CD6ED"/>
                    </a:solidFill>
                  </a:tcPr>
                </a:tc>
                <a:tc>
                  <a:txBody>
                    <a:bodyPr/>
                    <a:lstStyle/>
                    <a:p>
                      <a:pPr marL="1905" algn="ctr">
                        <a:lnSpc>
                          <a:spcPct val="100000"/>
                        </a:lnSpc>
                        <a:spcBef>
                          <a:spcPts val="340"/>
                        </a:spcBef>
                      </a:pPr>
                      <a:r>
                        <a:rPr sz="1300" dirty="0">
                          <a:latin typeface="TT Commons" panose="02000506040000020004" pitchFamily="50" charset="0"/>
                          <a:cs typeface="Carlito"/>
                        </a:rPr>
                        <a:t>Soft</a:t>
                      </a:r>
                      <a:r>
                        <a:rPr sz="1300" spc="5" dirty="0">
                          <a:latin typeface="TT Commons" panose="02000506040000020004" pitchFamily="50" charset="0"/>
                          <a:cs typeface="Carlito"/>
                        </a:rPr>
                        <a:t> </a:t>
                      </a:r>
                      <a:r>
                        <a:rPr sz="1300" spc="-5" dirty="0">
                          <a:latin typeface="TT Commons" panose="02000506040000020004" pitchFamily="50" charset="0"/>
                          <a:cs typeface="Carlito"/>
                        </a:rPr>
                        <a:t>therapy</a:t>
                      </a:r>
                      <a:endParaRPr sz="1300" dirty="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CD6ED"/>
                    </a:solidFill>
                  </a:tcPr>
                </a:tc>
                <a:tc>
                  <a:txBody>
                    <a:bodyPr/>
                    <a:lstStyle/>
                    <a:p>
                      <a:pPr algn="ctr">
                        <a:lnSpc>
                          <a:spcPct val="100000"/>
                        </a:lnSpc>
                        <a:spcBef>
                          <a:spcPts val="340"/>
                        </a:spcBef>
                      </a:pPr>
                      <a:r>
                        <a:rPr sz="1300" dirty="0">
                          <a:latin typeface="TT Commons" panose="02000506040000020004" pitchFamily="50" charset="0"/>
                          <a:cs typeface="Carlito"/>
                        </a:rPr>
                        <a:t>2-3 min</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CD6ED"/>
                    </a:solidFill>
                  </a:tcPr>
                </a:tc>
                <a:extLst>
                  <a:ext uri="{0D108BD9-81ED-4DB2-BD59-A6C34878D82A}">
                    <a16:rowId xmlns:a16="http://schemas.microsoft.com/office/drawing/2014/main" val="10006"/>
                  </a:ext>
                </a:extLst>
              </a:tr>
              <a:tr h="271674">
                <a:tc rowSpan="4">
                  <a:txBody>
                    <a:bodyPr/>
                    <a:lstStyle/>
                    <a:p>
                      <a:pPr>
                        <a:lnSpc>
                          <a:spcPct val="100000"/>
                        </a:lnSpc>
                      </a:pPr>
                      <a:endParaRPr sz="1300" dirty="0" smtClean="0">
                        <a:latin typeface="TT Commons" panose="02000506040000020004" pitchFamily="50" charset="0"/>
                        <a:cs typeface="Times New Roman"/>
                      </a:endParaRPr>
                    </a:p>
                    <a:p>
                      <a:pPr>
                        <a:lnSpc>
                          <a:spcPct val="100000"/>
                        </a:lnSpc>
                        <a:spcBef>
                          <a:spcPts val="45"/>
                        </a:spcBef>
                      </a:pPr>
                      <a:endParaRPr sz="1600" dirty="0" smtClean="0">
                        <a:latin typeface="TT Commons" panose="02000506040000020004" pitchFamily="50" charset="0"/>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algn="ctr">
                        <a:lnSpc>
                          <a:spcPct val="100000"/>
                        </a:lnSpc>
                        <a:spcBef>
                          <a:spcPts val="340"/>
                        </a:spcBef>
                      </a:pPr>
                      <a:r>
                        <a:rPr sz="1300" spc="-25" dirty="0">
                          <a:latin typeface="TT Commons" panose="02000506040000020004" pitchFamily="50" charset="0"/>
                          <a:cs typeface="Carlito"/>
                        </a:rPr>
                        <a:t>Tone up</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marL="2540" algn="ctr">
                        <a:lnSpc>
                          <a:spcPct val="100000"/>
                        </a:lnSpc>
                        <a:spcBef>
                          <a:spcPts val="340"/>
                        </a:spcBef>
                      </a:pPr>
                      <a:r>
                        <a:rPr sz="1300" spc="5" dirty="0">
                          <a:latin typeface="TT Commons" panose="02000506040000020004" pitchFamily="50" charset="0"/>
                          <a:cs typeface="Carlito"/>
                        </a:rPr>
                        <a:t>Aqua</a:t>
                      </a:r>
                      <a:r>
                        <a:rPr sz="1300" spc="-30" dirty="0">
                          <a:latin typeface="TT Commons" panose="02000506040000020004" pitchFamily="50" charset="0"/>
                          <a:cs typeface="Carlito"/>
                        </a:rPr>
                        <a:t> </a:t>
                      </a:r>
                      <a:r>
                        <a:rPr sz="1300" dirty="0">
                          <a:latin typeface="TT Commons" panose="02000506040000020004" pitchFamily="50" charset="0"/>
                          <a:cs typeface="Carlito"/>
                        </a:rPr>
                        <a:t>tonic</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algn="ctr">
                        <a:lnSpc>
                          <a:spcPct val="100000"/>
                        </a:lnSpc>
                        <a:spcBef>
                          <a:spcPts val="340"/>
                        </a:spcBef>
                      </a:pPr>
                      <a:r>
                        <a:rPr sz="1300" spc="5" dirty="0">
                          <a:latin typeface="TT Commons" panose="02000506040000020004" pitchFamily="50" charset="0"/>
                          <a:cs typeface="Carlito"/>
                        </a:rPr>
                        <a:t>1</a:t>
                      </a:r>
                      <a:r>
                        <a:rPr sz="1300" spc="-5" dirty="0">
                          <a:latin typeface="TT Commons" panose="02000506040000020004" pitchFamily="50" charset="0"/>
                          <a:cs typeface="Carlito"/>
                        </a:rPr>
                        <a:t> </a:t>
                      </a:r>
                      <a:r>
                        <a:rPr sz="1300" dirty="0">
                          <a:latin typeface="TT Commons" panose="02000506040000020004" pitchFamily="50" charset="0"/>
                          <a:cs typeface="Carlito"/>
                        </a:rPr>
                        <a:t>min</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extLst>
                  <a:ext uri="{0D108BD9-81ED-4DB2-BD59-A6C34878D82A}">
                    <a16:rowId xmlns:a16="http://schemas.microsoft.com/office/drawing/2014/main" val="10007"/>
                  </a:ext>
                </a:extLst>
              </a:tr>
              <a:tr h="271674">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marL="1270" algn="ctr">
                        <a:lnSpc>
                          <a:spcPct val="100000"/>
                        </a:lnSpc>
                        <a:spcBef>
                          <a:spcPts val="340"/>
                        </a:spcBef>
                      </a:pPr>
                      <a:r>
                        <a:rPr sz="1300" dirty="0">
                          <a:latin typeface="TT Commons" panose="02000506040000020004" pitchFamily="50" charset="0"/>
                          <a:cs typeface="Carlito"/>
                        </a:rPr>
                        <a:t>Massage</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marL="3175" algn="ctr">
                        <a:lnSpc>
                          <a:spcPct val="100000"/>
                        </a:lnSpc>
                        <a:spcBef>
                          <a:spcPts val="340"/>
                        </a:spcBef>
                      </a:pPr>
                      <a:r>
                        <a:rPr sz="1300" dirty="0">
                          <a:latin typeface="TT Commons" panose="02000506040000020004" pitchFamily="50" charset="0"/>
                          <a:cs typeface="Carlito"/>
                        </a:rPr>
                        <a:t>Nutricream</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marL="635" algn="ctr">
                        <a:lnSpc>
                          <a:spcPct val="100000"/>
                        </a:lnSpc>
                        <a:spcBef>
                          <a:spcPts val="340"/>
                        </a:spcBef>
                      </a:pPr>
                      <a:r>
                        <a:rPr sz="1300" spc="5" dirty="0">
                          <a:latin typeface="TT Commons" panose="02000506040000020004" pitchFamily="50" charset="0"/>
                          <a:cs typeface="Carlito"/>
                        </a:rPr>
                        <a:t>10</a:t>
                      </a:r>
                      <a:r>
                        <a:rPr sz="1300" spc="-10" dirty="0">
                          <a:latin typeface="TT Commons" panose="02000506040000020004" pitchFamily="50" charset="0"/>
                          <a:cs typeface="Carlito"/>
                        </a:rPr>
                        <a:t> </a:t>
                      </a:r>
                      <a:r>
                        <a:rPr sz="1300" spc="5" dirty="0">
                          <a:latin typeface="TT Commons" panose="02000506040000020004" pitchFamily="50" charset="0"/>
                          <a:cs typeface="Carlito"/>
                        </a:rPr>
                        <a:t>min</a:t>
                      </a:r>
                      <a:endParaRPr sz="1300">
                        <a:latin typeface="TT Commons" panose="02000506040000020004" pitchFamily="50" charset="0"/>
                        <a:cs typeface="Carlito"/>
                      </a:endParaRPr>
                    </a:p>
                  </a:txBody>
                  <a:tcPr marL="0" marR="0" marT="243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extLst>
                  <a:ext uri="{0D108BD9-81ED-4DB2-BD59-A6C34878D82A}">
                    <a16:rowId xmlns:a16="http://schemas.microsoft.com/office/drawing/2014/main" val="10008"/>
                  </a:ext>
                </a:extLst>
              </a:tr>
              <a:tr h="271674">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algn="ctr">
                        <a:lnSpc>
                          <a:spcPct val="100000"/>
                        </a:lnSpc>
                        <a:spcBef>
                          <a:spcPts val="345"/>
                        </a:spcBef>
                      </a:pPr>
                      <a:r>
                        <a:rPr sz="1300" dirty="0">
                          <a:latin typeface="TT Commons" panose="02000506040000020004" pitchFamily="50" charset="0"/>
                          <a:cs typeface="Carlito"/>
                        </a:rPr>
                        <a:t>Occlusion</a:t>
                      </a:r>
                      <a:r>
                        <a:rPr sz="1300" spc="-15" dirty="0">
                          <a:latin typeface="TT Commons" panose="02000506040000020004" pitchFamily="50" charset="0"/>
                          <a:cs typeface="Carlito"/>
                        </a:rPr>
                        <a:t> </a:t>
                      </a:r>
                      <a:r>
                        <a:rPr sz="1300" spc="-5" dirty="0">
                          <a:latin typeface="TT Commons" panose="02000506040000020004" pitchFamily="50" charset="0"/>
                          <a:cs typeface="Carlito"/>
                        </a:rPr>
                        <a:t>penetration</a:t>
                      </a:r>
                      <a:endParaRPr sz="1300">
                        <a:latin typeface="TT Commons" panose="02000506040000020004" pitchFamily="50" charset="0"/>
                        <a:cs typeface="Carlito"/>
                      </a:endParaRPr>
                    </a:p>
                  </a:txBody>
                  <a:tcPr marL="0" marR="0" marT="2473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marL="635" algn="ctr">
                        <a:lnSpc>
                          <a:spcPct val="100000"/>
                        </a:lnSpc>
                        <a:spcBef>
                          <a:spcPts val="345"/>
                        </a:spcBef>
                      </a:pPr>
                      <a:r>
                        <a:rPr sz="1300" spc="-5" dirty="0">
                          <a:latin typeface="TT Commons" panose="02000506040000020004" pitchFamily="50" charset="0"/>
                          <a:cs typeface="Carlito"/>
                        </a:rPr>
                        <a:t>Green tea </a:t>
                      </a:r>
                      <a:r>
                        <a:rPr sz="1300" dirty="0">
                          <a:latin typeface="TT Commons" panose="02000506040000020004" pitchFamily="50" charset="0"/>
                          <a:cs typeface="Carlito"/>
                        </a:rPr>
                        <a:t>mask</a:t>
                      </a:r>
                      <a:endParaRPr sz="1300">
                        <a:latin typeface="TT Commons" panose="02000506040000020004" pitchFamily="50" charset="0"/>
                        <a:cs typeface="Carlito"/>
                      </a:endParaRPr>
                    </a:p>
                  </a:txBody>
                  <a:tcPr marL="0" marR="0" marT="2473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algn="ctr">
                        <a:lnSpc>
                          <a:spcPct val="100000"/>
                        </a:lnSpc>
                        <a:spcBef>
                          <a:spcPts val="345"/>
                        </a:spcBef>
                      </a:pPr>
                      <a:r>
                        <a:rPr sz="1300" spc="5" dirty="0">
                          <a:latin typeface="TT Commons" panose="02000506040000020004" pitchFamily="50" charset="0"/>
                          <a:cs typeface="Carlito"/>
                        </a:rPr>
                        <a:t>15-20</a:t>
                      </a:r>
                      <a:r>
                        <a:rPr sz="1300" dirty="0">
                          <a:latin typeface="TT Commons" panose="02000506040000020004" pitchFamily="50" charset="0"/>
                          <a:cs typeface="Carlito"/>
                        </a:rPr>
                        <a:t> min</a:t>
                      </a:r>
                      <a:endParaRPr sz="1300">
                        <a:latin typeface="TT Commons" panose="02000506040000020004" pitchFamily="50" charset="0"/>
                        <a:cs typeface="Carlito"/>
                      </a:endParaRPr>
                    </a:p>
                  </a:txBody>
                  <a:tcPr marL="0" marR="0" marT="2473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extLst>
                  <a:ext uri="{0D108BD9-81ED-4DB2-BD59-A6C34878D82A}">
                    <a16:rowId xmlns:a16="http://schemas.microsoft.com/office/drawing/2014/main" val="10009"/>
                  </a:ext>
                </a:extLst>
              </a:tr>
              <a:tr h="271702">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algn="ctr">
                        <a:lnSpc>
                          <a:spcPct val="100000"/>
                        </a:lnSpc>
                        <a:spcBef>
                          <a:spcPts val="345"/>
                        </a:spcBef>
                      </a:pPr>
                      <a:r>
                        <a:rPr sz="1300" spc="-5" dirty="0">
                          <a:latin typeface="TT Commons" panose="02000506040000020004" pitchFamily="50" charset="0"/>
                          <a:cs typeface="Carlito"/>
                        </a:rPr>
                        <a:t>Hydration</a:t>
                      </a:r>
                      <a:endParaRPr sz="1300">
                        <a:latin typeface="TT Commons" panose="02000506040000020004" pitchFamily="50" charset="0"/>
                        <a:cs typeface="Carlito"/>
                      </a:endParaRPr>
                    </a:p>
                  </a:txBody>
                  <a:tcPr marL="0" marR="0" marT="2473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marL="635" algn="ctr">
                        <a:lnSpc>
                          <a:spcPct val="100000"/>
                        </a:lnSpc>
                        <a:spcBef>
                          <a:spcPts val="345"/>
                        </a:spcBef>
                      </a:pPr>
                      <a:r>
                        <a:rPr sz="1300" spc="-5" dirty="0">
                          <a:latin typeface="TT Commons" panose="02000506040000020004" pitchFamily="50" charset="0"/>
                          <a:cs typeface="Carlito"/>
                        </a:rPr>
                        <a:t>Hidrocream</a:t>
                      </a:r>
                      <a:endParaRPr sz="1300">
                        <a:latin typeface="TT Commons" panose="02000506040000020004" pitchFamily="50" charset="0"/>
                        <a:cs typeface="Carlito"/>
                      </a:endParaRPr>
                    </a:p>
                  </a:txBody>
                  <a:tcPr marL="0" marR="0" marT="2473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tc>
                  <a:txBody>
                    <a:bodyPr/>
                    <a:lstStyle/>
                    <a:p>
                      <a:pPr algn="ctr">
                        <a:lnSpc>
                          <a:spcPct val="100000"/>
                        </a:lnSpc>
                        <a:spcBef>
                          <a:spcPts val="345"/>
                        </a:spcBef>
                      </a:pPr>
                      <a:r>
                        <a:rPr sz="1300" spc="5" dirty="0">
                          <a:latin typeface="TT Commons" panose="02000506040000020004" pitchFamily="50" charset="0"/>
                          <a:cs typeface="Carlito"/>
                        </a:rPr>
                        <a:t>2</a:t>
                      </a:r>
                      <a:r>
                        <a:rPr sz="1300" spc="-5" dirty="0">
                          <a:latin typeface="TT Commons" panose="02000506040000020004" pitchFamily="50" charset="0"/>
                          <a:cs typeface="Carlito"/>
                        </a:rPr>
                        <a:t> </a:t>
                      </a:r>
                      <a:r>
                        <a:rPr sz="1300" dirty="0">
                          <a:latin typeface="TT Commons" panose="02000506040000020004" pitchFamily="50" charset="0"/>
                          <a:cs typeface="Carlito"/>
                        </a:rPr>
                        <a:t>min</a:t>
                      </a:r>
                    </a:p>
                  </a:txBody>
                  <a:tcPr marL="0" marR="0" marT="2473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DC3E6"/>
                    </a:solidFill>
                  </a:tcPr>
                </a:tc>
                <a:extLst>
                  <a:ext uri="{0D108BD9-81ED-4DB2-BD59-A6C34878D82A}">
                    <a16:rowId xmlns:a16="http://schemas.microsoft.com/office/drawing/2014/main" val="10010"/>
                  </a:ext>
                </a:extLst>
              </a:tr>
            </a:tbl>
          </a:graphicData>
        </a:graphic>
      </p:graphicFrame>
      <p:sp>
        <p:nvSpPr>
          <p:cNvPr id="8" name="Título 8"/>
          <p:cNvSpPr txBox="1">
            <a:spLocks/>
          </p:cNvSpPr>
          <p:nvPr/>
        </p:nvSpPr>
        <p:spPr>
          <a:xfrm>
            <a:off x="698500" y="445037"/>
            <a:ext cx="3113032"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Professional </a:t>
            </a:r>
            <a:r>
              <a:rPr lang="es-ES" sz="2400" spc="300" dirty="0" err="1" smtClean="0">
                <a:latin typeface="Bebas Neue Regular" panose="00000500000000000000" pitchFamily="50" charset="0"/>
              </a:rPr>
              <a:t>protocol</a:t>
            </a:r>
            <a:endParaRPr lang="es-ES" sz="2400" spc="300" dirty="0">
              <a:latin typeface="Bebas Neue Regular" panose="00000500000000000000" pitchFamily="50" charset="0"/>
            </a:endParaRPr>
          </a:p>
        </p:txBody>
      </p:sp>
      <p:sp>
        <p:nvSpPr>
          <p:cNvPr id="9" name="CuadroTexto 8"/>
          <p:cNvSpPr txBox="1"/>
          <p:nvPr/>
        </p:nvSpPr>
        <p:spPr>
          <a:xfrm>
            <a:off x="812800" y="3162300"/>
            <a:ext cx="1752600" cy="584775"/>
          </a:xfrm>
          <a:prstGeom prst="rect">
            <a:avLst/>
          </a:prstGeom>
          <a:noFill/>
        </p:spPr>
        <p:txBody>
          <a:bodyPr wrap="square" rtlCol="0">
            <a:spAutoFit/>
          </a:bodyPr>
          <a:lstStyle/>
          <a:p>
            <a:pPr algn="ctr"/>
            <a:r>
              <a:rPr lang="es-ES" sz="1600" dirty="0" smtClean="0">
                <a:latin typeface="TT Commons" panose="02000506040000020004" pitchFamily="50" charset="0"/>
              </a:rPr>
              <a:t>COMEDONES EXTRACTION</a:t>
            </a:r>
            <a:endParaRPr lang="en-US" sz="1600" dirty="0">
              <a:latin typeface="TT Commons" panose="02000506040000020004" pitchFamily="50" charset="0"/>
            </a:endParaRPr>
          </a:p>
        </p:txBody>
      </p:sp>
      <p:sp>
        <p:nvSpPr>
          <p:cNvPr id="10" name="CuadroTexto 9"/>
          <p:cNvSpPr txBox="1"/>
          <p:nvPr/>
        </p:nvSpPr>
        <p:spPr>
          <a:xfrm>
            <a:off x="812800" y="1803113"/>
            <a:ext cx="1752600" cy="338554"/>
          </a:xfrm>
          <a:prstGeom prst="rect">
            <a:avLst/>
          </a:prstGeom>
          <a:noFill/>
        </p:spPr>
        <p:txBody>
          <a:bodyPr wrap="square" rtlCol="0">
            <a:spAutoFit/>
          </a:bodyPr>
          <a:lstStyle/>
          <a:p>
            <a:pPr algn="ctr"/>
            <a:r>
              <a:rPr lang="es-ES" sz="1600" dirty="0" smtClean="0">
                <a:latin typeface="TT Commons" panose="02000506040000020004" pitchFamily="50" charset="0"/>
              </a:rPr>
              <a:t>PREPARE</a:t>
            </a:r>
            <a:endParaRPr lang="en-US" sz="1600" dirty="0">
              <a:latin typeface="TT Commons" panose="02000506040000020004" pitchFamily="50" charset="0"/>
            </a:endParaRPr>
          </a:p>
        </p:txBody>
      </p:sp>
      <p:sp>
        <p:nvSpPr>
          <p:cNvPr id="11" name="CuadroTexto 10"/>
          <p:cNvSpPr txBox="1"/>
          <p:nvPr/>
        </p:nvSpPr>
        <p:spPr>
          <a:xfrm>
            <a:off x="812800" y="4050945"/>
            <a:ext cx="1752600" cy="338554"/>
          </a:xfrm>
          <a:prstGeom prst="rect">
            <a:avLst/>
          </a:prstGeom>
          <a:noFill/>
        </p:spPr>
        <p:txBody>
          <a:bodyPr wrap="square" rtlCol="0">
            <a:spAutoFit/>
          </a:bodyPr>
          <a:lstStyle/>
          <a:p>
            <a:pPr algn="ctr"/>
            <a:r>
              <a:rPr lang="es-ES" sz="1600" dirty="0" smtClean="0">
                <a:latin typeface="TT Commons" panose="02000506040000020004" pitchFamily="50" charset="0"/>
              </a:rPr>
              <a:t>TREATING</a:t>
            </a:r>
            <a:endParaRPr lang="en-US" sz="1600" dirty="0">
              <a:latin typeface="TT Commons" panose="02000506040000020004" pitchFamily="50"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496219" y="1165927"/>
            <a:ext cx="1687191" cy="841315"/>
          </a:xfrm>
          <a:prstGeom prst="rect">
            <a:avLst/>
          </a:prstGeom>
        </p:spPr>
        <p:txBody>
          <a:bodyPr vert="horz" wrap="square" lIns="0" tIns="7170" rIns="0" bIns="0" rtlCol="0">
            <a:spAutoFit/>
          </a:bodyPr>
          <a:lstStyle/>
          <a:p>
            <a:pPr marL="7170" marR="2868" indent="717" algn="ctr">
              <a:spcBef>
                <a:spcPts val="56"/>
              </a:spcBef>
            </a:pPr>
            <a:r>
              <a:rPr lang="en-US" sz="1355" spc="-3" dirty="0">
                <a:latin typeface="TT Commons" panose="02000506040000020004" pitchFamily="50" charset="0"/>
                <a:cs typeface="Carlito"/>
              </a:rPr>
              <a:t>Makeup removal oil,</a:t>
            </a:r>
            <a:r>
              <a:rPr lang="en-US" sz="1355" spc="-11" dirty="0">
                <a:latin typeface="TT Commons" panose="02000506040000020004" pitchFamily="50" charset="0"/>
                <a:cs typeface="Carlito"/>
              </a:rPr>
              <a:t> moisturizing</a:t>
            </a:r>
            <a:r>
              <a:rPr lang="en-US" sz="1355" dirty="0">
                <a:latin typeface="TT Commons" panose="02000506040000020004" pitchFamily="50" charset="0"/>
                <a:cs typeface="Carlito"/>
              </a:rPr>
              <a:t> and</a:t>
            </a:r>
            <a:r>
              <a:rPr lang="en-US" sz="1355" spc="-8" dirty="0">
                <a:latin typeface="TT Commons" panose="02000506040000020004" pitchFamily="50" charset="0"/>
                <a:cs typeface="Carlito"/>
              </a:rPr>
              <a:t> decongestant for</a:t>
            </a:r>
            <a:r>
              <a:rPr lang="en-US" sz="1355" spc="-11" dirty="0">
                <a:latin typeface="TT Commons" panose="02000506040000020004" pitchFamily="50" charset="0"/>
                <a:cs typeface="Carlito"/>
              </a:rPr>
              <a:t> face</a:t>
            </a:r>
            <a:r>
              <a:rPr lang="en-US" sz="1355" dirty="0">
                <a:latin typeface="TT Commons" panose="02000506040000020004" pitchFamily="50" charset="0"/>
                <a:cs typeface="Carlito"/>
              </a:rPr>
              <a:t> and</a:t>
            </a:r>
            <a:r>
              <a:rPr lang="en-US" sz="1355" spc="-17" dirty="0">
                <a:latin typeface="TT Commons" panose="02000506040000020004" pitchFamily="50" charset="0"/>
                <a:cs typeface="Carlito"/>
              </a:rPr>
              <a:t> </a:t>
            </a:r>
            <a:r>
              <a:rPr lang="en-US" sz="1355" spc="-3" dirty="0">
                <a:latin typeface="TT Commons" panose="02000506040000020004" pitchFamily="50" charset="0"/>
                <a:cs typeface="Carlito"/>
              </a:rPr>
              <a:t>neck</a:t>
            </a:r>
            <a:endParaRPr lang="en-US" sz="1355" dirty="0">
              <a:latin typeface="TT Commons" panose="02000506040000020004" pitchFamily="50" charset="0"/>
              <a:cs typeface="Carlito"/>
            </a:endParaRPr>
          </a:p>
        </p:txBody>
      </p:sp>
      <p:grpSp>
        <p:nvGrpSpPr>
          <p:cNvPr id="16" name="object 16"/>
          <p:cNvGrpSpPr/>
          <p:nvPr/>
        </p:nvGrpSpPr>
        <p:grpSpPr>
          <a:xfrm>
            <a:off x="498173" y="4708957"/>
            <a:ext cx="1732437" cy="425903"/>
            <a:chOff x="882388" y="7781543"/>
            <a:chExt cx="5262880" cy="754380"/>
          </a:xfrm>
        </p:grpSpPr>
        <p:sp>
          <p:nvSpPr>
            <p:cNvPr id="17" name="object 17"/>
            <p:cNvSpPr/>
            <p:nvPr/>
          </p:nvSpPr>
          <p:spPr>
            <a:xfrm>
              <a:off x="882388" y="7828670"/>
              <a:ext cx="5262387" cy="577738"/>
            </a:xfrm>
            <a:prstGeom prst="rect">
              <a:avLst/>
            </a:prstGeom>
            <a:blipFill>
              <a:blip r:embed="rId2" cstate="print"/>
              <a:stretch>
                <a:fillRect/>
              </a:stretch>
            </a:blipFill>
          </p:spPr>
          <p:txBody>
            <a:bodyPr wrap="square" lIns="0" tIns="0" rIns="0" bIns="0" rtlCol="0"/>
            <a:lstStyle/>
            <a:p>
              <a:endParaRPr sz="597"/>
            </a:p>
          </p:txBody>
        </p:sp>
        <p:sp>
          <p:nvSpPr>
            <p:cNvPr id="18" name="object 18"/>
            <p:cNvSpPr/>
            <p:nvPr/>
          </p:nvSpPr>
          <p:spPr>
            <a:xfrm>
              <a:off x="1798319" y="7781543"/>
              <a:ext cx="3433572" cy="754380"/>
            </a:xfrm>
            <a:prstGeom prst="rect">
              <a:avLst/>
            </a:prstGeom>
            <a:blipFill>
              <a:blip r:embed="rId3" cstate="print"/>
              <a:stretch>
                <a:fillRect/>
              </a:stretch>
            </a:blipFill>
          </p:spPr>
          <p:txBody>
            <a:bodyPr wrap="square" lIns="0" tIns="0" rIns="0" bIns="0" rtlCol="0"/>
            <a:lstStyle/>
            <a:p>
              <a:endParaRPr sz="597"/>
            </a:p>
          </p:txBody>
        </p:sp>
        <p:sp>
          <p:nvSpPr>
            <p:cNvPr id="19" name="object 19"/>
            <p:cNvSpPr/>
            <p:nvPr/>
          </p:nvSpPr>
          <p:spPr>
            <a:xfrm>
              <a:off x="932688" y="7859267"/>
              <a:ext cx="5166360" cy="473964"/>
            </a:xfrm>
            <a:prstGeom prst="rect">
              <a:avLst/>
            </a:prstGeom>
            <a:blipFill>
              <a:blip r:embed="rId4" cstate="print"/>
              <a:stretch>
                <a:fillRect/>
              </a:stretch>
            </a:blipFill>
          </p:spPr>
          <p:txBody>
            <a:bodyPr wrap="square" lIns="0" tIns="0" rIns="0" bIns="0" rtlCol="0"/>
            <a:lstStyle/>
            <a:p>
              <a:endParaRPr sz="597"/>
            </a:p>
          </p:txBody>
        </p:sp>
      </p:grpSp>
      <p:sp>
        <p:nvSpPr>
          <p:cNvPr id="20" name="object 20"/>
          <p:cNvSpPr txBox="1"/>
          <p:nvPr/>
        </p:nvSpPr>
        <p:spPr>
          <a:xfrm>
            <a:off x="548510" y="4753528"/>
            <a:ext cx="1682100" cy="253461"/>
          </a:xfrm>
          <a:prstGeom prst="rect">
            <a:avLst/>
          </a:prstGeom>
        </p:spPr>
        <p:txBody>
          <a:bodyPr vert="horz" wrap="square" lIns="0" tIns="7170" rIns="0" bIns="0" rtlCol="0">
            <a:spAutoFit/>
          </a:bodyPr>
          <a:lstStyle/>
          <a:p>
            <a:pPr marL="7170">
              <a:spcBef>
                <a:spcPts val="56"/>
              </a:spcBef>
            </a:pPr>
            <a:r>
              <a:rPr sz="1600" spc="-31" dirty="0">
                <a:solidFill>
                  <a:srgbClr val="FFFFFF"/>
                </a:solidFill>
                <a:latin typeface="Bebas Neue Regular" panose="00000500000000000000" pitchFamily="50" charset="0"/>
                <a:cs typeface="Carlito"/>
              </a:rPr>
              <a:t>Total </a:t>
            </a:r>
            <a:r>
              <a:rPr sz="1600" spc="-11" dirty="0">
                <a:solidFill>
                  <a:srgbClr val="FFFFFF"/>
                </a:solidFill>
                <a:latin typeface="Bebas Neue Regular" panose="00000500000000000000" pitchFamily="50" charset="0"/>
                <a:cs typeface="Carlito"/>
              </a:rPr>
              <a:t>Make </a:t>
            </a:r>
            <a:r>
              <a:rPr sz="1600" dirty="0">
                <a:solidFill>
                  <a:srgbClr val="FFFFFF"/>
                </a:solidFill>
                <a:latin typeface="Bebas Neue Regular" panose="00000500000000000000" pitchFamily="50" charset="0"/>
                <a:cs typeface="Carlito"/>
              </a:rPr>
              <a:t>Up</a:t>
            </a:r>
            <a:r>
              <a:rPr sz="1600" spc="6" dirty="0">
                <a:solidFill>
                  <a:srgbClr val="FFFFFF"/>
                </a:solidFill>
                <a:latin typeface="Bebas Neue Regular" panose="00000500000000000000" pitchFamily="50" charset="0"/>
                <a:cs typeface="Carlito"/>
              </a:rPr>
              <a:t> </a:t>
            </a:r>
            <a:r>
              <a:rPr sz="1600" spc="-8" dirty="0">
                <a:solidFill>
                  <a:srgbClr val="FFFFFF"/>
                </a:solidFill>
                <a:latin typeface="Bebas Neue Regular" panose="00000500000000000000" pitchFamily="50" charset="0"/>
                <a:cs typeface="Carlito"/>
              </a:rPr>
              <a:t>Remover</a:t>
            </a:r>
            <a:endParaRPr sz="1600" dirty="0">
              <a:latin typeface="Bebas Neue Regular" panose="00000500000000000000" pitchFamily="50" charset="0"/>
              <a:cs typeface="Carlito"/>
            </a:endParaRPr>
          </a:p>
        </p:txBody>
      </p:sp>
      <p:sp>
        <p:nvSpPr>
          <p:cNvPr id="23" name="object 23"/>
          <p:cNvSpPr txBox="1"/>
          <p:nvPr/>
        </p:nvSpPr>
        <p:spPr>
          <a:xfrm>
            <a:off x="1046648" y="4420686"/>
            <a:ext cx="1081965" cy="241758"/>
          </a:xfrm>
          <a:prstGeom prst="rect">
            <a:avLst/>
          </a:prstGeom>
        </p:spPr>
        <p:txBody>
          <a:bodyPr vert="horz" wrap="square" lIns="0" tIns="84607" rIns="0" bIns="0" rtlCol="0">
            <a:spAutoFit/>
          </a:bodyPr>
          <a:lstStyle/>
          <a:p>
            <a:pPr marL="7170">
              <a:spcBef>
                <a:spcPts val="610"/>
              </a:spcBef>
            </a:pPr>
            <a:r>
              <a:rPr sz="1016" spc="-51" dirty="0" smtClean="0">
                <a:solidFill>
                  <a:srgbClr val="093E68"/>
                </a:solidFill>
                <a:latin typeface="TT Commons" panose="02000506040000020004" pitchFamily="50" charset="0"/>
                <a:cs typeface="Arial"/>
              </a:rPr>
              <a:t>Volume: </a:t>
            </a:r>
            <a:r>
              <a:rPr sz="1016" spc="-51" dirty="0">
                <a:solidFill>
                  <a:srgbClr val="093E68"/>
                </a:solidFill>
                <a:latin typeface="TT Commons" panose="02000506040000020004" pitchFamily="50" charset="0"/>
                <a:cs typeface="Arial"/>
              </a:rPr>
              <a:t>115</a:t>
            </a:r>
            <a:r>
              <a:rPr sz="1016" spc="-62" dirty="0">
                <a:solidFill>
                  <a:srgbClr val="093E68"/>
                </a:solidFill>
                <a:latin typeface="TT Commons" panose="02000506040000020004" pitchFamily="50" charset="0"/>
                <a:cs typeface="Arial"/>
              </a:rPr>
              <a:t> </a:t>
            </a:r>
            <a:r>
              <a:rPr sz="1016" spc="-23" dirty="0">
                <a:solidFill>
                  <a:srgbClr val="093E68"/>
                </a:solidFill>
                <a:latin typeface="TT Commons" panose="02000506040000020004" pitchFamily="50" charset="0"/>
                <a:cs typeface="Arial"/>
              </a:rPr>
              <a:t>ml</a:t>
            </a:r>
            <a:endParaRPr sz="1016" dirty="0">
              <a:latin typeface="TT Commons" panose="02000506040000020004" pitchFamily="50" charset="0"/>
              <a:cs typeface="Arial"/>
            </a:endParaRPr>
          </a:p>
        </p:txBody>
      </p:sp>
      <p:sp>
        <p:nvSpPr>
          <p:cNvPr id="32" name="Título 8"/>
          <p:cNvSpPr txBox="1">
            <a:spLocks/>
          </p:cNvSpPr>
          <p:nvPr/>
        </p:nvSpPr>
        <p:spPr>
          <a:xfrm>
            <a:off x="698500" y="445037"/>
            <a:ext cx="2756973"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DAILY CARE PRODUCTS</a:t>
            </a:r>
          </a:p>
        </p:txBody>
      </p:sp>
      <p:grpSp>
        <p:nvGrpSpPr>
          <p:cNvPr id="2" name="Grupo 1"/>
          <p:cNvGrpSpPr/>
          <p:nvPr/>
        </p:nvGrpSpPr>
        <p:grpSpPr>
          <a:xfrm>
            <a:off x="2371845" y="1165927"/>
            <a:ext cx="1782763" cy="3856219"/>
            <a:chOff x="3437807" y="1165927"/>
            <a:chExt cx="1782763" cy="3856219"/>
          </a:xfrm>
        </p:grpSpPr>
        <p:sp>
          <p:nvSpPr>
            <p:cNvPr id="7" name="object 7"/>
            <p:cNvSpPr/>
            <p:nvPr/>
          </p:nvSpPr>
          <p:spPr>
            <a:xfrm>
              <a:off x="3610277" y="4737351"/>
              <a:ext cx="1545923" cy="284795"/>
            </a:xfrm>
            <a:prstGeom prst="rect">
              <a:avLst/>
            </a:prstGeom>
            <a:blipFill>
              <a:blip r:embed="rId5" cstate="print"/>
              <a:stretch>
                <a:fillRect/>
              </a:stretch>
            </a:blipFill>
          </p:spPr>
          <p:txBody>
            <a:bodyPr wrap="square" lIns="0" tIns="0" rIns="0" bIns="0" rtlCol="0"/>
            <a:lstStyle/>
            <a:p>
              <a:endParaRPr sz="597"/>
            </a:p>
          </p:txBody>
        </p:sp>
        <p:sp>
          <p:nvSpPr>
            <p:cNvPr id="9" name="object 9"/>
            <p:cNvSpPr txBox="1"/>
            <p:nvPr/>
          </p:nvSpPr>
          <p:spPr>
            <a:xfrm>
              <a:off x="3437807" y="1165927"/>
              <a:ext cx="1604366" cy="632796"/>
            </a:xfrm>
            <a:prstGeom prst="rect">
              <a:avLst/>
            </a:prstGeom>
          </p:spPr>
          <p:txBody>
            <a:bodyPr vert="horz" wrap="square" lIns="0" tIns="7170" rIns="0" bIns="0" rtlCol="0">
              <a:spAutoFit/>
            </a:bodyPr>
            <a:lstStyle/>
            <a:p>
              <a:pPr marR="2868" algn="ctr"/>
              <a:r>
                <a:rPr lang="en-US" sz="1355" dirty="0">
                  <a:latin typeface="TT Commons" panose="02000506040000020004" pitchFamily="50" charset="0"/>
                  <a:cs typeface="Carlito"/>
                </a:rPr>
                <a:t>Cleansing and moisturizing gel</a:t>
              </a:r>
              <a:r>
                <a:rPr lang="en-US" sz="1355" spc="-11" dirty="0">
                  <a:latin typeface="TT Commons" panose="02000506040000020004" pitchFamily="50" charset="0"/>
                  <a:cs typeface="Carlito"/>
                </a:rPr>
                <a:t> with</a:t>
              </a:r>
              <a:r>
                <a:rPr lang="en-US" sz="1355" spc="-54" dirty="0">
                  <a:latin typeface="TT Commons" panose="02000506040000020004" pitchFamily="50" charset="0"/>
                  <a:cs typeface="Carlito"/>
                </a:rPr>
                <a:t> </a:t>
              </a:r>
              <a:r>
                <a:rPr lang="en-US" sz="1355" spc="-6" dirty="0">
                  <a:latin typeface="TT Commons" panose="02000506040000020004" pitchFamily="50" charset="0"/>
                  <a:cs typeface="Carlito"/>
                </a:rPr>
                <a:t>anti-pollution effect</a:t>
              </a:r>
              <a:r>
                <a:rPr lang="en-US" sz="1355" spc="-8" dirty="0">
                  <a:latin typeface="TT Commons" panose="02000506040000020004" pitchFamily="50" charset="0"/>
                  <a:cs typeface="Carlito"/>
                </a:rPr>
                <a:t> </a:t>
              </a:r>
              <a:endParaRPr lang="en-US" sz="1355" dirty="0">
                <a:latin typeface="TT Commons" panose="02000506040000020004" pitchFamily="50" charset="0"/>
                <a:cs typeface="Carlito"/>
              </a:endParaRPr>
            </a:p>
          </p:txBody>
        </p:sp>
        <p:sp>
          <p:nvSpPr>
            <p:cNvPr id="21" name="object 21"/>
            <p:cNvSpPr txBox="1"/>
            <p:nvPr/>
          </p:nvSpPr>
          <p:spPr>
            <a:xfrm>
              <a:off x="3703740" y="4748536"/>
              <a:ext cx="1516830" cy="253461"/>
            </a:xfrm>
            <a:prstGeom prst="rect">
              <a:avLst/>
            </a:prstGeom>
          </p:spPr>
          <p:txBody>
            <a:bodyPr vert="horz" wrap="square" lIns="0" tIns="7170" rIns="0" bIns="0" rtlCol="0">
              <a:spAutoFit/>
            </a:bodyPr>
            <a:lstStyle/>
            <a:p>
              <a:pPr marL="7170">
                <a:spcBef>
                  <a:spcPts val="56"/>
                </a:spcBef>
              </a:pPr>
              <a:r>
                <a:rPr sz="1600" spc="-11" dirty="0">
                  <a:solidFill>
                    <a:srgbClr val="FFFFFF"/>
                  </a:solidFill>
                  <a:latin typeface="Bebas Neue Regular" panose="00000500000000000000" pitchFamily="50" charset="0"/>
                  <a:cs typeface="Carlito"/>
                </a:rPr>
                <a:t>Make </a:t>
              </a:r>
              <a:r>
                <a:rPr sz="1600" dirty="0">
                  <a:solidFill>
                    <a:srgbClr val="FFFFFF"/>
                  </a:solidFill>
                  <a:latin typeface="Bebas Neue Regular" panose="00000500000000000000" pitchFamily="50" charset="0"/>
                  <a:cs typeface="Carlito"/>
                </a:rPr>
                <a:t>Up </a:t>
              </a:r>
              <a:r>
                <a:rPr sz="1600" spc="-8" dirty="0">
                  <a:solidFill>
                    <a:srgbClr val="FFFFFF"/>
                  </a:solidFill>
                  <a:latin typeface="Bebas Neue Regular" panose="00000500000000000000" pitchFamily="50" charset="0"/>
                  <a:cs typeface="Carlito"/>
                </a:rPr>
                <a:t>remover</a:t>
              </a:r>
              <a:r>
                <a:rPr sz="1600" spc="-31"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gel</a:t>
              </a:r>
              <a:endParaRPr sz="1600" dirty="0">
                <a:latin typeface="Bebas Neue Regular" panose="00000500000000000000" pitchFamily="50" charset="0"/>
                <a:cs typeface="Carlito"/>
              </a:endParaRPr>
            </a:p>
          </p:txBody>
        </p:sp>
        <p:sp>
          <p:nvSpPr>
            <p:cNvPr id="24" name="object 24"/>
            <p:cNvSpPr txBox="1"/>
            <p:nvPr/>
          </p:nvSpPr>
          <p:spPr>
            <a:xfrm>
              <a:off x="3960208" y="4415441"/>
              <a:ext cx="1081965" cy="241758"/>
            </a:xfrm>
            <a:prstGeom prst="rect">
              <a:avLst/>
            </a:prstGeom>
          </p:spPr>
          <p:txBody>
            <a:bodyPr vert="horz" wrap="square" lIns="0" tIns="84607" rIns="0" bIns="0" rtlCol="0">
              <a:spAutoFit/>
            </a:bodyPr>
            <a:lstStyle/>
            <a:p>
              <a:pPr marL="7170">
                <a:spcBef>
                  <a:spcPts val="610"/>
                </a:spcBef>
              </a:pPr>
              <a:r>
                <a:rPr sz="1016" spc="-51" dirty="0" smtClean="0">
                  <a:solidFill>
                    <a:srgbClr val="093E68"/>
                  </a:solidFill>
                  <a:latin typeface="TT Commons" panose="02000506040000020004" pitchFamily="50" charset="0"/>
                  <a:cs typeface="Arial"/>
                </a:rPr>
                <a:t>Volume: </a:t>
              </a:r>
              <a:r>
                <a:rPr sz="1016" spc="-51" dirty="0">
                  <a:solidFill>
                    <a:srgbClr val="093E68"/>
                  </a:solidFill>
                  <a:latin typeface="TT Commons" panose="02000506040000020004" pitchFamily="50" charset="0"/>
                  <a:cs typeface="Arial"/>
                </a:rPr>
                <a:t>115</a:t>
              </a:r>
              <a:r>
                <a:rPr sz="1016" spc="-62" dirty="0">
                  <a:solidFill>
                    <a:srgbClr val="093E68"/>
                  </a:solidFill>
                  <a:latin typeface="TT Commons" panose="02000506040000020004" pitchFamily="50" charset="0"/>
                  <a:cs typeface="Arial"/>
                </a:rPr>
                <a:t> </a:t>
              </a:r>
              <a:r>
                <a:rPr sz="1016" spc="-23" dirty="0">
                  <a:solidFill>
                    <a:srgbClr val="093E68"/>
                  </a:solidFill>
                  <a:latin typeface="TT Commons" panose="02000506040000020004" pitchFamily="50" charset="0"/>
                  <a:cs typeface="Arial"/>
                </a:rPr>
                <a:t>ml</a:t>
              </a:r>
              <a:endParaRPr sz="1016" dirty="0">
                <a:latin typeface="TT Commons" panose="02000506040000020004" pitchFamily="50" charset="0"/>
                <a:cs typeface="Arial"/>
              </a:endParaRPr>
            </a:p>
          </p:txBody>
        </p:sp>
        <p:pic>
          <p:nvPicPr>
            <p:cNvPr id="27" name="Imagen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1088" y="1708686"/>
              <a:ext cx="765274" cy="2827634"/>
            </a:xfrm>
            <a:prstGeom prst="rect">
              <a:avLst/>
            </a:prstGeom>
          </p:spPr>
        </p:pic>
      </p:grpSp>
      <p:sp>
        <p:nvSpPr>
          <p:cNvPr id="10" name="object 10"/>
          <p:cNvSpPr txBox="1"/>
          <p:nvPr/>
        </p:nvSpPr>
        <p:spPr>
          <a:xfrm>
            <a:off x="4347817" y="1183150"/>
            <a:ext cx="1398933" cy="632796"/>
          </a:xfrm>
          <a:prstGeom prst="rect">
            <a:avLst/>
          </a:prstGeom>
        </p:spPr>
        <p:txBody>
          <a:bodyPr vert="horz" wrap="square" lIns="0" tIns="7170" rIns="0" bIns="0" rtlCol="0">
            <a:spAutoFit/>
          </a:bodyPr>
          <a:lstStyle/>
          <a:p>
            <a:pPr algn="ctr">
              <a:spcBef>
                <a:spcPts val="56"/>
              </a:spcBef>
            </a:pPr>
            <a:r>
              <a:rPr lang="en-US" sz="1355" spc="-25" dirty="0">
                <a:latin typeface="TT Commons" panose="02000506040000020004" pitchFamily="50" charset="0"/>
                <a:cs typeface="Carlito"/>
              </a:rPr>
              <a:t>Hy</a:t>
            </a:r>
            <a:r>
              <a:rPr lang="en-US" sz="1355" spc="-6" dirty="0">
                <a:latin typeface="TT Commons" panose="02000506040000020004" pitchFamily="50" charset="0"/>
                <a:cs typeface="Carlito"/>
              </a:rPr>
              <a:t>dro-soothing tonic</a:t>
            </a:r>
            <a:r>
              <a:rPr lang="en-US" sz="1355" spc="-25" dirty="0">
                <a:latin typeface="TT Commons" panose="02000506040000020004" pitchFamily="50" charset="0"/>
                <a:cs typeface="Carlito"/>
              </a:rPr>
              <a:t> </a:t>
            </a:r>
            <a:r>
              <a:rPr lang="en-US" sz="1355" dirty="0">
                <a:latin typeface="TT Commons" panose="02000506040000020004" pitchFamily="50" charset="0"/>
                <a:cs typeface="Carlito"/>
              </a:rPr>
              <a:t>and</a:t>
            </a:r>
          </a:p>
          <a:p>
            <a:pPr algn="ctr">
              <a:spcBef>
                <a:spcPts val="3"/>
              </a:spcBef>
            </a:pPr>
            <a:r>
              <a:rPr lang="en-US" sz="1355" spc="-8" dirty="0">
                <a:latin typeface="TT Commons" panose="02000506040000020004" pitchFamily="50" charset="0"/>
                <a:cs typeface="Carlito"/>
              </a:rPr>
              <a:t>decongestant</a:t>
            </a:r>
            <a:endParaRPr lang="en-US" sz="1355" dirty="0">
              <a:latin typeface="TT Commons" panose="02000506040000020004" pitchFamily="50" charset="0"/>
              <a:cs typeface="Carlito"/>
            </a:endParaRPr>
          </a:p>
        </p:txBody>
      </p:sp>
      <p:grpSp>
        <p:nvGrpSpPr>
          <p:cNvPr id="11" name="object 11"/>
          <p:cNvGrpSpPr/>
          <p:nvPr/>
        </p:nvGrpSpPr>
        <p:grpSpPr>
          <a:xfrm>
            <a:off x="4451113" y="4689463"/>
            <a:ext cx="1295383" cy="425903"/>
            <a:chOff x="11832335" y="7781543"/>
            <a:chExt cx="5318760" cy="754380"/>
          </a:xfrm>
        </p:grpSpPr>
        <p:sp>
          <p:nvSpPr>
            <p:cNvPr id="12" name="object 12"/>
            <p:cNvSpPr/>
            <p:nvPr/>
          </p:nvSpPr>
          <p:spPr>
            <a:xfrm>
              <a:off x="11832335" y="7812023"/>
              <a:ext cx="5318760" cy="601954"/>
            </a:xfrm>
            <a:prstGeom prst="rect">
              <a:avLst/>
            </a:prstGeom>
            <a:blipFill>
              <a:blip r:embed="rId7" cstate="print"/>
              <a:stretch>
                <a:fillRect/>
              </a:stretch>
            </a:blipFill>
          </p:spPr>
          <p:txBody>
            <a:bodyPr wrap="square" lIns="0" tIns="0" rIns="0" bIns="0" rtlCol="0"/>
            <a:lstStyle/>
            <a:p>
              <a:endParaRPr sz="597"/>
            </a:p>
          </p:txBody>
        </p:sp>
        <p:sp>
          <p:nvSpPr>
            <p:cNvPr id="13" name="object 13"/>
            <p:cNvSpPr/>
            <p:nvPr/>
          </p:nvSpPr>
          <p:spPr>
            <a:xfrm>
              <a:off x="13586459" y="7781543"/>
              <a:ext cx="1810511" cy="754380"/>
            </a:xfrm>
            <a:prstGeom prst="rect">
              <a:avLst/>
            </a:prstGeom>
            <a:blipFill>
              <a:blip r:embed="rId8" cstate="print"/>
              <a:stretch>
                <a:fillRect/>
              </a:stretch>
            </a:blipFill>
          </p:spPr>
          <p:txBody>
            <a:bodyPr wrap="square" lIns="0" tIns="0" rIns="0" bIns="0" rtlCol="0"/>
            <a:lstStyle/>
            <a:p>
              <a:endParaRPr sz="597"/>
            </a:p>
          </p:txBody>
        </p:sp>
        <p:sp>
          <p:nvSpPr>
            <p:cNvPr id="14" name="object 14"/>
            <p:cNvSpPr/>
            <p:nvPr/>
          </p:nvSpPr>
          <p:spPr>
            <a:xfrm>
              <a:off x="11891771" y="7851647"/>
              <a:ext cx="5204460" cy="489203"/>
            </a:xfrm>
            <a:prstGeom prst="rect">
              <a:avLst/>
            </a:prstGeom>
            <a:blipFill>
              <a:blip r:embed="rId9" cstate="print"/>
              <a:stretch>
                <a:fillRect/>
              </a:stretch>
            </a:blipFill>
          </p:spPr>
          <p:txBody>
            <a:bodyPr wrap="square" lIns="0" tIns="0" rIns="0" bIns="0" rtlCol="0"/>
            <a:lstStyle/>
            <a:p>
              <a:endParaRPr sz="597"/>
            </a:p>
          </p:txBody>
        </p:sp>
      </p:grpSp>
      <p:sp>
        <p:nvSpPr>
          <p:cNvPr id="15" name="object 15"/>
          <p:cNvSpPr txBox="1"/>
          <p:nvPr/>
        </p:nvSpPr>
        <p:spPr>
          <a:xfrm>
            <a:off x="4751616" y="4724715"/>
            <a:ext cx="765406" cy="253461"/>
          </a:xfrm>
          <a:prstGeom prst="rect">
            <a:avLst/>
          </a:prstGeom>
        </p:spPr>
        <p:txBody>
          <a:bodyPr vert="horz" wrap="square" lIns="0" tIns="7170" rIns="0" bIns="0" rtlCol="0">
            <a:spAutoFit/>
          </a:bodyPr>
          <a:lstStyle/>
          <a:p>
            <a:pPr marL="7170">
              <a:spcBef>
                <a:spcPts val="56"/>
              </a:spcBef>
            </a:pPr>
            <a:r>
              <a:rPr sz="1600" dirty="0">
                <a:solidFill>
                  <a:srgbClr val="FFFFFF"/>
                </a:solidFill>
                <a:latin typeface="Bebas Neue Regular" panose="00000500000000000000" pitchFamily="50" charset="0"/>
                <a:cs typeface="Carlito"/>
              </a:rPr>
              <a:t>Aqua</a:t>
            </a:r>
            <a:r>
              <a:rPr sz="1600" spc="-45"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tonic</a:t>
            </a:r>
            <a:endParaRPr sz="1600" dirty="0">
              <a:latin typeface="Bebas Neue Regular" panose="00000500000000000000" pitchFamily="50" charset="0"/>
              <a:cs typeface="Carlito"/>
            </a:endParaRPr>
          </a:p>
        </p:txBody>
      </p:sp>
      <p:sp>
        <p:nvSpPr>
          <p:cNvPr id="25" name="object 25"/>
          <p:cNvSpPr txBox="1"/>
          <p:nvPr/>
        </p:nvSpPr>
        <p:spPr>
          <a:xfrm>
            <a:off x="4702100" y="4400133"/>
            <a:ext cx="1082323" cy="241758"/>
          </a:xfrm>
          <a:prstGeom prst="rect">
            <a:avLst/>
          </a:prstGeom>
        </p:spPr>
        <p:txBody>
          <a:bodyPr vert="horz" wrap="square" lIns="0" tIns="84607" rIns="0" bIns="0" rtlCol="0">
            <a:spAutoFit/>
          </a:bodyPr>
          <a:lstStyle/>
          <a:p>
            <a:pPr marL="7170">
              <a:spcBef>
                <a:spcPts val="613"/>
              </a:spcBef>
            </a:pPr>
            <a:r>
              <a:rPr sz="1016" spc="-51" dirty="0" smtClean="0">
                <a:solidFill>
                  <a:srgbClr val="093E68"/>
                </a:solidFill>
                <a:latin typeface="TT Commons" panose="02000506040000020004" pitchFamily="50" charset="0"/>
                <a:cs typeface="Arial"/>
              </a:rPr>
              <a:t>Volume: </a:t>
            </a:r>
            <a:r>
              <a:rPr sz="1016" spc="-51" dirty="0">
                <a:solidFill>
                  <a:srgbClr val="093E68"/>
                </a:solidFill>
                <a:latin typeface="TT Commons" panose="02000506040000020004" pitchFamily="50" charset="0"/>
                <a:cs typeface="Arial"/>
              </a:rPr>
              <a:t>200</a:t>
            </a:r>
            <a:r>
              <a:rPr sz="1016" spc="-62" dirty="0">
                <a:solidFill>
                  <a:srgbClr val="093E68"/>
                </a:solidFill>
                <a:latin typeface="TT Commons" panose="02000506040000020004" pitchFamily="50" charset="0"/>
                <a:cs typeface="Arial"/>
              </a:rPr>
              <a:t> </a:t>
            </a:r>
            <a:r>
              <a:rPr sz="1016" spc="-23" dirty="0">
                <a:solidFill>
                  <a:srgbClr val="093E68"/>
                </a:solidFill>
                <a:latin typeface="TT Commons" panose="02000506040000020004" pitchFamily="50" charset="0"/>
                <a:cs typeface="Arial"/>
              </a:rPr>
              <a:t>ml</a:t>
            </a:r>
            <a:endParaRPr sz="1016" dirty="0">
              <a:latin typeface="TT Commons" panose="02000506040000020004" pitchFamily="50" charset="0"/>
              <a:cs typeface="Arial"/>
            </a:endParaRPr>
          </a:p>
        </p:txBody>
      </p:sp>
      <p:pic>
        <p:nvPicPr>
          <p:cNvPr id="28" name="Imagen 27"/>
          <p:cNvPicPr>
            <a:picLocks noChangeAspect="1"/>
          </p:cNvPicPr>
          <p:nvPr/>
        </p:nvPicPr>
        <p:blipFill rotWithShape="1">
          <a:blip r:embed="rId10" cstate="print">
            <a:extLst>
              <a:ext uri="{28A0092B-C50C-407E-A947-70E740481C1C}">
                <a14:useLocalDpi xmlns:a14="http://schemas.microsoft.com/office/drawing/2010/main" val="0"/>
              </a:ext>
            </a:extLst>
          </a:blip>
          <a:srcRect r="52568"/>
          <a:stretch/>
        </p:blipFill>
        <p:spPr>
          <a:xfrm>
            <a:off x="4578850" y="1549653"/>
            <a:ext cx="957108" cy="2971359"/>
          </a:xfrm>
          <a:prstGeom prst="rect">
            <a:avLst/>
          </a:prstGeom>
        </p:spPr>
      </p:pic>
      <p:pic>
        <p:nvPicPr>
          <p:cNvPr id="29" name="Imagen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6648" y="2033849"/>
            <a:ext cx="685824" cy="2444806"/>
          </a:xfrm>
          <a:prstGeom prst="rect">
            <a:avLst/>
          </a:prstGeom>
        </p:spPr>
      </p:pic>
      <p:grpSp>
        <p:nvGrpSpPr>
          <p:cNvPr id="31" name="object 20"/>
          <p:cNvGrpSpPr/>
          <p:nvPr/>
        </p:nvGrpSpPr>
        <p:grpSpPr>
          <a:xfrm>
            <a:off x="7932331" y="4664626"/>
            <a:ext cx="1429958" cy="425903"/>
            <a:chOff x="807719" y="7795259"/>
            <a:chExt cx="4089400" cy="754380"/>
          </a:xfrm>
        </p:grpSpPr>
        <p:sp>
          <p:nvSpPr>
            <p:cNvPr id="33" name="object 21"/>
            <p:cNvSpPr/>
            <p:nvPr/>
          </p:nvSpPr>
          <p:spPr>
            <a:xfrm>
              <a:off x="807719" y="7833359"/>
              <a:ext cx="4088891" cy="586765"/>
            </a:xfrm>
            <a:prstGeom prst="rect">
              <a:avLst/>
            </a:prstGeom>
            <a:blipFill>
              <a:blip r:embed="rId12" cstate="print"/>
              <a:stretch>
                <a:fillRect/>
              </a:stretch>
            </a:blipFill>
          </p:spPr>
          <p:txBody>
            <a:bodyPr wrap="square" lIns="0" tIns="0" rIns="0" bIns="0" rtlCol="0"/>
            <a:lstStyle/>
            <a:p>
              <a:endParaRPr sz="597"/>
            </a:p>
          </p:txBody>
        </p:sp>
        <p:sp>
          <p:nvSpPr>
            <p:cNvPr id="34" name="object 22"/>
            <p:cNvSpPr/>
            <p:nvPr/>
          </p:nvSpPr>
          <p:spPr>
            <a:xfrm>
              <a:off x="1621536" y="7795259"/>
              <a:ext cx="2461260" cy="754380"/>
            </a:xfrm>
            <a:prstGeom prst="rect">
              <a:avLst/>
            </a:prstGeom>
            <a:blipFill>
              <a:blip r:embed="rId13" cstate="print"/>
              <a:stretch>
                <a:fillRect/>
              </a:stretch>
            </a:blipFill>
          </p:spPr>
          <p:txBody>
            <a:bodyPr wrap="square" lIns="0" tIns="0" rIns="0" bIns="0" rtlCol="0"/>
            <a:lstStyle/>
            <a:p>
              <a:endParaRPr sz="597"/>
            </a:p>
          </p:txBody>
        </p:sp>
        <p:sp>
          <p:nvSpPr>
            <p:cNvPr id="35" name="object 23"/>
            <p:cNvSpPr/>
            <p:nvPr/>
          </p:nvSpPr>
          <p:spPr>
            <a:xfrm>
              <a:off x="867155" y="7872983"/>
              <a:ext cx="3974592" cy="473964"/>
            </a:xfrm>
            <a:prstGeom prst="rect">
              <a:avLst/>
            </a:prstGeom>
            <a:blipFill>
              <a:blip r:embed="rId14" cstate="print"/>
              <a:stretch>
                <a:fillRect/>
              </a:stretch>
            </a:blipFill>
          </p:spPr>
          <p:txBody>
            <a:bodyPr wrap="square" lIns="0" tIns="0" rIns="0" bIns="0" rtlCol="0"/>
            <a:lstStyle/>
            <a:p>
              <a:endParaRPr sz="597"/>
            </a:p>
          </p:txBody>
        </p:sp>
      </p:grpSp>
      <p:sp>
        <p:nvSpPr>
          <p:cNvPr id="36" name="object 24"/>
          <p:cNvSpPr txBox="1"/>
          <p:nvPr/>
        </p:nvSpPr>
        <p:spPr>
          <a:xfrm>
            <a:off x="8167287" y="4721127"/>
            <a:ext cx="1132872" cy="253461"/>
          </a:xfrm>
          <a:prstGeom prst="rect">
            <a:avLst/>
          </a:prstGeom>
        </p:spPr>
        <p:txBody>
          <a:bodyPr vert="horz" wrap="square" lIns="0" tIns="7170" rIns="0" bIns="0" rtlCol="0">
            <a:spAutoFit/>
          </a:bodyPr>
          <a:lstStyle/>
          <a:p>
            <a:pPr marL="7170">
              <a:spcBef>
                <a:spcPts val="56"/>
              </a:spcBef>
            </a:pPr>
            <a:r>
              <a:rPr sz="1600" spc="-6" dirty="0">
                <a:solidFill>
                  <a:srgbClr val="FFFFFF"/>
                </a:solidFill>
                <a:latin typeface="Bebas Neue Regular" panose="00000500000000000000" pitchFamily="50" charset="0"/>
                <a:cs typeface="Carlito"/>
              </a:rPr>
              <a:t>Green </a:t>
            </a:r>
            <a:r>
              <a:rPr sz="1600" spc="-42" dirty="0">
                <a:solidFill>
                  <a:srgbClr val="FFFFFF"/>
                </a:solidFill>
                <a:latin typeface="Bebas Neue Regular" panose="00000500000000000000" pitchFamily="50" charset="0"/>
                <a:cs typeface="Carlito"/>
              </a:rPr>
              <a:t>Tea</a:t>
            </a:r>
            <a:r>
              <a:rPr sz="1600" spc="-31" dirty="0">
                <a:solidFill>
                  <a:srgbClr val="FFFFFF"/>
                </a:solidFill>
                <a:latin typeface="Bebas Neue Regular" panose="00000500000000000000" pitchFamily="50" charset="0"/>
                <a:cs typeface="Carlito"/>
              </a:rPr>
              <a:t> </a:t>
            </a:r>
            <a:r>
              <a:rPr sz="1600" dirty="0">
                <a:solidFill>
                  <a:srgbClr val="FFFFFF"/>
                </a:solidFill>
                <a:latin typeface="Bebas Neue Regular" panose="00000500000000000000" pitchFamily="50" charset="0"/>
                <a:cs typeface="Carlito"/>
              </a:rPr>
              <a:t>Mask</a:t>
            </a:r>
            <a:endParaRPr sz="1600" dirty="0">
              <a:latin typeface="Bebas Neue Regular" panose="00000500000000000000" pitchFamily="50" charset="0"/>
              <a:cs typeface="Carlito"/>
            </a:endParaRPr>
          </a:p>
        </p:txBody>
      </p:sp>
      <p:sp>
        <p:nvSpPr>
          <p:cNvPr id="37" name="object 30"/>
          <p:cNvSpPr txBox="1"/>
          <p:nvPr/>
        </p:nvSpPr>
        <p:spPr>
          <a:xfrm>
            <a:off x="8188779" y="4337428"/>
            <a:ext cx="896618" cy="255072"/>
          </a:xfrm>
          <a:prstGeom prst="rect">
            <a:avLst/>
          </a:prstGeom>
        </p:spPr>
        <p:txBody>
          <a:bodyPr vert="horz" wrap="square" lIns="0" tIns="84965" rIns="0" bIns="0" rtlCol="0">
            <a:spAutoFit/>
          </a:bodyPr>
          <a:lstStyle/>
          <a:p>
            <a:pPr marL="7170">
              <a:spcBef>
                <a:spcPts val="613"/>
              </a:spcBef>
            </a:pPr>
            <a:r>
              <a:rPr sz="1100" spc="-51" dirty="0" smtClean="0">
                <a:solidFill>
                  <a:srgbClr val="093E68"/>
                </a:solidFill>
                <a:latin typeface="TT Commons" panose="02000506040000020004" pitchFamily="50" charset="0"/>
                <a:cs typeface="Arial"/>
              </a:rPr>
              <a:t>Volume: </a:t>
            </a:r>
            <a:r>
              <a:rPr lang="es-ES" sz="1100" spc="-51" dirty="0" smtClean="0">
                <a:solidFill>
                  <a:srgbClr val="093E68"/>
                </a:solidFill>
                <a:latin typeface="TT Commons" panose="02000506040000020004" pitchFamily="50" charset="0"/>
                <a:cs typeface="Arial"/>
              </a:rPr>
              <a:t>5</a:t>
            </a:r>
            <a:r>
              <a:rPr sz="1100" spc="-51" dirty="0" smtClean="0">
                <a:solidFill>
                  <a:srgbClr val="093E68"/>
                </a:solidFill>
                <a:latin typeface="TT Commons" panose="02000506040000020004" pitchFamily="50" charset="0"/>
                <a:cs typeface="Arial"/>
              </a:rPr>
              <a:t>0</a:t>
            </a:r>
            <a:r>
              <a:rPr sz="1100" spc="-102" dirty="0" smtClean="0">
                <a:solidFill>
                  <a:srgbClr val="093E68"/>
                </a:solidFill>
                <a:latin typeface="TT Commons" panose="02000506040000020004" pitchFamily="50" charset="0"/>
                <a:cs typeface="Arial"/>
              </a:rPr>
              <a:t> </a:t>
            </a:r>
            <a:r>
              <a:rPr sz="1100" spc="-23" dirty="0" smtClean="0">
                <a:solidFill>
                  <a:srgbClr val="093E68"/>
                </a:solidFill>
                <a:latin typeface="TT Commons" panose="02000506040000020004" pitchFamily="50" charset="0"/>
                <a:cs typeface="Arial"/>
              </a:rPr>
              <a:t>ml</a:t>
            </a:r>
            <a:endParaRPr sz="1100" dirty="0">
              <a:latin typeface="TT Commons" panose="02000506040000020004" pitchFamily="50" charset="0"/>
              <a:cs typeface="Arial"/>
            </a:endParaRPr>
          </a:p>
        </p:txBody>
      </p:sp>
      <p:grpSp>
        <p:nvGrpSpPr>
          <p:cNvPr id="40" name="object 15"/>
          <p:cNvGrpSpPr/>
          <p:nvPr/>
        </p:nvGrpSpPr>
        <p:grpSpPr>
          <a:xfrm>
            <a:off x="5972882" y="4674509"/>
            <a:ext cx="1578141" cy="425903"/>
            <a:chOff x="13356336" y="7781543"/>
            <a:chExt cx="4136390" cy="754380"/>
          </a:xfrm>
        </p:grpSpPr>
        <p:sp>
          <p:nvSpPr>
            <p:cNvPr id="41" name="object 16"/>
            <p:cNvSpPr/>
            <p:nvPr/>
          </p:nvSpPr>
          <p:spPr>
            <a:xfrm>
              <a:off x="13356336" y="7812023"/>
              <a:ext cx="4136136" cy="601954"/>
            </a:xfrm>
            <a:prstGeom prst="rect">
              <a:avLst/>
            </a:prstGeom>
            <a:blipFill>
              <a:blip r:embed="rId15" cstate="print"/>
              <a:stretch>
                <a:fillRect/>
              </a:stretch>
            </a:blipFill>
          </p:spPr>
          <p:txBody>
            <a:bodyPr wrap="square" lIns="0" tIns="0" rIns="0" bIns="0" rtlCol="0"/>
            <a:lstStyle/>
            <a:p>
              <a:endParaRPr sz="1600">
                <a:latin typeface="Bebas Neue Regular" panose="00000500000000000000" pitchFamily="50" charset="0"/>
              </a:endParaRPr>
            </a:p>
          </p:txBody>
        </p:sp>
        <p:sp>
          <p:nvSpPr>
            <p:cNvPr id="42" name="object 17"/>
            <p:cNvSpPr/>
            <p:nvPr/>
          </p:nvSpPr>
          <p:spPr>
            <a:xfrm>
              <a:off x="14170152" y="7781543"/>
              <a:ext cx="2510028" cy="754380"/>
            </a:xfrm>
            <a:prstGeom prst="rect">
              <a:avLst/>
            </a:prstGeom>
            <a:blipFill>
              <a:blip r:embed="rId16" cstate="print"/>
              <a:stretch>
                <a:fillRect/>
              </a:stretch>
            </a:blipFill>
          </p:spPr>
          <p:txBody>
            <a:bodyPr wrap="square" lIns="0" tIns="0" rIns="0" bIns="0" rtlCol="0"/>
            <a:lstStyle/>
            <a:p>
              <a:endParaRPr sz="1600">
                <a:latin typeface="Bebas Neue Regular" panose="00000500000000000000" pitchFamily="50" charset="0"/>
              </a:endParaRPr>
            </a:p>
          </p:txBody>
        </p:sp>
        <p:sp>
          <p:nvSpPr>
            <p:cNvPr id="43" name="object 18"/>
            <p:cNvSpPr/>
            <p:nvPr/>
          </p:nvSpPr>
          <p:spPr>
            <a:xfrm>
              <a:off x="13415772" y="7851647"/>
              <a:ext cx="4021836" cy="489203"/>
            </a:xfrm>
            <a:prstGeom prst="rect">
              <a:avLst/>
            </a:prstGeom>
            <a:blipFill>
              <a:blip r:embed="rId17" cstate="print"/>
              <a:stretch>
                <a:fillRect/>
              </a:stretch>
            </a:blipFill>
          </p:spPr>
          <p:txBody>
            <a:bodyPr wrap="square" lIns="0" tIns="0" rIns="0" bIns="0" rtlCol="0"/>
            <a:lstStyle/>
            <a:p>
              <a:endParaRPr sz="1600">
                <a:latin typeface="Bebas Neue Regular" panose="00000500000000000000" pitchFamily="50" charset="0"/>
              </a:endParaRPr>
            </a:p>
          </p:txBody>
        </p:sp>
      </p:grpSp>
      <p:sp>
        <p:nvSpPr>
          <p:cNvPr id="44" name="object 19"/>
          <p:cNvSpPr txBox="1"/>
          <p:nvPr/>
        </p:nvSpPr>
        <p:spPr>
          <a:xfrm>
            <a:off x="6161298" y="4731525"/>
            <a:ext cx="1535705" cy="253461"/>
          </a:xfrm>
          <a:prstGeom prst="rect">
            <a:avLst/>
          </a:prstGeom>
        </p:spPr>
        <p:txBody>
          <a:bodyPr vert="horz" wrap="square" lIns="0" tIns="7170" rIns="0" bIns="0" rtlCol="0">
            <a:spAutoFit/>
          </a:bodyPr>
          <a:lstStyle/>
          <a:p>
            <a:pPr marL="7170">
              <a:spcBef>
                <a:spcPts val="56"/>
              </a:spcBef>
            </a:pPr>
            <a:r>
              <a:rPr sz="1600" spc="-6" dirty="0">
                <a:solidFill>
                  <a:srgbClr val="FFFFFF"/>
                </a:solidFill>
                <a:latin typeface="Bebas Neue Regular" panose="00000500000000000000" pitchFamily="50" charset="0"/>
                <a:cs typeface="Carlito"/>
              </a:rPr>
              <a:t>Exfoliating</a:t>
            </a:r>
            <a:r>
              <a:rPr sz="1355" spc="-45" dirty="0">
                <a:solidFill>
                  <a:srgbClr val="FFFFFF"/>
                </a:solidFill>
                <a:latin typeface="Carlito"/>
                <a:cs typeface="Carlito"/>
              </a:rPr>
              <a:t> </a:t>
            </a:r>
            <a:r>
              <a:rPr sz="1600" spc="-3" dirty="0">
                <a:solidFill>
                  <a:srgbClr val="FFFFFF"/>
                </a:solidFill>
                <a:latin typeface="Bebas Neue Regular" panose="00000500000000000000" pitchFamily="50" charset="0"/>
                <a:cs typeface="Carlito"/>
              </a:rPr>
              <a:t>scrub</a:t>
            </a:r>
            <a:endParaRPr sz="1600" dirty="0">
              <a:latin typeface="Bebas Neue Regular" panose="00000500000000000000" pitchFamily="50" charset="0"/>
              <a:cs typeface="Carlito"/>
            </a:endParaRPr>
          </a:p>
        </p:txBody>
      </p:sp>
      <p:sp>
        <p:nvSpPr>
          <p:cNvPr id="46" name="object 30"/>
          <p:cNvSpPr txBox="1"/>
          <p:nvPr/>
        </p:nvSpPr>
        <p:spPr>
          <a:xfrm>
            <a:off x="6342269" y="4367797"/>
            <a:ext cx="896618" cy="255072"/>
          </a:xfrm>
          <a:prstGeom prst="rect">
            <a:avLst/>
          </a:prstGeom>
        </p:spPr>
        <p:txBody>
          <a:bodyPr vert="horz" wrap="square" lIns="0" tIns="84965" rIns="0" bIns="0" rtlCol="0">
            <a:spAutoFit/>
          </a:bodyPr>
          <a:lstStyle/>
          <a:p>
            <a:pPr marL="7170">
              <a:spcBef>
                <a:spcPts val="613"/>
              </a:spcBef>
            </a:pPr>
            <a:r>
              <a:rPr sz="1100" spc="-51" dirty="0" smtClean="0">
                <a:solidFill>
                  <a:srgbClr val="093E68"/>
                </a:solidFill>
                <a:latin typeface="TT Commons" panose="02000506040000020004" pitchFamily="50" charset="0"/>
                <a:cs typeface="Arial"/>
              </a:rPr>
              <a:t>Volume: </a:t>
            </a:r>
            <a:r>
              <a:rPr lang="es-ES" sz="1100" spc="-51" dirty="0" smtClean="0">
                <a:solidFill>
                  <a:srgbClr val="093E68"/>
                </a:solidFill>
                <a:latin typeface="TT Commons" panose="02000506040000020004" pitchFamily="50" charset="0"/>
                <a:cs typeface="Arial"/>
              </a:rPr>
              <a:t>5</a:t>
            </a:r>
            <a:r>
              <a:rPr sz="1100" spc="-51" dirty="0" smtClean="0">
                <a:solidFill>
                  <a:srgbClr val="093E68"/>
                </a:solidFill>
                <a:latin typeface="TT Commons" panose="02000506040000020004" pitchFamily="50" charset="0"/>
                <a:cs typeface="Arial"/>
              </a:rPr>
              <a:t>0</a:t>
            </a:r>
            <a:r>
              <a:rPr sz="1100" spc="-102" dirty="0" smtClean="0">
                <a:solidFill>
                  <a:srgbClr val="093E68"/>
                </a:solidFill>
                <a:latin typeface="TT Commons" panose="02000506040000020004" pitchFamily="50" charset="0"/>
                <a:cs typeface="Arial"/>
              </a:rPr>
              <a:t> </a:t>
            </a:r>
            <a:r>
              <a:rPr sz="1100" spc="-23" dirty="0" smtClean="0">
                <a:solidFill>
                  <a:srgbClr val="093E68"/>
                </a:solidFill>
                <a:latin typeface="TT Commons" panose="02000506040000020004" pitchFamily="50" charset="0"/>
                <a:cs typeface="Arial"/>
              </a:rPr>
              <a:t>ml</a:t>
            </a:r>
            <a:endParaRPr sz="1100" dirty="0">
              <a:latin typeface="TT Commons" panose="02000506040000020004" pitchFamily="50" charset="0"/>
              <a:cs typeface="Arial"/>
            </a:endParaRPr>
          </a:p>
        </p:txBody>
      </p:sp>
      <p:pic>
        <p:nvPicPr>
          <p:cNvPr id="47" name="Imagen 4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181077" y="3176886"/>
            <a:ext cx="1253772" cy="1043407"/>
          </a:xfrm>
          <a:prstGeom prst="rect">
            <a:avLst/>
          </a:prstGeom>
        </p:spPr>
      </p:pic>
      <p:pic>
        <p:nvPicPr>
          <p:cNvPr id="48" name="Imagen 4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953114" y="3174151"/>
            <a:ext cx="1309946" cy="1090156"/>
          </a:xfrm>
          <a:prstGeom prst="rect">
            <a:avLst/>
          </a:prstGeom>
        </p:spPr>
      </p:pic>
      <p:sp>
        <p:nvSpPr>
          <p:cNvPr id="45" name="object 10"/>
          <p:cNvSpPr txBox="1"/>
          <p:nvPr/>
        </p:nvSpPr>
        <p:spPr>
          <a:xfrm>
            <a:off x="7697003" y="1192534"/>
            <a:ext cx="1962450" cy="841315"/>
          </a:xfrm>
          <a:prstGeom prst="rect">
            <a:avLst/>
          </a:prstGeom>
        </p:spPr>
        <p:txBody>
          <a:bodyPr vert="horz" wrap="square" lIns="0" tIns="7170" rIns="0" bIns="0" rtlCol="0">
            <a:spAutoFit/>
          </a:bodyPr>
          <a:lstStyle/>
          <a:p>
            <a:pPr marL="6812" marR="2868" indent="-717" algn="ctr">
              <a:spcBef>
                <a:spcPts val="56"/>
              </a:spcBef>
            </a:pPr>
            <a:r>
              <a:rPr sz="1355" spc="-6" dirty="0">
                <a:latin typeface="TT Commons" panose="02000506040000020004" pitchFamily="50" charset="0"/>
                <a:cs typeface="Carlito"/>
              </a:rPr>
              <a:t>Green tea</a:t>
            </a:r>
            <a:r>
              <a:rPr sz="1355" spc="-3" dirty="0">
                <a:latin typeface="TT Commons" panose="02000506040000020004" pitchFamily="50" charset="0"/>
                <a:cs typeface="Carlito"/>
              </a:rPr>
              <a:t> mask</a:t>
            </a:r>
            <a:r>
              <a:rPr sz="1355" spc="-8" dirty="0">
                <a:latin typeface="TT Commons" panose="02000506040000020004" pitchFamily="50" charset="0"/>
                <a:cs typeface="Carlito"/>
              </a:rPr>
              <a:t> with</a:t>
            </a:r>
            <a:r>
              <a:rPr sz="1355" spc="-11" dirty="0">
                <a:latin typeface="TT Commons" panose="02000506040000020004" pitchFamily="50" charset="0"/>
                <a:cs typeface="Carlito"/>
              </a:rPr>
              <a:t> firming effect</a:t>
            </a:r>
            <a:r>
              <a:rPr sz="1355" spc="-6" dirty="0">
                <a:latin typeface="TT Commons" panose="02000506040000020004" pitchFamily="50" charset="0"/>
                <a:cs typeface="Carlito"/>
              </a:rPr>
              <a:t> that</a:t>
            </a:r>
            <a:r>
              <a:rPr sz="1355" spc="-3" dirty="0">
                <a:latin typeface="TT Commons" panose="02000506040000020004" pitchFamily="50" charset="0"/>
                <a:cs typeface="Carlito"/>
              </a:rPr>
              <a:t> leaves an immediate</a:t>
            </a:r>
            <a:r>
              <a:rPr sz="1355" spc="-25" dirty="0">
                <a:latin typeface="TT Commons" panose="02000506040000020004" pitchFamily="50" charset="0"/>
                <a:cs typeface="Carlito"/>
              </a:rPr>
              <a:t> </a:t>
            </a:r>
            <a:r>
              <a:rPr sz="1355" spc="-3" dirty="0">
                <a:latin typeface="TT Commons" panose="02000506040000020004" pitchFamily="50" charset="0"/>
                <a:cs typeface="Carlito"/>
              </a:rPr>
              <a:t>sensation</a:t>
            </a:r>
            <a:r>
              <a:rPr sz="1355" spc="-6" dirty="0">
                <a:latin typeface="TT Commons" panose="02000506040000020004" pitchFamily="50" charset="0"/>
                <a:cs typeface="Carlito"/>
              </a:rPr>
              <a:t> of</a:t>
            </a:r>
            <a:r>
              <a:rPr sz="1355" spc="-3" dirty="0">
                <a:latin typeface="TT Commons" panose="02000506040000020004" pitchFamily="50" charset="0"/>
                <a:cs typeface="Carlito"/>
              </a:rPr>
              <a:t> freshness</a:t>
            </a:r>
            <a:r>
              <a:rPr sz="1355" spc="-6" dirty="0">
                <a:latin typeface="TT Commons" panose="02000506040000020004" pitchFamily="50" charset="0"/>
                <a:cs typeface="Carlito"/>
              </a:rPr>
              <a:t> and</a:t>
            </a:r>
            <a:r>
              <a:rPr sz="1355" dirty="0">
                <a:latin typeface="TT Commons" panose="02000506040000020004" pitchFamily="50" charset="0"/>
                <a:cs typeface="Carlito"/>
              </a:rPr>
              <a:t> comfort</a:t>
            </a:r>
            <a:r>
              <a:rPr sz="1355" spc="-6" dirty="0">
                <a:latin typeface="TT Commons" panose="02000506040000020004" pitchFamily="50" charset="0"/>
                <a:cs typeface="Carlito"/>
              </a:rPr>
              <a:t> </a:t>
            </a:r>
            <a:endParaRPr sz="1355">
              <a:latin typeface="TT Commons" panose="02000506040000020004" pitchFamily="50" charset="0"/>
              <a:cs typeface="Carlito"/>
            </a:endParaRPr>
          </a:p>
        </p:txBody>
      </p:sp>
      <p:sp>
        <p:nvSpPr>
          <p:cNvPr id="49" name="object 13"/>
          <p:cNvSpPr txBox="1"/>
          <p:nvPr/>
        </p:nvSpPr>
        <p:spPr>
          <a:xfrm>
            <a:off x="5834718" y="1281085"/>
            <a:ext cx="1658283" cy="632796"/>
          </a:xfrm>
          <a:prstGeom prst="rect">
            <a:avLst/>
          </a:prstGeom>
        </p:spPr>
        <p:txBody>
          <a:bodyPr vert="horz" wrap="square" lIns="0" tIns="7170" rIns="0" bIns="0" rtlCol="0">
            <a:spAutoFit/>
          </a:bodyPr>
          <a:lstStyle/>
          <a:p>
            <a:pPr algn="ctr">
              <a:spcBef>
                <a:spcPts val="56"/>
              </a:spcBef>
            </a:pPr>
            <a:r>
              <a:rPr sz="1355" spc="-8" dirty="0">
                <a:latin typeface="TT Commons" panose="02000506040000020004" pitchFamily="50" charset="0"/>
                <a:cs typeface="Carlito"/>
              </a:rPr>
              <a:t>Facial scrub.</a:t>
            </a:r>
            <a:r>
              <a:rPr sz="1355" spc="-6" dirty="0">
                <a:latin typeface="TT Commons" panose="02000506040000020004" pitchFamily="50" charset="0"/>
                <a:cs typeface="Carlito"/>
              </a:rPr>
              <a:t> </a:t>
            </a:r>
            <a:endParaRPr sz="1355" dirty="0">
              <a:latin typeface="TT Commons" panose="02000506040000020004" pitchFamily="50" charset="0"/>
              <a:cs typeface="Carlito"/>
            </a:endParaRPr>
          </a:p>
          <a:p>
            <a:pPr algn="ctr">
              <a:spcBef>
                <a:spcPts val="3"/>
              </a:spcBef>
            </a:pPr>
            <a:r>
              <a:rPr lang="es-ES" sz="1355" spc="-6" dirty="0" smtClean="0">
                <a:latin typeface="TT Commons" panose="02000506040000020004" pitchFamily="50" charset="0"/>
                <a:cs typeface="Carlito"/>
              </a:rPr>
              <a:t>D</a:t>
            </a:r>
            <a:r>
              <a:rPr sz="1355" spc="-6" dirty="0" smtClean="0">
                <a:latin typeface="TT Commons" panose="02000506040000020004" pitchFamily="50" charset="0"/>
                <a:cs typeface="Carlito"/>
              </a:rPr>
              <a:t>e-crusting</a:t>
            </a:r>
            <a:r>
              <a:rPr sz="1355" dirty="0" smtClean="0">
                <a:latin typeface="TT Commons" panose="02000506040000020004" pitchFamily="50" charset="0"/>
                <a:cs typeface="Carlito"/>
              </a:rPr>
              <a:t> </a:t>
            </a:r>
            <a:r>
              <a:rPr sz="1355" dirty="0">
                <a:latin typeface="TT Commons" panose="02000506040000020004" pitchFamily="50" charset="0"/>
                <a:cs typeface="Carlito"/>
              </a:rPr>
              <a:t>and</a:t>
            </a:r>
            <a:r>
              <a:rPr sz="1355" spc="-54" dirty="0">
                <a:latin typeface="TT Commons" panose="02000506040000020004" pitchFamily="50" charset="0"/>
                <a:cs typeface="Carlito"/>
              </a:rPr>
              <a:t> </a:t>
            </a:r>
            <a:r>
              <a:rPr sz="1355" spc="-3" dirty="0" smtClean="0">
                <a:latin typeface="TT Commons" panose="02000506040000020004" pitchFamily="50" charset="0"/>
                <a:cs typeface="Carlito"/>
              </a:rPr>
              <a:t>emollient</a:t>
            </a:r>
            <a:r>
              <a:rPr lang="es-ES" sz="1355" spc="-3" dirty="0" smtClean="0">
                <a:latin typeface="TT Commons" panose="02000506040000020004" pitchFamily="50" charset="0"/>
                <a:cs typeface="Carlito"/>
              </a:rPr>
              <a:t> </a:t>
            </a:r>
            <a:r>
              <a:rPr lang="en-US" sz="1355" spc="-6" dirty="0">
                <a:latin typeface="TT Commons" panose="02000506040000020004" pitchFamily="50" charset="0"/>
                <a:cs typeface="Carlito"/>
              </a:rPr>
              <a:t>Power</a:t>
            </a:r>
            <a:endParaRPr sz="1355" dirty="0">
              <a:latin typeface="TT Commons" panose="02000506040000020004" pitchFamily="50" charset="0"/>
              <a:cs typeface="Carlito"/>
            </a:endParaRPr>
          </a:p>
        </p:txBody>
      </p:sp>
    </p:spTree>
    <p:extLst>
      <p:ext uri="{BB962C8B-B14F-4D97-AF65-F5344CB8AC3E}">
        <p14:creationId xmlns:p14="http://schemas.microsoft.com/office/powerpoint/2010/main" val="3601874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65400" y="1333500"/>
            <a:ext cx="6505107" cy="3646336"/>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Oil remover face and eyes 115 ml</a:t>
            </a:r>
          </a:p>
          <a:p>
            <a:pPr marL="265306" indent="-258135">
              <a:spcBef>
                <a:spcPts val="1519"/>
              </a:spcBef>
              <a:buChar char="•"/>
              <a:tabLst>
                <a:tab pos="264947" algn="l"/>
                <a:tab pos="265306" algn="l"/>
              </a:tabLst>
            </a:pPr>
            <a:r>
              <a:rPr sz="1600" dirty="0">
                <a:latin typeface="TT Commons" panose="02000506040000020004" pitchFamily="50" charset="0"/>
                <a:cs typeface="Arial"/>
              </a:rPr>
              <a:t>Ingredients: sunflower oil, carrot oil and wheat germ oil</a:t>
            </a:r>
          </a:p>
          <a:p>
            <a:pPr>
              <a:spcBef>
                <a:spcPts val="20"/>
              </a:spcBef>
              <a:buFont typeface="Arial"/>
              <a:buChar char="•"/>
            </a:pPr>
            <a:endParaRPr sz="1600" dirty="0">
              <a:latin typeface="TT Commons" panose="02000506040000020004" pitchFamily="50" charset="0"/>
              <a:cs typeface="Arial"/>
            </a:endParaRPr>
          </a:p>
          <a:p>
            <a:pPr marL="265306" marR="184280" indent="-258135">
              <a:lnSpc>
                <a:spcPct val="90000"/>
              </a:lnSpc>
              <a:buChar char="•"/>
              <a:tabLst>
                <a:tab pos="264947" algn="l"/>
                <a:tab pos="265306" algn="l"/>
              </a:tabLst>
            </a:pPr>
            <a:r>
              <a:rPr sz="1600" dirty="0">
                <a:latin typeface="TT Commons" panose="02000506040000020004" pitchFamily="50" charset="0"/>
                <a:cs typeface="Arial"/>
              </a:rPr>
              <a:t>Formulated with natural oils acts as decongestant cleanser, skin relaxant and eyelash strengthener. In contact with water, it is transformed into an emulsion that instantly removes makeup from all types of makeup, including water-resistant ones. Cleans eyelashes and eye contours perfectly.</a:t>
            </a:r>
          </a:p>
          <a:p>
            <a:pPr>
              <a:spcBef>
                <a:spcPts val="17"/>
              </a:spcBef>
              <a:buFont typeface="Arial"/>
              <a:buChar char="•"/>
            </a:pPr>
            <a:endParaRPr sz="1600" dirty="0">
              <a:latin typeface="TT Commons" panose="02000506040000020004" pitchFamily="50" charset="0"/>
              <a:cs typeface="Arial"/>
            </a:endParaRPr>
          </a:p>
          <a:p>
            <a:pPr marL="265306" marR="2868" indent="-258135">
              <a:lnSpc>
                <a:spcPct val="90000"/>
              </a:lnSpc>
              <a:spcBef>
                <a:spcPts val="3"/>
              </a:spcBef>
              <a:buChar char="•"/>
              <a:tabLst>
                <a:tab pos="264947" algn="l"/>
                <a:tab pos="265306" algn="l"/>
              </a:tabLst>
            </a:pPr>
            <a:r>
              <a:rPr sz="1600" dirty="0">
                <a:latin typeface="TT Commons" panose="02000506040000020004" pitchFamily="50" charset="0"/>
                <a:cs typeface="Arial"/>
              </a:rPr>
              <a:t>How to use: apply to face, eyelashes and eyelids. Then gently massage with fingers moistened in water until the oil is transformed into an emulsion. Remove and rinse with warm water, and can be done with the help of a cotton pad moistened in water.</a:t>
            </a:r>
          </a:p>
        </p:txBody>
      </p:sp>
      <p:sp>
        <p:nvSpPr>
          <p:cNvPr id="3" name="object 3"/>
          <p:cNvSpPr txBox="1"/>
          <p:nvPr/>
        </p:nvSpPr>
        <p:spPr>
          <a:xfrm>
            <a:off x="2557363" y="4392909"/>
            <a:ext cx="6194055" cy="470769"/>
          </a:xfrm>
          <a:prstGeom prst="rect">
            <a:avLst/>
          </a:prstGeom>
        </p:spPr>
        <p:txBody>
          <a:bodyPr vert="horz" wrap="square" lIns="0" tIns="34416" rIns="0" bIns="0" rtlCol="0">
            <a:spAutoFit/>
          </a:bodyPr>
          <a:lstStyle/>
          <a:p>
            <a:pPr marL="265306" marR="2868" indent="-258135">
              <a:lnSpc>
                <a:spcPts val="1705"/>
              </a:lnSpc>
              <a:spcBef>
                <a:spcPts val="271"/>
              </a:spcBef>
              <a:buChar char="•"/>
              <a:tabLst>
                <a:tab pos="264947" algn="l"/>
                <a:tab pos="265306" algn="l"/>
              </a:tabLst>
            </a:pPr>
            <a:r>
              <a:rPr sz="1600" dirty="0">
                <a:latin typeface="TT Commons" panose="02000506040000020004" pitchFamily="50" charset="0"/>
                <a:cs typeface="Arial"/>
              </a:rPr>
              <a:t>Combine with other products: For double Japanese make-up removal on all skin types and prior to any other more specific treatment.</a:t>
            </a:r>
          </a:p>
        </p:txBody>
      </p:sp>
      <p:grpSp>
        <p:nvGrpSpPr>
          <p:cNvPr id="4" name="object 4"/>
          <p:cNvGrpSpPr/>
          <p:nvPr/>
        </p:nvGrpSpPr>
        <p:grpSpPr>
          <a:xfrm>
            <a:off x="445992" y="4628294"/>
            <a:ext cx="2001527" cy="425903"/>
            <a:chOff x="335272" y="7263383"/>
            <a:chExt cx="3545204" cy="754380"/>
          </a:xfrm>
        </p:grpSpPr>
        <p:sp>
          <p:nvSpPr>
            <p:cNvPr id="5" name="object 5"/>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390144" y="7263383"/>
              <a:ext cx="3433572" cy="754380"/>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8" name="object 8"/>
          <p:cNvSpPr txBox="1"/>
          <p:nvPr/>
        </p:nvSpPr>
        <p:spPr>
          <a:xfrm>
            <a:off x="606606" y="4684938"/>
            <a:ext cx="1682100" cy="253461"/>
          </a:xfrm>
          <a:prstGeom prst="rect">
            <a:avLst/>
          </a:prstGeom>
        </p:spPr>
        <p:txBody>
          <a:bodyPr vert="horz" wrap="square" lIns="0" tIns="7170" rIns="0" bIns="0" rtlCol="0">
            <a:spAutoFit/>
          </a:bodyPr>
          <a:lstStyle/>
          <a:p>
            <a:pPr marL="7170">
              <a:spcBef>
                <a:spcPts val="56"/>
              </a:spcBef>
            </a:pPr>
            <a:r>
              <a:rPr sz="1600" spc="-31" dirty="0">
                <a:solidFill>
                  <a:srgbClr val="FFFFFF"/>
                </a:solidFill>
                <a:latin typeface="Bebas Neue Regular" panose="00000500000000000000" pitchFamily="50" charset="0"/>
                <a:cs typeface="Carlito"/>
              </a:rPr>
              <a:t>Total </a:t>
            </a:r>
            <a:r>
              <a:rPr sz="1600" spc="-11" dirty="0">
                <a:solidFill>
                  <a:srgbClr val="FFFFFF"/>
                </a:solidFill>
                <a:latin typeface="Bebas Neue Regular" panose="00000500000000000000" pitchFamily="50" charset="0"/>
                <a:cs typeface="Carlito"/>
              </a:rPr>
              <a:t>Make </a:t>
            </a:r>
            <a:r>
              <a:rPr sz="1600" dirty="0">
                <a:solidFill>
                  <a:srgbClr val="FFFFFF"/>
                </a:solidFill>
                <a:latin typeface="Bebas Neue Regular" panose="00000500000000000000" pitchFamily="50" charset="0"/>
                <a:cs typeface="Carlito"/>
              </a:rPr>
              <a:t>Up</a:t>
            </a:r>
            <a:r>
              <a:rPr sz="1600" spc="6" dirty="0">
                <a:solidFill>
                  <a:srgbClr val="FFFFFF"/>
                </a:solidFill>
                <a:latin typeface="Bebas Neue Regular" panose="00000500000000000000" pitchFamily="50" charset="0"/>
                <a:cs typeface="Carlito"/>
              </a:rPr>
              <a:t> </a:t>
            </a:r>
            <a:r>
              <a:rPr sz="1600" spc="-8" dirty="0">
                <a:solidFill>
                  <a:srgbClr val="FFFFFF"/>
                </a:solidFill>
                <a:latin typeface="Bebas Neue Regular" panose="00000500000000000000" pitchFamily="50" charset="0"/>
                <a:cs typeface="Carlito"/>
              </a:rPr>
              <a:t>Remover</a:t>
            </a:r>
            <a:endParaRPr sz="1600" dirty="0">
              <a:latin typeface="Bebas Neue Regular" panose="00000500000000000000" pitchFamily="50" charset="0"/>
              <a:cs typeface="Carlito"/>
            </a:endParaRPr>
          </a:p>
        </p:txBody>
      </p:sp>
      <p:sp>
        <p:nvSpPr>
          <p:cNvPr id="13" name="object 13"/>
          <p:cNvSpPr txBox="1">
            <a:spLocks noGrp="1"/>
          </p:cNvSpPr>
          <p:nvPr>
            <p:ph type="sldNum" sz="quarter" idx="7"/>
          </p:nvPr>
        </p:nvSpPr>
        <p:spPr>
          <a:xfrm>
            <a:off x="5495105" y="3568818"/>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18</a:t>
            </a:fld>
            <a:endParaRPr spc="6" dirty="0"/>
          </a:p>
        </p:txBody>
      </p:sp>
      <p:sp>
        <p:nvSpPr>
          <p:cNvPr id="15" name="Título 8"/>
          <p:cNvSpPr txBox="1">
            <a:spLocks/>
          </p:cNvSpPr>
          <p:nvPr/>
        </p:nvSpPr>
        <p:spPr>
          <a:xfrm>
            <a:off x="698500" y="445037"/>
            <a:ext cx="2756973"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DAILY CARE PRODUCTS</a:t>
            </a:r>
          </a:p>
        </p:txBody>
      </p:sp>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543" y="1372337"/>
            <a:ext cx="905045" cy="322627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89200" y="1485900"/>
            <a:ext cx="7130284" cy="2928191"/>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Facial makeup removal gel 115 ml</a:t>
            </a:r>
          </a:p>
          <a:p>
            <a:pPr marL="265306" indent="-258135">
              <a:spcBef>
                <a:spcPts val="1519"/>
              </a:spcBef>
              <a:buChar char="•"/>
              <a:tabLst>
                <a:tab pos="264947" algn="l"/>
                <a:tab pos="265306" algn="l"/>
              </a:tabLst>
            </a:pPr>
            <a:r>
              <a:rPr sz="1600" dirty="0">
                <a:latin typeface="TT Commons" panose="02000506040000020004" pitchFamily="50" charset="0"/>
                <a:cs typeface="Arial"/>
              </a:rPr>
              <a:t>Ingredients: extra soft cleaning agents.</a:t>
            </a:r>
          </a:p>
          <a:p>
            <a:pPr>
              <a:spcBef>
                <a:spcPts val="14"/>
              </a:spcBef>
              <a:buFont typeface="Arial"/>
              <a:buChar char="•"/>
            </a:pPr>
            <a:endParaRPr sz="1600" dirty="0">
              <a:latin typeface="TT Commons" panose="02000506040000020004" pitchFamily="50" charset="0"/>
              <a:cs typeface="Arial"/>
            </a:endParaRPr>
          </a:p>
          <a:p>
            <a:pPr marL="265306" marR="223717" indent="-258135">
              <a:lnSpc>
                <a:spcPts val="1705"/>
              </a:lnSpc>
              <a:buChar char="•"/>
              <a:tabLst>
                <a:tab pos="264947" algn="l"/>
                <a:tab pos="265306" algn="l"/>
              </a:tabLst>
            </a:pPr>
            <a:r>
              <a:rPr sz="1600" dirty="0">
                <a:latin typeface="TT Commons" panose="02000506040000020004" pitchFamily="50" charset="0"/>
                <a:cs typeface="Arial"/>
              </a:rPr>
              <a:t>This Gel free of oils and perfume, is transformed into a cleansing foam that removes makeup and removes impurities from the skin so that it is perfectly clean and fresh. Easy to rinse, its texture removes excess fat, impurities and contaminants.</a:t>
            </a:r>
          </a:p>
          <a:p>
            <a:pPr>
              <a:spcBef>
                <a:spcPts val="28"/>
              </a:spcBef>
              <a:buFont typeface="Arial"/>
              <a:buChar char="•"/>
            </a:pPr>
            <a:endParaRPr sz="1600" dirty="0">
              <a:latin typeface="TT Commons" panose="02000506040000020004" pitchFamily="50" charset="0"/>
              <a:cs typeface="Arial"/>
            </a:endParaRPr>
          </a:p>
          <a:p>
            <a:pPr marL="265306" marR="2868" indent="-258135">
              <a:lnSpc>
                <a:spcPts val="1705"/>
              </a:lnSpc>
              <a:buChar char="•"/>
              <a:tabLst>
                <a:tab pos="264947" algn="l"/>
                <a:tab pos="265306" algn="l"/>
              </a:tabLst>
            </a:pPr>
            <a:r>
              <a:rPr sz="1600" dirty="0">
                <a:latin typeface="TT Commons" panose="02000506040000020004" pitchFamily="50" charset="0"/>
                <a:cs typeface="Arial"/>
              </a:rPr>
              <a:t>How to use: Apply MAKEUP REMOVER GEL on the face with fingers moistened in water and massage with soft circular massages until a soft foam appears, avoiding the contour of the eyes. Remove with warm water or with the help of cotton wool moistened with water.</a:t>
            </a:r>
          </a:p>
        </p:txBody>
      </p:sp>
      <p:sp>
        <p:nvSpPr>
          <p:cNvPr id="3" name="object 3"/>
          <p:cNvSpPr txBox="1"/>
          <p:nvPr/>
        </p:nvSpPr>
        <p:spPr>
          <a:xfrm>
            <a:off x="2489200" y="4521926"/>
            <a:ext cx="6832008" cy="470769"/>
          </a:xfrm>
          <a:prstGeom prst="rect">
            <a:avLst/>
          </a:prstGeom>
        </p:spPr>
        <p:txBody>
          <a:bodyPr vert="horz" wrap="square" lIns="0" tIns="34416" rIns="0" bIns="0" rtlCol="0">
            <a:spAutoFit/>
          </a:bodyPr>
          <a:lstStyle/>
          <a:p>
            <a:pPr marL="265306" marR="2868" indent="-258135">
              <a:lnSpc>
                <a:spcPts val="1705"/>
              </a:lnSpc>
              <a:spcBef>
                <a:spcPts val="271"/>
              </a:spcBef>
              <a:buChar char="•"/>
              <a:tabLst>
                <a:tab pos="264947" algn="l"/>
                <a:tab pos="265306" algn="l"/>
              </a:tabLst>
            </a:pPr>
            <a:r>
              <a:rPr sz="1600" dirty="0">
                <a:latin typeface="TT Commons" panose="02000506040000020004" pitchFamily="50" charset="0"/>
                <a:cs typeface="Arial"/>
              </a:rPr>
              <a:t>Combine with other products: For double Japanese make-up removal on all skin types and prior to any other more specific treatment.</a:t>
            </a:r>
            <a:endParaRPr sz="1600">
              <a:latin typeface="TT Commons" panose="02000506040000020004" pitchFamily="50" charset="0"/>
              <a:cs typeface="Arial"/>
            </a:endParaRPr>
          </a:p>
        </p:txBody>
      </p:sp>
      <p:grpSp>
        <p:nvGrpSpPr>
          <p:cNvPr id="4" name="object 4"/>
          <p:cNvGrpSpPr/>
          <p:nvPr/>
        </p:nvGrpSpPr>
        <p:grpSpPr>
          <a:xfrm>
            <a:off x="369792" y="4692215"/>
            <a:ext cx="2001527" cy="425903"/>
            <a:chOff x="335272" y="7263383"/>
            <a:chExt cx="3545204" cy="754380"/>
          </a:xfrm>
        </p:grpSpPr>
        <p:sp>
          <p:nvSpPr>
            <p:cNvPr id="5" name="object 5"/>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507492" y="7263383"/>
              <a:ext cx="3198875" cy="754380"/>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8" name="object 8"/>
          <p:cNvSpPr txBox="1"/>
          <p:nvPr/>
        </p:nvSpPr>
        <p:spPr>
          <a:xfrm>
            <a:off x="596658" y="4748859"/>
            <a:ext cx="1549454" cy="253461"/>
          </a:xfrm>
          <a:prstGeom prst="rect">
            <a:avLst/>
          </a:prstGeom>
        </p:spPr>
        <p:txBody>
          <a:bodyPr vert="horz" wrap="square" lIns="0" tIns="7170" rIns="0" bIns="0" rtlCol="0">
            <a:spAutoFit/>
          </a:bodyPr>
          <a:lstStyle/>
          <a:p>
            <a:pPr marL="7170">
              <a:spcBef>
                <a:spcPts val="56"/>
              </a:spcBef>
            </a:pPr>
            <a:r>
              <a:rPr sz="1600" spc="-11" dirty="0">
                <a:solidFill>
                  <a:srgbClr val="FFFFFF"/>
                </a:solidFill>
                <a:latin typeface="Bebas Neue Regular" panose="00000500000000000000" pitchFamily="50" charset="0"/>
                <a:cs typeface="Carlito"/>
              </a:rPr>
              <a:t>Make </a:t>
            </a:r>
            <a:r>
              <a:rPr sz="1600" dirty="0">
                <a:solidFill>
                  <a:srgbClr val="FFFFFF"/>
                </a:solidFill>
                <a:latin typeface="Bebas Neue Regular" panose="00000500000000000000" pitchFamily="50" charset="0"/>
                <a:cs typeface="Carlito"/>
              </a:rPr>
              <a:t>Up </a:t>
            </a:r>
            <a:r>
              <a:rPr sz="1600" spc="-8" dirty="0">
                <a:solidFill>
                  <a:srgbClr val="FFFFFF"/>
                </a:solidFill>
                <a:latin typeface="Bebas Neue Regular" panose="00000500000000000000" pitchFamily="50" charset="0"/>
                <a:cs typeface="Carlito"/>
              </a:rPr>
              <a:t>Remover</a:t>
            </a:r>
            <a:r>
              <a:rPr sz="1600" spc="-40"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gel</a:t>
            </a:r>
            <a:endParaRPr sz="1600" dirty="0">
              <a:latin typeface="Bebas Neue Regular" panose="00000500000000000000" pitchFamily="50" charset="0"/>
              <a:cs typeface="Carlito"/>
            </a:endParaRPr>
          </a:p>
        </p:txBody>
      </p:sp>
      <p:sp>
        <p:nvSpPr>
          <p:cNvPr id="13" name="object 13"/>
          <p:cNvSpPr txBox="1">
            <a:spLocks noGrp="1"/>
          </p:cNvSpPr>
          <p:nvPr>
            <p:ph type="sldNum" sz="quarter" idx="7"/>
          </p:nvPr>
        </p:nvSpPr>
        <p:spPr>
          <a:xfrm>
            <a:off x="5418905" y="3632739"/>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19</a:t>
            </a:fld>
            <a:endParaRPr spc="6" dirty="0"/>
          </a:p>
        </p:txBody>
      </p:sp>
      <p:sp>
        <p:nvSpPr>
          <p:cNvPr id="15" name="Título 8"/>
          <p:cNvSpPr txBox="1">
            <a:spLocks/>
          </p:cNvSpPr>
          <p:nvPr/>
        </p:nvSpPr>
        <p:spPr>
          <a:xfrm>
            <a:off x="698500" y="445037"/>
            <a:ext cx="2756973"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DAILY CARE PRODUCTS</a:t>
            </a:r>
          </a:p>
        </p:txBody>
      </p:sp>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007" y="939662"/>
            <a:ext cx="1015226" cy="375118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9335297" y="5107341"/>
            <a:ext cx="100381" cy="115416"/>
          </a:xfrm>
          <a:prstGeom prst="rect">
            <a:avLst/>
          </a:prstGeom>
        </p:spPr>
        <p:txBody>
          <a:bodyPr vert="horz" wrap="square" lIns="0" tIns="0" rIns="0" bIns="0" rtlCol="0">
            <a:spAutoFit/>
          </a:bodyPr>
          <a:lstStyle/>
          <a:p>
            <a:pPr marL="21511">
              <a:lnSpc>
                <a:spcPts val="898"/>
              </a:lnSpc>
            </a:pPr>
            <a:fld id="{81D60167-4931-47E6-BA6A-407CBD079E47}" type="slidenum">
              <a:rPr sz="875" spc="6" dirty="0">
                <a:solidFill>
                  <a:srgbClr val="888888"/>
                </a:solidFill>
                <a:latin typeface="Carlito"/>
                <a:cs typeface="Carlito"/>
              </a:rPr>
              <a:pPr marL="21511">
                <a:lnSpc>
                  <a:spcPts val="898"/>
                </a:lnSpc>
              </a:pPr>
              <a:t>2</a:t>
            </a:fld>
            <a:endParaRPr sz="875">
              <a:latin typeface="Carlito"/>
              <a:cs typeface="Carlito"/>
            </a:endParaRPr>
          </a:p>
        </p:txBody>
      </p:sp>
      <p:sp>
        <p:nvSpPr>
          <p:cNvPr id="6" name="object 6"/>
          <p:cNvSpPr txBox="1"/>
          <p:nvPr/>
        </p:nvSpPr>
        <p:spPr>
          <a:xfrm>
            <a:off x="805917" y="1247444"/>
            <a:ext cx="3257366" cy="2031173"/>
          </a:xfrm>
          <a:prstGeom prst="rect">
            <a:avLst/>
          </a:prstGeom>
        </p:spPr>
        <p:txBody>
          <a:bodyPr vert="horz" wrap="square" lIns="0" tIns="131929" rIns="0" bIns="0" rtlCol="0">
            <a:spAutoFit/>
          </a:bodyPr>
          <a:lstStyle/>
          <a:p>
            <a:pPr marL="200772" indent="-193960">
              <a:spcBef>
                <a:spcPts val="1039"/>
              </a:spcBef>
              <a:buAutoNum type="arabicPeriod"/>
              <a:tabLst>
                <a:tab pos="201130" algn="l"/>
              </a:tabLst>
            </a:pPr>
            <a:r>
              <a:rPr dirty="0">
                <a:latin typeface="Bebas Neue Regular" panose="00000500000000000000" pitchFamily="50" charset="0"/>
                <a:cs typeface="Carlito"/>
              </a:rPr>
              <a:t>Essentielle line.</a:t>
            </a:r>
          </a:p>
          <a:p>
            <a:pPr marL="200772" indent="-193960">
              <a:spcBef>
                <a:spcPts val="982"/>
              </a:spcBef>
              <a:buAutoNum type="arabicPeriod"/>
              <a:tabLst>
                <a:tab pos="201130" algn="l"/>
              </a:tabLst>
            </a:pPr>
            <a:r>
              <a:rPr dirty="0">
                <a:latin typeface="Bebas Neue Regular" panose="00000500000000000000" pitchFamily="50" charset="0"/>
                <a:cs typeface="Carlito"/>
              </a:rPr>
              <a:t>Professional products.</a:t>
            </a:r>
          </a:p>
          <a:p>
            <a:pPr marL="200772" indent="-193960">
              <a:spcBef>
                <a:spcPts val="982"/>
              </a:spcBef>
              <a:buAutoNum type="arabicPeriod"/>
              <a:tabLst>
                <a:tab pos="201130" algn="l"/>
              </a:tabLst>
            </a:pPr>
            <a:r>
              <a:rPr dirty="0">
                <a:latin typeface="Bebas Neue Regular" panose="00000500000000000000" pitchFamily="50" charset="0"/>
                <a:cs typeface="Carlito"/>
              </a:rPr>
              <a:t>Treatment protocol.</a:t>
            </a:r>
          </a:p>
          <a:p>
            <a:pPr marL="200772" indent="-193960">
              <a:spcBef>
                <a:spcPts val="982"/>
              </a:spcBef>
              <a:buAutoNum type="arabicPeriod"/>
              <a:tabLst>
                <a:tab pos="201130" algn="l"/>
              </a:tabLst>
            </a:pPr>
            <a:r>
              <a:rPr dirty="0">
                <a:latin typeface="Bebas Neue Regular" panose="00000500000000000000" pitchFamily="50" charset="0"/>
                <a:cs typeface="Carlito"/>
              </a:rPr>
              <a:t>Products for home treatment.</a:t>
            </a:r>
          </a:p>
          <a:p>
            <a:pPr marL="200772" indent="-193960">
              <a:spcBef>
                <a:spcPts val="982"/>
              </a:spcBef>
              <a:buAutoNum type="arabicPeriod"/>
              <a:tabLst>
                <a:tab pos="201130" algn="l"/>
              </a:tabLst>
            </a:pPr>
            <a:r>
              <a:rPr dirty="0">
                <a:latin typeface="Bebas Neue Regular" panose="00000500000000000000" pitchFamily="50" charset="0"/>
                <a:cs typeface="Carlito"/>
              </a:rPr>
              <a:t>Treatment routine</a:t>
            </a:r>
          </a:p>
        </p:txBody>
      </p:sp>
      <p:sp>
        <p:nvSpPr>
          <p:cNvPr id="10" name="Título 8"/>
          <p:cNvSpPr>
            <a:spLocks noGrp="1"/>
          </p:cNvSpPr>
          <p:nvPr>
            <p:ph type="title"/>
          </p:nvPr>
        </p:nvSpPr>
        <p:spPr>
          <a:xfrm>
            <a:off x="698500" y="445037"/>
            <a:ext cx="803105" cy="332399"/>
          </a:xfrm>
        </p:spPr>
        <p:txBody>
          <a:bodyPr/>
          <a:lstStyle/>
          <a:p>
            <a:r>
              <a:rPr lang="es-ES" sz="2400" spc="300" dirty="0" smtClean="0">
                <a:latin typeface="Bebas Neue Regular" panose="00000500000000000000" pitchFamily="50" charset="0"/>
              </a:rPr>
              <a:t>index</a:t>
            </a:r>
            <a:endParaRPr lang="es-ES" sz="2400" spc="300" dirty="0">
              <a:latin typeface="Bebas Neue Regular" panose="00000500000000000000" pitchFamily="50"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1041400" y="1409700"/>
            <a:ext cx="8292680" cy="2816879"/>
          </a:xfrm>
          <a:prstGeom prst="rect">
            <a:avLst/>
          </a:prstGeom>
        </p:spPr>
        <p:txBody>
          <a:bodyPr vert="horz" wrap="square" lIns="0" tIns="6812" rIns="0" bIns="0" rtlCol="0">
            <a:spAutoFit/>
          </a:bodyPr>
          <a:lstStyle/>
          <a:p>
            <a:pPr marL="1785793" indent="-258135">
              <a:spcBef>
                <a:spcPts val="54"/>
              </a:spcBef>
              <a:buChar char="•"/>
              <a:tabLst>
                <a:tab pos="1785793" algn="l"/>
                <a:tab pos="1786152" algn="l"/>
              </a:tabLst>
            </a:pPr>
            <a:r>
              <a:rPr sz="1600" dirty="0">
                <a:solidFill>
                  <a:schemeClr val="tx1"/>
                </a:solidFill>
                <a:latin typeface="TT Commons" panose="02000506040000020004" pitchFamily="50" charset="0"/>
              </a:rPr>
              <a:t>Hydro-soothing and decongestant tonic 200 ml</a:t>
            </a:r>
          </a:p>
          <a:p>
            <a:pPr marL="1785793" indent="-258135">
              <a:spcBef>
                <a:spcPts val="1519"/>
              </a:spcBef>
              <a:buChar char="•"/>
              <a:tabLst>
                <a:tab pos="1785793" algn="l"/>
                <a:tab pos="1786152" algn="l"/>
              </a:tabLst>
            </a:pPr>
            <a:r>
              <a:rPr sz="1600" dirty="0">
                <a:solidFill>
                  <a:schemeClr val="tx1"/>
                </a:solidFill>
                <a:latin typeface="TT Commons" panose="02000506040000020004" pitchFamily="50" charset="0"/>
              </a:rPr>
              <a:t>Ingredients: Hamamelis extract, hydrolyzed soy protein and allantoin.</a:t>
            </a:r>
          </a:p>
          <a:p>
            <a:pPr marL="1520488">
              <a:spcBef>
                <a:spcPts val="14"/>
              </a:spcBef>
              <a:buFont typeface="Arial"/>
              <a:buChar char="•"/>
            </a:pPr>
            <a:endParaRPr sz="1600" dirty="0">
              <a:solidFill>
                <a:schemeClr val="tx1"/>
              </a:solidFill>
              <a:latin typeface="TT Commons" panose="02000506040000020004" pitchFamily="50" charset="0"/>
            </a:endParaRPr>
          </a:p>
          <a:p>
            <a:pPr marL="1785793" marR="250248" indent="-258135">
              <a:lnSpc>
                <a:spcPts val="1705"/>
              </a:lnSpc>
              <a:buChar char="•"/>
              <a:tabLst>
                <a:tab pos="1785793" algn="l"/>
                <a:tab pos="1786152" algn="l"/>
              </a:tabLst>
            </a:pPr>
            <a:r>
              <a:rPr sz="1600" dirty="0">
                <a:solidFill>
                  <a:schemeClr val="tx1"/>
                </a:solidFill>
                <a:latin typeface="TT Commons" panose="02000506040000020004" pitchFamily="50" charset="0"/>
              </a:rPr>
              <a:t>Tonic with powerful moisturizing action and highly effective for all skin types,  including sensitive. Thanks to the combination of its natural plant-based assets, the skin acquires a state of well-being. Its formula completes the makeup removal, protecting the skin balance.</a:t>
            </a:r>
          </a:p>
          <a:p>
            <a:pPr marL="1520488">
              <a:spcBef>
                <a:spcPts val="28"/>
              </a:spcBef>
              <a:buFont typeface="Arial"/>
              <a:buChar char="•"/>
            </a:pPr>
            <a:endParaRPr sz="1600" dirty="0">
              <a:solidFill>
                <a:schemeClr val="tx1"/>
              </a:solidFill>
              <a:latin typeface="TT Commons" panose="02000506040000020004" pitchFamily="50" charset="0"/>
            </a:endParaRPr>
          </a:p>
          <a:p>
            <a:pPr marL="1785793" marR="2868" indent="-258135">
              <a:lnSpc>
                <a:spcPts val="1705"/>
              </a:lnSpc>
              <a:buChar char="•"/>
              <a:tabLst>
                <a:tab pos="1785793" algn="l"/>
                <a:tab pos="1786152" algn="l"/>
              </a:tabLst>
            </a:pPr>
            <a:r>
              <a:rPr sz="1600" dirty="0">
                <a:solidFill>
                  <a:schemeClr val="tx1"/>
                </a:solidFill>
                <a:latin typeface="TT Commons" panose="02000506040000020004" pitchFamily="50" charset="0"/>
              </a:rPr>
              <a:t>How to use: To complete the efficiency of the cleaners of the ESSENTIELLE range, spray AQUA TONIC on face, neck and neckline and perform a slight click until complete absorption.</a:t>
            </a:r>
          </a:p>
        </p:txBody>
      </p:sp>
      <p:sp>
        <p:nvSpPr>
          <p:cNvPr id="13" name="object 13"/>
          <p:cNvSpPr txBox="1">
            <a:spLocks noGrp="1"/>
          </p:cNvSpPr>
          <p:nvPr>
            <p:ph type="sldNum" sz="quarter" idx="7"/>
          </p:nvPr>
        </p:nvSpPr>
        <p:spPr>
          <a:xfrm>
            <a:off x="5471300" y="3627336"/>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20</a:t>
            </a:fld>
            <a:endParaRPr spc="6" dirty="0"/>
          </a:p>
        </p:txBody>
      </p:sp>
      <p:sp>
        <p:nvSpPr>
          <p:cNvPr id="3" name="object 3"/>
          <p:cNvSpPr txBox="1"/>
          <p:nvPr/>
        </p:nvSpPr>
        <p:spPr>
          <a:xfrm>
            <a:off x="2541595" y="4299699"/>
            <a:ext cx="6832008" cy="688777"/>
          </a:xfrm>
          <a:prstGeom prst="rect">
            <a:avLst/>
          </a:prstGeom>
        </p:spPr>
        <p:txBody>
          <a:bodyPr vert="horz" wrap="square" lIns="0" tIns="34416" rIns="0" bIns="0" rtlCol="0">
            <a:spAutoFit/>
          </a:bodyPr>
          <a:lstStyle/>
          <a:p>
            <a:pPr marL="265306" marR="2868" indent="-258135">
              <a:lnSpc>
                <a:spcPts val="1705"/>
              </a:lnSpc>
              <a:spcBef>
                <a:spcPts val="271"/>
              </a:spcBef>
              <a:buChar char="•"/>
              <a:tabLst>
                <a:tab pos="264947" algn="l"/>
                <a:tab pos="265306" algn="l"/>
              </a:tabLst>
            </a:pPr>
            <a:r>
              <a:rPr sz="1600" spc="-93" dirty="0">
                <a:latin typeface="TT Commons" panose="02000506040000020004" pitchFamily="50" charset="0"/>
                <a:cs typeface="Arial"/>
              </a:rPr>
              <a:t>Combine</a:t>
            </a:r>
            <a:r>
              <a:rPr sz="1600" spc="-90" dirty="0">
                <a:latin typeface="TT Commons" panose="02000506040000020004" pitchFamily="50" charset="0"/>
                <a:cs typeface="Arial"/>
              </a:rPr>
              <a:t> with</a:t>
            </a:r>
            <a:r>
              <a:rPr sz="1600" spc="-54" dirty="0">
                <a:latin typeface="TT Commons" panose="02000506040000020004" pitchFamily="50" charset="0"/>
                <a:cs typeface="Arial"/>
              </a:rPr>
              <a:t> other</a:t>
            </a:r>
            <a:r>
              <a:rPr sz="1600" spc="-68" dirty="0">
                <a:latin typeface="TT Commons" panose="02000506040000020004" pitchFamily="50" charset="0"/>
                <a:cs typeface="Arial"/>
              </a:rPr>
              <a:t> products:</a:t>
            </a:r>
            <a:r>
              <a:rPr sz="1600" spc="-147" dirty="0">
                <a:latin typeface="TT Commons" panose="02000506040000020004" pitchFamily="50" charset="0"/>
                <a:cs typeface="Arial"/>
              </a:rPr>
              <a:t> For</a:t>
            </a:r>
            <a:r>
              <a:rPr sz="1600" spc="-56" dirty="0">
                <a:latin typeface="TT Commons" panose="02000506040000020004" pitchFamily="50" charset="0"/>
                <a:cs typeface="Arial"/>
              </a:rPr>
              <a:t> double</a:t>
            </a:r>
            <a:r>
              <a:rPr sz="1600" spc="-73" dirty="0">
                <a:latin typeface="TT Commons" panose="02000506040000020004" pitchFamily="50" charset="0"/>
                <a:cs typeface="Arial"/>
              </a:rPr>
              <a:t> Japanese</a:t>
            </a:r>
            <a:r>
              <a:rPr sz="1600" spc="-127" dirty="0">
                <a:latin typeface="TT Commons" panose="02000506040000020004" pitchFamily="50" charset="0"/>
                <a:cs typeface="Arial"/>
              </a:rPr>
              <a:t> makeup removal on</a:t>
            </a:r>
            <a:r>
              <a:rPr sz="1600" spc="-82" dirty="0">
                <a:latin typeface="TT Commons" panose="02000506040000020004" pitchFamily="50" charset="0"/>
                <a:cs typeface="Arial"/>
              </a:rPr>
              <a:t> all</a:t>
            </a:r>
            <a:r>
              <a:rPr sz="1600" spc="-28" dirty="0">
                <a:latin typeface="TT Commons" panose="02000506040000020004" pitchFamily="50" charset="0"/>
                <a:cs typeface="Arial"/>
              </a:rPr>
              <a:t> types</a:t>
            </a:r>
            <a:r>
              <a:rPr sz="1600" spc="-11" dirty="0">
                <a:latin typeface="TT Commons" panose="02000506040000020004" pitchFamily="50" charset="0"/>
                <a:cs typeface="Arial"/>
              </a:rPr>
              <a:t> of</a:t>
            </a:r>
            <a:r>
              <a:rPr sz="1600" spc="-158" dirty="0">
                <a:latin typeface="TT Commons" panose="02000506040000020004" pitchFamily="50" charset="0"/>
                <a:cs typeface="Arial"/>
              </a:rPr>
              <a:t> </a:t>
            </a:r>
            <a:r>
              <a:rPr sz="1600" spc="-82" dirty="0">
                <a:latin typeface="TT Commons" panose="02000506040000020004" pitchFamily="50" charset="0"/>
                <a:cs typeface="Arial"/>
              </a:rPr>
              <a:t>skins</a:t>
            </a:r>
            <a:r>
              <a:rPr sz="1600" spc="-76" dirty="0">
                <a:latin typeface="TT Commons" panose="02000506040000020004" pitchFamily="50" charset="0"/>
                <a:cs typeface="Arial"/>
              </a:rPr>
              <a:t> and to</a:t>
            </a:r>
            <a:r>
              <a:rPr sz="1600" spc="-96" dirty="0">
                <a:latin typeface="TT Commons" panose="02000506040000020004" pitchFamily="50" charset="0"/>
                <a:cs typeface="Arial"/>
              </a:rPr>
              <a:t> complement any</a:t>
            </a:r>
            <a:r>
              <a:rPr sz="1600" spc="-88" dirty="0">
                <a:latin typeface="TT Commons" panose="02000506040000020004" pitchFamily="50" charset="0"/>
                <a:cs typeface="Arial"/>
              </a:rPr>
              <a:t> other</a:t>
            </a:r>
            <a:r>
              <a:rPr sz="1600" spc="-62" dirty="0">
                <a:latin typeface="TT Commons" panose="02000506040000020004" pitchFamily="50" charset="0"/>
                <a:cs typeface="Arial"/>
              </a:rPr>
              <a:t> type</a:t>
            </a:r>
            <a:r>
              <a:rPr sz="1600" spc="-14" dirty="0">
                <a:latin typeface="TT Commons" panose="02000506040000020004" pitchFamily="50" charset="0"/>
                <a:cs typeface="Arial"/>
              </a:rPr>
              <a:t> of</a:t>
            </a:r>
            <a:r>
              <a:rPr sz="1600" spc="-11" dirty="0">
                <a:latin typeface="TT Commons" panose="02000506040000020004" pitchFamily="50" charset="0"/>
                <a:cs typeface="Arial"/>
              </a:rPr>
              <a:t> makeup removal or after</a:t>
            </a:r>
            <a:r>
              <a:rPr sz="1600" spc="-82" dirty="0">
                <a:latin typeface="TT Commons" panose="02000506040000020004" pitchFamily="50" charset="0"/>
                <a:cs typeface="Arial"/>
              </a:rPr>
              <a:t> a</a:t>
            </a:r>
            <a:r>
              <a:rPr sz="1600" spc="-73" dirty="0">
                <a:latin typeface="TT Commons" panose="02000506040000020004" pitchFamily="50" charset="0"/>
                <a:cs typeface="Arial"/>
              </a:rPr>
              <a:t> more</a:t>
            </a:r>
            <a:r>
              <a:rPr sz="1600" spc="-56" dirty="0">
                <a:latin typeface="TT Commons" panose="02000506040000020004" pitchFamily="50" charset="0"/>
                <a:cs typeface="Arial"/>
              </a:rPr>
              <a:t> specific treatment</a:t>
            </a:r>
            <a:r>
              <a:rPr sz="1600" spc="-64" dirty="0">
                <a:latin typeface="TT Commons" panose="02000506040000020004" pitchFamily="50" charset="0"/>
                <a:cs typeface="Arial"/>
              </a:rPr>
              <a:t>.</a:t>
            </a:r>
            <a:r>
              <a:rPr sz="1600" spc="-127" dirty="0">
                <a:latin typeface="TT Commons" panose="02000506040000020004" pitchFamily="50" charset="0"/>
                <a:cs typeface="Arial"/>
              </a:rPr>
              <a:t> </a:t>
            </a:r>
            <a:endParaRPr sz="1600" dirty="0">
              <a:latin typeface="TT Commons" panose="02000506040000020004" pitchFamily="50" charset="0"/>
              <a:cs typeface="Arial"/>
            </a:endParaRPr>
          </a:p>
        </p:txBody>
      </p:sp>
      <p:grpSp>
        <p:nvGrpSpPr>
          <p:cNvPr id="4" name="object 4"/>
          <p:cNvGrpSpPr/>
          <p:nvPr/>
        </p:nvGrpSpPr>
        <p:grpSpPr>
          <a:xfrm>
            <a:off x="422187" y="4686812"/>
            <a:ext cx="2001527" cy="425903"/>
            <a:chOff x="335272" y="7263383"/>
            <a:chExt cx="3545204" cy="754380"/>
          </a:xfrm>
        </p:grpSpPr>
        <p:sp>
          <p:nvSpPr>
            <p:cNvPr id="5" name="object 5"/>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1202436" y="7263383"/>
              <a:ext cx="1810512" cy="754380"/>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8" name="object 8"/>
          <p:cNvSpPr txBox="1"/>
          <p:nvPr/>
        </p:nvSpPr>
        <p:spPr>
          <a:xfrm>
            <a:off x="1041400" y="4743456"/>
            <a:ext cx="765406" cy="253461"/>
          </a:xfrm>
          <a:prstGeom prst="rect">
            <a:avLst/>
          </a:prstGeom>
        </p:spPr>
        <p:txBody>
          <a:bodyPr vert="horz" wrap="square" lIns="0" tIns="7170" rIns="0" bIns="0" rtlCol="0">
            <a:spAutoFit/>
          </a:bodyPr>
          <a:lstStyle/>
          <a:p>
            <a:pPr marL="7170">
              <a:spcBef>
                <a:spcPts val="56"/>
              </a:spcBef>
            </a:pPr>
            <a:r>
              <a:rPr sz="1600" dirty="0">
                <a:solidFill>
                  <a:srgbClr val="FFFFFF"/>
                </a:solidFill>
                <a:latin typeface="Bebas Neue Regular" panose="00000500000000000000" pitchFamily="50" charset="0"/>
                <a:cs typeface="Carlito"/>
              </a:rPr>
              <a:t>Aqua</a:t>
            </a:r>
            <a:r>
              <a:rPr sz="1600" spc="-48"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tonic</a:t>
            </a:r>
            <a:endParaRPr sz="1600" dirty="0">
              <a:latin typeface="Bebas Neue Regular" panose="00000500000000000000" pitchFamily="50" charset="0"/>
              <a:cs typeface="Carlito"/>
            </a:endParaRPr>
          </a:p>
        </p:txBody>
      </p:sp>
      <p:sp>
        <p:nvSpPr>
          <p:cNvPr id="15" name="Título 8"/>
          <p:cNvSpPr txBox="1">
            <a:spLocks/>
          </p:cNvSpPr>
          <p:nvPr/>
        </p:nvSpPr>
        <p:spPr>
          <a:xfrm>
            <a:off x="698500" y="445037"/>
            <a:ext cx="2756973"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DAILY CARE PRODUCTS</a:t>
            </a:r>
          </a:p>
        </p:txBody>
      </p:sp>
      <p:pic>
        <p:nvPicPr>
          <p:cNvPr id="12" name="Imagen 11"/>
          <p:cNvPicPr>
            <a:picLocks noChangeAspect="1"/>
          </p:cNvPicPr>
          <p:nvPr/>
        </p:nvPicPr>
        <p:blipFill rotWithShape="1">
          <a:blip r:embed="rId5" cstate="print">
            <a:extLst>
              <a:ext uri="{28A0092B-C50C-407E-A947-70E740481C1C}">
                <a14:useLocalDpi xmlns:a14="http://schemas.microsoft.com/office/drawing/2010/main" val="0"/>
              </a:ext>
            </a:extLst>
          </a:blip>
          <a:srcRect r="52568"/>
          <a:stretch/>
        </p:blipFill>
        <p:spPr>
          <a:xfrm>
            <a:off x="848318" y="1042535"/>
            <a:ext cx="1112723" cy="3648707"/>
          </a:xfrm>
          <a:prstGeom prst="rect">
            <a:avLst/>
          </a:prstGeom>
        </p:spPr>
      </p:pic>
    </p:spTree>
    <p:extLst>
      <p:ext uri="{BB962C8B-B14F-4D97-AF65-F5344CB8AC3E}">
        <p14:creationId xmlns:p14="http://schemas.microsoft.com/office/powerpoint/2010/main" val="3326019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94001" y="1409700"/>
            <a:ext cx="6553200" cy="3227760"/>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Facial scrub </a:t>
            </a:r>
            <a:r>
              <a:rPr lang="es-ES" sz="1600" dirty="0">
                <a:latin typeface="TT Commons" panose="02000506040000020004" pitchFamily="50" charset="0"/>
                <a:cs typeface="Arial"/>
              </a:rPr>
              <a:t>5</a:t>
            </a:r>
            <a:r>
              <a:rPr sz="1600" dirty="0" smtClean="0">
                <a:latin typeface="TT Commons" panose="02000506040000020004" pitchFamily="50" charset="0"/>
                <a:cs typeface="Arial"/>
              </a:rPr>
              <a:t>0 </a:t>
            </a:r>
            <a:r>
              <a:rPr sz="1600" dirty="0">
                <a:latin typeface="TT Commons" panose="02000506040000020004" pitchFamily="50" charset="0"/>
                <a:cs typeface="Arial"/>
              </a:rPr>
              <a:t>ml</a:t>
            </a:r>
          </a:p>
          <a:p>
            <a:pPr marL="265306" indent="-258135">
              <a:spcBef>
                <a:spcPts val="1519"/>
              </a:spcBef>
              <a:buChar char="•"/>
              <a:tabLst>
                <a:tab pos="264947" algn="l"/>
                <a:tab pos="265306" algn="l"/>
              </a:tabLst>
            </a:pPr>
            <a:r>
              <a:rPr sz="1600" dirty="0">
                <a:latin typeface="TT Commons" panose="02000506040000020004" pitchFamily="50" charset="0"/>
                <a:cs typeface="Arial"/>
              </a:rPr>
              <a:t>Ingredients: </a:t>
            </a:r>
            <a:r>
              <a:rPr lang="es-ES" sz="1600" dirty="0" err="1">
                <a:latin typeface="TT Commons" panose="02000506040000020004" pitchFamily="50" charset="0"/>
                <a:cs typeface="Arial"/>
              </a:rPr>
              <a:t>Microcrystalline</a:t>
            </a:r>
            <a:r>
              <a:rPr lang="es-ES" sz="1600" dirty="0">
                <a:latin typeface="TT Commons" panose="02000506040000020004" pitchFamily="50" charset="0"/>
                <a:cs typeface="Arial"/>
              </a:rPr>
              <a:t> </a:t>
            </a:r>
            <a:r>
              <a:rPr lang="es-ES" sz="1600" dirty="0" err="1" smtClean="0">
                <a:latin typeface="TT Commons" panose="02000506040000020004" pitchFamily="50" charset="0"/>
                <a:cs typeface="Arial"/>
              </a:rPr>
              <a:t>Cellulose</a:t>
            </a:r>
            <a:r>
              <a:rPr lang="es-ES" sz="1600" dirty="0" smtClean="0">
                <a:latin typeface="TT Commons" panose="02000506040000020004" pitchFamily="50" charset="0"/>
                <a:cs typeface="Arial"/>
              </a:rPr>
              <a:t> </a:t>
            </a:r>
            <a:r>
              <a:rPr lang="en-US" sz="1600" dirty="0">
                <a:latin typeface="TT Commons" panose="02000506040000020004" pitchFamily="50" charset="0"/>
                <a:cs typeface="Arial"/>
              </a:rPr>
              <a:t>(Biocompatible element extracted from plant </a:t>
            </a:r>
            <a:r>
              <a:rPr lang="en-US" sz="1600" dirty="0" err="1">
                <a:latin typeface="TT Commons" panose="02000506040000020004" pitchFamily="50" charset="0"/>
                <a:cs typeface="Arial"/>
              </a:rPr>
              <a:t>fibres</a:t>
            </a:r>
            <a:r>
              <a:rPr lang="en-US" sz="1600" dirty="0">
                <a:latin typeface="TT Commons" panose="02000506040000020004" pitchFamily="50" charset="0"/>
                <a:cs typeface="Arial"/>
              </a:rPr>
              <a:t> that acts as an exfoliating agent and helps to remove impurities from the outermost layer of the skin).</a:t>
            </a:r>
            <a:endParaRPr lang="es-ES" sz="1600" dirty="0">
              <a:latin typeface="TT Commons" panose="02000506040000020004" pitchFamily="50" charset="0"/>
              <a:cs typeface="Arial"/>
            </a:endParaRPr>
          </a:p>
          <a:p>
            <a:pPr>
              <a:spcBef>
                <a:spcPts val="17"/>
              </a:spcBef>
              <a:buFont typeface="Arial"/>
              <a:buChar char="•"/>
            </a:pPr>
            <a:endParaRPr sz="1600" dirty="0">
              <a:latin typeface="TT Commons" panose="02000506040000020004" pitchFamily="50" charset="0"/>
              <a:cs typeface="Arial"/>
            </a:endParaRPr>
          </a:p>
          <a:p>
            <a:pPr marL="265306" marR="50910" indent="-258135">
              <a:lnSpc>
                <a:spcPct val="90000"/>
              </a:lnSpc>
              <a:buChar char="•"/>
              <a:tabLst>
                <a:tab pos="264947" algn="l"/>
                <a:tab pos="265306" algn="l"/>
              </a:tabLst>
            </a:pPr>
            <a:r>
              <a:rPr sz="1600" dirty="0">
                <a:latin typeface="TT Commons" panose="02000506040000020004" pitchFamily="50" charset="0"/>
                <a:cs typeface="Arial"/>
              </a:rPr>
              <a:t>Facial exfoliator with soft entrainment that synergistically combines the de-crusting and emollient power of polyethylene macroparticles. Eliminates dead cells and therefore the skin is more receptive to later treatments, increasing the effectiveness of these treatments</a:t>
            </a:r>
          </a:p>
          <a:p>
            <a:pPr>
              <a:spcBef>
                <a:spcPts val="20"/>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How to use: apply exfoliating scrub on skin moistened with water or aqua tonic. Gently massage the face for a minute making circles with the fingertips. Rinse with water and sponges</a:t>
            </a:r>
          </a:p>
        </p:txBody>
      </p:sp>
      <p:sp>
        <p:nvSpPr>
          <p:cNvPr id="3" name="object 3"/>
          <p:cNvSpPr txBox="1"/>
          <p:nvPr/>
        </p:nvSpPr>
        <p:spPr>
          <a:xfrm>
            <a:off x="2793999" y="4228759"/>
            <a:ext cx="6781801" cy="474330"/>
          </a:xfrm>
          <a:prstGeom prst="rect">
            <a:avLst/>
          </a:prstGeom>
        </p:spPr>
        <p:txBody>
          <a:bodyPr vert="horz" wrap="square" lIns="0" tIns="30831" rIns="0" bIns="0" rtlCol="0">
            <a:spAutoFit/>
          </a:bodyPr>
          <a:lstStyle/>
          <a:p>
            <a:pPr marL="265306" marR="2868" indent="-258135">
              <a:lnSpc>
                <a:spcPct val="90000"/>
              </a:lnSpc>
              <a:spcBef>
                <a:spcPts val="243"/>
              </a:spcBef>
              <a:buChar char="•"/>
              <a:tabLst>
                <a:tab pos="264947" algn="l"/>
                <a:tab pos="265306" algn="l"/>
              </a:tabLst>
            </a:pPr>
            <a:r>
              <a:rPr sz="1600" dirty="0">
                <a:latin typeface="TT Commons" panose="02000506040000020004" pitchFamily="50" charset="0"/>
                <a:cs typeface="Arial"/>
              </a:rPr>
              <a:t>Combine with other products: to complete the routine of the complete professional deep cleaning protocol and/or as a weekly home treatment.</a:t>
            </a:r>
          </a:p>
        </p:txBody>
      </p:sp>
      <p:grpSp>
        <p:nvGrpSpPr>
          <p:cNvPr id="4" name="object 4"/>
          <p:cNvGrpSpPr/>
          <p:nvPr/>
        </p:nvGrpSpPr>
        <p:grpSpPr>
          <a:xfrm>
            <a:off x="565821" y="4454975"/>
            <a:ext cx="2001527" cy="425903"/>
            <a:chOff x="335272" y="7263383"/>
            <a:chExt cx="3545204" cy="754380"/>
          </a:xfrm>
        </p:grpSpPr>
        <p:sp>
          <p:nvSpPr>
            <p:cNvPr id="5" name="object 5"/>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841247" y="7263383"/>
              <a:ext cx="2531364" cy="754380"/>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8" name="object 8"/>
          <p:cNvSpPr txBox="1"/>
          <p:nvPr/>
        </p:nvSpPr>
        <p:spPr>
          <a:xfrm>
            <a:off x="981115" y="4511619"/>
            <a:ext cx="1327903" cy="253461"/>
          </a:xfrm>
          <a:prstGeom prst="rect">
            <a:avLst/>
          </a:prstGeom>
        </p:spPr>
        <p:txBody>
          <a:bodyPr vert="horz" wrap="square" lIns="0" tIns="7170" rIns="0" bIns="0" rtlCol="0">
            <a:spAutoFit/>
          </a:bodyPr>
          <a:lstStyle/>
          <a:p>
            <a:pPr marL="7170">
              <a:spcBef>
                <a:spcPts val="56"/>
              </a:spcBef>
            </a:pPr>
            <a:r>
              <a:rPr lang="es-ES" sz="1600" spc="-6" dirty="0" smtClean="0">
                <a:solidFill>
                  <a:srgbClr val="FFFFFF"/>
                </a:solidFill>
                <a:latin typeface="Bebas Neue Regular" panose="00000500000000000000" pitchFamily="50" charset="0"/>
                <a:cs typeface="Carlito"/>
              </a:rPr>
              <a:t>EXFOLIATING </a:t>
            </a:r>
            <a:r>
              <a:rPr sz="1600" spc="-6" dirty="0" smtClean="0">
                <a:solidFill>
                  <a:srgbClr val="FFFFFF"/>
                </a:solidFill>
                <a:latin typeface="Bebas Neue Regular" panose="00000500000000000000" pitchFamily="50" charset="0"/>
                <a:cs typeface="Carlito"/>
              </a:rPr>
              <a:t>Scrub</a:t>
            </a:r>
            <a:r>
              <a:rPr sz="1600" spc="-37" dirty="0" smtClean="0">
                <a:solidFill>
                  <a:srgbClr val="FFFFFF"/>
                </a:solidFill>
                <a:latin typeface="Bebas Neue Regular" panose="00000500000000000000" pitchFamily="50" charset="0"/>
                <a:cs typeface="Carlito"/>
              </a:rPr>
              <a:t> </a:t>
            </a:r>
            <a:endParaRPr sz="1600" dirty="0">
              <a:latin typeface="Bebas Neue Regular" panose="00000500000000000000" pitchFamily="50" charset="0"/>
              <a:cs typeface="Carlito"/>
            </a:endParaRPr>
          </a:p>
        </p:txBody>
      </p:sp>
      <p:sp>
        <p:nvSpPr>
          <p:cNvPr id="13" name="object 13"/>
          <p:cNvSpPr txBox="1">
            <a:spLocks noGrp="1"/>
          </p:cNvSpPr>
          <p:nvPr>
            <p:ph type="sldNum" sz="quarter" idx="7"/>
          </p:nvPr>
        </p:nvSpPr>
        <p:spPr>
          <a:xfrm>
            <a:off x="5614934" y="3395499"/>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21</a:t>
            </a:fld>
            <a:endParaRPr spc="6" dirty="0"/>
          </a:p>
        </p:txBody>
      </p:sp>
      <p:sp>
        <p:nvSpPr>
          <p:cNvPr id="15" name="Título 8"/>
          <p:cNvSpPr txBox="1">
            <a:spLocks/>
          </p:cNvSpPr>
          <p:nvPr/>
        </p:nvSpPr>
        <p:spPr>
          <a:xfrm>
            <a:off x="698500" y="445037"/>
            <a:ext cx="2756973"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DAILY CARE PRODUCTS</a:t>
            </a:r>
          </a:p>
        </p:txBody>
      </p:sp>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650" y="3121067"/>
            <a:ext cx="1466844" cy="1220729"/>
          </a:xfrm>
          <a:prstGeom prst="rect">
            <a:avLst/>
          </a:prstGeom>
        </p:spPr>
      </p:pic>
    </p:spTree>
    <p:extLst>
      <p:ext uri="{BB962C8B-B14F-4D97-AF65-F5344CB8AC3E}">
        <p14:creationId xmlns:p14="http://schemas.microsoft.com/office/powerpoint/2010/main" val="3090709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17800" y="1333500"/>
            <a:ext cx="6486160" cy="2735318"/>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Anti-aging facial mask </a:t>
            </a:r>
            <a:r>
              <a:rPr lang="es-ES" sz="1600" dirty="0" smtClean="0">
                <a:latin typeface="TT Commons" panose="02000506040000020004" pitchFamily="50" charset="0"/>
                <a:cs typeface="Arial"/>
              </a:rPr>
              <a:t>5</a:t>
            </a:r>
            <a:r>
              <a:rPr sz="1600" dirty="0" smtClean="0">
                <a:latin typeface="TT Commons" panose="02000506040000020004" pitchFamily="50" charset="0"/>
                <a:cs typeface="Arial"/>
              </a:rPr>
              <a:t>0 </a:t>
            </a:r>
            <a:r>
              <a:rPr sz="1600" dirty="0">
                <a:latin typeface="TT Commons" panose="02000506040000020004" pitchFamily="50" charset="0"/>
                <a:cs typeface="Arial"/>
              </a:rPr>
              <a:t>ml</a:t>
            </a:r>
          </a:p>
          <a:p>
            <a:pPr marL="265306" indent="-258135">
              <a:spcBef>
                <a:spcPts val="1519"/>
              </a:spcBef>
              <a:buChar char="•"/>
              <a:tabLst>
                <a:tab pos="264947" algn="l"/>
                <a:tab pos="265306" algn="l"/>
              </a:tabLst>
            </a:pPr>
            <a:r>
              <a:rPr sz="1600" dirty="0">
                <a:latin typeface="TT Commons" panose="02000506040000020004" pitchFamily="50" charset="0"/>
                <a:cs typeface="Arial"/>
              </a:rPr>
              <a:t>Ingredients: green tea extract, soy proteins and zinc oxide</a:t>
            </a:r>
          </a:p>
          <a:p>
            <a:pPr>
              <a:spcBef>
                <a:spcPts val="20"/>
              </a:spcBef>
              <a:buFont typeface="Arial"/>
              <a:buChar char="•"/>
            </a:pPr>
            <a:endParaRPr sz="1600" dirty="0">
              <a:latin typeface="TT Commons" panose="02000506040000020004" pitchFamily="50" charset="0"/>
              <a:cs typeface="Arial"/>
            </a:endParaRPr>
          </a:p>
          <a:p>
            <a:pPr marL="265306" marR="7529" indent="-258135">
              <a:lnSpc>
                <a:spcPct val="90000"/>
              </a:lnSpc>
              <a:buChar char="•"/>
              <a:tabLst>
                <a:tab pos="264947" algn="l"/>
                <a:tab pos="265306" algn="l"/>
              </a:tabLst>
            </a:pPr>
            <a:r>
              <a:rPr sz="1600" dirty="0">
                <a:latin typeface="TT Commons" panose="02000506040000020004" pitchFamily="50" charset="0"/>
                <a:cs typeface="Arial"/>
              </a:rPr>
              <a:t>Green tea facial mask that provides an immediate sensation of freshness and comfort with firming effect. Enhances the action of the active ingredients contained in the treatment applied in the cabin and in the mask itself, favoring the penetration of these.</a:t>
            </a:r>
          </a:p>
          <a:p>
            <a:pPr>
              <a:spcBef>
                <a:spcPts val="20"/>
              </a:spcBef>
              <a:buFont typeface="Arial"/>
              <a:buChar char="•"/>
            </a:pPr>
            <a:endParaRPr sz="1600" dirty="0">
              <a:latin typeface="TT Commons" panose="02000506040000020004" pitchFamily="50" charset="0"/>
              <a:cs typeface="Arial"/>
            </a:endParaRPr>
          </a:p>
          <a:p>
            <a:pPr marL="265306" marR="2868" indent="-258135">
              <a:lnSpc>
                <a:spcPct val="90000"/>
              </a:lnSpc>
              <a:buChar char="•"/>
              <a:tabLst>
                <a:tab pos="264947" algn="l"/>
                <a:tab pos="265306" algn="l"/>
              </a:tabLst>
            </a:pPr>
            <a:r>
              <a:rPr sz="1600" dirty="0">
                <a:latin typeface="TT Commons" panose="02000506040000020004" pitchFamily="50" charset="0"/>
                <a:cs typeface="Arial"/>
              </a:rPr>
              <a:t>How to use: apply a generous layer of Green tea Mask on face and neck,  preferably after scrub exfoliating avoiding the contour of eyes and lips.  Leave on for 15 minutes and then remove.</a:t>
            </a:r>
          </a:p>
        </p:txBody>
      </p:sp>
      <p:sp>
        <p:nvSpPr>
          <p:cNvPr id="3" name="object 3"/>
          <p:cNvSpPr txBox="1"/>
          <p:nvPr/>
        </p:nvSpPr>
        <p:spPr>
          <a:xfrm>
            <a:off x="2717799" y="4152874"/>
            <a:ext cx="6402891" cy="688777"/>
          </a:xfrm>
          <a:prstGeom prst="rect">
            <a:avLst/>
          </a:prstGeom>
        </p:spPr>
        <p:txBody>
          <a:bodyPr vert="horz" wrap="square" lIns="0" tIns="34416" rIns="0" bIns="0" rtlCol="0">
            <a:spAutoFit/>
          </a:bodyPr>
          <a:lstStyle/>
          <a:p>
            <a:pPr marL="265306" marR="2868" indent="-258135">
              <a:lnSpc>
                <a:spcPts val="1705"/>
              </a:lnSpc>
              <a:spcBef>
                <a:spcPts val="271"/>
              </a:spcBef>
              <a:buChar char="•"/>
              <a:tabLst>
                <a:tab pos="264947" algn="l"/>
                <a:tab pos="265306" algn="l"/>
              </a:tabLst>
            </a:pPr>
            <a:r>
              <a:rPr sz="1600" dirty="0">
                <a:latin typeface="TT Commons" panose="02000506040000020004" pitchFamily="50" charset="0"/>
                <a:cs typeface="Arial"/>
              </a:rPr>
              <a:t>Combine with other products: to complete the routine of the complete professional deep cleaning protocol and/or as a weekly home treatment.</a:t>
            </a:r>
            <a:endParaRPr sz="1600">
              <a:latin typeface="TT Commons" panose="02000506040000020004" pitchFamily="50" charset="0"/>
              <a:cs typeface="Arial"/>
            </a:endParaRPr>
          </a:p>
        </p:txBody>
      </p:sp>
      <p:grpSp>
        <p:nvGrpSpPr>
          <p:cNvPr id="4" name="object 4"/>
          <p:cNvGrpSpPr/>
          <p:nvPr/>
        </p:nvGrpSpPr>
        <p:grpSpPr>
          <a:xfrm>
            <a:off x="503244" y="4499046"/>
            <a:ext cx="2001527" cy="425903"/>
            <a:chOff x="335272" y="7263383"/>
            <a:chExt cx="3545204" cy="754380"/>
          </a:xfrm>
        </p:grpSpPr>
        <p:sp>
          <p:nvSpPr>
            <p:cNvPr id="5" name="object 5"/>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885443" y="7263383"/>
              <a:ext cx="2444496" cy="754380"/>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8" name="object 8"/>
          <p:cNvSpPr txBox="1"/>
          <p:nvPr/>
        </p:nvSpPr>
        <p:spPr>
          <a:xfrm>
            <a:off x="943492" y="4555690"/>
            <a:ext cx="1123551" cy="253461"/>
          </a:xfrm>
          <a:prstGeom prst="rect">
            <a:avLst/>
          </a:prstGeom>
        </p:spPr>
        <p:txBody>
          <a:bodyPr vert="horz" wrap="square" lIns="0" tIns="7170" rIns="0" bIns="0" rtlCol="0">
            <a:spAutoFit/>
          </a:bodyPr>
          <a:lstStyle/>
          <a:p>
            <a:pPr marL="7170">
              <a:spcBef>
                <a:spcPts val="56"/>
              </a:spcBef>
            </a:pPr>
            <a:r>
              <a:rPr sz="1600" spc="-6" dirty="0">
                <a:solidFill>
                  <a:srgbClr val="FFFFFF"/>
                </a:solidFill>
                <a:latin typeface="Bebas Neue Regular" panose="00000500000000000000" pitchFamily="50" charset="0"/>
                <a:cs typeface="Carlito"/>
              </a:rPr>
              <a:t>Green </a:t>
            </a:r>
            <a:r>
              <a:rPr sz="1600" spc="-42" dirty="0">
                <a:solidFill>
                  <a:srgbClr val="FFFFFF"/>
                </a:solidFill>
                <a:latin typeface="Bebas Neue Regular" panose="00000500000000000000" pitchFamily="50" charset="0"/>
                <a:cs typeface="Carlito"/>
              </a:rPr>
              <a:t>Tea</a:t>
            </a:r>
            <a:r>
              <a:rPr sz="1600" spc="-31" dirty="0">
                <a:solidFill>
                  <a:srgbClr val="FFFFFF"/>
                </a:solidFill>
                <a:latin typeface="Bebas Neue Regular" panose="00000500000000000000" pitchFamily="50" charset="0"/>
                <a:cs typeface="Carlito"/>
              </a:rPr>
              <a:t> </a:t>
            </a:r>
            <a:r>
              <a:rPr sz="1600" dirty="0">
                <a:solidFill>
                  <a:srgbClr val="FFFFFF"/>
                </a:solidFill>
                <a:latin typeface="Bebas Neue Regular" panose="00000500000000000000" pitchFamily="50" charset="0"/>
                <a:cs typeface="Carlito"/>
              </a:rPr>
              <a:t>mask</a:t>
            </a:r>
            <a:endParaRPr sz="1600" dirty="0">
              <a:latin typeface="Bebas Neue Regular" panose="00000500000000000000" pitchFamily="50" charset="0"/>
              <a:cs typeface="Carlito"/>
            </a:endParaRPr>
          </a:p>
        </p:txBody>
      </p:sp>
      <p:sp>
        <p:nvSpPr>
          <p:cNvPr id="13" name="object 13"/>
          <p:cNvSpPr txBox="1">
            <a:spLocks noGrp="1"/>
          </p:cNvSpPr>
          <p:nvPr>
            <p:ph type="sldNum" sz="quarter" idx="7"/>
          </p:nvPr>
        </p:nvSpPr>
        <p:spPr>
          <a:xfrm>
            <a:off x="5552357" y="3439570"/>
            <a:ext cx="88652" cy="230832"/>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22</a:t>
            </a:fld>
            <a:endParaRPr spc="6" dirty="0"/>
          </a:p>
        </p:txBody>
      </p:sp>
      <p:sp>
        <p:nvSpPr>
          <p:cNvPr id="15" name="Título 8"/>
          <p:cNvSpPr txBox="1">
            <a:spLocks/>
          </p:cNvSpPr>
          <p:nvPr/>
        </p:nvSpPr>
        <p:spPr>
          <a:xfrm>
            <a:off x="698500" y="445037"/>
            <a:ext cx="2756973"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DAILY CARE PRODUCTS</a:t>
            </a:r>
          </a:p>
        </p:txBody>
      </p:sp>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622" y="3177111"/>
            <a:ext cx="1532564" cy="1275422"/>
          </a:xfrm>
          <a:prstGeom prst="rect">
            <a:avLst/>
          </a:prstGeom>
        </p:spPr>
      </p:pic>
    </p:spTree>
    <p:extLst>
      <p:ext uri="{BB962C8B-B14F-4D97-AF65-F5344CB8AC3E}">
        <p14:creationId xmlns:p14="http://schemas.microsoft.com/office/powerpoint/2010/main" val="3770758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2605" y="1686339"/>
            <a:ext cx="7944446" cy="2241366"/>
          </a:xfrm>
          <a:custGeom>
            <a:avLst/>
            <a:gdLst/>
            <a:ahLst/>
            <a:cxnLst/>
            <a:rect l="l" t="t" r="r" b="b"/>
            <a:pathLst>
              <a:path w="14071600" h="3970020">
                <a:moveTo>
                  <a:pt x="0" y="3970020"/>
                </a:moveTo>
                <a:lnTo>
                  <a:pt x="14071092" y="3970020"/>
                </a:lnTo>
                <a:lnTo>
                  <a:pt x="14071092" y="0"/>
                </a:lnTo>
                <a:lnTo>
                  <a:pt x="0" y="0"/>
                </a:lnTo>
                <a:lnTo>
                  <a:pt x="0" y="3970020"/>
                </a:lnTo>
                <a:close/>
              </a:path>
            </a:pathLst>
          </a:custGeom>
          <a:ln w="9144">
            <a:solidFill>
              <a:srgbClr val="00AFEF"/>
            </a:solidFill>
            <a:prstDash val="sysDash"/>
          </a:ln>
        </p:spPr>
        <p:txBody>
          <a:bodyPr wrap="square" lIns="0" tIns="0" rIns="0" bIns="0" rtlCol="0"/>
          <a:lstStyle/>
          <a:p>
            <a:endParaRPr sz="597"/>
          </a:p>
        </p:txBody>
      </p:sp>
      <p:sp>
        <p:nvSpPr>
          <p:cNvPr id="3" name="object 3"/>
          <p:cNvSpPr txBox="1"/>
          <p:nvPr/>
        </p:nvSpPr>
        <p:spPr>
          <a:xfrm>
            <a:off x="1113871" y="1692218"/>
            <a:ext cx="7721098" cy="2187732"/>
          </a:xfrm>
          <a:prstGeom prst="rect">
            <a:avLst/>
          </a:prstGeom>
        </p:spPr>
        <p:txBody>
          <a:bodyPr vert="horz" wrap="square" lIns="0" tIns="6812" rIns="0" bIns="0" rtlCol="0">
            <a:normAutofit fontScale="97959"/>
          </a:bodyPr>
          <a:lstStyle/>
          <a:p>
            <a:pPr>
              <a:spcBef>
                <a:spcPts val="54"/>
              </a:spcBef>
            </a:pPr>
            <a:r>
              <a:rPr sz="1581" spc="-3" dirty="0">
                <a:solidFill>
                  <a:srgbClr val="404040"/>
                </a:solidFill>
                <a:latin typeface="TT Commons" panose="02000506040000020004" pitchFamily="50" charset="0"/>
                <a:cs typeface="Carlito"/>
              </a:rPr>
              <a:t>1. </a:t>
            </a:r>
            <a:r>
              <a:rPr sz="1581" spc="-11" dirty="0">
                <a:solidFill>
                  <a:srgbClr val="404040"/>
                </a:solidFill>
                <a:latin typeface="TT Commons" panose="02000506040000020004" pitchFamily="50" charset="0"/>
                <a:cs typeface="Carlito"/>
              </a:rPr>
              <a:t>Step</a:t>
            </a:r>
            <a:r>
              <a:rPr sz="1581" spc="-23" dirty="0">
                <a:solidFill>
                  <a:srgbClr val="404040"/>
                </a:solidFill>
                <a:latin typeface="TT Commons" panose="02000506040000020004" pitchFamily="50" charset="0"/>
                <a:cs typeface="Carlito"/>
              </a:rPr>
              <a:t> </a:t>
            </a:r>
            <a:r>
              <a:rPr sz="1581" spc="-3" dirty="0">
                <a:solidFill>
                  <a:srgbClr val="404040"/>
                </a:solidFill>
                <a:latin typeface="TT Commons" panose="02000506040000020004" pitchFamily="50" charset="0"/>
                <a:cs typeface="Carlito"/>
              </a:rPr>
              <a:t>1</a:t>
            </a:r>
            <a:endParaRPr sz="1581" dirty="0">
              <a:latin typeface="TT Commons" panose="02000506040000020004" pitchFamily="50" charset="0"/>
              <a:cs typeface="Carlito"/>
            </a:endParaRPr>
          </a:p>
          <a:p>
            <a:pPr>
              <a:lnSpc>
                <a:spcPct val="100000"/>
              </a:lnSpc>
            </a:pPr>
            <a:r>
              <a:rPr sz="1581" spc="-6" dirty="0">
                <a:solidFill>
                  <a:srgbClr val="404040"/>
                </a:solidFill>
                <a:latin typeface="TT Commons" panose="02000506040000020004" pitchFamily="50" charset="0"/>
                <a:cs typeface="Carlito"/>
              </a:rPr>
              <a:t>Remove</a:t>
            </a:r>
            <a:r>
              <a:rPr sz="1581" spc="-3" dirty="0">
                <a:solidFill>
                  <a:srgbClr val="404040"/>
                </a:solidFill>
                <a:latin typeface="TT Commons" panose="02000506040000020004" pitchFamily="50" charset="0"/>
                <a:cs typeface="Carlito"/>
              </a:rPr>
              <a:t> makeup</a:t>
            </a:r>
            <a:r>
              <a:rPr sz="1581" spc="-8" dirty="0">
                <a:solidFill>
                  <a:srgbClr val="404040"/>
                </a:solidFill>
                <a:latin typeface="TT Commons" panose="02000506040000020004" pitchFamily="50" charset="0"/>
                <a:cs typeface="Carlito"/>
              </a:rPr>
              <a:t> with</a:t>
            </a:r>
            <a:r>
              <a:rPr sz="1581" spc="-11" dirty="0">
                <a:solidFill>
                  <a:srgbClr val="404040"/>
                </a:solidFill>
                <a:latin typeface="TT Commons" panose="02000506040000020004" pitchFamily="50" charset="0"/>
                <a:cs typeface="Carlito"/>
              </a:rPr>
              <a:t> oily products</a:t>
            </a:r>
            <a:r>
              <a:rPr sz="1581" spc="-6" dirty="0">
                <a:solidFill>
                  <a:srgbClr val="404040"/>
                </a:solidFill>
                <a:latin typeface="TT Commons" panose="02000506040000020004" pitchFamily="50" charset="0"/>
                <a:cs typeface="Carlito"/>
              </a:rPr>
              <a:t> with</a:t>
            </a:r>
            <a:r>
              <a:rPr sz="1581" spc="-8" dirty="0">
                <a:solidFill>
                  <a:srgbClr val="404040"/>
                </a:solidFill>
                <a:latin typeface="TT Commons" panose="02000506040000020004" pitchFamily="50" charset="0"/>
                <a:cs typeface="Carlito"/>
              </a:rPr>
              <a:t> Total </a:t>
            </a:r>
            <a:r>
              <a:rPr sz="1581" spc="-34" dirty="0">
                <a:solidFill>
                  <a:srgbClr val="404040"/>
                </a:solidFill>
                <a:latin typeface="TT Commons" panose="02000506040000020004" pitchFamily="50" charset="0"/>
                <a:cs typeface="Carlito"/>
              </a:rPr>
              <a:t>Make </a:t>
            </a:r>
            <a:r>
              <a:rPr sz="1581" spc="-14" dirty="0">
                <a:solidFill>
                  <a:srgbClr val="404040"/>
                </a:solidFill>
                <a:latin typeface="TT Commons" panose="02000506040000020004" pitchFamily="50" charset="0"/>
                <a:cs typeface="Carlito"/>
              </a:rPr>
              <a:t>up</a:t>
            </a:r>
            <a:r>
              <a:rPr sz="1581" spc="-3" dirty="0">
                <a:solidFill>
                  <a:srgbClr val="404040"/>
                </a:solidFill>
                <a:latin typeface="TT Commons" panose="02000506040000020004" pitchFamily="50" charset="0"/>
                <a:cs typeface="Carlito"/>
              </a:rPr>
              <a:t> Remover </a:t>
            </a:r>
            <a:r>
              <a:rPr sz="1581" spc="-8" dirty="0">
                <a:solidFill>
                  <a:srgbClr val="404040"/>
                </a:solidFill>
                <a:latin typeface="TT Commons" panose="02000506040000020004" pitchFamily="50" charset="0"/>
                <a:cs typeface="Carlito"/>
              </a:rPr>
              <a:t>(TMR) + Aqua</a:t>
            </a:r>
            <a:r>
              <a:rPr sz="1581" spc="-3" dirty="0">
                <a:solidFill>
                  <a:srgbClr val="404040"/>
                </a:solidFill>
                <a:latin typeface="TT Commons" panose="02000506040000020004" pitchFamily="50" charset="0"/>
                <a:cs typeface="Carlito"/>
              </a:rPr>
              <a:t> tonic</a:t>
            </a:r>
            <a:r>
              <a:rPr sz="1581" spc="248" dirty="0">
                <a:solidFill>
                  <a:srgbClr val="404040"/>
                </a:solidFill>
                <a:latin typeface="TT Commons" panose="02000506040000020004" pitchFamily="50" charset="0"/>
                <a:cs typeface="Carlito"/>
              </a:rPr>
              <a:t> </a:t>
            </a:r>
            <a:endParaRPr sz="1581" dirty="0">
              <a:latin typeface="TT Commons" panose="02000506040000020004" pitchFamily="50" charset="0"/>
              <a:cs typeface="Carlito"/>
            </a:endParaRPr>
          </a:p>
          <a:p>
            <a:pPr>
              <a:spcBef>
                <a:spcPts val="3"/>
              </a:spcBef>
            </a:pPr>
            <a:endParaRPr sz="1553" dirty="0">
              <a:latin typeface="TT Commons" panose="02000506040000020004" pitchFamily="50" charset="0"/>
              <a:cs typeface="Carlito"/>
            </a:endParaRPr>
          </a:p>
          <a:p>
            <a:pPr>
              <a:lnSpc>
                <a:spcPct val="100000"/>
              </a:lnSpc>
            </a:pPr>
            <a:r>
              <a:rPr sz="1581" spc="-3" dirty="0">
                <a:solidFill>
                  <a:srgbClr val="404040"/>
                </a:solidFill>
                <a:latin typeface="TT Commons" panose="02000506040000020004" pitchFamily="50" charset="0"/>
                <a:cs typeface="Carlito"/>
              </a:rPr>
              <a:t>1. </a:t>
            </a:r>
            <a:r>
              <a:rPr sz="1581" spc="-11" dirty="0">
                <a:solidFill>
                  <a:srgbClr val="404040"/>
                </a:solidFill>
                <a:latin typeface="TT Commons" panose="02000506040000020004" pitchFamily="50" charset="0"/>
                <a:cs typeface="Carlito"/>
              </a:rPr>
              <a:t>Step</a:t>
            </a:r>
            <a:r>
              <a:rPr sz="1581" spc="-23" dirty="0">
                <a:solidFill>
                  <a:srgbClr val="404040"/>
                </a:solidFill>
                <a:latin typeface="TT Commons" panose="02000506040000020004" pitchFamily="50" charset="0"/>
                <a:cs typeface="Carlito"/>
              </a:rPr>
              <a:t> </a:t>
            </a:r>
            <a:r>
              <a:rPr sz="1581" spc="-3" dirty="0">
                <a:solidFill>
                  <a:srgbClr val="404040"/>
                </a:solidFill>
                <a:latin typeface="TT Commons" panose="02000506040000020004" pitchFamily="50" charset="0"/>
                <a:cs typeface="Carlito"/>
              </a:rPr>
              <a:t>2</a:t>
            </a:r>
            <a:endParaRPr sz="1581" dirty="0">
              <a:latin typeface="TT Commons" panose="02000506040000020004" pitchFamily="50" charset="0"/>
              <a:cs typeface="Carlito"/>
            </a:endParaRPr>
          </a:p>
          <a:p>
            <a:pPr>
              <a:lnSpc>
                <a:spcPct val="100000"/>
              </a:lnSpc>
            </a:pPr>
            <a:r>
              <a:rPr sz="1581" spc="-11" dirty="0">
                <a:solidFill>
                  <a:srgbClr val="404040"/>
                </a:solidFill>
                <a:latin typeface="TT Commons" panose="02000506040000020004" pitchFamily="50" charset="0"/>
                <a:cs typeface="Carlito"/>
              </a:rPr>
              <a:t>Cleaning</a:t>
            </a:r>
            <a:r>
              <a:rPr sz="1581" spc="-8" dirty="0">
                <a:solidFill>
                  <a:srgbClr val="404040"/>
                </a:solidFill>
                <a:latin typeface="TT Commons" panose="02000506040000020004" pitchFamily="50" charset="0"/>
                <a:cs typeface="Carlito"/>
              </a:rPr>
              <a:t> with</a:t>
            </a:r>
            <a:r>
              <a:rPr sz="1581" spc="-6" dirty="0">
                <a:solidFill>
                  <a:srgbClr val="404040"/>
                </a:solidFill>
                <a:latin typeface="TT Commons" panose="02000506040000020004" pitchFamily="50" charset="0"/>
                <a:cs typeface="Carlito"/>
              </a:rPr>
              <a:t> sensitive </a:t>
            </a:r>
            <a:r>
              <a:rPr sz="1581" spc="-3" dirty="0">
                <a:solidFill>
                  <a:srgbClr val="404040"/>
                </a:solidFill>
                <a:latin typeface="TT Commons" panose="02000506040000020004" pitchFamily="50" charset="0"/>
                <a:cs typeface="Carlito"/>
              </a:rPr>
              <a:t>cleanser and aqua</a:t>
            </a:r>
            <a:r>
              <a:rPr sz="1581" spc="-8" dirty="0">
                <a:solidFill>
                  <a:srgbClr val="404040"/>
                </a:solidFill>
                <a:latin typeface="TT Commons" panose="02000506040000020004" pitchFamily="50" charset="0"/>
                <a:cs typeface="Carlito"/>
              </a:rPr>
              <a:t> tonic </a:t>
            </a:r>
            <a:r>
              <a:rPr sz="1581" spc="-14" dirty="0">
                <a:solidFill>
                  <a:srgbClr val="404040"/>
                </a:solidFill>
                <a:latin typeface="TT Commons" panose="02000506040000020004" pitchFamily="50" charset="0"/>
                <a:cs typeface="Carlito"/>
              </a:rPr>
              <a:t>to</a:t>
            </a:r>
            <a:r>
              <a:rPr sz="1581" spc="-8" dirty="0">
                <a:solidFill>
                  <a:srgbClr val="404040"/>
                </a:solidFill>
                <a:latin typeface="TT Commons" panose="02000506040000020004" pitchFamily="50" charset="0"/>
                <a:cs typeface="Carlito"/>
              </a:rPr>
              <a:t> generate</a:t>
            </a:r>
            <a:r>
              <a:rPr sz="1581" spc="-6" dirty="0">
                <a:solidFill>
                  <a:srgbClr val="404040"/>
                </a:solidFill>
                <a:latin typeface="TT Commons" panose="02000506040000020004" pitchFamily="50" charset="0"/>
                <a:cs typeface="Carlito"/>
              </a:rPr>
              <a:t> a</a:t>
            </a:r>
            <a:r>
              <a:rPr sz="1581" spc="-3" dirty="0">
                <a:solidFill>
                  <a:srgbClr val="404040"/>
                </a:solidFill>
                <a:latin typeface="TT Commons" panose="02000506040000020004" pitchFamily="50" charset="0"/>
                <a:cs typeface="Carlito"/>
              </a:rPr>
              <a:t> mousse and</a:t>
            </a:r>
            <a:r>
              <a:rPr sz="1581" spc="-6" dirty="0">
                <a:solidFill>
                  <a:srgbClr val="404040"/>
                </a:solidFill>
                <a:latin typeface="TT Commons" panose="02000506040000020004" pitchFamily="50" charset="0"/>
                <a:cs typeface="Carlito"/>
              </a:rPr>
              <a:t> apply</a:t>
            </a:r>
            <a:r>
              <a:rPr sz="1581" spc="-14" dirty="0">
                <a:solidFill>
                  <a:srgbClr val="404040"/>
                </a:solidFill>
                <a:latin typeface="TT Commons" panose="02000506040000020004" pitchFamily="50" charset="0"/>
                <a:cs typeface="Carlito"/>
              </a:rPr>
              <a:t> on</a:t>
            </a:r>
            <a:r>
              <a:rPr sz="1581" spc="-3" dirty="0">
                <a:solidFill>
                  <a:srgbClr val="404040"/>
                </a:solidFill>
                <a:latin typeface="TT Commons" panose="02000506040000020004" pitchFamily="50" charset="0"/>
                <a:cs typeface="Carlito"/>
              </a:rPr>
              <a:t> face</a:t>
            </a:r>
            <a:r>
              <a:rPr sz="1581" spc="231" dirty="0">
                <a:solidFill>
                  <a:srgbClr val="404040"/>
                </a:solidFill>
                <a:latin typeface="TT Commons" panose="02000506040000020004" pitchFamily="50" charset="0"/>
                <a:cs typeface="Carlito"/>
              </a:rPr>
              <a:t> </a:t>
            </a:r>
            <a:r>
              <a:rPr sz="1581" spc="-3" dirty="0">
                <a:solidFill>
                  <a:srgbClr val="404040"/>
                </a:solidFill>
                <a:latin typeface="TT Commons" panose="02000506040000020004" pitchFamily="50" charset="0"/>
                <a:cs typeface="Carlito"/>
              </a:rPr>
              <a:t>and neck</a:t>
            </a:r>
            <a:endParaRPr sz="1581" dirty="0">
              <a:latin typeface="TT Commons" panose="02000506040000020004" pitchFamily="50" charset="0"/>
              <a:cs typeface="Carlito"/>
            </a:endParaRPr>
          </a:p>
          <a:p>
            <a:pPr>
              <a:spcBef>
                <a:spcPts val="3"/>
              </a:spcBef>
            </a:pPr>
            <a:endParaRPr sz="1553" dirty="0">
              <a:latin typeface="TT Commons" panose="02000506040000020004" pitchFamily="50" charset="0"/>
              <a:cs typeface="Carlito"/>
            </a:endParaRPr>
          </a:p>
          <a:p>
            <a:pPr marL="193601" indent="-193601">
              <a:buAutoNum type="arabicPeriod"/>
              <a:tabLst>
                <a:tab pos="193601" algn="l"/>
              </a:tabLst>
            </a:pPr>
            <a:r>
              <a:rPr sz="1581" spc="-8" dirty="0">
                <a:solidFill>
                  <a:srgbClr val="404040"/>
                </a:solidFill>
                <a:latin typeface="TT Commons" panose="02000506040000020004" pitchFamily="50" charset="0"/>
                <a:cs typeface="Carlito"/>
              </a:rPr>
              <a:t>Recommendation:</a:t>
            </a:r>
            <a:endParaRPr sz="1581" dirty="0">
              <a:latin typeface="TT Commons" panose="02000506040000020004" pitchFamily="50" charset="0"/>
              <a:cs typeface="Carlito"/>
            </a:endParaRPr>
          </a:p>
          <a:p>
            <a:pPr marL="516270" lvl="1" indent="-258493">
              <a:buFont typeface="Arial"/>
              <a:buChar char="•"/>
              <a:tabLst>
                <a:tab pos="516270" algn="l"/>
                <a:tab pos="516629" algn="l"/>
              </a:tabLst>
            </a:pPr>
            <a:r>
              <a:rPr sz="1581" spc="-6" dirty="0">
                <a:solidFill>
                  <a:srgbClr val="404040"/>
                </a:solidFill>
                <a:latin typeface="TT Commons" panose="02000506040000020004" pitchFamily="50" charset="0"/>
                <a:cs typeface="Carlito"/>
              </a:rPr>
              <a:t>Exfoliation once</a:t>
            </a:r>
            <a:r>
              <a:rPr sz="1581" spc="-14" dirty="0">
                <a:solidFill>
                  <a:srgbClr val="404040"/>
                </a:solidFill>
                <a:latin typeface="TT Commons" panose="02000506040000020004" pitchFamily="50" charset="0"/>
                <a:cs typeface="Carlito"/>
              </a:rPr>
              <a:t> a week</a:t>
            </a:r>
            <a:r>
              <a:rPr sz="1581" spc="-6" dirty="0">
                <a:solidFill>
                  <a:srgbClr val="404040"/>
                </a:solidFill>
                <a:latin typeface="TT Commons" panose="02000506040000020004" pitchFamily="50" charset="0"/>
                <a:cs typeface="Carlito"/>
              </a:rPr>
              <a:t> with</a:t>
            </a:r>
            <a:r>
              <a:rPr sz="1581" spc="-8" dirty="0">
                <a:solidFill>
                  <a:srgbClr val="404040"/>
                </a:solidFill>
                <a:latin typeface="TT Commons" panose="02000506040000020004" pitchFamily="50" charset="0"/>
                <a:cs typeface="Carlito"/>
              </a:rPr>
              <a:t> Scrub</a:t>
            </a:r>
            <a:r>
              <a:rPr sz="1581" spc="79" dirty="0">
                <a:solidFill>
                  <a:srgbClr val="404040"/>
                </a:solidFill>
                <a:latin typeface="TT Commons" panose="02000506040000020004" pitchFamily="50" charset="0"/>
                <a:cs typeface="Carlito"/>
              </a:rPr>
              <a:t> </a:t>
            </a:r>
            <a:r>
              <a:rPr sz="1581" spc="-6" dirty="0">
                <a:solidFill>
                  <a:srgbClr val="404040"/>
                </a:solidFill>
                <a:latin typeface="TT Commons" panose="02000506040000020004" pitchFamily="50" charset="0"/>
                <a:cs typeface="Carlito"/>
              </a:rPr>
              <a:t>Exfoliation</a:t>
            </a:r>
            <a:endParaRPr sz="1581" dirty="0">
              <a:latin typeface="TT Commons" panose="02000506040000020004" pitchFamily="50" charset="0"/>
              <a:cs typeface="Carlito"/>
            </a:endParaRPr>
          </a:p>
          <a:p>
            <a:pPr marL="516270" lvl="1" indent="-258493">
              <a:buFont typeface="Arial"/>
              <a:buChar char="•"/>
              <a:tabLst>
                <a:tab pos="516270" algn="l"/>
                <a:tab pos="516629" algn="l"/>
              </a:tabLst>
            </a:pPr>
            <a:r>
              <a:rPr sz="1581" spc="-8" dirty="0">
                <a:solidFill>
                  <a:srgbClr val="404040"/>
                </a:solidFill>
                <a:latin typeface="TT Commons" panose="02000506040000020004" pitchFamily="50" charset="0"/>
                <a:cs typeface="Carlito"/>
              </a:rPr>
              <a:t>Peeling with</a:t>
            </a:r>
            <a:r>
              <a:rPr sz="1581" spc="-11" dirty="0">
                <a:solidFill>
                  <a:srgbClr val="404040"/>
                </a:solidFill>
                <a:latin typeface="TT Commons" panose="02000506040000020004" pitchFamily="50" charset="0"/>
                <a:cs typeface="Carlito"/>
              </a:rPr>
              <a:t> renewal</a:t>
            </a:r>
            <a:r>
              <a:rPr sz="1581" spc="25" dirty="0">
                <a:solidFill>
                  <a:srgbClr val="404040"/>
                </a:solidFill>
                <a:latin typeface="TT Commons" panose="02000506040000020004" pitchFamily="50" charset="0"/>
                <a:cs typeface="Carlito"/>
              </a:rPr>
              <a:t> </a:t>
            </a:r>
            <a:r>
              <a:rPr sz="1581" spc="-8" dirty="0">
                <a:solidFill>
                  <a:srgbClr val="404040"/>
                </a:solidFill>
                <a:latin typeface="TT Commons" panose="02000506040000020004" pitchFamily="50" charset="0"/>
                <a:cs typeface="Carlito"/>
              </a:rPr>
              <a:t>therapy</a:t>
            </a:r>
            <a:endParaRPr sz="1581" dirty="0">
              <a:latin typeface="TT Commons" panose="02000506040000020004" pitchFamily="50" charset="0"/>
              <a:cs typeface="Carlito"/>
            </a:endParaRPr>
          </a:p>
        </p:txBody>
      </p:sp>
      <p:sp>
        <p:nvSpPr>
          <p:cNvPr id="4" name="object 4"/>
          <p:cNvSpPr txBox="1"/>
          <p:nvPr/>
        </p:nvSpPr>
        <p:spPr>
          <a:xfrm>
            <a:off x="1062605" y="1190743"/>
            <a:ext cx="7944446" cy="300534"/>
          </a:xfrm>
          <a:prstGeom prst="rect">
            <a:avLst/>
          </a:prstGeom>
          <a:solidFill>
            <a:srgbClr val="00AFEF"/>
          </a:solidFill>
          <a:ln w="12192">
            <a:solidFill>
              <a:srgbClr val="63D23C"/>
            </a:solidFill>
          </a:ln>
        </p:spPr>
        <p:txBody>
          <a:bodyPr vert="horz" wrap="square" lIns="0" tIns="5019" rIns="0" bIns="0" rtlCol="0">
            <a:spAutoFit/>
          </a:bodyPr>
          <a:lstStyle/>
          <a:p>
            <a:pPr algn="ctr">
              <a:spcBef>
                <a:spcPts val="40"/>
              </a:spcBef>
            </a:pPr>
            <a:r>
              <a:rPr sz="1920" spc="300" dirty="0">
                <a:solidFill>
                  <a:srgbClr val="FFFFFF"/>
                </a:solidFill>
                <a:latin typeface="Bebas Neue Regular" panose="00000500000000000000" pitchFamily="50" charset="0"/>
                <a:cs typeface="Carlito"/>
              </a:rPr>
              <a:t>Double skinning routine</a:t>
            </a:r>
            <a:endParaRPr sz="1920" spc="300" dirty="0">
              <a:latin typeface="Bebas Neue Regular" panose="00000500000000000000" pitchFamily="50" charset="0"/>
              <a:cs typeface="Carlito"/>
            </a:endParaRPr>
          </a:p>
        </p:txBody>
      </p:sp>
      <p:sp>
        <p:nvSpPr>
          <p:cNvPr id="10" name="Título 8"/>
          <p:cNvSpPr txBox="1">
            <a:spLocks/>
          </p:cNvSpPr>
          <p:nvPr/>
        </p:nvSpPr>
        <p:spPr>
          <a:xfrm>
            <a:off x="698500" y="445037"/>
            <a:ext cx="2415726"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err="1" smtClean="0">
                <a:latin typeface="Bebas Neue Regular" panose="00000500000000000000" pitchFamily="50" charset="0"/>
              </a:rPr>
              <a:t>Homecare</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routine</a:t>
            </a:r>
            <a:endParaRPr lang="es-ES" sz="2400" spc="300" dirty="0">
              <a:latin typeface="Bebas Neue Regular" panose="00000500000000000000" pitchFamily="50"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object 2"/>
          <p:cNvGrpSpPr/>
          <p:nvPr/>
        </p:nvGrpSpPr>
        <p:grpSpPr>
          <a:xfrm>
            <a:off x="1288032" y="2145533"/>
            <a:ext cx="7684531" cy="2982752"/>
            <a:chOff x="2281427" y="3241079"/>
            <a:chExt cx="13611225" cy="5283200"/>
          </a:xfrm>
        </p:grpSpPr>
        <p:sp>
          <p:nvSpPr>
            <p:cNvPr id="11" name="object 3"/>
            <p:cNvSpPr/>
            <p:nvPr/>
          </p:nvSpPr>
          <p:spPr>
            <a:xfrm>
              <a:off x="9970774" y="3241079"/>
              <a:ext cx="1604193" cy="4578880"/>
            </a:xfrm>
            <a:prstGeom prst="rect">
              <a:avLst/>
            </a:prstGeom>
            <a:blipFill>
              <a:blip r:embed="rId2" cstate="print"/>
              <a:stretch>
                <a:fillRect/>
              </a:stretch>
            </a:blipFill>
          </p:spPr>
          <p:txBody>
            <a:bodyPr wrap="square" lIns="0" tIns="0" rIns="0" bIns="0" rtlCol="0"/>
            <a:lstStyle/>
            <a:p>
              <a:endParaRPr sz="597"/>
            </a:p>
          </p:txBody>
        </p:sp>
        <p:sp>
          <p:nvSpPr>
            <p:cNvPr id="14" name="object 4"/>
            <p:cNvSpPr/>
            <p:nvPr/>
          </p:nvSpPr>
          <p:spPr>
            <a:xfrm>
              <a:off x="2281427" y="7792211"/>
              <a:ext cx="13610844" cy="617219"/>
            </a:xfrm>
            <a:prstGeom prst="rect">
              <a:avLst/>
            </a:prstGeom>
            <a:blipFill>
              <a:blip r:embed="rId3" cstate="print"/>
              <a:stretch>
                <a:fillRect/>
              </a:stretch>
            </a:blipFill>
          </p:spPr>
          <p:txBody>
            <a:bodyPr wrap="square" lIns="0" tIns="0" rIns="0" bIns="0" rtlCol="0"/>
            <a:lstStyle/>
            <a:p>
              <a:endParaRPr sz="597"/>
            </a:p>
          </p:txBody>
        </p:sp>
        <p:sp>
          <p:nvSpPr>
            <p:cNvPr id="15" name="object 5"/>
            <p:cNvSpPr/>
            <p:nvPr/>
          </p:nvSpPr>
          <p:spPr>
            <a:xfrm>
              <a:off x="7981187" y="7769351"/>
              <a:ext cx="2209800" cy="754380"/>
            </a:xfrm>
            <a:prstGeom prst="rect">
              <a:avLst/>
            </a:prstGeom>
            <a:blipFill>
              <a:blip r:embed="rId4" cstate="print"/>
              <a:stretch>
                <a:fillRect/>
              </a:stretch>
            </a:blipFill>
          </p:spPr>
          <p:txBody>
            <a:bodyPr wrap="square" lIns="0" tIns="0" rIns="0" bIns="0" rtlCol="0"/>
            <a:lstStyle/>
            <a:p>
              <a:endParaRPr sz="597"/>
            </a:p>
          </p:txBody>
        </p:sp>
        <p:sp>
          <p:nvSpPr>
            <p:cNvPr id="16" name="object 6"/>
            <p:cNvSpPr/>
            <p:nvPr/>
          </p:nvSpPr>
          <p:spPr>
            <a:xfrm>
              <a:off x="2340863" y="7831835"/>
              <a:ext cx="13496544" cy="504444"/>
            </a:xfrm>
            <a:prstGeom prst="rect">
              <a:avLst/>
            </a:prstGeom>
            <a:blipFill>
              <a:blip r:embed="rId5" cstate="print"/>
              <a:stretch>
                <a:fillRect/>
              </a:stretch>
            </a:blipFill>
          </p:spPr>
          <p:txBody>
            <a:bodyPr wrap="square" lIns="0" tIns="0" rIns="0" bIns="0" rtlCol="0"/>
            <a:lstStyle/>
            <a:p>
              <a:endParaRPr sz="597"/>
            </a:p>
          </p:txBody>
        </p:sp>
      </p:grpSp>
      <p:sp>
        <p:nvSpPr>
          <p:cNvPr id="4" name="object 4"/>
          <p:cNvSpPr/>
          <p:nvPr/>
        </p:nvSpPr>
        <p:spPr>
          <a:xfrm>
            <a:off x="1288032" y="4714979"/>
            <a:ext cx="7684316" cy="348465"/>
          </a:xfrm>
          <a:prstGeom prst="rect">
            <a:avLst/>
          </a:prstGeom>
          <a:blipFill>
            <a:blip r:embed="rId3" cstate="print"/>
            <a:stretch>
              <a:fillRect/>
            </a:stretch>
          </a:blipFill>
        </p:spPr>
        <p:txBody>
          <a:bodyPr wrap="square" lIns="0" tIns="0" rIns="0" bIns="0" rtlCol="0"/>
          <a:lstStyle/>
          <a:p>
            <a:endParaRPr sz="597"/>
          </a:p>
        </p:txBody>
      </p:sp>
      <p:sp>
        <p:nvSpPr>
          <p:cNvPr id="5" name="object 5"/>
          <p:cNvSpPr/>
          <p:nvPr/>
        </p:nvSpPr>
        <p:spPr>
          <a:xfrm>
            <a:off x="4505963" y="4702073"/>
            <a:ext cx="1247594" cy="425903"/>
          </a:xfrm>
          <a:prstGeom prst="rect">
            <a:avLst/>
          </a:prstGeom>
          <a:blipFill>
            <a:blip r:embed="rId4" cstate="print"/>
            <a:stretch>
              <a:fillRect/>
            </a:stretch>
          </a:blipFill>
        </p:spPr>
        <p:txBody>
          <a:bodyPr wrap="square" lIns="0" tIns="0" rIns="0" bIns="0" rtlCol="0"/>
          <a:lstStyle/>
          <a:p>
            <a:endParaRPr sz="597"/>
          </a:p>
        </p:txBody>
      </p:sp>
      <p:sp>
        <p:nvSpPr>
          <p:cNvPr id="6" name="object 6"/>
          <p:cNvSpPr/>
          <p:nvPr/>
        </p:nvSpPr>
        <p:spPr>
          <a:xfrm>
            <a:off x="1321588" y="4737350"/>
            <a:ext cx="7619785" cy="284795"/>
          </a:xfrm>
          <a:prstGeom prst="rect">
            <a:avLst/>
          </a:prstGeom>
          <a:blipFill>
            <a:blip r:embed="rId5" cstate="print"/>
            <a:stretch>
              <a:fillRect/>
            </a:stretch>
          </a:blipFill>
        </p:spPr>
        <p:txBody>
          <a:bodyPr wrap="square" lIns="0" tIns="0" rIns="0" bIns="0" rtlCol="0"/>
          <a:lstStyle/>
          <a:p>
            <a:endParaRPr sz="597"/>
          </a:p>
        </p:txBody>
      </p:sp>
      <p:sp>
        <p:nvSpPr>
          <p:cNvPr id="7" name="object 7"/>
          <p:cNvSpPr txBox="1"/>
          <p:nvPr/>
        </p:nvSpPr>
        <p:spPr>
          <a:xfrm>
            <a:off x="3416380" y="1373911"/>
            <a:ext cx="3491828" cy="253100"/>
          </a:xfrm>
          <a:prstGeom prst="rect">
            <a:avLst/>
          </a:prstGeom>
        </p:spPr>
        <p:txBody>
          <a:bodyPr vert="horz" wrap="square" lIns="0" tIns="6812" rIns="0" bIns="0" rtlCol="0">
            <a:spAutoFit/>
          </a:bodyPr>
          <a:lstStyle/>
          <a:p>
            <a:pPr marL="7170">
              <a:spcBef>
                <a:spcPts val="54"/>
              </a:spcBef>
            </a:pPr>
            <a:r>
              <a:rPr sz="1600" spc="-3" dirty="0">
                <a:latin typeface="TT Commons" panose="02000506040000020004" pitchFamily="50" charset="0"/>
                <a:cs typeface="Carlito"/>
              </a:rPr>
              <a:t>Regenerated post-depilatory soothing gel</a:t>
            </a:r>
            <a:r>
              <a:rPr sz="1600" spc="3" dirty="0">
                <a:latin typeface="TT Commons" panose="02000506040000020004" pitchFamily="50" charset="0"/>
                <a:cs typeface="Carlito"/>
              </a:rPr>
              <a:t> </a:t>
            </a:r>
            <a:endParaRPr sz="1600" dirty="0">
              <a:latin typeface="TT Commons" panose="02000506040000020004" pitchFamily="50" charset="0"/>
              <a:cs typeface="Carlito"/>
            </a:endParaRPr>
          </a:p>
        </p:txBody>
      </p:sp>
      <p:sp>
        <p:nvSpPr>
          <p:cNvPr id="8" name="object 8"/>
          <p:cNvSpPr txBox="1"/>
          <p:nvPr/>
        </p:nvSpPr>
        <p:spPr>
          <a:xfrm>
            <a:off x="4636459" y="4758746"/>
            <a:ext cx="990904" cy="253461"/>
          </a:xfrm>
          <a:prstGeom prst="rect">
            <a:avLst/>
          </a:prstGeom>
        </p:spPr>
        <p:txBody>
          <a:bodyPr vert="horz" wrap="square" lIns="0" tIns="7170" rIns="0" bIns="0" rtlCol="0">
            <a:spAutoFit/>
          </a:bodyPr>
          <a:lstStyle/>
          <a:p>
            <a:pPr marL="7170">
              <a:spcBef>
                <a:spcPts val="56"/>
              </a:spcBef>
            </a:pPr>
            <a:r>
              <a:rPr sz="1600" spc="-3" dirty="0">
                <a:solidFill>
                  <a:srgbClr val="FFFFFF"/>
                </a:solidFill>
                <a:latin typeface="Bebas Neue Regular" panose="00000500000000000000" pitchFamily="50" charset="0"/>
                <a:cs typeface="Carlito"/>
              </a:rPr>
              <a:t>Depil</a:t>
            </a:r>
            <a:r>
              <a:rPr sz="1600" spc="-34" dirty="0">
                <a:solidFill>
                  <a:srgbClr val="FFFFFF"/>
                </a:solidFill>
                <a:latin typeface="Bebas Neue Regular" panose="00000500000000000000" pitchFamily="50" charset="0"/>
                <a:cs typeface="Carlito"/>
              </a:rPr>
              <a:t> </a:t>
            </a:r>
            <a:r>
              <a:rPr sz="1600" spc="-8" dirty="0">
                <a:solidFill>
                  <a:srgbClr val="FFFFFF"/>
                </a:solidFill>
                <a:latin typeface="Bebas Neue Regular" panose="00000500000000000000" pitchFamily="50" charset="0"/>
                <a:cs typeface="Carlito"/>
              </a:rPr>
              <a:t>Comfort</a:t>
            </a:r>
            <a:endParaRPr sz="1600" dirty="0">
              <a:latin typeface="Bebas Neue Regular" panose="00000500000000000000" pitchFamily="50" charset="0"/>
              <a:cs typeface="Carlito"/>
            </a:endParaRPr>
          </a:p>
        </p:txBody>
      </p:sp>
      <p:sp>
        <p:nvSpPr>
          <p:cNvPr id="12" name="object 12"/>
          <p:cNvSpPr txBox="1"/>
          <p:nvPr/>
        </p:nvSpPr>
        <p:spPr>
          <a:xfrm>
            <a:off x="3202874" y="3591859"/>
            <a:ext cx="1292048" cy="500932"/>
          </a:xfrm>
          <a:prstGeom prst="rect">
            <a:avLst/>
          </a:prstGeom>
        </p:spPr>
        <p:txBody>
          <a:bodyPr vert="horz" wrap="square" lIns="0" tIns="84607" rIns="0" bIns="0" rtlCol="0">
            <a:spAutoFit/>
          </a:bodyPr>
          <a:lstStyle/>
          <a:p>
            <a:pPr marL="7170">
              <a:spcBef>
                <a:spcPts val="610"/>
              </a:spcBef>
            </a:pPr>
            <a:r>
              <a:rPr sz="1100" spc="-3" dirty="0" err="1" smtClean="0">
                <a:solidFill>
                  <a:srgbClr val="093E68"/>
                </a:solidFill>
                <a:latin typeface="TT Commons" panose="02000506040000020004" pitchFamily="50" charset="0"/>
                <a:cs typeface="TeXGyreAdventor"/>
              </a:rPr>
              <a:t>Volume</a:t>
            </a:r>
            <a:r>
              <a:rPr sz="1100" spc="-3" dirty="0">
                <a:solidFill>
                  <a:srgbClr val="093E68"/>
                </a:solidFill>
                <a:latin typeface="TT Commons" panose="02000506040000020004" pitchFamily="50" charset="0"/>
                <a:cs typeface="TeXGyreAdventor"/>
              </a:rPr>
              <a:t>: 50</a:t>
            </a:r>
            <a:r>
              <a:rPr sz="1100" spc="8" dirty="0">
                <a:solidFill>
                  <a:srgbClr val="093E68"/>
                </a:solidFill>
                <a:latin typeface="TT Commons" panose="02000506040000020004" pitchFamily="50" charset="0"/>
                <a:cs typeface="TeXGyreAdventor"/>
              </a:rPr>
              <a:t> </a:t>
            </a:r>
            <a:r>
              <a:rPr sz="1100" dirty="0">
                <a:solidFill>
                  <a:srgbClr val="093E68"/>
                </a:solidFill>
                <a:latin typeface="TT Commons" panose="02000506040000020004" pitchFamily="50" charset="0"/>
                <a:cs typeface="TeXGyreAdventor"/>
              </a:rPr>
              <a:t>ml</a:t>
            </a:r>
            <a:endParaRPr sz="1100" dirty="0">
              <a:latin typeface="TT Commons" panose="02000506040000020004" pitchFamily="50" charset="0"/>
              <a:cs typeface="TeXGyreAdventor"/>
            </a:endParaRPr>
          </a:p>
          <a:p>
            <a:pPr marL="7170">
              <a:spcBef>
                <a:spcPts val="610"/>
              </a:spcBef>
            </a:pPr>
            <a:r>
              <a:rPr sz="1100" dirty="0">
                <a:solidFill>
                  <a:srgbClr val="093E68"/>
                </a:solidFill>
                <a:latin typeface="TT Commons" panose="02000506040000020004" pitchFamily="50" charset="0"/>
                <a:cs typeface="TeXGyreAdventor"/>
              </a:rPr>
              <a:t>Code:</a:t>
            </a:r>
            <a:r>
              <a:rPr sz="1100" spc="-23" dirty="0">
                <a:solidFill>
                  <a:srgbClr val="093E68"/>
                </a:solidFill>
                <a:latin typeface="TT Commons" panose="02000506040000020004" pitchFamily="50" charset="0"/>
                <a:cs typeface="TeXGyreAdventor"/>
              </a:rPr>
              <a:t> </a:t>
            </a:r>
            <a:r>
              <a:rPr sz="1100" spc="-6" dirty="0">
                <a:solidFill>
                  <a:srgbClr val="093E68"/>
                </a:solidFill>
                <a:latin typeface="TT Commons" panose="02000506040000020004" pitchFamily="50" charset="0"/>
                <a:cs typeface="TeXGyreAdventor"/>
              </a:rPr>
              <a:t>0640553</a:t>
            </a:r>
            <a:endParaRPr sz="1100" dirty="0">
              <a:latin typeface="TT Commons" panose="02000506040000020004" pitchFamily="50" charset="0"/>
              <a:cs typeface="TeXGyreAdventor"/>
            </a:endParaRPr>
          </a:p>
        </p:txBody>
      </p:sp>
      <p:sp>
        <p:nvSpPr>
          <p:cNvPr id="13" name="object 13"/>
          <p:cNvSpPr txBox="1"/>
          <p:nvPr/>
        </p:nvSpPr>
        <p:spPr>
          <a:xfrm>
            <a:off x="6910162" y="3591859"/>
            <a:ext cx="1292048" cy="500932"/>
          </a:xfrm>
          <a:prstGeom prst="rect">
            <a:avLst/>
          </a:prstGeom>
        </p:spPr>
        <p:txBody>
          <a:bodyPr vert="horz" wrap="square" lIns="0" tIns="84607" rIns="0" bIns="0" rtlCol="0">
            <a:spAutoFit/>
          </a:bodyPr>
          <a:lstStyle/>
          <a:p>
            <a:pPr marL="7170">
              <a:spcBef>
                <a:spcPts val="610"/>
              </a:spcBef>
            </a:pPr>
            <a:r>
              <a:rPr sz="1100" spc="-3" dirty="0" err="1" smtClean="0">
                <a:solidFill>
                  <a:srgbClr val="093E68"/>
                </a:solidFill>
                <a:latin typeface="TT Commons" panose="02000506040000020004" pitchFamily="50" charset="0"/>
                <a:cs typeface="TeXGyreAdventor"/>
              </a:rPr>
              <a:t>Volume</a:t>
            </a:r>
            <a:r>
              <a:rPr sz="1100" spc="-3" dirty="0">
                <a:solidFill>
                  <a:srgbClr val="093E68"/>
                </a:solidFill>
                <a:latin typeface="TT Commons" panose="02000506040000020004" pitchFamily="50" charset="0"/>
                <a:cs typeface="TeXGyreAdventor"/>
              </a:rPr>
              <a:t>: 250</a:t>
            </a:r>
            <a:r>
              <a:rPr sz="1100" spc="-31" dirty="0">
                <a:solidFill>
                  <a:srgbClr val="093E68"/>
                </a:solidFill>
                <a:latin typeface="TT Commons" panose="02000506040000020004" pitchFamily="50" charset="0"/>
                <a:cs typeface="TeXGyreAdventor"/>
              </a:rPr>
              <a:t> </a:t>
            </a:r>
            <a:r>
              <a:rPr sz="1100" dirty="0">
                <a:solidFill>
                  <a:srgbClr val="093E68"/>
                </a:solidFill>
                <a:latin typeface="TT Commons" panose="02000506040000020004" pitchFamily="50" charset="0"/>
                <a:cs typeface="TeXGyreAdventor"/>
              </a:rPr>
              <a:t>ml</a:t>
            </a:r>
            <a:endParaRPr sz="1100" dirty="0">
              <a:latin typeface="TT Commons" panose="02000506040000020004" pitchFamily="50" charset="0"/>
              <a:cs typeface="TeXGyreAdventor"/>
            </a:endParaRPr>
          </a:p>
          <a:p>
            <a:pPr marL="7170">
              <a:spcBef>
                <a:spcPts val="610"/>
              </a:spcBef>
            </a:pPr>
            <a:r>
              <a:rPr sz="1100" dirty="0">
                <a:solidFill>
                  <a:srgbClr val="093E68"/>
                </a:solidFill>
                <a:latin typeface="TT Commons" panose="02000506040000020004" pitchFamily="50" charset="0"/>
                <a:cs typeface="TeXGyreAdventor"/>
              </a:rPr>
              <a:t>Code:</a:t>
            </a:r>
            <a:r>
              <a:rPr sz="1100" spc="-45" dirty="0">
                <a:solidFill>
                  <a:srgbClr val="093E68"/>
                </a:solidFill>
                <a:latin typeface="TT Commons" panose="02000506040000020004" pitchFamily="50" charset="0"/>
                <a:cs typeface="TeXGyreAdventor"/>
              </a:rPr>
              <a:t> </a:t>
            </a:r>
            <a:r>
              <a:rPr sz="1100" spc="-6" dirty="0">
                <a:solidFill>
                  <a:srgbClr val="093E68"/>
                </a:solidFill>
                <a:latin typeface="TT Commons" panose="02000506040000020004" pitchFamily="50" charset="0"/>
                <a:cs typeface="TeXGyreAdventor"/>
              </a:rPr>
              <a:t>0640554</a:t>
            </a:r>
            <a:endParaRPr sz="1100" dirty="0">
              <a:latin typeface="TT Commons" panose="02000506040000020004" pitchFamily="50" charset="0"/>
              <a:cs typeface="TeXGyreAdventor"/>
            </a:endParaRPr>
          </a:p>
        </p:txBody>
      </p:sp>
      <p:sp>
        <p:nvSpPr>
          <p:cNvPr id="17" name="Título 8"/>
          <p:cNvSpPr txBox="1">
            <a:spLocks/>
          </p:cNvSpPr>
          <p:nvPr/>
        </p:nvSpPr>
        <p:spPr>
          <a:xfrm>
            <a:off x="698500" y="445037"/>
            <a:ext cx="1737655"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regenerator</a:t>
            </a:r>
            <a:endParaRPr lang="es-ES" sz="2400" spc="300" dirty="0">
              <a:latin typeface="Bebas Neue Regular" panose="00000500000000000000" pitchFamily="50" charset="0"/>
            </a:endParaRPr>
          </a:p>
        </p:txBody>
      </p:sp>
      <p:pic>
        <p:nvPicPr>
          <p:cNvPr id="1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4454" y="2153238"/>
            <a:ext cx="943402" cy="238728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11943" y="1571618"/>
            <a:ext cx="6401857" cy="2710183"/>
          </a:xfrm>
          <a:prstGeom prst="rect">
            <a:avLst/>
          </a:prstGeom>
        </p:spPr>
        <p:txBody>
          <a:bodyPr vert="horz" wrap="square" lIns="0" tIns="6812" rIns="0" bIns="0" rtlCol="0">
            <a:normAutofit fontScale="97368"/>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Regenerating gel 50 ml / 250 ml</a:t>
            </a:r>
          </a:p>
          <a:p>
            <a:pPr marL="265306" indent="-258135">
              <a:spcBef>
                <a:spcPts val="1519"/>
              </a:spcBef>
              <a:buChar char="•"/>
              <a:tabLst>
                <a:tab pos="264947" algn="l"/>
                <a:tab pos="265306" algn="l"/>
              </a:tabLst>
            </a:pPr>
            <a:r>
              <a:rPr sz="1600" dirty="0">
                <a:latin typeface="TT Commons" panose="02000506040000020004" pitchFamily="50" charset="0"/>
                <a:cs typeface="Arial"/>
              </a:rPr>
              <a:t>Ingredients: Hypericum perforatum L.</a:t>
            </a:r>
          </a:p>
          <a:p>
            <a:pPr>
              <a:spcBef>
                <a:spcPts val="14"/>
              </a:spcBef>
              <a:buFont typeface="Arial"/>
              <a:buChar char="•"/>
            </a:pPr>
            <a:endParaRPr sz="1600" dirty="0">
              <a:latin typeface="TT Commons" panose="02000506040000020004" pitchFamily="50" charset="0"/>
              <a:cs typeface="Arial"/>
            </a:endParaRPr>
          </a:p>
          <a:p>
            <a:pPr marL="265306" marR="2868" indent="-258135">
              <a:lnSpc>
                <a:spcPts val="1705"/>
              </a:lnSpc>
              <a:buChar char="•"/>
              <a:tabLst>
                <a:tab pos="264947" algn="l"/>
                <a:tab pos="265306" algn="l"/>
              </a:tabLst>
            </a:pPr>
            <a:r>
              <a:rPr sz="1600" dirty="0">
                <a:latin typeface="TT Commons" panose="02000506040000020004" pitchFamily="50" charset="0"/>
                <a:cs typeface="Arial"/>
              </a:rPr>
              <a:t>Indicated to calm the skin and recover its natural state after epilation. Regenerates skin damaged by laser hair removal or IPL. Thanks to its main active ingredient, the extract of</a:t>
            </a:r>
            <a:r>
              <a:rPr sz="1600" i="1" dirty="0">
                <a:latin typeface="TT Commons" panose="02000506040000020004" pitchFamily="50" charset="0"/>
                <a:cs typeface="Trebuchet MS"/>
              </a:rPr>
              <a:t> Hypericum perforatum L. </a:t>
            </a:r>
            <a:r>
              <a:rPr sz="1600" dirty="0">
                <a:latin typeface="TT Commons" panose="02000506040000020004" pitchFamily="50" charset="0"/>
                <a:cs typeface="Arial"/>
              </a:rPr>
              <a:t>Also indicated to calm and decongest the red skin after the sun.</a:t>
            </a:r>
          </a:p>
          <a:p>
            <a:pPr>
              <a:spcBef>
                <a:spcPts val="28"/>
              </a:spcBef>
              <a:buFont typeface="Arial"/>
              <a:buChar char="•"/>
            </a:pPr>
            <a:endParaRPr sz="1600" dirty="0">
              <a:latin typeface="TT Commons" panose="02000506040000020004" pitchFamily="50" charset="0"/>
              <a:cs typeface="Arial"/>
            </a:endParaRPr>
          </a:p>
          <a:p>
            <a:pPr marL="265306" marR="96442" indent="-258135">
              <a:lnSpc>
                <a:spcPts val="1705"/>
              </a:lnSpc>
              <a:spcBef>
                <a:spcPts val="3"/>
              </a:spcBef>
              <a:buChar char="•"/>
              <a:tabLst>
                <a:tab pos="264947" algn="l"/>
                <a:tab pos="265306" algn="l"/>
              </a:tabLst>
            </a:pPr>
            <a:r>
              <a:rPr sz="1600" dirty="0">
                <a:latin typeface="TT Commons" panose="02000506040000020004" pitchFamily="50" charset="0"/>
                <a:cs typeface="Arial"/>
              </a:rPr>
              <a:t>How to use: apply twice a day on previously waxed areas with Laser, IPL, or any depilatory technique, to calm and regenerate the skin for at least 7 days later.</a:t>
            </a:r>
          </a:p>
        </p:txBody>
      </p:sp>
      <p:grpSp>
        <p:nvGrpSpPr>
          <p:cNvPr id="3" name="object 3"/>
          <p:cNvGrpSpPr/>
          <p:nvPr/>
        </p:nvGrpSpPr>
        <p:grpSpPr>
          <a:xfrm>
            <a:off x="189285" y="4416418"/>
            <a:ext cx="2001527" cy="425903"/>
            <a:chOff x="335272" y="7263383"/>
            <a:chExt cx="3545204" cy="754380"/>
          </a:xfrm>
        </p:grpSpPr>
        <p:sp>
          <p:nvSpPr>
            <p:cNvPr id="4" name="object 4"/>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5" name="object 5"/>
            <p:cNvSpPr/>
            <p:nvPr/>
          </p:nvSpPr>
          <p:spPr>
            <a:xfrm>
              <a:off x="1002792" y="7263383"/>
              <a:ext cx="2209800" cy="754380"/>
            </a:xfrm>
            <a:prstGeom prst="rect">
              <a:avLst/>
            </a:prstGeom>
            <a:blipFill>
              <a:blip r:embed="rId3" cstate="print"/>
              <a:stretch>
                <a:fillRect/>
              </a:stretch>
            </a:blipFill>
          </p:spPr>
          <p:txBody>
            <a:bodyPr wrap="square" lIns="0" tIns="0" rIns="0" bIns="0" rtlCol="0"/>
            <a:lstStyle/>
            <a:p>
              <a:endParaRPr sz="597"/>
            </a:p>
          </p:txBody>
        </p:sp>
        <p:sp>
          <p:nvSpPr>
            <p:cNvPr id="6" name="object 6"/>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7" name="object 7"/>
          <p:cNvSpPr txBox="1"/>
          <p:nvPr/>
        </p:nvSpPr>
        <p:spPr>
          <a:xfrm>
            <a:off x="695785" y="4473062"/>
            <a:ext cx="990904" cy="253461"/>
          </a:xfrm>
          <a:prstGeom prst="rect">
            <a:avLst/>
          </a:prstGeom>
        </p:spPr>
        <p:txBody>
          <a:bodyPr vert="horz" wrap="square" lIns="0" tIns="7170" rIns="0" bIns="0" rtlCol="0">
            <a:spAutoFit/>
          </a:bodyPr>
          <a:lstStyle/>
          <a:p>
            <a:pPr marL="7170">
              <a:spcBef>
                <a:spcPts val="56"/>
              </a:spcBef>
            </a:pPr>
            <a:r>
              <a:rPr sz="1600" spc="-3" dirty="0">
                <a:solidFill>
                  <a:srgbClr val="FFFFFF"/>
                </a:solidFill>
                <a:latin typeface="Bebas Neue Regular" panose="00000500000000000000" pitchFamily="50" charset="0"/>
                <a:cs typeface="Carlito"/>
              </a:rPr>
              <a:t>Depil</a:t>
            </a:r>
            <a:r>
              <a:rPr sz="1600" spc="-34" dirty="0">
                <a:solidFill>
                  <a:srgbClr val="FFFFFF"/>
                </a:solidFill>
                <a:latin typeface="Bebas Neue Regular" panose="00000500000000000000" pitchFamily="50" charset="0"/>
                <a:cs typeface="Carlito"/>
              </a:rPr>
              <a:t> </a:t>
            </a:r>
            <a:r>
              <a:rPr sz="1600" spc="-8" dirty="0">
                <a:solidFill>
                  <a:srgbClr val="FFFFFF"/>
                </a:solidFill>
                <a:latin typeface="Bebas Neue Regular" panose="00000500000000000000" pitchFamily="50" charset="0"/>
                <a:cs typeface="Carlito"/>
              </a:rPr>
              <a:t>Comfort</a:t>
            </a:r>
            <a:endParaRPr sz="1600" dirty="0">
              <a:latin typeface="Bebas Neue Regular" panose="00000500000000000000" pitchFamily="50" charset="0"/>
              <a:cs typeface="Carlito"/>
            </a:endParaRPr>
          </a:p>
        </p:txBody>
      </p:sp>
      <p:sp>
        <p:nvSpPr>
          <p:cNvPr id="16" name="Título 8"/>
          <p:cNvSpPr txBox="1">
            <a:spLocks/>
          </p:cNvSpPr>
          <p:nvPr/>
        </p:nvSpPr>
        <p:spPr>
          <a:xfrm>
            <a:off x="698500" y="445037"/>
            <a:ext cx="1737655"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regenerator</a:t>
            </a:r>
            <a:endParaRPr lang="es-ES" sz="2400" spc="300" dirty="0">
              <a:latin typeface="Bebas Neue Regular" panose="00000500000000000000" pitchFamily="50" charset="0"/>
            </a:endParaRPr>
          </a:p>
        </p:txBody>
      </p:sp>
      <p:sp>
        <p:nvSpPr>
          <p:cNvPr id="11" name="object 11"/>
          <p:cNvSpPr/>
          <p:nvPr/>
        </p:nvSpPr>
        <p:spPr>
          <a:xfrm>
            <a:off x="1013563" y="1434239"/>
            <a:ext cx="1250175" cy="3026059"/>
          </a:xfrm>
          <a:prstGeom prst="rect">
            <a:avLst/>
          </a:prstGeom>
          <a:blipFill>
            <a:blip r:embed="rId5" cstate="print"/>
            <a:stretch>
              <a:fillRect/>
            </a:stretch>
          </a:blipFill>
        </p:spPr>
        <p:txBody>
          <a:bodyPr wrap="square" lIns="0" tIns="0" rIns="0" bIns="0" rtlCol="0"/>
          <a:lstStyle/>
          <a:p>
            <a:endParaRPr sz="597"/>
          </a:p>
        </p:txBody>
      </p:sp>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531" y="2424326"/>
            <a:ext cx="734032" cy="18574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16151" y="3676630"/>
            <a:ext cx="9331139" cy="1466870"/>
          </a:xfrm>
          <a:prstGeom prst="rect">
            <a:avLst/>
          </a:prstGeom>
        </p:spPr>
        <p:txBody>
          <a:bodyPr vert="horz" wrap="square" lIns="0" tIns="7170" rIns="0" bIns="0" rtlCol="0">
            <a:spAutoFit/>
          </a:bodyPr>
          <a:lstStyle/>
          <a:p>
            <a:pPr marL="76006" marR="72421" algn="ctr">
              <a:lnSpc>
                <a:spcPct val="150000"/>
              </a:lnSpc>
              <a:spcBef>
                <a:spcPts val="56"/>
              </a:spcBef>
            </a:pPr>
            <a:r>
              <a:rPr sz="1600" dirty="0">
                <a:solidFill>
                  <a:srgbClr val="404040"/>
                </a:solidFill>
                <a:latin typeface="TT Commons" panose="02000506040000020004" pitchFamily="50" charset="0"/>
                <a:cs typeface="Arial"/>
              </a:rPr>
              <a:t>The cleaning line of ATACHE, Essentielle, bases its action on the healthy preservation of the skin through the ritual of cleaning thanks to the combination of its products.</a:t>
            </a:r>
            <a:endParaRPr sz="1600" dirty="0">
              <a:latin typeface="TT Commons" panose="02000506040000020004" pitchFamily="50" charset="0"/>
              <a:cs typeface="Arial"/>
            </a:endParaRPr>
          </a:p>
          <a:p>
            <a:pPr marL="6812" marR="2868" algn="ctr">
              <a:lnSpc>
                <a:spcPct val="150000"/>
              </a:lnSpc>
            </a:pPr>
            <a:r>
              <a:rPr sz="1600" dirty="0">
                <a:solidFill>
                  <a:srgbClr val="404040"/>
                </a:solidFill>
                <a:latin typeface="TT Commons" panose="02000506040000020004" pitchFamily="50" charset="0"/>
                <a:cs typeface="Arial"/>
              </a:rPr>
              <a:t>With these products we achieve a careful skin with a healthy, soft, smooth appearance and also increase the willingness to absorb the active ingredients of other treatments.</a:t>
            </a:r>
            <a:endParaRPr sz="1600" dirty="0">
              <a:latin typeface="TT Commons" panose="02000506040000020004" pitchFamily="50" charset="0"/>
              <a:cs typeface="Arial"/>
            </a:endParaRPr>
          </a:p>
        </p:txBody>
      </p:sp>
      <p:sp>
        <p:nvSpPr>
          <p:cNvPr id="20" name="object 20"/>
          <p:cNvSpPr txBox="1"/>
          <p:nvPr/>
        </p:nvSpPr>
        <p:spPr>
          <a:xfrm>
            <a:off x="9335297" y="5107341"/>
            <a:ext cx="100381" cy="115416"/>
          </a:xfrm>
          <a:prstGeom prst="rect">
            <a:avLst/>
          </a:prstGeom>
        </p:spPr>
        <p:txBody>
          <a:bodyPr vert="horz" wrap="square" lIns="0" tIns="0" rIns="0" bIns="0" rtlCol="0">
            <a:spAutoFit/>
          </a:bodyPr>
          <a:lstStyle/>
          <a:p>
            <a:pPr marL="21511">
              <a:lnSpc>
                <a:spcPts val="898"/>
              </a:lnSpc>
            </a:pPr>
            <a:fld id="{81D60167-4931-47E6-BA6A-407CBD079E47}" type="slidenum">
              <a:rPr sz="875" spc="6" dirty="0">
                <a:solidFill>
                  <a:srgbClr val="888888"/>
                </a:solidFill>
                <a:latin typeface="Carlito"/>
                <a:cs typeface="Carlito"/>
              </a:rPr>
              <a:pPr marL="21511">
                <a:lnSpc>
                  <a:spcPts val="898"/>
                </a:lnSpc>
              </a:pPr>
              <a:t>3</a:t>
            </a:fld>
            <a:endParaRPr sz="875">
              <a:latin typeface="Carlito"/>
              <a:cs typeface="Carlito"/>
            </a:endParaRPr>
          </a:p>
        </p:txBody>
      </p:sp>
      <p:sp>
        <p:nvSpPr>
          <p:cNvPr id="23" name="Título 8"/>
          <p:cNvSpPr txBox="1">
            <a:spLocks/>
          </p:cNvSpPr>
          <p:nvPr/>
        </p:nvSpPr>
        <p:spPr>
          <a:xfrm>
            <a:off x="698500" y="445037"/>
            <a:ext cx="3431709"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CLEANING AND DAILY CARE</a:t>
            </a:r>
            <a:endParaRPr lang="es-ES" sz="2400" spc="300" dirty="0">
              <a:latin typeface="Bebas Neue Regular" panose="00000500000000000000" pitchFamily="50" charset="0"/>
            </a:endParaRPr>
          </a:p>
        </p:txBody>
      </p:sp>
      <p:grpSp>
        <p:nvGrpSpPr>
          <p:cNvPr id="37" name="Grupo 36"/>
          <p:cNvGrpSpPr/>
          <p:nvPr/>
        </p:nvGrpSpPr>
        <p:grpSpPr>
          <a:xfrm>
            <a:off x="496797" y="1073975"/>
            <a:ext cx="3469302" cy="2571148"/>
            <a:chOff x="496797" y="1073975"/>
            <a:chExt cx="3469302" cy="2571148"/>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2828" y="1451521"/>
              <a:ext cx="595311" cy="2122147"/>
            </a:xfrm>
            <a:prstGeom prst="rect">
              <a:avLst/>
            </a:prstGeom>
          </p:spPr>
        </p:pic>
        <p:sp>
          <p:nvSpPr>
            <p:cNvPr id="22" name="object 10"/>
            <p:cNvSpPr/>
            <p:nvPr/>
          </p:nvSpPr>
          <p:spPr>
            <a:xfrm>
              <a:off x="2857687" y="1657130"/>
              <a:ext cx="641882" cy="1885346"/>
            </a:xfrm>
            <a:prstGeom prst="rect">
              <a:avLst/>
            </a:prstGeom>
            <a:blipFill>
              <a:blip r:embed="rId3" cstate="print"/>
              <a:stretch>
                <a:fillRect/>
              </a:stretch>
            </a:blipFill>
          </p:spPr>
          <p:txBody>
            <a:bodyPr wrap="square" lIns="0" tIns="0" rIns="0" bIns="0" rtlCol="0"/>
            <a:lstStyle/>
            <a:p>
              <a:endParaRPr sz="597"/>
            </a:p>
          </p:txBody>
        </p:sp>
        <p:pic>
          <p:nvPicPr>
            <p:cNvPr id="24" name="Imagen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9116" y="2267697"/>
              <a:ext cx="376983" cy="1076048"/>
            </a:xfrm>
            <a:prstGeom prst="rect">
              <a:avLst/>
            </a:prstGeom>
          </p:spPr>
        </p:pic>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7324" y="1123126"/>
              <a:ext cx="695681" cy="2504095"/>
            </a:xfrm>
            <a:prstGeom prst="rect">
              <a:avLst/>
            </a:prstGeom>
          </p:spPr>
        </p:pic>
        <p:pic>
          <p:nvPicPr>
            <p:cNvPr id="26" name="Imagen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797" y="1554483"/>
              <a:ext cx="817629" cy="2090640"/>
            </a:xfrm>
            <a:prstGeom prst="rect">
              <a:avLst/>
            </a:prstGeom>
          </p:spPr>
        </p:pic>
        <p:pic>
          <p:nvPicPr>
            <p:cNvPr id="27" name="Imagen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7300" y="1073975"/>
              <a:ext cx="707342" cy="2546069"/>
            </a:xfrm>
            <a:prstGeom prst="rect">
              <a:avLst/>
            </a:prstGeom>
          </p:spPr>
        </p:pic>
        <p:pic>
          <p:nvPicPr>
            <p:cNvPr id="28" name="Imagen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32194" y="3013617"/>
              <a:ext cx="917107" cy="568854"/>
            </a:xfrm>
            <a:prstGeom prst="rect">
              <a:avLst/>
            </a:prstGeom>
          </p:spPr>
        </p:pic>
        <p:pic>
          <p:nvPicPr>
            <p:cNvPr id="29" name="Imagen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3377" y="2995715"/>
              <a:ext cx="917107" cy="568854"/>
            </a:xfrm>
            <a:prstGeom prst="rect">
              <a:avLst/>
            </a:prstGeom>
          </p:spPr>
        </p:pic>
      </p:grpSp>
      <p:pic>
        <p:nvPicPr>
          <p:cNvPr id="31" name="Imagen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19065" y="1409700"/>
            <a:ext cx="598210" cy="2210344"/>
          </a:xfrm>
          <a:prstGeom prst="rect">
            <a:avLst/>
          </a:prstGeom>
        </p:spPr>
      </p:pic>
      <p:pic>
        <p:nvPicPr>
          <p:cNvPr id="32" name="Imagen 31"/>
          <p:cNvPicPr>
            <a:picLocks noChangeAspect="1"/>
          </p:cNvPicPr>
          <p:nvPr/>
        </p:nvPicPr>
        <p:blipFill rotWithShape="1">
          <a:blip r:embed="rId11" cstate="print">
            <a:extLst>
              <a:ext uri="{28A0092B-C50C-407E-A947-70E740481C1C}">
                <a14:useLocalDpi xmlns:a14="http://schemas.microsoft.com/office/drawing/2010/main" val="0"/>
              </a:ext>
            </a:extLst>
          </a:blip>
          <a:srcRect r="52568"/>
          <a:stretch/>
        </p:blipFill>
        <p:spPr>
          <a:xfrm>
            <a:off x="6794928" y="1287703"/>
            <a:ext cx="734040" cy="2406975"/>
          </a:xfrm>
          <a:prstGeom prst="rect">
            <a:avLst/>
          </a:prstGeom>
        </p:spPr>
      </p:pic>
      <p:pic>
        <p:nvPicPr>
          <p:cNvPr id="33" name="Imagen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18871" y="1798018"/>
            <a:ext cx="511120" cy="1822026"/>
          </a:xfrm>
          <a:prstGeom prst="rect">
            <a:avLst/>
          </a:prstGeom>
        </p:spPr>
      </p:pic>
      <p:pic>
        <p:nvPicPr>
          <p:cNvPr id="34" name="Imagen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54794" y="2932825"/>
            <a:ext cx="770046" cy="640843"/>
          </a:xfrm>
          <a:prstGeom prst="rect">
            <a:avLst/>
          </a:prstGeom>
        </p:spPr>
      </p:pic>
      <p:pic>
        <p:nvPicPr>
          <p:cNvPr id="35" name="Imagen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52762" y="2964596"/>
            <a:ext cx="770046" cy="640843"/>
          </a:xfrm>
          <a:prstGeom prst="rect">
            <a:avLst/>
          </a:prstGeom>
        </p:spPr>
      </p:pic>
      <p:pic>
        <p:nvPicPr>
          <p:cNvPr id="36" name="Imagen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66487" y="2097051"/>
            <a:ext cx="573235" cy="145057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7238" y="1485900"/>
            <a:ext cx="7798176" cy="2253624"/>
          </a:xfrm>
          <a:prstGeom prst="rect">
            <a:avLst/>
          </a:prstGeom>
        </p:spPr>
        <p:txBody>
          <a:bodyPr vert="horz" wrap="square" lIns="0" tIns="7170" rIns="0" bIns="0" rtlCol="0">
            <a:spAutoFit/>
          </a:bodyPr>
          <a:lstStyle/>
          <a:p>
            <a:pPr marL="7170" marR="3227" indent="258135" algn="just">
              <a:spcBef>
                <a:spcPts val="56"/>
              </a:spcBef>
            </a:pPr>
            <a:r>
              <a:rPr sz="1807" dirty="0">
                <a:solidFill>
                  <a:srgbClr val="404040"/>
                </a:solidFill>
                <a:latin typeface="TT Commons" panose="02000506040000020004" pitchFamily="50" charset="0"/>
                <a:cs typeface="Arial"/>
              </a:rPr>
              <a:t>ESSENTIELLE, a line of basic products for skin care, covers the basic needs in dermocosmetics, as a complement to other specific ATACHE programs in the cabin, as well as for home care.</a:t>
            </a:r>
            <a:endParaRPr sz="1807" dirty="0">
              <a:latin typeface="TT Commons" panose="02000506040000020004" pitchFamily="50" charset="0"/>
              <a:cs typeface="Arial"/>
            </a:endParaRPr>
          </a:p>
          <a:p>
            <a:pPr>
              <a:lnSpc>
                <a:spcPct val="100000"/>
              </a:lnSpc>
            </a:pPr>
            <a:endParaRPr sz="1807" dirty="0">
              <a:latin typeface="TT Commons" panose="02000506040000020004" pitchFamily="50" charset="0"/>
              <a:cs typeface="Arial"/>
            </a:endParaRPr>
          </a:p>
          <a:p>
            <a:pPr>
              <a:spcBef>
                <a:spcPts val="20"/>
              </a:spcBef>
            </a:pPr>
            <a:endParaRPr sz="1948" dirty="0">
              <a:latin typeface="TT Commons" panose="02000506040000020004" pitchFamily="50" charset="0"/>
              <a:cs typeface="Arial"/>
            </a:endParaRPr>
          </a:p>
          <a:p>
            <a:pPr marL="7170" marR="2868" indent="258135" algn="just">
              <a:spcBef>
                <a:spcPts val="3"/>
              </a:spcBef>
            </a:pPr>
            <a:r>
              <a:rPr sz="1807" dirty="0">
                <a:solidFill>
                  <a:srgbClr val="404040"/>
                </a:solidFill>
                <a:latin typeface="TT Commons" panose="02000506040000020004" pitchFamily="50" charset="0"/>
                <a:cs typeface="Arial"/>
              </a:rPr>
              <a:t>ESSENTIELLE bases its philosophy on the preservation of the natural beauty of the skin, and by means of the cleansing ritual, will be maintained with a healthy, soft and smooth appearance.</a:t>
            </a:r>
            <a:endParaRPr sz="1807" dirty="0">
              <a:latin typeface="TT Commons" panose="02000506040000020004" pitchFamily="50" charset="0"/>
              <a:cs typeface="Arial"/>
            </a:endParaRPr>
          </a:p>
        </p:txBody>
      </p:sp>
      <p:sp>
        <p:nvSpPr>
          <p:cNvPr id="6" name="object 6"/>
          <p:cNvSpPr txBox="1"/>
          <p:nvPr/>
        </p:nvSpPr>
        <p:spPr>
          <a:xfrm>
            <a:off x="9335297" y="5107341"/>
            <a:ext cx="100381" cy="115416"/>
          </a:xfrm>
          <a:prstGeom prst="rect">
            <a:avLst/>
          </a:prstGeom>
        </p:spPr>
        <p:txBody>
          <a:bodyPr vert="horz" wrap="square" lIns="0" tIns="0" rIns="0" bIns="0" rtlCol="0">
            <a:spAutoFit/>
          </a:bodyPr>
          <a:lstStyle/>
          <a:p>
            <a:pPr marL="21511">
              <a:lnSpc>
                <a:spcPts val="898"/>
              </a:lnSpc>
            </a:pPr>
            <a:fld id="{81D60167-4931-47E6-BA6A-407CBD079E47}" type="slidenum">
              <a:rPr sz="875" spc="6" dirty="0">
                <a:solidFill>
                  <a:srgbClr val="888888"/>
                </a:solidFill>
                <a:latin typeface="Carlito"/>
                <a:cs typeface="Carlito"/>
              </a:rPr>
              <a:pPr marL="21511">
                <a:lnSpc>
                  <a:spcPts val="898"/>
                </a:lnSpc>
              </a:pPr>
              <a:t>4</a:t>
            </a:fld>
            <a:endParaRPr sz="875">
              <a:latin typeface="Carlito"/>
              <a:cs typeface="Carlito"/>
            </a:endParaRPr>
          </a:p>
        </p:txBody>
      </p:sp>
      <p:sp>
        <p:nvSpPr>
          <p:cNvPr id="8" name="Título 8"/>
          <p:cNvSpPr txBox="1">
            <a:spLocks/>
          </p:cNvSpPr>
          <p:nvPr/>
        </p:nvSpPr>
        <p:spPr>
          <a:xfrm>
            <a:off x="698500" y="445037"/>
            <a:ext cx="3431709"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CLEANING AND DAILY CARE</a:t>
            </a:r>
            <a:endParaRPr lang="es-ES" sz="2400" spc="300" dirty="0">
              <a:latin typeface="Bebas Neue Regular" panose="00000500000000000000" pitchFamily="50"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618108" y="1132963"/>
            <a:ext cx="8253750" cy="3985771"/>
          </a:xfrm>
          <a:prstGeom prst="rect">
            <a:avLst/>
          </a:prstGeom>
          <a:noFill/>
        </p:spPr>
        <p:txBody>
          <a:bodyPr wrap="square" rtlCol="0">
            <a:spAutoFit/>
          </a:bodyPr>
          <a:lstStyle/>
          <a:p>
            <a:pPr marL="285739" indent="-285739" algn="just">
              <a:buFont typeface="Arial" pitchFamily="34" charset="0"/>
              <a:buChar char="•"/>
            </a:pPr>
            <a:endParaRPr lang="es-ES" sz="1167" dirty="0">
              <a:solidFill>
                <a:schemeClr val="tx1">
                  <a:lumMod val="65000"/>
                  <a:lumOff val="35000"/>
                </a:schemeClr>
              </a:solidFill>
              <a:latin typeface="TT Commons" panose="02000506040000020004" pitchFamily="50" charset="0"/>
              <a:ea typeface="Tahoma" pitchFamily="34" charset="0"/>
              <a:cs typeface="Tahoma" pitchFamily="34" charset="0"/>
            </a:endParaRPr>
          </a:p>
          <a:p>
            <a:pPr>
              <a:spcBef>
                <a:spcPts val="500"/>
              </a:spcBef>
            </a:pPr>
            <a:r>
              <a:rPr lang="en-US" sz="1600" b="1" i="1" dirty="0">
                <a:latin typeface="TT Commons Light" panose="02000506030000020003" pitchFamily="50" charset="0"/>
              </a:rPr>
              <a:t>Sunflower, carrot and wheat germ oils: </a:t>
            </a:r>
            <a:r>
              <a:rPr lang="en-US" sz="1600" dirty="0">
                <a:latin typeface="TT Commons Light" panose="02000506030000020003" pitchFamily="50" charset="0"/>
              </a:rPr>
              <a:t>Natural antioxidants with a regenerating effect on the skin and skin tissue.</a:t>
            </a:r>
          </a:p>
          <a:p>
            <a:pPr>
              <a:spcBef>
                <a:spcPts val="500"/>
              </a:spcBef>
            </a:pPr>
            <a:r>
              <a:rPr lang="en-US" sz="1600" b="1" i="1" dirty="0">
                <a:latin typeface="TT Commons Light" panose="02000506030000020003" pitchFamily="50" charset="0"/>
              </a:rPr>
              <a:t>Soya proteins: </a:t>
            </a:r>
            <a:r>
              <a:rPr lang="en-US" sz="1600" dirty="0">
                <a:latin typeface="TT Commons Light" panose="02000506030000020003" pitchFamily="50" charset="0"/>
              </a:rPr>
              <a:t>Promotes cellular respiration, allowing the skin to actively defend itself against ageing, boosting the skin's metabolism.</a:t>
            </a:r>
          </a:p>
          <a:p>
            <a:pPr>
              <a:spcBef>
                <a:spcPts val="500"/>
              </a:spcBef>
            </a:pPr>
            <a:r>
              <a:rPr lang="en-US" sz="1600" b="1" i="1" dirty="0">
                <a:latin typeface="TT Commons Light" panose="02000506030000020003" pitchFamily="50" charset="0"/>
              </a:rPr>
              <a:t>Green tea</a:t>
            </a:r>
            <a:r>
              <a:rPr lang="en-US" sz="1600" dirty="0">
                <a:latin typeface="TT Commons Light" panose="02000506030000020003" pitchFamily="50" charset="0"/>
              </a:rPr>
              <a:t>: Composed of proteins, amino acids, vitamins C and B, caffeine and flavonoids. It has tonic-stimulating, antioxidant and smoothing effects.</a:t>
            </a:r>
          </a:p>
          <a:p>
            <a:pPr>
              <a:spcBef>
                <a:spcPts val="500"/>
              </a:spcBef>
            </a:pPr>
            <a:r>
              <a:rPr lang="en-US" sz="1600" b="1" i="1" dirty="0">
                <a:latin typeface="TT Commons Light" panose="02000506030000020003" pitchFamily="50" charset="0"/>
              </a:rPr>
              <a:t>Hyaluronic acid: </a:t>
            </a:r>
            <a:r>
              <a:rPr lang="en-US" sz="1600" dirty="0">
                <a:latin typeface="TT Commons Light" panose="02000506030000020003" pitchFamily="50" charset="0"/>
              </a:rPr>
              <a:t>Provides hydration to the skin, fills wrinkles, evens out and </a:t>
            </a:r>
            <a:r>
              <a:rPr lang="en-US" sz="1600" dirty="0" err="1">
                <a:latin typeface="TT Commons Light" panose="02000506030000020003" pitchFamily="50" charset="0"/>
              </a:rPr>
              <a:t>smoothes</a:t>
            </a:r>
            <a:r>
              <a:rPr lang="en-US" sz="1600" dirty="0">
                <a:latin typeface="TT Commons Light" panose="02000506030000020003" pitchFamily="50" charset="0"/>
              </a:rPr>
              <a:t> the skin.</a:t>
            </a:r>
          </a:p>
          <a:p>
            <a:pPr>
              <a:spcBef>
                <a:spcPts val="500"/>
              </a:spcBef>
            </a:pPr>
            <a:r>
              <a:rPr lang="en-US" sz="1600" b="1" i="1" dirty="0" err="1">
                <a:latin typeface="TT Commons Light" panose="02000506030000020003" pitchFamily="50" charset="0"/>
              </a:rPr>
              <a:t>Hammamelis</a:t>
            </a:r>
            <a:r>
              <a:rPr lang="en-US" sz="1600" b="1" i="1" dirty="0">
                <a:latin typeface="TT Commons Light" panose="02000506030000020003" pitchFamily="50" charset="0"/>
              </a:rPr>
              <a:t> extract</a:t>
            </a:r>
            <a:r>
              <a:rPr lang="en-US" sz="1600" dirty="0">
                <a:latin typeface="TT Commons Light" panose="02000506030000020003" pitchFamily="50" charset="0"/>
              </a:rPr>
              <a:t>: Astringent, decongestive, healing and peripheral vasoconstrictor.</a:t>
            </a:r>
          </a:p>
          <a:p>
            <a:pPr>
              <a:spcBef>
                <a:spcPts val="500"/>
              </a:spcBef>
            </a:pPr>
            <a:r>
              <a:rPr lang="en-US" sz="1600" b="1" i="1" dirty="0">
                <a:latin typeface="TT Commons Light" panose="02000506030000020003" pitchFamily="50" charset="0"/>
              </a:rPr>
              <a:t>Jojoba oil: </a:t>
            </a:r>
            <a:r>
              <a:rPr lang="en-US" sz="1600" dirty="0">
                <a:latin typeface="TT Commons Light" panose="02000506030000020003" pitchFamily="50" charset="0"/>
              </a:rPr>
              <a:t>Acts as a </a:t>
            </a:r>
            <a:r>
              <a:rPr lang="en-US" sz="1600" dirty="0" err="1">
                <a:latin typeface="TT Commons Light" panose="02000506030000020003" pitchFamily="50" charset="0"/>
              </a:rPr>
              <a:t>moisturiser</a:t>
            </a:r>
            <a:r>
              <a:rPr lang="en-US" sz="1600" dirty="0">
                <a:latin typeface="TT Commons Light" panose="02000506030000020003" pitchFamily="50" charset="0"/>
              </a:rPr>
              <a:t> and skin softener through its joint action by forming a partially occlusive lipid layer, thus increasing hydration and preventing water evaporation.</a:t>
            </a:r>
          </a:p>
          <a:p>
            <a:pPr>
              <a:spcBef>
                <a:spcPts val="500"/>
              </a:spcBef>
            </a:pPr>
            <a:r>
              <a:rPr lang="en-US" sz="1600" b="1" i="1" dirty="0" err="1">
                <a:latin typeface="TT Commons Light" panose="02000506030000020003" pitchFamily="50" charset="0"/>
              </a:rPr>
              <a:t>Shea</a:t>
            </a:r>
            <a:r>
              <a:rPr lang="en-US" sz="1600" b="1" i="1" dirty="0">
                <a:latin typeface="TT Commons Light" panose="02000506030000020003" pitchFamily="50" charset="0"/>
              </a:rPr>
              <a:t> butter: </a:t>
            </a:r>
            <a:r>
              <a:rPr lang="en-US" sz="1600" dirty="0">
                <a:latin typeface="TT Commons Light" panose="02000506030000020003" pitchFamily="50" charset="0"/>
              </a:rPr>
              <a:t>Helps to restore the balance of cracked, aged and damaged skin, providing a pleasant sensation of softness.</a:t>
            </a:r>
          </a:p>
          <a:p>
            <a:pPr>
              <a:spcBef>
                <a:spcPts val="500"/>
              </a:spcBef>
            </a:pPr>
            <a:r>
              <a:rPr lang="en-US" sz="1600" b="1" i="1" dirty="0" err="1">
                <a:latin typeface="TT Commons Light" panose="02000506030000020003" pitchFamily="50" charset="0"/>
              </a:rPr>
              <a:t>Hypericum</a:t>
            </a:r>
            <a:r>
              <a:rPr lang="en-US" sz="1600" b="1" i="1" dirty="0">
                <a:latin typeface="TT Commons Light" panose="02000506030000020003" pitchFamily="50" charset="0"/>
              </a:rPr>
              <a:t> </a:t>
            </a:r>
            <a:r>
              <a:rPr lang="en-US" sz="1600" b="1" i="1" dirty="0" err="1">
                <a:latin typeface="TT Commons Light" panose="02000506030000020003" pitchFamily="50" charset="0"/>
              </a:rPr>
              <a:t>perforatum</a:t>
            </a:r>
            <a:r>
              <a:rPr lang="en-US" sz="1600" b="1" i="1" dirty="0">
                <a:latin typeface="TT Commons Light" panose="02000506030000020003" pitchFamily="50" charset="0"/>
              </a:rPr>
              <a:t>: </a:t>
            </a:r>
            <a:r>
              <a:rPr lang="en-US" sz="1600" dirty="0">
                <a:latin typeface="TT Commons Light" panose="02000506030000020003" pitchFamily="50" charset="0"/>
              </a:rPr>
              <a:t>Calms, decongests and renews damaged skin.</a:t>
            </a:r>
          </a:p>
        </p:txBody>
      </p:sp>
      <p:sp>
        <p:nvSpPr>
          <p:cNvPr id="17" name="Título 8"/>
          <p:cNvSpPr>
            <a:spLocks noGrp="1"/>
          </p:cNvSpPr>
          <p:nvPr>
            <p:ph type="title"/>
          </p:nvPr>
        </p:nvSpPr>
        <p:spPr>
          <a:xfrm>
            <a:off x="699717" y="400354"/>
            <a:ext cx="1763624" cy="424603"/>
          </a:xfrm>
        </p:spPr>
        <p:txBody>
          <a:bodyPr/>
          <a:lstStyle/>
          <a:p>
            <a:pPr algn="l" rtl="0"/>
            <a:r>
              <a:rPr lang="es-ES" sz="2399" spc="300" dirty="0" smtClean="0"/>
              <a:t>INGREDIENTS</a:t>
            </a:r>
            <a:endParaRPr lang="es-ES" sz="2399" spc="300" dirty="0"/>
          </a:p>
        </p:txBody>
      </p:sp>
    </p:spTree>
    <p:extLst>
      <p:ext uri="{BB962C8B-B14F-4D97-AF65-F5344CB8AC3E}">
        <p14:creationId xmlns:p14="http://schemas.microsoft.com/office/powerpoint/2010/main" val="3789888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5"/>
          <p:cNvSpPr/>
          <p:nvPr/>
        </p:nvSpPr>
        <p:spPr>
          <a:xfrm>
            <a:off x="5217522" y="4726165"/>
            <a:ext cx="2336011" cy="339847"/>
          </a:xfrm>
          <a:prstGeom prst="rect">
            <a:avLst/>
          </a:prstGeom>
          <a:blipFill>
            <a:blip r:embed="rId2" cstate="print"/>
            <a:stretch>
              <a:fillRect/>
            </a:stretch>
          </a:blipFill>
        </p:spPr>
        <p:txBody>
          <a:bodyPr wrap="square" lIns="0" tIns="0" rIns="0" bIns="0" rtlCol="0"/>
          <a:lstStyle/>
          <a:p>
            <a:endParaRPr sz="597"/>
          </a:p>
        </p:txBody>
      </p:sp>
      <p:sp>
        <p:nvSpPr>
          <p:cNvPr id="40" name="object 6"/>
          <p:cNvSpPr/>
          <p:nvPr/>
        </p:nvSpPr>
        <p:spPr>
          <a:xfrm>
            <a:off x="5874014" y="4708957"/>
            <a:ext cx="1022166" cy="425903"/>
          </a:xfrm>
          <a:prstGeom prst="rect">
            <a:avLst/>
          </a:prstGeom>
          <a:blipFill>
            <a:blip r:embed="rId3" cstate="print"/>
            <a:stretch>
              <a:fillRect/>
            </a:stretch>
          </a:blipFill>
        </p:spPr>
        <p:txBody>
          <a:bodyPr wrap="square" lIns="0" tIns="0" rIns="0" bIns="0" rtlCol="0"/>
          <a:lstStyle/>
          <a:p>
            <a:endParaRPr sz="597"/>
          </a:p>
        </p:txBody>
      </p:sp>
      <p:sp>
        <p:nvSpPr>
          <p:cNvPr id="41" name="object 7"/>
          <p:cNvSpPr/>
          <p:nvPr/>
        </p:nvSpPr>
        <p:spPr>
          <a:xfrm>
            <a:off x="5251078" y="4748536"/>
            <a:ext cx="2271480" cy="276191"/>
          </a:xfrm>
          <a:prstGeom prst="rect">
            <a:avLst/>
          </a:prstGeom>
          <a:blipFill>
            <a:blip r:embed="rId4" cstate="print"/>
            <a:stretch>
              <a:fillRect/>
            </a:stretch>
          </a:blipFill>
        </p:spPr>
        <p:txBody>
          <a:bodyPr wrap="square" lIns="0" tIns="0" rIns="0" bIns="0" rtlCol="0"/>
          <a:lstStyle/>
          <a:p>
            <a:endParaRPr sz="597"/>
          </a:p>
        </p:txBody>
      </p:sp>
      <p:sp>
        <p:nvSpPr>
          <p:cNvPr id="45" name="object 21"/>
          <p:cNvSpPr/>
          <p:nvPr/>
        </p:nvSpPr>
        <p:spPr>
          <a:xfrm>
            <a:off x="456017" y="4738211"/>
            <a:ext cx="2308477" cy="331272"/>
          </a:xfrm>
          <a:prstGeom prst="rect">
            <a:avLst/>
          </a:prstGeom>
          <a:blipFill>
            <a:blip r:embed="rId5" cstate="print"/>
            <a:stretch>
              <a:fillRect/>
            </a:stretch>
          </a:blipFill>
        </p:spPr>
        <p:txBody>
          <a:bodyPr wrap="square" lIns="0" tIns="0" rIns="0" bIns="0" rtlCol="0"/>
          <a:lstStyle/>
          <a:p>
            <a:endParaRPr sz="597"/>
          </a:p>
        </p:txBody>
      </p:sp>
      <p:sp>
        <p:nvSpPr>
          <p:cNvPr id="46" name="object 22"/>
          <p:cNvSpPr/>
          <p:nvPr/>
        </p:nvSpPr>
        <p:spPr>
          <a:xfrm>
            <a:off x="641005" y="4716700"/>
            <a:ext cx="1938502" cy="425903"/>
          </a:xfrm>
          <a:prstGeom prst="rect">
            <a:avLst/>
          </a:prstGeom>
          <a:blipFill>
            <a:blip r:embed="rId6" cstate="print"/>
            <a:stretch>
              <a:fillRect/>
            </a:stretch>
          </a:blipFill>
        </p:spPr>
        <p:txBody>
          <a:bodyPr wrap="square" lIns="0" tIns="0" rIns="0" bIns="0" rtlCol="0"/>
          <a:lstStyle/>
          <a:p>
            <a:endParaRPr sz="597"/>
          </a:p>
        </p:txBody>
      </p:sp>
      <p:sp>
        <p:nvSpPr>
          <p:cNvPr id="47" name="object 23"/>
          <p:cNvSpPr/>
          <p:nvPr/>
        </p:nvSpPr>
        <p:spPr>
          <a:xfrm>
            <a:off x="489573" y="4760581"/>
            <a:ext cx="2243947" cy="267587"/>
          </a:xfrm>
          <a:prstGeom prst="rect">
            <a:avLst/>
          </a:prstGeom>
          <a:blipFill>
            <a:blip r:embed="rId7" cstate="print"/>
            <a:stretch>
              <a:fillRect/>
            </a:stretch>
          </a:blipFill>
        </p:spPr>
        <p:txBody>
          <a:bodyPr wrap="square" lIns="0" tIns="0" rIns="0" bIns="0" rtlCol="0"/>
          <a:lstStyle/>
          <a:p>
            <a:endParaRPr sz="597"/>
          </a:p>
        </p:txBody>
      </p:sp>
      <p:sp>
        <p:nvSpPr>
          <p:cNvPr id="5" name="object 5"/>
          <p:cNvSpPr/>
          <p:nvPr/>
        </p:nvSpPr>
        <p:spPr>
          <a:xfrm>
            <a:off x="5217522" y="4726165"/>
            <a:ext cx="2336011" cy="339847"/>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5874014" y="4708957"/>
            <a:ext cx="1022166" cy="425903"/>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5251078" y="4748536"/>
            <a:ext cx="2271480" cy="276191"/>
          </a:xfrm>
          <a:prstGeom prst="rect">
            <a:avLst/>
          </a:prstGeom>
          <a:blipFill>
            <a:blip r:embed="rId4" cstate="print"/>
            <a:stretch>
              <a:fillRect/>
            </a:stretch>
          </a:blipFill>
        </p:spPr>
        <p:txBody>
          <a:bodyPr wrap="square" lIns="0" tIns="0" rIns="0" bIns="0" rtlCol="0"/>
          <a:lstStyle/>
          <a:p>
            <a:endParaRPr sz="597"/>
          </a:p>
        </p:txBody>
      </p:sp>
      <p:sp>
        <p:nvSpPr>
          <p:cNvPr id="8" name="object 8"/>
          <p:cNvSpPr txBox="1"/>
          <p:nvPr/>
        </p:nvSpPr>
        <p:spPr>
          <a:xfrm>
            <a:off x="402729" y="1196480"/>
            <a:ext cx="1885372" cy="653571"/>
          </a:xfrm>
          <a:prstGeom prst="rect">
            <a:avLst/>
          </a:prstGeom>
        </p:spPr>
        <p:txBody>
          <a:bodyPr vert="horz" wrap="square" lIns="0" tIns="7170" rIns="0" bIns="0" rtlCol="0">
            <a:spAutoFit/>
          </a:bodyPr>
          <a:lstStyle/>
          <a:p>
            <a:pPr marL="7170" marR="2868" indent="717" algn="ctr">
              <a:spcBef>
                <a:spcPts val="56"/>
              </a:spcBef>
            </a:pPr>
            <a:r>
              <a:rPr sz="1400" spc="-3" dirty="0">
                <a:latin typeface="TT Commons" panose="02000506040000020004" pitchFamily="50" charset="0"/>
                <a:cs typeface="Carlito"/>
              </a:rPr>
              <a:t>Makeup removal oil,</a:t>
            </a:r>
            <a:r>
              <a:rPr sz="1400" spc="-11" dirty="0">
                <a:latin typeface="TT Commons" panose="02000506040000020004" pitchFamily="50" charset="0"/>
                <a:cs typeface="Carlito"/>
              </a:rPr>
              <a:t> moisturizing</a:t>
            </a:r>
            <a:r>
              <a:rPr sz="1400" dirty="0">
                <a:latin typeface="TT Commons" panose="02000506040000020004" pitchFamily="50" charset="0"/>
                <a:cs typeface="Carlito"/>
              </a:rPr>
              <a:t> and</a:t>
            </a:r>
            <a:r>
              <a:rPr sz="1400" spc="-8" dirty="0">
                <a:latin typeface="TT Commons" panose="02000506040000020004" pitchFamily="50" charset="0"/>
                <a:cs typeface="Carlito"/>
              </a:rPr>
              <a:t> decongestant for</a:t>
            </a:r>
            <a:r>
              <a:rPr sz="1400" spc="-11" dirty="0">
                <a:latin typeface="TT Commons" panose="02000506040000020004" pitchFamily="50" charset="0"/>
                <a:cs typeface="Carlito"/>
              </a:rPr>
              <a:t> face</a:t>
            </a:r>
            <a:r>
              <a:rPr sz="1400" dirty="0">
                <a:latin typeface="TT Commons" panose="02000506040000020004" pitchFamily="50" charset="0"/>
                <a:cs typeface="Carlito"/>
              </a:rPr>
              <a:t> and</a:t>
            </a:r>
            <a:r>
              <a:rPr sz="1400" spc="-17" dirty="0">
                <a:latin typeface="TT Commons" panose="02000506040000020004" pitchFamily="50" charset="0"/>
                <a:cs typeface="Carlito"/>
              </a:rPr>
              <a:t> </a:t>
            </a:r>
            <a:r>
              <a:rPr sz="1400" spc="-3" dirty="0">
                <a:latin typeface="TT Commons" panose="02000506040000020004" pitchFamily="50" charset="0"/>
                <a:cs typeface="Carlito"/>
              </a:rPr>
              <a:t>neck</a:t>
            </a:r>
            <a:endParaRPr sz="1400" dirty="0">
              <a:latin typeface="TT Commons" panose="02000506040000020004" pitchFamily="50" charset="0"/>
              <a:cs typeface="Carlito"/>
            </a:endParaRPr>
          </a:p>
        </p:txBody>
      </p:sp>
      <p:sp>
        <p:nvSpPr>
          <p:cNvPr id="9" name="object 9"/>
          <p:cNvSpPr txBox="1"/>
          <p:nvPr/>
        </p:nvSpPr>
        <p:spPr>
          <a:xfrm>
            <a:off x="2787080" y="1221403"/>
            <a:ext cx="2137400" cy="438127"/>
          </a:xfrm>
          <a:prstGeom prst="rect">
            <a:avLst/>
          </a:prstGeom>
        </p:spPr>
        <p:txBody>
          <a:bodyPr vert="horz" wrap="square" lIns="0" tIns="7170" rIns="0" bIns="0" rtlCol="0">
            <a:spAutoFit/>
          </a:bodyPr>
          <a:lstStyle/>
          <a:p>
            <a:pPr algn="ctr">
              <a:spcBef>
                <a:spcPts val="56"/>
              </a:spcBef>
            </a:pPr>
            <a:r>
              <a:rPr sz="1400" dirty="0">
                <a:latin typeface="TT Commons" panose="02000506040000020004" pitchFamily="50" charset="0"/>
                <a:cs typeface="Carlito"/>
              </a:rPr>
              <a:t>Cleansing and</a:t>
            </a:r>
            <a:r>
              <a:rPr sz="1400" spc="-3" dirty="0">
                <a:latin typeface="TT Commons" panose="02000506040000020004" pitchFamily="50" charset="0"/>
                <a:cs typeface="Carlito"/>
              </a:rPr>
              <a:t> moisturizing gel</a:t>
            </a:r>
            <a:r>
              <a:rPr sz="1400" dirty="0">
                <a:latin typeface="TT Commons" panose="02000506040000020004" pitchFamily="50" charset="0"/>
                <a:cs typeface="Carlito"/>
              </a:rPr>
              <a:t> with</a:t>
            </a:r>
            <a:r>
              <a:rPr sz="1400" spc="-25" dirty="0">
                <a:latin typeface="TT Commons" panose="02000506040000020004" pitchFamily="50" charset="0"/>
                <a:cs typeface="Carlito"/>
              </a:rPr>
              <a:t> </a:t>
            </a:r>
            <a:endParaRPr sz="1400">
              <a:latin typeface="TT Commons" panose="02000506040000020004" pitchFamily="50" charset="0"/>
              <a:cs typeface="Carlito"/>
            </a:endParaRPr>
          </a:p>
          <a:p>
            <a:pPr algn="ctr">
              <a:spcBef>
                <a:spcPts val="3"/>
              </a:spcBef>
            </a:pPr>
            <a:r>
              <a:rPr sz="1400" spc="-11" dirty="0">
                <a:latin typeface="TT Commons" panose="02000506040000020004" pitchFamily="50" charset="0"/>
                <a:cs typeface="Carlito"/>
              </a:rPr>
              <a:t>pollution</a:t>
            </a:r>
            <a:r>
              <a:rPr sz="1400" spc="-6" dirty="0">
                <a:latin typeface="TT Commons" panose="02000506040000020004" pitchFamily="50" charset="0"/>
                <a:cs typeface="Carlito"/>
              </a:rPr>
              <a:t> control</a:t>
            </a:r>
            <a:endParaRPr sz="1400">
              <a:latin typeface="TT Commons" panose="02000506040000020004" pitchFamily="50" charset="0"/>
              <a:cs typeface="Carlito"/>
            </a:endParaRPr>
          </a:p>
        </p:txBody>
      </p:sp>
      <p:sp>
        <p:nvSpPr>
          <p:cNvPr id="10" name="object 10"/>
          <p:cNvSpPr txBox="1"/>
          <p:nvPr/>
        </p:nvSpPr>
        <p:spPr>
          <a:xfrm>
            <a:off x="5560037" y="1221403"/>
            <a:ext cx="1631910" cy="438127"/>
          </a:xfrm>
          <a:prstGeom prst="rect">
            <a:avLst/>
          </a:prstGeom>
        </p:spPr>
        <p:txBody>
          <a:bodyPr vert="horz" wrap="square" lIns="0" tIns="7170" rIns="0" bIns="0" rtlCol="0">
            <a:spAutoFit/>
          </a:bodyPr>
          <a:lstStyle/>
          <a:p>
            <a:pPr algn="ctr">
              <a:spcBef>
                <a:spcPts val="56"/>
              </a:spcBef>
            </a:pPr>
            <a:r>
              <a:rPr sz="1400" spc="-25" dirty="0">
                <a:latin typeface="TT Commons" panose="02000506040000020004" pitchFamily="50" charset="0"/>
                <a:cs typeface="Carlito"/>
              </a:rPr>
              <a:t>Hy</a:t>
            </a:r>
            <a:r>
              <a:rPr sz="1400" spc="-6" dirty="0">
                <a:latin typeface="TT Commons" panose="02000506040000020004" pitchFamily="50" charset="0"/>
                <a:cs typeface="Carlito"/>
              </a:rPr>
              <a:t>dro-soothing tonic</a:t>
            </a:r>
            <a:r>
              <a:rPr sz="1400" spc="-25" dirty="0">
                <a:latin typeface="TT Commons" panose="02000506040000020004" pitchFamily="50" charset="0"/>
                <a:cs typeface="Carlito"/>
              </a:rPr>
              <a:t> </a:t>
            </a:r>
            <a:r>
              <a:rPr sz="1400" dirty="0">
                <a:latin typeface="TT Commons" panose="02000506040000020004" pitchFamily="50" charset="0"/>
                <a:cs typeface="Carlito"/>
              </a:rPr>
              <a:t>and</a:t>
            </a:r>
            <a:endParaRPr sz="1400">
              <a:latin typeface="TT Commons" panose="02000506040000020004" pitchFamily="50" charset="0"/>
              <a:cs typeface="Carlito"/>
            </a:endParaRPr>
          </a:p>
          <a:p>
            <a:pPr algn="ctr">
              <a:spcBef>
                <a:spcPts val="3"/>
              </a:spcBef>
            </a:pPr>
            <a:r>
              <a:rPr sz="1400" spc="-8" dirty="0">
                <a:latin typeface="TT Commons" panose="02000506040000020004" pitchFamily="50" charset="0"/>
                <a:cs typeface="Carlito"/>
              </a:rPr>
              <a:t>decongestant</a:t>
            </a:r>
            <a:endParaRPr sz="1400">
              <a:latin typeface="TT Commons" panose="02000506040000020004" pitchFamily="50" charset="0"/>
              <a:cs typeface="Carlito"/>
            </a:endParaRPr>
          </a:p>
        </p:txBody>
      </p:sp>
      <p:sp>
        <p:nvSpPr>
          <p:cNvPr id="11" name="object 11"/>
          <p:cNvSpPr txBox="1"/>
          <p:nvPr/>
        </p:nvSpPr>
        <p:spPr>
          <a:xfrm>
            <a:off x="8017151" y="1221403"/>
            <a:ext cx="1870673" cy="438127"/>
          </a:xfrm>
          <a:prstGeom prst="rect">
            <a:avLst/>
          </a:prstGeom>
        </p:spPr>
        <p:txBody>
          <a:bodyPr vert="horz" wrap="square" lIns="0" tIns="7170" rIns="0" bIns="0" rtlCol="0">
            <a:spAutoFit/>
          </a:bodyPr>
          <a:lstStyle/>
          <a:p>
            <a:pPr algn="ctr">
              <a:spcBef>
                <a:spcPts val="56"/>
              </a:spcBef>
            </a:pPr>
            <a:r>
              <a:rPr sz="1400" spc="-8" dirty="0">
                <a:latin typeface="TT Commons" panose="02000506040000020004" pitchFamily="50" charset="0"/>
                <a:cs typeface="Carlito"/>
              </a:rPr>
              <a:t>Facial</a:t>
            </a:r>
            <a:r>
              <a:rPr sz="1400" spc="-6" dirty="0">
                <a:latin typeface="TT Commons" panose="02000506040000020004" pitchFamily="50" charset="0"/>
                <a:cs typeface="Carlito"/>
              </a:rPr>
              <a:t> renewal scrub</a:t>
            </a:r>
            <a:r>
              <a:rPr sz="1400" spc="-23" dirty="0">
                <a:latin typeface="TT Commons" panose="02000506040000020004" pitchFamily="50" charset="0"/>
                <a:cs typeface="Carlito"/>
              </a:rPr>
              <a:t> </a:t>
            </a:r>
            <a:endParaRPr sz="1400">
              <a:latin typeface="TT Commons" panose="02000506040000020004" pitchFamily="50" charset="0"/>
              <a:cs typeface="Carlito"/>
            </a:endParaRPr>
          </a:p>
          <a:p>
            <a:pPr marL="717" algn="ctr">
              <a:spcBef>
                <a:spcPts val="3"/>
              </a:spcBef>
            </a:pPr>
            <a:r>
              <a:rPr sz="1400" spc="-6" dirty="0">
                <a:latin typeface="TT Commons" panose="02000506040000020004" pitchFamily="50" charset="0"/>
                <a:cs typeface="Carlito"/>
              </a:rPr>
              <a:t>with</a:t>
            </a:r>
            <a:r>
              <a:rPr sz="1400" spc="-17" dirty="0">
                <a:latin typeface="TT Commons" panose="02000506040000020004" pitchFamily="50" charset="0"/>
                <a:cs typeface="Carlito"/>
              </a:rPr>
              <a:t> </a:t>
            </a:r>
            <a:r>
              <a:rPr sz="1400" spc="-6" dirty="0">
                <a:latin typeface="TT Commons" panose="02000506040000020004" pitchFamily="50" charset="0"/>
                <a:cs typeface="Carlito"/>
              </a:rPr>
              <a:t>alpha-hydroxyacids</a:t>
            </a:r>
            <a:endParaRPr sz="1400">
              <a:latin typeface="TT Commons" panose="02000506040000020004" pitchFamily="50" charset="0"/>
              <a:cs typeface="Carlito"/>
            </a:endParaRPr>
          </a:p>
        </p:txBody>
      </p:sp>
      <p:sp>
        <p:nvSpPr>
          <p:cNvPr id="12" name="object 12"/>
          <p:cNvSpPr txBox="1"/>
          <p:nvPr/>
        </p:nvSpPr>
        <p:spPr>
          <a:xfrm>
            <a:off x="6004366" y="4765974"/>
            <a:ext cx="765406" cy="253461"/>
          </a:xfrm>
          <a:prstGeom prst="rect">
            <a:avLst/>
          </a:prstGeom>
        </p:spPr>
        <p:txBody>
          <a:bodyPr vert="horz" wrap="square" lIns="0" tIns="7170" rIns="0" bIns="0" rtlCol="0">
            <a:spAutoFit/>
          </a:bodyPr>
          <a:lstStyle/>
          <a:p>
            <a:pPr marL="7170">
              <a:spcBef>
                <a:spcPts val="56"/>
              </a:spcBef>
            </a:pPr>
            <a:r>
              <a:rPr sz="1600" dirty="0">
                <a:solidFill>
                  <a:srgbClr val="FFFFFF"/>
                </a:solidFill>
                <a:latin typeface="Bebas Neue Regular" panose="00000500000000000000" pitchFamily="50" charset="0"/>
                <a:cs typeface="Carlito"/>
              </a:rPr>
              <a:t>Aqua</a:t>
            </a:r>
            <a:r>
              <a:rPr sz="1600" spc="-48"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tonic</a:t>
            </a:r>
            <a:endParaRPr sz="1600">
              <a:latin typeface="Bebas Neue Regular" panose="00000500000000000000" pitchFamily="50" charset="0"/>
              <a:cs typeface="Carlito"/>
            </a:endParaRPr>
          </a:p>
        </p:txBody>
      </p:sp>
      <p:grpSp>
        <p:nvGrpSpPr>
          <p:cNvPr id="13" name="object 13"/>
          <p:cNvGrpSpPr/>
          <p:nvPr/>
        </p:nvGrpSpPr>
        <p:grpSpPr>
          <a:xfrm>
            <a:off x="7540627" y="4708957"/>
            <a:ext cx="2335294" cy="425903"/>
            <a:chOff x="13356336" y="7781543"/>
            <a:chExt cx="4136390" cy="754380"/>
          </a:xfrm>
        </p:grpSpPr>
        <p:sp>
          <p:nvSpPr>
            <p:cNvPr id="14" name="object 14"/>
            <p:cNvSpPr/>
            <p:nvPr/>
          </p:nvSpPr>
          <p:spPr>
            <a:xfrm>
              <a:off x="13356336" y="7812023"/>
              <a:ext cx="4136136" cy="601954"/>
            </a:xfrm>
            <a:prstGeom prst="rect">
              <a:avLst/>
            </a:prstGeom>
            <a:blipFill>
              <a:blip r:embed="rId8" cstate="print"/>
              <a:stretch>
                <a:fillRect/>
              </a:stretch>
            </a:blipFill>
          </p:spPr>
          <p:txBody>
            <a:bodyPr wrap="square" lIns="0" tIns="0" rIns="0" bIns="0" rtlCol="0"/>
            <a:lstStyle/>
            <a:p>
              <a:endParaRPr sz="597"/>
            </a:p>
          </p:txBody>
        </p:sp>
        <p:sp>
          <p:nvSpPr>
            <p:cNvPr id="15" name="object 15"/>
            <p:cNvSpPr/>
            <p:nvPr/>
          </p:nvSpPr>
          <p:spPr>
            <a:xfrm>
              <a:off x="14144244" y="7781543"/>
              <a:ext cx="2560319" cy="754380"/>
            </a:xfrm>
            <a:prstGeom prst="rect">
              <a:avLst/>
            </a:prstGeom>
            <a:blipFill>
              <a:blip r:embed="rId9" cstate="print"/>
              <a:stretch>
                <a:fillRect/>
              </a:stretch>
            </a:blipFill>
          </p:spPr>
          <p:txBody>
            <a:bodyPr wrap="square" lIns="0" tIns="0" rIns="0" bIns="0" rtlCol="0"/>
            <a:lstStyle/>
            <a:p>
              <a:endParaRPr sz="597"/>
            </a:p>
          </p:txBody>
        </p:sp>
        <p:sp>
          <p:nvSpPr>
            <p:cNvPr id="16" name="object 16"/>
            <p:cNvSpPr/>
            <p:nvPr/>
          </p:nvSpPr>
          <p:spPr>
            <a:xfrm>
              <a:off x="13415772" y="7851647"/>
              <a:ext cx="4021836" cy="489203"/>
            </a:xfrm>
            <a:prstGeom prst="rect">
              <a:avLst/>
            </a:prstGeom>
            <a:blipFill>
              <a:blip r:embed="rId10" cstate="print"/>
              <a:stretch>
                <a:fillRect/>
              </a:stretch>
            </a:blipFill>
          </p:spPr>
          <p:txBody>
            <a:bodyPr wrap="square" lIns="0" tIns="0" rIns="0" bIns="0" rtlCol="0"/>
            <a:lstStyle/>
            <a:p>
              <a:endParaRPr sz="597"/>
            </a:p>
          </p:txBody>
        </p:sp>
      </p:grpSp>
      <p:sp>
        <p:nvSpPr>
          <p:cNvPr id="17" name="object 17"/>
          <p:cNvSpPr txBox="1"/>
          <p:nvPr/>
        </p:nvSpPr>
        <p:spPr>
          <a:xfrm>
            <a:off x="8115596" y="4765974"/>
            <a:ext cx="1188440" cy="253461"/>
          </a:xfrm>
          <a:prstGeom prst="rect">
            <a:avLst/>
          </a:prstGeom>
        </p:spPr>
        <p:txBody>
          <a:bodyPr vert="horz" wrap="square" lIns="0" tIns="7170" rIns="0" bIns="0" rtlCol="0">
            <a:spAutoFit/>
          </a:bodyPr>
          <a:lstStyle/>
          <a:p>
            <a:pPr marL="7170">
              <a:spcBef>
                <a:spcPts val="56"/>
              </a:spcBef>
            </a:pPr>
            <a:r>
              <a:rPr sz="1600" spc="-6" dirty="0">
                <a:solidFill>
                  <a:srgbClr val="FFFFFF"/>
                </a:solidFill>
                <a:latin typeface="Bebas Neue Regular" panose="00000500000000000000" pitchFamily="50" charset="0"/>
                <a:cs typeface="Carlito"/>
              </a:rPr>
              <a:t>Renewal</a:t>
            </a:r>
            <a:r>
              <a:rPr sz="1600" spc="-54"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therapy</a:t>
            </a:r>
            <a:endParaRPr sz="1600">
              <a:latin typeface="Bebas Neue Regular" panose="00000500000000000000" pitchFamily="50" charset="0"/>
              <a:cs typeface="Carlito"/>
            </a:endParaRPr>
          </a:p>
        </p:txBody>
      </p:sp>
      <p:sp>
        <p:nvSpPr>
          <p:cNvPr id="21" name="object 21"/>
          <p:cNvSpPr/>
          <p:nvPr/>
        </p:nvSpPr>
        <p:spPr>
          <a:xfrm>
            <a:off x="456017" y="4738211"/>
            <a:ext cx="2308477" cy="331272"/>
          </a:xfrm>
          <a:prstGeom prst="rect">
            <a:avLst/>
          </a:prstGeom>
          <a:blipFill>
            <a:blip r:embed="rId5" cstate="print"/>
            <a:stretch>
              <a:fillRect/>
            </a:stretch>
          </a:blipFill>
        </p:spPr>
        <p:txBody>
          <a:bodyPr wrap="square" lIns="0" tIns="0" rIns="0" bIns="0" rtlCol="0"/>
          <a:lstStyle/>
          <a:p>
            <a:endParaRPr sz="597"/>
          </a:p>
        </p:txBody>
      </p:sp>
      <p:sp>
        <p:nvSpPr>
          <p:cNvPr id="22" name="object 22"/>
          <p:cNvSpPr/>
          <p:nvPr/>
        </p:nvSpPr>
        <p:spPr>
          <a:xfrm>
            <a:off x="641005" y="4716700"/>
            <a:ext cx="1938502" cy="425903"/>
          </a:xfrm>
          <a:prstGeom prst="rect">
            <a:avLst/>
          </a:prstGeom>
          <a:blipFill>
            <a:blip r:embed="rId6" cstate="print"/>
            <a:stretch>
              <a:fillRect/>
            </a:stretch>
          </a:blipFill>
        </p:spPr>
        <p:txBody>
          <a:bodyPr wrap="square" lIns="0" tIns="0" rIns="0" bIns="0" rtlCol="0"/>
          <a:lstStyle/>
          <a:p>
            <a:endParaRPr sz="597"/>
          </a:p>
        </p:txBody>
      </p:sp>
      <p:sp>
        <p:nvSpPr>
          <p:cNvPr id="23" name="object 23"/>
          <p:cNvSpPr/>
          <p:nvPr/>
        </p:nvSpPr>
        <p:spPr>
          <a:xfrm>
            <a:off x="489573" y="4760581"/>
            <a:ext cx="2243947" cy="267587"/>
          </a:xfrm>
          <a:prstGeom prst="rect">
            <a:avLst/>
          </a:prstGeom>
          <a:blipFill>
            <a:blip r:embed="rId7" cstate="print"/>
            <a:stretch>
              <a:fillRect/>
            </a:stretch>
          </a:blipFill>
        </p:spPr>
        <p:txBody>
          <a:bodyPr wrap="square" lIns="0" tIns="0" rIns="0" bIns="0" rtlCol="0"/>
          <a:lstStyle/>
          <a:p>
            <a:endParaRPr sz="597"/>
          </a:p>
        </p:txBody>
      </p:sp>
      <p:sp>
        <p:nvSpPr>
          <p:cNvPr id="24" name="object 24"/>
          <p:cNvSpPr txBox="1"/>
          <p:nvPr/>
        </p:nvSpPr>
        <p:spPr>
          <a:xfrm>
            <a:off x="770496" y="4773201"/>
            <a:ext cx="1682100" cy="253461"/>
          </a:xfrm>
          <a:prstGeom prst="rect">
            <a:avLst/>
          </a:prstGeom>
        </p:spPr>
        <p:txBody>
          <a:bodyPr vert="horz" wrap="square" lIns="0" tIns="7170" rIns="0" bIns="0" rtlCol="0">
            <a:spAutoFit/>
          </a:bodyPr>
          <a:lstStyle/>
          <a:p>
            <a:pPr marL="7170">
              <a:spcBef>
                <a:spcPts val="56"/>
              </a:spcBef>
            </a:pPr>
            <a:r>
              <a:rPr sz="1600" spc="-31" dirty="0">
                <a:solidFill>
                  <a:srgbClr val="FFFFFF"/>
                </a:solidFill>
                <a:latin typeface="Bebas Neue Regular" panose="00000500000000000000" pitchFamily="50" charset="0"/>
                <a:cs typeface="Carlito"/>
              </a:rPr>
              <a:t>Total </a:t>
            </a:r>
            <a:r>
              <a:rPr sz="1600" spc="-11" dirty="0">
                <a:solidFill>
                  <a:srgbClr val="FFFFFF"/>
                </a:solidFill>
                <a:latin typeface="Bebas Neue Regular" panose="00000500000000000000" pitchFamily="50" charset="0"/>
                <a:cs typeface="Carlito"/>
              </a:rPr>
              <a:t>Make </a:t>
            </a:r>
            <a:r>
              <a:rPr sz="1600" dirty="0">
                <a:solidFill>
                  <a:srgbClr val="FFFFFF"/>
                </a:solidFill>
                <a:latin typeface="Bebas Neue Regular" panose="00000500000000000000" pitchFamily="50" charset="0"/>
                <a:cs typeface="Carlito"/>
              </a:rPr>
              <a:t>Up</a:t>
            </a:r>
            <a:r>
              <a:rPr sz="1600" spc="6" dirty="0">
                <a:solidFill>
                  <a:srgbClr val="FFFFFF"/>
                </a:solidFill>
                <a:latin typeface="Bebas Neue Regular" panose="00000500000000000000" pitchFamily="50" charset="0"/>
                <a:cs typeface="Carlito"/>
              </a:rPr>
              <a:t> </a:t>
            </a:r>
            <a:r>
              <a:rPr sz="1600" spc="-8" dirty="0">
                <a:solidFill>
                  <a:srgbClr val="FFFFFF"/>
                </a:solidFill>
                <a:latin typeface="Bebas Neue Regular" panose="00000500000000000000" pitchFamily="50" charset="0"/>
                <a:cs typeface="Carlito"/>
              </a:rPr>
              <a:t>Remover</a:t>
            </a:r>
            <a:endParaRPr sz="1600" dirty="0">
              <a:latin typeface="Bebas Neue Regular" panose="00000500000000000000" pitchFamily="50" charset="0"/>
              <a:cs typeface="Carlito"/>
            </a:endParaRPr>
          </a:p>
        </p:txBody>
      </p:sp>
      <p:grpSp>
        <p:nvGrpSpPr>
          <p:cNvPr id="25" name="object 25"/>
          <p:cNvGrpSpPr/>
          <p:nvPr/>
        </p:nvGrpSpPr>
        <p:grpSpPr>
          <a:xfrm>
            <a:off x="2751589" y="4716700"/>
            <a:ext cx="2320595" cy="425903"/>
            <a:chOff x="4873752" y="7795259"/>
            <a:chExt cx="4110354" cy="754380"/>
          </a:xfrm>
        </p:grpSpPr>
        <p:sp>
          <p:nvSpPr>
            <p:cNvPr id="26" name="object 26"/>
            <p:cNvSpPr/>
            <p:nvPr/>
          </p:nvSpPr>
          <p:spPr>
            <a:xfrm>
              <a:off x="4873752" y="7818119"/>
              <a:ext cx="4110228" cy="617220"/>
            </a:xfrm>
            <a:prstGeom prst="rect">
              <a:avLst/>
            </a:prstGeom>
            <a:blipFill>
              <a:blip r:embed="rId11" cstate="print"/>
              <a:stretch>
                <a:fillRect/>
              </a:stretch>
            </a:blipFill>
          </p:spPr>
          <p:txBody>
            <a:bodyPr wrap="square" lIns="0" tIns="0" rIns="0" bIns="0" rtlCol="0"/>
            <a:lstStyle/>
            <a:p>
              <a:endParaRPr sz="597"/>
            </a:p>
          </p:txBody>
        </p:sp>
        <p:sp>
          <p:nvSpPr>
            <p:cNvPr id="27" name="object 27"/>
            <p:cNvSpPr/>
            <p:nvPr/>
          </p:nvSpPr>
          <p:spPr>
            <a:xfrm>
              <a:off x="5358384" y="7795259"/>
              <a:ext cx="3140964" cy="754380"/>
            </a:xfrm>
            <a:prstGeom prst="rect">
              <a:avLst/>
            </a:prstGeom>
            <a:blipFill>
              <a:blip r:embed="rId12" cstate="print"/>
              <a:stretch>
                <a:fillRect/>
              </a:stretch>
            </a:blipFill>
          </p:spPr>
          <p:txBody>
            <a:bodyPr wrap="square" lIns="0" tIns="0" rIns="0" bIns="0" rtlCol="0"/>
            <a:lstStyle/>
            <a:p>
              <a:endParaRPr sz="597"/>
            </a:p>
          </p:txBody>
        </p:sp>
        <p:sp>
          <p:nvSpPr>
            <p:cNvPr id="28" name="object 28"/>
            <p:cNvSpPr/>
            <p:nvPr/>
          </p:nvSpPr>
          <p:spPr>
            <a:xfrm>
              <a:off x="4933188" y="7857743"/>
              <a:ext cx="3995928" cy="504444"/>
            </a:xfrm>
            <a:prstGeom prst="rect">
              <a:avLst/>
            </a:prstGeom>
            <a:blipFill>
              <a:blip r:embed="rId13" cstate="print"/>
              <a:stretch>
                <a:fillRect/>
              </a:stretch>
            </a:blipFill>
          </p:spPr>
          <p:txBody>
            <a:bodyPr wrap="square" lIns="0" tIns="0" rIns="0" bIns="0" rtlCol="0"/>
            <a:lstStyle/>
            <a:p>
              <a:endParaRPr sz="597"/>
            </a:p>
          </p:txBody>
        </p:sp>
      </p:grpSp>
      <p:sp>
        <p:nvSpPr>
          <p:cNvPr id="29" name="object 29"/>
          <p:cNvSpPr txBox="1"/>
          <p:nvPr/>
        </p:nvSpPr>
        <p:spPr>
          <a:xfrm>
            <a:off x="3154834" y="4773201"/>
            <a:ext cx="1516471" cy="253461"/>
          </a:xfrm>
          <a:prstGeom prst="rect">
            <a:avLst/>
          </a:prstGeom>
        </p:spPr>
        <p:txBody>
          <a:bodyPr vert="horz" wrap="square" lIns="0" tIns="7170" rIns="0" bIns="0" rtlCol="0">
            <a:spAutoFit/>
          </a:bodyPr>
          <a:lstStyle/>
          <a:p>
            <a:pPr marL="7170">
              <a:spcBef>
                <a:spcPts val="56"/>
              </a:spcBef>
            </a:pPr>
            <a:r>
              <a:rPr sz="1600" spc="-11" dirty="0">
                <a:solidFill>
                  <a:srgbClr val="FFFFFF"/>
                </a:solidFill>
                <a:latin typeface="Bebas Neue Regular" panose="00000500000000000000" pitchFamily="50" charset="0"/>
                <a:cs typeface="Carlito"/>
              </a:rPr>
              <a:t>Make </a:t>
            </a:r>
            <a:r>
              <a:rPr sz="1600" dirty="0">
                <a:solidFill>
                  <a:srgbClr val="FFFFFF"/>
                </a:solidFill>
                <a:latin typeface="Bebas Neue Regular" panose="00000500000000000000" pitchFamily="50" charset="0"/>
                <a:cs typeface="Carlito"/>
              </a:rPr>
              <a:t>Up </a:t>
            </a:r>
            <a:r>
              <a:rPr sz="1600" spc="-8" dirty="0">
                <a:solidFill>
                  <a:srgbClr val="FFFFFF"/>
                </a:solidFill>
                <a:latin typeface="Bebas Neue Regular" panose="00000500000000000000" pitchFamily="50" charset="0"/>
                <a:cs typeface="Carlito"/>
              </a:rPr>
              <a:t>Remove</a:t>
            </a:r>
            <a:r>
              <a:rPr sz="1600" spc="-34"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Gel</a:t>
            </a:r>
            <a:endParaRPr sz="1600">
              <a:latin typeface="Bebas Neue Regular" panose="00000500000000000000" pitchFamily="50" charset="0"/>
              <a:cs typeface="Carlito"/>
            </a:endParaRPr>
          </a:p>
        </p:txBody>
      </p:sp>
      <p:sp>
        <p:nvSpPr>
          <p:cNvPr id="37" name="object 37"/>
          <p:cNvSpPr txBox="1"/>
          <p:nvPr/>
        </p:nvSpPr>
        <p:spPr>
          <a:xfrm>
            <a:off x="9335297" y="5107341"/>
            <a:ext cx="100381" cy="115416"/>
          </a:xfrm>
          <a:prstGeom prst="rect">
            <a:avLst/>
          </a:prstGeom>
        </p:spPr>
        <p:txBody>
          <a:bodyPr vert="horz" wrap="square" lIns="0" tIns="0" rIns="0" bIns="0" rtlCol="0">
            <a:spAutoFit/>
          </a:bodyPr>
          <a:lstStyle/>
          <a:p>
            <a:pPr marL="21511">
              <a:lnSpc>
                <a:spcPts val="898"/>
              </a:lnSpc>
            </a:pPr>
            <a:fld id="{81D60167-4931-47E6-BA6A-407CBD079E47}" type="slidenum">
              <a:rPr sz="875" spc="6" dirty="0">
                <a:solidFill>
                  <a:srgbClr val="888888"/>
                </a:solidFill>
                <a:latin typeface="Carlito"/>
                <a:cs typeface="Carlito"/>
              </a:rPr>
              <a:pPr marL="21511">
                <a:lnSpc>
                  <a:spcPts val="898"/>
                </a:lnSpc>
              </a:pPr>
              <a:t>6</a:t>
            </a:fld>
            <a:endParaRPr sz="875">
              <a:latin typeface="Carlito"/>
              <a:cs typeface="Carlito"/>
            </a:endParaRPr>
          </a:p>
        </p:txBody>
      </p:sp>
      <p:sp>
        <p:nvSpPr>
          <p:cNvPr id="30" name="object 30"/>
          <p:cNvSpPr txBox="1"/>
          <p:nvPr/>
        </p:nvSpPr>
        <p:spPr>
          <a:xfrm>
            <a:off x="1558775" y="3927060"/>
            <a:ext cx="896618" cy="500932"/>
          </a:xfrm>
          <a:prstGeom prst="rect">
            <a:avLst/>
          </a:prstGeom>
        </p:spPr>
        <p:txBody>
          <a:bodyPr vert="horz" wrap="square" lIns="0" tIns="84607" rIns="0" bIns="0" rtlCol="0">
            <a:spAutoFit/>
          </a:bodyPr>
          <a:lstStyle/>
          <a:p>
            <a:pPr marL="7170">
              <a:spcBef>
                <a:spcPts val="610"/>
              </a:spcBef>
            </a:pPr>
            <a:r>
              <a:rPr sz="1100" spc="-51" dirty="0" err="1" smtClean="0">
                <a:solidFill>
                  <a:srgbClr val="093E68"/>
                </a:solidFill>
                <a:latin typeface="TT Commons" panose="02000506040000020004" pitchFamily="50" charset="0"/>
                <a:cs typeface="Arial"/>
              </a:rPr>
              <a:t>Volume</a:t>
            </a:r>
            <a:r>
              <a:rPr sz="1100" spc="-51" dirty="0">
                <a:solidFill>
                  <a:srgbClr val="093E68"/>
                </a:solidFill>
                <a:latin typeface="TT Commons" panose="02000506040000020004" pitchFamily="50" charset="0"/>
                <a:cs typeface="Arial"/>
              </a:rPr>
              <a:t>: 250</a:t>
            </a:r>
            <a:r>
              <a:rPr sz="1100" spc="-102" dirty="0">
                <a:solidFill>
                  <a:srgbClr val="093E68"/>
                </a:solidFill>
                <a:latin typeface="TT Commons" panose="02000506040000020004" pitchFamily="50" charset="0"/>
                <a:cs typeface="Arial"/>
              </a:rPr>
              <a:t> </a:t>
            </a:r>
            <a:r>
              <a:rPr sz="1100" spc="-23" dirty="0">
                <a:solidFill>
                  <a:srgbClr val="093E68"/>
                </a:solidFill>
                <a:latin typeface="TT Commons" panose="02000506040000020004" pitchFamily="50" charset="0"/>
                <a:cs typeface="Arial"/>
              </a:rPr>
              <a:t>ml</a:t>
            </a:r>
            <a:endParaRPr sz="1100" dirty="0">
              <a:latin typeface="TT Commons" panose="02000506040000020004" pitchFamily="50" charset="0"/>
              <a:cs typeface="Arial"/>
            </a:endParaRPr>
          </a:p>
          <a:p>
            <a:pPr marL="7170">
              <a:spcBef>
                <a:spcPts val="610"/>
              </a:spcBef>
            </a:pPr>
            <a:r>
              <a:rPr sz="1100" spc="-62" dirty="0">
                <a:solidFill>
                  <a:srgbClr val="093E68"/>
                </a:solidFill>
                <a:latin typeface="TT Commons" panose="02000506040000020004" pitchFamily="50" charset="0"/>
                <a:cs typeface="Arial"/>
              </a:rPr>
              <a:t>Code:</a:t>
            </a:r>
            <a:r>
              <a:rPr sz="1100" spc="-71" dirty="0">
                <a:solidFill>
                  <a:srgbClr val="093E68"/>
                </a:solidFill>
                <a:latin typeface="TT Commons" panose="02000506040000020004" pitchFamily="50" charset="0"/>
                <a:cs typeface="Arial"/>
              </a:rPr>
              <a:t> </a:t>
            </a:r>
            <a:r>
              <a:rPr sz="1100" spc="-54" dirty="0">
                <a:solidFill>
                  <a:srgbClr val="093E68"/>
                </a:solidFill>
                <a:latin typeface="TT Commons" panose="02000506040000020004" pitchFamily="50" charset="0"/>
                <a:cs typeface="Arial"/>
              </a:rPr>
              <a:t>0640532</a:t>
            </a:r>
            <a:endParaRPr sz="1100" dirty="0">
              <a:latin typeface="TT Commons" panose="02000506040000020004" pitchFamily="50" charset="0"/>
              <a:cs typeface="Arial"/>
            </a:endParaRPr>
          </a:p>
        </p:txBody>
      </p:sp>
      <p:sp>
        <p:nvSpPr>
          <p:cNvPr id="31" name="object 31"/>
          <p:cNvSpPr txBox="1"/>
          <p:nvPr/>
        </p:nvSpPr>
        <p:spPr>
          <a:xfrm>
            <a:off x="3919738" y="3927060"/>
            <a:ext cx="896618" cy="500932"/>
          </a:xfrm>
          <a:prstGeom prst="rect">
            <a:avLst/>
          </a:prstGeom>
        </p:spPr>
        <p:txBody>
          <a:bodyPr vert="horz" wrap="square" lIns="0" tIns="84607" rIns="0" bIns="0" rtlCol="0">
            <a:spAutoFit/>
          </a:bodyPr>
          <a:lstStyle/>
          <a:p>
            <a:pPr marL="7170">
              <a:spcBef>
                <a:spcPts val="610"/>
              </a:spcBef>
            </a:pPr>
            <a:r>
              <a:rPr sz="1100" spc="-51" dirty="0" err="1" smtClean="0">
                <a:solidFill>
                  <a:srgbClr val="093E68"/>
                </a:solidFill>
                <a:latin typeface="TT Commons" panose="02000506040000020004" pitchFamily="50" charset="0"/>
                <a:cs typeface="Arial"/>
              </a:rPr>
              <a:t>Volume</a:t>
            </a:r>
            <a:r>
              <a:rPr sz="1100" spc="-51" dirty="0">
                <a:solidFill>
                  <a:srgbClr val="093E68"/>
                </a:solidFill>
                <a:latin typeface="TT Commons" panose="02000506040000020004" pitchFamily="50" charset="0"/>
                <a:cs typeface="Arial"/>
              </a:rPr>
              <a:t>: 500</a:t>
            </a:r>
            <a:r>
              <a:rPr sz="1100" spc="-102" dirty="0">
                <a:solidFill>
                  <a:srgbClr val="093E68"/>
                </a:solidFill>
                <a:latin typeface="TT Commons" panose="02000506040000020004" pitchFamily="50" charset="0"/>
                <a:cs typeface="Arial"/>
              </a:rPr>
              <a:t> </a:t>
            </a:r>
            <a:r>
              <a:rPr sz="1100" spc="-23" dirty="0">
                <a:solidFill>
                  <a:srgbClr val="093E68"/>
                </a:solidFill>
                <a:latin typeface="TT Commons" panose="02000506040000020004" pitchFamily="50" charset="0"/>
                <a:cs typeface="Arial"/>
              </a:rPr>
              <a:t>ml</a:t>
            </a:r>
            <a:endParaRPr sz="1100" dirty="0">
              <a:latin typeface="TT Commons" panose="02000506040000020004" pitchFamily="50" charset="0"/>
              <a:cs typeface="Arial"/>
            </a:endParaRPr>
          </a:p>
          <a:p>
            <a:pPr marL="7170">
              <a:spcBef>
                <a:spcPts val="610"/>
              </a:spcBef>
            </a:pPr>
            <a:r>
              <a:rPr sz="1100" spc="-62" dirty="0">
                <a:solidFill>
                  <a:srgbClr val="093E68"/>
                </a:solidFill>
                <a:latin typeface="TT Commons" panose="02000506040000020004" pitchFamily="50" charset="0"/>
                <a:cs typeface="Arial"/>
              </a:rPr>
              <a:t>Code:</a:t>
            </a:r>
            <a:r>
              <a:rPr sz="1100" spc="-79" dirty="0">
                <a:solidFill>
                  <a:srgbClr val="093E68"/>
                </a:solidFill>
                <a:latin typeface="TT Commons" panose="02000506040000020004" pitchFamily="50" charset="0"/>
                <a:cs typeface="Arial"/>
              </a:rPr>
              <a:t> </a:t>
            </a:r>
            <a:r>
              <a:rPr sz="1100" spc="-54" dirty="0">
                <a:solidFill>
                  <a:srgbClr val="093E68"/>
                </a:solidFill>
                <a:latin typeface="TT Commons" panose="02000506040000020004" pitchFamily="50" charset="0"/>
                <a:cs typeface="Arial"/>
              </a:rPr>
              <a:t>0640530</a:t>
            </a:r>
            <a:endParaRPr sz="1100" dirty="0">
              <a:latin typeface="TT Commons" panose="02000506040000020004" pitchFamily="50" charset="0"/>
              <a:cs typeface="Arial"/>
            </a:endParaRPr>
          </a:p>
        </p:txBody>
      </p:sp>
      <p:sp>
        <p:nvSpPr>
          <p:cNvPr id="32" name="object 32"/>
          <p:cNvSpPr txBox="1"/>
          <p:nvPr/>
        </p:nvSpPr>
        <p:spPr>
          <a:xfrm>
            <a:off x="6441096" y="3927060"/>
            <a:ext cx="896618" cy="500932"/>
          </a:xfrm>
          <a:prstGeom prst="rect">
            <a:avLst/>
          </a:prstGeom>
        </p:spPr>
        <p:txBody>
          <a:bodyPr vert="horz" wrap="square" lIns="0" tIns="84607" rIns="0" bIns="0" rtlCol="0">
            <a:spAutoFit/>
          </a:bodyPr>
          <a:lstStyle/>
          <a:p>
            <a:pPr marL="7170">
              <a:spcBef>
                <a:spcPts val="610"/>
              </a:spcBef>
            </a:pPr>
            <a:r>
              <a:rPr sz="1100" spc="-51" dirty="0" err="1" smtClean="0">
                <a:solidFill>
                  <a:srgbClr val="093E68"/>
                </a:solidFill>
                <a:latin typeface="TT Commons" panose="02000506040000020004" pitchFamily="50" charset="0"/>
                <a:cs typeface="Arial"/>
              </a:rPr>
              <a:t>Volume</a:t>
            </a:r>
            <a:r>
              <a:rPr sz="1100" spc="-51" dirty="0">
                <a:solidFill>
                  <a:srgbClr val="093E68"/>
                </a:solidFill>
                <a:latin typeface="TT Commons" panose="02000506040000020004" pitchFamily="50" charset="0"/>
                <a:cs typeface="Arial"/>
              </a:rPr>
              <a:t>: 500</a:t>
            </a:r>
            <a:r>
              <a:rPr sz="1100" spc="-102" dirty="0">
                <a:solidFill>
                  <a:srgbClr val="093E68"/>
                </a:solidFill>
                <a:latin typeface="TT Commons" panose="02000506040000020004" pitchFamily="50" charset="0"/>
                <a:cs typeface="Arial"/>
              </a:rPr>
              <a:t> </a:t>
            </a:r>
            <a:r>
              <a:rPr sz="1100" spc="-23" dirty="0">
                <a:solidFill>
                  <a:srgbClr val="093E68"/>
                </a:solidFill>
                <a:latin typeface="TT Commons" panose="02000506040000020004" pitchFamily="50" charset="0"/>
                <a:cs typeface="Arial"/>
              </a:rPr>
              <a:t>ml</a:t>
            </a:r>
            <a:endParaRPr sz="1100" dirty="0">
              <a:latin typeface="TT Commons" panose="02000506040000020004" pitchFamily="50" charset="0"/>
              <a:cs typeface="Arial"/>
            </a:endParaRPr>
          </a:p>
          <a:p>
            <a:pPr marL="7170">
              <a:spcBef>
                <a:spcPts val="610"/>
              </a:spcBef>
            </a:pPr>
            <a:r>
              <a:rPr sz="1100" spc="-62" dirty="0">
                <a:solidFill>
                  <a:srgbClr val="093E68"/>
                </a:solidFill>
                <a:latin typeface="TT Commons" panose="02000506040000020004" pitchFamily="50" charset="0"/>
                <a:cs typeface="Arial"/>
              </a:rPr>
              <a:t>Code:</a:t>
            </a:r>
            <a:r>
              <a:rPr sz="1100" spc="-79" dirty="0">
                <a:solidFill>
                  <a:srgbClr val="093E68"/>
                </a:solidFill>
                <a:latin typeface="TT Commons" panose="02000506040000020004" pitchFamily="50" charset="0"/>
                <a:cs typeface="Arial"/>
              </a:rPr>
              <a:t> </a:t>
            </a:r>
            <a:r>
              <a:rPr sz="1100" spc="-54" dirty="0">
                <a:solidFill>
                  <a:srgbClr val="093E68"/>
                </a:solidFill>
                <a:latin typeface="TT Commons" panose="02000506040000020004" pitchFamily="50" charset="0"/>
                <a:cs typeface="Arial"/>
              </a:rPr>
              <a:t>0640531</a:t>
            </a:r>
            <a:endParaRPr sz="1100" dirty="0">
              <a:latin typeface="TT Commons" panose="02000506040000020004" pitchFamily="50" charset="0"/>
              <a:cs typeface="Arial"/>
            </a:endParaRPr>
          </a:p>
        </p:txBody>
      </p:sp>
      <p:sp>
        <p:nvSpPr>
          <p:cNvPr id="33" name="object 33"/>
          <p:cNvSpPr txBox="1"/>
          <p:nvPr/>
        </p:nvSpPr>
        <p:spPr>
          <a:xfrm>
            <a:off x="8537197" y="3909852"/>
            <a:ext cx="1009905" cy="500932"/>
          </a:xfrm>
          <a:prstGeom prst="rect">
            <a:avLst/>
          </a:prstGeom>
        </p:spPr>
        <p:txBody>
          <a:bodyPr vert="horz" wrap="square" lIns="0" tIns="84607" rIns="0" bIns="0" rtlCol="0">
            <a:spAutoFit/>
          </a:bodyPr>
          <a:lstStyle/>
          <a:p>
            <a:pPr marL="7170">
              <a:spcBef>
                <a:spcPts val="610"/>
              </a:spcBef>
            </a:pPr>
            <a:r>
              <a:rPr sz="1100" spc="-51" dirty="0" err="1" smtClean="0">
                <a:solidFill>
                  <a:srgbClr val="093E68"/>
                </a:solidFill>
                <a:latin typeface="TT Commons" panose="02000506040000020004" pitchFamily="50" charset="0"/>
                <a:cs typeface="Arial"/>
              </a:rPr>
              <a:t>Volume</a:t>
            </a:r>
            <a:r>
              <a:rPr sz="1100" spc="-51" dirty="0">
                <a:solidFill>
                  <a:srgbClr val="093E68"/>
                </a:solidFill>
                <a:latin typeface="TT Commons" panose="02000506040000020004" pitchFamily="50" charset="0"/>
                <a:cs typeface="Arial"/>
              </a:rPr>
              <a:t>: 12 </a:t>
            </a:r>
            <a:r>
              <a:rPr sz="1100" spc="-85" dirty="0">
                <a:solidFill>
                  <a:srgbClr val="093E68"/>
                </a:solidFill>
                <a:latin typeface="TT Commons" panose="02000506040000020004" pitchFamily="50" charset="0"/>
                <a:cs typeface="Arial"/>
              </a:rPr>
              <a:t>x </a:t>
            </a:r>
            <a:r>
              <a:rPr sz="1100" spc="-51" dirty="0">
                <a:solidFill>
                  <a:srgbClr val="093E68"/>
                </a:solidFill>
                <a:latin typeface="TT Commons" panose="02000506040000020004" pitchFamily="50" charset="0"/>
                <a:cs typeface="Arial"/>
              </a:rPr>
              <a:t>5</a:t>
            </a:r>
            <a:r>
              <a:rPr sz="1100" spc="-59" dirty="0">
                <a:solidFill>
                  <a:srgbClr val="093E68"/>
                </a:solidFill>
                <a:latin typeface="TT Commons" panose="02000506040000020004" pitchFamily="50" charset="0"/>
                <a:cs typeface="Arial"/>
              </a:rPr>
              <a:t> </a:t>
            </a:r>
            <a:r>
              <a:rPr sz="1100" spc="-23" dirty="0">
                <a:solidFill>
                  <a:srgbClr val="093E68"/>
                </a:solidFill>
                <a:latin typeface="TT Commons" panose="02000506040000020004" pitchFamily="50" charset="0"/>
                <a:cs typeface="Arial"/>
              </a:rPr>
              <a:t>ml</a:t>
            </a:r>
            <a:endParaRPr sz="1100" dirty="0">
              <a:latin typeface="TT Commons" panose="02000506040000020004" pitchFamily="50" charset="0"/>
              <a:cs typeface="Arial"/>
            </a:endParaRPr>
          </a:p>
          <a:p>
            <a:pPr marL="7170">
              <a:spcBef>
                <a:spcPts val="610"/>
              </a:spcBef>
            </a:pPr>
            <a:r>
              <a:rPr sz="1100" spc="-62" dirty="0">
                <a:solidFill>
                  <a:srgbClr val="093E68"/>
                </a:solidFill>
                <a:latin typeface="TT Commons" panose="02000506040000020004" pitchFamily="50" charset="0"/>
                <a:cs typeface="Arial"/>
              </a:rPr>
              <a:t>Code:</a:t>
            </a:r>
            <a:r>
              <a:rPr sz="1100" spc="-48" dirty="0">
                <a:solidFill>
                  <a:srgbClr val="093E68"/>
                </a:solidFill>
                <a:latin typeface="TT Commons" panose="02000506040000020004" pitchFamily="50" charset="0"/>
                <a:cs typeface="Arial"/>
              </a:rPr>
              <a:t> </a:t>
            </a:r>
            <a:r>
              <a:rPr sz="1100" spc="-54" dirty="0">
                <a:solidFill>
                  <a:srgbClr val="093E68"/>
                </a:solidFill>
                <a:latin typeface="TT Commons" panose="02000506040000020004" pitchFamily="50" charset="0"/>
                <a:cs typeface="Arial"/>
              </a:rPr>
              <a:t>0640529</a:t>
            </a:r>
            <a:endParaRPr sz="1100" dirty="0">
              <a:latin typeface="TT Commons" panose="02000506040000020004" pitchFamily="50" charset="0"/>
              <a:cs typeface="Arial"/>
            </a:endParaRPr>
          </a:p>
        </p:txBody>
      </p:sp>
      <p:sp>
        <p:nvSpPr>
          <p:cNvPr id="39" name="Título 8"/>
          <p:cNvSpPr txBox="1">
            <a:spLocks/>
          </p:cNvSpPr>
          <p:nvPr/>
        </p:nvSpPr>
        <p:spPr>
          <a:xfrm>
            <a:off x="698500" y="445037"/>
            <a:ext cx="3125856"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smtClean="0">
                <a:latin typeface="Bebas Neue Regular" panose="00000500000000000000" pitchFamily="50" charset="0"/>
              </a:rPr>
              <a:t>PROFESSIONAL PRODUCTS</a:t>
            </a:r>
            <a:endParaRPr lang="es-ES" sz="2400" spc="300" dirty="0">
              <a:latin typeface="Bebas Neue Regular" panose="00000500000000000000" pitchFamily="50" charset="0"/>
            </a:endParaRPr>
          </a:p>
        </p:txBody>
      </p:sp>
      <p:pic>
        <p:nvPicPr>
          <p:cNvPr id="51" name="Imagen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75233" y="2617099"/>
            <a:ext cx="683836" cy="1951919"/>
          </a:xfrm>
          <a:prstGeom prst="rect">
            <a:avLst/>
          </a:prstGeom>
        </p:spPr>
      </p:pic>
      <p:pic>
        <p:nvPicPr>
          <p:cNvPr id="52" name="Imagen 5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54373" y="1684790"/>
            <a:ext cx="811088" cy="2919501"/>
          </a:xfrm>
          <a:prstGeom prst="rect">
            <a:avLst/>
          </a:prstGeom>
        </p:spPr>
      </p:pic>
      <p:pic>
        <p:nvPicPr>
          <p:cNvPr id="54" name="Imagen 5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39660" y="1691421"/>
            <a:ext cx="824683" cy="2968437"/>
          </a:xfrm>
          <a:prstGeom prst="rect">
            <a:avLst/>
          </a:prstGeom>
        </p:spPr>
      </p:pic>
      <p:pic>
        <p:nvPicPr>
          <p:cNvPr id="60" name="Imagen 5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8719" y="2042726"/>
            <a:ext cx="729599" cy="260085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3"/>
          <p:cNvSpPr/>
          <p:nvPr/>
        </p:nvSpPr>
        <p:spPr>
          <a:xfrm>
            <a:off x="7551253" y="1866982"/>
            <a:ext cx="1083556" cy="2907125"/>
          </a:xfrm>
          <a:prstGeom prst="rect">
            <a:avLst/>
          </a:prstGeom>
          <a:blipFill>
            <a:blip r:embed="rId2" cstate="print"/>
            <a:stretch>
              <a:fillRect/>
            </a:stretch>
          </a:blipFill>
        </p:spPr>
        <p:txBody>
          <a:bodyPr wrap="square" lIns="0" tIns="0" rIns="0" bIns="0" rtlCol="0"/>
          <a:lstStyle/>
          <a:p>
            <a:endParaRPr sz="597"/>
          </a:p>
        </p:txBody>
      </p:sp>
      <p:sp>
        <p:nvSpPr>
          <p:cNvPr id="40" name="object 7"/>
          <p:cNvSpPr/>
          <p:nvPr/>
        </p:nvSpPr>
        <p:spPr>
          <a:xfrm>
            <a:off x="7462886" y="4762062"/>
            <a:ext cx="2336011" cy="339847"/>
          </a:xfrm>
          <a:prstGeom prst="rect">
            <a:avLst/>
          </a:prstGeom>
          <a:blipFill>
            <a:blip r:embed="rId3" cstate="print"/>
            <a:stretch>
              <a:fillRect/>
            </a:stretch>
          </a:blipFill>
        </p:spPr>
        <p:txBody>
          <a:bodyPr wrap="square" lIns="0" tIns="0" rIns="0" bIns="0" rtlCol="0"/>
          <a:lstStyle/>
          <a:p>
            <a:endParaRPr sz="597"/>
          </a:p>
        </p:txBody>
      </p:sp>
      <p:sp>
        <p:nvSpPr>
          <p:cNvPr id="41" name="object 8"/>
          <p:cNvSpPr/>
          <p:nvPr/>
        </p:nvSpPr>
        <p:spPr>
          <a:xfrm>
            <a:off x="8097008" y="4744854"/>
            <a:ext cx="1066908" cy="425903"/>
          </a:xfrm>
          <a:prstGeom prst="rect">
            <a:avLst/>
          </a:prstGeom>
          <a:blipFill>
            <a:blip r:embed="rId4" cstate="print"/>
            <a:stretch>
              <a:fillRect/>
            </a:stretch>
          </a:blipFill>
        </p:spPr>
        <p:txBody>
          <a:bodyPr wrap="square" lIns="0" tIns="0" rIns="0" bIns="0" rtlCol="0"/>
          <a:lstStyle/>
          <a:p>
            <a:endParaRPr sz="597"/>
          </a:p>
        </p:txBody>
      </p:sp>
      <p:sp>
        <p:nvSpPr>
          <p:cNvPr id="42" name="object 9"/>
          <p:cNvSpPr/>
          <p:nvPr/>
        </p:nvSpPr>
        <p:spPr>
          <a:xfrm>
            <a:off x="7496442" y="4784433"/>
            <a:ext cx="2271481" cy="276191"/>
          </a:xfrm>
          <a:prstGeom prst="rect">
            <a:avLst/>
          </a:prstGeom>
          <a:blipFill>
            <a:blip r:embed="rId5" cstate="print"/>
            <a:stretch>
              <a:fillRect/>
            </a:stretch>
          </a:blipFill>
        </p:spPr>
        <p:txBody>
          <a:bodyPr wrap="square" lIns="0" tIns="0" rIns="0" bIns="0" rtlCol="0"/>
          <a:lstStyle/>
          <a:p>
            <a:endParaRPr sz="597"/>
          </a:p>
        </p:txBody>
      </p:sp>
      <p:sp>
        <p:nvSpPr>
          <p:cNvPr id="7" name="object 7"/>
          <p:cNvSpPr/>
          <p:nvPr/>
        </p:nvSpPr>
        <p:spPr>
          <a:xfrm>
            <a:off x="7462886" y="4762062"/>
            <a:ext cx="2336011" cy="339847"/>
          </a:xfrm>
          <a:prstGeom prst="rect">
            <a:avLst/>
          </a:prstGeom>
          <a:blipFill>
            <a:blip r:embed="rId3" cstate="print"/>
            <a:stretch>
              <a:fillRect/>
            </a:stretch>
          </a:blipFill>
        </p:spPr>
        <p:txBody>
          <a:bodyPr wrap="square" lIns="0" tIns="0" rIns="0" bIns="0" rtlCol="0"/>
          <a:lstStyle/>
          <a:p>
            <a:endParaRPr sz="597"/>
          </a:p>
        </p:txBody>
      </p:sp>
      <p:sp>
        <p:nvSpPr>
          <p:cNvPr id="8" name="object 8"/>
          <p:cNvSpPr/>
          <p:nvPr/>
        </p:nvSpPr>
        <p:spPr>
          <a:xfrm>
            <a:off x="8097008" y="4744854"/>
            <a:ext cx="1066908" cy="425903"/>
          </a:xfrm>
          <a:prstGeom prst="rect">
            <a:avLst/>
          </a:prstGeom>
          <a:blipFill>
            <a:blip r:embed="rId4" cstate="print"/>
            <a:stretch>
              <a:fillRect/>
            </a:stretch>
          </a:blipFill>
        </p:spPr>
        <p:txBody>
          <a:bodyPr wrap="square" lIns="0" tIns="0" rIns="0" bIns="0" rtlCol="0"/>
          <a:lstStyle/>
          <a:p>
            <a:endParaRPr sz="597"/>
          </a:p>
        </p:txBody>
      </p:sp>
      <p:sp>
        <p:nvSpPr>
          <p:cNvPr id="9" name="object 9"/>
          <p:cNvSpPr/>
          <p:nvPr/>
        </p:nvSpPr>
        <p:spPr>
          <a:xfrm>
            <a:off x="7496442" y="4784433"/>
            <a:ext cx="2271481" cy="276191"/>
          </a:xfrm>
          <a:prstGeom prst="rect">
            <a:avLst/>
          </a:prstGeom>
          <a:blipFill>
            <a:blip r:embed="rId5" cstate="print"/>
            <a:stretch>
              <a:fillRect/>
            </a:stretch>
          </a:blipFill>
        </p:spPr>
        <p:txBody>
          <a:bodyPr wrap="square" lIns="0" tIns="0" rIns="0" bIns="0" rtlCol="0"/>
          <a:lstStyle/>
          <a:p>
            <a:endParaRPr sz="597"/>
          </a:p>
        </p:txBody>
      </p:sp>
      <p:sp>
        <p:nvSpPr>
          <p:cNvPr id="10" name="object 10"/>
          <p:cNvSpPr txBox="1"/>
          <p:nvPr/>
        </p:nvSpPr>
        <p:spPr>
          <a:xfrm>
            <a:off x="2685607" y="1212946"/>
            <a:ext cx="1962450" cy="841315"/>
          </a:xfrm>
          <a:prstGeom prst="rect">
            <a:avLst/>
          </a:prstGeom>
        </p:spPr>
        <p:txBody>
          <a:bodyPr vert="horz" wrap="square" lIns="0" tIns="7170" rIns="0" bIns="0" rtlCol="0">
            <a:spAutoFit/>
          </a:bodyPr>
          <a:lstStyle/>
          <a:p>
            <a:pPr marL="6812" marR="2868" indent="-717" algn="ctr">
              <a:spcBef>
                <a:spcPts val="56"/>
              </a:spcBef>
            </a:pPr>
            <a:r>
              <a:rPr sz="1355" spc="-6" dirty="0">
                <a:latin typeface="TT Commons" panose="02000506040000020004" pitchFamily="50" charset="0"/>
                <a:cs typeface="Carlito"/>
              </a:rPr>
              <a:t>Green tea</a:t>
            </a:r>
            <a:r>
              <a:rPr sz="1355" spc="-3" dirty="0">
                <a:latin typeface="TT Commons" panose="02000506040000020004" pitchFamily="50" charset="0"/>
                <a:cs typeface="Carlito"/>
              </a:rPr>
              <a:t> mask</a:t>
            </a:r>
            <a:r>
              <a:rPr sz="1355" spc="-8" dirty="0">
                <a:latin typeface="TT Commons" panose="02000506040000020004" pitchFamily="50" charset="0"/>
                <a:cs typeface="Carlito"/>
              </a:rPr>
              <a:t> with</a:t>
            </a:r>
            <a:r>
              <a:rPr sz="1355" spc="-11" dirty="0">
                <a:latin typeface="TT Commons" panose="02000506040000020004" pitchFamily="50" charset="0"/>
                <a:cs typeface="Carlito"/>
              </a:rPr>
              <a:t> firming effect</a:t>
            </a:r>
            <a:r>
              <a:rPr sz="1355" spc="-6" dirty="0">
                <a:latin typeface="TT Commons" panose="02000506040000020004" pitchFamily="50" charset="0"/>
                <a:cs typeface="Carlito"/>
              </a:rPr>
              <a:t> that</a:t>
            </a:r>
            <a:r>
              <a:rPr sz="1355" spc="-3" dirty="0">
                <a:latin typeface="TT Commons" panose="02000506040000020004" pitchFamily="50" charset="0"/>
                <a:cs typeface="Carlito"/>
              </a:rPr>
              <a:t> leaves an immediate</a:t>
            </a:r>
            <a:r>
              <a:rPr sz="1355" spc="-25" dirty="0">
                <a:latin typeface="TT Commons" panose="02000506040000020004" pitchFamily="50" charset="0"/>
                <a:cs typeface="Carlito"/>
              </a:rPr>
              <a:t> </a:t>
            </a:r>
            <a:r>
              <a:rPr sz="1355" spc="-3" dirty="0">
                <a:latin typeface="TT Commons" panose="02000506040000020004" pitchFamily="50" charset="0"/>
                <a:cs typeface="Carlito"/>
              </a:rPr>
              <a:t>sensation</a:t>
            </a:r>
            <a:r>
              <a:rPr sz="1355" spc="-6" dirty="0">
                <a:latin typeface="TT Commons" panose="02000506040000020004" pitchFamily="50" charset="0"/>
                <a:cs typeface="Carlito"/>
              </a:rPr>
              <a:t> of</a:t>
            </a:r>
            <a:r>
              <a:rPr sz="1355" spc="-3" dirty="0">
                <a:latin typeface="TT Commons" panose="02000506040000020004" pitchFamily="50" charset="0"/>
                <a:cs typeface="Carlito"/>
              </a:rPr>
              <a:t> freshness</a:t>
            </a:r>
            <a:r>
              <a:rPr sz="1355" spc="-6" dirty="0">
                <a:latin typeface="TT Commons" panose="02000506040000020004" pitchFamily="50" charset="0"/>
                <a:cs typeface="Carlito"/>
              </a:rPr>
              <a:t> and</a:t>
            </a:r>
            <a:r>
              <a:rPr sz="1355" dirty="0">
                <a:latin typeface="TT Commons" panose="02000506040000020004" pitchFamily="50" charset="0"/>
                <a:cs typeface="Carlito"/>
              </a:rPr>
              <a:t> comfort</a:t>
            </a:r>
            <a:r>
              <a:rPr sz="1355" spc="-6" dirty="0">
                <a:latin typeface="TT Commons" panose="02000506040000020004" pitchFamily="50" charset="0"/>
                <a:cs typeface="Carlito"/>
              </a:rPr>
              <a:t> </a:t>
            </a:r>
            <a:endParaRPr sz="1355">
              <a:latin typeface="TT Commons" panose="02000506040000020004" pitchFamily="50" charset="0"/>
              <a:cs typeface="Carlito"/>
            </a:endParaRPr>
          </a:p>
        </p:txBody>
      </p:sp>
      <p:sp>
        <p:nvSpPr>
          <p:cNvPr id="11" name="object 11"/>
          <p:cNvSpPr txBox="1"/>
          <p:nvPr/>
        </p:nvSpPr>
        <p:spPr>
          <a:xfrm>
            <a:off x="5006632" y="1257300"/>
            <a:ext cx="2189025" cy="424277"/>
          </a:xfrm>
          <a:prstGeom prst="rect">
            <a:avLst/>
          </a:prstGeom>
        </p:spPr>
        <p:txBody>
          <a:bodyPr vert="horz" wrap="square" lIns="0" tIns="7170" rIns="0" bIns="0" rtlCol="0">
            <a:spAutoFit/>
          </a:bodyPr>
          <a:lstStyle/>
          <a:p>
            <a:pPr algn="ctr">
              <a:spcBef>
                <a:spcPts val="56"/>
              </a:spcBef>
            </a:pPr>
            <a:r>
              <a:rPr sz="1355" spc="-6" dirty="0">
                <a:latin typeface="TT Commons" panose="02000506040000020004" pitchFamily="50" charset="0"/>
                <a:cs typeface="Carlito"/>
              </a:rPr>
              <a:t>Intensive</a:t>
            </a:r>
            <a:r>
              <a:rPr sz="1355" spc="-11" dirty="0">
                <a:latin typeface="TT Commons" panose="02000506040000020004" pitchFamily="50" charset="0"/>
                <a:cs typeface="Carlito"/>
              </a:rPr>
              <a:t> moisturizing cream</a:t>
            </a:r>
            <a:r>
              <a:rPr sz="1355" spc="-8" dirty="0">
                <a:latin typeface="TT Commons" panose="02000506040000020004" pitchFamily="50" charset="0"/>
                <a:cs typeface="Carlito"/>
              </a:rPr>
              <a:t> with</a:t>
            </a:r>
            <a:r>
              <a:rPr sz="1355" spc="6" dirty="0">
                <a:latin typeface="TT Commons" panose="02000506040000020004" pitchFamily="50" charset="0"/>
                <a:cs typeface="Carlito"/>
              </a:rPr>
              <a:t> </a:t>
            </a:r>
            <a:endParaRPr sz="1355">
              <a:latin typeface="TT Commons" panose="02000506040000020004" pitchFamily="50" charset="0"/>
              <a:cs typeface="Carlito"/>
            </a:endParaRPr>
          </a:p>
          <a:p>
            <a:pPr algn="ctr">
              <a:spcBef>
                <a:spcPts val="3"/>
              </a:spcBef>
            </a:pPr>
            <a:r>
              <a:rPr sz="1355" spc="-3" dirty="0">
                <a:latin typeface="TT Commons" panose="02000506040000020004" pitchFamily="50" charset="0"/>
                <a:cs typeface="Carlito"/>
              </a:rPr>
              <a:t>jojoba</a:t>
            </a:r>
            <a:r>
              <a:rPr sz="1355" spc="-20" dirty="0">
                <a:latin typeface="TT Commons" panose="02000506040000020004" pitchFamily="50" charset="0"/>
                <a:cs typeface="Carlito"/>
              </a:rPr>
              <a:t> </a:t>
            </a:r>
            <a:r>
              <a:rPr sz="1355" spc="-3" dirty="0">
                <a:latin typeface="TT Commons" panose="02000506040000020004" pitchFamily="50" charset="0"/>
                <a:cs typeface="Carlito"/>
              </a:rPr>
              <a:t>oil</a:t>
            </a:r>
            <a:endParaRPr sz="1355">
              <a:latin typeface="TT Commons" panose="02000506040000020004" pitchFamily="50" charset="0"/>
              <a:cs typeface="Carlito"/>
            </a:endParaRPr>
          </a:p>
        </p:txBody>
      </p:sp>
      <p:sp>
        <p:nvSpPr>
          <p:cNvPr id="12" name="object 12"/>
          <p:cNvSpPr txBox="1"/>
          <p:nvPr/>
        </p:nvSpPr>
        <p:spPr>
          <a:xfrm>
            <a:off x="7594600" y="1257300"/>
            <a:ext cx="2055302" cy="424277"/>
          </a:xfrm>
          <a:prstGeom prst="rect">
            <a:avLst/>
          </a:prstGeom>
        </p:spPr>
        <p:txBody>
          <a:bodyPr vert="horz" wrap="square" lIns="0" tIns="7170" rIns="0" bIns="0" rtlCol="0">
            <a:normAutofit fontScale="95555"/>
          </a:bodyPr>
          <a:lstStyle/>
          <a:p>
            <a:pPr algn="ctr">
              <a:spcBef>
                <a:spcPts val="56"/>
              </a:spcBef>
            </a:pPr>
            <a:r>
              <a:rPr sz="1355" spc="-6" dirty="0">
                <a:latin typeface="TT Commons" panose="02000506040000020004" pitchFamily="50" charset="0"/>
                <a:cs typeface="Carlito"/>
              </a:rPr>
              <a:t>Intensive nourishing cream</a:t>
            </a:r>
            <a:r>
              <a:rPr sz="1355" spc="-8" dirty="0">
                <a:latin typeface="TT Commons" panose="02000506040000020004" pitchFamily="50" charset="0"/>
                <a:cs typeface="Carlito"/>
              </a:rPr>
              <a:t> with</a:t>
            </a:r>
            <a:endParaRPr sz="1355">
              <a:latin typeface="TT Commons" panose="02000506040000020004" pitchFamily="50" charset="0"/>
              <a:cs typeface="Carlito"/>
            </a:endParaRPr>
          </a:p>
          <a:p>
            <a:pPr algn="ctr">
              <a:spcBef>
                <a:spcPts val="3"/>
              </a:spcBef>
            </a:pPr>
            <a:r>
              <a:rPr sz="1355" spc="-6" dirty="0">
                <a:latin typeface="TT Commons" panose="02000506040000020004" pitchFamily="50" charset="0"/>
                <a:cs typeface="Carlito"/>
              </a:rPr>
              <a:t>shea</a:t>
            </a:r>
            <a:r>
              <a:rPr sz="1355" spc="-3" dirty="0">
                <a:latin typeface="TT Commons" panose="02000506040000020004" pitchFamily="50" charset="0"/>
                <a:cs typeface="Carlito"/>
              </a:rPr>
              <a:t> butter</a:t>
            </a:r>
            <a:r>
              <a:rPr sz="1355" spc="-17" dirty="0">
                <a:latin typeface="TT Commons" panose="02000506040000020004" pitchFamily="50" charset="0"/>
                <a:cs typeface="Carlito"/>
              </a:rPr>
              <a:t> </a:t>
            </a:r>
            <a:endParaRPr sz="1355">
              <a:latin typeface="TT Commons" panose="02000506040000020004" pitchFamily="50" charset="0"/>
              <a:cs typeface="Carlito"/>
            </a:endParaRPr>
          </a:p>
        </p:txBody>
      </p:sp>
      <p:sp>
        <p:nvSpPr>
          <p:cNvPr id="14" name="object 14"/>
          <p:cNvSpPr txBox="1"/>
          <p:nvPr/>
        </p:nvSpPr>
        <p:spPr>
          <a:xfrm>
            <a:off x="8227360" y="4801871"/>
            <a:ext cx="810577" cy="253461"/>
          </a:xfrm>
          <a:prstGeom prst="rect">
            <a:avLst/>
          </a:prstGeom>
        </p:spPr>
        <p:txBody>
          <a:bodyPr vert="horz" wrap="square" lIns="0" tIns="7170" rIns="0" bIns="0" rtlCol="0">
            <a:spAutoFit/>
          </a:bodyPr>
          <a:lstStyle/>
          <a:p>
            <a:pPr marL="7170">
              <a:spcBef>
                <a:spcPts val="56"/>
              </a:spcBef>
            </a:pPr>
            <a:r>
              <a:rPr sz="1600" spc="-3" dirty="0">
                <a:solidFill>
                  <a:srgbClr val="FFFFFF"/>
                </a:solidFill>
                <a:latin typeface="Bebas Neue Regular" panose="00000500000000000000" pitchFamily="50" charset="0"/>
                <a:cs typeface="Carlito"/>
              </a:rPr>
              <a:t>Nutricream</a:t>
            </a:r>
            <a:endParaRPr sz="1600">
              <a:latin typeface="Bebas Neue Regular" panose="00000500000000000000" pitchFamily="50" charset="0"/>
              <a:cs typeface="Carlito"/>
            </a:endParaRPr>
          </a:p>
        </p:txBody>
      </p:sp>
      <p:grpSp>
        <p:nvGrpSpPr>
          <p:cNvPr id="20" name="object 20"/>
          <p:cNvGrpSpPr/>
          <p:nvPr/>
        </p:nvGrpSpPr>
        <p:grpSpPr>
          <a:xfrm>
            <a:off x="2701380" y="4752597"/>
            <a:ext cx="2308765" cy="425903"/>
            <a:chOff x="807719" y="7795259"/>
            <a:chExt cx="4089400" cy="754380"/>
          </a:xfrm>
        </p:grpSpPr>
        <p:sp>
          <p:nvSpPr>
            <p:cNvPr id="21" name="object 21"/>
            <p:cNvSpPr/>
            <p:nvPr/>
          </p:nvSpPr>
          <p:spPr>
            <a:xfrm>
              <a:off x="807719" y="7833359"/>
              <a:ext cx="4088891" cy="586765"/>
            </a:xfrm>
            <a:prstGeom prst="rect">
              <a:avLst/>
            </a:prstGeom>
            <a:blipFill>
              <a:blip r:embed="rId6" cstate="print"/>
              <a:stretch>
                <a:fillRect/>
              </a:stretch>
            </a:blipFill>
          </p:spPr>
          <p:txBody>
            <a:bodyPr wrap="square" lIns="0" tIns="0" rIns="0" bIns="0" rtlCol="0"/>
            <a:lstStyle/>
            <a:p>
              <a:endParaRPr sz="597"/>
            </a:p>
          </p:txBody>
        </p:sp>
        <p:sp>
          <p:nvSpPr>
            <p:cNvPr id="22" name="object 22"/>
            <p:cNvSpPr/>
            <p:nvPr/>
          </p:nvSpPr>
          <p:spPr>
            <a:xfrm>
              <a:off x="1621536" y="7795259"/>
              <a:ext cx="2461260" cy="754380"/>
            </a:xfrm>
            <a:prstGeom prst="rect">
              <a:avLst/>
            </a:prstGeom>
            <a:blipFill>
              <a:blip r:embed="rId7" cstate="print"/>
              <a:stretch>
                <a:fillRect/>
              </a:stretch>
            </a:blipFill>
          </p:spPr>
          <p:txBody>
            <a:bodyPr wrap="square" lIns="0" tIns="0" rIns="0" bIns="0" rtlCol="0"/>
            <a:lstStyle/>
            <a:p>
              <a:endParaRPr sz="597"/>
            </a:p>
          </p:txBody>
        </p:sp>
        <p:sp>
          <p:nvSpPr>
            <p:cNvPr id="23" name="object 23"/>
            <p:cNvSpPr/>
            <p:nvPr/>
          </p:nvSpPr>
          <p:spPr>
            <a:xfrm>
              <a:off x="867155" y="7872983"/>
              <a:ext cx="3974592" cy="473964"/>
            </a:xfrm>
            <a:prstGeom prst="rect">
              <a:avLst/>
            </a:prstGeom>
            <a:blipFill>
              <a:blip r:embed="rId8" cstate="print"/>
              <a:stretch>
                <a:fillRect/>
              </a:stretch>
            </a:blipFill>
          </p:spPr>
          <p:txBody>
            <a:bodyPr wrap="square" lIns="0" tIns="0" rIns="0" bIns="0" rtlCol="0"/>
            <a:lstStyle/>
            <a:p>
              <a:endParaRPr sz="597"/>
            </a:p>
          </p:txBody>
        </p:sp>
      </p:grpSp>
      <p:sp>
        <p:nvSpPr>
          <p:cNvPr id="24" name="object 24"/>
          <p:cNvSpPr txBox="1"/>
          <p:nvPr/>
        </p:nvSpPr>
        <p:spPr>
          <a:xfrm>
            <a:off x="3290331" y="4809098"/>
            <a:ext cx="1132872" cy="253461"/>
          </a:xfrm>
          <a:prstGeom prst="rect">
            <a:avLst/>
          </a:prstGeom>
        </p:spPr>
        <p:txBody>
          <a:bodyPr vert="horz" wrap="square" lIns="0" tIns="7170" rIns="0" bIns="0" rtlCol="0">
            <a:spAutoFit/>
          </a:bodyPr>
          <a:lstStyle/>
          <a:p>
            <a:pPr marL="7170">
              <a:spcBef>
                <a:spcPts val="56"/>
              </a:spcBef>
            </a:pPr>
            <a:r>
              <a:rPr sz="1600" spc="-6" dirty="0">
                <a:solidFill>
                  <a:srgbClr val="FFFFFF"/>
                </a:solidFill>
                <a:latin typeface="Bebas Neue Regular" panose="00000500000000000000" pitchFamily="50" charset="0"/>
                <a:cs typeface="Carlito"/>
              </a:rPr>
              <a:t>Green </a:t>
            </a:r>
            <a:r>
              <a:rPr sz="1600" spc="-42" dirty="0">
                <a:solidFill>
                  <a:srgbClr val="FFFFFF"/>
                </a:solidFill>
                <a:latin typeface="Bebas Neue Regular" panose="00000500000000000000" pitchFamily="50" charset="0"/>
                <a:cs typeface="Carlito"/>
              </a:rPr>
              <a:t>Tea</a:t>
            </a:r>
            <a:r>
              <a:rPr sz="1600" spc="-31" dirty="0">
                <a:solidFill>
                  <a:srgbClr val="FFFFFF"/>
                </a:solidFill>
                <a:latin typeface="Bebas Neue Regular" panose="00000500000000000000" pitchFamily="50" charset="0"/>
                <a:cs typeface="Carlito"/>
              </a:rPr>
              <a:t> </a:t>
            </a:r>
            <a:r>
              <a:rPr sz="1600" dirty="0">
                <a:solidFill>
                  <a:srgbClr val="FFFFFF"/>
                </a:solidFill>
                <a:latin typeface="Bebas Neue Regular" panose="00000500000000000000" pitchFamily="50" charset="0"/>
                <a:cs typeface="Carlito"/>
              </a:rPr>
              <a:t>Mask</a:t>
            </a:r>
            <a:endParaRPr sz="1600" dirty="0">
              <a:latin typeface="Bebas Neue Regular" panose="00000500000000000000" pitchFamily="50" charset="0"/>
              <a:cs typeface="Carlito"/>
            </a:endParaRPr>
          </a:p>
        </p:txBody>
      </p:sp>
      <p:grpSp>
        <p:nvGrpSpPr>
          <p:cNvPr id="25" name="object 25"/>
          <p:cNvGrpSpPr/>
          <p:nvPr/>
        </p:nvGrpSpPr>
        <p:grpSpPr>
          <a:xfrm>
            <a:off x="4996953" y="4752597"/>
            <a:ext cx="2320595" cy="425903"/>
            <a:chOff x="4873752" y="7795259"/>
            <a:chExt cx="4110354" cy="754380"/>
          </a:xfrm>
        </p:grpSpPr>
        <p:sp>
          <p:nvSpPr>
            <p:cNvPr id="26" name="object 26"/>
            <p:cNvSpPr/>
            <p:nvPr/>
          </p:nvSpPr>
          <p:spPr>
            <a:xfrm>
              <a:off x="4873752" y="7818119"/>
              <a:ext cx="4110228" cy="617220"/>
            </a:xfrm>
            <a:prstGeom prst="rect">
              <a:avLst/>
            </a:prstGeom>
            <a:blipFill>
              <a:blip r:embed="rId9" cstate="print"/>
              <a:stretch>
                <a:fillRect/>
              </a:stretch>
            </a:blipFill>
          </p:spPr>
          <p:txBody>
            <a:bodyPr wrap="square" lIns="0" tIns="0" rIns="0" bIns="0" rtlCol="0"/>
            <a:lstStyle/>
            <a:p>
              <a:endParaRPr sz="597"/>
            </a:p>
          </p:txBody>
        </p:sp>
        <p:sp>
          <p:nvSpPr>
            <p:cNvPr id="27" name="object 27"/>
            <p:cNvSpPr/>
            <p:nvPr/>
          </p:nvSpPr>
          <p:spPr>
            <a:xfrm>
              <a:off x="5928360" y="7795259"/>
              <a:ext cx="2002536" cy="754380"/>
            </a:xfrm>
            <a:prstGeom prst="rect">
              <a:avLst/>
            </a:prstGeom>
            <a:blipFill>
              <a:blip r:embed="rId10" cstate="print"/>
              <a:stretch>
                <a:fillRect/>
              </a:stretch>
            </a:blipFill>
          </p:spPr>
          <p:txBody>
            <a:bodyPr wrap="square" lIns="0" tIns="0" rIns="0" bIns="0" rtlCol="0"/>
            <a:lstStyle/>
            <a:p>
              <a:endParaRPr sz="597"/>
            </a:p>
          </p:txBody>
        </p:sp>
        <p:sp>
          <p:nvSpPr>
            <p:cNvPr id="28" name="object 28"/>
            <p:cNvSpPr/>
            <p:nvPr/>
          </p:nvSpPr>
          <p:spPr>
            <a:xfrm>
              <a:off x="4933188" y="7857743"/>
              <a:ext cx="3995928" cy="504444"/>
            </a:xfrm>
            <a:prstGeom prst="rect">
              <a:avLst/>
            </a:prstGeom>
            <a:blipFill>
              <a:blip r:embed="rId11" cstate="print"/>
              <a:stretch>
                <a:fillRect/>
              </a:stretch>
            </a:blipFill>
          </p:spPr>
          <p:txBody>
            <a:bodyPr wrap="square" lIns="0" tIns="0" rIns="0" bIns="0" rtlCol="0"/>
            <a:lstStyle/>
            <a:p>
              <a:endParaRPr sz="597"/>
            </a:p>
          </p:txBody>
        </p:sp>
      </p:grpSp>
      <p:sp>
        <p:nvSpPr>
          <p:cNvPr id="29" name="object 29"/>
          <p:cNvSpPr txBox="1"/>
          <p:nvPr/>
        </p:nvSpPr>
        <p:spPr>
          <a:xfrm>
            <a:off x="5721991" y="4809098"/>
            <a:ext cx="873315" cy="253461"/>
          </a:xfrm>
          <a:prstGeom prst="rect">
            <a:avLst/>
          </a:prstGeom>
        </p:spPr>
        <p:txBody>
          <a:bodyPr vert="horz" wrap="square" lIns="0" tIns="7170" rIns="0" bIns="0" rtlCol="0">
            <a:spAutoFit/>
          </a:bodyPr>
          <a:lstStyle/>
          <a:p>
            <a:pPr marL="7170">
              <a:spcBef>
                <a:spcPts val="56"/>
              </a:spcBef>
            </a:pPr>
            <a:r>
              <a:rPr sz="1600" spc="-3" dirty="0">
                <a:solidFill>
                  <a:srgbClr val="FFFFFF"/>
                </a:solidFill>
                <a:latin typeface="Bebas Neue Regular" panose="00000500000000000000" pitchFamily="50" charset="0"/>
                <a:cs typeface="Carlito"/>
              </a:rPr>
              <a:t>H</a:t>
            </a:r>
            <a:r>
              <a:rPr sz="1600" spc="-8" dirty="0">
                <a:solidFill>
                  <a:srgbClr val="FFFFFF"/>
                </a:solidFill>
                <a:latin typeface="Bebas Neue Regular" panose="00000500000000000000" pitchFamily="50" charset="0"/>
                <a:cs typeface="Carlito"/>
              </a:rPr>
              <a:t>y</a:t>
            </a:r>
            <a:r>
              <a:rPr sz="1600" spc="-3" dirty="0">
                <a:solidFill>
                  <a:srgbClr val="FFFFFF"/>
                </a:solidFill>
                <a:latin typeface="Bebas Neue Regular" panose="00000500000000000000" pitchFamily="50" charset="0"/>
                <a:cs typeface="Carlito"/>
              </a:rPr>
              <a:t>d</a:t>
            </a:r>
            <a:r>
              <a:rPr sz="1600" spc="-20" dirty="0">
                <a:solidFill>
                  <a:srgbClr val="FFFFFF"/>
                </a:solidFill>
                <a:latin typeface="Bebas Neue Regular" panose="00000500000000000000" pitchFamily="50" charset="0"/>
                <a:cs typeface="Carlito"/>
              </a:rPr>
              <a:t>roc</a:t>
            </a:r>
            <a:r>
              <a:rPr sz="1600" spc="-3" dirty="0">
                <a:solidFill>
                  <a:srgbClr val="FFFFFF"/>
                </a:solidFill>
                <a:latin typeface="Bebas Neue Regular" panose="00000500000000000000" pitchFamily="50" charset="0"/>
                <a:cs typeface="Carlito"/>
              </a:rPr>
              <a:t>re</a:t>
            </a:r>
            <a:r>
              <a:rPr sz="1600" spc="-20" dirty="0">
                <a:solidFill>
                  <a:srgbClr val="FFFFFF"/>
                </a:solidFill>
                <a:latin typeface="Bebas Neue Regular" panose="00000500000000000000" pitchFamily="50" charset="0"/>
                <a:cs typeface="Carlito"/>
              </a:rPr>
              <a:t>a</a:t>
            </a:r>
            <a:r>
              <a:rPr sz="1600" dirty="0">
                <a:solidFill>
                  <a:srgbClr val="FFFFFF"/>
                </a:solidFill>
                <a:latin typeface="Bebas Neue Regular" panose="00000500000000000000" pitchFamily="50" charset="0"/>
                <a:cs typeface="Carlito"/>
              </a:rPr>
              <a:t>m</a:t>
            </a:r>
            <a:endParaRPr sz="1600">
              <a:latin typeface="Bebas Neue Regular" panose="00000500000000000000" pitchFamily="50" charset="0"/>
              <a:cs typeface="Carlito"/>
            </a:endParaRPr>
          </a:p>
        </p:txBody>
      </p:sp>
      <p:sp>
        <p:nvSpPr>
          <p:cNvPr id="30" name="object 30"/>
          <p:cNvSpPr txBox="1"/>
          <p:nvPr/>
        </p:nvSpPr>
        <p:spPr>
          <a:xfrm>
            <a:off x="3395991" y="2943776"/>
            <a:ext cx="896618" cy="501293"/>
          </a:xfrm>
          <a:prstGeom prst="rect">
            <a:avLst/>
          </a:prstGeom>
        </p:spPr>
        <p:txBody>
          <a:bodyPr vert="horz" wrap="square" lIns="0" tIns="84965" rIns="0" bIns="0" rtlCol="0">
            <a:spAutoFit/>
          </a:bodyPr>
          <a:lstStyle/>
          <a:p>
            <a:pPr marL="7170">
              <a:spcBef>
                <a:spcPts val="613"/>
              </a:spcBef>
            </a:pPr>
            <a:r>
              <a:rPr sz="1100" spc="-51" dirty="0" err="1" smtClean="0">
                <a:solidFill>
                  <a:srgbClr val="093E68"/>
                </a:solidFill>
                <a:latin typeface="TT Commons" panose="02000506040000020004" pitchFamily="50" charset="0"/>
                <a:cs typeface="Arial"/>
              </a:rPr>
              <a:t>Volume</a:t>
            </a:r>
            <a:r>
              <a:rPr sz="1100" spc="-51" dirty="0">
                <a:solidFill>
                  <a:srgbClr val="093E68"/>
                </a:solidFill>
                <a:latin typeface="TT Commons" panose="02000506040000020004" pitchFamily="50" charset="0"/>
                <a:cs typeface="Arial"/>
              </a:rPr>
              <a:t>: 200</a:t>
            </a:r>
            <a:r>
              <a:rPr sz="1100" spc="-102" dirty="0">
                <a:solidFill>
                  <a:srgbClr val="093E68"/>
                </a:solidFill>
                <a:latin typeface="TT Commons" panose="02000506040000020004" pitchFamily="50" charset="0"/>
                <a:cs typeface="Arial"/>
              </a:rPr>
              <a:t> </a:t>
            </a:r>
            <a:r>
              <a:rPr sz="1100" spc="-23" dirty="0">
                <a:solidFill>
                  <a:srgbClr val="093E68"/>
                </a:solidFill>
                <a:latin typeface="TT Commons" panose="02000506040000020004" pitchFamily="50" charset="0"/>
                <a:cs typeface="Arial"/>
              </a:rPr>
              <a:t>ml</a:t>
            </a:r>
            <a:endParaRPr sz="1100" dirty="0">
              <a:latin typeface="TT Commons" panose="02000506040000020004" pitchFamily="50" charset="0"/>
              <a:cs typeface="Arial"/>
            </a:endParaRPr>
          </a:p>
          <a:p>
            <a:pPr marL="7170">
              <a:spcBef>
                <a:spcPts val="610"/>
              </a:spcBef>
            </a:pPr>
            <a:r>
              <a:rPr sz="1100" spc="-62" dirty="0">
                <a:solidFill>
                  <a:srgbClr val="093E68"/>
                </a:solidFill>
                <a:latin typeface="TT Commons" panose="02000506040000020004" pitchFamily="50" charset="0"/>
                <a:cs typeface="Arial"/>
              </a:rPr>
              <a:t>Code:</a:t>
            </a:r>
            <a:r>
              <a:rPr sz="1100" spc="-90" dirty="0">
                <a:solidFill>
                  <a:srgbClr val="093E68"/>
                </a:solidFill>
                <a:latin typeface="TT Commons" panose="02000506040000020004" pitchFamily="50" charset="0"/>
                <a:cs typeface="Arial"/>
              </a:rPr>
              <a:t> </a:t>
            </a:r>
            <a:r>
              <a:rPr sz="1100" spc="-51" dirty="0">
                <a:solidFill>
                  <a:srgbClr val="093E68"/>
                </a:solidFill>
                <a:latin typeface="TT Commons" panose="02000506040000020004" pitchFamily="50" charset="0"/>
                <a:cs typeface="Arial"/>
              </a:rPr>
              <a:t>0640533</a:t>
            </a:r>
            <a:endParaRPr sz="1100" dirty="0">
              <a:latin typeface="TT Commons" panose="02000506040000020004" pitchFamily="50" charset="0"/>
              <a:cs typeface="Arial"/>
            </a:endParaRPr>
          </a:p>
        </p:txBody>
      </p:sp>
      <p:sp>
        <p:nvSpPr>
          <p:cNvPr id="31" name="object 31"/>
          <p:cNvSpPr txBox="1"/>
          <p:nvPr/>
        </p:nvSpPr>
        <p:spPr>
          <a:xfrm>
            <a:off x="6167181" y="3851319"/>
            <a:ext cx="896618" cy="500932"/>
          </a:xfrm>
          <a:prstGeom prst="rect">
            <a:avLst/>
          </a:prstGeom>
        </p:spPr>
        <p:txBody>
          <a:bodyPr vert="horz" wrap="square" lIns="0" tIns="84607" rIns="0" bIns="0" rtlCol="0">
            <a:spAutoFit/>
          </a:bodyPr>
          <a:lstStyle/>
          <a:p>
            <a:pPr marL="7170">
              <a:spcBef>
                <a:spcPts val="610"/>
              </a:spcBef>
            </a:pPr>
            <a:r>
              <a:rPr sz="1100" spc="-51" dirty="0" err="1" smtClean="0">
                <a:solidFill>
                  <a:srgbClr val="093E68"/>
                </a:solidFill>
                <a:latin typeface="TT Commons" panose="02000506040000020004" pitchFamily="50" charset="0"/>
                <a:cs typeface="Arial"/>
              </a:rPr>
              <a:t>Volume</a:t>
            </a:r>
            <a:r>
              <a:rPr sz="1100" spc="-51" dirty="0">
                <a:solidFill>
                  <a:srgbClr val="093E68"/>
                </a:solidFill>
                <a:latin typeface="TT Commons" panose="02000506040000020004" pitchFamily="50" charset="0"/>
                <a:cs typeface="Arial"/>
              </a:rPr>
              <a:t>: 200</a:t>
            </a:r>
            <a:r>
              <a:rPr sz="1100" spc="-102" dirty="0">
                <a:solidFill>
                  <a:srgbClr val="093E68"/>
                </a:solidFill>
                <a:latin typeface="TT Commons" panose="02000506040000020004" pitchFamily="50" charset="0"/>
                <a:cs typeface="Arial"/>
              </a:rPr>
              <a:t> </a:t>
            </a:r>
            <a:r>
              <a:rPr sz="1100" spc="-23" dirty="0">
                <a:solidFill>
                  <a:srgbClr val="093E68"/>
                </a:solidFill>
                <a:latin typeface="TT Commons" panose="02000506040000020004" pitchFamily="50" charset="0"/>
                <a:cs typeface="Arial"/>
              </a:rPr>
              <a:t>ml</a:t>
            </a:r>
            <a:endParaRPr sz="1100" dirty="0">
              <a:latin typeface="TT Commons" panose="02000506040000020004" pitchFamily="50" charset="0"/>
              <a:cs typeface="Arial"/>
            </a:endParaRPr>
          </a:p>
          <a:p>
            <a:pPr marL="7170">
              <a:spcBef>
                <a:spcPts val="610"/>
              </a:spcBef>
            </a:pPr>
            <a:r>
              <a:rPr sz="1100" spc="-62" dirty="0">
                <a:solidFill>
                  <a:srgbClr val="093E68"/>
                </a:solidFill>
                <a:latin typeface="TT Commons" panose="02000506040000020004" pitchFamily="50" charset="0"/>
                <a:cs typeface="Arial"/>
              </a:rPr>
              <a:t>Code:</a:t>
            </a:r>
            <a:r>
              <a:rPr sz="1100" spc="-90" dirty="0">
                <a:solidFill>
                  <a:srgbClr val="093E68"/>
                </a:solidFill>
                <a:latin typeface="TT Commons" panose="02000506040000020004" pitchFamily="50" charset="0"/>
                <a:cs typeface="Arial"/>
              </a:rPr>
              <a:t> </a:t>
            </a:r>
            <a:r>
              <a:rPr sz="1100" spc="-51" dirty="0">
                <a:solidFill>
                  <a:srgbClr val="093E68"/>
                </a:solidFill>
                <a:latin typeface="TT Commons" panose="02000506040000020004" pitchFamily="50" charset="0"/>
                <a:cs typeface="Arial"/>
              </a:rPr>
              <a:t>0640535</a:t>
            </a:r>
            <a:endParaRPr sz="1100" dirty="0">
              <a:latin typeface="TT Commons" panose="02000506040000020004" pitchFamily="50" charset="0"/>
              <a:cs typeface="Arial"/>
            </a:endParaRPr>
          </a:p>
        </p:txBody>
      </p:sp>
      <p:sp>
        <p:nvSpPr>
          <p:cNvPr id="32" name="object 32"/>
          <p:cNvSpPr txBox="1"/>
          <p:nvPr/>
        </p:nvSpPr>
        <p:spPr>
          <a:xfrm>
            <a:off x="8813473" y="3445069"/>
            <a:ext cx="2502357" cy="916791"/>
          </a:xfrm>
          <a:prstGeom prst="rect">
            <a:avLst/>
          </a:prstGeom>
        </p:spPr>
        <p:txBody>
          <a:bodyPr vert="horz" wrap="square" lIns="0" tIns="84965" rIns="0" bIns="0" rtlCol="0">
            <a:spAutoFit/>
          </a:bodyPr>
          <a:lstStyle/>
          <a:p>
            <a:pPr>
              <a:lnSpc>
                <a:spcPct val="100000"/>
              </a:lnSpc>
            </a:pPr>
            <a:endParaRPr sz="1100" dirty="0">
              <a:latin typeface="TT Commons" panose="02000506040000020004" pitchFamily="50" charset="0"/>
              <a:cs typeface="Arial"/>
            </a:endParaRPr>
          </a:p>
          <a:p>
            <a:pPr>
              <a:spcBef>
                <a:spcPts val="25"/>
              </a:spcBef>
            </a:pPr>
            <a:endParaRPr sz="1100" dirty="0">
              <a:latin typeface="TT Commons" panose="02000506040000020004" pitchFamily="50" charset="0"/>
              <a:cs typeface="Arial"/>
            </a:endParaRPr>
          </a:p>
          <a:p>
            <a:pPr marL="7170">
              <a:spcBef>
                <a:spcPts val="610"/>
              </a:spcBef>
            </a:pPr>
            <a:r>
              <a:rPr sz="1100" spc="-51" dirty="0" err="1" smtClean="0">
                <a:solidFill>
                  <a:srgbClr val="093E68"/>
                </a:solidFill>
                <a:latin typeface="TT Commons" panose="02000506040000020004" pitchFamily="50" charset="0"/>
                <a:cs typeface="Arial"/>
              </a:rPr>
              <a:t>Volume</a:t>
            </a:r>
            <a:r>
              <a:rPr sz="1100" spc="-51" dirty="0">
                <a:solidFill>
                  <a:srgbClr val="093E68"/>
                </a:solidFill>
                <a:latin typeface="TT Commons" panose="02000506040000020004" pitchFamily="50" charset="0"/>
                <a:cs typeface="Arial"/>
              </a:rPr>
              <a:t>: 200</a:t>
            </a:r>
            <a:r>
              <a:rPr sz="1100" spc="-102" dirty="0">
                <a:solidFill>
                  <a:srgbClr val="093E68"/>
                </a:solidFill>
                <a:latin typeface="TT Commons" panose="02000506040000020004" pitchFamily="50" charset="0"/>
                <a:cs typeface="Arial"/>
              </a:rPr>
              <a:t> </a:t>
            </a:r>
            <a:r>
              <a:rPr sz="1100" spc="-23" dirty="0">
                <a:solidFill>
                  <a:srgbClr val="093E68"/>
                </a:solidFill>
                <a:latin typeface="TT Commons" panose="02000506040000020004" pitchFamily="50" charset="0"/>
                <a:cs typeface="Arial"/>
              </a:rPr>
              <a:t>ml</a:t>
            </a:r>
            <a:endParaRPr sz="1100" dirty="0">
              <a:latin typeface="TT Commons" panose="02000506040000020004" pitchFamily="50" charset="0"/>
              <a:cs typeface="Arial"/>
            </a:endParaRPr>
          </a:p>
          <a:p>
            <a:pPr marL="7170">
              <a:spcBef>
                <a:spcPts val="613"/>
              </a:spcBef>
            </a:pPr>
            <a:r>
              <a:rPr sz="1100" spc="-62" dirty="0">
                <a:solidFill>
                  <a:srgbClr val="093E68"/>
                </a:solidFill>
                <a:latin typeface="TT Commons" panose="02000506040000020004" pitchFamily="50" charset="0"/>
                <a:cs typeface="Arial"/>
              </a:rPr>
              <a:t>Code:</a:t>
            </a:r>
            <a:r>
              <a:rPr sz="1100" spc="-90" dirty="0">
                <a:solidFill>
                  <a:srgbClr val="093E68"/>
                </a:solidFill>
                <a:latin typeface="TT Commons" panose="02000506040000020004" pitchFamily="50" charset="0"/>
                <a:cs typeface="Arial"/>
              </a:rPr>
              <a:t> </a:t>
            </a:r>
            <a:r>
              <a:rPr sz="1100" spc="-51" dirty="0">
                <a:solidFill>
                  <a:srgbClr val="093E68"/>
                </a:solidFill>
                <a:latin typeface="TT Commons" panose="02000506040000020004" pitchFamily="50" charset="0"/>
                <a:cs typeface="Arial"/>
              </a:rPr>
              <a:t>0640536</a:t>
            </a:r>
            <a:endParaRPr sz="1100" dirty="0">
              <a:latin typeface="TT Commons" panose="02000506040000020004" pitchFamily="50" charset="0"/>
              <a:cs typeface="Arial"/>
            </a:endParaRPr>
          </a:p>
        </p:txBody>
      </p:sp>
      <p:sp>
        <p:nvSpPr>
          <p:cNvPr id="38" name="Título 8"/>
          <p:cNvSpPr txBox="1">
            <a:spLocks/>
          </p:cNvSpPr>
          <p:nvPr/>
        </p:nvSpPr>
        <p:spPr>
          <a:xfrm>
            <a:off x="698500" y="445037"/>
            <a:ext cx="3125856"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PROFESSIONAL PRODUCTS</a:t>
            </a:r>
          </a:p>
        </p:txBody>
      </p:sp>
      <p:pic>
        <p:nvPicPr>
          <p:cNvPr id="45" name="Imagen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05367" y="3644018"/>
            <a:ext cx="1553278" cy="963452"/>
          </a:xfrm>
          <a:prstGeom prst="rect">
            <a:avLst/>
          </a:prstGeom>
        </p:spPr>
      </p:pic>
      <p:pic>
        <p:nvPicPr>
          <p:cNvPr id="47" name="Imagen 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06632" y="1818592"/>
            <a:ext cx="1127271" cy="2882380"/>
          </a:xfrm>
          <a:prstGeom prst="rect">
            <a:avLst/>
          </a:prstGeom>
        </p:spPr>
      </p:pic>
      <p:sp>
        <p:nvSpPr>
          <p:cNvPr id="13" name="object 13"/>
          <p:cNvSpPr txBox="1"/>
          <p:nvPr/>
        </p:nvSpPr>
        <p:spPr>
          <a:xfrm>
            <a:off x="506440" y="1271954"/>
            <a:ext cx="1909033" cy="424277"/>
          </a:xfrm>
          <a:prstGeom prst="rect">
            <a:avLst/>
          </a:prstGeom>
        </p:spPr>
        <p:txBody>
          <a:bodyPr vert="horz" wrap="square" lIns="0" tIns="7170" rIns="0" bIns="0" rtlCol="0">
            <a:spAutoFit/>
          </a:bodyPr>
          <a:lstStyle/>
          <a:p>
            <a:pPr algn="ctr">
              <a:spcBef>
                <a:spcPts val="56"/>
              </a:spcBef>
            </a:pPr>
            <a:r>
              <a:rPr sz="1355" spc="-8" dirty="0">
                <a:latin typeface="TT Commons" panose="02000506040000020004" pitchFamily="50" charset="0"/>
                <a:cs typeface="Carlito"/>
              </a:rPr>
              <a:t>Facial scrub.</a:t>
            </a:r>
            <a:r>
              <a:rPr sz="1355" spc="-6" dirty="0">
                <a:latin typeface="TT Commons" panose="02000506040000020004" pitchFamily="50" charset="0"/>
                <a:cs typeface="Carlito"/>
              </a:rPr>
              <a:t> Power</a:t>
            </a:r>
            <a:r>
              <a:rPr sz="1355" spc="-14" dirty="0">
                <a:latin typeface="TT Commons" panose="02000506040000020004" pitchFamily="50" charset="0"/>
                <a:cs typeface="Carlito"/>
              </a:rPr>
              <a:t> </a:t>
            </a:r>
            <a:endParaRPr sz="1355" dirty="0">
              <a:latin typeface="TT Commons" panose="02000506040000020004" pitchFamily="50" charset="0"/>
              <a:cs typeface="Carlito"/>
            </a:endParaRPr>
          </a:p>
          <a:p>
            <a:pPr algn="ctr">
              <a:spcBef>
                <a:spcPts val="3"/>
              </a:spcBef>
            </a:pPr>
            <a:r>
              <a:rPr sz="1355" spc="-6" dirty="0">
                <a:latin typeface="TT Commons" panose="02000506040000020004" pitchFamily="50" charset="0"/>
                <a:cs typeface="Carlito"/>
              </a:rPr>
              <a:t>de-crusting</a:t>
            </a:r>
            <a:r>
              <a:rPr sz="1355" dirty="0">
                <a:latin typeface="TT Commons" panose="02000506040000020004" pitchFamily="50" charset="0"/>
                <a:cs typeface="Carlito"/>
              </a:rPr>
              <a:t> and</a:t>
            </a:r>
            <a:r>
              <a:rPr sz="1355" spc="-54" dirty="0">
                <a:latin typeface="TT Commons" panose="02000506040000020004" pitchFamily="50" charset="0"/>
                <a:cs typeface="Carlito"/>
              </a:rPr>
              <a:t> </a:t>
            </a:r>
            <a:r>
              <a:rPr sz="1355" spc="-3" dirty="0">
                <a:latin typeface="TT Commons" panose="02000506040000020004" pitchFamily="50" charset="0"/>
                <a:cs typeface="Carlito"/>
              </a:rPr>
              <a:t>emollient</a:t>
            </a:r>
            <a:endParaRPr sz="1355" dirty="0">
              <a:latin typeface="TT Commons" panose="02000506040000020004" pitchFamily="50" charset="0"/>
              <a:cs typeface="Carlito"/>
            </a:endParaRPr>
          </a:p>
        </p:txBody>
      </p:sp>
      <p:grpSp>
        <p:nvGrpSpPr>
          <p:cNvPr id="15" name="object 15"/>
          <p:cNvGrpSpPr/>
          <p:nvPr/>
        </p:nvGrpSpPr>
        <p:grpSpPr>
          <a:xfrm>
            <a:off x="293382" y="4748408"/>
            <a:ext cx="2335294" cy="425903"/>
            <a:chOff x="13356336" y="7781543"/>
            <a:chExt cx="4136390" cy="754380"/>
          </a:xfrm>
        </p:grpSpPr>
        <p:sp>
          <p:nvSpPr>
            <p:cNvPr id="16" name="object 16"/>
            <p:cNvSpPr/>
            <p:nvPr/>
          </p:nvSpPr>
          <p:spPr>
            <a:xfrm>
              <a:off x="13356336" y="7812023"/>
              <a:ext cx="4136136" cy="601954"/>
            </a:xfrm>
            <a:prstGeom prst="rect">
              <a:avLst/>
            </a:prstGeom>
            <a:blipFill>
              <a:blip r:embed="rId14" cstate="print"/>
              <a:stretch>
                <a:fillRect/>
              </a:stretch>
            </a:blipFill>
          </p:spPr>
          <p:txBody>
            <a:bodyPr wrap="square" lIns="0" tIns="0" rIns="0" bIns="0" rtlCol="0"/>
            <a:lstStyle/>
            <a:p>
              <a:endParaRPr sz="1600">
                <a:latin typeface="Bebas Neue Regular" panose="00000500000000000000" pitchFamily="50" charset="0"/>
              </a:endParaRPr>
            </a:p>
          </p:txBody>
        </p:sp>
        <p:sp>
          <p:nvSpPr>
            <p:cNvPr id="17" name="object 17"/>
            <p:cNvSpPr/>
            <p:nvPr/>
          </p:nvSpPr>
          <p:spPr>
            <a:xfrm>
              <a:off x="14170152" y="7781543"/>
              <a:ext cx="2510028" cy="754380"/>
            </a:xfrm>
            <a:prstGeom prst="rect">
              <a:avLst/>
            </a:prstGeom>
            <a:blipFill>
              <a:blip r:embed="rId15" cstate="print"/>
              <a:stretch>
                <a:fillRect/>
              </a:stretch>
            </a:blipFill>
          </p:spPr>
          <p:txBody>
            <a:bodyPr wrap="square" lIns="0" tIns="0" rIns="0" bIns="0" rtlCol="0"/>
            <a:lstStyle/>
            <a:p>
              <a:endParaRPr sz="1600">
                <a:latin typeface="Bebas Neue Regular" panose="00000500000000000000" pitchFamily="50" charset="0"/>
              </a:endParaRPr>
            </a:p>
          </p:txBody>
        </p:sp>
        <p:sp>
          <p:nvSpPr>
            <p:cNvPr id="18" name="object 18"/>
            <p:cNvSpPr/>
            <p:nvPr/>
          </p:nvSpPr>
          <p:spPr>
            <a:xfrm>
              <a:off x="13415772" y="7851647"/>
              <a:ext cx="4021836" cy="489203"/>
            </a:xfrm>
            <a:prstGeom prst="rect">
              <a:avLst/>
            </a:prstGeom>
            <a:blipFill>
              <a:blip r:embed="rId16" cstate="print"/>
              <a:stretch>
                <a:fillRect/>
              </a:stretch>
            </a:blipFill>
          </p:spPr>
          <p:txBody>
            <a:bodyPr wrap="square" lIns="0" tIns="0" rIns="0" bIns="0" rtlCol="0"/>
            <a:lstStyle/>
            <a:p>
              <a:endParaRPr sz="1600">
                <a:latin typeface="Bebas Neue Regular" panose="00000500000000000000" pitchFamily="50" charset="0"/>
              </a:endParaRPr>
            </a:p>
          </p:txBody>
        </p:sp>
      </p:grpSp>
      <p:sp>
        <p:nvSpPr>
          <p:cNvPr id="19" name="object 19"/>
          <p:cNvSpPr txBox="1"/>
          <p:nvPr/>
        </p:nvSpPr>
        <p:spPr>
          <a:xfrm>
            <a:off x="882978" y="4805424"/>
            <a:ext cx="1535705" cy="253461"/>
          </a:xfrm>
          <a:prstGeom prst="rect">
            <a:avLst/>
          </a:prstGeom>
        </p:spPr>
        <p:txBody>
          <a:bodyPr vert="horz" wrap="square" lIns="0" tIns="7170" rIns="0" bIns="0" rtlCol="0">
            <a:spAutoFit/>
          </a:bodyPr>
          <a:lstStyle/>
          <a:p>
            <a:pPr marL="7170">
              <a:spcBef>
                <a:spcPts val="56"/>
              </a:spcBef>
            </a:pPr>
            <a:r>
              <a:rPr sz="1600" spc="-6" dirty="0">
                <a:solidFill>
                  <a:srgbClr val="FFFFFF"/>
                </a:solidFill>
                <a:latin typeface="Bebas Neue Regular" panose="00000500000000000000" pitchFamily="50" charset="0"/>
                <a:cs typeface="Carlito"/>
              </a:rPr>
              <a:t>Scrub</a:t>
            </a:r>
            <a:r>
              <a:rPr sz="1355" spc="-45" dirty="0">
                <a:solidFill>
                  <a:srgbClr val="FFFFFF"/>
                </a:solidFill>
                <a:latin typeface="Carlito"/>
                <a:cs typeface="Carlito"/>
              </a:rPr>
              <a:t> </a:t>
            </a:r>
            <a:r>
              <a:rPr sz="1600" spc="-3" dirty="0">
                <a:solidFill>
                  <a:srgbClr val="FFFFFF"/>
                </a:solidFill>
                <a:latin typeface="Bebas Neue Regular" panose="00000500000000000000" pitchFamily="50" charset="0"/>
                <a:cs typeface="Carlito"/>
              </a:rPr>
              <a:t>exfoliating</a:t>
            </a:r>
            <a:endParaRPr sz="1600" dirty="0">
              <a:latin typeface="Bebas Neue Regular" panose="00000500000000000000" pitchFamily="50" charset="0"/>
              <a:cs typeface="Carlito"/>
            </a:endParaRPr>
          </a:p>
        </p:txBody>
      </p:sp>
      <p:pic>
        <p:nvPicPr>
          <p:cNvPr id="46" name="Imagen 4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81624" y="3607048"/>
            <a:ext cx="1588311" cy="985182"/>
          </a:xfrm>
          <a:prstGeom prst="rect">
            <a:avLst/>
          </a:prstGeom>
        </p:spPr>
      </p:pic>
      <p:sp>
        <p:nvSpPr>
          <p:cNvPr id="2" name="Rectángulo 1"/>
          <p:cNvSpPr/>
          <p:nvPr/>
        </p:nvSpPr>
        <p:spPr>
          <a:xfrm>
            <a:off x="867604" y="2862335"/>
            <a:ext cx="1520679" cy="507831"/>
          </a:xfrm>
          <a:prstGeom prst="rect">
            <a:avLst/>
          </a:prstGeom>
        </p:spPr>
        <p:txBody>
          <a:bodyPr wrap="square">
            <a:spAutoFit/>
          </a:bodyPr>
          <a:lstStyle/>
          <a:p>
            <a:pPr marL="7170">
              <a:spcBef>
                <a:spcPts val="610"/>
              </a:spcBef>
            </a:pPr>
            <a:r>
              <a:rPr lang="fr-FR" sz="1100" spc="-51" dirty="0">
                <a:solidFill>
                  <a:srgbClr val="093E68"/>
                </a:solidFill>
                <a:latin typeface="TT Commons" panose="02000506040000020004" pitchFamily="50" charset="0"/>
                <a:cs typeface="Arial"/>
              </a:rPr>
              <a:t>Volume: 200 ml</a:t>
            </a:r>
          </a:p>
          <a:p>
            <a:pPr marL="7170">
              <a:spcBef>
                <a:spcPts val="610"/>
              </a:spcBef>
            </a:pPr>
            <a:r>
              <a:rPr lang="fr-FR" sz="1100" spc="-51" dirty="0">
                <a:solidFill>
                  <a:srgbClr val="093E68"/>
                </a:solidFill>
                <a:latin typeface="TT Commons" panose="02000506040000020004" pitchFamily="50" charset="0"/>
                <a:cs typeface="Arial"/>
              </a:rPr>
              <a:t>Code: 0640534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41600" y="1409700"/>
            <a:ext cx="6505107" cy="2956917"/>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spc="-93" dirty="0">
                <a:latin typeface="TT Commons" panose="02000506040000020004" pitchFamily="50" charset="0"/>
                <a:cs typeface="Arial"/>
              </a:rPr>
              <a:t>Oil remover face</a:t>
            </a:r>
            <a:r>
              <a:rPr sz="1600" spc="-76" dirty="0">
                <a:latin typeface="TT Commons" panose="02000506040000020004" pitchFamily="50" charset="0"/>
                <a:cs typeface="Arial"/>
              </a:rPr>
              <a:t> and</a:t>
            </a:r>
            <a:r>
              <a:rPr sz="1600" spc="-51" dirty="0">
                <a:latin typeface="TT Commons" panose="02000506040000020004" pitchFamily="50" charset="0"/>
                <a:cs typeface="Arial"/>
              </a:rPr>
              <a:t> eyes</a:t>
            </a:r>
            <a:r>
              <a:rPr sz="1600" spc="-96" dirty="0">
                <a:latin typeface="TT Commons" panose="02000506040000020004" pitchFamily="50" charset="0"/>
                <a:cs typeface="Arial"/>
              </a:rPr>
              <a:t> 500</a:t>
            </a:r>
            <a:r>
              <a:rPr sz="1600" spc="-76" dirty="0">
                <a:latin typeface="TT Commons" panose="02000506040000020004" pitchFamily="50" charset="0"/>
                <a:cs typeface="Arial"/>
              </a:rPr>
              <a:t> ml</a:t>
            </a:r>
            <a:r>
              <a:rPr sz="1600" spc="-294" dirty="0">
                <a:latin typeface="TT Commons" panose="02000506040000020004" pitchFamily="50" charset="0"/>
                <a:cs typeface="Arial"/>
              </a:rPr>
              <a:t> </a:t>
            </a:r>
            <a:endParaRPr sz="1600" dirty="0">
              <a:latin typeface="TT Commons" panose="02000506040000020004" pitchFamily="50" charset="0"/>
              <a:cs typeface="Arial"/>
            </a:endParaRPr>
          </a:p>
          <a:p>
            <a:pPr marL="265306" indent="-258135">
              <a:spcBef>
                <a:spcPts val="1519"/>
              </a:spcBef>
              <a:buChar char="•"/>
              <a:tabLst>
                <a:tab pos="264947" algn="l"/>
                <a:tab pos="265306" algn="l"/>
              </a:tabLst>
            </a:pPr>
            <a:r>
              <a:rPr sz="1600" spc="-76" dirty="0">
                <a:latin typeface="TT Commons" panose="02000506040000020004" pitchFamily="50" charset="0"/>
                <a:cs typeface="Arial"/>
              </a:rPr>
              <a:t>Ingredients:</a:t>
            </a:r>
            <a:r>
              <a:rPr sz="1600" spc="-68" dirty="0">
                <a:latin typeface="TT Commons" panose="02000506040000020004" pitchFamily="50" charset="0"/>
                <a:cs typeface="Arial"/>
              </a:rPr>
              <a:t> sunflower oil</a:t>
            </a:r>
            <a:r>
              <a:rPr sz="1600" spc="-76" dirty="0">
                <a:latin typeface="TT Commons" panose="02000506040000020004" pitchFamily="50" charset="0"/>
                <a:cs typeface="Arial"/>
              </a:rPr>
              <a:t>,</a:t>
            </a:r>
            <a:r>
              <a:rPr sz="1600" spc="-96" dirty="0">
                <a:latin typeface="TT Commons" panose="02000506040000020004" pitchFamily="50" charset="0"/>
                <a:cs typeface="Arial"/>
              </a:rPr>
              <a:t> carrot oil and</a:t>
            </a:r>
            <a:r>
              <a:rPr sz="1600" spc="-71" dirty="0">
                <a:latin typeface="TT Commons" panose="02000506040000020004" pitchFamily="50" charset="0"/>
                <a:cs typeface="Arial"/>
              </a:rPr>
              <a:t> wheat germ oil</a:t>
            </a:r>
            <a:r>
              <a:rPr sz="1600" spc="-85" dirty="0">
                <a:latin typeface="TT Commons" panose="02000506040000020004" pitchFamily="50" charset="0"/>
                <a:cs typeface="Arial"/>
              </a:rPr>
              <a:t>.</a:t>
            </a:r>
            <a:r>
              <a:rPr sz="1600" spc="-342" dirty="0">
                <a:latin typeface="TT Commons" panose="02000506040000020004" pitchFamily="50" charset="0"/>
                <a:cs typeface="Arial"/>
              </a:rPr>
              <a:t> </a:t>
            </a:r>
            <a:endParaRPr sz="1600" dirty="0">
              <a:latin typeface="TT Commons" panose="02000506040000020004" pitchFamily="50" charset="0"/>
              <a:cs typeface="Arial"/>
            </a:endParaRPr>
          </a:p>
          <a:p>
            <a:pPr>
              <a:spcBef>
                <a:spcPts val="20"/>
              </a:spcBef>
              <a:buFont typeface="Arial"/>
              <a:buChar char="•"/>
            </a:pPr>
            <a:endParaRPr sz="1600" dirty="0">
              <a:latin typeface="TT Commons" panose="02000506040000020004" pitchFamily="50" charset="0"/>
              <a:cs typeface="Arial"/>
            </a:endParaRPr>
          </a:p>
          <a:p>
            <a:pPr marL="265306" marR="129785" indent="-258135">
              <a:lnSpc>
                <a:spcPct val="90000"/>
              </a:lnSpc>
              <a:buChar char="•"/>
              <a:tabLst>
                <a:tab pos="264947" algn="l"/>
                <a:tab pos="265306" algn="l"/>
              </a:tabLst>
            </a:pPr>
            <a:r>
              <a:rPr sz="1600" spc="-79" dirty="0">
                <a:latin typeface="TT Commons" panose="02000506040000020004" pitchFamily="50" charset="0"/>
                <a:cs typeface="Arial"/>
              </a:rPr>
              <a:t>Formulated</a:t>
            </a:r>
            <a:r>
              <a:rPr sz="1600" spc="-88" dirty="0">
                <a:latin typeface="TT Commons" panose="02000506040000020004" pitchFamily="50" charset="0"/>
                <a:cs typeface="Arial"/>
              </a:rPr>
              <a:t> with</a:t>
            </a:r>
            <a:r>
              <a:rPr sz="1600" spc="-85" dirty="0">
                <a:latin typeface="TT Commons" panose="02000506040000020004" pitchFamily="50" charset="0"/>
                <a:cs typeface="Arial"/>
              </a:rPr>
              <a:t> natural</a:t>
            </a:r>
            <a:r>
              <a:rPr sz="1600" spc="-71" dirty="0">
                <a:latin typeface="TT Commons" panose="02000506040000020004" pitchFamily="50" charset="0"/>
                <a:cs typeface="Arial"/>
              </a:rPr>
              <a:t> oils</a:t>
            </a:r>
            <a:r>
              <a:rPr sz="1600" spc="-76" dirty="0">
                <a:latin typeface="TT Commons" panose="02000506040000020004" pitchFamily="50" charset="0"/>
                <a:cs typeface="Arial"/>
              </a:rPr>
              <a:t> acts</a:t>
            </a:r>
            <a:r>
              <a:rPr sz="1600" spc="-88" dirty="0">
                <a:latin typeface="TT Commons" panose="02000506040000020004" pitchFamily="50" charset="0"/>
                <a:cs typeface="Arial"/>
              </a:rPr>
              <a:t> as</a:t>
            </a:r>
            <a:r>
              <a:rPr sz="1600" spc="-96" dirty="0">
                <a:latin typeface="TT Commons" panose="02000506040000020004" pitchFamily="50" charset="0"/>
                <a:cs typeface="Arial"/>
              </a:rPr>
              <a:t> de</a:t>
            </a:r>
            <a:r>
              <a:rPr sz="1600" spc="-62" dirty="0">
                <a:latin typeface="TT Commons" panose="02000506040000020004" pitchFamily="50" charset="0"/>
                <a:cs typeface="Arial"/>
              </a:rPr>
              <a:t>congestant cleanser</a:t>
            </a:r>
            <a:r>
              <a:rPr sz="1600" spc="-85" dirty="0">
                <a:latin typeface="TT Commons" panose="02000506040000020004" pitchFamily="50" charset="0"/>
                <a:cs typeface="Arial"/>
              </a:rPr>
              <a:t>,</a:t>
            </a:r>
            <a:r>
              <a:rPr sz="1600" spc="-240" dirty="0">
                <a:latin typeface="TT Commons" panose="02000506040000020004" pitchFamily="50" charset="0"/>
                <a:cs typeface="Arial"/>
              </a:rPr>
              <a:t> </a:t>
            </a:r>
            <a:r>
              <a:rPr sz="1600" spc="-45" dirty="0">
                <a:latin typeface="TT Commons" panose="02000506040000020004" pitchFamily="50" charset="0"/>
                <a:cs typeface="Arial"/>
              </a:rPr>
              <a:t> skin</a:t>
            </a:r>
            <a:r>
              <a:rPr sz="1600" spc="-96" dirty="0">
                <a:latin typeface="TT Commons" panose="02000506040000020004" pitchFamily="50" charset="0"/>
                <a:cs typeface="Arial"/>
              </a:rPr>
              <a:t> relaxant</a:t>
            </a:r>
            <a:r>
              <a:rPr sz="1600" spc="-56" dirty="0">
                <a:latin typeface="TT Commons" panose="02000506040000020004" pitchFamily="50" charset="0"/>
                <a:cs typeface="Arial"/>
              </a:rPr>
              <a:t> and</a:t>
            </a:r>
            <a:r>
              <a:rPr sz="1600" spc="-71" dirty="0">
                <a:latin typeface="TT Commons" panose="02000506040000020004" pitchFamily="50" charset="0"/>
                <a:cs typeface="Arial"/>
              </a:rPr>
              <a:t> eyelash strengthener.</a:t>
            </a:r>
            <a:r>
              <a:rPr sz="1600" spc="-107" dirty="0">
                <a:latin typeface="TT Commons" panose="02000506040000020004" pitchFamily="50" charset="0"/>
                <a:cs typeface="Arial"/>
              </a:rPr>
              <a:t> In</a:t>
            </a:r>
            <a:r>
              <a:rPr sz="1600" spc="-172" dirty="0">
                <a:latin typeface="TT Commons" panose="02000506040000020004" pitchFamily="50" charset="0"/>
                <a:cs typeface="Arial"/>
              </a:rPr>
              <a:t> contact</a:t>
            </a:r>
            <a:r>
              <a:rPr sz="1600" spc="-56" dirty="0">
                <a:latin typeface="TT Commons" panose="02000506040000020004" pitchFamily="50" charset="0"/>
                <a:cs typeface="Arial"/>
              </a:rPr>
              <a:t> with</a:t>
            </a:r>
            <a:r>
              <a:rPr sz="1600" spc="-85" dirty="0">
                <a:latin typeface="TT Commons" panose="02000506040000020004" pitchFamily="50" charset="0"/>
                <a:cs typeface="Arial"/>
              </a:rPr>
              <a:t> water</a:t>
            </a:r>
            <a:r>
              <a:rPr sz="1600" spc="-54" dirty="0">
                <a:latin typeface="TT Commons" panose="02000506040000020004" pitchFamily="50" charset="0"/>
                <a:cs typeface="Arial"/>
              </a:rPr>
              <a:t> it is</a:t>
            </a:r>
            <a:r>
              <a:rPr sz="1600" spc="-119" dirty="0">
                <a:latin typeface="TT Commons" panose="02000506040000020004" pitchFamily="50" charset="0"/>
                <a:cs typeface="Arial"/>
              </a:rPr>
              <a:t> transformed</a:t>
            </a:r>
            <a:r>
              <a:rPr sz="1600" spc="-141" dirty="0">
                <a:latin typeface="TT Commons" panose="02000506040000020004" pitchFamily="50" charset="0"/>
                <a:cs typeface="Arial"/>
              </a:rPr>
              <a:t> into</a:t>
            </a:r>
            <a:r>
              <a:rPr sz="1600" spc="-85" dirty="0">
                <a:latin typeface="TT Commons" panose="02000506040000020004" pitchFamily="50" charset="0"/>
                <a:cs typeface="Arial"/>
              </a:rPr>
              <a:t> an</a:t>
            </a:r>
            <a:r>
              <a:rPr sz="1600" spc="-93" dirty="0">
                <a:latin typeface="TT Commons" panose="02000506040000020004" pitchFamily="50" charset="0"/>
                <a:cs typeface="Arial"/>
              </a:rPr>
              <a:t> emulsion</a:t>
            </a:r>
            <a:r>
              <a:rPr sz="1600" spc="-73" dirty="0">
                <a:latin typeface="TT Commons" panose="02000506040000020004" pitchFamily="50" charset="0"/>
                <a:cs typeface="Arial"/>
              </a:rPr>
              <a:t> that</a:t>
            </a:r>
            <a:r>
              <a:rPr sz="1600" spc="-79" dirty="0">
                <a:latin typeface="TT Commons" panose="02000506040000020004" pitchFamily="50" charset="0"/>
                <a:cs typeface="Arial"/>
              </a:rPr>
              <a:t> removes makeup instantly, including</a:t>
            </a:r>
            <a:r>
              <a:rPr sz="1600" spc="-85" dirty="0">
                <a:latin typeface="TT Commons" panose="02000506040000020004" pitchFamily="50" charset="0"/>
                <a:cs typeface="Arial"/>
              </a:rPr>
              <a:t> water-</a:t>
            </a:r>
            <a:r>
              <a:rPr sz="1600" spc="-73" dirty="0">
                <a:latin typeface="TT Commons" panose="02000506040000020004" pitchFamily="50" charset="0"/>
                <a:cs typeface="Arial"/>
              </a:rPr>
              <a:t>resistant</a:t>
            </a:r>
            <a:r>
              <a:rPr sz="1600" spc="-64" dirty="0">
                <a:latin typeface="TT Commons" panose="02000506040000020004" pitchFamily="50" charset="0"/>
                <a:cs typeface="Arial"/>
              </a:rPr>
              <a:t> ones</a:t>
            </a:r>
            <a:r>
              <a:rPr sz="1600" spc="-82" dirty="0">
                <a:latin typeface="TT Commons" panose="02000506040000020004" pitchFamily="50" charset="0"/>
                <a:cs typeface="Arial"/>
              </a:rPr>
              <a:t>.</a:t>
            </a:r>
            <a:r>
              <a:rPr sz="1600" spc="-76" dirty="0">
                <a:latin typeface="TT Commons" panose="02000506040000020004" pitchFamily="50" charset="0"/>
                <a:cs typeface="Arial"/>
              </a:rPr>
              <a:t> Perfectly</a:t>
            </a:r>
            <a:r>
              <a:rPr sz="1600" spc="-71" dirty="0">
                <a:latin typeface="TT Commons" panose="02000506040000020004" pitchFamily="50" charset="0"/>
                <a:cs typeface="Arial"/>
              </a:rPr>
              <a:t> cleans</a:t>
            </a:r>
            <a:r>
              <a:rPr sz="1600" spc="-104" dirty="0">
                <a:latin typeface="TT Commons" panose="02000506040000020004" pitchFamily="50" charset="0"/>
                <a:cs typeface="Arial"/>
              </a:rPr>
              <a:t> eyelashes</a:t>
            </a:r>
            <a:r>
              <a:rPr sz="1600" spc="-85" dirty="0">
                <a:latin typeface="TT Commons" panose="02000506040000020004" pitchFamily="50" charset="0"/>
                <a:cs typeface="Arial"/>
              </a:rPr>
              <a:t> and contours</a:t>
            </a:r>
            <a:r>
              <a:rPr sz="1600" spc="-56" dirty="0">
                <a:latin typeface="TT Commons" panose="02000506040000020004" pitchFamily="50" charset="0"/>
                <a:cs typeface="Arial"/>
              </a:rPr>
              <a:t> of</a:t>
            </a:r>
            <a:r>
              <a:rPr sz="1600" spc="-102" dirty="0">
                <a:latin typeface="TT Commons" panose="02000506040000020004" pitchFamily="50" charset="0"/>
                <a:cs typeface="Arial"/>
              </a:rPr>
              <a:t> all</a:t>
            </a:r>
            <a:r>
              <a:rPr sz="1600" spc="-45" dirty="0">
                <a:latin typeface="TT Commons" panose="02000506040000020004" pitchFamily="50" charset="0"/>
                <a:cs typeface="Arial"/>
              </a:rPr>
              <a:t> types</a:t>
            </a:r>
            <a:r>
              <a:rPr sz="1600" spc="-82" dirty="0">
                <a:latin typeface="TT Commons" panose="02000506040000020004" pitchFamily="50" charset="0"/>
                <a:cs typeface="Arial"/>
              </a:rPr>
              <a:t> of</a:t>
            </a:r>
            <a:r>
              <a:rPr sz="1600" spc="-64" dirty="0">
                <a:latin typeface="TT Commons" panose="02000506040000020004" pitchFamily="50" charset="0"/>
                <a:cs typeface="Arial"/>
              </a:rPr>
              <a:t> eye makeup</a:t>
            </a:r>
            <a:r>
              <a:rPr sz="1600" spc="-85" dirty="0">
                <a:latin typeface="TT Commons" panose="02000506040000020004" pitchFamily="50" charset="0"/>
                <a:cs typeface="Arial"/>
              </a:rPr>
              <a:t>.</a:t>
            </a:r>
            <a:r>
              <a:rPr sz="1600" spc="-287" dirty="0">
                <a:latin typeface="TT Commons" panose="02000506040000020004" pitchFamily="50" charset="0"/>
                <a:cs typeface="Arial"/>
              </a:rPr>
              <a:t> </a:t>
            </a:r>
            <a:endParaRPr sz="1600" dirty="0">
              <a:latin typeface="TT Commons" panose="02000506040000020004" pitchFamily="50" charset="0"/>
              <a:cs typeface="Arial"/>
            </a:endParaRPr>
          </a:p>
          <a:p>
            <a:pPr>
              <a:spcBef>
                <a:spcPts val="17"/>
              </a:spcBef>
              <a:buFont typeface="Arial"/>
              <a:buChar char="•"/>
            </a:pPr>
            <a:endParaRPr sz="1600" dirty="0">
              <a:latin typeface="TT Commons" panose="02000506040000020004" pitchFamily="50" charset="0"/>
              <a:cs typeface="Arial"/>
            </a:endParaRPr>
          </a:p>
          <a:p>
            <a:pPr marL="265306" marR="2868" indent="-258135">
              <a:lnSpc>
                <a:spcPct val="90000"/>
              </a:lnSpc>
              <a:spcBef>
                <a:spcPts val="3"/>
              </a:spcBef>
              <a:buChar char="•"/>
              <a:tabLst>
                <a:tab pos="264947" algn="l"/>
                <a:tab pos="265306" algn="l"/>
              </a:tabLst>
            </a:pPr>
            <a:r>
              <a:rPr sz="1600" spc="-51" dirty="0">
                <a:latin typeface="TT Commons" panose="02000506040000020004" pitchFamily="50" charset="0"/>
                <a:cs typeface="Arial"/>
              </a:rPr>
              <a:t>How</a:t>
            </a:r>
            <a:r>
              <a:rPr sz="1600" spc="-85" dirty="0">
                <a:latin typeface="TT Commons" panose="02000506040000020004" pitchFamily="50" charset="0"/>
                <a:cs typeface="Arial"/>
              </a:rPr>
              <a:t> to</a:t>
            </a:r>
            <a:r>
              <a:rPr sz="1600" spc="-68" dirty="0">
                <a:latin typeface="TT Commons" panose="02000506040000020004" pitchFamily="50" charset="0"/>
                <a:cs typeface="Arial"/>
              </a:rPr>
              <a:t> use: apply</a:t>
            </a:r>
            <a:r>
              <a:rPr sz="1600" spc="-82" dirty="0">
                <a:latin typeface="TT Commons" panose="02000506040000020004" pitchFamily="50" charset="0"/>
                <a:cs typeface="Arial"/>
              </a:rPr>
              <a:t> to</a:t>
            </a:r>
            <a:r>
              <a:rPr sz="1600" spc="-54" dirty="0">
                <a:latin typeface="TT Commons" panose="02000506040000020004" pitchFamily="50" charset="0"/>
                <a:cs typeface="Arial"/>
              </a:rPr>
              <a:t> face,</a:t>
            </a:r>
            <a:r>
              <a:rPr sz="1600" spc="-102" dirty="0">
                <a:latin typeface="TT Commons" panose="02000506040000020004" pitchFamily="50" charset="0"/>
                <a:cs typeface="Arial"/>
              </a:rPr>
              <a:t> eyelashes</a:t>
            </a:r>
            <a:r>
              <a:rPr sz="1600" spc="-96" dirty="0">
                <a:latin typeface="TT Commons" panose="02000506040000020004" pitchFamily="50" charset="0"/>
                <a:cs typeface="Arial"/>
              </a:rPr>
              <a:t> and eyelids.</a:t>
            </a:r>
            <a:r>
              <a:rPr sz="1600" spc="-82" dirty="0">
                <a:latin typeface="TT Commons" panose="02000506040000020004" pitchFamily="50" charset="0"/>
                <a:cs typeface="Arial"/>
              </a:rPr>
              <a:t> Then</a:t>
            </a:r>
            <a:r>
              <a:rPr sz="1600" spc="-167" dirty="0">
                <a:latin typeface="TT Commons" panose="02000506040000020004" pitchFamily="50" charset="0"/>
                <a:cs typeface="Arial"/>
              </a:rPr>
              <a:t> gently</a:t>
            </a:r>
            <a:r>
              <a:rPr sz="1600" spc="-59" dirty="0">
                <a:latin typeface="TT Commons" panose="02000506040000020004" pitchFamily="50" charset="0"/>
                <a:cs typeface="Arial"/>
              </a:rPr>
              <a:t> massage</a:t>
            </a:r>
            <a:r>
              <a:rPr sz="1600" spc="-96" dirty="0">
                <a:latin typeface="TT Commons" panose="02000506040000020004" pitchFamily="50" charset="0"/>
                <a:cs typeface="Arial"/>
              </a:rPr>
              <a:t> with</a:t>
            </a:r>
            <a:r>
              <a:rPr sz="1600" spc="-85" dirty="0">
                <a:latin typeface="TT Commons" panose="02000506040000020004" pitchFamily="50" charset="0"/>
                <a:cs typeface="Arial"/>
              </a:rPr>
              <a:t> fingers</a:t>
            </a:r>
            <a:r>
              <a:rPr sz="1600" spc="-82" dirty="0">
                <a:latin typeface="TT Commons" panose="02000506040000020004" pitchFamily="50" charset="0"/>
                <a:cs typeface="Arial"/>
              </a:rPr>
              <a:t> moistened</a:t>
            </a:r>
            <a:r>
              <a:rPr sz="1600" spc="-93" dirty="0">
                <a:latin typeface="TT Commons" panose="02000506040000020004" pitchFamily="50" charset="0"/>
                <a:cs typeface="Arial"/>
              </a:rPr>
              <a:t> in water</a:t>
            </a:r>
            <a:r>
              <a:rPr sz="1600" spc="-79" dirty="0">
                <a:latin typeface="TT Commons" panose="02000506040000020004" pitchFamily="50" charset="0"/>
                <a:cs typeface="Arial"/>
              </a:rPr>
              <a:t> until</a:t>
            </a:r>
            <a:r>
              <a:rPr sz="1600" spc="-82" dirty="0">
                <a:latin typeface="TT Commons" panose="02000506040000020004" pitchFamily="50" charset="0"/>
                <a:cs typeface="Arial"/>
              </a:rPr>
              <a:t> the</a:t>
            </a:r>
            <a:r>
              <a:rPr sz="1600" spc="-96" dirty="0">
                <a:latin typeface="TT Commons" panose="02000506040000020004" pitchFamily="50" charset="0"/>
                <a:cs typeface="Arial"/>
              </a:rPr>
              <a:t> oil</a:t>
            </a:r>
            <a:r>
              <a:rPr sz="1600" spc="-76" dirty="0">
                <a:latin typeface="TT Commons" panose="02000506040000020004" pitchFamily="50" charset="0"/>
                <a:cs typeface="Arial"/>
              </a:rPr>
              <a:t> is</a:t>
            </a:r>
            <a:r>
              <a:rPr sz="1600" spc="-54" dirty="0">
                <a:latin typeface="TT Commons" panose="02000506040000020004" pitchFamily="50" charset="0"/>
                <a:cs typeface="Arial"/>
              </a:rPr>
              <a:t> transformed</a:t>
            </a:r>
            <a:r>
              <a:rPr sz="1600" spc="-68" dirty="0">
                <a:latin typeface="TT Commons" panose="02000506040000020004" pitchFamily="50" charset="0"/>
                <a:cs typeface="Arial"/>
              </a:rPr>
              <a:t> into an</a:t>
            </a:r>
            <a:r>
              <a:rPr sz="1600" spc="-141" dirty="0">
                <a:latin typeface="TT Commons" panose="02000506040000020004" pitchFamily="50" charset="0"/>
                <a:cs typeface="Arial"/>
              </a:rPr>
              <a:t> emulsion.</a:t>
            </a:r>
            <a:r>
              <a:rPr sz="1600" spc="-56" dirty="0">
                <a:latin typeface="TT Commons" panose="02000506040000020004" pitchFamily="50" charset="0"/>
                <a:cs typeface="Arial"/>
              </a:rPr>
              <a:t> Remove</a:t>
            </a:r>
            <a:r>
              <a:rPr sz="1600" spc="-85" dirty="0">
                <a:latin typeface="TT Commons" panose="02000506040000020004" pitchFamily="50" charset="0"/>
                <a:cs typeface="Arial"/>
              </a:rPr>
              <a:t> and</a:t>
            </a:r>
            <a:r>
              <a:rPr sz="1600" spc="-68" dirty="0">
                <a:latin typeface="TT Commons" panose="02000506040000020004" pitchFamily="50" charset="0"/>
                <a:cs typeface="Arial"/>
              </a:rPr>
              <a:t> rinse</a:t>
            </a:r>
            <a:r>
              <a:rPr sz="1600" spc="-73" dirty="0">
                <a:latin typeface="TT Commons" panose="02000506040000020004" pitchFamily="50" charset="0"/>
                <a:cs typeface="Arial"/>
              </a:rPr>
              <a:t> with</a:t>
            </a:r>
            <a:r>
              <a:rPr sz="1600" spc="-96" dirty="0">
                <a:latin typeface="TT Commons" panose="02000506040000020004" pitchFamily="50" charset="0"/>
                <a:cs typeface="Arial"/>
              </a:rPr>
              <a:t> warm water</a:t>
            </a:r>
            <a:r>
              <a:rPr sz="1600" spc="-76" dirty="0">
                <a:latin typeface="TT Commons" panose="02000506040000020004" pitchFamily="50" charset="0"/>
                <a:cs typeface="Arial"/>
              </a:rPr>
              <a:t>,</a:t>
            </a:r>
            <a:r>
              <a:rPr sz="1600" spc="-85" dirty="0">
                <a:latin typeface="TT Commons" panose="02000506040000020004" pitchFamily="50" charset="0"/>
                <a:cs typeface="Arial"/>
              </a:rPr>
              <a:t> and can be done</a:t>
            </a:r>
            <a:r>
              <a:rPr sz="1600" spc="-121" dirty="0">
                <a:latin typeface="TT Commons" panose="02000506040000020004" pitchFamily="50" charset="0"/>
                <a:cs typeface="Arial"/>
              </a:rPr>
              <a:t> with</a:t>
            </a:r>
            <a:r>
              <a:rPr sz="1600" spc="-64" dirty="0">
                <a:latin typeface="TT Commons" panose="02000506040000020004" pitchFamily="50" charset="0"/>
                <a:cs typeface="Arial"/>
              </a:rPr>
              <a:t> the</a:t>
            </a:r>
            <a:r>
              <a:rPr sz="1600" spc="-76" dirty="0">
                <a:latin typeface="TT Commons" panose="02000506040000020004" pitchFamily="50" charset="0"/>
                <a:cs typeface="Arial"/>
              </a:rPr>
              <a:t> help</a:t>
            </a:r>
            <a:r>
              <a:rPr sz="1600" spc="-73" dirty="0">
                <a:latin typeface="TT Commons" panose="02000506040000020004" pitchFamily="50" charset="0"/>
                <a:cs typeface="Arial"/>
              </a:rPr>
              <a:t> of a</a:t>
            </a:r>
            <a:r>
              <a:rPr sz="1600" spc="-104" dirty="0">
                <a:latin typeface="TT Commons" panose="02000506040000020004" pitchFamily="50" charset="0"/>
                <a:cs typeface="Arial"/>
              </a:rPr>
              <a:t> cotton</a:t>
            </a:r>
            <a:r>
              <a:rPr sz="1600" spc="-82" dirty="0">
                <a:latin typeface="TT Commons" panose="02000506040000020004" pitchFamily="50" charset="0"/>
                <a:cs typeface="Arial"/>
              </a:rPr>
              <a:t> pad</a:t>
            </a:r>
            <a:r>
              <a:rPr sz="1600" spc="-59" dirty="0">
                <a:latin typeface="TT Commons" panose="02000506040000020004" pitchFamily="50" charset="0"/>
                <a:cs typeface="Arial"/>
              </a:rPr>
              <a:t> moisten</a:t>
            </a:r>
            <a:r>
              <a:rPr sz="1600" spc="-90" dirty="0">
                <a:latin typeface="TT Commons" panose="02000506040000020004" pitchFamily="50" charset="0"/>
                <a:cs typeface="Arial"/>
              </a:rPr>
              <a:t>ed</a:t>
            </a:r>
            <a:r>
              <a:rPr sz="1600" spc="-82" dirty="0">
                <a:latin typeface="TT Commons" panose="02000506040000020004" pitchFamily="50" charset="0"/>
                <a:cs typeface="Arial"/>
              </a:rPr>
              <a:t> in water.</a:t>
            </a:r>
            <a:r>
              <a:rPr sz="1600" spc="-96" dirty="0">
                <a:latin typeface="TT Commons" panose="02000506040000020004" pitchFamily="50" charset="0"/>
                <a:cs typeface="Arial"/>
              </a:rPr>
              <a:t> </a:t>
            </a:r>
            <a:endParaRPr sz="1600" dirty="0">
              <a:latin typeface="TT Commons" panose="02000506040000020004" pitchFamily="50" charset="0"/>
              <a:cs typeface="Arial"/>
            </a:endParaRPr>
          </a:p>
        </p:txBody>
      </p:sp>
      <p:sp>
        <p:nvSpPr>
          <p:cNvPr id="3" name="object 3"/>
          <p:cNvSpPr txBox="1"/>
          <p:nvPr/>
        </p:nvSpPr>
        <p:spPr>
          <a:xfrm>
            <a:off x="2641600" y="4445726"/>
            <a:ext cx="6194055" cy="470769"/>
          </a:xfrm>
          <a:prstGeom prst="rect">
            <a:avLst/>
          </a:prstGeom>
        </p:spPr>
        <p:txBody>
          <a:bodyPr vert="horz" wrap="square" lIns="0" tIns="34416" rIns="0" bIns="0" rtlCol="0">
            <a:spAutoFit/>
          </a:bodyPr>
          <a:lstStyle/>
          <a:p>
            <a:pPr marL="265306" marR="2868" indent="-258135">
              <a:lnSpc>
                <a:spcPts val="1705"/>
              </a:lnSpc>
              <a:spcBef>
                <a:spcPts val="271"/>
              </a:spcBef>
              <a:buChar char="•"/>
              <a:tabLst>
                <a:tab pos="264947" algn="l"/>
                <a:tab pos="265306" algn="l"/>
              </a:tabLst>
            </a:pPr>
            <a:r>
              <a:rPr sz="1600" spc="-93" dirty="0">
                <a:latin typeface="TT Commons" panose="02000506040000020004" pitchFamily="50" charset="0"/>
                <a:cs typeface="Arial"/>
              </a:rPr>
              <a:t>Combine</a:t>
            </a:r>
            <a:r>
              <a:rPr sz="1600" spc="-90" dirty="0">
                <a:latin typeface="TT Commons" panose="02000506040000020004" pitchFamily="50" charset="0"/>
                <a:cs typeface="Arial"/>
              </a:rPr>
              <a:t> with</a:t>
            </a:r>
            <a:r>
              <a:rPr sz="1600" spc="-54" dirty="0">
                <a:latin typeface="TT Commons" panose="02000506040000020004" pitchFamily="50" charset="0"/>
                <a:cs typeface="Arial"/>
              </a:rPr>
              <a:t> other</a:t>
            </a:r>
            <a:r>
              <a:rPr sz="1600" spc="-68" dirty="0">
                <a:latin typeface="TT Commons" panose="02000506040000020004" pitchFamily="50" charset="0"/>
                <a:cs typeface="Arial"/>
              </a:rPr>
              <a:t> products:</a:t>
            </a:r>
            <a:r>
              <a:rPr sz="1600" spc="-147" dirty="0">
                <a:latin typeface="TT Commons" panose="02000506040000020004" pitchFamily="50" charset="0"/>
                <a:cs typeface="Arial"/>
              </a:rPr>
              <a:t> For</a:t>
            </a:r>
            <a:r>
              <a:rPr sz="1600" spc="-56" dirty="0">
                <a:latin typeface="TT Commons" panose="02000506040000020004" pitchFamily="50" charset="0"/>
                <a:cs typeface="Arial"/>
              </a:rPr>
              <a:t> double</a:t>
            </a:r>
            <a:r>
              <a:rPr sz="1600" spc="-73" dirty="0">
                <a:latin typeface="TT Commons" panose="02000506040000020004" pitchFamily="50" charset="0"/>
                <a:cs typeface="Arial"/>
              </a:rPr>
              <a:t> Japanese</a:t>
            </a:r>
            <a:r>
              <a:rPr sz="1600" spc="-127" dirty="0">
                <a:latin typeface="TT Commons" panose="02000506040000020004" pitchFamily="50" charset="0"/>
                <a:cs typeface="Arial"/>
              </a:rPr>
              <a:t> make-up removal on</a:t>
            </a:r>
            <a:r>
              <a:rPr sz="1600" spc="-28" dirty="0">
                <a:latin typeface="TT Commons" panose="02000506040000020004" pitchFamily="50" charset="0"/>
                <a:cs typeface="Arial"/>
              </a:rPr>
              <a:t> all</a:t>
            </a:r>
            <a:r>
              <a:rPr sz="1600" spc="-11" dirty="0">
                <a:latin typeface="TT Commons" panose="02000506040000020004" pitchFamily="50" charset="0"/>
                <a:cs typeface="Arial"/>
              </a:rPr>
              <a:t> skin</a:t>
            </a:r>
            <a:r>
              <a:rPr sz="1600" spc="-158" dirty="0">
                <a:latin typeface="TT Commons" panose="02000506040000020004" pitchFamily="50" charset="0"/>
                <a:cs typeface="Arial"/>
              </a:rPr>
              <a:t> </a:t>
            </a:r>
            <a:r>
              <a:rPr sz="1600" spc="-82" dirty="0">
                <a:latin typeface="TT Commons" panose="02000506040000020004" pitchFamily="50" charset="0"/>
                <a:cs typeface="Arial"/>
              </a:rPr>
              <a:t>types</a:t>
            </a:r>
            <a:r>
              <a:rPr sz="1600" spc="-76" dirty="0">
                <a:latin typeface="TT Commons" panose="02000506040000020004" pitchFamily="50" charset="0"/>
                <a:cs typeface="Arial"/>
              </a:rPr>
              <a:t> and prior</a:t>
            </a:r>
            <a:r>
              <a:rPr sz="1600" spc="-96" dirty="0">
                <a:latin typeface="TT Commons" panose="02000506040000020004" pitchFamily="50" charset="0"/>
                <a:cs typeface="Arial"/>
              </a:rPr>
              <a:t> to</a:t>
            </a:r>
            <a:r>
              <a:rPr sz="1600" spc="-56" dirty="0">
                <a:latin typeface="TT Commons" panose="02000506040000020004" pitchFamily="50" charset="0"/>
                <a:cs typeface="Arial"/>
              </a:rPr>
              <a:t> any</a:t>
            </a:r>
            <a:r>
              <a:rPr sz="1600" spc="-138" dirty="0">
                <a:latin typeface="TT Commons" panose="02000506040000020004" pitchFamily="50" charset="0"/>
                <a:cs typeface="Arial"/>
              </a:rPr>
              <a:t> other</a:t>
            </a:r>
            <a:r>
              <a:rPr sz="1600" spc="-62" dirty="0">
                <a:latin typeface="TT Commons" panose="02000506040000020004" pitchFamily="50" charset="0"/>
                <a:cs typeface="Arial"/>
              </a:rPr>
              <a:t> more</a:t>
            </a:r>
            <a:r>
              <a:rPr sz="1600" spc="-14" dirty="0">
                <a:latin typeface="TT Commons" panose="02000506040000020004" pitchFamily="50" charset="0"/>
                <a:cs typeface="Arial"/>
              </a:rPr>
              <a:t> specific treatment</a:t>
            </a:r>
            <a:r>
              <a:rPr sz="1600" spc="-37" dirty="0">
                <a:latin typeface="TT Commons" panose="02000506040000020004" pitchFamily="50" charset="0"/>
                <a:cs typeface="Arial"/>
              </a:rPr>
              <a:t>.</a:t>
            </a:r>
            <a:r>
              <a:rPr sz="1600" spc="-167" dirty="0">
                <a:latin typeface="TT Commons" panose="02000506040000020004" pitchFamily="50" charset="0"/>
                <a:cs typeface="Arial"/>
              </a:rPr>
              <a:t> </a:t>
            </a:r>
            <a:endParaRPr sz="1600" dirty="0">
              <a:latin typeface="TT Commons" panose="02000506040000020004" pitchFamily="50" charset="0"/>
              <a:cs typeface="Arial"/>
            </a:endParaRPr>
          </a:p>
        </p:txBody>
      </p:sp>
      <p:sp>
        <p:nvSpPr>
          <p:cNvPr id="6" name="object 6"/>
          <p:cNvSpPr/>
          <p:nvPr/>
        </p:nvSpPr>
        <p:spPr>
          <a:xfrm>
            <a:off x="517034" y="4726004"/>
            <a:ext cx="2011637" cy="331272"/>
          </a:xfrm>
          <a:prstGeom prst="rect">
            <a:avLst/>
          </a:prstGeom>
          <a:blipFill>
            <a:blip r:embed="rId2" cstate="print"/>
            <a:stretch>
              <a:fillRect/>
            </a:stretch>
          </a:blipFill>
        </p:spPr>
        <p:txBody>
          <a:bodyPr wrap="square" lIns="0" tIns="0" rIns="0" bIns="0" rtlCol="0"/>
          <a:lstStyle/>
          <a:p>
            <a:endParaRPr sz="597"/>
          </a:p>
        </p:txBody>
      </p:sp>
      <p:sp>
        <p:nvSpPr>
          <p:cNvPr id="7" name="object 7"/>
          <p:cNvSpPr/>
          <p:nvPr/>
        </p:nvSpPr>
        <p:spPr>
          <a:xfrm>
            <a:off x="553171" y="4704494"/>
            <a:ext cx="1938502" cy="425903"/>
          </a:xfrm>
          <a:prstGeom prst="rect">
            <a:avLst/>
          </a:prstGeom>
          <a:blipFill>
            <a:blip r:embed="rId3" cstate="print"/>
            <a:stretch>
              <a:fillRect/>
            </a:stretch>
          </a:blipFill>
        </p:spPr>
        <p:txBody>
          <a:bodyPr wrap="square" lIns="0" tIns="0" rIns="0" bIns="0" rtlCol="0"/>
          <a:lstStyle/>
          <a:p>
            <a:endParaRPr sz="597"/>
          </a:p>
        </p:txBody>
      </p:sp>
      <p:sp>
        <p:nvSpPr>
          <p:cNvPr id="8" name="object 8"/>
          <p:cNvSpPr/>
          <p:nvPr/>
        </p:nvSpPr>
        <p:spPr>
          <a:xfrm>
            <a:off x="550590" y="4748375"/>
            <a:ext cx="1947106" cy="267587"/>
          </a:xfrm>
          <a:prstGeom prst="rect">
            <a:avLst/>
          </a:prstGeom>
          <a:blipFill>
            <a:blip r:embed="rId4" cstate="print"/>
            <a:stretch>
              <a:fillRect/>
            </a:stretch>
          </a:blipFill>
        </p:spPr>
        <p:txBody>
          <a:bodyPr wrap="square" lIns="0" tIns="0" rIns="0" bIns="0" rtlCol="0"/>
          <a:lstStyle/>
          <a:p>
            <a:endParaRPr sz="597"/>
          </a:p>
        </p:txBody>
      </p:sp>
      <p:sp>
        <p:nvSpPr>
          <p:cNvPr id="9" name="object 9"/>
          <p:cNvSpPr txBox="1"/>
          <p:nvPr/>
        </p:nvSpPr>
        <p:spPr>
          <a:xfrm>
            <a:off x="682806" y="4761138"/>
            <a:ext cx="1682100" cy="253461"/>
          </a:xfrm>
          <a:prstGeom prst="rect">
            <a:avLst/>
          </a:prstGeom>
        </p:spPr>
        <p:txBody>
          <a:bodyPr vert="horz" wrap="square" lIns="0" tIns="7170" rIns="0" bIns="0" rtlCol="0">
            <a:spAutoFit/>
          </a:bodyPr>
          <a:lstStyle/>
          <a:p>
            <a:pPr marL="7170">
              <a:spcBef>
                <a:spcPts val="56"/>
              </a:spcBef>
            </a:pPr>
            <a:r>
              <a:rPr sz="1600" spc="-31" dirty="0">
                <a:solidFill>
                  <a:srgbClr val="FFFFFF"/>
                </a:solidFill>
                <a:latin typeface="Bebas Neue Regular" panose="00000500000000000000" pitchFamily="50" charset="0"/>
                <a:cs typeface="Carlito"/>
              </a:rPr>
              <a:t>Total </a:t>
            </a:r>
            <a:r>
              <a:rPr sz="1600" spc="-11" dirty="0">
                <a:solidFill>
                  <a:srgbClr val="FFFFFF"/>
                </a:solidFill>
                <a:latin typeface="Bebas Neue Regular" panose="00000500000000000000" pitchFamily="50" charset="0"/>
                <a:cs typeface="Carlito"/>
              </a:rPr>
              <a:t>Make </a:t>
            </a:r>
            <a:r>
              <a:rPr sz="1600" dirty="0">
                <a:solidFill>
                  <a:srgbClr val="FFFFFF"/>
                </a:solidFill>
                <a:latin typeface="Bebas Neue Regular" panose="00000500000000000000" pitchFamily="50" charset="0"/>
                <a:cs typeface="Carlito"/>
              </a:rPr>
              <a:t>Up</a:t>
            </a:r>
            <a:r>
              <a:rPr sz="1600" spc="6" dirty="0">
                <a:solidFill>
                  <a:srgbClr val="FFFFFF"/>
                </a:solidFill>
                <a:latin typeface="Bebas Neue Regular" panose="00000500000000000000" pitchFamily="50" charset="0"/>
                <a:cs typeface="Carlito"/>
              </a:rPr>
              <a:t> </a:t>
            </a:r>
            <a:r>
              <a:rPr sz="1600" spc="-8" dirty="0">
                <a:solidFill>
                  <a:srgbClr val="FFFFFF"/>
                </a:solidFill>
                <a:latin typeface="Bebas Neue Regular" panose="00000500000000000000" pitchFamily="50" charset="0"/>
                <a:cs typeface="Carlito"/>
              </a:rPr>
              <a:t>Remover</a:t>
            </a:r>
            <a:endParaRPr sz="1600" dirty="0">
              <a:latin typeface="Bebas Neue Regular" panose="00000500000000000000" pitchFamily="50" charset="0"/>
              <a:cs typeface="Carlito"/>
            </a:endParaRPr>
          </a:p>
        </p:txBody>
      </p:sp>
      <p:sp>
        <p:nvSpPr>
          <p:cNvPr id="13" name="object 13"/>
          <p:cNvSpPr txBox="1">
            <a:spLocks noGrp="1"/>
          </p:cNvSpPr>
          <p:nvPr>
            <p:ph type="sldNum" sz="quarter" idx="7"/>
          </p:nvPr>
        </p:nvSpPr>
        <p:spPr>
          <a:xfrm>
            <a:off x="5571305" y="3645018"/>
            <a:ext cx="88652" cy="115416"/>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8</a:t>
            </a:fld>
            <a:endParaRPr spc="6" dirty="0"/>
          </a:p>
        </p:txBody>
      </p:sp>
      <p:sp>
        <p:nvSpPr>
          <p:cNvPr id="15" name="Título 8"/>
          <p:cNvSpPr txBox="1">
            <a:spLocks/>
          </p:cNvSpPr>
          <p:nvPr/>
        </p:nvSpPr>
        <p:spPr>
          <a:xfrm>
            <a:off x="698500" y="445037"/>
            <a:ext cx="3125856"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PROFESSIONAL PRODUCTS</a:t>
            </a:r>
          </a:p>
        </p:txBody>
      </p:sp>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200" y="1173138"/>
            <a:ext cx="970114" cy="345823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65400" y="1409700"/>
            <a:ext cx="6505107" cy="2928191"/>
          </a:xfrm>
          <a:prstGeom prst="rect">
            <a:avLst/>
          </a:prstGeom>
        </p:spPr>
        <p:txBody>
          <a:bodyPr vert="horz" wrap="square" lIns="0" tIns="6812" rIns="0" bIns="0" rtlCol="0">
            <a:spAutoFit/>
          </a:bodyPr>
          <a:lstStyle/>
          <a:p>
            <a:pPr marL="265306" indent="-258135">
              <a:spcBef>
                <a:spcPts val="54"/>
              </a:spcBef>
              <a:buChar char="•"/>
              <a:tabLst>
                <a:tab pos="264947" algn="l"/>
                <a:tab pos="265306" algn="l"/>
              </a:tabLst>
            </a:pPr>
            <a:r>
              <a:rPr sz="1600" dirty="0">
                <a:latin typeface="TT Commons" panose="02000506040000020004" pitchFamily="50" charset="0"/>
                <a:cs typeface="Arial"/>
              </a:rPr>
              <a:t>Facial makeup removal gel 500 ml</a:t>
            </a:r>
          </a:p>
          <a:p>
            <a:pPr marL="265306" indent="-258135">
              <a:spcBef>
                <a:spcPts val="1519"/>
              </a:spcBef>
              <a:buChar char="•"/>
              <a:tabLst>
                <a:tab pos="264947" algn="l"/>
                <a:tab pos="265306" algn="l"/>
              </a:tabLst>
            </a:pPr>
            <a:r>
              <a:rPr sz="1600" dirty="0">
                <a:latin typeface="TT Commons" panose="02000506040000020004" pitchFamily="50" charset="0"/>
                <a:cs typeface="Arial"/>
              </a:rPr>
              <a:t>Ingredients: extra soft cleaning agents.</a:t>
            </a:r>
          </a:p>
          <a:p>
            <a:pPr>
              <a:spcBef>
                <a:spcPts val="14"/>
              </a:spcBef>
              <a:buFont typeface="Arial"/>
              <a:buChar char="•"/>
            </a:pPr>
            <a:endParaRPr sz="1600" dirty="0">
              <a:latin typeface="TT Commons" panose="02000506040000020004" pitchFamily="50" charset="0"/>
              <a:cs typeface="Arial"/>
            </a:endParaRPr>
          </a:p>
          <a:p>
            <a:pPr marL="265306" marR="223717" indent="-258135">
              <a:lnSpc>
                <a:spcPts val="1705"/>
              </a:lnSpc>
              <a:buChar char="•"/>
              <a:tabLst>
                <a:tab pos="264947" algn="l"/>
                <a:tab pos="265306" algn="l"/>
              </a:tabLst>
            </a:pPr>
            <a:r>
              <a:rPr sz="1600" dirty="0">
                <a:latin typeface="TT Commons" panose="02000506040000020004" pitchFamily="50" charset="0"/>
                <a:cs typeface="Arial"/>
              </a:rPr>
              <a:t>This Gel free of oils and perfume, is transformed into a cleansing foam that removes makeup and removes impurities from the skin so that it is perfectly clean and fresh. Easy to rinse, its texture removes excess fat, impurities and contaminants.</a:t>
            </a:r>
          </a:p>
          <a:p>
            <a:pPr>
              <a:spcBef>
                <a:spcPts val="28"/>
              </a:spcBef>
              <a:buFont typeface="Arial"/>
              <a:buChar char="•"/>
            </a:pPr>
            <a:endParaRPr sz="1600" dirty="0">
              <a:latin typeface="TT Commons" panose="02000506040000020004" pitchFamily="50" charset="0"/>
              <a:cs typeface="Arial"/>
            </a:endParaRPr>
          </a:p>
          <a:p>
            <a:pPr marL="265306" marR="2868" indent="-258135">
              <a:lnSpc>
                <a:spcPts val="1705"/>
              </a:lnSpc>
              <a:buChar char="•"/>
              <a:tabLst>
                <a:tab pos="264947" algn="l"/>
                <a:tab pos="265306" algn="l"/>
              </a:tabLst>
            </a:pPr>
            <a:r>
              <a:rPr sz="1600" dirty="0">
                <a:latin typeface="TT Commons" panose="02000506040000020004" pitchFamily="50" charset="0"/>
                <a:cs typeface="Arial"/>
              </a:rPr>
              <a:t>How to use: Apply MAKEUP REMOVER GEL on the face with fingers moistened in water and massage with soft circular massages until a soft foam appears, avoiding the contour of the eyes. Remove with warm water or with the help of cotton wool moistened with water.</a:t>
            </a:r>
          </a:p>
        </p:txBody>
      </p:sp>
      <p:sp>
        <p:nvSpPr>
          <p:cNvPr id="3" name="object 3"/>
          <p:cNvSpPr txBox="1"/>
          <p:nvPr/>
        </p:nvSpPr>
        <p:spPr>
          <a:xfrm>
            <a:off x="2565400" y="4445726"/>
            <a:ext cx="6232984" cy="470769"/>
          </a:xfrm>
          <a:prstGeom prst="rect">
            <a:avLst/>
          </a:prstGeom>
        </p:spPr>
        <p:txBody>
          <a:bodyPr vert="horz" wrap="square" lIns="0" tIns="34416" rIns="0" bIns="0" rtlCol="0">
            <a:spAutoFit/>
          </a:bodyPr>
          <a:lstStyle/>
          <a:p>
            <a:pPr marL="265306" marR="2868" indent="-258135">
              <a:lnSpc>
                <a:spcPts val="1705"/>
              </a:lnSpc>
              <a:spcBef>
                <a:spcPts val="271"/>
              </a:spcBef>
              <a:buChar char="•"/>
              <a:tabLst>
                <a:tab pos="264947" algn="l"/>
                <a:tab pos="265306" algn="l"/>
              </a:tabLst>
            </a:pPr>
            <a:r>
              <a:rPr sz="1600" dirty="0">
                <a:latin typeface="TT Commons" panose="02000506040000020004" pitchFamily="50" charset="0"/>
                <a:cs typeface="Arial"/>
              </a:rPr>
              <a:t>Combine with other products: For double Japanese make-up removal on all skin types and prior to any other more specific treatment. </a:t>
            </a:r>
          </a:p>
        </p:txBody>
      </p:sp>
      <p:grpSp>
        <p:nvGrpSpPr>
          <p:cNvPr id="4" name="object 4"/>
          <p:cNvGrpSpPr/>
          <p:nvPr/>
        </p:nvGrpSpPr>
        <p:grpSpPr>
          <a:xfrm>
            <a:off x="445992" y="4616015"/>
            <a:ext cx="2001527" cy="425903"/>
            <a:chOff x="335272" y="7263383"/>
            <a:chExt cx="3545204" cy="754380"/>
          </a:xfrm>
        </p:grpSpPr>
        <p:sp>
          <p:nvSpPr>
            <p:cNvPr id="5" name="object 5"/>
            <p:cNvSpPr/>
            <p:nvPr/>
          </p:nvSpPr>
          <p:spPr>
            <a:xfrm>
              <a:off x="335272" y="7310510"/>
              <a:ext cx="3544839" cy="577738"/>
            </a:xfrm>
            <a:prstGeom prst="rect">
              <a:avLst/>
            </a:prstGeom>
            <a:blipFill>
              <a:blip r:embed="rId2" cstate="print"/>
              <a:stretch>
                <a:fillRect/>
              </a:stretch>
            </a:blipFill>
          </p:spPr>
          <p:txBody>
            <a:bodyPr wrap="square" lIns="0" tIns="0" rIns="0" bIns="0" rtlCol="0"/>
            <a:lstStyle/>
            <a:p>
              <a:endParaRPr sz="597"/>
            </a:p>
          </p:txBody>
        </p:sp>
        <p:sp>
          <p:nvSpPr>
            <p:cNvPr id="6" name="object 6"/>
            <p:cNvSpPr/>
            <p:nvPr/>
          </p:nvSpPr>
          <p:spPr>
            <a:xfrm>
              <a:off x="507492" y="7263383"/>
              <a:ext cx="3198875" cy="754380"/>
            </a:xfrm>
            <a:prstGeom prst="rect">
              <a:avLst/>
            </a:prstGeom>
            <a:blipFill>
              <a:blip r:embed="rId3" cstate="print"/>
              <a:stretch>
                <a:fillRect/>
              </a:stretch>
            </a:blipFill>
          </p:spPr>
          <p:txBody>
            <a:bodyPr wrap="square" lIns="0" tIns="0" rIns="0" bIns="0" rtlCol="0"/>
            <a:lstStyle/>
            <a:p>
              <a:endParaRPr sz="597"/>
            </a:p>
          </p:txBody>
        </p:sp>
        <p:sp>
          <p:nvSpPr>
            <p:cNvPr id="7" name="object 7"/>
            <p:cNvSpPr/>
            <p:nvPr/>
          </p:nvSpPr>
          <p:spPr>
            <a:xfrm>
              <a:off x="385572" y="7341107"/>
              <a:ext cx="3448812" cy="473964"/>
            </a:xfrm>
            <a:prstGeom prst="rect">
              <a:avLst/>
            </a:prstGeom>
            <a:blipFill>
              <a:blip r:embed="rId4" cstate="print"/>
              <a:stretch>
                <a:fillRect/>
              </a:stretch>
            </a:blipFill>
          </p:spPr>
          <p:txBody>
            <a:bodyPr wrap="square" lIns="0" tIns="0" rIns="0" bIns="0" rtlCol="0"/>
            <a:lstStyle/>
            <a:p>
              <a:endParaRPr sz="597"/>
            </a:p>
          </p:txBody>
        </p:sp>
      </p:grpSp>
      <p:sp>
        <p:nvSpPr>
          <p:cNvPr id="8" name="object 8"/>
          <p:cNvSpPr txBox="1"/>
          <p:nvPr/>
        </p:nvSpPr>
        <p:spPr>
          <a:xfrm>
            <a:off x="672858" y="4672659"/>
            <a:ext cx="1549454" cy="253461"/>
          </a:xfrm>
          <a:prstGeom prst="rect">
            <a:avLst/>
          </a:prstGeom>
        </p:spPr>
        <p:txBody>
          <a:bodyPr vert="horz" wrap="square" lIns="0" tIns="7170" rIns="0" bIns="0" rtlCol="0">
            <a:spAutoFit/>
          </a:bodyPr>
          <a:lstStyle/>
          <a:p>
            <a:pPr marL="7170">
              <a:spcBef>
                <a:spcPts val="56"/>
              </a:spcBef>
            </a:pPr>
            <a:r>
              <a:rPr sz="1600" spc="-11" dirty="0">
                <a:solidFill>
                  <a:srgbClr val="FFFFFF"/>
                </a:solidFill>
                <a:latin typeface="Bebas Neue Regular" panose="00000500000000000000" pitchFamily="50" charset="0"/>
                <a:cs typeface="Carlito"/>
              </a:rPr>
              <a:t>Make </a:t>
            </a:r>
            <a:r>
              <a:rPr sz="1600" dirty="0">
                <a:solidFill>
                  <a:srgbClr val="FFFFFF"/>
                </a:solidFill>
                <a:latin typeface="Bebas Neue Regular" panose="00000500000000000000" pitchFamily="50" charset="0"/>
                <a:cs typeface="Carlito"/>
              </a:rPr>
              <a:t>Up </a:t>
            </a:r>
            <a:r>
              <a:rPr sz="1600" spc="-8" dirty="0">
                <a:solidFill>
                  <a:srgbClr val="FFFFFF"/>
                </a:solidFill>
                <a:latin typeface="Bebas Neue Regular" panose="00000500000000000000" pitchFamily="50" charset="0"/>
                <a:cs typeface="Carlito"/>
              </a:rPr>
              <a:t>Remover</a:t>
            </a:r>
            <a:r>
              <a:rPr sz="1600" spc="-40" dirty="0">
                <a:solidFill>
                  <a:srgbClr val="FFFFFF"/>
                </a:solidFill>
                <a:latin typeface="Bebas Neue Regular" panose="00000500000000000000" pitchFamily="50" charset="0"/>
                <a:cs typeface="Carlito"/>
              </a:rPr>
              <a:t> </a:t>
            </a:r>
            <a:r>
              <a:rPr sz="1600" spc="-6" dirty="0">
                <a:solidFill>
                  <a:srgbClr val="FFFFFF"/>
                </a:solidFill>
                <a:latin typeface="Bebas Neue Regular" panose="00000500000000000000" pitchFamily="50" charset="0"/>
                <a:cs typeface="Carlito"/>
              </a:rPr>
              <a:t>gel</a:t>
            </a:r>
            <a:endParaRPr sz="1600" dirty="0">
              <a:latin typeface="Bebas Neue Regular" panose="00000500000000000000" pitchFamily="50" charset="0"/>
              <a:cs typeface="Carlito"/>
            </a:endParaRPr>
          </a:p>
        </p:txBody>
      </p:sp>
      <p:sp>
        <p:nvSpPr>
          <p:cNvPr id="13" name="object 13"/>
          <p:cNvSpPr txBox="1">
            <a:spLocks noGrp="1"/>
          </p:cNvSpPr>
          <p:nvPr>
            <p:ph type="sldNum" sz="quarter" idx="7"/>
          </p:nvPr>
        </p:nvSpPr>
        <p:spPr>
          <a:xfrm>
            <a:off x="5495105" y="3556539"/>
            <a:ext cx="88652" cy="115416"/>
          </a:xfrm>
          <a:prstGeom prst="rect">
            <a:avLst/>
          </a:prstGeom>
        </p:spPr>
        <p:txBody>
          <a:bodyPr vert="horz" wrap="square" lIns="0" tIns="0" rIns="0" bIns="0" rtlCol="0">
            <a:spAutoFit/>
          </a:bodyPr>
          <a:lstStyle/>
          <a:p>
            <a:pPr marL="21511">
              <a:lnSpc>
                <a:spcPts val="898"/>
              </a:lnSpc>
            </a:pPr>
            <a:fld id="{81D60167-4931-47E6-BA6A-407CBD079E47}" type="slidenum">
              <a:rPr spc="6" dirty="0"/>
              <a:pPr marL="21511">
                <a:lnSpc>
                  <a:spcPts val="898"/>
                </a:lnSpc>
              </a:pPr>
              <a:t>9</a:t>
            </a:fld>
            <a:endParaRPr spc="6" dirty="0"/>
          </a:p>
        </p:txBody>
      </p:sp>
      <p:sp>
        <p:nvSpPr>
          <p:cNvPr id="15" name="Título 8"/>
          <p:cNvSpPr txBox="1">
            <a:spLocks/>
          </p:cNvSpPr>
          <p:nvPr/>
        </p:nvSpPr>
        <p:spPr>
          <a:xfrm>
            <a:off x="698500" y="445037"/>
            <a:ext cx="3125856" cy="332399"/>
          </a:xfrm>
          <a:prstGeom prst="rect">
            <a:avLst/>
          </a:prstGeom>
          <a:solidFill>
            <a:schemeClr val="bg1"/>
          </a:solidFill>
        </p:spPr>
        <p:txBody>
          <a:bodyPr vert="horz" wrap="none" lIns="0" tIns="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r>
              <a:rPr lang="es-ES" sz="2400" spc="300" dirty="0">
                <a:latin typeface="Bebas Neue Regular" panose="00000500000000000000" pitchFamily="50" charset="0"/>
              </a:rPr>
              <a:t>PROFESSIONAL PRODUCTS</a:t>
            </a:r>
          </a:p>
        </p:txBody>
      </p:sp>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808" y="972531"/>
            <a:ext cx="1024035" cy="368600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docProps/app.xml><?xml version="1.0" encoding="utf-8"?>
<Properties xmlns="http://schemas.openxmlformats.org/officeDocument/2006/extended-properties" xmlns:vt="http://schemas.openxmlformats.org/officeDocument/2006/docPropsVTypes">
  <Template>Tema4 atache</Template>
  <TotalTime>17736</TotalTime>
  <Words>2546</Words>
  <Application>Microsoft Office PowerPoint</Application>
  <PresentationFormat>Personalizado</PresentationFormat>
  <Paragraphs>287</Paragraphs>
  <Slides>25</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25</vt:i4>
      </vt:variant>
    </vt:vector>
  </HeadingPairs>
  <TitlesOfParts>
    <vt:vector size="39" baseType="lpstr">
      <vt:lpstr>Arial</vt:lpstr>
      <vt:lpstr>Bebas Neue Regular</vt:lpstr>
      <vt:lpstr>Calibri</vt:lpstr>
      <vt:lpstr>Carlito</vt:lpstr>
      <vt:lpstr>Gotham Book</vt:lpstr>
      <vt:lpstr>Gotham Rounded Book</vt:lpstr>
      <vt:lpstr>Tahoma</vt:lpstr>
      <vt:lpstr>TeXGyreAdventor</vt:lpstr>
      <vt:lpstr>Times New Roman</vt:lpstr>
      <vt:lpstr>Trebuchet MS</vt:lpstr>
      <vt:lpstr>TT Commons</vt:lpstr>
      <vt:lpstr>TT Commons Light</vt:lpstr>
      <vt:lpstr>Verdana</vt:lpstr>
      <vt:lpstr>Tema4 atache</vt:lpstr>
      <vt:lpstr>Presentación de PowerPoint</vt:lpstr>
      <vt:lpstr>index</vt:lpstr>
      <vt:lpstr>Presentación de PowerPoint</vt:lpstr>
      <vt:lpstr>Presentación de PowerPoint</vt:lpstr>
      <vt:lpstr>INGREDIENTS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YOUCEF BOURAHEL</dc:creator>
  <cp:lastModifiedBy>Lorena Martinez</cp:lastModifiedBy>
  <cp:revision>24</cp:revision>
  <dcterms:created xsi:type="dcterms:W3CDTF">2021-05-19T09:38:14Z</dcterms:created>
  <dcterms:modified xsi:type="dcterms:W3CDTF">2024-02-05T10:01:46Z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2020-02-11T00:00:00Z</vt:filetime>
  </property>
  <property fmtid="{D5CDD505-2E9C-101B-9397-08002B2CF9AE}" pid="3" name="Creator">
    <vt:lpwstr>Microsoft® PowerPoint® 2016</vt:lpwstr>
  </property>
  <property fmtid="{D5CDD505-2E9C-101B-9397-08002B2CF9AE}" pid="4" name="LastSaved">
    <vt:filetime>2021-05-19T00:00:00Z</vt:filetime>
  </property>
</Properties>
</file>